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7" r:id="rId2"/>
    <p:sldId id="263" r:id="rId3"/>
    <p:sldId id="261" r:id="rId4"/>
    <p:sldId id="266" r:id="rId5"/>
    <p:sldId id="267" r:id="rId6"/>
    <p:sldId id="275" r:id="rId7"/>
    <p:sldId id="276" r:id="rId8"/>
    <p:sldId id="274" r:id="rId9"/>
    <p:sldId id="277" r:id="rId10"/>
    <p:sldId id="278" r:id="rId11"/>
    <p:sldId id="273" r:id="rId12"/>
    <p:sldId id="281" r:id="rId13"/>
    <p:sldId id="280" r:id="rId14"/>
    <p:sldId id="282" r:id="rId15"/>
    <p:sldId id="279" r:id="rId16"/>
    <p:sldId id="283" r:id="rId17"/>
  </p:sldIdLst>
  <p:sldSz cx="9144000" cy="6858000" type="screen4x3"/>
  <p:notesSz cx="6858000" cy="9144000"/>
  <p:defaultTextStyle>
    <a:defPPr>
      <a:defRPr lang="sv-SE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1" charset="-128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EAEAEA"/>
    <a:srgbClr val="FF0000"/>
    <a:srgbClr val="990000"/>
    <a:srgbClr val="808080"/>
    <a:srgbClr val="CC6600"/>
    <a:srgbClr val="666666"/>
    <a:srgbClr val="969696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167" autoAdjust="0"/>
  </p:normalViewPr>
  <p:slideViewPr>
    <p:cSldViewPr snapToGrid="0">
      <p:cViewPr varScale="1">
        <p:scale>
          <a:sx n="101" d="100"/>
          <a:sy n="101" d="100"/>
        </p:scale>
        <p:origin x="-18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93" d="100"/>
          <a:sy n="93" d="100"/>
        </p:scale>
        <p:origin x="-2484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r>
              <a:rPr lang="en-GB" smtClean="0"/>
              <a:t>Uppsala University - The FREIA Laboratory</a:t>
            </a:r>
            <a:endParaRPr 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9D3B5DB6-245B-4D46-B348-0B7D64EA6398}" type="datetime3">
              <a:rPr lang="en-US" smtClean="0"/>
              <a:t>9 May 2018</a:t>
            </a:fld>
            <a:endParaRPr lang="en-US"/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B4D2AAAE-21D9-4D4A-A02F-12509D3B28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978486"/>
      </p:ext>
    </p:extLst>
  </p:cSld>
  <p:clrMap bg1="lt1" tx1="dk1" bg2="lt2" tx2="dk2" accent1="accent1" accent2="accent2" accent3="accent3" accent4="accent4" accent5="accent5" accent6="accent6" hlink="hlink" folHlink="folHlink"/>
  <p:hf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r>
              <a:rPr lang="en-GB" smtClean="0"/>
              <a:t>Uppsala University - The FREIA Laboratory</a:t>
            </a: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80D529AA-2BCA-4A95-A59E-BA2C68C4D0F7}" type="datetime3">
              <a:rPr lang="en-US" smtClean="0"/>
              <a:t>9 May 2018</a:t>
            </a:fld>
            <a:endParaRPr lang="en-US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noProof="0" smtClean="0"/>
              <a:t>Klicka här för att ändra format på bakgrundstexten</a:t>
            </a:r>
          </a:p>
          <a:p>
            <a:pPr lvl="1"/>
            <a:r>
              <a:rPr lang="sv-SE" noProof="0" smtClean="0"/>
              <a:t>Nivå två</a:t>
            </a:r>
          </a:p>
          <a:p>
            <a:pPr lvl="2"/>
            <a:r>
              <a:rPr lang="sv-SE" noProof="0" smtClean="0"/>
              <a:t>Nivå tre</a:t>
            </a:r>
          </a:p>
          <a:p>
            <a:pPr lvl="3"/>
            <a:r>
              <a:rPr lang="sv-SE" noProof="0" smtClean="0"/>
              <a:t>Nivå fyra</a:t>
            </a:r>
          </a:p>
          <a:p>
            <a:pPr lvl="4"/>
            <a:r>
              <a:rPr lang="sv-SE" noProof="0" smtClean="0"/>
              <a:t>Nivå fem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E9D4C62D-8EB2-4CA5-9EC1-10B5299599DF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04996128"/>
      </p:ext>
    </p:extLst>
  </p:cSld>
  <p:clrMap bg1="lt1" tx1="dk1" bg2="lt2" tx2="dk2" accent1="accent1" accent2="accent2" accent3="accent3" accent4="accent4" accent5="accent5" accent6="accent6" hlink="hlink" folHlink="folHlink"/>
  <p:hf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>
              <a:latin typeface="Arial" pitchFamily="34" charset="0"/>
              <a:ea typeface="ＭＳ Ｐゴシック" pitchFamily="1" charset="-128"/>
            </a:endParaRPr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250D1BB-5FC8-4BF5-99A4-8577D322604C}" type="slidenum">
              <a:rPr lang="sv-SE" smtClean="0">
                <a:latin typeface="Arial" pitchFamily="34" charset="0"/>
              </a:rPr>
              <a:pPr/>
              <a:t>1</a:t>
            </a:fld>
            <a:endParaRPr lang="sv-SE" smtClean="0">
              <a:latin typeface="Arial" pitchFamily="34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9A2D4D41-80E6-42BC-8A99-C36CC6EAFC2F}" type="datetime3">
              <a:rPr lang="en-US" smtClean="0"/>
              <a:t>9 May 2018</a:t>
            </a:fld>
            <a:endParaRPr lang="en-US"/>
          </a:p>
        </p:txBody>
      </p:sp>
      <p:sp>
        <p:nvSpPr>
          <p:cNvPr id="3" name="Header Placeholder 2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Uppsala University - The FREIA Laboratory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3538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Uppsala University - The FREIA Laboratory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80D529AA-2BCA-4A95-A59E-BA2C68C4D0F7}" type="datetime3">
              <a:rPr lang="en-US" smtClean="0"/>
              <a:t>9 May 2018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D4C62D-8EB2-4CA5-9EC1-10B5299599DF}" type="slidenum">
              <a:rPr lang="sv-SE" smtClean="0"/>
              <a:pPr>
                <a:defRPr/>
              </a:pPr>
              <a:t>2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196926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Uppsala University - The FREIA Laboratory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80D529AA-2BCA-4A95-A59E-BA2C68C4D0F7}" type="datetime3">
              <a:rPr lang="en-US" smtClean="0"/>
              <a:t>9 May 2018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D4C62D-8EB2-4CA5-9EC1-10B5299599DF}" type="slidenum">
              <a:rPr lang="sv-SE" smtClean="0"/>
              <a:pPr>
                <a:defRPr/>
              </a:pPr>
              <a:t>3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703570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Uppsala University - The FREIA Laboratory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80D529AA-2BCA-4A95-A59E-BA2C68C4D0F7}" type="datetime3">
              <a:rPr lang="en-US" smtClean="0"/>
              <a:t>9 May 2018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D4C62D-8EB2-4CA5-9EC1-10B5299599DF}" type="slidenum">
              <a:rPr lang="sv-SE" smtClean="0"/>
              <a:pPr>
                <a:defRPr/>
              </a:pPr>
              <a:t>4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486224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95390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Uppsala University - The FREIA Laboratory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80D529AA-2BCA-4A95-A59E-BA2C68C4D0F7}" type="datetime3">
              <a:rPr lang="en-US" smtClean="0"/>
              <a:t>9 May 2018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D4C62D-8EB2-4CA5-9EC1-10B5299599DF}" type="slidenum">
              <a:rPr lang="sv-SE" smtClean="0"/>
              <a:pPr>
                <a:defRPr/>
              </a:pPr>
              <a:t>11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4177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ti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Bildobjekt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30"/>
          <a:stretch/>
        </p:blipFill>
        <p:spPr>
          <a:xfrm>
            <a:off x="6846" y="3429000"/>
            <a:ext cx="5430929" cy="3429000"/>
          </a:xfrm>
          <a:prstGeom prst="rect">
            <a:avLst/>
          </a:prstGeom>
        </p:spPr>
      </p:pic>
      <p:pic>
        <p:nvPicPr>
          <p:cNvPr id="11" name="Picture 14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2775" y="2663825"/>
            <a:ext cx="3451225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4" descr="gråbård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140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08126"/>
            <a:ext cx="7772400" cy="1092200"/>
          </a:xfrm>
        </p:spPr>
        <p:txBody>
          <a:bodyPr anchor="ctr" anchorCtr="1"/>
          <a:lstStyle>
            <a:lvl1pPr>
              <a:defRPr sz="4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</a:p>
        </p:txBody>
      </p:sp>
      <p:sp>
        <p:nvSpPr>
          <p:cNvPr id="1638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812942"/>
            <a:ext cx="6400800" cy="2836190"/>
          </a:xfrm>
        </p:spPr>
        <p:txBody>
          <a:bodyPr/>
          <a:lstStyle>
            <a:lvl1pPr marL="0" indent="0" algn="ctr">
              <a:buFontTx/>
              <a:buNone/>
              <a:defRPr sz="2800" smtClean="0">
                <a:solidFill>
                  <a:srgbClr val="0000FF"/>
                </a:solidFill>
              </a:defRPr>
            </a:lvl1pPr>
          </a:lstStyle>
          <a:p>
            <a:r>
              <a:rPr lang="en-US" dirty="0" smtClean="0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250825" y="6453188"/>
            <a:ext cx="1120775" cy="268287"/>
          </a:xfrm>
        </p:spPr>
        <p:txBody>
          <a:bodyPr/>
          <a:lstStyle>
            <a:lvl1pPr>
              <a:defRPr>
                <a:ln w="3175">
                  <a:solidFill>
                    <a:schemeClr val="bg1"/>
                  </a:solidFill>
                </a:ln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08-May-2018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526584" y="6453188"/>
            <a:ext cx="6535236" cy="268287"/>
          </a:xfrm>
        </p:spPr>
        <p:txBody>
          <a:bodyPr/>
          <a:lstStyle>
            <a:lvl1pPr algn="ctr">
              <a:defRPr>
                <a:ln w="3175">
                  <a:solidFill>
                    <a:schemeClr val="bg1"/>
                  </a:solidFill>
                </a:ln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Roger Ruber - Status of the "Gersemi" Test Stand - 2nd Int. Magnet Test Stand Workshop</a:t>
            </a: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172450" y="6453188"/>
            <a:ext cx="720725" cy="268287"/>
          </a:xfrm>
        </p:spPr>
        <p:txBody>
          <a:bodyPr/>
          <a:lstStyle>
            <a:lvl1pPr>
              <a:defRPr>
                <a:ln w="3175">
                  <a:solidFill>
                    <a:schemeClr val="bg1"/>
                  </a:solidFill>
                </a:ln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096B9800-FFB1-49BB-894A-B8FD25B1420B}" type="slidenum">
              <a:rPr lang="sv-SE" smtClean="0"/>
              <a:pPr>
                <a:defRPr/>
              </a:pPr>
              <a:t>‹#›</a:t>
            </a:fld>
            <a:endParaRPr lang="sv-SE" dirty="0"/>
          </a:p>
        </p:txBody>
      </p:sp>
      <p:pic>
        <p:nvPicPr>
          <p:cNvPr id="10" name="Picture 13" descr="FREIA_logo.png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6372225" y="74613"/>
            <a:ext cx="2592388" cy="126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0" t="16814" r="5508" b="15344"/>
          <a:stretch/>
        </p:blipFill>
        <p:spPr>
          <a:xfrm>
            <a:off x="3153903" y="0"/>
            <a:ext cx="2850340" cy="139484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dirty="0" smtClean="0"/>
              <a:t>Klicka här för att ändra format på bakgrundstexten</a:t>
            </a:r>
          </a:p>
          <a:p>
            <a:pPr lvl="1"/>
            <a:r>
              <a:rPr lang="sv-SE" dirty="0" smtClean="0"/>
              <a:t>Nivå två</a:t>
            </a:r>
          </a:p>
          <a:p>
            <a:pPr lvl="2"/>
            <a:r>
              <a:rPr lang="sv-SE" dirty="0" smtClean="0"/>
              <a:t>Nivå tre</a:t>
            </a:r>
          </a:p>
          <a:p>
            <a:pPr lvl="3"/>
            <a:r>
              <a:rPr lang="sv-SE" dirty="0" smtClean="0"/>
              <a:t>Nivå fyra</a:t>
            </a:r>
          </a:p>
          <a:p>
            <a:pPr lvl="4"/>
            <a:r>
              <a:rPr lang="sv-SE" dirty="0" smtClean="0"/>
              <a:t>Nivå fem</a:t>
            </a:r>
            <a:endParaRPr lang="sv-SE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08-May-2018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Roger Ruber - Status of the "Gersemi" Test Stand - 2nd Int. Magnet Test Stand Workshop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51DD9BFA-F87D-46B0-8E59-147BA53E6417}" type="slidenum">
              <a:rPr lang="sv-SE" smtClean="0"/>
              <a:pPr>
                <a:defRPr/>
              </a:pPr>
              <a:t>‹#›</a:t>
            </a:fld>
            <a:endParaRPr lang="sv-S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251520" y="1052736"/>
            <a:ext cx="4110930" cy="5256584"/>
          </a:xfrm>
        </p:spPr>
        <p:txBody>
          <a:bodyPr/>
          <a:lstStyle>
            <a:lvl1pPr>
              <a:defRPr sz="2000"/>
            </a:lvl1pPr>
            <a:lvl2pPr marL="355600" indent="-174625">
              <a:defRPr sz="1800"/>
            </a:lvl2pPr>
            <a:lvl3pPr marL="536575" indent="-180975">
              <a:defRPr sz="1600"/>
            </a:lvl3pPr>
            <a:lvl4pPr marL="719138" indent="-182563">
              <a:defRPr sz="1400"/>
            </a:lvl4pPr>
            <a:lvl5pPr marL="900113" indent="-180975"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dirty="0" smtClean="0"/>
              <a:t>Klicka här för att ändra format</a:t>
            </a:r>
          </a:p>
          <a:p>
            <a:pPr lvl="1"/>
            <a:r>
              <a:rPr lang="sv-SE" dirty="0" smtClean="0"/>
              <a:t>Nivå två</a:t>
            </a:r>
          </a:p>
          <a:p>
            <a:pPr lvl="2"/>
            <a:r>
              <a:rPr lang="sv-SE" dirty="0" smtClean="0"/>
              <a:t>Nivå tre</a:t>
            </a:r>
          </a:p>
          <a:p>
            <a:pPr lvl="3"/>
            <a:r>
              <a:rPr lang="sv-SE" dirty="0" smtClean="0"/>
              <a:t>Nivå fyra</a:t>
            </a:r>
          </a:p>
          <a:p>
            <a:pPr lvl="4"/>
            <a:r>
              <a:rPr lang="sv-SE" dirty="0" smtClean="0"/>
              <a:t>Nivå fem</a:t>
            </a:r>
            <a:endParaRPr lang="sv-SE" dirty="0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760138" y="1052736"/>
            <a:ext cx="4132342" cy="5256584"/>
          </a:xfrm>
        </p:spPr>
        <p:txBody>
          <a:bodyPr/>
          <a:lstStyle>
            <a:lvl1pPr>
              <a:defRPr sz="2000"/>
            </a:lvl1pPr>
            <a:lvl2pPr marL="355600" indent="-174625">
              <a:defRPr sz="1800"/>
            </a:lvl2pPr>
            <a:lvl3pPr marL="536575" indent="-180975">
              <a:defRPr sz="1600"/>
            </a:lvl3pPr>
            <a:lvl4pPr marL="719138" indent="-182563">
              <a:defRPr sz="1400"/>
            </a:lvl4pPr>
            <a:lvl5pPr marL="900113" indent="-180975"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dirty="0" smtClean="0"/>
              <a:t>Klicka här för att ändra format</a:t>
            </a:r>
          </a:p>
          <a:p>
            <a:pPr lvl="1"/>
            <a:r>
              <a:rPr lang="sv-SE" dirty="0" smtClean="0"/>
              <a:t>Nivå två</a:t>
            </a:r>
          </a:p>
          <a:p>
            <a:pPr lvl="2"/>
            <a:r>
              <a:rPr lang="sv-SE" dirty="0" smtClean="0"/>
              <a:t>Nivå tre</a:t>
            </a:r>
          </a:p>
          <a:p>
            <a:pPr lvl="3"/>
            <a:r>
              <a:rPr lang="sv-SE" dirty="0" smtClean="0"/>
              <a:t>Nivå fyra</a:t>
            </a:r>
          </a:p>
          <a:p>
            <a:pPr lvl="4"/>
            <a:r>
              <a:rPr lang="sv-SE" dirty="0" smtClean="0"/>
              <a:t>Nivå fem</a:t>
            </a:r>
            <a:endParaRPr lang="sv-SE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08-May-2018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Roger Ruber - Status of the "Gersemi" Test Stand - 2nd Int. Magnet Test Stand Workshop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31705C-5BB8-482B-909E-E63E63959BD2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251520" y="1052737"/>
            <a:ext cx="4123630" cy="504056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dirty="0" smtClean="0"/>
              <a:t>Klicka här för att ändra format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251353" y="1556792"/>
            <a:ext cx="4127747" cy="4752528"/>
          </a:xfrm>
        </p:spPr>
        <p:txBody>
          <a:bodyPr/>
          <a:lstStyle>
            <a:lvl1pPr>
              <a:defRPr sz="1800"/>
            </a:lvl1pPr>
            <a:lvl2pPr marL="355600" indent="-174625">
              <a:defRPr sz="1600"/>
            </a:lvl2pPr>
            <a:lvl3pPr marL="536575" indent="-180975">
              <a:defRPr sz="1400"/>
            </a:lvl3pPr>
            <a:lvl4pPr marL="719138" indent="-182563">
              <a:defRPr sz="1200"/>
            </a:lvl4pPr>
            <a:lvl5pPr marL="900113" indent="-180975">
              <a:defRPr sz="11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dirty="0" smtClean="0"/>
              <a:t>Klicka här för att ändra format</a:t>
            </a:r>
          </a:p>
          <a:p>
            <a:pPr lvl="1"/>
            <a:r>
              <a:rPr lang="sv-SE" dirty="0" smtClean="0"/>
              <a:t>Nivå två</a:t>
            </a:r>
          </a:p>
          <a:p>
            <a:pPr lvl="2"/>
            <a:r>
              <a:rPr lang="sv-SE" dirty="0" smtClean="0"/>
              <a:t>Nivå tre</a:t>
            </a:r>
          </a:p>
          <a:p>
            <a:pPr lvl="3"/>
            <a:r>
              <a:rPr lang="sv-SE" dirty="0" smtClean="0"/>
              <a:t>Nivå fyra</a:t>
            </a:r>
          </a:p>
          <a:p>
            <a:pPr lvl="4"/>
            <a:r>
              <a:rPr lang="sv-SE" dirty="0" smtClean="0"/>
              <a:t>Nivå fem</a:t>
            </a:r>
            <a:endParaRPr lang="sv-SE" dirty="0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760138" y="1052737"/>
            <a:ext cx="4060334" cy="504056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dirty="0" smtClean="0"/>
              <a:t>Klicka här för att ändra format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760138" y="1556792"/>
            <a:ext cx="4060334" cy="4752528"/>
          </a:xfrm>
        </p:spPr>
        <p:txBody>
          <a:bodyPr/>
          <a:lstStyle>
            <a:lvl1pPr>
              <a:defRPr sz="1800"/>
            </a:lvl1pPr>
            <a:lvl2pPr marL="355600" indent="-174625">
              <a:defRPr sz="1600"/>
            </a:lvl2pPr>
            <a:lvl3pPr marL="536575" indent="-180975">
              <a:defRPr sz="1400"/>
            </a:lvl3pPr>
            <a:lvl4pPr marL="719138" indent="-182563">
              <a:defRPr sz="1200"/>
            </a:lvl4pPr>
            <a:lvl5pPr marL="900113" indent="-180975">
              <a:defRPr sz="11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dirty="0" smtClean="0"/>
              <a:t>Klicka här för att ändra format</a:t>
            </a:r>
          </a:p>
          <a:p>
            <a:pPr lvl="1"/>
            <a:r>
              <a:rPr lang="sv-SE" dirty="0" smtClean="0"/>
              <a:t>Nivå två</a:t>
            </a:r>
          </a:p>
          <a:p>
            <a:pPr lvl="2"/>
            <a:r>
              <a:rPr lang="sv-SE" dirty="0" smtClean="0"/>
              <a:t>Nivå tre</a:t>
            </a:r>
          </a:p>
          <a:p>
            <a:pPr lvl="3"/>
            <a:r>
              <a:rPr lang="sv-SE" dirty="0" smtClean="0"/>
              <a:t>Nivå fyra</a:t>
            </a:r>
          </a:p>
          <a:p>
            <a:pPr lvl="4"/>
            <a:r>
              <a:rPr lang="sv-SE" dirty="0" smtClean="0"/>
              <a:t>Nivå fem</a:t>
            </a:r>
            <a:endParaRPr lang="sv-SE" dirty="0"/>
          </a:p>
        </p:txBody>
      </p:sp>
      <p:sp>
        <p:nvSpPr>
          <p:cNvPr id="10" name="Rubrik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08-May-2018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Roger Ruber - Status of the "Gersemi" Test Stand - 2nd Int. Magnet Test Stand Workshop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9FAF3A-B3B3-4722-8E5E-C6C15FFB5979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08-May-2018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Roger Ruber - Status of the "Gersemi" Test Stand - 2nd Int. Magnet Test Stand Workshop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A94714-94E1-4128-9837-EF88BF262489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08-May-2018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Roger Ruber - Status of the "Gersemi" Test Stand - 2nd Int. Magnet Test Stand Workshop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0B188-573B-438A-8008-D3FCB513CF84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371600" y="1447799"/>
            <a:ext cx="7196138" cy="388620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v-SE" noProof="0" smtClean="0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371600" y="5410200"/>
            <a:ext cx="7196138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8" name="Rubrik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08-May-2018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Roger Ruber - Status of the "Gersemi" Test Stand - 2nd Int. Magnet Test Stand Workshop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CDDEF2-3B40-4EBD-A75F-93512DC75EF4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4" descr="gråbård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492500" y="0"/>
            <a:ext cx="5651500" cy="86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14" descr="gråbård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0" y="0"/>
            <a:ext cx="5651500" cy="86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42988" y="188913"/>
            <a:ext cx="767715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sv-SE" dirty="0" smtClean="0"/>
              <a:t>Klicka här för att ändra format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981075"/>
            <a:ext cx="8642350" cy="532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dirty="0" smtClean="0"/>
              <a:t>Klicka här för att ändra format på bakgrundstexten</a:t>
            </a:r>
          </a:p>
          <a:p>
            <a:pPr lvl="1"/>
            <a:r>
              <a:rPr lang="sv-SE" dirty="0" smtClean="0"/>
              <a:t>Nivå två</a:t>
            </a:r>
          </a:p>
          <a:p>
            <a:pPr lvl="2"/>
            <a:r>
              <a:rPr lang="sv-SE" dirty="0" smtClean="0"/>
              <a:t>Nivå tre</a:t>
            </a:r>
          </a:p>
          <a:p>
            <a:pPr lvl="3"/>
            <a:r>
              <a:rPr lang="sv-SE" dirty="0" smtClean="0"/>
              <a:t>Nivå fyra</a:t>
            </a:r>
          </a:p>
          <a:p>
            <a:pPr lvl="4"/>
            <a:r>
              <a:rPr lang="sv-SE" dirty="0" smtClean="0"/>
              <a:t>Nivå fem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50825" y="6453188"/>
            <a:ext cx="1152525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bg1">
                    <a:lumMod val="5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 smtClean="0"/>
              <a:t>08-May-2018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47813" y="6453188"/>
            <a:ext cx="6553200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bg1">
                    <a:lumMod val="5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 smtClean="0"/>
              <a:t>Roger Ruber - Status of the "Gersemi" Test Stand - 2nd Int. Magnet Test Stand Workshop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43888" y="6453188"/>
            <a:ext cx="649287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bg1">
                    <a:lumMod val="5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DB0895F4-1E1F-4DBB-AD3D-655666BD427B}" type="slidenum">
              <a:rPr lang="sv-SE" smtClean="0"/>
              <a:pPr>
                <a:defRPr/>
              </a:pPr>
              <a:t>‹#›</a:t>
            </a:fld>
            <a:endParaRPr lang="sv-SE" dirty="0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pic>
        <p:nvPicPr>
          <p:cNvPr id="11" name="Picture 10" descr="FREIA_logo.png"/>
          <p:cNvPicPr>
            <a:picLocks noChangeAspect="1"/>
          </p:cNvPicPr>
          <p:nvPr userDrawn="1"/>
        </p:nvPicPr>
        <p:blipFill>
          <a:blip r:embed="rId10"/>
          <a:srcRect/>
          <a:stretch>
            <a:fillRect/>
          </a:stretch>
        </p:blipFill>
        <p:spPr bwMode="auto">
          <a:xfrm>
            <a:off x="7585075" y="115888"/>
            <a:ext cx="1450975" cy="709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176213" indent="-176213" algn="l" rtl="0" eaLnBrk="0" fontAlgn="base" hangingPunct="0">
        <a:spcBef>
          <a:spcPct val="35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357188" indent="-179388" algn="l" rtl="0" eaLnBrk="0" fontAlgn="base" hangingPunct="0">
        <a:spcBef>
          <a:spcPct val="20000"/>
        </a:spcBef>
        <a:spcAft>
          <a:spcPct val="0"/>
        </a:spcAft>
        <a:buChar char="–"/>
        <a:defRPr sz="1800">
          <a:solidFill>
            <a:schemeClr val="tx1"/>
          </a:solidFill>
          <a:latin typeface="+mn-lt"/>
          <a:ea typeface="+mn-ea"/>
        </a:defRPr>
      </a:lvl2pPr>
      <a:lvl3pPr marL="534988" indent="-177800" algn="l" rtl="0" eaLnBrk="0" fontAlgn="base" hangingPunct="0">
        <a:spcBef>
          <a:spcPct val="20000"/>
        </a:spcBef>
        <a:spcAft>
          <a:spcPct val="0"/>
        </a:spcAft>
        <a:buChar char="•"/>
        <a:defRPr sz="1800">
          <a:solidFill>
            <a:schemeClr val="tx1"/>
          </a:solidFill>
          <a:latin typeface="+mn-lt"/>
          <a:ea typeface="+mn-ea"/>
        </a:defRPr>
      </a:lvl3pPr>
      <a:lvl4pPr marL="720725" indent="-185738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+mn-ea"/>
        </a:defRPr>
      </a:lvl4pPr>
      <a:lvl5pPr marL="898525" indent="-1778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sv-S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JP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png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g"/><Relationship Id="rId4" Type="http://schemas.openxmlformats.org/officeDocument/2006/relationships/image" Target="../media/image16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1.emf"/><Relationship Id="rId5" Type="http://schemas.openxmlformats.org/officeDocument/2006/relationships/image" Target="../media/image30.jpg"/><Relationship Id="rId4" Type="http://schemas.openxmlformats.org/officeDocument/2006/relationships/image" Target="../media/image29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6"/>
          <p:cNvSpPr>
            <a:spLocks noGrp="1" noChangeArrowheads="1"/>
          </p:cNvSpPr>
          <p:nvPr>
            <p:ph type="ctrTitle"/>
          </p:nvPr>
        </p:nvSpPr>
        <p:spPr>
          <a:xfrm>
            <a:off x="685800" y="1510297"/>
            <a:ext cx="7772400" cy="1085669"/>
          </a:xfrm>
          <a:noFill/>
        </p:spPr>
        <p:txBody>
          <a:bodyPr anchorCtr="0"/>
          <a:lstStyle/>
          <a:p>
            <a:pPr algn="ctr"/>
            <a: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FREIA Laboratory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1800" b="1" dirty="0" smtClean="0">
                <a:solidFill>
                  <a:schemeClr val="tx1"/>
                </a:solidFill>
              </a:rPr>
              <a:t>Facility </a:t>
            </a:r>
            <a:r>
              <a:rPr lang="en-US" sz="1800" b="1" dirty="0">
                <a:solidFill>
                  <a:schemeClr val="tx1"/>
                </a:solidFill>
              </a:rPr>
              <a:t>for Research </a:t>
            </a:r>
            <a:r>
              <a:rPr lang="en-US" sz="1800" b="1" dirty="0" smtClean="0">
                <a:solidFill>
                  <a:schemeClr val="tx1"/>
                </a:solidFill>
              </a:rPr>
              <a:t>Instrumentation and </a:t>
            </a:r>
            <a:r>
              <a:rPr lang="en-US" sz="1800" b="1" dirty="0">
                <a:solidFill>
                  <a:schemeClr val="tx1"/>
                </a:solidFill>
              </a:rPr>
              <a:t>Accelerator Development</a:t>
            </a:r>
          </a:p>
        </p:txBody>
      </p:sp>
      <p:sp>
        <p:nvSpPr>
          <p:cNvPr id="3075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36077" y="2863312"/>
            <a:ext cx="8872695" cy="173968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b="1" dirty="0" smtClean="0"/>
              <a:t>News from FREIA</a:t>
            </a:r>
          </a:p>
          <a:p>
            <a:pPr>
              <a:lnSpc>
                <a:spcPct val="90000"/>
              </a:lnSpc>
            </a:pPr>
            <a:r>
              <a:rPr lang="en-GB" b="1" dirty="0" smtClean="0"/>
              <a:t>Status of the </a:t>
            </a:r>
            <a:r>
              <a:rPr lang="en-GB" b="1" dirty="0" smtClean="0">
                <a:latin typeface="Arial"/>
                <a:cs typeface="Arial"/>
              </a:rPr>
              <a:t>“</a:t>
            </a:r>
            <a:r>
              <a:rPr lang="en-GB" b="1" dirty="0" err="1" smtClean="0"/>
              <a:t>Gersemi</a:t>
            </a:r>
            <a:r>
              <a:rPr lang="en-GB" b="1" dirty="0">
                <a:cs typeface="Arial"/>
              </a:rPr>
              <a:t>”</a:t>
            </a:r>
            <a:r>
              <a:rPr lang="en-GB" b="1" dirty="0" smtClean="0"/>
              <a:t> Test Stand</a:t>
            </a:r>
            <a:endParaRPr lang="en-GB" sz="2800" b="1" dirty="0" smtClean="0">
              <a:solidFill>
                <a:srgbClr val="0000FF"/>
              </a:solidFill>
            </a:endParaRPr>
          </a:p>
        </p:txBody>
      </p:sp>
      <p:sp>
        <p:nvSpPr>
          <p:cNvPr id="8" name="Rectangle 7"/>
          <p:cNvSpPr txBox="1">
            <a:spLocks noChangeArrowheads="1"/>
          </p:cNvSpPr>
          <p:nvPr/>
        </p:nvSpPr>
        <p:spPr bwMode="auto">
          <a:xfrm>
            <a:off x="1649691" y="4364612"/>
            <a:ext cx="7359080" cy="1593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35000"/>
              </a:spcBef>
              <a:spcAft>
                <a:spcPct val="0"/>
              </a:spcAft>
              <a:buFontTx/>
              <a:buNone/>
              <a:defRPr sz="20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2pPr>
            <a:lvl3pPr marL="9810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344613" indent="-1841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1708150" indent="-18415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lnSpc>
                <a:spcPct val="90000"/>
              </a:lnSpc>
            </a:pPr>
            <a:r>
              <a:rPr lang="en-US" b="1" kern="0" dirty="0" smtClean="0">
                <a:solidFill>
                  <a:srgbClr val="808080"/>
                </a:solidFill>
              </a:rPr>
              <a:t>Roger Ruber for the FREIA Team</a:t>
            </a:r>
          </a:p>
          <a:p>
            <a:pPr>
              <a:lnSpc>
                <a:spcPct val="90000"/>
              </a:lnSpc>
            </a:pPr>
            <a:r>
              <a:rPr lang="en-US" i="1" kern="0" dirty="0" smtClean="0">
                <a:solidFill>
                  <a:srgbClr val="990000"/>
                </a:solidFill>
              </a:rPr>
              <a:t>2nd International Magnet Test Stand Workshop</a:t>
            </a:r>
            <a:endParaRPr lang="en-US" i="1" kern="0" dirty="0">
              <a:solidFill>
                <a:srgbClr val="990000"/>
              </a:solidFill>
            </a:endParaRPr>
          </a:p>
          <a:p>
            <a:pPr>
              <a:lnSpc>
                <a:spcPct val="90000"/>
              </a:lnSpc>
            </a:pPr>
            <a:r>
              <a:rPr lang="en-US" i="1" kern="0" dirty="0" smtClean="0">
                <a:solidFill>
                  <a:srgbClr val="990000"/>
                </a:solidFill>
              </a:rPr>
              <a:t>BNL, 8-9 May 2018</a:t>
            </a:r>
            <a:endParaRPr lang="en-US" i="1" kern="0" dirty="0">
              <a:solidFill>
                <a:srgbClr val="99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00FF"/>
                </a:solidFill>
              </a:rPr>
              <a:t>Controls &amp; Monitoring System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17" name="Content Placeholder 1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GB" dirty="0" smtClean="0"/>
              <a:t>cryostat/valve box</a:t>
            </a:r>
            <a:endParaRPr lang="en-GB" dirty="0"/>
          </a:p>
          <a:p>
            <a:pPr lvl="1"/>
            <a:r>
              <a:rPr lang="en-GB" dirty="0"/>
              <a:t>Siemens PLC</a:t>
            </a:r>
          </a:p>
          <a:p>
            <a:pPr lvl="1"/>
            <a:r>
              <a:rPr lang="en-GB" dirty="0"/>
              <a:t>NI </a:t>
            </a:r>
            <a:r>
              <a:rPr lang="en-GB" dirty="0" err="1"/>
              <a:t>cRIO</a:t>
            </a:r>
            <a:r>
              <a:rPr lang="en-GB" dirty="0"/>
              <a:t> (safety interlocks)</a:t>
            </a:r>
          </a:p>
          <a:p>
            <a:pPr lvl="1"/>
            <a:r>
              <a:rPr lang="en-GB" dirty="0"/>
              <a:t>EPICS interface with data archiver</a:t>
            </a:r>
          </a:p>
          <a:p>
            <a:pPr lvl="1"/>
            <a:r>
              <a:rPr lang="en-GB" dirty="0"/>
              <a:t>connecting different sub-systems: </a:t>
            </a:r>
            <a:br>
              <a:rPr lang="en-GB" dirty="0"/>
            </a:br>
            <a:r>
              <a:rPr lang="en-GB" dirty="0"/>
              <a:t>cryogenics, cryostats, </a:t>
            </a:r>
            <a:r>
              <a:rPr lang="en-GB" dirty="0" smtClean="0"/>
              <a:t>...</a:t>
            </a:r>
          </a:p>
          <a:p>
            <a:r>
              <a:rPr lang="en-GB" dirty="0" smtClean="0"/>
              <a:t>factory tests</a:t>
            </a:r>
          </a:p>
          <a:p>
            <a:pPr lvl="1"/>
            <a:r>
              <a:rPr lang="en-GB" dirty="0" smtClean="0"/>
              <a:t>with valve box &amp; simulator box performed during end 2017-begin 2018</a:t>
            </a:r>
            <a:endParaRPr lang="en-GB" dirty="0"/>
          </a:p>
          <a:p>
            <a:pPr lvl="1"/>
            <a:endParaRPr lang="en-GB" dirty="0"/>
          </a:p>
          <a:p>
            <a:endParaRPr lang="en-GB" dirty="0"/>
          </a:p>
          <a:p>
            <a:r>
              <a:rPr lang="en-GB" dirty="0"/>
              <a:t>magnet</a:t>
            </a:r>
          </a:p>
          <a:p>
            <a:pPr lvl="1"/>
            <a:r>
              <a:rPr lang="en-GB" dirty="0"/>
              <a:t>CERN type</a:t>
            </a:r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00FF"/>
                </a:solidFill>
              </a:rPr>
              <a:t>Magnet Powering System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19" name="Content Placeholder 1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GB" dirty="0" smtClean="0"/>
              <a:t>2x </a:t>
            </a:r>
            <a:r>
              <a:rPr lang="en-GB" dirty="0"/>
              <a:t>2kA </a:t>
            </a:r>
            <a:endParaRPr lang="en-GB" dirty="0" smtClean="0"/>
          </a:p>
          <a:p>
            <a:pPr lvl="1"/>
            <a:r>
              <a:rPr lang="en-GB" dirty="0" smtClean="0"/>
              <a:t>CERN </a:t>
            </a:r>
            <a:r>
              <a:rPr lang="en-GB" dirty="0"/>
              <a:t>type power converters</a:t>
            </a:r>
          </a:p>
          <a:p>
            <a:r>
              <a:rPr lang="en-GB" dirty="0"/>
              <a:t>switch and power extraction </a:t>
            </a:r>
            <a:r>
              <a:rPr lang="en-GB" dirty="0" smtClean="0"/>
              <a:t>unit</a:t>
            </a:r>
          </a:p>
          <a:p>
            <a:pPr lvl="1"/>
            <a:r>
              <a:rPr lang="en-GB" dirty="0" smtClean="0"/>
              <a:t>CERN type</a:t>
            </a:r>
            <a:endParaRPr lang="en-GB" dirty="0"/>
          </a:p>
          <a:p>
            <a:endParaRPr lang="en-GB" dirty="0" smtClean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Controls, Powering, Safety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08-May-2018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Roger Ruber - Status of the "Gersemi" Test Stand - 2nd Int. Magnet Test Stand Workshop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9FAF3A-B3B3-4722-8E5E-C6C15FFB5979}" type="slidenum">
              <a:rPr lang="sv-SE" smtClean="0"/>
              <a:pPr>
                <a:defRPr/>
              </a:pPr>
              <a:t>10</a:t>
            </a:fld>
            <a:endParaRPr lang="sv-SE"/>
          </a:p>
        </p:txBody>
      </p:sp>
      <p:grpSp>
        <p:nvGrpSpPr>
          <p:cNvPr id="13" name="Group 12"/>
          <p:cNvGrpSpPr/>
          <p:nvPr/>
        </p:nvGrpSpPr>
        <p:grpSpPr>
          <a:xfrm>
            <a:off x="4427984" y="3087121"/>
            <a:ext cx="4392488" cy="3294133"/>
            <a:chOff x="323528" y="900000"/>
            <a:chExt cx="4392488" cy="3294133"/>
          </a:xfrm>
        </p:grpSpPr>
        <p:pic>
          <p:nvPicPr>
            <p:cNvPr id="14" name="Image 11" descr="C:\Users\Saskia Bosma\Documents\FREIA\Vertical Cryostat\pictures\20171025_26\IMG_20171026_082557.jpg"/>
            <p:cNvPicPr/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528" y="900000"/>
              <a:ext cx="4392488" cy="3294133"/>
            </a:xfrm>
            <a:prstGeom prst="rect">
              <a:avLst/>
            </a:prstGeom>
            <a:noFill/>
            <a:ln w="12700">
              <a:solidFill>
                <a:schemeClr val="bg1"/>
              </a:solidFill>
            </a:ln>
          </p:spPr>
        </p:pic>
        <p:sp>
          <p:nvSpPr>
            <p:cNvPr id="15" name="TextBox 14"/>
            <p:cNvSpPr txBox="1"/>
            <p:nvPr/>
          </p:nvSpPr>
          <p:spPr>
            <a:xfrm>
              <a:off x="323528" y="900000"/>
              <a:ext cx="3096344" cy="461665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sz="1200" dirty="0" smtClean="0"/>
                <a:t>Opened valve box &amp; electrical cabinet</a:t>
              </a:r>
            </a:p>
            <a:p>
              <a:r>
                <a:rPr lang="en-GB" sz="1200" dirty="0" smtClean="0"/>
                <a:t>26-Oct-2017</a:t>
              </a:r>
              <a:endParaRPr lang="en-GB" sz="1200" dirty="0"/>
            </a:p>
          </p:txBody>
        </p:sp>
      </p:grpSp>
      <p:sp>
        <p:nvSpPr>
          <p:cNvPr id="20" name="TextBox 19"/>
          <p:cNvSpPr txBox="1"/>
          <p:nvPr/>
        </p:nvSpPr>
        <p:spPr>
          <a:xfrm rot="20219696">
            <a:off x="671508" y="5280776"/>
            <a:ext cx="31671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Talk by Kevin Pepitone</a:t>
            </a:r>
          </a:p>
          <a:p>
            <a:pPr algn="ctr"/>
            <a:r>
              <a:rPr lang="en-GB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Tue. 5-May 17:05</a:t>
            </a:r>
            <a:endParaRPr lang="en-GB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2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1754" y="1601842"/>
            <a:ext cx="649287" cy="586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65847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2400" b="1" dirty="0" smtClean="0">
                <a:solidFill>
                  <a:srgbClr val="0000FF"/>
                </a:solidFill>
              </a:rPr>
              <a:t>“</a:t>
            </a:r>
            <a:r>
              <a:rPr lang="en-GB" sz="2400" b="1" dirty="0" err="1" smtClean="0">
                <a:solidFill>
                  <a:srgbClr val="0000FF"/>
                </a:solidFill>
              </a:rPr>
              <a:t>Gersemi</a:t>
            </a:r>
            <a:r>
              <a:rPr lang="en-GB" sz="2400" b="1" dirty="0">
                <a:solidFill>
                  <a:srgbClr val="0000FF"/>
                </a:solidFill>
              </a:rPr>
              <a:t>” </a:t>
            </a:r>
            <a:r>
              <a:rPr lang="en-GB" sz="2400" b="1" dirty="0" smtClean="0">
                <a:solidFill>
                  <a:srgbClr val="0000FF"/>
                </a:solidFill>
              </a:rPr>
              <a:t>at FREIA</a:t>
            </a:r>
          </a:p>
          <a:p>
            <a:r>
              <a:rPr lang="en-GB" dirty="0" smtClean="0"/>
              <a:t>commissioning after summer,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builds on a long tradition,</a:t>
            </a:r>
          </a:p>
          <a:p>
            <a:r>
              <a:rPr lang="en-GB" dirty="0" smtClean="0"/>
              <a:t>is a young player in magnet testing,</a:t>
            </a:r>
          </a:p>
          <a:p>
            <a:r>
              <a:rPr lang="en-GB" dirty="0" smtClean="0"/>
              <a:t>but working hard to contribute to </a:t>
            </a:r>
            <a:br>
              <a:rPr lang="en-GB" dirty="0" smtClean="0"/>
            </a:br>
            <a:r>
              <a:rPr lang="en-GB" dirty="0" smtClean="0"/>
              <a:t>the community.</a:t>
            </a:r>
          </a:p>
          <a:p>
            <a:endParaRPr lang="en-GB" dirty="0"/>
          </a:p>
          <a:p>
            <a:pPr marL="0" indent="0">
              <a:buNone/>
            </a:pP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08-May-2018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Roger Ruber - Status of the "Gersemi" Test Stand - 2nd Int. Magnet Test Stand Workshop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31705C-5BB8-482B-909E-E63E63959BD2}" type="slidenum">
              <a:rPr lang="sv-SE" smtClean="0"/>
              <a:pPr>
                <a:defRPr/>
              </a:pPr>
              <a:t>11</a:t>
            </a:fld>
            <a:endParaRPr lang="sv-SE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1382" y="981074"/>
            <a:ext cx="4071793" cy="5429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1182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08-May-2018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Roger Ruber - Status of the "Gersemi" Test Stand - 2nd Int. Magnet Test Stand Workshop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DD9BFA-F87D-46B0-8E59-147BA53E6417}" type="slidenum">
              <a:rPr lang="sv-SE" smtClean="0"/>
              <a:pPr>
                <a:defRPr/>
              </a:pPr>
              <a:t>12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854388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888" y="884512"/>
            <a:ext cx="8154823" cy="5765240"/>
          </a:xfrm>
          <a:prstGeom prst="rect">
            <a:avLst/>
          </a:prstGeom>
        </p:spPr>
      </p:pic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“</a:t>
            </a:r>
            <a:r>
              <a:rPr lang="en-GB" dirty="0" err="1" smtClean="0"/>
              <a:t>Gersemi</a:t>
            </a:r>
            <a:r>
              <a:rPr lang="en-GB" dirty="0"/>
              <a:t>” </a:t>
            </a:r>
            <a:r>
              <a:rPr lang="en-GB" dirty="0" smtClean="0"/>
              <a:t>Operation - </a:t>
            </a:r>
            <a:r>
              <a:rPr lang="en-GB" dirty="0"/>
              <a:t>“µ</a:t>
            </a:r>
            <a:r>
              <a:rPr lang="en-GB" dirty="0" err="1"/>
              <a:t>Gersemi</a:t>
            </a:r>
            <a:r>
              <a:rPr lang="en-GB" dirty="0"/>
              <a:t>”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08-May-2018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Roger Ruber - Status of the "Gersemi" Test Stand - 2nd Int. Magnet Test Stand Workshop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9FAF3A-B3B3-4722-8E5E-C6C15FFB5979}" type="slidenum">
              <a:rPr lang="sv-SE" smtClean="0"/>
              <a:pPr>
                <a:defRPr/>
              </a:pPr>
              <a:t>13</a:t>
            </a:fld>
            <a:endParaRPr lang="sv-SE"/>
          </a:p>
        </p:txBody>
      </p:sp>
      <p:cxnSp>
        <p:nvCxnSpPr>
          <p:cNvPr id="13" name="Straight Connector 12"/>
          <p:cNvCxnSpPr/>
          <p:nvPr/>
        </p:nvCxnSpPr>
        <p:spPr bwMode="auto">
          <a:xfrm flipH="1">
            <a:off x="3807034" y="3391593"/>
            <a:ext cx="16823" cy="309795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/>
          <p:cNvCxnSpPr/>
          <p:nvPr/>
        </p:nvCxnSpPr>
        <p:spPr bwMode="auto">
          <a:xfrm>
            <a:off x="3807231" y="2452255"/>
            <a:ext cx="5011128" cy="8312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2" name="TextBox 21"/>
          <p:cNvSpPr txBox="1"/>
          <p:nvPr/>
        </p:nvSpPr>
        <p:spPr>
          <a:xfrm>
            <a:off x="6828209" y="2060457"/>
            <a:ext cx="19901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000" b="1" dirty="0" err="1" smtClean="0">
                <a:ln w="3175">
                  <a:solidFill>
                    <a:schemeClr val="bg1"/>
                  </a:solidFill>
                </a:ln>
                <a:solidFill>
                  <a:srgbClr val="FF0000"/>
                </a:solidFill>
              </a:rPr>
              <a:t>LHe</a:t>
            </a:r>
            <a:r>
              <a:rPr lang="en-GB" sz="2000" b="1" dirty="0" smtClean="0">
                <a:ln w="3175">
                  <a:solidFill>
                    <a:schemeClr val="bg1"/>
                  </a:solidFill>
                </a:ln>
                <a:solidFill>
                  <a:srgbClr val="FF0000"/>
                </a:solidFill>
              </a:rPr>
              <a:t> System</a:t>
            </a:r>
            <a:endParaRPr lang="en-GB" sz="2000" b="1" dirty="0">
              <a:ln w="3175">
                <a:solidFill>
                  <a:schemeClr val="bg1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873113" y="6220849"/>
            <a:ext cx="25091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ln w="3175">
                  <a:solidFill>
                    <a:schemeClr val="bg1"/>
                  </a:solidFill>
                </a:ln>
                <a:solidFill>
                  <a:srgbClr val="FF0000"/>
                </a:solidFill>
              </a:rPr>
              <a:t>Vertical Cryostat</a:t>
            </a:r>
            <a:endParaRPr lang="en-GB" sz="2000" b="1" dirty="0">
              <a:ln w="3175">
                <a:solidFill>
                  <a:schemeClr val="bg1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751420" y="6220849"/>
            <a:ext cx="19901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000" b="1" dirty="0" smtClean="0">
                <a:ln w="3175">
                  <a:solidFill>
                    <a:schemeClr val="bg1"/>
                  </a:solidFill>
                </a:ln>
                <a:solidFill>
                  <a:srgbClr val="FF0000"/>
                </a:solidFill>
              </a:rPr>
              <a:t>Valve Box</a:t>
            </a:r>
            <a:endParaRPr lang="en-GB" sz="2000" b="1" dirty="0">
              <a:ln w="3175">
                <a:solidFill>
                  <a:schemeClr val="bg1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6879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761" y="868824"/>
            <a:ext cx="8154873" cy="5765275"/>
          </a:xfrm>
          <a:prstGeom prst="rect">
            <a:avLst/>
          </a:prstGeom>
        </p:spPr>
      </p:pic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“</a:t>
            </a:r>
            <a:r>
              <a:rPr lang="en-GB" dirty="0" err="1" smtClean="0"/>
              <a:t>Gersemi</a:t>
            </a:r>
            <a:r>
              <a:rPr lang="en-GB" dirty="0" smtClean="0"/>
              <a:t>” Operation – </a:t>
            </a:r>
            <a:r>
              <a:rPr lang="en-GB" dirty="0" smtClean="0"/>
              <a:t>Saturated Bath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08-May-2018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Roger Ruber - Status of the "Gersemi" Test Stand - 2nd Int. Magnet Test Stand Workshop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9FAF3A-B3B3-4722-8E5E-C6C15FFB5979}" type="slidenum">
              <a:rPr lang="sv-SE" smtClean="0"/>
              <a:pPr>
                <a:defRPr/>
              </a:pPr>
              <a:t>14</a:t>
            </a:fld>
            <a:endParaRPr lang="sv-SE"/>
          </a:p>
        </p:txBody>
      </p:sp>
      <p:cxnSp>
        <p:nvCxnSpPr>
          <p:cNvPr id="13" name="Straight Connector 12"/>
          <p:cNvCxnSpPr/>
          <p:nvPr/>
        </p:nvCxnSpPr>
        <p:spPr bwMode="auto">
          <a:xfrm flipH="1">
            <a:off x="3807034" y="3391593"/>
            <a:ext cx="16823" cy="309795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/>
          <p:cNvCxnSpPr/>
          <p:nvPr/>
        </p:nvCxnSpPr>
        <p:spPr bwMode="auto">
          <a:xfrm>
            <a:off x="3807231" y="2452255"/>
            <a:ext cx="5011128" cy="8312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2" name="TextBox 21"/>
          <p:cNvSpPr txBox="1"/>
          <p:nvPr/>
        </p:nvSpPr>
        <p:spPr>
          <a:xfrm>
            <a:off x="6828209" y="2060457"/>
            <a:ext cx="19901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000" b="1" dirty="0" err="1" smtClean="0">
                <a:ln w="3175">
                  <a:solidFill>
                    <a:schemeClr val="bg1"/>
                  </a:solidFill>
                </a:ln>
                <a:solidFill>
                  <a:srgbClr val="FF0000"/>
                </a:solidFill>
              </a:rPr>
              <a:t>LHe</a:t>
            </a:r>
            <a:r>
              <a:rPr lang="en-GB" sz="2000" b="1" dirty="0" smtClean="0">
                <a:ln w="3175">
                  <a:solidFill>
                    <a:schemeClr val="bg1"/>
                  </a:solidFill>
                </a:ln>
                <a:solidFill>
                  <a:srgbClr val="FF0000"/>
                </a:solidFill>
              </a:rPr>
              <a:t> System</a:t>
            </a:r>
            <a:endParaRPr lang="en-GB" sz="2000" b="1" dirty="0">
              <a:ln w="3175">
                <a:solidFill>
                  <a:schemeClr val="bg1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873113" y="6220849"/>
            <a:ext cx="25091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ln w="3175">
                  <a:solidFill>
                    <a:schemeClr val="bg1"/>
                  </a:solidFill>
                </a:ln>
                <a:solidFill>
                  <a:srgbClr val="FF0000"/>
                </a:solidFill>
              </a:rPr>
              <a:t>Vertical Cryostat</a:t>
            </a:r>
            <a:endParaRPr lang="en-GB" sz="2000" b="1" dirty="0">
              <a:ln w="3175">
                <a:solidFill>
                  <a:schemeClr val="bg1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751420" y="6220849"/>
            <a:ext cx="19901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000" b="1" dirty="0" smtClean="0">
                <a:ln w="3175">
                  <a:solidFill>
                    <a:schemeClr val="bg1"/>
                  </a:solidFill>
                </a:ln>
                <a:solidFill>
                  <a:srgbClr val="FF0000"/>
                </a:solidFill>
              </a:rPr>
              <a:t>Valve Box</a:t>
            </a:r>
            <a:endParaRPr lang="en-GB" sz="2000" b="1" dirty="0">
              <a:ln w="3175">
                <a:solidFill>
                  <a:schemeClr val="bg1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5940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“</a:t>
            </a:r>
            <a:r>
              <a:rPr lang="en-GB" dirty="0" err="1" smtClean="0"/>
              <a:t>Gersemi</a:t>
            </a:r>
            <a:r>
              <a:rPr lang="en-GB" dirty="0"/>
              <a:t>” </a:t>
            </a:r>
            <a:r>
              <a:rPr lang="en-GB" dirty="0" smtClean="0"/>
              <a:t>Operation – Pressurized Bath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08-May-2018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Roger Ruber - Status of the "Gersemi" Test Stand - 2nd Int. Magnet Test Stand Workshop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9FAF3A-B3B3-4722-8E5E-C6C15FFB5979}" type="slidenum">
              <a:rPr lang="sv-SE" smtClean="0"/>
              <a:pPr>
                <a:defRPr/>
              </a:pPr>
              <a:t>15</a:t>
            </a:fld>
            <a:endParaRPr lang="sv-SE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65" y="877137"/>
            <a:ext cx="7938654" cy="5612414"/>
          </a:xfrm>
          <a:prstGeom prst="rect">
            <a:avLst/>
          </a:prstGeom>
        </p:spPr>
      </p:pic>
      <p:cxnSp>
        <p:nvCxnSpPr>
          <p:cNvPr id="13" name="Straight Connector 12"/>
          <p:cNvCxnSpPr/>
          <p:nvPr/>
        </p:nvCxnSpPr>
        <p:spPr bwMode="auto">
          <a:xfrm flipH="1">
            <a:off x="3807034" y="3391593"/>
            <a:ext cx="16823" cy="309795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/>
          <p:cNvCxnSpPr/>
          <p:nvPr/>
        </p:nvCxnSpPr>
        <p:spPr bwMode="auto">
          <a:xfrm>
            <a:off x="3807231" y="2452255"/>
            <a:ext cx="5011128" cy="8312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2" name="TextBox 21"/>
          <p:cNvSpPr txBox="1"/>
          <p:nvPr/>
        </p:nvSpPr>
        <p:spPr>
          <a:xfrm>
            <a:off x="6828209" y="2060457"/>
            <a:ext cx="19901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000" b="1" dirty="0" err="1" smtClean="0">
                <a:ln w="3175">
                  <a:solidFill>
                    <a:schemeClr val="bg1"/>
                  </a:solidFill>
                </a:ln>
                <a:solidFill>
                  <a:srgbClr val="FF0000"/>
                </a:solidFill>
              </a:rPr>
              <a:t>LHe</a:t>
            </a:r>
            <a:r>
              <a:rPr lang="en-GB" sz="2000" b="1" dirty="0" smtClean="0">
                <a:ln w="3175">
                  <a:solidFill>
                    <a:schemeClr val="bg1"/>
                  </a:solidFill>
                </a:ln>
                <a:solidFill>
                  <a:srgbClr val="FF0000"/>
                </a:solidFill>
              </a:rPr>
              <a:t> System</a:t>
            </a:r>
            <a:endParaRPr lang="en-GB" sz="2000" b="1" dirty="0">
              <a:ln w="3175">
                <a:solidFill>
                  <a:schemeClr val="bg1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873113" y="6220849"/>
            <a:ext cx="25091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ln w="3175">
                  <a:solidFill>
                    <a:schemeClr val="bg1"/>
                  </a:solidFill>
                </a:ln>
                <a:solidFill>
                  <a:srgbClr val="FF0000"/>
                </a:solidFill>
              </a:rPr>
              <a:t>Vertical Cryostat</a:t>
            </a:r>
            <a:endParaRPr lang="en-GB" sz="2000" b="1" dirty="0">
              <a:ln w="3175">
                <a:solidFill>
                  <a:schemeClr val="bg1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751420" y="6220849"/>
            <a:ext cx="19901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000" b="1" dirty="0" smtClean="0">
                <a:ln w="3175">
                  <a:solidFill>
                    <a:schemeClr val="bg1"/>
                  </a:solidFill>
                </a:ln>
                <a:solidFill>
                  <a:srgbClr val="FF0000"/>
                </a:solidFill>
              </a:rPr>
              <a:t>Valve Box</a:t>
            </a:r>
            <a:endParaRPr lang="en-GB" sz="2000" b="1" dirty="0">
              <a:ln w="3175">
                <a:solidFill>
                  <a:schemeClr val="bg1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478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ruber\Documents\Work\20180507\Cryogenic-Scheme-vertical-cryostat-vacuum-2016-11-0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889" y="877138"/>
            <a:ext cx="8046995" cy="5689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“</a:t>
            </a:r>
            <a:r>
              <a:rPr lang="en-GB" dirty="0" err="1" smtClean="0"/>
              <a:t>Gersemi</a:t>
            </a:r>
            <a:r>
              <a:rPr lang="en-GB" dirty="0"/>
              <a:t>” </a:t>
            </a:r>
            <a:r>
              <a:rPr lang="en-GB" dirty="0" smtClean="0"/>
              <a:t>Operation – </a:t>
            </a:r>
            <a:r>
              <a:rPr lang="en-GB" dirty="0" smtClean="0"/>
              <a:t>Vacuum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08-May-2018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Roger Ruber - Status of the "Gersemi" Test Stand - 2nd Int. Magnet Test Stand Workshop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9FAF3A-B3B3-4722-8E5E-C6C15FFB5979}" type="slidenum">
              <a:rPr lang="sv-SE" smtClean="0"/>
              <a:pPr>
                <a:defRPr/>
              </a:pPr>
              <a:t>16</a:t>
            </a:fld>
            <a:endParaRPr lang="sv-SE"/>
          </a:p>
        </p:txBody>
      </p:sp>
      <p:cxnSp>
        <p:nvCxnSpPr>
          <p:cNvPr id="13" name="Straight Connector 12"/>
          <p:cNvCxnSpPr/>
          <p:nvPr/>
        </p:nvCxnSpPr>
        <p:spPr bwMode="auto">
          <a:xfrm flipH="1">
            <a:off x="3807034" y="3391593"/>
            <a:ext cx="16823" cy="309795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/>
          <p:cNvCxnSpPr/>
          <p:nvPr/>
        </p:nvCxnSpPr>
        <p:spPr bwMode="auto">
          <a:xfrm>
            <a:off x="3807231" y="2452255"/>
            <a:ext cx="5011128" cy="8312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2" name="TextBox 21"/>
          <p:cNvSpPr txBox="1"/>
          <p:nvPr/>
        </p:nvSpPr>
        <p:spPr>
          <a:xfrm>
            <a:off x="6828209" y="2060457"/>
            <a:ext cx="19901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000" b="1" dirty="0" err="1" smtClean="0">
                <a:ln w="3175">
                  <a:solidFill>
                    <a:schemeClr val="bg1"/>
                  </a:solidFill>
                </a:ln>
                <a:solidFill>
                  <a:srgbClr val="FF0000"/>
                </a:solidFill>
              </a:rPr>
              <a:t>LHe</a:t>
            </a:r>
            <a:r>
              <a:rPr lang="en-GB" sz="2000" b="1" dirty="0" smtClean="0">
                <a:ln w="3175">
                  <a:solidFill>
                    <a:schemeClr val="bg1"/>
                  </a:solidFill>
                </a:ln>
                <a:solidFill>
                  <a:srgbClr val="FF0000"/>
                </a:solidFill>
              </a:rPr>
              <a:t> System</a:t>
            </a:r>
            <a:endParaRPr lang="en-GB" sz="2000" b="1" dirty="0">
              <a:ln w="3175">
                <a:solidFill>
                  <a:schemeClr val="bg1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873113" y="6220849"/>
            <a:ext cx="25091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ln w="3175">
                  <a:solidFill>
                    <a:schemeClr val="bg1"/>
                  </a:solidFill>
                </a:ln>
                <a:solidFill>
                  <a:srgbClr val="FF0000"/>
                </a:solidFill>
              </a:rPr>
              <a:t>Vertical Cryostat</a:t>
            </a:r>
            <a:endParaRPr lang="en-GB" sz="2000" b="1" dirty="0">
              <a:ln w="3175">
                <a:solidFill>
                  <a:schemeClr val="bg1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751420" y="6220849"/>
            <a:ext cx="19901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000" b="1" dirty="0" smtClean="0">
                <a:ln w="3175">
                  <a:solidFill>
                    <a:schemeClr val="bg1"/>
                  </a:solidFill>
                </a:ln>
                <a:solidFill>
                  <a:srgbClr val="FF0000"/>
                </a:solidFill>
              </a:rPr>
              <a:t>Valve Box</a:t>
            </a:r>
            <a:endParaRPr lang="en-GB" sz="2000" b="1" dirty="0">
              <a:ln w="3175">
                <a:solidFill>
                  <a:schemeClr val="bg1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0325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2197472" y="1714164"/>
            <a:ext cx="7040392" cy="4598337"/>
            <a:chOff x="1952370" y="1648175"/>
            <a:chExt cx="7040392" cy="4598337"/>
          </a:xfrm>
        </p:grpSpPr>
        <p:grpSp>
          <p:nvGrpSpPr>
            <p:cNvPr id="9" name="Group 8"/>
            <p:cNvGrpSpPr/>
            <p:nvPr/>
          </p:nvGrpSpPr>
          <p:grpSpPr>
            <a:xfrm>
              <a:off x="1952370" y="1648175"/>
              <a:ext cx="7040392" cy="4598337"/>
              <a:chOff x="1977084" y="1755269"/>
              <a:chExt cx="7040392" cy="4598337"/>
            </a:xfrm>
          </p:grpSpPr>
          <p:pic>
            <p:nvPicPr>
              <p:cNvPr id="10" name="Picture 3" descr="\\cern.ch\dfs\Users\r\ruber\Documents\FREIA\Documentation\Illustrations\Hall\freia-hall-layout-20140319.jpg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977084" y="1755269"/>
                <a:ext cx="7040392" cy="459833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1" name="TextBox 10"/>
              <p:cNvSpPr txBox="1"/>
              <p:nvPr/>
            </p:nvSpPr>
            <p:spPr>
              <a:xfrm>
                <a:off x="3267599" y="2391471"/>
                <a:ext cx="1401159" cy="6715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 smtClean="0"/>
                  <a:t>cryogenics</a:t>
                </a:r>
              </a:p>
              <a:p>
                <a:r>
                  <a:rPr lang="en-GB" sz="1200" dirty="0" smtClean="0"/>
                  <a:t>- liquid helium</a:t>
                </a:r>
              </a:p>
              <a:p>
                <a:r>
                  <a:rPr lang="en-GB" sz="1200" dirty="0" smtClean="0"/>
                  <a:t>- liquid nitrogen</a:t>
                </a:r>
                <a:endParaRPr lang="en-GB" sz="1200" dirty="0"/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4790286" y="2400622"/>
                <a:ext cx="1653491" cy="6715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 smtClean="0"/>
                  <a:t>control room</a:t>
                </a:r>
              </a:p>
              <a:p>
                <a:r>
                  <a:rPr lang="en-GB" sz="1200" dirty="0" smtClean="0"/>
                  <a:t>- equipment controls</a:t>
                </a:r>
              </a:p>
              <a:p>
                <a:r>
                  <a:rPr lang="en-GB" sz="1200" dirty="0"/>
                  <a:t>- data </a:t>
                </a:r>
                <a:r>
                  <a:rPr lang="en-GB" sz="1200" dirty="0" smtClean="0"/>
                  <a:t>acquisition</a:t>
                </a:r>
                <a:endParaRPr lang="en-GB" sz="1200" dirty="0"/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4565062" y="5859360"/>
                <a:ext cx="16772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dirty="0" smtClean="0"/>
                  <a:t>radio-frequency (RF) power sources</a:t>
                </a: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6096283" y="5489311"/>
                <a:ext cx="1557823" cy="6715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sz="1200" dirty="0" smtClean="0"/>
                  <a:t>3 bunkers</a:t>
                </a:r>
              </a:p>
              <a:p>
                <a:pPr algn="r"/>
                <a:r>
                  <a:rPr lang="en-GB" sz="1200" dirty="0" smtClean="0"/>
                  <a:t>with test stands</a:t>
                </a:r>
              </a:p>
              <a:p>
                <a:pPr algn="r"/>
                <a:r>
                  <a:rPr lang="en-GB" sz="1200" dirty="0" smtClean="0"/>
                  <a:t>horizontal cryostat</a:t>
                </a: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7384757" y="5147656"/>
                <a:ext cx="1557823" cy="2798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dirty="0" smtClean="0"/>
                  <a:t>vertical cryostat</a:t>
                </a:r>
              </a:p>
            </p:txBody>
          </p:sp>
        </p:grpSp>
        <p:sp>
          <p:nvSpPr>
            <p:cNvPr id="18" name="TextBox 17"/>
            <p:cNvSpPr txBox="1"/>
            <p:nvPr/>
          </p:nvSpPr>
          <p:spPr>
            <a:xfrm>
              <a:off x="3255432" y="2010465"/>
              <a:ext cx="295437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u="sng" dirty="0" smtClean="0"/>
                <a:t>State-of-the-art Equipment</a:t>
              </a:r>
              <a:endParaRPr lang="en-GB" sz="1400" dirty="0" smtClean="0"/>
            </a:p>
          </p:txBody>
        </p:sp>
      </p:grp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FREIA Laboratory at Uppsala University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Roger Ruber - Status of the "Gersemi" Test Stand - 2nd Int. Magnet Test Stand Workshop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0895F4-1E1F-4DBB-AD3D-655666BD427B}" type="slidenum">
              <a:rPr lang="sv-SE" smtClean="0"/>
              <a:pPr>
                <a:defRPr/>
              </a:pPr>
              <a:t>2</a:t>
            </a:fld>
            <a:endParaRPr lang="sv-SE"/>
          </a:p>
        </p:txBody>
      </p:sp>
      <p:sp>
        <p:nvSpPr>
          <p:cNvPr id="8" name="TextBox 7"/>
          <p:cNvSpPr txBox="1"/>
          <p:nvPr/>
        </p:nvSpPr>
        <p:spPr>
          <a:xfrm>
            <a:off x="373711" y="868544"/>
            <a:ext cx="85158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Facility for Research Instrumentation and Accelerator </a:t>
            </a:r>
            <a:r>
              <a:rPr lang="en-US" sz="2000" b="1" dirty="0" smtClean="0">
                <a:solidFill>
                  <a:srgbClr val="FF0000"/>
                </a:solidFill>
              </a:rPr>
              <a:t>Development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095180" y="1164957"/>
            <a:ext cx="2855238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800" b="1" dirty="0" smtClean="0">
                <a:solidFill>
                  <a:srgbClr val="0000FF"/>
                </a:solidFill>
              </a:rPr>
              <a:t>Funded by </a:t>
            </a:r>
            <a:br>
              <a:rPr lang="en-GB" sz="1800" b="1" dirty="0" smtClean="0">
                <a:solidFill>
                  <a:srgbClr val="0000FF"/>
                </a:solidFill>
              </a:rPr>
            </a:br>
            <a:r>
              <a:rPr lang="en-GB" sz="1800" b="1" dirty="0" smtClean="0">
                <a:solidFill>
                  <a:srgbClr val="0000FF"/>
                </a:solidFill>
              </a:rPr>
              <a:t>KAWS, Government, Uppsala Univ.</a:t>
            </a:r>
            <a:endParaRPr lang="en-GB" sz="1800" b="1" dirty="0">
              <a:solidFill>
                <a:srgbClr val="0000FF"/>
              </a:solidFill>
            </a:endParaRPr>
          </a:p>
        </p:txBody>
      </p:sp>
      <p:pic>
        <p:nvPicPr>
          <p:cNvPr id="19" name="Picture 2" descr="C:\Users\ruber\Documents\Work\20150223\20150216\P1000777_crop.jpg" title="P100077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711" y="3731925"/>
            <a:ext cx="2274400" cy="2227587"/>
          </a:xfrm>
          <a:prstGeom prst="rect">
            <a:avLst/>
          </a:prstGeom>
          <a:noFill/>
          <a:ln w="1270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0" t="16814" r="5508" b="15344"/>
          <a:stretch/>
        </p:blipFill>
        <p:spPr>
          <a:xfrm>
            <a:off x="373710" y="1278081"/>
            <a:ext cx="3090257" cy="1512253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  <p:sp>
        <p:nvSpPr>
          <p:cNvPr id="16" name="TextBox 15"/>
          <p:cNvSpPr txBox="1"/>
          <p:nvPr/>
        </p:nvSpPr>
        <p:spPr>
          <a:xfrm>
            <a:off x="289532" y="3031082"/>
            <a:ext cx="2954375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 smtClean="0"/>
              <a:t>Competent and motivated staff</a:t>
            </a:r>
            <a:endParaRPr lang="en-GB" sz="1400" dirty="0" smtClean="0"/>
          </a:p>
          <a:p>
            <a:r>
              <a:rPr lang="en-GB" sz="1200" dirty="0"/>
              <a:t>c</a:t>
            </a:r>
            <a:r>
              <a:rPr lang="en-GB" sz="1200" dirty="0" smtClean="0"/>
              <a:t>ollaboration of physics (IFA)</a:t>
            </a:r>
            <a:br>
              <a:rPr lang="en-GB" sz="1200" dirty="0" smtClean="0"/>
            </a:br>
            <a:r>
              <a:rPr lang="en-GB" sz="1200" dirty="0" smtClean="0"/>
              <a:t>and engineering (</a:t>
            </a:r>
            <a:r>
              <a:rPr lang="en-GB" sz="1200" dirty="0" err="1" smtClean="0"/>
              <a:t>Teknikum</a:t>
            </a:r>
            <a:r>
              <a:rPr lang="en-GB" sz="1200" dirty="0" smtClean="0"/>
              <a:t>).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08-May-2018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404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Cryogenics</a:t>
            </a:r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4119513" y="1052736"/>
            <a:ext cx="4772967" cy="5256584"/>
          </a:xfrm>
        </p:spPr>
        <p:txBody>
          <a:bodyPr/>
          <a:lstStyle/>
          <a:p>
            <a:r>
              <a:rPr lang="en-US" b="1" dirty="0">
                <a:solidFill>
                  <a:srgbClr val="0000FF"/>
                </a:solidFill>
              </a:rPr>
              <a:t>Helium liquefaction</a:t>
            </a:r>
          </a:p>
          <a:p>
            <a:pPr lvl="1"/>
            <a:r>
              <a:rPr lang="en-US" dirty="0"/>
              <a:t>150 l/h at 4.5K (LN2 pre-cooling)</a:t>
            </a:r>
          </a:p>
          <a:p>
            <a:pPr lvl="1"/>
            <a:r>
              <a:rPr lang="en-US" dirty="0"/>
              <a:t>2000 l </a:t>
            </a:r>
            <a:r>
              <a:rPr lang="en-US" dirty="0" err="1"/>
              <a:t>LHe</a:t>
            </a:r>
            <a:r>
              <a:rPr lang="en-US" dirty="0"/>
              <a:t> </a:t>
            </a:r>
            <a:r>
              <a:rPr lang="en-US" dirty="0" err="1"/>
              <a:t>dewar</a:t>
            </a:r>
            <a:r>
              <a:rPr lang="en-US" dirty="0"/>
              <a:t>/buffer, 3+1 outlets</a:t>
            </a:r>
          </a:p>
          <a:p>
            <a:pPr lvl="1"/>
            <a:r>
              <a:rPr lang="en-US" dirty="0"/>
              <a:t>cryostats connected in closed </a:t>
            </a:r>
            <a:r>
              <a:rPr lang="en-US" dirty="0" smtClean="0"/>
              <a:t>loop</a:t>
            </a:r>
          </a:p>
          <a:p>
            <a:r>
              <a:rPr lang="en-US" b="1" dirty="0" smtClean="0">
                <a:solidFill>
                  <a:srgbClr val="0000FF"/>
                </a:solidFill>
              </a:rPr>
              <a:t>Gas recovery</a:t>
            </a:r>
          </a:p>
          <a:p>
            <a:pPr lvl="1"/>
            <a:r>
              <a:rPr lang="en-US" dirty="0" smtClean="0"/>
              <a:t>100 </a:t>
            </a:r>
            <a:r>
              <a:rPr lang="en-US" dirty="0"/>
              <a:t>m</a:t>
            </a:r>
            <a:r>
              <a:rPr lang="en-US" baseline="30000" dirty="0"/>
              <a:t>3</a:t>
            </a:r>
            <a:r>
              <a:rPr lang="en-US" dirty="0"/>
              <a:t> gasbag</a:t>
            </a:r>
          </a:p>
          <a:p>
            <a:pPr lvl="1"/>
            <a:r>
              <a:rPr lang="en-US" dirty="0"/>
              <a:t>3x 25 m</a:t>
            </a:r>
            <a:r>
              <a:rPr lang="en-US" baseline="30000" dirty="0"/>
              <a:t>3</a:t>
            </a:r>
            <a:r>
              <a:rPr lang="en-US" dirty="0"/>
              <a:t>/h compressor</a:t>
            </a:r>
          </a:p>
          <a:p>
            <a:pPr lvl="1"/>
            <a:r>
              <a:rPr lang="en-US" dirty="0"/>
              <a:t>10 m</a:t>
            </a:r>
            <a:r>
              <a:rPr lang="en-US" baseline="30000" dirty="0"/>
              <a:t>3</a:t>
            </a:r>
            <a:r>
              <a:rPr lang="en-US" dirty="0"/>
              <a:t> 200 bar </a:t>
            </a:r>
            <a:r>
              <a:rPr lang="en-US" dirty="0" smtClean="0"/>
              <a:t>storage</a:t>
            </a:r>
          </a:p>
          <a:p>
            <a:r>
              <a:rPr lang="en-US" b="1" dirty="0" smtClean="0">
                <a:solidFill>
                  <a:srgbClr val="0000FF"/>
                </a:solidFill>
              </a:rPr>
              <a:t>2K </a:t>
            </a:r>
            <a:r>
              <a:rPr lang="en-US" b="1" dirty="0">
                <a:solidFill>
                  <a:srgbClr val="0000FF"/>
                </a:solidFill>
              </a:rPr>
              <a:t>Pumping</a:t>
            </a:r>
          </a:p>
          <a:p>
            <a:pPr lvl="1"/>
            <a:r>
              <a:rPr lang="en-US" dirty="0"/>
              <a:t>~3.2 g/s at 10 mbar</a:t>
            </a:r>
          </a:p>
          <a:p>
            <a:pPr lvl="1"/>
            <a:r>
              <a:rPr lang="en-US" dirty="0"/>
              <a:t>~4.3 g/s at 15 mbar</a:t>
            </a:r>
          </a:p>
          <a:p>
            <a:pPr lvl="1"/>
            <a:r>
              <a:rPr lang="en-US" dirty="0" smtClean="0"/>
              <a:t>90 W </a:t>
            </a:r>
            <a:r>
              <a:rPr lang="en-US" dirty="0"/>
              <a:t>at </a:t>
            </a:r>
            <a:r>
              <a:rPr lang="en-US" dirty="0" smtClean="0"/>
              <a:t>1.8 K</a:t>
            </a:r>
          </a:p>
          <a:p>
            <a:pPr lvl="1"/>
            <a:r>
              <a:rPr lang="en-US" dirty="0" smtClean="0"/>
              <a:t>110 W </a:t>
            </a:r>
            <a:r>
              <a:rPr lang="en-US" dirty="0"/>
              <a:t>at </a:t>
            </a:r>
            <a:r>
              <a:rPr lang="en-US" dirty="0" smtClean="0"/>
              <a:t>2.0 K</a:t>
            </a:r>
          </a:p>
          <a:p>
            <a:r>
              <a:rPr lang="en-US" b="1" dirty="0" smtClean="0">
                <a:solidFill>
                  <a:srgbClr val="0000FF"/>
                </a:solidFill>
              </a:rPr>
              <a:t>Liquid </a:t>
            </a:r>
            <a:r>
              <a:rPr lang="en-US" b="1" dirty="0">
                <a:solidFill>
                  <a:srgbClr val="0000FF"/>
                </a:solidFill>
              </a:rPr>
              <a:t>nitrogen</a:t>
            </a:r>
          </a:p>
          <a:p>
            <a:pPr lvl="1"/>
            <a:r>
              <a:rPr lang="en-US" dirty="0"/>
              <a:t>20 m</a:t>
            </a:r>
            <a:r>
              <a:rPr lang="en-US" baseline="30000" dirty="0"/>
              <a:t>3</a:t>
            </a:r>
            <a:r>
              <a:rPr lang="en-US" dirty="0"/>
              <a:t> LN2 tank</a:t>
            </a:r>
          </a:p>
          <a:p>
            <a:endParaRPr lang="en-US" dirty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Roger Ruber - Status of the "Gersemi" Test Stand - 2nd Int. Magnet Test Stand Workshop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A94714-94E1-4128-9837-EF88BF262489}" type="slidenum">
              <a:rPr lang="sv-SE" smtClean="0"/>
              <a:pPr>
                <a:defRPr/>
              </a:pPr>
              <a:t>3</a:t>
            </a:fld>
            <a:endParaRPr lang="sv-SE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6138" y="3685297"/>
            <a:ext cx="1997765" cy="266368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610" y="1045665"/>
            <a:ext cx="3515126" cy="2490354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8279" y="4694548"/>
            <a:ext cx="1735573" cy="1717207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55" r="15586"/>
          <a:stretch/>
        </p:blipFill>
        <p:spPr>
          <a:xfrm>
            <a:off x="184650" y="3328629"/>
            <a:ext cx="2927606" cy="1852388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  <p:sp>
        <p:nvSpPr>
          <p:cNvPr id="12" name="TextBox 11"/>
          <p:cNvSpPr txBox="1"/>
          <p:nvPr/>
        </p:nvSpPr>
        <p:spPr>
          <a:xfrm>
            <a:off x="6996138" y="5817025"/>
            <a:ext cx="19977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ln w="3175">
                  <a:solidFill>
                    <a:schemeClr val="bg1"/>
                  </a:solidFill>
                </a:ln>
                <a:solidFill>
                  <a:srgbClr val="0000FF"/>
                </a:solidFill>
              </a:rPr>
              <a:t>Sub-atmospheric pumping station</a:t>
            </a:r>
            <a:endParaRPr lang="en-GB" sz="1400" b="1" dirty="0">
              <a:ln w="3175">
                <a:solidFill>
                  <a:schemeClr val="bg1"/>
                </a:solidFill>
              </a:ln>
              <a:solidFill>
                <a:srgbClr val="0000FF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84651" y="4873240"/>
            <a:ext cx="292760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b="1" dirty="0" smtClean="0">
                <a:ln w="3175">
                  <a:solidFill>
                    <a:schemeClr val="bg1"/>
                  </a:solidFill>
                </a:ln>
                <a:solidFill>
                  <a:srgbClr val="0000FF"/>
                </a:solidFill>
              </a:rPr>
              <a:t>Helium gas recovery system</a:t>
            </a:r>
            <a:endParaRPr lang="en-GB" sz="1400" b="1" dirty="0">
              <a:ln w="3175">
                <a:solidFill>
                  <a:schemeClr val="bg1"/>
                </a:solidFill>
              </a:ln>
              <a:solidFill>
                <a:srgbClr val="0000FF"/>
              </a:solidFill>
            </a:endParaRP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08-May-2018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818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“</a:t>
            </a:r>
            <a:r>
              <a:rPr lang="en-GB" dirty="0" smtClean="0"/>
              <a:t>HNOSS” Horizontal Cryostat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1200" dirty="0" smtClean="0">
                <a:solidFill>
                  <a:srgbClr val="0157A4"/>
                </a:solidFill>
              </a:rPr>
              <a:t>HNOSS = Horizontal Nugget for Operation of Superconducting Systems</a:t>
            </a:r>
          </a:p>
          <a:p>
            <a:r>
              <a:rPr lang="en-GB" dirty="0" smtClean="0"/>
              <a:t>Test of superconducting cavities/devices</a:t>
            </a:r>
            <a:endParaRPr lang="en-GB" dirty="0"/>
          </a:p>
          <a:p>
            <a:pPr lvl="1"/>
            <a:r>
              <a:rPr lang="en-GB" dirty="0"/>
              <a:t>3240 x ø1200mm inner volume</a:t>
            </a:r>
          </a:p>
          <a:p>
            <a:pPr lvl="1"/>
            <a:r>
              <a:rPr lang="en-GB" dirty="0" smtClean="0"/>
              <a:t>up </a:t>
            </a:r>
            <a:r>
              <a:rPr lang="en-GB" dirty="0"/>
              <a:t>to two </a:t>
            </a:r>
            <a:r>
              <a:rPr lang="en-GB" dirty="0" smtClean="0"/>
              <a:t>cavities </a:t>
            </a:r>
            <a:r>
              <a:rPr lang="en-GB" dirty="0"/>
              <a:t>simultaneously,</a:t>
            </a:r>
          </a:p>
          <a:p>
            <a:pPr lvl="1"/>
            <a:r>
              <a:rPr lang="en-GB" dirty="0"/>
              <a:t>each equipped with helium </a:t>
            </a:r>
            <a:r>
              <a:rPr lang="en-GB" dirty="0" smtClean="0"/>
              <a:t>tank,</a:t>
            </a:r>
          </a:p>
          <a:p>
            <a:r>
              <a:rPr lang="en-GB" dirty="0"/>
              <a:t>Low or High power RF </a:t>
            </a:r>
            <a:r>
              <a:rPr lang="en-GB" dirty="0" smtClean="0"/>
              <a:t>testing</a:t>
            </a:r>
          </a:p>
          <a:p>
            <a:pPr lvl="1"/>
            <a:r>
              <a:rPr lang="en-GB" dirty="0" smtClean="0"/>
              <a:t>fundamental </a:t>
            </a:r>
            <a:r>
              <a:rPr lang="en-GB" dirty="0"/>
              <a:t>power coupler </a:t>
            </a:r>
            <a:r>
              <a:rPr lang="en-GB" dirty="0" smtClean="0"/>
              <a:t>(top, bottom, side)</a:t>
            </a:r>
          </a:p>
          <a:p>
            <a:pPr lvl="1"/>
            <a:r>
              <a:rPr lang="en-GB" dirty="0" smtClean="0"/>
              <a:t>self excited loop or frequency generator driven</a:t>
            </a:r>
            <a:endParaRPr lang="en-GB" dirty="0"/>
          </a:p>
          <a:p>
            <a:r>
              <a:rPr lang="en-GB" dirty="0" smtClean="0"/>
              <a:t>Operation </a:t>
            </a:r>
            <a:r>
              <a:rPr lang="en-GB" dirty="0"/>
              <a:t>in the range 1.8 to 4.5K.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Roger Ruber - Status of the "Gersemi" Test Stand - 2nd Int. Magnet Test Stand Workshop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4</a:t>
            </a:fld>
            <a:endParaRPr lang="en-GB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377032"/>
            <a:ext cx="2938289" cy="2010408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4437112"/>
            <a:ext cx="3360440" cy="1890248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1600" y="1052736"/>
            <a:ext cx="2916887" cy="4392488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08-May-2018</a:t>
            </a:r>
            <a:endParaRPr lang="en-US"/>
          </a:p>
        </p:txBody>
      </p:sp>
      <p:pic>
        <p:nvPicPr>
          <p:cNvPr id="10" name="Image 7" descr="Aries-Logo-std-L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21053" y="-3372"/>
            <a:ext cx="1226673" cy="86121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 rot="19938946">
            <a:off x="1167510" y="3596698"/>
            <a:ext cx="805471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 smtClean="0">
                <a:ln w="3175">
                  <a:solidFill>
                    <a:schemeClr val="bg1"/>
                  </a:solidFill>
                </a:ln>
                <a:solidFill>
                  <a:srgbClr val="FF0000"/>
                </a:solidFill>
              </a:rPr>
              <a:t>Available as ARIES</a:t>
            </a:r>
          </a:p>
          <a:p>
            <a:pPr algn="ctr"/>
            <a:r>
              <a:rPr lang="en-GB" sz="4000" b="1" dirty="0" smtClean="0">
                <a:ln w="3175">
                  <a:solidFill>
                    <a:schemeClr val="bg1"/>
                  </a:solidFill>
                </a:ln>
                <a:solidFill>
                  <a:srgbClr val="FF0000"/>
                </a:solidFill>
              </a:rPr>
              <a:t>Trans National Access Facility</a:t>
            </a:r>
            <a:endParaRPr lang="en-GB" sz="4000" b="1" dirty="0">
              <a:ln w="3175">
                <a:solidFill>
                  <a:schemeClr val="bg1"/>
                </a:solidFill>
              </a:ln>
              <a:solidFill>
                <a:srgbClr val="FF0000"/>
              </a:solidFill>
            </a:endParaRPr>
          </a:p>
        </p:txBody>
      </p:sp>
      <p:pic>
        <p:nvPicPr>
          <p:cNvPr id="13" name="Image 7" descr="Aries-Logo-std-L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95509" y="5526550"/>
            <a:ext cx="1226673" cy="861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058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b="1" dirty="0" smtClean="0">
                <a:solidFill>
                  <a:srgbClr val="0000FF"/>
                </a:solidFill>
              </a:rPr>
              <a:t>Under construction</a:t>
            </a:r>
          </a:p>
          <a:p>
            <a:pPr lvl="1"/>
            <a:r>
              <a:rPr lang="en-GB" dirty="0">
                <a:solidFill>
                  <a:srgbClr val="0000FF"/>
                </a:solidFill>
                <a:sym typeface="Wingdings" panose="05000000000000000000" pitchFamily="2" charset="2"/>
              </a:rPr>
              <a:t>May  installation</a:t>
            </a:r>
            <a:endParaRPr lang="en-GB" dirty="0" smtClean="0">
              <a:solidFill>
                <a:srgbClr val="0000FF"/>
              </a:solidFill>
              <a:sym typeface="Wingdings" panose="05000000000000000000" pitchFamily="2" charset="2"/>
            </a:endParaRPr>
          </a:p>
          <a:p>
            <a:pPr lvl="1"/>
            <a:r>
              <a:rPr lang="en-GB" dirty="0" smtClean="0">
                <a:solidFill>
                  <a:srgbClr val="0000FF"/>
                </a:solidFill>
                <a:sym typeface="Wingdings" panose="05000000000000000000" pitchFamily="2" charset="2"/>
              </a:rPr>
              <a:t>June  start commissioning with simulator</a:t>
            </a:r>
          </a:p>
          <a:p>
            <a:pPr lvl="1"/>
            <a:r>
              <a:rPr lang="en-GB" dirty="0">
                <a:solidFill>
                  <a:srgbClr val="0000FF"/>
                </a:solidFill>
                <a:sym typeface="Wingdings" panose="05000000000000000000" pitchFamily="2" charset="2"/>
              </a:rPr>
              <a:t>September/October </a:t>
            </a:r>
            <a:r>
              <a:rPr lang="en-GB" dirty="0" smtClean="0">
                <a:solidFill>
                  <a:srgbClr val="0000FF"/>
                </a:solidFill>
                <a:sym typeface="Wingdings" panose="05000000000000000000" pitchFamily="2" charset="2"/>
              </a:rPr>
              <a:t> commissioning with inserts</a:t>
            </a:r>
            <a:endParaRPr lang="en-US" dirty="0" smtClean="0">
              <a:solidFill>
                <a:srgbClr val="0000FF"/>
              </a:solidFill>
            </a:endParaRPr>
          </a:p>
          <a:p>
            <a:endParaRPr lang="en-US" dirty="0" smtClean="0"/>
          </a:p>
          <a:p>
            <a:r>
              <a:rPr lang="en-US" dirty="0" smtClean="0"/>
              <a:t>Test of SC cavities &amp; magnets</a:t>
            </a:r>
            <a:endParaRPr lang="en-US" dirty="0"/>
          </a:p>
          <a:p>
            <a:pPr lvl="1"/>
            <a:r>
              <a:rPr lang="en-US" sz="1600" dirty="0" smtClean="0"/>
              <a:t>3.2m </a:t>
            </a:r>
            <a:r>
              <a:rPr lang="en-US" sz="1600" dirty="0"/>
              <a:t>x </a:t>
            </a:r>
            <a:r>
              <a:rPr lang="en-US" sz="1600" dirty="0" smtClean="0"/>
              <a:t>ø1.1m total volume</a:t>
            </a:r>
          </a:p>
          <a:p>
            <a:pPr lvl="1"/>
            <a:r>
              <a:rPr lang="en-US" sz="1600" dirty="0" smtClean="0"/>
              <a:t>2.65m </a:t>
            </a:r>
            <a:r>
              <a:rPr lang="en-US" sz="1600" dirty="0"/>
              <a:t>x </a:t>
            </a:r>
            <a:r>
              <a:rPr lang="en-US" sz="1600" dirty="0" smtClean="0"/>
              <a:t>ø1.1m below </a:t>
            </a:r>
            <a:r>
              <a:rPr lang="en-US" sz="1600" dirty="0"/>
              <a:t>lambda </a:t>
            </a:r>
            <a:r>
              <a:rPr lang="en-US" sz="1600" dirty="0" smtClean="0"/>
              <a:t>plate</a:t>
            </a:r>
          </a:p>
          <a:p>
            <a:pPr lvl="2"/>
            <a:r>
              <a:rPr lang="en-US" sz="1600" dirty="0"/>
              <a:t>d</a:t>
            </a:r>
            <a:r>
              <a:rPr lang="en-US" sz="1600" dirty="0" smtClean="0"/>
              <a:t>esign includes joint for lambda plate</a:t>
            </a:r>
          </a:p>
          <a:p>
            <a:endParaRPr lang="en-US" dirty="0" smtClean="0"/>
          </a:p>
          <a:p>
            <a:r>
              <a:rPr lang="en-US" dirty="0" smtClean="0"/>
              <a:t>Three operation modes</a:t>
            </a:r>
          </a:p>
          <a:p>
            <a:pPr lvl="1"/>
            <a:r>
              <a:rPr lang="en-US" dirty="0" smtClean="0"/>
              <a:t>vacuum</a:t>
            </a:r>
          </a:p>
          <a:p>
            <a:pPr lvl="1"/>
            <a:r>
              <a:rPr lang="en-US" dirty="0" smtClean="0"/>
              <a:t>liquid </a:t>
            </a:r>
            <a:r>
              <a:rPr lang="en-US" dirty="0" smtClean="0"/>
              <a:t>(saturated) bath</a:t>
            </a:r>
            <a:endParaRPr lang="en-US" dirty="0" smtClean="0"/>
          </a:p>
          <a:p>
            <a:pPr lvl="1"/>
            <a:r>
              <a:rPr lang="en-US" dirty="0" smtClean="0"/>
              <a:t>pressurized bath </a:t>
            </a:r>
            <a:br>
              <a:rPr lang="en-US" dirty="0" smtClean="0"/>
            </a:br>
            <a:r>
              <a:rPr lang="en-US" dirty="0" smtClean="0"/>
              <a:t>with 2K heat exchanger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“</a:t>
            </a:r>
            <a:r>
              <a:rPr lang="en-GB" dirty="0" err="1" smtClean="0"/>
              <a:t>Gersemi</a:t>
            </a:r>
            <a:r>
              <a:rPr lang="en-GB" dirty="0" smtClean="0"/>
              <a:t>” Vertical Cryostat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Roger Ruber - Status of the "Gersemi" Test Stand - 2nd Int. Magnet Test Stand Workshop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08-May-2018</a:t>
            </a:r>
            <a:endParaRPr lang="en-US"/>
          </a:p>
        </p:txBody>
      </p:sp>
      <p:pic>
        <p:nvPicPr>
          <p:cNvPr id="12" name="Image 7" descr="Aries-Logo-std-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3905" y="5580752"/>
            <a:ext cx="1226673" cy="861211"/>
          </a:xfrm>
          <a:prstGeom prst="rect">
            <a:avLst/>
          </a:prstGeom>
        </p:spPr>
      </p:pic>
      <p:pic>
        <p:nvPicPr>
          <p:cNvPr id="13" name="Image 7" descr="Aries-Logo-std-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1053" y="-3372"/>
            <a:ext cx="1226673" cy="86121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2826" y="2992582"/>
            <a:ext cx="4510349" cy="338276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55" b="4739"/>
          <a:stretch/>
        </p:blipFill>
        <p:spPr>
          <a:xfrm>
            <a:off x="6700058" y="928286"/>
            <a:ext cx="2193117" cy="284845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 rot="19938946">
            <a:off x="1167510" y="3596698"/>
            <a:ext cx="805471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 smtClean="0">
                <a:ln w="3175">
                  <a:solidFill>
                    <a:schemeClr val="bg1"/>
                  </a:solidFill>
                </a:ln>
                <a:solidFill>
                  <a:srgbClr val="FF0000"/>
                </a:solidFill>
              </a:rPr>
              <a:t>Available as ARIES</a:t>
            </a:r>
          </a:p>
          <a:p>
            <a:pPr algn="ctr"/>
            <a:r>
              <a:rPr lang="en-GB" sz="4000" b="1" dirty="0" smtClean="0">
                <a:ln w="3175">
                  <a:solidFill>
                    <a:schemeClr val="bg1"/>
                  </a:solidFill>
                </a:ln>
                <a:solidFill>
                  <a:srgbClr val="FF0000"/>
                </a:solidFill>
              </a:rPr>
              <a:t>Trans National Access Facility</a:t>
            </a:r>
            <a:endParaRPr lang="en-GB" sz="4000" b="1" dirty="0">
              <a:ln w="3175">
                <a:solidFill>
                  <a:schemeClr val="bg1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2198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“</a:t>
            </a:r>
            <a:r>
              <a:rPr lang="en-GB" dirty="0" err="1" smtClean="0"/>
              <a:t>Gersemi</a:t>
            </a:r>
            <a:r>
              <a:rPr lang="en-GB" dirty="0" smtClean="0"/>
              <a:t>” Arrival &amp; Positioning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08-May-2018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Roger Ruber - Status of the "Gersemi" Test Stand - 2nd Int. Magnet Test Stand Workshop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DD9BFA-F87D-46B0-8E59-147BA53E6417}" type="slidenum">
              <a:rPr lang="sv-SE" smtClean="0"/>
              <a:pPr>
                <a:defRPr/>
              </a:pPr>
              <a:t>6</a:t>
            </a:fld>
            <a:endParaRPr lang="sv-SE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5951" y="993705"/>
            <a:ext cx="4044098" cy="5391823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 descr="C:\Users\ruber\Documents\Work\20180430\IMG_20180305_081030_2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806" y="993707"/>
            <a:ext cx="3416853" cy="2562640"/>
          </a:xfrm>
          <a:prstGeom prst="rect">
            <a:avLst/>
          </a:prstGeom>
          <a:noFill/>
          <a:ln w="1270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ruber\Documents\Work\20180430\P1040470_2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806" y="4221583"/>
            <a:ext cx="2884602" cy="2163945"/>
          </a:xfrm>
          <a:prstGeom prst="rect">
            <a:avLst/>
          </a:prstGeom>
          <a:noFill/>
          <a:ln w="1270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ruber\Documents\Work\20180430\P1040500_25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6699" y="2665196"/>
            <a:ext cx="2536798" cy="3381625"/>
          </a:xfrm>
          <a:prstGeom prst="rect">
            <a:avLst/>
          </a:prstGeom>
          <a:noFill/>
          <a:ln w="1270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60806" y="3033127"/>
            <a:ext cx="24981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</a:rPr>
              <a:t>05-Mar-2018 (081030)</a:t>
            </a:r>
          </a:p>
          <a:p>
            <a:r>
              <a:rPr lang="en-GB" sz="1400" dirty="0" err="1" smtClean="0">
                <a:solidFill>
                  <a:schemeClr val="bg1"/>
                </a:solidFill>
              </a:rPr>
              <a:t>Gersemi</a:t>
            </a:r>
            <a:r>
              <a:rPr lang="en-GB" sz="1400" dirty="0" smtClean="0">
                <a:solidFill>
                  <a:schemeClr val="bg1"/>
                </a:solidFill>
              </a:rPr>
              <a:t> arrival at FREIA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706699" y="5739044"/>
            <a:ext cx="24981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</a:rPr>
              <a:t>15-Mar-2018 (P1040500)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60806" y="6077751"/>
            <a:ext cx="24981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</a:rPr>
              <a:t>13-Mar-2018 (P1040470)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381946" y="6077751"/>
            <a:ext cx="24981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dirty="0" smtClean="0">
                <a:solidFill>
                  <a:schemeClr val="bg1"/>
                </a:solidFill>
              </a:rPr>
              <a:t>16-Mar-2018 (P1040527)</a:t>
            </a:r>
          </a:p>
        </p:txBody>
      </p:sp>
    </p:spTree>
    <p:extLst>
      <p:ext uri="{BB962C8B-B14F-4D97-AF65-F5344CB8AC3E}">
        <p14:creationId xmlns:p14="http://schemas.microsoft.com/office/powerpoint/2010/main" val="198918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ruber\Documents\Work\20180430\P1040616_2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4812" y="2883204"/>
            <a:ext cx="2610514" cy="3479890"/>
          </a:xfrm>
          <a:prstGeom prst="rect">
            <a:avLst/>
          </a:prstGeom>
          <a:noFill/>
          <a:ln w="1270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“</a:t>
            </a:r>
            <a:r>
              <a:rPr lang="en-GB" dirty="0" err="1" smtClean="0"/>
              <a:t>Gersemi</a:t>
            </a:r>
            <a:r>
              <a:rPr lang="en-GB" dirty="0" smtClean="0"/>
              <a:t>” Cryostat Re-assembly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08-May-2018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Roger Ruber - Status of the "Gersemi" Test Stand - 2nd Int. Magnet Test Stand Workshop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DD9BFA-F87D-46B0-8E59-147BA53E6417}" type="slidenum">
              <a:rPr lang="sv-SE" smtClean="0"/>
              <a:pPr>
                <a:defRPr/>
              </a:pPr>
              <a:t>7</a:t>
            </a:fld>
            <a:endParaRPr lang="sv-SE" dirty="0"/>
          </a:p>
        </p:txBody>
      </p:sp>
      <p:pic>
        <p:nvPicPr>
          <p:cNvPr id="3075" name="Picture 3" descr="C:\Users\ruber\Documents\Work\20180430\P1040611_2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4375" y="941834"/>
            <a:ext cx="2394410" cy="3191818"/>
          </a:xfrm>
          <a:prstGeom prst="rect">
            <a:avLst/>
          </a:prstGeom>
          <a:noFill/>
          <a:ln w="1270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ruber\Documents\Work\20180430\P1040588_2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922936" y="2787359"/>
            <a:ext cx="3684323" cy="2763873"/>
          </a:xfrm>
          <a:prstGeom prst="rect">
            <a:avLst/>
          </a:prstGeom>
          <a:noFill/>
          <a:ln w="1270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ruber\Documents\Work\20180430\P1040559_25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211113" y="1362258"/>
            <a:ext cx="3365688" cy="2524842"/>
          </a:xfrm>
          <a:prstGeom prst="rect">
            <a:avLst/>
          </a:prstGeom>
          <a:noFill/>
          <a:ln w="1270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ruber\Documents\Work\20180430\P1040592_25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6389" y="4821810"/>
            <a:ext cx="2054575" cy="1541283"/>
          </a:xfrm>
          <a:prstGeom prst="rect">
            <a:avLst/>
          </a:prstGeom>
          <a:noFill/>
          <a:ln w="1270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202145" y="3979763"/>
            <a:ext cx="24981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</a:rPr>
              <a:t>21-Mar-2018 (P1040559)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383159" y="5488237"/>
            <a:ext cx="24981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</a:rPr>
              <a:t>22-Mar-2018</a:t>
            </a:r>
            <a:br>
              <a:rPr lang="en-GB" sz="1400" dirty="0" smtClean="0">
                <a:solidFill>
                  <a:schemeClr val="bg1"/>
                </a:solidFill>
              </a:rPr>
            </a:br>
            <a:r>
              <a:rPr lang="en-GB" sz="1400" dirty="0" smtClean="0">
                <a:solidFill>
                  <a:schemeClr val="bg1"/>
                </a:solidFill>
              </a:rPr>
              <a:t>(P1040588)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366389" y="6055317"/>
            <a:ext cx="20626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</a:rPr>
              <a:t>27-Mar-2018 (P1040592)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447223" y="6055317"/>
            <a:ext cx="24981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dirty="0" smtClean="0">
                <a:solidFill>
                  <a:schemeClr val="bg1"/>
                </a:solidFill>
              </a:rPr>
              <a:t>28-Mar-2018 (P1040616)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390682" y="3610432"/>
            <a:ext cx="24981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dirty="0" smtClean="0">
                <a:solidFill>
                  <a:schemeClr val="bg1"/>
                </a:solidFill>
              </a:rPr>
              <a:t>28-Mar-2018</a:t>
            </a:r>
            <a:br>
              <a:rPr lang="en-GB" sz="1400" dirty="0" smtClean="0">
                <a:solidFill>
                  <a:schemeClr val="bg1"/>
                </a:solidFill>
              </a:rPr>
            </a:br>
            <a:r>
              <a:rPr lang="en-GB" sz="1400" dirty="0" smtClean="0">
                <a:solidFill>
                  <a:schemeClr val="bg1"/>
                </a:solidFill>
              </a:rPr>
              <a:t>(P1040611)</a:t>
            </a:r>
          </a:p>
        </p:txBody>
      </p:sp>
    </p:spTree>
    <p:extLst>
      <p:ext uri="{BB962C8B-B14F-4D97-AF65-F5344CB8AC3E}">
        <p14:creationId xmlns:p14="http://schemas.microsoft.com/office/powerpoint/2010/main" val="4247920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“µ</a:t>
            </a:r>
            <a:r>
              <a:rPr lang="en-GB" dirty="0" err="1" smtClean="0"/>
              <a:t>Gersemi</a:t>
            </a:r>
            <a:r>
              <a:rPr lang="en-GB" dirty="0"/>
              <a:t>” </a:t>
            </a:r>
            <a:r>
              <a:rPr lang="en-GB" dirty="0" smtClean="0"/>
              <a:t>Simulator &amp; Valve Box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08-May-2018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Roger Ruber - Status of the "Gersemi" Test Stand - 2nd Int. Magnet Test Stand Workshop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DD9BFA-F87D-46B0-8E59-147BA53E6417}" type="slidenum">
              <a:rPr lang="sv-SE" smtClean="0"/>
              <a:pPr>
                <a:defRPr/>
              </a:pPr>
              <a:t>8</a:t>
            </a:fld>
            <a:endParaRPr lang="sv-S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3" y="1068290"/>
            <a:ext cx="3810000" cy="2693987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3" name="Group 12"/>
          <p:cNvGrpSpPr/>
          <p:nvPr/>
        </p:nvGrpSpPr>
        <p:grpSpPr>
          <a:xfrm>
            <a:off x="314668" y="3780108"/>
            <a:ext cx="1996270" cy="2641575"/>
            <a:chOff x="314668" y="3780108"/>
            <a:chExt cx="1996270" cy="2641575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4668" y="3995018"/>
              <a:ext cx="1996270" cy="2426665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467104" y="3780108"/>
              <a:ext cx="169139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solidFill>
                    <a:schemeClr val="bg2"/>
                  </a:solidFill>
                </a:rPr>
                <a:t>“µ</a:t>
              </a:r>
              <a:r>
                <a:rPr lang="en-GB" sz="1200" dirty="0" err="1">
                  <a:solidFill>
                    <a:schemeClr val="bg2"/>
                  </a:solidFill>
                </a:rPr>
                <a:t>Gersemi</a:t>
              </a:r>
              <a:r>
                <a:rPr lang="en-GB" sz="1200" dirty="0">
                  <a:solidFill>
                    <a:schemeClr val="bg2"/>
                  </a:solidFill>
                </a:rPr>
                <a:t>” </a:t>
              </a:r>
              <a:r>
                <a:rPr lang="en-GB" sz="1200" dirty="0" smtClean="0">
                  <a:solidFill>
                    <a:schemeClr val="bg2"/>
                  </a:solidFill>
                </a:rPr>
                <a:t>simulator</a:t>
              </a:r>
              <a:endParaRPr lang="en-GB" sz="1200" dirty="0">
                <a:solidFill>
                  <a:schemeClr val="bg2"/>
                </a:solidFill>
              </a:endParaRPr>
            </a:p>
          </p:txBody>
        </p: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8700" y="1068290"/>
            <a:ext cx="2557630" cy="3410173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4815" y="3350827"/>
            <a:ext cx="2303142" cy="3070856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  <p:sp>
        <p:nvSpPr>
          <p:cNvPr id="14" name="TextBox 13"/>
          <p:cNvSpPr txBox="1"/>
          <p:nvPr/>
        </p:nvSpPr>
        <p:spPr>
          <a:xfrm>
            <a:off x="2624816" y="6124811"/>
            <a:ext cx="23031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</a:rPr>
              <a:t>2-May-2018 (100442)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518700" y="4170686"/>
            <a:ext cx="23031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</a:rPr>
              <a:t>2-May-2018 (100425)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82387" y="4036413"/>
            <a:ext cx="1410788" cy="2385270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3540386" y="2134745"/>
            <a:ext cx="1801649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800" dirty="0"/>
              <a:t>“µ</a:t>
            </a:r>
            <a:r>
              <a:rPr lang="en-GB" sz="1800" dirty="0" err="1"/>
              <a:t>Gersemi</a:t>
            </a:r>
            <a:r>
              <a:rPr lang="en-GB" sz="1800" dirty="0"/>
              <a:t>” </a:t>
            </a:r>
            <a:r>
              <a:rPr lang="en-GB" sz="1800" dirty="0" smtClean="0"/>
              <a:t>simulator</a:t>
            </a:r>
          </a:p>
          <a:p>
            <a:r>
              <a:rPr lang="en-GB" sz="1800" dirty="0" smtClean="0"/>
              <a:t>60 l cryostat for system test</a:t>
            </a:r>
            <a:endParaRPr lang="en-GB" sz="1800" dirty="0"/>
          </a:p>
        </p:txBody>
      </p:sp>
      <p:sp>
        <p:nvSpPr>
          <p:cNvPr id="16" name="TextBox 15"/>
          <p:cNvSpPr txBox="1"/>
          <p:nvPr/>
        </p:nvSpPr>
        <p:spPr>
          <a:xfrm>
            <a:off x="5394271" y="4499063"/>
            <a:ext cx="2088115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1800" dirty="0" smtClean="0"/>
              <a:t>helium distribution</a:t>
            </a:r>
          </a:p>
          <a:p>
            <a:pPr algn="r"/>
            <a:r>
              <a:rPr lang="en-GB" sz="1800" dirty="0" smtClean="0"/>
              <a:t>cold box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3149737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00FF"/>
                </a:solidFill>
              </a:rPr>
              <a:t>Liquid </a:t>
            </a:r>
            <a:r>
              <a:rPr lang="en-GB" dirty="0" smtClean="0">
                <a:solidFill>
                  <a:srgbClr val="0000FF"/>
                </a:solidFill>
              </a:rPr>
              <a:t>(Saturated) Bath </a:t>
            </a:r>
            <a:r>
              <a:rPr lang="en-GB" dirty="0" smtClean="0">
                <a:solidFill>
                  <a:srgbClr val="0000FF"/>
                </a:solidFill>
              </a:rPr>
              <a:t>Insert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GB" dirty="0" smtClean="0"/>
              <a:t>(sub-)atmospheric liquid bath</a:t>
            </a:r>
          </a:p>
          <a:p>
            <a:r>
              <a:rPr lang="en-GB" dirty="0" smtClean="0"/>
              <a:t>mainly for SRF cavities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00FF"/>
                </a:solidFill>
              </a:rPr>
              <a:t>Pressurized Bath Insert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GB" dirty="0" smtClean="0"/>
              <a:t>pressurized liquid bath</a:t>
            </a:r>
          </a:p>
          <a:p>
            <a:pPr lvl="1"/>
            <a:r>
              <a:rPr lang="en-GB" dirty="0" smtClean="0"/>
              <a:t>2K heat exchanger</a:t>
            </a:r>
          </a:p>
          <a:p>
            <a:r>
              <a:rPr lang="en-GB" dirty="0" smtClean="0"/>
              <a:t>mainly for (small) SC magnets</a:t>
            </a:r>
          </a:p>
          <a:p>
            <a:pPr lvl="1"/>
            <a:r>
              <a:rPr lang="en-GB" dirty="0" smtClean="0"/>
              <a:t>magnet + insert max 6 ton</a:t>
            </a:r>
          </a:p>
          <a:p>
            <a:pPr lvl="1"/>
            <a:r>
              <a:rPr lang="en-GB" dirty="0" smtClean="0"/>
              <a:t>nominal operation 4 </a:t>
            </a:r>
            <a:r>
              <a:rPr lang="en-GB" dirty="0" err="1" smtClean="0"/>
              <a:t>barG</a:t>
            </a:r>
            <a:r>
              <a:rPr lang="en-GB" dirty="0" smtClean="0"/>
              <a:t> max.</a:t>
            </a:r>
          </a:p>
          <a:p>
            <a:pPr lvl="2"/>
            <a:r>
              <a:rPr lang="en-GB" dirty="0" smtClean="0"/>
              <a:t>max. stored energy ~500 kJ</a:t>
            </a:r>
          </a:p>
          <a:p>
            <a:pPr lvl="1"/>
            <a:r>
              <a:rPr lang="en-GB" dirty="0" smtClean="0"/>
              <a:t>ports for current leads</a:t>
            </a:r>
          </a:p>
          <a:p>
            <a:pPr lvl="2"/>
            <a:r>
              <a:rPr lang="en-GB" dirty="0" smtClean="0"/>
              <a:t>4x 2kA current leads (ordered)</a:t>
            </a:r>
          </a:p>
          <a:p>
            <a:pPr lvl="1"/>
            <a:r>
              <a:rPr lang="en-GB" dirty="0" smtClean="0"/>
              <a:t>central oval port for field measurement</a:t>
            </a:r>
          </a:p>
          <a:p>
            <a:pPr lvl="2"/>
            <a:r>
              <a:rPr lang="en-GB" dirty="0" smtClean="0"/>
              <a:t>field measurement system itself not yet foreseen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“</a:t>
            </a:r>
            <a:r>
              <a:rPr lang="en-GB" dirty="0" err="1"/>
              <a:t>Gersemi</a:t>
            </a:r>
            <a:r>
              <a:rPr lang="en-GB" dirty="0" smtClean="0"/>
              <a:t>” Inserts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08-May-2018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Roger Ruber - Status of the "Gersemi" Test Stand - 2nd Int. Magnet Test Stand Workshop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A94714-94E1-4128-9837-EF88BF262489}" type="slidenum">
              <a:rPr lang="sv-SE" smtClean="0"/>
              <a:pPr>
                <a:defRPr/>
              </a:pPr>
              <a:t>9</a:t>
            </a:fld>
            <a:endParaRPr lang="sv-SE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65"/>
          <a:stretch/>
        </p:blipFill>
        <p:spPr>
          <a:xfrm>
            <a:off x="250825" y="2419847"/>
            <a:ext cx="2916324" cy="1891323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  <p:sp>
        <p:nvSpPr>
          <p:cNvPr id="11" name="TextBox 10"/>
          <p:cNvSpPr txBox="1"/>
          <p:nvPr/>
        </p:nvSpPr>
        <p:spPr>
          <a:xfrm>
            <a:off x="250826" y="5991523"/>
            <a:ext cx="85696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ln w="3175">
                  <a:solidFill>
                    <a:schemeClr val="bg1"/>
                  </a:solidFill>
                </a:ln>
                <a:solidFill>
                  <a:srgbClr val="FF0000"/>
                </a:solidFill>
              </a:rPr>
              <a:t>No vacuum insert (yet) → use HNOSS </a:t>
            </a:r>
            <a:endParaRPr lang="en-GB" b="1" dirty="0">
              <a:ln w="3175">
                <a:solidFill>
                  <a:schemeClr val="bg1"/>
                </a:solidFill>
              </a:ln>
              <a:solidFill>
                <a:srgbClr val="FF0000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6383" y="4359789"/>
            <a:ext cx="1221653" cy="1628870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0739" y="3131828"/>
            <a:ext cx="2144771" cy="2859694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  <p:sp>
        <p:nvSpPr>
          <p:cNvPr id="15" name="TextBox 14"/>
          <p:cNvSpPr txBox="1"/>
          <p:nvPr/>
        </p:nvSpPr>
        <p:spPr>
          <a:xfrm>
            <a:off x="669046" y="2416983"/>
            <a:ext cx="24981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dirty="0" smtClean="0">
                <a:solidFill>
                  <a:schemeClr val="bg1"/>
                </a:solidFill>
              </a:rPr>
              <a:t>Liquid Bath Insert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710681" y="5462465"/>
            <a:ext cx="21348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</a:rPr>
              <a:t>2-May-2018</a:t>
            </a:r>
          </a:p>
          <a:p>
            <a:r>
              <a:rPr lang="en-GB" sz="1400" dirty="0" smtClean="0">
                <a:solidFill>
                  <a:schemeClr val="bg1"/>
                </a:solidFill>
              </a:rPr>
              <a:t>Magnet Insert</a:t>
            </a:r>
          </a:p>
        </p:txBody>
      </p:sp>
      <p:sp>
        <p:nvSpPr>
          <p:cNvPr id="17" name="TextBox 16"/>
          <p:cNvSpPr txBox="1"/>
          <p:nvPr/>
        </p:nvSpPr>
        <p:spPr>
          <a:xfrm rot="20219696">
            <a:off x="5568779" y="4844575"/>
            <a:ext cx="31671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Delivery by end May</a:t>
            </a:r>
            <a:endParaRPr lang="en-GB" sz="20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51851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R004-UUgrabard-ESS">
  <a:themeElements>
    <a:clrScheme name="">
      <a:dk1>
        <a:srgbClr val="000000"/>
      </a:dk1>
      <a:lt1>
        <a:srgbClr val="FFFFFF"/>
      </a:lt1>
      <a:dk2>
        <a:srgbClr val="666666"/>
      </a:dk2>
      <a:lt2>
        <a:srgbClr val="B3B3B3"/>
      </a:lt2>
      <a:accent1>
        <a:srgbClr val="C7D6EA"/>
      </a:accent1>
      <a:accent2>
        <a:srgbClr val="F9E7C9"/>
      </a:accent2>
      <a:accent3>
        <a:srgbClr val="FFFFFF"/>
      </a:accent3>
      <a:accent4>
        <a:srgbClr val="000000"/>
      </a:accent4>
      <a:accent5>
        <a:srgbClr val="E0E8F3"/>
      </a:accent5>
      <a:accent6>
        <a:srgbClr val="E2D1B6"/>
      </a:accent6>
      <a:hlink>
        <a:srgbClr val="B9D3C6"/>
      </a:hlink>
      <a:folHlink>
        <a:srgbClr val="990000"/>
      </a:folHlink>
    </a:clrScheme>
    <a:fontScheme name="Tom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sv-SE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sv-SE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Tom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m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m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m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m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m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m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RR004-UUgrabard-ESS</Template>
  <TotalTime>22547</TotalTime>
  <Words>968</Words>
  <Application>Microsoft Office PowerPoint</Application>
  <PresentationFormat>On-screen Show (4:3)</PresentationFormat>
  <Paragraphs>217</Paragraphs>
  <Slides>16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RR004-UUgrabard-ESS</vt:lpstr>
      <vt:lpstr>FREIA Laboratory Facility for Research Instrumentation and Accelerator Development</vt:lpstr>
      <vt:lpstr>FREIA Laboratory at Uppsala University</vt:lpstr>
      <vt:lpstr>Cryogenics</vt:lpstr>
      <vt:lpstr>“HNOSS” Horizontal Cryostat</vt:lpstr>
      <vt:lpstr>“Gersemi” Vertical Cryostat</vt:lpstr>
      <vt:lpstr>“Gersemi” Arrival &amp; Positioning</vt:lpstr>
      <vt:lpstr>“Gersemi” Cryostat Re-assembly</vt:lpstr>
      <vt:lpstr>“µGersemi” Simulator &amp; Valve Box</vt:lpstr>
      <vt:lpstr>“Gersemi” Inserts</vt:lpstr>
      <vt:lpstr>Controls, Powering, Safety</vt:lpstr>
      <vt:lpstr>Summary</vt:lpstr>
      <vt:lpstr>PowerPoint Presentation</vt:lpstr>
      <vt:lpstr>“Gersemi” Operation - “µGersemi”</vt:lpstr>
      <vt:lpstr>“Gersemi” Operation – Saturated Bath</vt:lpstr>
      <vt:lpstr>“Gersemi” Operation – Pressurized Bath</vt:lpstr>
      <vt:lpstr>“Gersemi” Operation – Vacuum</vt:lpstr>
    </vt:vector>
  </TitlesOfParts>
  <Company>CERN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WP8 RF Systems Draft Work Package Description</dc:title>
  <dc:creator>ruber</dc:creator>
  <cp:lastModifiedBy>Roger Ruber</cp:lastModifiedBy>
  <cp:revision>406</cp:revision>
  <cp:lastPrinted>2015-01-29T11:56:53Z</cp:lastPrinted>
  <dcterms:created xsi:type="dcterms:W3CDTF">2010-02-24T17:17:31Z</dcterms:created>
  <dcterms:modified xsi:type="dcterms:W3CDTF">2018-05-09T18:42:44Z</dcterms:modified>
</cp:coreProperties>
</file>