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20"/>
  </p:notesMasterIdLst>
  <p:handoutMasterIdLst>
    <p:handoutMasterId r:id="rId21"/>
  </p:handoutMasterIdLst>
  <p:sldIdLst>
    <p:sldId id="294" r:id="rId2"/>
    <p:sldId id="275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303" r:id="rId11"/>
    <p:sldId id="302" r:id="rId12"/>
    <p:sldId id="304" r:id="rId13"/>
    <p:sldId id="305" r:id="rId14"/>
    <p:sldId id="306" r:id="rId15"/>
    <p:sldId id="310" r:id="rId16"/>
    <p:sldId id="307" r:id="rId17"/>
    <p:sldId id="308" r:id="rId18"/>
    <p:sldId id="309" r:id="rId1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50504E"/>
    <a:srgbClr val="4E4E4E"/>
    <a:srgbClr val="004C97"/>
    <a:srgbClr val="63666A"/>
    <a:srgbClr val="99D6EA"/>
    <a:srgbClr val="505050"/>
    <a:srgbClr val="A7A8AA"/>
    <a:srgbClr val="003087"/>
    <a:srgbClr val="0F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 showGuides="1">
      <p:cViewPr varScale="1">
        <p:scale>
          <a:sx n="88" d="100"/>
          <a:sy n="88" d="100"/>
        </p:scale>
        <p:origin x="1291" y="62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5/8/2018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5/8/2018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A0AAC5F1-7CA3-4ECB-A951-439A25DED739}" type="datetime1">
              <a:rPr lang="en-US" smtClean="0"/>
              <a:t>5/8/2018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A689B7D-B9CA-4501-B05D-B540022D1BFF}" type="datetime1">
              <a:rPr lang="en-US" smtClean="0"/>
              <a:t>5/8/2018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5C8B683C-B0E5-40EA-A865-7CC81CC0AF98}" type="datetime1">
              <a:rPr lang="en-US" smtClean="0"/>
              <a:t>5/8/2018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5DF4C73-AFA7-474A-83FD-4C40A54F77E7}" type="datetime1">
              <a:rPr lang="en-US" smtClean="0"/>
              <a:t>5/8/2018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083BA9AF-623A-40D7-9867-5BD84D0BFB90}" type="datetime1">
              <a:rPr lang="en-US" smtClean="0"/>
              <a:t>5/8/2018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453AD7-EAE1-44AA-BBB7-570D15D12B9F}" type="datetime1">
              <a:rPr lang="en-US" smtClean="0"/>
              <a:t>5/8/2018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91959-1F6A-4E78-B936-FFAE55CC0695}" type="datetime1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2DACF-D31A-4A2B-AF6E-DF4A214356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088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FD8E70F-45F3-45D5-97B8-E7ACDC05BD95}" type="datetime1">
              <a:rPr lang="en-US" smtClean="0"/>
              <a:t>5/8/2018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  <p:sldLayoutId id="2147484123" r:id="rId8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24" y="5045612"/>
            <a:ext cx="8499231" cy="1390219"/>
          </a:xfrm>
        </p:spPr>
        <p:txBody>
          <a:bodyPr/>
          <a:lstStyle/>
          <a:p>
            <a:r>
              <a:rPr lang="en-US" dirty="0"/>
              <a:t>Vittorio Marinozzi</a:t>
            </a:r>
          </a:p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International Magnet Test Stand Workshop </a:t>
            </a:r>
          </a:p>
          <a:p>
            <a:r>
              <a:rPr lang="en-US" dirty="0"/>
              <a:t>8-9 May, 2018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Quench protection: </a:t>
            </a:r>
            <a:br>
              <a:rPr lang="en-US" dirty="0"/>
            </a:br>
            <a:r>
              <a:rPr lang="en-US" dirty="0"/>
              <a:t>CLIQ and Quench heaters</a:t>
            </a:r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/>
              <a:t>CLIQ – Coupling-Loss Induced Quench system</a:t>
            </a:r>
            <a:endParaRPr lang="en-US" sz="2800" dirty="0"/>
          </a:p>
        </p:txBody>
      </p:sp>
      <p:sp>
        <p:nvSpPr>
          <p:cNvPr id="58" name="Pentagon 57"/>
          <p:cNvSpPr/>
          <p:nvPr/>
        </p:nvSpPr>
        <p:spPr>
          <a:xfrm rot="5400000">
            <a:off x="6843402" y="-422891"/>
            <a:ext cx="1108808" cy="3339996"/>
          </a:xfrm>
          <a:prstGeom prst="homePlate">
            <a:avLst>
              <a:gd name="adj" fmla="val 1971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8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Current change</a:t>
            </a:r>
            <a:endParaRPr lang="en-US" sz="28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9" name="Pentagon 58"/>
          <p:cNvSpPr/>
          <p:nvPr/>
        </p:nvSpPr>
        <p:spPr>
          <a:xfrm rot="5400000">
            <a:off x="6756583" y="817010"/>
            <a:ext cx="1282447" cy="3339991"/>
          </a:xfrm>
          <a:prstGeom prst="homePlate">
            <a:avLst>
              <a:gd name="adj" fmla="val 2445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8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Magnetic field change</a:t>
            </a:r>
            <a:endParaRPr lang="en-US" sz="28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0" name="Pentagon 59"/>
          <p:cNvSpPr/>
          <p:nvPr/>
        </p:nvSpPr>
        <p:spPr>
          <a:xfrm rot="5400000">
            <a:off x="6800447" y="2141032"/>
            <a:ext cx="1194708" cy="3339991"/>
          </a:xfrm>
          <a:prstGeom prst="homePlate">
            <a:avLst>
              <a:gd name="adj" fmla="val 29314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8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Transitory losses (Heat)</a:t>
            </a:r>
            <a:endParaRPr lang="en-US" sz="28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5727809" y="5658202"/>
            <a:ext cx="3382886" cy="720079"/>
          </a:xfrm>
          <a:prstGeom prst="round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32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QUENCH</a:t>
            </a:r>
            <a:endParaRPr lang="en-US" sz="32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2" name="Pentagon 61"/>
          <p:cNvSpPr/>
          <p:nvPr/>
        </p:nvSpPr>
        <p:spPr>
          <a:xfrm rot="5400000">
            <a:off x="6867851" y="3371382"/>
            <a:ext cx="1059913" cy="3339991"/>
          </a:xfrm>
          <a:prstGeom prst="homePlate">
            <a:avLst>
              <a:gd name="adj" fmla="val 18629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8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Temperature rise</a:t>
            </a:r>
            <a:endParaRPr lang="en-US" sz="28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37926"/>
            <a:ext cx="5184576" cy="591774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cxnSp>
        <p:nvCxnSpPr>
          <p:cNvPr id="64" name="Straight Connector 63"/>
          <p:cNvCxnSpPr/>
          <p:nvPr/>
        </p:nvCxnSpPr>
        <p:spPr>
          <a:xfrm>
            <a:off x="2766225" y="5949280"/>
            <a:ext cx="2093811" cy="0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 flipV="1">
            <a:off x="395536" y="5932150"/>
            <a:ext cx="1616242" cy="17130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Lightning Bolt 65"/>
          <p:cNvSpPr/>
          <p:nvPr/>
        </p:nvSpPr>
        <p:spPr>
          <a:xfrm flipH="1">
            <a:off x="1470081" y="5357549"/>
            <a:ext cx="437627" cy="447719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67" name="Lightning Bolt 66"/>
          <p:cNvSpPr/>
          <p:nvPr/>
        </p:nvSpPr>
        <p:spPr>
          <a:xfrm flipH="1">
            <a:off x="4278393" y="5429557"/>
            <a:ext cx="437627" cy="447719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pic>
        <p:nvPicPr>
          <p:cNvPr id="6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363653"/>
            <a:ext cx="768472" cy="304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011440" y="5373220"/>
            <a:ext cx="768472" cy="304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0" name="Straight Connector 69"/>
          <p:cNvCxnSpPr/>
          <p:nvPr/>
        </p:nvCxnSpPr>
        <p:spPr>
          <a:xfrm>
            <a:off x="2299810" y="2714057"/>
            <a:ext cx="0" cy="3379243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Circular Arrow 70"/>
          <p:cNvSpPr/>
          <p:nvPr/>
        </p:nvSpPr>
        <p:spPr>
          <a:xfrm flipH="1">
            <a:off x="525840" y="5766722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2" name="Circular Arrow 71"/>
          <p:cNvSpPr/>
          <p:nvPr/>
        </p:nvSpPr>
        <p:spPr>
          <a:xfrm flipH="1">
            <a:off x="899592" y="5766722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3" name="Circular Arrow 72"/>
          <p:cNvSpPr/>
          <p:nvPr/>
        </p:nvSpPr>
        <p:spPr>
          <a:xfrm flipH="1">
            <a:off x="1251350" y="5766722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4" name="Circular Arrow 73"/>
          <p:cNvSpPr/>
          <p:nvPr/>
        </p:nvSpPr>
        <p:spPr>
          <a:xfrm>
            <a:off x="2974112" y="5733256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5" name="Circular Arrow 74"/>
          <p:cNvSpPr/>
          <p:nvPr/>
        </p:nvSpPr>
        <p:spPr>
          <a:xfrm>
            <a:off x="3347864" y="5733256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6" name="Circular Arrow 75"/>
          <p:cNvSpPr/>
          <p:nvPr/>
        </p:nvSpPr>
        <p:spPr>
          <a:xfrm>
            <a:off x="3699622" y="5733256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2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65427" y="4326783"/>
            <a:ext cx="1008112" cy="508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0223" y="5216457"/>
            <a:ext cx="588126" cy="143139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2623" y="5229204"/>
            <a:ext cx="588126" cy="143139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3834" y="5229204"/>
            <a:ext cx="588126" cy="143139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99592" y="5229204"/>
            <a:ext cx="588126" cy="143139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55576" y="5229204"/>
            <a:ext cx="588126" cy="143139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11560" y="5229204"/>
            <a:ext cx="588126" cy="1431393"/>
          </a:xfrm>
          <a:prstGeom prst="rect">
            <a:avLst/>
          </a:prstGeom>
        </p:spPr>
      </p:pic>
      <p:sp>
        <p:nvSpPr>
          <p:cNvPr id="32" name="Rounded Rectangle 31"/>
          <p:cNvSpPr/>
          <p:nvPr/>
        </p:nvSpPr>
        <p:spPr>
          <a:xfrm>
            <a:off x="7164288" y="44624"/>
            <a:ext cx="1944216" cy="705112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Patent EP13174323.9</a:t>
            </a:r>
            <a:endParaRPr lang="en-GB" sz="20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5B9632-88FB-46E4-8BF5-4CECC5A49D8C}"/>
              </a:ext>
            </a:extLst>
          </p:cNvPr>
          <p:cNvSpPr txBox="1"/>
          <p:nvPr/>
        </p:nvSpPr>
        <p:spPr>
          <a:xfrm>
            <a:off x="3302289" y="626849"/>
            <a:ext cx="2762951" cy="4308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200" dirty="0"/>
              <a:t>Courtesy of E. </a:t>
            </a:r>
            <a:r>
              <a:rPr lang="en-US" sz="2200" dirty="0" err="1"/>
              <a:t>Ravaioli</a:t>
            </a:r>
            <a:endParaRPr lang="en-US" sz="22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8E5C71-1EF5-4849-A08C-366EBA496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819D6E-E4DE-4869-B90A-02BFC64B0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62DACF-D31A-4A2B-AF6E-DF4A214356E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192FDD-AA3C-46FB-AFA9-348378008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5905F9-5BFF-4BB6-854A-42854E5E1BCC}" type="datetime1">
              <a:rPr lang="en-US" smtClean="0"/>
              <a:t>5/8/2018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29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62" grpId="0" animBg="1"/>
      <p:bldP spid="66" grpId="0" animBg="1"/>
      <p:bldP spid="67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8FA557-3BE2-4E09-AA73-5772F58D1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CLIQ: working mechanism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F1A6B0-1697-4449-91CD-5619543FEE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28EF87-9D68-42AF-B58E-FF006A22C5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EA21EB-937E-4A1E-98F9-C6EE55004A6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FF4EED3-3CB0-427E-91C6-82F324FD29D7}" type="datetime1">
              <a:rPr lang="en-US" smtClean="0"/>
              <a:t>5/8/2018</a:t>
            </a:fld>
            <a:endParaRPr lang="en-US" dirty="0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831E0D0C-AB87-4BD0-A945-9C278AAEAB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25" y="971550"/>
            <a:ext cx="6745817" cy="50593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62824" y="1772816"/>
            <a:ext cx="1881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404040"/>
                </a:solidFill>
              </a:rPr>
              <a:t>I ≈ 1-2 kA</a:t>
            </a:r>
          </a:p>
          <a:p>
            <a:r>
              <a:rPr lang="el-GR" dirty="0" smtClean="0">
                <a:solidFill>
                  <a:srgbClr val="404040"/>
                </a:solidFill>
              </a:rPr>
              <a:t>τ</a:t>
            </a:r>
            <a:r>
              <a:rPr lang="en-US" dirty="0" smtClean="0">
                <a:solidFill>
                  <a:srgbClr val="404040"/>
                </a:solidFill>
              </a:rPr>
              <a:t> </a:t>
            </a:r>
            <a:r>
              <a:rPr lang="en-US" dirty="0">
                <a:solidFill>
                  <a:srgbClr val="404040"/>
                </a:solidFill>
              </a:rPr>
              <a:t>≈</a:t>
            </a:r>
            <a:r>
              <a:rPr lang="en-US" dirty="0" smtClean="0">
                <a:solidFill>
                  <a:srgbClr val="404040"/>
                </a:solidFill>
              </a:rPr>
              <a:t> 100 </a:t>
            </a:r>
            <a:r>
              <a:rPr lang="en-US" dirty="0" err="1" smtClean="0">
                <a:solidFill>
                  <a:srgbClr val="404040"/>
                </a:solidFill>
              </a:rPr>
              <a:t>ms</a:t>
            </a:r>
            <a:endParaRPr lang="en-US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16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714684-7ACE-4E26-A38E-F1317F0F2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The CLIQ efficiency depends on:</a:t>
            </a:r>
          </a:p>
          <a:p>
            <a:pPr lvl="1"/>
            <a:r>
              <a:rPr lang="en-US" dirty="0"/>
              <a:t>CLIQ capacitance</a:t>
            </a:r>
          </a:p>
          <a:p>
            <a:pPr lvl="1"/>
            <a:r>
              <a:rPr lang="en-US" dirty="0"/>
              <a:t>CLIQ charging voltage</a:t>
            </a:r>
          </a:p>
          <a:p>
            <a:pPr lvl="1"/>
            <a:r>
              <a:rPr lang="en-US" dirty="0"/>
              <a:t>Number of CLIQ units</a:t>
            </a:r>
          </a:p>
          <a:p>
            <a:pPr lvl="1"/>
            <a:r>
              <a:rPr lang="en-US" dirty="0"/>
              <a:t>Number and position of the CLIQ connections on the magnet</a:t>
            </a:r>
          </a:p>
          <a:p>
            <a:pPr lvl="1"/>
            <a:r>
              <a:rPr lang="en-US" dirty="0"/>
              <a:t>Magnet size</a:t>
            </a:r>
          </a:p>
          <a:p>
            <a:pPr lvl="1"/>
            <a:r>
              <a:rPr lang="en-US" dirty="0"/>
              <a:t>Magnet geometry</a:t>
            </a:r>
          </a:p>
          <a:p>
            <a:pPr lvl="1"/>
            <a:endParaRPr lang="en-US" dirty="0"/>
          </a:p>
          <a:p>
            <a:r>
              <a:rPr lang="en-US" sz="2800" dirty="0"/>
              <a:t>Combination of test stand availabilities and magnet design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7537991-13E5-400A-AE07-2CB136FB1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CLIQ: working mechanism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BF9510-4CB0-4224-96CE-11E7B558291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0AAC5F1-7CA3-4ECB-A951-439A25DED739}" type="datetime1">
              <a:rPr lang="en-US" smtClean="0"/>
              <a:t>5/8/2018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7C6860-4694-4BBB-9685-6D6C99CC77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1CF35-58AD-45A2-9EF0-93763B43AF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591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B23852D-73CE-4368-859E-04CEE749F4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567" y="1700808"/>
            <a:ext cx="4419600" cy="331470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E25095E-FEF6-4566-B29E-8EA302E2E8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28282D-22B8-4149-8A2D-BD9CE4D30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CLIQ: working mechanism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C00895-46F6-4E52-A113-E8E7C620C6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0AAC5F1-7CA3-4ECB-A951-439A25DED739}" type="datetime1">
              <a:rPr lang="en-US" smtClean="0"/>
              <a:t>5/8/2018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958CF-AE83-403D-84D9-0C20F3414B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73E01B-F572-421B-84DD-8209A08826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10423C-F1AD-429D-8DED-83849C218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864579"/>
            <a:ext cx="4055354" cy="540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F4E5B9F-4E09-4125-A3D2-95A0D2CA44BA}"/>
              </a:ext>
            </a:extLst>
          </p:cNvPr>
          <p:cNvSpPr txBox="1"/>
          <p:nvPr/>
        </p:nvSpPr>
        <p:spPr>
          <a:xfrm>
            <a:off x="1487109" y="1124433"/>
            <a:ext cx="187220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CLIQ UNIT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C85244-AC9C-4A73-8783-34E5D6BDDE55}"/>
              </a:ext>
            </a:extLst>
          </p:cNvPr>
          <p:cNvSpPr txBox="1"/>
          <p:nvPr/>
        </p:nvSpPr>
        <p:spPr>
          <a:xfrm>
            <a:off x="4974672" y="1324210"/>
            <a:ext cx="372904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LHC full size main dipole</a:t>
            </a:r>
          </a:p>
        </p:txBody>
      </p:sp>
    </p:spTree>
    <p:extLst>
      <p:ext uri="{BB962C8B-B14F-4D97-AF65-F5344CB8AC3E}">
        <p14:creationId xmlns:p14="http://schemas.microsoft.com/office/powerpoint/2010/main" val="21814643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7081C93-1523-4169-A6BD-818E443ECA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Example: commissioning at FNAL for MQXFS</a:t>
            </a:r>
          </a:p>
          <a:p>
            <a:endParaRPr lang="en-US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E24B61-78BB-43F3-97C1-E20622F5D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CLIQ: working mechanism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E498AD-B8EE-490F-8348-D302BDC385C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0AAC5F1-7CA3-4ECB-A951-439A25DED739}" type="datetime1">
              <a:rPr lang="en-US" smtClean="0"/>
              <a:t>5/8/2018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1F2BDF-070F-4DC6-954C-7F7A899567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D0771-F902-4F22-A642-55A551244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4A102A5-607C-4CF5-8890-475EAF5B31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916832"/>
            <a:ext cx="7776864" cy="409902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F29FF3E-C219-4970-93AA-D48A4E64D2CF}"/>
              </a:ext>
            </a:extLst>
          </p:cNvPr>
          <p:cNvSpPr/>
          <p:nvPr/>
        </p:nvSpPr>
        <p:spPr>
          <a:xfrm>
            <a:off x="4283968" y="3789040"/>
            <a:ext cx="720080" cy="2880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222A7C-E3D3-4A5F-8D3E-31D0B7FF0CAE}"/>
              </a:ext>
            </a:extLst>
          </p:cNvPr>
          <p:cNvSpPr/>
          <p:nvPr/>
        </p:nvSpPr>
        <p:spPr>
          <a:xfrm>
            <a:off x="4644008" y="3068960"/>
            <a:ext cx="1656184" cy="1728192"/>
          </a:xfrm>
          <a:prstGeom prst="rect">
            <a:avLst/>
          </a:prstGeom>
          <a:solidFill>
            <a:srgbClr val="0093BE">
              <a:alpha val="24000"/>
            </a:srgbClr>
          </a:solidFill>
          <a:ln w="9525" cap="flat" cmpd="sng" algn="ctr">
            <a:solidFill>
              <a:srgbClr val="005F8C">
                <a:lumMod val="7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CF810F-8BDD-40D1-A55F-1C05714A19B0}"/>
              </a:ext>
            </a:extLst>
          </p:cNvPr>
          <p:cNvSpPr txBox="1"/>
          <p:nvPr/>
        </p:nvSpPr>
        <p:spPr>
          <a:xfrm>
            <a:off x="3744128" y="3643178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5F8C"/>
                </a:solidFill>
                <a:latin typeface="Arial"/>
                <a:ea typeface="+mn-ea"/>
                <a:cs typeface="+mn-cs"/>
              </a:rPr>
              <a:t>CLIQ unit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090542A-27D7-4035-9A4E-DD37A76446D5}"/>
              </a:ext>
            </a:extLst>
          </p:cNvPr>
          <p:cNvSpPr/>
          <p:nvPr/>
        </p:nvSpPr>
        <p:spPr>
          <a:xfrm>
            <a:off x="827584" y="5517232"/>
            <a:ext cx="6696744" cy="498624"/>
          </a:xfrm>
          <a:prstGeom prst="rect">
            <a:avLst/>
          </a:prstGeom>
          <a:solidFill>
            <a:srgbClr val="CA1100">
              <a:alpha val="22000"/>
            </a:srgbClr>
          </a:solidFill>
          <a:ln w="9525" cap="flat" cmpd="sng" algn="ctr">
            <a:solidFill>
              <a:srgbClr val="CA1100">
                <a:lumMod val="7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7D185E-E7B1-4CD8-AC1B-943DEAD87F37}"/>
              </a:ext>
            </a:extLst>
          </p:cNvPr>
          <p:cNvSpPr txBox="1"/>
          <p:nvPr/>
        </p:nvSpPr>
        <p:spPr>
          <a:xfrm>
            <a:off x="1583668" y="6024245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CA1100"/>
                </a:solidFill>
                <a:latin typeface="Arial"/>
                <a:ea typeface="+mn-ea"/>
                <a:cs typeface="+mn-cs"/>
              </a:rPr>
              <a:t>Diodes to avoid reverse current in PS during CLIQ test</a:t>
            </a:r>
          </a:p>
        </p:txBody>
      </p:sp>
    </p:spTree>
    <p:extLst>
      <p:ext uri="{BB962C8B-B14F-4D97-AF65-F5344CB8AC3E}">
        <p14:creationId xmlns:p14="http://schemas.microsoft.com/office/powerpoint/2010/main" val="10393073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BD5186-9318-412A-9E5D-5811F68CE0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Cliq</a:t>
            </a:r>
            <a:r>
              <a:rPr lang="en-US" dirty="0"/>
              <a:t> has been successfully tested on several magnets:</a:t>
            </a:r>
          </a:p>
          <a:p>
            <a:r>
              <a:rPr lang="en-GB" dirty="0"/>
              <a:t>MB (spare LHC main dipole)</a:t>
            </a:r>
          </a:p>
          <a:p>
            <a:r>
              <a:rPr lang="en-GB" dirty="0"/>
              <a:t>MQY (spare LHC individually powered quadrupole)</a:t>
            </a:r>
          </a:p>
          <a:p>
            <a:r>
              <a:rPr lang="en-GB" dirty="0"/>
              <a:t>MQXC</a:t>
            </a:r>
          </a:p>
          <a:p>
            <a:r>
              <a:rPr lang="en-GB" dirty="0"/>
              <a:t>HQ02</a:t>
            </a:r>
          </a:p>
          <a:p>
            <a:r>
              <a:rPr lang="en-GB" dirty="0"/>
              <a:t>MQXFS1, MQXFS3, MQXFS5</a:t>
            </a:r>
          </a:p>
          <a:p>
            <a:r>
              <a:rPr lang="en-GB" dirty="0"/>
              <a:t>MQXFAP1</a:t>
            </a:r>
          </a:p>
          <a:p>
            <a:r>
              <a:rPr lang="en-GB" dirty="0"/>
              <a:t>11 T dipole</a:t>
            </a:r>
          </a:p>
          <a:p>
            <a:r>
              <a:rPr lang="en-GB" dirty="0"/>
              <a:t>Small-scale solenoid</a:t>
            </a:r>
          </a:p>
          <a:p>
            <a:r>
              <a:rPr lang="en-GB" dirty="0"/>
              <a:t>Small-scale HTS coil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B28062-CDF5-468B-B947-937DE5779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CLIQ: working mechanism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A155BE-EBE4-446B-A9DB-AAD2F10FAB4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0AAC5F1-7CA3-4ECB-A951-439A25DED739}" type="datetime1">
              <a:rPr lang="en-US" smtClean="0"/>
              <a:t>5/8/2018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FE1FA8-3266-4A7D-AA67-18CF2779A5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C5E55-A259-434A-9B5A-B8FB1EED68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147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886696-BBCB-47B0-9953-32E35E02E8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1" y="971550"/>
            <a:ext cx="3957506" cy="5059363"/>
          </a:xfrm>
        </p:spPr>
        <p:txBody>
          <a:bodyPr/>
          <a:lstStyle/>
          <a:p>
            <a:r>
              <a:rPr lang="en-US" dirty="0"/>
              <a:t>Example: MQXFAP1 at BNL</a:t>
            </a:r>
          </a:p>
          <a:p>
            <a:pPr lvl="1"/>
            <a:r>
              <a:rPr lang="en-US" dirty="0"/>
              <a:t>1 CLIQ unit</a:t>
            </a:r>
          </a:p>
          <a:p>
            <a:pPr lvl="1"/>
            <a:r>
              <a:rPr lang="en-US" dirty="0"/>
              <a:t>CLIQ capacitance:         40 mF</a:t>
            </a:r>
          </a:p>
          <a:p>
            <a:pPr lvl="1"/>
            <a:r>
              <a:rPr lang="en-US" dirty="0"/>
              <a:t>CLIQ charging voltage: 500 V</a:t>
            </a:r>
          </a:p>
          <a:p>
            <a:pPr lvl="1"/>
            <a:r>
              <a:rPr lang="en-US" dirty="0"/>
              <a:t>MIITs reduction respect to QH: ~15 %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3D0AA1-CAD2-4697-8598-D1DA29B24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CLIQ: working mechanism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083A3-4AF1-4B1A-B1F0-B22B9C6F34F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0AAC5F1-7CA3-4ECB-A951-439A25DED739}" type="datetime1">
              <a:rPr lang="en-US" smtClean="0"/>
              <a:t>5/8/2018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2FDF0-2231-4AF4-A5DB-85B3B4B39A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CE77B7-9F8F-4C90-86B2-C2181A58DC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CBC503-391B-49A4-A24A-77EB257489D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966092"/>
            <a:ext cx="4351581" cy="4706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5275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0577BA-9EAD-485D-B98B-5818757C5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Heaters vs CLIQ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253B8-AACB-4D5F-8933-F5BB9ECB6E5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0AAC5F1-7CA3-4ECB-A951-439A25DED739}" type="datetime1">
              <a:rPr lang="en-US" smtClean="0"/>
              <a:t>5/8/2018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640FF-5FDF-40E0-82AB-D32EA72A01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2A5A0-F1DB-430D-9E30-41380A6B12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2EDD33-4ABA-4EDC-8C52-6B4EF1E78A8A}"/>
              </a:ext>
            </a:extLst>
          </p:cNvPr>
          <p:cNvSpPr txBox="1"/>
          <p:nvPr/>
        </p:nvSpPr>
        <p:spPr>
          <a:xfrm>
            <a:off x="755576" y="917109"/>
            <a:ext cx="3672408" cy="2246769"/>
          </a:xfrm>
          <a:prstGeom prst="rect">
            <a:avLst/>
          </a:prstGeom>
          <a:solidFill>
            <a:srgbClr val="92D050">
              <a:alpha val="38000"/>
            </a:srgbClr>
          </a:solidFill>
          <a:ln>
            <a:solidFill>
              <a:sysClr val="windowText" lastClr="000000"/>
            </a:solidFill>
          </a:ln>
          <a:effectLst/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Simple implementation in the test station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Quench heater circuit independent on the magnet circuit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Redundant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2000" kern="0" dirty="0">
                <a:solidFill>
                  <a:srgbClr val="00B050"/>
                </a:solidFill>
                <a:latin typeface="Arial"/>
                <a:ea typeface="+mn-ea"/>
                <a:cs typeface="+mn-cs"/>
              </a:rPr>
              <a:t>Independent on length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C9B745-4D94-4611-8014-B3F68026E9DE}"/>
              </a:ext>
            </a:extLst>
          </p:cNvPr>
          <p:cNvSpPr txBox="1"/>
          <p:nvPr/>
        </p:nvSpPr>
        <p:spPr>
          <a:xfrm>
            <a:off x="4427984" y="908721"/>
            <a:ext cx="4536504" cy="2246769"/>
          </a:xfrm>
          <a:prstGeom prst="rect">
            <a:avLst/>
          </a:prstGeom>
          <a:solidFill>
            <a:srgbClr val="CA1100">
              <a:alpha val="36000"/>
            </a:srgbClr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Damaged strips cannot be repaired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 voltage components very close to coils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Risk of shorts with coils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Bubbles when in contact with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helium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CA11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4E69A8-EC91-4B4F-B783-2532A7AE3832}"/>
              </a:ext>
            </a:extLst>
          </p:cNvPr>
          <p:cNvSpPr txBox="1"/>
          <p:nvPr/>
        </p:nvSpPr>
        <p:spPr>
          <a:xfrm rot="16200000">
            <a:off x="-573961" y="1878218"/>
            <a:ext cx="2308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QUENCH HEATERS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0E924D-09E2-42E7-A64A-25EFE55F4B99}"/>
              </a:ext>
            </a:extLst>
          </p:cNvPr>
          <p:cNvSpPr txBox="1"/>
          <p:nvPr/>
        </p:nvSpPr>
        <p:spPr>
          <a:xfrm>
            <a:off x="755576" y="3219483"/>
            <a:ext cx="3672408" cy="2554545"/>
          </a:xfrm>
          <a:prstGeom prst="rect">
            <a:avLst/>
          </a:prstGeom>
          <a:solidFill>
            <a:srgbClr val="92D050">
              <a:alpha val="38000"/>
            </a:srgbClr>
          </a:solidFill>
          <a:ln>
            <a:solidFill>
              <a:sysClr val="windowText" lastClr="000000"/>
            </a:solidFill>
          </a:ln>
          <a:effectLst/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More efficient to induce quench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Electrically robust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External to the magnet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Easy to repair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2000" kern="0" dirty="0">
                <a:solidFill>
                  <a:srgbClr val="00B050"/>
                </a:solidFill>
                <a:latin typeface="Arial"/>
                <a:ea typeface="+mn-ea"/>
                <a:cs typeface="+mn-cs"/>
              </a:rPr>
              <a:t>Slightly dependent on conductor </a:t>
            </a:r>
            <a:r>
              <a:rPr lang="en-US" sz="2000" kern="0" dirty="0" smtClean="0">
                <a:solidFill>
                  <a:srgbClr val="00B050"/>
                </a:solidFill>
                <a:latin typeface="Arial"/>
                <a:ea typeface="+mn-ea"/>
                <a:cs typeface="+mn-cs"/>
              </a:rPr>
              <a:t>properties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BC5546F-F840-463C-AEC9-CD614E199596}"/>
              </a:ext>
            </a:extLst>
          </p:cNvPr>
          <p:cNvSpPr txBox="1"/>
          <p:nvPr/>
        </p:nvSpPr>
        <p:spPr>
          <a:xfrm>
            <a:off x="4427984" y="3219484"/>
            <a:ext cx="4536504" cy="2554545"/>
          </a:xfrm>
          <a:prstGeom prst="rect">
            <a:avLst/>
          </a:prstGeom>
          <a:solidFill>
            <a:srgbClr val="CA1100">
              <a:alpha val="36000"/>
            </a:srgbClr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Need to implement parallel components in the test station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Implementation in the circuit not trivial (especially with EE)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2000" kern="0" dirty="0">
                <a:solidFill>
                  <a:srgbClr val="CA1100"/>
                </a:solidFill>
                <a:latin typeface="Arial"/>
                <a:ea typeface="+mn-ea"/>
                <a:cs typeface="+mn-cs"/>
              </a:rPr>
              <a:t>1 unit is </a:t>
            </a:r>
            <a:r>
              <a:rPr lang="en-US" sz="2000" kern="0" dirty="0" smtClean="0">
                <a:solidFill>
                  <a:srgbClr val="CA1100"/>
                </a:solidFill>
                <a:latin typeface="Arial"/>
                <a:ea typeface="+mn-ea"/>
                <a:cs typeface="+mn-cs"/>
              </a:rPr>
              <a:t>fully n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redundant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Effectiveness reduced with 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length (short models do not fully demonstrate protection)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F01BF08-062A-47AF-808D-28FDA1FF529B}"/>
              </a:ext>
            </a:extLst>
          </p:cNvPr>
          <p:cNvSpPr txBox="1"/>
          <p:nvPr/>
        </p:nvSpPr>
        <p:spPr>
          <a:xfrm rot="16200000">
            <a:off x="-571310" y="4338944"/>
            <a:ext cx="2308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CLIQ</a:t>
            </a:r>
          </a:p>
        </p:txBody>
      </p:sp>
    </p:spTree>
    <p:extLst>
      <p:ext uri="{BB962C8B-B14F-4D97-AF65-F5344CB8AC3E}">
        <p14:creationId xmlns:p14="http://schemas.microsoft.com/office/powerpoint/2010/main" val="35871748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A77FBA-D6EC-4401-9C2F-9BB8E8AB29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CLIQ and Quench Heaters are active protection systems, needed to protect high energy magnets</a:t>
            </a:r>
          </a:p>
          <a:p>
            <a:r>
              <a:rPr lang="en-US" sz="2200" dirty="0"/>
              <a:t>Quench Heaters implementation in a test station is relatively simple, but probability of electrical issues is larger</a:t>
            </a:r>
          </a:p>
          <a:p>
            <a:r>
              <a:rPr lang="en-US" sz="2200" dirty="0"/>
              <a:t>CLIQ is more robust and efficient, but the implementation in the test station circuit is not trivial</a:t>
            </a:r>
          </a:p>
          <a:p>
            <a:r>
              <a:rPr lang="en-US" sz="2200" dirty="0"/>
              <a:t>Just one CLIQ is not completely redundant, so it should be implemented together with a quench heaters system, or with other CLIQ units (complexity of circuit/connections)</a:t>
            </a:r>
          </a:p>
          <a:p>
            <a:pPr lvl="1"/>
            <a:r>
              <a:rPr lang="en-US" dirty="0"/>
              <a:t>“Third generation” CLIQ units will ensure redundancy of all internal components</a:t>
            </a:r>
          </a:p>
          <a:p>
            <a:r>
              <a:rPr lang="en-US" sz="2200" dirty="0"/>
              <a:t>Presence of HFUs in a test station today is mandatory to test large magnets. Adding a CLIQ unit ensures more efficiency and redundancy, and possibility to test more performing magnets in the future.</a:t>
            </a:r>
          </a:p>
          <a:p>
            <a:endParaRPr lang="en-US" sz="2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2E17BB-7A8B-4ACE-9456-71D8D491B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5EE0B7-459C-4BDC-891B-BB8DF86E754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0AAC5F1-7CA3-4ECB-A951-439A25DED739}" type="datetime1">
              <a:rPr lang="en-US" smtClean="0"/>
              <a:t>5/8/2018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90F4C9-5465-472C-BE4C-ABE85CEDC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A71E8-36AA-4F09-B2FD-AA596AE60E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243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Quench protection of high-energy magnets</a:t>
            </a:r>
          </a:p>
          <a:p>
            <a:r>
              <a:rPr lang="en-US" sz="2800" dirty="0"/>
              <a:t>Quench heaters: working mechanism</a:t>
            </a:r>
          </a:p>
          <a:p>
            <a:r>
              <a:rPr lang="en-US" sz="2800" dirty="0"/>
              <a:t>CLIQ: working mechanism</a:t>
            </a:r>
          </a:p>
          <a:p>
            <a:r>
              <a:rPr lang="en-US" sz="2800" dirty="0"/>
              <a:t>Quench heaters vs CLIQ</a:t>
            </a:r>
          </a:p>
          <a:p>
            <a:r>
              <a:rPr lang="en-US" sz="2800" dirty="0"/>
              <a:t>Conclusions</a:t>
            </a:r>
          </a:p>
          <a:p>
            <a:pPr marL="1828800" lvl="4" indent="0">
              <a:buNone/>
            </a:pPr>
            <a:endParaRPr lang="en-US" sz="28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E0C554-5E46-41B6-9AEF-1C08EEEA60D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44DED603-96F6-4E0F-B97C-08B99789A471}" type="datetime1">
              <a:rPr lang="en-US" smtClean="0"/>
              <a:t>5/8/2018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68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D52C8E-AD35-4604-8987-68CAC67500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897721"/>
            <a:ext cx="8672513" cy="5059363"/>
          </a:xfrm>
        </p:spPr>
        <p:txBody>
          <a:bodyPr/>
          <a:lstStyle/>
          <a:p>
            <a:r>
              <a:rPr lang="en-US" sz="2800" dirty="0"/>
              <a:t>During a quench, the electromagnetic energy stored into the magnet is dissipated into the normal zone (usually, small volume)</a:t>
            </a:r>
          </a:p>
          <a:p>
            <a:r>
              <a:rPr lang="en-US" sz="2800" dirty="0"/>
              <a:t>First approach: extract the energy </a:t>
            </a:r>
          </a:p>
          <a:p>
            <a:endParaRPr lang="en-US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DF21F2B-E1FB-47C3-BA1B-59C4A36A8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protection of high-energy magnets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F1C001-44D5-46E0-9DB8-1FBC9E0301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D1A4AB-1DD9-4FE4-9698-66842C5362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F23FD53-3C25-4CED-945E-97C5451102EA}"/>
              </a:ext>
            </a:extLst>
          </p:cNvPr>
          <p:cNvSpPr txBox="1">
            <a:spLocks/>
          </p:cNvSpPr>
          <p:nvPr/>
        </p:nvSpPr>
        <p:spPr>
          <a:xfrm>
            <a:off x="4419600" y="3130778"/>
            <a:ext cx="4720903" cy="2323329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EE is limited by the voltage      (~ 1 kV)</a:t>
            </a:r>
          </a:p>
          <a:p>
            <a:r>
              <a:rPr lang="en-US" dirty="0"/>
              <a:t>For high-energy magnets, this method is generally not sufficient to ensure protection</a:t>
            </a:r>
          </a:p>
          <a:p>
            <a:r>
              <a:rPr lang="en-US" dirty="0"/>
              <a:t>Need of active methods: CLIQ and quench heaters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21A72CAF-CE7C-4CE0-B39D-9E38E974B0F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40595C34-5514-476F-BB2A-F733F49DC27E}" type="datetime1">
              <a:rPr lang="en-US" smtClean="0"/>
              <a:t>5/8/2018</a:t>
            </a:fld>
            <a:endParaRPr lang="en-US" dirty="0"/>
          </a:p>
        </p:txBody>
      </p:sp>
      <p:sp>
        <p:nvSpPr>
          <p:cNvPr id="11" name="AutoShape 2" descr="data:image/jpeg;base64,/9j/4AAQSkZJRgABAQAAAQABAAD/2wBDABALDA4MChAODQ4SERATGCgaGBYWGDEjJR0oOjM9PDkzODdASFxOQERXRTc4UG1RV19iZ2hnPk1xeXBkeFxlZ2P/2wBDARESEhgVGC8aGi9jQjhCY2NjY2NjY2NjY2NjY2NjY2NjY2NjY2NjY2NjY2NjY2NjY2NjY2NjY2NjY2NjY2NjY2P/wAARCAPPBOY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0CiiigAooooAKKKKACiiigArl/E9jb6j4j0C0vI/Mgk+0bl3EZwgI5HPUCuorn9Z/5G/w5/28/wDosUAH/CE+Hf8AoH/+RpP/AIqj/hCfDv8A0D//ACNJ/wDFV0FFAHP/APCE+Hf+gf8A+RpP/iqP+EJ8O/8AQP8A/I0n/wAVXQUUAc//AMIT4d/6B/8A5Gk/+Ko/4Qnw7/0D/wDyNJ/8VXQUUAc//wAIT4d/6B//AJGk/wDiqP8AhCfDv/QP/wDI0n/xVdBRQBz/APwhPh3/AKB//kaT/wCKo/4Qnw7/ANA//wAjSf8AxVdBRQBz/wDwhPh3/oH/APkaT/4qj/hCfDv/AED/APyNJ/8AFV0FFAHP/wDCE+Hf+gf/AORpP/iqP+EJ8O/9A/8A8jSf/FV0FFAHP/8ACE+Hf+gf/wCRpP8A4qj/AIQnw7/0D/8AyNJ/8VXQUUAc/wD8IT4d/wCgf/5Gk/8AiqP+EJ8O/wDQP/8AI0n/AMVXQUUAc/8A8IT4d/6B/wD5Gk/+Ko/4Qnw7/wBA/wD8jSf/ABVdBRQBz/8AwhPh3/oH/wDkaT/4qj/hCfDv/QP/API0n/xVdBRQBz//AAhPh3/oH/8AkaT/AOKo/wCEJ8O/9A//AMjSf/FV0FFAHP8A/CE+Hf8AoH/+RpP/AIqj/hCfDv8A0D//ACNJ/wDFV0FFAHP/APCE+Hf+gf8A+RpP/iqP+EJ8O/8AQP8A/I0n/wAVXQUUAc//AMIT4d/6B/8A5Gk/+Ko/4Qnw7/0D/wDyNJ/8VXQUUAc//wAIT4d/6B//AJGk/wDiqP8AhCfDv/QP/wDI0n/xVdBRQBz/APwhPh3/AKB//kaT/wCKo/4Qnw7/ANA//wAjSf8AxVdBRQBz/wDwhPh3/oH/APkaT/4qj/hCfDv/AED/APyNJ/8AFV0FFAHP/wDCE+Hf+gf/AORpP/iqP+EJ8O/9A/8A8jSf/FV0FFAHP/8ACE+Hf+gf/wCRpP8A4qj/AIQnw7/0D/8AyNJ/8VXQUUAc/wD8IT4d/wCgf/5Gk/8AiqP+EJ8O/wDQP/8AI0n/AMVXQUUAc/8A8IT4d/6B/wD5Gk/+Ko/4Qnw7/wBA/wD8jSf/ABVdBRQBz/8AwhPh3/oH/wDkaT/4qj/hCfDv/QP/API0n/xVdBRQBz//AAhPh3/oH/8AkaT/AOKo/wCEJ8O/9A//AMjSf/FV0FFAHP8A/CE+Hf8AoH/+RpP/AIqj/hCfDv8A0D//ACNJ/wDFV0FFAHP/APCE+Hf+gf8A+RpP/iqP+EJ8O/8AQP8A/I0n/wAVXQUUAc//AMIT4d/6B/8A5Gk/+Ko/4Qnw7/0D/wDyNJ/8VXQUUAc//wAIT4d/6B//AJGk/wDiqP8AhCfDv/QP/wDI0n/xVdBRQBz/APwhPh3/AKB//kaT/wCKo/4Qnw7/ANA//wAjSf8AxVdBRQBz/wDwhPh3/oH/APkaT/4qj/hCfDv/AED/APyNJ/8AFV0FFAHP/wDCE+Hf+gf/AORpP/iqP+EJ8O/9A/8A8jSf/FV0FFAHP/8ACE+Hf+gf/wCRpP8A4qj/AIQnw7/0D/8AyNJ/8VXQUUAc/wD8IT4d/wCgf/5Gk/8AiqP+EJ8O/wDQP/8AI0n/AMVXQUUAc/8A8IT4d/6B/wD5Gk/+Ko/4Qnw7/wBA/wD8jSf/ABVdBRQBz/8AwhPh3/oH/wDkaT/4qj/hCfDv/QP/API0n/xVdBRQBz//AAhPh3/oH/8AkaT/AOKrH8O+FtGvf7U+02e/yNQlhj/euNqLjA4PvXcVz/hL/mN/9hWf/wBloAP+EJ8O/wDQP/8AI0n/AMVR/wAIT4d/6B//AJGk/wDiq6CigDn/APhCfDv/AED/APyNJ/8AFUf8IT4d/wCgf/5Gk/8Aiq6CigDn/wDhCfDv/QP/API0n/xVH/CE+Hf+gf8A+RpP/iq6CigDn/8AhCfDv/QP/wDI0n/xVH/CE+Hf+gf/AORpP/iq6CigDn/+EJ8O/wDQP/8AI0n/AMVR/wAIT4d/6B//AJGk/wDiq6CigDn/APhCfDv/AED/APyNJ/8AFUf8IT4d/wCgf/5Gk/8Aiq6CigDn/wDhCfDv/QP/API0n/xVH/CE+Hf+gf8A+RpP/iq6CigDn/8AhCfDv/QP/wDI0n/xVH/CE+Hf+gf/AORpP/iq6CigDn/+EJ8O/wDQP/8AI0n/AMVR/wAIT4d/6B//AJGk/wDiq6CigDn/APhCfDv/AED/APyNJ/8AFUf8IT4d/wCgf/5Gk/8Aiq6CigDn/wDhCfDv/QP/API0n/xVH/CE+Hf+gf8A+RpP/iq6CigDn/8AhCfDv/QP/wDI0n/xVH/CE+Hf+gf/AORpP/iq6CigDn/+EJ8O/wDQP/8AI0n/AMVR/wAIT4d/6B//AJGk/wDiq6CigDn/APhCfDv/AED/APyNJ/8AFUf8IT4d/wCgf/5Gk/8Aiq6CigDn/wDhCfDv/QP/API0n/xVH/CE+Hf+gf8A+RpP/iq6CigDn/8AhCfDv/QP/wDI0n/xVH/CE+Hf+gf/AORpP/iq6CigDn/+EJ8O/wDQP/8AI0n/AMVR/wAIT4d/6B//AJGk/wDiq6CigDn/APhCfDv/AED/APyNJ/8AFUf8IT4d/wCgf/5Gk/8Aiq6CigDn/wDhCfDv/QP/API0n/xVH/CE+Hf+gf8A+RpP/iq6CigDn/8AhCfDv/QP/wDI0n/xVH/CE+Hf+gf/AORpP/iq6CigDn/+EJ8O/wDQP/8AI0n/AMVR/wAIT4d/6B//AJGk/wDiq6CigDn/APhCfDv/AED/APyNJ/8AFUf8IT4d/wCgf/5Gk/8Aiq6CigDn/wDhCfDv/QP/API0n/xVH/CE+Hf+gf8A+RpP/iq6CigDn/8AhCfDv/QP/wDI0n/xVH/CE+Hf+gf/AORpP/iq6CigDn/+EJ8O/wDQP/8AI0n/AMVR/wAIT4d/6B//AJGk/wDiq6CigDn/APhCfDv/AED/APyNJ/8AFUf8IT4d/wCgf/5Gk/8Aiq6CigDn/wDhCfDv/QP/API0n/xVH/CE+Hf+gf8A+RpP/iq6CigDn/8AhCfDv/QP/wDI0n/xVH/CE+Hf+gf/AORpP/iq6CigDn/+EJ8O/wDQP/8AI0n/AMVR/wAIT4d/6B//AJGk/wDiq6CigDn/APhCfDv/AED/APyNJ/8AFUf8IT4d/wCgf/5Gk/8Aiq6CigDn/wDhCfDv/QP/API0n/xVH/CE+Hf+gf8A+RpP/iq6CigDn/8AhCfDv/QP/wDI0n/xVH/CE+Hf+gf/AORpP/iq6CigDn/+EJ8O/wDQP/8AI0n/AMVR/wAIT4d/6B//AJGk/wDiq6CigDn/APhCfDv/AED/APyNJ/8AFUf8IT4d/wCgf/5Gk/8Aiq6CigDn/wDhCfDv/QP/API0n/xVH/CE+Hf+gf8A+RpP/iq6CigDn/8AhCfDv/QP/wDI0n/xVH/CE+Hf+gf/AORpP/iq6CigDn/+EJ8O/wDQP/8AI0n/AMVR/wAIT4d/6B//AJGk/wDiq6CigDy/x/omnaN9g/s+38nzfM3/ADs2cbcdSfU0VofFT/mF/wDbX/2SigD0CiiigAooooAKKKKACiiigArn9Z/5G/w5/wBvP/osV0Fc/rP/ACN/hz/t5/8ARYoA6CiiigAooooAKKKKACiiigAooooAKKKKACiiigAooooAKKKKACiiigAooooAKKKKACiiigArK1bWv7JSSWfTr2S3jxmaIIy/luz+YrVrO8QgHw7qef8An1l/9BNAGNa+O7G8ZltdN1Scr1EUCtj8mqxB410iS4+z3Bns5c423MW3H164/GsH4V/8xT/tl/7PWn8RtOhuNBN6VAmtmXD45Kk4I/UGgDrFYMoZSCpGQQeCKWuL+GeoTXOm3NpKxZbZlMZPYNnj8x+tdfcXMFrH5lxNHCn96Rgo/M0AS0VWtr+zvCRa3cE5HXypA2PyqzQAUVWn1GytpRFcXlvFIeiSSqpP4E1Kk0UjskcqM6gMVVgSAc4P44P5UASUVFPPDbRmS4ljijHVpGCj8zUceoWU0Ykiu7d0LBQyyAgknAGc9SaAKfiLV30TTPtiWjXWHCsobbtBzyTg/wCTVjR759S0uC8kt2t2mXd5THJHJxzgdev41cJABJOAO9MhmiuIhLBKksZzh0YMDg4PI96AJKKKKACiimu6xoXdgqjkljgCgB1FVbfUrG6k8u2vbeZ/7scqsfyBq1QAUUUUAFFFFABRRRQAUUUUAFFFFABRRRQAUUUUAFFFFABRRRQAUUUUAFFFFABRRRQAVz/hL/mN/wDYVn/9lroK5/wl/wAxv/sKz/8AstAHQUUUUAFFFFABRRRQAUUUUAFFFFABRRRQAUUUUAFFFFABRRRQAUUUUAFFFFABRRRQAUUUUAFFFFABRRRQAUUUUAFFFFABSEgAknAHUmlrE8V3UkemCytji6v3FvH7bvvH8BmgCPwz4kTXpr6MKq+RL+7x/FGehPvwfzFb9eVafu8JeOPs8jn7OW8sse8bdCfpwfwNeq0AFFFZuo6/pWlv5d7exxSddnLMPwGTQBpUVQ03WdO1UN9gu45ivJUcMPwPNY/jHxNBpVhLawShr6VSqqp5jB/iPp7UAdPXMeJ7zxDbanZJo9uZLdgN5EYYFs9GP8IxjnirnhzU9PfR9NtUvrZrgW0a+UJVL5CDIxnOav6jqtjpcXmX1zHCp6Bjkn6AcmgC5RVa61GysmVbu8t7dmGVEsqqSPbJqOHV9MuJVig1G0lkbhUSdWJ+gBoAu0VDdXdtZxiS7uIoEJ2hpXCgn0yfpTLXULK9ZltLy3uCoywilV8fXBoAs0VQ1LWtN0rAvryOFjyFPLEfQc03Tdc0zVWK2N5HK4GSnKtj6HBoA0aKKKACiiigAooooAKKKKACiiigAooooAKKKKACiiigAooooAKKKKACiiigAooooA8/+Kn/ADC/+2v/ALJRR8VP+YX/ANtf/ZKKAPQKKKKACiiigAooooAKKKKACuf1n/kb/Dn/AG8/+ixXQVz+s/8AI3+HP+3n/wBFigDoKKKKACiiigAooooAKKKKACiiigAooooAKKKKACiiigAooooAKKKKACiiigAooooAKKKKACs/xB/yL2p/9ekv/oBrQrP8Qf8AIvan/wBekv8A6AaAOB+H2rWmlDUGvDIqSeXh1iZwMbuuAcdateLPEX/CQQLpeiQT3CMwaRxGfmx0AHXrzk+lSfCv/mKf9sv/AGevQKAOe8GaC+h6WwuMfaZ23yAHO30X+f51l2uk3eq+Nb2bWrN5LKBWFuJB+7PI24HQ8ZJ967WuPj1W88U6vcWOnXDWenW3Es8f+sk5xgHtnB/L8KAMXxtBa6DrVheaSI7eblnjiIGMEYJA6ZBI98V6BqU8ltpl3PEMyRQu6j1IUkV538QNIstJj01LOLYZPNMjsSzOfk5JPXqfzr0uV0jid5WVI1UlmY4AA6k+1AHFeCLXR9W0uV7yGG61BnYzmcBnOTwRnoMenfNavhrRBoms6vHCjC1lELwk5xj58rnvg/oRWLq/gOaK4a90G58ts7liLbSv+6w/r+dT+D/E19PqLaNrCk3KghHYYbK9Vb8O/tQBHqdza3XxCFnrODZwxAQJIfk3kA5PbuR+Aq/rXhe1S/0zUNNtFikhu4jKkK4BTcMnA9PX0zVjxL4Zs/EZ3pOIryD5C64btkKw/HP41yiXuv8Agm7ihvCbiyY4VS25GHfaeqn2/SgDpPiDaNJ4fmuhczoIdg8pWwjZYDkd+v6U/wAH2lvfeCLKC7hSaJvMyrjI/wBY1P8AGcyXPge6niOY5UidT6gupFSeBP8AkULH/tp/6MagDkI9KstE8ex2d7AstlMf3IlG4Dd93OeuDxz9a9LlSIwPHKqGEqQysBt245BHpiuV+Imlm60hL+IfvrNskjrsPX8jg/nTH1x9a8L2VtA+L3UX+yyY6rj/AFjf988/8CFAE3hLRrFmn1lbSNftEzNaqV/1cYOAQOxPJrO/tGy8QeJbldVvIYtMsjtigllCLK2cbjk89D+nvnuIIY7a3jgiXbHGoRR6ADArzXwBDZTatfWWo2sE0rDKCaMNgqTuAz9f0oAueMLbw+NOF7o9zZRXkDqVW1lUFhnHRT1HXPtXTeD9Wk1jQIp5zmdCYpD6kd/yIq5/YWj/APQKsf8AwHT/AAqXT0sYkli0+KGJI5CsiwoFAfAz0HXGKALdFFFABRRRQAUUUUAFFFFABRRRQAUUUUAFFFFABRRRQAUUUUAFFFFABRRRQAUUUUAFc/4S/wCY3/2FZ/8A2Wugrn/CX/Mb/wCwrP8A+y0AdBRRRQAUUUUAFFFFABRRRQAUUUUAFFFFABRRRQAUUUUAFFFFABRRRQAUUUUAFFFFABRRRQAUUUUAFFFFABRRRQAUUUUAFc7a/wDE18XXF0ebfTE8iL0MrffP4DitPW9RXStIubxsExp8g/vMeFH54rE07wVpTWEL6nama9dd8zmVwSx5PQ474oAzvibpe+3t9TjX5oz5Up/2Typ/PP510PhHVP7W8P28zNmaMeVL/vDv+IwfxqrP4G0F4JEis/LkZSFfzXO044OC1cx8Pr59N1240m5+TzsrtPaRc8fln8hQB2firVW0bQp7qLHnHCRZ7Me/4DJ/Cq3g7TIrXRYbuRRJd3i+dLM/LNu5Az9KqfEiF5PDQdQcRTo7fTBH8yKveC9Qjv8Aw1abWG+BBC69wV4H6YNAFGfwlOvi6HV7C4igg3h5YwCD6MABxg/1NU/iRYWcGjR3ENpBHPJdjfIkYDNlXJyRyeea6zU79NOs2nZd7blRIwcF2JwAPxNc38Tv+Ret/wDr7X/0B6ANXw5pmnpo+m3SWNstwbaNvNESh8lBk5xnNch8S7C3tbuzuYUIkuPM8wlickFcdf8AeNd14f8A+Re0z/r0i/8AQBXH/FT/AJhf/bX/ANkoA7bUbC31OzktbqNXR1I5HKn1HvXFfD+Qabq+oaNcoq3AbKtjltvBH0xyPxrv64HxzbyaRrlj4gtV53BZMd2HTP1XI/CgDqfE139l0ScKgkmnHkQof4nfgD+v4VF5cHhbwu5iRT9mhyTj/WP6n6mqkFzH4g8RW8sDb7KwhE2ezSuPl/JfyNWfGkTzeFNQVBkhA34BgT+gNAHM+FNd0O0gkvdVvA2qXDlpHeJ2KjsAQCAO/H9Ky/FeqaY2sWup+H5wJxkylI2QBgRg8gZzk5+ldR8ONQiuNB+xbgJrZ2yvfaxyD+ZIrqriaO2t5J5mCxxqWYnsByaAGWNwLuxt7kDAmjWQD0yM1PUVvMtxbxTqGVZEDgMMEAjPNS0AFFFFABRRRQAUUUUAFFFFABRRRQAUUUUAFFFFABRRRQAUUUUAFFFFABRRRQB5/wDFT/mF/wDbX/2Sij4qf8wv/tr/AOyUUAegUUUUAFFFFABRRRQAUUUUAFc/rP8AyN/hz/t5/wDRYroK5/Wf+Rv8Of8Abz/6LFAHQUUUUAFFFFABRRRQAUUUUAFFFFABRRRQAUUUUAFFFFABRRRQAUUUUAFFFFABRRRQAUUUUAFYniOTUZ9Pu7Gw0yWZpozGJTJGqYYYJGWz3PYVt0UAcF4O0zXPD1xc/aNJkkhnC58uaLcCuccFvc13cbF41ZkaMsASjYyvscEj8jTqKACvN9Mtdd8J63cpbaZLfW03AKA4YA/KdwBwee9ekUUAeeeM9K17U7azu5oPMcFh9lt13+SDjGT1YnHJ6cCukkbVL3w3qL3tsIZZbR1ito/nYHYep7kkjjtW/RQByOk61rGm2EVtq2h30rxqFWW3USbh23YPBpdD0e6u/Es/iK/tjabxiGAnLD5Qu5vTjt7/AJ9bRQByEs+taZ4r1K6t9Mmu9PmMYYLgHIjXlfXuP/1VFra33i5bewh0u6soElEklxdpsK4BGAO/Wu0ooA5nxRY3s3h8aNpdhJMpSNRIZEVVVSOOSCT8o7Y5qXwdBqGn6TFp1/YPAYdxWXzEZWy2ccEnPJ7Y4roaKAGTRJPC8Mqho5FKsp7g8GuN8GeGptL1e+nulbbAxityw4YHqw/DA/P0rtaKACvP/FPhO/h1U6voYYszeYyRnDo/cj1B9K9AooA4Ky1XxtegWq2KwMeDcTQFMe/PH5Cuw0nT10zT47YOZHGWkkbq7k5Zj9TV2igAooooAKKKKACiiigAooooAKKKKACiiigAooooAKKKKACiiigAooooAKKKKACiiigArn/CX/Mb/wCwrP8A+y10Fc/4S/5jf/YVn/8AZaAOgooooAKKKKACiiigAooooAKKKKACiiigAooooAKKKKACiiigAooooAKKKKACiiigAooooAKKKKACiiigAooooAKKKKAOV8Q6R4g1i5g8t9PitreUSJG0jneQeC3y/p7muis2u2h/06OCOXPSGQupHryBjvxViigCOYyiJjAiPJj5VdioJ9yAcflXBX/g3XrvWpNUSewgmaQSKEkf5SMY/h9q9BooAzYba7vtOltNbitT5i7G+zuxDDueQMfrXEnwn4j0O+eTQp/MjboVdVJH+0rcGvSKKAOW0XQ9WmvIr/xHeefJCd0NupG1G/vHAAz9Pzq74u0aXXNFNtAyiZHEiBuASARj8ia3KKAOV8N2XiJIba21Ro7a0tMBVjbMkuOgJBxtH64xUHi3w5rHiG5hKNYwwQbhGGlcs2SOT8nHAHH612NFAFawN4bYC/SBZxwfJcsrcdeQMd+OfrVfX9MXV9GubM43OuYyezDkfrWjRQBieEtHbRdDiglULcOTJNgg4Y9s+wwK2XRZEZHUMrAgg9CKdRQB51qHgrVdM1E3fh6Ylc5QCTY6e2TwRWjYaH4i1SRB4jvSLNSC1upXMmOzbRjH512lFACDgYFLRRQAUUUUAFFFFABRRRQAUUUUAFFFFABRRRQAUUUUAFFFFABRRRQAUUUUAFFFFAHn/wAVP+YX/wBtf/ZKKPip/wAwv/tr/wCyUUAegUVzcHjGG5hWa30bWZom+68dqGU9uCGqT/hKv+oDrn/gH/8AXoA6Ciuf/wCEq/6gOuf+Af8A9ej/AISr/qA65/4B/wD16AOgorn/APhKv+oDrn/gH/8AXo/4Sr/qA65/4B//AF6AOgorn/8AhKv+oDrn/gH/APXo/wCEq/6gOuf+Af8A9egDoK5/Wf8Akb/Dn/bz/wCixR/wlX/UB1z/AMA//r1j6lr/AJ3iPRbj+yNVTyPP/dvbYeTcgHyjPOOpoA7iiuf/AOEq/wCoDrn/AIB//Xo/4Sr/AKgOuf8AgH/9egDoKK5//hKv+oDrn/gH/wDXo/4Sr/qA65/4B/8A16AOgorn/wDhKv8AqA65/wCAf/16P+Eq/wCoDrn/AIB//XoA6Ciuf/4Sr/qA65/4B/8A16P+Eq/6gOuf+Af/ANegDoKK5/8A4Sr/AKgOuf8AgH/9ej/hKv8AqA65/wCAf/16AOgorn/+Eq/6gOuf+Af/ANej/hKv+oDrn/gH/wDXoA6Ciuf/AOEq/wCoDrn/AIB//Xo/4Sr/AKgOuf8AgH/9egDoKK5//hKv+oDrn/gH/wDXo/4Sr/qA65/4B/8A16AOgorn/wDhKv8AqA65/wCAf/16P+Eq/wCoDrn/AIB//XoA6Ciuf/4Sr/qA65/4B/8A16P+Eq/6gOuf+Af/ANegDoKK5/8A4Sr/AKgOuf8AgH/9ej/hKv8AqA65/wCAf/16AOgorn/+Eq/6gOuf+Af/ANej/hKv+oDrn/gH/wDXoA6Ciuf/AOEq/wCoDrn/AIB//Xo/4Sr/AKgOuf8AgH/9egDoKK5//hKv+oDrn/gH/wDXo/4Sr/qA65/4B/8A16AOgorn/wDhKv8AqA65/wCAf/16P+Eq/wCoDrn/AIB//XoA6Ciuf/4Sr/qA65/4B/8A16P+Eq/6gOuf+Af/ANegDoKK5/8A4Sr/AKgOuf8AgH/9ej/hKv8AqA65/wCAf/16AOgorn/+Eq/6gOuf+Af/ANej/hKv+oDrn/gH/wDXoA6Ciuf/AOEq/wCoDrn/AIB//Xo/4Sr/AKgOuf8AgH/9egDoKK5//hKv+oDrn/gH/wDXo/4Sr/qA65/4B/8A16AOgorn/wDhKv8AqA65/wCAf/16P+Eq/wCoDrn/AIB//XoA6Ciuf/4Sr/qA65/4B/8A16P+Eq/6gOuf+Af/ANegDoKK5/8A4Sr/AKgOuf8AgH/9ej/hKv8AqA65/wCAf/16AOgorn/+Eq/6gOuf+Af/ANej/hKv+oDrn/gH/wDXoA6Ciuf/AOEq/wCoDrn/AIB//Xo/4Sr/AKgOuf8AgH/9egDoKK5//hKv+oDrn/gH/wDXo/4Sr/qA65/4B/8A16AOgorn/wDhKv8AqA65/wCAf/16P+Eq/wCoDrn/AIB//XoA6Ciuf/4Sr/qA65/4B/8A16P+Eq/6gOuf+Af/ANegDoKK5/8A4Sr/AKgOuf8AgH/9ej/hKv8AqA65/wCAf/16AOgorn/+Eq/6gOuf+Af/ANej/hKv+oDrn/gH/wDXoA6Ciuf/AOEq/wCoDrn/AIB//Xo/4Sr/AKgOuf8AgH/9egDoKK5//hKv+oDrn/gH/wDXo/4Sr/qA65/4B/8A16AOgorn/wDhKv8AqA65/wCAf/16P+Eq/wCoDrn/AIB//XoA6Ciuf/4Sr/qA65/4B/8A16P+Eq/6gOuf+Af/ANegDoKK5/8A4Sr/AKgOuf8AgH/9ej/hKv8AqA65/wCAf/16AOgrn/CX/Mb/AOwrP/7LR/wlX/UB1z/wD/8Ar1j+Hdf+y/2p/wASjVZvN1CWX9zbbtmcfK3PDDuKAO4orn/+Eq/6gOuf+Af/ANej/hKv+oDrn/gH/wDXoA6Ciuf/AOEq/wCoDrn/AIB//Xo/4Sr/AKgOuf8AgH/9egDoKK5//hKv+oDrn/gH/wDXo/4Sr/qA65/4B/8A16AOgorn/wDhKv8AqA65/wCAf/16P+Eq/wCoDrn/AIB//XoA6Ciuf/4Sr/qA65/4B/8A16P+Eq/6gOuf+Af/ANegDoKK5/8A4Sr/AKgOuf8AgH/9ej/hKv8AqA65/wCAf/16AOgorn/+Eq/6gOuf+Af/ANej/hKv+oDrn/gH/wDXoA6Ciuf/AOEq/wCoDrn/AIB//Xo/4Sr/AKgOuf8AgH/9egDoKK5//hKv+oDrn/gH/wDXo/4Sr/qA65/4B/8A16AOgorn/wDhKv8AqA65/wCAf/16P+Eq/wCoDrn/AIB//XoA6Ciuf/4Sr/qA65/4B/8A16P+Eq/6gOuf+Af/ANegDoKK5/8A4Sr/AKgOuf8AgH/9ej/hKv8AqA65/wCAf/16AOgorn/+Eq/6gOuf+Af/ANej/hKv+oDrn/gH/wDXoA6Ciuf/AOEq/wCoDrn/AIB//Xo/4Sr/AKgOuf8AgH/9egDoKK5//hKv+oDrn/gH/wDXo/4Sr/qA65/4B/8A16AOgorn/wDhKv8AqA65/wCAf/16P+Eq/wCoDrn/AIB//XoA6Ciuf/4Sr/qA65/4B/8A16P+Eq/6gOuf+Af/ANegDoKK5/8A4Sr/AKgOuf8AgH/9ej/hKv8AqA65/wCAf/16AOgorn/+Eq/6gOuf+Af/ANej/hKv+oDrn/gH/wDXoA6Ciuf/AOEq/wCoDrn/AIB//Xo/4Sr/AKgOuf8AgH/9egDoKK5//hKv+oDrn/gH/wDXo/4Sr/qA65/4B/8A16AOgorn/wDhKv8AqA65/wCAf/16P+Eq/wCoDrn/AIB//XoA6Ciuf/4Sr/qA65/4B/8A16P+Eq/6gOuf+Af/ANegDoKK5/8A4Sr/AKgOuf8AgH/9ej/hKv8AqA65/wCAf/16AOgorn/+Eq/6gOuf+Af/ANej/hKv+oDrn/gH/wDXoA6Ciuf/AOEq/wCoDrn/AIB//Xo/4Sr/AKgOuf8AgH/9egDoKK5//hKv+oDrn/gH/wDXo/4Sr/qA65/4B/8A16AOgorn/wDhKv8AqA65/wCAf/16P+Eq/wCoDrn/AIB//XoA6Ciuf/4Sr/qA65/4B/8A16P+Eq/6gOuf+Af/ANegDoKK5/8A4Sr/AKgOuf8AgH/9ej/hKv8AqA65/wCAf/16AOgorn/+Eq/6gOuf+Af/ANej/hKv+oDrn/gH/wDXoA6Ciuf/AOEq/wCoDrn/AIB//Xo/4Sr/AKgOuf8AgH/9egDoKK5//hKv+oDrn/gH/wDXo/4Sr/qA65/4B/8A16AOgorn/wDhKv8AqA65/wCAf/16P+Eq/wCoDrn/AIB//XoA6Ciuf/4Sr/qA65/4B/8A16P+Eq/6gOuf+Af/ANegDoKK5/8A4Sr/AKgOuf8AgH/9ej/hKv8AqA65/wCAf/16AOgorn/+Eq/6gOuf+Af/ANej/hKv+oDrn/gH/wDXoA5/4qf8wv8A7a/+yUVn+P8AVf7T+wf6BfWnl+Z/x9w+Xuzt6c84x+oooA7DwJ/yKFj/ANtP/RjV0Fc/4E/5FCx/7af+jGroKACiiigAooooAKKKKACuf1n/AJG/w5/28/8AosV0Fc/rP/I3+HP+3n/0WKAOgooooAKKKKACiiigAooooAKKKKACiiigAooooAKKKKACiiigAooooAKKKKACiiigAooooAKKKKACiiigAooooAKKKKACiiigAooooAKKKKACiiigAooooAKKKKACiiigAooooAKKKKACiiigAooooAKKKKACiiigAooooAKKKKACiiigAooooAKKKKACuf8ACX/Mb/7Cs/8A7LXQVz/hL/mN/wDYVn/9loA6CiiigAooooAKKKKACiiigAooooAKKKKACiiigAooooAKKKKACiiigAooooAKKKKACiiigAooooAKKKKACiiigAooooAKKKKACiiigAooooAKKKKACiiigAooooAKKKKACiiigAooooAKKKKACiiigAooooAKKKKACiiigAooooAKKKKACiiigAooooAKKKKACiiigDz/AOKn/ML/AO2v/slFHxU/5hf/AG1/9kooA6DwJ/yKFj/20/8ARjV0Fc/4E/5FCx/7af8Aoxq6CgAooooAKKKKACiiigArn9Z/5G/w5/28/wDosV0Fc/rP/I3+HP8At5/9FigDoKKKKACiiigAooooAKKKKACiiigAooooAKKKKACiiigAooooAKKKKACiiigAooooAKKKKACiiigAooooAKKKKACiiigAooooAKKKKACiiigAooooAKKKKACiiigAooooAKKKKACiiigAooooAKKKKACiiigAooooAKKKKACiiigAooooAKKKKACiiigArn/CX/Mb/wCwrP8A+y10Fc/4S/5jf/YVn/8AZaAOgooooAKKKKACikJABJOAOpNZEfibS59Yi0y3n8+eTdzGMouATyfw7ZoA2KKKKACiiigAooooAKKKKACiiigAooooAKKKKACiiigAooooAKKKKACiiigAooooAKKKKACiiigAooooAKKKKACiiigAooooAKKKKACiiigAooooAKKKKACiiigAooooAKKKKACiiigAooooAKKKKACiiigAooooAKKKKACiiigAooooAKKKKAPP/ip/zC/+2v8A7JRR8VP+YX/21/8AZKKAOg8Cf8ihY/8AbT/0Y1dBXP8AgT/kULH/ALaf+jGroKACiikJwMnpQAtFZkPiDSrjUEsYL2OW5fO1EywOASeRx0B71YutTsrO4jgurhYXk+4XyFPtu6Z9s0AW6KSloAK5/Wf+Rv8ADn/bz/6LFdBXP6z/AMjf4c/7ef8A0WKAOgooooAK4fSLy/8AGGo3rHULmwsrYgJHbHYxznGW/D9a7euWj1h769uLLwtaW6hWzcXjriMMe4A+8ff+lAGdHf6l4e8YW+lT30t7Z3RUL553MAxwDn1BFd3XmetWlxZ+OtGS7vZLyZ3gdpHUKB+9IwAOg46e5r0ygAooooAKKKKACiiuD0zxL4t1e3a4sNMsZolcoWzt5wDjlx6igDvKK4/+0fHP/QGsf++x/wDHKP7R8c/9Aax/77H/AMcoA7CiuP8A7R8c/wDQGsf++x/8co/tHxz/ANAax/77H/xygDsKK4/+0fHP/QGsf++x/wDHKP7R8c/9Aax/77H/AMcoA7CiuP8A7R8c/wDQGsf++x/8co/tHxz/ANAax/77H/xygDsKK4/+0fHP/QGsf++x/wDHKP7R8c/9Aax/77H/AMcoA7CiuP8A7R8c/wDQGsf++x/8co/tHxz/ANAax/77H/xygDsKK4/+0fHP/QGsf++x/wDHKP7R8c/9Aax/77H/AMcoA7CiuP8A7R8c/wDQGsf++x/8co/tHxz/ANAax/77H/xygDsKK4/+0fHP/QGsf++x/wDHKP7R8c/9Aax/77H/AMcoA7CiuP8A7R8c/wDQGsf++x/8co/tHxz/ANAax/77H/xygDsKK4/+0fHP/QGsf++x/wDHKP7R8c/9Aax/77H/AMcoA7CiuP8A7R8c/wDQGsf++x/8co/tHxz/ANAax/77H/xygDsKK4/+0fHP/QGsf++x/wDHKP7R8c/9Aax/77H/AMcoA7CiuP8A7R8c/wDQGsf++x/8co/tHxz/ANAax/77H/xygDsKK4/+0fHP/QGsf++x/wDHKP7R8c/9Aax/77H/AMcoA7CiuP8A7R8c/wDQGsf++x/8co/tHxz/ANAax/77H/xygDsKK4/+0fHP/QGsf++x/wDHKueE9d1DV7jUbfUoYIZbN1QrED1ywIPJz93tQB0lFFFABRRRQAUUUUAFFFFABRRRQAUUUUAFFFFABRRRQAUUUUAFFFFABRRRQAUUUUAFc/4S/wCY3/2FZ/8A2Wugrn/CX/Mb/wCwrP8A+y0AdBRRRQAUUVj+JdcTQtO87b5lxIdkMf8Aeb/AUAazosiMjqGRhhlYZBHoa88t4Irb4siKGNY4wSQqjAGYCT+prfh0HVrq3Fxfa7eQ3rDdsgIWKM+hX+LFczpD3b/E2P7ft+0qWRyowG2wkbh9QAfxoA9MooooAKKKy/EupTaRoVzfW6xtLFt2iQErywHOCPWgDUori7fWPGtzbxXEOkWLRSoHRtwGQRkHmSpP7R8c/wDQGsf++x/8coA7CiuP/tHxz/0BrH/vsf8Axyj+0fHP/QGsf++x/wDHKAOworj/AO0fHP8A0BrH/vsf/HKP7R8c/wDQGsf++x/8coA7CiuP/tHxz/0BrH/vsf8Axyj+0fHP/QGsf++x/wDHKAOworj/AO0fHP8A0BrH/vsf/HKP7R8c/wDQGsf++x/8coA7CiuP/tHxz/0BrH/vsf8Axyj+0fHP/QGsf++x/wDHKAOworj/AO0fHP8A0BrH/vsf/HKP7R8c/wDQGsf++x/8coA7CiuP/tHxz/0BrH/vsf8Axyj+0fHP/QGsf++x/wDHKAOworj/AO0fHP8A0BrH/vsf/HKP7R8c/wDQGsf++x/8coA7CiuP/tHxz/0BrH/vsf8Axyj+0fHP/QGsf++x/wDHKAOworj/AO0fHP8A0BrH/vsf/HKP7R8c/wDQGsf++x/8coA7CiuP/tHxz/0BrH/vsf8Axyj+0fHP/QGsf++x/wDHKAOworj/AO0fHP8A0BrH/vsf/HKP7R8c/wDQGsf++x/8coA7CiuP/tHxz/0BrH/vsf8Axyj+0fHP/QGsf++x/wDHKAOworj/AO0fHP8A0BrH/vsf/HKP7R8c/wDQGsf++x/8coA7CiuP/tHxz/0BrH/vsf8Axyj+0fHP/QGsf++x/wDHKAOworj/AO0fHP8A0BrH/vsf/HKjuNY8a21vLcTaRYrFEhd23A4AGSeJKAO0orL8NalNq+hW19cLGssu7cIwQvDEcZJ9K1KACiiigAooooAKKKKACiiigAooooAKKKKACiiigAooooAKKKKACiiigAooooAKKKKACiiigAooooA8/wDip/zC/wDtr/7JRR8VP+YX/wBtf/ZKKAOg8Cf8ihY/9tP/AEY1dBXP+BP+RQsf+2n/AKMaugoAK5fxqbu6Gn6PZP5bahIwd/8AZUAkfTnP4V1FY3iOwurmG3vNO2m+spPMiVujgjDL+IoA5208NW/h7xZoYgnlmefz95fAHyx9gOnU+tdlqNtBeWE9vcqphdCG3duOv4Vwd/4xgfXdKurqxubd7HzhNEQCcuoAxnHf1xUGu+N7nWITp+l2skSzfKx+9I4PYAdP1oA2/hvqk17pc9pO5f7IyhGPXa2cD8MGuxrm/BGhS6LpTm5G25uGDuv90DoPryfzrpKACuf1n/kb/Dn/AG8/+ixXQVz+s/8AI3+HP+3n/wBFigDoKKKKAKupxSz6XdxQcSyQuqf7xUgfrXn/AIH8R2OiW11ZalvhYy71bYSScAFSByDxXpVVjYWTXP2k2kBn6+aYxu/PGaAPOfE+oO3i7S9SubWW2gQROok+8UWQkkjsfb6V6Bb6pFPp0uoFJI7VAzqzrgugGdwHXHXH096sXFpbXRQ3FvFMUOVMiBtp9s9KmIBBBAIPGKAKGi6xa63ZG7tBIEDlCJFwQRj/ABFaFRQW8NtEIreGOGMdEjUKB+AqWgAooooAK4/4Y/8AIvXH/X23/oCV2Fcf8Mf+ReuP+vtv/QEoA7CiiigAooooAKKKKACiiigAooooAKKKKACiiigAooooAKKKKACiiigAooooAKKKKACiiigAooooAKKKKACiiigArj/Bf/Iw+J/+vv8A9nkrsK4/wX/yMPif/r7/APZ5KAOwooooAKKKKACiiigAooooAKKKKACiiigAooooAKKKKACiiigAooooAKKKKACiiigArn/CX/Mb/wCwrP8A+y10Fc/4S/5jf/YVn/8AZaAOgooooAK4DxrLu8a6LDIf3KmNsHpzJg/oBXf1xnxD0We8gg1KzVmltgQ4Xrt6gj6H+dAHZ15//wA1e/z/AM+9aGkePtOmsU/tFnhulGGCxlg59Rj19DWB/aEq/EgX0tlOGJB8hF3SBTEAMj1wQSO1AHp9FU7/AFKHTtLfULpZEjjUMy4BYZwMYzjOTjrTtMv4NU0+G9tt3lSjK7hgjBwc/iKALVc/47/5FC+/7Z/+jFroK5/x3/yKF9/2z/8ARi0AaHh//kXtM/69Iv8A0AVoVn+H/wDkXtM/69Iv/QBWhQAUUUUAFFFFABRRRQAUUUUAFFFFABRRRQAUUUUAFFFFABRRRQAUUUUAFFFFABRRRQAUUUUAFFFFABRRRQAVn+IP+Re1P/r0l/8AQDWhWf4g/wCRe1P/AK9Jf/QDQBn+BP8AkULH/tp/6Maugrn/AAJ/yKFj/wBtP/RjV0FABRRRQAUUUUAFFFFABRRRQAUUUUAFFFFABRRRQAUUUUAFFFFABRRRQAUUUUAFFFFABRRRQAUUUUAef/FT/mF/9tf/AGSij4qf8wv/ALa/+yUUAdB4E/5FCx/7af8Aoxq6Cuf8Cf8AIoWP/bT/ANGNXQUAFZ+u6mNH0ie/MXnCLb8m7bnLAdfxrQrn/FsNxqVrDo1qFD3jbnd+iIhBJ/MqPxoAvXcui3M4t7ySwlmBwI5WRm+mDzVmCysrEM1va29uMcmONU4/CuQT4a2fl/vNQnaT+8FAGfp/9erduLyx8Pa5pV5OZ3srZzFN0LRsjbfyIIoAltfF8uo3U66Xo895bQHDzLIqn8FPX6ZzW9p9/b6lai4tmJXJVlYYZGHVSOxFcv8ADFQNBuW7m6I/JV/xq1HN/Z/xBktU4i1C2ErKOm9c8/kpoA6iuf1n/kb/AA5/28/+ixXQVz+s/wDI3+HP+3n/ANFigDoKKKKACiiigAooooAKKKKACiiigArj/hj/AMi9cf8AX23/AKAldhXH/DH/AJF64/6+2/8AQEoA7CiiigAooooAKKKKACiiigAooooAKKKKACiiigAooooAKKKKACiiigAooooAKKKKACiiigAooooAKKKKACiiigArhPDOpWmn+IvEf2uQxiS7+U7GI4eTqQOOveu7pKAK1pqNnfDNpdQzeuxwSKtVnX+h6ffnfLbhJh92aI7JF+jDmqDXl9oDAai7XmnZwLoD95F/vgdR/tCgDoKKajrIiujBlYZBByCKdQAUUUUAFFFFABRRRQAUUUUAFFFFABRRRQAUUUUAFFFFABRRRQAUUUUAFc/4S/5jf/YVn/8AZa6Cuf8ACX/Mb/7Cs/8A7LQB0FFFFABRRRQBVXTrFLj7QtlbrNnPmCJQ354zUqQQpNJMkUayyY3uFAZscDJ71LRQAyWOOaNo5UWRGGGVhkEe4oijjhjWOJFRFGFVRgAewp9FABXP+O/+RQvv+2f/AKMWugrn/Hf/ACKF9/2z/wDRi0AaHh//AJF7TP8Ar0i/9AFaFZ/h/wD5F7TP+vSL/wBAFaFABRRRQAUUUUAFFFFABRRRQAUUUUAFFFFABRRRQAUUUUAFFFFABRRRQAUUUUAFFFFABRRRQAUUUUAFFFFABWf4g/5F7U/+vSX/ANANaFFAHH+DNb0608M2dvc3IhkXfnerKvLsfvEY7+tdXBcQ3MYkglSVD/EjAipGUMMMAR6EVkXPh60eU3Fiz6fdf89bf5Qf95ejCgDYorFs9VuLe8TTtZRI7iT/AFM6f6uf6eje1bVABRRRQAUUUUAFFFFABRRRQAUUUUAFFcH4o02HV/H+nWNw0ixS2nzGMgNx5h4yD6Vc/wCFcaP/AM/N9/32n/xNAHYUVx//AArjR/8An5vv++0/+Jo/4Vxo/wDz833/AH2n/wATQB2FFcf/AMK40f8A5+b7/vtP/iaP+FcaP/z833/faf8AxNAHYUVx/wDwrjR/+fm+/wC+0/8AiaP+FcaP/wA/N9/32n/xNAHYUVwuqeAdKs9KvLqO4vC8EDyKGdcEhSRn5fatrwJ/yKFj/wBtP/RjUAdBRRRQAUUUUAFFFFAHn/xU/wCYX/21/wDZKKPip/zC/wDtr/7JRQB0HgT/AJFCx/7af+jGroK5/wACf8ihY/8AbT/0Y1dBQAVjeIWu7MQapYwfaHtdyyQjq8bY3Y9wVU/hWzXPeK/EFxoZsUtbZZ5LmQrhs9BjgY7nNAGRJ8SrMR5j0+cyf3WcAfnz/KoG1G8i0TVtR1m3aI6rAY4NqkhcKyqpHbO7IJ6812h0ywafzzY2xmznzDEu7P1xmrEsUc0bRyoskbDDKwyD9RQBxnw2uY4NJe1mJjlmmaWLeMCRcKp2nvgqc0kEy6r8TfOtyHisYChcdDwQf1c/lXVXuk2N9YfYri2jNuB8qKNuz/dx0qDQ9AsdBhkSzVyZDl3kOWPoOg4oA1K5/Wf+Rv8ADn/bz/6LFdBXP6z/AMjf4c/7ef8A0WKAOgooooAKKKKACiiigAooooAKKKKACuP+GP8AyL1x/wBfbf8AoCV2Fcf8Mf8AkXrj/r7b/wBASgDsKKKKACiiigAooooAKKKKACiiigAooooAKKKKACiiigAooooAKKKKACiiigAooooAKKKKACiiigAooooAKKKKACiiigApsiLJGySKGRhgqRkEU6igDndIZtG1h9EkYm2lUzWTHsP4o/w6j2roq5/xevk29jqK8PZXSNn/AGWO1h+ORXQUAFFFFABRRRQAUUUUAFFFFABRRRQAUUUUAFFFFABRRRQAUUUUAFFFFABXP+Ev+Y3/ANhWf/2Wugrn/CX/ADG/+wrP/wCy0AdBRRRQAUUUUAFFFFABRRRQAVz/AI7/AORQvv8Atn/6MWugrn/Hf/IoX3/bP/0YtAGh4f8A+Re0z/r0i/8AQBWhWf4f/wCRe0z/AK9Iv/QBWhQAUUUUAFFFFABRRRQAUUUUAFFFFABRRRQAUUUUAFFFFABRRRQAUUUUAFFFFABRRRQAUUUUAFFFFABRRRQAUUUUAFFFFAFPVdOh1Sxe1nGA3KuOqN2Ye4qn4c1Ca6tpbW9/4/rJ/Jm/2vR/xH9a2K5+RfsfjmF14W/tWVx6shzn8jigDoKKKKACiiigAoqK4laGIukTSEfwrWDdX09wSrttX+4vAoA6IEEAg5BpayoL+dII1WxkYKoAYZ5469Kk/tG4/wCgfL+v+FAGjRWd/aNx/wBA+X9f8KP7RuP+gfL+v+FAGBqX/JUNJ/69G/lLXYVx2oHPxP0gkYJtDx+EtdjQAUUUUAFFFFABRRRQBn+IP+Re1P8A69Jf/QDWf4E/5FCx/wC2n/oxq0PEH/Ivan/16S/+gGs/wJ/yKFj/ANtP/RjUAdBRRRQAUUUUAFFFFAHn/wAVP+YX/wBtf/ZKKPip/wAwv/tr/wCyUUAdB4E/5FCx/wC2n/oxq6Cuf8Cf8ihY/wDbT/0Y1dBQAVy3j28FnptvI1m0wEu5Jlk2NBIOVI4Oe/5V1NVdRsINSspLS5XMb4zjqCDkEUAcLB8S5VhRZ9LWSQD5nWfaCfptOPzp5+JvHGkf+TP/ANjXoCqFACgADoAKRyQhKgE44BOB+dAHP+C9Vn1mwvL244LXbBUBJCKETAH+epNdFWP4cuLO5ivJLRfLka5Y3EWQRHIAFOCOoO3Oe+T9K2KACuf1n/kb/Dn/AG8/+ixXQVz+s/8AI3+HP+3n/wBFigDoKKKKACiiigAooooAKKKKACiiigArzHwda+JJ9KlbRdQtra3E5DJKoJL7VyfuHtjvXp1cf8Mf+ReuP+vtv/QEoAP7O8c/9Bmx/wC+B/8AG6P7O8c/9Bmx/wC+B/8AG67CigDj/wCzvHP/AEGbH/vgf/G6P7O8c/8AQZsf++B/8brsKKAOP/s7xz/0GbH/AL4H/wAbo/s7xz/0GbH/AL4H/wAbrsKKAOP/ALO8c/8AQZsf++B/8bo/s7xz/wBBmx/74H/xuuwooA4/+zvHP/QZsf8Avgf/ABus3XbrxjoNkl1d6tbOjyCMCKNSckE90HpXoVcf8Tv+Ret/+vtf/QHoA7CiiigAooooAKKKKACiiigAooooAKKKKACiiigAooooAKKKKACiiigAooooAKKKKACiikoAwfGTb9Jhsx9+7uoolH/Agf6Vv1zkB/tzxMLpebHTNyRt2kmPU/QD9a6OgAooooAKKKKACiiigAooooAKKKKACiiigAooooAKKKKACiiigAooooAK5/wl/wAxv/sKz/8AstdBXP8AhL/mN/8AYVn/APZaAOgooooAKKKKACiiigAooooAK5/x3/yKF9/2z/8ARi10Fc/47/5FC+/7Z/8AoxaAMXS7Dxk+lWbWmrWcdu0CGJGQZVNowD+7Pb3q1/Z3jn/oM2P/AHwP/jddB4f/AORe0z/r0i/9AFaFAHH/ANneOf8AoM2P/fA/+N0f2d45/wCgzY/98D/43XYUUAcf/Z3jn/oM2P8A3wP/AI3R/Z3jn/oM2P8A3wP/AI3XYUUAcf8A2d45/wCgzY/98D/43R/Z3jn/AKDNj/3wP/jddhRQBx/9neOf+gzY/wDfA/8AjdH9neOf+gzY/wDfA/8AjddhRQBxNhfeIrPxhY6Vq2oRTpPG0hESLgja+OdoPVa7auP1L/kqGk/9ejfylrsKACiiigAooooAKKKKACiiigAooooAKKKKACiiigAooooAKKKKACiiigAooooAKKKKACsC7b7R430+JefstrLK3tuwo/lWzdXEVpbSXE7hIo1LMx7CsfwzbyzNdazdIUmv2BRD1SIcKPx6/lQBvUUUUAFFFFABVe5soLkfOmG/vDg1YooAZEnlRJGDnaoXP0p9FFABRRRQBx+pf8lQ0n/r0b+UtdhXH6l/yVDSf+vRv5S12FABWPrfibTdD+W6lLTEZEMYy34+n41J4j1Q6Ro011Gu6Y4SJcZy54H+P4VhaT4Gt2H2vXXe7vJfndS5CqT6kck/pQBTf4mRh8JpTlfUzgH8ttaukeOtK1GVYZd9nK3A83G0n/e/xxWqnh3RkXaNKsyP9qFSfzIqpfeDtDvYyv2JYGPR4PkI/Dp+lAG7Vc3YGpJZhckwtKzZ+7ggAY98n8q5qy1X/hFUuNN1q4MkcCCS0lxlpUPG3HqD/nFXPCclxqS3WtXSbGu2Cwp/ciXOP1JoA0vEH/Ivan/16S/+gGs/wJ/yKFj/ANtP/RjVoeIP+Re1P/r0l/8AQDWf4E/5FCx/7af+jGoA6CiiigAooooAKKKKAPP/AIqf8wv/ALa/+yUUfFT/AJhf/bX/ANkooA6DwJ/yKFj/ANtP/RjV0Fc/4E/5FCx/7af+jGroKACuY8ZyX050/SdOlMUt/IwZwcYVQCefTnP4V09YPinT724itb7S8G+sXLxqf4wRhhQBxmqeB2057Np9R3RXEwikl8n/AFRPQ/e5GfpV6X4ZyLE7RaoHkAJVTBtBPpnccVuaY+o+JdIvrTXdP+xhsKhCMuffDHsQDmsabxdrWgRnT9R09ZriMbY7gsQsg7Hp835igDY8B6Za2OmSy287yyzMFmV12mNlyCuMnkZP6V1Fch8P7a/WC/vr9GT7ZKJFVhgk8ktj0Of0rr6ACuf1n/kb/Dn/AG8/+ixXQVz+s/8AI3+HP+3n/wBFigDoKKKKACiiigAooooAKKKKACiiigArj/hj/wAi9cf9fbf+gJXYVx/wx/5F64/6+2/9ASgDsKKKKACiiigAooooAKKKKACuP+J3/IvW/wD19r/6A9dhXH/E7/kXrf8A6+1/9AegDsKKKKACiiigAooooAKKKKACiiigAooooAKKKKACiiigAooooAKKKKACiiigAoorH1DT9ZnZzaa0LcEkqv2ZWwPTNAGnPcQ20RluJUijXqztgCsOa8u/EG620vfb2J4lvWGC49Ix/wCzVnRabcadcC51nTn1Yrz9pSYylPfymxj8M4rqNPv7TUbfzbOZZEHBxwVPoR1BoAfZWcFhaR2ttGEijGFAqeiigAooooAKKKKACiiigAooooAKKKKACiiigAooooAKKKKACiiigAooooAK5/wl/wAxv/sKz/8AstdBXP8AhL/mN/8AYVn/APZaAOgooooAKKKKACiiigAooooAK5/x3/yKF9/2z/8ARi10Fc/47/5FC+/7Z/8AoxaANDw//wAi9pn/AF6Rf+gCtCs/w/8A8i9pn/XpF/6AK0KACiiigAooooAKKKKACiiigDj9S/5KhpP/AF6N/KWuwrj9S/5KhpP/AF6N/KWuwoAKKKKACiiigAooooAKKKKACiiigAooooAKKKKACiiigAooooAKKKKACiimSKzROqPscghWxnafXFAD6qX+pWenR77udI8/dXqzewHU1kahpPiCdSINeAXunkiPP/AhyPwqrYfZ9BlMmqaU8Ejdb/ebhT9WPzL+WKALa2t14hmjn1CJrbTY23R2jffmI6NJ6D/ZroAMDA4FNiljmiWWJ1eNhlWU5BFPoAKKKKACiiigAopGYKpZiAB1JrOudXjjysA8xvU9KANKiq0N5C0MbPPEHKgsNwGDin/arf8A57xf99igCaioftVv/wA94v8AvsUfarf/AJ7xf99igDldS/5KhpP/AF6N/KWuwrj9S/5KhpP/AF6N/KWuwoA53xqfL06yumGYrW+hml/3QSP6iugRldFdGDKwyCDkEVHd2sN7aS21wu+KVSrD2NcBPceIfBTGFB9t0wH92zqSFHpkcqf09KAPRaK89X4mOF+bSlLeonwP/QajHjLX9bl+y6PYpE7cFlBcr7kngfiKANbxRpi+IvEVjYIwC2sbSXLjqqsRgfU4P55rrIYY7eFIYUCRxqFVR0AHQVmeHNGOj2TCaUz3k7eZcTE5LN6ZPYVr0AZ/iD/kXtT/AOvSX/0A1n+BP+RQsf8Atp/6MatDxB/yL2p/9ekv/oBrP8Cf8ihY/wDbT/0Y1AHQUUUUAFFFFABRRRQB5/8AFT/mF/8AbX/2Sij4qf8AML/7a/8AslFAHQeBP+RQsf8Atp/6Maugrn/An/IoWP8A20/9GNXQUAFVNR1G00u1NzezCKIHGTySfQDuat1yPj+wN2mmSyFhZxXG24I/hViBu/DB/OgBH+IujKxAhvXHqI1/q1J/wsfR/wDn2vv++E/+Krdi8O6LEgVdLsyAOC0KsfzNP/sHR/8AoFWP/gOn+FAFTwvrLa7a3d3tKxC5KRI2MqoROuPck/jW3WdpGn2um/bIrMoI3uPMMSDiIlF+X9M9vvCtGgArn9Z/5G/w5/28/wDosV0Fc/rP/I3+HP8At5/9FigDoKKKKACiiigAooooAKKKKACiiigArj/hj/yL1x/19t/6AldhXH/DH/kXrj/r7b/0BKAOwooooAKKKKACiiigAooooAK4/wCJ3/IvW/8A19r/AOgPXYVx/wATv+Ret/8Ar7X/ANAegDsKKKKACiiigAooooAKKKKACiiigAooooAKKKKACiiigAooooAKKKKACiiigAooooAKx9V0dnl+36W4ttRT+IfdmH91x3Hv1FbFFAGfo2qJqloZNhinjYxzQt1jcdRWhXOagP7I8UWd9H8sGoH7NcDtv6o316iujoAKKKKACiiigAooooAKKKKACiiigAooooAKKKKACiiigAooooAKKKKACuf8Jf8AMb/7Cs//ALLXQVz/AIS/5jf/AGFZ/wD2WgDoKKKKACiiigAooooAKKKKACuf8d/8ihff9s//AEYtdBXP+O/+RQvv+2f/AKMWgDQ8P/8AIvaZ/wBekX/oArQrP8P/APIvaZ/16Rf+gCtCgAooooAKKKKACiiigAooooA4/Uv+SoaT/wBejfylrsK4/Uv+SoaT/wBejfylrsKACiiigAooooAKKKKACiiigAooooAKKKKACiiigAooooAKKKKACiiigAooooAKQgMCGAIPUGlooA5y9tJfD0jahpalrLO65s16Ad3Qdj6jvW9bXEV1bxzwOHikUMrDuDUhAIIIyD1BrntBzpmtX+iH/UgC6tR6Ixwy/QN/WgDoqKKKACiiigCOaGOdNkqhlrKudHZctbtuH91uv51s0UAUINNtjBGZIfnKjd8x64570/8Asyz/AOeP/jx/xq5RQBT/ALMs/wDnj/48f8aP7Ms/+eP/AI8f8auUUAcdqIx8UNIA/wCfRv5S12NcfqX/ACVDSf8Ar0b+UtdhQBU1O+TTbM3UgBRZI1YlsABnCk/hnP4VZBV1yCGU/iDWN4wt3u/DdxbR43zSQxrnpkyoBXMj4ZHAzq4B9rb/AOyoA7N9G0uR976bZs394wKT/KrUUMUCBIY0jQfwooA/SuD/AOFZf9Rf/wAlv/s6P+FZf9Rf/wAlv/s6AO0N/GNWj09cNI0DzMQ3KgMoHHvuP5Vcri/DPhqTw74n2tcLcRz2chVgm05DpkYyfUV2lAGf4g/5F7U/+vSX/wBANZ/gT/kULH/tp/6MatDxB/yL2p/9ekv/AKAaz/An/IoWP/bT/wBGNQB0FFFFABRRRQAUUUUAef8AxU/5hf8A21/9koo+Kn/ML/7a/wDslFAHQeBP+RQsf+2n/oxq6Cuf8Cf8ihY/9tP/AEY1dBQB53Jd+N21O7s7SdpzbPgt5USgg8qeQOop0ifEGWNo5FDowwysLcgj0rvxGiyNIEUOwAZgOSB0yfxNUdc1i20TT2u7nJGdqIvV29BQBxdvB4/toEghBEaDCgtA2B9TzUv/ABcP/P2euq8Oa0uvaabxbdoMSFCpbd0xyDgZ60arfajppe6S1iurJBudY2KyoAOTzw3f0oAoeB/tpsL/APtLf9s+2t5u/rnYnp7V0tU9Mu7PULQXliVMc53MwGCWwB83uMAfhVygArn9Z/5G/wAOf9vP/osV0Fc/rP8AyN/hz/t5/wDRYoA6CiiigAooooAKKKKACiiigAooooAK4/4Y/wDIvXH/AF9t/wCgJXYVx/wx/wCReuP+vtv/AEBKAOwooooAKKKKACiiigAooooAK4/4nf8AIvW//X2v/oD12Fcf8Tv+Ret/+vtf/QHoA7CiiigAooooAKKKKACiiigAooooAKKKKACiiigAooooAKKKKACiiigAooooAKKKKACiiigDA8agDw+0o+/FNE6fXeB/U1v1z3iVvtl/pekJy004nlHpGnJz9T/KuhoAKKKKACiiigAooooAKKKKACiiigAooooAKKKKACiiigAooooAKKKKACuf8Jf8xv8A7Cs//stdBXP+Ev8AmN/9hWf/ANloA6CiiigAooooAKKKKACiiigArn/Hf/IoX3/bP/0YtdBXP+O/+RQvv+2f/oxaANDw/wD8i9pn/XpF/wCgCtCs/wAP/wDIvaZ/16Rf+gCtCgAooooAKKKKACiiigAooooA4/Uv+SoaT/16N/KWuwrj9S/5KhpP/Xo38pa7CgAooooAKKKKACiiigAooooAKKKKACiiigAooooAKKKKACiiigAooooAKKKKACiiigArA1EBPGejuv3pIZ0b6AAj9a36562b+0fGlxOvMOnQCAHt5jHJ/IcUAdDRRRQAUUUUAFFFFABRRRQAUUUUAcfqX/JUNJ/69G/lLXYVx+pf8lQ0n/r0b+UtdhQAUUx5EjUNI6oCQuWOOScAfiSBT6ACqeoQ3ssamwu1gkXPDxh0f2Pcfge9XKKAOb0HX9Qu9cuNI1SzihngiMheJjhuVAwD2O7PWukrngoHxEYgctpWT/39roaAM/xB/wAi9qf/AF6S/wDoBrP8Cf8AIoWP/bT/ANGNWh4g/wCRe1P/AK9Jf/QDWf4E/wCRQsf+2n/oxqAOgooooAKKKKACiiigDz/4qf8AML/7a/8AslFHxU/5hf8A21/9kooA6DwJ/wAihY/9tP8A0Y1dBXP+BP8AkULH/tp/6MaugoAK5jxXbwT6xoIvQDZmd1kDfdLFRsB/EV09U9U0231awks7pcxuOo6qexHvQBZiijgiWKGNI41GFVAAB9AKr6neW9hp81zdMqxIpzn+L2+prkJtK8Z6Z+603UftcA4TcU3Ae+//ABrPbwn4n1q4U6vc+WgPWSQPt+irx/KgC/8AC15TZ6gjZ8kSIV9NxBz/ACWu7qjo+lW2jaelnag7V5Zj1du5NXqACuf1n/kb/Dn/AG8/+ixXQVz+s/8AI3+HP+3n/wBFigDoKKKKACiiigAooooAKKKKACisfWfE+l6LlLqffOP+WEXzP26joODnkjPauafxxq2pzGPQtILqCQXdTIcdjxgL+JP+IB3tcf8ADH/kXrj/AK+2/wDQEqC0tvHtwhaS+t7b0Eqx5P8A3ypqvY+HfF+iWTxabf2YQtvMaYJZjgdWT0A70Ad/RXn/APwk3irRQv8AbGmCeFc75Nm0n0+dcqPyra0nxzpGosscztZSkDifAQnGThunGO+M8UAdNRRRQAUUUUAFFFFABXH/ABO/5F63/wCvtf8A0B67CuP+J3/IvW//AF9r/wCgPQB2FFFFABRRRQAUUUUAFFFFABRRRQAUUUUAFFFFABRRRQAUUUUAFFFFABRRRQAUUVl3PiLR7V3jn1GBXQlWXdkgjqMCgDUqrqOoW+mWb3Ny+1F6Dux7ADuazW124vVA0XT5bnd0nmHlRD3yeT+AqS00Vmu0v9Vn+13af6sYxHD/ALq+vueaAGaDY3DTz6vqC7by6ACxn/ljF2X69zW3RRQAUUUUAFFFFABRRRQAUUUUAFFFFABRRRQAUUUUAFFFFABRRRQAUUUUAFc/4S/5jf8A2FZ//Za6Cuf8Jf8AMb/7Cs//ALLQB0FFFFABRRRQAUUUUAFFFczq3jnSNOZo4Xa9lAPEGCgOMjLdOc9s45oA6auf8d/8ihff9s//AEYtc/8A8JN4q1oN/Y+mCCFsbJNm4j1+dsKfyqW60Txnquntb32o2flS43xOADwcjlU9QOhoA6vw/wD8i9pn/XpF/wCgCtCuEbT/ABzp1pDDa3lvPHEgRUiCZVQMD7yjPH1pqeONW0yYR67pBRSQA6KYzjuechvwI/wAO9orH0bxPpetYS1n2Tn/AJYS/K/foOh4GeCcd62KACiiigAooooAKKKKAOP1L/kqGk/9ejfylrsK4/Uv+SoaT/16N/KWuwoAKKKKACiiigAooooAKKKKACiiigAooooAKKKKACiiigAooooAKKKKACiimSyJDE8srBI0UszMcAAdSaAH0VjS+KtEjIH9oRSMeAsWXJ/KmNf6tqL7NPsjZwnrc3gwf+Axjk/jigCbXNVayRLWzUS6jcfLDEO3+0fQCptE0xdJ05LcN5kpJeaQ9ZHPU0mmaRBpzSTbnnupuZbiU5d/b2HsK0aACiiigAooooAinnS3iMj7sD0Gax7nVppcrF+7X1HWtyqVzpkE+WQeW/qvT8qAIYdXgSGNGWUsqgE4HJx9af8A2zb/ANyX8h/jV2BDHBHGTkqoGfoKkoAzv7Zt/wC5L+Q/xo/tm3/uS/kP8a0aKAOO1E5+J+kH1tG/lLXY1x+pf8lQ0n/r0b+UtdhQBheNJZIPDF1NCdskbRMh9CJFIrmk8VeLyoI0PcPX7HLz+td1e20V1b+XOxEYdJDyByrBh17ZApp1GxEixm8txIxCqplXJJ6ADNAHE/8ACVeMP+gD/wCSc3+NH/CVeMP+gD/5Jzf416BUVxcRWsLTTuEjXG5j0HOMn2oA4nwpfalqHjOefVbc28/2EqsZjKYXevY89Sa7uq/2eKS8ivQxLpE0akEYKsVP/sox9TVigDP8Qf8AIvan/wBekv8A6Aaz/An/ACKFj/20/wDRjVoeIP8AkXtT/wCvSX/0A1n+BP8AkULH/tp/6MagDoKKKKACiiigAooooA8/+Kn/ADC/+2v/ALJRR8VP+YX/ANtf/ZKKAOg8Cf8AIoWP/bT/ANGNXQVz/gT/AJFCx/7af+jGroKACsHxRquoaaLJdMjgmnuZfKEUqkk8ZyCCMY759a3q5/xRFdQ3GnatawNc/YJHMkKfeKMMEj3FAFj7dfaZpNxfa41p+7TcEtlYc+mWJyScDtXF6dJ4r8UXMt5aXzWsKNgfvCkYP90AA5/GjX9cvPF0kWmaVYzrEr7n3Dkntu7AD612EU2m+EdDtre7uEjCIcY5aRurEDvyf1FADvDep3V5Hc2moqq39k4jmK9HBGVYfWtquT8E3yard6zqWQsk8yDy88qirhc/r+RrrKACuf1n/kb/AA5/28/+ixXQVz+s/wDI3+HP+3n/ANFigDoKKKKACiiigAooooAK4PX/ABdd3962keG1MrMCjXEfLE99h6ADn5vxGMAl3jjXJ7m6Tw/pLM00p23G0cnOMID6Y5PtgZ6iug8NeHrfQLIIoD3Lj97NjqfQe1AGNofgO3hP2nWX+13LHcY8nYD7nqxrsIoo4IxHDGkaLwFQYA/Cn0UAFFZfiDXbXQbE3Fwd0jZEUIPzSH+g9T2+uAef8JeNv7SuDZaqY47iRyYZFGFbJ4T2PYevTr1AOzrndb8GaZqqs8cYtLk9JIhgE+69D+hro6KAPN7XVNa8FXSWWpxm509m+Vsk4XGP3Z7dvlPp2zmvQrS6gvrWO5tZVlhkGVde/wDn0qPULC21Oze1u4xJE45B6g+o9DXAWFxc+BvERsruVm0uc7t23Ix0DgdiOAcdux4oA9JopAQwBBBB5BFLQAUUUUAFcf8AE7/kXrf/AK+1/wDQHrsK4/4nf8i9b/8AX2v/AKA9AHYUUUUAFFFFABRRRQAUUUUAFFFFABRRRQAUUUUAFFFFABRRRQAUUUUAFFFFABUE9pbXClZ7eKUHqHQN/Op6KAMaTw3axsZNNkl06b+9bthT9UPymmRatdadcR2uuIiiQ7Yr2MYjc+jD+E/pW5UN1bQ3ltJb3EYkikGGU96AJaWsDQriaxvptCvJC7RL5lrK3WSL0PuOlb9ABRRRQAUUUUAFFFFABRRRQAUUUUAFFFFABRRRQAUUUUAFFFFABRRRQAVz/hL/AJjf/YVn/wDZa6Cuf8Jf8xv/ALCs/wD7LQB0FFFFABRRRQAVDd3UFjayXN1KsUMYyzt2/wA+lSkhQSSABySa83v7i58c+IhZWkrLpcB3btuBjoXI7k8gZ7dhzQAt1qmteNbp7LTIzbaerfM2SMrjH7w9+/yj174zXS6J4M0zSlV5Ixd3I6ySjIB9l6D9TWzp9hbaZZpa2kYjiQcAdSfU+pq1QAlLRXK+MfFqaNGbOyZX1BxyeohB7n39B+J4wCAdVTJYo54zHNGkiNwVcZB/CsTwt4mg8QWuG2xXsY/exZ6/7S+38unoTvUAcZrngO3mP2nRn+yXKncI8nYT7HqpqtoHi67sL1dI8SKYmUBFuJOGB7bz0IPHzfic5JHeVi+JfD1vr9kUYBLlB+6mx0PofagDaorhfA+uT210/h/VmZZojtt9w5GM5Qn0xyPbIz0Fd1QAUUUUAFFFFAHH6l/yVDSf+vRv5S12FcfqX/JUNJ/69G/lLXYUAFFFFABRRRQAUUUUAFFFFABRRRQAUUUUAFFFFABRRRQAUUUUAFFFFABSEZGD0paKAKlzpdhdjFzZW8vu0YJ/Os5tCmsvn0S9ktsf8u8pMkLe2Dyv4GtyigDK03WPtFy1jfQm0v0GTExysg/vIe4/UVq1na1pa6pabVbyrmI74Jh1jft+HrTNA1NtSsCZ1Ed3A5huI/7rjr+B60AalFFFABRRRQAUUUUAFFFFABRRRQBx+pf8lQ0n/r0b+UtdhXH6l/yVDSf+vRv5S12FAGD4zWCTw/LFLCs0krrHAp7SNwCPcZNS6D4bsNEt0EcSSXOPnnYZYn29B7VW8bb4tJt7xFLiyu4rhlHcAkf1Fblrcw3ltHcW8gkikXcrDuKAJqQgEYPIpaKAMS1I0nXl05OLS7jaWBO0bqfmUexBBx25rbrlZ7xdR8f2NvbNvXTopWlYdAzDBH4fLXVUAZ/iD/kXtT/69Jf/AEA1n+BP+RQsf+2n/oxq0PEH/Ivan/16S/8AoBrP8Cf8ihY/9tP/AEY1AHQUUUUAFFFFABRRRQB5/wDFT/mF/wDbX/2Sij4qf8wv/tr/AOyUUAdB4E/5FCx/7af+jGroK5/wJ/yKFj/20/8ARjV0FAEMN1bzvIkM8UjxnDqjglT6HHSm3d/Z2Wz7ZdwW+/O3zZAm7HXGfqKxvD3hSHQtQubuO6kmMylVVhjaM559TwOeKk8XaH/bmk+VGB9oiYPEf5j8R+oFAF3+3dH/AOgrY/8AgQn+NJ/b2j/9BWx/8CE/xrn1+G+kgDddXpPs6D/2Wl/4Vxo//Pzff99p/wDE0AdDpWqwaqtzJbENFDMYlkU5D4VSSPxbH4VfrE8L6M2hWt3abi8RuS8TtjLKUT09wR+FbdABXP6z/wAjf4c/7ef/AEWK6Cuf1n/kb/Dn/bz/AOixQB0FFFFABRRRQAVn69qX9kaLdXwXc0SfIMZBYkBc8jjJGfatCuF+JVw039naVDsZ5pPMK/xA/dX8Dub8qAF+HekMyS63d7nmmZliZzkkZ+ZvqTxn2PrXc1XsbWOxsYLWL7kKBB74HWrFABWX4g1210GxNxcHdI2RFCD80h/oPU9vrgHUqrdabYXkgku7K2ncDaGliViB6ZI96APFdV1O61e+e7vJN0jcAD7qDsoHYf561Tr3D+wtH/6BVj/4Dp/hXK/DvTbC80KeS7sradxcsoaWJWIG1eMke9ADvBXjD7X5emarJ/pH3YZ2P+s9FY/3vQ9/r17is/8AsLR/+gVY/wDgOn+FaFABWH4t0Vda0aSNVzcxZkhP+16fj0/KtyigDkfh1qr3ujyWU24yWTBQx7o2doznqMEfTFddXn1oq6F8TJIRsSC9BALdg43AD/gYxXoNABWDruvX+l3qQWmh3N+jRhzLFuwDkjbwp9M/jW9RQBx//CYax/0KV9+b/wDxusHxjr1/qmlRQXeh3NgizhxLLuwTtYbeVHrn8K9Ory/4i6z9t1RdOhfMFp9/B4aQ9ehwcDj1B3UAdB/wmGsf9Clffm//AMbo/wCEw1j/AKFK+/N//jdaHgrWf7Y0OPzX3XVv+6lyck4+63Unkdz1IaugoA4t/Hs1pNGNU0G7s4nzhmY7jj0DKue3fvXWWN9a6jbi4sp454j/ABIc4OM4PoeRweadd2sF9ayW11EssMgwyN3/AM+tcXf+D9Q0i9/tDwrcMj4IaF2GeT0BIwRjs393OSegB3VFcfonju3nb7LrSfYbxXKM20iPOcYOeVPrnjjqOldhQAUU2R0ijaSRgqKCzMTgADvXIR3F/wCL7ucWd5JY6TA2zfFw8zfXsKAOxorj7zSdT8OQNqGl6jcXUcPzS21w24MvfHpXT6feR6hYQXcP3JkDgHtntQBZooooAKKKKACiiigAooooAKKKKACiiigAooooAKKKKAOe8VL9mk0zVU4e1uVVz6xv8rD+VdDWB40O7Qxbj79xcRRIPfeD/Q1v0AFFFFABRRRQAUUUUAFFFFABRRRQAUUUUAFFFFABRRRQAUUUUAFFFFABXP8AhL/mN/8AYVn/APZa6Cuf8Jf8xv8A7Cs//stAHQUUUUAFFFFAHI/EXVXstHjsodwkvWKlh2RcbhnPU5A+ma0vCWiroujRxsuLmXEkx/2vT8On51zV2q678TI4TseCyABK9wg3EH/gZxXoNABRRRQByvjHxamjRmzsmV9QccnqIQe59/QfieMA+VySPLI0kjs7uSzMxyWJ6kmvcJNF0qWRpJNMs3dyWZmgUliepJxWD400nTbbwtezW+n2kMq7NrxwqrD51HBAoA8xtLqexuo7m1laKaM5V17f59K9c8LeJoPEFrhtsV7GP3sWev8AtL7fy6ehJoei6VLoWnySaZZu720bMzQKSxKjJJxWlBpOm20yzW+n2kMq/deOFVYduCBQBcooooA4b4iaQypFrdpuSaFlWVkOCBn5W+oPGfceldToOpf2votrfFdrSp84xgBgSGxyeMg49qsX1rHfWM9rL9yZCh9sjrXG/DW4aH+0dKm2K8MnmBf4ifut+A2r+dAHdUUUUAcreeKtVt72eCPwxeTJHIyLKpbDgHAYfJ361D/wmGsf9Clffm//AMbrsKbJIkUbSSOqIgLMzHAUDqSaAPM7vXr+XxlY6g+h3MdxFAUW0O7fIMP8w+XP8R7dq3v+Ew1j/oUr783/APjdcTqPiK5ufEx1iFmUxyAwqxIwg6KQD3HUA4OT6169YXsOo2MN5btmKZAy8jI9jjuOh9xQBy//AAmGsf8AQpX35v8A/G6dYeO4H1D7FqtjLpshIAMjZC5GfmyAV7c4PXnArrqz9Y0Wx1u3EN9Dv252OpwyEjGQf6HjgZFAF6ORJY1kjdXRwGVlOQwPQg06vPZtM8QeDGnuNJkW70zJkaNxu2jGMsvB79V/u5OBxXSaB4t07XGWGNmguyM+RJ3wATtPQ9/Q8E4oA3qKKpatqdvpFhJeXTYROg7sewHvQBdorjrPStT8SQLqGp6jcWkUvzQ21u20KvYk96eH1DwrqFtHc3kl9pdy4i3y8vCx6c+lAHXUUUUAFFFFABRRRQAUUUUAFFFFABRRRQAUUUUAFFFFABXPKv2HxwwXiLUbbcw9ZEPX/vk10NYF+fN8aaVGvWC3mlb6NhR+ooA36KKKACiiigAqlc6nBBkKfMf0U8fnVi5gW4iMbMwB/unFYtzpc8OSg81PVev5UAbcDmSCOQjBZQcfUVJWVBpMEkEbs8gLKCcEen0qT+xrf+/L+Y/woA0aKzv7Gt/78v5j/Cj+xrf+/L+Y/wAKAMDUv+SoaT/16N/KWuwrjtQG34n6Qo6C0I/SWuxoAjmijnheGZA8cilWU9CD1FcBeaD4g8NTyTeH55ZrNju8pcMV+qnr9RzXodFAHmB8fa/bny57W2Djj95CwP8AMU5dX8X+Iv3NrG8MT8M8UflqB/vnn8jXptFAGF4W8ORaBaMGcS3U2DLJ2+g9v51u0UUAZ/iD/kXtT/69Jf8A0A1n+BP+RQsf+2n/AKMatDxB/wAi9qf/AF6S/wDoBrP8Cf8AIoWP/bT/ANGNQB0FFFFABRRRQAUUUUAef/FT/mF/9tf/AGSij4qf8wv/ALa/+yUUAdB4E/5FCx/7af8Aoxq6Cuf8Cf8AIoWP/bT/ANGNXQUAefTeLvE8d/cWcemW80tu+1xFBI30PDdDTJ/GHiq3iaWfRUijX7zvayqB9SWrv0t4o7iWdEAllCh2H8WOn865/wAVeWdT0Nbwj7AbhvNDfdL7fkz+OaAMCHxh4quIxJBoySoejJaysD+Ialm8W+LY4neTRREijLObSUBR65JxXoVMmkjhheSZlSNQSzMcAD3oA53wJd3s2jmC/t5omhP7t5IyodG5GM9cc9O2K6auQ8AXxuhqkUWRZxXG63B/hVix2j8h+ddfQAVz+s/8jf4c/wC3n/0WK6Cuf1n/AJG/w5/28/8AosUAdBRRRQAUUUUAFcRr0IuPiVo6EZxCr/8AfLO39K7euI16YW/xK0dycZhVP++mdf60AdvRRRQAUUUUAFcf8Mf+ReuP+vtv/QErsK4/4Y/8i9cf9fbf+gJQB2FFFFABRRRQBxHjGEL4w8PT45eZEz/uyKf/AGau3riPGMwbxh4egzykyPj/AHpFH/stdvQAUUUUAZPibWRoWjyXYVXlJCRI2cM59cegBPbpjPNeLySPLI0kjs7uSzMxyWJ6kmum8f6v/aOuG2jOYLLMY93/AIz0z1AHf7uR1rl6ANzwlrraFq6yOc2s2I5wScAZ+9gdSPoeMjvXslfP9eseANX/ALR0MW0hzPZYjPun8B6Y6Ajv93J60AdRRRRQBl634f0/XIdl5FiQY2zR4EigdgcdOTweOfWsP/hXGj/8/N9/32n/AMTXYUUAcZL8N9LMTiG6vFk2nYXZSAe2RtGRT/CWoDR1fw/qpjt7iBiYmJwsqkk8E+5rsKo6lpFhq0YS+tkmC/dJ4K/QjmgDP8Ta5aWWlzRLKk1zOhjihQ7mYnjoO3NXPDtlJp2g2drL/rI4/mHoTyR+tRab4a0nS5fOtbRRKOjuSxH0z0rXoAKKKKACiiigAooooAKKKKACiiigAooooAKKKKACikJwMnpWFe6tNfu1joREkpO2W76xwDvz/E3sKAIpj/bXiqGJPmtNK/eSN2aY/dH4DmujqnpenQaVZJbQZIHLO33nY9WPuauUAFFFFABRRRQAUUUUAFFFFABRRRQAUUUUAFFFFABRRRQAUUUUAFFFFABXP+Ev+Y3/ANhWf/2Wugrn/CX/ADG/+wrP/wCy0AdBRRRQAUUUUAcR4OhDeMPEM+OUmdM/70jH/wBlrt64jwdMF8YeIYM8vM74/wB2Rh/7NXb0AFFFFABXP+O/+RQvv+2f/oxa6Cuf8d/8ihff9s//AEYtAGh4f/5F7TP+vSL/ANAFaFZ/h/8A5F7TP+vSL/0AVoUAFFFFABXEaDCLf4lawgGMws//AH0yN/Wu3riNBmFx8StYcHOIWT/vlkX+lAHb0UUUAFcX8Rddazs10q3OJbpN0rAkFY89B/vYI+gPHNdhcTx21vLcTNtiiQu7YzgAZJ4rw/V9Qk1XVLi+lGGmfIX+6OgHQZwABn2oAp13nw311kmOiznKPukgYkkg9SvpjAJ7c565rg6kt55La4iuIW2yxOHRsZwQcg80Ae+UVT0jUI9V0u3vohhZkyV/unoR0GcEEZ9quUAFc/rHg3SdXuBcSJJby872t9q+YSc5bIOT156889q6CigDj/8AhXGj/wDPzff99p/8TVLV/h1BHYu+lTzvcqchJmUhh3AwBg13tFAGJ4f8Q22qWS+bJHBdxjbNCx2lWHXAPaszxReQ6zdWeh2DrPK86yTMhyIkHXJHetjUvDWk6pL511aKZT1dCVJ+uOtWNM0iw0mMpY2yQhvvEclvqTzQBeooooAKKKKACiiigAooooAKKKKACiiigAooooAKKKiuJ4baFpriVIo1GWZzgCgB8jrFG0kjBUUEsT0ArA8OK1/fXuuyqQtyRFbA9REvf8TzTJzP4ncQxK8Gjg5klI2tc/7Kjsvv3roo0SKNY41CoowqgYAFADqKKKACiiigAooooAKKKKACiiigDj9S/wCSoaT/ANejfylrsK4/Uv8AkqGk/wDXo38pa7CgClqmpQ6VbrcXCStEXCs0aF9nBOTjtx+oosNWsNSXdZXcU3fCt8w+o6irtZV/4d0rUG8ya0RZeoli+RwfXI/rQBq0Vz39k63p/Omav9ojHSG/Xd/4+OaP+EiurHjWdJuLdR1ng/fR/U45FAHQ0VSsNWsNSXdZXcU3fCt8w+o6irtAGf4g/wCRe1P/AK9Jf/QDWf4E/wCRQsf+2n/oxq0PEH/Ivan/ANekv/oBrP8AAn/IoWP/AG0/9GNQB0FFFFABRRRQAUUUUAef/FT/AJhf/bX/ANkoo+Kn/ML/AO2v/slFAHQeBP8AkULH/tp/6Maugrn/AAJ/yKFj/wBtP/RjV0FABVTUtPttUsZLS7TfE47dQexHvVuigDhZtG8X6T+60nUjdWw4RXK7lHph+PyNUpfD3i/W2EWq3PlQ5yQ8i7f++U4Jr0eigDO0PR7fQ9PW0tstzudz1dvWtGiigArn9Z/5G/w5/wBvP/osV0Fc/rP/ACN/hz/t5/8ARYoA6CiiigAooooAK4X4lW7Q/wBnarDsV4ZPLLfxE/eX8Btb867qs/XtN/tfRbqxDbWlT5DnADAgrng8ZAz7UAWLG6jvrGC6i+5Mgce2R0qxXDfDvV2VJdEu9yTQszRK4wQM/Mv1B5x7n0ruaACiiigArj/hj/yL1x/19t/6AldhXH/DH/kXrj/r7b/0BKAOwooooAKKKw/FutLoujSSK2LmXMcI/wBr1/Dr+VAHNWjLrvxMkmGx4LIEgN3CDaCP+BnNeg1yPw60p7LR5L2bcJL1gwU9kXO04x1OSfpiuuoAK5/xrrP9j6HJ5T7bq4/dRYOCM/ebqDwO46ErXQVy/iXwlN4hvknfU/JijTbHEISwX1P3up+g4A9KAPJ6K9A/4Vl/1F//ACW/+zrH8T+D/wDhH9Oju/t32jfKI9vk7MZBOc7j6UAcvWl4e1V9F1iC8XcUU7ZVH8SHqMZGfUZ4yBXXf8Ky/wCov/5Lf/Z0f8Ky/wCov/5Lf/Z0Ad9HIksayRuro4DKynIYHoQadWfoWnzaVpcVlNdfavKyEkKFTt7A5J6dPpgdq0KACiiigAooooAKKKKACiiigAooooAKKKKACiiigAooooAKKKKACuP0jUdd1PWdZtoby3WK1uCiebDkou5wANuM9O5rsK4/wX/yMPif/r7/APZ5KANZtBkvBjVtRnu0PWFf3UZ+oXk/ia1beCG2hWG3iSKJBhUQYAqWigAooooAKKKKACiiigAooooAKKKKACiiigAooooAKKKKACiiigAooooAKKKKACuf8Jf8xv8A7Cs//stdBXP+Ev8AmN/9hWf/ANloA6CiiigAooooA8+u2XQviZHMdiQXoBIXsHG0k/8AAxmvQa5H4i6U97o8d7DuMlkxYqO6NjccY6jAP0zWl4S1pda0aORmzcxYjmH+16/j1/OgDcooooAK5/x3/wAihff9s/8A0YtdBXP+O/8AkUL7/tn/AOjFoA0PD/8AyL2mf9ekX/oArQrP8P8A/IvaZ/16Rf8AoArQoAKKKKAK99dR2NjPdS/chQuffA6Vxvw1t2m/tHVZtjPNJ5Yb+IH7zfgdy/lS/ETV2ZItEtNzzTMrSqgySM/Kv1J5x7D1rqdB03+yNFtbEtuaJPnOcgsSS2OBxknHtQBoUUUUAef/ABL1n/VaRA/pLcYP/fKnB/Egj+6a8/r0i/8Ah/NqN9NeXGs5lmcs3+jnA9hl+g6D2FV/+FZf9Rf/AMlv/s6APP6K6i58H/Z/FFpov27d9oiMnneTjbgNxt3c/d9e9bH/AArL/qL/APkt/wDZ0AZ/w61n7FqjadM+ILv7mTwsg6dTgZHHqTtr1CuBj+GzxSLJHrTI6EMrLb4KkdCDvrvIw4jUSMrOANxVcAnvgZOPzNADqKKKACiiigAooooAKKKKACiiigAooooAKKKKACiiigAooooAKp6xPJbaNfXELbZYreR0bAOCFJB5q5Wf4g/5F7U/+vSX/wBANAGJ4en8QavolvdPqNtGJN3z/Z9znDEeoUdPStOPw9bvMk+ozTahKhyv2g5RT7IOB+VV/An/ACKFj/20/wDRjV0FACUtFFABRRRQAUUUUAFIzBVLMQAOpNRztKsRMKB37AnFc9dzXEkhFwWBH8JGAPwoA6VWDKGU5BGQaWsqCXUhBGI7eMoFG0k9Rj61J52qf8+0X5//AF6ANGis7ztU/wCfaL8//r0edqn/AD7Rfn/9egDA1L/kqGk/9ejfylrsK47Uc/8ACz9Iz1+yN/KWuxoAKKinnjt4w8zbVLqgOM8swUD8yKloAKKKKAKf9lWH25L0WkS3SZKyquG5BBzjrwT1q5UTTxrcpblv3rozquOqqQCf/Hh+dS0AZ/iD/kXtT/69Jf8A0A1n+BP+RQsf+2n/AKMatDxB/wAi9qf/AF6S/wDoBrP8Cf8AIoWP/bT/ANGNQB0FFFFABRRRQAUUUUAef/FT/mF/9tf/AGSij4qf8wv/ALa/+yUUAdB4E/5FCx/7af8Aoxq6Cuf8Cf8AIoWP/bT/ANGNXQUAUZNa0qKRo5NTs0dCVZWnUFSOoIzTf7d0f/oK2P8A4EJ/jXP6r4Ig1PxFLdSPJFbTR7m8ogHzM47+o56dc0f8K40f/n5vv++0/wDiaAOg/t3R/wDoK2P/AIEJ/jR/b2j/APQVsf8AwIT/ABrn/wDhXGj/APPzff8Afaf/ABNH/CuNH/5+b7/vtP8A4mgDf0/WLXUr66gs5EmS3VCZUbIJbdx+G0c+/tWjXN+FNCi0W6vzZz/aLOdY/LkLKfmUuGXj04/P2rpKACuf1n/kb/Dn/bz/AOixXQVz+s/8jf4c/wC3n/0WKAOgooooAKKKKACiiigDhfHGhz210niDSVZZojuuNp5GMYcD0xwfbBx1NdB4a8Q2+v2QdSEuUH72HPQ+o9q2q4PX/CN3YXrav4bYxMoLtbx8MD32DoQefl/AZyAADvKK4zQ/HlvMfs2sp9kuVO0yYOwn3HVTXYRSxzxiSGRJEbkMhyD+NAD64/4Y/wDIvXH/AF9t/wCgJXYVj+GNC/4R/TpLT7T9o3ymTds2YyAMYyfSgDYopK53W/GemaUrJHILu5HSOI5APu3QfqaANnUL+20yze6u5BHEg5J6k+g9TXAWFvc+OfERvbuJl0uA7du7Ax1CA9yeCcdu44pbXS9a8a3SXupyG209W+VcEZXGf3Y79vmPr3xivQrS1gsbWO2tYlihjGFRe3+fWgCUAKAAAAOABS0UUAFFFFABXH/E7/kXrf8A6+1/9Aeuwrj/AInf8i9b/wDX2v8A6A9AHYUUUUAFFFFABRRRQAUUUUAFFFFABRRRQAUUUUAFFFFABRRRQAUUUUAFFFFABXH+C/8AkYfE/wD19/8As8ldhXH+C/8AkYfE/wD19/8As8lAHYUUUUAFFFFABRRRQAUUUUAFFFFABRRRQAUUUUAFFFFABRRRQAUUUUAFFFFABRRRQAVz/hL/AJjf/YVn/wDZa6Cuf8Jf8xv/ALCs/wD7LQB0FFFFABRRRQAhAYEEAg8EGvN7+3ufA3iIXtpEzaXOdu3dkY6lCexHJGe3c816TUN3awX1rJbXUSywyDDI3f8Az60AR6ff22p2aXVpIJInHBHUH0PoatV5vdaXrXgq6e90yQ3Ons3zLgnC4z+8Hbv8w9O2cV0uieM9M1VVSSQWlyescpwCfZuh/Q0AdHXP+O/+RQvv+2f/AKMWt+qGvaZ/bOjz2HneT5u359u7GGB6ZHpQAeH/APkXtM/69Iv/AEAVoVX0+1+xadbWm/f5ESR7sY3bQBnH4VLLLHBGZJpEjReSznAH40APrF8S+IbfQLIuxD3Lj91DnqfU+1Y2uePLeE/ZtGT7XcsdokwdgPsOrGq2geEbu/vV1fxIxlZgHW3k5YntvHQAcfL+BxgggDvA+hz3N0/iDVlZppTut9x5Oc5cj0xwPbJx0Nd1RRQAUUUUAFFFFAHH6l/yVDSf+vRv5S12FcfqX/JUNJ/69G/lLXYUAFFFFABRRRQAUUUUAFFFFABRRRQAUUUUAFFFFABRRRQAUUUUAFFFFABWf4g/5F7U/wDr0l/9ANaFZ/iD/kXtT/69Jf8A0A0AZ/gT/kULH/tp/wCjGroK5/wJ/wAihY/9tP8A0Y1dBQAUUUUAFFFFABRRRQAVHNBFOu2VAw9+1SUUANjQRxqi9FAAp1FFABRRRQBx+pf8lQ0n/r0b+UtdhXH6l/yVDSf+vRv5S12FAGF418z/AIRe78nd5u6LZt67vMXGPeubX/hYe0Yzj38jP613k8EdxGEmXcodXAzjlWDA/mBUtAHm81947gvLa0lk2z3O7yl2wHdtGW56Dj1qx/xcP/P2eug1n/kb/Dn/AG8/+ixXQUAcT4Y/t3/hLH/t/f5v2J/LztxjemcbeK7aomgja5S4K/vURkVs9FYgkf8Ajo/KpaAM/wAQf8i9qf8A16S/+gGs/wACf8ihY/8AbT/0Y1aHiD/kXtT/AOvSX/0A1n+BP+RQsf8Atp/6MagDoKKKKACiiigAooooA8/+Kn/ML/7a/wDslFHxU/5hf/bX/wBkooA6DwJ/yKFj/wBtP/RjV0Fc/wCBP+RQsf8Atp/6MaugoAKztd1aLRNLkvZVL7cKiA43MegrRrnfG6f8Sm3uWjMsVpdxzyoBnKDIP86AOck8beJAiSjSI0ikYLGzQSEMT0AOeTUh8VeLwP8AkA4/7c5v8a35r/SvFum3VhY3Yeby965VlKMDweR2OOlGj+KrGaz8vUrmO0voPknjmYL8w4JGetAGZ4Gn1e91G+vruDyrS6UOMLtQvwMqD7A5NdrXHeFNYju/Euq2tkS2nt+/iyMBWyA2PQEkmuxoAK5/Wf8Akb/Dn/bz/wCixXQVz+s/8jf4c/7ef/RYoA6CiiigAooooAKKKKACiiigDH1nwxpetZe6g2Tn/lvF8r9up6HgY5Bx2rmn8D6tpkxk0LVyikklHYxnHYcZDfiB/h3tFAHD2tx4+txiSygueMfvWj/9lYVBY+IvF+t2Ty6bYWZQNsMiYBVhg9Gf0I7V39cf8Mf+ReuP+vtv/QEoAz/+EZ8Va0F/tjUxBC2d8e/cR6fIuFP51taT4G0jTmWSZGvZQBzPgoDjBwvTnPfOOK6aigAooooAKKKKACiiigArj/id/wAi9b/9fa/+gPXYVx/xO/5F63/6+1/9AegDsKKKKACiiigAooooAKKKKACiiigAooooAKKKKACiiigAooooAKKKKACuDvYNS1fx1qGnW+s3djFFEsiiN2K/dTgAMMfezXeVx+m/8lQ1b/r0X+UVAB/wh+sf9Dbffk//AMcqGHwJf28kskHiW5ieY7pGSNlLnnkkPz1P5121FAHH/wDCH6x/0Nt9+T//AByjwNLef2jrdpeX0939llWNWlct0LgkAk4zgV2Fcf4L/wCRh8T/APX3/wCzyUAdhRRRQAUUVXlvrSGbyZbqCOXGdjSANj6UAWKKYkiSLujdXHqpzT6ACiiigAooooAKKKKACiiigAooooAKKKKACiiigAooooAK5/wl/wAxv/sKz/8AstdBXP8AhL/mN/8AYVn/APZaAOgooooAKKKKACiiigArmdW8DaRqLNJCjWUpB5gwEJxgZXpxjtjPNdNRQB5//wAIz4q0UN/Y+pieFcbI9+0n1+RsqPzqS51rxnpNg9zf2FoYY8bpXKkjJAHCv6n0rvK5/wAd/wDIoX3/AGz/APRi0AYjah451G0hmtbO3gjlQOrxFMspGR95jjj6U1PA+ranMJNd1cuoIIRGMhx3HOAv4A/49b4f/wCRe0z/AK9Iv/QBWhQBj6N4Y0vRcPawb5x/y3l+Z+/Q9BwccAZ71sUUUAFFFFABRRRQAUUUUAcfqX/JUNJ/69G/lLXYVx+pf8lQ0n/r0b+UtdhQAUUUUAFFFFABRRRQAUUUUAFFFFABRRRQAUUUUAFFFFABRRRQAUUUUAeb+GNM1jxBp0l3/wAJJfW+yUx7d7vnABznePWtaTwZqssbRyeKrx0cFWVlYhgeoI3074Y/8i9cf9fbf+gJXYUAcXB4I1K2hWG38T3cMS/dSNGVR34Aeo9Q8M6xZadc3f8AwlV8/kRPJt+cbtoJxnf7V3FZ/iD/AJF7U/8Ar0l/9ANAFPwXPNc+FrKa4lkmlbfueRizH52HJNblc/4E/wCRQsf+2n/oxq6CgAooooAKKqpqNk7lEvLdmBwVEqkg+nWrIIYAggg9xQAtFFQXF3DbD94/P90cmgCeimROJIkkAwGUHH1p9ABRRRQBx+pf8lQ0n/r0b+UtdhXH6l/yVDSf+vRv5S12FAGJ4wuHtPDdxcx43wyQyLnpkSoRXMj4mnAzpAJ9rn/7Gu21OxTUbM20hARpI2YEZBCuGI/HGPxq0AFXjAA/SgDzC88dfatY06//ALO2fYvN+Tz8796467eMfjWh/wALN/6hH/kz/wDYV2T6xpkb7H1KzVv7pnUH+dW4pY5kDxSLIh6MpyKAOP8ADXiWTxF4n3Nbi3jgs5Aqh9xyXjyc4HoK7OqZsI/7WTUF2rIsDwsAvLAspBz7bT+dWTIgkEZdQ7AsFzyQMZOPxH5igCl4g/5F7U/+vSX/ANANZ/gT/kULH/tp/wCjGrQ8Qf8AIvan/wBekv8A6Aaz/An/ACKFj/20/wDRjUAdBRRRQAUUUUAFFFFAHn/xU/5hf/bX/wBkoo+Kn/ML/wC2v/slFAHQeBP+RQsf+2n/AKMaugrn/An/ACKFj/20/wDRjV0FABTXVXRkdQysMEEZBFOrnfHOpXOl+H2ls2KSSSLHvXqgIJJH5Y/GgDR07Q9M0ueSextEhkkGGYEnj0GTwPpVPWvCWl61cfaLhJIpzw0kLBS31yCK5iH4d3l1Gs19qu2Zxlh5ZkIPuSwqT/hWX/UX/wDJb/7OgDpfD+n6VpVxdWGnIxljVHmkZgxO7dgE+208YHUVt1y3hDQJvD99qMEknnRyJCyShCob7+R9R9e4rqaACuf1n/kb/Dn/AG8/+ixXQVz+s/8AI3+HP+3n/wBFigDoKKKKACiiigAooooAKKKKACiiigArj/hj/wAi9cf9fbf+gJXYVx/wx/5F64/6+2/9ASgDsKKKKACiiigAooooAKKKKACuP+J3/IvW/wD19r/6A9dhXH/E7/kXrf8A6+1/9AegDsKKKKACiiigAooooAKKKKACiiigAooooAKKKKACiiigAooooAKKKKACuP03/kqGrf8AXov8oq7CuP03/kqGrf8AXov8oqAOwooooAK4/wAF/wDIw+J/+vv/ANnkrsK4fwve2thrnieW7uI4E+19XYDPzydPWgDuKK5G68cwyzG20Sxn1CfsQpC/X1/QVD/ZHijXedVv10+3b/lhB1x6HB/mT9KAN3VPE2k6TuW5u1Mo/wCWUfzP+Q6fjivPvFuoS+IBHqUOlzwWsA2faHH3wTx7dfQnrXdaX4Q0bTMMlsJ5R/y0n+c/l0H5VrXtnBf2clpcpvhkGGXpQB5v4I8LPqUy6heKy2cZ+Renmn/4n+fSvUKZFGkMSxxIERAFVVGAB6U+gAooooAKKKKACiiigAooooAKKKKACiiigAooooAKKKKACuf8Jf8AMb/7Cs//ALLXQVz/AIS/5jf/AGFZ/wD2WgDoKKKKACiiigAooooAKKKKACuf8d/8ihff9s//AEYtdBXP+O/+RQvv+2f/AKMWgDQ8P/8AIvaZ/wBekX/oArQrP8P/APIvaZ/16Rf+gCtCgAooooAKKKKACiiigAooooA4/Uv+SoaT/wBejfylrsK4/Uv+SoaT/wBejfylrsKACiiigAooooAKKKKACiiigAooooAKKKKACiiigAooooAKKKKACiiigDj/AIY/8i9cf9fbf+gJXYVx/wAMf+ReuP8Ar7b/ANASuwoAKz/EH/Ivan/16S/+gGtCs/xB/wAi9qf/AF6S/wDoBoAz/An/ACKFj/20/wDRjV0Fcf4W1vTdK8HWJvbuONsSEJnLH9438I5pj+L9R1VzF4d0mSUZx58wwo/oPxP4UAdkzBVLMQFHJJPArndT8a6PYExxym8m6BLcbhn/AHun5ZrPXwlqmrsJPEWrSMuc/Z4DhR/Qfl+NdDpmg6ZpIH2O0jRx/wAtCNzn8TzQB5N4hW5m1N76bT5LJbxi6RuDz0yeg78/jXdeB/CzaZGNQvgRdSD5Iz/yzB9ff+VdPdafa3k9vNcQrI9sxeIn+En/AD+lWqAIriN5YiqSmNj/ABCsG6sri3JZ1LL/AHxzXR0lAGXBYTvBGy30ihlBCjPHHTrUn9nXH/QQl/X/ABrQAAAAGAKWgDO/s64/6CEv6/40f2dcf9BCX9f8a0aKAOO1EY+J+kDOf9Eb+UtdjXH6l/yVDSf+vRv5S12FAEF5dQ2NpLdXDbYolLMfavP54fEXjVzLGPsmmE/u1diqsPXjlj79K6XxqvnadZWrEiK5voYpcf3SSf6CugRFjRURQqKMKoGABQB58nwzkK/Pqqq3osGR/wChChPBuvaJJ9p0fUEkdeSgym/2wcg/ia9DooAyPD2s/wBr2j+fEbe8t22XEJ42t6/Q1FpV4mra5eXUB3W1qgto3HR2J3OR+SisDx7DdDVbOPTGdbjUY2hlSM48wKRjP5nn0FdXoWlx6NpMFlGQSgy7D+Jj1NAB4g/5F7U/+vSX/wBANZ/gT/kULH/tp/6MatDxB/yL2p/9ekv/AKAaz/An/IoWP/bT/wBGNQB0FFFFABRRRQAUUUUAef8AxU/5hf8A21/9koo+Kn/ML/7a/wDslFAHQeBP+RQsf+2n/oxq6Cuf8Cf8ihY/9tP/AEY1dBQAVi+Lbixt9Cl/tKCaa2kIRvJALIT0bkjGCB+OK2qyPFF3YWuhz/2mHNvMPKwgyxJ6Y9xjP4UAc5p3xDsYbNIbyG7kkj+USKi/OB0JG7g+o5q1/wALH0f/AJ9r7/vhP/iq1tM0LRTplqyafaTK0SsJHt1y+QOTnJ5q1/YOj/8AQKsf/AdP8KAM7w14iHiC+v2hR47aFIgiuBnJ35PH0HftXQ1nado1rpl9dT2caQpcqgMSLgAru5H13Dj2960aACuf1n/kb/Dn/bz/AOixXQVz+s/8jf4c/wC3n/0WKAOgooooAKKKKACiiigAooooAKKKKACuP+GP/IvXH/X23/oCV2FeY+DvFlhoOlS2t3Dcu7zmQGJVIwVUdyPSgD06iuP/AOFj6P8A8+19/wB8J/8AFUf8LH0f/n2vv++E/wDiqAOworj/APhY+j/8+19/3wn/AMVR/wALH0f/AJ9r7/vhP/iqAOworj/+Fj6P/wA+19/3wn/xVH/Cx9H/AOfa+/74T/4qgDsKK4//AIWPo/8Az7X3/fCf/FUf8LH0f/n2vv8AvhP/AIqgDsK4/wCJ3/IvW/8A19r/AOgPR/wsfR/+fa+/74T/AOKrB8Y+LLDXtKitbSG5R0nEhMqqBgKw7E+tAHp1FFFABRRRQAUUUUAFFFFABRRRQAUUUUAFFFFABRRRQAUUUUAFFFFABXH6b/yVDVv+vRf5RV0Wo6vp+lpuvruOHjIUnLH6AcmvP4dbu7rxpf32gWhunuIQiLIMbQAgLHnple570AemkgAknAHUmsDVPGWj6blPtH2mUceXB83P16frWYPC+tayQ/iDVmWI8/Zrfp/h+hre0vw7pWk4NpaIJB/y1f5n/M9PwoAwP7S8V67xp1kmmWzf8tZvvEfiP5D8ayvCnhy11LWdXXVS91JZzbSdxAkYs+Se55X1r0muP8F/8jD4n/6+/wD2eSgDqbW0t7KERWsEcMY/hjUAVPRRQAUUUUAFFFFABRRRQAUUUUAFFFFABRRRQAUUUUAFFFFABRRRQAUUUUAFc/4S/wCY3/2FZ/8A2Wugrn/CX/Mb/wCwrP8A+y0AdBRRRQAUUUUAFFFFABRRRQAVz/jv/kUL7/tn/wCjFroK5/x3/wAihff9s/8A0YtAGh4f/wCRe0z/AK9Iv/QBWhXC6X4+0qz0qztZLe8LwQJGxVFwSFAOPm9qtf8ACx9H/wCfa+/74T/4qgDsKK4//hY+j/8APtff98J/8VR/wsfR/wDn2vv++E/+KoA7CiuP/wCFj6P/AM+19/3wn/xVH/Cx9H/59r7/AL4T/wCKoA7CiuP/AOFj6P8A8+19/wB8J/8AFUf8LH0f/n2vv++E/wDiqAOworj/APhY+j/8+19/3wn/AMVR/wALH0f/AJ9r7/vhP/iqADUv+SoaT/16N/KWuwrz201u2174iaZdWiSoiQPGRKADkLIexPrXoVABRRRQAUUUUAFFFFABRRRQAUUUUAFFFFABRRRQAUUUUAFFFFABRRWPqnijSNK3LcXatKP+WUXzt+nT8cUAY/wx/wCReuP+vtv/AEBK6yeeG2iMs8qRRr1Z2Cgfia8z8I3XiD+y5bPRLWPY0xZ7qTohKqMDPHYdj1roIPBMl5KLjxBqc17J/wA81YhB7Z9PoBQBNf8AjrT4pPI06KXUbg8KsSkKT9ep/AGsvUx4s1XS7u4uzHptkkLu0I++6hScHqeenOPpXZ2GmWWmx+XZWsUC99i8n6nqfxqLxB/yL2p/9ekv/oBoA5jwT4Z0q40W21G5thPPLuyJDlRhiOF6du+a7VEWNAiKFVRgADAFYPgT/kULH/tp/wCjGroKACiiigAooooAKKKKACikByMiloAKKKKAOP1L/kqGk/8AXo38pa7CuP1L/kqGk/8AXo38pa7CgDM8RaYdW0ea1jbbNw8Tejjkf4fjWHpPje2A+ya4rWd7EdjllO1iPp0/lXX1j634Z03XPmuoiswGBNGcN+Pr+NAEq+IdGZdw1Wzx7zKD/OqV/wCM9EsoyRdi4cdEgG7P49P1rBf4Zxl8pqrKvoYMn891auk+A9K0+VZpy95IvI83AQH/AHf8c0ATeG1udUuZNdv4fKMqeXaxH/lnH1z9Se/9K6OkpaAM/wAQf8i9qf8A16S/+gGs/wACf8ihY/8AbT/0Y1aHiD/kXtT/AOvSX/0A1n+BP+RQsf8Atp/6MagDoKKKKACiiigAooooA8/+Kn/ML/7a/wDslFHxU/5hf/bX/wBkooA6DwJ/yKFj/wBtP/RjV0Fc/wCBP+RQsf8Atp/6MaugoAK57xvFYz6AyX9x9nUyDypNjMA+DjIUE4xkV0NUtX06PVdLuLKXpKuAf7p7H8DigDC07xxoRsolnn+zOihTH5bsBjjggdP1q1/wm/h3/oIf+QZP/iapQ+EvDNrHb298kP2tlVSGumUu59BkZyfarEvhDwvC6JLaRxtIcIrXLgt9Pm5oAt6H4gg1y+vUs/mtrdY9rlSCzNuz17cDt61tVjaJ4ft9Evr17MbLa4WPahYsVZd2evbkd/WtmgArn9Z/5G/w5/28/wDosV0Fc/rP/I3+HP8At5/9FigDoKKKKACiiigAooooAKKKKACiiigArj/hj/yL1x/19t/6AldhXH/DH/kXrj/r7b/0BKAOwooooAKKKKACiiigAooooAKKKKACiiigAooooAKKKKACiiigAooooAKKKKACiiigAooooAKKKKAOY1LxxptpKYLRZb65zgJCOM+mf8AapY8X691KaPat/wB/Mfzz/wB811Vtp9nZySSW1tFFJIxZ3VQCxJycmrVAHMad4H0u1fzrzzL+cnJec8E/7v8AjmqekRpD8TdUjiRURbRQFUYA4i7V2dcfpv8AyVDVv+vRf5RUAdhRRRQAVx/gv/kYfE//AF9/+zyV2Fcf4L/5GHxP/wBff/s8lAHYUUUUAFFFFABRRRQAUUUUAFFFFABRRRQAUUUUAFFFFABRRRQAUUUUAFFFFABXP+Ev+Y3/ANhWf/2Wugrn/CX/ADG/+wrP/wCy0AdBRRRQAUUUUAFFFFABRRRQAVz/AI7/AORQvv8Atn/6MWugrn/Hf/IoX3/bP/0YtAGh4f8A+Re0z/r0i/8AQBWhWf4f/wCRe0z/AK9Iv/QBWhQAUUUUAFFFFABRRRQAUUUUAFFFFABRRRQAUUUUAFFFFABRRRQAUUUUAFFFFABRRRQAUUUUARXNzDaW73FxII4oxlmboBXLXPjhJ5jb6FYT6hN/e2kKPfHX88V1U8EVzBJBOgeKRSrKehBptta29pEIraGOGMdFjUKP0oA5H+xfE2uc6vqIsbdutvb9cehx/UmtjS/CWj6Xho7UTSj/AJaT/Of8B+ArcooA4/4Y/wDIvXH/AF9t/wCgJXYVx/wx/wCReuP+vtv/AEBK7CgArP8AEH/Ivan/ANekv/oBrQrP8Qf8i9qf/XpL/wCgGgDP8Cf8ihY/9tP/AEY1dBXP+BP+RQsf+2n/AKMaugoAKKKKACiiigCK4laGIusbSEdlrCur+e4JVjsX+6vH510VV7myguR86Yb+8ODQBSgv50gjVbGRgqgBhnnjr0qT+0bj/oHy/r/hV6JPKiSMHO1QufpT6AM7+0bj/oHy/r/hR/aNx/0D5f1/wrRooA47UTn4n6QcY/0Rv5S12NcfqX/JUNJ/69G/lLXYUAFFFFABRRRQAUUUUAZ/iD/kXtT/AOvSX/0A1n+BP+RQsf8Atp/6MatDxB/yL2p/9ekv/oBrP8Cf8ihY/wDbT/0Y1AHQUUUUAFFFFABRRRQB5/8AFT/mF/8AbX/2Sij4qf8AML/7a/8AslFAHQeBP+RQsf8Atp/6Maugrn/An/IoWP8A20/9GNXQUAFYni3U7jTNGLWYJup5FgiwM4Zs/rgGtusjxLYz32mA2gBuraVLiEHozKc4/LNAHFN4Wu9Iv9I1G+vBNPNqEKOgBOCTnJYnnp6V6Je2Vtf27QXcCTRt/Cwz+Xoa4jWfFmn6hHpYkEttPbahFLPFIhyirnceOuPz9qtaz8QbGK2dNKDzzsMLIy7UX355P0xQBL4K1Sc3+oaJcStN9jdvJkY5O0NtIJ/L867CuF+HOk3MbXGr3QZfPXZHu6uCclvzAruqACuf1n/kb/Dn/bz/AOixXQVz+s/8jf4c/wC3n/0WKAOgooooAKKKKACiiigAooooAKKKKACuP+GP/IvXH/X23/oCV2Fcf8Mf+ReuP+vtv/QEoA7CiiigAooooAKKKKACiiigAooooAKKKKACiiigAooooAKKKKACiiigAooooAKKKKACiiigAooooAKKKKACuP03/kqGrf8AXov8oq7Cub1bwVpur6lLfXE92ssuNwjdQvAA4yp9KAOkorj/APhXGj/8/N9/32n/AMTWD4f8J2GqarrFrPNcqljP5cZRlBI3OOcg/wB0elAHp1cf4L/5GHxP/wBff/s8lH/CuNH/AOfm+/77T/4mtjw/4bs/D/2j7HJO/n7d3msDjbnGMAepoA2KKKKACiiigAooooAKKKKACiiigAooooAKKKKACiiigAooooAKKKKACiiigArn/CX/ADG/+wrP/wCy10Fc/wCEv+Y3/wBhWf8A9loA6CiiigAooooAKKKKACiiigArn/Hf/IoX3/bP/wBGLXQVz/jv/kUL7/tn/wCjFoA0PD//ACL2mf8AXpF/6AK0Kz/D/wDyL2mf9ekX/oArQoAKKKKACiiigAooooAKKKKACiiigAooooAKKKKACiiigAooooAKKKKACiiigAooooAKKKKACiiigAooooA4/wCGP/IvXH/X23/oCV2Fcf8A8K40f/n5vv8AvtP/AImquqeAdKs9KvLqO4vC8EDyKGdcEhSRn5fagDuqz/EH/Ivan/16S/8AoBri/DXgrTdX0K2vrie7WWXduEbqF4YjjKn0rU/4Vxo//Pzff99p/wDE0AaHgT/kULH/ALaf+jGroKp6TpsOkabFY27SNFFnaZCC3JJ5wB61coAKKKKACiiigAooooAKKKKACiiigDh/EN9b6d8RdMu7yTy4I7Q7m2k4z5gHA56kVsf8Jt4d/wCgh/5Bk/8Aia1rrTbC8kEl3ZW07gbQ0sSsQPTJHvUP9haP/wBAqx/8B0/woAz/APhNvDv/AEEP/IMn/wATR/wm3h3/AKCH/kGT/wCJrQ/sLR/+gVY/+A6f4Uf2Fo//AECrH/wHT/CgDP8A+E28O/8AQQ/8gyf/ABNH/CbeHf8AoIf+QZP/AImtD+wtH/6BVj/4Dp/hR/YWj/8AQKsf/AdP8KAM/wD4Tbw7/wBBD/yDJ/8AE0f8Jt4d/wCgh/5Bk/8Aia0P7C0f/oFWP/gOn+FH9haP/wBAqx/8B0/woAw9Y8YaFc6NfW8N9ullt5ERfJcZJUgDlaueBP8AkULH/tp/6MatD+wtH/6BVj/4Dp/hVyCCG2hWG3ijhiX7qRqFUd+AKAJKKKKACiiigAooooA8/wDip/zC/wDtr/7JRR8VP+YX/wBtf/ZKKAOg8Cf8ihY/9tP/AEY1dBXP+BP+RQsf+2n/AKMaugoAKrahf2+mWUl5duUhjxuYAnGSAOB7kVNKJDE4iKrJtO0sMgHtkcZFeeeNNT8QQWUlhqVtZ/ZbggCeBWwcENjJbg8dCKAO11DQtL1Nt97ZRSv/AH8Yb8xzVa28J6FayCSLTotw5G8l8f8AfRNcz/wlXjD/AKAP/knN/jR/wlXjD/oA/wDknN/jQB2thqFvfLIIdyyQtslicYaM+hH9elW64zwbZ6xJrN9q+qxNAbhAmxl2ljxg7ewAGOfWuzoAK5/Wf+Rv8Of9vP8A6LFdBXP6z/yN/hz/ALef/RYoA6CiiigAooooAKKKKACiiigAooooAK4/4Y/8i9cf9fbf+gJXYVx/wx/5F64/6+2/9ASgDsKKKKACiiigAooooAKKKKACiiigAooooAKKKKACiiigAooooAKKKKACiiigAooooAKKKKACiiigAooooAKKKKACuP8ABf8AyMPif/r7/wDZ5K7CuP8ABf8AyMPif/r7/wDZ5KAOwooooAKKKKACiiigAooooAKKKKACiiigAooooAKKKKACiiigAooooAKKKKACiiigArn/AAl/zG/+wrP/AOy10Fc/4S/5jf8A2FZ//ZaAOgooooAKKKKACiiigAooooAK5/x3/wAihff9s/8A0YtdBXP+O/8AkUL7/tn/AOjFoA0PD/8AyL2mf9ekX/oArQrP8P8A/IvaZ/16Rf8AoArQoAKKKKACiiigAooooAKKKKACiiigAooooAKKKKACiiigAooooAKKKKACiiigAooooAKKKKACiiigAooooAKz/EH/ACL2p/8AXpL/AOgGtCs/xB/yL2p/9ekv/oBoAz/An/IoWP8A20/9GNXQVz/gT/kULH/tp/6MaugoAKKKKACiiigAooooAKKKKACiiigAooooAKKKKACiiigAooooAKKKKACiiigAooooAKKKKACiiigDz/4qf8wv/tr/AOyUUfFT/mF/9tf/AGSigDoPAn/IoWP/AG0/9GNXQVz/AIE/5FCx/wC2n/oxq6CgAqlq9laahpk9tfELAy5Z8gbMfxAnpirtcv8AENLhvDD+RnasqmXH9zn+u2gC1L4y8PxOVbUVJH92N2H5gU3/AITbw7/0EP8AyDJ/8TVey8DaClrH5kDXLFQTI0rDd78EVY/4Qnw7/wBA/wD8jSf/ABVAE+ieILfW769SzO+2t1jw5UqWZt2evbgdvWtmsbRdAt9Evrx7JdltcJHhCxYqy7s9e3I7+tbNABXP6z/yN/hz/t5/9Fiugrn9Z/5G/wAOf9vP/osUAdBRRRQAUUUUAFFFFABRRRQAUUUUAFcL8O9SsLPQp47u9toHNyzBZZVUkbV5wT7V3Ved+BfDulavo01xf2vnSrcMgbzGXjapxwR6mgDtP7d0f/oK2P8A4EJ/jR/buj/9BWx/8CE/xrP/AOEJ8O/9A/8A8jSf/FUf8IT4d/6B/wD5Gk/+KoA0P7d0f/oK2P8A4EJ/jR/buj/9BWx/8CE/xrP/AOEJ8O/9A/8A8jSf/FUf8IT4d/6B/wD5Gk/+KoA0P7d0f/oK2P8A4EJ/jR/buj/9BWx/8CE/xrP/AOEJ8O/9A/8A8jSf/FUf8IT4d/6B/wD5Gk/+KoA0P7d0f/oK2P8A4EJ/jR/buj/9BWx/8CE/xrP/AOEJ8O/9A/8A8jSf/FUf8IT4d/6B/wD5Gk/+KoA0P7d0f/oK2P8A4EJ/jR/buj/9BWx/8CE/xrP/AOEJ8O/9A/8A8jSf/FUf8IT4d/6B/wD5Gk/+KoA0P7d0f/oK2P8A4EJ/jR/buj/9BWx/8CE/xrP/AOEJ8O/9A/8A8jSf/FUf8IT4d/6B/wD5Gk/+KoA0P7d0f/oK2P8A4EJ/jR/buj/9BWx/8CE/xrP/AOEJ8O/9A/8A8jSf/FUf8IT4d/6B/wD5Gk/+KoA0P7d0f/oK2P8A4EJ/jR/buj/9BWx/8CE/xrP/AOEJ8O/9A/8A8jSf/FUf8IT4d/6B/wD5Gk/+KoA0P7d0f/oK2P8A4EJ/jR/buj/9BWx/8CE/xrP/AOEJ8O/9A/8A8jSf/FUf8IT4d/6B/wD5Gk/+KoA0P7d0f/oK2P8A4EJ/jR/buj/9BWx/8CE/xrP/AOEJ8O/9A/8A8jSf/FUf8IT4d/6B/wD5Gk/+KoA0P7d0f/oK2P8A4EJ/jR/buj/9BWx/8CE/xrP/AOEJ8O/9A/8A8jSf/FUf8IT4d/6B/wD5Gk/+KoA0P7d0f/oK2P8A4EJ/jR/buj/9BWx/8CE/xrP/AOEJ8O/9A/8A8jSf/FUf8IT4d/6B/wD5Gk/+KoA0P7d0f/oK2P8A4EJ/jR/buj/9BWx/8CE/xrP/AOEJ8O/9A/8A8jSf/FUf8IT4d/6B/wD5Gk/+KoA0P7d0f/oK2P8A4EJ/jR/buj/9BWx/8CE/xrP/AOEJ8O/9A/8A8jSf/FUf8IT4d/6B/wD5Gk/+KoA0P7d0f/oK2P8A4EJ/jR/buj/9BWx/8CE/xrP/AOEJ8O/9A/8A8jSf/FUf8IT4d/6B/wD5Gk/+KoA0P7d0f/oK2P8A4EJ/jR/buj/9BWx/8CE/xrP/AOEJ8O/9A/8A8jSf/FUf8IT4d/6B/wD5Gk/+KoA0P7d0f/oK2P8A4EJ/jXO+B5El13xLJG6uj3IZWU5DAtJgg1pf8IT4d/6B/wD5Gk/+KrQ0rRNO0bzf7Pt/J83G/wCdmzjOOpPqaANCiiigAooooAKKKKACiiigAooooAKKKKACiiigAooooAKKKKACiiigAooooAKKKKACuf8ACX/Mb/7Cs/8A7LXQVz/hL/mN/wDYVn/9loA6CiiigAooooAKKKKACiiigArn/Hf/ACKF9/2z/wDRi10Fc/47/wCRQvv+2f8A6MWgB2h61pUWhafHJqdmjpbRqytOoKkKMgjNXv7d0f8A6Ctj/wCBCf41h6P4P0K50axuJrHdLLbxu7ec4ySoJPDVc/4Qnw7/ANA//wAjSf8AxVAGh/buj/8AQVsf/AhP8aP7d0f/AKCtj/4EJ/jWf/whPh3/AKB//kaT/wCKo/4Qnw7/ANA//wAjSf8AxVAGh/buj/8AQVsf/AhP8aP7d0f/AKCtj/4EJ/jWf/whPh3/AKB//kaT/wCKo/4Qnw7/ANA//wAjSf8AxVAGh/buj/8AQVsf/AhP8aP7d0f/AKCtj/4EJ/jWf/whPh3/AKB//kaT/wCKo/4Qnw7/ANA//wAjSf8AxVAGh/buj/8AQVsf/AhP8aP7d0f/AKCtj/4EJ/jWf/whPh3/AKB//kaT/wCKo/4Qnw7/ANA//wAjSf8AxVAGh/buj/8AQVsf/AhP8aP7d0f/AKCtj/4EJ/jWf/whPh3/AKB//kaT/wCKo/4Qnw7/ANA//wAjSf8AxVAGh/buj/8AQVsf/AhP8aP7d0f/AKCtj/4EJ/jWf/whPh3/AKB//kaT/wCKo/4Qnw7/ANA//wAjSf8AxVAGh/buj/8AQVsf/AhP8aP7d0f/AKCtj/4EJ/jWf/whPh3/AKB//kaT/wCKo/4Qnw7/ANA//wAjSf8AxVAGh/buj/8AQVsf/AhP8aP7d0f/AKCtj/4EJ/jWf/whPh3/AKB//kaT/wCKo/4Qnw7/ANA//wAjSf8AxVAGh/buj/8AQVsf/AhP8aP7d0f/AKCtj/4EJ/jWf/whPh3/AKB//kaT/wCKo/4Qnw7/ANA//wAjSf8AxVAGh/buj/8AQVsf/AhP8aP7d0f/AKCtj/4EJ/jWf/whPh3/AKB//kaT/wCKo/4Qnw7/ANA//wAjSf8AxVAGh/buj/8AQVsf/AhP8aP7d0f/AKCtj/4EJ/jWf/whPh3/AKB//kaT/wCKo/4Qnw7/ANA//wAjSf8AxVAGh/buj/8AQVsf/AhP8aP7d0f/AKCtj/4EJ/jWf/whPh3/AKB//kaT/wCKo/4Qnw7/ANA//wAjSf8AxVAGh/buj/8AQVsf/AhP8aP7d0f/AKCtj/4EJ/jWf/whPh3/AKB//kaT/wCKo/4Qnw7/ANA//wAjSf8AxVAGh/buj/8AQVsf/AhP8aP7d0f/AKCtj/4EJ/jWf/whPh3/AKB//kaT/wCKo/4Qnw7/ANA//wAjSf8AxVAGh/buj/8AQVsf/AhP8aP7d0f/AKCtj/4EJ/jWf/whPh3/AKB//kaT/wCKo/4Qnw7/ANA//wAjSf8AxVAGh/buj/8AQVsf/AhP8ao65rWlS6FqEcep2bu9tIqqs6ksSpwAM03/AIQnw7/0D/8AyNJ/8VR/whPh3/oH/wDkaT/4qgA8Cf8AIoWP/bT/ANGNXQVXsLG306zjtLOPy4I87V3E4ySTyeepNWKACiiigAooooAKKKKACiiigAooooAKKKKACiiigAooooAKKKKACiiigAooooAKKKKACiiigAooooA8/wDip/zC/wDtr/7JRR8VP+YX/wBtf/ZKKAOg8Cf8ihY/9tP/AEY1dBXP+BP+RQsf+2n/AKMaugoAKx/FV3d2OhzXNnBBOU/1scylgYzweAR7fhmryXitqktiVAaOFJgc/eDMw6e20fnViSNJY2jkUMjgqynoQe1AHm2meI/FFvZJHaaQZrccxE20rBV7AEHkDt1q3/wlXjD/AKAP/knN/jXewxJBCkUY2pGoVRnOAOBT6AOS8Gajf6nqWqzanF5M6pCnl7Cm0fvDjB57mutqhBLA2t3kaRgTJBD5kgbqCZMLjtjk577var9ABXP6z/yN/hz/ALef/RYroK5/Wf8Akb/Dn/bz/wCixQB0FFFFABRRRQAUUUUAFFFFABRRRQAVx/wx/wCReuP+vtv/AEBK7CuP+GP/ACL1x/19t/6AlAHYUUUUAFFFFABRRRQAUUUUAFFFFABRRRQAUUUUAFFFFABRRRQAUUUUAFFFFABRRRQAUUUUAFFFFABRRRQAUUUUAFFFFABRRRQAUUUUAFFFFABRRRQAUUUUAFFFFABRRRQAUUUUAFFFFABRRRQAUUUUAFFFFABXP+Ev+Y3/ANhWf/2Wugrn/CX/ADG/+wrP/wCy0AdBRRRQAUUUUAFFFFABRRRQAVz/AI7/AORQvv8Atn/6MWugrn/Hf/IoX3/bP/0YtAGh4f8A+Re0z/r0i/8AQBWhWf4f/wCRe0z/AK9Iv/QBWhQAUUUUAFFFFABRRRQAUUUUAFFFFABRRRQAUUUUAFFFFABRRRQAUUUUAFFFFABRRRQAUUUUAFFFFABRRRQAUUUUAFFFFABRRRQAUUUUAFFFFABRRRQAUUUUAFFFFABRRRQAUUUUAFFFFABRRRQAUUUUAFFFFABRRRQAUUUUAef/ABU/5hf/AG1/9koo+Kn/ADC/+2v/ALJRQB0HgT/kULH/ALaf+jGroK5/wJ/yKFj/ANtP/RjV0FAHn/jSz1S88WwLpCzeetmpLRPsIG9++RWf/Y3jn/nrff8AgeP/AIuvSVtY1vZLsE+ZJGkZHYBSxGP++j+QqegDy/8Asbxz/wA9b7/wPH/xdH9jeOf+et9/4Hj/AOLr1CigDifh9b3trfaxHqSyrc/uS3mHJP3+c967aoEtkS9lugW8yWNI2HbCliPx+c/pU9ABXP6z/wAjf4c/7ef/AEWK6Cuf1n/kb/Dn/bz/AOixQB0FFFFABRRRQAUUUUAFZ/8Abuj/APQVsf8AwIT/ABrQrn/+EJ8O/wDQP/8AI0n/AMVQBof27o//AEFbH/wIT/Gj+3dH/wCgrY/+BCf41n/8IT4d/wCgf/5Gk/8AiqP+EJ8O/wDQP/8AI0n/AMVQBof27o//AEFbH/wIT/GuV+HepWFnoU8d3e20Dm5ZgssqqSNq84J9q2v+EJ8O/wDQP/8AI0n/AMVR/wAIT4d/6B//AJGk/wDiqAND+3dH/wCgrY/+BCf40f27o/8A0FbH/wACE/xrP/4Qnw7/ANA//wAjSf8AxVH/AAhPh3/oH/8AkaT/AOKoA0P7d0f/AKCtj/4EJ/jV6ORJY1kjdXRwGVlOQwPQg1g/8IT4d/6B/wD5Gk/+Krct4I7a3it4V2xRIERc5wAMAc0ASUUUUAFFFFABRRRQAUUUUAFFFFABRRRQAUUUUAFFFFABRRRQAUUUUAFFFFABRRRQAUUUUAFFFFABRRRQAUUUUAFFFFABRRRQAUUUUAFFFFABRRRQAUUUUAFFFFABRRRQAUUUUAFFFFABRRRQAVz/AIS/5jf/AGFZ/wD2Wugrn/CX/Mb/AOwrP/7LQB0FFFFABRRRQAVHPPDbQtNcSxwxL955GCqO3JNSVXv7G31GzktLyPzIJMbl3EZwQRyOeoFAFf8At3R/+grY/wDgQn+NH9u6P/0FbH/wIT/Gs/8A4Qnw7/0D/wDyNJ/8VR/whPh3/oH/APkaT/4qgDQ/t3R/+grY/wDgQn+NYfjTVtNufC17Db6haTSts2pHMrMfnU8AGrn/AAhPh3/oH/8AkaT/AOKo/wCEJ8O/9A//AMjSf/FUAO0PWtKi0LT45NTs0dLaNWVp1BUhRkEZq9/buj/9BWx/8CE/xrP/AOEJ8O/9A/8A8jSf/FUf8IT4d/6B/wD5Gk/+KoA0P7d0f/oK2P8A4EJ/jTo9a0qWRY49Ts3dyFVVnUliegAzWb/whPh3/oH/APkaT/4qpLfwfoVtcRXENjtlicOjec5wQcg8tQBuUUUUAFFFFABRRRQAUUUUAFFFFABRRRQAUUUUAFFFFABRRRQAUUUUAFFFFABRRRQAUUUUAFFFFABRRRQAUUUUAFFFFABRRRQAUUUUAFFFFABRRRQAUUUUAFFFFABRRRQAUUUUAFFFFABRRRQAUUUUAFFFFABRRRQB5/8AFT/mF/8AbX/2Sij4qf8AML/7a/8AslFAHQeBP+RQsf8Atp/6Maugrn/An/IoWP8A20/9GNXQUAFFFFABRRRQAUUUUAFc/rP/ACN/hz/t5/8ARYroK5/Wf+Rv8Of9vP8A6LFAHQUUUUAFFFFABRRRQAUUUUAZuu63baDZJdXaSujyCMCIAnJBPcj0rB/4WPo//Ptff98J/wDFV2FFAHH/APCx9H/59r7/AL4T/wCKo/4WPo//AD7X3/fCf/FV2FFAHH/8LH0f/n2vv++E/wDiq0tC8WWGvXr2tpDco6RmQmVVAwCB2J9a3qKACiiigAooooAKKKKACiiigAooooAKKKKACiiigAooooAKKKKACiiigAooooAKKKKACiiigAooooAKKKKACiiigAooooAKKKKACiiigAooooAKKKKACiiigAooooAKKKKACiiigAooooAKKKKACiiigArn/CX/ADG/+wrP/wCy10Fc/wCEv+Y3/wBhWf8A9loA6CiiigAooooAKKKKACsHXfFlhoN6lrdw3Lu8YkBiVSMEkdyPSt6igDj/APhY+j/8+19/3wn/AMVR/wALH0f/AJ9r7/vhP/iq7CigDj/+Fj6P/wA+19/3wn/xVH/Cx9H/AOfa+/74T/4quwooAzdC1u216ye6tElREkMZEoAOQAexPrWlRRQAUUUUAFFFFABRRRQAUUUUAFFFFABRRRQAUUUUAFFFFABRRRQAUUUUAFFFFABRRRQAUUUUAFFFFABRRRQAUUUUAFFFFABRRRQAUUUUAFFFFABRRRQAUUUUAFFFFABRRRQAUUUUAFFFFABRRRQAUUUUAFFFFABRRRQB5/8AFT/mF/8AbX/2Sij4qf8AML/7a/8AslFAHQeBP+RQsf8Atp/6Maugrn/An/IoWP8A20/9GNXQUAFFFFABRRRQAUUUUAFc/rP/ACN/hz/t5/8ARYroK5/Wf+Rv8Of9vP8A6LFAHQUUUUAFFFFABRRRQAUUUUAFFFFAHH/8JhrH/QpX35v/APG6P+Ew1j/oUr783/8AjddhRQBj+H9YvNW+0fbNJn07ytu3zc/PnOcZUdMD862KKKACiiigAooooAKKKKACiiigAooooAKKKKACiiigAooooAKKKKACiiigAooooAKKKKACiiigAooooAKKKKACiiigAooooAKKKKACiiigAooooAKKKKACiiigAooooAKKKKACiiigAooooAKKKKACiiigArn/AAl/zG/+wrP/AOy10Fc/4S/5jf8A2FZ//ZaAOgooooAKKKKACiiigAooooAp6teTWGmy3NvaSXkqY2wR53NkgcYB6Zz07Vzf/CYax/0KV9+b/wDxuuwooA4//hMNY/6FK+/N/wD43XSaTeTX+mxXNxaSWcr53QSZ3Lgkc5A64z071cooAKKKKACiiigAooooAKKKKACiiigAooooAKKKKACiiigAooooAKKKKACiiigAooooAKKKKACiiigAooooAKKKKACiiigAooooAKKKKACiiigAooooAKKKKACiiigAooooAKKKKACiiigAooooAKKKKACiiigAooooAKKKKAPP/ip/zC/+2v8A7JRR8VP+YX/21/8AZKKAOg8Cf8ihY/8AbT/0Y1dBXD+Ev+Ek/wCEctP7P/sr7L8+zz/M3/fbOccdc1sf8Vh/1A//ACNQB0FFc/8A8Vh/1A//ACNR/wAVh/1A/wDyNQB0FFc//wAVh/1A/wDyNR/xWH/UD/8AI1AHQUVz/wDxWH/UD/8AI1H/ABWH/UD/API1AHQVz+s/8jf4c/7ef/RYo/4rD/qB/wDkasfUv+Ek/wCEj0Xz/wCyvtX7/wCz7PM2fcG7dnnp0xQB3FFc/wD8Vh/1A/8AyNR/xWH/AFA//I1AHQUVz/8AxWH/AFA//I1H/FYf9QP/AMjUAdBRXP8A/FYf9QP/AMjUf8Vh/wBQP/yNQB0FFc//AMVh/wBQP/yNR/xWH/UD/wDI1AHQUVz/APxWH/UD/wDI1H/FYf8AUD/8jUAdBRXP/wDFYf8AUD/8jUf8Vh/1A/8AyNQB0FFc/wD8Vh/1A/8AyNR/xWH/AFA//I1AHQUVz/8AxWH/AFA//I1H/FYf9QP/AMjUAdBRXP8A/FYf9QP/AMjUf8Vh/wBQP/yNQB0FFc//AMVh/wBQP/yNR/xWH/UD/wDI1AHQUVz/APxWH/UD/wDI1H/FYf8AUD/8jUAdBRXP/wDFYf8AUD/8jUf8Vh/1A/8AyNQB0FFc/wD8Vh/1A/8AyNR/xWH/AFA//I1AHQUVz/8AxWH/AFA//I1H/FYf9QP/AMjUAdBRXP8A/FYf9QP/AMjUf8Vh/wBQP/yNQB0FFc//AMVh/wBQP/yNR/xWH/UD/wDI1AHQUVz/APxWH/UD/wDI1H/FYf8AUD/8jUAdBRXP/wDFYf8AUD/8jUf8Vh/1A/8AyNQB0FFc/wD8Vh/1A/8AyNR/xWH/AFA//I1AHQUVz/8AxWH/AFA//I1H/FYf9QP/AMjUAdBRXP8A/FYf9QP/AMjUf8Vh/wBQP/yNQB0FFc//AMVh/wBQP/yNR/xWH/UD/wDI1AHQUVz/APxWH/UD/wDI1H/FYf8AUD/8jUAdBRXP/wDFYf8AUD/8jUf8Vh/1A/8AyNQB0FFc/wD8Vh/1A/8AyNR/xWH/AFA//I1AHQUVz/8AxWH/AFA//I1H/FYf9QP/AMjUAdBRXP8A/FYf9QP/AMjUf8Vh/wBQP/yNQB0FFc//AMVh/wBQP/yNR/xWH/UD/wDI1AHQUVz/APxWH/UD/wDI1H/FYf8AUD/8jUAdBRXP/wDFYf8AUD/8jUf8Vh/1A/8AyNQB0FFc/wD8Vh/1A/8AyNR/xWH/AFA//I1AHQUVz/8AxWH/AFA//I1H/FYf9QP/AMjUAdBRXP8A/FYf9QP/AMjUf8Vh/wBQP/yNQB0FFc//AMVh/wBQP/yNR/xWH/UD/wDI1AHQUVz/APxWH/UD/wDI1H/FYf8AUD/8jUAdBXP+Ev8AmN/9hWf/ANlo/wCKw/6gf/kasfw7/wAJJ/xNPsX9lf8AIQl87zvM/wBZxu24/h6YzzQB3FFc/wD8Vh/1A/8AyNR/xWH/AFA//I1AHQUVz/8AxWH/AFA//I1H/FYf9QP/AMjUAdBRXP8A/FYf9QP/AMjUf8Vh/wBQP/yNQB0FFc//AMVh/wBQP/yNR/xWH/UD/wDI1AHQUVz/APxWH/UD/wDI1H/FYf8AUD/8jUAdBRXP/wDFYf8AUD/8jUf8Vh/1A/8AyNQB0FFc/wD8Vh/1A/8AyNR/xWH/AFA//I1AHQUVz/8AxWH/AFA//I1H/FYf9QP/AMjUAdBRXP8A/FYf9QP/AMjUf8Vh/wBQP/yNQB0FFc//AMVh/wBQP/yNR/xWH/UD/wDI1AHQUVz/APxWH/UD/wDI1H/FYf8AUD/8jUAdBRXP/wDFYf8AUD/8jUf8Vh/1A/8AyNQB0FFc/wD8Vh/1A/8AyNR/xWH/AFA//I1AHQUVz/8AxWH/AFA//I1H/FYf9QP/AMjUAdBRXP8A/FYf9QP/AMjUf8Vh/wBQP/yNQB0FFc//AMVh/wBQP/yNR/xWH/UD/wDI1AHQUVz/APxWH/UD/wDI1H/FYf8AUD/8jUAdBRXP/wDFYf8AUD/8jUf8Vh/1A/8AyNQB0FFc/wD8Vh/1A/8AyNR/xWH/AFA//I1AHQUVz/8AxWH/AFA//I1H/FYf9QP/AMjUAdBRXP8A/FYf9QP/AMjUf8Vh/wBQP/yNQB0FFc//AMVh/wBQP/yNR/xWH/UD/wDI1AHQUVz/APxWH/UD/wDI1H/FYf8AUD/8jUAdBRXP/wDFYf8AUD/8jUf8Vh/1A/8AyNQB0FFc/wD8Vh/1A/8AyNR/xWH/AFA//I1AHQUVz/8AxWH/AFA//I1H/FYf9QP/AMjUAdBRXP8A/FYf9QP/AMjUf8Vh/wBQP/yNQB0FFc//AMVh/wBQP/yNR/xWH/UD/wDI1AHQUVz/APxWH/UD/wDI1H/FYf8AUD/8jUAdBRXP/wDFYf8AUD/8jUf8Vh/1A/8AyNQB0FFc/wD8Vh/1A/8AyNR/xWH/AFA//I1AHQUVz/8AxWH/AFA//I1H/FYf9QP/AMjUAdBRXP8A/FYf9QP/AMjUf8Vh/wBQP/yNQB0FFc//AMVh/wBQP/yNR/xWH/UD/wDI1AHQUVz/APxWH/UD/wDI1H/FYf8AUD/8jUAdBRXP/wDFYf8AUD/8jUf8Vh/1A/8AyNQB0FFc/wD8Vh/1A/8AyNR/xWH/AFA//I1AHP8AxU/5hf8A21/9korP8f8A9sf6B/a/2H/lp5f2Tf8A7Oc7vw6e9FAHYeBP+RQsf+2n/oxq6Cuf8Cf8ihY/9tP/AEY1dBQAUUUUAFFFFABRRRQAVz+s/wDI3+HP+3n/ANFiugrn9Z/5G/w5/wBvP/osUAdBRRRQAUUUUAFFFFABRRRQAUUUUAFFFFABRRRQAUUUUAFFFFABRRRQAUUUUAFFFFABRRRQAUUUUAFFFFABRRRQAUUUUAFFFFABRRRQAUUUUAFFFFABRRRQAUUUUAFFFFABRRRQAUUUUAFFFFABRRRQAUUUUAFFFFABRRRQAUUUUAFFFFABRRRQAUUUUAFc/wCEv+Y3/wBhWf8A9lroK5/wl/zG/wDsKz/+y0AdBRRRQAUUUUAFFFFABRRRQAUUUUAFFFFABRRRQAUUUUAFFFFABRRRQAUUUUAFFFFABRRRQAUUUUAFFFFABRRRQAUUUUAFFFFABRRRQAUUUUAFFFFABRRRQAUUUUAFFFFABRRRQAUUUUAFFFFABRRRQAUUUUAFFFFABRRRQAUUUUAFFFFABRRRQAUUUUAFFFFABRRRQB5/8VP+YX/21/8AZKKPip/zC/8Atr/7JRQB0HgT/kULH/tp/wCjGroK5/wJ/wAihY/9tP8A0Y1dBQAUUUUAFFFFABRRRQAVz+s/8jf4c/7ef/RYroK5/Wf+Rv8ADn/bz/6LFAHQUUUUAYPizWb7RrBrizs1lQY3TO42oScD5ep7fnU3hO+uNS8O2t3dvvmk37mCgdHYDgewFVvHn/IoX3/bP/0YtVvCeo2emeCbCa+uEgQ+YAWPJ/eN0HU0AdVRWfpmuabqxYWF2kzLyV5VseuDg1oUAFFFFABRRRQAUUUUAFFFFABRRRQAUUUUAFFFFABRRRQAUUUUAFFFFABRRRQAUUUUAFFFFABRRRQAUUUUAFFFFABRRRQAUUUUAFFFFABRRRQAUUUUAFFFFABRRRQAUUUUAFFFFABRRRQAUUUUAFFFFABRRRQAUUUUAFFFFABRRRQAVz/hL/mN/wDYVn/9lroK5/wl/wAxv/sKz/8AstAHQUUUUAFFFYd34jUX0ljpdnLqN1F/rBGwVI/YseM0AblFczbeMETVF07V7GTTrhsbdzh1OenI/n0rpqACiiigAooooAKKKKACiiigAooooAKKKKACiiigAooooAKKKKACiiigAooooAKKKKACiiigAooooAKKKKACiiigAooooAKKKKACiiigAooooAKKKKACiiigAooooAKKKKACiiigAooooAKKKKACiiigAooooAKKKKACiiigAooooAKKKKACiiigDz/4qf8AML/7a/8AslFHxU/5hf8A21/9kooA6DwJ/wAihY/9tP8A0Y1dBXP+BP8AkULH/tp/6MaugoAKKKKACiiigAooooAK5/Wf+Rv8Of8Abz/6LFdBXP6z/wAjf4c/7ef/AEWKAOgooooA5/x3/wAihff9s/8A0YtZvgrQ7G68PWl3ewrdOwdUWYbljXe3Cg8dcnPvWl47/wCRQvv+2f8A6MWjwJ/yKFj/ANtP/RjUAct4w0lfDWpWmraT+4Vn5QdFYc8exGeK9DtJ1urSG4QYWWNXH0IzXJfE1wdIs4BzJJc5VR1OFI/9mFdTplu1pplpbN96GFIz9QoFAFqiiigAooooAKKKKACiiigAooooAKKKKACiiigAooooAKKKKACiiigAooooAKKKKACiiigAooooAKKKKACiiigAooooAKKKKACiiigAooooAKKKKACiiigAooooAKKKKACiiigAooooAKKKKACiiigAooooAKKKKACiiigAooooAK5/wl/zG/8AsKz/APstdBXP+Ev+Y3/2FZ//AGWgDoKKKKAMvxNfPp3h+9uojiRI8KfQkhQf1rM+HtukXhiKZR+8uJHd27khiv8AStLxRZPqHhy+togWkaPcoHcqQwH6Vy3w612CO1fSrqVY5FctCWOAwPVfrnn8aAOm1rw1p+t3EE94JBJDwDG2NwznB9v8a2Kzdb1eHS7J33q1yw2wQg5aRzwAB9au2wlW2iWdg8oQB2Axlscn86AJaKKKACiiigAooooAKKKKACiiigAooooAKKKKACiiigAooooAKKKKACiiigAooooAKKKKACiiigAooooAKKKKACiiigAooooAKKKKACiiigAooooAKKKKACiiigAooooAKKKKACiiigAooooAKKKKACiiigAooooAKKKKACiiigAooooAKKKKAPP/AIqf8wv/ALa/+yUUfFT/AJhf/bX/ANkooA6DwJ/yKFj/ANtP/RjV0Fc/4E/5FCx/7af+jGroKACoLy7t7G2e4u5liiTqzGp65DxJp7694pstKllaO0jtzcuF6sd23j36fmaANTR/FOna1qElnZeczJGZC7JhSAQOOc9x2q1ea1a2F2sF6JYEcgJO6fumJ7bh0/HFYelaTZ6P45NtYxGONtM3kFi2W80DPP0Fa3isQnwxqPn42eS2M/3v4f1xQBrA5GR0pa5j4fXkt54aUTMWMErRKT/dABH5Zx+FdPQAVz+s/wDI3+HP+3n/ANFiugrn9Z/5G/w5/wBvP/osUAdBRRRQBQ1vTF1jSZ7B5DGJQPnAzgggj9RXOaPbeJvD0P2FLK31G0UkxsswjK5Oe/ufT8a7KigDnbXQ7q+1ePVtcaMyQ/8AHvaxHKRe5Pc1u3XnfZZvs23z9h8vd03Y4z7ZqWigDL8O/wBrf2b/AMTzZ9q3nG3H3e2dvGevT2rUoooAKKKKACvMfB3hOw17Spbq7muUdJzGBEygYCqe4PrXp1cf8Mf+ReuP+vtv/QEoAP8AhXGj/wDPzff99p/8TR/wrjR/+fm+/wC+0/8Aia7CigDj/wDhXGj/APPzff8Afaf/ABNH/CuNH/5+b7/vtP8A4muwooA4/wD4Vxo//Pzff99p/wDE0f8ACuNH/wCfm+/77T/4muwooA4//hXGj/8APzff99p/8TR/wrjR/wDn5vv++0/+JrsKKAOP/wCFcaP/AM/N9/32n/xNH/CuNH/5+b7/AL7T/wCJrsKKAOP/AOFcaP8A8/N9/wB9p/8AE0f8K40f/n5vv++0/wDia7CigDj/APhXGj/8/N9/32n/AMTR/wAK40f/AJ+b7/vtP/ia7CigDj/+FcaP/wA/N9/32n/xNH/CuNH/AOfm+/77T/4muwooA4//AIVxo/8Az833/faf/E0f8K40f/n5vv8AvtP/AImuwooA4/8A4Vxo/wDz833/AH2n/wATR/wrjR/+fm+/77T/AOJrsKKAOP8A+FcaP/z833/faf8AxNH/AArjR/8An5vv++0/+JrsKKAOP/4Vxo//AD833/faf/E0f8K40f8A5+b7/vtP/ia7CigDj/8AhXGj/wDPzff99p/8TR/wrjR/+fm+/wC+0/8Aia7CigDj/wDhXGj/APPzff8Afaf/ABNH/CuNH/5+b7/vtP8A4muwooA4/wD4Vxo//Pzff99p/wDE0f8ACuNH/wCfm+/77T/4muwooA4//hXGj/8APzff99p/8TR/wrjR/wDn5vv++0/+JrsKKAOP/wCFcaP/AM/N9/32n/xNYPh/wnYapqusWs81yqWM/lxlGUEjc45yD/dHpXp1cf4L/wCRh8T/APX3/wCzyUAH/CuNH/5+b7/vtP8A4mj/AIVxo/8Az833/faf/E12FFAHH/8ACuNH/wCfm+/77T/4mj/hXGj/APPzff8Afaf/ABNdhRQBx/8AwrjR/wDn5vv++0/+Jo/4Vxo//Pzff99p/wDE12FFAHH/APCuNH/5+b7/AL7T/wCJo/4Vxo//AD833/faf/E12FFAHH/8K40f/n5vv++0/wDiaP8AhXGj/wDPzff99p/8TXYUUAcf/wAK40f/AJ+b7/vtP/iaP+FcaP8A8/N9/wB9p/8AE12FFAHH/wDCuNH/AOfm+/77T/4mj/hXGj/8/N9/32n/AMTXYUUAcf8A8K40f/n5vv8AvtP/AImj/hXGj/8APzff99p/8TXYUUAcf/wrjR/+fm+/77T/AOJo/wCFcaP/AM/N9/32n/xNdhRQBwfhfTYdI8f6jY27SNFFafKZCC3PlnnAHrXeVx+m/wDJUNW/69F/lFXYUAFFFFABRRRQAVz/AIS/5jf/AGFZ/wD2Wugrn/CX/Mb/AOwrP/7LQB0FFFFABXJ634DsdTumubeZrOVzlwqblJ9cZGD+NdZRQBzOgeC7DRrgXLyNdXK/dZxhV9wPWtnV7D+1NLuLLznh85ceYvUc5q7RQBS0iw/svS7ey855vJXb5jdTzmrtFFABXP8Ajv8A5FC+/wC2f/oxa6Cuf8d/8ihff9s//Ri0AYul+AdKvNKs7qS4vA88CSMFdcAlQTj5ferX/CuNH/5+b7/vtP8A4mug8P8A/IvaZ/16Rf8AoArQoA4//hXGj/8APzff99p/8TR/wrjR/wDn5vv++0/+JrsKKAOP/wCFcaP/AM/N9/32n/xNH/CuNH/5+b7/AL7T/wCJrsKKAOP/AOFcaP8A8/N9/wB9p/8AE0f8K40f/n5vv++0/wDia7CigDj/APhXGj/8/N9/32n/AMTR/wAK40f/AJ+b7/vtP/ia7CigDj/+FcaP/wA/N9/32n/xNH/CuNH/AOfm+/77T/4muwooA4//AIVxo/8Az833/faf/E0f8K40f/n5vv8AvtP/AImuwooA4/8A4Vxo/wDz833/AH2n/wATR/wrjR/+fm+/77T/AOJrsKKAOP8A+FcaP/z833/faf8AxNH/AArjR/8An5vv++0/+JrsKKAOP/4Vxo//AD833/faf/E0f8K40f8A5+b7/vtP/ia7CigDj/8AhXGj/wDPzff99p/8TR/wrjR/+fm+/wC+0/8Aia7CigDj/wDhXGj/APPzff8Afaf/ABNH/CuNH/5+b7/vtP8A4muwooA4/wD4Vxo//Pzff99p/wDE0f8ACuNH/wCfm+/77T/4muwooA4//hXGj/8APzff99p/8TR/wrjR/wDn5vv++0/+JrsKKAOP/wCFcaP/AM/N9/32n/xNH/CuNH/5+b7/AL7T/wCJrsKKAOP/AOFcaP8A8/N9/wB9p/8AE0f8K40f/n5vv++0/wDia7CigDj/APhXGj/8/N9/32n/AMTVXVPAOlWelXl1HcXheCB5FDOuCQpIz8vtXdVn+IP+Re1P/r0l/wDQDQBxfhrwVpur6FbX1xPdrLLu3CN1C8MRxlT6Vqf8K40f/n5vv++0/wDia0PAn/IoWP8A20/9GNXQUAcf/wAK40f/AJ+b7/vtP/iaP+FcaP8A8/N9/wB9p/8AE12FFAHH/wDCuNH/AOfm+/77T/4mj/hXGj/8/N9/32n/AMTXYUUAcf8A8K40f/n5vv8AvtP/AImj/hXGj/8APzff99p/8TXYUUAcf/wrjR/+fm+/77T/AOJo/wCFcaP/AM/N9/32n/xNdhRQBx//AArjR/8An5vv++0/+Jo/4Vxo/wDz833/AH2n/wATXYUUAcf/AMK40f8A5+b7/vtP/iaP+FcaP/z833/faf8AxNdhRQBx/wDwrjR/+fm+/wC+0/8AiaP+FcaP/wA/N9/32n/xNdhRQBx//CuNH/5+b7/vtP8A4mj/AIVxo/8Az833/faf/E12FFAHH/8ACuNH/wCfm+/77T/4mj/hXGj/APPzff8Afaf/ABNdhRQBx/8AwrjR/wDn5vv++0/+JqH4f2yWeq+ILWMsUgnWNS3UgNIBn8q7auP8F/8AIw+J/wDr7/8AZ5KAOwooooAKKKKACiiigAooooA8/wDip/zC/wDtr/7JRR8VP+YX/wBtf/ZKKAOg8Cf8ihY/9tP/AEY1dBXP+BP+RQsf+2n/AKMaugoAKxPEOm3kz2+o6U6rqFrnarfdlQ9VP+f8a26yfEGqvpMdjIvlBJ7yOCRpOio2cnrxjFAHFXHiu/sfEX9o3ujvFKLT7MY2YqPv7twJH6frVa9v/EHjOVLeG1KWwbO1AQg92Y9f88V3UXizQprgQJqMW8nAyGC/99EY/WtHUL2LTrCa8nJEcKljjqfYUAVtA0mPRdJhskbeV5d/7zHqa0q5LSNf1/VbZ9Qg060azViFi8xhK2OuD0P6V0enX8GpWaXNsxKNwQwwykdQR2IoAtVz+s/8jf4c/wC3n/0WK6Cuf1n/AJG/w5/28/8AosUAdBRRRQAUUUUAFFFFABRRRQAUUUUAFcf8Mf8AkXrj/r7b/wBASuwrj/hj/wAi9cf9fbf+gJQB2FFFFABRRRQAUUUUAFFFFABRRRQAUUUUAFFFFABRRRQAUUUUAFFFFABRRRQAUUUUAFFFFABRRRQAUUUUAFFFFABXH+C/+Rh8T/8AX3/7PJXYVy2m6JrOl6rqt3byWDR3s5kCybycbmI5GMH5vegDqaKxZNYvbHnU9LkWLvPat5qr7kYDD8q07S7t76BZ7WZJom6MhzQBPRRRQAUUUUAFFFFABRRRQAUUUUAFFFFABRRRQAUUUUAcfpv/ACVDVv8Ar0X+UVdhXH6b/wAlQ1b/AK9F/lFXYUAFFFFABRRRQAVz/hL/AJjf/YVn/wDZa6Cuf8Jf8xv/ALCs/wD7LQB0FFFFABRRRQAUUUUAFFFFABXP+O/+RQvv+2f/AKMWugrn/Hf/ACKF9/2z/wDRi0AaHh//AJF7TP8Ar0i/9AFaFZ/h/wD5F7TP+vSL/wBAFaFABRRRQAUUUUAFFFFABRRRQAUUUUAFFFFABRRRQAUUUUAFFFFABRRRQAUUUUAFFFFABRRRQAUUUUAFFFFABWf4g/5F7U/+vSX/ANANaFVdUtnvNKvLWMqHngeNS3QEqQM/nQBk+BP+RQsf+2n/AKMaugrmtE0/XtF0mGzX+z51i3YXc6nlifvY9/QVbHiAW0oi1e0lsCxwJW+eIn/fHT8cUAbVFNVldQykMpGQQcg06gAooooAKKKKACiiigAooooAKKKKACiiigAooooAKKKKACuP8F/8jD4n/wCvv/2eSuwrj/Bf/Iw+J/8Ar7/9nkoA7CiiigAooooAKKKKACiiigDz/wCKn/ML/wC2v/slFHxU/wCYX/21/wDZKKAOg8Cf8ihY/wDbT/0Y1dBXP+BP+RQsf+2n/oxq6CgArm/EOlv4h1KHTJJTFZ26C4lKgbmZiyqB6dGrpKwfES6nZzR6rpEYnkRPLntyM+YmcgjHcEn86AKreANCMRQRzq2PviU5/wAP0rP1UTQeAdUsZ5TM1jOsCyHqyh0Zc/gwH4VTfx5q92/2Wx0pVuW4xhnIP04/WjW4tR0jwjcWV9C9xJfSLM9wnIRywLK3v8owRwfwoA6PwGAPCFkR38wn/v41VtDm+z+Ntc09P9U4W4A7BiF3H8d36UnhbUIdG0G1stWP2GRUMiGY4WRWJbg+ozgjrVTwa7ap4m1jWlUiF/3UZPcZH9FX86AO2rn9Z/5G/wAOf9vP/osV0Fc/rP8AyN/hz/t5/wDRYoA6CiiigAooooAKKKKACiiigAooooAK4/4Y/wDIvXH/AF9t/wCgJXYVx/wx/wCReuP+vtv/AEBKAOwooooAKKKKACiiigAooooAKKKKACiiigAooooAKKKKACiiigAooooAKKKKACiiigAooooAKKKKACiiigAooooAKKKKACsTUdHkhlfUdFIgvRy8X/LO4How9fetuigCjpGpxarZCeMFGUlJI2+9G46qavVzl2P7H8VW11Hxa6mfImA6CUfcb6np+ddHQAUUUUAFFFFABRRRQAUUUUAFFFFABRRRQAUUUUAcfpv/ACVDVv8Ar0X+UVdhXH6b/wAlQ1b/AK9F/lFXYUAFFFFABRRRQAVz/hL/AJjf/YVn/wDZa6Cuf8Jf8xv/ALCs/wD7LQB0FFFFABRRRQAUUUUAFFFFABXP+O/+RQvv+2f/AKMWugrn/Hf/ACKF9/2z/wDRi0AaHh//AJF7TP8Ar0i/9AFaFZ/h/wD5F7TP+vSL/wBAFaFABRRRQAUUUUAFFFFABRRRQAUUUUAFFFFABRRRQAUUUUAFFFFABRRRQAUUUUAFFFFABRRRQAUUUUAFFFFABRRRQAU2SNJUZJFV0YYKsMginUUAc3cQS+GW+1WQeTSicz23Uw/7ae3qK6CGWOeFJonDxyKGVh0IPQ05lV1KsAVIwQehFc/4eLabqd9obkmOLFxa5/55MeR+B4oA6KiiigAooooAKKKKACiiigAooooAKKKKACiiigAooooAK4/wX/yMPif/AK+//Z5K7CuP8F/8jD4n/wCvv/2eSgDsKKgu3uUi3WkMU0meVklMYx9Qp56Vytn4y1C+1CawtdA8y5g3eYn2xRjBweSoHU0AdjRXPHV/EIGf+EX/APJ+P/CpfD2vTaxcXsFxp7WUtoUDI0m4ndn2Hp+tAG5RXKa94tvdAliS80mJhKCUaO7JBx16oPUVb/tfxF/0K/8A5Px/4UAdBRXLv4n1K1v7O2v9Aa2W6mWJZPtIcAk47Lj8M11FAHn/AMVP+YX/ANtf/ZKKPip/zC/+2v8A7JRQB0HgT/kULH/tp/6Maugrn/An/IoWP/bT/wBGNXQUAFc1rWralb+LNK060Ci3n+aTK53jJ3DPbAGePWulri/H95qFpJYm2t4nVm/dTBWMscvsQccjtg5waAO0orz1PFPjAKB/YZbA6mzl5/I0P4p8YbD/AMSPbx94WcvH5mgDub6xtdRtmt7yBJoj/Cw/UehpbGxttOtVtrOFYYV6Kv8Aj3rK8FyyT+GLWaYlpZHlZye5MjE1u0AFc/rP/I3+HP8At5/9Fiugrn9Z/wCRv8Of9vP/AKLFAHQUUUUAFFFFABRRRQAUUUUAFFFFABXC/DvUrCz0KeO7vbaBzcswWWVVJG1ecE+1d1XnfgXw7pWr6NNcX9r50q3DIG8xl42qccEepoA7T+3dH/6Ctj/4EJ/jR/buj/8AQVsf/AhP8az/APhCfDv/AED/APyNJ/8AFUf8IT4d/wCgf/5Gk/8AiqAND+3dH/6Ctj/4EJ/jR/buj/8AQVsf/AhP8az/APhCfDv/AED/APyNJ/8AFUf8IT4d/wCgf/5Gk/8AiqAND+3dH/6Ctj/4EJ/jR/buj/8AQVsf/AhP8az/APhCfDv/AED/APyNJ/8AFUf8IT4d/wCgf/5Gk/8AiqAND+3dH/6Ctj/4EJ/jR/buj/8AQVsf/AhP8az/APhCfDv/AED/APyNJ/8AFUf8IT4d/wCgf/5Gk/8AiqAND+3dH/6Ctj/4EJ/jR/buj/8AQVsf/AhP8az/APhCfDv/AED/APyNJ/8AFVzfjrw7pWkaNDcWFr5MrXCoW8xm42scck+goA9EooooAKKKKACiiigAooooAKKKKACiiigAooooAKKKKACiiigAooooAKKKKACiiigAooooAwPGgxoJmH34J4pE+u8D+prfrnvFDfa7nS9JTl7m5Ekg9I05P9PyroaACiiigAooooAKKKKACiiigAooooAKKKKACiiigDj9N/5Khq3/AF6L/KKuwrj9N/5Khq3/AF6L/KKuwoAKKKKACiiigArn/CX/ADG/+wrP/wCy10Fc/wCEv+Y3/wBhWf8A9loA6CiiigAooooAKKKKACiiigArn/Hf/IoX3/bP/wBGLXQVz/jv/kUL7/tn/wCjFoAdoetaVFoWnxyanZo6W0asrTqCpCjIIzV7+3dH/wCgrY/+BCf41h6P4P0K50axuJrHdLLbxu7ec4ySoJPDVc/4Qnw7/wBA/wD8jSf/ABVAGh/buj/9BWx/8CE/xo/t3R/+grY/+BCf41n/APCE+Hf+gf8A+RpP/iqP+EJ8O/8AQP8A/I0n/wAVQBof27o//QVsf/AhP8aP7d0f/oK2P/gQn+NZ/wDwhPh3/oH/APkaT/4qj/hCfDv/AED/APyNJ/8AFUAaH9u6P/0FbH/wIT/Gj+3dH/6Ctj/4EJ/jWf8A8IT4d/6B/wD5Gk/+Ko/4Qnw7/wBA/wD8jSf/ABVAGh/buj/9BWx/8CE/xo/t3R/+grY/+BCf41n/APCE+Hf+gf8A+RpP/iqP+EJ8O/8AQP8A/I0n/wAVQBqQatptzMsNvqFpNK33UjmVmPfgA1crgxpdlpHxI0u3sIfJia3Zyu4tztkGeSfQV3lABRRRQAUUUUAFFFFABRRRQAUUUUAFFFFABRRRQAUUUUAFFFFABRRRQAUUUUAFFFFABWBqA8vxnpMi/emgmjb6AAj9TW/XPRN/aHjaV05i0628sn/po5yf0oA6GiiigAooooAKKKKACiiigAooooAKKKKACiiigAooooAK4/wX/wAjD4n/AOvv/wBnkrsK4/wX/wAjD4n/AOvv/wBnkoA7CvP/AAj/AMlD1r/tv/6NWvQK8z0W3vbnx1rKWF/9hlDzkyeSJMjzRxg/hz7UAelkgAknAFU7KG2kmfU7Zi322KM56BlAJU4xnOG7+grC1LRfEcthOi+IvOJQ/u/siR7uOm4citrw/wD8i9pn/XpF/wCgCgDj/ip/zC/+2v8A7JXoFef/ABU/5hf/AG1/9kroP7I8Rf8AQ0f+SEf+NAGndxWuoTC1kYmW2eK5wvVSGJXnGOdpH0q7XM+GbO+stc1hNRuvtUzrA4lxjcvzgcduh4rpqAPP/ip/zC/+2v8A7JRR8VP+YX/21/8AZKKAOg8Cf8ihY/8AbT/0Y1dBXP8AgT/kULH/ALaf+jGroKACq94lq0SyXhRY4XEgZ22hWHQ5qxXH+J9Pk1/xNaaQ07Q20dsbl9vc7tv59PzNAHQf27pA/wCYrY/+BCf41Dda/pi20ht9W08ShSV3zKwz7gHNchqHgrTbDV7CGWe6+x3ZMRk3LuWXqoztxg9OlXb/AOHVglnK9lPdtOq7kWR1w2O3C9/WgDovDN/aalo6XFnH5SM7l4852OSWYfmc/jWtWJ4Rj06PQYW0rf5EhLtvOW39Dn34xW3QAVz+s/8AI3+HP+3n/wBFiugrn9Z/5G/w5/28/wDosUAdBRRRQAUUUUAFFFFABRRRQAUUUUAFcf8ADH/kXrj/AK+2/wDQErsK4/4Y/wDIvXH/AF9t/wCgJQB2FFFFABRRRQAUUUUAFFFFABXH/E7/AJF63/6+1/8AQHrsK4/4nf8AIvW//X2v/oD0AdhRRRQAUUUUAFFFFABRRRQAUUUUAFFFFABRRRQAUUUUAFFFFABRRRQAUUUUAFFFU59V0+2JFxfW0RU4IeVQQfzoAuVXvr2DT7SS6upBHFGMkn+Q96zD4iW6by9Is579j/y0ClIh9Xb+maW30ea6u1vdalS4lQ5it0H7mE+uD94+5oAZoNrPc3c2t36GOe4XZDE3WKLqB9T1NbtFFABRRRQAUUUUAFFFFABRRRQAUUUUAFFFFABRRRQBx+m/8lQ1b/r0X+UVdhXH6b/yVDVv+vRf5RV2FABRRRQAUUUUAFc/4S/5jf8A2FZ//Za6Cuf8Jf8AMb/7Cs//ALLQB0FFFFABRRRQAUUUUAFFFFABXP8Ajv8A5FC+/wC2f/oxa6Cuf8d/8ihff9s//Ri0AaHh/wD5F7TP+vSL/wBAFaFZ/h//AJF7TP8Ar0i/9AFaFABRRRQAUUUUAFFFFABRRRQBx+pf8lQ0n/r0b+UtdhXH6l/yVDSf+vRv5S12FABRRRQAUUUUAFFFFABRRRQAUUUUAFFFFABRRRQAUUUUAFFFFABRRRQAUUU1mVFLMQqgZJJwAKAHUVnXGvaTbAmXULcH+6JAzH6Acmqn9r32o5XSLB1Q/wDLzdqY0+oX7zfpQBY1zVRp0Cxwr517OdlvCOrN6/QdzTtC0z+y9PETv5lxIxlnk/vuep/pSaXo6WUj3VxK13fyffuJBzj+6o6KPYVp0AFFFFABRRRQAUUUUAFFFFABRRRQAUUUUAFFFFABRRRQAVx/gv8A5GHxP/19/wDs8ldhXH+C/wDkYfE//X3/AOzyUAdhXn3hE/8AFw9a/wC2/wD6NWu6u4HuYfLjuprY5yXh27iPT5gf8a5yLwJYw3LXMWo6nHOxJMiTKrHPXkLQB1VZp1QSa6mm2+xzHGZbg9dg6KPqSc/Qe9UD4UDDB13XCD2N3/8AWq1oXh2z0IztbSTyvOQXeZgx4z6AetAHLfFT/mF/9tf/AGSu/rndT8HW2ryrJf6jqEzIMLlowB9AExSr4TVFCprutqoGABd4A/SgDT1nVItJ0+S5l5b7scfeRz0UVbh8zyI/O2+btG/b03Y5x7Vz8fgyyF/BeT32o3UkDh1FxMHGQc/3a6SgDz/4qf8AML/7a/8AslFHxU/5hf8A21/9kooA6DwJ/wAihY/9tP8A0Y1dBXP+BP8AkULH/tp/6MaugoAK57xPpF/dSwajo04h1C3BQA4w6ntzx+fFdDWN4h8SWegRIbgPJLJnZEnU+59BQBWttM1LVvDUtn4hZVu3YlHTblMY2n5eM5z07Vz15qHja3ibTmtGlONguYoSxYeu4cfjjNSN8TRn5dJJHvcY/wDZaafiacHGkAH3uf8A7GgDovBmkXGjaGILvAmkkMrIDnZkAY/St+sfwneTah4et7u4YtJM8rHJJx+8bAHsBwPYVsUAFc/rP/I3+HP+3n/0WK6Cuf1n/kb/AA5/28/+ixQB0FFFFABRRRQAUUUUAFFFFABRRRQAVx/wx/5F64/6+2/9ASuwrj/hj/yL1x/19t/6AlAHYUUUUAFFFFABRRRQAUUUUAFcf8Tv+Ret/wDr7X/0B67CuP8Aid/yL1v/ANfa/wDoD0AdhRRRQAUUUUAFFFFABRRRQAUUUUAFFFFABRRRQAUUUUAFFFFABRRRQAUUUUAFUrjSdOuixuLG3kLHJLRgkmrtFAGI3h5bY79IvJ7Fx0QMZIj9Ub+mKW21ma2uUs9ahW3mkO2KdDmGY+gP8J9jW1Ve+srfULSS2uoxJE4wQf5j3oAsUVhaDdz291Nol+5e4t13wyt1mi7H6joa3aACiiigAooooAKKKKAK9+8sVjNJBJFFIilg8ylkAHJyAQema57QdQ8T6vbLdSR6da278oWidmYeoG/p+NXvGQlPhXUBDnd5Yzj+7uG79M1c0/UrCfSorq3niW2VByWACADofTFAC6zqkGj6bLeXB+VBhVHV27AV59aXXirxXcyS2d09tAhxlJDHGvtxyT+dR+INSn8X+IIdP0/Jt0bbH6H+859sfp9a9I0vT4NK0+GztxhIlxnux7k+5oA5zRtR1nStVh0nxAVmW4yLe5U5yw/hJ7/jzXXVz3iQLcapodmmDP8AbBce4RASf6V0NABRRRQBx+m/8lQ1b/r0X+UVdhXH6b/yVDVv+vRf5RV2FABRRRQAUUUUAFc/4S/5jf8A2FZ//Za6Cuf8Jf8AMb/7Cs//ALLQB0FFFFABRRRQAUUUUAFFFFABXP8Ajv8A5FC+/wC2f/oxa6Cuf8d/8ihff9s//Ri0AaHh/wD5F7TP+vSL/wBAFaFZ/h//AJF7TP8Ar0i/9AFaFABRRRQAUUUUAFFFFABRRRQBx+pf8lQ0n/r0b+UtdhXH6l/yVDSf+vRv5S12FABRRRQAUUUUAFFFFABRRRQAUUUUAFFFFABRRRQAUUUUAFFFFABRRRQAU1lV1KuoZWGCCMginUUAZtxoGk3A/e6fb5/vKgUj6EciqraTf6f8+kX7so/5dbtjIh9g33l/WtyigDM0zWI72V7WeJrW+jGZLeTrj1U/xD3FadZeuaUNRgWSBvJvoPmt5h1U+h9j3FO0LU/7U08Sunl3EbGKeM/wOOooA0qKKKACiiigAooooAKKKKACiiigAooooAKKKKACiiigArj/AAX/AMjD4n/6+/8A2eSuwrj/AAX/AMjD4n/6+/8A2eSgDsKKKKACiiigAooooAKKKKAPP/ip/wAwv/tr/wCyUUfFT/mF/wDbX/2SigDoPAn/ACKFj/20/wDRjV0Fc/4E/wCRQsf+2n/oxq3LiLz7eWIO8ZkQrvQ4ZcjGQexoAkrk/E2mRt4l0rVLtBJYp+5mDDKoedpPtk/pWDZ6H4tvHuAmsTR+RKYj5l3IMkdxjPGCKsP4S8WyIySa4HRhhla7lII9DxQB6AqqigKoUDsBSkAjBGRXnyeE/FyIqJrgVVGABdygAflSt4V8X7T/AMT3d7fbJef0oA7TSYrWGy8uxbMAllxxjB8xtwHA4DZA9h3q7WH4Mikt/DNtDMMSxvKjjOeRKwNblABXP6z/AMjf4c/7ef8A0WK6Cuf1n/kb/Dn/AG8/+ixQB0FFFFABRRRQAUUUUAFFFFABRRRQAVx/wx/5F64/6+2/9ASuwrj/AIY/8i9cf9fbf+gJQB2FFFFABRRRQAUUUUAFFFFABXH/ABO/5F63/wCvtf8A0B67CuP+J3/IvW//AF9r/wCgPQB2FFFFABRRRQAUUUUAFFFFABRRRQAUUUUAFFFFABRRRQAUUUUAFFFFABRRRQAUUUUAFFFFAHPeKF+yXOl6snDW9yI5D6xvwf6fnXQ1geNCDoJhH3554o0+u8H+hrfoAKKKKACiiigAooooAayq6lWAZSMEEZBFcZqHw5sri4aSzu3tUY5MZTeB9OR/WuuvJJobWSS3iSWRRkI8mwH1+bBxx7VgaN4k1XWYvOttCVIM4Est3tU/T5Mn8BQBc8PeGrLQI2MG6Wdxh5n6keg9BWjex3UsG2zuUt5M8u8XmcewyOelGoXsGnWUt3dPsiiXJPr7D3rz9fFXibXb100SDy41/hVFbA7bmbjP5UAdHp/hrULTXP7Vm1kXUzLscSW3VMgkDDfL0/8ArV01croPiHUP7RXSfEFr9nu3BMUgGFkx244z9K6qgAooooA4/Tf+Soat/wBei/yirsK4/Tf+Soat/wBei/yirsKACiiigAooooAK5/wl/wAxv/sKz/8AstdBXP8AhL/mN/8AYVn/APZaAOgooooAKKKKACiiigAooooAK5/x3/yKF9/2z/8ARi10Fc/47/5FC+/7Z/8AoxaANDw//wAi9pn/AF6Rf+gCtCs/w/8A8i9pn/XpF/6AK0KACiiigAooooAKKKKACiiigDj9S/5KhpP/AF6N/KWuwrj9S/5KhpP/AF6N/KWuwoAKKKKACiiigAooooAKKKKACiiigAooooAKKKKACiiigAooooAKKKKACiiigAooooAK56Ff7P8AG0sacQ6jbeYR/wBNEOD+ldDWBqBEnjPSY1+9FBNI30IAH6igDfooooAKKKKACiiigAooooAKKKKACiiigDHv/FOjadeSWl5eeXPHjcvlOcZAI5Ax0Iqv/wAJt4d/6CH/AJBk/wDiayba0trz4marHd28U6C2VgsqBgDiLnB+tdN/YWj/APQKsf8AwHT/AAoAz/8AhNvDv/QQ/wDIMn/xNH/CbeHf+gh/5Bk/+JrQ/sLR/wDoFWP/AIDp/hR/YWj/APQKsf8AwHT/AAoAz/8AhNvDv/QQ/wDIMn/xNc34Y8RaVYazrtxdXXlxXdxvhby2O4bnOeBx1HWu0/sLR/8AoFWP/gOn+FH9haP/ANAqx/8AAdP8KAM//hNvDv8A0EP/ACDJ/wDE0f8ACbeHf+gh/wCQZP8A4mtD+wtH/wCgVY/+A6f4Uf2Fo/8A0CrH/wAB0/woAz/+E28O/wDQQ/8AIMn/AMTR/wAJt4d/6CH/AJBk/wDia0P7C0f/AKBVj/4Dp/hXK/ETTbCz0KCS0sraBzcqpaKJVJG1uMge1AHdUUUUAFFFFAHn/wAVP+YX/wBtf/ZKKPip/wAwv/tr/wCyUUAdB4E/5FCx/wC2n/oxq6Cuf8Cf8ihY/wDbT/0Y1dBQAVz3i3xMPD8ESwxrLdTZ2K3RQO5xXQ1zWpeRaeN7C7vdqwy2rQxO/RZA2evYkHFAGtol5cX+kW11dweRPKuWjwRjk4PPqMH8ao6xdapoyS6gjx3tkp3SQsu2SNc/wsODj3H41uVz/jTWLXT9DureSRTcXMTRpEDz8wxnHoKANiwvYNRsoru2bdFKuVP9D71ZrlfhxHKnhnMmdrzu0ef7vA/mDXVUAFc/rP8AyN/hz/t5/wDRYroK5/Wf+Rv8Of8Abz/6LFAHQUUUUAFFFFABRRRQAUUUUAFFFISFBJIAHJJoAWuP+GP/ACL1x/19t/6AldB/buj/APQVsf8AwIT/ABrlfh3qVhZ6FPHd3ttA5uWYLLKqkjavOCfagDuqKit7iC6iEttNHNGeA8bBgfxFS0AFFFFABRRRQAUUUUAFcf8AE7/kXrf/AK+1/wDQHrsK4/4nf8i9b/8AX2v/AKA9AHYUUUUAFFFFABRRRQAUUUUAFFFFABRRRQAUUUUAFFFFABRRRQAUUUUAFFFFABRRRQAUUlYuo6xJLOdO0YCe9PDydY7cerH19qAK92f7Y8VW1rHzbaYfPmYdDKfuL9R1/OujqjpGmRaVZiCMl3Yl5ZW+9I56savUAFFFFABRRRQAUUUUAYvjGWWHwtqDw53+WF49CwB/QmtHTvs4063+xlTbiNfLK9NuOKlnhjuIHhmQPHIpVlPQg9RXDXngXU4t8GlasUsnJJhlkdQPbjIP5UAZ/jLWZPEGrQ6RphMsKPtG08SSdM/Qf4mu70HSIdF0uKziwWAzI+Pvt3P+e1ZnhbwjBoTG4mkFxeMMbwMKg9B/jW5em8WD/QI4Hmz/AMt3KqB68A57cUAY/idFl1HQUQf6R9uV1x12AEv+HSuhrlbHSfEA8RrqmoyWE4CGMIkjjylJGSo29evXrnrXVUAFFcr4i1/V7PxDb6VpNrbTvPB5gEoOSctnncB0Wof7R8c/9Aax/wC+x/8AHKADTf8AkqGrf9ei/wAoq7CvPYLXxjBr1xrCaTbG4uIxGymRdgA29Bvz/CO9aX9o+Of+gNY/99j/AOOUAdhRXK+Hdf1e88Q3Glata20DwQeYREDkHK453EdGrqqACiiigArn/CX/ADG/+wrP/wCy10Fc/wCEv+Y3/wBhWf8A9loA6CiiigAooooAKKKKACiiigArn/Hf/IoX3/bP/wBGLW3cXEFrEZbmaOGMcF5GCgfia5jxpq2m3Pha9ht9QtJpW2bUjmVmPzqeADQBueH/APkXtM/69Iv/AEAVoVg6HrWlRaFp8cmp2aOltGrK06gqQoyCM1ughgCCCDyCKAFooooAKKKKACiiigAooooA4/Uv+SoaT/16N/KWuwrj9S/5KhpP/Xo38pa7CgAooooAKKKKACiiigAooooAKKKKACiiigAooooAKKKKACiiigAooooAKKKKACiimu6xoXkYKqjJZjgCgAZgilmICgZJPYVz/h7dqWqX2uMCIpcW9rn/AJ5qeT+J/lTbmeXxM5tLEvHpYOJ7rp53+wnt6mughhjt4UhhQJHGoVVHQAUASUUUUAFFFFABRRRQAUUUUAFFFFABRRRQBx+m/wDJUNW/69F/lFXYVx+m/wDJUNW/69F/lFXYUAFFFFABRRRQAUUUUAFcf8Tv+Ret/wDr7X/0B67CuP8Aid/yL1v/ANfa/wDoD0AdhRRRQAUUUUAef/FT/mF/9tf/AGSij4qf8wv/ALa/+yUUAdB4E/5FCx/7af8Aoxq6Cuf8Cf8AIoWP/bT/ANGNXQUAFU9U0y11aye0vI98bcgjgqfUHsauVzPiCfV5PEFlp+j332cyRNJMGjRlRQcbuQTz0x7CgDJn8F67BmLTdekFv2R5XTA9MDIpun/Dp2uBNq18JRnLJFklvqx/wra17U7jw34ed5r1ru9kbZE7xqvJHoo6DBPfmuY0PwpqusQrq8+qSW00nzROcs7e5ORgUAejwQx28KQwoqRoAqqowABUlY/hjULjUNMb7YB9qtpmt5iOhZe/6itigArn9Z/5G/w5/wBvP/osV0Fc/rP/ACN/hz/t5/8ARYoA6CiiigAooooAKKKKACobu6gsbWS5upVihjGWdu3+fSodV1O10ixe7vJNsa8AD7znsoHc/wCelcBbWOpePNSN7eM1tp0RKoF5Cj+6vqfVv/rCgC5qHjbUdTujZeG7Ric8TFNzkcchTwo69c8HtSR+CtY1dxNr2qMOSwjB8wrnqB/Cv4ccV2mm6ZZ6VbC3soFiTuR1Y+pPc1coA5e08A6FAhEsU1yT/FJKRj6bcVLL4G8PyRsq2bRE9HSZ8j8yR+ldHTUkSRS0bq4BK5U55BwR+BBFAHDXHw9ktpBcaNqksMy52eZ8pHGPvr0/Kqo8Q+JvDMqx6zb/AGu3wFVmwM4HGJAOvTO7J47V6LUc0MdxE0U0ayRuMMjDII+lAFLRtbsdbtjNYyltuA6MMMhPqP6jjg+laNefeIPCNxpE41fw88iGE7zEvJT1K+o9Qe3rXR+FvE0HiC1w22K9jH72LPX/AGl9v5dPQkA3qKKKACiiigArj/id/wAi9b/9fa/+gPXYVx/xO/5F63/6+1/9AegDsKKKKACiiigAooooAKKKKACiiigAooooAKKKKACiiigAooooAKKKKACiiigArFv7nxDG0n2LTrOVQTsJuDkjtkEAfrW1RQBxjXUt06xeJbu709CceSkXlQt7GQE5/MV1djbWtrapHZRxpDjK+X0Pv71NJGkqFJEV0YYKsMg1g3GnXOisbvRQWtxzNYE/Kw7mP+6fboaAOgoqtp99BqVnHdWz7o3H4g9wfcVZoAKKKKACiiigAooooAKKbI6RIXkdURRksxwBXN6p450ewykMjXko/hh+7/310/LNAHTVVvtRs9Oi8y9uYoF7b2wT9B3rhjrvirxF8ulWhtLdv+WgGOP99v6VDo3hH+0Nc1CDWruSWWz8ouUcneXUn7x54oA2YPFsOseKtOsdP8wWytI0jn5fMPltgY9O/PfHpXYViQeGNOsr2yubC3SB7ZmJIyS6lGXBJPqQfwrboA4/Uv8AkqGk/wDXo38pa7CuP1L/AJKhpP8A16N/KWuwoAKKKKAOP03/AJKhq3/Xov8AKKuwrj9N/wCSoat/16L/ACirsKACiiigArn/AAl/zG/+wrP/AOy10Fc/4S/5jf8A2FZ//ZaAOgooooAKKKKACiisHxT4mg8P2uF2y3sg/dRZ6f7Te38+nqQAXdZ1ux0S2E19KV3ZCIoyzkeg/qeOR61xZ8Q+JvE0rR6Nb/ZLfBVmXBxkc5kI69cbcHnvUnh/wjcavOdX8QvI5mO8RNwX9C3oPQDt6V3sMMdvEsUMaxxoMKijAA+lAHEW/wAPZLmQ3Gs6pLNM2N/l/MTxj77dfyrYi8DeH441VrNpSOrvM+T+RA/SujpskiRRtJI6oiAszMcBQOpJoA5m78A6FOgEUU1sR/FHKTn67s1jyeCtY0hzNoOqMeQxjJ8stjoD/C348c16BRQBwGn+NtR0y6Fl4ktGBzzME2uBzyVHDDp0xwO9dzaXUF9ax3NrKssMgyrr3/z6VDqWmWeq2xt72BZU7E9VPqD2NcBc2OpeA9SF7Zs1zp0pCuG4DD+63ofRv/rigD0uiqelana6vYpd2cm6NuCD95D3Ujsf89KuUAFFFFABRRRQBx+pf8lQ0n/r0b+UtdhXH6l/yVDSf+vRv5S12FABRRRQAUUUUAFFFFABRRRQAUUUUAFFFFABRRRQAUUUUAFFFFABRRRQAUyUyCFzEqtIFOxWOAT2BPan0UAc5fXvimMfuNLtCvdkl3kfgduaqWYsNSvFTWr65lugcraXaeQgPsnRvzNddVe9sbW/gMN3Ak0Z7MOn09KAJlVUUKihVHAAGAKdXOma58NSqLmV7nSHYKsrnL2x7Bj3X36iuhBDAFSCDyCKAFooooAKKKKACiiigAoopu9fM8vcN+M49qAHUhOBk1TutRSFvLiHmy9MDoKgFndXeGu5Sq/3FoAuSX1tGcNMufbn+VSxSpNGJIzuU9Diq8enWsY/1QY+rc1g+K/EEOlIdKt/OgupogySxoNsaFiGPXOQAx4FAEGm/wDJUNW/69F/lFXYVyOsaTpujaMuo6Yxhu4SrQzq5ZpySPlP97d/niuuoAKKKKACiiigArD8aTzW3ha9mt5ZIZV2bXjYqw+dRwRW5XP+O/8AkUL7/tn/AOjFoAx9P8M6xe6dbXf/AAlV8nnxJJt+c7dwBxnf70668CX95GI7vxLczoDuCyxswB9cF/eum8P/APIvaZ/16Rf+gCtCgDj/APhD9Y/6G2+/J/8A45WP4n0zWPD+nR3f/CSX1xvlEe3e6YyCc53n0r0iuP8Aid/yL1v/ANfa/wDoD0AdhRRRQB5/8VP+YX/21/8AZKKPip/zC/8Atr/7JRQB0HgT/kULH/tp/wCjGroK5/wJ/wAihY/9tP8A0Y1bzuscbPIwVFBLMTgADvQA6ud1621C01aDW9MtxdPHCYJrfOCyZyCPxrV03VrHVo3ksLhZlQ7WwCCD9DUGqeIdL0idYL+68mR13qPLdsjJHUA+lAHF3Gn694w1aJ7+zexs4jjDqV2rnnGeST+XSuw1bUzo9qsFlpt3dSrGBEkELMijoMsBgdOnWq//AAm3h3/oIf8AkGT/AOJpD438PAZF+T7CGT/4mgA8ExTx6I7XcU0V1LcSSTLLGUO4nqAeoxiuhrP0LUv7W0qO+2hVleTaAMfKHYLn3wBn3rQoAK5/Wf8Akb/Dn/bz/wCixXQVz+s/8jf4c/7ef/RYoA6CiiigAooooAKKK53x3qBsPDM4QsHuSIFIAPXJbOf9kMPxoA5e7ll8deKEt4W26ba5IcLg7eNx+rEDHtjjrXottbxWtvHBbxrHFGNqqvQCsHwNpI0zQI5HXE91iVz3wfuj8v5mujoAKKKwfFMmuNa/ZdDtGZ5R+8uPNRdg9FyQc+/btz0AMXxr4w+yeZpmlSf6R92adT/q/VVP971Pb69OV8LeJp/D91ht0tlIf3sWen+0vv8Az6ehDv8AhCfEX/QP/wDI0f8A8VVPTPDuq6vbtcWFr50SuULeYq84BxyR6igD2a0uoL61jubWVZYZBlXXv/n0qavPfC2neKfD91htOaWykP72Lz4+P9pfm6/z6ehHoVABXnfizTJvDesQ6/pSqqF/nTblVYgg8ejDP0/KvRKrajZRajYT2c4zHMhU+3ofwPNADdL1CHVdOgvbfPlzLkAjBBzgj8CCKt1wfw6nlsr/AFLRLjduiYyAYGAQdrc9eflx9Pz7ygAoorB13Qb/AFS9Se01y5sEWMIYot2Cck7uGHrj8KAN6uP+J3/IvW//AF9r/wCgPR/wh+sf9Dbffk//AMcrnfGWkXek2VuLzXrm/Msh2QyhsDA5bJYjjIH40AepUVxdv4W1S5t4riHxffNFKgdGw4yCMg8vUn/CH6x/0Nt9+T//ABygDsKK4W/0DxPpcf2zTtdub54gS0Tlsn6KSwbgng+nGTV7RPHFrdzfZNVj/s+7XIYyHEeR1BJ5U5zwfTrmgDrKKKKACiiqGqazp+kRh765WLd91erN9AKAL9FY2meKNI1ScQW11iY9I5FKk/TPWtmgAooooAKKKKACiiigAooooAKKKKACiiigAooooAKKKKAOcUf2H4pWNPlstVydvZJx/wDFD9a6OsDxmu3Ro7offtbmKVT77gP61v0AFFFFABRRRQAUUUUAQ3VtBeW729zEssLjDI4yDXMzeB7SC6F3pMot5l5Ec0Ymj/JuR9c11lZ+pa3pulEC+vI4WIyF5LY9cDmgDO/tnVNO+XV9KZ4x/wAvFj+8X8VPIFV/DOoWt/4n12e2mV45hblOxOEIPB54NbGm67peqsUsbyOVwM7OVb8jg03UdA0zUm8y4tVE3UTR/I4PruHNAF+SaOKSJHcK0rFUH944Jx+QNSVyS6TqNh4o0lpNQnvbEPIEEpy0beW3U9/rXW0AcfqX/JUNJ/69G/lLXYVx+pf8lQ0n/r0b+UtdhQAUUUUAcfpv/JUNW/69F/lFXYVx+m/8lQ1b/r0X+UVdhQAUUUUAFc/4S/5jf/YVn/8AZa6Cuf8ACX/Mb/7Cs/8A7LQB0FFFFABRRRQBU1TUIdK06e9uM+XCuSAMknOAPxJArhvCemTeJNYm1/VVVkD/ACJtwrMAAOPRRj6/nVj4izy3t/puiW+7dKwkIwMEk7V568fNn6/l2enWUWnWEFnAMRwoFHv6n8TzQBZooooAbJIkUbSSOqIgLMzHAUDqSa8r8Y+LX1mQ2dkzJp6Hk9DMR3Pt6D8TzgDoPGNr4l1mQ2dlYMmnoeT50YMxHc/N09B+J5wBxt/4W1nTrOS7vLPy4I8bm81DjJAHAOepFAHQeCvGH2Ty9M1WT/R/uwzsf9X6Kx/u+h7fTp6RXjdv4P125t4riGx3RSoHRvOQZBGQeWruvByeILCMafq1kxtlH7qbzUYx4/hIDZI9PTp06AHVVFc28V1byQXEayRSDayt0IqWigDzW0ll8C+KHt5m3abdYJcrk7edp+qknPtnjpXpVc5450kanoEkiLme1zKh74H3h+X8hS+BNQN/4ZgDli9sTAxIA6YK4x/slR+FAHRUUUUAFFcreeFdVuL2eePxPeQpJIzrEobCAnIUfP26VD/wh+sf9Dbffk//AMcoANS/5KhpP/Xo38pa7CvKb7T5oPGVtp8niC5e4wsf2sq++JmB2oPmzzkdDj5vrXTf8IfrH/Q2335P/wDHKAOworj/APhD9Y/6G2+/J/8A45VG6j8T+FLgXYu5dWsM5lDlmIUDJyDkp35BI4GfSgDvqKw/D/irT9dUJG3kXQwDBIw3E4ydv94cH345ArcoAKKKKACisbU/FGkaXP5FzdZmHWONSxH1x0qzpetafq8ZaxuVl2/eXoy/UGgDQooooAKKKKACiiigAooooAKKKKACiiigAooooAKKKKAI54Y7iB4ZkDxyKVZT0INYfhmWS0mu9DuGLPZMDCx6tC33fy6flXQVgXq+R4202VeDc20sTe4XDD+dAG/RRRQAUUUUAFFFFACVzl3ctJePKjEc4Ug9uldE67kK5IyMZFQQ2NtD92IE+rcmgCDSEh+z70QiTozMP5e1aFJS0AFcP41jit/FGg3rybBI/lTbmATywwzn2Idgc8YruK4/4mQeZoEEyxbmiuBlwuSilSDz2BO38cUAbdt4b0m1uI54bQB4iTHukZlQ+oUkgfgK1ahs7lLyyguowwSeNZFDdQCMjP51NQAUUUUAFFFFABXP+O/+RQvv+2f/AKMWugrn/Hf/ACKF9/2z/wDRi0AaHh//AJF7TP8Ar0i/9AFaFZ/h/wD5F7TP+vSL/wBAFaFABXH/ABO/5F63/wCvtf8A0B67CuP+J3/IvW//AF9r/wCgPQB2FFFFAHn/AMVP+YX/ANtf/ZKKPip/zC/+2v8A7JRQB0HgT/kULH/tp/6MatyeGO4t5IJV3RyqUYeoIwaw/An/ACKFj/20/wDRjVuXCyPbypDJ5UrIQj4B2nHBweuKAM7QvD9loMcyWXmHzmBdpGyTjoOg9TUXiPw9BrotPNwDBKCecbkP3lz+X5VyNte+O7tphbuz+TIY3JjhUBh1HIFMv9S8cacIvtUuwyttjVVgZnPsoBJoA6oeCPDwH/IPz/22k/8AiqbJ4L8NpGzvZCNVBJYzuAo9eWrAR/iFIgZQwB/vLAD+RqvqT+OksJmvS4t9pEhXyeFPX7vIHvQB3Og6d/ZWkxWQcOsbOUYHOVLsV/HBFaNYvhL7cugW8eoxhZIxtRhIrh0wNpypI6cfhW1QAVz+s/8AI3+HP+3n/wBFiugrn9Z/5G/w5/28/wDosUAdBRRRQAUUUUAFcD48B1HxNo+lbflOCWz2d8H8gn6131cZrCq3xO0gN0+zZ/EeYRQB2QAUAKAAOAB2paKKACiiigArj/hj/wAi9cf9fbf+gJXYVx/wx/5F64/6+2/9ASgDsKKKKACiiigDgNYT+y/iZp90iBhdFAR0GWzGf8a7+uM8Zqo8UeGmH3jcgH6b0x/M12dABRRRQAV4v4q1f+2tcmuUOYE/dw/7g6HoDySTz0zjtXcfEXWfsWlrp0L4nu/v4PKxjr0ORk8ehG6vL6APSPhpq/nWcukyn54MyRe6E/MOnZjnk/xe1dxXg9hezadfQ3lu2JYXDLycH2OOx6H2Ne4WF7DqNjDeW7ZimQMvIyPY47jofcUAWKydc8OadrqqbyJhKo2rNGdrqM5x6H8QepxWtRQB53/xUfgdP+Wd9pKv+C5b80Jx7rlu5Nan/Cx9H/59r7/vhP8A4quwooA42T4kaUI2Mdrel8HaGVQCe2Tup/hCxGqrJ4g1IJPc3LERBhkRKCRgA/SusljSaJ4pUDxupVlYZBB6g1yMdpqHhG7mOn2kl9pUx3eUhzJE39RQBq+J9Gtb/SZ38tY7iFDJFMowykDPX8Ks+G72TUNAsrqY5keP5j6kHBP6VhXmpat4jgNhYabPZQy/LNc3A24XuAK6iwtI7CxgtIf9XCgQe+O9AFiiiigAooooAKKKKACiiigAooooAKKKKACiiigAooqOaWOCF5ZnVI0G5mY4AFAGF4tbz49P0xOXvLpAR/sKdzH8MCuhrntFjfVtUk12dSsW3yrJGGCE7v8AU/yroaACiiigAooooAKKKKAILy4FpZT3LDIhjaQj6DNcBo3g+bxDGdW1i7kU3JLqqAbiPXJ6D0GOldt4g/5F7U/+vSX/ANANcNpvxCNjpttaHTPM8iJY9/n7d2BjONtAD9c8FvoludU0i7mLWv7wq+NwA7gjHT0xXe6fcG8062uSMGaJJMemQD/WvP8AUviEb7Tbm0XTPKM8bR7/AD92MjHTbUlr8RltbWG3TSPliRUH+k9gMf3KAPRaK4TS/F0niHxLpdt9kW3jjeSQ/vN5J8pwOw9TXd0AcfqX/JUNJ/69G/lLXYVx+pf8lQ0n/r0b+UtdhQAUUUUAcfpv/JUNW/69F/lFXYVx+m/8lQ1b/r0X+UVdhQAUUUUAFc/4S/5jf/YVn/8AZa6Cuf8ACX/Mb/7Cs/8A7LQB0FFFFABRRRQBwGjp/anxM1C6dAotS4A6jK4jH+Nd/XGeDFU+KPErH7wuSB9N75/kK7OgAooooAK5/wAd/wDIoX3/AGz/APRi10Fc/wCO/wDkUL7/ALZ/+jFoA0PD/wDyL2mf9ekX/oArQrP8P/8AIvaZ/wBekX/oArQoAKKKKAEIDAhgCDwQe9cF4DB07xNrGlbflGSGz2R8D8w/6V31cZo6qvxO1cL0+zZ/E+WTQB2dFFFABVPV9Qj0rS7i+lGVhTIX+8egHQ4ySBn3q5Xl/wARdZ+26ounQvmC0+/g8NIevQ4OBx6g7qAOTuJ5Lm4luJm3SyuXdsYySck8V7J4V1f+2tDhuXOZ0/dzf746noByCDx0zjtXi9dB4K1n+x9cj819trcfupcnAGfut1A4Pc9AWoA9gooooA5fxD4JsdW865tR9mvny24H5Hbj7w/DqPUk5rJg8Sa14Yuks/EkLXFuQfLnTBdgOBg5AbpznDfNk+ld9RQBx/8AwsfR/wDn2vv++E/+Kqlq3xEtpLCSPTILlLl+A8qqAo9eCea72qWr6Xa6xYvaXabkJypHVW7Ee9AFPw9oNtpVgisiS3TjdNMRksx68ntWV4rtItJuLPW7JRDOk6xyhBgSqeoIptnqOr+G4BYX+mz30EXyw3NuN2V7AinrDqXifUbaa9s3sdMtXEoik+/Mw6ZHpQB1tFFFABRRRQAUUUUAFFFFABRRRQAUUUUAFFFFABRRRQAVzzN9t8coqcpp9qSx9Hc9P++RmtPWNTi0qxaeTLOflijH3pHPRRVfw7pstjaSTXZDXt25muG9Ceij2A4oA1qKKKACiiigAooooAKKKKACiiigArF8Y2z3XhXUI4yoKxiT5vRCGP6Ka2qhvLZLyyntZCwSeNo2K9QCMHH50AZfg65e68K6fJIFBWMx/L6ISo/RRW1XH/DOfzNAnhaXc0VwcIWyUUqCOOwJ3fjmuwoAKKKKACiiigArn/Hf/IoX3/bP/wBGLXQVz/jv/kUL7/tn/wCjFoA0PD//ACL2mf8AXpF/6AK0Kz/D/wDyL2mf9ekX/oArQoAK4/4nf8i9b/8AX2v/AKA9dhXH/E7/AJF63/6+1/8AQHoA7CiiigDz/wCKn/ML/wC2v/slFHxU/wCYX/21/wDZKKAOg8Cf8ihY/wDbT/0Y1dBXP+BP+RQsf+2n/oxq6CgBiRohYoiqXO5sDGT0yfyFc5qssNj400+7vSFt5LZoYpG+6km7OSe2QcV01VNS0611Sze1vIhJE35g+oPY0AWhyMis/XNUtNJ02We7ZcbSFjPWQ46AVys/grWbUlNI1yRIOyPK8eB6fLkH8hUdr8Prq4uRNrOpeaB1EZZmb23N0/KgDW+HTzN4YAmztWZxFn+7x/XdXU1FbW0NpbR29vGI4o12qo7CpaACuf1n/kb/AA5/28/+ixXQVz+s/wDI3+HP+3n/ANFigDoKKKKACiiigArg/F0j2PjnRr5xiHaib/o53fkGH513lcj8SNPFzoKXgC77SQHJJ+43ykAdOu38qAOuorJ8MamNW0K2uS2ZNuyX/fHB/Pr+Na1ABRRRQAVx/wAMf+ReuP8Ar7b/ANASuwrj/hj/AMi9cf8AX23/AKAlAHYUUUUAFFFMlkSGJ5ZGCoilmY9gOpoA4bxNI958QNGtIRvNu0bsB2+bc3/jozXeV594NB1zxfqOtSgFYv8AVgk5Ut8q/XCAjn1H4eg0AFR3E8dtby3EzbYokLu2M4AGSeKkrh/iXq/k2cWkxH558SS+yA/KOndhng/w+9AHE+IdVfWtYnvG3BGO2JT/AAoOgxk49TjjJNZtFFABXffDfXArPo1w7Zcl7bgnsSy+3TI4/veorgakt55La4iuIW2yxOHRsZwQcg80Ae+UVT0jUI9V0u3vohhZkyV/unoR0GcEEZ9quUAFFFFABRRRQAUUUUAFFFFABRRRQAUUUUAFFFFABRRRQAUUUUAFV4760leVI7qB2hO2RVkBKHng+nQ9fSrFcJ4Z02y1DxF4jN7bJP5d38ocZAy8mePwFAHTXXiHT4GMcUhu7joILYeY5P4cD8cVV/s691tkk1gCC0U7lsUbO70Mjd/oOK2be2gtU2W8EcKD+FFCj9KmoAQAKAFAAHAA7UtFFABRRRQAUUUUAFFFFAFfULX7bp1zab9nnxPHuxnbuBGcfjUkMMcESRQoqRoAFVRgAU53WNGeRgiKCWZjgAeppaAFqv8Ab7P7Z9j+1wfav+ePmDf0z93r05qxXn//ADV7/P8Az70AdpdWEdxe2d18qyWrswO3JYFGUjPbqD+FXKKKAOP1L/kqGk/9ejfylrsK4/Uv+SoaT/16N/KWuwoAKKKKAOP03/kqGrf9ei/yirsK4/Tf+Soat/16L/KKuwoAKKKKACuf8Jf8xv8A7Cs//stdBXP+Ev8AmN/9hWf/ANloA6CiiigAooooA4PwzI9n8QNZtJhsNw0jqD3+bcv/AI6c13lefeMgdD8X6drUQAWX/WAE5Yr8rfTKEDj0P499FIk0SSxsGR1DKw7g9DQA+iiigArn/Hf/ACKF9/2z/wDRi10Fc/47/wCRQvv+2f8A6MWgDQ8P/wDIvaZ/16Rf+gCtCs/w/wD8i9pn/XpF/wCgCtCgAooooAK4PwjI99451m+QZh2um/6uNv5hT+VdN4n1MaToVzchsSbdkX++eB+XX8Kx/hvp4ttBe8IXfdyE5BP3F+UAjp13fnQB11FFFAGX4j1mPQ9Ilu35kPyQrtyGkIOAfbjJ56D1rxWSR5ZGkkdndyWZmOSxPUk103j/AFf+0dcNtGcwWWYx7v8AxnpnqAO/3cjrXL0AFFFFAHr3gnXBrGjrHI7Nd2oCTEg/N12tk5zkDn3B9q6KvF/Cur/2LrkNy5xA/wC7m/3D1PQnggHjrjHevaKACiiigAooooAKKKKACiiigAooooAKKKKACiiigAooooAKKKKACmySJFG0kjqiICzMxwFA6kmnVn+IP+Re1P8A69Jf/QDQBOt/Ztbi4W7gaE5xIJAVOOOtZ0/iGKVvJ0iF9RnPH7riNfdnPH5ZrL8FaNptx4as7qeyhlmbfl5F3dHYDr9K6xEWNQqKFUdABgUAZNjpEhvRqOqyrcXgGI1UYjgHoo9fc81sUUUAFFFFABRRRQAUUUUAFFFFABRRRQAVFc3ENpbyXFxII4o13Mx7CpazfENlNqGi3FvbqjSnayq/RirBsH64x+NAHLeFrhNI1O/nubSa0sdSnBtZGi2xgZYqD/dyGGO1d3XI6lrP9v20mh21jPHfzACdJ1wLdcglie/bGPUfSuuoAKKKKACiiigArn/Hf/IoX3/bP/0YtdBXP+O/+RQvv+2f/oxaANDw/wD8i9pn/XpF/wCgCtCs/wAP/wDIvaZ/16Rf+gCtCgArj/id/wAi9b/9fa/+gPXYVx/xO/5F63/6+1/9AegDsKKKKAPP/ip/zC/+2v8A7JRR8VP+YX/21/8AZKKAOg8Cf8ihY/8AbT/0Y1dBXP8AgT/kULH/ALaf+jGroKACkJAxk9elUP7d0f8A6Ctj/wCBCf40f27o/wD0FbH/AMCE/wAaANCis/8At3R/+grY/wDgQn+NJ/b2j/8AQVsf/AhP8aANGiqGlarBqq3L2xDxQzGJZFOQ+FUkj8Wx+FX6ACuf1n/kb/Dn/bz/AOixXQVz+s/8jf4c/wC3n/0WKAOgooooAKKKKACo7iCO5t5beZd0UqFHXOMgjBHFSUUAebaDdS+DvEs2k37/AOiTkbZCuB/suPbsfT8K9JrD8VeHY/ENiqB/LuocmFyflycZBHocDnqP0PPeGfFMulzHRfEO6F4TsSWT+H0DH09G6Y9uaAO9opFYMoZSCCMgjvS0AFcf8Mf+ReuP+vtv/QErsK4/4Y/8i9cf9fbf+gJQB2FFFFABXE/EDXGWNdEstz3NwQJQgycHoo9zx+H1q94q8X2+jxvbWjLNfnjaORF7t7+1VPB3hm4huP7b1dnN9Jlo42PKbhyzf7RBPHb69ADc8MaMND0WK0JDTEmSZhnBc/4AAe+M9616KKACqc+k6bczNNcafaTSt955IVZj25JFXKKAM/8AsLR/+gVY/wDgOn+Fcr8RNNsLPQoJLSytoHNyqloolUkbW4yB7V3Vcf8AE7/kXrf/AK+1/wDQHoA6D+wtH/6BVj/4Dp/hR/YWj/8AQKsf/AdP8K0KKAIbW0trOMx2lvFAhO4rEgUE+uB9KmoooAKKKKACiiigAooooAKKKKACiiigAooooAKKKKACiiigAooooAK4/wAF/wDIw+J/+vv/ANnkrsK4/wAF/wDIw+J/+vv/ANnkoA7CiiigAooooAKKKKACiiigAooooAz/ABB/yL2p/wDXpL/6AaxNA8SyxWdtBr1vLZyMoWO4lUiOX0yex+tdRNFHPDJDKoeORSrKehBGCKSaCK4haGaNJImGGRhkEfSgB4IIBByD0Iqh/Ymnf2x/a32f/Tv+eu9v7u3pnHTjpWBq0g8HoJ7G+X7Ox/5B07Fs/wDXM8lfx4pq/EjSSo3Wt6GxyAiED/x6gDsaK4+y8Ywa3r+m2djHcRJvd5DJhdwEb4GATkZ5/AV2FAHK+ItA1e88Q2+q6TdW0DwQeWDKTkHLZ42kdGqH+zvHP/QZsf8Avgf/ABuuwooA89guvGM+vXGjpq1sLi3jEjMY12EHb0OzP8Q7Vpf2d45/6DNj/wB8D/43Rpv/ACVDVv8Ar0X+UVdhQByvh3QNXs/ENxqurXVtO88HlkxE5JyuONoHRa6qiigAooooAK5/wl/zG/8AsKz/APstdBXP+Ev+Y3/2FZ//AGWgDoKKKKACiiigDI8T6MNc0WW0BCzAiSFjnAcf4gke2c9qwPh/rjNG2iXu5Lm3JEQcYOB1U+45/D6V21cZ4x8M3E1x/bekM4vo8NJGp5faOGX/AGgAOO/16gHZ0Vy/hXxfb6xGltdssN+ONp4Evuvv7V1FABXP+O/+RQvv+2f/AKMWugrn/Hf/ACKF9/2z/wDRi0AaHh//AJF7TP8Ar0i/9AFaFZ/h/wD5F7TP+vSL/wBAFaFABRSMwVSzEAAZJPauD8TeKZdUmGi+Ht0zzHY8sf8AF6hT6erdMe3NAFPXrqXxj4lh0mwf/RICd0gXI/2nPt2Hr+Nei28EdtbxW8K7YokCIuc4AGAOax/Cvh2Pw9YshfzLqbBmcH5cjOAB6DJ56n9BuUAFFFFAGf8A2Fo//QKsf/AdP8KP7C0f/oFWP/gOn+FaFFAHC6hptgnxG0y1Sytlt3tmZohEoRjiTkjGD0H5V1X9haP/ANAqx/8AAdP8K5/Uv+SoaT/16N/KWuwoAz/7C0f/AKBVj/4Dp/hV6ONIo1jjRURAFVVGAoHQAU6igAooooAKKKKACiiigAooooAKKKKACiiigAooooAKKKKACiiigArP8Qf8i9qf/XpL/wCgGtCs/wAQf8i9qf8A16S/+gGgDP8AAn/IoWP/AG0/9GNXQVz/AIE/5FCx/wC2n/oxq6CgAooooAKKKKACiiigAooooAKKKKACiiigAooooA4/Tf8AkqGrf9ei/wAoq7CuP03/AJKhq3/Xov8AKKuwoAKKKKACiiigArn/AB3/AMihff8AbP8A9GLXQVT1bTYdX02WxuGkWKXG4xkBuCDxkH0oAj8P/wDIvaZ/16Rf+gCtCuP/AOFcaP8A8/N9/wB9p/8AE1g+MfCdhoOlRXVpNcu7ziMiVlIwVY9gPSgD06uP+J3/ACL1v/19r/6A9H/CuNH/AOfm+/77T/4mj/hXGj/8/N9/32n/AMTQB2FFFFAHn/xU/wCYX/21/wDZKKPip/zC/wDtr/7JRQB0HgT/AJFCx/7af+jGroK5/wACf8ihY/8AbT/0Y1dBQBxLfD+1udXvZZ5JorZ2DwiEqOudw5B6H+dTf8K40f8A5+b7/vtP/ia7CsXxPr6aBYJKIvOnlbZFHnGT6n2oAyf+FcaP/wA/N9/32n/xNI3w60ZFLNdXqqBkkyJgf+O1lv4z8TrJGh0eNWmz5am2ly+OuOefwp0vi3xbFE0kmiLGijLM1pKAo9SSaAOm8J6SNHsbm3jk823e4MkEuQd6FE549wR+Fbtcp4CGp/Yrt9QhaKGWXzIFZduN2S2B2Xpj8a6ugArn9Z/5G/w5/wBvP/osV0Fc/rP/ACN/hz/t5/8ARYoA6CiiigAooooAKKKKACsfxB4bsdehP2hNlyqFY51+8nfkdx7H1OMZzWxRQB5qJPEngp2VkN3pqnhjlkxx36p1xzxn1roNN8e6ReALcs9nJ6SDK/gw/riuqrI1Dwxo2ouXubCLzCSS8eUJJ6klcZP1zQBetb+zvRm0uoZ+M/u5A38qI4bLTLZvKjt7SAHc21VjXPTJ7elcx/wrjR/+fm+/77T/AOJrB8HeE7DXtKlurua5R0nMYETKBgKp7g+tAHX6h4z0OxU/6WLhx0SAb8/j0/WuXufFGu+JZHtNCs5IY+jOh+YDB6ucBc4P+NdNp/grQ7Eo32U3Mi5+e4bfnPqv3T+Vb8caRRrHGioiAKqqMBQOgAoA5fw54KtdLZbq/Zbu+DB1bnZGfYdznnJ9sAV1VFFABRRRQAUUUUAFcf8AE7/kXrf/AK+1/wDQHrsK4/4nf8i9b/8AX2v/AKA9AHYUUUUAFFFFABRRRQAUUUUAFFFFABRRRQAUUUUAFFFFABRRRQAUUUUAFY9/4p0bTryS0vLzy548bl8pzjIBHIGOhFbFcTbWltefEzVY7u3inQWysFlQMAcRc4P1oA1v+E28O/8AQQ/8gyf/ABNc34Y8RaVYazrtxdXXlxXdxvhby2O4bnOeBx1HWu0/sLR/+gVY/wDgOn+FH9haP/0CrH/wHT/CgDP/AOE28O/9BD/yDJ/8TWhpWt6drPm/2fced5WN/wAjLjOcdQPQ0f2Fo/8A0CrH/wAB0/wrnfA8aRa74ljjRURLkKqqMBQGkwAKAOyooooAKKKKACiiigAooooApazNJbaLfTwttlit5HRvQhSQa4+98fy3cUdtollK15KACXXO0/7IHX6n8q7DWYZLjRb+CFS8klvIiKO5KkAVU8PeH7TQ7NUijU3DKPNmPVj3+g9qAOe0fwTNdXH9oeJJmnmbnyd2f++j/QV1H9g6P/0CrH/wHT/CtGigDHbw/ZRanY3tlaW9u9u7F/LQJuUoy4wByckfrWxRRQAUUUUAcfpv/JUNW/69F/lFXYVx+m/8lQ1b/r0X+UVdhQAUUUUAFFFFABXP+Ev+Y3/2FZ//AGWugrn/AAl/zG/+wrP/AOy0AdBRRRQAUUUUAFFFFAHK+I/BVrqjNdWDLaXxYuzc7JD7jsc85HvkGsK28Ua74akS012zkmj6K7n5iMDo4yGxkf416PTZI0ljaORFdHBVlYZDA9QRQBhaf4z0O+Uf6WLdz1ScbMfj0/Wtc/Y9RtmU+RdW7dQcOhxz9PSsbUPBWh3xdvsptpGx89u2zGPRfuj8q5zxL4K03SNCub63nu2li27RI6leWA5wo9aAO6nurLTYEE80FrEo2oGYIAB2A/Kuf1Lx7pFmCtsz3knpGML+LH+maz9L8A6VeaVZ3UlxeB54EkYK64BKgnHy+9dHp/hjRtOcPbWEXmAgh5MuQR0ILZwfpigDjDJ4k8auqqhtNNY8sMqmOe/V+mOOM+ldl4f8N2Ogwj7Om+5ZAsk7fefvwOw9h6DOcZrYooAKKKKACiiigAooooA4/Uv+SoaT/wBejfylrsK4/Uv+SoaT/wBejfylrsKACiiigAooooAKKKKACiiigAooooAKKKKACiiigAooooAKKKKACiiigDn/APhNvDv/AEEP/IMn/wATVPWPGGhXOjX1vDfbpZbeREXyXGSVIA5WqPw702wvNCnku7K2ncXLKGliViBtXjJHvXVf2Fo//QKsf/AdP8KAOX8JeKdG07w5aWl5eeXPHv3L5TnGXYjkDHQitj/hNvDv/QQ/8gyf/E1of2Fo/wD0CrH/AMB0/wAKo65oulRaFqEkemWaOltIyssCgqQpwQcUAa1hfW+o2cd3ZyeZBJna20jOCQeDz1BqxXP+BP8AkULH/tp/6MaugoAKKKKACiiigAooooAKKKKACiiigAooooA4/Tf+Soat/wBei/yirsK4/Tf+Soat/wBei/yirsKACiiigAooooAKKKKACuP+J3/IvW//AF9r/wCgPXYVx/xO/wCRet/+vtf/AEB6AOwooooAKKKKAPP/AIqf8wv/ALa/+yUUfFT/AJhf/bX/ANkooA6DwJ/yKFj/ANtP/RjV0Fc/4E/5FCx/7af+jGroKACuY8WyR2Oo6Lqlyhe1tZnWTAztLKNp/AjNdPUVxBFdQPBcRrLE4wyMMgigDn9RurXxJpLz6JcCa7sJFmiwpBDDnGCAeRkVPZ+LdGu9PE815DA2395DK2GU9xjv+FaGmaRYaQki6fbLCJDl8Ekn8SaytU8E6PqV21y6ywSOcv5LABj6kEH9KAKvgHUjew6hboG+y283+jbuqxsThfwx+tdbWT4ft9NtLa4tNLTbHbzGORs53vtUk579QPwNa1ABXP6z/wAjf4c/7ef/AEWK6Cuf1n/kb/Dn/bz/AOixQB0FFFFABRRRQAUUUUAFFFFABRRRQAVx/wAMf+ReuP8Ar7b/ANASuwrj/hj/AMi9cf8AX23/AKAlAHYUUUUAFFFFABRRRQAUUUUAFcf8Tv8AkXrf/r7X/wBAeuwrj/id/wAi9b/9fa/+gPQB2FFFFABRRRQAUUUUAFFFFABRRRQAUUUUAFFFFABRRRQAUUUUAFFFFABXH6b/AMlQ1b/r0X+UVdhXH6b/AMlQ1b/r0X+UVAHYUUUUAFcf4L/5GHxP/wBff/s8ldhXH+C/+Rh8T/8AX3/7PJQB2FFFZOqeJNK0nIurtPMH/LJPmf8AIdPxoA1q5zxH4rHh+8ihmsXlilTcsiyY5zyMY7cd+9Zx8Ta5rR2aBpTRxHj7TcdPqO386z9c8JavPpkt/f6i99ex4KwICVAyM4/+sB0oA17Lx/p95PHbpZXvnSHaqqqtk/nXW1y/g3wsmi24urpQ1/IOe4iH90e/qf8AJ6igAooooAK4nVfG90dQks9BsPtjREhpCjOCR1wF7e9dVq8zW+j3s6HDR28jg+4Ums7wZp8Vh4ctCigSXCCaRu7FuR+QIFAGVpfjtZIrqPVbX7NdwRs4QZAkwPu4PINc8lz4x15mvrRrpYcnaIpPLT6AZG79a6Tx3pcF7JpLsoV5bxLZnHXa2f8ACusiiSGJIokCRoAqqBwAO1AHKeDfEV5fXE2laspW9gG4My7SwHUEeoyK66uZ1O3SHx5o1ygAe4jmjfHfamR/P9K6agAooooA4/Tf+Soat/16L/KKuwrj9N/5Khq3/Xov8oq7CgAooooAKKKKACuf8Jf8xv8A7Cs//stdBXP+Ev8AmN/9hWf/ANloA6CiiigAooooAKKKKACiiigArn/Hf/IoX3/bP/0YtdBXP+O/+RQvv+2f/oxaANDw/wD8i9pn/XpF/wCgCtCs/wAP/wDIvaZ/16Rf+gCtCgAooooAKKKKACiiigAooooA4/Uv+SoaT/16N/KWuwrj9S/5KhpP/Xo38pa7CgAooooAKKKKACiiigAooooAKKKKACiiigAooooAKKKKACiiigAooooA4/4Y/wDIvXH/AF9t/wCgJXYVx/wx/wCReuP+vtv/AEBK7CgArP8AEH/Ivan/ANekv/oBrQrP8Qf8i9qf/XpL/wCgGgDP8Cf8ihY/9tP/AEY1dBXP+BP+RQsf+2n/AKMat9mCqWYgAckntQAtFc9qnjTR9PJRZjdTDjZAN3P16Vmfb/FuvcWVomlWzf8ALSX7xH4jP5D8aAH33j2PTtSnsrvTZVeFypKSA5HY8gdRg1o6H4ts9duvs9rbXauF3Mzou1R7kGuS1vwRqK3dp5dzJfTXTETTODhCMck88Yz+Vd3oWi22h6ettbjLHmSQjl29f/rUAaVFFFACH6ZpaKKACiiigAooooA5XVPCFzea5canaazLZPOFUiKM5ACgY3Bhn7uah/4Q/WP+htvvyf8A+OV2FFAHH/8ACH6x/wBDbffk/wD8co/4Q/WP+htvvyf/AOOV2FFAHH/8IfrH/Q2335P/APHKx9F0zWNW1HVLT/hJL6L7BL5e7e7b+WGcbxj7vv1r0iuP8F/8jD4n/wCvv/2eSgA/4Q/WP+htvvyf/wCOUf8ACH6x/wBDbffk/wD8crsKKAOP/wCEP1j/AKG2+/J//jlQ3XgS/vIxHd+JbmdAdwWWNmAPrgv7121FABRRRQAUUUUAef8AxU/5hf8A21/9koo+Kn/ML/7a/wDslFAHQeBP+RQsf+2n/oxq6Cuf8Cf8ihY/9tP/AEY1dBQAVyfjy+v4YbCx092jkvpTGXU4PYAZ7ZLfpXWVzXje8sbXT4BfR3OWk3QTwIrGKReQeSPy9jQBhL8NZpFDXGrgSHriEt+pYU7/AIVl/wBRf/yW/wDs6t23xH077On2m1uhNj5/LVSufbLVL/wsfR/+fa+/74T/AOKoAv8Ag3SZtFsbyymO7bdEq+0gOpRMEfy+oNdDWJ4X1ltdtbu72ssQuSkSNjKqETrj3JP41t0AFc/rP/I3+HP+3n/0WK6Cuf1n/kb/AA5/28/+ixQB0FFFFABRRRQAUUUUAFFFFABRRRQAVx/wx/5F64/6+2/9ASuwrj/hj/yL1x/19t/6AlAHYUUUUAFFFFABRRRQAUUUUAFcf8Tv+Ret/wDr7X/0B67CuP8Aid/yL1v/ANfa/wDoD0AdhRRRQAUUUUAFFFFABRRRQAUUUUAFFFFABRRRQAUUUUAFFFFABRRRQAVx+m/8lQ1b/r0X+UVdhXHaacfFDVien2Rf5RUAdjRWBqnjDR9NypuftEo/5ZwfMfz6D86yv7V8Va7xplium2zf8tp/vY/EfyH40Adbd3ltZRGW7njhjH8UjAV5xo3iJ7HWtabTrKS/kvbgvCEzjbuc5PGf4hXQ2ngWCSUXGtXs+oznqGYhfp1z+oqHwLEkGt+JIYlCRx3IVVHQANIAKAE/svxVrvOpXy6bbN/yxg+9j8D/ADP4Vq6X4O0bTcMLf7RKP+Wk/wA36dB+Vb9FACAYGB0paKKACiiigAooooAz/EH/ACL2p/8AXpL/AOgGuF034hGw022tDpnmmCNY9/n7c4GOm2vQtQtftunXNpv2efE8e7Gdu4EZx+NSQwx28KRQoqRoAFVRgAUAeY6x45OqGyxp/lfZbpLj/Xbt23PH3Rjr1rS/4Wb/ANQj/wAmf/sK9AooA8803xIfEXjTSG+y/Z1gWUBfM35yh56D0r0Oqd1YR3F7Z3fyrJauzA7clgUZSue3UH8KuUAFFFFAHH6b/wAlQ1b/AK9F/lFXYVx+m/8AJUNW/wCvRf5RV2FABRRRQAUUUUAFc/4S/wCY3/2FZ/8A2Wugrn/CX/Mb/wCwrP8A+y0AdBRRRQAUUUUAFFFFABRRRQAVz/jv/kUL7/tn/wCjFroK5/x3/wAihff9s/8A0YtAGh4f/wCRe0z/AK9Iv/QBWhWf4f8A+Re0z/r0i/8AQBWhQAUUUUAFFFFABRRRQAUUUUAcfqX/ACVDSf8Ar0b+UtdhXH6l/wAlQ0n/AK9G/lLXYUAFFFFABRRRQAUUUUAFFFFABRRRQAUUUUAFFFFABRRRQAUUUUAFFFFAHH/DH/kXrj/r7b/0BK7CuL+G80Vv4ZuZJ5EjjW6bLOwAHyJ3NW9Q8c6bBJ5Gnxy6hcHgLCvyk/Xv+ANAHU1ieKdSsrTRL6C4uokmlt5ESMt8zEqQOOvesbyvF+vf6yRNHtW7L/rCP55/EUt14L0zTtE1C5lMl3dLbSOJZW6NtPIA/rmgDL8OeINVXQ7bTNG0priaLcGmf7gyxPsO/c1qL4U1fWGEniHVn2Hn7PB0H9P0P1rT8Cf8ihY/9tP/AEY1dBQBmaX4f0vSQDZ2kauP+WjDc/5n+ladFFABRRRQAUUUUAFFFFABRRRQAUUUUAFFFFABRRRQAVx/gv8A5GHxP/19/wDs8ldhXH+C/wDkYfE//X3/AOzyUAdhRRRQAUUUUAFFFFABRRRQB5/8VP8AmF/9tf8A2Sij4qf8wv8A7a/+yUUAdB4E/wCRQsf+2n/oxq6Cuf8AAn/IoWP/AG0/9GNXQUAFc740udMTS0tdUZwLhwIyibipGPmxkcDPP1roq5Xx2NPWCxmvJljngl8yFXRisuMFkJUHGeKANhdA0dQANKsuPWBT/Sl/sHR/+gVY/wDgOn+FZkHjrQJIUeS7aFyMmNonJU+nAIp58b+Hsf8AIQ/8gyf/ABNAGlpWlQaStzHagLDNMZVjAwEyqgj81z+NX6yfD+sprkF1cwriCO4MURIwSoVTk/iT+GK1qACuf1n/AJG/w5/28/8AosV0Fc/rP/I3+HP+3n/0WKAOgooooAKKKKACiiigAooooAKKKKACvMfB1r4kn0qVtF1C2trcTkMkqgkvtXJ+4e2O9enVx/wx/wCReuP+vtv/AEBKAD+zvHP/AEGbH/vgf/G6P7O8c/8AQZsf++B/8brsKKAOP/s7xz/0GbH/AL4H/wAbo/s7xz/0GbH/AL4H/wAbrsKKAOP/ALO8c/8AQZsf++B/8bo/s7xz/wBBmx/74H/xuuwooA4/+zvHP/QZsf8Avgf/ABuj+zvHP/QZsf8Avgf/ABuuwooA4/8As7xz/wBBmx/74H/xuqep+GvFur2629/qdjNErhwuNvOCM8IPU13lFABRRRQAUUUUAFFFFABRRRQAUUUUAFFFFABRRRQAUUUUAFFFFABVLUNWsNMTffXcUPoGPzH6Dqa5y5Txfq9zLCjQ6Xaq5Xep+ZgD1B6/yqxp/gbTLeTzr1pNQuCcl5jwT9O/4k0AVpfGlxqEhg8O6XNdv082QYQfh/iRWBZ6Ne654wvbXWblobjyRJP5GPmGEwvp0I9elemxRRwRiOGNY0XoqDAH4VyWm/8AJUNW/wCvRf5RUAbWl+G9J0nDWtonmD/lrJ8z/men4VrUUUAFcf4L/wCRh8T/APX3/wCzyV2Fcf4L/wCRh8T/APX3/wCzyUAdhRRRQAUUUUAFFFFABRRRQAUUUUAFFFFABRRRQAUUUUAcfpv/ACVDVv8Ar0X+UVdhXH6b/wAlQ1b/AK9F/lFXYUAFFFFABRRRQAVz/hL/AJjf/YVn/wDZa6Cuf8Jf8xv/ALCs/wD7LQB0FFFFABRRRQAUUUUAFFFFABXP+O/+RQvv+2f/AKMWugrn/Hf/ACKF9/2z/wDRi0AYul2HjJ9Ks2tNWs47doEMSMgyqbRgH92e3vVr+zvHP/QZsf8Avgf/ABuug8P/APIvaZ/16Rf+gCtCgDj/AOzvHP8A0GbH/vgf/G6P7O8c/wDQZsf++B/8brsKKAOP/s7xz/0GbH/vgf8Axuj+zvHP/QZsf++B/wDG67CigDj/AOzvHP8A0GbH/vgf/G6P7O8c/wDQZsf++B/8brsKKAOP/s7xz/0GbH/vgf8Axuj+zvHP/QZsf++B/wDG67CigDj9N8Pa9/wk1pq2r3tpceQjJ+7yGwVYAABQOrV2FFFABRRRQAUUUUAFFFFABRRRQAUUUUAFFFFABRRRQAUUUUAFFVtRluILCeWzhE06IWSMnG4+lcp/ZHijXedV1BdPt26wQdcehwf5k0AbuqeJtJ0rK3N2plH/ACyj+ZvyHT8cVhHxJr2t/LoOlmGE9Lm4/mM8fzrX0vwho+mYZLYTyj/lpP8AOfy6D8q3KAPM/Bfhe11uwe6vZ5jFHOUECHCk7VOSfx7eleg6fpdjpkeyxtYoBjBKjk/U9T+Nc38Mf+ReuP8Ar7b/ANASuwoAKz/EH/Ivan/16S/+gGtCs/xB/wAi9qf/AF6S/wDoBoAz/An/ACKFj/20/wDRjV0Fc/4E/wCRQsf+2n/oxq6CgAooooAKKKKACiiigAooooAKKKKACiiigAooooAKKKKACuP8F/8AIw+J/wDr7/8AZ5K7CuP8F/8AIw+J/wDr7/8AZ5KAOwooooAKKKKACiiigAooooA8/wDip/zC/wDtr/7JRR8VP+YX/wBtf/ZKKAOg8Cf8ihY/9tP/AEY1dBXP+BP+RQsf+2n/AKMaugoAKyfEmjJrmlNakhZAweNj2I/xGR+Na1c34zvr6KC007TCVu7+QorA4KqMZ57dRz6ZoAjHhTwotwtqYYjcHpGbpt54z03U9vCHhdZxA1pGJmGRGbl9xHrjdWFpXhqXw94t0ZprpZ5LnzyQqkBSsZ7k8/e9q7PV9LttUsniuI1LbT5cmPmjbsQe1AEOgaMmiQ3VvCf3ElwZYhkkqpVRg/iD+GK1a5bwDrc+raXLFduZJ7Vgpc9WU9M+/BrqaACuf1n/AJG/w5/28/8AosV0Fc/rP/I3+HP+3n/0WKAOgooooAKKKKACiiigAooooAKKKKACuP8Ahj/yL1x/19t/6AldhXH/AAx/5F64/wCvtv8A0BKAOwooooAKKKKACiiigAooooAKKKKACiiigAooooAKKKKACiiigAooooAKKKKACiiigAooooAKKKKACiiigArj9N/5Khq3/Xov8oq7CvPbvW7bQfiJqd1dpK6PAkYEQBOSsZ7kelAHoVFcf/wsfR/+fa+/74T/AOKo/wCFj6P/AM+19/3wn/xVAHYVx/gv/kYfE/8A19/+zyUf8LH0f/n2vv8AvhP/AIqofh/cpear4guowwSedZFDdQC0hGfzoA7aiiigAooooAKKKKACiiigAooooAKKKKACiiigAooooA4/Tf8AkqGrf9ei/wAoq7CuP03/AJKhq3/Xov8AKKuwoAKKKKACiiigArn/AAl/zG/+wrP/AOy10Fc/4S/5jf8A2FZ//ZaAOgooooAKKKKACiiigAooooAK5/x3/wAihff9s/8A0YtdBXP+O/8AkUL7/tn/AOjFoA0PD/8AyL2mf9ekX/oArQrP8P8A/IvaZ/16Rf8AoArQoAKKKKACiiigAooooAKKKKACiiigAooooAKKKKACiiigAooooAKKKKACiiigAooooAKKKKACiiigAooooA4/4Y/8i9cf9fbf+gJXYV5j4O8WWGg6VLa3cNy7vOZAYlUjBVR3I9K3v+Fj6P8A8+19/wB8J/8AFUAdhWf4g/5F7U/+vSX/ANANc/8A8LH0f/n2vv8AvhP/AIqquqePtKvNKvLWO3vA88DxqWRcAlSBn5vegDa8Cf8AIoWP/bT/ANGNXQVz/gT/AJFCx/7af+jGroKACiiigAooooAKKKKACiiigAooooAKKKKACiiigAooooAK4/wX/wAjD4n/AOvv/wBnkrsK4/wX/wAjD4n/AOvv/wBnkoA7CiiigAooooAKKKKACiiigDz/AOKn/ML/AO2v/slFHxU/5hf/AG1/9kooA6DwJ/yKFj/20/8ARjV0Fc/4E/5FCx/7af8Aoxq6CgArC8TW9yv2PVLKLzp9PkLmIdXRhhgPfFbtVr2/t7HyPtDlftEywR4BOXboP0oA4y88W6Td6/ol6JZI47bz/ODxnKbkAHTOefSmeJPHsE1nJaaQsjPKCrTsNoUHrtHXNdVfeHNH1CQyXVhE8h6suVJ+pGM0y28OaPpmZ7XTUMiAsvV2yPTcetAGX8PtHm0zSpbi5Qxy3bBgh6hRnGfzNdZVaxvrfULcT2sm9MlSCMFWHUEHoas0AFc/rP8AyN/hz/t5/wDRYroK5/Wf+Rv8Of8Abz/6LFAHQUUUUAFFFFABRRRQAUUUUAFFFFABXH/DH/kXrj/r7b/0BK7CuP8Ahj/yL1x/19t/6AlAHYUUUUAFFFFABRRRQAUUUUAFFFFABRRRQAUUUUAFFFFABRRRQAUUUUAFFFFABRRRQAUUUUAFFFFABRRRQAUUUUAFcf4L/wCRh8T/APX3/wCzyV2Fcf4L/wCRh8T/APX3/wCzyUAdhRRRQAUUUUAFFFFABRRRQAUUUUAFFFFABRRRQAUUUUAFFFFAHH6b/wAlQ1b/AK9F/lFXYVx+m/8AJUNW/wCvRf5RV2FABRRRQAUUUUAFc/4S/wCY3/2FZ/8A2Wugrn/CX/Mb/wCwrP8A+y0AdBRRRQAUUUUAFFFFABRRRQAVz/jv/kUL7/tn/wCjFroK5/x3/wAihff9s/8A0YtAGh4f/wCRe0z/AK9Iv/QBWhWf4f8A+Re0z/r0i/8AQBWhQAUUUUAFFFFABRRRQAUUUUAFFFFABRRRQAUUUUAFFFFABRRRQAUUUUAFFFFABRRRQAUUUUAFFFFABRRRQAVn+IP+Re1P/r0l/wDQDWhWf4g/5F7U/wDr0l/9ANAGf4E/5FCx/wC2n/oxq6Cuf8Cf8ihY/wDbT/0Y1dBQAUUUUAFFFFABRRRQAUUUUAFFFFABRRRQAUUUUAFFFFABRRRQAVx/gv8A5GHxP/19/wDs8ldhXH+C/wDkYfE//X3/AOzyUAdhRRRQAUUUUAFFFFABRRRQB5/8VP8AmF/9tf8A2Sij4qf8wv8A7a/+yUUAdB4E/wCRQsf+2n/oxq6Cuf8AAn/IoWP/AG0/9GNXQUAQ3YuDbOLNolnx8hlUsv4gEGvOvEus+Io76zs7+xthJFcpPAYEciVl4AHPI56cGvS6x/EH2MNpn21eDexiOQMAY3ALDt0JUAj3oA5f/hKvGH/QB/8AJOb/ABpD4p8YEYGhYJ7izl/xr0Go5po7eFpZpFjjQZZmOABQBzPgXTtStIb661NWjkvJRII24OecsR2zn9K6qsrQdYTWorueHHkR3BiibBBZQqnJ/En8MVq0AFc/rP8AyN/hz/t5/wDRYroK5/Wf+Rv8Of8Abz/6LFAHQUUUUAFFFFABRRRQAUUUUAFFFFABXH/DH/kXrj/r7b/0BK7CvMfB2vX+l6VLBaaHc36NOXMsW7AO1Rt4U+mfxoA9Oorj/wDhMNY/6FK+/N//AI3R/wAJhrH/AEKV9+b/APxugDsKK4//AITDWP8AoUr783/+N0f8JhrH/QpX35v/APG6AOworj/+Ew1j/oUr783/APjdH/CYax/0KV9+b/8AxugDsKK4/wD4TDWP+hSvvzf/AON0f8JhrH/QpX35v/8AG6AOworj/wDhMNY/6FK+/N//AI3R/wAJhrH/AEKV9+b/APxugDsKK4//AITDWP8AoUr783/+N0f8JhrH/QpX35v/APG6AOworj/+Ew1j/oUr783/APjdH/CYax/0KV9+b/8AxugDsKK4/wD4TDWP+hSvvzf/AON0f8JhrH/QpX35v/8AG6AOworj/wDhMNY/6FK+/N//AI3R/wAJhrH/AEKV9+b/APxugDsKK4//AITDWP8AoUr783/+N0f8JhrH/QpX35v/APG6AOworj/+Ew1j/oUr783/APjdH/CYax/0KV9+b/8AxugDsKK4/wD4TDWP+hSvvzf/AON0f8JhrH/QpX35v/8AG6AOworj/wDhMNY/6FK+/N//AI3R/wAJhrH/AEKV9+b/APxugDsKK4//AITDWP8AoUr783/+N0f8JhrH/QpX35v/APG6AOworj/+Ew1j/oUr783/APjdH/CYax/0KV9+b/8AxugDsKK4/wD4TDWP+hSvvzf/AON0f8JhrH/QpX35v/8AG6AOwrj/AAX/AMjD4n/6+/8A2eSj/hMNY/6FK+/N/wD43WPoup6xpOo6pd/8I3fS/b5fM27HXZyxxnYc/e9ulAHpFFcf/wAJhrH/AEKV9+b/APxuj/hMNY/6FK+/N/8A43QB2FFcf/wmGsf9Clffm/8A8bo/4TDWP+hSvvzf/wCN0AdhRXH/APCYax/0KV9+b/8Axuj/AITDWP8AoUr783/+N0AdhRXH/wDCYax/0KV9+b//ABuj/hMNY/6FK+/N/wD43QB2FFcf/wAJhrH/AEKV9+b/APxuj/hMNY/6FK+/N/8A43QB2FFcf/wmGsf9Clffm/8A8bo/4TDWP+hSvvzf/wCN0AdhRXH/APCYax/0KV9+b/8Axuj/AITDWP8AoUr783/+N0AdhRXH/wDCYax/0KV9+b//ABuj/hMNY/6FK+/N/wD43QB2FFcf/wAJhrH/AEKV9+b/APxuj/hMNY/6FK+/N/8A43QAab/yVDVv+vRf5RV2FcT4ZN/eeNb7U7vTLmxSe22gSo2AR5YxuIGfu5rtqACiiigAooooAK5/wl/zG/8AsKz/APstdBXP+Ev+Y3/2FZ//AGWgDoKKKKACiiigAooooAKKKKACuf8AHf8AyKF9/wBs/wD0YtdBXP8Ajv8A5FC+/wC2f/oxaANDw/8A8i9pn/XpF/6AK0K4XS/FWq2+lWcEfhi8mSOBEWVS2HAUAMPk79atf8JhrH/QpX35v/8AG6AOworj/wDhMNY/6FK+/N//AI3R/wAJhrH/AEKV9+b/APxugDsKK4//AITDWP8AoUr783/+N0f8JhrH/QpX35v/APG6AOworj/+Ew1j/oUr783/APjdH/CYax/0KV9+b/8AxugDsKK4/wD4TDWP+hSvvzf/AON0f8JhrH/QpX35v/8AG6AOworj/wDhMNY/6FK+/N//AI3R/wAJhrH/AEKV9+b/APxugDsKK4//AITDWP8AoUr783/+N0f8JhrH/QpX35v/APG6AOworj/+Ew1j/oUr783/APjdH/CYax/0KV9+b/8AxugDsKK4/wD4TDWP+hSvvzf/AON0f8JhrH/QpX35v/8AG6AOworj/wDhMNY/6FK+/N//AI3R/wAJhrH/AEKV9+b/APxugDsKK4//AITDWP8AoUr783/+N0f8JhrH/QpX35v/APG6AOworj/+Ew1j/oUr783/APjdH/CYax/0KV9+b/8AxugDsKK4/wD4TDWP+hSvvzf/AON0f8JhrH/QpX35v/8AG6AOworj/wDhMNY/6FK+/N//AI3R/wAJhrH/AEKV9+b/APxugDsKK4//AITDWP8AoUr783/+N0f8JhrH/QpX35v/APG6AOworj/+Ew1j/oUr783/APjdH/CYax/0KV9+b/8AxugDsKz/ABB/yL2p/wDXpL/6Aa5//hMNY/6FK+/N/wD43VfUPE2sXunXNp/wit8nnxPHu+c7dwIzjZ70AbHgT/kULH/tp/6Maugrz/Qdc1jRtHgsP+EYvpvK3fPtdc5YnpsPrWh/wmGsf9Clffm//wAboA7CiuP/AOEw1j/oUr783/8AjdH/AAmGsf8AQpX35v8A/G6AOworj/8AhMNY/wChSvvzf/43R/wmGsf9Clffm/8A8boA7CiuP/4TDWP+hSvvzf8A+N0f8JhrH/QpX35v/wDG6AOworj/APhMNY/6FK+/N/8A43R/wmGsf9Clffm//wAboA7CiuP/AOEw1j/oUr783/8AjdH/AAmGsf8AQpX35v8A/G6AOworj/8AhMNY/wChSvvzf/43R/wmGsf9Clffm/8A8boA7CiuP/4TDWP+hSvvzf8A+N0f8JhrH/QpX35v/wDG6AOworj/APhMNY/6FK+/N/8A43R/wmGsf9Clffm//wAboA7CiuP/AOEw1j/oUr783/8AjdH/AAmGsf8AQpX35v8A/G6AOwrj/Bf/ACMPif8A6+//AGeSj/hMNY/6FK+/N/8A43R4GivP7R1u7vLGe0+1SrIqyoV6lyQCQM4yKAOwooooAKKKKACiiigAooooA8/+Kn/ML/7a/wDslFHxU/5hf/bX/wBkooA6DwJ/yKFj/wBtP/RjV0Fc/wCBP+RQsf8Atp/6MaugoAKyPEeiLr1rb2skpjiScSOV+9gKwwPfJFa9c5421O60jTbS7sj+9F0F2nJDgo/BA6/4gUAQzazL4VC22ryNdW5U/Z7hceY2P4XX1/2vzrBWPWfHdyHkJs9KRuB2/D+83v0FWtG8J3msXf8AaviV3YtysDHBI7Z/uj2H6VvfZrvw++6xR7rSyctbDmSD3T1H+z+VAE3hnRf7Ctbq0Vy8TXBkiZiMlSijnHuDWzWbousQa1DcTWynyYpjErHIL4VTnBHHXH4VpUAFc/rP/I3+HP8At5/9Fiugrn9Z/wCRv8Of9vP/AKLFAHQUUUUAFFFFABRRRQAUUUUAFFFFABXH/DH/AJF64/6+2/8AQErsK4/4Y/8AIvXH/X23/oCUAdhRRRQAUUUUAFFFFABRRRQAUUUUAFFFFABRRRQAUUUUAFFFFABRRRQAUUUUAFFFFABRRRQAUUUUAFFFFABRRRQAUUUUAFFFFABRRRQAUUUUAFFFFABRRRQAUUUUAFFFFABRRRQAUUUUAFFFFABRRRQAUUUUAFc/4S/5jf8A2FZ//Za6Cuf8Jf8AMb/7Cs//ALLQB0FFFFABRRRQAUUUUAFFFFABXP8Ajv8A5FC+/wC2f/oxa6Cuf8d/8ihff9s//Ri0AaHh/wD5F7TP+vSL/wBAFaFZ/h//AJF7TP8Ar0i/9AFaFABRRRQAUUUUAFFFFABRRRQAUUUUAFFFFABRRRQAUUUUAFFFFABRRRQAUUUUAFFFFABRRRQAUUUUAFFFFABRRRQAUUUUAFFFFABRRRQAUUUUAFFFFABRRRQAUUUUAFFFFABRRRQAUUUUAFFFFABRRRQAUUUUAFFFFABRRRQB5/8AFT/mF/8AbX/2Sij4qf8AML/7a/8AslFAHQeBP+RQsf8Atp/6Maugrn/An/IoWP8A20/9GNXQUAU59W022maG41C0hlX7ySTKrDvyCaWe2ttRFpMzCRIZBcRFSCrHaQD7j5s8e1c/YadbXfjvW7m4iSVrdYAgcZALIOcevy1v6ha3NxEos7+SzdQeUjRwfqGB6exFAFys3VdW/snEtxayvaY+eeL5vLP+0vXHuM1geG28QapJeG91h40tZ2gIigiyzL15K8DpXXuiujI6hlYYIIyCKAKOjzabcwTXOlvG8c8peRkzy+ADkHocAcf41oVzPga3W1s9Ut4/uQ6lKi/QBRXTUAFc/rP/ACN/hz/t5/8ARYroK5/Wf+Rv8Of9vP8A6LFAHQUUUUAFFFFABRRRQAUUVx//AAmGsf8AQpX35v8A/G6AOworj/8AhMNY/wChSvvzf/43R/wmGsf9Clffm/8A8boA7CuP+GP/ACL1x/19t/6AlH/CYax/0KV9+b//ABusfwxqeseH9OktP+EbvrjfKZN2x0xkAYxsPpQB6RRXH/8ACYax/wBClffm/wD8bo/4TDWP+hSvvzf/AON0AdhRXH/8JhrH/QpX35v/APG66qzme4soJ5IWheSNXaJuqEjJU/TpQBNRRRQAUUUUAFFFFABRRRQAUUUUAFFFFABRRRQAUUUUAFFFFABRRRQAUUUUAFFFFABRRRQAUUUUAFFFFABRRRQAUUUUAFFFFABRRRQAUUUUAFFFFABRRRQAUUUUAFFFFABRRRQAUUUUAFFFFABXP+Ev+Y3/ANhWf/2Wugrn/CX/ADG/+wrP/wCy0AdBRRRQAUUUUAFFFU9WvJrDTZbm3tJLyVMbYI87myQOMA9M56dqALlFcf8A8JhrH/QpX35v/wDG6P8AhMNY/wChSvvzf/43QB2Fc/47/wCRQvv+2f8A6MWs/wD4TDWP+hSvvzf/AON1n69rmsazo89h/wAIxfQ+bt+fa7YwwPTYPSgDsPD/APyL2mf9ekX/AKAK0K4fT/E2sWWnW1p/wit8/kRJHu+cbtoAzjZ7VY/4TDWP+hSvvzf/AON0AdhRXH/8JhrH/QpX35v/APG6ms/FWq3F7BBJ4YvIUkkVGlYthATgsfk7daAOqooooAKKKKACiiigAooooAKKKKACiiigAooooAKKKKACiiigAooooAKKKKACiiigAooooAKKKKACiiigAooooAKKKKACiiigAooooAKKKKACiiigAooooAKKKKACiiigAooooAKKKKACiiigAooooAKKKKACiiigDz/4qf8AML/7a/8AslFHxU/5hf8A21/9kooA6DwJ/wAihY/9tP8A0Y1dBXP+BP8AkULH/tp/6MaugoA5/Rv+Rv8AEf8A27f+izXQV5xr3hjUNe8V6nLaeUkcbRqXlYgE+WpwMA1W/wCFcax/z82P/fb/APxNAHYeEv8AmN/9hWf/ANlrf6da8w/4VxrH/PzY/wDfb/8AxNIfhxrAH/HxYn/to/8A8TQB1/g51kTWXRgytqk5BHQj5a6KuW8AWc+n6Ve2lyu2WK8ZWGc/wJXU0AFc/rP/ACN/hz/t5/8ARYroK5/Wf+Rv8Of9vP8A6LFAHQUUUUAFFFFABRRRQAUUUUAFFZuuw6tPZIui3MVtcCQFnlGQUwcj7p747Vg/2d45/wCgzY/98D/43QB2FFcf/Z3jn/oM2P8A3wP/AI3R/Z3jn/oM2P8A3wP/AI3QB2FFcf8A2d45/wCgzY/98D/43WloVr4kgvXbWtQtrm3MZCpEoBD5GD9wds96AN6iiigAooooAKKKKACiiigAooooAKKKKACiiigAooooAKKKKACiiigAooooAKKKKACiiigAooooAKKKKACiiigAooooAKKKKACiiigAooooAKKKKACiiigAooooAKKKKACiiigAooooAKKKKACiiigArn/CX/Mb/wCwrP8A+y10Fc/4S/5jf/YVn/8AZaAOgooooAKKKKACiiigAoorB1218ST3qNouoW1tbiMBklUEl8nJ+4e2O9AG9RXH/wBneOf+gzY/98D/AON0f2d45/6DNj/3wP8A43QB2FFcf/Z3jn/oM2P/AHwP/jdH9neOf+gzY/8AfA/+N0AdhRWboUOrQWTrrVzFc3BkJV4hgBMDA+6O+e1aVABRRRQAUUUUAFFFFABRRRQAUUUUAFFFFABRRRQAUUUUAFFFFABRRRQAUUUUAFFFFABRRRQAUUUUAFFFFABRRRQAUUUUAFFFFABRRRQAUUUUAFFFFABRRRQAUUUUAFFFFABRRRQAUUUUAFFFFABRRRQAUUUUAFFFFAHn/wAVP+YX/wBtf/ZKKPip/wAwv/tr/wCyUUAdB4E/5FCx/wC2n/oxq6Cuf8Cf8ihY/wDbT/0Y1dBQBFFBHFJM8a4aZ97nPU7QufyUflUtFFABRRRQBFFBHE8zxrhpn3uc9W2hc/ko/KpaKKACuf1n/kb/AA5/28/+ixXQVz+s/wDI3+HP+3n/ANFigDoKKKKACiiigAooooAKKKKACiiigAorj/8AhD9Y/wChtvvyf/45R/wh+sf9Dbffk/8A8coA7Cisfw/o95pP2j7Zq0+o+bt2+bn5MZzjLHrkflWxQAUUUUAFFFFABRRRQAUUUUAFFFFABRRRQAUUUUAFFFFABRRRQAUUUUAFFFFABRRRQAUUUUAFFFFABRRRQAUUUUAFFFFABRRRQAUUUUAFFFFABRRRQAUUUUAFFFFABRRRQAUUUUAFFFFABRRRQAUUUUAFc/4S/wCY3/2FZ/8A2Wugrn/CX/Mb/wCwrP8A+y0AdBRRRQAUUUUAFFFFABRRRQAUVT1azmv9Nltre7ks5XxtnjzuXBB4wR1xjr3rm/8AhD9Y/wChtvvyf/45QB2FFcf/AMIfrH/Q2335P/8AHK6TSbOaw02K2uLuS8lTO6eTO5sknnJPTOOvagC5RRRQAUUUUAFFFFABRRRQAUUUUAFFFFABRRRQAUUUUAFFFFABRRRQAUUUUAFFFFABRRRQAUUUUAFFFFABRRRQAUUUUAFFFFABRRRQAUUUUAFFFFABRRRQAUUUUAFFFFABRRRQAUUUUAFFFFABRRRQAUUUUAFFFFABRRRQB5/8VP8AmF/9tf8A2Sij4qf8wv8A7a/+yUUAdB4E/wCRQsf+2n/oxq6CvO/DXjXTdI0K2sbiC7aWLduMaKV5YnjLD1rU/wCFj6P/AM+19/3wn/xVAHYUVx//AAsfR/8An2vv++E/+Ko/4WPo/wDz7X3/AHwn/wAVQB2FFcf/AMLH0f8A59r7/vhP/iqP+Fj6P/z7X3/fCf8AxVAHYUVx/wDwsfR/+fa+/wC+E/8AiqP+Fj6P/wA+19/3wn/xVAHYVz+s/wDI3+HP+3n/ANFis/8A4WPo/wDz7X3/AHwn/wAVWXf+NdNudd0m+SC7EVn53mBkXcd6gDHzUAeiUVx//Cx9H/59r7/vhP8A4qj/AIWPo/8Az7X3/fCf/FUAdhRXH/8ACx9H/wCfa+/74T/4qj/hY+j/APPtff8AfCf/ABVAHYUVx/8AwsfR/wDn2vv++E/+Ko/4WPo//Ptff98J/wDFUAdhRXH/APCx9H/59r7/AL4T/wCKo/4WPo//AD7X3/fCf/FUAdhRXH/8LH0f/n2vv++E/wDiqP8AhY+j/wDPtff98J/8VQB2FFcf/wALH0f/AJ9r7/vhP/iqP+Fj6P8A8+19/wB8J/8AFUAdhRXH/wDCx9H/AOfa+/74T/4qj/hY+j/8+19/3wn/AMVQB2FFcf8A8LH0f/n2vv8AvhP/AIqj/hY+j/8APtff98J/8VQB2FFcf/wsfR/+fa+/74T/AOKo/wCFj6P/AM+19/3wn/xVAHYUVx//AAsfR/8An2vv++E/+Ko/4WPo/wDz7X3/AHwn/wAVQB2FFcf/AMLH0f8A59r7/vhP/iqP+Fj6P/z7X3/fCf8AxVAHYUVx/wDwsfR/+fa+/wC+E/8AiqP+Fj6P/wA+19/3wn/xVAHYUVx//Cx9H/59r7/vhP8A4qj/AIWPo/8Az7X3/fCf/FUAdhRXH/8ACx9H/wCfa+/74T/4qj/hY+j/APPtff8AfCf/ABVAHYUVx/8AwsfR/wDn2vv++E/+Ko/4WPo//Ptff98J/wDFUAdhRXH/APCx9H/59r7/AL4T/wCKo/4WPo//AD7X3/fCf/FUAdhRXH/8LH0f/n2vv++E/wDiqP8AhY+j/wDPtff98J/8VQB2FFcf/wALH0f/AJ9r7/vhP/iqP+Fj6P8A8+19/wB8J/8AFUAdhRXH/wDCx9H/AOfa+/74T/4qj/hY+j/8+19/3wn/AMVQB2FFcf8A8LH0f/n2vv8AvhP/AIqj/hY+j/8APtff98J/8VQB2FFcf/wsfR/+fa+/74T/AOKo/wCFj6P/AM+19/3wn/xVAHYUVx//AAsfR/8An2vv++E/+Ko/4WPo/wDz7X3/AHwn/wAVQB2FFcf/AMLH0f8A59r7/vhP/iqP+Fj6P/z7X3/fCf8AxVAHYUVx/wDwsfR/+fa+/wC+E/8AiqP+Fj6P/wA+19/3wn/xVAHYUVx//Cx9H/59r7/vhP8A4qj/AIWPo/8Az7X3/fCf/FUAdhRXH/8ACx9H/wCfa+/74T/4qj/hY+j/APPtff8AfCf/ABVAHYUVx/8AwsfR/wDn2vv++E/+Ko/4WPo//Ptff98J/wDFUAdhRXH/APCx9H/59r7/AL4T/wCKo/4WPo//AD7X3/fCf/FUAdhRXH/8LH0f/n2vv++E/wDiqP8AhY+j/wDPtff98J/8VQB2FFcf/wALH0f/AJ9r7/vhP/iqP+Fj6P8A8+19/wB8J/8AFUAdhRXH/wDCx9H/AOfa+/74T/4qj/hY+j/8+19/3wn/AMVQB2FFcf8A8LH0f/n2vv8AvhP/AIqj/hY+j/8APtff98J/8VQB2FFcf/wsfR/+fa+/74T/AOKo/wCFj6P/AM+19/3wn/xVAHYUVx//AAsfR/8An2vv++E/+Ko/4WPo/wDz7X3/AHwn/wAVQB2FFcf/AMLH0f8A59r7/vhP/iqP+Fj6P/z7X3/fCf8AxVAHYVz/AIS/5jf/AGFZ/wD2Ws//AIWPo/8Az7X3/fCf/FVl6H4103Tv7R86C7b7TeyXCbEU4VsYBy3XigD0SiuP/wCFj6P/AM+19/3wn/xVH/Cx9H/59r7/AL4T/wCKoA7CiuP/AOFj6P8A8+19/wB8J/8AFUf8LH0f/n2vv++E/wDiqAOworj/APhY+j/8+19/3wn/AMVR/wALH0f/AJ9r7/vhP/iqAOworj/+Fj6P/wA+19/3wn/xVH/Cx9H/AOfa+/74T/4qgDsKK4//AIWPo/8Az7X3/fCf/FUf8LH0f/n2vv8AvhP/AIqgDsKK4/8A4WPo/wDz7X3/AHwn/wAVR/wsfR/+fa+/74T/AOKoA7CiuP8A+Fj6P/z7X3/fCf8AxVH/AAsfR/8An2vv++E/+KoA7CiuP/4WPo//AD7X3/fCf/FUf8LH0f8A59r7/vhP/iqAOworj/8AhY+j/wDPtff98J/8VR/wsfR/+fa+/wC+E/8AiqAOworj/wDhY+j/APPtff8AfCf/ABVH/Cx9H/59r7/vhP8A4qgDsKK4/wD4WPo//Ptff98J/wDFUf8ACx9H/wCfa+/74T/4qgDsKK4//hY+j/8APtff98J/8VR/wsfR/wDn2vv++E/+KoA7CiuP/wCFj6P/AM+19/3wn/xVH/Cx9H/59r7/AL4T/wCKoA7CiuP/AOFj6P8A8+19/wB8J/8AFUf8LH0f/n2vv++E/wDiqAOworj/APhY+j/8+19/3wn/AMVR/wALH0f/AJ9r7/vhP/iqAOworj/+Fj6P/wA+19/3wn/xVH/Cx9H/AOfa+/74T/4qgDsKK4//AIWPo/8Az7X3/fCf/FUf8LH0f/n2vv8AvhP/AIqgDsKK4/8A4WPo/wDz7X3/AHwn/wAVR/wsfR/+fa+/74T/AOKoA7CiuP8A+Fj6P/z7X3/fCf8AxVH/AAsfR/8An2vv++E/+KoA7CiuP/4WPo//AD7X3/fCf/FUf8LH0f8A59r7/vhP/iqAOworj/8AhY+j/wDPtff98J/8VR/wsfR/+fa+/wC+E/8AiqAOworj/wDhY+j/APPtff8AfCf/ABVH/Cx9H/59r7/vhP8A4qgDsKK4/wD4WPo//Ptff98J/wDFUf8ACx9H/wCfa+/74T/4qgDsKK4//hY+j/8APtff98J/8VR/wsfR/wDn2vv++E/+KoA7CiuP/wCFj6P/AM+19/3wn/xVH/Cx9H/59r7/AL4T/wCKoA7CiuP/AOFj6P8A8+19/wB8J/8AFUf8LH0f/n2vv++E/wDiqAOworj/APhY+j/8+19/3wn/AMVR/wALH0f/AJ9r7/vhP/iqAOworj/+Fj6P/wA+19/3wn/xVH/Cx9H/AOfa+/74T/4qgDsKK4//AIWPo/8Az7X3/fCf/FUf8LH0f/n2vv8AvhP/AIqgDsKK4/8A4WPo/wDz7X3/AHwn/wAVR/wsfR/+fa+/74T/AOKoA7CiuP8A+Fj6P/z7X3/fCf8AxVH/AAsfR/8An2vv++E/+KoA7CiuP/4WPo//AD7X3/fCf/FUf8LH0f8A59r7/vhP/iqAOworj/8AhY+j/wDPtff98J/8VR/wsfR/+fa+/wC+E/8AiqAOworj/wDhY+j/APPtff8AfCf/ABVH/Cx9H/59r7/vhP8A4qgDsKK4/wD4WPo//Ptff98J/wDFUf8ACx9H/wCfa+/74T/4qgDsKK4//hY+j/8APtff98J/8VR/wsfR/wDn2vv++E/+KoA7CiuP/wCFj6P/AM+19/3wn/xVH/Cx9H/59r7/AL4T/wCKoAz/AIqf8wv/ALa/+yUVj+NfEln4g+xfY4508jfu81QM7tuMYJ9DRQB//9k=">
            <a:extLst>
              <a:ext uri="{FF2B5EF4-FFF2-40B4-BE49-F238E27FC236}">
                <a16:creationId xmlns:a16="http://schemas.microsoft.com/office/drawing/2014/main" id="{04E7D17A-C376-4A27-8867-5B4A7CFB2C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C2D8E0D-8BC2-4EFA-ACA5-B8DBFAD73C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79" y="2957228"/>
            <a:ext cx="3948828" cy="307026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7DDC142-5558-4D39-8FCA-AA882592330A}"/>
              </a:ext>
            </a:extLst>
          </p:cNvPr>
          <p:cNvSpPr txBox="1"/>
          <p:nvPr/>
        </p:nvSpPr>
        <p:spPr>
          <a:xfrm>
            <a:off x="2699072" y="5797851"/>
            <a:ext cx="156603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200" dirty="0"/>
              <a:t>Courtesy of E. </a:t>
            </a:r>
            <a:r>
              <a:rPr lang="en-US" sz="1200" dirty="0" err="1"/>
              <a:t>Ravaioli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2722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3000A1-24B2-40E7-ACDF-43C721861E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CLIQ and quench heaters are active methods to protect the magnet</a:t>
            </a:r>
          </a:p>
          <a:p>
            <a:r>
              <a:rPr lang="en-US" sz="2800" dirty="0"/>
              <a:t>Main goal: induce a quench in the largest volume as possible</a:t>
            </a:r>
          </a:p>
          <a:p>
            <a:r>
              <a:rPr lang="en-US" sz="2800" dirty="0"/>
              <a:t>Energy is not extracted, but it is dissipated inside the magnet</a:t>
            </a:r>
          </a:p>
          <a:p>
            <a:r>
              <a:rPr lang="en-US" sz="2800" dirty="0"/>
              <a:t>Average temperature is increased, but hot spot temperature is reduced</a:t>
            </a:r>
          </a:p>
          <a:p>
            <a:endParaRPr lang="en-US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EF670B2-9DAB-4C7A-A8E1-B8FF7816C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protection of high-energy magnets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497EB-4E66-4CB8-8328-B4C6CDF6AC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3D8EEB-2575-460D-809C-2A924BD9DA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C6D589-E5F0-45D6-B026-E418D0645A7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3E55FB9D-7F2E-485E-A197-393FEBB02F1A}" type="datetime1">
              <a:rPr lang="en-US" smtClean="0"/>
              <a:t>5/8/2018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58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435C7022-4E55-4FA2-B106-ADF3D2996A06}"/>
              </a:ext>
            </a:extLst>
          </p:cNvPr>
          <p:cNvGrpSpPr/>
          <p:nvPr/>
        </p:nvGrpSpPr>
        <p:grpSpPr>
          <a:xfrm>
            <a:off x="2267748" y="1772816"/>
            <a:ext cx="4187821" cy="4221088"/>
            <a:chOff x="251740" y="1905075"/>
            <a:chExt cx="4187821" cy="4221088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2E77ED2A-A405-4A7B-B0C3-705AAE0DB7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7544" y="1905075"/>
              <a:ext cx="3972017" cy="4221088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63F9A44-30B6-4B60-9519-10279E144F6D}"/>
                </a:ext>
              </a:extLst>
            </p:cNvPr>
            <p:cNvSpPr txBox="1"/>
            <p:nvPr/>
          </p:nvSpPr>
          <p:spPr>
            <a:xfrm>
              <a:off x="1043608" y="3303349"/>
              <a:ext cx="576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black"/>
                  </a:solidFill>
                  <a:latin typeface="Arial"/>
                  <a:ea typeface="+mn-ea"/>
                  <a:cs typeface="+mn-cs"/>
                </a:rPr>
                <a:t>S1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0FFB7E2-5EEB-411E-8212-2D526BB39058}"/>
                </a:ext>
              </a:extLst>
            </p:cNvPr>
            <p:cNvSpPr txBox="1"/>
            <p:nvPr/>
          </p:nvSpPr>
          <p:spPr>
            <a:xfrm>
              <a:off x="2403815" y="3271083"/>
              <a:ext cx="576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black"/>
                  </a:solidFill>
                  <a:latin typeface="Arial"/>
                  <a:ea typeface="+mn-ea"/>
                  <a:cs typeface="+mn-cs"/>
                </a:rPr>
                <a:t>S2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6E48D2D-F58E-4150-9D5B-806E60AF2921}"/>
                </a:ext>
              </a:extLst>
            </p:cNvPr>
            <p:cNvSpPr txBox="1"/>
            <p:nvPr/>
          </p:nvSpPr>
          <p:spPr>
            <a:xfrm>
              <a:off x="251740" y="4653136"/>
              <a:ext cx="576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black"/>
                  </a:solidFill>
                  <a:latin typeface="Arial"/>
                  <a:ea typeface="+mn-ea"/>
                  <a:cs typeface="+mn-cs"/>
                </a:rPr>
                <a:t>V</a:t>
              </a:r>
              <a:r>
                <a:rPr lang="en-US" sz="1800" baseline="-25000" dirty="0">
                  <a:solidFill>
                    <a:prstClr val="black"/>
                  </a:solidFill>
                  <a:latin typeface="Arial"/>
                  <a:ea typeface="+mn-ea"/>
                  <a:cs typeface="+mn-cs"/>
                </a:rPr>
                <a:t>0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620EBF8-111A-41E9-A8E4-7124D8444264}"/>
                </a:ext>
              </a:extLst>
            </p:cNvPr>
            <p:cNvSpPr txBox="1"/>
            <p:nvPr/>
          </p:nvSpPr>
          <p:spPr>
            <a:xfrm>
              <a:off x="2371414" y="4513957"/>
              <a:ext cx="576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black"/>
                  </a:solidFill>
                  <a:latin typeface="Arial"/>
                  <a:ea typeface="+mn-ea"/>
                  <a:cs typeface="+mn-cs"/>
                </a:rPr>
                <a:t>C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C3005F5-90FC-4852-9FF9-B5201B324C58}"/>
                </a:ext>
              </a:extLst>
            </p:cNvPr>
            <p:cNvSpPr txBox="1"/>
            <p:nvPr/>
          </p:nvSpPr>
          <p:spPr>
            <a:xfrm>
              <a:off x="2771800" y="2649646"/>
              <a:ext cx="576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black"/>
                  </a:solidFill>
                  <a:latin typeface="Arial"/>
                  <a:ea typeface="+mn-ea"/>
                  <a:cs typeface="+mn-cs"/>
                </a:rPr>
                <a:t>R1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BD273B8-C6E5-4C10-94E6-018396276E7D}"/>
                </a:ext>
              </a:extLst>
            </p:cNvPr>
            <p:cNvSpPr txBox="1"/>
            <p:nvPr/>
          </p:nvSpPr>
          <p:spPr>
            <a:xfrm>
              <a:off x="2844247" y="5006423"/>
              <a:ext cx="576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black"/>
                  </a:solidFill>
                  <a:latin typeface="Arial"/>
                  <a:ea typeface="+mn-ea"/>
                  <a:cs typeface="+mn-cs"/>
                </a:rPr>
                <a:t>R2</a:t>
              </a:r>
            </a:p>
          </p:txBody>
        </p:sp>
      </p:grp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0979378D-2343-4CD6-A377-C10A0939E412}"/>
              </a:ext>
            </a:extLst>
          </p:cNvPr>
          <p:cNvSpPr/>
          <p:nvPr/>
        </p:nvSpPr>
        <p:spPr>
          <a:xfrm>
            <a:off x="5575304" y="2492190"/>
            <a:ext cx="395861" cy="251017"/>
          </a:xfrm>
          <a:custGeom>
            <a:avLst/>
            <a:gdLst>
              <a:gd name="connsiteX0" fmla="*/ 0 w 395861"/>
              <a:gd name="connsiteY0" fmla="*/ 130364 h 251017"/>
              <a:gd name="connsiteX1" fmla="*/ 88900 w 395861"/>
              <a:gd name="connsiteY1" fmla="*/ 3364 h 251017"/>
              <a:gd name="connsiteX2" fmla="*/ 133350 w 395861"/>
              <a:gd name="connsiteY2" fmla="*/ 251014 h 251017"/>
              <a:gd name="connsiteX3" fmla="*/ 203200 w 395861"/>
              <a:gd name="connsiteY3" fmla="*/ 9714 h 251017"/>
              <a:gd name="connsiteX4" fmla="*/ 279400 w 395861"/>
              <a:gd name="connsiteY4" fmla="*/ 155764 h 251017"/>
              <a:gd name="connsiteX5" fmla="*/ 387350 w 395861"/>
              <a:gd name="connsiteY5" fmla="*/ 168464 h 251017"/>
              <a:gd name="connsiteX6" fmla="*/ 381000 w 395861"/>
              <a:gd name="connsiteY6" fmla="*/ 181164 h 251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5861" h="251017">
                <a:moveTo>
                  <a:pt x="0" y="130364"/>
                </a:moveTo>
                <a:cubicBezTo>
                  <a:pt x="33337" y="56810"/>
                  <a:pt x="66675" y="-16744"/>
                  <a:pt x="88900" y="3364"/>
                </a:cubicBezTo>
                <a:cubicBezTo>
                  <a:pt x="111125" y="23472"/>
                  <a:pt x="114300" y="249956"/>
                  <a:pt x="133350" y="251014"/>
                </a:cubicBezTo>
                <a:cubicBezTo>
                  <a:pt x="152400" y="252072"/>
                  <a:pt x="178858" y="25589"/>
                  <a:pt x="203200" y="9714"/>
                </a:cubicBezTo>
                <a:cubicBezTo>
                  <a:pt x="227542" y="-6161"/>
                  <a:pt x="248708" y="129306"/>
                  <a:pt x="279400" y="155764"/>
                </a:cubicBezTo>
                <a:cubicBezTo>
                  <a:pt x="310092" y="182222"/>
                  <a:pt x="370417" y="164231"/>
                  <a:pt x="387350" y="168464"/>
                </a:cubicBezTo>
                <a:cubicBezTo>
                  <a:pt x="404283" y="172697"/>
                  <a:pt x="392641" y="176930"/>
                  <a:pt x="381000" y="181164"/>
                </a:cubicBezTo>
              </a:path>
            </a:pathLst>
          </a:custGeom>
          <a:noFill/>
          <a:ln w="9525" cap="flat" cmpd="sng" algn="ctr">
            <a:solidFill>
              <a:srgbClr val="CA1100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12FA2847-14CC-4E08-99E7-45527015AA67}"/>
              </a:ext>
            </a:extLst>
          </p:cNvPr>
          <p:cNvSpPr/>
          <p:nvPr/>
        </p:nvSpPr>
        <p:spPr>
          <a:xfrm>
            <a:off x="5571951" y="3155285"/>
            <a:ext cx="395861" cy="251017"/>
          </a:xfrm>
          <a:custGeom>
            <a:avLst/>
            <a:gdLst>
              <a:gd name="connsiteX0" fmla="*/ 0 w 395861"/>
              <a:gd name="connsiteY0" fmla="*/ 130364 h 251017"/>
              <a:gd name="connsiteX1" fmla="*/ 88900 w 395861"/>
              <a:gd name="connsiteY1" fmla="*/ 3364 h 251017"/>
              <a:gd name="connsiteX2" fmla="*/ 133350 w 395861"/>
              <a:gd name="connsiteY2" fmla="*/ 251014 h 251017"/>
              <a:gd name="connsiteX3" fmla="*/ 203200 w 395861"/>
              <a:gd name="connsiteY3" fmla="*/ 9714 h 251017"/>
              <a:gd name="connsiteX4" fmla="*/ 279400 w 395861"/>
              <a:gd name="connsiteY4" fmla="*/ 155764 h 251017"/>
              <a:gd name="connsiteX5" fmla="*/ 387350 w 395861"/>
              <a:gd name="connsiteY5" fmla="*/ 168464 h 251017"/>
              <a:gd name="connsiteX6" fmla="*/ 381000 w 395861"/>
              <a:gd name="connsiteY6" fmla="*/ 181164 h 251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5861" h="251017">
                <a:moveTo>
                  <a:pt x="0" y="130364"/>
                </a:moveTo>
                <a:cubicBezTo>
                  <a:pt x="33337" y="56810"/>
                  <a:pt x="66675" y="-16744"/>
                  <a:pt x="88900" y="3364"/>
                </a:cubicBezTo>
                <a:cubicBezTo>
                  <a:pt x="111125" y="23472"/>
                  <a:pt x="114300" y="249956"/>
                  <a:pt x="133350" y="251014"/>
                </a:cubicBezTo>
                <a:cubicBezTo>
                  <a:pt x="152400" y="252072"/>
                  <a:pt x="178858" y="25589"/>
                  <a:pt x="203200" y="9714"/>
                </a:cubicBezTo>
                <a:cubicBezTo>
                  <a:pt x="227542" y="-6161"/>
                  <a:pt x="248708" y="129306"/>
                  <a:pt x="279400" y="155764"/>
                </a:cubicBezTo>
                <a:cubicBezTo>
                  <a:pt x="310092" y="182222"/>
                  <a:pt x="370417" y="164231"/>
                  <a:pt x="387350" y="168464"/>
                </a:cubicBezTo>
                <a:cubicBezTo>
                  <a:pt x="404283" y="172697"/>
                  <a:pt x="392641" y="176930"/>
                  <a:pt x="381000" y="181164"/>
                </a:cubicBezTo>
              </a:path>
            </a:pathLst>
          </a:custGeom>
          <a:noFill/>
          <a:ln w="9525" cap="flat" cmpd="sng" algn="ctr">
            <a:solidFill>
              <a:srgbClr val="CA1100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DD0D1E0-AFEB-43A6-868F-58D98FEFFB02}"/>
              </a:ext>
            </a:extLst>
          </p:cNvPr>
          <p:cNvSpPr/>
          <p:nvPr/>
        </p:nvSpPr>
        <p:spPr>
          <a:xfrm>
            <a:off x="5606373" y="4269864"/>
            <a:ext cx="395861" cy="251017"/>
          </a:xfrm>
          <a:custGeom>
            <a:avLst/>
            <a:gdLst>
              <a:gd name="connsiteX0" fmla="*/ 0 w 395861"/>
              <a:gd name="connsiteY0" fmla="*/ 130364 h 251017"/>
              <a:gd name="connsiteX1" fmla="*/ 88900 w 395861"/>
              <a:gd name="connsiteY1" fmla="*/ 3364 h 251017"/>
              <a:gd name="connsiteX2" fmla="*/ 133350 w 395861"/>
              <a:gd name="connsiteY2" fmla="*/ 251014 h 251017"/>
              <a:gd name="connsiteX3" fmla="*/ 203200 w 395861"/>
              <a:gd name="connsiteY3" fmla="*/ 9714 h 251017"/>
              <a:gd name="connsiteX4" fmla="*/ 279400 w 395861"/>
              <a:gd name="connsiteY4" fmla="*/ 155764 h 251017"/>
              <a:gd name="connsiteX5" fmla="*/ 387350 w 395861"/>
              <a:gd name="connsiteY5" fmla="*/ 168464 h 251017"/>
              <a:gd name="connsiteX6" fmla="*/ 381000 w 395861"/>
              <a:gd name="connsiteY6" fmla="*/ 181164 h 251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5861" h="251017">
                <a:moveTo>
                  <a:pt x="0" y="130364"/>
                </a:moveTo>
                <a:cubicBezTo>
                  <a:pt x="33337" y="56810"/>
                  <a:pt x="66675" y="-16744"/>
                  <a:pt x="88900" y="3364"/>
                </a:cubicBezTo>
                <a:cubicBezTo>
                  <a:pt x="111125" y="23472"/>
                  <a:pt x="114300" y="249956"/>
                  <a:pt x="133350" y="251014"/>
                </a:cubicBezTo>
                <a:cubicBezTo>
                  <a:pt x="152400" y="252072"/>
                  <a:pt x="178858" y="25589"/>
                  <a:pt x="203200" y="9714"/>
                </a:cubicBezTo>
                <a:cubicBezTo>
                  <a:pt x="227542" y="-6161"/>
                  <a:pt x="248708" y="129306"/>
                  <a:pt x="279400" y="155764"/>
                </a:cubicBezTo>
                <a:cubicBezTo>
                  <a:pt x="310092" y="182222"/>
                  <a:pt x="370417" y="164231"/>
                  <a:pt x="387350" y="168464"/>
                </a:cubicBezTo>
                <a:cubicBezTo>
                  <a:pt x="404283" y="172697"/>
                  <a:pt x="392641" y="176930"/>
                  <a:pt x="381000" y="181164"/>
                </a:cubicBezTo>
              </a:path>
            </a:pathLst>
          </a:custGeom>
          <a:noFill/>
          <a:ln w="9525" cap="flat" cmpd="sng" algn="ctr">
            <a:solidFill>
              <a:srgbClr val="CA1100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1769C624-F903-4CF0-92F9-9F2F10B15524}"/>
              </a:ext>
            </a:extLst>
          </p:cNvPr>
          <p:cNvSpPr/>
          <p:nvPr/>
        </p:nvSpPr>
        <p:spPr>
          <a:xfrm>
            <a:off x="5603020" y="4901209"/>
            <a:ext cx="395861" cy="251017"/>
          </a:xfrm>
          <a:custGeom>
            <a:avLst/>
            <a:gdLst>
              <a:gd name="connsiteX0" fmla="*/ 0 w 395861"/>
              <a:gd name="connsiteY0" fmla="*/ 130364 h 251017"/>
              <a:gd name="connsiteX1" fmla="*/ 88900 w 395861"/>
              <a:gd name="connsiteY1" fmla="*/ 3364 h 251017"/>
              <a:gd name="connsiteX2" fmla="*/ 133350 w 395861"/>
              <a:gd name="connsiteY2" fmla="*/ 251014 h 251017"/>
              <a:gd name="connsiteX3" fmla="*/ 203200 w 395861"/>
              <a:gd name="connsiteY3" fmla="*/ 9714 h 251017"/>
              <a:gd name="connsiteX4" fmla="*/ 279400 w 395861"/>
              <a:gd name="connsiteY4" fmla="*/ 155764 h 251017"/>
              <a:gd name="connsiteX5" fmla="*/ 387350 w 395861"/>
              <a:gd name="connsiteY5" fmla="*/ 168464 h 251017"/>
              <a:gd name="connsiteX6" fmla="*/ 381000 w 395861"/>
              <a:gd name="connsiteY6" fmla="*/ 181164 h 251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5861" h="251017">
                <a:moveTo>
                  <a:pt x="0" y="130364"/>
                </a:moveTo>
                <a:cubicBezTo>
                  <a:pt x="33337" y="56810"/>
                  <a:pt x="66675" y="-16744"/>
                  <a:pt x="88900" y="3364"/>
                </a:cubicBezTo>
                <a:cubicBezTo>
                  <a:pt x="111125" y="23472"/>
                  <a:pt x="114300" y="249956"/>
                  <a:pt x="133350" y="251014"/>
                </a:cubicBezTo>
                <a:cubicBezTo>
                  <a:pt x="152400" y="252072"/>
                  <a:pt x="178858" y="25589"/>
                  <a:pt x="203200" y="9714"/>
                </a:cubicBezTo>
                <a:cubicBezTo>
                  <a:pt x="227542" y="-6161"/>
                  <a:pt x="248708" y="129306"/>
                  <a:pt x="279400" y="155764"/>
                </a:cubicBezTo>
                <a:cubicBezTo>
                  <a:pt x="310092" y="182222"/>
                  <a:pt x="370417" y="164231"/>
                  <a:pt x="387350" y="168464"/>
                </a:cubicBezTo>
                <a:cubicBezTo>
                  <a:pt x="404283" y="172697"/>
                  <a:pt x="392641" y="176930"/>
                  <a:pt x="381000" y="181164"/>
                </a:cubicBezTo>
              </a:path>
            </a:pathLst>
          </a:custGeom>
          <a:noFill/>
          <a:ln w="9525" cap="flat" cmpd="sng" algn="ctr">
            <a:solidFill>
              <a:srgbClr val="CA1100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C4A4E3-673E-4F93-9B2F-EF64E69275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Quench heater is basically an RC circuit</a:t>
            </a:r>
          </a:p>
          <a:p>
            <a:endParaRPr lang="en-US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1E8846-3E55-4CFD-9E2A-3D7CADD4D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Heaters: working mechanism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C0F359-77B3-4894-9F96-BDD1584702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3A38B5-4C1F-43EB-9AA4-C4079603E4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66AC93-FCED-4525-8F90-1E465566060C}"/>
              </a:ext>
            </a:extLst>
          </p:cNvPr>
          <p:cNvSpPr/>
          <p:nvPr/>
        </p:nvSpPr>
        <p:spPr>
          <a:xfrm>
            <a:off x="2267747" y="1772816"/>
            <a:ext cx="2520061" cy="4221088"/>
          </a:xfrm>
          <a:prstGeom prst="rect">
            <a:avLst/>
          </a:prstGeom>
          <a:solidFill>
            <a:srgbClr val="005F8C">
              <a:alpha val="28000"/>
            </a:srgbClr>
          </a:solidFill>
          <a:ln w="9525" cap="flat" cmpd="sng" algn="ctr">
            <a:solidFill>
              <a:srgbClr val="005F8C">
                <a:lumMod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F19F1D-B332-4499-8E48-9A6F92E58334}"/>
              </a:ext>
            </a:extLst>
          </p:cNvPr>
          <p:cNvSpPr txBox="1"/>
          <p:nvPr/>
        </p:nvSpPr>
        <p:spPr>
          <a:xfrm>
            <a:off x="107508" y="3195043"/>
            <a:ext cx="216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5F8C"/>
                </a:solidFill>
                <a:latin typeface="Arial"/>
                <a:ea typeface="+mn-ea"/>
                <a:cs typeface="+mn-cs"/>
              </a:rPr>
              <a:t>Heater Firing Unit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5F8C"/>
                </a:solidFill>
                <a:latin typeface="Arial"/>
                <a:ea typeface="+mn-ea"/>
                <a:cs typeface="+mn-cs"/>
              </a:rPr>
              <a:t>(HFU)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005F8C"/>
              </a:solidFill>
              <a:latin typeface="Arial"/>
              <a:ea typeface="+mn-ea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5F8C"/>
                </a:solidFill>
                <a:latin typeface="Arial"/>
                <a:ea typeface="+mn-ea"/>
                <a:cs typeface="+mn-cs"/>
              </a:rPr>
              <a:t>Test station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D79EE16-5DD6-4F0C-B3B8-E8C0EB38C504}"/>
              </a:ext>
            </a:extLst>
          </p:cNvPr>
          <p:cNvSpPr/>
          <p:nvPr/>
        </p:nvSpPr>
        <p:spPr>
          <a:xfrm>
            <a:off x="4787804" y="1772816"/>
            <a:ext cx="1872428" cy="4221088"/>
          </a:xfrm>
          <a:prstGeom prst="rect">
            <a:avLst/>
          </a:prstGeom>
          <a:solidFill>
            <a:srgbClr val="CA1100">
              <a:alpha val="16000"/>
            </a:srgbClr>
          </a:solidFill>
          <a:ln w="9525" cap="flat" cmpd="sng" algn="ctr">
            <a:solidFill>
              <a:srgbClr val="CA1100">
                <a:lumMod val="7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AC7795-71CC-40C5-9AA6-790279DA7CD3}"/>
              </a:ext>
            </a:extLst>
          </p:cNvPr>
          <p:cNvSpPr txBox="1"/>
          <p:nvPr/>
        </p:nvSpPr>
        <p:spPr>
          <a:xfrm>
            <a:off x="6105290" y="3356000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CA1100"/>
                </a:solidFill>
                <a:latin typeface="Arial"/>
                <a:ea typeface="+mn-ea"/>
                <a:cs typeface="+mn-cs"/>
              </a:rPr>
              <a:t>Coil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CA1100"/>
              </a:solidFill>
              <a:latin typeface="Arial"/>
              <a:ea typeface="+mn-ea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CA1100"/>
                </a:solidFill>
                <a:latin typeface="Arial"/>
                <a:ea typeface="+mn-ea"/>
                <a:cs typeface="+mn-cs"/>
              </a:rPr>
              <a:t>Magnet</a:t>
            </a:r>
          </a:p>
        </p:txBody>
      </p:sp>
      <p:sp>
        <p:nvSpPr>
          <p:cNvPr id="51" name="Date Placeholder 50">
            <a:extLst>
              <a:ext uri="{FF2B5EF4-FFF2-40B4-BE49-F238E27FC236}">
                <a16:creationId xmlns:a16="http://schemas.microsoft.com/office/drawing/2014/main" id="{2579C4CF-269B-4FEB-AF62-1347874D66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64F0A13-9B43-4CB4-828E-DCD939E41950}" type="datetime1">
              <a:rPr lang="en-US" smtClean="0"/>
              <a:t>5/8/2018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41029" y="1772816"/>
            <a:ext cx="1881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404040"/>
                </a:solidFill>
              </a:rPr>
              <a:t>I ≈ 100-500 A</a:t>
            </a:r>
          </a:p>
          <a:p>
            <a:r>
              <a:rPr lang="el-GR" dirty="0" smtClean="0">
                <a:solidFill>
                  <a:srgbClr val="404040"/>
                </a:solidFill>
              </a:rPr>
              <a:t>τ</a:t>
            </a:r>
            <a:r>
              <a:rPr lang="en-US" dirty="0" smtClean="0">
                <a:solidFill>
                  <a:srgbClr val="404040"/>
                </a:solidFill>
              </a:rPr>
              <a:t> </a:t>
            </a:r>
            <a:r>
              <a:rPr lang="en-US" dirty="0">
                <a:solidFill>
                  <a:srgbClr val="404040"/>
                </a:solidFill>
              </a:rPr>
              <a:t>≈</a:t>
            </a:r>
            <a:r>
              <a:rPr lang="en-US" dirty="0" smtClean="0">
                <a:solidFill>
                  <a:srgbClr val="404040"/>
                </a:solidFill>
              </a:rPr>
              <a:t> 100 </a:t>
            </a:r>
            <a:r>
              <a:rPr lang="en-US" dirty="0" err="1" smtClean="0">
                <a:solidFill>
                  <a:srgbClr val="404040"/>
                </a:solidFill>
              </a:rPr>
              <a:t>ms</a:t>
            </a:r>
            <a:endParaRPr lang="en-US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29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15C70B9-9E72-47A7-A1D9-6EC3F27221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91406" y="1734235"/>
            <a:ext cx="5923994" cy="333114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C14FD81-126B-455A-8D7F-D29A9BA3C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Heaters: working mechanism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9A31AC-4282-40F5-B367-E41BF78366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8CA8B-7F79-4C9B-99B5-943A0D84F5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D7907A-553D-4098-9A05-94375F96C17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7F365B1D-175B-49BC-97DF-D3441BFED919}" type="datetime1">
              <a:rPr lang="en-US" smtClean="0"/>
              <a:t>5/8/2018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DEA71B-E1A0-4F57-B8BA-8A284F9ADA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953" t="7235" r="27470" b="46565"/>
          <a:stretch/>
        </p:blipFill>
        <p:spPr>
          <a:xfrm>
            <a:off x="270463" y="1487872"/>
            <a:ext cx="2520280" cy="3823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1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F0A88A-756C-40A6-9619-B86C533BC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The quench heater efficiency depends on:</a:t>
            </a:r>
          </a:p>
          <a:p>
            <a:pPr lvl="1"/>
            <a:r>
              <a:rPr lang="en-US" dirty="0"/>
              <a:t>HFU capacitance</a:t>
            </a:r>
          </a:p>
          <a:p>
            <a:pPr lvl="1"/>
            <a:r>
              <a:rPr lang="en-US" dirty="0"/>
              <a:t>Voltage</a:t>
            </a:r>
          </a:p>
          <a:p>
            <a:pPr lvl="1"/>
            <a:r>
              <a:rPr lang="en-US" dirty="0"/>
              <a:t>Number of HFUs</a:t>
            </a:r>
          </a:p>
          <a:p>
            <a:pPr lvl="1"/>
            <a:r>
              <a:rPr lang="en-US" dirty="0"/>
              <a:t>Heater-coil insulation thickness</a:t>
            </a:r>
          </a:p>
          <a:p>
            <a:pPr lvl="1"/>
            <a:r>
              <a:rPr lang="en-US" dirty="0"/>
              <a:t>Heater strips resistance</a:t>
            </a:r>
          </a:p>
          <a:p>
            <a:pPr lvl="1"/>
            <a:r>
              <a:rPr lang="en-US" dirty="0"/>
              <a:t>Heater strips design and position</a:t>
            </a:r>
          </a:p>
          <a:p>
            <a:pPr lvl="1"/>
            <a:r>
              <a:rPr lang="en-US" dirty="0"/>
              <a:t>Heater strips degradation</a:t>
            </a:r>
          </a:p>
          <a:p>
            <a:pPr lvl="1"/>
            <a:r>
              <a:rPr lang="en-US" dirty="0"/>
              <a:t>Conductor properties</a:t>
            </a:r>
          </a:p>
          <a:p>
            <a:pPr lvl="1"/>
            <a:endParaRPr lang="en-US" dirty="0"/>
          </a:p>
          <a:p>
            <a:r>
              <a:rPr lang="en-US" sz="2800" dirty="0"/>
              <a:t>Combination of test stand availabilities and magnet design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CDD5A4-2FC0-45FB-9DB8-073508E13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Heaters: working mechanism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C4880E-B0BA-4F1A-88FC-57DB73854D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F5B52-7658-4599-8399-6714EFA0B4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7B1CEF-77E1-4BF9-BD46-6499C70F62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E6F68CA-7539-40DE-9AD4-EB97F71294A6}" type="datetime1">
              <a:rPr lang="en-US" smtClean="0"/>
              <a:t>5/8/2018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77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D9713E-6CB2-44D5-BAD7-1F890A698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</p:spPr>
        <p:txBody>
          <a:bodyPr/>
          <a:lstStyle/>
          <a:p>
            <a:r>
              <a:rPr lang="en-US" sz="2800" dirty="0"/>
              <a:t>Example: MQXFAP1 at BNL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FEEECB-7F6F-4147-9E11-E82460D12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Heaters: working mechanism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C99A8-E7CF-4B41-9371-B8DC7AF2E5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254D7A-7316-43D5-B56C-2D66E7ECB4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C29185F-10E3-47C5-9316-298EFF09E979}"/>
              </a:ext>
            </a:extLst>
          </p:cNvPr>
          <p:cNvSpPr txBox="1">
            <a:spLocks/>
          </p:cNvSpPr>
          <p:nvPr/>
        </p:nvSpPr>
        <p:spPr>
          <a:xfrm>
            <a:off x="4179413" y="1882136"/>
            <a:ext cx="4963884" cy="505936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24 heater strips</a:t>
            </a:r>
          </a:p>
          <a:p>
            <a:r>
              <a:rPr lang="en-US" sz="2000" dirty="0"/>
              <a:t>12 HFUs</a:t>
            </a:r>
          </a:p>
          <a:p>
            <a:r>
              <a:rPr lang="en-US" sz="2000" dirty="0"/>
              <a:t>HFU voltage: 600 V (± 300 V)</a:t>
            </a:r>
          </a:p>
          <a:p>
            <a:r>
              <a:rPr lang="en-US" sz="2000" dirty="0"/>
              <a:t>HFU capacitance : 12.4-14 mF</a:t>
            </a:r>
          </a:p>
          <a:p>
            <a:r>
              <a:rPr lang="en-US" sz="2000" dirty="0"/>
              <a:t>Heater strip resistance: 1.7-1.1 Ω (10 K)</a:t>
            </a:r>
          </a:p>
          <a:p>
            <a:r>
              <a:rPr lang="en-US" sz="2000" dirty="0"/>
              <a:t>Peak power density: 100 - 210 W/cm</a:t>
            </a:r>
            <a:r>
              <a:rPr lang="en-US" sz="2000" baseline="30000" dirty="0"/>
              <a:t>2</a:t>
            </a:r>
          </a:p>
          <a:p>
            <a:r>
              <a:rPr lang="en-US" sz="2000" dirty="0"/>
              <a:t>Time constant: 50-30 </a:t>
            </a:r>
            <a:r>
              <a:rPr lang="en-US" sz="2000" dirty="0" err="1"/>
              <a:t>ms</a:t>
            </a:r>
            <a:endParaRPr lang="en-US" sz="2000" dirty="0"/>
          </a:p>
          <a:p>
            <a:r>
              <a:rPr lang="en-US" sz="2000" dirty="0"/>
              <a:t>Insulation thickness: 50 µm</a:t>
            </a:r>
          </a:p>
          <a:p>
            <a:r>
              <a:rPr lang="en-US" sz="2000" dirty="0"/>
              <a:t>Quenching time: 7 - 30 </a:t>
            </a:r>
            <a:r>
              <a:rPr lang="en-US" sz="2000" dirty="0" err="1"/>
              <a:t>ms</a:t>
            </a:r>
            <a:endParaRPr lang="en-US" sz="2000" dirty="0"/>
          </a:p>
          <a:p>
            <a:endParaRPr lang="en-US" sz="20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97BBEDE-55E7-468E-98C5-9BB2F401B580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190790" y="1984901"/>
            <a:ext cx="3903900" cy="3828281"/>
            <a:chOff x="3106599" y="2004963"/>
            <a:chExt cx="2493524" cy="2445224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C3AB15E1-B1F7-491C-BA6D-6F345DCAB9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58418" y="2119885"/>
              <a:ext cx="2199074" cy="2199074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6C79253-7B9A-4FC9-81DC-8128D051906A}"/>
                </a:ext>
              </a:extLst>
            </p:cNvPr>
            <p:cNvSpPr/>
            <p:nvPr/>
          </p:nvSpPr>
          <p:spPr bwMode="auto">
            <a:xfrm rot="3877335">
              <a:off x="5316611" y="2666940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C751696-A8B4-40AD-94E0-D6B0BC6ACF44}"/>
                </a:ext>
              </a:extLst>
            </p:cNvPr>
            <p:cNvSpPr/>
            <p:nvPr/>
          </p:nvSpPr>
          <p:spPr bwMode="auto">
            <a:xfrm rot="5400000">
              <a:off x="5418991" y="3025547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E060017-43B1-422E-87BA-A8AD6635F3D8}"/>
                </a:ext>
              </a:extLst>
            </p:cNvPr>
            <p:cNvSpPr/>
            <p:nvPr/>
          </p:nvSpPr>
          <p:spPr bwMode="auto">
            <a:xfrm rot="9195718">
              <a:off x="4756162" y="4278707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1C1402C-8881-47B4-95F5-7EF688D6D685}"/>
                </a:ext>
              </a:extLst>
            </p:cNvPr>
            <p:cNvSpPr/>
            <p:nvPr/>
          </p:nvSpPr>
          <p:spPr bwMode="auto">
            <a:xfrm rot="10800000">
              <a:off x="4399123" y="4369684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BE1875E-0937-4F5C-9757-F3D39B83EFD8}"/>
                </a:ext>
              </a:extLst>
            </p:cNvPr>
            <p:cNvSpPr/>
            <p:nvPr/>
          </p:nvSpPr>
          <p:spPr bwMode="auto">
            <a:xfrm rot="10800000">
              <a:off x="4065215" y="4369684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36A1B0C-A488-4C6E-9149-A6D2EB30A053}"/>
                </a:ext>
              </a:extLst>
            </p:cNvPr>
            <p:cNvSpPr/>
            <p:nvPr/>
          </p:nvSpPr>
          <p:spPr bwMode="auto">
            <a:xfrm rot="10800000">
              <a:off x="4399123" y="2004963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1C34C72-72FF-49C0-A4E4-80FDD1D516BF}"/>
                </a:ext>
              </a:extLst>
            </p:cNvPr>
            <p:cNvSpPr/>
            <p:nvPr/>
          </p:nvSpPr>
          <p:spPr bwMode="auto">
            <a:xfrm rot="10800000">
              <a:off x="4065215" y="2004963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D42233F4-09DB-4CC2-9577-E352D61BC40C}"/>
                </a:ext>
              </a:extLst>
            </p:cNvPr>
            <p:cNvSpPr/>
            <p:nvPr/>
          </p:nvSpPr>
          <p:spPr bwMode="auto">
            <a:xfrm rot="5400000">
              <a:off x="5418991" y="3347561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323F02D-26A9-4CF9-A423-E71D31901065}"/>
                </a:ext>
              </a:extLst>
            </p:cNvPr>
            <p:cNvSpPr/>
            <p:nvPr/>
          </p:nvSpPr>
          <p:spPr bwMode="auto">
            <a:xfrm rot="5400000">
              <a:off x="3005970" y="3025547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CA3A897-CF25-41B5-85B8-36F11FDFAB22}"/>
                </a:ext>
              </a:extLst>
            </p:cNvPr>
            <p:cNvSpPr/>
            <p:nvPr/>
          </p:nvSpPr>
          <p:spPr bwMode="auto">
            <a:xfrm rot="5400000">
              <a:off x="3005970" y="3347561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EE41D84-9D39-435B-AF8C-7EB63AE37028}"/>
                </a:ext>
              </a:extLst>
            </p:cNvPr>
            <p:cNvSpPr/>
            <p:nvPr/>
          </p:nvSpPr>
          <p:spPr bwMode="auto">
            <a:xfrm rot="9195718">
              <a:off x="3698900" y="2108745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FA355BD4-71EA-4696-90EA-86495B51C64F}"/>
                </a:ext>
              </a:extLst>
            </p:cNvPr>
            <p:cNvSpPr/>
            <p:nvPr/>
          </p:nvSpPr>
          <p:spPr bwMode="auto">
            <a:xfrm rot="17742119">
              <a:off x="3104358" y="2663217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60E74046-F908-4FF4-89BA-B7C0D0DDADD5}"/>
                </a:ext>
              </a:extLst>
            </p:cNvPr>
            <p:cNvSpPr/>
            <p:nvPr/>
          </p:nvSpPr>
          <p:spPr bwMode="auto">
            <a:xfrm rot="17742119">
              <a:off x="5317232" y="3711597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01E7EC24-8468-4473-830D-CA3AFB14778B}"/>
                </a:ext>
              </a:extLst>
            </p:cNvPr>
            <p:cNvSpPr/>
            <p:nvPr/>
          </p:nvSpPr>
          <p:spPr bwMode="auto">
            <a:xfrm rot="3877335">
              <a:off x="3102717" y="3703199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B7C8BE1-35CD-4526-BCBE-3EE82545E629}"/>
                </a:ext>
              </a:extLst>
            </p:cNvPr>
            <p:cNvSpPr/>
            <p:nvPr/>
          </p:nvSpPr>
          <p:spPr bwMode="auto">
            <a:xfrm rot="1721712">
              <a:off x="3688294" y="4282328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B7A0493A-0C0A-41B9-AE6A-B1DE35A3FA5B}"/>
                </a:ext>
              </a:extLst>
            </p:cNvPr>
            <p:cNvSpPr/>
            <p:nvPr/>
          </p:nvSpPr>
          <p:spPr bwMode="auto">
            <a:xfrm rot="1721712">
              <a:off x="4752433" y="2103466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AA3F7A1-01C1-4F84-B411-8F08147E9139}"/>
                </a:ext>
              </a:extLst>
            </p:cNvPr>
            <p:cNvSpPr/>
            <p:nvPr/>
          </p:nvSpPr>
          <p:spPr bwMode="auto">
            <a:xfrm rot="9195718">
              <a:off x="3975126" y="2616424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61CF1C5B-DAD8-4E7B-94E4-EAB7E0B05768}"/>
                </a:ext>
              </a:extLst>
            </p:cNvPr>
            <p:cNvSpPr/>
            <p:nvPr/>
          </p:nvSpPr>
          <p:spPr bwMode="auto">
            <a:xfrm rot="9195718">
              <a:off x="4458145" y="3756664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7C08596A-675E-46CE-A8B4-A01189C29F0A}"/>
                </a:ext>
              </a:extLst>
            </p:cNvPr>
            <p:cNvSpPr/>
            <p:nvPr/>
          </p:nvSpPr>
          <p:spPr bwMode="auto">
            <a:xfrm rot="1219873">
              <a:off x="4415151" y="2603785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BF4435E4-3CF5-49AB-BE35-9FABC5A87BBF}"/>
                </a:ext>
              </a:extLst>
            </p:cNvPr>
            <p:cNvSpPr/>
            <p:nvPr/>
          </p:nvSpPr>
          <p:spPr bwMode="auto">
            <a:xfrm rot="1219873">
              <a:off x="3992255" y="3769304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4A78A47-51A6-4955-9C97-5CFE4482D5DD}"/>
                </a:ext>
              </a:extLst>
            </p:cNvPr>
            <p:cNvSpPr/>
            <p:nvPr/>
          </p:nvSpPr>
          <p:spPr bwMode="auto">
            <a:xfrm rot="17436979">
              <a:off x="3636715" y="2981585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E47AADF2-CC5E-481F-9A7E-D78C61921ACC}"/>
                </a:ext>
              </a:extLst>
            </p:cNvPr>
            <p:cNvSpPr/>
            <p:nvPr/>
          </p:nvSpPr>
          <p:spPr bwMode="auto">
            <a:xfrm rot="17436979">
              <a:off x="4821855" y="3352712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2AE5E0BD-9230-4869-9F70-1ACC8172C313}"/>
                </a:ext>
              </a:extLst>
            </p:cNvPr>
            <p:cNvSpPr/>
            <p:nvPr/>
          </p:nvSpPr>
          <p:spPr bwMode="auto">
            <a:xfrm rot="4299880">
              <a:off x="4817102" y="2971434"/>
              <a:ext cx="281762" cy="80503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76D1C38A-FCBC-4D29-AB38-D36D57FDDD30}"/>
                </a:ext>
              </a:extLst>
            </p:cNvPr>
            <p:cNvSpPr/>
            <p:nvPr/>
          </p:nvSpPr>
          <p:spPr bwMode="auto">
            <a:xfrm rot="4299880">
              <a:off x="3631963" y="3348677"/>
              <a:ext cx="281762" cy="80503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sp>
        <p:nvSpPr>
          <p:cNvPr id="60" name="Date Placeholder 59">
            <a:extLst>
              <a:ext uri="{FF2B5EF4-FFF2-40B4-BE49-F238E27FC236}">
                <a16:creationId xmlns:a16="http://schemas.microsoft.com/office/drawing/2014/main" id="{F31F7890-D192-45F8-8B99-EAE1C882B7F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3A74C5C9-9BBD-4887-B5A2-B81AACC8E5D6}" type="datetime1">
              <a:rPr lang="en-US" smtClean="0"/>
              <a:t>5/8/2018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27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51CAEB-5C06-4D28-BDF1-CDA6A30B7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CLIQ: Coupling Loss Induced Quench</a:t>
            </a:r>
          </a:p>
          <a:p>
            <a:endParaRPr lang="en-US" sz="2800" dirty="0"/>
          </a:p>
          <a:p>
            <a:r>
              <a:rPr lang="en-US" sz="2800" dirty="0"/>
              <a:t>CLIQ exploits the coupling currents between filaments and strands, in order to induce a spread quench in the whole magnet</a:t>
            </a:r>
          </a:p>
          <a:p>
            <a:endParaRPr lang="en-US" sz="2800" dirty="0"/>
          </a:p>
          <a:p>
            <a:r>
              <a:rPr lang="en-US" sz="2800" dirty="0"/>
              <a:t>Main advantage: more effective heat deposition with more robust electrical circuit</a:t>
            </a:r>
          </a:p>
          <a:p>
            <a:endParaRPr lang="en-US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F26993-4931-4030-B431-CA3F41162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CLIQ: working mechanism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C6E94F-CC0A-4102-822B-E0A83006FF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Vittorio Marinozzi | 2nd International Magnet Test Stand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FE42D5-1192-4349-991C-3C6DD8AEAD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162A9A-7EF9-426A-BAAC-D11F010B16E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0BAA894-C337-4EB1-AED1-29E9577698D2}" type="datetime1">
              <a:rPr lang="en-US" smtClean="0"/>
              <a:t>5/8/2018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68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FNAL_PowerPoint_4x3_100716</Template>
  <TotalTime>146</TotalTime>
  <Words>961</Words>
  <Application>Microsoft Office PowerPoint</Application>
  <PresentationFormat>On-screen Show (4:3)</PresentationFormat>
  <Paragraphs>193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ＭＳ Ｐゴシック</vt:lpstr>
      <vt:lpstr>Arial</vt:lpstr>
      <vt:lpstr>Calibri</vt:lpstr>
      <vt:lpstr>Geneva</vt:lpstr>
      <vt:lpstr>Helvetica</vt:lpstr>
      <vt:lpstr>Times New Roman</vt:lpstr>
      <vt:lpstr>Wingdings</vt:lpstr>
      <vt:lpstr>Fermilab_PPT_090815</vt:lpstr>
      <vt:lpstr>PowerPoint Presentation</vt:lpstr>
      <vt:lpstr>Outline</vt:lpstr>
      <vt:lpstr>Quench protection of high-energy magnets</vt:lpstr>
      <vt:lpstr>Quench protection of high-energy magnets</vt:lpstr>
      <vt:lpstr>Quench Heaters: working mechanism</vt:lpstr>
      <vt:lpstr>Quench Heaters: working mechanism</vt:lpstr>
      <vt:lpstr>Quench Heaters: working mechanism</vt:lpstr>
      <vt:lpstr>Quench Heaters: working mechanism</vt:lpstr>
      <vt:lpstr>CLIQ: working mechanism</vt:lpstr>
      <vt:lpstr>PowerPoint Presentation</vt:lpstr>
      <vt:lpstr>CLIQ: working mechanism</vt:lpstr>
      <vt:lpstr>CLIQ: working mechanism</vt:lpstr>
      <vt:lpstr>CLIQ: working mechanism</vt:lpstr>
      <vt:lpstr>CLIQ: working mechanism</vt:lpstr>
      <vt:lpstr>CLIQ: working mechanism</vt:lpstr>
      <vt:lpstr>CLIQ: working mechanism</vt:lpstr>
      <vt:lpstr>Quench Heaters vs CLIQ</vt:lpstr>
      <vt:lpstr>Conclusions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Vittorio Marinozzi x 17001V</dc:creator>
  <cp:lastModifiedBy>Vittorio Marinozzi x 17001V</cp:lastModifiedBy>
  <cp:revision>18</cp:revision>
  <cp:lastPrinted>2014-01-20T19:40:21Z</cp:lastPrinted>
  <dcterms:created xsi:type="dcterms:W3CDTF">2018-05-04T21:13:25Z</dcterms:created>
  <dcterms:modified xsi:type="dcterms:W3CDTF">2018-05-08T18:06:53Z</dcterms:modified>
</cp:coreProperties>
</file>