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74" r:id="rId2"/>
  </p:sldMasterIdLst>
  <p:notesMasterIdLst>
    <p:notesMasterId r:id="rId28"/>
  </p:notesMasterIdLst>
  <p:sldIdLst>
    <p:sldId id="256" r:id="rId3"/>
    <p:sldId id="311" r:id="rId4"/>
    <p:sldId id="331" r:id="rId5"/>
    <p:sldId id="322" r:id="rId6"/>
    <p:sldId id="325" r:id="rId7"/>
    <p:sldId id="323" r:id="rId8"/>
    <p:sldId id="332" r:id="rId9"/>
    <p:sldId id="333" r:id="rId10"/>
    <p:sldId id="339" r:id="rId11"/>
    <p:sldId id="337" r:id="rId12"/>
    <p:sldId id="340" r:id="rId13"/>
    <p:sldId id="335" r:id="rId14"/>
    <p:sldId id="358" r:id="rId15"/>
    <p:sldId id="334" r:id="rId16"/>
    <p:sldId id="350" r:id="rId17"/>
    <p:sldId id="346" r:id="rId18"/>
    <p:sldId id="343" r:id="rId19"/>
    <p:sldId id="351" r:id="rId20"/>
    <p:sldId id="354" r:id="rId21"/>
    <p:sldId id="352" r:id="rId22"/>
    <p:sldId id="353" r:id="rId23"/>
    <p:sldId id="355" r:id="rId24"/>
    <p:sldId id="356" r:id="rId25"/>
    <p:sldId id="357" r:id="rId26"/>
    <p:sldId id="31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-- K2V1N --" initials="-K-" lastIdx="2" clrIdx="0">
    <p:extLst>
      <p:ext uri="{19B8F6BF-5375-455C-9EA6-DF929625EA0E}">
        <p15:presenceInfo xmlns:p15="http://schemas.microsoft.com/office/powerpoint/2012/main" userId="5038dbd499bd630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B6D2"/>
    <a:srgbClr val="000000"/>
    <a:srgbClr val="0000FF"/>
    <a:srgbClr val="33CC33"/>
    <a:srgbClr val="A6A6A6"/>
    <a:srgbClr val="558B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2" autoAdjust="0"/>
    <p:restoredTop sz="71961" autoAdjust="0"/>
  </p:normalViewPr>
  <p:slideViewPr>
    <p:cSldViewPr snapToGrid="0">
      <p:cViewPr varScale="1">
        <p:scale>
          <a:sx n="64" d="100"/>
          <a:sy n="64" d="100"/>
        </p:scale>
        <p:origin x="1440" y="3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8EA14-97C6-4560-AF7C-9A32FB3A4E8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E61D35-A154-495C-9E55-8A58FA9B3E6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884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50EC5-7BF2-48A9-8988-00371B8564D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200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Vtaps are symmetrically installed  on the magnet, the signal used to protect the magnet is the difference of two voltages.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 measuring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differentially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the common mode signal (e.g. inductive voltage during current injection) is mostly suppressed so that only resistive voltage remains in the resulting signal. </a:t>
            </a:r>
          </a:p>
          <a:p>
            <a:endParaRPr lang="fr-FR" dirty="0"/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case of a differential protection method, a non-symmetric quench is characterized by a continuous rise (or fall) of the voltage. In case of symmetric quench the resistance may grow in both voltages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never reach the threshold. This symmetric case is typically protected for a magnet with four identical parts by measuring multiple differential coils (i.e. (1+2)-(3+4)).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case a magnet has only two identical parts or even only one single coil, the current derivative method may be needed. If a symmetric quench occur as shown in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4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we’ll be able to detect this by subtracting the inductive voltage to the total voltage of the magnet but not with the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Vdiff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FR" dirty="0"/>
          </a:p>
          <a:p>
            <a:endParaRPr lang="fr-FR" dirty="0"/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61D35-A154-495C-9E55-8A58FA9B3E6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102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a current ramp is applied to superconducting magnets made of Nb</a:t>
            </a:r>
            <a:r>
              <a:rPr lang="en-US" sz="1200" kern="1200" baseline="-25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Sn, voltage spikes of hundreds of millivolts called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flux jumps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appear at relatively low currents. To avoid tripping the protection during magnet tests, an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adaptive voltage threshold in function of the magnet current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be required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the </a:t>
            </a: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absolute value of the voltage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surpasses the detection threshold and remains above threshold during the validation time, a quench is detected and a Quench Detection Signal is issued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61D35-A154-495C-9E55-8A58FA9B3E6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01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50EC5-7BF2-48A9-8988-00371B8564DC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239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2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E595B-7854-4ED9-B515-C21FED081B21}" type="datetime1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267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20545-B537-431E-AF21-4B90C09DE0FF}" type="datetime1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EA1E4575-D7CC-47B4-A885-D754B435C902}"/>
              </a:ext>
            </a:extLst>
          </p:cNvPr>
          <p:cNvSpPr/>
          <p:nvPr userDrawn="1"/>
        </p:nvSpPr>
        <p:spPr bwMode="auto">
          <a:xfrm>
            <a:off x="0" y="0"/>
            <a:ext cx="12192000" cy="1151164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01733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E3687-BBDE-4FB5-B18F-66159365D0D1}" type="datetime1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035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1331475"/>
            <a:ext cx="5185873" cy="4529575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1331475"/>
            <a:ext cx="5194583" cy="4529576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A86AF-74E1-4075-976B-47F62EC217E4}" type="datetime1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DE5DFB0D-9BB3-4243-B721-5B97672448FB}"/>
              </a:ext>
            </a:extLst>
          </p:cNvPr>
          <p:cNvSpPr/>
          <p:nvPr userDrawn="1"/>
        </p:nvSpPr>
        <p:spPr bwMode="auto">
          <a:xfrm>
            <a:off x="0" y="0"/>
            <a:ext cx="12192000" cy="1151164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13989D8-CDD9-4084-BEAF-6F4D5D4C7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8488" y="-3905"/>
            <a:ext cx="10571998" cy="970450"/>
          </a:xfrm>
        </p:spPr>
        <p:txBody>
          <a:bodyPr anchor="ctr"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7006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9" y="1276638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1852900"/>
            <a:ext cx="5189856" cy="4008151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6" y="1276638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1852900"/>
            <a:ext cx="5194583" cy="4008151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AD63F-DDCE-4409-9C3D-F2225F390342}" type="datetime1">
              <a:rPr lang="en-US" smtClean="0"/>
              <a:t>5/7/2018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48A80AE0-812B-48FD-9A22-2F4D314DE49F}"/>
              </a:ext>
            </a:extLst>
          </p:cNvPr>
          <p:cNvSpPr/>
          <p:nvPr userDrawn="1"/>
        </p:nvSpPr>
        <p:spPr bwMode="auto">
          <a:xfrm>
            <a:off x="0" y="0"/>
            <a:ext cx="12192000" cy="1151164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F65CDF2-3E07-462A-98F7-4F7C48589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8488" y="-3905"/>
            <a:ext cx="10571998" cy="970450"/>
          </a:xfrm>
        </p:spPr>
        <p:txBody>
          <a:bodyPr anchor="ctr"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1766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7B6E-5181-4F6A-921C-718C2C1C2993}" type="datetime1">
              <a:rPr lang="en-US" smtClean="0"/>
              <a:t>5/7/2018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87A4876-C24C-4B62-9294-9D6A6B31A2DA}"/>
              </a:ext>
            </a:extLst>
          </p:cNvPr>
          <p:cNvSpPr/>
          <p:nvPr userDrawn="1"/>
        </p:nvSpPr>
        <p:spPr bwMode="auto">
          <a:xfrm>
            <a:off x="0" y="0"/>
            <a:ext cx="12192000" cy="1151164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C4D6B4B-8DF4-4F52-B776-5F7CE94C9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8488" y="-3905"/>
            <a:ext cx="10571998" cy="970450"/>
          </a:xfrm>
        </p:spPr>
        <p:txBody>
          <a:bodyPr anchor="ctr"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1318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B6877-3608-4AFB-BC61-8E7438A89916}" type="datetime1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CF3A017A-23DD-46DC-869D-CC4C15A3B75D}"/>
              </a:ext>
            </a:extLst>
          </p:cNvPr>
          <p:cNvSpPr/>
          <p:nvPr userDrawn="1"/>
        </p:nvSpPr>
        <p:spPr bwMode="auto">
          <a:xfrm>
            <a:off x="0" y="0"/>
            <a:ext cx="12192000" cy="1151164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B3AF977-729F-4280-9316-E8DC8CD68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8488" y="-3905"/>
            <a:ext cx="10571998" cy="970450"/>
          </a:xfrm>
        </p:spPr>
        <p:txBody>
          <a:bodyPr anchor="ctr"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1550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5C018-90B8-4E7A-BFF1-5DEF9F61C563}" type="datetime1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956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163A-51D1-4718-A312-307EF2983BA1}" type="datetime1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6233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5FE97DEA-6210-47C2-B0C9-409DC206988F}" type="datetime1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460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B2593-1220-41A4-8454-C2A270C06E7D}" type="datetime1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F30AC98D-C610-42F5-99C1-E96DC989FC87}"/>
              </a:ext>
            </a:extLst>
          </p:cNvPr>
          <p:cNvSpPr/>
          <p:nvPr userDrawn="1"/>
        </p:nvSpPr>
        <p:spPr bwMode="auto">
          <a:xfrm>
            <a:off x="0" y="0"/>
            <a:ext cx="12192000" cy="1151164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B793751E-10DE-434F-B30E-8E2CFA6DC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04207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52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ABCCD-EF86-4BF9-A2BE-08B62D0A4814}" type="datetime1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0308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B9AFC-874A-4ECA-8A54-472C5DF6B98E}" type="datetime1">
              <a:rPr lang="en-US" smtClean="0"/>
              <a:t>5/7/2018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9AA0EA16-4758-4280-AD40-1CF9D659535F}"/>
              </a:ext>
            </a:extLst>
          </p:cNvPr>
          <p:cNvSpPr/>
          <p:nvPr userDrawn="1"/>
        </p:nvSpPr>
        <p:spPr bwMode="auto">
          <a:xfrm>
            <a:off x="0" y="0"/>
            <a:ext cx="12192000" cy="1151164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1069CECE-A7AC-45DE-9E3B-AB199DD48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04207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8640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C69AC-272C-45B2-9AD9-F9F7B93BEA49}" type="datetime1">
              <a:rPr lang="en-US" smtClean="0"/>
              <a:t>5/7/2018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FAF6A832-602E-4A43-9AC9-9B1DACC4D093}"/>
              </a:ext>
            </a:extLst>
          </p:cNvPr>
          <p:cNvSpPr/>
          <p:nvPr userDrawn="1"/>
        </p:nvSpPr>
        <p:spPr bwMode="auto">
          <a:xfrm>
            <a:off x="0" y="0"/>
            <a:ext cx="12192000" cy="1151164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04207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6811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8E0F8-400C-4812-8F45-6BFBEDB8855B}" type="datetime1">
              <a:rPr lang="en-US" smtClean="0"/>
              <a:t>5/7/2018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5357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ADB23-95A4-47B3-91AE-425488E91816}" type="datetime1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1740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D8C50-7EDE-486B-B33A-D1F6D65C2331}" type="datetime1">
              <a:rPr lang="en-US" smtClean="0"/>
              <a:t>5/7/2018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2757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9041D-325A-4CB9-A7BC-509524707FDD}" type="datetime1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8DBCFF0A-4B85-4770-B6FB-82DE9E6D3720}"/>
              </a:ext>
            </a:extLst>
          </p:cNvPr>
          <p:cNvSpPr/>
          <p:nvPr userDrawn="1"/>
        </p:nvSpPr>
        <p:spPr bwMode="auto">
          <a:xfrm>
            <a:off x="0" y="0"/>
            <a:ext cx="12192000" cy="1151164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5">
            <a:extLst>
              <a:ext uri="{FF2B5EF4-FFF2-40B4-BE49-F238E27FC236}">
                <a16:creationId xmlns:a16="http://schemas.microsoft.com/office/drawing/2014/main" id="{46A278AE-AB00-425B-AC82-33E8C8A85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04207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948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603B2-B17C-410F-A1BF-06A9F3ABE73A}" type="datetime1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194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57C2B-729F-4A73-A1B0-291A30B09615}" type="datetime1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60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B7EE-6C36-4D68-B42E-D500E278531E}" type="datetime1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35A9AD87-AD7E-4D8F-8869-CD6757C725D1}"/>
              </a:ext>
            </a:extLst>
          </p:cNvPr>
          <p:cNvSpPr/>
          <p:nvPr userDrawn="1"/>
        </p:nvSpPr>
        <p:spPr bwMode="auto">
          <a:xfrm>
            <a:off x="0" y="0"/>
            <a:ext cx="12192000" cy="1151164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93795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79255-53B3-4670-B3D4-440C6D4B9339}" type="datetime1">
              <a:rPr lang="en-US" smtClean="0"/>
              <a:t>5/7/2018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35FC19BC-A561-4ACC-9BEA-857BAEAAC991}"/>
              </a:ext>
            </a:extLst>
          </p:cNvPr>
          <p:cNvSpPr/>
          <p:nvPr userDrawn="1"/>
        </p:nvSpPr>
        <p:spPr bwMode="auto">
          <a:xfrm>
            <a:off x="0" y="0"/>
            <a:ext cx="12192000" cy="1151164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64497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D77F8-BF55-4166-801A-81E15DD6916B}" type="datetime1">
              <a:rPr lang="en-US" smtClean="0"/>
              <a:t>5/7/2018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10A55AF6-6369-41BC-AF07-26C3F2541031}"/>
              </a:ext>
            </a:extLst>
          </p:cNvPr>
          <p:cNvSpPr/>
          <p:nvPr userDrawn="1"/>
        </p:nvSpPr>
        <p:spPr bwMode="auto">
          <a:xfrm>
            <a:off x="0" y="0"/>
            <a:ext cx="12192000" cy="1151164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81332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E0672-A60B-4D88-BB2D-C67087216488}" type="datetime1">
              <a:rPr lang="en-US" smtClean="0"/>
              <a:t>5/7/2018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518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246B2-9DC9-417D-ADB1-35C9D83EDC2D}" type="datetime1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742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64BF-5D83-4100-ABE6-88AD19153D53}" type="datetime1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643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E9B275C-4E22-4910-A4BC-C9360351EAFD}" type="datetime1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28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697" r:id="rId12"/>
    <p:sldLayoutId id="2147483698" r:id="rId13"/>
    <p:sldLayoutId id="2147483699" r:id="rId14"/>
    <p:sldLayoutId id="2147483706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ECD497F-B628-4E2E-A0D4-7D1E7E132C1A}" type="datetime1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fld id="{48A9B014-9F82-4FE1-95C8-ACEB8DFEAEE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958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2.wdp"/><Relationship Id="rId7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2.wdp"/><Relationship Id="rId7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7" Type="http://schemas.openxmlformats.org/officeDocument/2006/relationships/image" Target="../media/image44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microsoft.com/office/2007/relationships/hdphoto" Target="../media/hdphoto1.wdp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2.wdp"/><Relationship Id="rId7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3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2.wdp"/><Relationship Id="rId7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2.wdp"/><Relationship Id="rId7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105925"/>
            <a:ext cx="1219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Kévin PEPITONE </a:t>
            </a:r>
          </a:p>
          <a:p>
            <a:pPr algn="ctr"/>
            <a:r>
              <a:rPr lang="en-US" sz="2000" dirty="0"/>
              <a:t>2</a:t>
            </a:r>
            <a:r>
              <a:rPr lang="en-US" sz="2000" baseline="30000" dirty="0"/>
              <a:t>nd</a:t>
            </a:r>
            <a:r>
              <a:rPr lang="en-US" sz="2000" dirty="0"/>
              <a:t> International Magnet Test Stand Workshop</a:t>
            </a:r>
            <a:br>
              <a:rPr lang="en-US" sz="2000" dirty="0"/>
            </a:br>
            <a:r>
              <a:rPr lang="en-US" sz="2000" dirty="0"/>
              <a:t>Brookhaven National Laboratory, 8-9 May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Kévin PEPITONE - Magnet Test Stand Workshop, BNL, 8-9 May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>
                <a:solidFill>
                  <a:schemeClr val="tx1"/>
                </a:solidFill>
              </a:rPr>
              <a:t>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2004012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Quench detection </a:t>
            </a:r>
            <a:r>
              <a:rPr lang="en-GB" sz="4000" dirty="0"/>
              <a:t>and</a:t>
            </a:r>
            <a:r>
              <a:rPr lang="en-GB" sz="3600" dirty="0"/>
              <a:t> DAQ systems</a:t>
            </a:r>
            <a:endParaRPr lang="en-US" sz="3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9102" y="2740234"/>
            <a:ext cx="900000" cy="900000"/>
          </a:xfrm>
          <a:prstGeom prst="rect">
            <a:avLst/>
          </a:prstGeom>
        </p:spPr>
      </p:pic>
      <p:pic>
        <p:nvPicPr>
          <p:cNvPr id="10242" name="Picture 2" descr="http://www.physics.uu.se/digitalAssets/242/c_242915-l_3-k_uu_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136" y="1551193"/>
            <a:ext cx="1139268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FREIAlogo-v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943" y="2952686"/>
            <a:ext cx="2368550" cy="1170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 descr="Hom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9102" y="3672515"/>
            <a:ext cx="900000" cy="364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7813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2">
            <a:extLst>
              <a:ext uri="{FF2B5EF4-FFF2-40B4-BE49-F238E27FC236}">
                <a16:creationId xmlns:a16="http://schemas.microsoft.com/office/drawing/2014/main" id="{16AC31C9-CD7A-4BBB-B336-11A97E4E02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" name="Rectangle 14">
            <a:extLst>
              <a:ext uri="{FF2B5EF4-FFF2-40B4-BE49-F238E27FC236}">
                <a16:creationId xmlns:a16="http://schemas.microsoft.com/office/drawing/2014/main" id="{1106903C-4194-4424-B8DB-22668A72EF0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" name="Rectangle 16">
            <a:extLst>
              <a:ext uri="{FF2B5EF4-FFF2-40B4-BE49-F238E27FC236}">
                <a16:creationId xmlns:a16="http://schemas.microsoft.com/office/drawing/2014/main" id="{F3164613-CE15-4AB6-9340-D6CAC779CB4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8" name="Group 18">
            <a:extLst>
              <a:ext uri="{FF2B5EF4-FFF2-40B4-BE49-F238E27FC236}">
                <a16:creationId xmlns:a16="http://schemas.microsoft.com/office/drawing/2014/main" id="{3372564C-530B-4E5A-9D7D-8247F6B2082A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33D95E9-66CD-497A-BE03-10507B4ECBD5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B9BA47A-8741-43F2-98A0-6467344FADC2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49" name="Rectangle 22">
            <a:extLst>
              <a:ext uri="{FF2B5EF4-FFF2-40B4-BE49-F238E27FC236}">
                <a16:creationId xmlns:a16="http://schemas.microsoft.com/office/drawing/2014/main" id="{D2EC32CF-11F5-477A-ABA5-B8115F6124D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88952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0" name="Rectangle 24">
            <a:extLst>
              <a:ext uri="{FF2B5EF4-FFF2-40B4-BE49-F238E27FC236}">
                <a16:creationId xmlns:a16="http://schemas.microsoft.com/office/drawing/2014/main" id="{ADBE3ABF-C1F0-44AA-8BD1-4BBC555F9B2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604" y="653241"/>
            <a:ext cx="109087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26">
            <a:extLst>
              <a:ext uri="{FF2B5EF4-FFF2-40B4-BE49-F238E27FC236}">
                <a16:creationId xmlns:a16="http://schemas.microsoft.com/office/drawing/2014/main" id="{2A0ECC18-AEAD-414F-976D-6530361F1C8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1" y="822325"/>
            <a:ext cx="5149596" cy="4846228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28">
            <a:extLst>
              <a:ext uri="{FF2B5EF4-FFF2-40B4-BE49-F238E27FC236}">
                <a16:creationId xmlns:a16="http://schemas.microsoft.com/office/drawing/2014/main" id="{6D31CB28-4734-4583-9364-8D3BB8A5B59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604" y="5756954"/>
            <a:ext cx="109087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30">
            <a:extLst>
              <a:ext uri="{FF2B5EF4-FFF2-40B4-BE49-F238E27FC236}">
                <a16:creationId xmlns:a16="http://schemas.microsoft.com/office/drawing/2014/main" id="{7126AB6C-DAC9-4D74-AB2F-F75C1D5736B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46920" y="5257800"/>
            <a:ext cx="1080904" cy="1080902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/>
            </a:blip>
            <a:srcRect/>
            <a:tile tx="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D587185-ED65-41D7-BE21-DDE57B45975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55011" y="5365890"/>
            <a:ext cx="864723" cy="864722"/>
          </a:xfrm>
          <a:prstGeom prst="ellips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Rectangle 34">
            <a:extLst>
              <a:ext uri="{FF2B5EF4-FFF2-40B4-BE49-F238E27FC236}">
                <a16:creationId xmlns:a16="http://schemas.microsoft.com/office/drawing/2014/main" id="{C931023C-5541-4AE8-96B8-2C51AAA1DF5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5869" y="822325"/>
            <a:ext cx="2200662" cy="1805717"/>
          </a:xfrm>
          <a:prstGeom prst="rect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/>
            </a:blip>
            <a:srcRect/>
            <a:tile tx="0" ty="0" sx="92000" sy="89000" flip="xy" algn="ctr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/>
            <a:endParaRPr lang="en-US" sz="2000" kern="0" dirty="0">
              <a:solidFill>
                <a:prstClr val="white"/>
              </a:solidFill>
              <a:latin typeface="Rockwell Extra Bold" pitchFamily="18" charset="0"/>
            </a:endParaRPr>
          </a:p>
        </p:txBody>
      </p:sp>
      <p:sp>
        <p:nvSpPr>
          <p:cNvPr id="55" name="Rectangle 36">
            <a:extLst>
              <a:ext uri="{FF2B5EF4-FFF2-40B4-BE49-F238E27FC236}">
                <a16:creationId xmlns:a16="http://schemas.microsoft.com/office/drawing/2014/main" id="{CB4D0C93-6B01-47BC-A685-1D7031F8102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604" y="3768436"/>
            <a:ext cx="3255114" cy="1900117"/>
          </a:xfrm>
          <a:prstGeom prst="rect">
            <a:avLst/>
          </a:prstGeom>
          <a:blipFill dpi="0"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/>
            </a:blip>
            <a:srcRect/>
            <a:tile tx="0" ty="0" sx="92000" sy="89000" flip="xy" algn="ctr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/>
            <a:endParaRPr lang="en-US" sz="2000" kern="0">
              <a:solidFill>
                <a:prstClr val="white"/>
              </a:solidFill>
              <a:latin typeface="Rockwell Extra Bold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1603" y="6272784"/>
            <a:ext cx="677418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r>
              <a:rPr lang="en-GB" kern="1200">
                <a:solidFill>
                  <a:schemeClr val="tx2"/>
                </a:solidFill>
                <a:latin typeface="+mn-lt"/>
                <a:ea typeface="+mn-ea"/>
                <a:cs typeface="+mn-cs"/>
              </a:rPr>
              <a:t>Kévin PEPITONE - Magnet Test Stand Workshop, BNL, 8-9 May 2018</a:t>
            </a:r>
            <a:endParaRPr lang="en-US" kern="120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592056" y="5477256"/>
            <a:ext cx="1193868" cy="64008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48A9B014-9F82-4FE1-95C8-ACEB8DFEAEEE}" type="slidenum">
              <a:rPr lang="en-US" smtClean="0"/>
              <a:pPr defTabSz="457200">
                <a:spcAft>
                  <a:spcPts val="600"/>
                </a:spcAft>
              </a:pPr>
              <a:t>10</a:t>
            </a:fld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631806" y="653241"/>
            <a:ext cx="4696594" cy="51843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100" b="1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Magnet protection</a:t>
            </a:r>
          </a:p>
        </p:txBody>
      </p:sp>
      <p:pic>
        <p:nvPicPr>
          <p:cNvPr id="24" name="Picture 9" descr="FREIAlogo-v2">
            <a:extLst>
              <a:ext uri="{FF2B5EF4-FFF2-40B4-BE49-F238E27FC236}">
                <a16:creationId xmlns:a16="http://schemas.microsoft.com/office/drawing/2014/main" id="{4F5A6988-0219-4E06-9A5F-A9749533FF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584" y="2588706"/>
            <a:ext cx="2160000" cy="1062000"/>
          </a:xfrm>
          <a:prstGeom prst="rect">
            <a:avLst/>
          </a:prstGeom>
          <a:noFill/>
        </p:spPr>
      </p:pic>
      <p:pic>
        <p:nvPicPr>
          <p:cNvPr id="25" name="Picture 4" descr="File:UU log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62" y="854471"/>
            <a:ext cx="1655005" cy="157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4334" y="2882379"/>
            <a:ext cx="1368000" cy="1368000"/>
          </a:xfrm>
          <a:prstGeom prst="rect">
            <a:avLst/>
          </a:prstGeom>
        </p:spPr>
      </p:pic>
      <p:pic>
        <p:nvPicPr>
          <p:cNvPr id="27" name="Picture 2" descr="Hom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070" y="4508441"/>
            <a:ext cx="2325600" cy="942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0096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11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Magnet protection – Introduction</a:t>
            </a:r>
          </a:p>
        </p:txBody>
      </p:sp>
      <p:sp>
        <p:nvSpPr>
          <p:cNvPr id="16" name="Oval 15"/>
          <p:cNvSpPr/>
          <p:nvPr/>
        </p:nvSpPr>
        <p:spPr>
          <a:xfrm flipH="1">
            <a:off x="539341" y="3142344"/>
            <a:ext cx="1048083" cy="303484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1204774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558BB8"/>
                </a:solidFill>
              </a:rPr>
              <a:t>A quench happens when the superconductor goes from superconductive state to resistive state</a:t>
            </a:r>
          </a:p>
          <a:p>
            <a:pPr algn="ctr"/>
            <a:r>
              <a:rPr lang="en-US" dirty="0"/>
              <a:t>To detect a quench, we use Vtaps on the magnets and electronics to trigger the power converters, energy extraction, quench heaters and acquisition systems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51303"/>
          <a:stretch/>
        </p:blipFill>
        <p:spPr>
          <a:xfrm>
            <a:off x="578093" y="3832419"/>
            <a:ext cx="2232397" cy="249265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l="51664" t="248" r="-361" b="-248"/>
          <a:stretch/>
        </p:blipFill>
        <p:spPr>
          <a:xfrm>
            <a:off x="3348326" y="3057105"/>
            <a:ext cx="2952995" cy="329726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10741" y="2078093"/>
            <a:ext cx="323453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/>
              <a:t>Direct voltage:</a:t>
            </a:r>
          </a:p>
          <a:p>
            <a:pPr algn="ctr"/>
            <a:r>
              <a:rPr lang="en-GB" i="1" dirty="0" err="1"/>
              <a:t>V</a:t>
            </a:r>
            <a:r>
              <a:rPr lang="en-GB" i="1" baseline="-25000" dirty="0" err="1"/>
              <a:t>sum</a:t>
            </a:r>
            <a:r>
              <a:rPr lang="en-GB" i="1" dirty="0"/>
              <a:t> </a:t>
            </a:r>
            <a:r>
              <a:rPr lang="en-GB" dirty="0"/>
              <a:t>= </a:t>
            </a:r>
            <a:r>
              <a:rPr lang="en-GB" i="1" dirty="0"/>
              <a:t>(V</a:t>
            </a:r>
            <a:r>
              <a:rPr lang="en-GB" i="1" baseline="-25000" dirty="0"/>
              <a:t>1</a:t>
            </a:r>
            <a:r>
              <a:rPr lang="en-GB" i="1" dirty="0"/>
              <a:t> </a:t>
            </a:r>
            <a:r>
              <a:rPr lang="en-GB" dirty="0"/>
              <a:t>+ </a:t>
            </a:r>
            <a:r>
              <a:rPr lang="en-GB" i="1" dirty="0"/>
              <a:t>V</a:t>
            </a:r>
            <a:r>
              <a:rPr lang="en-GB" i="1" baseline="-25000" dirty="0"/>
              <a:t>2</a:t>
            </a:r>
            <a:r>
              <a:rPr lang="en-GB" i="1" dirty="0"/>
              <a:t> </a:t>
            </a:r>
            <a:r>
              <a:rPr lang="en-GB" dirty="0"/>
              <a:t>+ </a:t>
            </a:r>
            <a:r>
              <a:rPr lang="en-GB" i="1" dirty="0"/>
              <a:t>V</a:t>
            </a:r>
            <a:r>
              <a:rPr lang="en-GB" i="1" baseline="-25000" dirty="0"/>
              <a:t>3</a:t>
            </a:r>
            <a:r>
              <a:rPr lang="en-GB" i="1" dirty="0"/>
              <a:t> </a:t>
            </a:r>
            <a:r>
              <a:rPr lang="en-GB" dirty="0"/>
              <a:t>+ </a:t>
            </a:r>
            <a:r>
              <a:rPr lang="en-GB" i="1" dirty="0"/>
              <a:t>V</a:t>
            </a:r>
            <a:r>
              <a:rPr lang="en-GB" i="1" baseline="-25000" dirty="0"/>
              <a:t>4</a:t>
            </a:r>
            <a:r>
              <a:rPr lang="en-GB" i="1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Differential voltage:</a:t>
            </a:r>
          </a:p>
          <a:p>
            <a:pPr algn="ctr"/>
            <a:r>
              <a:rPr lang="en-GB" dirty="0" err="1"/>
              <a:t>V</a:t>
            </a:r>
            <a:r>
              <a:rPr lang="en-GB" baseline="-25000" dirty="0" err="1"/>
              <a:t>diff</a:t>
            </a:r>
            <a:r>
              <a:rPr lang="en-GB" baseline="-25000" dirty="0"/>
              <a:t>(1-2)</a:t>
            </a:r>
            <a:r>
              <a:rPr lang="en-GB" dirty="0"/>
              <a:t> = (V</a:t>
            </a:r>
            <a:r>
              <a:rPr lang="en-GB" baseline="-25000" dirty="0"/>
              <a:t>1</a:t>
            </a:r>
            <a:r>
              <a:rPr lang="en-GB" dirty="0"/>
              <a:t>- V</a:t>
            </a:r>
            <a:r>
              <a:rPr lang="en-GB" baseline="-25000" dirty="0"/>
              <a:t>2</a:t>
            </a:r>
            <a:r>
              <a:rPr lang="en-GB" dirty="0"/>
              <a:t> ) </a:t>
            </a:r>
            <a:br>
              <a:rPr lang="en-GB" dirty="0"/>
            </a:br>
            <a:r>
              <a:rPr lang="en-GB" dirty="0" err="1"/>
              <a:t>V</a:t>
            </a:r>
            <a:r>
              <a:rPr lang="en-GB" baseline="-25000" dirty="0" err="1"/>
              <a:t>diff</a:t>
            </a:r>
            <a:r>
              <a:rPr lang="en-GB" baseline="-25000" dirty="0"/>
              <a:t>(3-4)</a:t>
            </a:r>
            <a:r>
              <a:rPr lang="en-GB" dirty="0"/>
              <a:t> = (V</a:t>
            </a:r>
            <a:r>
              <a:rPr lang="en-GB" baseline="-25000" dirty="0"/>
              <a:t>3</a:t>
            </a:r>
            <a:r>
              <a:rPr lang="en-GB" dirty="0"/>
              <a:t>- V</a:t>
            </a:r>
            <a:r>
              <a:rPr lang="en-GB" baseline="-25000" dirty="0"/>
              <a:t>4</a:t>
            </a:r>
            <a:r>
              <a:rPr lang="en-GB" dirty="0"/>
              <a:t> )</a:t>
            </a:r>
          </a:p>
          <a:p>
            <a:pPr algn="ctr"/>
            <a:r>
              <a:rPr lang="en-GB" dirty="0" err="1"/>
              <a:t>V</a:t>
            </a:r>
            <a:r>
              <a:rPr lang="en-GB" baseline="-25000" dirty="0" err="1"/>
              <a:t>diff</a:t>
            </a:r>
            <a:r>
              <a:rPr lang="en-GB" baseline="-25000" dirty="0"/>
              <a:t>(1,2-3,4)</a:t>
            </a:r>
            <a:r>
              <a:rPr lang="en-GB" dirty="0"/>
              <a:t> = (V</a:t>
            </a:r>
            <a:r>
              <a:rPr lang="en-GB" baseline="-25000" dirty="0"/>
              <a:t>1</a:t>
            </a:r>
            <a:r>
              <a:rPr lang="en-GB" dirty="0"/>
              <a:t>+ V</a:t>
            </a:r>
            <a:r>
              <a:rPr lang="en-GB" baseline="-25000" dirty="0"/>
              <a:t>2</a:t>
            </a:r>
            <a:r>
              <a:rPr lang="en-GB" dirty="0"/>
              <a:t> )-(V</a:t>
            </a:r>
            <a:r>
              <a:rPr lang="en-GB" baseline="-25000" dirty="0"/>
              <a:t>3</a:t>
            </a:r>
            <a:r>
              <a:rPr lang="en-GB" dirty="0"/>
              <a:t>+ V</a:t>
            </a:r>
            <a:r>
              <a:rPr lang="en-GB" baseline="-25000" dirty="0"/>
              <a:t>4</a:t>
            </a:r>
            <a:r>
              <a:rPr lang="en-GB" dirty="0"/>
              <a:t> 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292552" y="2474690"/>
            <a:ext cx="31257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Current derivative:</a:t>
            </a:r>
          </a:p>
          <a:p>
            <a:pPr algn="ctr"/>
            <a:r>
              <a:rPr lang="it-IT" dirty="0"/>
              <a:t>V</a:t>
            </a:r>
            <a:r>
              <a:rPr lang="it-IT" baseline="-25000" dirty="0"/>
              <a:t>res</a:t>
            </a:r>
            <a:r>
              <a:rPr lang="it-IT" dirty="0"/>
              <a:t> = V</a:t>
            </a:r>
            <a:r>
              <a:rPr lang="it-IT" baseline="-25000" dirty="0"/>
              <a:t>1</a:t>
            </a:r>
            <a:r>
              <a:rPr lang="it-IT" dirty="0"/>
              <a:t>+ V</a:t>
            </a:r>
            <a:r>
              <a:rPr lang="it-IT" baseline="-25000" dirty="0"/>
              <a:t>2</a:t>
            </a:r>
            <a:r>
              <a:rPr lang="it-IT" dirty="0"/>
              <a:t>-(L</a:t>
            </a:r>
            <a:r>
              <a:rPr lang="it-IT" baseline="-25000" dirty="0"/>
              <a:t>1</a:t>
            </a:r>
            <a:r>
              <a:rPr lang="it-IT" dirty="0"/>
              <a:t>+L</a:t>
            </a:r>
            <a:r>
              <a:rPr lang="it-IT" baseline="-25000" dirty="0"/>
              <a:t>2</a:t>
            </a:r>
            <a:r>
              <a:rPr lang="it-IT" dirty="0"/>
              <a:t>)dI/dt </a:t>
            </a:r>
          </a:p>
          <a:p>
            <a:pPr algn="ctr"/>
            <a:r>
              <a:rPr lang="en-GB" dirty="0" err="1"/>
              <a:t>V</a:t>
            </a:r>
            <a:r>
              <a:rPr lang="en-GB" baseline="-25000" dirty="0" err="1"/>
              <a:t>diff</a:t>
            </a:r>
            <a:r>
              <a:rPr lang="en-GB" baseline="-25000" dirty="0"/>
              <a:t>(1-2)</a:t>
            </a:r>
            <a:r>
              <a:rPr lang="en-GB" dirty="0"/>
              <a:t> = (V</a:t>
            </a:r>
            <a:r>
              <a:rPr lang="en-GB" baseline="-25000" dirty="0"/>
              <a:t>1</a:t>
            </a:r>
            <a:r>
              <a:rPr lang="en-GB" dirty="0"/>
              <a:t>- V</a:t>
            </a:r>
            <a:r>
              <a:rPr lang="en-GB" baseline="-25000" dirty="0"/>
              <a:t>2</a:t>
            </a:r>
            <a:r>
              <a:rPr lang="en-GB" dirty="0"/>
              <a:t> )</a:t>
            </a:r>
            <a:endParaRPr lang="it-IT" dirty="0"/>
          </a:p>
        </p:txBody>
      </p:sp>
      <p:grpSp>
        <p:nvGrpSpPr>
          <p:cNvPr id="43" name="Group 42"/>
          <p:cNvGrpSpPr/>
          <p:nvPr/>
        </p:nvGrpSpPr>
        <p:grpSpPr>
          <a:xfrm>
            <a:off x="6396298" y="2695691"/>
            <a:ext cx="5378069" cy="3009506"/>
            <a:chOff x="6786414" y="2693580"/>
            <a:chExt cx="5378069" cy="3009506"/>
          </a:xfrm>
        </p:grpSpPr>
        <p:sp>
          <p:nvSpPr>
            <p:cNvPr id="19" name="Rectangle 18"/>
            <p:cNvSpPr/>
            <p:nvPr/>
          </p:nvSpPr>
          <p:spPr>
            <a:xfrm>
              <a:off x="7957228" y="4951379"/>
              <a:ext cx="108000" cy="108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44" t="2741" r="2499" b="1057"/>
            <a:stretch/>
          </p:blipFill>
          <p:spPr>
            <a:xfrm>
              <a:off x="6786414" y="2934244"/>
              <a:ext cx="5299358" cy="2768842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8071999" y="4971038"/>
              <a:ext cx="705962" cy="1112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" name="Picture 20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4892" t="16664" r="36875" b="75616"/>
            <a:stretch/>
          </p:blipFill>
          <p:spPr>
            <a:xfrm>
              <a:off x="9197976" y="4980563"/>
              <a:ext cx="1000636" cy="22220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188438" y="4718485"/>
              <a:ext cx="846371" cy="3284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err="1">
                  <a:solidFill>
                    <a:srgbClr val="FF0000"/>
                  </a:solidFill>
                </a:rPr>
                <a:t>V</a:t>
              </a:r>
              <a:r>
                <a:rPr lang="en-US" sz="1600" i="1" baseline="-25000" dirty="0" err="1">
                  <a:solidFill>
                    <a:srgbClr val="FF0000"/>
                  </a:solidFill>
                </a:rPr>
                <a:t>threshold</a:t>
              </a:r>
              <a:endParaRPr lang="en-GB" sz="1600" i="1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847454" y="3283704"/>
              <a:ext cx="1595429" cy="3284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err="1">
                  <a:solidFill>
                    <a:schemeClr val="accent1">
                      <a:lumMod val="75000"/>
                    </a:schemeClr>
                  </a:solidFill>
                </a:rPr>
                <a:t>t</a:t>
              </a:r>
              <a:r>
                <a:rPr lang="en-US" sz="1600" i="1" baseline="-25000" dirty="0" err="1">
                  <a:solidFill>
                    <a:schemeClr val="accent1">
                      <a:lumMod val="75000"/>
                    </a:schemeClr>
                  </a:solidFill>
                </a:rPr>
                <a:t>Validation</a:t>
              </a:r>
              <a:endParaRPr lang="en-GB" sz="1600" i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8787487" y="3685740"/>
              <a:ext cx="1549452" cy="0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Picture 27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3937" t="15938" r="37178" b="71440"/>
            <a:stretch/>
          </p:blipFill>
          <p:spPr>
            <a:xfrm>
              <a:off x="10548149" y="4753618"/>
              <a:ext cx="407832" cy="363306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8081524" y="5091666"/>
              <a:ext cx="195701" cy="1112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7164689" y="5092080"/>
              <a:ext cx="162279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31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7332" t="11272" r="21714" b="12777"/>
            <a:stretch/>
          </p:blipFill>
          <p:spPr>
            <a:xfrm>
              <a:off x="10856932" y="3178594"/>
              <a:ext cx="52388" cy="2185987"/>
            </a:xfrm>
            <a:prstGeom prst="rect">
              <a:avLst/>
            </a:prstGeom>
          </p:spPr>
        </p:pic>
        <p:pic>
          <p:nvPicPr>
            <p:cNvPr id="33" name="Picture 32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7438" t="13313" r="19418" b="15204"/>
            <a:stretch/>
          </p:blipFill>
          <p:spPr>
            <a:xfrm>
              <a:off x="11769350" y="3233738"/>
              <a:ext cx="172544" cy="2057400"/>
            </a:xfrm>
            <a:prstGeom prst="rect">
              <a:avLst/>
            </a:prstGeom>
          </p:spPr>
        </p:pic>
        <p:cxnSp>
          <p:nvCxnSpPr>
            <p:cNvPr id="25" name="Straight Arrow Connector 24"/>
            <p:cNvCxnSpPr/>
            <p:nvPr/>
          </p:nvCxnSpPr>
          <p:spPr>
            <a:xfrm>
              <a:off x="10378501" y="3447916"/>
              <a:ext cx="475608" cy="0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0761590" y="2697802"/>
              <a:ext cx="140289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1">
                      <a:lumMod val="75000"/>
                    </a:schemeClr>
                  </a:solidFill>
                </a:rPr>
                <a:t>Adjustable </a:t>
              </a:r>
              <a:br>
                <a:rPr lang="en-US" sz="1600" i="1" dirty="0">
                  <a:solidFill>
                    <a:schemeClr val="accent1">
                      <a:lumMod val="75000"/>
                    </a:schemeClr>
                  </a:solidFill>
                </a:rPr>
              </a:br>
              <a:r>
                <a:rPr lang="en-US" sz="1600" i="1" dirty="0">
                  <a:solidFill>
                    <a:schemeClr val="accent1">
                      <a:lumMod val="75000"/>
                    </a:schemeClr>
                  </a:solidFill>
                </a:rPr>
                <a:t>delay</a:t>
              </a:r>
              <a:endParaRPr lang="en-GB" sz="1600" i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904486" y="2693580"/>
              <a:ext cx="140289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accent1">
                      <a:lumMod val="75000"/>
                    </a:schemeClr>
                  </a:solidFill>
                </a:rPr>
                <a:t>Fixed </a:t>
              </a:r>
              <a:br>
                <a:rPr lang="en-US" sz="1600" i="1" dirty="0">
                  <a:solidFill>
                    <a:schemeClr val="accent1">
                      <a:lumMod val="75000"/>
                    </a:schemeClr>
                  </a:solidFill>
                </a:rPr>
              </a:br>
              <a:r>
                <a:rPr lang="en-US" sz="1600" i="1" dirty="0">
                  <a:solidFill>
                    <a:schemeClr val="accent1">
                      <a:lumMod val="75000"/>
                    </a:schemeClr>
                  </a:solidFill>
                </a:rPr>
                <a:t>delay</a:t>
              </a:r>
              <a:endParaRPr lang="en-GB" sz="1600" i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pic>
          <p:nvPicPr>
            <p:cNvPr id="34" name="Picture 33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6799" t="11877" r="7243" b="12889"/>
            <a:stretch/>
          </p:blipFill>
          <p:spPr>
            <a:xfrm>
              <a:off x="10920923" y="3197225"/>
              <a:ext cx="231265" cy="2165350"/>
            </a:xfrm>
            <a:prstGeom prst="rect">
              <a:avLst/>
            </a:prstGeom>
          </p:spPr>
        </p:pic>
        <p:cxnSp>
          <p:nvCxnSpPr>
            <p:cNvPr id="36" name="Straight Arrow Connector 35"/>
            <p:cNvCxnSpPr/>
            <p:nvPr/>
          </p:nvCxnSpPr>
          <p:spPr>
            <a:xfrm>
              <a:off x="10883126" y="3447916"/>
              <a:ext cx="886224" cy="0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91153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12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Equipment – Detailed layout </a:t>
            </a:r>
          </a:p>
        </p:txBody>
      </p:sp>
      <p:sp>
        <p:nvSpPr>
          <p:cNvPr id="16" name="Oval 15"/>
          <p:cNvSpPr/>
          <p:nvPr/>
        </p:nvSpPr>
        <p:spPr>
          <a:xfrm flipH="1">
            <a:off x="539341" y="3142344"/>
            <a:ext cx="1048083" cy="303484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D5C731B-4583-4020-AB2F-29B344A66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231829"/>
            <a:ext cx="5704941" cy="494536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-1647708" y="6097035"/>
            <a:ext cx="61077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558BB8"/>
                </a:solidFill>
              </a:rPr>
              <a:t>The total number of signals is 12</a:t>
            </a:r>
            <a:endParaRPr lang="en-US" sz="1400" dirty="0">
              <a:solidFill>
                <a:srgbClr val="558BB8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98098" y="1302973"/>
            <a:ext cx="6107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558BB8"/>
                </a:solidFill>
              </a:rPr>
              <a:t>A double aperture quadrupole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0346" y="2233973"/>
            <a:ext cx="6211654" cy="3187005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10201275" y="2714625"/>
            <a:ext cx="2000250" cy="2867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7538789" y="3857625"/>
            <a:ext cx="2976811" cy="2867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6032311" y="1314429"/>
            <a:ext cx="61077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558BB8"/>
                </a:solidFill>
              </a:rPr>
              <a:t>Signal higher than the threshold for a time longer than the validation time</a:t>
            </a:r>
          </a:p>
        </p:txBody>
      </p:sp>
    </p:spTree>
    <p:extLst>
      <p:ext uri="{BB962C8B-B14F-4D97-AF65-F5344CB8AC3E}">
        <p14:creationId xmlns:p14="http://schemas.microsoft.com/office/powerpoint/2010/main" val="3227442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13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Equipment – </a:t>
            </a:r>
            <a:r>
              <a:rPr lang="en-US" dirty="0" err="1"/>
              <a:t>PotAim</a:t>
            </a:r>
            <a:r>
              <a:rPr lang="en-US" dirty="0"/>
              <a:t> cards 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4538" y="1050847"/>
            <a:ext cx="4927689" cy="2880000"/>
          </a:xfrm>
          <a:prstGeom prst="rect">
            <a:avLst/>
          </a:prstGeom>
        </p:spPr>
      </p:pic>
      <p:pic>
        <p:nvPicPr>
          <p:cNvPr id="27" name="Content Placeholder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1777" y="3607774"/>
            <a:ext cx="4474736" cy="270664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382" y="3792630"/>
            <a:ext cx="4922178" cy="2398481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1070450" y="3407719"/>
            <a:ext cx="3030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solidFill>
                  <a:srgbClr val="558BB8"/>
                </a:solidFill>
              </a:rPr>
              <a:t>PotAim</a:t>
            </a:r>
            <a:r>
              <a:rPr lang="en-US" sz="2000" dirty="0">
                <a:solidFill>
                  <a:srgbClr val="558BB8"/>
                </a:solidFill>
              </a:rPr>
              <a:t> v3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427228" y="3387779"/>
            <a:ext cx="3030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solidFill>
                  <a:srgbClr val="558BB8"/>
                </a:solidFill>
              </a:rPr>
              <a:t>PotAim</a:t>
            </a:r>
            <a:r>
              <a:rPr lang="en-US" sz="2000" dirty="0">
                <a:solidFill>
                  <a:srgbClr val="558BB8"/>
                </a:solidFill>
              </a:rPr>
              <a:t> VT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813504" y="3688252"/>
            <a:ext cx="682906" cy="81047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6200000" flipH="1">
            <a:off x="6544238" y="3624470"/>
            <a:ext cx="682906" cy="81047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453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2">
            <a:extLst>
              <a:ext uri="{FF2B5EF4-FFF2-40B4-BE49-F238E27FC236}">
                <a16:creationId xmlns:a16="http://schemas.microsoft.com/office/drawing/2014/main" id="{16AC31C9-CD7A-4BBB-B336-11A97E4E02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" name="Rectangle 14">
            <a:extLst>
              <a:ext uri="{FF2B5EF4-FFF2-40B4-BE49-F238E27FC236}">
                <a16:creationId xmlns:a16="http://schemas.microsoft.com/office/drawing/2014/main" id="{1106903C-4194-4424-B8DB-22668A72EF0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" name="Rectangle 16">
            <a:extLst>
              <a:ext uri="{FF2B5EF4-FFF2-40B4-BE49-F238E27FC236}">
                <a16:creationId xmlns:a16="http://schemas.microsoft.com/office/drawing/2014/main" id="{F3164613-CE15-4AB6-9340-D6CAC779CB4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8" name="Group 18">
            <a:extLst>
              <a:ext uri="{FF2B5EF4-FFF2-40B4-BE49-F238E27FC236}">
                <a16:creationId xmlns:a16="http://schemas.microsoft.com/office/drawing/2014/main" id="{3372564C-530B-4E5A-9D7D-8247F6B2082A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33D95E9-66CD-497A-BE03-10507B4ECBD5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B9BA47A-8741-43F2-98A0-6467344FADC2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49" name="Rectangle 22">
            <a:extLst>
              <a:ext uri="{FF2B5EF4-FFF2-40B4-BE49-F238E27FC236}">
                <a16:creationId xmlns:a16="http://schemas.microsoft.com/office/drawing/2014/main" id="{D2EC32CF-11F5-477A-ABA5-B8115F6124D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88952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0" name="Rectangle 24">
            <a:extLst>
              <a:ext uri="{FF2B5EF4-FFF2-40B4-BE49-F238E27FC236}">
                <a16:creationId xmlns:a16="http://schemas.microsoft.com/office/drawing/2014/main" id="{ADBE3ABF-C1F0-44AA-8BD1-4BBC555F9B2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604" y="653241"/>
            <a:ext cx="109087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26">
            <a:extLst>
              <a:ext uri="{FF2B5EF4-FFF2-40B4-BE49-F238E27FC236}">
                <a16:creationId xmlns:a16="http://schemas.microsoft.com/office/drawing/2014/main" id="{2A0ECC18-AEAD-414F-976D-6530361F1C8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1" y="822325"/>
            <a:ext cx="5149596" cy="4846228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28">
            <a:extLst>
              <a:ext uri="{FF2B5EF4-FFF2-40B4-BE49-F238E27FC236}">
                <a16:creationId xmlns:a16="http://schemas.microsoft.com/office/drawing/2014/main" id="{6D31CB28-4734-4583-9364-8D3BB8A5B59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604" y="5756954"/>
            <a:ext cx="109087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30">
            <a:extLst>
              <a:ext uri="{FF2B5EF4-FFF2-40B4-BE49-F238E27FC236}">
                <a16:creationId xmlns:a16="http://schemas.microsoft.com/office/drawing/2014/main" id="{7126AB6C-DAC9-4D74-AB2F-F75C1D5736B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46920" y="5257800"/>
            <a:ext cx="1080904" cy="1080902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/>
            </a:blip>
            <a:srcRect/>
            <a:tile tx="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D587185-ED65-41D7-BE21-DDE57B45975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55011" y="5365890"/>
            <a:ext cx="864723" cy="864722"/>
          </a:xfrm>
          <a:prstGeom prst="ellips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Rectangle 34">
            <a:extLst>
              <a:ext uri="{FF2B5EF4-FFF2-40B4-BE49-F238E27FC236}">
                <a16:creationId xmlns:a16="http://schemas.microsoft.com/office/drawing/2014/main" id="{C931023C-5541-4AE8-96B8-2C51AAA1DF5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5869" y="822325"/>
            <a:ext cx="2200662" cy="1805717"/>
          </a:xfrm>
          <a:prstGeom prst="rect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/>
            </a:blip>
            <a:srcRect/>
            <a:tile tx="0" ty="0" sx="92000" sy="89000" flip="xy" algn="ctr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/>
            <a:endParaRPr lang="en-US" sz="2000" kern="0" dirty="0">
              <a:solidFill>
                <a:prstClr val="white"/>
              </a:solidFill>
              <a:latin typeface="Rockwell Extra Bold" pitchFamily="18" charset="0"/>
            </a:endParaRPr>
          </a:p>
        </p:txBody>
      </p:sp>
      <p:sp>
        <p:nvSpPr>
          <p:cNvPr id="55" name="Rectangle 36">
            <a:extLst>
              <a:ext uri="{FF2B5EF4-FFF2-40B4-BE49-F238E27FC236}">
                <a16:creationId xmlns:a16="http://schemas.microsoft.com/office/drawing/2014/main" id="{CB4D0C93-6B01-47BC-A685-1D7031F8102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604" y="3768436"/>
            <a:ext cx="3255114" cy="1900117"/>
          </a:xfrm>
          <a:prstGeom prst="rect">
            <a:avLst/>
          </a:prstGeom>
          <a:blipFill dpi="0"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/>
            </a:blip>
            <a:srcRect/>
            <a:tile tx="0" ty="0" sx="92000" sy="89000" flip="xy" algn="ctr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/>
            <a:endParaRPr lang="en-US" sz="2000" kern="0">
              <a:solidFill>
                <a:prstClr val="white"/>
              </a:solidFill>
              <a:latin typeface="Rockwell Extra Bold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1603" y="6272784"/>
            <a:ext cx="677418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r>
              <a:rPr lang="en-GB" kern="1200">
                <a:solidFill>
                  <a:schemeClr val="tx2"/>
                </a:solidFill>
                <a:latin typeface="+mn-lt"/>
                <a:ea typeface="+mn-ea"/>
                <a:cs typeface="+mn-cs"/>
              </a:rPr>
              <a:t>Kévin PEPITONE - Magnet Test Stand Workshop, BNL, 8-9 May 2018</a:t>
            </a:r>
            <a:endParaRPr lang="en-US" kern="120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592056" y="5477256"/>
            <a:ext cx="1193868" cy="64008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48A9B014-9F82-4FE1-95C8-ACEB8DFEAEEE}" type="slidenum">
              <a:rPr lang="en-US" smtClean="0"/>
              <a:pPr defTabSz="457200">
                <a:spcAft>
                  <a:spcPts val="600"/>
                </a:spcAft>
              </a:pPr>
              <a:t>14</a:t>
            </a:fld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400800" y="653241"/>
            <a:ext cx="5149596" cy="51843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100" b="1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Acquisition systems</a:t>
            </a:r>
          </a:p>
        </p:txBody>
      </p:sp>
      <p:pic>
        <p:nvPicPr>
          <p:cNvPr id="24" name="Picture 9" descr="FREIAlogo-v2">
            <a:extLst>
              <a:ext uri="{FF2B5EF4-FFF2-40B4-BE49-F238E27FC236}">
                <a16:creationId xmlns:a16="http://schemas.microsoft.com/office/drawing/2014/main" id="{4F5A6988-0219-4E06-9A5F-A9749533FF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584" y="2588706"/>
            <a:ext cx="2160000" cy="1062000"/>
          </a:xfrm>
          <a:prstGeom prst="rect">
            <a:avLst/>
          </a:prstGeom>
          <a:noFill/>
        </p:spPr>
      </p:pic>
      <p:pic>
        <p:nvPicPr>
          <p:cNvPr id="25" name="Picture 4" descr="File:UU log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62" y="854471"/>
            <a:ext cx="1655005" cy="157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4334" y="2882379"/>
            <a:ext cx="1368000" cy="1368000"/>
          </a:xfrm>
          <a:prstGeom prst="rect">
            <a:avLst/>
          </a:prstGeom>
        </p:spPr>
      </p:pic>
      <p:pic>
        <p:nvPicPr>
          <p:cNvPr id="27" name="Picture 2" descr="Hom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070" y="4508441"/>
            <a:ext cx="2325600" cy="942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954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933" y="1361495"/>
            <a:ext cx="10568133" cy="45540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15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Acquisition systems - Settings</a:t>
            </a:r>
          </a:p>
        </p:txBody>
      </p:sp>
    </p:spTree>
    <p:extLst>
      <p:ext uri="{BB962C8B-B14F-4D97-AF65-F5344CB8AC3E}">
        <p14:creationId xmlns:p14="http://schemas.microsoft.com/office/powerpoint/2010/main" val="21096819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16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Acquisition systems - NI DAQ</a:t>
            </a:r>
          </a:p>
        </p:txBody>
      </p:sp>
      <p:sp>
        <p:nvSpPr>
          <p:cNvPr id="16" name="Oval 15"/>
          <p:cNvSpPr/>
          <p:nvPr/>
        </p:nvSpPr>
        <p:spPr>
          <a:xfrm flipH="1">
            <a:off x="539341" y="3142344"/>
            <a:ext cx="1048083" cy="303484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62782" y="1100414"/>
            <a:ext cx="354025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PXIe-1082: Chassis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4 hybrid slots, 2 PXI Express slots, 1 PXI Express system timing slot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High performance - up to 2 GB/s per slot dedicated bandwidth and 8 GB/s system bandwidth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Compatibility with PXI, PXI Express, </a:t>
            </a:r>
            <a:r>
              <a:rPr lang="en-GB" sz="1400" dirty="0" err="1"/>
              <a:t>CompactPCI</a:t>
            </a:r>
            <a:r>
              <a:rPr lang="en-GB" sz="1400" dirty="0"/>
              <a:t>, and </a:t>
            </a:r>
            <a:r>
              <a:rPr lang="en-GB" sz="1400" dirty="0" err="1"/>
              <a:t>CompactPCI</a:t>
            </a:r>
            <a:r>
              <a:rPr lang="en-GB" sz="1400" dirty="0"/>
              <a:t> Express modules</a:t>
            </a:r>
          </a:p>
          <a:p>
            <a:pPr algn="just"/>
            <a:endParaRPr lang="en-US" sz="1400" dirty="0"/>
          </a:p>
        </p:txBody>
      </p:sp>
      <p:sp>
        <p:nvSpPr>
          <p:cNvPr id="3" name="Rectangle 2"/>
          <p:cNvSpPr/>
          <p:nvPr/>
        </p:nvSpPr>
        <p:spPr>
          <a:xfrm>
            <a:off x="2142782" y="4456902"/>
            <a:ext cx="444102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</a:rPr>
              <a:t>PXI-8840: CPU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2.6 GHz quad-core Intel i7-5700EQ or 2.7 GHz dual-core Intel i5-4400E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4 GB (1 x 4 GB DIMM) single-channel 1600 MHz DDR3 RAM standard, 8 GB maximum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2 Gigabit Ethernet, 2 USB 3.0, 4 USB 2.0, </a:t>
            </a:r>
            <a:r>
              <a:rPr lang="en-GB" sz="1400" dirty="0" err="1"/>
              <a:t>ExpressCard</a:t>
            </a:r>
            <a:r>
              <a:rPr lang="en-GB" sz="1400" dirty="0"/>
              <a:t> (optional), and other peripherals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pic>
        <p:nvPicPr>
          <p:cNvPr id="13" name="Picture 12" descr="Screen Shot 2015-11-26 at 08.48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2027" y="4265596"/>
            <a:ext cx="1980000" cy="190457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157029" y="1049463"/>
            <a:ext cx="394392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b="1" dirty="0">
                <a:solidFill>
                  <a:schemeClr val="accent1">
                    <a:lumMod val="75000"/>
                  </a:schemeClr>
                </a:solidFill>
              </a:rPr>
              <a:t>PXIe-6365: I/O card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144 </a:t>
            </a:r>
            <a:r>
              <a:rPr lang="en-GB" sz="1400" dirty="0" err="1"/>
              <a:t>analog</a:t>
            </a:r>
            <a:r>
              <a:rPr lang="en-GB" sz="1400" dirty="0"/>
              <a:t> inputs, 2 MS/s 1-channel, 1 MS/s multichannel; 16-bit resolution, ±10 V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2 </a:t>
            </a:r>
            <a:r>
              <a:rPr lang="en-GB" sz="1400" dirty="0" err="1"/>
              <a:t>analog</a:t>
            </a:r>
            <a:r>
              <a:rPr lang="en-GB" sz="1400" dirty="0"/>
              <a:t> outputs, 2.86 MS/s, 16-bit resolution, ±10 V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24 digital I/O lines (8 hardware-timed up to 10 MHz)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Four 32-bit counter/timers for PWM, encoder, frequency, event counting, and more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Analog and digital triggering and advanced timing with NI-STC3 technology </a:t>
            </a:r>
            <a:endParaRPr lang="en-GB" sz="1400" dirty="0">
              <a:effectLst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218" r="6554"/>
          <a:stretch/>
        </p:blipFill>
        <p:spPr>
          <a:xfrm>
            <a:off x="6553013" y="3900079"/>
            <a:ext cx="2164986" cy="199576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193914" y="1096128"/>
            <a:ext cx="3963115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</a:rPr>
              <a:t>PXIe-6358: I/O card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16 simultaneous </a:t>
            </a:r>
            <a:r>
              <a:rPr lang="en-GB" sz="1400" dirty="0" err="1"/>
              <a:t>analog</a:t>
            </a:r>
            <a:r>
              <a:rPr lang="en-GB" sz="1400" dirty="0"/>
              <a:t> inputs at 1.25 MS/s/</a:t>
            </a:r>
            <a:r>
              <a:rPr lang="en-GB" sz="1400" dirty="0" err="1"/>
              <a:t>ch</a:t>
            </a:r>
            <a:r>
              <a:rPr lang="en-GB" sz="1400" dirty="0"/>
              <a:t> with 16-bit resolution; 20 MS/s total AI throughput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Four </a:t>
            </a:r>
            <a:r>
              <a:rPr lang="en-GB" sz="1400" dirty="0" err="1"/>
              <a:t>analog</a:t>
            </a:r>
            <a:r>
              <a:rPr lang="en-GB" sz="1400" dirty="0"/>
              <a:t> outputs, 3.33 MS/s, 16-bit resolution, ±10 V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48 digital I/O lines (32 hardware-timed up to 10 MHz)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Four 32-bit counter/timers for PWM, encoder, frequency, event counting, and more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Analog and digital triggering and advanced timing with NI-STC3 technology</a:t>
            </a:r>
            <a:endParaRPr lang="en-GB" sz="1400" dirty="0">
              <a:effectLst/>
            </a:endParaRPr>
          </a:p>
        </p:txBody>
      </p:sp>
      <p:pic>
        <p:nvPicPr>
          <p:cNvPr id="1026" name="Picture 2" descr="http://s7d5.scene7.com/is/image/ni/05190907?$ni-card-lg$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669" y="2944092"/>
            <a:ext cx="1980000" cy="139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Screen Shot 2015-11-23 at 11.19.39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36" y="3989228"/>
            <a:ext cx="1980000" cy="177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011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17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Acquisition system - </a:t>
            </a:r>
            <a:r>
              <a:rPr lang="en-US" dirty="0" err="1"/>
              <a:t>Gersemi</a:t>
            </a:r>
            <a:r>
              <a:rPr lang="en-US" dirty="0"/>
              <a:t> acquisition system</a:t>
            </a:r>
          </a:p>
        </p:txBody>
      </p:sp>
      <p:sp>
        <p:nvSpPr>
          <p:cNvPr id="16" name="Oval 15"/>
          <p:cNvSpPr/>
          <p:nvPr/>
        </p:nvSpPr>
        <p:spPr>
          <a:xfrm flipH="1">
            <a:off x="539341" y="3142344"/>
            <a:ext cx="1048083" cy="303484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638438"/>
              </p:ext>
            </p:extLst>
          </p:nvPr>
        </p:nvGraphicFramePr>
        <p:xfrm>
          <a:off x="212832" y="1185946"/>
          <a:ext cx="7886141" cy="2560985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4286597">
                  <a:extLst>
                    <a:ext uri="{9D8B030D-6E8A-4147-A177-3AD203B41FA5}">
                      <a16:colId xmlns:a16="http://schemas.microsoft.com/office/drawing/2014/main" val="713498434"/>
                    </a:ext>
                  </a:extLst>
                </a:gridCol>
                <a:gridCol w="1199848">
                  <a:extLst>
                    <a:ext uri="{9D8B030D-6E8A-4147-A177-3AD203B41FA5}">
                      <a16:colId xmlns:a16="http://schemas.microsoft.com/office/drawing/2014/main" val="400278996"/>
                    </a:ext>
                  </a:extLst>
                </a:gridCol>
                <a:gridCol w="1199848">
                  <a:extLst>
                    <a:ext uri="{9D8B030D-6E8A-4147-A177-3AD203B41FA5}">
                      <a16:colId xmlns:a16="http://schemas.microsoft.com/office/drawing/2014/main" val="688899608"/>
                    </a:ext>
                  </a:extLst>
                </a:gridCol>
                <a:gridCol w="1199848">
                  <a:extLst>
                    <a:ext uri="{9D8B030D-6E8A-4147-A177-3AD203B41FA5}">
                      <a16:colId xmlns:a16="http://schemas.microsoft.com/office/drawing/2014/main" val="2854110579"/>
                    </a:ext>
                  </a:extLst>
                </a:gridCol>
              </a:tblGrid>
              <a:tr h="1340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US" sz="1600" b="1" dirty="0">
                          <a:effectLst/>
                          <a:latin typeface="+mn-lt"/>
                        </a:rPr>
                        <a:t>DAQ (16 bits)</a:t>
                      </a:r>
                      <a:endParaRPr lang="en-GB" sz="16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b="1" dirty="0">
                          <a:effectLst/>
                          <a:latin typeface="+mn-lt"/>
                        </a:rPr>
                        <a:t>HF</a:t>
                      </a:r>
                      <a:endParaRPr lang="en-GB" sz="16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US" sz="16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MF</a:t>
                      </a:r>
                      <a:endParaRPr lang="en-GB" sz="16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US" sz="1600" b="1" dirty="0">
                          <a:effectLst/>
                          <a:latin typeface="+mn-lt"/>
                        </a:rPr>
                        <a:t>LF</a:t>
                      </a:r>
                      <a:endParaRPr lang="en-GB" sz="16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2945764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effectLst/>
                        </a:rPr>
                        <a:t>Maximum number of channels to be recorded</a:t>
                      </a:r>
                      <a:endParaRPr lang="en-GB" sz="1600" b="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US" sz="1600" dirty="0">
                          <a:effectLst/>
                        </a:rPr>
                        <a:t>16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US" sz="16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US" sz="1600" dirty="0">
                          <a:effectLst/>
                        </a:rPr>
                        <a:t>72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4597467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b="0" dirty="0">
                          <a:effectLst/>
                        </a:rPr>
                        <a:t>Maximum differential input voltage</a:t>
                      </a:r>
                      <a:endParaRPr lang="en-GB" sz="1600" b="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dirty="0">
                          <a:effectLst/>
                        </a:rPr>
                        <a:t>1 </a:t>
                      </a:r>
                      <a:r>
                        <a:rPr lang="en-GB" sz="1600" dirty="0" err="1">
                          <a:effectLst/>
                        </a:rPr>
                        <a:t>kVdc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1 </a:t>
                      </a:r>
                      <a:r>
                        <a:rPr lang="en-GB" sz="1600" dirty="0" err="1">
                          <a:effectLst/>
                        </a:rPr>
                        <a:t>kVdc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effectLst/>
                        </a:rPr>
                        <a:t>1 </a:t>
                      </a:r>
                      <a:r>
                        <a:rPr lang="en-GB" sz="1600" dirty="0" err="1">
                          <a:effectLst/>
                        </a:rPr>
                        <a:t>kVdc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3619722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b="0" dirty="0">
                          <a:effectLst/>
                        </a:rPr>
                        <a:t>Acquisition frequency</a:t>
                      </a:r>
                      <a:endParaRPr lang="en-GB" sz="1600" b="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dirty="0">
                          <a:effectLst/>
                        </a:rPr>
                        <a:t>5 - 200 kHz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US" sz="16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1 - 5 </a:t>
                      </a:r>
                      <a:r>
                        <a:rPr lang="en-GB" sz="1600" dirty="0">
                          <a:effectLst/>
                        </a:rPr>
                        <a:t>kHz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US" sz="1600" dirty="0">
                          <a:effectLst/>
                        </a:rPr>
                        <a:t>1 </a:t>
                      </a:r>
                      <a:r>
                        <a:rPr lang="en-GB" sz="1600" dirty="0">
                          <a:effectLst/>
                        </a:rPr>
                        <a:t>kHz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640015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b="0" dirty="0">
                          <a:effectLst/>
                        </a:rPr>
                        <a:t>Bandwidth of the system </a:t>
                      </a:r>
                      <a:endParaRPr lang="en-GB" sz="1600" b="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dirty="0">
                          <a:effectLst/>
                        </a:rPr>
                        <a:t>600 Hz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1444177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b="0">
                          <a:effectLst/>
                        </a:rPr>
                        <a:t>Noise (Ripple)</a:t>
                      </a:r>
                      <a:endParaRPr lang="en-GB" sz="1600" b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dirty="0">
                          <a:effectLst/>
                        </a:rPr>
                        <a:t>100 µ</a:t>
                      </a:r>
                      <a:r>
                        <a:rPr lang="en-GB" sz="1600" dirty="0" err="1">
                          <a:effectLst/>
                        </a:rPr>
                        <a:t>Vrms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endParaRPr lang="en-GB" sz="10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445142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b="0" dirty="0">
                          <a:effectLst/>
                        </a:rPr>
                        <a:t>Range of selectable gain per signal</a:t>
                      </a:r>
                      <a:endParaRPr lang="en-GB" sz="1600" b="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dirty="0">
                          <a:effectLst/>
                        </a:rPr>
                        <a:t>0.01 - 40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722007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b="0" dirty="0">
                          <a:effectLst/>
                        </a:rPr>
                        <a:t>Range of selectable thresholds per signal</a:t>
                      </a:r>
                      <a:endParaRPr lang="en-GB" sz="1600" b="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dirty="0">
                          <a:effectLst/>
                        </a:rPr>
                        <a:t>0 – 9990 mV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485317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b="0" dirty="0">
                          <a:effectLst/>
                        </a:rPr>
                        <a:t>Range of selectable delays per signal </a:t>
                      </a:r>
                      <a:endParaRPr lang="en-GB" sz="1600" b="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600" dirty="0">
                          <a:effectLst/>
                        </a:rPr>
                        <a:t>0 – 999 </a:t>
                      </a:r>
                      <a:r>
                        <a:rPr lang="en-GB" sz="1600" dirty="0" err="1">
                          <a:effectLst/>
                        </a:rPr>
                        <a:t>ms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endParaRPr lang="en-GB" sz="10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09984464"/>
                  </a:ext>
                </a:extLst>
              </a:tr>
            </a:tbl>
          </a:graphicData>
        </a:graphic>
      </p:graphicFrame>
      <p:pic>
        <p:nvPicPr>
          <p:cNvPr id="9" name="Picture 8" descr="C:\Users\mgateau\AppData\Local\Microsoft\Windows\Temporary Internet Files\Content.Word\HF_Configuration_panel_ima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154" y="4592779"/>
            <a:ext cx="4320000" cy="20046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C:\Users\mgateau\AppData\Local\Microsoft\Windows\Temporary Internet Files\Content.Word\LF_Configuration_panel_ima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789" y="2968905"/>
            <a:ext cx="3216988" cy="159450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11"/>
          <p:cNvSpPr/>
          <p:nvPr/>
        </p:nvSpPr>
        <p:spPr>
          <a:xfrm>
            <a:off x="212831" y="4737029"/>
            <a:ext cx="6290814" cy="1311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250"/>
              </a:spcBef>
              <a:spcAft>
                <a:spcPts val="125"/>
              </a:spcAft>
            </a:pPr>
            <a:r>
              <a:rPr lang="en-GB" sz="1600" i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standard tests, duration 1 &amp; 2 (HF) are for few hundreds of milliseconds whereas duration 3 &amp; 4 can be few tens of seconds in total.</a:t>
            </a:r>
          </a:p>
          <a:p>
            <a:pPr marL="285750" indent="-285750" algn="just">
              <a:lnSpc>
                <a:spcPct val="115000"/>
              </a:lnSpc>
              <a:spcBef>
                <a:spcPts val="250"/>
              </a:spcBef>
              <a:spcAft>
                <a:spcPts val="125"/>
              </a:spcAft>
              <a:buFont typeface="Arial" panose="020B0604020202020204" pitchFamily="34" charset="0"/>
              <a:buChar char="•"/>
            </a:pPr>
            <a:endParaRPr lang="en-US" sz="1600" dirty="0"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324142" y="1177645"/>
            <a:ext cx="3603849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250"/>
              </a:spcBef>
              <a:spcAft>
                <a:spcPts val="125"/>
              </a:spcAft>
            </a:pPr>
            <a:r>
              <a:rPr lang="en-GB" sz="1600" i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through LF individual channels are recorded in archiving mode, every 10 minutes synchronised or not, or every second on threshold exceeding.</a:t>
            </a:r>
          </a:p>
        </p:txBody>
      </p:sp>
      <p:sp>
        <p:nvSpPr>
          <p:cNvPr id="3" name="Rectangle 2"/>
          <p:cNvSpPr/>
          <p:nvPr/>
        </p:nvSpPr>
        <p:spPr>
          <a:xfrm>
            <a:off x="212831" y="3799734"/>
            <a:ext cx="7886141" cy="347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250"/>
              </a:spcBef>
              <a:spcAft>
                <a:spcPts val="125"/>
              </a:spcAft>
            </a:pPr>
            <a:r>
              <a:rPr lang="en-GB" sz="16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trigger defines the zero time reference (for data synchronisation). </a:t>
            </a:r>
          </a:p>
        </p:txBody>
      </p:sp>
    </p:spTree>
    <p:extLst>
      <p:ext uri="{BB962C8B-B14F-4D97-AF65-F5344CB8AC3E}">
        <p14:creationId xmlns:p14="http://schemas.microsoft.com/office/powerpoint/2010/main" val="29101339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18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Acquisition systems - Settings</a:t>
            </a:r>
          </a:p>
        </p:txBody>
      </p:sp>
      <p:sp>
        <p:nvSpPr>
          <p:cNvPr id="16" name="Oval 15"/>
          <p:cNvSpPr/>
          <p:nvPr/>
        </p:nvSpPr>
        <p:spPr>
          <a:xfrm flipH="1">
            <a:off x="539341" y="3142344"/>
            <a:ext cx="1048083" cy="303484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382154"/>
              </p:ext>
            </p:extLst>
          </p:nvPr>
        </p:nvGraphicFramePr>
        <p:xfrm>
          <a:off x="253710" y="1379750"/>
          <a:ext cx="8364914" cy="4181425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427351">
                  <a:extLst>
                    <a:ext uri="{9D8B030D-6E8A-4147-A177-3AD203B41FA5}">
                      <a16:colId xmlns:a16="http://schemas.microsoft.com/office/drawing/2014/main" val="3357708271"/>
                    </a:ext>
                  </a:extLst>
                </a:gridCol>
                <a:gridCol w="262238">
                  <a:extLst>
                    <a:ext uri="{9D8B030D-6E8A-4147-A177-3AD203B41FA5}">
                      <a16:colId xmlns:a16="http://schemas.microsoft.com/office/drawing/2014/main" val="3253981026"/>
                    </a:ext>
                  </a:extLst>
                </a:gridCol>
                <a:gridCol w="301089">
                  <a:extLst>
                    <a:ext uri="{9D8B030D-6E8A-4147-A177-3AD203B41FA5}">
                      <a16:colId xmlns:a16="http://schemas.microsoft.com/office/drawing/2014/main" val="10134749"/>
                    </a:ext>
                  </a:extLst>
                </a:gridCol>
                <a:gridCol w="223388">
                  <a:extLst>
                    <a:ext uri="{9D8B030D-6E8A-4147-A177-3AD203B41FA5}">
                      <a16:colId xmlns:a16="http://schemas.microsoft.com/office/drawing/2014/main" val="2087383608"/>
                    </a:ext>
                  </a:extLst>
                </a:gridCol>
                <a:gridCol w="223388">
                  <a:extLst>
                    <a:ext uri="{9D8B030D-6E8A-4147-A177-3AD203B41FA5}">
                      <a16:colId xmlns:a16="http://schemas.microsoft.com/office/drawing/2014/main" val="3090547751"/>
                    </a:ext>
                  </a:extLst>
                </a:gridCol>
                <a:gridCol w="223388">
                  <a:extLst>
                    <a:ext uri="{9D8B030D-6E8A-4147-A177-3AD203B41FA5}">
                      <a16:colId xmlns:a16="http://schemas.microsoft.com/office/drawing/2014/main" val="3173990672"/>
                    </a:ext>
                  </a:extLst>
                </a:gridCol>
                <a:gridCol w="1537008">
                  <a:extLst>
                    <a:ext uri="{9D8B030D-6E8A-4147-A177-3AD203B41FA5}">
                      <a16:colId xmlns:a16="http://schemas.microsoft.com/office/drawing/2014/main" val="1850582296"/>
                    </a:ext>
                  </a:extLst>
                </a:gridCol>
                <a:gridCol w="1233491">
                  <a:extLst>
                    <a:ext uri="{9D8B030D-6E8A-4147-A177-3AD203B41FA5}">
                      <a16:colId xmlns:a16="http://schemas.microsoft.com/office/drawing/2014/main" val="4126679880"/>
                    </a:ext>
                  </a:extLst>
                </a:gridCol>
                <a:gridCol w="621602">
                  <a:extLst>
                    <a:ext uri="{9D8B030D-6E8A-4147-A177-3AD203B41FA5}">
                      <a16:colId xmlns:a16="http://schemas.microsoft.com/office/drawing/2014/main" val="3842328213"/>
                    </a:ext>
                  </a:extLst>
                </a:gridCol>
                <a:gridCol w="446776">
                  <a:extLst>
                    <a:ext uri="{9D8B030D-6E8A-4147-A177-3AD203B41FA5}">
                      <a16:colId xmlns:a16="http://schemas.microsoft.com/office/drawing/2014/main" val="3338192642"/>
                    </a:ext>
                  </a:extLst>
                </a:gridCol>
                <a:gridCol w="281663">
                  <a:extLst>
                    <a:ext uri="{9D8B030D-6E8A-4147-A177-3AD203B41FA5}">
                      <a16:colId xmlns:a16="http://schemas.microsoft.com/office/drawing/2014/main" val="4046098567"/>
                    </a:ext>
                  </a:extLst>
                </a:gridCol>
                <a:gridCol w="458917">
                  <a:extLst>
                    <a:ext uri="{9D8B030D-6E8A-4147-A177-3AD203B41FA5}">
                      <a16:colId xmlns:a16="http://schemas.microsoft.com/office/drawing/2014/main" val="486493797"/>
                    </a:ext>
                  </a:extLst>
                </a:gridCol>
                <a:gridCol w="458917">
                  <a:extLst>
                    <a:ext uri="{9D8B030D-6E8A-4147-A177-3AD203B41FA5}">
                      <a16:colId xmlns:a16="http://schemas.microsoft.com/office/drawing/2014/main" val="2198334693"/>
                    </a:ext>
                  </a:extLst>
                </a:gridCol>
                <a:gridCol w="473485">
                  <a:extLst>
                    <a:ext uri="{9D8B030D-6E8A-4147-A177-3AD203B41FA5}">
                      <a16:colId xmlns:a16="http://schemas.microsoft.com/office/drawing/2014/main" val="1313959072"/>
                    </a:ext>
                  </a:extLst>
                </a:gridCol>
                <a:gridCol w="298660">
                  <a:extLst>
                    <a:ext uri="{9D8B030D-6E8A-4147-A177-3AD203B41FA5}">
                      <a16:colId xmlns:a16="http://schemas.microsoft.com/office/drawing/2014/main" val="1537928583"/>
                    </a:ext>
                  </a:extLst>
                </a:gridCol>
                <a:gridCol w="893553">
                  <a:extLst>
                    <a:ext uri="{9D8B030D-6E8A-4147-A177-3AD203B41FA5}">
                      <a16:colId xmlns:a16="http://schemas.microsoft.com/office/drawing/2014/main" val="145944672"/>
                    </a:ext>
                  </a:extLst>
                </a:gridCol>
              </a:tblGrid>
              <a:tr h="19673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Nominal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Gain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Daq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Voltage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err="1">
                          <a:effectLst/>
                        </a:rPr>
                        <a:t>Securite</a:t>
                      </a:r>
                      <a:endParaRPr lang="en-GB" sz="800" b="1" i="0" u="none" strike="noStrike" dirty="0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DAQ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2634719024"/>
                  </a:ext>
                </a:extLst>
              </a:tr>
              <a:tr h="12387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channel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Setting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Span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Seuil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Del.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Analysis Group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1092853565"/>
                  </a:ext>
                </a:extLst>
              </a:tr>
              <a:tr h="12387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attribution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[mV]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[mS]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3399513075"/>
                  </a:ext>
                </a:extLst>
              </a:tr>
              <a:tr h="12387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External Trigger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-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 V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-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-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218474069"/>
                  </a:ext>
                </a:extLst>
              </a:tr>
              <a:tr h="123871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Daq name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Real Gain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Daq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HF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1145025741"/>
                  </a:ext>
                </a:extLst>
              </a:tr>
              <a:tr h="15301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Setting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2061916511"/>
                  </a:ext>
                </a:extLst>
              </a:tr>
              <a:tr h="15301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( x 10</a:t>
                      </a:r>
                      <a:r>
                        <a:rPr lang="en-GB" sz="800" u="none" strike="noStrike" baseline="30000">
                          <a:effectLst/>
                        </a:rPr>
                        <a:t>-3 </a:t>
                      </a:r>
                      <a:r>
                        <a:rPr lang="en-GB" sz="800" u="none" strike="noStrike">
                          <a:effectLst/>
                        </a:rPr>
                        <a:t>)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761364613"/>
                  </a:ext>
                </a:extLst>
              </a:tr>
              <a:tr h="1530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Crate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Card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Chan.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Woertz entrée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64750695"/>
                  </a:ext>
                </a:extLst>
              </a:tr>
              <a:tr h="160303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No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No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No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n2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n3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baseline="30000">
                          <a:effectLst/>
                        </a:rPr>
                        <a:t>1</a:t>
                      </a:r>
                      <a:r>
                        <a:rPr lang="en-GB" sz="800" u="none" strike="noStrike">
                          <a:effectLst/>
                        </a:rPr>
                        <a:t> / </a:t>
                      </a:r>
                      <a:r>
                        <a:rPr lang="en-GB" sz="800" u="none" strike="noStrike" baseline="-25000">
                          <a:effectLst/>
                        </a:rPr>
                        <a:t>Gain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1796585160"/>
                  </a:ext>
                </a:extLst>
              </a:tr>
              <a:tr h="123871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2729333296"/>
                  </a:ext>
                </a:extLst>
              </a:tr>
              <a:tr h="123871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A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Diff-total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Dif_tot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0.200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26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 V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2000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400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ctr"/>
                </a:tc>
                <a:extLst>
                  <a:ext uri="{0D108BD9-81ED-4DB2-BD59-A6C34878D82A}">
                    <a16:rowId xmlns:a16="http://schemas.microsoft.com/office/drawing/2014/main" val="1848901272"/>
                  </a:ext>
                </a:extLst>
              </a:tr>
              <a:tr h="1311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B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6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Vsum low gain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Vtotal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0.012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83.333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27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 V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ctr"/>
                </a:tc>
                <a:extLst>
                  <a:ext uri="{0D108BD9-81ED-4DB2-BD59-A6C34878D82A}">
                    <a16:rowId xmlns:a16="http://schemas.microsoft.com/office/drawing/2014/main" val="577169393"/>
                  </a:ext>
                </a:extLst>
              </a:tr>
              <a:tr h="1311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A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7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9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VGas LA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VGLA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0.025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28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 V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3200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500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ctr"/>
                </a:tc>
                <a:extLst>
                  <a:ext uri="{0D108BD9-81ED-4DB2-BD59-A6C34878D82A}">
                    <a16:rowId xmlns:a16="http://schemas.microsoft.com/office/drawing/2014/main" val="4282113429"/>
                  </a:ext>
                </a:extLst>
              </a:tr>
              <a:tr h="1311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B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12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VGas LB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VGLB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0.025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29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 V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3200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500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ctr"/>
                </a:tc>
                <a:extLst>
                  <a:ext uri="{0D108BD9-81ED-4DB2-BD59-A6C34878D82A}">
                    <a16:rowId xmlns:a16="http://schemas.microsoft.com/office/drawing/2014/main" val="3165272892"/>
                  </a:ext>
                </a:extLst>
              </a:tr>
              <a:tr h="1311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A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13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14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Diff-lg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Dif_lg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0.6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1.667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 V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2272295255"/>
                  </a:ext>
                </a:extLst>
              </a:tr>
              <a:tr h="1311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B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16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18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17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Vsum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Vsum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1.2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0.833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 V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7200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6000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138243731"/>
                  </a:ext>
                </a:extLst>
              </a:tr>
              <a:tr h="1311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A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19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VConn LA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VCONLA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0.025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32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 V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400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3533952807"/>
                  </a:ext>
                </a:extLst>
              </a:tr>
              <a:tr h="1311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B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22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24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23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VConn LB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VCONLB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0.025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33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 V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400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3177849545"/>
                  </a:ext>
                </a:extLst>
              </a:tr>
              <a:tr h="1311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A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27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26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Vcable LA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VCABLA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0.025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34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 V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400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4265907691"/>
                  </a:ext>
                </a:extLst>
              </a:tr>
              <a:tr h="1311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B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28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29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Vcable LB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VCABLB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0.025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 V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400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1801925540"/>
                  </a:ext>
                </a:extLst>
              </a:tr>
              <a:tr h="1311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6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A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33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32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Diff CR3403-CR1202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Diff_CR3403_CR1202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0.200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36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 V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750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150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1591342738"/>
                  </a:ext>
                </a:extLst>
              </a:tr>
              <a:tr h="1311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B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34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36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Diff CR1201-CR3402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Diff_CR1201_CR3402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0.200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37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 V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750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150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48082022"/>
                  </a:ext>
                </a:extLst>
              </a:tr>
              <a:tr h="1311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7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A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37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39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38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CR3403 Splice Upper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CR3403_Sp_Up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0.025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38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 V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1876943759"/>
                  </a:ext>
                </a:extLst>
              </a:tr>
              <a:tr h="1311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B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42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CR3403 Splice Lower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CR3403_Sp_Low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0.025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39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 V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391396415"/>
                  </a:ext>
                </a:extLst>
              </a:tr>
              <a:tr h="1311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A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43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44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CR1202 Splice Upper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CR1202_Sp_Up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0.025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 V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249925932"/>
                  </a:ext>
                </a:extLst>
              </a:tr>
              <a:tr h="1311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B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46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48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47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CR1202 Splice Lower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CR1202_Sp_Low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0.025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 V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3919131389"/>
                  </a:ext>
                </a:extLst>
              </a:tr>
              <a:tr h="1311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9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A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49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CR1201 Splice Upper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CR1201_Sp_Low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0.025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42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 V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366526957"/>
                  </a:ext>
                </a:extLst>
              </a:tr>
              <a:tr h="1311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B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52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54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53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CR1201 Splice Lower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CR1201_Sp_Up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0.025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43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 V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3416812377"/>
                  </a:ext>
                </a:extLst>
              </a:tr>
              <a:tr h="1311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A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57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56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CR3402 Splice Upper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CR3402_Sp_Low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0.025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44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 V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3713350853"/>
                  </a:ext>
                </a:extLst>
              </a:tr>
              <a:tr h="1311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B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58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60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59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CR3402 Splice Lower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CR3402_Sp_Up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0.025</a:t>
                      </a:r>
                      <a:endParaRPr lang="en-GB" sz="800" b="0" i="0" u="none" strike="noStrike" dirty="0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 V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200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5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8</a:t>
                      </a:r>
                      <a:endParaRPr lang="en-GB" sz="800" b="0" i="0" u="none" strike="noStrike">
                        <a:effectLst/>
                        <a:latin typeface="Helv"/>
                      </a:endParaRPr>
                    </a:p>
                  </a:txBody>
                  <a:tcPr marL="7287" marR="7287" marT="728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32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b"/>
                </a:tc>
                <a:extLst>
                  <a:ext uri="{0D108BD9-81ED-4DB2-BD59-A6C34878D82A}">
                    <a16:rowId xmlns:a16="http://schemas.microsoft.com/office/drawing/2014/main" val="1196011278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53036"/>
              </p:ext>
            </p:extLst>
          </p:nvPr>
        </p:nvGraphicFramePr>
        <p:xfrm>
          <a:off x="8758818" y="2001449"/>
          <a:ext cx="2872350" cy="4175741"/>
        </p:xfrm>
        <a:graphic>
          <a:graphicData uri="http://schemas.openxmlformats.org/drawingml/2006/table">
            <a:tbl>
              <a:tblPr>
                <a:tableStyleId>{0E3FDE45-AF77-4B5C-9715-49D594BDF05E}</a:tableStyleId>
              </a:tblPr>
              <a:tblGrid>
                <a:gridCol w="2582539">
                  <a:extLst>
                    <a:ext uri="{9D8B030D-6E8A-4147-A177-3AD203B41FA5}">
                      <a16:colId xmlns:a16="http://schemas.microsoft.com/office/drawing/2014/main" val="2474042619"/>
                    </a:ext>
                  </a:extLst>
                </a:gridCol>
                <a:gridCol w="289811">
                  <a:extLst>
                    <a:ext uri="{9D8B030D-6E8A-4147-A177-3AD203B41FA5}">
                      <a16:colId xmlns:a16="http://schemas.microsoft.com/office/drawing/2014/main" val="1352577071"/>
                    </a:ext>
                  </a:extLst>
                </a:gridCol>
              </a:tblGrid>
              <a:tr h="17864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DAQ Analysis Group</a:t>
                      </a:r>
                      <a:endParaRPr lang="en-GB" sz="11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906641"/>
                  </a:ext>
                </a:extLst>
              </a:tr>
              <a:tr h="116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Trigger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1203006852"/>
                  </a:ext>
                </a:extLst>
              </a:tr>
              <a:tr h="116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Current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913356132"/>
                  </a:ext>
                </a:extLst>
              </a:tr>
              <a:tr h="116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Voltage sum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2796883292"/>
                  </a:ext>
                </a:extLst>
              </a:tr>
              <a:tr h="116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Quench Detection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1705794366"/>
                  </a:ext>
                </a:extLst>
              </a:tr>
              <a:tr h="13858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Safety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5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3367057074"/>
                  </a:ext>
                </a:extLst>
              </a:tr>
              <a:tr h="13858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Voltage Diff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6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3439953822"/>
                  </a:ext>
                </a:extLst>
              </a:tr>
              <a:tr h="13858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</a:rPr>
                        <a:t>Direct Voltage (horizontal benches)</a:t>
                      </a:r>
                      <a:endParaRPr lang="en-GB" sz="8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7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2281232021"/>
                  </a:ext>
                </a:extLst>
              </a:tr>
              <a:tr h="14518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Quench Antena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8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1492644694"/>
                  </a:ext>
                </a:extLst>
              </a:tr>
              <a:tr h="116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Cold Mass Temp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9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77553873"/>
                  </a:ext>
                </a:extLst>
              </a:tr>
              <a:tr h="1160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Pressure Sensor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10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59217971"/>
                  </a:ext>
                </a:extLst>
              </a:tr>
              <a:tr h="1187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Quench Heater Voltage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11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1365546406"/>
                  </a:ext>
                </a:extLst>
              </a:tr>
              <a:tr h="1187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Quench Heater Current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12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376635598"/>
                  </a:ext>
                </a:extLst>
              </a:tr>
              <a:tr h="1187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Instrum Temp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13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2658356710"/>
                  </a:ext>
                </a:extLst>
              </a:tr>
              <a:tr h="11878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>
                          <a:effectLst/>
                        </a:rPr>
                        <a:t>Voltage Diff Aux Magnet (horizontal benches)</a:t>
                      </a:r>
                      <a:endParaRPr lang="fr-FR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14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2091126123"/>
                  </a:ext>
                </a:extLst>
              </a:tr>
              <a:tr h="11878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>
                          <a:effectLst/>
                        </a:rPr>
                        <a:t>Direct Voltage Aux Magnet (horizontal benches)</a:t>
                      </a:r>
                      <a:endParaRPr lang="fr-FR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15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3625191645"/>
                  </a:ext>
                </a:extLst>
              </a:tr>
              <a:tr h="1187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T Coil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16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401459079"/>
                  </a:ext>
                </a:extLst>
              </a:tr>
              <a:tr h="1187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IAP and diode voltage (horizontal benches)</a:t>
                      </a:r>
                      <a:endParaRPr lang="en-GB" sz="700" b="1" i="0" u="none" strike="noStrike" dirty="0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17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3487098960"/>
                  </a:ext>
                </a:extLst>
              </a:tr>
              <a:tr h="5126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>
                          <a:effectLst/>
                        </a:rPr>
                        <a:t>Direct Voltage Aux Magnet (horizontal benches CD)</a:t>
                      </a:r>
                      <a:endParaRPr lang="fr-FR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18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1267297703"/>
                  </a:ext>
                </a:extLst>
              </a:tr>
              <a:tr h="118789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u="none" strike="noStrike">
                          <a:effectLst/>
                        </a:rPr>
                        <a:t>Direct Voltage Aux Magnet (horizontal benches EF)</a:t>
                      </a:r>
                      <a:endParaRPr lang="fr-FR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19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925695271"/>
                  </a:ext>
                </a:extLst>
              </a:tr>
              <a:tr h="1187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Coil 1 Direct voltage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20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3206171994"/>
                  </a:ext>
                </a:extLst>
              </a:tr>
              <a:tr h="1187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Coil 2 Direct voltage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21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2397307292"/>
                  </a:ext>
                </a:extLst>
              </a:tr>
              <a:tr h="1187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Coil 3 Direct voltage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22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2852411975"/>
                  </a:ext>
                </a:extLst>
              </a:tr>
              <a:tr h="1187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Coil 4 Direct voltage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23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1164627031"/>
                  </a:ext>
                </a:extLst>
              </a:tr>
              <a:tr h="1187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Coil 5 Direct voltage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24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1497365389"/>
                  </a:ext>
                </a:extLst>
              </a:tr>
              <a:tr h="1187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Coil 6 Direct voltage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25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3154960584"/>
                  </a:ext>
                </a:extLst>
              </a:tr>
              <a:tr h="1187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Coil 7 Direct voltage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26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3226051760"/>
                  </a:ext>
                </a:extLst>
              </a:tr>
              <a:tr h="1187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Coil 8 Direct voltage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27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2392541248"/>
                  </a:ext>
                </a:extLst>
              </a:tr>
              <a:tr h="1187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Coil 9 Direct voltage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28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943164759"/>
                  </a:ext>
                </a:extLst>
              </a:tr>
              <a:tr h="1187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Coil 10 Direct voltage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29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3922102199"/>
                  </a:ext>
                </a:extLst>
              </a:tr>
              <a:tr h="1253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Spot Heater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30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2343498231"/>
                  </a:ext>
                </a:extLst>
              </a:tr>
              <a:tr h="1187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Cliq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31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2302312313"/>
                  </a:ext>
                </a:extLst>
              </a:tr>
              <a:tr h="1187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Connection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32</a:t>
                      </a:r>
                      <a:endParaRPr lang="en-GB" sz="700" b="1" i="0" u="none" strike="noStrike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637451173"/>
                  </a:ext>
                </a:extLst>
              </a:tr>
              <a:tr h="12538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Magnetic </a:t>
                      </a:r>
                      <a:r>
                        <a:rPr lang="en-GB" sz="700" u="none" strike="noStrike" dirty="0" err="1">
                          <a:effectLst/>
                        </a:rPr>
                        <a:t>Measurment</a:t>
                      </a:r>
                      <a:endParaRPr lang="en-GB" sz="700" b="1" i="0" u="none" strike="noStrike" dirty="0">
                        <a:effectLst/>
                        <a:latin typeface="Helv"/>
                      </a:endParaRPr>
                    </a:p>
                  </a:txBody>
                  <a:tcPr marL="6431" marR="6431" marT="643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33</a:t>
                      </a:r>
                      <a:endParaRPr lang="en-GB" sz="700" b="1" i="0" u="none" strike="noStrike" dirty="0">
                        <a:effectLst/>
                        <a:latin typeface="Helv"/>
                      </a:endParaRPr>
                    </a:p>
                  </a:txBody>
                  <a:tcPr marL="6431" marR="6431" marT="6431" marB="0" anchor="b"/>
                </a:tc>
                <a:extLst>
                  <a:ext uri="{0D108BD9-81ED-4DB2-BD59-A6C34878D82A}">
                    <a16:rowId xmlns:a16="http://schemas.microsoft.com/office/drawing/2014/main" val="28437835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71580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19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Acquisition systems - Results</a:t>
            </a:r>
          </a:p>
        </p:txBody>
      </p:sp>
      <p:sp>
        <p:nvSpPr>
          <p:cNvPr id="16" name="Oval 15"/>
          <p:cNvSpPr/>
          <p:nvPr/>
        </p:nvSpPr>
        <p:spPr>
          <a:xfrm flipH="1">
            <a:off x="539341" y="3142344"/>
            <a:ext cx="1048083" cy="303484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7704675" y="1560108"/>
            <a:ext cx="4511613" cy="4102331"/>
            <a:chOff x="-197072" y="1576341"/>
            <a:chExt cx="4511613" cy="4102331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97072" y="2222672"/>
              <a:ext cx="4511613" cy="3456000"/>
            </a:xfrm>
            <a:prstGeom prst="rect">
              <a:avLst/>
            </a:prstGeom>
          </p:spPr>
        </p:pic>
        <p:cxnSp>
          <p:nvCxnSpPr>
            <p:cNvPr id="20" name="Straight Arrow Connector 19"/>
            <p:cNvCxnSpPr/>
            <p:nvPr/>
          </p:nvCxnSpPr>
          <p:spPr>
            <a:xfrm flipH="1">
              <a:off x="1143001" y="2165791"/>
              <a:ext cx="415848" cy="74251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30735" y="1576341"/>
              <a:ext cx="34560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en-US" dirty="0"/>
                <a:t>Quench detected by the matrix</a:t>
              </a:r>
            </a:p>
            <a:p>
              <a:pPr algn="just"/>
              <a:r>
                <a:rPr lang="en-US" dirty="0"/>
                <a:t>=&gt; Triggers fired</a:t>
              </a:r>
              <a:endParaRPr lang="en-GB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27806" y="1576341"/>
            <a:ext cx="345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Look at the differential voltages to find where is the quench</a:t>
            </a:r>
            <a:endParaRPr lang="en-GB" dirty="0"/>
          </a:p>
        </p:txBody>
      </p:sp>
      <p:grpSp>
        <p:nvGrpSpPr>
          <p:cNvPr id="17" name="Group 16"/>
          <p:cNvGrpSpPr/>
          <p:nvPr/>
        </p:nvGrpSpPr>
        <p:grpSpPr>
          <a:xfrm>
            <a:off x="3878164" y="1560108"/>
            <a:ext cx="4536000" cy="4118564"/>
            <a:chOff x="3990155" y="1598319"/>
            <a:chExt cx="4536000" cy="411856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90155" y="2238300"/>
              <a:ext cx="4536000" cy="3478583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4511612" y="1598319"/>
              <a:ext cx="3456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dirty="0"/>
                <a:t>Find the segment(s) where the quench occurs</a:t>
              </a:r>
              <a:endParaRPr lang="en-GB" dirty="0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239200"/>
            <a:ext cx="4536000" cy="347468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239200"/>
            <a:ext cx="4536000" cy="347468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239200"/>
            <a:ext cx="4536000" cy="347468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2239200"/>
            <a:ext cx="4536000" cy="347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31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8">
            <a:extLst>
              <a:ext uri="{FF2B5EF4-FFF2-40B4-BE49-F238E27FC236}">
                <a16:creationId xmlns:a16="http://schemas.microsoft.com/office/drawing/2014/main" id="{11F612B9-75AD-45B4-A76E-8F84F5C19E99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2C6F03A-3992-4019-8D09-7281B7936BD7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1073160-A3EB-48E6-A359-70A8C5E6ED9A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grpSp>
        <p:nvGrpSpPr>
          <p:cNvPr id="17" name="Group 22">
            <a:extLst>
              <a:ext uri="{FF2B5EF4-FFF2-40B4-BE49-F238E27FC236}">
                <a16:creationId xmlns:a16="http://schemas.microsoft.com/office/drawing/2014/main" id="{8EFFF7E7-656A-489B-A0A4-F6FECD8DEBAD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A8AE1B8-0A76-4657-806C-C05FC299B6E1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259914A-058B-417B-9ACB-C427FA25AF3C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8" name="Rectangle 26">
            <a:extLst>
              <a:ext uri="{FF2B5EF4-FFF2-40B4-BE49-F238E27FC236}">
                <a16:creationId xmlns:a16="http://schemas.microsoft.com/office/drawing/2014/main" id="{D0D30CBC-41D6-46C0-9D9D-E23B241C4F5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3" y="321733"/>
            <a:ext cx="5774268" cy="5780684"/>
          </a:xfrm>
          <a:prstGeom prst="rect">
            <a:avLst/>
          </a:prstGeom>
          <a:blipFill dpi="0" rotWithShape="1">
            <a:blip r:embed="rId5">
              <a:alphaModFix amt="6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8">
            <a:extLst>
              <a:ext uri="{FF2B5EF4-FFF2-40B4-BE49-F238E27FC236}">
                <a16:creationId xmlns:a16="http://schemas.microsoft.com/office/drawing/2014/main" id="{A45E56D7-77AE-4BA0-B65C-3966FC8EFBD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78245" y="321733"/>
            <a:ext cx="2639614" cy="2809908"/>
          </a:xfrm>
          <a:prstGeom prst="rect">
            <a:avLst/>
          </a:prstGeom>
          <a:solidFill>
            <a:srgbClr val="FFFF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30">
            <a:extLst>
              <a:ext uri="{FF2B5EF4-FFF2-40B4-BE49-F238E27FC236}">
                <a16:creationId xmlns:a16="http://schemas.microsoft.com/office/drawing/2014/main" id="{A400C860-2DD9-4AAB-9D4F-67154081B8B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103" y="321733"/>
            <a:ext cx="2639614" cy="2809908"/>
          </a:xfrm>
          <a:prstGeom prst="rect">
            <a:avLst/>
          </a:prstGeom>
          <a:solidFill>
            <a:srgbClr val="FFFF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2">
            <a:extLst>
              <a:ext uri="{FF2B5EF4-FFF2-40B4-BE49-F238E27FC236}">
                <a16:creationId xmlns:a16="http://schemas.microsoft.com/office/drawing/2014/main" id="{CE5608F0-86EA-4958-A41C-5DDB5B8441A2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78245" y="3293323"/>
            <a:ext cx="2639614" cy="2809908"/>
          </a:xfrm>
          <a:prstGeom prst="rect">
            <a:avLst/>
          </a:prstGeom>
          <a:solidFill>
            <a:srgbClr val="FFFF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4">
            <a:extLst>
              <a:ext uri="{FF2B5EF4-FFF2-40B4-BE49-F238E27FC236}">
                <a16:creationId xmlns:a16="http://schemas.microsoft.com/office/drawing/2014/main" id="{7FE42C6D-85DB-4AC1-A7EC-4138B389E86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103" y="3293323"/>
            <a:ext cx="2639614" cy="2809908"/>
          </a:xfrm>
          <a:prstGeom prst="rect">
            <a:avLst/>
          </a:prstGeom>
          <a:solidFill>
            <a:srgbClr val="FFFFFF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FREIAlogo-v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194" y="1175584"/>
            <a:ext cx="2313432" cy="1137438"/>
          </a:xfrm>
          <a:prstGeom prst="rect">
            <a:avLst/>
          </a:prstGeo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2279" y="6272784"/>
            <a:ext cx="443585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r>
              <a:rPr lang="en-GB" kern="1200">
                <a:solidFill>
                  <a:schemeClr val="tx2"/>
                </a:solidFill>
                <a:latin typeface="+mn-lt"/>
                <a:ea typeface="+mn-ea"/>
                <a:cs typeface="+mn-cs"/>
              </a:rPr>
              <a:t>Kévin PEPITONE - Magnet Test Stand Workshop, BNL, 8-9 May 2018</a:t>
            </a:r>
            <a:endParaRPr lang="en-US" kern="120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1311128" y="6272784"/>
            <a:ext cx="64008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F0D4BAD0-A1B7-4D98-9D20-64603F851CBE}" type="slidenum">
              <a:rPr lang="en-US" smtClean="0"/>
              <a:pPr defTabSz="457200">
                <a:spcAft>
                  <a:spcPts val="600"/>
                </a:spcAft>
              </a:pPr>
              <a:t>2</a:t>
            </a:fld>
            <a:endParaRPr lang="en-US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196F043D-BDAC-4379-937D-8C337CF51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893" y="484632"/>
            <a:ext cx="5168168" cy="16093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400" dirty="0"/>
              <a:t>Outline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4716" y="1787057"/>
            <a:ext cx="5713722" cy="406180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285750" indent="-182880">
              <a:lnSpc>
                <a:spcPct val="90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sz="3200" b="1" dirty="0"/>
              <a:t>FREIA</a:t>
            </a:r>
            <a:endParaRPr lang="en-US" sz="2800" b="1" dirty="0"/>
          </a:p>
          <a:p>
            <a:pPr marL="742950" lvl="1" indent="-182880">
              <a:lnSpc>
                <a:spcPct val="90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sz="2600" dirty="0"/>
              <a:t>Presentation of </a:t>
            </a:r>
            <a:r>
              <a:rPr lang="en-US" sz="2600" dirty="0" err="1"/>
              <a:t>Gersemi</a:t>
            </a:r>
            <a:endParaRPr lang="en-US" sz="2600" dirty="0"/>
          </a:p>
          <a:p>
            <a:pPr marL="742950" lvl="1" indent="-182880">
              <a:lnSpc>
                <a:spcPct val="90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sz="2600" dirty="0"/>
              <a:t>Magnets to be tested at FREIA</a:t>
            </a:r>
          </a:p>
          <a:p>
            <a:pPr marL="560070" lvl="1">
              <a:lnSpc>
                <a:spcPct val="90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85000"/>
            </a:pPr>
            <a:r>
              <a:rPr lang="en-US" sz="1000" dirty="0"/>
              <a:t> </a:t>
            </a:r>
          </a:p>
          <a:p>
            <a:pPr marL="285750" indent="-182880">
              <a:lnSpc>
                <a:spcPct val="90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sz="3200" b="1" dirty="0"/>
              <a:t>Equipment connected to the magnets</a:t>
            </a:r>
          </a:p>
          <a:p>
            <a:pPr marL="742950" lvl="1" indent="-182880">
              <a:lnSpc>
                <a:spcPct val="90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sz="2600" dirty="0"/>
              <a:t>General layout</a:t>
            </a:r>
          </a:p>
          <a:p>
            <a:pPr marL="560070" lvl="1">
              <a:lnSpc>
                <a:spcPct val="90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85000"/>
            </a:pPr>
            <a:endParaRPr lang="en-US" sz="1000" dirty="0"/>
          </a:p>
          <a:p>
            <a:pPr marL="285750" indent="-182880">
              <a:lnSpc>
                <a:spcPct val="90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sz="3200" b="1" dirty="0"/>
              <a:t>Magnets protections</a:t>
            </a:r>
          </a:p>
          <a:p>
            <a:pPr marL="742950" lvl="1" indent="-182880">
              <a:lnSpc>
                <a:spcPct val="90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sz="2600" dirty="0"/>
              <a:t>Magnet protection</a:t>
            </a:r>
          </a:p>
          <a:p>
            <a:pPr marL="742950" lvl="1" indent="-182880">
              <a:lnSpc>
                <a:spcPct val="90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sz="2600" dirty="0"/>
              <a:t>Detailed layout, </a:t>
            </a:r>
            <a:r>
              <a:rPr lang="en-US" sz="2600" dirty="0" err="1"/>
              <a:t>PotAim</a:t>
            </a:r>
            <a:r>
              <a:rPr lang="en-US" sz="2600" dirty="0"/>
              <a:t> cards, Safety matrix</a:t>
            </a:r>
          </a:p>
          <a:p>
            <a:pPr marL="560070" lvl="1">
              <a:lnSpc>
                <a:spcPct val="90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85000"/>
            </a:pPr>
            <a:endParaRPr lang="en-US" sz="1000" dirty="0"/>
          </a:p>
          <a:p>
            <a:pPr marL="285750" indent="-182880">
              <a:lnSpc>
                <a:spcPct val="90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sz="3200" b="1" dirty="0"/>
              <a:t>Acquisition systems</a:t>
            </a:r>
          </a:p>
          <a:p>
            <a:pPr marL="742950" lvl="1" indent="-182880">
              <a:lnSpc>
                <a:spcPct val="90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sz="2600" dirty="0"/>
              <a:t>DAQ</a:t>
            </a:r>
          </a:p>
          <a:p>
            <a:pPr marL="742950" lvl="1" indent="-182880">
              <a:lnSpc>
                <a:spcPct val="90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sz="2600" dirty="0"/>
              <a:t>DDM</a:t>
            </a:r>
          </a:p>
          <a:p>
            <a:pPr marL="742950" lvl="1" indent="-182880">
              <a:lnSpc>
                <a:spcPct val="90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r>
              <a:rPr lang="en-US" sz="2600" dirty="0"/>
              <a:t>Software</a:t>
            </a:r>
          </a:p>
          <a:p>
            <a:pPr marL="742950" lvl="1" indent="-182880">
              <a:lnSpc>
                <a:spcPct val="90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dirty="0"/>
          </a:p>
          <a:p>
            <a:pPr marL="742950" lvl="1" indent="-182880">
              <a:lnSpc>
                <a:spcPct val="90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dirty="0"/>
          </a:p>
          <a:p>
            <a:pPr marL="742950" lvl="1" indent="-182880">
              <a:lnSpc>
                <a:spcPct val="90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</a:pP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4052" y="4014277"/>
            <a:ext cx="1368000" cy="1368000"/>
          </a:xfrm>
          <a:prstGeom prst="rect">
            <a:avLst/>
          </a:prstGeom>
        </p:spPr>
      </p:pic>
      <p:pic>
        <p:nvPicPr>
          <p:cNvPr id="16386" name="Picture 2" descr="Hom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1026" y="4227184"/>
            <a:ext cx="2325600" cy="942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File:UU logo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8052" y="696559"/>
            <a:ext cx="2160000" cy="2060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1377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933" y="1351767"/>
            <a:ext cx="10568133" cy="491128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20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Acquisition systems - Settings</a:t>
            </a:r>
          </a:p>
        </p:txBody>
      </p:sp>
    </p:spTree>
    <p:extLst>
      <p:ext uri="{BB962C8B-B14F-4D97-AF65-F5344CB8AC3E}">
        <p14:creationId xmlns:p14="http://schemas.microsoft.com/office/powerpoint/2010/main" val="23457176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21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Acquisition systems - NI DMM</a:t>
            </a:r>
          </a:p>
        </p:txBody>
      </p:sp>
      <p:sp>
        <p:nvSpPr>
          <p:cNvPr id="16" name="Oval 15"/>
          <p:cNvSpPr/>
          <p:nvPr/>
        </p:nvSpPr>
        <p:spPr>
          <a:xfrm flipH="1">
            <a:off x="539341" y="3142344"/>
            <a:ext cx="1048083" cy="303484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97757" y="1178451"/>
            <a:ext cx="422254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PXIe-1075: Chassis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8 hybrid slots, 8 PXI Express slots, 1 PXI Express system timing slot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791 W total power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Compatibility with PXI, PXI Express, </a:t>
            </a:r>
            <a:r>
              <a:rPr lang="en-GB" sz="1400" dirty="0" err="1"/>
              <a:t>CompactPCI</a:t>
            </a:r>
            <a:r>
              <a:rPr lang="en-GB" sz="1400" dirty="0"/>
              <a:t>, and </a:t>
            </a:r>
            <a:r>
              <a:rPr lang="en-GB" sz="1400" dirty="0" err="1"/>
              <a:t>CompactPCI</a:t>
            </a:r>
            <a:r>
              <a:rPr lang="en-GB" sz="1400" dirty="0"/>
              <a:t> Express modules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High performance - up to 1 GB/s per-slot dedicated bandwidth and 4 GB/s system bandwidth</a:t>
            </a:r>
          </a:p>
        </p:txBody>
      </p:sp>
      <p:sp>
        <p:nvSpPr>
          <p:cNvPr id="3" name="Rectangle 2"/>
          <p:cNvSpPr/>
          <p:nvPr/>
        </p:nvSpPr>
        <p:spPr>
          <a:xfrm>
            <a:off x="1943155" y="4660609"/>
            <a:ext cx="472845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b="1" dirty="0">
                <a:solidFill>
                  <a:schemeClr val="accent1">
                    <a:lumMod val="75000"/>
                  </a:schemeClr>
                </a:solidFill>
              </a:rPr>
              <a:t>PXIe-8821: CPU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2.6 GHz Intel Core i3-4110E dual-core processor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Up to 2 GB/s system bandwidth and 500 MB/s slot bandwidth (four Gen2 x1 PCI Express links)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2 GB 1600 MHz DDR3L RAM standard, 8 GB maximum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1x DP v1.2, 1x </a:t>
            </a:r>
            <a:r>
              <a:rPr lang="en-GB" sz="1400" dirty="0" err="1"/>
              <a:t>GbE</a:t>
            </a:r>
            <a:r>
              <a:rPr lang="en-GB" sz="1400" dirty="0"/>
              <a:t>, 2x USB 2.0, 2x USB 3.0, 1 RS-232 ports</a:t>
            </a:r>
          </a:p>
        </p:txBody>
      </p:sp>
      <p:sp>
        <p:nvSpPr>
          <p:cNvPr id="6" name="Rectangle 5"/>
          <p:cNvSpPr/>
          <p:nvPr/>
        </p:nvSpPr>
        <p:spPr>
          <a:xfrm>
            <a:off x="8644164" y="1123295"/>
            <a:ext cx="344623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b="1" dirty="0">
                <a:solidFill>
                  <a:schemeClr val="accent1">
                    <a:lumMod val="75000"/>
                  </a:schemeClr>
                </a:solidFill>
              </a:rPr>
              <a:t>PXIe-6341: I/O card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16 </a:t>
            </a:r>
            <a:r>
              <a:rPr lang="en-GB" sz="1400" dirty="0" err="1"/>
              <a:t>analog</a:t>
            </a:r>
            <a:r>
              <a:rPr lang="en-GB" sz="1400" dirty="0"/>
              <a:t> inputs, 500 </a:t>
            </a:r>
            <a:r>
              <a:rPr lang="en-GB" sz="1400" dirty="0" err="1"/>
              <a:t>kS</a:t>
            </a:r>
            <a:r>
              <a:rPr lang="en-GB" sz="1400" dirty="0"/>
              <a:t>/s, 16-bit resolution, ±10 V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Two </a:t>
            </a:r>
            <a:r>
              <a:rPr lang="en-GB" sz="1400" dirty="0" err="1"/>
              <a:t>analog</a:t>
            </a:r>
            <a:r>
              <a:rPr lang="en-GB" sz="1400" dirty="0"/>
              <a:t> outputs, 900 </a:t>
            </a:r>
            <a:r>
              <a:rPr lang="en-GB" sz="1400" dirty="0" err="1"/>
              <a:t>kS</a:t>
            </a:r>
            <a:r>
              <a:rPr lang="en-GB" sz="1400" dirty="0"/>
              <a:t>/s, 16-bit resolution, ±10 V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24 digital I/O lines (8 hardware-timed up to 1 MHz)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Four 32-bit counter/timers for PWM, encoder, frequency, event counting, and more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Advanced timing and triggering with NI-STC3 timing and synchronization technology</a:t>
            </a:r>
            <a:endParaRPr lang="en-GB" sz="1400" dirty="0"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16959" y="1062687"/>
            <a:ext cx="422720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b="1" dirty="0">
                <a:solidFill>
                  <a:schemeClr val="accent1">
                    <a:lumMod val="75000"/>
                  </a:schemeClr>
                </a:solidFill>
              </a:rPr>
              <a:t>PXIe-4081: ADC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The most accurate 7½-digit DMM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Voltage measurements from ±10 </a:t>
            </a:r>
            <a:r>
              <a:rPr lang="en-GB" sz="1400" dirty="0" err="1"/>
              <a:t>nV</a:t>
            </a:r>
            <a:r>
              <a:rPr lang="en-GB" sz="1400" dirty="0"/>
              <a:t> to 1000 VDC (700 VAC)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8 DC current ranges with sensitivity down to 1 </a:t>
            </a:r>
            <a:r>
              <a:rPr lang="en-GB" sz="1400" dirty="0" err="1"/>
              <a:t>pA</a:t>
            </a:r>
            <a:endParaRPr lang="en-GB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Resistance measurements from 10 µ</a:t>
            </a:r>
            <a:r>
              <a:rPr lang="el-GR" sz="1400" dirty="0"/>
              <a:t>Ω </a:t>
            </a:r>
            <a:r>
              <a:rPr lang="en-GB" sz="1400" dirty="0"/>
              <a:t>to 5 G</a:t>
            </a:r>
            <a:r>
              <a:rPr lang="el-GR" sz="1400" dirty="0"/>
              <a:t>Ω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l-GR" sz="1400" dirty="0"/>
              <a:t>±500 </a:t>
            </a:r>
            <a:r>
              <a:rPr lang="en-GB" sz="1400" dirty="0"/>
              <a:t>VDC/</a:t>
            </a:r>
            <a:r>
              <a:rPr lang="en-GB" sz="1400" dirty="0" err="1"/>
              <a:t>Vrms</a:t>
            </a:r>
            <a:r>
              <a:rPr lang="en-GB" sz="1400" dirty="0"/>
              <a:t> common-mode isolation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/>
              <a:t>1.8 MS/s isolated, 1000 V waveform acquisition</a:t>
            </a:r>
            <a:endParaRPr lang="en-GB" sz="1400" dirty="0">
              <a:effectLst/>
            </a:endParaRPr>
          </a:p>
        </p:txBody>
      </p:sp>
      <p:pic>
        <p:nvPicPr>
          <p:cNvPr id="2050" name="Picture 2" descr="http://s7d5.scene7.com/is/image/ni/10080919?$ni-card-lg$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35" y="2937511"/>
            <a:ext cx="3285708" cy="1570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7d5.scene7.com/is/image/ni/06141601?$ni-card-lg$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845" y="4210767"/>
            <a:ext cx="1980000" cy="1883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s7d5.scene7.com/is/image/ni/01151610?$ni-card-lg$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801" y="2745527"/>
            <a:ext cx="2662951" cy="266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-391573" y="-1064196"/>
            <a:ext cx="3640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558BB8"/>
                </a:solidFill>
              </a:rPr>
              <a:t>Delivered later this year</a:t>
            </a:r>
          </a:p>
        </p:txBody>
      </p:sp>
      <p:pic>
        <p:nvPicPr>
          <p:cNvPr id="1026" name="Picture 2" descr="http://s7d5.scene7.com/is/image/ni/06180902?$ni-card-lg$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8451" y="3942277"/>
            <a:ext cx="2379598" cy="2151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57283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22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Acquisition systems - Results</a:t>
            </a:r>
          </a:p>
        </p:txBody>
      </p:sp>
      <p:sp>
        <p:nvSpPr>
          <p:cNvPr id="16" name="Oval 15"/>
          <p:cNvSpPr/>
          <p:nvPr/>
        </p:nvSpPr>
        <p:spPr>
          <a:xfrm flipH="1">
            <a:off x="539341" y="3142344"/>
            <a:ext cx="1048083" cy="303484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8855"/>
            <a:ext cx="6109477" cy="468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9477" y="1688855"/>
            <a:ext cx="6109477" cy="468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1316" y="1257222"/>
            <a:ext cx="3837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“Plateau” -&gt; Splices measurements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489126" y="1241335"/>
            <a:ext cx="4458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Ramp Rate -&gt; Inductances measurements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133752" y="3204645"/>
            <a:ext cx="960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Quench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704734" y="2507531"/>
            <a:ext cx="1291472" cy="63481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088136" y="2230934"/>
            <a:ext cx="957480" cy="3322800"/>
          </a:xfrm>
          <a:prstGeom prst="rect">
            <a:avLst/>
          </a:prstGeom>
          <a:solidFill>
            <a:srgbClr val="94B6D2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7197613" y="2230934"/>
            <a:ext cx="957480" cy="3322800"/>
          </a:xfrm>
          <a:prstGeom prst="rect">
            <a:avLst/>
          </a:prstGeom>
          <a:solidFill>
            <a:srgbClr val="94B6D2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2054959" y="2586163"/>
            <a:ext cx="1291472" cy="55618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4705943" y="2230934"/>
            <a:ext cx="311102" cy="3322800"/>
          </a:xfrm>
          <a:prstGeom prst="rect">
            <a:avLst/>
          </a:pr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10848706" y="2230934"/>
            <a:ext cx="311102" cy="3322800"/>
          </a:xfrm>
          <a:prstGeom prst="rect">
            <a:avLst/>
          </a:prstGeom>
          <a:solidFill>
            <a:schemeClr val="accent2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>
            <a:stCxn id="6" idx="2"/>
          </p:cNvCxnSpPr>
          <p:nvPr/>
        </p:nvCxnSpPr>
        <p:spPr>
          <a:xfrm flipH="1">
            <a:off x="1546411" y="1626554"/>
            <a:ext cx="813860" cy="68760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4852658" y="1629268"/>
            <a:ext cx="813860" cy="68760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9855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2">
            <a:extLst>
              <a:ext uri="{FF2B5EF4-FFF2-40B4-BE49-F238E27FC236}">
                <a16:creationId xmlns:a16="http://schemas.microsoft.com/office/drawing/2014/main" id="{16AC31C9-CD7A-4BBB-B336-11A97E4E02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" name="Rectangle 14">
            <a:extLst>
              <a:ext uri="{FF2B5EF4-FFF2-40B4-BE49-F238E27FC236}">
                <a16:creationId xmlns:a16="http://schemas.microsoft.com/office/drawing/2014/main" id="{1106903C-4194-4424-B8DB-22668A72EF0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" name="Rectangle 16">
            <a:extLst>
              <a:ext uri="{FF2B5EF4-FFF2-40B4-BE49-F238E27FC236}">
                <a16:creationId xmlns:a16="http://schemas.microsoft.com/office/drawing/2014/main" id="{F3164613-CE15-4AB6-9340-D6CAC779CB4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8" name="Group 18">
            <a:extLst>
              <a:ext uri="{FF2B5EF4-FFF2-40B4-BE49-F238E27FC236}">
                <a16:creationId xmlns:a16="http://schemas.microsoft.com/office/drawing/2014/main" id="{3372564C-530B-4E5A-9D7D-8247F6B2082A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33D95E9-66CD-497A-BE03-10507B4ECBD5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B9BA47A-8741-43F2-98A0-6467344FADC2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49" name="Rectangle 22">
            <a:extLst>
              <a:ext uri="{FF2B5EF4-FFF2-40B4-BE49-F238E27FC236}">
                <a16:creationId xmlns:a16="http://schemas.microsoft.com/office/drawing/2014/main" id="{D2EC32CF-11F5-477A-ABA5-B8115F6124D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88952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0" name="Rectangle 24">
            <a:extLst>
              <a:ext uri="{FF2B5EF4-FFF2-40B4-BE49-F238E27FC236}">
                <a16:creationId xmlns:a16="http://schemas.microsoft.com/office/drawing/2014/main" id="{ADBE3ABF-C1F0-44AA-8BD1-4BBC555F9B2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604" y="653241"/>
            <a:ext cx="109087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26">
            <a:extLst>
              <a:ext uri="{FF2B5EF4-FFF2-40B4-BE49-F238E27FC236}">
                <a16:creationId xmlns:a16="http://schemas.microsoft.com/office/drawing/2014/main" id="{2A0ECC18-AEAD-414F-976D-6530361F1C8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1" y="822325"/>
            <a:ext cx="5149596" cy="4846228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28">
            <a:extLst>
              <a:ext uri="{FF2B5EF4-FFF2-40B4-BE49-F238E27FC236}">
                <a16:creationId xmlns:a16="http://schemas.microsoft.com/office/drawing/2014/main" id="{6D31CB28-4734-4583-9364-8D3BB8A5B59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604" y="5756954"/>
            <a:ext cx="109087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30">
            <a:extLst>
              <a:ext uri="{FF2B5EF4-FFF2-40B4-BE49-F238E27FC236}">
                <a16:creationId xmlns:a16="http://schemas.microsoft.com/office/drawing/2014/main" id="{7126AB6C-DAC9-4D74-AB2F-F75C1D5736B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46920" y="5257800"/>
            <a:ext cx="1080904" cy="1080902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/>
            </a:blip>
            <a:srcRect/>
            <a:tile tx="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D587185-ED65-41D7-BE21-DDE57B45975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55011" y="5365890"/>
            <a:ext cx="864723" cy="864722"/>
          </a:xfrm>
          <a:prstGeom prst="ellips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Rectangle 34">
            <a:extLst>
              <a:ext uri="{FF2B5EF4-FFF2-40B4-BE49-F238E27FC236}">
                <a16:creationId xmlns:a16="http://schemas.microsoft.com/office/drawing/2014/main" id="{C931023C-5541-4AE8-96B8-2C51AAA1DF5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5869" y="822325"/>
            <a:ext cx="2200662" cy="1805717"/>
          </a:xfrm>
          <a:prstGeom prst="rect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/>
            </a:blip>
            <a:srcRect/>
            <a:tile tx="0" ty="0" sx="92000" sy="89000" flip="xy" algn="ctr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/>
            <a:endParaRPr lang="en-US" sz="2000" kern="0" dirty="0">
              <a:solidFill>
                <a:prstClr val="white"/>
              </a:solidFill>
              <a:latin typeface="Rockwell Extra Bold" pitchFamily="18" charset="0"/>
            </a:endParaRPr>
          </a:p>
        </p:txBody>
      </p:sp>
      <p:sp>
        <p:nvSpPr>
          <p:cNvPr id="55" name="Rectangle 36">
            <a:extLst>
              <a:ext uri="{FF2B5EF4-FFF2-40B4-BE49-F238E27FC236}">
                <a16:creationId xmlns:a16="http://schemas.microsoft.com/office/drawing/2014/main" id="{CB4D0C93-6B01-47BC-A685-1D7031F8102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604" y="3768436"/>
            <a:ext cx="3255114" cy="1900117"/>
          </a:xfrm>
          <a:prstGeom prst="rect">
            <a:avLst/>
          </a:prstGeom>
          <a:blipFill dpi="0"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/>
            </a:blip>
            <a:srcRect/>
            <a:tile tx="0" ty="0" sx="92000" sy="89000" flip="xy" algn="ctr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/>
            <a:endParaRPr lang="en-US" sz="2000" kern="0">
              <a:solidFill>
                <a:prstClr val="white"/>
              </a:solidFill>
              <a:latin typeface="Rockwell Extra Bold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1603" y="6272784"/>
            <a:ext cx="677418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r>
              <a:rPr lang="en-GB" kern="1200">
                <a:solidFill>
                  <a:schemeClr val="tx2"/>
                </a:solidFill>
                <a:latin typeface="+mn-lt"/>
                <a:ea typeface="+mn-ea"/>
                <a:cs typeface="+mn-cs"/>
              </a:rPr>
              <a:t>Kévin PEPITONE - Magnet Test Stand Workshop, BNL, 8-9 May 2018</a:t>
            </a:r>
            <a:endParaRPr lang="en-US" kern="120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592056" y="5477256"/>
            <a:ext cx="1193868" cy="64008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48A9B014-9F82-4FE1-95C8-ACEB8DFEAEEE}" type="slidenum">
              <a:rPr lang="en-US" smtClean="0"/>
              <a:pPr defTabSz="457200">
                <a:spcAft>
                  <a:spcPts val="600"/>
                </a:spcAft>
              </a:pPr>
              <a:t>23</a:t>
            </a:fld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400800" y="744114"/>
            <a:ext cx="5149596" cy="50935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100" b="1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Conclusions</a:t>
            </a:r>
          </a:p>
        </p:txBody>
      </p:sp>
      <p:pic>
        <p:nvPicPr>
          <p:cNvPr id="24" name="Picture 9" descr="FREIAlogo-v2">
            <a:extLst>
              <a:ext uri="{FF2B5EF4-FFF2-40B4-BE49-F238E27FC236}">
                <a16:creationId xmlns:a16="http://schemas.microsoft.com/office/drawing/2014/main" id="{4F5A6988-0219-4E06-9A5F-A9749533FF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584" y="2588706"/>
            <a:ext cx="2160000" cy="1062000"/>
          </a:xfrm>
          <a:prstGeom prst="rect">
            <a:avLst/>
          </a:prstGeom>
          <a:noFill/>
        </p:spPr>
      </p:pic>
      <p:pic>
        <p:nvPicPr>
          <p:cNvPr id="25" name="Picture 4" descr="File:UU log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62" y="854471"/>
            <a:ext cx="1655005" cy="157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4334" y="2882379"/>
            <a:ext cx="1368000" cy="1368000"/>
          </a:xfrm>
          <a:prstGeom prst="rect">
            <a:avLst/>
          </a:prstGeom>
        </p:spPr>
      </p:pic>
      <p:pic>
        <p:nvPicPr>
          <p:cNvPr id="27" name="Picture 2" descr="Hom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070" y="4508441"/>
            <a:ext cx="2325600" cy="942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2701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24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16" name="Oval 15"/>
          <p:cNvSpPr/>
          <p:nvPr/>
        </p:nvSpPr>
        <p:spPr>
          <a:xfrm flipH="1">
            <a:off x="539341" y="3142344"/>
            <a:ext cx="1048083" cy="303484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98578" y="1401764"/>
            <a:ext cx="412827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58BB8"/>
                </a:solidFill>
              </a:rPr>
              <a:t>Magnet protection</a:t>
            </a:r>
          </a:p>
          <a:p>
            <a:pPr lvl="1"/>
            <a:r>
              <a:rPr lang="en-US" dirty="0"/>
              <a:t>Define the needs: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How many Vtaps 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How many </a:t>
            </a:r>
            <a:r>
              <a:rPr lang="en-US" dirty="0" err="1"/>
              <a:t>PotAim</a:t>
            </a:r>
            <a:r>
              <a:rPr lang="en-US" dirty="0"/>
              <a:t> cards 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Energy extraction 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Quench Heaters 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Dump resistor / IGBTs 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lvl="1"/>
            <a:r>
              <a:rPr lang="en-US" dirty="0"/>
              <a:t>Connect the magnet: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Differential voltage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Current derivative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Adjust the </a:t>
            </a:r>
            <a:r>
              <a:rPr lang="en-US" dirty="0" err="1"/>
              <a:t>PotAim</a:t>
            </a:r>
            <a:r>
              <a:rPr lang="en-US" dirty="0"/>
              <a:t> cards and  Matrix parameters: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Threshold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Validation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Delay</a:t>
            </a:r>
          </a:p>
          <a:p>
            <a:pPr lvl="1"/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415784" y="1401764"/>
            <a:ext cx="42682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58BB8"/>
                </a:solidFill>
              </a:rPr>
              <a:t>Acquisition system</a:t>
            </a:r>
          </a:p>
          <a:p>
            <a:pPr lvl="1"/>
            <a:r>
              <a:rPr lang="en-US" dirty="0"/>
              <a:t>Define the needs: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How many Vtaps 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How many HF, MF, LF channels 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lvl="1"/>
            <a:r>
              <a:rPr lang="en-US" dirty="0"/>
              <a:t>DAQ and DMM: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Chassis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CPU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Cards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lvl="1"/>
            <a:r>
              <a:rPr lang="en-US" dirty="0"/>
              <a:t>Software: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Data analysis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9" name="Picture 8" descr="Screen Shot 2015-11-26 at 11.21.09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202"/>
          <a:stretch/>
        </p:blipFill>
        <p:spPr>
          <a:xfrm>
            <a:off x="4201463" y="1366742"/>
            <a:ext cx="3165455" cy="2254274"/>
          </a:xfrm>
          <a:prstGeom prst="rect">
            <a:avLst/>
          </a:prstGeom>
        </p:spPr>
      </p:pic>
      <p:pic>
        <p:nvPicPr>
          <p:cNvPr id="11" name="Picture 10" descr="Screen Shot 2015-11-26 at 11.21.09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76" t="-751" r="-2474" b="751"/>
          <a:stretch/>
        </p:blipFill>
        <p:spPr>
          <a:xfrm>
            <a:off x="4251960" y="3581088"/>
            <a:ext cx="3500558" cy="249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1541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4032" y="107131"/>
            <a:ext cx="1188000" cy="118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30876" y="1359985"/>
            <a:ext cx="10214919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 </a:t>
            </a:r>
            <a:br>
              <a:rPr lang="en-GB" sz="3000" dirty="0"/>
            </a:br>
            <a:r>
              <a:rPr lang="en-GB" sz="2800" dirty="0"/>
              <a:t>Thank you for your attention</a:t>
            </a:r>
            <a:br>
              <a:rPr lang="en-GB" sz="2800" dirty="0"/>
            </a:br>
            <a:endParaRPr lang="en-GB" sz="1600" dirty="0"/>
          </a:p>
          <a:p>
            <a:pPr algn="ctr"/>
            <a:r>
              <a:rPr lang="en-US" sz="2800" dirty="0"/>
              <a:t>Thank you to my colleagues at Uppsala University and at CERN helping me to learn more about the SC magnets</a:t>
            </a:r>
          </a:p>
          <a:p>
            <a:pPr algn="ctr"/>
            <a:r>
              <a:rPr lang="en-US" sz="2800" dirty="0"/>
              <a:t>Special thanks to D. </a:t>
            </a:r>
            <a:r>
              <a:rPr lang="en-US" sz="2800" dirty="0" err="1"/>
              <a:t>Turi</a:t>
            </a:r>
            <a:r>
              <a:rPr lang="en-US" sz="2800" dirty="0"/>
              <a:t> and J. </a:t>
            </a:r>
            <a:r>
              <a:rPr lang="en-US" sz="2800" dirty="0" err="1"/>
              <a:t>Villena</a:t>
            </a:r>
            <a:r>
              <a:rPr lang="en-US" sz="2800" dirty="0"/>
              <a:t> for the pictures</a:t>
            </a:r>
            <a:endParaRPr lang="en-GB" sz="2800" dirty="0"/>
          </a:p>
          <a:p>
            <a:pPr algn="ctr"/>
            <a:r>
              <a:rPr lang="en-GB" dirty="0"/>
              <a:t> </a:t>
            </a:r>
            <a:br>
              <a:rPr lang="en-GB" sz="3000" dirty="0"/>
            </a:br>
            <a:r>
              <a:rPr lang="en-GB" sz="3000" dirty="0"/>
              <a:t>Questions</a:t>
            </a:r>
          </a:p>
          <a:p>
            <a:pPr algn="ctr"/>
            <a:endParaRPr lang="en-GB" sz="32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4BAD0-A1B7-4D98-9D20-64603F851CBE}" type="slidenum">
              <a:rPr lang="en-GB" smtClean="0"/>
              <a:t>25</a:t>
            </a:fld>
            <a:endParaRPr lang="en-GB"/>
          </a:p>
        </p:txBody>
      </p:sp>
      <p:pic>
        <p:nvPicPr>
          <p:cNvPr id="12" name="Picture 2" descr="http://www.physics.uu.se/digitalAssets/242/c_242915-l_3-k_uu_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09" y="89694"/>
            <a:ext cx="1253194" cy="11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 descr="Une image contenant intérieur&#10;&#10;Description générée avec un niveau de confiance très élevé">
            <a:extLst>
              <a:ext uri="{FF2B5EF4-FFF2-40B4-BE49-F238E27FC236}">
                <a16:creationId xmlns:a16="http://schemas.microsoft.com/office/drawing/2014/main" id="{A4998E8E-9E7E-4B67-94A8-F098BA32F6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323" y="4068860"/>
            <a:ext cx="3281341" cy="278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66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2">
            <a:extLst>
              <a:ext uri="{FF2B5EF4-FFF2-40B4-BE49-F238E27FC236}">
                <a16:creationId xmlns:a16="http://schemas.microsoft.com/office/drawing/2014/main" id="{16AC31C9-CD7A-4BBB-B336-11A97E4E02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" name="Rectangle 14">
            <a:extLst>
              <a:ext uri="{FF2B5EF4-FFF2-40B4-BE49-F238E27FC236}">
                <a16:creationId xmlns:a16="http://schemas.microsoft.com/office/drawing/2014/main" id="{1106903C-4194-4424-B8DB-22668A72EF0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" name="Rectangle 16">
            <a:extLst>
              <a:ext uri="{FF2B5EF4-FFF2-40B4-BE49-F238E27FC236}">
                <a16:creationId xmlns:a16="http://schemas.microsoft.com/office/drawing/2014/main" id="{F3164613-CE15-4AB6-9340-D6CAC779CB4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8" name="Group 18">
            <a:extLst>
              <a:ext uri="{FF2B5EF4-FFF2-40B4-BE49-F238E27FC236}">
                <a16:creationId xmlns:a16="http://schemas.microsoft.com/office/drawing/2014/main" id="{3372564C-530B-4E5A-9D7D-8247F6B2082A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33D95E9-66CD-497A-BE03-10507B4ECBD5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B9BA47A-8741-43F2-98A0-6467344FADC2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49" name="Rectangle 22">
            <a:extLst>
              <a:ext uri="{FF2B5EF4-FFF2-40B4-BE49-F238E27FC236}">
                <a16:creationId xmlns:a16="http://schemas.microsoft.com/office/drawing/2014/main" id="{D2EC32CF-11F5-477A-ABA5-B8115F6124D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88952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0" name="Rectangle 24">
            <a:extLst>
              <a:ext uri="{FF2B5EF4-FFF2-40B4-BE49-F238E27FC236}">
                <a16:creationId xmlns:a16="http://schemas.microsoft.com/office/drawing/2014/main" id="{ADBE3ABF-C1F0-44AA-8BD1-4BBC555F9B2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604" y="653241"/>
            <a:ext cx="109087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26">
            <a:extLst>
              <a:ext uri="{FF2B5EF4-FFF2-40B4-BE49-F238E27FC236}">
                <a16:creationId xmlns:a16="http://schemas.microsoft.com/office/drawing/2014/main" id="{2A0ECC18-AEAD-414F-976D-6530361F1C8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1" y="822325"/>
            <a:ext cx="5149596" cy="4846228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28">
            <a:extLst>
              <a:ext uri="{FF2B5EF4-FFF2-40B4-BE49-F238E27FC236}">
                <a16:creationId xmlns:a16="http://schemas.microsoft.com/office/drawing/2014/main" id="{6D31CB28-4734-4583-9364-8D3BB8A5B59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604" y="5756954"/>
            <a:ext cx="109087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30">
            <a:extLst>
              <a:ext uri="{FF2B5EF4-FFF2-40B4-BE49-F238E27FC236}">
                <a16:creationId xmlns:a16="http://schemas.microsoft.com/office/drawing/2014/main" id="{7126AB6C-DAC9-4D74-AB2F-F75C1D5736B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46920" y="5257800"/>
            <a:ext cx="1080904" cy="1080902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/>
            </a:blip>
            <a:srcRect/>
            <a:tile tx="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D587185-ED65-41D7-BE21-DDE57B45975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55011" y="5365890"/>
            <a:ext cx="864723" cy="864722"/>
          </a:xfrm>
          <a:prstGeom prst="ellips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9" descr="FREIAlogo-v2">
            <a:extLst>
              <a:ext uri="{FF2B5EF4-FFF2-40B4-BE49-F238E27FC236}">
                <a16:creationId xmlns:a16="http://schemas.microsoft.com/office/drawing/2014/main" id="{4F5A6988-0219-4E06-9A5F-A9749533FF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584" y="2588706"/>
            <a:ext cx="2160000" cy="1062000"/>
          </a:xfrm>
          <a:prstGeom prst="rect">
            <a:avLst/>
          </a:prstGeom>
          <a:noFill/>
        </p:spPr>
      </p:pic>
      <p:sp>
        <p:nvSpPr>
          <p:cNvPr id="54" name="Rectangle 34">
            <a:extLst>
              <a:ext uri="{FF2B5EF4-FFF2-40B4-BE49-F238E27FC236}">
                <a16:creationId xmlns:a16="http://schemas.microsoft.com/office/drawing/2014/main" id="{C931023C-5541-4AE8-96B8-2C51AAA1DF5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5869" y="822325"/>
            <a:ext cx="2200662" cy="1805717"/>
          </a:xfrm>
          <a:prstGeom prst="rect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/>
            </a:blip>
            <a:srcRect/>
            <a:tile tx="0" ty="0" sx="92000" sy="89000" flip="xy" algn="ctr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/>
            <a:endParaRPr lang="en-US" sz="2000" kern="0" dirty="0">
              <a:solidFill>
                <a:prstClr val="white"/>
              </a:solidFill>
              <a:latin typeface="Rockwell Extra Bold" pitchFamily="18" charset="0"/>
            </a:endParaRPr>
          </a:p>
        </p:txBody>
      </p:sp>
      <p:sp>
        <p:nvSpPr>
          <p:cNvPr id="55" name="Rectangle 36">
            <a:extLst>
              <a:ext uri="{FF2B5EF4-FFF2-40B4-BE49-F238E27FC236}">
                <a16:creationId xmlns:a16="http://schemas.microsoft.com/office/drawing/2014/main" id="{CB4D0C93-6B01-47BC-A685-1D7031F8102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604" y="3768436"/>
            <a:ext cx="3255114" cy="1900117"/>
          </a:xfrm>
          <a:prstGeom prst="rect">
            <a:avLst/>
          </a:prstGeom>
          <a:blipFill dpi="0"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/>
            </a:blip>
            <a:srcRect/>
            <a:tile tx="0" ty="0" sx="92000" sy="89000" flip="xy" algn="ctr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/>
            <a:endParaRPr lang="en-US" sz="2000" kern="0">
              <a:solidFill>
                <a:prstClr val="white"/>
              </a:solidFill>
              <a:latin typeface="Rockwell Extra Bold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1603" y="6272784"/>
            <a:ext cx="677418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r>
              <a:rPr lang="en-GB" kern="1200">
                <a:solidFill>
                  <a:schemeClr val="tx2"/>
                </a:solidFill>
                <a:latin typeface="+mn-lt"/>
                <a:ea typeface="+mn-ea"/>
                <a:cs typeface="+mn-cs"/>
              </a:rPr>
              <a:t>Kévin PEPITONE - Magnet Test Stand Workshop, BNL, 8-9 May 2018</a:t>
            </a:r>
            <a:endParaRPr lang="en-US" kern="120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592056" y="5477256"/>
            <a:ext cx="1193868" cy="64008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48A9B014-9F82-4FE1-95C8-ACEB8DFEAEEE}" type="slidenum">
              <a:rPr lang="en-US" smtClean="0"/>
              <a:pPr defTabSz="457200"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631806" y="653241"/>
            <a:ext cx="4696594" cy="51843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100" b="1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FREIA</a:t>
            </a:r>
            <a:br>
              <a:rPr lang="en-US" sz="6100" b="1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</a:br>
            <a:endParaRPr lang="en-US" sz="6100" b="1" dirty="0">
              <a:blipFill dpi="0" rotWithShape="1">
                <a:blip r:embed="rId4">
                  <a:extLst/>
                </a:blip>
                <a:srcRect/>
                <a:tile tx="6350" ty="-127000" sx="65000" sy="64000" flip="none" algn="tl"/>
              </a:blipFill>
              <a:latin typeface="+mj-lt"/>
              <a:ea typeface="+mj-ea"/>
              <a:cs typeface="+mj-cs"/>
            </a:endParaRPr>
          </a:p>
          <a:p>
            <a:pPr algn="ctr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100" b="1" dirty="0" err="1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Gersemi</a:t>
            </a:r>
            <a:endParaRPr lang="en-US" sz="6100" b="1" dirty="0">
              <a:blipFill dpi="0" rotWithShape="1">
                <a:blip r:embed="rId4">
                  <a:extLst/>
                </a:blip>
                <a:srcRect/>
                <a:tile tx="6350" ty="-127000" sx="65000" sy="64000" flip="none" algn="tl"/>
              </a:blipFill>
              <a:latin typeface="+mj-lt"/>
              <a:ea typeface="+mj-ea"/>
              <a:cs typeface="+mj-cs"/>
            </a:endParaRPr>
          </a:p>
        </p:txBody>
      </p:sp>
      <p:pic>
        <p:nvPicPr>
          <p:cNvPr id="22" name="Picture 4" descr="File:UU log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62" y="854471"/>
            <a:ext cx="1655005" cy="157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4334" y="2882379"/>
            <a:ext cx="1368000" cy="1368000"/>
          </a:xfrm>
          <a:prstGeom prst="rect">
            <a:avLst/>
          </a:prstGeom>
        </p:spPr>
      </p:pic>
      <p:pic>
        <p:nvPicPr>
          <p:cNvPr id="24" name="Picture 2" descr="Hom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070" y="4508441"/>
            <a:ext cx="2325600" cy="942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478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4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FREIA – </a:t>
            </a:r>
            <a:r>
              <a:rPr lang="en-US" dirty="0" err="1"/>
              <a:t>Gersemi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84277" y="1205192"/>
            <a:ext cx="6107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558BB8"/>
                </a:solidFill>
              </a:rPr>
              <a:t>What we want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1205192"/>
            <a:ext cx="6107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558BB8"/>
                </a:solidFill>
              </a:rPr>
              <a:t>What we have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994029" y="1389858"/>
            <a:ext cx="23446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458" name="Picture 2" descr="https://lh3.googleusercontent.com/4qiT6Jaz5SqsWUPvNtCFH3648yTW8IKyc7ngPHvyIaLrFMWpBg5e8uwF8etQqo32F4IyWokAOc-wJAcaAYgFvhSbPzUB0rdpmhM3jeQf8ZTYo76O9gNkPPbITiAyZuCYvVMMpcp9dQLBxdvBvvCHDJDgJmMvMv3QjxGHvFDf9XRP2a_DHbxkyCFEypIq7bVftdIOfj3cPRl2f-plsNqr_xXARnR2BJajmM6DdZLIyHu7oVKgFrKUYecGuD3R29qy81_BlayboCaZyQV8wzXAIzGz27bBtYqMjlifTor_mHn_GJuvHx6ED2bhyVz8PziBWsrBEJr02yDNPgMWReotsNgcuNE5yjJ0rDAVrqpcoFXgUC8dtBJ8n0bS-zQMAIBAZfKpWmRFFeZmps8Bjp7liB8vmPYx7tieDJ_hWrkeogKA2sTTkt6hEikZGX1b-wgOf1BHRtCkOO8QATPpuQkRhfxpNJTMP6xJeL3OXwN46Oc-0MiwJHcU3WLJOlI3Wk2BYgc_tVrCDlTTZFsk9uglhZniYlXR2t12jkPQq0yatvwOGO6zApBFcB7I5UqmRbPH7qy559G6JQIhwVbP6VYEZuv7JZyARhGkaV8vnNPq=w1360-h1020-n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4" r="14417"/>
          <a:stretch/>
        </p:blipFill>
        <p:spPr bwMode="auto">
          <a:xfrm>
            <a:off x="7039708" y="1759190"/>
            <a:ext cx="4314092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23" b="6780"/>
          <a:stretch/>
        </p:blipFill>
        <p:spPr>
          <a:xfrm>
            <a:off x="1088136" y="1759190"/>
            <a:ext cx="3686159" cy="432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36933" y="5709858"/>
            <a:ext cx="1837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err="1">
                <a:solidFill>
                  <a:schemeClr val="bg1"/>
                </a:solidFill>
              </a:rPr>
              <a:t>Gersemi</a:t>
            </a:r>
            <a:r>
              <a:rPr lang="en-US" dirty="0">
                <a:solidFill>
                  <a:schemeClr val="bg1"/>
                </a:solidFill>
              </a:rPr>
              <a:t> - FREIA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39708" y="5702467"/>
            <a:ext cx="1893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Cluster D - CERN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97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FREIA – </a:t>
            </a:r>
            <a:r>
              <a:rPr lang="en-US" dirty="0" err="1"/>
              <a:t>Gersemi</a:t>
            </a:r>
            <a:endParaRPr lang="en-US" dirty="0"/>
          </a:p>
        </p:txBody>
      </p:sp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583" y="1189026"/>
            <a:ext cx="3988679" cy="499822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136293" y="995364"/>
            <a:ext cx="3640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558BB8"/>
                </a:solidFill>
              </a:rPr>
              <a:t>Delivered later this month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35697" y="2303848"/>
            <a:ext cx="6450604" cy="4021270"/>
            <a:chOff x="156141" y="1263189"/>
            <a:chExt cx="7292707" cy="5035800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351" y="1263189"/>
              <a:ext cx="6820497" cy="5035800"/>
            </a:xfrm>
            <a:prstGeom prst="rect">
              <a:avLst/>
            </a:prstGeom>
          </p:spPr>
        </p:pic>
        <p:cxnSp>
          <p:nvCxnSpPr>
            <p:cNvPr id="21" name="Straight Arrow Connector 20"/>
            <p:cNvCxnSpPr/>
            <p:nvPr/>
          </p:nvCxnSpPr>
          <p:spPr>
            <a:xfrm>
              <a:off x="2476376" y="1921818"/>
              <a:ext cx="797692" cy="88879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532382" y="1464277"/>
              <a:ext cx="36400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/>
                <a:t>Reheater</a:t>
              </a:r>
              <a:endParaRPr lang="en-US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1262676" y="2711525"/>
              <a:ext cx="921678" cy="105350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36329" y="2344683"/>
              <a:ext cx="18526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/>
                <a:t>Liquifier</a:t>
              </a:r>
              <a:endParaRPr lang="en-US" dirty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>
              <a:off x="1690340" y="4116292"/>
              <a:ext cx="1199772" cy="66361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336329" y="3761833"/>
              <a:ext cx="21932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Dewar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V="1">
              <a:off x="1465385" y="5361086"/>
              <a:ext cx="824841" cy="17563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56141" y="5503943"/>
              <a:ext cx="23924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Bottle</a:t>
              </a: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H="1">
              <a:off x="3827974" y="3427456"/>
              <a:ext cx="564518" cy="69265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671245" y="2928990"/>
              <a:ext cx="36400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/>
                <a:t>ValveBox</a:t>
              </a:r>
              <a:endParaRPr lang="en-US" dirty="0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H="1">
              <a:off x="4905340" y="4491270"/>
              <a:ext cx="564518" cy="69265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3748611" y="3992804"/>
              <a:ext cx="36400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Cryostat</a:t>
              </a:r>
            </a:p>
          </p:txBody>
        </p:sp>
      </p:grpSp>
      <p:sp>
        <p:nvSpPr>
          <p:cNvPr id="19461" name="TextBox 19460"/>
          <p:cNvSpPr txBox="1"/>
          <p:nvPr/>
        </p:nvSpPr>
        <p:spPr>
          <a:xfrm>
            <a:off x="7172567" y="5667312"/>
            <a:ext cx="42867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Diameter: 1.1 m</a:t>
            </a:r>
          </a:p>
          <a:p>
            <a:r>
              <a:rPr lang="en-US" dirty="0"/>
              <a:t>Total length: 3.2 m</a:t>
            </a:r>
          </a:p>
          <a:p>
            <a:r>
              <a:rPr lang="en-US" dirty="0"/>
              <a:t>Length below the lambda plate: 2.65 m</a:t>
            </a:r>
          </a:p>
        </p:txBody>
      </p:sp>
      <p:sp>
        <p:nvSpPr>
          <p:cNvPr id="6" name="Rectangle 5"/>
          <p:cNvSpPr/>
          <p:nvPr/>
        </p:nvSpPr>
        <p:spPr>
          <a:xfrm>
            <a:off x="579134" y="1189026"/>
            <a:ext cx="6526601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250"/>
              </a:spcBef>
              <a:spcAft>
                <a:spcPts val="125"/>
              </a:spcAft>
            </a:pPr>
            <a:r>
              <a:rPr lang="en-GB" dirty="0" err="1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Gersemi</a:t>
            </a:r>
            <a:r>
              <a:rPr lang="en-GB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a cryogenic test station, using a vertical cryostat and a powering circuit up to 2x2 kA, with EE based on fast switches and dump resistor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96278" y="2294434"/>
            <a:ext cx="2290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558BB8"/>
                </a:solidFill>
              </a:rPr>
              <a:t>Delivered</a:t>
            </a:r>
          </a:p>
        </p:txBody>
      </p:sp>
    </p:spTree>
    <p:extLst>
      <p:ext uri="{BB962C8B-B14F-4D97-AF65-F5344CB8AC3E}">
        <p14:creationId xmlns:p14="http://schemas.microsoft.com/office/powerpoint/2010/main" val="4290636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6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FREIA – Magnets to test</a:t>
            </a:r>
          </a:p>
        </p:txBody>
      </p:sp>
      <p:sp>
        <p:nvSpPr>
          <p:cNvPr id="16" name="Oval 15"/>
          <p:cNvSpPr/>
          <p:nvPr/>
        </p:nvSpPr>
        <p:spPr>
          <a:xfrm flipH="1">
            <a:off x="539341" y="3142344"/>
            <a:ext cx="1048083" cy="303484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0000" y="1044000"/>
            <a:ext cx="9842498" cy="5346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068351" y="5900197"/>
            <a:ext cx="29660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Kevin Pepitone (FREIA)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67909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7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FREIA – Magnets to test</a:t>
            </a:r>
          </a:p>
        </p:txBody>
      </p:sp>
      <p:sp>
        <p:nvSpPr>
          <p:cNvPr id="16" name="Oval 15"/>
          <p:cNvSpPr/>
          <p:nvPr/>
        </p:nvSpPr>
        <p:spPr>
          <a:xfrm flipH="1">
            <a:off x="539341" y="3142344"/>
            <a:ext cx="1048083" cy="303484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0000" y="1044000"/>
            <a:ext cx="9842498" cy="534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68351" y="5900197"/>
            <a:ext cx="29660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Kevin Pepitone (FREIA)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37956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2">
            <a:extLst>
              <a:ext uri="{FF2B5EF4-FFF2-40B4-BE49-F238E27FC236}">
                <a16:creationId xmlns:a16="http://schemas.microsoft.com/office/drawing/2014/main" id="{16AC31C9-CD7A-4BBB-B336-11A97E4E02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" name="Rectangle 14">
            <a:extLst>
              <a:ext uri="{FF2B5EF4-FFF2-40B4-BE49-F238E27FC236}">
                <a16:creationId xmlns:a16="http://schemas.microsoft.com/office/drawing/2014/main" id="{1106903C-4194-4424-B8DB-22668A72EF0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" name="Rectangle 16">
            <a:extLst>
              <a:ext uri="{FF2B5EF4-FFF2-40B4-BE49-F238E27FC236}">
                <a16:creationId xmlns:a16="http://schemas.microsoft.com/office/drawing/2014/main" id="{F3164613-CE15-4AB6-9340-D6CAC779CB4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8" name="Group 18">
            <a:extLst>
              <a:ext uri="{FF2B5EF4-FFF2-40B4-BE49-F238E27FC236}">
                <a16:creationId xmlns:a16="http://schemas.microsoft.com/office/drawing/2014/main" id="{3372564C-530B-4E5A-9D7D-8247F6B2082A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33D95E9-66CD-497A-BE03-10507B4ECBD5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B9BA47A-8741-43F2-98A0-6467344FADC2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49" name="Rectangle 22">
            <a:extLst>
              <a:ext uri="{FF2B5EF4-FFF2-40B4-BE49-F238E27FC236}">
                <a16:creationId xmlns:a16="http://schemas.microsoft.com/office/drawing/2014/main" id="{D2EC32CF-11F5-477A-ABA5-B8115F6124D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88952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0" name="Rectangle 24">
            <a:extLst>
              <a:ext uri="{FF2B5EF4-FFF2-40B4-BE49-F238E27FC236}">
                <a16:creationId xmlns:a16="http://schemas.microsoft.com/office/drawing/2014/main" id="{ADBE3ABF-C1F0-44AA-8BD1-4BBC555F9B2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604" y="653241"/>
            <a:ext cx="109087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26">
            <a:extLst>
              <a:ext uri="{FF2B5EF4-FFF2-40B4-BE49-F238E27FC236}">
                <a16:creationId xmlns:a16="http://schemas.microsoft.com/office/drawing/2014/main" id="{2A0ECC18-AEAD-414F-976D-6530361F1C8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1" y="822325"/>
            <a:ext cx="5149596" cy="4846228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28">
            <a:extLst>
              <a:ext uri="{FF2B5EF4-FFF2-40B4-BE49-F238E27FC236}">
                <a16:creationId xmlns:a16="http://schemas.microsoft.com/office/drawing/2014/main" id="{6D31CB28-4734-4583-9364-8D3BB8A5B59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604" y="5756954"/>
            <a:ext cx="109087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30">
            <a:extLst>
              <a:ext uri="{FF2B5EF4-FFF2-40B4-BE49-F238E27FC236}">
                <a16:creationId xmlns:a16="http://schemas.microsoft.com/office/drawing/2014/main" id="{7126AB6C-DAC9-4D74-AB2F-F75C1D5736B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46920" y="5257800"/>
            <a:ext cx="1080904" cy="1080902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/>
            </a:blip>
            <a:srcRect/>
            <a:tile tx="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D587185-ED65-41D7-BE21-DDE57B45975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55011" y="5365890"/>
            <a:ext cx="864723" cy="864722"/>
          </a:xfrm>
          <a:prstGeom prst="ellipse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Rectangle 34">
            <a:extLst>
              <a:ext uri="{FF2B5EF4-FFF2-40B4-BE49-F238E27FC236}">
                <a16:creationId xmlns:a16="http://schemas.microsoft.com/office/drawing/2014/main" id="{C931023C-5541-4AE8-96B8-2C51AAA1DF5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5869" y="822325"/>
            <a:ext cx="2200662" cy="1805717"/>
          </a:xfrm>
          <a:prstGeom prst="rect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/>
            </a:blip>
            <a:srcRect/>
            <a:tile tx="0" ty="0" sx="92000" sy="89000" flip="xy" algn="ctr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/>
            <a:endParaRPr lang="en-US" sz="2000" kern="0" dirty="0">
              <a:solidFill>
                <a:prstClr val="white"/>
              </a:solidFill>
              <a:latin typeface="Rockwell Extra Bold" pitchFamily="18" charset="0"/>
            </a:endParaRPr>
          </a:p>
        </p:txBody>
      </p:sp>
      <p:sp>
        <p:nvSpPr>
          <p:cNvPr id="55" name="Rectangle 36">
            <a:extLst>
              <a:ext uri="{FF2B5EF4-FFF2-40B4-BE49-F238E27FC236}">
                <a16:creationId xmlns:a16="http://schemas.microsoft.com/office/drawing/2014/main" id="{CB4D0C93-6B01-47BC-A685-1D7031F8102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604" y="3768436"/>
            <a:ext cx="3255114" cy="1900117"/>
          </a:xfrm>
          <a:prstGeom prst="rect">
            <a:avLst/>
          </a:prstGeom>
          <a:blipFill dpi="0" rotWithShape="1"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/>
            </a:blip>
            <a:srcRect/>
            <a:tile tx="0" ty="0" sx="92000" sy="89000" flip="xy" algn="ctr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/>
            <a:endParaRPr lang="en-US" sz="2000" kern="0">
              <a:solidFill>
                <a:prstClr val="white"/>
              </a:solidFill>
              <a:latin typeface="Rockwell Extra Bold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1603" y="6272784"/>
            <a:ext cx="677418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r>
              <a:rPr lang="en-GB" kern="1200">
                <a:solidFill>
                  <a:schemeClr val="tx2"/>
                </a:solidFill>
                <a:latin typeface="+mn-lt"/>
                <a:ea typeface="+mn-ea"/>
                <a:cs typeface="+mn-cs"/>
              </a:rPr>
              <a:t>Kévin PEPITONE - Magnet Test Stand Workshop, BNL, 8-9 May 2018</a:t>
            </a:r>
            <a:endParaRPr lang="en-US" kern="120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592056" y="5477256"/>
            <a:ext cx="1193868" cy="64008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48A9B014-9F82-4FE1-95C8-ACEB8DFEAEEE}" type="slidenum">
              <a:rPr lang="en-US" smtClean="0"/>
              <a:pPr defTabSz="457200">
                <a:spcAft>
                  <a:spcPts val="600"/>
                </a:spcAft>
              </a:pPr>
              <a:t>8</a:t>
            </a:fld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389398" y="841900"/>
            <a:ext cx="5160998" cy="48017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100" b="1" dirty="0">
                <a:blipFill dpi="0" rotWithShape="1">
                  <a:blip r:embed="rId4">
                    <a:extLst/>
                  </a:blip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rPr>
              <a:t>Equipment connected to the magnets</a:t>
            </a:r>
          </a:p>
        </p:txBody>
      </p:sp>
      <p:pic>
        <p:nvPicPr>
          <p:cNvPr id="24" name="Picture 9" descr="FREIAlogo-v2">
            <a:extLst>
              <a:ext uri="{FF2B5EF4-FFF2-40B4-BE49-F238E27FC236}">
                <a16:creationId xmlns:a16="http://schemas.microsoft.com/office/drawing/2014/main" id="{4F5A6988-0219-4E06-9A5F-A9749533FF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584" y="2588706"/>
            <a:ext cx="2160000" cy="1062000"/>
          </a:xfrm>
          <a:prstGeom prst="rect">
            <a:avLst/>
          </a:prstGeom>
          <a:noFill/>
        </p:spPr>
      </p:pic>
      <p:pic>
        <p:nvPicPr>
          <p:cNvPr id="25" name="Picture 4" descr="File:UU log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62" y="854471"/>
            <a:ext cx="1655005" cy="157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4334" y="2882379"/>
            <a:ext cx="1368000" cy="1368000"/>
          </a:xfrm>
          <a:prstGeom prst="rect">
            <a:avLst/>
          </a:prstGeom>
        </p:spPr>
      </p:pic>
      <p:pic>
        <p:nvPicPr>
          <p:cNvPr id="27" name="Picture 2" descr="Hom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070" y="4508441"/>
            <a:ext cx="2325600" cy="942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807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Kévin PEPITONE - Magnet Test Stand Workshop, BNL, 8-9 May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9B014-9F82-4FE1-95C8-ACEB8DFEAEEE}" type="slidenum">
              <a:rPr lang="en-US" smtClean="0"/>
              <a:t>9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Equipment – Layout </a:t>
            </a:r>
          </a:p>
        </p:txBody>
      </p:sp>
      <p:sp>
        <p:nvSpPr>
          <p:cNvPr id="16" name="Oval 15"/>
          <p:cNvSpPr/>
          <p:nvPr/>
        </p:nvSpPr>
        <p:spPr>
          <a:xfrm flipH="1">
            <a:off x="539341" y="3142344"/>
            <a:ext cx="1048083" cy="303484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3D5C731B-4583-4020-AB2F-29B344A66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507" t="45613" r="4622" b="15143"/>
          <a:stretch/>
        </p:blipFill>
        <p:spPr>
          <a:xfrm>
            <a:off x="9809060" y="1065354"/>
            <a:ext cx="2024918" cy="1154024"/>
          </a:xfrm>
          <a:prstGeom prst="rect">
            <a:avLst/>
          </a:prstGeom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9995050" y="3095586"/>
            <a:ext cx="2074879" cy="3113318"/>
            <a:chOff x="9269786" y="1501644"/>
            <a:chExt cx="2450314" cy="3676652"/>
          </a:xfrm>
        </p:grpSpPr>
        <p:pic>
          <p:nvPicPr>
            <p:cNvPr id="8196" name="Picture 4" descr="C:\Users\kpepiton\AppData\Local\Temp\msohtmlclip1\02\clip_image001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38850" y="1501645"/>
              <a:ext cx="2381250" cy="36766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9269786" y="1501644"/>
              <a:ext cx="387703" cy="29687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8198" name="Picture 6" descr="https://lh3.googleusercontent.com/zZaXoHZ8GZqm4WftLbP9pD6jpNdIVSabRX4Q83jEtr5tPgZiMzeIe3TCPOJR1IdYKLtKQISzUiYYEv6tx-fu8bpbAsJ_gzY1yDt_s-QXByG_OJGkmXPok3nM_MT4CgIBDkWCHwWNzarWyP0FtFl9rusDAiUp4eYF-ButB2_3wYgFLYcpOoKM14_PuNGVB7v8N9bXfAe5IJ5y_X18BHdoeQWa3oWILNpNCw77hWNxyWIC4Mt-PKeNty3ZM4icAoaIGuAo8N2rSHhL4xAZrBSrbfQx-Fsll5W1VJ6a0irN0ZJTeNQr8VQrGWi-quvc4MbLTZDzSdx-VCGhxN2GXHDHde1Psl4cS6eLAVbJvZe-TEaI8jsqI5u5-9t5OFzvWSCpmH8ojvOP5UQxyeLNM5K5-N4Ag5HJumxv9VJSYWmxUp7lxNXPGFyWc40po-wl3gToaW63Gy6ksiy87namV-aApo5T30wR5osp6Q_vJ_IqFRdFz-HzeiN_uB1IzjrFIFOjpEwdy9pVfkemwJdQxWvpxUsnP3iV8IcdSLR0En8z6F54lPMKU6y20sNWffBbY0ZA5wnS5z0RCn_18F3dPyqvEwFVmB4EnZVPawNTEeP-=w821-h1094-no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1604"/>
          <a:stretch/>
        </p:blipFill>
        <p:spPr bwMode="auto">
          <a:xfrm rot="60000">
            <a:off x="2028693" y="1236946"/>
            <a:ext cx="1880879" cy="196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lh3.googleusercontent.com/pv8R2nangZuSmO4vblp2wfy3QwI7nXHF-K27h_nppIi1Rgklw0nsBALWWs19q_guTfNRaPZfMDQfxsJ-7izWg1MIwHM5dorbt2UZ53u01n4Mglnnm9Uaqk8Y2AYl5wsJNto1_DFd2lgm_xXp4M_pk-OHbYY-FRXjfQng0-ThnJ2wJhbiAbXG56lrRgb-l-nDv-wH0uqserXiPghOhHjLguNPEfkC2rTFsyqy-UxAZOLPebWOah_BJUysACZuIqklM0WNG2bDR-yBo7zMLW-M8W0qvor504otsykpFGeWOokOWr49Z9NtRvIW8u-SBk8DjrD8Tk96DSFzZUBDaiav7Ab-MvQCC5bVpZxZhkSK9YXK5ZyYzxVztd4fc2tp_XKB-nAaX1M1Z615JGCEkPGHuR41__PsRY8ZksaUuwpmj677ITWAIidFhV8FOF48WIchyZLv6IuvzF3NboT8mp4cGIorbaPRrA0CgufzXwy2IC_pEca8-DywXTGVxMPYtUB8uot2nahuQpwCWA_84vCPULwVuqfDQi6Ui20VuWnsJ2fy_VdeGS3PRIUKLRtX9S6ftGqSW9PFz9NdFqaaP531TGziHBJRSHyrxuVRf97X=w821-h1094-no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4" t="17262" r="11757" b="2176"/>
          <a:stretch/>
        </p:blipFill>
        <p:spPr bwMode="auto">
          <a:xfrm>
            <a:off x="9072427" y="2452425"/>
            <a:ext cx="1655243" cy="2308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kpepiton\AppData\Local\Temp\msohtmlclip1\02\clip_image001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12" y="1889738"/>
            <a:ext cx="1570554" cy="324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58905" y="1134551"/>
            <a:ext cx="5293313" cy="5180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l="12829" t="12687" r="22418" b="16435"/>
          <a:stretch/>
        </p:blipFill>
        <p:spPr>
          <a:xfrm>
            <a:off x="1616208" y="3884816"/>
            <a:ext cx="2444569" cy="200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366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ype de bois">
  <a:themeElements>
    <a:clrScheme name="Type de bois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Type de bois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ype de bois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C6AE0645-98FF-411B-B0E9-59ABD78A0CC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TM02900771[[fn=Secteur]]</Template>
  <TotalTime>8106</TotalTime>
  <Words>2261</Words>
  <Application>Microsoft Office PowerPoint</Application>
  <PresentationFormat>Grand écran</PresentationFormat>
  <Paragraphs>802</Paragraphs>
  <Slides>25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12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25</vt:i4>
      </vt:variant>
    </vt:vector>
  </HeadingPairs>
  <TitlesOfParts>
    <vt:vector size="39" baseType="lpstr">
      <vt:lpstr>Arial</vt:lpstr>
      <vt:lpstr>Calibri</vt:lpstr>
      <vt:lpstr>Calibri Light</vt:lpstr>
      <vt:lpstr>Courier</vt:lpstr>
      <vt:lpstr>Georgia</vt:lpstr>
      <vt:lpstr>Helv</vt:lpstr>
      <vt:lpstr>Rockwell Extra Bold</vt:lpstr>
      <vt:lpstr>Times New Roman</vt:lpstr>
      <vt:lpstr>Trebuchet MS</vt:lpstr>
      <vt:lpstr>Verdana</vt:lpstr>
      <vt:lpstr>Wingdings</vt:lpstr>
      <vt:lpstr>Wingdings 2</vt:lpstr>
      <vt:lpstr>HDOfficeLightV0</vt:lpstr>
      <vt:lpstr>Type de bois</vt:lpstr>
      <vt:lpstr>Présentation PowerPoint</vt:lpstr>
      <vt:lpstr>Outline</vt:lpstr>
      <vt:lpstr>Présentation PowerPoint</vt:lpstr>
      <vt:lpstr>FREIA – Gersemi</vt:lpstr>
      <vt:lpstr>FREIA – Gersemi</vt:lpstr>
      <vt:lpstr>FREIA – Magnets to test</vt:lpstr>
      <vt:lpstr>FREIA – Magnets to test</vt:lpstr>
      <vt:lpstr>Présentation PowerPoint</vt:lpstr>
      <vt:lpstr>Equipment – Layout </vt:lpstr>
      <vt:lpstr>Présentation PowerPoint</vt:lpstr>
      <vt:lpstr>Magnet protection – Introduction</vt:lpstr>
      <vt:lpstr>Equipment – Detailed layout </vt:lpstr>
      <vt:lpstr>Equipment – PotAim cards </vt:lpstr>
      <vt:lpstr>Présentation PowerPoint</vt:lpstr>
      <vt:lpstr>Acquisition systems - Settings</vt:lpstr>
      <vt:lpstr>Acquisition systems - NI DAQ</vt:lpstr>
      <vt:lpstr>Acquisition system - Gersemi acquisition system</vt:lpstr>
      <vt:lpstr>Acquisition systems - Settings</vt:lpstr>
      <vt:lpstr>Acquisition systems - Results</vt:lpstr>
      <vt:lpstr>Acquisition systems - Settings</vt:lpstr>
      <vt:lpstr>Acquisition systems - NI DMM</vt:lpstr>
      <vt:lpstr>Acquisition systems - Results</vt:lpstr>
      <vt:lpstr>Présentation PowerPoint</vt:lpstr>
      <vt:lpstr>Conclusions</vt:lpstr>
      <vt:lpstr>Présentation PowerPoint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Pepitone</dc:creator>
  <cp:lastModifiedBy>-- K2V1N --</cp:lastModifiedBy>
  <cp:revision>123</cp:revision>
  <dcterms:created xsi:type="dcterms:W3CDTF">2017-04-11T12:48:43Z</dcterms:created>
  <dcterms:modified xsi:type="dcterms:W3CDTF">2018-05-07T15:50:58Z</dcterms:modified>
</cp:coreProperties>
</file>