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48" r:id="rId2"/>
  </p:sldMasterIdLst>
  <p:notesMasterIdLst>
    <p:notesMasterId r:id="rId29"/>
  </p:notesMasterIdLst>
  <p:handoutMasterIdLst>
    <p:handoutMasterId r:id="rId30"/>
  </p:handoutMasterIdLst>
  <p:sldIdLst>
    <p:sldId id="506" r:id="rId3"/>
    <p:sldId id="528" r:id="rId4"/>
    <p:sldId id="535" r:id="rId5"/>
    <p:sldId id="529" r:id="rId6"/>
    <p:sldId id="533" r:id="rId7"/>
    <p:sldId id="534" r:id="rId8"/>
    <p:sldId id="513" r:id="rId9"/>
    <p:sldId id="521" r:id="rId10"/>
    <p:sldId id="544" r:id="rId11"/>
    <p:sldId id="507" r:id="rId12"/>
    <p:sldId id="520" r:id="rId13"/>
    <p:sldId id="511" r:id="rId14"/>
    <p:sldId id="512" r:id="rId15"/>
    <p:sldId id="519" r:id="rId16"/>
    <p:sldId id="545" r:id="rId17"/>
    <p:sldId id="515" r:id="rId18"/>
    <p:sldId id="543" r:id="rId19"/>
    <p:sldId id="538" r:id="rId20"/>
    <p:sldId id="542" r:id="rId21"/>
    <p:sldId id="540" r:id="rId22"/>
    <p:sldId id="539" r:id="rId23"/>
    <p:sldId id="547" r:id="rId24"/>
    <p:sldId id="546" r:id="rId25"/>
    <p:sldId id="510" r:id="rId26"/>
    <p:sldId id="537" r:id="rId27"/>
    <p:sldId id="50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Vicente Lorenzo Gomez" initials="JVLG" lastIdx="2" clrIdx="0">
    <p:extLst>
      <p:ext uri="{19B8F6BF-5375-455C-9EA6-DF929625EA0E}">
        <p15:presenceInfo xmlns:p15="http://schemas.microsoft.com/office/powerpoint/2012/main" userId="S-1-5-21-1526224874-1540688658-1361462980-34043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B628"/>
    <a:srgbClr val="66FF99"/>
    <a:srgbClr val="FF0000"/>
    <a:srgbClr val="00FFFF"/>
    <a:srgbClr val="10C0B8"/>
    <a:srgbClr val="E8E31D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90838" autoAdjust="0"/>
  </p:normalViewPr>
  <p:slideViewPr>
    <p:cSldViewPr snapToGrid="0">
      <p:cViewPr>
        <p:scale>
          <a:sx n="66" d="100"/>
          <a:sy n="66" d="100"/>
        </p:scale>
        <p:origin x="592" y="-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Measured</a:t>
            </a:r>
            <a:r>
              <a:rPr lang="en-US" baseline="0" dirty="0" smtClean="0"/>
              <a:t> losses on 11 T short model MBHSP012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793767499845324"/>
          <c:y val="0.14728800615405857"/>
          <c:w val="0.76761704471647418"/>
          <c:h val="0.70046500547163493"/>
        </c:manualLayout>
      </c:layout>
      <c:scatterChart>
        <c:scatterStyle val="lineMarker"/>
        <c:varyColors val="0"/>
        <c:ser>
          <c:idx val="4"/>
          <c:order val="0"/>
          <c:tx>
            <c:strRef>
              <c:f>Measurements!$D$69</c:f>
              <c:strCache>
                <c:ptCount val="1"/>
                <c:pt idx="0">
                  <c:v>Meas. Low field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2.4166607804399894E-2"/>
                  <c:y val="7.1537620297462814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Measurements!$C$70:$C$75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50</c:v>
                </c:pt>
                <c:pt idx="3">
                  <c:v>100</c:v>
                </c:pt>
                <c:pt idx="4">
                  <c:v>150</c:v>
                </c:pt>
                <c:pt idx="5">
                  <c:v>200</c:v>
                </c:pt>
              </c:numCache>
            </c:numRef>
          </c:xVal>
          <c:yVal>
            <c:numRef>
              <c:f>Measurements!$D$70:$D$75</c:f>
              <c:numCache>
                <c:formatCode>General</c:formatCode>
                <c:ptCount val="6"/>
                <c:pt idx="0">
                  <c:v>3896.8788964368932</c:v>
                </c:pt>
                <c:pt idx="1">
                  <c:v>3858.7230242335118</c:v>
                </c:pt>
                <c:pt idx="2">
                  <c:v>3869.7280091646867</c:v>
                </c:pt>
                <c:pt idx="3">
                  <c:v>3974.2089653728253</c:v>
                </c:pt>
                <c:pt idx="4">
                  <c:v>4013.2577184423453</c:v>
                </c:pt>
                <c:pt idx="5">
                  <c:v>4017.5926925840649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AF8-4739-8C31-604D413BF02D}"/>
            </c:ext>
          </c:extLst>
        </c:ser>
        <c:ser>
          <c:idx val="5"/>
          <c:order val="1"/>
          <c:tx>
            <c:strRef>
              <c:f>Measurements!$E$69</c:f>
              <c:strCache>
                <c:ptCount val="1"/>
                <c:pt idx="0">
                  <c:v>Meas. Hig Field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2.4893538743143991E-2"/>
                  <c:y val="9.3129556722076401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Measurements!$C$70:$C$75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50</c:v>
                </c:pt>
                <c:pt idx="3">
                  <c:v>100</c:v>
                </c:pt>
                <c:pt idx="4">
                  <c:v>150</c:v>
                </c:pt>
                <c:pt idx="5">
                  <c:v>200</c:v>
                </c:pt>
              </c:numCache>
            </c:numRef>
          </c:xVal>
          <c:yVal>
            <c:numRef>
              <c:f>Measurements!$E$70:$E$75</c:f>
              <c:numCache>
                <c:formatCode>General</c:formatCode>
                <c:ptCount val="6"/>
                <c:pt idx="0">
                  <c:v>2282.1203394248555</c:v>
                </c:pt>
                <c:pt idx="1">
                  <c:v>2232.3719011571702</c:v>
                </c:pt>
                <c:pt idx="2">
                  <c:v>2282.1185295571458</c:v>
                </c:pt>
                <c:pt idx="3">
                  <c:v>2335.2496434733475</c:v>
                </c:pt>
                <c:pt idx="4">
                  <c:v>2418.759078256744</c:v>
                </c:pt>
                <c:pt idx="5">
                  <c:v>2501.7372256381241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AF8-4739-8C31-604D413BF0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9441904"/>
        <c:axId val="539442296"/>
      </c:scatterChart>
      <c:valAx>
        <c:axId val="539441904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Current Ramp-Rate </a:t>
                </a:r>
                <a:r>
                  <a:rPr lang="en-GB" dirty="0"/>
                  <a:t>(A/s)</a:t>
                </a:r>
              </a:p>
            </c:rich>
          </c:tx>
          <c:layout>
            <c:manualLayout>
              <c:xMode val="edge"/>
              <c:yMode val="edge"/>
              <c:x val="0.35540770261662641"/>
              <c:y val="0.916396440274050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442296"/>
        <c:crosses val="autoZero"/>
        <c:crossBetween val="midCat"/>
      </c:valAx>
      <c:valAx>
        <c:axId val="539442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Loss (J/cycle)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4419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605077267266024"/>
          <c:y val="0.5975161672060374"/>
          <c:w val="0.49406124414798852"/>
          <c:h val="0.23353555560750733"/>
        </c:manualLayout>
      </c:layout>
      <c:overlay val="0"/>
      <c:spPr>
        <a:solidFill>
          <a:srgbClr val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Measured</a:t>
            </a:r>
            <a:r>
              <a:rPr lang="en-US" baseline="0" dirty="0" smtClean="0"/>
              <a:t> losses on 11 T short model MBHSP012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793767499845324"/>
          <c:y val="0.14728800615405857"/>
          <c:w val="0.76761704471647418"/>
          <c:h val="0.70046500547163493"/>
        </c:manualLayout>
      </c:layout>
      <c:scatterChart>
        <c:scatterStyle val="lineMarker"/>
        <c:varyColors val="0"/>
        <c:ser>
          <c:idx val="4"/>
          <c:order val="0"/>
          <c:tx>
            <c:strRef>
              <c:f>Measurements!$D$69</c:f>
              <c:strCache>
                <c:ptCount val="1"/>
                <c:pt idx="0">
                  <c:v>Meas. Low field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2.4166607804399894E-2"/>
                  <c:y val="7.1537620297462814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Measurements!$C$70:$C$75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50</c:v>
                </c:pt>
                <c:pt idx="3">
                  <c:v>100</c:v>
                </c:pt>
                <c:pt idx="4">
                  <c:v>150</c:v>
                </c:pt>
                <c:pt idx="5">
                  <c:v>200</c:v>
                </c:pt>
              </c:numCache>
            </c:numRef>
          </c:xVal>
          <c:yVal>
            <c:numRef>
              <c:f>Measurements!$D$70:$D$75</c:f>
              <c:numCache>
                <c:formatCode>General</c:formatCode>
                <c:ptCount val="6"/>
                <c:pt idx="0">
                  <c:v>3896.8788964368932</c:v>
                </c:pt>
                <c:pt idx="1">
                  <c:v>3858.7230242335118</c:v>
                </c:pt>
                <c:pt idx="2">
                  <c:v>3869.7280091646867</c:v>
                </c:pt>
                <c:pt idx="3">
                  <c:v>3974.2089653728253</c:v>
                </c:pt>
                <c:pt idx="4">
                  <c:v>4013.2577184423453</c:v>
                </c:pt>
                <c:pt idx="5">
                  <c:v>4017.5926925840649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A66-4919-AC2D-FDA2896D693C}"/>
            </c:ext>
          </c:extLst>
        </c:ser>
        <c:ser>
          <c:idx val="5"/>
          <c:order val="1"/>
          <c:tx>
            <c:strRef>
              <c:f>Measurements!$E$69</c:f>
              <c:strCache>
                <c:ptCount val="1"/>
                <c:pt idx="0">
                  <c:v>Meas. Hig Field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2.4893538743143991E-2"/>
                  <c:y val="9.3129556722076401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Measurements!$C$70:$C$75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50</c:v>
                </c:pt>
                <c:pt idx="3">
                  <c:v>100</c:v>
                </c:pt>
                <c:pt idx="4">
                  <c:v>150</c:v>
                </c:pt>
                <c:pt idx="5">
                  <c:v>200</c:v>
                </c:pt>
              </c:numCache>
            </c:numRef>
          </c:xVal>
          <c:yVal>
            <c:numRef>
              <c:f>Measurements!$E$70:$E$75</c:f>
              <c:numCache>
                <c:formatCode>General</c:formatCode>
                <c:ptCount val="6"/>
                <c:pt idx="0">
                  <c:v>2282.1203394248555</c:v>
                </c:pt>
                <c:pt idx="1">
                  <c:v>2232.3719011571702</c:v>
                </c:pt>
                <c:pt idx="2">
                  <c:v>2282.1185295571458</c:v>
                </c:pt>
                <c:pt idx="3">
                  <c:v>2335.2496434733475</c:v>
                </c:pt>
                <c:pt idx="4">
                  <c:v>2418.759078256744</c:v>
                </c:pt>
                <c:pt idx="5">
                  <c:v>2501.7372256381241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A66-4919-AC2D-FDA2896D69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9441904"/>
        <c:axId val="539442296"/>
      </c:scatterChart>
      <c:valAx>
        <c:axId val="539441904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Current Ramp-Rate </a:t>
                </a:r>
                <a:r>
                  <a:rPr lang="en-GB" dirty="0"/>
                  <a:t>(A/s)</a:t>
                </a:r>
              </a:p>
            </c:rich>
          </c:tx>
          <c:layout>
            <c:manualLayout>
              <c:xMode val="edge"/>
              <c:yMode val="edge"/>
              <c:x val="0.35540770261662641"/>
              <c:y val="0.916396440274050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442296"/>
        <c:crosses val="autoZero"/>
        <c:crossBetween val="midCat"/>
      </c:valAx>
      <c:valAx>
        <c:axId val="539442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Loss (J/cycle)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4419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605077267266024"/>
          <c:y val="0.5975161672060374"/>
          <c:w val="0.49406124414798852"/>
          <c:h val="0.23353555560750733"/>
        </c:manualLayout>
      </c:layout>
      <c:overlay val="0"/>
      <c:spPr>
        <a:solidFill>
          <a:srgbClr val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B5EEE-156B-47C4-B4F6-D7AC4C3E7A10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D2F40-EAB5-4591-B920-7F455D87E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195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C996E-BC6A-4FD4-A3DB-8E7FAF2A7761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8BFF3-8B9A-4160-86B7-1ADF72E9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6559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When a filament is in a varying </a:t>
            </a:r>
            <a:r>
              <a:rPr lang="en-GB" dirty="0" err="1" smtClean="0"/>
              <a:t>Bext</a:t>
            </a:r>
            <a:r>
              <a:rPr lang="en-GB" dirty="0" smtClean="0"/>
              <a:t>, </a:t>
            </a:r>
          </a:p>
          <a:p>
            <a:r>
              <a:rPr lang="en-GB" dirty="0" smtClean="0"/>
              <a:t>its inner part is shielded by currents </a:t>
            </a:r>
          </a:p>
          <a:p>
            <a:r>
              <a:rPr lang="en-GB" dirty="0" smtClean="0"/>
              <a:t>distribution in the filament periphery</a:t>
            </a:r>
          </a:p>
          <a:p>
            <a:r>
              <a:rPr lang="en-GB" dirty="0" smtClean="0"/>
              <a:t>They do not decay when </a:t>
            </a:r>
            <a:r>
              <a:rPr lang="en-GB" dirty="0" err="1" smtClean="0"/>
              <a:t>Bex</a:t>
            </a:r>
            <a:r>
              <a:rPr lang="en-GB" dirty="0" smtClean="0"/>
              <a:t> is held </a:t>
            </a:r>
          </a:p>
          <a:p>
            <a:r>
              <a:rPr lang="en-GB" dirty="0" smtClean="0"/>
              <a:t>constant </a:t>
            </a:r>
            <a:r>
              <a:rPr lang="fr-CH" dirty="0" smtClean="0"/>
              <a:t>-&gt; </a:t>
            </a:r>
            <a:r>
              <a:rPr lang="en-GB" dirty="0" smtClean="0"/>
              <a:t>persistent currents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379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?HB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AC loss measurement in racetrack coil configuration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i="1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H. Bajas et. Al.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Hugo Bajas, 2IWSMTS, 08-05-2018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85820" y="562335"/>
            <a:ext cx="3455597" cy="105053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891" marR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baseline="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b="1" dirty="0" smtClean="0"/>
              <a:t>2nd International Workshop on Superconducting Magnet Tests Stands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en-GB" noProof="0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44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Rectangle 4"/>
          <p:cNvSpPr/>
          <p:nvPr userDrawn="1"/>
        </p:nvSpPr>
        <p:spPr>
          <a:xfrm>
            <a:off x="-2441101" y="-956107"/>
            <a:ext cx="12339783" cy="267765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en-GB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Splice resistance measurement</a:t>
            </a:r>
          </a:p>
        </p:txBody>
      </p:sp>
    </p:spTree>
    <p:extLst>
      <p:ext uri="{BB962C8B-B14F-4D97-AF65-F5344CB8AC3E}">
        <p14:creationId xmlns:p14="http://schemas.microsoft.com/office/powerpoint/2010/main" val="870155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Rectangle 4"/>
          <p:cNvSpPr/>
          <p:nvPr userDrawn="1"/>
        </p:nvSpPr>
        <p:spPr>
          <a:xfrm>
            <a:off x="902555" y="-995018"/>
            <a:ext cx="4757520" cy="267765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en-GB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Inductance</a:t>
            </a:r>
            <a:r>
              <a:rPr lang="en-GB" sz="2800" b="1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measurement</a:t>
            </a:r>
          </a:p>
        </p:txBody>
      </p:sp>
    </p:spTree>
    <p:extLst>
      <p:ext uri="{BB962C8B-B14F-4D97-AF65-F5344CB8AC3E}">
        <p14:creationId xmlns:p14="http://schemas.microsoft.com/office/powerpoint/2010/main" val="477742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Rectangle 4"/>
          <p:cNvSpPr/>
          <p:nvPr userDrawn="1"/>
        </p:nvSpPr>
        <p:spPr>
          <a:xfrm>
            <a:off x="863644" y="-995018"/>
            <a:ext cx="4757520" cy="267765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en-GB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Flux jump</a:t>
            </a:r>
            <a:r>
              <a:rPr lang="en-GB" sz="2800" b="1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measurement</a:t>
            </a:r>
          </a:p>
        </p:txBody>
      </p:sp>
    </p:spTree>
    <p:extLst>
      <p:ext uri="{BB962C8B-B14F-4D97-AF65-F5344CB8AC3E}">
        <p14:creationId xmlns:p14="http://schemas.microsoft.com/office/powerpoint/2010/main" val="4151734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Rectangle 4"/>
          <p:cNvSpPr/>
          <p:nvPr userDrawn="1"/>
        </p:nvSpPr>
        <p:spPr>
          <a:xfrm>
            <a:off x="796118" y="-995018"/>
            <a:ext cx="6332259" cy="267765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en-GB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V</a:t>
            </a:r>
            <a:r>
              <a:rPr lang="en-GB" sz="2800" b="1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oltage disturbance measurement</a:t>
            </a:r>
            <a:endParaRPr lang="en-GB" sz="28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13920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263189" y="-995018"/>
            <a:ext cx="12339783" cy="267765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en-GB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CERN/SM18 test facility commissioning, the HFM and the Cluster D</a:t>
            </a:r>
            <a:endParaRPr lang="fr-CH" sz="28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17275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487027" y="-8747"/>
            <a:ext cx="7690132" cy="70511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Performance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measurements</a:t>
            </a:r>
            <a:r>
              <a:rPr lang="fr-CH" sz="2800" b="1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and training</a:t>
            </a:r>
            <a:endParaRPr lang="fr-CH" sz="28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59802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732914" y="23303"/>
            <a:ext cx="3261367" cy="64101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Quench</a:t>
            </a:r>
            <a:r>
              <a:rPr lang="fr-CH" sz="2800" b="1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location </a:t>
            </a:r>
            <a:endParaRPr lang="fr-CH" sz="28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1235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-2071" y="-995020"/>
            <a:ext cx="11259123" cy="267765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Observed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limitations</a:t>
            </a:r>
          </a:p>
        </p:txBody>
      </p:sp>
    </p:spTree>
    <p:extLst>
      <p:ext uri="{BB962C8B-B14F-4D97-AF65-F5344CB8AC3E}">
        <p14:creationId xmlns:p14="http://schemas.microsoft.com/office/powerpoint/2010/main" val="2119180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766624" y="-995018"/>
            <a:ext cx="6096000" cy="267765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Magnet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Protection main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outcome</a:t>
            </a:r>
            <a:endParaRPr lang="en-US" sz="28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6553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829053" y="-25526"/>
            <a:ext cx="4454409" cy="77562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Magnetic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measurements</a:t>
            </a:r>
            <a:endParaRPr lang="en-US" sz="28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79150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37490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829053" y="-25526"/>
            <a:ext cx="4454409" cy="77562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Magnet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protection</a:t>
            </a:r>
            <a:r>
              <a:rPr lang="fr-CH" sz="2800" b="1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baseline="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study</a:t>
            </a:r>
            <a:endParaRPr lang="en-US" sz="28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52210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829048" y="-25526"/>
            <a:ext cx="5239243" cy="77562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Mechanical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measurements</a:t>
            </a:r>
            <a:endParaRPr lang="en-US" sz="28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64870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68649" y="-25526"/>
            <a:ext cx="5239243" cy="77562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en-US" sz="2800" b="1" noProof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Conclusive remarks</a:t>
            </a:r>
            <a:endParaRPr lang="en-US" sz="2800" b="1" noProof="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72944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2637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Rectangle 4"/>
          <p:cNvSpPr/>
          <p:nvPr userDrawn="1"/>
        </p:nvSpPr>
        <p:spPr>
          <a:xfrm>
            <a:off x="5986165" y="4365838"/>
            <a:ext cx="5389835" cy="70511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Thank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you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for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your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attention!</a:t>
            </a:r>
            <a:endParaRPr lang="en-US" sz="28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73869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4019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8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61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0"/>
            <a:ext cx="85872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188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Hugo Bajas,MT25, Aug.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8495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69932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Hugo Bajas,MT25, Aug.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46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73888" y="-995018"/>
            <a:ext cx="12118112" cy="267765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HL-LHC insertion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quadrupole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models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MQXFS-3 and MQXFS-5</a:t>
            </a:r>
          </a:p>
        </p:txBody>
      </p:sp>
    </p:spTree>
    <p:extLst>
      <p:ext uri="{BB962C8B-B14F-4D97-AF65-F5344CB8AC3E}">
        <p14:creationId xmlns:p14="http://schemas.microsoft.com/office/powerpoint/2010/main" val="767876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617673" y="1820552"/>
            <a:ext cx="1058806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lvl="0" indent="-342891">
              <a:buFont typeface="Wingdings" panose="05000000000000000000" pitchFamily="2" charset="2"/>
              <a:buChar char="§"/>
            </a:pPr>
            <a:r>
              <a:rPr lang="fr-CH" sz="24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Test</a:t>
            </a:r>
            <a:r>
              <a:rPr lang="fr-CH" sz="2400" baseline="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fr-CH" sz="2400" baseline="0" dirty="0" err="1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status</a:t>
            </a:r>
            <a:r>
              <a:rPr lang="fr-CH" sz="2400" baseline="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fr-CH" sz="2400" baseline="0" dirty="0" err="1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now</a:t>
            </a:r>
            <a:endParaRPr lang="en-US" sz="2400" dirty="0" smtClean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891" lvl="0" indent="-342891">
              <a:buFont typeface="Wingdings" panose="05000000000000000000" pitchFamily="2" charset="2"/>
              <a:buChar char="§"/>
            </a:pPr>
            <a:endParaRPr lang="en-US" sz="2400" dirty="0" smtClean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891" lvl="0" indent="-342891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Magnet Training curve MQXFS-3</a:t>
            </a:r>
            <a:r>
              <a:rPr lang="en-US" sz="2400" baseline="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vs- MQXFS-1</a:t>
            </a:r>
          </a:p>
          <a:p>
            <a:pPr marL="342891" lvl="0" indent="-342891">
              <a:buFont typeface="Wingdings" panose="05000000000000000000" pitchFamily="2" charset="2"/>
              <a:buChar char="§"/>
            </a:pPr>
            <a:endParaRPr lang="fr-CH" sz="2400" baseline="0" dirty="0" smtClean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891" lvl="0" indent="-342891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Magnet training typical plots</a:t>
            </a:r>
          </a:p>
          <a:p>
            <a:pPr marL="342891" lvl="0" indent="-342891">
              <a:buFont typeface="Wingdings" panose="05000000000000000000" pitchFamily="2" charset="2"/>
              <a:buChar char="§"/>
            </a:pPr>
            <a:endParaRPr lang="fr-CH" sz="2400" dirty="0" smtClean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891" lvl="0" indent="-342891">
              <a:buFont typeface="Wingdings" panose="05000000000000000000" pitchFamily="2" charset="2"/>
              <a:buChar char="§"/>
            </a:pPr>
            <a:r>
              <a:rPr lang="fr-CH" sz="2400" dirty="0" err="1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Magnet</a:t>
            </a:r>
            <a:r>
              <a:rPr lang="fr-CH" sz="2400" baseline="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Training: </a:t>
            </a:r>
            <a:r>
              <a:rPr lang="en-GB" sz="2400" baseline="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quench initiation keeps moving</a:t>
            </a:r>
            <a:endParaRPr lang="en-US" sz="2400" dirty="0" smtClean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891" lvl="0" indent="-342891">
              <a:buFont typeface="Wingdings" panose="05000000000000000000" pitchFamily="2" charset="2"/>
              <a:buChar char="§"/>
            </a:pPr>
            <a:endParaRPr lang="en-US" sz="2400" dirty="0" smtClean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891" lvl="0" indent="-342891">
              <a:buFont typeface="Wingdings" panose="05000000000000000000" pitchFamily="2" charset="2"/>
              <a:buChar char="§"/>
            </a:pPr>
            <a:r>
              <a:rPr lang="fr-CH" sz="2400" dirty="0" err="1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Quench</a:t>
            </a:r>
            <a:r>
              <a:rPr lang="fr-CH" sz="24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location and C</a:t>
            </a:r>
            <a:r>
              <a:rPr lang="fr-CH" sz="2400" baseline="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105 </a:t>
            </a:r>
            <a:r>
              <a:rPr lang="fr-CH" sz="2400" baseline="0" dirty="0" err="1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limiting</a:t>
            </a:r>
            <a:r>
              <a:rPr lang="fr-CH" sz="2400" baseline="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fr-CH" sz="2400" baseline="0" dirty="0" err="1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coil</a:t>
            </a:r>
            <a:endParaRPr lang="fr-CH" sz="2400" dirty="0" smtClean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891" lvl="0" indent="-342891">
              <a:buFont typeface="Wingdings" panose="05000000000000000000" pitchFamily="2" charset="2"/>
              <a:buChar char="§"/>
            </a:pPr>
            <a:endParaRPr lang="fr-CH" sz="2400" dirty="0" smtClean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891" lvl="0" indent="-342891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Next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80995" y="820500"/>
            <a:ext cx="10515600" cy="7312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0305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5396" y="868996"/>
            <a:ext cx="12166605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 smtClean="0"/>
              <a:t>Run1:  Main outcome  (4.2-20 K, 600 A)</a:t>
            </a:r>
          </a:p>
        </p:txBody>
      </p:sp>
    </p:spTree>
    <p:extLst>
      <p:ext uri="{BB962C8B-B14F-4D97-AF65-F5344CB8AC3E}">
        <p14:creationId xmlns:p14="http://schemas.microsoft.com/office/powerpoint/2010/main" val="1011318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533395" y="216439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GB" sz="4400" dirty="0" smtClean="0"/>
              <a:t>prevents from testing the coil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7433" y="875889"/>
            <a:ext cx="12106331" cy="90537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 smtClean="0"/>
              <a:t>Run 2: Splices thermal runaway (50-65 K, 3 kA)</a:t>
            </a:r>
          </a:p>
        </p:txBody>
      </p:sp>
    </p:spTree>
    <p:extLst>
      <p:ext uri="{BB962C8B-B14F-4D97-AF65-F5344CB8AC3E}">
        <p14:creationId xmlns:p14="http://schemas.microsoft.com/office/powerpoint/2010/main" val="31759056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800" dirty="0" smtClean="0"/>
              <a:t> to fix the splicing zones</a:t>
            </a:r>
            <a:endParaRPr lang="en-US" sz="180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93630" y="843596"/>
            <a:ext cx="12106331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 smtClean="0"/>
              <a:t>Run3:  Modification of the set up</a:t>
            </a:r>
          </a:p>
        </p:txBody>
      </p:sp>
    </p:spTree>
    <p:extLst>
      <p:ext uri="{BB962C8B-B14F-4D97-AF65-F5344CB8AC3E}">
        <p14:creationId xmlns:p14="http://schemas.microsoft.com/office/powerpoint/2010/main" val="24559758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-17992" y="818196"/>
            <a:ext cx="12278775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="0" baseline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 smtClean="0"/>
              <a:t>Run3:  Strategy to quench the coil</a:t>
            </a:r>
            <a:br>
              <a:rPr lang="en-GB" dirty="0" smtClean="0"/>
            </a:br>
            <a:r>
              <a:rPr lang="en-GB" dirty="0" smtClean="0"/>
              <a:t>		and connections health</a:t>
            </a:r>
          </a:p>
        </p:txBody>
      </p:sp>
    </p:spTree>
    <p:extLst>
      <p:ext uri="{BB962C8B-B14F-4D97-AF65-F5344CB8AC3E}">
        <p14:creationId xmlns:p14="http://schemas.microsoft.com/office/powerpoint/2010/main" val="11928059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3097" y="818196"/>
            <a:ext cx="12227395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 smtClean="0"/>
              <a:t>Run3: Quenches in the coil and protection</a:t>
            </a:r>
          </a:p>
        </p:txBody>
      </p:sp>
    </p:spTree>
    <p:extLst>
      <p:ext uri="{BB962C8B-B14F-4D97-AF65-F5344CB8AC3E}">
        <p14:creationId xmlns:p14="http://schemas.microsoft.com/office/powerpoint/2010/main" val="22397267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8193" y="818196"/>
            <a:ext cx="12157203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 smtClean="0"/>
              <a:t>Status of : the instrumentation </a:t>
            </a:r>
            <a:br>
              <a:rPr lang="en-GB" dirty="0" smtClean="0"/>
            </a:br>
            <a:r>
              <a:rPr lang="en-GB" dirty="0" smtClean="0"/>
              <a:t>(VT, T, FOS, HP, PC, SH) </a:t>
            </a:r>
          </a:p>
        </p:txBody>
      </p:sp>
    </p:spTree>
    <p:extLst>
      <p:ext uri="{BB962C8B-B14F-4D97-AF65-F5344CB8AC3E}">
        <p14:creationId xmlns:p14="http://schemas.microsoft.com/office/powerpoint/2010/main" val="41528398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r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2653" y="868996"/>
            <a:ext cx="12208285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 smtClean="0"/>
              <a:t>Status of the DAQ systems </a:t>
            </a:r>
            <a:br>
              <a:rPr lang="en-GB" dirty="0" smtClean="0"/>
            </a:br>
            <a:r>
              <a:rPr lang="en-GB" dirty="0" smtClean="0"/>
              <a:t>(B4-standard, </a:t>
            </a:r>
            <a:r>
              <a:rPr lang="en-GB" dirty="0" err="1" smtClean="0"/>
              <a:t>MicronOptics</a:t>
            </a:r>
            <a:r>
              <a:rPr lang="en-GB" dirty="0" smtClean="0"/>
              <a:t>, FPGA)</a:t>
            </a:r>
          </a:p>
        </p:txBody>
      </p:sp>
    </p:spTree>
    <p:extLst>
      <p:ext uri="{BB962C8B-B14F-4D97-AF65-F5344CB8AC3E}">
        <p14:creationId xmlns:p14="http://schemas.microsoft.com/office/powerpoint/2010/main" val="22819602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r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0795" y="86899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 smtClean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35849401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6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7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Hugo Bajas,MT25, Aug.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85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-830573" y="-8745"/>
            <a:ext cx="12118112" cy="70511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kern="1200" dirty="0" err="1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Commissionning</a:t>
            </a:r>
            <a:r>
              <a:rPr lang="fr-CH" sz="2800" b="1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 of the HFM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bench</a:t>
            </a:r>
            <a:r>
              <a:rPr lang="fr-CH" sz="2800" b="1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 and MQXFS-3</a:t>
            </a:r>
          </a:p>
        </p:txBody>
      </p:sp>
    </p:spTree>
    <p:extLst>
      <p:ext uri="{BB962C8B-B14F-4D97-AF65-F5344CB8AC3E}">
        <p14:creationId xmlns:p14="http://schemas.microsoft.com/office/powerpoint/2010/main" val="3220382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Hugo Bajas,MT25, Aug.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3224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Hugo Bajas,MT25, Aug.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4411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Hugo Bajas,MT25, Aug.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2400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Hugo Bajas,MT25, Aug.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87522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Hugo Bajas,MT25, Aug.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1699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9610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4568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Bajas,MT25, Aug.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567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548987" y="-8745"/>
            <a:ext cx="10014968" cy="70511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kern="1200" dirty="0" err="1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Commissionning</a:t>
            </a:r>
            <a:r>
              <a:rPr lang="fr-CH" sz="2800" b="1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 of the Cluster D </a:t>
            </a:r>
            <a:r>
              <a:rPr lang="fr-CH" sz="2800" b="1" kern="1200" dirty="0" err="1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bench</a:t>
            </a:r>
            <a:r>
              <a:rPr lang="fr-CH" sz="2800" b="1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 and MQXFS-5</a:t>
            </a:r>
          </a:p>
        </p:txBody>
      </p:sp>
    </p:spTree>
    <p:extLst>
      <p:ext uri="{BB962C8B-B14F-4D97-AF65-F5344CB8AC3E}">
        <p14:creationId xmlns:p14="http://schemas.microsoft.com/office/powerpoint/2010/main" val="1111558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-65048" y="-172366"/>
            <a:ext cx="6218507" cy="103235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Magnets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787123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630689" y="-172366"/>
            <a:ext cx="6218507" cy="103235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Two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types of Nb</a:t>
            </a:r>
            <a:r>
              <a:rPr lang="fr-CH" sz="2800" b="1" baseline="-250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3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Sn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conductors</a:t>
            </a:r>
            <a:endParaRPr lang="fr-CH" sz="28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05083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-272212" y="14365"/>
            <a:ext cx="12118112" cy="77562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Magnets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Load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-line,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critical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surface and Short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Sample</a:t>
            </a:r>
            <a:r>
              <a:rPr lang="fr-CH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limit</a:t>
            </a:r>
            <a:endParaRPr lang="fr-CH" sz="28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97716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-1215420" y="-936652"/>
            <a:ext cx="12339783" cy="267765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lvl="0" algn="ctr" defTabSz="457189">
              <a:spcBef>
                <a:spcPct val="0"/>
              </a:spcBef>
              <a:buNone/>
            </a:pPr>
            <a:r>
              <a:rPr lang="en-GB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Magnet integration with upgrade connections</a:t>
            </a:r>
          </a:p>
        </p:txBody>
      </p:sp>
    </p:spTree>
    <p:extLst>
      <p:ext uri="{BB962C8B-B14F-4D97-AF65-F5344CB8AC3E}">
        <p14:creationId xmlns:p14="http://schemas.microsoft.com/office/powerpoint/2010/main" val="745100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0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Hugo Bajas, WP5 coordination meeting 28, 07-11-2017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31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16" r:id="rId2"/>
    <p:sldLayoutId id="2147483686" r:id="rId3"/>
    <p:sldLayoutId id="2147483710" r:id="rId4"/>
    <p:sldLayoutId id="2147483709" r:id="rId5"/>
    <p:sldLayoutId id="2147483696" r:id="rId6"/>
    <p:sldLayoutId id="2147483711" r:id="rId7"/>
    <p:sldLayoutId id="2147483697" r:id="rId8"/>
    <p:sldLayoutId id="2147483695" r:id="rId9"/>
    <p:sldLayoutId id="2147483700" r:id="rId10"/>
    <p:sldLayoutId id="2147483701" r:id="rId11"/>
    <p:sldLayoutId id="2147483702" r:id="rId12"/>
    <p:sldLayoutId id="2147483704" r:id="rId13"/>
    <p:sldLayoutId id="2147483698" r:id="rId14"/>
    <p:sldLayoutId id="2147483690" r:id="rId15"/>
    <p:sldLayoutId id="2147483699" r:id="rId16"/>
    <p:sldLayoutId id="2147483712" r:id="rId17"/>
    <p:sldLayoutId id="2147483691" r:id="rId18"/>
    <p:sldLayoutId id="2147483693" r:id="rId19"/>
    <p:sldLayoutId id="2147483714" r:id="rId20"/>
    <p:sldLayoutId id="2147483707" r:id="rId21"/>
    <p:sldLayoutId id="2147483715" r:id="rId22"/>
    <p:sldLayoutId id="2147483706" r:id="rId23"/>
    <p:sldLayoutId id="2147483705" r:id="rId24"/>
    <p:sldLayoutId id="2147483687" r:id="rId25"/>
    <p:sldLayoutId id="2147483688" r:id="rId26"/>
    <p:sldLayoutId id="2147483689" r:id="rId2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75" y="178576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Hugo Bajas,MT25, Aug. 2017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4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3" r:id="rId4"/>
    <p:sldLayoutId id="2147483675" r:id="rId5"/>
    <p:sldLayoutId id="2147483676" r:id="rId6"/>
    <p:sldLayoutId id="2147483678" r:id="rId7"/>
    <p:sldLayoutId id="2147483679" r:id="rId8"/>
    <p:sldLayoutId id="2147483677" r:id="rId9"/>
    <p:sldLayoutId id="2147483680" r:id="rId10"/>
    <p:sldLayoutId id="2147483681" r:id="rId11"/>
    <p:sldLayoutId id="2147483651" r:id="rId12"/>
    <p:sldLayoutId id="2147483652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microsoft.com/office/2007/relationships/hdphoto" Target="../media/hdphoto1.wdp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8.wmf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2nd International Workshop on Superconducting Magnet Tests </a:t>
            </a:r>
            <a:r>
              <a:rPr lang="en-GB" dirty="0" smtClean="0"/>
              <a:t>Stands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H. Bajas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Hugo Bajas, 2IWSMTS, 08-05-2018</a:t>
            </a:r>
            <a:endParaRPr lang="en-GB" dirty="0" smtClean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 losses </a:t>
            </a:r>
            <a:r>
              <a:rPr lang="en-GB" dirty="0" smtClean="0"/>
              <a:t>quantification </a:t>
            </a:r>
            <a:r>
              <a:rPr lang="en-GB" dirty="0"/>
              <a:t>in Nb</a:t>
            </a:r>
            <a:r>
              <a:rPr lang="en-GB" baseline="-25000" dirty="0"/>
              <a:t>3</a:t>
            </a:r>
            <a:r>
              <a:rPr lang="en-GB" dirty="0"/>
              <a:t>Sn magnets</a:t>
            </a:r>
          </a:p>
        </p:txBody>
      </p:sp>
    </p:spTree>
    <p:extLst>
      <p:ext uri="{BB962C8B-B14F-4D97-AF65-F5344CB8AC3E}">
        <p14:creationId xmlns:p14="http://schemas.microsoft.com/office/powerpoint/2010/main" val="352594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400" y="67558"/>
            <a:ext cx="10560000" cy="720000"/>
          </a:xfrm>
        </p:spPr>
        <p:txBody>
          <a:bodyPr/>
          <a:lstStyle/>
          <a:p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dirty="0" err="1" smtClean="0"/>
              <a:t>Procedure</a:t>
            </a:r>
            <a:r>
              <a:rPr lang="fr-CH" dirty="0" smtClean="0"/>
              <a:t> (</a:t>
            </a:r>
            <a:r>
              <a:rPr lang="fr-CH" dirty="0" err="1" smtClean="0"/>
              <a:t>example</a:t>
            </a:r>
            <a:r>
              <a:rPr lang="fr-CH" dirty="0" smtClean="0"/>
              <a:t> on SMC11T)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97" y="1891723"/>
            <a:ext cx="5526247" cy="38688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2645" y="940169"/>
            <a:ext cx="6285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Current</a:t>
            </a:r>
            <a:r>
              <a:rPr lang="fr-CH" dirty="0"/>
              <a:t> cycle </a:t>
            </a:r>
            <a:r>
              <a:rPr lang="fr-CH" dirty="0" err="1"/>
              <a:t>between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level</a:t>
            </a:r>
            <a:r>
              <a:rPr lang="fr-CH" dirty="0"/>
              <a:t> of </a:t>
            </a:r>
            <a:r>
              <a:rPr lang="fr-CH" dirty="0" err="1"/>
              <a:t>current</a:t>
            </a:r>
            <a:endParaRPr lang="fr-CH" baseline="-25000" dirty="0"/>
          </a:p>
          <a:p>
            <a:r>
              <a:rPr lang="fr-CH" dirty="0"/>
              <a:t>@ </a:t>
            </a:r>
            <a:r>
              <a:rPr lang="fr-CH" dirty="0" err="1"/>
              <a:t>different</a:t>
            </a:r>
            <a:r>
              <a:rPr lang="fr-CH" dirty="0"/>
              <a:t> </a:t>
            </a:r>
            <a:r>
              <a:rPr lang="fr-CH" dirty="0" err="1"/>
              <a:t>ramp</a:t>
            </a:r>
            <a:r>
              <a:rPr lang="fr-CH" dirty="0"/>
              <a:t> rates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2425702" y="1634575"/>
            <a:ext cx="9636703" cy="4255765"/>
            <a:chOff x="2425698" y="1634568"/>
            <a:chExt cx="9636702" cy="425576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3528" y="1634568"/>
              <a:ext cx="6078872" cy="4255765"/>
            </a:xfrm>
            <a:prstGeom prst="rect">
              <a:avLst/>
            </a:prstGeom>
          </p:spPr>
        </p:pic>
        <p:sp>
          <p:nvSpPr>
            <p:cNvPr id="14" name="Line Callout 2 13"/>
            <p:cNvSpPr/>
            <p:nvPr/>
          </p:nvSpPr>
          <p:spPr>
            <a:xfrm rot="10800000" flipV="1">
              <a:off x="2425698" y="4483100"/>
              <a:ext cx="495301" cy="190500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220570"/>
                <a:gd name="adj6" fmla="val -608717"/>
              </a:avLst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8521700" y="4991100"/>
              <a:ext cx="4572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488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97" y="1891723"/>
            <a:ext cx="5526247" cy="38688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065" y="1859404"/>
            <a:ext cx="5526247" cy="38688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446656" y="940174"/>
                <a:ext cx="133331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8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fr-CH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2800" i="1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fr-CH" sz="28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CH" sz="2800" i="1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656" y="940174"/>
                <a:ext cx="133331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702645" y="940169"/>
            <a:ext cx="6285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Current</a:t>
            </a:r>
            <a:r>
              <a:rPr lang="fr-CH" dirty="0"/>
              <a:t> cycle </a:t>
            </a:r>
            <a:r>
              <a:rPr lang="fr-CH" dirty="0" err="1"/>
              <a:t>between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level</a:t>
            </a:r>
            <a:r>
              <a:rPr lang="fr-CH" dirty="0"/>
              <a:t> of </a:t>
            </a:r>
            <a:r>
              <a:rPr lang="fr-CH" dirty="0" err="1"/>
              <a:t>current</a:t>
            </a:r>
            <a:endParaRPr lang="fr-CH" baseline="-25000" dirty="0"/>
          </a:p>
          <a:p>
            <a:r>
              <a:rPr lang="fr-CH" dirty="0"/>
              <a:t>@ </a:t>
            </a:r>
            <a:r>
              <a:rPr lang="fr-CH" dirty="0" err="1"/>
              <a:t>different</a:t>
            </a:r>
            <a:r>
              <a:rPr lang="fr-CH" dirty="0"/>
              <a:t> </a:t>
            </a:r>
            <a:r>
              <a:rPr lang="fr-CH" dirty="0" err="1"/>
              <a:t>ramp</a:t>
            </a:r>
            <a:r>
              <a:rPr lang="fr-CH" dirty="0"/>
              <a:t> rates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03422" y="6001174"/>
            <a:ext cx="621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Importance of the cycle and offset definition!!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022400" y="67558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Measurement Procedure (example on SMC11T)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06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41600" y="6498000"/>
            <a:ext cx="8734400" cy="360000"/>
          </a:xfrm>
        </p:spPr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659" y="1781894"/>
            <a:ext cx="5526247" cy="38688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2" y="1781891"/>
            <a:ext cx="5526247" cy="38688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939985" y="997072"/>
                <a:ext cx="2535769" cy="635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2800" dirty="0"/>
                  <a:t>E=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CH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fr-CH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8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fr-CH" sz="2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fr-CH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8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fr-CH" sz="28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p>
                      <m:e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m:rPr>
                            <m:nor/>
                          </m:rPr>
                          <a:rPr lang="en-US" sz="2800" dirty="0"/>
                          <m:t> </m:t>
                        </m:r>
                        <m:r>
                          <a:rPr lang="fr-CH" sz="2800" i="1" dirty="0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9985" y="997072"/>
                <a:ext cx="2535769" cy="635687"/>
              </a:xfrm>
              <a:prstGeom prst="rect">
                <a:avLst/>
              </a:prstGeom>
              <a:blipFill>
                <a:blip r:embed="rId6"/>
                <a:stretch>
                  <a:fillRect l="-8413" t="-4808" b="-1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256655" y="1082217"/>
                <a:ext cx="4591251" cy="4653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2800" dirty="0"/>
                  <a:t>Loss/cycle=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fr-CH" sz="28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655" y="1082217"/>
                <a:ext cx="4591251" cy="465384"/>
              </a:xfrm>
              <a:prstGeom prst="rect">
                <a:avLst/>
              </a:prstGeom>
              <a:blipFill>
                <a:blip r:embed="rId7"/>
                <a:stretch>
                  <a:fillRect l="-4642" t="-25000" b="-36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2400" y="67558"/>
            <a:ext cx="10560000" cy="720000"/>
          </a:xfrm>
        </p:spPr>
        <p:txBody>
          <a:bodyPr/>
          <a:lstStyle/>
          <a:p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dirty="0" err="1" smtClean="0"/>
              <a:t>Procedure</a:t>
            </a:r>
            <a:r>
              <a:rPr lang="fr-CH" dirty="0" smtClean="0"/>
              <a:t> (</a:t>
            </a:r>
            <a:r>
              <a:rPr lang="fr-CH" dirty="0" err="1" smtClean="0"/>
              <a:t>example</a:t>
            </a:r>
            <a:r>
              <a:rPr lang="fr-CH" dirty="0" smtClean="0"/>
              <a:t> on SMC11T)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2850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27"/>
          <a:stretch/>
        </p:blipFill>
        <p:spPr>
          <a:xfrm>
            <a:off x="272034" y="2557463"/>
            <a:ext cx="5526247" cy="34190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4"/>
          <a:stretch/>
        </p:blipFill>
        <p:spPr>
          <a:xfrm>
            <a:off x="6536161" y="2614613"/>
            <a:ext cx="5526247" cy="33618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1895" y="1543105"/>
            <a:ext cx="628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AC </a:t>
            </a:r>
            <a:r>
              <a:rPr lang="fr-CH" dirty="0" err="1"/>
              <a:t>loss</a:t>
            </a:r>
            <a:r>
              <a:rPr lang="fr-CH" dirty="0"/>
              <a:t> as </a:t>
            </a:r>
            <a:r>
              <a:rPr lang="fr-CH" dirty="0" err="1"/>
              <a:t>function</a:t>
            </a:r>
            <a:r>
              <a:rPr lang="fr-CH" dirty="0"/>
              <a:t> of the </a:t>
            </a:r>
            <a:r>
              <a:rPr lang="fr-CH" dirty="0" err="1"/>
              <a:t>ramp</a:t>
            </a:r>
            <a:r>
              <a:rPr lang="fr-CH" dirty="0"/>
              <a:t> </a:t>
            </a:r>
            <a:r>
              <a:rPr lang="fr-CH" dirty="0" smtClean="0"/>
              <a:t>rate (</a:t>
            </a:r>
            <a:r>
              <a:rPr lang="fr-CH" dirty="0" err="1" smtClean="0"/>
              <a:t>linear</a:t>
            </a:r>
            <a:r>
              <a:rPr lang="fr-CH" dirty="0" smtClean="0"/>
              <a:t> fit)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07191" y="1543105"/>
            <a:ext cx="628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AC </a:t>
            </a:r>
            <a:r>
              <a:rPr lang="fr-CH" dirty="0" err="1"/>
              <a:t>loss</a:t>
            </a:r>
            <a:r>
              <a:rPr lang="fr-CH" dirty="0"/>
              <a:t> as </a:t>
            </a:r>
            <a:r>
              <a:rPr lang="fr-CH" dirty="0" err="1"/>
              <a:t>function</a:t>
            </a:r>
            <a:r>
              <a:rPr lang="fr-CH" dirty="0"/>
              <a:t> of the </a:t>
            </a:r>
            <a:r>
              <a:rPr lang="fr-CH" dirty="0" err="1" smtClean="0"/>
              <a:t>current</a:t>
            </a:r>
            <a:r>
              <a:rPr lang="fr-CH" dirty="0" smtClean="0"/>
              <a:t> (</a:t>
            </a:r>
            <a:r>
              <a:rPr lang="fr-CH" dirty="0" err="1" smtClean="0"/>
              <a:t>quadratic</a:t>
            </a:r>
            <a:r>
              <a:rPr lang="fr-CH" dirty="0" smtClean="0"/>
              <a:t> fit)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22400" y="67558"/>
            <a:ext cx="10560000" cy="720000"/>
          </a:xfrm>
        </p:spPr>
        <p:txBody>
          <a:bodyPr/>
          <a:lstStyle/>
          <a:p>
            <a:r>
              <a:rPr lang="fr-CH" dirty="0" err="1" smtClean="0"/>
              <a:t>Measurement</a:t>
            </a:r>
            <a:r>
              <a:rPr lang="fr-CH" dirty="0" smtClean="0"/>
              <a:t> final </a:t>
            </a:r>
            <a:r>
              <a:rPr lang="fr-CH" dirty="0" err="1" smtClean="0"/>
              <a:t>result</a:t>
            </a:r>
            <a:r>
              <a:rPr lang="fr-CH" dirty="0" smtClean="0"/>
              <a:t> (</a:t>
            </a:r>
            <a:r>
              <a:rPr lang="fr-CH" dirty="0" err="1" smtClean="0"/>
              <a:t>example</a:t>
            </a:r>
            <a:r>
              <a:rPr lang="fr-CH" dirty="0" smtClean="0"/>
              <a:t> on SMC11T - RRP)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23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59" y="674960"/>
            <a:ext cx="3774501" cy="26424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015" y="1793080"/>
            <a:ext cx="3774501" cy="26424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415" y="1945480"/>
            <a:ext cx="3774501" cy="26424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815" y="2097880"/>
            <a:ext cx="3774501" cy="26424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215" y="2250280"/>
            <a:ext cx="3774501" cy="26424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615" y="2402680"/>
            <a:ext cx="3774501" cy="26424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015" y="2555080"/>
            <a:ext cx="3774501" cy="26424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665" y="3495328"/>
            <a:ext cx="3774501" cy="2642495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22400" y="67558"/>
            <a:ext cx="10560000" cy="720000"/>
          </a:xfrm>
        </p:spPr>
        <p:txBody>
          <a:bodyPr/>
          <a:lstStyle/>
          <a:p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dirty="0" err="1" smtClean="0"/>
              <a:t>Procedure</a:t>
            </a:r>
            <a:r>
              <a:rPr lang="fr-CH" dirty="0" smtClean="0"/>
              <a:t> (</a:t>
            </a:r>
            <a:r>
              <a:rPr lang="fr-CH" dirty="0" err="1" smtClean="0"/>
              <a:t>example</a:t>
            </a:r>
            <a:r>
              <a:rPr lang="fr-CH" dirty="0" smtClean="0"/>
              <a:t> on SMC11T)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906704" y="863986"/>
            <a:ext cx="6285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Algorithm to automatically process large number of:  </a:t>
            </a:r>
          </a:p>
          <a:p>
            <a:endParaRPr lang="en-US" i="1" dirty="0"/>
          </a:p>
          <a:p>
            <a:r>
              <a:rPr lang="en-US" i="1" dirty="0" smtClean="0"/>
              <a:t>	magnets / files / cycles / signals</a:t>
            </a:r>
            <a:endParaRPr lang="en-US" i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669" y="4314082"/>
            <a:ext cx="3431365" cy="240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80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77" y="1369125"/>
            <a:ext cx="4885078" cy="34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913" y="1369125"/>
            <a:ext cx="4885078" cy="3420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22400" y="67558"/>
            <a:ext cx="10560000" cy="720000"/>
          </a:xfrm>
        </p:spPr>
        <p:txBody>
          <a:bodyPr/>
          <a:lstStyle/>
          <a:p>
            <a:r>
              <a:rPr lang="fr-CH" dirty="0" err="1" smtClean="0"/>
              <a:t>Measurement</a:t>
            </a:r>
            <a:r>
              <a:rPr lang="fr-CH" dirty="0" smtClean="0"/>
              <a:t> final </a:t>
            </a:r>
            <a:r>
              <a:rPr lang="fr-CH" dirty="0" err="1" smtClean="0"/>
              <a:t>result</a:t>
            </a:r>
            <a:r>
              <a:rPr lang="fr-CH" dirty="0" smtClean="0"/>
              <a:t> (</a:t>
            </a:r>
            <a:r>
              <a:rPr lang="fr-CH" dirty="0" err="1" smtClean="0"/>
              <a:t>example</a:t>
            </a:r>
            <a:r>
              <a:rPr lang="fr-CH" dirty="0" smtClean="0"/>
              <a:t> on SMC11T4 - PIT)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93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Another</a:t>
            </a:r>
            <a:r>
              <a:rPr lang="fr-CH" dirty="0" smtClean="0"/>
              <a:t> </a:t>
            </a:r>
            <a:r>
              <a:rPr lang="fr-CH" dirty="0" err="1" smtClean="0"/>
              <a:t>example</a:t>
            </a:r>
            <a:r>
              <a:rPr lang="fr-CH" dirty="0" smtClean="0"/>
              <a:t> of RMC…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0" y="2102058"/>
            <a:ext cx="5163540" cy="38688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120" y="2102065"/>
            <a:ext cx="5163540" cy="38688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85887" y="1087515"/>
            <a:ext cx="628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Result</a:t>
            </a:r>
            <a:r>
              <a:rPr lang="fr-CH" dirty="0"/>
              <a:t> for RMC_QXF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0430" y="186836"/>
            <a:ext cx="3311970" cy="152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13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547" y="22553"/>
            <a:ext cx="10560000" cy="491769"/>
          </a:xfrm>
        </p:spPr>
        <p:txBody>
          <a:bodyPr/>
          <a:lstStyle/>
          <a:p>
            <a:r>
              <a:rPr lang="fr-CH" dirty="0" err="1" smtClean="0"/>
              <a:t>Example</a:t>
            </a:r>
            <a:r>
              <a:rPr lang="fr-CH" dirty="0" smtClean="0"/>
              <a:t> of </a:t>
            </a:r>
            <a:r>
              <a:rPr lang="fr-CH" dirty="0" err="1" smtClean="0"/>
              <a:t>analysis</a:t>
            </a:r>
            <a:r>
              <a:rPr lang="fr-CH" dirty="0" smtClean="0"/>
              <a:t> on MQXFS5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29" y="1049836"/>
            <a:ext cx="3774501" cy="26424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29" y="3826420"/>
            <a:ext cx="3774501" cy="26424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488" y="3826420"/>
            <a:ext cx="3774501" cy="26424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499" y="3826420"/>
            <a:ext cx="3774501" cy="26424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499" y="1049836"/>
            <a:ext cx="3774501" cy="26424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488" y="1049836"/>
            <a:ext cx="3774501" cy="264249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7219" y="489288"/>
            <a:ext cx="5488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 err="1" smtClean="0"/>
              <a:t>Current</a:t>
            </a:r>
            <a:r>
              <a:rPr lang="fr-CH" sz="1600" i="1" dirty="0" smtClean="0"/>
              <a:t>/voltage </a:t>
            </a:r>
            <a:br>
              <a:rPr lang="fr-CH" sz="1600" i="1" dirty="0" smtClean="0"/>
            </a:br>
            <a:r>
              <a:rPr lang="fr-CH" sz="1600" i="1" dirty="0" smtClean="0"/>
              <a:t>(0-50 % </a:t>
            </a:r>
            <a:r>
              <a:rPr lang="fr-CH" sz="1600" i="1" dirty="0" err="1" smtClean="0"/>
              <a:t>Inom</a:t>
            </a:r>
            <a:r>
              <a:rPr lang="fr-CH" sz="1600" i="1" dirty="0" smtClean="0"/>
              <a:t> &amp; 50 -100 % I nom)</a:t>
            </a:r>
            <a:endParaRPr lang="en-GB" sz="1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311488" y="614149"/>
            <a:ext cx="2856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 smtClean="0"/>
              <a:t>Power over cycle (1 </a:t>
            </a:r>
            <a:r>
              <a:rPr lang="fr-CH" sz="1600" i="1" dirty="0" err="1" smtClean="0"/>
              <a:t>coil</a:t>
            </a:r>
            <a:r>
              <a:rPr lang="fr-CH" sz="1600" i="1" dirty="0" smtClean="0"/>
              <a:t>)</a:t>
            </a:r>
            <a:endParaRPr lang="en-GB" sz="16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7828908" y="610008"/>
            <a:ext cx="42334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 err="1" smtClean="0"/>
              <a:t>Loss</a:t>
            </a:r>
            <a:r>
              <a:rPr lang="fr-CH" sz="1600" i="1" dirty="0" smtClean="0"/>
              <a:t> per cycle </a:t>
            </a:r>
            <a:r>
              <a:rPr lang="fr-CH" sz="1600" i="1" dirty="0" err="1" smtClean="0"/>
              <a:t>function</a:t>
            </a:r>
            <a:r>
              <a:rPr lang="fr-CH" sz="1600" i="1" dirty="0" smtClean="0"/>
              <a:t> of </a:t>
            </a:r>
            <a:r>
              <a:rPr lang="fr-CH" sz="1600" i="1" dirty="0" err="1" smtClean="0"/>
              <a:t>ramp</a:t>
            </a:r>
            <a:r>
              <a:rPr lang="fr-CH" sz="1600" i="1" dirty="0" smtClean="0"/>
              <a:t> rate (4 </a:t>
            </a:r>
            <a:r>
              <a:rPr lang="fr-CH" sz="1600" i="1" dirty="0" err="1" smtClean="0"/>
              <a:t>coils</a:t>
            </a:r>
            <a:r>
              <a:rPr lang="fr-CH" sz="1600" i="1" dirty="0" smtClean="0"/>
              <a:t>)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451828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Hugo Bajas, WP5 coordination meeting 28, 07-11-2017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81914" y="-59680"/>
            <a:ext cx="8226855" cy="94044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Simulation with Roxie (11T dipole)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617466" y="4112960"/>
            <a:ext cx="422087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Our assumption: ISCC and IFCC are negligible, </a:t>
            </a:r>
            <a:r>
              <a:rPr lang="en-US" dirty="0">
                <a:solidFill>
                  <a:srgbClr val="FF0000"/>
                </a:solidFill>
              </a:rPr>
              <a:t>only strand magnetization losses</a:t>
            </a:r>
            <a:r>
              <a:rPr lang="en-US" dirty="0"/>
              <a:t> are considered </a:t>
            </a:r>
            <a:endParaRPr lang="en-GB" dirty="0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5256255" y="2638534"/>
            <a:ext cx="2516854" cy="71526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z="1400" dirty="0"/>
              <a:t>Courtesy of S.I. Bermudez and G. Willering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7945538" y="868761"/>
            <a:ext cx="3564725" cy="2778714"/>
            <a:chOff x="221538" y="646643"/>
            <a:chExt cx="3564725" cy="2778714"/>
          </a:xfrm>
        </p:grpSpPr>
        <p:sp>
          <p:nvSpPr>
            <p:cNvPr id="16" name="TextBox 15"/>
            <p:cNvSpPr txBox="1"/>
            <p:nvPr/>
          </p:nvSpPr>
          <p:spPr>
            <a:xfrm>
              <a:off x="344230" y="3056025"/>
              <a:ext cx="2823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 smtClean="0"/>
                <a:t>Margin</a:t>
              </a:r>
              <a:r>
                <a:rPr lang="fr-CH" dirty="0" smtClean="0"/>
                <a:t> on the </a:t>
              </a:r>
              <a:r>
                <a:rPr lang="fr-CH" dirty="0" err="1" smtClean="0"/>
                <a:t>loadline</a:t>
              </a:r>
              <a:endParaRPr lang="en-GB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/>
            <a:srcRect r="52978" b="11775"/>
            <a:stretch/>
          </p:blipFill>
          <p:spPr>
            <a:xfrm>
              <a:off x="221538" y="646643"/>
              <a:ext cx="3564725" cy="2473204"/>
            </a:xfrm>
            <a:prstGeom prst="rect">
              <a:avLst/>
            </a:prstGeom>
          </p:spPr>
        </p:pic>
      </p:grpSp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2704800"/>
              </p:ext>
            </p:extLst>
          </p:nvPr>
        </p:nvGraphicFramePr>
        <p:xfrm>
          <a:off x="166726" y="1356482"/>
          <a:ext cx="4966837" cy="359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Rectangle 22"/>
          <p:cNvSpPr/>
          <p:nvPr/>
        </p:nvSpPr>
        <p:spPr>
          <a:xfrm>
            <a:off x="1274818" y="3134926"/>
            <a:ext cx="18678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en-GB" sz="1400" kern="0" dirty="0" err="1">
                <a:solidFill>
                  <a:srgbClr val="DDDDDD">
                    <a:lumMod val="10000"/>
                  </a:srgbClr>
                </a:solidFill>
              </a:rPr>
              <a:t>dB</a:t>
            </a:r>
            <a:r>
              <a:rPr lang="en-GB" sz="1400" kern="0" baseline="-25000" dirty="0" err="1">
                <a:solidFill>
                  <a:srgbClr val="DDDDDD">
                    <a:lumMod val="10000"/>
                  </a:srgbClr>
                </a:solidFill>
              </a:rPr>
              <a:t>p</a:t>
            </a:r>
            <a:r>
              <a:rPr lang="en-GB" sz="1400" kern="0" dirty="0">
                <a:solidFill>
                  <a:srgbClr val="DDDDDD">
                    <a:lumMod val="10000"/>
                  </a:srgbClr>
                </a:solidFill>
              </a:rPr>
              <a:t>/</a:t>
            </a:r>
            <a:r>
              <a:rPr lang="en-GB" sz="1400" kern="0" dirty="0" err="1">
                <a:solidFill>
                  <a:srgbClr val="DDDDDD">
                    <a:lumMod val="10000"/>
                  </a:srgbClr>
                </a:solidFill>
              </a:rPr>
              <a:t>dI</a:t>
            </a:r>
            <a:r>
              <a:rPr lang="en-GB" sz="1400" kern="0" dirty="0">
                <a:solidFill>
                  <a:srgbClr val="DDDDDD">
                    <a:lumMod val="10000"/>
                  </a:srgbClr>
                </a:solidFill>
              </a:rPr>
              <a:t> (11T) ~ 1 T/kA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43109" y="1834854"/>
            <a:ext cx="2440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0C377B"/>
                </a:solidFill>
              </a:rPr>
              <a:t>Low field: from 0.1 to 6 kA</a:t>
            </a:r>
          </a:p>
          <a:p>
            <a:pPr>
              <a:defRPr/>
            </a:pPr>
            <a:r>
              <a:rPr lang="en-US" sz="1200" kern="0" dirty="0">
                <a:solidFill>
                  <a:srgbClr val="0C377B"/>
                </a:solidFill>
              </a:rPr>
              <a:t>High field: From 6 kA to 11.85 kA</a:t>
            </a:r>
            <a:endParaRPr lang="en-GB" sz="1200" kern="0" dirty="0">
              <a:solidFill>
                <a:srgbClr val="0C377B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5769" y="915593"/>
            <a:ext cx="5562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 T (2 apertures) loss per cycle (</a:t>
            </a:r>
            <a:r>
              <a:rPr lang="en-US" dirty="0" err="1"/>
              <a:t>up+down</a:t>
            </a:r>
            <a:r>
              <a:rPr lang="en-US" dirty="0"/>
              <a:t>) </a:t>
            </a:r>
            <a:r>
              <a:rPr lang="en-GB" dirty="0"/>
              <a:t>≈</a:t>
            </a:r>
            <a:r>
              <a:rPr lang="en-US" dirty="0"/>
              <a:t> 7 kJ/m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059129" y="5064087"/>
                <a:ext cx="6096000" cy="116955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sz="2000" dirty="0" smtClean="0">
                    <a:solidFill>
                      <a:schemeClr val="tx1"/>
                    </a:solidFill>
                  </a:rPr>
                  <a:t>Strand magnetization, which depends on</a:t>
                </a:r>
              </a:p>
              <a:p>
                <a:pPr lvl="1"/>
                <a:r>
                  <a:rPr lang="en-GB" sz="1600" dirty="0">
                    <a:solidFill>
                      <a:schemeClr val="tx1"/>
                    </a:solidFill>
                  </a:rPr>
                  <a:t>Sub-element diameter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𝑑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𝑠𝑢𝑏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:r>
                  <a:rPr lang="en-GB" sz="1600" dirty="0">
                    <a:solidFill>
                      <a:schemeClr val="tx1"/>
                    </a:solidFill>
                  </a:rPr>
                  <a:t>Critical current density (non-Cu)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𝐽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:r>
                  <a:rPr lang="en-GB" sz="1600" dirty="0">
                    <a:solidFill>
                      <a:schemeClr val="tx1"/>
                    </a:solidFill>
                  </a:rPr>
                  <a:t>Cu/non-Cu ratio </a:t>
                </a:r>
                <a14:m>
                  <m:oMath xmlns:m="http://schemas.openxmlformats.org/officeDocument/2006/math">
                    <m:r>
                      <a:rPr lang="en-GB" sz="160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𝜆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129" y="5064087"/>
                <a:ext cx="6096000" cy="1169551"/>
              </a:xfrm>
              <a:prstGeom prst="rect">
                <a:avLst/>
              </a:prstGeom>
              <a:blipFill>
                <a:blip r:embed="rId4"/>
                <a:stretch>
                  <a:fillRect l="-1100" t="-2604" b="-3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388652" y="5597039"/>
                <a:ext cx="3629025" cy="617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𝑀</m:t>
                      </m:r>
                      <m:r>
                        <a:rPr lang="en-GB" i="1">
                          <a:latin typeface="Cambria Math"/>
                        </a:rPr>
                        <m:t>(</m:t>
                      </m:r>
                      <m:r>
                        <a:rPr lang="en-GB" i="1">
                          <a:latin typeface="Cambria Math"/>
                        </a:rPr>
                        <m:t>𝐵</m:t>
                      </m:r>
                      <m:r>
                        <a:rPr lang="en-GB" i="1">
                          <a:latin typeface="Cambria Math"/>
                        </a:rPr>
                        <m:t>)∝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𝑠𝑢𝑏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a:rPr lang="en-GB" i="1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)∙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𝜆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652" y="5597039"/>
                <a:ext cx="3629025" cy="6173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468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283555"/>
            <a:ext cx="10560000" cy="72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75231" y="1116371"/>
            <a:ext cx="9295027" cy="4667421"/>
          </a:xfrm>
          <a:prstGeom prst="rect">
            <a:avLst/>
          </a:prstGeom>
        </p:spPr>
        <p:txBody>
          <a:bodyPr>
            <a:no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Superconductor current density as specified for </a:t>
            </a:r>
            <a:r>
              <a:rPr lang="en-GB" sz="2400" dirty="0" err="1" smtClean="0"/>
              <a:t>HiLumi</a:t>
            </a:r>
            <a:endParaRPr lang="en-GB" sz="2400" dirty="0" smtClean="0"/>
          </a:p>
          <a:p>
            <a:endParaRPr lang="en-GB" sz="2400" dirty="0" smtClean="0"/>
          </a:p>
          <a:p>
            <a:pPr lvl="1"/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T</a:t>
            </a:r>
            <a:r>
              <a:rPr lang="en-GB" sz="1800" i="1" baseline="-25000" dirty="0" smtClean="0">
                <a:latin typeface="+mj-lt"/>
                <a:ea typeface="Times New Roman" panose="02020603050405020304" pitchFamily="18" charset="0"/>
              </a:rPr>
              <a:t>c0 </a:t>
            </a:r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= 16 K </a:t>
            </a:r>
          </a:p>
          <a:p>
            <a:pPr lvl="1"/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B</a:t>
            </a:r>
            <a:r>
              <a:rPr lang="en-GB" sz="1800" i="1" baseline="-25000" dirty="0" smtClean="0">
                <a:latin typeface="+mj-lt"/>
                <a:ea typeface="Times New Roman" panose="02020603050405020304" pitchFamily="18" charset="0"/>
              </a:rPr>
              <a:t>c20</a:t>
            </a:r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 =29.38 T</a:t>
            </a:r>
          </a:p>
          <a:p>
            <a:pPr lvl="1"/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α = 0.96</a:t>
            </a:r>
          </a:p>
          <a:p>
            <a:pPr lvl="1"/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C</a:t>
            </a:r>
            <a:r>
              <a:rPr lang="en-GB" sz="1800" i="1" baseline="-25000" dirty="0" smtClean="0">
                <a:latin typeface="+mj-lt"/>
                <a:ea typeface="Times New Roman" panose="02020603050405020304" pitchFamily="18" charset="0"/>
              </a:rPr>
              <a:t>0 </a:t>
            </a:r>
            <a:r>
              <a:rPr lang="en-GB" sz="1800" i="1" dirty="0">
                <a:latin typeface="+mj-lt"/>
                <a:ea typeface="Times New Roman" panose="02020603050405020304" pitchFamily="18" charset="0"/>
              </a:rPr>
              <a:t>= 188870 </a:t>
            </a:r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A/mm</a:t>
            </a:r>
            <a:r>
              <a:rPr lang="en-GB" sz="1800" i="1" baseline="30000" dirty="0" smtClean="0">
                <a:latin typeface="+mj-lt"/>
                <a:ea typeface="Times New Roman" panose="02020603050405020304" pitchFamily="18" charset="0"/>
              </a:rPr>
              <a:t>2</a:t>
            </a:r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 T</a:t>
            </a:r>
            <a:endParaRPr lang="en-GB" sz="1800" dirty="0" smtClean="0">
              <a:latin typeface="+mj-lt"/>
            </a:endParaRPr>
          </a:p>
          <a:p>
            <a:pPr lvl="1"/>
            <a:r>
              <a:rPr lang="en-GB" sz="1800" dirty="0" smtClean="0">
                <a:latin typeface="+mj-lt"/>
              </a:rPr>
              <a:t>3 % cabling degradation</a:t>
            </a:r>
          </a:p>
          <a:p>
            <a:pPr lvl="1"/>
            <a:endParaRPr lang="en-GB" sz="1800" dirty="0" smtClean="0">
              <a:latin typeface="+mj-lt"/>
            </a:endParaRPr>
          </a:p>
          <a:p>
            <a:r>
              <a:rPr lang="en-US" sz="2400" dirty="0" smtClean="0"/>
              <a:t>Reference: </a:t>
            </a:r>
            <a:r>
              <a:rPr lang="en-GB" sz="2400" dirty="0" err="1" smtClean="0"/>
              <a:t>D</a:t>
            </a:r>
            <a:r>
              <a:rPr lang="en-GB" sz="2400" baseline="-25000" dirty="0" err="1" smtClean="0"/>
              <a:t>eff</a:t>
            </a:r>
            <a:r>
              <a:rPr lang="en-GB" sz="2400" dirty="0" smtClean="0"/>
              <a:t> = 50 µm, no reduction due to flux jumps </a:t>
            </a:r>
          </a:p>
          <a:p>
            <a:r>
              <a:rPr lang="en-GB" sz="2400" dirty="0" smtClean="0"/>
              <a:t>Sensitivity analysis to:</a:t>
            </a:r>
          </a:p>
          <a:p>
            <a:pPr lvl="1"/>
            <a:r>
              <a:rPr lang="en-GB" sz="2000" dirty="0" smtClean="0"/>
              <a:t>Effective filament size </a:t>
            </a:r>
            <a:r>
              <a:rPr lang="en-GB" sz="2000" dirty="0" err="1" smtClean="0"/>
              <a:t>D</a:t>
            </a:r>
            <a:r>
              <a:rPr lang="en-GB" sz="2000" baseline="-25000" dirty="0" err="1" smtClean="0"/>
              <a:t>eff</a:t>
            </a:r>
            <a:r>
              <a:rPr lang="en-GB" sz="2000" dirty="0" smtClean="0"/>
              <a:t> = 20 µm, </a:t>
            </a:r>
            <a:r>
              <a:rPr lang="en-GB" sz="2000" dirty="0" err="1" smtClean="0"/>
              <a:t>D</a:t>
            </a:r>
            <a:r>
              <a:rPr lang="en-GB" sz="2000" baseline="-25000" dirty="0" err="1" smtClean="0"/>
              <a:t>eff</a:t>
            </a:r>
            <a:r>
              <a:rPr lang="en-GB" sz="2000" dirty="0" smtClean="0"/>
              <a:t> = 50 µm </a:t>
            </a:r>
          </a:p>
          <a:p>
            <a:pPr lvl="1"/>
            <a:r>
              <a:rPr lang="en-GB" sz="2000" dirty="0" smtClean="0"/>
              <a:t>Reduction of strand magnetization at low field due to flux jumps </a:t>
            </a:r>
            <a:r>
              <a:rPr lang="el-GR" sz="2000" dirty="0" smtClean="0">
                <a:latin typeface="GreekC_IV25" panose="00000400000000000000" pitchFamily="2" charset="0"/>
                <a:cs typeface="GreekC_IV25" panose="00000400000000000000" pitchFamily="2" charset="0"/>
              </a:rPr>
              <a:t>χ</a:t>
            </a:r>
            <a:r>
              <a:rPr lang="en-GB" sz="2000" dirty="0" smtClean="0">
                <a:latin typeface="+mj-lt"/>
                <a:cs typeface="GreekC_IV25" panose="00000400000000000000" pitchFamily="2" charset="0"/>
              </a:rPr>
              <a:t>= 0.5-1</a:t>
            </a:r>
          </a:p>
          <a:p>
            <a:pPr lvl="1"/>
            <a:endParaRPr lang="en-GB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774453" y="1827624"/>
                <a:ext cx="4572000" cy="181677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0.5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4453" y="1827624"/>
                <a:ext cx="4572000" cy="18167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1152" y="1362745"/>
            <a:ext cx="3249552" cy="3465727"/>
          </a:xfrm>
          <a:prstGeom prst="rect">
            <a:avLst/>
          </a:prstGeom>
        </p:spPr>
      </p:pic>
      <p:sp>
        <p:nvSpPr>
          <p:cNvPr id="9" name="Slide Number Placeholder 3"/>
          <p:cNvSpPr txBox="1">
            <a:spLocks/>
          </p:cNvSpPr>
          <p:nvPr/>
        </p:nvSpPr>
        <p:spPr>
          <a:xfrm>
            <a:off x="8986463" y="5783792"/>
            <a:ext cx="2595937" cy="32874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Courtesy of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P. Ferracin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16000" y="-151462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Roxie Model Input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189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704742" y="1507964"/>
            <a:ext cx="4096512" cy="361741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Origin of the AC loss</a:t>
            </a:r>
          </a:p>
          <a:p>
            <a:endParaRPr lang="en-US" sz="2400" dirty="0" smtClean="0"/>
          </a:p>
          <a:p>
            <a:r>
              <a:rPr lang="en-US" sz="2400" dirty="0" smtClean="0"/>
              <a:t>Measurement technique</a:t>
            </a:r>
          </a:p>
          <a:p>
            <a:endParaRPr lang="en-US" sz="2400" dirty="0" smtClean="0"/>
          </a:p>
          <a:p>
            <a:r>
              <a:rPr lang="en-US" sz="2400" dirty="0" smtClean="0"/>
              <a:t>Experimental result</a:t>
            </a:r>
          </a:p>
          <a:p>
            <a:endParaRPr lang="en-US" sz="2400" dirty="0" smtClean="0"/>
          </a:p>
          <a:p>
            <a:r>
              <a:rPr lang="en-US" sz="2400" dirty="0" smtClean="0"/>
              <a:t>Simulation result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9581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193" y="-9597"/>
            <a:ext cx="10560000" cy="720000"/>
          </a:xfrm>
        </p:spPr>
        <p:txBody>
          <a:bodyPr/>
          <a:lstStyle/>
          <a:p>
            <a:r>
              <a:rPr lang="en-US" dirty="0" smtClean="0"/>
              <a:t>Roxie Model Input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grpSp>
        <p:nvGrpSpPr>
          <p:cNvPr id="11" name="Group 10"/>
          <p:cNvGrpSpPr/>
          <p:nvPr/>
        </p:nvGrpSpPr>
        <p:grpSpPr>
          <a:xfrm>
            <a:off x="7282776" y="873981"/>
            <a:ext cx="4909224" cy="2712457"/>
            <a:chOff x="5257213" y="646643"/>
            <a:chExt cx="4909224" cy="271245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46667" b="11775"/>
            <a:stretch/>
          </p:blipFill>
          <p:spPr>
            <a:xfrm>
              <a:off x="5559528" y="646643"/>
              <a:ext cx="4043207" cy="247320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257213" y="2989768"/>
              <a:ext cx="4909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 smtClean="0"/>
                <a:t>Temperature</a:t>
              </a:r>
              <a:r>
                <a:rPr lang="fr-CH" dirty="0" smtClean="0"/>
                <a:t> </a:t>
              </a:r>
              <a:r>
                <a:rPr lang="fr-CH" dirty="0" err="1" smtClean="0"/>
                <a:t>margin</a:t>
              </a:r>
              <a:r>
                <a:rPr lang="fr-CH" dirty="0" smtClean="0"/>
                <a:t> at nominal </a:t>
              </a:r>
              <a:r>
                <a:rPr lang="fr-CH" dirty="0" err="1" smtClean="0"/>
                <a:t>current</a:t>
              </a:r>
              <a:endParaRPr lang="fr-CH" dirty="0" smtClean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62943" y="3603335"/>
            <a:ext cx="5856401" cy="2753015"/>
            <a:chOff x="239599" y="3494162"/>
            <a:chExt cx="5856401" cy="275301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b="11255"/>
            <a:stretch/>
          </p:blipFill>
          <p:spPr>
            <a:xfrm>
              <a:off x="239599" y="3494162"/>
              <a:ext cx="5856401" cy="242405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47989" y="5877845"/>
              <a:ext cx="4909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 smtClean="0"/>
                <a:t>Iron</a:t>
              </a:r>
              <a:r>
                <a:rPr lang="fr-CH" dirty="0" smtClean="0"/>
                <a:t> </a:t>
              </a:r>
              <a:r>
                <a:rPr lang="fr-CH" dirty="0" err="1" smtClean="0"/>
                <a:t>mesh</a:t>
              </a:r>
              <a:r>
                <a:rPr lang="fr-CH" dirty="0" smtClean="0"/>
                <a:t> and </a:t>
              </a:r>
              <a:r>
                <a:rPr lang="fr-CH" dirty="0" err="1" smtClean="0"/>
                <a:t>vector</a:t>
              </a:r>
              <a:r>
                <a:rPr lang="fr-CH" dirty="0" smtClean="0"/>
                <a:t> </a:t>
              </a:r>
              <a:r>
                <a:rPr lang="fr-CH" dirty="0" err="1" smtClean="0"/>
                <a:t>potential</a:t>
              </a:r>
              <a:endParaRPr lang="fr-CH" dirty="0" smtClean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328282" y="829022"/>
            <a:ext cx="3564725" cy="2778714"/>
            <a:chOff x="221538" y="646643"/>
            <a:chExt cx="3564725" cy="2778714"/>
          </a:xfrm>
        </p:grpSpPr>
        <p:sp>
          <p:nvSpPr>
            <p:cNvPr id="7" name="TextBox 6"/>
            <p:cNvSpPr txBox="1"/>
            <p:nvPr/>
          </p:nvSpPr>
          <p:spPr>
            <a:xfrm>
              <a:off x="344230" y="3056025"/>
              <a:ext cx="2823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 smtClean="0"/>
                <a:t>Margin</a:t>
              </a:r>
              <a:r>
                <a:rPr lang="fr-CH" dirty="0" smtClean="0"/>
                <a:t> on the </a:t>
              </a:r>
              <a:r>
                <a:rPr lang="fr-CH" dirty="0" err="1" smtClean="0"/>
                <a:t>loadline</a:t>
              </a:r>
              <a:endParaRPr lang="en-GB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r="52978" b="11775"/>
            <a:stretch/>
          </p:blipFill>
          <p:spPr>
            <a:xfrm>
              <a:off x="221538" y="646643"/>
              <a:ext cx="3564725" cy="2473204"/>
            </a:xfrm>
            <a:prstGeom prst="rect">
              <a:avLst/>
            </a:prstGeom>
          </p:spPr>
        </p:pic>
      </p:grpSp>
      <p:sp>
        <p:nvSpPr>
          <p:cNvPr id="14" name="Slide Number Placeholder 3"/>
          <p:cNvSpPr txBox="1">
            <a:spLocks/>
          </p:cNvSpPr>
          <p:nvPr/>
        </p:nvSpPr>
        <p:spPr>
          <a:xfrm>
            <a:off x="8827695" y="5722255"/>
            <a:ext cx="2994705" cy="33367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Courtesy of S.I. </a:t>
            </a:r>
            <a:r>
              <a:rPr lang="en-US" dirty="0" smtClean="0"/>
              <a:t>Bermudez</a:t>
            </a:r>
          </a:p>
          <a:p>
            <a:r>
              <a:rPr lang="en-US" dirty="0"/>
              <a:t>a</a:t>
            </a:r>
            <a:r>
              <a:rPr lang="en-US" dirty="0" smtClean="0"/>
              <a:t>nd F. Murgia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0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 SC magnetization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100" y="2839204"/>
            <a:ext cx="3846859" cy="2880000"/>
          </a:xfrm>
          <a:prstGeom prst="rect">
            <a:avLst/>
          </a:prstGeom>
        </p:spPr>
      </p:pic>
      <p:sp>
        <p:nvSpPr>
          <p:cNvPr id="7" name="Slide Number Placeholder 3"/>
          <p:cNvSpPr txBox="1">
            <a:spLocks/>
          </p:cNvSpPr>
          <p:nvPr/>
        </p:nvSpPr>
        <p:spPr>
          <a:xfrm>
            <a:off x="9190446" y="3074054"/>
            <a:ext cx="2994705" cy="33367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Courtesy of S.I. Bermudez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115" y="2885265"/>
            <a:ext cx="3846857" cy="288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21052" y="900000"/>
            <a:ext cx="83114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>
                <a:latin typeface="NimbusRomNo9L-Regu"/>
              </a:rPr>
              <a:t>Semi-analytical hysteresis model for the superconductor, developed in [1], and implemented in ROXIE [1].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>
                <a:latin typeface="NimbusRomNo9L-Regu"/>
              </a:rPr>
              <a:t>Limited accuracy at low field, partially due the reduction on magnetization observed in Nb</a:t>
            </a:r>
            <a:r>
              <a:rPr lang="en-GB" baseline="-25000" dirty="0">
                <a:latin typeface="NimbusRomNo9L-Regu"/>
              </a:rPr>
              <a:t>3</a:t>
            </a:r>
            <a:r>
              <a:rPr lang="en-GB" dirty="0">
                <a:latin typeface="NimbusRomNo9L-Regu"/>
              </a:rPr>
              <a:t>Sn due to flux jumps [2], which can be overcome by introducing a reduction on the strand magnetization below a given field level.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>
                <a:latin typeface="NimbusRomNo9L-Regu"/>
              </a:rPr>
              <a:t>Model has been validated in 11 T [2] and MQXF [3] magnets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69260" y="3651325"/>
            <a:ext cx="2553140" cy="37034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640115" y="5879945"/>
            <a:ext cx="9146272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100" dirty="0">
                <a:latin typeface="NimbusRomNo9L-Regu"/>
              </a:rPr>
              <a:t>[1</a:t>
            </a:r>
            <a:r>
              <a:rPr lang="en-GB" sz="1100" dirty="0" smtClean="0">
                <a:latin typeface="NimbusRomNo9L-Regu"/>
              </a:rPr>
              <a:t>] C. </a:t>
            </a:r>
            <a:r>
              <a:rPr lang="en-GB" sz="1100" dirty="0" err="1" smtClean="0">
                <a:latin typeface="NimbusRomNo9L-Regu"/>
              </a:rPr>
              <a:t>Vollinger</a:t>
            </a:r>
            <a:r>
              <a:rPr lang="en-GB" sz="1100" dirty="0" smtClean="0">
                <a:latin typeface="NimbusRomNo9L-Regu"/>
              </a:rPr>
              <a:t>, Superconductor magnetization modelling for the numerical calculation of field errors in accelerator magnets. PhD thesis, 202</a:t>
            </a:r>
          </a:p>
          <a:p>
            <a:r>
              <a:rPr lang="en-GB" sz="1100" dirty="0" smtClean="0">
                <a:latin typeface="NimbusRomNo9L-Regu"/>
              </a:rPr>
              <a:t>[2] S. Izquierdo Bermudez, et.al, Persistent Current Magnetization effects in High-Field Superconducting Accelerator magnets, IEEE 2016</a:t>
            </a:r>
          </a:p>
          <a:p>
            <a:r>
              <a:rPr lang="en-GB" sz="1100" dirty="0" smtClean="0">
                <a:latin typeface="NimbusRomNo9L-Regu"/>
              </a:rPr>
              <a:t>[3] S. Izquierdo Bermudez, et.al, </a:t>
            </a:r>
            <a:r>
              <a:rPr lang="en-US" sz="1100" dirty="0" smtClean="0">
                <a:latin typeface="NimbusRomNo9L-Regu"/>
              </a:rPr>
              <a:t>Magnetic Analysis of the Nb3Sn low-beta Quadrupole for the High Luminosity LHC, IEEE 2017</a:t>
            </a:r>
          </a:p>
          <a:p>
            <a:endParaRPr lang="en-GB" sz="1100" dirty="0">
              <a:latin typeface="NimbusRomNo9L-Regu"/>
            </a:endParaRPr>
          </a:p>
        </p:txBody>
      </p:sp>
    </p:spTree>
    <p:extLst>
      <p:ext uri="{BB962C8B-B14F-4D97-AF65-F5344CB8AC3E}">
        <p14:creationId xmlns:p14="http://schemas.microsoft.com/office/powerpoint/2010/main" val="236837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graphicFrame>
        <p:nvGraphicFramePr>
          <p:cNvPr id="5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017863"/>
              </p:ext>
            </p:extLst>
          </p:nvPr>
        </p:nvGraphicFramePr>
        <p:xfrm>
          <a:off x="1569552" y="3689008"/>
          <a:ext cx="3868419" cy="1287780"/>
        </p:xfrm>
        <a:graphic>
          <a:graphicData uri="http://schemas.openxmlformats.org/drawingml/2006/table">
            <a:tbl>
              <a:tblPr firstRow="1" firstCol="1" bandRow="1"/>
              <a:tblGrid>
                <a:gridCol w="2364422">
                  <a:extLst>
                    <a:ext uri="{9D8B030D-6E8A-4147-A177-3AD203B41FA5}">
                      <a16:colId xmlns:a16="http://schemas.microsoft.com/office/drawing/2014/main" val="871417666"/>
                    </a:ext>
                  </a:extLst>
                </a:gridCol>
                <a:gridCol w="631539">
                  <a:extLst>
                    <a:ext uri="{9D8B030D-6E8A-4147-A177-3AD203B41FA5}">
                      <a16:colId xmlns:a16="http://schemas.microsoft.com/office/drawing/2014/main" val="1049322322"/>
                    </a:ext>
                  </a:extLst>
                </a:gridCol>
                <a:gridCol w="872458">
                  <a:extLst>
                    <a:ext uri="{9D8B030D-6E8A-4147-A177-3AD203B41FA5}">
                      <a16:colId xmlns:a16="http://schemas.microsoft.com/office/drawing/2014/main" val="688932021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T - Magnetization loss 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aperture </a:t>
                      </a: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Deff</a:t>
                      </a: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0.046 mm, RRP 108/127)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ROXIE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14046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J/m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J/m3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3246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Pre-Cycle (0- 11.85 kA-0.1 kA)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4133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8.139E+05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28502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Ramp up (0.1 kA -11.85 kA)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3.650E+05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73773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Ramp down (11.85 kA - 0.1 kA)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2207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4.346E+05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7477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Ramp down + Ramp </a:t>
                      </a:r>
                      <a:r>
                        <a:rPr lang="en-GB" sz="11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(11.85 kA-0.1 kA-11.85 kA)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7.996E+05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7325394"/>
                  </a:ext>
                </a:extLst>
              </a:tr>
            </a:tbl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5291319"/>
              </p:ext>
            </p:extLst>
          </p:nvPr>
        </p:nvGraphicFramePr>
        <p:xfrm>
          <a:off x="5275760" y="1524608"/>
          <a:ext cx="4966837" cy="359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1566098" y="1661246"/>
            <a:ext cx="34085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Measured ramp up + ramp down around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kJ, 6/1.7= 3.6 kJ/m for a single aperture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(ROXIE gives 4 kJ/m,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bit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conservative, but good enough for a first approximation).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dirty="0" smtClean="0"/>
              <a:t>ROXIE </a:t>
            </a:r>
            <a:r>
              <a:rPr lang="en-GB" dirty="0"/>
              <a:t>vs AC loss </a:t>
            </a:r>
            <a:r>
              <a:rPr lang="en-GB" dirty="0" smtClean="0"/>
              <a:t>measurement: 11T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8729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ROXIE </a:t>
            </a:r>
            <a:r>
              <a:rPr lang="en-GB" dirty="0"/>
              <a:t>vs AC loss </a:t>
            </a:r>
            <a:r>
              <a:rPr lang="en-GB" dirty="0" smtClean="0"/>
              <a:t>measurement</a:t>
            </a:r>
            <a:r>
              <a:rPr lang="en-GB" smtClean="0"/>
              <a:t>: MQXFS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5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096" y="1816688"/>
            <a:ext cx="455295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565476"/>
              </p:ext>
            </p:extLst>
          </p:nvPr>
        </p:nvGraphicFramePr>
        <p:xfrm>
          <a:off x="1463708" y="4271380"/>
          <a:ext cx="3988434" cy="1287780"/>
        </p:xfrm>
        <a:graphic>
          <a:graphicData uri="http://schemas.openxmlformats.org/drawingml/2006/table">
            <a:tbl>
              <a:tblPr firstRow="1" firstCol="1" bandRow="1"/>
              <a:tblGrid>
                <a:gridCol w="1889760">
                  <a:extLst>
                    <a:ext uri="{9D8B030D-6E8A-4147-A177-3AD203B41FA5}">
                      <a16:colId xmlns:a16="http://schemas.microsoft.com/office/drawing/2014/main" val="1785165396"/>
                    </a:ext>
                  </a:extLst>
                </a:gridCol>
                <a:gridCol w="1049337">
                  <a:extLst>
                    <a:ext uri="{9D8B030D-6E8A-4147-A177-3AD203B41FA5}">
                      <a16:colId xmlns:a16="http://schemas.microsoft.com/office/drawing/2014/main" val="4030341516"/>
                    </a:ext>
                  </a:extLst>
                </a:gridCol>
                <a:gridCol w="1049337">
                  <a:extLst>
                    <a:ext uri="{9D8B030D-6E8A-4147-A177-3AD203B41FA5}">
                      <a16:colId xmlns:a16="http://schemas.microsoft.com/office/drawing/2014/main" val="1097476818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MQXF - Magnetization loss </a:t>
                      </a:r>
                      <a:b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(Deff = 0.039 mm, PIT bundle)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ROXIE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23362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J/m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J/m3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819675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Pre-Cycle (0-16.47 kA-0.1 kA)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8474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5.994E+05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82286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Ramp up (0.1 kA -16.47 kA)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3782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2.675E+05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833579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Ramp down (16.47 kA -0.1 kA)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4503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3.186E+05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149208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Ramp down + Ramp up </a:t>
                      </a:r>
                      <a:endParaRPr lang="en-GB" sz="11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16.47 kA-0.1 kA-16.47 kA)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8286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5.861E+05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2062506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582392" y="1697190"/>
            <a:ext cx="34085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Measurements: 7.5 </a:t>
            </a:r>
            <a:r>
              <a:rPr lang="en-GB" dirty="0"/>
              <a:t>kJ/m, so reasonably close to the 8.3 kJ/m </a:t>
            </a:r>
            <a:r>
              <a:rPr lang="en-GB" dirty="0" smtClean="0"/>
              <a:t>predicted by ROXIE </a:t>
            </a:r>
            <a:r>
              <a:rPr lang="en-GB" dirty="0"/>
              <a:t>(actually </a:t>
            </a:r>
            <a:r>
              <a:rPr lang="en-GB" dirty="0" err="1"/>
              <a:t>Jc</a:t>
            </a:r>
            <a:r>
              <a:rPr lang="en-GB" dirty="0"/>
              <a:t> is 5 % lower than the spec in MQXFS5, so the difference is explained with that)</a:t>
            </a:r>
          </a:p>
        </p:txBody>
      </p:sp>
    </p:spTree>
    <p:extLst>
      <p:ext uri="{BB962C8B-B14F-4D97-AF65-F5344CB8AC3E}">
        <p14:creationId xmlns:p14="http://schemas.microsoft.com/office/powerpoint/2010/main" val="3016613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609604" y="1568924"/>
            <a:ext cx="112775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 smtClean="0"/>
              <a:t>If the theory behind AC loss is well understood, the </a:t>
            </a:r>
            <a:r>
              <a:rPr lang="en-US" b="1" dirty="0" smtClean="0"/>
              <a:t>literature </a:t>
            </a:r>
            <a:r>
              <a:rPr lang="en-US" dirty="0" smtClean="0"/>
              <a:t>about Nb</a:t>
            </a:r>
            <a:r>
              <a:rPr lang="en-US" baseline="-25000" dirty="0" smtClean="0"/>
              <a:t>3</a:t>
            </a:r>
            <a:r>
              <a:rPr lang="en-US" dirty="0" smtClean="0"/>
              <a:t>Sn magnet is </a:t>
            </a:r>
            <a:r>
              <a:rPr lang="en-US" b="1" dirty="0" smtClean="0"/>
              <a:t>rather limited </a:t>
            </a:r>
            <a:r>
              <a:rPr lang="en-US" dirty="0" smtClean="0"/>
              <a:t>and mainly referring to ITER </a:t>
            </a:r>
            <a:r>
              <a:rPr lang="en-US" dirty="0" smtClean="0"/>
              <a:t>magnet </a:t>
            </a:r>
            <a:r>
              <a:rPr lang="fr-CH" dirty="0" smtClean="0"/>
              <a:t>(central </a:t>
            </a:r>
            <a:r>
              <a:rPr lang="fr-CH" dirty="0" err="1" smtClean="0"/>
              <a:t>solenoid</a:t>
            </a:r>
            <a:r>
              <a:rPr lang="fr-CH" dirty="0" smtClean="0"/>
              <a:t> pulse mode)</a:t>
            </a:r>
            <a:r>
              <a:rPr lang="en-US" dirty="0" smtClean="0"/>
              <a:t>. </a:t>
            </a:r>
            <a:endParaRPr lang="en-US" dirty="0" smtClean="0"/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 smtClean="0"/>
              <a:t>Experimental results on </a:t>
            </a:r>
            <a:r>
              <a:rPr lang="en-US" dirty="0" smtClean="0"/>
              <a:t>recent Nb</a:t>
            </a:r>
            <a:r>
              <a:rPr lang="en-US" baseline="-25000" dirty="0" smtClean="0"/>
              <a:t>3</a:t>
            </a:r>
            <a:r>
              <a:rPr lang="en-US" dirty="0" smtClean="0"/>
              <a:t>Sn </a:t>
            </a:r>
            <a:r>
              <a:rPr lang="en-US" dirty="0" smtClean="0"/>
              <a:t>magnet shows values </a:t>
            </a:r>
            <a:r>
              <a:rPr lang="en-US" b="1" dirty="0" smtClean="0"/>
              <a:t>one order of magnitude higher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 </a:t>
            </a:r>
            <a:r>
              <a:rPr lang="en-US" dirty="0" err="1" smtClean="0"/>
              <a:t>NbTi</a:t>
            </a:r>
            <a:r>
              <a:rPr lang="en-US" dirty="0" smtClean="0"/>
              <a:t> (0.5 kJ/m vs. 8 kJ/m)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 smtClean="0"/>
              <a:t>A large amount of </a:t>
            </a:r>
            <a:r>
              <a:rPr lang="en-US" b="1" dirty="0" smtClean="0"/>
              <a:t>experimental data is now available </a:t>
            </a:r>
            <a:r>
              <a:rPr lang="en-US" dirty="0" smtClean="0"/>
              <a:t>from (SMC, RMC, 11T, MQXF) with a </a:t>
            </a:r>
            <a:r>
              <a:rPr lang="en-US" dirty="0" smtClean="0"/>
              <a:t>defined </a:t>
            </a:r>
            <a:r>
              <a:rPr lang="en-US" dirty="0" smtClean="0"/>
              <a:t>procedure for </a:t>
            </a:r>
            <a:r>
              <a:rPr lang="en-US" dirty="0" smtClean="0"/>
              <a:t>AC loss quantification</a:t>
            </a:r>
            <a:r>
              <a:rPr lang="en-US" dirty="0" smtClean="0"/>
              <a:t>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b="1" dirty="0" smtClean="0"/>
              <a:t>new framework of analysis</a:t>
            </a:r>
            <a:r>
              <a:rPr lang="en-US" dirty="0" smtClean="0"/>
              <a:t> has been developed following </a:t>
            </a:r>
            <a:r>
              <a:rPr lang="en-US" dirty="0"/>
              <a:t>literature </a:t>
            </a:r>
            <a:r>
              <a:rPr lang="en-US" dirty="0" smtClean="0"/>
              <a:t>procedure to process a large </a:t>
            </a:r>
            <a:r>
              <a:rPr lang="en-US" dirty="0"/>
              <a:t>number of files (including old file with different format) can now be treated massively.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 smtClean="0"/>
              <a:t>So far only </a:t>
            </a:r>
            <a:r>
              <a:rPr lang="en-US" b="1" dirty="0" smtClean="0"/>
              <a:t>electrical method </a:t>
            </a:r>
            <a:r>
              <a:rPr lang="en-US" dirty="0" smtClean="0"/>
              <a:t>has been used. Next would be to </a:t>
            </a:r>
            <a:r>
              <a:rPr lang="en-US" dirty="0" smtClean="0"/>
              <a:t>perform </a:t>
            </a:r>
            <a:r>
              <a:rPr lang="en-US" b="1" dirty="0" smtClean="0"/>
              <a:t>calorimetric method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 smtClean="0"/>
              <a:t>Simulation work is just recently started at CERN…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/>
              <a:t>Subsidiary goal… can we simulate </a:t>
            </a:r>
            <a:r>
              <a:rPr lang="en-US" b="1" dirty="0"/>
              <a:t>quench current versus ramp rate using AC loss measurement</a:t>
            </a:r>
            <a:r>
              <a:rPr lang="en-US" dirty="0"/>
              <a:t>?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857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146" y="1145664"/>
            <a:ext cx="6989708" cy="456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29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smtClean="0"/>
              <a:t>Hugo Bajas,MT25, Aug.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853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References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610" t="17072" r="11446" b="13211"/>
          <a:stretch/>
        </p:blipFill>
        <p:spPr>
          <a:xfrm>
            <a:off x="131546" y="1116531"/>
            <a:ext cx="5967663" cy="30415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0370" t="18800" r="10205" b="13367"/>
          <a:stretch/>
        </p:blipFill>
        <p:spPr>
          <a:xfrm>
            <a:off x="6031832" y="3396960"/>
            <a:ext cx="6160168" cy="295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06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-16101"/>
            <a:ext cx="10560000" cy="720000"/>
          </a:xfrm>
        </p:spPr>
        <p:txBody>
          <a:bodyPr/>
          <a:lstStyle/>
          <a:p>
            <a:r>
              <a:rPr lang="en-US" dirty="0" smtClean="0"/>
              <a:t>Origin of AC losses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5937" y="843618"/>
            <a:ext cx="11726063" cy="361741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1600" dirty="0" smtClean="0"/>
              <a:t>There are 3 main sources of loss when a transport current is ramped in a superconducting magnet.</a:t>
            </a:r>
          </a:p>
          <a:p>
            <a:pPr lvl="1">
              <a:lnSpc>
                <a:spcPct val="150000"/>
              </a:lnSpc>
            </a:pPr>
            <a:r>
              <a:rPr lang="en-GB" sz="1400" b="1" dirty="0"/>
              <a:t>H</a:t>
            </a:r>
            <a:r>
              <a:rPr lang="en-GB" sz="1400" b="1" dirty="0" smtClean="0"/>
              <a:t>ysteretic magnetization loss</a:t>
            </a:r>
            <a:r>
              <a:rPr lang="en-GB" sz="1400" dirty="0" smtClean="0"/>
              <a:t> (i.e. flux flow combined with flux pinning, results in a net energy loss when subjected to a field cycle)</a:t>
            </a:r>
          </a:p>
          <a:p>
            <a:pPr lvl="2">
              <a:lnSpc>
                <a:spcPct val="150000"/>
              </a:lnSpc>
            </a:pPr>
            <a:r>
              <a:rPr lang="en-GB" sz="1400" dirty="0"/>
              <a:t>Proportional to the superconductor </a:t>
            </a:r>
            <a:r>
              <a:rPr lang="en-GB" sz="1400" dirty="0" err="1"/>
              <a:t>Jc</a:t>
            </a:r>
            <a:r>
              <a:rPr lang="en-GB" sz="1400" dirty="0"/>
              <a:t> and filament size (</a:t>
            </a:r>
            <a:r>
              <a:rPr lang="en-GB" sz="1400" dirty="0" err="1"/>
              <a:t>Deff</a:t>
            </a:r>
            <a:r>
              <a:rPr lang="en-GB" sz="1400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en-GB" sz="1400" b="1" dirty="0" smtClean="0"/>
              <a:t>Inter-strand coupling </a:t>
            </a:r>
            <a:r>
              <a:rPr lang="en-GB" sz="1400" dirty="0" smtClean="0"/>
              <a:t>loss (ISCC) and </a:t>
            </a:r>
            <a:r>
              <a:rPr lang="en-GB" sz="1400" b="1" dirty="0" smtClean="0"/>
              <a:t>Inter-filament coupling</a:t>
            </a:r>
            <a:r>
              <a:rPr lang="en-GB" sz="1400" dirty="0" smtClean="0"/>
              <a:t> losses (IFCC)</a:t>
            </a:r>
          </a:p>
          <a:p>
            <a:pPr lvl="2">
              <a:lnSpc>
                <a:spcPct val="150000"/>
              </a:lnSpc>
            </a:pPr>
            <a:r>
              <a:rPr lang="en-GB" sz="1400" dirty="0" smtClean="0"/>
              <a:t>Combination </a:t>
            </a:r>
            <a:r>
              <a:rPr lang="en-GB" sz="1400" dirty="0"/>
              <a:t>of individual superconducting filaments and a separating normal-metal matrix results in a coupling Joule loss </a:t>
            </a:r>
            <a:endParaRPr lang="en-GB" sz="1400" dirty="0" smtClean="0"/>
          </a:p>
          <a:p>
            <a:pPr lvl="2">
              <a:lnSpc>
                <a:spcPct val="150000"/>
              </a:lnSpc>
            </a:pPr>
            <a:r>
              <a:rPr lang="en-GB" sz="1400" dirty="0" smtClean="0"/>
              <a:t>Low </a:t>
            </a:r>
            <a:r>
              <a:rPr lang="en-GB" sz="1400" dirty="0"/>
              <a:t>thanks to the use of cored </a:t>
            </a:r>
            <a:r>
              <a:rPr lang="en-GB" sz="1400" dirty="0" smtClean="0"/>
              <a:t>cable</a:t>
            </a:r>
          </a:p>
          <a:p>
            <a:pPr lvl="2">
              <a:lnSpc>
                <a:spcPct val="150000"/>
              </a:lnSpc>
            </a:pPr>
            <a:r>
              <a:rPr lang="en-GB" sz="1400" dirty="0" smtClean="0"/>
              <a:t>Low </a:t>
            </a:r>
            <a:r>
              <a:rPr lang="en-GB" sz="1400" dirty="0"/>
              <a:t>at the typical ramp-rate of an accelerator as LHC/FCC (10 A/s</a:t>
            </a:r>
            <a:r>
              <a:rPr lang="en-GB" sz="1400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en-GB" sz="1400" b="1" dirty="0" smtClean="0"/>
              <a:t>Eddy currents </a:t>
            </a:r>
            <a:r>
              <a:rPr lang="en-GB" sz="1400" dirty="0" smtClean="0"/>
              <a:t>in normal-metal</a:t>
            </a:r>
            <a:endParaRPr lang="en-GB" sz="1400" b="1" dirty="0" smtClean="0"/>
          </a:p>
          <a:p>
            <a:pPr lvl="2">
              <a:lnSpc>
                <a:spcPct val="150000"/>
              </a:lnSpc>
            </a:pPr>
            <a:r>
              <a:rPr lang="en-US" sz="1400" dirty="0" smtClean="0"/>
              <a:t>Iron </a:t>
            </a:r>
            <a:r>
              <a:rPr lang="fr-CH" sz="1400" dirty="0" smtClean="0"/>
              <a:t>y</a:t>
            </a:r>
            <a:r>
              <a:rPr lang="en-US" sz="1400" dirty="0" err="1" smtClean="0"/>
              <a:t>oke</a:t>
            </a:r>
            <a:r>
              <a:rPr lang="en-US" sz="1400" dirty="0" smtClean="0"/>
              <a:t> and saturation effect</a:t>
            </a:r>
            <a:endParaRPr lang="en-GB" sz="14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18461" y="4584422"/>
            <a:ext cx="3654732" cy="17926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4877" y="4655507"/>
            <a:ext cx="1751274" cy="11405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3309" y="4447231"/>
            <a:ext cx="3606113" cy="10483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b="41389"/>
          <a:stretch/>
        </p:blipFill>
        <p:spPr>
          <a:xfrm>
            <a:off x="3222232" y="4572968"/>
            <a:ext cx="1392038" cy="134226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/>
          <a:srcRect b="3661"/>
          <a:stretch/>
        </p:blipFill>
        <p:spPr>
          <a:xfrm>
            <a:off x="5128114" y="5392809"/>
            <a:ext cx="2278850" cy="11414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5058" y="2701114"/>
            <a:ext cx="1512047" cy="172980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0"/>
          <a:srcRect t="44297"/>
          <a:stretch/>
        </p:blipFill>
        <p:spPr>
          <a:xfrm>
            <a:off x="1741156" y="4470949"/>
            <a:ext cx="1368238" cy="154630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1"/>
          <a:srcRect b="78291"/>
          <a:stretch/>
        </p:blipFill>
        <p:spPr>
          <a:xfrm>
            <a:off x="8418461" y="3672890"/>
            <a:ext cx="2169573" cy="80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3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0"/>
            <a:ext cx="10560000" cy="720000"/>
          </a:xfrm>
        </p:spPr>
        <p:txBody>
          <a:bodyPr/>
          <a:lstStyle/>
          <a:p>
            <a:r>
              <a:rPr lang="fr-CH" dirty="0" err="1" smtClean="0"/>
              <a:t>Origin</a:t>
            </a:r>
            <a:r>
              <a:rPr lang="fr-CH" dirty="0" smtClean="0"/>
              <a:t> of AC </a:t>
            </a:r>
            <a:r>
              <a:rPr lang="fr-CH" dirty="0" err="1" smtClean="0"/>
              <a:t>loss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639" y="1034838"/>
            <a:ext cx="6810720" cy="478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77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Origin</a:t>
            </a:r>
            <a:r>
              <a:rPr lang="fr-CH" dirty="0" smtClean="0"/>
              <a:t> of AC </a:t>
            </a:r>
            <a:r>
              <a:rPr lang="fr-CH" dirty="0" err="1" smtClean="0"/>
              <a:t>loss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192" y="824047"/>
            <a:ext cx="7483614" cy="520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44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 </a:t>
            </a:r>
            <a:r>
              <a:rPr lang="fr-CH" dirty="0" err="1" smtClean="0"/>
              <a:t>losses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550051" y="1434255"/>
            <a:ext cx="118486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Wingdings" panose="05000000000000000000" pitchFamily="2" charset="2"/>
              <a:buChar char="q"/>
            </a:pPr>
            <a:r>
              <a:rPr lang="en-US" dirty="0"/>
              <a:t>Measurement </a:t>
            </a:r>
            <a:r>
              <a:rPr lang="en-US" dirty="0" smtClean="0"/>
              <a:t>issues in superconducting magnet</a:t>
            </a:r>
            <a:endParaRPr lang="en-US" dirty="0"/>
          </a:p>
          <a:p>
            <a:pPr marL="285744" indent="-285744">
              <a:buFont typeface="Wingdings" panose="05000000000000000000" pitchFamily="2" charset="2"/>
              <a:buChar char="q"/>
            </a:pPr>
            <a:endParaRPr lang="en-US" dirty="0"/>
          </a:p>
          <a:p>
            <a:pPr marL="742932" lvl="1" indent="-285744">
              <a:buFont typeface="Wingdings" panose="05000000000000000000" pitchFamily="2" charset="2"/>
              <a:buChar char="q"/>
            </a:pPr>
            <a:r>
              <a:rPr lang="en-US" dirty="0"/>
              <a:t>The AC losses are delicate measurements as one has to detect </a:t>
            </a:r>
            <a:r>
              <a:rPr lang="en-US" i="1" dirty="0"/>
              <a:t>Joules</a:t>
            </a:r>
            <a:r>
              <a:rPr lang="en-US" dirty="0"/>
              <a:t> (</a:t>
            </a:r>
            <a:r>
              <a:rPr lang="en-US" dirty="0" smtClean="0"/>
              <a:t>resistive)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over </a:t>
            </a:r>
            <a:r>
              <a:rPr lang="en-US" i="1" dirty="0"/>
              <a:t>hundreds of kJ </a:t>
            </a:r>
            <a:r>
              <a:rPr lang="en-US" dirty="0"/>
              <a:t>(inductive voltage).</a:t>
            </a:r>
          </a:p>
          <a:p>
            <a:pPr marL="742932" lvl="1" indent="-285744">
              <a:buFont typeface="Wingdings" panose="05000000000000000000" pitchFamily="2" charset="2"/>
              <a:buChar char="q"/>
            </a:pPr>
            <a:endParaRPr lang="en-US" dirty="0"/>
          </a:p>
          <a:p>
            <a:pPr marL="742932" lvl="1" indent="-285744">
              <a:buFont typeface="Wingdings" panose="05000000000000000000" pitchFamily="2" charset="2"/>
              <a:buChar char="q"/>
            </a:pPr>
            <a:r>
              <a:rPr lang="en-US" dirty="0"/>
              <a:t>It requires </a:t>
            </a:r>
            <a:r>
              <a:rPr lang="en-US" b="1" dirty="0"/>
              <a:t>High Resolution/precision Digital </a:t>
            </a:r>
            <a:r>
              <a:rPr lang="en-US" b="1" dirty="0" err="1"/>
              <a:t>MultiMeters</a:t>
            </a:r>
            <a:r>
              <a:rPr lang="en-US" b="1" dirty="0"/>
              <a:t> </a:t>
            </a:r>
            <a:r>
              <a:rPr lang="en-US" dirty="0"/>
              <a:t>(DMM 1 </a:t>
            </a:r>
            <a:r>
              <a:rPr lang="en-US" dirty="0" err="1"/>
              <a:t>uV</a:t>
            </a:r>
            <a:r>
              <a:rPr lang="en-US" dirty="0"/>
              <a:t> ± 0.01%).</a:t>
            </a:r>
          </a:p>
          <a:p>
            <a:pPr marL="742932" lvl="1" indent="-285744">
              <a:buFont typeface="Wingdings" panose="05000000000000000000" pitchFamily="2" charset="2"/>
              <a:buChar char="q"/>
            </a:pPr>
            <a:endParaRPr lang="en-US" dirty="0"/>
          </a:p>
          <a:p>
            <a:pPr marL="742932" lvl="1" indent="-285744">
              <a:buFont typeface="Wingdings" panose="05000000000000000000" pitchFamily="2" charset="2"/>
              <a:buChar char="q"/>
            </a:pPr>
            <a:r>
              <a:rPr lang="en-US" dirty="0"/>
              <a:t>Measurement requires to perform a great number of cycles at different ramp rate and level of current.</a:t>
            </a:r>
            <a:br>
              <a:rPr lang="en-US" dirty="0"/>
            </a:br>
            <a:r>
              <a:rPr lang="en-US" dirty="0"/>
              <a:t>Those are time-consuming measurements that are not systematically done. </a:t>
            </a:r>
          </a:p>
          <a:p>
            <a:pPr marL="285744" indent="-285744">
              <a:buFont typeface="Wingdings" panose="05000000000000000000" pitchFamily="2" charset="2"/>
              <a:buChar char="q"/>
            </a:pPr>
            <a:endParaRPr lang="en-US" dirty="0"/>
          </a:p>
          <a:p>
            <a:pPr marL="742932" lvl="1" indent="-285744">
              <a:buFont typeface="Wingdings" panose="05000000000000000000" pitchFamily="2" charset="2"/>
              <a:buChar char="q"/>
            </a:pPr>
            <a:r>
              <a:rPr lang="en-US" dirty="0" smtClean="0"/>
              <a:t>Need </a:t>
            </a:r>
            <a:r>
              <a:rPr lang="en-US" dirty="0"/>
              <a:t>a performant framework for </a:t>
            </a:r>
            <a:r>
              <a:rPr lang="en-US" b="1" dirty="0"/>
              <a:t>automatic analysis </a:t>
            </a:r>
            <a:r>
              <a:rPr lang="en-US" dirty="0"/>
              <a:t>over 10</a:t>
            </a:r>
            <a:r>
              <a:rPr lang="en-US" baseline="30000" dirty="0"/>
              <a:t>th</a:t>
            </a:r>
            <a:r>
              <a:rPr lang="en-US" dirty="0"/>
              <a:t> of file, 100</a:t>
            </a:r>
            <a:r>
              <a:rPr lang="en-US" baseline="30000" dirty="0"/>
              <a:t>th</a:t>
            </a:r>
            <a:r>
              <a:rPr lang="en-US" dirty="0"/>
              <a:t> of cycle, 10</a:t>
            </a:r>
            <a:r>
              <a:rPr lang="en-US" baseline="30000" dirty="0"/>
              <a:t>th</a:t>
            </a:r>
            <a:r>
              <a:rPr lang="en-US" dirty="0"/>
              <a:t> of voltages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4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grpSp>
        <p:nvGrpSpPr>
          <p:cNvPr id="31" name="Group 30"/>
          <p:cNvGrpSpPr/>
          <p:nvPr/>
        </p:nvGrpSpPr>
        <p:grpSpPr>
          <a:xfrm>
            <a:off x="2260029" y="2151289"/>
            <a:ext cx="7924800" cy="4020771"/>
            <a:chOff x="685800" y="1600200"/>
            <a:chExt cx="7924800" cy="4865131"/>
          </a:xfrm>
        </p:grpSpPr>
        <p:graphicFrame>
          <p:nvGraphicFramePr>
            <p:cNvPr id="18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7283127"/>
                </p:ext>
              </p:extLst>
            </p:nvPr>
          </p:nvGraphicFramePr>
          <p:xfrm>
            <a:off x="2762250" y="3757613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8" name="Equation" r:id="rId3" imgW="114120" imgH="215640" progId="Equation.3">
                    <p:embed/>
                  </p:oleObj>
                </mc:Choice>
                <mc:Fallback>
                  <p:oleObj name="Equation" r:id="rId3" imgW="114120" imgH="215640" progId="Equation.3">
                    <p:embed/>
                    <p:pic>
                      <p:nvPicPr>
                        <p:cNvPr id="40966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2250" y="3757613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6821675"/>
                </p:ext>
              </p:extLst>
            </p:nvPr>
          </p:nvGraphicFramePr>
          <p:xfrm>
            <a:off x="1095375" y="1657350"/>
            <a:ext cx="1800225" cy="628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9" name="Equation" r:id="rId5" imgW="799920" imgH="279360" progId="Equation.3">
                    <p:embed/>
                  </p:oleObj>
                </mc:Choice>
                <mc:Fallback>
                  <p:oleObj name="Equation" r:id="rId5" imgW="799920" imgH="279360" progId="Equation.3">
                    <p:embed/>
                    <p:pic>
                      <p:nvPicPr>
                        <p:cNvPr id="40968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5375" y="1657350"/>
                          <a:ext cx="1800225" cy="628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0" name="Picture 10" descr="050128_pxi4071_l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4003675"/>
              <a:ext cx="2590800" cy="2092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 Box 11"/>
            <p:cNvSpPr txBox="1">
              <a:spLocks noChangeArrowheads="1"/>
            </p:cNvSpPr>
            <p:nvPr/>
          </p:nvSpPr>
          <p:spPr bwMode="auto">
            <a:xfrm>
              <a:off x="5715000" y="6095999"/>
              <a:ext cx="28956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b="1">
                  <a:solidFill>
                    <a:schemeClr val="tx2"/>
                  </a:solidFill>
                  <a:latin typeface="Times New Roman" panose="02020603050405020304" pitchFamily="18" charset="0"/>
                </a:rPr>
                <a:t>Digital multimeter</a:t>
              </a:r>
            </a:p>
          </p:txBody>
        </p:sp>
        <p:pic>
          <p:nvPicPr>
            <p:cNvPr id="22" name="Picture 12" descr="pxi6733_07180201_l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981200"/>
              <a:ext cx="2590800" cy="1884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5715000" y="1600200"/>
              <a:ext cx="25146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b="1">
                  <a:solidFill>
                    <a:schemeClr val="tx2"/>
                  </a:solidFill>
                  <a:latin typeface="Times New Roman" panose="02020603050405020304" pitchFamily="18" charset="0"/>
                </a:rPr>
                <a:t>Digital analog output</a:t>
              </a:r>
            </a:p>
          </p:txBody>
        </p:sp>
        <p:pic>
          <p:nvPicPr>
            <p:cNvPr id="24" name="Picture 1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3886200"/>
              <a:ext cx="4724400" cy="2505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3276600" y="2895599"/>
              <a:ext cx="2209800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b="1">
                  <a:solidFill>
                    <a:schemeClr val="tx2"/>
                  </a:solidFill>
                  <a:latin typeface="Times New Roman" panose="02020603050405020304" pitchFamily="18" charset="0"/>
                </a:rPr>
                <a:t>Digital to analog converter</a:t>
              </a:r>
            </a:p>
          </p:txBody>
        </p:sp>
        <p:sp>
          <p:nvSpPr>
            <p:cNvPr id="26" name="Text Box 17"/>
            <p:cNvSpPr txBox="1">
              <a:spLocks noChangeArrowheads="1"/>
            </p:cNvSpPr>
            <p:nvPr/>
          </p:nvSpPr>
          <p:spPr bwMode="auto">
            <a:xfrm>
              <a:off x="990600" y="2209800"/>
              <a:ext cx="2971800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b="1">
                  <a:solidFill>
                    <a:schemeClr val="tx2"/>
                  </a:solidFill>
                  <a:latin typeface="Times New Roman" panose="02020603050405020304" pitchFamily="18" charset="0"/>
                </a:rPr>
                <a:t>W – energy loss</a:t>
              </a:r>
            </a:p>
            <a:p>
              <a:r>
                <a:rPr lang="en-US" altLang="en-US">
                  <a:solidFill>
                    <a:schemeClr val="tx2"/>
                  </a:solidFill>
                  <a:latin typeface="Times New Roman" panose="02020603050405020304" pitchFamily="18" charset="0"/>
                </a:rPr>
                <a:t>I – current,</a:t>
              </a:r>
            </a:p>
            <a:p>
              <a:r>
                <a:rPr lang="en-US" altLang="en-US">
                  <a:solidFill>
                    <a:schemeClr val="tx2"/>
                  </a:solidFill>
                  <a:latin typeface="Times New Roman" panose="02020603050405020304" pitchFamily="18" charset="0"/>
                </a:rPr>
                <a:t>U – voltage,</a:t>
              </a:r>
            </a:p>
            <a:p>
              <a:r>
                <a:rPr lang="en-US" altLang="en-US">
                  <a:solidFill>
                    <a:schemeClr val="tx2"/>
                  </a:solidFill>
                  <a:latin typeface="Times New Roman" panose="02020603050405020304" pitchFamily="18" charset="0"/>
                </a:rPr>
                <a:t>t - time</a:t>
              </a:r>
            </a:p>
          </p:txBody>
        </p:sp>
        <p:sp>
          <p:nvSpPr>
            <p:cNvPr id="27" name="Line 20"/>
            <p:cNvSpPr>
              <a:spLocks noChangeShapeType="1"/>
            </p:cNvSpPr>
            <p:nvPr/>
          </p:nvSpPr>
          <p:spPr bwMode="auto">
            <a:xfrm>
              <a:off x="4876800" y="3352800"/>
              <a:ext cx="0" cy="12192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22"/>
            <p:cNvSpPr>
              <a:spLocks noChangeShapeType="1"/>
            </p:cNvSpPr>
            <p:nvPr/>
          </p:nvSpPr>
          <p:spPr bwMode="auto">
            <a:xfrm flipH="1">
              <a:off x="3962400" y="3048000"/>
              <a:ext cx="2209800" cy="15240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Line 23"/>
            <p:cNvSpPr>
              <a:spLocks noChangeShapeType="1"/>
            </p:cNvSpPr>
            <p:nvPr/>
          </p:nvSpPr>
          <p:spPr bwMode="auto">
            <a:xfrm>
              <a:off x="4648200" y="5334000"/>
              <a:ext cx="1143000" cy="6096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Line 24"/>
            <p:cNvSpPr>
              <a:spLocks noChangeShapeType="1"/>
            </p:cNvSpPr>
            <p:nvPr/>
          </p:nvSpPr>
          <p:spPr bwMode="auto">
            <a:xfrm>
              <a:off x="4267200" y="5334000"/>
              <a:ext cx="685800" cy="1524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788175" y="763080"/>
            <a:ext cx="11716669" cy="12495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defTabSz="457200">
              <a:lnSpc>
                <a:spcPct val="15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Measurement of the voltage across the coil using the voltage taps signals acquired with high precision high resolution DMM</a:t>
            </a:r>
            <a:br>
              <a:rPr lang="en-GB" sz="1600" dirty="0">
                <a:solidFill>
                  <a:schemeClr val="accent5"/>
                </a:solidFill>
              </a:rPr>
            </a:br>
            <a:r>
              <a:rPr lang="en-GB" sz="1600" dirty="0">
                <a:solidFill>
                  <a:schemeClr val="accent5"/>
                </a:solidFill>
              </a:rPr>
              <a:t>Measurement of the </a:t>
            </a:r>
            <a:r>
              <a:rPr lang="en-GB" sz="1600" dirty="0" err="1">
                <a:solidFill>
                  <a:schemeClr val="accent5"/>
                </a:solidFill>
              </a:rPr>
              <a:t>the</a:t>
            </a:r>
            <a:r>
              <a:rPr lang="en-GB" sz="1600" dirty="0">
                <a:solidFill>
                  <a:schemeClr val="accent5"/>
                </a:solidFill>
              </a:rPr>
              <a:t> transport current using DCCT signals</a:t>
            </a:r>
          </a:p>
          <a:p>
            <a:pPr marL="342900" lvl="0" indent="-342900" defTabSz="457200">
              <a:lnSpc>
                <a:spcPct val="15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fr-CH" sz="1600" dirty="0" err="1" smtClean="0">
                <a:solidFill>
                  <a:schemeClr val="accent5"/>
                </a:solidFill>
              </a:rPr>
              <a:t>Numerical</a:t>
            </a:r>
            <a:r>
              <a:rPr lang="fr-CH" sz="1600" dirty="0" smtClean="0">
                <a:solidFill>
                  <a:schemeClr val="accent5"/>
                </a:solidFill>
              </a:rPr>
              <a:t> </a:t>
            </a:r>
            <a:r>
              <a:rPr lang="fr-CH" sz="1600" dirty="0" err="1" smtClean="0">
                <a:solidFill>
                  <a:schemeClr val="accent5"/>
                </a:solidFill>
              </a:rPr>
              <a:t>integration</a:t>
            </a:r>
            <a:r>
              <a:rPr lang="fr-CH" sz="1600" dirty="0" smtClean="0">
                <a:solidFill>
                  <a:schemeClr val="accent5"/>
                </a:solidFill>
              </a:rPr>
              <a:t> </a:t>
            </a:r>
            <a:r>
              <a:rPr lang="fr-CH" sz="1600" dirty="0">
                <a:solidFill>
                  <a:schemeClr val="accent5"/>
                </a:solidFill>
              </a:rPr>
              <a:t>of the power over </a:t>
            </a:r>
            <a:r>
              <a:rPr lang="fr-CH" sz="1600" dirty="0" err="1" smtClean="0">
                <a:solidFill>
                  <a:schemeClr val="accent5"/>
                </a:solidFill>
              </a:rPr>
              <a:t>current</a:t>
            </a:r>
            <a:r>
              <a:rPr lang="fr-CH" sz="1600" dirty="0" smtClean="0">
                <a:solidFill>
                  <a:schemeClr val="accent5"/>
                </a:solidFill>
              </a:rPr>
              <a:t> </a:t>
            </a:r>
            <a:r>
              <a:rPr lang="fr-CH" sz="1600" dirty="0" err="1">
                <a:solidFill>
                  <a:schemeClr val="accent5"/>
                </a:solidFill>
              </a:rPr>
              <a:t>ramp</a:t>
            </a:r>
            <a:r>
              <a:rPr lang="fr-CH" sz="1600" dirty="0">
                <a:solidFill>
                  <a:schemeClr val="accent5"/>
                </a:solidFill>
              </a:rPr>
              <a:t> cycle.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1022400" y="67558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dirty="0" err="1" smtClean="0"/>
              <a:t>Procedure</a:t>
            </a:r>
            <a:r>
              <a:rPr lang="fr-CH" dirty="0" smtClean="0"/>
              <a:t> (hardware)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1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Hugo Bajas, WP5 coordination meeting 28, 07-11-2017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323" y="3362153"/>
            <a:ext cx="5867357" cy="27101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000" y="1124048"/>
            <a:ext cx="5350894" cy="262464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22400" y="67558"/>
            <a:ext cx="10560000" cy="720000"/>
          </a:xfrm>
        </p:spPr>
        <p:txBody>
          <a:bodyPr/>
          <a:lstStyle/>
          <a:p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dirty="0" err="1" smtClean="0"/>
              <a:t>Procedure</a:t>
            </a:r>
            <a:r>
              <a:rPr lang="fr-CH" dirty="0" smtClean="0"/>
              <a:t> (</a:t>
            </a:r>
            <a:r>
              <a:rPr lang="fr-CH" dirty="0" err="1" smtClean="0"/>
              <a:t>example</a:t>
            </a:r>
            <a:r>
              <a:rPr lang="fr-CH" dirty="0" smtClean="0"/>
              <a:t> on SMC11T)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89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HiLumi">
    <a:dk1>
      <a:sysClr val="windowText" lastClr="000000"/>
    </a:dk1>
    <a:lt1>
      <a:sysClr val="window" lastClr="FFFFFF"/>
    </a:lt1>
    <a:dk2>
      <a:srgbClr val="005F8C"/>
    </a:dk2>
    <a:lt2>
      <a:srgbClr val="0093BE"/>
    </a:lt2>
    <a:accent1>
      <a:srgbClr val="64BCD9"/>
    </a:accent1>
    <a:accent2>
      <a:srgbClr val="700A00"/>
    </a:accent2>
    <a:accent3>
      <a:srgbClr val="CA1100"/>
    </a:accent3>
    <a:accent4>
      <a:srgbClr val="E65346"/>
    </a:accent4>
    <a:accent5>
      <a:srgbClr val="5A5A5A"/>
    </a:accent5>
    <a:accent6>
      <a:srgbClr val="FB963C"/>
    </a:accent6>
    <a:hlink>
      <a:srgbClr val="0093BE"/>
    </a:hlink>
    <a:folHlink>
      <a:srgbClr val="6E6E6E"/>
    </a:folHlink>
  </a:clrScheme>
</a:themeOverride>
</file>

<file path=ppt/theme/themeOverride2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36000</TotalTime>
  <Words>1296</Words>
  <Application>Microsoft Office PowerPoint</Application>
  <PresentationFormat>Widescreen</PresentationFormat>
  <Paragraphs>230</Paragraphs>
  <Slides>26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GreekC_IV25</vt:lpstr>
      <vt:lpstr>NimbusRomNo9L-Regu</vt:lpstr>
      <vt:lpstr>Times New Roman</vt:lpstr>
      <vt:lpstr>Wingdings</vt:lpstr>
      <vt:lpstr>Thème Office</vt:lpstr>
      <vt:lpstr>Office Theme</vt:lpstr>
      <vt:lpstr>Equation</vt:lpstr>
      <vt:lpstr>AC losses quantification in Nb3Sn magnets</vt:lpstr>
      <vt:lpstr>Outline</vt:lpstr>
      <vt:lpstr>References</vt:lpstr>
      <vt:lpstr>Origin of AC losses</vt:lpstr>
      <vt:lpstr>Origin of AC loss</vt:lpstr>
      <vt:lpstr>Origin of AC loss</vt:lpstr>
      <vt:lpstr>AC losses measurement</vt:lpstr>
      <vt:lpstr>PowerPoint Presentation</vt:lpstr>
      <vt:lpstr>Measurement Procedure (example on SMC11T)</vt:lpstr>
      <vt:lpstr>Measurement Procedure (example on SMC11T)</vt:lpstr>
      <vt:lpstr>PowerPoint Presentation</vt:lpstr>
      <vt:lpstr>Measurement Procedure (example on SMC11T)</vt:lpstr>
      <vt:lpstr>Measurement final result (example on SMC11T - RRP)</vt:lpstr>
      <vt:lpstr>Measurement Procedure (example on SMC11T)</vt:lpstr>
      <vt:lpstr>Measurement final result (example on SMC11T4 - PIT)</vt:lpstr>
      <vt:lpstr>Another example of RMC…</vt:lpstr>
      <vt:lpstr>Example of analysis on MQXFS5</vt:lpstr>
      <vt:lpstr>PowerPoint Presentation</vt:lpstr>
      <vt:lpstr>PowerPoint Presentation</vt:lpstr>
      <vt:lpstr>Roxie Model Input</vt:lpstr>
      <vt:lpstr>Modelling SC magnetization </vt:lpstr>
      <vt:lpstr>ROXIE vs AC loss measurement: 11T</vt:lpstr>
      <vt:lpstr>ROXIE vs AC loss measurement: MQXFS</vt:lpstr>
      <vt:lpstr>Conclusion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Vicente Lorenzo Gomez</dc:creator>
  <cp:lastModifiedBy>Hugo Bajas</cp:lastModifiedBy>
  <cp:revision>1051</cp:revision>
  <dcterms:created xsi:type="dcterms:W3CDTF">2015-09-02T14:54:57Z</dcterms:created>
  <dcterms:modified xsi:type="dcterms:W3CDTF">2018-05-09T15:13:31Z</dcterms:modified>
</cp:coreProperties>
</file>