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0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18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059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51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420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03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041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707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47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577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363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629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41688-27BC-429B-BC15-C8CF8FE0BD47}" type="datetimeFigureOut">
              <a:rPr lang="en-GB" smtClean="0"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C014E-D73C-4929-8126-D32BBE0BF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350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WP4-Task5: Integration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Markus Aicheler </a:t>
            </a:r>
            <a:endParaRPr lang="de-CH" dirty="0" smtClean="0"/>
          </a:p>
          <a:p>
            <a:r>
              <a:rPr lang="de-CH" dirty="0"/>
              <a:t>Helsinki Institute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Physics</a:t>
            </a:r>
            <a:endParaRPr lang="de-CH" dirty="0" smtClean="0"/>
          </a:p>
          <a:p>
            <a:r>
              <a:rPr lang="de-CH" dirty="0" smtClean="0"/>
              <a:t>15.03.2018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659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Recap: What </a:t>
            </a:r>
            <a:r>
              <a:rPr lang="en-US" dirty="0" smtClean="0"/>
              <a:t>we would like to do for XLS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Help </a:t>
            </a:r>
            <a:r>
              <a:rPr lang="en-US" b="1" dirty="0" smtClean="0"/>
              <a:t>establishing</a:t>
            </a:r>
            <a:r>
              <a:rPr lang="en-US" dirty="0" smtClean="0"/>
              <a:t> </a:t>
            </a:r>
            <a:r>
              <a:rPr lang="en-US" b="1" dirty="0" smtClean="0"/>
              <a:t>alignment and stability requirements </a:t>
            </a:r>
            <a:r>
              <a:rPr lang="en-US" dirty="0" smtClean="0"/>
              <a:t>for each component in the </a:t>
            </a:r>
            <a:r>
              <a:rPr lang="en-US" dirty="0" err="1" smtClean="0"/>
              <a:t>linac</a:t>
            </a:r>
            <a:endParaRPr lang="en-US" dirty="0" smtClean="0"/>
          </a:p>
          <a:p>
            <a:pPr algn="just"/>
            <a:r>
              <a:rPr lang="en-US" dirty="0" smtClean="0"/>
              <a:t>Develop </a:t>
            </a:r>
            <a:r>
              <a:rPr lang="en-US" b="1" dirty="0" smtClean="0"/>
              <a:t>design for support structure </a:t>
            </a:r>
            <a:r>
              <a:rPr lang="en-US" dirty="0" smtClean="0"/>
              <a:t>of components for the entire length of the accelerator</a:t>
            </a:r>
          </a:p>
          <a:p>
            <a:pPr algn="just"/>
            <a:r>
              <a:rPr lang="en-US" dirty="0" smtClean="0"/>
              <a:t>Use lessons learned from CLIC module for </a:t>
            </a:r>
            <a:r>
              <a:rPr lang="en-US" b="1" dirty="0" smtClean="0"/>
              <a:t>high quality and affordable </a:t>
            </a:r>
            <a:r>
              <a:rPr lang="en-US" dirty="0" smtClean="0"/>
              <a:t>realization of </a:t>
            </a:r>
            <a:r>
              <a:rPr lang="en-US" b="1" dirty="0" smtClean="0"/>
              <a:t>support design</a:t>
            </a:r>
          </a:p>
          <a:p>
            <a:pPr algn="just"/>
            <a:r>
              <a:rPr lang="en-US" dirty="0" smtClean="0"/>
              <a:t>Use </a:t>
            </a:r>
            <a:r>
              <a:rPr lang="en-US" b="1" dirty="0" smtClean="0"/>
              <a:t>synergy</a:t>
            </a:r>
            <a:r>
              <a:rPr lang="en-US" dirty="0" smtClean="0"/>
              <a:t> in </a:t>
            </a:r>
            <a:r>
              <a:rPr lang="en-US" b="1" dirty="0" smtClean="0"/>
              <a:t>prototyping</a:t>
            </a:r>
            <a:r>
              <a:rPr lang="en-US" dirty="0" smtClean="0"/>
              <a:t> for </a:t>
            </a:r>
            <a:r>
              <a:rPr lang="en-US" b="1" dirty="0" smtClean="0"/>
              <a:t>CLIC module </a:t>
            </a:r>
            <a:r>
              <a:rPr lang="en-US" dirty="0" smtClean="0"/>
              <a:t>to improve XLS support design if necessary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03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5: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Description:</a:t>
            </a:r>
          </a:p>
          <a:p>
            <a:r>
              <a:rPr lang="en-US" dirty="0" smtClean="0"/>
              <a:t>Providing a framework for condensing/bringing together mechanical designs and related systems designs</a:t>
            </a:r>
          </a:p>
          <a:p>
            <a:r>
              <a:rPr lang="en-US" dirty="0" smtClean="0"/>
              <a:t>Translating stability requirements of components in concrete mechanical designs for supports</a:t>
            </a:r>
          </a:p>
          <a:p>
            <a:r>
              <a:rPr lang="en-US" dirty="0" smtClean="0"/>
              <a:t>Ensuring proper interfacing with adjacent injector and </a:t>
            </a:r>
            <a:r>
              <a:rPr lang="en-US" dirty="0" err="1" smtClean="0"/>
              <a:t>undulator</a:t>
            </a:r>
            <a:endParaRPr lang="en-US" dirty="0" smtClean="0"/>
          </a:p>
          <a:p>
            <a:r>
              <a:rPr lang="en-US" dirty="0" smtClean="0"/>
              <a:t>Establish lists of components for costing exercise</a:t>
            </a:r>
          </a:p>
          <a:p>
            <a:r>
              <a:rPr lang="en-US" dirty="0" smtClean="0"/>
              <a:t>Issue space allocations?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478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CLIC-module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451364"/>
            <a:ext cx="6482381" cy="4863063"/>
          </a:xfrm>
        </p:spPr>
      </p:pic>
      <p:sp>
        <p:nvSpPr>
          <p:cNvPr id="5" name="TextBox 4"/>
          <p:cNvSpPr txBox="1"/>
          <p:nvPr/>
        </p:nvSpPr>
        <p:spPr>
          <a:xfrm>
            <a:off x="7200900" y="1820007"/>
            <a:ext cx="505385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CLIC CDR baseline design from 2013 test-mockup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Running thermal tests combined with numerical simulations in order to predict individual deformations and compensate for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Testing individual components for installation and alignment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Powering and cooling of individual components for establishing heat dissipation to air and cooling </a:t>
            </a:r>
            <a:r>
              <a:rPr lang="en-US" sz="2000" dirty="0" err="1" smtClean="0"/>
              <a:t>optimisation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3068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380 GeV klystron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3565171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16578" y="1993692"/>
            <a:ext cx="54484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Infrastructure/tools available at CERN: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Catia V5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Dassault</a:t>
            </a:r>
            <a:r>
              <a:rPr lang="en-US" sz="2400" dirty="0" smtClean="0"/>
              <a:t> </a:t>
            </a:r>
            <a:r>
              <a:rPr lang="en-US" sz="2400" dirty="0" err="1" smtClean="0"/>
              <a:t>Smarteam</a:t>
            </a:r>
            <a:r>
              <a:rPr lang="en-US" sz="2400" dirty="0" smtClean="0"/>
              <a:t> data management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Extensive database of RF components for CLIC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Smarteam</a:t>
            </a:r>
            <a:r>
              <a:rPr lang="en-US" sz="2400" dirty="0" smtClean="0"/>
              <a:t> allows for online publishing for feeding back to your designers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989885" y="5051351"/>
            <a:ext cx="47830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can start as soon as we agreed on some basic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AS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Module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Powering scheme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38498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224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WP4-Task5: Integration</vt:lpstr>
      <vt:lpstr>Recap: What we would like to do for XLS</vt:lpstr>
      <vt:lpstr>Task 5: Integration</vt:lpstr>
      <vt:lpstr>Examples CLIC-module</vt:lpstr>
      <vt:lpstr>CLIC 380 GeV klystron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Helsinki Institute of Physics</dc:title>
  <dc:creator>Markus Aicheler</dc:creator>
  <cp:lastModifiedBy>Markus Aicheler</cp:lastModifiedBy>
  <cp:revision>10</cp:revision>
  <dcterms:created xsi:type="dcterms:W3CDTF">2017-11-30T07:27:07Z</dcterms:created>
  <dcterms:modified xsi:type="dcterms:W3CDTF">2018-03-15T08:45:01Z</dcterms:modified>
</cp:coreProperties>
</file>