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3"/>
  </p:notesMasterIdLst>
  <p:sldIdLst>
    <p:sldId id="302" r:id="rId2"/>
    <p:sldId id="289" r:id="rId3"/>
    <p:sldId id="357" r:id="rId4"/>
    <p:sldId id="344" r:id="rId5"/>
    <p:sldId id="361" r:id="rId6"/>
    <p:sldId id="362" r:id="rId7"/>
    <p:sldId id="363" r:id="rId8"/>
    <p:sldId id="364" r:id="rId9"/>
    <p:sldId id="343" r:id="rId10"/>
    <p:sldId id="294" r:id="rId11"/>
    <p:sldId id="352" r:id="rId12"/>
    <p:sldId id="340" r:id="rId13"/>
    <p:sldId id="353" r:id="rId14"/>
    <p:sldId id="350" r:id="rId15"/>
    <p:sldId id="351" r:id="rId16"/>
    <p:sldId id="320" r:id="rId17"/>
    <p:sldId id="321" r:id="rId18"/>
    <p:sldId id="264" r:id="rId19"/>
    <p:sldId id="270" r:id="rId20"/>
    <p:sldId id="327" r:id="rId21"/>
    <p:sldId id="295" r:id="rId22"/>
    <p:sldId id="328" r:id="rId23"/>
    <p:sldId id="329" r:id="rId24"/>
    <p:sldId id="319" r:id="rId25"/>
    <p:sldId id="354" r:id="rId26"/>
    <p:sldId id="347" r:id="rId27"/>
    <p:sldId id="358" r:id="rId28"/>
    <p:sldId id="356" r:id="rId29"/>
    <p:sldId id="360" r:id="rId30"/>
    <p:sldId id="325" r:id="rId31"/>
    <p:sldId id="345"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5" userDrawn="1">
          <p15:clr>
            <a:srgbClr val="A4A3A4"/>
          </p15:clr>
        </p15:guide>
        <p15:guide id="2" pos="2896">
          <p15:clr>
            <a:srgbClr val="A4A3A4"/>
          </p15:clr>
        </p15:guide>
        <p15:guide id="3" orient="horz" pos="735" userDrawn="1">
          <p15:clr>
            <a:srgbClr val="A4A3A4"/>
          </p15:clr>
        </p15:guide>
        <p15:guide id="4" orient="horz" pos="2467">
          <p15:clr>
            <a:srgbClr val="A4A3A4"/>
          </p15:clr>
        </p15:guide>
        <p15:guide id="5" orient="horz" pos="282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53A0"/>
    <a:srgbClr val="000000"/>
    <a:srgbClr val="54C3BC"/>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372" autoAdjust="0"/>
  </p:normalViewPr>
  <p:slideViewPr>
    <p:cSldViewPr snapToGrid="0" snapToObjects="1">
      <p:cViewPr varScale="1">
        <p:scale>
          <a:sx n="131" d="100"/>
          <a:sy n="131" d="100"/>
        </p:scale>
        <p:origin x="966" y="114"/>
      </p:cViewPr>
      <p:guideLst>
        <p:guide orient="horz" pos="1665"/>
        <p:guide pos="2896"/>
        <p:guide orient="horz" pos="735"/>
        <p:guide orient="horz" pos="2467"/>
        <p:guide orient="horz" pos="2822"/>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08/03/2018</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n.wikipedia.org/wiki/Cross_section_(physics)"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ritannica.com/science/Rutherford-atomic-mode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1241216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20</a:t>
            </a:fld>
            <a:endParaRPr lang="fr-FR"/>
          </a:p>
        </p:txBody>
      </p:sp>
    </p:spTree>
    <p:extLst>
      <p:ext uri="{BB962C8B-B14F-4D97-AF65-F5344CB8AC3E}">
        <p14:creationId xmlns:p14="http://schemas.microsoft.com/office/powerpoint/2010/main" val="2931375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21</a:t>
            </a:fld>
            <a:endParaRPr lang="fr-FR"/>
          </a:p>
        </p:txBody>
      </p:sp>
    </p:spTree>
    <p:extLst>
      <p:ext uri="{BB962C8B-B14F-4D97-AF65-F5344CB8AC3E}">
        <p14:creationId xmlns:p14="http://schemas.microsoft.com/office/powerpoint/2010/main" val="2956656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22</a:t>
            </a:fld>
            <a:endParaRPr lang="fr-FR"/>
          </a:p>
        </p:txBody>
      </p:sp>
    </p:spTree>
    <p:extLst>
      <p:ext uri="{BB962C8B-B14F-4D97-AF65-F5344CB8AC3E}">
        <p14:creationId xmlns:p14="http://schemas.microsoft.com/office/powerpoint/2010/main" val="4275551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dE</a:t>
            </a:r>
            <a:r>
              <a:rPr lang="en-US" dirty="0" smtClean="0"/>
              <a:t>/dx prop z^2/v^2 * ln</a:t>
            </a:r>
          </a:p>
          <a:p>
            <a:r>
              <a:rPr lang="en-US" dirty="0" smtClean="0"/>
              <a:t>Too bouncy?</a:t>
            </a:r>
          </a:p>
          <a:p>
            <a:r>
              <a:rPr lang="en-US" dirty="0" smtClean="0"/>
              <a:t>Inelastic scattering with electrons</a:t>
            </a:r>
          </a:p>
          <a:p>
            <a:r>
              <a:rPr lang="en-US" dirty="0" smtClean="0"/>
              <a:t>Elastic scattering nucleus</a:t>
            </a:r>
          </a:p>
          <a:p>
            <a:endParaRPr lang="en-US" dirty="0" smtClean="0"/>
          </a:p>
          <a:p>
            <a:r>
              <a:rPr lang="en-US" dirty="0" smtClean="0"/>
              <a:t>100</a:t>
            </a:r>
            <a:r>
              <a:rPr lang="en-US" baseline="0" dirty="0" smtClean="0"/>
              <a:t> steel balls for 5 dollars, CERN 100 for 2 CHF</a:t>
            </a:r>
            <a:endParaRPr lang="en-US" dirty="0" smtClean="0"/>
          </a:p>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23</a:t>
            </a:fld>
            <a:endParaRPr lang="fr-FR"/>
          </a:p>
        </p:txBody>
      </p:sp>
    </p:spTree>
    <p:extLst>
      <p:ext uri="{BB962C8B-B14F-4D97-AF65-F5344CB8AC3E}">
        <p14:creationId xmlns:p14="http://schemas.microsoft.com/office/powerpoint/2010/main" val="3143043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Mostly electromagnetic</a:t>
            </a:r>
            <a:r>
              <a:rPr lang="en-US" baseline="0" dirty="0" smtClean="0"/>
              <a:t> interaction – inelastic coulomb scattering with electron</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1% of protons per cm : nuclear reaction producing secondary protons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Dotted line: primary and secondary protons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Solid line: only primary protons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peak occurs because the interaction </a:t>
            </a:r>
            <a:r>
              <a:rPr lang="en-US" dirty="0" smtClean="0">
                <a:hlinkClick r:id="rId3"/>
              </a:rPr>
              <a:t>cross section increases as the charged particle's energy decreases. Energy lost by charged particles is inversely proportional to the square of their velocity, which explains the peak occurring just before the particle comes to a complete stop</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E460EA63-43D2-E842-92EA-B304A8820AD7}" type="slidenum">
              <a:rPr lang="fr-FR" smtClean="0"/>
              <a:t>24</a:t>
            </a:fld>
            <a:endParaRPr lang="fr-FR"/>
          </a:p>
        </p:txBody>
      </p:sp>
    </p:spTree>
    <p:extLst>
      <p:ext uri="{BB962C8B-B14F-4D97-AF65-F5344CB8AC3E}">
        <p14:creationId xmlns:p14="http://schemas.microsoft.com/office/powerpoint/2010/main" val="343099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60EA63-43D2-E842-92EA-B304A8820AD7}" type="slidenum">
              <a:rPr lang="fr-FR" smtClean="0"/>
              <a:t>25</a:t>
            </a:fld>
            <a:endParaRPr lang="fr-FR"/>
          </a:p>
        </p:txBody>
      </p:sp>
    </p:spTree>
    <p:extLst>
      <p:ext uri="{BB962C8B-B14F-4D97-AF65-F5344CB8AC3E}">
        <p14:creationId xmlns:p14="http://schemas.microsoft.com/office/powerpoint/2010/main" val="1683391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Was sehe ich? Verteilung</a:t>
            </a:r>
            <a:r>
              <a:rPr lang="de-DE" baseline="0" dirty="0" smtClean="0"/>
              <a:t> der </a:t>
            </a:r>
            <a:r>
              <a:rPr lang="de-DE" baseline="0" dirty="0" err="1" smtClean="0"/>
              <a:t>position</a:t>
            </a:r>
            <a:r>
              <a:rPr lang="de-DE" baseline="0" dirty="0" smtClean="0"/>
              <a:t> des </a:t>
            </a:r>
            <a:r>
              <a:rPr lang="de-DE" baseline="0" dirty="0" err="1" smtClean="0"/>
              <a:t>bragg</a:t>
            </a:r>
            <a:r>
              <a:rPr lang="de-DE" baseline="0" dirty="0" smtClean="0"/>
              <a:t> </a:t>
            </a:r>
            <a:r>
              <a:rPr lang="de-DE" baseline="0" dirty="0" err="1" smtClean="0"/>
              <a:t>peaks</a:t>
            </a:r>
            <a:r>
              <a:rPr lang="de-DE" baseline="0" dirty="0" smtClean="0"/>
              <a:t> = </a:t>
            </a:r>
            <a:r>
              <a:rPr lang="de-DE" baseline="0" dirty="0" err="1" smtClean="0"/>
              <a:t>max</a:t>
            </a:r>
            <a:r>
              <a:rPr lang="de-DE" baseline="0" dirty="0" smtClean="0"/>
              <a:t> </a:t>
            </a:r>
            <a:r>
              <a:rPr lang="de-DE" baseline="0" dirty="0" err="1" smtClean="0"/>
              <a:t>dE</a:t>
            </a:r>
            <a:r>
              <a:rPr lang="de-DE" baseline="0" dirty="0" smtClean="0"/>
              <a:t>/dx?</a:t>
            </a:r>
          </a:p>
          <a:p>
            <a:r>
              <a:rPr lang="de-DE" baseline="0" dirty="0" smtClean="0"/>
              <a:t>Range in matter – </a:t>
            </a:r>
            <a:r>
              <a:rPr lang="de-DE" baseline="0" dirty="0" err="1" smtClean="0"/>
              <a:t>gauss</a:t>
            </a:r>
            <a:r>
              <a:rPr lang="de-DE" baseline="0" dirty="0" smtClean="0"/>
              <a:t> verteilt, </a:t>
            </a:r>
            <a:r>
              <a:rPr lang="de-DE" baseline="0" dirty="0" err="1" smtClean="0"/>
              <a:t>landau</a:t>
            </a:r>
            <a:r>
              <a:rPr lang="de-DE" baseline="0" dirty="0" smtClean="0"/>
              <a:t> verteilt?</a:t>
            </a:r>
          </a:p>
          <a:p>
            <a:endParaRPr lang="de-DE" dirty="0" smtClean="0"/>
          </a:p>
          <a:p>
            <a:r>
              <a:rPr lang="de-DE" dirty="0" smtClean="0"/>
              <a:t>Range </a:t>
            </a:r>
            <a:r>
              <a:rPr lang="de-DE" dirty="0" err="1" smtClean="0"/>
              <a:t>depends</a:t>
            </a:r>
            <a:r>
              <a:rPr lang="de-DE" dirty="0" smtClean="0"/>
              <a:t> on </a:t>
            </a:r>
            <a:r>
              <a:rPr lang="de-DE" dirty="0" err="1" smtClean="0"/>
              <a:t>energy</a:t>
            </a:r>
            <a:endParaRPr lang="de-DE" dirty="0" smtClean="0"/>
          </a:p>
          <a:p>
            <a:r>
              <a:rPr lang="de-DE" dirty="0" smtClean="0"/>
              <a:t>Range = </a:t>
            </a:r>
            <a:r>
              <a:rPr lang="de-DE" dirty="0" err="1" smtClean="0"/>
              <a:t>slot</a:t>
            </a:r>
            <a:r>
              <a:rPr lang="de-DE" dirty="0" smtClean="0"/>
              <a:t> </a:t>
            </a:r>
            <a:r>
              <a:rPr lang="de-DE" dirty="0" err="1" smtClean="0"/>
              <a:t>when</a:t>
            </a:r>
            <a:r>
              <a:rPr lang="de-DE" dirty="0" smtClean="0"/>
              <a:t> 50% </a:t>
            </a:r>
            <a:r>
              <a:rPr lang="de-DE" dirty="0" err="1" smtClean="0"/>
              <a:t>of</a:t>
            </a:r>
            <a:r>
              <a:rPr lang="de-DE" dirty="0" smtClean="0"/>
              <a:t> </a:t>
            </a:r>
            <a:r>
              <a:rPr lang="de-DE" dirty="0" err="1" smtClean="0"/>
              <a:t>the</a:t>
            </a:r>
            <a:r>
              <a:rPr lang="de-DE" dirty="0" smtClean="0"/>
              <a:t> </a:t>
            </a:r>
            <a:r>
              <a:rPr lang="de-DE" dirty="0" err="1" smtClean="0"/>
              <a:t>marbles</a:t>
            </a:r>
            <a:r>
              <a:rPr lang="de-DE" dirty="0" smtClean="0"/>
              <a:t> </a:t>
            </a:r>
            <a:r>
              <a:rPr lang="de-DE" dirty="0" err="1" smtClean="0"/>
              <a:t>are</a:t>
            </a:r>
            <a:r>
              <a:rPr lang="de-DE" dirty="0" smtClean="0"/>
              <a:t> </a:t>
            </a:r>
            <a:r>
              <a:rPr lang="de-DE" dirty="0" err="1" smtClean="0"/>
              <a:t>gone</a:t>
            </a:r>
            <a:endParaRPr lang="de-DE" dirty="0" smtClean="0"/>
          </a:p>
          <a:p>
            <a:r>
              <a:rPr lang="de-DE" dirty="0" smtClean="0"/>
              <a:t>14-5, 20-7, 26-8.5, 32-</a:t>
            </a:r>
          </a:p>
          <a:p>
            <a:r>
              <a:rPr lang="de-DE" dirty="0" smtClean="0"/>
              <a:t>10.5</a:t>
            </a:r>
          </a:p>
          <a:p>
            <a:endParaRPr lang="de-DE"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effectLst/>
              </a:rPr>
              <a:t>Evans The Atomic Nucleus, (McGraw Hill) page 660 "Identical charged particles, all having the same initial velocity do not all have the same range. The observed ranges of individual particles from any </a:t>
            </a:r>
            <a:r>
              <a:rPr lang="en-GB" dirty="0" err="1" smtClean="0">
                <a:effectLst/>
              </a:rPr>
              <a:t>monoenergetic</a:t>
            </a:r>
            <a:r>
              <a:rPr lang="en-GB" dirty="0" smtClean="0">
                <a:effectLst/>
              </a:rPr>
              <a:t> source will show a normal (</a:t>
            </a:r>
            <a:r>
              <a:rPr lang="en-GB" dirty="0" err="1" smtClean="0">
                <a:effectLst/>
              </a:rPr>
              <a:t>gaussian</a:t>
            </a:r>
            <a:r>
              <a:rPr lang="en-GB" dirty="0" smtClean="0">
                <a:effectLst/>
              </a:rPr>
              <a:t>) distribution about the mean range. As early as 1912. Darwin correctly identified this distribution as due to statistical fluctuations in the individual collisions between the charged particle and atomic electrons, and named the effect range straggling."</a:t>
            </a:r>
            <a:br>
              <a:rPr lang="en-GB" dirty="0" smtClean="0">
                <a:effectLst/>
              </a:rPr>
            </a:br>
            <a:r>
              <a:rPr lang="en-GB" dirty="0" smtClean="0">
                <a:effectLst/>
              </a:rPr>
              <a:t/>
            </a:r>
            <a:br>
              <a:rPr lang="en-GB" dirty="0" smtClean="0">
                <a:effectLst/>
              </a:rPr>
            </a:br>
            <a:r>
              <a:rPr lang="en-GB" dirty="0" smtClean="0">
                <a:effectLst/>
              </a:rPr>
              <a:t>Reference https://</a:t>
            </a:r>
            <a:r>
              <a:rPr lang="en-GB" dirty="0" err="1" smtClean="0">
                <a:effectLst/>
              </a:rPr>
              <a:t>www.physicsforums.com</a:t>
            </a:r>
            <a:r>
              <a:rPr lang="en-GB" dirty="0" smtClean="0">
                <a:effectLst/>
              </a:rPr>
              <a:t>/threads/why-straggling-appears.445419/</a:t>
            </a:r>
            <a:br>
              <a:rPr lang="en-GB" dirty="0" smtClean="0">
                <a:effectLst/>
              </a:rPr>
            </a:br>
            <a:r>
              <a:rPr lang="en-GB" dirty="0" smtClean="0"/>
              <a:t>http://</a:t>
            </a:r>
            <a:r>
              <a:rPr lang="en-GB" dirty="0" err="1" smtClean="0"/>
              <a:t>slideplayer.com</a:t>
            </a:r>
            <a:r>
              <a:rPr lang="en-GB" dirty="0" smtClean="0"/>
              <a:t>/slide/11479998/ range straggling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Bragg </a:t>
            </a:r>
            <a:r>
              <a:rPr lang="en-GB" dirty="0" err="1" smtClean="0"/>
              <a:t>Kleeman</a:t>
            </a:r>
            <a:r>
              <a:rPr lang="en-GB" dirty="0" smtClean="0"/>
              <a:t> Rule http://</a:t>
            </a:r>
            <a:r>
              <a:rPr lang="en-GB" dirty="0" err="1" smtClean="0"/>
              <a:t>holbert.faculty.asu.edu</a:t>
            </a:r>
            <a:r>
              <a:rPr lang="en-GB" dirty="0" smtClean="0"/>
              <a:t>/eee460/</a:t>
            </a:r>
            <a:r>
              <a:rPr lang="en-GB" dirty="0" err="1" smtClean="0"/>
              <a:t>IonizationRange.pdf</a:t>
            </a:r>
            <a:r>
              <a:rPr lang="en-GB" dirty="0" smtClean="0"/>
              <a:t> R = a*E^1.8 (protons), R= a*E -</a:t>
            </a:r>
            <a:r>
              <a:rPr lang="en-GB" baseline="0" dirty="0" smtClean="0"/>
              <a:t> b</a:t>
            </a:r>
            <a:r>
              <a:rPr lang="en-GB" dirty="0" smtClean="0"/>
              <a:t> (alpha particles)</a:t>
            </a:r>
          </a:p>
          <a:p>
            <a:pPr marL="0" marR="0" lvl="0" indent="0" algn="l" defTabSz="457200" rtl="0" eaLnBrk="1" fontAlgn="auto" latinLnBrk="0" hangingPunct="1">
              <a:lnSpc>
                <a:spcPct val="100000"/>
              </a:lnSpc>
              <a:spcBef>
                <a:spcPts val="0"/>
              </a:spcBef>
              <a:spcAft>
                <a:spcPts val="0"/>
              </a:spcAft>
              <a:buClrTx/>
              <a:buSzTx/>
              <a:buFontTx/>
              <a:buNone/>
              <a:tabLst/>
              <a:defRPr/>
            </a:pPr>
            <a:r>
              <a:rPr lang="de-DE" dirty="0" smtClean="0">
                <a:effectLst/>
              </a:rPr>
              <a:t> </a:t>
            </a:r>
            <a:endParaRPr lang="en-GB" dirty="0" smtClean="0"/>
          </a:p>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26</a:t>
            </a:fld>
            <a:endParaRPr lang="fr-FR"/>
          </a:p>
        </p:txBody>
      </p:sp>
    </p:spTree>
    <p:extLst>
      <p:ext uri="{BB962C8B-B14F-4D97-AF65-F5344CB8AC3E}">
        <p14:creationId xmlns:p14="http://schemas.microsoft.com/office/powerpoint/2010/main" val="31430430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Was sehe ich? Verteilung</a:t>
            </a:r>
            <a:r>
              <a:rPr lang="de-DE" baseline="0" dirty="0" smtClean="0"/>
              <a:t> der </a:t>
            </a:r>
            <a:r>
              <a:rPr lang="de-DE" baseline="0" dirty="0" err="1" smtClean="0"/>
              <a:t>position</a:t>
            </a:r>
            <a:r>
              <a:rPr lang="de-DE" baseline="0" dirty="0" smtClean="0"/>
              <a:t> des </a:t>
            </a:r>
            <a:r>
              <a:rPr lang="de-DE" baseline="0" dirty="0" err="1" smtClean="0"/>
              <a:t>bragg</a:t>
            </a:r>
            <a:r>
              <a:rPr lang="de-DE" baseline="0" dirty="0" smtClean="0"/>
              <a:t> </a:t>
            </a:r>
            <a:r>
              <a:rPr lang="de-DE" baseline="0" dirty="0" err="1" smtClean="0"/>
              <a:t>peaks</a:t>
            </a:r>
            <a:r>
              <a:rPr lang="de-DE" baseline="0" dirty="0" smtClean="0"/>
              <a:t> = </a:t>
            </a:r>
            <a:r>
              <a:rPr lang="de-DE" baseline="0" dirty="0" err="1" smtClean="0"/>
              <a:t>max</a:t>
            </a:r>
            <a:r>
              <a:rPr lang="de-DE" baseline="0" dirty="0" smtClean="0"/>
              <a:t> </a:t>
            </a:r>
            <a:r>
              <a:rPr lang="de-DE" baseline="0" dirty="0" err="1" smtClean="0"/>
              <a:t>dE</a:t>
            </a:r>
            <a:r>
              <a:rPr lang="de-DE" baseline="0" dirty="0" smtClean="0"/>
              <a:t>/dx?</a:t>
            </a:r>
          </a:p>
          <a:p>
            <a:r>
              <a:rPr lang="de-DE" baseline="0" dirty="0" smtClean="0"/>
              <a:t>Range in matter – </a:t>
            </a:r>
            <a:r>
              <a:rPr lang="de-DE" baseline="0" dirty="0" err="1" smtClean="0"/>
              <a:t>gauss</a:t>
            </a:r>
            <a:r>
              <a:rPr lang="de-DE" baseline="0" dirty="0" smtClean="0"/>
              <a:t> verteilt, </a:t>
            </a:r>
            <a:r>
              <a:rPr lang="de-DE" baseline="0" dirty="0" err="1" smtClean="0"/>
              <a:t>landau</a:t>
            </a:r>
            <a:r>
              <a:rPr lang="de-DE" baseline="0" dirty="0" smtClean="0"/>
              <a:t> verteilt?</a:t>
            </a:r>
          </a:p>
          <a:p>
            <a:endParaRPr lang="de-DE" dirty="0" smtClean="0"/>
          </a:p>
          <a:p>
            <a:r>
              <a:rPr lang="de-DE" dirty="0" smtClean="0"/>
              <a:t>Range </a:t>
            </a:r>
            <a:r>
              <a:rPr lang="de-DE" dirty="0" err="1" smtClean="0"/>
              <a:t>depends</a:t>
            </a:r>
            <a:r>
              <a:rPr lang="de-DE" dirty="0" smtClean="0"/>
              <a:t> on </a:t>
            </a:r>
            <a:r>
              <a:rPr lang="de-DE" dirty="0" err="1" smtClean="0"/>
              <a:t>energy</a:t>
            </a:r>
            <a:endParaRPr lang="de-DE" dirty="0" smtClean="0"/>
          </a:p>
          <a:p>
            <a:r>
              <a:rPr lang="de-DE" dirty="0" smtClean="0"/>
              <a:t>Range = </a:t>
            </a:r>
            <a:r>
              <a:rPr lang="de-DE" dirty="0" err="1" smtClean="0"/>
              <a:t>slot</a:t>
            </a:r>
            <a:r>
              <a:rPr lang="de-DE" dirty="0" smtClean="0"/>
              <a:t> </a:t>
            </a:r>
            <a:r>
              <a:rPr lang="de-DE" dirty="0" err="1" smtClean="0"/>
              <a:t>when</a:t>
            </a:r>
            <a:r>
              <a:rPr lang="de-DE" dirty="0" smtClean="0"/>
              <a:t> 50% </a:t>
            </a:r>
            <a:r>
              <a:rPr lang="de-DE" dirty="0" err="1" smtClean="0"/>
              <a:t>of</a:t>
            </a:r>
            <a:r>
              <a:rPr lang="de-DE" dirty="0" smtClean="0"/>
              <a:t> </a:t>
            </a:r>
            <a:r>
              <a:rPr lang="de-DE" dirty="0" err="1" smtClean="0"/>
              <a:t>the</a:t>
            </a:r>
            <a:r>
              <a:rPr lang="de-DE" dirty="0" smtClean="0"/>
              <a:t> </a:t>
            </a:r>
            <a:r>
              <a:rPr lang="de-DE" dirty="0" err="1" smtClean="0"/>
              <a:t>marbles</a:t>
            </a:r>
            <a:r>
              <a:rPr lang="de-DE" dirty="0" smtClean="0"/>
              <a:t> </a:t>
            </a:r>
            <a:r>
              <a:rPr lang="de-DE" dirty="0" err="1" smtClean="0"/>
              <a:t>are</a:t>
            </a:r>
            <a:r>
              <a:rPr lang="de-DE" dirty="0" smtClean="0"/>
              <a:t> </a:t>
            </a:r>
            <a:r>
              <a:rPr lang="de-DE" dirty="0" err="1" smtClean="0"/>
              <a:t>gone</a:t>
            </a:r>
            <a:endParaRPr lang="de-DE" dirty="0" smtClean="0"/>
          </a:p>
          <a:p>
            <a:r>
              <a:rPr lang="de-DE" dirty="0" smtClean="0"/>
              <a:t>14-5, 20-7, 26-8.5, 32-</a:t>
            </a:r>
          </a:p>
          <a:p>
            <a:r>
              <a:rPr lang="de-DE" dirty="0" smtClean="0"/>
              <a:t>10.5</a:t>
            </a:r>
          </a:p>
          <a:p>
            <a:endParaRPr lang="de-DE"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effectLst/>
              </a:rPr>
              <a:t>Evans The Atomic Nucleus, (McGraw Hill) page 660 "Identical charged particles, all having the same initial velocity do not all have the same range. The observed ranges of individual particles from any </a:t>
            </a:r>
            <a:r>
              <a:rPr lang="en-GB" dirty="0" err="1" smtClean="0">
                <a:effectLst/>
              </a:rPr>
              <a:t>monoenergetic</a:t>
            </a:r>
            <a:r>
              <a:rPr lang="en-GB" dirty="0" smtClean="0">
                <a:effectLst/>
              </a:rPr>
              <a:t> source will show a normal (</a:t>
            </a:r>
            <a:r>
              <a:rPr lang="en-GB" dirty="0" err="1" smtClean="0">
                <a:effectLst/>
              </a:rPr>
              <a:t>gaussian</a:t>
            </a:r>
            <a:r>
              <a:rPr lang="en-GB" dirty="0" smtClean="0">
                <a:effectLst/>
              </a:rPr>
              <a:t>) distribution about the mean range. As early as 1912. Darwin correctly identified this distribution as due to statistical fluctuations in the individual collisions between the charged particle and atomic electrons, and named the effect range straggling."</a:t>
            </a:r>
            <a:br>
              <a:rPr lang="en-GB" dirty="0" smtClean="0">
                <a:effectLst/>
              </a:rPr>
            </a:br>
            <a:r>
              <a:rPr lang="en-GB" dirty="0" smtClean="0">
                <a:effectLst/>
              </a:rPr>
              <a:t/>
            </a:r>
            <a:br>
              <a:rPr lang="en-GB" dirty="0" smtClean="0">
                <a:effectLst/>
              </a:rPr>
            </a:br>
            <a:r>
              <a:rPr lang="en-GB" dirty="0" smtClean="0">
                <a:effectLst/>
              </a:rPr>
              <a:t>Reference https://</a:t>
            </a:r>
            <a:r>
              <a:rPr lang="en-GB" dirty="0" err="1" smtClean="0">
                <a:effectLst/>
              </a:rPr>
              <a:t>www.physicsforums.com</a:t>
            </a:r>
            <a:r>
              <a:rPr lang="en-GB" dirty="0" smtClean="0">
                <a:effectLst/>
              </a:rPr>
              <a:t>/threads/why-straggling-appears.445419/</a:t>
            </a:r>
            <a:br>
              <a:rPr lang="en-GB" dirty="0" smtClean="0">
                <a:effectLst/>
              </a:rPr>
            </a:br>
            <a:r>
              <a:rPr lang="en-GB" dirty="0" smtClean="0"/>
              <a:t>http://</a:t>
            </a:r>
            <a:r>
              <a:rPr lang="en-GB" dirty="0" err="1" smtClean="0"/>
              <a:t>slideplayer.com</a:t>
            </a:r>
            <a:r>
              <a:rPr lang="en-GB" dirty="0" smtClean="0"/>
              <a:t>/slide/11479998/ range straggling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Bragg </a:t>
            </a:r>
            <a:r>
              <a:rPr lang="en-GB" dirty="0" err="1" smtClean="0"/>
              <a:t>Kleeman</a:t>
            </a:r>
            <a:r>
              <a:rPr lang="en-GB" dirty="0" smtClean="0"/>
              <a:t> Rule http://</a:t>
            </a:r>
            <a:r>
              <a:rPr lang="en-GB" dirty="0" err="1" smtClean="0"/>
              <a:t>holbert.faculty.asu.edu</a:t>
            </a:r>
            <a:r>
              <a:rPr lang="en-GB" dirty="0" smtClean="0"/>
              <a:t>/eee460/</a:t>
            </a:r>
            <a:r>
              <a:rPr lang="en-GB" dirty="0" err="1" smtClean="0"/>
              <a:t>IonizationRange.pdf</a:t>
            </a:r>
            <a:r>
              <a:rPr lang="en-GB" dirty="0" smtClean="0"/>
              <a:t> R = a*E^1.8 (protons), R= a*E -</a:t>
            </a:r>
            <a:r>
              <a:rPr lang="en-GB" baseline="0" dirty="0" smtClean="0"/>
              <a:t> b</a:t>
            </a:r>
            <a:r>
              <a:rPr lang="en-GB" dirty="0" smtClean="0"/>
              <a:t> (alpha particles)</a:t>
            </a:r>
          </a:p>
          <a:p>
            <a:pPr marL="0" marR="0" lvl="0" indent="0" algn="l" defTabSz="457200" rtl="0" eaLnBrk="1" fontAlgn="auto" latinLnBrk="0" hangingPunct="1">
              <a:lnSpc>
                <a:spcPct val="100000"/>
              </a:lnSpc>
              <a:spcBef>
                <a:spcPts val="0"/>
              </a:spcBef>
              <a:spcAft>
                <a:spcPts val="0"/>
              </a:spcAft>
              <a:buClrTx/>
              <a:buSzTx/>
              <a:buFontTx/>
              <a:buNone/>
              <a:tabLst/>
              <a:defRPr/>
            </a:pPr>
            <a:r>
              <a:rPr lang="de-DE" dirty="0" smtClean="0">
                <a:effectLst/>
              </a:rPr>
              <a:t> </a:t>
            </a:r>
            <a:endParaRPr lang="en-GB" dirty="0" smtClean="0"/>
          </a:p>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27</a:t>
            </a:fld>
            <a:endParaRPr lang="fr-FR"/>
          </a:p>
        </p:txBody>
      </p:sp>
    </p:spTree>
    <p:extLst>
      <p:ext uri="{BB962C8B-B14F-4D97-AF65-F5344CB8AC3E}">
        <p14:creationId xmlns:p14="http://schemas.microsoft.com/office/powerpoint/2010/main" val="3143043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latin typeface="Helv"/>
              </a:rPr>
              <a:t>experiencing particle physics</a:t>
            </a:r>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31</a:t>
            </a:fld>
            <a:endParaRPr lang="fr-FR"/>
          </a:p>
        </p:txBody>
      </p:sp>
    </p:spTree>
    <p:extLst>
      <p:ext uri="{BB962C8B-B14F-4D97-AF65-F5344CB8AC3E}">
        <p14:creationId xmlns:p14="http://schemas.microsoft.com/office/powerpoint/2010/main" val="2124150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 printing</a:t>
            </a:r>
            <a:r>
              <a:rPr lang="en-US" baseline="0" dirty="0" smtClean="0"/>
              <a:t> services</a:t>
            </a:r>
          </a:p>
          <a:p>
            <a:r>
              <a:rPr lang="en-US" baseline="0" dirty="0" smtClean="0"/>
              <a:t>10% education discount https://</a:t>
            </a:r>
            <a:r>
              <a:rPr lang="en-US" baseline="0" dirty="0" err="1" smtClean="0"/>
              <a:t>i.materialise.com</a:t>
            </a:r>
            <a:endParaRPr lang="en-US" dirty="0"/>
          </a:p>
        </p:txBody>
      </p:sp>
      <p:sp>
        <p:nvSpPr>
          <p:cNvPr id="4" name="Slide Number Placeholder 3"/>
          <p:cNvSpPr>
            <a:spLocks noGrp="1"/>
          </p:cNvSpPr>
          <p:nvPr>
            <p:ph type="sldNum" sz="quarter" idx="10"/>
          </p:nvPr>
        </p:nvSpPr>
        <p:spPr/>
        <p:txBody>
          <a:bodyPr/>
          <a:lstStyle/>
          <a:p>
            <a:fld id="{E460EA63-43D2-E842-92EA-B304A8820AD7}" type="slidenum">
              <a:rPr lang="fr-FR" smtClean="0"/>
              <a:t>10</a:t>
            </a:fld>
            <a:endParaRPr lang="fr-FR"/>
          </a:p>
        </p:txBody>
      </p:sp>
    </p:spTree>
    <p:extLst>
      <p:ext uri="{BB962C8B-B14F-4D97-AF65-F5344CB8AC3E}">
        <p14:creationId xmlns:p14="http://schemas.microsoft.com/office/powerpoint/2010/main" val="2756657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plum-pudding model, it had to be abandoned (1911) on both theoretical and experimental grounds in favour of the </a:t>
            </a:r>
            <a:r>
              <a:rPr lang="en-GB" dirty="0" smtClean="0">
                <a:hlinkClick r:id="rId3"/>
              </a:rPr>
              <a:t>Rutherford atomic model</a:t>
            </a:r>
            <a:r>
              <a:rPr lang="en-GB" dirty="0" smtClean="0"/>
              <a:t>, in which the electrons describe orbits about a tiny positive nucleus.</a:t>
            </a:r>
          </a:p>
          <a:p>
            <a:endParaRPr lang="de-DE" dirty="0" smtClean="0"/>
          </a:p>
          <a:p>
            <a:r>
              <a:rPr lang="en-GB" dirty="0" smtClean="0"/>
              <a:t>one in 20,000 alpha particles had been deflected 45° or more</a:t>
            </a:r>
          </a:p>
          <a:p>
            <a:endParaRPr lang="de-DE"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smtClean="0"/>
              <a:t>Lemmer, B. (2013). </a:t>
            </a:r>
            <a:r>
              <a:rPr lang="de-DE" sz="1200" i="1" dirty="0" smtClean="0"/>
              <a:t>Bis (s) ins Innere des Protons: ein Science Slam durch die Welt der Elementarteilchen, der Beschleuniger und </a:t>
            </a:r>
            <a:r>
              <a:rPr lang="de-DE" sz="1200" i="1" dirty="0" err="1" smtClean="0"/>
              <a:t>Supernerds</a:t>
            </a:r>
            <a:r>
              <a:rPr lang="de-DE" sz="1200" dirty="0" smtClean="0"/>
              <a:t>. Springer-Verlag.</a:t>
            </a:r>
          </a:p>
          <a:p>
            <a:endParaRPr lang="de-DE"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de-DE" dirty="0" smtClean="0"/>
              <a:t>FLINN SCIENTIFIC: </a:t>
            </a:r>
            <a:r>
              <a:rPr lang="en-GB" b="1" dirty="0" smtClean="0"/>
              <a:t>Atomic Target Practice:</a:t>
            </a:r>
            <a:r>
              <a:rPr lang="en-GB" b="1" baseline="0" dirty="0" smtClean="0"/>
              <a:t> </a:t>
            </a:r>
            <a:r>
              <a:rPr lang="en-GB" b="1" dirty="0" smtClean="0"/>
              <a:t>Solving the Structure of the Atom. </a:t>
            </a:r>
            <a:r>
              <a:rPr lang="en-GB" dirty="0" smtClean="0"/>
              <a:t>https://www.flinnsci.com/api/library/Download/00a643b932ac4478a6cad90536a3b466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b="1" dirty="0" smtClean="0"/>
              <a:t> </a:t>
            </a:r>
            <a:endParaRPr lang="de-DE" b="0" dirty="0" smtClean="0"/>
          </a:p>
          <a:p>
            <a:r>
              <a:rPr lang="en-GB" b="0" dirty="0" smtClean="0"/>
              <a:t>Perimeter Institute: </a:t>
            </a:r>
            <a:r>
              <a:rPr lang="en-GB" b="1" dirty="0" smtClean="0"/>
              <a:t>Scattering Experiment: Rutherford Scattering </a:t>
            </a:r>
            <a:r>
              <a:rPr lang="en-GB" dirty="0" smtClean="0"/>
              <a:t>https://insidetheperimeter.ca/perimeter-classroom-activity-rutherford-scattering-with-marbles/ </a:t>
            </a:r>
          </a:p>
          <a:p>
            <a:endParaRPr lang="en-GB" dirty="0" smtClean="0"/>
          </a:p>
          <a:p>
            <a:r>
              <a:rPr lang="en-GB" dirty="0" smtClean="0"/>
              <a:t>www.springer.com/cda/content/document/cda_downloaddocument/9783642377136-c1.pdf?SGWID=0-0-45-1415407-p175274474 </a:t>
            </a:r>
          </a:p>
          <a:p>
            <a:endParaRPr lang="de-DE" dirty="0" smtClean="0"/>
          </a:p>
          <a:p>
            <a:r>
              <a:rPr lang="de-DE" dirty="0" smtClean="0"/>
              <a:t>Chapter 2</a:t>
            </a:r>
          </a:p>
          <a:p>
            <a:r>
              <a:rPr lang="de-DE" dirty="0" smtClean="0"/>
              <a:t>Boris Lemmer</a:t>
            </a:r>
          </a:p>
          <a:p>
            <a:endParaRPr lang="de-DE" dirty="0" smtClean="0"/>
          </a:p>
          <a:p>
            <a:r>
              <a:rPr lang="de-DE" dirty="0" smtClean="0"/>
              <a:t>Seite 24</a:t>
            </a:r>
          </a:p>
          <a:p>
            <a:r>
              <a:rPr lang="de-DE" sz="1200" b="1" i="0" u="none" strike="noStrike" kern="1200" baseline="0" dirty="0" smtClean="0">
                <a:solidFill>
                  <a:schemeClr val="tx1"/>
                </a:solidFill>
                <a:latin typeface="+mn-lt"/>
                <a:ea typeface="+mn-ea"/>
                <a:cs typeface="+mn-cs"/>
              </a:rPr>
              <a:t>Abb. 2.5 </a:t>
            </a:r>
            <a:r>
              <a:rPr lang="de-DE" sz="1200" b="0" i="0" u="none" strike="noStrike" kern="1200" baseline="0" dirty="0" smtClean="0">
                <a:solidFill>
                  <a:schemeClr val="tx1"/>
                </a:solidFill>
                <a:latin typeface="+mn-lt"/>
                <a:ea typeface="+mn-ea"/>
                <a:cs typeface="+mn-cs"/>
              </a:rPr>
              <a:t>Ein Versuch, der das Prinzip des </a:t>
            </a:r>
            <a:r>
              <a:rPr lang="de-DE" sz="1200" b="0" i="0" u="none" strike="noStrike" kern="1200" baseline="0" dirty="0" err="1" smtClean="0">
                <a:solidFill>
                  <a:schemeClr val="tx1"/>
                </a:solidFill>
                <a:latin typeface="+mn-lt"/>
                <a:ea typeface="+mn-ea"/>
                <a:cs typeface="+mn-cs"/>
              </a:rPr>
              <a:t>Rutherfordschen</a:t>
            </a:r>
            <a:r>
              <a:rPr lang="de-DE" sz="1200" b="0" i="0" u="none" strike="noStrike" kern="1200" baseline="0" dirty="0" smtClean="0">
                <a:solidFill>
                  <a:schemeClr val="tx1"/>
                </a:solidFill>
                <a:latin typeface="+mn-lt"/>
                <a:ea typeface="+mn-ea"/>
                <a:cs typeface="+mn-cs"/>
              </a:rPr>
              <a:t> Streuversuchs darstellt.</a:t>
            </a:r>
          </a:p>
          <a:p>
            <a:r>
              <a:rPr lang="de-DE" sz="1200" b="0" i="0" u="none" strike="noStrike" kern="1200" baseline="0" dirty="0" smtClean="0">
                <a:solidFill>
                  <a:schemeClr val="tx1"/>
                </a:solidFill>
                <a:latin typeface="+mn-lt"/>
                <a:ea typeface="+mn-ea"/>
                <a:cs typeface="+mn-cs"/>
              </a:rPr>
              <a:t>Murmeln rollen über die Rampe gegen Holzfiguren und werden danach weggestreut.</a:t>
            </a:r>
          </a:p>
          <a:p>
            <a:r>
              <a:rPr lang="de-DE" sz="1200" b="0" i="0" u="none" strike="noStrike" kern="1200" baseline="0" dirty="0" smtClean="0">
                <a:solidFill>
                  <a:schemeClr val="tx1"/>
                </a:solidFill>
                <a:latin typeface="+mn-lt"/>
                <a:ea typeface="+mn-ea"/>
                <a:cs typeface="+mn-cs"/>
              </a:rPr>
              <a:t>Die Form der Figur entscheidet über die Streurichtung. (Foto: © </a:t>
            </a:r>
            <a:r>
              <a:rPr lang="de-DE" sz="1200" b="0" i="0" u="none" strike="noStrike" kern="1200" baseline="0" dirty="0" err="1" smtClean="0">
                <a:solidFill>
                  <a:schemeClr val="tx1"/>
                </a:solidFill>
                <a:latin typeface="+mn-lt"/>
                <a:ea typeface="+mn-ea"/>
                <a:cs typeface="+mn-cs"/>
              </a:rPr>
              <a:t>Ching</a:t>
            </a:r>
            <a:r>
              <a:rPr lang="de-DE" sz="1200" b="0" i="0" u="none" strike="noStrike" kern="1200" baseline="0" dirty="0" smtClean="0">
                <a:solidFill>
                  <a:schemeClr val="tx1"/>
                </a:solidFill>
                <a:latin typeface="+mn-lt"/>
                <a:ea typeface="+mn-ea"/>
                <a:cs typeface="+mn-cs"/>
              </a:rPr>
              <a:t>-Yen Huang)</a:t>
            </a:r>
          </a:p>
          <a:p>
            <a:endParaRPr lang="de-DE"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2.3 </a:t>
            </a:r>
            <a:r>
              <a:rPr lang="en-GB" sz="1200" b="1" i="0" u="none" strike="noStrike" kern="1200" baseline="0" dirty="0" err="1" smtClean="0">
                <a:solidFill>
                  <a:schemeClr val="tx1"/>
                </a:solidFill>
                <a:latin typeface="+mn-lt"/>
                <a:ea typeface="+mn-ea"/>
                <a:cs typeface="+mn-cs"/>
              </a:rPr>
              <a:t>Murmelspiel</a:t>
            </a:r>
            <a:r>
              <a:rPr lang="en-GB" sz="1200" b="1" i="0" u="none" strike="noStrike" kern="1200" baseline="0" dirty="0" smtClean="0">
                <a:solidFill>
                  <a:schemeClr val="tx1"/>
                </a:solidFill>
                <a:latin typeface="+mn-lt"/>
                <a:ea typeface="+mn-ea"/>
                <a:cs typeface="+mn-cs"/>
              </a:rPr>
              <a:t> und </a:t>
            </a:r>
            <a:r>
              <a:rPr lang="en-GB" sz="1200" b="1" i="0" u="none" strike="noStrike" kern="1200" baseline="0" dirty="0" err="1" smtClean="0">
                <a:solidFill>
                  <a:schemeClr val="tx1"/>
                </a:solidFill>
                <a:latin typeface="+mn-lt"/>
                <a:ea typeface="+mn-ea"/>
                <a:cs typeface="+mn-cs"/>
              </a:rPr>
              <a:t>Rosinenkuchen</a:t>
            </a:r>
            <a:r>
              <a:rPr lang="en-GB" sz="1200" b="1" i="0" u="none" strike="noStrike" kern="1200" baseline="0" dirty="0" smtClean="0">
                <a:solidFill>
                  <a:schemeClr val="tx1"/>
                </a:solidFill>
                <a:latin typeface="+mn-lt"/>
                <a:ea typeface="+mn-ea"/>
                <a:cs typeface="+mn-cs"/>
              </a:rPr>
              <a:t>: </a:t>
            </a:r>
            <a:r>
              <a:rPr lang="de-DE" sz="1200" b="1" i="0" u="none" strike="noStrike" kern="1200" baseline="0" dirty="0" smtClean="0">
                <a:solidFill>
                  <a:schemeClr val="tx1"/>
                </a:solidFill>
                <a:latin typeface="+mn-lt"/>
                <a:ea typeface="+mn-ea"/>
                <a:cs typeface="+mn-cs"/>
              </a:rPr>
              <a:t>das heitere Ratespiel um die Struktur </a:t>
            </a:r>
            <a:r>
              <a:rPr lang="en-GB" sz="1200" b="1" i="0" u="none" strike="noStrike" kern="1200" baseline="0" dirty="0" smtClean="0">
                <a:solidFill>
                  <a:schemeClr val="tx1"/>
                </a:solidFill>
                <a:latin typeface="+mn-lt"/>
                <a:ea typeface="+mn-ea"/>
                <a:cs typeface="+mn-cs"/>
              </a:rPr>
              <a:t>der </a:t>
            </a:r>
            <a:r>
              <a:rPr lang="en-GB" sz="1200" b="1" i="0" u="none" strike="noStrike" kern="1200" baseline="0" dirty="0" err="1" smtClean="0">
                <a:solidFill>
                  <a:schemeClr val="tx1"/>
                </a:solidFill>
                <a:latin typeface="+mn-lt"/>
                <a:ea typeface="+mn-ea"/>
                <a:cs typeface="+mn-cs"/>
              </a:rPr>
              <a:t>Atome</a:t>
            </a:r>
            <a:endParaRPr lang="en-GB" sz="1200" b="1" i="0" u="none" strike="noStrike" kern="1200" baseline="0" dirty="0" smtClean="0">
              <a:solidFill>
                <a:schemeClr val="tx1"/>
              </a:solidFill>
              <a:latin typeface="+mn-lt"/>
              <a:ea typeface="+mn-ea"/>
              <a:cs typeface="+mn-cs"/>
            </a:endParaRPr>
          </a:p>
          <a:p>
            <a:r>
              <a:rPr lang="de-DE" sz="1200" b="0" i="1" u="none" strike="noStrike" kern="1200" baseline="0" dirty="0" err="1" smtClean="0">
                <a:solidFill>
                  <a:schemeClr val="tx1"/>
                </a:solidFill>
                <a:latin typeface="+mn-lt"/>
                <a:ea typeface="+mn-ea"/>
                <a:cs typeface="+mn-cs"/>
              </a:rPr>
              <a:t>Rutherfordschen</a:t>
            </a:r>
            <a:r>
              <a:rPr lang="de-DE" sz="1200" b="0" i="1" u="none" strike="noStrike" kern="1200" baseline="0" dirty="0" smtClean="0">
                <a:solidFill>
                  <a:schemeClr val="tx1"/>
                </a:solidFill>
                <a:latin typeface="+mn-lt"/>
                <a:ea typeface="+mn-ea"/>
                <a:cs typeface="+mn-cs"/>
              </a:rPr>
              <a:t> Streuversuch </a:t>
            </a:r>
          </a:p>
          <a:p>
            <a:r>
              <a:rPr lang="de-DE" sz="1200" b="0" i="0" u="none" strike="noStrike" kern="1200" baseline="0" dirty="0" smtClean="0">
                <a:solidFill>
                  <a:schemeClr val="tx1"/>
                </a:solidFill>
                <a:latin typeface="+mn-lt"/>
                <a:ea typeface="+mn-ea"/>
                <a:cs typeface="+mn-cs"/>
              </a:rPr>
              <a:t>Holzfigur unter einem Dach, Schaut man von oben drauf, kann man erst mal nicht sehen, was für eine Figur darunter liegt. </a:t>
            </a:r>
          </a:p>
          <a:p>
            <a:pPr marL="228600" indent="-228600">
              <a:buAutoNum type="arabicPeriod"/>
            </a:pPr>
            <a:r>
              <a:rPr lang="de-DE" sz="1200" b="0" i="0" u="none" strike="noStrike" kern="1200" baseline="0" dirty="0" smtClean="0">
                <a:solidFill>
                  <a:schemeClr val="tx1"/>
                </a:solidFill>
                <a:latin typeface="+mn-lt"/>
                <a:ea typeface="+mn-ea"/>
                <a:cs typeface="+mn-cs"/>
              </a:rPr>
              <a:t>Raten</a:t>
            </a:r>
          </a:p>
          <a:p>
            <a:pPr marL="228600" indent="-228600">
              <a:buAutoNum type="arabicPeriod"/>
            </a:pPr>
            <a:r>
              <a:rPr lang="de-DE" sz="1200" b="0" i="0" u="none" strike="noStrike" kern="1200" baseline="0" dirty="0" smtClean="0">
                <a:solidFill>
                  <a:schemeClr val="tx1"/>
                </a:solidFill>
                <a:latin typeface="+mn-lt"/>
                <a:ea typeface="+mn-ea"/>
                <a:cs typeface="+mn-cs"/>
              </a:rPr>
              <a:t>Ablenkrichtung der Murmeln</a:t>
            </a:r>
          </a:p>
          <a:p>
            <a:pPr marL="0" indent="0">
              <a:buNone/>
            </a:pPr>
            <a:r>
              <a:rPr lang="de-DE" sz="1200" b="1" i="0" u="none" strike="noStrike" kern="1200" baseline="0" dirty="0" smtClean="0">
                <a:solidFill>
                  <a:schemeClr val="tx1"/>
                </a:solidFill>
                <a:latin typeface="+mn-lt"/>
                <a:ea typeface="+mn-ea"/>
                <a:cs typeface="+mn-cs"/>
              </a:rPr>
              <a:t>Rechteck </a:t>
            </a:r>
            <a:r>
              <a:rPr lang="de-DE" sz="1200" b="0" i="0" u="none" strike="noStrike" kern="1200" baseline="0" dirty="0" smtClean="0">
                <a:solidFill>
                  <a:schemeClr val="tx1"/>
                </a:solidFill>
                <a:latin typeface="+mn-lt"/>
                <a:ea typeface="+mn-ea"/>
                <a:cs typeface="+mn-cs"/>
              </a:rPr>
              <a:t>Die Kugeln, die gegen die Vorderseite des Rechtecks knallen, werden wieder in die Richtung der Rampe zurückreflektiert. Diejenigen, die seitlich vorbeigehen, fliegen einfach weiter.</a:t>
            </a:r>
          </a:p>
          <a:p>
            <a:r>
              <a:rPr lang="de-DE" sz="1200" b="0" i="0" u="none" strike="noStrike" kern="1200" baseline="0" dirty="0" smtClean="0">
                <a:solidFill>
                  <a:schemeClr val="tx1"/>
                </a:solidFill>
                <a:latin typeface="+mn-lt"/>
                <a:ea typeface="+mn-ea"/>
                <a:cs typeface="+mn-cs"/>
              </a:rPr>
              <a:t> </a:t>
            </a:r>
            <a:r>
              <a:rPr lang="de-DE" sz="1200" b="1" i="0" u="none" strike="noStrike" kern="1200" baseline="0" dirty="0" smtClean="0">
                <a:solidFill>
                  <a:schemeClr val="tx1"/>
                </a:solidFill>
                <a:latin typeface="+mn-lt"/>
                <a:ea typeface="+mn-ea"/>
                <a:cs typeface="+mn-cs"/>
              </a:rPr>
              <a:t>Dreieck </a:t>
            </a:r>
            <a:r>
              <a:rPr lang="de-DE" sz="1200" b="0" i="0" u="none" strike="noStrike" kern="1200" baseline="0" dirty="0" smtClean="0">
                <a:solidFill>
                  <a:schemeClr val="tx1"/>
                </a:solidFill>
                <a:latin typeface="+mn-lt"/>
                <a:ea typeface="+mn-ea"/>
                <a:cs typeface="+mn-cs"/>
              </a:rPr>
              <a:t>Da die Kugeln alle auf die schrägen Kanten des Dreiecks prallen, erwartet man, dass sie verteilt in der vorderen Hälfte landen.</a:t>
            </a:r>
          </a:p>
          <a:p>
            <a:r>
              <a:rPr lang="de-DE" sz="1200" b="0" i="0" u="none" strike="noStrike" kern="1200" baseline="0" dirty="0" smtClean="0">
                <a:solidFill>
                  <a:schemeClr val="tx1"/>
                </a:solidFill>
                <a:latin typeface="+mn-lt"/>
                <a:ea typeface="+mn-ea"/>
                <a:cs typeface="+mn-cs"/>
              </a:rPr>
              <a:t> </a:t>
            </a:r>
            <a:r>
              <a:rPr lang="de-DE" sz="1200" b="1" i="0" u="none" strike="noStrike" kern="1200" baseline="0" dirty="0" smtClean="0">
                <a:solidFill>
                  <a:schemeClr val="tx1"/>
                </a:solidFill>
                <a:latin typeface="+mn-lt"/>
                <a:ea typeface="+mn-ea"/>
                <a:cs typeface="+mn-cs"/>
              </a:rPr>
              <a:t>Kreis </a:t>
            </a:r>
            <a:r>
              <a:rPr lang="de-DE" sz="1200" b="0" i="0" u="none" strike="noStrike" kern="1200" baseline="0" dirty="0" smtClean="0">
                <a:solidFill>
                  <a:schemeClr val="tx1"/>
                </a:solidFill>
                <a:latin typeface="+mn-lt"/>
                <a:ea typeface="+mn-ea"/>
                <a:cs typeface="+mn-cs"/>
              </a:rPr>
              <a:t>Der Kreis ist schön symmetrisch rund und sollte die Murmeln gleich verteilt in alle Richtungen streuen.</a:t>
            </a:r>
          </a:p>
          <a:p>
            <a:endParaRPr lang="de-DE" sz="1200" b="0" i="0" u="none" strike="noStrike" kern="1200" baseline="0" dirty="0" smtClean="0">
              <a:solidFill>
                <a:schemeClr val="tx1"/>
              </a:solidFill>
              <a:latin typeface="+mn-lt"/>
              <a:ea typeface="+mn-ea"/>
              <a:cs typeface="+mn-cs"/>
            </a:endParaRPr>
          </a:p>
          <a:p>
            <a:r>
              <a:rPr lang="de-DE" sz="1200" b="0" i="0" u="none" strike="noStrike" kern="1200" baseline="0" dirty="0" smtClean="0">
                <a:solidFill>
                  <a:schemeClr val="tx1"/>
                </a:solidFill>
                <a:latin typeface="+mn-lt"/>
                <a:ea typeface="+mn-ea"/>
                <a:cs typeface="+mn-cs"/>
              </a:rPr>
              <a:t>Streumuster der Murmeln </a:t>
            </a:r>
            <a:r>
              <a:rPr lang="de-DE" sz="1200" b="0" i="0" u="none" strike="noStrike" kern="1200" baseline="0" dirty="0" smtClean="0">
                <a:solidFill>
                  <a:schemeClr val="tx1"/>
                </a:solidFill>
                <a:latin typeface="+mn-lt"/>
                <a:ea typeface="+mn-ea"/>
                <a:cs typeface="+mn-cs"/>
                <a:sym typeface="Wingdings" panose="05000000000000000000" pitchFamily="2" charset="2"/>
              </a:rPr>
              <a:t> </a:t>
            </a:r>
            <a:r>
              <a:rPr lang="de-DE" sz="1200" b="0" i="0" u="none" strike="noStrike" kern="1200" baseline="0" dirty="0" smtClean="0">
                <a:solidFill>
                  <a:schemeClr val="tx1"/>
                </a:solidFill>
                <a:latin typeface="+mn-lt"/>
                <a:ea typeface="+mn-ea"/>
                <a:cs typeface="+mn-cs"/>
              </a:rPr>
              <a:t>Figur darunter </a:t>
            </a:r>
          </a:p>
          <a:p>
            <a:endParaRPr lang="de-DE" sz="1200" b="0" i="0" u="none" strike="noStrike" kern="1200" baseline="0" dirty="0" smtClean="0">
              <a:solidFill>
                <a:schemeClr val="tx1"/>
              </a:solidFill>
              <a:latin typeface="+mn-lt"/>
              <a:ea typeface="+mn-ea"/>
              <a:cs typeface="+mn-cs"/>
            </a:endParaRPr>
          </a:p>
          <a:p>
            <a:r>
              <a:rPr lang="de-DE" sz="1200" b="1" i="0" u="none" strike="noStrike" kern="1200" baseline="0" dirty="0" smtClean="0">
                <a:solidFill>
                  <a:schemeClr val="tx1"/>
                </a:solidFill>
                <a:latin typeface="+mn-lt"/>
                <a:ea typeface="+mn-ea"/>
                <a:cs typeface="+mn-cs"/>
              </a:rPr>
              <a:t>Rutherfords Heliumgeschosse und die verrückte Struktur der echten Atome</a:t>
            </a:r>
          </a:p>
          <a:p>
            <a:r>
              <a:rPr lang="de-DE" sz="1200" b="0" i="0" u="none" strike="noStrike" kern="1200" baseline="0" dirty="0" smtClean="0">
                <a:solidFill>
                  <a:schemeClr val="tx1"/>
                </a:solidFill>
                <a:latin typeface="+mn-lt"/>
                <a:ea typeface="+mn-ea"/>
                <a:cs typeface="+mn-cs"/>
              </a:rPr>
              <a:t>Ernest Rutherford nicht Holzfiguren, sondern Atome (nachschauen geht nicht)</a:t>
            </a:r>
          </a:p>
          <a:p>
            <a:endParaRPr lang="de-DE" sz="1200" b="0" i="0" u="none" strike="noStrike" kern="1200" baseline="0" dirty="0" smtClean="0">
              <a:solidFill>
                <a:schemeClr val="tx1"/>
              </a:solidFill>
              <a:latin typeface="+mn-lt"/>
              <a:ea typeface="+mn-ea"/>
              <a:cs typeface="+mn-cs"/>
            </a:endParaRPr>
          </a:p>
          <a:p>
            <a:r>
              <a:rPr lang="de-DE" sz="1200" b="0" i="0" u="none" strike="noStrike" kern="1200" baseline="0" dirty="0" smtClean="0">
                <a:solidFill>
                  <a:schemeClr val="tx1"/>
                </a:solidFill>
                <a:latin typeface="+mn-lt"/>
                <a:ea typeface="+mn-ea"/>
                <a:cs typeface="+mn-cs"/>
              </a:rPr>
              <a:t>Anstelle Murmeln: Kerne von Heliumatomen (gutes Geschoss weil schwer </a:t>
            </a:r>
            <a:r>
              <a:rPr lang="de-DE" sz="1200" b="0" i="0" u="none" strike="noStrike" kern="1200" baseline="0" dirty="0" smtClean="0">
                <a:solidFill>
                  <a:schemeClr val="tx1"/>
                </a:solidFill>
                <a:latin typeface="+mn-lt"/>
                <a:ea typeface="+mn-ea"/>
                <a:cs typeface="+mn-cs"/>
                <a:sym typeface="Wingdings" panose="05000000000000000000" pitchFamily="2" charset="2"/>
              </a:rPr>
              <a:t> wenig Ablenkung)</a:t>
            </a:r>
          </a:p>
          <a:p>
            <a:r>
              <a:rPr lang="de-DE" sz="1200" b="0" i="0" u="none" strike="noStrike" kern="1200" baseline="0" dirty="0" smtClean="0">
                <a:solidFill>
                  <a:schemeClr val="tx1"/>
                </a:solidFill>
                <a:latin typeface="+mn-lt"/>
                <a:ea typeface="+mn-ea"/>
                <a:cs typeface="+mn-cs"/>
                <a:sym typeface="Wingdings" panose="05000000000000000000" pitchFamily="2" charset="2"/>
              </a:rPr>
              <a:t>Rosinenkuchenmodell Thomson: Kugeln </a:t>
            </a:r>
            <a:r>
              <a:rPr lang="de-DE" sz="1200" b="0" i="0" u="none" strike="noStrike" kern="1200" baseline="0" dirty="0" err="1" smtClean="0">
                <a:solidFill>
                  <a:schemeClr val="tx1"/>
                </a:solidFill>
                <a:latin typeface="+mn-lt"/>
                <a:ea typeface="+mn-ea"/>
                <a:cs typeface="+mn-cs"/>
                <a:sym typeface="Wingdings" panose="05000000000000000000" pitchFamily="2" charset="2"/>
              </a:rPr>
              <a:t>soillten</a:t>
            </a:r>
            <a:r>
              <a:rPr lang="de-DE" sz="1200" b="0" i="0" u="none" strike="noStrike" kern="1200" baseline="0" dirty="0" smtClean="0">
                <a:solidFill>
                  <a:schemeClr val="tx1"/>
                </a:solidFill>
                <a:latin typeface="+mn-lt"/>
                <a:ea typeface="+mn-ea"/>
                <a:cs typeface="+mn-cs"/>
                <a:sym typeface="Wingdings" panose="05000000000000000000" pitchFamily="2" charset="2"/>
              </a:rPr>
              <a:t> einfach durchfliegen, manche leicht abgelenkt</a:t>
            </a:r>
          </a:p>
          <a:p>
            <a:r>
              <a:rPr lang="de-DE" sz="1200" b="0" i="0" u="none" strike="noStrike" kern="1200" baseline="0" dirty="0" smtClean="0">
                <a:solidFill>
                  <a:schemeClr val="tx1"/>
                </a:solidFill>
                <a:latin typeface="+mn-lt"/>
                <a:ea typeface="+mn-ea"/>
                <a:cs typeface="+mn-cs"/>
                <a:sym typeface="Wingdings" panose="05000000000000000000" pitchFamily="2" charset="2"/>
              </a:rPr>
              <a:t>Beobachtung_ meisten geradeaus durch, wenige abgelenkt, in alle möglichen Ecken, teilweise auch zurück</a:t>
            </a:r>
          </a:p>
          <a:p>
            <a:endParaRPr lang="de-DE" sz="1200" b="0" i="0" u="none" strike="noStrike" kern="1200" baseline="0" dirty="0" smtClean="0">
              <a:solidFill>
                <a:schemeClr val="tx1"/>
              </a:solidFill>
              <a:latin typeface="+mn-lt"/>
              <a:ea typeface="+mn-ea"/>
              <a:cs typeface="+mn-cs"/>
              <a:sym typeface="Wingdings" panose="05000000000000000000" pitchFamily="2" charset="2"/>
            </a:endParaRPr>
          </a:p>
          <a:p>
            <a:pPr marL="171450" indent="-171450">
              <a:buFont typeface="Wingdings" charset="0"/>
              <a:buChar char="à"/>
            </a:pPr>
            <a:r>
              <a:rPr lang="de-DE" sz="1200" b="0" i="0" u="none" strike="noStrike" kern="1200" baseline="0" dirty="0" smtClean="0">
                <a:solidFill>
                  <a:schemeClr val="tx1"/>
                </a:solidFill>
                <a:latin typeface="+mn-lt"/>
                <a:ea typeface="+mn-ea"/>
                <a:cs typeface="+mn-cs"/>
                <a:sym typeface="Wingdings" panose="05000000000000000000" pitchFamily="2" charset="2"/>
              </a:rPr>
              <a:t>Atom = etwas kleines runden und rund herum im Wesentlichen nichts = </a:t>
            </a:r>
            <a:r>
              <a:rPr lang="de-DE" sz="1200" b="0" i="0" u="none" strike="noStrike" kern="1200" baseline="0" dirty="0" err="1" smtClean="0">
                <a:solidFill>
                  <a:schemeClr val="tx1"/>
                </a:solidFill>
                <a:latin typeface="+mn-lt"/>
                <a:ea typeface="+mn-ea"/>
                <a:cs typeface="+mn-cs"/>
                <a:sym typeface="Wingdings" panose="05000000000000000000" pitchFamily="2" charset="2"/>
              </a:rPr>
              <a:t>Rutherforsches</a:t>
            </a:r>
            <a:r>
              <a:rPr lang="de-DE" sz="1200" b="0" i="0" u="none" strike="noStrike" kern="1200" baseline="0" dirty="0" smtClean="0">
                <a:solidFill>
                  <a:schemeClr val="tx1"/>
                </a:solidFill>
                <a:latin typeface="+mn-lt"/>
                <a:ea typeface="+mn-ea"/>
                <a:cs typeface="+mn-cs"/>
                <a:sym typeface="Wingdings" panose="05000000000000000000" pitchFamily="2" charset="2"/>
              </a:rPr>
              <a:t> Atommodell</a:t>
            </a:r>
          </a:p>
          <a:p>
            <a:pPr marL="171450" indent="-171450">
              <a:buFont typeface="Wingdings" charset="0"/>
              <a:buChar char="à"/>
            </a:pPr>
            <a:endParaRPr lang="de-DE" sz="1200" b="0" i="0" u="none" strike="noStrike" kern="1200" baseline="0" dirty="0" smtClean="0">
              <a:solidFill>
                <a:schemeClr val="tx1"/>
              </a:solidFill>
              <a:latin typeface="+mn-lt"/>
              <a:ea typeface="+mn-ea"/>
              <a:cs typeface="+mn-cs"/>
              <a:sym typeface="Wingdings" panose="05000000000000000000" pitchFamily="2" charset="2"/>
            </a:endParaRPr>
          </a:p>
          <a:p>
            <a:r>
              <a:rPr lang="en-GB" dirty="0" smtClean="0"/>
              <a:t>https://</a:t>
            </a:r>
            <a:r>
              <a:rPr lang="en-GB" dirty="0" err="1" smtClean="0"/>
              <a:t>de.wikipedia.org</a:t>
            </a:r>
            <a:r>
              <a:rPr lang="en-GB" dirty="0" smtClean="0"/>
              <a:t>/wiki/Rutherford-</a:t>
            </a:r>
            <a:r>
              <a:rPr lang="en-GB" dirty="0" err="1" smtClean="0"/>
              <a:t>Streuung</a:t>
            </a:r>
            <a:endParaRPr lang="en-GB" dirty="0" smtClean="0"/>
          </a:p>
          <a:p>
            <a:endParaRPr lang="en-GB" dirty="0" smtClean="0"/>
          </a:p>
          <a:p>
            <a:r>
              <a:rPr lang="en-GB" dirty="0" smtClean="0"/>
              <a:t>Perimeter</a:t>
            </a:r>
          </a:p>
          <a:p>
            <a:r>
              <a:rPr lang="en-GB" dirty="0" smtClean="0"/>
              <a:t>Science snacks</a:t>
            </a:r>
            <a:r>
              <a:rPr lang="en-GB" baseline="0" dirty="0" smtClean="0"/>
              <a:t> </a:t>
            </a:r>
            <a:r>
              <a:rPr lang="en-GB" baseline="0" dirty="0" err="1" smtClean="0"/>
              <a:t>exploratorium</a:t>
            </a:r>
            <a:endParaRPr lang="en-GB" dirty="0" smtClean="0"/>
          </a:p>
          <a:p>
            <a:pPr marL="171450" indent="-171450">
              <a:buFont typeface="Wingdings" charset="0"/>
              <a:buChar char="à"/>
            </a:pPr>
            <a:endParaRPr lang="en-GB" dirty="0" smtClean="0"/>
          </a:p>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12</a:t>
            </a:fld>
            <a:endParaRPr lang="fr-FR"/>
          </a:p>
        </p:txBody>
      </p:sp>
    </p:spTree>
    <p:extLst>
      <p:ext uri="{BB962C8B-B14F-4D97-AF65-F5344CB8AC3E}">
        <p14:creationId xmlns:p14="http://schemas.microsoft.com/office/powerpoint/2010/main" val="411894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Newtonian Labs 2013, Newtonian Labs is founded by Dr. Kenneth G. </a:t>
            </a:r>
            <a:r>
              <a:rPr lang="en-US" dirty="0" err="1" smtClean="0"/>
              <a:t>Libbrecht</a:t>
            </a:r>
            <a:r>
              <a:rPr lang="en-US" dirty="0" smtClean="0"/>
              <a:t>, a professor of physics at Caltech University. </a:t>
            </a:r>
          </a:p>
          <a:p>
            <a:endParaRPr lang="en-US" dirty="0" smtClean="0"/>
          </a:p>
          <a:p>
            <a:r>
              <a:rPr lang="en-US" dirty="0" smtClean="0"/>
              <a:t>5000EUR</a:t>
            </a:r>
            <a:r>
              <a:rPr lang="en-US" baseline="0" dirty="0" smtClean="0"/>
              <a:t> for LD trap </a:t>
            </a:r>
            <a:r>
              <a:rPr lang="en-US" baseline="0" dirty="0" smtClean="0">
                <a:sym typeface="Wingdings"/>
              </a:rPr>
              <a:t> 50 EUR</a:t>
            </a:r>
            <a:endParaRPr lang="en-US" dirty="0" smtClean="0"/>
          </a:p>
          <a:p>
            <a:endParaRPr lang="en-US" dirty="0" smtClean="0"/>
          </a:p>
          <a:p>
            <a:r>
              <a:rPr lang="de-DE" sz="1200" b="0" i="0" u="none" strike="noStrike" kern="1200" dirty="0" smtClean="0">
                <a:solidFill>
                  <a:schemeClr val="tx1"/>
                </a:solidFill>
                <a:effectLst/>
                <a:latin typeface="+mn-lt"/>
                <a:ea typeface="+mn-ea"/>
                <a:cs typeface="+mn-cs"/>
              </a:rPr>
              <a:t>Paul-Falle</a:t>
            </a:r>
            <a:r>
              <a:rPr lang="de-DE" dirty="0" smtClean="0"/>
              <a:t> </a:t>
            </a:r>
            <a:r>
              <a:rPr lang="de-DE" sz="1200" b="0" i="0" u="none" strike="noStrike" kern="1200" dirty="0" smtClean="0">
                <a:solidFill>
                  <a:schemeClr val="tx1"/>
                </a:solidFill>
                <a:effectLst/>
                <a:latin typeface="+mn-lt"/>
                <a:ea typeface="+mn-ea"/>
                <a:cs typeface="+mn-cs"/>
              </a:rPr>
              <a:t>558 80</a:t>
            </a:r>
            <a:r>
              <a:rPr lang="de-DE" dirty="0" smtClean="0"/>
              <a:t> </a:t>
            </a:r>
            <a:r>
              <a:rPr lang="de-DE" sz="1200" b="0" i="0" u="none" strike="noStrike" kern="1200" dirty="0" smtClean="0">
                <a:solidFill>
                  <a:schemeClr val="tx1"/>
                </a:solidFill>
                <a:effectLst/>
                <a:latin typeface="+mn-lt"/>
                <a:ea typeface="+mn-ea"/>
                <a:cs typeface="+mn-cs"/>
              </a:rPr>
              <a:t>1</a:t>
            </a:r>
            <a:r>
              <a:rPr lang="de-DE" dirty="0" smtClean="0"/>
              <a:t> </a:t>
            </a:r>
            <a:r>
              <a:rPr lang="de-DE" sz="1200" b="0" i="0" u="none" strike="noStrike" kern="1200" dirty="0" smtClean="0">
                <a:solidFill>
                  <a:schemeClr val="tx1"/>
                </a:solidFill>
                <a:effectLst/>
                <a:latin typeface="+mn-lt"/>
                <a:ea typeface="+mn-ea"/>
                <a:cs typeface="+mn-cs"/>
              </a:rPr>
              <a:t>862</a:t>
            </a:r>
            <a:r>
              <a:rPr lang="de-DE" dirty="0" smtClean="0"/>
              <a:t> EUR</a:t>
            </a:r>
          </a:p>
          <a:p>
            <a:r>
              <a:rPr lang="de-DE" sz="1200" b="0" i="0" u="none" strike="noStrike" kern="1200" dirty="0" smtClean="0">
                <a:solidFill>
                  <a:schemeClr val="tx1"/>
                </a:solidFill>
                <a:effectLst/>
                <a:latin typeface="+mn-lt"/>
                <a:ea typeface="+mn-ea"/>
                <a:cs typeface="+mn-cs"/>
              </a:rPr>
              <a:t>He-Ne-Laser, linear polarisiert   8 </a:t>
            </a:r>
            <a:r>
              <a:rPr lang="de-DE" dirty="0" smtClean="0"/>
              <a:t> </a:t>
            </a:r>
            <a:r>
              <a:rPr lang="de-DE" sz="1200" b="0" i="0" u="none" strike="noStrike" kern="1200" dirty="0" smtClean="0">
                <a:solidFill>
                  <a:schemeClr val="tx1"/>
                </a:solidFill>
                <a:effectLst/>
                <a:latin typeface="+mn-lt"/>
                <a:ea typeface="+mn-ea"/>
                <a:cs typeface="+mn-cs"/>
              </a:rPr>
              <a:t>471 830</a:t>
            </a:r>
            <a:r>
              <a:rPr lang="de-DE" dirty="0" smtClean="0"/>
              <a:t> </a:t>
            </a:r>
            <a:r>
              <a:rPr lang="de-DE" sz="1200" b="0" i="0" u="none" strike="noStrike" kern="1200" dirty="0" smtClean="0">
                <a:solidFill>
                  <a:schemeClr val="tx1"/>
                </a:solidFill>
                <a:effectLst/>
                <a:latin typeface="+mn-lt"/>
                <a:ea typeface="+mn-ea"/>
                <a:cs typeface="+mn-cs"/>
              </a:rPr>
              <a:t>1</a:t>
            </a:r>
            <a:r>
              <a:rPr lang="de-DE" dirty="0" smtClean="0"/>
              <a:t> </a:t>
            </a:r>
            <a:r>
              <a:rPr lang="de-DE" sz="1200" b="0" i="0" u="none" strike="noStrike" kern="1200" dirty="0" smtClean="0">
                <a:solidFill>
                  <a:schemeClr val="tx1"/>
                </a:solidFill>
                <a:effectLst/>
                <a:latin typeface="+mn-lt"/>
                <a:ea typeface="+mn-ea"/>
                <a:cs typeface="+mn-cs"/>
              </a:rPr>
              <a:t>2250</a:t>
            </a:r>
            <a:r>
              <a:rPr lang="de-DE" dirty="0" smtClean="0"/>
              <a:t> EUR</a:t>
            </a:r>
          </a:p>
          <a:p>
            <a:r>
              <a:rPr lang="de-DE" sz="1200" b="0" i="0" u="none" strike="noStrike" kern="1200" dirty="0" smtClean="0">
                <a:solidFill>
                  <a:schemeClr val="tx1"/>
                </a:solidFill>
                <a:effectLst/>
                <a:latin typeface="+mn-lt"/>
                <a:ea typeface="+mn-ea"/>
                <a:cs typeface="+mn-cs"/>
              </a:rPr>
              <a:t>Linse in Fassung, f=5 mm   8 </a:t>
            </a:r>
            <a:r>
              <a:rPr lang="de-DE" dirty="0" smtClean="0"/>
              <a:t> </a:t>
            </a:r>
            <a:r>
              <a:rPr lang="de-DE" sz="1200" b="0" i="0" u="none" strike="noStrike" kern="1200" dirty="0" smtClean="0">
                <a:solidFill>
                  <a:schemeClr val="tx1"/>
                </a:solidFill>
                <a:effectLst/>
                <a:latin typeface="+mn-lt"/>
                <a:ea typeface="+mn-ea"/>
                <a:cs typeface="+mn-cs"/>
              </a:rPr>
              <a:t>460 01</a:t>
            </a:r>
            <a:r>
              <a:rPr lang="de-DE" dirty="0" smtClean="0"/>
              <a:t> </a:t>
            </a:r>
            <a:r>
              <a:rPr lang="de-DE" sz="1200" b="0" i="0" u="none" strike="noStrike" kern="1200" dirty="0" smtClean="0">
                <a:solidFill>
                  <a:schemeClr val="tx1"/>
                </a:solidFill>
                <a:effectLst/>
                <a:latin typeface="+mn-lt"/>
                <a:ea typeface="+mn-ea"/>
                <a:cs typeface="+mn-cs"/>
              </a:rPr>
              <a:t>1</a:t>
            </a:r>
            <a:r>
              <a:rPr lang="de-DE" dirty="0" smtClean="0"/>
              <a:t> </a:t>
            </a:r>
            <a:r>
              <a:rPr lang="de-DE" sz="1200" b="0" i="0" u="none" strike="noStrike" kern="1200" dirty="0" smtClean="0">
                <a:solidFill>
                  <a:schemeClr val="tx1"/>
                </a:solidFill>
                <a:effectLst/>
                <a:latin typeface="+mn-lt"/>
                <a:ea typeface="+mn-ea"/>
                <a:cs typeface="+mn-cs"/>
              </a:rPr>
              <a:t> </a:t>
            </a:r>
            <a:r>
              <a:rPr lang="de-DE" dirty="0" smtClean="0"/>
              <a:t> </a:t>
            </a:r>
          </a:p>
          <a:p>
            <a:r>
              <a:rPr lang="de-DE" sz="1200" b="0" i="0" u="none" strike="noStrike" kern="1200" dirty="0" smtClean="0">
                <a:solidFill>
                  <a:schemeClr val="tx1"/>
                </a:solidFill>
                <a:effectLst/>
                <a:latin typeface="+mn-lt"/>
                <a:ea typeface="+mn-ea"/>
                <a:cs typeface="+mn-cs"/>
              </a:rPr>
              <a:t>Optische Bank mit Normalprofil, 0,5 m</a:t>
            </a:r>
            <a:r>
              <a:rPr lang="de-DE" dirty="0" smtClean="0"/>
              <a:t> </a:t>
            </a:r>
            <a:r>
              <a:rPr lang="de-DE" sz="1200" b="0" i="0" u="none" strike="noStrike" kern="1200" dirty="0" smtClean="0">
                <a:solidFill>
                  <a:schemeClr val="tx1"/>
                </a:solidFill>
                <a:effectLst/>
                <a:latin typeface="+mn-lt"/>
                <a:ea typeface="+mn-ea"/>
                <a:cs typeface="+mn-cs"/>
              </a:rPr>
              <a:t>460 335</a:t>
            </a:r>
            <a:r>
              <a:rPr lang="de-DE" dirty="0" smtClean="0"/>
              <a:t> </a:t>
            </a:r>
            <a:r>
              <a:rPr lang="de-DE" sz="1200" b="0" i="0" u="none" strike="noStrike" kern="1200" dirty="0" smtClean="0">
                <a:solidFill>
                  <a:schemeClr val="tx1"/>
                </a:solidFill>
                <a:effectLst/>
                <a:latin typeface="+mn-lt"/>
                <a:ea typeface="+mn-ea"/>
                <a:cs typeface="+mn-cs"/>
              </a:rPr>
              <a:t>1</a:t>
            </a:r>
            <a:r>
              <a:rPr lang="de-DE" dirty="0" smtClean="0"/>
              <a:t> </a:t>
            </a:r>
            <a:r>
              <a:rPr lang="de-DE" sz="1200" b="0" i="0" u="none" strike="noStrike" kern="1200" dirty="0" smtClean="0">
                <a:solidFill>
                  <a:schemeClr val="tx1"/>
                </a:solidFill>
                <a:effectLst/>
                <a:latin typeface="+mn-lt"/>
                <a:ea typeface="+mn-ea"/>
                <a:cs typeface="+mn-cs"/>
              </a:rPr>
              <a:t>430</a:t>
            </a:r>
            <a:r>
              <a:rPr lang="de-DE" dirty="0" smtClean="0"/>
              <a:t> EUR</a:t>
            </a:r>
          </a:p>
          <a:p>
            <a:r>
              <a:rPr lang="de-DE" sz="1200" b="0" i="0" u="none" strike="noStrike" kern="1200" dirty="0" smtClean="0">
                <a:solidFill>
                  <a:schemeClr val="tx1"/>
                </a:solidFill>
                <a:effectLst/>
                <a:latin typeface="+mn-lt"/>
                <a:ea typeface="+mn-ea"/>
                <a:cs typeface="+mn-cs"/>
              </a:rPr>
              <a:t>Optikreiter 60/50   8 </a:t>
            </a:r>
            <a:r>
              <a:rPr lang="de-DE" dirty="0" smtClean="0"/>
              <a:t> </a:t>
            </a:r>
            <a:r>
              <a:rPr lang="de-DE" sz="1200" b="0" i="0" u="none" strike="noStrike" kern="1200" dirty="0" smtClean="0">
                <a:solidFill>
                  <a:schemeClr val="tx1"/>
                </a:solidFill>
                <a:effectLst/>
                <a:latin typeface="+mn-lt"/>
                <a:ea typeface="+mn-ea"/>
                <a:cs typeface="+mn-cs"/>
              </a:rPr>
              <a:t>460 373</a:t>
            </a:r>
            <a:r>
              <a:rPr lang="de-DE" dirty="0" smtClean="0"/>
              <a:t> </a:t>
            </a:r>
            <a:r>
              <a:rPr lang="de-DE" sz="1200" b="0" i="0" u="none" strike="noStrike" kern="1200" dirty="0" smtClean="0">
                <a:solidFill>
                  <a:schemeClr val="tx1"/>
                </a:solidFill>
                <a:effectLst/>
                <a:latin typeface="+mn-lt"/>
                <a:ea typeface="+mn-ea"/>
                <a:cs typeface="+mn-cs"/>
              </a:rPr>
              <a:t>3</a:t>
            </a:r>
            <a:r>
              <a:rPr lang="de-DE" dirty="0" smtClean="0"/>
              <a:t> </a:t>
            </a:r>
            <a:r>
              <a:rPr lang="de-DE" sz="1200" b="1" i="0" u="none" strike="noStrike" kern="1200" dirty="0" smtClean="0">
                <a:solidFill>
                  <a:schemeClr val="tx1"/>
                </a:solidFill>
                <a:effectLst/>
                <a:latin typeface="+mn-lt"/>
                <a:ea typeface="+mn-ea"/>
                <a:cs typeface="+mn-cs"/>
              </a:rPr>
              <a:t>900</a:t>
            </a:r>
            <a:r>
              <a:rPr lang="de-DE" b="1" dirty="0" smtClean="0"/>
              <a:t> EUR</a:t>
            </a:r>
            <a:endParaRPr lang="en-US" b="1" dirty="0"/>
          </a:p>
        </p:txBody>
      </p:sp>
      <p:sp>
        <p:nvSpPr>
          <p:cNvPr id="4" name="Slide Number Placeholder 3"/>
          <p:cNvSpPr>
            <a:spLocks noGrp="1"/>
          </p:cNvSpPr>
          <p:nvPr>
            <p:ph type="sldNum" sz="quarter" idx="10"/>
          </p:nvPr>
        </p:nvSpPr>
        <p:spPr/>
        <p:txBody>
          <a:bodyPr/>
          <a:lstStyle/>
          <a:p>
            <a:fld id="{E460EA63-43D2-E842-92EA-B304A8820AD7}" type="slidenum">
              <a:rPr lang="fr-FR" smtClean="0"/>
              <a:t>13</a:t>
            </a:fld>
            <a:endParaRPr lang="fr-FR"/>
          </a:p>
        </p:txBody>
      </p:sp>
    </p:spTree>
    <p:extLst>
      <p:ext uri="{BB962C8B-B14F-4D97-AF65-F5344CB8AC3E}">
        <p14:creationId xmlns:p14="http://schemas.microsoft.com/office/powerpoint/2010/main" val="955574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Super Bright True Green – high intensity LED Lucky</a:t>
            </a:r>
            <a:r>
              <a:rPr lang="en-US" sz="1200" kern="1200" baseline="0" dirty="0" smtClean="0">
                <a:solidFill>
                  <a:schemeClr val="tx1"/>
                </a:solidFill>
                <a:effectLst/>
                <a:latin typeface="+mn-lt"/>
                <a:ea typeface="+mn-ea"/>
                <a:cs typeface="+mn-cs"/>
              </a:rPr>
              <a:t> Light </a:t>
            </a:r>
            <a:r>
              <a:rPr lang="en-US" sz="1200" b="1" kern="1200" dirty="0" smtClean="0">
                <a:solidFill>
                  <a:schemeClr val="tx1"/>
                </a:solidFill>
                <a:effectLst/>
                <a:latin typeface="+mn-lt"/>
                <a:ea typeface="+mn-ea"/>
                <a:cs typeface="+mn-cs"/>
              </a:rPr>
              <a:t>LL-304PGC2E-G4-1BC 20 pc 1 Dollar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Conductive paint or Silver conductive paint</a:t>
            </a:r>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effectLst/>
            </a:endParaRPr>
          </a:p>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14</a:t>
            </a:fld>
            <a:endParaRPr lang="fr-FR"/>
          </a:p>
        </p:txBody>
      </p:sp>
    </p:spTree>
    <p:extLst>
      <p:ext uri="{BB962C8B-B14F-4D97-AF65-F5344CB8AC3E}">
        <p14:creationId xmlns:p14="http://schemas.microsoft.com/office/powerpoint/2010/main" val="3827177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Add </a:t>
            </a:r>
            <a:r>
              <a:rPr lang="de-DE" dirty="0" err="1" smtClean="0"/>
              <a:t>video</a:t>
            </a:r>
            <a:r>
              <a:rPr lang="de-DE" dirty="0" smtClean="0"/>
              <a:t>?</a:t>
            </a:r>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15</a:t>
            </a:fld>
            <a:endParaRPr lang="fr-FR"/>
          </a:p>
        </p:txBody>
      </p:sp>
    </p:spTree>
    <p:extLst>
      <p:ext uri="{BB962C8B-B14F-4D97-AF65-F5344CB8AC3E}">
        <p14:creationId xmlns:p14="http://schemas.microsoft.com/office/powerpoint/2010/main" val="3015132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Lehrer</a:t>
            </a:r>
            <a:r>
              <a:rPr lang="de-DE" baseline="0" dirty="0" smtClean="0"/>
              <a:t> meckern </a:t>
            </a:r>
            <a:r>
              <a:rPr lang="de-DE" baseline="0" dirty="0" err="1" smtClean="0"/>
              <a:t>curriculum</a:t>
            </a:r>
            <a:r>
              <a:rPr lang="de-DE" baseline="0" dirty="0" smtClean="0"/>
              <a:t> links, daher </a:t>
            </a:r>
            <a:r>
              <a:rPr lang="de-DE" baseline="0" dirty="0" err="1" smtClean="0"/>
              <a:t>lorentz</a:t>
            </a:r>
            <a:r>
              <a:rPr lang="de-DE" baseline="0" dirty="0" smtClean="0"/>
              <a:t> kraft, spulen, </a:t>
            </a:r>
            <a:r>
              <a:rPr lang="de-DE" baseline="0" dirty="0" err="1" smtClean="0"/>
              <a:t>magnetfelder</a:t>
            </a:r>
            <a:endParaRPr lang="en-GB" dirty="0"/>
          </a:p>
        </p:txBody>
      </p:sp>
      <p:sp>
        <p:nvSpPr>
          <p:cNvPr id="4" name="Slide Number Placeholder 3"/>
          <p:cNvSpPr>
            <a:spLocks noGrp="1"/>
          </p:cNvSpPr>
          <p:nvPr>
            <p:ph type="sldNum" sz="quarter" idx="10"/>
          </p:nvPr>
        </p:nvSpPr>
        <p:spPr/>
        <p:txBody>
          <a:bodyPr/>
          <a:lstStyle/>
          <a:p>
            <a:fld id="{F1215830-18BD-457C-AA13-EB464247690D}" type="slidenum">
              <a:rPr lang="en-GB" smtClean="0"/>
              <a:t>17</a:t>
            </a:fld>
            <a:endParaRPr lang="en-GB"/>
          </a:p>
        </p:txBody>
      </p:sp>
    </p:spTree>
    <p:extLst>
      <p:ext uri="{BB962C8B-B14F-4D97-AF65-F5344CB8AC3E}">
        <p14:creationId xmlns:p14="http://schemas.microsoft.com/office/powerpoint/2010/main" val="2816464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215830-18BD-457C-AA13-EB464247690D}" type="slidenum">
              <a:rPr lang="en-GB" smtClean="0"/>
              <a:t>18</a:t>
            </a:fld>
            <a:endParaRPr lang="en-GB"/>
          </a:p>
        </p:txBody>
      </p:sp>
    </p:spTree>
    <p:extLst>
      <p:ext uri="{BB962C8B-B14F-4D97-AF65-F5344CB8AC3E}">
        <p14:creationId xmlns:p14="http://schemas.microsoft.com/office/powerpoint/2010/main" val="295779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19</a:t>
            </a:fld>
            <a:endParaRPr lang="fr-FR"/>
          </a:p>
        </p:txBody>
      </p:sp>
    </p:spTree>
    <p:extLst>
      <p:ext uri="{BB962C8B-B14F-4D97-AF65-F5344CB8AC3E}">
        <p14:creationId xmlns:p14="http://schemas.microsoft.com/office/powerpoint/2010/main" val="3419520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julia.woithe@cern.ch</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julia.woithe@cern.ch</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julia.woithe@cern.ch</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8 July 2017</a:t>
            </a:r>
            <a:endParaRPr lang="en-GB"/>
          </a:p>
        </p:txBody>
      </p:sp>
      <p:sp>
        <p:nvSpPr>
          <p:cNvPr id="5" name="Footer Placeholder 4"/>
          <p:cNvSpPr>
            <a:spLocks noGrp="1"/>
          </p:cNvSpPr>
          <p:nvPr>
            <p:ph type="ftr" sz="quarter" idx="11"/>
          </p:nvPr>
        </p:nvSpPr>
        <p:spPr/>
        <p:txBody>
          <a:bodyPr/>
          <a:lstStyle/>
          <a:p>
            <a:r>
              <a:rPr lang="en-GB" smtClean="0"/>
              <a:t>julia.woithe@cern.ch</a:t>
            </a:r>
            <a:endParaRPr lang="en-GB"/>
          </a:p>
        </p:txBody>
      </p:sp>
      <p:sp>
        <p:nvSpPr>
          <p:cNvPr id="6" name="Slide Number Placeholder 5"/>
          <p:cNvSpPr>
            <a:spLocks noGrp="1"/>
          </p:cNvSpPr>
          <p:nvPr>
            <p:ph type="sldNum" sz="quarter" idx="12"/>
          </p:nvPr>
        </p:nvSpPr>
        <p:spPr/>
        <p:txBody>
          <a:bodyPr/>
          <a:lstStyle/>
          <a:p>
            <a:fld id="{628B769C-7B8F-4284-A2F3-40C9F3DBBB79}" type="slidenum">
              <a:rPr lang="en-GB" smtClean="0"/>
              <a:t>‹#›</a:t>
            </a:fld>
            <a:endParaRPr lang="en-GB"/>
          </a:p>
        </p:txBody>
      </p:sp>
    </p:spTree>
    <p:extLst>
      <p:ext uri="{BB962C8B-B14F-4D97-AF65-F5344CB8AC3E}">
        <p14:creationId xmlns:p14="http://schemas.microsoft.com/office/powerpoint/2010/main" val="3079711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6"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7"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smtClean="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julia.woithe@cern.ch</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julia.woithe@cern.ch</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julia.woithe@cern.ch</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julia.woithe@cern.ch</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10" descr="bande-02.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July 2017</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julia.woithe@cern.ch</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Picture 9"/>
          <p:cNvPicPr>
            <a:picLocks noChangeAspect="1"/>
          </p:cNvPicPr>
          <p:nvPr userDrawn="1"/>
        </p:nvPicPr>
        <p:blipFill>
          <a:blip r:embed="rId17" cstate="print">
            <a:extLst>
              <a:ext uri="{28A0092B-C50C-407E-A947-70E740481C1C}">
                <a14:useLocalDpi xmlns:a14="http://schemas.microsoft.com/office/drawing/2010/main"/>
              </a:ext>
            </a:extLst>
          </a:blip>
          <a:stretch>
            <a:fillRect/>
          </a:stretch>
        </p:blipFill>
        <p:spPr>
          <a:xfrm>
            <a:off x="886171" y="4618959"/>
            <a:ext cx="399249" cy="45689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8" Type="http://schemas.openxmlformats.org/officeDocument/2006/relationships/hyperlink" Target="http://cern.ch/alicematters/?q=ALICE_3D_models" TargetMode="External"/><Relationship Id="rId3" Type="http://schemas.openxmlformats.org/officeDocument/2006/relationships/image" Target="../media/image28.jpeg"/><Relationship Id="rId7"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www.thingiverse.com/thing:876224" TargetMode="External"/><Relationship Id="rId11" Type="http://schemas.openxmlformats.org/officeDocument/2006/relationships/hyperlink" Target="http://www.thingiverse.com/education" TargetMode="External"/><Relationship Id="rId5" Type="http://schemas.openxmlformats.org/officeDocument/2006/relationships/image" Target="../media/image29.png"/><Relationship Id="rId10" Type="http://schemas.microsoft.com/office/2007/relationships/hdphoto" Target="../media/hdphoto2.wdp"/><Relationship Id="rId4" Type="http://schemas.openxmlformats.org/officeDocument/2006/relationships/hyperlink" Target="http://www.thingiverse.com/thing:689381" TargetMode="External"/><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5.jpeg"/><Relationship Id="rId3" Type="http://schemas.openxmlformats.org/officeDocument/2006/relationships/image" Target="../media/image22.jpeg"/><Relationship Id="rId7" Type="http://schemas.openxmlformats.org/officeDocument/2006/relationships/image" Target="../media/image32.jpeg"/><Relationship Id="rId12" Type="http://schemas.microsoft.com/office/2007/relationships/hdphoto" Target="../media/hdphoto3.wdp"/><Relationship Id="rId2" Type="http://schemas.openxmlformats.org/officeDocument/2006/relationships/image" Target="../media/image21.png"/><Relationship Id="rId16" Type="http://schemas.microsoft.com/office/2007/relationships/hdphoto" Target="../media/hdphoto4.wdp"/><Relationship Id="rId1" Type="http://schemas.openxmlformats.org/officeDocument/2006/relationships/slideLayout" Target="../slideLayouts/slideLayout7.xml"/><Relationship Id="rId6" Type="http://schemas.openxmlformats.org/officeDocument/2006/relationships/image" Target="../media/image25.jpeg"/><Relationship Id="rId11" Type="http://schemas.openxmlformats.org/officeDocument/2006/relationships/image" Target="../media/image26.png"/><Relationship Id="rId5" Type="http://schemas.openxmlformats.org/officeDocument/2006/relationships/image" Target="../media/image24.jpeg"/><Relationship Id="rId15" Type="http://schemas.openxmlformats.org/officeDocument/2006/relationships/image" Target="../media/image37.png"/><Relationship Id="rId10" Type="http://schemas.openxmlformats.org/officeDocument/2006/relationships/hyperlink" Target="https://scool.web.cern.ch/classroom-activities/cloud-chamber" TargetMode="External"/><Relationship Id="rId4" Type="http://schemas.openxmlformats.org/officeDocument/2006/relationships/image" Target="../media/image23.jpeg"/><Relationship Id="rId9" Type="http://schemas.openxmlformats.org/officeDocument/2006/relationships/image" Target="../media/image34.jpeg"/><Relationship Id="rId1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2.png"/><Relationship Id="rId7" Type="http://schemas.openxmlformats.org/officeDocument/2006/relationships/hyperlink" Target="http://www.physik.uni-mainz.de/lehramt/lehramt/Vortraege/Anleitung/NCobe_StEx.pdf"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mailto:http://newtonianlabs.com" TargetMode="External"/><Relationship Id="rId5" Type="http://schemas.openxmlformats.org/officeDocument/2006/relationships/image" Target="../media/image44.jpeg"/><Relationship Id="rId4" Type="http://schemas.openxmlformats.org/officeDocument/2006/relationships/image" Target="../media/image43.png"/><Relationship Id="rId9" Type="http://schemas.openxmlformats.org/officeDocument/2006/relationships/hyperlink" Target="https://www.leybold-shop.com/physics/physics-experiments/atomic-and-nuclear-physics/introductory-experiments/paul-trap/observing-individual-lycopod-spores-in-a-paul-trap-176/vp6-1-6-1.html"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bareconductive.com" TargetMode="External"/><Relationship Id="rId3" Type="http://schemas.openxmlformats.org/officeDocument/2006/relationships/image" Target="../media/image46.png"/><Relationship Id="rId7"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microsoft.com/office/2007/relationships/hdphoto" Target="../media/hdphoto5.wdp"/><Relationship Id="rId5" Type="http://schemas.openxmlformats.org/officeDocument/2006/relationships/image" Target="../media/image48.png"/><Relationship Id="rId4" Type="http://schemas.openxmlformats.org/officeDocument/2006/relationships/image" Target="../media/image47.jpeg"/><Relationship Id="rId9" Type="http://schemas.openxmlformats.org/officeDocument/2006/relationships/hyperlink" Target="https://www.tme.eu/gb/details/ll-304pgc-g41bc/tht-leds-3mm/lucky-light/ll-304pgc2e-g4-1bc/"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54.png"/><Relationship Id="rId4" Type="http://schemas.microsoft.com/office/2007/relationships/hdphoto" Target="../media/hdphoto7.wdp"/></Relationships>
</file>

<file path=ppt/slides/_rels/slide18.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5.tiff"/><Relationship Id="rId7" Type="http://schemas.openxmlformats.org/officeDocument/2006/relationships/image" Target="../media/image58.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hyperlink" Target="http://www.thingiverse.com/thing:1722230" TargetMode="External"/><Relationship Id="rId4" Type="http://schemas.openxmlformats.org/officeDocument/2006/relationships/image" Target="../media/image56.jpeg"/><Relationship Id="rId9" Type="http://schemas.openxmlformats.org/officeDocument/2006/relationships/image" Target="../media/image60.jpe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Layout" Target="../slideLayouts/slideLayout7.xml"/><Relationship Id="rId7" Type="http://schemas.openxmlformats.org/officeDocument/2006/relationships/image" Target="../media/image6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hyperlink" Target="http://www.thingiverse.com/thing:1722286" TargetMode="External"/><Relationship Id="rId4" Type="http://schemas.openxmlformats.org/officeDocument/2006/relationships/notesSlide" Target="../notesSlides/notesSlide9.xml"/><Relationship Id="rId9" Type="http://schemas.microsoft.com/office/2007/relationships/hdphoto" Target="../media/hdphoto4.wdp"/></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8.wdp"/><Relationship Id="rId5" Type="http://schemas.openxmlformats.org/officeDocument/2006/relationships/image" Target="../media/image66.png"/><Relationship Id="rId4" Type="http://schemas.openxmlformats.org/officeDocument/2006/relationships/image" Target="../media/image65.jpe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hyperlink" Target="https://cds.cern.ch/record/2255117"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hyperlink" Target="https://cds.cern.ch/record/2244917" TargetMode="External"/><Relationship Id="rId4" Type="http://schemas.microsoft.com/office/2007/relationships/hdphoto" Target="../media/hdphoto9.wdp"/></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69.png"/><Relationship Id="rId4"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doi.org/10.1088/978-0-7503-1370-4ch1"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7.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8.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https://twitter.com/BarnettDreyfuss/status/950598463741292544"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hyperlink" Target="http://gwiener.web.cern.ch/content/publications" TargetMode="External"/><Relationship Id="rId2" Type="http://schemas.openxmlformats.org/officeDocument/2006/relationships/hyperlink" Target="https://scool.web.cern.ch/publications" TargetMode="Externa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83.png"/><Relationship Id="rId4" Type="http://schemas.openxmlformats.org/officeDocument/2006/relationships/image" Target="../media/image82.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38101"/>
            <a:ext cx="9144000" cy="3954145"/>
          </a:xfrm>
          <a:prstGeom prst="rect">
            <a:avLst/>
          </a:prstGeom>
        </p:spPr>
      </p:pic>
      <p:sp>
        <p:nvSpPr>
          <p:cNvPr id="7" name="Title 1"/>
          <p:cNvSpPr txBox="1">
            <a:spLocks/>
          </p:cNvSpPr>
          <p:nvPr/>
        </p:nvSpPr>
        <p:spPr>
          <a:xfrm>
            <a:off x="0" y="3330174"/>
            <a:ext cx="9144000" cy="1171742"/>
          </a:xfrm>
          <a:prstGeom prst="rect">
            <a:avLst/>
          </a:prstGeom>
          <a:solidFill>
            <a:srgbClr val="2453A0"/>
          </a:solidFill>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177800" algn="ctr"/>
            <a:r>
              <a:rPr lang="en-US" sz="2800" b="1" dirty="0">
                <a:solidFill>
                  <a:schemeClr val="bg1"/>
                </a:solidFill>
              </a:rPr>
              <a:t>3D-Printable Things in Particle Physics Education </a:t>
            </a:r>
            <a:endParaRPr lang="de-DE" sz="2800" dirty="0">
              <a:solidFill>
                <a:schemeClr val="bg1"/>
              </a:solidFill>
            </a:endParaRPr>
          </a:p>
          <a:p>
            <a:pPr marL="177800" algn="ctr"/>
            <a:r>
              <a:rPr lang="en-GB" sz="1800" u="sng" dirty="0" smtClean="0">
                <a:solidFill>
                  <a:schemeClr val="bg1"/>
                </a:solidFill>
              </a:rPr>
              <a:t>Julia Woithe</a:t>
            </a:r>
            <a:r>
              <a:rPr lang="en-GB" sz="1800" dirty="0" smtClean="0">
                <a:solidFill>
                  <a:schemeClr val="bg1"/>
                </a:solidFill>
              </a:rPr>
              <a:t>, Alexandra Jansky, Oliver Keller, </a:t>
            </a:r>
            <a:r>
              <a:rPr lang="en-GB" sz="1800" dirty="0">
                <a:solidFill>
                  <a:schemeClr val="bg1"/>
                </a:solidFill>
              </a:rPr>
              <a:t>Sascha </a:t>
            </a:r>
            <a:r>
              <a:rPr lang="en-GB" sz="1800" dirty="0" smtClean="0">
                <a:solidFill>
                  <a:schemeClr val="bg1"/>
                </a:solidFill>
              </a:rPr>
              <a:t>Schmeling</a:t>
            </a:r>
            <a:endParaRPr lang="en-GB" sz="2400" dirty="0">
              <a:solidFill>
                <a:schemeClr val="bg1"/>
              </a:solidFill>
            </a:endParaRPr>
          </a:p>
        </p:txBody>
      </p:sp>
      <p:sp>
        <p:nvSpPr>
          <p:cNvPr id="4" name="TextBox 3"/>
          <p:cNvSpPr txBox="1"/>
          <p:nvPr/>
        </p:nvSpPr>
        <p:spPr>
          <a:xfrm>
            <a:off x="0" y="2847469"/>
            <a:ext cx="9144000" cy="369332"/>
          </a:xfrm>
          <a:prstGeom prst="rect">
            <a:avLst/>
          </a:prstGeom>
          <a:solidFill>
            <a:schemeClr val="bg1">
              <a:lumMod val="50000"/>
            </a:schemeClr>
          </a:solidFill>
          <a:ln>
            <a:noFill/>
          </a:ln>
        </p:spPr>
        <p:txBody>
          <a:bodyPr wrap="square" rtlCol="0">
            <a:spAutoFit/>
          </a:bodyPr>
          <a:lstStyle/>
          <a:p>
            <a:pPr algn="r"/>
            <a:r>
              <a:rPr lang="en-US" dirty="0" smtClean="0">
                <a:solidFill>
                  <a:srgbClr val="FFFFFF"/>
                </a:solidFill>
              </a:rPr>
              <a:t>AAPT Winter Meeting, San Diego, 9 Jan 2018</a:t>
            </a:r>
            <a:endParaRPr lang="en-US" dirty="0">
              <a:solidFill>
                <a:srgbClr val="FFFFFF"/>
              </a:solidFill>
            </a:endParaRPr>
          </a:p>
        </p:txBody>
      </p:sp>
      <p:pic>
        <p:nvPicPr>
          <p:cNvPr id="6" name="Picture 5" descr="SL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 y="74705"/>
            <a:ext cx="1529134" cy="1749918"/>
          </a:xfrm>
          <a:prstGeom prst="rect">
            <a:avLst/>
          </a:prstGeom>
        </p:spPr>
      </p:pic>
    </p:spTree>
    <p:extLst>
      <p:ext uri="{BB962C8B-B14F-4D97-AF65-F5344CB8AC3E}">
        <p14:creationId xmlns:p14="http://schemas.microsoft.com/office/powerpoint/2010/main" val="1064703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3D printable things &amp; education</a:t>
            </a:r>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7" name="Picture 6"/>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62882" y="671976"/>
            <a:ext cx="2664929" cy="2664929"/>
          </a:xfrm>
          <a:prstGeom prst="rect">
            <a:avLst/>
          </a:prstGeom>
        </p:spPr>
      </p:pic>
      <p:sp>
        <p:nvSpPr>
          <p:cNvPr id="8" name="Rectangle 7"/>
          <p:cNvSpPr/>
          <p:nvPr/>
        </p:nvSpPr>
        <p:spPr>
          <a:xfrm>
            <a:off x="5382503" y="922679"/>
            <a:ext cx="2079000" cy="738664"/>
          </a:xfrm>
          <a:prstGeom prst="rect">
            <a:avLst/>
          </a:prstGeom>
          <a:noFill/>
          <a:ln>
            <a:noFill/>
          </a:ln>
          <a:effectLst/>
        </p:spPr>
        <p:txBody>
          <a:bodyPr wrap="square">
            <a:spAutoFit/>
          </a:bodyPr>
          <a:lstStyle/>
          <a:p>
            <a:pPr algn="r"/>
            <a:r>
              <a:rPr lang="en-GB" sz="1400" dirty="0">
                <a:latin typeface="Arial" panose="020B0604020202020204" pitchFamily="34" charset="0"/>
                <a:cs typeface="Arial" panose="020B0604020202020204" pitchFamily="34" charset="0"/>
              </a:rPr>
              <a:t>model of an animal cell </a:t>
            </a:r>
            <a:r>
              <a:rPr lang="en-GB" sz="1400" dirty="0">
                <a:latin typeface="Arial" panose="020B0604020202020204" pitchFamily="34" charset="0"/>
                <a:cs typeface="Arial" panose="020B0604020202020204" pitchFamily="34" charset="0"/>
                <a:hlinkClick r:id="rId4"/>
              </a:rPr>
              <a:t>www.thingiverse.com/</a:t>
            </a:r>
            <a:br>
              <a:rPr lang="en-GB" sz="1400" dirty="0">
                <a:latin typeface="Arial" panose="020B0604020202020204" pitchFamily="34" charset="0"/>
                <a:cs typeface="Arial" panose="020B0604020202020204" pitchFamily="34" charset="0"/>
                <a:hlinkClick r:id="rId4"/>
              </a:rPr>
            </a:br>
            <a:r>
              <a:rPr lang="en-GB" sz="1400" dirty="0">
                <a:latin typeface="Arial" panose="020B0604020202020204" pitchFamily="34" charset="0"/>
                <a:cs typeface="Arial" panose="020B0604020202020204" pitchFamily="34" charset="0"/>
                <a:hlinkClick r:id="rId4"/>
              </a:rPr>
              <a:t>thing:689381</a:t>
            </a:r>
            <a:r>
              <a:rPr lang="en-GB" sz="1400" dirty="0">
                <a:latin typeface="Arial" panose="020B0604020202020204" pitchFamily="34" charset="0"/>
                <a:cs typeface="Arial" panose="020B0604020202020204" pitchFamily="34" charset="0"/>
              </a:rPr>
              <a:t> </a:t>
            </a:r>
          </a:p>
        </p:txBody>
      </p:sp>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57898" y="1810156"/>
            <a:ext cx="1620000" cy="1620000"/>
          </a:xfrm>
          <a:prstGeom prst="rect">
            <a:avLst/>
          </a:prstGeom>
          <a:ln>
            <a:noFill/>
          </a:ln>
          <a:effectLst>
            <a:outerShdw blurRad="190500" algn="tl" rotWithShape="0">
              <a:srgbClr val="000000">
                <a:alpha val="70000"/>
              </a:srgbClr>
            </a:outerShdw>
          </a:effectLst>
        </p:spPr>
      </p:pic>
      <p:sp>
        <p:nvSpPr>
          <p:cNvPr id="10" name="Rectangle 9"/>
          <p:cNvSpPr/>
          <p:nvPr/>
        </p:nvSpPr>
        <p:spPr>
          <a:xfrm>
            <a:off x="4482615" y="2213959"/>
            <a:ext cx="2575283" cy="738664"/>
          </a:xfrm>
          <a:prstGeom prst="rect">
            <a:avLst/>
          </a:prstGeom>
          <a:noFill/>
          <a:ln>
            <a:noFill/>
          </a:ln>
          <a:effectLst/>
        </p:spPr>
        <p:txBody>
          <a:bodyPr wrap="square">
            <a:spAutoFit/>
          </a:bodyPr>
          <a:lstStyle/>
          <a:p>
            <a:pPr algn="r"/>
            <a:r>
              <a:rPr lang="en-GB" sz="1400" dirty="0">
                <a:latin typeface="Arial" panose="020B0604020202020204" pitchFamily="34" charset="0"/>
                <a:cs typeface="Arial" panose="020B0604020202020204" pitchFamily="34" charset="0"/>
              </a:rPr>
              <a:t>model of a caffeine molecule </a:t>
            </a:r>
            <a:r>
              <a:rPr lang="en-GB" sz="1400" dirty="0">
                <a:solidFill>
                  <a:schemeClr val="tx1">
                    <a:lumMod val="50000"/>
                    <a:lumOff val="50000"/>
                  </a:schemeClr>
                </a:solidFill>
                <a:latin typeface="Arial" panose="020B0604020202020204" pitchFamily="34" charset="0"/>
                <a:cs typeface="Arial" panose="020B0604020202020204" pitchFamily="34" charset="0"/>
                <a:hlinkClick r:id="rId6"/>
              </a:rPr>
              <a:t>www.thingiverse.com/</a:t>
            </a:r>
            <a:br>
              <a:rPr lang="en-GB" sz="1400" dirty="0">
                <a:solidFill>
                  <a:schemeClr val="tx1">
                    <a:lumMod val="50000"/>
                    <a:lumOff val="50000"/>
                  </a:schemeClr>
                </a:solidFill>
                <a:latin typeface="Arial" panose="020B0604020202020204" pitchFamily="34" charset="0"/>
                <a:cs typeface="Arial" panose="020B0604020202020204" pitchFamily="34" charset="0"/>
                <a:hlinkClick r:id="rId6"/>
              </a:rPr>
            </a:br>
            <a:r>
              <a:rPr lang="en-GB" sz="1400" dirty="0">
                <a:solidFill>
                  <a:schemeClr val="tx1">
                    <a:lumMod val="50000"/>
                    <a:lumOff val="50000"/>
                  </a:schemeClr>
                </a:solidFill>
                <a:latin typeface="Arial" panose="020B0604020202020204" pitchFamily="34" charset="0"/>
                <a:cs typeface="Arial" panose="020B0604020202020204" pitchFamily="34" charset="0"/>
                <a:hlinkClick r:id="rId6"/>
              </a:rPr>
              <a:t>thing:876224</a:t>
            </a:r>
            <a:r>
              <a:rPr lang="en-GB" sz="1400" dirty="0">
                <a:solidFill>
                  <a:schemeClr val="tx1">
                    <a:lumMod val="50000"/>
                    <a:lumOff val="50000"/>
                  </a:schemeClr>
                </a:solidFill>
                <a:latin typeface="Arial" panose="020B0604020202020204" pitchFamily="34" charset="0"/>
                <a:cs typeface="Arial" panose="020B0604020202020204" pitchFamily="34" charset="0"/>
              </a:rPr>
              <a:t> </a:t>
            </a:r>
          </a:p>
        </p:txBody>
      </p:sp>
      <p:pic>
        <p:nvPicPr>
          <p:cNvPr id="11" name="Picture 10"/>
          <p:cNvPicPr>
            <a:picLocks noChangeAspect="1"/>
          </p:cNvPicPr>
          <p:nvPr/>
        </p:nvPicPr>
        <p:blipFill rotWithShape="1">
          <a:blip r:embed="rId7" cstate="screen">
            <a:extLst>
              <a:ext uri="{28A0092B-C50C-407E-A947-70E740481C1C}">
                <a14:useLocalDpi xmlns:a14="http://schemas.microsoft.com/office/drawing/2010/main"/>
              </a:ext>
            </a:extLst>
          </a:blip>
          <a:srcRect l="14929" r="3149" b="13574"/>
          <a:stretch/>
        </p:blipFill>
        <p:spPr>
          <a:xfrm>
            <a:off x="5004949" y="3040640"/>
            <a:ext cx="1620000" cy="1620000"/>
          </a:xfrm>
          <a:prstGeom prst="rect">
            <a:avLst/>
          </a:prstGeom>
          <a:ln>
            <a:noFill/>
          </a:ln>
          <a:effectLst>
            <a:outerShdw blurRad="190500" algn="tl" rotWithShape="0">
              <a:srgbClr val="000000">
                <a:alpha val="70000"/>
              </a:srgbClr>
            </a:outerShdw>
          </a:effectLst>
        </p:spPr>
      </p:pic>
      <p:sp>
        <p:nvSpPr>
          <p:cNvPr id="12" name="Rectangle 11"/>
          <p:cNvSpPr/>
          <p:nvPr/>
        </p:nvSpPr>
        <p:spPr>
          <a:xfrm>
            <a:off x="6624949" y="3869220"/>
            <a:ext cx="2335748" cy="738664"/>
          </a:xfrm>
          <a:prstGeom prst="rect">
            <a:avLst/>
          </a:prstGeom>
          <a:noFill/>
          <a:ln>
            <a:noFill/>
          </a:ln>
          <a:effectLst/>
        </p:spPr>
        <p:txBody>
          <a:bodyPr wrap="square">
            <a:spAutoFit/>
          </a:bodyPr>
          <a:lstStyle/>
          <a:p>
            <a:r>
              <a:rPr lang="en-GB" sz="1400" dirty="0">
                <a:latin typeface="Arial" panose="020B0604020202020204" pitchFamily="34" charset="0"/>
                <a:cs typeface="Arial" panose="020B0604020202020204" pitchFamily="34" charset="0"/>
              </a:rPr>
              <a:t>model of ALICE detector </a:t>
            </a:r>
            <a:r>
              <a:rPr lang="en-GB" sz="1400" dirty="0">
                <a:latin typeface="Arial" panose="020B0604020202020204" pitchFamily="34" charset="0"/>
                <a:cs typeface="Arial" panose="020B0604020202020204" pitchFamily="34" charset="0"/>
                <a:hlinkClick r:id="rId8"/>
              </a:rPr>
              <a:t>http://cern.ch/alicematters/</a:t>
            </a:r>
            <a:br>
              <a:rPr lang="en-GB" sz="1400" dirty="0">
                <a:latin typeface="Arial" panose="020B0604020202020204" pitchFamily="34" charset="0"/>
                <a:cs typeface="Arial" panose="020B0604020202020204" pitchFamily="34" charset="0"/>
                <a:hlinkClick r:id="rId8"/>
              </a:rPr>
            </a:br>
            <a:r>
              <a:rPr lang="en-GB" sz="1400" dirty="0">
                <a:latin typeface="Arial" panose="020B0604020202020204" pitchFamily="34" charset="0"/>
                <a:cs typeface="Arial" panose="020B0604020202020204" pitchFamily="34" charset="0"/>
                <a:hlinkClick r:id="rId8"/>
              </a:rPr>
              <a:t>?q=ALICE_3D_models</a:t>
            </a:r>
            <a:r>
              <a:rPr lang="en-GB" sz="1400" dirty="0">
                <a:latin typeface="Arial" panose="020B0604020202020204" pitchFamily="34" charset="0"/>
                <a:cs typeface="Arial" panose="020B0604020202020204" pitchFamily="34" charset="0"/>
              </a:rPr>
              <a:t> </a:t>
            </a:r>
          </a:p>
        </p:txBody>
      </p:sp>
      <p:pic>
        <p:nvPicPr>
          <p:cNvPr id="13" name="Picture 12"/>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a:ext>
            </a:extLst>
          </a:blip>
          <a:srcRect l="3002" r="21881"/>
          <a:stretch/>
        </p:blipFill>
        <p:spPr>
          <a:xfrm>
            <a:off x="7518660" y="26076"/>
            <a:ext cx="1591632" cy="1592544"/>
          </a:xfrm>
          <a:prstGeom prst="rect">
            <a:avLst/>
          </a:prstGeom>
          <a:effectLst>
            <a:outerShdw blurRad="63500" sx="102000" sy="102000" algn="ctr" rotWithShape="0">
              <a:prstClr val="black">
                <a:alpha val="40000"/>
              </a:prstClr>
            </a:outerShdw>
          </a:effectLst>
        </p:spPr>
      </p:pic>
      <p:sp>
        <p:nvSpPr>
          <p:cNvPr id="14" name="Content Placeholder 2"/>
          <p:cNvSpPr>
            <a:spLocks noGrp="1"/>
          </p:cNvSpPr>
          <p:nvPr>
            <p:ph idx="1"/>
          </p:nvPr>
        </p:nvSpPr>
        <p:spPr>
          <a:xfrm>
            <a:off x="101243" y="3392477"/>
            <a:ext cx="4470757" cy="1547427"/>
          </a:xfrm>
        </p:spPr>
        <p:txBody>
          <a:bodyPr>
            <a:noAutofit/>
          </a:bodyPr>
          <a:lstStyle/>
          <a:p>
            <a:pPr>
              <a:buFont typeface="Wingdings" panose="05000000000000000000" pitchFamily="2" charset="2"/>
              <a:buChar char="§"/>
            </a:pPr>
            <a:r>
              <a:rPr lang="en-GB" sz="1800" dirty="0"/>
              <a:t>More and more 3D printers &amp; </a:t>
            </a:r>
            <a:br>
              <a:rPr lang="en-GB" sz="1800" dirty="0"/>
            </a:br>
            <a:r>
              <a:rPr lang="en-GB" sz="1800" dirty="0"/>
              <a:t>3D printable things available</a:t>
            </a:r>
          </a:p>
          <a:p>
            <a:pPr>
              <a:buFont typeface="Wingdings" panose="05000000000000000000" pitchFamily="2" charset="2"/>
              <a:buChar char="§"/>
            </a:pPr>
            <a:r>
              <a:rPr lang="de-DE" sz="1800" dirty="0"/>
              <a:t>e.g. </a:t>
            </a:r>
            <a:r>
              <a:rPr lang="en-GB" sz="1800" dirty="0" smtClean="0">
                <a:hlinkClick r:id="rId11"/>
              </a:rPr>
              <a:t>www.thingiverse.com/education</a:t>
            </a:r>
            <a:endParaRPr lang="en-GB" sz="1800" dirty="0"/>
          </a:p>
        </p:txBody>
      </p:sp>
    </p:spTree>
    <p:extLst>
      <p:ext uri="{BB962C8B-B14F-4D97-AF65-F5344CB8AC3E}">
        <p14:creationId xmlns:p14="http://schemas.microsoft.com/office/powerpoint/2010/main" val="356282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rmAutofit/>
          </a:bodyPr>
          <a:lstStyle/>
          <a:p>
            <a:r>
              <a:rPr lang="en-GB" sz="3600" dirty="0" smtClean="0">
                <a:solidFill>
                  <a:srgbClr val="2453A0"/>
                </a:solidFill>
                <a:latin typeface="Arial" panose="020B0604020202020204" pitchFamily="34" charset="0"/>
                <a:cs typeface="Arial" panose="020B0604020202020204" pitchFamily="34" charset="0"/>
              </a:rPr>
              <a:t>Experiments: high-tech vs. low-cost</a:t>
            </a:r>
            <a:endParaRPr lang="en-GB" sz="3600" dirty="0">
              <a:solidFill>
                <a:srgbClr val="2453A0"/>
              </a:solidFill>
              <a:latin typeface="Arial" panose="020B0604020202020204" pitchFamily="34" charset="0"/>
              <a:cs typeface="Arial" panose="020B0604020202020204" pitchFamily="34" charset="0"/>
            </a:endParaRPr>
          </a:p>
        </p:txBody>
      </p:sp>
      <p:sp>
        <p:nvSpPr>
          <p:cNvPr id="18" name="Rectangle 17"/>
          <p:cNvSpPr/>
          <p:nvPr/>
        </p:nvSpPr>
        <p:spPr>
          <a:xfrm>
            <a:off x="331300" y="992324"/>
            <a:ext cx="2970000" cy="810000"/>
          </a:xfrm>
          <a:prstGeom prst="rect">
            <a:avLst/>
          </a:prstGeom>
          <a:ln>
            <a:noFill/>
          </a:ln>
        </p:spPr>
        <p:txBody>
          <a:bodyPr wrap="none" anchor="ctr">
            <a:noAutofit/>
          </a:bodyPr>
          <a:lstStyle/>
          <a:p>
            <a:pPr lvl="0" algn="ctr"/>
            <a:r>
              <a:rPr lang="en-GB" sz="2100" dirty="0">
                <a:solidFill>
                  <a:schemeClr val="accent6">
                    <a:lumMod val="50000"/>
                  </a:schemeClr>
                </a:solidFill>
                <a:latin typeface="Arial" panose="020B0604020202020204" pitchFamily="34" charset="0"/>
                <a:cs typeface="Arial" panose="020B0604020202020204" pitchFamily="34" charset="0"/>
              </a:rPr>
              <a:t>In S’Cool LAB: high-tech</a:t>
            </a:r>
          </a:p>
        </p:txBody>
      </p:sp>
      <p:sp>
        <p:nvSpPr>
          <p:cNvPr id="25" name="Rectangle 24"/>
          <p:cNvSpPr/>
          <p:nvPr/>
        </p:nvSpPr>
        <p:spPr>
          <a:xfrm>
            <a:off x="5844776" y="985784"/>
            <a:ext cx="2970000" cy="810000"/>
          </a:xfrm>
          <a:prstGeom prst="rect">
            <a:avLst/>
          </a:prstGeom>
          <a:ln>
            <a:noFill/>
          </a:ln>
        </p:spPr>
        <p:txBody>
          <a:bodyPr wrap="none" anchor="ctr">
            <a:noAutofit/>
          </a:bodyPr>
          <a:lstStyle/>
          <a:p>
            <a:pPr lvl="0" algn="r"/>
            <a:r>
              <a:rPr lang="en-GB" sz="2100" dirty="0">
                <a:solidFill>
                  <a:schemeClr val="accent6">
                    <a:lumMod val="50000"/>
                  </a:schemeClr>
                </a:solidFill>
                <a:latin typeface="Arial" panose="020B0604020202020204" pitchFamily="34" charset="0"/>
                <a:cs typeface="Arial" panose="020B0604020202020204" pitchFamily="34" charset="0"/>
              </a:rPr>
              <a:t>For the classroom: low-cost</a:t>
            </a:r>
          </a:p>
        </p:txBody>
      </p:sp>
      <p:grpSp>
        <p:nvGrpSpPr>
          <p:cNvPr id="6" name="Group 5"/>
          <p:cNvGrpSpPr/>
          <p:nvPr/>
        </p:nvGrpSpPr>
        <p:grpSpPr>
          <a:xfrm>
            <a:off x="328561" y="1663841"/>
            <a:ext cx="3407514" cy="2547053"/>
            <a:chOff x="328561" y="1490666"/>
            <a:chExt cx="3407514" cy="2547053"/>
          </a:xfrm>
        </p:grpSpPr>
        <p:pic>
          <p:nvPicPr>
            <p:cNvPr id="12" name="Picture 4"/>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053" b="26219"/>
            <a:stretch/>
          </p:blipFill>
          <p:spPr bwMode="auto">
            <a:xfrm>
              <a:off x="1199837" y="2360088"/>
              <a:ext cx="804600" cy="804600"/>
            </a:xfrm>
            <a:prstGeom prst="rect">
              <a:avLst/>
            </a:prstGeom>
            <a:noFill/>
            <a:ln w="9525">
              <a:solidFill>
                <a:schemeClr val="bg1">
                  <a:lumMod val="65000"/>
                </a:schemeClr>
              </a:solidFill>
              <a:miter lim="800000"/>
              <a:headEnd/>
              <a:tailEnd/>
            </a:ln>
            <a:extLst>
              <a:ext uri="{909E8E84-426E-40dd-AFC4-6F175D3DCCD1}">
                <a14:hiddenFill xmlns="" xmlns:a14="http://schemas.microsoft.com/office/drawing/2010/main">
                  <a:solidFill>
                    <a:schemeClr val="accent1"/>
                  </a:solidFill>
                </a14:hiddenFill>
              </a:ext>
            </a:extLst>
          </p:spPr>
        </p:pic>
        <p:sp>
          <p:nvSpPr>
            <p:cNvPr id="19" name="TextBox 18"/>
            <p:cNvSpPr txBox="1"/>
            <p:nvPr/>
          </p:nvSpPr>
          <p:spPr>
            <a:xfrm>
              <a:off x="1196391" y="1491666"/>
              <a:ext cx="810000" cy="810000"/>
            </a:xfrm>
            <a:prstGeom prst="rect">
              <a:avLst/>
            </a:prstGeom>
            <a:noFill/>
            <a:ln>
              <a:solidFill>
                <a:schemeClr val="bg1">
                  <a:lumMod val="65000"/>
                </a:schemeClr>
              </a:solidFill>
            </a:ln>
          </p:spPr>
          <p:txBody>
            <a:bodyPr wrap="square" rtlCol="0" anchor="ctr">
              <a:noAutofit/>
            </a:bodyPr>
            <a:lstStyle/>
            <a:p>
              <a:pPr algn="ctr"/>
              <a:r>
                <a:rPr lang="en-GB" sz="1200" dirty="0" smtClean="0">
                  <a:solidFill>
                    <a:schemeClr val="accent6">
                      <a:lumMod val="50000"/>
                    </a:schemeClr>
                  </a:solidFill>
                  <a:latin typeface="Arial" panose="020B0604020202020204" pitchFamily="34" charset="0"/>
                  <a:cs typeface="Arial" panose="020B0604020202020204" pitchFamily="34" charset="0"/>
                </a:rPr>
                <a:t>electron beams in </a:t>
              </a:r>
              <a:r>
                <a:rPr lang="en-GB" sz="1200" dirty="0">
                  <a:solidFill>
                    <a:schemeClr val="accent6">
                      <a:lumMod val="50000"/>
                    </a:schemeClr>
                  </a:solidFill>
                  <a:latin typeface="Arial" panose="020B0604020202020204" pitchFamily="34" charset="0"/>
                  <a:cs typeface="Arial" panose="020B0604020202020204" pitchFamily="34" charset="0"/>
                </a:rPr>
                <a:t>magnetic fields</a:t>
              </a:r>
            </a:p>
          </p:txBody>
        </p:sp>
        <p:sp>
          <p:nvSpPr>
            <p:cNvPr id="23" name="TextBox 22"/>
            <p:cNvSpPr txBox="1"/>
            <p:nvPr/>
          </p:nvSpPr>
          <p:spPr>
            <a:xfrm>
              <a:off x="331980" y="2355596"/>
              <a:ext cx="810000" cy="810000"/>
            </a:xfrm>
            <a:prstGeom prst="rect">
              <a:avLst/>
            </a:prstGeom>
            <a:noFill/>
            <a:ln>
              <a:solidFill>
                <a:schemeClr val="bg1">
                  <a:lumMod val="65000"/>
                </a:schemeClr>
              </a:solidFill>
            </a:ln>
          </p:spPr>
          <p:txBody>
            <a:bodyPr wrap="square" lIns="0" rIns="0" rtlCol="0" anchor="ctr">
              <a:noAutofit/>
            </a:bodyPr>
            <a:lstStyle/>
            <a:p>
              <a:pPr algn="ctr"/>
              <a:r>
                <a:rPr lang="en-GB" sz="1200" dirty="0" smtClean="0">
                  <a:solidFill>
                    <a:schemeClr val="accent6">
                      <a:lumMod val="50000"/>
                    </a:schemeClr>
                  </a:solidFill>
                  <a:latin typeface="Arial" panose="020B0604020202020204" pitchFamily="34" charset="0"/>
                  <a:cs typeface="Arial" panose="020B0604020202020204" pitchFamily="34" charset="0"/>
                </a:rPr>
                <a:t>super-</a:t>
              </a:r>
              <a:br>
                <a:rPr lang="en-GB" sz="1200" dirty="0" smtClean="0">
                  <a:solidFill>
                    <a:schemeClr val="accent6">
                      <a:lumMod val="50000"/>
                    </a:schemeClr>
                  </a:solidFill>
                  <a:latin typeface="Arial" panose="020B0604020202020204" pitchFamily="34" charset="0"/>
                  <a:cs typeface="Arial" panose="020B0604020202020204" pitchFamily="34" charset="0"/>
                </a:rPr>
              </a:br>
              <a:r>
                <a:rPr lang="en-GB" sz="1200" dirty="0" smtClean="0">
                  <a:solidFill>
                    <a:schemeClr val="accent6">
                      <a:lumMod val="50000"/>
                    </a:schemeClr>
                  </a:solidFill>
                  <a:latin typeface="Arial" panose="020B0604020202020204" pitchFamily="34" charset="0"/>
                  <a:cs typeface="Arial" panose="020B0604020202020204" pitchFamily="34" charset="0"/>
                </a:rPr>
                <a:t>conductivity</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sp>
          <p:nvSpPr>
            <p:cNvPr id="38" name="Rectangle 37"/>
            <p:cNvSpPr/>
            <p:nvPr/>
          </p:nvSpPr>
          <p:spPr>
            <a:xfrm>
              <a:off x="2926075" y="3222319"/>
              <a:ext cx="810000" cy="810000"/>
            </a:xfrm>
            <a:prstGeom prst="rect">
              <a:avLst/>
            </a:prstGeom>
            <a:ln>
              <a:solidFill>
                <a:schemeClr val="bg1">
                  <a:lumMod val="65000"/>
                </a:schemeClr>
              </a:solidFill>
            </a:ln>
          </p:spPr>
          <p:txBody>
            <a:bodyPr wrap="non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X-ray </a:t>
              </a:r>
            </a:p>
            <a:p>
              <a:pPr algn="ctr"/>
              <a:r>
                <a:rPr lang="en-GB" sz="1200" dirty="0" smtClean="0">
                  <a:solidFill>
                    <a:schemeClr val="accent6">
                      <a:lumMod val="50000"/>
                    </a:schemeClr>
                  </a:solidFill>
                  <a:latin typeface="Arial" panose="020B0604020202020204" pitchFamily="34" charset="0"/>
                  <a:cs typeface="Arial" panose="020B0604020202020204" pitchFamily="34" charset="0"/>
                </a:rPr>
                <a:t>machine</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sp>
          <p:nvSpPr>
            <p:cNvPr id="39" name="Rectangle 38"/>
            <p:cNvSpPr/>
            <p:nvPr/>
          </p:nvSpPr>
          <p:spPr>
            <a:xfrm>
              <a:off x="328561" y="3227719"/>
              <a:ext cx="810000" cy="810000"/>
            </a:xfrm>
            <a:prstGeom prst="rect">
              <a:avLst/>
            </a:prstGeom>
            <a:ln>
              <a:solidFill>
                <a:schemeClr val="bg1">
                  <a:lumMod val="65000"/>
                </a:schemeClr>
              </a:solidFill>
            </a:ln>
          </p:spPr>
          <p:txBody>
            <a:bodyPr wrap="squar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PET</a:t>
              </a:r>
            </a:p>
          </p:txBody>
        </p:sp>
        <p:pic>
          <p:nvPicPr>
            <p:cNvPr id="41" name="Picture 40"/>
            <p:cNvPicPr>
              <a:picLocks noChangeAspect="1"/>
            </p:cNvPicPr>
            <p:nvPr/>
          </p:nvPicPr>
          <p:blipFill rotWithShape="1">
            <a:blip r:embed="rId3" cstate="email">
              <a:extLst>
                <a:ext uri="{28A0092B-C50C-407E-A947-70E740481C1C}">
                  <a14:useLocalDpi xmlns:a14="http://schemas.microsoft.com/office/drawing/2010/main" val="0"/>
                </a:ext>
              </a:extLst>
            </a:blip>
            <a:srcRect t="-53" b="27325"/>
            <a:stretch/>
          </p:blipFill>
          <p:spPr>
            <a:xfrm>
              <a:off x="1201791" y="3227719"/>
              <a:ext cx="804600" cy="804600"/>
            </a:xfrm>
            <a:prstGeom prst="rect">
              <a:avLst/>
            </a:prstGeom>
            <a:ln>
              <a:solidFill>
                <a:schemeClr val="bg1">
                  <a:lumMod val="65000"/>
                </a:schemeClr>
              </a:solidFill>
            </a:ln>
          </p:spPr>
        </p:pic>
        <p:sp>
          <p:nvSpPr>
            <p:cNvPr id="27" name="Rectangle 26"/>
            <p:cNvSpPr/>
            <p:nvPr/>
          </p:nvSpPr>
          <p:spPr>
            <a:xfrm>
              <a:off x="2060786" y="2358728"/>
              <a:ext cx="810000" cy="810000"/>
            </a:xfrm>
            <a:prstGeom prst="rect">
              <a:avLst/>
            </a:prstGeom>
            <a:noFill/>
            <a:ln>
              <a:solidFill>
                <a:schemeClr val="bg1">
                  <a:lumMod val="65000"/>
                </a:schemeClr>
              </a:solidFill>
            </a:ln>
          </p:spPr>
          <p:txBody>
            <a:bodyPr wrap="squar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pixel </a:t>
              </a:r>
              <a:r>
                <a:rPr lang="en-GB" sz="1200" dirty="0" smtClean="0">
                  <a:solidFill>
                    <a:schemeClr val="accent6">
                      <a:lumMod val="50000"/>
                    </a:schemeClr>
                  </a:solidFill>
                  <a:latin typeface="Arial" panose="020B0604020202020204" pitchFamily="34" charset="0"/>
                  <a:cs typeface="Arial" panose="020B0604020202020204" pitchFamily="34" charset="0"/>
                </a:rPr>
                <a:t>detector</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pic>
          <p:nvPicPr>
            <p:cNvPr id="40" name="Picture 39"/>
            <p:cNvPicPr>
              <a:picLocks noChangeAspect="1"/>
            </p:cNvPicPr>
            <p:nvPr/>
          </p:nvPicPr>
          <p:blipFill rotWithShape="1">
            <a:blip r:embed="rId4" cstate="email">
              <a:extLst>
                <a:ext uri="{28A0092B-C50C-407E-A947-70E740481C1C}">
                  <a14:useLocalDpi xmlns:a14="http://schemas.microsoft.com/office/drawing/2010/main" val="0"/>
                </a:ext>
              </a:extLst>
            </a:blip>
            <a:srcRect t="23360" b="3912"/>
            <a:stretch/>
          </p:blipFill>
          <p:spPr>
            <a:xfrm>
              <a:off x="2930963" y="2360755"/>
              <a:ext cx="804600" cy="804600"/>
            </a:xfrm>
            <a:prstGeom prst="rect">
              <a:avLst/>
            </a:prstGeom>
            <a:ln>
              <a:solidFill>
                <a:schemeClr val="bg1">
                  <a:lumMod val="65000"/>
                </a:schemeClr>
              </a:solidFill>
            </a:ln>
          </p:spPr>
        </p:pic>
        <p:sp>
          <p:nvSpPr>
            <p:cNvPr id="44" name="Rectangle 43"/>
            <p:cNvSpPr/>
            <p:nvPr/>
          </p:nvSpPr>
          <p:spPr>
            <a:xfrm>
              <a:off x="2925814" y="1490666"/>
              <a:ext cx="810000" cy="810000"/>
            </a:xfrm>
            <a:prstGeom prst="rect">
              <a:avLst/>
            </a:prstGeom>
            <a:noFill/>
            <a:ln>
              <a:solidFill>
                <a:schemeClr val="bg1">
                  <a:lumMod val="65000"/>
                </a:schemeClr>
              </a:solidFill>
            </a:ln>
          </p:spPr>
          <p:txBody>
            <a:bodyPr wrap="squar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cloud </a:t>
              </a:r>
              <a:r>
                <a:rPr lang="en-GB" sz="1200" dirty="0" smtClean="0">
                  <a:solidFill>
                    <a:schemeClr val="accent6">
                      <a:lumMod val="50000"/>
                    </a:schemeClr>
                  </a:solidFill>
                  <a:latin typeface="Arial" panose="020B0604020202020204" pitchFamily="34" charset="0"/>
                  <a:cs typeface="Arial" panose="020B0604020202020204" pitchFamily="34" charset="0"/>
                </a:rPr>
                <a:t>chamber</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064042" y="3225571"/>
              <a:ext cx="804600" cy="804600"/>
            </a:xfrm>
            <a:prstGeom prst="rect">
              <a:avLst/>
            </a:prstGeom>
            <a:ln>
              <a:solidFill>
                <a:schemeClr val="bg1">
                  <a:lumMod val="65000"/>
                </a:schemeClr>
              </a:solidFill>
            </a:ln>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2007" y="1494366"/>
              <a:ext cx="804600" cy="804600"/>
            </a:xfrm>
            <a:prstGeom prst="rect">
              <a:avLst/>
            </a:prstGeom>
            <a:ln>
              <a:solidFill>
                <a:schemeClr val="bg1">
                  <a:lumMod val="65000"/>
                </a:schemeClr>
              </a:solidFill>
            </a:ln>
          </p:spPr>
        </p:pic>
      </p:grpSp>
      <p:grpSp>
        <p:nvGrpSpPr>
          <p:cNvPr id="9" name="Group 8"/>
          <p:cNvGrpSpPr/>
          <p:nvPr/>
        </p:nvGrpSpPr>
        <p:grpSpPr>
          <a:xfrm>
            <a:off x="5406327" y="1662141"/>
            <a:ext cx="3405677" cy="1680336"/>
            <a:chOff x="5406327" y="1488966"/>
            <a:chExt cx="3405677" cy="1680336"/>
          </a:xfrm>
        </p:grpSpPr>
        <p:pic>
          <p:nvPicPr>
            <p:cNvPr id="43" name="Picture 42" descr="\\cern.ch\dfs\Users\j\jwoithe\Desktop\PdN6_Abb1a.jpg"/>
            <p:cNvPicPr>
              <a:picLocks noChangeAspect="1"/>
            </p:cNvPicPr>
            <p:nvPr/>
          </p:nvPicPr>
          <p:blipFill rotWithShape="1">
            <a:blip r:embed="rId7" cstate="email">
              <a:extLst>
                <a:ext uri="{28A0092B-C50C-407E-A947-70E740481C1C}">
                  <a14:useLocalDpi xmlns:a14="http://schemas.microsoft.com/office/drawing/2010/main" val="0"/>
                </a:ext>
              </a:extLst>
            </a:blip>
            <a:srcRect l="11963" r="13083"/>
            <a:stretch/>
          </p:blipFill>
          <p:spPr bwMode="auto">
            <a:xfrm>
              <a:off x="8002004" y="1494943"/>
              <a:ext cx="810000" cy="810000"/>
            </a:xfrm>
            <a:prstGeom prst="rect">
              <a:avLst/>
            </a:prstGeom>
            <a:noFill/>
            <a:ln>
              <a:solidFill>
                <a:schemeClr val="bg1">
                  <a:lumMod val="65000"/>
                </a:schemeClr>
              </a:solidFill>
            </a:ln>
          </p:spPr>
        </p:pic>
        <p:pic>
          <p:nvPicPr>
            <p:cNvPr id="3" name="Picture 2"/>
            <p:cNvPicPr>
              <a:picLocks noChangeAspect="1"/>
            </p:cNvPicPr>
            <p:nvPr/>
          </p:nvPicPr>
          <p:blipFill rotWithShape="1">
            <a:blip r:embed="rId8" cstate="email">
              <a:extLst>
                <a:ext uri="{28A0092B-C50C-407E-A947-70E740481C1C}">
                  <a14:useLocalDpi xmlns:a14="http://schemas.microsoft.com/office/drawing/2010/main" val="0"/>
                </a:ext>
              </a:extLst>
            </a:blip>
            <a:srcRect l="16667" r="16667"/>
            <a:stretch/>
          </p:blipFill>
          <p:spPr>
            <a:xfrm>
              <a:off x="7137610" y="2357777"/>
              <a:ext cx="810000" cy="810000"/>
            </a:xfrm>
            <a:prstGeom prst="rect">
              <a:avLst/>
            </a:prstGeom>
            <a:ln>
              <a:solidFill>
                <a:schemeClr val="bg1">
                  <a:lumMod val="65000"/>
                </a:schemeClr>
              </a:solidFill>
            </a:ln>
          </p:spPr>
        </p:pic>
        <p:pic>
          <p:nvPicPr>
            <p:cNvPr id="8" name="Picture 7"/>
            <p:cNvPicPr>
              <a:picLocks noChangeAspect="1"/>
            </p:cNvPicPr>
            <p:nvPr/>
          </p:nvPicPr>
          <p:blipFill rotWithShape="1">
            <a:blip r:embed="rId9" cstate="email">
              <a:extLst>
                <a:ext uri="{28A0092B-C50C-407E-A947-70E740481C1C}">
                  <a14:useLocalDpi xmlns:a14="http://schemas.microsoft.com/office/drawing/2010/main" val="0"/>
                </a:ext>
              </a:extLst>
            </a:blip>
            <a:srcRect l="4382" r="4382"/>
            <a:stretch/>
          </p:blipFill>
          <p:spPr>
            <a:xfrm>
              <a:off x="6273760" y="1494497"/>
              <a:ext cx="810000" cy="810000"/>
            </a:xfrm>
            <a:prstGeom prst="rect">
              <a:avLst/>
            </a:prstGeom>
            <a:ln>
              <a:solidFill>
                <a:schemeClr val="bg1">
                  <a:lumMod val="65000"/>
                </a:schemeClr>
              </a:solidFill>
            </a:ln>
          </p:spPr>
        </p:pic>
        <p:sp>
          <p:nvSpPr>
            <p:cNvPr id="45" name="Rectangle 44"/>
            <p:cNvSpPr/>
            <p:nvPr/>
          </p:nvSpPr>
          <p:spPr>
            <a:xfrm>
              <a:off x="7140086" y="1488966"/>
              <a:ext cx="810000" cy="810000"/>
            </a:xfrm>
            <a:prstGeom prst="rect">
              <a:avLst/>
            </a:prstGeom>
            <a:ln>
              <a:solidFill>
                <a:schemeClr val="bg1">
                  <a:lumMod val="65000"/>
                </a:schemeClr>
              </a:solidFill>
            </a:ln>
          </p:spPr>
          <p:txBody>
            <a:bodyPr wrap="none" anchor="ctr">
              <a:noAutofit/>
            </a:bodyPr>
            <a:lstStyle/>
            <a:p>
              <a:pPr algn="ctr"/>
              <a:r>
                <a:rPr lang="en-GB" sz="1200" dirty="0">
                  <a:solidFill>
                    <a:schemeClr val="bg1">
                      <a:lumMod val="50000"/>
                    </a:schemeClr>
                  </a:solidFill>
                  <a:latin typeface="Arial" panose="020B0604020202020204" pitchFamily="34" charset="0"/>
                  <a:cs typeface="Arial" panose="020B0604020202020204" pitchFamily="34" charset="0"/>
                  <a:hlinkClick r:id="rId10"/>
                </a:rPr>
                <a:t>DIY </a:t>
              </a:r>
              <a:br>
                <a:rPr lang="en-GB" sz="1200" dirty="0">
                  <a:solidFill>
                    <a:schemeClr val="bg1">
                      <a:lumMod val="50000"/>
                    </a:schemeClr>
                  </a:solidFill>
                  <a:latin typeface="Arial" panose="020B0604020202020204" pitchFamily="34" charset="0"/>
                  <a:cs typeface="Arial" panose="020B0604020202020204" pitchFamily="34" charset="0"/>
                  <a:hlinkClick r:id="rId10"/>
                </a:rPr>
              </a:br>
              <a:r>
                <a:rPr lang="en-GB" sz="1200" dirty="0">
                  <a:solidFill>
                    <a:schemeClr val="bg1">
                      <a:lumMod val="50000"/>
                    </a:schemeClr>
                  </a:solidFill>
                  <a:latin typeface="Arial" panose="020B0604020202020204" pitchFamily="34" charset="0"/>
                  <a:cs typeface="Arial" panose="020B0604020202020204" pitchFamily="34" charset="0"/>
                  <a:hlinkClick r:id="rId10"/>
                </a:rPr>
                <a:t>cloud </a:t>
              </a:r>
              <a:br>
                <a:rPr lang="en-GB" sz="1200" dirty="0">
                  <a:solidFill>
                    <a:schemeClr val="bg1">
                      <a:lumMod val="50000"/>
                    </a:schemeClr>
                  </a:solidFill>
                  <a:latin typeface="Arial" panose="020B0604020202020204" pitchFamily="34" charset="0"/>
                  <a:cs typeface="Arial" panose="020B0604020202020204" pitchFamily="34" charset="0"/>
                  <a:hlinkClick r:id="rId10"/>
                </a:rPr>
              </a:br>
              <a:r>
                <a:rPr lang="en-GB" sz="1200" dirty="0" smtClean="0">
                  <a:solidFill>
                    <a:schemeClr val="bg1">
                      <a:lumMod val="50000"/>
                    </a:schemeClr>
                  </a:solidFill>
                  <a:latin typeface="Arial" panose="020B0604020202020204" pitchFamily="34" charset="0"/>
                  <a:cs typeface="Arial" panose="020B0604020202020204" pitchFamily="34" charset="0"/>
                  <a:hlinkClick r:id="rId10"/>
                </a:rPr>
                <a:t>chamber</a:t>
              </a:r>
              <a:endParaRPr lang="en-GB" sz="1200" dirty="0">
                <a:solidFill>
                  <a:schemeClr val="bg1">
                    <a:lumMod val="50000"/>
                  </a:schemeClr>
                </a:solidFill>
                <a:latin typeface="Arial" panose="020B0604020202020204" pitchFamily="34" charset="0"/>
                <a:cs typeface="Arial" panose="020B0604020202020204" pitchFamily="34" charset="0"/>
              </a:endParaRPr>
            </a:p>
          </p:txBody>
        </p:sp>
        <p:sp>
          <p:nvSpPr>
            <p:cNvPr id="46" name="TextBox 45"/>
            <p:cNvSpPr txBox="1"/>
            <p:nvPr/>
          </p:nvSpPr>
          <p:spPr>
            <a:xfrm>
              <a:off x="8002004" y="2359302"/>
              <a:ext cx="810000" cy="810000"/>
            </a:xfrm>
            <a:prstGeom prst="rect">
              <a:avLst/>
            </a:prstGeom>
            <a:noFill/>
            <a:ln>
              <a:solidFill>
                <a:schemeClr val="bg1">
                  <a:lumMod val="65000"/>
                </a:schemeClr>
              </a:solidFill>
            </a:ln>
          </p:spPr>
          <p:txBody>
            <a:bodyPr wrap="square" rtlCol="0" anchor="ctr">
              <a:noAutofit/>
            </a:bodyPr>
            <a:lstStyle/>
            <a:p>
              <a:pPr algn="ctr"/>
              <a:r>
                <a:rPr lang="en-GB" sz="1200" dirty="0" smtClean="0">
                  <a:solidFill>
                    <a:schemeClr val="accent6">
                      <a:lumMod val="50000"/>
                    </a:schemeClr>
                  </a:solidFill>
                  <a:latin typeface="Arial" panose="020B0604020202020204" pitchFamily="34" charset="0"/>
                  <a:cs typeface="Arial" panose="020B0604020202020204" pitchFamily="34" charset="0"/>
                </a:rPr>
                <a:t>particle trap</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sp>
          <p:nvSpPr>
            <p:cNvPr id="48" name="TextBox 47"/>
            <p:cNvSpPr txBox="1"/>
            <p:nvPr/>
          </p:nvSpPr>
          <p:spPr>
            <a:xfrm>
              <a:off x="5406327" y="1495912"/>
              <a:ext cx="810000" cy="810000"/>
            </a:xfrm>
            <a:prstGeom prst="rect">
              <a:avLst/>
            </a:prstGeom>
            <a:noFill/>
            <a:ln>
              <a:solidFill>
                <a:schemeClr val="bg1">
                  <a:lumMod val="65000"/>
                </a:schemeClr>
              </a:solidFill>
            </a:ln>
          </p:spPr>
          <p:txBody>
            <a:bodyPr wrap="square" rtlCol="0" anchor="ctr">
              <a:noAutofit/>
            </a:bodyPr>
            <a:lstStyle/>
            <a:p>
              <a:pPr algn="ctr"/>
              <a:r>
                <a:rPr lang="en-GB" sz="1200" dirty="0" smtClean="0">
                  <a:solidFill>
                    <a:schemeClr val="accent6">
                      <a:lumMod val="50000"/>
                    </a:schemeClr>
                  </a:solidFill>
                  <a:latin typeface="Arial" panose="020B0604020202020204" pitchFamily="34" charset="0"/>
                  <a:cs typeface="Arial" panose="020B0604020202020204" pitchFamily="34" charset="0"/>
                </a:rPr>
                <a:t>ATLAS magnet model</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gr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10" name="Picture 9"/>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40000" contrast="-20000"/>
                    </a14:imgEffect>
                  </a14:imgLayer>
                </a14:imgProps>
              </a:ext>
            </a:extLst>
          </a:blip>
          <a:srcRect l="10662" t="3701" r="51555" b="46933"/>
          <a:stretch/>
        </p:blipFill>
        <p:spPr>
          <a:xfrm>
            <a:off x="2052460" y="1661367"/>
            <a:ext cx="828000" cy="828000"/>
          </a:xfrm>
          <a:prstGeom prst="rect">
            <a:avLst/>
          </a:prstGeom>
          <a:ln>
            <a:noFill/>
          </a:ln>
        </p:spPr>
      </p:pic>
      <p:sp>
        <p:nvSpPr>
          <p:cNvPr id="26" name="Rectangle 25"/>
          <p:cNvSpPr/>
          <p:nvPr/>
        </p:nvSpPr>
        <p:spPr>
          <a:xfrm>
            <a:off x="6278283" y="2534747"/>
            <a:ext cx="810000" cy="810000"/>
          </a:xfrm>
          <a:prstGeom prst="rect">
            <a:avLst/>
          </a:prstGeom>
          <a:ln>
            <a:solidFill>
              <a:schemeClr val="bg1">
                <a:lumMod val="65000"/>
              </a:schemeClr>
            </a:solidFill>
          </a:ln>
        </p:spPr>
        <p:txBody>
          <a:bodyPr wrap="square" anchor="ctr">
            <a:noAutofit/>
          </a:bodyPr>
          <a:lstStyle/>
          <a:p>
            <a:pPr algn="ctr"/>
            <a:r>
              <a:rPr lang="de-DE" sz="1200" dirty="0">
                <a:solidFill>
                  <a:srgbClr val="000000"/>
                </a:solidFill>
              </a:rPr>
              <a:t>Bragg </a:t>
            </a:r>
            <a:r>
              <a:rPr lang="de-DE" sz="1200" dirty="0" err="1" smtClean="0">
                <a:solidFill>
                  <a:srgbClr val="000000"/>
                </a:solidFill>
              </a:rPr>
              <a:t>peak</a:t>
            </a:r>
            <a:r>
              <a:rPr lang="de-DE" sz="1200" dirty="0" smtClean="0">
                <a:solidFill>
                  <a:srgbClr val="000000"/>
                </a:solidFill>
              </a:rPr>
              <a:t> </a:t>
            </a:r>
            <a:r>
              <a:rPr lang="de-DE" sz="1200" dirty="0" err="1" smtClean="0">
                <a:solidFill>
                  <a:srgbClr val="000000"/>
                </a:solidFill>
              </a:rPr>
              <a:t>model</a:t>
            </a:r>
            <a:endParaRPr lang="en-GB" sz="1200" dirty="0" smtClean="0">
              <a:solidFill>
                <a:srgbClr val="000000"/>
              </a:solidFill>
              <a:latin typeface="Arial" panose="020B0604020202020204" pitchFamily="34" charset="0"/>
              <a:cs typeface="Arial" panose="020B0604020202020204" pitchFamily="34" charset="0"/>
            </a:endParaRPr>
          </a:p>
        </p:txBody>
      </p:sp>
      <p:sp>
        <p:nvSpPr>
          <p:cNvPr id="29" name="Rectangle 28"/>
          <p:cNvSpPr/>
          <p:nvPr/>
        </p:nvSpPr>
        <p:spPr>
          <a:xfrm>
            <a:off x="7999643" y="3395448"/>
            <a:ext cx="810000" cy="810000"/>
          </a:xfrm>
          <a:prstGeom prst="rect">
            <a:avLst/>
          </a:prstGeom>
          <a:ln>
            <a:solidFill>
              <a:schemeClr val="bg1">
                <a:lumMod val="65000"/>
              </a:schemeClr>
            </a:solidFill>
          </a:ln>
        </p:spPr>
        <p:txBody>
          <a:bodyPr wrap="square" lIns="0" rIns="0" anchor="ctr">
            <a:noAutofit/>
          </a:bodyPr>
          <a:lstStyle/>
          <a:p>
            <a:pPr algn="ctr"/>
            <a:r>
              <a:rPr lang="de-DE" sz="1200" dirty="0" smtClean="0">
                <a:solidFill>
                  <a:srgbClr val="000000"/>
                </a:solidFill>
              </a:rPr>
              <a:t>Rutherford </a:t>
            </a:r>
            <a:r>
              <a:rPr lang="de-DE" sz="1200" dirty="0" err="1">
                <a:solidFill>
                  <a:srgbClr val="000000"/>
                </a:solidFill>
              </a:rPr>
              <a:t>s</a:t>
            </a:r>
            <a:r>
              <a:rPr lang="de-DE" sz="1200" dirty="0" err="1" smtClean="0">
                <a:solidFill>
                  <a:srgbClr val="000000"/>
                </a:solidFill>
              </a:rPr>
              <a:t>cattering</a:t>
            </a:r>
            <a:r>
              <a:rPr lang="de-DE" sz="1200" dirty="0" smtClean="0">
                <a:solidFill>
                  <a:srgbClr val="000000"/>
                </a:solidFill>
              </a:rPr>
              <a:t> </a:t>
            </a:r>
            <a:r>
              <a:rPr lang="de-DE" sz="1200" dirty="0" err="1" smtClean="0">
                <a:solidFill>
                  <a:srgbClr val="000000"/>
                </a:solidFill>
              </a:rPr>
              <a:t>model</a:t>
            </a:r>
            <a:endParaRPr lang="en-GB" sz="1200" dirty="0" smtClean="0">
              <a:solidFill>
                <a:srgbClr val="000000"/>
              </a:solidFill>
              <a:latin typeface="Arial" panose="020B0604020202020204" pitchFamily="34" charset="0"/>
              <a:cs typeface="Arial" panose="020B0604020202020204" pitchFamily="34" charset="0"/>
            </a:endParaRPr>
          </a:p>
        </p:txBody>
      </p:sp>
      <p:pic>
        <p:nvPicPr>
          <p:cNvPr id="31" name="Content Placeholder 5"/>
          <p:cNvPicPr>
            <a:picLocks noChangeAspect="1"/>
          </p:cNvPicPr>
          <p:nvPr/>
        </p:nvPicPr>
        <p:blipFill rotWithShape="1">
          <a:blip r:embed="rId13" cstate="email">
            <a:extLst>
              <a:ext uri="{28A0092B-C50C-407E-A947-70E740481C1C}">
                <a14:useLocalDpi xmlns:a14="http://schemas.microsoft.com/office/drawing/2010/main" val="0"/>
              </a:ext>
            </a:extLst>
          </a:blip>
          <a:srcRect l="17231" t="21716" r="29757" b="8149"/>
          <a:stretch/>
        </p:blipFill>
        <p:spPr>
          <a:xfrm>
            <a:off x="5401391" y="2531305"/>
            <a:ext cx="827999" cy="828000"/>
          </a:xfrm>
          <a:prstGeom prst="roundRect">
            <a:avLst>
              <a:gd name="adj" fmla="val 0"/>
            </a:avLst>
          </a:prstGeom>
          <a:solidFill>
            <a:srgbClr val="FFFFFF">
              <a:shade val="85000"/>
            </a:srgbClr>
          </a:solidFill>
          <a:ln>
            <a:noFill/>
          </a:ln>
          <a:effectLst/>
        </p:spPr>
      </p:pic>
      <p:pic>
        <p:nvPicPr>
          <p:cNvPr id="32" name="Picture 31"/>
          <p:cNvPicPr>
            <a:picLocks noChangeAspect="1"/>
          </p:cNvPicPr>
          <p:nvPr/>
        </p:nvPicPr>
        <p:blipFill rotWithShape="1">
          <a:blip r:embed="rId14"/>
          <a:srcRect l="3640" t="1857" r="3357" b="2767"/>
          <a:stretch/>
        </p:blipFill>
        <p:spPr>
          <a:xfrm>
            <a:off x="7122480" y="3391273"/>
            <a:ext cx="834751" cy="828000"/>
          </a:xfrm>
          <a:prstGeom prst="rect">
            <a:avLst/>
          </a:prstGeom>
        </p:spPr>
      </p:pic>
      <p:pic>
        <p:nvPicPr>
          <p:cNvPr id="30" name="Picture 29"/>
          <p:cNvPicPr>
            <a:picLocks noChangeAspect="1"/>
          </p:cNvPicPr>
          <p:nvPr/>
        </p:nvPicPr>
        <p:blipFill rotWithShape="1">
          <a:blip r:embed="rId15">
            <a:clrChange>
              <a:clrFrom>
                <a:srgbClr val="FFFFFF"/>
              </a:clrFrom>
              <a:clrTo>
                <a:srgbClr val="FFFFFF">
                  <a:alpha val="0"/>
                </a:srgbClr>
              </a:clrTo>
            </a:clrChange>
            <a:extLst>
              <a:ext uri="{BEBA8EAE-BF5A-486C-A8C5-ECC9F3942E4B}">
                <a14:imgProps xmlns:a14="http://schemas.microsoft.com/office/drawing/2010/main">
                  <a14:imgLayer r:embed="rId16">
                    <a14:imgEffect>
                      <a14:backgroundRemoval t="14195" b="96822" l="13217" r="88057">
                        <a14:backgroundMark x1="26911" y1="55932" x2="40446" y2="56568"/>
                        <a14:backgroundMark x1="42994" y1="55508" x2="78662" y2="94068"/>
                      </a14:backgroundRemoval>
                    </a14:imgEffect>
                    <a14:imgEffect>
                      <a14:brightnessContrast bright="20000" contrast="-40000"/>
                    </a14:imgEffect>
                  </a14:imgLayer>
                </a14:imgProps>
              </a:ext>
            </a:extLst>
          </a:blip>
          <a:srcRect l="14047" t="15618" r="11356"/>
          <a:stretch/>
        </p:blipFill>
        <p:spPr>
          <a:xfrm>
            <a:off x="6276767" y="3461943"/>
            <a:ext cx="828000" cy="703947"/>
          </a:xfrm>
          <a:prstGeom prst="rect">
            <a:avLst/>
          </a:prstGeom>
        </p:spPr>
      </p:pic>
      <p:sp>
        <p:nvSpPr>
          <p:cNvPr id="33" name="Rectangle 32"/>
          <p:cNvSpPr/>
          <p:nvPr/>
        </p:nvSpPr>
        <p:spPr>
          <a:xfrm>
            <a:off x="5412506" y="3403083"/>
            <a:ext cx="810000" cy="810000"/>
          </a:xfrm>
          <a:prstGeom prst="rect">
            <a:avLst/>
          </a:prstGeom>
          <a:ln>
            <a:solidFill>
              <a:schemeClr val="bg1">
                <a:lumMod val="65000"/>
              </a:schemeClr>
            </a:solidFill>
          </a:ln>
        </p:spPr>
        <p:txBody>
          <a:bodyPr wrap="square" anchor="ctr">
            <a:noAutofit/>
          </a:bodyPr>
          <a:lstStyle/>
          <a:p>
            <a:pPr algn="ctr"/>
            <a:r>
              <a:rPr lang="de-DE" sz="1200" dirty="0" smtClean="0">
                <a:solidFill>
                  <a:srgbClr val="000000"/>
                </a:solidFill>
              </a:rPr>
              <a:t>3D </a:t>
            </a:r>
            <a:r>
              <a:rPr lang="de-DE" sz="1200" dirty="0" err="1" smtClean="0">
                <a:solidFill>
                  <a:srgbClr val="000000"/>
                </a:solidFill>
              </a:rPr>
              <a:t>compass</a:t>
            </a:r>
            <a:endParaRPr lang="en-GB" sz="1200" dirty="0" smtClean="0">
              <a:solidFill>
                <a:srgbClr val="000000"/>
              </a:solidFill>
              <a:latin typeface="Arial" panose="020B0604020202020204" pitchFamily="34" charset="0"/>
              <a:cs typeface="Arial" panose="020B0604020202020204" pitchFamily="34" charset="0"/>
            </a:endParaRPr>
          </a:p>
        </p:txBody>
      </p:sp>
      <p:sp>
        <p:nvSpPr>
          <p:cNvPr id="34" name="Rectangle 33"/>
          <p:cNvSpPr/>
          <p:nvPr/>
        </p:nvSpPr>
        <p:spPr>
          <a:xfrm>
            <a:off x="6273760" y="3402188"/>
            <a:ext cx="810000" cy="810000"/>
          </a:xfrm>
          <a:prstGeom prst="rect">
            <a:avLst/>
          </a:prstGeom>
          <a:ln>
            <a:solidFill>
              <a:schemeClr val="bg1">
                <a:lumMod val="65000"/>
              </a:schemeClr>
            </a:solidFill>
          </a:ln>
        </p:spPr>
        <p:txBody>
          <a:bodyPr wrap="square" anchor="ctr">
            <a:noAutofit/>
          </a:bodyPr>
          <a:lstStyle/>
          <a:p>
            <a:pPr algn="ctr"/>
            <a:endParaRPr lang="en-GB" sz="1200" dirty="0" smtClean="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6959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1"/>
      <p:bldP spid="4" grpId="0"/>
      <p:bldP spid="26" grpId="1" animBg="1"/>
      <p:bldP spid="29" grpId="1" animBg="1"/>
      <p:bldP spid="33" grpId="1" animBg="1"/>
      <p:bldP spid="3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GB" sz="3600" dirty="0" smtClean="0"/>
              <a:t>Rutherford scattering model</a:t>
            </a:r>
            <a:endParaRPr lang="en-GB" sz="3600"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25" name="Content Placeholder 4"/>
          <p:cNvPicPr>
            <a:picLocks noChangeAspect="1"/>
          </p:cNvPicPr>
          <p:nvPr/>
        </p:nvPicPr>
        <p:blipFill>
          <a:blip r:embed="rId3"/>
          <a:stretch>
            <a:fillRect/>
          </a:stretch>
        </p:blipFill>
        <p:spPr>
          <a:xfrm>
            <a:off x="427797" y="1041401"/>
            <a:ext cx="3829259" cy="2857033"/>
          </a:xfrm>
          <a:prstGeom prst="rect">
            <a:avLst/>
          </a:prstGeom>
        </p:spPr>
      </p:pic>
      <p:sp>
        <p:nvSpPr>
          <p:cNvPr id="26" name="Rectangle 25"/>
          <p:cNvSpPr/>
          <p:nvPr/>
        </p:nvSpPr>
        <p:spPr>
          <a:xfrm>
            <a:off x="427796" y="3898434"/>
            <a:ext cx="3829259" cy="523220"/>
          </a:xfrm>
          <a:prstGeom prst="rect">
            <a:avLst/>
          </a:prstGeom>
        </p:spPr>
        <p:txBody>
          <a:bodyPr wrap="square">
            <a:spAutoFit/>
          </a:bodyPr>
          <a:lstStyle/>
          <a:p>
            <a:r>
              <a:rPr lang="de-DE" sz="1400" dirty="0" err="1" smtClean="0"/>
              <a:t>Outreach</a:t>
            </a:r>
            <a:r>
              <a:rPr lang="de-DE" sz="1400" dirty="0" smtClean="0"/>
              <a:t> </a:t>
            </a:r>
            <a:r>
              <a:rPr lang="de-DE" sz="1400" dirty="0" err="1" smtClean="0"/>
              <a:t>tool</a:t>
            </a:r>
            <a:r>
              <a:rPr lang="de-DE" sz="1400" dirty="0" smtClean="0"/>
              <a:t> of University </a:t>
            </a:r>
            <a:r>
              <a:rPr lang="de-DE" sz="1400" dirty="0"/>
              <a:t>of </a:t>
            </a:r>
            <a:r>
              <a:rPr lang="de-DE" sz="1400" dirty="0" smtClean="0"/>
              <a:t>Göttingen</a:t>
            </a:r>
          </a:p>
          <a:p>
            <a:r>
              <a:rPr lang="de-DE" sz="1400" dirty="0" smtClean="0"/>
              <a:t>© </a:t>
            </a:r>
            <a:r>
              <a:rPr lang="de-DE" sz="1400" dirty="0" err="1"/>
              <a:t>Ching</a:t>
            </a:r>
            <a:r>
              <a:rPr lang="de-DE" sz="1400" dirty="0"/>
              <a:t>-Yen Huang</a:t>
            </a:r>
            <a:endParaRPr lang="en-GB" sz="1400" dirty="0"/>
          </a:p>
        </p:txBody>
      </p:sp>
      <p:pic>
        <p:nvPicPr>
          <p:cNvPr id="8" name="Picture 7"/>
          <p:cNvPicPr>
            <a:picLocks noChangeAspect="1"/>
          </p:cNvPicPr>
          <p:nvPr/>
        </p:nvPicPr>
        <p:blipFill>
          <a:blip r:embed="rId4">
            <a:clrChange>
              <a:clrFrom>
                <a:srgbClr val="E9E9E9"/>
              </a:clrFrom>
              <a:clrTo>
                <a:srgbClr val="E9E9E9">
                  <a:alpha val="0"/>
                </a:srgbClr>
              </a:clrTo>
            </a:clrChange>
          </a:blip>
          <a:stretch>
            <a:fillRect/>
          </a:stretch>
        </p:blipFill>
        <p:spPr>
          <a:xfrm>
            <a:off x="4476298" y="1093954"/>
            <a:ext cx="2909995" cy="2882734"/>
          </a:xfrm>
          <a:prstGeom prst="rect">
            <a:avLst/>
          </a:prstGeom>
        </p:spPr>
      </p:pic>
      <p:pic>
        <p:nvPicPr>
          <p:cNvPr id="9" name="Picture 8"/>
          <p:cNvPicPr>
            <a:picLocks noChangeAspect="1"/>
          </p:cNvPicPr>
          <p:nvPr/>
        </p:nvPicPr>
        <p:blipFill>
          <a:blip r:embed="rId5">
            <a:clrChange>
              <a:clrFrom>
                <a:srgbClr val="E9E9E9"/>
              </a:clrFrom>
              <a:clrTo>
                <a:srgbClr val="E9E9E9">
                  <a:alpha val="0"/>
                </a:srgbClr>
              </a:clrTo>
            </a:clrChange>
          </a:blip>
          <a:stretch>
            <a:fillRect/>
          </a:stretch>
        </p:blipFill>
        <p:spPr>
          <a:xfrm flipH="1">
            <a:off x="4868339" y="3464146"/>
            <a:ext cx="3927778" cy="1679354"/>
          </a:xfrm>
          <a:prstGeom prst="rect">
            <a:avLst/>
          </a:prstGeom>
        </p:spPr>
      </p:pic>
      <p:pic>
        <p:nvPicPr>
          <p:cNvPr id="10" name="Picture 9"/>
          <p:cNvPicPr>
            <a:picLocks noChangeAspect="1"/>
          </p:cNvPicPr>
          <p:nvPr/>
        </p:nvPicPr>
        <p:blipFill>
          <a:blip r:embed="rId6">
            <a:clrChange>
              <a:clrFrom>
                <a:srgbClr val="E9E9E9"/>
              </a:clrFrom>
              <a:clrTo>
                <a:srgbClr val="E9E9E9">
                  <a:alpha val="0"/>
                </a:srgbClr>
              </a:clrTo>
            </a:clrChange>
          </a:blip>
          <a:stretch>
            <a:fillRect/>
          </a:stretch>
        </p:blipFill>
        <p:spPr>
          <a:xfrm>
            <a:off x="7198017" y="1893426"/>
            <a:ext cx="1778000" cy="1570720"/>
          </a:xfrm>
          <a:prstGeom prst="rect">
            <a:avLst/>
          </a:prstGeom>
        </p:spPr>
      </p:pic>
    </p:spTree>
    <p:extLst>
      <p:ext uri="{BB962C8B-B14F-4D97-AF65-F5344CB8AC3E}">
        <p14:creationId xmlns:p14="http://schemas.microsoft.com/office/powerpoint/2010/main" val="72334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US" sz="3600" dirty="0" smtClean="0"/>
              <a:t>DIY particle trapping</a:t>
            </a:r>
            <a:endParaRPr lang="en-US" sz="3600" dirty="0"/>
          </a:p>
        </p:txBody>
      </p:sp>
      <p:sp>
        <p:nvSpPr>
          <p:cNvPr id="13" name="Content Placeholder 12"/>
          <p:cNvSpPr>
            <a:spLocks noGrp="1"/>
          </p:cNvSpPr>
          <p:nvPr>
            <p:ph idx="1"/>
          </p:nvPr>
        </p:nvSpPr>
        <p:spPr>
          <a:xfrm>
            <a:off x="788490" y="994205"/>
            <a:ext cx="8229600" cy="3203145"/>
          </a:xfrm>
        </p:spPr>
        <p:txBody>
          <a:bodyPr/>
          <a:lstStyle/>
          <a:p>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4" name="Picture 3"/>
          <p:cNvPicPr>
            <a:picLocks noChangeAspect="1"/>
          </p:cNvPicPr>
          <p:nvPr/>
        </p:nvPicPr>
        <p:blipFill>
          <a:blip r:embed="rId3"/>
          <a:stretch>
            <a:fillRect/>
          </a:stretch>
        </p:blipFill>
        <p:spPr>
          <a:xfrm>
            <a:off x="424055" y="2804719"/>
            <a:ext cx="5228501" cy="1607256"/>
          </a:xfrm>
          <a:prstGeom prst="rect">
            <a:avLst/>
          </a:prstGeom>
        </p:spPr>
      </p:pic>
      <p:pic>
        <p:nvPicPr>
          <p:cNvPr id="6" name="Picture 5"/>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30699" t="30916" r="30535" b="30717"/>
          <a:stretch/>
        </p:blipFill>
        <p:spPr>
          <a:xfrm>
            <a:off x="453156" y="995764"/>
            <a:ext cx="1582683" cy="1566365"/>
          </a:xfrm>
          <a:prstGeom prst="rect">
            <a:avLst/>
          </a:prstGeom>
        </p:spPr>
      </p:pic>
      <p:grpSp>
        <p:nvGrpSpPr>
          <p:cNvPr id="7" name="Group 6"/>
          <p:cNvGrpSpPr/>
          <p:nvPr/>
        </p:nvGrpSpPr>
        <p:grpSpPr>
          <a:xfrm>
            <a:off x="2319594" y="989174"/>
            <a:ext cx="1911854" cy="1583998"/>
            <a:chOff x="1770163" y="2703482"/>
            <a:chExt cx="1376961" cy="983973"/>
          </a:xfrm>
        </p:grpSpPr>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770163" y="2703482"/>
              <a:ext cx="1376960" cy="983973"/>
            </a:xfrm>
            <a:prstGeom prst="rect">
              <a:avLst/>
            </a:prstGeom>
          </p:spPr>
        </p:pic>
        <p:sp>
          <p:nvSpPr>
            <p:cNvPr id="9" name="Rectangle 8"/>
            <p:cNvSpPr/>
            <p:nvPr/>
          </p:nvSpPr>
          <p:spPr>
            <a:xfrm>
              <a:off x="1770163" y="3490256"/>
              <a:ext cx="1376961" cy="191190"/>
            </a:xfrm>
            <a:prstGeom prst="rect">
              <a:avLst/>
            </a:prstGeom>
            <a:solidFill>
              <a:srgbClr val="000000"/>
            </a:solidFill>
          </p:spPr>
          <p:txBody>
            <a:bodyPr wrap="square">
              <a:spAutoFit/>
            </a:bodyPr>
            <a:lstStyle/>
            <a:p>
              <a:pPr algn="ctr"/>
              <a:r>
                <a:rPr lang="en-GB" sz="1400" dirty="0" smtClean="0">
                  <a:solidFill>
                    <a:srgbClr val="FFFFFF"/>
                  </a:solidFill>
                  <a:hlinkClick r:id="rId6"/>
                </a:rPr>
                <a:t>newtonianlabs.com</a:t>
              </a:r>
              <a:endParaRPr lang="en-GB" sz="1400" dirty="0">
                <a:solidFill>
                  <a:srgbClr val="FFFFFF"/>
                </a:solidFill>
              </a:endParaRPr>
            </a:p>
          </p:txBody>
        </p:sp>
      </p:grpSp>
      <p:sp>
        <p:nvSpPr>
          <p:cNvPr id="11" name="Rectangle 10"/>
          <p:cNvSpPr/>
          <p:nvPr/>
        </p:nvSpPr>
        <p:spPr>
          <a:xfrm>
            <a:off x="5652556" y="3027799"/>
            <a:ext cx="3365534" cy="1169551"/>
          </a:xfrm>
          <a:prstGeom prst="rect">
            <a:avLst/>
          </a:prstGeom>
        </p:spPr>
        <p:txBody>
          <a:bodyPr wrap="square">
            <a:spAutoFit/>
          </a:bodyPr>
          <a:lstStyle/>
          <a:p>
            <a:r>
              <a:rPr lang="en-US" sz="1400" dirty="0" err="1"/>
              <a:t>Coberger</a:t>
            </a:r>
            <a:r>
              <a:rPr lang="en-US" sz="1400" dirty="0"/>
              <a:t>, N. (2007). </a:t>
            </a:r>
            <a:r>
              <a:rPr lang="en-US" sz="1400" dirty="0" err="1"/>
              <a:t>Moderne</a:t>
            </a:r>
            <a:r>
              <a:rPr lang="en-US" sz="1400" dirty="0"/>
              <a:t> </a:t>
            </a:r>
            <a:r>
              <a:rPr lang="en-US" sz="1400" dirty="0" err="1"/>
              <a:t>Modellexperimente</a:t>
            </a:r>
            <a:r>
              <a:rPr lang="en-US" sz="1400" dirty="0"/>
              <a:t> </a:t>
            </a:r>
            <a:r>
              <a:rPr lang="en-US" sz="1400" dirty="0" err="1"/>
              <a:t>als</a:t>
            </a:r>
            <a:r>
              <a:rPr lang="en-US" sz="1400" dirty="0"/>
              <a:t> </a:t>
            </a:r>
            <a:r>
              <a:rPr lang="en-US" sz="1400" dirty="0" err="1"/>
              <a:t>Schülerprojekt</a:t>
            </a:r>
            <a:r>
              <a:rPr lang="en-US" sz="1400" dirty="0"/>
              <a:t> - </a:t>
            </a:r>
            <a:r>
              <a:rPr lang="en-US" sz="1400" dirty="0" err="1" smtClean="0"/>
              <a:t>Paulfallen</a:t>
            </a:r>
            <a:r>
              <a:rPr lang="en-US" sz="1400" dirty="0" smtClean="0"/>
              <a:t> </a:t>
            </a:r>
            <a:r>
              <a:rPr lang="en-US" sz="1400" dirty="0"/>
              <a:t>und </a:t>
            </a:r>
            <a:r>
              <a:rPr lang="en-US" sz="1400" dirty="0" err="1"/>
              <a:t>Teilchenbeschleuniger</a:t>
            </a:r>
            <a:r>
              <a:rPr lang="en-US" sz="1400" dirty="0" smtClean="0"/>
              <a:t>. </a:t>
            </a:r>
            <a:r>
              <a:rPr lang="en-US" sz="1400" dirty="0" smtClean="0">
                <a:hlinkClick r:id="rId7"/>
              </a:rPr>
              <a:t>Thesis</a:t>
            </a:r>
            <a:r>
              <a:rPr lang="en-US" sz="1400" dirty="0" smtClean="0"/>
              <a:t>, </a:t>
            </a:r>
            <a:r>
              <a:rPr lang="en-US" sz="1400" dirty="0"/>
              <a:t>University Mainz </a:t>
            </a:r>
            <a:r>
              <a:rPr lang="en-US" sz="1400" dirty="0" smtClean="0"/>
              <a:t/>
            </a:r>
            <a:br>
              <a:rPr lang="en-US" sz="1400" dirty="0" smtClean="0"/>
            </a:br>
            <a:r>
              <a:rPr lang="en-US" sz="1400" dirty="0" smtClean="0"/>
              <a:t>Prof. Klaus Wendt</a:t>
            </a:r>
            <a:endParaRPr lang="en-US" sz="1400" dirty="0"/>
          </a:p>
        </p:txBody>
      </p:sp>
      <p:pic>
        <p:nvPicPr>
          <p:cNvPr id="3" name="Picture 2"/>
          <p:cNvPicPr>
            <a:picLocks noChangeAspect="1"/>
          </p:cNvPicPr>
          <p:nvPr/>
        </p:nvPicPr>
        <p:blipFill>
          <a:blip r:embed="rId8"/>
          <a:stretch>
            <a:fillRect/>
          </a:stretch>
        </p:blipFill>
        <p:spPr>
          <a:xfrm>
            <a:off x="4482739" y="995764"/>
            <a:ext cx="2067622" cy="1583998"/>
          </a:xfrm>
          <a:prstGeom prst="rect">
            <a:avLst/>
          </a:prstGeom>
        </p:spPr>
      </p:pic>
      <p:sp>
        <p:nvSpPr>
          <p:cNvPr id="10" name="Rectangle 9"/>
          <p:cNvSpPr/>
          <p:nvPr/>
        </p:nvSpPr>
        <p:spPr>
          <a:xfrm>
            <a:off x="6550361" y="1533641"/>
            <a:ext cx="2761529" cy="523220"/>
          </a:xfrm>
          <a:prstGeom prst="rect">
            <a:avLst/>
          </a:prstGeom>
        </p:spPr>
        <p:txBody>
          <a:bodyPr wrap="square">
            <a:spAutoFit/>
          </a:bodyPr>
          <a:lstStyle/>
          <a:p>
            <a:r>
              <a:rPr lang="en-US" sz="1400" dirty="0" smtClean="0"/>
              <a:t>Trap and optical bench </a:t>
            </a:r>
            <a:br>
              <a:rPr lang="en-US" sz="1400" dirty="0" smtClean="0"/>
            </a:br>
            <a:r>
              <a:rPr lang="en-US" sz="1400" dirty="0" smtClean="0"/>
              <a:t>by </a:t>
            </a:r>
            <a:r>
              <a:rPr lang="en-US" sz="1400" dirty="0" err="1" smtClean="0"/>
              <a:t>Leybold</a:t>
            </a:r>
            <a:r>
              <a:rPr lang="en-US" sz="1400" dirty="0" smtClean="0"/>
              <a:t> ® </a:t>
            </a:r>
            <a:r>
              <a:rPr lang="en-US" sz="1400" dirty="0" smtClean="0">
                <a:hlinkClick r:id="rId9"/>
              </a:rPr>
              <a:t>link</a:t>
            </a:r>
            <a:endParaRPr lang="en-US" sz="1400" dirty="0"/>
          </a:p>
        </p:txBody>
      </p:sp>
    </p:spTree>
    <p:extLst>
      <p:ext uri="{BB962C8B-B14F-4D97-AF65-F5344CB8AC3E}">
        <p14:creationId xmlns:p14="http://schemas.microsoft.com/office/powerpoint/2010/main" val="314971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itle 1"/>
          <p:cNvSpPr>
            <a:spLocks noGrp="1"/>
          </p:cNvSpPr>
          <p:nvPr>
            <p:ph type="title"/>
          </p:nvPr>
        </p:nvSpPr>
        <p:spPr>
          <a:xfrm>
            <a:off x="457200" y="175120"/>
            <a:ext cx="8226854" cy="705332"/>
          </a:xfrm>
        </p:spPr>
        <p:txBody>
          <a:bodyPr>
            <a:normAutofit/>
          </a:bodyPr>
          <a:lstStyle/>
          <a:p>
            <a:r>
              <a:rPr lang="en-GB" sz="3200" dirty="0">
                <a:latin typeface="Arial" panose="020B0604020202020204" pitchFamily="34" charset="0"/>
                <a:cs typeface="Arial" panose="020B0604020202020204" pitchFamily="34" charset="0"/>
              </a:rPr>
              <a:t>A</a:t>
            </a:r>
            <a:r>
              <a:rPr lang="en-GB" sz="3200" dirty="0">
                <a:solidFill>
                  <a:srgbClr val="000000"/>
                </a:solidFill>
                <a:latin typeface="Arial" panose="020B0604020202020204" pitchFamily="34" charset="0"/>
                <a:cs typeface="Arial" panose="020B0604020202020204" pitchFamily="34" charset="0"/>
              </a:rPr>
              <a:t> </a:t>
            </a:r>
            <a:r>
              <a:rPr lang="en-GB" sz="3200" dirty="0">
                <a:latin typeface="Arial" panose="020B0604020202020204" pitchFamily="34" charset="0"/>
                <a:cs typeface="Arial" panose="020B0604020202020204" pitchFamily="34" charset="0"/>
              </a:rPr>
              <a:t>3D printable particle </a:t>
            </a:r>
            <a:r>
              <a:rPr lang="en-GB" sz="3200" dirty="0" smtClean="0">
                <a:latin typeface="Arial" panose="020B0604020202020204" pitchFamily="34" charset="0"/>
                <a:cs typeface="Arial" panose="020B0604020202020204" pitchFamily="34" charset="0"/>
              </a:rPr>
              <a:t>trap</a:t>
            </a:r>
            <a:endParaRPr lang="en-GB" sz="3200" dirty="0"/>
          </a:p>
        </p:txBody>
      </p:sp>
      <p:pic>
        <p:nvPicPr>
          <p:cNvPr id="16" name="Picture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0528" y="1071994"/>
            <a:ext cx="1959071" cy="1980556"/>
          </a:xfrm>
          <a:prstGeom prst="rect">
            <a:avLst/>
          </a:prstGeom>
          <a:ln>
            <a:noFill/>
          </a:ln>
          <a:effectLst>
            <a:outerShdw blurRad="190500" algn="tl" rotWithShape="0">
              <a:srgbClr val="000000">
                <a:alpha val="70000"/>
              </a:srgbClr>
            </a:outerShdw>
          </a:effectLst>
        </p:spPr>
      </p:pic>
      <p:grpSp>
        <p:nvGrpSpPr>
          <p:cNvPr id="23" name="Group 22"/>
          <p:cNvGrpSpPr/>
          <p:nvPr/>
        </p:nvGrpSpPr>
        <p:grpSpPr>
          <a:xfrm>
            <a:off x="110436" y="1071994"/>
            <a:ext cx="6520120" cy="2081380"/>
            <a:chOff x="626290" y="900359"/>
            <a:chExt cx="5693121" cy="1647825"/>
          </a:xfrm>
        </p:grpSpPr>
        <p:grpSp>
          <p:nvGrpSpPr>
            <p:cNvPr id="19" name="Group 18"/>
            <p:cNvGrpSpPr/>
            <p:nvPr/>
          </p:nvGrpSpPr>
          <p:grpSpPr>
            <a:xfrm>
              <a:off x="626290" y="900359"/>
              <a:ext cx="4867275" cy="1647825"/>
              <a:chOff x="658374" y="900359"/>
              <a:chExt cx="4867275" cy="1647825"/>
            </a:xfrm>
          </p:grpSpPr>
          <p:pic>
            <p:nvPicPr>
              <p:cNvPr id="1026" name="Picture 2" descr="MC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8374" y="900359"/>
                <a:ext cx="4867275" cy="1647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 name="Picture 2" descr="MCb"/>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72377" t="2587" r="12066" b="70246"/>
              <a:stretch/>
            </p:blipFill>
            <p:spPr bwMode="auto">
              <a:xfrm>
                <a:off x="4192029" y="1745150"/>
                <a:ext cx="757196" cy="447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21" name="TextBox 20"/>
            <p:cNvSpPr txBox="1"/>
            <p:nvPr/>
          </p:nvSpPr>
          <p:spPr>
            <a:xfrm>
              <a:off x="5409406" y="1435661"/>
              <a:ext cx="910005" cy="338554"/>
            </a:xfrm>
            <a:prstGeom prst="rect">
              <a:avLst/>
            </a:prstGeom>
            <a:noFill/>
          </p:spPr>
          <p:txBody>
            <a:bodyPr wrap="square" rtlCol="0">
              <a:spAutoFit/>
            </a:bodyPr>
            <a:lstStyle/>
            <a:p>
              <a:r>
                <a:rPr lang="de-DE" sz="1600" dirty="0" smtClean="0">
                  <a:solidFill>
                    <a:schemeClr val="accent6">
                      <a:lumMod val="50000"/>
                    </a:schemeClr>
                  </a:solidFill>
                </a:rPr>
                <a:t>2 - 4 kV</a:t>
              </a:r>
              <a:endParaRPr lang="en-GB" sz="1600" dirty="0">
                <a:solidFill>
                  <a:schemeClr val="accent6">
                    <a:lumMod val="50000"/>
                  </a:schemeClr>
                </a:solidFill>
              </a:endParaRPr>
            </a:p>
          </p:txBody>
        </p:sp>
      </p:grpSp>
      <p:pic>
        <p:nvPicPr>
          <p:cNvPr id="2" name="Picture 1"/>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40000" contrast="40000"/>
                    </a14:imgEffect>
                  </a14:imgLayer>
                </a14:imgProps>
              </a:ext>
            </a:extLst>
          </a:blip>
          <a:srcRect b="13582"/>
          <a:stretch/>
        </p:blipFill>
        <p:spPr>
          <a:xfrm>
            <a:off x="2876197" y="3011488"/>
            <a:ext cx="1482376" cy="1281044"/>
          </a:xfrm>
          <a:prstGeom prst="rect">
            <a:avLst/>
          </a:prstGeom>
        </p:spPr>
      </p:pic>
      <p:pic>
        <p:nvPicPr>
          <p:cNvPr id="3" name="Picture 2"/>
          <p:cNvPicPr>
            <a:picLocks noChangeAspect="1"/>
          </p:cNvPicPr>
          <p:nvPr/>
        </p:nvPicPr>
        <p:blipFill>
          <a:blip r:embed="rId7"/>
          <a:stretch>
            <a:fillRect/>
          </a:stretch>
        </p:blipFill>
        <p:spPr>
          <a:xfrm>
            <a:off x="5001003" y="3181241"/>
            <a:ext cx="1367484" cy="1025613"/>
          </a:xfrm>
          <a:prstGeom prst="rect">
            <a:avLst/>
          </a:prstGeom>
        </p:spPr>
      </p:pic>
      <p:sp>
        <p:nvSpPr>
          <p:cNvPr id="4" name="Rectangle 3"/>
          <p:cNvSpPr/>
          <p:nvPr/>
        </p:nvSpPr>
        <p:spPr>
          <a:xfrm>
            <a:off x="2739462" y="4206854"/>
            <a:ext cx="1791376" cy="307777"/>
          </a:xfrm>
          <a:prstGeom prst="rect">
            <a:avLst/>
          </a:prstGeom>
        </p:spPr>
        <p:txBody>
          <a:bodyPr wrap="none">
            <a:spAutoFit/>
          </a:bodyPr>
          <a:lstStyle/>
          <a:p>
            <a:r>
              <a:rPr lang="en-US" sz="1400" dirty="0" smtClean="0">
                <a:hlinkClick r:id="rId8"/>
              </a:rPr>
              <a:t>bareconductive.com</a:t>
            </a:r>
            <a:endParaRPr lang="en-US" sz="1400" dirty="0"/>
          </a:p>
        </p:txBody>
      </p:sp>
      <p:sp>
        <p:nvSpPr>
          <p:cNvPr id="5" name="Rectangle 4"/>
          <p:cNvSpPr/>
          <p:nvPr/>
        </p:nvSpPr>
        <p:spPr>
          <a:xfrm>
            <a:off x="4719848" y="4206854"/>
            <a:ext cx="2060680" cy="307777"/>
          </a:xfrm>
          <a:prstGeom prst="rect">
            <a:avLst/>
          </a:prstGeom>
        </p:spPr>
        <p:txBody>
          <a:bodyPr wrap="none">
            <a:spAutoFit/>
          </a:bodyPr>
          <a:lstStyle/>
          <a:p>
            <a:r>
              <a:rPr lang="en-US" sz="1400" dirty="0" smtClean="0">
                <a:hlinkClick r:id="rId9"/>
              </a:rPr>
              <a:t>LL</a:t>
            </a:r>
            <a:r>
              <a:rPr lang="en-US" sz="1400" dirty="0">
                <a:hlinkClick r:id="rId9"/>
              </a:rPr>
              <a:t>-304PGC2E-G4-1BC</a:t>
            </a:r>
            <a:endParaRPr lang="en-US" sz="1400" dirty="0"/>
          </a:p>
        </p:txBody>
      </p:sp>
    </p:spTree>
    <p:extLst>
      <p:ext uri="{BB962C8B-B14F-4D97-AF65-F5344CB8AC3E}">
        <p14:creationId xmlns:p14="http://schemas.microsoft.com/office/powerpoint/2010/main" val="408701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latin typeface="Arial" panose="020B0604020202020204" pitchFamily="34" charset="0"/>
                <a:cs typeface="Arial" panose="020B0604020202020204" pitchFamily="34" charset="0"/>
              </a:rPr>
              <a:t>A</a:t>
            </a:r>
            <a:r>
              <a:rPr lang="en-GB" sz="3200" dirty="0">
                <a:solidFill>
                  <a:srgbClr val="000000"/>
                </a:solidFill>
                <a:latin typeface="Arial" panose="020B0604020202020204" pitchFamily="34" charset="0"/>
                <a:cs typeface="Arial" panose="020B0604020202020204" pitchFamily="34" charset="0"/>
              </a:rPr>
              <a:t> </a:t>
            </a:r>
            <a:r>
              <a:rPr lang="en-GB" sz="3200" dirty="0">
                <a:latin typeface="Arial" panose="020B0604020202020204" pitchFamily="34" charset="0"/>
                <a:cs typeface="Arial" panose="020B0604020202020204" pitchFamily="34" charset="0"/>
              </a:rPr>
              <a:t>3D printable particle </a:t>
            </a:r>
            <a:r>
              <a:rPr lang="en-GB" sz="3200" dirty="0" smtClean="0">
                <a:latin typeface="Arial" panose="020B0604020202020204" pitchFamily="34" charset="0"/>
                <a:cs typeface="Arial" panose="020B0604020202020204" pitchFamily="34" charset="0"/>
              </a:rPr>
              <a:t>trap</a:t>
            </a:r>
            <a:endParaRPr lang="en-GB" sz="3200" dirty="0"/>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Content Placeholder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093" y="870843"/>
            <a:ext cx="4294907" cy="3645199"/>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4741837" y="870843"/>
            <a:ext cx="4179969" cy="363599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9561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smtClean="0"/>
              <a:t>ATLAS </a:t>
            </a:r>
            <a:r>
              <a:rPr lang="de-DE" sz="3600" dirty="0"/>
              <a:t>–</a:t>
            </a:r>
            <a:r>
              <a:rPr lang="de-DE" sz="3600" dirty="0" smtClean="0"/>
              <a:t> </a:t>
            </a:r>
            <a:r>
              <a:rPr lang="de-DE" sz="3600" dirty="0" smtClean="0">
                <a:solidFill>
                  <a:srgbClr val="2454A0"/>
                </a:solidFill>
              </a:rPr>
              <a:t>A</a:t>
            </a:r>
            <a:r>
              <a:rPr lang="de-DE" sz="3600" dirty="0" smtClean="0"/>
              <a:t> </a:t>
            </a:r>
            <a:r>
              <a:rPr lang="de-DE" sz="3600" dirty="0" err="1">
                <a:solidFill>
                  <a:srgbClr val="2454A0"/>
                </a:solidFill>
              </a:rPr>
              <a:t>T</a:t>
            </a:r>
            <a:r>
              <a:rPr lang="de-DE" sz="3600" dirty="0" err="1"/>
              <a:t>oroidal</a:t>
            </a:r>
            <a:r>
              <a:rPr lang="de-DE" sz="3600" dirty="0"/>
              <a:t> </a:t>
            </a:r>
            <a:r>
              <a:rPr lang="de-DE" sz="3600" dirty="0">
                <a:solidFill>
                  <a:srgbClr val="2454A0"/>
                </a:solidFill>
              </a:rPr>
              <a:t>L</a:t>
            </a:r>
            <a:r>
              <a:rPr lang="de-DE" sz="3600" dirty="0"/>
              <a:t>HC </a:t>
            </a:r>
            <a:r>
              <a:rPr lang="de-DE" sz="3600" dirty="0" err="1">
                <a:solidFill>
                  <a:srgbClr val="2454A0"/>
                </a:solidFill>
              </a:rPr>
              <a:t>A</a:t>
            </a:r>
            <a:r>
              <a:rPr lang="de-DE" sz="3600" dirty="0" err="1"/>
              <a:t>pparatu</a:t>
            </a:r>
            <a:r>
              <a:rPr lang="de-DE" sz="3600" dirty="0" err="1">
                <a:solidFill>
                  <a:srgbClr val="2454A0"/>
                </a:solidFill>
              </a:rPr>
              <a:t>S</a:t>
            </a:r>
            <a:endParaRPr lang="en-GB" sz="1800" dirty="0">
              <a:solidFill>
                <a:srgbClr val="2454A0"/>
              </a:solidFill>
            </a:endParaRPr>
          </a:p>
        </p:txBody>
      </p:sp>
      <p:pic>
        <p:nvPicPr>
          <p:cNvPr id="4" name="Picture 3"/>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612899" y="1280716"/>
            <a:ext cx="5927882" cy="3828347"/>
          </a:xfrm>
          <a:prstGeom prst="rect">
            <a:avLst/>
          </a:prstGeom>
        </p:spPr>
      </p:pic>
      <p:sp>
        <p:nvSpPr>
          <p:cNvPr id="5" name="TextBox 4"/>
          <p:cNvSpPr txBox="1"/>
          <p:nvPr/>
        </p:nvSpPr>
        <p:spPr>
          <a:xfrm rot="5400000">
            <a:off x="5677072" y="2117978"/>
            <a:ext cx="2298700" cy="1606786"/>
          </a:xfrm>
          <a:prstGeom prst="rect">
            <a:avLst/>
          </a:prstGeom>
          <a:noFill/>
        </p:spPr>
        <p:txBody>
          <a:bodyPr wrap="square" rtlCol="0">
            <a:prstTxWarp prst="textArchUp">
              <a:avLst>
                <a:gd name="adj" fmla="val 12322088"/>
              </a:avLst>
            </a:prstTxWarp>
            <a:spAutoFit/>
          </a:bodyPr>
          <a:lstStyle/>
          <a:p>
            <a:r>
              <a:rPr lang="de-DE" sz="1050" dirty="0">
                <a:solidFill>
                  <a:schemeClr val="tx1">
                    <a:lumMod val="50000"/>
                    <a:lumOff val="50000"/>
                  </a:schemeClr>
                </a:solidFill>
                <a:latin typeface="Arial" panose="020B0604020202020204" pitchFamily="34" charset="0"/>
                <a:cs typeface="Arial" panose="020B0604020202020204" pitchFamily="34" charset="0"/>
              </a:rPr>
              <a:t>(Image: ATLAS Experiment/CERN)</a:t>
            </a:r>
            <a:endParaRPr lang="en-GB" sz="105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950379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120"/>
            <a:ext cx="8507506" cy="705332"/>
          </a:xfrm>
        </p:spPr>
        <p:txBody>
          <a:bodyPr>
            <a:noAutofit/>
          </a:bodyPr>
          <a:lstStyle/>
          <a:p>
            <a:r>
              <a:rPr lang="de-DE" sz="3600" dirty="0" err="1"/>
              <a:t>T</a:t>
            </a:r>
            <a:r>
              <a:rPr lang="de-DE" sz="3600" dirty="0" err="1" smtClean="0"/>
              <a:t>oroidal</a:t>
            </a:r>
            <a:r>
              <a:rPr lang="de-DE" sz="3600" dirty="0" smtClean="0"/>
              <a:t> </a:t>
            </a:r>
            <a:r>
              <a:rPr lang="de-DE" sz="3600" dirty="0" err="1" smtClean="0"/>
              <a:t>magnet</a:t>
            </a:r>
            <a:r>
              <a:rPr lang="de-DE" sz="3600" dirty="0" smtClean="0"/>
              <a:t> </a:t>
            </a:r>
            <a:r>
              <a:rPr lang="de-DE" sz="3600" dirty="0" err="1" smtClean="0"/>
              <a:t>system</a:t>
            </a:r>
            <a:r>
              <a:rPr lang="de-DE" sz="3600" dirty="0" smtClean="0"/>
              <a:t> – </a:t>
            </a:r>
            <a:r>
              <a:rPr lang="de-DE" sz="3600" dirty="0" err="1" smtClean="0"/>
              <a:t>the</a:t>
            </a:r>
            <a:r>
              <a:rPr lang="de-DE" sz="3600" dirty="0" smtClean="0"/>
              <a:t> </a:t>
            </a:r>
            <a:r>
              <a:rPr lang="de-DE" sz="3600" dirty="0" smtClean="0">
                <a:solidFill>
                  <a:srgbClr val="2454A0"/>
                </a:solidFill>
              </a:rPr>
              <a:t>T</a:t>
            </a:r>
            <a:r>
              <a:rPr lang="de-DE" sz="3600" dirty="0" smtClean="0"/>
              <a:t> in A</a:t>
            </a:r>
            <a:r>
              <a:rPr lang="de-DE" sz="3600" dirty="0" smtClean="0">
                <a:solidFill>
                  <a:srgbClr val="2454A0"/>
                </a:solidFill>
              </a:rPr>
              <a:t>T</a:t>
            </a:r>
            <a:r>
              <a:rPr lang="de-DE" sz="3600" dirty="0" smtClean="0"/>
              <a:t>LAS</a:t>
            </a:r>
            <a:endParaRPr lang="en-GB" sz="3600" dirty="0"/>
          </a:p>
        </p:txBody>
      </p:sp>
      <p:pic>
        <p:nvPicPr>
          <p:cNvPr id="4" name="Content Placeholder 3"/>
          <p:cNvPicPr>
            <a:picLocks noGrp="1" noChangeAspect="1"/>
          </p:cNvPicPr>
          <p:nvPr>
            <p:ph idx="1"/>
          </p:nvPr>
        </p:nvPicPr>
        <p:blipFill>
          <a:blip r:embed="rId3" cstate="screen">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tretch>
            <a:fillRect/>
          </a:stretch>
        </p:blipFill>
        <p:spPr>
          <a:xfrm>
            <a:off x="4953876" y="1026560"/>
            <a:ext cx="3809570" cy="2445551"/>
          </a:xfrm>
        </p:spPr>
      </p:pic>
      <p:sp>
        <p:nvSpPr>
          <p:cNvPr id="5" name="Rectangle 4"/>
          <p:cNvSpPr/>
          <p:nvPr/>
        </p:nvSpPr>
        <p:spPr>
          <a:xfrm>
            <a:off x="4622543" y="3616284"/>
            <a:ext cx="4488760" cy="954107"/>
          </a:xfrm>
          <a:prstGeom prst="rect">
            <a:avLst/>
          </a:prstGeom>
        </p:spPr>
        <p:txBody>
          <a:bodyPr wrap="square">
            <a:spAutoFit/>
          </a:bodyPr>
          <a:lstStyle/>
          <a:p>
            <a:pPr algn="ctr"/>
            <a:r>
              <a:rPr lang="en-GB" sz="1400" dirty="0">
                <a:solidFill>
                  <a:srgbClr val="0055A0"/>
                </a:solidFill>
                <a:latin typeface="Arial" panose="020B0604020202020204" pitchFamily="34" charset="0"/>
                <a:cs typeface="Arial" panose="020B0604020202020204" pitchFamily="34" charset="0"/>
              </a:rPr>
              <a:t>Hermann, T., </a:t>
            </a:r>
            <a:r>
              <a:rPr lang="en-GB" sz="1400" dirty="0" err="1">
                <a:solidFill>
                  <a:srgbClr val="0055A0"/>
                </a:solidFill>
                <a:latin typeface="Arial" panose="020B0604020202020204" pitchFamily="34" charset="0"/>
                <a:cs typeface="Arial" panose="020B0604020202020204" pitchFamily="34" charset="0"/>
              </a:rPr>
              <a:t>Jeřábek</a:t>
            </a:r>
            <a:r>
              <a:rPr lang="en-GB" sz="1400" dirty="0">
                <a:solidFill>
                  <a:srgbClr val="0055A0"/>
                </a:solidFill>
                <a:latin typeface="Arial" panose="020B0604020202020204" pitchFamily="34" charset="0"/>
                <a:cs typeface="Arial" panose="020B0604020202020204" pitchFamily="34" charset="0"/>
              </a:rPr>
              <a:t>, O., </a:t>
            </a:r>
            <a:r>
              <a:rPr lang="en-GB" sz="1400" dirty="0" err="1">
                <a:solidFill>
                  <a:srgbClr val="0055A0"/>
                </a:solidFill>
                <a:latin typeface="Arial" panose="020B0604020202020204" pitchFamily="34" charset="0"/>
                <a:cs typeface="Arial" panose="020B0604020202020204" pitchFamily="34" charset="0"/>
              </a:rPr>
              <a:t>Jende</a:t>
            </a:r>
            <a:r>
              <a:rPr lang="en-GB" sz="1400" dirty="0">
                <a:solidFill>
                  <a:srgbClr val="0055A0"/>
                </a:solidFill>
                <a:latin typeface="Arial" panose="020B0604020202020204" pitchFamily="34" charset="0"/>
                <a:cs typeface="Arial" panose="020B0604020202020204" pitchFamily="34" charset="0"/>
              </a:rPr>
              <a:t>, K, &amp; Kobel, M. (2012). Interactive simulation of the ATLAS detector </a:t>
            </a:r>
            <a:br>
              <a:rPr lang="en-GB" sz="1400" dirty="0">
                <a:solidFill>
                  <a:srgbClr val="0055A0"/>
                </a:solidFill>
                <a:latin typeface="Arial" panose="020B0604020202020204" pitchFamily="34" charset="0"/>
                <a:cs typeface="Arial" panose="020B0604020202020204" pitchFamily="34" charset="0"/>
              </a:rPr>
            </a:br>
            <a:r>
              <a:rPr lang="en-GB" sz="1400" u="sng" dirty="0">
                <a:solidFill>
                  <a:srgbClr val="0055A0"/>
                </a:solidFill>
                <a:latin typeface="Arial" panose="020B0604020202020204" pitchFamily="34" charset="0"/>
                <a:cs typeface="Arial" panose="020B0604020202020204" pitchFamily="34" charset="0"/>
              </a:rPr>
              <a:t>http://atlas.physicsmasterclasses.org/en/wpath_teilchenid1.htm </a:t>
            </a:r>
          </a:p>
        </p:txBody>
      </p:sp>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056011"/>
            <a:ext cx="4353207" cy="2387373"/>
          </a:xfrm>
          <a:prstGeom prst="rect">
            <a:avLst/>
          </a:prstGeom>
        </p:spPr>
      </p:pic>
      <p:sp>
        <p:nvSpPr>
          <p:cNvPr id="7" name="Rectangle 6"/>
          <p:cNvSpPr/>
          <p:nvPr/>
        </p:nvSpPr>
        <p:spPr>
          <a:xfrm>
            <a:off x="54772" y="3614253"/>
            <a:ext cx="4427733" cy="954107"/>
          </a:xfrm>
          <a:prstGeom prst="rect">
            <a:avLst/>
          </a:prstGeom>
        </p:spPr>
        <p:txBody>
          <a:bodyPr wrap="square">
            <a:spAutoFit/>
          </a:bodyPr>
          <a:lstStyle/>
          <a:p>
            <a:pPr algn="ctr"/>
            <a:r>
              <a:rPr lang="en-GB" sz="1400" dirty="0">
                <a:latin typeface="Arial" panose="020B0604020202020204" pitchFamily="34" charset="0"/>
                <a:cs typeface="Arial" panose="020B0604020202020204" pitchFamily="34" charset="0"/>
              </a:rPr>
              <a:t>The ATLAS Collaboration (2008). The ATLAS Experiment at the CERN Large Hadron Collider. </a:t>
            </a:r>
            <a:r>
              <a:rPr lang="en-GB" sz="1400" i="1" dirty="0">
                <a:latin typeface="Arial" panose="020B0604020202020204" pitchFamily="34" charset="0"/>
                <a:cs typeface="Arial" panose="020B0604020202020204" pitchFamily="34" charset="0"/>
              </a:rPr>
              <a:t>Journal of Instrumentation, </a:t>
            </a:r>
            <a:r>
              <a:rPr lang="en-GB" sz="1400" dirty="0">
                <a:latin typeface="Arial" panose="020B0604020202020204" pitchFamily="34" charset="0"/>
                <a:cs typeface="Arial" panose="020B0604020202020204" pitchFamily="34" charset="0"/>
              </a:rPr>
              <a:t>3, S08003 </a:t>
            </a:r>
            <a:br>
              <a:rPr lang="en-GB" sz="1400" dirty="0">
                <a:latin typeface="Arial" panose="020B0604020202020204" pitchFamily="34" charset="0"/>
                <a:cs typeface="Arial" panose="020B0604020202020204" pitchFamily="34" charset="0"/>
              </a:rPr>
            </a:br>
            <a:r>
              <a:rPr lang="en-GB" sz="1400" u="sng" dirty="0">
                <a:latin typeface="Arial" panose="020B0604020202020204" pitchFamily="34" charset="0"/>
                <a:cs typeface="Arial" panose="020B0604020202020204" pitchFamily="34" charset="0"/>
              </a:rPr>
              <a:t>http://cdsweb.cern.ch/record/1129811</a:t>
            </a:r>
            <a:r>
              <a:rPr lang="en-GB" sz="1400" dirty="0">
                <a:latin typeface="Arial" panose="020B0604020202020204" pitchFamily="34" charset="0"/>
                <a:cs typeface="Arial" panose="020B0604020202020204" pitchFamily="34" charset="0"/>
              </a:rPr>
              <a:t> </a:t>
            </a:r>
          </a:p>
        </p:txBody>
      </p:sp>
      <p:sp>
        <p:nvSpPr>
          <p:cNvPr id="11" name="Freeform 10"/>
          <p:cNvSpPr/>
          <p:nvPr/>
        </p:nvSpPr>
        <p:spPr>
          <a:xfrm>
            <a:off x="4990325" y="2265862"/>
            <a:ext cx="1876598" cy="296141"/>
          </a:xfrm>
          <a:custGeom>
            <a:avLst/>
            <a:gdLst>
              <a:gd name="connsiteX0" fmla="*/ 0 w 2502131"/>
              <a:gd name="connsiteY0" fmla="*/ 0 h 394855"/>
              <a:gd name="connsiteX1" fmla="*/ 889462 w 2502131"/>
              <a:gd name="connsiteY1" fmla="*/ 16626 h 394855"/>
              <a:gd name="connsiteX2" fmla="*/ 1280160 w 2502131"/>
              <a:gd name="connsiteY2" fmla="*/ 49877 h 394855"/>
              <a:gd name="connsiteX3" fmla="*/ 1612669 w 2502131"/>
              <a:gd name="connsiteY3" fmla="*/ 120535 h 394855"/>
              <a:gd name="connsiteX4" fmla="*/ 2502131 w 2502131"/>
              <a:gd name="connsiteY4" fmla="*/ 394855 h 394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2131" h="394855">
                <a:moveTo>
                  <a:pt x="0" y="0"/>
                </a:moveTo>
                <a:lnTo>
                  <a:pt x="889462" y="16626"/>
                </a:lnTo>
                <a:cubicBezTo>
                  <a:pt x="1102822" y="24939"/>
                  <a:pt x="1159626" y="32559"/>
                  <a:pt x="1280160" y="49877"/>
                </a:cubicBezTo>
                <a:cubicBezTo>
                  <a:pt x="1400694" y="67195"/>
                  <a:pt x="1409007" y="63039"/>
                  <a:pt x="1612669" y="120535"/>
                </a:cubicBezTo>
                <a:cubicBezTo>
                  <a:pt x="1816331" y="178031"/>
                  <a:pt x="2159231" y="286443"/>
                  <a:pt x="2502131" y="394855"/>
                </a:cubicBezTo>
              </a:path>
            </a:pathLst>
          </a:custGeom>
          <a:noFill/>
          <a:ln w="28575">
            <a:solidFill>
              <a:srgbClr val="00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Slide Number Placeholder 7"/>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376650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Designing a 3D printable model</a:t>
            </a:r>
            <a:endParaRPr lang="en-GB" sz="3600" dirty="0"/>
          </a:p>
        </p:txBody>
      </p:sp>
      <p:pic>
        <p:nvPicPr>
          <p:cNvPr id="5" name="Content Placeholder 4"/>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308114" y="1346429"/>
            <a:ext cx="3429001" cy="2430000"/>
          </a:xfrm>
          <a:ln>
            <a:noFill/>
          </a:ln>
        </p:spPr>
      </p:pic>
      <p:pic>
        <p:nvPicPr>
          <p:cNvPr id="4" name="Picture 3"/>
          <p:cNvPicPr>
            <a:picLocks/>
          </p:cNvPicPr>
          <p:nvPr/>
        </p:nvPicPr>
        <p:blipFill rotWithShape="1">
          <a:blip r:embed="rId4" cstate="screen">
            <a:extLst>
              <a:ext uri="{28A0092B-C50C-407E-A947-70E740481C1C}">
                <a14:useLocalDpi xmlns:a14="http://schemas.microsoft.com/office/drawing/2010/main"/>
              </a:ext>
            </a:extLst>
          </a:blip>
          <a:srcRect/>
          <a:stretch/>
        </p:blipFill>
        <p:spPr>
          <a:xfrm>
            <a:off x="5406885" y="1346429"/>
            <a:ext cx="3429000" cy="2430000"/>
          </a:xfrm>
          <a:prstGeom prst="rect">
            <a:avLst/>
          </a:prstGeom>
        </p:spPr>
      </p:pic>
      <p:sp>
        <p:nvSpPr>
          <p:cNvPr id="8" name="Rectangle 7"/>
          <p:cNvSpPr/>
          <p:nvPr/>
        </p:nvSpPr>
        <p:spPr>
          <a:xfrm>
            <a:off x="5182072" y="3790386"/>
            <a:ext cx="3895151" cy="523220"/>
          </a:xfrm>
          <a:prstGeom prst="rect">
            <a:avLst/>
          </a:prstGeom>
        </p:spPr>
        <p:txBody>
          <a:bodyPr wrap="square">
            <a:spAutoFit/>
          </a:bodyPr>
          <a:lstStyle/>
          <a:p>
            <a:pPr algn="ctr"/>
            <a:r>
              <a:rPr lang="en-GB" sz="1400" dirty="0">
                <a:solidFill>
                  <a:srgbClr val="0055A0"/>
                </a:solidFill>
                <a:latin typeface="Arial" panose="020B0604020202020204" pitchFamily="34" charset="0"/>
                <a:cs typeface="Arial" panose="020B0604020202020204" pitchFamily="34" charset="0"/>
              </a:rPr>
              <a:t>S’Cool LAB </a:t>
            </a:r>
            <a:r>
              <a:rPr lang="en-GB" sz="1400" dirty="0">
                <a:solidFill>
                  <a:srgbClr val="0055A0"/>
                </a:solidFill>
                <a:latin typeface="Arial" panose="020B0604020202020204" pitchFamily="34" charset="0"/>
                <a:cs typeface="Arial" panose="020B0604020202020204" pitchFamily="34" charset="0"/>
                <a:hlinkClick r:id="rId5"/>
              </a:rPr>
              <a:t>www.thingiverse.com/thing:1722230</a:t>
            </a:r>
            <a:r>
              <a:rPr lang="en-GB" sz="1400" dirty="0">
                <a:solidFill>
                  <a:srgbClr val="0055A0"/>
                </a:solidFill>
                <a:latin typeface="Arial" panose="020B0604020202020204" pitchFamily="34" charset="0"/>
                <a:cs typeface="Arial" panose="020B0604020202020204" pitchFamily="34" charset="0"/>
              </a:rPr>
              <a:t>  </a:t>
            </a:r>
          </a:p>
        </p:txBody>
      </p:sp>
      <p:sp>
        <p:nvSpPr>
          <p:cNvPr id="9" name="TextBox 8"/>
          <p:cNvSpPr txBox="1"/>
          <p:nvPr/>
        </p:nvSpPr>
        <p:spPr>
          <a:xfrm>
            <a:off x="873264" y="3798648"/>
            <a:ext cx="2298700" cy="307777"/>
          </a:xfrm>
          <a:prstGeom prst="rect">
            <a:avLst/>
          </a:prstGeom>
          <a:noFill/>
        </p:spPr>
        <p:txBody>
          <a:bodyPr wrap="square" rtlCol="0">
            <a:spAutoFit/>
          </a:bodyPr>
          <a:lstStyle/>
          <a:p>
            <a:pPr algn="ctr"/>
            <a:r>
              <a:rPr lang="de-DE" sz="1400" dirty="0">
                <a:solidFill>
                  <a:srgbClr val="0055A0"/>
                </a:solidFill>
                <a:latin typeface="Arial" panose="020B0604020202020204" pitchFamily="34" charset="0"/>
                <a:cs typeface="Arial" panose="020B0604020202020204" pitchFamily="34" charset="0"/>
              </a:rPr>
              <a:t>(Image: CERN)</a:t>
            </a:r>
            <a:endParaRPr lang="en-GB" sz="1400" dirty="0">
              <a:solidFill>
                <a:srgbClr val="0055A0"/>
              </a:solidFill>
              <a:latin typeface="Arial" panose="020B0604020202020204" pitchFamily="34" charset="0"/>
              <a:cs typeface="Arial" panose="020B0604020202020204" pitchFamily="34" charset="0"/>
            </a:endParaRPr>
          </a:p>
        </p:txBody>
      </p:sp>
      <p:grpSp>
        <p:nvGrpSpPr>
          <p:cNvPr id="22" name="Group 21"/>
          <p:cNvGrpSpPr/>
          <p:nvPr/>
        </p:nvGrpSpPr>
        <p:grpSpPr>
          <a:xfrm>
            <a:off x="3875076" y="1811893"/>
            <a:ext cx="1472415" cy="256925"/>
            <a:chOff x="5166768" y="2925891"/>
            <a:chExt cx="1963220" cy="342567"/>
          </a:xfrm>
        </p:grpSpPr>
        <p:sp>
          <p:nvSpPr>
            <p:cNvPr id="10" name="Freeform 9"/>
            <p:cNvSpPr/>
            <p:nvPr/>
          </p:nvSpPr>
          <p:spPr>
            <a:xfrm>
              <a:off x="5166768" y="2925891"/>
              <a:ext cx="1739347" cy="342567"/>
            </a:xfrm>
            <a:custGeom>
              <a:avLst/>
              <a:gdLst>
                <a:gd name="connsiteX0" fmla="*/ 0 w 1739347"/>
                <a:gd name="connsiteY0" fmla="*/ 342567 h 342567"/>
                <a:gd name="connsiteX1" fmla="*/ 765313 w 1739347"/>
                <a:gd name="connsiteY1" fmla="*/ 4637 h 342567"/>
                <a:gd name="connsiteX2" fmla="*/ 1739347 w 1739347"/>
                <a:gd name="connsiteY2" fmla="*/ 153724 h 342567"/>
              </a:gdLst>
              <a:ahLst/>
              <a:cxnLst>
                <a:cxn ang="0">
                  <a:pos x="connsiteX0" y="connsiteY0"/>
                </a:cxn>
                <a:cxn ang="0">
                  <a:pos x="connsiteX1" y="connsiteY1"/>
                </a:cxn>
                <a:cxn ang="0">
                  <a:pos x="connsiteX2" y="connsiteY2"/>
                </a:cxn>
              </a:cxnLst>
              <a:rect l="l" t="t" r="r" b="b"/>
              <a:pathLst>
                <a:path w="1739347" h="342567">
                  <a:moveTo>
                    <a:pt x="0" y="342567"/>
                  </a:moveTo>
                  <a:cubicBezTo>
                    <a:pt x="237711" y="189339"/>
                    <a:pt x="475422" y="36111"/>
                    <a:pt x="765313" y="4637"/>
                  </a:cubicBezTo>
                  <a:cubicBezTo>
                    <a:pt x="1055204" y="-26837"/>
                    <a:pt x="1545534" y="110655"/>
                    <a:pt x="1739347" y="153724"/>
                  </a:cubicBezTo>
                </a:path>
              </a:pathLst>
            </a:cu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2454A0"/>
                </a:solidFill>
              </a:endParaRPr>
            </a:p>
          </p:txBody>
        </p:sp>
        <p:sp>
          <p:nvSpPr>
            <p:cNvPr id="11" name="Isosceles Triangle 10"/>
            <p:cNvSpPr/>
            <p:nvPr/>
          </p:nvSpPr>
          <p:spPr>
            <a:xfrm rot="6480000">
              <a:off x="6932862" y="2989440"/>
              <a:ext cx="135835" cy="258417"/>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2454A0"/>
                </a:solidFill>
              </a:endParaRPr>
            </a:p>
          </p:txBody>
        </p:sp>
      </p:grpSp>
      <p:sp>
        <p:nvSpPr>
          <p:cNvPr id="12" name="TextBox 11"/>
          <p:cNvSpPr txBox="1"/>
          <p:nvPr/>
        </p:nvSpPr>
        <p:spPr>
          <a:xfrm>
            <a:off x="3876164" y="1302131"/>
            <a:ext cx="1442472" cy="523220"/>
          </a:xfrm>
          <a:prstGeom prst="rect">
            <a:avLst/>
          </a:prstGeom>
          <a:noFill/>
        </p:spPr>
        <p:txBody>
          <a:bodyPr wrap="square" rtlCol="0">
            <a:spAutoFit/>
          </a:bodyPr>
          <a:lstStyle/>
          <a:p>
            <a:pPr algn="ctr"/>
            <a:r>
              <a:rPr lang="de-DE" sz="1400" dirty="0" err="1">
                <a:solidFill>
                  <a:srgbClr val="2454A0"/>
                </a:solidFill>
                <a:latin typeface="Arial" panose="020B0604020202020204" pitchFamily="34" charset="0"/>
                <a:cs typeface="Arial" panose="020B0604020202020204" pitchFamily="34" charset="0"/>
              </a:rPr>
              <a:t>FreeCAD</a:t>
            </a:r>
            <a:r>
              <a:rPr lang="de-DE" sz="1400" dirty="0">
                <a:solidFill>
                  <a:srgbClr val="2454A0"/>
                </a:solidFill>
                <a:latin typeface="Arial" panose="020B0604020202020204" pitchFamily="34" charset="0"/>
                <a:cs typeface="Arial" panose="020B0604020202020204" pitchFamily="34" charset="0"/>
              </a:rPr>
              <a:t> 0.16</a:t>
            </a:r>
          </a:p>
          <a:p>
            <a:pPr algn="ctr"/>
            <a:r>
              <a:rPr lang="de-DE" sz="1400" dirty="0" err="1">
                <a:solidFill>
                  <a:srgbClr val="2454A0"/>
                </a:solidFill>
                <a:latin typeface="Arial" panose="020B0604020202020204" pitchFamily="34" charset="0"/>
                <a:cs typeface="Arial" panose="020B0604020202020204" pitchFamily="34" charset="0"/>
              </a:rPr>
              <a:t>scaled</a:t>
            </a:r>
            <a:r>
              <a:rPr lang="de-DE" sz="1400" dirty="0">
                <a:solidFill>
                  <a:srgbClr val="2454A0"/>
                </a:solidFill>
                <a:latin typeface="Arial" panose="020B0604020202020204" pitchFamily="34" charset="0"/>
                <a:cs typeface="Arial" panose="020B0604020202020204" pitchFamily="34" charset="0"/>
              </a:rPr>
              <a:t> 1:100</a:t>
            </a:r>
            <a:endParaRPr lang="en-GB" sz="1400" dirty="0">
              <a:solidFill>
                <a:srgbClr val="2454A0"/>
              </a:solidFill>
              <a:latin typeface="Arial" panose="020B0604020202020204" pitchFamily="34" charset="0"/>
              <a:cs typeface="Arial" panose="020B0604020202020204" pitchFamily="34" charset="0"/>
            </a:endParaRPr>
          </a:p>
        </p:txBody>
      </p:sp>
      <p:grpSp>
        <p:nvGrpSpPr>
          <p:cNvPr id="24" name="Group 23"/>
          <p:cNvGrpSpPr/>
          <p:nvPr/>
        </p:nvGrpSpPr>
        <p:grpSpPr>
          <a:xfrm>
            <a:off x="4025069" y="1843565"/>
            <a:ext cx="1337178" cy="855146"/>
            <a:chOff x="5366759" y="2848853"/>
            <a:chExt cx="1782904" cy="1140195"/>
          </a:xfrm>
        </p:grpSpPr>
        <p:pic>
          <p:nvPicPr>
            <p:cNvPr id="14" name="Picture 13"/>
            <p:cNvPicPr>
              <a:picLocks noChangeAspect="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366759" y="2968273"/>
              <a:ext cx="1782904" cy="1020775"/>
            </a:xfrm>
            <a:prstGeom prst="rect">
              <a:avLst/>
            </a:prstGeom>
          </p:spPr>
        </p:pic>
        <p:sp>
          <p:nvSpPr>
            <p:cNvPr id="15" name="TextBox 14"/>
            <p:cNvSpPr txBox="1"/>
            <p:nvPr/>
          </p:nvSpPr>
          <p:spPr>
            <a:xfrm>
              <a:off x="5534476" y="2848853"/>
              <a:ext cx="493644" cy="410369"/>
            </a:xfrm>
            <a:prstGeom prst="rect">
              <a:avLst/>
            </a:prstGeom>
            <a:noFill/>
          </p:spPr>
          <p:txBody>
            <a:bodyPr wrap="square" rtlCol="0">
              <a:spAutoFit/>
            </a:bodyPr>
            <a:lstStyle/>
            <a:p>
              <a:r>
                <a:rPr lang="de-DE" sz="1400" dirty="0">
                  <a:solidFill>
                    <a:srgbClr val="2454A0"/>
                  </a:solidFill>
                  <a:latin typeface="Arial" panose="020B0604020202020204" pitchFamily="34" charset="0"/>
                  <a:cs typeface="Arial" panose="020B0604020202020204" pitchFamily="34" charset="0"/>
                </a:rPr>
                <a:t>8x</a:t>
              </a:r>
              <a:endParaRPr lang="en-GB" sz="1400" dirty="0">
                <a:solidFill>
                  <a:srgbClr val="2454A0"/>
                </a:solidFill>
                <a:latin typeface="Arial" panose="020B0604020202020204" pitchFamily="34" charset="0"/>
                <a:cs typeface="Arial" panose="020B0604020202020204" pitchFamily="34" charset="0"/>
              </a:endParaRPr>
            </a:p>
          </p:txBody>
        </p:sp>
      </p:grpSp>
      <p:grpSp>
        <p:nvGrpSpPr>
          <p:cNvPr id="25" name="Group 24"/>
          <p:cNvGrpSpPr/>
          <p:nvPr/>
        </p:nvGrpSpPr>
        <p:grpSpPr>
          <a:xfrm>
            <a:off x="3666150" y="2363154"/>
            <a:ext cx="771364" cy="590973"/>
            <a:chOff x="4888200" y="3541639"/>
            <a:chExt cx="1028485" cy="787964"/>
          </a:xfrm>
        </p:grpSpPr>
        <p:pic>
          <p:nvPicPr>
            <p:cNvPr id="18" name="Picture 17"/>
            <p:cNvPicPr>
              <a:picLocks noChangeAspect="1"/>
            </p:cNvPicPr>
            <p:nvPr/>
          </p:nvPicPr>
          <p:blipFill rotWithShape="1">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888200" y="3541639"/>
              <a:ext cx="1028485" cy="707084"/>
            </a:xfrm>
            <a:prstGeom prst="rect">
              <a:avLst/>
            </a:prstGeom>
          </p:spPr>
        </p:pic>
        <p:sp>
          <p:nvSpPr>
            <p:cNvPr id="19" name="TextBox 18"/>
            <p:cNvSpPr txBox="1"/>
            <p:nvPr/>
          </p:nvSpPr>
          <p:spPr>
            <a:xfrm>
              <a:off x="4987715" y="3919234"/>
              <a:ext cx="683684" cy="410369"/>
            </a:xfrm>
            <a:prstGeom prst="rect">
              <a:avLst/>
            </a:prstGeom>
            <a:noFill/>
          </p:spPr>
          <p:txBody>
            <a:bodyPr wrap="square" rtlCol="0">
              <a:spAutoFit/>
            </a:bodyPr>
            <a:lstStyle/>
            <a:p>
              <a:r>
                <a:rPr lang="de-DE" sz="1400" dirty="0">
                  <a:solidFill>
                    <a:srgbClr val="2454A0"/>
                  </a:solidFill>
                  <a:latin typeface="Arial" panose="020B0604020202020204" pitchFamily="34" charset="0"/>
                  <a:cs typeface="Arial" panose="020B0604020202020204" pitchFamily="34" charset="0"/>
                </a:rPr>
                <a:t>16x</a:t>
              </a:r>
              <a:endParaRPr lang="en-GB" sz="1400" dirty="0">
                <a:solidFill>
                  <a:srgbClr val="2454A0"/>
                </a:solidFill>
                <a:latin typeface="Arial" panose="020B0604020202020204" pitchFamily="34" charset="0"/>
                <a:cs typeface="Arial" panose="020B0604020202020204" pitchFamily="34" charset="0"/>
              </a:endParaRPr>
            </a:p>
          </p:txBody>
        </p:sp>
      </p:grpSp>
      <p:grpSp>
        <p:nvGrpSpPr>
          <p:cNvPr id="27" name="Group 26"/>
          <p:cNvGrpSpPr/>
          <p:nvPr/>
        </p:nvGrpSpPr>
        <p:grpSpPr>
          <a:xfrm>
            <a:off x="3933103" y="2903721"/>
            <a:ext cx="1037309" cy="650916"/>
            <a:chOff x="5244137" y="4262393"/>
            <a:chExt cx="1383078" cy="867888"/>
          </a:xfrm>
        </p:grpSpPr>
        <p:pic>
          <p:nvPicPr>
            <p:cNvPr id="17" name="Picture 16"/>
            <p:cNvPicPr>
              <a:picLocks noChangeAspect="1"/>
            </p:cNvPicPr>
            <p:nvPr/>
          </p:nvPicPr>
          <p:blipFill rotWithShape="1">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244137" y="4262393"/>
              <a:ext cx="1383078" cy="756779"/>
            </a:xfrm>
            <a:prstGeom prst="rect">
              <a:avLst/>
            </a:prstGeom>
          </p:spPr>
        </p:pic>
        <p:sp>
          <p:nvSpPr>
            <p:cNvPr id="20" name="TextBox 19"/>
            <p:cNvSpPr txBox="1"/>
            <p:nvPr/>
          </p:nvSpPr>
          <p:spPr>
            <a:xfrm>
              <a:off x="5858491" y="4719912"/>
              <a:ext cx="683684" cy="410369"/>
            </a:xfrm>
            <a:prstGeom prst="rect">
              <a:avLst/>
            </a:prstGeom>
            <a:noFill/>
          </p:spPr>
          <p:txBody>
            <a:bodyPr wrap="square" rtlCol="0">
              <a:spAutoFit/>
            </a:bodyPr>
            <a:lstStyle/>
            <a:p>
              <a:r>
                <a:rPr lang="de-DE" sz="1400" dirty="0">
                  <a:solidFill>
                    <a:srgbClr val="2454A0"/>
                  </a:solidFill>
                  <a:latin typeface="Arial" panose="020B0604020202020204" pitchFamily="34" charset="0"/>
                  <a:cs typeface="Arial" panose="020B0604020202020204" pitchFamily="34" charset="0"/>
                </a:rPr>
                <a:t>16x</a:t>
              </a:r>
              <a:endParaRPr lang="en-GB" sz="1400" dirty="0">
                <a:solidFill>
                  <a:srgbClr val="2454A0"/>
                </a:solidFill>
                <a:latin typeface="Arial" panose="020B0604020202020204" pitchFamily="34" charset="0"/>
                <a:cs typeface="Arial" panose="020B0604020202020204" pitchFamily="34" charset="0"/>
              </a:endParaRPr>
            </a:p>
          </p:txBody>
        </p:sp>
      </p:grpSp>
      <p:grpSp>
        <p:nvGrpSpPr>
          <p:cNvPr id="26" name="Group 25"/>
          <p:cNvGrpSpPr/>
          <p:nvPr/>
        </p:nvGrpSpPr>
        <p:grpSpPr>
          <a:xfrm>
            <a:off x="4808876" y="2390354"/>
            <a:ext cx="695681" cy="1303738"/>
            <a:chOff x="6411834" y="3577905"/>
            <a:chExt cx="927575" cy="1738317"/>
          </a:xfrm>
        </p:grpSpPr>
        <p:pic>
          <p:nvPicPr>
            <p:cNvPr id="16" name="Picture 15"/>
            <p:cNvPicPr>
              <a:picLocks noChangeAspect="1"/>
            </p:cNvPicPr>
            <p:nvPr/>
          </p:nvPicPr>
          <p:blipFill rotWithShape="1">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411834" y="3577905"/>
              <a:ext cx="863047" cy="1738317"/>
            </a:xfrm>
            <a:prstGeom prst="rect">
              <a:avLst/>
            </a:prstGeom>
          </p:spPr>
        </p:pic>
        <p:sp>
          <p:nvSpPr>
            <p:cNvPr id="21" name="TextBox 20"/>
            <p:cNvSpPr txBox="1"/>
            <p:nvPr/>
          </p:nvSpPr>
          <p:spPr>
            <a:xfrm>
              <a:off x="6655725" y="3622240"/>
              <a:ext cx="683684" cy="410369"/>
            </a:xfrm>
            <a:prstGeom prst="rect">
              <a:avLst/>
            </a:prstGeom>
            <a:noFill/>
          </p:spPr>
          <p:txBody>
            <a:bodyPr wrap="square" rtlCol="0">
              <a:spAutoFit/>
            </a:bodyPr>
            <a:lstStyle/>
            <a:p>
              <a:r>
                <a:rPr lang="de-DE" sz="1400" dirty="0">
                  <a:solidFill>
                    <a:srgbClr val="2454A0"/>
                  </a:solidFill>
                  <a:latin typeface="Arial" panose="020B0604020202020204" pitchFamily="34" charset="0"/>
                  <a:cs typeface="Arial" panose="020B0604020202020204" pitchFamily="34" charset="0"/>
                </a:rPr>
                <a:t>4x</a:t>
              </a:r>
              <a:endParaRPr lang="en-GB" sz="1400" dirty="0">
                <a:solidFill>
                  <a:srgbClr val="2454A0"/>
                </a:solidFill>
                <a:latin typeface="Arial" panose="020B0604020202020204" pitchFamily="34" charset="0"/>
                <a:cs typeface="Arial" panose="020B0604020202020204" pitchFamily="34" charset="0"/>
              </a:endParaRPr>
            </a:p>
          </p:txBody>
        </p:sp>
      </p:grpSp>
      <p:sp>
        <p:nvSpPr>
          <p:cNvPr id="23" name="TextBox 22"/>
          <p:cNvSpPr txBox="1"/>
          <p:nvPr/>
        </p:nvSpPr>
        <p:spPr>
          <a:xfrm>
            <a:off x="3691052" y="3520254"/>
            <a:ext cx="1758901" cy="307777"/>
          </a:xfrm>
          <a:prstGeom prst="rect">
            <a:avLst/>
          </a:prstGeom>
          <a:noFill/>
        </p:spPr>
        <p:txBody>
          <a:bodyPr wrap="square" rtlCol="0">
            <a:spAutoFit/>
          </a:bodyPr>
          <a:lstStyle/>
          <a:p>
            <a:pPr algn="ctr"/>
            <a:r>
              <a:rPr lang="de-DE" sz="1400" dirty="0">
                <a:solidFill>
                  <a:srgbClr val="2454A0"/>
                </a:solidFill>
                <a:latin typeface="Arial" panose="020B0604020202020204" pitchFamily="34" charset="0"/>
                <a:cs typeface="Arial" panose="020B0604020202020204" pitchFamily="34" charset="0"/>
              </a:rPr>
              <a:t>+500 m </a:t>
            </a:r>
            <a:r>
              <a:rPr lang="de-DE" sz="1400" dirty="0" err="1">
                <a:solidFill>
                  <a:srgbClr val="2454A0"/>
                </a:solidFill>
                <a:latin typeface="Arial" panose="020B0604020202020204" pitchFamily="34" charset="0"/>
                <a:cs typeface="Arial" panose="020B0604020202020204" pitchFamily="34" charset="0"/>
              </a:rPr>
              <a:t>copper</a:t>
            </a:r>
            <a:r>
              <a:rPr lang="de-DE" sz="1400" dirty="0">
                <a:solidFill>
                  <a:srgbClr val="2454A0"/>
                </a:solidFill>
                <a:latin typeface="Arial" panose="020B0604020202020204" pitchFamily="34" charset="0"/>
                <a:cs typeface="Arial" panose="020B0604020202020204" pitchFamily="34" charset="0"/>
              </a:rPr>
              <a:t> </a:t>
            </a:r>
            <a:r>
              <a:rPr lang="de-DE" sz="1400" dirty="0" err="1">
                <a:solidFill>
                  <a:srgbClr val="2454A0"/>
                </a:solidFill>
                <a:latin typeface="Arial" panose="020B0604020202020204" pitchFamily="34" charset="0"/>
                <a:cs typeface="Arial" panose="020B0604020202020204" pitchFamily="34" charset="0"/>
              </a:rPr>
              <a:t>wire</a:t>
            </a:r>
            <a:endParaRPr lang="en-GB" sz="1400" dirty="0">
              <a:solidFill>
                <a:srgbClr val="2454A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3677256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smtClean="0"/>
              <a:t>A 3D </a:t>
            </a:r>
            <a:r>
              <a:rPr lang="de-DE" sz="3600" dirty="0" err="1" smtClean="0"/>
              <a:t>printable</a:t>
            </a:r>
            <a:r>
              <a:rPr lang="de-DE" sz="3600" dirty="0" smtClean="0"/>
              <a:t> ATLAS </a:t>
            </a:r>
            <a:r>
              <a:rPr lang="de-DE" sz="3600" dirty="0" err="1" smtClean="0"/>
              <a:t>magnet</a:t>
            </a:r>
            <a:r>
              <a:rPr lang="de-DE" sz="3600" dirty="0" smtClean="0"/>
              <a:t> </a:t>
            </a:r>
            <a:r>
              <a:rPr lang="de-DE" sz="3600" dirty="0" err="1" smtClean="0"/>
              <a:t>model</a:t>
            </a:r>
            <a:endParaRPr lang="en-GB" sz="3600" dirty="0"/>
          </a:p>
        </p:txBody>
      </p:sp>
      <p:pic>
        <p:nvPicPr>
          <p:cNvPr id="8" name="compass_rin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rotWithShape="1">
          <a:blip r:embed="rId5">
            <a:lum bright="20000" contrast="40000"/>
          </a:blip>
          <a:srcRect l="19172" r="19588"/>
          <a:stretch/>
        </p:blipFill>
        <p:spPr>
          <a:xfrm>
            <a:off x="5113990" y="1249816"/>
            <a:ext cx="3556001" cy="3263504"/>
          </a:xfrm>
        </p:spPr>
      </p:pic>
      <p:pic>
        <p:nvPicPr>
          <p:cNvPr id="4" name="Picture 3"/>
          <p:cNvPicPr>
            <a:picLocks noChangeAspect="1"/>
          </p:cNvPicPr>
          <p:nvPr/>
        </p:nvPicPr>
        <p:blipFill rotWithShape="1">
          <a:blip r:embed="rId6" cstate="screen">
            <a:clrChange>
              <a:clrFrom>
                <a:srgbClr val="FFFFFF"/>
              </a:clrFrom>
              <a:clrTo>
                <a:srgbClr val="FFFFFF">
                  <a:alpha val="0"/>
                </a:srgbClr>
              </a:clrTo>
            </a:clrChange>
            <a:duotone>
              <a:prstClr val="black"/>
              <a:schemeClr val="accent5">
                <a:tint val="45000"/>
                <a:satMod val="400000"/>
              </a:schemeClr>
            </a:duotone>
            <a:extLst>
              <a:ext uri="{28A0092B-C50C-407E-A947-70E740481C1C}">
                <a14:useLocalDpi xmlns:a14="http://schemas.microsoft.com/office/drawing/2010/main"/>
              </a:ext>
            </a:extLst>
          </a:blip>
          <a:srcRect l="25575" t="11112" r="32206" b="16556"/>
          <a:stretch/>
        </p:blipFill>
        <p:spPr>
          <a:xfrm>
            <a:off x="155497" y="803275"/>
            <a:ext cx="3733800" cy="3635628"/>
          </a:xfrm>
          <a:prstGeom prst="rect">
            <a:avLst/>
          </a:prstGeom>
        </p:spPr>
      </p:pic>
      <p:pic>
        <p:nvPicPr>
          <p:cNvPr id="6" name="Picture 5" descr="C:\Users\jwoithe\AppData\Local\Microsoft\Windows\INetCache\Content.Word\solutions_magnetic_field.png"/>
          <p:cNvPicPr>
            <a:picLocks noChangeAspect="1"/>
          </p:cNvPicPr>
          <p:nvPr/>
        </p:nvPicPr>
        <p:blipFill>
          <a:blip r:embed="rId7" cstate="print">
            <a:clrChange>
              <a:clrFrom>
                <a:srgbClr val="FFFFFF"/>
              </a:clrFrom>
              <a:clrTo>
                <a:srgbClr val="FFFFFF">
                  <a:alpha val="0"/>
                </a:srgbClr>
              </a:clrTo>
            </a:clrChange>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rot="20903204">
            <a:off x="4436955" y="494081"/>
            <a:ext cx="4682799" cy="4613697"/>
          </a:xfrm>
          <a:prstGeom prst="rect">
            <a:avLst/>
          </a:prstGeom>
          <a:noFill/>
          <a:ln>
            <a:noFill/>
          </a:ln>
        </p:spPr>
      </p:pic>
      <p:sp>
        <p:nvSpPr>
          <p:cNvPr id="3" name="Slide Number Placeholder 2"/>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5" name="Picture 4"/>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backgroundRemoval t="14195" b="96822" l="13217" r="88057">
                        <a14:backgroundMark x1="26911" y1="55932" x2="40446" y2="56568"/>
                        <a14:backgroundMark x1="42994" y1="55508" x2="78662" y2="94068"/>
                      </a14:backgroundRemoval>
                    </a14:imgEffect>
                    <a14:imgEffect>
                      <a14:brightnessContrast bright="20000" contrast="-40000"/>
                    </a14:imgEffect>
                  </a14:imgLayer>
                </a14:imgProps>
              </a:ext>
            </a:extLst>
          </a:blip>
          <a:srcRect l="14047" t="15618" r="11356"/>
          <a:stretch/>
        </p:blipFill>
        <p:spPr>
          <a:xfrm>
            <a:off x="2987040" y="3190632"/>
            <a:ext cx="2515183" cy="2138353"/>
          </a:xfrm>
          <a:prstGeom prst="rect">
            <a:avLst/>
          </a:prstGeom>
        </p:spPr>
      </p:pic>
      <p:sp>
        <p:nvSpPr>
          <p:cNvPr id="7" name="Rectangle 6"/>
          <p:cNvSpPr/>
          <p:nvPr/>
        </p:nvSpPr>
        <p:spPr>
          <a:xfrm>
            <a:off x="1850982" y="4394776"/>
            <a:ext cx="2455908" cy="646331"/>
          </a:xfrm>
          <a:prstGeom prst="rect">
            <a:avLst/>
          </a:prstGeom>
        </p:spPr>
        <p:txBody>
          <a:bodyPr wrap="none">
            <a:spAutoFit/>
          </a:bodyPr>
          <a:lstStyle/>
          <a:p>
            <a:pPr algn="r"/>
            <a:r>
              <a:rPr lang="en-GB" dirty="0" smtClean="0">
                <a:solidFill>
                  <a:srgbClr val="0055A0"/>
                </a:solidFill>
                <a:latin typeface="Arial" panose="020B0604020202020204" pitchFamily="34" charset="0"/>
                <a:cs typeface="Arial" panose="020B0604020202020204" pitchFamily="34" charset="0"/>
                <a:hlinkClick r:id="rId10"/>
              </a:rPr>
              <a:t>www.thingiverse.com/</a:t>
            </a:r>
            <a:br>
              <a:rPr lang="en-GB" dirty="0" smtClean="0">
                <a:solidFill>
                  <a:srgbClr val="0055A0"/>
                </a:solidFill>
                <a:latin typeface="Arial" panose="020B0604020202020204" pitchFamily="34" charset="0"/>
                <a:cs typeface="Arial" panose="020B0604020202020204" pitchFamily="34" charset="0"/>
                <a:hlinkClick r:id="rId10"/>
              </a:rPr>
            </a:br>
            <a:r>
              <a:rPr lang="en-GB" dirty="0" smtClean="0">
                <a:solidFill>
                  <a:srgbClr val="0055A0"/>
                </a:solidFill>
                <a:latin typeface="Arial" panose="020B0604020202020204" pitchFamily="34" charset="0"/>
                <a:cs typeface="Arial" panose="020B0604020202020204" pitchFamily="34" charset="0"/>
                <a:hlinkClick r:id="rId10"/>
              </a:rPr>
              <a:t>thing:</a:t>
            </a:r>
            <a:r>
              <a:rPr lang="cs-CZ" dirty="0">
                <a:solidFill>
                  <a:srgbClr val="0055A0"/>
                </a:solidFill>
                <a:latin typeface="Arial" panose="020B0604020202020204" pitchFamily="34" charset="0"/>
                <a:cs typeface="Arial" panose="020B0604020202020204" pitchFamily="34" charset="0"/>
                <a:hlinkClick r:id="rId10"/>
              </a:rPr>
              <a:t>1722286</a:t>
            </a:r>
            <a:endParaRPr lang="en-US" dirty="0"/>
          </a:p>
        </p:txBody>
      </p:sp>
    </p:spTree>
    <p:extLst>
      <p:ext uri="{BB962C8B-B14F-4D97-AF65-F5344CB8AC3E}">
        <p14:creationId xmlns:p14="http://schemas.microsoft.com/office/powerpoint/2010/main" val="4281261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7" fill="hold" display="0">
                  <p:stCondLst>
                    <p:cond delay="indefinite"/>
                  </p:stCondLst>
                </p:cTn>
                <p:tgtEl>
                  <p:spTgt spid="8"/>
                </p:tgtEl>
              </p:cMediaNode>
            </p:video>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157"/>
            <a:ext cx="8226854" cy="1250354"/>
          </a:xfrm>
        </p:spPr>
        <p:txBody>
          <a:bodyPr>
            <a:noAutofit/>
          </a:bodyPr>
          <a:lstStyle/>
          <a:p>
            <a:r>
              <a:rPr lang="en-GB" sz="3600" dirty="0"/>
              <a:t>CERN S‘Cool LAB</a:t>
            </a:r>
            <a:br>
              <a:rPr lang="en-GB" sz="3600" dirty="0"/>
            </a:br>
            <a:r>
              <a:rPr lang="en-GB" sz="2800" dirty="0"/>
              <a:t>a hands-on particle physics learning laboratory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grpSp>
        <p:nvGrpSpPr>
          <p:cNvPr id="7" name="Group 6"/>
          <p:cNvGrpSpPr/>
          <p:nvPr/>
        </p:nvGrpSpPr>
        <p:grpSpPr>
          <a:xfrm>
            <a:off x="230811" y="1833880"/>
            <a:ext cx="8733178" cy="2053865"/>
            <a:chOff x="283219" y="2053864"/>
            <a:chExt cx="11644237" cy="2738487"/>
          </a:xfrm>
        </p:grpSpPr>
        <p:grpSp>
          <p:nvGrpSpPr>
            <p:cNvPr id="8" name="Group 7"/>
            <p:cNvGrpSpPr/>
            <p:nvPr/>
          </p:nvGrpSpPr>
          <p:grpSpPr>
            <a:xfrm>
              <a:off x="283219" y="2053864"/>
              <a:ext cx="11644237" cy="2738487"/>
              <a:chOff x="283219" y="2053864"/>
              <a:chExt cx="11644237" cy="2738487"/>
            </a:xfrm>
          </p:grpSpPr>
          <p:grpSp>
            <p:nvGrpSpPr>
              <p:cNvPr id="10" name="Group 9"/>
              <p:cNvGrpSpPr/>
              <p:nvPr/>
            </p:nvGrpSpPr>
            <p:grpSpPr>
              <a:xfrm>
                <a:off x="283219" y="2053864"/>
                <a:ext cx="11644237" cy="2738487"/>
                <a:chOff x="283219" y="2053864"/>
                <a:chExt cx="11644237" cy="2738487"/>
              </a:xfrm>
            </p:grpSpPr>
            <p:sp>
              <p:nvSpPr>
                <p:cNvPr id="12" name="TextBox 11"/>
                <p:cNvSpPr txBox="1"/>
                <p:nvPr/>
              </p:nvSpPr>
              <p:spPr>
                <a:xfrm>
                  <a:off x="283219" y="3013501"/>
                  <a:ext cx="2285668" cy="861775"/>
                </a:xfrm>
                <a:prstGeom prst="rect">
                  <a:avLst/>
                </a:prstGeom>
                <a:noFill/>
              </p:spPr>
              <p:txBody>
                <a:bodyPr wrap="square" rtlCol="0">
                  <a:spAutoFit/>
                </a:bodyPr>
                <a:lstStyle/>
                <a:p>
                  <a:pPr algn="r"/>
                  <a:r>
                    <a:rPr lang="en-GB" dirty="0">
                      <a:solidFill>
                        <a:schemeClr val="tx1">
                          <a:lumMod val="50000"/>
                          <a:lumOff val="50000"/>
                        </a:schemeClr>
                      </a:solidFill>
                      <a:latin typeface="+mj-lt"/>
                      <a:cs typeface="Arial" panose="020B0604020202020204" pitchFamily="34" charset="0"/>
                    </a:rPr>
                    <a:t>high school students</a:t>
                  </a:r>
                </a:p>
              </p:txBody>
            </p:sp>
            <p:grpSp>
              <p:nvGrpSpPr>
                <p:cNvPr id="13" name="Group 12"/>
                <p:cNvGrpSpPr/>
                <p:nvPr/>
              </p:nvGrpSpPr>
              <p:grpSpPr>
                <a:xfrm>
                  <a:off x="1801695" y="2053864"/>
                  <a:ext cx="10125761" cy="2738487"/>
                  <a:chOff x="1801695" y="2053864"/>
                  <a:chExt cx="10125761" cy="2738487"/>
                </a:xfrm>
              </p:grpSpPr>
              <p:pic>
                <p:nvPicPr>
                  <p:cNvPr id="14" name="Picture 13"/>
                  <p:cNvPicPr>
                    <a:picLocks noChangeAspect="1"/>
                  </p:cNvPicPr>
                  <p:nvPr/>
                </p:nvPicPr>
                <p:blipFill rotWithShape="1">
                  <a:blip r:embed="rId2" cstate="screen">
                    <a:duotone>
                      <a:schemeClr val="bg2">
                        <a:shade val="45000"/>
                        <a:satMod val="135000"/>
                      </a:schemeClr>
                      <a:prstClr val="white"/>
                    </a:duotone>
                    <a:extLst>
                      <a:ext uri="{28A0092B-C50C-407E-A947-70E740481C1C}">
                        <a14:useLocalDpi xmlns:a14="http://schemas.microsoft.com/office/drawing/2010/main"/>
                      </a:ext>
                    </a:extLst>
                  </a:blip>
                  <a:srcRect l="19789" t="60619" r="350" b="-550"/>
                  <a:stretch/>
                </p:blipFill>
                <p:spPr>
                  <a:xfrm>
                    <a:off x="1801695" y="2053864"/>
                    <a:ext cx="8588610" cy="2738487"/>
                  </a:xfrm>
                  <a:prstGeom prst="rect">
                    <a:avLst/>
                  </a:prstGeom>
                </p:spPr>
              </p:pic>
              <p:pic>
                <p:nvPicPr>
                  <p:cNvPr id="15" name="Picture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2649943" y="2817041"/>
                    <a:ext cx="1188000" cy="1188000"/>
                  </a:xfrm>
                  <a:prstGeom prst="ellipse">
                    <a:avLst/>
                  </a:prstGeom>
                </p:spPr>
              </p:pic>
              <p:sp>
                <p:nvSpPr>
                  <p:cNvPr id="16" name="TextBox 15"/>
                  <p:cNvSpPr txBox="1"/>
                  <p:nvPr/>
                </p:nvSpPr>
                <p:spPr>
                  <a:xfrm>
                    <a:off x="5329544" y="2798777"/>
                    <a:ext cx="1670904" cy="1231107"/>
                  </a:xfrm>
                  <a:prstGeom prst="rect">
                    <a:avLst/>
                  </a:prstGeom>
                  <a:noFill/>
                </p:spPr>
                <p:txBody>
                  <a:bodyPr wrap="square" rtlCol="0">
                    <a:spAutoFit/>
                  </a:bodyPr>
                  <a:lstStyle/>
                  <a:p>
                    <a:pPr algn="ctr"/>
                    <a:r>
                      <a:rPr lang="en-GB" dirty="0">
                        <a:solidFill>
                          <a:schemeClr val="tx1">
                            <a:lumMod val="50000"/>
                            <a:lumOff val="50000"/>
                          </a:schemeClr>
                        </a:solidFill>
                        <a:latin typeface="+mj-lt"/>
                        <a:cs typeface="Arial" panose="020B0604020202020204" pitchFamily="34" charset="0"/>
                      </a:rPr>
                      <a:t>Physics Education Research</a:t>
                    </a:r>
                  </a:p>
                </p:txBody>
              </p:sp>
              <p:sp>
                <p:nvSpPr>
                  <p:cNvPr id="17" name="TextBox 16"/>
                  <p:cNvSpPr txBox="1"/>
                  <p:nvPr/>
                </p:nvSpPr>
                <p:spPr>
                  <a:xfrm>
                    <a:off x="9746133" y="3013501"/>
                    <a:ext cx="2181323" cy="861775"/>
                  </a:xfrm>
                  <a:prstGeom prst="rect">
                    <a:avLst/>
                  </a:prstGeom>
                  <a:noFill/>
                </p:spPr>
                <p:txBody>
                  <a:bodyPr wrap="square" rtlCol="0">
                    <a:spAutoFit/>
                  </a:bodyPr>
                  <a:lstStyle/>
                  <a:p>
                    <a:r>
                      <a:rPr lang="en-GB" dirty="0">
                        <a:solidFill>
                          <a:schemeClr val="tx1">
                            <a:lumMod val="50000"/>
                            <a:lumOff val="50000"/>
                          </a:schemeClr>
                        </a:solidFill>
                        <a:latin typeface="+mj-lt"/>
                        <a:cs typeface="Arial" panose="020B0604020202020204" pitchFamily="34" charset="0"/>
                      </a:rPr>
                      <a:t>high school teachers</a:t>
                    </a:r>
                  </a:p>
                </p:txBody>
              </p:sp>
              <p:sp>
                <p:nvSpPr>
                  <p:cNvPr id="18" name="Rectangle 17"/>
                  <p:cNvSpPr/>
                  <p:nvPr/>
                </p:nvSpPr>
                <p:spPr>
                  <a:xfrm>
                    <a:off x="4894434" y="2186696"/>
                    <a:ext cx="2520000" cy="2520000"/>
                  </a:xfrm>
                  <a:prstGeom prst="rect">
                    <a:avLst/>
                  </a:prstGeom>
                </p:spPr>
                <p:txBody>
                  <a:bodyPr wrap="none">
                    <a:prstTxWarp prst="textArchDown">
                      <a:avLst/>
                    </a:prstTxWarp>
                    <a:spAutoFit/>
                  </a:bodyPr>
                  <a:lstStyle/>
                  <a:p>
                    <a:r>
                      <a:rPr lang="en-GB" dirty="0">
                        <a:solidFill>
                          <a:srgbClr val="2454A0"/>
                        </a:solidFill>
                        <a:latin typeface="+mj-lt"/>
                        <a:cs typeface="Arial" panose="020B0604020202020204" pitchFamily="34" charset="0"/>
                      </a:rPr>
                      <a:t>particle physics experiments</a:t>
                    </a:r>
                    <a:endParaRPr lang="en-GB" dirty="0">
                      <a:solidFill>
                        <a:srgbClr val="2454A0"/>
                      </a:solidFill>
                      <a:latin typeface="+mj-lt"/>
                    </a:endParaRPr>
                  </a:p>
                </p:txBody>
              </p:sp>
            </p:grpSp>
          </p:grpSp>
          <p:pic>
            <p:nvPicPr>
              <p:cNvPr id="11" name="Picture 2" descr="https://mediastream.cern.ch/MediaArchive/Photo/Public/2012/1207158/1207158_05/1207158_05-A4-at-144-dpi.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flipH="1">
                <a:off x="8492049" y="2829106"/>
                <a:ext cx="1188000" cy="1188000"/>
              </a:xfrm>
              <a:prstGeom prst="ellipse">
                <a:avLst/>
              </a:prstGeom>
              <a:noFill/>
              <a:extLst>
                <a:ext uri="{909E8E84-426E-40dd-AFC4-6F175D3DCCD1}">
                  <a14:hiddenFill xmlns="" xmlns:a14="http://schemas.microsoft.com/office/drawing/2010/main">
                    <a:solidFill>
                      <a:srgbClr val="FFFFFF"/>
                    </a:solidFill>
                  </a14:hiddenFill>
                </a:ext>
              </a:extLst>
            </p:spPr>
          </p:pic>
        </p:grpSp>
        <p:sp>
          <p:nvSpPr>
            <p:cNvPr id="9" name="Rectangle 8"/>
            <p:cNvSpPr/>
            <p:nvPr/>
          </p:nvSpPr>
          <p:spPr>
            <a:xfrm rot="835020">
              <a:off x="4906466" y="2236900"/>
              <a:ext cx="2520000" cy="2520000"/>
            </a:xfrm>
            <a:prstGeom prst="rect">
              <a:avLst/>
            </a:prstGeom>
          </p:spPr>
          <p:txBody>
            <a:bodyPr wrap="none">
              <a:prstTxWarp prst="textArchUp">
                <a:avLst/>
              </a:prstTxWarp>
              <a:spAutoFit/>
            </a:bodyPr>
            <a:lstStyle/>
            <a:p>
              <a:r>
                <a:rPr lang="en-GB" dirty="0">
                  <a:solidFill>
                    <a:srgbClr val="2454A0"/>
                  </a:solidFill>
                  <a:latin typeface="+mj-lt"/>
                  <a:cs typeface="Arial" panose="020B0604020202020204" pitchFamily="34" charset="0"/>
                </a:rPr>
                <a:t>► hands-on &amp; minds-on</a:t>
              </a:r>
              <a:endParaRPr lang="en-GB" dirty="0">
                <a:solidFill>
                  <a:srgbClr val="2454A0"/>
                </a:solidFill>
                <a:latin typeface="+mj-lt"/>
              </a:endParaRPr>
            </a:p>
          </p:txBody>
        </p:sp>
      </p:grpSp>
    </p:spTree>
    <p:extLst>
      <p:ext uri="{BB962C8B-B14F-4D97-AF65-F5344CB8AC3E}">
        <p14:creationId xmlns:p14="http://schemas.microsoft.com/office/powerpoint/2010/main" val="854856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Comparison between the ATLAS barrel toroid and the functional 3D-printed model</a:t>
            </a:r>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graphicFrame>
        <p:nvGraphicFramePr>
          <p:cNvPr id="7" name="Content Placeholder 5"/>
          <p:cNvGraphicFramePr>
            <a:graphicFrameLocks noGrp="1"/>
          </p:cNvGraphicFramePr>
          <p:nvPr>
            <p:ph idx="1"/>
            <p:extLst/>
          </p:nvPr>
        </p:nvGraphicFramePr>
        <p:xfrm>
          <a:off x="361210" y="1167461"/>
          <a:ext cx="8322844" cy="3248014"/>
        </p:xfrm>
        <a:graphic>
          <a:graphicData uri="http://schemas.openxmlformats.org/drawingml/2006/table">
            <a:tbl>
              <a:tblPr bandRow="1"/>
              <a:tblGrid>
                <a:gridCol w="2150791"/>
                <a:gridCol w="2150791"/>
                <a:gridCol w="2010631"/>
                <a:gridCol w="2010631"/>
              </a:tblGrid>
              <a:tr h="232001">
                <a:tc>
                  <a:txBody>
                    <a:bodyPr/>
                    <a:lstStyle/>
                    <a:p>
                      <a:pPr algn="just">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txBody>
                  <a:tcPr marL="51435" marR="51435" marT="0" marB="0">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en-GB" sz="1400" b="1">
                          <a:solidFill>
                            <a:srgbClr val="000000"/>
                          </a:solidFill>
                          <a:effectLst/>
                          <a:latin typeface="Arial" panose="020B0604020202020204" pitchFamily="34" charset="0"/>
                          <a:ea typeface="Calibri" panose="020F0502020204030204" pitchFamily="34" charset="0"/>
                          <a:cs typeface="Arial" panose="020B0604020202020204" pitchFamily="34" charset="0"/>
                        </a:rPr>
                        <a:t>Feature</a:t>
                      </a:r>
                      <a:endPar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800"/>
                        </a:spcAft>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ATLAS </a:t>
                      </a:r>
                      <a:r>
                        <a:rPr lang="en-GB" sz="1400" b="1"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toroid</a:t>
                      </a:r>
                      <a:r>
                        <a:rPr lang="en-GB" sz="1400" b="1" baseline="300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1</a:t>
                      </a:r>
                      <a:endPar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800"/>
                        </a:spcAft>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Modell toroid</a:t>
                      </a:r>
                      <a:endPar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r>
              <a:tr h="232001">
                <a:tc rowSpan="4">
                  <a:txBody>
                    <a:bodyPr/>
                    <a:lstStyle/>
                    <a:p>
                      <a:pPr marL="71755" marR="71755" algn="ctr">
                        <a:lnSpc>
                          <a:spcPct val="107000"/>
                        </a:lnSpc>
                        <a:spcAft>
                          <a:spcPts val="800"/>
                        </a:spcAft>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Dimensions</a:t>
                      </a:r>
                      <a:endPar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Inner diameter</a:t>
                      </a:r>
                    </a:p>
                  </a:txBody>
                  <a:tcPr marL="51435" marR="5143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9.4 m</a:t>
                      </a:r>
                    </a:p>
                  </a:txBody>
                  <a:tcPr marL="51435" marR="5143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9.3 cm</a:t>
                      </a:r>
                    </a:p>
                  </a:txBody>
                  <a:tcPr marL="51435" marR="51435" marT="0" marB="0" anchor="ctr">
                    <a:lnL>
                      <a:noFill/>
                    </a:lnL>
                    <a:lnR>
                      <a:noFill/>
                    </a:lnR>
                    <a:lnT w="12700" cap="flat" cmpd="sng" algn="ctr">
                      <a:solidFill>
                        <a:srgbClr val="000000"/>
                      </a:solidFill>
                      <a:prstDash val="solid"/>
                      <a:round/>
                      <a:headEnd type="none" w="med" len="med"/>
                      <a:tailEnd type="none" w="med" len="med"/>
                    </a:lnT>
                    <a:lnB>
                      <a:noFill/>
                    </a:lnB>
                  </a:tcPr>
                </a:tc>
              </a:tr>
              <a:tr h="232001">
                <a:tc vMerge="1">
                  <a:txBody>
                    <a:bodyPr/>
                    <a:lstStyle/>
                    <a:p>
                      <a:endParaRPr lang="en-GB"/>
                    </a:p>
                  </a:txBody>
                  <a:tcPr/>
                </a:tc>
                <a:tc>
                  <a:txBody>
                    <a:bodyPr/>
                    <a:lstStyle/>
                    <a:p>
                      <a:pPr algn="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Outer diameter</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20.1 m</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20.1 cm</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Length</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25.3 m</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24.7 cm</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Mass</a:t>
                      </a: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830 t</a:t>
                      </a: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860 g</a:t>
                      </a: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tcPr>
                </a:tc>
              </a:tr>
              <a:tr h="232001">
                <a:tc rowSpan="9">
                  <a:txBody>
                    <a:bodyPr/>
                    <a:lstStyle/>
                    <a:p>
                      <a:pPr marL="71755" marR="71755" algn="ctr">
                        <a:lnSpc>
                          <a:spcPct val="107000"/>
                        </a:lnSpc>
                        <a:spcAft>
                          <a:spcPts val="800"/>
                        </a:spcAft>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Coils</a:t>
                      </a:r>
                      <a:endPar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Number of coils</a:t>
                      </a:r>
                    </a:p>
                  </a:txBody>
                  <a:tcPr marL="51435" marR="5143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8</a:t>
                      </a:r>
                    </a:p>
                  </a:txBody>
                  <a:tcPr marL="51435" marR="5143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8</a:t>
                      </a:r>
                    </a:p>
                  </a:txBody>
                  <a:tcPr marL="51435" marR="51435" marT="0" marB="0" anchor="ctr">
                    <a:lnL>
                      <a:noFill/>
                    </a:lnL>
                    <a:lnR>
                      <a:noFill/>
                    </a:lnR>
                    <a:lnT w="12700" cap="flat" cmpd="sng" algn="ctr">
                      <a:solidFill>
                        <a:srgbClr val="000000"/>
                      </a:solidFill>
                      <a:prstDash val="solid"/>
                      <a:round/>
                      <a:headEnd type="none" w="med" len="med"/>
                      <a:tailEnd type="none" w="med" len="med"/>
                    </a:lnT>
                    <a:lnB>
                      <a:noFill/>
                    </a:lnB>
                  </a:tcPr>
                </a:tc>
              </a:tr>
              <a:tr h="232001">
                <a:tc vMerge="1">
                  <a:txBody>
                    <a:bodyPr/>
                    <a:lstStyle/>
                    <a:p>
                      <a:endParaRPr lang="en-GB"/>
                    </a:p>
                  </a:txBody>
                  <a:tcPr/>
                </a:tc>
                <a:tc>
                  <a:txBody>
                    <a:bodyPr/>
                    <a:lstStyle/>
                    <a:p>
                      <a:pPr algn="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Material</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Niobium-Titanium</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Enamelled copper wire</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Operating temperature</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4.5 K</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Room temperature</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Turns per coil</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120</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80</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pPr>
                      <a:r>
                        <a:rPr lang="en-GB" sz="1400">
                          <a:solidFill>
                            <a:srgbClr val="000000"/>
                          </a:solidFill>
                          <a:effectLst/>
                          <a:latin typeface="Arial" panose="020B0604020202020204" pitchFamily="34" charset="0"/>
                          <a:ea typeface="Calibri" panose="020F0502020204030204" pitchFamily="34" charset="0"/>
                          <a:cs typeface="Arial" panose="020B0604020202020204" pitchFamily="34" charset="0"/>
                        </a:rPr>
                        <a:t>Total length of conductor</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56 km</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500 m</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tabLst>
                          <a:tab pos="600075" algn="l"/>
                        </a:tabLs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Voltage</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16 V</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12 V</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tabLst>
                          <a:tab pos="600075" algn="l"/>
                        </a:tabLs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Nominal current</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20.5 kA</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0.4 A</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tabLst>
                          <a:tab pos="600075" algn="l"/>
                        </a:tabLs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Resistance</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smtClean="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0.16</a:t>
                      </a: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 mΩ</a:t>
                      </a:r>
                    </a:p>
                  </a:txBody>
                  <a:tcPr marL="51435" marR="51435" marT="0" marB="0" anchor="ctr">
                    <a:lnL>
                      <a:noFill/>
                    </a:lnL>
                    <a:lnR>
                      <a:noFill/>
                    </a:lnR>
                    <a:lnT>
                      <a:noFill/>
                    </a:lnT>
                    <a:lnB>
                      <a:noFill/>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31 Ω</a:t>
                      </a:r>
                    </a:p>
                  </a:txBody>
                  <a:tcPr marL="51435" marR="51435" marT="0" marB="0" anchor="ctr">
                    <a:lnL>
                      <a:noFill/>
                    </a:lnL>
                    <a:lnR>
                      <a:noFill/>
                    </a:lnR>
                    <a:lnT>
                      <a:noFill/>
                    </a:lnT>
                    <a:lnB>
                      <a:noFill/>
                    </a:lnB>
                  </a:tcPr>
                </a:tc>
              </a:tr>
              <a:tr h="232001">
                <a:tc vMerge="1">
                  <a:txBody>
                    <a:bodyPr/>
                    <a:lstStyle/>
                    <a:p>
                      <a:endParaRPr lang="en-GB"/>
                    </a:p>
                  </a:txBody>
                  <a:tcPr/>
                </a:tc>
                <a:tc>
                  <a:txBody>
                    <a:bodyPr/>
                    <a:lstStyle/>
                    <a:p>
                      <a:pPr algn="r">
                        <a:lnSpc>
                          <a:spcPct val="107000"/>
                        </a:lnSpc>
                        <a:spcAft>
                          <a:spcPts val="800"/>
                        </a:spcAft>
                      </a:pP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Average magnetic field</a:t>
                      </a: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0.5 T</a:t>
                      </a: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0.8 </a:t>
                      </a:r>
                      <a:r>
                        <a:rPr lang="en-GB" sz="1400" dirty="0" err="1">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rPr>
                        <a:t>mT</a:t>
                      </a:r>
                      <a:endParaRPr lang="en-GB" sz="14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8" name="Rectangle 7"/>
          <p:cNvSpPr/>
          <p:nvPr/>
        </p:nvSpPr>
        <p:spPr>
          <a:xfrm rot="16200000">
            <a:off x="6315831" y="2317428"/>
            <a:ext cx="5143500" cy="400110"/>
          </a:xfrm>
          <a:prstGeom prst="rect">
            <a:avLst/>
          </a:prstGeom>
        </p:spPr>
        <p:txBody>
          <a:bodyPr wrap="square">
            <a:spAutoFit/>
          </a:bodyPr>
          <a:lstStyle/>
          <a:p>
            <a:pPr algn="ctr"/>
            <a:r>
              <a:rPr lang="en-GB" sz="1000" baseline="30000" dirty="0">
                <a:solidFill>
                  <a:schemeClr val="accent5"/>
                </a:solidFill>
                <a:latin typeface="Arial" panose="020B0604020202020204" pitchFamily="34" charset="0"/>
                <a:cs typeface="Arial" panose="020B0604020202020204" pitchFamily="34" charset="0"/>
              </a:rPr>
              <a:t>1 </a:t>
            </a:r>
            <a:r>
              <a:rPr lang="en-GB" sz="1000" dirty="0">
                <a:solidFill>
                  <a:schemeClr val="accent5"/>
                </a:solidFill>
                <a:latin typeface="Arial" panose="020B0604020202020204" pitchFamily="34" charset="0"/>
                <a:cs typeface="Arial" panose="020B0604020202020204" pitchFamily="34" charset="0"/>
              </a:rPr>
              <a:t>The ATLAS Collaboration (2008). The ATLAS Experiment at the CERN Large Hadron Collider. </a:t>
            </a:r>
            <a:r>
              <a:rPr lang="en-GB" sz="1000" i="1" dirty="0">
                <a:solidFill>
                  <a:schemeClr val="accent5"/>
                </a:solidFill>
                <a:latin typeface="Arial" panose="020B0604020202020204" pitchFamily="34" charset="0"/>
                <a:cs typeface="Arial" panose="020B0604020202020204" pitchFamily="34" charset="0"/>
              </a:rPr>
              <a:t>Journal of Instrumentation, </a:t>
            </a:r>
            <a:r>
              <a:rPr lang="en-GB" sz="1000" dirty="0">
                <a:solidFill>
                  <a:schemeClr val="accent5"/>
                </a:solidFill>
                <a:latin typeface="Arial" panose="020B0604020202020204" pitchFamily="34" charset="0"/>
                <a:cs typeface="Arial" panose="020B0604020202020204" pitchFamily="34" charset="0"/>
              </a:rPr>
              <a:t>3, S08003 http://cdsweb.cern.ch/record/1129811 </a:t>
            </a:r>
          </a:p>
        </p:txBody>
      </p:sp>
    </p:spTree>
    <p:extLst>
      <p:ext uri="{BB962C8B-B14F-4D97-AF65-F5344CB8AC3E}">
        <p14:creationId xmlns:p14="http://schemas.microsoft.com/office/powerpoint/2010/main" val="3303295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250 eV </a:t>
            </a:r>
            <a:r>
              <a:rPr lang="de-DE" sz="3600" dirty="0" err="1"/>
              <a:t>electron</a:t>
            </a:r>
            <a:r>
              <a:rPr lang="de-DE" sz="3600" dirty="0"/>
              <a:t> beam &amp; </a:t>
            </a:r>
            <a:r>
              <a:rPr lang="de-DE" sz="3600" dirty="0" err="1"/>
              <a:t>model</a:t>
            </a:r>
            <a:r>
              <a:rPr lang="de-DE" sz="3600" dirty="0"/>
              <a:t> </a:t>
            </a:r>
            <a:r>
              <a:rPr lang="de-DE" sz="3600" dirty="0" err="1"/>
              <a:t>coils</a:t>
            </a:r>
            <a:r>
              <a:rPr lang="de-DE" sz="3600" dirty="0"/>
              <a:t> </a:t>
            </a:r>
            <a:endParaRPr lang="en-GB" sz="3600" dirty="0"/>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7" name="Content Placeholder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2994" y="970252"/>
            <a:ext cx="4060305" cy="3227098"/>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68462" y="994205"/>
            <a:ext cx="3152544" cy="2376349"/>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rotWithShape="1">
          <a:blip r:embed="rId5" cstate="screen">
            <a:duotone>
              <a:prstClr val="black"/>
              <a:schemeClr val="accent5">
                <a:tint val="45000"/>
                <a:satMod val="400000"/>
              </a:schemeClr>
            </a:duotone>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r="11739"/>
          <a:stretch/>
        </p:blipFill>
        <p:spPr>
          <a:xfrm>
            <a:off x="4744012" y="1394527"/>
            <a:ext cx="4074311" cy="3085519"/>
          </a:xfrm>
          <a:prstGeom prst="rect">
            <a:avLst/>
          </a:prstGeom>
        </p:spPr>
      </p:pic>
    </p:spTree>
    <p:extLst>
      <p:ext uri="{BB962C8B-B14F-4D97-AF65-F5344CB8AC3E}">
        <p14:creationId xmlns:p14="http://schemas.microsoft.com/office/powerpoint/2010/main" val="228055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More </a:t>
            </a:r>
            <a:r>
              <a:rPr lang="de-DE" sz="3600" dirty="0" err="1"/>
              <a:t>about</a:t>
            </a:r>
            <a:r>
              <a:rPr lang="de-DE" sz="3600" dirty="0"/>
              <a:t> </a:t>
            </a:r>
            <a:r>
              <a:rPr lang="de-DE" sz="3600" dirty="0" err="1"/>
              <a:t>the</a:t>
            </a:r>
            <a:r>
              <a:rPr lang="de-DE" sz="3600" dirty="0"/>
              <a:t> ATLAS </a:t>
            </a:r>
            <a:r>
              <a:rPr lang="de-DE" sz="3600" dirty="0" err="1"/>
              <a:t>magnet</a:t>
            </a:r>
            <a:r>
              <a:rPr lang="de-DE" sz="3600" dirty="0"/>
              <a:t> </a:t>
            </a:r>
            <a:r>
              <a:rPr lang="de-DE" sz="3600" dirty="0" err="1"/>
              <a:t>model</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8" name="Picture 7"/>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a:off x="4441703" y="1705416"/>
            <a:ext cx="4177009" cy="1699550"/>
          </a:xfrm>
          <a:prstGeom prst="rect">
            <a:avLst/>
          </a:prstGeom>
          <a:ln>
            <a:noFill/>
          </a:ln>
          <a:effectLst>
            <a:outerShdw blurRad="190500" algn="tl" rotWithShape="0">
              <a:srgbClr val="000000">
                <a:alpha val="70000"/>
              </a:srgbClr>
            </a:outerShdw>
          </a:effectLst>
        </p:spPr>
      </p:pic>
      <p:sp>
        <p:nvSpPr>
          <p:cNvPr id="9" name="Rectangle 8"/>
          <p:cNvSpPr/>
          <p:nvPr/>
        </p:nvSpPr>
        <p:spPr>
          <a:xfrm>
            <a:off x="4441703" y="3452266"/>
            <a:ext cx="4177008" cy="738664"/>
          </a:xfrm>
          <a:prstGeom prst="rect">
            <a:avLst/>
          </a:prstGeom>
        </p:spPr>
        <p:txBody>
          <a:bodyPr wrap="square">
            <a:spAutoFit/>
          </a:bodyPr>
          <a:lstStyle/>
          <a:p>
            <a:pPr algn="ctr"/>
            <a:r>
              <a:rPr lang="de-DE" sz="1400" b="1" dirty="0">
                <a:latin typeface="Arial" panose="020B0604020202020204" pitchFamily="34" charset="0"/>
                <a:cs typeface="Arial" panose="020B0604020202020204" pitchFamily="34" charset="0"/>
              </a:rPr>
              <a:t>Model </a:t>
            </a:r>
            <a:r>
              <a:rPr lang="de-DE" sz="1400" b="1" dirty="0" err="1">
                <a:latin typeface="Arial" panose="020B0604020202020204" pitchFamily="34" charset="0"/>
                <a:cs typeface="Arial" panose="020B0604020202020204" pitchFamily="34" charset="0"/>
              </a:rPr>
              <a:t>with</a:t>
            </a:r>
            <a:r>
              <a:rPr lang="de-DE" sz="1400" b="1" dirty="0">
                <a:latin typeface="Arial" panose="020B0604020202020204" pitchFamily="34" charset="0"/>
                <a:cs typeface="Arial" panose="020B0604020202020204" pitchFamily="34" charset="0"/>
              </a:rPr>
              <a:t> </a:t>
            </a:r>
            <a:r>
              <a:rPr lang="de-DE" sz="1400" b="1" dirty="0" err="1" smtClean="0">
                <a:latin typeface="Arial" panose="020B0604020202020204" pitchFamily="34" charset="0"/>
                <a:cs typeface="Arial" panose="020B0604020202020204" pitchFamily="34" charset="0"/>
              </a:rPr>
              <a:t>straws</a:t>
            </a:r>
            <a:r>
              <a:rPr lang="de-DE" sz="1400" b="1" dirty="0" smtClean="0">
                <a:latin typeface="Arial" panose="020B0604020202020204" pitchFamily="34" charset="0"/>
                <a:cs typeface="Arial" panose="020B0604020202020204" pitchFamily="34" charset="0"/>
              </a:rPr>
              <a:t> (German):</a:t>
            </a:r>
            <a:r>
              <a:rPr lang="de-DE" sz="1400" dirty="0" smtClean="0">
                <a:latin typeface="Arial" panose="020B0604020202020204" pitchFamily="34" charset="0"/>
                <a:cs typeface="Arial" panose="020B0604020202020204" pitchFamily="34" charset="0"/>
              </a:rPr>
              <a:t> </a:t>
            </a:r>
          </a:p>
          <a:p>
            <a:pPr algn="ctr"/>
            <a:r>
              <a:rPr lang="de-DE" sz="1400" dirty="0" smtClean="0">
                <a:latin typeface="Arial" panose="020B0604020202020204" pitchFamily="34" charset="0"/>
                <a:cs typeface="Arial" panose="020B0604020202020204" pitchFamily="34" charset="0"/>
                <a:hlinkClick r:id="rId5"/>
              </a:rPr>
              <a:t>https</a:t>
            </a:r>
            <a:r>
              <a:rPr lang="de-DE" sz="1400" dirty="0">
                <a:latin typeface="Arial" panose="020B0604020202020204" pitchFamily="34" charset="0"/>
                <a:cs typeface="Arial" panose="020B0604020202020204" pitchFamily="34" charset="0"/>
                <a:hlinkClick r:id="rId5"/>
              </a:rPr>
              <a:t>://cds.cern.ch</a:t>
            </a:r>
            <a:r>
              <a:rPr lang="de-DE" sz="1400" dirty="0" smtClean="0">
                <a:latin typeface="Arial" panose="020B0604020202020204" pitchFamily="34" charset="0"/>
                <a:cs typeface="Arial" panose="020B0604020202020204" pitchFamily="34" charset="0"/>
                <a:hlinkClick r:id="rId5"/>
              </a:rPr>
              <a:t>/</a:t>
            </a:r>
            <a:br>
              <a:rPr lang="de-DE" sz="1400" dirty="0" smtClean="0">
                <a:latin typeface="Arial" panose="020B0604020202020204" pitchFamily="34" charset="0"/>
                <a:cs typeface="Arial" panose="020B0604020202020204" pitchFamily="34" charset="0"/>
                <a:hlinkClick r:id="rId5"/>
              </a:rPr>
            </a:br>
            <a:r>
              <a:rPr lang="de-DE" sz="1400" dirty="0" smtClean="0">
                <a:latin typeface="Arial" panose="020B0604020202020204" pitchFamily="34" charset="0"/>
                <a:cs typeface="Arial" panose="020B0604020202020204" pitchFamily="34" charset="0"/>
                <a:hlinkClick r:id="rId5"/>
              </a:rPr>
              <a:t>record</a:t>
            </a:r>
            <a:r>
              <a:rPr lang="de-DE" sz="1400" dirty="0">
                <a:latin typeface="Arial" panose="020B0604020202020204" pitchFamily="34" charset="0"/>
                <a:cs typeface="Arial" panose="020B0604020202020204" pitchFamily="34" charset="0"/>
                <a:hlinkClick r:id="rId5"/>
              </a:rPr>
              <a:t>/2244917</a:t>
            </a:r>
            <a:endParaRPr lang="de-DE" sz="1400"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0904" y="1705416"/>
            <a:ext cx="2996451" cy="1699550"/>
          </a:xfrm>
          <a:prstGeom prst="rect">
            <a:avLst/>
          </a:prstGeom>
          <a:ln>
            <a:noFill/>
          </a:ln>
          <a:effectLst>
            <a:outerShdw blurRad="190500" algn="tl" rotWithShape="0">
              <a:srgbClr val="000000">
                <a:alpha val="70000"/>
              </a:srgbClr>
            </a:outerShdw>
          </a:effectLst>
        </p:spPr>
      </p:pic>
      <p:sp>
        <p:nvSpPr>
          <p:cNvPr id="11" name="Rectangle 10"/>
          <p:cNvSpPr/>
          <p:nvPr/>
        </p:nvSpPr>
        <p:spPr>
          <a:xfrm>
            <a:off x="750904" y="3423393"/>
            <a:ext cx="2996450" cy="738664"/>
          </a:xfrm>
          <a:prstGeom prst="rect">
            <a:avLst/>
          </a:prstGeom>
          <a:noFill/>
        </p:spPr>
        <p:txBody>
          <a:bodyPr wrap="square">
            <a:spAutoFit/>
          </a:bodyPr>
          <a:lstStyle/>
          <a:p>
            <a:pPr algn="ctr"/>
            <a:r>
              <a:rPr lang="en-GB" sz="1400" b="1" dirty="0" smtClean="0">
                <a:latin typeface="Arial" panose="020B0604020202020204" pitchFamily="34" charset="0"/>
                <a:cs typeface="Arial" panose="020B0604020202020204" pitchFamily="34" charset="0"/>
              </a:rPr>
              <a:t>Video: </a:t>
            </a:r>
            <a:r>
              <a:rPr lang="en-GB" sz="1400" dirty="0" smtClean="0">
                <a:latin typeface="Arial" panose="020B0604020202020204" pitchFamily="34" charset="0"/>
                <a:cs typeface="Arial" panose="020B0604020202020204" pitchFamily="34" charset="0"/>
              </a:rPr>
              <a:t/>
            </a:r>
            <a:br>
              <a:rPr lang="en-GB" sz="1400" dirty="0" smtClean="0">
                <a:latin typeface="Arial" panose="020B0604020202020204" pitchFamily="34" charset="0"/>
                <a:cs typeface="Arial" panose="020B0604020202020204" pitchFamily="34" charset="0"/>
              </a:rPr>
            </a:br>
            <a:r>
              <a:rPr lang="en-GB" sz="1400" dirty="0" smtClean="0">
                <a:latin typeface="Arial" panose="020B0604020202020204" pitchFamily="34" charset="0"/>
                <a:cs typeface="Arial" panose="020B0604020202020204" pitchFamily="34" charset="0"/>
                <a:hlinkClick r:id="rId7"/>
              </a:rPr>
              <a:t>https://cds.cern.ch</a:t>
            </a:r>
            <a:r>
              <a:rPr lang="en-GB" sz="1400" dirty="0">
                <a:latin typeface="Arial" panose="020B0604020202020204" pitchFamily="34" charset="0"/>
                <a:cs typeface="Arial" panose="020B0604020202020204" pitchFamily="34" charset="0"/>
                <a:hlinkClick r:id="rId7"/>
              </a:rPr>
              <a:t>/</a:t>
            </a:r>
            <a:br>
              <a:rPr lang="en-GB" sz="1400" dirty="0">
                <a:latin typeface="Arial" panose="020B0604020202020204" pitchFamily="34" charset="0"/>
                <a:cs typeface="Arial" panose="020B0604020202020204" pitchFamily="34" charset="0"/>
                <a:hlinkClick r:id="rId7"/>
              </a:rPr>
            </a:br>
            <a:r>
              <a:rPr lang="en-GB" sz="1400" dirty="0">
                <a:latin typeface="Arial" panose="020B0604020202020204" pitchFamily="34" charset="0"/>
                <a:cs typeface="Arial" panose="020B0604020202020204" pitchFamily="34" charset="0"/>
                <a:hlinkClick r:id="rId7"/>
              </a:rPr>
              <a:t>record/2255117</a:t>
            </a:r>
            <a:endParaRPr lang="en-GB" sz="1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33789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A 3D </a:t>
            </a:r>
            <a:r>
              <a:rPr lang="de-DE" sz="3600" dirty="0" err="1"/>
              <a:t>printable</a:t>
            </a:r>
            <a:r>
              <a:rPr lang="de-DE" sz="3600" dirty="0"/>
              <a:t> </a:t>
            </a:r>
            <a:r>
              <a:rPr lang="de-DE" sz="3600" dirty="0" smtClean="0"/>
              <a:t>Bragg </a:t>
            </a:r>
            <a:r>
              <a:rPr lang="de-DE" sz="3600" dirty="0" err="1" smtClean="0"/>
              <a:t>peak</a:t>
            </a:r>
            <a:r>
              <a:rPr lang="de-DE" sz="3600" dirty="0" smtClean="0"/>
              <a:t> </a:t>
            </a:r>
            <a:r>
              <a:rPr lang="de-DE" sz="3600" dirty="0" err="1" smtClean="0"/>
              <a:t>model</a:t>
            </a:r>
            <a:endParaRPr lang="en-GB" sz="3600" dirty="0"/>
          </a:p>
        </p:txBody>
      </p:sp>
      <p:pic>
        <p:nvPicPr>
          <p:cNvPr id="7" name="video_cut">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586704" y="967648"/>
            <a:ext cx="6020099" cy="3384000"/>
          </a:xfrm>
          <a:prstGeom prst="rect">
            <a:avLst/>
          </a:prstGeom>
          <a:ln>
            <a:noFill/>
          </a:ln>
          <a:effectLst>
            <a:outerShdw blurRad="190500" algn="tl" rotWithShape="0">
              <a:srgbClr val="000000">
                <a:alpha val="70000"/>
              </a:srgbClr>
            </a:outerShdw>
          </a:effectLst>
        </p:spPr>
      </p:pic>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34125275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mute="1">
                <p:cTn id="7" fill="hold" display="0">
                  <p:stCondLst>
                    <p:cond delay="indefinite"/>
                  </p:stCondLst>
                </p:cTn>
                <p:tgtEl>
                  <p:spTgt spid="7"/>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smtClean="0"/>
              <a:t>Bragg </a:t>
            </a:r>
            <a:r>
              <a:rPr lang="de-DE" sz="3600" dirty="0" err="1" smtClean="0"/>
              <a:t>peak</a:t>
            </a:r>
            <a:endParaRPr lang="en-GB" sz="3600" dirty="0"/>
          </a:p>
        </p:txBody>
      </p:sp>
      <p:pic>
        <p:nvPicPr>
          <p:cNvPr id="9" name="Content Placeholder 8"/>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646520" y="1008286"/>
            <a:ext cx="5633958" cy="3758977"/>
          </a:xfrm>
        </p:spPr>
      </p:pic>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10" name="Rectangle 9"/>
          <p:cNvSpPr/>
          <p:nvPr/>
        </p:nvSpPr>
        <p:spPr>
          <a:xfrm>
            <a:off x="5169780" y="4119355"/>
            <a:ext cx="3974220" cy="523220"/>
          </a:xfrm>
          <a:prstGeom prst="rect">
            <a:avLst/>
          </a:prstGeom>
        </p:spPr>
        <p:txBody>
          <a:bodyPr wrap="square">
            <a:spAutoFit/>
          </a:bodyPr>
          <a:lstStyle/>
          <a:p>
            <a:r>
              <a:rPr lang="en-GB" sz="1400" dirty="0" err="1" smtClean="0"/>
              <a:t>Paganetti</a:t>
            </a:r>
            <a:r>
              <a:rPr lang="en-GB" sz="1400" dirty="0" smtClean="0"/>
              <a:t>, H. (2017). Proton </a:t>
            </a:r>
            <a:r>
              <a:rPr lang="en-GB" sz="1400" dirty="0"/>
              <a:t>Beam </a:t>
            </a:r>
            <a:r>
              <a:rPr lang="en-GB" sz="1400" dirty="0" smtClean="0"/>
              <a:t>Therapy </a:t>
            </a:r>
            <a:r>
              <a:rPr lang="en-GB" sz="1400" dirty="0">
                <a:hlinkClick r:id="rId4"/>
              </a:rPr>
              <a:t>https://doi.org/10.1088/978-0-7503-1370-4ch1</a:t>
            </a:r>
            <a:endParaRPr lang="en-GB" sz="1400" dirty="0"/>
          </a:p>
        </p:txBody>
      </p:sp>
    </p:spTree>
    <p:extLst>
      <p:ext uri="{BB962C8B-B14F-4D97-AF65-F5344CB8AC3E}">
        <p14:creationId xmlns:p14="http://schemas.microsoft.com/office/powerpoint/2010/main" val="16825637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Stone skipping</a:t>
            </a:r>
            <a:endParaRPr lang="en-US" dirty="0"/>
          </a:p>
        </p:txBody>
      </p:sp>
      <p:sp>
        <p:nvSpPr>
          <p:cNvPr id="3" name="Content Placeholder 2"/>
          <p:cNvSpPr>
            <a:spLocks noGrp="1"/>
          </p:cNvSpPr>
          <p:nvPr>
            <p:ph idx="1"/>
          </p:nvPr>
        </p:nvSpPr>
        <p:spPr>
          <a:xfrm>
            <a:off x="2726241" y="4438558"/>
            <a:ext cx="3803057" cy="403410"/>
          </a:xfrm>
        </p:spPr>
        <p:txBody>
          <a:bodyPr>
            <a:normAutofit/>
          </a:bodyPr>
          <a:lstStyle/>
          <a:p>
            <a:pPr marL="36576" indent="0">
              <a:buNone/>
            </a:pPr>
            <a:r>
              <a:rPr lang="en-US" sz="1400" dirty="0" smtClean="0"/>
              <a:t>A stone skipping on calm water </a:t>
            </a:r>
            <a:r>
              <a:rPr lang="de-DE" sz="1400" dirty="0" smtClean="0"/>
              <a:t>© </a:t>
            </a:r>
            <a:r>
              <a:rPr lang="de-DE" sz="1400" dirty="0" err="1" smtClean="0"/>
              <a:t>Killy</a:t>
            </a:r>
            <a:r>
              <a:rPr lang="de-DE" sz="1400" dirty="0" smtClean="0"/>
              <a:t> </a:t>
            </a:r>
            <a:r>
              <a:rPr lang="de-DE" sz="1400" dirty="0" err="1" smtClean="0"/>
              <a:t>Ridols</a:t>
            </a:r>
            <a:endParaRPr lang="en-US" sz="1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5" name="Picture 4" descr="800px-Stone_skimming_-Patagonia-9Mar2010.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89198" y="972205"/>
            <a:ext cx="5167625" cy="3436471"/>
          </a:xfrm>
          <a:prstGeom prst="rect">
            <a:avLst/>
          </a:prstGeom>
        </p:spPr>
      </p:pic>
    </p:spTree>
    <p:extLst>
      <p:ext uri="{BB962C8B-B14F-4D97-AF65-F5344CB8AC3E}">
        <p14:creationId xmlns:p14="http://schemas.microsoft.com/office/powerpoint/2010/main" val="12849546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grpSp>
        <p:nvGrpSpPr>
          <p:cNvPr id="9" name="Group 8"/>
          <p:cNvGrpSpPr/>
          <p:nvPr/>
        </p:nvGrpSpPr>
        <p:grpSpPr>
          <a:xfrm>
            <a:off x="-46908" y="2716206"/>
            <a:ext cx="2829404" cy="1866831"/>
            <a:chOff x="-46908" y="861063"/>
            <a:chExt cx="2829404" cy="1866831"/>
          </a:xfrm>
        </p:grpSpPr>
        <p:pic>
          <p:nvPicPr>
            <p:cNvPr id="10" name="Picture 9"/>
            <p:cNvPicPr>
              <a:picLocks noChangeAspect="1"/>
            </p:cNvPicPr>
            <p:nvPr/>
          </p:nvPicPr>
          <p:blipFill rotWithShape="1">
            <a:blip r:embed="rId3"/>
            <a:srcRect t="18080"/>
            <a:stretch/>
          </p:blipFill>
          <p:spPr>
            <a:xfrm>
              <a:off x="-46908" y="861063"/>
              <a:ext cx="2829404" cy="1866831"/>
            </a:xfrm>
            <a:prstGeom prst="rect">
              <a:avLst/>
            </a:prstGeom>
          </p:spPr>
        </p:pic>
        <p:sp>
          <p:nvSpPr>
            <p:cNvPr id="11" name="TextBox 10"/>
            <p:cNvSpPr txBox="1"/>
            <p:nvPr/>
          </p:nvSpPr>
          <p:spPr>
            <a:xfrm>
              <a:off x="1767747" y="1151579"/>
              <a:ext cx="798041" cy="527655"/>
            </a:xfrm>
            <a:prstGeom prst="rect">
              <a:avLst/>
            </a:prstGeom>
            <a:noFill/>
          </p:spPr>
          <p:txBody>
            <a:bodyPr wrap="square" rtlCol="0">
              <a:spAutoFit/>
            </a:bodyPr>
            <a:lstStyle/>
            <a:p>
              <a:pPr algn="r"/>
              <a:r>
                <a:rPr lang="de-DE" sz="2000" dirty="0" smtClean="0">
                  <a:solidFill>
                    <a:schemeClr val="accent6"/>
                  </a:solidFill>
                </a:rPr>
                <a:t>14°</a:t>
              </a:r>
              <a:endParaRPr lang="en-GB" sz="2000" dirty="0">
                <a:solidFill>
                  <a:schemeClr val="accent6"/>
                </a:solidFill>
              </a:endParaRPr>
            </a:p>
          </p:txBody>
        </p:sp>
      </p:grpSp>
      <p:cxnSp>
        <p:nvCxnSpPr>
          <p:cNvPr id="12" name="Straight Connector 11"/>
          <p:cNvCxnSpPr/>
          <p:nvPr/>
        </p:nvCxnSpPr>
        <p:spPr>
          <a:xfrm>
            <a:off x="977030" y="3014326"/>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nvGrpSpPr>
          <p:cNvPr id="13" name="Group 12"/>
          <p:cNvGrpSpPr/>
          <p:nvPr/>
        </p:nvGrpSpPr>
        <p:grpSpPr>
          <a:xfrm>
            <a:off x="2540834" y="2969452"/>
            <a:ext cx="2383390" cy="1487261"/>
            <a:chOff x="2540834" y="1114309"/>
            <a:chExt cx="2383390" cy="1487261"/>
          </a:xfrm>
        </p:grpSpPr>
        <p:pic>
          <p:nvPicPr>
            <p:cNvPr id="14" name="Picture 13"/>
            <p:cNvPicPr>
              <a:picLocks noChangeAspect="1"/>
            </p:cNvPicPr>
            <p:nvPr/>
          </p:nvPicPr>
          <p:blipFill rotWithShape="1">
            <a:blip r:embed="rId4"/>
            <a:srcRect l="16495" t="23608" b="13897"/>
            <a:stretch/>
          </p:blipFill>
          <p:spPr>
            <a:xfrm>
              <a:off x="2540834" y="1114309"/>
              <a:ext cx="2383390" cy="1487261"/>
            </a:xfrm>
            <a:prstGeom prst="rect">
              <a:avLst/>
            </a:prstGeom>
          </p:spPr>
        </p:pic>
        <p:sp>
          <p:nvSpPr>
            <p:cNvPr id="15" name="TextBox 14"/>
            <p:cNvSpPr txBox="1"/>
            <p:nvPr/>
          </p:nvSpPr>
          <p:spPr>
            <a:xfrm>
              <a:off x="3911079" y="1164554"/>
              <a:ext cx="798041" cy="527655"/>
            </a:xfrm>
            <a:prstGeom prst="rect">
              <a:avLst/>
            </a:prstGeom>
            <a:noFill/>
          </p:spPr>
          <p:txBody>
            <a:bodyPr wrap="square" rtlCol="0">
              <a:spAutoFit/>
            </a:bodyPr>
            <a:lstStyle/>
            <a:p>
              <a:pPr algn="r"/>
              <a:r>
                <a:rPr lang="de-DE" sz="2000" dirty="0" smtClean="0">
                  <a:solidFill>
                    <a:schemeClr val="accent6"/>
                  </a:solidFill>
                </a:rPr>
                <a:t>20°</a:t>
              </a:r>
              <a:endParaRPr lang="en-GB" sz="2000" dirty="0">
                <a:solidFill>
                  <a:schemeClr val="accent6"/>
                </a:solidFill>
              </a:endParaRPr>
            </a:p>
          </p:txBody>
        </p:sp>
        <p:cxnSp>
          <p:nvCxnSpPr>
            <p:cNvPr id="16" name="Straight Connector 15"/>
            <p:cNvCxnSpPr/>
            <p:nvPr/>
          </p:nvCxnSpPr>
          <p:spPr>
            <a:xfrm>
              <a:off x="3334011" y="1170589"/>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grpSp>
        <p:nvGrpSpPr>
          <p:cNvPr id="17" name="Group 16"/>
          <p:cNvGrpSpPr/>
          <p:nvPr/>
        </p:nvGrpSpPr>
        <p:grpSpPr>
          <a:xfrm>
            <a:off x="4696980" y="2929255"/>
            <a:ext cx="2366871" cy="1527458"/>
            <a:chOff x="4696980" y="1074112"/>
            <a:chExt cx="2366871" cy="1527458"/>
          </a:xfrm>
        </p:grpSpPr>
        <p:pic>
          <p:nvPicPr>
            <p:cNvPr id="18" name="Picture 17"/>
            <p:cNvPicPr>
              <a:picLocks noChangeAspect="1"/>
            </p:cNvPicPr>
            <p:nvPr/>
          </p:nvPicPr>
          <p:blipFill rotWithShape="1">
            <a:blip r:embed="rId5"/>
            <a:srcRect l="17073" t="22014" b="14018"/>
            <a:stretch/>
          </p:blipFill>
          <p:spPr>
            <a:xfrm>
              <a:off x="4696980" y="1074112"/>
              <a:ext cx="2366871" cy="1527458"/>
            </a:xfrm>
            <a:prstGeom prst="rect">
              <a:avLst/>
            </a:prstGeom>
          </p:spPr>
        </p:pic>
        <p:sp>
          <p:nvSpPr>
            <p:cNvPr id="19" name="TextBox 18"/>
            <p:cNvSpPr txBox="1"/>
            <p:nvPr/>
          </p:nvSpPr>
          <p:spPr>
            <a:xfrm>
              <a:off x="6059912" y="1164554"/>
              <a:ext cx="798041" cy="527655"/>
            </a:xfrm>
            <a:prstGeom prst="rect">
              <a:avLst/>
            </a:prstGeom>
            <a:noFill/>
          </p:spPr>
          <p:txBody>
            <a:bodyPr wrap="square" rtlCol="0">
              <a:spAutoFit/>
            </a:bodyPr>
            <a:lstStyle/>
            <a:p>
              <a:pPr algn="r"/>
              <a:r>
                <a:rPr lang="de-DE" sz="2000" dirty="0" smtClean="0">
                  <a:solidFill>
                    <a:schemeClr val="accent6"/>
                  </a:solidFill>
                </a:rPr>
                <a:t>26°</a:t>
              </a:r>
              <a:endParaRPr lang="en-GB" sz="2000" dirty="0">
                <a:solidFill>
                  <a:schemeClr val="accent6"/>
                </a:solidFill>
              </a:endParaRPr>
            </a:p>
          </p:txBody>
        </p:sp>
        <p:cxnSp>
          <p:nvCxnSpPr>
            <p:cNvPr id="20" name="Straight Connector 19"/>
            <p:cNvCxnSpPr/>
            <p:nvPr/>
          </p:nvCxnSpPr>
          <p:spPr>
            <a:xfrm>
              <a:off x="5653413" y="1171038"/>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grpSp>
        <p:nvGrpSpPr>
          <p:cNvPr id="21" name="Group 20"/>
          <p:cNvGrpSpPr/>
          <p:nvPr/>
        </p:nvGrpSpPr>
        <p:grpSpPr>
          <a:xfrm>
            <a:off x="6828658" y="2929255"/>
            <a:ext cx="2376434" cy="1547556"/>
            <a:chOff x="6828658" y="1074112"/>
            <a:chExt cx="2376434" cy="1547556"/>
          </a:xfrm>
        </p:grpSpPr>
        <p:pic>
          <p:nvPicPr>
            <p:cNvPr id="22" name="Picture 21"/>
            <p:cNvPicPr>
              <a:picLocks noChangeAspect="1"/>
            </p:cNvPicPr>
            <p:nvPr/>
          </p:nvPicPr>
          <p:blipFill rotWithShape="1">
            <a:blip r:embed="rId6"/>
            <a:srcRect l="16972" t="21497" b="13474"/>
            <a:stretch/>
          </p:blipFill>
          <p:spPr>
            <a:xfrm>
              <a:off x="6828658" y="1074112"/>
              <a:ext cx="2376434" cy="1547556"/>
            </a:xfrm>
            <a:prstGeom prst="rect">
              <a:avLst/>
            </a:prstGeom>
          </p:spPr>
        </p:pic>
        <p:sp>
          <p:nvSpPr>
            <p:cNvPr id="23" name="TextBox 22"/>
            <p:cNvSpPr txBox="1"/>
            <p:nvPr/>
          </p:nvSpPr>
          <p:spPr>
            <a:xfrm>
              <a:off x="8199540" y="1174603"/>
              <a:ext cx="798041" cy="527655"/>
            </a:xfrm>
            <a:prstGeom prst="rect">
              <a:avLst/>
            </a:prstGeom>
            <a:noFill/>
          </p:spPr>
          <p:txBody>
            <a:bodyPr wrap="square" rtlCol="0">
              <a:spAutoFit/>
            </a:bodyPr>
            <a:lstStyle/>
            <a:p>
              <a:pPr algn="r"/>
              <a:r>
                <a:rPr lang="de-DE" sz="2000" dirty="0" smtClean="0">
                  <a:solidFill>
                    <a:schemeClr val="accent6"/>
                  </a:solidFill>
                </a:rPr>
                <a:t>32°</a:t>
              </a:r>
              <a:endParaRPr lang="en-GB" sz="2000" dirty="0">
                <a:solidFill>
                  <a:schemeClr val="accent6"/>
                </a:solidFill>
              </a:endParaRPr>
            </a:p>
          </p:txBody>
        </p:sp>
        <p:cxnSp>
          <p:nvCxnSpPr>
            <p:cNvPr id="24" name="Straight Connector 23"/>
            <p:cNvCxnSpPr/>
            <p:nvPr/>
          </p:nvCxnSpPr>
          <p:spPr>
            <a:xfrm>
              <a:off x="8003200" y="1178405"/>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sp>
        <p:nvSpPr>
          <p:cNvPr id="27" name="Title 1"/>
          <p:cNvSpPr>
            <a:spLocks noGrp="1"/>
          </p:cNvSpPr>
          <p:nvPr>
            <p:ph type="title"/>
          </p:nvPr>
        </p:nvSpPr>
        <p:spPr/>
        <p:txBody>
          <a:bodyPr>
            <a:normAutofit/>
          </a:bodyPr>
          <a:lstStyle/>
          <a:p>
            <a:r>
              <a:rPr lang="de-DE" sz="3600" dirty="0"/>
              <a:t>A 3D </a:t>
            </a:r>
            <a:r>
              <a:rPr lang="de-DE" sz="3600" dirty="0" err="1"/>
              <a:t>printable</a:t>
            </a:r>
            <a:r>
              <a:rPr lang="de-DE" sz="3600" dirty="0"/>
              <a:t> Bragg </a:t>
            </a:r>
            <a:r>
              <a:rPr lang="de-DE" sz="3600" dirty="0" err="1" smtClean="0"/>
              <a:t>peak</a:t>
            </a:r>
            <a:r>
              <a:rPr lang="de-DE" sz="3600" dirty="0" smtClean="0"/>
              <a:t> </a:t>
            </a:r>
            <a:r>
              <a:rPr lang="de-DE" sz="3600" dirty="0" err="1" smtClean="0"/>
              <a:t>model</a:t>
            </a:r>
            <a:endParaRPr lang="en-GB" sz="3600" dirty="0"/>
          </a:p>
        </p:txBody>
      </p:sp>
      <p:pic>
        <p:nvPicPr>
          <p:cNvPr id="26" name="Content Placeholder 5"/>
          <p:cNvPicPr>
            <a:picLocks noGrp="1" noChangeAspect="1"/>
          </p:cNvPicPr>
          <p:nvPr>
            <p:ph idx="1"/>
          </p:nvPr>
        </p:nvPicPr>
        <p:blipFill rotWithShape="1">
          <a:blip r:embed="rId7" cstate="email">
            <a:extLst>
              <a:ext uri="{28A0092B-C50C-407E-A947-70E740481C1C}">
                <a14:useLocalDpi xmlns:a14="http://schemas.microsoft.com/office/drawing/2010/main" val="0"/>
              </a:ext>
            </a:extLst>
          </a:blip>
          <a:srcRect t="21716" b="8149"/>
          <a:stretch/>
        </p:blipFill>
        <p:spPr>
          <a:xfrm>
            <a:off x="1414943" y="984069"/>
            <a:ext cx="6364913" cy="3348000"/>
          </a:xfrm>
          <a:prstGeom prst="rect">
            <a:avLst/>
          </a:prstGeom>
          <a:ln>
            <a:noFill/>
          </a:ln>
          <a:effectLst>
            <a:outerShdw blurRad="292100" dist="139700" dir="2700000" algn="tl" rotWithShape="0">
              <a:srgbClr val="333333">
                <a:alpha val="65000"/>
              </a:srgbClr>
            </a:outerShdw>
          </a:effectLst>
        </p:spPr>
      </p:pic>
      <p:pic>
        <p:nvPicPr>
          <p:cNvPr id="28" name="Picture 27"/>
          <p:cNvPicPr>
            <a:picLocks noChangeAspect="1"/>
          </p:cNvPicPr>
          <p:nvPr/>
        </p:nvPicPr>
        <p:blipFill rotWithShape="1">
          <a:blip r:embed="rId8"/>
          <a:srcRect l="2364" t="49523" r="2994"/>
          <a:stretch/>
        </p:blipFill>
        <p:spPr>
          <a:xfrm>
            <a:off x="457200" y="1030202"/>
            <a:ext cx="4447021" cy="1686004"/>
          </a:xfrm>
          <a:prstGeom prst="rect">
            <a:avLst/>
          </a:prstGeom>
        </p:spPr>
      </p:pic>
    </p:spTree>
    <p:extLst>
      <p:ext uri="{BB962C8B-B14F-4D97-AF65-F5344CB8AC3E}">
        <p14:creationId xmlns:p14="http://schemas.microsoft.com/office/powerpoint/2010/main" val="178351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6"/>
                                        </p:tgtEl>
                                      </p:cBhvr>
                                      <p:by x="50000" y="50000"/>
                                    </p:animScale>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5.20382E-8 -6.03459E-6 L 0.27546 -0.14516 " pathEditMode="relative" ptsTypes="AA">
                                      <p:cBhvr>
                                        <p:cTn id="10" dur="500" fill="hold"/>
                                        <p:tgtEl>
                                          <p:spTgt spid="2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grpSp>
        <p:nvGrpSpPr>
          <p:cNvPr id="9" name="Group 8"/>
          <p:cNvGrpSpPr/>
          <p:nvPr/>
        </p:nvGrpSpPr>
        <p:grpSpPr>
          <a:xfrm>
            <a:off x="-46908" y="2716206"/>
            <a:ext cx="2829404" cy="1866831"/>
            <a:chOff x="-46908" y="861063"/>
            <a:chExt cx="2829404" cy="1866831"/>
          </a:xfrm>
        </p:grpSpPr>
        <p:pic>
          <p:nvPicPr>
            <p:cNvPr id="10" name="Picture 9"/>
            <p:cNvPicPr>
              <a:picLocks noChangeAspect="1"/>
            </p:cNvPicPr>
            <p:nvPr/>
          </p:nvPicPr>
          <p:blipFill rotWithShape="1">
            <a:blip r:embed="rId3"/>
            <a:srcRect t="18080"/>
            <a:stretch/>
          </p:blipFill>
          <p:spPr>
            <a:xfrm>
              <a:off x="-46908" y="861063"/>
              <a:ext cx="2829404" cy="1866831"/>
            </a:xfrm>
            <a:prstGeom prst="rect">
              <a:avLst/>
            </a:prstGeom>
          </p:spPr>
        </p:pic>
        <p:sp>
          <p:nvSpPr>
            <p:cNvPr id="11" name="TextBox 10"/>
            <p:cNvSpPr txBox="1"/>
            <p:nvPr/>
          </p:nvSpPr>
          <p:spPr>
            <a:xfrm>
              <a:off x="1767747" y="1151579"/>
              <a:ext cx="798041" cy="527655"/>
            </a:xfrm>
            <a:prstGeom prst="rect">
              <a:avLst/>
            </a:prstGeom>
            <a:noFill/>
          </p:spPr>
          <p:txBody>
            <a:bodyPr wrap="square" rtlCol="0">
              <a:spAutoFit/>
            </a:bodyPr>
            <a:lstStyle/>
            <a:p>
              <a:pPr algn="r"/>
              <a:r>
                <a:rPr lang="de-DE" sz="2000" dirty="0" smtClean="0">
                  <a:solidFill>
                    <a:schemeClr val="accent6"/>
                  </a:solidFill>
                </a:rPr>
                <a:t>14°</a:t>
              </a:r>
              <a:endParaRPr lang="en-GB" sz="2000" dirty="0">
                <a:solidFill>
                  <a:schemeClr val="accent6"/>
                </a:solidFill>
              </a:endParaRPr>
            </a:p>
          </p:txBody>
        </p:sp>
      </p:grpSp>
      <p:cxnSp>
        <p:nvCxnSpPr>
          <p:cNvPr id="12" name="Straight Connector 11"/>
          <p:cNvCxnSpPr/>
          <p:nvPr/>
        </p:nvCxnSpPr>
        <p:spPr>
          <a:xfrm>
            <a:off x="977030" y="3014326"/>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nvGrpSpPr>
          <p:cNvPr id="13" name="Group 12"/>
          <p:cNvGrpSpPr/>
          <p:nvPr/>
        </p:nvGrpSpPr>
        <p:grpSpPr>
          <a:xfrm>
            <a:off x="2540834" y="2969452"/>
            <a:ext cx="2383390" cy="1487261"/>
            <a:chOff x="2540834" y="1114309"/>
            <a:chExt cx="2383390" cy="1487261"/>
          </a:xfrm>
        </p:grpSpPr>
        <p:pic>
          <p:nvPicPr>
            <p:cNvPr id="14" name="Picture 13"/>
            <p:cNvPicPr>
              <a:picLocks noChangeAspect="1"/>
            </p:cNvPicPr>
            <p:nvPr/>
          </p:nvPicPr>
          <p:blipFill rotWithShape="1">
            <a:blip r:embed="rId4"/>
            <a:srcRect l="16495" t="23608" b="13897"/>
            <a:stretch/>
          </p:blipFill>
          <p:spPr>
            <a:xfrm>
              <a:off x="2540834" y="1114309"/>
              <a:ext cx="2383390" cy="1487261"/>
            </a:xfrm>
            <a:prstGeom prst="rect">
              <a:avLst/>
            </a:prstGeom>
          </p:spPr>
        </p:pic>
        <p:sp>
          <p:nvSpPr>
            <p:cNvPr id="15" name="TextBox 14"/>
            <p:cNvSpPr txBox="1"/>
            <p:nvPr/>
          </p:nvSpPr>
          <p:spPr>
            <a:xfrm>
              <a:off x="3911079" y="1164554"/>
              <a:ext cx="798041" cy="527655"/>
            </a:xfrm>
            <a:prstGeom prst="rect">
              <a:avLst/>
            </a:prstGeom>
            <a:noFill/>
          </p:spPr>
          <p:txBody>
            <a:bodyPr wrap="square" rtlCol="0">
              <a:spAutoFit/>
            </a:bodyPr>
            <a:lstStyle/>
            <a:p>
              <a:pPr algn="r"/>
              <a:r>
                <a:rPr lang="de-DE" sz="2000" dirty="0" smtClean="0">
                  <a:solidFill>
                    <a:schemeClr val="accent6"/>
                  </a:solidFill>
                </a:rPr>
                <a:t>20°</a:t>
              </a:r>
              <a:endParaRPr lang="en-GB" sz="2000" dirty="0">
                <a:solidFill>
                  <a:schemeClr val="accent6"/>
                </a:solidFill>
              </a:endParaRPr>
            </a:p>
          </p:txBody>
        </p:sp>
        <p:cxnSp>
          <p:nvCxnSpPr>
            <p:cNvPr id="16" name="Straight Connector 15"/>
            <p:cNvCxnSpPr/>
            <p:nvPr/>
          </p:nvCxnSpPr>
          <p:spPr>
            <a:xfrm>
              <a:off x="3334011" y="1170589"/>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grpSp>
        <p:nvGrpSpPr>
          <p:cNvPr id="17" name="Group 16"/>
          <p:cNvGrpSpPr/>
          <p:nvPr/>
        </p:nvGrpSpPr>
        <p:grpSpPr>
          <a:xfrm>
            <a:off x="4696980" y="2929255"/>
            <a:ext cx="2366871" cy="1527458"/>
            <a:chOff x="4696980" y="1074112"/>
            <a:chExt cx="2366871" cy="1527458"/>
          </a:xfrm>
        </p:grpSpPr>
        <p:pic>
          <p:nvPicPr>
            <p:cNvPr id="18" name="Picture 17"/>
            <p:cNvPicPr>
              <a:picLocks noChangeAspect="1"/>
            </p:cNvPicPr>
            <p:nvPr/>
          </p:nvPicPr>
          <p:blipFill rotWithShape="1">
            <a:blip r:embed="rId5"/>
            <a:srcRect l="17073" t="22014" b="14018"/>
            <a:stretch/>
          </p:blipFill>
          <p:spPr>
            <a:xfrm>
              <a:off x="4696980" y="1074112"/>
              <a:ext cx="2366871" cy="1527458"/>
            </a:xfrm>
            <a:prstGeom prst="rect">
              <a:avLst/>
            </a:prstGeom>
          </p:spPr>
        </p:pic>
        <p:sp>
          <p:nvSpPr>
            <p:cNvPr id="19" name="TextBox 18"/>
            <p:cNvSpPr txBox="1"/>
            <p:nvPr/>
          </p:nvSpPr>
          <p:spPr>
            <a:xfrm>
              <a:off x="6059912" y="1164554"/>
              <a:ext cx="798041" cy="527655"/>
            </a:xfrm>
            <a:prstGeom prst="rect">
              <a:avLst/>
            </a:prstGeom>
            <a:noFill/>
          </p:spPr>
          <p:txBody>
            <a:bodyPr wrap="square" rtlCol="0">
              <a:spAutoFit/>
            </a:bodyPr>
            <a:lstStyle/>
            <a:p>
              <a:pPr algn="r"/>
              <a:r>
                <a:rPr lang="de-DE" sz="2000" dirty="0" smtClean="0">
                  <a:solidFill>
                    <a:schemeClr val="accent6"/>
                  </a:solidFill>
                </a:rPr>
                <a:t>26°</a:t>
              </a:r>
              <a:endParaRPr lang="en-GB" sz="2000" dirty="0">
                <a:solidFill>
                  <a:schemeClr val="accent6"/>
                </a:solidFill>
              </a:endParaRPr>
            </a:p>
          </p:txBody>
        </p:sp>
        <p:cxnSp>
          <p:nvCxnSpPr>
            <p:cNvPr id="20" name="Straight Connector 19"/>
            <p:cNvCxnSpPr/>
            <p:nvPr/>
          </p:nvCxnSpPr>
          <p:spPr>
            <a:xfrm>
              <a:off x="5653413" y="1171038"/>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grpSp>
        <p:nvGrpSpPr>
          <p:cNvPr id="21" name="Group 20"/>
          <p:cNvGrpSpPr/>
          <p:nvPr/>
        </p:nvGrpSpPr>
        <p:grpSpPr>
          <a:xfrm>
            <a:off x="6828658" y="2929255"/>
            <a:ext cx="2376434" cy="1547556"/>
            <a:chOff x="6828658" y="1074112"/>
            <a:chExt cx="2376434" cy="1547556"/>
          </a:xfrm>
        </p:grpSpPr>
        <p:pic>
          <p:nvPicPr>
            <p:cNvPr id="22" name="Picture 21"/>
            <p:cNvPicPr>
              <a:picLocks noChangeAspect="1"/>
            </p:cNvPicPr>
            <p:nvPr/>
          </p:nvPicPr>
          <p:blipFill rotWithShape="1">
            <a:blip r:embed="rId6"/>
            <a:srcRect l="16972" t="21497" b="13474"/>
            <a:stretch/>
          </p:blipFill>
          <p:spPr>
            <a:xfrm>
              <a:off x="6828658" y="1074112"/>
              <a:ext cx="2376434" cy="1547556"/>
            </a:xfrm>
            <a:prstGeom prst="rect">
              <a:avLst/>
            </a:prstGeom>
          </p:spPr>
        </p:pic>
        <p:sp>
          <p:nvSpPr>
            <p:cNvPr id="23" name="TextBox 22"/>
            <p:cNvSpPr txBox="1"/>
            <p:nvPr/>
          </p:nvSpPr>
          <p:spPr>
            <a:xfrm>
              <a:off x="8199540" y="1174603"/>
              <a:ext cx="798041" cy="527655"/>
            </a:xfrm>
            <a:prstGeom prst="rect">
              <a:avLst/>
            </a:prstGeom>
            <a:noFill/>
          </p:spPr>
          <p:txBody>
            <a:bodyPr wrap="square" rtlCol="0">
              <a:spAutoFit/>
            </a:bodyPr>
            <a:lstStyle/>
            <a:p>
              <a:pPr algn="r"/>
              <a:r>
                <a:rPr lang="de-DE" sz="2000" dirty="0" smtClean="0">
                  <a:solidFill>
                    <a:schemeClr val="accent6"/>
                  </a:solidFill>
                </a:rPr>
                <a:t>32°</a:t>
              </a:r>
              <a:endParaRPr lang="en-GB" sz="2000" dirty="0">
                <a:solidFill>
                  <a:schemeClr val="accent6"/>
                </a:solidFill>
              </a:endParaRPr>
            </a:p>
          </p:txBody>
        </p:sp>
        <p:cxnSp>
          <p:nvCxnSpPr>
            <p:cNvPr id="24" name="Straight Connector 23"/>
            <p:cNvCxnSpPr/>
            <p:nvPr/>
          </p:nvCxnSpPr>
          <p:spPr>
            <a:xfrm>
              <a:off x="8003200" y="1178405"/>
              <a:ext cx="0" cy="138600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sp>
        <p:nvSpPr>
          <p:cNvPr id="27" name="Title 1"/>
          <p:cNvSpPr>
            <a:spLocks noGrp="1"/>
          </p:cNvSpPr>
          <p:nvPr>
            <p:ph type="title"/>
          </p:nvPr>
        </p:nvSpPr>
        <p:spPr/>
        <p:txBody>
          <a:bodyPr>
            <a:normAutofit/>
          </a:bodyPr>
          <a:lstStyle/>
          <a:p>
            <a:r>
              <a:rPr lang="de-DE" sz="3600" dirty="0"/>
              <a:t>A 3D </a:t>
            </a:r>
            <a:r>
              <a:rPr lang="de-DE" sz="3600" dirty="0" err="1"/>
              <a:t>printable</a:t>
            </a:r>
            <a:r>
              <a:rPr lang="de-DE" sz="3600" dirty="0"/>
              <a:t> Bragg </a:t>
            </a:r>
            <a:r>
              <a:rPr lang="de-DE" sz="3600" dirty="0" err="1" smtClean="0"/>
              <a:t>peak</a:t>
            </a:r>
            <a:r>
              <a:rPr lang="de-DE" sz="3600" dirty="0" smtClean="0"/>
              <a:t> </a:t>
            </a:r>
            <a:r>
              <a:rPr lang="de-DE" sz="3600" dirty="0" err="1" smtClean="0"/>
              <a:t>model</a:t>
            </a:r>
            <a:endParaRPr lang="en-GB" sz="3600" dirty="0"/>
          </a:p>
        </p:txBody>
      </p:sp>
      <p:pic>
        <p:nvPicPr>
          <p:cNvPr id="26" name="Content Placeholder 5"/>
          <p:cNvPicPr>
            <a:picLocks noGrp="1" noChangeAspect="1"/>
          </p:cNvPicPr>
          <p:nvPr>
            <p:ph idx="1"/>
          </p:nvPr>
        </p:nvPicPr>
        <p:blipFill rotWithShape="1">
          <a:blip r:embed="rId7" cstate="email">
            <a:extLst>
              <a:ext uri="{28A0092B-C50C-407E-A947-70E740481C1C}">
                <a14:useLocalDpi xmlns:a14="http://schemas.microsoft.com/office/drawing/2010/main" val="0"/>
              </a:ext>
            </a:extLst>
          </a:blip>
          <a:srcRect t="21716" b="8149"/>
          <a:stretch/>
        </p:blipFill>
        <p:spPr>
          <a:xfrm>
            <a:off x="5339140" y="984069"/>
            <a:ext cx="3451551" cy="1815546"/>
          </a:xfrm>
          <a:prstGeom prst="rect">
            <a:avLst/>
          </a:prstGeom>
          <a:ln>
            <a:noFill/>
          </a:ln>
          <a:effectLst>
            <a:outerShdw blurRad="292100" dist="139700" dir="2700000" algn="tl" rotWithShape="0">
              <a:srgbClr val="333333">
                <a:alpha val="65000"/>
              </a:srgbClr>
            </a:outerShdw>
          </a:effectLst>
        </p:spPr>
      </p:pic>
      <p:pic>
        <p:nvPicPr>
          <p:cNvPr id="28" name="Picture 27"/>
          <p:cNvPicPr>
            <a:picLocks noChangeAspect="1"/>
          </p:cNvPicPr>
          <p:nvPr/>
        </p:nvPicPr>
        <p:blipFill rotWithShape="1">
          <a:blip r:embed="rId8"/>
          <a:srcRect l="2364" t="49523" r="2994"/>
          <a:stretch/>
        </p:blipFill>
        <p:spPr>
          <a:xfrm>
            <a:off x="457200" y="1030202"/>
            <a:ext cx="4447021" cy="1686004"/>
          </a:xfrm>
          <a:prstGeom prst="rect">
            <a:avLst/>
          </a:prstGeom>
        </p:spPr>
      </p:pic>
    </p:spTree>
    <p:extLst>
      <p:ext uri="{BB962C8B-B14F-4D97-AF65-F5344CB8AC3E}">
        <p14:creationId xmlns:p14="http://schemas.microsoft.com/office/powerpoint/2010/main" val="2070166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6"/>
                                        </p:tgtEl>
                                      </p:cBhvr>
                                      <p:by x="50000" y="50000"/>
                                    </p:animScale>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5.20382E-8 -6.03459E-6 L 0.27546 -0.14516 " pathEditMode="relative" ptsTypes="AA">
                                      <p:cBhvr>
                                        <p:cTn id="10" dur="500" fill="hold"/>
                                        <p:tgtEl>
                                          <p:spTgt spid="2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75120"/>
            <a:ext cx="8313725" cy="705332"/>
          </a:xfrm>
        </p:spPr>
        <p:txBody>
          <a:bodyPr>
            <a:noAutofit/>
          </a:bodyPr>
          <a:lstStyle/>
          <a:p>
            <a:r>
              <a:rPr lang="en-US" sz="3600" dirty="0" smtClean="0"/>
              <a:t>More 3D printable low-cost experiments!</a:t>
            </a:r>
            <a:endParaRPr lang="en-US" sz="36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5" name="Picture 4" descr="Bildschirmfoto 2018-01-08 um 12.00.37.png"/>
          <p:cNvPicPr>
            <a:picLocks noChangeAspect="1"/>
          </p:cNvPicPr>
          <p:nvPr/>
        </p:nvPicPr>
        <p:blipFill rotWithShape="1">
          <a:blip r:embed="rId2" cstate="email">
            <a:extLst>
              <a:ext uri="{28A0092B-C50C-407E-A947-70E740481C1C}">
                <a14:useLocalDpi xmlns:a14="http://schemas.microsoft.com/office/drawing/2010/main" val="0"/>
              </a:ext>
            </a:extLst>
          </a:blip>
          <a:srcRect b="18206"/>
          <a:stretch/>
        </p:blipFill>
        <p:spPr>
          <a:xfrm>
            <a:off x="1899383" y="1198004"/>
            <a:ext cx="5396033" cy="3272995"/>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rot="20429675">
            <a:off x="5926721" y="2562246"/>
            <a:ext cx="2838298" cy="523220"/>
          </a:xfrm>
          <a:prstGeom prst="rect">
            <a:avLst/>
          </a:prstGeom>
          <a:noFill/>
        </p:spPr>
        <p:txBody>
          <a:bodyPr wrap="square" rtlCol="0">
            <a:spAutoFit/>
          </a:bodyPr>
          <a:lstStyle/>
          <a:p>
            <a:r>
              <a:rPr lang="de-DE" sz="2800" dirty="0" err="1">
                <a:solidFill>
                  <a:srgbClr val="FF0000"/>
                </a:solidFill>
              </a:rPr>
              <a:t>c</a:t>
            </a:r>
            <a:r>
              <a:rPr lang="de-DE" sz="2800" dirty="0" err="1" smtClean="0">
                <a:solidFill>
                  <a:srgbClr val="FF0000"/>
                </a:solidFill>
              </a:rPr>
              <a:t>oming</a:t>
            </a:r>
            <a:r>
              <a:rPr lang="de-DE" sz="2800" dirty="0" smtClean="0">
                <a:solidFill>
                  <a:srgbClr val="FF0000"/>
                </a:solidFill>
              </a:rPr>
              <a:t> </a:t>
            </a:r>
            <a:r>
              <a:rPr lang="de-DE" sz="2800" dirty="0" err="1" smtClean="0">
                <a:solidFill>
                  <a:srgbClr val="FF0000"/>
                </a:solidFill>
              </a:rPr>
              <a:t>soon</a:t>
            </a:r>
            <a:r>
              <a:rPr lang="de-DE" sz="2800" dirty="0" smtClean="0">
                <a:solidFill>
                  <a:srgbClr val="FF0000"/>
                </a:solidFill>
              </a:rPr>
              <a:t>!</a:t>
            </a:r>
            <a:endParaRPr lang="en-GB" sz="2800" dirty="0">
              <a:solidFill>
                <a:srgbClr val="FF0000"/>
              </a:solidFill>
            </a:endParaRPr>
          </a:p>
        </p:txBody>
      </p:sp>
    </p:spTree>
    <p:extLst>
      <p:ext uri="{BB962C8B-B14F-4D97-AF65-F5344CB8AC3E}">
        <p14:creationId xmlns:p14="http://schemas.microsoft.com/office/powerpoint/2010/main" val="4109598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we’ve </a:t>
            </a:r>
            <a:r>
              <a:rPr lang="en-GB" dirty="0" smtClean="0"/>
              <a:t>learned:</a:t>
            </a:r>
            <a:endParaRPr lang="en-GB" dirty="0"/>
          </a:p>
        </p:txBody>
      </p:sp>
      <p:sp>
        <p:nvSpPr>
          <p:cNvPr id="3" name="Content Placeholder 2"/>
          <p:cNvSpPr>
            <a:spLocks noGrp="1"/>
          </p:cNvSpPr>
          <p:nvPr>
            <p:ph idx="1"/>
          </p:nvPr>
        </p:nvSpPr>
        <p:spPr>
          <a:xfrm>
            <a:off x="457201" y="1265597"/>
            <a:ext cx="4568342" cy="3203145"/>
          </a:xfrm>
        </p:spPr>
        <p:txBody>
          <a:bodyPr>
            <a:normAutofit fontScale="85000" lnSpcReduction="20000"/>
          </a:bodyPr>
          <a:lstStyle/>
          <a:p>
            <a:r>
              <a:rPr lang="en-GB" sz="2800" dirty="0" smtClean="0"/>
              <a:t>3D-printable </a:t>
            </a:r>
            <a:r>
              <a:rPr lang="en-GB" sz="2800" dirty="0"/>
              <a:t>experiments </a:t>
            </a:r>
            <a:r>
              <a:rPr lang="en-GB" sz="2800" dirty="0" smtClean="0"/>
              <a:t>very well </a:t>
            </a:r>
            <a:r>
              <a:rPr lang="en-GB" sz="2800" dirty="0"/>
              <a:t>received </a:t>
            </a:r>
            <a:endParaRPr lang="en-GB" sz="2800" dirty="0" smtClean="0"/>
          </a:p>
          <a:p>
            <a:r>
              <a:rPr lang="en-GB" sz="2800" dirty="0" smtClean="0"/>
              <a:t>Modern </a:t>
            </a:r>
            <a:r>
              <a:rPr lang="en-GB" sz="2800" dirty="0"/>
              <a:t>physics topics </a:t>
            </a:r>
            <a:r>
              <a:rPr lang="en-GB" sz="2800" dirty="0" smtClean="0"/>
              <a:t>prominently </a:t>
            </a:r>
            <a:r>
              <a:rPr lang="en-GB" sz="2800" dirty="0"/>
              <a:t>featured </a:t>
            </a:r>
            <a:endParaRPr lang="en-GB" sz="2800" dirty="0" smtClean="0"/>
          </a:p>
          <a:p>
            <a:r>
              <a:rPr lang="en-GB" sz="2800" dirty="0" smtClean="0"/>
              <a:t>Committee </a:t>
            </a:r>
            <a:r>
              <a:rPr lang="en-GB" sz="2800" dirty="0"/>
              <a:t>on </a:t>
            </a:r>
            <a:r>
              <a:rPr lang="en-GB" sz="2800" dirty="0" smtClean="0"/>
              <a:t>International Physics Education</a:t>
            </a:r>
          </a:p>
          <a:p>
            <a:r>
              <a:rPr lang="en-GB" sz="2800" dirty="0"/>
              <a:t>Fruitful discussions with Exploratorium in </a:t>
            </a:r>
            <a:r>
              <a:rPr lang="en-GB" sz="2800" dirty="0" smtClean="0"/>
              <a:t>SF </a:t>
            </a:r>
            <a:endParaRPr lang="en-GB" sz="2800" dirty="0"/>
          </a:p>
          <a:p>
            <a:r>
              <a:rPr lang="en-GB" sz="2800" dirty="0" smtClean="0"/>
              <a:t>Being </a:t>
            </a:r>
            <a:r>
              <a:rPr lang="en-GB" sz="2800" dirty="0">
                <a:hlinkClick r:id="rId2"/>
              </a:rPr>
              <a:t>vacuum sealed</a:t>
            </a:r>
            <a:r>
              <a:rPr lang="en-GB" sz="2800" dirty="0"/>
              <a:t> </a:t>
            </a:r>
            <a:r>
              <a:rPr lang="en-GB" sz="2800" dirty="0" smtClean="0"/>
              <a:t>is fun</a:t>
            </a:r>
          </a:p>
        </p:txBody>
      </p:sp>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14543" y="994205"/>
            <a:ext cx="2221545" cy="346056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14502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6000 students from all around the world</a:t>
            </a:r>
            <a:endParaRPr lang="en-US" sz="36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grpSp>
        <p:nvGrpSpPr>
          <p:cNvPr id="5" name="Group 4"/>
          <p:cNvGrpSpPr>
            <a:grpSpLocks noChangeAspect="1"/>
          </p:cNvGrpSpPr>
          <p:nvPr/>
        </p:nvGrpSpPr>
        <p:grpSpPr>
          <a:xfrm>
            <a:off x="834543" y="1069126"/>
            <a:ext cx="7525713" cy="3422325"/>
            <a:chOff x="5656319" y="1990464"/>
            <a:chExt cx="6458482" cy="2937001"/>
          </a:xfrm>
        </p:grpSpPr>
        <p:grpSp>
          <p:nvGrpSpPr>
            <p:cNvPr id="6" name="Group 5"/>
            <p:cNvGrpSpPr/>
            <p:nvPr/>
          </p:nvGrpSpPr>
          <p:grpSpPr>
            <a:xfrm>
              <a:off x="5656319" y="1990464"/>
              <a:ext cx="6441297" cy="2889251"/>
              <a:chOff x="20532493" y="7435079"/>
              <a:chExt cx="9567286" cy="4457533"/>
            </a:xfrm>
          </p:grpSpPr>
          <p:pic>
            <p:nvPicPr>
              <p:cNvPr id="8" name="Picture 7"/>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0532493" y="10347960"/>
                <a:ext cx="2821117" cy="1514999"/>
              </a:xfrm>
              <a:prstGeom prst="rect">
                <a:avLst/>
              </a:prstGeom>
            </p:spPr>
          </p:pic>
          <p:grpSp>
            <p:nvGrpSpPr>
              <p:cNvPr id="9" name="Group 8"/>
              <p:cNvGrpSpPr/>
              <p:nvPr/>
            </p:nvGrpSpPr>
            <p:grpSpPr>
              <a:xfrm>
                <a:off x="21157856" y="7435079"/>
                <a:ext cx="8941923" cy="4457533"/>
                <a:chOff x="20691131" y="7435079"/>
                <a:chExt cx="8941923" cy="4457533"/>
              </a:xfrm>
            </p:grpSpPr>
            <p:pic>
              <p:nvPicPr>
                <p:cNvPr id="10" name="Picture 9"/>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0691131" y="7747622"/>
                  <a:ext cx="6377367" cy="4144990"/>
                </a:xfrm>
                <a:prstGeom prst="rect">
                  <a:avLst/>
                </a:prstGeom>
              </p:spPr>
            </p:pic>
            <p:sp>
              <p:nvSpPr>
                <p:cNvPr id="11" name="Oval 10"/>
                <p:cNvSpPr>
                  <a:spLocks noChangeAspect="1"/>
                </p:cNvSpPr>
                <p:nvPr/>
              </p:nvSpPr>
              <p:spPr>
                <a:xfrm>
                  <a:off x="23305989" y="8824038"/>
                  <a:ext cx="1283303" cy="1283305"/>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smtClean="0"/>
                </a:p>
              </p:txBody>
            </p:sp>
            <p:pic>
              <p:nvPicPr>
                <p:cNvPr id="12" name="Picture 11"/>
                <p:cNvPicPr>
                  <a:picLocks noChangeAspect="1"/>
                </p:cNvPicPr>
                <p:nvPr/>
              </p:nvPicPr>
              <p:blipFill rotWithShape="1">
                <a:blip r:embed="rId4" cstate="print">
                  <a:clrChange>
                    <a:clrFrom>
                      <a:srgbClr val="FBFBFB"/>
                    </a:clrFrom>
                    <a:clrTo>
                      <a:srgbClr val="FBFBFB">
                        <a:alpha val="0"/>
                      </a:srgbClr>
                    </a:clrTo>
                  </a:clrChange>
                  <a:extLst>
                    <a:ext uri="{28A0092B-C50C-407E-A947-70E740481C1C}">
                      <a14:useLocalDpi xmlns:a14="http://schemas.microsoft.com/office/drawing/2010/main"/>
                    </a:ext>
                  </a:extLst>
                </a:blip>
                <a:srcRect l="2072" t="3069" r="11557" b="7940"/>
                <a:stretch/>
              </p:blipFill>
              <p:spPr>
                <a:xfrm>
                  <a:off x="26160640" y="7435079"/>
                  <a:ext cx="3472414" cy="3577741"/>
                </a:xfrm>
                <a:prstGeom prst="ellipse">
                  <a:avLst/>
                </a:prstGeom>
                <a:ln w="38100">
                  <a:solidFill>
                    <a:schemeClr val="bg1">
                      <a:lumMod val="50000"/>
                    </a:schemeClr>
                  </a:solidFill>
                </a:ln>
              </p:spPr>
            </p:pic>
            <p:cxnSp>
              <p:nvCxnSpPr>
                <p:cNvPr id="13" name="Straight Connector 12"/>
                <p:cNvCxnSpPr/>
                <p:nvPr/>
              </p:nvCxnSpPr>
              <p:spPr>
                <a:xfrm flipV="1">
                  <a:off x="23715234" y="7494444"/>
                  <a:ext cx="3587595" cy="13704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3837196" y="10096814"/>
                  <a:ext cx="3704539" cy="91600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7" name="TextBox 6"/>
            <p:cNvSpPr txBox="1"/>
            <p:nvPr/>
          </p:nvSpPr>
          <p:spPr>
            <a:xfrm>
              <a:off x="7560989" y="4610508"/>
              <a:ext cx="4553812" cy="316957"/>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Origin of S‘Cool LAB student groups 2017</a:t>
              </a:r>
              <a:endParaRPr lang="en-GB"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7028230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50" dirty="0"/>
              <a:t>Thank you for your attention!</a:t>
            </a:r>
          </a:p>
        </p:txBody>
      </p:sp>
      <p:sp>
        <p:nvSpPr>
          <p:cNvPr id="3" name="Subtitle 2"/>
          <p:cNvSpPr>
            <a:spLocks noGrp="1"/>
          </p:cNvSpPr>
          <p:nvPr>
            <p:ph type="subTitle" idx="1"/>
          </p:nvPr>
        </p:nvSpPr>
        <p:spPr>
          <a:xfrm>
            <a:off x="259780" y="2701528"/>
            <a:ext cx="8611211" cy="1241822"/>
          </a:xfrm>
        </p:spPr>
        <p:txBody>
          <a:bodyPr>
            <a:normAutofit/>
          </a:bodyPr>
          <a:lstStyle/>
          <a:p>
            <a:r>
              <a:rPr lang="en-GB" dirty="0" smtClean="0"/>
              <a:t>S’Cool </a:t>
            </a:r>
            <a:r>
              <a:rPr lang="en-GB" dirty="0"/>
              <a:t>LAB </a:t>
            </a:r>
            <a:r>
              <a:rPr lang="en-GB" dirty="0" smtClean="0"/>
              <a:t>publications: </a:t>
            </a:r>
            <a:r>
              <a:rPr lang="en-GB" dirty="0" smtClean="0">
                <a:hlinkClick r:id="rId2"/>
              </a:rPr>
              <a:t>cern.ch/s-cool-lab</a:t>
            </a:r>
            <a:endParaRPr lang="en-GB" dirty="0" smtClean="0"/>
          </a:p>
          <a:p>
            <a:r>
              <a:rPr lang="en-GB" dirty="0" smtClean="0"/>
              <a:t>Jeff's publications: </a:t>
            </a:r>
            <a:r>
              <a:rPr lang="en-US" dirty="0" smtClean="0">
                <a:solidFill>
                  <a:schemeClr val="bg1">
                    <a:lumMod val="50000"/>
                  </a:schemeClr>
                </a:solidFill>
                <a:hlinkClick r:id="rId3"/>
              </a:rPr>
              <a:t>cern.ch/</a:t>
            </a:r>
            <a:r>
              <a:rPr lang="de-DE" dirty="0" err="1" smtClean="0">
                <a:solidFill>
                  <a:schemeClr val="bg1">
                    <a:lumMod val="50000"/>
                  </a:schemeClr>
                </a:solidFill>
                <a:hlinkClick r:id="rId3"/>
              </a:rPr>
              <a:t>jeff.wiener</a:t>
            </a:r>
            <a:endParaRPr lang="en-GB" dirty="0">
              <a:solidFill>
                <a:schemeClr val="accent1"/>
              </a:solidFill>
            </a:endParaRPr>
          </a:p>
          <a:p>
            <a:endParaRPr lang="en-US" dirty="0"/>
          </a:p>
        </p:txBody>
      </p:sp>
    </p:spTree>
    <p:extLst>
      <p:ext uri="{BB962C8B-B14F-4D97-AF65-F5344CB8AC3E}">
        <p14:creationId xmlns:p14="http://schemas.microsoft.com/office/powerpoint/2010/main" val="20038505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9" name="Group 8"/>
          <p:cNvGrpSpPr/>
          <p:nvPr/>
        </p:nvGrpSpPr>
        <p:grpSpPr>
          <a:xfrm>
            <a:off x="3096547" y="3189578"/>
            <a:ext cx="2214951" cy="1909674"/>
            <a:chOff x="1893349" y="3253656"/>
            <a:chExt cx="2214951" cy="1909674"/>
          </a:xfrm>
        </p:grpSpPr>
        <p:sp>
          <p:nvSpPr>
            <p:cNvPr id="19" name="Hexagon 18"/>
            <p:cNvSpPr/>
            <p:nvPr/>
          </p:nvSpPr>
          <p:spPr>
            <a:xfrm>
              <a:off x="1893349" y="3253656"/>
              <a:ext cx="2214951" cy="1909674"/>
            </a:xfrm>
            <a:prstGeom prst="hexagon">
              <a:avLst>
                <a:gd name="adj" fmla="val 25000"/>
                <a:gd name="vf" fmla="val 115470"/>
              </a:avLst>
            </a:prstGeom>
            <a:solidFill>
              <a:schemeClr val="accent5">
                <a:lumMod val="75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Hexagon 4"/>
            <p:cNvSpPr/>
            <p:nvPr/>
          </p:nvSpPr>
          <p:spPr>
            <a:xfrm>
              <a:off x="2237068" y="3550001"/>
              <a:ext cx="1527513" cy="13169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lang="en-GB" sz="2400" kern="1200" noProof="0" dirty="0" smtClean="0"/>
                <a:t>Structural models</a:t>
              </a:r>
              <a:endParaRPr lang="en-GB" sz="2400" kern="1200" noProof="0" dirty="0"/>
            </a:p>
          </p:txBody>
        </p:sp>
      </p:grpSp>
      <p:sp>
        <p:nvSpPr>
          <p:cNvPr id="10" name="Hexagon 9"/>
          <p:cNvSpPr>
            <a:spLocks noChangeAspect="1"/>
          </p:cNvSpPr>
          <p:nvPr/>
        </p:nvSpPr>
        <p:spPr>
          <a:xfrm>
            <a:off x="1203198" y="2163853"/>
            <a:ext cx="2214951" cy="1909674"/>
          </a:xfrm>
          <a:prstGeom prst="hexagon">
            <a:avLst>
              <a:gd name="adj" fmla="val 25000"/>
              <a:gd name="vf" fmla="val 115470"/>
            </a:avLst>
          </a:prstGeom>
          <a:blipFill dpi="0" rotWithShape="1">
            <a:blip r:embed="rId3"/>
            <a:srcRect/>
            <a:stretch>
              <a:fillRect l="-14074" t="-16372" r="-14094" b="-21290"/>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1" name="Group 10"/>
          <p:cNvGrpSpPr/>
          <p:nvPr/>
        </p:nvGrpSpPr>
        <p:grpSpPr>
          <a:xfrm>
            <a:off x="4983591" y="2141149"/>
            <a:ext cx="2214951" cy="1909674"/>
            <a:chOff x="3780393" y="2205227"/>
            <a:chExt cx="2214951" cy="1909674"/>
          </a:xfrm>
        </p:grpSpPr>
        <p:sp>
          <p:nvSpPr>
            <p:cNvPr id="17" name="Hexagon 16"/>
            <p:cNvSpPr/>
            <p:nvPr/>
          </p:nvSpPr>
          <p:spPr>
            <a:xfrm>
              <a:off x="3780393" y="2205227"/>
              <a:ext cx="2214951" cy="1909674"/>
            </a:xfrm>
            <a:prstGeom prst="hexagon">
              <a:avLst>
                <a:gd name="adj" fmla="val 25000"/>
                <a:gd name="vf" fmla="val 115470"/>
              </a:avLst>
            </a:prstGeom>
            <a:solidFill>
              <a:schemeClr val="accent1">
                <a:lumMod val="75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Hexagon 7"/>
            <p:cNvSpPr/>
            <p:nvPr/>
          </p:nvSpPr>
          <p:spPr>
            <a:xfrm>
              <a:off x="4124112" y="2501572"/>
              <a:ext cx="1527513" cy="13169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lang="en-GB" sz="2400" kern="1200" noProof="0" dirty="0" smtClean="0"/>
                <a:t>Functional models</a:t>
              </a:r>
              <a:endParaRPr lang="en-GB" sz="2400" kern="1200" noProof="0" dirty="0"/>
            </a:p>
          </p:txBody>
        </p:sp>
      </p:grpSp>
      <p:grpSp>
        <p:nvGrpSpPr>
          <p:cNvPr id="13" name="Group 12"/>
          <p:cNvGrpSpPr/>
          <p:nvPr/>
        </p:nvGrpSpPr>
        <p:grpSpPr>
          <a:xfrm>
            <a:off x="3096547" y="1097261"/>
            <a:ext cx="2214951" cy="1909674"/>
            <a:chOff x="1893349" y="1161339"/>
            <a:chExt cx="2214951" cy="1909674"/>
          </a:xfrm>
        </p:grpSpPr>
        <p:sp>
          <p:nvSpPr>
            <p:cNvPr id="15" name="Hexagon 14"/>
            <p:cNvSpPr/>
            <p:nvPr/>
          </p:nvSpPr>
          <p:spPr>
            <a:xfrm>
              <a:off x="1893349" y="1161339"/>
              <a:ext cx="2214951" cy="1909674"/>
            </a:xfrm>
            <a:prstGeom prst="hexagon">
              <a:avLst>
                <a:gd name="adj" fmla="val 25000"/>
                <a:gd name="vf" fmla="val 115470"/>
              </a:avLst>
            </a:prstGeom>
            <a:solidFill>
              <a:schemeClr val="tx1">
                <a:lumMod val="65000"/>
                <a:lumOff val="35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Hexagon 10"/>
            <p:cNvSpPr/>
            <p:nvPr/>
          </p:nvSpPr>
          <p:spPr>
            <a:xfrm>
              <a:off x="2237068" y="1457684"/>
              <a:ext cx="1527513" cy="13169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lang="en-GB" sz="2400" kern="1200" noProof="0" dirty="0" smtClean="0"/>
                <a:t>„Real“ particle physics</a:t>
              </a:r>
              <a:endParaRPr lang="en-GB" sz="2400" kern="1200" noProof="0" dirty="0"/>
            </a:p>
          </p:txBody>
        </p:sp>
      </p:grpSp>
      <p:sp>
        <p:nvSpPr>
          <p:cNvPr id="21" name="Slide Number Placeholder 20"/>
          <p:cNvSpPr>
            <a:spLocks noGrp="1"/>
          </p:cNvSpPr>
          <p:nvPr>
            <p:ph type="sldNum" sz="quarter" idx="4"/>
          </p:nvPr>
        </p:nvSpPr>
        <p:spPr/>
        <p:txBody>
          <a:bodyPr/>
          <a:lstStyle/>
          <a:p>
            <a:fld id="{17918391-D411-FE40-AAD7-861AE5233E0E}" type="slidenum">
              <a:rPr lang="en-US" smtClean="0"/>
              <a:pPr/>
              <a:t>31</a:t>
            </a:fld>
            <a:endParaRPr lang="en-US" dirty="0"/>
          </a:p>
        </p:txBody>
      </p:sp>
      <p:sp>
        <p:nvSpPr>
          <p:cNvPr id="22" name="Title 1"/>
          <p:cNvSpPr>
            <a:spLocks noGrp="1"/>
          </p:cNvSpPr>
          <p:nvPr>
            <p:ph type="title"/>
          </p:nvPr>
        </p:nvSpPr>
        <p:spPr>
          <a:xfrm>
            <a:off x="457200" y="96740"/>
            <a:ext cx="8226854" cy="1427257"/>
          </a:xfrm>
          <a:ln>
            <a:noFill/>
          </a:ln>
        </p:spPr>
        <p:txBody>
          <a:bodyPr>
            <a:noAutofit/>
          </a:bodyPr>
          <a:lstStyle/>
          <a:p>
            <a:r>
              <a:rPr lang="en-GB" sz="3600" dirty="0">
                <a:solidFill>
                  <a:srgbClr val="2453A0"/>
                </a:solidFill>
                <a:latin typeface="Arial" panose="020B0604020202020204" pitchFamily="34" charset="0"/>
                <a:cs typeface="Arial" panose="020B0604020202020204" pitchFamily="34" charset="0"/>
              </a:rPr>
              <a:t>Particle </a:t>
            </a:r>
            <a:r>
              <a:rPr lang="en-GB" sz="3600" dirty="0" smtClean="0">
                <a:solidFill>
                  <a:srgbClr val="2453A0"/>
                </a:solidFill>
                <a:latin typeface="Arial" panose="020B0604020202020204" pitchFamily="34" charset="0"/>
                <a:cs typeface="Arial" panose="020B0604020202020204" pitchFamily="34" charset="0"/>
              </a:rPr>
              <a:t>physics </a:t>
            </a:r>
            <a:br>
              <a:rPr lang="en-GB" sz="3600" dirty="0" smtClean="0">
                <a:solidFill>
                  <a:srgbClr val="2453A0"/>
                </a:solidFill>
                <a:latin typeface="Arial" panose="020B0604020202020204" pitchFamily="34" charset="0"/>
                <a:cs typeface="Arial" panose="020B0604020202020204" pitchFamily="34" charset="0"/>
              </a:rPr>
            </a:br>
            <a:r>
              <a:rPr lang="en-GB" sz="3600" dirty="0" smtClean="0">
                <a:solidFill>
                  <a:srgbClr val="2453A0"/>
                </a:solidFill>
                <a:latin typeface="Arial" panose="020B0604020202020204" pitchFamily="34" charset="0"/>
                <a:cs typeface="Arial" panose="020B0604020202020204" pitchFamily="34" charset="0"/>
              </a:rPr>
              <a:t>hands-on</a:t>
            </a:r>
            <a:endParaRPr lang="en-GB" sz="3600" dirty="0">
              <a:solidFill>
                <a:srgbClr val="2453A0"/>
              </a:solidFill>
              <a:latin typeface="Arial" panose="020B0604020202020204" pitchFamily="34" charset="0"/>
              <a:cs typeface="Arial" panose="020B0604020202020204" pitchFamily="34" charset="0"/>
            </a:endParaRPr>
          </a:p>
        </p:txBody>
      </p:sp>
      <p:sp>
        <p:nvSpPr>
          <p:cNvPr id="14" name="Hexagon 13"/>
          <p:cNvSpPr/>
          <p:nvPr/>
        </p:nvSpPr>
        <p:spPr>
          <a:xfrm>
            <a:off x="4983591" y="53877"/>
            <a:ext cx="2214951" cy="1909674"/>
          </a:xfrm>
          <a:prstGeom prst="hexagon">
            <a:avLst>
              <a:gd name="adj" fmla="val 25000"/>
              <a:gd name="vf" fmla="val 115470"/>
            </a:avLst>
          </a:prstGeom>
          <a:blipFill rotWithShape="1">
            <a:blip r:embed="rId4" cstate="screen">
              <a:extLst>
                <a:ext uri="{28A0092B-C50C-407E-A947-70E740481C1C}">
                  <a14:useLocalDpi xmlns:a14="http://schemas.microsoft.com/office/drawing/2010/main"/>
                </a:ext>
              </a:extLst>
            </a:blip>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Hexagon 22"/>
          <p:cNvSpPr/>
          <p:nvPr/>
        </p:nvSpPr>
        <p:spPr>
          <a:xfrm>
            <a:off x="6881155" y="1097261"/>
            <a:ext cx="2214951" cy="1909674"/>
          </a:xfrm>
          <a:prstGeom prst="hexagon">
            <a:avLst>
              <a:gd name="adj" fmla="val 25000"/>
              <a:gd name="vf" fmla="val 115470"/>
            </a:avLst>
          </a:prstGeom>
          <a:blipFill dpi="0" rotWithShape="1">
            <a:blip r:embed="rId5"/>
            <a:srcRect/>
            <a:stretch>
              <a:fillRect l="-21369" t="-21873" r="-21673" b="-28415"/>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1873969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15226" y="618848"/>
            <a:ext cx="2970000" cy="810000"/>
          </a:xfrm>
          <a:prstGeom prst="rect">
            <a:avLst/>
          </a:prstGeom>
        </p:spPr>
        <p:txBody>
          <a:bodyPr wrap="none" anchor="ctr">
            <a:noAutofit/>
          </a:bodyPr>
          <a:lstStyle/>
          <a:p>
            <a:pPr lvl="0" algn="ctr"/>
            <a:r>
              <a:rPr lang="en-GB" sz="2100" dirty="0">
                <a:solidFill>
                  <a:schemeClr val="accent6">
                    <a:lumMod val="50000"/>
                  </a:schemeClr>
                </a:solidFill>
                <a:latin typeface="Arial" panose="020B0604020202020204" pitchFamily="34" charset="0"/>
                <a:cs typeface="Arial" panose="020B0604020202020204" pitchFamily="34" charset="0"/>
              </a:rPr>
              <a:t>S’Cool LAB Days</a:t>
            </a:r>
          </a:p>
        </p:txBody>
      </p:sp>
      <p:sp>
        <p:nvSpPr>
          <p:cNvPr id="31" name="Rectangle 30"/>
          <p:cNvSpPr/>
          <p:nvPr/>
        </p:nvSpPr>
        <p:spPr>
          <a:xfrm>
            <a:off x="3214808" y="618848"/>
            <a:ext cx="2716461" cy="810000"/>
          </a:xfrm>
          <a:prstGeom prst="rect">
            <a:avLst/>
          </a:prstGeom>
        </p:spPr>
        <p:txBody>
          <a:bodyPr wrap="square" anchor="ctr">
            <a:noAutofit/>
          </a:bodyPr>
          <a:lstStyle/>
          <a:p>
            <a:pPr lvl="0" algn="ctr"/>
            <a:r>
              <a:rPr lang="en-GB" sz="2100" dirty="0">
                <a:solidFill>
                  <a:schemeClr val="accent6">
                    <a:lumMod val="50000"/>
                  </a:schemeClr>
                </a:solidFill>
                <a:latin typeface="Arial" panose="020B0604020202020204" pitchFamily="34" charset="0"/>
                <a:cs typeface="Arial" panose="020B0604020202020204" pitchFamily="34" charset="0"/>
              </a:rPr>
              <a:t>Summer CAMP</a:t>
            </a:r>
          </a:p>
        </p:txBody>
      </p:sp>
      <p:sp>
        <p:nvSpPr>
          <p:cNvPr id="25" name="Rectangle 24"/>
          <p:cNvSpPr/>
          <p:nvPr/>
        </p:nvSpPr>
        <p:spPr>
          <a:xfrm>
            <a:off x="6060850" y="612308"/>
            <a:ext cx="2970000" cy="810000"/>
          </a:xfrm>
          <a:prstGeom prst="rect">
            <a:avLst/>
          </a:prstGeom>
        </p:spPr>
        <p:txBody>
          <a:bodyPr wrap="none" anchor="ctr">
            <a:noAutofit/>
          </a:bodyPr>
          <a:lstStyle/>
          <a:p>
            <a:pPr lvl="0" algn="ctr"/>
            <a:r>
              <a:rPr lang="en-GB" sz="2100" dirty="0">
                <a:solidFill>
                  <a:schemeClr val="accent6">
                    <a:lumMod val="50000"/>
                  </a:schemeClr>
                </a:solidFill>
                <a:latin typeface="Arial" panose="020B0604020202020204" pitchFamily="34" charset="0"/>
                <a:cs typeface="Arial" panose="020B0604020202020204" pitchFamily="34" charset="0"/>
              </a:rPr>
              <a:t>Cloud Chamber WS</a:t>
            </a:r>
          </a:p>
        </p:txBody>
      </p:sp>
      <p:sp>
        <p:nvSpPr>
          <p:cNvPr id="3" name="TextBox 2"/>
          <p:cNvSpPr txBox="1"/>
          <p:nvPr/>
        </p:nvSpPr>
        <p:spPr>
          <a:xfrm>
            <a:off x="251390" y="3019703"/>
            <a:ext cx="2706659" cy="1476000"/>
          </a:xfrm>
          <a:prstGeom prst="rect">
            <a:avLst/>
          </a:prstGeom>
          <a:noFill/>
          <a:ln>
            <a:solidFill>
              <a:schemeClr val="bg1">
                <a:lumMod val="75000"/>
              </a:schemeClr>
            </a:solidFill>
          </a:ln>
        </p:spPr>
        <p:txBody>
          <a:bodyPr wrap="square" rtlCol="0">
            <a:noAutofit/>
          </a:bodyPr>
          <a:lstStyle/>
          <a:p>
            <a:pPr algn="ctr"/>
            <a:r>
              <a:rPr lang="en-GB" sz="1350" dirty="0" smtClean="0">
                <a:solidFill>
                  <a:schemeClr val="accent6">
                    <a:lumMod val="50000"/>
                  </a:schemeClr>
                </a:solidFill>
                <a:latin typeface="Arial" panose="020B0604020202020204" pitchFamily="34" charset="0"/>
                <a:cs typeface="Arial" panose="020B0604020202020204" pitchFamily="34" charset="0"/>
              </a:rPr>
              <a:t>A </a:t>
            </a:r>
            <a:r>
              <a:rPr lang="en-GB" sz="1350" dirty="0">
                <a:solidFill>
                  <a:schemeClr val="accent6">
                    <a:lumMod val="50000"/>
                  </a:schemeClr>
                </a:solidFill>
                <a:latin typeface="Arial" panose="020B0604020202020204" pitchFamily="34" charset="0"/>
                <a:cs typeface="Arial" panose="020B0604020202020204" pitchFamily="34" charset="0"/>
              </a:rPr>
              <a:t>full-day programme of hands-on experiments &amp; CERN tours for </a:t>
            </a:r>
            <a:r>
              <a:rPr lang="en-GB" sz="1350" dirty="0" smtClean="0">
                <a:solidFill>
                  <a:schemeClr val="accent6">
                    <a:lumMod val="50000"/>
                  </a:schemeClr>
                </a:solidFill>
                <a:latin typeface="Arial" panose="020B0604020202020204" pitchFamily="34" charset="0"/>
                <a:cs typeface="Arial" panose="020B0604020202020204" pitchFamily="34" charset="0"/>
              </a:rPr>
              <a:t>high </a:t>
            </a:r>
            <a:r>
              <a:rPr lang="en-GB" sz="1350" dirty="0">
                <a:solidFill>
                  <a:schemeClr val="accent6">
                    <a:lumMod val="50000"/>
                  </a:schemeClr>
                </a:solidFill>
                <a:latin typeface="Arial" panose="020B0604020202020204" pitchFamily="34" charset="0"/>
                <a:cs typeface="Arial" panose="020B0604020202020204" pitchFamily="34" charset="0"/>
              </a:rPr>
              <a:t>school students aged 16-19 participating in </a:t>
            </a:r>
            <a:r>
              <a:rPr lang="en-GB" sz="1350" dirty="0" smtClean="0">
                <a:solidFill>
                  <a:schemeClr val="accent6">
                    <a:lumMod val="50000"/>
                  </a:schemeClr>
                </a:solidFill>
                <a:latin typeface="Arial" panose="020B0604020202020204" pitchFamily="34" charset="0"/>
                <a:cs typeface="Arial" panose="020B0604020202020204" pitchFamily="34" charset="0"/>
              </a:rPr>
              <a:t/>
            </a:r>
            <a:br>
              <a:rPr lang="en-GB" sz="1350" dirty="0" smtClean="0">
                <a:solidFill>
                  <a:schemeClr val="accent6">
                    <a:lumMod val="50000"/>
                  </a:schemeClr>
                </a:solidFill>
                <a:latin typeface="Arial" panose="020B0604020202020204" pitchFamily="34" charset="0"/>
                <a:cs typeface="Arial" panose="020B0604020202020204" pitchFamily="34" charset="0"/>
              </a:rPr>
            </a:br>
            <a:r>
              <a:rPr lang="en-GB" sz="1350" dirty="0" smtClean="0">
                <a:solidFill>
                  <a:schemeClr val="accent6">
                    <a:lumMod val="50000"/>
                  </a:schemeClr>
                </a:solidFill>
                <a:latin typeface="Arial" panose="020B0604020202020204" pitchFamily="34" charset="0"/>
                <a:cs typeface="Arial" panose="020B0604020202020204" pitchFamily="34" charset="0"/>
              </a:rPr>
              <a:t>S’Cool </a:t>
            </a:r>
            <a:r>
              <a:rPr lang="en-GB" sz="1350" dirty="0">
                <a:solidFill>
                  <a:schemeClr val="accent6">
                    <a:lumMod val="50000"/>
                  </a:schemeClr>
                </a:solidFill>
                <a:latin typeface="Arial" panose="020B0604020202020204" pitchFamily="34" charset="0"/>
                <a:cs typeface="Arial" panose="020B0604020202020204" pitchFamily="34" charset="0"/>
              </a:rPr>
              <a:t>LAB’s PER projects.</a:t>
            </a:r>
            <a:endParaRPr lang="de-DE" sz="1350" dirty="0">
              <a:solidFill>
                <a:schemeClr val="accent6">
                  <a:lumMod val="50000"/>
                </a:schemeClr>
              </a:solidFill>
              <a:latin typeface="Arial" panose="020B0604020202020204" pitchFamily="34" charset="0"/>
              <a:cs typeface="Arial" panose="020B0604020202020204" pitchFamily="34" charset="0"/>
            </a:endParaRPr>
          </a:p>
          <a:p>
            <a:endParaRPr lang="de-DE" sz="1200" dirty="0" smtClean="0">
              <a:solidFill>
                <a:schemeClr val="accent6">
                  <a:lumMod val="50000"/>
                </a:schemeClr>
              </a:solidFill>
              <a:latin typeface="Arial" panose="020B0604020202020204" pitchFamily="34" charset="0"/>
              <a:cs typeface="Arial" panose="020B0604020202020204" pitchFamily="34" charset="0"/>
            </a:endParaRPr>
          </a:p>
          <a:p>
            <a:pPr algn="ctr"/>
            <a:r>
              <a:rPr lang="de-DE" sz="1200" dirty="0" smtClean="0">
                <a:solidFill>
                  <a:srgbClr val="2453A0"/>
                </a:solidFill>
                <a:latin typeface="Arial" panose="020B0604020202020204" pitchFamily="34" charset="0"/>
                <a:cs typeface="Arial" panose="020B0604020202020204" pitchFamily="34" charset="0"/>
              </a:rPr>
              <a:t>1030 </a:t>
            </a:r>
            <a:r>
              <a:rPr lang="en-GB" sz="1200" dirty="0">
                <a:solidFill>
                  <a:srgbClr val="2453A0"/>
                </a:solidFill>
                <a:latin typeface="Arial" panose="020B0604020202020204" pitchFamily="34" charset="0"/>
                <a:cs typeface="Arial" panose="020B0604020202020204" pitchFamily="34" charset="0"/>
              </a:rPr>
              <a:t>participants</a:t>
            </a:r>
            <a:r>
              <a:rPr lang="de-DE" sz="1200" dirty="0">
                <a:solidFill>
                  <a:srgbClr val="2453A0"/>
                </a:solidFill>
                <a:latin typeface="Arial" panose="020B0604020202020204" pitchFamily="34" charset="0"/>
                <a:cs typeface="Arial" panose="020B0604020202020204" pitchFamily="34" charset="0"/>
              </a:rPr>
              <a:t> in 2017</a:t>
            </a:r>
            <a:endParaRPr lang="en-GB" sz="1200" dirty="0">
              <a:solidFill>
                <a:srgbClr val="2453A0"/>
              </a:solidFill>
              <a:latin typeface="Arial" panose="020B0604020202020204" pitchFamily="34" charset="0"/>
              <a:cs typeface="Arial" panose="020B0604020202020204" pitchFamily="34" charset="0"/>
            </a:endParaRPr>
          </a:p>
        </p:txBody>
      </p:sp>
      <p:sp>
        <p:nvSpPr>
          <p:cNvPr id="37" name="TextBox 36"/>
          <p:cNvSpPr txBox="1"/>
          <p:nvPr/>
        </p:nvSpPr>
        <p:spPr>
          <a:xfrm>
            <a:off x="3214807" y="3015159"/>
            <a:ext cx="2705857" cy="1476000"/>
          </a:xfrm>
          <a:prstGeom prst="rect">
            <a:avLst/>
          </a:prstGeom>
          <a:noFill/>
          <a:ln>
            <a:solidFill>
              <a:schemeClr val="bg1">
                <a:lumMod val="75000"/>
              </a:schemeClr>
            </a:solidFill>
          </a:ln>
        </p:spPr>
        <p:txBody>
          <a:bodyPr wrap="square" rtlCol="0">
            <a:noAutofit/>
          </a:bodyPr>
          <a:lstStyle/>
          <a:p>
            <a:pPr algn="ctr"/>
            <a:r>
              <a:rPr lang="en-GB" sz="1350" dirty="0" smtClean="0">
                <a:solidFill>
                  <a:schemeClr val="accent6">
                    <a:lumMod val="50000"/>
                  </a:schemeClr>
                </a:solidFill>
                <a:latin typeface="Arial" panose="020B0604020202020204" pitchFamily="34" charset="0"/>
                <a:cs typeface="Arial" panose="020B0604020202020204" pitchFamily="34" charset="0"/>
              </a:rPr>
              <a:t>A </a:t>
            </a:r>
            <a:r>
              <a:rPr lang="en-GB" sz="1350" dirty="0">
                <a:solidFill>
                  <a:schemeClr val="accent6">
                    <a:lumMod val="50000"/>
                  </a:schemeClr>
                </a:solidFill>
                <a:latin typeface="Arial" panose="020B0604020202020204" pitchFamily="34" charset="0"/>
                <a:cs typeface="Arial" panose="020B0604020202020204" pitchFamily="34" charset="0"/>
              </a:rPr>
              <a:t>two-week residential particle physics summer camp for 30 high school students aged 16-19 from all around the world</a:t>
            </a:r>
            <a:r>
              <a:rPr lang="en-GB" sz="1350" dirty="0" smtClean="0">
                <a:solidFill>
                  <a:schemeClr val="accent6">
                    <a:lumMod val="50000"/>
                  </a:schemeClr>
                </a:solidFill>
                <a:latin typeface="Arial" panose="020B0604020202020204" pitchFamily="34" charset="0"/>
                <a:cs typeface="Arial" panose="020B0604020202020204" pitchFamily="34" charset="0"/>
              </a:rPr>
              <a:t>.</a:t>
            </a:r>
          </a:p>
          <a:p>
            <a:pPr algn="ctr"/>
            <a:endParaRPr lang="de-DE" sz="1350" dirty="0" smtClean="0">
              <a:solidFill>
                <a:schemeClr val="accent6">
                  <a:lumMod val="50000"/>
                </a:schemeClr>
              </a:solidFill>
              <a:latin typeface="Arial" panose="020B0604020202020204" pitchFamily="34" charset="0"/>
              <a:cs typeface="Arial" panose="020B0604020202020204" pitchFamily="34" charset="0"/>
            </a:endParaRPr>
          </a:p>
          <a:p>
            <a:pPr algn="ctr"/>
            <a:endParaRPr lang="en-GB" sz="1350" dirty="0">
              <a:solidFill>
                <a:schemeClr val="accent6">
                  <a:lumMod val="50000"/>
                </a:schemeClr>
              </a:solidFill>
              <a:latin typeface="Arial" panose="020B0604020202020204" pitchFamily="34" charset="0"/>
              <a:cs typeface="Arial" panose="020B0604020202020204" pitchFamily="34" charset="0"/>
            </a:endParaRPr>
          </a:p>
          <a:p>
            <a:pPr algn="ctr"/>
            <a:r>
              <a:rPr lang="en-GB" sz="1200" dirty="0" smtClean="0">
                <a:solidFill>
                  <a:srgbClr val="2453A0"/>
                </a:solidFill>
                <a:latin typeface="Arial" panose="020B0604020202020204" pitchFamily="34" charset="0"/>
                <a:cs typeface="Arial" panose="020B0604020202020204" pitchFamily="34" charset="0"/>
              </a:rPr>
              <a:t>2</a:t>
            </a:r>
            <a:r>
              <a:rPr lang="en-GB" sz="1200" baseline="30000" dirty="0" smtClean="0">
                <a:solidFill>
                  <a:srgbClr val="2453A0"/>
                </a:solidFill>
                <a:latin typeface="Arial" panose="020B0604020202020204" pitchFamily="34" charset="0"/>
                <a:cs typeface="Arial" panose="020B0604020202020204" pitchFamily="34" charset="0"/>
              </a:rPr>
              <a:t>nd</a:t>
            </a:r>
            <a:r>
              <a:rPr lang="en-GB" sz="1200" dirty="0" smtClean="0">
                <a:solidFill>
                  <a:srgbClr val="2453A0"/>
                </a:solidFill>
                <a:latin typeface="Arial" panose="020B0604020202020204" pitchFamily="34" charset="0"/>
                <a:cs typeface="Arial" panose="020B0604020202020204" pitchFamily="34" charset="0"/>
              </a:rPr>
              <a:t> </a:t>
            </a:r>
            <a:r>
              <a:rPr lang="de-DE" sz="1200" dirty="0">
                <a:solidFill>
                  <a:srgbClr val="2453A0"/>
                </a:solidFill>
                <a:latin typeface="Arial" panose="020B0604020202020204" pitchFamily="34" charset="0"/>
                <a:cs typeface="Arial" panose="020B0604020202020204" pitchFamily="34" charset="0"/>
              </a:rPr>
              <a:t>camp in 2018 (24/07 – 04/08)</a:t>
            </a:r>
          </a:p>
        </p:txBody>
      </p:sp>
      <p:sp>
        <p:nvSpPr>
          <p:cNvPr id="43" name="TextBox 42"/>
          <p:cNvSpPr txBox="1"/>
          <p:nvPr/>
        </p:nvSpPr>
        <p:spPr>
          <a:xfrm>
            <a:off x="6195850" y="3015160"/>
            <a:ext cx="2711042" cy="1476000"/>
          </a:xfrm>
          <a:prstGeom prst="rect">
            <a:avLst/>
          </a:prstGeom>
          <a:noFill/>
          <a:ln>
            <a:solidFill>
              <a:schemeClr val="bg1">
                <a:lumMod val="75000"/>
              </a:schemeClr>
            </a:solidFill>
          </a:ln>
        </p:spPr>
        <p:txBody>
          <a:bodyPr wrap="square" rtlCol="0">
            <a:noAutofit/>
          </a:bodyPr>
          <a:lstStyle/>
          <a:p>
            <a:pPr algn="ctr"/>
            <a:r>
              <a:rPr lang="en-GB" sz="1350" dirty="0" smtClean="0">
                <a:solidFill>
                  <a:schemeClr val="accent6">
                    <a:lumMod val="50000"/>
                  </a:schemeClr>
                </a:solidFill>
                <a:latin typeface="Arial" panose="020B0604020202020204" pitchFamily="34" charset="0"/>
                <a:cs typeface="Arial" panose="020B0604020202020204" pitchFamily="34" charset="0"/>
              </a:rPr>
              <a:t>A </a:t>
            </a:r>
            <a:r>
              <a:rPr lang="en-GB" sz="1350" dirty="0">
                <a:solidFill>
                  <a:schemeClr val="accent6">
                    <a:lumMod val="50000"/>
                  </a:schemeClr>
                </a:solidFill>
                <a:latin typeface="Arial" panose="020B0604020202020204" pitchFamily="34" charset="0"/>
                <a:cs typeface="Arial" panose="020B0604020202020204" pitchFamily="34" charset="0"/>
              </a:rPr>
              <a:t>90-minute hands-on particle physics workshop for high school students (aged 14 and above) </a:t>
            </a:r>
            <a:br>
              <a:rPr lang="en-GB" sz="1350" dirty="0">
                <a:solidFill>
                  <a:schemeClr val="accent6">
                    <a:lumMod val="50000"/>
                  </a:schemeClr>
                </a:solidFill>
                <a:latin typeface="Arial" panose="020B0604020202020204" pitchFamily="34" charset="0"/>
                <a:cs typeface="Arial" panose="020B0604020202020204" pitchFamily="34" charset="0"/>
              </a:rPr>
            </a:br>
            <a:r>
              <a:rPr lang="en-GB" sz="1350" dirty="0">
                <a:solidFill>
                  <a:schemeClr val="accent6">
                    <a:lumMod val="50000"/>
                  </a:schemeClr>
                </a:solidFill>
                <a:latin typeface="Arial" panose="020B0604020202020204" pitchFamily="34" charset="0"/>
                <a:cs typeface="Arial" panose="020B0604020202020204" pitchFamily="34" charset="0"/>
              </a:rPr>
              <a:t>and high-school teachers.</a:t>
            </a:r>
          </a:p>
          <a:p>
            <a:pPr algn="ctr"/>
            <a:endParaRPr lang="en-GB" sz="1350" dirty="0" smtClean="0">
              <a:solidFill>
                <a:schemeClr val="accent6">
                  <a:lumMod val="50000"/>
                </a:schemeClr>
              </a:solidFill>
              <a:latin typeface="Arial" panose="020B0604020202020204" pitchFamily="34" charset="0"/>
              <a:cs typeface="Arial" panose="020B0604020202020204" pitchFamily="34" charset="0"/>
            </a:endParaRPr>
          </a:p>
          <a:p>
            <a:pPr algn="ctr"/>
            <a:r>
              <a:rPr lang="en-GB" sz="1350" dirty="0" smtClean="0">
                <a:solidFill>
                  <a:srgbClr val="2453A0"/>
                </a:solidFill>
                <a:latin typeface="Arial" panose="020B0604020202020204" pitchFamily="34" charset="0"/>
                <a:cs typeface="Arial" panose="020B0604020202020204" pitchFamily="34" charset="0"/>
              </a:rPr>
              <a:t>5780 </a:t>
            </a:r>
            <a:r>
              <a:rPr lang="en-GB" sz="1350" dirty="0">
                <a:solidFill>
                  <a:srgbClr val="2453A0"/>
                </a:solidFill>
                <a:latin typeface="Arial" panose="020B0604020202020204" pitchFamily="34" charset="0"/>
                <a:cs typeface="Arial" panose="020B0604020202020204" pitchFamily="34" charset="0"/>
              </a:rPr>
              <a:t>participants in 2017 </a:t>
            </a:r>
            <a:br>
              <a:rPr lang="en-GB" sz="1350" dirty="0">
                <a:solidFill>
                  <a:srgbClr val="2453A0"/>
                </a:solidFill>
                <a:latin typeface="Arial" panose="020B0604020202020204" pitchFamily="34" charset="0"/>
                <a:cs typeface="Arial" panose="020B0604020202020204" pitchFamily="34" charset="0"/>
              </a:rPr>
            </a:br>
            <a:r>
              <a:rPr lang="en-GB" sz="1200" dirty="0">
                <a:solidFill>
                  <a:srgbClr val="2453A0"/>
                </a:solidFill>
                <a:latin typeface="Arial" panose="020B0604020202020204" pitchFamily="34" charset="0"/>
                <a:cs typeface="Arial" panose="020B0604020202020204" pitchFamily="34" charset="0"/>
              </a:rPr>
              <a:t>(4830 students &amp; 950 teachers)</a:t>
            </a:r>
          </a:p>
          <a:p>
            <a:pPr algn="ctr"/>
            <a:endParaRPr lang="en-GB" sz="1350" dirty="0">
              <a:solidFill>
                <a:schemeClr val="accent6">
                  <a:lumMod val="50000"/>
                </a:schemeClr>
              </a:solidFill>
              <a:latin typeface="Arial" panose="020B0604020202020204" pitchFamily="34" charset="0"/>
              <a:cs typeface="Arial" panose="020B0604020202020204" pitchFamily="34" charset="0"/>
            </a:endParaRPr>
          </a:p>
        </p:txBody>
      </p:sp>
      <p:pic>
        <p:nvPicPr>
          <p:cNvPr id="8" name="Picture 7"/>
          <p:cNvPicPr>
            <a:picLocks/>
          </p:cNvPicPr>
          <p:nvPr/>
        </p:nvPicPr>
        <p:blipFill>
          <a:blip r:embed="rId2" cstate="email">
            <a:extLst>
              <a:ext uri="{28A0092B-C50C-407E-A947-70E740481C1C}">
                <a14:useLocalDpi xmlns:a14="http://schemas.microsoft.com/office/drawing/2010/main" val="0"/>
              </a:ext>
            </a:extLst>
          </a:blip>
          <a:stretch>
            <a:fillRect/>
          </a:stretch>
        </p:blipFill>
        <p:spPr>
          <a:xfrm>
            <a:off x="6206892" y="1221875"/>
            <a:ext cx="2700000" cy="1795500"/>
          </a:xfrm>
          <a:prstGeom prst="rect">
            <a:avLst/>
          </a:prstGeom>
          <a:ln>
            <a:solidFill>
              <a:schemeClr val="bg1">
                <a:lumMod val="75000"/>
              </a:schemeClr>
            </a:solidFill>
          </a:ln>
        </p:spPr>
      </p:pic>
      <p:pic>
        <p:nvPicPr>
          <p:cNvPr id="9" name="Picture 8"/>
          <p:cNvPicPr>
            <a:picLocks noChangeAspect="1"/>
          </p:cNvPicPr>
          <p:nvPr/>
        </p:nvPicPr>
        <p:blipFill rotWithShape="1">
          <a:blip r:embed="rId3" cstate="email">
            <a:extLst>
              <a:ext uri="{28A0092B-C50C-407E-A947-70E740481C1C}">
                <a14:useLocalDpi xmlns:a14="http://schemas.microsoft.com/office/drawing/2010/main" val="0"/>
              </a:ext>
            </a:extLst>
          </a:blip>
          <a:srcRect l="26514"/>
          <a:stretch/>
        </p:blipFill>
        <p:spPr>
          <a:xfrm>
            <a:off x="258050" y="1219659"/>
            <a:ext cx="2700000" cy="1795500"/>
          </a:xfrm>
          <a:prstGeom prst="rect">
            <a:avLst/>
          </a:prstGeom>
          <a:ln>
            <a:solidFill>
              <a:schemeClr val="bg1">
                <a:lumMod val="75000"/>
              </a:schemeClr>
            </a:solidFill>
          </a:ln>
        </p:spPr>
      </p:pic>
      <p:pic>
        <p:nvPicPr>
          <p:cNvPr id="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r="19608"/>
          <a:stretch/>
        </p:blipFill>
        <p:spPr>
          <a:xfrm>
            <a:off x="3220664" y="1219659"/>
            <a:ext cx="2700000" cy="1795500"/>
          </a:xfrm>
          <a:prstGeom prst="rect">
            <a:avLst/>
          </a:prstGeom>
          <a:ln>
            <a:solidFill>
              <a:schemeClr val="bg1">
                <a:lumMod val="75000"/>
              </a:schemeClr>
            </a:solidFill>
          </a:ln>
        </p:spPr>
      </p:pic>
      <p:sp>
        <p:nvSpPr>
          <p:cNvPr id="5" name="Title 4"/>
          <p:cNvSpPr>
            <a:spLocks noGrp="1"/>
          </p:cNvSpPr>
          <p:nvPr>
            <p:ph type="title"/>
          </p:nvPr>
        </p:nvSpPr>
        <p:spPr/>
        <p:txBody>
          <a:bodyPr>
            <a:normAutofit/>
          </a:bodyPr>
          <a:lstStyle/>
          <a:p>
            <a:r>
              <a:rPr lang="en-GB" sz="3600" dirty="0" smtClean="0"/>
              <a:t>Current opportunities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1347201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1" grpId="0"/>
      <p:bldP spid="25" grpId="0"/>
      <p:bldP spid="3" grpId="0" animBg="1"/>
      <p:bldP spid="37"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pic>
        <p:nvPicPr>
          <p:cNvPr id="8" name="Picture 7"/>
          <p:cNvPicPr>
            <a:picLocks noChangeAspect="1"/>
          </p:cNvPicPr>
          <p:nvPr/>
        </p:nvPicPr>
        <p:blipFill>
          <a:blip r:embed="rId2"/>
          <a:stretch>
            <a:fillRect/>
          </a:stretch>
        </p:blipFill>
        <p:spPr>
          <a:xfrm>
            <a:off x="275679" y="642458"/>
            <a:ext cx="8640000" cy="3290100"/>
          </a:xfrm>
          <a:prstGeom prst="rect">
            <a:avLst/>
          </a:prstGeom>
        </p:spPr>
      </p:pic>
    </p:spTree>
    <p:extLst>
      <p:ext uri="{BB962C8B-B14F-4D97-AF65-F5344CB8AC3E}">
        <p14:creationId xmlns:p14="http://schemas.microsoft.com/office/powerpoint/2010/main" val="3729456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de-DE" dirty="0" err="1" smtClean="0"/>
              <a:t>Affective</a:t>
            </a:r>
            <a:r>
              <a:rPr lang="de-DE" dirty="0" smtClean="0"/>
              <a:t> </a:t>
            </a:r>
            <a:r>
              <a:rPr lang="de-DE" dirty="0" err="1" smtClean="0"/>
              <a:t>effects</a:t>
            </a:r>
            <a:r>
              <a:rPr lang="de-DE" dirty="0" smtClean="0"/>
              <a:t> of S‘Cool LAB</a:t>
            </a:r>
            <a:endParaRPr lang="en-GB" dirty="0"/>
          </a:p>
        </p:txBody>
      </p:sp>
      <p:sp>
        <p:nvSpPr>
          <p:cNvPr id="5" name="Content Placeholder 4"/>
          <p:cNvSpPr>
            <a:spLocks noGrp="1"/>
          </p:cNvSpPr>
          <p:nvPr>
            <p:ph idx="1"/>
          </p:nvPr>
        </p:nvSpPr>
        <p:spPr/>
        <p:txBody>
          <a:bodyPr/>
          <a:lstStyle/>
          <a:p>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6</a:t>
            </a:fld>
            <a:endParaRPr lang="en-US" dirty="0"/>
          </a:p>
        </p:txBody>
      </p:sp>
      <p:pic>
        <p:nvPicPr>
          <p:cNvPr id="3" name="Picture 2"/>
          <p:cNvPicPr>
            <a:picLocks noChangeAspect="1"/>
          </p:cNvPicPr>
          <p:nvPr/>
        </p:nvPicPr>
        <p:blipFill>
          <a:blip r:embed="rId2"/>
          <a:stretch>
            <a:fillRect/>
          </a:stretch>
        </p:blipFill>
        <p:spPr>
          <a:xfrm>
            <a:off x="288205" y="1138503"/>
            <a:ext cx="8640000" cy="3393907"/>
          </a:xfrm>
          <a:prstGeom prst="rect">
            <a:avLst/>
          </a:prstGeom>
        </p:spPr>
      </p:pic>
      <p:sp>
        <p:nvSpPr>
          <p:cNvPr id="6" name="Rectangle 5"/>
          <p:cNvSpPr/>
          <p:nvPr/>
        </p:nvSpPr>
        <p:spPr>
          <a:xfrm>
            <a:off x="4384110" y="994205"/>
            <a:ext cx="4759890" cy="377305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3804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err="1" smtClean="0"/>
              <a:t>Cognitive</a:t>
            </a:r>
            <a:r>
              <a:rPr lang="de-DE" dirty="0" smtClean="0"/>
              <a:t> </a:t>
            </a:r>
            <a:r>
              <a:rPr lang="de-DE" dirty="0" err="1" smtClean="0"/>
              <a:t>effects</a:t>
            </a:r>
            <a:r>
              <a:rPr lang="de-DE" dirty="0" smtClean="0"/>
              <a:t> of S‘Cool LAB</a:t>
            </a:r>
            <a:endParaRPr lang="en-GB" dirty="0"/>
          </a:p>
        </p:txBody>
      </p:sp>
      <p:pic>
        <p:nvPicPr>
          <p:cNvPr id="5" name="Picture 4"/>
          <p:cNvPicPr>
            <a:picLocks noChangeAspect="1"/>
          </p:cNvPicPr>
          <p:nvPr/>
        </p:nvPicPr>
        <p:blipFill>
          <a:blip r:embed="rId2"/>
          <a:stretch>
            <a:fillRect/>
          </a:stretch>
        </p:blipFill>
        <p:spPr>
          <a:xfrm>
            <a:off x="277400" y="1141761"/>
            <a:ext cx="8640000" cy="3920821"/>
          </a:xfrm>
          <a:prstGeom prst="rect">
            <a:avLst/>
          </a:prstGeom>
        </p:spPr>
      </p:pic>
      <p:sp>
        <p:nvSpPr>
          <p:cNvPr id="6" name="Rectangle 5"/>
          <p:cNvSpPr/>
          <p:nvPr/>
        </p:nvSpPr>
        <p:spPr>
          <a:xfrm>
            <a:off x="4384110" y="994204"/>
            <a:ext cx="4759890" cy="40683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87145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277400" y="548105"/>
            <a:ext cx="8640000" cy="3681300"/>
          </a:xfrm>
          <a:prstGeom prst="rect">
            <a:avLst/>
          </a:prstGeom>
        </p:spPr>
      </p:pic>
    </p:spTree>
    <p:extLst>
      <p:ext uri="{BB962C8B-B14F-4D97-AF65-F5344CB8AC3E}">
        <p14:creationId xmlns:p14="http://schemas.microsoft.com/office/powerpoint/2010/main" val="2549802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rmAutofit/>
          </a:bodyPr>
          <a:lstStyle/>
          <a:p>
            <a:r>
              <a:rPr lang="en-GB" sz="3600" dirty="0" smtClean="0">
                <a:solidFill>
                  <a:srgbClr val="2453A0"/>
                </a:solidFill>
                <a:latin typeface="Arial" panose="020B0604020202020204" pitchFamily="34" charset="0"/>
                <a:cs typeface="Arial" panose="020B0604020202020204" pitchFamily="34" charset="0"/>
              </a:rPr>
              <a:t>Experiments: high-tech vs. low-cost</a:t>
            </a:r>
            <a:endParaRPr lang="en-GB" sz="3600" dirty="0">
              <a:solidFill>
                <a:srgbClr val="2453A0"/>
              </a:solidFill>
              <a:latin typeface="Arial" panose="020B0604020202020204" pitchFamily="34" charset="0"/>
              <a:cs typeface="Arial" panose="020B0604020202020204" pitchFamily="34" charset="0"/>
            </a:endParaRPr>
          </a:p>
        </p:txBody>
      </p:sp>
      <p:sp>
        <p:nvSpPr>
          <p:cNvPr id="18" name="Rectangle 17"/>
          <p:cNvSpPr/>
          <p:nvPr/>
        </p:nvSpPr>
        <p:spPr>
          <a:xfrm>
            <a:off x="331300" y="992324"/>
            <a:ext cx="2970000" cy="810000"/>
          </a:xfrm>
          <a:prstGeom prst="rect">
            <a:avLst/>
          </a:prstGeom>
          <a:ln>
            <a:noFill/>
          </a:ln>
        </p:spPr>
        <p:txBody>
          <a:bodyPr wrap="none" anchor="ctr">
            <a:noAutofit/>
          </a:bodyPr>
          <a:lstStyle/>
          <a:p>
            <a:pPr lvl="0" algn="ctr"/>
            <a:r>
              <a:rPr lang="en-GB" sz="2100" dirty="0">
                <a:solidFill>
                  <a:schemeClr val="accent6">
                    <a:lumMod val="50000"/>
                  </a:schemeClr>
                </a:solidFill>
                <a:latin typeface="Arial" panose="020B0604020202020204" pitchFamily="34" charset="0"/>
                <a:cs typeface="Arial" panose="020B0604020202020204" pitchFamily="34" charset="0"/>
              </a:rPr>
              <a:t>In S’Cool LAB: high-tech</a:t>
            </a:r>
          </a:p>
        </p:txBody>
      </p:sp>
      <p:grpSp>
        <p:nvGrpSpPr>
          <p:cNvPr id="6" name="Group 5"/>
          <p:cNvGrpSpPr/>
          <p:nvPr/>
        </p:nvGrpSpPr>
        <p:grpSpPr>
          <a:xfrm>
            <a:off x="328561" y="1663841"/>
            <a:ext cx="3407514" cy="2547053"/>
            <a:chOff x="328561" y="1490666"/>
            <a:chExt cx="3407514" cy="2547053"/>
          </a:xfrm>
        </p:grpSpPr>
        <p:pic>
          <p:nvPicPr>
            <p:cNvPr id="12" name="Picture 4"/>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053" b="26219"/>
            <a:stretch/>
          </p:blipFill>
          <p:spPr bwMode="auto">
            <a:xfrm>
              <a:off x="1199837" y="2360088"/>
              <a:ext cx="804600" cy="804600"/>
            </a:xfrm>
            <a:prstGeom prst="rect">
              <a:avLst/>
            </a:prstGeom>
            <a:noFill/>
            <a:ln w="9525">
              <a:solidFill>
                <a:schemeClr val="bg1">
                  <a:lumMod val="65000"/>
                </a:schemeClr>
              </a:solidFill>
              <a:miter lim="800000"/>
              <a:headEnd/>
              <a:tailEnd/>
            </a:ln>
            <a:extLst>
              <a:ext uri="{909E8E84-426E-40dd-AFC4-6F175D3DCCD1}">
                <a14:hiddenFill xmlns="" xmlns:a14="http://schemas.microsoft.com/office/drawing/2010/main">
                  <a:solidFill>
                    <a:schemeClr val="accent1"/>
                  </a:solidFill>
                </a14:hiddenFill>
              </a:ext>
            </a:extLst>
          </p:spPr>
        </p:pic>
        <p:sp>
          <p:nvSpPr>
            <p:cNvPr id="19" name="TextBox 18"/>
            <p:cNvSpPr txBox="1"/>
            <p:nvPr/>
          </p:nvSpPr>
          <p:spPr>
            <a:xfrm>
              <a:off x="1196391" y="1491666"/>
              <a:ext cx="810000" cy="810000"/>
            </a:xfrm>
            <a:prstGeom prst="rect">
              <a:avLst/>
            </a:prstGeom>
            <a:noFill/>
            <a:ln>
              <a:solidFill>
                <a:schemeClr val="bg1">
                  <a:lumMod val="65000"/>
                </a:schemeClr>
              </a:solidFill>
            </a:ln>
          </p:spPr>
          <p:txBody>
            <a:bodyPr wrap="square" rtlCol="0"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electrons </a:t>
              </a:r>
              <a:r>
                <a:rPr lang="en-GB" sz="1200" dirty="0" smtClean="0">
                  <a:solidFill>
                    <a:schemeClr val="accent6">
                      <a:lumMod val="50000"/>
                    </a:schemeClr>
                  </a:solidFill>
                  <a:latin typeface="Arial" panose="020B0604020202020204" pitchFamily="34" charset="0"/>
                  <a:cs typeface="Arial" panose="020B0604020202020204" pitchFamily="34" charset="0"/>
                </a:rPr>
                <a:t>beams in </a:t>
              </a:r>
              <a:r>
                <a:rPr lang="en-GB" sz="1200" dirty="0">
                  <a:solidFill>
                    <a:schemeClr val="accent6">
                      <a:lumMod val="50000"/>
                    </a:schemeClr>
                  </a:solidFill>
                  <a:latin typeface="Arial" panose="020B0604020202020204" pitchFamily="34" charset="0"/>
                  <a:cs typeface="Arial" panose="020B0604020202020204" pitchFamily="34" charset="0"/>
                </a:rPr>
                <a:t>magnetic fields</a:t>
              </a:r>
            </a:p>
          </p:txBody>
        </p:sp>
        <p:sp>
          <p:nvSpPr>
            <p:cNvPr id="23" name="TextBox 22"/>
            <p:cNvSpPr txBox="1"/>
            <p:nvPr/>
          </p:nvSpPr>
          <p:spPr>
            <a:xfrm>
              <a:off x="331980" y="2355596"/>
              <a:ext cx="810000" cy="810000"/>
            </a:xfrm>
            <a:prstGeom prst="rect">
              <a:avLst/>
            </a:prstGeom>
            <a:noFill/>
            <a:ln>
              <a:solidFill>
                <a:schemeClr val="bg1">
                  <a:lumMod val="65000"/>
                </a:schemeClr>
              </a:solidFill>
            </a:ln>
          </p:spPr>
          <p:txBody>
            <a:bodyPr wrap="square" rtlCol="0" anchor="ctr">
              <a:noAutofit/>
            </a:bodyPr>
            <a:lstStyle/>
            <a:p>
              <a:pPr algn="ctr"/>
              <a:r>
                <a:rPr lang="en-GB" sz="1200" dirty="0" err="1">
                  <a:solidFill>
                    <a:schemeClr val="accent6">
                      <a:lumMod val="50000"/>
                    </a:schemeClr>
                  </a:solidFill>
                  <a:latin typeface="Arial" panose="020B0604020202020204" pitchFamily="34" charset="0"/>
                  <a:cs typeface="Arial" panose="020B0604020202020204" pitchFamily="34" charset="0"/>
                </a:rPr>
                <a:t>supercon-ductivity</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sp>
          <p:nvSpPr>
            <p:cNvPr id="38" name="Rectangle 37"/>
            <p:cNvSpPr/>
            <p:nvPr/>
          </p:nvSpPr>
          <p:spPr>
            <a:xfrm>
              <a:off x="2926075" y="3222319"/>
              <a:ext cx="810000" cy="810000"/>
            </a:xfrm>
            <a:prstGeom prst="rect">
              <a:avLst/>
            </a:prstGeom>
            <a:ln>
              <a:solidFill>
                <a:schemeClr val="bg1">
                  <a:lumMod val="65000"/>
                </a:schemeClr>
              </a:solidFill>
            </a:ln>
          </p:spPr>
          <p:txBody>
            <a:bodyPr wrap="non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X-ray </a:t>
              </a:r>
            </a:p>
            <a:p>
              <a:pPr algn="ctr"/>
              <a:r>
                <a:rPr lang="en-GB" sz="1200" dirty="0" smtClean="0">
                  <a:solidFill>
                    <a:schemeClr val="accent6">
                      <a:lumMod val="50000"/>
                    </a:schemeClr>
                  </a:solidFill>
                  <a:latin typeface="Arial" panose="020B0604020202020204" pitchFamily="34" charset="0"/>
                  <a:cs typeface="Arial" panose="020B0604020202020204" pitchFamily="34" charset="0"/>
                </a:rPr>
                <a:t>machine</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sp>
          <p:nvSpPr>
            <p:cNvPr id="39" name="Rectangle 38"/>
            <p:cNvSpPr/>
            <p:nvPr/>
          </p:nvSpPr>
          <p:spPr>
            <a:xfrm>
              <a:off x="328561" y="3227719"/>
              <a:ext cx="810000" cy="810000"/>
            </a:xfrm>
            <a:prstGeom prst="rect">
              <a:avLst/>
            </a:prstGeom>
            <a:ln>
              <a:solidFill>
                <a:schemeClr val="bg1">
                  <a:lumMod val="65000"/>
                </a:schemeClr>
              </a:solidFill>
            </a:ln>
          </p:spPr>
          <p:txBody>
            <a:bodyPr wrap="squar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PET</a:t>
              </a:r>
            </a:p>
          </p:txBody>
        </p:sp>
        <p:pic>
          <p:nvPicPr>
            <p:cNvPr id="41" name="Picture 40"/>
            <p:cNvPicPr>
              <a:picLocks noChangeAspect="1"/>
            </p:cNvPicPr>
            <p:nvPr/>
          </p:nvPicPr>
          <p:blipFill rotWithShape="1">
            <a:blip r:embed="rId3" cstate="email">
              <a:extLst>
                <a:ext uri="{28A0092B-C50C-407E-A947-70E740481C1C}">
                  <a14:useLocalDpi xmlns:a14="http://schemas.microsoft.com/office/drawing/2010/main" val="0"/>
                </a:ext>
              </a:extLst>
            </a:blip>
            <a:srcRect t="-53" b="27325"/>
            <a:stretch/>
          </p:blipFill>
          <p:spPr>
            <a:xfrm>
              <a:off x="1201791" y="3227719"/>
              <a:ext cx="804600" cy="804600"/>
            </a:xfrm>
            <a:prstGeom prst="rect">
              <a:avLst/>
            </a:prstGeom>
            <a:ln>
              <a:solidFill>
                <a:schemeClr val="bg1">
                  <a:lumMod val="65000"/>
                </a:schemeClr>
              </a:solidFill>
            </a:ln>
          </p:spPr>
        </p:pic>
        <p:sp>
          <p:nvSpPr>
            <p:cNvPr id="27" name="Rectangle 26"/>
            <p:cNvSpPr/>
            <p:nvPr/>
          </p:nvSpPr>
          <p:spPr>
            <a:xfrm>
              <a:off x="2060786" y="2358728"/>
              <a:ext cx="810000" cy="810000"/>
            </a:xfrm>
            <a:prstGeom prst="rect">
              <a:avLst/>
            </a:prstGeom>
            <a:noFill/>
            <a:ln>
              <a:solidFill>
                <a:schemeClr val="bg1">
                  <a:lumMod val="65000"/>
                </a:schemeClr>
              </a:solidFill>
            </a:ln>
          </p:spPr>
          <p:txBody>
            <a:bodyPr wrap="squar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pixel </a:t>
              </a:r>
              <a:r>
                <a:rPr lang="en-GB" sz="1200" dirty="0" smtClean="0">
                  <a:solidFill>
                    <a:schemeClr val="accent6">
                      <a:lumMod val="50000"/>
                    </a:schemeClr>
                  </a:solidFill>
                  <a:latin typeface="Arial" panose="020B0604020202020204" pitchFamily="34" charset="0"/>
                  <a:cs typeface="Arial" panose="020B0604020202020204" pitchFamily="34" charset="0"/>
                </a:rPr>
                <a:t>detector</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pic>
          <p:nvPicPr>
            <p:cNvPr id="40" name="Picture 39"/>
            <p:cNvPicPr>
              <a:picLocks noChangeAspect="1"/>
            </p:cNvPicPr>
            <p:nvPr/>
          </p:nvPicPr>
          <p:blipFill rotWithShape="1">
            <a:blip r:embed="rId4" cstate="email">
              <a:extLst>
                <a:ext uri="{28A0092B-C50C-407E-A947-70E740481C1C}">
                  <a14:useLocalDpi xmlns:a14="http://schemas.microsoft.com/office/drawing/2010/main" val="0"/>
                </a:ext>
              </a:extLst>
            </a:blip>
            <a:srcRect t="23360" b="3912"/>
            <a:stretch/>
          </p:blipFill>
          <p:spPr>
            <a:xfrm>
              <a:off x="2930963" y="2360755"/>
              <a:ext cx="804600" cy="804600"/>
            </a:xfrm>
            <a:prstGeom prst="rect">
              <a:avLst/>
            </a:prstGeom>
            <a:ln>
              <a:solidFill>
                <a:schemeClr val="bg1">
                  <a:lumMod val="65000"/>
                </a:schemeClr>
              </a:solidFill>
            </a:ln>
          </p:spPr>
        </p:pic>
        <p:sp>
          <p:nvSpPr>
            <p:cNvPr id="44" name="Rectangle 43"/>
            <p:cNvSpPr/>
            <p:nvPr/>
          </p:nvSpPr>
          <p:spPr>
            <a:xfrm>
              <a:off x="2925814" y="1490666"/>
              <a:ext cx="810000" cy="810000"/>
            </a:xfrm>
            <a:prstGeom prst="rect">
              <a:avLst/>
            </a:prstGeom>
            <a:noFill/>
            <a:ln>
              <a:solidFill>
                <a:schemeClr val="bg1">
                  <a:lumMod val="65000"/>
                </a:schemeClr>
              </a:solidFill>
            </a:ln>
          </p:spPr>
          <p:txBody>
            <a:bodyPr wrap="square" anchor="ctr">
              <a:noAutofit/>
            </a:bodyPr>
            <a:lstStyle/>
            <a:p>
              <a:pPr algn="ctr"/>
              <a:r>
                <a:rPr lang="en-GB" sz="1200" dirty="0">
                  <a:solidFill>
                    <a:schemeClr val="accent6">
                      <a:lumMod val="50000"/>
                    </a:schemeClr>
                  </a:solidFill>
                  <a:latin typeface="Arial" panose="020B0604020202020204" pitchFamily="34" charset="0"/>
                  <a:cs typeface="Arial" panose="020B0604020202020204" pitchFamily="34" charset="0"/>
                </a:rPr>
                <a:t>cloud </a:t>
              </a:r>
              <a:r>
                <a:rPr lang="en-GB" sz="1200" dirty="0" smtClean="0">
                  <a:solidFill>
                    <a:schemeClr val="accent6">
                      <a:lumMod val="50000"/>
                    </a:schemeClr>
                  </a:solidFill>
                  <a:latin typeface="Arial" panose="020B0604020202020204" pitchFamily="34" charset="0"/>
                  <a:cs typeface="Arial" panose="020B0604020202020204" pitchFamily="34" charset="0"/>
                </a:rPr>
                <a:t>chamber</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064042" y="3225571"/>
              <a:ext cx="804600" cy="804600"/>
            </a:xfrm>
            <a:prstGeom prst="rect">
              <a:avLst/>
            </a:prstGeom>
            <a:ln>
              <a:solidFill>
                <a:schemeClr val="bg1">
                  <a:lumMod val="65000"/>
                </a:schemeClr>
              </a:solidFill>
            </a:ln>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2007" y="1494366"/>
              <a:ext cx="804600" cy="804600"/>
            </a:xfrm>
            <a:prstGeom prst="rect">
              <a:avLst/>
            </a:prstGeom>
            <a:ln>
              <a:solidFill>
                <a:schemeClr val="bg1">
                  <a:lumMod val="65000"/>
                </a:schemeClr>
              </a:solidFill>
            </a:ln>
          </p:spPr>
        </p:pic>
      </p:gr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pic>
        <p:nvPicPr>
          <p:cNvPr id="10" name="Picture 9"/>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40000" contrast="-20000"/>
                    </a14:imgEffect>
                  </a14:imgLayer>
                </a14:imgProps>
              </a:ext>
            </a:extLst>
          </a:blip>
          <a:srcRect l="10662" t="3701" r="51555" b="46933"/>
          <a:stretch/>
        </p:blipFill>
        <p:spPr>
          <a:xfrm>
            <a:off x="2052460" y="1661367"/>
            <a:ext cx="828000" cy="828000"/>
          </a:xfrm>
          <a:prstGeom prst="rect">
            <a:avLst/>
          </a:prstGeom>
          <a:ln>
            <a:noFill/>
          </a:ln>
        </p:spPr>
      </p:pic>
      <p:pic>
        <p:nvPicPr>
          <p:cNvPr id="3" name="Picture 2"/>
          <p:cNvPicPr>
            <a:picLocks noChangeAspect="1"/>
          </p:cNvPicPr>
          <p:nvPr/>
        </p:nvPicPr>
        <p:blipFill>
          <a:blip r:embed="rId9"/>
          <a:stretch>
            <a:fillRect/>
          </a:stretch>
        </p:blipFill>
        <p:spPr>
          <a:xfrm>
            <a:off x="4385726" y="1667541"/>
            <a:ext cx="4157041" cy="2549652"/>
          </a:xfrm>
          <a:prstGeom prst="rect">
            <a:avLst/>
          </a:prstGeom>
        </p:spPr>
      </p:pic>
    </p:spTree>
    <p:extLst>
      <p:ext uri="{BB962C8B-B14F-4D97-AF65-F5344CB8AC3E}">
        <p14:creationId xmlns:p14="http://schemas.microsoft.com/office/powerpoint/2010/main" val="334374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brandi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CERNcobrandi16-9.potx</Template>
  <TotalTime>7119</TotalTime>
  <Words>1528</Words>
  <Application>Microsoft Office PowerPoint</Application>
  <PresentationFormat>On-screen Show (16:9)</PresentationFormat>
  <Paragraphs>312</Paragraphs>
  <Slides>31</Slides>
  <Notes>18</Notes>
  <HiddenSlides>2</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Helv</vt:lpstr>
      <vt:lpstr>Optima</vt:lpstr>
      <vt:lpstr>Wingdings</vt:lpstr>
      <vt:lpstr>CERNcobrandi16-9</vt:lpstr>
      <vt:lpstr>PowerPoint Presentation</vt:lpstr>
      <vt:lpstr>CERN S‘Cool LAB a hands-on particle physics learning laboratory</vt:lpstr>
      <vt:lpstr>6000 students from all around the world</vt:lpstr>
      <vt:lpstr>Current opportunities</vt:lpstr>
      <vt:lpstr>PowerPoint Presentation</vt:lpstr>
      <vt:lpstr>Affective effects of S‘Cool LAB</vt:lpstr>
      <vt:lpstr>Cognitive effects of S‘Cool LAB</vt:lpstr>
      <vt:lpstr>PowerPoint Presentation</vt:lpstr>
      <vt:lpstr>Experiments: high-tech vs. low-cost</vt:lpstr>
      <vt:lpstr>3D printable things &amp; education</vt:lpstr>
      <vt:lpstr>Experiments: high-tech vs. low-cost</vt:lpstr>
      <vt:lpstr>Rutherford scattering model</vt:lpstr>
      <vt:lpstr>DIY particle trapping</vt:lpstr>
      <vt:lpstr>A 3D printable particle trap</vt:lpstr>
      <vt:lpstr>A 3D printable particle trap</vt:lpstr>
      <vt:lpstr>ATLAS – A Toroidal LHC ApparatuS</vt:lpstr>
      <vt:lpstr>Toroidal magnet system – the T in ATLAS</vt:lpstr>
      <vt:lpstr>Designing a 3D printable model</vt:lpstr>
      <vt:lpstr>A 3D printable ATLAS magnet model</vt:lpstr>
      <vt:lpstr>Comparison between the ATLAS barrel toroid and the functional 3D-printed model</vt:lpstr>
      <vt:lpstr>250 eV electron beam &amp; model coils </vt:lpstr>
      <vt:lpstr>More about the ATLAS magnet model</vt:lpstr>
      <vt:lpstr>A 3D printable Bragg peak model</vt:lpstr>
      <vt:lpstr>Bragg peak</vt:lpstr>
      <vt:lpstr>Stone skipping</vt:lpstr>
      <vt:lpstr>A 3D printable Bragg peak model</vt:lpstr>
      <vt:lpstr>A 3D printable Bragg peak model</vt:lpstr>
      <vt:lpstr>More 3D printable low-cost experiments!</vt:lpstr>
      <vt:lpstr>What we’ve learned:</vt:lpstr>
      <vt:lpstr>Thank you for your attention!</vt:lpstr>
      <vt:lpstr>Particle physics  hands-on</vt:lpstr>
    </vt:vector>
  </TitlesOfParts>
  <Manager/>
  <Company>cern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test</dc:subject>
  <dc:creator>CERN User</dc:creator>
  <cp:keywords/>
  <dc:description/>
  <cp:lastModifiedBy>Julia Woithe</cp:lastModifiedBy>
  <cp:revision>157</cp:revision>
  <dcterms:created xsi:type="dcterms:W3CDTF">2012-11-30T11:04:26Z</dcterms:created>
  <dcterms:modified xsi:type="dcterms:W3CDTF">2018-03-08T10:17:31Z</dcterms:modified>
  <cp:category/>
</cp:coreProperties>
</file>