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8" r:id="rId3"/>
    <p:sldId id="262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2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095258-6F95-441A-8D88-A6BFD4FE2655}" type="datetimeFigureOut">
              <a:rPr lang="en-US"/>
              <a:pPr>
                <a:defRPr/>
              </a:pPr>
              <a:t>08-Oct-09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A869F8-E189-44C5-A8C0-97C3A9DB4F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146CD-5507-4245-B63A-43DA269828D4}" type="datetimeFigureOut">
              <a:rPr lang="en-US"/>
              <a:pPr>
                <a:defRPr/>
              </a:pPr>
              <a:t>08-Oct-09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62491-245D-4679-92BF-858C5170ED8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6851DA-DEE1-4BCE-B2A3-64F0C144C8E7}" type="datetimeFigureOut">
              <a:rPr lang="en-US"/>
              <a:pPr>
                <a:defRPr/>
              </a:pPr>
              <a:t>08-Oct-09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490DD4-3C9D-4E79-B323-BE4E486362B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5B40B-B08C-43E1-B5E9-F98F02D19DE9}" type="datetimeFigureOut">
              <a:rPr lang="en-US"/>
              <a:pPr>
                <a:defRPr/>
              </a:pPr>
              <a:t>08-Oct-09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87BA7-7F73-42CF-A93D-B8CE3E2E669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9A9AB-E8C3-4A46-836D-7B964999D12F}" type="datetimeFigureOut">
              <a:rPr lang="en-US"/>
              <a:pPr>
                <a:defRPr/>
              </a:pPr>
              <a:t>08-Oct-09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4FB28-B4A3-4DD5-82D2-6CF03E778A8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988486-A81F-4B54-A474-FBEDCB4C68D6}" type="datetimeFigureOut">
              <a:rPr lang="en-US"/>
              <a:pPr>
                <a:defRPr/>
              </a:pPr>
              <a:t>08-Oct-09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781C7-8030-40EA-80C5-3A6F30C031F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205CBA-177B-4476-9D14-22B4EC0F7716}" type="datetimeFigureOut">
              <a:rPr lang="en-US"/>
              <a:pPr>
                <a:defRPr/>
              </a:pPr>
              <a:t>08-Oct-09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A9AF68-C56E-4D9E-B52E-06F3A5BDD54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704C6-3709-4579-A86F-942CD1846C07}" type="datetimeFigureOut">
              <a:rPr lang="en-US"/>
              <a:pPr>
                <a:defRPr/>
              </a:pPr>
              <a:t>08-Oct-09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09EFA9-9913-4A53-82BB-31547A69EB1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98ADD-3ADE-4955-BE13-D600A8F3A4E6}" type="datetimeFigureOut">
              <a:rPr lang="en-US"/>
              <a:pPr>
                <a:defRPr/>
              </a:pPr>
              <a:t>08-Oct-09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E2E3F-C6BA-481E-99D9-7188E641021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7F1ACB-9F62-4304-9C0C-FA087C548545}" type="datetimeFigureOut">
              <a:rPr lang="en-US"/>
              <a:pPr>
                <a:defRPr/>
              </a:pPr>
              <a:t>08-Oct-09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D240F-5D64-4902-82DC-915BBCD4E89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A17A0-49F8-4166-AE42-E82641412E84}" type="datetimeFigureOut">
              <a:rPr lang="en-US"/>
              <a:pPr>
                <a:defRPr/>
              </a:pPr>
              <a:t>08-Oct-09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8D5C3F-2A76-4F50-82CB-D98DA3B443C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smtClean="0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4E47511-9B11-413E-AC93-78895D8537A8}" type="datetimeFigureOut">
              <a:rPr lang="en-US"/>
              <a:pPr>
                <a:defRPr/>
              </a:pPr>
              <a:t>08-Oct-09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6C9DDDF-FEFA-441C-A08A-D0652D875D2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cid:image005.jpg@01C9128D.A4A0F370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id:image005.jpg@01C9128D.A4A0F370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4495800" y="228600"/>
            <a:ext cx="10953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Rectangle 3"/>
          <p:cNvSpPr>
            <a:spLocks noChangeArrowheads="1"/>
          </p:cNvSpPr>
          <p:nvPr/>
        </p:nvSpPr>
        <p:spPr bwMode="auto">
          <a:xfrm>
            <a:off x="0" y="0"/>
            <a:ext cx="15240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fr-CH" sz="1000">
                <a:solidFill>
                  <a:schemeClr val="tx2"/>
                </a:solidFill>
                <a:ea typeface="Calibri" pitchFamily="34" charset="0"/>
                <a:cs typeface="Arial" charset="0"/>
              </a:rPr>
              <a:t>                                      </a:t>
            </a:r>
            <a:endParaRPr lang="fr-CH">
              <a:solidFill>
                <a:schemeClr val="tx2"/>
              </a:solidFill>
              <a:ea typeface="Calibri" pitchFamily="34" charset="0"/>
              <a:cs typeface="Arial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 rot="10800000" flipV="1">
            <a:off x="457200" y="1586299"/>
            <a:ext cx="8458200" cy="4862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en-US" i="1" dirty="0" smtClean="0">
                <a:solidFill>
                  <a:schemeClr val="tx2"/>
                </a:solidFill>
                <a:latin typeface="+mj-lt"/>
              </a:rPr>
              <a:t> DT News 	(5') 						Christian Joram </a:t>
            </a:r>
          </a:p>
          <a:p>
            <a:pPr eaLnBrk="0" hangingPunct="0"/>
            <a:endParaRPr lang="en-US" i="1" dirty="0" smtClean="0">
              <a:solidFill>
                <a:schemeClr val="tx2"/>
              </a:solidFill>
              <a:latin typeface="+mj-lt"/>
            </a:endParaRPr>
          </a:p>
          <a:p>
            <a:endParaRPr lang="en-US" b="1" dirty="0" smtClean="0">
              <a:solidFill>
                <a:schemeClr val="tx2"/>
              </a:solidFill>
              <a:latin typeface="+mj-lt"/>
            </a:endParaRPr>
          </a:p>
          <a:p>
            <a:r>
              <a:rPr lang="en-GB" b="1" i="1" dirty="0" smtClean="0">
                <a:solidFill>
                  <a:schemeClr val="tx2"/>
                </a:solidFill>
                <a:latin typeface="+mj-lt"/>
              </a:rPr>
              <a:t>Assembly </a:t>
            </a:r>
            <a:r>
              <a:rPr lang="en-GB" b="1" i="1" dirty="0" smtClean="0">
                <a:solidFill>
                  <a:schemeClr val="tx2"/>
                </a:solidFill>
                <a:latin typeface="+mj-lt"/>
              </a:rPr>
              <a:t>of a straw prototype for NA62 and the use of CNC machines </a:t>
            </a:r>
            <a:endParaRPr lang="en-GB" b="1" i="1" dirty="0" smtClean="0">
              <a:solidFill>
                <a:schemeClr val="tx2"/>
              </a:solidFill>
              <a:latin typeface="+mj-lt"/>
            </a:endParaRPr>
          </a:p>
          <a:p>
            <a:r>
              <a:rPr lang="en-GB" b="1" i="1" dirty="0" smtClean="0">
                <a:solidFill>
                  <a:schemeClr val="tx2"/>
                </a:solidFill>
                <a:latin typeface="+mj-lt"/>
              </a:rPr>
              <a:t>(</a:t>
            </a:r>
            <a:r>
              <a:rPr lang="en-GB" b="1" i="1" dirty="0" smtClean="0">
                <a:solidFill>
                  <a:schemeClr val="tx2"/>
                </a:solidFill>
                <a:latin typeface="+mj-lt"/>
              </a:rPr>
              <a:t>examples from NA62</a:t>
            </a:r>
            <a:r>
              <a:rPr lang="en-GB" b="1" i="1" dirty="0" smtClean="0">
                <a:solidFill>
                  <a:schemeClr val="tx2"/>
                </a:solidFill>
                <a:latin typeface="+mj-lt"/>
              </a:rPr>
              <a:t>) (20’)		</a:t>
            </a:r>
          </a:p>
          <a:p>
            <a:r>
              <a:rPr lang="en-GB" b="1" i="1" dirty="0" smtClean="0">
                <a:solidFill>
                  <a:schemeClr val="tx2"/>
                </a:solidFill>
                <a:latin typeface="+mj-lt"/>
              </a:rPr>
              <a:t>					</a:t>
            </a:r>
            <a:r>
              <a:rPr lang="en-US" i="1" dirty="0" smtClean="0">
                <a:solidFill>
                  <a:schemeClr val="tx2"/>
                </a:solidFill>
                <a:latin typeface="+mj-lt"/>
              </a:rPr>
              <a:t>Francisco </a:t>
            </a:r>
            <a:r>
              <a:rPr lang="en-US" i="1" dirty="0" smtClean="0">
                <a:solidFill>
                  <a:schemeClr val="tx2"/>
                </a:solidFill>
                <a:latin typeface="+mj-lt"/>
              </a:rPr>
              <a:t>Perez and Jerome Bendotti   </a:t>
            </a:r>
            <a:endParaRPr lang="en-GB" i="1" dirty="0" smtClean="0">
              <a:solidFill>
                <a:schemeClr val="tx2"/>
              </a:solidFill>
              <a:latin typeface="+mj-lt"/>
            </a:endParaRPr>
          </a:p>
          <a:p>
            <a:r>
              <a:rPr lang="en-US" dirty="0" smtClean="0">
                <a:solidFill>
                  <a:schemeClr val="tx2"/>
                </a:solidFill>
                <a:latin typeface="+mj-lt"/>
              </a:rPr>
              <a:t> </a:t>
            </a:r>
            <a:endParaRPr lang="en-US" dirty="0" smtClean="0">
              <a:solidFill>
                <a:schemeClr val="tx2"/>
              </a:solidFill>
              <a:latin typeface="+mj-lt"/>
            </a:endParaRPr>
          </a:p>
          <a:p>
            <a:endParaRPr lang="en-GB" b="1" dirty="0" smtClean="0">
              <a:solidFill>
                <a:schemeClr val="tx2"/>
              </a:solidFill>
              <a:latin typeface="+mj-lt"/>
            </a:endParaRPr>
          </a:p>
          <a:p>
            <a:r>
              <a:rPr lang="en-US" b="1" i="1" dirty="0" smtClean="0">
                <a:solidFill>
                  <a:schemeClr val="tx2"/>
                </a:solidFill>
                <a:latin typeface="+mj-lt"/>
              </a:rPr>
              <a:t>Cooling </a:t>
            </a:r>
            <a:r>
              <a:rPr lang="en-US" b="1" i="1" dirty="0" smtClean="0">
                <a:solidFill>
                  <a:schemeClr val="tx2"/>
                </a:solidFill>
                <a:latin typeface="+mj-lt"/>
              </a:rPr>
              <a:t>Problems for </a:t>
            </a:r>
            <a:r>
              <a:rPr lang="en-US" b="1" i="1" dirty="0" smtClean="0">
                <a:solidFill>
                  <a:schemeClr val="tx2"/>
                </a:solidFill>
                <a:latin typeface="+mj-lt"/>
              </a:rPr>
              <a:t>Silicon </a:t>
            </a:r>
            <a:r>
              <a:rPr lang="en-US" b="1" i="1" dirty="0" smtClean="0">
                <a:solidFill>
                  <a:schemeClr val="tx2"/>
                </a:solidFill>
                <a:latin typeface="+mj-lt"/>
              </a:rPr>
              <a:t>detectors of LHC and </a:t>
            </a:r>
            <a:r>
              <a:rPr lang="en-US" b="1" i="1" dirty="0" smtClean="0">
                <a:solidFill>
                  <a:schemeClr val="tx2"/>
                </a:solidFill>
                <a:latin typeface="+mj-lt"/>
              </a:rPr>
              <a:t>SLHC (20’)</a:t>
            </a:r>
          </a:p>
          <a:p>
            <a:r>
              <a:rPr lang="en-US" b="1" i="1" dirty="0" smtClean="0">
                <a:solidFill>
                  <a:schemeClr val="tx2"/>
                </a:solidFill>
                <a:latin typeface="+mj-lt"/>
              </a:rPr>
              <a:t>							</a:t>
            </a:r>
            <a:r>
              <a:rPr lang="en-US" i="1" dirty="0" smtClean="0">
                <a:solidFill>
                  <a:schemeClr val="tx2"/>
                </a:solidFill>
                <a:latin typeface="+mj-lt"/>
              </a:rPr>
              <a:t>Paolo Petagna</a:t>
            </a:r>
            <a:endParaRPr lang="en-GB" dirty="0" smtClean="0">
              <a:solidFill>
                <a:schemeClr val="tx2"/>
              </a:solidFill>
              <a:latin typeface="+mj-lt"/>
            </a:endParaRPr>
          </a:p>
          <a:p>
            <a:pPr eaLnBrk="0" hangingPunct="0"/>
            <a:endParaRPr lang="en-US" i="1" dirty="0" smtClean="0">
              <a:solidFill>
                <a:schemeClr val="tx2"/>
              </a:solidFill>
              <a:latin typeface="+mj-lt"/>
            </a:endParaRPr>
          </a:p>
          <a:p>
            <a:pPr eaLnBrk="0" hangingPunct="0"/>
            <a:r>
              <a:rPr lang="en-GB" i="1" dirty="0" smtClean="0">
                <a:solidFill>
                  <a:schemeClr val="tx2"/>
                </a:solidFill>
                <a:latin typeface="+mj-lt"/>
              </a:rPr>
              <a:t>Inauguration of ‘Place J. Mulon’</a:t>
            </a:r>
          </a:p>
          <a:p>
            <a:pPr eaLnBrk="0" hangingPunct="0"/>
            <a:r>
              <a:rPr lang="en-GB" b="1" i="1" dirty="0" smtClean="0">
                <a:solidFill>
                  <a:schemeClr val="tx2"/>
                </a:solidFill>
                <a:latin typeface="+mj-lt"/>
              </a:rPr>
              <a:t>	</a:t>
            </a:r>
            <a:r>
              <a:rPr lang="en-GB" b="1" i="1" dirty="0" smtClean="0">
                <a:solidFill>
                  <a:schemeClr val="tx2"/>
                </a:solidFill>
                <a:latin typeface="+mj-lt"/>
              </a:rPr>
              <a:t>							</a:t>
            </a:r>
            <a:r>
              <a:rPr lang="en-GB" i="1" dirty="0" smtClean="0">
                <a:solidFill>
                  <a:schemeClr val="tx2"/>
                </a:solidFill>
                <a:latin typeface="+mj-lt"/>
              </a:rPr>
              <a:t>All</a:t>
            </a:r>
            <a:r>
              <a:rPr lang="en-US" i="1" dirty="0" smtClean="0">
                <a:solidFill>
                  <a:schemeClr val="tx2"/>
                </a:solidFill>
                <a:latin typeface="+mj-lt"/>
              </a:rPr>
              <a:t>				</a:t>
            </a:r>
          </a:p>
          <a:p>
            <a:pPr eaLnBrk="0" hangingPunct="0"/>
            <a:r>
              <a:rPr lang="en-US" i="1" dirty="0" smtClean="0">
                <a:solidFill>
                  <a:schemeClr val="tx2"/>
                </a:solidFill>
                <a:latin typeface="+mj-lt"/>
              </a:rPr>
              <a:t>			</a:t>
            </a:r>
            <a:r>
              <a:rPr lang="it-IT" i="1" dirty="0" smtClean="0">
                <a:solidFill>
                  <a:schemeClr val="tx2"/>
                </a:solidFill>
                <a:latin typeface="+mj-lt"/>
              </a:rPr>
              <a:t> 			</a:t>
            </a:r>
            <a:endParaRPr lang="en-US" sz="1600" i="1" dirty="0" smtClean="0">
              <a:solidFill>
                <a:schemeClr val="tx2"/>
              </a:solidFill>
              <a:ea typeface="Calibri" pitchFamily="34" charset="0"/>
              <a:cs typeface="Arial" charset="0"/>
            </a:endParaRPr>
          </a:p>
          <a:p>
            <a:pPr eaLnBrk="0" hangingPunct="0"/>
            <a:endParaRPr lang="en-US" sz="2000" b="1" i="1" dirty="0">
              <a:solidFill>
                <a:schemeClr val="tx2"/>
              </a:solidFill>
              <a:ea typeface="Calibri" pitchFamily="34" charset="0"/>
              <a:cs typeface="Arial" charset="0"/>
            </a:endParaRPr>
          </a:p>
          <a:p>
            <a:pPr eaLnBrk="0" hangingPunct="0"/>
            <a:endParaRPr lang="en-US" sz="2000" b="1" i="1" dirty="0">
              <a:solidFill>
                <a:schemeClr val="tx2"/>
              </a:solidFill>
              <a:ea typeface="Calibri" pitchFamily="34" charset="0"/>
              <a:cs typeface="Arial" charset="0"/>
            </a:endParaRPr>
          </a:p>
        </p:txBody>
      </p:sp>
      <p:sp>
        <p:nvSpPr>
          <p:cNvPr id="3078" name="Rectangle 8"/>
          <p:cNvSpPr>
            <a:spLocks noChangeArrowheads="1"/>
          </p:cNvSpPr>
          <p:nvPr/>
        </p:nvSpPr>
        <p:spPr bwMode="auto">
          <a:xfrm>
            <a:off x="5638800" y="609600"/>
            <a:ext cx="19411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  <a:ea typeface="Calibri" pitchFamily="34" charset="0"/>
                <a:cs typeface="Arial" charset="0"/>
              </a:rPr>
              <a:t>DT</a:t>
            </a:r>
            <a:r>
              <a:rPr lang="en-US" sz="1200" dirty="0">
                <a:solidFill>
                  <a:schemeClr val="tx2"/>
                </a:solidFill>
                <a:ea typeface="Calibri" pitchFamily="34" charset="0"/>
                <a:cs typeface="Arial" charset="0"/>
              </a:rPr>
              <a:t> </a:t>
            </a:r>
            <a:r>
              <a:rPr lang="en-US" sz="1200" b="1" dirty="0">
                <a:solidFill>
                  <a:schemeClr val="tx2"/>
                </a:solidFill>
                <a:ea typeface="Calibri" pitchFamily="34" charset="0"/>
                <a:cs typeface="Arial" charset="0"/>
              </a:rPr>
              <a:t>Science-Techno </a:t>
            </a:r>
            <a:r>
              <a:rPr lang="en-US" sz="1200" b="1" dirty="0" smtClean="0">
                <a:solidFill>
                  <a:schemeClr val="tx2"/>
                </a:solidFill>
                <a:ea typeface="Calibri" pitchFamily="34" charset="0"/>
                <a:cs typeface="Arial" charset="0"/>
              </a:rPr>
              <a:t>Tea </a:t>
            </a:r>
            <a:endParaRPr lang="en-GB" dirty="0">
              <a:solidFill>
                <a:schemeClr val="tx2"/>
              </a:solidFill>
              <a:latin typeface="Calibri" pitchFamily="34" charset="0"/>
              <a:ea typeface="Calibri" pitchFamily="34" charset="0"/>
              <a:cs typeface="Arial" charset="0"/>
            </a:endParaRPr>
          </a:p>
        </p:txBody>
      </p:sp>
      <p:sp>
        <p:nvSpPr>
          <p:cNvPr id="3079" name="TextBox 9"/>
          <p:cNvSpPr txBox="1">
            <a:spLocks noChangeArrowheads="1"/>
          </p:cNvSpPr>
          <p:nvPr/>
        </p:nvSpPr>
        <p:spPr bwMode="auto">
          <a:xfrm>
            <a:off x="7620000" y="6324600"/>
            <a:ext cx="109036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chemeClr val="tx2"/>
                </a:solidFill>
                <a:latin typeface="Calibri" pitchFamily="34" charset="0"/>
              </a:rPr>
              <a:t>8 Oct 2009</a:t>
            </a:r>
            <a:endParaRPr lang="en-GB" sz="1600" dirty="0">
              <a:solidFill>
                <a:schemeClr val="tx2"/>
              </a:solidFill>
              <a:latin typeface="Calibri" pitchFamily="34" charset="0"/>
            </a:endParaRPr>
          </a:p>
        </p:txBody>
      </p:sp>
      <p:pic>
        <p:nvPicPr>
          <p:cNvPr id="2" name="Picture 14" descr="cid:696165711@01062005-1402"/>
          <p:cNvPicPr>
            <a:picLocks noChangeAspect="1" noChangeArrowheads="1"/>
          </p:cNvPicPr>
          <p:nvPr/>
        </p:nvPicPr>
        <p:blipFill>
          <a:blip r:embed="rId4" cstate="print">
            <a:lum bright="52000" contrast="-53000"/>
          </a:blip>
          <a:srcRect/>
          <a:stretch>
            <a:fillRect/>
          </a:stretch>
        </p:blipFill>
        <p:spPr bwMode="auto">
          <a:xfrm>
            <a:off x="7543800" y="0"/>
            <a:ext cx="1514475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Object 1" descr="cid:image001.png@01CA45A3.6F1392E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10000" y="4648200"/>
            <a:ext cx="1371600" cy="2006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7772400" y="685800"/>
            <a:ext cx="7857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err="1" smtClean="0">
                <a:solidFill>
                  <a:schemeClr val="tx2"/>
                </a:solidFill>
                <a:latin typeface="+mn-lt"/>
              </a:rPr>
              <a:t>Thé</a:t>
            </a:r>
            <a:r>
              <a:rPr lang="en-US" sz="1100" i="1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1100" i="1" dirty="0" err="1" smtClean="0">
                <a:solidFill>
                  <a:schemeClr val="tx2"/>
                </a:solidFill>
                <a:latin typeface="+mn-lt"/>
              </a:rPr>
              <a:t>virtuel</a:t>
            </a:r>
            <a:endParaRPr lang="en-GB" sz="1100" i="1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228600"/>
            <a:ext cx="8153400" cy="6647974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2"/>
                </a:solidFill>
                <a:latin typeface="+mn-lt"/>
              </a:rPr>
              <a:t>DT personnel matters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schemeClr val="tx2"/>
              </a:solidFill>
              <a:latin typeface="+mn-lt"/>
            </a:endParaRPr>
          </a:p>
          <a:p>
            <a:pPr marL="339725" lvl="1" indent="-33972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chemeClr val="tx2"/>
                </a:solidFill>
                <a:latin typeface="+mj-lt"/>
              </a:rPr>
              <a:t>Two new </a:t>
            </a:r>
            <a:r>
              <a:rPr lang="en-US" sz="1600" dirty="0" smtClean="0">
                <a:solidFill>
                  <a:schemeClr val="tx2"/>
                </a:solidFill>
                <a:latin typeface="+mj-lt"/>
              </a:rPr>
              <a:t>staff members (since 1 Oct. in section </a:t>
            </a:r>
            <a:r>
              <a:rPr lang="en-US" sz="1600" dirty="0" smtClean="0">
                <a:solidFill>
                  <a:schemeClr val="tx2"/>
                </a:solidFill>
                <a:latin typeface="+mj-lt"/>
              </a:rPr>
              <a:t>DT-PO </a:t>
            </a:r>
            <a:r>
              <a:rPr lang="en-US" sz="1600" dirty="0" smtClean="0">
                <a:solidFill>
                  <a:schemeClr val="tx2"/>
                </a:solidFill>
                <a:latin typeface="+mj-lt"/>
              </a:rPr>
              <a:t>): </a:t>
            </a:r>
          </a:p>
          <a:p>
            <a:pPr marL="339725" lvl="1" indent="-33972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smtClean="0">
                <a:solidFill>
                  <a:schemeClr val="tx2"/>
                </a:solidFill>
                <a:latin typeface="+mj-lt"/>
              </a:rPr>
              <a:t>	</a:t>
            </a:r>
            <a:r>
              <a:rPr lang="en-US" sz="1600" b="1" dirty="0" smtClean="0">
                <a:solidFill>
                  <a:schemeClr val="tx2"/>
                </a:solidFill>
                <a:latin typeface="+mj-lt"/>
              </a:rPr>
              <a:t>- Paola Tropea, </a:t>
            </a:r>
            <a:r>
              <a:rPr lang="en-US" sz="1600" dirty="0" smtClean="0">
                <a:solidFill>
                  <a:schemeClr val="tx2"/>
                </a:solidFill>
                <a:latin typeface="+mj-lt"/>
              </a:rPr>
              <a:t>engineer</a:t>
            </a:r>
          </a:p>
          <a:p>
            <a:pPr marL="339725" lvl="1" indent="-33972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smtClean="0">
                <a:solidFill>
                  <a:schemeClr val="tx2"/>
                </a:solidFill>
                <a:latin typeface="+mj-lt"/>
              </a:rPr>
              <a:t>	</a:t>
            </a:r>
            <a:r>
              <a:rPr lang="en-US" sz="1600" b="1" dirty="0" smtClean="0">
                <a:solidFill>
                  <a:schemeClr val="tx2"/>
                </a:solidFill>
                <a:latin typeface="+mj-lt"/>
              </a:rPr>
              <a:t>- </a:t>
            </a:r>
            <a:r>
              <a:rPr lang="en-US" sz="1600" b="1" dirty="0" smtClean="0">
                <a:solidFill>
                  <a:schemeClr val="tx2"/>
                </a:solidFill>
                <a:latin typeface="+mj-lt"/>
              </a:rPr>
              <a:t>Ian Godlewski</a:t>
            </a:r>
            <a:r>
              <a:rPr lang="en-US" sz="1600" dirty="0" smtClean="0">
                <a:solidFill>
                  <a:schemeClr val="tx2"/>
                </a:solidFill>
                <a:latin typeface="+mj-lt"/>
              </a:rPr>
              <a:t>, engineer</a:t>
            </a:r>
            <a:endParaRPr lang="en-US" sz="1600" dirty="0" smtClean="0">
              <a:solidFill>
                <a:schemeClr val="tx2"/>
              </a:solidFill>
              <a:latin typeface="+mj-lt"/>
            </a:endParaRPr>
          </a:p>
          <a:p>
            <a:pPr marL="796925" lvl="2" indent="-339725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1600" dirty="0" smtClean="0">
                <a:solidFill>
                  <a:schemeClr val="tx2"/>
                </a:solidFill>
                <a:latin typeface="+mj-lt"/>
              </a:rPr>
              <a:t>CMS / ATLAS detector cooling</a:t>
            </a:r>
            <a:endParaRPr lang="en-US" sz="1600" dirty="0" smtClean="0">
              <a:solidFill>
                <a:schemeClr val="tx2"/>
              </a:solidFill>
              <a:latin typeface="+mj-lt"/>
            </a:endParaRPr>
          </a:p>
          <a:p>
            <a:pPr marL="796925" lvl="2" indent="-339725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en-US" sz="1600" dirty="0" smtClean="0">
                <a:solidFill>
                  <a:schemeClr val="tx2"/>
                </a:solidFill>
                <a:latin typeface="+mj-lt"/>
              </a:rPr>
              <a:t>New DT cooling activity  </a:t>
            </a:r>
            <a:endParaRPr lang="en-US" sz="1600" dirty="0" smtClean="0">
              <a:solidFill>
                <a:schemeClr val="tx2"/>
              </a:solidFill>
              <a:latin typeface="+mj-lt"/>
            </a:endParaRPr>
          </a:p>
          <a:p>
            <a:pPr marL="339725" lvl="1" indent="-33972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 smtClean="0">
              <a:solidFill>
                <a:schemeClr val="tx2"/>
              </a:solidFill>
              <a:latin typeface="+mj-lt"/>
            </a:endParaRPr>
          </a:p>
          <a:p>
            <a:pPr marL="339725" lvl="1" indent="-33972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b="1" dirty="0" smtClean="0">
                <a:solidFill>
                  <a:schemeClr val="tx2"/>
                </a:solidFill>
                <a:latin typeface="+mj-lt"/>
              </a:rPr>
              <a:t>Philippe </a:t>
            </a:r>
            <a:r>
              <a:rPr lang="en-US" sz="1600" b="1" dirty="0" smtClean="0">
                <a:solidFill>
                  <a:schemeClr val="tx2"/>
                </a:solidFill>
                <a:latin typeface="+mj-lt"/>
              </a:rPr>
              <a:t>Fontaine-Vive-Roux </a:t>
            </a:r>
            <a:r>
              <a:rPr lang="en-US" sz="1600" dirty="0" smtClean="0">
                <a:solidFill>
                  <a:schemeClr val="tx2"/>
                </a:solidFill>
                <a:latin typeface="+mj-lt"/>
              </a:rPr>
              <a:t>(electro-mechanical technician), member of PH-ESE group, supports gas systems team (Vincent Darras, FSU technician left team, now staff in TE-GRG)</a:t>
            </a:r>
          </a:p>
          <a:p>
            <a:pPr marL="339725" lvl="1" indent="-33972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b="1" dirty="0" smtClean="0">
              <a:solidFill>
                <a:schemeClr val="tx2"/>
              </a:solidFill>
              <a:latin typeface="+mj-lt"/>
            </a:endParaRPr>
          </a:p>
          <a:p>
            <a:pPr marL="339725" lvl="1" indent="-33972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chemeClr val="tx2"/>
                </a:solidFill>
                <a:latin typeface="+mj-lt"/>
              </a:rPr>
              <a:t>4 fellows (already mentioned in June meeting) arrived (5</a:t>
            </a:r>
            <a:r>
              <a:rPr lang="en-US" sz="1600" baseline="30000" dirty="0" smtClean="0">
                <a:solidFill>
                  <a:schemeClr val="tx2"/>
                </a:solidFill>
                <a:latin typeface="+mj-lt"/>
              </a:rPr>
              <a:t>th</a:t>
            </a:r>
            <a:r>
              <a:rPr lang="en-US" sz="1600" dirty="0" smtClean="0">
                <a:solidFill>
                  <a:schemeClr val="tx2"/>
                </a:solidFill>
                <a:latin typeface="+mj-lt"/>
              </a:rPr>
              <a:t> will start in 2010)</a:t>
            </a:r>
            <a:endParaRPr lang="en-US" sz="1600" dirty="0" smtClean="0">
              <a:solidFill>
                <a:schemeClr val="tx2"/>
              </a:solidFill>
              <a:latin typeface="+mj-lt"/>
            </a:endParaRPr>
          </a:p>
          <a:p>
            <a:pPr marL="796925" lvl="2" indent="-339725" fontAlgn="auto">
              <a:spcBef>
                <a:spcPts val="0"/>
              </a:spcBef>
              <a:spcAft>
                <a:spcPts val="0"/>
              </a:spcAft>
              <a:buFont typeface="Calibri" pitchFamily="34" charset="0"/>
              <a:buChar char="–"/>
              <a:defRPr/>
            </a:pPr>
            <a:r>
              <a:rPr lang="en-US" sz="1600" b="1" dirty="0" smtClean="0">
                <a:solidFill>
                  <a:schemeClr val="tx2"/>
                </a:solidFill>
                <a:latin typeface="+mj-lt"/>
              </a:rPr>
              <a:t>DAGUIN</a:t>
            </a:r>
            <a:r>
              <a:rPr lang="en-US" sz="1600" b="1" dirty="0" smtClean="0">
                <a:solidFill>
                  <a:schemeClr val="tx2"/>
                </a:solidFill>
                <a:latin typeface="+mj-lt"/>
              </a:rPr>
              <a:t>, Jerome , </a:t>
            </a:r>
            <a:r>
              <a:rPr lang="en-US" sz="1600" dirty="0" smtClean="0">
                <a:solidFill>
                  <a:schemeClr val="tx2"/>
                </a:solidFill>
                <a:latin typeface="+mj-lt"/>
              </a:rPr>
              <a:t>Det. Cooling, supervisor P. </a:t>
            </a:r>
            <a:r>
              <a:rPr lang="en-US" sz="1600" dirty="0" smtClean="0">
                <a:solidFill>
                  <a:schemeClr val="tx2"/>
                </a:solidFill>
                <a:latin typeface="+mj-lt"/>
              </a:rPr>
              <a:t>Petagna</a:t>
            </a:r>
          </a:p>
          <a:p>
            <a:pPr marL="796925" lvl="2" indent="-339725" fontAlgn="auto">
              <a:spcBef>
                <a:spcPts val="0"/>
              </a:spcBef>
              <a:spcAft>
                <a:spcPts val="0"/>
              </a:spcAft>
              <a:buFont typeface="Calibri" pitchFamily="34" charset="0"/>
              <a:buChar char="–"/>
              <a:defRPr/>
            </a:pPr>
            <a:r>
              <a:rPr lang="en-US" sz="1600" b="1" dirty="0" smtClean="0">
                <a:solidFill>
                  <a:schemeClr val="tx2"/>
                </a:solidFill>
                <a:latin typeface="+mj-lt"/>
              </a:rPr>
              <a:t>ZWALINSKI</a:t>
            </a:r>
            <a:r>
              <a:rPr lang="en-US" sz="1600" b="1" dirty="0" smtClean="0">
                <a:solidFill>
                  <a:schemeClr val="tx2"/>
                </a:solidFill>
                <a:latin typeface="+mj-lt"/>
              </a:rPr>
              <a:t>, </a:t>
            </a:r>
            <a:r>
              <a:rPr lang="en-US" sz="1600" b="1" dirty="0" smtClean="0">
                <a:solidFill>
                  <a:schemeClr val="tx2"/>
                </a:solidFill>
                <a:latin typeface="+mj-lt"/>
              </a:rPr>
              <a:t>Lukasz</a:t>
            </a:r>
            <a:r>
              <a:rPr lang="en-US" sz="1600" dirty="0" smtClean="0">
                <a:solidFill>
                  <a:schemeClr val="tx2"/>
                </a:solidFill>
                <a:latin typeface="+mj-lt"/>
              </a:rPr>
              <a:t>, </a:t>
            </a:r>
            <a:r>
              <a:rPr lang="en-US" sz="1600" dirty="0" smtClean="0">
                <a:solidFill>
                  <a:schemeClr val="tx2"/>
                </a:solidFill>
                <a:latin typeface="+mj-lt"/>
              </a:rPr>
              <a:t>Det. Cooling, supervisor P. </a:t>
            </a:r>
            <a:r>
              <a:rPr lang="en-US" sz="1600" dirty="0" smtClean="0">
                <a:solidFill>
                  <a:schemeClr val="tx2"/>
                </a:solidFill>
                <a:latin typeface="+mj-lt"/>
              </a:rPr>
              <a:t>Petagna</a:t>
            </a:r>
          </a:p>
          <a:p>
            <a:pPr marL="796925" lvl="2" indent="-339725" fontAlgn="auto">
              <a:spcBef>
                <a:spcPts val="0"/>
              </a:spcBef>
              <a:spcAft>
                <a:spcPts val="0"/>
              </a:spcAft>
              <a:buFont typeface="Calibri" pitchFamily="34" charset="0"/>
              <a:buChar char="–"/>
              <a:defRPr/>
            </a:pPr>
            <a:r>
              <a:rPr lang="en-US" sz="1600" b="1" dirty="0" smtClean="0">
                <a:solidFill>
                  <a:schemeClr val="tx2"/>
                </a:solidFill>
                <a:latin typeface="+mj-lt"/>
              </a:rPr>
              <a:t>DROZD</a:t>
            </a:r>
            <a:r>
              <a:rPr lang="en-US" sz="1600" b="1" dirty="0" smtClean="0">
                <a:solidFill>
                  <a:schemeClr val="tx2"/>
                </a:solidFill>
                <a:latin typeface="+mj-lt"/>
              </a:rPr>
              <a:t>, Adam, </a:t>
            </a:r>
            <a:r>
              <a:rPr lang="en-US" sz="1600" dirty="0" smtClean="0">
                <a:solidFill>
                  <a:schemeClr val="tx2"/>
                </a:solidFill>
                <a:latin typeface="+mj-lt"/>
              </a:rPr>
              <a:t>WP6, Quality assurance, supervisor A. </a:t>
            </a:r>
            <a:r>
              <a:rPr lang="en-US" sz="1600" dirty="0" smtClean="0">
                <a:solidFill>
                  <a:schemeClr val="tx2"/>
                </a:solidFill>
                <a:latin typeface="+mj-lt"/>
              </a:rPr>
              <a:t>Honma</a:t>
            </a:r>
          </a:p>
          <a:p>
            <a:pPr marL="796925" lvl="2" indent="-339725" fontAlgn="auto">
              <a:spcBef>
                <a:spcPts val="0"/>
              </a:spcBef>
              <a:spcAft>
                <a:spcPts val="0"/>
              </a:spcAft>
              <a:buFont typeface="Calibri" pitchFamily="34" charset="0"/>
              <a:buChar char="–"/>
              <a:defRPr/>
            </a:pPr>
            <a:r>
              <a:rPr lang="en-US" sz="1600" b="1" dirty="0" smtClean="0">
                <a:solidFill>
                  <a:schemeClr val="tx2"/>
                </a:solidFill>
                <a:latin typeface="+mj-lt"/>
              </a:rPr>
              <a:t>MOLNAR, </a:t>
            </a:r>
            <a:r>
              <a:rPr lang="en-US" sz="1600" b="1" dirty="0" err="1" smtClean="0">
                <a:solidFill>
                  <a:schemeClr val="tx2"/>
                </a:solidFill>
                <a:latin typeface="+mj-lt"/>
              </a:rPr>
              <a:t>Levente</a:t>
            </a:r>
            <a:r>
              <a:rPr lang="en-US" sz="1600" b="1" dirty="0" smtClean="0">
                <a:solidFill>
                  <a:schemeClr val="tx2"/>
                </a:solidFill>
                <a:latin typeface="+mj-lt"/>
              </a:rPr>
              <a:t>, </a:t>
            </a:r>
            <a:r>
              <a:rPr lang="en-US" sz="1600" dirty="0" smtClean="0">
                <a:solidFill>
                  <a:schemeClr val="tx2"/>
                </a:solidFill>
                <a:latin typeface="+mj-lt"/>
              </a:rPr>
              <a:t>ALICE, supervisor P. </a:t>
            </a:r>
            <a:r>
              <a:rPr lang="en-US" sz="1600" dirty="0" smtClean="0">
                <a:solidFill>
                  <a:schemeClr val="tx2"/>
                </a:solidFill>
                <a:latin typeface="+mj-lt"/>
              </a:rPr>
              <a:t>Martinengo</a:t>
            </a:r>
          </a:p>
          <a:p>
            <a:pPr marL="796925" lvl="2" indent="-339725" fontAlgn="auto">
              <a:spcBef>
                <a:spcPts val="0"/>
              </a:spcBef>
              <a:spcAft>
                <a:spcPts val="0"/>
              </a:spcAft>
              <a:buFont typeface="Calibri" pitchFamily="34" charset="0"/>
              <a:buChar char="–"/>
              <a:defRPr/>
            </a:pPr>
            <a:endParaRPr lang="en-US" sz="1600" dirty="0" smtClean="0">
              <a:solidFill>
                <a:schemeClr val="tx2"/>
              </a:solidFill>
              <a:latin typeface="+mj-lt"/>
            </a:endParaRPr>
          </a:p>
          <a:p>
            <a:pPr marL="796925" lvl="2" indent="-339725" fontAlgn="auto">
              <a:spcBef>
                <a:spcPts val="0"/>
              </a:spcBef>
              <a:spcAft>
                <a:spcPts val="0"/>
              </a:spcAft>
              <a:buFont typeface="Calibri" pitchFamily="34" charset="0"/>
              <a:buChar char="–"/>
              <a:defRPr/>
            </a:pPr>
            <a:r>
              <a:rPr lang="en-GB" sz="1600" dirty="0" smtClean="0">
                <a:solidFill>
                  <a:schemeClr val="tx2"/>
                </a:solidFill>
                <a:latin typeface="+mj-lt"/>
              </a:rPr>
              <a:t>Visitor, (1 month), </a:t>
            </a:r>
            <a:r>
              <a:rPr lang="en-GB" sz="1600" b="1" dirty="0" err="1" smtClean="0">
                <a:solidFill>
                  <a:schemeClr val="tx2"/>
                </a:solidFill>
                <a:latin typeface="+mj-lt"/>
              </a:rPr>
              <a:t>Santoyo</a:t>
            </a:r>
            <a:r>
              <a:rPr lang="en-GB" sz="1600" b="1" dirty="0" smtClean="0">
                <a:solidFill>
                  <a:schemeClr val="tx2"/>
                </a:solidFill>
                <a:latin typeface="+mj-lt"/>
              </a:rPr>
              <a:t> Munoz, David </a:t>
            </a:r>
            <a:r>
              <a:rPr lang="en-GB" sz="1600" dirty="0" smtClean="0">
                <a:solidFill>
                  <a:schemeClr val="tx2"/>
                </a:solidFill>
                <a:latin typeface="+mj-lt"/>
                <a:sym typeface="Wingdings" pitchFamily="2" charset="2"/>
              </a:rPr>
              <a:t> Design Office</a:t>
            </a:r>
            <a:endParaRPr lang="en-US" sz="1600" dirty="0" smtClean="0">
              <a:solidFill>
                <a:schemeClr val="tx2"/>
              </a:solidFill>
              <a:latin typeface="+mj-lt"/>
            </a:endParaRPr>
          </a:p>
          <a:p>
            <a:pPr marL="339725" lvl="1" indent="-33972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b="1" dirty="0" smtClean="0">
              <a:solidFill>
                <a:schemeClr val="tx2"/>
              </a:solidFill>
              <a:latin typeface="+mj-lt"/>
            </a:endParaRPr>
          </a:p>
          <a:p>
            <a:pPr marL="339725" lvl="1" indent="-33972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600" dirty="0" smtClean="0">
                <a:solidFill>
                  <a:schemeClr val="tx2"/>
                </a:solidFill>
                <a:latin typeface="+mj-lt"/>
              </a:rPr>
              <a:t>Appointments of indefinite contracts </a:t>
            </a:r>
          </a:p>
          <a:p>
            <a:pPr marL="796925" lvl="2" indent="-339725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1600" b="1" dirty="0" smtClean="0">
                <a:solidFill>
                  <a:schemeClr val="tx2"/>
                </a:solidFill>
                <a:latin typeface="+mj-lt"/>
              </a:rPr>
              <a:t>Jerome Noel</a:t>
            </a:r>
          </a:p>
          <a:p>
            <a:pPr marL="796925" lvl="2" indent="-339725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1600" b="1" dirty="0" smtClean="0">
                <a:solidFill>
                  <a:schemeClr val="tx2"/>
                </a:solidFill>
                <a:latin typeface="+mj-lt"/>
              </a:rPr>
              <a:t>Christophe Bault</a:t>
            </a:r>
          </a:p>
          <a:p>
            <a:pPr marL="796925" lvl="2" indent="-339725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1600" b="1" dirty="0" smtClean="0">
                <a:solidFill>
                  <a:schemeClr val="tx2"/>
                </a:solidFill>
                <a:latin typeface="+mj-lt"/>
              </a:rPr>
              <a:t>Frederic Merlet</a:t>
            </a:r>
          </a:p>
          <a:p>
            <a:pPr marL="796925" lvl="2" indent="-339725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1600" b="1" dirty="0" smtClean="0">
                <a:solidFill>
                  <a:schemeClr val="tx2"/>
                </a:solidFill>
                <a:latin typeface="+mj-lt"/>
              </a:rPr>
              <a:t>Sylvain Ravat</a:t>
            </a:r>
          </a:p>
          <a:p>
            <a:pPr marL="796925" lvl="2" indent="-339725"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en-US" sz="1600" b="1" dirty="0" smtClean="0">
                <a:solidFill>
                  <a:schemeClr val="tx2"/>
                </a:solidFill>
                <a:latin typeface="+mj-lt"/>
              </a:rPr>
              <a:t>Veronique Wedlake</a:t>
            </a:r>
            <a:endParaRPr lang="en-US" sz="1600" b="1" dirty="0" smtClean="0">
              <a:solidFill>
                <a:schemeClr val="tx2"/>
              </a:solidFill>
              <a:latin typeface="+mj-lt"/>
            </a:endParaRPr>
          </a:p>
          <a:p>
            <a:pPr marL="339725" lvl="1" indent="-33972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b="1" dirty="0" smtClean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7200" y="228600"/>
            <a:ext cx="8153400" cy="3939540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2"/>
                </a:solidFill>
                <a:latin typeface="+mn-lt"/>
              </a:rPr>
              <a:t>DT personnel matters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endParaRPr lang="en-GB" dirty="0">
              <a:solidFill>
                <a:schemeClr val="tx2"/>
              </a:solidFill>
              <a:latin typeface="+mn-lt"/>
            </a:endParaRPr>
          </a:p>
          <a:p>
            <a:pPr marL="339725" lvl="1" indent="-33972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u="sng" dirty="0" smtClean="0">
                <a:solidFill>
                  <a:schemeClr val="tx2"/>
                </a:solidFill>
                <a:latin typeface="+mj-lt"/>
              </a:rPr>
              <a:t>Retirements</a:t>
            </a:r>
          </a:p>
          <a:p>
            <a:pPr marL="339725" lvl="1" indent="-33972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 smtClean="0">
              <a:solidFill>
                <a:schemeClr val="tx2"/>
              </a:solidFill>
              <a:latin typeface="+mj-lt"/>
            </a:endParaRPr>
          </a:p>
          <a:p>
            <a:pPr marL="339725" lvl="1" indent="-33972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600" b="1" dirty="0" smtClean="0">
                <a:solidFill>
                  <a:schemeClr val="tx2"/>
                </a:solidFill>
                <a:latin typeface="+mj-lt"/>
              </a:rPr>
              <a:t>José</a:t>
            </a:r>
            <a:r>
              <a:rPr lang="en-US" sz="1600" b="1" dirty="0" smtClean="0">
                <a:solidFill>
                  <a:schemeClr val="tx2"/>
                </a:solidFill>
                <a:latin typeface="+mj-lt"/>
              </a:rPr>
              <a:t> Mulon </a:t>
            </a:r>
            <a:r>
              <a:rPr lang="en-US" sz="1600" dirty="0" smtClean="0">
                <a:solidFill>
                  <a:schemeClr val="tx2"/>
                </a:solidFill>
                <a:latin typeface="+mj-lt"/>
              </a:rPr>
              <a:t>(30/9)</a:t>
            </a:r>
          </a:p>
          <a:p>
            <a:pPr marL="339725" lvl="1" indent="-33972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r>
              <a:rPr lang="en-US" sz="1600" b="1" dirty="0" smtClean="0">
                <a:solidFill>
                  <a:schemeClr val="tx2"/>
                </a:solidFill>
                <a:latin typeface="+mj-lt"/>
              </a:rPr>
              <a:t>Stephane</a:t>
            </a:r>
            <a:r>
              <a:rPr lang="en-US" sz="1600" b="1" dirty="0" smtClean="0">
                <a:solidFill>
                  <a:schemeClr val="tx2"/>
                </a:solidFill>
                <a:latin typeface="+mj-lt"/>
              </a:rPr>
              <a:t> Rangod </a:t>
            </a:r>
            <a:r>
              <a:rPr lang="en-US" sz="1600" dirty="0" smtClean="0">
                <a:solidFill>
                  <a:schemeClr val="tx2"/>
                </a:solidFill>
                <a:latin typeface="+mj-lt"/>
              </a:rPr>
              <a:t>(31/10)</a:t>
            </a:r>
          </a:p>
          <a:p>
            <a:pPr marL="339725" lvl="1" indent="-33972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–"/>
              <a:defRPr/>
            </a:pPr>
            <a:endParaRPr lang="en-US" sz="1600" dirty="0" smtClean="0">
              <a:solidFill>
                <a:schemeClr val="tx2"/>
              </a:solidFill>
              <a:latin typeface="+mj-lt"/>
            </a:endParaRPr>
          </a:p>
          <a:p>
            <a:pPr marL="339725" lvl="1" indent="-33972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u="sng" dirty="0" smtClean="0">
                <a:solidFill>
                  <a:schemeClr val="tx2"/>
                </a:solidFill>
                <a:latin typeface="+mj-lt"/>
              </a:rPr>
              <a:t>Left DT group</a:t>
            </a:r>
          </a:p>
          <a:p>
            <a:pPr marL="339725" lvl="1" indent="-33972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 smtClean="0">
              <a:solidFill>
                <a:schemeClr val="tx2"/>
              </a:solidFill>
              <a:latin typeface="+mj-lt"/>
            </a:endParaRPr>
          </a:p>
          <a:p>
            <a:pPr marL="339725" lvl="1" indent="-339725" fontAlgn="auto">
              <a:spcBef>
                <a:spcPts val="0"/>
              </a:spcBef>
              <a:spcAft>
                <a:spcPts val="0"/>
              </a:spcAft>
              <a:buFont typeface="Calibri" pitchFamily="34" charset="0"/>
              <a:buChar char="–"/>
              <a:defRPr/>
            </a:pPr>
            <a:r>
              <a:rPr lang="en-US" sz="1600" b="1" dirty="0" smtClean="0">
                <a:solidFill>
                  <a:schemeClr val="tx2"/>
                </a:solidFill>
                <a:latin typeface="+mj-lt"/>
              </a:rPr>
              <a:t>Katharina</a:t>
            </a:r>
            <a:r>
              <a:rPr lang="en-US" sz="1600" b="1" dirty="0" smtClean="0">
                <a:solidFill>
                  <a:schemeClr val="tx2"/>
                </a:solidFill>
                <a:latin typeface="+mj-lt"/>
              </a:rPr>
              <a:t> Kaska</a:t>
            </a:r>
            <a:r>
              <a:rPr lang="en-US" sz="1600" dirty="0" smtClean="0">
                <a:solidFill>
                  <a:schemeClr val="tx2"/>
                </a:solidFill>
                <a:latin typeface="+mj-lt"/>
              </a:rPr>
              <a:t>, PhD student. End of contract (30/9). Finishing thesis at Univ. Vienna.</a:t>
            </a:r>
          </a:p>
          <a:p>
            <a:pPr marL="339725" lvl="1" indent="-339725" fontAlgn="auto">
              <a:spcBef>
                <a:spcPts val="0"/>
              </a:spcBef>
              <a:spcAft>
                <a:spcPts val="0"/>
              </a:spcAft>
              <a:buFont typeface="Calibri" pitchFamily="34" charset="0"/>
              <a:buChar char="–"/>
              <a:defRPr/>
            </a:pPr>
            <a:endParaRPr lang="en-US" sz="1600" u="sng" dirty="0" smtClean="0">
              <a:solidFill>
                <a:schemeClr val="tx2"/>
              </a:solidFill>
              <a:latin typeface="+mj-lt"/>
            </a:endParaRPr>
          </a:p>
          <a:p>
            <a:pPr marL="339725" lvl="1" indent="-33972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u="sng" dirty="0" smtClean="0">
                <a:solidFill>
                  <a:schemeClr val="tx2"/>
                </a:solidFill>
                <a:latin typeface="+mj-lt"/>
              </a:rPr>
              <a:t>Nominations by Department Leader</a:t>
            </a:r>
          </a:p>
          <a:p>
            <a:pPr marL="339725" lvl="1" indent="-33972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 smtClean="0">
              <a:solidFill>
                <a:schemeClr val="tx2"/>
              </a:solidFill>
              <a:latin typeface="+mj-lt"/>
            </a:endParaRPr>
          </a:p>
          <a:p>
            <a:pPr marL="339725" lvl="1" indent="-339725" fontAlgn="auto">
              <a:spcBef>
                <a:spcPts val="0"/>
              </a:spcBef>
              <a:spcAft>
                <a:spcPts val="0"/>
              </a:spcAft>
              <a:buFont typeface="Calibri" pitchFamily="34" charset="0"/>
              <a:buChar char="–"/>
              <a:defRPr/>
            </a:pPr>
            <a:r>
              <a:rPr lang="en-US" sz="1600" b="1" dirty="0" smtClean="0">
                <a:solidFill>
                  <a:schemeClr val="tx2"/>
                </a:solidFill>
                <a:latin typeface="+mj-lt"/>
              </a:rPr>
              <a:t>Ferdi Hahn</a:t>
            </a:r>
            <a:r>
              <a:rPr lang="en-US" sz="1600" dirty="0" smtClean="0">
                <a:solidFill>
                  <a:schemeClr val="tx2"/>
                </a:solidFill>
                <a:latin typeface="+mj-lt"/>
              </a:rPr>
              <a:t>: Technical Coordinator of NA62 experiment.</a:t>
            </a:r>
          </a:p>
          <a:p>
            <a:pPr marL="339725" lvl="1" indent="-339725" fontAlgn="auto">
              <a:spcBef>
                <a:spcPts val="0"/>
              </a:spcBef>
              <a:spcAft>
                <a:spcPts val="0"/>
              </a:spcAft>
              <a:buFont typeface="Calibri" pitchFamily="34" charset="0"/>
              <a:buChar char="–"/>
              <a:defRPr/>
            </a:pPr>
            <a:r>
              <a:rPr lang="en-US" sz="1600" b="1" dirty="0" smtClean="0">
                <a:solidFill>
                  <a:schemeClr val="tx2"/>
                </a:solidFill>
                <a:latin typeface="+mj-lt"/>
              </a:rPr>
              <a:t>Antti Onnela</a:t>
            </a:r>
            <a:r>
              <a:rPr lang="en-US" sz="1600" dirty="0" smtClean="0">
                <a:solidFill>
                  <a:schemeClr val="tx2"/>
                </a:solidFill>
                <a:latin typeface="+mj-lt"/>
              </a:rPr>
              <a:t>: GLIMOS of CLOUD experiment  </a:t>
            </a:r>
            <a:endParaRPr lang="en-US" sz="1600" dirty="0" smtClean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>
        <a:spAutoFit/>
      </a:bodyPr>
      <a:lstStyle>
        <a:defPPr marL="0" fontAlgn="auto">
          <a:spcBef>
            <a:spcPts val="0"/>
          </a:spcBef>
          <a:spcAft>
            <a:spcPts val="0"/>
          </a:spcAft>
          <a:defRPr sz="2400" dirty="0">
            <a:solidFill>
              <a:schemeClr val="tx2"/>
            </a:solidFill>
            <a:latin typeface="+mn-lt"/>
          </a:defRPr>
        </a:defPPr>
      </a:lst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445</TotalTime>
  <Words>81</Words>
  <Application>Microsoft Office PowerPoint</Application>
  <PresentationFormat>On-screen Show (4:3)</PresentationFormat>
  <Paragraphs>57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Christian Joram</dc:creator>
  <cp:lastModifiedBy>Christian Joram</cp:lastModifiedBy>
  <cp:revision>39</cp:revision>
  <dcterms:created xsi:type="dcterms:W3CDTF">2008-11-17T15:11:19Z</dcterms:created>
  <dcterms:modified xsi:type="dcterms:W3CDTF">2009-10-08T12:59:20Z</dcterms:modified>
</cp:coreProperties>
</file>