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gif" ContentType="image/gif"/>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8"/>
  </p:notesMasterIdLst>
  <p:sldIdLst>
    <p:sldId id="256" r:id="rId2"/>
    <p:sldId id="366" r:id="rId3"/>
    <p:sldId id="285" r:id="rId4"/>
    <p:sldId id="357" r:id="rId5"/>
    <p:sldId id="360" r:id="rId6"/>
    <p:sldId id="281" r:id="rId7"/>
    <p:sldId id="384" r:id="rId8"/>
    <p:sldId id="385" r:id="rId9"/>
    <p:sldId id="386" r:id="rId10"/>
    <p:sldId id="388" r:id="rId11"/>
    <p:sldId id="387" r:id="rId12"/>
    <p:sldId id="380" r:id="rId13"/>
    <p:sldId id="375" r:id="rId14"/>
    <p:sldId id="392" r:id="rId15"/>
    <p:sldId id="376" r:id="rId16"/>
    <p:sldId id="377" r:id="rId17"/>
    <p:sldId id="378" r:id="rId18"/>
    <p:sldId id="379" r:id="rId19"/>
    <p:sldId id="389" r:id="rId20"/>
    <p:sldId id="381" r:id="rId21"/>
    <p:sldId id="334" r:id="rId22"/>
    <p:sldId id="278" r:id="rId23"/>
    <p:sldId id="368" r:id="rId24"/>
    <p:sldId id="373" r:id="rId25"/>
    <p:sldId id="369" r:id="rId26"/>
    <p:sldId id="330" r:id="rId27"/>
    <p:sldId id="370" r:id="rId28"/>
    <p:sldId id="391" r:id="rId29"/>
    <p:sldId id="393" r:id="rId30"/>
    <p:sldId id="394" r:id="rId31"/>
    <p:sldId id="367" r:id="rId32"/>
    <p:sldId id="371" r:id="rId33"/>
    <p:sldId id="374" r:id="rId34"/>
    <p:sldId id="390" r:id="rId35"/>
    <p:sldId id="274" r:id="rId36"/>
    <p:sldId id="395" r:id="rId37"/>
    <p:sldId id="398" r:id="rId38"/>
    <p:sldId id="396" r:id="rId39"/>
    <p:sldId id="397" r:id="rId40"/>
    <p:sldId id="315" r:id="rId41"/>
    <p:sldId id="340" r:id="rId42"/>
    <p:sldId id="329" r:id="rId43"/>
    <p:sldId id="265" r:id="rId44"/>
    <p:sldId id="270" r:id="rId45"/>
    <p:sldId id="382" r:id="rId46"/>
    <p:sldId id="383" r:id="rId4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316"/>
    <p:restoredTop sz="86403"/>
  </p:normalViewPr>
  <p:slideViewPr>
    <p:cSldViewPr snapToGrid="0" snapToObjects="1">
      <p:cViewPr varScale="1">
        <p:scale>
          <a:sx n="88" d="100"/>
          <a:sy n="88" d="100"/>
        </p:scale>
        <p:origin x="208" y="176"/>
      </p:cViewPr>
      <p:guideLst>
        <p:guide orient="horz" pos="2160"/>
        <p:guide pos="3840"/>
      </p:guideLst>
    </p:cSldViewPr>
  </p:slideViewPr>
  <p:outlineViewPr>
    <p:cViewPr>
      <p:scale>
        <a:sx n="33" d="100"/>
        <a:sy n="33" d="100"/>
      </p:scale>
      <p:origin x="0" y="-2272"/>
    </p:cViewPr>
  </p:outlineViewPr>
  <p:notesTextViewPr>
    <p:cViewPr>
      <p:scale>
        <a:sx n="1" d="1"/>
        <a:sy n="1" d="1"/>
      </p:scale>
      <p:origin x="0" y="0"/>
    </p:cViewPr>
  </p:notesTextViewPr>
  <p:sorterViewPr>
    <p:cViewPr varScale="1">
      <p:scale>
        <a:sx n="100" d="100"/>
        <a:sy n="100" d="100"/>
      </p:scale>
      <p:origin x="0" y="7096"/>
    </p:cViewPr>
  </p:sorterViewPr>
  <p:notesViewPr>
    <p:cSldViewPr snapToGrid="0" snapToObjects="1">
      <p:cViewPr varScale="1">
        <p:scale>
          <a:sx n="70" d="100"/>
          <a:sy n="70" d="100"/>
        </p:scale>
        <p:origin x="-300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image" Target="../media/image9.emf"/><Relationship Id="rId4" Type="http://schemas.openxmlformats.org/officeDocument/2006/relationships/image" Target="../media/image1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3BA070-29CE-A149-B686-2FFA09B08D41}" type="datetimeFigureOut">
              <a:rPr lang="en-US" smtClean="0"/>
              <a:t>6/2/18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F69F87E-9C33-534D-AF61-0827A5BE1AA5}" type="slidenum">
              <a:rPr lang="en-US" smtClean="0"/>
              <a:t>‹#›</a:t>
            </a:fld>
            <a:endParaRPr lang="en-US"/>
          </a:p>
        </p:txBody>
      </p:sp>
    </p:spTree>
    <p:extLst>
      <p:ext uri="{BB962C8B-B14F-4D97-AF65-F5344CB8AC3E}">
        <p14:creationId xmlns:p14="http://schemas.microsoft.com/office/powerpoint/2010/main" val="16993677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arxiv.org/abs/1506.05976"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HK" dirty="0"/>
              <a:t>How much is too much? The power spectrum puts strong limits on the amount of hot dark matter that is tolerable. The </a:t>
            </a:r>
            <a:r>
              <a:rPr lang="en-HK" dirty="0">
                <a:hlinkClick r:id="rId3"/>
              </a:rPr>
              <a:t>upper limit</a:t>
            </a:r>
            <a:r>
              <a:rPr lang="en-HK" dirty="0"/>
              <a:t> is ∑m</a:t>
            </a:r>
            <a:r>
              <a:rPr lang="el-GR" baseline="-25000" dirty="0"/>
              <a:t>ν</a:t>
            </a:r>
            <a:r>
              <a:rPr lang="el-GR" dirty="0"/>
              <a:t> &lt; 0.12 </a:t>
            </a:r>
            <a:r>
              <a:rPr lang="en-HK" dirty="0"/>
              <a:t>eV. This is an order of magnitude stronger than direct experimental constraints.</a:t>
            </a:r>
            <a:endParaRPr lang="en-US" dirty="0"/>
          </a:p>
        </p:txBody>
      </p:sp>
      <p:sp>
        <p:nvSpPr>
          <p:cNvPr id="4" name="Slide Number Placeholder 3"/>
          <p:cNvSpPr>
            <a:spLocks noGrp="1"/>
          </p:cNvSpPr>
          <p:nvPr>
            <p:ph type="sldNum" sz="quarter" idx="10"/>
          </p:nvPr>
        </p:nvSpPr>
        <p:spPr/>
        <p:txBody>
          <a:bodyPr/>
          <a:lstStyle/>
          <a:p>
            <a:fld id="{3F69F87E-9C33-534D-AF61-0827A5BE1AA5}" type="slidenum">
              <a:rPr lang="en-US" smtClean="0"/>
              <a:t>9</a:t>
            </a:fld>
            <a:endParaRPr lang="en-US"/>
          </a:p>
        </p:txBody>
      </p:sp>
    </p:spTree>
    <p:extLst>
      <p:ext uri="{BB962C8B-B14F-4D97-AF65-F5344CB8AC3E}">
        <p14:creationId xmlns:p14="http://schemas.microsoft.com/office/powerpoint/2010/main" val="11406884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1031">
            <a:extLst>
              <a:ext uri="{FF2B5EF4-FFF2-40B4-BE49-F238E27FC236}">
                <a16:creationId xmlns:a16="http://schemas.microsoft.com/office/drawing/2014/main" id="{5B533C92-263D-9745-A696-09685F6932C7}"/>
              </a:ext>
            </a:extLst>
          </p:cNvPr>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4000">
                <a:solidFill>
                  <a:schemeClr val="tx1"/>
                </a:solidFill>
                <a:latin typeface="Techno" charset="0"/>
                <a:ea typeface="ＭＳ Ｐゴシック" panose="020B0600070205080204" pitchFamily="34" charset="-128"/>
              </a:defRPr>
            </a:lvl1pPr>
            <a:lvl2pPr marL="37931725" indent="-37474525">
              <a:defRPr sz="4000">
                <a:solidFill>
                  <a:schemeClr val="tx1"/>
                </a:solidFill>
                <a:latin typeface="Techno" charset="0"/>
                <a:ea typeface="ＭＳ Ｐゴシック" panose="020B0600070205080204" pitchFamily="34" charset="-128"/>
              </a:defRPr>
            </a:lvl2pPr>
            <a:lvl3pPr>
              <a:defRPr sz="4000">
                <a:solidFill>
                  <a:schemeClr val="tx1"/>
                </a:solidFill>
                <a:latin typeface="Techno" charset="0"/>
                <a:ea typeface="ＭＳ Ｐゴシック" panose="020B0600070205080204" pitchFamily="34" charset="-128"/>
              </a:defRPr>
            </a:lvl3pPr>
            <a:lvl4pPr>
              <a:defRPr sz="4000">
                <a:solidFill>
                  <a:schemeClr val="tx1"/>
                </a:solidFill>
                <a:latin typeface="Techno" charset="0"/>
                <a:ea typeface="ＭＳ Ｐゴシック" panose="020B0600070205080204" pitchFamily="34" charset="-128"/>
              </a:defRPr>
            </a:lvl4pPr>
            <a:lvl5pPr>
              <a:defRPr sz="4000">
                <a:solidFill>
                  <a:schemeClr val="tx1"/>
                </a:solidFill>
                <a:latin typeface="Techno" charset="0"/>
                <a:ea typeface="ＭＳ Ｐゴシック" panose="020B0600070205080204" pitchFamily="34" charset="-128"/>
              </a:defRPr>
            </a:lvl5pPr>
            <a:lvl6pPr marL="457200" eaLnBrk="0" fontAlgn="base" hangingPunct="0">
              <a:spcBef>
                <a:spcPct val="0"/>
              </a:spcBef>
              <a:spcAft>
                <a:spcPct val="0"/>
              </a:spcAft>
              <a:defRPr sz="4000">
                <a:solidFill>
                  <a:schemeClr val="tx1"/>
                </a:solidFill>
                <a:latin typeface="Techno" charset="0"/>
                <a:ea typeface="ＭＳ Ｐゴシック" panose="020B0600070205080204" pitchFamily="34" charset="-128"/>
              </a:defRPr>
            </a:lvl6pPr>
            <a:lvl7pPr marL="914400" eaLnBrk="0" fontAlgn="base" hangingPunct="0">
              <a:spcBef>
                <a:spcPct val="0"/>
              </a:spcBef>
              <a:spcAft>
                <a:spcPct val="0"/>
              </a:spcAft>
              <a:defRPr sz="4000">
                <a:solidFill>
                  <a:schemeClr val="tx1"/>
                </a:solidFill>
                <a:latin typeface="Techno" charset="0"/>
                <a:ea typeface="ＭＳ Ｐゴシック" panose="020B0600070205080204" pitchFamily="34" charset="-128"/>
              </a:defRPr>
            </a:lvl7pPr>
            <a:lvl8pPr marL="1371600" eaLnBrk="0" fontAlgn="base" hangingPunct="0">
              <a:spcBef>
                <a:spcPct val="0"/>
              </a:spcBef>
              <a:spcAft>
                <a:spcPct val="0"/>
              </a:spcAft>
              <a:defRPr sz="4000">
                <a:solidFill>
                  <a:schemeClr val="tx1"/>
                </a:solidFill>
                <a:latin typeface="Techno" charset="0"/>
                <a:ea typeface="ＭＳ Ｐゴシック" panose="020B0600070205080204" pitchFamily="34" charset="-128"/>
              </a:defRPr>
            </a:lvl8pPr>
            <a:lvl9pPr marL="1828800" eaLnBrk="0" fontAlgn="base" hangingPunct="0">
              <a:spcBef>
                <a:spcPct val="0"/>
              </a:spcBef>
              <a:spcAft>
                <a:spcPct val="0"/>
              </a:spcAft>
              <a:defRPr sz="4000">
                <a:solidFill>
                  <a:schemeClr val="tx1"/>
                </a:solidFill>
                <a:latin typeface="Techno" charset="0"/>
                <a:ea typeface="ＭＳ Ｐゴシック" panose="020B0600070205080204" pitchFamily="34" charset="-128"/>
              </a:defRPr>
            </a:lvl9pPr>
          </a:lstStyle>
          <a:p>
            <a:fld id="{9EA77C80-F9C3-234C-9AFE-A7DC269EFD5C}" type="slidenum">
              <a:rPr lang="en-US" altLang="en-US" sz="1200"/>
              <a:pPr/>
              <a:t>44</a:t>
            </a:fld>
            <a:endParaRPr lang="en-US" altLang="en-US" sz="1200"/>
          </a:p>
        </p:txBody>
      </p:sp>
      <p:sp>
        <p:nvSpPr>
          <p:cNvPr id="148483" name="Rectangle 2">
            <a:extLst>
              <a:ext uri="{FF2B5EF4-FFF2-40B4-BE49-F238E27FC236}">
                <a16:creationId xmlns:a16="http://schemas.microsoft.com/office/drawing/2014/main" id="{20577111-1F00-0F4E-88C1-25D04B420FBA}"/>
              </a:ext>
            </a:extLst>
          </p:cNvPr>
          <p:cNvSpPr>
            <a:spLocks noGrp="1" noRot="1" noChangeAspect="1" noChangeArrowheads="1" noTextEdit="1"/>
          </p:cNvSpPr>
          <p:nvPr>
            <p:ph type="sldImg"/>
          </p:nvPr>
        </p:nvSpPr>
        <p:spPr>
          <a:ln/>
        </p:spPr>
      </p:sp>
      <p:sp>
        <p:nvSpPr>
          <p:cNvPr id="148484" name="Rectangle 3">
            <a:extLst>
              <a:ext uri="{FF2B5EF4-FFF2-40B4-BE49-F238E27FC236}">
                <a16:creationId xmlns:a16="http://schemas.microsoft.com/office/drawing/2014/main" id="{98411059-D5EC-2645-88BD-E05935B1FB77}"/>
              </a:ext>
            </a:extLst>
          </p:cNvPr>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tLang="en-US">
              <a:ea typeface="ＭＳ Ｐゴシック" panose="020B0600070205080204" pitchFamily="34" charset="-128"/>
            </a:endParaRPr>
          </a:p>
        </p:txBody>
      </p:sp>
    </p:spTree>
    <p:extLst>
      <p:ext uri="{BB962C8B-B14F-4D97-AF65-F5344CB8AC3E}">
        <p14:creationId xmlns:p14="http://schemas.microsoft.com/office/powerpoint/2010/main" val="23503407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F69F87E-9C33-534D-AF61-0827A5BE1AA5}" type="slidenum">
              <a:rPr lang="en-US" smtClean="0"/>
              <a:t>18</a:t>
            </a:fld>
            <a:endParaRPr lang="en-US"/>
          </a:p>
        </p:txBody>
      </p:sp>
    </p:spTree>
    <p:extLst>
      <p:ext uri="{BB962C8B-B14F-4D97-AF65-F5344CB8AC3E}">
        <p14:creationId xmlns:p14="http://schemas.microsoft.com/office/powerpoint/2010/main" val="27550789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HK" dirty="0"/>
              <a:t>Plots of the observable sky for </a:t>
            </a:r>
            <a:r>
              <a:rPr lang="en-HK" dirty="0" err="1"/>
              <a:t>AliCPT</a:t>
            </a:r>
            <a:r>
              <a:rPr lang="en-HK" dirty="0"/>
              <a:t> together with BICEP (the South Pole) and POLARBEAR (Atacama). Region above the black dashed line is for </a:t>
            </a:r>
            <a:r>
              <a:rPr lang="en-HK" dirty="0" err="1"/>
              <a:t>AliCPT</a:t>
            </a:r>
            <a:r>
              <a:rPr lang="en-HK" dirty="0"/>
              <a:t>, regions below the white and purple dashed lines are for BICEP and POLARBEAR. The background is the dust polarization brightness temperature from Planck 2015 results. The minimum and maximum are set tobe1.0</a:t>
            </a:r>
            <a:r>
              <a:rPr lang="el-GR" dirty="0"/>
              <a:t>μ</a:t>
            </a:r>
            <a:r>
              <a:rPr lang="en-HK" dirty="0"/>
              <a:t>KRJ and1.0×103</a:t>
            </a:r>
            <a:r>
              <a:rPr lang="el-GR" dirty="0"/>
              <a:t>μ</a:t>
            </a:r>
            <a:r>
              <a:rPr lang="en-HK" dirty="0"/>
              <a:t>KRJ </a:t>
            </a:r>
          </a:p>
          <a:p>
            <a:endParaRPr lang="en-US" dirty="0"/>
          </a:p>
        </p:txBody>
      </p:sp>
      <p:sp>
        <p:nvSpPr>
          <p:cNvPr id="4" name="Slide Number Placeholder 3"/>
          <p:cNvSpPr>
            <a:spLocks noGrp="1"/>
          </p:cNvSpPr>
          <p:nvPr>
            <p:ph type="sldNum" sz="quarter" idx="10"/>
          </p:nvPr>
        </p:nvSpPr>
        <p:spPr/>
        <p:txBody>
          <a:bodyPr/>
          <a:lstStyle/>
          <a:p>
            <a:fld id="{3F69F87E-9C33-534D-AF61-0827A5BE1AA5}" type="slidenum">
              <a:rPr lang="en-US" smtClean="0"/>
              <a:t>19</a:t>
            </a:fld>
            <a:endParaRPr lang="en-US"/>
          </a:p>
        </p:txBody>
      </p:sp>
    </p:spTree>
    <p:extLst>
      <p:ext uri="{BB962C8B-B14F-4D97-AF65-F5344CB8AC3E}">
        <p14:creationId xmlns:p14="http://schemas.microsoft.com/office/powerpoint/2010/main" val="14278379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HK" dirty="0"/>
              <a:t>Target fields for </a:t>
            </a:r>
            <a:r>
              <a:rPr lang="en-HK" dirty="0" err="1"/>
              <a:t>AliCPT</a:t>
            </a:r>
            <a:r>
              <a:rPr lang="en-HK" dirty="0"/>
              <a:t>. TN1 and TN2 regions are the target fields in the northern galactic hemisphere, TS is the target field in the southern galactic hemisphere. The smaller TND region with the lowest foreground is for deeper scan. The background is the dust intensity brightness temperature from Planck 2015 results. The minimum and maximum are set to be 10.0</a:t>
            </a:r>
            <a:r>
              <a:rPr lang="el-GR" dirty="0"/>
              <a:t>μ</a:t>
            </a:r>
            <a:r>
              <a:rPr lang="en-HK" dirty="0"/>
              <a:t>KRJ and 1 × 104</a:t>
            </a:r>
            <a:r>
              <a:rPr lang="el-GR" dirty="0"/>
              <a:t>μ</a:t>
            </a:r>
            <a:r>
              <a:rPr lang="en-HK" dirty="0"/>
              <a:t>KRJ </a:t>
            </a:r>
          </a:p>
          <a:p>
            <a:endParaRPr lang="en-US" dirty="0"/>
          </a:p>
        </p:txBody>
      </p:sp>
      <p:sp>
        <p:nvSpPr>
          <p:cNvPr id="4" name="Slide Number Placeholder 3"/>
          <p:cNvSpPr>
            <a:spLocks noGrp="1"/>
          </p:cNvSpPr>
          <p:nvPr>
            <p:ph type="sldNum" sz="quarter" idx="10"/>
          </p:nvPr>
        </p:nvSpPr>
        <p:spPr/>
        <p:txBody>
          <a:bodyPr/>
          <a:lstStyle/>
          <a:p>
            <a:fld id="{3F69F87E-9C33-534D-AF61-0827A5BE1AA5}" type="slidenum">
              <a:rPr lang="en-US" smtClean="0"/>
              <a:t>20</a:t>
            </a:fld>
            <a:endParaRPr lang="en-US"/>
          </a:p>
        </p:txBody>
      </p:sp>
    </p:spTree>
    <p:extLst>
      <p:ext uri="{BB962C8B-B14F-4D97-AF65-F5344CB8AC3E}">
        <p14:creationId xmlns:p14="http://schemas.microsoft.com/office/powerpoint/2010/main" val="33959032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031">
            <a:extLst>
              <a:ext uri="{FF2B5EF4-FFF2-40B4-BE49-F238E27FC236}">
                <a16:creationId xmlns:a16="http://schemas.microsoft.com/office/drawing/2014/main" id="{B0EF225C-C8DE-C545-A12C-CB6163B87BDD}"/>
              </a:ext>
            </a:extLst>
          </p:cNvPr>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4000">
                <a:solidFill>
                  <a:schemeClr val="tx1"/>
                </a:solidFill>
                <a:latin typeface="Techno" charset="0"/>
                <a:ea typeface="ＭＳ Ｐゴシック" panose="020B0600070205080204" pitchFamily="34" charset="-128"/>
              </a:defRPr>
            </a:lvl1pPr>
            <a:lvl2pPr marL="37931725" indent="-37474525">
              <a:defRPr sz="4000">
                <a:solidFill>
                  <a:schemeClr val="tx1"/>
                </a:solidFill>
                <a:latin typeface="Techno" charset="0"/>
                <a:ea typeface="ＭＳ Ｐゴシック" panose="020B0600070205080204" pitchFamily="34" charset="-128"/>
              </a:defRPr>
            </a:lvl2pPr>
            <a:lvl3pPr>
              <a:defRPr sz="4000">
                <a:solidFill>
                  <a:schemeClr val="tx1"/>
                </a:solidFill>
                <a:latin typeface="Techno" charset="0"/>
                <a:ea typeface="ＭＳ Ｐゴシック" panose="020B0600070205080204" pitchFamily="34" charset="-128"/>
              </a:defRPr>
            </a:lvl3pPr>
            <a:lvl4pPr>
              <a:defRPr sz="4000">
                <a:solidFill>
                  <a:schemeClr val="tx1"/>
                </a:solidFill>
                <a:latin typeface="Techno" charset="0"/>
                <a:ea typeface="ＭＳ Ｐゴシック" panose="020B0600070205080204" pitchFamily="34" charset="-128"/>
              </a:defRPr>
            </a:lvl4pPr>
            <a:lvl5pPr>
              <a:defRPr sz="4000">
                <a:solidFill>
                  <a:schemeClr val="tx1"/>
                </a:solidFill>
                <a:latin typeface="Techno" charset="0"/>
                <a:ea typeface="ＭＳ Ｐゴシック" panose="020B0600070205080204" pitchFamily="34" charset="-128"/>
              </a:defRPr>
            </a:lvl5pPr>
            <a:lvl6pPr marL="457200" eaLnBrk="0" fontAlgn="base" hangingPunct="0">
              <a:spcBef>
                <a:spcPct val="0"/>
              </a:spcBef>
              <a:spcAft>
                <a:spcPct val="0"/>
              </a:spcAft>
              <a:defRPr sz="4000">
                <a:solidFill>
                  <a:schemeClr val="tx1"/>
                </a:solidFill>
                <a:latin typeface="Techno" charset="0"/>
                <a:ea typeface="ＭＳ Ｐゴシック" panose="020B0600070205080204" pitchFamily="34" charset="-128"/>
              </a:defRPr>
            </a:lvl6pPr>
            <a:lvl7pPr marL="914400" eaLnBrk="0" fontAlgn="base" hangingPunct="0">
              <a:spcBef>
                <a:spcPct val="0"/>
              </a:spcBef>
              <a:spcAft>
                <a:spcPct val="0"/>
              </a:spcAft>
              <a:defRPr sz="4000">
                <a:solidFill>
                  <a:schemeClr val="tx1"/>
                </a:solidFill>
                <a:latin typeface="Techno" charset="0"/>
                <a:ea typeface="ＭＳ Ｐゴシック" panose="020B0600070205080204" pitchFamily="34" charset="-128"/>
              </a:defRPr>
            </a:lvl7pPr>
            <a:lvl8pPr marL="1371600" eaLnBrk="0" fontAlgn="base" hangingPunct="0">
              <a:spcBef>
                <a:spcPct val="0"/>
              </a:spcBef>
              <a:spcAft>
                <a:spcPct val="0"/>
              </a:spcAft>
              <a:defRPr sz="4000">
                <a:solidFill>
                  <a:schemeClr val="tx1"/>
                </a:solidFill>
                <a:latin typeface="Techno" charset="0"/>
                <a:ea typeface="ＭＳ Ｐゴシック" panose="020B0600070205080204" pitchFamily="34" charset="-128"/>
              </a:defRPr>
            </a:lvl8pPr>
            <a:lvl9pPr marL="1828800" eaLnBrk="0" fontAlgn="base" hangingPunct="0">
              <a:spcBef>
                <a:spcPct val="0"/>
              </a:spcBef>
              <a:spcAft>
                <a:spcPct val="0"/>
              </a:spcAft>
              <a:defRPr sz="4000">
                <a:solidFill>
                  <a:schemeClr val="tx1"/>
                </a:solidFill>
                <a:latin typeface="Techno" charset="0"/>
                <a:ea typeface="ＭＳ Ｐゴシック" panose="020B0600070205080204" pitchFamily="34" charset="-128"/>
              </a:defRPr>
            </a:lvl9pPr>
          </a:lstStyle>
          <a:p>
            <a:fld id="{AAEDC12A-9D58-CD4D-8B1B-F371CEBCD590}" type="slidenum">
              <a:rPr lang="en-US" altLang="en-US" sz="1200"/>
              <a:pPr/>
              <a:t>21</a:t>
            </a:fld>
            <a:endParaRPr lang="en-US" altLang="en-US" sz="1200"/>
          </a:p>
        </p:txBody>
      </p:sp>
      <p:sp>
        <p:nvSpPr>
          <p:cNvPr id="23555" name="Rectangle 2">
            <a:extLst>
              <a:ext uri="{FF2B5EF4-FFF2-40B4-BE49-F238E27FC236}">
                <a16:creationId xmlns:a16="http://schemas.microsoft.com/office/drawing/2014/main" id="{03FECF3C-824E-EC40-9F43-EA71B1769440}"/>
              </a:ext>
            </a:extLst>
          </p:cNvPr>
          <p:cNvSpPr>
            <a:spLocks noGrp="1" noRot="1" noChangeAspect="1" noChangeArrowheads="1" noTextEdit="1"/>
          </p:cNvSpPr>
          <p:nvPr>
            <p:ph type="sldImg"/>
          </p:nvPr>
        </p:nvSpPr>
        <p:spPr>
          <a:ln/>
        </p:spPr>
      </p:sp>
      <p:sp>
        <p:nvSpPr>
          <p:cNvPr id="23556" name="Rectangle 3">
            <a:extLst>
              <a:ext uri="{FF2B5EF4-FFF2-40B4-BE49-F238E27FC236}">
                <a16:creationId xmlns:a16="http://schemas.microsoft.com/office/drawing/2014/main" id="{765DD38E-B327-9548-BA33-914FAF18E9F6}"/>
              </a:ext>
            </a:extLst>
          </p:cNvPr>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tLang="en-US">
              <a:ea typeface="ＭＳ Ｐゴシック" panose="020B0600070205080204" pitchFamily="34" charset="-128"/>
            </a:endParaRPr>
          </a:p>
        </p:txBody>
      </p:sp>
    </p:spTree>
    <p:extLst>
      <p:ext uri="{BB962C8B-B14F-4D97-AF65-F5344CB8AC3E}">
        <p14:creationId xmlns:p14="http://schemas.microsoft.com/office/powerpoint/2010/main" val="15497140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1031">
            <a:extLst>
              <a:ext uri="{FF2B5EF4-FFF2-40B4-BE49-F238E27FC236}">
                <a16:creationId xmlns:a16="http://schemas.microsoft.com/office/drawing/2014/main" id="{89BD2F4E-2522-BE45-BE24-1F5260C900A6}"/>
              </a:ext>
            </a:extLst>
          </p:cNvPr>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4000">
                <a:solidFill>
                  <a:schemeClr val="tx1"/>
                </a:solidFill>
                <a:latin typeface="Techno" charset="0"/>
                <a:ea typeface="ＭＳ Ｐゴシック" panose="020B0600070205080204" pitchFamily="34" charset="-128"/>
              </a:defRPr>
            </a:lvl1pPr>
            <a:lvl2pPr marL="37931725" indent="-37474525">
              <a:defRPr sz="4000">
                <a:solidFill>
                  <a:schemeClr val="tx1"/>
                </a:solidFill>
                <a:latin typeface="Techno" charset="0"/>
                <a:ea typeface="ＭＳ Ｐゴシック" panose="020B0600070205080204" pitchFamily="34" charset="-128"/>
              </a:defRPr>
            </a:lvl2pPr>
            <a:lvl3pPr>
              <a:defRPr sz="4000">
                <a:solidFill>
                  <a:schemeClr val="tx1"/>
                </a:solidFill>
                <a:latin typeface="Techno" charset="0"/>
                <a:ea typeface="ＭＳ Ｐゴシック" panose="020B0600070205080204" pitchFamily="34" charset="-128"/>
              </a:defRPr>
            </a:lvl3pPr>
            <a:lvl4pPr>
              <a:defRPr sz="4000">
                <a:solidFill>
                  <a:schemeClr val="tx1"/>
                </a:solidFill>
                <a:latin typeface="Techno" charset="0"/>
                <a:ea typeface="ＭＳ Ｐゴシック" panose="020B0600070205080204" pitchFamily="34" charset="-128"/>
              </a:defRPr>
            </a:lvl4pPr>
            <a:lvl5pPr>
              <a:defRPr sz="4000">
                <a:solidFill>
                  <a:schemeClr val="tx1"/>
                </a:solidFill>
                <a:latin typeface="Techno" charset="0"/>
                <a:ea typeface="ＭＳ Ｐゴシック" panose="020B0600070205080204" pitchFamily="34" charset="-128"/>
              </a:defRPr>
            </a:lvl5pPr>
            <a:lvl6pPr marL="457200" eaLnBrk="0" fontAlgn="base" hangingPunct="0">
              <a:spcBef>
                <a:spcPct val="0"/>
              </a:spcBef>
              <a:spcAft>
                <a:spcPct val="0"/>
              </a:spcAft>
              <a:defRPr sz="4000">
                <a:solidFill>
                  <a:schemeClr val="tx1"/>
                </a:solidFill>
                <a:latin typeface="Techno" charset="0"/>
                <a:ea typeface="ＭＳ Ｐゴシック" panose="020B0600070205080204" pitchFamily="34" charset="-128"/>
              </a:defRPr>
            </a:lvl6pPr>
            <a:lvl7pPr marL="914400" eaLnBrk="0" fontAlgn="base" hangingPunct="0">
              <a:spcBef>
                <a:spcPct val="0"/>
              </a:spcBef>
              <a:spcAft>
                <a:spcPct val="0"/>
              </a:spcAft>
              <a:defRPr sz="4000">
                <a:solidFill>
                  <a:schemeClr val="tx1"/>
                </a:solidFill>
                <a:latin typeface="Techno" charset="0"/>
                <a:ea typeface="ＭＳ Ｐゴシック" panose="020B0600070205080204" pitchFamily="34" charset="-128"/>
              </a:defRPr>
            </a:lvl7pPr>
            <a:lvl8pPr marL="1371600" eaLnBrk="0" fontAlgn="base" hangingPunct="0">
              <a:spcBef>
                <a:spcPct val="0"/>
              </a:spcBef>
              <a:spcAft>
                <a:spcPct val="0"/>
              </a:spcAft>
              <a:defRPr sz="4000">
                <a:solidFill>
                  <a:schemeClr val="tx1"/>
                </a:solidFill>
                <a:latin typeface="Techno" charset="0"/>
                <a:ea typeface="ＭＳ Ｐゴシック" panose="020B0600070205080204" pitchFamily="34" charset="-128"/>
              </a:defRPr>
            </a:lvl8pPr>
            <a:lvl9pPr marL="1828800" eaLnBrk="0" fontAlgn="base" hangingPunct="0">
              <a:spcBef>
                <a:spcPct val="0"/>
              </a:spcBef>
              <a:spcAft>
                <a:spcPct val="0"/>
              </a:spcAft>
              <a:defRPr sz="4000">
                <a:solidFill>
                  <a:schemeClr val="tx1"/>
                </a:solidFill>
                <a:latin typeface="Techno" charset="0"/>
                <a:ea typeface="ＭＳ Ｐゴシック" panose="020B0600070205080204" pitchFamily="34" charset="-128"/>
              </a:defRPr>
            </a:lvl9pPr>
          </a:lstStyle>
          <a:p>
            <a:fld id="{45EC1F10-483C-9942-A2BD-29829E05C316}" type="slidenum">
              <a:rPr lang="en-US" altLang="en-US" sz="1200"/>
              <a:pPr/>
              <a:t>22</a:t>
            </a:fld>
            <a:endParaRPr lang="en-US" altLang="en-US" sz="1200"/>
          </a:p>
        </p:txBody>
      </p:sp>
      <p:sp>
        <p:nvSpPr>
          <p:cNvPr id="29699" name="Rectangle 2">
            <a:extLst>
              <a:ext uri="{FF2B5EF4-FFF2-40B4-BE49-F238E27FC236}">
                <a16:creationId xmlns:a16="http://schemas.microsoft.com/office/drawing/2014/main" id="{CF65023E-154C-D040-875E-A79D1C0EA327}"/>
              </a:ext>
            </a:extLst>
          </p:cNvPr>
          <p:cNvSpPr>
            <a:spLocks noGrp="1" noRot="1" noChangeAspect="1" noChangeArrowheads="1" noTextEdit="1"/>
          </p:cNvSpPr>
          <p:nvPr>
            <p:ph type="sldImg"/>
          </p:nvPr>
        </p:nvSpPr>
        <p:spPr>
          <a:ln/>
        </p:spPr>
      </p:sp>
      <p:sp>
        <p:nvSpPr>
          <p:cNvPr id="29700" name="Rectangle 3">
            <a:extLst>
              <a:ext uri="{FF2B5EF4-FFF2-40B4-BE49-F238E27FC236}">
                <a16:creationId xmlns:a16="http://schemas.microsoft.com/office/drawing/2014/main" id="{3F13FA41-C9A1-F748-ADE5-EF62DA9F3C15}"/>
              </a:ext>
            </a:extLst>
          </p:cNvPr>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tLang="en-US">
              <a:ea typeface="ＭＳ Ｐゴシック" panose="020B0600070205080204" pitchFamily="34" charset="-128"/>
            </a:endParaRPr>
          </a:p>
        </p:txBody>
      </p:sp>
    </p:spTree>
    <p:extLst>
      <p:ext uri="{BB962C8B-B14F-4D97-AF65-F5344CB8AC3E}">
        <p14:creationId xmlns:p14="http://schemas.microsoft.com/office/powerpoint/2010/main" val="16207858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solidFill>
                  <a:prstClr val="black"/>
                </a:solidFill>
                <a:latin typeface="Times-Roman"/>
              </a:rPr>
              <a:t>Slices </a:t>
            </a:r>
            <a:r>
              <a:rPr lang="fr-FR" dirty="0" err="1">
                <a:solidFill>
                  <a:prstClr val="black"/>
                </a:solidFill>
                <a:latin typeface="Times-Roman"/>
              </a:rPr>
              <a:t>through</a:t>
            </a:r>
            <a:r>
              <a:rPr lang="fr-FR" dirty="0">
                <a:solidFill>
                  <a:prstClr val="black"/>
                </a:solidFill>
                <a:latin typeface="Times-Roman"/>
              </a:rPr>
              <a:t> the SDSS 3-dimensional </a:t>
            </a:r>
            <a:r>
              <a:rPr lang="fr-FR" dirty="0" err="1">
                <a:solidFill>
                  <a:prstClr val="black"/>
                </a:solidFill>
                <a:latin typeface="Times-Roman"/>
              </a:rPr>
              <a:t>map</a:t>
            </a:r>
            <a:r>
              <a:rPr lang="fr-FR" dirty="0">
                <a:solidFill>
                  <a:prstClr val="black"/>
                </a:solidFill>
                <a:latin typeface="Times-Roman"/>
              </a:rPr>
              <a:t> of the distribution of galaxies. </a:t>
            </a:r>
            <a:r>
              <a:rPr lang="fr-FR" dirty="0" err="1">
                <a:solidFill>
                  <a:prstClr val="black"/>
                </a:solidFill>
                <a:latin typeface="Times-Roman"/>
              </a:rPr>
              <a:t>Earth</a:t>
            </a:r>
            <a:r>
              <a:rPr lang="fr-FR" dirty="0">
                <a:solidFill>
                  <a:prstClr val="black"/>
                </a:solidFill>
                <a:latin typeface="Times-Roman"/>
              </a:rPr>
              <a:t> </a:t>
            </a:r>
            <a:r>
              <a:rPr lang="fr-FR" dirty="0" err="1">
                <a:solidFill>
                  <a:prstClr val="black"/>
                </a:solidFill>
                <a:latin typeface="Times-Roman"/>
              </a:rPr>
              <a:t>is</a:t>
            </a:r>
            <a:r>
              <a:rPr lang="fr-FR" dirty="0">
                <a:solidFill>
                  <a:prstClr val="black"/>
                </a:solidFill>
                <a:latin typeface="Times-Roman"/>
              </a:rPr>
              <a:t> </a:t>
            </a:r>
            <a:r>
              <a:rPr lang="fr-FR" dirty="0" err="1">
                <a:solidFill>
                  <a:prstClr val="black"/>
                </a:solidFill>
                <a:latin typeface="Times-Roman"/>
              </a:rPr>
              <a:t>at</a:t>
            </a:r>
            <a:r>
              <a:rPr lang="fr-FR" dirty="0">
                <a:solidFill>
                  <a:prstClr val="black"/>
                </a:solidFill>
                <a:latin typeface="Times-Roman"/>
              </a:rPr>
              <a:t> the center, and </a:t>
            </a:r>
            <a:r>
              <a:rPr lang="fr-FR" dirty="0" err="1">
                <a:solidFill>
                  <a:prstClr val="black"/>
                </a:solidFill>
                <a:latin typeface="Times-Roman"/>
              </a:rPr>
              <a:t>each</a:t>
            </a:r>
            <a:r>
              <a:rPr lang="fr-FR" dirty="0">
                <a:solidFill>
                  <a:prstClr val="black"/>
                </a:solidFill>
                <a:latin typeface="Times-Roman"/>
              </a:rPr>
              <a:t> point </a:t>
            </a:r>
            <a:r>
              <a:rPr lang="fr-FR" dirty="0" err="1">
                <a:solidFill>
                  <a:prstClr val="black"/>
                </a:solidFill>
                <a:latin typeface="Times-Roman"/>
              </a:rPr>
              <a:t>represents</a:t>
            </a:r>
            <a:r>
              <a:rPr lang="fr-FR" dirty="0">
                <a:solidFill>
                  <a:prstClr val="black"/>
                </a:solidFill>
                <a:latin typeface="Times-Roman"/>
              </a:rPr>
              <a:t> a </a:t>
            </a:r>
            <a:r>
              <a:rPr lang="fr-FR" dirty="0" err="1">
                <a:solidFill>
                  <a:prstClr val="black"/>
                </a:solidFill>
                <a:latin typeface="Times-Roman"/>
              </a:rPr>
              <a:t>galaxy</a:t>
            </a:r>
            <a:r>
              <a:rPr lang="fr-FR" dirty="0">
                <a:solidFill>
                  <a:prstClr val="black"/>
                </a:solidFill>
                <a:latin typeface="Times-Roman"/>
              </a:rPr>
              <a:t>, </a:t>
            </a:r>
            <a:r>
              <a:rPr lang="fr-FR" dirty="0" err="1">
                <a:solidFill>
                  <a:prstClr val="black"/>
                </a:solidFill>
                <a:latin typeface="Times-Roman"/>
              </a:rPr>
              <a:t>typically</a:t>
            </a:r>
            <a:r>
              <a:rPr lang="fr-FR" dirty="0">
                <a:solidFill>
                  <a:prstClr val="black"/>
                </a:solidFill>
                <a:latin typeface="Times-Roman"/>
              </a:rPr>
              <a:t> </a:t>
            </a:r>
            <a:r>
              <a:rPr lang="fr-FR" dirty="0" err="1">
                <a:solidFill>
                  <a:prstClr val="black"/>
                </a:solidFill>
                <a:latin typeface="Times-Roman"/>
              </a:rPr>
              <a:t>containing</a:t>
            </a:r>
            <a:r>
              <a:rPr lang="fr-FR" dirty="0">
                <a:solidFill>
                  <a:prstClr val="black"/>
                </a:solidFill>
                <a:latin typeface="Times-Roman"/>
              </a:rPr>
              <a:t> about 100 billion stars. Galaxies are </a:t>
            </a:r>
            <a:r>
              <a:rPr lang="fr-FR" dirty="0" err="1">
                <a:solidFill>
                  <a:prstClr val="black"/>
                </a:solidFill>
                <a:latin typeface="Times-Roman"/>
              </a:rPr>
              <a:t>colored</a:t>
            </a:r>
            <a:r>
              <a:rPr lang="fr-FR" dirty="0">
                <a:solidFill>
                  <a:prstClr val="black"/>
                </a:solidFill>
                <a:latin typeface="Times-Roman"/>
              </a:rPr>
              <a:t> </a:t>
            </a:r>
            <a:r>
              <a:rPr lang="fr-FR" dirty="0" err="1">
                <a:solidFill>
                  <a:prstClr val="black"/>
                </a:solidFill>
                <a:latin typeface="Times-Roman"/>
              </a:rPr>
              <a:t>according</a:t>
            </a:r>
            <a:r>
              <a:rPr lang="fr-FR" dirty="0">
                <a:solidFill>
                  <a:prstClr val="black"/>
                </a:solidFill>
                <a:latin typeface="Times-Roman"/>
              </a:rPr>
              <a:t> to the </a:t>
            </a:r>
            <a:r>
              <a:rPr lang="fr-FR" dirty="0" err="1">
                <a:solidFill>
                  <a:prstClr val="black"/>
                </a:solidFill>
                <a:latin typeface="Times-Roman"/>
              </a:rPr>
              <a:t>ages</a:t>
            </a:r>
            <a:r>
              <a:rPr lang="fr-FR" dirty="0">
                <a:solidFill>
                  <a:prstClr val="black"/>
                </a:solidFill>
                <a:latin typeface="Times-Roman"/>
              </a:rPr>
              <a:t> of </a:t>
            </a:r>
            <a:r>
              <a:rPr lang="fr-FR" dirty="0" err="1">
                <a:solidFill>
                  <a:prstClr val="black"/>
                </a:solidFill>
                <a:latin typeface="Times-Roman"/>
              </a:rPr>
              <a:t>their</a:t>
            </a:r>
            <a:r>
              <a:rPr lang="fr-FR" dirty="0">
                <a:solidFill>
                  <a:prstClr val="black"/>
                </a:solidFill>
                <a:latin typeface="Times-Roman"/>
              </a:rPr>
              <a:t> stars, </a:t>
            </a:r>
            <a:r>
              <a:rPr lang="fr-FR" dirty="0" err="1">
                <a:solidFill>
                  <a:prstClr val="black"/>
                </a:solidFill>
                <a:latin typeface="Times-Roman"/>
              </a:rPr>
              <a:t>with</a:t>
            </a:r>
            <a:r>
              <a:rPr lang="fr-FR" dirty="0">
                <a:solidFill>
                  <a:prstClr val="black"/>
                </a:solidFill>
                <a:latin typeface="Times-Roman"/>
              </a:rPr>
              <a:t> the </a:t>
            </a:r>
            <a:r>
              <a:rPr lang="fr-FR" dirty="0" err="1">
                <a:solidFill>
                  <a:prstClr val="black"/>
                </a:solidFill>
                <a:latin typeface="Times-Roman"/>
              </a:rPr>
              <a:t>redder</a:t>
            </a:r>
            <a:r>
              <a:rPr lang="fr-FR" dirty="0">
                <a:solidFill>
                  <a:prstClr val="black"/>
                </a:solidFill>
                <a:latin typeface="Times-Roman"/>
              </a:rPr>
              <a:t>, more </a:t>
            </a:r>
            <a:r>
              <a:rPr lang="fr-FR" dirty="0" err="1">
                <a:solidFill>
                  <a:prstClr val="black"/>
                </a:solidFill>
                <a:latin typeface="Times-Roman"/>
              </a:rPr>
              <a:t>strongly</a:t>
            </a:r>
            <a:r>
              <a:rPr lang="fr-FR" dirty="0">
                <a:solidFill>
                  <a:prstClr val="black"/>
                </a:solidFill>
                <a:latin typeface="Times-Roman"/>
              </a:rPr>
              <a:t> </a:t>
            </a:r>
            <a:r>
              <a:rPr lang="fr-FR" dirty="0" err="1">
                <a:solidFill>
                  <a:prstClr val="black"/>
                </a:solidFill>
                <a:latin typeface="Times-Roman"/>
              </a:rPr>
              <a:t>clustered</a:t>
            </a:r>
            <a:r>
              <a:rPr lang="fr-FR" dirty="0">
                <a:solidFill>
                  <a:prstClr val="black"/>
                </a:solidFill>
                <a:latin typeface="Times-Roman"/>
              </a:rPr>
              <a:t> points </a:t>
            </a:r>
            <a:r>
              <a:rPr lang="fr-FR" dirty="0" err="1">
                <a:solidFill>
                  <a:prstClr val="black"/>
                </a:solidFill>
                <a:latin typeface="Times-Roman"/>
              </a:rPr>
              <a:t>showing</a:t>
            </a:r>
            <a:r>
              <a:rPr lang="fr-FR" dirty="0">
                <a:solidFill>
                  <a:prstClr val="black"/>
                </a:solidFill>
                <a:latin typeface="Times-Roman"/>
              </a:rPr>
              <a:t> galaxies </a:t>
            </a:r>
            <a:r>
              <a:rPr lang="fr-FR" dirty="0" err="1">
                <a:solidFill>
                  <a:prstClr val="black"/>
                </a:solidFill>
                <a:latin typeface="Times-Roman"/>
              </a:rPr>
              <a:t>that</a:t>
            </a:r>
            <a:r>
              <a:rPr lang="fr-FR" dirty="0">
                <a:solidFill>
                  <a:prstClr val="black"/>
                </a:solidFill>
                <a:latin typeface="Times-Roman"/>
              </a:rPr>
              <a:t> are made of </a:t>
            </a:r>
            <a:r>
              <a:rPr lang="fr-FR" dirty="0" err="1">
                <a:solidFill>
                  <a:prstClr val="black"/>
                </a:solidFill>
                <a:latin typeface="Times-Roman"/>
              </a:rPr>
              <a:t>older</a:t>
            </a:r>
            <a:r>
              <a:rPr lang="fr-FR" dirty="0">
                <a:solidFill>
                  <a:prstClr val="black"/>
                </a:solidFill>
                <a:latin typeface="Times-Roman"/>
              </a:rPr>
              <a:t> stars. The </a:t>
            </a:r>
            <a:r>
              <a:rPr lang="fr-FR" dirty="0" err="1">
                <a:solidFill>
                  <a:prstClr val="black"/>
                </a:solidFill>
                <a:latin typeface="Times-Roman"/>
              </a:rPr>
              <a:t>outer</a:t>
            </a:r>
            <a:r>
              <a:rPr lang="fr-FR" dirty="0">
                <a:solidFill>
                  <a:prstClr val="black"/>
                </a:solidFill>
                <a:latin typeface="Times-Roman"/>
              </a:rPr>
              <a:t> </a:t>
            </a:r>
            <a:r>
              <a:rPr lang="fr-FR" dirty="0" err="1">
                <a:solidFill>
                  <a:prstClr val="black"/>
                </a:solidFill>
                <a:latin typeface="Times-Roman"/>
              </a:rPr>
              <a:t>circle</a:t>
            </a:r>
            <a:r>
              <a:rPr lang="fr-FR" dirty="0">
                <a:solidFill>
                  <a:prstClr val="black"/>
                </a:solidFill>
                <a:latin typeface="Times-Roman"/>
              </a:rPr>
              <a:t> </a:t>
            </a:r>
            <a:r>
              <a:rPr lang="fr-FR" dirty="0" err="1">
                <a:solidFill>
                  <a:prstClr val="black"/>
                </a:solidFill>
                <a:latin typeface="Times-Roman"/>
              </a:rPr>
              <a:t>is</a:t>
            </a:r>
            <a:r>
              <a:rPr lang="fr-FR" dirty="0">
                <a:solidFill>
                  <a:prstClr val="black"/>
                </a:solidFill>
                <a:latin typeface="Times-Roman"/>
              </a:rPr>
              <a:t> </a:t>
            </a:r>
            <a:r>
              <a:rPr lang="fr-FR" dirty="0" err="1">
                <a:solidFill>
                  <a:prstClr val="black"/>
                </a:solidFill>
                <a:latin typeface="Times-Roman"/>
              </a:rPr>
              <a:t>at</a:t>
            </a:r>
            <a:r>
              <a:rPr lang="fr-FR" dirty="0">
                <a:solidFill>
                  <a:prstClr val="black"/>
                </a:solidFill>
                <a:latin typeface="Times-Roman"/>
              </a:rPr>
              <a:t> a distance of </a:t>
            </a:r>
            <a:r>
              <a:rPr lang="fr-FR" dirty="0" err="1">
                <a:solidFill>
                  <a:prstClr val="black"/>
                </a:solidFill>
                <a:latin typeface="Times-Roman"/>
              </a:rPr>
              <a:t>two</a:t>
            </a:r>
            <a:r>
              <a:rPr lang="fr-FR" dirty="0">
                <a:solidFill>
                  <a:prstClr val="black"/>
                </a:solidFill>
                <a:latin typeface="Times-Roman"/>
              </a:rPr>
              <a:t> billion light </a:t>
            </a:r>
            <a:r>
              <a:rPr lang="fr-FR" dirty="0" err="1">
                <a:solidFill>
                  <a:prstClr val="black"/>
                </a:solidFill>
                <a:latin typeface="Times-Roman"/>
              </a:rPr>
              <a:t>years</a:t>
            </a:r>
            <a:r>
              <a:rPr lang="fr-FR" dirty="0">
                <a:solidFill>
                  <a:prstClr val="black"/>
                </a:solidFill>
                <a:latin typeface="Times-Roman"/>
              </a:rPr>
              <a:t>. The </a:t>
            </a:r>
            <a:r>
              <a:rPr lang="fr-FR" dirty="0" err="1">
                <a:solidFill>
                  <a:prstClr val="black"/>
                </a:solidFill>
                <a:latin typeface="Times-Roman"/>
              </a:rPr>
              <a:t>region</a:t>
            </a:r>
            <a:r>
              <a:rPr lang="fr-FR" dirty="0">
                <a:solidFill>
                  <a:prstClr val="black"/>
                </a:solidFill>
                <a:latin typeface="Times-Roman"/>
              </a:rPr>
              <a:t> </a:t>
            </a:r>
            <a:r>
              <a:rPr lang="fr-FR" dirty="0" err="1">
                <a:solidFill>
                  <a:prstClr val="black"/>
                </a:solidFill>
                <a:latin typeface="Times-Roman"/>
              </a:rPr>
              <a:t>between</a:t>
            </a:r>
            <a:r>
              <a:rPr lang="fr-FR" dirty="0">
                <a:solidFill>
                  <a:prstClr val="black"/>
                </a:solidFill>
                <a:latin typeface="Times-Roman"/>
              </a:rPr>
              <a:t> the </a:t>
            </a:r>
            <a:r>
              <a:rPr lang="fr-FR" dirty="0" err="1">
                <a:solidFill>
                  <a:prstClr val="black"/>
                </a:solidFill>
                <a:latin typeface="Times-Roman"/>
              </a:rPr>
              <a:t>wedges</a:t>
            </a:r>
            <a:r>
              <a:rPr lang="fr-FR" dirty="0">
                <a:solidFill>
                  <a:prstClr val="black"/>
                </a:solidFill>
                <a:latin typeface="Times-Roman"/>
              </a:rPr>
              <a:t> </a:t>
            </a:r>
            <a:r>
              <a:rPr lang="fr-FR" dirty="0" err="1">
                <a:solidFill>
                  <a:prstClr val="black"/>
                </a:solidFill>
                <a:latin typeface="Times-Roman"/>
              </a:rPr>
              <a:t>was</a:t>
            </a:r>
            <a:r>
              <a:rPr lang="fr-FR" dirty="0">
                <a:solidFill>
                  <a:prstClr val="black"/>
                </a:solidFill>
                <a:latin typeface="Times-Roman"/>
              </a:rPr>
              <a:t> not </a:t>
            </a:r>
            <a:r>
              <a:rPr lang="fr-FR" dirty="0" err="1">
                <a:solidFill>
                  <a:prstClr val="black"/>
                </a:solidFill>
                <a:latin typeface="Times-Roman"/>
              </a:rPr>
              <a:t>mapped</a:t>
            </a:r>
            <a:r>
              <a:rPr lang="fr-FR" dirty="0">
                <a:solidFill>
                  <a:prstClr val="black"/>
                </a:solidFill>
                <a:latin typeface="Times-Roman"/>
              </a:rPr>
              <a:t> by the SDSS </a:t>
            </a:r>
            <a:r>
              <a:rPr lang="fr-FR" dirty="0" err="1">
                <a:solidFill>
                  <a:prstClr val="black"/>
                </a:solidFill>
                <a:latin typeface="Times-Roman"/>
              </a:rPr>
              <a:t>because</a:t>
            </a:r>
            <a:r>
              <a:rPr lang="fr-FR" dirty="0">
                <a:solidFill>
                  <a:prstClr val="black"/>
                </a:solidFill>
                <a:latin typeface="Times-Roman"/>
              </a:rPr>
              <a:t> </a:t>
            </a:r>
            <a:r>
              <a:rPr lang="fr-FR" dirty="0" err="1">
                <a:solidFill>
                  <a:prstClr val="black"/>
                </a:solidFill>
                <a:latin typeface="Times-Roman"/>
              </a:rPr>
              <a:t>dust</a:t>
            </a:r>
            <a:r>
              <a:rPr lang="fr-FR" dirty="0">
                <a:solidFill>
                  <a:prstClr val="black"/>
                </a:solidFill>
                <a:latin typeface="Times-Roman"/>
              </a:rPr>
              <a:t> in </a:t>
            </a:r>
            <a:r>
              <a:rPr lang="fr-FR" dirty="0" err="1">
                <a:solidFill>
                  <a:prstClr val="black"/>
                </a:solidFill>
                <a:latin typeface="Times-Roman"/>
              </a:rPr>
              <a:t>our</a:t>
            </a:r>
            <a:r>
              <a:rPr lang="fr-FR" dirty="0">
                <a:solidFill>
                  <a:prstClr val="black"/>
                </a:solidFill>
                <a:latin typeface="Times-Roman"/>
              </a:rPr>
              <a:t> </a:t>
            </a:r>
            <a:r>
              <a:rPr lang="fr-FR" dirty="0" err="1">
                <a:solidFill>
                  <a:prstClr val="black"/>
                </a:solidFill>
                <a:latin typeface="Times-Roman"/>
              </a:rPr>
              <a:t>own</a:t>
            </a:r>
            <a:r>
              <a:rPr lang="fr-FR" dirty="0">
                <a:solidFill>
                  <a:prstClr val="black"/>
                </a:solidFill>
                <a:latin typeface="Times-Roman"/>
              </a:rPr>
              <a:t> </a:t>
            </a:r>
            <a:r>
              <a:rPr lang="fr-FR" dirty="0" err="1">
                <a:solidFill>
                  <a:prstClr val="black"/>
                </a:solidFill>
                <a:latin typeface="Times-Roman"/>
              </a:rPr>
              <a:t>Galaxy</a:t>
            </a:r>
            <a:r>
              <a:rPr lang="fr-FR" dirty="0">
                <a:solidFill>
                  <a:prstClr val="black"/>
                </a:solidFill>
                <a:latin typeface="Times-Roman"/>
              </a:rPr>
              <a:t> obscures the </a:t>
            </a:r>
            <a:r>
              <a:rPr lang="fr-FR" dirty="0" err="1">
                <a:solidFill>
                  <a:prstClr val="black"/>
                </a:solidFill>
                <a:latin typeface="Times-Roman"/>
              </a:rPr>
              <a:t>view</a:t>
            </a:r>
            <a:r>
              <a:rPr lang="fr-FR" dirty="0">
                <a:solidFill>
                  <a:prstClr val="black"/>
                </a:solidFill>
                <a:latin typeface="Times-Roman"/>
              </a:rPr>
              <a:t> of the distant </a:t>
            </a:r>
            <a:r>
              <a:rPr lang="fr-FR" dirty="0" err="1">
                <a:solidFill>
                  <a:prstClr val="black"/>
                </a:solidFill>
                <a:latin typeface="Times-Roman"/>
              </a:rPr>
              <a:t>universe</a:t>
            </a:r>
            <a:r>
              <a:rPr lang="fr-FR" dirty="0">
                <a:solidFill>
                  <a:prstClr val="black"/>
                </a:solidFill>
                <a:latin typeface="Times-Roman"/>
              </a:rPr>
              <a:t> in </a:t>
            </a:r>
            <a:r>
              <a:rPr lang="fr-FR" dirty="0" err="1">
                <a:solidFill>
                  <a:prstClr val="black"/>
                </a:solidFill>
                <a:latin typeface="Times-Roman"/>
              </a:rPr>
              <a:t>these</a:t>
            </a:r>
            <a:r>
              <a:rPr lang="fr-FR" dirty="0">
                <a:solidFill>
                  <a:prstClr val="black"/>
                </a:solidFill>
                <a:latin typeface="Times-Roman"/>
              </a:rPr>
              <a:t> directions. </a:t>
            </a:r>
            <a:r>
              <a:rPr lang="fr-FR" dirty="0" err="1">
                <a:solidFill>
                  <a:prstClr val="black"/>
                </a:solidFill>
                <a:latin typeface="Times-Roman"/>
              </a:rPr>
              <a:t>Both</a:t>
            </a:r>
            <a:r>
              <a:rPr lang="fr-FR" dirty="0">
                <a:solidFill>
                  <a:prstClr val="black"/>
                </a:solidFill>
                <a:latin typeface="Times-Roman"/>
              </a:rPr>
              <a:t> slices </a:t>
            </a:r>
            <a:r>
              <a:rPr lang="fr-FR" dirty="0" err="1">
                <a:solidFill>
                  <a:prstClr val="black"/>
                </a:solidFill>
                <a:latin typeface="Times-Roman"/>
              </a:rPr>
              <a:t>contain</a:t>
            </a:r>
            <a:r>
              <a:rPr lang="fr-FR" dirty="0">
                <a:solidFill>
                  <a:prstClr val="black"/>
                </a:solidFill>
                <a:latin typeface="Times-Roman"/>
              </a:rPr>
              <a:t> all galaxies </a:t>
            </a:r>
            <a:r>
              <a:rPr lang="fr-FR" dirty="0" err="1">
                <a:solidFill>
                  <a:prstClr val="black"/>
                </a:solidFill>
                <a:latin typeface="Times-Roman"/>
              </a:rPr>
              <a:t>within</a:t>
            </a:r>
            <a:r>
              <a:rPr lang="fr-FR" dirty="0">
                <a:solidFill>
                  <a:prstClr val="black"/>
                </a:solidFill>
                <a:latin typeface="Times-Roman"/>
              </a:rPr>
              <a:t> -1.25 and 1.25 </a:t>
            </a:r>
            <a:r>
              <a:rPr lang="fr-FR" dirty="0" err="1">
                <a:solidFill>
                  <a:prstClr val="black"/>
                </a:solidFill>
                <a:latin typeface="Times-Roman"/>
              </a:rPr>
              <a:t>degrees</a:t>
            </a:r>
            <a:r>
              <a:rPr lang="fr-FR" dirty="0">
                <a:solidFill>
                  <a:prstClr val="black"/>
                </a:solidFill>
                <a:latin typeface="Times-Roman"/>
              </a:rPr>
              <a:t> </a:t>
            </a:r>
            <a:r>
              <a:rPr lang="fr-FR" dirty="0" err="1">
                <a:solidFill>
                  <a:prstClr val="black"/>
                </a:solidFill>
                <a:latin typeface="Times-Roman"/>
              </a:rPr>
              <a:t>declination</a:t>
            </a:r>
            <a:r>
              <a:rPr lang="fr-FR" dirty="0">
                <a:solidFill>
                  <a:prstClr val="black"/>
                </a:solidFill>
                <a:latin typeface="Times-Roman"/>
              </a:rPr>
              <a:t>. </a:t>
            </a:r>
          </a:p>
          <a:p>
            <a:r>
              <a:rPr lang="fr-FR" i="1" dirty="0" err="1">
                <a:solidFill>
                  <a:prstClr val="black"/>
                </a:solidFill>
                <a:latin typeface="Times-Roman"/>
              </a:rPr>
              <a:t>Credit</a:t>
            </a:r>
            <a:r>
              <a:rPr lang="fr-FR" i="1" dirty="0">
                <a:solidFill>
                  <a:prstClr val="black"/>
                </a:solidFill>
                <a:latin typeface="Times-Roman"/>
              </a:rPr>
              <a:t>: M. </a:t>
            </a:r>
            <a:r>
              <a:rPr lang="fr-FR" i="1" dirty="0" err="1">
                <a:solidFill>
                  <a:prstClr val="black"/>
                </a:solidFill>
                <a:latin typeface="Times-Roman"/>
              </a:rPr>
              <a:t>Blanton</a:t>
            </a:r>
            <a:r>
              <a:rPr lang="fr-FR" i="1" dirty="0">
                <a:solidFill>
                  <a:prstClr val="black"/>
                </a:solidFill>
                <a:latin typeface="Times-Roman"/>
              </a:rPr>
              <a:t> and the </a:t>
            </a:r>
            <a:r>
              <a:rPr lang="fr-FR" i="1" dirty="0" err="1">
                <a:solidFill>
                  <a:prstClr val="black"/>
                </a:solidFill>
                <a:latin typeface="Times-Roman"/>
              </a:rPr>
              <a:t>Sloan</a:t>
            </a:r>
            <a:r>
              <a:rPr lang="fr-FR" i="1" dirty="0">
                <a:solidFill>
                  <a:prstClr val="black"/>
                </a:solidFill>
                <a:latin typeface="Times-Roman"/>
              </a:rPr>
              <a:t> Digital </a:t>
            </a:r>
            <a:r>
              <a:rPr lang="fr-FR" i="1" dirty="0" err="1">
                <a:solidFill>
                  <a:prstClr val="black"/>
                </a:solidFill>
                <a:latin typeface="Times-Roman"/>
              </a:rPr>
              <a:t>Sky</a:t>
            </a:r>
            <a:r>
              <a:rPr lang="fr-FR" i="1" dirty="0">
                <a:solidFill>
                  <a:prstClr val="black"/>
                </a:solidFill>
                <a:latin typeface="Times-Roman"/>
              </a:rPr>
              <a:t> Survey.</a:t>
            </a:r>
            <a:endParaRPr lang="fr-FR" dirty="0"/>
          </a:p>
        </p:txBody>
      </p:sp>
      <p:sp>
        <p:nvSpPr>
          <p:cNvPr id="4" name="Espace réservé du numéro de diapositive 3"/>
          <p:cNvSpPr>
            <a:spLocks noGrp="1"/>
          </p:cNvSpPr>
          <p:nvPr>
            <p:ph type="sldNum" sz="quarter" idx="10"/>
          </p:nvPr>
        </p:nvSpPr>
        <p:spPr/>
        <p:txBody>
          <a:bodyPr/>
          <a:lstStyle/>
          <a:p>
            <a:fld id="{3F69F87E-9C33-534D-AF61-0827A5BE1AA5}" type="slidenum">
              <a:rPr lang="en-US" smtClean="0"/>
              <a:t>24</a:t>
            </a:fld>
            <a:endParaRPr lang="en-US"/>
          </a:p>
        </p:txBody>
      </p:sp>
    </p:spTree>
    <p:extLst>
      <p:ext uri="{BB962C8B-B14F-4D97-AF65-F5344CB8AC3E}">
        <p14:creationId xmlns:p14="http://schemas.microsoft.com/office/powerpoint/2010/main" val="15173915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1031">
            <a:extLst>
              <a:ext uri="{FF2B5EF4-FFF2-40B4-BE49-F238E27FC236}">
                <a16:creationId xmlns:a16="http://schemas.microsoft.com/office/drawing/2014/main" id="{5B4552AC-DC5D-B442-A11E-F1791E2E01B6}"/>
              </a:ext>
            </a:extLst>
          </p:cNvPr>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4000">
                <a:solidFill>
                  <a:schemeClr val="tx1"/>
                </a:solidFill>
                <a:latin typeface="Techno" charset="0"/>
                <a:ea typeface="ＭＳ Ｐゴシック" panose="020B0600070205080204" pitchFamily="34" charset="-128"/>
              </a:defRPr>
            </a:lvl1pPr>
            <a:lvl2pPr marL="37931725" indent="-37474525">
              <a:defRPr sz="4000">
                <a:solidFill>
                  <a:schemeClr val="tx1"/>
                </a:solidFill>
                <a:latin typeface="Techno" charset="0"/>
                <a:ea typeface="ＭＳ Ｐゴシック" panose="020B0600070205080204" pitchFamily="34" charset="-128"/>
              </a:defRPr>
            </a:lvl2pPr>
            <a:lvl3pPr>
              <a:defRPr sz="4000">
                <a:solidFill>
                  <a:schemeClr val="tx1"/>
                </a:solidFill>
                <a:latin typeface="Techno" charset="0"/>
                <a:ea typeface="ＭＳ Ｐゴシック" panose="020B0600070205080204" pitchFamily="34" charset="-128"/>
              </a:defRPr>
            </a:lvl3pPr>
            <a:lvl4pPr>
              <a:defRPr sz="4000">
                <a:solidFill>
                  <a:schemeClr val="tx1"/>
                </a:solidFill>
                <a:latin typeface="Techno" charset="0"/>
                <a:ea typeface="ＭＳ Ｐゴシック" panose="020B0600070205080204" pitchFamily="34" charset="-128"/>
              </a:defRPr>
            </a:lvl4pPr>
            <a:lvl5pPr>
              <a:defRPr sz="4000">
                <a:solidFill>
                  <a:schemeClr val="tx1"/>
                </a:solidFill>
                <a:latin typeface="Techno" charset="0"/>
                <a:ea typeface="ＭＳ Ｐゴシック" panose="020B0600070205080204" pitchFamily="34" charset="-128"/>
              </a:defRPr>
            </a:lvl5pPr>
            <a:lvl6pPr marL="457200" eaLnBrk="0" fontAlgn="base" hangingPunct="0">
              <a:spcBef>
                <a:spcPct val="0"/>
              </a:spcBef>
              <a:spcAft>
                <a:spcPct val="0"/>
              </a:spcAft>
              <a:defRPr sz="4000">
                <a:solidFill>
                  <a:schemeClr val="tx1"/>
                </a:solidFill>
                <a:latin typeface="Techno" charset="0"/>
                <a:ea typeface="ＭＳ Ｐゴシック" panose="020B0600070205080204" pitchFamily="34" charset="-128"/>
              </a:defRPr>
            </a:lvl6pPr>
            <a:lvl7pPr marL="914400" eaLnBrk="0" fontAlgn="base" hangingPunct="0">
              <a:spcBef>
                <a:spcPct val="0"/>
              </a:spcBef>
              <a:spcAft>
                <a:spcPct val="0"/>
              </a:spcAft>
              <a:defRPr sz="4000">
                <a:solidFill>
                  <a:schemeClr val="tx1"/>
                </a:solidFill>
                <a:latin typeface="Techno" charset="0"/>
                <a:ea typeface="ＭＳ Ｐゴシック" panose="020B0600070205080204" pitchFamily="34" charset="-128"/>
              </a:defRPr>
            </a:lvl7pPr>
            <a:lvl8pPr marL="1371600" eaLnBrk="0" fontAlgn="base" hangingPunct="0">
              <a:spcBef>
                <a:spcPct val="0"/>
              </a:spcBef>
              <a:spcAft>
                <a:spcPct val="0"/>
              </a:spcAft>
              <a:defRPr sz="4000">
                <a:solidFill>
                  <a:schemeClr val="tx1"/>
                </a:solidFill>
                <a:latin typeface="Techno" charset="0"/>
                <a:ea typeface="ＭＳ Ｐゴシック" panose="020B0600070205080204" pitchFamily="34" charset="-128"/>
              </a:defRPr>
            </a:lvl8pPr>
            <a:lvl9pPr marL="1828800" eaLnBrk="0" fontAlgn="base" hangingPunct="0">
              <a:spcBef>
                <a:spcPct val="0"/>
              </a:spcBef>
              <a:spcAft>
                <a:spcPct val="0"/>
              </a:spcAft>
              <a:defRPr sz="4000">
                <a:solidFill>
                  <a:schemeClr val="tx1"/>
                </a:solidFill>
                <a:latin typeface="Techno" charset="0"/>
                <a:ea typeface="ＭＳ Ｐゴシック" panose="020B0600070205080204" pitchFamily="34" charset="-128"/>
              </a:defRPr>
            </a:lvl9pPr>
          </a:lstStyle>
          <a:p>
            <a:fld id="{3B39B817-957D-614D-AD3D-4C8E711A7191}" type="slidenum">
              <a:rPr lang="en-US" altLang="en-US" sz="1200"/>
              <a:pPr/>
              <a:t>26</a:t>
            </a:fld>
            <a:endParaRPr lang="en-US" altLang="en-US" sz="1200"/>
          </a:p>
        </p:txBody>
      </p:sp>
      <p:sp>
        <p:nvSpPr>
          <p:cNvPr id="35843" name="Rectangle 2">
            <a:extLst>
              <a:ext uri="{FF2B5EF4-FFF2-40B4-BE49-F238E27FC236}">
                <a16:creationId xmlns:a16="http://schemas.microsoft.com/office/drawing/2014/main" id="{A94B1799-6F80-6F4D-9CB7-4A387172E1AF}"/>
              </a:ext>
            </a:extLst>
          </p:cNvPr>
          <p:cNvSpPr>
            <a:spLocks noGrp="1" noRot="1" noChangeAspect="1" noChangeArrowheads="1" noTextEdit="1"/>
          </p:cNvSpPr>
          <p:nvPr>
            <p:ph type="sldImg"/>
          </p:nvPr>
        </p:nvSpPr>
        <p:spPr>
          <a:ln/>
        </p:spPr>
      </p:sp>
      <p:sp>
        <p:nvSpPr>
          <p:cNvPr id="35844" name="Rectangle 3">
            <a:extLst>
              <a:ext uri="{FF2B5EF4-FFF2-40B4-BE49-F238E27FC236}">
                <a16:creationId xmlns:a16="http://schemas.microsoft.com/office/drawing/2014/main" id="{BAED7CB4-DAA6-AA40-966C-7D48FD46261C}"/>
              </a:ext>
            </a:extLst>
          </p:cNvPr>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tLang="en-US">
              <a:ea typeface="ＭＳ Ｐゴシック" panose="020B0600070205080204" pitchFamily="34" charset="-128"/>
            </a:endParaRPr>
          </a:p>
        </p:txBody>
      </p:sp>
    </p:spTree>
    <p:extLst>
      <p:ext uri="{BB962C8B-B14F-4D97-AF65-F5344CB8AC3E}">
        <p14:creationId xmlns:p14="http://schemas.microsoft.com/office/powerpoint/2010/main" val="15447008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1031">
            <a:extLst>
              <a:ext uri="{FF2B5EF4-FFF2-40B4-BE49-F238E27FC236}">
                <a16:creationId xmlns:a16="http://schemas.microsoft.com/office/drawing/2014/main" id="{25A2E0CF-42C4-0648-BCA0-4890F869F9E2}"/>
              </a:ext>
            </a:extLst>
          </p:cNvPr>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4000">
                <a:solidFill>
                  <a:schemeClr val="tx1"/>
                </a:solidFill>
                <a:latin typeface="Techno" charset="0"/>
                <a:ea typeface="ＭＳ Ｐゴシック" panose="020B0600070205080204" pitchFamily="34" charset="-128"/>
              </a:defRPr>
            </a:lvl1pPr>
            <a:lvl2pPr marL="37931725" indent="-37474525">
              <a:defRPr sz="4000">
                <a:solidFill>
                  <a:schemeClr val="tx1"/>
                </a:solidFill>
                <a:latin typeface="Techno" charset="0"/>
                <a:ea typeface="ＭＳ Ｐゴシック" panose="020B0600070205080204" pitchFamily="34" charset="-128"/>
              </a:defRPr>
            </a:lvl2pPr>
            <a:lvl3pPr>
              <a:defRPr sz="4000">
                <a:solidFill>
                  <a:schemeClr val="tx1"/>
                </a:solidFill>
                <a:latin typeface="Techno" charset="0"/>
                <a:ea typeface="ＭＳ Ｐゴシック" panose="020B0600070205080204" pitchFamily="34" charset="-128"/>
              </a:defRPr>
            </a:lvl3pPr>
            <a:lvl4pPr>
              <a:defRPr sz="4000">
                <a:solidFill>
                  <a:schemeClr val="tx1"/>
                </a:solidFill>
                <a:latin typeface="Techno" charset="0"/>
                <a:ea typeface="ＭＳ Ｐゴシック" panose="020B0600070205080204" pitchFamily="34" charset="-128"/>
              </a:defRPr>
            </a:lvl4pPr>
            <a:lvl5pPr>
              <a:defRPr sz="4000">
                <a:solidFill>
                  <a:schemeClr val="tx1"/>
                </a:solidFill>
                <a:latin typeface="Techno" charset="0"/>
                <a:ea typeface="ＭＳ Ｐゴシック" panose="020B0600070205080204" pitchFamily="34" charset="-128"/>
              </a:defRPr>
            </a:lvl5pPr>
            <a:lvl6pPr marL="457200" eaLnBrk="0" fontAlgn="base" hangingPunct="0">
              <a:spcBef>
                <a:spcPct val="0"/>
              </a:spcBef>
              <a:spcAft>
                <a:spcPct val="0"/>
              </a:spcAft>
              <a:defRPr sz="4000">
                <a:solidFill>
                  <a:schemeClr val="tx1"/>
                </a:solidFill>
                <a:latin typeface="Techno" charset="0"/>
                <a:ea typeface="ＭＳ Ｐゴシック" panose="020B0600070205080204" pitchFamily="34" charset="-128"/>
              </a:defRPr>
            </a:lvl6pPr>
            <a:lvl7pPr marL="914400" eaLnBrk="0" fontAlgn="base" hangingPunct="0">
              <a:spcBef>
                <a:spcPct val="0"/>
              </a:spcBef>
              <a:spcAft>
                <a:spcPct val="0"/>
              </a:spcAft>
              <a:defRPr sz="4000">
                <a:solidFill>
                  <a:schemeClr val="tx1"/>
                </a:solidFill>
                <a:latin typeface="Techno" charset="0"/>
                <a:ea typeface="ＭＳ Ｐゴシック" panose="020B0600070205080204" pitchFamily="34" charset="-128"/>
              </a:defRPr>
            </a:lvl7pPr>
            <a:lvl8pPr marL="1371600" eaLnBrk="0" fontAlgn="base" hangingPunct="0">
              <a:spcBef>
                <a:spcPct val="0"/>
              </a:spcBef>
              <a:spcAft>
                <a:spcPct val="0"/>
              </a:spcAft>
              <a:defRPr sz="4000">
                <a:solidFill>
                  <a:schemeClr val="tx1"/>
                </a:solidFill>
                <a:latin typeface="Techno" charset="0"/>
                <a:ea typeface="ＭＳ Ｐゴシック" panose="020B0600070205080204" pitchFamily="34" charset="-128"/>
              </a:defRPr>
            </a:lvl8pPr>
            <a:lvl9pPr marL="1828800" eaLnBrk="0" fontAlgn="base" hangingPunct="0">
              <a:spcBef>
                <a:spcPct val="0"/>
              </a:spcBef>
              <a:spcAft>
                <a:spcPct val="0"/>
              </a:spcAft>
              <a:defRPr sz="4000">
                <a:solidFill>
                  <a:schemeClr val="tx1"/>
                </a:solidFill>
                <a:latin typeface="Techno" charset="0"/>
                <a:ea typeface="ＭＳ Ｐゴシック" panose="020B0600070205080204" pitchFamily="34" charset="-128"/>
              </a:defRPr>
            </a:lvl9pPr>
          </a:lstStyle>
          <a:p>
            <a:fld id="{CE5A9391-D7FB-944B-BB46-B285F934F1D7}" type="slidenum">
              <a:rPr lang="en-US" altLang="en-US" sz="1200"/>
              <a:pPr/>
              <a:t>43</a:t>
            </a:fld>
            <a:endParaRPr lang="en-US" altLang="en-US" sz="1200"/>
          </a:p>
        </p:txBody>
      </p:sp>
      <p:sp>
        <p:nvSpPr>
          <p:cNvPr id="33795" name="Rectangle 2">
            <a:extLst>
              <a:ext uri="{FF2B5EF4-FFF2-40B4-BE49-F238E27FC236}">
                <a16:creationId xmlns:a16="http://schemas.microsoft.com/office/drawing/2014/main" id="{B434EE1E-65FE-2843-8124-9A4A3CB4E42B}"/>
              </a:ext>
            </a:extLst>
          </p:cNvPr>
          <p:cNvSpPr>
            <a:spLocks noGrp="1" noRot="1" noChangeAspect="1" noChangeArrowheads="1" noTextEdit="1"/>
          </p:cNvSpPr>
          <p:nvPr>
            <p:ph type="sldImg"/>
          </p:nvPr>
        </p:nvSpPr>
        <p:spPr>
          <a:ln/>
        </p:spPr>
      </p:sp>
      <p:sp>
        <p:nvSpPr>
          <p:cNvPr id="33796" name="Rectangle 3">
            <a:extLst>
              <a:ext uri="{FF2B5EF4-FFF2-40B4-BE49-F238E27FC236}">
                <a16:creationId xmlns:a16="http://schemas.microsoft.com/office/drawing/2014/main" id="{7A192DD3-C6F4-0243-88A7-A9BF17917465}"/>
              </a:ext>
            </a:extLst>
          </p:cNvPr>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tLang="en-US">
              <a:ea typeface="ＭＳ Ｐゴシック" panose="020B0600070205080204" pitchFamily="34" charset="-128"/>
            </a:endParaRPr>
          </a:p>
        </p:txBody>
      </p:sp>
    </p:spTree>
    <p:extLst>
      <p:ext uri="{BB962C8B-B14F-4D97-AF65-F5344CB8AC3E}">
        <p14:creationId xmlns:p14="http://schemas.microsoft.com/office/powerpoint/2010/main" val="6404402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4D4E29-369D-DC4B-9508-D6BA1A2EA06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0C0770F-F261-9743-85BF-9E03C9D6027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75E7C92-9393-8A48-BA98-D6F1E632B0F1}"/>
              </a:ext>
            </a:extLst>
          </p:cNvPr>
          <p:cNvSpPr>
            <a:spLocks noGrp="1"/>
          </p:cNvSpPr>
          <p:nvPr>
            <p:ph type="dt" sz="half" idx="10"/>
          </p:nvPr>
        </p:nvSpPr>
        <p:spPr/>
        <p:txBody>
          <a:bodyPr/>
          <a:lstStyle/>
          <a:p>
            <a:fld id="{145ED281-9D9F-3F48-9D49-A71E86E67EF5}" type="datetimeFigureOut">
              <a:rPr lang="en-US" smtClean="0"/>
              <a:t>6/2/18</a:t>
            </a:fld>
            <a:endParaRPr lang="en-US"/>
          </a:p>
        </p:txBody>
      </p:sp>
      <p:sp>
        <p:nvSpPr>
          <p:cNvPr id="5" name="Footer Placeholder 4">
            <a:extLst>
              <a:ext uri="{FF2B5EF4-FFF2-40B4-BE49-F238E27FC236}">
                <a16:creationId xmlns:a16="http://schemas.microsoft.com/office/drawing/2014/main" id="{1A615F0A-AF0A-8841-AC00-BDD545FD2EF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1CD1A0-4A96-F34C-A172-5E15EE6736EC}"/>
              </a:ext>
            </a:extLst>
          </p:cNvPr>
          <p:cNvSpPr>
            <a:spLocks noGrp="1"/>
          </p:cNvSpPr>
          <p:nvPr>
            <p:ph type="sldNum" sz="quarter" idx="12"/>
          </p:nvPr>
        </p:nvSpPr>
        <p:spPr/>
        <p:txBody>
          <a:bodyPr/>
          <a:lstStyle/>
          <a:p>
            <a:fld id="{62B36DAE-6030-014F-B9DB-B9328809C889}" type="slidenum">
              <a:rPr lang="en-US" smtClean="0"/>
              <a:t>‹#›</a:t>
            </a:fld>
            <a:endParaRPr lang="en-US"/>
          </a:p>
        </p:txBody>
      </p:sp>
    </p:spTree>
    <p:extLst>
      <p:ext uri="{BB962C8B-B14F-4D97-AF65-F5344CB8AC3E}">
        <p14:creationId xmlns:p14="http://schemas.microsoft.com/office/powerpoint/2010/main" val="25554084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80F8C-85E9-5746-8D9C-68D681D3815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3C18108-32A0-1C42-849A-2BBDCEEEDA4F}"/>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14ABA07-22CF-4C4D-9ECC-C10BE56EF37A}"/>
              </a:ext>
            </a:extLst>
          </p:cNvPr>
          <p:cNvSpPr>
            <a:spLocks noGrp="1"/>
          </p:cNvSpPr>
          <p:nvPr>
            <p:ph type="dt" sz="half" idx="10"/>
          </p:nvPr>
        </p:nvSpPr>
        <p:spPr/>
        <p:txBody>
          <a:bodyPr/>
          <a:lstStyle/>
          <a:p>
            <a:fld id="{145ED281-9D9F-3F48-9D49-A71E86E67EF5}" type="datetimeFigureOut">
              <a:rPr lang="en-US" smtClean="0"/>
              <a:t>6/2/18</a:t>
            </a:fld>
            <a:endParaRPr lang="en-US"/>
          </a:p>
        </p:txBody>
      </p:sp>
      <p:sp>
        <p:nvSpPr>
          <p:cNvPr id="5" name="Footer Placeholder 4">
            <a:extLst>
              <a:ext uri="{FF2B5EF4-FFF2-40B4-BE49-F238E27FC236}">
                <a16:creationId xmlns:a16="http://schemas.microsoft.com/office/drawing/2014/main" id="{6E457AA2-0F45-E243-9002-9272F1FA6E6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69880FB-E25B-0243-BFA7-4B8783DA25E0}"/>
              </a:ext>
            </a:extLst>
          </p:cNvPr>
          <p:cNvSpPr>
            <a:spLocks noGrp="1"/>
          </p:cNvSpPr>
          <p:nvPr>
            <p:ph type="sldNum" sz="quarter" idx="12"/>
          </p:nvPr>
        </p:nvSpPr>
        <p:spPr/>
        <p:txBody>
          <a:bodyPr/>
          <a:lstStyle/>
          <a:p>
            <a:fld id="{62B36DAE-6030-014F-B9DB-B9328809C889}" type="slidenum">
              <a:rPr lang="en-US" smtClean="0"/>
              <a:t>‹#›</a:t>
            </a:fld>
            <a:endParaRPr lang="en-US"/>
          </a:p>
        </p:txBody>
      </p:sp>
    </p:spTree>
    <p:extLst>
      <p:ext uri="{BB962C8B-B14F-4D97-AF65-F5344CB8AC3E}">
        <p14:creationId xmlns:p14="http://schemas.microsoft.com/office/powerpoint/2010/main" val="5356710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87074-2C4E-4B42-A35F-748E52F35A9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A0FA142-219C-7A45-804F-4B0E6B60F699}"/>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3D98078-37C6-5D46-BFB8-18443892EDAC}"/>
              </a:ext>
            </a:extLst>
          </p:cNvPr>
          <p:cNvSpPr>
            <a:spLocks noGrp="1"/>
          </p:cNvSpPr>
          <p:nvPr>
            <p:ph type="dt" sz="half" idx="10"/>
          </p:nvPr>
        </p:nvSpPr>
        <p:spPr/>
        <p:txBody>
          <a:bodyPr/>
          <a:lstStyle/>
          <a:p>
            <a:fld id="{145ED281-9D9F-3F48-9D49-A71E86E67EF5}" type="datetimeFigureOut">
              <a:rPr lang="en-US" smtClean="0"/>
              <a:t>6/2/18</a:t>
            </a:fld>
            <a:endParaRPr lang="en-US"/>
          </a:p>
        </p:txBody>
      </p:sp>
      <p:sp>
        <p:nvSpPr>
          <p:cNvPr id="5" name="Footer Placeholder 4">
            <a:extLst>
              <a:ext uri="{FF2B5EF4-FFF2-40B4-BE49-F238E27FC236}">
                <a16:creationId xmlns:a16="http://schemas.microsoft.com/office/drawing/2014/main" id="{35F1E6F1-6E00-2247-B1E9-0C9F45CD097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2C1A38A-2858-9A45-9C7F-B7D6A5921126}"/>
              </a:ext>
            </a:extLst>
          </p:cNvPr>
          <p:cNvSpPr>
            <a:spLocks noGrp="1"/>
          </p:cNvSpPr>
          <p:nvPr>
            <p:ph type="sldNum" sz="quarter" idx="12"/>
          </p:nvPr>
        </p:nvSpPr>
        <p:spPr/>
        <p:txBody>
          <a:bodyPr/>
          <a:lstStyle/>
          <a:p>
            <a:fld id="{62B36DAE-6030-014F-B9DB-B9328809C889}" type="slidenum">
              <a:rPr lang="en-US" smtClean="0"/>
              <a:t>‹#›</a:t>
            </a:fld>
            <a:endParaRPr lang="en-US"/>
          </a:p>
        </p:txBody>
      </p:sp>
    </p:spTree>
    <p:extLst>
      <p:ext uri="{BB962C8B-B14F-4D97-AF65-F5344CB8AC3E}">
        <p14:creationId xmlns:p14="http://schemas.microsoft.com/office/powerpoint/2010/main" val="28775623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0" y="381000"/>
            <a:ext cx="10972800" cy="5715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4">
            <a:extLst>
              <a:ext uri="{FF2B5EF4-FFF2-40B4-BE49-F238E27FC236}">
                <a16:creationId xmlns:a16="http://schemas.microsoft.com/office/drawing/2014/main" id="{5625C35C-3502-2547-9B37-D4D294790639}"/>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5">
            <a:extLst>
              <a:ext uri="{FF2B5EF4-FFF2-40B4-BE49-F238E27FC236}">
                <a16:creationId xmlns:a16="http://schemas.microsoft.com/office/drawing/2014/main" id="{AB9FC71B-4A27-7B4F-9FBC-A221F138CA4F}"/>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7094D75B-3B7A-DB44-894B-6E642803A07E}"/>
              </a:ext>
            </a:extLst>
          </p:cNvPr>
          <p:cNvSpPr>
            <a:spLocks noGrp="1" noChangeArrowheads="1"/>
          </p:cNvSpPr>
          <p:nvPr>
            <p:ph type="sldNum" sz="quarter" idx="12"/>
          </p:nvPr>
        </p:nvSpPr>
        <p:spPr>
          <a:ln/>
        </p:spPr>
        <p:txBody>
          <a:bodyPr/>
          <a:lstStyle>
            <a:lvl1pPr>
              <a:defRPr/>
            </a:lvl1pPr>
          </a:lstStyle>
          <a:p>
            <a:fld id="{EFD7886C-6BDD-5A49-A03B-6F774A6A9BE4}" type="slidenum">
              <a:rPr lang="en-US" altLang="en-US"/>
              <a:pPr/>
              <a:t>‹#›</a:t>
            </a:fld>
            <a:endParaRPr lang="en-US" altLang="en-US"/>
          </a:p>
        </p:txBody>
      </p:sp>
    </p:spTree>
    <p:extLst>
      <p:ext uri="{BB962C8B-B14F-4D97-AF65-F5344CB8AC3E}">
        <p14:creationId xmlns:p14="http://schemas.microsoft.com/office/powerpoint/2010/main" val="10119226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807E97-A316-9A43-9CEC-B6E22D2F8FF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55B56A8-61BB-3240-B1C4-12DC48A05C2C}"/>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D06EEF7-89B1-804B-AB6A-B121CE9F019A}"/>
              </a:ext>
            </a:extLst>
          </p:cNvPr>
          <p:cNvSpPr>
            <a:spLocks noGrp="1"/>
          </p:cNvSpPr>
          <p:nvPr>
            <p:ph type="dt" sz="half" idx="10"/>
          </p:nvPr>
        </p:nvSpPr>
        <p:spPr/>
        <p:txBody>
          <a:bodyPr/>
          <a:lstStyle/>
          <a:p>
            <a:fld id="{145ED281-9D9F-3F48-9D49-A71E86E67EF5}" type="datetimeFigureOut">
              <a:rPr lang="en-US" smtClean="0"/>
              <a:t>6/2/18</a:t>
            </a:fld>
            <a:endParaRPr lang="en-US"/>
          </a:p>
        </p:txBody>
      </p:sp>
      <p:sp>
        <p:nvSpPr>
          <p:cNvPr id="5" name="Footer Placeholder 4">
            <a:extLst>
              <a:ext uri="{FF2B5EF4-FFF2-40B4-BE49-F238E27FC236}">
                <a16:creationId xmlns:a16="http://schemas.microsoft.com/office/drawing/2014/main" id="{B10603D9-1922-7B49-BC41-B83D9787BA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6FA1E6-B4E4-C24B-A3A2-0AD76741E864}"/>
              </a:ext>
            </a:extLst>
          </p:cNvPr>
          <p:cNvSpPr>
            <a:spLocks noGrp="1"/>
          </p:cNvSpPr>
          <p:nvPr>
            <p:ph type="sldNum" sz="quarter" idx="12"/>
          </p:nvPr>
        </p:nvSpPr>
        <p:spPr/>
        <p:txBody>
          <a:bodyPr/>
          <a:lstStyle/>
          <a:p>
            <a:fld id="{62B36DAE-6030-014F-B9DB-B9328809C889}" type="slidenum">
              <a:rPr lang="en-US" smtClean="0"/>
              <a:t>‹#›</a:t>
            </a:fld>
            <a:endParaRPr lang="en-US"/>
          </a:p>
        </p:txBody>
      </p:sp>
    </p:spTree>
    <p:extLst>
      <p:ext uri="{BB962C8B-B14F-4D97-AF65-F5344CB8AC3E}">
        <p14:creationId xmlns:p14="http://schemas.microsoft.com/office/powerpoint/2010/main" val="27169269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172F3E-7470-F04F-A36A-62821B05F1B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8A09194-9AA7-5C41-92E9-46514D573E5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FEBDF178-C6C4-BF49-A4A1-5077247F0CBA}"/>
              </a:ext>
            </a:extLst>
          </p:cNvPr>
          <p:cNvSpPr>
            <a:spLocks noGrp="1"/>
          </p:cNvSpPr>
          <p:nvPr>
            <p:ph type="dt" sz="half" idx="10"/>
          </p:nvPr>
        </p:nvSpPr>
        <p:spPr/>
        <p:txBody>
          <a:bodyPr/>
          <a:lstStyle/>
          <a:p>
            <a:fld id="{145ED281-9D9F-3F48-9D49-A71E86E67EF5}" type="datetimeFigureOut">
              <a:rPr lang="en-US" smtClean="0"/>
              <a:t>6/2/18</a:t>
            </a:fld>
            <a:endParaRPr lang="en-US"/>
          </a:p>
        </p:txBody>
      </p:sp>
      <p:sp>
        <p:nvSpPr>
          <p:cNvPr id="5" name="Footer Placeholder 4">
            <a:extLst>
              <a:ext uri="{FF2B5EF4-FFF2-40B4-BE49-F238E27FC236}">
                <a16:creationId xmlns:a16="http://schemas.microsoft.com/office/drawing/2014/main" id="{8CF558F8-2213-1F46-830D-4B8086904C4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D8E1EA3-F8F3-D343-9F27-C537579BF895}"/>
              </a:ext>
            </a:extLst>
          </p:cNvPr>
          <p:cNvSpPr>
            <a:spLocks noGrp="1"/>
          </p:cNvSpPr>
          <p:nvPr>
            <p:ph type="sldNum" sz="quarter" idx="12"/>
          </p:nvPr>
        </p:nvSpPr>
        <p:spPr/>
        <p:txBody>
          <a:bodyPr/>
          <a:lstStyle/>
          <a:p>
            <a:fld id="{62B36DAE-6030-014F-B9DB-B9328809C889}" type="slidenum">
              <a:rPr lang="en-US" smtClean="0"/>
              <a:t>‹#›</a:t>
            </a:fld>
            <a:endParaRPr lang="en-US"/>
          </a:p>
        </p:txBody>
      </p:sp>
    </p:spTree>
    <p:extLst>
      <p:ext uri="{BB962C8B-B14F-4D97-AF65-F5344CB8AC3E}">
        <p14:creationId xmlns:p14="http://schemas.microsoft.com/office/powerpoint/2010/main" val="26263467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B2B62-2007-0D40-9054-BF27DD0076C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B6DB5E6-1516-0D42-A079-38828989C948}"/>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E776631-EBBC-6644-ABFD-F74337E9536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0641654-24E5-CB4F-9495-CE3E3E8A21A6}"/>
              </a:ext>
            </a:extLst>
          </p:cNvPr>
          <p:cNvSpPr>
            <a:spLocks noGrp="1"/>
          </p:cNvSpPr>
          <p:nvPr>
            <p:ph type="dt" sz="half" idx="10"/>
          </p:nvPr>
        </p:nvSpPr>
        <p:spPr/>
        <p:txBody>
          <a:bodyPr/>
          <a:lstStyle/>
          <a:p>
            <a:fld id="{145ED281-9D9F-3F48-9D49-A71E86E67EF5}" type="datetimeFigureOut">
              <a:rPr lang="en-US" smtClean="0"/>
              <a:t>6/2/18</a:t>
            </a:fld>
            <a:endParaRPr lang="en-US"/>
          </a:p>
        </p:txBody>
      </p:sp>
      <p:sp>
        <p:nvSpPr>
          <p:cNvPr id="6" name="Footer Placeholder 5">
            <a:extLst>
              <a:ext uri="{FF2B5EF4-FFF2-40B4-BE49-F238E27FC236}">
                <a16:creationId xmlns:a16="http://schemas.microsoft.com/office/drawing/2014/main" id="{2A8DD2B5-A393-9744-A589-1DBECF57ADF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E587919-08D0-DC4B-9EF5-AEA3D72EF9F4}"/>
              </a:ext>
            </a:extLst>
          </p:cNvPr>
          <p:cNvSpPr>
            <a:spLocks noGrp="1"/>
          </p:cNvSpPr>
          <p:nvPr>
            <p:ph type="sldNum" sz="quarter" idx="12"/>
          </p:nvPr>
        </p:nvSpPr>
        <p:spPr/>
        <p:txBody>
          <a:bodyPr/>
          <a:lstStyle/>
          <a:p>
            <a:fld id="{62B36DAE-6030-014F-B9DB-B9328809C889}" type="slidenum">
              <a:rPr lang="en-US" smtClean="0"/>
              <a:t>‹#›</a:t>
            </a:fld>
            <a:endParaRPr lang="en-US"/>
          </a:p>
        </p:txBody>
      </p:sp>
    </p:spTree>
    <p:extLst>
      <p:ext uri="{BB962C8B-B14F-4D97-AF65-F5344CB8AC3E}">
        <p14:creationId xmlns:p14="http://schemas.microsoft.com/office/powerpoint/2010/main" val="22193630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AD9294-5392-C74C-AE9B-7C8F386E0DB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FAFA40D-797D-794C-9A0C-0228A22B10F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F38F68F-3290-9842-B54F-3EC90697A27F}"/>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41E4466-C600-4B49-B7E6-FEEE3A06AC2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0A44EAE4-E1B1-BE42-B13D-75D9799FA992}"/>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FF3DCE4-E2EC-3944-989A-85F1662D926D}"/>
              </a:ext>
            </a:extLst>
          </p:cNvPr>
          <p:cNvSpPr>
            <a:spLocks noGrp="1"/>
          </p:cNvSpPr>
          <p:nvPr>
            <p:ph type="dt" sz="half" idx="10"/>
          </p:nvPr>
        </p:nvSpPr>
        <p:spPr/>
        <p:txBody>
          <a:bodyPr/>
          <a:lstStyle/>
          <a:p>
            <a:fld id="{145ED281-9D9F-3F48-9D49-A71E86E67EF5}" type="datetimeFigureOut">
              <a:rPr lang="en-US" smtClean="0"/>
              <a:t>6/2/18</a:t>
            </a:fld>
            <a:endParaRPr lang="en-US"/>
          </a:p>
        </p:txBody>
      </p:sp>
      <p:sp>
        <p:nvSpPr>
          <p:cNvPr id="8" name="Footer Placeholder 7">
            <a:extLst>
              <a:ext uri="{FF2B5EF4-FFF2-40B4-BE49-F238E27FC236}">
                <a16:creationId xmlns:a16="http://schemas.microsoft.com/office/drawing/2014/main" id="{2EDDB90B-957D-B948-8854-FDFD4ED7977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38544CA-8300-6F41-B9D5-015EB9C51B49}"/>
              </a:ext>
            </a:extLst>
          </p:cNvPr>
          <p:cNvSpPr>
            <a:spLocks noGrp="1"/>
          </p:cNvSpPr>
          <p:nvPr>
            <p:ph type="sldNum" sz="quarter" idx="12"/>
          </p:nvPr>
        </p:nvSpPr>
        <p:spPr/>
        <p:txBody>
          <a:bodyPr/>
          <a:lstStyle/>
          <a:p>
            <a:fld id="{62B36DAE-6030-014F-B9DB-B9328809C889}" type="slidenum">
              <a:rPr lang="en-US" smtClean="0"/>
              <a:t>‹#›</a:t>
            </a:fld>
            <a:endParaRPr lang="en-US"/>
          </a:p>
        </p:txBody>
      </p:sp>
    </p:spTree>
    <p:extLst>
      <p:ext uri="{BB962C8B-B14F-4D97-AF65-F5344CB8AC3E}">
        <p14:creationId xmlns:p14="http://schemas.microsoft.com/office/powerpoint/2010/main" val="41190693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011A21-33DA-644F-8B32-7EB1AE210F4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8C02075-1D7A-9B4C-9B1E-D49ADA73A634}"/>
              </a:ext>
            </a:extLst>
          </p:cNvPr>
          <p:cNvSpPr>
            <a:spLocks noGrp="1"/>
          </p:cNvSpPr>
          <p:nvPr>
            <p:ph type="dt" sz="half" idx="10"/>
          </p:nvPr>
        </p:nvSpPr>
        <p:spPr/>
        <p:txBody>
          <a:bodyPr/>
          <a:lstStyle/>
          <a:p>
            <a:fld id="{145ED281-9D9F-3F48-9D49-A71E86E67EF5}" type="datetimeFigureOut">
              <a:rPr lang="en-US" smtClean="0"/>
              <a:t>6/2/18</a:t>
            </a:fld>
            <a:endParaRPr lang="en-US"/>
          </a:p>
        </p:txBody>
      </p:sp>
      <p:sp>
        <p:nvSpPr>
          <p:cNvPr id="4" name="Footer Placeholder 3">
            <a:extLst>
              <a:ext uri="{FF2B5EF4-FFF2-40B4-BE49-F238E27FC236}">
                <a16:creationId xmlns:a16="http://schemas.microsoft.com/office/drawing/2014/main" id="{80BDAB7B-D893-084E-B6BD-F30B81105A5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02CE0BE-DB25-164B-87B8-2AA89C01081A}"/>
              </a:ext>
            </a:extLst>
          </p:cNvPr>
          <p:cNvSpPr>
            <a:spLocks noGrp="1"/>
          </p:cNvSpPr>
          <p:nvPr>
            <p:ph type="sldNum" sz="quarter" idx="12"/>
          </p:nvPr>
        </p:nvSpPr>
        <p:spPr/>
        <p:txBody>
          <a:bodyPr/>
          <a:lstStyle/>
          <a:p>
            <a:fld id="{62B36DAE-6030-014F-B9DB-B9328809C889}" type="slidenum">
              <a:rPr lang="en-US" smtClean="0"/>
              <a:t>‹#›</a:t>
            </a:fld>
            <a:endParaRPr lang="en-US"/>
          </a:p>
        </p:txBody>
      </p:sp>
    </p:spTree>
    <p:extLst>
      <p:ext uri="{BB962C8B-B14F-4D97-AF65-F5344CB8AC3E}">
        <p14:creationId xmlns:p14="http://schemas.microsoft.com/office/powerpoint/2010/main" val="1039220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C9CFD31-C88D-5544-B20B-19039337FE9D}"/>
              </a:ext>
            </a:extLst>
          </p:cNvPr>
          <p:cNvSpPr>
            <a:spLocks noGrp="1"/>
          </p:cNvSpPr>
          <p:nvPr>
            <p:ph type="dt" sz="half" idx="10"/>
          </p:nvPr>
        </p:nvSpPr>
        <p:spPr/>
        <p:txBody>
          <a:bodyPr/>
          <a:lstStyle/>
          <a:p>
            <a:fld id="{145ED281-9D9F-3F48-9D49-A71E86E67EF5}" type="datetimeFigureOut">
              <a:rPr lang="en-US" smtClean="0"/>
              <a:t>6/2/18</a:t>
            </a:fld>
            <a:endParaRPr lang="en-US"/>
          </a:p>
        </p:txBody>
      </p:sp>
      <p:sp>
        <p:nvSpPr>
          <p:cNvPr id="3" name="Footer Placeholder 2">
            <a:extLst>
              <a:ext uri="{FF2B5EF4-FFF2-40B4-BE49-F238E27FC236}">
                <a16:creationId xmlns:a16="http://schemas.microsoft.com/office/drawing/2014/main" id="{675FE05D-DFF7-5E40-8BA3-CA4FF588C3E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9930B67-34E9-6340-9C9A-F08628CFF16A}"/>
              </a:ext>
            </a:extLst>
          </p:cNvPr>
          <p:cNvSpPr>
            <a:spLocks noGrp="1"/>
          </p:cNvSpPr>
          <p:nvPr>
            <p:ph type="sldNum" sz="quarter" idx="12"/>
          </p:nvPr>
        </p:nvSpPr>
        <p:spPr/>
        <p:txBody>
          <a:bodyPr/>
          <a:lstStyle/>
          <a:p>
            <a:fld id="{62B36DAE-6030-014F-B9DB-B9328809C889}" type="slidenum">
              <a:rPr lang="en-US" smtClean="0"/>
              <a:t>‹#›</a:t>
            </a:fld>
            <a:endParaRPr lang="en-US"/>
          </a:p>
        </p:txBody>
      </p:sp>
    </p:spTree>
    <p:extLst>
      <p:ext uri="{BB962C8B-B14F-4D97-AF65-F5344CB8AC3E}">
        <p14:creationId xmlns:p14="http://schemas.microsoft.com/office/powerpoint/2010/main" val="14277285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BAFCDC-0F32-0B47-B078-F75D0725EB6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BFCDAC8-780A-A84C-B461-5402DA86A21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69B8B05-6140-C043-8DF5-7C1F5CCD9ED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463EA40-99E1-A94D-9AA8-C094C7C2727F}"/>
              </a:ext>
            </a:extLst>
          </p:cNvPr>
          <p:cNvSpPr>
            <a:spLocks noGrp="1"/>
          </p:cNvSpPr>
          <p:nvPr>
            <p:ph type="dt" sz="half" idx="10"/>
          </p:nvPr>
        </p:nvSpPr>
        <p:spPr/>
        <p:txBody>
          <a:bodyPr/>
          <a:lstStyle/>
          <a:p>
            <a:fld id="{145ED281-9D9F-3F48-9D49-A71E86E67EF5}" type="datetimeFigureOut">
              <a:rPr lang="en-US" smtClean="0"/>
              <a:t>6/2/18</a:t>
            </a:fld>
            <a:endParaRPr lang="en-US"/>
          </a:p>
        </p:txBody>
      </p:sp>
      <p:sp>
        <p:nvSpPr>
          <p:cNvPr id="6" name="Footer Placeholder 5">
            <a:extLst>
              <a:ext uri="{FF2B5EF4-FFF2-40B4-BE49-F238E27FC236}">
                <a16:creationId xmlns:a16="http://schemas.microsoft.com/office/drawing/2014/main" id="{18DAB337-5860-9F49-81C2-6673B113FF3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C47ADCF-54FB-DC4E-A95A-4A9EF943261C}"/>
              </a:ext>
            </a:extLst>
          </p:cNvPr>
          <p:cNvSpPr>
            <a:spLocks noGrp="1"/>
          </p:cNvSpPr>
          <p:nvPr>
            <p:ph type="sldNum" sz="quarter" idx="12"/>
          </p:nvPr>
        </p:nvSpPr>
        <p:spPr/>
        <p:txBody>
          <a:bodyPr/>
          <a:lstStyle/>
          <a:p>
            <a:fld id="{62B36DAE-6030-014F-B9DB-B9328809C889}" type="slidenum">
              <a:rPr lang="en-US" smtClean="0"/>
              <a:t>‹#›</a:t>
            </a:fld>
            <a:endParaRPr lang="en-US"/>
          </a:p>
        </p:txBody>
      </p:sp>
    </p:spTree>
    <p:extLst>
      <p:ext uri="{BB962C8B-B14F-4D97-AF65-F5344CB8AC3E}">
        <p14:creationId xmlns:p14="http://schemas.microsoft.com/office/powerpoint/2010/main" val="8532182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B233B2-1283-FD46-8E5A-AE2C23CB6A4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B88EC45-78EF-BD4D-97A6-A2E000E89BD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EEA3CD8-C34D-2B4D-8168-ECA64662501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EF3E9D0-0379-2F43-B66C-845A6FDAF0C6}"/>
              </a:ext>
            </a:extLst>
          </p:cNvPr>
          <p:cNvSpPr>
            <a:spLocks noGrp="1"/>
          </p:cNvSpPr>
          <p:nvPr>
            <p:ph type="dt" sz="half" idx="10"/>
          </p:nvPr>
        </p:nvSpPr>
        <p:spPr/>
        <p:txBody>
          <a:bodyPr/>
          <a:lstStyle/>
          <a:p>
            <a:fld id="{145ED281-9D9F-3F48-9D49-A71E86E67EF5}" type="datetimeFigureOut">
              <a:rPr lang="en-US" smtClean="0"/>
              <a:t>6/2/18</a:t>
            </a:fld>
            <a:endParaRPr lang="en-US"/>
          </a:p>
        </p:txBody>
      </p:sp>
      <p:sp>
        <p:nvSpPr>
          <p:cNvPr id="6" name="Footer Placeholder 5">
            <a:extLst>
              <a:ext uri="{FF2B5EF4-FFF2-40B4-BE49-F238E27FC236}">
                <a16:creationId xmlns:a16="http://schemas.microsoft.com/office/drawing/2014/main" id="{9599C18E-6F4B-0B49-BA34-F974ECD25E6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7616869-34B8-C542-BFF7-591F2DE686BA}"/>
              </a:ext>
            </a:extLst>
          </p:cNvPr>
          <p:cNvSpPr>
            <a:spLocks noGrp="1"/>
          </p:cNvSpPr>
          <p:nvPr>
            <p:ph type="sldNum" sz="quarter" idx="12"/>
          </p:nvPr>
        </p:nvSpPr>
        <p:spPr/>
        <p:txBody>
          <a:bodyPr/>
          <a:lstStyle/>
          <a:p>
            <a:fld id="{62B36DAE-6030-014F-B9DB-B9328809C889}" type="slidenum">
              <a:rPr lang="en-US" smtClean="0"/>
              <a:t>‹#›</a:t>
            </a:fld>
            <a:endParaRPr lang="en-US"/>
          </a:p>
        </p:txBody>
      </p:sp>
    </p:spTree>
    <p:extLst>
      <p:ext uri="{BB962C8B-B14F-4D97-AF65-F5344CB8AC3E}">
        <p14:creationId xmlns:p14="http://schemas.microsoft.com/office/powerpoint/2010/main" val="18918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A0F9DE7-7553-214A-AB6C-E19B8FE167B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8A84229-367E-AB4C-ADA6-E81BB7D308B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DE147F6-9478-714F-A9E5-536299081E6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5ED281-9D9F-3F48-9D49-A71E86E67EF5}" type="datetimeFigureOut">
              <a:rPr lang="en-US" smtClean="0"/>
              <a:t>6/2/18</a:t>
            </a:fld>
            <a:endParaRPr lang="en-US"/>
          </a:p>
        </p:txBody>
      </p:sp>
      <p:sp>
        <p:nvSpPr>
          <p:cNvPr id="5" name="Footer Placeholder 4">
            <a:extLst>
              <a:ext uri="{FF2B5EF4-FFF2-40B4-BE49-F238E27FC236}">
                <a16:creationId xmlns:a16="http://schemas.microsoft.com/office/drawing/2014/main" id="{AD93CCD6-5627-6646-A3A5-D7F23675AA5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ECD086D-FFE1-B640-906A-76AA4FEF6CB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B36DAE-6030-014F-B9DB-B9328809C889}" type="slidenum">
              <a:rPr lang="en-US" smtClean="0"/>
              <a:t>‹#›</a:t>
            </a:fld>
            <a:endParaRPr lang="en-US"/>
          </a:p>
        </p:txBody>
      </p:sp>
    </p:spTree>
    <p:extLst>
      <p:ext uri="{BB962C8B-B14F-4D97-AF65-F5344CB8AC3E}">
        <p14:creationId xmlns:p14="http://schemas.microsoft.com/office/powerpoint/2010/main" val="30505857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tiff"/><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6.tiff"/><Relationship Id="rId2" Type="http://schemas.openxmlformats.org/officeDocument/2006/relationships/image" Target="../media/image25.tiff"/><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8.tiff"/><Relationship Id="rId2" Type="http://schemas.openxmlformats.org/officeDocument/2006/relationships/image" Target="../media/image27.tiff"/><Relationship Id="rId1" Type="http://schemas.openxmlformats.org/officeDocument/2006/relationships/slideLayout" Target="../slideLayouts/slideLayout6.xml"/><Relationship Id="rId4" Type="http://schemas.openxmlformats.org/officeDocument/2006/relationships/image" Target="../media/image29.tiff"/></Relationships>
</file>

<file path=ppt/slides/_rels/slide14.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40.gif"/><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41.jpg"/></Relationships>
</file>

<file path=ppt/slides/_rels/slide25.xml.rels><?xml version="1.0" encoding="UTF-8" standalone="yes"?>
<Relationships xmlns="http://schemas.openxmlformats.org/package/2006/relationships"><Relationship Id="rId3" Type="http://schemas.openxmlformats.org/officeDocument/2006/relationships/image" Target="../media/image43.tiff"/><Relationship Id="rId2" Type="http://schemas.openxmlformats.org/officeDocument/2006/relationships/image" Target="../media/image42.gif"/><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hyperlink" Target="file:///record/1601474?ln=en" TargetMode="External"/><Relationship Id="rId2" Type="http://schemas.openxmlformats.org/officeDocument/2006/relationships/image" Target="../media/image45.tiff"/><Relationship Id="rId1" Type="http://schemas.openxmlformats.org/officeDocument/2006/relationships/slideLayout" Target="../slideLayouts/slideLayout7.xml"/><Relationship Id="rId4" Type="http://schemas.openxmlformats.org/officeDocument/2006/relationships/hyperlink" Target="http://inspirehep.net/author/profile/Emami,%20Razieh?recid=1601474&amp;ln=en"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file:///record/1601474?ln=en" TargetMode="External"/><Relationship Id="rId2" Type="http://schemas.openxmlformats.org/officeDocument/2006/relationships/image" Target="../media/image45.tiff"/><Relationship Id="rId1" Type="http://schemas.openxmlformats.org/officeDocument/2006/relationships/slideLayout" Target="../slideLayouts/slideLayout7.xml"/><Relationship Id="rId4" Type="http://schemas.openxmlformats.org/officeDocument/2006/relationships/hyperlink" Target="http://inspirehep.net/author/profile/Emami,%20Razieh?recid=1601474&amp;ln=en"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file:///record/1601474?ln=en" TargetMode="External"/><Relationship Id="rId2" Type="http://schemas.openxmlformats.org/officeDocument/2006/relationships/image" Target="../media/image45.tiff"/><Relationship Id="rId1" Type="http://schemas.openxmlformats.org/officeDocument/2006/relationships/slideLayout" Target="../slideLayouts/slideLayout7.xml"/><Relationship Id="rId4" Type="http://schemas.openxmlformats.org/officeDocument/2006/relationships/hyperlink" Target="http://inspirehep.net/author/profile/Emami,%20Razieh?recid=1601474&amp;ln=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6.png"/><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5.png"/><Relationship Id="rId5" Type="http://schemas.openxmlformats.org/officeDocument/2006/relationships/image" Target="../media/image3.emf"/><Relationship Id="rId4" Type="http://schemas.openxmlformats.org/officeDocument/2006/relationships/oleObject" Target="../embeddings/oleObject1.bin"/></Relationships>
</file>

<file path=ppt/slides/_rels/slide30.xml.rels><?xml version="1.0" encoding="UTF-8" standalone="yes"?>
<Relationships xmlns="http://schemas.openxmlformats.org/package/2006/relationships"><Relationship Id="rId3" Type="http://schemas.openxmlformats.org/officeDocument/2006/relationships/hyperlink" Target="file:///record/1601474?ln=en" TargetMode="External"/><Relationship Id="rId2" Type="http://schemas.openxmlformats.org/officeDocument/2006/relationships/image" Target="../media/image45.tiff"/><Relationship Id="rId1" Type="http://schemas.openxmlformats.org/officeDocument/2006/relationships/slideLayout" Target="../slideLayouts/slideLayout7.xml"/><Relationship Id="rId4" Type="http://schemas.openxmlformats.org/officeDocument/2006/relationships/hyperlink" Target="http://inspirehep.net/author/profile/Emami,%20Razieh?recid=1601474&amp;ln=en" TargetMode="External"/></Relationships>
</file>

<file path=ppt/slides/_rels/slide3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46.jp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image" Target="../media/image47.gif"/><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image" Target="../media/image49.emf"/><Relationship Id="rId1" Type="http://schemas.openxmlformats.org/officeDocument/2006/relationships/slideLayout" Target="../slideLayouts/slideLayout2.xml"/><Relationship Id="rId6" Type="http://schemas.openxmlformats.org/officeDocument/2006/relationships/image" Target="../media/image53.emf"/><Relationship Id="rId5" Type="http://schemas.openxmlformats.org/officeDocument/2006/relationships/image" Target="../media/image52.emf"/><Relationship Id="rId4" Type="http://schemas.openxmlformats.org/officeDocument/2006/relationships/image" Target="../media/image51.emf"/></Relationships>
</file>

<file path=ppt/slides/_rels/slide37.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jpg"/><Relationship Id="rId1" Type="http://schemas.openxmlformats.org/officeDocument/2006/relationships/slideLayout" Target="../slideLayouts/slideLayout5.xml"/><Relationship Id="rId4" Type="http://schemas.openxmlformats.org/officeDocument/2006/relationships/image" Target="../media/image57.png"/></Relationships>
</file>

<file path=ppt/slides/_rels/slide39.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7.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42.xml.rels><?xml version="1.0" encoding="UTF-8" standalone="yes"?>
<Relationships xmlns="http://schemas.openxmlformats.org/package/2006/relationships"><Relationship Id="rId3" Type="http://schemas.openxmlformats.org/officeDocument/2006/relationships/image" Target="../media/image67.JPG"/><Relationship Id="rId2" Type="http://schemas.openxmlformats.org/officeDocument/2006/relationships/image" Target="../media/image66.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69.jpeg"/></Relationships>
</file>

<file path=ppt/slides/_rels/slide44.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10.xml"/><Relationship Id="rId1" Type="http://schemas.openxmlformats.org/officeDocument/2006/relationships/slideLayout" Target="../slideLayouts/slideLayout12.xml"/><Relationship Id="rId5" Type="http://schemas.openxmlformats.org/officeDocument/2006/relationships/image" Target="../media/image72.jpg"/><Relationship Id="rId4" Type="http://schemas.openxmlformats.org/officeDocument/2006/relationships/image" Target="../media/image71.jpg"/></Relationships>
</file>

<file path=ppt/slides/_rels/slide45.xml.rels><?xml version="1.0" encoding="UTF-8" standalone="yes"?>
<Relationships xmlns="http://schemas.openxmlformats.org/package/2006/relationships"><Relationship Id="rId2" Type="http://schemas.openxmlformats.org/officeDocument/2006/relationships/image" Target="../media/image73.jp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image" Target="../media/image74.gif"/><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11.emf"/><Relationship Id="rId3" Type="http://schemas.openxmlformats.org/officeDocument/2006/relationships/oleObject" Target="../embeddings/oleObject2.bin"/><Relationship Id="rId7" Type="http://schemas.openxmlformats.org/officeDocument/2006/relationships/oleObject" Target="../embeddings/oleObject4.bin"/><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image" Target="../media/image10.emf"/><Relationship Id="rId5" Type="http://schemas.openxmlformats.org/officeDocument/2006/relationships/oleObject" Target="../embeddings/oleObject3.bin"/><Relationship Id="rId10" Type="http://schemas.openxmlformats.org/officeDocument/2006/relationships/image" Target="../media/image12.emf"/><Relationship Id="rId4" Type="http://schemas.openxmlformats.org/officeDocument/2006/relationships/image" Target="../media/image9.emf"/><Relationship Id="rId9" Type="http://schemas.openxmlformats.org/officeDocument/2006/relationships/oleObject" Target="../embeddings/oleObject5.bin"/></Relationships>
</file>

<file path=ppt/slides/_rels/slide7.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gif"/><Relationship Id="rId1" Type="http://schemas.openxmlformats.org/officeDocument/2006/relationships/slideLayout" Target="../slideLayouts/slideLayout6.xml"/><Relationship Id="rId4" Type="http://schemas.openxmlformats.org/officeDocument/2006/relationships/image" Target="../media/image15.gif"/></Relationships>
</file>

<file path=ppt/slides/_rels/slide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20.tiff"/><Relationship Id="rId4" Type="http://schemas.openxmlformats.org/officeDocument/2006/relationships/image" Target="../media/image19.tif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F0592E9-8048-0B46-B741-BC22EF7F0F95}"/>
              </a:ext>
            </a:extLst>
          </p:cNvPr>
          <p:cNvPicPr>
            <a:picLocks noChangeAspect="1"/>
          </p:cNvPicPr>
          <p:nvPr/>
        </p:nvPicPr>
        <p:blipFill>
          <a:blip r:embed="rId2"/>
          <a:stretch>
            <a:fillRect/>
          </a:stretch>
        </p:blipFill>
        <p:spPr>
          <a:xfrm>
            <a:off x="568961" y="-1"/>
            <a:ext cx="11031788" cy="6871885"/>
          </a:xfrm>
          <a:prstGeom prst="rect">
            <a:avLst/>
          </a:prstGeom>
        </p:spPr>
      </p:pic>
      <p:sp>
        <p:nvSpPr>
          <p:cNvPr id="2" name="Title 1">
            <a:extLst>
              <a:ext uri="{FF2B5EF4-FFF2-40B4-BE49-F238E27FC236}">
                <a16:creationId xmlns:a16="http://schemas.microsoft.com/office/drawing/2014/main" id="{82A4ED71-4DDE-EE48-B034-C5C5DC799949}"/>
              </a:ext>
            </a:extLst>
          </p:cNvPr>
          <p:cNvSpPr>
            <a:spLocks noGrp="1"/>
          </p:cNvSpPr>
          <p:nvPr>
            <p:ph type="ctrTitle"/>
          </p:nvPr>
        </p:nvSpPr>
        <p:spPr>
          <a:xfrm>
            <a:off x="1953928" y="-218757"/>
            <a:ext cx="9144000" cy="1072197"/>
          </a:xfrm>
        </p:spPr>
        <p:txBody>
          <a:bodyPr/>
          <a:lstStyle/>
          <a:p>
            <a:r>
              <a:rPr lang="en-US" dirty="0">
                <a:solidFill>
                  <a:schemeClr val="bg1"/>
                </a:solidFill>
              </a:rPr>
              <a:t>The Future of Cosmology</a:t>
            </a:r>
          </a:p>
        </p:txBody>
      </p:sp>
      <p:sp>
        <p:nvSpPr>
          <p:cNvPr id="3" name="Subtitle 2">
            <a:extLst>
              <a:ext uri="{FF2B5EF4-FFF2-40B4-BE49-F238E27FC236}">
                <a16:creationId xmlns:a16="http://schemas.microsoft.com/office/drawing/2014/main" id="{D2A2A039-1A64-CA48-A797-49B50F908318}"/>
              </a:ext>
            </a:extLst>
          </p:cNvPr>
          <p:cNvSpPr>
            <a:spLocks noGrp="1"/>
          </p:cNvSpPr>
          <p:nvPr>
            <p:ph type="subTitle" idx="1"/>
          </p:nvPr>
        </p:nvSpPr>
        <p:spPr>
          <a:xfrm>
            <a:off x="2123440" y="5171440"/>
            <a:ext cx="4836160" cy="1700444"/>
          </a:xfrm>
        </p:spPr>
        <p:txBody>
          <a:bodyPr>
            <a:normAutofit/>
          </a:bodyPr>
          <a:lstStyle/>
          <a:p>
            <a:pPr>
              <a:lnSpc>
                <a:spcPct val="150000"/>
              </a:lnSpc>
            </a:pPr>
            <a:r>
              <a:rPr lang="en-US" sz="1400" b="1" dirty="0">
                <a:solidFill>
                  <a:srgbClr val="FFFF00"/>
                </a:solidFill>
                <a:effectLst>
                  <a:outerShdw blurRad="50800" dist="38100" dir="2700000" algn="tl" rotWithShape="0">
                    <a:prstClr val="black">
                      <a:alpha val="40000"/>
                    </a:prstClr>
                  </a:outerShdw>
                </a:effectLst>
                <a:latin typeface="Times New Roman" panose="02020603050405020304" pitchFamily="18" charset="0"/>
                <a:cs typeface="Times New Roman" panose="02020603050405020304" pitchFamily="18" charset="0"/>
              </a:rPr>
              <a:t>Prof. George F. Smoot</a:t>
            </a:r>
          </a:p>
          <a:p>
            <a:r>
              <a:rPr lang="fr-FR" sz="1400" b="1" dirty="0">
                <a:solidFill>
                  <a:srgbClr val="FFFF00"/>
                </a:solidFill>
              </a:rPr>
              <a:t>Hong Kong </a:t>
            </a:r>
            <a:r>
              <a:rPr lang="fr-FR" sz="1400" b="1" dirty="0" err="1">
                <a:solidFill>
                  <a:srgbClr val="FFFF00"/>
                </a:solidFill>
              </a:rPr>
              <a:t>University</a:t>
            </a:r>
            <a:r>
              <a:rPr lang="fr-FR" sz="1400" b="1" dirty="0">
                <a:solidFill>
                  <a:srgbClr val="FFFF00"/>
                </a:solidFill>
              </a:rPr>
              <a:t> of Science and </a:t>
            </a:r>
            <a:r>
              <a:rPr lang="fr-FR" sz="1400" b="1" dirty="0" err="1">
                <a:solidFill>
                  <a:srgbClr val="FFFF00"/>
                </a:solidFill>
              </a:rPr>
              <a:t>Technology</a:t>
            </a:r>
            <a:endParaRPr lang="fr-FR" sz="1400" b="1" dirty="0">
              <a:solidFill>
                <a:srgbClr val="FFFF00"/>
              </a:solidFill>
            </a:endParaRPr>
          </a:p>
          <a:p>
            <a:r>
              <a:rPr lang="fr-FR" sz="1400" b="1" dirty="0">
                <a:solidFill>
                  <a:srgbClr val="FFFF00"/>
                </a:solidFill>
              </a:rPr>
              <a:t>PCCP Université Sorbonne Paris Cité</a:t>
            </a:r>
          </a:p>
          <a:p>
            <a:r>
              <a:rPr lang="fr-FR" sz="1400" b="1" dirty="0" err="1">
                <a:solidFill>
                  <a:srgbClr val="FFFF00"/>
                </a:solidFill>
                <a:effectLst>
                  <a:outerShdw blurRad="50800" dist="38100" dir="2700000" algn="tl" rotWithShape="0">
                    <a:prstClr val="black">
                      <a:alpha val="40000"/>
                    </a:prstClr>
                  </a:outerShdw>
                </a:effectLst>
                <a:cs typeface="Times New Roman" panose="02020603050405020304" pitchFamily="18" charset="0"/>
              </a:rPr>
              <a:t>University</a:t>
            </a:r>
            <a:r>
              <a:rPr lang="fr-FR" sz="1400" b="1" dirty="0">
                <a:solidFill>
                  <a:srgbClr val="FFFF00"/>
                </a:solidFill>
                <a:effectLst>
                  <a:outerShdw blurRad="50800" dist="38100" dir="2700000" algn="tl" rotWithShape="0">
                    <a:prstClr val="black">
                      <a:alpha val="40000"/>
                    </a:prstClr>
                  </a:outerShdw>
                </a:effectLst>
                <a:cs typeface="Times New Roman" panose="02020603050405020304" pitchFamily="18" charset="0"/>
              </a:rPr>
              <a:t> of </a:t>
            </a:r>
            <a:r>
              <a:rPr lang="fr-FR" sz="1400" b="1" dirty="0" err="1">
                <a:solidFill>
                  <a:srgbClr val="FFFF00"/>
                </a:solidFill>
                <a:effectLst>
                  <a:outerShdw blurRad="50800" dist="38100" dir="2700000" algn="tl" rotWithShape="0">
                    <a:prstClr val="black">
                      <a:alpha val="40000"/>
                    </a:prstClr>
                  </a:outerShdw>
                </a:effectLst>
                <a:cs typeface="Times New Roman" panose="02020603050405020304" pitchFamily="18" charset="0"/>
              </a:rPr>
              <a:t>California</a:t>
            </a:r>
            <a:r>
              <a:rPr lang="fr-FR" sz="1400" b="1" dirty="0">
                <a:solidFill>
                  <a:srgbClr val="FFFF00"/>
                </a:solidFill>
                <a:effectLst>
                  <a:outerShdw blurRad="50800" dist="38100" dir="2700000" algn="tl" rotWithShape="0">
                    <a:prstClr val="black">
                      <a:alpha val="40000"/>
                    </a:prstClr>
                  </a:outerShdw>
                </a:effectLst>
                <a:cs typeface="Times New Roman" panose="02020603050405020304" pitchFamily="18" charset="0"/>
              </a:rPr>
              <a:t> at Berkeley</a:t>
            </a:r>
          </a:p>
          <a:p>
            <a:r>
              <a:rPr lang="fr-FR" sz="1400" b="1" dirty="0">
                <a:solidFill>
                  <a:srgbClr val="FFFF00"/>
                </a:solidFill>
                <a:effectLst>
                  <a:outerShdw blurRad="50800" dist="38100" dir="2700000" algn="tl" rotWithShape="0">
                    <a:prstClr val="black">
                      <a:alpha val="40000"/>
                    </a:prstClr>
                  </a:outerShdw>
                </a:effectLst>
                <a:cs typeface="Times New Roman" panose="02020603050405020304" pitchFamily="18" charset="0"/>
              </a:rPr>
              <a:t>ECL </a:t>
            </a:r>
            <a:r>
              <a:rPr lang="fr-FR" sz="1400" b="1" dirty="0" err="1">
                <a:solidFill>
                  <a:srgbClr val="FFFF00"/>
                </a:solidFill>
                <a:effectLst>
                  <a:outerShdw blurRad="50800" dist="38100" dir="2700000" algn="tl" rotWithShape="0">
                    <a:prstClr val="black">
                      <a:alpha val="40000"/>
                    </a:prstClr>
                  </a:outerShdw>
                </a:effectLst>
                <a:cs typeface="Times New Roman" panose="02020603050405020304" pitchFamily="18" charset="0"/>
              </a:rPr>
              <a:t>Nazarbyaev</a:t>
            </a:r>
            <a:r>
              <a:rPr lang="fr-FR" sz="1400" b="1" dirty="0">
                <a:solidFill>
                  <a:srgbClr val="FFFF00"/>
                </a:solidFill>
                <a:effectLst>
                  <a:outerShdw blurRad="50800" dist="38100" dir="2700000" algn="tl" rotWithShape="0">
                    <a:prstClr val="black">
                      <a:alpha val="40000"/>
                    </a:prstClr>
                  </a:outerShdw>
                </a:effectLst>
                <a:cs typeface="Times New Roman" panose="02020603050405020304" pitchFamily="18" charset="0"/>
              </a:rPr>
              <a:t> </a:t>
            </a:r>
            <a:r>
              <a:rPr lang="fr-FR" sz="1400" b="1" dirty="0" err="1">
                <a:solidFill>
                  <a:srgbClr val="FFFF00"/>
                </a:solidFill>
                <a:effectLst>
                  <a:outerShdw blurRad="50800" dist="38100" dir="2700000" algn="tl" rotWithShape="0">
                    <a:prstClr val="black">
                      <a:alpha val="40000"/>
                    </a:prstClr>
                  </a:outerShdw>
                </a:effectLst>
                <a:cs typeface="Times New Roman" panose="02020603050405020304" pitchFamily="18" charset="0"/>
              </a:rPr>
              <a:t>University</a:t>
            </a:r>
            <a:endParaRPr lang="en-US" sz="1400" dirty="0">
              <a:solidFill>
                <a:srgbClr val="FFFF00"/>
              </a:solidFill>
            </a:endParaRPr>
          </a:p>
        </p:txBody>
      </p:sp>
    </p:spTree>
    <p:extLst>
      <p:ext uri="{BB962C8B-B14F-4D97-AF65-F5344CB8AC3E}">
        <p14:creationId xmlns:p14="http://schemas.microsoft.com/office/powerpoint/2010/main" val="19229504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C0FC1C-DEF8-5741-918F-ED8C98116409}"/>
              </a:ext>
            </a:extLst>
          </p:cNvPr>
          <p:cNvSpPr>
            <a:spLocks noGrp="1"/>
          </p:cNvSpPr>
          <p:nvPr>
            <p:ph type="title"/>
          </p:nvPr>
        </p:nvSpPr>
        <p:spPr/>
        <p:txBody>
          <a:bodyPr/>
          <a:lstStyle/>
          <a:p>
            <a:endParaRPr lang="en-US"/>
          </a:p>
        </p:txBody>
      </p:sp>
      <p:pic>
        <p:nvPicPr>
          <p:cNvPr id="3" name="Picture 2">
            <a:extLst>
              <a:ext uri="{FF2B5EF4-FFF2-40B4-BE49-F238E27FC236}">
                <a16:creationId xmlns:a16="http://schemas.microsoft.com/office/drawing/2014/main" id="{04883AFE-A2D1-1242-AAAB-1A5EA25CEE04}"/>
              </a:ext>
            </a:extLst>
          </p:cNvPr>
          <p:cNvPicPr>
            <a:picLocks noChangeAspect="1"/>
          </p:cNvPicPr>
          <p:nvPr/>
        </p:nvPicPr>
        <p:blipFill>
          <a:blip r:embed="rId2"/>
          <a:stretch>
            <a:fillRect/>
          </a:stretch>
        </p:blipFill>
        <p:spPr>
          <a:xfrm>
            <a:off x="-20320" y="15240"/>
            <a:ext cx="9123680" cy="6842760"/>
          </a:xfrm>
          <a:prstGeom prst="rect">
            <a:avLst/>
          </a:prstGeom>
        </p:spPr>
      </p:pic>
      <p:pic>
        <p:nvPicPr>
          <p:cNvPr id="5" name="Picture 4">
            <a:extLst>
              <a:ext uri="{FF2B5EF4-FFF2-40B4-BE49-F238E27FC236}">
                <a16:creationId xmlns:a16="http://schemas.microsoft.com/office/drawing/2014/main" id="{0275532F-EE7E-274D-97AB-8E8B44A3A858}"/>
              </a:ext>
            </a:extLst>
          </p:cNvPr>
          <p:cNvPicPr>
            <a:picLocks noChangeAspect="1"/>
          </p:cNvPicPr>
          <p:nvPr/>
        </p:nvPicPr>
        <p:blipFill>
          <a:blip r:embed="rId3"/>
          <a:stretch>
            <a:fillRect/>
          </a:stretch>
        </p:blipFill>
        <p:spPr>
          <a:xfrm>
            <a:off x="8499278" y="4277360"/>
            <a:ext cx="3692721" cy="2579846"/>
          </a:xfrm>
          <a:prstGeom prst="rect">
            <a:avLst/>
          </a:prstGeom>
        </p:spPr>
      </p:pic>
    </p:spTree>
    <p:extLst>
      <p:ext uri="{BB962C8B-B14F-4D97-AF65-F5344CB8AC3E}">
        <p14:creationId xmlns:p14="http://schemas.microsoft.com/office/powerpoint/2010/main" val="41912563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32BD42-0DE9-874A-A3CD-88D265DD2DF0}"/>
              </a:ext>
            </a:extLst>
          </p:cNvPr>
          <p:cNvSpPr>
            <a:spLocks noGrp="1"/>
          </p:cNvSpPr>
          <p:nvPr>
            <p:ph type="title"/>
          </p:nvPr>
        </p:nvSpPr>
        <p:spPr>
          <a:xfrm>
            <a:off x="828040" y="301307"/>
            <a:ext cx="10515600" cy="1325563"/>
          </a:xfrm>
        </p:spPr>
        <p:txBody>
          <a:bodyPr/>
          <a:lstStyle/>
          <a:p>
            <a:pPr algn="ctr"/>
            <a:r>
              <a:rPr lang="en-US" dirty="0"/>
              <a:t>CMB Angular Power Spectra</a:t>
            </a:r>
          </a:p>
        </p:txBody>
      </p:sp>
      <p:pic>
        <p:nvPicPr>
          <p:cNvPr id="4" name="Picture 3">
            <a:extLst>
              <a:ext uri="{FF2B5EF4-FFF2-40B4-BE49-F238E27FC236}">
                <a16:creationId xmlns:a16="http://schemas.microsoft.com/office/drawing/2014/main" id="{C4050255-6390-FA49-98CA-0170851A73C1}"/>
              </a:ext>
            </a:extLst>
          </p:cNvPr>
          <p:cNvPicPr>
            <a:picLocks noChangeAspect="1"/>
          </p:cNvPicPr>
          <p:nvPr/>
        </p:nvPicPr>
        <p:blipFill>
          <a:blip r:embed="rId2"/>
          <a:stretch>
            <a:fillRect/>
          </a:stretch>
        </p:blipFill>
        <p:spPr>
          <a:xfrm>
            <a:off x="5036820" y="1986280"/>
            <a:ext cx="7155180" cy="4770120"/>
          </a:xfrm>
          <a:prstGeom prst="rect">
            <a:avLst/>
          </a:prstGeom>
        </p:spPr>
      </p:pic>
      <p:pic>
        <p:nvPicPr>
          <p:cNvPr id="5" name="Picture 4">
            <a:extLst>
              <a:ext uri="{FF2B5EF4-FFF2-40B4-BE49-F238E27FC236}">
                <a16:creationId xmlns:a16="http://schemas.microsoft.com/office/drawing/2014/main" id="{90465BD8-F8B4-8146-A533-21D0DF745D59}"/>
              </a:ext>
            </a:extLst>
          </p:cNvPr>
          <p:cNvPicPr>
            <a:picLocks noChangeAspect="1"/>
          </p:cNvPicPr>
          <p:nvPr/>
        </p:nvPicPr>
        <p:blipFill>
          <a:blip r:embed="rId3"/>
          <a:stretch>
            <a:fillRect/>
          </a:stretch>
        </p:blipFill>
        <p:spPr>
          <a:xfrm>
            <a:off x="-275023" y="2205990"/>
            <a:ext cx="5656524" cy="3971290"/>
          </a:xfrm>
          <a:prstGeom prst="rect">
            <a:avLst/>
          </a:prstGeom>
        </p:spPr>
      </p:pic>
      <p:sp>
        <p:nvSpPr>
          <p:cNvPr id="6" name="TextBox 5">
            <a:extLst>
              <a:ext uri="{FF2B5EF4-FFF2-40B4-BE49-F238E27FC236}">
                <a16:creationId xmlns:a16="http://schemas.microsoft.com/office/drawing/2014/main" id="{124844D8-6CC3-7E40-9E7A-64115D9A3C57}"/>
              </a:ext>
            </a:extLst>
          </p:cNvPr>
          <p:cNvSpPr txBox="1"/>
          <p:nvPr/>
        </p:nvSpPr>
        <p:spPr>
          <a:xfrm>
            <a:off x="1788657" y="1682698"/>
            <a:ext cx="841449" cy="369332"/>
          </a:xfrm>
          <a:prstGeom prst="rect">
            <a:avLst/>
          </a:prstGeom>
          <a:noFill/>
        </p:spPr>
        <p:txBody>
          <a:bodyPr wrap="none" rtlCol="0">
            <a:spAutoFit/>
          </a:bodyPr>
          <a:lstStyle/>
          <a:p>
            <a:r>
              <a:rPr lang="en-US" dirty="0"/>
              <a:t>Theory</a:t>
            </a:r>
          </a:p>
        </p:txBody>
      </p:sp>
      <p:sp>
        <p:nvSpPr>
          <p:cNvPr id="3" name="ZoneTexte 2"/>
          <p:cNvSpPr txBox="1"/>
          <p:nvPr/>
        </p:nvSpPr>
        <p:spPr>
          <a:xfrm>
            <a:off x="572181" y="6521815"/>
            <a:ext cx="2057925" cy="369332"/>
          </a:xfrm>
          <a:prstGeom prst="rect">
            <a:avLst/>
          </a:prstGeom>
          <a:noFill/>
        </p:spPr>
        <p:txBody>
          <a:bodyPr wrap="none" rtlCol="0">
            <a:spAutoFit/>
          </a:bodyPr>
          <a:lstStyle/>
          <a:p>
            <a:r>
              <a:rPr lang="fr-FR" dirty="0"/>
              <a:t>Scott &amp; </a:t>
            </a:r>
            <a:r>
              <a:rPr lang="fr-FR" dirty="0" err="1"/>
              <a:t>Smoot</a:t>
            </a:r>
            <a:r>
              <a:rPr lang="fr-FR" dirty="0"/>
              <a:t> 2015</a:t>
            </a:r>
          </a:p>
        </p:txBody>
      </p:sp>
      <p:sp>
        <p:nvSpPr>
          <p:cNvPr id="7" name="ZoneTexte 6"/>
          <p:cNvSpPr txBox="1"/>
          <p:nvPr/>
        </p:nvSpPr>
        <p:spPr>
          <a:xfrm>
            <a:off x="7633738" y="6521815"/>
            <a:ext cx="2356497" cy="369332"/>
          </a:xfrm>
          <a:prstGeom prst="rect">
            <a:avLst/>
          </a:prstGeom>
          <a:noFill/>
        </p:spPr>
        <p:txBody>
          <a:bodyPr wrap="none" rtlCol="0">
            <a:spAutoFit/>
          </a:bodyPr>
          <a:lstStyle/>
          <a:p>
            <a:r>
              <a:rPr lang="fr-FR" dirty="0"/>
              <a:t>CMB S4 Science Report</a:t>
            </a:r>
          </a:p>
        </p:txBody>
      </p:sp>
      <p:sp>
        <p:nvSpPr>
          <p:cNvPr id="8" name="ZoneTexte 7"/>
          <p:cNvSpPr txBox="1"/>
          <p:nvPr/>
        </p:nvSpPr>
        <p:spPr>
          <a:xfrm>
            <a:off x="6445675" y="1663107"/>
            <a:ext cx="3544560" cy="369332"/>
          </a:xfrm>
          <a:prstGeom prst="rect">
            <a:avLst/>
          </a:prstGeom>
          <a:noFill/>
        </p:spPr>
        <p:txBody>
          <a:bodyPr wrap="none" rtlCol="0">
            <a:spAutoFit/>
          </a:bodyPr>
          <a:lstStyle/>
          <a:p>
            <a:r>
              <a:rPr lang="fr-FR" dirty="0" err="1"/>
              <a:t>Current</a:t>
            </a:r>
            <a:r>
              <a:rPr lang="fr-FR" dirty="0"/>
              <a:t> and </a:t>
            </a:r>
            <a:r>
              <a:rPr lang="fr-FR" dirty="0" err="1"/>
              <a:t>Proposed</a:t>
            </a:r>
            <a:r>
              <a:rPr lang="fr-FR" dirty="0"/>
              <a:t> Observations</a:t>
            </a:r>
          </a:p>
        </p:txBody>
      </p:sp>
    </p:spTree>
    <p:extLst>
      <p:ext uri="{BB962C8B-B14F-4D97-AF65-F5344CB8AC3E}">
        <p14:creationId xmlns:p14="http://schemas.microsoft.com/office/powerpoint/2010/main" val="17158108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A2C8F4-5465-654E-9747-204DF6DFD416}"/>
              </a:ext>
            </a:extLst>
          </p:cNvPr>
          <p:cNvSpPr>
            <a:spLocks noGrp="1"/>
          </p:cNvSpPr>
          <p:nvPr>
            <p:ph type="title"/>
          </p:nvPr>
        </p:nvSpPr>
        <p:spPr>
          <a:xfrm>
            <a:off x="609600" y="40641"/>
            <a:ext cx="11023600" cy="955039"/>
          </a:xfrm>
        </p:spPr>
        <p:txBody>
          <a:bodyPr/>
          <a:lstStyle/>
          <a:p>
            <a:r>
              <a:rPr lang="en-US" dirty="0"/>
              <a:t>Cosmic Microwave Background (CMB) Radiation </a:t>
            </a:r>
          </a:p>
        </p:txBody>
      </p:sp>
      <p:pic>
        <p:nvPicPr>
          <p:cNvPr id="3" name="Picture 2">
            <a:extLst>
              <a:ext uri="{FF2B5EF4-FFF2-40B4-BE49-F238E27FC236}">
                <a16:creationId xmlns:a16="http://schemas.microsoft.com/office/drawing/2014/main" id="{2B927A6A-07A7-6F46-8F05-BCFF0216F9A9}"/>
              </a:ext>
            </a:extLst>
          </p:cNvPr>
          <p:cNvPicPr>
            <a:picLocks noChangeAspect="1"/>
          </p:cNvPicPr>
          <p:nvPr/>
        </p:nvPicPr>
        <p:blipFill>
          <a:blip r:embed="rId2"/>
          <a:stretch>
            <a:fillRect/>
          </a:stretch>
        </p:blipFill>
        <p:spPr>
          <a:xfrm>
            <a:off x="6517639" y="746442"/>
            <a:ext cx="5849961" cy="4522470"/>
          </a:xfrm>
          <a:prstGeom prst="rect">
            <a:avLst/>
          </a:prstGeom>
        </p:spPr>
      </p:pic>
      <p:pic>
        <p:nvPicPr>
          <p:cNvPr id="4" name="Picture 3">
            <a:extLst>
              <a:ext uri="{FF2B5EF4-FFF2-40B4-BE49-F238E27FC236}">
                <a16:creationId xmlns:a16="http://schemas.microsoft.com/office/drawing/2014/main" id="{BD811179-F962-B14E-8E04-1F53040AA107}"/>
              </a:ext>
            </a:extLst>
          </p:cNvPr>
          <p:cNvPicPr>
            <a:picLocks noChangeAspect="1"/>
          </p:cNvPicPr>
          <p:nvPr/>
        </p:nvPicPr>
        <p:blipFill>
          <a:blip r:embed="rId3"/>
          <a:stretch>
            <a:fillRect/>
          </a:stretch>
        </p:blipFill>
        <p:spPr>
          <a:xfrm>
            <a:off x="0" y="1254760"/>
            <a:ext cx="6614160" cy="3307080"/>
          </a:xfrm>
          <a:prstGeom prst="rect">
            <a:avLst/>
          </a:prstGeom>
        </p:spPr>
      </p:pic>
      <p:sp>
        <p:nvSpPr>
          <p:cNvPr id="5" name="TextBox 4">
            <a:extLst>
              <a:ext uri="{FF2B5EF4-FFF2-40B4-BE49-F238E27FC236}">
                <a16:creationId xmlns:a16="http://schemas.microsoft.com/office/drawing/2014/main" id="{FE38B42B-0C05-5B4F-AF5F-4BF1DFE9837D}"/>
              </a:ext>
            </a:extLst>
          </p:cNvPr>
          <p:cNvSpPr txBox="1"/>
          <p:nvPr/>
        </p:nvSpPr>
        <p:spPr>
          <a:xfrm>
            <a:off x="0" y="5199150"/>
            <a:ext cx="11986551" cy="1754326"/>
          </a:xfrm>
          <a:prstGeom prst="rect">
            <a:avLst/>
          </a:prstGeom>
          <a:noFill/>
        </p:spPr>
        <p:txBody>
          <a:bodyPr wrap="none" rtlCol="0">
            <a:spAutoFit/>
          </a:bodyPr>
          <a:lstStyle/>
          <a:p>
            <a:r>
              <a:rPr lang="en-HK" dirty="0"/>
              <a:t>The 'Stage-4' ground-based cosmic microwave background (CMB) experiment, CMB-S4, consisting of dedicated telescopes </a:t>
            </a:r>
          </a:p>
          <a:p>
            <a:r>
              <a:rPr lang="en-HK" dirty="0"/>
              <a:t>equipped with highly sensitive superconducting cameras operating at the South Pole, the high Chilean Atacama plateau, </a:t>
            </a:r>
          </a:p>
          <a:p>
            <a:r>
              <a:rPr lang="en-HK" dirty="0"/>
              <a:t>and possibly northern hemisphere sites, will provide a dramatic leap forward in our understanding of the fundamental nature </a:t>
            </a:r>
          </a:p>
          <a:p>
            <a:r>
              <a:rPr lang="en-HK" dirty="0"/>
              <a:t>of space and time and the evolution of the Universe. CMB-S4 will be designed to cross critical thresholds in testing inflation, </a:t>
            </a:r>
          </a:p>
          <a:p>
            <a:r>
              <a:rPr lang="en-HK" dirty="0"/>
              <a:t>determining the number and masses of the neutrinos, constraining possible new light relic particles, </a:t>
            </a:r>
          </a:p>
          <a:p>
            <a:r>
              <a:rPr lang="en-HK" dirty="0"/>
              <a:t>providing precise constraints on the nature of dark energy, and testing general relativity on large scales.</a:t>
            </a:r>
            <a:endParaRPr lang="en-US" dirty="0"/>
          </a:p>
        </p:txBody>
      </p:sp>
    </p:spTree>
    <p:extLst>
      <p:ext uri="{BB962C8B-B14F-4D97-AF65-F5344CB8AC3E}">
        <p14:creationId xmlns:p14="http://schemas.microsoft.com/office/powerpoint/2010/main" val="24062911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AB3C3A-1F90-DE47-B47E-F69F402DB23A}"/>
              </a:ext>
            </a:extLst>
          </p:cNvPr>
          <p:cNvSpPr>
            <a:spLocks noGrp="1"/>
          </p:cNvSpPr>
          <p:nvPr>
            <p:ph type="title"/>
          </p:nvPr>
        </p:nvSpPr>
        <p:spPr>
          <a:xfrm>
            <a:off x="665480" y="202565"/>
            <a:ext cx="10515600" cy="1325563"/>
          </a:xfrm>
        </p:spPr>
        <p:txBody>
          <a:bodyPr/>
          <a:lstStyle/>
          <a:p>
            <a:pPr algn="ctr"/>
            <a:r>
              <a:rPr lang="en-US" dirty="0"/>
              <a:t>Cosmic Background Radiation</a:t>
            </a:r>
          </a:p>
        </p:txBody>
      </p:sp>
      <p:pic>
        <p:nvPicPr>
          <p:cNvPr id="3" name="Picture 2">
            <a:extLst>
              <a:ext uri="{FF2B5EF4-FFF2-40B4-BE49-F238E27FC236}">
                <a16:creationId xmlns:a16="http://schemas.microsoft.com/office/drawing/2014/main" id="{6C4B18F0-1537-A948-BB03-BEDD21B47858}"/>
              </a:ext>
            </a:extLst>
          </p:cNvPr>
          <p:cNvPicPr>
            <a:picLocks noChangeAspect="1"/>
          </p:cNvPicPr>
          <p:nvPr/>
        </p:nvPicPr>
        <p:blipFill>
          <a:blip r:embed="rId2"/>
          <a:stretch>
            <a:fillRect/>
          </a:stretch>
        </p:blipFill>
        <p:spPr>
          <a:xfrm>
            <a:off x="0" y="0"/>
            <a:ext cx="12192000" cy="2571404"/>
          </a:xfrm>
          <a:prstGeom prst="rect">
            <a:avLst/>
          </a:prstGeom>
        </p:spPr>
      </p:pic>
      <p:pic>
        <p:nvPicPr>
          <p:cNvPr id="5" name="Picture 4">
            <a:extLst>
              <a:ext uri="{FF2B5EF4-FFF2-40B4-BE49-F238E27FC236}">
                <a16:creationId xmlns:a16="http://schemas.microsoft.com/office/drawing/2014/main" id="{39C4FA08-771B-0D49-ADA5-96721BC88B56}"/>
              </a:ext>
            </a:extLst>
          </p:cNvPr>
          <p:cNvPicPr>
            <a:picLocks noChangeAspect="1"/>
          </p:cNvPicPr>
          <p:nvPr/>
        </p:nvPicPr>
        <p:blipFill>
          <a:blip r:embed="rId3"/>
          <a:stretch>
            <a:fillRect/>
          </a:stretch>
        </p:blipFill>
        <p:spPr>
          <a:xfrm>
            <a:off x="5703738" y="2571404"/>
            <a:ext cx="6488262" cy="4117551"/>
          </a:xfrm>
          <a:prstGeom prst="rect">
            <a:avLst/>
          </a:prstGeom>
        </p:spPr>
      </p:pic>
      <p:pic>
        <p:nvPicPr>
          <p:cNvPr id="6" name="Picture 5">
            <a:extLst>
              <a:ext uri="{FF2B5EF4-FFF2-40B4-BE49-F238E27FC236}">
                <a16:creationId xmlns:a16="http://schemas.microsoft.com/office/drawing/2014/main" id="{101EB192-8076-4B4A-ACAB-43780340B44F}"/>
              </a:ext>
            </a:extLst>
          </p:cNvPr>
          <p:cNvPicPr>
            <a:picLocks noChangeAspect="1"/>
          </p:cNvPicPr>
          <p:nvPr/>
        </p:nvPicPr>
        <p:blipFill>
          <a:blip r:embed="rId4"/>
          <a:stretch>
            <a:fillRect/>
          </a:stretch>
        </p:blipFill>
        <p:spPr>
          <a:xfrm>
            <a:off x="0" y="2571404"/>
            <a:ext cx="5703738" cy="4277804"/>
          </a:xfrm>
          <a:prstGeom prst="rect">
            <a:avLst/>
          </a:prstGeom>
        </p:spPr>
      </p:pic>
    </p:spTree>
    <p:extLst>
      <p:ext uri="{BB962C8B-B14F-4D97-AF65-F5344CB8AC3E}">
        <p14:creationId xmlns:p14="http://schemas.microsoft.com/office/powerpoint/2010/main" val="36681798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pic>
        <p:nvPicPr>
          <p:cNvPr id="3" name="Image 2"/>
          <p:cNvPicPr>
            <a:picLocks noChangeAspect="1"/>
          </p:cNvPicPr>
          <p:nvPr/>
        </p:nvPicPr>
        <p:blipFill>
          <a:blip r:embed="rId2"/>
          <a:stretch>
            <a:fillRect/>
          </a:stretch>
        </p:blipFill>
        <p:spPr>
          <a:xfrm>
            <a:off x="0" y="0"/>
            <a:ext cx="12219911" cy="6919061"/>
          </a:xfrm>
          <a:prstGeom prst="rect">
            <a:avLst/>
          </a:prstGeom>
        </p:spPr>
      </p:pic>
      <p:sp>
        <p:nvSpPr>
          <p:cNvPr id="4" name="ZoneTexte 3"/>
          <p:cNvSpPr txBox="1"/>
          <p:nvPr/>
        </p:nvSpPr>
        <p:spPr>
          <a:xfrm>
            <a:off x="1116452" y="6549729"/>
            <a:ext cx="3115043" cy="369332"/>
          </a:xfrm>
          <a:prstGeom prst="rect">
            <a:avLst/>
          </a:prstGeom>
          <a:noFill/>
        </p:spPr>
        <p:txBody>
          <a:bodyPr wrap="none" rtlCol="0">
            <a:spAutoFit/>
          </a:bodyPr>
          <a:lstStyle/>
          <a:p>
            <a:r>
              <a:rPr lang="fr-FR" dirty="0"/>
              <a:t>CMB S4 Update John </a:t>
            </a:r>
            <a:r>
              <a:rPr lang="fr-FR" dirty="0" err="1"/>
              <a:t>Carlstrom</a:t>
            </a:r>
            <a:endParaRPr lang="fr-FR" dirty="0"/>
          </a:p>
        </p:txBody>
      </p:sp>
    </p:spTree>
    <p:extLst>
      <p:ext uri="{BB962C8B-B14F-4D97-AF65-F5344CB8AC3E}">
        <p14:creationId xmlns:p14="http://schemas.microsoft.com/office/powerpoint/2010/main" val="34602976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298E09-197F-C145-BE89-393C3221781E}"/>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C93C44D5-C459-7D4E-9FA0-A06D57B92235}"/>
              </a:ext>
            </a:extLst>
          </p:cNvPr>
          <p:cNvPicPr>
            <a:picLocks noChangeAspect="1"/>
          </p:cNvPicPr>
          <p:nvPr/>
        </p:nvPicPr>
        <p:blipFill>
          <a:blip r:embed="rId2"/>
          <a:stretch>
            <a:fillRect/>
          </a:stretch>
        </p:blipFill>
        <p:spPr>
          <a:xfrm>
            <a:off x="227038" y="0"/>
            <a:ext cx="11737924" cy="6858000"/>
          </a:xfrm>
          <a:prstGeom prst="rect">
            <a:avLst/>
          </a:prstGeom>
        </p:spPr>
      </p:pic>
      <p:sp>
        <p:nvSpPr>
          <p:cNvPr id="5" name="TextBox 4">
            <a:extLst>
              <a:ext uri="{FF2B5EF4-FFF2-40B4-BE49-F238E27FC236}">
                <a16:creationId xmlns:a16="http://schemas.microsoft.com/office/drawing/2014/main" id="{7F48BBA3-32C2-C849-8F0F-C620C4EC8AA9}"/>
              </a:ext>
            </a:extLst>
          </p:cNvPr>
          <p:cNvSpPr txBox="1"/>
          <p:nvPr/>
        </p:nvSpPr>
        <p:spPr>
          <a:xfrm>
            <a:off x="4074160" y="0"/>
            <a:ext cx="3773534" cy="369332"/>
          </a:xfrm>
          <a:prstGeom prst="rect">
            <a:avLst/>
          </a:prstGeom>
          <a:noFill/>
        </p:spPr>
        <p:txBody>
          <a:bodyPr wrap="none" rtlCol="0">
            <a:spAutoFit/>
          </a:bodyPr>
          <a:lstStyle/>
          <a:p>
            <a:r>
              <a:rPr lang="en-US" dirty="0"/>
              <a:t>Atmospheric Precipitable Water Vapor</a:t>
            </a:r>
          </a:p>
        </p:txBody>
      </p:sp>
    </p:spTree>
    <p:extLst>
      <p:ext uri="{BB962C8B-B14F-4D97-AF65-F5344CB8AC3E}">
        <p14:creationId xmlns:p14="http://schemas.microsoft.com/office/powerpoint/2010/main" val="34577563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554E0E-53BC-DD43-9B0C-828536A15702}"/>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16BBC3BA-8B57-1F41-9930-969DDEC43405}"/>
              </a:ext>
            </a:extLst>
          </p:cNvPr>
          <p:cNvPicPr>
            <a:picLocks noChangeAspect="1"/>
          </p:cNvPicPr>
          <p:nvPr/>
        </p:nvPicPr>
        <p:blipFill>
          <a:blip r:embed="rId2"/>
          <a:stretch>
            <a:fillRect/>
          </a:stretch>
        </p:blipFill>
        <p:spPr>
          <a:xfrm>
            <a:off x="202025" y="0"/>
            <a:ext cx="11787950" cy="6858000"/>
          </a:xfrm>
          <a:prstGeom prst="rect">
            <a:avLst/>
          </a:prstGeom>
        </p:spPr>
      </p:pic>
    </p:spTree>
    <p:extLst>
      <p:ext uri="{BB962C8B-B14F-4D97-AF65-F5344CB8AC3E}">
        <p14:creationId xmlns:p14="http://schemas.microsoft.com/office/powerpoint/2010/main" val="32818515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A0FD8D-B877-0D43-A2C5-F7A60F8B1BE7}"/>
              </a:ext>
            </a:extLst>
          </p:cNvPr>
          <p:cNvSpPr>
            <a:spLocks noGrp="1"/>
          </p:cNvSpPr>
          <p:nvPr>
            <p:ph type="title"/>
          </p:nvPr>
        </p:nvSpPr>
        <p:spPr>
          <a:xfrm>
            <a:off x="421640" y="0"/>
            <a:ext cx="10515600" cy="1325563"/>
          </a:xfrm>
        </p:spPr>
        <p:txBody>
          <a:bodyPr/>
          <a:lstStyle/>
          <a:p>
            <a:pPr algn="ctr"/>
            <a:r>
              <a:rPr lang="en-US" dirty="0"/>
              <a:t>Ali CMB Program Observing Site</a:t>
            </a:r>
          </a:p>
        </p:txBody>
      </p:sp>
      <p:pic>
        <p:nvPicPr>
          <p:cNvPr id="4" name="Picture 3">
            <a:extLst>
              <a:ext uri="{FF2B5EF4-FFF2-40B4-BE49-F238E27FC236}">
                <a16:creationId xmlns:a16="http://schemas.microsoft.com/office/drawing/2014/main" id="{7681398E-B59A-3B4A-AC19-07A5C3FBD0B3}"/>
              </a:ext>
            </a:extLst>
          </p:cNvPr>
          <p:cNvPicPr>
            <a:picLocks noChangeAspect="1"/>
          </p:cNvPicPr>
          <p:nvPr/>
        </p:nvPicPr>
        <p:blipFill>
          <a:blip r:embed="rId2"/>
          <a:stretch>
            <a:fillRect/>
          </a:stretch>
        </p:blipFill>
        <p:spPr>
          <a:xfrm>
            <a:off x="0" y="1249680"/>
            <a:ext cx="9311110" cy="5608320"/>
          </a:xfrm>
          <a:prstGeom prst="rect">
            <a:avLst/>
          </a:prstGeom>
        </p:spPr>
      </p:pic>
      <p:pic>
        <p:nvPicPr>
          <p:cNvPr id="8" name="Picture 7">
            <a:extLst>
              <a:ext uri="{FF2B5EF4-FFF2-40B4-BE49-F238E27FC236}">
                <a16:creationId xmlns:a16="http://schemas.microsoft.com/office/drawing/2014/main" id="{B6977C25-D027-7C40-8435-A30E81129A01}"/>
              </a:ext>
            </a:extLst>
          </p:cNvPr>
          <p:cNvPicPr>
            <a:picLocks noChangeAspect="1"/>
          </p:cNvPicPr>
          <p:nvPr/>
        </p:nvPicPr>
        <p:blipFill>
          <a:blip r:embed="rId3"/>
          <a:stretch>
            <a:fillRect/>
          </a:stretch>
        </p:blipFill>
        <p:spPr>
          <a:xfrm>
            <a:off x="9311110" y="1249680"/>
            <a:ext cx="2887506" cy="1926590"/>
          </a:xfrm>
          <a:prstGeom prst="rect">
            <a:avLst/>
          </a:prstGeom>
        </p:spPr>
      </p:pic>
      <p:graphicFrame>
        <p:nvGraphicFramePr>
          <p:cNvPr id="10" name="Table 9">
            <a:extLst>
              <a:ext uri="{FF2B5EF4-FFF2-40B4-BE49-F238E27FC236}">
                <a16:creationId xmlns:a16="http://schemas.microsoft.com/office/drawing/2014/main" id="{CF36DB50-FAAE-4945-9830-3A1EC5463E5F}"/>
              </a:ext>
            </a:extLst>
          </p:cNvPr>
          <p:cNvGraphicFramePr>
            <a:graphicFrameLocks noGrp="1"/>
          </p:cNvGraphicFramePr>
          <p:nvPr>
            <p:extLst>
              <p:ext uri="{D42A27DB-BD31-4B8C-83A1-F6EECF244321}">
                <p14:modId xmlns:p14="http://schemas.microsoft.com/office/powerpoint/2010/main" val="2970695244"/>
              </p:ext>
            </p:extLst>
          </p:nvPr>
        </p:nvGraphicFramePr>
        <p:xfrm>
          <a:off x="7748536" y="4997450"/>
          <a:ext cx="4450080" cy="1860550"/>
        </p:xfrm>
        <a:graphic>
          <a:graphicData uri="http://schemas.openxmlformats.org/drawingml/2006/table">
            <a:tbl>
              <a:tblPr firstRow="1" bandRow="1">
                <a:tableStyleId>{5C22544A-7EE6-4342-B048-85BDC9FD1C3A}</a:tableStyleId>
              </a:tblPr>
              <a:tblGrid>
                <a:gridCol w="1483360">
                  <a:extLst>
                    <a:ext uri="{9D8B030D-6E8A-4147-A177-3AD203B41FA5}">
                      <a16:colId xmlns:a16="http://schemas.microsoft.com/office/drawing/2014/main" val="3600610573"/>
                    </a:ext>
                  </a:extLst>
                </a:gridCol>
                <a:gridCol w="1483360">
                  <a:extLst>
                    <a:ext uri="{9D8B030D-6E8A-4147-A177-3AD203B41FA5}">
                      <a16:colId xmlns:a16="http://schemas.microsoft.com/office/drawing/2014/main" val="530910314"/>
                    </a:ext>
                  </a:extLst>
                </a:gridCol>
                <a:gridCol w="1483360">
                  <a:extLst>
                    <a:ext uri="{9D8B030D-6E8A-4147-A177-3AD203B41FA5}">
                      <a16:colId xmlns:a16="http://schemas.microsoft.com/office/drawing/2014/main" val="152610304"/>
                    </a:ext>
                  </a:extLst>
                </a:gridCol>
              </a:tblGrid>
              <a:tr h="377190">
                <a:tc>
                  <a:txBody>
                    <a:bodyPr/>
                    <a:lstStyle/>
                    <a:p>
                      <a:r>
                        <a:rPr lang="en-US" dirty="0"/>
                        <a:t>Name</a:t>
                      </a:r>
                    </a:p>
                  </a:txBody>
                  <a:tcPr/>
                </a:tc>
                <a:tc>
                  <a:txBody>
                    <a:bodyPr/>
                    <a:lstStyle/>
                    <a:p>
                      <a:r>
                        <a:rPr lang="en-US" dirty="0"/>
                        <a:t>Ali CPT-1</a:t>
                      </a:r>
                    </a:p>
                  </a:txBody>
                  <a:tcPr/>
                </a:tc>
                <a:tc>
                  <a:txBody>
                    <a:bodyPr/>
                    <a:lstStyle/>
                    <a:p>
                      <a:r>
                        <a:rPr lang="en-US" dirty="0"/>
                        <a:t>Ali CPT-2</a:t>
                      </a:r>
                    </a:p>
                  </a:txBody>
                  <a:tcPr/>
                </a:tc>
                <a:extLst>
                  <a:ext uri="{0D108BD9-81ED-4DB2-BD59-A6C34878D82A}">
                    <a16:rowId xmlns:a16="http://schemas.microsoft.com/office/drawing/2014/main" val="2455343456"/>
                  </a:ext>
                </a:extLst>
              </a:tr>
              <a:tr h="370840">
                <a:tc>
                  <a:txBody>
                    <a:bodyPr/>
                    <a:lstStyle/>
                    <a:p>
                      <a:r>
                        <a:rPr lang="en-US" dirty="0"/>
                        <a:t>Year</a:t>
                      </a:r>
                    </a:p>
                  </a:txBody>
                  <a:tcPr/>
                </a:tc>
                <a:tc>
                  <a:txBody>
                    <a:bodyPr/>
                    <a:lstStyle/>
                    <a:p>
                      <a:r>
                        <a:rPr lang="en-US" dirty="0"/>
                        <a:t>2019</a:t>
                      </a:r>
                    </a:p>
                  </a:txBody>
                  <a:tcPr/>
                </a:tc>
                <a:tc>
                  <a:txBody>
                    <a:bodyPr/>
                    <a:lstStyle/>
                    <a:p>
                      <a:r>
                        <a:rPr lang="en-US" dirty="0"/>
                        <a:t>2020-2022</a:t>
                      </a:r>
                    </a:p>
                  </a:txBody>
                  <a:tcPr/>
                </a:tc>
                <a:extLst>
                  <a:ext uri="{0D108BD9-81ED-4DB2-BD59-A6C34878D82A}">
                    <a16:rowId xmlns:a16="http://schemas.microsoft.com/office/drawing/2014/main" val="1882592358"/>
                  </a:ext>
                </a:extLst>
              </a:tr>
              <a:tr h="370840">
                <a:tc>
                  <a:txBody>
                    <a:bodyPr/>
                    <a:lstStyle/>
                    <a:p>
                      <a:r>
                        <a:rPr lang="en-US" dirty="0"/>
                        <a:t>Altitude</a:t>
                      </a:r>
                    </a:p>
                  </a:txBody>
                  <a:tcPr/>
                </a:tc>
                <a:tc>
                  <a:txBody>
                    <a:bodyPr/>
                    <a:lstStyle/>
                    <a:p>
                      <a:r>
                        <a:rPr lang="en-US" dirty="0"/>
                        <a:t>5250 m</a:t>
                      </a:r>
                    </a:p>
                  </a:txBody>
                  <a:tcPr/>
                </a:tc>
                <a:tc>
                  <a:txBody>
                    <a:bodyPr/>
                    <a:lstStyle/>
                    <a:p>
                      <a:r>
                        <a:rPr lang="en-US" dirty="0"/>
                        <a:t>6000 m</a:t>
                      </a:r>
                    </a:p>
                  </a:txBody>
                  <a:tcPr/>
                </a:tc>
                <a:extLst>
                  <a:ext uri="{0D108BD9-81ED-4DB2-BD59-A6C34878D82A}">
                    <a16:rowId xmlns:a16="http://schemas.microsoft.com/office/drawing/2014/main" val="2310298711"/>
                  </a:ext>
                </a:extLst>
              </a:tr>
              <a:tr h="370840">
                <a:tc>
                  <a:txBody>
                    <a:bodyPr/>
                    <a:lstStyle/>
                    <a:p>
                      <a:r>
                        <a:rPr lang="en-US" dirty="0"/>
                        <a:t>#Detectors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HK" sz="1800" kern="1200" dirty="0">
                          <a:solidFill>
                            <a:schemeClr val="dk1"/>
                          </a:solidFill>
                          <a:effectLst/>
                          <a:latin typeface="+mn-lt"/>
                          <a:ea typeface="+mn-ea"/>
                          <a:cs typeface="+mn-cs"/>
                        </a:rPr>
                        <a:t>7,000 </a:t>
                      </a:r>
                      <a:endParaRPr lang="en-HK" dirty="0"/>
                    </a:p>
                  </a:txBody>
                  <a:tcPr/>
                </a:tc>
                <a:tc>
                  <a:txBody>
                    <a:bodyPr/>
                    <a:lstStyle/>
                    <a:p>
                      <a:r>
                        <a:rPr lang="en-US" dirty="0"/>
                        <a:t>&gt;20,000</a:t>
                      </a:r>
                    </a:p>
                  </a:txBody>
                  <a:tcPr/>
                </a:tc>
                <a:extLst>
                  <a:ext uri="{0D108BD9-81ED-4DB2-BD59-A6C34878D82A}">
                    <a16:rowId xmlns:a16="http://schemas.microsoft.com/office/drawing/2014/main" val="2182714440"/>
                  </a:ext>
                </a:extLst>
              </a:tr>
              <a:tr h="370840">
                <a:tc>
                  <a:txBody>
                    <a:bodyPr/>
                    <a:lstStyle/>
                    <a:p>
                      <a:r>
                        <a:rPr lang="en-US" dirty="0"/>
                        <a:t>Frequencies</a:t>
                      </a:r>
                    </a:p>
                  </a:txBody>
                  <a:tcPr/>
                </a:tc>
                <a:tc>
                  <a:txBody>
                    <a:bodyPr/>
                    <a:lstStyle/>
                    <a:p>
                      <a:r>
                        <a:rPr lang="en-US" dirty="0"/>
                        <a:t>95 &amp; 150 GHz</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95 &amp; 150 GHz</a:t>
                      </a:r>
                    </a:p>
                  </a:txBody>
                  <a:tcPr/>
                </a:tc>
                <a:extLst>
                  <a:ext uri="{0D108BD9-81ED-4DB2-BD59-A6C34878D82A}">
                    <a16:rowId xmlns:a16="http://schemas.microsoft.com/office/drawing/2014/main" val="3917894590"/>
                  </a:ext>
                </a:extLst>
              </a:tr>
            </a:tbl>
          </a:graphicData>
        </a:graphic>
      </p:graphicFrame>
    </p:spTree>
    <p:extLst>
      <p:ext uri="{BB962C8B-B14F-4D97-AF65-F5344CB8AC3E}">
        <p14:creationId xmlns:p14="http://schemas.microsoft.com/office/powerpoint/2010/main" val="6783901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96372-63B3-7A4A-BDAF-DF34D6912C27}"/>
              </a:ext>
            </a:extLst>
          </p:cNvPr>
          <p:cNvSpPr>
            <a:spLocks noGrp="1"/>
          </p:cNvSpPr>
          <p:nvPr>
            <p:ph type="title"/>
          </p:nvPr>
        </p:nvSpPr>
        <p:spPr/>
        <p:txBody>
          <a:bodyPr/>
          <a:lstStyle/>
          <a:p>
            <a:endParaRPr lang="en-US"/>
          </a:p>
        </p:txBody>
      </p:sp>
      <p:pic>
        <p:nvPicPr>
          <p:cNvPr id="3" name="Picture 2">
            <a:extLst>
              <a:ext uri="{FF2B5EF4-FFF2-40B4-BE49-F238E27FC236}">
                <a16:creationId xmlns:a16="http://schemas.microsoft.com/office/drawing/2014/main" id="{6B0BE5D3-C155-A541-ADD5-9F1860A5343C}"/>
              </a:ext>
            </a:extLst>
          </p:cNvPr>
          <p:cNvPicPr>
            <a:picLocks noChangeAspect="1"/>
          </p:cNvPicPr>
          <p:nvPr/>
        </p:nvPicPr>
        <p:blipFill>
          <a:blip r:embed="rId3"/>
          <a:stretch>
            <a:fillRect/>
          </a:stretch>
        </p:blipFill>
        <p:spPr>
          <a:xfrm>
            <a:off x="-207401" y="-1402080"/>
            <a:ext cx="12399401" cy="8260080"/>
          </a:xfrm>
          <a:prstGeom prst="rect">
            <a:avLst/>
          </a:prstGeom>
        </p:spPr>
      </p:pic>
    </p:spTree>
    <p:extLst>
      <p:ext uri="{BB962C8B-B14F-4D97-AF65-F5344CB8AC3E}">
        <p14:creationId xmlns:p14="http://schemas.microsoft.com/office/powerpoint/2010/main" val="40735857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F73BB0-D3BE-6E47-8237-A70B0A0E60FF}"/>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1A03228D-225B-144E-AE27-EF5B9DD8A7A9}"/>
              </a:ext>
            </a:extLst>
          </p:cNvPr>
          <p:cNvPicPr>
            <a:picLocks noChangeAspect="1"/>
          </p:cNvPicPr>
          <p:nvPr/>
        </p:nvPicPr>
        <p:blipFill>
          <a:blip r:embed="rId3"/>
          <a:stretch>
            <a:fillRect/>
          </a:stretch>
        </p:blipFill>
        <p:spPr>
          <a:xfrm>
            <a:off x="444500" y="146050"/>
            <a:ext cx="11303000" cy="6565900"/>
          </a:xfrm>
          <a:prstGeom prst="rect">
            <a:avLst/>
          </a:prstGeom>
        </p:spPr>
      </p:pic>
    </p:spTree>
    <p:extLst>
      <p:ext uri="{BB962C8B-B14F-4D97-AF65-F5344CB8AC3E}">
        <p14:creationId xmlns:p14="http://schemas.microsoft.com/office/powerpoint/2010/main" val="1522877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Slide Number Placeholder 3">
            <a:extLst>
              <a:ext uri="{FF2B5EF4-FFF2-40B4-BE49-F238E27FC236}">
                <a16:creationId xmlns:a16="http://schemas.microsoft.com/office/drawing/2014/main" id="{64A7080E-D21E-9F43-A492-01E47256DC43}"/>
              </a:ext>
            </a:extLst>
          </p:cNvPr>
          <p:cNvSpPr>
            <a:spLocks noGrp="1"/>
          </p:cNvSpPr>
          <p:nvPr>
            <p:ph type="sldNum" sz="quarter" idx="12"/>
          </p:nvPr>
        </p:nvSpPr>
        <p:spPr/>
        <p:txBody>
          <a:bodyPr/>
          <a:lstStyle/>
          <a:p>
            <a:fld id="{E14058E0-4AE9-4B40-AA52-733E32D9FAF9}" type="slidenum">
              <a:rPr lang="en-GB" altLang="en-US"/>
              <a:pPr/>
              <a:t>2</a:t>
            </a:fld>
            <a:endParaRPr lang="en-GB" altLang="en-US"/>
          </a:p>
        </p:txBody>
      </p:sp>
      <p:pic>
        <p:nvPicPr>
          <p:cNvPr id="163844" name="Picture 4" descr="C:\Documents and Settings\sfk\My Documents\PowerPoint\inaugural\inauguralpictures\wmapbang.jpg">
            <a:extLst>
              <a:ext uri="{FF2B5EF4-FFF2-40B4-BE49-F238E27FC236}">
                <a16:creationId xmlns:a16="http://schemas.microsoft.com/office/drawing/2014/main" id="{BBD82D09-CD02-F545-958F-B4E34A604CB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3500" y="-142875"/>
            <a:ext cx="9525000" cy="714375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13665150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3962D-5F95-D24E-AC95-99CA5238623E}"/>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D983BAD4-B52F-4040-B715-98F174C3D6AD}"/>
              </a:ext>
            </a:extLst>
          </p:cNvPr>
          <p:cNvPicPr>
            <a:picLocks noChangeAspect="1"/>
          </p:cNvPicPr>
          <p:nvPr/>
        </p:nvPicPr>
        <p:blipFill>
          <a:blip r:embed="rId3"/>
          <a:stretch>
            <a:fillRect/>
          </a:stretch>
        </p:blipFill>
        <p:spPr>
          <a:xfrm>
            <a:off x="584397" y="0"/>
            <a:ext cx="10892561" cy="6776720"/>
          </a:xfrm>
          <a:prstGeom prst="rect">
            <a:avLst/>
          </a:prstGeom>
        </p:spPr>
      </p:pic>
    </p:spTree>
    <p:extLst>
      <p:ext uri="{BB962C8B-B14F-4D97-AF65-F5344CB8AC3E}">
        <p14:creationId xmlns:p14="http://schemas.microsoft.com/office/powerpoint/2010/main" val="11815738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174082" name="Rectangle 1026">
            <a:extLst>
              <a:ext uri="{FF2B5EF4-FFF2-40B4-BE49-F238E27FC236}">
                <a16:creationId xmlns:a16="http://schemas.microsoft.com/office/drawing/2014/main" id="{7B5CDF92-A6D4-0D46-98C0-CE72791D4698}"/>
              </a:ext>
            </a:extLst>
          </p:cNvPr>
          <p:cNvSpPr>
            <a:spLocks noGrp="1" noChangeArrowheads="1"/>
          </p:cNvSpPr>
          <p:nvPr>
            <p:ph type="title"/>
          </p:nvPr>
        </p:nvSpPr>
        <p:spPr/>
        <p:txBody>
          <a:bodyPr/>
          <a:lstStyle/>
          <a:p>
            <a:pPr algn="ctr" eaLnBrk="1" hangingPunct="1">
              <a:defRPr/>
            </a:pPr>
            <a:r>
              <a:rPr lang="en-US" dirty="0">
                <a:ea typeface="+mj-ea"/>
                <a:cs typeface="+mj-cs"/>
              </a:rPr>
              <a:t>The Copernican Time Principle</a:t>
            </a:r>
          </a:p>
        </p:txBody>
      </p:sp>
      <p:sp>
        <p:nvSpPr>
          <p:cNvPr id="174083" name="Rectangle 1027">
            <a:extLst>
              <a:ext uri="{FF2B5EF4-FFF2-40B4-BE49-F238E27FC236}">
                <a16:creationId xmlns:a16="http://schemas.microsoft.com/office/drawing/2014/main" id="{2970FC2A-C00F-3049-8BD1-805C2A7E18C0}"/>
              </a:ext>
            </a:extLst>
          </p:cNvPr>
          <p:cNvSpPr>
            <a:spLocks noChangeArrowheads="1"/>
          </p:cNvSpPr>
          <p:nvPr/>
        </p:nvSpPr>
        <p:spPr bwMode="auto">
          <a:xfrm>
            <a:off x="1981200" y="1690689"/>
            <a:ext cx="8158480" cy="1446550"/>
          </a:xfrm>
          <a:prstGeom prst="rect">
            <a:avLst/>
          </a:prstGeom>
          <a:noFill/>
          <a:ln w="9525">
            <a:noFill/>
            <a:miter lim="800000"/>
            <a:headEnd/>
            <a:tailEnd/>
          </a:ln>
          <a:effectLst/>
        </p:spPr>
        <p:txBody>
          <a:bodyPr wrap="square">
            <a:spAutoFit/>
          </a:bodyPr>
          <a:lstStyle/>
          <a:p>
            <a:pPr>
              <a:defRPr/>
            </a:pPr>
            <a:r>
              <a:rPr lang="en-US" sz="4400" dirty="0">
                <a:effectLst>
                  <a:outerShdw blurRad="38100" dist="38100" dir="2700000" algn="tl">
                    <a:srgbClr val="000000"/>
                  </a:outerShdw>
                </a:effectLst>
                <a:latin typeface="+mj-lt"/>
              </a:rPr>
              <a:t>The current cosmological epoch </a:t>
            </a:r>
          </a:p>
          <a:p>
            <a:pPr>
              <a:defRPr/>
            </a:pPr>
            <a:r>
              <a:rPr lang="en-US" sz="4400" dirty="0">
                <a:effectLst>
                  <a:outerShdw blurRad="38100" dist="38100" dir="2700000" algn="tl">
                    <a:srgbClr val="000000"/>
                  </a:outerShdw>
                </a:effectLst>
                <a:latin typeface="+mj-lt"/>
              </a:rPr>
              <a:t>    has no special significance.</a:t>
            </a:r>
            <a:r>
              <a:rPr lang="en-US" sz="3600" dirty="0">
                <a:effectLst>
                  <a:outerShdw blurRad="38100" dist="38100" dir="2700000" algn="tl">
                    <a:srgbClr val="000000"/>
                  </a:outerShdw>
                </a:effectLst>
                <a:latin typeface="+mj-lt"/>
              </a:rPr>
              <a:t>  </a:t>
            </a:r>
          </a:p>
        </p:txBody>
      </p:sp>
      <p:sp>
        <p:nvSpPr>
          <p:cNvPr id="174084" name="Rectangle 1028">
            <a:extLst>
              <a:ext uri="{FF2B5EF4-FFF2-40B4-BE49-F238E27FC236}">
                <a16:creationId xmlns:a16="http://schemas.microsoft.com/office/drawing/2014/main" id="{ED33BAD0-B0D2-0648-80A3-ED8815555C57}"/>
              </a:ext>
            </a:extLst>
          </p:cNvPr>
          <p:cNvSpPr>
            <a:spLocks noChangeArrowheads="1"/>
          </p:cNvSpPr>
          <p:nvPr/>
        </p:nvSpPr>
        <p:spPr bwMode="auto">
          <a:xfrm>
            <a:off x="2590800" y="3276601"/>
            <a:ext cx="253596" cy="461665"/>
          </a:xfrm>
          <a:prstGeom prst="rect">
            <a:avLst/>
          </a:prstGeom>
          <a:noFill/>
          <a:ln w="9525">
            <a:noFill/>
            <a:miter lim="800000"/>
            <a:headEnd/>
            <a:tailEnd/>
          </a:ln>
          <a:effectLst/>
        </p:spPr>
        <p:txBody>
          <a:bodyPr wrap="none">
            <a:spAutoFit/>
          </a:bodyPr>
          <a:lstStyle/>
          <a:p>
            <a:pPr>
              <a:defRPr/>
            </a:pPr>
            <a:r>
              <a:rPr lang="en-US" sz="2400">
                <a:effectLst>
                  <a:outerShdw blurRad="38100" dist="38100" dir="2700000" algn="tl">
                    <a:srgbClr val="000000"/>
                  </a:outerShdw>
                </a:effectLst>
              </a:rPr>
              <a:t> </a:t>
            </a:r>
          </a:p>
        </p:txBody>
      </p:sp>
      <p:sp>
        <p:nvSpPr>
          <p:cNvPr id="174085" name="Rectangle 1029">
            <a:extLst>
              <a:ext uri="{FF2B5EF4-FFF2-40B4-BE49-F238E27FC236}">
                <a16:creationId xmlns:a16="http://schemas.microsoft.com/office/drawing/2014/main" id="{49ABA957-7E57-2D4C-8988-6974781DE8C3}"/>
              </a:ext>
            </a:extLst>
          </p:cNvPr>
          <p:cNvSpPr>
            <a:spLocks noChangeArrowheads="1"/>
          </p:cNvSpPr>
          <p:nvPr/>
        </p:nvSpPr>
        <p:spPr bwMode="auto">
          <a:xfrm>
            <a:off x="2235201" y="3738266"/>
            <a:ext cx="7904480" cy="3046988"/>
          </a:xfrm>
          <a:prstGeom prst="rect">
            <a:avLst/>
          </a:prstGeom>
          <a:noFill/>
          <a:ln w="9525">
            <a:noFill/>
            <a:miter lim="800000"/>
            <a:headEnd/>
            <a:tailEnd/>
          </a:ln>
          <a:effectLst/>
        </p:spPr>
        <p:txBody>
          <a:bodyPr wrap="square">
            <a:spAutoFit/>
          </a:bodyPr>
          <a:lstStyle/>
          <a:p>
            <a:pPr>
              <a:defRPr/>
            </a:pPr>
            <a:r>
              <a:rPr lang="en-US" sz="3200" dirty="0">
                <a:effectLst>
                  <a:outerShdw blurRad="38100" dist="38100" dir="2700000" algn="tl">
                    <a:srgbClr val="000000"/>
                  </a:outerShdw>
                </a:effectLst>
                <a:latin typeface="Times New Roman Bold" charset="0"/>
              </a:rPr>
              <a:t>Interesting physics processes will </a:t>
            </a:r>
          </a:p>
          <a:p>
            <a:pPr>
              <a:defRPr/>
            </a:pPr>
            <a:r>
              <a:rPr lang="en-US" sz="3200" dirty="0">
                <a:effectLst>
                  <a:outerShdw blurRad="38100" dist="38100" dir="2700000" algn="tl">
                    <a:srgbClr val="000000"/>
                  </a:outerShdw>
                </a:effectLst>
                <a:latin typeface="Times New Roman Bold" charset="0"/>
              </a:rPr>
              <a:t>continue to take place in the future,</a:t>
            </a:r>
          </a:p>
          <a:p>
            <a:pPr>
              <a:defRPr/>
            </a:pPr>
            <a:r>
              <a:rPr lang="en-US" sz="3200" dirty="0">
                <a:effectLst>
                  <a:outerShdw blurRad="38100" dist="38100" dir="2700000" algn="tl">
                    <a:srgbClr val="000000"/>
                  </a:outerShdw>
                </a:effectLst>
                <a:latin typeface="Times New Roman Bold" charset="0"/>
              </a:rPr>
              <a:t>despite very decreased energy levels.</a:t>
            </a:r>
          </a:p>
          <a:p>
            <a:pPr>
              <a:defRPr/>
            </a:pPr>
            <a:endParaRPr lang="en-US" sz="3200" dirty="0">
              <a:solidFill>
                <a:srgbClr val="ADF6FF"/>
              </a:solidFill>
              <a:effectLst>
                <a:outerShdw blurRad="38100" dist="38100" dir="2700000" algn="tl">
                  <a:srgbClr val="000000"/>
                </a:outerShdw>
              </a:effectLst>
              <a:latin typeface="Times New Roman Bold" charset="0"/>
            </a:endParaRPr>
          </a:p>
          <a:p>
            <a:pPr>
              <a:defRPr/>
            </a:pPr>
            <a:r>
              <a:rPr lang="en-US" sz="3200" dirty="0">
                <a:solidFill>
                  <a:srgbClr val="ADF6FF"/>
                </a:solidFill>
                <a:effectLst>
                  <a:outerShdw blurRad="38100" dist="38100" dir="2700000" algn="tl">
                    <a:srgbClr val="000000"/>
                  </a:outerShdw>
                </a:effectLst>
                <a:latin typeface="Times New Roman Bold" charset="0"/>
              </a:rPr>
              <a:t>Can we get </a:t>
            </a:r>
            <a:r>
              <a:rPr lang="en-US" sz="3200" dirty="0">
                <a:solidFill>
                  <a:srgbClr val="92D050"/>
                </a:solidFill>
                <a:effectLst>
                  <a:outerShdw blurRad="38100" dist="38100" dir="2700000" algn="tl">
                    <a:srgbClr val="000000"/>
                  </a:outerShdw>
                </a:effectLst>
                <a:latin typeface="Times New Roman Bold" charset="0"/>
              </a:rPr>
              <a:t>Cosmological Principle in Time</a:t>
            </a:r>
            <a:r>
              <a:rPr lang="en-US" sz="3200" dirty="0">
                <a:solidFill>
                  <a:srgbClr val="ADF6FF"/>
                </a:solidFill>
                <a:effectLst>
                  <a:outerShdw blurRad="38100" dist="38100" dir="2700000" algn="tl">
                    <a:srgbClr val="000000"/>
                  </a:outerShdw>
                </a:effectLst>
                <a:latin typeface="Times New Roman Bold" charset="0"/>
              </a:rPr>
              <a:t>?</a:t>
            </a:r>
          </a:p>
          <a:p>
            <a:pPr>
              <a:defRPr/>
            </a:pPr>
            <a:r>
              <a:rPr lang="en-US" sz="3200" dirty="0">
                <a:solidFill>
                  <a:srgbClr val="ADF6FF"/>
                </a:solidFill>
                <a:effectLst>
                  <a:outerShdw blurRad="38100" dist="38100" dir="2700000" algn="tl">
                    <a:srgbClr val="000000"/>
                  </a:outerShdw>
                </a:effectLst>
                <a:latin typeface="Times New Roman Bold" charset="0"/>
              </a:rPr>
              <a:t>Will that define the future of cosmology.</a:t>
            </a:r>
            <a:r>
              <a:rPr lang="en-US" sz="3200" dirty="0"/>
              <a:t> </a:t>
            </a:r>
          </a:p>
        </p:txBody>
      </p:sp>
    </p:spTree>
    <p:extLst>
      <p:ext uri="{BB962C8B-B14F-4D97-AF65-F5344CB8AC3E}">
        <p14:creationId xmlns:p14="http://schemas.microsoft.com/office/powerpoint/2010/main" val="3785597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BF8473FA-ED3F-C64C-BCED-C7620FF11A15}"/>
              </a:ext>
            </a:extLst>
          </p:cNvPr>
          <p:cNvSpPr>
            <a:spLocks noGrp="1" noChangeArrowheads="1"/>
          </p:cNvSpPr>
          <p:nvPr>
            <p:ph type="title"/>
          </p:nvPr>
        </p:nvSpPr>
        <p:spPr>
          <a:xfrm>
            <a:off x="510941" y="0"/>
            <a:ext cx="10515600" cy="1325563"/>
          </a:xfrm>
        </p:spPr>
        <p:txBody>
          <a:bodyPr/>
          <a:lstStyle/>
          <a:p>
            <a:pPr eaLnBrk="1" hangingPunct="1">
              <a:defRPr/>
            </a:pPr>
            <a:r>
              <a:rPr lang="en-US" dirty="0">
                <a:ea typeface="+mj-ea"/>
                <a:cs typeface="+mj-cs"/>
              </a:rPr>
              <a:t>Cosmic Timeline</a:t>
            </a:r>
          </a:p>
        </p:txBody>
      </p:sp>
      <p:pic>
        <p:nvPicPr>
          <p:cNvPr id="28676" name="Picture 4">
            <a:extLst>
              <a:ext uri="{FF2B5EF4-FFF2-40B4-BE49-F238E27FC236}">
                <a16:creationId xmlns:a16="http://schemas.microsoft.com/office/drawing/2014/main" id="{B61DAF5D-D955-324A-92C8-DE23320BB080}"/>
              </a:ext>
            </a:extLst>
          </p:cNvPr>
          <p:cNvPicPr>
            <a:picLocks noGrp="1" noChangeAspect="1" noChangeArrowheads="1"/>
          </p:cNvPicPr>
          <p:nvPr>
            <p:ph idx="1"/>
          </p:nvPr>
        </p:nvPicPr>
        <p:blipFill>
          <a:blip r:embed="rId3"/>
          <a:srcRect/>
          <a:stretch>
            <a:fillRect/>
          </a:stretch>
        </p:blipFill>
        <p:spPr>
          <a:xfrm>
            <a:off x="1769444" y="1005223"/>
            <a:ext cx="8229600" cy="3082925"/>
          </a:xfrm>
          <a:ln w="57150" cmpd="thickThin">
            <a:solidFill>
              <a:schemeClr val="hlink"/>
            </a:solidFill>
          </a:ln>
        </p:spPr>
      </p:pic>
      <p:sp>
        <p:nvSpPr>
          <p:cNvPr id="2" name="TextBox 1">
            <a:extLst>
              <a:ext uri="{FF2B5EF4-FFF2-40B4-BE49-F238E27FC236}">
                <a16:creationId xmlns:a16="http://schemas.microsoft.com/office/drawing/2014/main" id="{1380A055-874A-8140-861C-9B5D273A254D}"/>
              </a:ext>
            </a:extLst>
          </p:cNvPr>
          <p:cNvSpPr txBox="1"/>
          <p:nvPr/>
        </p:nvSpPr>
        <p:spPr>
          <a:xfrm>
            <a:off x="0" y="4273617"/>
            <a:ext cx="4375685" cy="584775"/>
          </a:xfrm>
          <a:prstGeom prst="rect">
            <a:avLst/>
          </a:prstGeom>
          <a:noFill/>
        </p:spPr>
        <p:txBody>
          <a:bodyPr wrap="none" rtlCol="0">
            <a:spAutoFit/>
          </a:bodyPr>
          <a:lstStyle/>
          <a:p>
            <a:r>
              <a:rPr lang="en-US" sz="3200" dirty="0">
                <a:effectLst>
                  <a:outerShdw blurRad="101600" dist="76200" dir="2700000" algn="tl" rotWithShape="0">
                    <a:srgbClr val="050500"/>
                  </a:outerShdw>
                </a:effectLst>
              </a:rPr>
              <a:t>Five Ages of the Universe</a:t>
            </a:r>
            <a:endParaRPr lang="en-US" sz="6600" dirty="0"/>
          </a:p>
        </p:txBody>
      </p:sp>
      <p:sp>
        <p:nvSpPr>
          <p:cNvPr id="6" name="Rectangle 3">
            <a:extLst>
              <a:ext uri="{FF2B5EF4-FFF2-40B4-BE49-F238E27FC236}">
                <a16:creationId xmlns:a16="http://schemas.microsoft.com/office/drawing/2014/main" id="{7CD4C1AE-C59C-884C-9914-CF2CA12583D9}"/>
              </a:ext>
            </a:extLst>
          </p:cNvPr>
          <p:cNvSpPr txBox="1">
            <a:spLocks noChangeArrowheads="1"/>
          </p:cNvSpPr>
          <p:nvPr/>
        </p:nvSpPr>
        <p:spPr>
          <a:xfrm>
            <a:off x="4937760" y="4355431"/>
            <a:ext cx="5047864" cy="2502569"/>
          </a:xfrm>
          <a:prstGeom prst="rect">
            <a:avLst/>
          </a:prstGeom>
          <a:solidFill>
            <a:srgbClr val="3366FF">
              <a:alpha val="67000"/>
            </a:srgbClr>
          </a:solidFill>
          <a:ln w="76200" cmpd="tri">
            <a:solidFill>
              <a:schemeClr val="hlink">
                <a:alpha val="99001"/>
              </a:schemeClr>
            </a:solidFill>
          </a:ln>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charset="2"/>
              <a:buChar char="n"/>
              <a:defRPr/>
            </a:pPr>
            <a:r>
              <a:rPr lang="en-US" dirty="0"/>
              <a:t>Primordial Era      n &lt; 6 </a:t>
            </a:r>
          </a:p>
          <a:p>
            <a:pPr>
              <a:buFont typeface="Wingdings" charset="2"/>
              <a:buChar char="n"/>
              <a:defRPr/>
            </a:pPr>
            <a:r>
              <a:rPr lang="en-US" dirty="0" err="1"/>
              <a:t>Stelliferous</a:t>
            </a:r>
            <a:r>
              <a:rPr lang="en-US" dirty="0"/>
              <a:t> Era     n = 6 - 14 </a:t>
            </a:r>
          </a:p>
          <a:p>
            <a:pPr>
              <a:buFont typeface="Wingdings" charset="2"/>
              <a:buChar char="n"/>
              <a:defRPr/>
            </a:pPr>
            <a:r>
              <a:rPr lang="en-US" dirty="0"/>
              <a:t>Degenerate Era     n = 14 - 40 </a:t>
            </a:r>
          </a:p>
          <a:p>
            <a:pPr>
              <a:buFont typeface="Wingdings" charset="2"/>
              <a:buChar char="n"/>
              <a:defRPr/>
            </a:pPr>
            <a:r>
              <a:rPr lang="en-US" dirty="0"/>
              <a:t>Black Hole Era      n = 40 - 100 </a:t>
            </a:r>
          </a:p>
          <a:p>
            <a:pPr>
              <a:buFont typeface="Wingdings" charset="2"/>
              <a:buChar char="n"/>
              <a:defRPr/>
            </a:pPr>
            <a:r>
              <a:rPr lang="en-US" dirty="0"/>
              <a:t>Dark Era                n &gt; 100</a:t>
            </a:r>
          </a:p>
        </p:txBody>
      </p:sp>
      <p:sp>
        <p:nvSpPr>
          <p:cNvPr id="3" name="ZoneTexte 2"/>
          <p:cNvSpPr txBox="1"/>
          <p:nvPr/>
        </p:nvSpPr>
        <p:spPr>
          <a:xfrm>
            <a:off x="510941" y="6441565"/>
            <a:ext cx="1819767" cy="369332"/>
          </a:xfrm>
          <a:prstGeom prst="rect">
            <a:avLst/>
          </a:prstGeom>
          <a:noFill/>
        </p:spPr>
        <p:txBody>
          <a:bodyPr wrap="none" rtlCol="0">
            <a:spAutoFit/>
          </a:bodyPr>
          <a:lstStyle/>
          <a:p>
            <a:r>
              <a:rPr lang="fr-FR" dirty="0"/>
              <a:t>Fred Adams 2002</a:t>
            </a:r>
          </a:p>
        </p:txBody>
      </p:sp>
      <p:sp>
        <p:nvSpPr>
          <p:cNvPr id="4" name="ZoneTexte 3"/>
          <p:cNvSpPr txBox="1"/>
          <p:nvPr/>
        </p:nvSpPr>
        <p:spPr>
          <a:xfrm>
            <a:off x="10215532" y="4627559"/>
            <a:ext cx="1343887" cy="461665"/>
          </a:xfrm>
          <a:prstGeom prst="rect">
            <a:avLst/>
          </a:prstGeom>
          <a:noFill/>
        </p:spPr>
        <p:txBody>
          <a:bodyPr wrap="none" rtlCol="0">
            <a:spAutoFit/>
          </a:bodyPr>
          <a:lstStyle/>
          <a:p>
            <a:r>
              <a:rPr lang="fr-FR" sz="2400" dirty="0"/>
              <a:t>10</a:t>
            </a:r>
            <a:r>
              <a:rPr lang="fr-FR" sz="2400" b="1" baseline="30000" dirty="0"/>
              <a:t>n</a:t>
            </a:r>
            <a:r>
              <a:rPr lang="fr-FR" sz="2400" dirty="0"/>
              <a:t> </a:t>
            </a:r>
            <a:r>
              <a:rPr lang="fr-FR" sz="2400" dirty="0" err="1"/>
              <a:t>years</a:t>
            </a:r>
            <a:endParaRPr lang="fr-FR" sz="2400" dirty="0"/>
          </a:p>
        </p:txBody>
      </p:sp>
    </p:spTree>
    <p:extLst>
      <p:ext uri="{BB962C8B-B14F-4D97-AF65-F5344CB8AC3E}">
        <p14:creationId xmlns:p14="http://schemas.microsoft.com/office/powerpoint/2010/main" val="18517987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7ABB77F-2615-3E40-8ED3-4D09FF677E25}"/>
              </a:ext>
            </a:extLst>
          </p:cNvPr>
          <p:cNvPicPr>
            <a:picLocks noChangeAspect="1"/>
          </p:cNvPicPr>
          <p:nvPr/>
        </p:nvPicPr>
        <p:blipFill>
          <a:blip r:embed="rId2"/>
          <a:stretch>
            <a:fillRect/>
          </a:stretch>
        </p:blipFill>
        <p:spPr>
          <a:xfrm>
            <a:off x="1521925" y="0"/>
            <a:ext cx="9148149" cy="6858000"/>
          </a:xfrm>
          <a:prstGeom prst="rect">
            <a:avLst/>
          </a:prstGeom>
        </p:spPr>
      </p:pic>
    </p:spTree>
    <p:extLst>
      <p:ext uri="{BB962C8B-B14F-4D97-AF65-F5344CB8AC3E}">
        <p14:creationId xmlns:p14="http://schemas.microsoft.com/office/powerpoint/2010/main" val="40307109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36891E4-C461-CB46-9DC1-E96C7A4BDD68}"/>
              </a:ext>
            </a:extLst>
          </p:cNvPr>
          <p:cNvPicPr>
            <a:picLocks noChangeAspect="1"/>
          </p:cNvPicPr>
          <p:nvPr/>
        </p:nvPicPr>
        <p:blipFill>
          <a:blip r:embed="rId3"/>
          <a:stretch>
            <a:fillRect/>
          </a:stretch>
        </p:blipFill>
        <p:spPr>
          <a:xfrm>
            <a:off x="115450" y="1018381"/>
            <a:ext cx="5157470" cy="5554198"/>
          </a:xfrm>
          <a:prstGeom prst="rect">
            <a:avLst/>
          </a:prstGeom>
        </p:spPr>
      </p:pic>
      <p:sp>
        <p:nvSpPr>
          <p:cNvPr id="4" name="TextBox 3">
            <a:extLst>
              <a:ext uri="{FF2B5EF4-FFF2-40B4-BE49-F238E27FC236}">
                <a16:creationId xmlns:a16="http://schemas.microsoft.com/office/drawing/2014/main" id="{5058EFA7-EFC9-A94D-A48F-507D684DEDF7}"/>
              </a:ext>
            </a:extLst>
          </p:cNvPr>
          <p:cNvSpPr txBox="1"/>
          <p:nvPr/>
        </p:nvSpPr>
        <p:spPr>
          <a:xfrm>
            <a:off x="0" y="-88525"/>
            <a:ext cx="5582258" cy="1200329"/>
          </a:xfrm>
          <a:prstGeom prst="rect">
            <a:avLst/>
          </a:prstGeom>
          <a:noFill/>
        </p:spPr>
        <p:txBody>
          <a:bodyPr wrap="square" rtlCol="0">
            <a:spAutoFit/>
          </a:bodyPr>
          <a:lstStyle/>
          <a:p>
            <a:pPr algn="ctr"/>
            <a:r>
              <a:rPr lang="en-US" sz="3600" dirty="0"/>
              <a:t>Observed Distribution </a:t>
            </a:r>
          </a:p>
          <a:p>
            <a:pPr algn="ctr"/>
            <a:r>
              <a:rPr lang="en-US" sz="3600" dirty="0"/>
              <a:t>of Galaxies</a:t>
            </a:r>
          </a:p>
        </p:txBody>
      </p:sp>
      <p:pic>
        <p:nvPicPr>
          <p:cNvPr id="2" name="Image 1" descr="sdss_pie2.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76249" y="0"/>
            <a:ext cx="6826995" cy="6858000"/>
          </a:xfrm>
          <a:prstGeom prst="rect">
            <a:avLst/>
          </a:prstGeom>
        </p:spPr>
      </p:pic>
      <p:sp>
        <p:nvSpPr>
          <p:cNvPr id="5" name="ZoneTexte 4"/>
          <p:cNvSpPr txBox="1"/>
          <p:nvPr/>
        </p:nvSpPr>
        <p:spPr>
          <a:xfrm>
            <a:off x="11513411" y="6420107"/>
            <a:ext cx="725694" cy="369332"/>
          </a:xfrm>
          <a:prstGeom prst="rect">
            <a:avLst/>
          </a:prstGeom>
          <a:noFill/>
        </p:spPr>
        <p:txBody>
          <a:bodyPr wrap="square" rtlCol="0">
            <a:spAutoFit/>
          </a:bodyPr>
          <a:lstStyle/>
          <a:p>
            <a:r>
              <a:rPr lang="fr-FR" dirty="0">
                <a:solidFill>
                  <a:schemeClr val="bg1"/>
                </a:solidFill>
              </a:rPr>
              <a:t>SDSS</a:t>
            </a:r>
          </a:p>
        </p:txBody>
      </p:sp>
    </p:spTree>
    <p:extLst>
      <p:ext uri="{BB962C8B-B14F-4D97-AF65-F5344CB8AC3E}">
        <p14:creationId xmlns:p14="http://schemas.microsoft.com/office/powerpoint/2010/main" val="41751349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B7B9D4F-A9FD-B545-82F9-B89C846478F6}"/>
              </a:ext>
            </a:extLst>
          </p:cNvPr>
          <p:cNvPicPr>
            <a:picLocks noChangeAspect="1"/>
          </p:cNvPicPr>
          <p:nvPr/>
        </p:nvPicPr>
        <p:blipFill>
          <a:blip r:embed="rId2"/>
          <a:stretch>
            <a:fillRect/>
          </a:stretch>
        </p:blipFill>
        <p:spPr>
          <a:xfrm>
            <a:off x="0" y="1424762"/>
            <a:ext cx="5237999" cy="4836419"/>
          </a:xfrm>
          <a:prstGeom prst="rect">
            <a:avLst/>
          </a:prstGeom>
        </p:spPr>
      </p:pic>
      <p:sp>
        <p:nvSpPr>
          <p:cNvPr id="4" name="Title 3">
            <a:extLst>
              <a:ext uri="{FF2B5EF4-FFF2-40B4-BE49-F238E27FC236}">
                <a16:creationId xmlns:a16="http://schemas.microsoft.com/office/drawing/2014/main" id="{F168BE8C-2904-E14D-8B1B-32CC109CD4ED}"/>
              </a:ext>
            </a:extLst>
          </p:cNvPr>
          <p:cNvSpPr>
            <a:spLocks noGrp="1"/>
          </p:cNvSpPr>
          <p:nvPr>
            <p:ph type="title"/>
          </p:nvPr>
        </p:nvSpPr>
        <p:spPr>
          <a:xfrm>
            <a:off x="870097" y="0"/>
            <a:ext cx="11006470" cy="1052623"/>
          </a:xfrm>
        </p:spPr>
        <p:txBody>
          <a:bodyPr>
            <a:normAutofit/>
          </a:bodyPr>
          <a:lstStyle/>
          <a:p>
            <a:r>
              <a:rPr lang="en-US" dirty="0"/>
              <a:t>Cosmological Principle Re-</a:t>
            </a:r>
            <a:r>
              <a:rPr lang="en-US" dirty="0" err="1"/>
              <a:t>Interpeted</a:t>
            </a:r>
            <a:r>
              <a:rPr lang="en-US" dirty="0"/>
              <a:t> Currently</a:t>
            </a:r>
          </a:p>
        </p:txBody>
      </p:sp>
      <p:pic>
        <p:nvPicPr>
          <p:cNvPr id="5" name="Picture 4">
            <a:extLst>
              <a:ext uri="{FF2B5EF4-FFF2-40B4-BE49-F238E27FC236}">
                <a16:creationId xmlns:a16="http://schemas.microsoft.com/office/drawing/2014/main" id="{641310CA-434A-9A47-9C00-CA4A4130934A}"/>
              </a:ext>
            </a:extLst>
          </p:cNvPr>
          <p:cNvPicPr>
            <a:picLocks noChangeAspect="1"/>
          </p:cNvPicPr>
          <p:nvPr/>
        </p:nvPicPr>
        <p:blipFill>
          <a:blip r:embed="rId3"/>
          <a:stretch>
            <a:fillRect/>
          </a:stretch>
        </p:blipFill>
        <p:spPr>
          <a:xfrm>
            <a:off x="6024809" y="1541277"/>
            <a:ext cx="4713898" cy="4264099"/>
          </a:xfrm>
          <a:prstGeom prst="rect">
            <a:avLst/>
          </a:prstGeom>
        </p:spPr>
      </p:pic>
    </p:spTree>
    <p:extLst>
      <p:ext uri="{BB962C8B-B14F-4D97-AF65-F5344CB8AC3E}">
        <p14:creationId xmlns:p14="http://schemas.microsoft.com/office/powerpoint/2010/main" val="13987773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26" name="Picture 2">
            <a:extLst>
              <a:ext uri="{FF2B5EF4-FFF2-40B4-BE49-F238E27FC236}">
                <a16:creationId xmlns:a16="http://schemas.microsoft.com/office/drawing/2014/main" id="{CE781743-9DF8-4C4F-B56A-8C1CFF298A07}"/>
              </a:ext>
            </a:extLst>
          </p:cNvPr>
          <p:cNvPicPr>
            <a:picLocks noGrp="1" noChangeAspect="1" noChangeArrowheads="1"/>
          </p:cNvPicPr>
          <p:nvPr>
            <p:ph/>
          </p:nvPr>
        </p:nvPicPr>
        <p:blipFill>
          <a:blip r:embed="rId3"/>
          <a:srcRect/>
          <a:stretch>
            <a:fillRect/>
          </a:stretch>
        </p:blipFill>
        <p:spPr>
          <a:xfrm>
            <a:off x="1905000" y="1371600"/>
            <a:ext cx="8305800" cy="4762500"/>
          </a:xfrm>
          <a:ln w="57150" cmpd="thickThin">
            <a:solidFill>
              <a:schemeClr val="hlink"/>
            </a:solidFill>
          </a:ln>
        </p:spPr>
      </p:pic>
      <p:sp>
        <p:nvSpPr>
          <p:cNvPr id="34819" name="Rectangle 3">
            <a:extLst>
              <a:ext uri="{FF2B5EF4-FFF2-40B4-BE49-F238E27FC236}">
                <a16:creationId xmlns:a16="http://schemas.microsoft.com/office/drawing/2014/main" id="{F5903F61-E460-4B4A-9C06-A21AEC202DA3}"/>
              </a:ext>
            </a:extLst>
          </p:cNvPr>
          <p:cNvSpPr>
            <a:spLocks noChangeArrowheads="1"/>
          </p:cNvSpPr>
          <p:nvPr/>
        </p:nvSpPr>
        <p:spPr bwMode="auto">
          <a:xfrm>
            <a:off x="3200401" y="457200"/>
            <a:ext cx="5412251"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4000">
                <a:solidFill>
                  <a:schemeClr val="tx1"/>
                </a:solidFill>
                <a:latin typeface="Techno" charset="0"/>
                <a:ea typeface="ＭＳ Ｐゴシック" panose="020B0600070205080204" pitchFamily="34" charset="-128"/>
              </a:defRPr>
            </a:lvl1pPr>
            <a:lvl2pPr marL="37931725" indent="-37474525">
              <a:defRPr sz="4000">
                <a:solidFill>
                  <a:schemeClr val="tx1"/>
                </a:solidFill>
                <a:latin typeface="Techno" charset="0"/>
                <a:ea typeface="ＭＳ Ｐゴシック" panose="020B0600070205080204" pitchFamily="34" charset="-128"/>
              </a:defRPr>
            </a:lvl2pPr>
            <a:lvl3pPr>
              <a:defRPr sz="4000">
                <a:solidFill>
                  <a:schemeClr val="tx1"/>
                </a:solidFill>
                <a:latin typeface="Techno" charset="0"/>
                <a:ea typeface="ＭＳ Ｐゴシック" panose="020B0600070205080204" pitchFamily="34" charset="-128"/>
              </a:defRPr>
            </a:lvl3pPr>
            <a:lvl4pPr>
              <a:defRPr sz="4000">
                <a:solidFill>
                  <a:schemeClr val="tx1"/>
                </a:solidFill>
                <a:latin typeface="Techno" charset="0"/>
                <a:ea typeface="ＭＳ Ｐゴシック" panose="020B0600070205080204" pitchFamily="34" charset="-128"/>
              </a:defRPr>
            </a:lvl4pPr>
            <a:lvl5pPr>
              <a:defRPr sz="4000">
                <a:solidFill>
                  <a:schemeClr val="tx1"/>
                </a:solidFill>
                <a:latin typeface="Techno" charset="0"/>
                <a:ea typeface="ＭＳ Ｐゴシック" panose="020B0600070205080204" pitchFamily="34" charset="-128"/>
              </a:defRPr>
            </a:lvl5pPr>
            <a:lvl6pPr marL="457200" eaLnBrk="0" fontAlgn="base" hangingPunct="0">
              <a:spcBef>
                <a:spcPct val="0"/>
              </a:spcBef>
              <a:spcAft>
                <a:spcPct val="0"/>
              </a:spcAft>
              <a:defRPr sz="4000">
                <a:solidFill>
                  <a:schemeClr val="tx1"/>
                </a:solidFill>
                <a:latin typeface="Techno" charset="0"/>
                <a:ea typeface="ＭＳ Ｐゴシック" panose="020B0600070205080204" pitchFamily="34" charset="-128"/>
              </a:defRPr>
            </a:lvl6pPr>
            <a:lvl7pPr marL="914400" eaLnBrk="0" fontAlgn="base" hangingPunct="0">
              <a:spcBef>
                <a:spcPct val="0"/>
              </a:spcBef>
              <a:spcAft>
                <a:spcPct val="0"/>
              </a:spcAft>
              <a:defRPr sz="4000">
                <a:solidFill>
                  <a:schemeClr val="tx1"/>
                </a:solidFill>
                <a:latin typeface="Techno" charset="0"/>
                <a:ea typeface="ＭＳ Ｐゴシック" panose="020B0600070205080204" pitchFamily="34" charset="-128"/>
              </a:defRPr>
            </a:lvl7pPr>
            <a:lvl8pPr marL="1371600" eaLnBrk="0" fontAlgn="base" hangingPunct="0">
              <a:spcBef>
                <a:spcPct val="0"/>
              </a:spcBef>
              <a:spcAft>
                <a:spcPct val="0"/>
              </a:spcAft>
              <a:defRPr sz="4000">
                <a:solidFill>
                  <a:schemeClr val="tx1"/>
                </a:solidFill>
                <a:latin typeface="Techno" charset="0"/>
                <a:ea typeface="ＭＳ Ｐゴシック" panose="020B0600070205080204" pitchFamily="34" charset="-128"/>
              </a:defRPr>
            </a:lvl8pPr>
            <a:lvl9pPr marL="1828800" eaLnBrk="0" fontAlgn="base" hangingPunct="0">
              <a:spcBef>
                <a:spcPct val="0"/>
              </a:spcBef>
              <a:spcAft>
                <a:spcPct val="0"/>
              </a:spcAft>
              <a:defRPr sz="4000">
                <a:solidFill>
                  <a:schemeClr val="tx1"/>
                </a:solidFill>
                <a:latin typeface="Techno" charset="0"/>
                <a:ea typeface="ＭＳ Ｐゴシック" panose="020B0600070205080204" pitchFamily="34" charset="-128"/>
              </a:defRPr>
            </a:lvl9pPr>
          </a:lstStyle>
          <a:p>
            <a:r>
              <a:rPr lang="en-US" altLang="en-US"/>
              <a:t>The Inflationary Universe</a:t>
            </a:r>
          </a:p>
        </p:txBody>
      </p:sp>
      <p:sp>
        <p:nvSpPr>
          <p:cNvPr id="34820" name="Rectangle 4">
            <a:extLst>
              <a:ext uri="{FF2B5EF4-FFF2-40B4-BE49-F238E27FC236}">
                <a16:creationId xmlns:a16="http://schemas.microsoft.com/office/drawing/2014/main" id="{D1404776-8D8A-1C47-989A-2BF0073E7DAF}"/>
              </a:ext>
            </a:extLst>
          </p:cNvPr>
          <p:cNvSpPr>
            <a:spLocks noChangeArrowheads="1"/>
          </p:cNvSpPr>
          <p:nvPr/>
        </p:nvSpPr>
        <p:spPr bwMode="auto">
          <a:xfrm>
            <a:off x="4419601" y="6232526"/>
            <a:ext cx="2944845"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4000">
                <a:solidFill>
                  <a:schemeClr val="tx1"/>
                </a:solidFill>
                <a:latin typeface="Techno" charset="0"/>
                <a:ea typeface="ＭＳ Ｐゴシック" panose="020B0600070205080204" pitchFamily="34" charset="-128"/>
              </a:defRPr>
            </a:lvl1pPr>
            <a:lvl2pPr marL="37931725" indent="-37474525">
              <a:defRPr sz="4000">
                <a:solidFill>
                  <a:schemeClr val="tx1"/>
                </a:solidFill>
                <a:latin typeface="Techno" charset="0"/>
                <a:ea typeface="ＭＳ Ｐゴシック" panose="020B0600070205080204" pitchFamily="34" charset="-128"/>
              </a:defRPr>
            </a:lvl2pPr>
            <a:lvl3pPr>
              <a:defRPr sz="4000">
                <a:solidFill>
                  <a:schemeClr val="tx1"/>
                </a:solidFill>
                <a:latin typeface="Techno" charset="0"/>
                <a:ea typeface="ＭＳ Ｐゴシック" panose="020B0600070205080204" pitchFamily="34" charset="-128"/>
              </a:defRPr>
            </a:lvl3pPr>
            <a:lvl4pPr>
              <a:defRPr sz="4000">
                <a:solidFill>
                  <a:schemeClr val="tx1"/>
                </a:solidFill>
                <a:latin typeface="Techno" charset="0"/>
                <a:ea typeface="ＭＳ Ｐゴシック" panose="020B0600070205080204" pitchFamily="34" charset="-128"/>
              </a:defRPr>
            </a:lvl4pPr>
            <a:lvl5pPr>
              <a:defRPr sz="4000">
                <a:solidFill>
                  <a:schemeClr val="tx1"/>
                </a:solidFill>
                <a:latin typeface="Techno" charset="0"/>
                <a:ea typeface="ＭＳ Ｐゴシック" panose="020B0600070205080204" pitchFamily="34" charset="-128"/>
              </a:defRPr>
            </a:lvl5pPr>
            <a:lvl6pPr marL="457200" eaLnBrk="0" fontAlgn="base" hangingPunct="0">
              <a:spcBef>
                <a:spcPct val="0"/>
              </a:spcBef>
              <a:spcAft>
                <a:spcPct val="0"/>
              </a:spcAft>
              <a:defRPr sz="4000">
                <a:solidFill>
                  <a:schemeClr val="tx1"/>
                </a:solidFill>
                <a:latin typeface="Techno" charset="0"/>
                <a:ea typeface="ＭＳ Ｐゴシック" panose="020B0600070205080204" pitchFamily="34" charset="-128"/>
              </a:defRPr>
            </a:lvl6pPr>
            <a:lvl7pPr marL="914400" eaLnBrk="0" fontAlgn="base" hangingPunct="0">
              <a:spcBef>
                <a:spcPct val="0"/>
              </a:spcBef>
              <a:spcAft>
                <a:spcPct val="0"/>
              </a:spcAft>
              <a:defRPr sz="4000">
                <a:solidFill>
                  <a:schemeClr val="tx1"/>
                </a:solidFill>
                <a:latin typeface="Techno" charset="0"/>
                <a:ea typeface="ＭＳ Ｐゴシック" panose="020B0600070205080204" pitchFamily="34" charset="-128"/>
              </a:defRPr>
            </a:lvl7pPr>
            <a:lvl8pPr marL="1371600" eaLnBrk="0" fontAlgn="base" hangingPunct="0">
              <a:spcBef>
                <a:spcPct val="0"/>
              </a:spcBef>
              <a:spcAft>
                <a:spcPct val="0"/>
              </a:spcAft>
              <a:defRPr sz="4000">
                <a:solidFill>
                  <a:schemeClr val="tx1"/>
                </a:solidFill>
                <a:latin typeface="Techno" charset="0"/>
                <a:ea typeface="ＭＳ Ｐゴシック" panose="020B0600070205080204" pitchFamily="34" charset="-128"/>
              </a:defRPr>
            </a:lvl8pPr>
            <a:lvl9pPr marL="1828800" eaLnBrk="0" fontAlgn="base" hangingPunct="0">
              <a:spcBef>
                <a:spcPct val="0"/>
              </a:spcBef>
              <a:spcAft>
                <a:spcPct val="0"/>
              </a:spcAft>
              <a:defRPr sz="4000">
                <a:solidFill>
                  <a:schemeClr val="tx1"/>
                </a:solidFill>
                <a:latin typeface="Techno" charset="0"/>
                <a:ea typeface="ＭＳ Ｐゴシック" panose="020B0600070205080204" pitchFamily="34" charset="-128"/>
              </a:defRPr>
            </a:lvl9pPr>
          </a:lstStyle>
          <a:p>
            <a:r>
              <a:rPr lang="en-US" altLang="en-US" sz="3200"/>
              <a:t>Time in seconds </a:t>
            </a:r>
          </a:p>
        </p:txBody>
      </p:sp>
      <p:sp>
        <p:nvSpPr>
          <p:cNvPr id="34821" name="AutoShape 5">
            <a:extLst>
              <a:ext uri="{FF2B5EF4-FFF2-40B4-BE49-F238E27FC236}">
                <a16:creationId xmlns:a16="http://schemas.microsoft.com/office/drawing/2014/main" id="{8845FB8B-5431-9442-8FBC-674F294B68FD}"/>
              </a:ext>
            </a:extLst>
          </p:cNvPr>
          <p:cNvSpPr>
            <a:spLocks noChangeArrowheads="1"/>
          </p:cNvSpPr>
          <p:nvPr/>
        </p:nvSpPr>
        <p:spPr bwMode="auto">
          <a:xfrm>
            <a:off x="7620000" y="5826294"/>
            <a:ext cx="1143000" cy="1406188"/>
          </a:xfrm>
          <a:prstGeom prst="rightArrow">
            <a:avLst>
              <a:gd name="adj1" fmla="val 50000"/>
              <a:gd name="adj2" fmla="val 25000"/>
            </a:avLst>
          </a:prstGeom>
          <a:solidFill>
            <a:schemeClr val="tx2"/>
          </a:solidFill>
          <a:ln w="9525">
            <a:solidFill>
              <a:srgbClr val="FFFF00"/>
            </a:solidFill>
            <a:miter lim="800000"/>
            <a:headEnd/>
            <a:tailEnd/>
          </a:ln>
        </p:spPr>
        <p:txBody>
          <a:bodyPr anchor="ctr">
            <a:spAutoFit/>
          </a:bodyPr>
          <a:lstStyle>
            <a:lvl1pPr>
              <a:defRPr sz="4000">
                <a:solidFill>
                  <a:schemeClr val="tx1"/>
                </a:solidFill>
                <a:latin typeface="Techno" charset="0"/>
                <a:ea typeface="ＭＳ Ｐゴシック" panose="020B0600070205080204" pitchFamily="34" charset="-128"/>
              </a:defRPr>
            </a:lvl1pPr>
            <a:lvl2pPr marL="37931725" indent="-37474525">
              <a:defRPr sz="4000">
                <a:solidFill>
                  <a:schemeClr val="tx1"/>
                </a:solidFill>
                <a:latin typeface="Techno" charset="0"/>
                <a:ea typeface="ＭＳ Ｐゴシック" panose="020B0600070205080204" pitchFamily="34" charset="-128"/>
              </a:defRPr>
            </a:lvl2pPr>
            <a:lvl3pPr>
              <a:defRPr sz="4000">
                <a:solidFill>
                  <a:schemeClr val="tx1"/>
                </a:solidFill>
                <a:latin typeface="Techno" charset="0"/>
                <a:ea typeface="ＭＳ Ｐゴシック" panose="020B0600070205080204" pitchFamily="34" charset="-128"/>
              </a:defRPr>
            </a:lvl3pPr>
            <a:lvl4pPr>
              <a:defRPr sz="4000">
                <a:solidFill>
                  <a:schemeClr val="tx1"/>
                </a:solidFill>
                <a:latin typeface="Techno" charset="0"/>
                <a:ea typeface="ＭＳ Ｐゴシック" panose="020B0600070205080204" pitchFamily="34" charset="-128"/>
              </a:defRPr>
            </a:lvl4pPr>
            <a:lvl5pPr>
              <a:defRPr sz="4000">
                <a:solidFill>
                  <a:schemeClr val="tx1"/>
                </a:solidFill>
                <a:latin typeface="Techno" charset="0"/>
                <a:ea typeface="ＭＳ Ｐゴシック" panose="020B0600070205080204" pitchFamily="34" charset="-128"/>
              </a:defRPr>
            </a:lvl5pPr>
            <a:lvl6pPr marL="457200" eaLnBrk="0" fontAlgn="base" hangingPunct="0">
              <a:spcBef>
                <a:spcPct val="0"/>
              </a:spcBef>
              <a:spcAft>
                <a:spcPct val="0"/>
              </a:spcAft>
              <a:defRPr sz="4000">
                <a:solidFill>
                  <a:schemeClr val="tx1"/>
                </a:solidFill>
                <a:latin typeface="Techno" charset="0"/>
                <a:ea typeface="ＭＳ Ｐゴシック" panose="020B0600070205080204" pitchFamily="34" charset="-128"/>
              </a:defRPr>
            </a:lvl6pPr>
            <a:lvl7pPr marL="914400" eaLnBrk="0" fontAlgn="base" hangingPunct="0">
              <a:spcBef>
                <a:spcPct val="0"/>
              </a:spcBef>
              <a:spcAft>
                <a:spcPct val="0"/>
              </a:spcAft>
              <a:defRPr sz="4000">
                <a:solidFill>
                  <a:schemeClr val="tx1"/>
                </a:solidFill>
                <a:latin typeface="Techno" charset="0"/>
                <a:ea typeface="ＭＳ Ｐゴシック" panose="020B0600070205080204" pitchFamily="34" charset="-128"/>
              </a:defRPr>
            </a:lvl7pPr>
            <a:lvl8pPr marL="1371600" eaLnBrk="0" fontAlgn="base" hangingPunct="0">
              <a:spcBef>
                <a:spcPct val="0"/>
              </a:spcBef>
              <a:spcAft>
                <a:spcPct val="0"/>
              </a:spcAft>
              <a:defRPr sz="4000">
                <a:solidFill>
                  <a:schemeClr val="tx1"/>
                </a:solidFill>
                <a:latin typeface="Techno" charset="0"/>
                <a:ea typeface="ＭＳ Ｐゴシック" panose="020B0600070205080204" pitchFamily="34" charset="-128"/>
              </a:defRPr>
            </a:lvl8pPr>
            <a:lvl9pPr marL="1828800" eaLnBrk="0" fontAlgn="base" hangingPunct="0">
              <a:spcBef>
                <a:spcPct val="0"/>
              </a:spcBef>
              <a:spcAft>
                <a:spcPct val="0"/>
              </a:spcAft>
              <a:defRPr sz="4000">
                <a:solidFill>
                  <a:schemeClr val="tx1"/>
                </a:solidFill>
                <a:latin typeface="Techno" charset="0"/>
                <a:ea typeface="ＭＳ Ｐゴシック" panose="020B0600070205080204" pitchFamily="34" charset="-128"/>
              </a:defRPr>
            </a:lvl9pPr>
          </a:lstStyle>
          <a:p>
            <a:endParaRPr lang="en-US" altLang="en-US"/>
          </a:p>
        </p:txBody>
      </p:sp>
      <p:sp>
        <p:nvSpPr>
          <p:cNvPr id="34822" name="Rectangle 7">
            <a:extLst>
              <a:ext uri="{FF2B5EF4-FFF2-40B4-BE49-F238E27FC236}">
                <a16:creationId xmlns:a16="http://schemas.microsoft.com/office/drawing/2014/main" id="{623712F2-7A0D-094C-B7BB-09533BB04BDF}"/>
              </a:ext>
            </a:extLst>
          </p:cNvPr>
          <p:cNvSpPr>
            <a:spLocks noChangeArrowheads="1"/>
          </p:cNvSpPr>
          <p:nvPr/>
        </p:nvSpPr>
        <p:spPr bwMode="auto">
          <a:xfrm>
            <a:off x="7848600" y="5054600"/>
            <a:ext cx="1127232"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4000">
                <a:solidFill>
                  <a:schemeClr val="tx1"/>
                </a:solidFill>
                <a:latin typeface="Techno" charset="0"/>
                <a:ea typeface="ＭＳ Ｐゴシック" panose="020B0600070205080204" pitchFamily="34" charset="-128"/>
              </a:defRPr>
            </a:lvl1pPr>
            <a:lvl2pPr marL="37931725" indent="-37474525">
              <a:defRPr sz="4000">
                <a:solidFill>
                  <a:schemeClr val="tx1"/>
                </a:solidFill>
                <a:latin typeface="Techno" charset="0"/>
                <a:ea typeface="ＭＳ Ｐゴシック" panose="020B0600070205080204" pitchFamily="34" charset="-128"/>
              </a:defRPr>
            </a:lvl2pPr>
            <a:lvl3pPr>
              <a:defRPr sz="4000">
                <a:solidFill>
                  <a:schemeClr val="tx1"/>
                </a:solidFill>
                <a:latin typeface="Techno" charset="0"/>
                <a:ea typeface="ＭＳ Ｐゴシック" panose="020B0600070205080204" pitchFamily="34" charset="-128"/>
              </a:defRPr>
            </a:lvl3pPr>
            <a:lvl4pPr>
              <a:defRPr sz="4000">
                <a:solidFill>
                  <a:schemeClr val="tx1"/>
                </a:solidFill>
                <a:latin typeface="Techno" charset="0"/>
                <a:ea typeface="ＭＳ Ｐゴシック" panose="020B0600070205080204" pitchFamily="34" charset="-128"/>
              </a:defRPr>
            </a:lvl4pPr>
            <a:lvl5pPr>
              <a:defRPr sz="4000">
                <a:solidFill>
                  <a:schemeClr val="tx1"/>
                </a:solidFill>
                <a:latin typeface="Techno" charset="0"/>
                <a:ea typeface="ＭＳ Ｐゴシック" panose="020B0600070205080204" pitchFamily="34" charset="-128"/>
              </a:defRPr>
            </a:lvl5pPr>
            <a:lvl6pPr marL="457200" eaLnBrk="0" fontAlgn="base" hangingPunct="0">
              <a:spcBef>
                <a:spcPct val="0"/>
              </a:spcBef>
              <a:spcAft>
                <a:spcPct val="0"/>
              </a:spcAft>
              <a:defRPr sz="4000">
                <a:solidFill>
                  <a:schemeClr val="tx1"/>
                </a:solidFill>
                <a:latin typeface="Techno" charset="0"/>
                <a:ea typeface="ＭＳ Ｐゴシック" panose="020B0600070205080204" pitchFamily="34" charset="-128"/>
              </a:defRPr>
            </a:lvl6pPr>
            <a:lvl7pPr marL="914400" eaLnBrk="0" fontAlgn="base" hangingPunct="0">
              <a:spcBef>
                <a:spcPct val="0"/>
              </a:spcBef>
              <a:spcAft>
                <a:spcPct val="0"/>
              </a:spcAft>
              <a:defRPr sz="4000">
                <a:solidFill>
                  <a:schemeClr val="tx1"/>
                </a:solidFill>
                <a:latin typeface="Techno" charset="0"/>
                <a:ea typeface="ＭＳ Ｐゴシック" panose="020B0600070205080204" pitchFamily="34" charset="-128"/>
              </a:defRPr>
            </a:lvl7pPr>
            <a:lvl8pPr marL="1371600" eaLnBrk="0" fontAlgn="base" hangingPunct="0">
              <a:spcBef>
                <a:spcPct val="0"/>
              </a:spcBef>
              <a:spcAft>
                <a:spcPct val="0"/>
              </a:spcAft>
              <a:defRPr sz="4000">
                <a:solidFill>
                  <a:schemeClr val="tx1"/>
                </a:solidFill>
                <a:latin typeface="Techno" charset="0"/>
                <a:ea typeface="ＭＳ Ｐゴシック" panose="020B0600070205080204" pitchFamily="34" charset="-128"/>
              </a:defRPr>
            </a:lvl8pPr>
            <a:lvl9pPr marL="1828800" eaLnBrk="0" fontAlgn="base" hangingPunct="0">
              <a:spcBef>
                <a:spcPct val="0"/>
              </a:spcBef>
              <a:spcAft>
                <a:spcPct val="0"/>
              </a:spcAft>
              <a:defRPr sz="4000">
                <a:solidFill>
                  <a:schemeClr val="tx1"/>
                </a:solidFill>
                <a:latin typeface="Techno" charset="0"/>
                <a:ea typeface="ＭＳ Ｐゴシック" panose="020B0600070205080204" pitchFamily="34" charset="-128"/>
              </a:defRPr>
            </a:lvl9pPr>
          </a:lstStyle>
          <a:p>
            <a:r>
              <a:rPr lang="en-US" altLang="en-US" sz="2800">
                <a:solidFill>
                  <a:srgbClr val="050500"/>
                </a:solidFill>
              </a:rPr>
              <a:t>(Guth)</a:t>
            </a:r>
            <a:endParaRPr lang="en-US" altLang="en-US">
              <a:solidFill>
                <a:srgbClr val="050500"/>
              </a:solidFill>
            </a:endParaRPr>
          </a:p>
        </p:txBody>
      </p:sp>
    </p:spTree>
    <p:extLst>
      <p:ext uri="{BB962C8B-B14F-4D97-AF65-F5344CB8AC3E}">
        <p14:creationId xmlns:p14="http://schemas.microsoft.com/office/powerpoint/2010/main" val="26411251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67B92B7-2BA9-A941-B541-2F6CA306C228}"/>
              </a:ext>
            </a:extLst>
          </p:cNvPr>
          <p:cNvPicPr>
            <a:picLocks noChangeAspect="1"/>
          </p:cNvPicPr>
          <p:nvPr/>
        </p:nvPicPr>
        <p:blipFill>
          <a:blip r:embed="rId2"/>
          <a:stretch>
            <a:fillRect/>
          </a:stretch>
        </p:blipFill>
        <p:spPr>
          <a:xfrm>
            <a:off x="755995" y="106326"/>
            <a:ext cx="9726705" cy="6198781"/>
          </a:xfrm>
          <a:prstGeom prst="rect">
            <a:avLst/>
          </a:prstGeom>
        </p:spPr>
      </p:pic>
      <p:sp>
        <p:nvSpPr>
          <p:cNvPr id="3" name="TextBox 2">
            <a:extLst>
              <a:ext uri="{FF2B5EF4-FFF2-40B4-BE49-F238E27FC236}">
                <a16:creationId xmlns:a16="http://schemas.microsoft.com/office/drawing/2014/main" id="{E9C60937-0494-0B43-A7F4-8A76A697EBA6}"/>
              </a:ext>
            </a:extLst>
          </p:cNvPr>
          <p:cNvSpPr txBox="1"/>
          <p:nvPr/>
        </p:nvSpPr>
        <p:spPr>
          <a:xfrm>
            <a:off x="1223143" y="6305107"/>
            <a:ext cx="9155712" cy="646331"/>
          </a:xfrm>
          <a:prstGeom prst="rect">
            <a:avLst/>
          </a:prstGeom>
          <a:noFill/>
        </p:spPr>
        <p:txBody>
          <a:bodyPr wrap="none" rtlCol="0">
            <a:spAutoFit/>
          </a:bodyPr>
          <a:lstStyle/>
          <a:p>
            <a:r>
              <a:rPr lang="en-HK" b="1" dirty="0">
                <a:hlinkClick r:id="rId3"/>
              </a:rPr>
              <a:t>Observational Constraints on the Primordial Curvature Power Spectrum</a:t>
            </a:r>
            <a:r>
              <a:rPr lang="en-HK" dirty="0"/>
              <a:t> - </a:t>
            </a:r>
          </a:p>
          <a:p>
            <a:r>
              <a:rPr lang="en-HK" dirty="0">
                <a:hlinkClick r:id="rId4"/>
              </a:rPr>
              <a:t>Emami, </a:t>
            </a:r>
            <a:r>
              <a:rPr lang="en-HK" dirty="0" err="1">
                <a:solidFill>
                  <a:srgbClr val="0070C0"/>
                </a:solidFill>
                <a:hlinkClick r:id="rId4"/>
              </a:rPr>
              <a:t>Razie</a:t>
            </a:r>
            <a:r>
              <a:rPr lang="en-HK" dirty="0" err="1">
                <a:solidFill>
                  <a:srgbClr val="0070C0"/>
                </a:solidFill>
              </a:rPr>
              <a:t>h</a:t>
            </a:r>
            <a:r>
              <a:rPr lang="en-HK" dirty="0">
                <a:solidFill>
                  <a:srgbClr val="0070C0"/>
                </a:solidFill>
              </a:rPr>
              <a:t> &amp; George F. Smoot</a:t>
            </a:r>
            <a:r>
              <a:rPr lang="en-HK" i="1" dirty="0"/>
              <a:t>.</a:t>
            </a:r>
            <a:r>
              <a:rPr lang="en-HK" dirty="0"/>
              <a:t> JCAP 1801 (2018) no.01, 007 arXiv:1705.09924 [</a:t>
            </a:r>
            <a:r>
              <a:rPr lang="en-HK" dirty="0" err="1"/>
              <a:t>astro-ph.CO</a:t>
            </a:r>
            <a:r>
              <a:rPr lang="en-HK" dirty="0"/>
              <a:t>]</a:t>
            </a:r>
            <a:endParaRPr lang="en-US" dirty="0"/>
          </a:p>
        </p:txBody>
      </p:sp>
    </p:spTree>
    <p:extLst>
      <p:ext uri="{BB962C8B-B14F-4D97-AF65-F5344CB8AC3E}">
        <p14:creationId xmlns:p14="http://schemas.microsoft.com/office/powerpoint/2010/main" val="1750240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67B92B7-2BA9-A941-B541-2F6CA306C228}"/>
              </a:ext>
            </a:extLst>
          </p:cNvPr>
          <p:cNvPicPr>
            <a:picLocks noChangeAspect="1"/>
          </p:cNvPicPr>
          <p:nvPr/>
        </p:nvPicPr>
        <p:blipFill>
          <a:blip r:embed="rId2"/>
          <a:stretch>
            <a:fillRect/>
          </a:stretch>
        </p:blipFill>
        <p:spPr>
          <a:xfrm>
            <a:off x="755995" y="106326"/>
            <a:ext cx="9726705" cy="6198781"/>
          </a:xfrm>
          <a:prstGeom prst="rect">
            <a:avLst/>
          </a:prstGeom>
        </p:spPr>
      </p:pic>
      <p:sp>
        <p:nvSpPr>
          <p:cNvPr id="3" name="TextBox 2">
            <a:extLst>
              <a:ext uri="{FF2B5EF4-FFF2-40B4-BE49-F238E27FC236}">
                <a16:creationId xmlns:a16="http://schemas.microsoft.com/office/drawing/2014/main" id="{E9C60937-0494-0B43-A7F4-8A76A697EBA6}"/>
              </a:ext>
            </a:extLst>
          </p:cNvPr>
          <p:cNvSpPr txBox="1"/>
          <p:nvPr/>
        </p:nvSpPr>
        <p:spPr>
          <a:xfrm>
            <a:off x="1223143" y="6305107"/>
            <a:ext cx="9155712" cy="646331"/>
          </a:xfrm>
          <a:prstGeom prst="rect">
            <a:avLst/>
          </a:prstGeom>
          <a:noFill/>
        </p:spPr>
        <p:txBody>
          <a:bodyPr wrap="none" rtlCol="0">
            <a:spAutoFit/>
          </a:bodyPr>
          <a:lstStyle/>
          <a:p>
            <a:r>
              <a:rPr lang="en-HK" b="1" dirty="0">
                <a:hlinkClick r:id="rId3"/>
              </a:rPr>
              <a:t>Observational Constraints on the Primordial Curvature Power Spectrum</a:t>
            </a:r>
            <a:r>
              <a:rPr lang="en-HK" dirty="0"/>
              <a:t> - </a:t>
            </a:r>
          </a:p>
          <a:p>
            <a:r>
              <a:rPr lang="en-HK" dirty="0">
                <a:hlinkClick r:id="rId4"/>
              </a:rPr>
              <a:t>Emami, </a:t>
            </a:r>
            <a:r>
              <a:rPr lang="en-HK" dirty="0" err="1">
                <a:solidFill>
                  <a:srgbClr val="0070C0"/>
                </a:solidFill>
                <a:hlinkClick r:id="rId4"/>
              </a:rPr>
              <a:t>Razie</a:t>
            </a:r>
            <a:r>
              <a:rPr lang="en-HK" dirty="0" err="1">
                <a:solidFill>
                  <a:srgbClr val="0070C0"/>
                </a:solidFill>
              </a:rPr>
              <a:t>h</a:t>
            </a:r>
            <a:r>
              <a:rPr lang="en-HK" dirty="0">
                <a:solidFill>
                  <a:srgbClr val="0070C0"/>
                </a:solidFill>
              </a:rPr>
              <a:t> &amp; George F. Smoot</a:t>
            </a:r>
            <a:r>
              <a:rPr lang="en-HK" i="1" dirty="0"/>
              <a:t>.</a:t>
            </a:r>
            <a:r>
              <a:rPr lang="en-HK" dirty="0"/>
              <a:t> JCAP 1801 (2018) no.01, 007 arXiv:1705.09924 [</a:t>
            </a:r>
            <a:r>
              <a:rPr lang="en-HK" dirty="0" err="1"/>
              <a:t>astro-ph.CO</a:t>
            </a:r>
            <a:r>
              <a:rPr lang="en-HK" dirty="0"/>
              <a:t>]</a:t>
            </a:r>
            <a:endParaRPr lang="en-US" dirty="0"/>
          </a:p>
        </p:txBody>
      </p:sp>
      <p:sp>
        <p:nvSpPr>
          <p:cNvPr id="6" name="ZoneTexte 5"/>
          <p:cNvSpPr txBox="1"/>
          <p:nvPr/>
        </p:nvSpPr>
        <p:spPr>
          <a:xfrm>
            <a:off x="4744919" y="1981859"/>
            <a:ext cx="3508856" cy="369332"/>
          </a:xfrm>
          <a:prstGeom prst="rect">
            <a:avLst/>
          </a:prstGeom>
          <a:noFill/>
        </p:spPr>
        <p:txBody>
          <a:bodyPr wrap="none" rtlCol="0">
            <a:spAutoFit/>
          </a:bodyPr>
          <a:lstStyle/>
          <a:p>
            <a:r>
              <a:rPr lang="fr-FR" dirty="0"/>
              <a:t>Rough </a:t>
            </a:r>
            <a:r>
              <a:rPr lang="fr-FR" dirty="0" err="1"/>
              <a:t>currrent</a:t>
            </a:r>
            <a:r>
              <a:rPr lang="fr-FR" dirty="0"/>
              <a:t> </a:t>
            </a:r>
            <a:r>
              <a:rPr lang="fr-FR" dirty="0" err="1"/>
              <a:t>curvature</a:t>
            </a:r>
            <a:r>
              <a:rPr lang="fr-FR" dirty="0"/>
              <a:t> </a:t>
            </a:r>
            <a:r>
              <a:rPr lang="fr-FR" dirty="0" err="1"/>
              <a:t>spectrum</a:t>
            </a:r>
            <a:endParaRPr lang="fr-FR" dirty="0"/>
          </a:p>
        </p:txBody>
      </p:sp>
      <p:sp>
        <p:nvSpPr>
          <p:cNvPr id="8" name="Forme libre 7"/>
          <p:cNvSpPr/>
          <p:nvPr/>
        </p:nvSpPr>
        <p:spPr>
          <a:xfrm>
            <a:off x="2567839" y="808363"/>
            <a:ext cx="3991314" cy="4905925"/>
          </a:xfrm>
          <a:custGeom>
            <a:avLst/>
            <a:gdLst>
              <a:gd name="connsiteX0" fmla="*/ 0 w 3167931"/>
              <a:gd name="connsiteY0" fmla="*/ 4118934 h 4459870"/>
              <a:gd name="connsiteX1" fmla="*/ 502403 w 3167931"/>
              <a:gd name="connsiteY1" fmla="*/ 4091020 h 4459870"/>
              <a:gd name="connsiteX2" fmla="*/ 921072 w 3167931"/>
              <a:gd name="connsiteY2" fmla="*/ 4104977 h 4459870"/>
              <a:gd name="connsiteX3" fmla="*/ 1018762 w 3167931"/>
              <a:gd name="connsiteY3" fmla="*/ 4132891 h 4459870"/>
              <a:gd name="connsiteX4" fmla="*/ 1102496 w 3167931"/>
              <a:gd name="connsiteY4" fmla="*/ 4188718 h 4459870"/>
              <a:gd name="connsiteX5" fmla="*/ 1228096 w 3167931"/>
              <a:gd name="connsiteY5" fmla="*/ 4230588 h 4459870"/>
              <a:gd name="connsiteX6" fmla="*/ 1269963 w 3167931"/>
              <a:gd name="connsiteY6" fmla="*/ 4244545 h 4459870"/>
              <a:gd name="connsiteX7" fmla="*/ 1395564 w 3167931"/>
              <a:gd name="connsiteY7" fmla="*/ 4328285 h 4459870"/>
              <a:gd name="connsiteX8" fmla="*/ 1437431 w 3167931"/>
              <a:gd name="connsiteY8" fmla="*/ 4356199 h 4459870"/>
              <a:gd name="connsiteX9" fmla="*/ 1479298 w 3167931"/>
              <a:gd name="connsiteY9" fmla="*/ 4384112 h 4459870"/>
              <a:gd name="connsiteX10" fmla="*/ 1507209 w 3167931"/>
              <a:gd name="connsiteY10" fmla="*/ 4425982 h 4459870"/>
              <a:gd name="connsiteX11" fmla="*/ 1660721 w 3167931"/>
              <a:gd name="connsiteY11" fmla="*/ 4439939 h 4459870"/>
              <a:gd name="connsiteX12" fmla="*/ 1702588 w 3167931"/>
              <a:gd name="connsiteY12" fmla="*/ 4356199 h 4459870"/>
              <a:gd name="connsiteX13" fmla="*/ 1730500 w 3167931"/>
              <a:gd name="connsiteY13" fmla="*/ 4328285 h 4459870"/>
              <a:gd name="connsiteX14" fmla="*/ 1786322 w 3167931"/>
              <a:gd name="connsiteY14" fmla="*/ 4244545 h 4459870"/>
              <a:gd name="connsiteX15" fmla="*/ 1814233 w 3167931"/>
              <a:gd name="connsiteY15" fmla="*/ 4202674 h 4459870"/>
              <a:gd name="connsiteX16" fmla="*/ 1870056 w 3167931"/>
              <a:gd name="connsiteY16" fmla="*/ 4035193 h 4459870"/>
              <a:gd name="connsiteX17" fmla="*/ 1897967 w 3167931"/>
              <a:gd name="connsiteY17" fmla="*/ 3951453 h 4459870"/>
              <a:gd name="connsiteX18" fmla="*/ 1911923 w 3167931"/>
              <a:gd name="connsiteY18" fmla="*/ 3895626 h 4459870"/>
              <a:gd name="connsiteX19" fmla="*/ 1939834 w 3167931"/>
              <a:gd name="connsiteY19" fmla="*/ 3811885 h 4459870"/>
              <a:gd name="connsiteX20" fmla="*/ 1967745 w 3167931"/>
              <a:gd name="connsiteY20" fmla="*/ 3728145 h 4459870"/>
              <a:gd name="connsiteX21" fmla="*/ 1981701 w 3167931"/>
              <a:gd name="connsiteY21" fmla="*/ 3686274 h 4459870"/>
              <a:gd name="connsiteX22" fmla="*/ 1995657 w 3167931"/>
              <a:gd name="connsiteY22" fmla="*/ 3616491 h 4459870"/>
              <a:gd name="connsiteX23" fmla="*/ 1995657 w 3167931"/>
              <a:gd name="connsiteY23" fmla="*/ 3379226 h 4459870"/>
              <a:gd name="connsiteX24" fmla="*/ 2023568 w 3167931"/>
              <a:gd name="connsiteY24" fmla="*/ 2918653 h 4459870"/>
              <a:gd name="connsiteX25" fmla="*/ 2037524 w 3167931"/>
              <a:gd name="connsiteY25" fmla="*/ 2834912 h 4459870"/>
              <a:gd name="connsiteX26" fmla="*/ 2009612 w 3167931"/>
              <a:gd name="connsiteY26" fmla="*/ 2499950 h 4459870"/>
              <a:gd name="connsiteX27" fmla="*/ 2023568 w 3167931"/>
              <a:gd name="connsiteY27" fmla="*/ 2025421 h 4459870"/>
              <a:gd name="connsiteX28" fmla="*/ 2051479 w 3167931"/>
              <a:gd name="connsiteY28" fmla="*/ 1857940 h 4459870"/>
              <a:gd name="connsiteX29" fmla="*/ 2079391 w 3167931"/>
              <a:gd name="connsiteY29" fmla="*/ 1774199 h 4459870"/>
              <a:gd name="connsiteX30" fmla="*/ 2065435 w 3167931"/>
              <a:gd name="connsiteY30" fmla="*/ 1271756 h 4459870"/>
              <a:gd name="connsiteX31" fmla="*/ 2093346 w 3167931"/>
              <a:gd name="connsiteY31" fmla="*/ 1062405 h 4459870"/>
              <a:gd name="connsiteX32" fmla="*/ 2121258 w 3167931"/>
              <a:gd name="connsiteY32" fmla="*/ 908880 h 4459870"/>
              <a:gd name="connsiteX33" fmla="*/ 2135213 w 3167931"/>
              <a:gd name="connsiteY33" fmla="*/ 839097 h 4459870"/>
              <a:gd name="connsiteX34" fmla="*/ 2163125 w 3167931"/>
              <a:gd name="connsiteY34" fmla="*/ 755356 h 4459870"/>
              <a:gd name="connsiteX35" fmla="*/ 2177080 w 3167931"/>
              <a:gd name="connsiteY35" fmla="*/ 713486 h 4459870"/>
              <a:gd name="connsiteX36" fmla="*/ 2191036 w 3167931"/>
              <a:gd name="connsiteY36" fmla="*/ 671616 h 4459870"/>
              <a:gd name="connsiteX37" fmla="*/ 2204991 w 3167931"/>
              <a:gd name="connsiteY37" fmla="*/ 629745 h 4459870"/>
              <a:gd name="connsiteX38" fmla="*/ 2246858 w 3167931"/>
              <a:gd name="connsiteY38" fmla="*/ 587875 h 4459870"/>
              <a:gd name="connsiteX39" fmla="*/ 2288725 w 3167931"/>
              <a:gd name="connsiteY39" fmla="*/ 462264 h 4459870"/>
              <a:gd name="connsiteX40" fmla="*/ 2302681 w 3167931"/>
              <a:gd name="connsiteY40" fmla="*/ 420394 h 4459870"/>
              <a:gd name="connsiteX41" fmla="*/ 2316637 w 3167931"/>
              <a:gd name="connsiteY41" fmla="*/ 378524 h 4459870"/>
              <a:gd name="connsiteX42" fmla="*/ 2344548 w 3167931"/>
              <a:gd name="connsiteY42" fmla="*/ 141259 h 4459870"/>
              <a:gd name="connsiteX43" fmla="*/ 2372459 w 3167931"/>
              <a:gd name="connsiteY43" fmla="*/ 99389 h 4459870"/>
              <a:gd name="connsiteX44" fmla="*/ 2498060 w 3167931"/>
              <a:gd name="connsiteY44" fmla="*/ 29605 h 4459870"/>
              <a:gd name="connsiteX45" fmla="*/ 2553883 w 3167931"/>
              <a:gd name="connsiteY45" fmla="*/ 15648 h 4459870"/>
              <a:gd name="connsiteX46" fmla="*/ 2665528 w 3167931"/>
              <a:gd name="connsiteY46" fmla="*/ 1691 h 4459870"/>
              <a:gd name="connsiteX47" fmla="*/ 3167931 w 3167931"/>
              <a:gd name="connsiteY47" fmla="*/ 1691 h 4459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167931" h="4459870">
                <a:moveTo>
                  <a:pt x="0" y="4118934"/>
                </a:moveTo>
                <a:cubicBezTo>
                  <a:pt x="146592" y="4108462"/>
                  <a:pt x="367040" y="4091020"/>
                  <a:pt x="502403" y="4091020"/>
                </a:cubicBezTo>
                <a:cubicBezTo>
                  <a:pt x="642037" y="4091020"/>
                  <a:pt x="781516" y="4100325"/>
                  <a:pt x="921072" y="4104977"/>
                </a:cubicBezTo>
                <a:cubicBezTo>
                  <a:pt x="934213" y="4108262"/>
                  <a:pt x="1002381" y="4123789"/>
                  <a:pt x="1018762" y="4132891"/>
                </a:cubicBezTo>
                <a:cubicBezTo>
                  <a:pt x="1048086" y="4149183"/>
                  <a:pt x="1070672" y="4178109"/>
                  <a:pt x="1102496" y="4188718"/>
                </a:cubicBezTo>
                <a:lnTo>
                  <a:pt x="1228096" y="4230588"/>
                </a:lnTo>
                <a:cubicBezTo>
                  <a:pt x="1242052" y="4235240"/>
                  <a:pt x="1257723" y="4236385"/>
                  <a:pt x="1269963" y="4244545"/>
                </a:cubicBezTo>
                <a:lnTo>
                  <a:pt x="1395564" y="4328285"/>
                </a:lnTo>
                <a:lnTo>
                  <a:pt x="1437431" y="4356199"/>
                </a:lnTo>
                <a:lnTo>
                  <a:pt x="1479298" y="4384112"/>
                </a:lnTo>
                <a:cubicBezTo>
                  <a:pt x="1488602" y="4398069"/>
                  <a:pt x="1496731" y="4412884"/>
                  <a:pt x="1507209" y="4425982"/>
                </a:cubicBezTo>
                <a:cubicBezTo>
                  <a:pt x="1554309" y="4484861"/>
                  <a:pt x="1555970" y="4451579"/>
                  <a:pt x="1660721" y="4439939"/>
                </a:cubicBezTo>
                <a:cubicBezTo>
                  <a:pt x="1675461" y="4395717"/>
                  <a:pt x="1671670" y="4394849"/>
                  <a:pt x="1702588" y="4356199"/>
                </a:cubicBezTo>
                <a:cubicBezTo>
                  <a:pt x="1710808" y="4345924"/>
                  <a:pt x="1722605" y="4338812"/>
                  <a:pt x="1730500" y="4328285"/>
                </a:cubicBezTo>
                <a:cubicBezTo>
                  <a:pt x="1750627" y="4301447"/>
                  <a:pt x="1767715" y="4272458"/>
                  <a:pt x="1786322" y="4244545"/>
                </a:cubicBezTo>
                <a:cubicBezTo>
                  <a:pt x="1795626" y="4230588"/>
                  <a:pt x="1808929" y="4218587"/>
                  <a:pt x="1814233" y="4202674"/>
                </a:cubicBezTo>
                <a:lnTo>
                  <a:pt x="1870056" y="4035193"/>
                </a:lnTo>
                <a:lnTo>
                  <a:pt x="1897967" y="3951453"/>
                </a:lnTo>
                <a:cubicBezTo>
                  <a:pt x="1902619" y="3932844"/>
                  <a:pt x="1906412" y="3913999"/>
                  <a:pt x="1911923" y="3895626"/>
                </a:cubicBezTo>
                <a:cubicBezTo>
                  <a:pt x="1920377" y="3867443"/>
                  <a:pt x="1930530" y="3839799"/>
                  <a:pt x="1939834" y="3811885"/>
                </a:cubicBezTo>
                <a:lnTo>
                  <a:pt x="1967745" y="3728145"/>
                </a:lnTo>
                <a:cubicBezTo>
                  <a:pt x="1972397" y="3714188"/>
                  <a:pt x="1978816" y="3700700"/>
                  <a:pt x="1981701" y="3686274"/>
                </a:cubicBezTo>
                <a:lnTo>
                  <a:pt x="1995657" y="3616491"/>
                </a:lnTo>
                <a:cubicBezTo>
                  <a:pt x="1959972" y="3509427"/>
                  <a:pt x="1985455" y="3603700"/>
                  <a:pt x="1995657" y="3379226"/>
                </a:cubicBezTo>
                <a:cubicBezTo>
                  <a:pt x="2016185" y="2927570"/>
                  <a:pt x="1964813" y="3094925"/>
                  <a:pt x="2023568" y="2918653"/>
                </a:cubicBezTo>
                <a:cubicBezTo>
                  <a:pt x="2028220" y="2890739"/>
                  <a:pt x="2037524" y="2863211"/>
                  <a:pt x="2037524" y="2834912"/>
                </a:cubicBezTo>
                <a:cubicBezTo>
                  <a:pt x="2037524" y="2704541"/>
                  <a:pt x="2024623" y="2620044"/>
                  <a:pt x="2009612" y="2499950"/>
                </a:cubicBezTo>
                <a:cubicBezTo>
                  <a:pt x="2014264" y="2341774"/>
                  <a:pt x="2015858" y="2183478"/>
                  <a:pt x="2023568" y="2025421"/>
                </a:cubicBezTo>
                <a:cubicBezTo>
                  <a:pt x="2024754" y="2001107"/>
                  <a:pt x="2042700" y="1890130"/>
                  <a:pt x="2051479" y="1857940"/>
                </a:cubicBezTo>
                <a:cubicBezTo>
                  <a:pt x="2059220" y="1829553"/>
                  <a:pt x="2079391" y="1774199"/>
                  <a:pt x="2079391" y="1774199"/>
                </a:cubicBezTo>
                <a:cubicBezTo>
                  <a:pt x="2074739" y="1606718"/>
                  <a:pt x="2065435" y="1439302"/>
                  <a:pt x="2065435" y="1271756"/>
                </a:cubicBezTo>
                <a:cubicBezTo>
                  <a:pt x="2065435" y="1146286"/>
                  <a:pt x="2078501" y="1158906"/>
                  <a:pt x="2093346" y="1062405"/>
                </a:cubicBezTo>
                <a:cubicBezTo>
                  <a:pt x="2144922" y="727130"/>
                  <a:pt x="2081401" y="1068321"/>
                  <a:pt x="2121258" y="908880"/>
                </a:cubicBezTo>
                <a:cubicBezTo>
                  <a:pt x="2127011" y="885867"/>
                  <a:pt x="2128972" y="861983"/>
                  <a:pt x="2135213" y="839097"/>
                </a:cubicBezTo>
                <a:cubicBezTo>
                  <a:pt x="2142954" y="810710"/>
                  <a:pt x="2153821" y="783270"/>
                  <a:pt x="2163125" y="755356"/>
                </a:cubicBezTo>
                <a:lnTo>
                  <a:pt x="2177080" y="713486"/>
                </a:lnTo>
                <a:lnTo>
                  <a:pt x="2191036" y="671616"/>
                </a:lnTo>
                <a:cubicBezTo>
                  <a:pt x="2195688" y="657659"/>
                  <a:pt x="2194589" y="640148"/>
                  <a:pt x="2204991" y="629745"/>
                </a:cubicBezTo>
                <a:lnTo>
                  <a:pt x="2246858" y="587875"/>
                </a:lnTo>
                <a:lnTo>
                  <a:pt x="2288725" y="462264"/>
                </a:lnTo>
                <a:lnTo>
                  <a:pt x="2302681" y="420394"/>
                </a:lnTo>
                <a:lnTo>
                  <a:pt x="2316637" y="378524"/>
                </a:lnTo>
                <a:cubicBezTo>
                  <a:pt x="2317838" y="364111"/>
                  <a:pt x="2325841" y="191148"/>
                  <a:pt x="2344548" y="141259"/>
                </a:cubicBezTo>
                <a:cubicBezTo>
                  <a:pt x="2350437" y="125553"/>
                  <a:pt x="2359836" y="110435"/>
                  <a:pt x="2372459" y="99389"/>
                </a:cubicBezTo>
                <a:cubicBezTo>
                  <a:pt x="2420922" y="56980"/>
                  <a:pt x="2445203" y="44708"/>
                  <a:pt x="2498060" y="29605"/>
                </a:cubicBezTo>
                <a:cubicBezTo>
                  <a:pt x="2516502" y="24335"/>
                  <a:pt x="2534964" y="18802"/>
                  <a:pt x="2553883" y="15648"/>
                </a:cubicBezTo>
                <a:cubicBezTo>
                  <a:pt x="2590877" y="9482"/>
                  <a:pt x="2628033" y="2543"/>
                  <a:pt x="2665528" y="1691"/>
                </a:cubicBezTo>
                <a:cubicBezTo>
                  <a:pt x="2832952" y="-2114"/>
                  <a:pt x="3000463" y="1691"/>
                  <a:pt x="3167931" y="1691"/>
                </a:cubicBezTo>
              </a:path>
            </a:pathLst>
          </a:custGeom>
          <a:ln>
            <a:solidFill>
              <a:srgbClr val="0000FF"/>
            </a:solidFill>
          </a:ln>
        </p:spPr>
        <p:style>
          <a:lnRef idx="3">
            <a:schemeClr val="dk1"/>
          </a:lnRef>
          <a:fillRef idx="0">
            <a:schemeClr val="dk1"/>
          </a:fillRef>
          <a:effectRef idx="2">
            <a:schemeClr val="dk1"/>
          </a:effectRef>
          <a:fontRef idx="minor">
            <a:schemeClr val="tx1"/>
          </a:fontRef>
        </p:style>
        <p:txBody>
          <a:bodyPr rtlCol="0" anchor="ctr"/>
          <a:lstStyle/>
          <a:p>
            <a:pPr algn="ctr"/>
            <a:endParaRPr lang="fr-FR"/>
          </a:p>
        </p:txBody>
      </p:sp>
      <p:sp>
        <p:nvSpPr>
          <p:cNvPr id="7" name="ZoneTexte 6"/>
          <p:cNvSpPr txBox="1"/>
          <p:nvPr/>
        </p:nvSpPr>
        <p:spPr>
          <a:xfrm>
            <a:off x="5582258" y="780449"/>
            <a:ext cx="2595895" cy="369332"/>
          </a:xfrm>
          <a:prstGeom prst="rect">
            <a:avLst/>
          </a:prstGeom>
          <a:noFill/>
        </p:spPr>
        <p:txBody>
          <a:bodyPr wrap="none" rtlCol="0">
            <a:spAutoFit/>
          </a:bodyPr>
          <a:lstStyle/>
          <a:p>
            <a:r>
              <a:rPr lang="fr-FR" dirty="0" err="1"/>
              <a:t>Supermassive</a:t>
            </a:r>
            <a:r>
              <a:rPr lang="fr-FR" dirty="0"/>
              <a:t> Black </a:t>
            </a:r>
            <a:r>
              <a:rPr lang="fr-FR" dirty="0" err="1"/>
              <a:t>Holes</a:t>
            </a:r>
            <a:endParaRPr lang="fr-FR" dirty="0"/>
          </a:p>
        </p:txBody>
      </p:sp>
    </p:spTree>
    <p:extLst>
      <p:ext uri="{BB962C8B-B14F-4D97-AF65-F5344CB8AC3E}">
        <p14:creationId xmlns:p14="http://schemas.microsoft.com/office/powerpoint/2010/main" val="40019886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67B92B7-2BA9-A941-B541-2F6CA306C228}"/>
              </a:ext>
            </a:extLst>
          </p:cNvPr>
          <p:cNvPicPr>
            <a:picLocks noChangeAspect="1"/>
          </p:cNvPicPr>
          <p:nvPr/>
        </p:nvPicPr>
        <p:blipFill>
          <a:blip r:embed="rId2"/>
          <a:stretch>
            <a:fillRect/>
          </a:stretch>
        </p:blipFill>
        <p:spPr>
          <a:xfrm>
            <a:off x="755995" y="106326"/>
            <a:ext cx="9726705" cy="6198781"/>
          </a:xfrm>
          <a:prstGeom prst="rect">
            <a:avLst/>
          </a:prstGeom>
        </p:spPr>
      </p:pic>
      <p:sp>
        <p:nvSpPr>
          <p:cNvPr id="3" name="TextBox 2">
            <a:extLst>
              <a:ext uri="{FF2B5EF4-FFF2-40B4-BE49-F238E27FC236}">
                <a16:creationId xmlns:a16="http://schemas.microsoft.com/office/drawing/2014/main" id="{E9C60937-0494-0B43-A7F4-8A76A697EBA6}"/>
              </a:ext>
            </a:extLst>
          </p:cNvPr>
          <p:cNvSpPr txBox="1"/>
          <p:nvPr/>
        </p:nvSpPr>
        <p:spPr>
          <a:xfrm>
            <a:off x="1223143" y="6305107"/>
            <a:ext cx="9155712" cy="646331"/>
          </a:xfrm>
          <a:prstGeom prst="rect">
            <a:avLst/>
          </a:prstGeom>
          <a:noFill/>
        </p:spPr>
        <p:txBody>
          <a:bodyPr wrap="none" rtlCol="0">
            <a:spAutoFit/>
          </a:bodyPr>
          <a:lstStyle/>
          <a:p>
            <a:r>
              <a:rPr lang="en-HK" b="1" dirty="0">
                <a:hlinkClick r:id="rId3"/>
              </a:rPr>
              <a:t>Observational Constraints on the Primordial Curvature Power Spectrum</a:t>
            </a:r>
            <a:r>
              <a:rPr lang="en-HK" dirty="0"/>
              <a:t> - </a:t>
            </a:r>
          </a:p>
          <a:p>
            <a:r>
              <a:rPr lang="en-HK" dirty="0">
                <a:hlinkClick r:id="rId4"/>
              </a:rPr>
              <a:t>Emami, </a:t>
            </a:r>
            <a:r>
              <a:rPr lang="en-HK" dirty="0" err="1">
                <a:solidFill>
                  <a:srgbClr val="0070C0"/>
                </a:solidFill>
                <a:hlinkClick r:id="rId4"/>
              </a:rPr>
              <a:t>Razie</a:t>
            </a:r>
            <a:r>
              <a:rPr lang="en-HK" dirty="0" err="1">
                <a:solidFill>
                  <a:srgbClr val="0070C0"/>
                </a:solidFill>
              </a:rPr>
              <a:t>h</a:t>
            </a:r>
            <a:r>
              <a:rPr lang="en-HK" dirty="0">
                <a:solidFill>
                  <a:srgbClr val="0070C0"/>
                </a:solidFill>
              </a:rPr>
              <a:t> &amp; George F. Smoot</a:t>
            </a:r>
            <a:r>
              <a:rPr lang="en-HK" i="1" dirty="0"/>
              <a:t>.</a:t>
            </a:r>
            <a:r>
              <a:rPr lang="en-HK" dirty="0"/>
              <a:t> JCAP 1801 (2018) no.01, 007 arXiv:1705.09924 [</a:t>
            </a:r>
            <a:r>
              <a:rPr lang="en-HK" dirty="0" err="1"/>
              <a:t>astro-ph.CO</a:t>
            </a:r>
            <a:r>
              <a:rPr lang="en-HK" dirty="0"/>
              <a:t>]</a:t>
            </a:r>
            <a:endParaRPr lang="en-US" dirty="0"/>
          </a:p>
        </p:txBody>
      </p:sp>
      <p:sp>
        <p:nvSpPr>
          <p:cNvPr id="6" name="ZoneTexte 5"/>
          <p:cNvSpPr txBox="1"/>
          <p:nvPr/>
        </p:nvSpPr>
        <p:spPr>
          <a:xfrm>
            <a:off x="5261277" y="2460661"/>
            <a:ext cx="3508856" cy="369332"/>
          </a:xfrm>
          <a:prstGeom prst="rect">
            <a:avLst/>
          </a:prstGeom>
          <a:noFill/>
        </p:spPr>
        <p:txBody>
          <a:bodyPr wrap="none" rtlCol="0">
            <a:spAutoFit/>
          </a:bodyPr>
          <a:lstStyle/>
          <a:p>
            <a:r>
              <a:rPr lang="fr-FR" dirty="0"/>
              <a:t>Rough </a:t>
            </a:r>
            <a:r>
              <a:rPr lang="fr-FR" dirty="0" err="1"/>
              <a:t>currrent</a:t>
            </a:r>
            <a:r>
              <a:rPr lang="fr-FR" dirty="0"/>
              <a:t> </a:t>
            </a:r>
            <a:r>
              <a:rPr lang="fr-FR" dirty="0" err="1"/>
              <a:t>curvature</a:t>
            </a:r>
            <a:r>
              <a:rPr lang="fr-FR" dirty="0"/>
              <a:t> </a:t>
            </a:r>
            <a:r>
              <a:rPr lang="fr-FR" dirty="0" err="1"/>
              <a:t>spectrum</a:t>
            </a:r>
            <a:endParaRPr lang="fr-FR" dirty="0"/>
          </a:p>
        </p:txBody>
      </p:sp>
      <p:sp>
        <p:nvSpPr>
          <p:cNvPr id="8" name="Forme libre 7"/>
          <p:cNvSpPr/>
          <p:nvPr/>
        </p:nvSpPr>
        <p:spPr>
          <a:xfrm>
            <a:off x="2567839" y="851362"/>
            <a:ext cx="4061092" cy="4848969"/>
          </a:xfrm>
          <a:custGeom>
            <a:avLst/>
            <a:gdLst>
              <a:gd name="connsiteX0" fmla="*/ 0 w 3167931"/>
              <a:gd name="connsiteY0" fmla="*/ 4118934 h 4459870"/>
              <a:gd name="connsiteX1" fmla="*/ 502403 w 3167931"/>
              <a:gd name="connsiteY1" fmla="*/ 4091020 h 4459870"/>
              <a:gd name="connsiteX2" fmla="*/ 921072 w 3167931"/>
              <a:gd name="connsiteY2" fmla="*/ 4104977 h 4459870"/>
              <a:gd name="connsiteX3" fmla="*/ 1018762 w 3167931"/>
              <a:gd name="connsiteY3" fmla="*/ 4132891 h 4459870"/>
              <a:gd name="connsiteX4" fmla="*/ 1102496 w 3167931"/>
              <a:gd name="connsiteY4" fmla="*/ 4188718 h 4459870"/>
              <a:gd name="connsiteX5" fmla="*/ 1228096 w 3167931"/>
              <a:gd name="connsiteY5" fmla="*/ 4230588 h 4459870"/>
              <a:gd name="connsiteX6" fmla="*/ 1269963 w 3167931"/>
              <a:gd name="connsiteY6" fmla="*/ 4244545 h 4459870"/>
              <a:gd name="connsiteX7" fmla="*/ 1395564 w 3167931"/>
              <a:gd name="connsiteY7" fmla="*/ 4328285 h 4459870"/>
              <a:gd name="connsiteX8" fmla="*/ 1437431 w 3167931"/>
              <a:gd name="connsiteY8" fmla="*/ 4356199 h 4459870"/>
              <a:gd name="connsiteX9" fmla="*/ 1479298 w 3167931"/>
              <a:gd name="connsiteY9" fmla="*/ 4384112 h 4459870"/>
              <a:gd name="connsiteX10" fmla="*/ 1507209 w 3167931"/>
              <a:gd name="connsiteY10" fmla="*/ 4425982 h 4459870"/>
              <a:gd name="connsiteX11" fmla="*/ 1660721 w 3167931"/>
              <a:gd name="connsiteY11" fmla="*/ 4439939 h 4459870"/>
              <a:gd name="connsiteX12" fmla="*/ 1702588 w 3167931"/>
              <a:gd name="connsiteY12" fmla="*/ 4356199 h 4459870"/>
              <a:gd name="connsiteX13" fmla="*/ 1730500 w 3167931"/>
              <a:gd name="connsiteY13" fmla="*/ 4328285 h 4459870"/>
              <a:gd name="connsiteX14" fmla="*/ 1786322 w 3167931"/>
              <a:gd name="connsiteY14" fmla="*/ 4244545 h 4459870"/>
              <a:gd name="connsiteX15" fmla="*/ 1814233 w 3167931"/>
              <a:gd name="connsiteY15" fmla="*/ 4202674 h 4459870"/>
              <a:gd name="connsiteX16" fmla="*/ 1870056 w 3167931"/>
              <a:gd name="connsiteY16" fmla="*/ 4035193 h 4459870"/>
              <a:gd name="connsiteX17" fmla="*/ 1897967 w 3167931"/>
              <a:gd name="connsiteY17" fmla="*/ 3951453 h 4459870"/>
              <a:gd name="connsiteX18" fmla="*/ 1911923 w 3167931"/>
              <a:gd name="connsiteY18" fmla="*/ 3895626 h 4459870"/>
              <a:gd name="connsiteX19" fmla="*/ 1939834 w 3167931"/>
              <a:gd name="connsiteY19" fmla="*/ 3811885 h 4459870"/>
              <a:gd name="connsiteX20" fmla="*/ 1967745 w 3167931"/>
              <a:gd name="connsiteY20" fmla="*/ 3728145 h 4459870"/>
              <a:gd name="connsiteX21" fmla="*/ 1981701 w 3167931"/>
              <a:gd name="connsiteY21" fmla="*/ 3686274 h 4459870"/>
              <a:gd name="connsiteX22" fmla="*/ 1995657 w 3167931"/>
              <a:gd name="connsiteY22" fmla="*/ 3616491 h 4459870"/>
              <a:gd name="connsiteX23" fmla="*/ 1995657 w 3167931"/>
              <a:gd name="connsiteY23" fmla="*/ 3379226 h 4459870"/>
              <a:gd name="connsiteX24" fmla="*/ 2023568 w 3167931"/>
              <a:gd name="connsiteY24" fmla="*/ 2918653 h 4459870"/>
              <a:gd name="connsiteX25" fmla="*/ 2037524 w 3167931"/>
              <a:gd name="connsiteY25" fmla="*/ 2834912 h 4459870"/>
              <a:gd name="connsiteX26" fmla="*/ 2009612 w 3167931"/>
              <a:gd name="connsiteY26" fmla="*/ 2499950 h 4459870"/>
              <a:gd name="connsiteX27" fmla="*/ 2023568 w 3167931"/>
              <a:gd name="connsiteY27" fmla="*/ 2025421 h 4459870"/>
              <a:gd name="connsiteX28" fmla="*/ 2051479 w 3167931"/>
              <a:gd name="connsiteY28" fmla="*/ 1857940 h 4459870"/>
              <a:gd name="connsiteX29" fmla="*/ 2079391 w 3167931"/>
              <a:gd name="connsiteY29" fmla="*/ 1774199 h 4459870"/>
              <a:gd name="connsiteX30" fmla="*/ 2065435 w 3167931"/>
              <a:gd name="connsiteY30" fmla="*/ 1271756 h 4459870"/>
              <a:gd name="connsiteX31" fmla="*/ 2093346 w 3167931"/>
              <a:gd name="connsiteY31" fmla="*/ 1062405 h 4459870"/>
              <a:gd name="connsiteX32" fmla="*/ 2121258 w 3167931"/>
              <a:gd name="connsiteY32" fmla="*/ 908880 h 4459870"/>
              <a:gd name="connsiteX33" fmla="*/ 2135213 w 3167931"/>
              <a:gd name="connsiteY33" fmla="*/ 839097 h 4459870"/>
              <a:gd name="connsiteX34" fmla="*/ 2163125 w 3167931"/>
              <a:gd name="connsiteY34" fmla="*/ 755356 h 4459870"/>
              <a:gd name="connsiteX35" fmla="*/ 2177080 w 3167931"/>
              <a:gd name="connsiteY35" fmla="*/ 713486 h 4459870"/>
              <a:gd name="connsiteX36" fmla="*/ 2191036 w 3167931"/>
              <a:gd name="connsiteY36" fmla="*/ 671616 h 4459870"/>
              <a:gd name="connsiteX37" fmla="*/ 2204991 w 3167931"/>
              <a:gd name="connsiteY37" fmla="*/ 629745 h 4459870"/>
              <a:gd name="connsiteX38" fmla="*/ 2246858 w 3167931"/>
              <a:gd name="connsiteY38" fmla="*/ 587875 h 4459870"/>
              <a:gd name="connsiteX39" fmla="*/ 2288725 w 3167931"/>
              <a:gd name="connsiteY39" fmla="*/ 462264 h 4459870"/>
              <a:gd name="connsiteX40" fmla="*/ 2302681 w 3167931"/>
              <a:gd name="connsiteY40" fmla="*/ 420394 h 4459870"/>
              <a:gd name="connsiteX41" fmla="*/ 2316637 w 3167931"/>
              <a:gd name="connsiteY41" fmla="*/ 378524 h 4459870"/>
              <a:gd name="connsiteX42" fmla="*/ 2344548 w 3167931"/>
              <a:gd name="connsiteY42" fmla="*/ 141259 h 4459870"/>
              <a:gd name="connsiteX43" fmla="*/ 2372459 w 3167931"/>
              <a:gd name="connsiteY43" fmla="*/ 99389 h 4459870"/>
              <a:gd name="connsiteX44" fmla="*/ 2498060 w 3167931"/>
              <a:gd name="connsiteY44" fmla="*/ 29605 h 4459870"/>
              <a:gd name="connsiteX45" fmla="*/ 2553883 w 3167931"/>
              <a:gd name="connsiteY45" fmla="*/ 15648 h 4459870"/>
              <a:gd name="connsiteX46" fmla="*/ 2665528 w 3167931"/>
              <a:gd name="connsiteY46" fmla="*/ 1691 h 4459870"/>
              <a:gd name="connsiteX47" fmla="*/ 3167931 w 3167931"/>
              <a:gd name="connsiteY47" fmla="*/ 1691 h 4459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167931" h="4459870">
                <a:moveTo>
                  <a:pt x="0" y="4118934"/>
                </a:moveTo>
                <a:cubicBezTo>
                  <a:pt x="146592" y="4108462"/>
                  <a:pt x="367040" y="4091020"/>
                  <a:pt x="502403" y="4091020"/>
                </a:cubicBezTo>
                <a:cubicBezTo>
                  <a:pt x="642037" y="4091020"/>
                  <a:pt x="781516" y="4100325"/>
                  <a:pt x="921072" y="4104977"/>
                </a:cubicBezTo>
                <a:cubicBezTo>
                  <a:pt x="934213" y="4108262"/>
                  <a:pt x="1002381" y="4123789"/>
                  <a:pt x="1018762" y="4132891"/>
                </a:cubicBezTo>
                <a:cubicBezTo>
                  <a:pt x="1048086" y="4149183"/>
                  <a:pt x="1070672" y="4178109"/>
                  <a:pt x="1102496" y="4188718"/>
                </a:cubicBezTo>
                <a:lnTo>
                  <a:pt x="1228096" y="4230588"/>
                </a:lnTo>
                <a:cubicBezTo>
                  <a:pt x="1242052" y="4235240"/>
                  <a:pt x="1257723" y="4236385"/>
                  <a:pt x="1269963" y="4244545"/>
                </a:cubicBezTo>
                <a:lnTo>
                  <a:pt x="1395564" y="4328285"/>
                </a:lnTo>
                <a:lnTo>
                  <a:pt x="1437431" y="4356199"/>
                </a:lnTo>
                <a:lnTo>
                  <a:pt x="1479298" y="4384112"/>
                </a:lnTo>
                <a:cubicBezTo>
                  <a:pt x="1488602" y="4398069"/>
                  <a:pt x="1496731" y="4412884"/>
                  <a:pt x="1507209" y="4425982"/>
                </a:cubicBezTo>
                <a:cubicBezTo>
                  <a:pt x="1554309" y="4484861"/>
                  <a:pt x="1555970" y="4451579"/>
                  <a:pt x="1660721" y="4439939"/>
                </a:cubicBezTo>
                <a:cubicBezTo>
                  <a:pt x="1675461" y="4395717"/>
                  <a:pt x="1671670" y="4394849"/>
                  <a:pt x="1702588" y="4356199"/>
                </a:cubicBezTo>
                <a:cubicBezTo>
                  <a:pt x="1710808" y="4345924"/>
                  <a:pt x="1722605" y="4338812"/>
                  <a:pt x="1730500" y="4328285"/>
                </a:cubicBezTo>
                <a:cubicBezTo>
                  <a:pt x="1750627" y="4301447"/>
                  <a:pt x="1767715" y="4272458"/>
                  <a:pt x="1786322" y="4244545"/>
                </a:cubicBezTo>
                <a:cubicBezTo>
                  <a:pt x="1795626" y="4230588"/>
                  <a:pt x="1808929" y="4218587"/>
                  <a:pt x="1814233" y="4202674"/>
                </a:cubicBezTo>
                <a:lnTo>
                  <a:pt x="1870056" y="4035193"/>
                </a:lnTo>
                <a:lnTo>
                  <a:pt x="1897967" y="3951453"/>
                </a:lnTo>
                <a:cubicBezTo>
                  <a:pt x="1902619" y="3932844"/>
                  <a:pt x="1906412" y="3913999"/>
                  <a:pt x="1911923" y="3895626"/>
                </a:cubicBezTo>
                <a:cubicBezTo>
                  <a:pt x="1920377" y="3867443"/>
                  <a:pt x="1930530" y="3839799"/>
                  <a:pt x="1939834" y="3811885"/>
                </a:cubicBezTo>
                <a:lnTo>
                  <a:pt x="1967745" y="3728145"/>
                </a:lnTo>
                <a:cubicBezTo>
                  <a:pt x="1972397" y="3714188"/>
                  <a:pt x="1978816" y="3700700"/>
                  <a:pt x="1981701" y="3686274"/>
                </a:cubicBezTo>
                <a:lnTo>
                  <a:pt x="1995657" y="3616491"/>
                </a:lnTo>
                <a:cubicBezTo>
                  <a:pt x="1959972" y="3509427"/>
                  <a:pt x="1985455" y="3603700"/>
                  <a:pt x="1995657" y="3379226"/>
                </a:cubicBezTo>
                <a:cubicBezTo>
                  <a:pt x="2016185" y="2927570"/>
                  <a:pt x="1964813" y="3094925"/>
                  <a:pt x="2023568" y="2918653"/>
                </a:cubicBezTo>
                <a:cubicBezTo>
                  <a:pt x="2028220" y="2890739"/>
                  <a:pt x="2037524" y="2863211"/>
                  <a:pt x="2037524" y="2834912"/>
                </a:cubicBezTo>
                <a:cubicBezTo>
                  <a:pt x="2037524" y="2704541"/>
                  <a:pt x="2024623" y="2620044"/>
                  <a:pt x="2009612" y="2499950"/>
                </a:cubicBezTo>
                <a:cubicBezTo>
                  <a:pt x="2014264" y="2341774"/>
                  <a:pt x="2015858" y="2183478"/>
                  <a:pt x="2023568" y="2025421"/>
                </a:cubicBezTo>
                <a:cubicBezTo>
                  <a:pt x="2024754" y="2001107"/>
                  <a:pt x="2042700" y="1890130"/>
                  <a:pt x="2051479" y="1857940"/>
                </a:cubicBezTo>
                <a:cubicBezTo>
                  <a:pt x="2059220" y="1829553"/>
                  <a:pt x="2079391" y="1774199"/>
                  <a:pt x="2079391" y="1774199"/>
                </a:cubicBezTo>
                <a:cubicBezTo>
                  <a:pt x="2074739" y="1606718"/>
                  <a:pt x="2065435" y="1439302"/>
                  <a:pt x="2065435" y="1271756"/>
                </a:cubicBezTo>
                <a:cubicBezTo>
                  <a:pt x="2065435" y="1146286"/>
                  <a:pt x="2078501" y="1158906"/>
                  <a:pt x="2093346" y="1062405"/>
                </a:cubicBezTo>
                <a:cubicBezTo>
                  <a:pt x="2144922" y="727130"/>
                  <a:pt x="2081401" y="1068321"/>
                  <a:pt x="2121258" y="908880"/>
                </a:cubicBezTo>
                <a:cubicBezTo>
                  <a:pt x="2127011" y="885867"/>
                  <a:pt x="2128972" y="861983"/>
                  <a:pt x="2135213" y="839097"/>
                </a:cubicBezTo>
                <a:cubicBezTo>
                  <a:pt x="2142954" y="810710"/>
                  <a:pt x="2153821" y="783270"/>
                  <a:pt x="2163125" y="755356"/>
                </a:cubicBezTo>
                <a:lnTo>
                  <a:pt x="2177080" y="713486"/>
                </a:lnTo>
                <a:lnTo>
                  <a:pt x="2191036" y="671616"/>
                </a:lnTo>
                <a:cubicBezTo>
                  <a:pt x="2195688" y="657659"/>
                  <a:pt x="2194589" y="640148"/>
                  <a:pt x="2204991" y="629745"/>
                </a:cubicBezTo>
                <a:lnTo>
                  <a:pt x="2246858" y="587875"/>
                </a:lnTo>
                <a:lnTo>
                  <a:pt x="2288725" y="462264"/>
                </a:lnTo>
                <a:lnTo>
                  <a:pt x="2302681" y="420394"/>
                </a:lnTo>
                <a:lnTo>
                  <a:pt x="2316637" y="378524"/>
                </a:lnTo>
                <a:cubicBezTo>
                  <a:pt x="2317838" y="364111"/>
                  <a:pt x="2325841" y="191148"/>
                  <a:pt x="2344548" y="141259"/>
                </a:cubicBezTo>
                <a:cubicBezTo>
                  <a:pt x="2350437" y="125553"/>
                  <a:pt x="2359836" y="110435"/>
                  <a:pt x="2372459" y="99389"/>
                </a:cubicBezTo>
                <a:cubicBezTo>
                  <a:pt x="2420922" y="56980"/>
                  <a:pt x="2445203" y="44708"/>
                  <a:pt x="2498060" y="29605"/>
                </a:cubicBezTo>
                <a:cubicBezTo>
                  <a:pt x="2516502" y="24335"/>
                  <a:pt x="2534964" y="18802"/>
                  <a:pt x="2553883" y="15648"/>
                </a:cubicBezTo>
                <a:cubicBezTo>
                  <a:pt x="2590877" y="9482"/>
                  <a:pt x="2628033" y="2543"/>
                  <a:pt x="2665528" y="1691"/>
                </a:cubicBezTo>
                <a:cubicBezTo>
                  <a:pt x="2832952" y="-2114"/>
                  <a:pt x="3000463" y="1691"/>
                  <a:pt x="3167931" y="1691"/>
                </a:cubicBezTo>
              </a:path>
            </a:pathLst>
          </a:custGeom>
          <a:ln>
            <a:solidFill>
              <a:srgbClr val="0000FF"/>
            </a:solidFill>
          </a:ln>
        </p:spPr>
        <p:style>
          <a:lnRef idx="3">
            <a:schemeClr val="dk1"/>
          </a:lnRef>
          <a:fillRef idx="0">
            <a:schemeClr val="dk1"/>
          </a:fillRef>
          <a:effectRef idx="2">
            <a:schemeClr val="dk1"/>
          </a:effectRef>
          <a:fontRef idx="minor">
            <a:schemeClr val="tx1"/>
          </a:fontRef>
        </p:style>
        <p:txBody>
          <a:bodyPr rtlCol="0" anchor="ctr"/>
          <a:lstStyle/>
          <a:p>
            <a:pPr algn="ctr"/>
            <a:endParaRPr lang="fr-FR"/>
          </a:p>
        </p:txBody>
      </p:sp>
      <p:cxnSp>
        <p:nvCxnSpPr>
          <p:cNvPr id="5" name="Connecteur droit 4"/>
          <p:cNvCxnSpPr/>
          <p:nvPr/>
        </p:nvCxnSpPr>
        <p:spPr>
          <a:xfrm flipV="1">
            <a:off x="7159246" y="2805308"/>
            <a:ext cx="0" cy="2825238"/>
          </a:xfrm>
          <a:prstGeom prst="line">
            <a:avLst/>
          </a:prstGeom>
        </p:spPr>
        <p:style>
          <a:lnRef idx="2">
            <a:schemeClr val="accent1"/>
          </a:lnRef>
          <a:fillRef idx="0">
            <a:schemeClr val="accent1"/>
          </a:fillRef>
          <a:effectRef idx="1">
            <a:schemeClr val="accent1"/>
          </a:effectRef>
          <a:fontRef idx="minor">
            <a:schemeClr val="tx1"/>
          </a:fontRef>
        </p:style>
      </p:cxnSp>
      <p:sp>
        <p:nvSpPr>
          <p:cNvPr id="7" name="ZoneTexte 6"/>
          <p:cNvSpPr txBox="1"/>
          <p:nvPr/>
        </p:nvSpPr>
        <p:spPr>
          <a:xfrm>
            <a:off x="7396492" y="2805308"/>
            <a:ext cx="1104276" cy="369332"/>
          </a:xfrm>
          <a:prstGeom prst="rect">
            <a:avLst/>
          </a:prstGeom>
          <a:noFill/>
        </p:spPr>
        <p:txBody>
          <a:bodyPr wrap="none" rtlCol="0">
            <a:spAutoFit/>
          </a:bodyPr>
          <a:lstStyle/>
          <a:p>
            <a:r>
              <a:rPr lang="fr-FR" dirty="0" err="1"/>
              <a:t>Earth</a:t>
            </a:r>
            <a:r>
              <a:rPr lang="fr-FR" dirty="0"/>
              <a:t> Size</a:t>
            </a:r>
          </a:p>
        </p:txBody>
      </p:sp>
      <p:sp>
        <p:nvSpPr>
          <p:cNvPr id="9" name="ZoneTexte 8"/>
          <p:cNvSpPr txBox="1"/>
          <p:nvPr/>
        </p:nvSpPr>
        <p:spPr>
          <a:xfrm>
            <a:off x="5582258" y="738578"/>
            <a:ext cx="2595895" cy="369332"/>
          </a:xfrm>
          <a:prstGeom prst="rect">
            <a:avLst/>
          </a:prstGeom>
          <a:noFill/>
        </p:spPr>
        <p:txBody>
          <a:bodyPr wrap="none" rtlCol="0">
            <a:spAutoFit/>
          </a:bodyPr>
          <a:lstStyle/>
          <a:p>
            <a:r>
              <a:rPr lang="fr-FR" dirty="0" err="1"/>
              <a:t>Supermassive</a:t>
            </a:r>
            <a:r>
              <a:rPr lang="fr-FR" dirty="0"/>
              <a:t> Black </a:t>
            </a:r>
            <a:r>
              <a:rPr lang="fr-FR" dirty="0" err="1"/>
              <a:t>Holes</a:t>
            </a:r>
            <a:endParaRPr lang="fr-FR" dirty="0"/>
          </a:p>
        </p:txBody>
      </p:sp>
    </p:spTree>
    <p:extLst>
      <p:ext uri="{BB962C8B-B14F-4D97-AF65-F5344CB8AC3E}">
        <p14:creationId xmlns:p14="http://schemas.microsoft.com/office/powerpoint/2010/main" val="41941419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3">
            <a:extLst>
              <a:ext uri="{FF2B5EF4-FFF2-40B4-BE49-F238E27FC236}">
                <a16:creationId xmlns:a16="http://schemas.microsoft.com/office/drawing/2014/main" id="{0F403BED-9247-DA44-886F-58AB502DD22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2" y="-642011"/>
            <a:ext cx="5434510" cy="739413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146" name="Title 1">
            <a:extLst>
              <a:ext uri="{FF2B5EF4-FFF2-40B4-BE49-F238E27FC236}">
                <a16:creationId xmlns:a16="http://schemas.microsoft.com/office/drawing/2014/main" id="{AFEC5117-3471-B242-829D-6DE0C1A50198}"/>
              </a:ext>
            </a:extLst>
          </p:cNvPr>
          <p:cNvSpPr>
            <a:spLocks noGrp="1"/>
          </p:cNvSpPr>
          <p:nvPr>
            <p:ph type="title"/>
          </p:nvPr>
        </p:nvSpPr>
        <p:spPr>
          <a:xfrm>
            <a:off x="1813880" y="-27914"/>
            <a:ext cx="10300794" cy="6015789"/>
          </a:xfrm>
        </p:spPr>
        <p:txBody>
          <a:bodyPr/>
          <a:lstStyle/>
          <a:p>
            <a:r>
              <a:rPr lang="en-US" altLang="en-US" sz="2800" b="1" dirty="0"/>
              <a:t>Observational support for the     CDM model    </a:t>
            </a:r>
            <a:r>
              <a:rPr lang="en-US" altLang="en-US" sz="2000" i="1" dirty="0"/>
              <a:t>(</a:t>
            </a:r>
            <a:r>
              <a:rPr lang="en-US" altLang="en-US" sz="1800" i="1" dirty="0" err="1"/>
              <a:t>http:rpp.lbl.gov</a:t>
            </a:r>
            <a:r>
              <a:rPr lang="en-US" altLang="en-US" sz="1800" i="1" dirty="0"/>
              <a:t>)</a:t>
            </a:r>
            <a:br>
              <a:rPr lang="en-US" altLang="en-US" sz="2800" b="1" dirty="0"/>
            </a:br>
            <a:br>
              <a:rPr lang="en-US" altLang="en-US" sz="2800" b="1" dirty="0"/>
            </a:br>
            <a:br>
              <a:rPr lang="en-US" altLang="en-US" sz="2800" b="1" dirty="0"/>
            </a:br>
            <a:br>
              <a:rPr lang="en-US" altLang="en-US" sz="2800" b="1" dirty="0"/>
            </a:br>
            <a:br>
              <a:rPr lang="en-US" altLang="en-US" sz="2800" b="1" dirty="0"/>
            </a:br>
            <a:br>
              <a:rPr lang="en-US" altLang="en-US" sz="2800" b="1" dirty="0"/>
            </a:br>
            <a:br>
              <a:rPr lang="en-US" altLang="en-US" sz="2800" b="1" dirty="0"/>
            </a:br>
            <a:br>
              <a:rPr lang="en-US" altLang="en-US" sz="2800" b="1" dirty="0"/>
            </a:br>
            <a:br>
              <a:rPr lang="en-US" altLang="en-US" sz="2800" b="1" dirty="0"/>
            </a:br>
            <a:br>
              <a:rPr lang="en-US" altLang="en-US" sz="2800" b="1" dirty="0"/>
            </a:br>
            <a:br>
              <a:rPr lang="en-US" altLang="en-US" sz="2800" b="1" dirty="0"/>
            </a:br>
            <a:br>
              <a:rPr lang="en-US" altLang="en-US" sz="2800" b="1" dirty="0"/>
            </a:br>
            <a:endParaRPr lang="en-US" altLang="en-US" sz="2800" b="1" dirty="0"/>
          </a:p>
        </p:txBody>
      </p:sp>
      <p:graphicFrame>
        <p:nvGraphicFramePr>
          <p:cNvPr id="6147" name="Object 2">
            <a:extLst>
              <a:ext uri="{FF2B5EF4-FFF2-40B4-BE49-F238E27FC236}">
                <a16:creationId xmlns:a16="http://schemas.microsoft.com/office/drawing/2014/main" id="{A722A370-DFD9-AB47-8806-61CB9AC206F4}"/>
              </a:ext>
            </a:extLst>
          </p:cNvPr>
          <p:cNvGraphicFramePr>
            <a:graphicFrameLocks noChangeAspect="1"/>
          </p:cNvGraphicFramePr>
          <p:nvPr>
            <p:extLst>
              <p:ext uri="{D42A27DB-BD31-4B8C-83A1-F6EECF244321}">
                <p14:modId xmlns:p14="http://schemas.microsoft.com/office/powerpoint/2010/main" val="648311734"/>
              </p:ext>
            </p:extLst>
          </p:nvPr>
        </p:nvGraphicFramePr>
        <p:xfrm>
          <a:off x="6208296" y="498852"/>
          <a:ext cx="396875" cy="339725"/>
        </p:xfrm>
        <a:graphic>
          <a:graphicData uri="http://schemas.openxmlformats.org/presentationml/2006/ole">
            <mc:AlternateContent xmlns:mc="http://schemas.openxmlformats.org/markup-compatibility/2006">
              <mc:Choice xmlns:v="urn:schemas-microsoft-com:vml" Requires="v">
                <p:oleObj spid="_x0000_s1117" name="Equation" r:id="rId4" imgW="3505200" imgH="3797300" progId="Equation.3">
                  <p:embed/>
                </p:oleObj>
              </mc:Choice>
              <mc:Fallback>
                <p:oleObj name="Equation" r:id="rId4" imgW="3505200" imgH="3797300" progId="Equation.3">
                  <p:embed/>
                  <p:pic>
                    <p:nvPicPr>
                      <p:cNvPr id="6147" name="Object 2">
                        <a:extLst>
                          <a:ext uri="{FF2B5EF4-FFF2-40B4-BE49-F238E27FC236}">
                            <a16:creationId xmlns:a16="http://schemas.microsoft.com/office/drawing/2014/main" id="{A722A370-DFD9-AB47-8806-61CB9AC206F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08296" y="498852"/>
                        <a:ext cx="396875" cy="339725"/>
                      </a:xfrm>
                      <a:prstGeom prst="rect">
                        <a:avLst/>
                      </a:prstGeom>
                      <a:noFill/>
                      <a:ln>
                        <a:noFill/>
                      </a:ln>
                      <a:extLst/>
                    </p:spPr>
                  </p:pic>
                </p:oleObj>
              </mc:Fallback>
            </mc:AlternateContent>
          </a:graphicData>
        </a:graphic>
      </p:graphicFrame>
      <p:pic>
        <p:nvPicPr>
          <p:cNvPr id="5" name="Picture 4">
            <a:extLst>
              <a:ext uri="{FF2B5EF4-FFF2-40B4-BE49-F238E27FC236}">
                <a16:creationId xmlns:a16="http://schemas.microsoft.com/office/drawing/2014/main" id="{54C6886E-8033-314C-90BC-E4236AECFD0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78366" y="961250"/>
            <a:ext cx="5486400" cy="5896749"/>
          </a:xfrm>
          <a:prstGeom prst="rect">
            <a:avLst/>
          </a:prstGeom>
          <a:noFill/>
          <a:extLst>
            <a:ext uri="{909E8E84-426E-40dd-AFC4-6F175D3DCCD1}">
              <a14:hiddenFill xmlns:a14="http://schemas.microsoft.com/office/drawing/2010/main" xmlns="">
                <a:solidFill>
                  <a:srgbClr val="FFFFFF"/>
                </a:solidFill>
              </a14:hiddenFill>
            </a:ext>
          </a:extLst>
        </p:spPr>
      </p:pic>
      <p:pic>
        <p:nvPicPr>
          <p:cNvPr id="3" name="Picture 2">
            <a:extLst>
              <a:ext uri="{FF2B5EF4-FFF2-40B4-BE49-F238E27FC236}">
                <a16:creationId xmlns:a16="http://schemas.microsoft.com/office/drawing/2014/main" id="{678EA589-9103-8E49-9112-6F233C785B61}"/>
              </a:ext>
            </a:extLst>
          </p:cNvPr>
          <p:cNvPicPr>
            <a:picLocks noChangeAspect="1"/>
          </p:cNvPicPr>
          <p:nvPr/>
        </p:nvPicPr>
        <p:blipFill>
          <a:blip r:embed="rId7"/>
          <a:stretch>
            <a:fillRect/>
          </a:stretch>
        </p:blipFill>
        <p:spPr>
          <a:xfrm>
            <a:off x="5601368" y="1057556"/>
            <a:ext cx="6499350" cy="5704135"/>
          </a:xfrm>
          <a:prstGeom prst="rect">
            <a:avLst/>
          </a:prstGeom>
        </p:spPr>
      </p:pic>
    </p:spTree>
    <p:extLst>
      <p:ext uri="{BB962C8B-B14F-4D97-AF65-F5344CB8AC3E}">
        <p14:creationId xmlns:p14="http://schemas.microsoft.com/office/powerpoint/2010/main" val="277961339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67B92B7-2BA9-A941-B541-2F6CA306C228}"/>
              </a:ext>
            </a:extLst>
          </p:cNvPr>
          <p:cNvPicPr>
            <a:picLocks noChangeAspect="1"/>
          </p:cNvPicPr>
          <p:nvPr/>
        </p:nvPicPr>
        <p:blipFill>
          <a:blip r:embed="rId2"/>
          <a:stretch>
            <a:fillRect/>
          </a:stretch>
        </p:blipFill>
        <p:spPr>
          <a:xfrm>
            <a:off x="755995" y="106326"/>
            <a:ext cx="9726705" cy="6198781"/>
          </a:xfrm>
          <a:prstGeom prst="rect">
            <a:avLst/>
          </a:prstGeom>
        </p:spPr>
      </p:pic>
      <p:sp>
        <p:nvSpPr>
          <p:cNvPr id="3" name="TextBox 2">
            <a:extLst>
              <a:ext uri="{FF2B5EF4-FFF2-40B4-BE49-F238E27FC236}">
                <a16:creationId xmlns:a16="http://schemas.microsoft.com/office/drawing/2014/main" id="{E9C60937-0494-0B43-A7F4-8A76A697EBA6}"/>
              </a:ext>
            </a:extLst>
          </p:cNvPr>
          <p:cNvSpPr txBox="1"/>
          <p:nvPr/>
        </p:nvSpPr>
        <p:spPr>
          <a:xfrm>
            <a:off x="1223143" y="6305107"/>
            <a:ext cx="9155712" cy="646331"/>
          </a:xfrm>
          <a:prstGeom prst="rect">
            <a:avLst/>
          </a:prstGeom>
          <a:noFill/>
        </p:spPr>
        <p:txBody>
          <a:bodyPr wrap="none" rtlCol="0">
            <a:spAutoFit/>
          </a:bodyPr>
          <a:lstStyle/>
          <a:p>
            <a:r>
              <a:rPr lang="en-HK" b="1" dirty="0">
                <a:hlinkClick r:id="rId3"/>
              </a:rPr>
              <a:t>Observational Constraints on the Primordial Curvature Power Spectrum</a:t>
            </a:r>
            <a:r>
              <a:rPr lang="en-HK" dirty="0"/>
              <a:t> - </a:t>
            </a:r>
          </a:p>
          <a:p>
            <a:r>
              <a:rPr lang="en-HK" dirty="0">
                <a:hlinkClick r:id="rId4"/>
              </a:rPr>
              <a:t>Emami, </a:t>
            </a:r>
            <a:r>
              <a:rPr lang="en-HK" dirty="0" err="1">
                <a:solidFill>
                  <a:srgbClr val="0070C0"/>
                </a:solidFill>
                <a:hlinkClick r:id="rId4"/>
              </a:rPr>
              <a:t>Razie</a:t>
            </a:r>
            <a:r>
              <a:rPr lang="en-HK" dirty="0" err="1">
                <a:solidFill>
                  <a:srgbClr val="0070C0"/>
                </a:solidFill>
              </a:rPr>
              <a:t>h</a:t>
            </a:r>
            <a:r>
              <a:rPr lang="en-HK" dirty="0">
                <a:solidFill>
                  <a:srgbClr val="0070C0"/>
                </a:solidFill>
              </a:rPr>
              <a:t> &amp; George F. Smoot</a:t>
            </a:r>
            <a:r>
              <a:rPr lang="en-HK" i="1" dirty="0"/>
              <a:t>.</a:t>
            </a:r>
            <a:r>
              <a:rPr lang="en-HK" dirty="0"/>
              <a:t> JCAP 1801 (2018) no.01, 007 arXiv:1705.09924 [</a:t>
            </a:r>
            <a:r>
              <a:rPr lang="en-HK" dirty="0" err="1"/>
              <a:t>astro-ph.CO</a:t>
            </a:r>
            <a:r>
              <a:rPr lang="en-HK" dirty="0"/>
              <a:t>]</a:t>
            </a:r>
            <a:endParaRPr lang="en-US" dirty="0"/>
          </a:p>
        </p:txBody>
      </p:sp>
      <p:sp>
        <p:nvSpPr>
          <p:cNvPr id="6" name="ZoneTexte 5"/>
          <p:cNvSpPr txBox="1"/>
          <p:nvPr/>
        </p:nvSpPr>
        <p:spPr>
          <a:xfrm>
            <a:off x="5261277" y="2460661"/>
            <a:ext cx="3508856" cy="369332"/>
          </a:xfrm>
          <a:prstGeom prst="rect">
            <a:avLst/>
          </a:prstGeom>
          <a:noFill/>
        </p:spPr>
        <p:txBody>
          <a:bodyPr wrap="none" rtlCol="0">
            <a:spAutoFit/>
          </a:bodyPr>
          <a:lstStyle/>
          <a:p>
            <a:r>
              <a:rPr lang="fr-FR" dirty="0"/>
              <a:t>Rough </a:t>
            </a:r>
            <a:r>
              <a:rPr lang="fr-FR" dirty="0" err="1"/>
              <a:t>currrent</a:t>
            </a:r>
            <a:r>
              <a:rPr lang="fr-FR" dirty="0"/>
              <a:t> </a:t>
            </a:r>
            <a:r>
              <a:rPr lang="fr-FR" dirty="0" err="1"/>
              <a:t>curvature</a:t>
            </a:r>
            <a:r>
              <a:rPr lang="fr-FR" dirty="0"/>
              <a:t> </a:t>
            </a:r>
            <a:r>
              <a:rPr lang="fr-FR" dirty="0" err="1"/>
              <a:t>spectrum</a:t>
            </a:r>
            <a:endParaRPr lang="fr-FR" dirty="0"/>
          </a:p>
        </p:txBody>
      </p:sp>
      <p:sp>
        <p:nvSpPr>
          <p:cNvPr id="8" name="Forme libre 7"/>
          <p:cNvSpPr/>
          <p:nvPr/>
        </p:nvSpPr>
        <p:spPr>
          <a:xfrm>
            <a:off x="2567839" y="851362"/>
            <a:ext cx="4061092" cy="4835012"/>
          </a:xfrm>
          <a:custGeom>
            <a:avLst/>
            <a:gdLst>
              <a:gd name="connsiteX0" fmla="*/ 0 w 3167931"/>
              <a:gd name="connsiteY0" fmla="*/ 4118934 h 4459870"/>
              <a:gd name="connsiteX1" fmla="*/ 502403 w 3167931"/>
              <a:gd name="connsiteY1" fmla="*/ 4091020 h 4459870"/>
              <a:gd name="connsiteX2" fmla="*/ 921072 w 3167931"/>
              <a:gd name="connsiteY2" fmla="*/ 4104977 h 4459870"/>
              <a:gd name="connsiteX3" fmla="*/ 1018762 w 3167931"/>
              <a:gd name="connsiteY3" fmla="*/ 4132891 h 4459870"/>
              <a:gd name="connsiteX4" fmla="*/ 1102496 w 3167931"/>
              <a:gd name="connsiteY4" fmla="*/ 4188718 h 4459870"/>
              <a:gd name="connsiteX5" fmla="*/ 1228096 w 3167931"/>
              <a:gd name="connsiteY5" fmla="*/ 4230588 h 4459870"/>
              <a:gd name="connsiteX6" fmla="*/ 1269963 w 3167931"/>
              <a:gd name="connsiteY6" fmla="*/ 4244545 h 4459870"/>
              <a:gd name="connsiteX7" fmla="*/ 1395564 w 3167931"/>
              <a:gd name="connsiteY7" fmla="*/ 4328285 h 4459870"/>
              <a:gd name="connsiteX8" fmla="*/ 1437431 w 3167931"/>
              <a:gd name="connsiteY8" fmla="*/ 4356199 h 4459870"/>
              <a:gd name="connsiteX9" fmla="*/ 1479298 w 3167931"/>
              <a:gd name="connsiteY9" fmla="*/ 4384112 h 4459870"/>
              <a:gd name="connsiteX10" fmla="*/ 1507209 w 3167931"/>
              <a:gd name="connsiteY10" fmla="*/ 4425982 h 4459870"/>
              <a:gd name="connsiteX11" fmla="*/ 1660721 w 3167931"/>
              <a:gd name="connsiteY11" fmla="*/ 4439939 h 4459870"/>
              <a:gd name="connsiteX12" fmla="*/ 1702588 w 3167931"/>
              <a:gd name="connsiteY12" fmla="*/ 4356199 h 4459870"/>
              <a:gd name="connsiteX13" fmla="*/ 1730500 w 3167931"/>
              <a:gd name="connsiteY13" fmla="*/ 4328285 h 4459870"/>
              <a:gd name="connsiteX14" fmla="*/ 1786322 w 3167931"/>
              <a:gd name="connsiteY14" fmla="*/ 4244545 h 4459870"/>
              <a:gd name="connsiteX15" fmla="*/ 1814233 w 3167931"/>
              <a:gd name="connsiteY15" fmla="*/ 4202674 h 4459870"/>
              <a:gd name="connsiteX16" fmla="*/ 1870056 w 3167931"/>
              <a:gd name="connsiteY16" fmla="*/ 4035193 h 4459870"/>
              <a:gd name="connsiteX17" fmla="*/ 1897967 w 3167931"/>
              <a:gd name="connsiteY17" fmla="*/ 3951453 h 4459870"/>
              <a:gd name="connsiteX18" fmla="*/ 1911923 w 3167931"/>
              <a:gd name="connsiteY18" fmla="*/ 3895626 h 4459870"/>
              <a:gd name="connsiteX19" fmla="*/ 1939834 w 3167931"/>
              <a:gd name="connsiteY19" fmla="*/ 3811885 h 4459870"/>
              <a:gd name="connsiteX20" fmla="*/ 1967745 w 3167931"/>
              <a:gd name="connsiteY20" fmla="*/ 3728145 h 4459870"/>
              <a:gd name="connsiteX21" fmla="*/ 1981701 w 3167931"/>
              <a:gd name="connsiteY21" fmla="*/ 3686274 h 4459870"/>
              <a:gd name="connsiteX22" fmla="*/ 1995657 w 3167931"/>
              <a:gd name="connsiteY22" fmla="*/ 3616491 h 4459870"/>
              <a:gd name="connsiteX23" fmla="*/ 1995657 w 3167931"/>
              <a:gd name="connsiteY23" fmla="*/ 3379226 h 4459870"/>
              <a:gd name="connsiteX24" fmla="*/ 2023568 w 3167931"/>
              <a:gd name="connsiteY24" fmla="*/ 2918653 h 4459870"/>
              <a:gd name="connsiteX25" fmla="*/ 2037524 w 3167931"/>
              <a:gd name="connsiteY25" fmla="*/ 2834912 h 4459870"/>
              <a:gd name="connsiteX26" fmla="*/ 2009612 w 3167931"/>
              <a:gd name="connsiteY26" fmla="*/ 2499950 h 4459870"/>
              <a:gd name="connsiteX27" fmla="*/ 2023568 w 3167931"/>
              <a:gd name="connsiteY27" fmla="*/ 2025421 h 4459870"/>
              <a:gd name="connsiteX28" fmla="*/ 2051479 w 3167931"/>
              <a:gd name="connsiteY28" fmla="*/ 1857940 h 4459870"/>
              <a:gd name="connsiteX29" fmla="*/ 2079391 w 3167931"/>
              <a:gd name="connsiteY29" fmla="*/ 1774199 h 4459870"/>
              <a:gd name="connsiteX30" fmla="*/ 2065435 w 3167931"/>
              <a:gd name="connsiteY30" fmla="*/ 1271756 h 4459870"/>
              <a:gd name="connsiteX31" fmla="*/ 2093346 w 3167931"/>
              <a:gd name="connsiteY31" fmla="*/ 1062405 h 4459870"/>
              <a:gd name="connsiteX32" fmla="*/ 2121258 w 3167931"/>
              <a:gd name="connsiteY32" fmla="*/ 908880 h 4459870"/>
              <a:gd name="connsiteX33" fmla="*/ 2135213 w 3167931"/>
              <a:gd name="connsiteY33" fmla="*/ 839097 h 4459870"/>
              <a:gd name="connsiteX34" fmla="*/ 2163125 w 3167931"/>
              <a:gd name="connsiteY34" fmla="*/ 755356 h 4459870"/>
              <a:gd name="connsiteX35" fmla="*/ 2177080 w 3167931"/>
              <a:gd name="connsiteY35" fmla="*/ 713486 h 4459870"/>
              <a:gd name="connsiteX36" fmla="*/ 2191036 w 3167931"/>
              <a:gd name="connsiteY36" fmla="*/ 671616 h 4459870"/>
              <a:gd name="connsiteX37" fmla="*/ 2204991 w 3167931"/>
              <a:gd name="connsiteY37" fmla="*/ 629745 h 4459870"/>
              <a:gd name="connsiteX38" fmla="*/ 2246858 w 3167931"/>
              <a:gd name="connsiteY38" fmla="*/ 587875 h 4459870"/>
              <a:gd name="connsiteX39" fmla="*/ 2288725 w 3167931"/>
              <a:gd name="connsiteY39" fmla="*/ 462264 h 4459870"/>
              <a:gd name="connsiteX40" fmla="*/ 2302681 w 3167931"/>
              <a:gd name="connsiteY40" fmla="*/ 420394 h 4459870"/>
              <a:gd name="connsiteX41" fmla="*/ 2316637 w 3167931"/>
              <a:gd name="connsiteY41" fmla="*/ 378524 h 4459870"/>
              <a:gd name="connsiteX42" fmla="*/ 2344548 w 3167931"/>
              <a:gd name="connsiteY42" fmla="*/ 141259 h 4459870"/>
              <a:gd name="connsiteX43" fmla="*/ 2372459 w 3167931"/>
              <a:gd name="connsiteY43" fmla="*/ 99389 h 4459870"/>
              <a:gd name="connsiteX44" fmla="*/ 2498060 w 3167931"/>
              <a:gd name="connsiteY44" fmla="*/ 29605 h 4459870"/>
              <a:gd name="connsiteX45" fmla="*/ 2553883 w 3167931"/>
              <a:gd name="connsiteY45" fmla="*/ 15648 h 4459870"/>
              <a:gd name="connsiteX46" fmla="*/ 2665528 w 3167931"/>
              <a:gd name="connsiteY46" fmla="*/ 1691 h 4459870"/>
              <a:gd name="connsiteX47" fmla="*/ 3167931 w 3167931"/>
              <a:gd name="connsiteY47" fmla="*/ 1691 h 4459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167931" h="4459870">
                <a:moveTo>
                  <a:pt x="0" y="4118934"/>
                </a:moveTo>
                <a:cubicBezTo>
                  <a:pt x="146592" y="4108462"/>
                  <a:pt x="367040" y="4091020"/>
                  <a:pt x="502403" y="4091020"/>
                </a:cubicBezTo>
                <a:cubicBezTo>
                  <a:pt x="642037" y="4091020"/>
                  <a:pt x="781516" y="4100325"/>
                  <a:pt x="921072" y="4104977"/>
                </a:cubicBezTo>
                <a:cubicBezTo>
                  <a:pt x="934213" y="4108262"/>
                  <a:pt x="1002381" y="4123789"/>
                  <a:pt x="1018762" y="4132891"/>
                </a:cubicBezTo>
                <a:cubicBezTo>
                  <a:pt x="1048086" y="4149183"/>
                  <a:pt x="1070672" y="4178109"/>
                  <a:pt x="1102496" y="4188718"/>
                </a:cubicBezTo>
                <a:lnTo>
                  <a:pt x="1228096" y="4230588"/>
                </a:lnTo>
                <a:cubicBezTo>
                  <a:pt x="1242052" y="4235240"/>
                  <a:pt x="1257723" y="4236385"/>
                  <a:pt x="1269963" y="4244545"/>
                </a:cubicBezTo>
                <a:lnTo>
                  <a:pt x="1395564" y="4328285"/>
                </a:lnTo>
                <a:lnTo>
                  <a:pt x="1437431" y="4356199"/>
                </a:lnTo>
                <a:lnTo>
                  <a:pt x="1479298" y="4384112"/>
                </a:lnTo>
                <a:cubicBezTo>
                  <a:pt x="1488602" y="4398069"/>
                  <a:pt x="1496731" y="4412884"/>
                  <a:pt x="1507209" y="4425982"/>
                </a:cubicBezTo>
                <a:cubicBezTo>
                  <a:pt x="1554309" y="4484861"/>
                  <a:pt x="1555970" y="4451579"/>
                  <a:pt x="1660721" y="4439939"/>
                </a:cubicBezTo>
                <a:cubicBezTo>
                  <a:pt x="1675461" y="4395717"/>
                  <a:pt x="1671670" y="4394849"/>
                  <a:pt x="1702588" y="4356199"/>
                </a:cubicBezTo>
                <a:cubicBezTo>
                  <a:pt x="1710808" y="4345924"/>
                  <a:pt x="1722605" y="4338812"/>
                  <a:pt x="1730500" y="4328285"/>
                </a:cubicBezTo>
                <a:cubicBezTo>
                  <a:pt x="1750627" y="4301447"/>
                  <a:pt x="1767715" y="4272458"/>
                  <a:pt x="1786322" y="4244545"/>
                </a:cubicBezTo>
                <a:cubicBezTo>
                  <a:pt x="1795626" y="4230588"/>
                  <a:pt x="1808929" y="4218587"/>
                  <a:pt x="1814233" y="4202674"/>
                </a:cubicBezTo>
                <a:lnTo>
                  <a:pt x="1870056" y="4035193"/>
                </a:lnTo>
                <a:lnTo>
                  <a:pt x="1897967" y="3951453"/>
                </a:lnTo>
                <a:cubicBezTo>
                  <a:pt x="1902619" y="3932844"/>
                  <a:pt x="1906412" y="3913999"/>
                  <a:pt x="1911923" y="3895626"/>
                </a:cubicBezTo>
                <a:cubicBezTo>
                  <a:pt x="1920377" y="3867443"/>
                  <a:pt x="1930530" y="3839799"/>
                  <a:pt x="1939834" y="3811885"/>
                </a:cubicBezTo>
                <a:lnTo>
                  <a:pt x="1967745" y="3728145"/>
                </a:lnTo>
                <a:cubicBezTo>
                  <a:pt x="1972397" y="3714188"/>
                  <a:pt x="1978816" y="3700700"/>
                  <a:pt x="1981701" y="3686274"/>
                </a:cubicBezTo>
                <a:lnTo>
                  <a:pt x="1995657" y="3616491"/>
                </a:lnTo>
                <a:cubicBezTo>
                  <a:pt x="1959972" y="3509427"/>
                  <a:pt x="1985455" y="3603700"/>
                  <a:pt x="1995657" y="3379226"/>
                </a:cubicBezTo>
                <a:cubicBezTo>
                  <a:pt x="2016185" y="2927570"/>
                  <a:pt x="1964813" y="3094925"/>
                  <a:pt x="2023568" y="2918653"/>
                </a:cubicBezTo>
                <a:cubicBezTo>
                  <a:pt x="2028220" y="2890739"/>
                  <a:pt x="2037524" y="2863211"/>
                  <a:pt x="2037524" y="2834912"/>
                </a:cubicBezTo>
                <a:cubicBezTo>
                  <a:pt x="2037524" y="2704541"/>
                  <a:pt x="2024623" y="2620044"/>
                  <a:pt x="2009612" y="2499950"/>
                </a:cubicBezTo>
                <a:cubicBezTo>
                  <a:pt x="2014264" y="2341774"/>
                  <a:pt x="2015858" y="2183478"/>
                  <a:pt x="2023568" y="2025421"/>
                </a:cubicBezTo>
                <a:cubicBezTo>
                  <a:pt x="2024754" y="2001107"/>
                  <a:pt x="2042700" y="1890130"/>
                  <a:pt x="2051479" y="1857940"/>
                </a:cubicBezTo>
                <a:cubicBezTo>
                  <a:pt x="2059220" y="1829553"/>
                  <a:pt x="2079391" y="1774199"/>
                  <a:pt x="2079391" y="1774199"/>
                </a:cubicBezTo>
                <a:cubicBezTo>
                  <a:pt x="2074739" y="1606718"/>
                  <a:pt x="2065435" y="1439302"/>
                  <a:pt x="2065435" y="1271756"/>
                </a:cubicBezTo>
                <a:cubicBezTo>
                  <a:pt x="2065435" y="1146286"/>
                  <a:pt x="2078501" y="1158906"/>
                  <a:pt x="2093346" y="1062405"/>
                </a:cubicBezTo>
                <a:cubicBezTo>
                  <a:pt x="2144922" y="727130"/>
                  <a:pt x="2081401" y="1068321"/>
                  <a:pt x="2121258" y="908880"/>
                </a:cubicBezTo>
                <a:cubicBezTo>
                  <a:pt x="2127011" y="885867"/>
                  <a:pt x="2128972" y="861983"/>
                  <a:pt x="2135213" y="839097"/>
                </a:cubicBezTo>
                <a:cubicBezTo>
                  <a:pt x="2142954" y="810710"/>
                  <a:pt x="2153821" y="783270"/>
                  <a:pt x="2163125" y="755356"/>
                </a:cubicBezTo>
                <a:lnTo>
                  <a:pt x="2177080" y="713486"/>
                </a:lnTo>
                <a:lnTo>
                  <a:pt x="2191036" y="671616"/>
                </a:lnTo>
                <a:cubicBezTo>
                  <a:pt x="2195688" y="657659"/>
                  <a:pt x="2194589" y="640148"/>
                  <a:pt x="2204991" y="629745"/>
                </a:cubicBezTo>
                <a:lnTo>
                  <a:pt x="2246858" y="587875"/>
                </a:lnTo>
                <a:lnTo>
                  <a:pt x="2288725" y="462264"/>
                </a:lnTo>
                <a:lnTo>
                  <a:pt x="2302681" y="420394"/>
                </a:lnTo>
                <a:lnTo>
                  <a:pt x="2316637" y="378524"/>
                </a:lnTo>
                <a:cubicBezTo>
                  <a:pt x="2317838" y="364111"/>
                  <a:pt x="2325841" y="191148"/>
                  <a:pt x="2344548" y="141259"/>
                </a:cubicBezTo>
                <a:cubicBezTo>
                  <a:pt x="2350437" y="125553"/>
                  <a:pt x="2359836" y="110435"/>
                  <a:pt x="2372459" y="99389"/>
                </a:cubicBezTo>
                <a:cubicBezTo>
                  <a:pt x="2420922" y="56980"/>
                  <a:pt x="2445203" y="44708"/>
                  <a:pt x="2498060" y="29605"/>
                </a:cubicBezTo>
                <a:cubicBezTo>
                  <a:pt x="2516502" y="24335"/>
                  <a:pt x="2534964" y="18802"/>
                  <a:pt x="2553883" y="15648"/>
                </a:cubicBezTo>
                <a:cubicBezTo>
                  <a:pt x="2590877" y="9482"/>
                  <a:pt x="2628033" y="2543"/>
                  <a:pt x="2665528" y="1691"/>
                </a:cubicBezTo>
                <a:cubicBezTo>
                  <a:pt x="2832952" y="-2114"/>
                  <a:pt x="3000463" y="1691"/>
                  <a:pt x="3167931" y="1691"/>
                </a:cubicBezTo>
              </a:path>
            </a:pathLst>
          </a:custGeom>
          <a:ln>
            <a:solidFill>
              <a:srgbClr val="0000FF"/>
            </a:solidFill>
          </a:ln>
        </p:spPr>
        <p:style>
          <a:lnRef idx="3">
            <a:schemeClr val="dk1"/>
          </a:lnRef>
          <a:fillRef idx="0">
            <a:schemeClr val="dk1"/>
          </a:fillRef>
          <a:effectRef idx="2">
            <a:schemeClr val="dk1"/>
          </a:effectRef>
          <a:fontRef idx="minor">
            <a:schemeClr val="tx1"/>
          </a:fontRef>
        </p:style>
        <p:txBody>
          <a:bodyPr rtlCol="0" anchor="ctr"/>
          <a:lstStyle/>
          <a:p>
            <a:pPr algn="ctr"/>
            <a:endParaRPr lang="fr-FR"/>
          </a:p>
        </p:txBody>
      </p:sp>
      <p:cxnSp>
        <p:nvCxnSpPr>
          <p:cNvPr id="5" name="Connecteur droit 4"/>
          <p:cNvCxnSpPr>
            <a:endCxn id="7" idx="1"/>
          </p:cNvCxnSpPr>
          <p:nvPr/>
        </p:nvCxnSpPr>
        <p:spPr>
          <a:xfrm flipV="1">
            <a:off x="7159246" y="3255152"/>
            <a:ext cx="0" cy="2375395"/>
          </a:xfrm>
          <a:prstGeom prst="line">
            <a:avLst/>
          </a:prstGeom>
        </p:spPr>
        <p:style>
          <a:lnRef idx="2">
            <a:schemeClr val="accent1"/>
          </a:lnRef>
          <a:fillRef idx="0">
            <a:schemeClr val="accent1"/>
          </a:fillRef>
          <a:effectRef idx="1">
            <a:schemeClr val="accent1"/>
          </a:effectRef>
          <a:fontRef idx="minor">
            <a:schemeClr val="tx1"/>
          </a:fontRef>
        </p:style>
      </p:cxnSp>
      <p:sp>
        <p:nvSpPr>
          <p:cNvPr id="7" name="ZoneTexte 6"/>
          <p:cNvSpPr txBox="1"/>
          <p:nvPr/>
        </p:nvSpPr>
        <p:spPr>
          <a:xfrm>
            <a:off x="7159246" y="3070486"/>
            <a:ext cx="1659604" cy="369332"/>
          </a:xfrm>
          <a:prstGeom prst="rect">
            <a:avLst/>
          </a:prstGeom>
          <a:noFill/>
        </p:spPr>
        <p:txBody>
          <a:bodyPr wrap="none" rtlCol="0">
            <a:spAutoFit/>
          </a:bodyPr>
          <a:lstStyle/>
          <a:p>
            <a:r>
              <a:rPr lang="fr-FR" dirty="0" err="1"/>
              <a:t>Earth</a:t>
            </a:r>
            <a:r>
              <a:rPr lang="fr-FR" dirty="0"/>
              <a:t> Size x 10</a:t>
            </a:r>
            <a:r>
              <a:rPr lang="fr-FR" baseline="30000" dirty="0"/>
              <a:t>4</a:t>
            </a:r>
          </a:p>
        </p:txBody>
      </p:sp>
      <p:sp>
        <p:nvSpPr>
          <p:cNvPr id="9" name="ZoneTexte 8"/>
          <p:cNvSpPr txBox="1"/>
          <p:nvPr/>
        </p:nvSpPr>
        <p:spPr>
          <a:xfrm>
            <a:off x="5582258" y="738578"/>
            <a:ext cx="2595895" cy="369332"/>
          </a:xfrm>
          <a:prstGeom prst="rect">
            <a:avLst/>
          </a:prstGeom>
          <a:noFill/>
        </p:spPr>
        <p:txBody>
          <a:bodyPr wrap="none" rtlCol="0">
            <a:spAutoFit/>
          </a:bodyPr>
          <a:lstStyle/>
          <a:p>
            <a:r>
              <a:rPr lang="fr-FR" dirty="0" err="1"/>
              <a:t>Supermassive</a:t>
            </a:r>
            <a:r>
              <a:rPr lang="fr-FR" dirty="0"/>
              <a:t> Black </a:t>
            </a:r>
            <a:r>
              <a:rPr lang="fr-FR" dirty="0" err="1"/>
              <a:t>Holes</a:t>
            </a:r>
            <a:endParaRPr lang="fr-FR" dirty="0"/>
          </a:p>
        </p:txBody>
      </p:sp>
      <p:cxnSp>
        <p:nvCxnSpPr>
          <p:cNvPr id="10" name="Connecteur droit 9"/>
          <p:cNvCxnSpPr/>
          <p:nvPr/>
        </p:nvCxnSpPr>
        <p:spPr>
          <a:xfrm flipV="1">
            <a:off x="10378855" y="2191210"/>
            <a:ext cx="0" cy="3439336"/>
          </a:xfrm>
          <a:prstGeom prst="line">
            <a:avLst/>
          </a:prstGeom>
          <a:ln w="76200" cmpd="sng">
            <a:solidFill>
              <a:srgbClr val="4472C4"/>
            </a:solidFill>
          </a:ln>
        </p:spPr>
        <p:style>
          <a:lnRef idx="3">
            <a:schemeClr val="dk1"/>
          </a:lnRef>
          <a:fillRef idx="0">
            <a:schemeClr val="dk1"/>
          </a:fillRef>
          <a:effectRef idx="2">
            <a:schemeClr val="dk1"/>
          </a:effectRef>
          <a:fontRef idx="minor">
            <a:schemeClr val="tx1"/>
          </a:fontRef>
        </p:style>
      </p:cxnSp>
      <p:sp>
        <p:nvSpPr>
          <p:cNvPr id="11" name="ZoneTexte 10"/>
          <p:cNvSpPr txBox="1"/>
          <p:nvPr/>
        </p:nvSpPr>
        <p:spPr>
          <a:xfrm>
            <a:off x="10350943" y="2191210"/>
            <a:ext cx="1347281" cy="369332"/>
          </a:xfrm>
          <a:prstGeom prst="rect">
            <a:avLst/>
          </a:prstGeom>
          <a:noFill/>
        </p:spPr>
        <p:txBody>
          <a:bodyPr wrap="none" rtlCol="0">
            <a:spAutoFit/>
          </a:bodyPr>
          <a:lstStyle/>
          <a:p>
            <a:r>
              <a:rPr lang="fr-FR" dirty="0" err="1"/>
              <a:t>Atoms</a:t>
            </a:r>
            <a:r>
              <a:rPr lang="fr-FR" dirty="0"/>
              <a:t> x 10</a:t>
            </a:r>
            <a:r>
              <a:rPr lang="fr-FR" baseline="30000" dirty="0"/>
              <a:t>6</a:t>
            </a:r>
          </a:p>
        </p:txBody>
      </p:sp>
      <p:cxnSp>
        <p:nvCxnSpPr>
          <p:cNvPr id="12" name="Connecteur droit 11"/>
          <p:cNvCxnSpPr/>
          <p:nvPr/>
        </p:nvCxnSpPr>
        <p:spPr>
          <a:xfrm flipV="1">
            <a:off x="11829981" y="2191210"/>
            <a:ext cx="0" cy="3439336"/>
          </a:xfrm>
          <a:prstGeom prst="line">
            <a:avLst/>
          </a:prstGeom>
          <a:ln w="76200" cmpd="sng"/>
        </p:spPr>
        <p:style>
          <a:lnRef idx="3">
            <a:schemeClr val="dk1"/>
          </a:lnRef>
          <a:fillRef idx="0">
            <a:schemeClr val="dk1"/>
          </a:fillRef>
          <a:effectRef idx="2">
            <a:schemeClr val="dk1"/>
          </a:effectRef>
          <a:fontRef idx="minor">
            <a:schemeClr val="tx1"/>
          </a:fontRef>
        </p:style>
      </p:cxnSp>
      <p:sp>
        <p:nvSpPr>
          <p:cNvPr id="13" name="ZoneTexte 12"/>
          <p:cNvSpPr txBox="1"/>
          <p:nvPr/>
        </p:nvSpPr>
        <p:spPr>
          <a:xfrm>
            <a:off x="11084537" y="2989974"/>
            <a:ext cx="773356" cy="369332"/>
          </a:xfrm>
          <a:prstGeom prst="rect">
            <a:avLst/>
          </a:prstGeom>
          <a:noFill/>
        </p:spPr>
        <p:txBody>
          <a:bodyPr wrap="none" rtlCol="0">
            <a:spAutoFit/>
          </a:bodyPr>
          <a:lstStyle/>
          <a:p>
            <a:r>
              <a:rPr lang="fr-FR" dirty="0" err="1"/>
              <a:t>Nuclei</a:t>
            </a:r>
            <a:endParaRPr lang="fr-FR" baseline="30000" dirty="0"/>
          </a:p>
        </p:txBody>
      </p:sp>
      <p:sp>
        <p:nvSpPr>
          <p:cNvPr id="14" name="ZoneTexte 13"/>
          <p:cNvSpPr txBox="1"/>
          <p:nvPr/>
        </p:nvSpPr>
        <p:spPr>
          <a:xfrm>
            <a:off x="10195376" y="5686373"/>
            <a:ext cx="574647" cy="369332"/>
          </a:xfrm>
          <a:prstGeom prst="rect">
            <a:avLst/>
          </a:prstGeom>
          <a:noFill/>
        </p:spPr>
        <p:txBody>
          <a:bodyPr wrap="none" rtlCol="0">
            <a:spAutoFit/>
          </a:bodyPr>
          <a:lstStyle/>
          <a:p>
            <a:r>
              <a:rPr lang="fr-FR" dirty="0"/>
              <a:t>10</a:t>
            </a:r>
            <a:r>
              <a:rPr lang="fr-FR" baseline="30000" dirty="0"/>
              <a:t>32</a:t>
            </a:r>
          </a:p>
        </p:txBody>
      </p:sp>
      <p:sp>
        <p:nvSpPr>
          <p:cNvPr id="15" name="ZoneTexte 14"/>
          <p:cNvSpPr txBox="1"/>
          <p:nvPr/>
        </p:nvSpPr>
        <p:spPr>
          <a:xfrm>
            <a:off x="11510255" y="5783347"/>
            <a:ext cx="574647" cy="369332"/>
          </a:xfrm>
          <a:prstGeom prst="rect">
            <a:avLst/>
          </a:prstGeom>
          <a:noFill/>
        </p:spPr>
        <p:txBody>
          <a:bodyPr wrap="none" rtlCol="0">
            <a:spAutoFit/>
          </a:bodyPr>
          <a:lstStyle/>
          <a:p>
            <a:r>
              <a:rPr lang="fr-FR" dirty="0"/>
              <a:t>10</a:t>
            </a:r>
            <a:r>
              <a:rPr lang="fr-FR" baseline="30000" dirty="0"/>
              <a:t>37</a:t>
            </a:r>
          </a:p>
        </p:txBody>
      </p:sp>
    </p:spTree>
    <p:extLst>
      <p:ext uri="{BB962C8B-B14F-4D97-AF65-F5344CB8AC3E}">
        <p14:creationId xmlns:p14="http://schemas.microsoft.com/office/powerpoint/2010/main" val="17356902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7753855B-6064-5344-B218-472982116D04}"/>
              </a:ext>
            </a:extLst>
          </p:cNvPr>
          <p:cNvPicPr>
            <a:picLocks noGrp="1" noChangeAspect="1"/>
          </p:cNvPicPr>
          <p:nvPr>
            <p:ph/>
          </p:nvPr>
        </p:nvPicPr>
        <p:blipFill>
          <a:blip r:embed="rId2"/>
          <a:stretch>
            <a:fillRect/>
          </a:stretch>
        </p:blipFill>
        <p:spPr>
          <a:xfrm>
            <a:off x="0" y="0"/>
            <a:ext cx="12192000" cy="6858000"/>
          </a:xfrm>
        </p:spPr>
      </p:pic>
    </p:spTree>
    <p:extLst>
      <p:ext uri="{BB962C8B-B14F-4D97-AF65-F5344CB8AC3E}">
        <p14:creationId xmlns:p14="http://schemas.microsoft.com/office/powerpoint/2010/main" val="295125487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FEC4C75-FFC8-6948-99E8-03EF47434F2D}"/>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3804511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A2E7271-993D-D34B-AC2A-083808375225}"/>
              </a:ext>
            </a:extLst>
          </p:cNvPr>
          <p:cNvPicPr>
            <a:picLocks noChangeAspect="1"/>
          </p:cNvPicPr>
          <p:nvPr/>
        </p:nvPicPr>
        <p:blipFill>
          <a:blip r:embed="rId2"/>
          <a:stretch>
            <a:fillRect/>
          </a:stretch>
        </p:blipFill>
        <p:spPr>
          <a:xfrm>
            <a:off x="481330" y="448310"/>
            <a:ext cx="4076700" cy="5778500"/>
          </a:xfrm>
          <a:prstGeom prst="rect">
            <a:avLst/>
          </a:prstGeom>
        </p:spPr>
      </p:pic>
      <p:pic>
        <p:nvPicPr>
          <p:cNvPr id="5" name="Picture 4">
            <a:extLst>
              <a:ext uri="{FF2B5EF4-FFF2-40B4-BE49-F238E27FC236}">
                <a16:creationId xmlns:a16="http://schemas.microsoft.com/office/drawing/2014/main" id="{3E0D086E-8F81-AD45-A28F-3603247F4D06}"/>
              </a:ext>
            </a:extLst>
          </p:cNvPr>
          <p:cNvPicPr>
            <a:picLocks noChangeAspect="1"/>
          </p:cNvPicPr>
          <p:nvPr/>
        </p:nvPicPr>
        <p:blipFill>
          <a:blip r:embed="rId3"/>
          <a:stretch>
            <a:fillRect/>
          </a:stretch>
        </p:blipFill>
        <p:spPr>
          <a:xfrm>
            <a:off x="4640579" y="613172"/>
            <a:ext cx="4161509" cy="5799550"/>
          </a:xfrm>
          <a:prstGeom prst="rect">
            <a:avLst/>
          </a:prstGeom>
        </p:spPr>
      </p:pic>
    </p:spTree>
    <p:extLst>
      <p:ext uri="{BB962C8B-B14F-4D97-AF65-F5344CB8AC3E}">
        <p14:creationId xmlns:p14="http://schemas.microsoft.com/office/powerpoint/2010/main" val="401012069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90C1E9C0-CA88-FB43-8BFC-8586327B00E4}"/>
              </a:ext>
            </a:extLst>
          </p:cNvPr>
          <p:cNvGraphicFramePr>
            <a:graphicFrameLocks noGrp="1"/>
          </p:cNvGraphicFramePr>
          <p:nvPr>
            <p:extLst>
              <p:ext uri="{D42A27DB-BD31-4B8C-83A1-F6EECF244321}">
                <p14:modId xmlns:p14="http://schemas.microsoft.com/office/powerpoint/2010/main" val="664634507"/>
              </p:ext>
            </p:extLst>
          </p:nvPr>
        </p:nvGraphicFramePr>
        <p:xfrm>
          <a:off x="6880860" y="622935"/>
          <a:ext cx="5053299" cy="4822405"/>
        </p:xfrm>
        <a:graphic>
          <a:graphicData uri="http://schemas.openxmlformats.org/drawingml/2006/table">
            <a:tbl>
              <a:tblPr>
                <a:tableStyleId>{5C22544A-7EE6-4342-B048-85BDC9FD1C3A}</a:tableStyleId>
              </a:tblPr>
              <a:tblGrid>
                <a:gridCol w="663770">
                  <a:extLst>
                    <a:ext uri="{9D8B030D-6E8A-4147-A177-3AD203B41FA5}">
                      <a16:colId xmlns:a16="http://schemas.microsoft.com/office/drawing/2014/main" val="3538072820"/>
                    </a:ext>
                  </a:extLst>
                </a:gridCol>
                <a:gridCol w="793472">
                  <a:extLst>
                    <a:ext uri="{9D8B030D-6E8A-4147-A177-3AD203B41FA5}">
                      <a16:colId xmlns:a16="http://schemas.microsoft.com/office/drawing/2014/main" val="3691678330"/>
                    </a:ext>
                  </a:extLst>
                </a:gridCol>
                <a:gridCol w="1464872">
                  <a:extLst>
                    <a:ext uri="{9D8B030D-6E8A-4147-A177-3AD203B41FA5}">
                      <a16:colId xmlns:a16="http://schemas.microsoft.com/office/drawing/2014/main" val="1932585585"/>
                    </a:ext>
                  </a:extLst>
                </a:gridCol>
                <a:gridCol w="803645">
                  <a:extLst>
                    <a:ext uri="{9D8B030D-6E8A-4147-A177-3AD203B41FA5}">
                      <a16:colId xmlns:a16="http://schemas.microsoft.com/office/drawing/2014/main" val="4082670817"/>
                    </a:ext>
                  </a:extLst>
                </a:gridCol>
                <a:gridCol w="663770">
                  <a:extLst>
                    <a:ext uri="{9D8B030D-6E8A-4147-A177-3AD203B41FA5}">
                      <a16:colId xmlns:a16="http://schemas.microsoft.com/office/drawing/2014/main" val="3060824864"/>
                    </a:ext>
                  </a:extLst>
                </a:gridCol>
                <a:gridCol w="663770">
                  <a:extLst>
                    <a:ext uri="{9D8B030D-6E8A-4147-A177-3AD203B41FA5}">
                      <a16:colId xmlns:a16="http://schemas.microsoft.com/office/drawing/2014/main" val="3507813765"/>
                    </a:ext>
                  </a:extLst>
                </a:gridCol>
              </a:tblGrid>
              <a:tr h="163010">
                <a:tc>
                  <a:txBody>
                    <a:bodyPr/>
                    <a:lstStyle/>
                    <a:p>
                      <a:pPr algn="l" fontAlgn="b"/>
                      <a:r>
                        <a:rPr lang="en-HK" sz="1000" u="none" strike="noStrike">
                          <a:effectLst/>
                        </a:rPr>
                        <a:t>Time</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r>
                        <a:rPr lang="en-HK" sz="1000" u="none" strike="noStrike">
                          <a:effectLst/>
                        </a:rPr>
                        <a:t>Time (s)</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r>
                        <a:rPr lang="en-HK" sz="1000" u="none" strike="noStrike">
                          <a:effectLst/>
                        </a:rPr>
                        <a:t>Event</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r"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extLst>
                  <a:ext uri="{0D108BD9-81ED-4DB2-BD59-A6C34878D82A}">
                    <a16:rowId xmlns:a16="http://schemas.microsoft.com/office/drawing/2014/main" val="2878132090"/>
                  </a:ext>
                </a:extLst>
              </a:tr>
              <a:tr h="163010">
                <a:tc>
                  <a:txBody>
                    <a:bodyPr/>
                    <a:lstStyle/>
                    <a:p>
                      <a:pPr algn="r" fontAlgn="b"/>
                      <a:r>
                        <a:rPr lang="en-HK" sz="1000" u="none" strike="noStrike">
                          <a:effectLst/>
                        </a:rPr>
                        <a:t>-43</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r>
                        <a:rPr lang="en-HK" sz="1000" u="none" strike="noStrike">
                          <a:effectLst/>
                        </a:rPr>
                        <a:t>Planck Time</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r" fontAlgn="b"/>
                      <a:r>
                        <a:rPr lang="en-HK" sz="1000" u="none" strike="noStrike">
                          <a:effectLst/>
                        </a:rPr>
                        <a:t>10^19 GeV</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r" fontAlgn="b"/>
                      <a:r>
                        <a:rPr lang="en-HK" sz="1000" u="none" strike="noStrike">
                          <a:effectLst/>
                        </a:rPr>
                        <a:t>28</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extLst>
                  <a:ext uri="{0D108BD9-81ED-4DB2-BD59-A6C34878D82A}">
                    <a16:rowId xmlns:a16="http://schemas.microsoft.com/office/drawing/2014/main" val="3023066975"/>
                  </a:ext>
                </a:extLst>
              </a:tr>
              <a:tr h="163010">
                <a:tc>
                  <a:txBody>
                    <a:bodyPr/>
                    <a:lstStyle/>
                    <a:p>
                      <a:pPr algn="r" fontAlgn="b"/>
                      <a:r>
                        <a:rPr lang="en-HK" sz="1000" u="none" strike="noStrike">
                          <a:effectLst/>
                        </a:rPr>
                        <a:t>-35</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r>
                        <a:rPr lang="en-HK" sz="1000" u="none" strike="noStrike">
                          <a:effectLst/>
                        </a:rPr>
                        <a:t>Grand Unification Transition</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r" fontAlgn="b"/>
                      <a:r>
                        <a:rPr lang="en-HK" sz="1000" u="none" strike="noStrike">
                          <a:effectLst/>
                        </a:rPr>
                        <a:t>10^15 GeV</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r" fontAlgn="b"/>
                      <a:r>
                        <a:rPr lang="en-HK" sz="1000" u="none" strike="noStrike">
                          <a:effectLst/>
                        </a:rPr>
                        <a:t>24</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extLst>
                  <a:ext uri="{0D108BD9-81ED-4DB2-BD59-A6C34878D82A}">
                    <a16:rowId xmlns:a16="http://schemas.microsoft.com/office/drawing/2014/main" val="392726148"/>
                  </a:ext>
                </a:extLst>
              </a:tr>
              <a:tr h="163010">
                <a:tc>
                  <a:txBody>
                    <a:bodyPr/>
                    <a:lstStyle/>
                    <a:p>
                      <a:pPr algn="r" fontAlgn="b"/>
                      <a:r>
                        <a:rPr lang="en-HK" sz="1000" u="none" strike="noStrike">
                          <a:effectLst/>
                        </a:rPr>
                        <a:t>-33</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r>
                        <a:rPr lang="en-HK" sz="1000" u="none" strike="noStrike">
                          <a:effectLst/>
                        </a:rPr>
                        <a:t>Inflation</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r"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r" fontAlgn="b"/>
                      <a:r>
                        <a:rPr lang="en-HK" sz="1000" u="none" strike="noStrike">
                          <a:effectLst/>
                        </a:rPr>
                        <a:t>23</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extLst>
                  <a:ext uri="{0D108BD9-81ED-4DB2-BD59-A6C34878D82A}">
                    <a16:rowId xmlns:a16="http://schemas.microsoft.com/office/drawing/2014/main" val="1233119815"/>
                  </a:ext>
                </a:extLst>
              </a:tr>
              <a:tr h="163010">
                <a:tc>
                  <a:txBody>
                    <a:bodyPr/>
                    <a:lstStyle/>
                    <a:p>
                      <a:pPr algn="r" fontAlgn="b"/>
                      <a:r>
                        <a:rPr lang="en-HK" sz="1000" u="none" strike="noStrike">
                          <a:effectLst/>
                        </a:rPr>
                        <a:t>-32</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r>
                        <a:rPr lang="en-HK" sz="1000" u="none" strike="noStrike">
                          <a:effectLst/>
                        </a:rPr>
                        <a:t>End of Inflation</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r"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r" fontAlgn="b"/>
                      <a:r>
                        <a:rPr lang="en-HK" sz="1000" u="none" strike="noStrike">
                          <a:effectLst/>
                        </a:rPr>
                        <a:t>21</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extLst>
                  <a:ext uri="{0D108BD9-81ED-4DB2-BD59-A6C34878D82A}">
                    <a16:rowId xmlns:a16="http://schemas.microsoft.com/office/drawing/2014/main" val="3937313269"/>
                  </a:ext>
                </a:extLst>
              </a:tr>
              <a:tr h="163010">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r"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extLst>
                  <a:ext uri="{0D108BD9-81ED-4DB2-BD59-A6C34878D82A}">
                    <a16:rowId xmlns:a16="http://schemas.microsoft.com/office/drawing/2014/main" val="3812357214"/>
                  </a:ext>
                </a:extLst>
              </a:tr>
              <a:tr h="163010">
                <a:tc>
                  <a:txBody>
                    <a:bodyPr/>
                    <a:lstStyle/>
                    <a:p>
                      <a:pPr algn="r" fontAlgn="b"/>
                      <a:r>
                        <a:rPr lang="en-HK" sz="1000" u="none" strike="noStrike">
                          <a:effectLst/>
                        </a:rPr>
                        <a:t>-11</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r>
                        <a:rPr lang="en-HK" sz="1000" u="none" strike="noStrike">
                          <a:effectLst/>
                        </a:rPr>
                        <a:t>Electroweak phase transition</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r" fontAlgn="b"/>
                      <a:r>
                        <a:rPr lang="en-HK" sz="1000" u="none" strike="noStrike">
                          <a:effectLst/>
                        </a:rPr>
                        <a:t>10^3 GeV</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r" fontAlgn="b"/>
                      <a:r>
                        <a:rPr lang="en-HK" sz="1000" u="none" strike="noStrike">
                          <a:effectLst/>
                        </a:rPr>
                        <a:t>12</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extLst>
                  <a:ext uri="{0D108BD9-81ED-4DB2-BD59-A6C34878D82A}">
                    <a16:rowId xmlns:a16="http://schemas.microsoft.com/office/drawing/2014/main" val="3963457227"/>
                  </a:ext>
                </a:extLst>
              </a:tr>
              <a:tr h="301058">
                <a:tc>
                  <a:txBody>
                    <a:bodyPr/>
                    <a:lstStyle/>
                    <a:p>
                      <a:pPr algn="r" fontAlgn="b"/>
                      <a:r>
                        <a:rPr lang="en-HK" sz="1000" u="none" strike="noStrike">
                          <a:effectLst/>
                        </a:rPr>
                        <a:t>-6</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r>
                        <a:rPr lang="en-HK" sz="1000" u="none" strike="noStrike">
                          <a:effectLst/>
                        </a:rPr>
                        <a:t>protons form/ quark-gluon phase transition</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r" fontAlgn="b"/>
                      <a:r>
                        <a:rPr lang="en-HK" sz="1000" u="none" strike="noStrike">
                          <a:effectLst/>
                        </a:rPr>
                        <a:t>1 GeV</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r" fontAlgn="b"/>
                      <a:r>
                        <a:rPr lang="en-HK" sz="1000" u="none" strike="noStrike">
                          <a:effectLst/>
                        </a:rPr>
                        <a:t>9</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extLst>
                  <a:ext uri="{0D108BD9-81ED-4DB2-BD59-A6C34878D82A}">
                    <a16:rowId xmlns:a16="http://schemas.microsoft.com/office/drawing/2014/main" val="3268858242"/>
                  </a:ext>
                </a:extLst>
              </a:tr>
              <a:tr h="163010">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r"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extLst>
                  <a:ext uri="{0D108BD9-81ED-4DB2-BD59-A6C34878D82A}">
                    <a16:rowId xmlns:a16="http://schemas.microsoft.com/office/drawing/2014/main" val="1290487131"/>
                  </a:ext>
                </a:extLst>
              </a:tr>
              <a:tr h="301058">
                <a:tc>
                  <a:txBody>
                    <a:bodyPr/>
                    <a:lstStyle/>
                    <a:p>
                      <a:pPr algn="r" fontAlgn="b"/>
                      <a:r>
                        <a:rPr lang="en-HK" sz="1000" u="none" strike="noStrike">
                          <a:effectLst/>
                        </a:rPr>
                        <a:t>2</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r>
                        <a:rPr lang="en-HK" sz="1000" u="none" strike="noStrike">
                          <a:effectLst/>
                        </a:rPr>
                        <a:t>D, He, Li light element synthesis</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r" fontAlgn="b"/>
                      <a:r>
                        <a:rPr lang="en-HK" sz="1000" u="none" strike="noStrike">
                          <a:effectLst/>
                        </a:rPr>
                        <a:t>1 MeV</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r" fontAlgn="b"/>
                      <a:r>
                        <a:rPr lang="en-HK" sz="1000" u="none" strike="noStrike">
                          <a:effectLst/>
                        </a:rPr>
                        <a:t>6</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extLst>
                  <a:ext uri="{0D108BD9-81ED-4DB2-BD59-A6C34878D82A}">
                    <a16:rowId xmlns:a16="http://schemas.microsoft.com/office/drawing/2014/main" val="311629935"/>
                  </a:ext>
                </a:extLst>
              </a:tr>
              <a:tr h="163010">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r" fontAlgn="b"/>
                      <a:r>
                        <a:rPr lang="en-HK" sz="1000" u="none" strike="noStrike">
                          <a:effectLst/>
                        </a:rPr>
                        <a:t>10000</a:t>
                      </a:r>
                      <a:endParaRPr lang="en-HK" sz="1000" b="0" i="0" u="none" strike="noStrike">
                        <a:solidFill>
                          <a:srgbClr val="000000"/>
                        </a:solidFill>
                        <a:effectLst/>
                        <a:latin typeface="Calibri" panose="020F0502020204030204" pitchFamily="34" charset="0"/>
                      </a:endParaRPr>
                    </a:p>
                  </a:txBody>
                  <a:tcPr marL="7641" marR="7641" marT="7641" marB="0" anchor="b"/>
                </a:tc>
                <a:tc gridSpan="3">
                  <a:txBody>
                    <a:bodyPr/>
                    <a:lstStyle/>
                    <a:p>
                      <a:pPr algn="l" fontAlgn="b"/>
                      <a:r>
                        <a:rPr lang="en-HK" sz="1000" u="none" strike="noStrike">
                          <a:effectLst/>
                        </a:rPr>
                        <a:t>Matter Domination structure formation begins</a:t>
                      </a:r>
                      <a:endParaRPr lang="en-HK" sz="1000" b="0" i="0" u="none" strike="noStrike">
                        <a:solidFill>
                          <a:srgbClr val="000000"/>
                        </a:solidFill>
                        <a:effectLst/>
                        <a:latin typeface="Calibri" panose="020F0502020204030204" pitchFamily="34" charset="0"/>
                      </a:endParaRPr>
                    </a:p>
                  </a:txBody>
                  <a:tcPr marL="7641" marR="7641" marT="7641" marB="0" anchor="b"/>
                </a:tc>
                <a:tc hMerge="1">
                  <a:txBody>
                    <a:bodyPr/>
                    <a:lstStyle/>
                    <a:p>
                      <a:endParaRPr lang="en-US"/>
                    </a:p>
                  </a:txBody>
                  <a:tcPr/>
                </a:tc>
                <a:tc hMerge="1">
                  <a:txBody>
                    <a:bodyPr/>
                    <a:lstStyle/>
                    <a:p>
                      <a:endParaRPr lang="en-US"/>
                    </a:p>
                  </a:txBody>
                  <a:tcPr/>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extLst>
                  <a:ext uri="{0D108BD9-81ED-4DB2-BD59-A6C34878D82A}">
                    <a16:rowId xmlns:a16="http://schemas.microsoft.com/office/drawing/2014/main" val="3102933626"/>
                  </a:ext>
                </a:extLst>
              </a:tr>
              <a:tr h="163010">
                <a:tc>
                  <a:txBody>
                    <a:bodyPr/>
                    <a:lstStyle/>
                    <a:p>
                      <a:pPr algn="r" fontAlgn="b"/>
                      <a:r>
                        <a:rPr lang="en-HK" sz="1000" u="none" strike="noStrike">
                          <a:effectLst/>
                        </a:rPr>
                        <a:t>12.5</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r>
                        <a:rPr lang="en-HK" sz="1000" u="none" strike="noStrike">
                          <a:effectLst/>
                        </a:rPr>
                        <a:t>400000 years</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r>
                        <a:rPr lang="en-HK" sz="1000" u="none" strike="noStrike">
                          <a:effectLst/>
                        </a:rPr>
                        <a:t>Recombination, CMB freed</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r" fontAlgn="b"/>
                      <a:r>
                        <a:rPr lang="en-HK" sz="1000" u="none" strike="noStrike">
                          <a:effectLst/>
                        </a:rPr>
                        <a:t>10eV</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r" fontAlgn="b"/>
                      <a:r>
                        <a:rPr lang="en-HK" sz="1000" u="none" strike="noStrike">
                          <a:effectLst/>
                        </a:rPr>
                        <a:t>1</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extLst>
                  <a:ext uri="{0D108BD9-81ED-4DB2-BD59-A6C34878D82A}">
                    <a16:rowId xmlns:a16="http://schemas.microsoft.com/office/drawing/2014/main" val="3447120484"/>
                  </a:ext>
                </a:extLst>
              </a:tr>
              <a:tr h="163010">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r"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extLst>
                  <a:ext uri="{0D108BD9-81ED-4DB2-BD59-A6C34878D82A}">
                    <a16:rowId xmlns:a16="http://schemas.microsoft.com/office/drawing/2014/main" val="879110136"/>
                  </a:ext>
                </a:extLst>
              </a:tr>
              <a:tr h="163010">
                <a:tc>
                  <a:txBody>
                    <a:bodyPr/>
                    <a:lstStyle/>
                    <a:p>
                      <a:pPr algn="r" fontAlgn="b"/>
                      <a:r>
                        <a:rPr lang="en-HK" sz="1000" u="none" strike="noStrike">
                          <a:effectLst/>
                        </a:rPr>
                        <a:t>15.5</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r>
                        <a:rPr lang="en-HK" sz="1000" u="none" strike="noStrike">
                          <a:effectLst/>
                        </a:rPr>
                        <a:t>10^8 years</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r>
                        <a:rPr lang="en-HK" sz="1000" u="none" strike="noStrike">
                          <a:effectLst/>
                        </a:rPr>
                        <a:t>First stars</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r"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extLst>
                  <a:ext uri="{0D108BD9-81ED-4DB2-BD59-A6C34878D82A}">
                    <a16:rowId xmlns:a16="http://schemas.microsoft.com/office/drawing/2014/main" val="3074621976"/>
                  </a:ext>
                </a:extLst>
              </a:tr>
              <a:tr h="163010">
                <a:tc>
                  <a:txBody>
                    <a:bodyPr/>
                    <a:lstStyle/>
                    <a:p>
                      <a:pPr algn="r" fontAlgn="b"/>
                      <a:r>
                        <a:rPr lang="en-HK" sz="1000" u="none" strike="noStrike">
                          <a:effectLst/>
                        </a:rPr>
                        <a:t>16</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r>
                        <a:rPr lang="en-HK" sz="1000" u="none" strike="noStrike">
                          <a:effectLst/>
                        </a:rPr>
                        <a:t>5*10^8 years</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r>
                        <a:rPr lang="en-HK" sz="1000" u="none" strike="noStrike">
                          <a:effectLst/>
                        </a:rPr>
                        <a:t>first galaxies</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r"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extLst>
                  <a:ext uri="{0D108BD9-81ED-4DB2-BD59-A6C34878D82A}">
                    <a16:rowId xmlns:a16="http://schemas.microsoft.com/office/drawing/2014/main" val="1464955751"/>
                  </a:ext>
                </a:extLst>
              </a:tr>
              <a:tr h="163010">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r"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extLst>
                  <a:ext uri="{0D108BD9-81ED-4DB2-BD59-A6C34878D82A}">
                    <a16:rowId xmlns:a16="http://schemas.microsoft.com/office/drawing/2014/main" val="2051277679"/>
                  </a:ext>
                </a:extLst>
              </a:tr>
              <a:tr h="163010">
                <a:tc>
                  <a:txBody>
                    <a:bodyPr/>
                    <a:lstStyle/>
                    <a:p>
                      <a:pPr algn="r" fontAlgn="b"/>
                      <a:r>
                        <a:rPr lang="en-HK" sz="1000" u="none" strike="noStrike">
                          <a:effectLst/>
                        </a:rPr>
                        <a:t>17</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r>
                        <a:rPr lang="en-HK" sz="1000" u="none" strike="noStrike">
                          <a:effectLst/>
                        </a:rPr>
                        <a:t>4*10^9 years</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r>
                        <a:rPr lang="en-HK" sz="1000" u="none" strike="noStrike">
                          <a:effectLst/>
                        </a:rPr>
                        <a:t>star formation peaks</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r"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extLst>
                  <a:ext uri="{0D108BD9-81ED-4DB2-BD59-A6C34878D82A}">
                    <a16:rowId xmlns:a16="http://schemas.microsoft.com/office/drawing/2014/main" val="3362883385"/>
                  </a:ext>
                </a:extLst>
              </a:tr>
              <a:tr h="163010">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r>
                        <a:rPr lang="en-HK" sz="1000" u="none" strike="noStrike">
                          <a:effectLst/>
                        </a:rPr>
                        <a:t>10 *10^9 years</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r>
                        <a:rPr lang="en-HK" sz="1000" u="none" strike="noStrike">
                          <a:effectLst/>
                        </a:rPr>
                        <a:t>Dark Energy begins accel</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r" fontAlgn="b"/>
                      <a:r>
                        <a:rPr lang="en-HK" sz="1000" u="none" strike="noStrike">
                          <a:effectLst/>
                        </a:rPr>
                        <a:t>1 meV</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r" fontAlgn="b"/>
                      <a:r>
                        <a:rPr lang="en-HK" sz="1000" u="none" strike="noStrike">
                          <a:effectLst/>
                        </a:rPr>
                        <a:t>-3</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extLst>
                  <a:ext uri="{0D108BD9-81ED-4DB2-BD59-A6C34878D82A}">
                    <a16:rowId xmlns:a16="http://schemas.microsoft.com/office/drawing/2014/main" val="1053466422"/>
                  </a:ext>
                </a:extLst>
              </a:tr>
              <a:tr h="163010">
                <a:tc>
                  <a:txBody>
                    <a:bodyPr/>
                    <a:lstStyle/>
                    <a:p>
                      <a:pPr algn="r" fontAlgn="b"/>
                      <a:r>
                        <a:rPr lang="en-HK" sz="1000" u="none" strike="noStrike">
                          <a:effectLst/>
                        </a:rPr>
                        <a:t>17.5</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r>
                        <a:rPr lang="en-HK" sz="1000" u="none" strike="noStrike">
                          <a:effectLst/>
                        </a:rPr>
                        <a:t>14*10^9 years</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r>
                        <a:rPr lang="en-HK" sz="1000" u="none" strike="noStrike">
                          <a:effectLst/>
                        </a:rPr>
                        <a:t>Present</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r" fontAlgn="b"/>
                      <a:r>
                        <a:rPr lang="en-HK" sz="1000" u="none" strike="noStrike">
                          <a:effectLst/>
                        </a:rPr>
                        <a:t>1 meV</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r" fontAlgn="b"/>
                      <a:r>
                        <a:rPr lang="en-HK" sz="1000" u="none" strike="noStrike">
                          <a:effectLst/>
                        </a:rPr>
                        <a:t>-3</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extLst>
                  <a:ext uri="{0D108BD9-81ED-4DB2-BD59-A6C34878D82A}">
                    <a16:rowId xmlns:a16="http://schemas.microsoft.com/office/drawing/2014/main" val="1639413399"/>
                  </a:ext>
                </a:extLst>
              </a:tr>
              <a:tr h="163010">
                <a:tc>
                  <a:txBody>
                    <a:bodyPr/>
                    <a:lstStyle/>
                    <a:p>
                      <a:pPr algn="r"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extLst>
                  <a:ext uri="{0D108BD9-81ED-4DB2-BD59-A6C34878D82A}">
                    <a16:rowId xmlns:a16="http://schemas.microsoft.com/office/drawing/2014/main" val="436789767"/>
                  </a:ext>
                </a:extLst>
              </a:tr>
              <a:tr h="163010">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extLst>
                  <a:ext uri="{0D108BD9-81ED-4DB2-BD59-A6C34878D82A}">
                    <a16:rowId xmlns:a16="http://schemas.microsoft.com/office/drawing/2014/main" val="2016819599"/>
                  </a:ext>
                </a:extLst>
              </a:tr>
              <a:tr h="163010">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r>
                        <a:rPr lang="en-HK" sz="1000" u="none" strike="noStrike">
                          <a:effectLst/>
                        </a:rPr>
                        <a:t>ALP 1</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r" fontAlgn="b"/>
                      <a:r>
                        <a:rPr lang="en-HK" sz="1000" u="none" strike="noStrike">
                          <a:effectLst/>
                        </a:rPr>
                        <a:t>-18</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extLst>
                  <a:ext uri="{0D108BD9-81ED-4DB2-BD59-A6C34878D82A}">
                    <a16:rowId xmlns:a16="http://schemas.microsoft.com/office/drawing/2014/main" val="1606186669"/>
                  </a:ext>
                </a:extLst>
              </a:tr>
              <a:tr h="163010">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r>
                        <a:rPr lang="en-HK" sz="1000" u="none" strike="noStrike">
                          <a:effectLst/>
                        </a:rPr>
                        <a:t>ALP 2</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r" fontAlgn="b"/>
                      <a:r>
                        <a:rPr lang="en-HK" sz="1000" u="none" strike="noStrike">
                          <a:effectLst/>
                        </a:rPr>
                        <a:t>-22</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extLst>
                  <a:ext uri="{0D108BD9-81ED-4DB2-BD59-A6C34878D82A}">
                    <a16:rowId xmlns:a16="http://schemas.microsoft.com/office/drawing/2014/main" val="2596688188"/>
                  </a:ext>
                </a:extLst>
              </a:tr>
              <a:tr h="163010">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r>
                        <a:rPr lang="en-HK" sz="1000" u="none" strike="noStrike">
                          <a:effectLst/>
                        </a:rPr>
                        <a:t>ALP 3</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r" fontAlgn="b"/>
                      <a:r>
                        <a:rPr lang="en-HK" sz="1000" u="none" strike="noStrike">
                          <a:effectLst/>
                        </a:rPr>
                        <a:t>-28</a:t>
                      </a:r>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extLst>
                  <a:ext uri="{0D108BD9-81ED-4DB2-BD59-A6C34878D82A}">
                    <a16:rowId xmlns:a16="http://schemas.microsoft.com/office/drawing/2014/main" val="3603896332"/>
                  </a:ext>
                </a:extLst>
              </a:tr>
              <a:tr h="163010">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a:solidFill>
                          <a:srgbClr val="000000"/>
                        </a:solidFill>
                        <a:effectLst/>
                        <a:latin typeface="Calibri" panose="020F0502020204030204" pitchFamily="34" charset="0"/>
                      </a:endParaRPr>
                    </a:p>
                  </a:txBody>
                  <a:tcPr marL="7641" marR="7641" marT="7641" marB="0" anchor="b"/>
                </a:tc>
                <a:tc>
                  <a:txBody>
                    <a:bodyPr/>
                    <a:lstStyle/>
                    <a:p>
                      <a:pPr algn="l" fontAlgn="b"/>
                      <a:endParaRPr lang="en-HK" sz="1000" b="0" i="0" u="none" strike="noStrike" dirty="0">
                        <a:solidFill>
                          <a:srgbClr val="000000"/>
                        </a:solidFill>
                        <a:effectLst/>
                        <a:latin typeface="Calibri" panose="020F0502020204030204" pitchFamily="34" charset="0"/>
                      </a:endParaRPr>
                    </a:p>
                  </a:txBody>
                  <a:tcPr marL="7641" marR="7641" marT="7641" marB="0" anchor="b"/>
                </a:tc>
                <a:extLst>
                  <a:ext uri="{0D108BD9-81ED-4DB2-BD59-A6C34878D82A}">
                    <a16:rowId xmlns:a16="http://schemas.microsoft.com/office/drawing/2014/main" val="828220507"/>
                  </a:ext>
                </a:extLst>
              </a:tr>
            </a:tbl>
          </a:graphicData>
        </a:graphic>
      </p:graphicFrame>
      <p:sp>
        <p:nvSpPr>
          <p:cNvPr id="3" name="Title 2">
            <a:extLst>
              <a:ext uri="{FF2B5EF4-FFF2-40B4-BE49-F238E27FC236}">
                <a16:creationId xmlns:a16="http://schemas.microsoft.com/office/drawing/2014/main" id="{0154DCED-9E0B-8F4D-924F-223897952E90}"/>
              </a:ext>
            </a:extLst>
          </p:cNvPr>
          <p:cNvSpPr>
            <a:spLocks noGrp="1"/>
          </p:cNvSpPr>
          <p:nvPr>
            <p:ph type="title"/>
          </p:nvPr>
        </p:nvSpPr>
        <p:spPr/>
        <p:txBody>
          <a:bodyPr/>
          <a:lstStyle/>
          <a:p>
            <a:pPr algn="ctr"/>
            <a:r>
              <a:rPr lang="en-US" dirty="0"/>
              <a:t>Cosmic Energy/Time</a:t>
            </a:r>
          </a:p>
        </p:txBody>
      </p:sp>
      <p:sp>
        <p:nvSpPr>
          <p:cNvPr id="4" name="Picture Placeholder 3">
            <a:extLst>
              <a:ext uri="{FF2B5EF4-FFF2-40B4-BE49-F238E27FC236}">
                <a16:creationId xmlns:a16="http://schemas.microsoft.com/office/drawing/2014/main" id="{195D506B-6252-9140-A392-0F09A99C43C5}"/>
              </a:ext>
            </a:extLst>
          </p:cNvPr>
          <p:cNvSpPr>
            <a:spLocks noGrp="1"/>
          </p:cNvSpPr>
          <p:nvPr>
            <p:ph type="pic" idx="1"/>
          </p:nvPr>
        </p:nvSpPr>
        <p:spPr/>
      </p:sp>
      <p:sp>
        <p:nvSpPr>
          <p:cNvPr id="5" name="Text Placeholder 4">
            <a:extLst>
              <a:ext uri="{FF2B5EF4-FFF2-40B4-BE49-F238E27FC236}">
                <a16:creationId xmlns:a16="http://schemas.microsoft.com/office/drawing/2014/main" id="{E2FA5FA3-2073-0243-8816-3310255F394A}"/>
              </a:ext>
            </a:extLst>
          </p:cNvPr>
          <p:cNvSpPr>
            <a:spLocks noGrp="1"/>
          </p:cNvSpPr>
          <p:nvPr>
            <p:ph type="body" sz="half" idx="2"/>
          </p:nvPr>
        </p:nvSpPr>
        <p:spPr/>
        <p:txBody>
          <a:bodyPr/>
          <a:lstStyle/>
          <a:p>
            <a:r>
              <a:rPr lang="en-US" dirty="0"/>
              <a:t>Kind of global see-saw mechanism</a:t>
            </a:r>
          </a:p>
          <a:p>
            <a:r>
              <a:rPr lang="en-US" dirty="0"/>
              <a:t>At any time in the universe there is a “special” time transition nearby on an approximately </a:t>
            </a:r>
            <a:r>
              <a:rPr lang="en-US"/>
              <a:t>log scale</a:t>
            </a:r>
          </a:p>
        </p:txBody>
      </p:sp>
    </p:spTree>
    <p:extLst>
      <p:ext uri="{BB962C8B-B14F-4D97-AF65-F5344CB8AC3E}">
        <p14:creationId xmlns:p14="http://schemas.microsoft.com/office/powerpoint/2010/main" val="299884758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Rectangle 4">
            <a:extLst>
              <a:ext uri="{FF2B5EF4-FFF2-40B4-BE49-F238E27FC236}">
                <a16:creationId xmlns:a16="http://schemas.microsoft.com/office/drawing/2014/main" id="{6CEA0F62-20D4-F141-8156-172631FAD982}"/>
              </a:ext>
            </a:extLst>
          </p:cNvPr>
          <p:cNvSpPr>
            <a:spLocks noGrp="1" noChangeArrowheads="1"/>
          </p:cNvSpPr>
          <p:nvPr>
            <p:ph type="title"/>
          </p:nvPr>
        </p:nvSpPr>
        <p:spPr>
          <a:xfrm>
            <a:off x="839788" y="1"/>
            <a:ext cx="10515600" cy="767620"/>
          </a:xfrm>
        </p:spPr>
        <p:txBody>
          <a:bodyPr/>
          <a:lstStyle/>
          <a:p>
            <a:pPr algn="ctr"/>
            <a:r>
              <a:rPr lang="en-US" altLang="en-US" b="1" dirty="0"/>
              <a:t>Broken Symmetries</a:t>
            </a:r>
          </a:p>
        </p:txBody>
      </p:sp>
      <p:sp>
        <p:nvSpPr>
          <p:cNvPr id="2" name="Espace réservé du texte 1"/>
          <p:cNvSpPr>
            <a:spLocks noGrp="1"/>
          </p:cNvSpPr>
          <p:nvPr>
            <p:ph type="body" idx="1"/>
          </p:nvPr>
        </p:nvSpPr>
        <p:spPr>
          <a:xfrm>
            <a:off x="700231" y="773743"/>
            <a:ext cx="5157787" cy="434374"/>
          </a:xfrm>
        </p:spPr>
        <p:txBody>
          <a:bodyPr>
            <a:noAutofit/>
          </a:bodyPr>
          <a:lstStyle/>
          <a:p>
            <a:pPr algn="ctr"/>
            <a:r>
              <a:rPr lang="fr-FR" sz="2800" dirty="0" err="1"/>
              <a:t>Cosmological</a:t>
            </a:r>
            <a:r>
              <a:rPr lang="fr-FR" sz="2800" dirty="0"/>
              <a:t> </a:t>
            </a:r>
            <a:r>
              <a:rPr lang="fr-FR" sz="2800" dirty="0" err="1"/>
              <a:t>Principles</a:t>
            </a:r>
            <a:endParaRPr lang="fr-FR" sz="2800" dirty="0"/>
          </a:p>
        </p:txBody>
      </p:sp>
      <p:sp>
        <p:nvSpPr>
          <p:cNvPr id="3" name="Espace réservé du contenu 2"/>
          <p:cNvSpPr>
            <a:spLocks noGrp="1"/>
          </p:cNvSpPr>
          <p:nvPr>
            <p:ph sz="half" idx="2"/>
          </p:nvPr>
        </p:nvSpPr>
        <p:spPr>
          <a:xfrm>
            <a:off x="418670" y="1339848"/>
            <a:ext cx="5578906" cy="5518152"/>
          </a:xfrm>
        </p:spPr>
        <p:txBody>
          <a:bodyPr>
            <a:normAutofit fontScale="92500"/>
          </a:bodyPr>
          <a:lstStyle/>
          <a:p>
            <a:r>
              <a:rPr lang="fr-FR" dirty="0"/>
              <a:t>The </a:t>
            </a:r>
            <a:r>
              <a:rPr lang="fr-FR" dirty="0" err="1"/>
              <a:t>Copernican</a:t>
            </a:r>
            <a:r>
              <a:rPr lang="fr-FR" dirty="0"/>
              <a:t> </a:t>
            </a:r>
            <a:r>
              <a:rPr lang="fr-FR" dirty="0" err="1"/>
              <a:t>Principle</a:t>
            </a:r>
            <a:r>
              <a:rPr lang="fr-FR" dirty="0"/>
              <a:t>:</a:t>
            </a:r>
          </a:p>
          <a:p>
            <a:pPr marL="457200" lvl="1" indent="0">
              <a:buNone/>
            </a:pPr>
            <a:r>
              <a:rPr lang="fr-FR" dirty="0" err="1"/>
              <a:t>We</a:t>
            </a:r>
            <a:r>
              <a:rPr lang="fr-FR" dirty="0"/>
              <a:t> do not </a:t>
            </a:r>
            <a:r>
              <a:rPr lang="fr-FR" dirty="0" err="1"/>
              <a:t>occupy</a:t>
            </a:r>
            <a:r>
              <a:rPr lang="fr-FR" dirty="0"/>
              <a:t> a </a:t>
            </a:r>
            <a:r>
              <a:rPr lang="fr-FR" dirty="0" err="1"/>
              <a:t>special</a:t>
            </a:r>
            <a:r>
              <a:rPr lang="fr-FR" dirty="0"/>
              <a:t> place in the </a:t>
            </a:r>
            <a:r>
              <a:rPr lang="fr-FR" dirty="0" err="1"/>
              <a:t>Universe</a:t>
            </a:r>
            <a:endParaRPr lang="fr-FR" dirty="0"/>
          </a:p>
          <a:p>
            <a:r>
              <a:rPr lang="fr-FR" dirty="0"/>
              <a:t>The </a:t>
            </a:r>
            <a:r>
              <a:rPr lang="fr-FR" dirty="0" err="1"/>
              <a:t>Cosmological</a:t>
            </a:r>
            <a:r>
              <a:rPr lang="fr-FR" dirty="0"/>
              <a:t> </a:t>
            </a:r>
            <a:r>
              <a:rPr lang="fr-FR" dirty="0" err="1"/>
              <a:t>Principle</a:t>
            </a:r>
            <a:r>
              <a:rPr lang="fr-FR" dirty="0"/>
              <a:t>:</a:t>
            </a:r>
          </a:p>
          <a:p>
            <a:pPr marL="457200" lvl="1" indent="0">
              <a:buNone/>
            </a:pPr>
            <a:r>
              <a:rPr lang="fr-FR" dirty="0"/>
              <a:t>The </a:t>
            </a:r>
            <a:r>
              <a:rPr lang="fr-FR" dirty="0" err="1"/>
              <a:t>Universe</a:t>
            </a:r>
            <a:r>
              <a:rPr lang="fr-FR" dirty="0"/>
              <a:t> </a:t>
            </a:r>
            <a:r>
              <a:rPr lang="fr-FR" dirty="0" err="1"/>
              <a:t>is</a:t>
            </a:r>
            <a:r>
              <a:rPr lang="fr-FR" dirty="0"/>
              <a:t> </a:t>
            </a:r>
            <a:r>
              <a:rPr lang="fr-FR" dirty="0" err="1"/>
              <a:t>homogeneous</a:t>
            </a:r>
            <a:r>
              <a:rPr lang="fr-FR" dirty="0"/>
              <a:t> and </a:t>
            </a:r>
            <a:r>
              <a:rPr lang="fr-FR" dirty="0" err="1"/>
              <a:t>istotropic</a:t>
            </a:r>
            <a:r>
              <a:rPr lang="fr-FR" dirty="0"/>
              <a:t> (no </a:t>
            </a:r>
            <a:r>
              <a:rPr lang="fr-FR" dirty="0" err="1"/>
              <a:t>special</a:t>
            </a:r>
            <a:r>
              <a:rPr lang="fr-FR" dirty="0"/>
              <a:t> place or direction)</a:t>
            </a:r>
          </a:p>
          <a:p>
            <a:r>
              <a:rPr lang="fr-FR" dirty="0"/>
              <a:t>The </a:t>
            </a:r>
            <a:r>
              <a:rPr lang="fr-FR" dirty="0" err="1"/>
              <a:t>Perfect</a:t>
            </a:r>
            <a:r>
              <a:rPr lang="fr-FR" dirty="0"/>
              <a:t> </a:t>
            </a:r>
            <a:r>
              <a:rPr lang="fr-FR" dirty="0" err="1"/>
              <a:t>Cosmological</a:t>
            </a:r>
            <a:r>
              <a:rPr lang="fr-FR" dirty="0"/>
              <a:t> </a:t>
            </a:r>
            <a:r>
              <a:rPr lang="fr-FR" dirty="0" err="1"/>
              <a:t>Principle</a:t>
            </a:r>
            <a:r>
              <a:rPr lang="fr-FR" dirty="0"/>
              <a:t>:</a:t>
            </a:r>
          </a:p>
          <a:p>
            <a:pPr marL="457200" lvl="1" indent="0">
              <a:buNone/>
            </a:pPr>
            <a:r>
              <a:rPr lang="fr-FR" dirty="0"/>
              <a:t>The </a:t>
            </a:r>
            <a:r>
              <a:rPr lang="fr-FR" dirty="0" err="1"/>
              <a:t>Universe</a:t>
            </a:r>
            <a:r>
              <a:rPr lang="fr-FR" dirty="0"/>
              <a:t> </a:t>
            </a:r>
            <a:r>
              <a:rPr lang="fr-FR" dirty="0" err="1"/>
              <a:t>is</a:t>
            </a:r>
            <a:r>
              <a:rPr lang="fr-FR" dirty="0"/>
              <a:t> </a:t>
            </a:r>
            <a:r>
              <a:rPr lang="fr-FR" dirty="0" err="1"/>
              <a:t>homogeneous</a:t>
            </a:r>
            <a:r>
              <a:rPr lang="fr-FR" dirty="0"/>
              <a:t> in </a:t>
            </a:r>
            <a:r>
              <a:rPr lang="fr-FR" dirty="0" err="1"/>
              <a:t>space</a:t>
            </a:r>
            <a:r>
              <a:rPr lang="fr-FR" dirty="0"/>
              <a:t> and time, and </a:t>
            </a:r>
            <a:r>
              <a:rPr lang="fr-FR" dirty="0" err="1"/>
              <a:t>is</a:t>
            </a:r>
            <a:r>
              <a:rPr lang="fr-FR" dirty="0"/>
              <a:t> </a:t>
            </a:r>
            <a:r>
              <a:rPr lang="fr-FR" dirty="0" err="1"/>
              <a:t>isotropic</a:t>
            </a:r>
            <a:r>
              <a:rPr lang="fr-FR" dirty="0"/>
              <a:t> in </a:t>
            </a:r>
            <a:r>
              <a:rPr lang="fr-FR" dirty="0" err="1"/>
              <a:t>space</a:t>
            </a:r>
            <a:r>
              <a:rPr lang="fr-FR" dirty="0"/>
              <a:t>.</a:t>
            </a:r>
          </a:p>
          <a:p>
            <a:r>
              <a:rPr lang="fr-FR" dirty="0"/>
              <a:t>The </a:t>
            </a:r>
            <a:r>
              <a:rPr lang="fr-FR" dirty="0" err="1"/>
              <a:t>Weak</a:t>
            </a:r>
            <a:r>
              <a:rPr lang="fr-FR" dirty="0"/>
              <a:t> </a:t>
            </a:r>
            <a:r>
              <a:rPr lang="fr-FR" dirty="0" err="1"/>
              <a:t>Anthropic</a:t>
            </a:r>
            <a:r>
              <a:rPr lang="fr-FR" dirty="0"/>
              <a:t> </a:t>
            </a:r>
            <a:r>
              <a:rPr lang="fr-FR" dirty="0" err="1"/>
              <a:t>Principle</a:t>
            </a:r>
            <a:r>
              <a:rPr lang="fr-FR" dirty="0"/>
              <a:t>:</a:t>
            </a:r>
          </a:p>
          <a:p>
            <a:pPr marL="457200" lvl="1" indent="0">
              <a:buNone/>
            </a:pPr>
            <a:r>
              <a:rPr lang="fr-FR" dirty="0"/>
              <a:t>Life </a:t>
            </a:r>
            <a:r>
              <a:rPr lang="fr-FR" dirty="0" err="1"/>
              <a:t>can</a:t>
            </a:r>
            <a:r>
              <a:rPr lang="fr-FR" dirty="0"/>
              <a:t> </a:t>
            </a:r>
            <a:r>
              <a:rPr lang="fr-FR" dirty="0" err="1"/>
              <a:t>exist</a:t>
            </a:r>
            <a:r>
              <a:rPr lang="fr-FR" dirty="0"/>
              <a:t> </a:t>
            </a:r>
            <a:r>
              <a:rPr lang="fr-FR" dirty="0" err="1"/>
              <a:t>only</a:t>
            </a:r>
            <a:r>
              <a:rPr lang="fr-FR" dirty="0"/>
              <a:t> in the </a:t>
            </a:r>
            <a:r>
              <a:rPr lang="fr-FR" dirty="0" err="1"/>
              <a:t>Universe</a:t>
            </a:r>
            <a:r>
              <a:rPr lang="fr-FR" dirty="0"/>
              <a:t> as </a:t>
            </a:r>
            <a:r>
              <a:rPr lang="fr-FR" dirty="0" err="1"/>
              <a:t>it</a:t>
            </a:r>
            <a:r>
              <a:rPr lang="fr-FR" dirty="0"/>
              <a:t> </a:t>
            </a:r>
            <a:r>
              <a:rPr lang="fr-FR" dirty="0" err="1"/>
              <a:t>is</a:t>
            </a:r>
            <a:r>
              <a:rPr lang="fr-FR" dirty="0"/>
              <a:t>.</a:t>
            </a:r>
          </a:p>
          <a:p>
            <a:r>
              <a:rPr lang="fr-FR" dirty="0"/>
              <a:t>The </a:t>
            </a:r>
            <a:r>
              <a:rPr lang="fr-FR" dirty="0" err="1"/>
              <a:t>Strong</a:t>
            </a:r>
            <a:r>
              <a:rPr lang="fr-FR" dirty="0"/>
              <a:t> </a:t>
            </a:r>
            <a:r>
              <a:rPr lang="fr-FR" dirty="0" err="1"/>
              <a:t>Anthropic</a:t>
            </a:r>
            <a:r>
              <a:rPr lang="fr-FR" dirty="0"/>
              <a:t> </a:t>
            </a:r>
            <a:r>
              <a:rPr lang="fr-FR" dirty="0" err="1"/>
              <a:t>Principle</a:t>
            </a:r>
            <a:r>
              <a:rPr lang="fr-FR" dirty="0"/>
              <a:t>:</a:t>
            </a:r>
          </a:p>
          <a:p>
            <a:pPr marL="457200" lvl="1" indent="0">
              <a:buNone/>
            </a:pPr>
            <a:r>
              <a:rPr lang="fr-FR" dirty="0"/>
              <a:t>The </a:t>
            </a:r>
            <a:r>
              <a:rPr lang="fr-FR" dirty="0" err="1"/>
              <a:t>Universe</a:t>
            </a:r>
            <a:r>
              <a:rPr lang="fr-FR" dirty="0"/>
              <a:t> </a:t>
            </a:r>
            <a:r>
              <a:rPr lang="fr-FR" dirty="0" err="1"/>
              <a:t>is</a:t>
            </a:r>
            <a:r>
              <a:rPr lang="fr-FR" dirty="0"/>
              <a:t> </a:t>
            </a:r>
            <a:r>
              <a:rPr lang="fr-FR" dirty="0" err="1"/>
              <a:t>such</a:t>
            </a:r>
            <a:r>
              <a:rPr lang="fr-FR" dirty="0"/>
              <a:t> as </a:t>
            </a:r>
            <a:r>
              <a:rPr lang="fr-FR" dirty="0" err="1"/>
              <a:t>it</a:t>
            </a:r>
            <a:r>
              <a:rPr lang="fr-FR" dirty="0"/>
              <a:t> </a:t>
            </a:r>
            <a:r>
              <a:rPr lang="fr-FR" dirty="0" err="1"/>
              <a:t>is</a:t>
            </a:r>
            <a:r>
              <a:rPr lang="fr-FR"/>
              <a:t>, </a:t>
            </a:r>
            <a:r>
              <a:rPr lang="fr-FR" dirty="0" err="1"/>
              <a:t>because</a:t>
            </a:r>
            <a:r>
              <a:rPr lang="fr-FR" dirty="0"/>
              <a:t> </a:t>
            </a:r>
            <a:r>
              <a:rPr lang="fr-FR" dirty="0" err="1"/>
              <a:t>its</a:t>
            </a:r>
            <a:r>
              <a:rPr lang="fr-FR" dirty="0"/>
              <a:t> </a:t>
            </a:r>
            <a:r>
              <a:rPr lang="fr-FR" dirty="0" err="1"/>
              <a:t>purpose</a:t>
            </a:r>
            <a:r>
              <a:rPr lang="fr-FR" dirty="0"/>
              <a:t> </a:t>
            </a:r>
            <a:r>
              <a:rPr lang="fr-FR" dirty="0" err="1"/>
              <a:t>is</a:t>
            </a:r>
            <a:r>
              <a:rPr lang="fr-FR" dirty="0"/>
              <a:t> to </a:t>
            </a:r>
            <a:r>
              <a:rPr lang="fr-FR" dirty="0" err="1"/>
              <a:t>create</a:t>
            </a:r>
            <a:r>
              <a:rPr lang="fr-FR" dirty="0"/>
              <a:t> life.</a:t>
            </a:r>
          </a:p>
          <a:p>
            <a:pPr marL="457200" lvl="1" indent="0">
              <a:buNone/>
            </a:pPr>
            <a:endParaRPr lang="fr-FR" dirty="0"/>
          </a:p>
          <a:p>
            <a:pPr marL="457200" lvl="1" indent="0">
              <a:buNone/>
            </a:pPr>
            <a:endParaRPr lang="fr-FR" dirty="0"/>
          </a:p>
          <a:p>
            <a:pPr marL="457200" lvl="1" indent="0">
              <a:buNone/>
            </a:pPr>
            <a:endParaRPr lang="fr-FR" dirty="0"/>
          </a:p>
          <a:p>
            <a:pPr marL="457200" lvl="1" indent="0">
              <a:buNone/>
            </a:pPr>
            <a:endParaRPr lang="fr-FR" dirty="0"/>
          </a:p>
        </p:txBody>
      </p:sp>
      <p:sp>
        <p:nvSpPr>
          <p:cNvPr id="5" name="Espace réservé du contenu 4"/>
          <p:cNvSpPr>
            <a:spLocks noGrp="1"/>
          </p:cNvSpPr>
          <p:nvPr>
            <p:ph sz="quarter" idx="4"/>
          </p:nvPr>
        </p:nvSpPr>
        <p:spPr>
          <a:xfrm>
            <a:off x="6172199" y="1339848"/>
            <a:ext cx="5885477" cy="5518151"/>
          </a:xfrm>
        </p:spPr>
        <p:txBody>
          <a:bodyPr>
            <a:normAutofit/>
          </a:bodyPr>
          <a:lstStyle/>
          <a:p>
            <a:r>
              <a:rPr lang="fr-FR" dirty="0" err="1"/>
              <a:t>Well</a:t>
            </a:r>
            <a:r>
              <a:rPr lang="fr-FR" dirty="0"/>
              <a:t> </a:t>
            </a:r>
            <a:r>
              <a:rPr lang="fr-FR" dirty="0" err="1"/>
              <a:t>Earth</a:t>
            </a:r>
            <a:r>
              <a:rPr lang="fr-FR" dirty="0"/>
              <a:t> </a:t>
            </a:r>
            <a:r>
              <a:rPr lang="fr-FR" dirty="0" err="1"/>
              <a:t>is</a:t>
            </a:r>
            <a:r>
              <a:rPr lang="fr-FR" dirty="0"/>
              <a:t> </a:t>
            </a:r>
            <a:r>
              <a:rPr lang="fr-FR" dirty="0" err="1"/>
              <a:t>pretty</a:t>
            </a:r>
            <a:r>
              <a:rPr lang="fr-FR" dirty="0"/>
              <a:t> </a:t>
            </a:r>
            <a:r>
              <a:rPr lang="fr-FR" dirty="0" err="1"/>
              <a:t>special</a:t>
            </a:r>
            <a:r>
              <a:rPr lang="fr-FR" dirty="0"/>
              <a:t> for light </a:t>
            </a:r>
            <a:r>
              <a:rPr lang="fr-FR" dirty="0" err="1"/>
              <a:t>years</a:t>
            </a:r>
            <a:r>
              <a:rPr lang="fr-FR" dirty="0"/>
              <a:t>. There </a:t>
            </a:r>
            <a:r>
              <a:rPr lang="fr-FR" dirty="0" err="1"/>
              <a:t>is</a:t>
            </a:r>
            <a:r>
              <a:rPr lang="fr-FR" dirty="0"/>
              <a:t> no </a:t>
            </a:r>
            <a:r>
              <a:rPr lang="fr-FR" dirty="0" err="1"/>
              <a:t>Planet</a:t>
            </a:r>
            <a:r>
              <a:rPr lang="fr-FR" dirty="0"/>
              <a:t> B.</a:t>
            </a:r>
          </a:p>
          <a:p>
            <a:r>
              <a:rPr lang="fr-FR" dirty="0"/>
              <a:t>The </a:t>
            </a:r>
            <a:r>
              <a:rPr lang="fr-FR" dirty="0" err="1"/>
              <a:t>Universe</a:t>
            </a:r>
            <a:r>
              <a:rPr lang="fr-FR" dirty="0"/>
              <a:t> </a:t>
            </a:r>
            <a:r>
              <a:rPr lang="fr-FR" dirty="0" err="1"/>
              <a:t>is</a:t>
            </a:r>
            <a:r>
              <a:rPr lang="fr-FR" dirty="0"/>
              <a:t> </a:t>
            </a:r>
            <a:r>
              <a:rPr lang="fr-FR" dirty="0" err="1"/>
              <a:t>homogeneous</a:t>
            </a:r>
            <a:r>
              <a:rPr lang="fr-FR" dirty="0"/>
              <a:t> </a:t>
            </a:r>
            <a:r>
              <a:rPr lang="fr-FR" dirty="0" err="1"/>
              <a:t>only</a:t>
            </a:r>
            <a:r>
              <a:rPr lang="fr-FR" dirty="0"/>
              <a:t> on </a:t>
            </a:r>
            <a:r>
              <a:rPr lang="fr-FR" dirty="0" err="1"/>
              <a:t>very</a:t>
            </a:r>
            <a:r>
              <a:rPr lang="fr-FR" dirty="0"/>
              <a:t> large </a:t>
            </a:r>
            <a:r>
              <a:rPr lang="fr-FR" dirty="0" err="1"/>
              <a:t>scales</a:t>
            </a:r>
            <a:r>
              <a:rPr lang="fr-FR" dirty="0"/>
              <a:t> and more in the </a:t>
            </a:r>
            <a:r>
              <a:rPr lang="fr-FR" dirty="0" err="1"/>
              <a:t>past</a:t>
            </a:r>
            <a:r>
              <a:rPr lang="fr-FR" dirty="0"/>
              <a:t> </a:t>
            </a:r>
            <a:r>
              <a:rPr lang="fr-FR" dirty="0" err="1"/>
              <a:t>than</a:t>
            </a:r>
            <a:r>
              <a:rPr lang="fr-FR" dirty="0"/>
              <a:t> </a:t>
            </a:r>
            <a:r>
              <a:rPr lang="fr-FR" dirty="0" err="1"/>
              <a:t>now</a:t>
            </a:r>
            <a:r>
              <a:rPr lang="fr-FR" dirty="0"/>
              <a:t>. </a:t>
            </a:r>
            <a:r>
              <a:rPr lang="fr-FR" dirty="0" err="1"/>
              <a:t>Seems</a:t>
            </a:r>
            <a:r>
              <a:rPr lang="fr-FR" dirty="0"/>
              <a:t> </a:t>
            </a:r>
            <a:r>
              <a:rPr lang="fr-FR" dirty="0" err="1"/>
              <a:t>isotropic</a:t>
            </a:r>
            <a:r>
              <a:rPr lang="fr-FR" dirty="0"/>
              <a:t> on large </a:t>
            </a:r>
            <a:r>
              <a:rPr lang="fr-FR" dirty="0" err="1"/>
              <a:t>scales</a:t>
            </a:r>
            <a:r>
              <a:rPr lang="fr-FR" dirty="0"/>
              <a:t>.</a:t>
            </a:r>
          </a:p>
          <a:p>
            <a:r>
              <a:rPr lang="fr-FR" dirty="0" err="1"/>
              <a:t>Clearly</a:t>
            </a:r>
            <a:r>
              <a:rPr lang="fr-FR" dirty="0"/>
              <a:t> </a:t>
            </a:r>
            <a:r>
              <a:rPr lang="fr-FR" dirty="0" err="1"/>
              <a:t>wrong</a:t>
            </a:r>
            <a:r>
              <a:rPr lang="fr-FR" dirty="0"/>
              <a:t> on the </a:t>
            </a:r>
            <a:r>
              <a:rPr lang="fr-FR" dirty="0" err="1"/>
              <a:t>homogeneity</a:t>
            </a:r>
            <a:r>
              <a:rPr lang="fr-FR" dirty="0"/>
              <a:t> of time on </a:t>
            </a:r>
            <a:r>
              <a:rPr lang="fr-FR" dirty="0" err="1"/>
              <a:t>even</a:t>
            </a:r>
            <a:r>
              <a:rPr lang="fr-FR" dirty="0"/>
              <a:t> </a:t>
            </a:r>
            <a:r>
              <a:rPr lang="fr-FR" dirty="0" err="1"/>
              <a:t>largest</a:t>
            </a:r>
            <a:r>
              <a:rPr lang="fr-FR" dirty="0"/>
              <a:t> </a:t>
            </a:r>
            <a:r>
              <a:rPr lang="fr-FR" dirty="0" err="1"/>
              <a:t>observed</a:t>
            </a:r>
            <a:r>
              <a:rPr lang="fr-FR" dirty="0"/>
              <a:t> </a:t>
            </a:r>
            <a:r>
              <a:rPr lang="fr-FR" dirty="0" err="1"/>
              <a:t>scales</a:t>
            </a:r>
            <a:r>
              <a:rPr lang="fr-FR" dirty="0"/>
              <a:t>.</a:t>
            </a:r>
          </a:p>
          <a:p>
            <a:r>
              <a:rPr lang="fr-FR" dirty="0"/>
              <a:t>No </a:t>
            </a:r>
            <a:r>
              <a:rPr lang="fr-FR" dirty="0" err="1"/>
              <a:t>clear</a:t>
            </a:r>
            <a:r>
              <a:rPr lang="fr-FR" dirty="0"/>
              <a:t> observations </a:t>
            </a:r>
            <a:r>
              <a:rPr lang="fr-FR" dirty="0" err="1"/>
              <a:t>supporting</a:t>
            </a:r>
            <a:r>
              <a:rPr lang="fr-FR" dirty="0"/>
              <a:t> </a:t>
            </a:r>
            <a:r>
              <a:rPr lang="fr-FR" dirty="0" err="1"/>
              <a:t>this</a:t>
            </a:r>
            <a:r>
              <a:rPr lang="fr-FR" dirty="0"/>
              <a:t> concept.</a:t>
            </a:r>
          </a:p>
          <a:p>
            <a:r>
              <a:rPr lang="fr-FR" dirty="0"/>
              <a:t>Not </a:t>
            </a:r>
            <a:r>
              <a:rPr lang="fr-FR" dirty="0" err="1"/>
              <a:t>necessarily</a:t>
            </a:r>
            <a:r>
              <a:rPr lang="fr-FR" dirty="0"/>
              <a:t> </a:t>
            </a:r>
            <a:r>
              <a:rPr lang="fr-FR" dirty="0" err="1"/>
              <a:t>well</a:t>
            </a:r>
            <a:r>
              <a:rPr lang="fr-FR" dirty="0"/>
              <a:t> </a:t>
            </a:r>
            <a:r>
              <a:rPr lang="fr-FR" dirty="0" err="1"/>
              <a:t>defined</a:t>
            </a:r>
            <a:r>
              <a:rPr lang="fr-FR" dirty="0"/>
              <a:t> </a:t>
            </a:r>
            <a:r>
              <a:rPr lang="fr-FR" dirty="0" err="1"/>
              <a:t>statement</a:t>
            </a:r>
            <a:r>
              <a:rPr lang="fr-FR" dirty="0"/>
              <a:t>.</a:t>
            </a:r>
          </a:p>
          <a:p>
            <a:endParaRPr lang="fr-FR" dirty="0"/>
          </a:p>
          <a:p>
            <a:endParaRPr lang="fr-FR" dirty="0"/>
          </a:p>
        </p:txBody>
      </p:sp>
      <p:sp>
        <p:nvSpPr>
          <p:cNvPr id="8" name="Espace réservé du texte 1"/>
          <p:cNvSpPr>
            <a:spLocks noGrp="1"/>
          </p:cNvSpPr>
          <p:nvPr>
            <p:ph type="body" idx="1"/>
          </p:nvPr>
        </p:nvSpPr>
        <p:spPr>
          <a:xfrm>
            <a:off x="6309288" y="708956"/>
            <a:ext cx="5157787" cy="434374"/>
          </a:xfrm>
        </p:spPr>
        <p:txBody>
          <a:bodyPr>
            <a:noAutofit/>
          </a:bodyPr>
          <a:lstStyle/>
          <a:p>
            <a:pPr algn="ctr"/>
            <a:r>
              <a:rPr lang="fr-FR" sz="2800" dirty="0"/>
              <a:t>Observations</a:t>
            </a:r>
          </a:p>
        </p:txBody>
      </p:sp>
    </p:spTree>
    <p:extLst>
      <p:ext uri="{BB962C8B-B14F-4D97-AF65-F5344CB8AC3E}">
        <p14:creationId xmlns:p14="http://schemas.microsoft.com/office/powerpoint/2010/main" val="30179960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838200" y="44120"/>
            <a:ext cx="10515600" cy="890983"/>
          </a:xfrm>
        </p:spPr>
        <p:txBody>
          <a:bodyPr/>
          <a:lstStyle/>
          <a:p>
            <a:pPr algn="ctr"/>
            <a:r>
              <a:rPr lang="fr-FR" dirty="0"/>
              <a:t>The Einstein-Hilbert action </a:t>
            </a:r>
          </a:p>
        </p:txBody>
      </p:sp>
      <p:pic>
        <p:nvPicPr>
          <p:cNvPr id="7" name="Espace réservé du contenu 6"/>
          <p:cNvPicPr>
            <a:picLocks noGrp="1" noChangeAspect="1"/>
          </p:cNvPicPr>
          <p:nvPr>
            <p:ph idx="1"/>
          </p:nvPr>
        </p:nvPicPr>
        <p:blipFill rotWithShape="1">
          <a:blip r:embed="rId2"/>
          <a:srcRect t="232" b="232"/>
          <a:stretch/>
        </p:blipFill>
        <p:spPr>
          <a:xfrm>
            <a:off x="1743721" y="4038601"/>
            <a:ext cx="6492875" cy="1966913"/>
          </a:xfrm>
        </p:spPr>
      </p:pic>
      <p:pic>
        <p:nvPicPr>
          <p:cNvPr id="8" name="Image 7"/>
          <p:cNvPicPr>
            <a:picLocks noChangeAspect="1"/>
          </p:cNvPicPr>
          <p:nvPr/>
        </p:nvPicPr>
        <p:blipFill>
          <a:blip r:embed="rId3"/>
          <a:stretch>
            <a:fillRect/>
          </a:stretch>
        </p:blipFill>
        <p:spPr>
          <a:xfrm>
            <a:off x="2298022" y="748888"/>
            <a:ext cx="4107619" cy="1836347"/>
          </a:xfrm>
          <a:prstGeom prst="rect">
            <a:avLst/>
          </a:prstGeom>
        </p:spPr>
      </p:pic>
      <p:pic>
        <p:nvPicPr>
          <p:cNvPr id="9" name="Image 8"/>
          <p:cNvPicPr>
            <a:picLocks noChangeAspect="1"/>
          </p:cNvPicPr>
          <p:nvPr/>
        </p:nvPicPr>
        <p:blipFill>
          <a:blip r:embed="rId4"/>
          <a:stretch>
            <a:fillRect/>
          </a:stretch>
        </p:blipFill>
        <p:spPr>
          <a:xfrm>
            <a:off x="6768487" y="2585235"/>
            <a:ext cx="3433089" cy="933560"/>
          </a:xfrm>
          <a:prstGeom prst="rect">
            <a:avLst/>
          </a:prstGeom>
        </p:spPr>
      </p:pic>
      <p:sp>
        <p:nvSpPr>
          <p:cNvPr id="10" name="ZoneTexte 9"/>
          <p:cNvSpPr txBox="1"/>
          <p:nvPr/>
        </p:nvSpPr>
        <p:spPr>
          <a:xfrm>
            <a:off x="7019689" y="1270065"/>
            <a:ext cx="3628468" cy="830997"/>
          </a:xfrm>
          <a:prstGeom prst="rect">
            <a:avLst/>
          </a:prstGeom>
          <a:noFill/>
        </p:spPr>
        <p:txBody>
          <a:bodyPr wrap="square" rtlCol="0">
            <a:spAutoFit/>
          </a:bodyPr>
          <a:lstStyle/>
          <a:p>
            <a:r>
              <a:rPr lang="fr-FR" sz="2800" dirty="0" err="1"/>
              <a:t>Variational</a:t>
            </a:r>
            <a:r>
              <a:rPr lang="fr-FR" sz="2800" dirty="0"/>
              <a:t> </a:t>
            </a:r>
            <a:r>
              <a:rPr lang="fr-FR" sz="2800" dirty="0" err="1"/>
              <a:t>Principle</a:t>
            </a:r>
            <a:endParaRPr lang="fr-FR" sz="2800" dirty="0"/>
          </a:p>
          <a:p>
            <a:pPr algn="ctr"/>
            <a:r>
              <a:rPr lang="fr-FR" sz="2000" dirty="0" err="1"/>
              <a:t>Locality</a:t>
            </a:r>
            <a:r>
              <a:rPr lang="fr-FR" sz="2000" dirty="0"/>
              <a:t> &amp; </a:t>
            </a:r>
            <a:r>
              <a:rPr lang="fr-FR" sz="2000" dirty="0" err="1"/>
              <a:t>boundary</a:t>
            </a:r>
            <a:endParaRPr lang="fr-FR" sz="2000" dirty="0"/>
          </a:p>
        </p:txBody>
      </p:sp>
      <p:pic>
        <p:nvPicPr>
          <p:cNvPr id="11" name="Image 10"/>
          <p:cNvPicPr>
            <a:picLocks noChangeAspect="1"/>
          </p:cNvPicPr>
          <p:nvPr/>
        </p:nvPicPr>
        <p:blipFill>
          <a:blip r:embed="rId5"/>
          <a:stretch>
            <a:fillRect/>
          </a:stretch>
        </p:blipFill>
        <p:spPr>
          <a:xfrm>
            <a:off x="2918307" y="2728642"/>
            <a:ext cx="3653224" cy="489271"/>
          </a:xfrm>
          <a:prstGeom prst="rect">
            <a:avLst/>
          </a:prstGeom>
        </p:spPr>
      </p:pic>
      <p:sp>
        <p:nvSpPr>
          <p:cNvPr id="12" name="ZoneTexte 11"/>
          <p:cNvSpPr txBox="1"/>
          <p:nvPr/>
        </p:nvSpPr>
        <p:spPr>
          <a:xfrm>
            <a:off x="0" y="2603029"/>
            <a:ext cx="2918307" cy="954107"/>
          </a:xfrm>
          <a:prstGeom prst="rect">
            <a:avLst/>
          </a:prstGeom>
          <a:noFill/>
        </p:spPr>
        <p:txBody>
          <a:bodyPr wrap="square" rtlCol="0">
            <a:spAutoFit/>
          </a:bodyPr>
          <a:lstStyle/>
          <a:p>
            <a:r>
              <a:rPr lang="fr-FR" sz="2800" dirty="0"/>
              <a:t>EH </a:t>
            </a:r>
            <a:r>
              <a:rPr lang="fr-FR" sz="2800" dirty="0" err="1"/>
              <a:t>gravitational</a:t>
            </a:r>
            <a:r>
              <a:rPr lang="fr-FR" sz="2800" dirty="0"/>
              <a:t> </a:t>
            </a:r>
            <a:r>
              <a:rPr lang="fr-FR" sz="2800" dirty="0" err="1"/>
              <a:t>Lagrangian</a:t>
            </a:r>
            <a:endParaRPr lang="fr-FR" sz="2800" dirty="0"/>
          </a:p>
        </p:txBody>
      </p:sp>
      <p:sp>
        <p:nvSpPr>
          <p:cNvPr id="13" name="ZoneTexte 12"/>
          <p:cNvSpPr txBox="1"/>
          <p:nvPr/>
        </p:nvSpPr>
        <p:spPr>
          <a:xfrm>
            <a:off x="3697689" y="3295526"/>
            <a:ext cx="6141595" cy="523220"/>
          </a:xfrm>
          <a:prstGeom prst="rect">
            <a:avLst/>
          </a:prstGeom>
          <a:noFill/>
        </p:spPr>
        <p:txBody>
          <a:bodyPr wrap="square" rtlCol="0">
            <a:spAutoFit/>
          </a:bodyPr>
          <a:lstStyle/>
          <a:p>
            <a:r>
              <a:rPr lang="fr-FR" sz="2800" dirty="0"/>
              <a:t>Key </a:t>
            </a:r>
            <a:r>
              <a:rPr lang="fr-FR" sz="2800" dirty="0" err="1"/>
              <a:t>is</a:t>
            </a:r>
            <a:r>
              <a:rPr lang="fr-FR" sz="2800" dirty="0"/>
              <a:t> variation of the </a:t>
            </a:r>
            <a:r>
              <a:rPr lang="fr-FR" sz="2800" dirty="0" err="1"/>
              <a:t>metric</a:t>
            </a:r>
            <a:endParaRPr lang="fr-FR" sz="2800" dirty="0"/>
          </a:p>
        </p:txBody>
      </p:sp>
      <p:sp>
        <p:nvSpPr>
          <p:cNvPr id="14" name="ZoneTexte 13"/>
          <p:cNvSpPr txBox="1"/>
          <p:nvPr/>
        </p:nvSpPr>
        <p:spPr>
          <a:xfrm>
            <a:off x="69220" y="4018421"/>
            <a:ext cx="10132356" cy="954107"/>
          </a:xfrm>
          <a:prstGeom prst="rect">
            <a:avLst/>
          </a:prstGeom>
          <a:noFill/>
        </p:spPr>
        <p:txBody>
          <a:bodyPr wrap="square" rtlCol="0">
            <a:spAutoFit/>
          </a:bodyPr>
          <a:lstStyle/>
          <a:p>
            <a:r>
              <a:rPr lang="fr-FR" sz="2800" dirty="0" err="1"/>
              <a:t>Obtain</a:t>
            </a:r>
            <a:r>
              <a:rPr lang="fr-FR" sz="2800" dirty="0"/>
              <a:t> the full </a:t>
            </a:r>
            <a:r>
              <a:rPr lang="fr-FR" sz="2800" dirty="0" err="1"/>
              <a:t>field</a:t>
            </a:r>
            <a:r>
              <a:rPr lang="fr-FR" sz="2800" dirty="0"/>
              <a:t> </a:t>
            </a:r>
            <a:r>
              <a:rPr lang="fr-FR" sz="2800" dirty="0" err="1"/>
              <a:t>equations</a:t>
            </a:r>
            <a:r>
              <a:rPr lang="fr-FR" sz="2800" dirty="0"/>
              <a:t> by </a:t>
            </a:r>
            <a:r>
              <a:rPr lang="fr-FR" sz="2800" dirty="0" err="1"/>
              <a:t>adding</a:t>
            </a:r>
            <a:r>
              <a:rPr lang="fr-FR" sz="2800" dirty="0"/>
              <a:t> the </a:t>
            </a:r>
            <a:r>
              <a:rPr lang="fr-FR" sz="2800" dirty="0" err="1"/>
              <a:t>matter</a:t>
            </a:r>
            <a:r>
              <a:rPr lang="fr-FR" sz="2800" dirty="0"/>
              <a:t> </a:t>
            </a:r>
            <a:r>
              <a:rPr lang="fr-FR" sz="2800" dirty="0" err="1"/>
              <a:t>Lagrangian</a:t>
            </a:r>
            <a:r>
              <a:rPr lang="fr-FR" sz="2800" dirty="0"/>
              <a:t> and </a:t>
            </a:r>
            <a:r>
              <a:rPr lang="fr-FR" sz="2800" dirty="0" err="1"/>
              <a:t>vary</a:t>
            </a:r>
            <a:r>
              <a:rPr lang="fr-FR" sz="2800" dirty="0"/>
              <a:t> the action</a:t>
            </a:r>
          </a:p>
        </p:txBody>
      </p:sp>
      <p:pic>
        <p:nvPicPr>
          <p:cNvPr id="15" name="Image 14"/>
          <p:cNvPicPr>
            <a:picLocks noChangeAspect="1"/>
          </p:cNvPicPr>
          <p:nvPr/>
        </p:nvPicPr>
        <p:blipFill>
          <a:blip r:embed="rId6"/>
          <a:stretch>
            <a:fillRect/>
          </a:stretch>
        </p:blipFill>
        <p:spPr>
          <a:xfrm>
            <a:off x="7161722" y="4655011"/>
            <a:ext cx="5248523" cy="2072144"/>
          </a:xfrm>
          <a:prstGeom prst="rect">
            <a:avLst/>
          </a:prstGeom>
        </p:spPr>
      </p:pic>
      <p:sp>
        <p:nvSpPr>
          <p:cNvPr id="16" name="ZoneTexte 15"/>
          <p:cNvSpPr txBox="1"/>
          <p:nvPr/>
        </p:nvSpPr>
        <p:spPr>
          <a:xfrm>
            <a:off x="69220" y="6587588"/>
            <a:ext cx="9393918" cy="338554"/>
          </a:xfrm>
          <a:prstGeom prst="rect">
            <a:avLst/>
          </a:prstGeom>
          <a:noFill/>
        </p:spPr>
        <p:txBody>
          <a:bodyPr wrap="none" rtlCol="0">
            <a:spAutoFit/>
          </a:bodyPr>
          <a:lstStyle/>
          <a:p>
            <a:r>
              <a:rPr lang="fr-FR" sz="1600" dirty="0">
                <a:solidFill>
                  <a:srgbClr val="1A1A1A"/>
                </a:solidFill>
                <a:latin typeface="Georgia"/>
              </a:rPr>
              <a:t>Or a la </a:t>
            </a:r>
            <a:r>
              <a:rPr lang="fr-FR" sz="1600" dirty="0" err="1">
                <a:solidFill>
                  <a:srgbClr val="1A1A1A"/>
                </a:solidFill>
                <a:latin typeface="Georgia"/>
              </a:rPr>
              <a:t>Bjorken</a:t>
            </a:r>
            <a:r>
              <a:rPr lang="fr-FR" sz="1600" dirty="0">
                <a:solidFill>
                  <a:srgbClr val="1A1A1A"/>
                </a:solidFill>
                <a:latin typeface="Georgia"/>
              </a:rPr>
              <a:t> : </a:t>
            </a:r>
            <a:r>
              <a:rPr lang="fr-FR" sz="1600" dirty="0" err="1">
                <a:solidFill>
                  <a:srgbClr val="1A1A1A"/>
                </a:solidFill>
                <a:latin typeface="Georgia"/>
              </a:rPr>
              <a:t>MacDowell</a:t>
            </a:r>
            <a:r>
              <a:rPr lang="fr-FR" sz="1600" dirty="0">
                <a:solidFill>
                  <a:srgbClr val="1A1A1A"/>
                </a:solidFill>
                <a:latin typeface="Georgia"/>
              </a:rPr>
              <a:t>–</a:t>
            </a:r>
            <a:r>
              <a:rPr lang="fr-FR" sz="1600" dirty="0" err="1">
                <a:solidFill>
                  <a:srgbClr val="1A1A1A"/>
                </a:solidFill>
                <a:latin typeface="Georgia"/>
              </a:rPr>
              <a:t>Mansouri</a:t>
            </a:r>
            <a:r>
              <a:rPr lang="fr-FR" sz="1600" dirty="0">
                <a:solidFill>
                  <a:srgbClr val="1A1A1A"/>
                </a:solidFill>
                <a:latin typeface="Georgia"/>
              </a:rPr>
              <a:t> action : </a:t>
            </a:r>
            <a:r>
              <a:rPr lang="fr-FR" sz="1600" dirty="0" err="1">
                <a:solidFill>
                  <a:srgbClr val="262626"/>
                </a:solidFill>
                <a:latin typeface="font0000000020c2ce6b"/>
              </a:rPr>
              <a:t>Unified</a:t>
            </a:r>
            <a:r>
              <a:rPr lang="fr-FR" sz="1600" dirty="0">
                <a:solidFill>
                  <a:srgbClr val="262626"/>
                </a:solidFill>
                <a:latin typeface="font0000000020c2ce6b"/>
              </a:rPr>
              <a:t> </a:t>
            </a:r>
            <a:r>
              <a:rPr lang="fr-FR" sz="1600" dirty="0" err="1">
                <a:solidFill>
                  <a:srgbClr val="262626"/>
                </a:solidFill>
                <a:latin typeface="font0000000020c2ce6b"/>
              </a:rPr>
              <a:t>Geometric</a:t>
            </a:r>
            <a:r>
              <a:rPr lang="fr-FR" sz="1600" dirty="0">
                <a:solidFill>
                  <a:srgbClr val="262626"/>
                </a:solidFill>
                <a:latin typeface="font0000000020c2ce6b"/>
              </a:rPr>
              <a:t> </a:t>
            </a:r>
            <a:r>
              <a:rPr lang="fr-FR" sz="1600" dirty="0" err="1">
                <a:solidFill>
                  <a:srgbClr val="262626"/>
                </a:solidFill>
                <a:latin typeface="font0000000020c2ce6b"/>
              </a:rPr>
              <a:t>Theory</a:t>
            </a:r>
            <a:r>
              <a:rPr lang="fr-FR" sz="1600" dirty="0">
                <a:solidFill>
                  <a:srgbClr val="262626"/>
                </a:solidFill>
                <a:latin typeface="font0000000020c2ce6b"/>
              </a:rPr>
              <a:t> of </a:t>
            </a:r>
            <a:r>
              <a:rPr lang="fr-FR" sz="1600" dirty="0" err="1">
                <a:solidFill>
                  <a:srgbClr val="262626"/>
                </a:solidFill>
                <a:latin typeface="font0000000020c2ce6b"/>
              </a:rPr>
              <a:t>Gravity</a:t>
            </a:r>
            <a:r>
              <a:rPr lang="fr-FR" sz="1600" dirty="0">
                <a:solidFill>
                  <a:srgbClr val="262626"/>
                </a:solidFill>
                <a:latin typeface="font0000000020c2ce6b"/>
              </a:rPr>
              <a:t> and </a:t>
            </a:r>
            <a:r>
              <a:rPr lang="fr-FR" sz="1600" dirty="0" err="1">
                <a:solidFill>
                  <a:srgbClr val="262626"/>
                </a:solidFill>
                <a:latin typeface="font0000000020c2ce6b"/>
              </a:rPr>
              <a:t>Supergravity</a:t>
            </a:r>
            <a:endParaRPr lang="fr-FR" sz="1600" dirty="0"/>
          </a:p>
        </p:txBody>
      </p:sp>
    </p:spTree>
    <p:extLst>
      <p:ext uri="{BB962C8B-B14F-4D97-AF65-F5344CB8AC3E}">
        <p14:creationId xmlns:p14="http://schemas.microsoft.com/office/powerpoint/2010/main" val="355805398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re 4"/>
          <p:cNvSpPr>
            <a:spLocks noGrp="1"/>
          </p:cNvSpPr>
          <p:nvPr>
            <p:ph type="title"/>
          </p:nvPr>
        </p:nvSpPr>
        <p:spPr>
          <a:xfrm>
            <a:off x="334645" y="145866"/>
            <a:ext cx="4687925" cy="1600200"/>
          </a:xfrm>
        </p:spPr>
        <p:txBody>
          <a:bodyPr>
            <a:normAutofit/>
          </a:bodyPr>
          <a:lstStyle/>
          <a:p>
            <a:r>
              <a:rPr lang="fr-FR" dirty="0" err="1">
                <a:solidFill>
                  <a:prstClr val="black"/>
                </a:solidFill>
                <a:latin typeface="ArialMT"/>
              </a:rPr>
              <a:t>MacDowell-Mansouri</a:t>
            </a:r>
            <a:r>
              <a:rPr lang="fr-FR" dirty="0">
                <a:solidFill>
                  <a:prstClr val="black"/>
                </a:solidFill>
                <a:latin typeface="ArialMT"/>
              </a:rPr>
              <a:t> action </a:t>
            </a:r>
            <a:r>
              <a:rPr lang="fr-FR" dirty="0" err="1">
                <a:solidFill>
                  <a:prstClr val="black"/>
                </a:solidFill>
                <a:latin typeface="ArialMT"/>
              </a:rPr>
              <a:t>with</a:t>
            </a:r>
            <a:r>
              <a:rPr lang="fr-FR" dirty="0">
                <a:solidFill>
                  <a:prstClr val="black"/>
                </a:solidFill>
                <a:latin typeface="ArialMT"/>
              </a:rPr>
              <a:t> FRW </a:t>
            </a:r>
            <a:r>
              <a:rPr lang="fr-FR" dirty="0" err="1">
                <a:solidFill>
                  <a:prstClr val="black"/>
                </a:solidFill>
                <a:latin typeface="ArialMT"/>
              </a:rPr>
              <a:t>symmetry</a:t>
            </a:r>
            <a:r>
              <a:rPr lang="fr-FR" dirty="0">
                <a:solidFill>
                  <a:prstClr val="black"/>
                </a:solidFill>
                <a:latin typeface="ArialMT"/>
              </a:rPr>
              <a:t> </a:t>
            </a:r>
            <a:r>
              <a:rPr lang="fr-FR" dirty="0" err="1">
                <a:solidFill>
                  <a:prstClr val="black"/>
                </a:solidFill>
                <a:latin typeface="ArialMT"/>
              </a:rPr>
              <a:t>imposed</a:t>
            </a:r>
            <a:endParaRPr lang="fr-FR" dirty="0"/>
          </a:p>
        </p:txBody>
      </p:sp>
      <p:pic>
        <p:nvPicPr>
          <p:cNvPr id="4" name="Espace réservé du contenu 3" descr="Figure8.png"/>
          <p:cNvPicPr>
            <a:picLocks noGrp="1" noChangeAspect="1"/>
          </p:cNvPicPr>
          <p:nvPr>
            <p:ph idx="1"/>
          </p:nvPr>
        </p:nvPicPr>
        <p:blipFill>
          <a:blip r:embed="rId2">
            <a:extLst>
              <a:ext uri="{28A0092B-C50C-407E-A947-70E740481C1C}">
                <a14:useLocalDpi xmlns:a14="http://schemas.microsoft.com/office/drawing/2010/main" val="0"/>
              </a:ext>
            </a:extLst>
          </a:blip>
          <a:srcRect l="214" r="214"/>
          <a:stretch>
            <a:fillRect/>
          </a:stretch>
        </p:blipFill>
        <p:spPr>
          <a:xfrm>
            <a:off x="5152464" y="288285"/>
            <a:ext cx="7456707" cy="5887884"/>
          </a:xfrm>
        </p:spPr>
      </p:pic>
      <p:sp>
        <p:nvSpPr>
          <p:cNvPr id="6" name="Espace réservé du texte 5"/>
          <p:cNvSpPr>
            <a:spLocks noGrp="1"/>
          </p:cNvSpPr>
          <p:nvPr>
            <p:ph type="body" sz="half" idx="2"/>
          </p:nvPr>
        </p:nvSpPr>
        <p:spPr>
          <a:xfrm>
            <a:off x="216490" y="1746066"/>
            <a:ext cx="5744203" cy="5295920"/>
          </a:xfrm>
        </p:spPr>
        <p:txBody>
          <a:bodyPr>
            <a:normAutofit/>
          </a:bodyPr>
          <a:lstStyle/>
          <a:p>
            <a:r>
              <a:rPr lang="fr-FR" sz="2000" dirty="0" err="1">
                <a:solidFill>
                  <a:prstClr val="black"/>
                </a:solidFill>
                <a:latin typeface="ArialMT"/>
              </a:rPr>
              <a:t>Plotted</a:t>
            </a:r>
            <a:r>
              <a:rPr lang="fr-FR" sz="2000" dirty="0">
                <a:solidFill>
                  <a:prstClr val="black"/>
                </a:solidFill>
                <a:latin typeface="ArialMT"/>
              </a:rPr>
              <a:t> </a:t>
            </a:r>
            <a:r>
              <a:rPr lang="fr-FR" sz="2000" dirty="0" err="1">
                <a:solidFill>
                  <a:prstClr val="black"/>
                </a:solidFill>
                <a:latin typeface="ArialMT"/>
              </a:rPr>
              <a:t>is</a:t>
            </a:r>
            <a:r>
              <a:rPr lang="fr-FR" sz="2000" dirty="0">
                <a:solidFill>
                  <a:prstClr val="black"/>
                </a:solidFill>
                <a:latin typeface="ArialMT"/>
              </a:rPr>
              <a:t> a solution to the </a:t>
            </a:r>
            <a:r>
              <a:rPr lang="fr-FR" sz="2000" dirty="0" err="1">
                <a:solidFill>
                  <a:prstClr val="black"/>
                </a:solidFill>
                <a:latin typeface="ArialMT"/>
              </a:rPr>
              <a:t>equations</a:t>
            </a:r>
            <a:r>
              <a:rPr lang="fr-FR" sz="2000" dirty="0">
                <a:solidFill>
                  <a:prstClr val="black"/>
                </a:solidFill>
                <a:latin typeface="ArialMT"/>
              </a:rPr>
              <a:t> of motion </a:t>
            </a:r>
            <a:r>
              <a:rPr lang="fr-FR" sz="2000" dirty="0" err="1">
                <a:solidFill>
                  <a:prstClr val="black"/>
                </a:solidFill>
                <a:latin typeface="ArialMT"/>
              </a:rPr>
              <a:t>obtained</a:t>
            </a:r>
            <a:r>
              <a:rPr lang="fr-FR" sz="2000" dirty="0">
                <a:solidFill>
                  <a:prstClr val="black"/>
                </a:solidFill>
                <a:latin typeface="ArialMT"/>
              </a:rPr>
              <a:t> </a:t>
            </a:r>
            <a:r>
              <a:rPr lang="fr-FR" sz="2000" dirty="0" err="1">
                <a:solidFill>
                  <a:prstClr val="black"/>
                </a:solidFill>
                <a:latin typeface="ArialMT"/>
              </a:rPr>
              <a:t>from</a:t>
            </a:r>
            <a:r>
              <a:rPr lang="fr-FR" sz="2000" dirty="0">
                <a:solidFill>
                  <a:prstClr val="black"/>
                </a:solidFill>
                <a:latin typeface="ArialMT"/>
              </a:rPr>
              <a:t> the </a:t>
            </a:r>
            <a:r>
              <a:rPr lang="fr-FR" sz="2000" dirty="0" err="1">
                <a:solidFill>
                  <a:prstClr val="black"/>
                </a:solidFill>
                <a:latin typeface="ArialMT"/>
              </a:rPr>
              <a:t>MacDowell-Mansouri</a:t>
            </a:r>
            <a:r>
              <a:rPr lang="fr-FR" sz="2000" dirty="0">
                <a:solidFill>
                  <a:prstClr val="black"/>
                </a:solidFill>
                <a:latin typeface="ArialMT"/>
              </a:rPr>
              <a:t> action </a:t>
            </a:r>
            <a:r>
              <a:rPr lang="fr-FR" sz="2000" dirty="0" err="1">
                <a:solidFill>
                  <a:prstClr val="black"/>
                </a:solidFill>
                <a:latin typeface="ArialMT"/>
              </a:rPr>
              <a:t>with</a:t>
            </a:r>
            <a:r>
              <a:rPr lang="fr-FR" sz="2000" dirty="0">
                <a:solidFill>
                  <a:prstClr val="black"/>
                </a:solidFill>
                <a:latin typeface="ArialMT"/>
              </a:rPr>
              <a:t> FRW </a:t>
            </a:r>
            <a:r>
              <a:rPr lang="fr-FR" sz="2000" dirty="0" err="1">
                <a:solidFill>
                  <a:prstClr val="black"/>
                </a:solidFill>
                <a:latin typeface="ArialMT"/>
              </a:rPr>
              <a:t>symmetry</a:t>
            </a:r>
            <a:r>
              <a:rPr lang="fr-FR" sz="2000" dirty="0">
                <a:solidFill>
                  <a:prstClr val="black"/>
                </a:solidFill>
                <a:latin typeface="ArialMT"/>
              </a:rPr>
              <a:t> </a:t>
            </a:r>
            <a:r>
              <a:rPr lang="fr-FR" sz="2000" dirty="0" err="1">
                <a:solidFill>
                  <a:prstClr val="black"/>
                </a:solidFill>
                <a:latin typeface="ArialMT"/>
              </a:rPr>
              <a:t>imposed</a:t>
            </a:r>
            <a:r>
              <a:rPr lang="fr-FR" sz="2000" dirty="0">
                <a:solidFill>
                  <a:prstClr val="black"/>
                </a:solidFill>
                <a:latin typeface="ArialMT"/>
              </a:rPr>
              <a:t>. The </a:t>
            </a:r>
            <a:r>
              <a:rPr lang="fr-FR" sz="2000" dirty="0" err="1">
                <a:solidFill>
                  <a:prstClr val="black"/>
                </a:solidFill>
                <a:latin typeface="ArialMT"/>
              </a:rPr>
              <a:t>blue</a:t>
            </a:r>
            <a:r>
              <a:rPr lang="fr-FR" sz="2000" dirty="0">
                <a:solidFill>
                  <a:prstClr val="black"/>
                </a:solidFill>
                <a:latin typeface="ArialMT"/>
              </a:rPr>
              <a:t> </a:t>
            </a:r>
            <a:r>
              <a:rPr lang="fr-FR" sz="2000" dirty="0" err="1">
                <a:solidFill>
                  <a:prstClr val="black"/>
                </a:solidFill>
                <a:latin typeface="ArialMT"/>
              </a:rPr>
              <a:t>regions</a:t>
            </a:r>
            <a:r>
              <a:rPr lang="fr-FR" sz="2000" dirty="0">
                <a:solidFill>
                  <a:prstClr val="black"/>
                </a:solidFill>
                <a:latin typeface="ArialMT"/>
              </a:rPr>
              <a:t> have </a:t>
            </a:r>
            <a:r>
              <a:rPr lang="fr-FR" sz="2000" dirty="0" err="1">
                <a:solidFill>
                  <a:prstClr val="black"/>
                </a:solidFill>
                <a:latin typeface="ArialMT"/>
              </a:rPr>
              <a:t>Euclidean</a:t>
            </a:r>
            <a:r>
              <a:rPr lang="fr-FR" sz="2000" dirty="0">
                <a:solidFill>
                  <a:prstClr val="black"/>
                </a:solidFill>
                <a:latin typeface="ArialMT"/>
              </a:rPr>
              <a:t> signature </a:t>
            </a:r>
            <a:r>
              <a:rPr lang="fr-FR" sz="2000" dirty="0" err="1">
                <a:solidFill>
                  <a:prstClr val="black"/>
                </a:solidFill>
                <a:latin typeface="ArialMT"/>
              </a:rPr>
              <a:t>metric</a:t>
            </a:r>
            <a:r>
              <a:rPr lang="fr-FR" sz="2000" dirty="0">
                <a:solidFill>
                  <a:prstClr val="black"/>
                </a:solidFill>
                <a:latin typeface="ArialMT"/>
              </a:rPr>
              <a:t> and the green </a:t>
            </a:r>
            <a:r>
              <a:rPr lang="fr-FR" sz="2000" dirty="0" err="1">
                <a:solidFill>
                  <a:prstClr val="black"/>
                </a:solidFill>
                <a:latin typeface="ArialMT"/>
              </a:rPr>
              <a:t>Lorentzian</a:t>
            </a:r>
            <a:r>
              <a:rPr lang="fr-FR" sz="2000" dirty="0">
                <a:solidFill>
                  <a:prstClr val="black"/>
                </a:solidFill>
                <a:latin typeface="ArialMT"/>
              </a:rPr>
              <a:t>. The </a:t>
            </a:r>
            <a:r>
              <a:rPr lang="fr-FR" sz="2000" dirty="0" err="1">
                <a:solidFill>
                  <a:prstClr val="black"/>
                </a:solidFill>
                <a:latin typeface="ArialMT"/>
              </a:rPr>
              <a:t>whole</a:t>
            </a:r>
            <a:r>
              <a:rPr lang="fr-FR" sz="2000" dirty="0">
                <a:solidFill>
                  <a:prstClr val="black"/>
                </a:solidFill>
                <a:latin typeface="ArialMT"/>
              </a:rPr>
              <a:t> manifold </a:t>
            </a:r>
            <a:r>
              <a:rPr lang="fr-FR" sz="2000" dirty="0" err="1">
                <a:solidFill>
                  <a:prstClr val="black"/>
                </a:solidFill>
                <a:latin typeface="ArialMT"/>
              </a:rPr>
              <a:t>consists</a:t>
            </a:r>
            <a:r>
              <a:rPr lang="fr-FR" sz="2000" dirty="0">
                <a:solidFill>
                  <a:prstClr val="black"/>
                </a:solidFill>
                <a:latin typeface="ArialMT"/>
              </a:rPr>
              <a:t> of </a:t>
            </a:r>
            <a:r>
              <a:rPr lang="fr-FR" sz="2000" dirty="0" err="1">
                <a:solidFill>
                  <a:prstClr val="black"/>
                </a:solidFill>
                <a:latin typeface="ArialMT"/>
              </a:rPr>
              <a:t>Euclidean</a:t>
            </a:r>
            <a:r>
              <a:rPr lang="fr-FR" sz="2000" dirty="0">
                <a:solidFill>
                  <a:prstClr val="black"/>
                </a:solidFill>
                <a:latin typeface="ArialMT"/>
              </a:rPr>
              <a:t> pole-</a:t>
            </a:r>
            <a:r>
              <a:rPr lang="fr-FR" sz="2000" dirty="0" err="1">
                <a:solidFill>
                  <a:prstClr val="black"/>
                </a:solidFill>
                <a:latin typeface="ArialMT"/>
              </a:rPr>
              <a:t>less</a:t>
            </a:r>
            <a:r>
              <a:rPr lang="fr-FR" sz="2000" dirty="0">
                <a:solidFill>
                  <a:prstClr val="black"/>
                </a:solidFill>
                <a:latin typeface="ArialMT"/>
              </a:rPr>
              <a:t> four-</a:t>
            </a:r>
            <a:r>
              <a:rPr lang="fr-FR" sz="2000" dirty="0" err="1">
                <a:solidFill>
                  <a:prstClr val="black"/>
                </a:solidFill>
                <a:latin typeface="ArialMT"/>
              </a:rPr>
              <a:t>sphere</a:t>
            </a:r>
            <a:r>
              <a:rPr lang="fr-FR" sz="2000" dirty="0">
                <a:solidFill>
                  <a:prstClr val="black"/>
                </a:solidFill>
                <a:latin typeface="ArialMT"/>
              </a:rPr>
              <a:t> </a:t>
            </a:r>
            <a:r>
              <a:rPr lang="fr-FR" sz="2000" dirty="0" err="1">
                <a:solidFill>
                  <a:prstClr val="black"/>
                </a:solidFill>
                <a:latin typeface="ArialMT"/>
              </a:rPr>
              <a:t>hemispheres</a:t>
            </a:r>
            <a:r>
              <a:rPr lang="fr-FR" sz="2000" dirty="0">
                <a:solidFill>
                  <a:prstClr val="black"/>
                </a:solidFill>
                <a:latin typeface="ArialMT"/>
              </a:rPr>
              <a:t> </a:t>
            </a:r>
            <a:r>
              <a:rPr lang="fr-FR" sz="2000" dirty="0" err="1">
                <a:solidFill>
                  <a:prstClr val="black"/>
                </a:solidFill>
                <a:latin typeface="ArialMT"/>
              </a:rPr>
              <a:t>attached</a:t>
            </a:r>
            <a:r>
              <a:rPr lang="fr-FR" sz="2000" dirty="0">
                <a:solidFill>
                  <a:prstClr val="black"/>
                </a:solidFill>
                <a:latin typeface="ArialMT"/>
              </a:rPr>
              <a:t> to </a:t>
            </a:r>
            <a:r>
              <a:rPr lang="fr-FR" sz="2000" dirty="0" err="1">
                <a:solidFill>
                  <a:prstClr val="black"/>
                </a:solidFill>
                <a:latin typeface="ArialMT"/>
              </a:rPr>
              <a:t>halves</a:t>
            </a:r>
            <a:r>
              <a:rPr lang="fr-FR" sz="2000" dirty="0">
                <a:solidFill>
                  <a:prstClr val="black"/>
                </a:solidFill>
                <a:latin typeface="ArialMT"/>
              </a:rPr>
              <a:t> of the de Sitter </a:t>
            </a:r>
            <a:r>
              <a:rPr lang="fr-FR" sz="2000" dirty="0" err="1">
                <a:solidFill>
                  <a:prstClr val="black"/>
                </a:solidFill>
                <a:latin typeface="ArialMT"/>
              </a:rPr>
              <a:t>spacetime</a:t>
            </a:r>
            <a:r>
              <a:rPr lang="fr-FR" sz="2000" dirty="0">
                <a:solidFill>
                  <a:prstClr val="black"/>
                </a:solidFill>
                <a:latin typeface="ArialMT"/>
              </a:rPr>
              <a:t> and </a:t>
            </a:r>
            <a:r>
              <a:rPr lang="fr-FR" sz="2000" dirty="0" err="1">
                <a:solidFill>
                  <a:prstClr val="black"/>
                </a:solidFill>
                <a:latin typeface="ArialMT"/>
              </a:rPr>
              <a:t>joined</a:t>
            </a:r>
            <a:r>
              <a:rPr lang="fr-FR" sz="2000" dirty="0">
                <a:solidFill>
                  <a:prstClr val="black"/>
                </a:solidFill>
                <a:latin typeface="ArialMT"/>
              </a:rPr>
              <a:t> via hyper-surface </a:t>
            </a:r>
            <a:r>
              <a:rPr lang="fr-FR" sz="2000" dirty="0" err="1">
                <a:solidFill>
                  <a:prstClr val="black"/>
                </a:solidFill>
                <a:latin typeface="ArialMT"/>
              </a:rPr>
              <a:t>where</a:t>
            </a:r>
            <a:r>
              <a:rPr lang="fr-FR" sz="2000" dirty="0">
                <a:solidFill>
                  <a:prstClr val="black"/>
                </a:solidFill>
                <a:latin typeface="ArialMT"/>
              </a:rPr>
              <a:t> the spatial </a:t>
            </a:r>
            <a:r>
              <a:rPr lang="fr-FR" sz="2000" dirty="0" err="1">
                <a:solidFill>
                  <a:prstClr val="black"/>
                </a:solidFill>
                <a:latin typeface="ArialMT"/>
              </a:rPr>
              <a:t>triad</a:t>
            </a:r>
            <a:r>
              <a:rPr lang="fr-FR" sz="2000" dirty="0">
                <a:solidFill>
                  <a:prstClr val="black"/>
                </a:solidFill>
                <a:latin typeface="ArialMT"/>
              </a:rPr>
              <a:t> </a:t>
            </a:r>
            <a:r>
              <a:rPr lang="fr-FR" sz="2000" dirty="0" err="1">
                <a:solidFill>
                  <a:prstClr val="black"/>
                </a:solidFill>
                <a:latin typeface="ArialMT"/>
              </a:rPr>
              <a:t>is</a:t>
            </a:r>
            <a:r>
              <a:rPr lang="fr-FR" sz="2000" dirty="0">
                <a:solidFill>
                  <a:prstClr val="black"/>
                </a:solidFill>
                <a:latin typeface="ArialMT"/>
              </a:rPr>
              <a:t> </a:t>
            </a:r>
            <a:r>
              <a:rPr lang="fr-FR" sz="2000" dirty="0" err="1">
                <a:solidFill>
                  <a:prstClr val="black"/>
                </a:solidFill>
                <a:latin typeface="ArialMT"/>
              </a:rPr>
              <a:t>vanishing</a:t>
            </a:r>
            <a:r>
              <a:rPr lang="fr-FR" sz="2000" dirty="0">
                <a:solidFill>
                  <a:prstClr val="black"/>
                </a:solidFill>
                <a:latin typeface="ArialMT"/>
              </a:rPr>
              <a:t>. </a:t>
            </a:r>
            <a:r>
              <a:rPr lang="fr-FR" sz="2000" dirty="0" err="1">
                <a:solidFill>
                  <a:prstClr val="black"/>
                </a:solidFill>
                <a:latin typeface="ArialMT"/>
              </a:rPr>
              <a:t>Apart</a:t>
            </a:r>
            <a:r>
              <a:rPr lang="fr-FR" sz="2000" dirty="0">
                <a:solidFill>
                  <a:prstClr val="black"/>
                </a:solidFill>
                <a:latin typeface="ArialMT"/>
              </a:rPr>
              <a:t> </a:t>
            </a:r>
            <a:r>
              <a:rPr lang="fr-FR" sz="2000" dirty="0" err="1">
                <a:solidFill>
                  <a:prstClr val="black"/>
                </a:solidFill>
                <a:latin typeface="ArialMT"/>
              </a:rPr>
              <a:t>from</a:t>
            </a:r>
            <a:r>
              <a:rPr lang="fr-FR" sz="2000" dirty="0">
                <a:solidFill>
                  <a:prstClr val="black"/>
                </a:solidFill>
                <a:latin typeface="ArialMT"/>
              </a:rPr>
              <a:t> the </a:t>
            </a:r>
            <a:r>
              <a:rPr lang="fr-FR" sz="2000" dirty="0" err="1">
                <a:solidFill>
                  <a:prstClr val="black"/>
                </a:solidFill>
                <a:latin typeface="ArialMT"/>
              </a:rPr>
              <a:t>fact</a:t>
            </a:r>
            <a:r>
              <a:rPr lang="fr-FR" sz="2000" dirty="0">
                <a:solidFill>
                  <a:prstClr val="black"/>
                </a:solidFill>
                <a:latin typeface="ArialMT"/>
              </a:rPr>
              <a:t> </a:t>
            </a:r>
            <a:r>
              <a:rPr lang="fr-FR" sz="2000" dirty="0" err="1">
                <a:solidFill>
                  <a:prstClr val="black"/>
                </a:solidFill>
                <a:latin typeface="ArialMT"/>
              </a:rPr>
              <a:t>that</a:t>
            </a:r>
            <a:r>
              <a:rPr lang="fr-FR" sz="2000" dirty="0">
                <a:solidFill>
                  <a:prstClr val="black"/>
                </a:solidFill>
                <a:latin typeface="ArialMT"/>
              </a:rPr>
              <a:t> the polynomial </a:t>
            </a:r>
            <a:r>
              <a:rPr lang="fr-FR" sz="2000" dirty="0" err="1">
                <a:solidFill>
                  <a:prstClr val="black"/>
                </a:solidFill>
                <a:latin typeface="ArialMT"/>
              </a:rPr>
              <a:t>field</a:t>
            </a:r>
            <a:r>
              <a:rPr lang="fr-FR" sz="2000" dirty="0">
                <a:solidFill>
                  <a:prstClr val="black"/>
                </a:solidFill>
                <a:latin typeface="ArialMT"/>
              </a:rPr>
              <a:t> </a:t>
            </a:r>
            <a:r>
              <a:rPr lang="fr-FR" sz="2000" dirty="0" err="1">
                <a:solidFill>
                  <a:prstClr val="black"/>
                </a:solidFill>
                <a:latin typeface="ArialMT"/>
              </a:rPr>
              <a:t>equations</a:t>
            </a:r>
            <a:r>
              <a:rPr lang="fr-FR" sz="2000" dirty="0">
                <a:solidFill>
                  <a:prstClr val="black"/>
                </a:solidFill>
                <a:latin typeface="ArialMT"/>
              </a:rPr>
              <a:t> </a:t>
            </a:r>
            <a:r>
              <a:rPr lang="fr-FR" sz="2000" dirty="0" err="1">
                <a:solidFill>
                  <a:prstClr val="black"/>
                </a:solidFill>
                <a:latin typeface="ArialMT"/>
              </a:rPr>
              <a:t>allow</a:t>
            </a:r>
            <a:r>
              <a:rPr lang="fr-FR" sz="2000" dirty="0">
                <a:solidFill>
                  <a:prstClr val="black"/>
                </a:solidFill>
                <a:latin typeface="ArialMT"/>
              </a:rPr>
              <a:t> for </a:t>
            </a:r>
            <a:r>
              <a:rPr lang="fr-FR" sz="2000" dirty="0" err="1">
                <a:solidFill>
                  <a:prstClr val="black"/>
                </a:solidFill>
                <a:latin typeface="ArialMT"/>
              </a:rPr>
              <a:t>analytical</a:t>
            </a:r>
            <a:r>
              <a:rPr lang="fr-FR" sz="2000" dirty="0">
                <a:solidFill>
                  <a:prstClr val="black"/>
                </a:solidFill>
                <a:latin typeface="ArialMT"/>
              </a:rPr>
              <a:t> extension </a:t>
            </a:r>
            <a:r>
              <a:rPr lang="fr-FR" sz="2000" dirty="0" err="1">
                <a:solidFill>
                  <a:prstClr val="black"/>
                </a:solidFill>
                <a:latin typeface="ArialMT"/>
              </a:rPr>
              <a:t>through</a:t>
            </a:r>
            <a:r>
              <a:rPr lang="fr-FR" sz="2000" dirty="0">
                <a:solidFill>
                  <a:prstClr val="black"/>
                </a:solidFill>
                <a:latin typeface="ArialMT"/>
              </a:rPr>
              <a:t> the </a:t>
            </a:r>
            <a:r>
              <a:rPr lang="fr-FR" sz="2000" dirty="0" err="1">
                <a:solidFill>
                  <a:prstClr val="black"/>
                </a:solidFill>
                <a:latin typeface="ArialMT"/>
              </a:rPr>
              <a:t>event</a:t>
            </a:r>
            <a:r>
              <a:rPr lang="fr-FR" sz="2000" dirty="0">
                <a:solidFill>
                  <a:prstClr val="black"/>
                </a:solidFill>
                <a:latin typeface="ArialMT"/>
              </a:rPr>
              <a:t> </a:t>
            </a:r>
            <a:r>
              <a:rPr lang="fr-FR" sz="2000" dirty="0" err="1">
                <a:solidFill>
                  <a:prstClr val="black"/>
                </a:solidFill>
                <a:latin typeface="ArialMT"/>
              </a:rPr>
              <a:t>where</a:t>
            </a:r>
            <a:r>
              <a:rPr lang="fr-FR" sz="2000" dirty="0">
                <a:solidFill>
                  <a:prstClr val="black"/>
                </a:solidFill>
                <a:latin typeface="ArialMT"/>
              </a:rPr>
              <a:t> the radius of the </a:t>
            </a:r>
            <a:r>
              <a:rPr lang="fr-FR" sz="2000" dirty="0" err="1">
                <a:solidFill>
                  <a:prstClr val="black"/>
                </a:solidFill>
                <a:latin typeface="ArialMT"/>
              </a:rPr>
              <a:t>universe</a:t>
            </a:r>
            <a:r>
              <a:rPr lang="fr-FR" sz="2000" dirty="0">
                <a:solidFill>
                  <a:prstClr val="black"/>
                </a:solidFill>
                <a:latin typeface="ArialMT"/>
              </a:rPr>
              <a:t> </a:t>
            </a:r>
            <a:r>
              <a:rPr lang="fr-FR" sz="2000" dirty="0" err="1">
                <a:solidFill>
                  <a:prstClr val="black"/>
                </a:solidFill>
                <a:latin typeface="ArialMT"/>
              </a:rPr>
              <a:t>is</a:t>
            </a:r>
            <a:r>
              <a:rPr lang="fr-FR" sz="2000" dirty="0">
                <a:solidFill>
                  <a:prstClr val="black"/>
                </a:solidFill>
                <a:latin typeface="ArialMT"/>
              </a:rPr>
              <a:t> </a:t>
            </a:r>
            <a:r>
              <a:rPr lang="fr-FR" sz="2000" dirty="0" err="1">
                <a:solidFill>
                  <a:prstClr val="black"/>
                </a:solidFill>
                <a:latin typeface="ArialMT"/>
              </a:rPr>
              <a:t>zero</a:t>
            </a:r>
            <a:r>
              <a:rPr lang="fr-FR" sz="2000" dirty="0">
                <a:solidFill>
                  <a:prstClr val="black"/>
                </a:solidFill>
                <a:latin typeface="ArialMT"/>
              </a:rPr>
              <a:t> (</a:t>
            </a:r>
            <a:r>
              <a:rPr lang="fr-FR" sz="2000" dirty="0" err="1">
                <a:solidFill>
                  <a:prstClr val="black"/>
                </a:solidFill>
                <a:latin typeface="ArialMT"/>
              </a:rPr>
              <a:t>where</a:t>
            </a:r>
            <a:r>
              <a:rPr lang="fr-FR" sz="2000" dirty="0">
                <a:solidFill>
                  <a:prstClr val="black"/>
                </a:solidFill>
                <a:latin typeface="ArialMT"/>
              </a:rPr>
              <a:t> the South and </a:t>
            </a:r>
            <a:r>
              <a:rPr lang="fr-FR" sz="2000" dirty="0" err="1">
                <a:solidFill>
                  <a:prstClr val="black"/>
                </a:solidFill>
                <a:latin typeface="ArialMT"/>
              </a:rPr>
              <a:t>North</a:t>
            </a:r>
            <a:r>
              <a:rPr lang="fr-FR" sz="2000" dirty="0">
                <a:solidFill>
                  <a:prstClr val="black"/>
                </a:solidFill>
                <a:latin typeface="ArialMT"/>
              </a:rPr>
              <a:t> </a:t>
            </a:r>
            <a:r>
              <a:rPr lang="fr-FR" sz="2000" dirty="0" err="1">
                <a:solidFill>
                  <a:prstClr val="black"/>
                </a:solidFill>
                <a:latin typeface="ArialMT"/>
              </a:rPr>
              <a:t>poles</a:t>
            </a:r>
            <a:r>
              <a:rPr lang="fr-FR" sz="2000" dirty="0">
                <a:solidFill>
                  <a:prstClr val="black"/>
                </a:solidFill>
                <a:latin typeface="ArialMT"/>
              </a:rPr>
              <a:t> </a:t>
            </a:r>
            <a:r>
              <a:rPr lang="fr-FR" sz="2000" dirty="0" err="1">
                <a:solidFill>
                  <a:prstClr val="black"/>
                </a:solidFill>
                <a:latin typeface="ArialMT"/>
              </a:rPr>
              <a:t>join</a:t>
            </a:r>
            <a:r>
              <a:rPr lang="fr-FR" sz="2000" dirty="0">
                <a:solidFill>
                  <a:prstClr val="black"/>
                </a:solidFill>
                <a:latin typeface="ArialMT"/>
              </a:rPr>
              <a:t>), </a:t>
            </a:r>
            <a:r>
              <a:rPr lang="fr-FR" sz="2000" dirty="0" err="1">
                <a:solidFill>
                  <a:prstClr val="black"/>
                </a:solidFill>
                <a:latin typeface="ArialMT"/>
              </a:rPr>
              <a:t>this</a:t>
            </a:r>
            <a:r>
              <a:rPr lang="fr-FR" sz="2000" dirty="0">
                <a:solidFill>
                  <a:prstClr val="black"/>
                </a:solidFill>
                <a:latin typeface="ArialMT"/>
              </a:rPr>
              <a:t> </a:t>
            </a:r>
            <a:r>
              <a:rPr lang="fr-FR" sz="2000" dirty="0" err="1">
                <a:solidFill>
                  <a:prstClr val="black"/>
                </a:solidFill>
                <a:latin typeface="ArialMT"/>
              </a:rPr>
              <a:t>constitutes</a:t>
            </a:r>
            <a:r>
              <a:rPr lang="fr-FR" sz="2000" dirty="0">
                <a:solidFill>
                  <a:prstClr val="black"/>
                </a:solidFill>
                <a:latin typeface="ArialMT"/>
              </a:rPr>
              <a:t> an exact </a:t>
            </a:r>
            <a:r>
              <a:rPr lang="fr-FR" sz="2000" dirty="0" err="1">
                <a:solidFill>
                  <a:prstClr val="black"/>
                </a:solidFill>
                <a:latin typeface="ArialMT"/>
              </a:rPr>
              <a:t>classical</a:t>
            </a:r>
            <a:r>
              <a:rPr lang="fr-FR" sz="2000" dirty="0">
                <a:solidFill>
                  <a:prstClr val="black"/>
                </a:solidFill>
                <a:latin typeface="ArialMT"/>
              </a:rPr>
              <a:t> </a:t>
            </a:r>
            <a:r>
              <a:rPr lang="fr-FR" sz="2000" dirty="0" err="1">
                <a:solidFill>
                  <a:prstClr val="black"/>
                </a:solidFill>
                <a:latin typeface="ArialMT"/>
              </a:rPr>
              <a:t>realization</a:t>
            </a:r>
            <a:r>
              <a:rPr lang="fr-FR" sz="2000" dirty="0">
                <a:solidFill>
                  <a:prstClr val="black"/>
                </a:solidFill>
                <a:latin typeface="ArialMT"/>
              </a:rPr>
              <a:t> of the </a:t>
            </a:r>
            <a:r>
              <a:rPr lang="fr-FR" sz="2000" dirty="0" err="1">
                <a:solidFill>
                  <a:prstClr val="black"/>
                </a:solidFill>
                <a:latin typeface="ArialMT"/>
              </a:rPr>
              <a:t>Hartle-Hawking</a:t>
            </a:r>
            <a:r>
              <a:rPr lang="fr-FR" sz="2000" dirty="0">
                <a:solidFill>
                  <a:prstClr val="black"/>
                </a:solidFill>
                <a:latin typeface="ArialMT"/>
              </a:rPr>
              <a:t> no-</a:t>
            </a:r>
            <a:r>
              <a:rPr lang="fr-FR" sz="2000" dirty="0" err="1">
                <a:solidFill>
                  <a:prstClr val="black"/>
                </a:solidFill>
                <a:latin typeface="ArialMT"/>
              </a:rPr>
              <a:t>boundary</a:t>
            </a:r>
            <a:r>
              <a:rPr lang="fr-FR" sz="2000" dirty="0">
                <a:solidFill>
                  <a:prstClr val="black"/>
                </a:solidFill>
                <a:latin typeface="ArialMT"/>
              </a:rPr>
              <a:t> </a:t>
            </a:r>
            <a:r>
              <a:rPr lang="fr-FR" sz="2000" dirty="0" err="1">
                <a:solidFill>
                  <a:prstClr val="black"/>
                </a:solidFill>
                <a:latin typeface="ArialMT"/>
              </a:rPr>
              <a:t>proposal</a:t>
            </a:r>
            <a:r>
              <a:rPr lang="fr-FR" sz="2000" dirty="0">
                <a:solidFill>
                  <a:prstClr val="black"/>
                </a:solidFill>
                <a:latin typeface="ArialMT"/>
              </a:rPr>
              <a:t>. Solutions </a:t>
            </a:r>
            <a:r>
              <a:rPr lang="fr-FR" sz="2000" dirty="0" err="1">
                <a:solidFill>
                  <a:prstClr val="black"/>
                </a:solidFill>
                <a:latin typeface="ArialMT"/>
              </a:rPr>
              <a:t>with</a:t>
            </a:r>
            <a:r>
              <a:rPr lang="fr-FR" sz="2000" dirty="0">
                <a:solidFill>
                  <a:prstClr val="black"/>
                </a:solidFill>
                <a:latin typeface="ArialMT"/>
              </a:rPr>
              <a:t> a </a:t>
            </a:r>
            <a:r>
              <a:rPr lang="fr-FR" sz="2000" dirty="0" err="1">
                <a:solidFill>
                  <a:prstClr val="black"/>
                </a:solidFill>
                <a:latin typeface="ArialMT"/>
              </a:rPr>
              <a:t>deficit</a:t>
            </a:r>
            <a:r>
              <a:rPr lang="fr-FR" sz="2000" dirty="0">
                <a:solidFill>
                  <a:prstClr val="black"/>
                </a:solidFill>
                <a:latin typeface="ArialMT"/>
              </a:rPr>
              <a:t> angle </a:t>
            </a:r>
            <a:r>
              <a:rPr lang="fr-FR" sz="2000" dirty="0" err="1">
                <a:solidFill>
                  <a:prstClr val="black"/>
                </a:solidFill>
                <a:latin typeface="ArialMT"/>
              </a:rPr>
              <a:t>at</a:t>
            </a:r>
            <a:r>
              <a:rPr lang="fr-FR" sz="2000" dirty="0">
                <a:solidFill>
                  <a:prstClr val="black"/>
                </a:solidFill>
                <a:latin typeface="ArialMT"/>
              </a:rPr>
              <a:t> the South Pole </a:t>
            </a:r>
            <a:r>
              <a:rPr lang="fr-FR" sz="2000" dirty="0" err="1">
                <a:solidFill>
                  <a:prstClr val="black"/>
                </a:solidFill>
                <a:latin typeface="ArialMT"/>
              </a:rPr>
              <a:t>also</a:t>
            </a:r>
            <a:r>
              <a:rPr lang="fr-FR" sz="2000" dirty="0">
                <a:solidFill>
                  <a:prstClr val="black"/>
                </a:solidFill>
                <a:latin typeface="ArialMT"/>
              </a:rPr>
              <a:t> </a:t>
            </a:r>
            <a:r>
              <a:rPr lang="fr-FR" sz="2000" dirty="0" err="1">
                <a:solidFill>
                  <a:prstClr val="black"/>
                </a:solidFill>
                <a:latin typeface="ArialMT"/>
              </a:rPr>
              <a:t>exist</a:t>
            </a:r>
            <a:r>
              <a:rPr lang="fr-FR" sz="2000" dirty="0">
                <a:solidFill>
                  <a:prstClr val="black"/>
                </a:solidFill>
                <a:latin typeface="ArialMT"/>
              </a:rPr>
              <a:t> and correspond to non-</a:t>
            </a:r>
            <a:r>
              <a:rPr lang="fr-FR" sz="2000" dirty="0" err="1">
                <a:solidFill>
                  <a:prstClr val="black"/>
                </a:solidFill>
                <a:latin typeface="ArialMT"/>
              </a:rPr>
              <a:t>zero</a:t>
            </a:r>
            <a:r>
              <a:rPr lang="fr-FR" sz="2000" dirty="0">
                <a:solidFill>
                  <a:prstClr val="black"/>
                </a:solidFill>
                <a:latin typeface="ArialMT"/>
              </a:rPr>
              <a:t> values for the contorsion </a:t>
            </a:r>
            <a:r>
              <a:rPr lang="fr-FR" sz="2000" dirty="0" err="1">
                <a:solidFill>
                  <a:prstClr val="black"/>
                </a:solidFill>
                <a:latin typeface="ArialMT"/>
              </a:rPr>
              <a:t>form</a:t>
            </a:r>
            <a:r>
              <a:rPr lang="fr-FR" dirty="0">
                <a:solidFill>
                  <a:prstClr val="black"/>
                </a:solidFill>
                <a:latin typeface="ArialMT"/>
              </a:rPr>
              <a:t>.</a:t>
            </a:r>
            <a:endParaRPr lang="fr-FR" dirty="0"/>
          </a:p>
        </p:txBody>
      </p:sp>
    </p:spTree>
    <p:extLst>
      <p:ext uri="{BB962C8B-B14F-4D97-AF65-F5344CB8AC3E}">
        <p14:creationId xmlns:p14="http://schemas.microsoft.com/office/powerpoint/2010/main" val="297992855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2016_0620_symmetry_coffeemug_747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itre 4"/>
          <p:cNvSpPr>
            <a:spLocks noGrp="1"/>
          </p:cNvSpPr>
          <p:nvPr>
            <p:ph type="title"/>
          </p:nvPr>
        </p:nvSpPr>
        <p:spPr/>
        <p:txBody>
          <a:bodyPr/>
          <a:lstStyle/>
          <a:p>
            <a:endParaRPr lang="fr-FR"/>
          </a:p>
        </p:txBody>
      </p:sp>
      <p:sp>
        <p:nvSpPr>
          <p:cNvPr id="6" name="Espace réservé du texte 5"/>
          <p:cNvSpPr>
            <a:spLocks noGrp="1"/>
          </p:cNvSpPr>
          <p:nvPr>
            <p:ph type="body" idx="1"/>
          </p:nvPr>
        </p:nvSpPr>
        <p:spPr/>
        <p:txBody>
          <a:bodyPr/>
          <a:lstStyle/>
          <a:p>
            <a:endParaRPr lang="fr-FR"/>
          </a:p>
        </p:txBody>
      </p:sp>
      <p:pic>
        <p:nvPicPr>
          <p:cNvPr id="10" name="Espace réservé du contenu 9" descr="main-qimg-a22ea95a000bf20f76680f732ea18e8c.png"/>
          <p:cNvPicPr>
            <a:picLocks noGrp="1" noChangeAspect="1"/>
          </p:cNvPicPr>
          <p:nvPr>
            <p:ph sz="half" idx="2"/>
          </p:nvPr>
        </p:nvPicPr>
        <p:blipFill>
          <a:blip r:embed="rId3">
            <a:extLst>
              <a:ext uri="{28A0092B-C50C-407E-A947-70E740481C1C}">
                <a14:useLocalDpi xmlns:a14="http://schemas.microsoft.com/office/drawing/2010/main" val="0"/>
              </a:ext>
            </a:extLst>
          </a:blip>
          <a:srcRect t="22712" b="22712"/>
          <a:stretch>
            <a:fillRect/>
          </a:stretch>
        </p:blipFill>
        <p:spPr>
          <a:xfrm>
            <a:off x="6642324" y="3045378"/>
            <a:ext cx="5968347" cy="4263631"/>
          </a:xfrm>
        </p:spPr>
      </p:pic>
      <p:sp>
        <p:nvSpPr>
          <p:cNvPr id="8" name="Espace réservé du texte 7"/>
          <p:cNvSpPr>
            <a:spLocks noGrp="1"/>
          </p:cNvSpPr>
          <p:nvPr>
            <p:ph type="body" sz="quarter" idx="3"/>
          </p:nvPr>
        </p:nvSpPr>
        <p:spPr/>
        <p:txBody>
          <a:bodyPr/>
          <a:lstStyle/>
          <a:p>
            <a:endParaRPr lang="fr-FR" dirty="0"/>
          </a:p>
        </p:txBody>
      </p:sp>
      <p:sp>
        <p:nvSpPr>
          <p:cNvPr id="9" name="Espace réservé du contenu 8"/>
          <p:cNvSpPr>
            <a:spLocks noGrp="1"/>
          </p:cNvSpPr>
          <p:nvPr>
            <p:ph sz="quarter" idx="4"/>
          </p:nvPr>
        </p:nvSpPr>
        <p:spPr>
          <a:xfrm>
            <a:off x="6172200" y="2505075"/>
            <a:ext cx="6019800" cy="4222080"/>
          </a:xfrm>
        </p:spPr>
        <p:txBody>
          <a:bodyPr/>
          <a:lstStyle/>
          <a:p>
            <a:endParaRPr lang="fr-FR" dirty="0"/>
          </a:p>
        </p:txBody>
      </p:sp>
      <p:pic>
        <p:nvPicPr>
          <p:cNvPr id="11" name="Image 10" descr="main-qimg-8e59fd6112944437c034bdf733bec0eb.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64366"/>
            <a:ext cx="7145290" cy="3109744"/>
          </a:xfrm>
          <a:prstGeom prst="rect">
            <a:avLst/>
          </a:prstGeom>
        </p:spPr>
      </p:pic>
      <p:sp>
        <p:nvSpPr>
          <p:cNvPr id="12" name="ZoneTexte 11"/>
          <p:cNvSpPr txBox="1"/>
          <p:nvPr/>
        </p:nvSpPr>
        <p:spPr>
          <a:xfrm>
            <a:off x="0" y="5974356"/>
            <a:ext cx="4288353" cy="923330"/>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fr-FR" dirty="0"/>
              <a:t>Variation of </a:t>
            </a:r>
            <a:r>
              <a:rPr lang="fr-FR" dirty="0" err="1"/>
              <a:t>matter</a:t>
            </a:r>
            <a:r>
              <a:rPr lang="fr-FR" dirty="0"/>
              <a:t> </a:t>
            </a:r>
            <a:r>
              <a:rPr lang="fr-FR" dirty="0" err="1"/>
              <a:t>Lagrangian</a:t>
            </a:r>
            <a:r>
              <a:rPr lang="fr-FR" dirty="0"/>
              <a:t> components</a:t>
            </a:r>
          </a:p>
          <a:p>
            <a:r>
              <a:rPr lang="fr-FR" dirty="0"/>
              <a:t>To </a:t>
            </a:r>
            <a:r>
              <a:rPr lang="fr-FR" dirty="0" err="1"/>
              <a:t>provide</a:t>
            </a:r>
            <a:r>
              <a:rPr lang="fr-FR" dirty="0"/>
              <a:t> the </a:t>
            </a:r>
            <a:r>
              <a:rPr lang="fr-FR" dirty="0" err="1"/>
              <a:t>extrememum</a:t>
            </a:r>
            <a:r>
              <a:rPr lang="fr-FR" dirty="0"/>
              <a:t> of the action </a:t>
            </a:r>
          </a:p>
          <a:p>
            <a:r>
              <a:rPr lang="fr-FR" dirty="0" err="1"/>
              <a:t>Including</a:t>
            </a:r>
            <a:r>
              <a:rPr lang="fr-FR" dirty="0"/>
              <a:t> </a:t>
            </a:r>
            <a:r>
              <a:rPr lang="fr-FR" dirty="0" err="1"/>
              <a:t>space</a:t>
            </a:r>
            <a:r>
              <a:rPr lang="fr-FR" dirty="0"/>
              <a:t> time</a:t>
            </a:r>
          </a:p>
        </p:txBody>
      </p:sp>
    </p:spTree>
    <p:extLst>
      <p:ext uri="{BB962C8B-B14F-4D97-AF65-F5344CB8AC3E}">
        <p14:creationId xmlns:p14="http://schemas.microsoft.com/office/powerpoint/2010/main" val="108286612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descr="Penros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7592786" cy="6858000"/>
          </a:xfrm>
          <a:prstGeom prst="rect">
            <a:avLst/>
          </a:prstGeom>
        </p:spPr>
      </p:pic>
      <p:sp>
        <p:nvSpPr>
          <p:cNvPr id="2" name="Titre 1"/>
          <p:cNvSpPr>
            <a:spLocks noGrp="1"/>
          </p:cNvSpPr>
          <p:nvPr>
            <p:ph type="title"/>
          </p:nvPr>
        </p:nvSpPr>
        <p:spPr>
          <a:xfrm>
            <a:off x="6531243" y="-9525"/>
            <a:ext cx="5674712" cy="1690688"/>
          </a:xfrm>
        </p:spPr>
        <p:txBody>
          <a:bodyPr>
            <a:normAutofit fontScale="90000"/>
          </a:bodyPr>
          <a:lstStyle/>
          <a:p>
            <a:r>
              <a:rPr lang="fr-FR" dirty="0"/>
              <a:t>Must </a:t>
            </a:r>
            <a:r>
              <a:rPr lang="fr-FR" dirty="0" err="1"/>
              <a:t>Integrate</a:t>
            </a:r>
            <a:br>
              <a:rPr lang="fr-FR" dirty="0"/>
            </a:br>
            <a:r>
              <a:rPr lang="fr-FR" dirty="0"/>
              <a:t>over all </a:t>
            </a:r>
            <a:r>
              <a:rPr lang="fr-FR" dirty="0" err="1"/>
              <a:t>space</a:t>
            </a:r>
            <a:r>
              <a:rPr lang="fr-FR" dirty="0"/>
              <a:t>-time</a:t>
            </a:r>
            <a:br>
              <a:rPr lang="fr-FR" dirty="0"/>
            </a:br>
            <a:r>
              <a:rPr lang="fr-FR" sz="3600" dirty="0" err="1"/>
              <a:t>should</a:t>
            </a:r>
            <a:r>
              <a:rPr lang="fr-FR" sz="3600" dirty="0"/>
              <a:t> </a:t>
            </a:r>
            <a:r>
              <a:rPr lang="fr-FR" sz="3600" dirty="0" err="1"/>
              <a:t>be</a:t>
            </a:r>
            <a:r>
              <a:rPr lang="fr-FR" sz="3600" dirty="0"/>
              <a:t> </a:t>
            </a:r>
            <a:r>
              <a:rPr lang="fr-FR" sz="3600" dirty="0" err="1"/>
              <a:t>path</a:t>
            </a:r>
            <a:r>
              <a:rPr lang="fr-FR" sz="3600" dirty="0"/>
              <a:t> </a:t>
            </a:r>
            <a:r>
              <a:rPr lang="fr-FR" sz="3600" dirty="0" err="1"/>
              <a:t>integral</a:t>
            </a:r>
            <a:endParaRPr lang="fr-FR" sz="3600" dirty="0"/>
          </a:p>
        </p:txBody>
      </p:sp>
      <p:sp>
        <p:nvSpPr>
          <p:cNvPr id="6" name="Espace réservé du contenu 5"/>
          <p:cNvSpPr>
            <a:spLocks noGrp="1"/>
          </p:cNvSpPr>
          <p:nvPr>
            <p:ph sz="quarter" idx="4"/>
          </p:nvPr>
        </p:nvSpPr>
        <p:spPr>
          <a:xfrm>
            <a:off x="7187157" y="1946805"/>
            <a:ext cx="4893198" cy="3684588"/>
          </a:xfrm>
        </p:spPr>
        <p:txBody>
          <a:bodyPr/>
          <a:lstStyle/>
          <a:p>
            <a:r>
              <a:rPr lang="fr-FR" dirty="0"/>
              <a:t>All </a:t>
            </a:r>
            <a:r>
              <a:rPr lang="fr-FR" dirty="0" err="1"/>
              <a:t>space</a:t>
            </a:r>
            <a:r>
              <a:rPr lang="fr-FR" dirty="0"/>
              <a:t>-time </a:t>
            </a:r>
            <a:r>
              <a:rPr lang="fr-FR" dirty="0" err="1"/>
              <a:t>approximately</a:t>
            </a:r>
            <a:r>
              <a:rPr lang="fr-FR" dirty="0"/>
              <a:t> </a:t>
            </a:r>
          </a:p>
          <a:p>
            <a:r>
              <a:rPr lang="fr-FR" dirty="0" err="1"/>
              <a:t>Actually</a:t>
            </a:r>
            <a:r>
              <a:rPr lang="fr-FR" dirty="0"/>
              <a:t> </a:t>
            </a:r>
            <a:r>
              <a:rPr lang="fr-FR" dirty="0" err="1"/>
              <a:t>rounded</a:t>
            </a:r>
            <a:r>
              <a:rPr lang="fr-FR" dirty="0"/>
              <a:t> </a:t>
            </a:r>
            <a:r>
              <a:rPr lang="fr-FR" dirty="0" err="1"/>
              <a:t>at</a:t>
            </a:r>
            <a:r>
              <a:rPr lang="fr-FR" dirty="0"/>
              <a:t> corners?</a:t>
            </a:r>
          </a:p>
        </p:txBody>
      </p:sp>
      <p:pic>
        <p:nvPicPr>
          <p:cNvPr id="9" name="Image 8" descr="standard_model_ai_s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7342" y="3024588"/>
            <a:ext cx="3818613" cy="3823887"/>
          </a:xfrm>
          <a:prstGeom prst="rect">
            <a:avLst/>
          </a:prstGeom>
        </p:spPr>
      </p:pic>
    </p:spTree>
    <p:extLst>
      <p:ext uri="{BB962C8B-B14F-4D97-AF65-F5344CB8AC3E}">
        <p14:creationId xmlns:p14="http://schemas.microsoft.com/office/powerpoint/2010/main" val="39597209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Slide Number Placeholder 3">
            <a:extLst>
              <a:ext uri="{FF2B5EF4-FFF2-40B4-BE49-F238E27FC236}">
                <a16:creationId xmlns:a16="http://schemas.microsoft.com/office/drawing/2014/main" id="{86F56696-0AC7-104C-8A96-67119B6FD86E}"/>
              </a:ext>
            </a:extLst>
          </p:cNvPr>
          <p:cNvSpPr>
            <a:spLocks noGrp="1"/>
          </p:cNvSpPr>
          <p:nvPr>
            <p:ph type="sldNum" sz="quarter" idx="12"/>
          </p:nvPr>
        </p:nvSpPr>
        <p:spPr/>
        <p:txBody>
          <a:bodyPr/>
          <a:lstStyle/>
          <a:p>
            <a:fld id="{E9B6B215-ED19-E949-B4C7-912AD38D5D6C}" type="slidenum">
              <a:rPr lang="en-GB" altLang="en-US"/>
              <a:pPr/>
              <a:t>4</a:t>
            </a:fld>
            <a:endParaRPr lang="en-GB" altLang="en-US"/>
          </a:p>
        </p:txBody>
      </p:sp>
      <p:pic>
        <p:nvPicPr>
          <p:cNvPr id="151554" name="Picture 2" descr="C:\Documents and Settings\sfk\My Documents\PowerPoint\inaugural\inauguralpictures\hubble-history.jpg">
            <a:extLst>
              <a:ext uri="{FF2B5EF4-FFF2-40B4-BE49-F238E27FC236}">
                <a16:creationId xmlns:a16="http://schemas.microsoft.com/office/drawing/2014/main" id="{5A2D6F85-0196-D54C-B50F-8F4681C1DB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103302761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9A9893B-8E1D-2549-ACEF-C75820CB258B}"/>
              </a:ext>
            </a:extLst>
          </p:cNvPr>
          <p:cNvSpPr>
            <a:spLocks noGrp="1"/>
          </p:cNvSpPr>
          <p:nvPr>
            <p:ph type="sldNum" sz="quarter" idx="12"/>
          </p:nvPr>
        </p:nvSpPr>
        <p:spPr/>
        <p:txBody>
          <a:bodyPr/>
          <a:lstStyle/>
          <a:p>
            <a:fld id="{DC4CF35A-84A4-F049-B145-839FECB92AEF}" type="slidenum">
              <a:rPr lang="en-GB" altLang="en-US"/>
              <a:pPr/>
              <a:t>40</a:t>
            </a:fld>
            <a:endParaRPr lang="en-GB" altLang="en-US"/>
          </a:p>
        </p:txBody>
      </p:sp>
      <p:pic>
        <p:nvPicPr>
          <p:cNvPr id="95234" name="Picture 2" descr="C:\Documents and Settings\sfk\My Documents\PowerPoint\inaugural\inauguralpictures\sh_super.jpg">
            <a:extLst>
              <a:ext uri="{FF2B5EF4-FFF2-40B4-BE49-F238E27FC236}">
                <a16:creationId xmlns:a16="http://schemas.microsoft.com/office/drawing/2014/main" id="{4D1C7585-72EA-994C-94AA-8B58FB216FD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52817" y="558264"/>
            <a:ext cx="8875090" cy="6012873"/>
          </a:xfrm>
          <a:prstGeom prst="rect">
            <a:avLst/>
          </a:prstGeom>
          <a:noFill/>
          <a:extLst>
            <a:ext uri="{909E8E84-426E-40dd-AFC4-6F175D3DCCD1}">
              <a14:hiddenFill xmlns:a14="http://schemas.microsoft.com/office/drawing/2010/main" xmlns="">
                <a:solidFill>
                  <a:srgbClr val="FFFFFF"/>
                </a:solidFill>
              </a14:hiddenFill>
            </a:ext>
          </a:extLst>
        </p:spPr>
      </p:pic>
      <p:sp>
        <p:nvSpPr>
          <p:cNvPr id="95236" name="AutoShape 4">
            <a:extLst>
              <a:ext uri="{FF2B5EF4-FFF2-40B4-BE49-F238E27FC236}">
                <a16:creationId xmlns:a16="http://schemas.microsoft.com/office/drawing/2014/main" id="{1378D91F-F158-DB44-985A-E8ED25856321}"/>
              </a:ext>
            </a:extLst>
          </p:cNvPr>
          <p:cNvSpPr>
            <a:spLocks noChangeArrowheads="1"/>
          </p:cNvSpPr>
          <p:nvPr/>
        </p:nvSpPr>
        <p:spPr bwMode="auto">
          <a:xfrm>
            <a:off x="7086600" y="990600"/>
            <a:ext cx="2819400" cy="2209800"/>
          </a:xfrm>
          <a:prstGeom prst="cloudCallout">
            <a:avLst>
              <a:gd name="adj1" fmla="val -19426"/>
              <a:gd name="adj2" fmla="val 66523"/>
            </a:avLst>
          </a:prstGeom>
          <a:solidFill>
            <a:schemeClr val="bg1"/>
          </a:solidFill>
          <a:ln w="12700">
            <a:solidFill>
              <a:schemeClr val="tx1"/>
            </a:solidFill>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spcBef>
                <a:spcPct val="50000"/>
              </a:spcBef>
            </a:pPr>
            <a:r>
              <a:rPr lang="en-GB" altLang="en-US"/>
              <a:t>What about Super- symmetry?</a:t>
            </a:r>
          </a:p>
          <a:p>
            <a:pPr algn="ctr"/>
            <a:endParaRPr lang="en-GB" altLang="en-US">
              <a:latin typeface="Times New Roman" panose="02020603050405020304" pitchFamily="18" charset="0"/>
            </a:endParaRPr>
          </a:p>
        </p:txBody>
      </p:sp>
    </p:spTree>
    <p:extLst>
      <p:ext uri="{BB962C8B-B14F-4D97-AF65-F5344CB8AC3E}">
        <p14:creationId xmlns:p14="http://schemas.microsoft.com/office/powerpoint/2010/main" val="28689756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952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36" grpId="0" animBg="1"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 name="Slide Number Placeholder 3">
            <a:extLst>
              <a:ext uri="{FF2B5EF4-FFF2-40B4-BE49-F238E27FC236}">
                <a16:creationId xmlns:a16="http://schemas.microsoft.com/office/drawing/2014/main" id="{5FF46593-7B6E-A349-B366-61B4DE372021}"/>
              </a:ext>
            </a:extLst>
          </p:cNvPr>
          <p:cNvSpPr>
            <a:spLocks noGrp="1"/>
          </p:cNvSpPr>
          <p:nvPr>
            <p:ph type="sldNum" sz="quarter" idx="12"/>
          </p:nvPr>
        </p:nvSpPr>
        <p:spPr/>
        <p:txBody>
          <a:bodyPr/>
          <a:lstStyle/>
          <a:p>
            <a:fld id="{BE87BE4B-048D-F640-B47E-D87270393343}" type="slidenum">
              <a:rPr lang="en-GB" altLang="en-US"/>
              <a:pPr/>
              <a:t>41</a:t>
            </a:fld>
            <a:endParaRPr lang="en-GB" altLang="en-US"/>
          </a:p>
        </p:txBody>
      </p:sp>
      <p:sp>
        <p:nvSpPr>
          <p:cNvPr id="124930" name="Text Box 1026">
            <a:extLst>
              <a:ext uri="{FF2B5EF4-FFF2-40B4-BE49-F238E27FC236}">
                <a16:creationId xmlns:a16="http://schemas.microsoft.com/office/drawing/2014/main" id="{0BFF812D-8C49-A847-A8F3-744D8B8FED31}"/>
              </a:ext>
            </a:extLst>
          </p:cNvPr>
          <p:cNvSpPr txBox="1">
            <a:spLocks noChangeArrowheads="1"/>
          </p:cNvSpPr>
          <p:nvPr/>
        </p:nvSpPr>
        <p:spPr bwMode="auto">
          <a:xfrm>
            <a:off x="2590800" y="381000"/>
            <a:ext cx="7239000" cy="592138"/>
          </a:xfrm>
          <a:prstGeom prst="rect">
            <a:avLst/>
          </a:prstGeom>
          <a:noFill/>
          <a:ln w="12700">
            <a:solidFill>
              <a:srgbClr val="FFFF00"/>
            </a:solidFill>
            <a:miter lim="800000"/>
            <a:headEnd type="none" w="sm" len="sm"/>
            <a:tailEnd type="none" w="sm" len="sm"/>
          </a:ln>
          <a:effectLst>
            <a:outerShdw dist="35921" dir="2700000" algn="ctr" rotWithShape="0">
              <a:schemeClr val="bg2"/>
            </a:outerShdw>
          </a:effectLst>
          <a:extLst>
            <a:ext uri="{909E8E84-426E-40dd-AFC4-6F175D3DCCD1}">
              <a14:hiddenFill xmlns:a14="http://schemas.microsoft.com/office/drawing/2010/main" xmlns="">
                <a:solidFill>
                  <a:schemeClr val="accent1"/>
                </a:solidFill>
              </a14:hiddenFill>
            </a:ext>
          </a:extLst>
        </p:spPr>
        <p:txBody>
          <a:bodyPr>
            <a:spAutoFit/>
          </a:bodyPr>
          <a:lstStyle/>
          <a:p>
            <a:pPr>
              <a:spcBef>
                <a:spcPct val="50000"/>
              </a:spcBef>
            </a:pPr>
            <a:r>
              <a:rPr lang="en-GB" altLang="en-US" sz="3200" dirty="0">
                <a:latin typeface="Times New Roman" panose="02020603050405020304" pitchFamily="18" charset="0"/>
              </a:rPr>
              <a:t>But what </a:t>
            </a:r>
            <a:r>
              <a:rPr lang="en-GB" altLang="en-US" sz="3200" b="1" dirty="0">
                <a:latin typeface="Times New Roman" panose="02020603050405020304" pitchFamily="18" charset="0"/>
              </a:rPr>
              <a:t>else</a:t>
            </a:r>
            <a:r>
              <a:rPr lang="en-GB" altLang="en-US" sz="3200" dirty="0">
                <a:latin typeface="Times New Roman" panose="02020603050405020304" pitchFamily="18" charset="0"/>
              </a:rPr>
              <a:t> has SUSY ever done for us?</a:t>
            </a:r>
          </a:p>
        </p:txBody>
      </p:sp>
      <p:sp>
        <p:nvSpPr>
          <p:cNvPr id="124938" name="Text Box 1034">
            <a:extLst>
              <a:ext uri="{FF2B5EF4-FFF2-40B4-BE49-F238E27FC236}">
                <a16:creationId xmlns:a16="http://schemas.microsoft.com/office/drawing/2014/main" id="{5E484085-A607-C240-816E-813E90FBE2DF}"/>
              </a:ext>
            </a:extLst>
          </p:cNvPr>
          <p:cNvSpPr txBox="1">
            <a:spLocks noChangeArrowheads="1"/>
          </p:cNvSpPr>
          <p:nvPr/>
        </p:nvSpPr>
        <p:spPr bwMode="auto">
          <a:xfrm>
            <a:off x="1905000" y="1143000"/>
            <a:ext cx="8610600" cy="6463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spcBef>
                <a:spcPct val="50000"/>
              </a:spcBef>
            </a:pPr>
            <a:r>
              <a:rPr lang="en-GB" altLang="en-US" dirty="0">
                <a:solidFill>
                  <a:srgbClr val="33CCFF"/>
                </a:solidFill>
                <a:latin typeface="Times New Roman" panose="02020603050405020304" pitchFamily="18" charset="0"/>
              </a:rPr>
              <a:t>SUSY provides the basis for cosmological theories in which the Universe naturally inflates to its present size, and explain how the microwave background radiation appears isotropic</a:t>
            </a:r>
          </a:p>
        </p:txBody>
      </p:sp>
      <p:sp>
        <p:nvSpPr>
          <p:cNvPr id="124941" name="Text Box 1037">
            <a:extLst>
              <a:ext uri="{FF2B5EF4-FFF2-40B4-BE49-F238E27FC236}">
                <a16:creationId xmlns:a16="http://schemas.microsoft.com/office/drawing/2014/main" id="{A9EED3B0-2C97-714C-A891-95487A7A1B4B}"/>
              </a:ext>
            </a:extLst>
          </p:cNvPr>
          <p:cNvSpPr txBox="1">
            <a:spLocks noChangeArrowheads="1"/>
          </p:cNvSpPr>
          <p:nvPr/>
        </p:nvSpPr>
        <p:spPr bwMode="auto">
          <a:xfrm>
            <a:off x="1943101" y="5894685"/>
            <a:ext cx="8610600" cy="9233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en-GB" altLang="en-US" dirty="0">
                <a:latin typeface="Times New Roman" panose="02020603050405020304" pitchFamily="18" charset="0"/>
              </a:rPr>
              <a:t>For example a SUSY version of the Standard Model with extra Higgs singlets has been constructed that explains inflation, large scale structure, the origin of Higgs mass, and the origin of right-handed neutrino mass (</a:t>
            </a:r>
            <a:r>
              <a:rPr lang="en-GB" altLang="en-US" dirty="0" err="1">
                <a:latin typeface="Times New Roman" panose="02020603050405020304" pitchFamily="18" charset="0"/>
              </a:rPr>
              <a:t>Bastero-Gi,SFK</a:t>
            </a:r>
            <a:r>
              <a:rPr lang="en-GB" altLang="en-US" dirty="0">
                <a:latin typeface="Times New Roman" panose="02020603050405020304" pitchFamily="18" charset="0"/>
              </a:rPr>
              <a:t>, Di Clemente)  </a:t>
            </a:r>
          </a:p>
        </p:txBody>
      </p:sp>
      <p:pic>
        <p:nvPicPr>
          <p:cNvPr id="124942" name="Picture 1038" descr="C:\Documents and Settings\sfk\My Documents\PowerPoint\inaugural\inauguralpictures\flat1.gif">
            <a:extLst>
              <a:ext uri="{FF2B5EF4-FFF2-40B4-BE49-F238E27FC236}">
                <a16:creationId xmlns:a16="http://schemas.microsoft.com/office/drawing/2014/main" id="{0294F1AA-5A11-0448-8E6E-BA678DFE352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2601914"/>
            <a:ext cx="2514600" cy="2503487"/>
          </a:xfrm>
          <a:prstGeom prst="rect">
            <a:avLst/>
          </a:prstGeom>
          <a:noFill/>
          <a:extLst>
            <a:ext uri="{909E8E84-426E-40dd-AFC4-6F175D3DCCD1}">
              <a14:hiddenFill xmlns:a14="http://schemas.microsoft.com/office/drawing/2010/main" xmlns="">
                <a:solidFill>
                  <a:srgbClr val="FFFFFF"/>
                </a:solidFill>
              </a14:hiddenFill>
            </a:ext>
          </a:extLst>
        </p:spPr>
      </p:pic>
      <p:pic>
        <p:nvPicPr>
          <p:cNvPr id="124943" name="Picture 1039" descr="C:\Documents and Settings\sfk\My Documents\PowerPoint\inaugural\inauguralpictures\flat2.gif">
            <a:extLst>
              <a:ext uri="{FF2B5EF4-FFF2-40B4-BE49-F238E27FC236}">
                <a16:creationId xmlns:a16="http://schemas.microsoft.com/office/drawing/2014/main" id="{F5825961-7019-8449-BD07-5D14E5FFC0D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0800" y="2590800"/>
            <a:ext cx="2438400" cy="2514600"/>
          </a:xfrm>
          <a:prstGeom prst="rect">
            <a:avLst/>
          </a:prstGeom>
          <a:noFill/>
          <a:extLst>
            <a:ext uri="{909E8E84-426E-40dd-AFC4-6F175D3DCCD1}">
              <a14:hiddenFill xmlns:a14="http://schemas.microsoft.com/office/drawing/2010/main" xmlns="">
                <a:solidFill>
                  <a:srgbClr val="FFFFFF"/>
                </a:solidFill>
              </a14:hiddenFill>
            </a:ext>
          </a:extLst>
        </p:spPr>
      </p:pic>
      <p:pic>
        <p:nvPicPr>
          <p:cNvPr id="124944" name="Picture 1040" descr="C:\Documents and Settings\sfk\My Documents\PowerPoint\inaugural\inauguralpictures\flat3.gif">
            <a:extLst>
              <a:ext uri="{FF2B5EF4-FFF2-40B4-BE49-F238E27FC236}">
                <a16:creationId xmlns:a16="http://schemas.microsoft.com/office/drawing/2014/main" id="{81FA5628-3257-A647-AC58-8D826F37A2F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0800" y="2619376"/>
            <a:ext cx="2438400" cy="2409825"/>
          </a:xfrm>
          <a:prstGeom prst="rect">
            <a:avLst/>
          </a:prstGeom>
          <a:noFill/>
          <a:extLst>
            <a:ext uri="{909E8E84-426E-40dd-AFC4-6F175D3DCCD1}">
              <a14:hiddenFill xmlns:a14="http://schemas.microsoft.com/office/drawing/2010/main" xmlns="">
                <a:solidFill>
                  <a:srgbClr val="FFFFFF"/>
                </a:solidFill>
              </a14:hiddenFill>
            </a:ext>
          </a:extLst>
        </p:spPr>
      </p:pic>
      <p:pic>
        <p:nvPicPr>
          <p:cNvPr id="124945" name="Picture 1041" descr="C:\Documents and Settings\sfk\My Documents\PowerPoint\inaugural\inauguralpictures\flat4.gif">
            <a:extLst>
              <a:ext uri="{FF2B5EF4-FFF2-40B4-BE49-F238E27FC236}">
                <a16:creationId xmlns:a16="http://schemas.microsoft.com/office/drawing/2014/main" id="{71FCF49C-D6CF-454A-91EB-B13C44D64F5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42091" y="1919075"/>
            <a:ext cx="3806310" cy="3838091"/>
          </a:xfrm>
          <a:prstGeom prst="rect">
            <a:avLst/>
          </a:prstGeom>
          <a:noFill/>
          <a:extLst>
            <a:ext uri="{909E8E84-426E-40dd-AFC4-6F175D3DCCD1}">
              <a14:hiddenFill xmlns:a14="http://schemas.microsoft.com/office/drawing/2010/main" xmlns="">
                <a:solidFill>
                  <a:srgbClr val="FFFFFF"/>
                </a:solidFill>
              </a14:hiddenFill>
            </a:ext>
          </a:extLst>
        </p:spPr>
      </p:pic>
      <p:pic>
        <p:nvPicPr>
          <p:cNvPr id="124946" name="Picture 1042" descr="C:\Documents and Settings\sfk\My Documents\PowerPoint\inaugural\inauguralpictures\homogeneity.gif">
            <a:extLst>
              <a:ext uri="{FF2B5EF4-FFF2-40B4-BE49-F238E27FC236}">
                <a16:creationId xmlns:a16="http://schemas.microsoft.com/office/drawing/2014/main" id="{F593890F-CB5C-084B-BF25-BFD66A65657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48400" y="2069326"/>
            <a:ext cx="3325171" cy="343474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312267324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2493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3" presetClass="entr" presetSubtype="16" fill="hold" nodeType="clickEffect">
                                  <p:stCondLst>
                                    <p:cond delay="0"/>
                                  </p:stCondLst>
                                  <p:childTnLst>
                                    <p:set>
                                      <p:cBhvr>
                                        <p:cTn id="10" dur="1" fill="hold">
                                          <p:stCondLst>
                                            <p:cond delay="0"/>
                                          </p:stCondLst>
                                        </p:cTn>
                                        <p:tgtEl>
                                          <p:spTgt spid="124942"/>
                                        </p:tgtEl>
                                        <p:attrNameLst>
                                          <p:attrName>style.visibility</p:attrName>
                                        </p:attrNameLst>
                                      </p:cBhvr>
                                      <p:to>
                                        <p:strVal val="visible"/>
                                      </p:to>
                                    </p:set>
                                    <p:anim calcmode="lin" valueType="num">
                                      <p:cBhvr>
                                        <p:cTn id="11" dur="500" fill="hold"/>
                                        <p:tgtEl>
                                          <p:spTgt spid="124942"/>
                                        </p:tgtEl>
                                        <p:attrNameLst>
                                          <p:attrName>ppt_w</p:attrName>
                                        </p:attrNameLst>
                                      </p:cBhvr>
                                      <p:tavLst>
                                        <p:tav tm="0">
                                          <p:val>
                                            <p:fltVal val="0"/>
                                          </p:val>
                                        </p:tav>
                                        <p:tav tm="100000">
                                          <p:val>
                                            <p:strVal val="#ppt_w"/>
                                          </p:val>
                                        </p:tav>
                                      </p:tavLst>
                                    </p:anim>
                                    <p:anim calcmode="lin" valueType="num">
                                      <p:cBhvr>
                                        <p:cTn id="12" dur="500" fill="hold"/>
                                        <p:tgtEl>
                                          <p:spTgt spid="124942"/>
                                        </p:tgtEl>
                                        <p:attrNameLst>
                                          <p:attrName>ppt_h</p:attrName>
                                        </p:attrNameLst>
                                      </p:cBhvr>
                                      <p:tavLst>
                                        <p:tav tm="0">
                                          <p:val>
                                            <p:fltVal val="0"/>
                                          </p:val>
                                        </p:tav>
                                        <p:tav tm="100000">
                                          <p:val>
                                            <p:strVal val="#ppt_h"/>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3" presetClass="entr" presetSubtype="16" fill="hold" nodeType="clickEffect">
                                  <p:stCondLst>
                                    <p:cond delay="0"/>
                                  </p:stCondLst>
                                  <p:childTnLst>
                                    <p:set>
                                      <p:cBhvr>
                                        <p:cTn id="16" dur="1" fill="hold">
                                          <p:stCondLst>
                                            <p:cond delay="0"/>
                                          </p:stCondLst>
                                        </p:cTn>
                                        <p:tgtEl>
                                          <p:spTgt spid="124943"/>
                                        </p:tgtEl>
                                        <p:attrNameLst>
                                          <p:attrName>style.visibility</p:attrName>
                                        </p:attrNameLst>
                                      </p:cBhvr>
                                      <p:to>
                                        <p:strVal val="visible"/>
                                      </p:to>
                                    </p:set>
                                    <p:anim calcmode="lin" valueType="num">
                                      <p:cBhvr>
                                        <p:cTn id="17" dur="500" fill="hold"/>
                                        <p:tgtEl>
                                          <p:spTgt spid="124943"/>
                                        </p:tgtEl>
                                        <p:attrNameLst>
                                          <p:attrName>ppt_w</p:attrName>
                                        </p:attrNameLst>
                                      </p:cBhvr>
                                      <p:tavLst>
                                        <p:tav tm="0">
                                          <p:val>
                                            <p:fltVal val="0"/>
                                          </p:val>
                                        </p:tav>
                                        <p:tav tm="100000">
                                          <p:val>
                                            <p:strVal val="#ppt_w"/>
                                          </p:val>
                                        </p:tav>
                                      </p:tavLst>
                                    </p:anim>
                                    <p:anim calcmode="lin" valueType="num">
                                      <p:cBhvr>
                                        <p:cTn id="18" dur="500" fill="hold"/>
                                        <p:tgtEl>
                                          <p:spTgt spid="124943"/>
                                        </p:tgtEl>
                                        <p:attrNameLst>
                                          <p:attrName>ppt_h</p:attrName>
                                        </p:attrNameLst>
                                      </p:cBhvr>
                                      <p:tavLst>
                                        <p:tav tm="0">
                                          <p:val>
                                            <p:fltVal val="0"/>
                                          </p:val>
                                        </p:tav>
                                        <p:tav tm="100000">
                                          <p:val>
                                            <p:strVal val="#ppt_h"/>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3" presetClass="entr" presetSubtype="16" fill="hold" nodeType="clickEffect">
                                  <p:stCondLst>
                                    <p:cond delay="0"/>
                                  </p:stCondLst>
                                  <p:childTnLst>
                                    <p:set>
                                      <p:cBhvr>
                                        <p:cTn id="22" dur="1" fill="hold">
                                          <p:stCondLst>
                                            <p:cond delay="0"/>
                                          </p:stCondLst>
                                        </p:cTn>
                                        <p:tgtEl>
                                          <p:spTgt spid="124944"/>
                                        </p:tgtEl>
                                        <p:attrNameLst>
                                          <p:attrName>style.visibility</p:attrName>
                                        </p:attrNameLst>
                                      </p:cBhvr>
                                      <p:to>
                                        <p:strVal val="visible"/>
                                      </p:to>
                                    </p:set>
                                    <p:anim calcmode="lin" valueType="num">
                                      <p:cBhvr>
                                        <p:cTn id="23" dur="500" fill="hold"/>
                                        <p:tgtEl>
                                          <p:spTgt spid="124944"/>
                                        </p:tgtEl>
                                        <p:attrNameLst>
                                          <p:attrName>ppt_w</p:attrName>
                                        </p:attrNameLst>
                                      </p:cBhvr>
                                      <p:tavLst>
                                        <p:tav tm="0">
                                          <p:val>
                                            <p:fltVal val="0"/>
                                          </p:val>
                                        </p:tav>
                                        <p:tav tm="100000">
                                          <p:val>
                                            <p:strVal val="#ppt_w"/>
                                          </p:val>
                                        </p:tav>
                                      </p:tavLst>
                                    </p:anim>
                                    <p:anim calcmode="lin" valueType="num">
                                      <p:cBhvr>
                                        <p:cTn id="24" dur="500" fill="hold"/>
                                        <p:tgtEl>
                                          <p:spTgt spid="124944"/>
                                        </p:tgtEl>
                                        <p:attrNameLst>
                                          <p:attrName>ppt_h</p:attrName>
                                        </p:attrNameLst>
                                      </p:cBhvr>
                                      <p:tavLst>
                                        <p:tav tm="0">
                                          <p:val>
                                            <p:fltVal val="0"/>
                                          </p:val>
                                        </p:tav>
                                        <p:tav tm="100000">
                                          <p:val>
                                            <p:strVal val="#ppt_h"/>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3" presetClass="entr" presetSubtype="16" fill="hold" nodeType="clickEffect">
                                  <p:stCondLst>
                                    <p:cond delay="0"/>
                                  </p:stCondLst>
                                  <p:childTnLst>
                                    <p:set>
                                      <p:cBhvr>
                                        <p:cTn id="28" dur="1" fill="hold">
                                          <p:stCondLst>
                                            <p:cond delay="0"/>
                                          </p:stCondLst>
                                        </p:cTn>
                                        <p:tgtEl>
                                          <p:spTgt spid="124945"/>
                                        </p:tgtEl>
                                        <p:attrNameLst>
                                          <p:attrName>style.visibility</p:attrName>
                                        </p:attrNameLst>
                                      </p:cBhvr>
                                      <p:to>
                                        <p:strVal val="visible"/>
                                      </p:to>
                                    </p:set>
                                    <p:anim calcmode="lin" valueType="num">
                                      <p:cBhvr>
                                        <p:cTn id="29" dur="500" fill="hold"/>
                                        <p:tgtEl>
                                          <p:spTgt spid="124945"/>
                                        </p:tgtEl>
                                        <p:attrNameLst>
                                          <p:attrName>ppt_w</p:attrName>
                                        </p:attrNameLst>
                                      </p:cBhvr>
                                      <p:tavLst>
                                        <p:tav tm="0">
                                          <p:val>
                                            <p:fltVal val="0"/>
                                          </p:val>
                                        </p:tav>
                                        <p:tav tm="100000">
                                          <p:val>
                                            <p:strVal val="#ppt_w"/>
                                          </p:val>
                                        </p:tav>
                                      </p:tavLst>
                                    </p:anim>
                                    <p:anim calcmode="lin" valueType="num">
                                      <p:cBhvr>
                                        <p:cTn id="30" dur="500" fill="hold"/>
                                        <p:tgtEl>
                                          <p:spTgt spid="124945"/>
                                        </p:tgtEl>
                                        <p:attrNameLst>
                                          <p:attrName>ppt_h</p:attrName>
                                        </p:attrNameLst>
                                      </p:cBhvr>
                                      <p:tavLst>
                                        <p:tav tm="0">
                                          <p:val>
                                            <p:fltVal val="0"/>
                                          </p:val>
                                        </p:tav>
                                        <p:tav tm="100000">
                                          <p:val>
                                            <p:strVal val="#ppt_h"/>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499"/>
                                          </p:stCondLst>
                                        </p:cTn>
                                        <p:tgtEl>
                                          <p:spTgt spid="124946"/>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1249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938" grpId="0" autoUpdateAnimBg="0"/>
      <p:bldP spid="124941" grpId="0"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3">
            <a:extLst>
              <a:ext uri="{FF2B5EF4-FFF2-40B4-BE49-F238E27FC236}">
                <a16:creationId xmlns:a16="http://schemas.microsoft.com/office/drawing/2014/main" id="{49D2A834-8396-9A4A-A577-CB82B4FF5840}"/>
              </a:ext>
            </a:extLst>
          </p:cNvPr>
          <p:cNvSpPr>
            <a:spLocks noGrp="1"/>
          </p:cNvSpPr>
          <p:nvPr>
            <p:ph type="sldNum" sz="quarter" idx="12"/>
          </p:nvPr>
        </p:nvSpPr>
        <p:spPr/>
        <p:txBody>
          <a:bodyPr/>
          <a:lstStyle/>
          <a:p>
            <a:fld id="{3FA63939-5774-ED40-81EA-1F7EF97B4D2A}" type="slidenum">
              <a:rPr lang="en-GB" altLang="en-US"/>
              <a:pPr/>
              <a:t>42</a:t>
            </a:fld>
            <a:endParaRPr lang="en-GB" altLang="en-US"/>
          </a:p>
        </p:txBody>
      </p:sp>
      <p:pic>
        <p:nvPicPr>
          <p:cNvPr id="113666" name="Picture 2" descr="C:\Documents and Settings\sfk\My Documents\PowerPoint\inaugural\inauguralpictures\cart0785.gif">
            <a:extLst>
              <a:ext uri="{FF2B5EF4-FFF2-40B4-BE49-F238E27FC236}">
                <a16:creationId xmlns:a16="http://schemas.microsoft.com/office/drawing/2014/main" id="{6E285345-57A3-B240-B9EC-6C5677DBF29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0093" y="0"/>
            <a:ext cx="5484915" cy="6881507"/>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 4" descr="hawking-penros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74104" y="0"/>
            <a:ext cx="5143500" cy="6858000"/>
          </a:xfrm>
          <a:prstGeom prst="rect">
            <a:avLst/>
          </a:prstGeom>
        </p:spPr>
      </p:pic>
    </p:spTree>
    <p:extLst>
      <p:ext uri="{BB962C8B-B14F-4D97-AF65-F5344CB8AC3E}">
        <p14:creationId xmlns:p14="http://schemas.microsoft.com/office/powerpoint/2010/main" val="422316979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5" name="Picture 3">
            <a:extLst>
              <a:ext uri="{FF2B5EF4-FFF2-40B4-BE49-F238E27FC236}">
                <a16:creationId xmlns:a16="http://schemas.microsoft.com/office/drawing/2014/main" id="{5D347A26-EC0B-7140-9508-C21135B57085}"/>
              </a:ext>
            </a:extLst>
          </p:cNvPr>
          <p:cNvPicPr>
            <a:picLocks noGrp="1" noChangeAspect="1" noChangeArrowheads="1"/>
          </p:cNvPicPr>
          <p:nvPr>
            <p:ph/>
          </p:nvPr>
        </p:nvPicPr>
        <p:blipFill>
          <a:blip r:embed="rId3">
            <a:lum bright="-30000" contrast="50000"/>
          </a:blip>
          <a:srcRect/>
          <a:stretch>
            <a:fillRect/>
          </a:stretch>
        </p:blipFill>
        <p:spPr>
          <a:xfrm>
            <a:off x="6547254" y="95693"/>
            <a:ext cx="3904551" cy="6671278"/>
          </a:xfrm>
          <a:ln w="76200" cmpd="tri">
            <a:solidFill>
              <a:srgbClr val="00CCFF"/>
            </a:solidFill>
          </a:ln>
        </p:spPr>
      </p:pic>
      <p:pic>
        <p:nvPicPr>
          <p:cNvPr id="3" name="Picture 2" descr="Fig23_BigBang_PrimitiveUniverse                                00060A72Macintosh HD                   BAA529E8:">
            <a:extLst>
              <a:ext uri="{FF2B5EF4-FFF2-40B4-BE49-F238E27FC236}">
                <a16:creationId xmlns:a16="http://schemas.microsoft.com/office/drawing/2014/main" id="{02ED002E-E2E7-544D-9783-5FBF2EF2CEA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8070" y="0"/>
            <a:ext cx="4650828" cy="68580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2115443683"/>
      </p:ext>
    </p:extLst>
  </p:cSld>
  <p:clrMapOvr>
    <a:masterClrMapping/>
  </p:clrMapOvr>
  <p:transition>
    <p:zoom/>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9" name="Picture 3">
            <a:extLst>
              <a:ext uri="{FF2B5EF4-FFF2-40B4-BE49-F238E27FC236}">
                <a16:creationId xmlns:a16="http://schemas.microsoft.com/office/drawing/2014/main" id="{10FD42CA-45B4-FC4B-9A84-EA4CE94548FF}"/>
              </a:ext>
            </a:extLst>
          </p:cNvPr>
          <p:cNvPicPr>
            <a:picLocks noGrp="1" noChangeAspect="1" noChangeArrowheads="1"/>
          </p:cNvPicPr>
          <p:nvPr>
            <p:ph/>
          </p:nvPr>
        </p:nvPicPr>
        <p:blipFill>
          <a:blip r:embed="rId3">
            <a:lum bright="-30000" contrast="50000"/>
          </a:blip>
          <a:srcRect/>
          <a:stretch>
            <a:fillRect/>
          </a:stretch>
        </p:blipFill>
        <p:spPr>
          <a:xfrm>
            <a:off x="4899025" y="236697"/>
            <a:ext cx="3613150" cy="6172200"/>
          </a:xfrm>
          <a:ln w="76200" cmpd="tri">
            <a:solidFill>
              <a:srgbClr val="00CCFF"/>
            </a:solidFill>
          </a:ln>
        </p:spPr>
      </p:pic>
      <p:sp>
        <p:nvSpPr>
          <p:cNvPr id="19460" name="Rectangle 4">
            <a:extLst>
              <a:ext uri="{FF2B5EF4-FFF2-40B4-BE49-F238E27FC236}">
                <a16:creationId xmlns:a16="http://schemas.microsoft.com/office/drawing/2014/main" id="{CE18CBCA-FF80-0E4D-A64A-A49ABFE627C3}"/>
              </a:ext>
            </a:extLst>
          </p:cNvPr>
          <p:cNvSpPr>
            <a:spLocks noChangeArrowheads="1"/>
          </p:cNvSpPr>
          <p:nvPr/>
        </p:nvSpPr>
        <p:spPr bwMode="auto">
          <a:xfrm>
            <a:off x="182318" y="109486"/>
            <a:ext cx="4984573" cy="6740308"/>
          </a:xfrm>
          <a:prstGeom prst="rect">
            <a:avLst/>
          </a:prstGeom>
          <a:noFill/>
          <a:ln w="9525">
            <a:noFill/>
            <a:miter lim="800000"/>
            <a:headEnd/>
            <a:tailEnd/>
          </a:ln>
          <a:effectLst/>
        </p:spPr>
        <p:txBody>
          <a:bodyPr wrap="square">
            <a:spAutoFit/>
          </a:bodyPr>
          <a:lstStyle/>
          <a:p>
            <a:pPr>
              <a:defRPr/>
            </a:pPr>
            <a:r>
              <a:rPr lang="en-US" sz="3600" dirty="0">
                <a:effectLst>
                  <a:outerShdw blurRad="38100" dist="38100" dir="2700000" algn="tl">
                    <a:srgbClr val="000000"/>
                  </a:outerShdw>
                </a:effectLst>
                <a:latin typeface="Times New Roman Bold" charset="0"/>
              </a:rPr>
              <a:t>As our own universe</a:t>
            </a:r>
          </a:p>
          <a:p>
            <a:pPr>
              <a:defRPr/>
            </a:pPr>
            <a:r>
              <a:rPr lang="en-US" sz="3600" dirty="0">
                <a:effectLst>
                  <a:outerShdw blurRad="38100" dist="38100" dir="2700000" algn="tl">
                    <a:srgbClr val="000000"/>
                  </a:outerShdw>
                </a:effectLst>
                <a:latin typeface="Times New Roman Bold" charset="0"/>
              </a:rPr>
              <a:t>experiences its time-</a:t>
            </a:r>
          </a:p>
          <a:p>
            <a:pPr>
              <a:defRPr/>
            </a:pPr>
            <a:r>
              <a:rPr lang="en-US" sz="3600" dirty="0">
                <a:effectLst>
                  <a:outerShdw blurRad="38100" dist="38100" dir="2700000" algn="tl">
                    <a:srgbClr val="000000"/>
                  </a:outerShdw>
                </a:effectLst>
                <a:latin typeface="Times New Roman Bold" charset="0"/>
              </a:rPr>
              <a:t>line, other parts of </a:t>
            </a:r>
          </a:p>
          <a:p>
            <a:pPr>
              <a:defRPr/>
            </a:pPr>
            <a:r>
              <a:rPr lang="en-US" sz="3600" dirty="0">
                <a:effectLst>
                  <a:outerShdw blurRad="38100" dist="38100" dir="2700000" algn="tl">
                    <a:srgbClr val="000000"/>
                  </a:outerShdw>
                </a:effectLst>
                <a:latin typeface="Times New Roman Bold" charset="0"/>
              </a:rPr>
              <a:t>the global space-time</a:t>
            </a:r>
          </a:p>
          <a:p>
            <a:pPr>
              <a:defRPr/>
            </a:pPr>
            <a:r>
              <a:rPr lang="en-US" sz="3600" dirty="0">
                <a:effectLst>
                  <a:outerShdw blurRad="38100" dist="38100" dir="2700000" algn="tl">
                    <a:srgbClr val="000000"/>
                  </a:outerShdw>
                </a:effectLst>
                <a:latin typeface="Times New Roman Bold" charset="0"/>
              </a:rPr>
              <a:t>(other universes) can </a:t>
            </a:r>
          </a:p>
          <a:p>
            <a:pPr>
              <a:defRPr/>
            </a:pPr>
            <a:r>
              <a:rPr lang="en-US" sz="3600" dirty="0">
                <a:effectLst>
                  <a:outerShdw blurRad="38100" dist="38100" dir="2700000" algn="tl">
                    <a:srgbClr val="000000"/>
                  </a:outerShdw>
                </a:effectLst>
                <a:latin typeface="Times New Roman Bold" charset="0"/>
              </a:rPr>
              <a:t>live through their own</a:t>
            </a:r>
          </a:p>
          <a:p>
            <a:pPr>
              <a:defRPr/>
            </a:pPr>
            <a:r>
              <a:rPr lang="en-US" sz="3600" dirty="0">
                <a:effectLst>
                  <a:outerShdw blurRad="38100" dist="38100" dir="2700000" algn="tl">
                    <a:srgbClr val="000000"/>
                  </a:outerShdw>
                </a:effectLst>
                <a:latin typeface="Times New Roman Bold" charset="0"/>
              </a:rPr>
              <a:t>lifetimes, as part of  </a:t>
            </a:r>
          </a:p>
          <a:p>
            <a:pPr>
              <a:defRPr/>
            </a:pPr>
            <a:r>
              <a:rPr lang="en-US" sz="3600" dirty="0">
                <a:effectLst>
                  <a:outerShdw blurRad="38100" dist="38100" dir="2700000" algn="tl">
                    <a:srgbClr val="000000"/>
                  </a:outerShdw>
                </a:effectLst>
                <a:latin typeface="Times New Roman Bold" charset="0"/>
              </a:rPr>
              <a:t>a cosmic archipelago</a:t>
            </a:r>
          </a:p>
          <a:p>
            <a:pPr>
              <a:defRPr/>
            </a:pPr>
            <a:r>
              <a:rPr lang="en-US" sz="3600" dirty="0">
                <a:effectLst>
                  <a:outerShdw blurRad="38100" dist="38100" dir="2700000" algn="tl">
                    <a:srgbClr val="000000"/>
                  </a:outerShdw>
                </a:effectLst>
                <a:latin typeface="Times New Roman Bold" charset="0"/>
              </a:rPr>
              <a:t>sometimes called the</a:t>
            </a:r>
          </a:p>
          <a:p>
            <a:pPr>
              <a:defRPr/>
            </a:pPr>
            <a:r>
              <a:rPr lang="en-US" sz="3600" dirty="0">
                <a:effectLst>
                  <a:outerShdw blurRad="38100" dist="38100" dir="2700000" algn="tl">
                    <a:srgbClr val="000000"/>
                  </a:outerShdw>
                </a:effectLst>
                <a:latin typeface="Times New Roman Bold" charset="0"/>
              </a:rPr>
              <a:t>MULTIVERSE.</a:t>
            </a:r>
          </a:p>
          <a:p>
            <a:pPr>
              <a:defRPr/>
            </a:pPr>
            <a:r>
              <a:rPr lang="en-US" sz="3600" dirty="0">
                <a:effectLst>
                  <a:outerShdw blurRad="38100" dist="38100" dir="2700000" algn="tl">
                    <a:srgbClr val="000000"/>
                  </a:outerShdw>
                </a:effectLst>
                <a:latin typeface="Times New Roman Bold" charset="0"/>
              </a:rPr>
              <a:t>Other words GHOSTS    in the theory</a:t>
            </a:r>
          </a:p>
        </p:txBody>
      </p:sp>
      <p:pic>
        <p:nvPicPr>
          <p:cNvPr id="2" name="Image 1" descr="conseq-comic.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09867" y="2703904"/>
            <a:ext cx="3503531" cy="4265750"/>
          </a:xfrm>
          <a:prstGeom prst="rect">
            <a:avLst/>
          </a:prstGeom>
        </p:spPr>
      </p:pic>
      <p:pic>
        <p:nvPicPr>
          <p:cNvPr id="3" name="Image 2" descr="Multiverse2009-1.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512175" y="0"/>
            <a:ext cx="3679825" cy="2827348"/>
          </a:xfrm>
          <a:prstGeom prst="rect">
            <a:avLst/>
          </a:prstGeom>
        </p:spPr>
      </p:pic>
    </p:spTree>
    <p:extLst>
      <p:ext uri="{BB962C8B-B14F-4D97-AF65-F5344CB8AC3E}">
        <p14:creationId xmlns:p14="http://schemas.microsoft.com/office/powerpoint/2010/main" val="1958569545"/>
      </p:ext>
    </p:extLst>
  </p:cSld>
  <p:clrMapOvr>
    <a:masterClrMapping/>
  </p:clrMapOvr>
  <p:transition>
    <p:zoom/>
  </p:transition>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pic>
        <p:nvPicPr>
          <p:cNvPr id="4" name="Content Placeholder 3">
            <a:extLst>
              <a:ext uri="{FF2B5EF4-FFF2-40B4-BE49-F238E27FC236}">
                <a16:creationId xmlns:a16="http://schemas.microsoft.com/office/drawing/2014/main" id="{14E7922B-47D4-FE43-A7B0-0178AE36FFAB}"/>
              </a:ext>
            </a:extLst>
          </p:cNvPr>
          <p:cNvPicPr>
            <a:picLocks noGrp="1" noChangeAspect="1"/>
          </p:cNvPicPr>
          <p:nvPr>
            <p:ph idx="4294967295"/>
          </p:nvPr>
        </p:nvPicPr>
        <p:blipFill>
          <a:blip r:embed="rId2"/>
          <a:stretch>
            <a:fillRect/>
          </a:stretch>
        </p:blipFill>
        <p:spPr>
          <a:xfrm>
            <a:off x="258720" y="-340750"/>
            <a:ext cx="11668122" cy="7348712"/>
          </a:xfrm>
        </p:spPr>
      </p:pic>
      <p:sp>
        <p:nvSpPr>
          <p:cNvPr id="3" name="ZoneTexte 2"/>
          <p:cNvSpPr txBox="1"/>
          <p:nvPr/>
        </p:nvSpPr>
        <p:spPr>
          <a:xfrm>
            <a:off x="11119170" y="6301996"/>
            <a:ext cx="1072830" cy="369332"/>
          </a:xfrm>
          <a:prstGeom prst="rect">
            <a:avLst/>
          </a:prstGeom>
          <a:noFill/>
        </p:spPr>
        <p:txBody>
          <a:bodyPr wrap="none" rtlCol="0">
            <a:spAutoFit/>
          </a:bodyPr>
          <a:lstStyle/>
          <a:p>
            <a:r>
              <a:rPr lang="fr-FR" dirty="0">
                <a:solidFill>
                  <a:schemeClr val="bg1">
                    <a:lumMod val="75000"/>
                  </a:schemeClr>
                </a:solidFill>
              </a:rPr>
              <a:t>Gaia </a:t>
            </a:r>
            <a:r>
              <a:rPr lang="fr-FR" dirty="0" err="1">
                <a:solidFill>
                  <a:schemeClr val="bg1">
                    <a:lumMod val="75000"/>
                  </a:schemeClr>
                </a:solidFill>
              </a:rPr>
              <a:t>map</a:t>
            </a:r>
            <a:endParaRPr lang="fr-FR" dirty="0">
              <a:solidFill>
                <a:schemeClr val="bg1">
                  <a:lumMod val="75000"/>
                </a:schemeClr>
              </a:solidFill>
            </a:endParaRPr>
          </a:p>
        </p:txBody>
      </p:sp>
    </p:spTree>
    <p:extLst>
      <p:ext uri="{BB962C8B-B14F-4D97-AF65-F5344CB8AC3E}">
        <p14:creationId xmlns:p14="http://schemas.microsoft.com/office/powerpoint/2010/main" val="15174035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B1861B6-5B3B-0943-95AF-BD08B5A09AAB}"/>
              </a:ext>
            </a:extLst>
          </p:cNvPr>
          <p:cNvPicPr>
            <a:picLocks noGrp="1" noChangeAspect="1"/>
          </p:cNvPicPr>
          <p:nvPr>
            <p:ph/>
          </p:nvPr>
        </p:nvPicPr>
        <p:blipFill>
          <a:blip r:embed="rId2"/>
          <a:stretch>
            <a:fillRect/>
          </a:stretch>
        </p:blipFill>
        <p:spPr>
          <a:xfrm>
            <a:off x="1497936" y="921067"/>
            <a:ext cx="8703640" cy="4912856"/>
          </a:xfrm>
        </p:spPr>
      </p:pic>
    </p:spTree>
    <p:extLst>
      <p:ext uri="{BB962C8B-B14F-4D97-AF65-F5344CB8AC3E}">
        <p14:creationId xmlns:p14="http://schemas.microsoft.com/office/powerpoint/2010/main" val="14568487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92BCC4A-8A6B-5C4B-A809-84CD5DCD6FC0}"/>
              </a:ext>
            </a:extLst>
          </p:cNvPr>
          <p:cNvSpPr>
            <a:spLocks noGrp="1"/>
          </p:cNvSpPr>
          <p:nvPr>
            <p:ph type="sldNum" sz="quarter" idx="12"/>
          </p:nvPr>
        </p:nvSpPr>
        <p:spPr/>
        <p:txBody>
          <a:bodyPr/>
          <a:lstStyle/>
          <a:p>
            <a:fld id="{BE1ABCC9-7CC4-7644-942F-D31DEA1DCA21}" type="slidenum">
              <a:rPr lang="en-GB" altLang="en-US"/>
              <a:pPr/>
              <a:t>5</a:t>
            </a:fld>
            <a:endParaRPr lang="en-GB" altLang="en-US"/>
          </a:p>
        </p:txBody>
      </p:sp>
      <p:pic>
        <p:nvPicPr>
          <p:cNvPr id="156674" name="Picture 2" descr="Fig30_UniverseComposi#61A96.jpg                                00060A72Macintosh HD                   BAA529E8:">
            <a:extLst>
              <a:ext uri="{FF2B5EF4-FFF2-40B4-BE49-F238E27FC236}">
                <a16:creationId xmlns:a16="http://schemas.microsoft.com/office/drawing/2014/main" id="{204E59A3-67C4-764C-8A3C-3D48BC02A51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304801"/>
            <a:ext cx="8458200" cy="5984875"/>
          </a:xfrm>
          <a:prstGeom prst="rect">
            <a:avLst/>
          </a:prstGeom>
          <a:noFill/>
          <a:extLst>
            <a:ext uri="{909E8E84-426E-40dd-AFC4-6F175D3DCCD1}">
              <a14:hiddenFill xmlns:a14="http://schemas.microsoft.com/office/drawing/2010/main" xmlns="">
                <a:solidFill>
                  <a:srgbClr val="FFFFFF"/>
                </a:solidFill>
              </a14:hiddenFill>
            </a:ext>
          </a:extLst>
        </p:spPr>
      </p:pic>
      <p:sp>
        <p:nvSpPr>
          <p:cNvPr id="156675" name="Text Box 3">
            <a:extLst>
              <a:ext uri="{FF2B5EF4-FFF2-40B4-BE49-F238E27FC236}">
                <a16:creationId xmlns:a16="http://schemas.microsoft.com/office/drawing/2014/main" id="{512EE008-0B4A-0E45-982E-1FA6DD6ED3FD}"/>
              </a:ext>
            </a:extLst>
          </p:cNvPr>
          <p:cNvSpPr txBox="1">
            <a:spLocks noChangeArrowheads="1"/>
          </p:cNvSpPr>
          <p:nvPr/>
        </p:nvSpPr>
        <p:spPr bwMode="auto">
          <a:xfrm>
            <a:off x="2209800" y="473076"/>
            <a:ext cx="3276600" cy="6463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en-GB" altLang="en-US"/>
              <a:t>The Energy Budget of the Universe</a:t>
            </a:r>
          </a:p>
        </p:txBody>
      </p:sp>
    </p:spTree>
    <p:extLst>
      <p:ext uri="{BB962C8B-B14F-4D97-AF65-F5344CB8AC3E}">
        <p14:creationId xmlns:p14="http://schemas.microsoft.com/office/powerpoint/2010/main" val="1935148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a:extLst>
              <a:ext uri="{FF2B5EF4-FFF2-40B4-BE49-F238E27FC236}">
                <a16:creationId xmlns:a16="http://schemas.microsoft.com/office/drawing/2014/main" id="{BAC55B96-BB0D-5E41-9598-1906E27B8C6C}"/>
              </a:ext>
            </a:extLst>
          </p:cNvPr>
          <p:cNvSpPr>
            <a:spLocks noGrp="1"/>
          </p:cNvSpPr>
          <p:nvPr>
            <p:ph type="title"/>
          </p:nvPr>
        </p:nvSpPr>
        <p:spPr>
          <a:xfrm>
            <a:off x="1752599" y="-327260"/>
            <a:ext cx="8969943" cy="7401827"/>
          </a:xfrm>
        </p:spPr>
        <p:txBody>
          <a:bodyPr/>
          <a:lstStyle/>
          <a:p>
            <a:pPr algn="ctr"/>
            <a:r>
              <a:rPr lang="en-US" altLang="en-US" sz="3200" b="1" dirty="0">
                <a:solidFill>
                  <a:srgbClr val="7030A0"/>
                </a:solidFill>
              </a:rPr>
              <a:t>Standard cosmological model</a:t>
            </a:r>
            <a:br>
              <a:rPr lang="en-US" altLang="en-US" sz="2000" b="1" dirty="0"/>
            </a:br>
            <a:br>
              <a:rPr lang="en-US" altLang="en-US" sz="2000" b="1" dirty="0"/>
            </a:br>
            <a:r>
              <a:rPr lang="en-US" altLang="en-US" sz="2000" dirty="0">
                <a:solidFill>
                  <a:srgbClr val="006600"/>
                </a:solidFill>
              </a:rPr>
              <a:t>Cosmological principle (Isotropy and homogeneity at large scales)</a:t>
            </a:r>
            <a:br>
              <a:rPr lang="en-US" altLang="en-US" sz="2000" b="1" dirty="0">
                <a:solidFill>
                  <a:srgbClr val="006600"/>
                </a:solidFill>
              </a:rPr>
            </a:br>
            <a:r>
              <a:rPr lang="en-US" altLang="en-US" sz="2000" i="1" dirty="0">
                <a:solidFill>
                  <a:srgbClr val="006600"/>
                </a:solidFill>
              </a:rPr>
              <a:t>Friedmann-Lemaitre-Robertson-Walker metric</a:t>
            </a:r>
            <a:br>
              <a:rPr lang="en-US" altLang="en-US" sz="2000" b="1" dirty="0"/>
            </a:br>
            <a:br>
              <a:rPr lang="en-US" altLang="en-US" sz="2000" b="1" dirty="0"/>
            </a:br>
            <a:br>
              <a:rPr lang="en-US" altLang="en-US" sz="2000" b="1" dirty="0"/>
            </a:br>
            <a:br>
              <a:rPr lang="en-US" altLang="en-US" sz="2000" b="1" dirty="0"/>
            </a:br>
            <a:br>
              <a:rPr lang="en-US" altLang="en-US" sz="2000" b="1" dirty="0"/>
            </a:br>
            <a:r>
              <a:rPr lang="en-US" altLang="en-US" sz="2000" dirty="0">
                <a:solidFill>
                  <a:srgbClr val="0033CC"/>
                </a:solidFill>
              </a:rPr>
              <a:t>Energy-momentum  (perfect fluid)  </a:t>
            </a:r>
            <a:br>
              <a:rPr lang="en-US" altLang="en-US" sz="2000" b="1" dirty="0"/>
            </a:br>
            <a:br>
              <a:rPr lang="en-US" altLang="en-US" sz="2000" b="1" dirty="0"/>
            </a:br>
            <a:br>
              <a:rPr lang="en-US" altLang="en-US" sz="2000" b="1" dirty="0"/>
            </a:br>
            <a:br>
              <a:rPr lang="en-US" altLang="en-US" sz="2000" b="1" dirty="0"/>
            </a:br>
            <a:r>
              <a:rPr lang="en-US" altLang="en-US" sz="2000" dirty="0">
                <a:solidFill>
                  <a:srgbClr val="FF0000"/>
                </a:solidFill>
              </a:rPr>
              <a:t>Dynamics </a:t>
            </a:r>
            <a:r>
              <a:rPr lang="en-US" altLang="en-US" sz="2000" i="1" dirty="0">
                <a:solidFill>
                  <a:srgbClr val="FF0000"/>
                </a:solidFill>
              </a:rPr>
              <a:t>(Friedmann equations)</a:t>
            </a:r>
            <a:br>
              <a:rPr lang="en-US" altLang="en-US" sz="2000" b="1" dirty="0"/>
            </a:br>
            <a:br>
              <a:rPr lang="en-US" altLang="en-US" sz="2000" b="1" dirty="0"/>
            </a:br>
            <a:br>
              <a:rPr lang="en-US" altLang="en-US" sz="2000" b="1" dirty="0"/>
            </a:br>
            <a:br>
              <a:rPr lang="en-US" altLang="en-US" sz="2000" b="1" dirty="0"/>
            </a:br>
            <a:endParaRPr lang="en-US" altLang="en-US" sz="3200" b="1" dirty="0"/>
          </a:p>
        </p:txBody>
      </p:sp>
      <p:graphicFrame>
        <p:nvGraphicFramePr>
          <p:cNvPr id="5123" name="Object 8">
            <a:extLst>
              <a:ext uri="{FF2B5EF4-FFF2-40B4-BE49-F238E27FC236}">
                <a16:creationId xmlns:a16="http://schemas.microsoft.com/office/drawing/2014/main" id="{81E78C32-EF4A-7C47-AD70-9170FAC373AD}"/>
              </a:ext>
            </a:extLst>
          </p:cNvPr>
          <p:cNvGraphicFramePr>
            <a:graphicFrameLocks noChangeAspect="1"/>
          </p:cNvGraphicFramePr>
          <p:nvPr/>
        </p:nvGraphicFramePr>
        <p:xfrm>
          <a:off x="6096000" y="3505200"/>
          <a:ext cx="2743200" cy="457200"/>
        </p:xfrm>
        <a:graphic>
          <a:graphicData uri="http://schemas.openxmlformats.org/presentationml/2006/ole">
            <mc:AlternateContent xmlns:mc="http://schemas.openxmlformats.org/markup-compatibility/2006">
              <mc:Choice xmlns:v="urn:schemas-microsoft-com:vml" Requires="v">
                <p:oleObj spid="_x0000_s2411" name="Equation" r:id="rId3" imgW="30137100" imgH="5562600" progId="Equation.3">
                  <p:embed/>
                </p:oleObj>
              </mc:Choice>
              <mc:Fallback>
                <p:oleObj name="Equation" r:id="rId3" imgW="30137100" imgH="5562600" progId="Equation.3">
                  <p:embed/>
                  <p:pic>
                    <p:nvPicPr>
                      <p:cNvPr id="5123" name="Object 8">
                        <a:extLst>
                          <a:ext uri="{FF2B5EF4-FFF2-40B4-BE49-F238E27FC236}">
                            <a16:creationId xmlns:a16="http://schemas.microsoft.com/office/drawing/2014/main" id="{81E78C32-EF4A-7C47-AD70-9170FAC373A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0" y="3505200"/>
                        <a:ext cx="27432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oleObj>
              </mc:Fallback>
            </mc:AlternateContent>
          </a:graphicData>
        </a:graphic>
      </p:graphicFrame>
      <p:graphicFrame>
        <p:nvGraphicFramePr>
          <p:cNvPr id="5124" name="Object 1">
            <a:extLst>
              <a:ext uri="{FF2B5EF4-FFF2-40B4-BE49-F238E27FC236}">
                <a16:creationId xmlns:a16="http://schemas.microsoft.com/office/drawing/2014/main" id="{E0AC4ED4-4024-4A4E-A17D-6637FF75D2BB}"/>
              </a:ext>
            </a:extLst>
          </p:cNvPr>
          <p:cNvGraphicFramePr>
            <a:graphicFrameLocks noChangeAspect="1"/>
          </p:cNvGraphicFramePr>
          <p:nvPr>
            <p:extLst>
              <p:ext uri="{D42A27DB-BD31-4B8C-83A1-F6EECF244321}">
                <p14:modId xmlns:p14="http://schemas.microsoft.com/office/powerpoint/2010/main" val="254901938"/>
              </p:ext>
            </p:extLst>
          </p:nvPr>
        </p:nvGraphicFramePr>
        <p:xfrm>
          <a:off x="3200400" y="2227450"/>
          <a:ext cx="6021388" cy="914400"/>
        </p:xfrm>
        <a:graphic>
          <a:graphicData uri="http://schemas.openxmlformats.org/presentationml/2006/ole">
            <mc:AlternateContent xmlns:mc="http://schemas.openxmlformats.org/markup-compatibility/2006">
              <mc:Choice xmlns:v="urn:schemas-microsoft-com:vml" Requires="v">
                <p:oleObj spid="_x0000_s2412" name="Equation" r:id="rId5" imgW="68757800" imgH="11112500" progId="Equation.3">
                  <p:embed/>
                </p:oleObj>
              </mc:Choice>
              <mc:Fallback>
                <p:oleObj name="Equation" r:id="rId5" imgW="68757800" imgH="11112500" progId="Equation.3">
                  <p:embed/>
                  <p:pic>
                    <p:nvPicPr>
                      <p:cNvPr id="5124" name="Object 1">
                        <a:extLst>
                          <a:ext uri="{FF2B5EF4-FFF2-40B4-BE49-F238E27FC236}">
                            <a16:creationId xmlns:a16="http://schemas.microsoft.com/office/drawing/2014/main" id="{E0AC4ED4-4024-4A4E-A17D-6637FF75D2B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00400" y="2227450"/>
                        <a:ext cx="6021388" cy="91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oleObj>
              </mc:Fallback>
            </mc:AlternateContent>
          </a:graphicData>
        </a:graphic>
      </p:graphicFrame>
      <p:graphicFrame>
        <p:nvGraphicFramePr>
          <p:cNvPr id="5125" name="Object 2">
            <a:extLst>
              <a:ext uri="{FF2B5EF4-FFF2-40B4-BE49-F238E27FC236}">
                <a16:creationId xmlns:a16="http://schemas.microsoft.com/office/drawing/2014/main" id="{F49FFD25-BFAF-F141-B997-1C84A3FA8DF7}"/>
              </a:ext>
            </a:extLst>
          </p:cNvPr>
          <p:cNvGraphicFramePr>
            <a:graphicFrameLocks noChangeAspect="1"/>
          </p:cNvGraphicFramePr>
          <p:nvPr/>
        </p:nvGraphicFramePr>
        <p:xfrm>
          <a:off x="1981200" y="5067300"/>
          <a:ext cx="3810000" cy="819150"/>
        </p:xfrm>
        <a:graphic>
          <a:graphicData uri="http://schemas.openxmlformats.org/presentationml/2006/ole">
            <mc:AlternateContent xmlns:mc="http://schemas.openxmlformats.org/markup-compatibility/2006">
              <mc:Choice xmlns:v="urn:schemas-microsoft-com:vml" Requires="v">
                <p:oleObj spid="_x0000_s2413" name="Equation" r:id="rId7" imgW="41833800" imgH="9944100" progId="Equation.3">
                  <p:embed/>
                </p:oleObj>
              </mc:Choice>
              <mc:Fallback>
                <p:oleObj name="Equation" r:id="rId7" imgW="41833800" imgH="9944100" progId="Equation.3">
                  <p:embed/>
                  <p:pic>
                    <p:nvPicPr>
                      <p:cNvPr id="5125" name="Object 2">
                        <a:extLst>
                          <a:ext uri="{FF2B5EF4-FFF2-40B4-BE49-F238E27FC236}">
                            <a16:creationId xmlns:a16="http://schemas.microsoft.com/office/drawing/2014/main" id="{F49FFD25-BFAF-F141-B997-1C84A3FA8DF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81200" y="5067300"/>
                        <a:ext cx="3810000" cy="819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oleObj>
              </mc:Fallback>
            </mc:AlternateContent>
          </a:graphicData>
        </a:graphic>
      </p:graphicFrame>
      <p:graphicFrame>
        <p:nvGraphicFramePr>
          <p:cNvPr id="5126" name="Object 3">
            <a:extLst>
              <a:ext uri="{FF2B5EF4-FFF2-40B4-BE49-F238E27FC236}">
                <a16:creationId xmlns:a16="http://schemas.microsoft.com/office/drawing/2014/main" id="{B18ADD82-73D0-1C43-BED1-456A6001CFC6}"/>
              </a:ext>
            </a:extLst>
          </p:cNvPr>
          <p:cNvGraphicFramePr>
            <a:graphicFrameLocks noChangeAspect="1"/>
          </p:cNvGraphicFramePr>
          <p:nvPr/>
        </p:nvGraphicFramePr>
        <p:xfrm>
          <a:off x="6858001" y="4953000"/>
          <a:ext cx="3109913" cy="762000"/>
        </p:xfrm>
        <a:graphic>
          <a:graphicData uri="http://schemas.openxmlformats.org/presentationml/2006/ole">
            <mc:AlternateContent xmlns:mc="http://schemas.openxmlformats.org/markup-compatibility/2006">
              <mc:Choice xmlns:v="urn:schemas-microsoft-com:vml" Requires="v">
                <p:oleObj spid="_x0000_s2414" name="Equation" r:id="rId9" imgW="34226500" imgH="9067800" progId="Equation.3">
                  <p:embed/>
                </p:oleObj>
              </mc:Choice>
              <mc:Fallback>
                <p:oleObj name="Equation" r:id="rId9" imgW="34226500" imgH="9067800" progId="Equation.3">
                  <p:embed/>
                  <p:pic>
                    <p:nvPicPr>
                      <p:cNvPr id="5126" name="Object 3">
                        <a:extLst>
                          <a:ext uri="{FF2B5EF4-FFF2-40B4-BE49-F238E27FC236}">
                            <a16:creationId xmlns:a16="http://schemas.microsoft.com/office/drawing/2014/main" id="{B18ADD82-73D0-1C43-BED1-456A6001CFC6}"/>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58001" y="4953000"/>
                        <a:ext cx="3109913" cy="762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1966470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EBB27-7D74-8441-B182-E716AF9F29DE}"/>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11B12DFA-9DF2-6445-A631-804E17C1B7F4}"/>
              </a:ext>
            </a:extLst>
          </p:cNvPr>
          <p:cNvPicPr>
            <a:picLocks noChangeAspect="1"/>
          </p:cNvPicPr>
          <p:nvPr/>
        </p:nvPicPr>
        <p:blipFill>
          <a:blip r:embed="rId2"/>
          <a:stretch>
            <a:fillRect/>
          </a:stretch>
        </p:blipFill>
        <p:spPr>
          <a:xfrm>
            <a:off x="91440" y="0"/>
            <a:ext cx="4064000" cy="2540000"/>
          </a:xfrm>
          <a:prstGeom prst="rect">
            <a:avLst/>
          </a:prstGeom>
        </p:spPr>
      </p:pic>
      <p:pic>
        <p:nvPicPr>
          <p:cNvPr id="6" name="Picture 5">
            <a:extLst>
              <a:ext uri="{FF2B5EF4-FFF2-40B4-BE49-F238E27FC236}">
                <a16:creationId xmlns:a16="http://schemas.microsoft.com/office/drawing/2014/main" id="{5C075AC7-14A6-5742-AFFB-3FE2B5845AA7}"/>
              </a:ext>
            </a:extLst>
          </p:cNvPr>
          <p:cNvPicPr>
            <a:picLocks noChangeAspect="1"/>
          </p:cNvPicPr>
          <p:nvPr/>
        </p:nvPicPr>
        <p:blipFill>
          <a:blip r:embed="rId3"/>
          <a:stretch>
            <a:fillRect/>
          </a:stretch>
        </p:blipFill>
        <p:spPr>
          <a:xfrm>
            <a:off x="4278923" y="0"/>
            <a:ext cx="7913077" cy="6858000"/>
          </a:xfrm>
          <a:prstGeom prst="rect">
            <a:avLst/>
          </a:prstGeom>
        </p:spPr>
      </p:pic>
      <p:pic>
        <p:nvPicPr>
          <p:cNvPr id="8" name="Picture 7">
            <a:extLst>
              <a:ext uri="{FF2B5EF4-FFF2-40B4-BE49-F238E27FC236}">
                <a16:creationId xmlns:a16="http://schemas.microsoft.com/office/drawing/2014/main" id="{01FEE1E2-E449-8245-B411-77D2ED6CAF09}"/>
              </a:ext>
            </a:extLst>
          </p:cNvPr>
          <p:cNvPicPr>
            <a:picLocks noChangeAspect="1"/>
          </p:cNvPicPr>
          <p:nvPr/>
        </p:nvPicPr>
        <p:blipFill>
          <a:blip r:embed="rId4"/>
          <a:stretch>
            <a:fillRect/>
          </a:stretch>
        </p:blipFill>
        <p:spPr>
          <a:xfrm>
            <a:off x="303041" y="2540000"/>
            <a:ext cx="3640797" cy="4488100"/>
          </a:xfrm>
          <a:prstGeom prst="rect">
            <a:avLst/>
          </a:prstGeom>
        </p:spPr>
      </p:pic>
    </p:spTree>
    <p:extLst>
      <p:ext uri="{BB962C8B-B14F-4D97-AF65-F5344CB8AC3E}">
        <p14:creationId xmlns:p14="http://schemas.microsoft.com/office/powerpoint/2010/main" val="24890784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88AE90-E160-334E-A428-FFA4E814F54D}"/>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1CC22A96-4B5A-2942-B2B0-6F8FD9CF0472}"/>
              </a:ext>
            </a:extLst>
          </p:cNvPr>
          <p:cNvPicPr>
            <a:picLocks noChangeAspect="1"/>
          </p:cNvPicPr>
          <p:nvPr/>
        </p:nvPicPr>
        <p:blipFill>
          <a:blip r:embed="rId2"/>
          <a:stretch>
            <a:fillRect/>
          </a:stretch>
        </p:blipFill>
        <p:spPr>
          <a:xfrm>
            <a:off x="379106" y="1690688"/>
            <a:ext cx="6382374" cy="4827693"/>
          </a:xfrm>
          <a:prstGeom prst="rect">
            <a:avLst/>
          </a:prstGeom>
        </p:spPr>
      </p:pic>
      <p:pic>
        <p:nvPicPr>
          <p:cNvPr id="6" name="Picture 5">
            <a:extLst>
              <a:ext uri="{FF2B5EF4-FFF2-40B4-BE49-F238E27FC236}">
                <a16:creationId xmlns:a16="http://schemas.microsoft.com/office/drawing/2014/main" id="{516CE2EF-318A-0145-9270-5F8174D54DB7}"/>
              </a:ext>
            </a:extLst>
          </p:cNvPr>
          <p:cNvPicPr>
            <a:picLocks noChangeAspect="1"/>
          </p:cNvPicPr>
          <p:nvPr/>
        </p:nvPicPr>
        <p:blipFill>
          <a:blip r:embed="rId3"/>
          <a:stretch>
            <a:fillRect/>
          </a:stretch>
        </p:blipFill>
        <p:spPr>
          <a:xfrm>
            <a:off x="1" y="0"/>
            <a:ext cx="12192000" cy="6939280"/>
          </a:xfrm>
          <a:prstGeom prst="rect">
            <a:avLst/>
          </a:prstGeom>
        </p:spPr>
      </p:pic>
    </p:spTree>
    <p:extLst>
      <p:ext uri="{BB962C8B-B14F-4D97-AF65-F5344CB8AC3E}">
        <p14:creationId xmlns:p14="http://schemas.microsoft.com/office/powerpoint/2010/main" val="3642230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258F21-3CCE-3D4A-9961-B74F1874179A}"/>
              </a:ext>
            </a:extLst>
          </p:cNvPr>
          <p:cNvSpPr>
            <a:spLocks noGrp="1"/>
          </p:cNvSpPr>
          <p:nvPr>
            <p:ph type="title"/>
          </p:nvPr>
        </p:nvSpPr>
        <p:spPr>
          <a:xfrm>
            <a:off x="76199" y="111125"/>
            <a:ext cx="12115801" cy="1325563"/>
          </a:xfrm>
        </p:spPr>
        <p:txBody>
          <a:bodyPr/>
          <a:lstStyle/>
          <a:p>
            <a:r>
              <a:rPr lang="en-US" dirty="0"/>
              <a:t>Observations show very good fit to cosmology model</a:t>
            </a:r>
          </a:p>
        </p:txBody>
      </p:sp>
      <p:pic>
        <p:nvPicPr>
          <p:cNvPr id="6" name="Picture 5">
            <a:extLst>
              <a:ext uri="{FF2B5EF4-FFF2-40B4-BE49-F238E27FC236}">
                <a16:creationId xmlns:a16="http://schemas.microsoft.com/office/drawing/2014/main" id="{D9DAEF1B-DA5D-5F40-8F8B-9617FBC75046}"/>
              </a:ext>
            </a:extLst>
          </p:cNvPr>
          <p:cNvPicPr>
            <a:picLocks noChangeAspect="1"/>
          </p:cNvPicPr>
          <p:nvPr/>
        </p:nvPicPr>
        <p:blipFill>
          <a:blip r:embed="rId3"/>
          <a:stretch>
            <a:fillRect/>
          </a:stretch>
        </p:blipFill>
        <p:spPr>
          <a:xfrm>
            <a:off x="76199" y="1805940"/>
            <a:ext cx="6308065" cy="4950460"/>
          </a:xfrm>
          <a:prstGeom prst="rect">
            <a:avLst/>
          </a:prstGeom>
        </p:spPr>
      </p:pic>
      <p:pic>
        <p:nvPicPr>
          <p:cNvPr id="8" name="Picture 7">
            <a:extLst>
              <a:ext uri="{FF2B5EF4-FFF2-40B4-BE49-F238E27FC236}">
                <a16:creationId xmlns:a16="http://schemas.microsoft.com/office/drawing/2014/main" id="{AAED8A1B-7ECB-4149-B95A-8244A22B865A}"/>
              </a:ext>
            </a:extLst>
          </p:cNvPr>
          <p:cNvPicPr>
            <a:picLocks noChangeAspect="1"/>
          </p:cNvPicPr>
          <p:nvPr/>
        </p:nvPicPr>
        <p:blipFill>
          <a:blip r:embed="rId4"/>
          <a:stretch>
            <a:fillRect/>
          </a:stretch>
        </p:blipFill>
        <p:spPr>
          <a:xfrm>
            <a:off x="6962679" y="1436688"/>
            <a:ext cx="4775200" cy="2286000"/>
          </a:xfrm>
          <a:prstGeom prst="rect">
            <a:avLst/>
          </a:prstGeom>
        </p:spPr>
      </p:pic>
      <p:sp>
        <p:nvSpPr>
          <p:cNvPr id="9" name="TextBox 8">
            <a:extLst>
              <a:ext uri="{FF2B5EF4-FFF2-40B4-BE49-F238E27FC236}">
                <a16:creationId xmlns:a16="http://schemas.microsoft.com/office/drawing/2014/main" id="{831C1510-2AAA-0B46-9B39-B5DBC92C3FBC}"/>
              </a:ext>
            </a:extLst>
          </p:cNvPr>
          <p:cNvSpPr txBox="1"/>
          <p:nvPr/>
        </p:nvSpPr>
        <p:spPr>
          <a:xfrm>
            <a:off x="6384264" y="3722688"/>
            <a:ext cx="6913419" cy="1846659"/>
          </a:xfrm>
          <a:prstGeom prst="rect">
            <a:avLst/>
          </a:prstGeom>
          <a:noFill/>
        </p:spPr>
        <p:txBody>
          <a:bodyPr wrap="square" rtlCol="0">
            <a:spAutoFit/>
          </a:bodyPr>
          <a:lstStyle/>
          <a:p>
            <a:r>
              <a:rPr lang="en-HK" sz="1600" dirty="0"/>
              <a:t>The Sloan Digital Sky Survey - Baryon Oscillation Spectroscopic Survey </a:t>
            </a:r>
          </a:p>
          <a:p>
            <a:r>
              <a:rPr lang="en-HK" sz="1600" dirty="0"/>
              <a:t>has transformed a two-dimensional image of the sky (left panel) </a:t>
            </a:r>
          </a:p>
          <a:p>
            <a:r>
              <a:rPr lang="en-HK" sz="1600" dirty="0"/>
              <a:t>into a three-dimensional map spanning distances of billions of light years, </a:t>
            </a:r>
          </a:p>
          <a:p>
            <a:r>
              <a:rPr lang="en-HK" sz="1600" dirty="0"/>
              <a:t>shown here from two perspectives (middle and right panels). </a:t>
            </a:r>
          </a:p>
          <a:p>
            <a:r>
              <a:rPr lang="en-HK" sz="1600" dirty="0"/>
              <a:t>This map includes 120,000 galaxies over 10% of the survey area. </a:t>
            </a:r>
          </a:p>
          <a:p>
            <a:r>
              <a:rPr lang="en-HK" sz="1600" dirty="0"/>
              <a:t>The brighter regions correspond to the regions of the Universe </a:t>
            </a:r>
          </a:p>
          <a:p>
            <a:r>
              <a:rPr lang="en-HK" sz="1600" dirty="0"/>
              <a:t>with more galaxies and therefore more dark matter.</a:t>
            </a:r>
            <a:endParaRPr lang="en-US" sz="1600" dirty="0"/>
          </a:p>
        </p:txBody>
      </p:sp>
      <p:pic>
        <p:nvPicPr>
          <p:cNvPr id="10" name="Picture 9">
            <a:extLst>
              <a:ext uri="{FF2B5EF4-FFF2-40B4-BE49-F238E27FC236}">
                <a16:creationId xmlns:a16="http://schemas.microsoft.com/office/drawing/2014/main" id="{A7A4B442-5B28-A74E-AE1E-569BA4C911A3}"/>
              </a:ext>
            </a:extLst>
          </p:cNvPr>
          <p:cNvPicPr>
            <a:picLocks noChangeAspect="1"/>
          </p:cNvPicPr>
          <p:nvPr/>
        </p:nvPicPr>
        <p:blipFill>
          <a:blip r:embed="rId5"/>
          <a:stretch>
            <a:fillRect/>
          </a:stretch>
        </p:blipFill>
        <p:spPr>
          <a:xfrm>
            <a:off x="6461760" y="5242560"/>
            <a:ext cx="5730240" cy="1066800"/>
          </a:xfrm>
          <a:prstGeom prst="rect">
            <a:avLst/>
          </a:prstGeom>
        </p:spPr>
      </p:pic>
    </p:spTree>
    <p:extLst>
      <p:ext uri="{BB962C8B-B14F-4D97-AF65-F5344CB8AC3E}">
        <p14:creationId xmlns:p14="http://schemas.microsoft.com/office/powerpoint/2010/main" val="230070594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39145</TotalTime>
  <Words>1450</Words>
  <Application>Microsoft Macintosh PowerPoint</Application>
  <PresentationFormat>Widescreen</PresentationFormat>
  <Paragraphs>229</Paragraphs>
  <Slides>46</Slides>
  <Notes>10</Notes>
  <HiddenSlides>5</HiddenSlides>
  <MMClips>0</MMClips>
  <ScaleCrop>false</ScaleCrop>
  <HeadingPairs>
    <vt:vector size="8" baseType="variant">
      <vt:variant>
        <vt:lpstr>Fonts Used</vt:lpstr>
      </vt:variant>
      <vt:variant>
        <vt:i4>12</vt:i4>
      </vt:variant>
      <vt:variant>
        <vt:lpstr>Theme</vt:lpstr>
      </vt:variant>
      <vt:variant>
        <vt:i4>1</vt:i4>
      </vt:variant>
      <vt:variant>
        <vt:lpstr>Embedded OLE Servers</vt:lpstr>
      </vt:variant>
      <vt:variant>
        <vt:i4>1</vt:i4>
      </vt:variant>
      <vt:variant>
        <vt:lpstr>Slide Titles</vt:lpstr>
      </vt:variant>
      <vt:variant>
        <vt:i4>46</vt:i4>
      </vt:variant>
    </vt:vector>
  </HeadingPairs>
  <TitlesOfParts>
    <vt:vector size="60" baseType="lpstr">
      <vt:lpstr>ＭＳ Ｐゴシック</vt:lpstr>
      <vt:lpstr>Arial</vt:lpstr>
      <vt:lpstr>ArialMT</vt:lpstr>
      <vt:lpstr>Calibri</vt:lpstr>
      <vt:lpstr>Calibri Light</vt:lpstr>
      <vt:lpstr>font0000000020c2ce6b</vt:lpstr>
      <vt:lpstr>Georgia</vt:lpstr>
      <vt:lpstr>Techno</vt:lpstr>
      <vt:lpstr>Times New Roman</vt:lpstr>
      <vt:lpstr>Times New Roman Bold</vt:lpstr>
      <vt:lpstr>Times-Roman</vt:lpstr>
      <vt:lpstr>Wingdings</vt:lpstr>
      <vt:lpstr>Office Theme</vt:lpstr>
      <vt:lpstr>Equation</vt:lpstr>
      <vt:lpstr>The Future of Cosmology</vt:lpstr>
      <vt:lpstr>PowerPoint Presentation</vt:lpstr>
      <vt:lpstr>Observational support for the     CDM model    (http:rpp.lbl.gov)            </vt:lpstr>
      <vt:lpstr>PowerPoint Presentation</vt:lpstr>
      <vt:lpstr>PowerPoint Presentation</vt:lpstr>
      <vt:lpstr>Standard cosmological model  Cosmological principle (Isotropy and homogeneity at large scales) Friedmann-Lemaitre-Robertson-Walker metric     Energy-momentum  (perfect fluid)      Dynamics (Friedmann equations)    </vt:lpstr>
      <vt:lpstr>PowerPoint Presentation</vt:lpstr>
      <vt:lpstr>PowerPoint Presentation</vt:lpstr>
      <vt:lpstr>Observations show very good fit to cosmology model</vt:lpstr>
      <vt:lpstr>PowerPoint Presentation</vt:lpstr>
      <vt:lpstr>CMB Angular Power Spectra</vt:lpstr>
      <vt:lpstr>Cosmic Microwave Background (CMB) Radiation </vt:lpstr>
      <vt:lpstr>Cosmic Background Radiation</vt:lpstr>
      <vt:lpstr>PowerPoint Presentation</vt:lpstr>
      <vt:lpstr>PowerPoint Presentation</vt:lpstr>
      <vt:lpstr>PowerPoint Presentation</vt:lpstr>
      <vt:lpstr>Ali CMB Program Observing Site</vt:lpstr>
      <vt:lpstr>PowerPoint Presentation</vt:lpstr>
      <vt:lpstr>PowerPoint Presentation</vt:lpstr>
      <vt:lpstr>PowerPoint Presentation</vt:lpstr>
      <vt:lpstr>The Copernican Time Principle</vt:lpstr>
      <vt:lpstr>Cosmic Timeline</vt:lpstr>
      <vt:lpstr>PowerPoint Presentation</vt:lpstr>
      <vt:lpstr>PowerPoint Presentation</vt:lpstr>
      <vt:lpstr>Cosmological Principle Re-Interpeted Currently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Cosmic Energy/Time</vt:lpstr>
      <vt:lpstr>Broken Symmetries</vt:lpstr>
      <vt:lpstr>The Einstein-Hilbert action </vt:lpstr>
      <vt:lpstr>MacDowell-Mansouri action with FRW symmetry imposed</vt:lpstr>
      <vt:lpstr>PowerPoint Presentation</vt:lpstr>
      <vt:lpstr>Must Integrate over all space-time should be path integral</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91</cp:revision>
  <dcterms:created xsi:type="dcterms:W3CDTF">2018-04-26T00:21:57Z</dcterms:created>
  <dcterms:modified xsi:type="dcterms:W3CDTF">2018-06-02T22:08:04Z</dcterms:modified>
</cp:coreProperties>
</file>