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447" r:id="rId3"/>
    <p:sldId id="450" r:id="rId4"/>
    <p:sldId id="478" r:id="rId5"/>
    <p:sldId id="481" r:id="rId6"/>
    <p:sldId id="451" r:id="rId7"/>
    <p:sldId id="460" r:id="rId8"/>
    <p:sldId id="485" r:id="rId9"/>
    <p:sldId id="446" r:id="rId10"/>
    <p:sldId id="463" r:id="rId11"/>
    <p:sldId id="472" r:id="rId12"/>
    <p:sldId id="473" r:id="rId13"/>
    <p:sldId id="452" r:id="rId14"/>
    <p:sldId id="474" r:id="rId15"/>
    <p:sldId id="475" r:id="rId16"/>
    <p:sldId id="476" r:id="rId17"/>
    <p:sldId id="454" r:id="rId18"/>
    <p:sldId id="457" r:id="rId19"/>
    <p:sldId id="461" r:id="rId20"/>
    <p:sldId id="455" r:id="rId21"/>
    <p:sldId id="456" r:id="rId22"/>
    <p:sldId id="462" r:id="rId23"/>
    <p:sldId id="397" r:id="rId24"/>
    <p:sldId id="415" r:id="rId25"/>
    <p:sldId id="464" r:id="rId26"/>
    <p:sldId id="465" r:id="rId27"/>
    <p:sldId id="480" r:id="rId28"/>
    <p:sldId id="466" r:id="rId29"/>
    <p:sldId id="467" r:id="rId30"/>
    <p:sldId id="468" r:id="rId31"/>
    <p:sldId id="469" r:id="rId32"/>
    <p:sldId id="470" r:id="rId33"/>
    <p:sldId id="453" r:id="rId34"/>
    <p:sldId id="448" r:id="rId35"/>
    <p:sldId id="449" r:id="rId36"/>
    <p:sldId id="459" r:id="rId37"/>
    <p:sldId id="471" r:id="rId38"/>
    <p:sldId id="477" r:id="rId39"/>
    <p:sldId id="482" r:id="rId40"/>
    <p:sldId id="484" r:id="rId41"/>
    <p:sldId id="400" r:id="rId42"/>
    <p:sldId id="483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DF05F-190A-8741-9EAF-D1290D1DF176}" type="datetimeFigureOut">
              <a:rPr lang="en-US" smtClean="0"/>
              <a:t>30/05/18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8FDFD-F33E-2A4E-B342-D5BF0B69D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307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E2D9C-82DB-5842-851D-1B06337E8B44}" type="datetimeFigureOut">
              <a:rPr lang="en-US" smtClean="0"/>
              <a:t>30/05/18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139D6-4DF1-074D-8A40-ECBDA599E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4400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Experiments.</a:t>
            </a:r>
          </a:p>
          <a:p>
            <a:r>
              <a:rPr lang="en-US" dirty="0" smtClean="0"/>
              <a:t>Would we have found it anyway?</a:t>
            </a:r>
          </a:p>
          <a:p>
            <a:r>
              <a:rPr lang="en-US" baseline="0" dirty="0" smtClean="0"/>
              <a:t>DIS</a:t>
            </a:r>
          </a:p>
          <a:p>
            <a:r>
              <a:rPr lang="en-US" baseline="0" dirty="0" smtClean="0"/>
              <a:t>4l</a:t>
            </a:r>
          </a:p>
          <a:p>
            <a:r>
              <a:rPr lang="en-US" dirty="0" smtClean="0"/>
              <a:t>Roman villa/</a:t>
            </a:r>
            <a:r>
              <a:rPr lang="en-US" dirty="0" err="1" smtClean="0"/>
              <a:t>cms</a:t>
            </a:r>
            <a:r>
              <a:rPr lang="en-US" dirty="0" smtClean="0"/>
              <a:t>. Traces of the SM will exist as long</a:t>
            </a:r>
            <a:r>
              <a:rPr lang="en-US" baseline="0" dirty="0" smtClean="0"/>
              <a:t> as there is a </a:t>
            </a:r>
            <a:r>
              <a:rPr lang="en-US" baseline="0" dirty="0" err="1" smtClean="0"/>
              <a:t>civilisation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67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449388" y="1206500"/>
            <a:ext cx="3959225" cy="29702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3491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1392627" y="4373100"/>
            <a:ext cx="4069867" cy="3565277"/>
          </a:xfrm>
          <a:noFill/>
          <a:ln/>
        </p:spPr>
        <p:txBody>
          <a:bodyPr wrap="none" anchor="ctr"/>
          <a:lstStyle/>
          <a:p>
            <a:r>
              <a:rPr lang="en-US" dirty="0" smtClean="0">
                <a:latin typeface="Times New Roman" pitchFamily="-65" charset="0"/>
              </a:rPr>
              <a:t>The weak force</a:t>
            </a:r>
            <a:r>
              <a:rPr lang="en-US" baseline="0" dirty="0" smtClean="0">
                <a:latin typeface="Times New Roman" pitchFamily="-65" charset="0"/>
              </a:rPr>
              <a:t> (isn’t). Reminder of the short-distance physics.</a:t>
            </a:r>
            <a:endParaRPr lang="en-US" dirty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only to be open</a:t>
            </a:r>
            <a:r>
              <a:rPr lang="en-US" baseline="0" dirty="0" smtClean="0"/>
              <a:t> such a meeting of stars, but also to be representing the work of some many others over so many years.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2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ATLAS cavern</a:t>
            </a:r>
            <a:r>
              <a:rPr lang="en-US" baseline="0" dirty="0" smtClean="0"/>
              <a:t> construction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701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was of course the LEP tunnel</a:t>
            </a:r>
            <a:r>
              <a:rPr lang="mr-IN" baseline="0" dirty="0" smtClean="0"/>
              <a:t>…</a:t>
            </a:r>
            <a:r>
              <a:rPr lang="en-GB" baseline="0" dirty="0" smtClean="0"/>
              <a:t> built bigger than needed, but still requiring R&amp;D on a more compact LHC magnet design (</a:t>
            </a:r>
            <a:r>
              <a:rPr lang="en-GB" baseline="0" dirty="0" err="1" smtClean="0"/>
              <a:t>Maini</a:t>
            </a:r>
            <a:r>
              <a:rPr lang="en-GB" baseline="0" dirty="0" smtClean="0"/>
              <a:t>, LHCP 2017)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28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was of course the LEP tunnel</a:t>
            </a:r>
            <a:r>
              <a:rPr lang="mr-IN" baseline="0" dirty="0" smtClean="0"/>
              <a:t>…</a:t>
            </a:r>
            <a:r>
              <a:rPr lang="en-GB" baseline="0" dirty="0" smtClean="0"/>
              <a:t> built bigger than needed, but still requiring R&amp;D on a more compact LHC magnet design (</a:t>
            </a:r>
            <a:r>
              <a:rPr lang="en-GB" baseline="0" dirty="0" err="1" smtClean="0"/>
              <a:t>Maini</a:t>
            </a:r>
            <a:r>
              <a:rPr lang="en-GB" baseline="0" dirty="0" smtClean="0"/>
              <a:t>, LHCP 2017)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28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Reconstructed </a:t>
            </a:r>
            <a:r>
              <a:rPr lang="en-US" dirty="0" err="1" smtClean="0"/>
              <a:t>hadronic</a:t>
            </a:r>
            <a:r>
              <a:rPr lang="en-US" dirty="0" smtClean="0"/>
              <a:t> interactions. Material</a:t>
            </a:r>
            <a:r>
              <a:rPr lang="en-US" baseline="0" dirty="0" smtClean="0"/>
              <a:t> in front on calorimeter critical for photon resolution.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62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all</a:t>
            </a:r>
            <a:r>
              <a:rPr lang="en-US" baseline="0" dirty="0" smtClean="0"/>
              <a:t> that work on understanding the detector &amp; the theory buys you.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42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all</a:t>
            </a:r>
            <a:r>
              <a:rPr lang="en-US" baseline="0" dirty="0" smtClean="0"/>
              <a:t> that work on understanding the detector &amp; the theory buys you.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42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CMS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3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86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2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33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0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6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7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7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93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01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June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Jon Butterworth: SM@50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ight-red.eps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292" y="-30161"/>
            <a:ext cx="3899708" cy="745917"/>
          </a:xfrm>
          <a:prstGeom prst="rect">
            <a:avLst/>
          </a:prstGeom>
        </p:spPr>
      </p:pic>
      <p:pic>
        <p:nvPicPr>
          <p:cNvPr id="12" name="Picture 11" descr="light-red.eps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20" r="42720"/>
          <a:stretch/>
        </p:blipFill>
        <p:spPr>
          <a:xfrm>
            <a:off x="-4103865" y="-30161"/>
            <a:ext cx="9546530" cy="74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4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Relationship Id="rId3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gif"/><Relationship Id="rId3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gif"/><Relationship Id="rId3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3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emf"/><Relationship Id="rId5" Type="http://schemas.openxmlformats.org/officeDocument/2006/relationships/image" Target="../media/image47.emf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14483"/>
            <a:ext cx="7772400" cy="995853"/>
          </a:xfrm>
        </p:spPr>
        <p:txBody>
          <a:bodyPr>
            <a:normAutofit/>
          </a:bodyPr>
          <a:lstStyle/>
          <a:p>
            <a:r>
              <a:rPr lang="en-US" dirty="0" smtClean="0"/>
              <a:t>Discovering the Higgs Boson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3622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Jon Butterworth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The Standard Model @ 50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June 2018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ATLAS-Logo-Square-Blue-RG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5105"/>
            <a:ext cx="1976229" cy="1976229"/>
          </a:xfrm>
          <a:prstGeom prst="rect">
            <a:avLst/>
          </a:prstGeom>
        </p:spPr>
      </p:pic>
      <p:pic>
        <p:nvPicPr>
          <p:cNvPr id="6" name="Picture 5" descr="CMSlogo_color_label_1024_May20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755" y="1995282"/>
            <a:ext cx="1908649" cy="1908649"/>
          </a:xfrm>
          <a:prstGeom prst="rect">
            <a:avLst/>
          </a:prstGeom>
        </p:spPr>
      </p:pic>
      <p:pic>
        <p:nvPicPr>
          <p:cNvPr id="7" name="Picture 6" descr="cern_logo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931" y="1810336"/>
            <a:ext cx="2093595" cy="209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5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10</a:t>
            </a:fld>
            <a:endParaRPr lang="en-US"/>
          </a:p>
        </p:txBody>
      </p:sp>
      <p:pic>
        <p:nvPicPr>
          <p:cNvPr id="2" name="Picture 1" descr="lhcfacts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1400"/>
            <a:ext cx="9144000" cy="4768577"/>
          </a:xfrm>
          <a:prstGeom prst="rect">
            <a:avLst/>
          </a:prstGeom>
        </p:spPr>
      </p:pic>
      <p:pic>
        <p:nvPicPr>
          <p:cNvPr id="7" name="Picture 6" descr="cern-lhc-aerial.jpg"/>
          <p:cNvPicPr>
            <a:picLocks noChangeAspect="1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88" y="724933"/>
            <a:ext cx="7703608" cy="563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98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94443" y="3095435"/>
            <a:ext cx="734556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Detectors</a:t>
            </a:r>
            <a:endParaRPr lang="en-US" dirty="0"/>
          </a:p>
        </p:txBody>
      </p:sp>
      <p:pic>
        <p:nvPicPr>
          <p:cNvPr id="8" name="Picture 7" descr="ATLAS-Logo-Square-Blue-RG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292" y="2850573"/>
            <a:ext cx="1976229" cy="1976229"/>
          </a:xfrm>
          <a:prstGeom prst="rect">
            <a:avLst/>
          </a:prstGeom>
        </p:spPr>
      </p:pic>
      <p:pic>
        <p:nvPicPr>
          <p:cNvPr id="9" name="Picture 8" descr="CMSlogo_color_label_1024_May2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18153"/>
            <a:ext cx="1908649" cy="190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34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atlas-mont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486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712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7793" y="551770"/>
            <a:ext cx="9267268" cy="595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95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cms-0611042_01-A4-at-140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1320800"/>
            <a:ext cx="63500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68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 descr="20180202_1934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147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 descr="cms_120918_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24107"/>
            <a:ext cx="8247071" cy="582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102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7110"/>
            <a:ext cx="411708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Trigger and Data Acquisition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4754"/>
            <a:ext cx="3326058" cy="168874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100 Hz of interesting events, from &gt; 1 billion Hz total</a:t>
            </a:r>
          </a:p>
          <a:p>
            <a:r>
              <a:rPr lang="en-US" dirty="0" smtClean="0"/>
              <a:t>Typical (raw) event size </a:t>
            </a:r>
            <a:r>
              <a:rPr lang="en-US" dirty="0" smtClean="0">
                <a:latin typeface="Brush Script MT Italic"/>
                <a:cs typeface="Brush Script MT Italic"/>
              </a:rPr>
              <a:t>O</a:t>
            </a:r>
            <a:r>
              <a:rPr lang="en-US" dirty="0" smtClean="0">
                <a:cs typeface="Brush Script MT Italic"/>
              </a:rPr>
              <a:t>(1MB)</a:t>
            </a:r>
            <a:endParaRPr lang="en-US" dirty="0">
              <a:latin typeface="Brush Script MT Italic"/>
              <a:cs typeface="Brush Script MT Italic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 descr="computing-head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44" y="2489537"/>
            <a:ext cx="3499514" cy="1166505"/>
          </a:xfrm>
          <a:prstGeom prst="rect">
            <a:avLst/>
          </a:prstGeom>
        </p:spPr>
      </p:pic>
      <p:pic>
        <p:nvPicPr>
          <p:cNvPr id="9" name="Picture 8" descr="crosssections2012_v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366" y="405460"/>
            <a:ext cx="4635667" cy="656005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083445" y="6415798"/>
            <a:ext cx="13360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Fig: W.J</a:t>
            </a:r>
            <a:r>
              <a:rPr lang="en-US" sz="1400" dirty="0"/>
              <a:t>. </a:t>
            </a:r>
            <a:r>
              <a:rPr lang="en-US" sz="1400" dirty="0" err="1" smtClean="0"/>
              <a:t>Stirling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508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87504" cy="2317692"/>
          </a:xfrm>
        </p:spPr>
        <p:txBody>
          <a:bodyPr>
            <a:normAutofit/>
          </a:bodyPr>
          <a:lstStyle/>
          <a:p>
            <a:r>
              <a:rPr lang="en-US" dirty="0" smtClean="0"/>
              <a:t>Fast and </a:t>
            </a:r>
            <a:r>
              <a:rPr lang="en-US" dirty="0" err="1" smtClean="0"/>
              <a:t>performant</a:t>
            </a:r>
            <a:r>
              <a:rPr lang="en-US" dirty="0" smtClean="0"/>
              <a:t> reconstruction of objects in the detectors (also used online for selection)</a:t>
            </a:r>
          </a:p>
          <a:p>
            <a:r>
              <a:rPr lang="en-US" dirty="0"/>
              <a:t>Detailed software models of the detectors</a:t>
            </a:r>
          </a:p>
          <a:p>
            <a:pPr lvl="1"/>
            <a:r>
              <a:rPr lang="en-US" dirty="0" smtClean="0"/>
              <a:t>Example </a:t>
            </a:r>
            <a:r>
              <a:rPr lang="en-US" dirty="0" smtClean="0">
                <a:sym typeface="Wingdings"/>
              </a:rPr>
              <a:t>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03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1"/>
            <a:ext cx="5798689" cy="125040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Detailed software models of the detectors</a:t>
            </a:r>
          </a:p>
          <a:p>
            <a:r>
              <a:rPr lang="en-US" dirty="0" smtClean="0"/>
              <a:t>Fast and </a:t>
            </a:r>
            <a:r>
              <a:rPr lang="en-US" dirty="0" err="1" smtClean="0"/>
              <a:t>performant</a:t>
            </a:r>
            <a:r>
              <a:rPr lang="en-US" dirty="0" smtClean="0"/>
              <a:t> reconstruction of objects in the detectors (also used online for selection)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 descr="IDmateri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44"/>
            <a:ext cx="7345956" cy="6858000"/>
          </a:xfrm>
          <a:prstGeom prst="rect">
            <a:avLst/>
          </a:prstGeom>
        </p:spPr>
      </p:pic>
      <p:pic>
        <p:nvPicPr>
          <p:cNvPr id="9" name="Picture 8" descr="ATLAS-Logo-Square-Blue-RG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771" y="-7486"/>
            <a:ext cx="1976229" cy="197622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124770" y="2298636"/>
            <a:ext cx="2019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 smtClean="0"/>
              <a:t>arXiv</a:t>
            </a:r>
            <a:r>
              <a:rPr lang="is-IS" dirty="0"/>
              <a:t>:1707.02826 [hep-ex</a:t>
            </a:r>
            <a:r>
              <a:rPr lang="is-IS" dirty="0" smtClean="0"/>
              <a:t>] (in JINST)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65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846" y="700380"/>
            <a:ext cx="8229600" cy="1143000"/>
          </a:xfrm>
        </p:spPr>
        <p:txBody>
          <a:bodyPr/>
          <a:lstStyle/>
          <a:p>
            <a:r>
              <a:rPr lang="en-US" dirty="0" smtClean="0"/>
              <a:t>Thank you, this is an </a:t>
            </a:r>
            <a:r>
              <a:rPr lang="en-US" dirty="0" err="1" smtClean="0"/>
              <a:t>honour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1596"/>
            <a:ext cx="8229600" cy="3964567"/>
          </a:xfrm>
        </p:spPr>
        <p:txBody>
          <a:bodyPr/>
          <a:lstStyle/>
          <a:p>
            <a:r>
              <a:rPr lang="en-US" dirty="0" smtClean="0"/>
              <a:t>Will not cover the history of the search, but the discovery – </a:t>
            </a:r>
            <a:r>
              <a:rPr lang="en-US" dirty="0"/>
              <a:t>along with a status report of where we are now</a:t>
            </a:r>
            <a:r>
              <a:rPr lang="en-US" dirty="0" smtClean="0"/>
              <a:t>.</a:t>
            </a:r>
          </a:p>
          <a:p>
            <a:r>
              <a:rPr lang="en-US" dirty="0" smtClean="0"/>
              <a:t>Will be a necessarily brief summary</a:t>
            </a:r>
          </a:p>
          <a:p>
            <a:r>
              <a:rPr lang="en-US" dirty="0" smtClean="0"/>
              <a:t>Plus some counter-historical speculation for fun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273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20</a:t>
            </a:fld>
            <a:endParaRPr lang="en-US"/>
          </a:p>
        </p:txBody>
      </p:sp>
      <p:pic>
        <p:nvPicPr>
          <p:cNvPr id="9" name="Picture 8" descr="slide_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90102"/>
            <a:ext cx="7108497" cy="5331373"/>
          </a:xfrm>
          <a:prstGeom prst="rect">
            <a:avLst/>
          </a:prstGeom>
        </p:spPr>
      </p:pic>
      <p:pic>
        <p:nvPicPr>
          <p:cNvPr id="11" name="Picture 10" descr="WLCG-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888" y="0"/>
            <a:ext cx="1726112" cy="140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069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05" y="1600200"/>
            <a:ext cx="4202119" cy="47561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You’ll hear a lot about theory later</a:t>
            </a:r>
          </a:p>
          <a:p>
            <a:pPr lvl="1"/>
            <a:r>
              <a:rPr lang="en-US" dirty="0" smtClean="0"/>
              <a:t>but, perhaps not about Monte Carlo event generators</a:t>
            </a:r>
          </a:p>
          <a:p>
            <a:r>
              <a:rPr lang="en-US" dirty="0" smtClean="0"/>
              <a:t>Precision </a:t>
            </a:r>
            <a:r>
              <a:rPr lang="en-US" dirty="0"/>
              <a:t>theory, exclusive </a:t>
            </a:r>
            <a:r>
              <a:rPr lang="en-US" dirty="0" smtClean="0"/>
              <a:t>calculations</a:t>
            </a:r>
          </a:p>
          <a:p>
            <a:pPr lvl="1"/>
            <a:r>
              <a:rPr lang="en-US" dirty="0" smtClean="0"/>
              <a:t>fixed order QCD &amp; EW </a:t>
            </a:r>
            <a:r>
              <a:rPr lang="en-US" dirty="0" err="1" smtClean="0"/>
              <a:t>resummation</a:t>
            </a:r>
            <a:r>
              <a:rPr lang="en-US" dirty="0" smtClean="0"/>
              <a:t> </a:t>
            </a:r>
            <a:r>
              <a:rPr lang="en-US" dirty="0"/>
              <a:t>&amp; </a:t>
            </a:r>
            <a:r>
              <a:rPr lang="en-US" dirty="0" smtClean="0"/>
              <a:t>matching, </a:t>
            </a:r>
            <a:r>
              <a:rPr lang="en-US" dirty="0"/>
              <a:t>and interfaced to models of non-</a:t>
            </a:r>
            <a:r>
              <a:rPr lang="en-US" dirty="0" err="1"/>
              <a:t>perturbative</a:t>
            </a:r>
            <a:r>
              <a:rPr lang="en-US" dirty="0"/>
              <a:t> </a:t>
            </a:r>
            <a:r>
              <a:rPr lang="en-US" dirty="0" smtClean="0"/>
              <a:t>physics</a:t>
            </a:r>
          </a:p>
          <a:p>
            <a:r>
              <a:rPr lang="en-US" dirty="0" smtClean="0"/>
              <a:t>Key tool in LHC modern collider physics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 descr="scetch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596" y="1600200"/>
            <a:ext cx="5407207" cy="39654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34200" y="5844539"/>
            <a:ext cx="1864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Fig: </a:t>
            </a:r>
            <a:r>
              <a:rPr lang="en-US" sz="1400" dirty="0" err="1" smtClean="0"/>
              <a:t>F.Krauss</a:t>
            </a:r>
            <a:r>
              <a:rPr lang="en-US" sz="1400" dirty="0" smtClean="0"/>
              <a:t>/Sherpa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38568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05" y="1600200"/>
            <a:ext cx="4202119" cy="47561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You’ll hear a lot about theory later</a:t>
            </a:r>
          </a:p>
          <a:p>
            <a:pPr lvl="1"/>
            <a:r>
              <a:rPr lang="en-US" dirty="0" smtClean="0"/>
              <a:t>but, perhaps not about Monte Carlo event generators</a:t>
            </a:r>
          </a:p>
          <a:p>
            <a:r>
              <a:rPr lang="en-US" dirty="0" smtClean="0"/>
              <a:t>Precision </a:t>
            </a:r>
            <a:r>
              <a:rPr lang="en-US" dirty="0"/>
              <a:t>theory, exclusive </a:t>
            </a:r>
            <a:r>
              <a:rPr lang="en-US" dirty="0" smtClean="0"/>
              <a:t>calculations</a:t>
            </a:r>
          </a:p>
          <a:p>
            <a:pPr lvl="1"/>
            <a:r>
              <a:rPr lang="en-US" dirty="0" smtClean="0"/>
              <a:t>fixed order QCD &amp; EW </a:t>
            </a:r>
            <a:r>
              <a:rPr lang="en-US" dirty="0" err="1" smtClean="0"/>
              <a:t>resummation</a:t>
            </a:r>
            <a:r>
              <a:rPr lang="en-US" dirty="0" smtClean="0"/>
              <a:t> </a:t>
            </a:r>
            <a:r>
              <a:rPr lang="en-US" dirty="0"/>
              <a:t>&amp; </a:t>
            </a:r>
            <a:r>
              <a:rPr lang="en-US" dirty="0" smtClean="0"/>
              <a:t>matching, </a:t>
            </a:r>
            <a:r>
              <a:rPr lang="en-US" dirty="0"/>
              <a:t>and interfaced to models of non-</a:t>
            </a:r>
            <a:r>
              <a:rPr lang="en-US" dirty="0" err="1"/>
              <a:t>perturbative</a:t>
            </a:r>
            <a:r>
              <a:rPr lang="en-US" dirty="0"/>
              <a:t> </a:t>
            </a:r>
            <a:r>
              <a:rPr lang="en-US" dirty="0" smtClean="0"/>
              <a:t>physics</a:t>
            </a:r>
          </a:p>
          <a:p>
            <a:r>
              <a:rPr lang="en-US" dirty="0" smtClean="0"/>
              <a:t>Key tool in LHC modern collider physics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866" y="933610"/>
            <a:ext cx="3558134" cy="489585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061573" y="5867617"/>
            <a:ext cx="3932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dirty="0" smtClean="0"/>
              <a:t>arXiv</a:t>
            </a:r>
            <a:r>
              <a:rPr lang="mr-IN" dirty="0"/>
              <a:t>:1409.8639 [hep-ex</a:t>
            </a:r>
            <a:r>
              <a:rPr lang="mr-IN" dirty="0" smtClean="0"/>
              <a:t>]</a:t>
            </a:r>
            <a:r>
              <a:rPr lang="en-GB" dirty="0" smtClean="0"/>
              <a:t> (in EPJC)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320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Electroweak symmetry breaking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23</a:t>
            </a:fld>
            <a:endParaRPr lang="en-US"/>
          </a:p>
        </p:txBody>
      </p:sp>
      <p:pic>
        <p:nvPicPr>
          <p:cNvPr id="9" name="Picture 8" descr="mw_mt_68CL_both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643" y="1600200"/>
            <a:ext cx="7673943" cy="48993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64060" y="1600200"/>
            <a:ext cx="208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Tevatron</a:t>
            </a:r>
            <a:r>
              <a:rPr lang="en-US" dirty="0" smtClean="0"/>
              <a:t> (CDF/D0)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14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24</a:t>
            </a:fld>
            <a:endParaRPr lang="en-US"/>
          </a:p>
        </p:txBody>
      </p:sp>
      <p:pic>
        <p:nvPicPr>
          <p:cNvPr id="9" name="Picture 8" descr="HiggsGammaGamm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71202" cy="6858000"/>
          </a:xfrm>
          <a:prstGeom prst="rect">
            <a:avLst/>
          </a:prstGeom>
        </p:spPr>
      </p:pic>
      <p:pic>
        <p:nvPicPr>
          <p:cNvPr id="10" name="Picture 9" descr="ATLAS-Logo-Square-Blue-RG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621" y="0"/>
            <a:ext cx="1976229" cy="197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16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25</a:t>
            </a:fld>
            <a:endParaRPr lang="en-US"/>
          </a:p>
        </p:txBody>
      </p:sp>
      <p:pic>
        <p:nvPicPr>
          <p:cNvPr id="2" name="Picture 1" descr="HZZ4l_animate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1" y="758190"/>
            <a:ext cx="7898912" cy="6099810"/>
          </a:xfrm>
          <a:prstGeom prst="rect">
            <a:avLst/>
          </a:prstGeom>
        </p:spPr>
      </p:pic>
      <p:pic>
        <p:nvPicPr>
          <p:cNvPr id="7" name="Picture 6" descr="CMSlogo_color_label_1024_May2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351" y="0"/>
            <a:ext cx="1908649" cy="190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70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17919"/>
            <a:ext cx="8229600" cy="55390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From Nick Wardle, at the “UK </a:t>
            </a:r>
            <a:r>
              <a:rPr lang="en-US" i="1" dirty="0">
                <a:solidFill>
                  <a:srgbClr val="FF0000"/>
                </a:solidFill>
              </a:rPr>
              <a:t>input to the European Particle Physics Strategy </a:t>
            </a:r>
            <a:r>
              <a:rPr lang="en-US" i="1" dirty="0" smtClean="0">
                <a:solidFill>
                  <a:srgbClr val="FF0000"/>
                </a:solidFill>
              </a:rPr>
              <a:t>Update”, IPPP Durham, April 2018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26</a:t>
            </a:fld>
            <a:endParaRPr lang="en-US"/>
          </a:p>
        </p:txBody>
      </p:sp>
      <p:pic>
        <p:nvPicPr>
          <p:cNvPr id="8" name="Picture 7" descr="wardl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0163"/>
            <a:ext cx="9144000" cy="4507756"/>
          </a:xfrm>
          <a:prstGeom prst="rect">
            <a:avLst/>
          </a:prstGeom>
        </p:spPr>
      </p:pic>
      <p:pic>
        <p:nvPicPr>
          <p:cNvPr id="9" name="Picture 8" descr="CMSlogo_color_label_1024_May20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471" y="0"/>
            <a:ext cx="1415344" cy="141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449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17919"/>
            <a:ext cx="8229600" cy="55390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From Nick Wardle, at the “UK </a:t>
            </a:r>
            <a:r>
              <a:rPr lang="en-US" i="1" dirty="0">
                <a:solidFill>
                  <a:srgbClr val="FF0000"/>
                </a:solidFill>
              </a:rPr>
              <a:t>input to the European Particle Physics Strategy </a:t>
            </a:r>
            <a:r>
              <a:rPr lang="en-US" i="1" dirty="0" smtClean="0">
                <a:solidFill>
                  <a:srgbClr val="FF0000"/>
                </a:solidFill>
              </a:rPr>
              <a:t>Update”, IPPP Durham, April 2018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 descr="wardl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0163"/>
            <a:ext cx="9144000" cy="4507756"/>
          </a:xfrm>
          <a:prstGeom prst="rect">
            <a:avLst/>
          </a:prstGeom>
        </p:spPr>
      </p:pic>
      <p:pic>
        <p:nvPicPr>
          <p:cNvPr id="9" name="Picture 8" descr="CMSlogo_color_label_1024_May20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471" y="0"/>
            <a:ext cx="1415344" cy="1415344"/>
          </a:xfrm>
          <a:prstGeom prst="rect">
            <a:avLst/>
          </a:prstGeom>
        </p:spPr>
      </p:pic>
      <p:pic>
        <p:nvPicPr>
          <p:cNvPr id="2" name="Picture 1" descr="CMS-HIG-16-040_Figure_014-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213" y="1415344"/>
            <a:ext cx="4833788" cy="449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455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</a:t>
            </a:r>
            <a:r>
              <a:rPr lang="en-US" dirty="0"/>
              <a:t>H</a:t>
            </a:r>
            <a:r>
              <a:rPr lang="en-US" dirty="0" smtClean="0"/>
              <a:t>iggs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70" y="1392765"/>
            <a:ext cx="4541241" cy="50965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4866" y="1257595"/>
            <a:ext cx="6959134" cy="4917678"/>
          </a:xfrm>
          <a:prstGeom prst="rect">
            <a:avLst/>
          </a:prstGeom>
        </p:spPr>
      </p:pic>
      <p:pic>
        <p:nvPicPr>
          <p:cNvPr id="3" name="Picture 2" descr="atlas-cp-fig_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043" y="4591611"/>
            <a:ext cx="2521770" cy="212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87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Exploring the production kinematics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 descr="atlas-higgs-pt-fig_26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90" y="1256427"/>
            <a:ext cx="5105219" cy="4953094"/>
          </a:xfrm>
          <a:prstGeom prst="rect">
            <a:avLst/>
          </a:prstGeom>
        </p:spPr>
      </p:pic>
      <p:pic>
        <p:nvPicPr>
          <p:cNvPr id="8" name="Picture 7" descr="ATLAS_HIGGS3010_XSvsCME_Summar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6296"/>
            <a:ext cx="4198106" cy="284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220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88092"/>
            <a:ext cx="8229600" cy="193807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i="1" dirty="0">
                <a:solidFill>
                  <a:srgbClr val="FF0000"/>
                </a:solidFill>
              </a:rPr>
              <a:t>J. R. Ellis, M. K. Gaillard and D. V. </a:t>
            </a:r>
            <a:r>
              <a:rPr lang="en-US" sz="2400" i="1" dirty="0" err="1">
                <a:solidFill>
                  <a:srgbClr val="FF0000"/>
                </a:solidFill>
              </a:rPr>
              <a:t>Nanopoulos</a:t>
            </a:r>
            <a:r>
              <a:rPr lang="en-US" sz="2400" i="1" dirty="0">
                <a:solidFill>
                  <a:srgbClr val="FF0000"/>
                </a:solidFill>
              </a:rPr>
              <a:t>, A phenomenological profile of the Higgs boson, </a:t>
            </a:r>
            <a:r>
              <a:rPr lang="en-US" sz="2400" i="1" dirty="0" err="1" smtClean="0">
                <a:solidFill>
                  <a:srgbClr val="FF0000"/>
                </a:solidFill>
              </a:rPr>
              <a:t>Nucl</a:t>
            </a:r>
            <a:r>
              <a:rPr lang="en-US" sz="2400" i="1" dirty="0">
                <a:solidFill>
                  <a:srgbClr val="FF0000"/>
                </a:solidFill>
              </a:rPr>
              <a:t>. Phys. B 106 (1976) 292</a:t>
            </a:r>
            <a:r>
              <a:rPr lang="en-US" sz="2400" i="1" dirty="0" smtClean="0"/>
              <a:t>. (See also </a:t>
            </a:r>
            <a:r>
              <a:rPr lang="en-US" sz="2400" i="1" dirty="0" err="1" smtClean="0"/>
              <a:t>arxiv</a:t>
            </a:r>
            <a:r>
              <a:rPr lang="en-US" sz="2400" i="1" dirty="0" smtClean="0"/>
              <a:t>:</a:t>
            </a:r>
            <a:r>
              <a:rPr lang="is-IS" sz="2400" i="1" dirty="0" smtClean="0"/>
              <a:t>1504.07217)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eg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7400"/>
            <a:ext cx="9144000" cy="244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160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Challenging production modes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30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368044" y="6171684"/>
            <a:ext cx="187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 arXiv:</a:t>
            </a:r>
            <a:r>
              <a:rPr lang="pt-BR" dirty="0" smtClean="0"/>
              <a:t>1804.03682</a:t>
            </a:r>
            <a:endParaRPr lang="en-US" dirty="0"/>
          </a:p>
        </p:txBody>
      </p:sp>
      <p:pic>
        <p:nvPicPr>
          <p:cNvPr id="3" name="Picture 2" descr="plots_fd_ttH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904" y="1300039"/>
            <a:ext cx="2157045" cy="142897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715702" y="6380996"/>
            <a:ext cx="2287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	arXiv:1804.02610 </a:t>
            </a:r>
            <a:endParaRPr lang="en-US" dirty="0"/>
          </a:p>
        </p:txBody>
      </p:sp>
      <p:pic>
        <p:nvPicPr>
          <p:cNvPr id="13" name="Picture 12" descr="cmstthFigure_001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57" y="1992038"/>
            <a:ext cx="6844354" cy="4836569"/>
          </a:xfrm>
          <a:prstGeom prst="rect">
            <a:avLst/>
          </a:prstGeom>
        </p:spPr>
      </p:pic>
      <p:pic>
        <p:nvPicPr>
          <p:cNvPr id="14" name="Picture 13" descr="atlastthfig_14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1950"/>
            <a:ext cx="4082427" cy="395335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00017" y="2222618"/>
            <a:ext cx="1825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arXiv:1712.08891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831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Challenging decay modes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 descr="atlas-hbb-fig_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20" y="1600200"/>
            <a:ext cx="4296443" cy="4124933"/>
          </a:xfrm>
          <a:prstGeom prst="rect">
            <a:avLst/>
          </a:prstGeom>
        </p:spPr>
      </p:pic>
      <p:pic>
        <p:nvPicPr>
          <p:cNvPr id="9" name="Picture 8" descr="atlas-hbb-fig_05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876" y="1796827"/>
            <a:ext cx="5171124" cy="372091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02727" y="5735547"/>
            <a:ext cx="2984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	</a:t>
            </a:r>
            <a:r>
              <a:rPr lang="is-IS" dirty="0" smtClean="0"/>
              <a:t>ATLAS: arXiv</a:t>
            </a:r>
            <a:r>
              <a:rPr lang="is-IS" dirty="0"/>
              <a:t>:1708.03299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174818" y="6029015"/>
            <a:ext cx="32419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CMS: arXiv</a:t>
            </a:r>
            <a:r>
              <a:rPr lang="pt-BR" dirty="0"/>
              <a:t>:1709.07497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02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581" y="457200"/>
            <a:ext cx="8931192" cy="136664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Challenging production &amp; decay modes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47847" y="5770699"/>
            <a:ext cx="187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 arXiv:1709.05543 </a:t>
            </a:r>
            <a:endParaRPr lang="en-US" dirty="0"/>
          </a:p>
        </p:txBody>
      </p:sp>
      <p:pic>
        <p:nvPicPr>
          <p:cNvPr id="8" name="Picture 7" descr="cms-bb-inc-Figure_003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53" y="1472587"/>
            <a:ext cx="8725322" cy="6165756"/>
          </a:xfrm>
          <a:prstGeom prst="rect">
            <a:avLst/>
          </a:prstGeom>
        </p:spPr>
      </p:pic>
      <p:pic>
        <p:nvPicPr>
          <p:cNvPr id="9" name="Picture 8" descr="cms-bb-inc-Figure_002-b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3002" y="1823846"/>
            <a:ext cx="5895812" cy="416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782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i="1" dirty="0" smtClean="0"/>
              <a:t>“Theory-driven experiments are designed and performed in order to investigate well-defined research questions by relying on the well-established theoretical frameworks of the target phenomena. Both the experimental set-up used and procedures carried out in cases of theory-driven experimentation are tailored to investigate specific research questions.”</a:t>
            </a:r>
          </a:p>
          <a:p>
            <a:pPr marL="0" indent="0">
              <a:buNone/>
            </a:pPr>
            <a:r>
              <a:rPr lang="en-US" i="1" dirty="0" err="1" smtClean="0">
                <a:solidFill>
                  <a:srgbClr val="FF0000"/>
                </a:solidFill>
              </a:rPr>
              <a:t>Korey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Karaca</a:t>
            </a:r>
            <a:r>
              <a:rPr lang="en-US" i="1" dirty="0" smtClean="0">
                <a:solidFill>
                  <a:srgbClr val="FF0000"/>
                </a:solidFill>
              </a:rPr>
              <a:t>, </a:t>
            </a:r>
            <a:r>
              <a:rPr lang="en-US" i="1" dirty="0" err="1" smtClean="0">
                <a:solidFill>
                  <a:srgbClr val="FF0000"/>
                </a:solidFill>
              </a:rPr>
              <a:t>Synthese</a:t>
            </a:r>
            <a:r>
              <a:rPr lang="en-US" i="1" dirty="0" smtClean="0">
                <a:solidFill>
                  <a:srgbClr val="FF0000"/>
                </a:solidFill>
              </a:rPr>
              <a:t> (</a:t>
            </a:r>
            <a:r>
              <a:rPr lang="en-US" i="1" dirty="0">
                <a:solidFill>
                  <a:srgbClr val="FF0000"/>
                </a:solidFill>
              </a:rPr>
              <a:t>2017) 194:333–354 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dirty="0" smtClean="0"/>
              <a:t>Would we have seen it without the Standard Model/</a:t>
            </a:r>
            <a:r>
              <a:rPr lang="en-US" dirty="0" err="1" smtClean="0"/>
              <a:t>Brout</a:t>
            </a:r>
            <a:r>
              <a:rPr lang="en-US" dirty="0" smtClean="0"/>
              <a:t>, </a:t>
            </a:r>
            <a:r>
              <a:rPr lang="en-US" dirty="0" err="1" smtClean="0"/>
              <a:t>Englert</a:t>
            </a:r>
            <a:r>
              <a:rPr lang="en-US" dirty="0" smtClean="0"/>
              <a:t>, Higgs et al, to guide us?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98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15" y="457200"/>
            <a:ext cx="8890657" cy="13801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 knew interesting things happen here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334" y="1576745"/>
            <a:ext cx="6213163" cy="463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40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28891" y="1236644"/>
            <a:ext cx="5427943" cy="54279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8189" y="2037971"/>
            <a:ext cx="3919491" cy="3919491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4581" y="457200"/>
            <a:ext cx="858486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And perhaps even more so here</a:t>
            </a:r>
            <a:r>
              <a:rPr lang="mr-IN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92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13/4/2018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JMB, M4L: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36</a:t>
            </a:fld>
            <a:endParaRPr lang="en-US"/>
          </a:p>
        </p:txBody>
      </p:sp>
      <p:pic>
        <p:nvPicPr>
          <p:cNvPr id="7" name="Picture 6" descr="ggZZ4lbo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06" y="4885703"/>
            <a:ext cx="3629865" cy="1972297"/>
          </a:xfrm>
          <a:prstGeom prst="rect">
            <a:avLst/>
          </a:prstGeom>
        </p:spPr>
      </p:pic>
      <p:pic>
        <p:nvPicPr>
          <p:cNvPr id="8" name="Picture 7" descr="ggZZ4lhigg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436" y="747433"/>
            <a:ext cx="3124200" cy="1976534"/>
          </a:xfrm>
          <a:prstGeom prst="rect">
            <a:avLst/>
          </a:prstGeom>
        </p:spPr>
      </p:pic>
      <p:pic>
        <p:nvPicPr>
          <p:cNvPr id="9" name="Picture 8" descr="qqZZ4l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939" y="4428925"/>
            <a:ext cx="2857061" cy="2075833"/>
          </a:xfrm>
          <a:prstGeom prst="rect">
            <a:avLst/>
          </a:prstGeom>
        </p:spPr>
      </p:pic>
      <p:pic>
        <p:nvPicPr>
          <p:cNvPr id="10" name="Picture 9" descr="qqZZ4lrad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06" y="715377"/>
            <a:ext cx="2764511" cy="20085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800" y="2237102"/>
            <a:ext cx="3508380" cy="3050496"/>
          </a:xfrm>
          <a:prstGeom prst="rect">
            <a:avLst/>
          </a:prstGeom>
        </p:spPr>
      </p:pic>
      <p:cxnSp>
        <p:nvCxnSpPr>
          <p:cNvPr id="3" name="Curved Connector 2"/>
          <p:cNvCxnSpPr/>
          <p:nvPr/>
        </p:nvCxnSpPr>
        <p:spPr>
          <a:xfrm rot="16200000" flipH="1">
            <a:off x="1820511" y="1655061"/>
            <a:ext cx="2087999" cy="1228633"/>
          </a:xfrm>
          <a:prstGeom prst="curvedConnector3">
            <a:avLst>
              <a:gd name="adj1" fmla="val -9345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 flipV="1">
            <a:off x="3741123" y="1656688"/>
            <a:ext cx="2691946" cy="966402"/>
          </a:xfrm>
          <a:prstGeom prst="curvedConnector3">
            <a:avLst>
              <a:gd name="adj1" fmla="val 100256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16200000" flipV="1">
            <a:off x="4141386" y="3838062"/>
            <a:ext cx="2429809" cy="2153562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flipV="1">
            <a:off x="3124200" y="5287598"/>
            <a:ext cx="1583260" cy="1068754"/>
          </a:xfrm>
          <a:prstGeom prst="curvedConnector3">
            <a:avLst>
              <a:gd name="adj1" fmla="val 100572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9163" y="2851712"/>
            <a:ext cx="226995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Model-independent, particle-level measurement of differential cross section </a:t>
            </a:r>
            <a:r>
              <a:rPr lang="en-US" dirty="0" err="1" smtClean="0"/>
              <a:t>vs</a:t>
            </a:r>
            <a:r>
              <a:rPr lang="en-US" dirty="0" smtClean="0"/>
              <a:t> four-lepton invariant mass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790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4011" y="457200"/>
            <a:ext cx="8229600" cy="1143000"/>
          </a:xfrm>
        </p:spPr>
        <p:txBody>
          <a:bodyPr/>
          <a:lstStyle/>
          <a:p>
            <a:r>
              <a:rPr lang="en-US" dirty="0" smtClean="0"/>
              <a:t>More scalar bosons, BSM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37</a:t>
            </a:fld>
            <a:endParaRPr lang="en-US"/>
          </a:p>
        </p:txBody>
      </p:sp>
      <p:pic>
        <p:nvPicPr>
          <p:cNvPr id="8" name="Picture 7" descr="ATLAS_HIGGS5100_BSM_hMSSM_tanb_vs_mA_Summa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25" y="1269937"/>
            <a:ext cx="7489494" cy="48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615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TLAS_HIGGS5100_BSM_hMSSM_tanb_vs_mA_Summa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25" y="1269937"/>
            <a:ext cx="7489494" cy="48365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4011" y="457200"/>
            <a:ext cx="8229600" cy="1143000"/>
          </a:xfrm>
        </p:spPr>
        <p:txBody>
          <a:bodyPr/>
          <a:lstStyle/>
          <a:p>
            <a:r>
              <a:rPr lang="en-US" dirty="0" smtClean="0"/>
              <a:t>More scalar bosons, BSM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38</a:t>
            </a:fld>
            <a:endParaRPr lang="en-US"/>
          </a:p>
        </p:txBody>
      </p:sp>
      <p:pic>
        <p:nvPicPr>
          <p:cNvPr id="9" name="Picture 8" descr="Combined_HH_plot_RunI_CMS_spin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514" y="2307670"/>
            <a:ext cx="6073086" cy="411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280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13" y="1418923"/>
            <a:ext cx="4127694" cy="493742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cs typeface="Symbol" charset="2"/>
              </a:rPr>
              <a:t>Textbook-like prediction and discovery, after many years of experimental and theoretical work</a:t>
            </a:r>
          </a:p>
          <a:p>
            <a:r>
              <a:rPr lang="en-US" dirty="0" smtClean="0">
                <a:cs typeface="Symbol" charset="2"/>
              </a:rPr>
              <a:t>Final particle of SM</a:t>
            </a:r>
          </a:p>
          <a:p>
            <a:r>
              <a:rPr lang="en-US" dirty="0" smtClean="0">
                <a:cs typeface="Symbol" charset="2"/>
              </a:rPr>
              <a:t>Fantastic success of theory: a qualitatively new phenomenon predicted from basic principles</a:t>
            </a:r>
          </a:p>
          <a:p>
            <a:r>
              <a:rPr lang="en-US" dirty="0" smtClean="0">
                <a:cs typeface="Symbol" charset="2"/>
              </a:rPr>
              <a:t>Higgs mass is a key new physics parameter of the SM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39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/>
          <a:lstStyle/>
          <a:p>
            <a:r>
              <a:rPr lang="en-US" dirty="0" smtClean="0"/>
              <a:t>Conclusions and beyond…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89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precisely</a:t>
            </a:r>
            <a:r>
              <a:rPr lang="mr-IN" dirty="0" smtClean="0"/>
              <a:t>…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491371" y="6347243"/>
            <a:ext cx="2973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 err="1" smtClean="0"/>
              <a:t>Denner</a:t>
            </a:r>
            <a:r>
              <a:rPr lang="nb-NO" dirty="0" smtClean="0"/>
              <a:t> et al, arXiv</a:t>
            </a:r>
            <a:r>
              <a:rPr lang="nb-NO" dirty="0"/>
              <a:t>:1107.5909</a:t>
            </a:r>
            <a:endParaRPr lang="en-US" dirty="0"/>
          </a:p>
        </p:txBody>
      </p:sp>
      <p:pic>
        <p:nvPicPr>
          <p:cNvPr id="8" name="Picture 7" descr="BRTotalUncertBands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00" y="1319842"/>
            <a:ext cx="7236307" cy="519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612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13" y="1418923"/>
            <a:ext cx="4127694" cy="530255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cs typeface="Symbol" charset="2"/>
              </a:rPr>
              <a:t>Textbook-like prediction and discovery, after many years of experimental and theoretical work</a:t>
            </a:r>
          </a:p>
          <a:p>
            <a:r>
              <a:rPr lang="en-US" dirty="0" smtClean="0">
                <a:cs typeface="Symbol" charset="2"/>
              </a:rPr>
              <a:t>Final particle of SM</a:t>
            </a:r>
          </a:p>
          <a:p>
            <a:r>
              <a:rPr lang="en-US" dirty="0" smtClean="0">
                <a:cs typeface="Symbol" charset="2"/>
              </a:rPr>
              <a:t>Fantastic success of theory: a qualitatively new phenomenon predicted from basic principles</a:t>
            </a:r>
          </a:p>
          <a:p>
            <a:r>
              <a:rPr lang="en-US" dirty="0" smtClean="0">
                <a:cs typeface="Symbol" charset="2"/>
              </a:rPr>
              <a:t>Higgs mass is a key new physics parameter of the SM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40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/>
          <a:lstStyle/>
          <a:p>
            <a:r>
              <a:rPr lang="en-US" dirty="0" smtClean="0"/>
              <a:t>Conclusions and beyond…</a:t>
            </a:r>
            <a:endParaRPr lang="en-US" dirty="0"/>
          </a:p>
        </p:txBody>
      </p:sp>
      <p:pic>
        <p:nvPicPr>
          <p:cNvPr id="2" name="Picture 1" descr="ci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446" y="1408517"/>
            <a:ext cx="4883537" cy="396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20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13" y="1418923"/>
            <a:ext cx="4127694" cy="53025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Into the unknown… </a:t>
            </a:r>
          </a:p>
          <a:p>
            <a:pPr lvl="1"/>
            <a:r>
              <a:rPr lang="en-US" dirty="0" smtClean="0"/>
              <a:t>Well</a:t>
            </a:r>
            <a:r>
              <a:rPr lang="en-US" dirty="0"/>
              <a:t>-defined, precise measurements </a:t>
            </a:r>
            <a:r>
              <a:rPr lang="en-US" dirty="0" smtClean="0"/>
              <a:t>and calculations.</a:t>
            </a:r>
          </a:p>
          <a:p>
            <a:pPr lvl="1"/>
            <a:r>
              <a:rPr lang="en-US" dirty="0" smtClean="0"/>
              <a:t>High multiplicities, high boosts, even for electroweak-scale objects</a:t>
            </a:r>
          </a:p>
          <a:p>
            <a:r>
              <a:rPr lang="en-US" dirty="0" smtClean="0"/>
              <a:t>Even rarer decays</a:t>
            </a:r>
          </a:p>
          <a:p>
            <a:pPr lvl="1"/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>
                <a:latin typeface="Symbol" charset="2"/>
                <a:cs typeface="Symbol" charset="2"/>
              </a:rPr>
              <a:t>, mm</a:t>
            </a:r>
            <a:r>
              <a:rPr lang="en-US" dirty="0" smtClean="0"/>
              <a:t>, access to charm via J/</a:t>
            </a:r>
            <a:r>
              <a:rPr lang="en-US" dirty="0" smtClean="0">
                <a:latin typeface="Symbol" charset="2"/>
                <a:cs typeface="Symbol" charset="2"/>
              </a:rPr>
              <a:t>y, </a:t>
            </a:r>
            <a:r>
              <a:rPr lang="en-US" dirty="0" err="1" smtClean="0">
                <a:cs typeface="Symbol" charset="2"/>
              </a:rPr>
              <a:t>etc</a:t>
            </a:r>
            <a:endParaRPr lang="en-US" dirty="0" smtClean="0">
              <a:cs typeface="Symbol" charset="2"/>
            </a:endParaRPr>
          </a:p>
          <a:p>
            <a:pPr lvl="1"/>
            <a:r>
              <a:rPr lang="en-US" dirty="0" smtClean="0">
                <a:cs typeface="Symbol" charset="2"/>
              </a:rPr>
              <a:t>Off-shell/interference effects to constrain H width</a:t>
            </a:r>
          </a:p>
          <a:p>
            <a:pPr lvl="1"/>
            <a:r>
              <a:rPr lang="en-US" dirty="0" smtClean="0">
                <a:cs typeface="Symbol" charset="2"/>
              </a:rPr>
              <a:t>HH production</a:t>
            </a:r>
          </a:p>
          <a:p>
            <a:pPr lvl="1"/>
            <a:r>
              <a:rPr lang="en-US" dirty="0" smtClean="0">
                <a:cs typeface="Symbol" charset="2"/>
              </a:rPr>
              <a:t>Anomalous couplings, Higgs portal</a:t>
            </a:r>
          </a:p>
          <a:p>
            <a:pPr lvl="1"/>
            <a:r>
              <a:rPr lang="mr-IN" dirty="0" smtClean="0">
                <a:cs typeface="Symbol" charset="2"/>
              </a:rPr>
              <a:t>…</a:t>
            </a:r>
            <a:endParaRPr lang="en-US" dirty="0" smtClean="0">
              <a:cs typeface="Symbol" charset="2"/>
            </a:endParaRPr>
          </a:p>
          <a:p>
            <a:pPr lvl="1"/>
            <a:endParaRPr lang="en-US" dirty="0" smtClean="0">
              <a:cs typeface="Symbol" charset="2"/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41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/>
          <a:lstStyle/>
          <a:p>
            <a:r>
              <a:rPr lang="en-US" dirty="0" smtClean="0"/>
              <a:t>Conclusions and beyond…</a:t>
            </a:r>
            <a:endParaRPr lang="en-US" dirty="0"/>
          </a:p>
        </p:txBody>
      </p:sp>
      <p:pic>
        <p:nvPicPr>
          <p:cNvPr id="2" name="Picture 1" descr="ci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446" y="1408517"/>
            <a:ext cx="4883537" cy="396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48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13" y="1418923"/>
            <a:ext cx="4127694" cy="53025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Into the unknown… </a:t>
            </a:r>
          </a:p>
          <a:p>
            <a:pPr lvl="1"/>
            <a:r>
              <a:rPr lang="en-US" dirty="0" smtClean="0"/>
              <a:t>Well</a:t>
            </a:r>
            <a:r>
              <a:rPr lang="en-US" dirty="0"/>
              <a:t>-defined, precise measurements </a:t>
            </a:r>
            <a:r>
              <a:rPr lang="en-US" dirty="0" smtClean="0"/>
              <a:t>and calculations.</a:t>
            </a:r>
          </a:p>
          <a:p>
            <a:pPr lvl="1"/>
            <a:r>
              <a:rPr lang="en-US" dirty="0" smtClean="0"/>
              <a:t>High multiplicities, high boosts, even for electroweak-scale objects</a:t>
            </a:r>
          </a:p>
          <a:p>
            <a:r>
              <a:rPr lang="en-US" dirty="0" smtClean="0"/>
              <a:t>Even rarer decays</a:t>
            </a:r>
          </a:p>
          <a:p>
            <a:pPr lvl="1"/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>
                <a:latin typeface="Symbol" charset="2"/>
                <a:cs typeface="Symbol" charset="2"/>
              </a:rPr>
              <a:t>, mm</a:t>
            </a:r>
            <a:r>
              <a:rPr lang="en-US" dirty="0" smtClean="0"/>
              <a:t>, access to charm via J/</a:t>
            </a:r>
            <a:r>
              <a:rPr lang="en-US" dirty="0" smtClean="0">
                <a:latin typeface="Symbol" charset="2"/>
                <a:cs typeface="Symbol" charset="2"/>
              </a:rPr>
              <a:t>y, </a:t>
            </a:r>
            <a:r>
              <a:rPr lang="en-US" dirty="0" err="1" smtClean="0">
                <a:cs typeface="Symbol" charset="2"/>
              </a:rPr>
              <a:t>etc</a:t>
            </a:r>
            <a:endParaRPr lang="en-US" dirty="0" smtClean="0">
              <a:cs typeface="Symbol" charset="2"/>
            </a:endParaRPr>
          </a:p>
          <a:p>
            <a:pPr lvl="1"/>
            <a:r>
              <a:rPr lang="en-US" dirty="0" smtClean="0">
                <a:cs typeface="Symbol" charset="2"/>
              </a:rPr>
              <a:t>Off-shell/interference effects to constrain H width</a:t>
            </a:r>
          </a:p>
          <a:p>
            <a:pPr lvl="1"/>
            <a:r>
              <a:rPr lang="en-US" dirty="0" smtClean="0">
                <a:cs typeface="Symbol" charset="2"/>
              </a:rPr>
              <a:t>HH production</a:t>
            </a:r>
          </a:p>
          <a:p>
            <a:pPr lvl="1"/>
            <a:r>
              <a:rPr lang="en-US" dirty="0" smtClean="0">
                <a:cs typeface="Symbol" charset="2"/>
              </a:rPr>
              <a:t>Anomalous couplings, Higgs portal</a:t>
            </a:r>
          </a:p>
          <a:p>
            <a:pPr lvl="1"/>
            <a:r>
              <a:rPr lang="mr-IN" dirty="0" smtClean="0">
                <a:cs typeface="Symbol" charset="2"/>
              </a:rPr>
              <a:t>…</a:t>
            </a:r>
            <a:endParaRPr lang="en-US" dirty="0" smtClean="0">
              <a:cs typeface="Symbol" charset="2"/>
            </a:endParaRPr>
          </a:p>
          <a:p>
            <a:pPr lvl="1"/>
            <a:endParaRPr lang="en-US" dirty="0" smtClean="0">
              <a:cs typeface="Symbol" charset="2"/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42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/>
          <a:lstStyle/>
          <a:p>
            <a:r>
              <a:rPr lang="en-US" dirty="0" smtClean="0"/>
              <a:t>Conclusions and beyond…</a:t>
            </a:r>
            <a:endParaRPr lang="en-US" dirty="0"/>
          </a:p>
        </p:txBody>
      </p:sp>
      <p:pic>
        <p:nvPicPr>
          <p:cNvPr id="2" name="Picture 1" descr="ci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446" y="1408517"/>
            <a:ext cx="4883537" cy="3964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80446" y="5894685"/>
            <a:ext cx="5063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lot to learn, and many challenges</a:t>
            </a:r>
            <a:r>
              <a:rPr lang="mr-IN" sz="2400" dirty="0" smtClean="0">
                <a:solidFill>
                  <a:srgbClr val="FF0000"/>
                </a:solidFill>
              </a:rPr>
              <a:t>…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1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precisely</a:t>
            </a:r>
            <a:r>
              <a:rPr lang="mr-IN" dirty="0" smtClean="0"/>
              <a:t>…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491371" y="6347243"/>
            <a:ext cx="2973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 err="1" smtClean="0"/>
              <a:t>Denner</a:t>
            </a:r>
            <a:r>
              <a:rPr lang="nb-NO" dirty="0" smtClean="0"/>
              <a:t> et al, arXiv</a:t>
            </a:r>
            <a:r>
              <a:rPr lang="nb-NO" dirty="0"/>
              <a:t>:1107.5909</a:t>
            </a:r>
            <a:endParaRPr lang="en-US" dirty="0"/>
          </a:p>
        </p:txBody>
      </p:sp>
      <p:pic>
        <p:nvPicPr>
          <p:cNvPr id="8" name="Picture 7" descr="BRTotalUncertBands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00" y="1319842"/>
            <a:ext cx="7236307" cy="519431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814660" y="5120279"/>
            <a:ext cx="1333690" cy="175630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effectLst>
            <a:glow rad="101600">
              <a:srgbClr val="FFFF00">
                <a:alpha val="75000"/>
              </a:srgb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381681" y="1922207"/>
            <a:ext cx="1333690" cy="175630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effectLst>
            <a:glow rad="101600">
              <a:srgbClr val="FFFF00">
                <a:alpha val="75000"/>
              </a:srgb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566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699" y="804255"/>
            <a:ext cx="8715004" cy="544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976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261" y="804476"/>
            <a:ext cx="8174539" cy="5551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810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261" y="804476"/>
            <a:ext cx="8174539" cy="5551874"/>
          </a:xfrm>
          <a:prstGeom prst="rect">
            <a:avLst/>
          </a:prstGeom>
        </p:spPr>
      </p:pic>
      <p:pic>
        <p:nvPicPr>
          <p:cNvPr id="3" name="Picture 2" descr="lhc-pho-1998-34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8" y="2266980"/>
            <a:ext cx="5583253" cy="408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60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June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Butterworth: SM@50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cern-lhc-aeri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88" y="724933"/>
            <a:ext cx="7703608" cy="563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6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45333</TotalTime>
  <Words>1347</Words>
  <Application>Microsoft Macintosh PowerPoint</Application>
  <PresentationFormat>On-screen Show (4:3)</PresentationFormat>
  <Paragraphs>250</Paragraphs>
  <Slides>42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Discovering the Higgs Boson</vt:lpstr>
      <vt:lpstr>Thank you, this is an honour</vt:lpstr>
      <vt:lpstr>Motivation</vt:lpstr>
      <vt:lpstr>More precisely….</vt:lpstr>
      <vt:lpstr>More precisely….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Trigger and Data Acquisition</vt:lpstr>
      <vt:lpstr>Software</vt:lpstr>
      <vt:lpstr>PowerPoint Presentation</vt:lpstr>
      <vt:lpstr>Computing</vt:lpstr>
      <vt:lpstr>Theory</vt:lpstr>
      <vt:lpstr>Theory</vt:lpstr>
      <vt:lpstr>Electroweak symmetry breaking</vt:lpstr>
      <vt:lpstr>PowerPoint Presentation</vt:lpstr>
      <vt:lpstr>PowerPoint Presentation</vt:lpstr>
      <vt:lpstr>PowerPoint Presentation</vt:lpstr>
      <vt:lpstr>PowerPoint Presentation</vt:lpstr>
      <vt:lpstr>Precision Higgs</vt:lpstr>
      <vt:lpstr>Exploring the production kinematics</vt:lpstr>
      <vt:lpstr>Challenging production modes</vt:lpstr>
      <vt:lpstr>Challenging decay modes</vt:lpstr>
      <vt:lpstr>Challenging production &amp; decay modes</vt:lpstr>
      <vt:lpstr>Alternative history</vt:lpstr>
      <vt:lpstr>We knew interesting things happen here…</vt:lpstr>
      <vt:lpstr>And perhaps even more so here…</vt:lpstr>
      <vt:lpstr>PowerPoint Presentation</vt:lpstr>
      <vt:lpstr>More scalar bosons, BSM…</vt:lpstr>
      <vt:lpstr>More scalar bosons, BSM…</vt:lpstr>
      <vt:lpstr>Conclusions and beyond…</vt:lpstr>
      <vt:lpstr>Conclusions and beyond…</vt:lpstr>
      <vt:lpstr>Conclusions and beyond…</vt:lpstr>
      <vt:lpstr>Conclusions and beyond…</vt:lpstr>
    </vt:vector>
  </TitlesOfParts>
  <Company>UCL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Butterworth</dc:creator>
  <cp:lastModifiedBy>Jonathan Butterworth</cp:lastModifiedBy>
  <cp:revision>277</cp:revision>
  <dcterms:created xsi:type="dcterms:W3CDTF">2015-04-11T13:53:50Z</dcterms:created>
  <dcterms:modified xsi:type="dcterms:W3CDTF">2018-05-30T21:26:54Z</dcterms:modified>
</cp:coreProperties>
</file>