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2" r:id="rId1"/>
    <p:sldMasterId id="2147486908" r:id="rId2"/>
  </p:sldMasterIdLst>
  <p:notesMasterIdLst>
    <p:notesMasterId r:id="rId19"/>
  </p:notesMasterIdLst>
  <p:handoutMasterIdLst>
    <p:handoutMasterId r:id="rId20"/>
  </p:handoutMasterIdLst>
  <p:sldIdLst>
    <p:sldId id="1251" r:id="rId3"/>
    <p:sldId id="1252" r:id="rId4"/>
    <p:sldId id="1281" r:id="rId5"/>
    <p:sldId id="1282" r:id="rId6"/>
    <p:sldId id="1283" r:id="rId7"/>
    <p:sldId id="1276" r:id="rId8"/>
    <p:sldId id="1277" r:id="rId9"/>
    <p:sldId id="1266" r:id="rId10"/>
    <p:sldId id="1269" r:id="rId11"/>
    <p:sldId id="1255" r:id="rId12"/>
    <p:sldId id="1260" r:id="rId13"/>
    <p:sldId id="1264" r:id="rId14"/>
    <p:sldId id="1261" r:id="rId15"/>
    <p:sldId id="1279" r:id="rId16"/>
    <p:sldId id="1278" r:id="rId17"/>
    <p:sldId id="1280" r:id="rId18"/>
  </p:sldIdLst>
  <p:sldSz cx="9144000" cy="6858000" type="screen4x3"/>
  <p:notesSz cx="6797675" cy="992822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1872">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008E40"/>
    <a:srgbClr val="996633"/>
    <a:srgbClr val="FFFF66"/>
    <a:srgbClr val="CCFFCC"/>
    <a:srgbClr val="FF99FF"/>
    <a:srgbClr val="CC3399"/>
    <a:srgbClr val="0000FF"/>
    <a:srgbClr val="FF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194" autoAdjust="0"/>
  </p:normalViewPr>
  <p:slideViewPr>
    <p:cSldViewPr>
      <p:cViewPr varScale="1">
        <p:scale>
          <a:sx n="94" d="100"/>
          <a:sy n="94" d="100"/>
        </p:scale>
        <p:origin x="1146" y="84"/>
      </p:cViewPr>
      <p:guideLst>
        <p:guide orient="horz" pos="187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5" d="100"/>
          <a:sy n="55" d="100"/>
        </p:scale>
        <p:origin x="-2237" y="-96"/>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2272" tIns="46136" rIns="92272" bIns="46136" rtlCol="0"/>
          <a:lstStyle>
            <a:lvl1pPr algn="l">
              <a:defRPr sz="1200"/>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2272" tIns="46136" rIns="92272" bIns="46136" rtlCol="0"/>
          <a:lstStyle>
            <a:lvl1pPr algn="r">
              <a:defRPr sz="1200"/>
            </a:lvl1pPr>
          </a:lstStyle>
          <a:p>
            <a:pPr>
              <a:defRPr/>
            </a:pPr>
            <a:fld id="{ABECBBEE-CC39-4EB5-A334-46298068CD79}" type="datetimeFigureOut">
              <a:rPr lang="en-US"/>
              <a:pPr>
                <a:defRPr/>
              </a:pPr>
              <a:t>3/13/2018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2272" tIns="46136" rIns="92272" bIns="46136"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2272" tIns="46136" rIns="92272" bIns="46136" rtlCol="0" anchor="b"/>
          <a:lstStyle>
            <a:lvl1pPr algn="r">
              <a:defRPr sz="1200"/>
            </a:lvl1pPr>
          </a:lstStyle>
          <a:p>
            <a:pPr>
              <a:defRPr/>
            </a:pPr>
            <a:fld id="{F3C50950-8DCE-4BA3-8E21-65C741DFAB12}" type="slidenum">
              <a:rPr lang="en-US"/>
              <a:pPr>
                <a:defRPr/>
              </a:pPr>
              <a:t>‹#›</a:t>
            </a:fld>
            <a:endParaRPr lang="en-US"/>
          </a:p>
        </p:txBody>
      </p:sp>
    </p:spTree>
    <p:extLst>
      <p:ext uri="{BB962C8B-B14F-4D97-AF65-F5344CB8AC3E}">
        <p14:creationId xmlns:p14="http://schemas.microsoft.com/office/powerpoint/2010/main" val="417535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915988" y="742950"/>
            <a:ext cx="4965700" cy="37242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716463"/>
            <a:ext cx="5438775" cy="4468812"/>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algn="r" eaLnBrk="1" hangingPunct="1">
              <a:defRPr sz="1200">
                <a:latin typeface="Arial" charset="0"/>
              </a:defRPr>
            </a:lvl1pPr>
          </a:lstStyle>
          <a:p>
            <a:pPr>
              <a:defRPr/>
            </a:pPr>
            <a:fld id="{84494633-67A9-4E43-ACD1-7A0FAA47A108}" type="slidenum">
              <a:rPr lang="en-US"/>
              <a:pPr>
                <a:defRPr/>
              </a:pPr>
              <a:t>‹#›</a:t>
            </a:fld>
            <a:endParaRPr lang="en-US"/>
          </a:p>
        </p:txBody>
      </p:sp>
    </p:spTree>
    <p:extLst>
      <p:ext uri="{BB962C8B-B14F-4D97-AF65-F5344CB8AC3E}">
        <p14:creationId xmlns:p14="http://schemas.microsoft.com/office/powerpoint/2010/main" val="556901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4494633-67A9-4E43-ACD1-7A0FAA47A108}" type="slidenum">
              <a:rPr lang="en-US" smtClean="0"/>
              <a:pPr>
                <a:defRPr/>
              </a:pPr>
              <a:t>2</a:t>
            </a:fld>
            <a:endParaRPr lang="en-US"/>
          </a:p>
        </p:txBody>
      </p:sp>
    </p:spTree>
    <p:extLst>
      <p:ext uri="{BB962C8B-B14F-4D97-AF65-F5344CB8AC3E}">
        <p14:creationId xmlns:p14="http://schemas.microsoft.com/office/powerpoint/2010/main" val="457956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4494633-67A9-4E43-ACD1-7A0FAA47A108}" type="slidenum">
              <a:rPr lang="en-US" smtClean="0"/>
              <a:pPr>
                <a:defRPr/>
              </a:pPr>
              <a:t>3</a:t>
            </a:fld>
            <a:endParaRPr lang="en-US"/>
          </a:p>
        </p:txBody>
      </p:sp>
    </p:spTree>
    <p:extLst>
      <p:ext uri="{BB962C8B-B14F-4D97-AF65-F5344CB8AC3E}">
        <p14:creationId xmlns:p14="http://schemas.microsoft.com/office/powerpoint/2010/main" val="446727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3F5824F-1207-4E90-9948-D4A0BA3F56A9}" type="datetime1">
              <a:rPr lang="fr-FR" smtClean="0"/>
              <a:t>13/03/2018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F505586-E4B0-4B6F-B4B6-5D7B6C5E915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B6499F7-6C66-453D-925A-F8291A597512}" type="datetime1">
              <a:rPr lang="fr-FR" smtClean="0"/>
              <a:t>13/03/2018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99FAF25-BF74-4972-B942-BFED45AA9CF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EDC6CE4-7C91-491D-9D58-8C9D77E435ED}" type="datetime1">
              <a:rPr lang="fr-FR" smtClean="0"/>
              <a:t>13/03/2018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6BCDAFE-FB4B-4D61-9057-6D8FF3E9CC1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F2A022CE-8274-4AA4-9D7C-D01C5F55F945}" type="datetime1">
              <a:rPr lang="fr-FR" smtClean="0"/>
              <a:t>13/03/2018</a:t>
            </a:fld>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AFA37E95-4F2D-4A84-B9A4-10565D1B4150}"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153400" cy="7159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C1F8F750-0B47-408F-9ABA-901A37AFE17E}" type="datetime1">
              <a:rPr lang="fr-FR" smtClean="0"/>
              <a:t>13/03/2018</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118AD134-3581-4776-8AD8-FDC3823BF404}"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3" name="Picture 6" descr="pmlogo.gif"/>
          <p:cNvPicPr>
            <a:picLocks noChangeAspect="1"/>
          </p:cNvPicPr>
          <p:nvPr userDrawn="1"/>
        </p:nvPicPr>
        <p:blipFill>
          <a:blip r:embed="rId2" cstate="print"/>
          <a:srcRect/>
          <a:stretch>
            <a:fillRect/>
          </a:stretch>
        </p:blipFill>
        <p:spPr bwMode="auto">
          <a:xfrm>
            <a:off x="8231188" y="0"/>
            <a:ext cx="912812" cy="914400"/>
          </a:xfrm>
          <a:prstGeom prst="rect">
            <a:avLst/>
          </a:prstGeom>
          <a:noFill/>
          <a:ln w="9525">
            <a:noFill/>
            <a:miter lim="800000"/>
            <a:headEnd/>
            <a:tailEnd/>
          </a:ln>
        </p:spPr>
      </p:pic>
      <p:pic>
        <p:nvPicPr>
          <p:cNvPr id="4" name="Picture 7" descr="lhclogo.prev.eps"/>
          <p:cNvPicPr>
            <a:picLocks noChangeAspect="1"/>
          </p:cNvPicPr>
          <p:nvPr userDrawn="1"/>
        </p:nvPicPr>
        <p:blipFill>
          <a:blip r:embed="rId3" cstate="print"/>
          <a:srcRect/>
          <a:stretch>
            <a:fillRect/>
          </a:stretch>
        </p:blipFill>
        <p:spPr bwMode="auto">
          <a:xfrm>
            <a:off x="0" y="0"/>
            <a:ext cx="936625" cy="914400"/>
          </a:xfrm>
          <a:prstGeom prst="rect">
            <a:avLst/>
          </a:prstGeom>
          <a:noFill/>
          <a:ln w="9525">
            <a:noFill/>
            <a:miter lim="800000"/>
            <a:headEnd/>
            <a:tailEnd/>
          </a:ln>
        </p:spPr>
      </p:pic>
      <p:sp>
        <p:nvSpPr>
          <p:cNvPr id="2" name="Title 1"/>
          <p:cNvSpPr>
            <a:spLocks noGrp="1"/>
          </p:cNvSpPr>
          <p:nvPr>
            <p:ph type="title"/>
          </p:nvPr>
        </p:nvSpPr>
        <p:spPr>
          <a:xfrm>
            <a:off x="1066800" y="274638"/>
            <a:ext cx="7086600" cy="715962"/>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5" name="Rectangle 4"/>
          <p:cNvSpPr>
            <a:spLocks noGrp="1" noChangeArrowheads="1"/>
          </p:cNvSpPr>
          <p:nvPr>
            <p:ph type="dt" sz="half" idx="10"/>
          </p:nvPr>
        </p:nvSpPr>
        <p:spPr/>
        <p:txBody>
          <a:bodyPr/>
          <a:lstStyle>
            <a:lvl1pPr>
              <a:defRPr smtClean="0">
                <a:latin typeface="Arial" pitchFamily="34" charset="0"/>
                <a:cs typeface="Arial" pitchFamily="34" charset="0"/>
              </a:defRPr>
            </a:lvl1pPr>
          </a:lstStyle>
          <a:p>
            <a:pPr>
              <a:defRPr/>
            </a:pPr>
            <a:fld id="{DD677C0E-EB33-42D2-BC4A-AE475F6248A5}" type="datetime1">
              <a:rPr lang="fr-FR" smtClean="0"/>
              <a:t>13/03/2018</a:t>
            </a:fld>
            <a:endParaRPr lang="en-US"/>
          </a:p>
        </p:txBody>
      </p:sp>
      <p:sp>
        <p:nvSpPr>
          <p:cNvPr id="6" name="Rectangle 5"/>
          <p:cNvSpPr>
            <a:spLocks noGrp="1" noChangeArrowheads="1"/>
          </p:cNvSpPr>
          <p:nvPr>
            <p:ph type="ftr" sz="quarter" idx="11"/>
          </p:nvPr>
        </p:nvSpPr>
        <p:spPr/>
        <p:txBody>
          <a:bodyPr/>
          <a:lstStyle>
            <a:lvl1pPr>
              <a:defRPr smtClean="0">
                <a:latin typeface="Arial" pitchFamily="34" charset="0"/>
                <a:cs typeface="Arial" pitchFamily="34" charset="0"/>
              </a:defRPr>
            </a:lvl1pPr>
          </a:lstStyle>
          <a:p>
            <a:pPr>
              <a:defRPr/>
            </a:pPr>
            <a:r>
              <a:rPr lang="en-GB" smtClean="0"/>
              <a:t>LBOC - J. Wenninger</a:t>
            </a:r>
            <a:endParaRPr lang="en-US"/>
          </a:p>
        </p:txBody>
      </p:sp>
      <p:sp>
        <p:nvSpPr>
          <p:cNvPr id="7" name="Rectangle 6"/>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1242F16B-63E4-4D15-90A6-73E0C1B4E6A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2 Content and Text">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46482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itle 8"/>
          <p:cNvSpPr>
            <a:spLocks noGrp="1"/>
          </p:cNvSpPr>
          <p:nvPr>
            <p:ph type="title"/>
          </p:nvPr>
        </p:nvSpPr>
        <p:spPr/>
        <p:txBody>
          <a:bodyPr/>
          <a:lstStyle/>
          <a:p>
            <a:r>
              <a:rPr lang="en-US" smtClean="0"/>
              <a:t>Click to edit Master title style</a:t>
            </a:r>
            <a:endParaRPr lang="en-GB"/>
          </a:p>
        </p:txBody>
      </p:sp>
      <p:sp>
        <p:nvSpPr>
          <p:cNvPr id="6" name="Text Placeholder 4"/>
          <p:cNvSpPr>
            <a:spLocks noGrp="1"/>
          </p:cNvSpPr>
          <p:nvPr>
            <p:ph type="body" sz="half" idx="10"/>
          </p:nvPr>
        </p:nvSpPr>
        <p:spPr>
          <a:xfrm>
            <a:off x="152400" y="990600"/>
            <a:ext cx="42672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7010400" y="1"/>
            <a:ext cx="2133600" cy="260648"/>
          </a:xfrm>
        </p:spPr>
        <p:txBody>
          <a:bodyPr/>
          <a:lstStyle>
            <a:lvl1pPr>
              <a:defRPr>
                <a:solidFill>
                  <a:schemeClr val="tx1"/>
                </a:solidFill>
                <a:latin typeface="Constantia" pitchFamily="18" charset="0"/>
              </a:defRPr>
            </a:lvl1pPr>
          </a:lstStyle>
          <a:p>
            <a:fld id="{80312B61-8FBB-43B8-A6DD-B3B75C37806A}" type="slidenum">
              <a:rPr lang="en-US" smtClean="0"/>
              <a:pPr/>
              <a:t>‹#›</a:t>
            </a:fld>
            <a:endParaRPr lang="en-US" dirty="0"/>
          </a:p>
        </p:txBody>
      </p:sp>
      <p:sp>
        <p:nvSpPr>
          <p:cNvPr id="17" name="TextBox 16"/>
          <p:cNvSpPr txBox="1"/>
          <p:nvPr userDrawn="1"/>
        </p:nvSpPr>
        <p:spPr>
          <a:xfrm>
            <a:off x="35496" y="6505599"/>
            <a:ext cx="4464496"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Constantia" pitchFamily="18" charset="0"/>
              </a:rPr>
              <a:t>H. Damerau, A. Findlay,</a:t>
            </a:r>
            <a:r>
              <a:rPr lang="en-US" sz="1400" baseline="0" dirty="0" smtClean="0">
                <a:latin typeface="Constantia" pitchFamily="18" charset="0"/>
              </a:rPr>
              <a:t> S. Hancock, </a:t>
            </a:r>
            <a:r>
              <a:rPr lang="en-US" sz="1400" dirty="0" smtClean="0">
                <a:latin typeface="Constantia" pitchFamily="18" charset="0"/>
              </a:rPr>
              <a:t>CMAC 16/08/2012</a:t>
            </a:r>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53203259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7010400" y="1"/>
            <a:ext cx="2133600" cy="260648"/>
          </a:xfrm>
        </p:spPr>
        <p:txBody>
          <a:bodyPr/>
          <a:lstStyle>
            <a:lvl1pPr>
              <a:defRPr>
                <a:solidFill>
                  <a:schemeClr val="tx1"/>
                </a:solidFill>
                <a:latin typeface="Constantia" pitchFamily="18" charset="0"/>
              </a:defRPr>
            </a:lvl1pPr>
          </a:lstStyle>
          <a:p>
            <a:fld id="{80312B61-8FBB-43B8-A6DD-B3B75C37806A}" type="slidenum">
              <a:rPr lang="en-US" smtClean="0"/>
              <a:pPr/>
              <a:t>‹#›</a:t>
            </a:fld>
            <a:endParaRPr lang="en-US" dirty="0"/>
          </a:p>
        </p:txBody>
      </p:sp>
      <p:sp>
        <p:nvSpPr>
          <p:cNvPr id="17" name="TextBox 16"/>
          <p:cNvSpPr txBox="1"/>
          <p:nvPr userDrawn="1"/>
        </p:nvSpPr>
        <p:spPr>
          <a:xfrm>
            <a:off x="35496" y="6505599"/>
            <a:ext cx="4464496"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Constantia" pitchFamily="18" charset="0"/>
              </a:rPr>
              <a:t>H. Damerau, A. Findlay,</a:t>
            </a:r>
            <a:r>
              <a:rPr lang="en-US" sz="1400" baseline="0" dirty="0" smtClean="0">
                <a:latin typeface="Constantia" pitchFamily="18" charset="0"/>
              </a:rPr>
              <a:t> S. Hancock, </a:t>
            </a:r>
            <a:r>
              <a:rPr lang="en-US" sz="1400" dirty="0" smtClean="0">
                <a:latin typeface="Constantia" pitchFamily="18" charset="0"/>
              </a:rPr>
              <a:t>CMAC 16/08/2012</a:t>
            </a:r>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28816500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 with title">
    <p:spTree>
      <p:nvGrpSpPr>
        <p:cNvPr id="1" name=""/>
        <p:cNvGrpSpPr/>
        <p:nvPr/>
      </p:nvGrpSpPr>
      <p:grpSpPr>
        <a:xfrm>
          <a:off x="0" y="0"/>
          <a:ext cx="0" cy="0"/>
          <a:chOff x="0" y="0"/>
          <a:chExt cx="0" cy="0"/>
        </a:xfrm>
      </p:grpSpPr>
      <p:sp>
        <p:nvSpPr>
          <p:cNvPr id="6" name="Rectangle 5"/>
          <p:cNvSpPr/>
          <p:nvPr userDrawn="1"/>
        </p:nvSpPr>
        <p:spPr bwMode="auto">
          <a:xfrm>
            <a:off x="0" y="877824"/>
            <a:ext cx="9144000" cy="148260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 name="Title 13"/>
          <p:cNvSpPr>
            <a:spLocks noGrp="1"/>
          </p:cNvSpPr>
          <p:nvPr>
            <p:ph type="title" hasCustomPrompt="1"/>
          </p:nvPr>
        </p:nvSpPr>
        <p:spPr>
          <a:xfrm>
            <a:off x="1010093" y="93476"/>
            <a:ext cx="7123814"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nchor="ctr"/>
          <a:lstStyle>
            <a:lvl1pPr>
              <a:defRPr sz="3200" b="1">
                <a:solidFill>
                  <a:schemeClr val="tx2"/>
                </a:solidFill>
                <a:latin typeface="Cambria" pitchFamily="18" charset="0"/>
              </a:defRPr>
            </a:lvl1pPr>
          </a:lstStyle>
          <a:p>
            <a:r>
              <a:rPr lang="en-US" dirty="0" smtClean="0"/>
              <a:t>Master title style</a:t>
            </a:r>
            <a:endParaRPr lang="en-US" dirty="0"/>
          </a:p>
        </p:txBody>
      </p:sp>
      <p:sp>
        <p:nvSpPr>
          <p:cNvPr id="5" name="Text Placeholder 9"/>
          <p:cNvSpPr>
            <a:spLocks noGrp="1"/>
          </p:cNvSpPr>
          <p:nvPr>
            <p:ph type="body" sz="quarter" idx="13"/>
          </p:nvPr>
        </p:nvSpPr>
        <p:spPr>
          <a:xfrm>
            <a:off x="137160" y="1051560"/>
            <a:ext cx="8869680" cy="5212080"/>
          </a:xfrm>
          <a:prstGeom prst="rect">
            <a:avLst/>
          </a:prstGeom>
        </p:spPr>
        <p:txBody>
          <a:bodyPr/>
          <a:lstStyle>
            <a:lvl1pPr>
              <a:tabLst>
                <a:tab pos="693738" algn="l"/>
              </a:tabLst>
              <a:defRPr sz="28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4341220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7010400" y="1"/>
            <a:ext cx="2133600" cy="260648"/>
          </a:xfrm>
        </p:spPr>
        <p:txBody>
          <a:bodyPr/>
          <a:lstStyle>
            <a:lvl1pPr>
              <a:defRPr>
                <a:solidFill>
                  <a:schemeClr val="tx1"/>
                </a:solidFill>
                <a:latin typeface="Constantia" pitchFamily="18" charset="0"/>
              </a:defRPr>
            </a:lvl1pPr>
          </a:lstStyle>
          <a:p>
            <a:fld id="{80312B61-8FBB-43B8-A6DD-B3B75C37806A}" type="slidenum">
              <a:rPr lang="en-US" smtClean="0"/>
              <a:pPr/>
              <a:t>‹#›</a:t>
            </a:fld>
            <a:endParaRPr lang="en-US" dirty="0"/>
          </a:p>
        </p:txBody>
      </p:sp>
      <p:sp>
        <p:nvSpPr>
          <p:cNvPr id="17" name="TextBox 16"/>
          <p:cNvSpPr txBox="1"/>
          <p:nvPr userDrawn="1"/>
        </p:nvSpPr>
        <p:spPr>
          <a:xfrm>
            <a:off x="35496" y="6505599"/>
            <a:ext cx="4464496"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Constantia" pitchFamily="18" charset="0"/>
              </a:rPr>
              <a:t>H. Damerau, A. Findlay,</a:t>
            </a:r>
            <a:r>
              <a:rPr lang="en-US" sz="1400" baseline="0" dirty="0" smtClean="0">
                <a:latin typeface="Constantia" pitchFamily="18" charset="0"/>
              </a:rPr>
              <a:t> S. Hancock, </a:t>
            </a:r>
            <a:r>
              <a:rPr lang="en-US" sz="1400" dirty="0" smtClean="0">
                <a:latin typeface="Constantia" pitchFamily="18" charset="0"/>
              </a:rPr>
              <a:t>CMAC 16/08/2012</a:t>
            </a:r>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11348636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5140D85C-AAF3-4C19-AC64-2B1A9F14F349}" type="datetime1">
              <a:rPr lang="fr-FR" smtClean="0"/>
              <a:t>13/03/2018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E0BCA23-32AC-4B7C-8AE3-3A46E140FAB0}"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cSld name="4_Title Slide">
    <p:spTree>
      <p:nvGrpSpPr>
        <p:cNvPr id="1" name=""/>
        <p:cNvGrpSpPr/>
        <p:nvPr/>
      </p:nvGrpSpPr>
      <p:grpSpPr>
        <a:xfrm>
          <a:off x="0" y="0"/>
          <a:ext cx="0" cy="0"/>
          <a:chOff x="0" y="0"/>
          <a:chExt cx="0" cy="0"/>
        </a:xfrm>
      </p:grpSpPr>
      <p:pic>
        <p:nvPicPr>
          <p:cNvPr id="3" name="Picture 7" descr="banner-bleu"/>
          <p:cNvPicPr>
            <a:picLocks noChangeAspect="1" noChangeArrowheads="1"/>
          </p:cNvPicPr>
          <p:nvPr/>
        </p:nvPicPr>
        <p:blipFill>
          <a:blip r:embed="rId2"/>
          <a:srcRect/>
          <a:stretch>
            <a:fillRect/>
          </a:stretch>
        </p:blipFill>
        <p:spPr bwMode="auto">
          <a:xfrm>
            <a:off x="0" y="0"/>
            <a:ext cx="9144000" cy="866775"/>
          </a:xfrm>
          <a:prstGeom prst="rect">
            <a:avLst/>
          </a:prstGeom>
          <a:noFill/>
          <a:ln w="9525">
            <a:noFill/>
            <a:miter lim="800000"/>
            <a:headEnd/>
            <a:tailEnd/>
          </a:ln>
        </p:spPr>
      </p:pic>
      <p:sp>
        <p:nvSpPr>
          <p:cNvPr id="27650" name="Rectangle 2"/>
          <p:cNvSpPr>
            <a:spLocks noGrp="1" noChangeArrowheads="1"/>
          </p:cNvSpPr>
          <p:nvPr>
            <p:ph type="subTitle" idx="1"/>
          </p:nvPr>
        </p:nvSpPr>
        <p:spPr>
          <a:xfrm>
            <a:off x="1371600" y="3886200"/>
            <a:ext cx="64008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fld id="{A992F5C9-9393-4787-BF55-CFF932576F9D}" type="datetime1">
              <a:rPr lang="fr-FR" smtClean="0"/>
              <a:t>13/03/2018</a:t>
            </a:fld>
            <a:endParaRPr lang="en-US"/>
          </a:p>
        </p:txBody>
      </p:sp>
      <p:sp>
        <p:nvSpPr>
          <p:cNvPr id="5" name="Rectangle 4"/>
          <p:cNvSpPr>
            <a:spLocks noGrp="1" noChangeArrowheads="1"/>
          </p:cNvSpPr>
          <p:nvPr>
            <p:ph type="ftr" sz="quarter" idx="11"/>
          </p:nvPr>
        </p:nvSpPr>
        <p:spPr/>
        <p:txBody>
          <a:bodyPr/>
          <a:lstStyle>
            <a:lvl1pPr>
              <a:defRPr/>
            </a:lvl1pPr>
          </a:lstStyle>
          <a:p>
            <a:pPr>
              <a:defRPr/>
            </a:pPr>
            <a:r>
              <a:rPr lang="en-GB" smtClean="0"/>
              <a:t>LBOC - J. Wenninger</a:t>
            </a:r>
            <a:endParaRPr lang="en-US"/>
          </a:p>
        </p:txBody>
      </p:sp>
      <p:sp>
        <p:nvSpPr>
          <p:cNvPr id="6" name="Rectangle 5"/>
          <p:cNvSpPr>
            <a:spLocks noGrp="1" noChangeArrowheads="1"/>
          </p:cNvSpPr>
          <p:nvPr>
            <p:ph type="sldNum" sz="quarter" idx="12"/>
          </p:nvPr>
        </p:nvSpPr>
        <p:spPr/>
        <p:txBody>
          <a:bodyPr/>
          <a:lstStyle>
            <a:lvl1pPr>
              <a:defRPr/>
            </a:lvl1pPr>
          </a:lstStyle>
          <a:p>
            <a:fld id="{B3F02427-AFE3-4BCF-9038-0FB899F3E4BB}" type="slidenum">
              <a:rPr lang="en-US"/>
              <a:pPr/>
              <a:t>‹#›</a:t>
            </a:fld>
            <a:endParaRPr lang="en-US" sz="1400">
              <a:solidFill>
                <a:schemeClr val="tx1"/>
              </a:solidFill>
            </a:endParaRPr>
          </a:p>
        </p:txBody>
      </p:sp>
    </p:spTree>
    <p:extLst>
      <p:ext uri="{BB962C8B-B14F-4D97-AF65-F5344CB8AC3E}">
        <p14:creationId xmlns:p14="http://schemas.microsoft.com/office/powerpoint/2010/main" val="389239637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23908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931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84296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5693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56939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3" name="Rectangle 5"/>
          <p:cNvSpPr/>
          <p:nvPr userDrawn="1"/>
        </p:nvSpPr>
        <p:spPr bwMode="auto">
          <a:xfrm>
            <a:off x="0" y="877824"/>
            <a:ext cx="9144000" cy="148260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 name="Text Placeholder 9"/>
          <p:cNvSpPr>
            <a:spLocks noGrp="1"/>
          </p:cNvSpPr>
          <p:nvPr>
            <p:ph type="body" sz="quarter" idx="13"/>
          </p:nvPr>
        </p:nvSpPr>
        <p:spPr>
          <a:xfrm>
            <a:off x="137160" y="1051560"/>
            <a:ext cx="8869680" cy="5212080"/>
          </a:xfrm>
          <a:prstGeom prst="rect">
            <a:avLst/>
          </a:prstGeom>
        </p:spPr>
        <p:txBody>
          <a:bodyPr/>
          <a:lstStyle>
            <a:lvl1pPr>
              <a:buFont typeface="Arial" pitchFamily="34" charset="0"/>
              <a:buChar char="•"/>
              <a:defRPr sz="2400"/>
            </a:lvl1pPr>
            <a:lvl2pPr marL="914400" indent="-457200">
              <a:buFont typeface="Arial" pitchFamily="34" charset="0"/>
              <a:buChar char="•"/>
              <a:defRPr sz="2000"/>
            </a:lvl2pPr>
            <a:lvl3pPr>
              <a:defRPr sz="1800"/>
            </a:lvl3pPr>
            <a:lvl4pPr>
              <a:defRPr sz="16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3"/>
          <p:cNvSpPr>
            <a:spLocks noGrp="1"/>
          </p:cNvSpPr>
          <p:nvPr>
            <p:ph type="title" hasCustomPrompt="1"/>
          </p:nvPr>
        </p:nvSpPr>
        <p:spPr>
          <a:xfrm>
            <a:off x="1010093" y="74426"/>
            <a:ext cx="7123814"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600" b="1">
                <a:solidFill>
                  <a:schemeClr val="tx2"/>
                </a:solidFill>
                <a:latin typeface="Cambria" pitchFamily="18" charset="0"/>
              </a:defRPr>
            </a:lvl1pPr>
          </a:lstStyle>
          <a:p>
            <a:r>
              <a:rPr lang="en-US" dirty="0" smtClean="0"/>
              <a:t>Master title style</a:t>
            </a:r>
            <a:endParaRPr lang="en-US" dirty="0"/>
          </a:p>
        </p:txBody>
      </p:sp>
    </p:spTree>
    <p:extLst>
      <p:ext uri="{BB962C8B-B14F-4D97-AF65-F5344CB8AC3E}">
        <p14:creationId xmlns:p14="http://schemas.microsoft.com/office/powerpoint/2010/main" val="12300840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eaLnBrk="1" hangingPunct="1">
              <a:spcBef>
                <a:spcPct val="50000"/>
              </a:spcBef>
              <a:defRPr/>
            </a:pPr>
            <a:fld id="{97089497-6043-4A13-B4D8-5E09838C7E08}" type="slidenum">
              <a:rPr lang="en-US" sz="1600">
                <a:solidFill>
                  <a:srgbClr val="000000"/>
                </a:solidFill>
                <a:latin typeface="Arial" pitchFamily="34" charset="0"/>
              </a:rPr>
              <a:pPr algn="r" eaLnBrk="1" hangingPunct="1">
                <a:spcBef>
                  <a:spcPct val="50000"/>
                </a:spcBef>
                <a:defRPr/>
              </a:pPr>
              <a:t>‹#›</a:t>
            </a:fld>
            <a:endParaRPr lang="en-US" sz="1600" dirty="0">
              <a:solidFill>
                <a:srgbClr val="000000"/>
              </a:solidFill>
              <a:latin typeface="Arial" pitchFamily="34" charset="0"/>
            </a:endParaRPr>
          </a:p>
        </p:txBody>
      </p:sp>
      <p:sp>
        <p:nvSpPr>
          <p:cNvPr id="8" name="Line 21"/>
          <p:cNvSpPr>
            <a:spLocks noChangeShapeType="1"/>
          </p:cNvSpPr>
          <p:nvPr userDrawn="1"/>
        </p:nvSpPr>
        <p:spPr bwMode="auto">
          <a:xfrm>
            <a:off x="468313" y="6499225"/>
            <a:ext cx="8229600" cy="0"/>
          </a:xfrm>
          <a:prstGeom prst="line">
            <a:avLst/>
          </a:prstGeom>
          <a:noFill/>
          <a:ln w="19050">
            <a:solidFill>
              <a:srgbClr val="003399"/>
            </a:solidFill>
            <a:round/>
            <a:headEnd/>
            <a:tailEnd/>
          </a:ln>
          <a:effectLst/>
        </p:spPr>
        <p:txBody>
          <a:bodyPr/>
          <a:lstStyle/>
          <a:p>
            <a:pPr eaLnBrk="1" hangingPunct="1">
              <a:defRPr/>
            </a:pPr>
            <a:endParaRPr lang="en-US" sz="1400" dirty="0">
              <a:solidFill>
                <a:srgbClr val="000000"/>
              </a:solidFill>
              <a:latin typeface="Arial" pitchFamily="34" charset="0"/>
            </a:endParaRPr>
          </a:p>
        </p:txBody>
      </p:sp>
      <p:sp>
        <p:nvSpPr>
          <p:cNvPr id="266242" name="Rectangle 2"/>
          <p:cNvSpPr>
            <a:spLocks noGrp="1" noChangeArrowheads="1"/>
          </p:cNvSpPr>
          <p:nvPr>
            <p:ph type="subTitle" idx="1"/>
          </p:nvPr>
        </p:nvSpPr>
        <p:spPr>
          <a:xfrm>
            <a:off x="1352550" y="3505200"/>
            <a:ext cx="6400800" cy="2324100"/>
          </a:xfrm>
        </p:spPr>
        <p:txBody>
          <a:bodyPr/>
          <a:lstStyle>
            <a:lvl1pPr>
              <a:defRPr>
                <a:solidFill>
                  <a:schemeClr val="tx1"/>
                </a:solidFill>
              </a:defRPr>
            </a:lvl1pPr>
            <a:lvl2pPr lvl="1">
              <a:defRPr/>
            </a:lvl2pPr>
            <a:lvl3pPr lvl="2">
              <a:defRPr/>
            </a:lvl3pPr>
            <a:lvl4pPr lvl="3">
              <a:defRPr/>
            </a:lvl4pPr>
            <a:lvl5pPr lvl="4">
              <a:defRPr/>
            </a:lvl5pPr>
          </a:lstStyle>
          <a:p>
            <a:r>
              <a:rPr lang="de-CH"/>
              <a:t>Text Level 1 20 Pt. </a:t>
            </a:r>
          </a:p>
          <a:p>
            <a:pPr lvl="1"/>
            <a:r>
              <a:rPr lang="de-CH"/>
              <a:t>Text Level 2 18 Pt.</a:t>
            </a:r>
          </a:p>
          <a:p>
            <a:pPr lvl="2"/>
            <a:r>
              <a:rPr lang="de-CH"/>
              <a:t>Text Level 3 16 Pt.</a:t>
            </a:r>
          </a:p>
          <a:p>
            <a:pPr lvl="3"/>
            <a:r>
              <a:rPr lang="de-CH"/>
              <a:t>Text Level 4 14 Pt.</a:t>
            </a:r>
          </a:p>
          <a:p>
            <a:pPr lvl="4"/>
            <a:r>
              <a:rPr lang="de-CH"/>
              <a:t>Text Level 5 14 Pt.</a:t>
            </a:r>
            <a:endParaRPr lang="en-US"/>
          </a:p>
        </p:txBody>
      </p:sp>
      <p:sp>
        <p:nvSpPr>
          <p:cNvPr id="266246" name="Rectangle 6"/>
          <p:cNvSpPr>
            <a:spLocks noGrp="1" noChangeArrowheads="1"/>
          </p:cNvSpPr>
          <p:nvPr>
            <p:ph type="ctrTitle"/>
          </p:nvPr>
        </p:nvSpPr>
        <p:spPr>
          <a:xfrm>
            <a:off x="685800" y="2019300"/>
            <a:ext cx="7772400" cy="114300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41676502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242376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79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5D5730A3-FD7E-400C-AD38-A12178188F04}" type="datetime1">
              <a:rPr lang="fr-FR" smtClean="0"/>
              <a:t>13/03/2018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7F94539-D6C4-43A4-B860-F1DFC8E4DF57}"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0776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a:xfrm>
            <a:off x="6902450" y="6632575"/>
            <a:ext cx="2133600" cy="252413"/>
          </a:xfrm>
          <a:prstGeom prst="rect">
            <a:avLst/>
          </a:prstGeom>
        </p:spPr>
        <p:txBody>
          <a:bodyPr/>
          <a:lstStyle>
            <a:lvl1pPr>
              <a:defRPr/>
            </a:lvl1pPr>
          </a:lstStyle>
          <a:p>
            <a:pPr eaLnBrk="1" hangingPunct="1"/>
            <a:fld id="{57C3E7D3-E8A8-4E1B-881E-DBC7929F1526}" type="slidenum">
              <a:rPr lang="en-US" sz="1400">
                <a:solidFill>
                  <a:srgbClr val="000000"/>
                </a:solidFill>
                <a:latin typeface="Arial" pitchFamily="34" charset="0"/>
              </a:rPr>
              <a:pPr eaLnBrk="1" hangingPunct="1"/>
              <a:t>‹#›</a:t>
            </a:fld>
            <a:endParaRPr lang="en-US" sz="1400">
              <a:solidFill>
                <a:srgbClr val="000000"/>
              </a:solidFill>
              <a:latin typeface="Arial" pitchFamily="34" charset="0"/>
            </a:endParaRPr>
          </a:p>
        </p:txBody>
      </p:sp>
      <p:sp>
        <p:nvSpPr>
          <p:cNvPr id="7" name="Footer Placeholder 3"/>
          <p:cNvSpPr>
            <a:spLocks noGrp="1"/>
          </p:cNvSpPr>
          <p:nvPr userDrawn="1">
            <p:ph type="ftr" sz="quarter" idx="10"/>
          </p:nvPr>
        </p:nvSpPr>
        <p:spPr>
          <a:xfrm>
            <a:off x="3124200" y="6632575"/>
            <a:ext cx="2895600" cy="252413"/>
          </a:xfrm>
          <a:prstGeom prst="rect">
            <a:avLst/>
          </a:prstGeom>
        </p:spPr>
        <p:txBody>
          <a:bodyPr/>
          <a:lstStyle/>
          <a:p>
            <a:pPr eaLnBrk="1" hangingPunct="1"/>
            <a:r>
              <a:rPr lang="en-GB" sz="1400" smtClean="0">
                <a:solidFill>
                  <a:srgbClr val="000000"/>
                </a:solidFill>
                <a:latin typeface="Arial" pitchFamily="34" charset="0"/>
              </a:rPr>
              <a:t>LBOC - J. Wenninger</a:t>
            </a:r>
            <a:endParaRPr lang="en-US" sz="1400" dirty="0">
              <a:solidFill>
                <a:srgbClr val="000000"/>
              </a:solidFill>
              <a:latin typeface="Arial" pitchFamily="34" charset="0"/>
            </a:endParaRPr>
          </a:p>
        </p:txBody>
      </p:sp>
      <p:sp>
        <p:nvSpPr>
          <p:cNvPr id="8" name="Date Placeholder 4"/>
          <p:cNvSpPr>
            <a:spLocks noGrp="1"/>
          </p:cNvSpPr>
          <p:nvPr userDrawn="1">
            <p:ph type="dt" sz="half" idx="12"/>
          </p:nvPr>
        </p:nvSpPr>
        <p:spPr>
          <a:xfrm>
            <a:off x="34925" y="6616700"/>
            <a:ext cx="2133600" cy="268288"/>
          </a:xfrm>
          <a:prstGeom prst="rect">
            <a:avLst/>
          </a:prstGeom>
        </p:spPr>
        <p:txBody>
          <a:bodyPr/>
          <a:lstStyle/>
          <a:p>
            <a:pPr eaLnBrk="1" hangingPunct="1"/>
            <a:fld id="{4B2DBA02-86F3-4F6D-B4F3-F9992A84B1D1}" type="datetime1">
              <a:rPr lang="fr-FR" sz="1400" smtClean="0">
                <a:solidFill>
                  <a:srgbClr val="000000"/>
                </a:solidFill>
                <a:latin typeface="Arial" pitchFamily="34" charset="0"/>
              </a:rPr>
              <a:t>13/03/2018</a:t>
            </a:fld>
            <a:endParaRPr lang="en-US" sz="1400" dirty="0">
              <a:solidFill>
                <a:srgbClr val="000000"/>
              </a:solidFill>
              <a:latin typeface="Arial" pitchFamily="34" charset="0"/>
            </a:endParaRPr>
          </a:p>
        </p:txBody>
      </p:sp>
    </p:spTree>
    <p:extLst>
      <p:ext uri="{BB962C8B-B14F-4D97-AF65-F5344CB8AC3E}">
        <p14:creationId xmlns:p14="http://schemas.microsoft.com/office/powerpoint/2010/main" val="185908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fld id="{BA8EBDB2-37B2-4E7F-B363-B75C59BBFC39}" type="datetime1">
              <a:rPr lang="fr-FR" smtClean="0"/>
              <a:t>13/03/2018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960DC79-7F61-41FF-9316-39EF2215662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0F7BC32C-6C26-41F8-8D1C-1EC689D53747}" type="datetime1">
              <a:rPr lang="fr-FR" smtClean="0"/>
              <a:t>13/03/2018</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F454AE3-93E8-4287-A05B-4B0FBAEEFE1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9144000" cy="762000"/>
          </a:xfrm>
          <a:prstGeom prst="rect">
            <a:avLst/>
          </a:prstGeom>
          <a:gradFill rotWithShape="1">
            <a:gsLst>
              <a:gs pos="0">
                <a:srgbClr val="003368"/>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Calibri" pitchFamily="34" charset="0"/>
            </a:endParaRPr>
          </a:p>
        </p:txBody>
      </p:sp>
      <p:pic>
        <p:nvPicPr>
          <p:cNvPr id="4" name="Picture 8" descr="lhclogo.prev.eps"/>
          <p:cNvPicPr>
            <a:picLocks noChangeAspect="1"/>
          </p:cNvPicPr>
          <p:nvPr userDrawn="1"/>
        </p:nvPicPr>
        <p:blipFill>
          <a:blip r:embed="rId2" cstate="print"/>
          <a:srcRect/>
          <a:stretch>
            <a:fillRect/>
          </a:stretch>
        </p:blipFill>
        <p:spPr bwMode="auto">
          <a:xfrm>
            <a:off x="8305800" y="0"/>
            <a:ext cx="838200" cy="817563"/>
          </a:xfrm>
          <a:prstGeom prst="rect">
            <a:avLst/>
          </a:prstGeom>
          <a:noFill/>
          <a:ln w="9525">
            <a:noFill/>
            <a:miter lim="800000"/>
            <a:headEnd/>
            <a:tailEnd/>
          </a:ln>
        </p:spPr>
      </p:pic>
      <p:pic>
        <p:nvPicPr>
          <p:cNvPr id="5" name="Picture 37" descr="Logo CERN width=144,      height=144"/>
          <p:cNvPicPr>
            <a:picLocks noChangeAspect="1" noChangeArrowheads="1"/>
          </p:cNvPicPr>
          <p:nvPr userDrawn="1"/>
        </p:nvPicPr>
        <p:blipFill>
          <a:blip r:embed="rId3" cstate="print"/>
          <a:srcRect/>
          <a:stretch>
            <a:fillRect/>
          </a:stretch>
        </p:blipFill>
        <p:spPr bwMode="auto">
          <a:xfrm>
            <a:off x="0" y="0"/>
            <a:ext cx="762000" cy="762000"/>
          </a:xfrm>
          <a:prstGeom prst="rect">
            <a:avLst/>
          </a:prstGeom>
          <a:noFill/>
          <a:ln w="9525">
            <a:noFill/>
            <a:miter lim="800000"/>
            <a:headEnd/>
            <a:tailEnd/>
          </a:ln>
        </p:spPr>
      </p:pic>
      <p:sp>
        <p:nvSpPr>
          <p:cNvPr id="2" name="Title 1"/>
          <p:cNvSpPr>
            <a:spLocks noGrp="1"/>
          </p:cNvSpPr>
          <p:nvPr>
            <p:ph type="title"/>
          </p:nvPr>
        </p:nvSpPr>
        <p:spPr>
          <a:xfrm>
            <a:off x="800100" y="0"/>
            <a:ext cx="7429500" cy="800100"/>
          </a:xfrm>
        </p:spPr>
        <p:txBody>
          <a:bodyPr/>
          <a:lstStyle>
            <a:lvl1pPr>
              <a:defRPr>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6" name="Rectangle 5"/>
          <p:cNvSpPr>
            <a:spLocks noGrp="1" noChangeArrowheads="1"/>
          </p:cNvSpPr>
          <p:nvPr>
            <p:ph type="dt" sz="half" idx="10"/>
          </p:nvPr>
        </p:nvSpPr>
        <p:spPr>
          <a:xfrm rot="16200000">
            <a:off x="-552450" y="5962650"/>
            <a:ext cx="14478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fld id="{CF8AAF2F-1ADE-4D71-B16C-7AFB9BE0FB3F}" type="datetime1">
              <a:rPr lang="fr-FR" smtClean="0"/>
              <a:t>13/03/2018</a:t>
            </a:fld>
            <a:endParaRPr lang="en-US"/>
          </a:p>
        </p:txBody>
      </p:sp>
      <p:sp>
        <p:nvSpPr>
          <p:cNvPr id="7" name="Rectangle 6"/>
          <p:cNvSpPr>
            <a:spLocks noGrp="1" noChangeArrowheads="1"/>
          </p:cNvSpPr>
          <p:nvPr>
            <p:ph type="ftr" sz="quarter" idx="11"/>
          </p:nvPr>
        </p:nvSpPr>
        <p:spPr>
          <a:xfrm rot="16200000">
            <a:off x="-2133600" y="2933700"/>
            <a:ext cx="4610100" cy="342900"/>
          </a:xfrm>
        </p:spPr>
        <p:txBody>
          <a:bodyPr/>
          <a:lstStyle>
            <a:lvl1pPr>
              <a:defRPr sz="1200" b="1" smtClean="0">
                <a:solidFill>
                  <a:schemeClr val="bg2">
                    <a:lumMod val="75000"/>
                  </a:schemeClr>
                </a:solidFill>
                <a:latin typeface="Arial" pitchFamily="34" charset="0"/>
                <a:cs typeface="Arial" pitchFamily="34" charset="0"/>
              </a:defRPr>
            </a:lvl1pPr>
          </a:lstStyle>
          <a:p>
            <a:pPr>
              <a:defRPr/>
            </a:pPr>
            <a:r>
              <a:rPr lang="en-GB" smtClean="0"/>
              <a:t>LBOC - J. Wenninger</a:t>
            </a:r>
            <a:endParaRPr lang="en-US"/>
          </a:p>
        </p:txBody>
      </p:sp>
      <p:sp>
        <p:nvSpPr>
          <p:cNvPr id="8" name="Rectangle 7"/>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EE4E98C2-E612-405D-9D9D-D2D7EB854B0E}" type="slidenum">
              <a:rPr lang="en-US"/>
              <a:pPr>
                <a:defRPr/>
              </a:pPr>
              <a:t>‹#›</a:t>
            </a:fld>
            <a:endParaRPr lang="en-US"/>
          </a:p>
        </p:txBody>
      </p:sp>
      <p:sp>
        <p:nvSpPr>
          <p:cNvPr id="9" name="Content Placeholder 2"/>
          <p:cNvSpPr>
            <a:spLocks noGrp="1"/>
          </p:cNvSpPr>
          <p:nvPr>
            <p:ph idx="1"/>
          </p:nvPr>
        </p:nvSpPr>
        <p:spPr>
          <a:xfrm>
            <a:off x="571500" y="160020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04CC309-E888-4635-BCF2-900933E4CBC6}" type="datetime1">
              <a:rPr lang="fr-FR" smtClean="0"/>
              <a:t>13/03/2018</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B410275-3A49-46CA-A6EE-68DB2BA8049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B37ABA9-046B-4A94-8AB0-5EFE89528302}" type="datetime1">
              <a:rPr lang="fr-FR" smtClean="0"/>
              <a:t>13/03/2018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1ABEA62-16F5-4832-A462-CC341ED0F65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D6B1486-A7BD-4F50-B239-A09B3403758A}" type="datetime1">
              <a:rPr lang="fr-FR" smtClean="0"/>
              <a:t>13/03/2018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LBOC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75C1E19-85E8-4E0E-9136-72C62C7695B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1534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5715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rot="16200000">
            <a:off x="-495300" y="5905500"/>
            <a:ext cx="1447800" cy="4572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atin typeface="Arial" pitchFamily="34" charset="0"/>
                <a:cs typeface="Arial" pitchFamily="34" charset="0"/>
              </a:defRPr>
            </a:lvl1pPr>
          </a:lstStyle>
          <a:p>
            <a:pPr>
              <a:defRPr/>
            </a:pPr>
            <a:fld id="{4936D607-B957-48FF-82A3-2CBA809B955D}" type="datetime1">
              <a:rPr lang="fr-FR" smtClean="0"/>
              <a:t>13/03/2018</a:t>
            </a:fld>
            <a:endParaRPr lang="en-US" dirty="0"/>
          </a:p>
        </p:txBody>
      </p:sp>
      <p:sp>
        <p:nvSpPr>
          <p:cNvPr id="1029" name="Rectangle 5"/>
          <p:cNvSpPr>
            <a:spLocks noGrp="1" noChangeArrowheads="1"/>
          </p:cNvSpPr>
          <p:nvPr>
            <p:ph type="ftr" sz="quarter" idx="3"/>
          </p:nvPr>
        </p:nvSpPr>
        <p:spPr bwMode="auto">
          <a:xfrm rot="16200000">
            <a:off x="-1981200" y="2971800"/>
            <a:ext cx="4419600" cy="4572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smtClean="0">
                <a:latin typeface="Arial" pitchFamily="34" charset="0"/>
                <a:cs typeface="Arial" pitchFamily="34" charset="0"/>
              </a:defRPr>
            </a:lvl1pPr>
          </a:lstStyle>
          <a:p>
            <a:pPr>
              <a:defRPr/>
            </a:pPr>
            <a:r>
              <a:rPr lang="en-GB" smtClean="0"/>
              <a:t>LBOC - J. Wenninger</a:t>
            </a:r>
            <a:endParaRPr lang="en-US" dirty="0"/>
          </a:p>
        </p:txBody>
      </p:sp>
      <p:sp>
        <p:nvSpPr>
          <p:cNvPr id="1030" name="Rectangle 6"/>
          <p:cNvSpPr>
            <a:spLocks noGrp="1" noChangeArrowheads="1"/>
          </p:cNvSpPr>
          <p:nvPr>
            <p:ph type="sldNum" sz="quarter" idx="4"/>
          </p:nvPr>
        </p:nvSpPr>
        <p:spPr bwMode="auto">
          <a:xfrm>
            <a:off x="7886700" y="6400800"/>
            <a:ext cx="9144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E93C8C17-11B6-4841-AA6C-480BD23B037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882" r:id="rId1"/>
    <p:sldLayoutId id="2147486883" r:id="rId2"/>
    <p:sldLayoutId id="2147486884" r:id="rId3"/>
    <p:sldLayoutId id="2147486885" r:id="rId4"/>
    <p:sldLayoutId id="2147486886" r:id="rId5"/>
    <p:sldLayoutId id="2147486894" r:id="rId6"/>
    <p:sldLayoutId id="2147486887" r:id="rId7"/>
    <p:sldLayoutId id="2147486888" r:id="rId8"/>
    <p:sldLayoutId id="2147486889" r:id="rId9"/>
    <p:sldLayoutId id="2147486890" r:id="rId10"/>
    <p:sldLayoutId id="2147486891" r:id="rId11"/>
    <p:sldLayoutId id="2147486892" r:id="rId12"/>
    <p:sldLayoutId id="2147486893" r:id="rId13"/>
    <p:sldLayoutId id="2147486895" r:id="rId14"/>
    <p:sldLayoutId id="2147486896" r:id="rId15"/>
    <p:sldLayoutId id="2147486897" r:id="rId16"/>
    <p:sldLayoutId id="2147486898" r:id="rId17"/>
    <p:sldLayoutId id="2147486899" r:id="rId18"/>
    <p:sldLayoutId id="2147486900" r:id="rId19"/>
    <p:sldLayoutId id="2147486901" r:id="rId20"/>
    <p:sldLayoutId id="2147486902" r:id="rId21"/>
    <p:sldLayoutId id="2147486903" r:id="rId22"/>
    <p:sldLayoutId id="2147486904" r:id="rId23"/>
    <p:sldLayoutId id="2147486905" r:id="rId24"/>
    <p:sldLayoutId id="2147486906" r:id="rId25"/>
    <p:sldLayoutId id="2147486907" r:id="rId26"/>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Arial" charset="0"/>
        </a:defRPr>
      </a:lvl2pPr>
      <a:lvl3pPr algn="ctr" rtl="0" eaLnBrk="0" fontAlgn="base" hangingPunct="0">
        <a:spcBef>
          <a:spcPct val="0"/>
        </a:spcBef>
        <a:spcAft>
          <a:spcPct val="0"/>
        </a:spcAft>
        <a:defRPr sz="3200">
          <a:solidFill>
            <a:srgbClr val="FF0000"/>
          </a:solidFill>
          <a:latin typeface="Arial" charset="0"/>
        </a:defRPr>
      </a:lvl3pPr>
      <a:lvl4pPr algn="ctr" rtl="0" eaLnBrk="0" fontAlgn="base" hangingPunct="0">
        <a:spcBef>
          <a:spcPct val="0"/>
        </a:spcBef>
        <a:spcAft>
          <a:spcPct val="0"/>
        </a:spcAft>
        <a:defRPr sz="3200">
          <a:solidFill>
            <a:srgbClr val="FF0000"/>
          </a:solidFill>
          <a:latin typeface="Arial" charset="0"/>
        </a:defRPr>
      </a:lvl4pPr>
      <a:lvl5pPr algn="ctr" rtl="0" eaLnBrk="0" fontAlgn="base" hangingPunct="0">
        <a:spcBef>
          <a:spcPct val="0"/>
        </a:spcBef>
        <a:spcAft>
          <a:spcPct val="0"/>
        </a:spcAft>
        <a:defRPr sz="3200">
          <a:solidFill>
            <a:srgbClr val="FF0000"/>
          </a:solidFill>
          <a:latin typeface="Arial" charset="0"/>
        </a:defRPr>
      </a:lvl5pPr>
      <a:lvl6pPr marL="457200" algn="ctr" rtl="0" eaLnBrk="1" fontAlgn="base" hangingPunct="1">
        <a:spcBef>
          <a:spcPct val="0"/>
        </a:spcBef>
        <a:spcAft>
          <a:spcPct val="0"/>
        </a:spcAft>
        <a:defRPr sz="3200">
          <a:solidFill>
            <a:srgbClr val="FF0000"/>
          </a:solidFill>
          <a:latin typeface="Comic Sans MS" pitchFamily="66" charset="0"/>
        </a:defRPr>
      </a:lvl6pPr>
      <a:lvl7pPr marL="914400" algn="ctr" rtl="0" eaLnBrk="1" fontAlgn="base" hangingPunct="1">
        <a:spcBef>
          <a:spcPct val="0"/>
        </a:spcBef>
        <a:spcAft>
          <a:spcPct val="0"/>
        </a:spcAft>
        <a:defRPr sz="3200">
          <a:solidFill>
            <a:srgbClr val="FF0000"/>
          </a:solidFill>
          <a:latin typeface="Comic Sans MS" pitchFamily="66" charset="0"/>
        </a:defRPr>
      </a:lvl7pPr>
      <a:lvl8pPr marL="1371600" algn="ctr" rtl="0" eaLnBrk="1" fontAlgn="base" hangingPunct="1">
        <a:spcBef>
          <a:spcPct val="0"/>
        </a:spcBef>
        <a:spcAft>
          <a:spcPct val="0"/>
        </a:spcAft>
        <a:defRPr sz="3200">
          <a:solidFill>
            <a:srgbClr val="FF0000"/>
          </a:solidFill>
          <a:latin typeface="Comic Sans MS" pitchFamily="66" charset="0"/>
        </a:defRPr>
      </a:lvl8pPr>
      <a:lvl9pPr marL="1828800" algn="ctr" rtl="0" eaLnBrk="1" fontAlgn="base" hangingPunct="1">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0000FF"/>
        </a:buClr>
        <a:buSzPct val="80000"/>
        <a:buFont typeface="Wingdings"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785813"/>
            <a:ext cx="82296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 Level 1 20 </a:t>
            </a:r>
            <a:r>
              <a:rPr lang="de-CH" dirty="0" err="1" smtClean="0"/>
              <a:t>Pt</a:t>
            </a:r>
            <a:r>
              <a:rPr lang="de-CH" dirty="0" smtClean="0"/>
              <a:t>. </a:t>
            </a:r>
          </a:p>
          <a:p>
            <a:pPr lvl="1"/>
            <a:r>
              <a:rPr lang="de-CH" dirty="0" smtClean="0"/>
              <a:t>Text Level 2 18 </a:t>
            </a:r>
            <a:r>
              <a:rPr lang="de-CH" dirty="0" err="1" smtClean="0"/>
              <a:t>Pt</a:t>
            </a:r>
            <a:r>
              <a:rPr lang="de-CH" dirty="0" smtClean="0"/>
              <a:t>.</a:t>
            </a:r>
          </a:p>
          <a:p>
            <a:pPr lvl="2"/>
            <a:r>
              <a:rPr lang="de-CH" dirty="0" smtClean="0"/>
              <a:t>Text Level 3 16 </a:t>
            </a:r>
            <a:r>
              <a:rPr lang="de-CH" dirty="0" err="1" smtClean="0"/>
              <a:t>Pt</a:t>
            </a:r>
            <a:r>
              <a:rPr lang="de-CH" dirty="0" smtClean="0"/>
              <a:t>.</a:t>
            </a:r>
          </a:p>
          <a:p>
            <a:pPr lvl="3"/>
            <a:r>
              <a:rPr lang="de-CH" dirty="0" smtClean="0"/>
              <a:t>Text Level 4 14 </a:t>
            </a:r>
            <a:r>
              <a:rPr lang="de-CH" dirty="0" err="1" smtClean="0"/>
              <a:t>Pt</a:t>
            </a:r>
            <a:r>
              <a:rPr lang="de-CH" dirty="0" smtClean="0"/>
              <a:t>.</a:t>
            </a:r>
          </a:p>
          <a:p>
            <a:pPr lvl="4"/>
            <a:r>
              <a:rPr lang="de-CH" dirty="0" smtClean="0"/>
              <a:t>Text Level 5 14 </a:t>
            </a:r>
            <a:r>
              <a:rPr lang="de-CH" dirty="0" err="1" smtClean="0"/>
              <a:t>Pt</a:t>
            </a:r>
            <a:r>
              <a:rPr lang="de-CH" dirty="0" smtClean="0"/>
              <a:t>.</a:t>
            </a:r>
            <a:endParaRPr lang="en-US" dirty="0" smtClean="0"/>
          </a:p>
        </p:txBody>
      </p:sp>
      <p:sp>
        <p:nvSpPr>
          <p:cNvPr id="1035" name="Text Box 11"/>
          <p:cNvSpPr txBox="1">
            <a:spLocks noChangeArrowheads="1"/>
          </p:cNvSpPr>
          <p:nvPr/>
        </p:nvSpPr>
        <p:spPr bwMode="auto">
          <a:xfrm>
            <a:off x="2209800" y="6556375"/>
            <a:ext cx="4648200" cy="292388"/>
          </a:xfrm>
          <a:prstGeom prst="rect">
            <a:avLst/>
          </a:prstGeom>
          <a:noFill/>
          <a:ln w="9525">
            <a:noFill/>
            <a:miter lim="800000"/>
            <a:headEnd/>
            <a:tailEnd/>
          </a:ln>
          <a:effectLst/>
        </p:spPr>
        <p:txBody>
          <a:bodyPr>
            <a:spAutoFit/>
          </a:bodyPr>
          <a:lstStyle/>
          <a:p>
            <a:pPr algn="ctr" eaLnBrk="1" hangingPunct="1">
              <a:defRPr/>
            </a:pPr>
            <a:r>
              <a:rPr lang="en-US" sz="1300" dirty="0" smtClean="0">
                <a:solidFill>
                  <a:srgbClr val="000000"/>
                </a:solidFill>
                <a:latin typeface="Arial" pitchFamily="34" charset="0"/>
              </a:rPr>
              <a:t>2012-03-26</a:t>
            </a:r>
          </a:p>
        </p:txBody>
      </p:sp>
      <p:sp>
        <p:nvSpPr>
          <p:cNvPr id="1040" name="Text Box 16"/>
          <p:cNvSpPr txBox="1">
            <a:spLocks noChangeArrowheads="1"/>
          </p:cNvSpPr>
          <p:nvPr/>
        </p:nvSpPr>
        <p:spPr bwMode="auto">
          <a:xfrm>
            <a:off x="381000" y="6542088"/>
            <a:ext cx="3386138" cy="290512"/>
          </a:xfrm>
          <a:prstGeom prst="rect">
            <a:avLst/>
          </a:prstGeom>
          <a:noFill/>
          <a:ln w="9525">
            <a:noFill/>
            <a:miter lim="800000"/>
            <a:headEnd/>
            <a:tailEnd/>
          </a:ln>
          <a:effectLst/>
        </p:spPr>
        <p:txBody>
          <a:bodyPr>
            <a:spAutoFit/>
          </a:bodyPr>
          <a:lstStyle/>
          <a:p>
            <a:pPr eaLnBrk="1" hangingPunct="1">
              <a:spcBef>
                <a:spcPct val="50000"/>
              </a:spcBef>
              <a:defRPr/>
            </a:pPr>
            <a:r>
              <a:rPr lang="en-US" sz="1300" dirty="0" smtClean="0">
                <a:solidFill>
                  <a:srgbClr val="000000"/>
                </a:solidFill>
                <a:latin typeface="Arial" pitchFamily="34" charset="0"/>
              </a:rPr>
              <a:t>LHC 8:30 meeting</a:t>
            </a:r>
            <a:endParaRPr lang="en-US" sz="1300" dirty="0">
              <a:solidFill>
                <a:srgbClr val="000000"/>
              </a:solidFill>
              <a:latin typeface="Arial" pitchFamily="34" charset="0"/>
            </a:endParaRPr>
          </a:p>
        </p:txBody>
      </p:sp>
      <p:sp>
        <p:nvSpPr>
          <p:cNvPr id="1042" name="Text Box 18"/>
          <p:cNvSpPr txBox="1">
            <a:spLocks noChangeArrowheads="1"/>
          </p:cNvSpPr>
          <p:nvPr/>
        </p:nvSpPr>
        <p:spPr bwMode="auto">
          <a:xfrm>
            <a:off x="5727700" y="6542088"/>
            <a:ext cx="2667000" cy="290512"/>
          </a:xfrm>
          <a:prstGeom prst="rect">
            <a:avLst/>
          </a:prstGeom>
          <a:noFill/>
          <a:ln w="9525">
            <a:noFill/>
            <a:miter lim="800000"/>
            <a:headEnd/>
            <a:tailEnd/>
          </a:ln>
          <a:effectLst/>
        </p:spPr>
        <p:txBody>
          <a:bodyPr>
            <a:spAutoFit/>
          </a:bodyPr>
          <a:lstStyle/>
          <a:p>
            <a:pPr algn="r" eaLnBrk="1" hangingPunct="1">
              <a:spcBef>
                <a:spcPct val="50000"/>
              </a:spcBef>
              <a:defRPr/>
            </a:pPr>
            <a:r>
              <a:rPr lang="en-US" sz="1300" dirty="0" smtClean="0">
                <a:solidFill>
                  <a:srgbClr val="000000"/>
                </a:solidFill>
                <a:latin typeface="Arial" pitchFamily="34" charset="0"/>
              </a:rPr>
              <a:t>EBH</a:t>
            </a:r>
            <a:endParaRPr lang="en-US" sz="1300" dirty="0">
              <a:solidFill>
                <a:srgbClr val="000000"/>
              </a:solidFill>
              <a:latin typeface="Arial" pitchFamily="34" charset="0"/>
            </a:endParaRPr>
          </a:p>
        </p:txBody>
      </p:sp>
      <p:sp>
        <p:nvSpPr>
          <p:cNvPr id="1030" name="Rectangle 19"/>
          <p:cNvSpPr>
            <a:spLocks noGrp="1" noChangeArrowheads="1"/>
          </p:cNvSpPr>
          <p:nvPr>
            <p:ph type="title"/>
          </p:nvPr>
        </p:nvSpPr>
        <p:spPr bwMode="auto">
          <a:xfrm>
            <a:off x="463550" y="79375"/>
            <a:ext cx="8218488"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5" name="Line 21"/>
          <p:cNvSpPr>
            <a:spLocks noChangeShapeType="1"/>
          </p:cNvSpPr>
          <p:nvPr/>
        </p:nvSpPr>
        <p:spPr bwMode="auto">
          <a:xfrm>
            <a:off x="468313" y="6499225"/>
            <a:ext cx="8229600" cy="0"/>
          </a:xfrm>
          <a:prstGeom prst="line">
            <a:avLst/>
          </a:prstGeom>
          <a:noFill/>
          <a:ln w="19050">
            <a:solidFill>
              <a:srgbClr val="003399"/>
            </a:solidFill>
            <a:round/>
            <a:headEnd/>
            <a:tailEnd/>
          </a:ln>
          <a:effectLst/>
        </p:spPr>
        <p:txBody>
          <a:bodyPr/>
          <a:lstStyle/>
          <a:p>
            <a:pPr eaLnBrk="1" hangingPunct="1">
              <a:defRPr/>
            </a:pPr>
            <a:endParaRPr lang="en-US" sz="1400" dirty="0">
              <a:solidFill>
                <a:srgbClr val="000000"/>
              </a:solidFill>
              <a:latin typeface="Arial" pitchFamily="34" charset="0"/>
            </a:endParaRPr>
          </a:p>
        </p:txBody>
      </p:sp>
      <p:sp>
        <p:nvSpPr>
          <p:cNvPr id="1046" name="Text Box 22"/>
          <p:cNvSpPr txBox="1">
            <a:spLocks noChangeArrowheads="1"/>
          </p:cNvSpPr>
          <p:nvPr userDrawn="1"/>
        </p:nvSpPr>
        <p:spPr bwMode="auto">
          <a:xfrm>
            <a:off x="8039100" y="6507163"/>
            <a:ext cx="1054100" cy="336550"/>
          </a:xfrm>
          <a:prstGeom prst="rect">
            <a:avLst/>
          </a:prstGeom>
          <a:noFill/>
          <a:ln w="9525">
            <a:noFill/>
            <a:miter lim="800000"/>
            <a:headEnd/>
            <a:tailEnd/>
          </a:ln>
          <a:effectLst/>
        </p:spPr>
        <p:txBody>
          <a:bodyPr>
            <a:spAutoFit/>
          </a:bodyPr>
          <a:lstStyle/>
          <a:p>
            <a:pPr algn="r" eaLnBrk="1" hangingPunct="1">
              <a:spcBef>
                <a:spcPct val="50000"/>
              </a:spcBef>
              <a:defRPr/>
            </a:pPr>
            <a:fld id="{D9D0EF41-8BD5-4BA3-B152-07B4757AE79F}" type="slidenum">
              <a:rPr lang="en-US" sz="1600">
                <a:solidFill>
                  <a:srgbClr val="000000"/>
                </a:solidFill>
                <a:latin typeface="Arial" pitchFamily="34" charset="0"/>
              </a:rPr>
              <a:pPr algn="r" eaLnBrk="1" hangingPunct="1">
                <a:spcBef>
                  <a:spcPct val="50000"/>
                </a:spcBef>
                <a:defRPr/>
              </a:pPr>
              <a:t>‹#›</a:t>
            </a:fld>
            <a:endParaRPr lang="en-US" sz="1600" dirty="0">
              <a:solidFill>
                <a:srgbClr val="000000"/>
              </a:solidFill>
              <a:latin typeface="Arial" pitchFamily="34" charset="0"/>
            </a:endParaRPr>
          </a:p>
        </p:txBody>
      </p:sp>
      <p:sp>
        <p:nvSpPr>
          <p:cNvPr id="1047" name="Line 23"/>
          <p:cNvSpPr>
            <a:spLocks noChangeShapeType="1"/>
          </p:cNvSpPr>
          <p:nvPr userDrawn="1"/>
        </p:nvSpPr>
        <p:spPr bwMode="auto">
          <a:xfrm>
            <a:off x="458788" y="714375"/>
            <a:ext cx="8229600" cy="0"/>
          </a:xfrm>
          <a:prstGeom prst="line">
            <a:avLst/>
          </a:prstGeom>
          <a:noFill/>
          <a:ln w="19050">
            <a:solidFill>
              <a:srgbClr val="003399"/>
            </a:solidFill>
            <a:round/>
            <a:headEnd/>
            <a:tailEnd/>
          </a:ln>
          <a:effectLst/>
        </p:spPr>
        <p:txBody>
          <a:bodyPr/>
          <a:lstStyle/>
          <a:p>
            <a:pPr eaLnBrk="1" hangingPunct="1">
              <a:defRPr/>
            </a:pPr>
            <a:endParaRPr lang="en-US" sz="1400" dirty="0">
              <a:solidFill>
                <a:srgbClr val="000000"/>
              </a:solidFill>
              <a:latin typeface="Arial" pitchFamily="34" charset="0"/>
            </a:endParaRPr>
          </a:p>
        </p:txBody>
      </p:sp>
    </p:spTree>
    <p:extLst>
      <p:ext uri="{BB962C8B-B14F-4D97-AF65-F5344CB8AC3E}">
        <p14:creationId xmlns:p14="http://schemas.microsoft.com/office/powerpoint/2010/main" val="696731467"/>
      </p:ext>
    </p:extLst>
  </p:cSld>
  <p:clrMap bg1="lt1" tx1="dk1" bg2="lt2" tx2="dk2" accent1="accent1" accent2="accent2" accent3="accent3" accent4="accent4" accent5="accent5" accent6="accent6" hlink="hlink" folHlink="folHlink"/>
  <p:sldLayoutIdLst>
    <p:sldLayoutId id="2147486909" r:id="rId1"/>
    <p:sldLayoutId id="2147486910" r:id="rId2"/>
    <p:sldLayoutId id="2147486911" r:id="rId3"/>
    <p:sldLayoutId id="2147486912" r:id="rId4"/>
    <p:sldLayoutId id="2147486913" r:id="rId5"/>
  </p:sldLayoutIdLst>
  <p:hf hdr="0"/>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docs.google.com/spreadsheets/d/1nnEb3f15L3NwxJ0RAnh-WkG_eiUUfJ9WGh2yxaT5Kjo/edit?usp=sharing" TargetMode="Externa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0640" y="510220"/>
            <a:ext cx="8295480" cy="1470025"/>
          </a:xfrm>
        </p:spPr>
        <p:txBody>
          <a:bodyPr/>
          <a:lstStyle/>
          <a:p>
            <a:r>
              <a:rPr lang="en-GB" sz="4000" dirty="0" smtClean="0"/>
              <a:t>Update on 2018 start-up</a:t>
            </a:r>
            <a:endParaRPr lang="en-GB" sz="4000" dirty="0"/>
          </a:p>
        </p:txBody>
      </p:sp>
      <p:sp>
        <p:nvSpPr>
          <p:cNvPr id="3" name="Subtitle 2"/>
          <p:cNvSpPr>
            <a:spLocks noGrp="1"/>
          </p:cNvSpPr>
          <p:nvPr>
            <p:ph type="subTitle" idx="1"/>
          </p:nvPr>
        </p:nvSpPr>
        <p:spPr>
          <a:xfrm>
            <a:off x="1115550" y="3764407"/>
            <a:ext cx="6400800" cy="426115"/>
          </a:xfrm>
        </p:spPr>
        <p:txBody>
          <a:bodyPr/>
          <a:lstStyle/>
          <a:p>
            <a:r>
              <a:rPr lang="en-GB" dirty="0" smtClean="0"/>
              <a:t>J. Wenninger, R. Giachino, M. Albert,</a:t>
            </a:r>
          </a:p>
          <a:p>
            <a:r>
              <a:rPr lang="en-GB" dirty="0" smtClean="0"/>
              <a:t>M. Solfaroli, S. </a:t>
            </a:r>
            <a:r>
              <a:rPr lang="en-GB" dirty="0" err="1" smtClean="0"/>
              <a:t>Fartoukh</a:t>
            </a:r>
            <a:r>
              <a:rPr lang="en-GB" dirty="0" smtClean="0"/>
              <a:t> </a:t>
            </a:r>
            <a:endParaRPr lang="en-GB" dirty="0"/>
          </a:p>
        </p:txBody>
      </p:sp>
      <p:sp>
        <p:nvSpPr>
          <p:cNvPr id="6" name="Slide Number Placeholder 5"/>
          <p:cNvSpPr>
            <a:spLocks noGrp="1"/>
          </p:cNvSpPr>
          <p:nvPr>
            <p:ph type="sldNum" sz="quarter" idx="12"/>
          </p:nvPr>
        </p:nvSpPr>
        <p:spPr/>
        <p:txBody>
          <a:bodyPr/>
          <a:lstStyle/>
          <a:p>
            <a:pPr>
              <a:defRPr/>
            </a:pPr>
            <a:fld id="{4F505586-E4B0-4B6F-B4B6-5D7B6C5E9151}" type="slidenum">
              <a:rPr lang="en-US" smtClean="0"/>
              <a:pPr>
                <a:defRPr/>
              </a:pPr>
              <a:t>1</a:t>
            </a:fld>
            <a:endParaRPr lang="en-US" dirty="0"/>
          </a:p>
        </p:txBody>
      </p:sp>
    </p:spTree>
    <p:extLst>
      <p:ext uri="{BB962C8B-B14F-4D97-AF65-F5344CB8AC3E}">
        <p14:creationId xmlns:p14="http://schemas.microsoft.com/office/powerpoint/2010/main" val="1838285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Commissioning plan</a:t>
            </a:r>
            <a:endParaRPr lang="en-GB" dirty="0"/>
          </a:p>
        </p:txBody>
      </p:sp>
      <p:sp>
        <p:nvSpPr>
          <p:cNvPr id="3" name="Date Placeholder 2"/>
          <p:cNvSpPr>
            <a:spLocks noGrp="1"/>
          </p:cNvSpPr>
          <p:nvPr>
            <p:ph type="dt" sz="half" idx="10"/>
          </p:nvPr>
        </p:nvSpPr>
        <p:spPr/>
        <p:txBody>
          <a:bodyPr/>
          <a:lstStyle/>
          <a:p>
            <a:pPr>
              <a:defRPr/>
            </a:pPr>
            <a:fld id="{5B4F6472-662D-4D61-9E15-8B2A555D930D}"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10</a:t>
            </a:fld>
            <a:endParaRPr lang="en-US"/>
          </a:p>
        </p:txBody>
      </p:sp>
      <p:sp>
        <p:nvSpPr>
          <p:cNvPr id="6" name="Content Placeholder 5"/>
          <p:cNvSpPr>
            <a:spLocks noGrp="1"/>
          </p:cNvSpPr>
          <p:nvPr>
            <p:ph idx="1"/>
          </p:nvPr>
        </p:nvSpPr>
        <p:spPr>
          <a:xfrm>
            <a:off x="575146" y="829957"/>
            <a:ext cx="7879405" cy="1811435"/>
          </a:xfrm>
        </p:spPr>
        <p:txBody>
          <a:bodyPr/>
          <a:lstStyle/>
          <a:p>
            <a:r>
              <a:rPr lang="en-GB" sz="1600" dirty="0" smtClean="0"/>
              <a:t>Shift-by-shift commissioning plan prepared based on the requests that were received</a:t>
            </a:r>
            <a:r>
              <a:rPr lang="en-GB" sz="1600" dirty="0"/>
              <a:t> </a:t>
            </a:r>
            <a:r>
              <a:rPr lang="en-GB" sz="1600" dirty="0" smtClean="0"/>
              <a:t>– start on Thu </a:t>
            </a:r>
            <a:r>
              <a:rPr lang="en-GB" sz="1600" dirty="0"/>
              <a:t>5</a:t>
            </a:r>
            <a:r>
              <a:rPr lang="en-GB" sz="1600" baseline="30000" dirty="0" smtClean="0"/>
              <a:t>th</a:t>
            </a:r>
            <a:r>
              <a:rPr lang="en-GB" sz="1600" dirty="0" smtClean="0"/>
              <a:t> April.</a:t>
            </a:r>
          </a:p>
          <a:p>
            <a:r>
              <a:rPr lang="en-GB" sz="1600" dirty="0" smtClean="0"/>
              <a:t>Google spreadsheet to plan &amp; track:</a:t>
            </a:r>
          </a:p>
          <a:p>
            <a:pPr lvl="1"/>
            <a:r>
              <a:rPr lang="en-GB" sz="1400" dirty="0">
                <a:solidFill>
                  <a:srgbClr val="0000FF"/>
                </a:solidFill>
                <a:hlinkClick r:id="rId2"/>
              </a:rPr>
              <a:t>https://</a:t>
            </a:r>
            <a:r>
              <a:rPr lang="en-GB" sz="1400" dirty="0" smtClean="0">
                <a:solidFill>
                  <a:srgbClr val="0000FF"/>
                </a:solidFill>
                <a:hlinkClick r:id="rId2"/>
              </a:rPr>
              <a:t>docs.google.com/spreadsheets/d/1nnEb3f15L3NwxJ0RAnh-WkG_eiUUfJ9WGh2yxaT5Kjo/edit?usp=sharing</a:t>
            </a:r>
            <a:endParaRPr lang="en-GB" sz="1400" dirty="0" smtClean="0">
              <a:solidFill>
                <a:srgbClr val="0000FF"/>
              </a:solidFill>
            </a:endParaRPr>
          </a:p>
          <a:p>
            <a:pPr lvl="1"/>
            <a:r>
              <a:rPr lang="en-GB" sz="1400" dirty="0" smtClean="0"/>
              <a:t>Aim to inject nominal bunch on Friday </a:t>
            </a:r>
            <a:r>
              <a:rPr lang="en-GB" sz="1400" dirty="0" smtClean="0">
                <a:sym typeface="Wingdings" panose="05000000000000000000" pitchFamily="2" charset="2"/>
              </a:rPr>
              <a:t> open sufficient room for variety of activities during first weekend (after Easter).</a:t>
            </a:r>
            <a:endParaRPr lang="en-GB" sz="1400" dirty="0"/>
          </a:p>
        </p:txBody>
      </p:sp>
      <p:grpSp>
        <p:nvGrpSpPr>
          <p:cNvPr id="10" name="Group 9"/>
          <p:cNvGrpSpPr/>
          <p:nvPr/>
        </p:nvGrpSpPr>
        <p:grpSpPr>
          <a:xfrm>
            <a:off x="1117922" y="2707845"/>
            <a:ext cx="7111678" cy="3908770"/>
            <a:chOff x="959009" y="2641392"/>
            <a:chExt cx="7111678" cy="3908770"/>
          </a:xfrm>
        </p:grpSpPr>
        <p:pic>
          <p:nvPicPr>
            <p:cNvPr id="7" name="Picture 6"/>
            <p:cNvPicPr>
              <a:picLocks noChangeAspect="1"/>
            </p:cNvPicPr>
            <p:nvPr/>
          </p:nvPicPr>
          <p:blipFill>
            <a:blip r:embed="rId3"/>
            <a:stretch>
              <a:fillRect/>
            </a:stretch>
          </p:blipFill>
          <p:spPr>
            <a:xfrm>
              <a:off x="959009" y="2885680"/>
              <a:ext cx="7111678" cy="3664482"/>
            </a:xfrm>
            <a:prstGeom prst="rect">
              <a:avLst/>
            </a:prstGeom>
          </p:spPr>
        </p:pic>
        <p:pic>
          <p:nvPicPr>
            <p:cNvPr id="9" name="Picture 8"/>
            <p:cNvPicPr>
              <a:picLocks noChangeAspect="1"/>
            </p:cNvPicPr>
            <p:nvPr/>
          </p:nvPicPr>
          <p:blipFill>
            <a:blip r:embed="rId4"/>
            <a:stretch>
              <a:fillRect/>
            </a:stretch>
          </p:blipFill>
          <p:spPr>
            <a:xfrm>
              <a:off x="959009" y="2641392"/>
              <a:ext cx="7111678" cy="244287"/>
            </a:xfrm>
            <a:prstGeom prst="rect">
              <a:avLst/>
            </a:prstGeom>
          </p:spPr>
        </p:pic>
      </p:grpSp>
    </p:spTree>
    <p:extLst>
      <p:ext uri="{BB962C8B-B14F-4D97-AF65-F5344CB8AC3E}">
        <p14:creationId xmlns:p14="http://schemas.microsoft.com/office/powerpoint/2010/main" val="4118441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89673" y="1758085"/>
            <a:ext cx="8318938" cy="4189911"/>
          </a:xfrm>
          <a:prstGeom prst="rect">
            <a:avLst/>
          </a:prstGeom>
        </p:spPr>
      </p:pic>
      <p:sp>
        <p:nvSpPr>
          <p:cNvPr id="2" name="Title 1"/>
          <p:cNvSpPr>
            <a:spLocks noGrp="1"/>
          </p:cNvSpPr>
          <p:nvPr>
            <p:ph type="title"/>
          </p:nvPr>
        </p:nvSpPr>
        <p:spPr/>
        <p:txBody>
          <a:bodyPr/>
          <a:lstStyle/>
          <a:p>
            <a:r>
              <a:rPr lang="en-GB" dirty="0"/>
              <a:t>Commissioning plan</a:t>
            </a:r>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11</a:t>
            </a:fld>
            <a:endParaRPr lang="en-US"/>
          </a:p>
        </p:txBody>
      </p:sp>
      <p:sp>
        <p:nvSpPr>
          <p:cNvPr id="6" name="Content Placeholder 5"/>
          <p:cNvSpPr>
            <a:spLocks noGrp="1"/>
          </p:cNvSpPr>
          <p:nvPr>
            <p:ph idx="1"/>
          </p:nvPr>
        </p:nvSpPr>
        <p:spPr>
          <a:xfrm>
            <a:off x="489674" y="1095167"/>
            <a:ext cx="8229600" cy="662918"/>
          </a:xfrm>
        </p:spPr>
        <p:txBody>
          <a:bodyPr/>
          <a:lstStyle/>
          <a:p>
            <a:r>
              <a:rPr lang="en-GB" dirty="0" smtClean="0"/>
              <a:t>The commissioning plan is accessible from the LBOC home page</a:t>
            </a:r>
            <a:endParaRPr lang="en-GB" dirty="0"/>
          </a:p>
        </p:txBody>
      </p:sp>
      <p:sp>
        <p:nvSpPr>
          <p:cNvPr id="8" name="Right Arrow 7"/>
          <p:cNvSpPr/>
          <p:nvPr/>
        </p:nvSpPr>
        <p:spPr bwMode="auto">
          <a:xfrm rot="10800000">
            <a:off x="1422790" y="4197100"/>
            <a:ext cx="2457920" cy="292607"/>
          </a:xfrm>
          <a:prstGeom prst="rightArrow">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890189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Update on cycle configuration</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12</a:t>
            </a:fld>
            <a:endParaRPr lang="en-US"/>
          </a:p>
        </p:txBody>
      </p:sp>
      <p:sp>
        <p:nvSpPr>
          <p:cNvPr id="6" name="Content Placeholder 5"/>
          <p:cNvSpPr>
            <a:spLocks noGrp="1"/>
          </p:cNvSpPr>
          <p:nvPr>
            <p:ph idx="1"/>
          </p:nvPr>
        </p:nvSpPr>
        <p:spPr>
          <a:xfrm>
            <a:off x="654690" y="971080"/>
            <a:ext cx="8229600" cy="5069460"/>
          </a:xfrm>
        </p:spPr>
        <p:txBody>
          <a:bodyPr/>
          <a:lstStyle/>
          <a:p>
            <a:r>
              <a:rPr lang="en-GB" sz="1600" b="1" dirty="0" smtClean="0"/>
              <a:t>New sequence elements have been imported. Optics (re-)import to start soon.</a:t>
            </a:r>
          </a:p>
          <a:p>
            <a:pPr lvl="1"/>
            <a:r>
              <a:rPr lang="en-GB" sz="1400" dirty="0" smtClean="0"/>
              <a:t>Wire collimator in IR1 and associated BPMs.</a:t>
            </a:r>
          </a:p>
          <a:p>
            <a:r>
              <a:rPr lang="en-GB" sz="1600" b="1" dirty="0" smtClean="0">
                <a:solidFill>
                  <a:srgbClr val="0000FF"/>
                </a:solidFill>
              </a:rPr>
              <a:t>Ramp</a:t>
            </a:r>
            <a:r>
              <a:rPr lang="en-GB" sz="1600" dirty="0" smtClean="0"/>
              <a:t>: faster PPLP ramp. </a:t>
            </a:r>
          </a:p>
          <a:p>
            <a:pPr lvl="1"/>
            <a:r>
              <a:rPr lang="en-GB" sz="1400" dirty="0" smtClean="0"/>
              <a:t>The settings established during the 2017 MD will be used for bootstrapping.</a:t>
            </a:r>
          </a:p>
          <a:p>
            <a:pPr lvl="1"/>
            <a:r>
              <a:rPr lang="en-GB" sz="1400" dirty="0" smtClean="0"/>
              <a:t>Work starting this week…</a:t>
            </a:r>
          </a:p>
          <a:p>
            <a:r>
              <a:rPr lang="en-GB" sz="1600" b="1" dirty="0" smtClean="0">
                <a:solidFill>
                  <a:srgbClr val="0000FF"/>
                </a:solidFill>
              </a:rPr>
              <a:t>Tune change</a:t>
            </a:r>
            <a:r>
              <a:rPr lang="en-GB" sz="1600" dirty="0" smtClean="0"/>
              <a:t>: </a:t>
            </a:r>
          </a:p>
          <a:p>
            <a:pPr lvl="1"/>
            <a:r>
              <a:rPr lang="en-GB" sz="1400" dirty="0" smtClean="0"/>
              <a:t>No change </a:t>
            </a:r>
            <a:r>
              <a:rPr lang="en-GB" sz="1400" dirty="0" err="1" smtClean="0"/>
              <a:t>wrt</a:t>
            </a:r>
            <a:r>
              <a:rPr lang="en-GB" sz="1400" dirty="0" smtClean="0"/>
              <a:t> 2017, </a:t>
            </a:r>
            <a:r>
              <a:rPr lang="en-GB" sz="1400" b="1" dirty="0" smtClean="0">
                <a:solidFill>
                  <a:srgbClr val="008E40"/>
                </a:solidFill>
              </a:rPr>
              <a:t>clone for 2018 in place</a:t>
            </a:r>
            <a:r>
              <a:rPr lang="en-GB" sz="1400" dirty="0" smtClean="0"/>
              <a:t>.</a:t>
            </a:r>
          </a:p>
          <a:p>
            <a:r>
              <a:rPr lang="en-GB" sz="1600" b="1" dirty="0" smtClean="0">
                <a:solidFill>
                  <a:srgbClr val="0000FF"/>
                </a:solidFill>
              </a:rPr>
              <a:t>Squeeze</a:t>
            </a:r>
            <a:r>
              <a:rPr lang="en-GB" sz="1600" dirty="0" smtClean="0"/>
              <a:t>:</a:t>
            </a:r>
          </a:p>
          <a:p>
            <a:pPr lvl="1"/>
            <a:r>
              <a:rPr lang="en-GB" sz="1400" dirty="0" smtClean="0"/>
              <a:t>Merge squeeze segments 1m-40cm and 40cm-30cm,</a:t>
            </a:r>
          </a:p>
          <a:p>
            <a:pPr lvl="1"/>
            <a:r>
              <a:rPr lang="en-GB" sz="1400" dirty="0" smtClean="0"/>
              <a:t>Take a short cut to the </a:t>
            </a:r>
            <a:r>
              <a:rPr lang="en-GB" sz="1400" dirty="0"/>
              <a:t>CTTPS2 </a:t>
            </a:r>
            <a:r>
              <a:rPr lang="en-GB" sz="1400" dirty="0" smtClean="0"/>
              <a:t>version (</a:t>
            </a:r>
            <a:r>
              <a:rPr lang="en-GB" sz="1400" dirty="0"/>
              <a:t>Q6 </a:t>
            </a:r>
            <a:r>
              <a:rPr lang="en-GB" sz="1400" dirty="0" smtClean="0"/>
              <a:t>@ 200 A) – see next slide,</a:t>
            </a:r>
          </a:p>
          <a:p>
            <a:pPr lvl="1"/>
            <a:r>
              <a:rPr lang="en-GB" sz="1400" dirty="0" smtClean="0"/>
              <a:t>Reuse the 2017 settings for bootstrapping as much as possible.</a:t>
            </a:r>
          </a:p>
          <a:p>
            <a:r>
              <a:rPr lang="en-GB" sz="1600" b="1" dirty="0" smtClean="0">
                <a:solidFill>
                  <a:srgbClr val="0000FF"/>
                </a:solidFill>
              </a:rPr>
              <a:t>Collisions</a:t>
            </a:r>
            <a:r>
              <a:rPr lang="en-GB" sz="1600" dirty="0" smtClean="0"/>
              <a:t>:</a:t>
            </a:r>
          </a:p>
          <a:p>
            <a:pPr lvl="1"/>
            <a:r>
              <a:rPr lang="en-GB" sz="1400" dirty="0" smtClean="0"/>
              <a:t>No change </a:t>
            </a:r>
            <a:r>
              <a:rPr lang="en-GB" sz="1400" dirty="0" err="1" smtClean="0"/>
              <a:t>wrt</a:t>
            </a:r>
            <a:r>
              <a:rPr lang="en-GB" sz="1400" dirty="0" smtClean="0"/>
              <a:t> 2017, </a:t>
            </a:r>
            <a:r>
              <a:rPr lang="en-GB" sz="1400" b="1" dirty="0" smtClean="0">
                <a:solidFill>
                  <a:srgbClr val="008E40"/>
                </a:solidFill>
              </a:rPr>
              <a:t>clone for 2018 in place</a:t>
            </a:r>
            <a:r>
              <a:rPr lang="en-GB" sz="1400" dirty="0" smtClean="0"/>
              <a:t>.</a:t>
            </a:r>
          </a:p>
          <a:p>
            <a:r>
              <a:rPr lang="en-GB" sz="1600" b="1" dirty="0" smtClean="0">
                <a:solidFill>
                  <a:srgbClr val="0000FF"/>
                </a:solidFill>
              </a:rPr>
              <a:t>Squeeze for </a:t>
            </a:r>
            <a:r>
              <a:rPr lang="en-GB" sz="1600" b="1" dirty="0" smtClean="0">
                <a:solidFill>
                  <a:srgbClr val="0000FF"/>
                </a:solidFill>
                <a:latin typeface="Symbol" panose="05050102010706020507" pitchFamily="18" charset="2"/>
              </a:rPr>
              <a:t>b</a:t>
            </a:r>
            <a:r>
              <a:rPr lang="en-GB" sz="1600" b="1" dirty="0" smtClean="0">
                <a:solidFill>
                  <a:srgbClr val="0000FF"/>
                </a:solidFill>
              </a:rPr>
              <a:t>* levelling</a:t>
            </a:r>
            <a:r>
              <a:rPr lang="en-GB" sz="1600" dirty="0" smtClean="0"/>
              <a:t>:</a:t>
            </a:r>
          </a:p>
          <a:p>
            <a:pPr lvl="1"/>
            <a:r>
              <a:rPr lang="en-GB" sz="1400" dirty="0"/>
              <a:t>N</a:t>
            </a:r>
            <a:r>
              <a:rPr lang="en-GB" sz="1400" dirty="0" smtClean="0"/>
              <a:t>ew squeeze segment 30cm-27cm-25cm.</a:t>
            </a:r>
          </a:p>
          <a:p>
            <a:pPr lvl="2"/>
            <a:r>
              <a:rPr lang="en-GB" sz="1200" dirty="0" smtClean="0"/>
              <a:t>In preparation.</a:t>
            </a:r>
          </a:p>
          <a:p>
            <a:pPr lvl="1"/>
            <a:r>
              <a:rPr lang="en-GB" sz="1400" dirty="0" smtClean="0"/>
              <a:t>Must be setup eventually with colliding beams.</a:t>
            </a:r>
          </a:p>
          <a:p>
            <a:pPr lvl="1"/>
            <a:r>
              <a:rPr lang="en-GB" sz="1400" b="1" dirty="0" smtClean="0">
                <a:solidFill>
                  <a:srgbClr val="FF0000"/>
                </a:solidFill>
              </a:rPr>
              <a:t>Detailed scenario discussed next week at LBOC.</a:t>
            </a:r>
            <a:endParaRPr lang="en-GB" sz="1400" dirty="0"/>
          </a:p>
        </p:txBody>
      </p:sp>
    </p:spTree>
    <p:extLst>
      <p:ext uri="{BB962C8B-B14F-4D97-AF65-F5344CB8AC3E}">
        <p14:creationId xmlns:p14="http://schemas.microsoft.com/office/powerpoint/2010/main" val="3554021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Squeeze 100-25 cm</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13</a:t>
            </a:fld>
            <a:endParaRPr lang="en-US"/>
          </a:p>
        </p:txBody>
      </p:sp>
      <p:sp>
        <p:nvSpPr>
          <p:cNvPr id="6" name="Content Placeholder 5"/>
          <p:cNvSpPr>
            <a:spLocks noGrp="1"/>
          </p:cNvSpPr>
          <p:nvPr>
            <p:ph idx="1"/>
          </p:nvPr>
        </p:nvSpPr>
        <p:spPr>
          <a:xfrm>
            <a:off x="535362" y="972119"/>
            <a:ext cx="8229600" cy="1878445"/>
          </a:xfrm>
        </p:spPr>
        <p:txBody>
          <a:bodyPr/>
          <a:lstStyle/>
          <a:p>
            <a:r>
              <a:rPr lang="en-GB" sz="1600" dirty="0" smtClean="0"/>
              <a:t>The 40cm-30cm squeeze segment will be merged with the 1m-40cm segment to form a single squeeze beam process covering 1m-30cm.</a:t>
            </a:r>
          </a:p>
          <a:p>
            <a:pPr lvl="1"/>
            <a:r>
              <a:rPr lang="en-GB" sz="1400" dirty="0" smtClean="0"/>
              <a:t>The end of the squeeze to 30 cm will be rebuild by taking a short cut towards the CTTP2 variant. This should save some ~100 s of squeeze time.</a:t>
            </a:r>
          </a:p>
          <a:p>
            <a:r>
              <a:rPr lang="en-GB" sz="1600" dirty="0" smtClean="0"/>
              <a:t>Dedicated </a:t>
            </a:r>
            <a:r>
              <a:rPr lang="en-GB" sz="1600" dirty="0" smtClean="0">
                <a:latin typeface="Symbol" panose="05050102010706020507" pitchFamily="18" charset="2"/>
              </a:rPr>
              <a:t>b</a:t>
            </a:r>
            <a:r>
              <a:rPr lang="en-GB" sz="1600" dirty="0" smtClean="0"/>
              <a:t>* levelling squeeze beam process 30cm-27cm-25cm.</a:t>
            </a:r>
          </a:p>
          <a:p>
            <a:r>
              <a:rPr lang="en-GB" sz="1600" dirty="0" smtClean="0"/>
              <a:t>New optics files were delivered, upload as soon as the 2018 sequence is uploaded.</a:t>
            </a:r>
            <a:endParaRPr lang="en-GB" sz="1600" dirty="0"/>
          </a:p>
        </p:txBody>
      </p:sp>
      <p:grpSp>
        <p:nvGrpSpPr>
          <p:cNvPr id="44" name="Group 43"/>
          <p:cNvGrpSpPr/>
          <p:nvPr/>
        </p:nvGrpSpPr>
        <p:grpSpPr>
          <a:xfrm>
            <a:off x="1005705" y="3015041"/>
            <a:ext cx="7022745" cy="3486359"/>
            <a:chOff x="800100" y="2186344"/>
            <a:chExt cx="7022745" cy="3486359"/>
          </a:xfrm>
        </p:grpSpPr>
        <p:grpSp>
          <p:nvGrpSpPr>
            <p:cNvPr id="83" name="Group 82"/>
            <p:cNvGrpSpPr/>
            <p:nvPr/>
          </p:nvGrpSpPr>
          <p:grpSpPr>
            <a:xfrm>
              <a:off x="800100" y="2186344"/>
              <a:ext cx="7022745" cy="3486359"/>
              <a:chOff x="449719" y="2515776"/>
              <a:chExt cx="7022745" cy="3486359"/>
            </a:xfrm>
          </p:grpSpPr>
          <p:grpSp>
            <p:nvGrpSpPr>
              <p:cNvPr id="64" name="Group 63"/>
              <p:cNvGrpSpPr/>
              <p:nvPr/>
            </p:nvGrpSpPr>
            <p:grpSpPr>
              <a:xfrm>
                <a:off x="5059330" y="3790711"/>
                <a:ext cx="2413134" cy="307777"/>
                <a:chOff x="969249" y="2043376"/>
                <a:chExt cx="2413134" cy="307777"/>
              </a:xfrm>
            </p:grpSpPr>
            <p:sp>
              <p:nvSpPr>
                <p:cNvPr id="59" name="Oval 58"/>
                <p:cNvSpPr/>
                <p:nvPr/>
              </p:nvSpPr>
              <p:spPr bwMode="auto">
                <a:xfrm>
                  <a:off x="969249" y="2125072"/>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60" name="TextBox 59"/>
                <p:cNvSpPr txBox="1"/>
                <p:nvPr/>
              </p:nvSpPr>
              <p:spPr>
                <a:xfrm>
                  <a:off x="1192360" y="2043376"/>
                  <a:ext cx="2190023" cy="307777"/>
                </a:xfrm>
                <a:prstGeom prst="rect">
                  <a:avLst/>
                </a:prstGeom>
              </p:spPr>
              <p:txBody>
                <a:bodyPr wrap="none" rtlCol="0">
                  <a:spAutoFit/>
                </a:bodyPr>
                <a:lstStyle/>
                <a:p>
                  <a:pPr>
                    <a:spcBef>
                      <a:spcPct val="20000"/>
                    </a:spcBef>
                    <a:spcAft>
                      <a:spcPts val="400"/>
                    </a:spcAft>
                    <a:buClr>
                      <a:srgbClr val="0000FF"/>
                    </a:buClr>
                    <a:buSzPct val="80000"/>
                  </a:pPr>
                  <a:r>
                    <a:rPr lang="en-GB" sz="1400" kern="0" dirty="0" smtClean="0">
                      <a:latin typeface="+mn-lt"/>
                    </a:rPr>
                    <a:t>= existing 2017 optics file</a:t>
                  </a:r>
                </a:p>
              </p:txBody>
            </p:sp>
          </p:grpSp>
          <p:grpSp>
            <p:nvGrpSpPr>
              <p:cNvPr id="65" name="Group 64"/>
              <p:cNvGrpSpPr/>
              <p:nvPr/>
            </p:nvGrpSpPr>
            <p:grpSpPr>
              <a:xfrm>
                <a:off x="5059330" y="4359420"/>
                <a:ext cx="2114567" cy="307777"/>
                <a:chOff x="3946079" y="2043376"/>
                <a:chExt cx="2114567" cy="307777"/>
              </a:xfrm>
            </p:grpSpPr>
            <p:sp>
              <p:nvSpPr>
                <p:cNvPr id="61" name="Oval 60"/>
                <p:cNvSpPr/>
                <p:nvPr/>
              </p:nvSpPr>
              <p:spPr bwMode="auto">
                <a:xfrm>
                  <a:off x="3946079" y="2125072"/>
                  <a:ext cx="192025" cy="192025"/>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62" name="TextBox 61"/>
                <p:cNvSpPr txBox="1"/>
                <p:nvPr/>
              </p:nvSpPr>
              <p:spPr>
                <a:xfrm>
                  <a:off x="4149545" y="2043376"/>
                  <a:ext cx="1911101" cy="307777"/>
                </a:xfrm>
                <a:prstGeom prst="rect">
                  <a:avLst/>
                </a:prstGeom>
              </p:spPr>
              <p:txBody>
                <a:bodyPr wrap="none" rtlCol="0">
                  <a:spAutoFit/>
                </a:bodyPr>
                <a:lstStyle/>
                <a:p>
                  <a:pPr>
                    <a:spcBef>
                      <a:spcPct val="20000"/>
                    </a:spcBef>
                    <a:spcAft>
                      <a:spcPts val="400"/>
                    </a:spcAft>
                    <a:buClr>
                      <a:srgbClr val="0000FF"/>
                    </a:buClr>
                    <a:buSzPct val="80000"/>
                  </a:pPr>
                  <a:r>
                    <a:rPr lang="en-GB" sz="1400" kern="0" dirty="0" smtClean="0">
                      <a:latin typeface="+mn-lt"/>
                    </a:rPr>
                    <a:t>= new 2018 optics file</a:t>
                  </a:r>
                </a:p>
              </p:txBody>
            </p:sp>
          </p:grpSp>
          <p:grpSp>
            <p:nvGrpSpPr>
              <p:cNvPr id="70" name="Group 69"/>
              <p:cNvGrpSpPr/>
              <p:nvPr/>
            </p:nvGrpSpPr>
            <p:grpSpPr>
              <a:xfrm>
                <a:off x="5120427" y="3180671"/>
                <a:ext cx="1916207" cy="307777"/>
                <a:chOff x="946797" y="2373399"/>
                <a:chExt cx="1916207" cy="307777"/>
              </a:xfrm>
            </p:grpSpPr>
            <p:cxnSp>
              <p:nvCxnSpPr>
                <p:cNvPr id="63" name="Straight Arrow Connector 62"/>
                <p:cNvCxnSpPr/>
                <p:nvPr/>
              </p:nvCxnSpPr>
              <p:spPr bwMode="auto">
                <a:xfrm flipV="1">
                  <a:off x="946797" y="2536457"/>
                  <a:ext cx="344819" cy="92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8" name="TextBox 67"/>
                <p:cNvSpPr txBox="1"/>
                <p:nvPr/>
              </p:nvSpPr>
              <p:spPr>
                <a:xfrm>
                  <a:off x="1400744" y="2373399"/>
                  <a:ext cx="1462260" cy="307777"/>
                </a:xfrm>
                <a:prstGeom prst="rect">
                  <a:avLst/>
                </a:prstGeom>
              </p:spPr>
              <p:txBody>
                <a:bodyPr wrap="none" rtlCol="0">
                  <a:spAutoFit/>
                </a:bodyPr>
                <a:lstStyle/>
                <a:p>
                  <a:pPr>
                    <a:spcBef>
                      <a:spcPct val="20000"/>
                    </a:spcBef>
                    <a:spcAft>
                      <a:spcPts val="400"/>
                    </a:spcAft>
                    <a:buClr>
                      <a:srgbClr val="0000FF"/>
                    </a:buClr>
                    <a:buSzPct val="80000"/>
                  </a:pPr>
                  <a:r>
                    <a:rPr lang="en-GB" sz="1400" kern="0" dirty="0" smtClean="0">
                      <a:latin typeface="+mn-lt"/>
                    </a:rPr>
                    <a:t>= 2017 squeeze</a:t>
                  </a:r>
                </a:p>
              </p:txBody>
            </p:sp>
          </p:grpSp>
          <p:grpSp>
            <p:nvGrpSpPr>
              <p:cNvPr id="73" name="Group 72"/>
              <p:cNvGrpSpPr/>
              <p:nvPr/>
            </p:nvGrpSpPr>
            <p:grpSpPr>
              <a:xfrm>
                <a:off x="5120427" y="2699637"/>
                <a:ext cx="1817515" cy="307777"/>
                <a:chOff x="3981867" y="2382568"/>
                <a:chExt cx="1817515" cy="307777"/>
              </a:xfrm>
            </p:grpSpPr>
            <p:cxnSp>
              <p:nvCxnSpPr>
                <p:cNvPr id="67" name="Straight Arrow Connector 66"/>
                <p:cNvCxnSpPr/>
                <p:nvPr/>
              </p:nvCxnSpPr>
              <p:spPr bwMode="auto">
                <a:xfrm flipV="1">
                  <a:off x="3981867" y="2520890"/>
                  <a:ext cx="321944" cy="6397"/>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sp>
              <p:nvSpPr>
                <p:cNvPr id="71" name="TextBox 70"/>
                <p:cNvSpPr txBox="1"/>
                <p:nvPr/>
              </p:nvSpPr>
              <p:spPr>
                <a:xfrm>
                  <a:off x="4337122" y="2382568"/>
                  <a:ext cx="1462260" cy="307777"/>
                </a:xfrm>
                <a:prstGeom prst="rect">
                  <a:avLst/>
                </a:prstGeom>
              </p:spPr>
              <p:txBody>
                <a:bodyPr wrap="none" rtlCol="0">
                  <a:spAutoFit/>
                </a:bodyPr>
                <a:lstStyle/>
                <a:p>
                  <a:pPr>
                    <a:spcBef>
                      <a:spcPct val="20000"/>
                    </a:spcBef>
                    <a:spcAft>
                      <a:spcPts val="400"/>
                    </a:spcAft>
                    <a:buClr>
                      <a:srgbClr val="0000FF"/>
                    </a:buClr>
                    <a:buSzPct val="80000"/>
                  </a:pPr>
                  <a:r>
                    <a:rPr lang="en-GB" sz="1400" kern="0" dirty="0" smtClean="0">
                      <a:latin typeface="+mn-lt"/>
                    </a:rPr>
                    <a:t>= 2018 squeeze</a:t>
                  </a:r>
                </a:p>
              </p:txBody>
            </p:sp>
          </p:grpSp>
          <p:grpSp>
            <p:nvGrpSpPr>
              <p:cNvPr id="79" name="Group 78"/>
              <p:cNvGrpSpPr/>
              <p:nvPr/>
            </p:nvGrpSpPr>
            <p:grpSpPr>
              <a:xfrm>
                <a:off x="449719" y="2515776"/>
                <a:ext cx="4306543" cy="3486359"/>
                <a:chOff x="449719" y="2515776"/>
                <a:chExt cx="4306543" cy="3486359"/>
              </a:xfrm>
            </p:grpSpPr>
            <p:grpSp>
              <p:nvGrpSpPr>
                <p:cNvPr id="19" name="Group 18"/>
                <p:cNvGrpSpPr/>
                <p:nvPr/>
              </p:nvGrpSpPr>
              <p:grpSpPr>
                <a:xfrm>
                  <a:off x="1538005" y="3198569"/>
                  <a:ext cx="2688350" cy="192026"/>
                  <a:chOff x="1538005" y="3198569"/>
                  <a:chExt cx="2688350" cy="192026"/>
                </a:xfrm>
              </p:grpSpPr>
              <p:sp>
                <p:nvSpPr>
                  <p:cNvPr id="7" name="Oval 6"/>
                  <p:cNvSpPr/>
                  <p:nvPr/>
                </p:nvSpPr>
                <p:spPr bwMode="auto">
                  <a:xfrm>
                    <a:off x="1538005" y="3198570"/>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8" name="Oval 7"/>
                  <p:cNvSpPr/>
                  <p:nvPr/>
                </p:nvSpPr>
                <p:spPr bwMode="auto">
                  <a:xfrm>
                    <a:off x="2766993" y="3198569"/>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9" name="Oval 8"/>
                  <p:cNvSpPr/>
                  <p:nvPr/>
                </p:nvSpPr>
                <p:spPr bwMode="auto">
                  <a:xfrm>
                    <a:off x="4034330" y="3198570"/>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10" name="TextBox 9"/>
                <p:cNvSpPr txBox="1"/>
                <p:nvPr/>
              </p:nvSpPr>
              <p:spPr>
                <a:xfrm>
                  <a:off x="2471710" y="2515776"/>
                  <a:ext cx="1035861" cy="512961"/>
                </a:xfrm>
                <a:prstGeom prst="rect">
                  <a:avLst/>
                </a:prstGeom>
              </p:spPr>
              <p:txBody>
                <a:bodyPr wrap="none" rtlCol="0">
                  <a:spAutoFit/>
                </a:bodyPr>
                <a:lstStyle/>
                <a:p>
                  <a:pPr algn="ctr">
                    <a:spcBef>
                      <a:spcPts val="0"/>
                    </a:spcBef>
                    <a:spcAft>
                      <a:spcPts val="400"/>
                    </a:spcAft>
                    <a:buClr>
                      <a:srgbClr val="0000FF"/>
                    </a:buClr>
                    <a:buSzPct val="80000"/>
                  </a:pPr>
                  <a:r>
                    <a:rPr lang="en-GB" sz="1200" b="1" kern="0" dirty="0" smtClean="0">
                      <a:latin typeface="+mn-lt"/>
                    </a:rPr>
                    <a:t>CTPPS1</a:t>
                  </a:r>
                </a:p>
                <a:p>
                  <a:pPr algn="ctr">
                    <a:spcBef>
                      <a:spcPts val="0"/>
                    </a:spcBef>
                    <a:spcAft>
                      <a:spcPts val="400"/>
                    </a:spcAft>
                    <a:buClr>
                      <a:srgbClr val="0000FF"/>
                    </a:buClr>
                    <a:buSzPct val="80000"/>
                  </a:pPr>
                  <a:r>
                    <a:rPr lang="en-GB" sz="1200" b="1" kern="0" dirty="0" smtClean="0">
                      <a:latin typeface="+mn-lt"/>
                    </a:rPr>
                    <a:t>Q6 @ 250 A</a:t>
                  </a:r>
                </a:p>
              </p:txBody>
            </p:sp>
            <p:sp>
              <p:nvSpPr>
                <p:cNvPr id="11" name="TextBox 10"/>
                <p:cNvSpPr txBox="1"/>
                <p:nvPr/>
              </p:nvSpPr>
              <p:spPr>
                <a:xfrm>
                  <a:off x="3645544" y="2517248"/>
                  <a:ext cx="1035860" cy="512961"/>
                </a:xfrm>
                <a:prstGeom prst="rect">
                  <a:avLst/>
                </a:prstGeom>
              </p:spPr>
              <p:txBody>
                <a:bodyPr wrap="none" rtlCol="0">
                  <a:spAutoFit/>
                </a:bodyPr>
                <a:lstStyle/>
                <a:p>
                  <a:pPr algn="ctr">
                    <a:spcBef>
                      <a:spcPts val="0"/>
                    </a:spcBef>
                    <a:spcAft>
                      <a:spcPts val="400"/>
                    </a:spcAft>
                    <a:buClr>
                      <a:srgbClr val="0000FF"/>
                    </a:buClr>
                    <a:buSzPct val="80000"/>
                  </a:pPr>
                  <a:r>
                    <a:rPr lang="en-GB" sz="1200" b="1" kern="0" dirty="0" smtClean="0">
                      <a:latin typeface="+mn-lt"/>
                    </a:rPr>
                    <a:t>CTPPS2</a:t>
                  </a:r>
                </a:p>
                <a:p>
                  <a:pPr algn="ctr">
                    <a:spcBef>
                      <a:spcPts val="0"/>
                    </a:spcBef>
                    <a:spcAft>
                      <a:spcPts val="400"/>
                    </a:spcAft>
                    <a:buClr>
                      <a:srgbClr val="0000FF"/>
                    </a:buClr>
                    <a:buSzPct val="80000"/>
                  </a:pPr>
                  <a:r>
                    <a:rPr lang="en-GB" sz="1200" b="1" kern="0" dirty="0" smtClean="0">
                      <a:latin typeface="+mn-lt"/>
                    </a:rPr>
                    <a:t>Q6 @ 200 A</a:t>
                  </a:r>
                </a:p>
              </p:txBody>
            </p:sp>
            <p:sp>
              <p:nvSpPr>
                <p:cNvPr id="12" name="TextBox 11"/>
                <p:cNvSpPr txBox="1"/>
                <p:nvPr/>
              </p:nvSpPr>
              <p:spPr>
                <a:xfrm>
                  <a:off x="453691" y="3140692"/>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40 cm</a:t>
                  </a:r>
                </a:p>
              </p:txBody>
            </p:sp>
            <p:sp>
              <p:nvSpPr>
                <p:cNvPr id="13" name="TextBox 12"/>
                <p:cNvSpPr txBox="1"/>
                <p:nvPr/>
              </p:nvSpPr>
              <p:spPr>
                <a:xfrm>
                  <a:off x="453691" y="3620488"/>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37 cm</a:t>
                  </a:r>
                </a:p>
              </p:txBody>
            </p:sp>
            <p:sp>
              <p:nvSpPr>
                <p:cNvPr id="14" name="TextBox 13"/>
                <p:cNvSpPr txBox="1"/>
                <p:nvPr/>
              </p:nvSpPr>
              <p:spPr>
                <a:xfrm>
                  <a:off x="449719" y="4119753"/>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33 cm</a:t>
                  </a:r>
                </a:p>
              </p:txBody>
            </p:sp>
            <p:sp>
              <p:nvSpPr>
                <p:cNvPr id="15" name="TextBox 14"/>
                <p:cNvSpPr txBox="1"/>
                <p:nvPr/>
              </p:nvSpPr>
              <p:spPr>
                <a:xfrm>
                  <a:off x="454336" y="4657423"/>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3</a:t>
                  </a:r>
                  <a:r>
                    <a:rPr lang="en-GB" sz="1400" b="1" kern="0" dirty="0" smtClean="0">
                      <a:solidFill>
                        <a:srgbClr val="CC3399"/>
                      </a:solidFill>
                      <a:latin typeface="+mn-lt"/>
                    </a:rPr>
                    <a:t>0 cm</a:t>
                  </a:r>
                </a:p>
              </p:txBody>
            </p:sp>
            <p:sp>
              <p:nvSpPr>
                <p:cNvPr id="16" name="TextBox 15"/>
                <p:cNvSpPr txBox="1"/>
                <p:nvPr/>
              </p:nvSpPr>
              <p:spPr>
                <a:xfrm>
                  <a:off x="449719" y="5195630"/>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27 cm</a:t>
                  </a:r>
                </a:p>
              </p:txBody>
            </p:sp>
            <p:sp>
              <p:nvSpPr>
                <p:cNvPr id="17" name="TextBox 16"/>
                <p:cNvSpPr txBox="1"/>
                <p:nvPr/>
              </p:nvSpPr>
              <p:spPr>
                <a:xfrm>
                  <a:off x="449719" y="5694358"/>
                  <a:ext cx="692818"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25 cm</a:t>
                  </a:r>
                </a:p>
              </p:txBody>
            </p:sp>
            <p:grpSp>
              <p:nvGrpSpPr>
                <p:cNvPr id="20" name="Group 19"/>
                <p:cNvGrpSpPr/>
                <p:nvPr/>
              </p:nvGrpSpPr>
              <p:grpSpPr>
                <a:xfrm>
                  <a:off x="2766993" y="3698371"/>
                  <a:ext cx="1459362" cy="192026"/>
                  <a:chOff x="2766993" y="3198569"/>
                  <a:chExt cx="1459362" cy="192026"/>
                </a:xfrm>
              </p:grpSpPr>
              <p:sp>
                <p:nvSpPr>
                  <p:cNvPr id="22" name="Oval 21"/>
                  <p:cNvSpPr/>
                  <p:nvPr/>
                </p:nvSpPr>
                <p:spPr bwMode="auto">
                  <a:xfrm>
                    <a:off x="2766993" y="3198569"/>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3" name="Oval 22"/>
                  <p:cNvSpPr/>
                  <p:nvPr/>
                </p:nvSpPr>
                <p:spPr bwMode="auto">
                  <a:xfrm>
                    <a:off x="4034330" y="3198570"/>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
              <p:nvSpPr>
                <p:cNvPr id="27" name="Oval 26"/>
                <p:cNvSpPr/>
                <p:nvPr/>
              </p:nvSpPr>
              <p:spPr bwMode="auto">
                <a:xfrm>
                  <a:off x="4034330" y="419817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1" name="Oval 30"/>
                <p:cNvSpPr/>
                <p:nvPr/>
              </p:nvSpPr>
              <p:spPr bwMode="auto">
                <a:xfrm>
                  <a:off x="4034330" y="472125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5" name="Oval 34"/>
                <p:cNvSpPr/>
                <p:nvPr/>
              </p:nvSpPr>
              <p:spPr bwMode="auto">
                <a:xfrm>
                  <a:off x="4034330" y="5244334"/>
                  <a:ext cx="192025" cy="192025"/>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39" name="Oval 38"/>
                <p:cNvSpPr/>
                <p:nvPr/>
              </p:nvSpPr>
              <p:spPr bwMode="auto">
                <a:xfrm>
                  <a:off x="4034330" y="5771705"/>
                  <a:ext cx="192025" cy="192025"/>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45" name="Straight Arrow Connector 44"/>
                <p:cNvCxnSpPr/>
                <p:nvPr/>
              </p:nvCxnSpPr>
              <p:spPr bwMode="auto">
                <a:xfrm>
                  <a:off x="1776388" y="3294580"/>
                  <a:ext cx="9601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6" name="Straight Arrow Connector 45"/>
                <p:cNvCxnSpPr/>
                <p:nvPr/>
              </p:nvCxnSpPr>
              <p:spPr bwMode="auto">
                <a:xfrm>
                  <a:off x="3021742" y="3294580"/>
                  <a:ext cx="9601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p:cNvCxnSpPr/>
                <p:nvPr/>
              </p:nvCxnSpPr>
              <p:spPr bwMode="auto">
                <a:xfrm flipH="1">
                  <a:off x="4124959" y="3392057"/>
                  <a:ext cx="5383" cy="3176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flipH="1">
                  <a:off x="4124959" y="3886748"/>
                  <a:ext cx="5383" cy="3176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flipH="1">
                  <a:off x="4164788" y="4397819"/>
                  <a:ext cx="5383" cy="3176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a:off x="1787623" y="3361628"/>
                  <a:ext cx="960125" cy="403789"/>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cxnSp>
              <p:nvCxnSpPr>
                <p:cNvPr id="56" name="Straight Arrow Connector 55"/>
                <p:cNvCxnSpPr/>
                <p:nvPr/>
              </p:nvCxnSpPr>
              <p:spPr bwMode="auto">
                <a:xfrm>
                  <a:off x="3023893" y="3869852"/>
                  <a:ext cx="960125" cy="403789"/>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cxnSp>
              <p:nvCxnSpPr>
                <p:cNvPr id="57" name="Straight Arrow Connector 56"/>
                <p:cNvCxnSpPr/>
                <p:nvPr/>
              </p:nvCxnSpPr>
              <p:spPr bwMode="auto">
                <a:xfrm flipH="1">
                  <a:off x="4124959" y="4927474"/>
                  <a:ext cx="5383" cy="317611"/>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cxnSp>
              <p:nvCxnSpPr>
                <p:cNvPr id="58" name="Straight Arrow Connector 57"/>
                <p:cNvCxnSpPr/>
                <p:nvPr/>
              </p:nvCxnSpPr>
              <p:spPr bwMode="auto">
                <a:xfrm flipH="1">
                  <a:off x="4124959" y="5449370"/>
                  <a:ext cx="5383" cy="317611"/>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sp>
              <p:nvSpPr>
                <p:cNvPr id="74" name="TextBox 73"/>
                <p:cNvSpPr txBox="1"/>
                <p:nvPr/>
              </p:nvSpPr>
              <p:spPr>
                <a:xfrm>
                  <a:off x="4253778" y="3375902"/>
                  <a:ext cx="482824"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0000"/>
                      </a:solidFill>
                      <a:latin typeface="+mn-lt"/>
                    </a:rPr>
                    <a:t>93 s</a:t>
                  </a:r>
                </a:p>
              </p:txBody>
            </p:sp>
            <p:sp>
              <p:nvSpPr>
                <p:cNvPr id="75" name="TextBox 74"/>
                <p:cNvSpPr txBox="1"/>
                <p:nvPr/>
              </p:nvSpPr>
              <p:spPr>
                <a:xfrm>
                  <a:off x="4273438" y="3853014"/>
                  <a:ext cx="482824"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0000"/>
                      </a:solidFill>
                      <a:latin typeface="+mn-lt"/>
                    </a:rPr>
                    <a:t>91 s</a:t>
                  </a:r>
                </a:p>
              </p:txBody>
            </p:sp>
            <p:sp>
              <p:nvSpPr>
                <p:cNvPr id="76" name="TextBox 75"/>
                <p:cNvSpPr txBox="1"/>
                <p:nvPr/>
              </p:nvSpPr>
              <p:spPr>
                <a:xfrm>
                  <a:off x="4273438" y="4390198"/>
                  <a:ext cx="482824"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a:solidFill>
                        <a:srgbClr val="FF0000"/>
                      </a:solidFill>
                      <a:latin typeface="+mn-lt"/>
                    </a:rPr>
                    <a:t>6</a:t>
                  </a:r>
                  <a:r>
                    <a:rPr lang="en-GB" sz="1200" b="1" kern="0" dirty="0" smtClean="0">
                      <a:solidFill>
                        <a:srgbClr val="FF0000"/>
                      </a:solidFill>
                      <a:latin typeface="+mn-lt"/>
                    </a:rPr>
                    <a:t>1 s</a:t>
                  </a:r>
                </a:p>
              </p:txBody>
            </p:sp>
            <p:sp>
              <p:nvSpPr>
                <p:cNvPr id="77" name="TextBox 76"/>
                <p:cNvSpPr txBox="1"/>
                <p:nvPr/>
              </p:nvSpPr>
              <p:spPr>
                <a:xfrm>
                  <a:off x="2056944" y="3022171"/>
                  <a:ext cx="482824"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0000"/>
                      </a:solidFill>
                      <a:latin typeface="+mn-lt"/>
                    </a:rPr>
                    <a:t>49 s</a:t>
                  </a:r>
                </a:p>
              </p:txBody>
            </p:sp>
            <p:sp>
              <p:nvSpPr>
                <p:cNvPr id="78" name="TextBox 77"/>
                <p:cNvSpPr txBox="1"/>
                <p:nvPr/>
              </p:nvSpPr>
              <p:spPr>
                <a:xfrm>
                  <a:off x="3260392" y="2993820"/>
                  <a:ext cx="482824"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solidFill>
                        <a:srgbClr val="FF0000"/>
                      </a:solidFill>
                      <a:latin typeface="+mn-lt"/>
                    </a:rPr>
                    <a:t>52 s</a:t>
                  </a:r>
                </a:p>
              </p:txBody>
            </p:sp>
          </p:grpSp>
          <p:sp>
            <p:nvSpPr>
              <p:cNvPr id="82" name="TextBox 81"/>
              <p:cNvSpPr txBox="1"/>
              <p:nvPr/>
            </p:nvSpPr>
            <p:spPr>
              <a:xfrm>
                <a:off x="1113839" y="2754938"/>
                <a:ext cx="1035861"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smtClean="0">
                    <a:latin typeface="+mn-lt"/>
                  </a:rPr>
                  <a:t>Q6 @ 300 A</a:t>
                </a:r>
              </a:p>
            </p:txBody>
          </p:sp>
        </p:grpSp>
        <p:cxnSp>
          <p:nvCxnSpPr>
            <p:cNvPr id="84" name="Straight Arrow Connector 83"/>
            <p:cNvCxnSpPr/>
            <p:nvPr/>
          </p:nvCxnSpPr>
          <p:spPr bwMode="auto">
            <a:xfrm flipH="1">
              <a:off x="4444557" y="4068387"/>
              <a:ext cx="5383" cy="317611"/>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grpSp>
    </p:spTree>
    <p:extLst>
      <p:ext uri="{BB962C8B-B14F-4D97-AF65-F5344CB8AC3E}">
        <p14:creationId xmlns:p14="http://schemas.microsoft.com/office/powerpoint/2010/main" val="1479464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Spurious dispersion</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14</a:t>
            </a:fld>
            <a:endParaRPr lang="en-US"/>
          </a:p>
        </p:txBody>
      </p:sp>
      <p:sp>
        <p:nvSpPr>
          <p:cNvPr id="6" name="Content Placeholder 5"/>
          <p:cNvSpPr>
            <a:spLocks noGrp="1"/>
          </p:cNvSpPr>
          <p:nvPr>
            <p:ph idx="1"/>
          </p:nvPr>
        </p:nvSpPr>
        <p:spPr>
          <a:xfrm>
            <a:off x="555945" y="793276"/>
            <a:ext cx="8048580" cy="3110805"/>
          </a:xfrm>
        </p:spPr>
        <p:txBody>
          <a:bodyPr/>
          <a:lstStyle/>
          <a:p>
            <a:r>
              <a:rPr lang="en-GB" sz="1600" dirty="0" smtClean="0"/>
              <a:t>The crossing angle (and to some extend also the separation) bumps generate spurious dispersion that increases as </a:t>
            </a:r>
            <a:r>
              <a:rPr lang="en-GB" sz="1600" dirty="0" smtClean="0">
                <a:latin typeface="Symbol" panose="05050102010706020507" pitchFamily="18" charset="2"/>
              </a:rPr>
              <a:t>b</a:t>
            </a:r>
            <a:r>
              <a:rPr lang="en-GB" sz="1600" dirty="0" smtClean="0"/>
              <a:t>* is reduced.</a:t>
            </a:r>
          </a:p>
          <a:p>
            <a:r>
              <a:rPr lang="en-GB" sz="1600" dirty="0" smtClean="0"/>
              <a:t>For the ATS optics S. </a:t>
            </a:r>
            <a:r>
              <a:rPr lang="en-GB" sz="1600" dirty="0" err="1" smtClean="0"/>
              <a:t>Fartoukh</a:t>
            </a:r>
            <a:r>
              <a:rPr lang="en-GB" sz="1600" dirty="0" smtClean="0"/>
              <a:t> provides knobs that compensate the dispersion.</a:t>
            </a:r>
          </a:p>
          <a:p>
            <a:pPr lvl="1"/>
            <a:r>
              <a:rPr lang="en-GB" sz="1400" dirty="0" smtClean="0"/>
              <a:t>Not used in 2017.</a:t>
            </a:r>
          </a:p>
          <a:p>
            <a:r>
              <a:rPr lang="en-GB" sz="1600" dirty="0" smtClean="0"/>
              <a:t>In order to remove a source of systematic errors on the emittance measurement, G. </a:t>
            </a:r>
            <a:r>
              <a:rPr lang="en-GB" sz="1600" dirty="0" err="1" smtClean="0"/>
              <a:t>Trad</a:t>
            </a:r>
            <a:r>
              <a:rPr lang="en-GB" sz="1600" dirty="0" smtClean="0"/>
              <a:t> asked if it would be possible to use the bumps and reduce the spurious dispersion that feeds into the beam sizes @ BSRT.</a:t>
            </a:r>
          </a:p>
          <a:p>
            <a:r>
              <a:rPr lang="en-GB" sz="1600" dirty="0" smtClean="0"/>
              <a:t>Since the bumps are not very large (in the arc) and present no technical challenge, we </a:t>
            </a:r>
            <a:r>
              <a:rPr lang="en-GB" sz="1600" b="1" dirty="0" smtClean="0">
                <a:solidFill>
                  <a:srgbClr val="0000FF"/>
                </a:solidFill>
              </a:rPr>
              <a:t>propose to use them in 2018</a:t>
            </a:r>
            <a:r>
              <a:rPr lang="en-GB" sz="1600" dirty="0" smtClean="0"/>
              <a:t>.</a:t>
            </a:r>
          </a:p>
          <a:p>
            <a:pPr lvl="1"/>
            <a:r>
              <a:rPr lang="en-GB" sz="1400" dirty="0" smtClean="0"/>
              <a:t>Nominal settings at 30 cm,</a:t>
            </a:r>
          </a:p>
          <a:p>
            <a:pPr lvl="1"/>
            <a:r>
              <a:rPr lang="en-GB" sz="1400" dirty="0" smtClean="0"/>
              <a:t>To be defined how we ramp the bumps up.</a:t>
            </a:r>
          </a:p>
          <a:p>
            <a:pPr lvl="2"/>
            <a:r>
              <a:rPr lang="en-GB" sz="1200" dirty="0" smtClean="0"/>
              <a:t>In the ramp </a:t>
            </a:r>
            <a:r>
              <a:rPr lang="en-GB" sz="1200" dirty="0" smtClean="0">
                <a:sym typeface="Wingdings" panose="05000000000000000000" pitchFamily="2" charset="2"/>
              </a:rPr>
              <a:t> nominal settings at FT (6.5 </a:t>
            </a:r>
            <a:r>
              <a:rPr lang="en-GB" sz="1200" dirty="0" err="1" smtClean="0">
                <a:sym typeface="Wingdings" panose="05000000000000000000" pitchFamily="2" charset="2"/>
              </a:rPr>
              <a:t>TeV</a:t>
            </a:r>
            <a:r>
              <a:rPr lang="en-GB" sz="1200" dirty="0" smtClean="0">
                <a:sym typeface="Wingdings" panose="05000000000000000000" pitchFamily="2" charset="2"/>
              </a:rPr>
              <a:t> / 1m),</a:t>
            </a:r>
          </a:p>
          <a:p>
            <a:pPr lvl="2"/>
            <a:r>
              <a:rPr lang="en-GB" sz="1200" dirty="0" smtClean="0">
                <a:sym typeface="Wingdings" panose="05000000000000000000" pitchFamily="2" charset="2"/>
              </a:rPr>
              <a:t>In the squeeze  nominal setting at 40 cm.</a:t>
            </a:r>
            <a:endParaRPr lang="en-GB" sz="1200" dirty="0"/>
          </a:p>
        </p:txBody>
      </p:sp>
      <p:sp>
        <p:nvSpPr>
          <p:cNvPr id="8" name="TextBox 7"/>
          <p:cNvSpPr txBox="1"/>
          <p:nvPr/>
        </p:nvSpPr>
        <p:spPr>
          <a:xfrm>
            <a:off x="501405" y="4542745"/>
            <a:ext cx="2138075"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smtClean="0">
                <a:solidFill>
                  <a:srgbClr val="0000FF"/>
                </a:solidFill>
                <a:latin typeface="+mn-lt"/>
              </a:rPr>
              <a:t>Dispersion knobs for B2 @ 30 cm and 160 </a:t>
            </a:r>
            <a:r>
              <a:rPr lang="en-GB" sz="1400" i="1" kern="0" dirty="0" err="1" smtClean="0">
                <a:solidFill>
                  <a:srgbClr val="0000FF"/>
                </a:solidFill>
                <a:latin typeface="Symbol" panose="05050102010706020507" pitchFamily="18" charset="2"/>
              </a:rPr>
              <a:t>m</a:t>
            </a:r>
            <a:r>
              <a:rPr lang="en-GB" sz="1400" i="1" kern="0" dirty="0" err="1" smtClean="0">
                <a:solidFill>
                  <a:srgbClr val="0000FF"/>
                </a:solidFill>
                <a:latin typeface="+mn-lt"/>
              </a:rPr>
              <a:t>rad</a:t>
            </a:r>
            <a:endParaRPr lang="en-GB" sz="1400" i="1" kern="0" dirty="0" smtClean="0">
              <a:solidFill>
                <a:srgbClr val="0000FF"/>
              </a:solidFill>
              <a:latin typeface="+mn-lt"/>
            </a:endParaRPr>
          </a:p>
        </p:txBody>
      </p:sp>
      <p:sp>
        <p:nvSpPr>
          <p:cNvPr id="9" name="TextBox 8"/>
          <p:cNvSpPr txBox="1"/>
          <p:nvPr/>
        </p:nvSpPr>
        <p:spPr>
          <a:xfrm>
            <a:off x="700815" y="5179365"/>
            <a:ext cx="1626327"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i="1" kern="0" dirty="0" smtClean="0">
                <a:latin typeface="+mn-lt"/>
              </a:rPr>
              <a:t>Peak orbit excursion ~ ±1.6 mm</a:t>
            </a:r>
          </a:p>
        </p:txBody>
      </p:sp>
      <p:pic>
        <p:nvPicPr>
          <p:cNvPr id="10" name="Picture 9"/>
          <p:cNvPicPr>
            <a:picLocks noChangeAspect="1"/>
          </p:cNvPicPr>
          <p:nvPr/>
        </p:nvPicPr>
        <p:blipFill>
          <a:blip r:embed="rId2"/>
          <a:stretch>
            <a:fillRect/>
          </a:stretch>
        </p:blipFill>
        <p:spPr>
          <a:xfrm>
            <a:off x="2997395" y="4233861"/>
            <a:ext cx="5919788" cy="2352675"/>
          </a:xfrm>
          <a:prstGeom prst="rect">
            <a:avLst/>
          </a:prstGeom>
        </p:spPr>
      </p:pic>
      <p:sp>
        <p:nvSpPr>
          <p:cNvPr id="11" name="TextBox 10"/>
          <p:cNvSpPr txBox="1"/>
          <p:nvPr/>
        </p:nvSpPr>
        <p:spPr>
          <a:xfrm>
            <a:off x="700814" y="5704629"/>
            <a:ext cx="1626327"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FF0000"/>
                </a:solidFill>
                <a:latin typeface="+mn-lt"/>
              </a:rPr>
              <a:t>Drawn with +1 mm ULO bump</a:t>
            </a:r>
          </a:p>
        </p:txBody>
      </p:sp>
      <p:sp>
        <p:nvSpPr>
          <p:cNvPr id="12" name="TextBox 11"/>
          <p:cNvSpPr txBox="1"/>
          <p:nvPr/>
        </p:nvSpPr>
        <p:spPr>
          <a:xfrm>
            <a:off x="7083332" y="3765581"/>
            <a:ext cx="1626327" cy="276999"/>
          </a:xfrm>
          <a:prstGeom prst="rect">
            <a:avLst/>
          </a:prstGeom>
        </p:spPr>
        <p:txBody>
          <a:bodyPr wrap="square" rtlCol="0">
            <a:spAutoFit/>
          </a:bodyPr>
          <a:lstStyle/>
          <a:p>
            <a:pPr algn="ctr">
              <a:spcBef>
                <a:spcPct val="20000"/>
              </a:spcBef>
              <a:spcAft>
                <a:spcPts val="400"/>
              </a:spcAft>
              <a:buClr>
                <a:srgbClr val="0000FF"/>
              </a:buClr>
              <a:buSzPct val="80000"/>
            </a:pPr>
            <a:r>
              <a:rPr lang="en-GB" sz="1200" b="1" i="1" kern="0" dirty="0" smtClean="0">
                <a:solidFill>
                  <a:srgbClr val="FF0000"/>
                </a:solidFill>
                <a:latin typeface="+mn-lt"/>
              </a:rPr>
              <a:t>ULO bump</a:t>
            </a:r>
          </a:p>
        </p:txBody>
      </p:sp>
      <p:cxnSp>
        <p:nvCxnSpPr>
          <p:cNvPr id="14" name="Straight Arrow Connector 13"/>
          <p:cNvCxnSpPr/>
          <p:nvPr/>
        </p:nvCxnSpPr>
        <p:spPr bwMode="auto">
          <a:xfrm>
            <a:off x="7886700" y="4084913"/>
            <a:ext cx="717825" cy="161971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41307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Bump settings</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15</a:t>
            </a:fld>
            <a:endParaRPr lang="en-US"/>
          </a:p>
        </p:txBody>
      </p:sp>
      <p:sp>
        <p:nvSpPr>
          <p:cNvPr id="6" name="Content Placeholder 5"/>
          <p:cNvSpPr>
            <a:spLocks noGrp="1"/>
          </p:cNvSpPr>
          <p:nvPr>
            <p:ph idx="1"/>
          </p:nvPr>
        </p:nvSpPr>
        <p:spPr>
          <a:xfrm>
            <a:off x="571500" y="904792"/>
            <a:ext cx="8229600" cy="652885"/>
          </a:xfrm>
        </p:spPr>
        <p:txBody>
          <a:bodyPr/>
          <a:lstStyle/>
          <a:p>
            <a:r>
              <a:rPr lang="en-GB" dirty="0" smtClean="0"/>
              <a:t>Bumps values through the cycle.</a:t>
            </a:r>
          </a:p>
          <a:p>
            <a:pPr lvl="1"/>
            <a:r>
              <a:rPr lang="en-GB" dirty="0" smtClean="0"/>
              <a:t>The dispersion knobs are ramped up in the first points of the squeeze.</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430626976"/>
              </p:ext>
            </p:extLst>
          </p:nvPr>
        </p:nvGraphicFramePr>
        <p:xfrm>
          <a:off x="807820" y="1662370"/>
          <a:ext cx="7488975" cy="4105062"/>
        </p:xfrm>
        <a:graphic>
          <a:graphicData uri="http://schemas.openxmlformats.org/drawingml/2006/table">
            <a:tbl>
              <a:tblPr firstRow="1" bandRow="1">
                <a:tableStyleId>{00A15C55-8517-42AA-B614-E9B94910E393}</a:tableStyleId>
              </a:tblPr>
              <a:tblGrid>
                <a:gridCol w="1497795">
                  <a:extLst>
                    <a:ext uri="{9D8B030D-6E8A-4147-A177-3AD203B41FA5}">
                      <a16:colId xmlns:a16="http://schemas.microsoft.com/office/drawing/2014/main" val="3343392593"/>
                    </a:ext>
                  </a:extLst>
                </a:gridCol>
                <a:gridCol w="1497795">
                  <a:extLst>
                    <a:ext uri="{9D8B030D-6E8A-4147-A177-3AD203B41FA5}">
                      <a16:colId xmlns:a16="http://schemas.microsoft.com/office/drawing/2014/main" val="3585462949"/>
                    </a:ext>
                  </a:extLst>
                </a:gridCol>
                <a:gridCol w="1497795">
                  <a:extLst>
                    <a:ext uri="{9D8B030D-6E8A-4147-A177-3AD203B41FA5}">
                      <a16:colId xmlns:a16="http://schemas.microsoft.com/office/drawing/2014/main" val="316744653"/>
                    </a:ext>
                  </a:extLst>
                </a:gridCol>
                <a:gridCol w="1497795">
                  <a:extLst>
                    <a:ext uri="{9D8B030D-6E8A-4147-A177-3AD203B41FA5}">
                      <a16:colId xmlns:a16="http://schemas.microsoft.com/office/drawing/2014/main" val="2589188923"/>
                    </a:ext>
                  </a:extLst>
                </a:gridCol>
                <a:gridCol w="1497795">
                  <a:extLst>
                    <a:ext uri="{9D8B030D-6E8A-4147-A177-3AD203B41FA5}">
                      <a16:colId xmlns:a16="http://schemas.microsoft.com/office/drawing/2014/main" val="800390169"/>
                    </a:ext>
                  </a:extLst>
                </a:gridCol>
              </a:tblGrid>
              <a:tr h="315774">
                <a:tc>
                  <a:txBody>
                    <a:bodyPr/>
                    <a:lstStyle/>
                    <a:p>
                      <a:r>
                        <a:rPr lang="en-GB" sz="1400" dirty="0" smtClean="0"/>
                        <a:t>Bump</a:t>
                      </a:r>
                      <a:endParaRPr lang="en-GB" sz="1400" dirty="0"/>
                    </a:p>
                  </a:txBody>
                  <a:tcPr/>
                </a:tc>
                <a:tc>
                  <a:txBody>
                    <a:bodyPr/>
                    <a:lstStyle/>
                    <a:p>
                      <a:pPr algn="ctr"/>
                      <a:r>
                        <a:rPr lang="en-GB" sz="1400" dirty="0" smtClean="0"/>
                        <a:t>Injection</a:t>
                      </a:r>
                      <a:endParaRPr lang="en-GB" sz="1400" dirty="0"/>
                    </a:p>
                  </a:txBody>
                  <a:tcPr/>
                </a:tc>
                <a:tc>
                  <a:txBody>
                    <a:bodyPr/>
                    <a:lstStyle/>
                    <a:p>
                      <a:pPr algn="ctr"/>
                      <a:r>
                        <a:rPr lang="en-GB" sz="1400" dirty="0" smtClean="0"/>
                        <a:t>FT</a:t>
                      </a:r>
                      <a:endParaRPr lang="en-GB" sz="1400" dirty="0"/>
                    </a:p>
                  </a:txBody>
                  <a:tcPr/>
                </a:tc>
                <a:tc>
                  <a:txBody>
                    <a:bodyPr/>
                    <a:lstStyle/>
                    <a:p>
                      <a:pPr algn="ctr"/>
                      <a:r>
                        <a:rPr lang="en-GB" sz="1400" dirty="0" smtClean="0"/>
                        <a:t>30cm</a:t>
                      </a:r>
                      <a:endParaRPr lang="en-GB" sz="1400" dirty="0"/>
                    </a:p>
                  </a:txBody>
                  <a:tcPr/>
                </a:tc>
                <a:tc>
                  <a:txBody>
                    <a:bodyPr/>
                    <a:lstStyle/>
                    <a:p>
                      <a:pPr algn="ctr"/>
                      <a:r>
                        <a:rPr lang="en-GB" sz="1400" dirty="0" smtClean="0"/>
                        <a:t>collisions</a:t>
                      </a:r>
                      <a:endParaRPr lang="en-GB" sz="1400" dirty="0"/>
                    </a:p>
                  </a:txBody>
                  <a:tcPr/>
                </a:tc>
                <a:extLst>
                  <a:ext uri="{0D108BD9-81ED-4DB2-BD59-A6C34878D82A}">
                    <a16:rowId xmlns:a16="http://schemas.microsoft.com/office/drawing/2014/main" val="109283892"/>
                  </a:ext>
                </a:extLst>
              </a:tr>
              <a:tr h="315774">
                <a:tc>
                  <a:txBody>
                    <a:bodyPr/>
                    <a:lstStyle/>
                    <a:p>
                      <a:r>
                        <a:rPr lang="en-GB" sz="1400" dirty="0" smtClean="0"/>
                        <a:t>Xing</a:t>
                      </a:r>
                      <a:r>
                        <a:rPr lang="en-GB" sz="1400" baseline="0" dirty="0" smtClean="0"/>
                        <a:t> IR1</a:t>
                      </a:r>
                      <a:endParaRPr lang="en-GB" sz="1400" dirty="0"/>
                    </a:p>
                  </a:txBody>
                  <a:tcPr/>
                </a:tc>
                <a:tc>
                  <a:txBody>
                    <a:bodyPr/>
                    <a:lstStyle/>
                    <a:p>
                      <a:pPr algn="ctr"/>
                      <a:r>
                        <a:rPr lang="en-GB" sz="1400" dirty="0" smtClean="0"/>
                        <a:t>170</a:t>
                      </a:r>
                      <a:endParaRPr lang="en-GB" sz="1400" dirty="0"/>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extLst>
                  <a:ext uri="{0D108BD9-81ED-4DB2-BD59-A6C34878D82A}">
                    <a16:rowId xmlns:a16="http://schemas.microsoft.com/office/drawing/2014/main" val="910533835"/>
                  </a:ext>
                </a:extLst>
              </a:tr>
              <a:tr h="315774">
                <a:tc>
                  <a:txBody>
                    <a:bodyPr/>
                    <a:lstStyle/>
                    <a:p>
                      <a:r>
                        <a:rPr lang="en-GB" sz="1400" dirty="0" smtClean="0"/>
                        <a:t>Xing</a:t>
                      </a:r>
                      <a:r>
                        <a:rPr lang="en-GB" sz="1400" baseline="0" dirty="0" smtClean="0"/>
                        <a:t> IR2</a:t>
                      </a:r>
                      <a:endParaRPr lang="en-GB" sz="1400" dirty="0"/>
                    </a:p>
                  </a:txBody>
                  <a:tcPr/>
                </a:tc>
                <a:tc>
                  <a:txBody>
                    <a:bodyPr/>
                    <a:lstStyle/>
                    <a:p>
                      <a:pPr algn="ctr"/>
                      <a:r>
                        <a:rPr lang="en-GB" sz="1400" dirty="0" smtClean="0"/>
                        <a:t>170</a:t>
                      </a:r>
                      <a:endParaRPr lang="en-GB" sz="1400" dirty="0"/>
                    </a:p>
                  </a:txBody>
                  <a:tcPr/>
                </a:tc>
                <a:tc>
                  <a:txBody>
                    <a:bodyPr/>
                    <a:lstStyle/>
                    <a:p>
                      <a:pPr algn="ctr"/>
                      <a:r>
                        <a:rPr lang="en-GB" sz="1400" dirty="0" smtClean="0"/>
                        <a:t>200</a:t>
                      </a:r>
                      <a:endParaRPr lang="en-GB" sz="1400" dirty="0"/>
                    </a:p>
                  </a:txBody>
                  <a:tcPr/>
                </a:tc>
                <a:tc>
                  <a:txBody>
                    <a:bodyPr/>
                    <a:lstStyle/>
                    <a:p>
                      <a:pPr algn="ctr"/>
                      <a:r>
                        <a:rPr lang="en-GB" sz="1400" dirty="0" smtClean="0"/>
                        <a:t>200</a:t>
                      </a:r>
                      <a:endParaRPr lang="en-GB" sz="1400" dirty="0"/>
                    </a:p>
                  </a:txBody>
                  <a:tcPr/>
                </a:tc>
                <a:tc>
                  <a:txBody>
                    <a:bodyPr/>
                    <a:lstStyle/>
                    <a:p>
                      <a:pPr algn="ctr"/>
                      <a:r>
                        <a:rPr lang="en-GB" sz="1400" dirty="0" smtClean="0"/>
                        <a:t>200</a:t>
                      </a:r>
                      <a:endParaRPr lang="en-GB" sz="1400" dirty="0"/>
                    </a:p>
                  </a:txBody>
                  <a:tcPr/>
                </a:tc>
                <a:extLst>
                  <a:ext uri="{0D108BD9-81ED-4DB2-BD59-A6C34878D82A}">
                    <a16:rowId xmlns:a16="http://schemas.microsoft.com/office/drawing/2014/main" val="2107988054"/>
                  </a:ext>
                </a:extLst>
              </a:tr>
              <a:tr h="315774">
                <a:tc>
                  <a:txBody>
                    <a:bodyPr/>
                    <a:lstStyle/>
                    <a:p>
                      <a:r>
                        <a:rPr lang="en-GB" sz="1400" dirty="0" smtClean="0"/>
                        <a:t>Xing</a:t>
                      </a:r>
                      <a:r>
                        <a:rPr lang="en-GB" sz="1400" baseline="0" dirty="0" smtClean="0"/>
                        <a:t> IR5</a:t>
                      </a:r>
                      <a:endParaRPr lang="en-GB" sz="1400" dirty="0"/>
                    </a:p>
                  </a:txBody>
                  <a:tcPr/>
                </a:tc>
                <a:tc>
                  <a:txBody>
                    <a:bodyPr/>
                    <a:lstStyle/>
                    <a:p>
                      <a:pPr algn="ctr"/>
                      <a:r>
                        <a:rPr lang="en-GB" sz="1400" dirty="0" smtClean="0"/>
                        <a:t>170</a:t>
                      </a:r>
                      <a:endParaRPr lang="en-GB" sz="1400" dirty="0"/>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extLst>
                  <a:ext uri="{0D108BD9-81ED-4DB2-BD59-A6C34878D82A}">
                    <a16:rowId xmlns:a16="http://schemas.microsoft.com/office/drawing/2014/main" val="888621616"/>
                  </a:ext>
                </a:extLst>
              </a:tr>
              <a:tr h="315774">
                <a:tc>
                  <a:txBody>
                    <a:bodyPr/>
                    <a:lstStyle/>
                    <a:p>
                      <a:r>
                        <a:rPr lang="en-GB" sz="1400" dirty="0" smtClean="0"/>
                        <a:t>Xing IR8</a:t>
                      </a:r>
                      <a:endParaRPr lang="en-GB" sz="1400" dirty="0"/>
                    </a:p>
                  </a:txBody>
                  <a:tcPr/>
                </a:tc>
                <a:tc>
                  <a:txBody>
                    <a:bodyPr/>
                    <a:lstStyle/>
                    <a:p>
                      <a:pPr algn="ctr"/>
                      <a:r>
                        <a:rPr lang="en-GB" sz="1400" dirty="0" smtClean="0"/>
                        <a:t>-170</a:t>
                      </a:r>
                      <a:endParaRPr lang="en-GB" sz="1400" dirty="0"/>
                    </a:p>
                  </a:txBody>
                  <a:tcPr/>
                </a:tc>
                <a:tc>
                  <a:txBody>
                    <a:bodyPr/>
                    <a:lstStyle/>
                    <a:p>
                      <a:pPr algn="ctr"/>
                      <a:r>
                        <a:rPr lang="en-GB" sz="1400" dirty="0" smtClean="0"/>
                        <a:t>-250</a:t>
                      </a:r>
                      <a:endParaRPr lang="en-GB" sz="1400" dirty="0"/>
                    </a:p>
                  </a:txBody>
                  <a:tcPr/>
                </a:tc>
                <a:tc>
                  <a:txBody>
                    <a:bodyPr/>
                    <a:lstStyle/>
                    <a:p>
                      <a:pPr algn="ctr"/>
                      <a:r>
                        <a:rPr lang="en-GB" sz="1400" dirty="0" smtClean="0"/>
                        <a:t>-250</a:t>
                      </a:r>
                      <a:endParaRPr lang="en-GB" sz="1400" dirty="0"/>
                    </a:p>
                  </a:txBody>
                  <a:tcPr/>
                </a:tc>
                <a:tc>
                  <a:txBody>
                    <a:bodyPr/>
                    <a:lstStyle/>
                    <a:p>
                      <a:pPr algn="ctr"/>
                      <a:r>
                        <a:rPr lang="en-GB" sz="1400" dirty="0" smtClean="0"/>
                        <a:t>-250</a:t>
                      </a:r>
                      <a:endParaRPr lang="en-GB" sz="1400" dirty="0"/>
                    </a:p>
                  </a:txBody>
                  <a:tcPr/>
                </a:tc>
                <a:extLst>
                  <a:ext uri="{0D108BD9-81ED-4DB2-BD59-A6C34878D82A}">
                    <a16:rowId xmlns:a16="http://schemas.microsoft.com/office/drawing/2014/main" val="908889676"/>
                  </a:ext>
                </a:extLst>
              </a:tr>
              <a:tr h="315774">
                <a:tc>
                  <a:txBody>
                    <a:bodyPr/>
                    <a:lstStyle/>
                    <a:p>
                      <a:r>
                        <a:rPr lang="en-GB" sz="1400" dirty="0" smtClean="0"/>
                        <a:t>Sep IR1</a:t>
                      </a:r>
                      <a:endParaRPr lang="en-GB" sz="1400" dirty="0"/>
                    </a:p>
                  </a:txBody>
                  <a:tcPr/>
                </a:tc>
                <a:tc>
                  <a:txBody>
                    <a:bodyPr/>
                    <a:lstStyle/>
                    <a:p>
                      <a:pPr algn="ctr"/>
                      <a:r>
                        <a:rPr lang="en-GB" sz="1400" dirty="0" smtClean="0"/>
                        <a:t>-2</a:t>
                      </a:r>
                      <a:endParaRPr lang="en-GB" sz="1400" dirty="0"/>
                    </a:p>
                  </a:txBody>
                  <a:tcPr/>
                </a:tc>
                <a:tc>
                  <a:txBody>
                    <a:bodyPr/>
                    <a:lstStyle/>
                    <a:p>
                      <a:pPr algn="ctr"/>
                      <a:r>
                        <a:rPr lang="en-GB" sz="1400" dirty="0" smtClean="0"/>
                        <a:t>-0.55</a:t>
                      </a:r>
                      <a:endParaRPr lang="en-GB" sz="1400" dirty="0"/>
                    </a:p>
                  </a:txBody>
                  <a:tcPr/>
                </a:tc>
                <a:tc>
                  <a:txBody>
                    <a:bodyPr/>
                    <a:lstStyle/>
                    <a:p>
                      <a:pPr algn="ctr"/>
                      <a:r>
                        <a:rPr lang="en-GB" sz="1400" dirty="0" smtClean="0"/>
                        <a:t>-0.55</a:t>
                      </a:r>
                      <a:endParaRPr lang="en-GB" sz="1400" dirty="0"/>
                    </a:p>
                  </a:txBody>
                  <a:tcPr/>
                </a:tc>
                <a:tc>
                  <a:txBody>
                    <a:bodyPr/>
                    <a:lstStyle/>
                    <a:p>
                      <a:pPr algn="ctr"/>
                      <a:r>
                        <a:rPr lang="en-GB" sz="1400" dirty="0" smtClean="0"/>
                        <a:t>0</a:t>
                      </a:r>
                      <a:endParaRPr lang="en-GB" sz="1400" dirty="0"/>
                    </a:p>
                  </a:txBody>
                  <a:tcPr/>
                </a:tc>
                <a:extLst>
                  <a:ext uri="{0D108BD9-81ED-4DB2-BD59-A6C34878D82A}">
                    <a16:rowId xmlns:a16="http://schemas.microsoft.com/office/drawing/2014/main" val="1571613629"/>
                  </a:ext>
                </a:extLst>
              </a:tr>
              <a:tr h="315774">
                <a:tc>
                  <a:txBody>
                    <a:bodyPr/>
                    <a:lstStyle/>
                    <a:p>
                      <a:r>
                        <a:rPr lang="en-GB" sz="1400" dirty="0" smtClean="0"/>
                        <a:t>Sep IR2</a:t>
                      </a:r>
                      <a:endParaRPr lang="en-GB" sz="1400" dirty="0"/>
                    </a:p>
                  </a:txBody>
                  <a:tcPr/>
                </a:tc>
                <a:tc>
                  <a:txBody>
                    <a:bodyPr/>
                    <a:lstStyle/>
                    <a:p>
                      <a:pPr algn="ctr"/>
                      <a:r>
                        <a:rPr lang="en-GB" sz="1400" dirty="0" smtClean="0"/>
                        <a:t>3.5</a:t>
                      </a:r>
                      <a:endParaRPr lang="en-GB" sz="1400" dirty="0"/>
                    </a:p>
                  </a:txBody>
                  <a:tcPr/>
                </a:tc>
                <a:tc>
                  <a:txBody>
                    <a:bodyPr/>
                    <a:lstStyle/>
                    <a:p>
                      <a:pPr algn="ctr"/>
                      <a:r>
                        <a:rPr lang="en-GB" sz="1400" dirty="0" smtClean="0"/>
                        <a:t>1.4</a:t>
                      </a:r>
                      <a:endParaRPr lang="en-GB" sz="1400" dirty="0"/>
                    </a:p>
                  </a:txBody>
                  <a:tcPr/>
                </a:tc>
                <a:tc>
                  <a:txBody>
                    <a:bodyPr/>
                    <a:lstStyle/>
                    <a:p>
                      <a:pPr algn="ctr"/>
                      <a:r>
                        <a:rPr lang="en-GB" sz="1400" dirty="0" smtClean="0"/>
                        <a:t>1.4</a:t>
                      </a:r>
                      <a:endParaRPr lang="en-GB" sz="1400" dirty="0"/>
                    </a:p>
                  </a:txBody>
                  <a:tcPr/>
                </a:tc>
                <a:tc>
                  <a:txBody>
                    <a:bodyPr/>
                    <a:lstStyle/>
                    <a:p>
                      <a:pPr algn="ctr"/>
                      <a:r>
                        <a:rPr lang="en-GB" sz="1400" dirty="0" smtClean="0"/>
                        <a:t>0</a:t>
                      </a:r>
                      <a:endParaRPr lang="en-GB" sz="1400" dirty="0"/>
                    </a:p>
                  </a:txBody>
                  <a:tcPr/>
                </a:tc>
                <a:extLst>
                  <a:ext uri="{0D108BD9-81ED-4DB2-BD59-A6C34878D82A}">
                    <a16:rowId xmlns:a16="http://schemas.microsoft.com/office/drawing/2014/main" val="2574848111"/>
                  </a:ext>
                </a:extLst>
              </a:tr>
              <a:tr h="315774">
                <a:tc>
                  <a:txBody>
                    <a:bodyPr/>
                    <a:lstStyle/>
                    <a:p>
                      <a:r>
                        <a:rPr lang="en-GB" sz="1400" dirty="0" smtClean="0"/>
                        <a:t>Sep IR5</a:t>
                      </a:r>
                      <a:endParaRPr lang="en-GB" sz="1400" dirty="0"/>
                    </a:p>
                  </a:txBody>
                  <a:tcPr/>
                </a:tc>
                <a:tc>
                  <a:txBody>
                    <a:bodyPr/>
                    <a:lstStyle/>
                    <a:p>
                      <a:pPr algn="ctr"/>
                      <a:r>
                        <a:rPr lang="en-GB" sz="1400" dirty="0" smtClean="0"/>
                        <a:t>2</a:t>
                      </a:r>
                      <a:endParaRPr lang="en-GB" sz="1400" dirty="0"/>
                    </a:p>
                  </a:txBody>
                  <a:tcPr/>
                </a:tc>
                <a:tc>
                  <a:txBody>
                    <a:bodyPr/>
                    <a:lstStyle/>
                    <a:p>
                      <a:pPr algn="ctr"/>
                      <a:r>
                        <a:rPr lang="en-GB" sz="1400" dirty="0" smtClean="0"/>
                        <a:t>0.55</a:t>
                      </a:r>
                      <a:endParaRPr lang="en-GB" sz="1400" dirty="0"/>
                    </a:p>
                  </a:txBody>
                  <a:tcPr/>
                </a:tc>
                <a:tc>
                  <a:txBody>
                    <a:bodyPr/>
                    <a:lstStyle/>
                    <a:p>
                      <a:pPr algn="ctr"/>
                      <a:r>
                        <a:rPr lang="en-GB" sz="1400" dirty="0" smtClean="0"/>
                        <a:t>0.55</a:t>
                      </a:r>
                      <a:endParaRPr lang="en-GB" sz="1400" dirty="0"/>
                    </a:p>
                  </a:txBody>
                  <a:tcPr/>
                </a:tc>
                <a:tc>
                  <a:txBody>
                    <a:bodyPr/>
                    <a:lstStyle/>
                    <a:p>
                      <a:pPr algn="ctr"/>
                      <a:r>
                        <a:rPr lang="en-GB" sz="1400" dirty="0" smtClean="0"/>
                        <a:t>0</a:t>
                      </a:r>
                      <a:endParaRPr lang="en-GB" sz="1400" dirty="0"/>
                    </a:p>
                  </a:txBody>
                  <a:tcPr/>
                </a:tc>
                <a:extLst>
                  <a:ext uri="{0D108BD9-81ED-4DB2-BD59-A6C34878D82A}">
                    <a16:rowId xmlns:a16="http://schemas.microsoft.com/office/drawing/2014/main" val="1337553753"/>
                  </a:ext>
                </a:extLst>
              </a:tr>
              <a:tr h="315774">
                <a:tc>
                  <a:txBody>
                    <a:bodyPr/>
                    <a:lstStyle/>
                    <a:p>
                      <a:r>
                        <a:rPr lang="en-GB" sz="1400" dirty="0" smtClean="0"/>
                        <a:t>Sep IR8</a:t>
                      </a:r>
                      <a:endParaRPr lang="en-GB" sz="1400" dirty="0"/>
                    </a:p>
                  </a:txBody>
                  <a:tcPr/>
                </a:tc>
                <a:tc>
                  <a:txBody>
                    <a:bodyPr/>
                    <a:lstStyle/>
                    <a:p>
                      <a:pPr algn="ctr"/>
                      <a:r>
                        <a:rPr lang="en-GB" sz="1400" dirty="0" smtClean="0"/>
                        <a:t>-3.5</a:t>
                      </a:r>
                      <a:endParaRPr lang="en-GB" sz="1400" dirty="0"/>
                    </a:p>
                  </a:txBody>
                  <a:tcPr/>
                </a:tc>
                <a:tc>
                  <a:txBody>
                    <a:bodyPr/>
                    <a:lstStyle/>
                    <a:p>
                      <a:pPr algn="ctr"/>
                      <a:r>
                        <a:rPr lang="en-GB" sz="1400" dirty="0" smtClean="0"/>
                        <a:t>-1</a:t>
                      </a:r>
                      <a:endParaRPr lang="en-GB" sz="1400" dirty="0"/>
                    </a:p>
                  </a:txBody>
                  <a:tcPr/>
                </a:tc>
                <a:tc>
                  <a:txBody>
                    <a:bodyPr/>
                    <a:lstStyle/>
                    <a:p>
                      <a:pPr algn="ctr"/>
                      <a:r>
                        <a:rPr lang="en-GB" sz="1400" dirty="0" smtClean="0"/>
                        <a:t>-1</a:t>
                      </a:r>
                      <a:endParaRPr lang="en-GB" sz="1400" dirty="0"/>
                    </a:p>
                  </a:txBody>
                  <a:tcPr/>
                </a:tc>
                <a:tc>
                  <a:txBody>
                    <a:bodyPr/>
                    <a:lstStyle/>
                    <a:p>
                      <a:pPr algn="ctr"/>
                      <a:r>
                        <a:rPr lang="en-GB" sz="1400" dirty="0" smtClean="0"/>
                        <a:t>0</a:t>
                      </a:r>
                      <a:endParaRPr lang="en-GB" sz="1400" dirty="0"/>
                    </a:p>
                  </a:txBody>
                  <a:tcPr/>
                </a:tc>
                <a:extLst>
                  <a:ext uri="{0D108BD9-81ED-4DB2-BD59-A6C34878D82A}">
                    <a16:rowId xmlns:a16="http://schemas.microsoft.com/office/drawing/2014/main" val="3154688677"/>
                  </a:ext>
                </a:extLst>
              </a:tr>
              <a:tr h="315774">
                <a:tc>
                  <a:txBody>
                    <a:bodyPr/>
                    <a:lstStyle/>
                    <a:p>
                      <a:r>
                        <a:rPr lang="en-GB" sz="1400" dirty="0" smtClean="0"/>
                        <a:t>Dispersion</a:t>
                      </a:r>
                      <a:r>
                        <a:rPr lang="en-GB" sz="1400" baseline="0" dirty="0" smtClean="0"/>
                        <a:t> IR1</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b="0" dirty="0" smtClean="0">
                          <a:solidFill>
                            <a:schemeClr val="tx1"/>
                          </a:solidFill>
                        </a:rPr>
                        <a:t>0</a:t>
                      </a:r>
                      <a:endParaRPr lang="en-GB" sz="1400" b="0" dirty="0">
                        <a:solidFill>
                          <a:schemeClr val="tx1"/>
                        </a:solidFill>
                      </a:endParaRPr>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extLst>
                  <a:ext uri="{0D108BD9-81ED-4DB2-BD59-A6C34878D82A}">
                    <a16:rowId xmlns:a16="http://schemas.microsoft.com/office/drawing/2014/main" val="3870759191"/>
                  </a:ext>
                </a:extLst>
              </a:tr>
              <a:tr h="315774">
                <a:tc>
                  <a:txBody>
                    <a:bodyPr/>
                    <a:lstStyle/>
                    <a:p>
                      <a:r>
                        <a:rPr lang="en-GB" sz="1400" dirty="0" smtClean="0"/>
                        <a:t>Dispersion IR5</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b="0" dirty="0" smtClean="0">
                          <a:solidFill>
                            <a:schemeClr val="tx1"/>
                          </a:solidFill>
                        </a:rPr>
                        <a:t>0</a:t>
                      </a:r>
                      <a:endParaRPr lang="en-GB" sz="1400" b="0" dirty="0">
                        <a:solidFill>
                          <a:schemeClr val="tx1"/>
                        </a:solidFill>
                      </a:endParaRPr>
                    </a:p>
                  </a:txBody>
                  <a:tcPr/>
                </a:tc>
                <a:tc>
                  <a:txBody>
                    <a:bodyPr/>
                    <a:lstStyle/>
                    <a:p>
                      <a:pPr algn="ctr"/>
                      <a:r>
                        <a:rPr lang="en-GB" sz="1400" dirty="0" smtClean="0"/>
                        <a:t>160</a:t>
                      </a:r>
                      <a:endParaRPr lang="en-GB" sz="1400" dirty="0"/>
                    </a:p>
                  </a:txBody>
                  <a:tcPr/>
                </a:tc>
                <a:tc>
                  <a:txBody>
                    <a:bodyPr/>
                    <a:lstStyle/>
                    <a:p>
                      <a:pPr algn="ctr"/>
                      <a:r>
                        <a:rPr lang="en-GB" sz="1400" dirty="0" smtClean="0"/>
                        <a:t>160</a:t>
                      </a:r>
                      <a:endParaRPr lang="en-GB" sz="1400" dirty="0"/>
                    </a:p>
                  </a:txBody>
                  <a:tcPr/>
                </a:tc>
                <a:extLst>
                  <a:ext uri="{0D108BD9-81ED-4DB2-BD59-A6C34878D82A}">
                    <a16:rowId xmlns:a16="http://schemas.microsoft.com/office/drawing/2014/main" val="2573593674"/>
                  </a:ext>
                </a:extLst>
              </a:tr>
              <a:tr h="315774">
                <a:tc>
                  <a:txBody>
                    <a:bodyPr/>
                    <a:lstStyle/>
                    <a:p>
                      <a:r>
                        <a:rPr lang="en-GB" sz="1400" dirty="0" smtClean="0"/>
                        <a:t>IP shift</a:t>
                      </a:r>
                      <a:r>
                        <a:rPr lang="en-GB" sz="1400" baseline="0" dirty="0" smtClean="0"/>
                        <a:t> IR2</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-2</a:t>
                      </a:r>
                      <a:endParaRPr lang="en-GB" sz="1400" dirty="0"/>
                    </a:p>
                  </a:txBody>
                  <a:tcPr/>
                </a:tc>
                <a:extLst>
                  <a:ext uri="{0D108BD9-81ED-4DB2-BD59-A6C34878D82A}">
                    <a16:rowId xmlns:a16="http://schemas.microsoft.com/office/drawing/2014/main" val="2521404513"/>
                  </a:ext>
                </a:extLst>
              </a:tr>
              <a:tr h="315774">
                <a:tc>
                  <a:txBody>
                    <a:bodyPr/>
                    <a:lstStyle/>
                    <a:p>
                      <a:r>
                        <a:rPr lang="en-GB" sz="1400" dirty="0" smtClean="0"/>
                        <a:t>IP shift IR5</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0</a:t>
                      </a:r>
                      <a:endParaRPr lang="en-GB" sz="1400" dirty="0"/>
                    </a:p>
                  </a:txBody>
                  <a:tcPr/>
                </a:tc>
                <a:tc>
                  <a:txBody>
                    <a:bodyPr/>
                    <a:lstStyle/>
                    <a:p>
                      <a:pPr algn="ctr"/>
                      <a:r>
                        <a:rPr lang="en-GB" sz="1400" dirty="0" smtClean="0"/>
                        <a:t>-1.8</a:t>
                      </a:r>
                      <a:endParaRPr lang="en-GB" sz="1400" dirty="0"/>
                    </a:p>
                  </a:txBody>
                  <a:tcPr/>
                </a:tc>
                <a:extLst>
                  <a:ext uri="{0D108BD9-81ED-4DB2-BD59-A6C34878D82A}">
                    <a16:rowId xmlns:a16="http://schemas.microsoft.com/office/drawing/2014/main" val="1593884476"/>
                  </a:ext>
                </a:extLst>
              </a:tr>
            </a:tbl>
          </a:graphicData>
        </a:graphic>
      </p:graphicFrame>
    </p:spTree>
    <p:extLst>
      <p:ext uri="{BB962C8B-B14F-4D97-AF65-F5344CB8AC3E}">
        <p14:creationId xmlns:p14="http://schemas.microsoft.com/office/powerpoint/2010/main" val="1733180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Xing angle levelling in </a:t>
            </a:r>
            <a:r>
              <a:rPr lang="en-GB" dirty="0" err="1" smtClean="0"/>
              <a:t>LHCb</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16</a:t>
            </a:fld>
            <a:endParaRPr lang="en-US"/>
          </a:p>
        </p:txBody>
      </p:sp>
      <p:sp>
        <p:nvSpPr>
          <p:cNvPr id="6" name="Content Placeholder 5"/>
          <p:cNvSpPr>
            <a:spLocks noGrp="1"/>
          </p:cNvSpPr>
          <p:nvPr>
            <p:ph idx="1"/>
          </p:nvPr>
        </p:nvSpPr>
        <p:spPr>
          <a:xfrm>
            <a:off x="571500" y="1047890"/>
            <a:ext cx="8229600" cy="4525963"/>
          </a:xfrm>
        </p:spPr>
        <p:txBody>
          <a:bodyPr/>
          <a:lstStyle/>
          <a:p>
            <a:r>
              <a:rPr lang="en-GB" dirty="0" smtClean="0"/>
              <a:t>After considering all aspects with the LPCs we decided to drop the idea of crossing angle changes in IR8 (to replace the bunch length blow up for one of the polarities).</a:t>
            </a:r>
          </a:p>
          <a:p>
            <a:r>
              <a:rPr lang="en-GB" dirty="0" smtClean="0"/>
              <a:t>The overhead for setup and validation was not worth ~1% of integrated luminosity gain for ATLAS &amp; CMS.</a:t>
            </a:r>
            <a:endParaRPr lang="en-GB" dirty="0"/>
          </a:p>
        </p:txBody>
      </p:sp>
    </p:spTree>
    <p:extLst>
      <p:ext uri="{BB962C8B-B14F-4D97-AF65-F5344CB8AC3E}">
        <p14:creationId xmlns:p14="http://schemas.microsoft.com/office/powerpoint/2010/main" val="437830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056487" y="2698578"/>
            <a:ext cx="6811075" cy="3800465"/>
          </a:xfrm>
          <a:prstGeom prst="rect">
            <a:avLst/>
          </a:prstGeom>
        </p:spPr>
      </p:pic>
      <p:sp>
        <p:nvSpPr>
          <p:cNvPr id="6" name="Title 5"/>
          <p:cNvSpPr>
            <a:spLocks noGrp="1"/>
          </p:cNvSpPr>
          <p:nvPr>
            <p:ph type="title"/>
          </p:nvPr>
        </p:nvSpPr>
        <p:spPr/>
        <p:txBody>
          <a:bodyPr/>
          <a:lstStyle/>
          <a:p>
            <a:r>
              <a:rPr lang="en-GB" dirty="0" smtClean="0"/>
              <a:t>Latest official 2018 start-up schedule</a:t>
            </a:r>
            <a:endParaRPr lang="en-GB" dirty="0"/>
          </a:p>
        </p:txBody>
      </p:sp>
      <p:sp>
        <p:nvSpPr>
          <p:cNvPr id="3" name="Date Placeholder 2"/>
          <p:cNvSpPr>
            <a:spLocks noGrp="1"/>
          </p:cNvSpPr>
          <p:nvPr>
            <p:ph type="dt" sz="half" idx="10"/>
          </p:nvPr>
        </p:nvSpPr>
        <p:spPr/>
        <p:txBody>
          <a:bodyPr/>
          <a:lstStyle/>
          <a:p>
            <a:pPr>
              <a:defRPr/>
            </a:pPr>
            <a:fld id="{48CE08CB-2BC9-4BC8-8C48-82D83115DAE4}"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2</a:t>
            </a:fld>
            <a:endParaRPr lang="en-US" dirty="0"/>
          </a:p>
        </p:txBody>
      </p:sp>
      <p:sp>
        <p:nvSpPr>
          <p:cNvPr id="7" name="Content Placeholder 6"/>
          <p:cNvSpPr>
            <a:spLocks noGrp="1"/>
          </p:cNvSpPr>
          <p:nvPr>
            <p:ph idx="1"/>
          </p:nvPr>
        </p:nvSpPr>
        <p:spPr>
          <a:xfrm>
            <a:off x="563455" y="909400"/>
            <a:ext cx="8458200" cy="1727413"/>
          </a:xfrm>
        </p:spPr>
        <p:txBody>
          <a:bodyPr/>
          <a:lstStyle/>
          <a:p>
            <a:pPr marL="354013" indent="-354013"/>
            <a:r>
              <a:rPr lang="en-GB" sz="1600" b="1" dirty="0" smtClean="0"/>
              <a:t>Powering tests </a:t>
            </a:r>
            <a:r>
              <a:rPr lang="en-GB" sz="1600" dirty="0" smtClean="0"/>
              <a:t>should be completed at the beginning of week 13.</a:t>
            </a:r>
          </a:p>
          <a:p>
            <a:pPr marL="354013" indent="-354013"/>
            <a:r>
              <a:rPr lang="en-GB" sz="1600" b="1" dirty="0" smtClean="0"/>
              <a:t>Checkout </a:t>
            </a:r>
            <a:r>
              <a:rPr lang="en-GB" sz="1600" dirty="0" smtClean="0"/>
              <a:t>starts week 13, </a:t>
            </a:r>
            <a:r>
              <a:rPr lang="en-GB" sz="1600" b="1" dirty="0" smtClean="0">
                <a:solidFill>
                  <a:srgbClr val="FF0000"/>
                </a:solidFill>
              </a:rPr>
              <a:t>opening of CMS vacuum valves is delayed </a:t>
            </a:r>
            <a:r>
              <a:rPr lang="en-GB" sz="1600" dirty="0" smtClean="0"/>
              <a:t>from Mo 26</a:t>
            </a:r>
            <a:r>
              <a:rPr lang="en-GB" sz="1600" baseline="30000" dirty="0" smtClean="0"/>
              <a:t>th</a:t>
            </a:r>
            <a:r>
              <a:rPr lang="en-GB" sz="1600" dirty="0" smtClean="0"/>
              <a:t> March to Thu 29</a:t>
            </a:r>
            <a:r>
              <a:rPr lang="en-GB" sz="1600" baseline="30000" dirty="0" smtClean="0"/>
              <a:t>th</a:t>
            </a:r>
            <a:r>
              <a:rPr lang="en-GB" sz="1600" dirty="0" smtClean="0"/>
              <a:t> March.</a:t>
            </a:r>
          </a:p>
          <a:p>
            <a:pPr marL="754063" lvl="1" indent="-354013"/>
            <a:r>
              <a:rPr lang="en-GB" sz="1400" dirty="0" smtClean="0"/>
              <a:t>No BIS and full LBDS tests possible as long as CMS valves closed. </a:t>
            </a:r>
          </a:p>
          <a:p>
            <a:pPr marL="754063" lvl="1" indent="-354013"/>
            <a:r>
              <a:rPr lang="en-GB" sz="1400" b="1" dirty="0" smtClean="0"/>
              <a:t>TI2/8 test </a:t>
            </a:r>
            <a:r>
              <a:rPr lang="en-GB" sz="1400" dirty="0" smtClean="0"/>
              <a:t>middle of week 13. </a:t>
            </a:r>
          </a:p>
          <a:p>
            <a:pPr marL="354013" indent="-354013"/>
            <a:r>
              <a:rPr lang="en-GB" sz="1600" b="1" dirty="0" smtClean="0"/>
              <a:t>First beam </a:t>
            </a:r>
            <a:r>
              <a:rPr lang="en-GB" sz="1600" dirty="0" smtClean="0"/>
              <a:t>postponed by 4 days to second half of week 14.</a:t>
            </a:r>
          </a:p>
        </p:txBody>
      </p:sp>
      <p:grpSp>
        <p:nvGrpSpPr>
          <p:cNvPr id="16" name="Group 15"/>
          <p:cNvGrpSpPr/>
          <p:nvPr/>
        </p:nvGrpSpPr>
        <p:grpSpPr>
          <a:xfrm>
            <a:off x="259777" y="2827621"/>
            <a:ext cx="8884223" cy="3251324"/>
            <a:chOff x="259777" y="2891330"/>
            <a:chExt cx="8884223" cy="3251324"/>
          </a:xfrm>
        </p:grpSpPr>
        <p:sp>
          <p:nvSpPr>
            <p:cNvPr id="8" name="TextBox 7"/>
            <p:cNvSpPr txBox="1"/>
            <p:nvPr/>
          </p:nvSpPr>
          <p:spPr>
            <a:xfrm>
              <a:off x="7732140" y="2891330"/>
              <a:ext cx="1411860" cy="461665"/>
            </a:xfrm>
            <a:prstGeom prst="rect">
              <a:avLst/>
            </a:prstGeom>
          </p:spPr>
          <p:txBody>
            <a:bodyPr wrap="square" rtlCol="0">
              <a:spAutoFit/>
            </a:bodyPr>
            <a:lstStyle/>
            <a:p>
              <a:pPr>
                <a:spcBef>
                  <a:spcPct val="20000"/>
                </a:spcBef>
                <a:spcAft>
                  <a:spcPts val="400"/>
                </a:spcAft>
                <a:buClr>
                  <a:srgbClr val="0000FF"/>
                </a:buClr>
                <a:buSzPct val="80000"/>
              </a:pPr>
              <a:r>
                <a:rPr lang="en-GB" sz="1200" b="1" kern="0" dirty="0" smtClean="0">
                  <a:solidFill>
                    <a:srgbClr val="0000FF"/>
                  </a:solidFill>
                  <a:latin typeface="+mn-lt"/>
                </a:rPr>
                <a:t>Powering tests completed</a:t>
              </a:r>
            </a:p>
          </p:txBody>
        </p:sp>
        <p:cxnSp>
          <p:nvCxnSpPr>
            <p:cNvPr id="12" name="Straight Arrow Connector 11"/>
            <p:cNvCxnSpPr>
              <a:stCxn id="8" idx="1"/>
            </p:cNvCxnSpPr>
            <p:nvPr/>
          </p:nvCxnSpPr>
          <p:spPr bwMode="auto">
            <a:xfrm flipH="1">
              <a:off x="7451033" y="3122163"/>
              <a:ext cx="281107" cy="314969"/>
            </a:xfrm>
            <a:prstGeom prst="straightConnector1">
              <a:avLst/>
            </a:prstGeom>
            <a:solidFill>
              <a:schemeClr val="accent1"/>
            </a:solidFill>
            <a:ln w="38100" cap="flat" cmpd="sng" algn="ctr">
              <a:solidFill>
                <a:srgbClr val="0000FF"/>
              </a:solidFill>
              <a:prstDash val="solid"/>
              <a:round/>
              <a:headEnd type="none" w="med" len="med"/>
              <a:tailEnd type="triangle"/>
            </a:ln>
            <a:effectLst/>
          </p:spPr>
        </p:cxnSp>
        <p:sp>
          <p:nvSpPr>
            <p:cNvPr id="14" name="TextBox 13"/>
            <p:cNvSpPr txBox="1"/>
            <p:nvPr/>
          </p:nvSpPr>
          <p:spPr>
            <a:xfrm>
              <a:off x="8029985" y="3794613"/>
              <a:ext cx="1075915"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CC3399"/>
                  </a:solidFill>
                  <a:latin typeface="+mn-lt"/>
                </a:rPr>
                <a:t>CMS vac valves open</a:t>
              </a:r>
            </a:p>
          </p:txBody>
        </p:sp>
        <p:cxnSp>
          <p:nvCxnSpPr>
            <p:cNvPr id="15" name="Straight Arrow Connector 14"/>
            <p:cNvCxnSpPr/>
            <p:nvPr/>
          </p:nvCxnSpPr>
          <p:spPr bwMode="auto">
            <a:xfrm flipH="1" flipV="1">
              <a:off x="7591586" y="3998403"/>
              <a:ext cx="489200" cy="1"/>
            </a:xfrm>
            <a:prstGeom prst="straightConnector1">
              <a:avLst/>
            </a:prstGeom>
            <a:solidFill>
              <a:schemeClr val="accent1"/>
            </a:solidFill>
            <a:ln w="38100" cap="flat" cmpd="sng" algn="ctr">
              <a:solidFill>
                <a:srgbClr val="CC3399"/>
              </a:solidFill>
              <a:prstDash val="solid"/>
              <a:round/>
              <a:headEnd type="none" w="med" len="med"/>
              <a:tailEnd type="triangle"/>
            </a:ln>
            <a:effectLst/>
          </p:spPr>
        </p:cxnSp>
        <p:sp>
          <p:nvSpPr>
            <p:cNvPr id="18" name="TextBox 17"/>
            <p:cNvSpPr txBox="1"/>
            <p:nvPr/>
          </p:nvSpPr>
          <p:spPr>
            <a:xfrm>
              <a:off x="259777" y="4676729"/>
              <a:ext cx="1075915" cy="276999"/>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smtClean="0">
                  <a:solidFill>
                    <a:srgbClr val="008E40"/>
                  </a:solidFill>
                  <a:latin typeface="+mn-lt"/>
                </a:rPr>
                <a:t>First beam</a:t>
              </a:r>
            </a:p>
          </p:txBody>
        </p:sp>
        <p:cxnSp>
          <p:nvCxnSpPr>
            <p:cNvPr id="19" name="Straight Arrow Connector 18"/>
            <p:cNvCxnSpPr>
              <a:endCxn id="26" idx="1"/>
            </p:cNvCxnSpPr>
            <p:nvPr/>
          </p:nvCxnSpPr>
          <p:spPr bwMode="auto">
            <a:xfrm>
              <a:off x="687375" y="4991533"/>
              <a:ext cx="233029" cy="978299"/>
            </a:xfrm>
            <a:prstGeom prst="straightConnector1">
              <a:avLst/>
            </a:prstGeom>
            <a:solidFill>
              <a:schemeClr val="accent1"/>
            </a:solidFill>
            <a:ln w="38100" cap="flat" cmpd="sng" algn="ctr">
              <a:solidFill>
                <a:srgbClr val="008E40"/>
              </a:solidFill>
              <a:prstDash val="solid"/>
              <a:round/>
              <a:headEnd type="none" w="med" len="med"/>
              <a:tailEnd type="triangle"/>
            </a:ln>
            <a:effectLst/>
          </p:spPr>
        </p:cxnSp>
        <p:sp>
          <p:nvSpPr>
            <p:cNvPr id="26" name="Left Brace 25"/>
            <p:cNvSpPr/>
            <p:nvPr/>
          </p:nvSpPr>
          <p:spPr bwMode="auto">
            <a:xfrm>
              <a:off x="920404" y="5797009"/>
              <a:ext cx="152148" cy="345645"/>
            </a:xfrm>
            <a:prstGeom prst="leftBrace">
              <a:avLst/>
            </a:prstGeom>
            <a:noFill/>
            <a:ln w="38100" cap="flat" cmpd="sng" algn="ctr">
              <a:solidFill>
                <a:srgbClr val="008E4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grpSp>
    </p:spTree>
    <p:extLst>
      <p:ext uri="{BB962C8B-B14F-4D97-AF65-F5344CB8AC3E}">
        <p14:creationId xmlns:p14="http://schemas.microsoft.com/office/powerpoint/2010/main" val="426788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S</a:t>
            </a:r>
            <a:r>
              <a:rPr lang="en-GB" dirty="0" smtClean="0"/>
              <a:t>pecial runs tentative planning</a:t>
            </a:r>
            <a:endParaRPr lang="en-GB" dirty="0"/>
          </a:p>
        </p:txBody>
      </p:sp>
      <p:sp>
        <p:nvSpPr>
          <p:cNvPr id="3" name="Date Placeholder 2"/>
          <p:cNvSpPr>
            <a:spLocks noGrp="1"/>
          </p:cNvSpPr>
          <p:nvPr>
            <p:ph type="dt" sz="half" idx="10"/>
          </p:nvPr>
        </p:nvSpPr>
        <p:spPr/>
        <p:txBody>
          <a:bodyPr/>
          <a:lstStyle/>
          <a:p>
            <a:pPr>
              <a:defRPr/>
            </a:pPr>
            <a:fld id="{48CE08CB-2BC9-4BC8-8C48-82D83115DAE4}"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3</a:t>
            </a:fld>
            <a:endParaRPr lang="en-US" dirty="0"/>
          </a:p>
        </p:txBody>
      </p:sp>
      <p:sp>
        <p:nvSpPr>
          <p:cNvPr id="7" name="Content Placeholder 6"/>
          <p:cNvSpPr>
            <a:spLocks noGrp="1"/>
          </p:cNvSpPr>
          <p:nvPr>
            <p:ph idx="1"/>
          </p:nvPr>
        </p:nvSpPr>
        <p:spPr>
          <a:xfrm>
            <a:off x="439691" y="840436"/>
            <a:ext cx="8458200" cy="1935573"/>
          </a:xfrm>
        </p:spPr>
        <p:txBody>
          <a:bodyPr/>
          <a:lstStyle/>
          <a:p>
            <a:pPr marL="354013" indent="-354013"/>
            <a:r>
              <a:rPr lang="en-GB" sz="1600" b="1" dirty="0" smtClean="0"/>
              <a:t>High beta test at injection </a:t>
            </a:r>
            <a:r>
              <a:rPr lang="en-GB" sz="1600" dirty="0" smtClean="0"/>
              <a:t>is foreseen in </a:t>
            </a:r>
            <a:r>
              <a:rPr lang="en-GB" sz="1600" dirty="0" smtClean="0">
                <a:solidFill>
                  <a:srgbClr val="CC3399"/>
                </a:solidFill>
              </a:rPr>
              <a:t>weeks 19 or 20 </a:t>
            </a:r>
            <a:r>
              <a:rPr lang="en-GB" sz="1600" dirty="0" smtClean="0"/>
              <a:t>(Mo or </a:t>
            </a:r>
            <a:r>
              <a:rPr lang="en-GB" sz="1600" dirty="0" err="1" smtClean="0"/>
              <a:t>Tu</a:t>
            </a:r>
            <a:r>
              <a:rPr lang="en-GB" sz="1600" dirty="0" smtClean="0"/>
              <a:t>).</a:t>
            </a:r>
          </a:p>
          <a:p>
            <a:pPr marL="754063" lvl="1" indent="-354013"/>
            <a:r>
              <a:rPr lang="en-GB" sz="1400" dirty="0" smtClean="0"/>
              <a:t>1 – 1.5 shifts.</a:t>
            </a:r>
          </a:p>
          <a:p>
            <a:pPr marL="354013" indent="-354013"/>
            <a:r>
              <a:rPr lang="en-GB" sz="1600" b="1" dirty="0" smtClean="0"/>
              <a:t>VDM calibration</a:t>
            </a:r>
            <a:r>
              <a:rPr lang="en-GB" sz="1600" dirty="0" smtClean="0"/>
              <a:t> is currently foreseen just </a:t>
            </a:r>
            <a:r>
              <a:rPr lang="en-GB" sz="1600" dirty="0" smtClean="0">
                <a:solidFill>
                  <a:srgbClr val="CC3399"/>
                </a:solidFill>
              </a:rPr>
              <a:t>after TS1</a:t>
            </a:r>
            <a:r>
              <a:rPr lang="en-GB" sz="1600" dirty="0" smtClean="0"/>
              <a:t>.</a:t>
            </a:r>
          </a:p>
          <a:p>
            <a:pPr marL="754063" lvl="1" indent="-354013"/>
            <a:r>
              <a:rPr lang="en-GB" sz="1400" dirty="0" smtClean="0"/>
              <a:t>First some low-beta ramp up to ‘warm up’ some detectors (but not too much). This includes a 150 </a:t>
            </a:r>
            <a:r>
              <a:rPr lang="en-GB" sz="1400" dirty="0" err="1" smtClean="0"/>
              <a:t>indiv</a:t>
            </a:r>
            <a:r>
              <a:rPr lang="en-GB" sz="1400" dirty="0" smtClean="0"/>
              <a:t> fill for mu scan cross calibration.</a:t>
            </a:r>
          </a:p>
          <a:p>
            <a:pPr marL="354013" indent="-354013"/>
            <a:r>
              <a:rPr lang="en-GB" sz="1600" b="1" dirty="0" smtClean="0"/>
              <a:t>High beta at 6.5 </a:t>
            </a:r>
            <a:r>
              <a:rPr lang="en-GB" sz="1600" b="1" dirty="0" err="1" smtClean="0"/>
              <a:t>TeV</a:t>
            </a:r>
            <a:r>
              <a:rPr lang="en-GB" sz="1600" b="1" dirty="0" smtClean="0"/>
              <a:t> (~90 m) </a:t>
            </a:r>
            <a:r>
              <a:rPr lang="en-GB" sz="1600" dirty="0" smtClean="0"/>
              <a:t>for TOTEM </a:t>
            </a:r>
            <a:r>
              <a:rPr lang="en-GB" sz="1600" dirty="0" smtClean="0">
                <a:solidFill>
                  <a:srgbClr val="CC3399"/>
                </a:solidFill>
              </a:rPr>
              <a:t>follows the VDM in week 39</a:t>
            </a:r>
            <a:r>
              <a:rPr lang="en-GB" sz="1600" dirty="0" smtClean="0"/>
              <a:t>.</a:t>
            </a:r>
          </a:p>
          <a:p>
            <a:pPr marL="754063" lvl="1" indent="-354013"/>
            <a:r>
              <a:rPr lang="en-GB" sz="1400" dirty="0" smtClean="0"/>
              <a:t>Commissioning of cycle &amp; optics mid-may – mid June.</a:t>
            </a:r>
          </a:p>
        </p:txBody>
      </p:sp>
      <p:pic>
        <p:nvPicPr>
          <p:cNvPr id="2" name="Picture 1"/>
          <p:cNvPicPr>
            <a:picLocks noChangeAspect="1"/>
          </p:cNvPicPr>
          <p:nvPr/>
        </p:nvPicPr>
        <p:blipFill>
          <a:blip r:embed="rId3"/>
          <a:stretch>
            <a:fillRect/>
          </a:stretch>
        </p:blipFill>
        <p:spPr>
          <a:xfrm>
            <a:off x="1307575" y="2916840"/>
            <a:ext cx="6731033" cy="3627837"/>
          </a:xfrm>
          <a:prstGeom prst="rect">
            <a:avLst/>
          </a:prstGeom>
        </p:spPr>
      </p:pic>
      <p:pic>
        <p:nvPicPr>
          <p:cNvPr id="9" name="Picture 8"/>
          <p:cNvPicPr>
            <a:picLocks noChangeAspect="1"/>
          </p:cNvPicPr>
          <p:nvPr/>
        </p:nvPicPr>
        <p:blipFill>
          <a:blip r:embed="rId4"/>
          <a:stretch>
            <a:fillRect/>
          </a:stretch>
        </p:blipFill>
        <p:spPr>
          <a:xfrm>
            <a:off x="7443471" y="3423602"/>
            <a:ext cx="468058" cy="351043"/>
          </a:xfrm>
          <a:prstGeom prst="rect">
            <a:avLst/>
          </a:prstGeom>
        </p:spPr>
      </p:pic>
      <p:sp>
        <p:nvSpPr>
          <p:cNvPr id="10" name="Curved Down Arrow 9"/>
          <p:cNvSpPr/>
          <p:nvPr/>
        </p:nvSpPr>
        <p:spPr bwMode="auto">
          <a:xfrm>
            <a:off x="5724150" y="2740961"/>
            <a:ext cx="2061062" cy="437176"/>
          </a:xfrm>
          <a:prstGeom prst="curved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cxnSp>
        <p:nvCxnSpPr>
          <p:cNvPr id="17" name="Straight Connector 16"/>
          <p:cNvCxnSpPr/>
          <p:nvPr/>
        </p:nvCxnSpPr>
        <p:spPr bwMode="auto">
          <a:xfrm>
            <a:off x="5570530" y="3423602"/>
            <a:ext cx="460860" cy="351043"/>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flipV="1">
            <a:off x="5570530" y="3423602"/>
            <a:ext cx="460860" cy="351043"/>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3" name="Rectangle 22"/>
          <p:cNvSpPr/>
          <p:nvPr/>
        </p:nvSpPr>
        <p:spPr bwMode="auto">
          <a:xfrm>
            <a:off x="7443471" y="3774645"/>
            <a:ext cx="468058" cy="844910"/>
          </a:xfrm>
          <a:prstGeom prst="rect">
            <a:avLst/>
          </a:prstGeom>
          <a:solidFill>
            <a:srgbClr val="FF9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5" name="Rectangle 24"/>
          <p:cNvSpPr/>
          <p:nvPr/>
        </p:nvSpPr>
        <p:spPr bwMode="auto">
          <a:xfrm>
            <a:off x="1845245" y="5240931"/>
            <a:ext cx="460860" cy="338749"/>
          </a:xfrm>
          <a:prstGeom prst="rect">
            <a:avLst/>
          </a:prstGeom>
          <a:solidFill>
            <a:srgbClr val="FF9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4" name="TextBox 23"/>
          <p:cNvSpPr txBox="1"/>
          <p:nvPr/>
        </p:nvSpPr>
        <p:spPr>
          <a:xfrm>
            <a:off x="7406623" y="3941141"/>
            <a:ext cx="541754" cy="537583"/>
          </a:xfrm>
          <a:prstGeom prst="rect">
            <a:avLst/>
          </a:prstGeom>
        </p:spPr>
        <p:txBody>
          <a:bodyPr wrap="square" rtlCol="0">
            <a:spAutoFit/>
          </a:bodyPr>
          <a:lstStyle/>
          <a:p>
            <a:pPr algn="ctr">
              <a:spcBef>
                <a:spcPct val="20000"/>
              </a:spcBef>
              <a:spcAft>
                <a:spcPts val="400"/>
              </a:spcAft>
              <a:buClr>
                <a:srgbClr val="0000FF"/>
              </a:buClr>
              <a:buSzPct val="80000"/>
            </a:pPr>
            <a:r>
              <a:rPr lang="en-GB" sz="800" b="1" kern="0" dirty="0" smtClean="0">
                <a:solidFill>
                  <a:srgbClr val="7030A0"/>
                </a:solidFill>
                <a:latin typeface="+mn-lt"/>
              </a:rPr>
              <a:t>90 m @ </a:t>
            </a:r>
          </a:p>
          <a:p>
            <a:pPr algn="ctr">
              <a:spcBef>
                <a:spcPct val="20000"/>
              </a:spcBef>
              <a:spcAft>
                <a:spcPts val="400"/>
              </a:spcAft>
              <a:buClr>
                <a:srgbClr val="0000FF"/>
              </a:buClr>
              <a:buSzPct val="80000"/>
            </a:pPr>
            <a:r>
              <a:rPr lang="en-GB" sz="800" b="1" kern="0" dirty="0" smtClean="0">
                <a:solidFill>
                  <a:srgbClr val="7030A0"/>
                </a:solidFill>
                <a:latin typeface="+mn-lt"/>
              </a:rPr>
              <a:t>6.5 </a:t>
            </a:r>
            <a:r>
              <a:rPr lang="en-GB" sz="800" b="1" kern="0" dirty="0" err="1" smtClean="0">
                <a:solidFill>
                  <a:srgbClr val="7030A0"/>
                </a:solidFill>
                <a:latin typeface="+mn-lt"/>
              </a:rPr>
              <a:t>TeV</a:t>
            </a:r>
            <a:endParaRPr lang="en-GB" sz="800" b="1" kern="0" dirty="0" smtClean="0">
              <a:solidFill>
                <a:srgbClr val="7030A0"/>
              </a:solidFill>
              <a:latin typeface="+mn-lt"/>
            </a:endParaRPr>
          </a:p>
        </p:txBody>
      </p:sp>
      <p:sp>
        <p:nvSpPr>
          <p:cNvPr id="27" name="TextBox 26"/>
          <p:cNvSpPr txBox="1"/>
          <p:nvPr/>
        </p:nvSpPr>
        <p:spPr>
          <a:xfrm>
            <a:off x="6824467" y="4990477"/>
            <a:ext cx="1354333" cy="461665"/>
          </a:xfrm>
          <a:prstGeom prst="rect">
            <a:avLst/>
          </a:prstGeom>
          <a:solidFill>
            <a:srgbClr val="CCFFCC"/>
          </a:solidFill>
          <a:ln>
            <a:solidFill>
              <a:srgbClr val="008E40"/>
            </a:solidFill>
          </a:ln>
        </p:spPr>
        <p:txBody>
          <a:bodyPr wrap="square" rtlCol="0">
            <a:spAutoFit/>
          </a:bodyPr>
          <a:lstStyle/>
          <a:p>
            <a:pPr algn="ctr">
              <a:spcBef>
                <a:spcPct val="20000"/>
              </a:spcBef>
              <a:spcAft>
                <a:spcPts val="400"/>
              </a:spcAft>
              <a:buClr>
                <a:srgbClr val="0000FF"/>
              </a:buClr>
              <a:buSzPct val="80000"/>
            </a:pPr>
            <a:r>
              <a:rPr lang="en-GB" sz="1200" b="1" kern="0" dirty="0" smtClean="0">
                <a:latin typeface="+mn-lt"/>
              </a:rPr>
              <a:t>Intensity ramp up with low b*</a:t>
            </a:r>
          </a:p>
        </p:txBody>
      </p:sp>
      <p:cxnSp>
        <p:nvCxnSpPr>
          <p:cNvPr id="29" name="Straight Arrow Connector 28"/>
          <p:cNvCxnSpPr>
            <a:stCxn id="27" idx="0"/>
          </p:cNvCxnSpPr>
          <p:nvPr/>
        </p:nvCxnSpPr>
        <p:spPr bwMode="auto">
          <a:xfrm flipH="1" flipV="1">
            <a:off x="7221945" y="4537649"/>
            <a:ext cx="279689" cy="452828"/>
          </a:xfrm>
          <a:prstGeom prst="straightConnector1">
            <a:avLst/>
          </a:prstGeom>
          <a:solidFill>
            <a:schemeClr val="accent1"/>
          </a:solidFill>
          <a:ln w="9525" cap="flat" cmpd="sng" algn="ctr">
            <a:solidFill>
              <a:srgbClr val="008E40"/>
            </a:solidFill>
            <a:prstDash val="solid"/>
            <a:round/>
            <a:headEnd type="none" w="med" len="med"/>
            <a:tailEnd type="triangle"/>
          </a:ln>
          <a:effectLst/>
        </p:spPr>
      </p:cxnSp>
      <p:sp>
        <p:nvSpPr>
          <p:cNvPr id="31" name="Rectangle 30"/>
          <p:cNvSpPr/>
          <p:nvPr/>
        </p:nvSpPr>
        <p:spPr bwMode="auto">
          <a:xfrm>
            <a:off x="4223884" y="3423601"/>
            <a:ext cx="885785" cy="351044"/>
          </a:xfrm>
          <a:prstGeom prst="rect">
            <a:avLst/>
          </a:prstGeom>
          <a:solidFill>
            <a:srgbClr val="FFFF66">
              <a:alpha val="33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996633"/>
              </a:solidFill>
              <a:effectLst/>
              <a:latin typeface="Comic Sans MS" pitchFamily="66" charset="0"/>
            </a:endParaRPr>
          </a:p>
        </p:txBody>
      </p:sp>
      <p:sp>
        <p:nvSpPr>
          <p:cNvPr id="32" name="TextBox 31"/>
          <p:cNvSpPr txBox="1"/>
          <p:nvPr/>
        </p:nvSpPr>
        <p:spPr>
          <a:xfrm>
            <a:off x="4264760" y="3398578"/>
            <a:ext cx="755804" cy="414472"/>
          </a:xfrm>
          <a:prstGeom prst="rect">
            <a:avLst/>
          </a:prstGeom>
        </p:spPr>
        <p:txBody>
          <a:bodyPr wrap="square" rtlCol="0">
            <a:spAutoFit/>
          </a:bodyPr>
          <a:lstStyle/>
          <a:p>
            <a:pPr algn="ctr">
              <a:spcBef>
                <a:spcPct val="20000"/>
              </a:spcBef>
              <a:spcAft>
                <a:spcPts val="400"/>
              </a:spcAft>
              <a:buClr>
                <a:srgbClr val="0000FF"/>
              </a:buClr>
              <a:buSzPct val="80000"/>
            </a:pPr>
            <a:r>
              <a:rPr lang="en-GB" sz="800" b="1" kern="0" dirty="0" smtClean="0">
                <a:solidFill>
                  <a:srgbClr val="996633"/>
                </a:solidFill>
                <a:latin typeface="+mn-lt"/>
              </a:rPr>
              <a:t>High </a:t>
            </a:r>
            <a:r>
              <a:rPr lang="en-GB" sz="800" b="1" kern="0" dirty="0" smtClean="0">
                <a:solidFill>
                  <a:srgbClr val="996633"/>
                </a:solidFill>
                <a:latin typeface="Symbol" panose="05050102010706020507" pitchFamily="18" charset="2"/>
              </a:rPr>
              <a:t>b</a:t>
            </a:r>
            <a:r>
              <a:rPr lang="en-GB" sz="800" b="1" kern="0" dirty="0" smtClean="0">
                <a:solidFill>
                  <a:srgbClr val="996633"/>
                </a:solidFill>
                <a:latin typeface="+mn-lt"/>
              </a:rPr>
              <a:t>* @ </a:t>
            </a:r>
          </a:p>
          <a:p>
            <a:pPr algn="ctr">
              <a:spcBef>
                <a:spcPct val="20000"/>
              </a:spcBef>
              <a:spcAft>
                <a:spcPts val="400"/>
              </a:spcAft>
              <a:buClr>
                <a:srgbClr val="0000FF"/>
              </a:buClr>
              <a:buSzPct val="80000"/>
            </a:pPr>
            <a:r>
              <a:rPr lang="en-GB" sz="800" b="1" kern="0" dirty="0" smtClean="0">
                <a:solidFill>
                  <a:srgbClr val="996633"/>
                </a:solidFill>
                <a:latin typeface="+mn-lt"/>
              </a:rPr>
              <a:t>450 GeV</a:t>
            </a:r>
          </a:p>
        </p:txBody>
      </p:sp>
    </p:spTree>
    <p:extLst>
      <p:ext uri="{BB962C8B-B14F-4D97-AF65-F5344CB8AC3E}">
        <p14:creationId xmlns:p14="http://schemas.microsoft.com/office/powerpoint/2010/main" val="3815972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Special runs</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4</a:t>
            </a:fld>
            <a:endParaRPr lang="en-US"/>
          </a:p>
        </p:txBody>
      </p:sp>
      <p:sp>
        <p:nvSpPr>
          <p:cNvPr id="6" name="Content Placeholder 5"/>
          <p:cNvSpPr>
            <a:spLocks noGrp="1"/>
          </p:cNvSpPr>
          <p:nvPr>
            <p:ph idx="1"/>
          </p:nvPr>
        </p:nvSpPr>
        <p:spPr>
          <a:xfrm>
            <a:off x="571500" y="971080"/>
            <a:ext cx="8229600" cy="4525963"/>
          </a:xfrm>
        </p:spPr>
        <p:txBody>
          <a:bodyPr/>
          <a:lstStyle/>
          <a:p>
            <a:r>
              <a:rPr lang="en-GB" b="1" dirty="0" smtClean="0"/>
              <a:t>Low energy high beta run</a:t>
            </a:r>
            <a:r>
              <a:rPr lang="en-GB" dirty="0" smtClean="0"/>
              <a:t>:</a:t>
            </a:r>
          </a:p>
          <a:p>
            <a:pPr lvl="1"/>
            <a:r>
              <a:rPr lang="en-GB" dirty="0" smtClean="0"/>
              <a:t>Another test at injection in May with 2017 optics version.</a:t>
            </a:r>
          </a:p>
          <a:p>
            <a:pPr lvl="1"/>
            <a:r>
              <a:rPr lang="en-GB" dirty="0" smtClean="0"/>
              <a:t>If not successful </a:t>
            </a:r>
            <a:r>
              <a:rPr lang="en-GB" dirty="0" smtClean="0">
                <a:sym typeface="Wingdings" panose="05000000000000000000" pitchFamily="2" charset="2"/>
              </a:rPr>
              <a:t> increase energy to 900 GeV + new optics (higher beta*).</a:t>
            </a:r>
          </a:p>
          <a:p>
            <a:pPr lvl="1"/>
            <a:r>
              <a:rPr lang="en-GB" dirty="0" smtClean="0">
                <a:sym typeface="Wingdings" panose="05000000000000000000" pitchFamily="2" charset="2"/>
              </a:rPr>
              <a:t>Run will most likely be scheduled after the summer – tbc.</a:t>
            </a:r>
          </a:p>
          <a:p>
            <a:r>
              <a:rPr lang="en-GB" b="1" dirty="0" smtClean="0">
                <a:sym typeface="Wingdings" panose="05000000000000000000" pitchFamily="2" charset="2"/>
              </a:rPr>
              <a:t>High energy</a:t>
            </a:r>
            <a:r>
              <a:rPr lang="en-GB" dirty="0" smtClean="0">
                <a:sym typeface="Wingdings" panose="05000000000000000000" pitchFamily="2" charset="2"/>
              </a:rPr>
              <a:t> (@6.5 </a:t>
            </a:r>
            <a:r>
              <a:rPr lang="en-GB" dirty="0" err="1" smtClean="0">
                <a:sym typeface="Wingdings" panose="05000000000000000000" pitchFamily="2" charset="2"/>
              </a:rPr>
              <a:t>TeV</a:t>
            </a:r>
            <a:r>
              <a:rPr lang="en-GB" dirty="0" smtClean="0">
                <a:sym typeface="Wingdings" panose="05000000000000000000" pitchFamily="2" charset="2"/>
              </a:rPr>
              <a:t>) </a:t>
            </a:r>
            <a:r>
              <a:rPr lang="en-GB" b="1" dirty="0" smtClean="0">
                <a:sym typeface="Wingdings" panose="05000000000000000000" pitchFamily="2" charset="2"/>
              </a:rPr>
              <a:t>high beta run</a:t>
            </a:r>
            <a:r>
              <a:rPr lang="en-GB" dirty="0" smtClean="0">
                <a:sym typeface="Wingdings" panose="05000000000000000000" pitchFamily="2" charset="2"/>
              </a:rPr>
              <a:t>:</a:t>
            </a:r>
          </a:p>
          <a:p>
            <a:pPr lvl="1"/>
            <a:r>
              <a:rPr lang="en-GB" dirty="0" smtClean="0">
                <a:sym typeface="Wingdings" panose="05000000000000000000" pitchFamily="2" charset="2"/>
              </a:rPr>
              <a:t>90m like optics in IR5, IR1 </a:t>
            </a:r>
            <a:r>
              <a:rPr lang="en-GB" dirty="0" err="1" smtClean="0">
                <a:sym typeface="Wingdings" panose="05000000000000000000" pitchFamily="2" charset="2"/>
              </a:rPr>
              <a:t>tbd</a:t>
            </a:r>
            <a:r>
              <a:rPr lang="en-GB" dirty="0" smtClean="0">
                <a:sym typeface="Wingdings" panose="05000000000000000000" pitchFamily="2" charset="2"/>
              </a:rPr>
              <a:t>.</a:t>
            </a:r>
          </a:p>
          <a:p>
            <a:pPr lvl="1"/>
            <a:r>
              <a:rPr lang="en-GB" dirty="0" smtClean="0">
                <a:sym typeface="Wingdings" panose="05000000000000000000" pitchFamily="2" charset="2"/>
              </a:rPr>
              <a:t>Optics will start from standard ATS injection, to be developed until end of April.</a:t>
            </a:r>
          </a:p>
          <a:p>
            <a:pPr lvl="1"/>
            <a:r>
              <a:rPr lang="en-GB" dirty="0" smtClean="0">
                <a:sym typeface="Wingdings" panose="05000000000000000000" pitchFamily="2" charset="2"/>
              </a:rPr>
              <a:t>Baseline operation with 100 ns beam (~</a:t>
            </a:r>
            <a:r>
              <a:rPr lang="en-GB" smtClean="0">
                <a:sym typeface="Wingdings" panose="05000000000000000000" pitchFamily="2" charset="2"/>
              </a:rPr>
              <a:t>700 bunches, ~1E11 ppb), </a:t>
            </a:r>
            <a:r>
              <a:rPr lang="en-GB" dirty="0" smtClean="0">
                <a:sym typeface="Wingdings" panose="05000000000000000000" pitchFamily="2" charset="2"/>
              </a:rPr>
              <a:t>50 ns as an option / test (LRBB).</a:t>
            </a:r>
          </a:p>
          <a:p>
            <a:r>
              <a:rPr lang="en-GB" b="1" dirty="0" smtClean="0">
                <a:sym typeface="Wingdings" panose="05000000000000000000" pitchFamily="2" charset="2"/>
              </a:rPr>
              <a:t>VDM</a:t>
            </a:r>
            <a:r>
              <a:rPr lang="en-GB" dirty="0" smtClean="0">
                <a:sym typeface="Wingdings" panose="05000000000000000000" pitchFamily="2" charset="2"/>
              </a:rPr>
              <a:t> </a:t>
            </a:r>
            <a:r>
              <a:rPr lang="en-GB" b="1" dirty="0" smtClean="0">
                <a:sym typeface="Wingdings" panose="05000000000000000000" pitchFamily="2" charset="2"/>
              </a:rPr>
              <a:t>run</a:t>
            </a:r>
            <a:r>
              <a:rPr lang="en-GB" dirty="0" smtClean="0">
                <a:sym typeface="Wingdings" panose="05000000000000000000" pitchFamily="2" charset="2"/>
              </a:rPr>
              <a:t> ~ same recipe as in 2017:</a:t>
            </a:r>
          </a:p>
          <a:p>
            <a:pPr lvl="1"/>
            <a:r>
              <a:rPr lang="en-GB" dirty="0" smtClean="0">
                <a:sym typeface="Wingdings" panose="05000000000000000000" pitchFamily="2" charset="2"/>
              </a:rPr>
              <a:t>Reuse the 2016 settings once more.</a:t>
            </a:r>
          </a:p>
          <a:p>
            <a:pPr lvl="2"/>
            <a:r>
              <a:rPr lang="en-GB" dirty="0" smtClean="0">
                <a:sym typeface="Wingdings" panose="05000000000000000000" pitchFamily="2" charset="2"/>
              </a:rPr>
              <a:t>This year crossing angles are back in IR1 and IR5 at injection and in the ramp.</a:t>
            </a:r>
          </a:p>
        </p:txBody>
      </p:sp>
    </p:spTree>
    <p:extLst>
      <p:ext uri="{BB962C8B-B14F-4D97-AF65-F5344CB8AC3E}">
        <p14:creationId xmlns:p14="http://schemas.microsoft.com/office/powerpoint/2010/main" val="338491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Physics and special runs beams</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5</a:t>
            </a:fld>
            <a:endParaRPr lang="en-US"/>
          </a:p>
        </p:txBody>
      </p:sp>
      <p:sp>
        <p:nvSpPr>
          <p:cNvPr id="6" name="Content Placeholder 5"/>
          <p:cNvSpPr>
            <a:spLocks noGrp="1"/>
          </p:cNvSpPr>
          <p:nvPr>
            <p:ph idx="1"/>
          </p:nvPr>
        </p:nvSpPr>
        <p:spPr>
          <a:xfrm>
            <a:off x="583280" y="1024488"/>
            <a:ext cx="8229600" cy="1181903"/>
          </a:xfrm>
        </p:spPr>
        <p:txBody>
          <a:bodyPr/>
          <a:lstStyle/>
          <a:p>
            <a:r>
              <a:rPr lang="en-GB" sz="1600" dirty="0" smtClean="0"/>
              <a:t>The MSWG requested a presentation on 23</a:t>
            </a:r>
            <a:r>
              <a:rPr lang="en-GB" sz="1600" baseline="30000" dirty="0" smtClean="0"/>
              <a:t>rd</a:t>
            </a:r>
            <a:r>
              <a:rPr lang="en-GB" sz="1600" dirty="0" smtClean="0"/>
              <a:t> March of the beams required for LHC operation in 2018.</a:t>
            </a:r>
          </a:p>
          <a:p>
            <a:pPr lvl="1"/>
            <a:r>
              <a:rPr lang="en-GB" sz="1400" dirty="0" smtClean="0"/>
              <a:t>At least up to the summer, assuming all goes well.</a:t>
            </a:r>
          </a:p>
          <a:p>
            <a:r>
              <a:rPr lang="en-GB" sz="1600" dirty="0" smtClean="0"/>
              <a:t>Beams for physics operation including </a:t>
            </a:r>
            <a:r>
              <a:rPr lang="en-GB" sz="1600" dirty="0" smtClean="0">
                <a:solidFill>
                  <a:srgbClr val="D60093"/>
                </a:solidFill>
              </a:rPr>
              <a:t>special runs</a:t>
            </a:r>
            <a:r>
              <a:rPr lang="en-GB" sz="1600" dirty="0" smtClean="0"/>
              <a:t>.</a:t>
            </a:r>
          </a:p>
          <a:p>
            <a:pPr lvl="1"/>
            <a:r>
              <a:rPr lang="en-GB" sz="1400" dirty="0" smtClean="0"/>
              <a:t>100 ns and 50 ns: smallest reasonable emittance ~ OK.</a:t>
            </a:r>
            <a:endParaRPr lang="en-GB" sz="1400" dirty="0"/>
          </a:p>
        </p:txBody>
      </p:sp>
      <p:graphicFrame>
        <p:nvGraphicFramePr>
          <p:cNvPr id="10" name="Content Placeholder 3"/>
          <p:cNvGraphicFramePr>
            <a:graphicFrameLocks/>
          </p:cNvGraphicFramePr>
          <p:nvPr>
            <p:extLst>
              <p:ext uri="{D42A27DB-BD31-4B8C-83A1-F6EECF244321}">
                <p14:modId xmlns:p14="http://schemas.microsoft.com/office/powerpoint/2010/main" val="2572238504"/>
              </p:ext>
            </p:extLst>
          </p:nvPr>
        </p:nvGraphicFramePr>
        <p:xfrm>
          <a:off x="739298" y="2660305"/>
          <a:ext cx="8073582" cy="2804160"/>
        </p:xfrm>
        <a:graphic>
          <a:graphicData uri="http://schemas.openxmlformats.org/drawingml/2006/table">
            <a:tbl>
              <a:tblPr firstRow="1" bandRow="1"/>
              <a:tblGrid>
                <a:gridCol w="2876106">
                  <a:extLst>
                    <a:ext uri="{9D8B030D-6E8A-4147-A177-3AD203B41FA5}">
                      <a16:colId xmlns:a16="http://schemas.microsoft.com/office/drawing/2014/main" val="20000"/>
                    </a:ext>
                  </a:extLst>
                </a:gridCol>
                <a:gridCol w="2011871">
                  <a:extLst>
                    <a:ext uri="{9D8B030D-6E8A-4147-A177-3AD203B41FA5}">
                      <a16:colId xmlns:a16="http://schemas.microsoft.com/office/drawing/2014/main" val="20001"/>
                    </a:ext>
                  </a:extLst>
                </a:gridCol>
                <a:gridCol w="1618425">
                  <a:extLst>
                    <a:ext uri="{9D8B030D-6E8A-4147-A177-3AD203B41FA5}">
                      <a16:colId xmlns:a16="http://schemas.microsoft.com/office/drawing/2014/main" val="20002"/>
                    </a:ext>
                  </a:extLst>
                </a:gridCol>
                <a:gridCol w="1567180">
                  <a:extLst>
                    <a:ext uri="{9D8B030D-6E8A-4147-A177-3AD203B41FA5}">
                      <a16:colId xmlns:a16="http://schemas.microsoft.com/office/drawing/2014/main" val="20003"/>
                    </a:ext>
                  </a:extLst>
                </a:gridCol>
              </a:tblGrid>
              <a:tr h="306369">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smtClean="0">
                          <a:solidFill>
                            <a:srgbClr val="000000"/>
                          </a:solidFill>
                          <a:latin typeface="Calibri"/>
                          <a:cs typeface="Calibri"/>
                        </a:rPr>
                        <a:t>Beam type</a:t>
                      </a: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b="1" dirty="0" smtClean="0">
                          <a:solidFill>
                            <a:srgbClr val="000000"/>
                          </a:solidFill>
                          <a:latin typeface="Calibri"/>
                          <a:cs typeface="Calibri"/>
                        </a:rPr>
                        <a:t>Intensity</a:t>
                      </a:r>
                      <a:r>
                        <a:rPr lang="en-US" sz="1700" b="1" baseline="0" dirty="0" smtClean="0">
                          <a:solidFill>
                            <a:srgbClr val="000000"/>
                          </a:solidFill>
                          <a:latin typeface="Calibri"/>
                          <a:cs typeface="Calibri"/>
                        </a:rPr>
                        <a:t> [10</a:t>
                      </a:r>
                      <a:r>
                        <a:rPr lang="en-US" sz="1700" b="1" baseline="30000" dirty="0" smtClean="0">
                          <a:solidFill>
                            <a:srgbClr val="000000"/>
                          </a:solidFill>
                          <a:latin typeface="Calibri"/>
                          <a:cs typeface="Calibri"/>
                        </a:rPr>
                        <a:t>11</a:t>
                      </a:r>
                      <a:r>
                        <a:rPr lang="en-US" sz="1700" b="1" baseline="0" dirty="0" smtClean="0">
                          <a:solidFill>
                            <a:srgbClr val="000000"/>
                          </a:solidFill>
                          <a:latin typeface="Calibri"/>
                          <a:cs typeface="Calibri"/>
                        </a:rPr>
                        <a:t> p/b]</a:t>
                      </a:r>
                      <a:endParaRPr lang="en-US" sz="1700" b="1" dirty="0">
                        <a:solidFill>
                          <a:srgbClr val="000000"/>
                        </a:solidFill>
                        <a:latin typeface="Calibri"/>
                        <a:cs typeface="Calibri"/>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b="1" dirty="0" smtClean="0">
                          <a:solidFill>
                            <a:srgbClr val="000000"/>
                          </a:solidFill>
                          <a:latin typeface="Calibri"/>
                          <a:cs typeface="Calibri"/>
                        </a:rPr>
                        <a:t>Emittance [</a:t>
                      </a:r>
                      <a:r>
                        <a:rPr lang="el-GR" sz="1700" b="1" dirty="0" smtClean="0">
                          <a:solidFill>
                            <a:srgbClr val="000000"/>
                          </a:solidFill>
                          <a:latin typeface="Calibri"/>
                          <a:cs typeface="Calibri"/>
                        </a:rPr>
                        <a:t>μ</a:t>
                      </a:r>
                      <a:r>
                        <a:rPr lang="en-US" sz="1700" b="1" dirty="0" smtClean="0">
                          <a:solidFill>
                            <a:srgbClr val="000000"/>
                          </a:solidFill>
                          <a:latin typeface="Calibri"/>
                          <a:cs typeface="Calibri"/>
                        </a:rPr>
                        <a:t>m]</a:t>
                      </a:r>
                      <a:endParaRPr lang="en-US" sz="1700" b="1" dirty="0">
                        <a:solidFill>
                          <a:srgbClr val="000000"/>
                        </a:solidFill>
                        <a:latin typeface="Calibri"/>
                        <a:cs typeface="Calibri"/>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b="1" dirty="0" smtClean="0">
                          <a:solidFill>
                            <a:srgbClr val="000000"/>
                          </a:solidFill>
                          <a:latin typeface="Calibri"/>
                          <a:cs typeface="Calibri"/>
                        </a:rPr>
                        <a:t>Date</a:t>
                      </a:r>
                      <a:endParaRPr lang="en-US" sz="1700" b="1" dirty="0">
                        <a:solidFill>
                          <a:srgbClr val="000000"/>
                        </a:solidFill>
                        <a:latin typeface="Calibri"/>
                        <a:cs typeface="Calibri"/>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3446">
                <a:tc>
                  <a:txBody>
                    <a:bodyPr/>
                    <a:lstStyle/>
                    <a:p>
                      <a:pPr algn="l"/>
                      <a:r>
                        <a:rPr lang="en-US" sz="1700" dirty="0" smtClean="0">
                          <a:solidFill>
                            <a:srgbClr val="000000"/>
                          </a:solidFill>
                          <a:latin typeface="Calibri"/>
                          <a:cs typeface="Calibri"/>
                        </a:rPr>
                        <a:t>Probe</a:t>
                      </a:r>
                      <a:endParaRPr lang="en-US" sz="1700" dirty="0">
                        <a:solidFill>
                          <a:srgbClr val="000000"/>
                        </a:solidFill>
                        <a:latin typeface="Calibri"/>
                        <a:cs typeface="Calibri"/>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000000"/>
                          </a:solidFill>
                          <a:latin typeface="Calibri"/>
                          <a:cs typeface="Calibri"/>
                        </a:rPr>
                        <a:t>0.05-0.2</a:t>
                      </a:r>
                      <a:endParaRPr lang="en-US" sz="1700" dirty="0">
                        <a:solidFill>
                          <a:srgbClr val="000000"/>
                        </a:solidFill>
                        <a:latin typeface="Calibri"/>
                        <a:cs typeface="Calibri"/>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0000FF"/>
                          </a:solidFill>
                          <a:latin typeface="Calibri"/>
                          <a:cs typeface="Calibri"/>
                        </a:rPr>
                        <a:t>-</a:t>
                      </a:r>
                      <a:endParaRPr lang="en-US" sz="1700" dirty="0">
                        <a:solidFill>
                          <a:srgbClr val="0000FF"/>
                        </a:solidFill>
                        <a:latin typeface="Calibri"/>
                        <a:cs typeface="Calibri"/>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000000"/>
                          </a:solidFill>
                          <a:latin typeface="Calibri"/>
                          <a:cs typeface="Calibri"/>
                        </a:rPr>
                        <a:t>startup</a:t>
                      </a:r>
                      <a:endParaRPr lang="en-US" sz="1700" dirty="0">
                        <a:solidFill>
                          <a:srgbClr val="000000"/>
                        </a:solidFill>
                        <a:latin typeface="Calibri"/>
                        <a:cs typeface="Calibri"/>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9498739"/>
                  </a:ext>
                </a:extLst>
              </a:tr>
              <a:tr h="303446">
                <a:tc>
                  <a:txBody>
                    <a:bodyPr/>
                    <a:lstStyle/>
                    <a:p>
                      <a:pPr algn="l"/>
                      <a:r>
                        <a:rPr lang="en-US" sz="1700" dirty="0" smtClean="0">
                          <a:solidFill>
                            <a:srgbClr val="000000"/>
                          </a:solidFill>
                          <a:latin typeface="Calibri"/>
                          <a:cs typeface="Calibri"/>
                        </a:rPr>
                        <a:t>Nominal bunch</a:t>
                      </a:r>
                      <a:endParaRPr lang="en-US" sz="1700" dirty="0">
                        <a:solidFill>
                          <a:srgbClr val="000000"/>
                        </a:solidFill>
                        <a:latin typeface="Calibri"/>
                        <a:cs typeface="Calibri"/>
                      </a:endParaRPr>
                    </a:p>
                  </a:txBody>
                  <a:tcP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000000"/>
                          </a:solidFill>
                          <a:latin typeface="Calibri"/>
                          <a:cs typeface="Calibri"/>
                        </a:rPr>
                        <a:t>0.8-2</a:t>
                      </a:r>
                      <a:endParaRPr lang="en-US" sz="1700" dirty="0">
                        <a:solidFill>
                          <a:srgbClr val="000000"/>
                        </a:solidFill>
                        <a:latin typeface="Calibri"/>
                        <a:cs typeface="Calibri"/>
                      </a:endParaRPr>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chemeClr val="tx1"/>
                          </a:solidFill>
                          <a:latin typeface="Calibri"/>
                          <a:cs typeface="Calibri"/>
                        </a:rPr>
                        <a:t>~2</a:t>
                      </a:r>
                      <a:endParaRPr lang="en-US" sz="1700" dirty="0">
                        <a:solidFill>
                          <a:schemeClr val="tx1"/>
                        </a:solidFill>
                        <a:latin typeface="Calibri"/>
                        <a:cs typeface="Calibri"/>
                      </a:endParaRPr>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000000"/>
                          </a:solidFill>
                          <a:latin typeface="Calibri"/>
                          <a:cs typeface="Calibri"/>
                        </a:rPr>
                        <a:t>startup</a:t>
                      </a:r>
                      <a:endParaRPr lang="en-US" sz="1700" dirty="0">
                        <a:solidFill>
                          <a:srgbClr val="000000"/>
                        </a:solidFill>
                        <a:latin typeface="Calibri"/>
                        <a:cs typeface="Calibri"/>
                      </a:endParaRPr>
                    </a:p>
                  </a:txBody>
                  <a:tcP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9211547"/>
                  </a:ext>
                </a:extLst>
              </a:tr>
              <a:tr h="303446">
                <a:tc>
                  <a:txBody>
                    <a:bodyPr/>
                    <a:lstStyle/>
                    <a:p>
                      <a:pPr algn="l"/>
                      <a:r>
                        <a:rPr lang="en-US" sz="1700" dirty="0" err="1" smtClean="0">
                          <a:solidFill>
                            <a:srgbClr val="D60093"/>
                          </a:solidFill>
                          <a:latin typeface="Calibri"/>
                          <a:cs typeface="Calibri"/>
                        </a:rPr>
                        <a:t>Vdm</a:t>
                      </a:r>
                      <a:r>
                        <a:rPr lang="en-US" sz="1700" dirty="0" smtClean="0">
                          <a:solidFill>
                            <a:srgbClr val="D60093"/>
                          </a:solidFill>
                          <a:latin typeface="Calibri"/>
                          <a:cs typeface="Calibri"/>
                        </a:rPr>
                        <a:t> bunch</a:t>
                      </a:r>
                      <a:endParaRPr lang="en-US" sz="1700" dirty="0">
                        <a:solidFill>
                          <a:srgbClr val="D60093"/>
                        </a:solidFill>
                        <a:latin typeface="Calibri"/>
                        <a:cs typeface="Calibri"/>
                      </a:endParaRPr>
                    </a:p>
                  </a:txBody>
                  <a:tcP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D60093"/>
                          </a:solidFill>
                          <a:latin typeface="Calibri"/>
                          <a:cs typeface="Calibri"/>
                        </a:rPr>
                        <a:t>0.8-1</a:t>
                      </a:r>
                      <a:endParaRPr lang="en-US" sz="1700" dirty="0">
                        <a:solidFill>
                          <a:srgbClr val="D60093"/>
                        </a:solidFill>
                        <a:latin typeface="Calibri"/>
                        <a:cs typeface="Calibri"/>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D60093"/>
                          </a:solidFill>
                          <a:latin typeface="Calibri"/>
                          <a:cs typeface="Calibri"/>
                        </a:rPr>
                        <a:t>~3-3.5</a:t>
                      </a:r>
                      <a:endParaRPr lang="en-US" sz="1700" dirty="0">
                        <a:solidFill>
                          <a:srgbClr val="D60093"/>
                        </a:solidFill>
                        <a:latin typeface="Calibri"/>
                        <a:cs typeface="Calibri"/>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D60093"/>
                          </a:solidFill>
                          <a:latin typeface="Calibri"/>
                          <a:cs typeface="Calibri"/>
                        </a:rPr>
                        <a:t>W24</a:t>
                      </a:r>
                      <a:endParaRPr lang="en-US" sz="1700" dirty="0">
                        <a:solidFill>
                          <a:srgbClr val="D60093"/>
                        </a:solidFill>
                        <a:latin typeface="Calibri"/>
                        <a:cs typeface="Calibri"/>
                      </a:endParaRPr>
                    </a:p>
                  </a:txBody>
                  <a:tcP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7164604"/>
                  </a:ext>
                </a:extLst>
              </a:tr>
              <a:tr h="303446">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l"/>
                      <a:r>
                        <a:rPr lang="en-US" sz="1700" dirty="0" smtClean="0">
                          <a:solidFill>
                            <a:srgbClr val="000000"/>
                          </a:solidFill>
                          <a:latin typeface="Calibri"/>
                          <a:cs typeface="Calibri"/>
                        </a:rPr>
                        <a:t>25 ns standard (4 batches)</a:t>
                      </a:r>
                      <a:endParaRPr lang="en-US" sz="1700" dirty="0">
                        <a:solidFill>
                          <a:srgbClr val="000000"/>
                        </a:solidFill>
                        <a:latin typeface="Calibri"/>
                        <a:cs typeface="Calibri"/>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dirty="0" smtClean="0">
                          <a:solidFill>
                            <a:srgbClr val="000000"/>
                          </a:solidFill>
                          <a:latin typeface="Calibri"/>
                          <a:cs typeface="Calibri"/>
                        </a:rPr>
                        <a:t>1.15</a:t>
                      </a:r>
                      <a:endParaRPr lang="en-US" sz="1700" dirty="0">
                        <a:solidFill>
                          <a:srgbClr val="000000"/>
                        </a:solidFill>
                        <a:latin typeface="Calibri"/>
                        <a:cs typeface="Calibri"/>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dirty="0" smtClean="0">
                          <a:solidFill>
                            <a:srgbClr val="000000"/>
                          </a:solidFill>
                          <a:latin typeface="Calibri"/>
                          <a:cs typeface="Calibri"/>
                        </a:rPr>
                        <a:t>2.5</a:t>
                      </a:r>
                      <a:endParaRPr lang="en-US" sz="1700" dirty="0">
                        <a:solidFill>
                          <a:srgbClr val="0000FF"/>
                        </a:solidFill>
                        <a:latin typeface="Calibri"/>
                        <a:cs typeface="Calibri"/>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dirty="0" smtClean="0">
                          <a:solidFill>
                            <a:srgbClr val="000000"/>
                          </a:solidFill>
                          <a:latin typeface="Calibri"/>
                          <a:cs typeface="Calibri"/>
                        </a:rPr>
                        <a:t>W16</a:t>
                      </a:r>
                      <a:endParaRPr lang="en-US" sz="1700" dirty="0">
                        <a:solidFill>
                          <a:srgbClr val="000000"/>
                        </a:solidFill>
                        <a:latin typeface="Calibri"/>
                        <a:cs typeface="Calibri"/>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3446">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dirty="0" smtClean="0">
                          <a:solidFill>
                            <a:srgbClr val="000000"/>
                          </a:solidFill>
                          <a:latin typeface="Calibri"/>
                          <a:cs typeface="Calibri"/>
                        </a:rPr>
                        <a:t>25 ns BCMS</a:t>
                      </a:r>
                    </a:p>
                  </a:txBody>
                  <a:tcP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dirty="0" smtClean="0">
                          <a:solidFill>
                            <a:srgbClr val="000000"/>
                          </a:solidFill>
                          <a:latin typeface="Calibri"/>
                          <a:cs typeface="Calibri"/>
                        </a:rPr>
                        <a:t>1.1-1.3</a:t>
                      </a:r>
                      <a:endParaRPr lang="en-US" sz="1700" dirty="0">
                        <a:solidFill>
                          <a:srgbClr val="000000"/>
                        </a:solidFill>
                        <a:latin typeface="Calibri"/>
                        <a:cs typeface="Calibri"/>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algn="ctr"/>
                      <a:r>
                        <a:rPr lang="en-US" sz="1700" dirty="0" smtClean="0">
                          <a:solidFill>
                            <a:srgbClr val="000000"/>
                          </a:solidFill>
                          <a:latin typeface="Calibri"/>
                          <a:cs typeface="Calibri"/>
                        </a:rPr>
                        <a:t>1.5-1.9</a:t>
                      </a:r>
                      <a:endParaRPr lang="en-US" sz="1700" dirty="0">
                        <a:solidFill>
                          <a:srgbClr val="0000FF"/>
                        </a:solidFill>
                        <a:latin typeface="Calibri"/>
                        <a:cs typeface="Calibri"/>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a:defRPr>
                      </a:lvl1pPr>
                      <a:lvl2pPr marL="457200" algn="l" rtl="0" eaLnBrk="1" latinLnBrk="0" hangingPunct="1">
                        <a:defRPr kumimoji="0" kern="1200">
                          <a:solidFill>
                            <a:schemeClr val="tx1"/>
                          </a:solidFill>
                          <a:latin typeface="Calibri"/>
                        </a:defRPr>
                      </a:lvl2pPr>
                      <a:lvl3pPr marL="914400" algn="l" rtl="0" eaLnBrk="1" latinLnBrk="0" hangingPunct="1">
                        <a:defRPr kumimoji="0" kern="1200">
                          <a:solidFill>
                            <a:schemeClr val="tx1"/>
                          </a:solidFill>
                          <a:latin typeface="Calibri"/>
                        </a:defRPr>
                      </a:lvl3pPr>
                      <a:lvl4pPr marL="1371600" algn="l" rtl="0" eaLnBrk="1" latinLnBrk="0" hangingPunct="1">
                        <a:defRPr kumimoji="0" kern="1200">
                          <a:solidFill>
                            <a:schemeClr val="tx1"/>
                          </a:solidFill>
                          <a:latin typeface="Calibri"/>
                        </a:defRPr>
                      </a:lvl4pPr>
                      <a:lvl5pPr marL="1828800" algn="l" rtl="0" eaLnBrk="1" latinLnBrk="0" hangingPunct="1">
                        <a:defRPr kumimoji="0" kern="1200">
                          <a:solidFill>
                            <a:schemeClr val="tx1"/>
                          </a:solidFill>
                          <a:latin typeface="Calibri"/>
                        </a:defRPr>
                      </a:lvl5pPr>
                      <a:lvl6pPr marL="2286000" algn="l" rtl="0" eaLnBrk="1" latinLnBrk="0" hangingPunct="1">
                        <a:defRPr kumimoji="0" kern="1200">
                          <a:solidFill>
                            <a:schemeClr val="tx1"/>
                          </a:solidFill>
                          <a:latin typeface="Calibri"/>
                        </a:defRPr>
                      </a:lvl6pPr>
                      <a:lvl7pPr marL="2743200" algn="l" rtl="0" eaLnBrk="1" latinLnBrk="0" hangingPunct="1">
                        <a:defRPr kumimoji="0" kern="1200">
                          <a:solidFill>
                            <a:schemeClr val="tx1"/>
                          </a:solidFill>
                          <a:latin typeface="Calibri"/>
                        </a:defRPr>
                      </a:lvl7pPr>
                      <a:lvl8pPr marL="3200400" algn="l" rtl="0" eaLnBrk="1" latinLnBrk="0" hangingPunct="1">
                        <a:defRPr kumimoji="0" kern="1200">
                          <a:solidFill>
                            <a:schemeClr val="tx1"/>
                          </a:solidFill>
                          <a:latin typeface="Calibri"/>
                        </a:defRPr>
                      </a:lvl8pPr>
                      <a:lvl9pPr marL="3657600" algn="l" rtl="0" eaLnBrk="1" latinLnBrk="0" hangingPunct="1">
                        <a:defRPr kumimoji="0" kern="1200">
                          <a:solidFill>
                            <a:schemeClr val="tx1"/>
                          </a:solidFill>
                          <a:latin typeface="Calibri"/>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smtClean="0">
                          <a:solidFill>
                            <a:srgbClr val="000000"/>
                          </a:solidFill>
                          <a:latin typeface="Calibri"/>
                          <a:cs typeface="Calibri"/>
                        </a:rPr>
                        <a:t>W15</a:t>
                      </a:r>
                    </a:p>
                  </a:txBody>
                  <a:tcP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34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100 ns standard</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0.8-1.1</a:t>
                      </a: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D60093"/>
                          </a:solidFill>
                          <a:latin typeface="Calibri"/>
                          <a:cs typeface="Calibri"/>
                        </a:rPr>
                        <a:t>1-2</a:t>
                      </a:r>
                      <a:endParaRPr lang="en-US" sz="1700" dirty="0">
                        <a:solidFill>
                          <a:srgbClr val="D60093"/>
                        </a:solidFill>
                        <a:latin typeface="Calibri"/>
                        <a:cs typeface="Calibri"/>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W24</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51940386"/>
                  </a:ext>
                </a:extLst>
              </a:tr>
              <a:tr h="3034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50</a:t>
                      </a:r>
                      <a:r>
                        <a:rPr lang="en-US" sz="1700" baseline="0" dirty="0" smtClean="0">
                          <a:solidFill>
                            <a:srgbClr val="D60093"/>
                          </a:solidFill>
                          <a:latin typeface="Calibri"/>
                          <a:cs typeface="Calibri"/>
                        </a:rPr>
                        <a:t> ns standard</a:t>
                      </a:r>
                      <a:endParaRPr lang="en-US" sz="1700" dirty="0" smtClean="0">
                        <a:solidFill>
                          <a:srgbClr val="D60093"/>
                        </a:solidFill>
                        <a:latin typeface="Calibri"/>
                        <a:cs typeface="Calibri"/>
                      </a:endParaRPr>
                    </a:p>
                  </a:txBody>
                  <a:tcP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0.7-1.1</a:t>
                      </a: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700" dirty="0" smtClean="0">
                          <a:solidFill>
                            <a:srgbClr val="D60093"/>
                          </a:solidFill>
                          <a:latin typeface="Calibri"/>
                          <a:cs typeface="Calibri"/>
                        </a:rPr>
                        <a:t>1-2</a:t>
                      </a:r>
                      <a:endParaRPr lang="en-US" sz="1700" dirty="0">
                        <a:solidFill>
                          <a:srgbClr val="D60093"/>
                        </a:solidFill>
                        <a:latin typeface="Calibri"/>
                        <a:cs typeface="Calibri"/>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700" dirty="0" smtClean="0">
                          <a:solidFill>
                            <a:srgbClr val="D60093"/>
                          </a:solidFill>
                          <a:latin typeface="Calibri"/>
                          <a:cs typeface="Calibri"/>
                        </a:rPr>
                        <a:t>W24</a:t>
                      </a:r>
                    </a:p>
                  </a:txBody>
                  <a:tcP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0941418"/>
                  </a:ext>
                </a:extLst>
              </a:tr>
            </a:tbl>
          </a:graphicData>
        </a:graphic>
      </p:graphicFrame>
    </p:spTree>
    <p:extLst>
      <p:ext uri="{BB962C8B-B14F-4D97-AF65-F5344CB8AC3E}">
        <p14:creationId xmlns:p14="http://schemas.microsoft.com/office/powerpoint/2010/main" val="4130725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Activities – Weeks 12/13</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6</a:t>
            </a:fld>
            <a:endParaRPr lang="en-US"/>
          </a:p>
        </p:txBody>
      </p:sp>
      <p:sp>
        <p:nvSpPr>
          <p:cNvPr id="6" name="Content Placeholder 5"/>
          <p:cNvSpPr>
            <a:spLocks noGrp="1"/>
          </p:cNvSpPr>
          <p:nvPr>
            <p:ph idx="1"/>
          </p:nvPr>
        </p:nvSpPr>
        <p:spPr>
          <a:xfrm>
            <a:off x="577880" y="992875"/>
            <a:ext cx="5843940" cy="4548400"/>
          </a:xfrm>
        </p:spPr>
        <p:txBody>
          <a:bodyPr/>
          <a:lstStyle/>
          <a:p>
            <a:r>
              <a:rPr lang="en-GB" sz="1600" b="1" dirty="0" smtClean="0"/>
              <a:t>Week 12</a:t>
            </a:r>
            <a:r>
              <a:rPr lang="en-GB" sz="1600" dirty="0" smtClean="0"/>
              <a:t>:</a:t>
            </a:r>
          </a:p>
          <a:p>
            <a:pPr lvl="1"/>
            <a:r>
              <a:rPr lang="en-GB" sz="1400" dirty="0" smtClean="0"/>
              <a:t>Last powering tests,</a:t>
            </a:r>
          </a:p>
          <a:p>
            <a:pPr lvl="1"/>
            <a:r>
              <a:rPr lang="en-GB" sz="1400" b="1" dirty="0" err="1" smtClean="0">
                <a:solidFill>
                  <a:srgbClr val="0000FF"/>
                </a:solidFill>
              </a:rPr>
              <a:t>Th</a:t>
            </a:r>
            <a:r>
              <a:rPr lang="en-GB" sz="1400" b="1" dirty="0" smtClean="0">
                <a:solidFill>
                  <a:srgbClr val="0000FF"/>
                </a:solidFill>
              </a:rPr>
              <a:t> 22.3</a:t>
            </a:r>
            <a:r>
              <a:rPr lang="en-GB" sz="1400" dirty="0" smtClean="0"/>
              <a:t>: Local BIS loop disconnected (LBDS test), reconnect LBDS to LHC BIS loops. </a:t>
            </a:r>
          </a:p>
          <a:p>
            <a:r>
              <a:rPr lang="en-GB" sz="1600" b="1" dirty="0" smtClean="0"/>
              <a:t>Week 13</a:t>
            </a:r>
            <a:r>
              <a:rPr lang="en-GB" sz="1600" dirty="0" smtClean="0"/>
              <a:t>:</a:t>
            </a:r>
          </a:p>
          <a:p>
            <a:pPr lvl="1"/>
            <a:r>
              <a:rPr lang="en-GB" sz="1400" dirty="0" smtClean="0"/>
              <a:t>Moving from powering tests to global machine checkout.</a:t>
            </a:r>
          </a:p>
          <a:p>
            <a:pPr lvl="2"/>
            <a:r>
              <a:rPr lang="en-GB" sz="1200" dirty="0" smtClean="0"/>
              <a:t>Checkout of full 2018 cycle</a:t>
            </a:r>
            <a:r>
              <a:rPr lang="en-GB" sz="1200" dirty="0"/>
              <a:t> </a:t>
            </a:r>
            <a:r>
              <a:rPr lang="en-GB" sz="1200" dirty="0" smtClean="0"/>
              <a:t>down to </a:t>
            </a:r>
            <a:r>
              <a:rPr lang="en-GB" sz="1200" dirty="0" smtClean="0">
                <a:latin typeface="Symbol" panose="05050102010706020507" pitchFamily="18" charset="2"/>
              </a:rPr>
              <a:t>b</a:t>
            </a:r>
            <a:r>
              <a:rPr lang="en-GB" sz="1200" dirty="0" smtClean="0"/>
              <a:t>* of 25 cm.</a:t>
            </a:r>
          </a:p>
          <a:p>
            <a:pPr lvl="1"/>
            <a:r>
              <a:rPr lang="en-GB" sz="1400" b="1" dirty="0">
                <a:solidFill>
                  <a:srgbClr val="0000FF"/>
                </a:solidFill>
              </a:rPr>
              <a:t>Mo </a:t>
            </a:r>
            <a:r>
              <a:rPr lang="en-GB" sz="1400" b="1" dirty="0" smtClean="0">
                <a:solidFill>
                  <a:srgbClr val="0000FF"/>
                </a:solidFill>
              </a:rPr>
              <a:t>26.3 </a:t>
            </a:r>
            <a:r>
              <a:rPr lang="en-GB" sz="1400" dirty="0" smtClean="0"/>
              <a:t>: UPS tests of LBDS.</a:t>
            </a:r>
          </a:p>
          <a:p>
            <a:pPr lvl="1"/>
            <a:r>
              <a:rPr lang="en-GB" sz="1400" b="1" dirty="0" smtClean="0">
                <a:solidFill>
                  <a:srgbClr val="0000FF"/>
                </a:solidFill>
              </a:rPr>
              <a:t>Mo 26.3-We 28.3</a:t>
            </a:r>
            <a:r>
              <a:rPr lang="en-GB" sz="1400" dirty="0" smtClean="0"/>
              <a:t>: LBDS BETS tests with sectors 45,56,67,78.</a:t>
            </a:r>
          </a:p>
          <a:p>
            <a:pPr lvl="2"/>
            <a:r>
              <a:rPr lang="en-GB" sz="1200" dirty="0" smtClean="0"/>
              <a:t>RP interlocks tests – requires declaring </a:t>
            </a:r>
            <a:r>
              <a:rPr lang="en-GB" sz="1200" b="1" dirty="0" smtClean="0"/>
              <a:t>stable beams</a:t>
            </a:r>
            <a:r>
              <a:rPr lang="en-GB" sz="1200" dirty="0" smtClean="0"/>
              <a:t>.</a:t>
            </a:r>
          </a:p>
          <a:p>
            <a:pPr lvl="2"/>
            <a:r>
              <a:rPr lang="en-GB" sz="1200" dirty="0" smtClean="0"/>
              <a:t>MKI pulsing (with test key).</a:t>
            </a:r>
          </a:p>
          <a:p>
            <a:pPr lvl="2"/>
            <a:r>
              <a:rPr lang="en-GB" sz="1200" dirty="0" smtClean="0"/>
              <a:t>Experiments handshake tests.</a:t>
            </a:r>
          </a:p>
          <a:p>
            <a:pPr lvl="2"/>
            <a:r>
              <a:rPr lang="en-GB" sz="1200" dirty="0" smtClean="0"/>
              <a:t>Tests for SMP (energy, beta*).</a:t>
            </a:r>
          </a:p>
          <a:p>
            <a:pPr lvl="1"/>
            <a:r>
              <a:rPr lang="en-GB" sz="1400" b="1" dirty="0" err="1" smtClean="0">
                <a:solidFill>
                  <a:srgbClr val="0000FF"/>
                </a:solidFill>
              </a:rPr>
              <a:t>Th</a:t>
            </a:r>
            <a:r>
              <a:rPr lang="en-GB" sz="1400" b="1" dirty="0" smtClean="0">
                <a:solidFill>
                  <a:srgbClr val="0000FF"/>
                </a:solidFill>
              </a:rPr>
              <a:t> 29.3</a:t>
            </a:r>
            <a:r>
              <a:rPr lang="en-GB" sz="1400" dirty="0" smtClean="0"/>
              <a:t>: All experiments vacuum valves opened.</a:t>
            </a:r>
          </a:p>
          <a:p>
            <a:pPr lvl="2"/>
            <a:r>
              <a:rPr lang="en-GB" sz="1200" dirty="0" smtClean="0"/>
              <a:t>Arm BIS loop and LBDS.</a:t>
            </a:r>
          </a:p>
          <a:p>
            <a:pPr lvl="2"/>
            <a:r>
              <a:rPr lang="en-GB" sz="1200" dirty="0" smtClean="0"/>
              <a:t>BIS and LBDS commissioning tests (start of).</a:t>
            </a:r>
          </a:p>
          <a:p>
            <a:pPr lvl="1"/>
            <a:r>
              <a:rPr lang="en-GB" sz="1400" b="1" dirty="0" err="1" smtClean="0">
                <a:solidFill>
                  <a:srgbClr val="0000FF"/>
                </a:solidFill>
              </a:rPr>
              <a:t>Th</a:t>
            </a:r>
            <a:r>
              <a:rPr lang="en-GB" sz="1400" b="1" dirty="0" smtClean="0">
                <a:solidFill>
                  <a:srgbClr val="0000FF"/>
                </a:solidFill>
              </a:rPr>
              <a:t> 29.3</a:t>
            </a:r>
            <a:r>
              <a:rPr lang="en-GB" sz="1400" dirty="0" smtClean="0"/>
              <a:t>: TI2/TI8 tests to </a:t>
            </a:r>
            <a:r>
              <a:rPr lang="en-GB" sz="1400" b="1" dirty="0" smtClean="0">
                <a:solidFill>
                  <a:srgbClr val="CC3399"/>
                </a:solidFill>
              </a:rPr>
              <a:t>downstream TEDs</a:t>
            </a:r>
          </a:p>
          <a:p>
            <a:pPr lvl="2"/>
            <a:r>
              <a:rPr lang="en-GB" sz="1200" dirty="0" smtClean="0"/>
              <a:t>Beam will reach ALICE &amp; </a:t>
            </a:r>
            <a:r>
              <a:rPr lang="en-GB" sz="1200" dirty="0" err="1" smtClean="0"/>
              <a:t>LHCb</a:t>
            </a:r>
            <a:r>
              <a:rPr lang="en-GB" sz="1200" dirty="0" smtClean="0"/>
              <a:t>.</a:t>
            </a:r>
          </a:p>
          <a:p>
            <a:pPr lvl="2"/>
            <a:r>
              <a:rPr lang="en-GB" sz="1200" dirty="0" smtClean="0"/>
              <a:t>MKI pulsing in nominal conditions.</a:t>
            </a:r>
          </a:p>
          <a:p>
            <a:pPr lvl="1"/>
            <a:endParaRPr lang="en-GB" sz="1400" dirty="0"/>
          </a:p>
        </p:txBody>
      </p:sp>
      <p:pic>
        <p:nvPicPr>
          <p:cNvPr id="8" name="Picture 7"/>
          <p:cNvPicPr>
            <a:picLocks noChangeAspect="1"/>
          </p:cNvPicPr>
          <p:nvPr/>
        </p:nvPicPr>
        <p:blipFill>
          <a:blip r:embed="rId2"/>
          <a:stretch>
            <a:fillRect/>
          </a:stretch>
        </p:blipFill>
        <p:spPr>
          <a:xfrm>
            <a:off x="6848104" y="1047891"/>
            <a:ext cx="2077192" cy="3906430"/>
          </a:xfrm>
          <a:prstGeom prst="rect">
            <a:avLst/>
          </a:prstGeom>
        </p:spPr>
      </p:pic>
      <p:sp>
        <p:nvSpPr>
          <p:cNvPr id="11" name="Oval 10"/>
          <p:cNvSpPr/>
          <p:nvPr/>
        </p:nvSpPr>
        <p:spPr bwMode="auto">
          <a:xfrm>
            <a:off x="6396695" y="158556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Comic Sans MS" pitchFamily="66" charset="0"/>
              </a:rPr>
              <a:t>1</a:t>
            </a:r>
          </a:p>
        </p:txBody>
      </p:sp>
      <p:sp>
        <p:nvSpPr>
          <p:cNvPr id="12" name="Oval 11"/>
          <p:cNvSpPr/>
          <p:nvPr/>
        </p:nvSpPr>
        <p:spPr bwMode="auto">
          <a:xfrm>
            <a:off x="7260350" y="3404012"/>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Comic Sans MS" pitchFamily="66" charset="0"/>
              </a:rPr>
              <a:t>1</a:t>
            </a:r>
          </a:p>
        </p:txBody>
      </p:sp>
      <p:sp>
        <p:nvSpPr>
          <p:cNvPr id="13" name="Oval 12"/>
          <p:cNvSpPr/>
          <p:nvPr/>
        </p:nvSpPr>
        <p:spPr bwMode="auto">
          <a:xfrm>
            <a:off x="6412723" y="305556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2</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4" name="Oval 13"/>
          <p:cNvSpPr/>
          <p:nvPr/>
        </p:nvSpPr>
        <p:spPr bwMode="auto">
          <a:xfrm>
            <a:off x="8229600" y="250728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2</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5" name="Oval 14"/>
          <p:cNvSpPr/>
          <p:nvPr/>
        </p:nvSpPr>
        <p:spPr bwMode="auto">
          <a:xfrm>
            <a:off x="5532125" y="4149249"/>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smtClean="0">
                <a:solidFill>
                  <a:schemeClr val="bg1"/>
                </a:solidFill>
              </a:rPr>
              <a:t>3</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7" name="Oval 16"/>
          <p:cNvSpPr/>
          <p:nvPr/>
        </p:nvSpPr>
        <p:spPr bwMode="auto">
          <a:xfrm>
            <a:off x="8200110" y="342356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smtClean="0">
                <a:solidFill>
                  <a:schemeClr val="bg1"/>
                </a:solidFill>
              </a:rPr>
              <a:t>3</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8" name="Oval 17"/>
          <p:cNvSpPr/>
          <p:nvPr/>
        </p:nvSpPr>
        <p:spPr bwMode="auto">
          <a:xfrm>
            <a:off x="5532125" y="481158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4</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9" name="Oval 18"/>
          <p:cNvSpPr/>
          <p:nvPr/>
        </p:nvSpPr>
        <p:spPr bwMode="auto">
          <a:xfrm>
            <a:off x="8602331" y="3423560"/>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4</a:t>
            </a:r>
            <a:endParaRPr kumimoji="0" lang="en-GB" sz="1600" b="1" i="0" u="none" strike="noStrike" cap="none" normalizeH="0" baseline="0" dirty="0" smtClean="0">
              <a:ln>
                <a:noFill/>
              </a:ln>
              <a:solidFill>
                <a:schemeClr val="bg1"/>
              </a:solidFill>
              <a:effectLst/>
              <a:latin typeface="Comic Sans MS" pitchFamily="66" charset="0"/>
            </a:endParaRPr>
          </a:p>
        </p:txBody>
      </p:sp>
    </p:spTree>
    <p:extLst>
      <p:ext uri="{BB962C8B-B14F-4D97-AF65-F5344CB8AC3E}">
        <p14:creationId xmlns:p14="http://schemas.microsoft.com/office/powerpoint/2010/main" val="983924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Activities – Week 14</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7</a:t>
            </a:fld>
            <a:endParaRPr lang="en-US"/>
          </a:p>
        </p:txBody>
      </p:sp>
      <p:sp>
        <p:nvSpPr>
          <p:cNvPr id="6" name="Content Placeholder 5"/>
          <p:cNvSpPr>
            <a:spLocks noGrp="1"/>
          </p:cNvSpPr>
          <p:nvPr>
            <p:ph idx="1"/>
          </p:nvPr>
        </p:nvSpPr>
        <p:spPr>
          <a:xfrm>
            <a:off x="568444" y="1086295"/>
            <a:ext cx="5342843" cy="4525963"/>
          </a:xfrm>
        </p:spPr>
        <p:txBody>
          <a:bodyPr/>
          <a:lstStyle/>
          <a:p>
            <a:r>
              <a:rPr lang="en-GB" b="1" dirty="0" smtClean="0"/>
              <a:t>Week 14</a:t>
            </a:r>
            <a:r>
              <a:rPr lang="en-GB" dirty="0" smtClean="0"/>
              <a:t>:</a:t>
            </a:r>
          </a:p>
          <a:p>
            <a:pPr lvl="1"/>
            <a:r>
              <a:rPr lang="en-GB" b="1" dirty="0" smtClean="0">
                <a:solidFill>
                  <a:srgbClr val="0000FF"/>
                </a:solidFill>
              </a:rPr>
              <a:t>Mo 2.4</a:t>
            </a:r>
            <a:r>
              <a:rPr lang="en-GB" dirty="0" smtClean="0"/>
              <a:t>: options if we progress well?</a:t>
            </a:r>
          </a:p>
          <a:p>
            <a:pPr lvl="1"/>
            <a:r>
              <a:rPr lang="en-GB" b="1" dirty="0" err="1" smtClean="0">
                <a:solidFill>
                  <a:srgbClr val="0000FF"/>
                </a:solidFill>
              </a:rPr>
              <a:t>Tu</a:t>
            </a:r>
            <a:r>
              <a:rPr lang="en-GB" b="1" dirty="0" smtClean="0">
                <a:solidFill>
                  <a:srgbClr val="0000FF"/>
                </a:solidFill>
              </a:rPr>
              <a:t> 3.4 - We 4.4</a:t>
            </a:r>
            <a:r>
              <a:rPr lang="en-GB" dirty="0" smtClean="0"/>
              <a:t>:</a:t>
            </a:r>
            <a:r>
              <a:rPr lang="en-GB" dirty="0"/>
              <a:t> </a:t>
            </a:r>
            <a:r>
              <a:rPr lang="en-GB" dirty="0" smtClean="0"/>
              <a:t>Complete BIS and LBDS commissioning without beam, and missing checkout tests.</a:t>
            </a:r>
          </a:p>
          <a:p>
            <a:pPr lvl="2"/>
            <a:r>
              <a:rPr lang="en-GB" dirty="0" smtClean="0"/>
              <a:t>Very likely ½ day of access to fix issues detected during checkout weekend.</a:t>
            </a:r>
          </a:p>
          <a:p>
            <a:pPr lvl="2"/>
            <a:r>
              <a:rPr lang="en-GB" dirty="0" smtClean="0"/>
              <a:t>Complete missing checkout tests.</a:t>
            </a:r>
          </a:p>
          <a:p>
            <a:pPr lvl="1"/>
            <a:r>
              <a:rPr lang="en-GB" b="1" dirty="0" err="1" smtClean="0">
                <a:solidFill>
                  <a:srgbClr val="0000FF"/>
                </a:solidFill>
              </a:rPr>
              <a:t>Th</a:t>
            </a:r>
            <a:r>
              <a:rPr lang="en-GB" b="1" dirty="0" smtClean="0">
                <a:solidFill>
                  <a:srgbClr val="0000FF"/>
                </a:solidFill>
              </a:rPr>
              <a:t> 5.4</a:t>
            </a:r>
            <a:r>
              <a:rPr lang="en-GB" dirty="0" smtClean="0"/>
              <a:t>: Start of beam commissioning.</a:t>
            </a:r>
          </a:p>
        </p:txBody>
      </p:sp>
      <p:pic>
        <p:nvPicPr>
          <p:cNvPr id="7" name="Picture 6"/>
          <p:cNvPicPr>
            <a:picLocks noChangeAspect="1"/>
          </p:cNvPicPr>
          <p:nvPr/>
        </p:nvPicPr>
        <p:blipFill>
          <a:blip r:embed="rId2"/>
          <a:stretch>
            <a:fillRect/>
          </a:stretch>
        </p:blipFill>
        <p:spPr>
          <a:xfrm>
            <a:off x="5911289" y="1069220"/>
            <a:ext cx="2764755" cy="4469595"/>
          </a:xfrm>
          <a:prstGeom prst="rect">
            <a:avLst/>
          </a:prstGeom>
        </p:spPr>
      </p:pic>
      <p:sp>
        <p:nvSpPr>
          <p:cNvPr id="8" name="Oval 7"/>
          <p:cNvSpPr/>
          <p:nvPr/>
        </p:nvSpPr>
        <p:spPr bwMode="auto">
          <a:xfrm>
            <a:off x="5385094" y="1348147"/>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5</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9" name="Oval 8"/>
          <p:cNvSpPr/>
          <p:nvPr/>
        </p:nvSpPr>
        <p:spPr bwMode="auto">
          <a:xfrm>
            <a:off x="7597705" y="2392065"/>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5</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0" name="Oval 9"/>
          <p:cNvSpPr/>
          <p:nvPr/>
        </p:nvSpPr>
        <p:spPr bwMode="auto">
          <a:xfrm>
            <a:off x="5403581" y="1787962"/>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6</a:t>
            </a:r>
            <a:endParaRPr kumimoji="0" lang="en-GB" sz="1600" b="1" i="0" u="none" strike="noStrike" cap="none" normalizeH="0" baseline="0" dirty="0" smtClean="0">
              <a:ln>
                <a:noFill/>
              </a:ln>
              <a:solidFill>
                <a:schemeClr val="bg1"/>
              </a:solidFill>
              <a:effectLst/>
              <a:latin typeface="Comic Sans MS" pitchFamily="66" charset="0"/>
            </a:endParaRPr>
          </a:p>
        </p:txBody>
      </p:sp>
      <p:sp>
        <p:nvSpPr>
          <p:cNvPr id="11" name="Oval 10"/>
          <p:cNvSpPr/>
          <p:nvPr/>
        </p:nvSpPr>
        <p:spPr bwMode="auto">
          <a:xfrm>
            <a:off x="7597705" y="2996777"/>
            <a:ext cx="287580" cy="307240"/>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600" b="1" dirty="0">
                <a:solidFill>
                  <a:schemeClr val="bg1"/>
                </a:solidFill>
              </a:rPr>
              <a:t>6</a:t>
            </a:r>
            <a:endParaRPr kumimoji="0" lang="en-GB" sz="1600" b="1" i="0" u="none" strike="noStrike" cap="none" normalizeH="0" baseline="0" dirty="0" smtClean="0">
              <a:ln>
                <a:noFill/>
              </a:ln>
              <a:solidFill>
                <a:schemeClr val="bg1"/>
              </a:solidFill>
              <a:effectLst/>
              <a:latin typeface="Comic Sans MS" pitchFamily="66" charset="0"/>
            </a:endParaRPr>
          </a:p>
        </p:txBody>
      </p:sp>
    </p:spTree>
    <p:extLst>
      <p:ext uri="{BB962C8B-B14F-4D97-AF65-F5344CB8AC3E}">
        <p14:creationId xmlns:p14="http://schemas.microsoft.com/office/powerpoint/2010/main" val="421302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76206" y="2578524"/>
            <a:ext cx="8890654" cy="2593157"/>
          </a:xfrm>
          <a:prstGeom prst="rect">
            <a:avLst/>
          </a:prstGeom>
        </p:spPr>
      </p:pic>
      <p:sp>
        <p:nvSpPr>
          <p:cNvPr id="2" name="Title 1"/>
          <p:cNvSpPr>
            <a:spLocks noGrp="1"/>
          </p:cNvSpPr>
          <p:nvPr>
            <p:ph type="title"/>
          </p:nvPr>
        </p:nvSpPr>
        <p:spPr/>
        <p:txBody>
          <a:bodyPr/>
          <a:lstStyle/>
          <a:p>
            <a:r>
              <a:rPr lang="en-GB" dirty="0" smtClean="0"/>
              <a:t>Commissioning activities</a:t>
            </a:r>
            <a:endParaRPr lang="en-GB" dirty="0"/>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dirty="0" smtClean="0"/>
              <a:t>LBOC - J. Wenninger</a:t>
            </a:r>
            <a:endParaRPr lang="en-US" dirty="0"/>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8</a:t>
            </a:fld>
            <a:endParaRPr lang="en-US"/>
          </a:p>
        </p:txBody>
      </p:sp>
      <p:sp>
        <p:nvSpPr>
          <p:cNvPr id="6" name="Content Placeholder 5"/>
          <p:cNvSpPr>
            <a:spLocks noGrp="1"/>
          </p:cNvSpPr>
          <p:nvPr>
            <p:ph idx="1"/>
          </p:nvPr>
        </p:nvSpPr>
        <p:spPr>
          <a:xfrm>
            <a:off x="571500" y="919544"/>
            <a:ext cx="8229600" cy="2045988"/>
          </a:xfrm>
        </p:spPr>
        <p:txBody>
          <a:bodyPr/>
          <a:lstStyle/>
          <a:p>
            <a:r>
              <a:rPr lang="en-GB" sz="1600" dirty="0" smtClean="0"/>
              <a:t>Collected commissioning activities, incorporated into a tentative schedule.</a:t>
            </a:r>
            <a:endParaRPr lang="en-GB" sz="1400" dirty="0" smtClean="0"/>
          </a:p>
          <a:p>
            <a:r>
              <a:rPr lang="en-GB" sz="1600" dirty="0" smtClean="0">
                <a:sym typeface="Wingdings" panose="05000000000000000000" pitchFamily="2" charset="2"/>
              </a:rPr>
              <a:t>With the current input ~</a:t>
            </a:r>
            <a:r>
              <a:rPr lang="en-GB" sz="1600" b="1" dirty="0" smtClean="0">
                <a:solidFill>
                  <a:srgbClr val="0000FF"/>
                </a:solidFill>
                <a:sym typeface="Wingdings" panose="05000000000000000000" pitchFamily="2" charset="2"/>
              </a:rPr>
              <a:t>2 ½ weeks </a:t>
            </a:r>
            <a:r>
              <a:rPr lang="en-GB" sz="1600" dirty="0" smtClean="0">
                <a:sym typeface="Wingdings" panose="05000000000000000000" pitchFamily="2" charset="2"/>
              </a:rPr>
              <a:t>is a reasonable estimate for the time needed to first stable beams.</a:t>
            </a:r>
          </a:p>
          <a:p>
            <a:r>
              <a:rPr lang="en-GB" sz="1600" dirty="0" smtClean="0">
                <a:sym typeface="Wingdings" panose="05000000000000000000" pitchFamily="2" charset="2"/>
              </a:rPr>
              <a:t>Since S12 was not brought to room temperature, the </a:t>
            </a:r>
            <a:r>
              <a:rPr lang="en-GB" sz="1600" b="1" dirty="0" smtClean="0">
                <a:solidFill>
                  <a:srgbClr val="0000FF"/>
                </a:solidFill>
                <a:sym typeface="Wingdings" panose="05000000000000000000" pitchFamily="2" charset="2"/>
              </a:rPr>
              <a:t>time for scrubbing </a:t>
            </a:r>
            <a:r>
              <a:rPr lang="en-GB" sz="1600" dirty="0" smtClean="0">
                <a:sym typeface="Wingdings" panose="05000000000000000000" pitchFamily="2" charset="2"/>
              </a:rPr>
              <a:t>was reduced to ~ </a:t>
            </a:r>
            <a:r>
              <a:rPr lang="en-GB" sz="1600" b="1" dirty="0" smtClean="0">
                <a:solidFill>
                  <a:srgbClr val="0000FF"/>
                </a:solidFill>
                <a:sym typeface="Wingdings" panose="05000000000000000000" pitchFamily="2" charset="2"/>
              </a:rPr>
              <a:t>24 hours </a:t>
            </a:r>
            <a:r>
              <a:rPr lang="en-GB" sz="1600" dirty="0" smtClean="0">
                <a:sym typeface="Wingdings" panose="05000000000000000000" pitchFamily="2" charset="2"/>
              </a:rPr>
              <a:t>based on the experience of the previous years.</a:t>
            </a:r>
            <a:endParaRPr lang="en-GB" sz="1600" dirty="0"/>
          </a:p>
        </p:txBody>
      </p:sp>
      <p:grpSp>
        <p:nvGrpSpPr>
          <p:cNvPr id="17" name="Group 16"/>
          <p:cNvGrpSpPr/>
          <p:nvPr/>
        </p:nvGrpSpPr>
        <p:grpSpPr>
          <a:xfrm>
            <a:off x="2882180" y="3262626"/>
            <a:ext cx="2457918" cy="1894599"/>
            <a:chOff x="2861397" y="2648146"/>
            <a:chExt cx="2270259" cy="1720223"/>
          </a:xfrm>
        </p:grpSpPr>
        <p:sp>
          <p:nvSpPr>
            <p:cNvPr id="9" name="5-Point Star 8"/>
            <p:cNvSpPr/>
            <p:nvPr/>
          </p:nvSpPr>
          <p:spPr bwMode="auto">
            <a:xfrm>
              <a:off x="3064222" y="2648146"/>
              <a:ext cx="228600" cy="22860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10" name="TextBox 9"/>
            <p:cNvSpPr txBox="1"/>
            <p:nvPr/>
          </p:nvSpPr>
          <p:spPr>
            <a:xfrm>
              <a:off x="2861397" y="3601223"/>
              <a:ext cx="482824"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300</a:t>
              </a:r>
            </a:p>
          </p:txBody>
        </p:sp>
        <p:sp>
          <p:nvSpPr>
            <p:cNvPr id="11" name="TextBox 10"/>
            <p:cNvSpPr txBox="1"/>
            <p:nvPr/>
          </p:nvSpPr>
          <p:spPr>
            <a:xfrm>
              <a:off x="3493436" y="3336522"/>
              <a:ext cx="482824"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6</a:t>
              </a:r>
              <a:r>
                <a:rPr lang="en-GB" sz="1400" b="1" kern="0" dirty="0" smtClean="0">
                  <a:solidFill>
                    <a:srgbClr val="CC3399"/>
                  </a:solidFill>
                  <a:latin typeface="+mn-lt"/>
                </a:rPr>
                <a:t>00</a:t>
              </a:r>
            </a:p>
          </p:txBody>
        </p:sp>
        <p:sp>
          <p:nvSpPr>
            <p:cNvPr id="12" name="TextBox 11"/>
            <p:cNvSpPr txBox="1"/>
            <p:nvPr/>
          </p:nvSpPr>
          <p:spPr>
            <a:xfrm>
              <a:off x="3996527" y="2659726"/>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1000</a:t>
              </a:r>
            </a:p>
          </p:txBody>
        </p:sp>
        <p:sp>
          <p:nvSpPr>
            <p:cNvPr id="13" name="TextBox 12"/>
            <p:cNvSpPr txBox="1"/>
            <p:nvPr/>
          </p:nvSpPr>
          <p:spPr>
            <a:xfrm>
              <a:off x="3961054" y="3537538"/>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1200</a:t>
              </a:r>
            </a:p>
          </p:txBody>
        </p:sp>
        <p:sp>
          <p:nvSpPr>
            <p:cNvPr id="14" name="TextBox 13"/>
            <p:cNvSpPr txBox="1"/>
            <p:nvPr/>
          </p:nvSpPr>
          <p:spPr>
            <a:xfrm>
              <a:off x="4549445" y="3106735"/>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2100</a:t>
              </a:r>
            </a:p>
          </p:txBody>
        </p:sp>
        <p:sp>
          <p:nvSpPr>
            <p:cNvPr id="15" name="TextBox 14"/>
            <p:cNvSpPr txBox="1"/>
            <p:nvPr/>
          </p:nvSpPr>
          <p:spPr>
            <a:xfrm>
              <a:off x="4549445" y="4060592"/>
              <a:ext cx="582211"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smtClean="0">
                  <a:solidFill>
                    <a:srgbClr val="CC3399"/>
                  </a:solidFill>
                  <a:latin typeface="+mn-lt"/>
                </a:rPr>
                <a:t>2500</a:t>
              </a:r>
            </a:p>
          </p:txBody>
        </p:sp>
      </p:grpSp>
    </p:spTree>
    <p:extLst>
      <p:ext uri="{BB962C8B-B14F-4D97-AF65-F5344CB8AC3E}">
        <p14:creationId xmlns:p14="http://schemas.microsoft.com/office/powerpoint/2010/main" val="12302131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8"/>
          <p:cNvSpPr/>
          <p:nvPr/>
        </p:nvSpPr>
        <p:spPr bwMode="auto">
          <a:xfrm>
            <a:off x="1628220" y="783315"/>
            <a:ext cx="3962610" cy="2585643"/>
          </a:xfrm>
          <a:prstGeom prst="rect">
            <a:avLst/>
          </a:prstGeom>
          <a:solidFill>
            <a:srgbClr val="CCFF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78" name="Rectangle 77"/>
          <p:cNvSpPr/>
          <p:nvPr/>
        </p:nvSpPr>
        <p:spPr bwMode="auto">
          <a:xfrm>
            <a:off x="100926" y="800100"/>
            <a:ext cx="4165389" cy="6045295"/>
          </a:xfrm>
          <a:prstGeom prst="rect">
            <a:avLst/>
          </a:prstGeom>
          <a:solidFill>
            <a:srgbClr val="CCFF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Comic Sans MS" pitchFamily="66" charset="0"/>
            </a:endParaRPr>
          </a:p>
        </p:txBody>
      </p:sp>
      <p:sp>
        <p:nvSpPr>
          <p:cNvPr id="2" name="Title 1"/>
          <p:cNvSpPr>
            <a:spLocks noGrp="1"/>
          </p:cNvSpPr>
          <p:nvPr>
            <p:ph type="title"/>
          </p:nvPr>
        </p:nvSpPr>
        <p:spPr/>
        <p:txBody>
          <a:bodyPr/>
          <a:lstStyle/>
          <a:p>
            <a:r>
              <a:rPr lang="en-GB" dirty="0"/>
              <a:t>Start-up plan – rough outline</a:t>
            </a:r>
          </a:p>
        </p:txBody>
      </p:sp>
      <p:sp>
        <p:nvSpPr>
          <p:cNvPr id="3" name="Date Placeholder 2"/>
          <p:cNvSpPr>
            <a:spLocks noGrp="1"/>
          </p:cNvSpPr>
          <p:nvPr>
            <p:ph type="dt" sz="half" idx="10"/>
          </p:nvPr>
        </p:nvSpPr>
        <p:spPr/>
        <p:txBody>
          <a:bodyPr/>
          <a:lstStyle/>
          <a:p>
            <a:pPr>
              <a:defRPr/>
            </a:pPr>
            <a:fld id="{CF8AAF2F-1ADE-4D71-B16C-7AFB9BE0FB3F}" type="datetime1">
              <a:rPr lang="fr-FR" smtClean="0"/>
              <a:t>13/03/2018</a:t>
            </a:fld>
            <a:endParaRPr lang="en-US"/>
          </a:p>
        </p:txBody>
      </p:sp>
      <p:sp>
        <p:nvSpPr>
          <p:cNvPr id="4" name="Footer Placeholder 3"/>
          <p:cNvSpPr>
            <a:spLocks noGrp="1"/>
          </p:cNvSpPr>
          <p:nvPr>
            <p:ph type="ftr" sz="quarter" idx="11"/>
          </p:nvPr>
        </p:nvSpPr>
        <p:spPr/>
        <p:txBody>
          <a:bodyPr/>
          <a:lstStyle/>
          <a:p>
            <a:pPr>
              <a:defRPr/>
            </a:pPr>
            <a:r>
              <a:rPr lang="en-GB" smtClean="0"/>
              <a:t>LBOC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smtClean="0"/>
              <a:pPr>
                <a:defRPr/>
              </a:pPr>
              <a:t>9</a:t>
            </a:fld>
            <a:endParaRPr lang="en-US"/>
          </a:p>
        </p:txBody>
      </p:sp>
      <p:sp>
        <p:nvSpPr>
          <p:cNvPr id="7" name="Rounded Rectangle 6"/>
          <p:cNvSpPr/>
          <p:nvPr/>
        </p:nvSpPr>
        <p:spPr bwMode="auto">
          <a:xfrm>
            <a:off x="3631535" y="971080"/>
            <a:ext cx="1766630" cy="345645"/>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Circulating probe</a:t>
            </a:r>
            <a:endParaRPr kumimoji="0" lang="en-GB" sz="1400" b="1" i="0" u="none" strike="noStrike" cap="none" normalizeH="0" baseline="0" dirty="0" smtClean="0">
              <a:ln>
                <a:noFill/>
              </a:ln>
              <a:solidFill>
                <a:schemeClr val="tx1"/>
              </a:solidFill>
              <a:effectLst/>
              <a:latin typeface="+mj-lt"/>
            </a:endParaRPr>
          </a:p>
        </p:txBody>
      </p:sp>
      <p:sp>
        <p:nvSpPr>
          <p:cNvPr id="8" name="Rounded Rectangle 7"/>
          <p:cNvSpPr/>
          <p:nvPr/>
        </p:nvSpPr>
        <p:spPr bwMode="auto">
          <a:xfrm>
            <a:off x="2344510" y="1864341"/>
            <a:ext cx="1900590" cy="345645"/>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Circulating nominal</a:t>
            </a:r>
            <a:endParaRPr kumimoji="0" lang="en-GB" sz="1400" b="1" i="0" u="none" strike="noStrike" cap="none" normalizeH="0" baseline="0" dirty="0" smtClean="0">
              <a:ln>
                <a:noFill/>
              </a:ln>
              <a:solidFill>
                <a:schemeClr val="tx1"/>
              </a:solidFill>
              <a:effectLst/>
              <a:latin typeface="+mj-lt"/>
            </a:endParaRPr>
          </a:p>
        </p:txBody>
      </p:sp>
      <p:cxnSp>
        <p:nvCxnSpPr>
          <p:cNvPr id="10" name="Straight Arrow Connector 9"/>
          <p:cNvCxnSpPr>
            <a:stCxn id="7" idx="2"/>
            <a:endCxn id="8" idx="0"/>
          </p:cNvCxnSpPr>
          <p:nvPr/>
        </p:nvCxnSpPr>
        <p:spPr bwMode="auto">
          <a:xfrm flipH="1">
            <a:off x="3294805" y="1316725"/>
            <a:ext cx="1220045" cy="5476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p:cNvCxnSpPr>
            <a:stCxn id="13" idx="3"/>
          </p:cNvCxnSpPr>
          <p:nvPr/>
        </p:nvCxnSpPr>
        <p:spPr bwMode="auto">
          <a:xfrm>
            <a:off x="2887561" y="1397220"/>
            <a:ext cx="710970" cy="342405"/>
          </a:xfrm>
          <a:prstGeom prst="straightConnector1">
            <a:avLst/>
          </a:prstGeom>
          <a:solidFill>
            <a:schemeClr val="accent1"/>
          </a:solidFill>
          <a:ln w="19050" cap="flat" cmpd="sng" algn="ctr">
            <a:solidFill>
              <a:srgbClr val="0000FF"/>
            </a:solidFill>
            <a:prstDash val="solid"/>
            <a:round/>
            <a:headEnd type="none" w="med" len="med"/>
            <a:tailEnd type="triangle"/>
          </a:ln>
          <a:effectLst/>
        </p:spPr>
      </p:cxnSp>
      <p:sp>
        <p:nvSpPr>
          <p:cNvPr id="13" name="Rectangle 12"/>
          <p:cNvSpPr/>
          <p:nvPr/>
        </p:nvSpPr>
        <p:spPr bwMode="auto">
          <a:xfrm>
            <a:off x="679751" y="1205195"/>
            <a:ext cx="2207810" cy="384050"/>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FF"/>
                </a:solidFill>
                <a:effectLst/>
                <a:latin typeface="+mj-lt"/>
              </a:rPr>
              <a:t>RF,</a:t>
            </a:r>
            <a:r>
              <a:rPr kumimoji="0" lang="en-GB" sz="1200" b="1" i="0" u="none" strike="noStrike" cap="none" normalizeH="0" dirty="0" smtClean="0">
                <a:ln>
                  <a:noFill/>
                </a:ln>
                <a:solidFill>
                  <a:srgbClr val="0000FF"/>
                </a:solidFill>
                <a:effectLst/>
                <a:latin typeface="+mj-lt"/>
              </a:rPr>
              <a:t> ADT, coarse collimators</a:t>
            </a:r>
            <a:endParaRPr kumimoji="0" lang="en-GB" sz="1200" b="1" i="0" u="none" strike="noStrike" cap="none" normalizeH="0" baseline="0" dirty="0" smtClean="0">
              <a:ln>
                <a:noFill/>
              </a:ln>
              <a:solidFill>
                <a:srgbClr val="0000FF"/>
              </a:solidFill>
              <a:effectLst/>
              <a:latin typeface="+mj-lt"/>
            </a:endParaRPr>
          </a:p>
        </p:txBody>
      </p:sp>
      <p:cxnSp>
        <p:nvCxnSpPr>
          <p:cNvPr id="14" name="Straight Arrow Connector 13"/>
          <p:cNvCxnSpPr>
            <a:stCxn id="8" idx="2"/>
            <a:endCxn id="16" idx="0"/>
          </p:cNvCxnSpPr>
          <p:nvPr/>
        </p:nvCxnSpPr>
        <p:spPr bwMode="auto">
          <a:xfrm flipH="1">
            <a:off x="2526690" y="2209986"/>
            <a:ext cx="768115" cy="72658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Rounded Rectangle 15"/>
          <p:cNvSpPr/>
          <p:nvPr/>
        </p:nvSpPr>
        <p:spPr bwMode="auto">
          <a:xfrm>
            <a:off x="1665035" y="2936567"/>
            <a:ext cx="1723310" cy="377218"/>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Collimators</a:t>
            </a:r>
            <a:endParaRPr kumimoji="0" lang="en-GB" sz="1400" b="1" i="0" u="none" strike="noStrike" cap="none" normalizeH="0" baseline="0" dirty="0" smtClean="0">
              <a:ln>
                <a:noFill/>
              </a:ln>
              <a:solidFill>
                <a:schemeClr val="tx1"/>
              </a:solidFill>
              <a:effectLst/>
              <a:latin typeface="+mj-lt"/>
            </a:endParaRPr>
          </a:p>
        </p:txBody>
      </p:sp>
      <p:sp>
        <p:nvSpPr>
          <p:cNvPr id="17" name="Rounded Rectangle 16"/>
          <p:cNvSpPr/>
          <p:nvPr/>
        </p:nvSpPr>
        <p:spPr bwMode="auto">
          <a:xfrm>
            <a:off x="1494647" y="3736240"/>
            <a:ext cx="2064085" cy="59712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TL and injection protection</a:t>
            </a:r>
            <a:endParaRPr kumimoji="0" lang="en-GB" sz="1400" b="1" i="0" u="none" strike="noStrike" cap="none" normalizeH="0" baseline="0" dirty="0" smtClean="0">
              <a:ln>
                <a:noFill/>
              </a:ln>
              <a:solidFill>
                <a:schemeClr val="tx1"/>
              </a:solidFill>
              <a:effectLst/>
              <a:latin typeface="+mj-lt"/>
            </a:endParaRPr>
          </a:p>
        </p:txBody>
      </p:sp>
      <p:cxnSp>
        <p:nvCxnSpPr>
          <p:cNvPr id="18" name="Straight Arrow Connector 17"/>
          <p:cNvCxnSpPr>
            <a:stCxn id="16" idx="2"/>
            <a:endCxn id="17" idx="0"/>
          </p:cNvCxnSpPr>
          <p:nvPr/>
        </p:nvCxnSpPr>
        <p:spPr bwMode="auto">
          <a:xfrm>
            <a:off x="2526690" y="3313785"/>
            <a:ext cx="0" cy="4224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1" name="Rectangle 20"/>
          <p:cNvSpPr/>
          <p:nvPr/>
        </p:nvSpPr>
        <p:spPr bwMode="auto">
          <a:xfrm>
            <a:off x="799364" y="2155156"/>
            <a:ext cx="1122215" cy="384050"/>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rgbClr val="0000FF"/>
                </a:solidFill>
                <a:latin typeface="+mj-lt"/>
              </a:rPr>
              <a:t>Orbit bumps</a:t>
            </a:r>
            <a:endParaRPr kumimoji="0" lang="en-GB" sz="1200" b="1" i="0" u="none" strike="noStrike" cap="none" normalizeH="0" baseline="0" dirty="0" smtClean="0">
              <a:ln>
                <a:noFill/>
              </a:ln>
              <a:solidFill>
                <a:srgbClr val="0000FF"/>
              </a:solidFill>
              <a:effectLst/>
              <a:latin typeface="+mj-lt"/>
            </a:endParaRPr>
          </a:p>
        </p:txBody>
      </p:sp>
      <p:cxnSp>
        <p:nvCxnSpPr>
          <p:cNvPr id="22" name="Straight Arrow Connector 21"/>
          <p:cNvCxnSpPr>
            <a:stCxn id="21" idx="3"/>
          </p:cNvCxnSpPr>
          <p:nvPr/>
        </p:nvCxnSpPr>
        <p:spPr bwMode="auto">
          <a:xfrm>
            <a:off x="1921579" y="2347181"/>
            <a:ext cx="999006" cy="208450"/>
          </a:xfrm>
          <a:prstGeom prst="straightConnector1">
            <a:avLst/>
          </a:prstGeom>
          <a:solidFill>
            <a:schemeClr val="accent1"/>
          </a:solidFill>
          <a:ln w="19050" cap="flat" cmpd="sng" algn="ctr">
            <a:solidFill>
              <a:srgbClr val="0000FF"/>
            </a:solidFill>
            <a:prstDash val="solid"/>
            <a:round/>
            <a:headEnd type="none" w="med" len="med"/>
            <a:tailEnd type="triangle"/>
          </a:ln>
          <a:effectLst/>
        </p:spPr>
      </p:cxnSp>
      <p:sp>
        <p:nvSpPr>
          <p:cNvPr id="32" name="Rounded Rectangle 31"/>
          <p:cNvSpPr/>
          <p:nvPr/>
        </p:nvSpPr>
        <p:spPr bwMode="auto">
          <a:xfrm>
            <a:off x="5839365" y="1855544"/>
            <a:ext cx="1900590" cy="345645"/>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Probe cycle</a:t>
            </a:r>
            <a:endParaRPr kumimoji="0" lang="en-GB" sz="1400" b="1" i="0" u="none" strike="noStrike" cap="none" normalizeH="0" baseline="0" dirty="0" smtClean="0">
              <a:ln>
                <a:noFill/>
              </a:ln>
              <a:solidFill>
                <a:schemeClr val="tx1"/>
              </a:solidFill>
              <a:effectLst/>
              <a:latin typeface="+mj-lt"/>
            </a:endParaRPr>
          </a:p>
        </p:txBody>
      </p:sp>
      <p:cxnSp>
        <p:nvCxnSpPr>
          <p:cNvPr id="33" name="Straight Arrow Connector 32"/>
          <p:cNvCxnSpPr>
            <a:stCxn id="7" idx="2"/>
            <a:endCxn id="32" idx="0"/>
          </p:cNvCxnSpPr>
          <p:nvPr/>
        </p:nvCxnSpPr>
        <p:spPr bwMode="auto">
          <a:xfrm>
            <a:off x="4514850" y="1316725"/>
            <a:ext cx="2274810" cy="5388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7" name="Rounded Rectangle 36"/>
          <p:cNvSpPr/>
          <p:nvPr/>
        </p:nvSpPr>
        <p:spPr bwMode="auto">
          <a:xfrm>
            <a:off x="5714869" y="2804558"/>
            <a:ext cx="2159961" cy="631153"/>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OMC measurements and corrections</a:t>
            </a:r>
            <a:endParaRPr kumimoji="0" lang="en-GB" sz="1400" b="1" i="0" u="none" strike="noStrike" cap="none" normalizeH="0" baseline="0" dirty="0" smtClean="0">
              <a:ln>
                <a:noFill/>
              </a:ln>
              <a:solidFill>
                <a:schemeClr val="tx1"/>
              </a:solidFill>
              <a:effectLst/>
              <a:latin typeface="+mj-lt"/>
            </a:endParaRPr>
          </a:p>
        </p:txBody>
      </p:sp>
      <p:cxnSp>
        <p:nvCxnSpPr>
          <p:cNvPr id="38" name="Straight Arrow Connector 37"/>
          <p:cNvCxnSpPr>
            <a:stCxn id="32" idx="2"/>
            <a:endCxn id="37" idx="0"/>
          </p:cNvCxnSpPr>
          <p:nvPr/>
        </p:nvCxnSpPr>
        <p:spPr bwMode="auto">
          <a:xfrm>
            <a:off x="6789660" y="2201189"/>
            <a:ext cx="5190" cy="60336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p:cNvCxnSpPr>
            <a:stCxn id="37" idx="1"/>
            <a:endCxn id="16" idx="3"/>
          </p:cNvCxnSpPr>
          <p:nvPr/>
        </p:nvCxnSpPr>
        <p:spPr bwMode="auto">
          <a:xfrm flipH="1">
            <a:off x="3388345" y="3120135"/>
            <a:ext cx="2326524" cy="504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5" name="Rectangle 44"/>
          <p:cNvSpPr/>
          <p:nvPr/>
        </p:nvSpPr>
        <p:spPr bwMode="auto">
          <a:xfrm>
            <a:off x="3999166" y="2350706"/>
            <a:ext cx="1111062" cy="505744"/>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rgbClr val="0000FF"/>
                </a:solidFill>
                <a:latin typeface="+mj-lt"/>
              </a:rPr>
              <a:t>Optics at injection</a:t>
            </a:r>
            <a:endParaRPr kumimoji="0" lang="en-GB" sz="1200" b="1" i="0" u="none" strike="noStrike" cap="none" normalizeH="0" baseline="0" dirty="0" smtClean="0">
              <a:ln>
                <a:noFill/>
              </a:ln>
              <a:solidFill>
                <a:srgbClr val="0000FF"/>
              </a:solidFill>
              <a:effectLst/>
              <a:latin typeface="+mj-lt"/>
            </a:endParaRPr>
          </a:p>
        </p:txBody>
      </p:sp>
      <p:cxnSp>
        <p:nvCxnSpPr>
          <p:cNvPr id="48" name="Straight Arrow Connector 47"/>
          <p:cNvCxnSpPr>
            <a:stCxn id="45" idx="2"/>
          </p:cNvCxnSpPr>
          <p:nvPr/>
        </p:nvCxnSpPr>
        <p:spPr bwMode="auto">
          <a:xfrm>
            <a:off x="4554697" y="2856450"/>
            <a:ext cx="0" cy="273069"/>
          </a:xfrm>
          <a:prstGeom prst="straightConnector1">
            <a:avLst/>
          </a:prstGeom>
          <a:solidFill>
            <a:schemeClr val="accent1"/>
          </a:solidFill>
          <a:ln w="19050" cap="flat" cmpd="sng" algn="ctr">
            <a:solidFill>
              <a:srgbClr val="0000FF"/>
            </a:solidFill>
            <a:prstDash val="solid"/>
            <a:round/>
            <a:headEnd type="none" w="med" len="med"/>
            <a:tailEnd type="triangle"/>
          </a:ln>
          <a:effectLst/>
        </p:spPr>
      </p:cxnSp>
      <p:cxnSp>
        <p:nvCxnSpPr>
          <p:cNvPr id="53" name="Straight Arrow Connector 52"/>
          <p:cNvCxnSpPr>
            <a:stCxn id="37" idx="2"/>
            <a:endCxn id="55" idx="0"/>
          </p:cNvCxnSpPr>
          <p:nvPr/>
        </p:nvCxnSpPr>
        <p:spPr bwMode="auto">
          <a:xfrm flipH="1">
            <a:off x="6784928" y="3435711"/>
            <a:ext cx="9922" cy="37733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5" name="Rounded Rectangle 54"/>
          <p:cNvSpPr/>
          <p:nvPr/>
        </p:nvSpPr>
        <p:spPr bwMode="auto">
          <a:xfrm>
            <a:off x="5916175" y="3813050"/>
            <a:ext cx="1737505" cy="36669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Nominal cycle</a:t>
            </a:r>
            <a:endParaRPr kumimoji="0" lang="en-GB" sz="1400" b="1" i="0" u="none" strike="noStrike" cap="none" normalizeH="0" baseline="0" dirty="0" smtClean="0">
              <a:ln>
                <a:noFill/>
              </a:ln>
              <a:solidFill>
                <a:schemeClr val="tx1"/>
              </a:solidFill>
              <a:effectLst/>
              <a:latin typeface="+mj-lt"/>
            </a:endParaRPr>
          </a:p>
        </p:txBody>
      </p:sp>
      <p:cxnSp>
        <p:nvCxnSpPr>
          <p:cNvPr id="56" name="Straight Arrow Connector 55"/>
          <p:cNvCxnSpPr>
            <a:stCxn id="55" idx="2"/>
            <a:endCxn id="57" idx="0"/>
          </p:cNvCxnSpPr>
          <p:nvPr/>
        </p:nvCxnSpPr>
        <p:spPr bwMode="auto">
          <a:xfrm flipH="1">
            <a:off x="6782745" y="4179740"/>
            <a:ext cx="2183" cy="3246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7" name="Rounded Rectangle 56"/>
          <p:cNvSpPr/>
          <p:nvPr/>
        </p:nvSpPr>
        <p:spPr bwMode="auto">
          <a:xfrm>
            <a:off x="5921090" y="4504340"/>
            <a:ext cx="1723310" cy="315578"/>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Collimators FT</a:t>
            </a:r>
            <a:endParaRPr kumimoji="0" lang="en-GB" sz="1400" b="1" i="0" u="none" strike="noStrike" cap="none" normalizeH="0" baseline="0" dirty="0" smtClean="0">
              <a:ln>
                <a:noFill/>
              </a:ln>
              <a:solidFill>
                <a:schemeClr val="tx1"/>
              </a:solidFill>
              <a:effectLst/>
              <a:latin typeface="+mj-lt"/>
            </a:endParaRPr>
          </a:p>
        </p:txBody>
      </p:sp>
      <p:cxnSp>
        <p:nvCxnSpPr>
          <p:cNvPr id="58" name="Straight Arrow Connector 57"/>
          <p:cNvCxnSpPr/>
          <p:nvPr/>
        </p:nvCxnSpPr>
        <p:spPr bwMode="auto">
          <a:xfrm>
            <a:off x="2515300" y="4333360"/>
            <a:ext cx="0" cy="34748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9" name="Rounded Rectangle 58"/>
          <p:cNvSpPr/>
          <p:nvPr/>
        </p:nvSpPr>
        <p:spPr bwMode="auto">
          <a:xfrm>
            <a:off x="1466087" y="4680847"/>
            <a:ext cx="2064085" cy="347487"/>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MPS validation</a:t>
            </a:r>
            <a:endParaRPr kumimoji="0" lang="en-GB" sz="1400" b="1" i="0" u="none" strike="noStrike" cap="none" normalizeH="0" baseline="0" dirty="0" smtClean="0">
              <a:ln>
                <a:noFill/>
              </a:ln>
              <a:solidFill>
                <a:schemeClr val="tx1"/>
              </a:solidFill>
              <a:effectLst/>
              <a:latin typeface="+mj-lt"/>
            </a:endParaRPr>
          </a:p>
        </p:txBody>
      </p:sp>
      <p:cxnSp>
        <p:nvCxnSpPr>
          <p:cNvPr id="60" name="Straight Arrow Connector 59"/>
          <p:cNvCxnSpPr>
            <a:stCxn id="59" idx="2"/>
          </p:cNvCxnSpPr>
          <p:nvPr/>
        </p:nvCxnSpPr>
        <p:spPr bwMode="auto">
          <a:xfrm flipH="1">
            <a:off x="2498129" y="5028334"/>
            <a:ext cx="1" cy="3818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1" name="Rounded Rectangle 60"/>
          <p:cNvSpPr/>
          <p:nvPr/>
        </p:nvSpPr>
        <p:spPr bwMode="auto">
          <a:xfrm>
            <a:off x="1466086" y="5427487"/>
            <a:ext cx="2064085" cy="37668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Train injections</a:t>
            </a:r>
            <a:endParaRPr kumimoji="0" lang="en-GB" sz="1400" b="1" i="0" u="none" strike="noStrike" cap="none" normalizeH="0" baseline="0" dirty="0" smtClean="0">
              <a:ln>
                <a:noFill/>
              </a:ln>
              <a:solidFill>
                <a:schemeClr val="tx1"/>
              </a:solidFill>
              <a:effectLst/>
              <a:latin typeface="+mj-lt"/>
            </a:endParaRPr>
          </a:p>
        </p:txBody>
      </p:sp>
      <p:sp>
        <p:nvSpPr>
          <p:cNvPr id="62" name="Rectangle 61"/>
          <p:cNvSpPr/>
          <p:nvPr/>
        </p:nvSpPr>
        <p:spPr bwMode="auto">
          <a:xfrm>
            <a:off x="201037" y="5022240"/>
            <a:ext cx="1094065" cy="384050"/>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FF"/>
                </a:solidFill>
                <a:effectLst/>
                <a:latin typeface="+mj-lt"/>
              </a:rPr>
              <a:t>RF,</a:t>
            </a:r>
            <a:r>
              <a:rPr kumimoji="0" lang="en-GB" sz="1200" b="1" i="0" u="none" strike="noStrike" cap="none" normalizeH="0" dirty="0" smtClean="0">
                <a:ln>
                  <a:noFill/>
                </a:ln>
                <a:solidFill>
                  <a:srgbClr val="0000FF"/>
                </a:solidFill>
                <a:effectLst/>
                <a:latin typeface="+mj-lt"/>
              </a:rPr>
              <a:t> ADT, BI</a:t>
            </a:r>
            <a:endParaRPr kumimoji="0" lang="en-GB" sz="1200" b="1" i="0" u="none" strike="noStrike" cap="none" normalizeH="0" baseline="0" dirty="0" smtClean="0">
              <a:ln>
                <a:noFill/>
              </a:ln>
              <a:solidFill>
                <a:srgbClr val="0000FF"/>
              </a:solidFill>
              <a:effectLst/>
              <a:latin typeface="+mj-lt"/>
            </a:endParaRPr>
          </a:p>
        </p:txBody>
      </p:sp>
      <p:cxnSp>
        <p:nvCxnSpPr>
          <p:cNvPr id="63" name="Straight Arrow Connector 62"/>
          <p:cNvCxnSpPr>
            <a:stCxn id="62" idx="3"/>
          </p:cNvCxnSpPr>
          <p:nvPr/>
        </p:nvCxnSpPr>
        <p:spPr bwMode="auto">
          <a:xfrm>
            <a:off x="1295102" y="5214265"/>
            <a:ext cx="1231588" cy="9350"/>
          </a:xfrm>
          <a:prstGeom prst="straightConnector1">
            <a:avLst/>
          </a:prstGeom>
          <a:solidFill>
            <a:schemeClr val="accent1"/>
          </a:solidFill>
          <a:ln w="19050" cap="flat" cmpd="sng" algn="ctr">
            <a:solidFill>
              <a:srgbClr val="0000FF"/>
            </a:solidFill>
            <a:prstDash val="solid"/>
            <a:round/>
            <a:headEnd type="none" w="med" len="med"/>
            <a:tailEnd type="triangle"/>
          </a:ln>
          <a:effectLst/>
        </p:spPr>
      </p:cxnSp>
      <p:sp>
        <p:nvSpPr>
          <p:cNvPr id="68" name="Rounded Rectangle 67"/>
          <p:cNvSpPr/>
          <p:nvPr/>
        </p:nvSpPr>
        <p:spPr bwMode="auto">
          <a:xfrm>
            <a:off x="5921090" y="5157225"/>
            <a:ext cx="1723310" cy="315578"/>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Collisions</a:t>
            </a:r>
            <a:endParaRPr kumimoji="0" lang="en-GB" sz="1400" b="1" i="0" u="none" strike="noStrike" cap="none" normalizeH="0" baseline="0" dirty="0" smtClean="0">
              <a:ln>
                <a:noFill/>
              </a:ln>
              <a:solidFill>
                <a:schemeClr val="tx1"/>
              </a:solidFill>
              <a:effectLst/>
              <a:latin typeface="+mj-lt"/>
            </a:endParaRPr>
          </a:p>
        </p:txBody>
      </p:sp>
      <p:cxnSp>
        <p:nvCxnSpPr>
          <p:cNvPr id="69" name="Straight Arrow Connector 68"/>
          <p:cNvCxnSpPr>
            <a:stCxn id="57" idx="2"/>
            <a:endCxn id="68" idx="0"/>
          </p:cNvCxnSpPr>
          <p:nvPr/>
        </p:nvCxnSpPr>
        <p:spPr bwMode="auto">
          <a:xfrm>
            <a:off x="6782745" y="4819918"/>
            <a:ext cx="0" cy="33730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70" name="Rounded Rectangle 69"/>
          <p:cNvSpPr/>
          <p:nvPr/>
        </p:nvSpPr>
        <p:spPr bwMode="auto">
          <a:xfrm>
            <a:off x="5634095" y="5810110"/>
            <a:ext cx="2279140" cy="315578"/>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b="1" dirty="0" smtClean="0">
                <a:latin typeface="+mj-lt"/>
              </a:rPr>
              <a:t>MPS validation cycle</a:t>
            </a:r>
            <a:endParaRPr kumimoji="0" lang="en-GB" sz="1400" b="1" i="0" u="none" strike="noStrike" cap="none" normalizeH="0" baseline="0" dirty="0" smtClean="0">
              <a:ln>
                <a:noFill/>
              </a:ln>
              <a:solidFill>
                <a:schemeClr val="tx1"/>
              </a:solidFill>
              <a:effectLst/>
              <a:latin typeface="+mj-lt"/>
            </a:endParaRPr>
          </a:p>
        </p:txBody>
      </p:sp>
      <p:cxnSp>
        <p:nvCxnSpPr>
          <p:cNvPr id="71" name="Straight Arrow Connector 70"/>
          <p:cNvCxnSpPr>
            <a:stCxn id="68" idx="2"/>
            <a:endCxn id="70" idx="0"/>
          </p:cNvCxnSpPr>
          <p:nvPr/>
        </p:nvCxnSpPr>
        <p:spPr bwMode="auto">
          <a:xfrm flipH="1">
            <a:off x="6773665" y="5472803"/>
            <a:ext cx="9080" cy="33730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8" name="TextBox 97"/>
          <p:cNvSpPr txBox="1"/>
          <p:nvPr/>
        </p:nvSpPr>
        <p:spPr>
          <a:xfrm>
            <a:off x="360731" y="773789"/>
            <a:ext cx="1237839"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smtClean="0">
                <a:solidFill>
                  <a:srgbClr val="008E40"/>
                </a:solidFill>
                <a:latin typeface="+mn-lt"/>
              </a:rPr>
              <a:t>Injection</a:t>
            </a:r>
          </a:p>
        </p:txBody>
      </p:sp>
      <p:sp>
        <p:nvSpPr>
          <p:cNvPr id="99" name="Rectangle 98"/>
          <p:cNvSpPr/>
          <p:nvPr/>
        </p:nvSpPr>
        <p:spPr bwMode="auto">
          <a:xfrm>
            <a:off x="7886700" y="3566556"/>
            <a:ext cx="1122215" cy="384050"/>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rgbClr val="0000FF"/>
                </a:solidFill>
                <a:latin typeface="+mj-lt"/>
              </a:rPr>
              <a:t>Orbit bumps</a:t>
            </a:r>
            <a:endParaRPr kumimoji="0" lang="en-GB" sz="1200" b="1" i="0" u="none" strike="noStrike" cap="none" normalizeH="0" baseline="0" dirty="0" smtClean="0">
              <a:ln>
                <a:noFill/>
              </a:ln>
              <a:solidFill>
                <a:srgbClr val="0000FF"/>
              </a:solidFill>
              <a:effectLst/>
              <a:latin typeface="+mj-lt"/>
            </a:endParaRPr>
          </a:p>
        </p:txBody>
      </p:sp>
      <p:cxnSp>
        <p:nvCxnSpPr>
          <p:cNvPr id="100" name="Straight Arrow Connector 99"/>
          <p:cNvCxnSpPr>
            <a:stCxn id="99" idx="1"/>
          </p:cNvCxnSpPr>
          <p:nvPr/>
        </p:nvCxnSpPr>
        <p:spPr bwMode="auto">
          <a:xfrm flipH="1" flipV="1">
            <a:off x="6789660" y="3610801"/>
            <a:ext cx="1097040" cy="147780"/>
          </a:xfrm>
          <a:prstGeom prst="straightConnector1">
            <a:avLst/>
          </a:prstGeom>
          <a:solidFill>
            <a:schemeClr val="accent1"/>
          </a:solidFill>
          <a:ln w="19050" cap="flat" cmpd="sng" algn="ctr">
            <a:solidFill>
              <a:srgbClr val="0000FF"/>
            </a:solidFill>
            <a:prstDash val="solid"/>
            <a:round/>
            <a:headEnd type="none" w="med" len="med"/>
            <a:tailEnd type="triangle"/>
          </a:ln>
          <a:effectLst/>
        </p:spPr>
      </p:cxnSp>
    </p:spTree>
    <p:extLst>
      <p:ext uri="{BB962C8B-B14F-4D97-AF65-F5344CB8AC3E}">
        <p14:creationId xmlns:p14="http://schemas.microsoft.com/office/powerpoint/2010/main" val="758393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txDef>
      <a:spPr/>
      <a:bodyPr/>
      <a:lstStyle>
        <a:defPPr marL="227013" indent="-227013">
          <a:spcBef>
            <a:spcPct val="20000"/>
          </a:spcBef>
          <a:spcAft>
            <a:spcPts val="400"/>
          </a:spcAft>
          <a:buClr>
            <a:srgbClr val="0000FF"/>
          </a:buClr>
          <a:buSzPct val="80000"/>
          <a:buFont typeface="Wingdings" pitchFamily="2" charset="2"/>
          <a:buChar char="q"/>
          <a:defRPr sz="2000" kern="0" dirty="0" smtClean="0">
            <a:latin typeface="+mn-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24601</TotalTime>
  <Words>1605</Words>
  <Application>Microsoft Office PowerPoint</Application>
  <PresentationFormat>On-screen Show (4:3)</PresentationFormat>
  <Paragraphs>324</Paragraphs>
  <Slides>16</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ＭＳ Ｐゴシック</vt:lpstr>
      <vt:lpstr>Arial</vt:lpstr>
      <vt:lpstr>Calibri</vt:lpstr>
      <vt:lpstr>Cambria</vt:lpstr>
      <vt:lpstr>Comic Sans MS</vt:lpstr>
      <vt:lpstr>Constantia</vt:lpstr>
      <vt:lpstr>Helvetica</vt:lpstr>
      <vt:lpstr>Symbol</vt:lpstr>
      <vt:lpstr>Wingdings</vt:lpstr>
      <vt:lpstr>Theme1</vt:lpstr>
      <vt:lpstr>Default Design</vt:lpstr>
      <vt:lpstr>Update on 2018 start-up</vt:lpstr>
      <vt:lpstr>Latest official 2018 start-up schedule</vt:lpstr>
      <vt:lpstr>Special runs tentative planning</vt:lpstr>
      <vt:lpstr>Special runs</vt:lpstr>
      <vt:lpstr>Physics and special runs beams</vt:lpstr>
      <vt:lpstr>Activities – Weeks 12/13</vt:lpstr>
      <vt:lpstr>Activities – Week 14</vt:lpstr>
      <vt:lpstr>Commissioning activities</vt:lpstr>
      <vt:lpstr>Start-up plan – rough outline</vt:lpstr>
      <vt:lpstr>Commissioning plan</vt:lpstr>
      <vt:lpstr>Commissioning plan</vt:lpstr>
      <vt:lpstr>Update on cycle configuration</vt:lpstr>
      <vt:lpstr>Squeeze 100-25 cm</vt:lpstr>
      <vt:lpstr>Spurious dispersion</vt:lpstr>
      <vt:lpstr>Bump settings</vt:lpstr>
      <vt:lpstr>Xing angle levelling in LHCb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Jorg Wenninger</cp:lastModifiedBy>
  <cp:revision>6345</cp:revision>
  <cp:lastPrinted>2016-03-31T15:59:44Z</cp:lastPrinted>
  <dcterms:created xsi:type="dcterms:W3CDTF">1601-01-01T00:00:00Z</dcterms:created>
  <dcterms:modified xsi:type="dcterms:W3CDTF">2018-03-13T20:08:42Z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