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57" r:id="rId4"/>
    <p:sldId id="259" r:id="rId5"/>
    <p:sldId id="260" r:id="rId6"/>
    <p:sldId id="258" r:id="rId7"/>
    <p:sldId id="261" r:id="rId8"/>
    <p:sldId id="262" r:id="rId9"/>
    <p:sldId id="267" r:id="rId10"/>
    <p:sldId id="268" r:id="rId11"/>
    <p:sldId id="263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2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149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4435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71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31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10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502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753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69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931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776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11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34DD3-246B-054E-8D37-D22FEC1DF7C2}" type="datetimeFigureOut">
              <a:rPr kumimoji="1" lang="ja-JP" altLang="en-US" smtClean="0"/>
              <a:t>2018/02/20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AE0B8-541F-B142-8B4E-EFE937FD5CD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91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Polarised</a:t>
            </a:r>
            <a:r>
              <a:rPr kumimoji="1" lang="en-US" altLang="ja-JP" dirty="0" smtClean="0"/>
              <a:t> target status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Norihiro</a:t>
            </a:r>
            <a:r>
              <a:rPr kumimoji="1" lang="en-US" altLang="ja-JP" dirty="0" smtClean="0"/>
              <a:t> DOSHITA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810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Man power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Accelerating of preparation since last week </a:t>
            </a:r>
          </a:p>
          <a:p>
            <a:r>
              <a:rPr lang="en-US" altLang="ja-JP" dirty="0" err="1" smtClean="0"/>
              <a:t>Jaakko</a:t>
            </a:r>
            <a:r>
              <a:rPr lang="en-US" altLang="ja-JP" dirty="0" smtClean="0"/>
              <a:t>, Kaori and </a:t>
            </a:r>
            <a:r>
              <a:rPr lang="en-US" altLang="ja-JP" dirty="0" err="1" smtClean="0"/>
              <a:t>Nori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    -- Permanently at CERN</a:t>
            </a:r>
          </a:p>
          <a:p>
            <a:r>
              <a:rPr lang="en-US" altLang="ja-JP" dirty="0" smtClean="0"/>
              <a:t>Michael : back to CERN on Wednesday </a:t>
            </a:r>
          </a:p>
          <a:p>
            <a:r>
              <a:rPr lang="en-US" altLang="ja-JP" dirty="0" err="1" smtClean="0"/>
              <a:t>Genki</a:t>
            </a:r>
            <a:r>
              <a:rPr lang="en-US" altLang="ja-JP" dirty="0" smtClean="0"/>
              <a:t> : back to CERN on Thursday</a:t>
            </a:r>
          </a:p>
          <a:p>
            <a:r>
              <a:rPr lang="en-US" altLang="ja-JP" dirty="0" smtClean="0"/>
              <a:t>Eric : came to CERN on Thursday for 2 weeks</a:t>
            </a:r>
          </a:p>
          <a:p>
            <a:pPr>
              <a:buFont typeface="Wingdings" charset="0"/>
              <a:buChar char="è"/>
            </a:pPr>
            <a:r>
              <a:rPr lang="en-US" altLang="ja-JP" dirty="0" smtClean="0">
                <a:solidFill>
                  <a:srgbClr val="FF0000"/>
                </a:solidFill>
                <a:sym typeface="Wingdings"/>
              </a:rPr>
              <a:t>Three tasks</a:t>
            </a:r>
            <a:r>
              <a:rPr kumimoji="1" lang="en-US" altLang="ja-JP" dirty="0" smtClean="0">
                <a:solidFill>
                  <a:srgbClr val="FF0000"/>
                </a:solidFill>
                <a:sym typeface="Wingdings"/>
              </a:rPr>
              <a:t> progressed in parallel  </a:t>
            </a:r>
          </a:p>
          <a:p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Yuri will come from April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0827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20180219_180227_resized_20180219_10321929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72" y="158678"/>
            <a:ext cx="8547548" cy="641066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445019" y="615796"/>
            <a:ext cx="173985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LN2 transfer line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40747" y="4560774"/>
            <a:ext cx="158938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Short cut cable</a:t>
            </a:r>
            <a:endParaRPr kumimoji="1" lang="ja-JP" altLang="en-US" dirty="0"/>
          </a:p>
        </p:txBody>
      </p:sp>
      <p:cxnSp>
        <p:nvCxnSpPr>
          <p:cNvPr id="8" name="直線矢印コネクタ 7"/>
          <p:cNvCxnSpPr/>
          <p:nvPr/>
        </p:nvCxnSpPr>
        <p:spPr>
          <a:xfrm flipH="1" flipV="1">
            <a:off x="4540747" y="4252874"/>
            <a:ext cx="346315" cy="307900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>
            <a:off x="4098205" y="4733968"/>
            <a:ext cx="442542" cy="0"/>
          </a:xfrm>
          <a:prstGeom prst="straightConnector1">
            <a:avLst/>
          </a:prstGeom>
          <a:ln w="381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 flipV="1">
            <a:off x="5079466" y="346388"/>
            <a:ext cx="365553" cy="269408"/>
          </a:xfrm>
          <a:prstGeom prst="straightConnector1">
            <a:avLst/>
          </a:prstGeom>
          <a:ln w="381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88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20180219_180248_resized_20180219_10311608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65" y="134706"/>
            <a:ext cx="8733467" cy="65501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63339" y="3329173"/>
            <a:ext cx="183791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He4 pumping line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00501" y="1039164"/>
            <a:ext cx="183791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He3 pumping line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01252" y="4237702"/>
            <a:ext cx="158634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Helicoflex</a:t>
            </a:r>
            <a:r>
              <a:rPr kumimoji="1" lang="en-US" altLang="ja-JP" dirty="0" smtClean="0"/>
              <a:t> joint</a:t>
            </a:r>
            <a:endParaRPr kumimoji="1" lang="ja-JP" altLang="en-US" dirty="0"/>
          </a:p>
        </p:txBody>
      </p:sp>
      <p:cxnSp>
        <p:nvCxnSpPr>
          <p:cNvPr id="7" name="直線矢印コネクタ 6"/>
          <p:cNvCxnSpPr>
            <a:stCxn id="5" idx="0"/>
          </p:cNvCxnSpPr>
          <p:nvPr/>
        </p:nvCxnSpPr>
        <p:spPr>
          <a:xfrm flipH="1" flipV="1">
            <a:off x="2838414" y="3040516"/>
            <a:ext cx="456009" cy="1197186"/>
          </a:xfrm>
          <a:prstGeom prst="straightConnector1">
            <a:avLst/>
          </a:prstGeom>
          <a:ln w="381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V="1">
            <a:off x="3674916" y="3698505"/>
            <a:ext cx="412678" cy="539197"/>
          </a:xfrm>
          <a:prstGeom prst="straightConnector1">
            <a:avLst/>
          </a:prstGeom>
          <a:ln w="381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V="1">
            <a:off x="4087594" y="3698505"/>
            <a:ext cx="549342" cy="539197"/>
          </a:xfrm>
          <a:prstGeom prst="straightConnector1">
            <a:avLst/>
          </a:prstGeom>
          <a:ln w="381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454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IMG_20180219_180117_resized_20180219_10314987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03" y="153950"/>
            <a:ext cx="8861757" cy="664631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527366" y="885213"/>
            <a:ext cx="222214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Target insertion place</a:t>
            </a:r>
            <a:endParaRPr kumimoji="1" lang="ja-JP" altLang="en-US" dirty="0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7619198" y="1254545"/>
            <a:ext cx="38481" cy="958489"/>
          </a:xfrm>
          <a:prstGeom prst="straightConnector1">
            <a:avLst/>
          </a:prstGeom>
          <a:ln w="381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2789858" y="4329849"/>
            <a:ext cx="222969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Target cell and holder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3204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IMG_20180220_091015_resized_20180220_0930141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05" y="403999"/>
            <a:ext cx="8220461" cy="616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97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He3 line of the dilution refrigerator</a:t>
            </a:r>
          </a:p>
          <a:p>
            <a:r>
              <a:rPr lang="en-US" altLang="ja-JP" dirty="0" smtClean="0"/>
              <a:t>He4 </a:t>
            </a:r>
            <a:r>
              <a:rPr lang="en-US" altLang="ja-JP" dirty="0"/>
              <a:t>line of the dilution </a:t>
            </a:r>
            <a:r>
              <a:rPr lang="en-US" altLang="ja-JP" dirty="0" smtClean="0"/>
              <a:t>refrigerator</a:t>
            </a:r>
          </a:p>
          <a:p>
            <a:r>
              <a:rPr lang="en-US" altLang="ja-JP" dirty="0" smtClean="0"/>
              <a:t>Target cell </a:t>
            </a:r>
            <a:endParaRPr lang="en-US" altLang="ja-JP" dirty="0"/>
          </a:p>
          <a:p>
            <a:r>
              <a:rPr kumimoji="1" lang="en-US" altLang="ja-JP" dirty="0" smtClean="0"/>
              <a:t>Magnet</a:t>
            </a:r>
          </a:p>
          <a:p>
            <a:r>
              <a:rPr lang="en-US" altLang="ja-JP" dirty="0" smtClean="0"/>
              <a:t>Precooling</a:t>
            </a:r>
          </a:p>
          <a:p>
            <a:r>
              <a:rPr kumimoji="1" lang="en-US" altLang="ja-JP" dirty="0" smtClean="0"/>
              <a:t>Man power 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270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He3 line of the DR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91328"/>
            <a:ext cx="8229600" cy="5476478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Isolation vacuum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- 5 10^-6 mbar</a:t>
            </a:r>
          </a:p>
          <a:p>
            <a:r>
              <a:rPr lang="en-US" altLang="ja-JP" dirty="0"/>
              <a:t>Root pumps running test with dry N2 gas for 24 </a:t>
            </a:r>
            <a:r>
              <a:rPr lang="en-US" altLang="ja-JP" dirty="0" smtClean="0"/>
              <a:t>hours</a:t>
            </a:r>
            <a:endParaRPr kumimoji="1" lang="en-US" altLang="ja-JP" dirty="0" smtClean="0"/>
          </a:p>
          <a:p>
            <a:r>
              <a:rPr kumimoji="1" lang="en-US" altLang="ja-JP" dirty="0" smtClean="0"/>
              <a:t>Leak check</a:t>
            </a:r>
          </a:p>
          <a:p>
            <a:pPr marL="0" indent="0">
              <a:buNone/>
            </a:pPr>
            <a:r>
              <a:rPr kumimoji="1" lang="en-US" altLang="ja-JP" dirty="0" smtClean="0"/>
              <a:t>    - Pumping line connections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needle valves and gauges connections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access tube line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condensation line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- from He4 line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root pumps </a:t>
            </a:r>
            <a:r>
              <a:rPr lang="en-US" altLang="ja-JP" dirty="0" smtClean="0">
                <a:solidFill>
                  <a:srgbClr val="FF0000"/>
                </a:solidFill>
                <a:sym typeface="Wingdings"/>
              </a:rPr>
              <a:t> Leak @ 8</a:t>
            </a:r>
            <a:r>
              <a:rPr lang="en-US" altLang="ja-JP" baseline="30000" dirty="0" smtClean="0">
                <a:solidFill>
                  <a:srgbClr val="FF0000"/>
                </a:solidFill>
                <a:sym typeface="Wingdings"/>
              </a:rPr>
              <a:t>th</a:t>
            </a:r>
            <a:r>
              <a:rPr lang="en-US" altLang="ja-JP" dirty="0" smtClean="0">
                <a:solidFill>
                  <a:srgbClr val="FF0000"/>
                </a:solidFill>
                <a:sym typeface="Wingdings"/>
              </a:rPr>
              <a:t> pump back </a:t>
            </a:r>
            <a:r>
              <a:rPr lang="en-US" altLang="ja-JP" dirty="0" smtClean="0">
                <a:sym typeface="Wingdings"/>
              </a:rPr>
              <a:t> fixed</a:t>
            </a:r>
          </a:p>
          <a:p>
            <a:pPr marL="0" indent="0">
              <a:buNone/>
            </a:pPr>
            <a:r>
              <a:rPr kumimoji="1" lang="en-US" altLang="ja-JP" dirty="0">
                <a:sym typeface="Wingdings"/>
              </a:rPr>
              <a:t> </a:t>
            </a:r>
            <a:r>
              <a:rPr kumimoji="1" lang="en-US" altLang="ja-JP" dirty="0" smtClean="0">
                <a:sym typeface="Wingdings"/>
              </a:rPr>
              <a:t>   - from cooling water</a:t>
            </a:r>
          </a:p>
          <a:p>
            <a:pPr marL="0" indent="0">
              <a:buNone/>
            </a:pPr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   - </a:t>
            </a:r>
            <a:r>
              <a:rPr kumimoji="1" lang="en-US" altLang="ja-JP" dirty="0" smtClean="0">
                <a:sym typeface="Wingdings"/>
              </a:rPr>
              <a:t>gas panel</a:t>
            </a:r>
          </a:p>
          <a:p>
            <a:pPr marL="0" indent="0">
              <a:buNone/>
            </a:pPr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   - LN2 trap</a:t>
            </a:r>
            <a:endParaRPr kumimoji="1" lang="en-US" altLang="ja-JP" dirty="0" smtClean="0"/>
          </a:p>
          <a:p>
            <a:r>
              <a:rPr lang="en-US" altLang="ja-JP" dirty="0" smtClean="0"/>
              <a:t>New LN2 buffer </a:t>
            </a:r>
            <a:r>
              <a:rPr lang="en-US" altLang="ja-JP" dirty="0" err="1" smtClean="0"/>
              <a:t>dewar</a:t>
            </a:r>
            <a:r>
              <a:rPr lang="en-US" altLang="ja-JP" dirty="0" smtClean="0"/>
              <a:t> for LN2 trap 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002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He4 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50060"/>
            <a:ext cx="8229600" cy="5253101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Pump system running test</a:t>
            </a:r>
          </a:p>
          <a:p>
            <a:r>
              <a:rPr lang="en-US" altLang="ja-JP" dirty="0" smtClean="0"/>
              <a:t>Leak check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- pumping line </a:t>
            </a:r>
            <a:r>
              <a:rPr lang="en-US" altLang="ja-JP" dirty="0" smtClean="0">
                <a:solidFill>
                  <a:srgbClr val="FF0000"/>
                </a:solidFill>
                <a:sym typeface="Wingdings"/>
              </a:rPr>
              <a:t> leaks </a:t>
            </a:r>
            <a:r>
              <a:rPr lang="en-US" altLang="ja-JP" dirty="0" smtClean="0">
                <a:sym typeface="Wingdings"/>
              </a:rPr>
              <a:t> fixed (TE-CRG) : </a:t>
            </a:r>
            <a:r>
              <a:rPr lang="en-US" altLang="ja-JP" dirty="0" smtClean="0">
                <a:solidFill>
                  <a:srgbClr val="0000FF"/>
                </a:solidFill>
                <a:sym typeface="Wingdings"/>
              </a:rPr>
              <a:t>no more spare </a:t>
            </a:r>
            <a:r>
              <a:rPr lang="en-US" altLang="ja-JP" dirty="0" err="1" smtClean="0">
                <a:solidFill>
                  <a:srgbClr val="0000FF"/>
                </a:solidFill>
                <a:sym typeface="Wingdings"/>
              </a:rPr>
              <a:t>helicoflex</a:t>
            </a:r>
            <a:r>
              <a:rPr lang="en-US" altLang="ja-JP" dirty="0" smtClean="0">
                <a:solidFill>
                  <a:srgbClr val="0000FF"/>
                </a:solidFill>
                <a:sym typeface="Wingdings"/>
              </a:rPr>
              <a:t> joint</a:t>
            </a:r>
          </a:p>
          <a:p>
            <a:pPr marL="0" indent="0">
              <a:buNone/>
            </a:pPr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    - needle valves and gauges connection</a:t>
            </a:r>
          </a:p>
          <a:p>
            <a:pPr marL="0" indent="0">
              <a:buNone/>
            </a:pPr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    - cavity pumping line </a:t>
            </a:r>
            <a:r>
              <a:rPr lang="en-US" altLang="ja-JP" dirty="0" smtClean="0">
                <a:solidFill>
                  <a:srgbClr val="FF0000"/>
                </a:solidFill>
                <a:sym typeface="Wingdings"/>
              </a:rPr>
              <a:t> leak </a:t>
            </a:r>
            <a:r>
              <a:rPr lang="en-US" altLang="ja-JP" dirty="0" smtClean="0">
                <a:sym typeface="Wingdings"/>
              </a:rPr>
              <a:t> fixed</a:t>
            </a:r>
          </a:p>
          <a:p>
            <a:pPr marL="0" indent="0">
              <a:buNone/>
            </a:pPr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    - around pump</a:t>
            </a:r>
            <a:endParaRPr lang="en-US" altLang="ja-JP" dirty="0" smtClean="0"/>
          </a:p>
          <a:p>
            <a:r>
              <a:rPr lang="en-US" altLang="ja-JP" dirty="0" smtClean="0"/>
              <a:t>500 L </a:t>
            </a:r>
            <a:r>
              <a:rPr lang="en-US" altLang="ja-JP" dirty="0"/>
              <a:t>l</a:t>
            </a:r>
            <a:r>
              <a:rPr kumimoji="1" lang="en-US" altLang="ja-JP" dirty="0" smtClean="0"/>
              <a:t>iquid helium </a:t>
            </a:r>
            <a:r>
              <a:rPr kumimoji="1" lang="en-US" altLang="ja-JP" dirty="0" err="1" smtClean="0"/>
              <a:t>dewar</a:t>
            </a:r>
            <a:r>
              <a:rPr kumimoji="1" lang="en-US" altLang="ja-JP" dirty="0" smtClean="0"/>
              <a:t> (TE-CRG)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- already delivered (15/2)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 - transfer line installation (20/2)</a:t>
            </a:r>
          </a:p>
          <a:p>
            <a:r>
              <a:rPr lang="en-US" altLang="ja-JP" dirty="0" smtClean="0"/>
              <a:t>Recovery line modification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 - recovery </a:t>
            </a:r>
            <a:r>
              <a:rPr lang="en-US" altLang="ja-JP" dirty="0" smtClean="0"/>
              <a:t>line to cold box closed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 - connection to balloon line with a check valve</a:t>
            </a:r>
          </a:p>
          <a:p>
            <a:r>
              <a:rPr lang="en-US" altLang="ja-JP" dirty="0" smtClean="0"/>
              <a:t>Purging 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 - 3 times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5824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Target cell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All coils installed</a:t>
            </a:r>
          </a:p>
          <a:p>
            <a:r>
              <a:rPr lang="en-US" altLang="ja-JP" dirty="0" smtClean="0"/>
              <a:t>Target cell and target holder connection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a NMR coil cable damaged </a:t>
            </a:r>
          </a:p>
          <a:p>
            <a:r>
              <a:rPr kumimoji="1" lang="en-US" altLang="ja-JP" dirty="0" smtClean="0"/>
              <a:t>Insertion test at room temperature </a:t>
            </a:r>
          </a:p>
          <a:p>
            <a:r>
              <a:rPr lang="en-US" altLang="ja-JP" dirty="0" smtClean="0"/>
              <a:t>Check of the NMR cables</a:t>
            </a:r>
          </a:p>
          <a:p>
            <a:r>
              <a:rPr kumimoji="1" lang="en-US" altLang="ja-JP" dirty="0" smtClean="0"/>
              <a:t>Leak check of the holder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935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Magnet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4952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New power convertor lack installed (31/1)</a:t>
            </a:r>
          </a:p>
          <a:p>
            <a:r>
              <a:rPr lang="en-US" altLang="ja-JP" dirty="0" smtClean="0"/>
              <a:t>Converters commissioning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-- Full current with short cut circuit (12-13/2)</a:t>
            </a:r>
          </a:p>
          <a:p>
            <a:pPr marL="0" indent="0">
              <a:buNone/>
            </a:pPr>
            <a:r>
              <a:rPr lang="en-US" altLang="ja-JP" dirty="0" smtClean="0"/>
              <a:t>    -- MSS signal test on going with the short cut circuit</a:t>
            </a:r>
          </a:p>
          <a:p>
            <a:r>
              <a:rPr lang="en-US" altLang="ja-JP" dirty="0" smtClean="0"/>
              <a:t>Flow controllers service</a:t>
            </a:r>
          </a:p>
          <a:p>
            <a:r>
              <a:rPr lang="en-US" altLang="ja-JP" dirty="0" smtClean="0"/>
              <a:t>Leak check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-- magnet necks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-- flow controller panel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-- </a:t>
            </a:r>
            <a:r>
              <a:rPr lang="en-US" altLang="ja-JP" dirty="0" smtClean="0">
                <a:solidFill>
                  <a:srgbClr val="0000FF"/>
                </a:solidFill>
              </a:rPr>
              <a:t>Two big safety valves</a:t>
            </a:r>
          </a:p>
          <a:p>
            <a:r>
              <a:rPr lang="en-US" altLang="ja-JP" dirty="0" smtClean="0"/>
              <a:t>Precooling preparation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-- 4 times purging </a:t>
            </a:r>
            <a:r>
              <a:rPr lang="en-US" altLang="ja-JP" dirty="0" smtClean="0">
                <a:sym typeface="Wingdings"/>
              </a:rPr>
              <a:t> see next page</a:t>
            </a:r>
            <a:r>
              <a:rPr lang="en-US" altLang="ja-JP" dirty="0" smtClean="0"/>
              <a:t> 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-- LN2 line installation</a:t>
            </a:r>
          </a:p>
          <a:p>
            <a:r>
              <a:rPr lang="en-US" altLang="ja-JP" dirty="0" smtClean="0"/>
              <a:t>Valve control tests 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3380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fwScreenShot_tmp_file2ZhT7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52" y="1170952"/>
            <a:ext cx="8608366" cy="5416687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925054" y="198428"/>
            <a:ext cx="53679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Magnet helium vessel pressure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0534" y="5704423"/>
            <a:ext cx="62874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/>
              <a:t>Thur</a:t>
            </a:r>
            <a:endParaRPr kumimoji="1" lang="ja-JP" altLang="en-US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28100" y="5723667"/>
            <a:ext cx="42936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Fri</a:t>
            </a:r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67565" y="5665935"/>
            <a:ext cx="48774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Sat</a:t>
            </a:r>
            <a:endParaRPr kumimoji="1" lang="ja-JP" altLang="en-US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03227" y="5638423"/>
            <a:ext cx="54150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Sun</a:t>
            </a:r>
            <a:endParaRPr kumimoji="1" lang="ja-JP" altLang="en-US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388817" y="5680607"/>
            <a:ext cx="63438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Mon</a:t>
            </a:r>
            <a:endParaRPr kumimoji="1" lang="ja-JP" altLang="en-US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4232" y="2078325"/>
            <a:ext cx="96936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1.15 bar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5752" y="2520923"/>
            <a:ext cx="96936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1.10 bar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6208" y="3867996"/>
            <a:ext cx="59392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1.00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51271" y="2578669"/>
            <a:ext cx="2980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34 mbar drop for 60 hours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77470" y="2978779"/>
            <a:ext cx="153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1</a:t>
            </a:r>
            <a:r>
              <a:rPr kumimoji="1" lang="en-US" altLang="ja-JP" sz="2400" b="1" baseline="30000" dirty="0" smtClean="0">
                <a:solidFill>
                  <a:srgbClr val="008000"/>
                </a:solidFill>
              </a:rPr>
              <a:t>st</a:t>
            </a:r>
            <a:r>
              <a:rPr kumimoji="1" lang="en-US" altLang="ja-JP" sz="2400" b="1" dirty="0" smtClean="0">
                <a:solidFill>
                  <a:srgbClr val="008000"/>
                </a:solidFill>
              </a:rPr>
              <a:t> purging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270380" y="3540848"/>
            <a:ext cx="670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2nd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82264" y="1693445"/>
            <a:ext cx="609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3rd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331097" y="1924373"/>
            <a:ext cx="61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4th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946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Precooling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Magnet 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OK </a:t>
            </a:r>
            <a:r>
              <a:rPr kumimoji="1" lang="en-US" altLang="ja-JP" dirty="0" smtClean="0">
                <a:solidFill>
                  <a:srgbClr val="FF0000"/>
                </a:solidFill>
                <a:sym typeface="Wingdings"/>
              </a:rPr>
              <a:t> started at 8:00 in this morning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purging : done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- Alexey and </a:t>
            </a:r>
            <a:r>
              <a:rPr kumimoji="1" lang="en-US" altLang="ja-JP" dirty="0" err="1" smtClean="0"/>
              <a:t>Fabrice</a:t>
            </a:r>
            <a:r>
              <a:rPr kumimoji="1" lang="en-US" altLang="ja-JP" dirty="0" smtClean="0"/>
              <a:t> came to check.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N2 transfer test : done </a:t>
            </a:r>
            <a:endParaRPr kumimoji="1" lang="en-US" altLang="ja-JP" dirty="0" smtClean="0"/>
          </a:p>
          <a:p>
            <a:r>
              <a:rPr lang="en-US" altLang="ja-JP" dirty="0" smtClean="0"/>
              <a:t>DR : </a:t>
            </a:r>
            <a:r>
              <a:rPr lang="en-US" altLang="ja-JP" dirty="0" smtClean="0">
                <a:solidFill>
                  <a:srgbClr val="FF0000"/>
                </a:solidFill>
              </a:rPr>
              <a:t>OK </a:t>
            </a:r>
            <a:r>
              <a:rPr lang="en-US" altLang="ja-JP" dirty="0" smtClean="0">
                <a:solidFill>
                  <a:srgbClr val="FF0000"/>
                </a:solidFill>
                <a:sym typeface="Wingdings"/>
              </a:rPr>
              <a:t> started at 9:00 in this morning 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kumimoji="1" lang="en-US" altLang="ja-JP" dirty="0">
                <a:solidFill>
                  <a:srgbClr val="FF0000"/>
                </a:solidFill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  </a:t>
            </a:r>
            <a:r>
              <a:rPr kumimoji="1" lang="en-US" altLang="ja-JP" dirty="0" smtClean="0"/>
              <a:t> - purging : done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- 500 L </a:t>
            </a:r>
            <a:r>
              <a:rPr lang="en-US" altLang="ja-JP" dirty="0" err="1" smtClean="0"/>
              <a:t>dewar</a:t>
            </a:r>
            <a:r>
              <a:rPr lang="en-US" altLang="ja-JP" dirty="0" smtClean="0"/>
              <a:t> : installed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-- transfer line : </a:t>
            </a:r>
            <a:r>
              <a:rPr lang="en-US" altLang="ja-JP" dirty="0" smtClean="0">
                <a:solidFill>
                  <a:srgbClr val="0000FF"/>
                </a:solidFill>
              </a:rPr>
              <a:t>installed </a:t>
            </a:r>
            <a:r>
              <a:rPr lang="en-US" altLang="ja-JP" dirty="0" smtClean="0">
                <a:solidFill>
                  <a:srgbClr val="0000FF"/>
                </a:solidFill>
              </a:rPr>
              <a:t>at 9:00 today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helium recovery line : OK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700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COMPASS Preparation schedule</a:t>
            </a:r>
            <a:endParaRPr kumimoji="1" lang="ja-JP" altLang="en-US" dirty="0"/>
          </a:p>
        </p:txBody>
      </p:sp>
      <p:pic>
        <p:nvPicPr>
          <p:cNvPr id="4" name="図 3" descr="TC-Riedl-2018-01-25 - TC-Riedl-2018-01-25_v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976"/>
          <a:stretch/>
        </p:blipFill>
        <p:spPr>
          <a:xfrm>
            <a:off x="305922" y="1681786"/>
            <a:ext cx="8489852" cy="4787943"/>
          </a:xfrm>
          <a:prstGeom prst="rect">
            <a:avLst/>
          </a:prstGeom>
        </p:spPr>
      </p:pic>
      <p:sp>
        <p:nvSpPr>
          <p:cNvPr id="3" name="上矢印 2"/>
          <p:cNvSpPr/>
          <p:nvPr/>
        </p:nvSpPr>
        <p:spPr>
          <a:xfrm>
            <a:off x="2443529" y="2405472"/>
            <a:ext cx="250125" cy="1270089"/>
          </a:xfrm>
          <a:prstGeom prst="up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62526" y="3656311"/>
            <a:ext cx="1426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We are here.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60353806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515</Words>
  <Application>Microsoft Macintosh PowerPoint</Application>
  <PresentationFormat>画面に合わせる (4:3)</PresentationFormat>
  <Paragraphs>102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ホワイト</vt:lpstr>
      <vt:lpstr>Polarised target status</vt:lpstr>
      <vt:lpstr>Outline</vt:lpstr>
      <vt:lpstr>He3 line of the DR</vt:lpstr>
      <vt:lpstr>He4 line</vt:lpstr>
      <vt:lpstr>Target cell</vt:lpstr>
      <vt:lpstr>Magnet</vt:lpstr>
      <vt:lpstr>PowerPoint プレゼンテーション</vt:lpstr>
      <vt:lpstr>Precooling</vt:lpstr>
      <vt:lpstr>COMPASS Preparation schedule</vt:lpstr>
      <vt:lpstr>Man power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堂下 典弘</dc:creator>
  <cp:lastModifiedBy>堂下 典弘</cp:lastModifiedBy>
  <cp:revision>15</cp:revision>
  <dcterms:created xsi:type="dcterms:W3CDTF">2018-02-16T20:02:36Z</dcterms:created>
  <dcterms:modified xsi:type="dcterms:W3CDTF">2018-02-20T08:41:10Z</dcterms:modified>
</cp:coreProperties>
</file>