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63" r:id="rId7"/>
    <p:sldId id="262" r:id="rId8"/>
    <p:sldId id="268" r:id="rId9"/>
    <p:sldId id="265" r:id="rId10"/>
    <p:sldId id="266" r:id="rId11"/>
    <p:sldId id="264" r:id="rId12"/>
    <p:sldId id="267" r:id="rId13"/>
    <p:sldId id="271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86" y="-6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data20180227\residual%20gas%20image\analyze\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[analysis.xlsx]Sheet1!$I$7:$I$22</c:f>
              <c:numCache>
                <c:formatCode>0.00E+00</c:formatCode>
                <c:ptCount val="16"/>
                <c:pt idx="0">
                  <c:v>8.3999999999999998E-8</c:v>
                </c:pt>
                <c:pt idx="1">
                  <c:v>1.4999999999999999E-7</c:v>
                </c:pt>
                <c:pt idx="2">
                  <c:v>1.9999999999999999E-7</c:v>
                </c:pt>
                <c:pt idx="3">
                  <c:v>2.4999999999999999E-7</c:v>
                </c:pt>
                <c:pt idx="4">
                  <c:v>2.9999999999999999E-7</c:v>
                </c:pt>
                <c:pt idx="5">
                  <c:v>3.4999999999999998E-7</c:v>
                </c:pt>
                <c:pt idx="6">
                  <c:v>4.0999999999999999E-7</c:v>
                </c:pt>
                <c:pt idx="7">
                  <c:v>4.4999999999999998E-7</c:v>
                </c:pt>
                <c:pt idx="8">
                  <c:v>5.3000000000000001E-7</c:v>
                </c:pt>
                <c:pt idx="9">
                  <c:v>5.9999999999999997E-7</c:v>
                </c:pt>
                <c:pt idx="10">
                  <c:v>6.4000000000000001E-7</c:v>
                </c:pt>
                <c:pt idx="11">
                  <c:v>6.9999999999999997E-7</c:v>
                </c:pt>
                <c:pt idx="12">
                  <c:v>7.4000000000000001E-7</c:v>
                </c:pt>
                <c:pt idx="13">
                  <c:v>7.8999999999999995E-7</c:v>
                </c:pt>
                <c:pt idx="14">
                  <c:v>8.9999999999999996E-7</c:v>
                </c:pt>
                <c:pt idx="15">
                  <c:v>9.9999999999999995E-7</c:v>
                </c:pt>
              </c:numCache>
            </c:numRef>
          </c:xVal>
          <c:yVal>
            <c:numRef>
              <c:f>[analysis.xlsx]Sheet1!$J$7:$J$22</c:f>
              <c:numCache>
                <c:formatCode>General</c:formatCode>
                <c:ptCount val="16"/>
                <c:pt idx="0">
                  <c:v>5071.8354493888173</c:v>
                </c:pt>
                <c:pt idx="1">
                  <c:v>7055.2562069073992</c:v>
                </c:pt>
                <c:pt idx="2">
                  <c:v>8231.4012861601095</c:v>
                </c:pt>
                <c:pt idx="3">
                  <c:v>9782.7485120726869</c:v>
                </c:pt>
                <c:pt idx="4">
                  <c:v>11507.454149458741</c:v>
                </c:pt>
                <c:pt idx="5">
                  <c:v>13282.507922369037</c:v>
                </c:pt>
                <c:pt idx="6">
                  <c:v>18424.108852548699</c:v>
                </c:pt>
                <c:pt idx="7">
                  <c:v>32914.766483980929</c:v>
                </c:pt>
                <c:pt idx="8">
                  <c:v>27205.938134906752</c:v>
                </c:pt>
                <c:pt idx="9">
                  <c:v>27309.694999078551</c:v>
                </c:pt>
                <c:pt idx="10">
                  <c:v>25656.094885958955</c:v>
                </c:pt>
                <c:pt idx="11">
                  <c:v>27155.547386701841</c:v>
                </c:pt>
                <c:pt idx="12">
                  <c:v>27373.837109998083</c:v>
                </c:pt>
                <c:pt idx="13">
                  <c:v>28820.560178355841</c:v>
                </c:pt>
                <c:pt idx="14">
                  <c:v>31816.602610351998</c:v>
                </c:pt>
                <c:pt idx="15">
                  <c:v>36052.849513787325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541056"/>
        <c:axId val="93590592"/>
      </c:scatterChart>
      <c:valAx>
        <c:axId val="43541056"/>
        <c:scaling>
          <c:orientation val="minMax"/>
        </c:scaling>
        <c:delete val="0"/>
        <c:axPos val="b"/>
        <c:numFmt formatCode="0.00E+00" sourceLinked="1"/>
        <c:majorTickMark val="out"/>
        <c:minorTickMark val="none"/>
        <c:tickLblPos val="nextTo"/>
        <c:crossAx val="93590592"/>
        <c:crosses val="autoZero"/>
        <c:crossBetween val="midCat"/>
      </c:valAx>
      <c:valAx>
        <c:axId val="93590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35410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100" b="1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Cockcroft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H. Zhang</a:t>
            </a:r>
            <a:r>
              <a:rPr lang="en-GB" dirty="0"/>
              <a:t>, A. Salehilashkajani</a:t>
            </a:r>
          </a:p>
        </p:txBody>
      </p:sp>
    </p:spTree>
    <p:extLst>
      <p:ext uri="{BB962C8B-B14F-4D97-AF65-F5344CB8AC3E}">
        <p14:creationId xmlns:p14="http://schemas.microsoft.com/office/powerpoint/2010/main" val="85677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Things not ready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Gas line (Will be delivered this week)</a:t>
            </a:r>
          </a:p>
          <a:p>
            <a:r>
              <a:rPr lang="en-GB" dirty="0" smtClean="0"/>
              <a:t>Optics holder (under manufacturing)</a:t>
            </a:r>
          </a:p>
          <a:p>
            <a:r>
              <a:rPr lang="en-GB" dirty="0" smtClean="0"/>
              <a:t>Alignment mirror &amp; holder (under manufacturing)</a:t>
            </a:r>
          </a:p>
          <a:p>
            <a:r>
              <a:rPr lang="en-GB" dirty="0" smtClean="0"/>
              <a:t>LED port for target??</a:t>
            </a:r>
          </a:p>
          <a:p>
            <a:r>
              <a:rPr lang="en-GB" dirty="0" smtClean="0"/>
              <a:t>Nozzle??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3611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Nozzle suggestion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 descr="C:\Work\Gas Jet monitor\CERN Collaboration\photo\IMG_34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0" t="40217" r="32928" b="15334"/>
          <a:stretch/>
        </p:blipFill>
        <p:spPr bwMode="auto">
          <a:xfrm>
            <a:off x="6865620" y="3223170"/>
            <a:ext cx="160020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Work\Gas Jet monitor\CERN Collaboration\photo\IMG_341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9" t="31221" r="32135" b="34389"/>
          <a:stretch/>
        </p:blipFill>
        <p:spPr bwMode="auto">
          <a:xfrm>
            <a:off x="4495800" y="3352980"/>
            <a:ext cx="944880" cy="99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Work\Gas Jet monitor\CERN Collaboration\photo\IMG_341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6" t="34138" r="13866" b="21413"/>
          <a:stretch/>
        </p:blipFill>
        <p:spPr bwMode="auto">
          <a:xfrm>
            <a:off x="381000" y="3215640"/>
            <a:ext cx="254508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ross 3"/>
          <p:cNvSpPr/>
          <p:nvPr/>
        </p:nvSpPr>
        <p:spPr>
          <a:xfrm>
            <a:off x="2971800" y="3223170"/>
            <a:ext cx="1219200" cy="1280160"/>
          </a:xfrm>
          <a:prstGeom prst="plus">
            <a:avLst>
              <a:gd name="adj" fmla="val 424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638800" y="3436710"/>
            <a:ext cx="1066800" cy="213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638800" y="3977640"/>
            <a:ext cx="1066800" cy="213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729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Using residual gas to calibrate the gas jet density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289560" y="1752600"/>
            <a:ext cx="4968240" cy="4038600"/>
            <a:chOff x="289560" y="1981200"/>
            <a:chExt cx="3657600" cy="2923032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50" t="24267" r="27375" b="33111"/>
            <a:stretch/>
          </p:blipFill>
          <p:spPr bwMode="auto">
            <a:xfrm>
              <a:off x="594360" y="1981200"/>
              <a:ext cx="2910840" cy="29230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804160" y="2794647"/>
              <a:ext cx="1143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Leaking valve</a:t>
              </a:r>
              <a:endParaRPr lang="en-GB" sz="12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89560" y="2886197"/>
              <a:ext cx="609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/>
                <a:t>Gauge</a:t>
              </a:r>
              <a:endParaRPr lang="en-GB" sz="1100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572000" y="2362200"/>
                <a:ext cx="358140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𝑝h𝑡𝑜𝑛</m:t>
                          </m:r>
                        </m:sub>
                      </m:sSub>
                      <m:r>
                        <a:rPr lang="en-GB" i="1" smtClean="0">
                          <a:latin typeface="Cambria Math"/>
                          <a:ea typeface="Cambria Math"/>
                        </a:rPr>
                        <m:t>∝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𝐷𝑒𝑛𝑠𝑖𝑡𝑦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 ∗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𝐶𝑢𝑟𝑟𝑒𝑛𝑡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 ∗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𝑡</m:t>
                      </m:r>
                    </m:oMath>
                  </m:oMathPara>
                </a14:m>
                <a:endParaRPr lang="en-GB" i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362200"/>
                <a:ext cx="3581400" cy="390748"/>
              </a:xfrm>
              <a:prstGeom prst="rect">
                <a:avLst/>
              </a:prstGeom>
              <a:blipFill rotWithShape="1">
                <a:blip r:embed="rId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572000" y="3442716"/>
                <a:ext cx="3581400" cy="689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𝑟𝑒𝑠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𝑗𝑒𝑡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𝑟𝑒𝑠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𝑗𝑒𝑡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 ∗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𝑟𝑒𝑠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𝑗𝑒𝑡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 ∗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𝑟𝑒𝑠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𝑗𝑒𝑡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i="1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3442716"/>
                <a:ext cx="3581400" cy="68903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257800" y="4708281"/>
                <a:ext cx="2536977" cy="39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𝐺𝑎𝑢𝑔𝑒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=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 ∗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∗</m:t>
                      </m:r>
                      <m:r>
                        <a:rPr lang="en-GB" b="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4708281"/>
                <a:ext cx="2536977" cy="391902"/>
              </a:xfrm>
              <a:prstGeom prst="rect">
                <a:avLst/>
              </a:prstGeom>
              <a:blipFill rotWithShape="1">
                <a:blip r:embed="rId5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4657831" y="5595249"/>
                <a:ext cx="3180743" cy="6969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𝑗𝑒𝑡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𝑟𝑒𝑠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∗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𝑟𝑒𝑠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𝑗𝑒𝑡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/>
                          <a:ea typeface="Cambria Math"/>
                        </a:rPr>
                        <m:t> ∗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𝑟𝑒𝑠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𝑗𝑒𝑡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∗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𝑗𝑒𝑡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  <a:ea typeface="Cambria Math"/>
                                </a:rPr>
                                <m:t>𝑟𝑒𝑠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831" y="5595249"/>
                <a:ext cx="3180743" cy="6969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765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57328"/>
            <a:ext cx="4418446" cy="322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564" y="1957328"/>
            <a:ext cx="4359578" cy="3224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730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Photon counting VS Gauge measurement using leaking valve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6587807"/>
              </p:ext>
            </p:extLst>
          </p:nvPr>
        </p:nvGraphicFramePr>
        <p:xfrm>
          <a:off x="990600" y="1905000"/>
          <a:ext cx="6477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1374089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Photon number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543800" y="5105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Pressure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520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Continue the density measurement using gas jet</a:t>
            </a:r>
          </a:p>
          <a:p>
            <a:r>
              <a:rPr lang="en-GB" dirty="0"/>
              <a:t>Test with new scintillator and target in the interaction </a:t>
            </a:r>
            <a:r>
              <a:rPr lang="en-GB" dirty="0" smtClean="0"/>
              <a:t>chamber</a:t>
            </a:r>
          </a:p>
          <a:p>
            <a:r>
              <a:rPr lang="en-GB" dirty="0" smtClean="0"/>
              <a:t>Install the alignment mirror, align the nozzle and skimmers after nozzle arrives</a:t>
            </a:r>
          </a:p>
          <a:p>
            <a:r>
              <a:rPr lang="en-GB" dirty="0" smtClean="0"/>
              <a:t>Checking any leakage of the new system</a:t>
            </a:r>
          </a:p>
          <a:p>
            <a:r>
              <a:rPr lang="en-GB" dirty="0" smtClean="0"/>
              <a:t>Bake-out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588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setup</a:t>
            </a:r>
          </a:p>
          <a:p>
            <a:pPr lvl="1"/>
            <a:r>
              <a:rPr lang="en-GB" dirty="0" smtClean="0"/>
              <a:t>Injector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lignment laser system</a:t>
            </a:r>
          </a:p>
          <a:p>
            <a:pPr lvl="1"/>
            <a:r>
              <a:rPr lang="en-GB" dirty="0" smtClean="0"/>
              <a:t>Skimmer assemblies</a:t>
            </a:r>
          </a:p>
          <a:p>
            <a:pPr lvl="1"/>
            <a:r>
              <a:rPr lang="en-GB" dirty="0" smtClean="0"/>
              <a:t>Setup as a whole</a:t>
            </a:r>
          </a:p>
          <a:p>
            <a:r>
              <a:rPr lang="en-GB" dirty="0" smtClean="0"/>
              <a:t>Use residual gas to calibrate the gas jet density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18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C:\Work\Gas Jet monitor\CERN Collaboration\photo\IMG_33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Work\Gas Jet monitor\CERN Collaboration\photo\IMG_20180214_1805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Work\Gas Jet monitor\CERN Collaboration\photo\IMG_20180214_180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116400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99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Alignment laser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2" name="Picture 4" descr="C:\Work\Gas Jet monitor\CERN Collaboration\photo\IMG_34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3000" y="22580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Work\Gas Jet monitor\CERN Collaboration\photo\IMG_20180214_1806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580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12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Skimmer assemblies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8" name="Picture 4" descr="C:\Work\Gas Jet monitor\CERN Collaboration\photo\IMG_20180214_1805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057400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Work\Gas Jet monitor\CERN Collaboration\photo\IMG_20180220_1549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057400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35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Screen &amp; Target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 descr="C:\Work\Gas Jet monitor\CERN Collaboration\photo\IMG_20180220_1549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57400"/>
            <a:ext cx="216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Work\Gas Jet monitor\CERN Collaboration\photo\IMG_34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63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Setup as a whole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C:\Work\Gas Jet monitor\CERN Collaboration\photo\IMG_34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0" y="1954440"/>
            <a:ext cx="336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Work\Gas Jet monitor\CERN Collaboration\photo\IMG_34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37600" y="2014440"/>
            <a:ext cx="336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Work\Gas Jet monitor\CERN Collaboration\photo\IMG_34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51600" y="2014440"/>
            <a:ext cx="336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61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Pump connection issue</a:t>
            </a:r>
            <a:endParaRPr lang="en-GB" dirty="0"/>
          </a:p>
        </p:txBody>
      </p:sp>
      <p:pic>
        <p:nvPicPr>
          <p:cNvPr id="9218" name="Picture 2" descr="C:\Work\Gas Jet monitor\CERN Collaboration\photo\IMG_34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2667000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0" y="2730556"/>
            <a:ext cx="4724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standard cable (4 pins) from DCU is not compatible with the TC (</a:t>
            </a:r>
            <a:r>
              <a:rPr lang="en-GB" dirty="0" err="1" smtClean="0"/>
              <a:t>Profibus</a:t>
            </a:r>
            <a:r>
              <a:rPr lang="en-GB" dirty="0" smtClean="0"/>
              <a:t>), remade the cable to connect the TC with remote port this week according to the Pfeiffer Technician, and start to pump yesterday.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66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Work\Gas Jet monitor\CERN Collaboration\photo\IMG_341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6"/>
          <a:stretch/>
        </p:blipFill>
        <p:spPr bwMode="auto">
          <a:xfrm>
            <a:off x="685800" y="1467817"/>
            <a:ext cx="7772400" cy="498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Pumping test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45675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2.7e-7 mbar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0" y="4719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5.4e-8 mbar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265126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8.4e-7 mbar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" y="3682888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2.0e-7 mbar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1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302</Words>
  <Application>Microsoft Office PowerPoint</Application>
  <PresentationFormat>On-screen Show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Cockcroft Update</vt:lpstr>
      <vt:lpstr>Content </vt:lpstr>
      <vt:lpstr>Injector</vt:lpstr>
      <vt:lpstr>Alignment laser system</vt:lpstr>
      <vt:lpstr>Skimmer assemblies</vt:lpstr>
      <vt:lpstr>Screen &amp; Target</vt:lpstr>
      <vt:lpstr>Setup as a whole</vt:lpstr>
      <vt:lpstr>Pump connection issue</vt:lpstr>
      <vt:lpstr>Pumping test</vt:lpstr>
      <vt:lpstr>Things not ready</vt:lpstr>
      <vt:lpstr>Nozzle suggestion</vt:lpstr>
      <vt:lpstr>Using residual gas to calibrate the gas jet density</vt:lpstr>
      <vt:lpstr>PowerPoint Presentation</vt:lpstr>
      <vt:lpstr>Photon counting VS Gauge measurement using leaking valve</vt:lpstr>
      <vt:lpstr>Next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viw53224</dc:creator>
  <cp:lastModifiedBy>Hao</cp:lastModifiedBy>
  <cp:revision>15</cp:revision>
  <dcterms:created xsi:type="dcterms:W3CDTF">2006-08-16T00:00:00Z</dcterms:created>
  <dcterms:modified xsi:type="dcterms:W3CDTF">2018-02-28T15:02:16Z</dcterms:modified>
</cp:coreProperties>
</file>