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3" r:id="rId3"/>
    <p:sldId id="257" r:id="rId4"/>
    <p:sldId id="258" r:id="rId5"/>
    <p:sldId id="275" r:id="rId6"/>
    <p:sldId id="262" r:id="rId7"/>
    <p:sldId id="261" r:id="rId8"/>
    <p:sldId id="264" r:id="rId9"/>
    <p:sldId id="274" r:id="rId10"/>
    <p:sldId id="263" r:id="rId11"/>
    <p:sldId id="265" r:id="rId12"/>
    <p:sldId id="266" r:id="rId13"/>
    <p:sldId id="267" r:id="rId14"/>
    <p:sldId id="268" r:id="rId15"/>
    <p:sldId id="270" r:id="rId16"/>
    <p:sldId id="276" r:id="rId17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BB63"/>
    <a:srgbClr val="333333"/>
    <a:srgbClr val="66666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02" autoAdjust="0"/>
    <p:restoredTop sz="94725" autoAdjust="0"/>
  </p:normalViewPr>
  <p:slideViewPr>
    <p:cSldViewPr snapToGrid="0" snapToObjects="1">
      <p:cViewPr varScale="1">
        <p:scale>
          <a:sx n="94" d="100"/>
          <a:sy n="94" d="100"/>
        </p:scale>
        <p:origin x="200" y="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0.emf"/><Relationship Id="rId3" Type="http://schemas.openxmlformats.org/officeDocument/2006/relationships/image" Target="../media/image85.wmf"/><Relationship Id="rId7" Type="http://schemas.openxmlformats.org/officeDocument/2006/relationships/image" Target="../media/image89.emf"/><Relationship Id="rId2" Type="http://schemas.openxmlformats.org/officeDocument/2006/relationships/image" Target="../media/image84.wmf"/><Relationship Id="rId1" Type="http://schemas.openxmlformats.org/officeDocument/2006/relationships/image" Target="../media/image83.wmf"/><Relationship Id="rId6" Type="http://schemas.openxmlformats.org/officeDocument/2006/relationships/image" Target="../media/image88.wmf"/><Relationship Id="rId5" Type="http://schemas.openxmlformats.org/officeDocument/2006/relationships/image" Target="../media/image87.wmf"/><Relationship Id="rId10" Type="http://schemas.openxmlformats.org/officeDocument/2006/relationships/image" Target="../media/image92.emf"/><Relationship Id="rId4" Type="http://schemas.openxmlformats.org/officeDocument/2006/relationships/image" Target="../media/image86.wmf"/><Relationship Id="rId9" Type="http://schemas.openxmlformats.org/officeDocument/2006/relationships/image" Target="../media/image91.e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2" Type="http://schemas.openxmlformats.org/officeDocument/2006/relationships/image" Target="../media/image96.emf"/><Relationship Id="rId1" Type="http://schemas.openxmlformats.org/officeDocument/2006/relationships/image" Target="../media/image95.emf"/><Relationship Id="rId4" Type="http://schemas.openxmlformats.org/officeDocument/2006/relationships/image" Target="../media/image9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image" Target="../media/image4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7" Type="http://schemas.openxmlformats.org/officeDocument/2006/relationships/image" Target="../media/image67.wmf"/><Relationship Id="rId2" Type="http://schemas.openxmlformats.org/officeDocument/2006/relationships/image" Target="../media/image62.e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drawings/_rels/vmlDrawing9.vml.rels><?xml version="1.0" encoding="UTF-8" standalone="yes"?>
<Relationships xmlns="http://schemas.openxmlformats.org/package/2006/relationships"><Relationship Id="rId8" Type="http://schemas.openxmlformats.org/officeDocument/2006/relationships/image" Target="../media/image75.wmf"/><Relationship Id="rId3" Type="http://schemas.openxmlformats.org/officeDocument/2006/relationships/image" Target="../media/image70.wmf"/><Relationship Id="rId7" Type="http://schemas.openxmlformats.org/officeDocument/2006/relationships/image" Target="../media/image74.wmf"/><Relationship Id="rId2" Type="http://schemas.openxmlformats.org/officeDocument/2006/relationships/image" Target="../media/image69.wmf"/><Relationship Id="rId1" Type="http://schemas.openxmlformats.org/officeDocument/2006/relationships/image" Target="../media/image68.wmf"/><Relationship Id="rId6" Type="http://schemas.openxmlformats.org/officeDocument/2006/relationships/image" Target="../media/image73.wmf"/><Relationship Id="rId5" Type="http://schemas.openxmlformats.org/officeDocument/2006/relationships/image" Target="../media/image72.wmf"/><Relationship Id="rId10" Type="http://schemas.openxmlformats.org/officeDocument/2006/relationships/image" Target="../media/image77.wmf"/><Relationship Id="rId4" Type="http://schemas.openxmlformats.org/officeDocument/2006/relationships/image" Target="../media/image71.wmf"/><Relationship Id="rId9" Type="http://schemas.openxmlformats.org/officeDocument/2006/relationships/image" Target="../media/image7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14.05.18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14.05.18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grpSp>
        <p:nvGrpSpPr>
          <p:cNvPr id="12" name="Gruppierung 11"/>
          <p:cNvGrpSpPr/>
          <p:nvPr userDrawn="1"/>
        </p:nvGrpSpPr>
        <p:grpSpPr>
          <a:xfrm>
            <a:off x="3193470" y="150090"/>
            <a:ext cx="5615712" cy="845209"/>
            <a:chOff x="3193470" y="150090"/>
            <a:chExt cx="5615712" cy="845209"/>
          </a:xfrm>
        </p:grpSpPr>
        <p:sp>
          <p:nvSpPr>
            <p:cNvPr id="9" name="Rechteck 8"/>
            <p:cNvSpPr/>
            <p:nvPr userDrawn="1"/>
          </p:nvSpPr>
          <p:spPr>
            <a:xfrm>
              <a:off x="7031182" y="150090"/>
              <a:ext cx="1778000" cy="56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3193470" y="595189"/>
              <a:ext cx="55308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dirty="0">
                  <a:solidFill>
                    <a:srgbClr val="333333"/>
                  </a:solidFill>
                  <a:latin typeface="Arial"/>
                  <a:cs typeface="Arial"/>
                </a:rPr>
                <a:t>GSI Helmholtzzentrum für Schwerionenforschung GmbH</a:t>
              </a:r>
            </a:p>
            <a:p>
              <a:pPr algn="r"/>
              <a:endParaRPr lang="de-DE" sz="1000" dirty="0">
                <a:solidFill>
                  <a:srgbClr val="333333"/>
                </a:solidFill>
                <a:latin typeface="Arial"/>
                <a:cs typeface="Arial"/>
              </a:endParaRPr>
            </a:p>
          </p:txBody>
        </p:sp>
        <p:pic>
          <p:nvPicPr>
            <p:cNvPr id="10" name="Bild 9" descr="GSI_Logo_rgb.png"/>
            <p:cNvPicPr>
              <a:picLocks noChangeAspect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65" y="178975"/>
              <a:ext cx="1349516" cy="449839"/>
            </a:xfrm>
            <a:prstGeom prst="rect">
              <a:avLst/>
            </a:prstGeom>
          </p:spPr>
        </p:pic>
      </p:grp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5" y="271335"/>
            <a:ext cx="6242342" cy="7875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‹#›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65" y="259790"/>
            <a:ext cx="1349516" cy="44983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20368"/>
            <a:ext cx="378083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59790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emf"/><Relationship Id="rId13" Type="http://schemas.openxmlformats.org/officeDocument/2006/relationships/image" Target="../media/image51.emf"/><Relationship Id="rId3" Type="http://schemas.openxmlformats.org/officeDocument/2006/relationships/image" Target="../media/image52.jpg"/><Relationship Id="rId7" Type="http://schemas.openxmlformats.org/officeDocument/2006/relationships/image" Target="../media/image56.emf"/><Relationship Id="rId12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5.emf"/><Relationship Id="rId11" Type="http://schemas.openxmlformats.org/officeDocument/2006/relationships/image" Target="../media/image60.emf"/><Relationship Id="rId5" Type="http://schemas.openxmlformats.org/officeDocument/2006/relationships/image" Target="../media/image54.emf"/><Relationship Id="rId10" Type="http://schemas.openxmlformats.org/officeDocument/2006/relationships/image" Target="../media/image59.emf"/><Relationship Id="rId4" Type="http://schemas.openxmlformats.org/officeDocument/2006/relationships/image" Target="../media/image53.jpg"/><Relationship Id="rId9" Type="http://schemas.openxmlformats.org/officeDocument/2006/relationships/image" Target="../media/image58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emf"/><Relationship Id="rId13" Type="http://schemas.openxmlformats.org/officeDocument/2006/relationships/oleObject" Target="../embeddings/oleObject26.bin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12" Type="http://schemas.openxmlformats.org/officeDocument/2006/relationships/image" Target="../media/image6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7.wmf"/><Relationship Id="rId1" Type="http://schemas.openxmlformats.org/officeDocument/2006/relationships/vmlDrawing" Target="../drawings/vmlDrawing8.vml"/><Relationship Id="rId6" Type="http://schemas.openxmlformats.org/officeDocument/2006/relationships/image" Target="../media/image62.emf"/><Relationship Id="rId11" Type="http://schemas.openxmlformats.org/officeDocument/2006/relationships/oleObject" Target="../embeddings/oleObject25.bin"/><Relationship Id="rId5" Type="http://schemas.openxmlformats.org/officeDocument/2006/relationships/oleObject" Target="../embeddings/oleObject22.bin"/><Relationship Id="rId15" Type="http://schemas.openxmlformats.org/officeDocument/2006/relationships/oleObject" Target="../embeddings/oleObject27.bin"/><Relationship Id="rId10" Type="http://schemas.openxmlformats.org/officeDocument/2006/relationships/image" Target="../media/image64.wmf"/><Relationship Id="rId4" Type="http://schemas.openxmlformats.org/officeDocument/2006/relationships/image" Target="../media/image61.wmf"/><Relationship Id="rId9" Type="http://schemas.openxmlformats.org/officeDocument/2006/relationships/oleObject" Target="../embeddings/oleObject24.bin"/><Relationship Id="rId14" Type="http://schemas.openxmlformats.org/officeDocument/2006/relationships/image" Target="../media/image66.w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wmf"/><Relationship Id="rId13" Type="http://schemas.openxmlformats.org/officeDocument/2006/relationships/oleObject" Target="../embeddings/oleObject33.bin"/><Relationship Id="rId18" Type="http://schemas.openxmlformats.org/officeDocument/2006/relationships/oleObject" Target="../embeddings/oleObject35.bin"/><Relationship Id="rId3" Type="http://schemas.openxmlformats.org/officeDocument/2006/relationships/oleObject" Target="../embeddings/oleObject28.bin"/><Relationship Id="rId21" Type="http://schemas.openxmlformats.org/officeDocument/2006/relationships/image" Target="../media/image76.wmf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72.wmf"/><Relationship Id="rId17" Type="http://schemas.openxmlformats.org/officeDocument/2006/relationships/image" Target="../media/image78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4.wmf"/><Relationship Id="rId20" Type="http://schemas.openxmlformats.org/officeDocument/2006/relationships/oleObject" Target="../embeddings/oleObject36.bin"/><Relationship Id="rId1" Type="http://schemas.openxmlformats.org/officeDocument/2006/relationships/vmlDrawing" Target="../drawings/vmlDrawing9.vml"/><Relationship Id="rId6" Type="http://schemas.openxmlformats.org/officeDocument/2006/relationships/image" Target="../media/image69.wmf"/><Relationship Id="rId11" Type="http://schemas.openxmlformats.org/officeDocument/2006/relationships/oleObject" Target="../embeddings/oleObject32.bin"/><Relationship Id="rId24" Type="http://schemas.openxmlformats.org/officeDocument/2006/relationships/image" Target="../media/image79.emf"/><Relationship Id="rId5" Type="http://schemas.openxmlformats.org/officeDocument/2006/relationships/oleObject" Target="../embeddings/oleObject29.bin"/><Relationship Id="rId15" Type="http://schemas.openxmlformats.org/officeDocument/2006/relationships/oleObject" Target="../embeddings/oleObject34.bin"/><Relationship Id="rId23" Type="http://schemas.openxmlformats.org/officeDocument/2006/relationships/image" Target="../media/image77.wmf"/><Relationship Id="rId10" Type="http://schemas.openxmlformats.org/officeDocument/2006/relationships/image" Target="../media/image71.wmf"/><Relationship Id="rId19" Type="http://schemas.openxmlformats.org/officeDocument/2006/relationships/image" Target="../media/image75.wmf"/><Relationship Id="rId4" Type="http://schemas.openxmlformats.org/officeDocument/2006/relationships/image" Target="../media/image68.w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73.wmf"/><Relationship Id="rId22" Type="http://schemas.openxmlformats.org/officeDocument/2006/relationships/oleObject" Target="../embeddings/oleObject3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7" Type="http://schemas.openxmlformats.org/officeDocument/2006/relationships/image" Target="../media/image7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30.bin"/><Relationship Id="rId5" Type="http://schemas.openxmlformats.org/officeDocument/2006/relationships/image" Target="../media/image82.emf"/><Relationship Id="rId4" Type="http://schemas.openxmlformats.org/officeDocument/2006/relationships/image" Target="../media/image81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wmf"/><Relationship Id="rId13" Type="http://schemas.openxmlformats.org/officeDocument/2006/relationships/image" Target="../media/image93.png"/><Relationship Id="rId18" Type="http://schemas.openxmlformats.org/officeDocument/2006/relationships/image" Target="../media/image89.emf"/><Relationship Id="rId3" Type="http://schemas.openxmlformats.org/officeDocument/2006/relationships/oleObject" Target="../embeddings/oleObject38.bin"/><Relationship Id="rId21" Type="http://schemas.openxmlformats.org/officeDocument/2006/relationships/oleObject" Target="../embeddings/oleObject46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87.wmf"/><Relationship Id="rId17" Type="http://schemas.openxmlformats.org/officeDocument/2006/relationships/oleObject" Target="../embeddings/oleObject4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94.jpeg"/><Relationship Id="rId20" Type="http://schemas.openxmlformats.org/officeDocument/2006/relationships/image" Target="../media/image90.emf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4.wmf"/><Relationship Id="rId11" Type="http://schemas.openxmlformats.org/officeDocument/2006/relationships/oleObject" Target="../embeddings/oleObject42.bin"/><Relationship Id="rId24" Type="http://schemas.openxmlformats.org/officeDocument/2006/relationships/image" Target="../media/image92.emf"/><Relationship Id="rId5" Type="http://schemas.openxmlformats.org/officeDocument/2006/relationships/oleObject" Target="../embeddings/oleObject39.bin"/><Relationship Id="rId15" Type="http://schemas.openxmlformats.org/officeDocument/2006/relationships/image" Target="../media/image88.wmf"/><Relationship Id="rId23" Type="http://schemas.openxmlformats.org/officeDocument/2006/relationships/oleObject" Target="../embeddings/oleObject47.bin"/><Relationship Id="rId10" Type="http://schemas.openxmlformats.org/officeDocument/2006/relationships/image" Target="../media/image86.wmf"/><Relationship Id="rId19" Type="http://schemas.openxmlformats.org/officeDocument/2006/relationships/oleObject" Target="../embeddings/oleObject45.bin"/><Relationship Id="rId4" Type="http://schemas.openxmlformats.org/officeDocument/2006/relationships/image" Target="../media/image83.wmf"/><Relationship Id="rId9" Type="http://schemas.openxmlformats.org/officeDocument/2006/relationships/oleObject" Target="../embeddings/oleObject41.bin"/><Relationship Id="rId14" Type="http://schemas.openxmlformats.org/officeDocument/2006/relationships/oleObject" Target="../embeddings/oleObject43.bin"/><Relationship Id="rId22" Type="http://schemas.openxmlformats.org/officeDocument/2006/relationships/image" Target="../media/image91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9.bin"/><Relationship Id="rId13" Type="http://schemas.openxmlformats.org/officeDocument/2006/relationships/image" Target="../media/image98.emf"/><Relationship Id="rId3" Type="http://schemas.openxmlformats.org/officeDocument/2006/relationships/image" Target="../media/image99.emf"/><Relationship Id="rId7" Type="http://schemas.openxmlformats.org/officeDocument/2006/relationships/image" Target="../media/image95.emf"/><Relationship Id="rId12" Type="http://schemas.openxmlformats.org/officeDocument/2006/relationships/oleObject" Target="../embeddings/oleObject5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8.bin"/><Relationship Id="rId11" Type="http://schemas.openxmlformats.org/officeDocument/2006/relationships/image" Target="../media/image97.emf"/><Relationship Id="rId5" Type="http://schemas.openxmlformats.org/officeDocument/2006/relationships/image" Target="../media/image101.jpg"/><Relationship Id="rId10" Type="http://schemas.openxmlformats.org/officeDocument/2006/relationships/oleObject" Target="../embeddings/oleObject50.bin"/><Relationship Id="rId4" Type="http://schemas.openxmlformats.org/officeDocument/2006/relationships/image" Target="../media/image100.emf"/><Relationship Id="rId9" Type="http://schemas.openxmlformats.org/officeDocument/2006/relationships/image" Target="../media/image9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6.emf"/><Relationship Id="rId12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9.emf"/><Relationship Id="rId4" Type="http://schemas.openxmlformats.org/officeDocument/2006/relationships/image" Target="../media/image3.wmf"/><Relationship Id="rId9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13" Type="http://schemas.openxmlformats.org/officeDocument/2006/relationships/image" Target="../media/image12.emf"/><Relationship Id="rId3" Type="http://schemas.openxmlformats.org/officeDocument/2006/relationships/oleObject" Target="../embeddings/oleObject4.bin"/><Relationship Id="rId7" Type="http://schemas.openxmlformats.org/officeDocument/2006/relationships/image" Target="../media/image14.e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9.e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image" Target="../media/image18.emf"/><Relationship Id="rId5" Type="http://schemas.openxmlformats.org/officeDocument/2006/relationships/oleObject" Target="../embeddings/oleObject5.bin"/><Relationship Id="rId15" Type="http://schemas.openxmlformats.org/officeDocument/2006/relationships/image" Target="../media/image13.emf"/><Relationship Id="rId10" Type="http://schemas.openxmlformats.org/officeDocument/2006/relationships/image" Target="../media/image17.emf"/><Relationship Id="rId4" Type="http://schemas.openxmlformats.org/officeDocument/2006/relationships/image" Target="../media/image10.wmf"/><Relationship Id="rId9" Type="http://schemas.openxmlformats.org/officeDocument/2006/relationships/image" Target="../media/image16.emf"/><Relationship Id="rId14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tif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7.emf"/><Relationship Id="rId18" Type="http://schemas.openxmlformats.org/officeDocument/2006/relationships/oleObject" Target="../embeddings/oleObject15.bin"/><Relationship Id="rId26" Type="http://schemas.openxmlformats.org/officeDocument/2006/relationships/image" Target="../media/image38.emf"/><Relationship Id="rId3" Type="http://schemas.openxmlformats.org/officeDocument/2006/relationships/oleObject" Target="../embeddings/oleObject9.bin"/><Relationship Id="rId21" Type="http://schemas.openxmlformats.org/officeDocument/2006/relationships/image" Target="../media/image35.emf"/><Relationship Id="rId7" Type="http://schemas.openxmlformats.org/officeDocument/2006/relationships/oleObject" Target="../embeddings/oleObject11.bin"/><Relationship Id="rId12" Type="http://schemas.openxmlformats.org/officeDocument/2006/relationships/oleObject" Target="../embeddings/oleObject13.bin"/><Relationship Id="rId17" Type="http://schemas.openxmlformats.org/officeDocument/2006/relationships/image" Target="../media/image28.png"/><Relationship Id="rId25" Type="http://schemas.openxmlformats.org/officeDocument/2006/relationships/image" Target="../media/image37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4.bin"/><Relationship Id="rId20" Type="http://schemas.openxmlformats.org/officeDocument/2006/relationships/image" Target="../media/image34.e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4.png"/><Relationship Id="rId11" Type="http://schemas.openxmlformats.org/officeDocument/2006/relationships/image" Target="../media/image31.emf"/><Relationship Id="rId24" Type="http://schemas.openxmlformats.org/officeDocument/2006/relationships/image" Target="../media/image30.emf"/><Relationship Id="rId5" Type="http://schemas.openxmlformats.org/officeDocument/2006/relationships/oleObject" Target="../embeddings/oleObject10.bin"/><Relationship Id="rId15" Type="http://schemas.openxmlformats.org/officeDocument/2006/relationships/image" Target="../media/image33.jpeg"/><Relationship Id="rId23" Type="http://schemas.openxmlformats.org/officeDocument/2006/relationships/oleObject" Target="../embeddings/oleObject16.bin"/><Relationship Id="rId10" Type="http://schemas.openxmlformats.org/officeDocument/2006/relationships/image" Target="../media/image26.png"/><Relationship Id="rId19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oleObject" Target="../embeddings/oleObject12.bin"/><Relationship Id="rId14" Type="http://schemas.openxmlformats.org/officeDocument/2006/relationships/image" Target="../media/image32.jpeg"/><Relationship Id="rId22" Type="http://schemas.openxmlformats.org/officeDocument/2006/relationships/image" Target="../media/image3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oleObject" Target="Macintosh%20HD:Users:boine:Desktop:ecooled.doc!OLE_LINK1" TargetMode="External"/><Relationship Id="rId7" Type="http://schemas.openxmlformats.org/officeDocument/2006/relationships/image" Target="../media/image4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0.png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44.emf"/><Relationship Id="rId4" Type="http://schemas.openxmlformats.org/officeDocument/2006/relationships/image" Target="../media/image39.png"/><Relationship Id="rId9" Type="http://schemas.openxmlformats.org/officeDocument/2006/relationships/image" Target="../media/image4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emf"/><Relationship Id="rId3" Type="http://schemas.openxmlformats.org/officeDocument/2006/relationships/image" Target="../media/image49.png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50.emf"/><Relationship Id="rId5" Type="http://schemas.openxmlformats.org/officeDocument/2006/relationships/image" Target="../media/image47.wmf"/><Relationship Id="rId4" Type="http://schemas.openxmlformats.org/officeDocument/2006/relationships/oleObject" Target="../embeddings/oleObject18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Modifications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Schottky</a:t>
            </a:r>
            <a:r>
              <a:rPr lang="de-DE" dirty="0"/>
              <a:t> </a:t>
            </a:r>
            <a:r>
              <a:rPr lang="de-DE" dirty="0" err="1"/>
              <a:t>spectra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high </a:t>
            </a:r>
            <a:r>
              <a:rPr lang="de-DE" dirty="0" err="1"/>
              <a:t>currents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Oliver Boine-Frankenheim, TU Darmstadt / GSI</a:t>
            </a:r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9E2BD-679F-984C-BA98-9D96A5F1A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Bunched</a:t>
            </a:r>
            <a:r>
              <a:rPr lang="de-DE" dirty="0"/>
              <a:t> beam: Longitudinal </a:t>
            </a:r>
            <a:r>
              <a:rPr lang="de-DE" dirty="0" err="1"/>
              <a:t>Schottky</a:t>
            </a:r>
            <a:endParaRPr lang="de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0C660B0-CC40-4240-A54C-3A25FB6A08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5286" y="1578428"/>
            <a:ext cx="4388583" cy="460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D10986-577F-EE4E-9C3E-53B0A7F96326}"/>
              </a:ext>
            </a:extLst>
          </p:cNvPr>
          <p:cNvSpPr txBox="1"/>
          <p:nvPr/>
        </p:nvSpPr>
        <p:spPr>
          <a:xfrm>
            <a:off x="6617987" y="6084354"/>
            <a:ext cx="2526013" cy="52322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 dirty="0"/>
              <a:t>Hofmann, </a:t>
            </a:r>
            <a:r>
              <a:rPr lang="de-DE" sz="1400" dirty="0" err="1"/>
              <a:t>Kalisch</a:t>
            </a:r>
            <a:r>
              <a:rPr lang="de-DE" sz="1400" dirty="0"/>
              <a:t>, PRE 1996</a:t>
            </a:r>
          </a:p>
          <a:p>
            <a:pPr algn="l"/>
            <a:r>
              <a:rPr lang="de-DE" sz="1400" dirty="0" err="1"/>
              <a:t>Boine</a:t>
            </a:r>
            <a:r>
              <a:rPr lang="de-DE" sz="1400" dirty="0"/>
              <a:t>-F., </a:t>
            </a:r>
            <a:r>
              <a:rPr lang="de-DE" sz="1400" dirty="0" err="1"/>
              <a:t>Shukla</a:t>
            </a:r>
            <a:r>
              <a:rPr lang="de-DE" sz="1400" dirty="0"/>
              <a:t>, PRAB 2005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41470B5-1377-2C4D-9390-047B4F2F8B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3830" y="4178538"/>
            <a:ext cx="4248000" cy="107970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3979D31-908A-764F-9407-6860BFF2BC4E}"/>
              </a:ext>
            </a:extLst>
          </p:cNvPr>
          <p:cNvSpPr txBox="1"/>
          <p:nvPr/>
        </p:nvSpPr>
        <p:spPr>
          <a:xfrm>
            <a:off x="-32446" y="1379941"/>
            <a:ext cx="245451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Synchrotron </a:t>
            </a:r>
            <a:r>
              <a:rPr lang="de-DE" dirty="0" err="1"/>
              <a:t>satellites</a:t>
            </a:r>
            <a:r>
              <a:rPr lang="de-DE" dirty="0"/>
              <a:t>: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DCD666-BF91-7947-96BF-E80E8C82F8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0366" y="1832436"/>
            <a:ext cx="1564746" cy="756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DF82BFE-AA3C-A84A-AEC6-AAF4FBA13B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613" y="2640872"/>
            <a:ext cx="1142528" cy="64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7146CB-A261-B04C-8270-29F6ADFFBE8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26047" y="1433770"/>
            <a:ext cx="1722315" cy="324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9A028A7-7E8E-704A-9A9E-FB83D21AAD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43274" y="6224137"/>
            <a:ext cx="696000" cy="288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47C7DD8-40B9-7B4E-956B-D5505F1981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21830" y="6209120"/>
            <a:ext cx="672000" cy="288000"/>
          </a:xfrm>
          <a:prstGeom prst="rect">
            <a:avLst/>
          </a:prstGeom>
        </p:spPr>
      </p:pic>
      <p:sp>
        <p:nvSpPr>
          <p:cNvPr id="18" name="Rectangle 2">
            <a:extLst>
              <a:ext uri="{FF2B5EF4-FFF2-40B4-BE49-F238E27FC236}">
                <a16:creationId xmlns:a16="http://schemas.microsoft.com/office/drawing/2014/main" id="{963B7F80-3F5D-F64F-8995-37AAEB65F4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857" y="344484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7464F43-3F3F-D744-9B08-125331221F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02532" y="3778955"/>
            <a:ext cx="1485000" cy="396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FEA08CF-FA3B-0140-85D6-4E6E05A5556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22565" y="3755534"/>
            <a:ext cx="891000" cy="396000"/>
          </a:xfrm>
          <a:prstGeom prst="rect">
            <a:avLst/>
          </a:prstGeom>
        </p:spPr>
      </p:pic>
      <p:sp>
        <p:nvSpPr>
          <p:cNvPr id="22" name="Rectangle 4">
            <a:extLst>
              <a:ext uri="{FF2B5EF4-FFF2-40B4-BE49-F238E27FC236}">
                <a16:creationId xmlns:a16="http://schemas.microsoft.com/office/drawing/2014/main" id="{BA45B236-072B-6448-A3C0-01E4ABFE8F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7274" y="352711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B6D9C6B1-E5C4-E242-B28C-0928CB0C6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10</a:t>
            </a:fld>
            <a:endParaRPr lang="de-DE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D0A5E2-7687-7844-B1FE-4F72A279A3FD}"/>
              </a:ext>
            </a:extLst>
          </p:cNvPr>
          <p:cNvSpPr txBox="1"/>
          <p:nvPr/>
        </p:nvSpPr>
        <p:spPr>
          <a:xfrm>
            <a:off x="2031243" y="2035492"/>
            <a:ext cx="2353529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(</a:t>
            </a:r>
            <a:r>
              <a:rPr lang="de-DE" sz="1600" dirty="0" err="1"/>
              <a:t>synchrotron</a:t>
            </a:r>
            <a:r>
              <a:rPr lang="de-DE" sz="1600" dirty="0"/>
              <a:t> </a:t>
            </a:r>
            <a:r>
              <a:rPr lang="de-DE" sz="1600" dirty="0" err="1"/>
              <a:t>frequency</a:t>
            </a:r>
            <a:r>
              <a:rPr lang="de-DE" sz="1600" dirty="0"/>
              <a:t>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73D499-9D87-9043-A7D3-134494380831}"/>
              </a:ext>
            </a:extLst>
          </p:cNvPr>
          <p:cNvSpPr txBox="1"/>
          <p:nvPr/>
        </p:nvSpPr>
        <p:spPr>
          <a:xfrm>
            <a:off x="2001453" y="2795595"/>
            <a:ext cx="2547492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(</a:t>
            </a:r>
            <a:r>
              <a:rPr lang="de-DE" sz="1600" dirty="0" err="1"/>
              <a:t>space</a:t>
            </a:r>
            <a:r>
              <a:rPr lang="de-DE" sz="1600" dirty="0"/>
              <a:t> </a:t>
            </a:r>
            <a:r>
              <a:rPr lang="de-DE" sz="1600" dirty="0" err="1"/>
              <a:t>charge</a:t>
            </a:r>
            <a:r>
              <a:rPr lang="de-DE" sz="1600" dirty="0"/>
              <a:t> </a:t>
            </a:r>
            <a:r>
              <a:rPr lang="de-DE" sz="1600" dirty="0" err="1"/>
              <a:t>parameter</a:t>
            </a:r>
            <a:r>
              <a:rPr lang="de-DE" sz="1600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E34FC5-1D06-3F4E-A7E7-6D3E08053026}"/>
              </a:ext>
            </a:extLst>
          </p:cNvPr>
          <p:cNvSpPr txBox="1"/>
          <p:nvPr/>
        </p:nvSpPr>
        <p:spPr>
          <a:xfrm>
            <a:off x="267038" y="3370375"/>
            <a:ext cx="821059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Dipole: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F200CE-7012-964C-A72E-57656EFDACF8}"/>
              </a:ext>
            </a:extLst>
          </p:cNvPr>
          <p:cNvSpPr txBox="1"/>
          <p:nvPr/>
        </p:nvSpPr>
        <p:spPr>
          <a:xfrm>
            <a:off x="1246278" y="3363874"/>
            <a:ext cx="1313180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Quadrupole: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7BABF4-3220-8448-963F-534B2FF8BCD8}"/>
              </a:ext>
            </a:extLst>
          </p:cNvPr>
          <p:cNvSpPr txBox="1"/>
          <p:nvPr/>
        </p:nvSpPr>
        <p:spPr>
          <a:xfrm>
            <a:off x="574254" y="5404497"/>
            <a:ext cx="3711272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err="1"/>
              <a:t>Measure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B68391-036D-1542-9376-EF7B8BA414D1}"/>
              </a:ext>
            </a:extLst>
          </p:cNvPr>
          <p:cNvSpPr txBox="1"/>
          <p:nvPr/>
        </p:nvSpPr>
        <p:spPr>
          <a:xfrm>
            <a:off x="4755450" y="1264799"/>
            <a:ext cx="4249881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/>
              <a:t>ESR Observation (</a:t>
            </a:r>
            <a:r>
              <a:rPr lang="de-DE" b="1" dirty="0" err="1"/>
              <a:t>e-cooled</a:t>
            </a:r>
            <a:r>
              <a:rPr lang="de-DE" b="1" dirty="0"/>
              <a:t> </a:t>
            </a:r>
            <a:r>
              <a:rPr lang="de-DE" b="1" dirty="0" err="1"/>
              <a:t>bunches</a:t>
            </a:r>
            <a:r>
              <a:rPr lang="de-DE" b="1" dirty="0"/>
              <a:t>)</a:t>
            </a:r>
          </a:p>
        </p:txBody>
      </p:sp>
      <p:sp>
        <p:nvSpPr>
          <p:cNvPr id="13" name="Rectangle 181">
            <a:extLst>
              <a:ext uri="{FF2B5EF4-FFF2-40B4-BE49-F238E27FC236}">
                <a16:creationId xmlns:a16="http://schemas.microsoft.com/office/drawing/2014/main" id="{8557C66C-93C8-AB48-B73A-918F3A00C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8613" y="597687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9437C929-2D31-FF4B-A53B-544A702BDCC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454854"/>
              </p:ext>
            </p:extLst>
          </p:nvPr>
        </p:nvGraphicFramePr>
        <p:xfrm>
          <a:off x="1539857" y="5838993"/>
          <a:ext cx="1557816" cy="61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76" r:id="rId12" imgW="1066800" imgH="419100" progId="Equation.DSMT4">
                  <p:embed/>
                </p:oleObj>
              </mc:Choice>
              <mc:Fallback>
                <p:oleObj r:id="rId12" imgW="1066800" imgH="419100" progId="Equation.DSMT4">
                  <p:embed/>
                  <p:pic>
                    <p:nvPicPr>
                      <p:cNvPr id="0" name="Object 1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9857" y="5838993"/>
                        <a:ext cx="1557816" cy="61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2529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20C29-DD71-B84E-BF83-15CA7754E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468" y="295177"/>
            <a:ext cx="6242342" cy="787557"/>
          </a:xfrm>
        </p:spPr>
        <p:txBody>
          <a:bodyPr/>
          <a:lstStyle/>
          <a:p>
            <a:r>
              <a:rPr lang="de-DE" dirty="0" err="1"/>
              <a:t>Coasting</a:t>
            </a:r>
            <a:r>
              <a:rPr lang="de-DE" dirty="0"/>
              <a:t> beam: Transverse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charge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113882-34E6-D549-B52D-44F60A534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11</a:t>
            </a:fld>
            <a:endParaRPr lang="de-DE"/>
          </a:p>
        </p:txBody>
      </p:sp>
      <p:grpSp>
        <p:nvGrpSpPr>
          <p:cNvPr id="7" name="Gruppieren 2">
            <a:extLst>
              <a:ext uri="{FF2B5EF4-FFF2-40B4-BE49-F238E27FC236}">
                <a16:creationId xmlns:a16="http://schemas.microsoft.com/office/drawing/2014/main" id="{902767F4-BFA9-8F46-8586-21FFC093569C}"/>
              </a:ext>
            </a:extLst>
          </p:cNvPr>
          <p:cNvGrpSpPr/>
          <p:nvPr/>
        </p:nvGrpSpPr>
        <p:grpSpPr>
          <a:xfrm>
            <a:off x="169571" y="2999993"/>
            <a:ext cx="4019049" cy="1121664"/>
            <a:chOff x="-14400" y="1942720"/>
            <a:chExt cx="4019049" cy="1121664"/>
          </a:xfrm>
        </p:grpSpPr>
        <p:graphicFrame>
          <p:nvGraphicFramePr>
            <p:cNvPr id="8" name="Object 3">
              <a:extLst>
                <a:ext uri="{FF2B5EF4-FFF2-40B4-BE49-F238E27FC236}">
                  <a16:creationId xmlns:a16="http://schemas.microsoft.com/office/drawing/2014/main" id="{3688598C-EEA5-F94B-8595-51F159773E2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5066536"/>
                </p:ext>
              </p:extLst>
            </p:nvPr>
          </p:nvGraphicFramePr>
          <p:xfrm>
            <a:off x="24786" y="2397634"/>
            <a:ext cx="3979863" cy="6667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499" name="Equation" r:id="rId3" imgW="2971800" imgH="495000" progId="Equation.DSMT4">
                    <p:embed/>
                  </p:oleObj>
                </mc:Choice>
                <mc:Fallback>
                  <p:oleObj name="Equation" r:id="rId3" imgW="2971800" imgH="495000" progId="Equation.DSMT4">
                    <p:embed/>
                    <p:pic>
                      <p:nvPicPr>
                        <p:cNvPr id="1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786" y="2397634"/>
                          <a:ext cx="3979863" cy="6667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feld 10">
              <a:extLst>
                <a:ext uri="{FF2B5EF4-FFF2-40B4-BE49-F238E27FC236}">
                  <a16:creationId xmlns:a16="http://schemas.microsoft.com/office/drawing/2014/main" id="{8FAF4123-2E8C-4E41-ACFF-881EFD24F3B1}"/>
                </a:ext>
              </a:extLst>
            </p:cNvPr>
            <p:cNvSpPr txBox="1"/>
            <p:nvPr/>
          </p:nvSpPr>
          <p:spPr>
            <a:xfrm>
              <a:off x="-14400" y="1942720"/>
              <a:ext cx="40190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Incoherent (space charge) tune shift:</a:t>
              </a:r>
            </a:p>
          </p:txBody>
        </p:sp>
      </p:grpSp>
      <p:sp>
        <p:nvSpPr>
          <p:cNvPr id="17" name="Oval 188">
            <a:extLst>
              <a:ext uri="{FF2B5EF4-FFF2-40B4-BE49-F238E27FC236}">
                <a16:creationId xmlns:a16="http://schemas.microsoft.com/office/drawing/2014/main" id="{0FFD52BA-D6AF-914B-9145-BDBFAD2B047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657047" y="2109500"/>
            <a:ext cx="1962150" cy="195421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Text Box 189">
            <a:extLst>
              <a:ext uri="{FF2B5EF4-FFF2-40B4-BE49-F238E27FC236}">
                <a16:creationId xmlns:a16="http://schemas.microsoft.com/office/drawing/2014/main" id="{1D788289-5AF5-594D-98DC-A23D3CFD06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9878" y="1629283"/>
            <a:ext cx="38959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de-DE" dirty="0" err="1"/>
              <a:t>Oscillation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beam </a:t>
            </a:r>
            <a:r>
              <a:rPr lang="de-DE" dirty="0" err="1"/>
              <a:t>inside</a:t>
            </a:r>
            <a:r>
              <a:rPr lang="de-DE" dirty="0"/>
              <a:t> a </a:t>
            </a:r>
            <a:r>
              <a:rPr lang="de-DE" dirty="0" err="1"/>
              <a:t>pipe</a:t>
            </a:r>
            <a:r>
              <a:rPr lang="de-DE" dirty="0"/>
              <a:t>.</a:t>
            </a:r>
          </a:p>
        </p:txBody>
      </p:sp>
      <p:sp>
        <p:nvSpPr>
          <p:cNvPr id="19" name="Line 190">
            <a:extLst>
              <a:ext uri="{FF2B5EF4-FFF2-40B4-BE49-F238E27FC236}">
                <a16:creationId xmlns:a16="http://schemas.microsoft.com/office/drawing/2014/main" id="{9B10CBBE-5B22-8B49-9007-142EF75535F5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38047" y="2490500"/>
            <a:ext cx="381000" cy="381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 Box 191">
            <a:extLst>
              <a:ext uri="{FF2B5EF4-FFF2-40B4-BE49-F238E27FC236}">
                <a16:creationId xmlns:a16="http://schemas.microsoft.com/office/drawing/2014/main" id="{9DB44D68-373B-C241-A308-9BF0732DD5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4247" y="2185700"/>
            <a:ext cx="3561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dirty="0"/>
              <a:t>E</a:t>
            </a:r>
          </a:p>
        </p:txBody>
      </p:sp>
      <p:sp>
        <p:nvSpPr>
          <p:cNvPr id="21" name="Text Box 192">
            <a:extLst>
              <a:ext uri="{FF2B5EF4-FFF2-40B4-BE49-F238E27FC236}">
                <a16:creationId xmlns:a16="http://schemas.microsoft.com/office/drawing/2014/main" id="{B9740C45-1B81-6A41-B29B-D7F661CA46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09447" y="3328700"/>
            <a:ext cx="3561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dirty="0"/>
              <a:t>B</a:t>
            </a:r>
            <a:endParaRPr lang="de-DE" sz="2000" baseline="-25000" dirty="0"/>
          </a:p>
        </p:txBody>
      </p:sp>
      <p:sp>
        <p:nvSpPr>
          <p:cNvPr id="22" name="Bogen 203">
            <a:extLst>
              <a:ext uri="{FF2B5EF4-FFF2-40B4-BE49-F238E27FC236}">
                <a16:creationId xmlns:a16="http://schemas.microsoft.com/office/drawing/2014/main" id="{3BE6B006-1474-9C4F-8868-2F5A39DF9345}"/>
              </a:ext>
            </a:extLst>
          </p:cNvPr>
          <p:cNvSpPr>
            <a:spLocks/>
          </p:cNvSpPr>
          <p:nvPr/>
        </p:nvSpPr>
        <p:spPr bwMode="auto">
          <a:xfrm flipH="1" flipV="1">
            <a:off x="6038047" y="3023900"/>
            <a:ext cx="792163" cy="652463"/>
          </a:xfrm>
          <a:custGeom>
            <a:avLst/>
            <a:gdLst>
              <a:gd name="G0" fmla="+- 0 0 0"/>
              <a:gd name="G1" fmla="+- 17486 0 0"/>
              <a:gd name="G2" fmla="+- 21600 0 0"/>
              <a:gd name="T0" fmla="*/ 12679 w 21100"/>
              <a:gd name="T1" fmla="*/ 0 h 17486"/>
              <a:gd name="T2" fmla="*/ 21100 w 21100"/>
              <a:gd name="T3" fmla="*/ 12868 h 17486"/>
              <a:gd name="T4" fmla="*/ 0 w 21100"/>
              <a:gd name="T5" fmla="*/ 17486 h 17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00" h="17486" fill="none" extrusionOk="0">
                <a:moveTo>
                  <a:pt x="12679" y="-1"/>
                </a:moveTo>
                <a:cubicBezTo>
                  <a:pt x="16970" y="3110"/>
                  <a:pt x="19967" y="7690"/>
                  <a:pt x="21100" y="12867"/>
                </a:cubicBezTo>
              </a:path>
              <a:path w="21100" h="17486" stroke="0" extrusionOk="0">
                <a:moveTo>
                  <a:pt x="12679" y="-1"/>
                </a:moveTo>
                <a:cubicBezTo>
                  <a:pt x="16970" y="3110"/>
                  <a:pt x="19967" y="7690"/>
                  <a:pt x="21100" y="12867"/>
                </a:cubicBezTo>
                <a:lnTo>
                  <a:pt x="0" y="17486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73C8B222-409E-1A42-9A66-CDF2A95551DC}"/>
              </a:ext>
            </a:extLst>
          </p:cNvPr>
          <p:cNvSpPr txBox="1"/>
          <p:nvPr/>
        </p:nvSpPr>
        <p:spPr>
          <a:xfrm>
            <a:off x="6022509" y="5448807"/>
            <a:ext cx="29033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Space charge field moves </a:t>
            </a:r>
          </a:p>
          <a:p>
            <a:r>
              <a:rPr lang="en-US" dirty="0"/>
              <a:t>with the beam center</a:t>
            </a:r>
          </a:p>
        </p:txBody>
      </p:sp>
      <p:sp>
        <p:nvSpPr>
          <p:cNvPr id="24" name="Oval 187">
            <a:extLst>
              <a:ext uri="{FF2B5EF4-FFF2-40B4-BE49-F238E27FC236}">
                <a16:creationId xmlns:a16="http://schemas.microsoft.com/office/drawing/2014/main" id="{2719DC2C-3D50-4B42-8E4F-32CB8B1BEA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114247" y="2566700"/>
            <a:ext cx="1050925" cy="105092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1400">
              <a:solidFill>
                <a:schemeClr val="tx1"/>
              </a:solidFill>
            </a:endParaRPr>
          </a:p>
        </p:txBody>
      </p:sp>
      <p:grpSp>
        <p:nvGrpSpPr>
          <p:cNvPr id="25" name="Gruppierung 44">
            <a:extLst>
              <a:ext uri="{FF2B5EF4-FFF2-40B4-BE49-F238E27FC236}">
                <a16:creationId xmlns:a16="http://schemas.microsoft.com/office/drawing/2014/main" id="{E86CEE07-2E61-FD47-A7C7-443D7E0C6B90}"/>
              </a:ext>
            </a:extLst>
          </p:cNvPr>
          <p:cNvGrpSpPr/>
          <p:nvPr/>
        </p:nvGrpSpPr>
        <p:grpSpPr>
          <a:xfrm>
            <a:off x="6224945" y="2604007"/>
            <a:ext cx="2206625" cy="2844800"/>
            <a:chOff x="6663898" y="2149475"/>
            <a:chExt cx="2206625" cy="2844800"/>
          </a:xfrm>
        </p:grpSpPr>
        <p:sp>
          <p:nvSpPr>
            <p:cNvPr id="26" name="Text Box 218">
              <a:extLst>
                <a:ext uri="{FF2B5EF4-FFF2-40B4-BE49-F238E27FC236}">
                  <a16:creationId xmlns:a16="http://schemas.microsoft.com/office/drawing/2014/main" id="{9B86B409-3804-D34E-BF44-173A2D43E9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663898" y="3727450"/>
              <a:ext cx="3937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DE" dirty="0">
                  <a:solidFill>
                    <a:schemeClr val="tx1"/>
                  </a:solidFill>
                </a:rPr>
                <a:t>E</a:t>
              </a:r>
              <a:r>
                <a:rPr lang="de-DE" baseline="-25000" dirty="0">
                  <a:solidFill>
                    <a:schemeClr val="tx1"/>
                  </a:solidFill>
                </a:rPr>
                <a:t>x</a:t>
              </a:r>
              <a:endParaRPr lang="de-DE" dirty="0">
                <a:solidFill>
                  <a:schemeClr val="tx1"/>
                </a:solidFill>
              </a:endParaRPr>
            </a:p>
          </p:txBody>
        </p:sp>
        <p:sp>
          <p:nvSpPr>
            <p:cNvPr id="27" name="Oval 224">
              <a:extLst>
                <a:ext uri="{FF2B5EF4-FFF2-40B4-BE49-F238E27FC236}">
                  <a16:creationId xmlns:a16="http://schemas.microsoft.com/office/drawing/2014/main" id="{A8C4CAFC-94AD-2643-8215-F5D0832FC53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6713110" y="2149475"/>
              <a:ext cx="1014413" cy="1014413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28" name="Line 225">
              <a:extLst>
                <a:ext uri="{FF2B5EF4-FFF2-40B4-BE49-F238E27FC236}">
                  <a16:creationId xmlns:a16="http://schemas.microsoft.com/office/drawing/2014/main" id="{4E3EBBA9-AE6D-8E46-AC91-BA4759E2647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865510" y="2682875"/>
              <a:ext cx="2286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29" name="Object 226">
              <a:extLst>
                <a:ext uri="{FF2B5EF4-FFF2-40B4-BE49-F238E27FC236}">
                  <a16:creationId xmlns:a16="http://schemas.microsoft.com/office/drawing/2014/main" id="{95388518-1F5A-FD40-AEDF-052D20A1BE46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789310" y="2454275"/>
            <a:ext cx="182563" cy="212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9500" name="Equation" r:id="rId5" imgW="152400" imgH="177800" progId="Equation.DSMT4">
                    <p:embed/>
                  </p:oleObj>
                </mc:Choice>
                <mc:Fallback>
                  <p:oleObj name="Equation" r:id="rId5" imgW="152400" imgH="177800" progId="Equation.DSMT4">
                    <p:embed/>
                    <p:pic>
                      <p:nvPicPr>
                        <p:cNvPr id="27" name="Object 22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789310" y="2454275"/>
                          <a:ext cx="182563" cy="212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0" name="Text Box 202">
              <a:extLst>
                <a:ext uri="{FF2B5EF4-FFF2-40B4-BE49-F238E27FC236}">
                  <a16:creationId xmlns:a16="http://schemas.microsoft.com/office/drawing/2014/main" id="{4BBA2BF6-A07D-5841-AC71-6BF4995287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64048" y="4657725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 err="1"/>
                <a:t>b</a:t>
              </a:r>
              <a:endParaRPr lang="en-US" dirty="0"/>
            </a:p>
          </p:txBody>
        </p:sp>
        <p:sp>
          <p:nvSpPr>
            <p:cNvPr id="31" name="Text Box 213">
              <a:extLst>
                <a:ext uri="{FF2B5EF4-FFF2-40B4-BE49-F238E27FC236}">
                  <a16:creationId xmlns:a16="http://schemas.microsoft.com/office/drawing/2014/main" id="{4F3B77CB-5080-8D46-AF87-53563D98D8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65723" y="4352925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DE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32" name="Line 214">
              <a:extLst>
                <a:ext uri="{FF2B5EF4-FFF2-40B4-BE49-F238E27FC236}">
                  <a16:creationId xmlns:a16="http://schemas.microsoft.com/office/drawing/2014/main" id="{C63BEE12-9040-EA42-BD93-A6DB7DD484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94123" y="4733925"/>
              <a:ext cx="1600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216">
              <a:extLst>
                <a:ext uri="{FF2B5EF4-FFF2-40B4-BE49-F238E27FC236}">
                  <a16:creationId xmlns:a16="http://schemas.microsoft.com/office/drawing/2014/main" id="{D2358707-CB72-EB4A-B312-0B9D7E7610D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94123" y="3971925"/>
              <a:ext cx="5334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7">
              <a:extLst>
                <a:ext uri="{FF2B5EF4-FFF2-40B4-BE49-F238E27FC236}">
                  <a16:creationId xmlns:a16="http://schemas.microsoft.com/office/drawing/2014/main" id="{87EA6CB7-52B1-474F-8740-B9355882005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7523" y="3971925"/>
              <a:ext cx="304800" cy="762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336"/>
                </a:cxn>
                <a:cxn ang="0">
                  <a:pos x="432" y="480"/>
                </a:cxn>
              </a:cxnLst>
              <a:rect l="0" t="0" r="r" b="b"/>
              <a:pathLst>
                <a:path w="432" h="480">
                  <a:moveTo>
                    <a:pt x="0" y="0"/>
                  </a:moveTo>
                  <a:cubicBezTo>
                    <a:pt x="60" y="128"/>
                    <a:pt x="120" y="256"/>
                    <a:pt x="192" y="336"/>
                  </a:cubicBezTo>
                  <a:cubicBezTo>
                    <a:pt x="264" y="416"/>
                    <a:pt x="348" y="448"/>
                    <a:pt x="432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Text Box 220">
              <a:extLst>
                <a:ext uri="{FF2B5EF4-FFF2-40B4-BE49-F238E27FC236}">
                  <a16:creationId xmlns:a16="http://schemas.microsoft.com/office/drawing/2014/main" id="{BC3D7473-19C4-9049-98E8-076407F352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75123" y="4657725"/>
              <a:ext cx="2889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36" name="Line 215">
              <a:extLst>
                <a:ext uri="{FF2B5EF4-FFF2-40B4-BE49-F238E27FC236}">
                  <a16:creationId xmlns:a16="http://schemas.microsoft.com/office/drawing/2014/main" id="{DA6A38D6-0C54-E446-A3D3-352F91715AE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194123" y="3895725"/>
              <a:ext cx="0" cy="990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221">
              <a:extLst>
                <a:ext uri="{FF2B5EF4-FFF2-40B4-BE49-F238E27FC236}">
                  <a16:creationId xmlns:a16="http://schemas.microsoft.com/office/drawing/2014/main" id="{362D4A59-07D5-1442-A9DE-9D1C7A460C5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032323" y="2555875"/>
              <a:ext cx="0" cy="213360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221">
              <a:extLst>
                <a:ext uri="{FF2B5EF4-FFF2-40B4-BE49-F238E27FC236}">
                  <a16:creationId xmlns:a16="http://schemas.microsoft.com/office/drawing/2014/main" id="{27564C05-9D8B-4F44-9525-DCD9EDA5910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727523" y="2600325"/>
              <a:ext cx="0" cy="213360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26">
            <a:extLst>
              <a:ext uri="{FF2B5EF4-FFF2-40B4-BE49-F238E27FC236}">
                <a16:creationId xmlns:a16="http://schemas.microsoft.com/office/drawing/2014/main" id="{52530F59-EB6D-6147-9B3B-839259C5DEFF}"/>
              </a:ext>
            </a:extLst>
          </p:cNvPr>
          <p:cNvGrpSpPr/>
          <p:nvPr/>
        </p:nvGrpSpPr>
        <p:grpSpPr>
          <a:xfrm>
            <a:off x="6182082" y="3054857"/>
            <a:ext cx="2212975" cy="2393950"/>
            <a:chOff x="7819598" y="2898745"/>
            <a:chExt cx="2212975" cy="2393950"/>
          </a:xfrm>
        </p:grpSpPr>
        <p:sp>
          <p:nvSpPr>
            <p:cNvPr id="40" name="Text Box 213">
              <a:extLst>
                <a:ext uri="{FF2B5EF4-FFF2-40B4-BE49-F238E27FC236}">
                  <a16:creationId xmlns:a16="http://schemas.microsoft.com/office/drawing/2014/main" id="{D63F5433-9A96-1F41-81FF-363DDE840C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7773" y="4659679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DE">
                  <a:solidFill>
                    <a:schemeClr val="tx1"/>
                  </a:solidFill>
                </a:rPr>
                <a:t>x</a:t>
              </a:r>
            </a:p>
          </p:txBody>
        </p:sp>
        <p:sp>
          <p:nvSpPr>
            <p:cNvPr id="41" name="Text Box 202">
              <a:extLst>
                <a:ext uri="{FF2B5EF4-FFF2-40B4-BE49-F238E27FC236}">
                  <a16:creationId xmlns:a16="http://schemas.microsoft.com/office/drawing/2014/main" id="{87EB5D6A-FFE8-9240-9109-F254863EE9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114998" y="4956145"/>
              <a:ext cx="3048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b</a:t>
              </a:r>
            </a:p>
          </p:txBody>
        </p:sp>
        <p:sp>
          <p:nvSpPr>
            <p:cNvPr id="42" name="Line 214">
              <a:extLst>
                <a:ext uri="{FF2B5EF4-FFF2-40B4-BE49-F238E27FC236}">
                  <a16:creationId xmlns:a16="http://schemas.microsoft.com/office/drawing/2014/main" id="{5083FAE1-47DA-9F4E-BF9E-C428B822D86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76798" y="5032345"/>
              <a:ext cx="160020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216">
              <a:extLst>
                <a:ext uri="{FF2B5EF4-FFF2-40B4-BE49-F238E27FC236}">
                  <a16:creationId xmlns:a16="http://schemas.microsoft.com/office/drawing/2014/main" id="{3D059721-1ABD-7041-A222-31695521B1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76798" y="4270345"/>
              <a:ext cx="53340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17">
              <a:extLst>
                <a:ext uri="{FF2B5EF4-FFF2-40B4-BE49-F238E27FC236}">
                  <a16:creationId xmlns:a16="http://schemas.microsoft.com/office/drawing/2014/main" id="{1FDE8A65-B256-DB40-B7ED-78A69733C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0198" y="4270345"/>
              <a:ext cx="457200" cy="7620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92" y="336"/>
                </a:cxn>
                <a:cxn ang="0">
                  <a:pos x="432" y="480"/>
                </a:cxn>
              </a:cxnLst>
              <a:rect l="0" t="0" r="r" b="b"/>
              <a:pathLst>
                <a:path w="432" h="480">
                  <a:moveTo>
                    <a:pt x="0" y="0"/>
                  </a:moveTo>
                  <a:cubicBezTo>
                    <a:pt x="60" y="128"/>
                    <a:pt x="120" y="256"/>
                    <a:pt x="192" y="336"/>
                  </a:cubicBezTo>
                  <a:cubicBezTo>
                    <a:pt x="264" y="416"/>
                    <a:pt x="348" y="448"/>
                    <a:pt x="432" y="48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219">
              <a:extLst>
                <a:ext uri="{FF2B5EF4-FFF2-40B4-BE49-F238E27FC236}">
                  <a16:creationId xmlns:a16="http://schemas.microsoft.com/office/drawing/2014/main" id="{25A877DA-2E31-ED4D-A2E8-C2348DA8EE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810198" y="2898745"/>
              <a:ext cx="0" cy="213360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Text Box 220">
              <a:extLst>
                <a:ext uri="{FF2B5EF4-FFF2-40B4-BE49-F238E27FC236}">
                  <a16:creationId xmlns:a16="http://schemas.microsoft.com/office/drawing/2014/main" id="{E93F33BA-B9A1-0D41-A420-B9A7FC4DCA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57798" y="4956145"/>
              <a:ext cx="28892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</a:rPr>
                <a:t>a</a:t>
              </a:r>
            </a:p>
          </p:txBody>
        </p:sp>
        <p:sp>
          <p:nvSpPr>
            <p:cNvPr id="47" name="Line 221">
              <a:extLst>
                <a:ext uri="{FF2B5EF4-FFF2-40B4-BE49-F238E27FC236}">
                  <a16:creationId xmlns:a16="http://schemas.microsoft.com/office/drawing/2014/main" id="{7C387ADE-933D-1340-9D84-5E335D0149E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267398" y="2898745"/>
              <a:ext cx="0" cy="2133600"/>
            </a:xfrm>
            <a:prstGeom prst="line">
              <a:avLst/>
            </a:prstGeom>
            <a:noFill/>
            <a:ln w="19050" cap="rnd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215">
              <a:extLst>
                <a:ext uri="{FF2B5EF4-FFF2-40B4-BE49-F238E27FC236}">
                  <a16:creationId xmlns:a16="http://schemas.microsoft.com/office/drawing/2014/main" id="{95093FA3-4569-0E44-9C82-C878B4F73D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8276798" y="4194145"/>
              <a:ext cx="0" cy="990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Text Box 218">
              <a:extLst>
                <a:ext uri="{FF2B5EF4-FFF2-40B4-BE49-F238E27FC236}">
                  <a16:creationId xmlns:a16="http://schemas.microsoft.com/office/drawing/2014/main" id="{2B93C6BC-4870-C74D-9430-A30477F7CC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819598" y="4117945"/>
              <a:ext cx="3937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DE">
                  <a:solidFill>
                    <a:schemeClr val="tx1"/>
                  </a:solidFill>
                </a:rPr>
                <a:t>E</a:t>
              </a:r>
              <a:r>
                <a:rPr lang="de-DE" baseline="-25000">
                  <a:solidFill>
                    <a:schemeClr val="tx1"/>
                  </a:solidFill>
                </a:rPr>
                <a:t>x</a:t>
              </a:r>
              <a:endParaRPr lang="de-DE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50" name="Object 241">
            <a:extLst>
              <a:ext uri="{FF2B5EF4-FFF2-40B4-BE49-F238E27FC236}">
                <a16:creationId xmlns:a16="http://schemas.microsoft.com/office/drawing/2014/main" id="{9EE28FEA-D1D8-9C49-BA02-8F814520E2F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41680590"/>
              </p:ext>
            </p:extLst>
          </p:nvPr>
        </p:nvGraphicFramePr>
        <p:xfrm>
          <a:off x="5725310" y="2800857"/>
          <a:ext cx="388937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01" name="Equation" r:id="rId7" imgW="292100" imgH="190500" progId="Equation.DSMT4">
                  <p:embed/>
                </p:oleObj>
              </mc:Choice>
              <mc:Fallback>
                <p:oleObj name="Equation" r:id="rId7" imgW="292100" imgH="190500" progId="Equation.DSMT4">
                  <p:embed/>
                  <p:pic>
                    <p:nvPicPr>
                      <p:cNvPr id="48" name="Object 2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5310" y="2800857"/>
                        <a:ext cx="388937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44058847-EAE0-214F-A009-0FF9E8120499}"/>
              </a:ext>
            </a:extLst>
          </p:cNvPr>
          <p:cNvSpPr txBox="1"/>
          <p:nvPr/>
        </p:nvSpPr>
        <p:spPr>
          <a:xfrm>
            <a:off x="169571" y="4152591"/>
            <a:ext cx="2262158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 err="1"/>
              <a:t>Coherent</a:t>
            </a:r>
            <a:r>
              <a:rPr lang="de-DE" dirty="0"/>
              <a:t> tune </a:t>
            </a:r>
            <a:r>
              <a:rPr lang="de-DE" dirty="0" err="1"/>
              <a:t>shift</a:t>
            </a:r>
            <a:r>
              <a:rPr lang="de-DE" dirty="0"/>
              <a:t>:</a:t>
            </a:r>
          </a:p>
        </p:txBody>
      </p:sp>
      <p:graphicFrame>
        <p:nvGraphicFramePr>
          <p:cNvPr id="54" name="Object 16">
            <a:extLst>
              <a:ext uri="{FF2B5EF4-FFF2-40B4-BE49-F238E27FC236}">
                <a16:creationId xmlns:a16="http://schemas.microsoft.com/office/drawing/2014/main" id="{18B01BC8-4FBC-3A4B-B7AB-98DA81FF359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1087934"/>
              </p:ext>
            </p:extLst>
          </p:nvPr>
        </p:nvGraphicFramePr>
        <p:xfrm>
          <a:off x="427201" y="1670105"/>
          <a:ext cx="3646488" cy="66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02" name="Equation" r:id="rId9" imgW="2514600" imgH="457200" progId="Equation.DSMT4">
                  <p:embed/>
                </p:oleObj>
              </mc:Choice>
              <mc:Fallback>
                <p:oleObj name="Equation" r:id="rId9" imgW="2514600" imgH="457200" progId="Equation.DSMT4">
                  <p:embed/>
                  <p:pic>
                    <p:nvPicPr>
                      <p:cNvPr id="5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201" y="1670105"/>
                        <a:ext cx="3646488" cy="665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Textfeld 2">
            <a:extLst>
              <a:ext uri="{FF2B5EF4-FFF2-40B4-BE49-F238E27FC236}">
                <a16:creationId xmlns:a16="http://schemas.microsoft.com/office/drawing/2014/main" id="{D678BD86-9658-4A43-ACFE-3B83A794443D}"/>
              </a:ext>
            </a:extLst>
          </p:cNvPr>
          <p:cNvSpPr txBox="1"/>
          <p:nvPr/>
        </p:nvSpPr>
        <p:spPr>
          <a:xfrm>
            <a:off x="0" y="1259951"/>
            <a:ext cx="4638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Transverse space charge and image forces:</a:t>
            </a:r>
          </a:p>
        </p:txBody>
      </p:sp>
      <p:sp>
        <p:nvSpPr>
          <p:cNvPr id="56" name="Textfeld 5">
            <a:extLst>
              <a:ext uri="{FF2B5EF4-FFF2-40B4-BE49-F238E27FC236}">
                <a16:creationId xmlns:a16="http://schemas.microsoft.com/office/drawing/2014/main" id="{5322A2F8-0FDB-7F42-BBA8-F8C1E1743620}"/>
              </a:ext>
            </a:extLst>
          </p:cNvPr>
          <p:cNvSpPr txBox="1"/>
          <p:nvPr/>
        </p:nvSpPr>
        <p:spPr>
          <a:xfrm>
            <a:off x="1097515" y="2309999"/>
            <a:ext cx="15424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(</a:t>
            </a:r>
            <a:r>
              <a:rPr lang="de-DE" sz="1600" dirty="0" err="1"/>
              <a:t>incoherent</a:t>
            </a:r>
            <a:r>
              <a:rPr lang="de-DE" sz="1600" dirty="0"/>
              <a:t>: </a:t>
            </a:r>
          </a:p>
          <a:p>
            <a:r>
              <a:rPr lang="de-DE" sz="1600" dirty="0"/>
              <a:t> </a:t>
            </a:r>
            <a:r>
              <a:rPr lang="de-DE" sz="1600" dirty="0" err="1"/>
              <a:t>space</a:t>
            </a:r>
            <a:r>
              <a:rPr lang="de-DE" sz="1600" dirty="0"/>
              <a:t> </a:t>
            </a:r>
            <a:r>
              <a:rPr lang="de-DE" sz="1600" dirty="0" err="1"/>
              <a:t>charge</a:t>
            </a:r>
            <a:r>
              <a:rPr lang="de-DE" sz="1600" dirty="0"/>
              <a:t>)</a:t>
            </a:r>
          </a:p>
        </p:txBody>
      </p:sp>
      <p:sp>
        <p:nvSpPr>
          <p:cNvPr id="57" name="Textfeld 11">
            <a:extLst>
              <a:ext uri="{FF2B5EF4-FFF2-40B4-BE49-F238E27FC236}">
                <a16:creationId xmlns:a16="http://schemas.microsoft.com/office/drawing/2014/main" id="{B1DF541F-72EA-0C46-81FB-901BCABF7520}"/>
              </a:ext>
            </a:extLst>
          </p:cNvPr>
          <p:cNvSpPr txBox="1"/>
          <p:nvPr/>
        </p:nvSpPr>
        <p:spPr>
          <a:xfrm>
            <a:off x="2896479" y="2309998"/>
            <a:ext cx="11673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/>
              <a:t>(</a:t>
            </a:r>
            <a:r>
              <a:rPr lang="de-DE" sz="1600" dirty="0" err="1"/>
              <a:t>coherent</a:t>
            </a:r>
            <a:r>
              <a:rPr lang="de-DE" sz="1600" dirty="0"/>
              <a:t>: </a:t>
            </a:r>
          </a:p>
          <a:p>
            <a:r>
              <a:rPr lang="de-DE" sz="1600" dirty="0"/>
              <a:t>  </a:t>
            </a:r>
            <a:r>
              <a:rPr lang="de-DE" sz="1600" dirty="0" err="1"/>
              <a:t>images</a:t>
            </a:r>
            <a:r>
              <a:rPr lang="de-DE" sz="1600" dirty="0"/>
              <a:t>)</a:t>
            </a:r>
          </a:p>
        </p:txBody>
      </p:sp>
      <p:graphicFrame>
        <p:nvGraphicFramePr>
          <p:cNvPr id="58" name="Object 57">
            <a:extLst>
              <a:ext uri="{FF2B5EF4-FFF2-40B4-BE49-F238E27FC236}">
                <a16:creationId xmlns:a16="http://schemas.microsoft.com/office/drawing/2014/main" id="{6DD48373-FDC5-F445-9B2E-7C76C253C8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0802221"/>
              </p:ext>
            </p:extLst>
          </p:nvPr>
        </p:nvGraphicFramePr>
        <p:xfrm>
          <a:off x="234455" y="4619595"/>
          <a:ext cx="5224463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03" name="Equation" r:id="rId11" imgW="3898800" imgH="482400" progId="Equation.DSMT4">
                  <p:embed/>
                </p:oleObj>
              </mc:Choice>
              <mc:Fallback>
                <p:oleObj name="Equation" r:id="rId11" imgW="3898800" imgH="482400" progId="Equation.DSMT4">
                  <p:embed/>
                  <p:pic>
                    <p:nvPicPr>
                      <p:cNvPr id="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4455" y="4619595"/>
                        <a:ext cx="5224463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Textfeld 12">
            <a:extLst>
              <a:ext uri="{FF2B5EF4-FFF2-40B4-BE49-F238E27FC236}">
                <a16:creationId xmlns:a16="http://schemas.microsoft.com/office/drawing/2014/main" id="{7B975FFF-09EE-C945-A368-CCC42C7BF291}"/>
              </a:ext>
            </a:extLst>
          </p:cNvPr>
          <p:cNvSpPr txBox="1"/>
          <p:nvPr/>
        </p:nvSpPr>
        <p:spPr>
          <a:xfrm>
            <a:off x="169571" y="5467082"/>
            <a:ext cx="4189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Transverse “space charge” impedance:</a:t>
            </a:r>
          </a:p>
        </p:txBody>
      </p:sp>
      <p:graphicFrame>
        <p:nvGraphicFramePr>
          <p:cNvPr id="60" name="Object 3">
            <a:extLst>
              <a:ext uri="{FF2B5EF4-FFF2-40B4-BE49-F238E27FC236}">
                <a16:creationId xmlns:a16="http://schemas.microsoft.com/office/drawing/2014/main" id="{DD812A37-F47D-BE4C-9239-6F5B6B109E1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200207"/>
              </p:ext>
            </p:extLst>
          </p:nvPr>
        </p:nvGraphicFramePr>
        <p:xfrm>
          <a:off x="271868" y="5954524"/>
          <a:ext cx="2633662" cy="561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04" name="Equation" r:id="rId13" imgW="1968480" imgH="419040" progId="Equation.DSMT4">
                  <p:embed/>
                </p:oleObj>
              </mc:Choice>
              <mc:Fallback>
                <p:oleObj name="Equation" r:id="rId13" imgW="1968480" imgH="419040" progId="Equation.DSMT4">
                  <p:embed/>
                  <p:pic>
                    <p:nvPicPr>
                      <p:cNvPr id="8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868" y="5954524"/>
                        <a:ext cx="2633662" cy="561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Object 3">
            <a:extLst>
              <a:ext uri="{FF2B5EF4-FFF2-40B4-BE49-F238E27FC236}">
                <a16:creationId xmlns:a16="http://schemas.microsoft.com/office/drawing/2014/main" id="{8E7F79F5-1913-0547-9A28-2DFA3FF4075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2546399"/>
              </p:ext>
            </p:extLst>
          </p:nvPr>
        </p:nvGraphicFramePr>
        <p:xfrm>
          <a:off x="2960474" y="5954524"/>
          <a:ext cx="2366962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05" name="Equation" r:id="rId15" imgW="1765080" imgH="431640" progId="Equation.DSMT4">
                  <p:embed/>
                </p:oleObj>
              </mc:Choice>
              <mc:Fallback>
                <p:oleObj name="Equation" r:id="rId15" imgW="1765080" imgH="431640" progId="Equation.DSMT4">
                  <p:embed/>
                  <p:pic>
                    <p:nvPicPr>
                      <p:cNvPr id="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474" y="5954524"/>
                        <a:ext cx="2366962" cy="579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307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74CA50-5EA9-7C4B-A562-0FF9B220E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0401" y="271335"/>
            <a:ext cx="7144427" cy="853545"/>
          </a:xfrm>
        </p:spPr>
        <p:txBody>
          <a:bodyPr>
            <a:normAutofit/>
          </a:bodyPr>
          <a:lstStyle/>
          <a:p>
            <a:r>
              <a:rPr lang="de-DE" dirty="0" err="1"/>
              <a:t>Coasting</a:t>
            </a:r>
            <a:r>
              <a:rPr lang="de-DE" dirty="0"/>
              <a:t> beam: Transverse </a:t>
            </a:r>
            <a:r>
              <a:rPr lang="de-DE" dirty="0" err="1"/>
              <a:t>Schottky</a:t>
            </a:r>
            <a:r>
              <a:rPr lang="de-DE" dirty="0"/>
              <a:t> </a:t>
            </a:r>
            <a:r>
              <a:rPr lang="de-DE" dirty="0" err="1"/>
              <a:t>sidebands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A7F1B8-37D2-FC4D-9073-CA9B06AC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12</a:t>
            </a:fld>
            <a:endParaRPr lang="de-DE"/>
          </a:p>
        </p:txBody>
      </p:sp>
      <p:graphicFrame>
        <p:nvGraphicFramePr>
          <p:cNvPr id="9" name="Object 3">
            <a:extLst>
              <a:ext uri="{FF2B5EF4-FFF2-40B4-BE49-F238E27FC236}">
                <a16:creationId xmlns:a16="http://schemas.microsoft.com/office/drawing/2014/main" id="{26B04302-D84B-D74D-86E7-2F12DF1045C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7468256"/>
              </p:ext>
            </p:extLst>
          </p:nvPr>
        </p:nvGraphicFramePr>
        <p:xfrm>
          <a:off x="550156" y="1558912"/>
          <a:ext cx="2508250" cy="661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7" name="Equation" r:id="rId3" imgW="1866600" imgH="495000" progId="Equation.DSMT4">
                  <p:embed/>
                </p:oleObj>
              </mc:Choice>
              <mc:Fallback>
                <p:oleObj name="Equation" r:id="rId3" imgW="1866600" imgH="495000" progId="Equation.DSMT4">
                  <p:embed/>
                  <p:pic>
                    <p:nvPicPr>
                      <p:cNvPr id="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156" y="1558912"/>
                        <a:ext cx="2508250" cy="661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">
            <a:extLst>
              <a:ext uri="{FF2B5EF4-FFF2-40B4-BE49-F238E27FC236}">
                <a16:creationId xmlns:a16="http://schemas.microsoft.com/office/drawing/2014/main" id="{EC77534D-C4FB-A24D-972B-3FF91B3C8E1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34305"/>
              </p:ext>
            </p:extLst>
          </p:nvPr>
        </p:nvGraphicFramePr>
        <p:xfrm>
          <a:off x="4032853" y="1636265"/>
          <a:ext cx="2986088" cy="611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8" name="Equation" r:id="rId5" imgW="2222280" imgH="457200" progId="Equation.DSMT4">
                  <p:embed/>
                </p:oleObj>
              </mc:Choice>
              <mc:Fallback>
                <p:oleObj name="Equation" r:id="rId5" imgW="2222280" imgH="457200" progId="Equation.DSMT4">
                  <p:embed/>
                  <p:pic>
                    <p:nvPicPr>
                      <p:cNvPr id="1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2853" y="1636265"/>
                        <a:ext cx="2986088" cy="611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feld 2">
            <a:extLst>
              <a:ext uri="{FF2B5EF4-FFF2-40B4-BE49-F238E27FC236}">
                <a16:creationId xmlns:a16="http://schemas.microsoft.com/office/drawing/2014/main" id="{96520C58-383A-754C-B2E3-3C7C82FB49DA}"/>
              </a:ext>
            </a:extLst>
          </p:cNvPr>
          <p:cNvSpPr txBox="1"/>
          <p:nvPr/>
        </p:nvSpPr>
        <p:spPr>
          <a:xfrm>
            <a:off x="4420466" y="1221886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Dispersion </a:t>
            </a:r>
            <a:r>
              <a:rPr lang="de-DE" dirty="0" err="1"/>
              <a:t>function</a:t>
            </a:r>
            <a:r>
              <a:rPr lang="de-DE" dirty="0"/>
              <a:t>:</a:t>
            </a:r>
          </a:p>
        </p:txBody>
      </p:sp>
      <p:sp>
        <p:nvSpPr>
          <p:cNvPr id="12" name="Textfeld 14">
            <a:extLst>
              <a:ext uri="{FF2B5EF4-FFF2-40B4-BE49-F238E27FC236}">
                <a16:creationId xmlns:a16="http://schemas.microsoft.com/office/drawing/2014/main" id="{9892027B-CAD3-6E44-8128-0F450442FF6F}"/>
              </a:ext>
            </a:extLst>
          </p:cNvPr>
          <p:cNvSpPr txBox="1"/>
          <p:nvPr/>
        </p:nvSpPr>
        <p:spPr>
          <a:xfrm>
            <a:off x="0" y="1184632"/>
            <a:ext cx="3621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Gaussian</a:t>
            </a:r>
            <a:r>
              <a:rPr lang="de-DE" dirty="0"/>
              <a:t> </a:t>
            </a:r>
            <a:r>
              <a:rPr lang="de-DE" dirty="0" err="1"/>
              <a:t>momentum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: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8619710-A6F3-2F45-AE7A-B213AF86A2FC}"/>
              </a:ext>
            </a:extLst>
          </p:cNvPr>
          <p:cNvGrpSpPr/>
          <p:nvPr/>
        </p:nvGrpSpPr>
        <p:grpSpPr>
          <a:xfrm>
            <a:off x="102337" y="2591192"/>
            <a:ext cx="9041663" cy="2423698"/>
            <a:chOff x="102337" y="2591192"/>
            <a:chExt cx="9041663" cy="2423698"/>
          </a:xfrm>
        </p:grpSpPr>
        <p:graphicFrame>
          <p:nvGraphicFramePr>
            <p:cNvPr id="7" name="Object 3">
              <a:extLst>
                <a:ext uri="{FF2B5EF4-FFF2-40B4-BE49-F238E27FC236}">
                  <a16:creationId xmlns:a16="http://schemas.microsoft.com/office/drawing/2014/main" id="{006F096C-9FE5-4742-BC86-1A8863CCBD4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50972557"/>
                </p:ext>
              </p:extLst>
            </p:nvPr>
          </p:nvGraphicFramePr>
          <p:xfrm>
            <a:off x="344488" y="3848100"/>
            <a:ext cx="1281112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599" name="Equation" r:id="rId7" imgW="952200" imgH="457200" progId="Equation.DSMT4">
                    <p:embed/>
                  </p:oleObj>
                </mc:Choice>
                <mc:Fallback>
                  <p:oleObj name="Equation" r:id="rId7" imgW="952200" imgH="457200" progId="Equation.DSMT4">
                    <p:embed/>
                    <p:pic>
                      <p:nvPicPr>
                        <p:cNvPr id="6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4488" y="3848100"/>
                          <a:ext cx="1281112" cy="612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3">
              <a:extLst>
                <a:ext uri="{FF2B5EF4-FFF2-40B4-BE49-F238E27FC236}">
                  <a16:creationId xmlns:a16="http://schemas.microsoft.com/office/drawing/2014/main" id="{E55167C3-56F9-3140-8812-7EFE72801D7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9387440"/>
                </p:ext>
              </p:extLst>
            </p:nvPr>
          </p:nvGraphicFramePr>
          <p:xfrm>
            <a:off x="1839913" y="3868738"/>
            <a:ext cx="1281112" cy="612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1600" name="Equation" r:id="rId9" imgW="952200" imgH="457200" progId="Equation.DSMT4">
                    <p:embed/>
                  </p:oleObj>
                </mc:Choice>
                <mc:Fallback>
                  <p:oleObj name="Equation" r:id="rId9" imgW="952200" imgH="457200" progId="Equation.DSMT4">
                    <p:embed/>
                    <p:pic>
                      <p:nvPicPr>
                        <p:cNvPr id="7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9913" y="3868738"/>
                          <a:ext cx="1281112" cy="612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81433FF-2BA3-084A-8C0D-8DFFD7299018}"/>
                </a:ext>
              </a:extLst>
            </p:cNvPr>
            <p:cNvGrpSpPr/>
            <p:nvPr/>
          </p:nvGrpSpPr>
          <p:grpSpPr>
            <a:xfrm>
              <a:off x="291394" y="2591192"/>
              <a:ext cx="8852606" cy="595313"/>
              <a:chOff x="291394" y="2591192"/>
              <a:chExt cx="8852606" cy="595313"/>
            </a:xfrm>
          </p:grpSpPr>
          <p:graphicFrame>
            <p:nvGraphicFramePr>
              <p:cNvPr id="5" name="Object 4">
                <a:extLst>
                  <a:ext uri="{FF2B5EF4-FFF2-40B4-BE49-F238E27FC236}">
                    <a16:creationId xmlns:a16="http://schemas.microsoft.com/office/drawing/2014/main" id="{0F70409F-EBAB-EB4A-9FAA-BC346DF5D8C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529272539"/>
                  </p:ext>
                </p:extLst>
              </p:nvPr>
            </p:nvGraphicFramePr>
            <p:xfrm>
              <a:off x="291394" y="2741234"/>
              <a:ext cx="2767012" cy="4079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601" name="Equation" r:id="rId11" imgW="2057400" imgH="304560" progId="Equation.DSMT4">
                      <p:embed/>
                    </p:oleObj>
                  </mc:Choice>
                  <mc:Fallback>
                    <p:oleObj name="Equation" r:id="rId11" imgW="2057400" imgH="304560" progId="Equation.DSMT4">
                      <p:embed/>
                      <p:pic>
                        <p:nvPicPr>
                          <p:cNvPr id="4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91394" y="2741234"/>
                            <a:ext cx="2767012" cy="4079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6" name="Object 3">
                <a:extLst>
                  <a:ext uri="{FF2B5EF4-FFF2-40B4-BE49-F238E27FC236}">
                    <a16:creationId xmlns:a16="http://schemas.microsoft.com/office/drawing/2014/main" id="{80895189-0460-4943-811A-1BEB159E554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96246442"/>
                  </p:ext>
                </p:extLst>
              </p:nvPr>
            </p:nvGraphicFramePr>
            <p:xfrm>
              <a:off x="3360446" y="2591192"/>
              <a:ext cx="3467100" cy="59531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602" name="Equation" r:id="rId13" imgW="2577960" imgH="444240" progId="Equation.DSMT4">
                      <p:embed/>
                    </p:oleObj>
                  </mc:Choice>
                  <mc:Fallback>
                    <p:oleObj name="Equation" r:id="rId13" imgW="2577960" imgH="444240" progId="Equation.DSMT4">
                      <p:embed/>
                      <p:pic>
                        <p:nvPicPr>
                          <p:cNvPr id="5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4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360446" y="2591192"/>
                            <a:ext cx="3467100" cy="59531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" name="Textfeld 15">
                <a:extLst>
                  <a:ext uri="{FF2B5EF4-FFF2-40B4-BE49-F238E27FC236}">
                    <a16:creationId xmlns:a16="http://schemas.microsoft.com/office/drawing/2014/main" id="{D3B37A71-5134-7C4B-A295-381CA1E36E73}"/>
                  </a:ext>
                </a:extLst>
              </p:cNvPr>
              <p:cNvSpPr txBox="1"/>
              <p:nvPr/>
            </p:nvSpPr>
            <p:spPr>
              <a:xfrm>
                <a:off x="6790471" y="2722298"/>
                <a:ext cx="235352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(</a:t>
                </a:r>
                <a:r>
                  <a:rPr lang="de-DE" sz="1600" dirty="0" err="1"/>
                  <a:t>complex</a:t>
                </a:r>
                <a:r>
                  <a:rPr lang="de-DE" sz="1600" dirty="0"/>
                  <a:t> </a:t>
                </a:r>
                <a:r>
                  <a:rPr lang="de-DE" sz="1600" dirty="0" err="1"/>
                  <a:t>error</a:t>
                </a:r>
                <a:r>
                  <a:rPr lang="de-DE" sz="1600" dirty="0"/>
                  <a:t> </a:t>
                </a:r>
                <a:r>
                  <a:rPr lang="de-DE" sz="1600" dirty="0" err="1"/>
                  <a:t>function</a:t>
                </a:r>
                <a:r>
                  <a:rPr lang="de-DE" sz="1600" dirty="0"/>
                  <a:t>)</a:t>
                </a:r>
              </a:p>
            </p:txBody>
          </p:sp>
        </p:grpSp>
        <p:sp>
          <p:nvSpPr>
            <p:cNvPr id="14" name="Textfeld 16">
              <a:extLst>
                <a:ext uri="{FF2B5EF4-FFF2-40B4-BE49-F238E27FC236}">
                  <a16:creationId xmlns:a16="http://schemas.microsoft.com/office/drawing/2014/main" id="{00DFE060-B34D-8848-B665-E2EE9C20E3B3}"/>
                </a:ext>
              </a:extLst>
            </p:cNvPr>
            <p:cNvSpPr txBox="1"/>
            <p:nvPr/>
          </p:nvSpPr>
          <p:spPr>
            <a:xfrm>
              <a:off x="102337" y="3344931"/>
              <a:ext cx="2531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/>
                <a:t>Normalised</a:t>
              </a:r>
              <a:r>
                <a:rPr lang="de-DE" dirty="0"/>
                <a:t> tune </a:t>
              </a:r>
              <a:r>
                <a:rPr lang="de-DE" dirty="0" err="1"/>
                <a:t>shifts</a:t>
              </a:r>
              <a:r>
                <a:rPr lang="de-DE" dirty="0"/>
                <a:t>:</a:t>
              </a:r>
            </a:p>
          </p:txBody>
        </p:sp>
        <p:sp>
          <p:nvSpPr>
            <p:cNvPr id="22" name="Textfeld 9">
              <a:extLst>
                <a:ext uri="{FF2B5EF4-FFF2-40B4-BE49-F238E27FC236}">
                  <a16:creationId xmlns:a16="http://schemas.microsoft.com/office/drawing/2014/main" id="{DC67A54F-BEBF-9945-A576-31AB46866AAE}"/>
                </a:ext>
              </a:extLst>
            </p:cNvPr>
            <p:cNvSpPr txBox="1"/>
            <p:nvPr/>
          </p:nvSpPr>
          <p:spPr>
            <a:xfrm>
              <a:off x="1818036" y="4430115"/>
              <a:ext cx="15424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(</a:t>
              </a:r>
              <a:r>
                <a:rPr lang="de-DE" sz="1600" dirty="0" err="1"/>
                <a:t>space</a:t>
              </a:r>
              <a:r>
                <a:rPr lang="de-DE" sz="1600" dirty="0"/>
                <a:t> </a:t>
              </a:r>
              <a:r>
                <a:rPr lang="de-DE" sz="1600" dirty="0" err="1"/>
                <a:t>charge</a:t>
              </a:r>
              <a:r>
                <a:rPr lang="de-DE" sz="1600" dirty="0"/>
                <a:t> </a:t>
              </a:r>
            </a:p>
            <a:p>
              <a:r>
                <a:rPr lang="de-DE" sz="1600" dirty="0"/>
                <a:t> </a:t>
              </a:r>
              <a:r>
                <a:rPr lang="de-DE" sz="1600" dirty="0" err="1"/>
                <a:t>parameter</a:t>
              </a:r>
              <a:r>
                <a:rPr lang="de-DE" sz="1600" dirty="0"/>
                <a:t>)</a:t>
              </a:r>
            </a:p>
          </p:txBody>
        </p:sp>
        <p:sp>
          <p:nvSpPr>
            <p:cNvPr id="23" name="Textfeld 20">
              <a:extLst>
                <a:ext uri="{FF2B5EF4-FFF2-40B4-BE49-F238E27FC236}">
                  <a16:creationId xmlns:a16="http://schemas.microsoft.com/office/drawing/2014/main" id="{D72C175C-815C-934C-8680-127C8F53F715}"/>
                </a:ext>
              </a:extLst>
            </p:cNvPr>
            <p:cNvSpPr txBox="1"/>
            <p:nvPr/>
          </p:nvSpPr>
          <p:spPr>
            <a:xfrm>
              <a:off x="412392" y="4430115"/>
              <a:ext cx="13131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(</a:t>
              </a:r>
              <a:r>
                <a:rPr lang="de-DE" sz="1600" dirty="0" err="1"/>
                <a:t>impedance</a:t>
              </a:r>
              <a:r>
                <a:rPr lang="de-DE" sz="1600" dirty="0"/>
                <a:t> </a:t>
              </a:r>
            </a:p>
            <a:p>
              <a:r>
                <a:rPr lang="de-DE" sz="1600" dirty="0"/>
                <a:t>  </a:t>
              </a:r>
              <a:r>
                <a:rPr lang="de-DE" sz="1600" dirty="0" err="1"/>
                <a:t>parameter</a:t>
              </a:r>
              <a:r>
                <a:rPr lang="de-DE" sz="1600" dirty="0"/>
                <a:t>)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F3098F34-626D-764B-AF26-A1CFE203A9D2}"/>
              </a:ext>
            </a:extLst>
          </p:cNvPr>
          <p:cNvSpPr txBox="1"/>
          <p:nvPr/>
        </p:nvSpPr>
        <p:spPr>
          <a:xfrm>
            <a:off x="1219200" y="6324893"/>
            <a:ext cx="6909712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 err="1"/>
              <a:t>Möhl</a:t>
            </a:r>
            <a:r>
              <a:rPr lang="de-DE" sz="1600" dirty="0"/>
              <a:t>, </a:t>
            </a:r>
            <a:r>
              <a:rPr lang="de-DE" sz="1600" dirty="0" err="1"/>
              <a:t>Schönauer</a:t>
            </a:r>
            <a:r>
              <a:rPr lang="de-DE" sz="1600" dirty="0"/>
              <a:t> (1974), </a:t>
            </a:r>
            <a:r>
              <a:rPr lang="de-DE" sz="1600" dirty="0" err="1"/>
              <a:t>Ng</a:t>
            </a:r>
            <a:r>
              <a:rPr lang="de-DE" sz="1600" dirty="0"/>
              <a:t> (2005), </a:t>
            </a:r>
            <a:r>
              <a:rPr lang="de-DE" sz="1600" dirty="0" err="1"/>
              <a:t>Boine</a:t>
            </a:r>
            <a:r>
              <a:rPr lang="de-DE" sz="1600" dirty="0"/>
              <a:t>-F., </a:t>
            </a:r>
            <a:r>
              <a:rPr lang="de-DE" sz="1600" dirty="0" err="1"/>
              <a:t>Kornilov</a:t>
            </a:r>
            <a:r>
              <a:rPr lang="de-DE" sz="1600" dirty="0"/>
              <a:t>, </a:t>
            </a:r>
            <a:r>
              <a:rPr lang="de-DE" sz="1600" dirty="0" err="1"/>
              <a:t>Paret</a:t>
            </a:r>
            <a:r>
              <a:rPr lang="de-DE" sz="1600" dirty="0"/>
              <a:t>, PRAB 2008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126D9B2-4A63-6F47-B82C-2FCCFD11A617}"/>
              </a:ext>
            </a:extLst>
          </p:cNvPr>
          <p:cNvGrpSpPr/>
          <p:nvPr/>
        </p:nvGrpSpPr>
        <p:grpSpPr>
          <a:xfrm>
            <a:off x="288412" y="3106058"/>
            <a:ext cx="8384191" cy="3257846"/>
            <a:chOff x="288412" y="3106058"/>
            <a:chExt cx="8384191" cy="3257846"/>
          </a:xfrm>
        </p:grpSpPr>
        <p:grpSp>
          <p:nvGrpSpPr>
            <p:cNvPr id="15" name="Gruppieren 13">
              <a:extLst>
                <a:ext uri="{FF2B5EF4-FFF2-40B4-BE49-F238E27FC236}">
                  <a16:creationId xmlns:a16="http://schemas.microsoft.com/office/drawing/2014/main" id="{172FA929-DBAF-2048-B284-7861E512C8A5}"/>
                </a:ext>
              </a:extLst>
            </p:cNvPr>
            <p:cNvGrpSpPr/>
            <p:nvPr/>
          </p:nvGrpSpPr>
          <p:grpSpPr>
            <a:xfrm>
              <a:off x="288412" y="3283511"/>
              <a:ext cx="8384191" cy="3080393"/>
              <a:chOff x="288412" y="3283511"/>
              <a:chExt cx="8384191" cy="3080393"/>
            </a:xfrm>
          </p:grpSpPr>
          <p:graphicFrame>
            <p:nvGraphicFramePr>
              <p:cNvPr id="16" name="Object 3">
                <a:extLst>
                  <a:ext uri="{FF2B5EF4-FFF2-40B4-BE49-F238E27FC236}">
                    <a16:creationId xmlns:a16="http://schemas.microsoft.com/office/drawing/2014/main" id="{1B144714-36DE-2C49-8B8C-90F2DFFE902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87563310"/>
                  </p:ext>
                </p:extLst>
              </p:nvPr>
            </p:nvGraphicFramePr>
            <p:xfrm>
              <a:off x="870038" y="5520623"/>
              <a:ext cx="1609725" cy="7508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51603" name="Equation" r:id="rId15" imgW="1193760" imgH="558720" progId="Equation.DSMT4">
                      <p:embed/>
                    </p:oleObj>
                  </mc:Choice>
                  <mc:Fallback>
                    <p:oleObj name="Equation" r:id="rId15" imgW="1193760" imgH="558720" progId="Equation.DSMT4">
                      <p:embed/>
                      <p:pic>
                        <p:nvPicPr>
                          <p:cNvPr id="8" name="Object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6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70038" y="5520623"/>
                            <a:ext cx="1609725" cy="75088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xmlns="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 xmlns="">
                                <a:effectLst>
                                  <a:outerShdw blurRad="63500" dist="38099" dir="2700000" algn="ctr" rotWithShape="0">
                                    <a:schemeClr val="bg2">
                                      <a:alpha val="74998"/>
                                    </a:schemeClr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7" name="Textfeld 17">
                <a:extLst>
                  <a:ext uri="{FF2B5EF4-FFF2-40B4-BE49-F238E27FC236}">
                    <a16:creationId xmlns:a16="http://schemas.microsoft.com/office/drawing/2014/main" id="{0E0C001A-679B-D040-BFE0-8DBE269BF660}"/>
                  </a:ext>
                </a:extLst>
              </p:cNvPr>
              <p:cNvSpPr txBox="1"/>
              <p:nvPr/>
            </p:nvSpPr>
            <p:spPr>
              <a:xfrm>
                <a:off x="288412" y="5111896"/>
                <a:ext cx="28392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err="1"/>
                  <a:t>Schottky</a:t>
                </a:r>
                <a:r>
                  <a:rPr lang="de-DE" dirty="0"/>
                  <a:t> power </a:t>
                </a:r>
                <a:r>
                  <a:rPr lang="de-DE" dirty="0" err="1"/>
                  <a:t>spectrum</a:t>
                </a:r>
                <a:r>
                  <a:rPr lang="de-DE" dirty="0"/>
                  <a:t>:</a:t>
                </a:r>
              </a:p>
            </p:txBody>
          </p:sp>
          <p:grpSp>
            <p:nvGrpSpPr>
              <p:cNvPr id="18" name="Gruppieren 10">
                <a:extLst>
                  <a:ext uri="{FF2B5EF4-FFF2-40B4-BE49-F238E27FC236}">
                    <a16:creationId xmlns:a16="http://schemas.microsoft.com/office/drawing/2014/main" id="{2047E540-1866-0D40-8F4F-B4992A9559EF}"/>
                  </a:ext>
                </a:extLst>
              </p:cNvPr>
              <p:cNvGrpSpPr/>
              <p:nvPr/>
            </p:nvGrpSpPr>
            <p:grpSpPr>
              <a:xfrm>
                <a:off x="3621504" y="3283511"/>
                <a:ext cx="5051099" cy="3080393"/>
                <a:chOff x="3621504" y="3283511"/>
                <a:chExt cx="5051099" cy="3080393"/>
              </a:xfrm>
            </p:grpSpPr>
            <p:pic>
              <p:nvPicPr>
                <p:cNvPr id="19" name="Grafik 12">
                  <a:extLst>
                    <a:ext uri="{FF2B5EF4-FFF2-40B4-BE49-F238E27FC236}">
                      <a16:creationId xmlns:a16="http://schemas.microsoft.com/office/drawing/2014/main" id="{E79098BA-3DEB-BC42-9E73-22CB8C10D28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621504" y="3283511"/>
                  <a:ext cx="5051099" cy="2988000"/>
                </a:xfrm>
                <a:prstGeom prst="rect">
                  <a:avLst/>
                </a:prstGeom>
              </p:spPr>
            </p:pic>
            <p:sp>
              <p:nvSpPr>
                <p:cNvPr id="20" name="Rechteck 18">
                  <a:extLst>
                    <a:ext uri="{FF2B5EF4-FFF2-40B4-BE49-F238E27FC236}">
                      <a16:creationId xmlns:a16="http://schemas.microsoft.com/office/drawing/2014/main" id="{1D2626BF-7AA7-EF4A-851F-FDB4E5338CCA}"/>
                    </a:ext>
                  </a:extLst>
                </p:cNvPr>
                <p:cNvSpPr/>
                <p:nvPr/>
              </p:nvSpPr>
              <p:spPr>
                <a:xfrm>
                  <a:off x="6237890" y="6138041"/>
                  <a:ext cx="183931" cy="1786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graphicFrame>
              <p:nvGraphicFramePr>
                <p:cNvPr id="21" name="Object 3">
                  <a:extLst>
                    <a:ext uri="{FF2B5EF4-FFF2-40B4-BE49-F238E27FC236}">
                      <a16:creationId xmlns:a16="http://schemas.microsoft.com/office/drawing/2014/main" id="{25BE9EE9-B13B-6442-A06D-107FC9C99486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976258501"/>
                    </p:ext>
                  </p:extLst>
                </p:nvPr>
              </p:nvGraphicFramePr>
              <p:xfrm>
                <a:off x="5842042" y="6090854"/>
                <a:ext cx="222250" cy="273050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51604" name="Equation" r:id="rId18" imgW="164880" imgH="203040" progId="Equation.DSMT4">
                        <p:embed/>
                      </p:oleObj>
                    </mc:Choice>
                    <mc:Fallback>
                      <p:oleObj name="Equation" r:id="rId18" imgW="164880" imgH="203040" progId="Equation.DSMT4">
                        <p:embed/>
                        <p:pic>
                          <p:nvPicPr>
                            <p:cNvPr id="20" name="Object 3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19"/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5842042" y="6090854"/>
                              <a:ext cx="222250" cy="273050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 xmlns="">
                                  <a:solidFill>
                                    <a:schemeClr val="accent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xmlns="" w="9525">
                                  <a:solidFill>
                                    <a:schemeClr val="tx1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 xmlns="">
                                  <a:effectLst>
                                    <a:outerShdw blurRad="63500" dist="38099" dir="2700000" algn="ctr" rotWithShape="0">
                                      <a:schemeClr val="bg2">
                                        <a:alpha val="74998"/>
                                      </a:scheme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FBBD795-2F19-C347-B500-12B52EC5A54E}"/>
                </a:ext>
              </a:extLst>
            </p:cNvPr>
            <p:cNvSpPr txBox="1"/>
            <p:nvPr/>
          </p:nvSpPr>
          <p:spPr>
            <a:xfrm>
              <a:off x="4666579" y="3106058"/>
              <a:ext cx="3326552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 err="1"/>
                <a:t>Lower</a:t>
              </a:r>
              <a:r>
                <a:rPr lang="de-DE" dirty="0"/>
                <a:t> </a:t>
              </a:r>
              <a:r>
                <a:rPr lang="de-DE" dirty="0" err="1"/>
                <a:t>betatron</a:t>
              </a:r>
              <a:r>
                <a:rPr lang="de-DE" dirty="0"/>
                <a:t> </a:t>
              </a:r>
              <a:r>
                <a:rPr lang="de-DE" dirty="0" err="1"/>
                <a:t>sideband</a:t>
              </a:r>
              <a:r>
                <a:rPr lang="de-DE" dirty="0"/>
                <a:t> (</a:t>
              </a:r>
              <a:r>
                <a:rPr lang="de-DE" dirty="0" err="1"/>
                <a:t>n</a:t>
              </a:r>
              <a:r>
                <a:rPr lang="de-DE" dirty="0"/>
                <a:t>-Q)</a:t>
              </a:r>
            </a:p>
          </p:txBody>
        </p:sp>
      </p:grpSp>
      <p:graphicFrame>
        <p:nvGraphicFramePr>
          <p:cNvPr id="25" name="Object 3">
            <a:extLst>
              <a:ext uri="{FF2B5EF4-FFF2-40B4-BE49-F238E27FC236}">
                <a16:creationId xmlns:a16="http://schemas.microsoft.com/office/drawing/2014/main" id="{EE87CAAE-99A6-B34C-BFD4-AC769EC470B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5788579"/>
              </p:ext>
            </p:extLst>
          </p:nvPr>
        </p:nvGraphicFramePr>
        <p:xfrm>
          <a:off x="7029361" y="1250937"/>
          <a:ext cx="1511300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5" name="Equation" r:id="rId20" imgW="1130040" imgH="457200" progId="Equation.DSMT4">
                  <p:embed/>
                </p:oleObj>
              </mc:Choice>
              <mc:Fallback>
                <p:oleObj name="Equation" r:id="rId20" imgW="1130040" imgH="457200" progId="Equation.DSMT4">
                  <p:embed/>
                  <p:pic>
                    <p:nvPicPr>
                      <p:cNvPr id="2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9361" y="1250937"/>
                        <a:ext cx="1511300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3">
            <a:extLst>
              <a:ext uri="{FF2B5EF4-FFF2-40B4-BE49-F238E27FC236}">
                <a16:creationId xmlns:a16="http://schemas.microsoft.com/office/drawing/2014/main" id="{76E80D21-AD54-1541-A899-BC33BC52DBE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9115560"/>
              </p:ext>
            </p:extLst>
          </p:nvPr>
        </p:nvGraphicFramePr>
        <p:xfrm>
          <a:off x="7018941" y="2076003"/>
          <a:ext cx="17494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06" name="Equation" r:id="rId22" imgW="1307880" imgH="253800" progId="Equation.DSMT4">
                  <p:embed/>
                </p:oleObj>
              </mc:Choice>
              <mc:Fallback>
                <p:oleObj name="Equation" r:id="rId22" imgW="1307880" imgH="253800" progId="Equation.DSMT4">
                  <p:embed/>
                  <p:pic>
                    <p:nvPicPr>
                      <p:cNvPr id="4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8941" y="2076003"/>
                        <a:ext cx="1749425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51B5D0C0-E041-2E49-BC9E-900AF65BFDE9}"/>
              </a:ext>
            </a:extLst>
          </p:cNvPr>
          <p:cNvSpPr txBox="1"/>
          <p:nvPr/>
        </p:nvSpPr>
        <p:spPr>
          <a:xfrm>
            <a:off x="7010082" y="2365472"/>
            <a:ext cx="2133918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(</a:t>
            </a:r>
            <a:r>
              <a:rPr lang="de-DE" sz="1600" dirty="0" err="1"/>
              <a:t>betatron</a:t>
            </a:r>
            <a:r>
              <a:rPr lang="de-DE" sz="1600" dirty="0"/>
              <a:t> </a:t>
            </a:r>
            <a:r>
              <a:rPr lang="de-DE" sz="1600" dirty="0" err="1"/>
              <a:t>oscillations</a:t>
            </a:r>
            <a:r>
              <a:rPr lang="de-DE" sz="1600" dirty="0"/>
              <a:t>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4468760-5002-2541-9DC5-F7DF0CE06EFE}"/>
              </a:ext>
            </a:extLst>
          </p:cNvPr>
          <p:cNvSpPr txBox="1"/>
          <p:nvPr/>
        </p:nvSpPr>
        <p:spPr>
          <a:xfrm>
            <a:off x="7054740" y="1776144"/>
            <a:ext cx="2148345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(</a:t>
            </a:r>
            <a:r>
              <a:rPr lang="de-DE" sz="1600" dirty="0" err="1"/>
              <a:t>coherent</a:t>
            </a:r>
            <a:r>
              <a:rPr lang="de-DE" sz="1600" dirty="0"/>
              <a:t> </a:t>
            </a:r>
            <a:r>
              <a:rPr lang="de-DE" sz="1600" dirty="0" err="1"/>
              <a:t>frequency</a:t>
            </a:r>
            <a:r>
              <a:rPr lang="de-DE" sz="1600" dirty="0"/>
              <a:t>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879F6AC-946F-5344-99DF-8C1ED32ABF0B}"/>
              </a:ext>
            </a:extLst>
          </p:cNvPr>
          <p:cNvSpPr txBox="1"/>
          <p:nvPr/>
        </p:nvSpPr>
        <p:spPr>
          <a:xfrm>
            <a:off x="1587450" y="2261091"/>
            <a:ext cx="2331087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: </a:t>
            </a:r>
            <a:r>
              <a:rPr lang="de-DE" sz="1600" dirty="0" err="1"/>
              <a:t>chromatic</a:t>
            </a:r>
            <a:r>
              <a:rPr lang="de-DE" sz="1600" dirty="0"/>
              <a:t> tune </a:t>
            </a:r>
            <a:r>
              <a:rPr lang="de-DE" sz="1600" dirty="0" err="1"/>
              <a:t>spread</a:t>
            </a:r>
            <a:endParaRPr lang="de-DE" sz="16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BD2CC5A-63EA-7D44-B438-331A959E6D1D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550156" y="2260295"/>
            <a:ext cx="1112572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749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DD71F-FE8C-D14D-A8D3-A14C61A23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Observations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GSI 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E3BAD1-BF7C-1A4D-8CB0-0F8A5B5E4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13</a:t>
            </a:fld>
            <a:endParaRPr lang="de-DE"/>
          </a:p>
        </p:txBody>
      </p:sp>
      <p:grpSp>
        <p:nvGrpSpPr>
          <p:cNvPr id="5" name="Gruppieren 2">
            <a:extLst>
              <a:ext uri="{FF2B5EF4-FFF2-40B4-BE49-F238E27FC236}">
                <a16:creationId xmlns:a16="http://schemas.microsoft.com/office/drawing/2014/main" id="{621E1E61-B6AD-7F4A-9526-1C26B6BDCA55}"/>
              </a:ext>
            </a:extLst>
          </p:cNvPr>
          <p:cNvGrpSpPr/>
          <p:nvPr/>
        </p:nvGrpSpPr>
        <p:grpSpPr>
          <a:xfrm>
            <a:off x="3722171" y="2220846"/>
            <a:ext cx="5275525" cy="3960000"/>
            <a:chOff x="3722171" y="2220846"/>
            <a:chExt cx="5275525" cy="3960000"/>
          </a:xfrm>
        </p:grpSpPr>
        <p:pic>
          <p:nvPicPr>
            <p:cNvPr id="6" name="Picture 21" descr="paret-schottlo.jpg">
              <a:extLst>
                <a:ext uri="{FF2B5EF4-FFF2-40B4-BE49-F238E27FC236}">
                  <a16:creationId xmlns:a16="http://schemas.microsoft.com/office/drawing/2014/main" id="{0DA14860-267D-D942-A9D0-5ACA125E2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22171" y="2220846"/>
              <a:ext cx="5275525" cy="3960000"/>
            </a:xfrm>
            <a:prstGeom prst="rect">
              <a:avLst/>
            </a:prstGeom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D824C215-BEF6-C64E-9B86-5789250EEDBB}"/>
                </a:ext>
              </a:extLst>
            </p:cNvPr>
            <p:cNvSpPr txBox="1"/>
            <p:nvPr/>
          </p:nvSpPr>
          <p:spPr>
            <a:xfrm>
              <a:off x="7016015" y="3453233"/>
              <a:ext cx="1677362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Beam parameter: </a:t>
              </a:r>
            </a:p>
            <a:p>
              <a:r>
                <a:rPr lang="en-US" sz="1600" dirty="0"/>
                <a:t>Ar</a:t>
              </a:r>
              <a:r>
                <a:rPr lang="en-US" sz="1600" baseline="30000" dirty="0"/>
                <a:t>18+</a:t>
              </a:r>
              <a:r>
                <a:rPr lang="en-US" sz="1600" dirty="0"/>
                <a:t>, 11.4 MeV/u</a:t>
              </a:r>
            </a:p>
            <a:p>
              <a:r>
                <a:rPr lang="en-US" sz="1600" dirty="0"/>
                <a:t>           f</a:t>
              </a:r>
              <a:r>
                <a:rPr lang="en-US" sz="1600" baseline="-25000" dirty="0"/>
                <a:t>0</a:t>
              </a:r>
              <a:r>
                <a:rPr lang="en-US" sz="1600" dirty="0"/>
                <a:t>=215 kHz </a:t>
              </a:r>
            </a:p>
          </p:txBody>
        </p:sp>
        <p:sp>
          <p:nvSpPr>
            <p:cNvPr id="8" name="TextBox 6">
              <a:extLst>
                <a:ext uri="{FF2B5EF4-FFF2-40B4-BE49-F238E27FC236}">
                  <a16:creationId xmlns:a16="http://schemas.microsoft.com/office/drawing/2014/main" id="{174BCCBD-BC51-DE40-B30F-14DC7DDA85DA}"/>
                </a:ext>
              </a:extLst>
            </p:cNvPr>
            <p:cNvSpPr txBox="1"/>
            <p:nvPr/>
          </p:nvSpPr>
          <p:spPr>
            <a:xfrm>
              <a:off x="5170318" y="2279181"/>
              <a:ext cx="33457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Measurement time:  ≈ </a:t>
              </a:r>
              <a:r>
                <a:rPr lang="en-US" dirty="0"/>
                <a:t>100 </a:t>
              </a:r>
              <a:r>
                <a:rPr lang="en-US" dirty="0" err="1"/>
                <a:t>msecs</a:t>
              </a:r>
              <a:endParaRPr lang="en-US" dirty="0"/>
            </a:p>
          </p:txBody>
        </p:sp>
      </p:grpSp>
      <p:sp>
        <p:nvSpPr>
          <p:cNvPr id="12" name="Textfeld 9">
            <a:extLst>
              <a:ext uri="{FF2B5EF4-FFF2-40B4-BE49-F238E27FC236}">
                <a16:creationId xmlns:a16="http://schemas.microsoft.com/office/drawing/2014/main" id="{D7E69F6B-E564-D540-A3C3-30D25C1C5BD2}"/>
              </a:ext>
            </a:extLst>
          </p:cNvPr>
          <p:cNvSpPr txBox="1"/>
          <p:nvPr/>
        </p:nvSpPr>
        <p:spPr>
          <a:xfrm>
            <a:off x="0" y="6244866"/>
            <a:ext cx="5780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S. </a:t>
            </a:r>
            <a:r>
              <a:rPr lang="en-US" sz="1400" dirty="0" err="1"/>
              <a:t>Paret</a:t>
            </a:r>
            <a:r>
              <a:rPr lang="en-US" sz="1400" dirty="0"/>
              <a:t>, O. </a:t>
            </a:r>
            <a:r>
              <a:rPr lang="en-US" sz="1400" dirty="0" err="1"/>
              <a:t>Boine</a:t>
            </a:r>
            <a:r>
              <a:rPr lang="en-US" sz="1400" dirty="0"/>
              <a:t>-F., V. Kornilov, T. Weiland , Phys. Rev. ST-AB (2010)</a:t>
            </a:r>
          </a:p>
        </p:txBody>
      </p:sp>
      <p:pic>
        <p:nvPicPr>
          <p:cNvPr id="11" name="Picture 10" descr="Ohne Titel.jpg">
            <a:extLst>
              <a:ext uri="{FF2B5EF4-FFF2-40B4-BE49-F238E27FC236}">
                <a16:creationId xmlns:a16="http://schemas.microsoft.com/office/drawing/2014/main" id="{A32A48D6-97FC-5447-8448-E2C77CE2B2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48880"/>
            <a:ext cx="4034783" cy="241199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4585E3F-61EF-CB49-BFBB-BFC73EAFF45C}"/>
              </a:ext>
            </a:extLst>
          </p:cNvPr>
          <p:cNvSpPr txBox="1"/>
          <p:nvPr/>
        </p:nvSpPr>
        <p:spPr>
          <a:xfrm>
            <a:off x="25726" y="1393791"/>
            <a:ext cx="2570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Space charge parameter: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264A6A-F9EC-6A43-8D78-6353238139D4}"/>
              </a:ext>
            </a:extLst>
          </p:cNvPr>
          <p:cNvSpPr txBox="1"/>
          <p:nvPr/>
        </p:nvSpPr>
        <p:spPr>
          <a:xfrm>
            <a:off x="2195433" y="3682679"/>
            <a:ext cx="15329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from RGM profiles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FAA3F1-CCD7-9F45-8D34-72BED0C0BBC9}"/>
              </a:ext>
            </a:extLst>
          </p:cNvPr>
          <p:cNvSpPr txBox="1"/>
          <p:nvPr/>
        </p:nvSpPr>
        <p:spPr>
          <a:xfrm>
            <a:off x="127832" y="5077227"/>
            <a:ext cx="39069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Space charge tune shift from </a:t>
            </a:r>
          </a:p>
          <a:p>
            <a:r>
              <a:rPr lang="en-US" dirty="0" err="1"/>
              <a:t>Schottky</a:t>
            </a:r>
            <a:r>
              <a:rPr lang="en-US" dirty="0"/>
              <a:t>/BTF is systematically (factor 2) </a:t>
            </a:r>
          </a:p>
          <a:p>
            <a:r>
              <a:rPr lang="en-US" dirty="0"/>
              <a:t>larger than the one from RGM profiles.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D04473-1F7A-6F40-8605-E1AD68AD1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08907" y="1375240"/>
            <a:ext cx="2112000" cy="792000"/>
          </a:xfrm>
          <a:prstGeom prst="rect">
            <a:avLst/>
          </a:prstGeom>
        </p:spPr>
      </p:pic>
      <p:graphicFrame>
        <p:nvGraphicFramePr>
          <p:cNvPr id="17" name="Object 3">
            <a:extLst>
              <a:ext uri="{FF2B5EF4-FFF2-40B4-BE49-F238E27FC236}">
                <a16:creationId xmlns:a16="http://schemas.microsoft.com/office/drawing/2014/main" id="{DF8B2883-B431-0044-B7CB-5B83E4DA9FA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76370"/>
              </p:ext>
            </p:extLst>
          </p:nvPr>
        </p:nvGraphicFramePr>
        <p:xfrm>
          <a:off x="2960214" y="1307563"/>
          <a:ext cx="1281112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31" name="Equation" r:id="rId6" imgW="952200" imgH="457200" progId="Equation.DSMT4">
                  <p:embed/>
                </p:oleObj>
              </mc:Choice>
              <mc:Fallback>
                <p:oleObj name="Equation" r:id="rId6" imgW="952200" imgH="457200" progId="Equation.DSMT4">
                  <p:embed/>
                  <p:pic>
                    <p:nvPicPr>
                      <p:cNvPr id="7" name="Object 3">
                        <a:extLst>
                          <a:ext uri="{FF2B5EF4-FFF2-40B4-BE49-F238E27FC236}">
                            <a16:creationId xmlns:a16="http://schemas.microsoft.com/office/drawing/2014/main" id="{006F096C-9FE5-4742-BC86-1A8863CCBD4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0214" y="1307563"/>
                        <a:ext cx="1281112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02841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B9593-E0B9-744A-84BE-26C3B9955E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604" y="308431"/>
            <a:ext cx="6512538" cy="780686"/>
          </a:xfrm>
        </p:spPr>
        <p:txBody>
          <a:bodyPr>
            <a:normAutofit/>
          </a:bodyPr>
          <a:lstStyle/>
          <a:p>
            <a:r>
              <a:rPr lang="de-DE" dirty="0" err="1"/>
              <a:t>Bunched</a:t>
            </a:r>
            <a:r>
              <a:rPr lang="de-DE" dirty="0"/>
              <a:t> </a:t>
            </a:r>
            <a:r>
              <a:rPr lang="de-DE" dirty="0" err="1"/>
              <a:t>beams</a:t>
            </a:r>
            <a:r>
              <a:rPr lang="de-DE" dirty="0"/>
              <a:t>: Transverse tune </a:t>
            </a:r>
            <a:r>
              <a:rPr lang="de-DE" dirty="0" err="1"/>
              <a:t>spectra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831E5-F199-774D-968C-BB8520F5E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14</a:t>
            </a:fld>
            <a:endParaRPr lang="de-DE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9ADC9B0-7971-A24C-B269-573FD131168F}"/>
              </a:ext>
            </a:extLst>
          </p:cNvPr>
          <p:cNvGrpSpPr/>
          <p:nvPr/>
        </p:nvGrpSpPr>
        <p:grpSpPr>
          <a:xfrm>
            <a:off x="165508" y="4199577"/>
            <a:ext cx="4193576" cy="1661016"/>
            <a:chOff x="-13805" y="4218437"/>
            <a:chExt cx="4193576" cy="1661016"/>
          </a:xfrm>
        </p:grpSpPr>
        <p:graphicFrame>
          <p:nvGraphicFramePr>
            <p:cNvPr id="30" name="Object 29">
              <a:extLst>
                <a:ext uri="{FF2B5EF4-FFF2-40B4-BE49-F238E27FC236}">
                  <a16:creationId xmlns:a16="http://schemas.microsoft.com/office/drawing/2014/main" id="{3B01F872-2522-F04C-93FC-D3079F5CDFF5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48474648"/>
                </p:ext>
              </p:extLst>
            </p:nvPr>
          </p:nvGraphicFramePr>
          <p:xfrm>
            <a:off x="635448" y="4612628"/>
            <a:ext cx="1168400" cy="303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624" name="Equation" r:id="rId3" imgW="876240" imgH="228600" progId="Equation.DSMT4">
                    <p:embed/>
                  </p:oleObj>
                </mc:Choice>
                <mc:Fallback>
                  <p:oleObj name="Equation" r:id="rId3" imgW="876240" imgH="228600" progId="Equation.DSMT4">
                    <p:embed/>
                    <p:pic>
                      <p:nvPicPr>
                        <p:cNvPr id="56" name="Object 5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5448" y="4612628"/>
                          <a:ext cx="1168400" cy="303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750B09A-CCA6-424E-A920-05FA1F1DFA0A}"/>
                </a:ext>
              </a:extLst>
            </p:cNvPr>
            <p:cNvSpPr txBox="1"/>
            <p:nvPr/>
          </p:nvSpPr>
          <p:spPr>
            <a:xfrm>
              <a:off x="-13805" y="4218437"/>
              <a:ext cx="38804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Synchrotron satellites (synchrotron tune Q</a:t>
              </a:r>
              <a:r>
                <a:rPr lang="en-US" sz="1600" baseline="-25000" dirty="0"/>
                <a:t>s</a:t>
              </a:r>
              <a:r>
                <a:rPr lang="en-US" sz="1600" dirty="0"/>
                <a:t>):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B4FDBA06-486B-6B4A-8DC5-A8ACBBA6794D}"/>
                </a:ext>
              </a:extLst>
            </p:cNvPr>
            <p:cNvSpPr txBox="1"/>
            <p:nvPr/>
          </p:nvSpPr>
          <p:spPr>
            <a:xfrm>
              <a:off x="-13805" y="5041187"/>
              <a:ext cx="41935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Tune spread in a </a:t>
              </a:r>
              <a:r>
                <a:rPr lang="en-US" sz="1600" dirty="0" err="1"/>
                <a:t>rf</a:t>
              </a:r>
              <a:r>
                <a:rPr lang="en-US" sz="1600" dirty="0"/>
                <a:t> bucket (</a:t>
              </a:r>
              <a:r>
                <a:rPr lang="en-US" sz="1600" dirty="0" err="1"/>
                <a:t>rms</a:t>
              </a:r>
              <a:r>
                <a:rPr lang="en-US" sz="1600" dirty="0"/>
                <a:t> bunch length </a:t>
              </a:r>
              <a:r>
                <a:rPr lang="en-US" sz="1600" dirty="0" err="1"/>
                <a:t>σ</a:t>
              </a:r>
              <a:r>
                <a:rPr lang="en-US" sz="1600" dirty="0"/>
                <a:t>):</a:t>
              </a:r>
            </a:p>
          </p:txBody>
        </p:sp>
        <p:graphicFrame>
          <p:nvGraphicFramePr>
            <p:cNvPr id="33" name="Object 32">
              <a:extLst>
                <a:ext uri="{FF2B5EF4-FFF2-40B4-BE49-F238E27FC236}">
                  <a16:creationId xmlns:a16="http://schemas.microsoft.com/office/drawing/2014/main" id="{44828A8F-BD8F-8C49-8B01-38051550F60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579753"/>
                </p:ext>
              </p:extLst>
            </p:nvPr>
          </p:nvGraphicFramePr>
          <p:xfrm>
            <a:off x="1200598" y="5298428"/>
            <a:ext cx="1127125" cy="5810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625" name="Equation" r:id="rId5" imgW="838080" imgH="431640" progId="Equation.DSMT4">
                    <p:embed/>
                  </p:oleObj>
                </mc:Choice>
                <mc:Fallback>
                  <p:oleObj name="Equation" r:id="rId5" imgW="838080" imgH="431640" progId="Equation.DSMT4">
                    <p:embed/>
                    <p:pic>
                      <p:nvPicPr>
                        <p:cNvPr id="59" name="Object 5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0598" y="5298428"/>
                          <a:ext cx="1127125" cy="5810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Object 33">
              <a:extLst>
                <a:ext uri="{FF2B5EF4-FFF2-40B4-BE49-F238E27FC236}">
                  <a16:creationId xmlns:a16="http://schemas.microsoft.com/office/drawing/2014/main" id="{5690760D-EB0F-4B4F-A31E-FE1E1F80C9A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15441097"/>
                </p:ext>
              </p:extLst>
            </p:nvPr>
          </p:nvGraphicFramePr>
          <p:xfrm>
            <a:off x="2099123" y="4604691"/>
            <a:ext cx="898525" cy="303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626" name="Equation" r:id="rId7" imgW="672840" imgH="228600" progId="Equation.DSMT4">
                    <p:embed/>
                  </p:oleObj>
                </mc:Choice>
                <mc:Fallback>
                  <p:oleObj name="Equation" r:id="rId7" imgW="672840" imgH="228600" progId="Equation.DSMT4">
                    <p:embed/>
                    <p:pic>
                      <p:nvPicPr>
                        <p:cNvPr id="55" name="Object 5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99123" y="4604691"/>
                          <a:ext cx="898525" cy="30321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64ED270-8C64-8742-84EA-76E054CD2918}"/>
                </a:ext>
              </a:extLst>
            </p:cNvPr>
            <p:cNvSpPr txBox="1"/>
            <p:nvPr/>
          </p:nvSpPr>
          <p:spPr>
            <a:xfrm>
              <a:off x="1792621" y="4564376"/>
              <a:ext cx="364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or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1EAEE1F-255A-2D41-9CEB-22122B5F70BA}"/>
              </a:ext>
            </a:extLst>
          </p:cNvPr>
          <p:cNvGrpSpPr/>
          <p:nvPr/>
        </p:nvGrpSpPr>
        <p:grpSpPr>
          <a:xfrm>
            <a:off x="4681202" y="1244929"/>
            <a:ext cx="4134465" cy="1326391"/>
            <a:chOff x="3941220" y="3580815"/>
            <a:chExt cx="4134465" cy="1326391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B4909BD-5276-6E49-9FC2-2A1B6CD9092F}"/>
                </a:ext>
              </a:extLst>
            </p:cNvPr>
            <p:cNvGrpSpPr/>
            <p:nvPr/>
          </p:nvGrpSpPr>
          <p:grpSpPr>
            <a:xfrm>
              <a:off x="4113213" y="3762900"/>
              <a:ext cx="3790479" cy="1144306"/>
              <a:chOff x="6196042" y="3863080"/>
              <a:chExt cx="3790479" cy="1144306"/>
            </a:xfrm>
          </p:grpSpPr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D26CBF1-3157-C541-9FEB-769D561B5ED5}"/>
                  </a:ext>
                </a:extLst>
              </p:cNvPr>
              <p:cNvSpPr txBox="1"/>
              <p:nvPr/>
            </p:nvSpPr>
            <p:spPr>
              <a:xfrm>
                <a:off x="8238784" y="3863080"/>
                <a:ext cx="58332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/>
              </a:p>
              <a:p>
                <a:r>
                  <a:rPr lang="en-US" dirty="0"/>
                  <a:t>k=1:</a:t>
                </a:r>
              </a:p>
            </p:txBody>
          </p:sp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E1E16410-7F31-B547-8033-A00BF379AE9F}"/>
                  </a:ext>
                </a:extLst>
              </p:cNvPr>
              <p:cNvCxnSpPr/>
              <p:nvPr/>
            </p:nvCxnSpPr>
            <p:spPr>
              <a:xfrm>
                <a:off x="6793491" y="4869160"/>
                <a:ext cx="1162885" cy="0"/>
              </a:xfrm>
              <a:prstGeom prst="line">
                <a:avLst/>
              </a:prstGeom>
              <a:ln w="349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A044C51-6A71-6348-97F6-EEEA7BA8B2D6}"/>
                  </a:ext>
                </a:extLst>
              </p:cNvPr>
              <p:cNvSpPr/>
              <p:nvPr/>
            </p:nvSpPr>
            <p:spPr>
              <a:xfrm>
                <a:off x="6966471" y="4730933"/>
                <a:ext cx="829543" cy="276453"/>
              </a:xfrm>
              <a:prstGeom prst="ellipse">
                <a:avLst/>
              </a:prstGeom>
              <a:noFill/>
              <a:ln w="15875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53C4D4ED-CC6F-304F-BD84-F13E55F50D9C}"/>
                  </a:ext>
                </a:extLst>
              </p:cNvPr>
              <p:cNvSpPr/>
              <p:nvPr/>
            </p:nvSpPr>
            <p:spPr>
              <a:xfrm>
                <a:off x="6966471" y="4378029"/>
                <a:ext cx="829543" cy="27645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B5D3F810-0C7B-7444-9007-F5AD02A2BE35}"/>
                  </a:ext>
                </a:extLst>
              </p:cNvPr>
              <p:cNvCxnSpPr/>
              <p:nvPr/>
            </p:nvCxnSpPr>
            <p:spPr>
              <a:xfrm flipV="1">
                <a:off x="7796014" y="4437112"/>
                <a:ext cx="0" cy="43204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49" name="Object 48">
                <a:extLst>
                  <a:ext uri="{FF2B5EF4-FFF2-40B4-BE49-F238E27FC236}">
                    <a16:creationId xmlns:a16="http://schemas.microsoft.com/office/drawing/2014/main" id="{97087C9B-A960-924B-9662-EC21A26011E5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223250550"/>
                  </p:ext>
                </p:extLst>
              </p:nvPr>
            </p:nvGraphicFramePr>
            <p:xfrm>
              <a:off x="6196042" y="4114968"/>
              <a:ext cx="1071562" cy="2746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627" name="Equation" r:id="rId9" imgW="647640" imgH="164880" progId="Equation.DSMT4">
                      <p:embed/>
                    </p:oleObj>
                  </mc:Choice>
                  <mc:Fallback>
                    <p:oleObj name="Equation" r:id="rId9" imgW="647640" imgH="164880" progId="Equation.DSMT4">
                      <p:embed/>
                      <p:pic>
                        <p:nvPicPr>
                          <p:cNvPr id="39" name="Object 38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6196042" y="4114968"/>
                            <a:ext cx="1071562" cy="27463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C0290CEC-EE0C-FF47-8221-9DC73873708B}"/>
                  </a:ext>
                </a:extLst>
              </p:cNvPr>
              <p:cNvCxnSpPr/>
              <p:nvPr/>
            </p:nvCxnSpPr>
            <p:spPr>
              <a:xfrm>
                <a:off x="8823636" y="4784298"/>
                <a:ext cx="1162885" cy="0"/>
              </a:xfrm>
              <a:prstGeom prst="line">
                <a:avLst/>
              </a:prstGeom>
              <a:ln w="34925"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D25E9776-4BB4-1646-8D91-F9459E3B06FC}"/>
                  </a:ext>
                </a:extLst>
              </p:cNvPr>
              <p:cNvSpPr/>
              <p:nvPr/>
            </p:nvSpPr>
            <p:spPr>
              <a:xfrm>
                <a:off x="8996616" y="4646071"/>
                <a:ext cx="829543" cy="276453"/>
              </a:xfrm>
              <a:prstGeom prst="ellipse">
                <a:avLst/>
              </a:prstGeom>
              <a:noFill/>
              <a:ln w="15875"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BC17F94C-947E-FC4A-BC2C-AAFF50FA8EA8}"/>
                  </a:ext>
                </a:extLst>
              </p:cNvPr>
              <p:cNvSpPr/>
              <p:nvPr/>
            </p:nvSpPr>
            <p:spPr>
              <a:xfrm rot="2099729">
                <a:off x="8996616" y="4648183"/>
                <a:ext cx="829543" cy="276453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D6E9A188-7411-B045-8964-A54309F93D0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992333" y="4509411"/>
                <a:ext cx="0" cy="26782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aphicFrame>
            <p:nvGraphicFramePr>
              <p:cNvPr id="54" name="Object 53">
                <a:extLst>
                  <a:ext uri="{FF2B5EF4-FFF2-40B4-BE49-F238E27FC236}">
                    <a16:creationId xmlns:a16="http://schemas.microsoft.com/office/drawing/2014/main" id="{CEB3D63E-2B79-0047-BB77-CAAF29474D2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270846540"/>
                  </p:ext>
                </p:extLst>
              </p:nvPr>
            </p:nvGraphicFramePr>
            <p:xfrm>
              <a:off x="8830438" y="4181434"/>
              <a:ext cx="547688" cy="338137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49628" name="Equation" r:id="rId11" imgW="330120" imgH="203040" progId="Equation.DSMT4">
                      <p:embed/>
                    </p:oleObj>
                  </mc:Choice>
                  <mc:Fallback>
                    <p:oleObj name="Equation" r:id="rId11" imgW="330120" imgH="203040" progId="Equation.DSMT4">
                      <p:embed/>
                      <p:pic>
                        <p:nvPicPr>
                          <p:cNvPr id="53" name="Object 52"/>
                          <p:cNvPicPr/>
                          <p:nvPr/>
                        </p:nvPicPr>
                        <p:blipFill>
                          <a:blip r:embed="rId12"/>
                          <a:stretch>
                            <a:fillRect/>
                          </a:stretch>
                        </p:blipFill>
                        <p:spPr>
                          <a:xfrm>
                            <a:off x="8830438" y="4181434"/>
                            <a:ext cx="547688" cy="338137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DB5959D3-4BB6-C249-9A91-5E0B84DC4C17}"/>
                  </a:ext>
                </a:extLst>
              </p:cNvPr>
              <p:cNvSpPr/>
              <p:nvPr/>
            </p:nvSpPr>
            <p:spPr>
              <a:xfrm>
                <a:off x="6224389" y="4447139"/>
                <a:ext cx="63551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/>
                  <a:t> k=0:</a:t>
                </a: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535E0D9-244E-D442-B0CA-21E9267C880C}"/>
                </a:ext>
              </a:extLst>
            </p:cNvPr>
            <p:cNvSpPr txBox="1"/>
            <p:nvPr/>
          </p:nvSpPr>
          <p:spPr>
            <a:xfrm>
              <a:off x="3941220" y="3580815"/>
              <a:ext cx="41344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High intensity: head-tail oscillations</a:t>
              </a:r>
            </a:p>
          </p:txBody>
        </p:sp>
      </p:grpSp>
      <p:pic>
        <p:nvPicPr>
          <p:cNvPr id="56" name="Picture 18" descr="schottky_bunch_SPS.pdf">
            <a:extLst>
              <a:ext uri="{FF2B5EF4-FFF2-40B4-BE49-F238E27FC236}">
                <a16:creationId xmlns:a16="http://schemas.microsoft.com/office/drawing/2014/main" id="{845CFD44-FEF9-9C4A-8685-234C2D21593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32115" y="1698947"/>
            <a:ext cx="2775099" cy="2160000"/>
          </a:xfrm>
          <a:prstGeom prst="rect">
            <a:avLst/>
          </a:prstGeom>
        </p:spPr>
      </p:pic>
      <p:sp>
        <p:nvSpPr>
          <p:cNvPr id="57" name="TextBox 19">
            <a:extLst>
              <a:ext uri="{FF2B5EF4-FFF2-40B4-BE49-F238E27FC236}">
                <a16:creationId xmlns:a16="http://schemas.microsoft.com/office/drawing/2014/main" id="{5483B92B-AD88-1843-A7A8-D9917FB95257}"/>
              </a:ext>
            </a:extLst>
          </p:cNvPr>
          <p:cNvSpPr txBox="1"/>
          <p:nvPr/>
        </p:nvSpPr>
        <p:spPr>
          <a:xfrm>
            <a:off x="287600" y="1244414"/>
            <a:ext cx="3689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Transverse spectra (low intensity) </a:t>
            </a:r>
          </a:p>
        </p:txBody>
      </p:sp>
      <p:sp>
        <p:nvSpPr>
          <p:cNvPr id="58" name="TextBox 20">
            <a:extLst>
              <a:ext uri="{FF2B5EF4-FFF2-40B4-BE49-F238E27FC236}">
                <a16:creationId xmlns:a16="http://schemas.microsoft.com/office/drawing/2014/main" id="{638C30E3-B277-744F-934B-DB996B2DBFE7}"/>
              </a:ext>
            </a:extLst>
          </p:cNvPr>
          <p:cNvSpPr txBox="1"/>
          <p:nvPr/>
        </p:nvSpPr>
        <p:spPr>
          <a:xfrm>
            <a:off x="724940" y="2963075"/>
            <a:ext cx="7026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bunch</a:t>
            </a:r>
          </a:p>
        </p:txBody>
      </p:sp>
      <p:sp>
        <p:nvSpPr>
          <p:cNvPr id="59" name="Textfeld 44">
            <a:extLst>
              <a:ext uri="{FF2B5EF4-FFF2-40B4-BE49-F238E27FC236}">
                <a16:creationId xmlns:a16="http://schemas.microsoft.com/office/drawing/2014/main" id="{B8AD7067-11A2-BA42-9DD1-72FD45F0AE64}"/>
              </a:ext>
            </a:extLst>
          </p:cNvPr>
          <p:cNvSpPr txBox="1"/>
          <p:nvPr/>
        </p:nvSpPr>
        <p:spPr>
          <a:xfrm>
            <a:off x="391996" y="3827492"/>
            <a:ext cx="35575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CERN/SPS measurement (</a:t>
            </a:r>
            <a:r>
              <a:rPr lang="en-US" sz="1200" dirty="0" err="1"/>
              <a:t>Linnecar</a:t>
            </a:r>
            <a:r>
              <a:rPr lang="en-US" sz="1200" dirty="0"/>
              <a:t>, PAC 1981)</a:t>
            </a:r>
          </a:p>
        </p:txBody>
      </p:sp>
      <p:graphicFrame>
        <p:nvGraphicFramePr>
          <p:cNvPr id="60" name="Objekt 49">
            <a:extLst>
              <a:ext uri="{FF2B5EF4-FFF2-40B4-BE49-F238E27FC236}">
                <a16:creationId xmlns:a16="http://schemas.microsoft.com/office/drawing/2014/main" id="{FF3E5465-1D37-E34E-9F9B-CF15EC6FA1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402244"/>
              </p:ext>
            </p:extLst>
          </p:nvPr>
        </p:nvGraphicFramePr>
        <p:xfrm>
          <a:off x="2029099" y="2719102"/>
          <a:ext cx="909638" cy="309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629" name="Equation" r:id="rId14" imgW="672840" imgH="228600" progId="Equation.DSMT4">
                  <p:embed/>
                </p:oleObj>
              </mc:Choice>
              <mc:Fallback>
                <p:oleObj name="Equation" r:id="rId14" imgW="672840" imgH="228600" progId="Equation.DSMT4">
                  <p:embed/>
                  <p:pic>
                    <p:nvPicPr>
                      <p:cNvPr id="72" name="Objekt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9099" y="2719102"/>
                        <a:ext cx="909638" cy="3095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" name="TextBox 25">
            <a:extLst>
              <a:ext uri="{FF2B5EF4-FFF2-40B4-BE49-F238E27FC236}">
                <a16:creationId xmlns:a16="http://schemas.microsoft.com/office/drawing/2014/main" id="{E3FE2B3D-D390-A846-B185-970FCF898608}"/>
              </a:ext>
            </a:extLst>
          </p:cNvPr>
          <p:cNvSpPr txBox="1"/>
          <p:nvPr/>
        </p:nvSpPr>
        <p:spPr>
          <a:xfrm>
            <a:off x="638678" y="2114409"/>
            <a:ext cx="8751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coasting</a:t>
            </a:r>
          </a:p>
          <a:p>
            <a:r>
              <a:rPr lang="en-US" sz="1600" dirty="0">
                <a:solidFill>
                  <a:schemeClr val="bg1"/>
                </a:solidFill>
              </a:rPr>
              <a:t>beam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08A79ED-8AFB-0A40-B368-3C5A96726B89}"/>
              </a:ext>
            </a:extLst>
          </p:cNvPr>
          <p:cNvGrpSpPr/>
          <p:nvPr/>
        </p:nvGrpSpPr>
        <p:grpSpPr>
          <a:xfrm>
            <a:off x="165508" y="2678947"/>
            <a:ext cx="8742929" cy="3963681"/>
            <a:chOff x="165508" y="2678947"/>
            <a:chExt cx="8742929" cy="3963681"/>
          </a:xfrm>
        </p:grpSpPr>
        <p:pic>
          <p:nvPicPr>
            <p:cNvPr id="62" name="Picture 18" descr="ht-modes.jpg">
              <a:extLst>
                <a:ext uri="{FF2B5EF4-FFF2-40B4-BE49-F238E27FC236}">
                  <a16:creationId xmlns:a16="http://schemas.microsoft.com/office/drawing/2014/main" id="{D0A193AC-3D78-E141-B35A-97F744FFD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4588434" y="2926853"/>
              <a:ext cx="4320003" cy="32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63" name="Object 62">
              <a:extLst>
                <a:ext uri="{FF2B5EF4-FFF2-40B4-BE49-F238E27FC236}">
                  <a16:creationId xmlns:a16="http://schemas.microsoft.com/office/drawing/2014/main" id="{D9ED7F2F-4906-5D4F-89B2-DD51365D345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95463924"/>
                </p:ext>
              </p:extLst>
            </p:nvPr>
          </p:nvGraphicFramePr>
          <p:xfrm>
            <a:off x="7304647" y="4791960"/>
            <a:ext cx="912812" cy="238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630" name="Equation" r:id="rId17" imgW="774700" imgH="203200" progId="Equation.DSMT4">
                    <p:embed/>
                  </p:oleObj>
                </mc:Choice>
                <mc:Fallback>
                  <p:oleObj name="Equation" r:id="rId17" imgW="774700" imgH="203200" progId="Equation.DSMT4">
                    <p:embed/>
                    <p:pic>
                      <p:nvPicPr>
                        <p:cNvPr id="13" name="Object 12">
                          <a:extLst>
                            <a:ext uri="{FF2B5EF4-FFF2-40B4-BE49-F238E27FC236}">
                              <a16:creationId xmlns:a16="http://schemas.microsoft.com/office/drawing/2014/main" id="{E43D2967-E632-F243-8342-FBDDE6593CB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304647" y="4791960"/>
                          <a:ext cx="912812" cy="2381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473A08E5-540F-C044-A8A0-D0F085D925C5}"/>
                </a:ext>
              </a:extLst>
            </p:cNvPr>
            <p:cNvSpPr txBox="1"/>
            <p:nvPr/>
          </p:nvSpPr>
          <p:spPr>
            <a:xfrm>
              <a:off x="6443699" y="3225914"/>
              <a:ext cx="87716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</a:rPr>
                <a:t>positive </a:t>
              </a:r>
              <a:r>
                <a:rPr lang="en-US" sz="1400" dirty="0" err="1">
                  <a:solidFill>
                    <a:srgbClr val="FF0000"/>
                  </a:solidFill>
                </a:rPr>
                <a:t>k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F52A8B5-7777-214E-B4D1-B27AAB8BB703}"/>
                </a:ext>
              </a:extLst>
            </p:cNvPr>
            <p:cNvSpPr txBox="1"/>
            <p:nvPr/>
          </p:nvSpPr>
          <p:spPr>
            <a:xfrm>
              <a:off x="5500057" y="4810564"/>
              <a:ext cx="9263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00FF"/>
                  </a:solidFill>
                </a:rPr>
                <a:t>negative </a:t>
              </a:r>
              <a:r>
                <a:rPr lang="en-US" sz="1400" dirty="0" err="1">
                  <a:solidFill>
                    <a:srgbClr val="0000FF"/>
                  </a:solidFill>
                </a:rPr>
                <a:t>k</a:t>
              </a:r>
              <a:endParaRPr lang="en-US" sz="1400" dirty="0">
                <a:solidFill>
                  <a:srgbClr val="0000FF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DFD742C-57DF-F544-B39B-77DED835B4BE}"/>
                </a:ext>
              </a:extLst>
            </p:cNvPr>
            <p:cNvSpPr txBox="1"/>
            <p:nvPr/>
          </p:nvSpPr>
          <p:spPr>
            <a:xfrm>
              <a:off x="5382897" y="5145840"/>
              <a:ext cx="17676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strongly damped </a:t>
              </a:r>
            </a:p>
          </p:txBody>
        </p:sp>
        <p:graphicFrame>
          <p:nvGraphicFramePr>
            <p:cNvPr id="67" name="Object 9">
              <a:extLst>
                <a:ext uri="{FF2B5EF4-FFF2-40B4-BE49-F238E27FC236}">
                  <a16:creationId xmlns:a16="http://schemas.microsoft.com/office/drawing/2014/main" id="{1015AE74-2602-EF41-8EB1-D6929C03F41D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0021650"/>
                </p:ext>
              </p:extLst>
            </p:nvPr>
          </p:nvGraphicFramePr>
          <p:xfrm>
            <a:off x="4567091" y="2678947"/>
            <a:ext cx="4292600" cy="573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631" name="Equation" r:id="rId19" imgW="2946400" imgH="393700" progId="Equation.DSMT4">
                    <p:embed/>
                  </p:oleObj>
                </mc:Choice>
                <mc:Fallback>
                  <p:oleObj name="Equation" r:id="rId19" imgW="2946400" imgH="393700" progId="Equation.DSMT4">
                    <p:embed/>
                    <p:pic>
                      <p:nvPicPr>
                        <p:cNvPr id="28" name="Object 9">
                          <a:extLst>
                            <a:ext uri="{FF2B5EF4-FFF2-40B4-BE49-F238E27FC236}">
                              <a16:creationId xmlns:a16="http://schemas.microsoft.com/office/drawing/2014/main" id="{792F4B1C-4AE5-984D-B20E-93DDCEE454C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0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67091" y="2678947"/>
                          <a:ext cx="4292600" cy="57308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8" name="Object 9">
              <a:extLst>
                <a:ext uri="{FF2B5EF4-FFF2-40B4-BE49-F238E27FC236}">
                  <a16:creationId xmlns:a16="http://schemas.microsoft.com/office/drawing/2014/main" id="{E038F1DE-0524-2347-9CEB-240ABA56986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40865530"/>
                </p:ext>
              </p:extLst>
            </p:nvPr>
          </p:nvGraphicFramePr>
          <p:xfrm>
            <a:off x="6562332" y="3853238"/>
            <a:ext cx="277812" cy="295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632" name="Equation" r:id="rId21" imgW="190500" imgH="203200" progId="Equation.DSMT4">
                    <p:embed/>
                  </p:oleObj>
                </mc:Choice>
                <mc:Fallback>
                  <p:oleObj name="Equation" r:id="rId21" imgW="190500" imgH="203200" progId="Equation.DSMT4">
                    <p:embed/>
                    <p:pic>
                      <p:nvPicPr>
                        <p:cNvPr id="32" name="Object 9">
                          <a:extLst>
                            <a:ext uri="{FF2B5EF4-FFF2-40B4-BE49-F238E27FC236}">
                              <a16:creationId xmlns:a16="http://schemas.microsoft.com/office/drawing/2014/main" id="{1A28A353-733F-9044-A5EB-C0B0F40C32AC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562332" y="3853238"/>
                          <a:ext cx="277812" cy="2952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9" name="Object 38">
              <a:extLst>
                <a:ext uri="{FF2B5EF4-FFF2-40B4-BE49-F238E27FC236}">
                  <a16:creationId xmlns:a16="http://schemas.microsoft.com/office/drawing/2014/main" id="{DEA8490E-9CFB-A641-A939-B9E319AAEDC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43634115"/>
                </p:ext>
              </p:extLst>
            </p:nvPr>
          </p:nvGraphicFramePr>
          <p:xfrm>
            <a:off x="7287423" y="5842853"/>
            <a:ext cx="971998" cy="6479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9633" name="Equation" r:id="rId23" imgW="685800" imgH="457200" progId="Equation.DSMT4">
                    <p:embed/>
                  </p:oleObj>
                </mc:Choice>
                <mc:Fallback>
                  <p:oleObj name="Equation" r:id="rId23" imgW="685800" imgH="457200" progId="Equation.DSMT4">
                    <p:embed/>
                    <p:pic>
                      <p:nvPicPr>
                        <p:cNvPr id="13" name="Object 12">
                          <a:extLst>
                            <a:ext uri="{FF2B5EF4-FFF2-40B4-BE49-F238E27FC236}">
                              <a16:creationId xmlns:a16="http://schemas.microsoft.com/office/drawing/2014/main" id="{104B79F4-F26D-614E-8DEF-D37DD4FFE2C1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7287423" y="5842853"/>
                          <a:ext cx="971998" cy="64799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8ABAB26-4672-3C49-A1F3-F56F98C3B08B}"/>
                </a:ext>
              </a:extLst>
            </p:cNvPr>
            <p:cNvSpPr txBox="1"/>
            <p:nvPr/>
          </p:nvSpPr>
          <p:spPr>
            <a:xfrm>
              <a:off x="4691431" y="6011326"/>
              <a:ext cx="26132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space charge parameter: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48DCDD3-18C7-C848-BFDA-4C3756747B7F}"/>
                </a:ext>
              </a:extLst>
            </p:cNvPr>
            <p:cNvSpPr/>
            <p:nvPr/>
          </p:nvSpPr>
          <p:spPr>
            <a:xfrm>
              <a:off x="165508" y="5903964"/>
              <a:ext cx="4018661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err="1">
                  <a:latin typeface="Calibri" charset="0"/>
                </a:rPr>
                <a:t>Blaskiewicz</a:t>
              </a:r>
              <a:r>
                <a:rPr lang="en-US" sz="1400" dirty="0">
                  <a:latin typeface="Calibri" charset="0"/>
                </a:rPr>
                <a:t>, Phys. Rev. ST </a:t>
              </a:r>
              <a:r>
                <a:rPr lang="en-US" sz="1400" dirty="0" err="1">
                  <a:latin typeface="Calibri" charset="0"/>
                </a:rPr>
                <a:t>Accel</a:t>
              </a:r>
              <a:r>
                <a:rPr lang="en-US" sz="1400" dirty="0">
                  <a:latin typeface="Calibri" charset="0"/>
                </a:rPr>
                <a:t>. Beams (1998)</a:t>
              </a:r>
            </a:p>
            <a:p>
              <a:r>
                <a:rPr lang="en-US" sz="1400" dirty="0" err="1">
                  <a:latin typeface="Calibri" charset="0"/>
                </a:rPr>
                <a:t>Boine</a:t>
              </a:r>
              <a:r>
                <a:rPr lang="en-US" sz="1400" dirty="0">
                  <a:latin typeface="Calibri" charset="0"/>
                </a:rPr>
                <a:t>-F., </a:t>
              </a:r>
              <a:r>
                <a:rPr lang="en-US" sz="1400" dirty="0" err="1">
                  <a:latin typeface="Calibri" charset="0"/>
                </a:rPr>
                <a:t>Kornilov</a:t>
              </a:r>
              <a:r>
                <a:rPr lang="en-US" sz="1400" dirty="0">
                  <a:latin typeface="Calibri" charset="0"/>
                </a:rPr>
                <a:t>, Phys. Rev. ST </a:t>
              </a:r>
              <a:r>
                <a:rPr lang="en-US" sz="1400" dirty="0" err="1">
                  <a:latin typeface="Calibri" charset="0"/>
                </a:rPr>
                <a:t>Accel</a:t>
              </a:r>
              <a:r>
                <a:rPr lang="en-US" sz="1400" dirty="0">
                  <a:latin typeface="Calibri" charset="0"/>
                </a:rPr>
                <a:t>. Beams (2009), </a:t>
              </a:r>
            </a:p>
            <a:p>
              <a:r>
                <a:rPr lang="en-US" sz="1400" dirty="0" err="1">
                  <a:latin typeface="Calibri" charset="0"/>
                </a:rPr>
                <a:t>Burov</a:t>
              </a:r>
              <a:r>
                <a:rPr lang="en-US" sz="1400" dirty="0">
                  <a:latin typeface="Calibri" charset="0"/>
                </a:rPr>
                <a:t> (2009), </a:t>
              </a:r>
              <a:r>
                <a:rPr lang="en-US" sz="1400" dirty="0" err="1">
                  <a:latin typeface="Calibri" charset="0"/>
                </a:rPr>
                <a:t>Balbekov</a:t>
              </a:r>
              <a:r>
                <a:rPr lang="en-US" sz="1400" dirty="0">
                  <a:latin typeface="Calibri" charset="0"/>
                </a:rPr>
                <a:t> (2009)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88265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51710-FA2E-644A-B7BF-62A7C37074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Observation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Simulations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(BTF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Schottky</a:t>
            </a:r>
            <a:r>
              <a:rPr lang="de-DE" dirty="0"/>
              <a:t> tune </a:t>
            </a:r>
            <a:r>
              <a:rPr lang="de-DE" dirty="0" err="1"/>
              <a:t>spectra</a:t>
            </a:r>
            <a:r>
              <a:rPr lang="de-DE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8A0B35-AE75-5C48-8199-2B2AEFF8A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04787" y="6581825"/>
            <a:ext cx="744898" cy="365125"/>
          </a:xfrm>
        </p:spPr>
        <p:txBody>
          <a:bodyPr/>
          <a:lstStyle/>
          <a:p>
            <a:fld id="{125CBDDA-5CCF-8748-8988-9DC6C8981774}" type="slidenum">
              <a:rPr lang="de-DE" smtClean="0"/>
              <a:t>15</a:t>
            </a:fld>
            <a:endParaRPr lang="de-D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0DC44C-78CD-AB44-B72A-BE092081ACA0}"/>
              </a:ext>
            </a:extLst>
          </p:cNvPr>
          <p:cNvSpPr txBox="1"/>
          <p:nvPr/>
        </p:nvSpPr>
        <p:spPr>
          <a:xfrm>
            <a:off x="4072644" y="2798613"/>
            <a:ext cx="911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Intensity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ABC22E5-93CD-5F45-889D-B3713218671F}"/>
              </a:ext>
            </a:extLst>
          </p:cNvPr>
          <p:cNvCxnSpPr>
            <a:cxnSpLocks/>
          </p:cNvCxnSpPr>
          <p:nvPr/>
        </p:nvCxnSpPr>
        <p:spPr>
          <a:xfrm>
            <a:off x="5539921" y="2620598"/>
            <a:ext cx="0" cy="25197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70A68BF-379F-B74E-96CE-2CDC7E7C91A7}"/>
              </a:ext>
            </a:extLst>
          </p:cNvPr>
          <p:cNvSpPr txBox="1"/>
          <p:nvPr/>
        </p:nvSpPr>
        <p:spPr>
          <a:xfrm>
            <a:off x="1024455" y="6303259"/>
            <a:ext cx="61429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R.Singh</a:t>
            </a:r>
            <a:r>
              <a:rPr lang="en-US" sz="1400" dirty="0"/>
              <a:t>, O. </a:t>
            </a:r>
            <a:r>
              <a:rPr lang="en-US" sz="1400" dirty="0" err="1"/>
              <a:t>Boine</a:t>
            </a:r>
            <a:r>
              <a:rPr lang="en-US" sz="1400" dirty="0"/>
              <a:t>-F., </a:t>
            </a:r>
            <a:r>
              <a:rPr lang="en-US" sz="1400" dirty="0" err="1"/>
              <a:t>O.Chorniy</a:t>
            </a:r>
            <a:r>
              <a:rPr lang="en-US" sz="1400" dirty="0"/>
              <a:t>, P. </a:t>
            </a:r>
            <a:r>
              <a:rPr lang="en-US" sz="1400" dirty="0" err="1"/>
              <a:t>Forck</a:t>
            </a:r>
            <a:r>
              <a:rPr lang="en-US" sz="1400" dirty="0"/>
              <a:t>, P. </a:t>
            </a:r>
            <a:r>
              <a:rPr lang="en-US" sz="1400" dirty="0" err="1"/>
              <a:t>Kowina</a:t>
            </a:r>
            <a:r>
              <a:rPr lang="en-US" sz="1400" dirty="0"/>
              <a:t>, et al., Phys. Rev. ST-AB (2013)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5A6B976-A027-A84D-A922-EEA26AF3961D}"/>
              </a:ext>
            </a:extLst>
          </p:cNvPr>
          <p:cNvGrpSpPr/>
          <p:nvPr/>
        </p:nvGrpSpPr>
        <p:grpSpPr>
          <a:xfrm>
            <a:off x="317916" y="1127091"/>
            <a:ext cx="3423708" cy="5227400"/>
            <a:chOff x="317916" y="1127091"/>
            <a:chExt cx="3423708" cy="5227400"/>
          </a:xfrm>
        </p:grpSpPr>
        <p:pic>
          <p:nvPicPr>
            <p:cNvPr id="5" name="Picture 4" descr="Singh_Fig9.pdf">
              <a:extLst>
                <a:ext uri="{FF2B5EF4-FFF2-40B4-BE49-F238E27FC236}">
                  <a16:creationId xmlns:a16="http://schemas.microsoft.com/office/drawing/2014/main" id="{44BA8032-3A61-0143-8FDF-6752F22E3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450" y="1452929"/>
              <a:ext cx="3402662" cy="2520000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3D4A618A-8056-4347-9EB1-86C0F6F992A9}"/>
                </a:ext>
              </a:extLst>
            </p:cNvPr>
            <p:cNvCxnSpPr/>
            <p:nvPr/>
          </p:nvCxnSpPr>
          <p:spPr>
            <a:xfrm flipV="1">
              <a:off x="3575957" y="1769832"/>
              <a:ext cx="0" cy="179543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 descr="Singh_Fig12.pdf">
              <a:extLst>
                <a:ext uri="{FF2B5EF4-FFF2-40B4-BE49-F238E27FC236}">
                  <a16:creationId xmlns:a16="http://schemas.microsoft.com/office/drawing/2014/main" id="{7956830E-54F7-4B43-92AF-646D7E4119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7916" y="4194491"/>
              <a:ext cx="3423708" cy="216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F68BF0-7127-4B4B-BDE0-13E89021C003}"/>
                </a:ext>
              </a:extLst>
            </p:cNvPr>
            <p:cNvSpPr txBox="1"/>
            <p:nvPr/>
          </p:nvSpPr>
          <p:spPr>
            <a:xfrm>
              <a:off x="1114834" y="3957610"/>
              <a:ext cx="18656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Head-tail tune shifts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5D0224C-DD9F-7440-8A0B-0EA21206E823}"/>
                </a:ext>
              </a:extLst>
            </p:cNvPr>
            <p:cNvSpPr txBox="1"/>
            <p:nvPr/>
          </p:nvSpPr>
          <p:spPr>
            <a:xfrm>
              <a:off x="1426311" y="1127091"/>
              <a:ext cx="17588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BTF tune spectra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5592581-16F3-8946-B3A7-DE31212213E6}"/>
              </a:ext>
            </a:extLst>
          </p:cNvPr>
          <p:cNvSpPr txBox="1"/>
          <p:nvPr/>
        </p:nvSpPr>
        <p:spPr>
          <a:xfrm>
            <a:off x="3738112" y="4518266"/>
            <a:ext cx="18838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600" b="1" dirty="0"/>
          </a:p>
          <a:p>
            <a:r>
              <a:rPr lang="en-US" sz="1600" b="1" dirty="0"/>
              <a:t>tune spectra: </a:t>
            </a:r>
          </a:p>
          <a:p>
            <a:r>
              <a:rPr lang="en-US" sz="1600" b="1" dirty="0"/>
              <a:t>not so useful </a:t>
            </a:r>
          </a:p>
          <a:p>
            <a:r>
              <a:rPr lang="en-US" sz="1600" b="1" dirty="0"/>
              <a:t>for space charge </a:t>
            </a:r>
          </a:p>
          <a:p>
            <a:r>
              <a:rPr lang="en-US" sz="1600" b="1" dirty="0"/>
              <a:t>measurements   </a:t>
            </a:r>
          </a:p>
        </p:txBody>
      </p:sp>
      <p:pic>
        <p:nvPicPr>
          <p:cNvPr id="22" name="Picture 21" descr="Ohne Titel.jpg">
            <a:extLst>
              <a:ext uri="{FF2B5EF4-FFF2-40B4-BE49-F238E27FC236}">
                <a16:creationId xmlns:a16="http://schemas.microsoft.com/office/drawing/2014/main" id="{281BAC70-3432-9F4F-959A-AE1997FB21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500" y="1315438"/>
            <a:ext cx="3432085" cy="5004000"/>
          </a:xfrm>
          <a:prstGeom prst="rect">
            <a:avLst/>
          </a:prstGeom>
        </p:spPr>
      </p:pic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795B98B2-F69A-884B-9600-699C8EB2B36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6172191"/>
              </p:ext>
            </p:extLst>
          </p:nvPr>
        </p:nvGraphicFramePr>
        <p:xfrm>
          <a:off x="6336457" y="1588277"/>
          <a:ext cx="630000" cy="2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8" name="Equation" r:id="rId6" imgW="444500" imgH="203200" progId="Equation.DSMT4">
                  <p:embed/>
                </p:oleObj>
              </mc:Choice>
              <mc:Fallback>
                <p:oleObj name="Equation" r:id="rId6" imgW="444500" imgH="203200" progId="Equation.DSMT4">
                  <p:embed/>
                  <p:pic>
                    <p:nvPicPr>
                      <p:cNvPr id="9" name="Object 8">
                        <a:extLst>
                          <a:ext uri="{FF2B5EF4-FFF2-40B4-BE49-F238E27FC236}">
                            <a16:creationId xmlns:a16="http://schemas.microsoft.com/office/drawing/2014/main" id="{54B32C97-EBB5-2345-9247-CE5DF604659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336457" y="1588277"/>
                        <a:ext cx="630000" cy="28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FEDA5BFB-D0D4-9D47-865E-D099BBA087D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1276761"/>
              </p:ext>
            </p:extLst>
          </p:nvPr>
        </p:nvGraphicFramePr>
        <p:xfrm>
          <a:off x="6481070" y="3226759"/>
          <a:ext cx="630000" cy="28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9" name="Equation" r:id="rId8" imgW="444500" imgH="203200" progId="Equation.DSMT4">
                  <p:embed/>
                </p:oleObj>
              </mc:Choice>
              <mc:Fallback>
                <p:oleObj name="Equation" r:id="rId8" imgW="444500" imgH="203200" progId="Equation.DSMT4">
                  <p:embed/>
                  <p:pic>
                    <p:nvPicPr>
                      <p:cNvPr id="10" name="Object 9">
                        <a:extLst>
                          <a:ext uri="{FF2B5EF4-FFF2-40B4-BE49-F238E27FC236}">
                            <a16:creationId xmlns:a16="http://schemas.microsoft.com/office/drawing/2014/main" id="{885E381B-FE9F-EE4A-BD60-F512AA3FCB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81070" y="3226759"/>
                        <a:ext cx="630000" cy="28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>
            <a:extLst>
              <a:ext uri="{FF2B5EF4-FFF2-40B4-BE49-F238E27FC236}">
                <a16:creationId xmlns:a16="http://schemas.microsoft.com/office/drawing/2014/main" id="{12776EC7-F64E-2048-A29F-46B951E8E5C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209412"/>
              </p:ext>
            </p:extLst>
          </p:nvPr>
        </p:nvGraphicFramePr>
        <p:xfrm>
          <a:off x="6437153" y="4906167"/>
          <a:ext cx="720725" cy="287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0" name="Equation" r:id="rId10" imgW="508000" imgH="203200" progId="Equation.DSMT4">
                  <p:embed/>
                </p:oleObj>
              </mc:Choice>
              <mc:Fallback>
                <p:oleObj name="Equation" r:id="rId10" imgW="508000" imgH="203200" progId="Equation.DSMT4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AC3A3A9C-70CB-8847-8858-9BDAFC18D7C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437153" y="4906167"/>
                        <a:ext cx="720725" cy="2873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9">
            <a:extLst>
              <a:ext uri="{FF2B5EF4-FFF2-40B4-BE49-F238E27FC236}">
                <a16:creationId xmlns:a16="http://schemas.microsoft.com/office/drawing/2014/main" id="{5B1E30B0-25A0-3345-89E2-BA66E5243C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63836237"/>
              </p:ext>
            </p:extLst>
          </p:nvPr>
        </p:nvGraphicFramePr>
        <p:xfrm>
          <a:off x="5738813" y="971600"/>
          <a:ext cx="3405187" cy="573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1" name="Equation" r:id="rId12" imgW="2336800" imgH="393700" progId="Equation.DSMT4">
                  <p:embed/>
                </p:oleObj>
              </mc:Choice>
              <mc:Fallback>
                <p:oleObj name="Equation" r:id="rId12" imgW="2336800" imgH="393700" progId="Equation.DSMT4">
                  <p:embed/>
                  <p:pic>
                    <p:nvPicPr>
                      <p:cNvPr id="6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38813" y="971600"/>
                        <a:ext cx="3405187" cy="573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>
            <a:extLst>
              <a:ext uri="{FF2B5EF4-FFF2-40B4-BE49-F238E27FC236}">
                <a16:creationId xmlns:a16="http://schemas.microsoft.com/office/drawing/2014/main" id="{8C04B5C9-98DC-E44B-979F-CF46F202503B}"/>
              </a:ext>
            </a:extLst>
          </p:cNvPr>
          <p:cNvGrpSpPr/>
          <p:nvPr/>
        </p:nvGrpSpPr>
        <p:grpSpPr>
          <a:xfrm>
            <a:off x="3309742" y="3546328"/>
            <a:ext cx="2648604" cy="678261"/>
            <a:chOff x="-1400929" y="3069570"/>
            <a:chExt cx="2648604" cy="678261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C3E005E-CF9F-8742-8A1C-DBD8F0371272}"/>
                </a:ext>
              </a:extLst>
            </p:cNvPr>
            <p:cNvSpPr/>
            <p:nvPr/>
          </p:nvSpPr>
          <p:spPr>
            <a:xfrm>
              <a:off x="-1347081" y="3069570"/>
              <a:ext cx="2342007" cy="665443"/>
            </a:xfrm>
            <a:prstGeom prst="rect">
              <a:avLst/>
            </a:prstGeom>
            <a:solidFill>
              <a:srgbClr val="FDBB63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4C444AE-91A5-D848-8FE2-997724EC8BAF}"/>
                </a:ext>
              </a:extLst>
            </p:cNvPr>
            <p:cNvSpPr txBox="1"/>
            <p:nvPr/>
          </p:nvSpPr>
          <p:spPr>
            <a:xfrm>
              <a:off x="-1361333" y="3115600"/>
              <a:ext cx="24172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SIS-18/100: </a:t>
              </a:r>
              <a:r>
                <a:rPr lang="en-US" sz="1600" dirty="0" err="1"/>
                <a:t>q</a:t>
              </a:r>
              <a:r>
                <a:rPr lang="en-US" sz="1600" baseline="-25000" dirty="0" err="1"/>
                <a:t>sc</a:t>
              </a:r>
              <a:r>
                <a:rPr lang="en-US" sz="1600" dirty="0"/>
                <a:t>=10-20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7879DFB-25A6-3245-9655-71B8F11075C6}"/>
                </a:ext>
              </a:extLst>
            </p:cNvPr>
            <p:cNvSpPr txBox="1"/>
            <p:nvPr/>
          </p:nvSpPr>
          <p:spPr>
            <a:xfrm>
              <a:off x="-1400929" y="3409277"/>
              <a:ext cx="26486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CERN PSB/PS: </a:t>
              </a:r>
              <a:r>
                <a:rPr lang="en-US" sz="1600" dirty="0" err="1"/>
                <a:t>q</a:t>
              </a:r>
              <a:r>
                <a:rPr lang="en-US" sz="1600" baseline="-25000" dirty="0" err="1"/>
                <a:t>sc</a:t>
              </a:r>
              <a:r>
                <a:rPr lang="en-US" sz="1600" dirty="0"/>
                <a:t> ≥100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623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2DA258-96DA-6742-9BAA-3F921A4F0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conclusions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681534-0685-E542-95FE-71B153F57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565" y="1463937"/>
            <a:ext cx="8211834" cy="4903585"/>
          </a:xfrm>
        </p:spPr>
        <p:txBody>
          <a:bodyPr>
            <a:normAutofit fontScale="92500" lnSpcReduction="10000"/>
          </a:bodyPr>
          <a:lstStyle/>
          <a:p>
            <a:r>
              <a:rPr lang="de-DE" dirty="0" err="1"/>
              <a:t>Example</a:t>
            </a:r>
            <a:r>
              <a:rPr lang="de-DE" dirty="0"/>
              <a:t> </a:t>
            </a:r>
            <a:r>
              <a:rPr lang="de-DE" dirty="0" err="1"/>
              <a:t>cases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modification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Schottky</a:t>
            </a:r>
            <a:r>
              <a:rPr lang="de-DE" dirty="0"/>
              <a:t> </a:t>
            </a:r>
            <a:r>
              <a:rPr lang="de-DE" dirty="0" err="1"/>
              <a:t>spectra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intensity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 (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impedances</a:t>
            </a:r>
            <a:r>
              <a:rPr lang="de-DE" dirty="0"/>
              <a:t>)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given</a:t>
            </a:r>
            <a:r>
              <a:rPr lang="de-DE" dirty="0"/>
              <a:t>. </a:t>
            </a:r>
          </a:p>
          <a:p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distinct</a:t>
            </a:r>
            <a:r>
              <a:rPr lang="de-DE" dirty="0"/>
              <a:t> </a:t>
            </a:r>
            <a:r>
              <a:rPr lang="de-DE" dirty="0" err="1"/>
              <a:t>difference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„</a:t>
            </a:r>
            <a:r>
              <a:rPr lang="de-DE" dirty="0" err="1"/>
              <a:t>incoherent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“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coherent</a:t>
            </a:r>
            <a:r>
              <a:rPr lang="de-DE" dirty="0"/>
              <a:t> </a:t>
            </a:r>
            <a:r>
              <a:rPr lang="de-DE" dirty="0" err="1"/>
              <a:t>impedances</a:t>
            </a:r>
            <a:r>
              <a:rPr lang="de-DE" dirty="0"/>
              <a:t>, </a:t>
            </a:r>
            <a:r>
              <a:rPr lang="de-DE" dirty="0" err="1"/>
              <a:t>especially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transverse</a:t>
            </a:r>
            <a:r>
              <a:rPr lang="de-DE" dirty="0"/>
              <a:t> plane.  </a:t>
            </a:r>
          </a:p>
          <a:p>
            <a:r>
              <a:rPr lang="de-DE" dirty="0"/>
              <a:t>„Fast“ </a:t>
            </a:r>
            <a:r>
              <a:rPr lang="de-DE" dirty="0" err="1"/>
              <a:t>interpretation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Schottky</a:t>
            </a:r>
            <a:r>
              <a:rPr lang="de-DE" dirty="0"/>
              <a:t> </a:t>
            </a:r>
            <a:r>
              <a:rPr lang="de-DE" dirty="0" err="1"/>
              <a:t>spectra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,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possibly</a:t>
            </a:r>
            <a:r>
              <a:rPr lang="de-DE" dirty="0"/>
              <a:t> </a:t>
            </a:r>
            <a:r>
              <a:rPr lang="de-DE" dirty="0" err="1"/>
              <a:t>adjust</a:t>
            </a:r>
            <a:r>
              <a:rPr lang="de-DE" dirty="0"/>
              <a:t> </a:t>
            </a:r>
            <a:r>
              <a:rPr lang="de-DE" dirty="0" err="1"/>
              <a:t>settings</a:t>
            </a:r>
            <a:r>
              <a:rPr lang="de-DE" dirty="0"/>
              <a:t> (</a:t>
            </a:r>
            <a:r>
              <a:rPr lang="de-DE" dirty="0" err="1"/>
              <a:t>intensity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)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stable</a:t>
            </a:r>
            <a:r>
              <a:rPr lang="de-DE" dirty="0"/>
              <a:t> </a:t>
            </a:r>
            <a:r>
              <a:rPr lang="de-DE" dirty="0" err="1"/>
              <a:t>beams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a „beam </a:t>
            </a:r>
            <a:r>
              <a:rPr lang="de-DE" dirty="0" err="1"/>
              <a:t>quality</a:t>
            </a:r>
            <a:r>
              <a:rPr lang="de-DE" dirty="0"/>
              <a:t> </a:t>
            </a:r>
            <a:r>
              <a:rPr lang="de-DE" dirty="0" err="1"/>
              <a:t>monitor</a:t>
            </a:r>
            <a:r>
              <a:rPr lang="de-DE" dirty="0"/>
              <a:t>“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beams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threshold</a:t>
            </a:r>
            <a:r>
              <a:rPr lang="de-DE" dirty="0"/>
              <a:t>.  </a:t>
            </a:r>
          </a:p>
          <a:p>
            <a:r>
              <a:rPr lang="de-DE" dirty="0" err="1"/>
              <a:t>Schottky</a:t>
            </a:r>
            <a:r>
              <a:rPr lang="de-DE" dirty="0"/>
              <a:t> </a:t>
            </a:r>
            <a:r>
              <a:rPr lang="de-DE" dirty="0" err="1"/>
              <a:t>spectra</a:t>
            </a:r>
            <a:r>
              <a:rPr lang="de-DE" dirty="0"/>
              <a:t> </a:t>
            </a:r>
            <a:r>
              <a:rPr lang="de-DE" dirty="0" err="1"/>
              <a:t>simulations</a:t>
            </a:r>
            <a:r>
              <a:rPr lang="de-DE" dirty="0"/>
              <a:t>: PIC-tracking </a:t>
            </a:r>
            <a:r>
              <a:rPr lang="de-DE" dirty="0" err="1"/>
              <a:t>codes</a:t>
            </a:r>
            <a:r>
              <a:rPr lang="de-DE" dirty="0"/>
              <a:t>.</a:t>
            </a:r>
          </a:p>
          <a:p>
            <a:r>
              <a:rPr lang="de-DE" dirty="0" err="1"/>
              <a:t>To</a:t>
            </a:r>
            <a:r>
              <a:rPr lang="de-DE" dirty="0"/>
              <a:t> do: </a:t>
            </a:r>
          </a:p>
          <a:p>
            <a:pPr lvl="1"/>
            <a:r>
              <a:rPr lang="de-DE" dirty="0"/>
              <a:t>Longitudinal/</a:t>
            </a:r>
            <a:r>
              <a:rPr lang="de-DE" dirty="0" err="1"/>
              <a:t>transverse</a:t>
            </a:r>
            <a:r>
              <a:rPr lang="de-DE" dirty="0"/>
              <a:t> </a:t>
            </a:r>
            <a:r>
              <a:rPr lang="de-DE" dirty="0" err="1"/>
              <a:t>spectra</a:t>
            </a:r>
            <a:r>
              <a:rPr lang="de-DE" dirty="0"/>
              <a:t> in dual </a:t>
            </a:r>
            <a:r>
              <a:rPr lang="de-DE" dirty="0" err="1"/>
              <a:t>rf</a:t>
            </a:r>
            <a:r>
              <a:rPr lang="de-DE" dirty="0"/>
              <a:t> </a:t>
            </a:r>
            <a:r>
              <a:rPr lang="de-DE" dirty="0" err="1"/>
              <a:t>buckets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Transverse </a:t>
            </a:r>
            <a:r>
              <a:rPr lang="de-DE" dirty="0" err="1"/>
              <a:t>quadrupolar</a:t>
            </a:r>
            <a:r>
              <a:rPr lang="de-DE" dirty="0"/>
              <a:t> </a:t>
            </a:r>
            <a:r>
              <a:rPr lang="de-DE" dirty="0" err="1"/>
              <a:t>Schottky</a:t>
            </a:r>
            <a:r>
              <a:rPr lang="de-DE" dirty="0"/>
              <a:t> </a:t>
            </a:r>
            <a:r>
              <a:rPr lang="de-DE" dirty="0" err="1"/>
              <a:t>spectra</a:t>
            </a:r>
            <a:r>
              <a:rPr lang="de-DE" dirty="0"/>
              <a:t> (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talk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Adrian)  </a:t>
            </a:r>
          </a:p>
          <a:p>
            <a:pPr lvl="1"/>
            <a:r>
              <a:rPr lang="de-DE" dirty="0"/>
              <a:t>Fast </a:t>
            </a:r>
            <a:r>
              <a:rPr lang="de-DE" dirty="0" err="1"/>
              <a:t>estimations</a:t>
            </a:r>
            <a:r>
              <a:rPr lang="de-DE" dirty="0"/>
              <a:t> (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eg</a:t>
            </a:r>
            <a:r>
              <a:rPr lang="de-DE" dirty="0"/>
              <a:t> ML).</a:t>
            </a:r>
          </a:p>
          <a:p>
            <a:pPr lvl="1"/>
            <a:r>
              <a:rPr lang="de-DE" dirty="0"/>
              <a:t>….</a:t>
            </a:r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54DDC-EB22-FD4D-95AC-8D7EEF1BB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599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ABD42-864C-E449-B760-E9089CEE2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Literature</a:t>
            </a:r>
            <a:r>
              <a:rPr lang="de-DE" dirty="0"/>
              <a:t> (not </a:t>
            </a:r>
            <a:r>
              <a:rPr lang="de-DE" dirty="0" err="1"/>
              <a:t>complete</a:t>
            </a:r>
            <a:r>
              <a:rPr lang="de-DE" dirty="0"/>
              <a:t> !)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E9F9D6-B3C5-9346-AE2C-61030A98D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2</a:t>
            </a:fld>
            <a:endParaRPr lang="de-D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C2DF35-AD97-5442-A371-46D00E26BED9}"/>
              </a:ext>
            </a:extLst>
          </p:cNvPr>
          <p:cNvSpPr txBox="1"/>
          <p:nvPr/>
        </p:nvSpPr>
        <p:spPr>
          <a:xfrm>
            <a:off x="0" y="1529552"/>
            <a:ext cx="9183027" cy="47653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60"/>
              </a:lnSpc>
            </a:pPr>
            <a:r>
              <a:rPr lang="en-US" b="1" dirty="0"/>
              <a:t>Books:</a:t>
            </a:r>
            <a:endParaRPr lang="en-US" dirty="0"/>
          </a:p>
          <a:p>
            <a:pPr>
              <a:lnSpc>
                <a:spcPts val="2360"/>
              </a:lnSpc>
            </a:pPr>
            <a:r>
              <a:rPr lang="en-US" dirty="0"/>
              <a:t>N. S. </a:t>
            </a:r>
            <a:r>
              <a:rPr lang="en-US" dirty="0" err="1"/>
              <a:t>Dikansky</a:t>
            </a:r>
            <a:r>
              <a:rPr lang="en-US" dirty="0"/>
              <a:t>, D.V. </a:t>
            </a:r>
            <a:r>
              <a:rPr lang="en-US" dirty="0" err="1"/>
              <a:t>Pestrikov</a:t>
            </a:r>
            <a:r>
              <a:rPr lang="en-US" dirty="0"/>
              <a:t>, </a:t>
            </a:r>
            <a:r>
              <a:rPr lang="en-US" i="1" dirty="0"/>
              <a:t>The Physics of Intense Beams and Storage Rings </a:t>
            </a:r>
            <a:r>
              <a:rPr lang="en-US" dirty="0"/>
              <a:t>(1997)</a:t>
            </a:r>
          </a:p>
          <a:p>
            <a:pPr>
              <a:lnSpc>
                <a:spcPts val="2360"/>
              </a:lnSpc>
            </a:pPr>
            <a:r>
              <a:rPr lang="en-US" dirty="0"/>
              <a:t>K.Y. Ng, </a:t>
            </a:r>
            <a:r>
              <a:rPr lang="en-US" i="1" dirty="0"/>
              <a:t>Physics of intensity dependent beam instabilities </a:t>
            </a:r>
            <a:r>
              <a:rPr lang="en-US" dirty="0"/>
              <a:t>(2006)</a:t>
            </a:r>
          </a:p>
          <a:p>
            <a:pPr>
              <a:lnSpc>
                <a:spcPts val="2360"/>
              </a:lnSpc>
            </a:pPr>
            <a:r>
              <a:rPr lang="en-US" dirty="0"/>
              <a:t>M. Reiser, </a:t>
            </a:r>
            <a:r>
              <a:rPr lang="en-US" i="1" dirty="0"/>
              <a:t>Theory and Design of Charged Particle Beams </a:t>
            </a:r>
            <a:r>
              <a:rPr lang="en-US" dirty="0"/>
              <a:t>(2008) </a:t>
            </a:r>
          </a:p>
          <a:p>
            <a:pPr>
              <a:lnSpc>
                <a:spcPts val="2360"/>
              </a:lnSpc>
            </a:pPr>
            <a:r>
              <a:rPr lang="de-DE" dirty="0"/>
              <a:t>I. Hofmann, </a:t>
            </a:r>
            <a:r>
              <a:rPr lang="de-DE" i="1" dirty="0"/>
              <a:t>Space Charge </a:t>
            </a:r>
            <a:r>
              <a:rPr lang="de-DE" i="1" dirty="0" err="1"/>
              <a:t>Physics</a:t>
            </a:r>
            <a:r>
              <a:rPr lang="de-DE" i="1" dirty="0"/>
              <a:t> </a:t>
            </a:r>
            <a:r>
              <a:rPr lang="de-DE" i="1" dirty="0" err="1"/>
              <a:t>for</a:t>
            </a:r>
            <a:r>
              <a:rPr lang="de-DE" i="1" dirty="0"/>
              <a:t> </a:t>
            </a:r>
            <a:r>
              <a:rPr lang="de-DE" i="1" dirty="0" err="1"/>
              <a:t>Particle</a:t>
            </a:r>
            <a:r>
              <a:rPr lang="de-DE" i="1" dirty="0"/>
              <a:t> </a:t>
            </a:r>
            <a:r>
              <a:rPr lang="de-DE" i="1" dirty="0" err="1"/>
              <a:t>Accelerators</a:t>
            </a:r>
            <a:r>
              <a:rPr lang="de-DE" i="1" dirty="0"/>
              <a:t> (2017)</a:t>
            </a:r>
          </a:p>
          <a:p>
            <a:pPr>
              <a:lnSpc>
                <a:spcPts val="2360"/>
              </a:lnSpc>
            </a:pPr>
            <a:r>
              <a:rPr lang="de-DE" i="1" dirty="0"/>
              <a:t>…</a:t>
            </a:r>
          </a:p>
          <a:p>
            <a:pPr>
              <a:lnSpc>
                <a:spcPts val="2360"/>
              </a:lnSpc>
            </a:pPr>
            <a:endParaRPr lang="en-US" b="1" dirty="0"/>
          </a:p>
          <a:p>
            <a:pPr>
              <a:lnSpc>
                <a:spcPts val="2360"/>
              </a:lnSpc>
            </a:pPr>
            <a:r>
              <a:rPr lang="en-US" b="1" dirty="0"/>
              <a:t>Papers: </a:t>
            </a:r>
          </a:p>
          <a:p>
            <a:pPr marL="285750" indent="-285750">
              <a:lnSpc>
                <a:spcPts val="2360"/>
              </a:lnSpc>
              <a:buFontTx/>
              <a:buChar char="-"/>
            </a:pPr>
            <a:r>
              <a:rPr lang="en-US" dirty="0"/>
              <a:t>S. </a:t>
            </a:r>
            <a:r>
              <a:rPr lang="en-US" dirty="0" err="1"/>
              <a:t>Cocher</a:t>
            </a:r>
            <a:r>
              <a:rPr lang="en-US" dirty="0"/>
              <a:t>, I. Hofmann, Part. Acc. 34 (1990)</a:t>
            </a:r>
          </a:p>
          <a:p>
            <a:pPr marL="285750" indent="-285750">
              <a:lnSpc>
                <a:spcPts val="2360"/>
              </a:lnSpc>
              <a:buFontTx/>
              <a:buChar char="-"/>
            </a:pPr>
            <a:r>
              <a:rPr lang="en-US" dirty="0"/>
              <a:t>D. </a:t>
            </a:r>
            <a:r>
              <a:rPr lang="en-US" dirty="0" err="1"/>
              <a:t>Möhl</a:t>
            </a:r>
            <a:r>
              <a:rPr lang="en-US" dirty="0"/>
              <a:t>, H. </a:t>
            </a:r>
            <a:r>
              <a:rPr lang="en-US" dirty="0" err="1"/>
              <a:t>Schönauer</a:t>
            </a:r>
            <a:r>
              <a:rPr lang="en-US" dirty="0"/>
              <a:t>, Part. </a:t>
            </a:r>
            <a:r>
              <a:rPr lang="en-US" dirty="0" err="1"/>
              <a:t>Accel</a:t>
            </a:r>
            <a:r>
              <a:rPr lang="en-US" dirty="0"/>
              <a:t>. (1974, 1995)</a:t>
            </a:r>
          </a:p>
          <a:p>
            <a:pPr marL="285750" indent="-285750">
              <a:lnSpc>
                <a:spcPts val="2360"/>
              </a:lnSpc>
              <a:buFontTx/>
              <a:buChar char="-"/>
            </a:pPr>
            <a:r>
              <a:rPr lang="en-US" dirty="0"/>
              <a:t>D. </a:t>
            </a:r>
            <a:r>
              <a:rPr lang="en-US" dirty="0" err="1"/>
              <a:t>Pestrikov</a:t>
            </a:r>
            <a:r>
              <a:rPr lang="en-US" dirty="0"/>
              <a:t>, </a:t>
            </a:r>
            <a:r>
              <a:rPr lang="en-US" dirty="0" err="1"/>
              <a:t>Nucl</a:t>
            </a:r>
            <a:r>
              <a:rPr lang="en-US" dirty="0"/>
              <a:t>. Inst. Meth. A (2006, 2007)</a:t>
            </a:r>
          </a:p>
          <a:p>
            <a:pPr marL="285750" indent="-285750">
              <a:lnSpc>
                <a:spcPts val="2360"/>
              </a:lnSpc>
              <a:buFontTx/>
              <a:buChar char="-"/>
            </a:pPr>
            <a:r>
              <a:rPr lang="en-US" dirty="0"/>
              <a:t>M. </a:t>
            </a:r>
            <a:r>
              <a:rPr lang="en-US" dirty="0" err="1"/>
              <a:t>Blaskiewicz</a:t>
            </a:r>
            <a:r>
              <a:rPr lang="en-US" dirty="0"/>
              <a:t>, Phys. Rev. ST-AB (1998, 2001)</a:t>
            </a:r>
          </a:p>
          <a:p>
            <a:pPr marL="285750" indent="-285750">
              <a:lnSpc>
                <a:spcPts val="2360"/>
              </a:lnSpc>
              <a:buFontTx/>
              <a:buChar char="-"/>
            </a:pPr>
            <a:r>
              <a:rPr lang="en-US" dirty="0"/>
              <a:t>A. Burov, V. </a:t>
            </a:r>
            <a:r>
              <a:rPr lang="en-US" dirty="0" err="1"/>
              <a:t>Lebedev</a:t>
            </a:r>
            <a:r>
              <a:rPr lang="en-US" dirty="0"/>
              <a:t>, Phys. Rev. ST-AB (2009)</a:t>
            </a:r>
          </a:p>
          <a:p>
            <a:pPr marL="285750" indent="-285750">
              <a:lnSpc>
                <a:spcPts val="2360"/>
              </a:lnSpc>
              <a:buFontTx/>
              <a:buChar char="-"/>
            </a:pPr>
            <a:r>
              <a:rPr lang="en-US" dirty="0"/>
              <a:t>O. Boine-F., V. Kornilov, S. Paret, Phys. Rev. ST-AB (2000,2010)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/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1255458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40017"/>
            <a:ext cx="6242342" cy="807330"/>
          </a:xfrm>
        </p:spPr>
        <p:txBody>
          <a:bodyPr/>
          <a:lstStyle/>
          <a:p>
            <a:r>
              <a:rPr lang="de-DE" dirty="0" err="1"/>
              <a:t>Introduction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06829" y="1290292"/>
            <a:ext cx="8937171" cy="1632081"/>
          </a:xfrm>
        </p:spPr>
        <p:txBody>
          <a:bodyPr>
            <a:normAutofit/>
          </a:bodyPr>
          <a:lstStyle/>
          <a:p>
            <a:r>
              <a:rPr lang="de-DE" sz="2000" dirty="0" err="1"/>
              <a:t>Two</a:t>
            </a:r>
            <a:r>
              <a:rPr lang="de-DE" sz="2000" dirty="0"/>
              <a:t> </a:t>
            </a:r>
            <a:r>
              <a:rPr lang="de-DE" sz="2000" dirty="0" err="1"/>
              <a:t>important</a:t>
            </a:r>
            <a:r>
              <a:rPr lang="de-DE" sz="2000" dirty="0"/>
              <a:t> </a:t>
            </a:r>
            <a:r>
              <a:rPr lang="de-DE" sz="2000" dirty="0" err="1"/>
              <a:t>collective</a:t>
            </a:r>
            <a:r>
              <a:rPr lang="de-DE" sz="2000" dirty="0"/>
              <a:t> </a:t>
            </a:r>
            <a:r>
              <a:rPr lang="de-DE" sz="2000" dirty="0" err="1"/>
              <a:t>forces</a:t>
            </a:r>
            <a:r>
              <a:rPr lang="de-DE" sz="2000" dirty="0"/>
              <a:t> in </a:t>
            </a:r>
            <a:r>
              <a:rPr lang="de-DE" sz="2000" dirty="0" err="1"/>
              <a:t>intense</a:t>
            </a:r>
            <a:r>
              <a:rPr lang="de-DE" sz="2000" dirty="0"/>
              <a:t> </a:t>
            </a:r>
            <a:r>
              <a:rPr lang="de-DE" sz="2000" dirty="0" err="1"/>
              <a:t>beams</a:t>
            </a:r>
            <a:r>
              <a:rPr lang="de-DE" sz="2000" dirty="0"/>
              <a:t> </a:t>
            </a:r>
            <a:r>
              <a:rPr lang="de-DE" sz="2000" dirty="0" err="1"/>
              <a:t>are</a:t>
            </a:r>
            <a:r>
              <a:rPr lang="de-DE" sz="2000" dirty="0"/>
              <a:t>:</a:t>
            </a:r>
          </a:p>
          <a:p>
            <a:pPr lvl="1"/>
            <a:r>
              <a:rPr lang="de-DE" sz="1800" dirty="0"/>
              <a:t> </a:t>
            </a:r>
            <a:r>
              <a:rPr lang="de-DE" sz="1800" b="1" dirty="0"/>
              <a:t>Space </a:t>
            </a:r>
            <a:r>
              <a:rPr lang="de-DE" sz="1800" b="1" dirty="0" err="1"/>
              <a:t>charge</a:t>
            </a:r>
            <a:r>
              <a:rPr lang="de-DE" sz="1800" b="1" dirty="0"/>
              <a:t>: </a:t>
            </a:r>
            <a:r>
              <a:rPr lang="de-DE" sz="1800" dirty="0" err="1"/>
              <a:t>Direct</a:t>
            </a:r>
            <a:r>
              <a:rPr lang="de-DE" sz="1800" dirty="0"/>
              <a:t> </a:t>
            </a:r>
            <a:r>
              <a:rPr lang="de-DE" sz="1800" dirty="0" err="1"/>
              <a:t>interaction</a:t>
            </a:r>
            <a:r>
              <a:rPr lang="de-DE" sz="1800" dirty="0"/>
              <a:t> </a:t>
            </a:r>
            <a:r>
              <a:rPr lang="de-DE" sz="1800" dirty="0" err="1"/>
              <a:t>between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charged</a:t>
            </a:r>
            <a:r>
              <a:rPr lang="de-DE" sz="1800" dirty="0"/>
              <a:t> beam </a:t>
            </a:r>
            <a:r>
              <a:rPr lang="de-DE" sz="1800" dirty="0" err="1"/>
              <a:t>particles</a:t>
            </a:r>
            <a:r>
              <a:rPr lang="de-DE" sz="1800" dirty="0"/>
              <a:t>  </a:t>
            </a:r>
          </a:p>
          <a:p>
            <a:pPr lvl="1"/>
            <a:r>
              <a:rPr lang="de-DE" sz="1800" b="1" dirty="0" err="1"/>
              <a:t>Impedances</a:t>
            </a:r>
            <a:r>
              <a:rPr lang="de-DE" sz="1800" b="1" dirty="0"/>
              <a:t>: </a:t>
            </a:r>
            <a:r>
              <a:rPr lang="de-DE" sz="1800" dirty="0"/>
              <a:t>Interaction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surrounding</a:t>
            </a:r>
            <a:r>
              <a:rPr lang="de-DE" sz="1800" dirty="0"/>
              <a:t> wall </a:t>
            </a:r>
            <a:r>
              <a:rPr lang="de-DE" sz="1800" dirty="0" err="1"/>
              <a:t>or</a:t>
            </a:r>
            <a:r>
              <a:rPr lang="de-DE" sz="1800" dirty="0"/>
              <a:t>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other</a:t>
            </a:r>
            <a:r>
              <a:rPr lang="de-DE" sz="1800" dirty="0"/>
              <a:t> </a:t>
            </a:r>
            <a:r>
              <a:rPr lang="de-DE" sz="1800" dirty="0" err="1"/>
              <a:t>structures</a:t>
            </a:r>
            <a:endParaRPr lang="de-DE" sz="1800" dirty="0"/>
          </a:p>
          <a:p>
            <a:r>
              <a:rPr lang="de-DE" sz="2000" dirty="0" err="1"/>
              <a:t>Both</a:t>
            </a:r>
            <a:r>
              <a:rPr lang="de-DE" sz="2000" dirty="0"/>
              <a:t> </a:t>
            </a:r>
            <a:r>
              <a:rPr lang="de-DE" sz="2000" dirty="0" err="1"/>
              <a:t>modify</a:t>
            </a:r>
            <a:r>
              <a:rPr lang="de-DE" sz="2000" dirty="0"/>
              <a:t>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fluctuation</a:t>
            </a:r>
            <a:r>
              <a:rPr lang="de-DE" sz="2000" dirty="0"/>
              <a:t> </a:t>
            </a:r>
            <a:r>
              <a:rPr lang="de-DE" sz="2000" dirty="0" err="1"/>
              <a:t>spectra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intense</a:t>
            </a:r>
            <a:r>
              <a:rPr lang="de-DE" sz="2000" dirty="0"/>
              <a:t> (</a:t>
            </a:r>
            <a:r>
              <a:rPr lang="de-DE" sz="2000" dirty="0" err="1"/>
              <a:t>stable</a:t>
            </a:r>
            <a:r>
              <a:rPr lang="de-DE" sz="2000" dirty="0"/>
              <a:t>) </a:t>
            </a:r>
            <a:r>
              <a:rPr lang="de-DE" sz="2000" dirty="0" err="1"/>
              <a:t>beams</a:t>
            </a:r>
            <a:r>
              <a:rPr lang="de-DE" sz="2000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52203D-EE1B-5347-A917-94B6D97DB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3</a:t>
            </a:fld>
            <a:endParaRPr lang="de-DE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2D6A464-423E-1842-A905-EF10A52F327D}"/>
              </a:ext>
            </a:extLst>
          </p:cNvPr>
          <p:cNvGrpSpPr>
            <a:grpSpLocks noChangeAspect="1"/>
          </p:cNvGrpSpPr>
          <p:nvPr/>
        </p:nvGrpSpPr>
        <p:grpSpPr>
          <a:xfrm>
            <a:off x="3802824" y="3631644"/>
            <a:ext cx="4512704" cy="1692264"/>
            <a:chOff x="1367644" y="2060848"/>
            <a:chExt cx="6336704" cy="237626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763FDEC-44AE-F945-8E96-7E6341DAE197}"/>
                </a:ext>
              </a:extLst>
            </p:cNvPr>
            <p:cNvSpPr/>
            <p:nvPr/>
          </p:nvSpPr>
          <p:spPr>
            <a:xfrm>
              <a:off x="3131840" y="2852936"/>
              <a:ext cx="2664296" cy="648072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1FC06D5-11EA-9144-BCBA-D86A0D3B591F}"/>
                </a:ext>
              </a:extLst>
            </p:cNvPr>
            <p:cNvCxnSpPr/>
            <p:nvPr/>
          </p:nvCxnSpPr>
          <p:spPr>
            <a:xfrm>
              <a:off x="1547664" y="2060848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6B88FA2-CA9B-F448-970A-4AF5231C3E05}"/>
                </a:ext>
              </a:extLst>
            </p:cNvPr>
            <p:cNvCxnSpPr/>
            <p:nvPr/>
          </p:nvCxnSpPr>
          <p:spPr>
            <a:xfrm>
              <a:off x="1547664" y="4437112"/>
              <a:ext cx="5976664" cy="0"/>
            </a:xfrm>
            <a:prstGeom prst="line">
              <a:avLst/>
            </a:prstGeom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FF89CEE-296B-BC4C-9EC0-C27FA1B53B79}"/>
                </a:ext>
              </a:extLst>
            </p:cNvPr>
            <p:cNvSpPr/>
            <p:nvPr/>
          </p:nvSpPr>
          <p:spPr>
            <a:xfrm>
              <a:off x="1367644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3485006-E5CA-484F-9003-53126DF62DFE}"/>
                </a:ext>
              </a:extLst>
            </p:cNvPr>
            <p:cNvSpPr/>
            <p:nvPr/>
          </p:nvSpPr>
          <p:spPr>
            <a:xfrm>
              <a:off x="7344308" y="2060848"/>
              <a:ext cx="360040" cy="2376264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BEF9CEC-DD1C-F748-B245-698508CF9669}"/>
              </a:ext>
            </a:extLst>
          </p:cNvPr>
          <p:cNvCxnSpPr>
            <a:stCxn id="6" idx="2"/>
          </p:cNvCxnSpPr>
          <p:nvPr/>
        </p:nvCxnSpPr>
        <p:spPr>
          <a:xfrm flipH="1">
            <a:off x="4626516" y="4426496"/>
            <a:ext cx="432686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D72CF18-5C3A-7D4D-A2A1-CFA1ABCF5F2A}"/>
              </a:ext>
            </a:extLst>
          </p:cNvPr>
          <p:cNvSpPr txBox="1"/>
          <p:nvPr/>
        </p:nvSpPr>
        <p:spPr>
          <a:xfrm>
            <a:off x="5418667" y="4755598"/>
            <a:ext cx="25395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Bunch (</a:t>
            </a:r>
            <a:r>
              <a:rPr lang="en-US" sz="1400" dirty="0" err="1"/>
              <a:t>rms</a:t>
            </a:r>
            <a:r>
              <a:rPr lang="en-US" sz="1400" dirty="0"/>
              <a:t> length: 0.1 m–dc)</a:t>
            </a:r>
          </a:p>
        </p:txBody>
      </p:sp>
      <p:sp>
        <p:nvSpPr>
          <p:cNvPr id="13" name="Line 6">
            <a:extLst>
              <a:ext uri="{FF2B5EF4-FFF2-40B4-BE49-F238E27FC236}">
                <a16:creationId xmlns:a16="http://schemas.microsoft.com/office/drawing/2014/main" id="{3EB210D0-6302-E043-9634-2BD2EA83F38E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6075437" y="3924512"/>
            <a:ext cx="0" cy="336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4" name="Object 45">
            <a:extLst>
              <a:ext uri="{FF2B5EF4-FFF2-40B4-BE49-F238E27FC236}">
                <a16:creationId xmlns:a16="http://schemas.microsoft.com/office/drawing/2014/main" id="{351ECAB6-A884-C645-AE5E-2B9DBF1B037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9291992"/>
              </p:ext>
            </p:extLst>
          </p:nvPr>
        </p:nvGraphicFramePr>
        <p:xfrm>
          <a:off x="6178800" y="3723759"/>
          <a:ext cx="255587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18" name="Equation" r:id="rId3" imgW="190440" imgH="228600" progId="Equation.DSMT4">
                  <p:embed/>
                </p:oleObj>
              </mc:Choice>
              <mc:Fallback>
                <p:oleObj name="Equation" r:id="rId3" imgW="190440" imgH="228600" progId="Equation.DSMT4">
                  <p:embed/>
                  <p:pic>
                    <p:nvPicPr>
                      <p:cNvPr id="21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8800" y="3723759"/>
                        <a:ext cx="255587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45">
            <a:extLst>
              <a:ext uri="{FF2B5EF4-FFF2-40B4-BE49-F238E27FC236}">
                <a16:creationId xmlns:a16="http://schemas.microsoft.com/office/drawing/2014/main" id="{3C61F8EB-9D10-6340-840A-C3FCDC31EB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6850057"/>
              </p:ext>
            </p:extLst>
          </p:nvPr>
        </p:nvGraphicFramePr>
        <p:xfrm>
          <a:off x="6859837" y="3892034"/>
          <a:ext cx="473075" cy="33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19" name="Equation" r:id="rId5" imgW="355320" imgH="241200" progId="Equation.DSMT4">
                  <p:embed/>
                </p:oleObj>
              </mc:Choice>
              <mc:Fallback>
                <p:oleObj name="Equation" r:id="rId5" imgW="355320" imgH="241200" progId="Equation.DSMT4">
                  <p:embed/>
                  <p:pic>
                    <p:nvPicPr>
                      <p:cNvPr id="22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9837" y="3892034"/>
                        <a:ext cx="473075" cy="33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4FD7EABC-F5A0-CD4E-9E1F-F498DD19966E}"/>
              </a:ext>
            </a:extLst>
          </p:cNvPr>
          <p:cNvSpPr txBox="1"/>
          <p:nvPr/>
        </p:nvSpPr>
        <p:spPr>
          <a:xfrm>
            <a:off x="4479747" y="3218974"/>
            <a:ext cx="2853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(in the rest system of the beam)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785854-9276-1448-AC9D-8EF82EBA32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6787" y="2880784"/>
            <a:ext cx="1117600" cy="3048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6DDE4DA-FE65-1B43-B5C0-12A04C9CC63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8667" y="4286796"/>
            <a:ext cx="1295400" cy="279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EBD8EA6-031F-5C45-89DA-B9AA75B351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70045" y="4539698"/>
            <a:ext cx="850900" cy="266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B353B99-B20D-EE44-AE25-556AC29019C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70045" y="4859882"/>
            <a:ext cx="1221200" cy="22108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D43D55B5-4988-E943-BAC0-5E5CEAACC6DC}"/>
              </a:ext>
            </a:extLst>
          </p:cNvPr>
          <p:cNvSpPr txBox="1"/>
          <p:nvPr/>
        </p:nvSpPr>
        <p:spPr>
          <a:xfrm>
            <a:off x="5448020" y="5031525"/>
            <a:ext cx="2634054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/>
              <a:t>Bunch length &gt;&gt; pipe diameter</a:t>
            </a:r>
          </a:p>
        </p:txBody>
      </p:sp>
      <p:grpSp>
        <p:nvGrpSpPr>
          <p:cNvPr id="22" name="Gruppieren 2">
            <a:extLst>
              <a:ext uri="{FF2B5EF4-FFF2-40B4-BE49-F238E27FC236}">
                <a16:creationId xmlns:a16="http://schemas.microsoft.com/office/drawing/2014/main" id="{A47FFD2B-C411-D347-B570-38D7FF6A642C}"/>
              </a:ext>
            </a:extLst>
          </p:cNvPr>
          <p:cNvGrpSpPr/>
          <p:nvPr/>
        </p:nvGrpSpPr>
        <p:grpSpPr>
          <a:xfrm>
            <a:off x="457200" y="3631643"/>
            <a:ext cx="6308753" cy="2082800"/>
            <a:chOff x="1787752" y="1804699"/>
            <a:chExt cx="6308753" cy="2082800"/>
          </a:xfrm>
        </p:grpSpPr>
        <p:grpSp>
          <p:nvGrpSpPr>
            <p:cNvPr id="23" name="Group 27">
              <a:extLst>
                <a:ext uri="{FF2B5EF4-FFF2-40B4-BE49-F238E27FC236}">
                  <a16:creationId xmlns:a16="http://schemas.microsoft.com/office/drawing/2014/main" id="{052387A6-BBF4-E749-A2FA-82E29E102159}"/>
                </a:ext>
              </a:extLst>
            </p:cNvPr>
            <p:cNvGrpSpPr/>
            <p:nvPr/>
          </p:nvGrpSpPr>
          <p:grpSpPr>
            <a:xfrm>
              <a:off x="1787752" y="1804699"/>
              <a:ext cx="6308753" cy="2082800"/>
              <a:chOff x="1766289" y="1969026"/>
              <a:chExt cx="6308753" cy="2082800"/>
            </a:xfrm>
          </p:grpSpPr>
          <p:sp>
            <p:nvSpPr>
              <p:cNvPr id="25" name="TextBox 28">
                <a:extLst>
                  <a:ext uri="{FF2B5EF4-FFF2-40B4-BE49-F238E27FC236}">
                    <a16:creationId xmlns:a16="http://schemas.microsoft.com/office/drawing/2014/main" id="{843C918E-B8D6-CA47-83A0-B06FF485EE5D}"/>
                  </a:ext>
                </a:extLst>
              </p:cNvPr>
              <p:cNvSpPr txBox="1"/>
              <p:nvPr/>
            </p:nvSpPr>
            <p:spPr>
              <a:xfrm>
                <a:off x="1810240" y="2191154"/>
                <a:ext cx="298229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err="1"/>
                  <a:t>Wakefields</a:t>
                </a:r>
                <a:r>
                  <a:rPr lang="en-US" sz="1600" b="1" dirty="0"/>
                  <a:t> and impedances:</a:t>
                </a:r>
                <a:endParaRPr lang="en-US" sz="1600" dirty="0"/>
              </a:p>
            </p:txBody>
          </p:sp>
          <p:graphicFrame>
            <p:nvGraphicFramePr>
              <p:cNvPr id="26" name="Object 29">
                <a:extLst>
                  <a:ext uri="{FF2B5EF4-FFF2-40B4-BE49-F238E27FC236}">
                    <a16:creationId xmlns:a16="http://schemas.microsoft.com/office/drawing/2014/main" id="{BA9D74D5-FD21-2D41-9EB4-71CF69C6E4B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149566553"/>
                  </p:ext>
                </p:extLst>
              </p:nvPr>
            </p:nvGraphicFramePr>
            <p:xfrm>
              <a:off x="1766289" y="2474798"/>
              <a:ext cx="2896359" cy="53999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4020" name="Equation" r:id="rId11" imgW="2247900" imgH="419100" progId="Equation.DSMT4">
                      <p:embed/>
                    </p:oleObj>
                  </mc:Choice>
                  <mc:Fallback>
                    <p:oleObj name="Equation" r:id="rId11" imgW="2247900" imgH="419100" progId="Equation.DSMT4">
                      <p:embed/>
                      <p:pic>
                        <p:nvPicPr>
                          <p:cNvPr id="27" name="Object 29">
                            <a:extLst>
                              <a:ext uri="{FF2B5EF4-FFF2-40B4-BE49-F238E27FC236}">
                                <a16:creationId xmlns:a16="http://schemas.microsoft.com/office/drawing/2014/main" id="{F3B43CA8-DC56-9F4C-95B8-F806750B87A5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2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766289" y="2474798"/>
                            <a:ext cx="2896359" cy="539999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 xmlns="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28" name="Group 31">
                <a:extLst>
                  <a:ext uri="{FF2B5EF4-FFF2-40B4-BE49-F238E27FC236}">
                    <a16:creationId xmlns:a16="http://schemas.microsoft.com/office/drawing/2014/main" id="{B199F321-2555-AE4A-B7DA-A5BE7D051BD3}"/>
                  </a:ext>
                </a:extLst>
              </p:cNvPr>
              <p:cNvGrpSpPr/>
              <p:nvPr/>
            </p:nvGrpSpPr>
            <p:grpSpPr>
              <a:xfrm>
                <a:off x="6694135" y="1969026"/>
                <a:ext cx="1380907" cy="2082800"/>
                <a:chOff x="6694135" y="1969026"/>
                <a:chExt cx="1380907" cy="2082800"/>
              </a:xfrm>
            </p:grpSpPr>
            <p:cxnSp>
              <p:nvCxnSpPr>
                <p:cNvPr id="29" name="Straight Arrow Connector 32">
                  <a:extLst>
                    <a:ext uri="{FF2B5EF4-FFF2-40B4-BE49-F238E27FC236}">
                      <a16:creationId xmlns:a16="http://schemas.microsoft.com/office/drawing/2014/main" id="{E9C62841-E0E9-2641-AABA-143EE303E87F}"/>
                    </a:ext>
                  </a:extLst>
                </p:cNvPr>
                <p:cNvCxnSpPr/>
                <p:nvPr/>
              </p:nvCxnSpPr>
              <p:spPr>
                <a:xfrm>
                  <a:off x="6732668" y="1969026"/>
                  <a:ext cx="1162000" cy="0"/>
                </a:xfrm>
                <a:prstGeom prst="straightConnector1">
                  <a:avLst/>
                </a:prstGeom>
                <a:ln>
                  <a:solidFill>
                    <a:srgbClr val="0070C0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Arrow Connector 33">
                  <a:extLst>
                    <a:ext uri="{FF2B5EF4-FFF2-40B4-BE49-F238E27FC236}">
                      <a16:creationId xmlns:a16="http://schemas.microsoft.com/office/drawing/2014/main" id="{BA4218D5-1EEB-1944-8352-BA5C8A9E63D2}"/>
                    </a:ext>
                  </a:extLst>
                </p:cNvPr>
                <p:cNvCxnSpPr/>
                <p:nvPr/>
              </p:nvCxnSpPr>
              <p:spPr>
                <a:xfrm>
                  <a:off x="6694135" y="3674080"/>
                  <a:ext cx="1162000" cy="0"/>
                </a:xfrm>
                <a:prstGeom prst="straightConnector1">
                  <a:avLst/>
                </a:prstGeom>
                <a:ln>
                  <a:solidFill>
                    <a:srgbClr val="0070C0"/>
                  </a:solidFill>
                  <a:headEnd type="none"/>
                  <a:tailEnd type="arrow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1" name="TextBox 34">
                  <a:extLst>
                    <a:ext uri="{FF2B5EF4-FFF2-40B4-BE49-F238E27FC236}">
                      <a16:creationId xmlns:a16="http://schemas.microsoft.com/office/drawing/2014/main" id="{4D8E3D64-31C0-3146-B843-7487947C5149}"/>
                    </a:ext>
                  </a:extLst>
                </p:cNvPr>
                <p:cNvSpPr txBox="1"/>
                <p:nvPr/>
              </p:nvSpPr>
              <p:spPr>
                <a:xfrm>
                  <a:off x="6694135" y="3713272"/>
                  <a:ext cx="138090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b="1" dirty="0"/>
                    <a:t>Image current</a:t>
                  </a:r>
                </a:p>
              </p:txBody>
            </p:sp>
          </p:grpSp>
        </p:grpSp>
        <p:sp>
          <p:nvSpPr>
            <p:cNvPr id="24" name="Rectangle 46">
              <a:extLst>
                <a:ext uri="{FF2B5EF4-FFF2-40B4-BE49-F238E27FC236}">
                  <a16:creationId xmlns:a16="http://schemas.microsoft.com/office/drawing/2014/main" id="{9495D4A2-0C9C-A144-9782-379D76E56C31}"/>
                </a:ext>
              </a:extLst>
            </p:cNvPr>
            <p:cNvSpPr/>
            <p:nvPr/>
          </p:nvSpPr>
          <p:spPr>
            <a:xfrm>
              <a:off x="2540204" y="2845208"/>
              <a:ext cx="136127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/>
                <a:t>(lab system) </a:t>
              </a:r>
            </a:p>
          </p:txBody>
        </p:sp>
      </p:grpSp>
      <p:sp>
        <p:nvSpPr>
          <p:cNvPr id="42" name="Textfeld 4">
            <a:extLst>
              <a:ext uri="{FF2B5EF4-FFF2-40B4-BE49-F238E27FC236}">
                <a16:creationId xmlns:a16="http://schemas.microsoft.com/office/drawing/2014/main" id="{1BF61AE2-B539-0149-82EA-B365A9B094BA}"/>
              </a:ext>
            </a:extLst>
          </p:cNvPr>
          <p:cNvSpPr txBox="1"/>
          <p:nvPr/>
        </p:nvSpPr>
        <p:spPr>
          <a:xfrm>
            <a:off x="509629" y="5641720"/>
            <a:ext cx="8135560" cy="991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60"/>
              </a:lnSpc>
            </a:pPr>
            <a:r>
              <a:rPr lang="en-US" b="1" dirty="0"/>
              <a:t>Goal:</a:t>
            </a:r>
          </a:p>
          <a:p>
            <a:pPr>
              <a:lnSpc>
                <a:spcPts val="2360"/>
              </a:lnSpc>
            </a:pPr>
            <a:r>
              <a:rPr lang="en-US" b="1" dirty="0"/>
              <a:t>1) Extract  the ‘usual’ parameters from the modified Schottky spectra.</a:t>
            </a:r>
          </a:p>
          <a:p>
            <a:pPr>
              <a:lnSpc>
                <a:spcPts val="2360"/>
              </a:lnSpc>
            </a:pPr>
            <a:r>
              <a:rPr lang="en-US" b="1" dirty="0"/>
              <a:t>2) Extract quantitative additional information about the intensity effects.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E96055E-D780-624E-95E9-910C151926E3}"/>
              </a:ext>
            </a:extLst>
          </p:cNvPr>
          <p:cNvSpPr txBox="1"/>
          <p:nvPr/>
        </p:nvSpPr>
        <p:spPr>
          <a:xfrm>
            <a:off x="3567590" y="2845167"/>
            <a:ext cx="1749197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/>
              <a:t>Space </a:t>
            </a:r>
            <a:r>
              <a:rPr lang="de-DE" b="1" dirty="0" err="1"/>
              <a:t>charge</a:t>
            </a:r>
            <a:r>
              <a:rPr lang="de-DE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485817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FF35B-3185-C645-AFA9-30AEF2536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54" y="196953"/>
            <a:ext cx="7542427" cy="874697"/>
          </a:xfrm>
        </p:spPr>
        <p:txBody>
          <a:bodyPr>
            <a:normAutofit/>
          </a:bodyPr>
          <a:lstStyle/>
          <a:p>
            <a:r>
              <a:rPr lang="de-DE" dirty="0"/>
              <a:t>Longitudinal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</a:t>
            </a:r>
            <a:r>
              <a:rPr lang="de-DE" dirty="0" err="1"/>
              <a:t>waves</a:t>
            </a:r>
            <a:r>
              <a:rPr lang="de-DE" dirty="0"/>
              <a:t> (dc beam)</a:t>
            </a:r>
          </a:p>
        </p:txBody>
      </p:sp>
      <p:grpSp>
        <p:nvGrpSpPr>
          <p:cNvPr id="27" name="Gruppieren 48">
            <a:extLst>
              <a:ext uri="{FF2B5EF4-FFF2-40B4-BE49-F238E27FC236}">
                <a16:creationId xmlns:a16="http://schemas.microsoft.com/office/drawing/2014/main" id="{2D2420A7-E8B0-2D46-A7CF-0FF91DDE2CA1}"/>
              </a:ext>
            </a:extLst>
          </p:cNvPr>
          <p:cNvGrpSpPr/>
          <p:nvPr/>
        </p:nvGrpSpPr>
        <p:grpSpPr>
          <a:xfrm>
            <a:off x="-407847" y="1330634"/>
            <a:ext cx="6202825" cy="2015273"/>
            <a:chOff x="1402943" y="2397989"/>
            <a:chExt cx="6202825" cy="2015273"/>
          </a:xfrm>
        </p:grpSpPr>
        <p:sp>
          <p:nvSpPr>
            <p:cNvPr id="28" name="TextBox 11">
              <a:extLst>
                <a:ext uri="{FF2B5EF4-FFF2-40B4-BE49-F238E27FC236}">
                  <a16:creationId xmlns:a16="http://schemas.microsoft.com/office/drawing/2014/main" id="{BD321768-9CD6-DE4E-BB45-16AAED952545}"/>
                </a:ext>
              </a:extLst>
            </p:cNvPr>
            <p:cNvSpPr txBox="1"/>
            <p:nvPr/>
          </p:nvSpPr>
          <p:spPr>
            <a:xfrm>
              <a:off x="1402943" y="2437643"/>
              <a:ext cx="1846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 </a:t>
              </a:r>
            </a:p>
          </p:txBody>
        </p:sp>
        <p:grpSp>
          <p:nvGrpSpPr>
            <p:cNvPr id="29" name="Group 11">
              <a:extLst>
                <a:ext uri="{FF2B5EF4-FFF2-40B4-BE49-F238E27FC236}">
                  <a16:creationId xmlns:a16="http://schemas.microsoft.com/office/drawing/2014/main" id="{C6F87AF1-0110-BE4B-A4D3-FFA6799049E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53471" y="2720998"/>
              <a:ext cx="4512704" cy="1692264"/>
              <a:chOff x="1367644" y="2060848"/>
              <a:chExt cx="6336704" cy="2376264"/>
            </a:xfrm>
          </p:grpSpPr>
          <p:cxnSp>
            <p:nvCxnSpPr>
              <p:cNvPr id="40" name="Straight Connector 13">
                <a:extLst>
                  <a:ext uri="{FF2B5EF4-FFF2-40B4-BE49-F238E27FC236}">
                    <a16:creationId xmlns:a16="http://schemas.microsoft.com/office/drawing/2014/main" id="{B972DFEC-F4CE-E84C-AC89-D8710F6A9347}"/>
                  </a:ext>
                </a:extLst>
              </p:cNvPr>
              <p:cNvCxnSpPr/>
              <p:nvPr/>
            </p:nvCxnSpPr>
            <p:spPr>
              <a:xfrm>
                <a:off x="1547664" y="2060848"/>
                <a:ext cx="5976664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cxnSp>
            <p:nvCxnSpPr>
              <p:cNvPr id="41" name="Straight Connector 14">
                <a:extLst>
                  <a:ext uri="{FF2B5EF4-FFF2-40B4-BE49-F238E27FC236}">
                    <a16:creationId xmlns:a16="http://schemas.microsoft.com/office/drawing/2014/main" id="{87A38EBD-5ABE-CD40-90DA-9F3085AC039B}"/>
                  </a:ext>
                </a:extLst>
              </p:cNvPr>
              <p:cNvCxnSpPr/>
              <p:nvPr/>
            </p:nvCxnSpPr>
            <p:spPr>
              <a:xfrm>
                <a:off x="1547664" y="4437112"/>
                <a:ext cx="5976664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</p:cxnSp>
          <p:sp>
            <p:nvSpPr>
              <p:cNvPr id="42" name="Oval 15">
                <a:extLst>
                  <a:ext uri="{FF2B5EF4-FFF2-40B4-BE49-F238E27FC236}">
                    <a16:creationId xmlns:a16="http://schemas.microsoft.com/office/drawing/2014/main" id="{4F84322B-A41B-0F41-93CC-0994DF7381AE}"/>
                  </a:ext>
                </a:extLst>
              </p:cNvPr>
              <p:cNvSpPr/>
              <p:nvPr/>
            </p:nvSpPr>
            <p:spPr>
              <a:xfrm>
                <a:off x="1367644" y="2060848"/>
                <a:ext cx="360040" cy="237626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3" name="Oval 16">
                <a:extLst>
                  <a:ext uri="{FF2B5EF4-FFF2-40B4-BE49-F238E27FC236}">
                    <a16:creationId xmlns:a16="http://schemas.microsoft.com/office/drawing/2014/main" id="{F63ED0BF-DB6C-D04C-A4B3-5F416BB290F6}"/>
                  </a:ext>
                </a:extLst>
              </p:cNvPr>
              <p:cNvSpPr/>
              <p:nvPr/>
            </p:nvSpPr>
            <p:spPr>
              <a:xfrm>
                <a:off x="7344308" y="2060848"/>
                <a:ext cx="360040" cy="2376264"/>
              </a:xfrm>
              <a:prstGeom prst="ellipse">
                <a:avLst/>
              </a:prstGeom>
              <a:solidFill>
                <a:srgbClr val="FFFFFF"/>
              </a:solidFill>
              <a:ln w="25400" cap="flat" cmpd="sng" algn="ctr">
                <a:solidFill>
                  <a:srgbClr val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aphicFrame>
          <p:nvGraphicFramePr>
            <p:cNvPr id="30" name="Object 19">
              <a:extLst>
                <a:ext uri="{FF2B5EF4-FFF2-40B4-BE49-F238E27FC236}">
                  <a16:creationId xmlns:a16="http://schemas.microsoft.com/office/drawing/2014/main" id="{D23FE980-6822-1D40-86C0-6056DC98239E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48506592"/>
                </p:ext>
              </p:extLst>
            </p:nvPr>
          </p:nvGraphicFramePr>
          <p:xfrm>
            <a:off x="6894568" y="3205032"/>
            <a:ext cx="711200" cy="303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95" name="Equation" r:id="rId3" imgW="533160" imgH="228600" progId="Equation.DSMT4">
                    <p:embed/>
                  </p:oleObj>
                </mc:Choice>
                <mc:Fallback>
                  <p:oleObj name="Equation" r:id="rId3" imgW="533160" imgH="228600" progId="Equation.DSMT4">
                    <p:embed/>
                    <p:pic>
                      <p:nvPicPr>
                        <p:cNvPr id="36" name="Object 19">
                          <a:extLst>
                            <a:ext uri="{FF2B5EF4-FFF2-40B4-BE49-F238E27FC236}">
                              <a16:creationId xmlns:a16="http://schemas.microsoft.com/office/drawing/2014/main" id="{935A7C7C-7CF6-477D-8C61-4C15381D310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94568" y="3205032"/>
                          <a:ext cx="711200" cy="30321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TextBox 20">
              <a:extLst>
                <a:ext uri="{FF2B5EF4-FFF2-40B4-BE49-F238E27FC236}">
                  <a16:creationId xmlns:a16="http://schemas.microsoft.com/office/drawing/2014/main" id="{8D792933-F609-FB4C-97FB-46492F7E0E97}"/>
                </a:ext>
              </a:extLst>
            </p:cNvPr>
            <p:cNvSpPr txBox="1"/>
            <p:nvPr/>
          </p:nvSpPr>
          <p:spPr>
            <a:xfrm>
              <a:off x="4046608" y="2397989"/>
              <a:ext cx="11416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beam pipe</a:t>
              </a:r>
            </a:p>
          </p:txBody>
        </p:sp>
        <p:grpSp>
          <p:nvGrpSpPr>
            <p:cNvPr id="32" name="Group 12">
              <a:extLst>
                <a:ext uri="{FF2B5EF4-FFF2-40B4-BE49-F238E27FC236}">
                  <a16:creationId xmlns:a16="http://schemas.microsoft.com/office/drawing/2014/main" id="{BDA76A14-B2BC-A449-B82B-4E716B9B982B}"/>
                </a:ext>
              </a:extLst>
            </p:cNvPr>
            <p:cNvGrpSpPr>
              <a:grpSpLocks/>
            </p:cNvGrpSpPr>
            <p:nvPr/>
          </p:nvGrpSpPr>
          <p:grpSpPr>
            <a:xfrm>
              <a:off x="2253471" y="3212257"/>
              <a:ext cx="4512704" cy="684262"/>
              <a:chOff x="1367644" y="2060848"/>
              <a:chExt cx="6336704" cy="2376264"/>
            </a:xfrm>
            <a:noFill/>
          </p:grpSpPr>
          <p:cxnSp>
            <p:nvCxnSpPr>
              <p:cNvPr id="36" name="Straight Connector 13">
                <a:extLst>
                  <a:ext uri="{FF2B5EF4-FFF2-40B4-BE49-F238E27FC236}">
                    <a16:creationId xmlns:a16="http://schemas.microsoft.com/office/drawing/2014/main" id="{9EE9D131-50D2-7B48-BA28-B8576F11A3A5}"/>
                  </a:ext>
                </a:extLst>
              </p:cNvPr>
              <p:cNvCxnSpPr/>
              <p:nvPr/>
            </p:nvCxnSpPr>
            <p:spPr>
              <a:xfrm>
                <a:off x="1547664" y="2060848"/>
                <a:ext cx="5976664" cy="0"/>
              </a:xfrm>
              <a:prstGeom prst="line">
                <a:avLst/>
              </a:prstGeom>
              <a:grpFill/>
              <a:ln w="254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cxnSp>
            <p:nvCxnSpPr>
              <p:cNvPr id="37" name="Straight Connector 14">
                <a:extLst>
                  <a:ext uri="{FF2B5EF4-FFF2-40B4-BE49-F238E27FC236}">
                    <a16:creationId xmlns:a16="http://schemas.microsoft.com/office/drawing/2014/main" id="{C3D79417-1DAF-1D41-B641-3D4CC111164A}"/>
                  </a:ext>
                </a:extLst>
              </p:cNvPr>
              <p:cNvCxnSpPr/>
              <p:nvPr/>
            </p:nvCxnSpPr>
            <p:spPr>
              <a:xfrm>
                <a:off x="1547664" y="4437112"/>
                <a:ext cx="5976664" cy="0"/>
              </a:xfrm>
              <a:prstGeom prst="line">
                <a:avLst/>
              </a:prstGeom>
              <a:grpFill/>
              <a:ln w="254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38" name="Oval 15">
                <a:extLst>
                  <a:ext uri="{FF2B5EF4-FFF2-40B4-BE49-F238E27FC236}">
                    <a16:creationId xmlns:a16="http://schemas.microsoft.com/office/drawing/2014/main" id="{580A6C72-E361-2E42-9264-B93817C0E677}"/>
                  </a:ext>
                </a:extLst>
              </p:cNvPr>
              <p:cNvSpPr/>
              <p:nvPr/>
            </p:nvSpPr>
            <p:spPr>
              <a:xfrm>
                <a:off x="1367644" y="2060848"/>
                <a:ext cx="360040" cy="2376264"/>
              </a:xfrm>
              <a:prstGeom prst="ellipse">
                <a:avLst/>
              </a:prstGeom>
              <a:grpFill/>
              <a:ln w="254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39" name="Oval 16">
                <a:extLst>
                  <a:ext uri="{FF2B5EF4-FFF2-40B4-BE49-F238E27FC236}">
                    <a16:creationId xmlns:a16="http://schemas.microsoft.com/office/drawing/2014/main" id="{E3E4809F-5FF3-3F4B-9DC3-7C4F00F45864}"/>
                  </a:ext>
                </a:extLst>
              </p:cNvPr>
              <p:cNvSpPr/>
              <p:nvPr/>
            </p:nvSpPr>
            <p:spPr>
              <a:xfrm>
                <a:off x="7344308" y="2060848"/>
                <a:ext cx="360040" cy="2376264"/>
              </a:xfrm>
              <a:prstGeom prst="ellipse">
                <a:avLst/>
              </a:prstGeom>
              <a:grpFill/>
              <a:ln w="2540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33" name="TextBox 20">
              <a:extLst>
                <a:ext uri="{FF2B5EF4-FFF2-40B4-BE49-F238E27FC236}">
                  <a16:creationId xmlns:a16="http://schemas.microsoft.com/office/drawing/2014/main" id="{EEE55A89-EBA0-1A43-83B8-BBCBCA453F26}"/>
                </a:ext>
              </a:extLst>
            </p:cNvPr>
            <p:cNvSpPr txBox="1"/>
            <p:nvPr/>
          </p:nvSpPr>
          <p:spPr>
            <a:xfrm>
              <a:off x="2807215" y="3875687"/>
              <a:ext cx="36968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rPr>
                <a:t>coasting beam with current modulation</a:t>
              </a:r>
            </a:p>
          </p:txBody>
        </p:sp>
        <p:cxnSp>
          <p:nvCxnSpPr>
            <p:cNvPr id="35" name="Gerade Verbindung mit Pfeil 45">
              <a:extLst>
                <a:ext uri="{FF2B5EF4-FFF2-40B4-BE49-F238E27FC236}">
                  <a16:creationId xmlns:a16="http://schemas.microsoft.com/office/drawing/2014/main" id="{7B5448E0-4875-4241-A125-B576CA6C050B}"/>
                </a:ext>
              </a:extLst>
            </p:cNvPr>
            <p:cNvCxnSpPr/>
            <p:nvPr/>
          </p:nvCxnSpPr>
          <p:spPr>
            <a:xfrm>
              <a:off x="6666000" y="3554388"/>
              <a:ext cx="753035" cy="0"/>
            </a:xfrm>
            <a:prstGeom prst="straightConnector1">
              <a:avLst/>
            </a:prstGeom>
            <a:noFill/>
            <a:ln w="34925" cap="flat" cmpd="sng" algn="ctr">
              <a:solidFill>
                <a:srgbClr val="000000"/>
              </a:solidFill>
              <a:prstDash val="solid"/>
              <a:tailEnd type="triangle"/>
            </a:ln>
            <a:effectLst/>
          </p:spPr>
        </p:cxnSp>
      </p:grpSp>
      <p:graphicFrame>
        <p:nvGraphicFramePr>
          <p:cNvPr id="45" name="Objekt 52">
            <a:extLst>
              <a:ext uri="{FF2B5EF4-FFF2-40B4-BE49-F238E27FC236}">
                <a16:creationId xmlns:a16="http://schemas.microsoft.com/office/drawing/2014/main" id="{3BFB986A-D9EA-6B41-863A-4BEA41D8879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733189"/>
              </p:ext>
            </p:extLst>
          </p:nvPr>
        </p:nvGraphicFramePr>
        <p:xfrm>
          <a:off x="6150066" y="2210668"/>
          <a:ext cx="2292350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6" name="Equation" r:id="rId5" imgW="1523880" imgH="444240" progId="Equation.DSMT4">
                  <p:embed/>
                </p:oleObj>
              </mc:Choice>
              <mc:Fallback>
                <p:oleObj name="Equation" r:id="rId5" imgW="1523880" imgH="444240" progId="Equation.DSMT4">
                  <p:embed/>
                  <p:pic>
                    <p:nvPicPr>
                      <p:cNvPr id="53" name="Objekt 52">
                        <a:extLst>
                          <a:ext uri="{FF2B5EF4-FFF2-40B4-BE49-F238E27FC236}">
                            <a16:creationId xmlns:a16="http://schemas.microsoft.com/office/drawing/2014/main" id="{91194C36-8FC1-4D90-9468-9E4366D54A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50066" y="2210668"/>
                        <a:ext cx="2292350" cy="666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feld 11">
            <a:extLst>
              <a:ext uri="{FF2B5EF4-FFF2-40B4-BE49-F238E27FC236}">
                <a16:creationId xmlns:a16="http://schemas.microsoft.com/office/drawing/2014/main" id="{AA335DB0-C34C-C447-A64F-AF17723F2C59}"/>
              </a:ext>
            </a:extLst>
          </p:cNvPr>
          <p:cNvSpPr txBox="1"/>
          <p:nvPr/>
        </p:nvSpPr>
        <p:spPr>
          <a:xfrm>
            <a:off x="5726779" y="1280990"/>
            <a:ext cx="3118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Space </a:t>
            </a:r>
            <a:r>
              <a:rPr kumimoji="0" lang="de-DE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charge</a:t>
            </a:r>
            <a:r>
              <a:rPr kumimoji="0" lang="de-DE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r>
              <a:rPr kumimoji="0" lang="de-DE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impedanc</a:t>
            </a:r>
            <a:r>
              <a:rPr kumimoji="0" lang="de-DE" sz="16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</a:t>
            </a: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DAB7B5CA-5890-844B-8BE2-91203EB156B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36916" y="1671430"/>
            <a:ext cx="1025142" cy="46800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48172E1-00AF-CA47-B051-277244D15B3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96296" y="2252992"/>
            <a:ext cx="1987200" cy="432000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42C761B5-87A2-F04F-860C-0296E5F4327A}"/>
              </a:ext>
            </a:extLst>
          </p:cNvPr>
          <p:cNvSpPr txBox="1"/>
          <p:nvPr/>
        </p:nvSpPr>
        <p:spPr>
          <a:xfrm>
            <a:off x="337390" y="4007286"/>
            <a:ext cx="3794629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/>
              <a:t>„</a:t>
            </a:r>
            <a:r>
              <a:rPr lang="de-DE" b="1" dirty="0" err="1"/>
              <a:t>Cold</a:t>
            </a:r>
            <a:r>
              <a:rPr lang="de-DE" b="1" dirty="0"/>
              <a:t> beam“ </a:t>
            </a:r>
            <a:r>
              <a:rPr lang="de-DE" b="1" dirty="0" err="1"/>
              <a:t>dispersion</a:t>
            </a:r>
            <a:r>
              <a:rPr lang="de-DE" b="1" dirty="0"/>
              <a:t> </a:t>
            </a:r>
            <a:r>
              <a:rPr lang="de-DE" b="1" dirty="0" err="1"/>
              <a:t>relation</a:t>
            </a:r>
            <a:r>
              <a:rPr lang="de-DE" b="1" dirty="0"/>
              <a:t>:</a:t>
            </a:r>
          </a:p>
        </p:txBody>
      </p:sp>
      <p:sp>
        <p:nvSpPr>
          <p:cNvPr id="57" name="Slide Number Placeholder 56">
            <a:extLst>
              <a:ext uri="{FF2B5EF4-FFF2-40B4-BE49-F238E27FC236}">
                <a16:creationId xmlns:a16="http://schemas.microsoft.com/office/drawing/2014/main" id="{3C65C052-202D-1347-A052-4FB9C32494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</a:t>
            </a:fld>
            <a:endParaRPr lang="de-DE"/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0AAB3F64-1142-BF4C-9157-4386EE82A44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62436" y="2993168"/>
            <a:ext cx="1288421" cy="36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5041886-8742-BC4F-8AAA-DCD6FE9967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293778" y="4705329"/>
            <a:ext cx="2790000" cy="900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45245B2-5DC9-7546-B51B-389F9642F19A}"/>
              </a:ext>
            </a:extLst>
          </p:cNvPr>
          <p:cNvSpPr txBox="1"/>
          <p:nvPr/>
        </p:nvSpPr>
        <p:spPr>
          <a:xfrm>
            <a:off x="270391" y="5010123"/>
            <a:ext cx="1864613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/>
              <a:t>Phase </a:t>
            </a:r>
            <a:r>
              <a:rPr lang="de-DE" b="1" dirty="0" err="1"/>
              <a:t>velocity</a:t>
            </a:r>
            <a:r>
              <a:rPr lang="de-DE" b="1" dirty="0"/>
              <a:t>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DB0633-1994-3348-BA12-394381C68A87}"/>
              </a:ext>
            </a:extLst>
          </p:cNvPr>
          <p:cNvSpPr txBox="1"/>
          <p:nvPr/>
        </p:nvSpPr>
        <p:spPr>
          <a:xfrm>
            <a:off x="256279" y="5803374"/>
            <a:ext cx="8627234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Space </a:t>
            </a:r>
            <a:r>
              <a:rPr lang="de-DE" dirty="0" err="1"/>
              <a:t>charge</a:t>
            </a:r>
            <a:r>
              <a:rPr lang="de-DE" dirty="0"/>
              <a:t> </a:t>
            </a:r>
            <a:r>
              <a:rPr lang="de-DE" dirty="0" err="1"/>
              <a:t>waves</a:t>
            </a:r>
            <a:r>
              <a:rPr lang="de-DE" dirty="0"/>
              <a:t> </a:t>
            </a:r>
            <a:r>
              <a:rPr lang="de-DE" dirty="0" err="1"/>
              <a:t>exist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pipe‘s</a:t>
            </a:r>
            <a:r>
              <a:rPr lang="de-DE" dirty="0"/>
              <a:t> </a:t>
            </a:r>
            <a:r>
              <a:rPr lang="de-DE" dirty="0" err="1"/>
              <a:t>cut</a:t>
            </a:r>
            <a:r>
              <a:rPr lang="de-DE" dirty="0"/>
              <a:t>-off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energy</a:t>
            </a:r>
            <a:r>
              <a:rPr lang="de-DE" dirty="0"/>
              <a:t>.</a:t>
            </a:r>
          </a:p>
          <a:p>
            <a:pPr algn="l"/>
            <a:r>
              <a:rPr lang="de-DE" dirty="0" err="1"/>
              <a:t>Above</a:t>
            </a:r>
            <a:r>
              <a:rPr lang="de-DE" dirty="0"/>
              <a:t> </a:t>
            </a:r>
            <a:r>
              <a:rPr lang="de-DE" dirty="0" err="1"/>
              <a:t>transition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broadband</a:t>
            </a:r>
            <a:r>
              <a:rPr lang="de-DE" dirty="0"/>
              <a:t> </a:t>
            </a:r>
            <a:r>
              <a:rPr lang="de-DE" dirty="0" err="1"/>
              <a:t>impedance</a:t>
            </a:r>
            <a:r>
              <a:rPr lang="de-DE" dirty="0"/>
              <a:t> </a:t>
            </a:r>
            <a:r>
              <a:rPr lang="de-DE" dirty="0" err="1"/>
              <a:t>causes</a:t>
            </a:r>
            <a:r>
              <a:rPr lang="de-DE" dirty="0"/>
              <a:t>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effects</a:t>
            </a:r>
            <a:r>
              <a:rPr lang="de-DE" dirty="0"/>
              <a:t>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FC05342-C7F5-6E4E-9D16-2E5B23D5912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58459" y="2996691"/>
            <a:ext cx="909473" cy="360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83F8472-8357-CA48-88CA-79E40C62A720}"/>
              </a:ext>
            </a:extLst>
          </p:cNvPr>
          <p:cNvSpPr txBox="1"/>
          <p:nvPr/>
        </p:nvSpPr>
        <p:spPr>
          <a:xfrm>
            <a:off x="5608245" y="2993168"/>
            <a:ext cx="1950214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Cut-off </a:t>
            </a:r>
            <a:r>
              <a:rPr lang="de-DE" dirty="0" err="1"/>
              <a:t>harmonic</a:t>
            </a:r>
            <a:r>
              <a:rPr lang="de-DE" dirty="0"/>
              <a:t>:</a:t>
            </a:r>
          </a:p>
        </p:txBody>
      </p:sp>
      <p:sp>
        <p:nvSpPr>
          <p:cNvPr id="8" name="Rectangle 398">
            <a:extLst>
              <a:ext uri="{FF2B5EF4-FFF2-40B4-BE49-F238E27FC236}">
                <a16:creationId xmlns:a16="http://schemas.microsoft.com/office/drawing/2014/main" id="{34C5F78D-C8F2-E84C-9531-C98388885D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9873" y="474026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14585564-6F9F-C644-A6CF-AE92BFFDBC3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5704495"/>
              </p:ext>
            </p:extLst>
          </p:nvPr>
        </p:nvGraphicFramePr>
        <p:xfrm>
          <a:off x="7435708" y="3865208"/>
          <a:ext cx="1201620" cy="68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7" r:id="rId12" imgW="825500" imgH="469900" progId="Equation.DSMT4">
                  <p:embed/>
                </p:oleObj>
              </mc:Choice>
              <mc:Fallback>
                <p:oleObj r:id="rId12" imgW="825500" imgH="469900" progId="Equation.DSMT4">
                  <p:embed/>
                  <p:pic>
                    <p:nvPicPr>
                      <p:cNvPr id="0" name="Object 3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5708" y="3865208"/>
                        <a:ext cx="1201620" cy="68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5F3496F0-D595-4F4F-A43C-9704D8996EEE}"/>
              </a:ext>
            </a:extLst>
          </p:cNvPr>
          <p:cNvSpPr txBox="1"/>
          <p:nvPr/>
        </p:nvSpPr>
        <p:spPr>
          <a:xfrm>
            <a:off x="7436358" y="4516699"/>
            <a:ext cx="1200970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(</a:t>
            </a:r>
            <a:r>
              <a:rPr lang="de-DE" sz="1600" dirty="0" err="1"/>
              <a:t>slip</a:t>
            </a:r>
            <a:r>
              <a:rPr lang="de-DE" sz="1600" dirty="0"/>
              <a:t> </a:t>
            </a:r>
            <a:r>
              <a:rPr lang="de-DE" sz="1600" dirty="0" err="1"/>
              <a:t>factor</a:t>
            </a:r>
            <a:r>
              <a:rPr lang="de-DE" sz="1600" dirty="0"/>
              <a:t>)</a:t>
            </a:r>
          </a:p>
        </p:txBody>
      </p:sp>
      <p:sp>
        <p:nvSpPr>
          <p:cNvPr id="11" name="Rectangle 406">
            <a:extLst>
              <a:ext uri="{FF2B5EF4-FFF2-40B4-BE49-F238E27FC236}">
                <a16:creationId xmlns:a16="http://schemas.microsoft.com/office/drawing/2014/main" id="{15DF7907-BC0D-E14B-A82F-4E7C36405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6060" y="403929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12" name="Object 11">
            <a:extLst>
              <a:ext uri="{FF2B5EF4-FFF2-40B4-BE49-F238E27FC236}">
                <a16:creationId xmlns:a16="http://schemas.microsoft.com/office/drawing/2014/main" id="{EFEC98C4-F241-8B40-88AC-CC9E74FBF8A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005868"/>
              </p:ext>
            </p:extLst>
          </p:nvPr>
        </p:nvGraphicFramePr>
        <p:xfrm>
          <a:off x="3975615" y="3840054"/>
          <a:ext cx="2761301" cy="79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98" r:id="rId14" imgW="1638300" imgH="469900" progId="Equation.DSMT4">
                  <p:embed/>
                </p:oleObj>
              </mc:Choice>
              <mc:Fallback>
                <p:oleObj r:id="rId14" imgW="1638300" imgH="469900" progId="Equation.DSMT4">
                  <p:embed/>
                  <p:pic>
                    <p:nvPicPr>
                      <p:cNvPr id="0" name="Object 4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615" y="3840054"/>
                        <a:ext cx="2761301" cy="79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3" name="Picture 12">
            <a:extLst>
              <a:ext uri="{FF2B5EF4-FFF2-40B4-BE49-F238E27FC236}">
                <a16:creationId xmlns:a16="http://schemas.microsoft.com/office/drawing/2014/main" id="{2DE68937-01AB-A240-8222-00BBF0B44E5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439378" y="4813329"/>
            <a:ext cx="1407085" cy="68400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A1083CCF-C63B-7342-B666-A16B84AC62BC}"/>
              </a:ext>
            </a:extLst>
          </p:cNvPr>
          <p:cNvSpPr txBox="1"/>
          <p:nvPr/>
        </p:nvSpPr>
        <p:spPr>
          <a:xfrm>
            <a:off x="6846463" y="4995976"/>
            <a:ext cx="1268296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(</a:t>
            </a:r>
            <a:r>
              <a:rPr lang="de-DE" sz="1600" dirty="0" err="1"/>
              <a:t>cold</a:t>
            </a:r>
            <a:r>
              <a:rPr lang="de-DE" sz="1600" dirty="0"/>
              <a:t> beam)</a:t>
            </a:r>
          </a:p>
        </p:txBody>
      </p:sp>
    </p:spTree>
    <p:extLst>
      <p:ext uri="{BB962C8B-B14F-4D97-AF65-F5344CB8AC3E}">
        <p14:creationId xmlns:p14="http://schemas.microsoft.com/office/powerpoint/2010/main" val="2988787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569B31-1C61-2C43-B144-D1223AF53B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367" y="380166"/>
            <a:ext cx="6561331" cy="722099"/>
          </a:xfrm>
        </p:spPr>
        <p:txBody>
          <a:bodyPr>
            <a:normAutofit fontScale="90000"/>
          </a:bodyPr>
          <a:lstStyle/>
          <a:p>
            <a:r>
              <a:rPr lang="de-DE" dirty="0"/>
              <a:t>Observation </a:t>
            </a:r>
            <a:r>
              <a:rPr lang="de-DE" dirty="0" err="1"/>
              <a:t>of</a:t>
            </a:r>
            <a:r>
              <a:rPr lang="de-DE" dirty="0"/>
              <a:t> (</a:t>
            </a:r>
            <a:r>
              <a:rPr lang="de-DE" dirty="0" err="1"/>
              <a:t>unstable</a:t>
            </a:r>
            <a:r>
              <a:rPr lang="de-DE" dirty="0"/>
              <a:t>)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</a:t>
            </a:r>
            <a:r>
              <a:rPr lang="de-DE" dirty="0" err="1"/>
              <a:t>waves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75780A-89A8-6344-97B2-F04C296A6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5</a:t>
            </a:fld>
            <a:endParaRPr lang="de-DE"/>
          </a:p>
        </p:txBody>
      </p:sp>
      <p:grpSp>
        <p:nvGrpSpPr>
          <p:cNvPr id="9" name="Group 2">
            <a:extLst>
              <a:ext uri="{FF2B5EF4-FFF2-40B4-BE49-F238E27FC236}">
                <a16:creationId xmlns:a16="http://schemas.microsoft.com/office/drawing/2014/main" id="{088C1105-9605-7B43-AA96-840222BF2E60}"/>
              </a:ext>
            </a:extLst>
          </p:cNvPr>
          <p:cNvGrpSpPr/>
          <p:nvPr/>
        </p:nvGrpSpPr>
        <p:grpSpPr>
          <a:xfrm>
            <a:off x="220025" y="1659523"/>
            <a:ext cx="5054575" cy="648000"/>
            <a:chOff x="463513" y="4872545"/>
            <a:chExt cx="5054575" cy="648000"/>
          </a:xfrm>
        </p:grpSpPr>
        <p:graphicFrame>
          <p:nvGraphicFramePr>
            <p:cNvPr id="12" name="Object 11">
              <a:extLst>
                <a:ext uri="{FF2B5EF4-FFF2-40B4-BE49-F238E27FC236}">
                  <a16:creationId xmlns:a16="http://schemas.microsoft.com/office/drawing/2014/main" id="{0BD36837-6255-4E47-80BB-3D65EF0969E6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60046254"/>
                </p:ext>
              </p:extLst>
            </p:nvPr>
          </p:nvGraphicFramePr>
          <p:xfrm>
            <a:off x="3016088" y="4872545"/>
            <a:ext cx="2502000" cy="648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8019" name="Equation" r:id="rId3" imgW="1765300" imgH="457200" progId="Equation.DSMT4">
                    <p:embed/>
                  </p:oleObj>
                </mc:Choice>
                <mc:Fallback>
                  <p:oleObj name="Equation" r:id="rId3" imgW="1765300" imgH="457200" progId="Equation.DSMT4">
                    <p:embed/>
                    <p:pic>
                      <p:nvPicPr>
                        <p:cNvPr id="6" name="Object 5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016088" y="4872545"/>
                          <a:ext cx="2502000" cy="6480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TextBox 28">
              <a:extLst>
                <a:ext uri="{FF2B5EF4-FFF2-40B4-BE49-F238E27FC236}">
                  <a16:creationId xmlns:a16="http://schemas.microsoft.com/office/drawing/2014/main" id="{9F0D611B-EFCB-F040-9ED3-3DEC376BC307}"/>
                </a:ext>
              </a:extLst>
            </p:cNvPr>
            <p:cNvSpPr txBox="1"/>
            <p:nvPr/>
          </p:nvSpPr>
          <p:spPr>
            <a:xfrm>
              <a:off x="463513" y="5011879"/>
              <a:ext cx="22919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‘</a:t>
              </a:r>
              <a:r>
                <a:rPr lang="en-US" dirty="0" err="1"/>
                <a:t>Keil</a:t>
              </a:r>
              <a:r>
                <a:rPr lang="en-US" dirty="0"/>
                <a:t>-Schnell’ criterion:</a:t>
              </a:r>
            </a:p>
          </p:txBody>
        </p:sp>
      </p:grpSp>
      <p:pic>
        <p:nvPicPr>
          <p:cNvPr id="10" name="Picture 2" descr="sc-waves-esr.pdf">
            <a:extLst>
              <a:ext uri="{FF2B5EF4-FFF2-40B4-BE49-F238E27FC236}">
                <a16:creationId xmlns:a16="http://schemas.microsoft.com/office/drawing/2014/main" id="{EB884224-D47E-F440-AE87-1EF40C8FDE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147" y="1353549"/>
            <a:ext cx="3591555" cy="5040000"/>
          </a:xfrm>
          <a:prstGeom prst="rect">
            <a:avLst/>
          </a:prstGeom>
        </p:spPr>
      </p:pic>
      <p:sp>
        <p:nvSpPr>
          <p:cNvPr id="11" name="Textfeld 21">
            <a:extLst>
              <a:ext uri="{FF2B5EF4-FFF2-40B4-BE49-F238E27FC236}">
                <a16:creationId xmlns:a16="http://schemas.microsoft.com/office/drawing/2014/main" id="{A405B647-2CE0-8E4F-A54B-815C123BC580}"/>
              </a:ext>
            </a:extLst>
          </p:cNvPr>
          <p:cNvSpPr txBox="1"/>
          <p:nvPr/>
        </p:nvSpPr>
        <p:spPr>
          <a:xfrm>
            <a:off x="278367" y="1390552"/>
            <a:ext cx="2223686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/>
              <a:t>Beam </a:t>
            </a:r>
            <a:r>
              <a:rPr lang="de-DE" b="1" dirty="0" err="1"/>
              <a:t>instabilities</a:t>
            </a:r>
            <a:r>
              <a:rPr lang="de-DE" b="1" dirty="0"/>
              <a:t>:</a:t>
            </a:r>
          </a:p>
        </p:txBody>
      </p:sp>
      <p:sp>
        <p:nvSpPr>
          <p:cNvPr id="7" name="Text Box 44">
            <a:extLst>
              <a:ext uri="{FF2B5EF4-FFF2-40B4-BE49-F238E27FC236}">
                <a16:creationId xmlns:a16="http://schemas.microsoft.com/office/drawing/2014/main" id="{1F3D2C45-C281-5943-8728-FD1BC1420C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5113" y="6341102"/>
            <a:ext cx="36588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1200" dirty="0" err="1"/>
              <a:t>Boine-F</a:t>
            </a:r>
            <a:r>
              <a:rPr lang="de-DE" sz="1200" dirty="0"/>
              <a:t>., Hofmann, </a:t>
            </a:r>
            <a:r>
              <a:rPr lang="de-DE" sz="1200" dirty="0" err="1"/>
              <a:t>Rumolo</a:t>
            </a:r>
            <a:r>
              <a:rPr lang="de-DE" sz="1200" dirty="0"/>
              <a:t>, Phys. Rev. </a:t>
            </a:r>
            <a:r>
              <a:rPr lang="de-DE" sz="1200" dirty="0" err="1"/>
              <a:t>Lett</a:t>
            </a:r>
            <a:r>
              <a:rPr lang="de-DE" sz="1200" dirty="0"/>
              <a:t>. 1999 </a:t>
            </a:r>
          </a:p>
        </p:txBody>
      </p:sp>
      <p:sp>
        <p:nvSpPr>
          <p:cNvPr id="8" name="Textfeld 2">
            <a:extLst>
              <a:ext uri="{FF2B5EF4-FFF2-40B4-BE49-F238E27FC236}">
                <a16:creationId xmlns:a16="http://schemas.microsoft.com/office/drawing/2014/main" id="{F32D8950-F926-7548-9671-D8C330EB1E0F}"/>
              </a:ext>
            </a:extLst>
          </p:cNvPr>
          <p:cNvSpPr txBox="1"/>
          <p:nvPr/>
        </p:nvSpPr>
        <p:spPr>
          <a:xfrm>
            <a:off x="5982304" y="1217986"/>
            <a:ext cx="3375858" cy="829898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400" dirty="0"/>
              <a:t>Observed self-bunching in an electron cooled C</a:t>
            </a:r>
            <a:r>
              <a:rPr lang="en-US" sz="1400" baseline="30000" dirty="0"/>
              <a:t>6+</a:t>
            </a:r>
            <a:r>
              <a:rPr lang="en-US" sz="1400" dirty="0"/>
              <a:t> beam in the ESR.</a:t>
            </a:r>
          </a:p>
          <a:p>
            <a:pPr algn="l"/>
            <a:endParaRPr lang="en-US" dirty="0"/>
          </a:p>
        </p:txBody>
      </p:sp>
      <p:pic>
        <p:nvPicPr>
          <p:cNvPr id="14" name="Bild 23">
            <a:extLst>
              <a:ext uri="{FF2B5EF4-FFF2-40B4-BE49-F238E27FC236}">
                <a16:creationId xmlns:a16="http://schemas.microsoft.com/office/drawing/2014/main" id="{CB96B0B9-CDF4-0547-8E69-9BD0CAFD33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393" y="3225830"/>
            <a:ext cx="5350456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237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CD17BE-B10F-BD49-9DAC-EC52E6D6C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908" y="259175"/>
            <a:ext cx="6242342" cy="787557"/>
          </a:xfrm>
        </p:spPr>
        <p:txBody>
          <a:bodyPr/>
          <a:lstStyle/>
          <a:p>
            <a:r>
              <a:rPr lang="de-DE" dirty="0"/>
              <a:t>Longitudinal BTF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charge</a:t>
            </a:r>
            <a:endParaRPr lang="de-DE" dirty="0"/>
          </a:p>
        </p:txBody>
      </p:sp>
      <p:grpSp>
        <p:nvGrpSpPr>
          <p:cNvPr id="4" name="Gruppierung 43">
            <a:extLst>
              <a:ext uri="{FF2B5EF4-FFF2-40B4-BE49-F238E27FC236}">
                <a16:creationId xmlns:a16="http://schemas.microsoft.com/office/drawing/2014/main" id="{8761C0C1-4A92-AA49-9E46-031749840D2A}"/>
              </a:ext>
            </a:extLst>
          </p:cNvPr>
          <p:cNvGrpSpPr/>
          <p:nvPr/>
        </p:nvGrpSpPr>
        <p:grpSpPr>
          <a:xfrm>
            <a:off x="-26917" y="3371524"/>
            <a:ext cx="5252144" cy="2962876"/>
            <a:chOff x="27667" y="2625124"/>
            <a:chExt cx="5252144" cy="2962876"/>
          </a:xfrm>
        </p:grpSpPr>
        <p:sp>
          <p:nvSpPr>
            <p:cNvPr id="5" name="AutoShape 30">
              <a:extLst>
                <a:ext uri="{FF2B5EF4-FFF2-40B4-BE49-F238E27FC236}">
                  <a16:creationId xmlns:a16="http://schemas.microsoft.com/office/drawing/2014/main" id="{A360272B-2D3E-1F4F-A8B7-91D0AFCF32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5161" y="3162300"/>
              <a:ext cx="1219200" cy="533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6" name="Line 32">
              <a:extLst>
                <a:ext uri="{FF2B5EF4-FFF2-40B4-BE49-F238E27FC236}">
                  <a16:creationId xmlns:a16="http://schemas.microsoft.com/office/drawing/2014/main" id="{6B8609DB-33B7-BD4F-B05E-868BAAA2834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64361" y="3390900"/>
              <a:ext cx="11430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33">
              <a:extLst>
                <a:ext uri="{FF2B5EF4-FFF2-40B4-BE49-F238E27FC236}">
                  <a16:creationId xmlns:a16="http://schemas.microsoft.com/office/drawing/2014/main" id="{C4269636-DB74-6F4D-8CC6-C34737BAF4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78361" y="3390900"/>
              <a:ext cx="1066800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36">
              <a:extLst>
                <a:ext uri="{FF2B5EF4-FFF2-40B4-BE49-F238E27FC236}">
                  <a16:creationId xmlns:a16="http://schemas.microsoft.com/office/drawing/2014/main" id="{7BEBB101-082A-F849-BE03-47B6E97C5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1961" y="3390900"/>
              <a:ext cx="685800" cy="838200"/>
            </a:xfrm>
            <a:custGeom>
              <a:avLst/>
              <a:gdLst/>
              <a:ahLst/>
              <a:cxnLst>
                <a:cxn ang="0">
                  <a:pos x="432" y="0"/>
                </a:cxn>
                <a:cxn ang="0">
                  <a:pos x="432" y="528"/>
                </a:cxn>
                <a:cxn ang="0">
                  <a:pos x="0" y="528"/>
                </a:cxn>
              </a:cxnLst>
              <a:rect l="0" t="0" r="r" b="b"/>
              <a:pathLst>
                <a:path w="432" h="528">
                  <a:moveTo>
                    <a:pt x="432" y="0"/>
                  </a:moveTo>
                  <a:lnTo>
                    <a:pt x="432" y="528"/>
                  </a:lnTo>
                  <a:lnTo>
                    <a:pt x="0" y="528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37">
              <a:extLst>
                <a:ext uri="{FF2B5EF4-FFF2-40B4-BE49-F238E27FC236}">
                  <a16:creationId xmlns:a16="http://schemas.microsoft.com/office/drawing/2014/main" id="{B54843B8-5BE0-E74F-A31E-8004CF2F4D2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211761" y="3390900"/>
              <a:ext cx="685800" cy="838200"/>
            </a:xfrm>
            <a:custGeom>
              <a:avLst/>
              <a:gdLst/>
              <a:ahLst/>
              <a:cxnLst>
                <a:cxn ang="0">
                  <a:pos x="432" y="0"/>
                </a:cxn>
                <a:cxn ang="0">
                  <a:pos x="432" y="528"/>
                </a:cxn>
                <a:cxn ang="0">
                  <a:pos x="0" y="528"/>
                </a:cxn>
              </a:cxnLst>
              <a:rect l="0" t="0" r="r" b="b"/>
              <a:pathLst>
                <a:path w="432" h="528">
                  <a:moveTo>
                    <a:pt x="432" y="0"/>
                  </a:moveTo>
                  <a:lnTo>
                    <a:pt x="432" y="528"/>
                  </a:lnTo>
                  <a:lnTo>
                    <a:pt x="0" y="528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 type="triangle" w="lg" len="med"/>
              <a:tailEnd type="non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38">
              <a:extLst>
                <a:ext uri="{FF2B5EF4-FFF2-40B4-BE49-F238E27FC236}">
                  <a16:creationId xmlns:a16="http://schemas.microsoft.com/office/drawing/2014/main" id="{14A5ABAF-9275-7244-AD39-C3DFFAE532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7561" y="4000500"/>
              <a:ext cx="914400" cy="53340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1" name="AutoShape 42">
              <a:extLst>
                <a:ext uri="{FF2B5EF4-FFF2-40B4-BE49-F238E27FC236}">
                  <a16:creationId xmlns:a16="http://schemas.microsoft.com/office/drawing/2014/main" id="{0103E52E-0608-6349-A720-608EB7F57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3161" y="2933700"/>
              <a:ext cx="2743200" cy="1752600"/>
            </a:xfrm>
            <a:prstGeom prst="roundRect">
              <a:avLst>
                <a:gd name="adj" fmla="val 16667"/>
              </a:avLst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44">
              <a:extLst>
                <a:ext uri="{FF2B5EF4-FFF2-40B4-BE49-F238E27FC236}">
                  <a16:creationId xmlns:a16="http://schemas.microsoft.com/office/drawing/2014/main" id="{A04D6EF4-F37B-8344-A7D6-5A37388BA58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5961" y="3314700"/>
              <a:ext cx="158750" cy="15875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45">
              <a:extLst>
                <a:ext uri="{FF2B5EF4-FFF2-40B4-BE49-F238E27FC236}">
                  <a16:creationId xmlns:a16="http://schemas.microsoft.com/office/drawing/2014/main" id="{592BF49E-76FF-534B-9090-CA0E6A224D5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07361" y="3314700"/>
              <a:ext cx="158750" cy="15875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46">
              <a:extLst>
                <a:ext uri="{FF2B5EF4-FFF2-40B4-BE49-F238E27FC236}">
                  <a16:creationId xmlns:a16="http://schemas.microsoft.com/office/drawing/2014/main" id="{0777A053-C9DD-734C-BC3B-D40EBE1466B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525961" y="3695700"/>
              <a:ext cx="158750" cy="15875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Oval 47">
              <a:extLst>
                <a:ext uri="{FF2B5EF4-FFF2-40B4-BE49-F238E27FC236}">
                  <a16:creationId xmlns:a16="http://schemas.microsoft.com/office/drawing/2014/main" id="{3FC6A94A-513C-8F43-A36C-3CF42BFB560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107361" y="3695700"/>
              <a:ext cx="158750" cy="158750"/>
            </a:xfrm>
            <a:prstGeom prst="ellips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48">
              <a:extLst>
                <a:ext uri="{FF2B5EF4-FFF2-40B4-BE49-F238E27FC236}">
                  <a16:creationId xmlns:a16="http://schemas.microsoft.com/office/drawing/2014/main" id="{67711DD0-FFF8-A14C-B224-87208FADAC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2161" y="38481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49">
              <a:extLst>
                <a:ext uri="{FF2B5EF4-FFF2-40B4-BE49-F238E27FC236}">
                  <a16:creationId xmlns:a16="http://schemas.microsoft.com/office/drawing/2014/main" id="{35AAB704-E414-2844-BEAE-60E9A9A7D3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83561" y="3848100"/>
              <a:ext cx="0" cy="22860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50">
              <a:extLst>
                <a:ext uri="{FF2B5EF4-FFF2-40B4-BE49-F238E27FC236}">
                  <a16:creationId xmlns:a16="http://schemas.microsoft.com/office/drawing/2014/main" id="{03B4E65E-7024-CF46-9280-D8DCB6D7786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9761" y="4076700"/>
              <a:ext cx="3048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51">
              <a:extLst>
                <a:ext uri="{FF2B5EF4-FFF2-40B4-BE49-F238E27FC236}">
                  <a16:creationId xmlns:a16="http://schemas.microsoft.com/office/drawing/2014/main" id="{18055812-C309-4B42-B0FC-61C35BA3797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31161" y="4076700"/>
              <a:ext cx="304800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Text Box 52">
              <a:extLst>
                <a:ext uri="{FF2B5EF4-FFF2-40B4-BE49-F238E27FC236}">
                  <a16:creationId xmlns:a16="http://schemas.microsoft.com/office/drawing/2014/main" id="{D4F148B1-9156-C84A-8067-EB37E0A192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667" y="2625124"/>
              <a:ext cx="996587" cy="584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/>
                <a:t>Beam </a:t>
              </a:r>
            </a:p>
            <a:p>
              <a:r>
                <a:rPr lang="en-US" sz="1600" dirty="0"/>
                <a:t>excitation</a:t>
              </a:r>
            </a:p>
          </p:txBody>
        </p:sp>
        <p:sp>
          <p:nvSpPr>
            <p:cNvPr id="21" name="Text Box 54">
              <a:extLst>
                <a:ext uri="{FF2B5EF4-FFF2-40B4-BE49-F238E27FC236}">
                  <a16:creationId xmlns:a16="http://schemas.microsoft.com/office/drawing/2014/main" id="{B7B6744D-7BD6-014B-A0B5-228230F9A8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5118" y="2625124"/>
              <a:ext cx="941985" cy="584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600" dirty="0"/>
                <a:t>Beam </a:t>
              </a:r>
            </a:p>
            <a:p>
              <a:r>
                <a:rPr lang="en-US" sz="1600" dirty="0"/>
                <a:t>response</a:t>
              </a:r>
            </a:p>
          </p:txBody>
        </p:sp>
        <p:graphicFrame>
          <p:nvGraphicFramePr>
            <p:cNvPr id="22" name="Object 57">
              <a:extLst>
                <a:ext uri="{FF2B5EF4-FFF2-40B4-BE49-F238E27FC236}">
                  <a16:creationId xmlns:a16="http://schemas.microsoft.com/office/drawing/2014/main" id="{A45C9065-8E13-0D42-800D-6BC7772F0CF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49210553"/>
                </p:ext>
              </p:extLst>
            </p:nvPr>
          </p:nvGraphicFramePr>
          <p:xfrm>
            <a:off x="1376409" y="4762500"/>
            <a:ext cx="1865312" cy="8255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462" name="Equation" r:id="rId3" imgW="1092200" imgH="482600" progId="Equation.DSMT4">
                    <p:embed/>
                  </p:oleObj>
                </mc:Choice>
                <mc:Fallback>
                  <p:oleObj name="Equation" r:id="rId3" imgW="1092200" imgH="482600" progId="Equation.DSMT4">
                    <p:embed/>
                    <p:pic>
                      <p:nvPicPr>
                        <p:cNvPr id="25" name="Object 5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76409" y="4762500"/>
                          <a:ext cx="1865312" cy="8255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3" name="Text Box 60">
              <a:extLst>
                <a:ext uri="{FF2B5EF4-FFF2-40B4-BE49-F238E27FC236}">
                  <a16:creationId xmlns:a16="http://schemas.microsoft.com/office/drawing/2014/main" id="{0C5432A2-6BE5-0840-9AB6-6060672F41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519" y="3350113"/>
              <a:ext cx="487698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/>
                <a:t>V</a:t>
              </a:r>
              <a:r>
                <a:rPr lang="en-US" baseline="-25000" dirty="0"/>
                <a:t>ex</a:t>
              </a:r>
              <a:endParaRPr lang="en-US" sz="1800" dirty="0"/>
            </a:p>
          </p:txBody>
        </p:sp>
        <p:sp>
          <p:nvSpPr>
            <p:cNvPr id="24" name="Text Box 61">
              <a:extLst>
                <a:ext uri="{FF2B5EF4-FFF2-40B4-BE49-F238E27FC236}">
                  <a16:creationId xmlns:a16="http://schemas.microsoft.com/office/drawing/2014/main" id="{FF898C54-6BC5-1545-9091-ECB414E7F1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9761" y="3390900"/>
              <a:ext cx="42105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/>
                <a:t>I</a:t>
              </a:r>
              <a:r>
                <a:rPr lang="en-US" sz="1800" baseline="-25000"/>
                <a:t>PU</a:t>
              </a:r>
              <a:endParaRPr lang="en-US" sz="1800"/>
            </a:p>
          </p:txBody>
        </p:sp>
        <p:graphicFrame>
          <p:nvGraphicFramePr>
            <p:cNvPr id="25" name="Object 24">
              <a:extLst>
                <a:ext uri="{FF2B5EF4-FFF2-40B4-BE49-F238E27FC236}">
                  <a16:creationId xmlns:a16="http://schemas.microsoft.com/office/drawing/2014/main" id="{3CE5AE67-BAF6-8A48-BB32-4B31A6D4643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058775" y="3209900"/>
            <a:ext cx="561098" cy="3619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463" name="Equation" r:id="rId5" imgW="393700" imgH="254000" progId="Equation.DSMT4">
                    <p:embed/>
                  </p:oleObj>
                </mc:Choice>
                <mc:Fallback>
                  <p:oleObj name="Equation" r:id="rId5" imgW="393700" imgH="254000" progId="Equation.DSMT4">
                    <p:embed/>
                    <p:pic>
                      <p:nvPicPr>
                        <p:cNvPr id="29" name="Object 2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58775" y="3209900"/>
                          <a:ext cx="561098" cy="361999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6" name="Object 25">
              <a:extLst>
                <a:ext uri="{FF2B5EF4-FFF2-40B4-BE49-F238E27FC236}">
                  <a16:creationId xmlns:a16="http://schemas.microsoft.com/office/drawing/2014/main" id="{460A0DA6-910D-C449-BEBC-8749324069D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988049" y="4094163"/>
            <a:ext cx="704850" cy="325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464" name="Equation" r:id="rId7" imgW="495300" imgH="228600" progId="Equation.DSMT4">
                    <p:embed/>
                  </p:oleObj>
                </mc:Choice>
                <mc:Fallback>
                  <p:oleObj name="Equation" r:id="rId7" imgW="495300" imgH="228600" progId="Equation.DSMT4">
                    <p:embed/>
                    <p:pic>
                      <p:nvPicPr>
                        <p:cNvPr id="30" name="Object 2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88049" y="4094163"/>
                          <a:ext cx="704850" cy="32543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" name="Objekt 32">
              <a:extLst>
                <a:ext uri="{FF2B5EF4-FFF2-40B4-BE49-F238E27FC236}">
                  <a16:creationId xmlns:a16="http://schemas.microsoft.com/office/drawing/2014/main" id="{3886BB93-6892-3748-B11F-AAE03AE0A40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31211" y="3613150"/>
            <a:ext cx="114300" cy="165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465" name="Equation" r:id="rId9" imgW="114300" imgH="165100" progId="Equation.DSMT4">
                    <p:embed/>
                  </p:oleObj>
                </mc:Choice>
                <mc:Fallback>
                  <p:oleObj name="Equation" r:id="rId9" imgW="114300" imgH="165100" progId="Equation.DSMT4">
                    <p:embed/>
                    <p:pic>
                      <p:nvPicPr>
                        <p:cNvPr id="33" name="Objek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31211" y="3613150"/>
                          <a:ext cx="114300" cy="165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Textfeld 47">
              <a:extLst>
                <a:ext uri="{FF2B5EF4-FFF2-40B4-BE49-F238E27FC236}">
                  <a16:creationId xmlns:a16="http://schemas.microsoft.com/office/drawing/2014/main" id="{B62523F8-7F97-9442-B870-8F6AF99640C5}"/>
                </a:ext>
              </a:extLst>
            </p:cNvPr>
            <p:cNvSpPr txBox="1"/>
            <p:nvPr/>
          </p:nvSpPr>
          <p:spPr>
            <a:xfrm>
              <a:off x="3257841" y="5187433"/>
              <a:ext cx="2021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(dielectric function)</a:t>
              </a:r>
            </a:p>
          </p:txBody>
        </p:sp>
      </p:grpSp>
      <p:sp>
        <p:nvSpPr>
          <p:cNvPr id="43" name="Slide Number Placeholder 42">
            <a:extLst>
              <a:ext uri="{FF2B5EF4-FFF2-40B4-BE49-F238E27FC236}">
                <a16:creationId xmlns:a16="http://schemas.microsoft.com/office/drawing/2014/main" id="{F1847478-5BC9-A84D-95DD-B5D6FC2DA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6</a:t>
            </a:fld>
            <a:endParaRPr lang="de-DE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626424EA-1E75-364A-BDFB-741B2CF028F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367" y="1200387"/>
            <a:ext cx="2069050" cy="7560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44CFB27-30AA-E44E-8020-CCBA8BD1CC63}"/>
              </a:ext>
            </a:extLst>
          </p:cNvPr>
          <p:cNvSpPr txBox="1"/>
          <p:nvPr/>
        </p:nvSpPr>
        <p:spPr>
          <a:xfrm>
            <a:off x="552664" y="1882889"/>
            <a:ext cx="4073572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(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distribution</a:t>
            </a:r>
            <a:r>
              <a:rPr lang="de-DE" dirty="0"/>
              <a:t>)</a:t>
            </a:r>
          </a:p>
        </p:txBody>
      </p:sp>
      <p:sp>
        <p:nvSpPr>
          <p:cNvPr id="34" name="Rectangle 1376">
            <a:extLst>
              <a:ext uri="{FF2B5EF4-FFF2-40B4-BE49-F238E27FC236}">
                <a16:creationId xmlns:a16="http://schemas.microsoft.com/office/drawing/2014/main" id="{B288DF89-4D4F-AA40-BE98-311D00CB91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670" y="218491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graphicFrame>
        <p:nvGraphicFramePr>
          <p:cNvPr id="35" name="Object 34">
            <a:extLst>
              <a:ext uri="{FF2B5EF4-FFF2-40B4-BE49-F238E27FC236}">
                <a16:creationId xmlns:a16="http://schemas.microsoft.com/office/drawing/2014/main" id="{67B89841-B2F7-C540-9A4D-17E41FCC1E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1534629"/>
              </p:ext>
            </p:extLst>
          </p:nvPr>
        </p:nvGraphicFramePr>
        <p:xfrm>
          <a:off x="2745123" y="1231155"/>
          <a:ext cx="1444000" cy="68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66" r:id="rId12" imgW="965200" imgH="457200" progId="Equation.DSMT4">
                  <p:embed/>
                </p:oleObj>
              </mc:Choice>
              <mc:Fallback>
                <p:oleObj r:id="rId12" imgW="965200" imgH="457200" progId="Equation.DSMT4">
                  <p:embed/>
                  <p:pic>
                    <p:nvPicPr>
                      <p:cNvPr id="0" name="Object 137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5123" y="1231155"/>
                        <a:ext cx="1444000" cy="684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" name="TextBox 38">
            <a:extLst>
              <a:ext uri="{FF2B5EF4-FFF2-40B4-BE49-F238E27FC236}">
                <a16:creationId xmlns:a16="http://schemas.microsoft.com/office/drawing/2014/main" id="{B90EE1C7-2B3F-E547-8350-E5BA6F044D8C}"/>
              </a:ext>
            </a:extLst>
          </p:cNvPr>
          <p:cNvSpPr txBox="1"/>
          <p:nvPr/>
        </p:nvSpPr>
        <p:spPr>
          <a:xfrm>
            <a:off x="1050552" y="3120485"/>
            <a:ext cx="2505814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Beam </a:t>
            </a:r>
            <a:r>
              <a:rPr lang="de-DE" dirty="0" err="1"/>
              <a:t>transfer</a:t>
            </a:r>
            <a:r>
              <a:rPr lang="de-DE" dirty="0"/>
              <a:t> </a:t>
            </a:r>
            <a:r>
              <a:rPr lang="de-DE" dirty="0" err="1"/>
              <a:t>function</a:t>
            </a:r>
            <a:endParaRPr lang="de-DE" dirty="0"/>
          </a:p>
        </p:txBody>
      </p:sp>
      <p:sp>
        <p:nvSpPr>
          <p:cNvPr id="52" name="Rectangle 1413">
            <a:extLst>
              <a:ext uri="{FF2B5EF4-FFF2-40B4-BE49-F238E27FC236}">
                <a16:creationId xmlns:a16="http://schemas.microsoft.com/office/drawing/2014/main" id="{002182FC-0D46-D044-AA25-5386033BC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5115" y="5749077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C5B7437-6443-FF44-AB5D-E47C1AA7BDF8}"/>
              </a:ext>
            </a:extLst>
          </p:cNvPr>
          <p:cNvSpPr txBox="1"/>
          <p:nvPr/>
        </p:nvSpPr>
        <p:spPr>
          <a:xfrm>
            <a:off x="2305543" y="6276732"/>
            <a:ext cx="3826689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‚</a:t>
            </a:r>
            <a:r>
              <a:rPr lang="de-DE" dirty="0" err="1"/>
              <a:t>Dielectric</a:t>
            </a:r>
            <a:r>
              <a:rPr lang="de-DE" dirty="0"/>
              <a:t> </a:t>
            </a:r>
            <a:r>
              <a:rPr lang="de-DE" dirty="0" err="1"/>
              <a:t>noise</a:t>
            </a:r>
            <a:r>
              <a:rPr lang="de-DE" dirty="0"/>
              <a:t> </a:t>
            </a:r>
            <a:r>
              <a:rPr lang="de-DE" dirty="0" err="1"/>
              <a:t>signal</a:t>
            </a:r>
            <a:r>
              <a:rPr lang="de-DE" dirty="0"/>
              <a:t> </a:t>
            </a:r>
            <a:r>
              <a:rPr lang="de-DE" dirty="0" err="1"/>
              <a:t>suppression</a:t>
            </a:r>
            <a:r>
              <a:rPr lang="de-DE" dirty="0"/>
              <a:t>‘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146AAA9-D99F-A24A-8591-7486BA13E71B}"/>
              </a:ext>
            </a:extLst>
          </p:cNvPr>
          <p:cNvGrpSpPr/>
          <p:nvPr/>
        </p:nvGrpSpPr>
        <p:grpSpPr>
          <a:xfrm>
            <a:off x="4468829" y="1560975"/>
            <a:ext cx="4603023" cy="4650871"/>
            <a:chOff x="4468829" y="1560975"/>
            <a:chExt cx="4603023" cy="4650871"/>
          </a:xfrm>
        </p:grpSpPr>
        <p:pic>
          <p:nvPicPr>
            <p:cNvPr id="31" name="Bild 34" descr="Schaaf-btf-sc0.jpg">
              <a:extLst>
                <a:ext uri="{FF2B5EF4-FFF2-40B4-BE49-F238E27FC236}">
                  <a16:creationId xmlns:a16="http://schemas.microsoft.com/office/drawing/2014/main" id="{B6E5190B-58DD-4747-ADE7-1A91060E48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841231" y="1907887"/>
              <a:ext cx="4226087" cy="1800000"/>
            </a:xfrm>
            <a:prstGeom prst="rect">
              <a:avLst/>
            </a:prstGeom>
          </p:spPr>
        </p:pic>
        <p:pic>
          <p:nvPicPr>
            <p:cNvPr id="32" name="Bild 35" descr="schaaf-btf-sc.jpg">
              <a:extLst>
                <a:ext uri="{FF2B5EF4-FFF2-40B4-BE49-F238E27FC236}">
                  <a16:creationId xmlns:a16="http://schemas.microsoft.com/office/drawing/2014/main" id="{57D73FC6-0C82-4045-8A11-B51A6BF1F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841231" y="3912787"/>
              <a:ext cx="4230621" cy="1728000"/>
            </a:xfrm>
            <a:prstGeom prst="rect">
              <a:avLst/>
            </a:prstGeom>
          </p:spPr>
        </p:pic>
        <p:sp>
          <p:nvSpPr>
            <p:cNvPr id="33" name="Textfeld 36">
              <a:extLst>
                <a:ext uri="{FF2B5EF4-FFF2-40B4-BE49-F238E27FC236}">
                  <a16:creationId xmlns:a16="http://schemas.microsoft.com/office/drawing/2014/main" id="{9F825267-B54C-304B-A3DB-1DE78971F5FF}"/>
                </a:ext>
              </a:extLst>
            </p:cNvPr>
            <p:cNvSpPr txBox="1"/>
            <p:nvPr/>
          </p:nvSpPr>
          <p:spPr>
            <a:xfrm>
              <a:off x="5229491" y="1560975"/>
              <a:ext cx="33096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U. </a:t>
              </a:r>
              <a:r>
                <a:rPr lang="en-US" sz="1400" dirty="0" err="1"/>
                <a:t>Schaaf</a:t>
              </a:r>
              <a:r>
                <a:rPr lang="en-US" sz="1400" dirty="0"/>
                <a:t>, PhD thesis, Uni. Frankfurt (1991)</a:t>
              </a:r>
            </a:p>
          </p:txBody>
        </p:sp>
        <p:graphicFrame>
          <p:nvGraphicFramePr>
            <p:cNvPr id="36" name="Objekt 41">
              <a:extLst>
                <a:ext uri="{FF2B5EF4-FFF2-40B4-BE49-F238E27FC236}">
                  <a16:creationId xmlns:a16="http://schemas.microsoft.com/office/drawing/2014/main" id="{85EC3D3B-A5B5-384F-8980-2F6F9F6B581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206188862"/>
                </p:ext>
              </p:extLst>
            </p:nvPr>
          </p:nvGraphicFramePr>
          <p:xfrm>
            <a:off x="4524771" y="1907887"/>
            <a:ext cx="346420" cy="42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467" name="Equation" r:id="rId16" imgW="228600" imgH="279400" progId="Equation.DSMT4">
                    <p:embed/>
                  </p:oleObj>
                </mc:Choice>
                <mc:Fallback>
                  <p:oleObj name="Equation" r:id="rId16" imgW="228600" imgH="279400" progId="Equation.DSMT4">
                    <p:embed/>
                    <p:pic>
                      <p:nvPicPr>
                        <p:cNvPr id="42" name="Objekt 4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24771" y="1907887"/>
                          <a:ext cx="346420" cy="423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Objekt 42">
              <a:extLst>
                <a:ext uri="{FF2B5EF4-FFF2-40B4-BE49-F238E27FC236}">
                  <a16:creationId xmlns:a16="http://schemas.microsoft.com/office/drawing/2014/main" id="{67B6198C-34FF-F143-9D15-48A177164E2A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8241653"/>
                </p:ext>
              </p:extLst>
            </p:nvPr>
          </p:nvGraphicFramePr>
          <p:xfrm>
            <a:off x="4468829" y="4605387"/>
            <a:ext cx="346420" cy="42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468" name="Equation" r:id="rId18" imgW="228600" imgH="279400" progId="Equation.DSMT4">
                    <p:embed/>
                  </p:oleObj>
                </mc:Choice>
                <mc:Fallback>
                  <p:oleObj name="Equation" r:id="rId18" imgW="228600" imgH="279400" progId="Equation.DSMT4">
                    <p:embed/>
                    <p:pic>
                      <p:nvPicPr>
                        <p:cNvPr id="43" name="Objekt 4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68829" y="4605387"/>
                          <a:ext cx="346420" cy="4234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8" name="Gerade Verbindung mit Pfeil 44">
              <a:extLst>
                <a:ext uri="{FF2B5EF4-FFF2-40B4-BE49-F238E27FC236}">
                  <a16:creationId xmlns:a16="http://schemas.microsoft.com/office/drawing/2014/main" id="{486FA640-FD6E-A04E-AEBF-ADE6787F96C5}"/>
                </a:ext>
              </a:extLst>
            </p:cNvPr>
            <p:cNvCxnSpPr/>
            <p:nvPr/>
          </p:nvCxnSpPr>
          <p:spPr>
            <a:xfrm>
              <a:off x="6705118" y="5269987"/>
              <a:ext cx="871233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52">
              <a:extLst>
                <a:ext uri="{FF2B5EF4-FFF2-40B4-BE49-F238E27FC236}">
                  <a16:creationId xmlns:a16="http://schemas.microsoft.com/office/drawing/2014/main" id="{C07B56F8-B0B4-FA4F-BEE1-9071D0ED6474}"/>
                </a:ext>
              </a:extLst>
            </p:cNvPr>
            <p:cNvCxnSpPr/>
            <p:nvPr/>
          </p:nvCxnSpPr>
          <p:spPr>
            <a:xfrm rot="5400000" flipH="1" flipV="1">
              <a:off x="6374314" y="2898596"/>
              <a:ext cx="1375376" cy="1588"/>
            </a:xfrm>
            <a:prstGeom prst="line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BACEA89-CA06-F04A-8CE5-E455CC8EFE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8731235" y="5687382"/>
              <a:ext cx="216000" cy="288000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549AB06C-AFD3-C041-B9B6-2A8D2B8ACB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6705118" y="3621246"/>
              <a:ext cx="682104" cy="324000"/>
            </a:xfrm>
            <a:prstGeom prst="rect">
              <a:avLst/>
            </a:prstGeom>
          </p:spPr>
        </p:pic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498224F7-95A8-D542-9F79-9B17214DB6C6}"/>
                </a:ext>
              </a:extLst>
            </p:cNvPr>
            <p:cNvGrpSpPr/>
            <p:nvPr/>
          </p:nvGrpSpPr>
          <p:grpSpPr>
            <a:xfrm>
              <a:off x="7313001" y="2411812"/>
              <a:ext cx="1070454" cy="504000"/>
              <a:chOff x="8573223" y="1901858"/>
              <a:chExt cx="1070454" cy="504000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F0E73E77-09FD-7D43-96D2-74E8A2FB5551}"/>
                  </a:ext>
                </a:extLst>
              </p:cNvPr>
              <p:cNvSpPr/>
              <p:nvPr/>
            </p:nvSpPr>
            <p:spPr>
              <a:xfrm>
                <a:off x="8573223" y="1907887"/>
                <a:ext cx="1069215" cy="491943"/>
              </a:xfrm>
              <a:prstGeom prst="rect">
                <a:avLst/>
              </a:prstGeom>
              <a:solidFill>
                <a:srgbClr val="FDBB6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9274F233-CD5B-0640-BAFC-9F485BE0D7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8592477" y="1901858"/>
                <a:ext cx="1051200" cy="504000"/>
              </a:xfrm>
              <a:prstGeom prst="rect">
                <a:avLst/>
              </a:prstGeom>
            </p:spPr>
          </p:pic>
        </p:grp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680B61E-4A0A-D446-B8D5-0B788557F299}"/>
                </a:ext>
              </a:extLst>
            </p:cNvPr>
            <p:cNvSpPr/>
            <p:nvPr/>
          </p:nvSpPr>
          <p:spPr>
            <a:xfrm>
              <a:off x="5308150" y="4442100"/>
              <a:ext cx="1197620" cy="493401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graphicFrame>
          <p:nvGraphicFramePr>
            <p:cNvPr id="53" name="Object 52">
              <a:extLst>
                <a:ext uri="{FF2B5EF4-FFF2-40B4-BE49-F238E27FC236}">
                  <a16:creationId xmlns:a16="http://schemas.microsoft.com/office/drawing/2014/main" id="{F96FFFC9-E316-8145-B0CF-76740D0B13D1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25243568"/>
                </p:ext>
              </p:extLst>
            </p:nvPr>
          </p:nvGraphicFramePr>
          <p:xfrm>
            <a:off x="6636734" y="5601415"/>
            <a:ext cx="1008000" cy="432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469" r:id="rId23" imgW="622300" imgH="266700" progId="Equation.DSMT4">
                    <p:embed/>
                  </p:oleObj>
                </mc:Choice>
                <mc:Fallback>
                  <p:oleObj r:id="rId23" imgW="622300" imgH="266700" progId="Equation.DSMT4">
                    <p:embed/>
                    <p:pic>
                      <p:nvPicPr>
                        <p:cNvPr id="0" name="Object 141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636734" y="5601415"/>
                          <a:ext cx="1008000" cy="4320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6F0D1F3F-FB92-3C40-A976-8D49289B00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5349197" y="4401509"/>
              <a:ext cx="1148000" cy="504000"/>
            </a:xfrm>
            <a:prstGeom prst="rect">
              <a:avLst/>
            </a:prstGeom>
          </p:spPr>
        </p:pic>
        <p:cxnSp>
          <p:nvCxnSpPr>
            <p:cNvPr id="55" name="Gerade Verbindung mit Pfeil 44">
              <a:extLst>
                <a:ext uri="{FF2B5EF4-FFF2-40B4-BE49-F238E27FC236}">
                  <a16:creationId xmlns:a16="http://schemas.microsoft.com/office/drawing/2014/main" id="{CB833857-54CE-B340-9AA6-36AE7423341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57774" y="4672861"/>
              <a:ext cx="319192" cy="7411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mit Pfeil 44">
              <a:extLst>
                <a:ext uri="{FF2B5EF4-FFF2-40B4-BE49-F238E27FC236}">
                  <a16:creationId xmlns:a16="http://schemas.microsoft.com/office/drawing/2014/main" id="{188F676A-8EDB-034A-A830-44551029D5F6}"/>
                </a:ext>
              </a:extLst>
            </p:cNvPr>
            <p:cNvCxnSpPr>
              <a:cxnSpLocks/>
            </p:cNvCxnSpPr>
            <p:nvPr/>
          </p:nvCxnSpPr>
          <p:spPr>
            <a:xfrm>
              <a:off x="6724711" y="3024102"/>
              <a:ext cx="58829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2D19F89-D944-9F43-BFE6-9BC88F1433BC}"/>
                </a:ext>
              </a:extLst>
            </p:cNvPr>
            <p:cNvSpPr txBox="1"/>
            <p:nvPr/>
          </p:nvSpPr>
          <p:spPr>
            <a:xfrm>
              <a:off x="6132232" y="5873292"/>
              <a:ext cx="2087431" cy="338554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sz="1600" dirty="0"/>
                <a:t>Space </a:t>
              </a:r>
              <a:r>
                <a:rPr lang="de-DE" sz="1600" dirty="0" err="1"/>
                <a:t>charge</a:t>
              </a:r>
              <a:r>
                <a:rPr lang="de-DE" sz="1600" dirty="0"/>
                <a:t> </a:t>
              </a:r>
              <a:r>
                <a:rPr lang="de-DE" sz="1600" dirty="0" err="1"/>
                <a:t>waves</a:t>
              </a:r>
              <a:endParaRPr lang="de-DE" sz="1600" dirty="0"/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3704C474-9129-CE4F-8704-B78ACFE8C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8709890" y="3666381"/>
              <a:ext cx="216000" cy="288000"/>
            </a:xfrm>
            <a:prstGeom prst="rect">
              <a:avLst/>
            </a:prstGeom>
          </p:spPr>
        </p:pic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72E762C6-7AE1-EF4D-A05C-C26A95C1168A}"/>
                </a:ext>
              </a:extLst>
            </p:cNvPr>
            <p:cNvSpPr txBox="1"/>
            <p:nvPr/>
          </p:nvSpPr>
          <p:spPr>
            <a:xfrm>
              <a:off x="7835085" y="1853179"/>
              <a:ext cx="704039" cy="369332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l"/>
              <a:r>
                <a:rPr lang="de-DE" dirty="0" err="1"/>
                <a:t>n</a:t>
              </a:r>
              <a:r>
                <a:rPr lang="de-DE" dirty="0"/>
                <a:t>=30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DB18AAEB-7811-FD4B-A055-203EE65FA49B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833929" y="2430723"/>
            <a:ext cx="3411527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024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3491B-5718-E84D-805A-78F8220F5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037" y="271093"/>
            <a:ext cx="6242342" cy="787557"/>
          </a:xfrm>
        </p:spPr>
        <p:txBody>
          <a:bodyPr/>
          <a:lstStyle/>
          <a:p>
            <a:r>
              <a:rPr lang="de-DE" dirty="0" err="1"/>
              <a:t>Schottky</a:t>
            </a:r>
            <a:r>
              <a:rPr lang="de-DE" dirty="0"/>
              <a:t> </a:t>
            </a:r>
            <a:r>
              <a:rPr lang="de-DE" dirty="0" err="1"/>
              <a:t>spectra</a:t>
            </a:r>
            <a:endParaRPr lang="de-DE" dirty="0"/>
          </a:p>
        </p:txBody>
      </p:sp>
      <p:sp>
        <p:nvSpPr>
          <p:cNvPr id="4" name="Rechteck 7">
            <a:extLst>
              <a:ext uri="{FF2B5EF4-FFF2-40B4-BE49-F238E27FC236}">
                <a16:creationId xmlns:a16="http://schemas.microsoft.com/office/drawing/2014/main" id="{2B87B094-EF60-E945-883A-E2FFB442EDCB}"/>
              </a:ext>
            </a:extLst>
          </p:cNvPr>
          <p:cNvSpPr/>
          <p:nvPr/>
        </p:nvSpPr>
        <p:spPr>
          <a:xfrm>
            <a:off x="573060" y="1914182"/>
            <a:ext cx="3276656" cy="2006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826C9A1-BAF8-C342-BEFD-932B88815354}"/>
              </a:ext>
            </a:extLst>
          </p:cNvPr>
          <p:cNvSpPr txBox="1"/>
          <p:nvPr/>
        </p:nvSpPr>
        <p:spPr>
          <a:xfrm>
            <a:off x="533400" y="3258860"/>
            <a:ext cx="29140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V. V. </a:t>
            </a:r>
            <a:r>
              <a:rPr lang="de-DE" sz="1400" dirty="0" err="1"/>
              <a:t>Parkhomchuk</a:t>
            </a:r>
            <a:r>
              <a:rPr lang="de-DE" sz="1400" dirty="0"/>
              <a:t>, D. V. </a:t>
            </a:r>
            <a:r>
              <a:rPr lang="de-DE" sz="1400" dirty="0" err="1"/>
              <a:t>Pestrikov</a:t>
            </a:r>
            <a:r>
              <a:rPr lang="de-DE" sz="1400" dirty="0"/>
              <a:t>, </a:t>
            </a:r>
          </a:p>
          <a:p>
            <a:r>
              <a:rPr lang="de-DE" sz="1400" dirty="0" err="1"/>
              <a:t>Sov</a:t>
            </a:r>
            <a:r>
              <a:rPr lang="de-DE" sz="1400" dirty="0"/>
              <a:t>. Phys. Tech. Phys. 50, 1411 (1980)</a:t>
            </a:r>
            <a:endParaRPr lang="en-US" sz="1400" dirty="0"/>
          </a:p>
        </p:txBody>
      </p:sp>
      <p:sp>
        <p:nvSpPr>
          <p:cNvPr id="8" name="Textfeld 9">
            <a:extLst>
              <a:ext uri="{FF2B5EF4-FFF2-40B4-BE49-F238E27FC236}">
                <a16:creationId xmlns:a16="http://schemas.microsoft.com/office/drawing/2014/main" id="{3CF14380-DC17-464B-9142-35437ED89EE1}"/>
              </a:ext>
            </a:extLst>
          </p:cNvPr>
          <p:cNvSpPr txBox="1"/>
          <p:nvPr/>
        </p:nvSpPr>
        <p:spPr>
          <a:xfrm>
            <a:off x="968128" y="2878450"/>
            <a:ext cx="5549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with</a:t>
            </a:r>
          </a:p>
        </p:txBody>
      </p:sp>
      <p:grpSp>
        <p:nvGrpSpPr>
          <p:cNvPr id="9" name="Gruppierung 20">
            <a:extLst>
              <a:ext uri="{FF2B5EF4-FFF2-40B4-BE49-F238E27FC236}">
                <a16:creationId xmlns:a16="http://schemas.microsoft.com/office/drawing/2014/main" id="{8E641ED8-8358-5C4C-8CD4-1308EBBE4D83}"/>
              </a:ext>
            </a:extLst>
          </p:cNvPr>
          <p:cNvGrpSpPr/>
          <p:nvPr/>
        </p:nvGrpSpPr>
        <p:grpSpPr>
          <a:xfrm>
            <a:off x="-8013" y="4981099"/>
            <a:ext cx="9152013" cy="1282620"/>
            <a:chOff x="-8013" y="4981099"/>
            <a:chExt cx="9152013" cy="1282620"/>
          </a:xfrm>
        </p:grpSpPr>
        <p:sp>
          <p:nvSpPr>
            <p:cNvPr id="11" name="Textfeld 12">
              <a:extLst>
                <a:ext uri="{FF2B5EF4-FFF2-40B4-BE49-F238E27FC236}">
                  <a16:creationId xmlns:a16="http://schemas.microsoft.com/office/drawing/2014/main" id="{8CCA8B78-D11D-4F47-BB52-AE2036D49FCD}"/>
                </a:ext>
              </a:extLst>
            </p:cNvPr>
            <p:cNvSpPr txBox="1"/>
            <p:nvPr/>
          </p:nvSpPr>
          <p:spPr>
            <a:xfrm>
              <a:off x="-8013" y="4981099"/>
              <a:ext cx="46196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For a Gaussian momentum distribution (dashed line):</a:t>
              </a:r>
            </a:p>
          </p:txBody>
        </p:sp>
        <p:sp>
          <p:nvSpPr>
            <p:cNvPr id="12" name="Rechteck 13">
              <a:extLst>
                <a:ext uri="{FF2B5EF4-FFF2-40B4-BE49-F238E27FC236}">
                  <a16:creationId xmlns:a16="http://schemas.microsoft.com/office/drawing/2014/main" id="{2C017100-07CD-614E-AEC9-D531B8574F04}"/>
                </a:ext>
              </a:extLst>
            </p:cNvPr>
            <p:cNvSpPr/>
            <p:nvPr/>
          </p:nvSpPr>
          <p:spPr>
            <a:xfrm>
              <a:off x="5098235" y="5525055"/>
              <a:ext cx="404576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/>
                <a:t>V. </a:t>
              </a:r>
              <a:r>
                <a:rPr lang="en-GB" sz="1400" dirty="0" err="1"/>
                <a:t>Ziemann</a:t>
              </a:r>
              <a:r>
                <a:rPr lang="en-GB" sz="1400" dirty="0"/>
                <a:t>, </a:t>
              </a:r>
              <a:r>
                <a:rPr lang="en-GB" sz="1400" i="1" dirty="0"/>
                <a:t>Analytic expressions for longitudinal </a:t>
              </a:r>
            </a:p>
            <a:p>
              <a:r>
                <a:rPr lang="en-GB" sz="1400" i="1" dirty="0" err="1"/>
                <a:t>Schottky</a:t>
              </a:r>
              <a:r>
                <a:rPr lang="en-GB" sz="1400" i="1" dirty="0"/>
                <a:t> signals from beams with Gaussian</a:t>
              </a:r>
            </a:p>
            <a:p>
              <a:r>
                <a:rPr lang="en-GB" sz="1400" i="1" dirty="0"/>
                <a:t> momentum distribution</a:t>
              </a:r>
              <a:r>
                <a:rPr lang="en-GB" sz="1400" dirty="0"/>
                <a:t>, PAC 1997</a:t>
              </a:r>
              <a:r>
                <a:rPr lang="de-DE" sz="1400" dirty="0"/>
                <a:t> </a:t>
              </a:r>
              <a:endParaRPr lang="en-US" sz="1400" dirty="0"/>
            </a:p>
          </p:txBody>
        </p:sp>
      </p:grpSp>
      <p:grpSp>
        <p:nvGrpSpPr>
          <p:cNvPr id="13" name="Gruppierung 16">
            <a:extLst>
              <a:ext uri="{FF2B5EF4-FFF2-40B4-BE49-F238E27FC236}">
                <a16:creationId xmlns:a16="http://schemas.microsoft.com/office/drawing/2014/main" id="{387588FE-A82B-5B4D-BC4D-9FC06AAA947B}"/>
              </a:ext>
            </a:extLst>
          </p:cNvPr>
          <p:cNvGrpSpPr/>
          <p:nvPr/>
        </p:nvGrpSpPr>
        <p:grpSpPr>
          <a:xfrm>
            <a:off x="4029402" y="1134911"/>
            <a:ext cx="4819350" cy="4138609"/>
            <a:chOff x="4343400" y="935302"/>
            <a:chExt cx="4819350" cy="4138609"/>
          </a:xfrm>
        </p:grpSpPr>
        <p:graphicFrame>
          <p:nvGraphicFramePr>
            <p:cNvPr id="14" name="Object 7">
              <a:extLst>
                <a:ext uri="{FF2B5EF4-FFF2-40B4-BE49-F238E27FC236}">
                  <a16:creationId xmlns:a16="http://schemas.microsoft.com/office/drawing/2014/main" id="{706E9A48-74B5-EB4D-8019-0E028E493A8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343400" y="1304634"/>
            <a:ext cx="4488312" cy="36000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5" name="Dokument" r:id="rId3" imgW="3657600" imgH="2933700" progId="Word.Document.12">
                    <p:link updateAutomatic="1"/>
                  </p:oleObj>
                </mc:Choice>
                <mc:Fallback>
                  <p:oleObj name="Dokument" r:id="rId3" imgW="3657600" imgH="2933700" progId="Word.Document.12">
                    <p:link updateAutomatic="1"/>
                    <p:pic>
                      <p:nvPicPr>
                        <p:cNvPr id="29703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43400" y="1304634"/>
                          <a:ext cx="4488312" cy="36000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6CDD0F5E-100B-A64B-BF7C-4EA31E61F88E}"/>
                </a:ext>
              </a:extLst>
            </p:cNvPr>
            <p:cNvSpPr/>
            <p:nvPr/>
          </p:nvSpPr>
          <p:spPr>
            <a:xfrm>
              <a:off x="5410200" y="935302"/>
              <a:ext cx="375255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Data: U. </a:t>
              </a:r>
              <a:r>
                <a:rPr lang="en-US" sz="1400" dirty="0" err="1"/>
                <a:t>Schaaf</a:t>
              </a:r>
              <a:r>
                <a:rPr lang="en-US" sz="1400" dirty="0"/>
                <a:t>, PhD thesis, Uni. Frankfurt (1991</a:t>
              </a:r>
              <a:r>
                <a:rPr lang="en-US" dirty="0"/>
                <a:t>)</a:t>
              </a:r>
            </a:p>
          </p:txBody>
        </p:sp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77B53A4E-3EEC-3C44-ADB5-77927183D460}"/>
                </a:ext>
              </a:extLst>
            </p:cNvPr>
            <p:cNvSpPr txBox="1"/>
            <p:nvPr/>
          </p:nvSpPr>
          <p:spPr>
            <a:xfrm>
              <a:off x="8120663" y="4735357"/>
              <a:ext cx="102333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frequency</a:t>
              </a:r>
            </a:p>
          </p:txBody>
        </p:sp>
        <p:sp>
          <p:nvSpPr>
            <p:cNvPr id="17" name="Textfeld 17">
              <a:extLst>
                <a:ext uri="{FF2B5EF4-FFF2-40B4-BE49-F238E27FC236}">
                  <a16:creationId xmlns:a16="http://schemas.microsoft.com/office/drawing/2014/main" id="{C54133EB-9032-064C-BFBB-FD079A471237}"/>
                </a:ext>
              </a:extLst>
            </p:cNvPr>
            <p:cNvSpPr txBox="1"/>
            <p:nvPr/>
          </p:nvSpPr>
          <p:spPr>
            <a:xfrm>
              <a:off x="4876800" y="1513870"/>
              <a:ext cx="136471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Cooled Ar</a:t>
              </a:r>
              <a:r>
                <a:rPr lang="en-US" sz="1400" baseline="30000" dirty="0"/>
                <a:t>18+</a:t>
              </a:r>
              <a:r>
                <a:rPr lang="en-US" sz="1400" dirty="0"/>
                <a:t> </a:t>
              </a:r>
            </a:p>
            <a:p>
              <a:r>
                <a:rPr lang="en-US" sz="1400" dirty="0"/>
                <a:t>beam in the ESR</a:t>
              </a:r>
            </a:p>
          </p:txBody>
        </p:sp>
        <p:graphicFrame>
          <p:nvGraphicFramePr>
            <p:cNvPr id="18" name="Objekt 18">
              <a:extLst>
                <a:ext uri="{FF2B5EF4-FFF2-40B4-BE49-F238E27FC236}">
                  <a16:creationId xmlns:a16="http://schemas.microsoft.com/office/drawing/2014/main" id="{2B859ACF-AA62-784C-A9ED-6FCBB9D43B9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28691212"/>
                </p:ext>
              </p:extLst>
            </p:nvPr>
          </p:nvGraphicFramePr>
          <p:xfrm>
            <a:off x="7286475" y="2666264"/>
            <a:ext cx="1385484" cy="5804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56" name="Equation" r:id="rId5" imgW="1092200" imgH="457200" progId="Equation.DSMT4">
                    <p:embed/>
                  </p:oleObj>
                </mc:Choice>
                <mc:Fallback>
                  <p:oleObj name="Equation" r:id="rId5" imgW="1092200" imgH="457200" progId="Equation.DSMT4">
                    <p:embed/>
                    <p:pic>
                      <p:nvPicPr>
                        <p:cNvPr id="19" name="Objekt 1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286475" y="2666264"/>
                          <a:ext cx="1385484" cy="58046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9" name="Gerade Verbindung mit Pfeil 19">
              <a:extLst>
                <a:ext uri="{FF2B5EF4-FFF2-40B4-BE49-F238E27FC236}">
                  <a16:creationId xmlns:a16="http://schemas.microsoft.com/office/drawing/2014/main" id="{3635EB5A-E23D-AF49-9672-3ABCA1A880AD}"/>
                </a:ext>
              </a:extLst>
            </p:cNvPr>
            <p:cNvCxnSpPr>
              <a:cxnSpLocks/>
            </p:cNvCxnSpPr>
            <p:nvPr/>
          </p:nvCxnSpPr>
          <p:spPr>
            <a:xfrm>
              <a:off x="6356279" y="1897727"/>
              <a:ext cx="93019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mit Pfeil 19">
              <a:extLst>
                <a:ext uri="{FF2B5EF4-FFF2-40B4-BE49-F238E27FC236}">
                  <a16:creationId xmlns:a16="http://schemas.microsoft.com/office/drawing/2014/main" id="{2E326A91-0A5C-8C48-AB38-4401A891E8B9}"/>
                </a:ext>
              </a:extLst>
            </p:cNvPr>
            <p:cNvCxnSpPr>
              <a:cxnSpLocks/>
            </p:cNvCxnSpPr>
            <p:nvPr/>
          </p:nvCxnSpPr>
          <p:spPr>
            <a:xfrm>
              <a:off x="6960599" y="3104634"/>
              <a:ext cx="47451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BB7F0CEE-697E-1F42-884C-34DAFE5C9D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4971" y="2082080"/>
            <a:ext cx="2033513" cy="684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25FFE7B-3D7F-FD4D-A6FC-913B8F3139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9760" y="2824628"/>
            <a:ext cx="1188000" cy="396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036A5106-3C47-5A43-BFB5-A0FE8733686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8774" y="5437297"/>
            <a:ext cx="4877194" cy="1044000"/>
          </a:xfrm>
          <a:prstGeom prst="rect">
            <a:avLst/>
          </a:prstGeom>
        </p:spPr>
      </p:pic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EFF1CFE-A84E-014C-973D-566D3F63C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7</a:t>
            </a:fld>
            <a:endParaRPr lang="de-DE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11EFAC31-EE5F-264A-B686-4C4BDF2A84F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45068" y="1741567"/>
            <a:ext cx="1064572" cy="6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104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F37D9-D3B6-4D49-A679-82FCFABAA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Coherent</a:t>
            </a:r>
            <a:r>
              <a:rPr lang="de-DE" dirty="0"/>
              <a:t> (‚pseudo‘) </a:t>
            </a:r>
            <a:r>
              <a:rPr lang="de-DE" dirty="0" err="1"/>
              <a:t>Schottky</a:t>
            </a:r>
            <a:r>
              <a:rPr lang="de-DE" dirty="0"/>
              <a:t> </a:t>
            </a:r>
            <a:r>
              <a:rPr lang="de-DE" dirty="0" err="1"/>
              <a:t>noise</a:t>
            </a:r>
            <a:endParaRPr lang="de-DE" dirty="0"/>
          </a:p>
        </p:txBody>
      </p:sp>
      <p:sp>
        <p:nvSpPr>
          <p:cNvPr id="4" name="Oval 5">
            <a:extLst>
              <a:ext uri="{FF2B5EF4-FFF2-40B4-BE49-F238E27FC236}">
                <a16:creationId xmlns:a16="http://schemas.microsoft.com/office/drawing/2014/main" id="{004CCB3C-65AF-3242-BE76-E894FD0A21A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286528" y="1759288"/>
            <a:ext cx="2044700" cy="2044700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Line 9">
            <a:extLst>
              <a:ext uri="{FF2B5EF4-FFF2-40B4-BE49-F238E27FC236}">
                <a16:creationId xmlns:a16="http://schemas.microsoft.com/office/drawing/2014/main" id="{9371D351-D922-E248-8403-06EB83F14F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740792" y="1759288"/>
            <a:ext cx="161253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Oval 10">
            <a:extLst>
              <a:ext uri="{FF2B5EF4-FFF2-40B4-BE49-F238E27FC236}">
                <a16:creationId xmlns:a16="http://schemas.microsoft.com/office/drawing/2014/main" id="{D239B03B-715D-FA4E-9368-0CD712899B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57927" y="1638638"/>
            <a:ext cx="1524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11">
            <a:extLst>
              <a:ext uri="{FF2B5EF4-FFF2-40B4-BE49-F238E27FC236}">
                <a16:creationId xmlns:a16="http://schemas.microsoft.com/office/drawing/2014/main" id="{4D71397F-2EA9-E04E-B62E-A6AFC57D7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2727" y="1638638"/>
            <a:ext cx="1524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12">
            <a:extLst>
              <a:ext uri="{FF2B5EF4-FFF2-40B4-BE49-F238E27FC236}">
                <a16:creationId xmlns:a16="http://schemas.microsoft.com/office/drawing/2014/main" id="{C97F6707-B9FA-A04C-AFF6-0EDF70CEF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67527" y="1638638"/>
            <a:ext cx="1524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13">
            <a:extLst>
              <a:ext uri="{FF2B5EF4-FFF2-40B4-BE49-F238E27FC236}">
                <a16:creationId xmlns:a16="http://schemas.microsoft.com/office/drawing/2014/main" id="{9A574D10-A08B-FD4A-9445-7B1F8298E3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2327" y="1638638"/>
            <a:ext cx="1524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4">
            <a:extLst>
              <a:ext uri="{FF2B5EF4-FFF2-40B4-BE49-F238E27FC236}">
                <a16:creationId xmlns:a16="http://schemas.microsoft.com/office/drawing/2014/main" id="{D4C1A5B9-861C-204C-A830-E33844B796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53327" y="1638638"/>
            <a:ext cx="152400" cy="304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5">
            <a:extLst>
              <a:ext uri="{FF2B5EF4-FFF2-40B4-BE49-F238E27FC236}">
                <a16:creationId xmlns:a16="http://schemas.microsoft.com/office/drawing/2014/main" id="{3D1758D9-C453-D54D-BE32-AD3C6B378A23}"/>
              </a:ext>
            </a:extLst>
          </p:cNvPr>
          <p:cNvSpPr>
            <a:spLocks noChangeArrowheads="1"/>
          </p:cNvSpPr>
          <p:nvPr/>
        </p:nvSpPr>
        <p:spPr bwMode="auto">
          <a:xfrm rot="2373581">
            <a:off x="5658127" y="1791038"/>
            <a:ext cx="304800" cy="2286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7">
            <a:extLst>
              <a:ext uri="{FF2B5EF4-FFF2-40B4-BE49-F238E27FC236}">
                <a16:creationId xmlns:a16="http://schemas.microsoft.com/office/drawing/2014/main" id="{4F81BC19-569D-EF44-8899-80FA7A37AB2E}"/>
              </a:ext>
            </a:extLst>
          </p:cNvPr>
          <p:cNvSpPr>
            <a:spLocks noChangeArrowheads="1"/>
          </p:cNvSpPr>
          <p:nvPr/>
        </p:nvSpPr>
        <p:spPr bwMode="auto">
          <a:xfrm rot="3800412">
            <a:off x="5886727" y="2248238"/>
            <a:ext cx="6096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 Box 18">
            <a:extLst>
              <a:ext uri="{FF2B5EF4-FFF2-40B4-BE49-F238E27FC236}">
                <a16:creationId xmlns:a16="http://schemas.microsoft.com/office/drawing/2014/main" id="{097B3340-B7D2-254C-8198-995E3224E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3927" y="1714838"/>
            <a:ext cx="184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4" name="Text Box 21">
            <a:extLst>
              <a:ext uri="{FF2B5EF4-FFF2-40B4-BE49-F238E27FC236}">
                <a16:creationId xmlns:a16="http://schemas.microsoft.com/office/drawing/2014/main" id="{668D8096-47F4-8B46-BACD-C773EC80A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9309" y="2107506"/>
            <a:ext cx="9156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   SIS-18</a:t>
            </a:r>
          </a:p>
        </p:txBody>
      </p:sp>
      <p:sp>
        <p:nvSpPr>
          <p:cNvPr id="15" name="Text Box 22">
            <a:extLst>
              <a:ext uri="{FF2B5EF4-FFF2-40B4-BE49-F238E27FC236}">
                <a16:creationId xmlns:a16="http://schemas.microsoft.com/office/drawing/2014/main" id="{B0AED86C-157E-8049-82A6-D37E37401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64552" y="1301572"/>
            <a:ext cx="2698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Micro-pulses from UNILAC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75B43C-AFBE-674A-A5B9-A4F0B9C80768}"/>
              </a:ext>
            </a:extLst>
          </p:cNvPr>
          <p:cNvSpPr txBox="1"/>
          <p:nvPr/>
        </p:nvSpPr>
        <p:spPr>
          <a:xfrm>
            <a:off x="3453" y="6003035"/>
            <a:ext cx="32748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I. Hofmann, Part. Acc. 1990 </a:t>
            </a:r>
          </a:p>
          <a:p>
            <a:r>
              <a:rPr lang="en-US" sz="1600" dirty="0"/>
              <a:t>S. Appel, O. </a:t>
            </a:r>
            <a:r>
              <a:rPr lang="en-US" sz="1600" dirty="0" err="1"/>
              <a:t>Boine</a:t>
            </a:r>
            <a:r>
              <a:rPr lang="en-US" sz="1600" dirty="0"/>
              <a:t>-F., PRAB 2010</a:t>
            </a:r>
          </a:p>
        </p:txBody>
      </p:sp>
      <p:sp>
        <p:nvSpPr>
          <p:cNvPr id="17" name="Textfeld 34">
            <a:extLst>
              <a:ext uri="{FF2B5EF4-FFF2-40B4-BE49-F238E27FC236}">
                <a16:creationId xmlns:a16="http://schemas.microsoft.com/office/drawing/2014/main" id="{FC6FE24D-5C65-5F4F-9916-C2D00B961403}"/>
              </a:ext>
            </a:extLst>
          </p:cNvPr>
          <p:cNvSpPr txBox="1"/>
          <p:nvPr/>
        </p:nvSpPr>
        <p:spPr>
          <a:xfrm>
            <a:off x="5614934" y="1420734"/>
            <a:ext cx="17130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≈ 20 turn injection</a:t>
            </a:r>
          </a:p>
        </p:txBody>
      </p:sp>
      <p:sp>
        <p:nvSpPr>
          <p:cNvPr id="18" name="Textfeld 36">
            <a:extLst>
              <a:ext uri="{FF2B5EF4-FFF2-40B4-BE49-F238E27FC236}">
                <a16:creationId xmlns:a16="http://schemas.microsoft.com/office/drawing/2014/main" id="{CECE6340-4FDF-C543-B9F6-B02E3CF846C0}"/>
              </a:ext>
            </a:extLst>
          </p:cNvPr>
          <p:cNvSpPr txBox="1"/>
          <p:nvPr/>
        </p:nvSpPr>
        <p:spPr>
          <a:xfrm>
            <a:off x="4450127" y="1301572"/>
            <a:ext cx="903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36 MHz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C58E33-165B-B740-AA52-E6CCB78EFD60}"/>
              </a:ext>
            </a:extLst>
          </p:cNvPr>
          <p:cNvSpPr txBox="1"/>
          <p:nvPr/>
        </p:nvSpPr>
        <p:spPr>
          <a:xfrm>
            <a:off x="73535" y="4683136"/>
            <a:ext cx="358623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Simulation studies indicate </a:t>
            </a:r>
          </a:p>
          <a:p>
            <a:r>
              <a:rPr lang="en-US" sz="1600" b="1" dirty="0"/>
              <a:t>that the coherent structures result </a:t>
            </a:r>
          </a:p>
          <a:p>
            <a:r>
              <a:rPr lang="en-US" sz="1600" b="1" dirty="0"/>
              <a:t>from the effect of the longitudinal</a:t>
            </a:r>
          </a:p>
          <a:p>
            <a:r>
              <a:rPr lang="en-US" sz="1600" b="1" dirty="0"/>
              <a:t>space charge force.</a:t>
            </a:r>
          </a:p>
        </p:txBody>
      </p:sp>
      <p:sp>
        <p:nvSpPr>
          <p:cNvPr id="31" name="Line 27">
            <a:extLst>
              <a:ext uri="{FF2B5EF4-FFF2-40B4-BE49-F238E27FC236}">
                <a16:creationId xmlns:a16="http://schemas.microsoft.com/office/drawing/2014/main" id="{565F480D-3478-774F-B907-EF0A41E7D07D}"/>
              </a:ext>
            </a:extLst>
          </p:cNvPr>
          <p:cNvSpPr>
            <a:spLocks noChangeShapeType="1"/>
          </p:cNvSpPr>
          <p:nvPr/>
        </p:nvSpPr>
        <p:spPr bwMode="auto">
          <a:xfrm>
            <a:off x="6039127" y="2400638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uppierung 79">
            <a:extLst>
              <a:ext uri="{FF2B5EF4-FFF2-40B4-BE49-F238E27FC236}">
                <a16:creationId xmlns:a16="http://schemas.microsoft.com/office/drawing/2014/main" id="{2E3F845F-12EA-6440-842C-00EE9637E9EC}"/>
              </a:ext>
            </a:extLst>
          </p:cNvPr>
          <p:cNvGrpSpPr/>
          <p:nvPr/>
        </p:nvGrpSpPr>
        <p:grpSpPr>
          <a:xfrm>
            <a:off x="73535" y="1677282"/>
            <a:ext cx="6041792" cy="2763173"/>
            <a:chOff x="-1281" y="1441994"/>
            <a:chExt cx="6041792" cy="2763173"/>
          </a:xfrm>
        </p:grpSpPr>
        <p:grpSp>
          <p:nvGrpSpPr>
            <p:cNvPr id="33" name="Gruppierung 78">
              <a:extLst>
                <a:ext uri="{FF2B5EF4-FFF2-40B4-BE49-F238E27FC236}">
                  <a16:creationId xmlns:a16="http://schemas.microsoft.com/office/drawing/2014/main" id="{FF7CDA7F-D1A7-6540-80C6-A56FFACC1732}"/>
                </a:ext>
              </a:extLst>
            </p:cNvPr>
            <p:cNvGrpSpPr/>
            <p:nvPr/>
          </p:nvGrpSpPr>
          <p:grpSpPr>
            <a:xfrm>
              <a:off x="-1281" y="1441994"/>
              <a:ext cx="3527405" cy="2763173"/>
              <a:chOff x="-1281" y="1441994"/>
              <a:chExt cx="3527405" cy="2763173"/>
            </a:xfrm>
          </p:grpSpPr>
          <p:pic>
            <p:nvPicPr>
              <p:cNvPr id="43" name="Picture 9" descr="micro2_rt_log_waterfall">
                <a:extLst>
                  <a:ext uri="{FF2B5EF4-FFF2-40B4-BE49-F238E27FC236}">
                    <a16:creationId xmlns:a16="http://schemas.microsoft.com/office/drawing/2014/main" id="{84B327F9-DD8D-F640-8B43-B197F0E48CE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-1281" y="1441994"/>
                <a:ext cx="3527405" cy="252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4" name="Textfeld 43">
                <a:extLst>
                  <a:ext uri="{FF2B5EF4-FFF2-40B4-BE49-F238E27FC236}">
                    <a16:creationId xmlns:a16="http://schemas.microsoft.com/office/drawing/2014/main" id="{D02CE507-DCBC-BA40-9A4A-4E7DC5C8E735}"/>
                  </a:ext>
                </a:extLst>
              </p:cNvPr>
              <p:cNvSpPr txBox="1"/>
              <p:nvPr/>
            </p:nvSpPr>
            <p:spPr>
              <a:xfrm>
                <a:off x="1446519" y="3866613"/>
                <a:ext cx="102333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frequency</a:t>
                </a:r>
              </a:p>
            </p:txBody>
          </p:sp>
          <p:sp>
            <p:nvSpPr>
              <p:cNvPr id="45" name="Textfeld 44">
                <a:extLst>
                  <a:ext uri="{FF2B5EF4-FFF2-40B4-BE49-F238E27FC236}">
                    <a16:creationId xmlns:a16="http://schemas.microsoft.com/office/drawing/2014/main" id="{C720B75A-7470-6E4E-9158-B120C5477AB9}"/>
                  </a:ext>
                </a:extLst>
              </p:cNvPr>
              <p:cNvSpPr txBox="1"/>
              <p:nvPr/>
            </p:nvSpPr>
            <p:spPr>
              <a:xfrm rot="16200000">
                <a:off x="-154262" y="1870499"/>
                <a:ext cx="6752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turns</a:t>
                </a:r>
              </a:p>
            </p:txBody>
          </p:sp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4506590F-550D-BD4B-8022-B29CD3B1D1BD}"/>
                  </a:ext>
                </a:extLst>
              </p:cNvPr>
              <p:cNvSpPr txBox="1"/>
              <p:nvPr/>
            </p:nvSpPr>
            <p:spPr>
              <a:xfrm>
                <a:off x="2469857" y="2237530"/>
                <a:ext cx="9032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36 MHz</a:t>
                </a:r>
              </a:p>
            </p:txBody>
          </p:sp>
          <p:cxnSp>
            <p:nvCxnSpPr>
              <p:cNvPr id="47" name="Gerade Verbindung mit Pfeil 47">
                <a:extLst>
                  <a:ext uri="{FF2B5EF4-FFF2-40B4-BE49-F238E27FC236}">
                    <a16:creationId xmlns:a16="http://schemas.microsoft.com/office/drawing/2014/main" id="{1AC3CEEE-24AA-9340-A1F7-541D5D69EFAE}"/>
                  </a:ext>
                </a:extLst>
              </p:cNvPr>
              <p:cNvCxnSpPr/>
              <p:nvPr/>
            </p:nvCxnSpPr>
            <p:spPr>
              <a:xfrm rot="10800000">
                <a:off x="1979920" y="2434380"/>
                <a:ext cx="489937" cy="1588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7F51349F-65B9-0940-B9B2-0608A14324F6}"/>
                  </a:ext>
                </a:extLst>
              </p:cNvPr>
              <p:cNvSpPr txBox="1"/>
              <p:nvPr/>
            </p:nvSpPr>
            <p:spPr>
              <a:xfrm>
                <a:off x="466764" y="1613287"/>
                <a:ext cx="97975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/>
                  <a:t>500 turns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9523CDF-7F88-D247-84F7-4D2AD22E9CBE}"/>
                  </a:ext>
                </a:extLst>
              </p:cNvPr>
              <p:cNvSpPr txBox="1"/>
              <p:nvPr/>
            </p:nvSpPr>
            <p:spPr>
              <a:xfrm>
                <a:off x="538698" y="3261896"/>
                <a:ext cx="90782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injection</a:t>
                </a:r>
              </a:p>
            </p:txBody>
          </p:sp>
          <p:sp>
            <p:nvSpPr>
              <p:cNvPr id="50" name="Textfeld 77">
                <a:extLst>
                  <a:ext uri="{FF2B5EF4-FFF2-40B4-BE49-F238E27FC236}">
                    <a16:creationId xmlns:a16="http://schemas.microsoft.com/office/drawing/2014/main" id="{ACAC918E-14EA-7F40-BA31-1EC33DEEA87D}"/>
                  </a:ext>
                </a:extLst>
              </p:cNvPr>
              <p:cNvSpPr txBox="1"/>
              <p:nvPr/>
            </p:nvSpPr>
            <p:spPr>
              <a:xfrm>
                <a:off x="440315" y="2580104"/>
                <a:ext cx="15396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no </a:t>
                </a:r>
                <a:r>
                  <a:rPr lang="en-US" sz="1600" dirty="0" err="1"/>
                  <a:t>debunching</a:t>
                </a:r>
                <a:r>
                  <a:rPr lang="en-US" sz="1600" dirty="0"/>
                  <a:t> !</a:t>
                </a:r>
              </a:p>
            </p:txBody>
          </p:sp>
        </p:grpSp>
        <p:cxnSp>
          <p:nvCxnSpPr>
            <p:cNvPr id="34" name="Gerade Verbindung 70">
              <a:extLst>
                <a:ext uri="{FF2B5EF4-FFF2-40B4-BE49-F238E27FC236}">
                  <a16:creationId xmlns:a16="http://schemas.microsoft.com/office/drawing/2014/main" id="{BADBC220-2E3C-5444-8A67-F9EC3F9EBA31}"/>
                </a:ext>
              </a:extLst>
            </p:cNvPr>
            <p:cNvCxnSpPr/>
            <p:nvPr/>
          </p:nvCxnSpPr>
          <p:spPr>
            <a:xfrm rot="10800000">
              <a:off x="3373057" y="2635113"/>
              <a:ext cx="512350" cy="1588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 Box 20">
              <a:extLst>
                <a:ext uri="{FF2B5EF4-FFF2-40B4-BE49-F238E27FC236}">
                  <a16:creationId xmlns:a16="http://schemas.microsoft.com/office/drawing/2014/main" id="{F3264D5A-69A5-2D4E-BDFF-69B196CB87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44545" y="2636702"/>
              <a:ext cx="149596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‚</a:t>
              </a:r>
              <a:r>
                <a:rPr lang="en-US" sz="1400" dirty="0" err="1"/>
                <a:t>Schottky</a:t>
              </a:r>
              <a:r>
                <a:rPr lang="en-US" sz="1400" dirty="0"/>
                <a:t>‘ pickup </a:t>
              </a:r>
            </a:p>
            <a:p>
              <a:r>
                <a:rPr lang="en-US" sz="1400" dirty="0"/>
                <a:t>(≈ 10-300 MHz) </a:t>
              </a:r>
              <a:endParaRPr lang="en-US" dirty="0"/>
            </a:p>
          </p:txBody>
        </p:sp>
        <p:sp>
          <p:nvSpPr>
            <p:cNvPr id="36" name="Line 6">
              <a:extLst>
                <a:ext uri="{FF2B5EF4-FFF2-40B4-BE49-F238E27FC236}">
                  <a16:creationId xmlns:a16="http://schemas.microsoft.com/office/drawing/2014/main" id="{1B7EE118-787B-0D4B-92D7-07476ED8F88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3637" y="3003550"/>
              <a:ext cx="152400" cy="3048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7">
              <a:extLst>
                <a:ext uri="{FF2B5EF4-FFF2-40B4-BE49-F238E27FC236}">
                  <a16:creationId xmlns:a16="http://schemas.microsoft.com/office/drawing/2014/main" id="{C0D04F79-82CF-F842-8C0E-AFF95881E83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18437" y="2851150"/>
              <a:ext cx="152400" cy="3048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8" name="Gerade Verbindung 59">
              <a:extLst>
                <a:ext uri="{FF2B5EF4-FFF2-40B4-BE49-F238E27FC236}">
                  <a16:creationId xmlns:a16="http://schemas.microsoft.com/office/drawing/2014/main" id="{F39EF89A-BA1D-434D-9026-57DA1F275351}"/>
                </a:ext>
              </a:extLst>
            </p:cNvPr>
            <p:cNvCxnSpPr/>
            <p:nvPr/>
          </p:nvCxnSpPr>
          <p:spPr>
            <a:xfrm rot="5400000" flipH="1" flipV="1">
              <a:off x="4311057" y="2817473"/>
              <a:ext cx="367898" cy="1588"/>
            </a:xfrm>
            <a:prstGeom prst="line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64">
              <a:extLst>
                <a:ext uri="{FF2B5EF4-FFF2-40B4-BE49-F238E27FC236}">
                  <a16:creationId xmlns:a16="http://schemas.microsoft.com/office/drawing/2014/main" id="{770F259B-D62F-0B43-BF42-2C876842604D}"/>
                </a:ext>
              </a:extLst>
            </p:cNvPr>
            <p:cNvCxnSpPr/>
            <p:nvPr/>
          </p:nvCxnSpPr>
          <p:spPr>
            <a:xfrm rot="10800000">
              <a:off x="3886201" y="3155950"/>
              <a:ext cx="325511" cy="1588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66">
              <a:extLst>
                <a:ext uri="{FF2B5EF4-FFF2-40B4-BE49-F238E27FC236}">
                  <a16:creationId xmlns:a16="http://schemas.microsoft.com/office/drawing/2014/main" id="{14804252-C0DB-5646-8D2F-77CE3B0A8496}"/>
                </a:ext>
              </a:extLst>
            </p:cNvPr>
            <p:cNvCxnSpPr/>
            <p:nvPr/>
          </p:nvCxnSpPr>
          <p:spPr>
            <a:xfrm rot="5400000" flipH="1" flipV="1">
              <a:off x="3625385" y="2895134"/>
              <a:ext cx="521632" cy="1588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68">
              <a:extLst>
                <a:ext uri="{FF2B5EF4-FFF2-40B4-BE49-F238E27FC236}">
                  <a16:creationId xmlns:a16="http://schemas.microsoft.com/office/drawing/2014/main" id="{15B8E26C-71BD-9945-9D23-65D6D5E53EE1}"/>
                </a:ext>
              </a:extLst>
            </p:cNvPr>
            <p:cNvCxnSpPr/>
            <p:nvPr/>
          </p:nvCxnSpPr>
          <p:spPr>
            <a:xfrm rot="10800000" flipV="1">
              <a:off x="3885408" y="2632730"/>
              <a:ext cx="610393" cy="2382"/>
            </a:xfrm>
            <a:prstGeom prst="line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feld 71">
              <a:extLst>
                <a:ext uri="{FF2B5EF4-FFF2-40B4-BE49-F238E27FC236}">
                  <a16:creationId xmlns:a16="http://schemas.microsoft.com/office/drawing/2014/main" id="{C973FDC8-2100-D54F-9E53-51F9CD7538E8}"/>
                </a:ext>
              </a:extLst>
            </p:cNvPr>
            <p:cNvSpPr txBox="1"/>
            <p:nvPr/>
          </p:nvSpPr>
          <p:spPr>
            <a:xfrm>
              <a:off x="3826379" y="2580104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+</a:t>
              </a:r>
            </a:p>
          </p:txBody>
        </p:sp>
      </p:grpSp>
      <p:sp>
        <p:nvSpPr>
          <p:cNvPr id="51" name="Textfeld 72">
            <a:extLst>
              <a:ext uri="{FF2B5EF4-FFF2-40B4-BE49-F238E27FC236}">
                <a16:creationId xmlns:a16="http://schemas.microsoft.com/office/drawing/2014/main" id="{E8073A6A-98C3-434B-8CF0-01AAACF1FC97}"/>
              </a:ext>
            </a:extLst>
          </p:cNvPr>
          <p:cNvSpPr txBox="1"/>
          <p:nvPr/>
        </p:nvSpPr>
        <p:spPr>
          <a:xfrm>
            <a:off x="3664592" y="2503596"/>
            <a:ext cx="4732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FFT</a:t>
            </a:r>
          </a:p>
        </p:txBody>
      </p:sp>
      <p:grpSp>
        <p:nvGrpSpPr>
          <p:cNvPr id="52" name="Gruppierung 76">
            <a:extLst>
              <a:ext uri="{FF2B5EF4-FFF2-40B4-BE49-F238E27FC236}">
                <a16:creationId xmlns:a16="http://schemas.microsoft.com/office/drawing/2014/main" id="{8B3E24DB-110B-4949-8B11-92EFEEFC1824}"/>
              </a:ext>
            </a:extLst>
          </p:cNvPr>
          <p:cNvGrpSpPr/>
          <p:nvPr/>
        </p:nvGrpSpPr>
        <p:grpSpPr>
          <a:xfrm>
            <a:off x="5962927" y="1725018"/>
            <a:ext cx="2590800" cy="1818620"/>
            <a:chOff x="5888111" y="1489730"/>
            <a:chExt cx="2590800" cy="1818620"/>
          </a:xfrm>
        </p:grpSpPr>
        <p:sp>
          <p:nvSpPr>
            <p:cNvPr id="53" name="Line 6">
              <a:extLst>
                <a:ext uri="{FF2B5EF4-FFF2-40B4-BE49-F238E27FC236}">
                  <a16:creationId xmlns:a16="http://schemas.microsoft.com/office/drawing/2014/main" id="{99A0B6A5-0D60-7E49-947A-B7EF7276C3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888111" y="2012950"/>
              <a:ext cx="152400" cy="3048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7">
              <a:extLst>
                <a:ext uri="{FF2B5EF4-FFF2-40B4-BE49-F238E27FC236}">
                  <a16:creationId xmlns:a16="http://schemas.microsoft.com/office/drawing/2014/main" id="{AAF5E80E-F46E-9149-A5A7-F17AB0B4282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192911" y="1860550"/>
              <a:ext cx="152400" cy="30480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Line 23">
              <a:extLst>
                <a:ext uri="{FF2B5EF4-FFF2-40B4-BE49-F238E27FC236}">
                  <a16:creationId xmlns:a16="http://schemas.microsoft.com/office/drawing/2014/main" id="{88CBEBCD-CA71-CB4C-AC8A-708DB11A79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269111" y="2012950"/>
              <a:ext cx="8382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Line 24">
              <a:extLst>
                <a:ext uri="{FF2B5EF4-FFF2-40B4-BE49-F238E27FC236}">
                  <a16:creationId xmlns:a16="http://schemas.microsoft.com/office/drawing/2014/main" id="{56E86440-43C3-8644-BED0-85EC6F061E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107311" y="2012950"/>
              <a:ext cx="0" cy="7620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57" name="Gruppierung 51">
              <a:extLst>
                <a:ext uri="{FF2B5EF4-FFF2-40B4-BE49-F238E27FC236}">
                  <a16:creationId xmlns:a16="http://schemas.microsoft.com/office/drawing/2014/main" id="{005ED73A-C39E-EF48-9ADD-B6AE0CAE43FC}"/>
                </a:ext>
              </a:extLst>
            </p:cNvPr>
            <p:cNvGrpSpPr/>
            <p:nvPr/>
          </p:nvGrpSpPr>
          <p:grpSpPr>
            <a:xfrm>
              <a:off x="6726311" y="2774950"/>
              <a:ext cx="1752600" cy="533400"/>
              <a:chOff x="6726311" y="2774950"/>
              <a:chExt cx="1752600" cy="533400"/>
            </a:xfrm>
          </p:grpSpPr>
          <p:sp>
            <p:nvSpPr>
              <p:cNvPr id="61" name="Rectangle 25">
                <a:extLst>
                  <a:ext uri="{FF2B5EF4-FFF2-40B4-BE49-F238E27FC236}">
                    <a16:creationId xmlns:a16="http://schemas.microsoft.com/office/drawing/2014/main" id="{4E83C9B0-AC32-AE46-A6FF-113E043E97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26311" y="2774950"/>
                <a:ext cx="1752600" cy="533400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Text Box 26">
                <a:extLst>
                  <a:ext uri="{FF2B5EF4-FFF2-40B4-BE49-F238E27FC236}">
                    <a16:creationId xmlns:a16="http://schemas.microsoft.com/office/drawing/2014/main" id="{77110F54-FFE5-B349-9212-01000F5633C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726311" y="2774950"/>
                <a:ext cx="1676400" cy="5175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400" dirty="0" err="1"/>
                  <a:t>LeCroy</a:t>
                </a:r>
                <a:r>
                  <a:rPr lang="en-US" sz="1400" dirty="0"/>
                  <a:t> DSO </a:t>
                </a:r>
              </a:p>
              <a:p>
                <a:r>
                  <a:rPr lang="en-US" sz="1400" dirty="0"/>
                  <a:t>(0.5 GHz, 64 MB) </a:t>
                </a:r>
              </a:p>
            </p:txBody>
          </p:sp>
        </p:grpSp>
        <p:sp>
          <p:nvSpPr>
            <p:cNvPr id="58" name="Line 28">
              <a:extLst>
                <a:ext uri="{FF2B5EF4-FFF2-40B4-BE49-F238E27FC236}">
                  <a16:creationId xmlns:a16="http://schemas.microsoft.com/office/drawing/2014/main" id="{81BE039B-4427-9143-A64C-D91FECFA002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964311" y="2546350"/>
              <a:ext cx="1143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Text Box 29">
              <a:extLst>
                <a:ext uri="{FF2B5EF4-FFF2-40B4-BE49-F238E27FC236}">
                  <a16:creationId xmlns:a16="http://schemas.microsoft.com/office/drawing/2014/main" id="{6C68809C-4B21-CD4D-8C51-91A95B98EF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78711" y="2241550"/>
              <a:ext cx="282575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+</a:t>
              </a:r>
            </a:p>
          </p:txBody>
        </p:sp>
        <p:sp>
          <p:nvSpPr>
            <p:cNvPr id="60" name="Text Box 20">
              <a:extLst>
                <a:ext uri="{FF2B5EF4-FFF2-40B4-BE49-F238E27FC236}">
                  <a16:creationId xmlns:a16="http://schemas.microsoft.com/office/drawing/2014/main" id="{882B414C-70C7-A547-A986-CB2FC619F9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02911" y="1489730"/>
              <a:ext cx="1264689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‘phase’ pickup </a:t>
              </a:r>
            </a:p>
            <a:p>
              <a:r>
                <a:rPr lang="en-US" sz="1400" dirty="0"/>
                <a:t>(≈ 0.1-30 MHz) </a:t>
              </a:r>
              <a:endParaRPr lang="en-US" dirty="0"/>
            </a:p>
          </p:txBody>
        </p:sp>
      </p:grpSp>
      <p:sp>
        <p:nvSpPr>
          <p:cNvPr id="63" name="Slide Number Placeholder 62">
            <a:extLst>
              <a:ext uri="{FF2B5EF4-FFF2-40B4-BE49-F238E27FC236}">
                <a16:creationId xmlns:a16="http://schemas.microsoft.com/office/drawing/2014/main" id="{65783358-F620-1443-9053-2E31ED482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8</a:t>
            </a:fld>
            <a:endParaRPr lang="de-DE"/>
          </a:p>
        </p:txBody>
      </p:sp>
      <p:pic>
        <p:nvPicPr>
          <p:cNvPr id="64" name="Picture 63" descr="meas.jpg">
            <a:extLst>
              <a:ext uri="{FF2B5EF4-FFF2-40B4-BE49-F238E27FC236}">
                <a16:creationId xmlns:a16="http://schemas.microsoft.com/office/drawing/2014/main" id="{7AF36EAA-08F5-1940-AF84-496E678AF3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3923" y="3623809"/>
            <a:ext cx="3412800" cy="2844000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24DFC960-5128-0641-96FB-828CD2AF005F}"/>
              </a:ext>
            </a:extLst>
          </p:cNvPr>
          <p:cNvSpPr txBox="1"/>
          <p:nvPr/>
        </p:nvSpPr>
        <p:spPr>
          <a:xfrm>
            <a:off x="4304718" y="4197747"/>
            <a:ext cx="1945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Long-term: </a:t>
            </a:r>
          </a:p>
          <a:p>
            <a:r>
              <a:rPr lang="en-US" dirty="0">
                <a:solidFill>
                  <a:srgbClr val="FF0000"/>
                </a:solidFill>
              </a:rPr>
              <a:t>‘turbulent’ beam</a:t>
            </a:r>
            <a:r>
              <a:rPr lang="en-US" dirty="0"/>
              <a:t>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ADB45C2-2882-B744-8317-AE3EDDACE4F9}"/>
              </a:ext>
            </a:extLst>
          </p:cNvPr>
          <p:cNvSpPr txBox="1"/>
          <p:nvPr/>
        </p:nvSpPr>
        <p:spPr>
          <a:xfrm>
            <a:off x="3368163" y="5950660"/>
            <a:ext cx="3775393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/>
              <a:t>Goal: </a:t>
            </a:r>
          </a:p>
          <a:p>
            <a:pPr algn="l"/>
            <a:r>
              <a:rPr lang="de-DE" dirty="0"/>
              <a:t>„Fast“ </a:t>
            </a:r>
            <a:r>
              <a:rPr lang="de-DE" dirty="0" err="1"/>
              <a:t>interpretation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specta</a:t>
            </a:r>
            <a:r>
              <a:rPr lang="de-DE" dirty="0"/>
              <a:t> ! </a:t>
            </a:r>
          </a:p>
        </p:txBody>
      </p:sp>
    </p:spTree>
    <p:extLst>
      <p:ext uri="{BB962C8B-B14F-4D97-AF65-F5344CB8AC3E}">
        <p14:creationId xmlns:p14="http://schemas.microsoft.com/office/powerpoint/2010/main" val="25198508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662DA-B222-DA45-973D-120FB4F9E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Longitudinal </a:t>
            </a:r>
            <a:r>
              <a:rPr lang="de-DE" dirty="0" err="1"/>
              <a:t>Schottky</a:t>
            </a:r>
            <a:r>
              <a:rPr lang="de-DE" dirty="0"/>
              <a:t>: Ultra-</a:t>
            </a:r>
            <a:r>
              <a:rPr lang="de-DE" dirty="0" err="1"/>
              <a:t>cold</a:t>
            </a:r>
            <a:r>
              <a:rPr lang="de-DE" dirty="0"/>
              <a:t> </a:t>
            </a:r>
            <a:r>
              <a:rPr lang="de-DE" dirty="0" err="1"/>
              <a:t>beams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ED50AC-A183-FB42-9314-2FD7ED02D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9</a:t>
            </a:fld>
            <a:endParaRPr lang="de-DE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CAED07-F5C7-284D-8214-EA8E3D1AF48D}"/>
              </a:ext>
            </a:extLst>
          </p:cNvPr>
          <p:cNvSpPr txBox="1"/>
          <p:nvPr/>
        </p:nvSpPr>
        <p:spPr>
          <a:xfrm>
            <a:off x="1916986" y="6057808"/>
            <a:ext cx="55148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Experiment:</a:t>
            </a:r>
            <a:r>
              <a:rPr lang="en-US" sz="1600" dirty="0"/>
              <a:t> M. </a:t>
            </a:r>
            <a:r>
              <a:rPr lang="en-US" sz="1600" dirty="0" err="1"/>
              <a:t>Steck</a:t>
            </a:r>
            <a:r>
              <a:rPr lang="en-US" sz="1600" dirty="0"/>
              <a:t> et al., Phys. Rev. </a:t>
            </a:r>
            <a:r>
              <a:rPr lang="en-US" sz="1600" dirty="0" err="1"/>
              <a:t>Lett</a:t>
            </a:r>
            <a:r>
              <a:rPr lang="en-US" sz="1600" dirty="0"/>
              <a:t>. 1996</a:t>
            </a:r>
          </a:p>
          <a:p>
            <a:r>
              <a:rPr lang="en-US" sz="1600" b="1" dirty="0"/>
              <a:t>Theory/Simulations: </a:t>
            </a:r>
            <a:r>
              <a:rPr lang="en-US" sz="1600" dirty="0"/>
              <a:t>R. </a:t>
            </a:r>
            <a:r>
              <a:rPr lang="en-US" sz="1600" dirty="0" err="1"/>
              <a:t>Hasse</a:t>
            </a:r>
            <a:r>
              <a:rPr lang="en-US" sz="1600" dirty="0"/>
              <a:t>, Phys. Rev. </a:t>
            </a:r>
            <a:r>
              <a:rPr lang="en-US" sz="1600" dirty="0" err="1"/>
              <a:t>Lett</a:t>
            </a:r>
            <a:r>
              <a:rPr lang="en-US" sz="1600" dirty="0"/>
              <a:t>. 1999, 2001, 2003</a:t>
            </a:r>
          </a:p>
        </p:txBody>
      </p:sp>
      <p:pic>
        <p:nvPicPr>
          <p:cNvPr id="6" name="Picture 13" descr="chain">
            <a:extLst>
              <a:ext uri="{FF2B5EF4-FFF2-40B4-BE49-F238E27FC236}">
                <a16:creationId xmlns:a16="http://schemas.microsoft.com/office/drawing/2014/main" id="{3446FAA6-0798-7A4F-8F72-205F61F25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891" y="3502325"/>
            <a:ext cx="3057422" cy="1295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9">
            <a:extLst>
              <a:ext uri="{FF2B5EF4-FFF2-40B4-BE49-F238E27FC236}">
                <a16:creationId xmlns:a16="http://schemas.microsoft.com/office/drawing/2014/main" id="{9B4380B1-B60E-4F42-873D-759697B52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1738" y="1389647"/>
            <a:ext cx="33650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Equilibrium momentum spread as</a:t>
            </a:r>
          </a:p>
          <a:p>
            <a:r>
              <a:rPr lang="en-US" dirty="0"/>
              <a:t> a function of the number of ions</a:t>
            </a:r>
          </a:p>
        </p:txBody>
      </p:sp>
      <p:graphicFrame>
        <p:nvGraphicFramePr>
          <p:cNvPr id="8" name="Object 2">
            <a:extLst>
              <a:ext uri="{FF2B5EF4-FFF2-40B4-BE49-F238E27FC236}">
                <a16:creationId xmlns:a16="http://schemas.microsoft.com/office/drawing/2014/main" id="{863C2F3B-B90E-C54D-BA12-A7F3CC957D3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4567587"/>
              </p:ext>
            </p:extLst>
          </p:nvPr>
        </p:nvGraphicFramePr>
        <p:xfrm>
          <a:off x="6017795" y="2152867"/>
          <a:ext cx="1027113" cy="595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84" name="Equation" r:id="rId4" imgW="812800" imgH="469900" progId="Equation.DSMT4">
                  <p:embed/>
                </p:oleObj>
              </mc:Choice>
              <mc:Fallback>
                <p:oleObj name="Equation" r:id="rId4" imgW="812800" imgH="469900" progId="Equation.DSMT4">
                  <p:embed/>
                  <p:pic>
                    <p:nvPicPr>
                      <p:cNvPr id="1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7795" y="2152867"/>
                        <a:ext cx="1027113" cy="595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Ohne Titel.pdf">
            <a:extLst>
              <a:ext uri="{FF2B5EF4-FFF2-40B4-BE49-F238E27FC236}">
                <a16:creationId xmlns:a16="http://schemas.microsoft.com/office/drawing/2014/main" id="{902F287D-0B1A-474B-8033-5F3EB8D61B8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5874" y="1809347"/>
            <a:ext cx="5442408" cy="3995996"/>
          </a:xfrm>
          <a:prstGeom prst="rect">
            <a:avLst/>
          </a:prstGeom>
        </p:spPr>
      </p:pic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C4A29F6D-4688-F544-99C2-5114B2949E0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4565493"/>
              </p:ext>
            </p:extLst>
          </p:nvPr>
        </p:nvGraphicFramePr>
        <p:xfrm>
          <a:off x="1279092" y="2297317"/>
          <a:ext cx="1167686" cy="68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185" name="Equation" r:id="rId7" imgW="800100" imgH="469900" progId="Equation.DSMT4">
                  <p:embed/>
                </p:oleObj>
              </mc:Choice>
              <mc:Fallback>
                <p:oleObj name="Equation" r:id="rId7" imgW="800100" imgH="469900" progId="Equation.DSMT4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79092" y="2297317"/>
                        <a:ext cx="1167686" cy="685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CFF54FE-E50F-8041-9A9E-D9A51C65E0ED}"/>
              </a:ext>
            </a:extLst>
          </p:cNvPr>
          <p:cNvCxnSpPr/>
          <p:nvPr/>
        </p:nvCxnSpPr>
        <p:spPr>
          <a:xfrm>
            <a:off x="3391313" y="4294413"/>
            <a:ext cx="822405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7C9263A7-7CA3-2146-9CAC-57259B23E062}"/>
              </a:ext>
            </a:extLst>
          </p:cNvPr>
          <p:cNvSpPr txBox="1"/>
          <p:nvPr/>
        </p:nvSpPr>
        <p:spPr>
          <a:xfrm>
            <a:off x="133674" y="1290296"/>
            <a:ext cx="24416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Scaling of the cooling </a:t>
            </a:r>
          </a:p>
          <a:p>
            <a:r>
              <a:rPr lang="en-US" dirty="0"/>
              <a:t>equilibrium (with IBS) </a:t>
            </a:r>
          </a:p>
          <a:p>
            <a:r>
              <a:rPr lang="en-US" dirty="0"/>
              <a:t>for weak coupling 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564863-8797-BE4A-8478-C7A786FEEF56}"/>
              </a:ext>
            </a:extLst>
          </p:cNvPr>
          <p:cNvSpPr txBox="1"/>
          <p:nvPr/>
        </p:nvSpPr>
        <p:spPr>
          <a:xfrm>
            <a:off x="0" y="4882013"/>
            <a:ext cx="3433953" cy="92333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b="1" dirty="0"/>
              <a:t>Challenge: </a:t>
            </a:r>
            <a:r>
              <a:rPr lang="de-DE" dirty="0"/>
              <a:t>Interpretation </a:t>
            </a:r>
            <a:r>
              <a:rPr lang="de-DE" dirty="0" err="1"/>
              <a:t>of</a:t>
            </a:r>
            <a:r>
              <a:rPr lang="de-DE" dirty="0"/>
              <a:t> </a:t>
            </a:r>
          </a:p>
          <a:p>
            <a:pPr algn="l"/>
            <a:r>
              <a:rPr lang="de-DE" dirty="0"/>
              <a:t>„</a:t>
            </a:r>
            <a:r>
              <a:rPr lang="de-DE" dirty="0" err="1"/>
              <a:t>Schottky</a:t>
            </a:r>
            <a:r>
              <a:rPr lang="de-DE" dirty="0"/>
              <a:t>“ </a:t>
            </a:r>
            <a:r>
              <a:rPr lang="de-DE" dirty="0" err="1"/>
              <a:t>spectra</a:t>
            </a:r>
            <a:r>
              <a:rPr lang="de-DE" dirty="0"/>
              <a:t> </a:t>
            </a:r>
          </a:p>
          <a:p>
            <a:pPr algn="l"/>
            <a:r>
              <a:rPr lang="de-DE" dirty="0" err="1"/>
              <a:t>from</a:t>
            </a:r>
            <a:r>
              <a:rPr lang="de-DE" dirty="0"/>
              <a:t> „</a:t>
            </a:r>
            <a:r>
              <a:rPr lang="de-DE" dirty="0" err="1"/>
              <a:t>strongly</a:t>
            </a:r>
            <a:r>
              <a:rPr lang="de-DE" dirty="0"/>
              <a:t>“ </a:t>
            </a:r>
            <a:r>
              <a:rPr lang="de-DE" dirty="0" err="1"/>
              <a:t>coupled</a:t>
            </a:r>
            <a:r>
              <a:rPr lang="de-DE" dirty="0"/>
              <a:t> </a:t>
            </a:r>
            <a:r>
              <a:rPr lang="de-DE" dirty="0" err="1"/>
              <a:t>beams</a:t>
            </a:r>
            <a:r>
              <a:rPr lang="de-DE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37317173"/>
      </p:ext>
    </p:extLst>
  </p:cSld>
  <p:clrMapOvr>
    <a:masterClrMapping/>
  </p:clrMapOvr>
</p:sld>
</file>

<file path=ppt/theme/theme1.xml><?xml version="1.0" encoding="utf-8"?>
<a:theme xmlns:a="http://schemas.openxmlformats.org/drawingml/2006/main" name="gsi-folienmaster-2014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gsi-folienmaster-2014</Template>
  <TotalTime>3055</TotalTime>
  <Words>1284</Words>
  <Application>Microsoft Macintosh PowerPoint</Application>
  <PresentationFormat>On-screen Show (4:3)</PresentationFormat>
  <Paragraphs>232</Paragraphs>
  <Slides>16</Slides>
  <Notes>0</Notes>
  <HiddenSlides>0</HiddenSlides>
  <MMClips>0</MMClips>
  <ScaleCrop>false</ScaleCrop>
  <HeadingPairs>
    <vt:vector size="10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Wingdings</vt:lpstr>
      <vt:lpstr>gsi-folienmaster-2014</vt:lpstr>
      <vt:lpstr>Macintosh%20HD:Users:boine:Desktop:ecooled.doc!OLE_LINK1</vt:lpstr>
      <vt:lpstr>Equation</vt:lpstr>
      <vt:lpstr>Equation.DSMT4</vt:lpstr>
      <vt:lpstr>Modifications of Schottky spectra for high currents</vt:lpstr>
      <vt:lpstr>Literature (not complete !)</vt:lpstr>
      <vt:lpstr>Introduction</vt:lpstr>
      <vt:lpstr>Longitudinal space charge waves (dc beam)</vt:lpstr>
      <vt:lpstr>Observation of (unstable) space charge waves</vt:lpstr>
      <vt:lpstr>Longitudinal BTF with space charge</vt:lpstr>
      <vt:lpstr>Schottky spectra</vt:lpstr>
      <vt:lpstr>Coherent (‚pseudo‘) Schottky noise</vt:lpstr>
      <vt:lpstr>Longitudinal Schottky: Ultra-cold beams</vt:lpstr>
      <vt:lpstr>Bunched beam: Longitudinal Schottky</vt:lpstr>
      <vt:lpstr>Coasting beam: Transverse space charge</vt:lpstr>
      <vt:lpstr>Coasting beam: Transverse Schottky sidebands</vt:lpstr>
      <vt:lpstr>Observations in the GSI SIS</vt:lpstr>
      <vt:lpstr>Bunched beams: Transverse tune spectra</vt:lpstr>
      <vt:lpstr>Observation and Simulations  (BTF and Schottky tune spectra)</vt:lpstr>
      <vt:lpstr>Some conclusions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Modifications of Schottky spectra for high currents</dc:title>
  <dc:creator>Oliver Boine-Frankenheim</dc:creator>
  <cp:lastModifiedBy>Oliver Boine-Frankenheim</cp:lastModifiedBy>
  <cp:revision>226</cp:revision>
  <dcterms:created xsi:type="dcterms:W3CDTF">2018-05-09T08:06:07Z</dcterms:created>
  <dcterms:modified xsi:type="dcterms:W3CDTF">2018-05-14T14:12:59Z</dcterms:modified>
</cp:coreProperties>
</file>