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5" r:id="rId1"/>
  </p:sldMasterIdLst>
  <p:notesMasterIdLst>
    <p:notesMasterId r:id="rId84"/>
  </p:notesMasterIdLst>
  <p:handoutMasterIdLst>
    <p:handoutMasterId r:id="rId85"/>
  </p:handoutMasterIdLst>
  <p:sldIdLst>
    <p:sldId id="1437" r:id="rId2"/>
    <p:sldId id="1432" r:id="rId3"/>
    <p:sldId id="1440" r:id="rId4"/>
    <p:sldId id="1433" r:id="rId5"/>
    <p:sldId id="1442" r:id="rId6"/>
    <p:sldId id="1443" r:id="rId7"/>
    <p:sldId id="1444" r:id="rId8"/>
    <p:sldId id="1509" r:id="rId9"/>
    <p:sldId id="1392" r:id="rId10"/>
    <p:sldId id="1393" r:id="rId11"/>
    <p:sldId id="1401" r:id="rId12"/>
    <p:sldId id="1394" r:id="rId13"/>
    <p:sldId id="1396" r:id="rId14"/>
    <p:sldId id="1403" r:id="rId15"/>
    <p:sldId id="1460" r:id="rId16"/>
    <p:sldId id="1461" r:id="rId17"/>
    <p:sldId id="1400" r:id="rId18"/>
    <p:sldId id="1505" r:id="rId19"/>
    <p:sldId id="1465" r:id="rId20"/>
    <p:sldId id="1510" r:id="rId21"/>
    <p:sldId id="1451" r:id="rId22"/>
    <p:sldId id="1452" r:id="rId23"/>
    <p:sldId id="1446" r:id="rId24"/>
    <p:sldId id="1469" r:id="rId25"/>
    <p:sldId id="1447" r:id="rId26"/>
    <p:sldId id="1448" r:id="rId27"/>
    <p:sldId id="1449" r:id="rId28"/>
    <p:sldId id="1462" r:id="rId29"/>
    <p:sldId id="1450" r:id="rId30"/>
    <p:sldId id="1414" r:id="rId31"/>
    <p:sldId id="1523" r:id="rId32"/>
    <p:sldId id="1453" r:id="rId33"/>
    <p:sldId id="1454" r:id="rId34"/>
    <p:sldId id="1511" r:id="rId35"/>
    <p:sldId id="1496" r:id="rId36"/>
    <p:sldId id="1497" r:id="rId37"/>
    <p:sldId id="1499" r:id="rId38"/>
    <p:sldId id="1397" r:id="rId39"/>
    <p:sldId id="1501" r:id="rId40"/>
    <p:sldId id="1500" r:id="rId41"/>
    <p:sldId id="1502" r:id="rId42"/>
    <p:sldId id="1517" r:id="rId43"/>
    <p:sldId id="1519" r:id="rId44"/>
    <p:sldId id="1518" r:id="rId45"/>
    <p:sldId id="1520" r:id="rId46"/>
    <p:sldId id="1513" r:id="rId47"/>
    <p:sldId id="1470" r:id="rId48"/>
    <p:sldId id="1471" r:id="rId49"/>
    <p:sldId id="1472" r:id="rId50"/>
    <p:sldId id="1524" r:id="rId51"/>
    <p:sldId id="1473" r:id="rId52"/>
    <p:sldId id="1514" r:id="rId53"/>
    <p:sldId id="1474" r:id="rId54"/>
    <p:sldId id="1476" r:id="rId55"/>
    <p:sldId id="1477" r:id="rId56"/>
    <p:sldId id="1491" r:id="rId57"/>
    <p:sldId id="1478" r:id="rId58"/>
    <p:sldId id="1479" r:id="rId59"/>
    <p:sldId id="1480" r:id="rId60"/>
    <p:sldId id="1481" r:id="rId61"/>
    <p:sldId id="1484" r:id="rId62"/>
    <p:sldId id="1485" r:id="rId63"/>
    <p:sldId id="1486" r:id="rId64"/>
    <p:sldId id="1487" r:id="rId65"/>
    <p:sldId id="1488" r:id="rId66"/>
    <p:sldId id="1489" r:id="rId67"/>
    <p:sldId id="1492" r:id="rId68"/>
    <p:sldId id="1521" r:id="rId69"/>
    <p:sldId id="1374" r:id="rId70"/>
    <p:sldId id="1494" r:id="rId71"/>
    <p:sldId id="1439" r:id="rId72"/>
    <p:sldId id="1495" r:id="rId73"/>
    <p:sldId id="1515" r:id="rId74"/>
    <p:sldId id="1459" r:id="rId75"/>
    <p:sldId id="1457" r:id="rId76"/>
    <p:sldId id="1503" r:id="rId77"/>
    <p:sldId id="1504" r:id="rId78"/>
    <p:sldId id="1522" r:id="rId79"/>
    <p:sldId id="1458" r:id="rId80"/>
    <p:sldId id="1430" r:id="rId81"/>
    <p:sldId id="1525" r:id="rId82"/>
    <p:sldId id="1455" r:id="rId8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p15:clr>
            <a:srgbClr val="A4A3A4"/>
          </p15:clr>
        </p15:guide>
        <p15:guide id="2" pos="113" userDrawn="1">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 id="1" name="Frederick Bordry" initials="FB" lastIdx="1" clrIdx="1">
    <p:extLst>
      <p:ext uri="{19B8F6BF-5375-455C-9EA6-DF929625EA0E}">
        <p15:presenceInfo xmlns:p15="http://schemas.microsoft.com/office/powerpoint/2012/main" userId="S-1-5-21-1526224874-1540688658-1361462980-213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FF0000"/>
    <a:srgbClr val="009900"/>
    <a:srgbClr val="CC6600"/>
    <a:srgbClr val="FFCC00"/>
    <a:srgbClr val="336600"/>
    <a:srgbClr val="003300"/>
    <a:srgbClr val="FF505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4" autoAdjust="0"/>
    <p:restoredTop sz="99290" autoAdjust="0"/>
  </p:normalViewPr>
  <p:slideViewPr>
    <p:cSldViewPr>
      <p:cViewPr>
        <p:scale>
          <a:sx n="40" d="100"/>
          <a:sy n="40" d="100"/>
        </p:scale>
        <p:origin x="1938" y="564"/>
      </p:cViewPr>
      <p:guideLst>
        <p:guide orient="horz" pos="890"/>
        <p:guide pos="113"/>
      </p:guideLst>
    </p:cSldViewPr>
  </p:slideViewPr>
  <p:outlineViewPr>
    <p:cViewPr>
      <p:scale>
        <a:sx n="33" d="100"/>
        <a:sy n="33" d="100"/>
      </p:scale>
      <p:origin x="0" y="4566"/>
    </p:cViewPr>
  </p:outlineViewPr>
  <p:notesTextViewPr>
    <p:cViewPr>
      <p:scale>
        <a:sx n="3" d="2"/>
        <a:sy n="3" d="2"/>
      </p:scale>
      <p:origin x="0" y="0"/>
    </p:cViewPr>
  </p:notesTextViewPr>
  <p:sorterViewPr>
    <p:cViewPr>
      <p:scale>
        <a:sx n="40" d="100"/>
        <a:sy n="40" d="100"/>
      </p:scale>
      <p:origin x="0" y="-4590"/>
    </p:cViewPr>
  </p:sorterViewPr>
  <p:notesViewPr>
    <p:cSldViewPr>
      <p:cViewPr varScale="1">
        <p:scale>
          <a:sx n="101" d="100"/>
          <a:sy n="101" d="100"/>
        </p:scale>
        <p:origin x="-3576"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3-07T08:03:38.112" idx="1">
    <p:pos x="5080" y="3470"/>
    <p:text/>
    <p:extLst>
      <p:ext uri="{C676402C-5697-4E1C-873F-D02D1690AC5C}">
        <p15:threadingInfo xmlns:p15="http://schemas.microsoft.com/office/powerpoint/2012/main" timeZoneBias="-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2"/>
            <a:ext cx="2945659" cy="496411"/>
          </a:xfrm>
          <a:prstGeom prst="rect">
            <a:avLst/>
          </a:prstGeom>
        </p:spPr>
        <p:txBody>
          <a:bodyPr vert="horz" lIns="91440" tIns="45720" rIns="91440" bIns="45720" rtlCol="0"/>
          <a:lstStyle>
            <a:lvl1pPr algn="r">
              <a:defRPr sz="1200"/>
            </a:lvl1pPr>
          </a:lstStyle>
          <a:p>
            <a:fld id="{CB310BA0-050A-4997-B1AC-FD3BCC455418}" type="datetimeFigureOut">
              <a:rPr lang="en-GB" smtClean="0"/>
              <a:t>07/03/2018</a:t>
            </a:fld>
            <a:endParaRPr lang="en-GB"/>
          </a:p>
        </p:txBody>
      </p:sp>
      <p:sp>
        <p:nvSpPr>
          <p:cNvPr id="4" name="Footer Placeholder 3"/>
          <p:cNvSpPr>
            <a:spLocks noGrp="1"/>
          </p:cNvSpPr>
          <p:nvPr>
            <p:ph type="ftr" sz="quarter" idx="2"/>
          </p:nvPr>
        </p:nvSpPr>
        <p:spPr>
          <a:xfrm>
            <a:off x="1" y="9430092"/>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430092"/>
            <a:ext cx="2945659" cy="496411"/>
          </a:xfrm>
          <a:prstGeom prst="rect">
            <a:avLst/>
          </a:prstGeom>
        </p:spPr>
        <p:txBody>
          <a:bodyPr vert="horz" lIns="91440" tIns="45720" rIns="91440" bIns="45720"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2"/>
            <a:ext cx="2945659" cy="496411"/>
          </a:xfrm>
          <a:prstGeom prst="rect">
            <a:avLst/>
          </a:prstGeom>
        </p:spPr>
        <p:txBody>
          <a:bodyPr vert="horz" lIns="91440" tIns="45720" rIns="91440" bIns="45720" rtlCol="0"/>
          <a:lstStyle>
            <a:lvl1pPr algn="r">
              <a:defRPr sz="1200"/>
            </a:lvl1pPr>
          </a:lstStyle>
          <a:p>
            <a:fld id="{F8632A1A-D26E-42D0-A2DF-B39D9B2C3CCA}" type="datetimeFigureOut">
              <a:rPr lang="en-GB" smtClean="0"/>
              <a:pPr/>
              <a:t>07/03/2018</a:t>
            </a:fld>
            <a:endParaRPr lang="en-GB"/>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30092"/>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30092"/>
            <a:ext cx="2945659" cy="496411"/>
          </a:xfrm>
          <a:prstGeom prst="rect">
            <a:avLst/>
          </a:prstGeom>
        </p:spPr>
        <p:txBody>
          <a:bodyPr vert="horz" lIns="91440" tIns="45720" rIns="91440" bIns="45720"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pPr/>
              <a:t>1</a:t>
            </a:fld>
            <a:endParaRPr lang="en-GB"/>
          </a:p>
        </p:txBody>
      </p:sp>
    </p:spTree>
    <p:extLst>
      <p:ext uri="{BB962C8B-B14F-4D97-AF65-F5344CB8AC3E}">
        <p14:creationId xmlns:p14="http://schemas.microsoft.com/office/powerpoint/2010/main" val="1389906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2E5564FA-D8ED-E946-90D0-D02F5D66A98F}" type="slidenum">
              <a:rPr lang="en-US" smtClean="0"/>
              <a:t>51</a:t>
            </a:fld>
            <a:endParaRPr lang="en-US"/>
          </a:p>
        </p:txBody>
      </p:sp>
    </p:spTree>
    <p:extLst>
      <p:ext uri="{BB962C8B-B14F-4D97-AF65-F5344CB8AC3E}">
        <p14:creationId xmlns:p14="http://schemas.microsoft.com/office/powerpoint/2010/main" val="3723048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56</a:t>
            </a:fld>
            <a:endParaRPr lang="en-GB"/>
          </a:p>
        </p:txBody>
      </p:sp>
    </p:spTree>
    <p:extLst>
      <p:ext uri="{BB962C8B-B14F-4D97-AF65-F5344CB8AC3E}">
        <p14:creationId xmlns:p14="http://schemas.microsoft.com/office/powerpoint/2010/main" val="562785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67</a:t>
            </a:fld>
            <a:endParaRPr lang="en-GB"/>
          </a:p>
        </p:txBody>
      </p:sp>
    </p:spTree>
    <p:extLst>
      <p:ext uri="{BB962C8B-B14F-4D97-AF65-F5344CB8AC3E}">
        <p14:creationId xmlns:p14="http://schemas.microsoft.com/office/powerpoint/2010/main" val="3660014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69</a:t>
            </a:fld>
            <a:endParaRPr lang="en-GB"/>
          </a:p>
        </p:txBody>
      </p:sp>
    </p:spTree>
    <p:extLst>
      <p:ext uri="{BB962C8B-B14F-4D97-AF65-F5344CB8AC3E}">
        <p14:creationId xmlns:p14="http://schemas.microsoft.com/office/powerpoint/2010/main" val="2836553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70</a:t>
            </a:fld>
            <a:endParaRPr lang="en-GB"/>
          </a:p>
        </p:txBody>
      </p:sp>
    </p:spTree>
    <p:extLst>
      <p:ext uri="{BB962C8B-B14F-4D97-AF65-F5344CB8AC3E}">
        <p14:creationId xmlns:p14="http://schemas.microsoft.com/office/powerpoint/2010/main" val="3729055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72</a:t>
            </a:fld>
            <a:endParaRPr lang="en-GB"/>
          </a:p>
        </p:txBody>
      </p:sp>
    </p:spTree>
    <p:extLst>
      <p:ext uri="{BB962C8B-B14F-4D97-AF65-F5344CB8AC3E}">
        <p14:creationId xmlns:p14="http://schemas.microsoft.com/office/powerpoint/2010/main" val="2261704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pPr/>
              <a:t>4</a:t>
            </a:fld>
            <a:endParaRPr lang="en-GB"/>
          </a:p>
        </p:txBody>
      </p:sp>
    </p:spTree>
    <p:extLst>
      <p:ext uri="{BB962C8B-B14F-4D97-AF65-F5344CB8AC3E}">
        <p14:creationId xmlns:p14="http://schemas.microsoft.com/office/powerpoint/2010/main" val="829841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1A5066D-040A-4553-BA7C-603DDD36D5C1}" type="slidenum">
              <a:rPr lang="en-GB" smtClean="0"/>
              <a:t>18</a:t>
            </a:fld>
            <a:endParaRPr lang="en-GB"/>
          </a:p>
        </p:txBody>
      </p:sp>
    </p:spTree>
    <p:extLst>
      <p:ext uri="{BB962C8B-B14F-4D97-AF65-F5344CB8AC3E}">
        <p14:creationId xmlns:p14="http://schemas.microsoft.com/office/powerpoint/2010/main" val="2641630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C8F4FA-5F84-B843-9919-3204B44DD279}" type="slidenum">
              <a:rPr lang="en-US" smtClean="0"/>
              <a:t>21</a:t>
            </a:fld>
            <a:endParaRPr lang="en-US"/>
          </a:p>
        </p:txBody>
      </p:sp>
    </p:spTree>
    <p:extLst>
      <p:ext uri="{BB962C8B-B14F-4D97-AF65-F5344CB8AC3E}">
        <p14:creationId xmlns:p14="http://schemas.microsoft.com/office/powerpoint/2010/main" val="1564372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C8F4FA-5F84-B843-9919-3204B44DD279}" type="slidenum">
              <a:rPr lang="en-US" smtClean="0"/>
              <a:t>22</a:t>
            </a:fld>
            <a:endParaRPr lang="en-US"/>
          </a:p>
        </p:txBody>
      </p:sp>
    </p:spTree>
    <p:extLst>
      <p:ext uri="{BB962C8B-B14F-4D97-AF65-F5344CB8AC3E}">
        <p14:creationId xmlns:p14="http://schemas.microsoft.com/office/powerpoint/2010/main" val="119984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Achieved: 23 mA peak in the </a:t>
            </a:r>
            <a:r>
              <a:rPr lang="en-GB" dirty="0" err="1" smtClean="0"/>
              <a:t>linac</a:t>
            </a:r>
            <a:r>
              <a:rPr lang="en-GB" dirty="0" smtClean="0"/>
              <a:t> (before</a:t>
            </a:r>
            <a:r>
              <a:rPr lang="en-GB" baseline="0" dirty="0" smtClean="0"/>
              <a:t> chopping) vs. 40 mA peak as defined in LIU secs March 2018.</a:t>
            </a:r>
            <a:endParaRPr lang="en-GB" dirty="0" smtClean="0"/>
          </a:p>
          <a:p>
            <a:r>
              <a:rPr lang="en-GB" dirty="0" smtClean="0"/>
              <a:t>3 options: source</a:t>
            </a:r>
            <a:r>
              <a:rPr lang="en-GB" baseline="0" dirty="0" smtClean="0"/>
              <a:t>, extraction and LEBT design, RFQ acceptance</a:t>
            </a:r>
            <a:endParaRPr lang="en-GB" dirty="0"/>
          </a:p>
        </p:txBody>
      </p:sp>
      <p:sp>
        <p:nvSpPr>
          <p:cNvPr id="4" name="Slide Number Placeholder 3"/>
          <p:cNvSpPr>
            <a:spLocks noGrp="1"/>
          </p:cNvSpPr>
          <p:nvPr>
            <p:ph type="sldNum" sz="quarter" idx="10"/>
          </p:nvPr>
        </p:nvSpPr>
        <p:spPr/>
        <p:txBody>
          <a:bodyPr/>
          <a:lstStyle/>
          <a:p>
            <a:fld id="{2E5564FA-D8ED-E946-90D0-D02F5D66A98F}" type="slidenum">
              <a:rPr lang="en-US" smtClean="0"/>
              <a:t>47</a:t>
            </a:fld>
            <a:endParaRPr lang="en-US"/>
          </a:p>
        </p:txBody>
      </p:sp>
    </p:spTree>
    <p:extLst>
      <p:ext uri="{BB962C8B-B14F-4D97-AF65-F5344CB8AC3E}">
        <p14:creationId xmlns:p14="http://schemas.microsoft.com/office/powerpoint/2010/main" val="1541538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2E5564FA-D8ED-E946-90D0-D02F5D66A98F}" type="slidenum">
              <a:rPr lang="en-US" smtClean="0"/>
              <a:t>48</a:t>
            </a:fld>
            <a:endParaRPr lang="en-US"/>
          </a:p>
        </p:txBody>
      </p:sp>
    </p:spTree>
    <p:extLst>
      <p:ext uri="{BB962C8B-B14F-4D97-AF65-F5344CB8AC3E}">
        <p14:creationId xmlns:p14="http://schemas.microsoft.com/office/powerpoint/2010/main" val="3079571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Horizontal</a:t>
            </a:r>
            <a:r>
              <a:rPr lang="en-GB" baseline="0" dirty="0" smtClean="0"/>
              <a:t> a</a:t>
            </a:r>
            <a:r>
              <a:rPr lang="en-GB" dirty="0" smtClean="0"/>
              <a:t>perture restriction at QD (design flaw of SPS vacuum chamber transitions (QD-LSS) since construction. </a:t>
            </a:r>
          </a:p>
        </p:txBody>
      </p:sp>
      <p:sp>
        <p:nvSpPr>
          <p:cNvPr id="4" name="Slide Number Placeholder 3"/>
          <p:cNvSpPr>
            <a:spLocks noGrp="1"/>
          </p:cNvSpPr>
          <p:nvPr>
            <p:ph type="sldNum" sz="quarter" idx="10"/>
          </p:nvPr>
        </p:nvSpPr>
        <p:spPr/>
        <p:txBody>
          <a:bodyPr/>
          <a:lstStyle/>
          <a:p>
            <a:fld id="{2E5564FA-D8ED-E946-90D0-D02F5D66A98F}" type="slidenum">
              <a:rPr lang="en-US" smtClean="0"/>
              <a:t>49</a:t>
            </a:fld>
            <a:endParaRPr lang="en-US"/>
          </a:p>
        </p:txBody>
      </p:sp>
    </p:spTree>
    <p:extLst>
      <p:ext uri="{BB962C8B-B14F-4D97-AF65-F5344CB8AC3E}">
        <p14:creationId xmlns:p14="http://schemas.microsoft.com/office/powerpoint/2010/main" val="2767837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Horizontal</a:t>
            </a:r>
            <a:r>
              <a:rPr lang="en-GB" baseline="0" dirty="0" smtClean="0"/>
              <a:t> a</a:t>
            </a:r>
            <a:r>
              <a:rPr lang="en-GB" dirty="0" smtClean="0"/>
              <a:t>perture restriction at QD (design flaw of SPS vacuum chamber transitions (QD-LSS) since construction. </a:t>
            </a:r>
          </a:p>
        </p:txBody>
      </p:sp>
      <p:sp>
        <p:nvSpPr>
          <p:cNvPr id="4" name="Slide Number Placeholder 3"/>
          <p:cNvSpPr>
            <a:spLocks noGrp="1"/>
          </p:cNvSpPr>
          <p:nvPr>
            <p:ph type="sldNum" sz="quarter" idx="10"/>
          </p:nvPr>
        </p:nvSpPr>
        <p:spPr/>
        <p:txBody>
          <a:bodyPr/>
          <a:lstStyle/>
          <a:p>
            <a:fld id="{2E5564FA-D8ED-E946-90D0-D02F5D66A98F}" type="slidenum">
              <a:rPr lang="en-US" smtClean="0"/>
              <a:t>50</a:t>
            </a:fld>
            <a:endParaRPr lang="en-US"/>
          </a:p>
        </p:txBody>
      </p:sp>
    </p:spTree>
    <p:extLst>
      <p:ext uri="{BB962C8B-B14F-4D97-AF65-F5344CB8AC3E}">
        <p14:creationId xmlns:p14="http://schemas.microsoft.com/office/powerpoint/2010/main" val="2961389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085240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457627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a:xfrm>
            <a:off x="8001000" y="6629400"/>
            <a:ext cx="1143000" cy="228600"/>
          </a:xfrm>
        </p:spPr>
        <p:txBody>
          <a:bodyPr/>
          <a:lstStyle>
            <a:lvl1pPr>
              <a:defRPr sz="1100"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89030270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a:xfrm>
            <a:off x="835735" y="6328701"/>
            <a:ext cx="2185761" cy="365125"/>
          </a:xfrm>
        </p:spPr>
        <p:txBody>
          <a:bodyPr/>
          <a:lstStyle/>
          <a:p>
            <a:endParaRPr lang="en-US"/>
          </a:p>
        </p:txBody>
      </p:sp>
      <p:sp>
        <p:nvSpPr>
          <p:cNvPr id="4" name="Footer Placeholder 3"/>
          <p:cNvSpPr>
            <a:spLocks noGrp="1"/>
          </p:cNvSpPr>
          <p:nvPr>
            <p:ph type="ftr" sz="quarter" idx="11"/>
          </p:nvPr>
        </p:nvSpPr>
        <p:spPr/>
        <p:txBody>
          <a:bodyPr/>
          <a:lstStyle/>
          <a:p>
            <a:r>
              <a:rPr lang="en-GB" smtClean="0"/>
              <a:t>Marzia Bernardini, LMC 17th January 2018</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1"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37376281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7" name="Picture 6" descr="liu_ppt-03.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02667" y="274638"/>
            <a:ext cx="619098" cy="747654"/>
          </a:xfrm>
          <a:prstGeom prst="rect">
            <a:avLst/>
          </a:prstGeom>
        </p:spPr>
      </p:pic>
    </p:spTree>
    <p:extLst>
      <p:ext uri="{BB962C8B-B14F-4D97-AF65-F5344CB8AC3E}">
        <p14:creationId xmlns:p14="http://schemas.microsoft.com/office/powerpoint/2010/main" val="298510430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8574" y="233493"/>
            <a:ext cx="8226854" cy="913182"/>
          </a:xfrm>
        </p:spPr>
        <p:txBody>
          <a:bodyPr/>
          <a:lstStyle>
            <a:lvl1pPr algn="l">
              <a:defRPr/>
            </a:lvl1pPr>
          </a:lstStyle>
          <a:p>
            <a:r>
              <a:rPr kumimoji="0" lang="en-GB" noProof="0" dirty="0"/>
              <a:t>Click to edit Master title style</a:t>
            </a:r>
          </a:p>
        </p:txBody>
      </p:sp>
      <p:sp>
        <p:nvSpPr>
          <p:cNvPr id="6" name="Slide Number Placeholder 3"/>
          <p:cNvSpPr>
            <a:spLocks noGrp="1"/>
          </p:cNvSpPr>
          <p:nvPr>
            <p:ph type="sldNum" sz="quarter" idx="4"/>
          </p:nvPr>
        </p:nvSpPr>
        <p:spPr>
          <a:xfrm>
            <a:off x="8607409" y="6432152"/>
            <a:ext cx="501424" cy="331903"/>
          </a:xfrm>
          <a:prstGeom prst="rect">
            <a:avLst/>
          </a:prstGeom>
        </p:spPr>
        <p:txBody>
          <a:bodyPr vert="horz" lIns="91440" tIns="45720" rIns="91440" bIns="45720" rtlCol="0" anchor="ctr"/>
          <a:lstStyle>
            <a:lvl1pPr algn="ctr">
              <a:defRPr sz="675" baseline="0">
                <a:solidFill>
                  <a:schemeClr val="bg1"/>
                </a:solidFill>
              </a:defRPr>
            </a:lvl1pPr>
          </a:lstStyle>
          <a:p>
            <a:fld id="{17918391-D411-FE40-AAD7-861AE5233E0E}" type="slidenum">
              <a:rPr lang="en-US" smtClean="0"/>
              <a:pPr/>
              <a:t>‹#›</a:t>
            </a:fld>
            <a:endParaRPr lang="en-US" dirty="0"/>
          </a:p>
        </p:txBody>
      </p:sp>
      <p:sp>
        <p:nvSpPr>
          <p:cNvPr id="5" name="Date Placeholder 1"/>
          <p:cNvSpPr>
            <a:spLocks noGrp="1"/>
          </p:cNvSpPr>
          <p:nvPr>
            <p:ph type="dt" sz="half" idx="2"/>
          </p:nvPr>
        </p:nvSpPr>
        <p:spPr>
          <a:xfrm>
            <a:off x="621831" y="6428662"/>
            <a:ext cx="7900338" cy="329947"/>
          </a:xfrm>
          <a:prstGeom prst="rect">
            <a:avLst/>
          </a:prstGeom>
        </p:spPr>
        <p:txBody>
          <a:bodyPr vert="horz" lIns="91440" tIns="45720" rIns="91440" bIns="45720" rtlCol="0" anchor="ctr"/>
          <a:lstStyle>
            <a:lvl1pPr algn="ctr">
              <a:defRPr sz="750" b="1" i="0" baseline="0">
                <a:solidFill>
                  <a:schemeClr val="bg1"/>
                </a:solidFill>
              </a:defRPr>
            </a:lvl1pPr>
          </a:lstStyle>
          <a:p>
            <a:endParaRPr lang="en-US" i="1" dirty="0"/>
          </a:p>
        </p:txBody>
      </p:sp>
    </p:spTree>
    <p:extLst>
      <p:ext uri="{BB962C8B-B14F-4D97-AF65-F5344CB8AC3E}">
        <p14:creationId xmlns:p14="http://schemas.microsoft.com/office/powerpoint/2010/main" val="226983525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74638"/>
            <a:ext cx="8291264" cy="1143000"/>
          </a:xfrm>
          <a:prstGeom prst="rect">
            <a:avLst/>
          </a:prstGeom>
        </p:spPr>
        <p:txBody>
          <a:bodyPr vert="horz" lIns="45720" rIns="45720"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457200" y="1600200"/>
            <a:ext cx="8291264" cy="4525963"/>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7" name="Image 4" descr="bande-01.eps"/>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10" name="Slide Number Placeholder 2"/>
          <p:cNvSpPr txBox="1">
            <a:spLocks/>
          </p:cNvSpPr>
          <p:nvPr/>
        </p:nvSpPr>
        <p:spPr>
          <a:xfrm>
            <a:off x="6858000" y="633730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mtClean="0"/>
              <a:pPr/>
              <a:t>‹#›</a:t>
            </a:fld>
            <a:endParaRPr lang="en-GB" dirty="0"/>
          </a:p>
        </p:txBody>
      </p:sp>
      <p:sp>
        <p:nvSpPr>
          <p:cNvPr id="8" name="TextBox 7"/>
          <p:cNvSpPr txBox="1"/>
          <p:nvPr userDrawn="1"/>
        </p:nvSpPr>
        <p:spPr>
          <a:xfrm>
            <a:off x="715840" y="6165304"/>
            <a:ext cx="5080295" cy="707886"/>
          </a:xfrm>
          <a:prstGeom prst="rect">
            <a:avLst/>
          </a:prstGeom>
          <a:noFill/>
        </p:spPr>
        <p:txBody>
          <a:bodyPr wrap="square" rtlCol="0">
            <a:spAutoFit/>
          </a:bodyPr>
          <a:lstStyle/>
          <a:p>
            <a:r>
              <a:rPr lang="en-GB" sz="1000" dirty="0" smtClean="0">
                <a:solidFill>
                  <a:srgbClr val="FFFFFF"/>
                </a:solidFill>
              </a:rPr>
              <a:t>LHC Performance Workshop 2018 – Chamonix’18 </a:t>
            </a:r>
          </a:p>
          <a:p>
            <a:r>
              <a:rPr lang="en-GB" sz="1000" dirty="0" smtClean="0">
                <a:solidFill>
                  <a:srgbClr val="FFFFFF"/>
                </a:solidFill>
              </a:rPr>
              <a:t>Summary</a:t>
            </a:r>
          </a:p>
          <a:p>
            <a:r>
              <a:rPr lang="en-GB" sz="1000" dirty="0" smtClean="0">
                <a:solidFill>
                  <a:srgbClr val="FFFFFF"/>
                </a:solidFill>
              </a:rPr>
              <a:t>F</a:t>
            </a:r>
            <a:r>
              <a:rPr lang="en-GB" sz="1000" dirty="0">
                <a:solidFill>
                  <a:srgbClr val="FFFFFF"/>
                </a:solidFill>
              </a:rPr>
              <a:t>. </a:t>
            </a:r>
            <a:r>
              <a:rPr lang="en-GB" sz="1000" dirty="0" smtClean="0">
                <a:solidFill>
                  <a:srgbClr val="FFFFFF"/>
                </a:solidFill>
              </a:rPr>
              <a:t>Bordry</a:t>
            </a:r>
          </a:p>
          <a:p>
            <a:r>
              <a:rPr lang="en-GB" sz="1000" dirty="0" smtClean="0">
                <a:solidFill>
                  <a:srgbClr val="FFFFFF"/>
                </a:solidFill>
              </a:rPr>
              <a:t>7</a:t>
            </a:r>
            <a:r>
              <a:rPr lang="en-GB" sz="1000" baseline="30000" dirty="0" smtClean="0">
                <a:solidFill>
                  <a:srgbClr val="FFFFFF"/>
                </a:solidFill>
              </a:rPr>
              <a:t>th</a:t>
            </a:r>
            <a:r>
              <a:rPr lang="en-GB" sz="1000" baseline="0" dirty="0" smtClean="0">
                <a:solidFill>
                  <a:srgbClr val="FFFFFF"/>
                </a:solidFill>
              </a:rPr>
              <a:t> </a:t>
            </a:r>
            <a:r>
              <a:rPr lang="en-GB" sz="1000" dirty="0" smtClean="0">
                <a:solidFill>
                  <a:srgbClr val="FFFFFF"/>
                </a:solidFill>
              </a:rPr>
              <a:t>March 2017</a:t>
            </a:r>
            <a:endParaRPr lang="en-GB" sz="1000"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9" r:id="rId2"/>
    <p:sldLayoutId id="2147483742" r:id="rId3"/>
    <p:sldLayoutId id="2147483745" r:id="rId4"/>
    <p:sldLayoutId id="2147483748" r:id="rId5"/>
    <p:sldLayoutId id="2147483750" r:id="rId6"/>
    <p:sldLayoutId id="2147483751" r:id="rId7"/>
    <p:sldLayoutId id="2147483752"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jpe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42.wmf"/><Relationship Id="rId3" Type="http://schemas.openxmlformats.org/officeDocument/2006/relationships/image" Target="../media/image44.jpeg"/><Relationship Id="rId7" Type="http://schemas.openxmlformats.org/officeDocument/2006/relationships/image" Target="../media/image39.wmf"/><Relationship Id="rId12"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41.wmf"/><Relationship Id="rId5" Type="http://schemas.openxmlformats.org/officeDocument/2006/relationships/image" Target="../media/image38.wmf"/><Relationship Id="rId15" Type="http://schemas.openxmlformats.org/officeDocument/2006/relationships/image" Target="../media/image43.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0.wmf"/><Relationship Id="rId1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49.png"/><Relationship Id="rId4" Type="http://schemas.openxmlformats.org/officeDocument/2006/relationships/image" Target="../media/image48.tiff"/></Relationships>
</file>

<file path=ppt/slides/_rels/slide22.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1.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 Id="rId5" Type="http://schemas.openxmlformats.org/officeDocument/2006/relationships/image" Target="../media/image60.jpe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70.png"/><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69.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71.png"/><Relationship Id="rId4" Type="http://schemas.openxmlformats.org/officeDocument/2006/relationships/image" Target="../media/image68.png"/><Relationship Id="rId9" Type="http://schemas.microsoft.com/office/2007/relationships/hdphoto" Target="../media/hdphoto7.wdp"/></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eg"/><Relationship Id="rId1" Type="http://schemas.openxmlformats.org/officeDocument/2006/relationships/slideLayout" Target="../slideLayouts/slideLayout3.xml"/><Relationship Id="rId5" Type="http://schemas.openxmlformats.org/officeDocument/2006/relationships/image" Target="../media/image75.png"/><Relationship Id="rId4"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86.jpeg"/><Relationship Id="rId5" Type="http://schemas.microsoft.com/office/2007/relationships/hdphoto" Target="../media/hdphoto9.wdp"/><Relationship Id="rId4" Type="http://schemas.openxmlformats.org/officeDocument/2006/relationships/image" Target="../media/image85.pn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54.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91.tiff"/><Relationship Id="rId7" Type="http://schemas.openxmlformats.org/officeDocument/2006/relationships/image" Target="../media/image95.jpeg"/><Relationship Id="rId2" Type="http://schemas.openxmlformats.org/officeDocument/2006/relationships/image" Target="../media/image90.png"/><Relationship Id="rId1" Type="http://schemas.openxmlformats.org/officeDocument/2006/relationships/slideLayout" Target="../slideLayouts/slideLayout3.xml"/><Relationship Id="rId6" Type="http://schemas.openxmlformats.org/officeDocument/2006/relationships/image" Target="../media/image94.tiff"/><Relationship Id="rId5" Type="http://schemas.openxmlformats.org/officeDocument/2006/relationships/image" Target="../media/image93.tiff"/><Relationship Id="rId4" Type="http://schemas.openxmlformats.org/officeDocument/2006/relationships/image" Target="../media/image92.tiff"/><Relationship Id="rId9" Type="http://schemas.openxmlformats.org/officeDocument/2006/relationships/image" Target="../media/image87.png"/></Relationships>
</file>

<file path=ppt/slides/_rels/slide5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xml"/><Relationship Id="rId4" Type="http://schemas.openxmlformats.org/officeDocument/2006/relationships/image" Target="../media/image87.png"/></Relationships>
</file>

<file path=ppt/slides/_rels/slide56.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87.png"/><Relationship Id="rId4" Type="http://schemas.openxmlformats.org/officeDocument/2006/relationships/image" Target="../media/image100.jpeg"/></Relationships>
</file>

<file path=ppt/slides/_rels/slide5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103.png"/></Relationships>
</file>

<file path=ppt/slides/_rels/slide5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emf"/><Relationship Id="rId1" Type="http://schemas.openxmlformats.org/officeDocument/2006/relationships/slideLayout" Target="../slideLayouts/slideLayout3.xml"/><Relationship Id="rId4" Type="http://schemas.openxmlformats.org/officeDocument/2006/relationships/image" Target="../media/image87.png"/></Relationships>
</file>

<file path=ppt/slides/_rels/slide5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0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110.png"/></Relationships>
</file>

<file path=ppt/slides/_rels/slide6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4.xml"/><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3.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116.png"/></Relationships>
</file>

<file path=ppt/slides/_rels/slide6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3.xml"/><Relationship Id="rId6" Type="http://schemas.openxmlformats.org/officeDocument/2006/relationships/image" Target="../media/image87.png"/><Relationship Id="rId5" Type="http://schemas.openxmlformats.org/officeDocument/2006/relationships/image" Target="../media/image120.png"/><Relationship Id="rId4" Type="http://schemas.openxmlformats.org/officeDocument/2006/relationships/image" Target="../media/image119.png"/></Relationships>
</file>

<file path=ppt/slides/_rels/slide6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jpeg"/><Relationship Id="rId1" Type="http://schemas.openxmlformats.org/officeDocument/2006/relationships/slideLayout" Target="../slideLayouts/slideLayout3.xml"/><Relationship Id="rId4" Type="http://schemas.openxmlformats.org/officeDocument/2006/relationships/image" Target="../media/image87.png"/></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26.jpg"/><Relationship Id="rId2" Type="http://schemas.openxmlformats.org/officeDocument/2006/relationships/image" Target="../media/image125.jpe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2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emf"/><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7.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2.png"/><Relationship Id="rId2" Type="http://schemas.openxmlformats.org/officeDocument/2006/relationships/image" Target="../media/image13.jpeg"/><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1.jpeg"/><Relationship Id="rId5" Type="http://schemas.openxmlformats.org/officeDocument/2006/relationships/image" Target="../media/image16.jpeg"/><Relationship Id="rId10" Type="http://schemas.openxmlformats.org/officeDocument/2006/relationships/image" Target="../media/image20.png"/><Relationship Id="rId4" Type="http://schemas.openxmlformats.org/officeDocument/2006/relationships/image" Target="../media/image15.jpeg"/><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260648"/>
            <a:ext cx="8303505" cy="2492990"/>
          </a:xfrm>
          <a:prstGeom prst="rect">
            <a:avLst/>
          </a:prstGeom>
          <a:noFill/>
        </p:spPr>
        <p:txBody>
          <a:bodyPr wrap="square" rtlCol="0">
            <a:spAutoFit/>
          </a:bodyPr>
          <a:lstStyle/>
          <a:p>
            <a:r>
              <a:rPr lang="en-GB" sz="3200" dirty="0" smtClean="0"/>
              <a:t>LHC Performance Workshop (Chamonix’18) </a:t>
            </a:r>
          </a:p>
          <a:p>
            <a:r>
              <a:rPr lang="en-GB" sz="4000" b="1" dirty="0" smtClean="0"/>
              <a:t>Summary</a:t>
            </a:r>
          </a:p>
          <a:p>
            <a:endParaRPr lang="en-GB" sz="3200" dirty="0" smtClean="0"/>
          </a:p>
          <a:p>
            <a:r>
              <a:rPr lang="en-GB" sz="3200" dirty="0" err="1" smtClean="0"/>
              <a:t>Frédérick</a:t>
            </a:r>
            <a:r>
              <a:rPr lang="en-GB" sz="3200" dirty="0" smtClean="0"/>
              <a:t> </a:t>
            </a:r>
            <a:r>
              <a:rPr lang="en-GB" sz="3200" dirty="0" err="1" smtClean="0"/>
              <a:t>Bordry</a:t>
            </a:r>
            <a:r>
              <a:rPr lang="en-GB" sz="3200" dirty="0" smtClean="0"/>
              <a:t> </a:t>
            </a:r>
          </a:p>
          <a:p>
            <a:r>
              <a:rPr lang="en-GB" sz="2000" dirty="0" smtClean="0"/>
              <a:t>7</a:t>
            </a:r>
            <a:r>
              <a:rPr lang="en-GB" sz="2000" baseline="30000" dirty="0" smtClean="0"/>
              <a:t>th</a:t>
            </a:r>
            <a:r>
              <a:rPr lang="en-GB" sz="2000" dirty="0" smtClean="0"/>
              <a:t> March </a:t>
            </a:r>
            <a:r>
              <a:rPr lang="en-GB" sz="2000" b="0" dirty="0" smtClean="0"/>
              <a:t>2018</a:t>
            </a:r>
            <a:endParaRPr lang="en-GB" sz="2000" b="0" dirty="0"/>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sharpenSoften amount="-1000"/>
                    </a14:imgEffect>
                  </a14:imgLayer>
                </a14:imgProps>
              </a:ext>
              <a:ext uri="{28A0092B-C50C-407E-A947-70E740481C1C}">
                <a14:useLocalDpi xmlns:a14="http://schemas.microsoft.com/office/drawing/2010/main"/>
              </a:ext>
            </a:extLst>
          </a:blip>
          <a:stretch>
            <a:fillRect/>
          </a:stretch>
        </p:blipFill>
        <p:spPr>
          <a:xfrm>
            <a:off x="-15274" y="2780928"/>
            <a:ext cx="9143999" cy="2314575"/>
          </a:xfrm>
          <a:prstGeom prst="rect">
            <a:avLst/>
          </a:prstGeom>
          <a:effectLst>
            <a:outerShdw blurRad="1270000" dist="50800" dir="5400000" algn="ctr" rotWithShape="0">
              <a:schemeClr val="tx1">
                <a:lumMod val="60000"/>
                <a:lumOff val="40000"/>
              </a:schemeClr>
            </a:outerShdw>
          </a:effectLst>
        </p:spPr>
      </p:pic>
      <p:pic>
        <p:nvPicPr>
          <p:cNvPr id="3"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43379" y="5245903"/>
            <a:ext cx="4895850" cy="1428750"/>
          </a:xfrm>
          <a:prstGeom prst="rect">
            <a:avLst/>
          </a:prstGeom>
        </p:spPr>
      </p:pic>
    </p:spTree>
    <p:extLst>
      <p:ext uri="{BB962C8B-B14F-4D97-AF65-F5344CB8AC3E}">
        <p14:creationId xmlns:p14="http://schemas.microsoft.com/office/powerpoint/2010/main" val="274870222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01241" y="645568"/>
            <a:ext cx="2755840" cy="2755840"/>
          </a:xfrm>
          <a:prstGeom prst="rect">
            <a:avLst/>
          </a:prstGeom>
        </p:spPr>
      </p:pic>
      <p:sp>
        <p:nvSpPr>
          <p:cNvPr id="18" name="Rectangle 17"/>
          <p:cNvSpPr/>
          <p:nvPr/>
        </p:nvSpPr>
        <p:spPr>
          <a:xfrm>
            <a:off x="989876" y="104071"/>
            <a:ext cx="3406702" cy="523220"/>
          </a:xfrm>
          <a:prstGeom prst="rect">
            <a:avLst/>
          </a:prstGeom>
          <a:solidFill>
            <a:schemeClr val="tx2">
              <a:lumMod val="60000"/>
              <a:lumOff val="40000"/>
            </a:schemeClr>
          </a:solidFill>
        </p:spPr>
        <p:txBody>
          <a:bodyPr wrap="none">
            <a:spAutoFit/>
          </a:bodyPr>
          <a:lstStyle/>
          <a:p>
            <a:r>
              <a:rPr lang="en-GB" sz="2800" dirty="0">
                <a:solidFill>
                  <a:schemeClr val="bg1"/>
                </a:solidFill>
              </a:rPr>
              <a:t>LHC 2017 </a:t>
            </a:r>
            <a:r>
              <a:rPr lang="en-GB" sz="2800" dirty="0" smtClean="0">
                <a:solidFill>
                  <a:schemeClr val="bg1"/>
                </a:solidFill>
              </a:rPr>
              <a:t>operation</a:t>
            </a:r>
            <a:endParaRPr lang="en-GB" sz="2000" dirty="0">
              <a:solidFill>
                <a:schemeClr val="bg1"/>
              </a:solidFill>
            </a:endParaRPr>
          </a:p>
        </p:txBody>
      </p:sp>
      <p:pic>
        <p:nvPicPr>
          <p:cNvPr id="16" name="Picture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1259" y="1053720"/>
            <a:ext cx="4290405" cy="2913542"/>
          </a:xfrm>
          <a:prstGeom prst="rect">
            <a:avLst/>
          </a:prstGeom>
        </p:spPr>
      </p:pic>
      <p:sp>
        <p:nvSpPr>
          <p:cNvPr id="19" name="TextBox 18"/>
          <p:cNvSpPr txBox="1"/>
          <p:nvPr/>
        </p:nvSpPr>
        <p:spPr>
          <a:xfrm>
            <a:off x="65187" y="1281496"/>
            <a:ext cx="1872208" cy="2390398"/>
          </a:xfrm>
          <a:prstGeom prst="rect">
            <a:avLst/>
          </a:prstGeom>
          <a:noFill/>
        </p:spPr>
        <p:txBody>
          <a:bodyPr wrap="square" rtlCol="0">
            <a:spAutoFit/>
          </a:bodyPr>
          <a:lstStyle/>
          <a:p>
            <a:r>
              <a:rPr lang="en-GB" sz="1400" dirty="0" smtClean="0">
                <a:solidFill>
                  <a:schemeClr val="tx2"/>
                </a:solidFill>
              </a:rPr>
              <a:t>Peak luminosity</a:t>
            </a:r>
          </a:p>
          <a:p>
            <a:r>
              <a:rPr lang="en-GB" sz="1400" dirty="0" smtClean="0">
                <a:solidFill>
                  <a:schemeClr val="tx2"/>
                </a:solidFill>
              </a:rPr>
              <a:t>2.2 10</a:t>
            </a:r>
            <a:r>
              <a:rPr lang="en-GB" sz="1400" baseline="30000" dirty="0" smtClean="0">
                <a:solidFill>
                  <a:schemeClr val="tx2"/>
                </a:solidFill>
              </a:rPr>
              <a:t>34</a:t>
            </a:r>
            <a:r>
              <a:rPr lang="en-GB" sz="1400" dirty="0" smtClean="0">
                <a:solidFill>
                  <a:schemeClr val="tx2"/>
                </a:solidFill>
              </a:rPr>
              <a:t> cm</a:t>
            </a:r>
            <a:r>
              <a:rPr lang="en-GB" sz="1400" baseline="30000" dirty="0" smtClean="0">
                <a:solidFill>
                  <a:schemeClr val="tx2"/>
                </a:solidFill>
              </a:rPr>
              <a:t>-2</a:t>
            </a:r>
            <a:r>
              <a:rPr lang="en-GB" sz="1400" dirty="0" smtClean="0">
                <a:solidFill>
                  <a:schemeClr val="tx2"/>
                </a:solidFill>
              </a:rPr>
              <a:t> s</a:t>
            </a:r>
            <a:r>
              <a:rPr lang="en-GB" sz="1400" baseline="30000" dirty="0" smtClean="0">
                <a:solidFill>
                  <a:schemeClr val="tx2"/>
                </a:solidFill>
              </a:rPr>
              <a:t>-1</a:t>
            </a:r>
          </a:p>
          <a:p>
            <a:endParaRPr lang="en-GB" sz="1400" dirty="0">
              <a:solidFill>
                <a:schemeClr val="tx2"/>
              </a:solidFill>
            </a:endParaRPr>
          </a:p>
          <a:p>
            <a:r>
              <a:rPr lang="en-GB" sz="1400" dirty="0" smtClean="0">
                <a:solidFill>
                  <a:schemeClr val="tx2"/>
                </a:solidFill>
              </a:rPr>
              <a:t>With luminosity levelling at </a:t>
            </a:r>
          </a:p>
          <a:p>
            <a:r>
              <a:rPr lang="en-GB" sz="1400" dirty="0" smtClean="0">
                <a:solidFill>
                  <a:schemeClr val="tx2"/>
                </a:solidFill>
              </a:rPr>
              <a:t>1.5 10</a:t>
            </a:r>
            <a:r>
              <a:rPr lang="en-GB" sz="1400" baseline="30000" dirty="0" smtClean="0">
                <a:solidFill>
                  <a:schemeClr val="tx2"/>
                </a:solidFill>
              </a:rPr>
              <a:t>34 </a:t>
            </a:r>
            <a:r>
              <a:rPr lang="en-GB" sz="1400" dirty="0">
                <a:solidFill>
                  <a:schemeClr val="tx2"/>
                </a:solidFill>
              </a:rPr>
              <a:t>cm</a:t>
            </a:r>
            <a:r>
              <a:rPr lang="en-GB" sz="1400" baseline="30000" dirty="0">
                <a:solidFill>
                  <a:schemeClr val="tx2"/>
                </a:solidFill>
              </a:rPr>
              <a:t>-2</a:t>
            </a:r>
            <a:r>
              <a:rPr lang="en-GB" sz="1400" dirty="0">
                <a:solidFill>
                  <a:schemeClr val="tx2"/>
                </a:solidFill>
              </a:rPr>
              <a:t> </a:t>
            </a:r>
            <a:r>
              <a:rPr lang="en-GB" sz="1400" dirty="0" smtClean="0">
                <a:solidFill>
                  <a:schemeClr val="tx2"/>
                </a:solidFill>
              </a:rPr>
              <a:t>s</a:t>
            </a:r>
            <a:r>
              <a:rPr lang="en-GB" sz="1400" baseline="30000" dirty="0" smtClean="0">
                <a:solidFill>
                  <a:schemeClr val="tx2"/>
                </a:solidFill>
              </a:rPr>
              <a:t>-1</a:t>
            </a:r>
          </a:p>
          <a:p>
            <a:endParaRPr lang="fr-CH" sz="1400" baseline="30000" dirty="0">
              <a:solidFill>
                <a:schemeClr val="tx2"/>
              </a:solidFill>
            </a:endParaRPr>
          </a:p>
          <a:p>
            <a:r>
              <a:rPr lang="en-GB" sz="1400" dirty="0">
                <a:solidFill>
                  <a:schemeClr val="tx2"/>
                </a:solidFill>
              </a:rPr>
              <a:t>Lower </a:t>
            </a:r>
            <a:r>
              <a:rPr lang="en-GB" sz="1400" dirty="0">
                <a:solidFill>
                  <a:schemeClr val="tx2"/>
                </a:solidFill>
                <a:latin typeface="Symbol" panose="05050102010706020507" pitchFamily="18" charset="2"/>
              </a:rPr>
              <a:t>b</a:t>
            </a:r>
            <a:r>
              <a:rPr lang="en-GB" sz="1400" dirty="0">
                <a:solidFill>
                  <a:schemeClr val="tx2"/>
                </a:solidFill>
              </a:rPr>
              <a:t>* 30 </a:t>
            </a:r>
            <a:r>
              <a:rPr lang="en-GB" sz="1400" dirty="0" smtClean="0">
                <a:solidFill>
                  <a:schemeClr val="tx2"/>
                </a:solidFill>
              </a:rPr>
              <a:t>cm</a:t>
            </a:r>
          </a:p>
          <a:p>
            <a:pPr marL="173038" indent="-173038"/>
            <a:r>
              <a:rPr lang="en-GB" sz="1400" dirty="0">
                <a:solidFill>
                  <a:schemeClr val="tx2"/>
                </a:solidFill>
              </a:rPr>
              <a:t>	</a:t>
            </a:r>
            <a:r>
              <a:rPr lang="en-GB" sz="1200" i="1" dirty="0" smtClean="0">
                <a:solidFill>
                  <a:schemeClr val="tx2"/>
                </a:solidFill>
              </a:rPr>
              <a:t>(new </a:t>
            </a:r>
            <a:r>
              <a:rPr lang="en-GB" sz="1200" i="1" dirty="0">
                <a:solidFill>
                  <a:schemeClr val="tx2"/>
                </a:solidFill>
              </a:rPr>
              <a:t>ATS </a:t>
            </a:r>
            <a:r>
              <a:rPr lang="en-GB" sz="1200" i="1" dirty="0" smtClean="0">
                <a:solidFill>
                  <a:schemeClr val="tx2"/>
                </a:solidFill>
              </a:rPr>
              <a:t>optics</a:t>
            </a:r>
            <a:r>
              <a:rPr lang="en-GB" sz="1200" i="1" dirty="0">
                <a:solidFill>
                  <a:schemeClr val="tx2"/>
                </a:solidFill>
              </a:rPr>
              <a:t>)</a:t>
            </a:r>
          </a:p>
          <a:p>
            <a:endParaRPr lang="fr-CH" sz="1400" dirty="0" smtClean="0">
              <a:solidFill>
                <a:schemeClr val="tx2"/>
              </a:solidFill>
            </a:endParaRPr>
          </a:p>
          <a:p>
            <a:r>
              <a:rPr lang="fr-CH" sz="1400" dirty="0" err="1" smtClean="0">
                <a:solidFill>
                  <a:schemeClr val="tx2"/>
                </a:solidFill>
              </a:rPr>
              <a:t>Availability</a:t>
            </a:r>
            <a:r>
              <a:rPr lang="fr-CH" sz="1400" dirty="0" smtClean="0">
                <a:solidFill>
                  <a:schemeClr val="tx2"/>
                </a:solidFill>
              </a:rPr>
              <a:t>: 81%</a:t>
            </a:r>
            <a:endParaRPr lang="en-GB" sz="1400" dirty="0">
              <a:solidFill>
                <a:schemeClr val="tx2"/>
              </a:solidFill>
            </a:endParaRPr>
          </a:p>
        </p:txBody>
      </p:sp>
      <p:sp>
        <p:nvSpPr>
          <p:cNvPr id="20" name="Rectangle 19"/>
          <p:cNvSpPr/>
          <p:nvPr/>
        </p:nvSpPr>
        <p:spPr>
          <a:xfrm>
            <a:off x="252135" y="668540"/>
            <a:ext cx="1427355" cy="759182"/>
          </a:xfrm>
          <a:prstGeom prst="rect">
            <a:avLst/>
          </a:prstGeom>
        </p:spPr>
        <p:txBody>
          <a:bodyPr wrap="square">
            <a:spAutoFit/>
          </a:bodyPr>
          <a:lstStyle/>
          <a:p>
            <a:pPr algn="ctr">
              <a:spcAft>
                <a:spcPts val="400"/>
              </a:spcAft>
              <a:buClr>
                <a:srgbClr val="0000FF"/>
              </a:buClr>
            </a:pPr>
            <a:r>
              <a:rPr lang="en-GB" sz="2000" b="1" kern="0" dirty="0">
                <a:solidFill>
                  <a:srgbClr val="00B050"/>
                </a:solidFill>
                <a:sym typeface="Symbol" panose="05050102010706020507" pitchFamily="18" charset="2"/>
              </a:rPr>
              <a:t>2017 goal:</a:t>
            </a:r>
          </a:p>
          <a:p>
            <a:pPr algn="ctr">
              <a:spcAft>
                <a:spcPts val="400"/>
              </a:spcAft>
              <a:buClr>
                <a:srgbClr val="0000FF"/>
              </a:buClr>
            </a:pPr>
            <a:r>
              <a:rPr lang="en-GB" sz="2000" b="1" kern="0" dirty="0">
                <a:solidFill>
                  <a:srgbClr val="00B050"/>
                </a:solidFill>
                <a:sym typeface="Symbol" panose="05050102010706020507" pitchFamily="18" charset="2"/>
              </a:rPr>
              <a:t>45 </a:t>
            </a:r>
            <a:r>
              <a:rPr lang="en-GB" sz="2000" b="1" kern="0" dirty="0">
                <a:solidFill>
                  <a:srgbClr val="00B050"/>
                </a:solidFill>
              </a:rPr>
              <a:t>fb</a:t>
            </a:r>
            <a:r>
              <a:rPr lang="en-GB" sz="2000" b="1" kern="0" baseline="30000" dirty="0">
                <a:solidFill>
                  <a:srgbClr val="00B050"/>
                </a:solidFill>
              </a:rPr>
              <a:t>-1</a:t>
            </a:r>
            <a:endParaRPr lang="en-GB" sz="2000" kern="0" dirty="0">
              <a:solidFill>
                <a:srgbClr val="00B050"/>
              </a:solidFill>
            </a:endParaRPr>
          </a:p>
        </p:txBody>
      </p:sp>
      <p:cxnSp>
        <p:nvCxnSpPr>
          <p:cNvPr id="10" name="Straight Connector 9"/>
          <p:cNvCxnSpPr/>
          <p:nvPr/>
        </p:nvCxnSpPr>
        <p:spPr>
          <a:xfrm>
            <a:off x="5215339" y="1835422"/>
            <a:ext cx="3582289" cy="10725"/>
          </a:xfrm>
          <a:prstGeom prst="line">
            <a:avLst/>
          </a:prstGeom>
          <a:ln w="19050">
            <a:solidFill>
              <a:srgbClr val="00B050"/>
            </a:solidFill>
          </a:ln>
        </p:spPr>
        <p:style>
          <a:lnRef idx="1">
            <a:schemeClr val="dk1"/>
          </a:lnRef>
          <a:fillRef idx="0">
            <a:schemeClr val="dk1"/>
          </a:fillRef>
          <a:effectRef idx="0">
            <a:schemeClr val="dk1"/>
          </a:effectRef>
          <a:fontRef idx="minor">
            <a:schemeClr val="tx1"/>
          </a:fontRef>
        </p:style>
      </p:cxnSp>
      <p:grpSp>
        <p:nvGrpSpPr>
          <p:cNvPr id="11" name="Group 10"/>
          <p:cNvGrpSpPr>
            <a:grpSpLocks noChangeAspect="1"/>
          </p:cNvGrpSpPr>
          <p:nvPr/>
        </p:nvGrpSpPr>
        <p:grpSpPr>
          <a:xfrm>
            <a:off x="208574" y="3399062"/>
            <a:ext cx="4778343" cy="2332658"/>
            <a:chOff x="3019732" y="3372098"/>
            <a:chExt cx="6016764" cy="2937222"/>
          </a:xfrm>
        </p:grpSpPr>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19732" y="3842460"/>
              <a:ext cx="6016764" cy="2466860"/>
            </a:xfrm>
            <a:prstGeom prst="rect">
              <a:avLst/>
            </a:prstGeom>
          </p:spPr>
        </p:pic>
        <p:sp>
          <p:nvSpPr>
            <p:cNvPr id="13" name="Right Brace 12"/>
            <p:cNvSpPr/>
            <p:nvPr/>
          </p:nvSpPr>
          <p:spPr>
            <a:xfrm rot="16200000">
              <a:off x="4958019" y="3392997"/>
              <a:ext cx="442073" cy="1234160"/>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p:cNvSpPr txBox="1"/>
            <p:nvPr/>
          </p:nvSpPr>
          <p:spPr>
            <a:xfrm>
              <a:off x="4738633" y="3372098"/>
              <a:ext cx="704039" cy="307777"/>
            </a:xfrm>
            <a:prstGeom prst="rect">
              <a:avLst/>
            </a:prstGeom>
            <a:noFill/>
          </p:spPr>
          <p:txBody>
            <a:bodyPr wrap="none" rtlCol="0">
              <a:spAutoFit/>
            </a:bodyPr>
            <a:lstStyle/>
            <a:p>
              <a:r>
                <a:rPr lang="en-US" sz="1400" dirty="0" smtClean="0">
                  <a:solidFill>
                    <a:srgbClr val="FF0000"/>
                  </a:solidFill>
                </a:rPr>
                <a:t>BCMS</a:t>
              </a:r>
              <a:endParaRPr lang="en-US" sz="1400" dirty="0">
                <a:solidFill>
                  <a:srgbClr val="FF0000"/>
                </a:solidFill>
              </a:endParaRPr>
            </a:p>
          </p:txBody>
        </p:sp>
        <p:sp>
          <p:nvSpPr>
            <p:cNvPr id="21" name="TextBox 20"/>
            <p:cNvSpPr txBox="1"/>
            <p:nvPr/>
          </p:nvSpPr>
          <p:spPr>
            <a:xfrm>
              <a:off x="6824056" y="3407864"/>
              <a:ext cx="686406" cy="307777"/>
            </a:xfrm>
            <a:prstGeom prst="rect">
              <a:avLst/>
            </a:prstGeom>
            <a:noFill/>
          </p:spPr>
          <p:txBody>
            <a:bodyPr wrap="none" rtlCol="0">
              <a:spAutoFit/>
            </a:bodyPr>
            <a:lstStyle/>
            <a:p>
              <a:r>
                <a:rPr lang="en-US" sz="1400" dirty="0" smtClean="0">
                  <a:solidFill>
                    <a:srgbClr val="FF0000"/>
                  </a:solidFill>
                </a:rPr>
                <a:t>8b+4e</a:t>
              </a:r>
              <a:endParaRPr lang="en-US" sz="1400" dirty="0">
                <a:solidFill>
                  <a:srgbClr val="FF0000"/>
                </a:solidFill>
              </a:endParaRPr>
            </a:p>
          </p:txBody>
        </p:sp>
        <p:sp>
          <p:nvSpPr>
            <p:cNvPr id="22" name="TextBox 21"/>
            <p:cNvSpPr txBox="1"/>
            <p:nvPr/>
          </p:nvSpPr>
          <p:spPr>
            <a:xfrm>
              <a:off x="5780679" y="3589205"/>
              <a:ext cx="771365" cy="523219"/>
            </a:xfrm>
            <a:prstGeom prst="rect">
              <a:avLst/>
            </a:prstGeom>
            <a:noFill/>
          </p:spPr>
          <p:txBody>
            <a:bodyPr wrap="none" rtlCol="0">
              <a:spAutoFit/>
            </a:bodyPr>
            <a:lstStyle/>
            <a:p>
              <a:r>
                <a:rPr lang="en-US" sz="1400" dirty="0" smtClean="0">
                  <a:solidFill>
                    <a:srgbClr val="FF0000"/>
                  </a:solidFill>
                </a:rPr>
                <a:t>16L2</a:t>
              </a:r>
              <a:br>
                <a:rPr lang="en-US" sz="1400" dirty="0" smtClean="0">
                  <a:solidFill>
                    <a:srgbClr val="FF0000"/>
                  </a:solidFill>
                </a:rPr>
              </a:br>
              <a:r>
                <a:rPr lang="en-US" sz="1400" dirty="0" smtClean="0">
                  <a:solidFill>
                    <a:srgbClr val="FF0000"/>
                  </a:solidFill>
                </a:rPr>
                <a:t>dumps </a:t>
              </a:r>
              <a:endParaRPr lang="en-US" sz="1400" dirty="0">
                <a:solidFill>
                  <a:srgbClr val="FF0000"/>
                </a:solidFill>
              </a:endParaRPr>
            </a:p>
          </p:txBody>
        </p:sp>
        <p:sp>
          <p:nvSpPr>
            <p:cNvPr id="23" name="Right Brace 22"/>
            <p:cNvSpPr/>
            <p:nvPr/>
          </p:nvSpPr>
          <p:spPr>
            <a:xfrm rot="16200000">
              <a:off x="7015261" y="3495994"/>
              <a:ext cx="442073" cy="1008113"/>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Right Brace 23"/>
            <p:cNvSpPr/>
            <p:nvPr/>
          </p:nvSpPr>
          <p:spPr>
            <a:xfrm rot="16200000">
              <a:off x="5977517" y="4108063"/>
              <a:ext cx="442073" cy="648072"/>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3" name="Rectangle 2"/>
          <p:cNvSpPr/>
          <p:nvPr/>
        </p:nvSpPr>
        <p:spPr>
          <a:xfrm>
            <a:off x="5348147" y="659741"/>
            <a:ext cx="3156633" cy="523220"/>
          </a:xfrm>
          <a:prstGeom prst="rect">
            <a:avLst/>
          </a:prstGeom>
        </p:spPr>
        <p:txBody>
          <a:bodyPr wrap="none">
            <a:spAutoFit/>
          </a:bodyPr>
          <a:lstStyle/>
          <a:p>
            <a:pPr algn="ctr">
              <a:spcAft>
                <a:spcPts val="400"/>
              </a:spcAft>
              <a:buClr>
                <a:srgbClr val="0000FF"/>
              </a:buClr>
            </a:pPr>
            <a:r>
              <a:rPr lang="en-GB" sz="2800" b="1" kern="0" dirty="0" smtClean="0">
                <a:solidFill>
                  <a:srgbClr val="FF0000"/>
                </a:solidFill>
                <a:sym typeface="Symbol" panose="05050102010706020507" pitchFamily="18" charset="2"/>
              </a:rPr>
              <a:t>Achieved : 50 </a:t>
            </a:r>
            <a:r>
              <a:rPr lang="en-GB" sz="2800" b="1" kern="0" dirty="0">
                <a:solidFill>
                  <a:srgbClr val="FF0000"/>
                </a:solidFill>
              </a:rPr>
              <a:t>fb</a:t>
            </a:r>
            <a:r>
              <a:rPr lang="en-GB" sz="2800" b="1" kern="0" baseline="30000" dirty="0">
                <a:solidFill>
                  <a:srgbClr val="FF0000"/>
                </a:solidFill>
              </a:rPr>
              <a:t>-1</a:t>
            </a:r>
            <a:endParaRPr lang="en-GB" sz="2800" kern="0" dirty="0">
              <a:solidFill>
                <a:srgbClr val="FF0000"/>
              </a:solidFill>
            </a:endParaRPr>
          </a:p>
        </p:txBody>
      </p:sp>
      <p:sp>
        <p:nvSpPr>
          <p:cNvPr id="26" name="Rectangle 25"/>
          <p:cNvSpPr/>
          <p:nvPr/>
        </p:nvSpPr>
        <p:spPr>
          <a:xfrm>
            <a:off x="4572000" y="62796"/>
            <a:ext cx="4135509" cy="600164"/>
          </a:xfrm>
          <a:prstGeom prst="rect">
            <a:avLst/>
          </a:prstGeom>
        </p:spPr>
        <p:txBody>
          <a:bodyPr wrap="square">
            <a:spAutoFit/>
          </a:bodyPr>
          <a:lstStyle/>
          <a:p>
            <a:r>
              <a:rPr lang="en-GB" sz="1100" b="1" dirty="0"/>
              <a:t>Thanks to all the teams from infrastructure, all equipment groups to operation for their competence, professionalism, creativity and commitment.</a:t>
            </a:r>
          </a:p>
        </p:txBody>
      </p:sp>
      <p:sp>
        <p:nvSpPr>
          <p:cNvPr id="27" name="TextBox 26"/>
          <p:cNvSpPr txBox="1"/>
          <p:nvPr/>
        </p:nvSpPr>
        <p:spPr>
          <a:xfrm>
            <a:off x="493556" y="5810352"/>
            <a:ext cx="3558754" cy="261610"/>
          </a:xfrm>
          <a:prstGeom prst="rect">
            <a:avLst/>
          </a:prstGeom>
          <a:solidFill>
            <a:srgbClr val="FFFF00"/>
          </a:solidFill>
        </p:spPr>
        <p:txBody>
          <a:bodyPr wrap="square" rtlCol="0">
            <a:spAutoFit/>
          </a:bodyPr>
          <a:lstStyle/>
          <a:p>
            <a:pPr algn="ctr"/>
            <a:r>
              <a:rPr lang="en-US" sz="1100" b="1" dirty="0" smtClean="0">
                <a:solidFill>
                  <a:srgbClr val="FF0000"/>
                </a:solidFill>
              </a:rPr>
              <a:t>LHC takes &lt;0.03 % of the CERN protons</a:t>
            </a:r>
            <a:endParaRPr lang="en-US" sz="1100" b="1" dirty="0">
              <a:solidFill>
                <a:srgbClr val="FF0000"/>
              </a:solidFill>
            </a:endParaRPr>
          </a:p>
        </p:txBody>
      </p:sp>
      <p:pic>
        <p:nvPicPr>
          <p:cNvPr id="28" name="Picture 27"/>
          <p:cNvPicPr>
            <a:picLocks noChangeAspect="1"/>
          </p:cNvPicPr>
          <p:nvPr/>
        </p:nvPicPr>
        <p:blipFill>
          <a:blip r:embed="rId5"/>
          <a:stretch>
            <a:fillRect/>
          </a:stretch>
        </p:blipFill>
        <p:spPr>
          <a:xfrm>
            <a:off x="4979840" y="4087598"/>
            <a:ext cx="3962400" cy="2047875"/>
          </a:xfrm>
          <a:prstGeom prst="rect">
            <a:avLst/>
          </a:prstGeom>
        </p:spPr>
      </p:pic>
      <p:pic>
        <p:nvPicPr>
          <p:cNvPr id="25" name="Picture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959078" y="3897764"/>
            <a:ext cx="4293649" cy="2548795"/>
          </a:xfrm>
          <a:prstGeom prst="rect">
            <a:avLst/>
          </a:prstGeom>
        </p:spPr>
      </p:pic>
    </p:spTree>
    <p:extLst>
      <p:ext uri="{BB962C8B-B14F-4D97-AF65-F5344CB8AC3E}">
        <p14:creationId xmlns:p14="http://schemas.microsoft.com/office/powerpoint/2010/main" val="384006241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704846" y="2039760"/>
            <a:ext cx="4259642" cy="2528608"/>
          </a:xfrm>
          <a:prstGeom prst="rect">
            <a:avLst/>
          </a:prstGeom>
        </p:spPr>
      </p:pic>
      <p:sp>
        <p:nvSpPr>
          <p:cNvPr id="10" name="Rectangle 9"/>
          <p:cNvSpPr/>
          <p:nvPr/>
        </p:nvSpPr>
        <p:spPr>
          <a:xfrm>
            <a:off x="1691680" y="1095828"/>
            <a:ext cx="1153044" cy="523220"/>
          </a:xfrm>
          <a:prstGeom prst="rect">
            <a:avLst/>
          </a:prstGeom>
        </p:spPr>
        <p:txBody>
          <a:bodyPr wrap="square">
            <a:spAutoFit/>
          </a:bodyPr>
          <a:lstStyle/>
          <a:p>
            <a:r>
              <a:rPr lang="en-US" sz="2800" b="1" dirty="0" smtClean="0">
                <a:solidFill>
                  <a:srgbClr val="3366FF"/>
                </a:solidFill>
                <a:latin typeface="Calibri" pitchFamily="34" charset="0"/>
              </a:rPr>
              <a:t>2016</a:t>
            </a:r>
            <a:endParaRPr lang="en-US" sz="2800" b="1" dirty="0">
              <a:solidFill>
                <a:srgbClr val="062F67"/>
              </a:solidFill>
              <a:latin typeface="Calibri" pitchFamily="34" charset="0"/>
            </a:endParaRPr>
          </a:p>
        </p:txBody>
      </p:sp>
      <p:sp>
        <p:nvSpPr>
          <p:cNvPr id="11" name="Rectangle 10"/>
          <p:cNvSpPr/>
          <p:nvPr/>
        </p:nvSpPr>
        <p:spPr>
          <a:xfrm>
            <a:off x="6372200" y="1095828"/>
            <a:ext cx="1368152" cy="523220"/>
          </a:xfrm>
          <a:prstGeom prst="rect">
            <a:avLst/>
          </a:prstGeom>
        </p:spPr>
        <p:txBody>
          <a:bodyPr wrap="square">
            <a:spAutoFit/>
          </a:bodyPr>
          <a:lstStyle/>
          <a:p>
            <a:r>
              <a:rPr lang="en-US" sz="2800" b="1" dirty="0" smtClean="0">
                <a:solidFill>
                  <a:srgbClr val="3366FF"/>
                </a:solidFill>
                <a:latin typeface="Calibri" pitchFamily="34" charset="0"/>
              </a:rPr>
              <a:t>2017</a:t>
            </a:r>
            <a:endParaRPr lang="en-US" sz="2800" b="1" dirty="0">
              <a:solidFill>
                <a:srgbClr val="062F67"/>
              </a:solidFill>
              <a:latin typeface="Calibri" pitchFamily="34" charset="0"/>
            </a:endParaRPr>
          </a:p>
        </p:txBody>
      </p:sp>
      <p:sp>
        <p:nvSpPr>
          <p:cNvPr id="12" name="Rectangle 11"/>
          <p:cNvSpPr/>
          <p:nvPr/>
        </p:nvSpPr>
        <p:spPr>
          <a:xfrm>
            <a:off x="6406934" y="4736537"/>
            <a:ext cx="1298683" cy="646331"/>
          </a:xfrm>
          <a:prstGeom prst="rect">
            <a:avLst/>
          </a:prstGeom>
        </p:spPr>
        <p:txBody>
          <a:bodyPr wrap="square">
            <a:spAutoFit/>
          </a:bodyPr>
          <a:lstStyle/>
          <a:p>
            <a:r>
              <a:rPr lang="en-US" sz="3600" b="1" dirty="0" smtClean="0">
                <a:solidFill>
                  <a:schemeClr val="accent3"/>
                </a:solidFill>
                <a:latin typeface="Calibri" pitchFamily="34" charset="0"/>
              </a:rPr>
              <a:t>16L2</a:t>
            </a:r>
            <a:endParaRPr lang="en-US" sz="3600" b="1" dirty="0">
              <a:solidFill>
                <a:schemeClr val="accent3"/>
              </a:solidFill>
              <a:latin typeface="Calibri" pitchFamily="34" charset="0"/>
            </a:endParaRPr>
          </a:p>
        </p:txBody>
      </p:sp>
      <p:sp>
        <p:nvSpPr>
          <p:cNvPr id="13" name="Rectangle 12"/>
          <p:cNvSpPr/>
          <p:nvPr/>
        </p:nvSpPr>
        <p:spPr>
          <a:xfrm>
            <a:off x="2700708" y="4644205"/>
            <a:ext cx="3887516" cy="830997"/>
          </a:xfrm>
          <a:prstGeom prst="rect">
            <a:avLst/>
          </a:prstGeom>
        </p:spPr>
        <p:txBody>
          <a:bodyPr wrap="square">
            <a:spAutoFit/>
          </a:bodyPr>
          <a:lstStyle/>
          <a:p>
            <a:r>
              <a:rPr lang="en-US" sz="2400" b="1" dirty="0" smtClean="0">
                <a:solidFill>
                  <a:srgbClr val="FF0000"/>
                </a:solidFill>
                <a:latin typeface="Calibri" pitchFamily="34" charset="0"/>
              </a:rPr>
              <a:t>7% less time in fault</a:t>
            </a:r>
          </a:p>
          <a:p>
            <a:r>
              <a:rPr lang="en-US" sz="2400" b="1" dirty="0" smtClean="0">
                <a:solidFill>
                  <a:schemeClr val="tx2">
                    <a:lumMod val="60000"/>
                    <a:lumOff val="40000"/>
                  </a:schemeClr>
                </a:solidFill>
                <a:latin typeface="Calibri" pitchFamily="34" charset="0"/>
              </a:rPr>
              <a:t>7% more time in operations</a:t>
            </a:r>
            <a:endParaRPr lang="en-US" sz="2400" b="1" dirty="0">
              <a:solidFill>
                <a:schemeClr val="tx2">
                  <a:lumMod val="60000"/>
                  <a:lumOff val="40000"/>
                </a:schemeClr>
              </a:solidFill>
              <a:latin typeface="Calibri" pitchFamily="34" charset="0"/>
            </a:endParaRPr>
          </a:p>
        </p:txBody>
      </p:sp>
      <p:pic>
        <p:nvPicPr>
          <p:cNvPr id="14" name="Picture 13"/>
          <p:cNvPicPr>
            <a:picLocks noChangeAspect="1"/>
          </p:cNvPicPr>
          <p:nvPr/>
        </p:nvPicPr>
        <p:blipFill>
          <a:blip r:embed="rId3"/>
          <a:stretch>
            <a:fillRect/>
          </a:stretch>
        </p:blipFill>
        <p:spPr>
          <a:xfrm>
            <a:off x="136735" y="2027395"/>
            <a:ext cx="4406751" cy="2553339"/>
          </a:xfrm>
          <a:prstGeom prst="rect">
            <a:avLst/>
          </a:prstGeom>
        </p:spPr>
      </p:pic>
      <p:sp>
        <p:nvSpPr>
          <p:cNvPr id="15" name="Rectangle 14"/>
          <p:cNvSpPr/>
          <p:nvPr/>
        </p:nvSpPr>
        <p:spPr>
          <a:xfrm>
            <a:off x="401761" y="344994"/>
            <a:ext cx="7098610" cy="523220"/>
          </a:xfrm>
          <a:prstGeom prst="rect">
            <a:avLst/>
          </a:prstGeom>
          <a:solidFill>
            <a:srgbClr val="0070C0"/>
          </a:solidFill>
        </p:spPr>
        <p:txBody>
          <a:bodyPr wrap="none">
            <a:spAutoFit/>
          </a:bodyPr>
          <a:lstStyle/>
          <a:p>
            <a:r>
              <a:rPr lang="en-GB" sz="2800" dirty="0">
                <a:solidFill>
                  <a:schemeClr val="bg1"/>
                </a:solidFill>
              </a:rPr>
              <a:t>LHC </a:t>
            </a:r>
            <a:r>
              <a:rPr lang="en-GB" sz="2800" dirty="0" smtClean="0">
                <a:solidFill>
                  <a:schemeClr val="bg1"/>
                </a:solidFill>
              </a:rPr>
              <a:t>availability (13 </a:t>
            </a:r>
            <a:r>
              <a:rPr lang="en-GB" sz="2800" dirty="0" err="1" smtClean="0">
                <a:solidFill>
                  <a:schemeClr val="bg1"/>
                </a:solidFill>
              </a:rPr>
              <a:t>TeV</a:t>
            </a:r>
            <a:r>
              <a:rPr lang="en-GB" sz="2800" dirty="0" smtClean="0">
                <a:solidFill>
                  <a:schemeClr val="bg1"/>
                </a:solidFill>
              </a:rPr>
              <a:t>)  in 2016 and 2017</a:t>
            </a:r>
            <a:endParaRPr lang="en-GB" sz="2000" dirty="0">
              <a:solidFill>
                <a:schemeClr val="bg1"/>
              </a:solidFill>
            </a:endParaRPr>
          </a:p>
        </p:txBody>
      </p:sp>
      <p:cxnSp>
        <p:nvCxnSpPr>
          <p:cNvPr id="3" name="Straight Connector 2"/>
          <p:cNvCxnSpPr/>
          <p:nvPr/>
        </p:nvCxnSpPr>
        <p:spPr>
          <a:xfrm>
            <a:off x="4543486" y="1196752"/>
            <a:ext cx="9464" cy="3322861"/>
          </a:xfrm>
          <a:prstGeom prst="line">
            <a:avLst/>
          </a:prstGeom>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3275856" y="5643371"/>
            <a:ext cx="5594801" cy="400110"/>
          </a:xfrm>
          <a:prstGeom prst="rect">
            <a:avLst/>
          </a:prstGeom>
          <a:solidFill>
            <a:srgbClr val="006600"/>
          </a:solidFill>
        </p:spPr>
        <p:txBody>
          <a:bodyPr wrap="none" rtlCol="0">
            <a:spAutoFit/>
          </a:bodyPr>
          <a:lstStyle/>
          <a:p>
            <a:r>
              <a:rPr lang="en-GB" sz="2000" b="1" dirty="0" smtClean="0">
                <a:solidFill>
                  <a:schemeClr val="bg1"/>
                </a:solidFill>
              </a:rPr>
              <a:t>Stable Beams : 55 % reachable but not easy </a:t>
            </a:r>
            <a:endParaRPr lang="en-GB" sz="2000" b="1" dirty="0">
              <a:solidFill>
                <a:schemeClr val="bg1"/>
              </a:solidFill>
            </a:endParaRPr>
          </a:p>
        </p:txBody>
      </p:sp>
    </p:spTree>
    <p:extLst>
      <p:ext uri="{BB962C8B-B14F-4D97-AF65-F5344CB8AC3E}">
        <p14:creationId xmlns:p14="http://schemas.microsoft.com/office/powerpoint/2010/main" val="192635060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737529"/>
            <a:ext cx="4622838" cy="1923604"/>
          </a:xfrm>
          <a:prstGeom prst="rect">
            <a:avLst/>
          </a:prstGeom>
          <a:noFill/>
        </p:spPr>
        <p:txBody>
          <a:bodyPr wrap="square" rtlCol="0">
            <a:spAutoFit/>
          </a:bodyPr>
          <a:lstStyle/>
          <a:p>
            <a:pPr marL="171450" indent="-171450"/>
            <a:r>
              <a:rPr lang="en-GB" dirty="0" smtClean="0">
                <a:solidFill>
                  <a:schemeClr val="tx2"/>
                </a:solidFill>
              </a:rPr>
              <a:t>- Introduced separation levelling for all experiments </a:t>
            </a:r>
            <a:r>
              <a:rPr lang="en-GB" sz="1100" dirty="0" smtClean="0">
                <a:solidFill>
                  <a:schemeClr val="tx2"/>
                </a:solidFill>
              </a:rPr>
              <a:t>(Separation levelling is used since many years for ALICE and </a:t>
            </a:r>
            <a:r>
              <a:rPr lang="en-GB" sz="1100" dirty="0" err="1" smtClean="0">
                <a:solidFill>
                  <a:schemeClr val="tx2"/>
                </a:solidFill>
              </a:rPr>
              <a:t>LHCb</a:t>
            </a:r>
            <a:r>
              <a:rPr lang="en-GB" sz="1100" dirty="0">
                <a:solidFill>
                  <a:schemeClr val="tx2"/>
                </a:solidFill>
              </a:rPr>
              <a:t>)</a:t>
            </a:r>
            <a:endParaRPr lang="en-GB" dirty="0" smtClean="0">
              <a:solidFill>
                <a:schemeClr val="tx2"/>
              </a:solidFill>
            </a:endParaRPr>
          </a:p>
          <a:p>
            <a:pPr marL="171450" indent="-171450"/>
            <a:r>
              <a:rPr lang="en-GB" dirty="0" smtClean="0">
                <a:solidFill>
                  <a:schemeClr val="tx2"/>
                </a:solidFill>
              </a:rPr>
              <a:t>- Dynamic orbit bump changes overlap of colliding bunches </a:t>
            </a:r>
          </a:p>
          <a:p>
            <a:pPr marL="171450" indent="-171450"/>
            <a:r>
              <a:rPr lang="en-GB" dirty="0" smtClean="0">
                <a:solidFill>
                  <a:schemeClr val="tx2"/>
                </a:solidFill>
              </a:rPr>
              <a:t>- Initial spike before </a:t>
            </a:r>
            <a:r>
              <a:rPr lang="en-GB" dirty="0" err="1" smtClean="0">
                <a:solidFill>
                  <a:schemeClr val="tx2"/>
                </a:solidFill>
              </a:rPr>
              <a:t>leveling</a:t>
            </a:r>
            <a:r>
              <a:rPr lang="en-GB" dirty="0" smtClean="0">
                <a:solidFill>
                  <a:schemeClr val="tx2"/>
                </a:solidFill>
              </a:rPr>
              <a:t> reaching 2.2×10</a:t>
            </a:r>
            <a:r>
              <a:rPr lang="en-GB" baseline="30000" dirty="0" smtClean="0">
                <a:solidFill>
                  <a:schemeClr val="tx2"/>
                </a:solidFill>
              </a:rPr>
              <a:t>34 </a:t>
            </a:r>
            <a:r>
              <a:rPr lang="en-GB" dirty="0" smtClean="0">
                <a:solidFill>
                  <a:schemeClr val="tx2"/>
                </a:solidFill>
              </a:rPr>
              <a:t>cm</a:t>
            </a:r>
            <a:r>
              <a:rPr lang="en-GB" baseline="30000" dirty="0" smtClean="0">
                <a:solidFill>
                  <a:schemeClr val="tx2"/>
                </a:solidFill>
              </a:rPr>
              <a:t>-2</a:t>
            </a:r>
            <a:r>
              <a:rPr lang="en-GB" dirty="0" smtClean="0">
                <a:solidFill>
                  <a:schemeClr val="tx2"/>
                </a:solidFill>
              </a:rPr>
              <a:t>s</a:t>
            </a:r>
            <a:r>
              <a:rPr lang="en-GB" baseline="30000" dirty="0" smtClean="0">
                <a:solidFill>
                  <a:schemeClr val="tx2"/>
                </a:solidFill>
              </a:rPr>
              <a:t>-1</a:t>
            </a:r>
            <a:endParaRPr lang="en-GB" dirty="0"/>
          </a:p>
        </p:txBody>
      </p:sp>
      <p:grpSp>
        <p:nvGrpSpPr>
          <p:cNvPr id="13" name="Group 12"/>
          <p:cNvGrpSpPr/>
          <p:nvPr/>
        </p:nvGrpSpPr>
        <p:grpSpPr>
          <a:xfrm>
            <a:off x="3468752" y="2897536"/>
            <a:ext cx="5644207" cy="3464742"/>
            <a:chOff x="3414646" y="2680456"/>
            <a:chExt cx="5765096" cy="3618601"/>
          </a:xfrm>
        </p:grpSpPr>
        <p:pic>
          <p:nvPicPr>
            <p:cNvPr id="12" name="Picture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14646" y="2680456"/>
              <a:ext cx="5765096" cy="3618601"/>
            </a:xfrm>
            <a:prstGeom prst="rect">
              <a:avLst/>
            </a:prstGeom>
          </p:spPr>
        </p:pic>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36096" y="2834315"/>
              <a:ext cx="3345623" cy="810709"/>
            </a:xfrm>
            <a:prstGeom prst="rect">
              <a:avLst/>
            </a:prstGeom>
          </p:spPr>
        </p:pic>
      </p:grpSp>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20072" y="620688"/>
            <a:ext cx="3851920" cy="2412015"/>
          </a:xfrm>
          <a:prstGeom prst="rect">
            <a:avLst/>
          </a:prstGeom>
          <a:ln>
            <a:solidFill>
              <a:schemeClr val="accent5"/>
            </a:solidFill>
          </a:ln>
          <a:effectLst>
            <a:outerShdw blurRad="50800" dist="38100" dir="8100000" algn="tr" rotWithShape="0">
              <a:prstClr val="black">
                <a:alpha val="40000"/>
              </a:prstClr>
            </a:outerShdw>
          </a:effectLst>
        </p:spPr>
      </p:pic>
      <p:cxnSp>
        <p:nvCxnSpPr>
          <p:cNvPr id="17" name="Straight Arrow Connector 16"/>
          <p:cNvCxnSpPr/>
          <p:nvPr/>
        </p:nvCxnSpPr>
        <p:spPr>
          <a:xfrm flipV="1">
            <a:off x="4499992" y="2605554"/>
            <a:ext cx="947822" cy="439299"/>
          </a:xfrm>
          <a:prstGeom prst="straightConnector1">
            <a:avLst/>
          </a:prstGeom>
          <a:ln w="34925">
            <a:solidFill>
              <a:schemeClr val="accent5"/>
            </a:solidFill>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301542" y="50239"/>
            <a:ext cx="5186035" cy="523220"/>
          </a:xfrm>
          <a:prstGeom prst="rect">
            <a:avLst/>
          </a:prstGeom>
          <a:solidFill>
            <a:srgbClr val="0070C0"/>
          </a:solidFill>
        </p:spPr>
        <p:txBody>
          <a:bodyPr wrap="none">
            <a:spAutoFit/>
          </a:bodyPr>
          <a:lstStyle/>
          <a:p>
            <a:r>
              <a:rPr lang="en-GB" sz="2800" dirty="0">
                <a:solidFill>
                  <a:schemeClr val="bg1"/>
                </a:solidFill>
              </a:rPr>
              <a:t>LHC 2017 : </a:t>
            </a:r>
            <a:r>
              <a:rPr lang="en-GB" sz="2800" dirty="0" smtClean="0">
                <a:solidFill>
                  <a:schemeClr val="bg1"/>
                </a:solidFill>
              </a:rPr>
              <a:t>separation levelling</a:t>
            </a:r>
            <a:endParaRPr lang="en-GB" sz="2000" dirty="0">
              <a:solidFill>
                <a:schemeClr val="bg1"/>
              </a:solidFill>
            </a:endParaRPr>
          </a:p>
        </p:txBody>
      </p:sp>
      <p:pic>
        <p:nvPicPr>
          <p:cNvPr id="2" name="Picture 1"/>
          <p:cNvPicPr>
            <a:picLocks noChangeAspect="1"/>
          </p:cNvPicPr>
          <p:nvPr/>
        </p:nvPicPr>
        <p:blipFill>
          <a:blip r:embed="rId5"/>
          <a:stretch>
            <a:fillRect/>
          </a:stretch>
        </p:blipFill>
        <p:spPr>
          <a:xfrm>
            <a:off x="576997" y="2825203"/>
            <a:ext cx="2587524" cy="3220576"/>
          </a:xfrm>
          <a:prstGeom prst="rect">
            <a:avLst/>
          </a:prstGeom>
        </p:spPr>
      </p:pic>
    </p:spTree>
    <p:extLst>
      <p:ext uri="{BB962C8B-B14F-4D97-AF65-F5344CB8AC3E}">
        <p14:creationId xmlns:p14="http://schemas.microsoft.com/office/powerpoint/2010/main" val="78828881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15816" y="2348880"/>
            <a:ext cx="6245473" cy="2966286"/>
          </a:xfrm>
          <a:prstGeom prst="rect">
            <a:avLst/>
          </a:prstGeom>
        </p:spPr>
      </p:pic>
      <p:sp>
        <p:nvSpPr>
          <p:cNvPr id="9" name="TextBox 8"/>
          <p:cNvSpPr txBox="1"/>
          <p:nvPr/>
        </p:nvSpPr>
        <p:spPr>
          <a:xfrm>
            <a:off x="3203848" y="5373216"/>
            <a:ext cx="5485584" cy="830997"/>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smtClean="0">
                <a:latin typeface="+mn-lt"/>
              </a:rPr>
              <a:t>Luminosity evolution during </a:t>
            </a:r>
            <a:r>
              <a:rPr lang="en-GB" sz="1600" i="1" kern="0" dirty="0" smtClean="0">
                <a:latin typeface="Symbol" panose="05050102010706020507" pitchFamily="18" charset="2"/>
              </a:rPr>
              <a:t>b</a:t>
            </a:r>
            <a:r>
              <a:rPr lang="en-GB" sz="1600" i="1" kern="0" dirty="0" smtClean="0">
                <a:latin typeface="+mn-lt"/>
              </a:rPr>
              <a:t>* levelling, moving back and forth between 30 cm and 40 cm. The beams remained head-on </a:t>
            </a:r>
            <a:r>
              <a:rPr lang="en-GB" sz="1600" b="1" i="1" kern="0" dirty="0" smtClean="0">
                <a:latin typeface="+mn-lt"/>
              </a:rPr>
              <a:t>within ~ 2 </a:t>
            </a:r>
            <a:r>
              <a:rPr lang="en-GB" sz="1600" b="1" i="1" kern="0" dirty="0" smtClean="0">
                <a:latin typeface="Symbol" panose="05050102010706020507" pitchFamily="18" charset="2"/>
              </a:rPr>
              <a:t>m</a:t>
            </a:r>
            <a:r>
              <a:rPr lang="en-GB" sz="1600" b="1" i="1" kern="0" dirty="0" smtClean="0">
                <a:latin typeface="+mn-lt"/>
              </a:rPr>
              <a:t>m </a:t>
            </a:r>
            <a:r>
              <a:rPr lang="en-GB" sz="1600" i="1" kern="0" dirty="0" smtClean="0">
                <a:latin typeface="+mn-lt"/>
              </a:rPr>
              <a:t>! </a:t>
            </a:r>
          </a:p>
        </p:txBody>
      </p:sp>
      <p:sp>
        <p:nvSpPr>
          <p:cNvPr id="6" name="Rectangle 5"/>
          <p:cNvSpPr/>
          <p:nvPr/>
        </p:nvSpPr>
        <p:spPr>
          <a:xfrm>
            <a:off x="395536" y="263945"/>
            <a:ext cx="3384376" cy="461665"/>
          </a:xfrm>
          <a:prstGeom prst="rect">
            <a:avLst/>
          </a:prstGeom>
          <a:solidFill>
            <a:srgbClr val="0070C0"/>
          </a:solidFill>
        </p:spPr>
        <p:txBody>
          <a:bodyPr wrap="square">
            <a:spAutoFit/>
          </a:bodyPr>
          <a:lstStyle/>
          <a:p>
            <a:pPr algn="ctr"/>
            <a:r>
              <a:rPr lang="en-GB" sz="2400" dirty="0" smtClean="0">
                <a:solidFill>
                  <a:schemeClr val="bg1"/>
                </a:solidFill>
              </a:rPr>
              <a:t>MDs on </a:t>
            </a:r>
            <a:r>
              <a:rPr lang="el-GR" sz="2400" dirty="0" smtClean="0">
                <a:solidFill>
                  <a:schemeClr val="bg1"/>
                </a:solidFill>
              </a:rPr>
              <a:t>β</a:t>
            </a:r>
            <a:r>
              <a:rPr lang="en-GB" sz="2400" dirty="0" smtClean="0">
                <a:solidFill>
                  <a:schemeClr val="bg1"/>
                </a:solidFill>
              </a:rPr>
              <a:t>* levelling</a:t>
            </a:r>
            <a:endParaRPr lang="en-GB" sz="2400" dirty="0">
              <a:solidFill>
                <a:schemeClr val="bg1"/>
              </a:solidFill>
            </a:endParaRPr>
          </a:p>
        </p:txBody>
      </p:sp>
      <p:pic>
        <p:nvPicPr>
          <p:cNvPr id="8"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6135" y="263945"/>
            <a:ext cx="3009389" cy="1796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331640" y="908720"/>
            <a:ext cx="4292360" cy="757130"/>
          </a:xfrm>
          <a:prstGeom prst="rect">
            <a:avLst/>
          </a:prstGeom>
        </p:spPr>
        <p:txBody>
          <a:bodyPr wrap="square">
            <a:spAutoFit/>
          </a:bodyPr>
          <a:lstStyle/>
          <a:p>
            <a:pPr marL="36512" indent="0">
              <a:lnSpc>
                <a:spcPct val="120000"/>
              </a:lnSpc>
              <a:buNone/>
            </a:pPr>
            <a:r>
              <a:rPr lang="en-GB" kern="0" dirty="0" smtClean="0"/>
              <a:t>Levelling </a:t>
            </a:r>
            <a:r>
              <a:rPr lang="en-GB" kern="0" dirty="0"/>
              <a:t>luminosity by </a:t>
            </a:r>
            <a:r>
              <a:rPr lang="en-GB" kern="0" dirty="0">
                <a:latin typeface="Symbol" panose="05050102010706020507" pitchFamily="18" charset="2"/>
              </a:rPr>
              <a:t>b</a:t>
            </a:r>
            <a:r>
              <a:rPr lang="en-GB" kern="0" dirty="0"/>
              <a:t>* should be </a:t>
            </a:r>
            <a:endParaRPr lang="en-GB" kern="0" dirty="0" smtClean="0"/>
          </a:p>
          <a:p>
            <a:pPr marL="36512" indent="0">
              <a:lnSpc>
                <a:spcPct val="120000"/>
              </a:lnSpc>
              <a:buNone/>
            </a:pPr>
            <a:r>
              <a:rPr lang="en-GB" kern="0" dirty="0" smtClean="0"/>
              <a:t>the </a:t>
            </a:r>
            <a:r>
              <a:rPr lang="en-GB" kern="0" dirty="0"/>
              <a:t>main levelling technique for </a:t>
            </a:r>
            <a:r>
              <a:rPr lang="en-GB" kern="0" dirty="0" smtClean="0"/>
              <a:t>HL-LHC</a:t>
            </a:r>
            <a:endParaRPr lang="en-GB" kern="0" dirty="0"/>
          </a:p>
        </p:txBody>
      </p:sp>
      <p:sp>
        <p:nvSpPr>
          <p:cNvPr id="10" name="Rectangle 9"/>
          <p:cNvSpPr/>
          <p:nvPr/>
        </p:nvSpPr>
        <p:spPr>
          <a:xfrm>
            <a:off x="109029" y="2996952"/>
            <a:ext cx="2589237" cy="2382191"/>
          </a:xfrm>
          <a:prstGeom prst="rect">
            <a:avLst/>
          </a:prstGeom>
        </p:spPr>
        <p:txBody>
          <a:bodyPr wrap="square">
            <a:spAutoFit/>
          </a:bodyPr>
          <a:lstStyle/>
          <a:p>
            <a:pPr marL="36512" indent="0" algn="ctr">
              <a:lnSpc>
                <a:spcPct val="120000"/>
              </a:lnSpc>
              <a:buNone/>
            </a:pPr>
            <a:r>
              <a:rPr lang="en-GB" sz="2400" kern="0" dirty="0" smtClean="0">
                <a:solidFill>
                  <a:srgbClr val="008000"/>
                </a:solidFill>
                <a:latin typeface="Symbol" panose="05050102010706020507" pitchFamily="18" charset="2"/>
              </a:rPr>
              <a:t>b</a:t>
            </a:r>
            <a:r>
              <a:rPr lang="en-GB" sz="2400" kern="0" dirty="0">
                <a:solidFill>
                  <a:srgbClr val="008000"/>
                </a:solidFill>
              </a:rPr>
              <a:t>* levelling in the </a:t>
            </a:r>
            <a:r>
              <a:rPr lang="en-GB" sz="2800" b="1" kern="0" dirty="0">
                <a:solidFill>
                  <a:srgbClr val="008000"/>
                </a:solidFill>
              </a:rPr>
              <a:t>last LHC </a:t>
            </a:r>
            <a:r>
              <a:rPr lang="en-GB" sz="2800" b="1" kern="0" dirty="0" smtClean="0">
                <a:solidFill>
                  <a:srgbClr val="008000"/>
                </a:solidFill>
              </a:rPr>
              <a:t>MD</a:t>
            </a:r>
            <a:r>
              <a:rPr lang="en-GB" sz="2400" kern="0" dirty="0" smtClean="0">
                <a:solidFill>
                  <a:srgbClr val="008000"/>
                </a:solidFill>
              </a:rPr>
              <a:t>: a possible </a:t>
            </a:r>
            <a:r>
              <a:rPr lang="en-GB" sz="2400" kern="0" dirty="0">
                <a:solidFill>
                  <a:srgbClr val="008000"/>
                </a:solidFill>
              </a:rPr>
              <a:t>tool for 2018 </a:t>
            </a:r>
            <a:r>
              <a:rPr lang="en-GB" sz="2400" kern="0" dirty="0" smtClean="0">
                <a:solidFill>
                  <a:srgbClr val="008000"/>
                </a:solidFill>
              </a:rPr>
              <a:t>operation</a:t>
            </a:r>
            <a:endParaRPr lang="en-US" sz="2400" dirty="0">
              <a:solidFill>
                <a:srgbClr val="008000"/>
              </a:solidFill>
            </a:endParaRPr>
          </a:p>
        </p:txBody>
      </p:sp>
    </p:spTree>
    <p:extLst>
      <p:ext uri="{BB962C8B-B14F-4D97-AF65-F5344CB8AC3E}">
        <p14:creationId xmlns:p14="http://schemas.microsoft.com/office/powerpoint/2010/main" val="212873900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Group 137"/>
          <p:cNvGrpSpPr/>
          <p:nvPr/>
        </p:nvGrpSpPr>
        <p:grpSpPr>
          <a:xfrm>
            <a:off x="1322615" y="2200859"/>
            <a:ext cx="2171700" cy="858415"/>
            <a:chOff x="1763486" y="1791478"/>
            <a:chExt cx="2895600" cy="1144553"/>
          </a:xfrm>
        </p:grpSpPr>
        <p:cxnSp>
          <p:nvCxnSpPr>
            <p:cNvPr id="139" name="Straight Connector 138"/>
            <p:cNvCxnSpPr/>
            <p:nvPr/>
          </p:nvCxnSpPr>
          <p:spPr>
            <a:xfrm>
              <a:off x="1763486" y="1978090"/>
              <a:ext cx="2892490" cy="93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1766596" y="2708988"/>
              <a:ext cx="2892490" cy="93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4646645" y="1791478"/>
              <a:ext cx="3112" cy="208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4649754" y="2727648"/>
              <a:ext cx="3112" cy="208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0" name="Straight Connector 149"/>
          <p:cNvCxnSpPr/>
          <p:nvPr/>
        </p:nvCxnSpPr>
        <p:spPr>
          <a:xfrm>
            <a:off x="3487312" y="2189196"/>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a:off x="3538628" y="2191528"/>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3594614" y="2191525"/>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H="1">
            <a:off x="3645930" y="2193857"/>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3699583" y="2191526"/>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H="1">
            <a:off x="3750899" y="2193858"/>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3806885" y="2193855"/>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a:off x="3858201" y="2196187"/>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3482642" y="2968304"/>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3533958" y="2970635"/>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3589944" y="2970632"/>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flipV="1">
            <a:off x="3641259" y="2972964"/>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V="1">
            <a:off x="3694913" y="2970634"/>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flipH="1" flipV="1">
            <a:off x="3746229" y="2972966"/>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V="1">
            <a:off x="3802215" y="2972963"/>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flipH="1" flipV="1">
            <a:off x="3853530" y="2975294"/>
            <a:ext cx="60649" cy="816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3907195" y="2200858"/>
            <a:ext cx="431540" cy="23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3911860" y="3054609"/>
            <a:ext cx="90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4250101" y="3056939"/>
            <a:ext cx="90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4338735" y="2144874"/>
            <a:ext cx="0" cy="2519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1446241" y="2842336"/>
            <a:ext cx="2892490" cy="9332"/>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448571" y="2382803"/>
            <a:ext cx="2892490" cy="9332"/>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4252429" y="3052275"/>
            <a:ext cx="2330" cy="1772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348063" y="2854006"/>
            <a:ext cx="0" cy="2519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824142" y="3996998"/>
            <a:ext cx="2169368" cy="699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085400" y="4265248"/>
            <a:ext cx="2169368" cy="699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1831125" y="3997000"/>
            <a:ext cx="0" cy="9587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a:off x="2078394" y="4265253"/>
            <a:ext cx="6993" cy="6788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8" name="Rectangle 177"/>
          <p:cNvSpPr/>
          <p:nvPr/>
        </p:nvSpPr>
        <p:spPr>
          <a:xfrm>
            <a:off x="3177074" y="3908361"/>
            <a:ext cx="97972" cy="97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79" name="Rectangle 178"/>
          <p:cNvSpPr/>
          <p:nvPr/>
        </p:nvSpPr>
        <p:spPr>
          <a:xfrm>
            <a:off x="3172408" y="4274587"/>
            <a:ext cx="97972" cy="97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80" name="Isosceles Triangle 179"/>
          <p:cNvSpPr/>
          <p:nvPr/>
        </p:nvSpPr>
        <p:spPr>
          <a:xfrm>
            <a:off x="1791480" y="5126004"/>
            <a:ext cx="328903" cy="167951"/>
          </a:xfrm>
          <a:prstGeom prst="triangl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81" name="Isosceles Triangle 180"/>
          <p:cNvSpPr/>
          <p:nvPr/>
        </p:nvSpPr>
        <p:spPr>
          <a:xfrm flipV="1">
            <a:off x="1793811" y="4960390"/>
            <a:ext cx="328903" cy="167951"/>
          </a:xfrm>
          <a:prstGeom prst="triangl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82" name="Group 181"/>
          <p:cNvGrpSpPr/>
          <p:nvPr/>
        </p:nvGrpSpPr>
        <p:grpSpPr>
          <a:xfrm>
            <a:off x="4385383" y="2844666"/>
            <a:ext cx="611159" cy="256597"/>
            <a:chOff x="5847176" y="2649888"/>
            <a:chExt cx="814879" cy="342129"/>
          </a:xfrm>
        </p:grpSpPr>
        <p:cxnSp>
          <p:nvCxnSpPr>
            <p:cNvPr id="183" name="Straight Connector 182"/>
            <p:cNvCxnSpPr/>
            <p:nvPr/>
          </p:nvCxnSpPr>
          <p:spPr>
            <a:xfrm>
              <a:off x="5847176" y="2656115"/>
              <a:ext cx="0" cy="3359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4" name="Group 183"/>
            <p:cNvGrpSpPr/>
            <p:nvPr/>
          </p:nvGrpSpPr>
          <p:grpSpPr>
            <a:xfrm flipV="1">
              <a:off x="5962255" y="2817846"/>
              <a:ext cx="575383" cy="118177"/>
              <a:chOff x="5962255" y="2817846"/>
              <a:chExt cx="575383" cy="118177"/>
            </a:xfrm>
          </p:grpSpPr>
          <p:cxnSp>
            <p:nvCxnSpPr>
              <p:cNvPr id="188" name="Straight Connector 187"/>
              <p:cNvCxnSpPr/>
              <p:nvPr/>
            </p:nvCxnSpPr>
            <p:spPr>
              <a:xfrm flipV="1">
                <a:off x="5962255" y="2817846"/>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H="1" flipV="1">
                <a:off x="6030676" y="2820955"/>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V="1">
                <a:off x="6105324" y="2820951"/>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H="1" flipV="1">
                <a:off x="6173745" y="2824060"/>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flipV="1">
                <a:off x="6245283" y="2820953"/>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H="1" flipV="1">
                <a:off x="6313704" y="2824062"/>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V="1">
                <a:off x="6388352" y="2824058"/>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H="1" flipV="1">
                <a:off x="6456773" y="2827167"/>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5" name="Straight Connector 184"/>
            <p:cNvCxnSpPr/>
            <p:nvPr/>
          </p:nvCxnSpPr>
          <p:spPr>
            <a:xfrm>
              <a:off x="6534546" y="2830279"/>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5847189" y="2833383"/>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6662055" y="2649888"/>
              <a:ext cx="0" cy="3359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p:nvGrpSpPr>
        <p:grpSpPr>
          <a:xfrm flipV="1">
            <a:off x="4380712" y="2147203"/>
            <a:ext cx="611159" cy="256597"/>
            <a:chOff x="5847176" y="2649888"/>
            <a:chExt cx="814879" cy="342129"/>
          </a:xfrm>
        </p:grpSpPr>
        <p:cxnSp>
          <p:nvCxnSpPr>
            <p:cNvPr id="197" name="Straight Connector 196"/>
            <p:cNvCxnSpPr/>
            <p:nvPr/>
          </p:nvCxnSpPr>
          <p:spPr>
            <a:xfrm>
              <a:off x="5847176" y="2656115"/>
              <a:ext cx="0" cy="3359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8" name="Group 197"/>
            <p:cNvGrpSpPr/>
            <p:nvPr/>
          </p:nvGrpSpPr>
          <p:grpSpPr>
            <a:xfrm flipV="1">
              <a:off x="5962255" y="2817846"/>
              <a:ext cx="575383" cy="118177"/>
              <a:chOff x="5962255" y="2817846"/>
              <a:chExt cx="575383" cy="118177"/>
            </a:xfrm>
          </p:grpSpPr>
          <p:cxnSp>
            <p:nvCxnSpPr>
              <p:cNvPr id="202" name="Straight Connector 201"/>
              <p:cNvCxnSpPr/>
              <p:nvPr/>
            </p:nvCxnSpPr>
            <p:spPr>
              <a:xfrm flipV="1">
                <a:off x="5962255" y="2817846"/>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flipV="1">
                <a:off x="6030676" y="2820955"/>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6105324" y="2820951"/>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flipV="1">
                <a:off x="6173745" y="2824060"/>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6245283" y="2820953"/>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H="1" flipV="1">
                <a:off x="6313704" y="2824062"/>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6388352" y="2824058"/>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H="1" flipV="1">
                <a:off x="6456773" y="2827167"/>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9" name="Straight Connector 198"/>
            <p:cNvCxnSpPr/>
            <p:nvPr/>
          </p:nvCxnSpPr>
          <p:spPr>
            <a:xfrm>
              <a:off x="6534546" y="2830279"/>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5847189" y="2833383"/>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6662055" y="2649888"/>
              <a:ext cx="0" cy="3359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p:nvGrpSpPr>
        <p:grpSpPr>
          <a:xfrm>
            <a:off x="4399385" y="2863331"/>
            <a:ext cx="597158" cy="44321"/>
            <a:chOff x="5865846" y="2674775"/>
            <a:chExt cx="796211" cy="59094"/>
          </a:xfrm>
        </p:grpSpPr>
        <p:cxnSp>
          <p:nvCxnSpPr>
            <p:cNvPr id="211" name="Straight Connector 210"/>
            <p:cNvCxnSpPr/>
            <p:nvPr/>
          </p:nvCxnSpPr>
          <p:spPr>
            <a:xfrm>
              <a:off x="5865846" y="2674775"/>
              <a:ext cx="441648" cy="31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6176866" y="2677886"/>
              <a:ext cx="345232" cy="559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6503438" y="2677885"/>
              <a:ext cx="158619"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p:nvGrpSpPr>
        <p:grpSpPr>
          <a:xfrm flipV="1">
            <a:off x="4387723" y="2340817"/>
            <a:ext cx="597158" cy="44321"/>
            <a:chOff x="5865846" y="2674775"/>
            <a:chExt cx="796211" cy="59094"/>
          </a:xfrm>
        </p:grpSpPr>
        <p:cxnSp>
          <p:nvCxnSpPr>
            <p:cNvPr id="215" name="Straight Connector 214"/>
            <p:cNvCxnSpPr/>
            <p:nvPr/>
          </p:nvCxnSpPr>
          <p:spPr>
            <a:xfrm>
              <a:off x="5865846" y="2674775"/>
              <a:ext cx="441648" cy="31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V="1">
              <a:off x="6176866" y="2677886"/>
              <a:ext cx="345232" cy="559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a:off x="6503438" y="2677885"/>
              <a:ext cx="158619"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p:nvGrpSpPr>
        <p:grpSpPr>
          <a:xfrm flipH="1">
            <a:off x="5026868" y="2151873"/>
            <a:ext cx="2171700" cy="944725"/>
            <a:chOff x="1763486" y="1713728"/>
            <a:chExt cx="2895600" cy="1259633"/>
          </a:xfrm>
        </p:grpSpPr>
        <p:cxnSp>
          <p:nvCxnSpPr>
            <p:cNvPr id="219" name="Straight Connector 218"/>
            <p:cNvCxnSpPr/>
            <p:nvPr/>
          </p:nvCxnSpPr>
          <p:spPr>
            <a:xfrm>
              <a:off x="1763486" y="1978090"/>
              <a:ext cx="2892490" cy="93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1766596" y="2708988"/>
              <a:ext cx="2892490" cy="93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a:off x="4649757" y="1713728"/>
              <a:ext cx="3110" cy="2861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flipH="1">
              <a:off x="4643536" y="2721434"/>
              <a:ext cx="0" cy="2519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3" name="Straight Connector 222"/>
          <p:cNvCxnSpPr/>
          <p:nvPr/>
        </p:nvCxnSpPr>
        <p:spPr>
          <a:xfrm>
            <a:off x="4989532" y="2851663"/>
            <a:ext cx="2218367" cy="5"/>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flipV="1">
            <a:off x="4996543" y="2396801"/>
            <a:ext cx="2197359" cy="6998"/>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nvGrpSpPr>
          <p:cNvPr id="225" name="Group 224"/>
          <p:cNvGrpSpPr/>
          <p:nvPr/>
        </p:nvGrpSpPr>
        <p:grpSpPr>
          <a:xfrm rot="16200000">
            <a:off x="3778901" y="3707755"/>
            <a:ext cx="1040368" cy="88633"/>
            <a:chOff x="5268686" y="2817846"/>
            <a:chExt cx="1387157" cy="118177"/>
          </a:xfrm>
        </p:grpSpPr>
        <p:grpSp>
          <p:nvGrpSpPr>
            <p:cNvPr id="226" name="Group 225"/>
            <p:cNvGrpSpPr/>
            <p:nvPr/>
          </p:nvGrpSpPr>
          <p:grpSpPr>
            <a:xfrm flipV="1">
              <a:off x="5962255" y="2817846"/>
              <a:ext cx="575383" cy="118177"/>
              <a:chOff x="5962255" y="2817846"/>
              <a:chExt cx="575383" cy="118177"/>
            </a:xfrm>
          </p:grpSpPr>
          <p:cxnSp>
            <p:nvCxnSpPr>
              <p:cNvPr id="229" name="Straight Connector 228"/>
              <p:cNvCxnSpPr/>
              <p:nvPr/>
            </p:nvCxnSpPr>
            <p:spPr>
              <a:xfrm flipV="1">
                <a:off x="5962255" y="2817846"/>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flipH="1" flipV="1">
                <a:off x="6030676" y="2820955"/>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V="1">
                <a:off x="6105324" y="2820951"/>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flipH="1" flipV="1">
                <a:off x="6173745" y="2824060"/>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V="1">
                <a:off x="6245283" y="2820953"/>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flipH="1" flipV="1">
                <a:off x="6313704" y="2824062"/>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flipV="1">
                <a:off x="6388352" y="2824058"/>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a:xfrm flipH="1" flipV="1">
                <a:off x="6456773" y="2827167"/>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7" name="Straight Connector 226"/>
            <p:cNvCxnSpPr/>
            <p:nvPr/>
          </p:nvCxnSpPr>
          <p:spPr>
            <a:xfrm>
              <a:off x="6534546" y="2820948"/>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flipV="1">
              <a:off x="5615475" y="2480377"/>
              <a:ext cx="6220" cy="6997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7" name="Straight Connector 236"/>
          <p:cNvCxnSpPr/>
          <p:nvPr/>
        </p:nvCxnSpPr>
        <p:spPr>
          <a:xfrm>
            <a:off x="4002835" y="3054604"/>
            <a:ext cx="2330" cy="1772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8" name="Group 237"/>
          <p:cNvGrpSpPr/>
          <p:nvPr/>
        </p:nvGrpSpPr>
        <p:grpSpPr>
          <a:xfrm rot="5400000" flipH="1">
            <a:off x="3565461" y="3575958"/>
            <a:ext cx="786112" cy="88633"/>
            <a:chOff x="5607694" y="2817846"/>
            <a:chExt cx="1048149" cy="118177"/>
          </a:xfrm>
        </p:grpSpPr>
        <p:grpSp>
          <p:nvGrpSpPr>
            <p:cNvPr id="239" name="Group 238"/>
            <p:cNvGrpSpPr/>
            <p:nvPr/>
          </p:nvGrpSpPr>
          <p:grpSpPr>
            <a:xfrm flipV="1">
              <a:off x="5962255" y="2817846"/>
              <a:ext cx="575383" cy="118177"/>
              <a:chOff x="5962255" y="2817846"/>
              <a:chExt cx="575383" cy="118177"/>
            </a:xfrm>
          </p:grpSpPr>
          <p:cxnSp>
            <p:nvCxnSpPr>
              <p:cNvPr id="242" name="Straight Connector 241"/>
              <p:cNvCxnSpPr/>
              <p:nvPr/>
            </p:nvCxnSpPr>
            <p:spPr>
              <a:xfrm flipV="1">
                <a:off x="5962255" y="2817846"/>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flipV="1">
                <a:off x="6030676" y="2820955"/>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V="1">
                <a:off x="6105324" y="2820951"/>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H="1" flipV="1">
                <a:off x="6173745" y="2824060"/>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V="1">
                <a:off x="6245283" y="2820953"/>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H="1" flipV="1">
                <a:off x="6313704" y="2824062"/>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V="1">
                <a:off x="6388352" y="2824058"/>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H="1" flipV="1">
                <a:off x="6456773" y="2827167"/>
                <a:ext cx="80865" cy="108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0" name="Straight Connector 239"/>
            <p:cNvCxnSpPr/>
            <p:nvPr/>
          </p:nvCxnSpPr>
          <p:spPr>
            <a:xfrm>
              <a:off x="6534546" y="2820948"/>
              <a:ext cx="12129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5400000" flipH="1" flipV="1">
              <a:off x="5786527" y="2654552"/>
              <a:ext cx="3122" cy="3607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0" name="TextBox 249"/>
          <p:cNvSpPr txBox="1"/>
          <p:nvPr/>
        </p:nvSpPr>
        <p:spPr>
          <a:xfrm>
            <a:off x="2043404" y="5021036"/>
            <a:ext cx="1470274" cy="219291"/>
          </a:xfrm>
          <a:prstGeom prst="rect">
            <a:avLst/>
          </a:prstGeom>
          <a:noFill/>
        </p:spPr>
        <p:txBody>
          <a:bodyPr wrap="none" rtlCol="0">
            <a:spAutoFit/>
          </a:bodyPr>
          <a:lstStyle/>
          <a:p>
            <a:r>
              <a:rPr lang="de-CH" sz="825" dirty="0"/>
              <a:t>Pumping port valve (293 K)</a:t>
            </a:r>
            <a:endParaRPr lang="en-GB" sz="825" dirty="0"/>
          </a:p>
        </p:txBody>
      </p:sp>
      <p:sp>
        <p:nvSpPr>
          <p:cNvPr id="251" name="TextBox 250"/>
          <p:cNvSpPr txBox="1"/>
          <p:nvPr/>
        </p:nvSpPr>
        <p:spPr>
          <a:xfrm>
            <a:off x="2969467" y="4372558"/>
            <a:ext cx="629809" cy="473206"/>
          </a:xfrm>
          <a:prstGeom prst="rect">
            <a:avLst/>
          </a:prstGeom>
          <a:noFill/>
        </p:spPr>
        <p:txBody>
          <a:bodyPr wrap="square" rtlCol="0">
            <a:spAutoFit/>
          </a:bodyPr>
          <a:lstStyle/>
          <a:p>
            <a:pPr algn="ctr"/>
            <a:r>
              <a:rPr lang="de-CH" sz="825" dirty="0"/>
              <a:t>Thermal anchor (50 K)</a:t>
            </a:r>
            <a:endParaRPr lang="en-GB" sz="825" dirty="0"/>
          </a:p>
        </p:txBody>
      </p:sp>
      <p:sp>
        <p:nvSpPr>
          <p:cNvPr id="252" name="TextBox 251"/>
          <p:cNvSpPr txBox="1"/>
          <p:nvPr/>
        </p:nvSpPr>
        <p:spPr>
          <a:xfrm>
            <a:off x="1978089" y="2156538"/>
            <a:ext cx="922807" cy="219291"/>
          </a:xfrm>
          <a:prstGeom prst="rect">
            <a:avLst/>
          </a:prstGeom>
          <a:noFill/>
        </p:spPr>
        <p:txBody>
          <a:bodyPr wrap="square" rtlCol="0">
            <a:spAutoFit/>
          </a:bodyPr>
          <a:lstStyle/>
          <a:p>
            <a:pPr algn="ctr"/>
            <a:r>
              <a:rPr lang="de-CH" sz="825" dirty="0"/>
              <a:t>Cold bore (2 K)</a:t>
            </a:r>
            <a:endParaRPr lang="en-GB" sz="825" dirty="0"/>
          </a:p>
        </p:txBody>
      </p:sp>
      <p:sp>
        <p:nvSpPr>
          <p:cNvPr id="253" name="TextBox 252"/>
          <p:cNvSpPr txBox="1"/>
          <p:nvPr/>
        </p:nvSpPr>
        <p:spPr>
          <a:xfrm>
            <a:off x="1854460" y="2375808"/>
            <a:ext cx="1166516" cy="219291"/>
          </a:xfrm>
          <a:prstGeom prst="rect">
            <a:avLst/>
          </a:prstGeom>
          <a:noFill/>
        </p:spPr>
        <p:txBody>
          <a:bodyPr wrap="square" rtlCol="0">
            <a:spAutoFit/>
          </a:bodyPr>
          <a:lstStyle/>
          <a:p>
            <a:pPr algn="ctr"/>
            <a:r>
              <a:rPr lang="de-CH" sz="825" dirty="0"/>
              <a:t>Beam screen (20 K)</a:t>
            </a:r>
            <a:endParaRPr lang="en-GB" sz="825" dirty="0"/>
          </a:p>
        </p:txBody>
      </p:sp>
      <p:sp>
        <p:nvSpPr>
          <p:cNvPr id="254" name="TextBox 253"/>
          <p:cNvSpPr txBox="1"/>
          <p:nvPr/>
        </p:nvSpPr>
        <p:spPr>
          <a:xfrm>
            <a:off x="5556379" y="2165869"/>
            <a:ext cx="922807" cy="219291"/>
          </a:xfrm>
          <a:prstGeom prst="rect">
            <a:avLst/>
          </a:prstGeom>
          <a:noFill/>
        </p:spPr>
        <p:txBody>
          <a:bodyPr wrap="square" rtlCol="0">
            <a:spAutoFit/>
          </a:bodyPr>
          <a:lstStyle/>
          <a:p>
            <a:pPr algn="ctr"/>
            <a:r>
              <a:rPr lang="de-CH" sz="825" dirty="0"/>
              <a:t>Cold bore (2 K)</a:t>
            </a:r>
            <a:endParaRPr lang="en-GB" sz="825" dirty="0"/>
          </a:p>
        </p:txBody>
      </p:sp>
      <p:sp>
        <p:nvSpPr>
          <p:cNvPr id="255" name="TextBox 254"/>
          <p:cNvSpPr txBox="1"/>
          <p:nvPr/>
        </p:nvSpPr>
        <p:spPr>
          <a:xfrm>
            <a:off x="5432749" y="2385139"/>
            <a:ext cx="1166516" cy="219291"/>
          </a:xfrm>
          <a:prstGeom prst="rect">
            <a:avLst/>
          </a:prstGeom>
          <a:noFill/>
        </p:spPr>
        <p:txBody>
          <a:bodyPr wrap="square" rtlCol="0">
            <a:spAutoFit/>
          </a:bodyPr>
          <a:lstStyle/>
          <a:p>
            <a:pPr algn="ctr"/>
            <a:r>
              <a:rPr lang="de-CH" sz="825" dirty="0"/>
              <a:t>Beam screen (20 K)</a:t>
            </a:r>
            <a:endParaRPr lang="en-GB" sz="825" dirty="0"/>
          </a:p>
        </p:txBody>
      </p:sp>
      <p:sp>
        <p:nvSpPr>
          <p:cNvPr id="256" name="TextBox 255"/>
          <p:cNvSpPr txBox="1"/>
          <p:nvPr/>
        </p:nvSpPr>
        <p:spPr>
          <a:xfrm>
            <a:off x="4327071" y="1867289"/>
            <a:ext cx="922807" cy="346249"/>
          </a:xfrm>
          <a:prstGeom prst="rect">
            <a:avLst/>
          </a:prstGeom>
          <a:noFill/>
        </p:spPr>
        <p:txBody>
          <a:bodyPr wrap="square" rtlCol="0">
            <a:spAutoFit/>
          </a:bodyPr>
          <a:lstStyle/>
          <a:p>
            <a:pPr algn="ctr"/>
            <a:r>
              <a:rPr lang="de-CH" sz="825" dirty="0"/>
              <a:t>Plug-in module (20 K)</a:t>
            </a:r>
            <a:endParaRPr lang="en-GB" sz="825" dirty="0"/>
          </a:p>
        </p:txBody>
      </p:sp>
      <p:sp>
        <p:nvSpPr>
          <p:cNvPr id="257" name="TextBox 256"/>
          <p:cNvSpPr txBox="1"/>
          <p:nvPr/>
        </p:nvSpPr>
        <p:spPr>
          <a:xfrm>
            <a:off x="2827174" y="1047730"/>
            <a:ext cx="3652011" cy="300082"/>
          </a:xfrm>
          <a:prstGeom prst="rect">
            <a:avLst/>
          </a:prstGeom>
          <a:noFill/>
        </p:spPr>
        <p:txBody>
          <a:bodyPr wrap="square" rtlCol="0">
            <a:spAutoFit/>
          </a:bodyPr>
          <a:lstStyle/>
          <a:p>
            <a:r>
              <a:rPr lang="de-CH" sz="1350" b="1" dirty="0"/>
              <a:t>Event (accidental air inlet with BS at 20 K)</a:t>
            </a:r>
            <a:endParaRPr lang="en-GB" sz="1350" b="1" dirty="0"/>
          </a:p>
        </p:txBody>
      </p:sp>
      <p:sp>
        <p:nvSpPr>
          <p:cNvPr id="258" name="TextBox 257"/>
          <p:cNvSpPr txBox="1"/>
          <p:nvPr/>
        </p:nvSpPr>
        <p:spPr>
          <a:xfrm>
            <a:off x="3417336" y="1286457"/>
            <a:ext cx="2288335" cy="196208"/>
          </a:xfrm>
          <a:prstGeom prst="rect">
            <a:avLst/>
          </a:prstGeom>
          <a:noFill/>
        </p:spPr>
        <p:txBody>
          <a:bodyPr wrap="square" rtlCol="0">
            <a:spAutoFit/>
          </a:bodyPr>
          <a:lstStyle/>
          <a:p>
            <a:pPr algn="ctr"/>
            <a:r>
              <a:rPr lang="de-CH" sz="675" dirty="0"/>
              <a:t>(same pumping group pumping beam 1 and beam 2)</a:t>
            </a:r>
            <a:endParaRPr lang="en-GB" sz="675" dirty="0"/>
          </a:p>
        </p:txBody>
      </p:sp>
      <p:sp>
        <p:nvSpPr>
          <p:cNvPr id="8" name="Isosceles Triangle 7"/>
          <p:cNvSpPr/>
          <p:nvPr/>
        </p:nvSpPr>
        <p:spPr>
          <a:xfrm>
            <a:off x="2127379" y="4216271"/>
            <a:ext cx="888742" cy="34990"/>
          </a:xfrm>
          <a:prstGeom prst="triangle">
            <a:avLst>
              <a:gd name="adj" fmla="val 88889"/>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9" name="Isosceles Triangle 258"/>
          <p:cNvSpPr/>
          <p:nvPr/>
        </p:nvSpPr>
        <p:spPr>
          <a:xfrm flipV="1">
            <a:off x="2136705" y="4022659"/>
            <a:ext cx="888742" cy="34990"/>
          </a:xfrm>
          <a:prstGeom prst="triangle">
            <a:avLst>
              <a:gd name="adj" fmla="val 88889"/>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0" name="Isosceles Triangle 259"/>
          <p:cNvSpPr/>
          <p:nvPr/>
        </p:nvSpPr>
        <p:spPr>
          <a:xfrm rot="5400000" flipV="1">
            <a:off x="3988838" y="3278546"/>
            <a:ext cx="454869" cy="48985"/>
          </a:xfrm>
          <a:prstGeom prst="triangle">
            <a:avLst>
              <a:gd name="adj" fmla="val 888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1" name="Isosceles Triangle 260"/>
          <p:cNvSpPr/>
          <p:nvPr/>
        </p:nvSpPr>
        <p:spPr>
          <a:xfrm rot="16200000" flipH="1" flipV="1">
            <a:off x="3811548" y="3276207"/>
            <a:ext cx="459538" cy="48993"/>
          </a:xfrm>
          <a:prstGeom prst="triangle">
            <a:avLst>
              <a:gd name="adj" fmla="val 888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1" name="Straight Connector 10"/>
          <p:cNvCxnSpPr/>
          <p:nvPr/>
        </p:nvCxnSpPr>
        <p:spPr>
          <a:xfrm>
            <a:off x="3394010" y="2823676"/>
            <a:ext cx="930729" cy="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flipV="1">
            <a:off x="5446744" y="3523473"/>
            <a:ext cx="753448" cy="23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a:off x="3389345" y="2434123"/>
            <a:ext cx="930729" cy="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a:off x="3512976" y="2354813"/>
            <a:ext cx="78377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flipV="1">
            <a:off x="3517640" y="2956638"/>
            <a:ext cx="345234" cy="46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66" name="Isosceles Triangle 265"/>
          <p:cNvSpPr/>
          <p:nvPr/>
        </p:nvSpPr>
        <p:spPr>
          <a:xfrm rot="10800000" flipV="1">
            <a:off x="5705672" y="3581791"/>
            <a:ext cx="454869" cy="48985"/>
          </a:xfrm>
          <a:prstGeom prst="triangle">
            <a:avLst>
              <a:gd name="adj" fmla="val 888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7" name="TextBox 266"/>
          <p:cNvSpPr txBox="1"/>
          <p:nvPr/>
        </p:nvSpPr>
        <p:spPr>
          <a:xfrm>
            <a:off x="6242180" y="3467489"/>
            <a:ext cx="1772267" cy="219291"/>
          </a:xfrm>
          <a:prstGeom prst="rect">
            <a:avLst/>
          </a:prstGeom>
          <a:noFill/>
        </p:spPr>
        <p:txBody>
          <a:bodyPr wrap="square" rtlCol="0">
            <a:spAutoFit/>
          </a:bodyPr>
          <a:lstStyle/>
          <a:p>
            <a:r>
              <a:rPr lang="de-CH" sz="825" dirty="0"/>
              <a:t>Surface covered with  N2, O2, Ar</a:t>
            </a:r>
            <a:endParaRPr lang="en-GB" sz="825" dirty="0"/>
          </a:p>
        </p:txBody>
      </p:sp>
      <p:sp>
        <p:nvSpPr>
          <p:cNvPr id="268" name="Isosceles Triangle 267"/>
          <p:cNvSpPr/>
          <p:nvPr/>
        </p:nvSpPr>
        <p:spPr>
          <a:xfrm>
            <a:off x="5292789" y="3931687"/>
            <a:ext cx="888742" cy="34990"/>
          </a:xfrm>
          <a:prstGeom prst="triangle">
            <a:avLst>
              <a:gd name="adj" fmla="val 88889"/>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9" name="TextBox 268"/>
          <p:cNvSpPr txBox="1"/>
          <p:nvPr/>
        </p:nvSpPr>
        <p:spPr>
          <a:xfrm>
            <a:off x="6251511" y="3833716"/>
            <a:ext cx="1609531" cy="219291"/>
          </a:xfrm>
          <a:prstGeom prst="rect">
            <a:avLst/>
          </a:prstGeom>
          <a:noFill/>
        </p:spPr>
        <p:txBody>
          <a:bodyPr wrap="square" rtlCol="0">
            <a:spAutoFit/>
          </a:bodyPr>
          <a:lstStyle/>
          <a:p>
            <a:r>
              <a:rPr lang="de-CH" sz="825" dirty="0"/>
              <a:t>Surface covered with  H</a:t>
            </a:r>
            <a:r>
              <a:rPr lang="de-CH" sz="825" baseline="-25000" dirty="0"/>
              <a:t>2</a:t>
            </a:r>
            <a:r>
              <a:rPr lang="de-CH" sz="825" dirty="0"/>
              <a:t>O</a:t>
            </a:r>
            <a:endParaRPr lang="en-GB" sz="825" dirty="0"/>
          </a:p>
        </p:txBody>
      </p:sp>
      <p:cxnSp>
        <p:nvCxnSpPr>
          <p:cNvPr id="270" name="Straight Connector 269"/>
          <p:cNvCxnSpPr/>
          <p:nvPr/>
        </p:nvCxnSpPr>
        <p:spPr>
          <a:xfrm>
            <a:off x="3519972" y="2872662"/>
            <a:ext cx="2" cy="10497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H="1">
            <a:off x="4317741" y="2881992"/>
            <a:ext cx="2332" cy="14462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a:off x="3543300" y="2888991"/>
            <a:ext cx="78377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Arc 46"/>
          <p:cNvSpPr/>
          <p:nvPr/>
        </p:nvSpPr>
        <p:spPr>
          <a:xfrm>
            <a:off x="2091025" y="4124614"/>
            <a:ext cx="376183" cy="251927"/>
          </a:xfrm>
          <a:prstGeom prst="arc">
            <a:avLst>
              <a:gd name="adj1" fmla="val 11129539"/>
              <a:gd name="adj2" fmla="val 21089724"/>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273" name="TextBox 272"/>
          <p:cNvSpPr txBox="1"/>
          <p:nvPr/>
        </p:nvSpPr>
        <p:spPr>
          <a:xfrm>
            <a:off x="4879912" y="4387740"/>
            <a:ext cx="3778954" cy="300082"/>
          </a:xfrm>
          <a:prstGeom prst="rect">
            <a:avLst/>
          </a:prstGeom>
          <a:noFill/>
        </p:spPr>
        <p:txBody>
          <a:bodyPr wrap="square" rtlCol="0">
            <a:spAutoFit/>
          </a:bodyPr>
          <a:lstStyle/>
          <a:p>
            <a:r>
              <a:rPr lang="de-CH" sz="1350" dirty="0"/>
              <a:t>High background limitation due to H</a:t>
            </a:r>
            <a:r>
              <a:rPr lang="de-CH" sz="1350" baseline="-25000" dirty="0"/>
              <a:t>2</a:t>
            </a:r>
            <a:r>
              <a:rPr lang="de-CH" sz="1350" dirty="0"/>
              <a:t>O from </a:t>
            </a:r>
            <a:r>
              <a:rPr lang="de-CH" sz="1350" dirty="0" smtClean="0"/>
              <a:t>air.</a:t>
            </a:r>
            <a:endParaRPr lang="en-GB" sz="1350" dirty="0"/>
          </a:p>
        </p:txBody>
      </p:sp>
      <p:sp>
        <p:nvSpPr>
          <p:cNvPr id="274" name="TextBox 273"/>
          <p:cNvSpPr txBox="1"/>
          <p:nvPr/>
        </p:nvSpPr>
        <p:spPr>
          <a:xfrm>
            <a:off x="4877579" y="4822681"/>
            <a:ext cx="3940646" cy="923330"/>
          </a:xfrm>
          <a:prstGeom prst="rect">
            <a:avLst/>
          </a:prstGeom>
          <a:noFill/>
        </p:spPr>
        <p:txBody>
          <a:bodyPr wrap="square" rtlCol="0">
            <a:spAutoFit/>
          </a:bodyPr>
          <a:lstStyle/>
          <a:p>
            <a:r>
              <a:rPr lang="de-CH" sz="1350" dirty="0"/>
              <a:t>After event, significant amount of N</a:t>
            </a:r>
            <a:r>
              <a:rPr lang="de-CH" sz="1350" baseline="-25000" dirty="0"/>
              <a:t>2</a:t>
            </a:r>
            <a:r>
              <a:rPr lang="de-CH" sz="1350" dirty="0"/>
              <a:t>, O</a:t>
            </a:r>
            <a:r>
              <a:rPr lang="de-CH" sz="1350" baseline="-25000" dirty="0"/>
              <a:t>2</a:t>
            </a:r>
            <a:r>
              <a:rPr lang="de-CH" sz="1350" dirty="0"/>
              <a:t> and Ar  all around pumping port and beam screen bellows.  However most likely most of those gases stick on the pumping port bellows. </a:t>
            </a:r>
            <a:endParaRPr lang="en-GB" sz="1350" dirty="0"/>
          </a:p>
        </p:txBody>
      </p:sp>
      <p:sp>
        <p:nvSpPr>
          <p:cNvPr id="142" name="TextBox 141"/>
          <p:cNvSpPr txBox="1"/>
          <p:nvPr/>
        </p:nvSpPr>
        <p:spPr>
          <a:xfrm>
            <a:off x="5004048" y="6337273"/>
            <a:ext cx="3283976" cy="369332"/>
          </a:xfrm>
          <a:prstGeom prst="rect">
            <a:avLst/>
          </a:prstGeom>
          <a:noFill/>
        </p:spPr>
        <p:txBody>
          <a:bodyPr wrap="none" rtlCol="0">
            <a:spAutoFit/>
          </a:bodyPr>
          <a:lstStyle/>
          <a:p>
            <a:r>
              <a:rPr lang="en-GB" dirty="0">
                <a:solidFill>
                  <a:schemeClr val="bg1"/>
                </a:solidFill>
              </a:rPr>
              <a:t>Courtesy of “16L2” Task Force</a:t>
            </a:r>
          </a:p>
        </p:txBody>
      </p:sp>
      <p:sp>
        <p:nvSpPr>
          <p:cNvPr id="137" name="Rectangle 136"/>
          <p:cNvSpPr/>
          <p:nvPr/>
        </p:nvSpPr>
        <p:spPr>
          <a:xfrm>
            <a:off x="224880" y="162562"/>
            <a:ext cx="7583551" cy="523220"/>
          </a:xfrm>
          <a:prstGeom prst="rect">
            <a:avLst/>
          </a:prstGeom>
          <a:solidFill>
            <a:srgbClr val="0070C0"/>
          </a:solidFill>
        </p:spPr>
        <p:txBody>
          <a:bodyPr wrap="none">
            <a:spAutoFit/>
          </a:bodyPr>
          <a:lstStyle/>
          <a:p>
            <a:r>
              <a:rPr lang="en-GB" sz="2800" dirty="0">
                <a:solidFill>
                  <a:schemeClr val="bg1"/>
                </a:solidFill>
              </a:rPr>
              <a:t>LHC “16L2”: Air inlet as “most probable” </a:t>
            </a:r>
            <a:r>
              <a:rPr lang="en-GB" sz="2800" dirty="0" smtClean="0">
                <a:solidFill>
                  <a:schemeClr val="bg1"/>
                </a:solidFill>
              </a:rPr>
              <a:t>cause</a:t>
            </a:r>
            <a:endParaRPr lang="en-GB" sz="2800" dirty="0">
              <a:solidFill>
                <a:schemeClr val="bg1"/>
              </a:solidFill>
            </a:endParaRPr>
          </a:p>
        </p:txBody>
      </p:sp>
    </p:spTree>
    <p:extLst>
      <p:ext uri="{BB962C8B-B14F-4D97-AF65-F5344CB8AC3E}">
        <p14:creationId xmlns:p14="http://schemas.microsoft.com/office/powerpoint/2010/main" val="426075986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00332" y="3649216"/>
            <a:ext cx="2036291" cy="19258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9"/>
          <p:cNvSpPr txBox="1"/>
          <p:nvPr/>
        </p:nvSpPr>
        <p:spPr>
          <a:xfrm>
            <a:off x="5102935" y="4655354"/>
            <a:ext cx="3680254" cy="27699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endParaRPr lang="en-GB" sz="1200" dirty="0"/>
          </a:p>
        </p:txBody>
      </p:sp>
      <p:graphicFrame>
        <p:nvGraphicFramePr>
          <p:cNvPr id="13" name="Object 12"/>
          <p:cNvGraphicFramePr>
            <a:graphicFrameLocks noChangeAspect="1"/>
          </p:cNvGraphicFramePr>
          <p:nvPr>
            <p:extLst>
              <p:ext uri="{D42A27DB-BD31-4B8C-83A1-F6EECF244321}">
                <p14:modId xmlns:p14="http://schemas.microsoft.com/office/powerpoint/2010/main" val="1865093253"/>
              </p:ext>
            </p:extLst>
          </p:nvPr>
        </p:nvGraphicFramePr>
        <p:xfrm>
          <a:off x="3561383" y="5688536"/>
          <a:ext cx="2368504" cy="625888"/>
        </p:xfrm>
        <a:graphic>
          <a:graphicData uri="http://schemas.openxmlformats.org/presentationml/2006/ole">
            <mc:AlternateContent xmlns:mc="http://schemas.openxmlformats.org/markup-compatibility/2006">
              <mc:Choice xmlns:v="urn:schemas-microsoft-com:vml" Requires="v">
                <p:oleObj spid="_x0000_s1113" name="Equation" r:id="rId3" imgW="1726920" imgH="457200" progId="Equation.3">
                  <p:embed/>
                </p:oleObj>
              </mc:Choice>
              <mc:Fallback>
                <p:oleObj name="Equation" r:id="rId3" imgW="1726920" imgH="457200" progId="Equation.3">
                  <p:embed/>
                  <p:pic>
                    <p:nvPicPr>
                      <p:cNvPr id="13" name="Object 12"/>
                      <p:cNvPicPr/>
                      <p:nvPr/>
                    </p:nvPicPr>
                    <p:blipFill>
                      <a:blip r:embed="rId4"/>
                      <a:stretch>
                        <a:fillRect/>
                      </a:stretch>
                    </p:blipFill>
                    <p:spPr>
                      <a:xfrm>
                        <a:off x="3561383" y="5688536"/>
                        <a:ext cx="2368504" cy="625888"/>
                      </a:xfrm>
                      <a:prstGeom prst="rect">
                        <a:avLst/>
                      </a:prstGeom>
                    </p:spPr>
                  </p:pic>
                </p:oleObj>
              </mc:Fallback>
            </mc:AlternateContent>
          </a:graphicData>
        </a:graphic>
      </p:graphicFrame>
      <p:sp>
        <p:nvSpPr>
          <p:cNvPr id="16" name="TextBox 15"/>
          <p:cNvSpPr txBox="1"/>
          <p:nvPr/>
        </p:nvSpPr>
        <p:spPr>
          <a:xfrm>
            <a:off x="2636735" y="5274013"/>
            <a:ext cx="4442819" cy="369332"/>
          </a:xfrm>
          <a:prstGeom prst="rect">
            <a:avLst/>
          </a:prstGeom>
          <a:noFill/>
        </p:spPr>
        <p:txBody>
          <a:bodyPr wrap="none" rtlCol="0">
            <a:spAutoFit/>
          </a:bodyPr>
          <a:lstStyle/>
          <a:p>
            <a:r>
              <a:rPr lang="en-GB" dirty="0">
                <a:latin typeface="Calibri" charset="0"/>
                <a:ea typeface="Calibri" charset="0"/>
                <a:cs typeface="Calibri" charset="0"/>
              </a:rPr>
              <a:t>Estimated quantity of extracted water vapour</a:t>
            </a:r>
          </a:p>
        </p:txBody>
      </p:sp>
      <p:sp>
        <p:nvSpPr>
          <p:cNvPr id="21" name="Rectangle 20"/>
          <p:cNvSpPr/>
          <p:nvPr/>
        </p:nvSpPr>
        <p:spPr>
          <a:xfrm>
            <a:off x="343958" y="156982"/>
            <a:ext cx="4783682" cy="523220"/>
          </a:xfrm>
          <a:prstGeom prst="rect">
            <a:avLst/>
          </a:prstGeom>
          <a:solidFill>
            <a:srgbClr val="0070C0"/>
          </a:solidFill>
        </p:spPr>
        <p:txBody>
          <a:bodyPr wrap="none">
            <a:spAutoFit/>
          </a:bodyPr>
          <a:lstStyle/>
          <a:p>
            <a:pPr algn="ctr"/>
            <a:r>
              <a:rPr lang="en-GB" sz="2800" dirty="0" smtClean="0">
                <a:solidFill>
                  <a:schemeClr val="bg1"/>
                </a:solidFill>
              </a:rPr>
              <a:t>LHC: sector 1-2 warming-up </a:t>
            </a:r>
            <a:endParaRPr lang="en-GB" sz="2800" dirty="0">
              <a:solidFill>
                <a:schemeClr val="bg1"/>
              </a:solidFill>
            </a:endParaRPr>
          </a:p>
        </p:txBody>
      </p:sp>
      <p:pic>
        <p:nvPicPr>
          <p:cNvPr id="2" name="Picture 1"/>
          <p:cNvPicPr>
            <a:picLocks noChangeAspect="1"/>
          </p:cNvPicPr>
          <p:nvPr/>
        </p:nvPicPr>
        <p:blipFill>
          <a:blip r:embed="rId5"/>
          <a:stretch>
            <a:fillRect/>
          </a:stretch>
        </p:blipFill>
        <p:spPr>
          <a:xfrm>
            <a:off x="154695" y="851032"/>
            <a:ext cx="5822544" cy="4202412"/>
          </a:xfrm>
          <a:prstGeom prst="rect">
            <a:avLst/>
          </a:prstGeom>
        </p:spPr>
      </p:pic>
      <p:pic>
        <p:nvPicPr>
          <p:cNvPr id="3" name="Picture 2"/>
          <p:cNvPicPr>
            <a:picLocks noChangeAspect="1"/>
          </p:cNvPicPr>
          <p:nvPr/>
        </p:nvPicPr>
        <p:blipFill>
          <a:blip r:embed="rId6"/>
          <a:stretch>
            <a:fillRect/>
          </a:stretch>
        </p:blipFill>
        <p:spPr>
          <a:xfrm>
            <a:off x="5023681" y="3243981"/>
            <a:ext cx="4034351" cy="856047"/>
          </a:xfrm>
          <a:prstGeom prst="rect">
            <a:avLst/>
          </a:prstGeom>
        </p:spPr>
      </p:pic>
      <p:sp>
        <p:nvSpPr>
          <p:cNvPr id="15" name="TextBox 14"/>
          <p:cNvSpPr txBox="1"/>
          <p:nvPr/>
        </p:nvSpPr>
        <p:spPr>
          <a:xfrm>
            <a:off x="5436096" y="2843844"/>
            <a:ext cx="3435492" cy="369332"/>
          </a:xfrm>
          <a:prstGeom prst="rect">
            <a:avLst/>
          </a:prstGeom>
          <a:noFill/>
        </p:spPr>
        <p:txBody>
          <a:bodyPr wrap="none" rtlCol="0">
            <a:spAutoFit/>
          </a:bodyPr>
          <a:lstStyle/>
          <a:p>
            <a:r>
              <a:rPr lang="en-GB" dirty="0">
                <a:latin typeface="Calibri" charset="0"/>
                <a:ea typeface="Calibri" charset="0"/>
                <a:cs typeface="Calibri" charset="0"/>
              </a:rPr>
              <a:t>Estimated quantity of extracted air</a:t>
            </a:r>
          </a:p>
        </p:txBody>
      </p:sp>
    </p:spTree>
    <p:extLst>
      <p:ext uri="{BB962C8B-B14F-4D97-AF65-F5344CB8AC3E}">
        <p14:creationId xmlns:p14="http://schemas.microsoft.com/office/powerpoint/2010/main" val="239000380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image001"/>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11560" y="980728"/>
            <a:ext cx="7663770" cy="497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Object 14"/>
          <p:cNvGraphicFramePr>
            <a:graphicFrameLocks noChangeAspect="1"/>
          </p:cNvGraphicFramePr>
          <p:nvPr>
            <p:extLst>
              <p:ext uri="{D42A27DB-BD31-4B8C-83A1-F6EECF244321}">
                <p14:modId xmlns:p14="http://schemas.microsoft.com/office/powerpoint/2010/main" val="2417955153"/>
              </p:ext>
            </p:extLst>
          </p:nvPr>
        </p:nvGraphicFramePr>
        <p:xfrm>
          <a:off x="3327436" y="1047397"/>
          <a:ext cx="434975" cy="460375"/>
        </p:xfrm>
        <a:graphic>
          <a:graphicData uri="http://schemas.openxmlformats.org/presentationml/2006/ole">
            <mc:AlternateContent xmlns:mc="http://schemas.openxmlformats.org/markup-compatibility/2006">
              <mc:Choice xmlns:v="urn:schemas-microsoft-com:vml" Requires="v">
                <p:oleObj spid="_x0000_s2452" name="Equation" r:id="rId4" imgW="215640" imgH="228600" progId="Equation.3">
                  <p:embed/>
                </p:oleObj>
              </mc:Choice>
              <mc:Fallback>
                <p:oleObj name="Equation" r:id="rId4" imgW="215640" imgH="228600" progId="Equation.3">
                  <p:embed/>
                  <p:pic>
                    <p:nvPicPr>
                      <p:cNvPr id="15" name="Object 14"/>
                      <p:cNvPicPr/>
                      <p:nvPr/>
                    </p:nvPicPr>
                    <p:blipFill>
                      <a:blip r:embed="rId5"/>
                      <a:stretch>
                        <a:fillRect/>
                      </a:stretch>
                    </p:blipFill>
                    <p:spPr>
                      <a:xfrm>
                        <a:off x="3327436" y="1047397"/>
                        <a:ext cx="434975" cy="460375"/>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064451220"/>
              </p:ext>
            </p:extLst>
          </p:nvPr>
        </p:nvGraphicFramePr>
        <p:xfrm>
          <a:off x="3009936" y="1716641"/>
          <a:ext cx="460375" cy="460375"/>
        </p:xfrm>
        <a:graphic>
          <a:graphicData uri="http://schemas.openxmlformats.org/presentationml/2006/ole">
            <mc:AlternateContent xmlns:mc="http://schemas.openxmlformats.org/markup-compatibility/2006">
              <mc:Choice xmlns:v="urn:schemas-microsoft-com:vml" Requires="v">
                <p:oleObj spid="_x0000_s2453" name="Equation" r:id="rId6" imgW="228600" imgH="228600" progId="Equation.3">
                  <p:embed/>
                </p:oleObj>
              </mc:Choice>
              <mc:Fallback>
                <p:oleObj name="Equation" r:id="rId6" imgW="228600" imgH="228600" progId="Equation.3">
                  <p:embed/>
                  <p:pic>
                    <p:nvPicPr>
                      <p:cNvPr id="16" name="Object 15"/>
                      <p:cNvPicPr/>
                      <p:nvPr/>
                    </p:nvPicPr>
                    <p:blipFill>
                      <a:blip r:embed="rId7"/>
                      <a:stretch>
                        <a:fillRect/>
                      </a:stretch>
                    </p:blipFill>
                    <p:spPr>
                      <a:xfrm>
                        <a:off x="3009936" y="1716641"/>
                        <a:ext cx="460375" cy="460375"/>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240725640"/>
              </p:ext>
            </p:extLst>
          </p:nvPr>
        </p:nvGraphicFramePr>
        <p:xfrm>
          <a:off x="2032035" y="2425572"/>
          <a:ext cx="460375" cy="511175"/>
        </p:xfrm>
        <a:graphic>
          <a:graphicData uri="http://schemas.openxmlformats.org/presentationml/2006/ole">
            <mc:AlternateContent xmlns:mc="http://schemas.openxmlformats.org/markup-compatibility/2006">
              <mc:Choice xmlns:v="urn:schemas-microsoft-com:vml" Requires="v">
                <p:oleObj spid="_x0000_s2454" name="Equation" r:id="rId8" imgW="228600" imgH="253800" progId="Equation.3">
                  <p:embed/>
                </p:oleObj>
              </mc:Choice>
              <mc:Fallback>
                <p:oleObj name="Equation" r:id="rId8" imgW="228600" imgH="253800" progId="Equation.3">
                  <p:embed/>
                  <p:pic>
                    <p:nvPicPr>
                      <p:cNvPr id="17" name="Object 16"/>
                      <p:cNvPicPr/>
                      <p:nvPr/>
                    </p:nvPicPr>
                    <p:blipFill>
                      <a:blip r:embed="rId9"/>
                      <a:stretch>
                        <a:fillRect/>
                      </a:stretch>
                    </p:blipFill>
                    <p:spPr>
                      <a:xfrm>
                        <a:off x="2032035" y="2425572"/>
                        <a:ext cx="460375" cy="511175"/>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506994237"/>
              </p:ext>
            </p:extLst>
          </p:nvPr>
        </p:nvGraphicFramePr>
        <p:xfrm>
          <a:off x="2336042" y="1722309"/>
          <a:ext cx="434975" cy="511175"/>
        </p:xfrm>
        <a:graphic>
          <a:graphicData uri="http://schemas.openxmlformats.org/presentationml/2006/ole">
            <mc:AlternateContent xmlns:mc="http://schemas.openxmlformats.org/markup-compatibility/2006">
              <mc:Choice xmlns:v="urn:schemas-microsoft-com:vml" Requires="v">
                <p:oleObj spid="_x0000_s2455" name="Equation" r:id="rId10" imgW="215640" imgH="253800" progId="Equation.3">
                  <p:embed/>
                </p:oleObj>
              </mc:Choice>
              <mc:Fallback>
                <p:oleObj name="Equation" r:id="rId10" imgW="215640" imgH="253800" progId="Equation.3">
                  <p:embed/>
                  <p:pic>
                    <p:nvPicPr>
                      <p:cNvPr id="18" name="Object 17"/>
                      <p:cNvPicPr/>
                      <p:nvPr/>
                    </p:nvPicPr>
                    <p:blipFill>
                      <a:blip r:embed="rId11"/>
                      <a:stretch>
                        <a:fillRect/>
                      </a:stretch>
                    </p:blipFill>
                    <p:spPr>
                      <a:xfrm>
                        <a:off x="2336042" y="1722309"/>
                        <a:ext cx="434975" cy="511175"/>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86309244"/>
              </p:ext>
            </p:extLst>
          </p:nvPr>
        </p:nvGraphicFramePr>
        <p:xfrm>
          <a:off x="3875377" y="2003979"/>
          <a:ext cx="561975" cy="384175"/>
        </p:xfrm>
        <a:graphic>
          <a:graphicData uri="http://schemas.openxmlformats.org/presentationml/2006/ole">
            <mc:AlternateContent xmlns:mc="http://schemas.openxmlformats.org/markup-compatibility/2006">
              <mc:Choice xmlns:v="urn:schemas-microsoft-com:vml" Requires="v">
                <p:oleObj spid="_x0000_s2456" name="Equation" r:id="rId12" imgW="279360" imgH="190440" progId="Equation.3">
                  <p:embed/>
                </p:oleObj>
              </mc:Choice>
              <mc:Fallback>
                <p:oleObj name="Equation" r:id="rId12" imgW="279360" imgH="190440" progId="Equation.3">
                  <p:embed/>
                  <p:pic>
                    <p:nvPicPr>
                      <p:cNvPr id="19" name="Object 18"/>
                      <p:cNvPicPr/>
                      <p:nvPr/>
                    </p:nvPicPr>
                    <p:blipFill>
                      <a:blip r:embed="rId13"/>
                      <a:stretch>
                        <a:fillRect/>
                      </a:stretch>
                    </p:blipFill>
                    <p:spPr>
                      <a:xfrm>
                        <a:off x="3875377" y="2003979"/>
                        <a:ext cx="561975" cy="384175"/>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337614569"/>
              </p:ext>
            </p:extLst>
          </p:nvPr>
        </p:nvGraphicFramePr>
        <p:xfrm>
          <a:off x="2500348" y="2385885"/>
          <a:ext cx="688975" cy="384175"/>
        </p:xfrm>
        <a:graphic>
          <a:graphicData uri="http://schemas.openxmlformats.org/presentationml/2006/ole">
            <mc:AlternateContent xmlns:mc="http://schemas.openxmlformats.org/markup-compatibility/2006">
              <mc:Choice xmlns:v="urn:schemas-microsoft-com:vml" Requires="v">
                <p:oleObj spid="_x0000_s2457" name="Equation" r:id="rId14" imgW="342720" imgH="190440" progId="Equation.3">
                  <p:embed/>
                </p:oleObj>
              </mc:Choice>
              <mc:Fallback>
                <p:oleObj name="Equation" r:id="rId14" imgW="342720" imgH="190440" progId="Equation.3">
                  <p:embed/>
                  <p:pic>
                    <p:nvPicPr>
                      <p:cNvPr id="20" name="Object 19"/>
                      <p:cNvPicPr/>
                      <p:nvPr/>
                    </p:nvPicPr>
                    <p:blipFill>
                      <a:blip r:embed="rId15"/>
                      <a:stretch>
                        <a:fillRect/>
                      </a:stretch>
                    </p:blipFill>
                    <p:spPr>
                      <a:xfrm>
                        <a:off x="2500348" y="2385885"/>
                        <a:ext cx="688975" cy="384175"/>
                      </a:xfrm>
                      <a:prstGeom prst="rect">
                        <a:avLst/>
                      </a:prstGeom>
                    </p:spPr>
                  </p:pic>
                </p:oleObj>
              </mc:Fallback>
            </mc:AlternateContent>
          </a:graphicData>
        </a:graphic>
      </p:graphicFrame>
      <p:sp>
        <p:nvSpPr>
          <p:cNvPr id="10" name="TextBox 9"/>
          <p:cNvSpPr txBox="1"/>
          <p:nvPr/>
        </p:nvSpPr>
        <p:spPr>
          <a:xfrm>
            <a:off x="4942176" y="1716641"/>
            <a:ext cx="2942192" cy="954107"/>
          </a:xfrm>
          <a:prstGeom prst="rect">
            <a:avLst/>
          </a:prstGeom>
          <a:noFill/>
        </p:spPr>
        <p:txBody>
          <a:bodyPr wrap="square" rtlCol="0">
            <a:spAutoFit/>
          </a:bodyPr>
          <a:lstStyle/>
          <a:p>
            <a:pPr algn="ctr"/>
            <a:r>
              <a:rPr lang="en-GB" sz="2800" dirty="0">
                <a:latin typeface="Calibri" charset="0"/>
                <a:ea typeface="Calibri" charset="0"/>
                <a:cs typeface="Calibri" charset="0"/>
              </a:rPr>
              <a:t>Clear signature of </a:t>
            </a:r>
            <a:endParaRPr lang="en-GB" sz="2800" dirty="0" smtClean="0">
              <a:latin typeface="Calibri" charset="0"/>
              <a:ea typeface="Calibri" charset="0"/>
              <a:cs typeface="Calibri" charset="0"/>
            </a:endParaRPr>
          </a:p>
          <a:p>
            <a:pPr algn="ctr"/>
            <a:r>
              <a:rPr lang="en-GB" sz="2800" b="1" dirty="0" smtClean="0">
                <a:latin typeface="Calibri" charset="0"/>
                <a:ea typeface="Calibri" charset="0"/>
                <a:cs typeface="Calibri" charset="0"/>
              </a:rPr>
              <a:t>atmospheric gas</a:t>
            </a:r>
            <a:endParaRPr lang="en-GB" sz="2800" dirty="0">
              <a:latin typeface="Calibri" charset="0"/>
              <a:ea typeface="Calibri" charset="0"/>
              <a:cs typeface="Calibri" charset="0"/>
            </a:endParaRPr>
          </a:p>
        </p:txBody>
      </p:sp>
      <p:sp>
        <p:nvSpPr>
          <p:cNvPr id="12" name="Rectangle 11"/>
          <p:cNvSpPr/>
          <p:nvPr/>
        </p:nvSpPr>
        <p:spPr>
          <a:xfrm>
            <a:off x="546065" y="200836"/>
            <a:ext cx="5562741" cy="523220"/>
          </a:xfrm>
          <a:prstGeom prst="rect">
            <a:avLst/>
          </a:prstGeom>
          <a:solidFill>
            <a:srgbClr val="0070C0"/>
          </a:solidFill>
        </p:spPr>
        <p:txBody>
          <a:bodyPr wrap="none">
            <a:spAutoFit/>
          </a:bodyPr>
          <a:lstStyle/>
          <a:p>
            <a:pPr algn="ctr"/>
            <a:r>
              <a:rPr lang="en-GB" sz="2800" dirty="0">
                <a:solidFill>
                  <a:schemeClr val="bg1"/>
                </a:solidFill>
              </a:rPr>
              <a:t>Results from gas analysis in 16L2</a:t>
            </a:r>
          </a:p>
        </p:txBody>
      </p:sp>
    </p:spTree>
    <p:extLst>
      <p:ext uri="{BB962C8B-B14F-4D97-AF65-F5344CB8AC3E}">
        <p14:creationId xmlns:p14="http://schemas.microsoft.com/office/powerpoint/2010/main" val="79489490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0875" y="1196752"/>
            <a:ext cx="8579597" cy="4464496"/>
          </a:xfrm>
          <a:prstGeom prst="rect">
            <a:avLst/>
          </a:prstGeom>
        </p:spPr>
      </p:pic>
      <p:sp>
        <p:nvSpPr>
          <p:cNvPr id="6" name="Rectangle 5"/>
          <p:cNvSpPr/>
          <p:nvPr/>
        </p:nvSpPr>
        <p:spPr>
          <a:xfrm>
            <a:off x="395536" y="260648"/>
            <a:ext cx="7938392" cy="461665"/>
          </a:xfrm>
          <a:prstGeom prst="rect">
            <a:avLst/>
          </a:prstGeom>
          <a:solidFill>
            <a:srgbClr val="0070C0"/>
          </a:solidFill>
        </p:spPr>
        <p:txBody>
          <a:bodyPr wrap="none">
            <a:spAutoFit/>
          </a:bodyPr>
          <a:lstStyle/>
          <a:p>
            <a:r>
              <a:rPr lang="en-GB" sz="2400" dirty="0" smtClean="0">
                <a:solidFill>
                  <a:schemeClr val="bg1"/>
                </a:solidFill>
              </a:rPr>
              <a:t>LHC: sector 1-2 warmed up up to 90 K and cooled down </a:t>
            </a:r>
            <a:endParaRPr lang="en-GB" sz="2400" dirty="0">
              <a:solidFill>
                <a:schemeClr val="bg1"/>
              </a:solidFill>
            </a:endParaRPr>
          </a:p>
        </p:txBody>
      </p:sp>
    </p:spTree>
    <p:extLst>
      <p:ext uri="{BB962C8B-B14F-4D97-AF65-F5344CB8AC3E}">
        <p14:creationId xmlns:p14="http://schemas.microsoft.com/office/powerpoint/2010/main" val="200779314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303" y="764704"/>
            <a:ext cx="9144000" cy="5238013"/>
          </a:xfrm>
          <a:prstGeom prst="rect">
            <a:avLst/>
          </a:prstGeom>
        </p:spPr>
      </p:pic>
      <p:sp>
        <p:nvSpPr>
          <p:cNvPr id="6" name="Rectangle 5"/>
          <p:cNvSpPr/>
          <p:nvPr/>
        </p:nvSpPr>
        <p:spPr>
          <a:xfrm>
            <a:off x="467544" y="173025"/>
            <a:ext cx="6292107" cy="461665"/>
          </a:xfrm>
          <a:prstGeom prst="rect">
            <a:avLst/>
          </a:prstGeom>
          <a:solidFill>
            <a:srgbClr val="0070C0"/>
          </a:solidFill>
        </p:spPr>
        <p:txBody>
          <a:bodyPr wrap="none">
            <a:spAutoFit/>
          </a:bodyPr>
          <a:lstStyle/>
          <a:p>
            <a:r>
              <a:rPr lang="en-GB" sz="2400" dirty="0">
                <a:solidFill>
                  <a:schemeClr val="bg1"/>
                </a:solidFill>
              </a:rPr>
              <a:t>YETS 2017-2018: Baseline V4 </a:t>
            </a:r>
            <a:r>
              <a:rPr lang="en-GB" sz="2400" dirty="0" smtClean="0">
                <a:solidFill>
                  <a:schemeClr val="bg1"/>
                </a:solidFill>
              </a:rPr>
              <a:t>  (</a:t>
            </a:r>
            <a:r>
              <a:rPr lang="en-GB" sz="1600" i="1" dirty="0" smtClean="0">
                <a:solidFill>
                  <a:schemeClr val="bg1"/>
                </a:solidFill>
              </a:rPr>
              <a:t>EDMS 1817803) </a:t>
            </a:r>
            <a:endParaRPr lang="en-GB" sz="2400" i="1" dirty="0">
              <a:solidFill>
                <a:schemeClr val="bg1"/>
              </a:solidFill>
            </a:endParaRPr>
          </a:p>
        </p:txBody>
      </p:sp>
      <p:cxnSp>
        <p:nvCxnSpPr>
          <p:cNvPr id="10" name="Straight Connector 9"/>
          <p:cNvCxnSpPr/>
          <p:nvPr/>
        </p:nvCxnSpPr>
        <p:spPr>
          <a:xfrm>
            <a:off x="-243909" y="4699265"/>
            <a:ext cx="10441160" cy="0"/>
          </a:xfrm>
          <a:prstGeom prst="line">
            <a:avLst/>
          </a:prstGeom>
          <a:ln w="57150">
            <a:solidFill>
              <a:srgbClr val="009900"/>
            </a:solidFill>
          </a:ln>
        </p:spPr>
        <p:style>
          <a:lnRef idx="1">
            <a:schemeClr val="accent6"/>
          </a:lnRef>
          <a:fillRef idx="0">
            <a:schemeClr val="accent6"/>
          </a:fillRef>
          <a:effectRef idx="0">
            <a:schemeClr val="accent6"/>
          </a:effectRef>
          <a:fontRef idx="minor">
            <a:schemeClr val="tx1"/>
          </a:fontRef>
        </p:style>
      </p:cxnSp>
      <p:cxnSp>
        <p:nvCxnSpPr>
          <p:cNvPr id="5" name="Straight Connector 4"/>
          <p:cNvCxnSpPr/>
          <p:nvPr/>
        </p:nvCxnSpPr>
        <p:spPr>
          <a:xfrm>
            <a:off x="-468560" y="3429000"/>
            <a:ext cx="10441160" cy="0"/>
          </a:xfrm>
          <a:prstGeom prst="line">
            <a:avLst/>
          </a:prstGeom>
          <a:ln w="28575">
            <a:solidFill>
              <a:srgbClr val="00990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57489205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3528" y="908720"/>
            <a:ext cx="8472376" cy="6586418"/>
          </a:xfrm>
          <a:prstGeom prst="rect">
            <a:avLst/>
          </a:prstGeom>
          <a:noFill/>
        </p:spPr>
        <p:txBody>
          <a:bodyPr wrap="square" rtlCol="0">
            <a:spAutoFit/>
          </a:bodyPr>
          <a:lstStyle/>
          <a:p>
            <a:pPr indent="-285750">
              <a:buFont typeface="Arial" panose="020B0604020202020204" pitchFamily="34" charset="0"/>
              <a:buChar char="•"/>
            </a:pPr>
            <a:r>
              <a:rPr lang="fr-FR" dirty="0">
                <a:solidFill>
                  <a:schemeClr val="tx2"/>
                </a:solidFill>
                <a:latin typeface="Calibri" panose="020F0502020204030204" pitchFamily="34" charset="0"/>
              </a:rPr>
              <a:t>Emergency Stop tests (AUG)</a:t>
            </a:r>
          </a:p>
          <a:p>
            <a:pPr indent="-285750">
              <a:buFont typeface="Arial" panose="020B0604020202020204" pitchFamily="34" charset="0"/>
              <a:buChar char="•"/>
            </a:pPr>
            <a:r>
              <a:rPr lang="fr-FR" dirty="0" err="1">
                <a:solidFill>
                  <a:schemeClr val="tx2"/>
                </a:solidFill>
                <a:latin typeface="Calibri" panose="020F0502020204030204" pitchFamily="34" charset="0"/>
              </a:rPr>
              <a:t>Cryogenic</a:t>
            </a:r>
            <a:r>
              <a:rPr lang="fr-FR" dirty="0">
                <a:solidFill>
                  <a:schemeClr val="tx2"/>
                </a:solidFill>
                <a:latin typeface="Calibri" panose="020F0502020204030204" pitchFamily="34" charset="0"/>
              </a:rPr>
              <a:t> maintenance</a:t>
            </a:r>
          </a:p>
          <a:p>
            <a:pPr marL="285750" indent="-285750">
              <a:buFont typeface="Arial" panose="020B0604020202020204" pitchFamily="34" charset="0"/>
              <a:buChar char="•"/>
            </a:pPr>
            <a:r>
              <a:rPr lang="en-GB" dirty="0">
                <a:solidFill>
                  <a:schemeClr val="tx2"/>
                </a:solidFill>
                <a:latin typeface="Calibri" panose="020F0502020204030204" pitchFamily="34" charset="0"/>
              </a:rPr>
              <a:t>GGPSO (reference points) extensions for the HL-LHC Project</a:t>
            </a:r>
          </a:p>
          <a:p>
            <a:pPr marL="285750" indent="-285750">
              <a:buFont typeface="Arial" panose="020B0604020202020204" pitchFamily="34" charset="0"/>
              <a:buChar char="•"/>
            </a:pPr>
            <a:r>
              <a:rPr lang="en-GB" dirty="0">
                <a:solidFill>
                  <a:schemeClr val="tx2"/>
                </a:solidFill>
                <a:latin typeface="Calibri" panose="020F0502020204030204" pitchFamily="34" charset="0"/>
              </a:rPr>
              <a:t>Collimation activities (crystal, installation of 2</a:t>
            </a:r>
            <a:r>
              <a:rPr lang="en-GB" baseline="30000" dirty="0">
                <a:solidFill>
                  <a:schemeClr val="tx2"/>
                </a:solidFill>
                <a:latin typeface="Calibri" panose="020F0502020204030204" pitchFamily="34" charset="0"/>
              </a:rPr>
              <a:t>nd</a:t>
            </a:r>
            <a:r>
              <a:rPr lang="en-GB" dirty="0">
                <a:solidFill>
                  <a:schemeClr val="tx2"/>
                </a:solidFill>
                <a:latin typeface="Calibri" panose="020F0502020204030204" pitchFamily="34" charset="0"/>
              </a:rPr>
              <a:t> pair of wire collimators for long-range beam-beam compensator in IR1)</a:t>
            </a:r>
          </a:p>
          <a:p>
            <a:pPr marL="285750" indent="-285750">
              <a:buFont typeface="Arial" panose="020B0604020202020204" pitchFamily="34" charset="0"/>
              <a:buChar char="•"/>
            </a:pPr>
            <a:r>
              <a:rPr lang="en-GB" dirty="0">
                <a:solidFill>
                  <a:schemeClr val="tx2"/>
                </a:solidFill>
                <a:latin typeface="Calibri" panose="020F0502020204030204" pitchFamily="34" charset="0"/>
              </a:rPr>
              <a:t>Beam Instrumentation activities (Beam Synchrotron Radiation Telescope, fluorescence measurement test chamber, new Beam Position Monitors…)</a:t>
            </a:r>
          </a:p>
          <a:p>
            <a:pPr marL="285750" indent="-285750">
              <a:buFont typeface="Arial" panose="020B0604020202020204" pitchFamily="34" charset="0"/>
              <a:buChar char="•"/>
            </a:pPr>
            <a:r>
              <a:rPr lang="en-GB" dirty="0">
                <a:solidFill>
                  <a:schemeClr val="tx2"/>
                </a:solidFill>
                <a:latin typeface="Calibri" panose="020F0502020204030204" pitchFamily="34" charset="0"/>
              </a:rPr>
              <a:t>Dump activities (new gaskets to fix leaks of 2017, N</a:t>
            </a:r>
            <a:r>
              <a:rPr lang="en-GB" baseline="-25000" dirty="0">
                <a:solidFill>
                  <a:schemeClr val="tx2"/>
                </a:solidFill>
                <a:latin typeface="Calibri" panose="020F0502020204030204" pitchFamily="34" charset="0"/>
              </a:rPr>
              <a:t>2</a:t>
            </a:r>
            <a:r>
              <a:rPr lang="en-GB" dirty="0">
                <a:solidFill>
                  <a:schemeClr val="tx2"/>
                </a:solidFill>
                <a:latin typeface="Calibri" panose="020F0502020204030204" pitchFamily="34" charset="0"/>
              </a:rPr>
              <a:t> line for continuous supply)</a:t>
            </a:r>
          </a:p>
          <a:p>
            <a:pPr marL="285750" indent="-285750">
              <a:buFont typeface="Arial" panose="020B0604020202020204" pitchFamily="34" charset="0"/>
              <a:buChar char="•"/>
            </a:pPr>
            <a:r>
              <a:rPr lang="en-GB" dirty="0">
                <a:solidFill>
                  <a:schemeClr val="tx2"/>
                </a:solidFill>
                <a:latin typeface="Calibri" panose="020F0502020204030204" pitchFamily="34" charset="0"/>
              </a:rPr>
              <a:t>Injection kicker replacement MKI8D</a:t>
            </a:r>
          </a:p>
          <a:p>
            <a:pPr marL="285750" indent="-285750">
              <a:buFont typeface="Arial" panose="020B0604020202020204" pitchFamily="34" charset="0"/>
              <a:buChar char="•"/>
            </a:pPr>
            <a:r>
              <a:rPr lang="en-GB" dirty="0">
                <a:solidFill>
                  <a:schemeClr val="tx2"/>
                </a:solidFill>
                <a:latin typeface="Calibri" panose="020F0502020204030204" pitchFamily="34" charset="0"/>
              </a:rPr>
              <a:t>RF finger exchange</a:t>
            </a:r>
          </a:p>
          <a:p>
            <a:pPr marL="285750" indent="-285750">
              <a:buFont typeface="Arial" panose="020B0604020202020204" pitchFamily="34" charset="0"/>
              <a:buChar char="•"/>
            </a:pPr>
            <a:r>
              <a:rPr lang="en-GB" dirty="0">
                <a:solidFill>
                  <a:schemeClr val="tx2"/>
                </a:solidFill>
                <a:latin typeface="Calibri" panose="020F0502020204030204" pitchFamily="34" charset="0"/>
              </a:rPr>
              <a:t>Cabling and re-routing for HL</a:t>
            </a:r>
          </a:p>
          <a:p>
            <a:pPr marL="285750" indent="-285750">
              <a:buFont typeface="Arial" panose="020B0604020202020204" pitchFamily="34" charset="0"/>
              <a:buChar char="•"/>
            </a:pPr>
            <a:r>
              <a:rPr lang="en-GB" dirty="0">
                <a:solidFill>
                  <a:srgbClr val="009900"/>
                </a:solidFill>
                <a:latin typeface="Calibri" panose="020F0502020204030204" pitchFamily="34" charset="0"/>
              </a:rPr>
              <a:t>Solenoid </a:t>
            </a:r>
            <a:r>
              <a:rPr lang="en-GB" dirty="0" smtClean="0">
                <a:solidFill>
                  <a:srgbClr val="009900"/>
                </a:solidFill>
                <a:latin typeface="Calibri" panose="020F0502020204030204" pitchFamily="34" charset="0"/>
              </a:rPr>
              <a:t>and extra BLMs installation </a:t>
            </a:r>
            <a:r>
              <a:rPr lang="en-GB" dirty="0">
                <a:solidFill>
                  <a:srgbClr val="009900"/>
                </a:solidFill>
                <a:latin typeface="Calibri" panose="020F0502020204030204" pitchFamily="34" charset="0"/>
              </a:rPr>
              <a:t>in 31L2</a:t>
            </a:r>
          </a:p>
          <a:p>
            <a:pPr marL="285750" indent="-285750">
              <a:buFont typeface="Arial" panose="020B0604020202020204" pitchFamily="34" charset="0"/>
              <a:buChar char="•"/>
            </a:pPr>
            <a:r>
              <a:rPr lang="en-GB" dirty="0">
                <a:solidFill>
                  <a:schemeClr val="tx2"/>
                </a:solidFill>
                <a:latin typeface="Calibri" panose="020F0502020204030204" pitchFamily="34" charset="0"/>
              </a:rPr>
              <a:t>….</a:t>
            </a:r>
          </a:p>
          <a:p>
            <a:pPr marL="285750" indent="-285750">
              <a:buFont typeface="Arial" panose="020B0604020202020204" pitchFamily="34" charset="0"/>
              <a:buChar char="•"/>
            </a:pPr>
            <a:r>
              <a:rPr lang="fr-FR" dirty="0">
                <a:solidFill>
                  <a:schemeClr val="tx2">
                    <a:lumMod val="75000"/>
                  </a:schemeClr>
                </a:solidFill>
                <a:latin typeface="Calibri" panose="020F0502020204030204" pitchFamily="34" charset="0"/>
              </a:rPr>
              <a:t>Survey and </a:t>
            </a:r>
            <a:r>
              <a:rPr lang="fr-FR" dirty="0" err="1">
                <a:solidFill>
                  <a:schemeClr val="tx2">
                    <a:lumMod val="75000"/>
                  </a:schemeClr>
                </a:solidFill>
                <a:latin typeface="Calibri" panose="020F0502020204030204" pitchFamily="34" charset="0"/>
              </a:rPr>
              <a:t>re-alignment</a:t>
            </a:r>
            <a:r>
              <a:rPr lang="fr-FR" dirty="0">
                <a:solidFill>
                  <a:schemeClr val="tx2">
                    <a:lumMod val="75000"/>
                  </a:schemeClr>
                </a:solidFill>
                <a:latin typeface="Calibri" panose="020F0502020204030204" pitchFamily="34" charset="0"/>
              </a:rPr>
              <a:t> </a:t>
            </a:r>
            <a:r>
              <a:rPr lang="fr-FR" dirty="0" err="1">
                <a:solidFill>
                  <a:schemeClr val="tx2">
                    <a:lumMod val="75000"/>
                  </a:schemeClr>
                </a:solidFill>
                <a:latin typeface="Calibri" panose="020F0502020204030204" pitchFamily="34" charset="0"/>
              </a:rPr>
              <a:t>campaigns</a:t>
            </a:r>
            <a:endParaRPr lang="fr-FR" dirty="0">
              <a:solidFill>
                <a:schemeClr val="tx2">
                  <a:lumMod val="75000"/>
                </a:schemeClr>
              </a:solidFill>
              <a:latin typeface="Calibri" panose="020F0502020204030204" pitchFamily="34" charset="0"/>
            </a:endParaRPr>
          </a:p>
          <a:p>
            <a:pPr marL="285750" indent="-285750">
              <a:buFont typeface="Arial" panose="020B0604020202020204" pitchFamily="34" charset="0"/>
              <a:buChar char="•"/>
            </a:pPr>
            <a:r>
              <a:rPr lang="fr-FR" dirty="0">
                <a:solidFill>
                  <a:schemeClr val="tx2">
                    <a:lumMod val="75000"/>
                  </a:schemeClr>
                </a:solidFill>
                <a:latin typeface="Calibri" panose="020F0502020204030204" pitchFamily="34" charset="0"/>
              </a:rPr>
              <a:t>EXP: AFP maintenance in IR1, BRAN prototype detector replacement, </a:t>
            </a:r>
            <a:r>
              <a:rPr lang="en-GB" dirty="0" err="1">
                <a:solidFill>
                  <a:schemeClr val="tx2">
                    <a:lumMod val="75000"/>
                  </a:schemeClr>
                </a:solidFill>
                <a:latin typeface="Calibri" panose="020F0502020204030204" pitchFamily="34" charset="0"/>
              </a:rPr>
              <a:t>LHCb</a:t>
            </a:r>
            <a:r>
              <a:rPr lang="en-GB" dirty="0">
                <a:solidFill>
                  <a:schemeClr val="tx2">
                    <a:lumMod val="75000"/>
                  </a:schemeClr>
                </a:solidFill>
                <a:latin typeface="Calibri" panose="020F0502020204030204" pitchFamily="34" charset="0"/>
              </a:rPr>
              <a:t> Forward Shower Counter Stations, CT-PPS Timing Detector installation in cylindrical Roman Pot, </a:t>
            </a:r>
            <a:r>
              <a:rPr lang="en-US" dirty="0">
                <a:solidFill>
                  <a:schemeClr val="tx2">
                    <a:lumMod val="75000"/>
                  </a:schemeClr>
                </a:solidFill>
                <a:latin typeface="Calibri" panose="020F0502020204030204" pitchFamily="34" charset="0"/>
              </a:rPr>
              <a:t>Passive detector installation in the IT </a:t>
            </a:r>
            <a:r>
              <a:rPr lang="en-US" dirty="0" smtClean="0">
                <a:solidFill>
                  <a:schemeClr val="tx2">
                    <a:lumMod val="75000"/>
                  </a:schemeClr>
                </a:solidFill>
                <a:latin typeface="Calibri" panose="020F0502020204030204" pitchFamily="34" charset="0"/>
              </a:rPr>
              <a:t>region under </a:t>
            </a:r>
            <a:r>
              <a:rPr lang="en-US" dirty="0">
                <a:solidFill>
                  <a:schemeClr val="tx2">
                    <a:lumMod val="75000"/>
                  </a:schemeClr>
                </a:solidFill>
                <a:latin typeface="Calibri" panose="020F0502020204030204" pitchFamily="34" charset="0"/>
              </a:rPr>
              <a:t>Q1</a:t>
            </a:r>
          </a:p>
          <a:p>
            <a:pPr marL="285750" indent="-285750">
              <a:spcBef>
                <a:spcPts val="1200"/>
              </a:spcBef>
              <a:buFont typeface="Arial" panose="020B0604020202020204" pitchFamily="34" charset="0"/>
              <a:buChar char="•"/>
            </a:pPr>
            <a:endParaRPr lang="en-GB" dirty="0">
              <a:solidFill>
                <a:srgbClr val="7030A0"/>
              </a:solidFill>
              <a:latin typeface="Calibri" panose="020F0502020204030204" pitchFamily="34" charset="0"/>
            </a:endParaRPr>
          </a:p>
          <a:p>
            <a:pPr lvl="1">
              <a:spcBef>
                <a:spcPts val="1200"/>
              </a:spcBef>
            </a:pPr>
            <a:endParaRPr lang="en-GB" sz="2400" dirty="0">
              <a:latin typeface="Calibri" panose="020F0502020204030204" pitchFamily="34" charset="0"/>
            </a:endParaRPr>
          </a:p>
          <a:p>
            <a:pPr marL="285750" indent="-285750">
              <a:spcBef>
                <a:spcPts val="1200"/>
              </a:spcBef>
              <a:buFont typeface="Arial" panose="020B0604020202020204" pitchFamily="34" charset="0"/>
              <a:buChar char="•"/>
            </a:pPr>
            <a:endParaRPr lang="en-GB" sz="2400" dirty="0">
              <a:latin typeface="Calibri" panose="020F0502020204030204" pitchFamily="34" charset="0"/>
            </a:endParaRPr>
          </a:p>
          <a:p>
            <a:endParaRPr lang="en-GB" sz="2000" dirty="0">
              <a:latin typeface="Calibri" panose="020F0502020204030204" pitchFamily="34" charset="0"/>
            </a:endParaRPr>
          </a:p>
        </p:txBody>
      </p:sp>
      <p:sp>
        <p:nvSpPr>
          <p:cNvPr id="5" name="Rectangle 4"/>
          <p:cNvSpPr/>
          <p:nvPr/>
        </p:nvSpPr>
        <p:spPr>
          <a:xfrm>
            <a:off x="546065" y="200836"/>
            <a:ext cx="5562741" cy="523220"/>
          </a:xfrm>
          <a:prstGeom prst="rect">
            <a:avLst/>
          </a:prstGeom>
          <a:solidFill>
            <a:srgbClr val="0070C0"/>
          </a:solidFill>
        </p:spPr>
        <p:txBody>
          <a:bodyPr wrap="none">
            <a:spAutoFit/>
          </a:bodyPr>
          <a:lstStyle/>
          <a:p>
            <a:pPr algn="ctr"/>
            <a:r>
              <a:rPr lang="en-GB" sz="2800" dirty="0">
                <a:solidFill>
                  <a:schemeClr val="bg1"/>
                </a:solidFill>
              </a:rPr>
              <a:t>Main activities during YETS 17/18</a:t>
            </a:r>
          </a:p>
        </p:txBody>
      </p:sp>
    </p:spTree>
    <p:extLst>
      <p:ext uri="{BB962C8B-B14F-4D97-AF65-F5344CB8AC3E}">
        <p14:creationId xmlns:p14="http://schemas.microsoft.com/office/powerpoint/2010/main" val="165068400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2564904"/>
            <a:ext cx="2985113" cy="584775"/>
          </a:xfrm>
          <a:prstGeom prst="rect">
            <a:avLst/>
          </a:prstGeom>
          <a:noFill/>
        </p:spPr>
        <p:txBody>
          <a:bodyPr wrap="none" rtlCol="0">
            <a:spAutoFit/>
          </a:bodyPr>
          <a:lstStyle/>
          <a:p>
            <a:r>
              <a:rPr lang="en-GB" sz="3200" b="1" dirty="0" smtClean="0">
                <a:solidFill>
                  <a:schemeClr val="bg1"/>
                </a:solidFill>
              </a:rPr>
              <a:t>Un grand cru !</a:t>
            </a:r>
            <a:endParaRPr lang="en-GB" sz="3200" b="1" dirty="0">
              <a:solidFill>
                <a:schemeClr val="bg1"/>
              </a:solidFill>
            </a:endParaRPr>
          </a:p>
        </p:txBody>
      </p:sp>
      <p:sp>
        <p:nvSpPr>
          <p:cNvPr id="9" name="Rectangle 8"/>
          <p:cNvSpPr/>
          <p:nvPr/>
        </p:nvSpPr>
        <p:spPr>
          <a:xfrm>
            <a:off x="5004048" y="31077"/>
            <a:ext cx="4322427" cy="1723549"/>
          </a:xfrm>
          <a:prstGeom prst="rect">
            <a:avLst/>
          </a:prstGeom>
        </p:spPr>
        <p:txBody>
          <a:bodyPr wrap="square">
            <a:spAutoFit/>
          </a:bodyPr>
          <a:lstStyle/>
          <a:p>
            <a:r>
              <a:rPr lang="en-GB" sz="2000" b="1" dirty="0" smtClean="0"/>
              <a:t>A dense and fruitful workshop </a:t>
            </a:r>
            <a:r>
              <a:rPr lang="en-GB" sz="2000" dirty="0" smtClean="0"/>
              <a:t>after a bumpy and great year 2017,</a:t>
            </a:r>
          </a:p>
          <a:p>
            <a:r>
              <a:rPr lang="en-GB" sz="2200" dirty="0" smtClean="0"/>
              <a:t>to prepare:</a:t>
            </a:r>
          </a:p>
          <a:p>
            <a:pPr marL="163513" indent="-163513">
              <a:buFontTx/>
              <a:buChar char="-"/>
            </a:pPr>
            <a:r>
              <a:rPr lang="en-GB" sz="2200" dirty="0" smtClean="0"/>
              <a:t>2018 (the last RUN2 year),</a:t>
            </a:r>
          </a:p>
          <a:p>
            <a:pPr marL="163513" indent="-163513">
              <a:buFontTx/>
              <a:buChar char="-"/>
            </a:pPr>
            <a:r>
              <a:rPr lang="en-GB" sz="2200" dirty="0" smtClean="0"/>
              <a:t>LS2, LIU and HL-LHC projects</a:t>
            </a:r>
          </a:p>
        </p:txBody>
      </p:sp>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33" y="31077"/>
            <a:ext cx="5007081" cy="146121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33" y="2345201"/>
            <a:ext cx="9329508" cy="3806439"/>
          </a:xfrm>
          <a:prstGeom prst="rect">
            <a:avLst/>
          </a:prstGeom>
        </p:spPr>
      </p:pic>
      <p:sp>
        <p:nvSpPr>
          <p:cNvPr id="6" name="TextBox 5"/>
          <p:cNvSpPr txBox="1"/>
          <p:nvPr/>
        </p:nvSpPr>
        <p:spPr>
          <a:xfrm>
            <a:off x="539552" y="188640"/>
            <a:ext cx="4245073" cy="400110"/>
          </a:xfrm>
          <a:prstGeom prst="rect">
            <a:avLst/>
          </a:prstGeom>
          <a:noFill/>
        </p:spPr>
        <p:txBody>
          <a:bodyPr wrap="none" rtlCol="0">
            <a:spAutoFit/>
          </a:bodyPr>
          <a:lstStyle/>
          <a:p>
            <a:r>
              <a:rPr lang="en-GB" sz="2000" b="1" dirty="0" smtClean="0">
                <a:solidFill>
                  <a:schemeClr val="bg1"/>
                </a:solidFill>
              </a:rPr>
              <a:t>29</a:t>
            </a:r>
            <a:r>
              <a:rPr lang="en-GB" sz="2000" b="1" baseline="30000" dirty="0" smtClean="0">
                <a:solidFill>
                  <a:schemeClr val="bg1"/>
                </a:solidFill>
              </a:rPr>
              <a:t>th</a:t>
            </a:r>
            <a:r>
              <a:rPr lang="en-GB" sz="2000" b="1" dirty="0" smtClean="0">
                <a:solidFill>
                  <a:schemeClr val="bg1"/>
                </a:solidFill>
              </a:rPr>
              <a:t> January to 1</a:t>
            </a:r>
            <a:r>
              <a:rPr lang="en-GB" sz="2000" b="1" baseline="30000" dirty="0" smtClean="0">
                <a:solidFill>
                  <a:schemeClr val="bg1"/>
                </a:solidFill>
              </a:rPr>
              <a:t>st</a:t>
            </a:r>
            <a:r>
              <a:rPr lang="en-GB" sz="2000" b="1" dirty="0" smtClean="0">
                <a:solidFill>
                  <a:schemeClr val="bg1"/>
                </a:solidFill>
              </a:rPr>
              <a:t> February 2018</a:t>
            </a:r>
            <a:endParaRPr lang="en-GB" sz="2000" b="1" dirty="0">
              <a:solidFill>
                <a:schemeClr val="bg1"/>
              </a:solidFill>
            </a:endParaRPr>
          </a:p>
        </p:txBody>
      </p:sp>
      <p:sp>
        <p:nvSpPr>
          <p:cNvPr id="4" name="Rectangle 3"/>
          <p:cNvSpPr/>
          <p:nvPr/>
        </p:nvSpPr>
        <p:spPr>
          <a:xfrm>
            <a:off x="91512" y="1654454"/>
            <a:ext cx="5141151" cy="523220"/>
          </a:xfrm>
          <a:prstGeom prst="rect">
            <a:avLst/>
          </a:prstGeom>
        </p:spPr>
        <p:txBody>
          <a:bodyPr wrap="none">
            <a:spAutoFit/>
          </a:bodyPr>
          <a:lstStyle/>
          <a:p>
            <a:r>
              <a:rPr lang="en-GB" sz="2800" b="1" dirty="0"/>
              <a:t>252 participants (54 full time)</a:t>
            </a:r>
          </a:p>
        </p:txBody>
      </p:sp>
    </p:spTree>
    <p:extLst>
      <p:ext uri="{BB962C8B-B14F-4D97-AF65-F5344CB8AC3E}">
        <p14:creationId xmlns:p14="http://schemas.microsoft.com/office/powerpoint/2010/main" val="54146373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2348880"/>
            <a:ext cx="4923143" cy="2646878"/>
          </a:xfrm>
          <a:prstGeom prst="rect">
            <a:avLst/>
          </a:prstGeom>
          <a:noFill/>
        </p:spPr>
        <p:txBody>
          <a:bodyPr wrap="none" rtlCol="0">
            <a:spAutoFit/>
          </a:bodyPr>
          <a:lstStyle/>
          <a:p>
            <a:pPr algn="ctr"/>
            <a:r>
              <a:rPr lang="fr-CH" sz="16600" b="1" dirty="0" smtClean="0"/>
              <a:t>2018</a:t>
            </a:r>
            <a:endParaRPr lang="en-GB" sz="16600" b="1" dirty="0"/>
          </a:p>
        </p:txBody>
      </p:sp>
    </p:spTree>
    <p:extLst>
      <p:ext uri="{BB962C8B-B14F-4D97-AF65-F5344CB8AC3E}">
        <p14:creationId xmlns:p14="http://schemas.microsoft.com/office/powerpoint/2010/main" val="34397597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216549" y="3140968"/>
            <a:ext cx="7394146" cy="2010530"/>
          </a:xfrm>
          <a:prstGeom prst="rect">
            <a:avLst/>
          </a:prstGeom>
        </p:spPr>
      </p:pic>
      <p:sp>
        <p:nvSpPr>
          <p:cNvPr id="12" name="TextBox 11"/>
          <p:cNvSpPr txBox="1"/>
          <p:nvPr/>
        </p:nvSpPr>
        <p:spPr>
          <a:xfrm>
            <a:off x="107504" y="5211197"/>
            <a:ext cx="8960308" cy="954107"/>
          </a:xfrm>
          <a:prstGeom prst="rect">
            <a:avLst/>
          </a:prstGeom>
          <a:noFill/>
        </p:spPr>
        <p:txBody>
          <a:bodyPr wrap="square" rtlCol="0">
            <a:spAutoFit/>
          </a:bodyPr>
          <a:lstStyle/>
          <a:p>
            <a:pPr marL="285750" indent="-171450">
              <a:buFont typeface="Arial" charset="0"/>
              <a:buChar char="•"/>
            </a:pPr>
            <a:r>
              <a:rPr lang="en-GB" sz="1400" b="1" dirty="0" smtClean="0"/>
              <a:t>Cold check out over Easter is difficult and requires availability of specialists: LBDS, BIS, controls, piquet services, …</a:t>
            </a:r>
          </a:p>
          <a:p>
            <a:pPr marL="285750" indent="-171450">
              <a:buFont typeface="Arial" charset="0"/>
              <a:buChar char="•"/>
            </a:pPr>
            <a:r>
              <a:rPr lang="en-GB" sz="1400" b="1" dirty="0" smtClean="0"/>
              <a:t>1 days scrubbing instead of 4 days for S12</a:t>
            </a:r>
          </a:p>
          <a:p>
            <a:pPr marL="285750" indent="-171450">
              <a:buFont typeface="Arial" charset="0"/>
              <a:buChar char="•"/>
            </a:pPr>
            <a:r>
              <a:rPr lang="en-GB" sz="1400" b="1" dirty="0" smtClean="0"/>
              <a:t>Optimised commissioning with beam up to 1200 bunches  </a:t>
            </a:r>
            <a:endParaRPr lang="en-GB" sz="1400" b="1" dirty="0"/>
          </a:p>
        </p:txBody>
      </p:sp>
      <p:sp>
        <p:nvSpPr>
          <p:cNvPr id="3" name="Rectangle 2"/>
          <p:cNvSpPr/>
          <p:nvPr/>
        </p:nvSpPr>
        <p:spPr>
          <a:xfrm>
            <a:off x="1673352" y="3456401"/>
            <a:ext cx="3246120" cy="169509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4"/>
          <a:stretch>
            <a:fillRect/>
          </a:stretch>
        </p:blipFill>
        <p:spPr>
          <a:xfrm>
            <a:off x="1216549" y="476672"/>
            <a:ext cx="7465180" cy="2153768"/>
          </a:xfrm>
          <a:prstGeom prst="rect">
            <a:avLst/>
          </a:prstGeom>
        </p:spPr>
      </p:pic>
      <p:sp>
        <p:nvSpPr>
          <p:cNvPr id="14" name="TextBox 13"/>
          <p:cNvSpPr txBox="1"/>
          <p:nvPr/>
        </p:nvSpPr>
        <p:spPr>
          <a:xfrm>
            <a:off x="323528" y="2636912"/>
            <a:ext cx="8716297" cy="461665"/>
          </a:xfrm>
          <a:prstGeom prst="rect">
            <a:avLst/>
          </a:prstGeom>
          <a:noFill/>
        </p:spPr>
        <p:txBody>
          <a:bodyPr wrap="none" rtlCol="0">
            <a:spAutoFit/>
          </a:bodyPr>
          <a:lstStyle/>
          <a:p>
            <a:pPr marL="174625" indent="-173038">
              <a:buFont typeface="Arial" charset="0"/>
              <a:buChar char="•"/>
            </a:pPr>
            <a:r>
              <a:rPr lang="en-GB" sz="1200" b="1" dirty="0"/>
              <a:t>Powering tests started on Saturday </a:t>
            </a:r>
            <a:r>
              <a:rPr lang="en-GB" sz="1200" b="1" dirty="0" smtClean="0"/>
              <a:t>3</a:t>
            </a:r>
            <a:r>
              <a:rPr lang="en-GB" sz="1200" b="1" baseline="30000" dirty="0" smtClean="0"/>
              <a:t>rd</a:t>
            </a:r>
            <a:r>
              <a:rPr lang="en-GB" sz="1200" b="1" dirty="0" smtClean="0"/>
              <a:t> March </a:t>
            </a:r>
            <a:r>
              <a:rPr lang="en-GB" sz="1200" b="1" dirty="0"/>
              <a:t>to be completed </a:t>
            </a:r>
            <a:r>
              <a:rPr lang="en-GB" sz="1200" b="1" dirty="0" smtClean="0"/>
              <a:t>week 13; LHC </a:t>
            </a:r>
            <a:r>
              <a:rPr lang="en-GB" sz="1200" b="1" dirty="0"/>
              <a:t>back to BE-OP on Friday </a:t>
            </a:r>
            <a:r>
              <a:rPr lang="en-GB" sz="1200" b="1" dirty="0" smtClean="0"/>
              <a:t>9</a:t>
            </a:r>
            <a:r>
              <a:rPr lang="en-GB" sz="1200" b="1" baseline="30000" dirty="0" smtClean="0"/>
              <a:t>th</a:t>
            </a:r>
            <a:r>
              <a:rPr lang="en-GB" sz="1200" b="1" dirty="0" smtClean="0"/>
              <a:t> March</a:t>
            </a:r>
            <a:endParaRPr lang="en-GB" sz="1200" b="1" dirty="0"/>
          </a:p>
          <a:p>
            <a:pPr marL="174625" indent="-173038">
              <a:buFont typeface="Arial" charset="0"/>
              <a:buChar char="•"/>
            </a:pPr>
            <a:r>
              <a:rPr lang="en-GB" sz="1200" b="1" dirty="0"/>
              <a:t>Opening of </a:t>
            </a:r>
            <a:r>
              <a:rPr lang="en-GB" sz="1200" b="1" dirty="0" smtClean="0"/>
              <a:t>experiment </a:t>
            </a:r>
            <a:r>
              <a:rPr lang="en-GB" sz="1200" b="1" dirty="0"/>
              <a:t>vacuum valves planned for </a:t>
            </a:r>
            <a:r>
              <a:rPr lang="en-GB" sz="1200" b="1" dirty="0" smtClean="0"/>
              <a:t>Friday 30</a:t>
            </a:r>
            <a:r>
              <a:rPr lang="en-GB" sz="1200" b="1" baseline="30000" dirty="0" smtClean="0"/>
              <a:t>th</a:t>
            </a:r>
            <a:r>
              <a:rPr lang="en-GB" sz="1200" b="1" dirty="0" smtClean="0"/>
              <a:t> March ; Beam </a:t>
            </a:r>
            <a:r>
              <a:rPr lang="en-GB" sz="1200" b="1" dirty="0"/>
              <a:t>Back in LHC ~ </a:t>
            </a:r>
            <a:r>
              <a:rPr lang="en-GB" sz="1200" b="1" dirty="0" smtClean="0"/>
              <a:t>Thursday 8</a:t>
            </a:r>
            <a:r>
              <a:rPr lang="en-GB" sz="1200" b="1" baseline="30000" dirty="0" smtClean="0"/>
              <a:t>th</a:t>
            </a:r>
            <a:r>
              <a:rPr lang="en-GB" sz="1200" b="1" dirty="0" smtClean="0"/>
              <a:t> April</a:t>
            </a:r>
            <a:endParaRPr lang="en-GB" sz="1200" b="1" dirty="0"/>
          </a:p>
        </p:txBody>
      </p:sp>
      <p:sp>
        <p:nvSpPr>
          <p:cNvPr id="15" name="Rectangle 14"/>
          <p:cNvSpPr/>
          <p:nvPr/>
        </p:nvSpPr>
        <p:spPr>
          <a:xfrm>
            <a:off x="544697" y="157600"/>
            <a:ext cx="5402441" cy="523220"/>
          </a:xfrm>
          <a:prstGeom prst="rect">
            <a:avLst/>
          </a:prstGeom>
          <a:solidFill>
            <a:srgbClr val="0070C0"/>
          </a:solidFill>
        </p:spPr>
        <p:txBody>
          <a:bodyPr wrap="none">
            <a:spAutoFit/>
          </a:bodyPr>
          <a:lstStyle/>
          <a:p>
            <a:r>
              <a:rPr lang="en-GB" sz="2800" dirty="0">
                <a:solidFill>
                  <a:schemeClr val="bg1"/>
                </a:solidFill>
              </a:rPr>
              <a:t>2018 LHC </a:t>
            </a:r>
            <a:r>
              <a:rPr lang="en-GB" sz="2800" dirty="0" smtClean="0">
                <a:solidFill>
                  <a:schemeClr val="bg1"/>
                </a:solidFill>
              </a:rPr>
              <a:t>schedule : Q1 </a:t>
            </a:r>
            <a:r>
              <a:rPr lang="en-GB" sz="2800" dirty="0">
                <a:solidFill>
                  <a:schemeClr val="bg1"/>
                </a:solidFill>
              </a:rPr>
              <a:t>and Q2</a:t>
            </a:r>
          </a:p>
        </p:txBody>
      </p:sp>
      <p:sp>
        <p:nvSpPr>
          <p:cNvPr id="16" name="Explosion 1 15"/>
          <p:cNvSpPr/>
          <p:nvPr/>
        </p:nvSpPr>
        <p:spPr>
          <a:xfrm>
            <a:off x="6575697" y="1591943"/>
            <a:ext cx="390600" cy="176221"/>
          </a:xfrm>
          <a:prstGeom prst="irregularSeal1">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337A4E09-5D2F-7544-9C17-44FBE66191CD}"/>
              </a:ext>
            </a:extLst>
          </p:cNvPr>
          <p:cNvSpPr txBox="1"/>
          <p:nvPr/>
        </p:nvSpPr>
        <p:spPr>
          <a:xfrm>
            <a:off x="4875426" y="4068693"/>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2100</a:t>
            </a:r>
          </a:p>
        </p:txBody>
      </p:sp>
      <p:sp>
        <p:nvSpPr>
          <p:cNvPr id="11" name="TextBox 10">
            <a:extLst>
              <a:ext uri="{FF2B5EF4-FFF2-40B4-BE49-F238E27FC236}">
                <a16:creationId xmlns:a16="http://schemas.microsoft.com/office/drawing/2014/main" id="{53DC4060-E90C-514A-A54F-FBC1A5553732}"/>
              </a:ext>
            </a:extLst>
          </p:cNvPr>
          <p:cNvSpPr txBox="1"/>
          <p:nvPr/>
        </p:nvSpPr>
        <p:spPr>
          <a:xfrm>
            <a:off x="4910260" y="4856979"/>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2500</a:t>
            </a:r>
          </a:p>
        </p:txBody>
      </p:sp>
      <p:sp>
        <p:nvSpPr>
          <p:cNvPr id="17" name="TextBox 16">
            <a:extLst>
              <a:ext uri="{FF2B5EF4-FFF2-40B4-BE49-F238E27FC236}">
                <a16:creationId xmlns:a16="http://schemas.microsoft.com/office/drawing/2014/main" id="{21989933-7C5C-8B4C-B5E2-4D855BB70BB3}"/>
              </a:ext>
            </a:extLst>
          </p:cNvPr>
          <p:cNvSpPr txBox="1"/>
          <p:nvPr/>
        </p:nvSpPr>
        <p:spPr>
          <a:xfrm>
            <a:off x="4345065" y="4459059"/>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1200</a:t>
            </a:r>
          </a:p>
        </p:txBody>
      </p:sp>
      <p:pic>
        <p:nvPicPr>
          <p:cNvPr id="3074" name="Picture 2" descr="Résultat de recherche d'images pour &quot;oeuf de paques&quot;"/>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5556" b="90000" l="1954" r="98224"/>
                    </a14:imgEffect>
                  </a14:imgLayer>
                </a14:imgProps>
              </a:ext>
              <a:ext uri="{28A0092B-C50C-407E-A947-70E740481C1C}">
                <a14:useLocalDpi xmlns:a14="http://schemas.microsoft.com/office/drawing/2010/main" val="0"/>
              </a:ext>
            </a:extLst>
          </a:blip>
          <a:srcRect t="7042" b="10639"/>
          <a:stretch/>
        </p:blipFill>
        <p:spPr bwMode="auto">
          <a:xfrm>
            <a:off x="80808" y="3673865"/>
            <a:ext cx="1067844" cy="702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50240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animBg="1"/>
      <p:bldP spid="10" grpId="0"/>
      <p:bldP spid="11"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683568" y="3148030"/>
            <a:ext cx="7983201" cy="2164160"/>
          </a:xfrm>
          <a:prstGeom prst="rect">
            <a:avLst/>
          </a:prstGeom>
          <a:effectLst/>
        </p:spPr>
      </p:pic>
      <p:sp>
        <p:nvSpPr>
          <p:cNvPr id="12" name="TextBox 11"/>
          <p:cNvSpPr txBox="1"/>
          <p:nvPr/>
        </p:nvSpPr>
        <p:spPr>
          <a:xfrm>
            <a:off x="1065411" y="5435932"/>
            <a:ext cx="5981125" cy="369332"/>
          </a:xfrm>
          <a:prstGeom prst="rect">
            <a:avLst/>
          </a:prstGeom>
          <a:noFill/>
        </p:spPr>
        <p:txBody>
          <a:bodyPr wrap="none" rtlCol="0">
            <a:spAutoFit/>
          </a:bodyPr>
          <a:lstStyle/>
          <a:p>
            <a:r>
              <a:rPr lang="en-US" dirty="0" smtClean="0"/>
              <a:t>Need for powering tests week 49 confirmed at Chamonix</a:t>
            </a:r>
            <a:endParaRPr lang="en-US" dirty="0"/>
          </a:p>
        </p:txBody>
      </p:sp>
      <p:pic>
        <p:nvPicPr>
          <p:cNvPr id="13" name="Picture 12"/>
          <p:cNvPicPr>
            <a:picLocks noChangeAspect="1"/>
          </p:cNvPicPr>
          <p:nvPr/>
        </p:nvPicPr>
        <p:blipFill>
          <a:blip r:embed="rId4"/>
          <a:stretch>
            <a:fillRect/>
          </a:stretch>
        </p:blipFill>
        <p:spPr>
          <a:xfrm>
            <a:off x="697447" y="1145501"/>
            <a:ext cx="7955445" cy="2023012"/>
          </a:xfrm>
          <a:prstGeom prst="rect">
            <a:avLst/>
          </a:prstGeom>
        </p:spPr>
      </p:pic>
      <p:sp>
        <p:nvSpPr>
          <p:cNvPr id="14" name="Rectangle 13"/>
          <p:cNvSpPr/>
          <p:nvPr/>
        </p:nvSpPr>
        <p:spPr>
          <a:xfrm>
            <a:off x="544697" y="157600"/>
            <a:ext cx="5402441" cy="523220"/>
          </a:xfrm>
          <a:prstGeom prst="rect">
            <a:avLst/>
          </a:prstGeom>
          <a:solidFill>
            <a:srgbClr val="0070C0"/>
          </a:solidFill>
        </p:spPr>
        <p:txBody>
          <a:bodyPr wrap="none">
            <a:spAutoFit/>
          </a:bodyPr>
          <a:lstStyle/>
          <a:p>
            <a:r>
              <a:rPr lang="en-GB" sz="2800" dirty="0">
                <a:solidFill>
                  <a:schemeClr val="bg1"/>
                </a:solidFill>
              </a:rPr>
              <a:t>2018 LHC </a:t>
            </a:r>
            <a:r>
              <a:rPr lang="en-GB" sz="2800" dirty="0" smtClean="0">
                <a:solidFill>
                  <a:schemeClr val="bg1"/>
                </a:solidFill>
              </a:rPr>
              <a:t>schedule : Q3 </a:t>
            </a:r>
            <a:r>
              <a:rPr lang="en-GB" sz="2800" dirty="0">
                <a:solidFill>
                  <a:schemeClr val="bg1"/>
                </a:solidFill>
              </a:rPr>
              <a:t>and </a:t>
            </a:r>
            <a:r>
              <a:rPr lang="en-GB" sz="2800" dirty="0" smtClean="0">
                <a:solidFill>
                  <a:schemeClr val="bg1"/>
                </a:solidFill>
              </a:rPr>
              <a:t>Q4</a:t>
            </a:r>
            <a:endParaRPr lang="en-GB" sz="2800" dirty="0">
              <a:solidFill>
                <a:schemeClr val="bg1"/>
              </a:solidFill>
            </a:endParaRPr>
          </a:p>
        </p:txBody>
      </p:sp>
    </p:spTree>
    <p:extLst>
      <p:ext uri="{BB962C8B-B14F-4D97-AF65-F5344CB8AC3E}">
        <p14:creationId xmlns:p14="http://schemas.microsoft.com/office/powerpoint/2010/main" val="415115095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Table 3"/>
          <p:cNvGraphicFramePr/>
          <p:nvPr>
            <p:extLst>
              <p:ext uri="{D42A27DB-BD31-4B8C-83A1-F6EECF244321}">
                <p14:modId xmlns:p14="http://schemas.microsoft.com/office/powerpoint/2010/main" val="2704292064"/>
              </p:ext>
            </p:extLst>
          </p:nvPr>
        </p:nvGraphicFramePr>
        <p:xfrm>
          <a:off x="899592" y="2475845"/>
          <a:ext cx="7140600" cy="3405120"/>
        </p:xfrm>
        <a:graphic>
          <a:graphicData uri="http://schemas.openxmlformats.org/drawingml/2006/table">
            <a:tbl>
              <a:tblPr/>
              <a:tblGrid>
                <a:gridCol w="3614760">
                  <a:extLst>
                    <a:ext uri="{9D8B030D-6E8A-4147-A177-3AD203B41FA5}">
                      <a16:colId xmlns:a16="http://schemas.microsoft.com/office/drawing/2014/main" val="20000"/>
                    </a:ext>
                  </a:extLst>
                </a:gridCol>
                <a:gridCol w="3525840">
                  <a:extLst>
                    <a:ext uri="{9D8B030D-6E8A-4147-A177-3AD203B41FA5}">
                      <a16:colId xmlns:a16="http://schemas.microsoft.com/office/drawing/2014/main" val="20001"/>
                    </a:ext>
                  </a:extLst>
                </a:gridCol>
              </a:tblGrid>
              <a:tr h="306720">
                <a:tc>
                  <a:txBody>
                    <a:bodyPr/>
                    <a:lstStyle/>
                    <a:p>
                      <a:pPr algn="ctr">
                        <a:lnSpc>
                          <a:spcPct val="100000"/>
                        </a:lnSpc>
                      </a:pPr>
                      <a:r>
                        <a:rPr lang="en-US" sz="1800" b="1" strike="noStrike" spc="-1" dirty="0">
                          <a:solidFill>
                            <a:schemeClr val="bg1"/>
                          </a:solidFill>
                          <a:latin typeface="Arial"/>
                        </a:rPr>
                        <a:t>Parameter</a:t>
                      </a:r>
                      <a:endParaRPr lang="en-US" sz="1800" b="0" strike="noStrike" spc="-1" dirty="0">
                        <a:solidFill>
                          <a:schemeClr val="bg1"/>
                        </a:solid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75000"/>
                      </a:schemeClr>
                    </a:solidFill>
                  </a:tcPr>
                </a:tc>
                <a:tc>
                  <a:txBody>
                    <a:bodyPr/>
                    <a:lstStyle/>
                    <a:p>
                      <a:pPr algn="ctr">
                        <a:lnSpc>
                          <a:spcPct val="100000"/>
                        </a:lnSpc>
                      </a:pPr>
                      <a:r>
                        <a:rPr lang="en-US" sz="1800" b="1" strike="noStrike" spc="-1" dirty="0">
                          <a:solidFill>
                            <a:schemeClr val="bg1"/>
                          </a:solidFill>
                          <a:latin typeface="Arial"/>
                        </a:rPr>
                        <a:t>Value</a:t>
                      </a:r>
                      <a:endParaRPr lang="en-US" sz="1800" b="0" strike="noStrike" spc="-1" dirty="0">
                        <a:solidFill>
                          <a:schemeClr val="bg1"/>
                        </a:solid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75000"/>
                      </a:schemeClr>
                    </a:solidFill>
                  </a:tcPr>
                </a:tc>
                <a:extLst>
                  <a:ext uri="{0D108BD9-81ED-4DB2-BD59-A6C34878D82A}">
                    <a16:rowId xmlns:a16="http://schemas.microsoft.com/office/drawing/2014/main" val="10000"/>
                  </a:ext>
                </a:extLst>
              </a:tr>
              <a:tr h="306720">
                <a:tc>
                  <a:txBody>
                    <a:bodyPr/>
                    <a:lstStyle/>
                    <a:p>
                      <a:pPr algn="just">
                        <a:lnSpc>
                          <a:spcPct val="100000"/>
                        </a:lnSpc>
                      </a:pPr>
                      <a:r>
                        <a:rPr lang="en-US" sz="1600" b="1" strike="noStrike" spc="-1" dirty="0">
                          <a:latin typeface="Arial"/>
                        </a:rPr>
                        <a:t>Optics</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tc>
                  <a:txBody>
                    <a:bodyPr/>
                    <a:lstStyle/>
                    <a:p>
                      <a:pPr algn="ctr">
                        <a:lnSpc>
                          <a:spcPct val="100000"/>
                        </a:lnSpc>
                      </a:pPr>
                      <a:r>
                        <a:rPr lang="en-US" sz="1600" b="1" strike="noStrike" spc="-1" dirty="0">
                          <a:latin typeface="Arial"/>
                        </a:rPr>
                        <a:t>2017 ATS</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extLst>
                  <a:ext uri="{0D108BD9-81ED-4DB2-BD59-A6C34878D82A}">
                    <a16:rowId xmlns:a16="http://schemas.microsoft.com/office/drawing/2014/main" val="10001"/>
                  </a:ext>
                </a:extLst>
              </a:tr>
              <a:tr h="306720">
                <a:tc>
                  <a:txBody>
                    <a:bodyPr/>
                    <a:lstStyle/>
                    <a:p>
                      <a:pPr algn="just">
                        <a:lnSpc>
                          <a:spcPct val="100000"/>
                        </a:lnSpc>
                      </a:pPr>
                      <a:r>
                        <a:rPr lang="en-US" sz="1600" b="1" strike="noStrike" spc="-1" dirty="0">
                          <a:latin typeface="Arial"/>
                        </a:rPr>
                        <a:t>Ramp Cycle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tc>
                  <a:txBody>
                    <a:bodyPr/>
                    <a:lstStyle/>
                    <a:p>
                      <a:pPr algn="ctr">
                        <a:lnSpc>
                          <a:spcPct val="100000"/>
                        </a:lnSpc>
                      </a:pPr>
                      <a:r>
                        <a:rPr lang="en-US" sz="1600" b="1" strike="noStrike" spc="-1" dirty="0">
                          <a:latin typeface="Arial"/>
                        </a:rPr>
                        <a:t>PPLP ramp with squeeze to 1m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extLst>
                  <a:ext uri="{0D108BD9-81ED-4DB2-BD59-A6C34878D82A}">
                    <a16:rowId xmlns:a16="http://schemas.microsoft.com/office/drawing/2014/main" val="10002"/>
                  </a:ext>
                </a:extLst>
              </a:tr>
              <a:tr h="306720">
                <a:tc>
                  <a:txBody>
                    <a:bodyPr/>
                    <a:lstStyle/>
                    <a:p>
                      <a:pPr algn="just">
                        <a:lnSpc>
                          <a:spcPct val="100000"/>
                        </a:lnSpc>
                      </a:pPr>
                      <a:r>
                        <a:rPr lang="en-US" sz="1600" b="1" strike="noStrike" spc="-1" dirty="0">
                          <a:latin typeface="Arial"/>
                        </a:rPr>
                        <a:t>Beam type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tc>
                  <a:txBody>
                    <a:bodyPr/>
                    <a:lstStyle/>
                    <a:p>
                      <a:pPr algn="ctr">
                        <a:lnSpc>
                          <a:spcPct val="100000"/>
                        </a:lnSpc>
                      </a:pPr>
                      <a:r>
                        <a:rPr lang="en-US" sz="1600" b="1" strike="noStrike" spc="-1" dirty="0" smtClean="0">
                          <a:latin typeface="Arial"/>
                        </a:rPr>
                        <a:t>BCMS (25ns)</a:t>
                      </a:r>
                      <a:endParaRPr lang="en-US" sz="1600" b="1"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extLst>
                  <a:ext uri="{0D108BD9-81ED-4DB2-BD59-A6C34878D82A}">
                    <a16:rowId xmlns:a16="http://schemas.microsoft.com/office/drawing/2014/main" val="10003"/>
                  </a:ext>
                </a:extLst>
              </a:tr>
              <a:tr h="306720">
                <a:tc>
                  <a:txBody>
                    <a:bodyPr/>
                    <a:lstStyle/>
                    <a:p>
                      <a:pPr algn="just">
                        <a:lnSpc>
                          <a:spcPct val="100000"/>
                        </a:lnSpc>
                      </a:pPr>
                      <a:r>
                        <a:rPr lang="en-US" sz="1600" b="1" strike="noStrike" spc="-1" dirty="0">
                          <a:latin typeface="Arial"/>
                        </a:rPr>
                        <a:t>Bunch Intensity p/bunch</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tc>
                  <a:txBody>
                    <a:bodyPr/>
                    <a:lstStyle/>
                    <a:p>
                      <a:pPr algn="ctr">
                        <a:lnSpc>
                          <a:spcPct val="100000"/>
                        </a:lnSpc>
                      </a:pPr>
                      <a:r>
                        <a:rPr lang="en-US" sz="1600" b="1" strike="noStrike" spc="-1" dirty="0">
                          <a:latin typeface="Arial"/>
                        </a:rPr>
                        <a:t>1.15-1.3 x </a:t>
                      </a:r>
                      <a:r>
                        <a:rPr lang="en-US" sz="1600" b="1" strike="noStrike" spc="-1" dirty="0" smtClean="0">
                          <a:latin typeface="Arial"/>
                        </a:rPr>
                        <a:t>10</a:t>
                      </a:r>
                      <a:r>
                        <a:rPr lang="en-US" sz="1600" b="1" strike="noStrike" spc="-1" baseline="30000" dirty="0" smtClean="0">
                          <a:latin typeface="Arial"/>
                        </a:rPr>
                        <a:t>11</a:t>
                      </a:r>
                      <a:r>
                        <a:rPr lang="en-US" sz="1600" b="1" strike="noStrike" spc="-1" dirty="0" smtClean="0">
                          <a:latin typeface="Arial"/>
                        </a:rPr>
                        <a:t> </a:t>
                      </a:r>
                      <a:endParaRPr lang="en-US" sz="1600" b="1"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extLst>
                  <a:ext uri="{0D108BD9-81ED-4DB2-BD59-A6C34878D82A}">
                    <a16:rowId xmlns:a16="http://schemas.microsoft.com/office/drawing/2014/main" val="10004"/>
                  </a:ext>
                </a:extLst>
              </a:tr>
              <a:tr h="306720">
                <a:tc>
                  <a:txBody>
                    <a:bodyPr/>
                    <a:lstStyle/>
                    <a:p>
                      <a:pPr algn="just">
                        <a:lnSpc>
                          <a:spcPct val="100000"/>
                        </a:lnSpc>
                      </a:pPr>
                      <a:r>
                        <a:rPr lang="en-US" sz="1600" b="1" strike="noStrike" spc="-1" dirty="0">
                          <a:latin typeface="Arial"/>
                        </a:rPr>
                        <a:t>Maximum Bunches per injection</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tc>
                  <a:txBody>
                    <a:bodyPr/>
                    <a:lstStyle/>
                    <a:p>
                      <a:pPr algn="ctr">
                        <a:lnSpc>
                          <a:spcPct val="100000"/>
                        </a:lnSpc>
                      </a:pPr>
                      <a:r>
                        <a:rPr lang="en-US" sz="1600" b="1" strike="noStrike" spc="-1" dirty="0">
                          <a:latin typeface="Arial"/>
                        </a:rPr>
                        <a:t>144</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extLst>
                  <a:ext uri="{0D108BD9-81ED-4DB2-BD59-A6C34878D82A}">
                    <a16:rowId xmlns:a16="http://schemas.microsoft.com/office/drawing/2014/main" val="10005"/>
                  </a:ext>
                </a:extLst>
              </a:tr>
              <a:tr h="306720">
                <a:tc>
                  <a:txBody>
                    <a:bodyPr/>
                    <a:lstStyle/>
                    <a:p>
                      <a:pPr algn="just">
                        <a:lnSpc>
                          <a:spcPct val="100000"/>
                        </a:lnSpc>
                      </a:pPr>
                      <a:r>
                        <a:rPr lang="en-US" sz="1600" b="1" strike="noStrike" spc="-1" dirty="0">
                          <a:latin typeface="Arial"/>
                        </a:rPr>
                        <a:t>Total Number of Bunches/ring</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tc>
                  <a:txBody>
                    <a:bodyPr/>
                    <a:lstStyle/>
                    <a:p>
                      <a:pPr algn="ctr">
                        <a:lnSpc>
                          <a:spcPct val="100000"/>
                        </a:lnSpc>
                      </a:pPr>
                      <a:r>
                        <a:rPr lang="en-US" sz="1600" b="1" strike="noStrike" spc="-1" dirty="0">
                          <a:latin typeface="Arial"/>
                        </a:rPr>
                        <a:t>2556</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extLst>
                  <a:ext uri="{0D108BD9-81ED-4DB2-BD59-A6C34878D82A}">
                    <a16:rowId xmlns:a16="http://schemas.microsoft.com/office/drawing/2014/main" val="10006"/>
                  </a:ext>
                </a:extLst>
              </a:tr>
              <a:tr h="306720">
                <a:tc>
                  <a:txBody>
                    <a:bodyPr/>
                    <a:lstStyle/>
                    <a:p>
                      <a:pPr algn="just">
                        <a:lnSpc>
                          <a:spcPct val="100000"/>
                        </a:lnSpc>
                      </a:pPr>
                      <a:r>
                        <a:rPr lang="en-US" sz="1600" b="1" strike="noStrike" spc="-1" dirty="0">
                          <a:latin typeface="Arial"/>
                        </a:rPr>
                        <a:t>Initial/baseline </a:t>
                      </a:r>
                      <a:r>
                        <a:rPr lang="en-US" sz="1600" b="1" strike="noStrike" spc="-1" dirty="0">
                          <a:latin typeface="Symbol" pitchFamily="2" charset="2"/>
                        </a:rPr>
                        <a:t>b</a:t>
                      </a:r>
                      <a:r>
                        <a:rPr lang="en-US" sz="1600" b="1" strike="noStrike" spc="-1" dirty="0">
                          <a:latin typeface="Arial"/>
                        </a:rPr>
                        <a:t>* /cm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tc>
                  <a:txBody>
                    <a:bodyPr/>
                    <a:lstStyle/>
                    <a:p>
                      <a:pPr algn="ctr">
                        <a:lnSpc>
                          <a:spcPct val="100000"/>
                        </a:lnSpc>
                      </a:pPr>
                      <a:r>
                        <a:rPr lang="en-US" sz="1600" b="1" strike="noStrike" spc="-1" dirty="0">
                          <a:latin typeface="Arial"/>
                        </a:rPr>
                        <a:t>30</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extLst>
                  <a:ext uri="{0D108BD9-81ED-4DB2-BD59-A6C34878D82A}">
                    <a16:rowId xmlns:a16="http://schemas.microsoft.com/office/drawing/2014/main" val="10007"/>
                  </a:ext>
                </a:extLst>
              </a:tr>
              <a:tr h="306720">
                <a:tc>
                  <a:txBody>
                    <a:bodyPr/>
                    <a:lstStyle/>
                    <a:p>
                      <a:pPr algn="just">
                        <a:lnSpc>
                          <a:spcPct val="100000"/>
                        </a:lnSpc>
                      </a:pPr>
                      <a:r>
                        <a:rPr lang="en-US" sz="1600" b="1" strike="noStrike" spc="-1" dirty="0">
                          <a:latin typeface="Arial"/>
                        </a:rPr>
                        <a:t>Final </a:t>
                      </a:r>
                      <a:r>
                        <a:rPr lang="en-US" sz="1600" b="1" strike="noStrike" spc="-1" dirty="0">
                          <a:latin typeface="Symbol" pitchFamily="2" charset="2"/>
                        </a:rPr>
                        <a:t>b</a:t>
                      </a:r>
                      <a:r>
                        <a:rPr lang="en-US" sz="1600" b="1" strike="noStrike" spc="-1" dirty="0">
                          <a:latin typeface="Arial"/>
                        </a:rPr>
                        <a:t>* (by levelling) /cm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tc>
                  <a:txBody>
                    <a:bodyPr/>
                    <a:lstStyle/>
                    <a:p>
                      <a:pPr algn="ctr">
                        <a:lnSpc>
                          <a:spcPct val="100000"/>
                        </a:lnSpc>
                      </a:pPr>
                      <a:r>
                        <a:rPr lang="en-US" sz="1600" b="1" strike="noStrike" spc="-1" dirty="0">
                          <a:latin typeface="Arial"/>
                        </a:rPr>
                        <a:t>27-25</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20000"/>
                        <a:lumOff val="80000"/>
                      </a:schemeClr>
                    </a:solidFill>
                  </a:tcPr>
                </a:tc>
                <a:extLst>
                  <a:ext uri="{0D108BD9-81ED-4DB2-BD59-A6C34878D82A}">
                    <a16:rowId xmlns:a16="http://schemas.microsoft.com/office/drawing/2014/main" val="10008"/>
                  </a:ext>
                </a:extLst>
              </a:tr>
              <a:tr h="357120">
                <a:tc>
                  <a:txBody>
                    <a:bodyPr/>
                    <a:lstStyle/>
                    <a:p>
                      <a:pPr algn="just">
                        <a:lnSpc>
                          <a:spcPct val="100000"/>
                        </a:lnSpc>
                      </a:pPr>
                      <a:r>
                        <a:rPr lang="en-US" sz="1600" b="1" strike="noStrike" spc="-1" dirty="0">
                          <a:latin typeface="Arial"/>
                        </a:rPr>
                        <a:t>Initial ½ crossing angles /</a:t>
                      </a:r>
                      <a:r>
                        <a:rPr lang="en-US" sz="1600" b="1" strike="noStrike" spc="-1" dirty="0" err="1">
                          <a:latin typeface="Symbol"/>
                        </a:rPr>
                        <a:t>m</a:t>
                      </a:r>
                      <a:r>
                        <a:rPr lang="en-US" sz="1600" b="1" strike="noStrike" spc="-1" dirty="0" err="1">
                          <a:latin typeface="+mn-lt"/>
                        </a:rPr>
                        <a:t>rad</a:t>
                      </a:r>
                      <a:endParaRPr lang="en-US" sz="1600" b="1" strike="noStrike" spc="-1" dirty="0">
                        <a:latin typeface="+mn-lt"/>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tc>
                  <a:txBody>
                    <a:bodyPr/>
                    <a:lstStyle/>
                    <a:p>
                      <a:pPr algn="ctr">
                        <a:lnSpc>
                          <a:spcPct val="100000"/>
                        </a:lnSpc>
                      </a:pPr>
                      <a:r>
                        <a:rPr lang="en-US" sz="1600" b="1" strike="noStrike" spc="-1" dirty="0">
                          <a:latin typeface="Arial"/>
                        </a:rPr>
                        <a:t>160/200/160/-250</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chemeClr val="tx2">
                        <a:lumMod val="40000"/>
                        <a:lumOff val="60000"/>
                      </a:schemeClr>
                    </a:solidFill>
                  </a:tcPr>
                </a:tc>
                <a:extLst>
                  <a:ext uri="{0D108BD9-81ED-4DB2-BD59-A6C34878D82A}">
                    <a16:rowId xmlns:a16="http://schemas.microsoft.com/office/drawing/2014/main" val="10009"/>
                  </a:ext>
                </a:extLst>
              </a:tr>
            </a:tbl>
          </a:graphicData>
        </a:graphic>
      </p:graphicFrame>
      <p:sp>
        <p:nvSpPr>
          <p:cNvPr id="6" name="Rectangle 5"/>
          <p:cNvSpPr/>
          <p:nvPr/>
        </p:nvSpPr>
        <p:spPr>
          <a:xfrm>
            <a:off x="468958" y="182464"/>
            <a:ext cx="5985934" cy="523220"/>
          </a:xfrm>
          <a:prstGeom prst="rect">
            <a:avLst/>
          </a:prstGeom>
          <a:solidFill>
            <a:srgbClr val="0070C0"/>
          </a:solidFill>
        </p:spPr>
        <p:txBody>
          <a:bodyPr wrap="none">
            <a:spAutoFit/>
          </a:bodyPr>
          <a:lstStyle/>
          <a:p>
            <a:r>
              <a:rPr lang="en-GB" sz="2800" dirty="0" smtClean="0">
                <a:solidFill>
                  <a:schemeClr val="bg1"/>
                </a:solidFill>
              </a:rPr>
              <a:t>LHC: </a:t>
            </a:r>
            <a:r>
              <a:rPr lang="en-GB" sz="2800" dirty="0">
                <a:solidFill>
                  <a:schemeClr val="bg1"/>
                </a:solidFill>
              </a:rPr>
              <a:t>Machine Configuration </a:t>
            </a:r>
            <a:r>
              <a:rPr lang="en-GB" sz="2800" dirty="0" smtClean="0">
                <a:solidFill>
                  <a:schemeClr val="bg1"/>
                </a:solidFill>
              </a:rPr>
              <a:t>in 2018</a:t>
            </a:r>
            <a:endParaRPr lang="en-GB" sz="2800" dirty="0">
              <a:solidFill>
                <a:schemeClr val="bg1"/>
              </a:solidFill>
            </a:endParaRPr>
          </a:p>
        </p:txBody>
      </p:sp>
      <p:sp>
        <p:nvSpPr>
          <p:cNvPr id="2" name="Rectangle 1"/>
          <p:cNvSpPr/>
          <p:nvPr/>
        </p:nvSpPr>
        <p:spPr>
          <a:xfrm>
            <a:off x="468958" y="836712"/>
            <a:ext cx="8470013" cy="1508105"/>
          </a:xfrm>
          <a:prstGeom prst="rect">
            <a:avLst/>
          </a:prstGeom>
        </p:spPr>
        <p:txBody>
          <a:bodyPr wrap="square">
            <a:spAutoFit/>
          </a:bodyPr>
          <a:lstStyle/>
          <a:p>
            <a:pPr marL="1080">
              <a:lnSpc>
                <a:spcPct val="100000"/>
              </a:lnSpc>
              <a:buClr>
                <a:srgbClr val="000000"/>
              </a:buClr>
            </a:pPr>
            <a:r>
              <a:rPr lang="en-US" sz="2000" b="1" spc="-1" dirty="0" smtClean="0">
                <a:solidFill>
                  <a:schemeClr val="tx2">
                    <a:lumMod val="75000"/>
                  </a:schemeClr>
                </a:solidFill>
                <a:ea typeface="DejaVu Sans"/>
              </a:rPr>
              <a:t>Based </a:t>
            </a:r>
            <a:r>
              <a:rPr lang="en-US" sz="2000" b="1" spc="-1" dirty="0">
                <a:solidFill>
                  <a:schemeClr val="tx2">
                    <a:lumMod val="75000"/>
                  </a:schemeClr>
                </a:solidFill>
                <a:ea typeface="DejaVu Sans"/>
              </a:rPr>
              <a:t>on 2017 ATS optics </a:t>
            </a:r>
            <a:r>
              <a:rPr lang="en-US" sz="2000" b="1" spc="-1" dirty="0" smtClean="0">
                <a:solidFill>
                  <a:schemeClr val="tx2">
                    <a:lumMod val="75000"/>
                  </a:schemeClr>
                </a:solidFill>
                <a:ea typeface="DejaVu Sans"/>
              </a:rPr>
              <a:t>and to </a:t>
            </a:r>
            <a:r>
              <a:rPr lang="en-US" sz="2000" b="1" spc="-1" dirty="0">
                <a:solidFill>
                  <a:schemeClr val="tx2">
                    <a:lumMod val="75000"/>
                  </a:schemeClr>
                </a:solidFill>
                <a:ea typeface="DejaVu Sans"/>
              </a:rPr>
              <a:t>minimize recommissioning time </a:t>
            </a:r>
            <a:endParaRPr lang="en-US" sz="2000" spc="-1" dirty="0">
              <a:solidFill>
                <a:schemeClr val="tx2">
                  <a:lumMod val="75000"/>
                </a:schemeClr>
              </a:solidFill>
            </a:endParaRPr>
          </a:p>
          <a:p>
            <a:pPr marL="400050" lvl="1" indent="-228600">
              <a:lnSpc>
                <a:spcPct val="100000"/>
              </a:lnSpc>
              <a:buClr>
                <a:srgbClr val="000000"/>
              </a:buClr>
              <a:buFont typeface="Wingdings" panose="05000000000000000000" pitchFamily="2" charset="2"/>
              <a:buChar char="§"/>
            </a:pPr>
            <a:r>
              <a:rPr lang="en-US" b="1" spc="-1" dirty="0">
                <a:solidFill>
                  <a:schemeClr val="tx2">
                    <a:lumMod val="75000"/>
                  </a:schemeClr>
                </a:solidFill>
                <a:ea typeface="DejaVu Sans"/>
              </a:rPr>
              <a:t>Initial </a:t>
            </a:r>
            <a:r>
              <a:rPr lang="el-GR" b="1" spc="-1" dirty="0" smtClean="0">
                <a:solidFill>
                  <a:schemeClr val="tx2">
                    <a:lumMod val="75000"/>
                  </a:schemeClr>
                </a:solidFill>
                <a:ea typeface="DejaVu Sans"/>
              </a:rPr>
              <a:t>β</a:t>
            </a:r>
            <a:r>
              <a:rPr lang="en-US" b="1" spc="-1" dirty="0" smtClean="0">
                <a:solidFill>
                  <a:schemeClr val="tx2">
                    <a:lumMod val="75000"/>
                  </a:schemeClr>
                </a:solidFill>
                <a:ea typeface="DejaVu Sans"/>
              </a:rPr>
              <a:t>* </a:t>
            </a:r>
            <a:r>
              <a:rPr lang="en-US" b="1" spc="-1" dirty="0">
                <a:solidFill>
                  <a:schemeClr val="tx2">
                    <a:lumMod val="75000"/>
                  </a:schemeClr>
                </a:solidFill>
                <a:ea typeface="DejaVu Sans"/>
              </a:rPr>
              <a:t>at 30cm, down </a:t>
            </a:r>
            <a:r>
              <a:rPr lang="en-US" b="1" spc="-1" dirty="0" smtClean="0">
                <a:solidFill>
                  <a:schemeClr val="tx2">
                    <a:lumMod val="75000"/>
                  </a:schemeClr>
                </a:solidFill>
                <a:ea typeface="DejaVu Sans"/>
              </a:rPr>
              <a:t>later to </a:t>
            </a:r>
            <a:r>
              <a:rPr lang="en-US" b="1" spc="-1" dirty="0">
                <a:solidFill>
                  <a:schemeClr val="tx2">
                    <a:lumMod val="75000"/>
                  </a:schemeClr>
                </a:solidFill>
                <a:ea typeface="DejaVu Sans"/>
              </a:rPr>
              <a:t>27 or even 25 cm (collimators </a:t>
            </a:r>
            <a:r>
              <a:rPr lang="en-US" b="1" spc="-1" dirty="0" smtClean="0">
                <a:solidFill>
                  <a:schemeClr val="tx2">
                    <a:lumMod val="75000"/>
                  </a:schemeClr>
                </a:solidFill>
                <a:ea typeface="DejaVu Sans"/>
              </a:rPr>
              <a:t>settings, </a:t>
            </a:r>
            <a:r>
              <a:rPr lang="en-GB" sz="1500" b="1" spc="-1" dirty="0">
                <a:solidFill>
                  <a:schemeClr val="tx2">
                    <a:lumMod val="75000"/>
                  </a:schemeClr>
                </a:solidFill>
                <a:ea typeface="DejaVu Sans"/>
              </a:rPr>
              <a:t>commission the squeeze to 25 cm from the start to allow β* levelling test to start asap</a:t>
            </a:r>
            <a:r>
              <a:rPr lang="en-US" b="1" spc="-1" dirty="0" smtClean="0">
                <a:solidFill>
                  <a:schemeClr val="tx2">
                    <a:lumMod val="75000"/>
                  </a:schemeClr>
                </a:solidFill>
                <a:ea typeface="DejaVu Sans"/>
              </a:rPr>
              <a:t>)</a:t>
            </a:r>
            <a:endParaRPr lang="en-US" spc="-1" dirty="0">
              <a:solidFill>
                <a:schemeClr val="tx2">
                  <a:lumMod val="75000"/>
                </a:schemeClr>
              </a:solidFill>
            </a:endParaRPr>
          </a:p>
          <a:p>
            <a:pPr marL="400050" lvl="1" indent="-228600">
              <a:lnSpc>
                <a:spcPct val="100000"/>
              </a:lnSpc>
              <a:buClr>
                <a:srgbClr val="000000"/>
              </a:buClr>
              <a:buFont typeface="Wingdings" panose="05000000000000000000" pitchFamily="2" charset="2"/>
              <a:buChar char="§"/>
            </a:pPr>
            <a:r>
              <a:rPr lang="en-US" b="1" spc="-1" dirty="0">
                <a:solidFill>
                  <a:schemeClr val="tx2">
                    <a:lumMod val="75000"/>
                  </a:schemeClr>
                </a:solidFill>
                <a:ea typeface="DejaVu Sans"/>
              </a:rPr>
              <a:t>Use of </a:t>
            </a:r>
            <a:r>
              <a:rPr lang="el-GR" b="1" spc="-1" dirty="0" smtClean="0">
                <a:solidFill>
                  <a:schemeClr val="tx2">
                    <a:lumMod val="75000"/>
                  </a:schemeClr>
                </a:solidFill>
                <a:ea typeface="DejaVu Sans"/>
              </a:rPr>
              <a:t>β</a:t>
            </a:r>
            <a:r>
              <a:rPr lang="en-US" b="1" spc="-1" dirty="0" smtClean="0">
                <a:solidFill>
                  <a:schemeClr val="tx2">
                    <a:lumMod val="75000"/>
                  </a:schemeClr>
                </a:solidFill>
                <a:ea typeface="DejaVu Sans"/>
              </a:rPr>
              <a:t>* </a:t>
            </a:r>
            <a:r>
              <a:rPr lang="en-US" b="1" spc="-1" dirty="0">
                <a:solidFill>
                  <a:schemeClr val="tx2">
                    <a:lumMod val="75000"/>
                  </a:schemeClr>
                </a:solidFill>
                <a:ea typeface="DejaVu Sans"/>
              </a:rPr>
              <a:t>leveling initially at end of fills to make it operational</a:t>
            </a:r>
            <a:endParaRPr lang="en-US" spc="-1" dirty="0">
              <a:solidFill>
                <a:schemeClr val="tx2">
                  <a:lumMod val="75000"/>
                </a:schemeClr>
              </a:solidFill>
            </a:endParaRPr>
          </a:p>
          <a:p>
            <a:pPr marL="400050" lvl="1" indent="-228600">
              <a:lnSpc>
                <a:spcPct val="100000"/>
              </a:lnSpc>
              <a:buClr>
                <a:srgbClr val="000000"/>
              </a:buClr>
              <a:buFont typeface="Wingdings" panose="05000000000000000000" pitchFamily="2" charset="2"/>
              <a:buChar char="§"/>
            </a:pPr>
            <a:r>
              <a:rPr lang="en-US" b="1" spc="-1" dirty="0">
                <a:solidFill>
                  <a:schemeClr val="tx2">
                    <a:lumMod val="75000"/>
                  </a:schemeClr>
                </a:solidFill>
                <a:ea typeface="DejaVu Sans"/>
              </a:rPr>
              <a:t>“continuous” crossing angle </a:t>
            </a:r>
            <a:r>
              <a:rPr lang="en-US" b="1" spc="-1" dirty="0" smtClean="0">
                <a:solidFill>
                  <a:schemeClr val="tx2">
                    <a:lumMod val="75000"/>
                  </a:schemeClr>
                </a:solidFill>
                <a:ea typeface="DejaVu Sans"/>
              </a:rPr>
              <a:t>anti-leveling</a:t>
            </a:r>
            <a:endParaRPr lang="en-US" spc="-1" dirty="0" smtClean="0">
              <a:solidFill>
                <a:schemeClr val="tx2">
                  <a:lumMod val="75000"/>
                </a:schemeClr>
              </a:solidFill>
            </a:endParaRPr>
          </a:p>
        </p:txBody>
      </p:sp>
      <p:sp>
        <p:nvSpPr>
          <p:cNvPr id="3" name="TextBox 2"/>
          <p:cNvSpPr txBox="1"/>
          <p:nvPr/>
        </p:nvSpPr>
        <p:spPr>
          <a:xfrm>
            <a:off x="6603391" y="182464"/>
            <a:ext cx="2262158" cy="523220"/>
          </a:xfrm>
          <a:prstGeom prst="rect">
            <a:avLst/>
          </a:prstGeom>
          <a:noFill/>
        </p:spPr>
        <p:txBody>
          <a:bodyPr wrap="none" rtlCol="0">
            <a:spAutoFit/>
          </a:bodyPr>
          <a:lstStyle/>
          <a:p>
            <a:r>
              <a:rPr lang="fr-CH" sz="2800" b="1" dirty="0" smtClean="0">
                <a:solidFill>
                  <a:srgbClr val="008000"/>
                </a:solidFill>
              </a:rPr>
              <a:t>BCMS 25 ns</a:t>
            </a:r>
            <a:endParaRPr lang="en-GB" sz="2800" b="1" dirty="0">
              <a:solidFill>
                <a:srgbClr val="008000"/>
              </a:solidFill>
            </a:endParaRPr>
          </a:p>
        </p:txBody>
      </p:sp>
    </p:spTree>
    <p:extLst>
      <p:ext uri="{BB962C8B-B14F-4D97-AF65-F5344CB8AC3E}">
        <p14:creationId xmlns:p14="http://schemas.microsoft.com/office/powerpoint/2010/main" val="324024654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a:extLst>
              <a:ext uri="{FF2B5EF4-FFF2-40B4-BE49-F238E27FC236}">
                <a16:creationId xmlns:a16="http://schemas.microsoft.com/office/drawing/2014/main" id="{CF817B2E-92AB-8343-8399-ADB89F1CC8A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2040" y="3427970"/>
            <a:ext cx="3630931" cy="2455322"/>
          </a:xfrm>
          <a:prstGeom prst="rect">
            <a:avLst/>
          </a:prstGeom>
        </p:spPr>
      </p:pic>
      <p:sp>
        <p:nvSpPr>
          <p:cNvPr id="79" name="TextBox 78">
            <a:extLst>
              <a:ext uri="{FF2B5EF4-FFF2-40B4-BE49-F238E27FC236}">
                <a16:creationId xmlns:a16="http://schemas.microsoft.com/office/drawing/2014/main" id="{0A2F0A44-DF19-2E4B-98B9-4C30B8B537E3}"/>
              </a:ext>
            </a:extLst>
          </p:cNvPr>
          <p:cNvSpPr txBox="1"/>
          <p:nvPr/>
        </p:nvSpPr>
        <p:spPr>
          <a:xfrm>
            <a:off x="7701529" y="5584758"/>
            <a:ext cx="788293" cy="307777"/>
          </a:xfrm>
          <a:prstGeom prst="rect">
            <a:avLst/>
          </a:prstGeom>
          <a:solidFill>
            <a:srgbClr val="0070C0"/>
          </a:solidFill>
        </p:spPr>
        <p:txBody>
          <a:bodyPr wrap="none" rtlCol="0">
            <a:spAutoFit/>
          </a:bodyPr>
          <a:lstStyle/>
          <a:p>
            <a:r>
              <a:rPr lang="en-US" sz="1400" dirty="0" smtClean="0">
                <a:solidFill>
                  <a:schemeClr val="bg1"/>
                </a:solidFill>
                <a:latin typeface="Calibri" panose="020F0502020204030204" pitchFamily="34" charset="0"/>
                <a:cs typeface="Calibri" panose="020F0502020204030204" pitchFamily="34" charset="0"/>
              </a:rPr>
              <a:t>R</a:t>
            </a:r>
            <a:r>
              <a:rPr lang="en-US" sz="1400" dirty="0">
                <a:solidFill>
                  <a:schemeClr val="bg1"/>
                </a:solidFill>
                <a:latin typeface="Calibri" panose="020F0502020204030204" pitchFamily="34" charset="0"/>
                <a:cs typeface="Calibri" panose="020F0502020204030204" pitchFamily="34" charset="0"/>
              </a:rPr>
              <a:t>. </a:t>
            </a:r>
            <a:r>
              <a:rPr lang="en-US" sz="1400" dirty="0" smtClean="0">
                <a:solidFill>
                  <a:schemeClr val="bg1"/>
                </a:solidFill>
                <a:latin typeface="Calibri" panose="020F0502020204030204" pitchFamily="34" charset="0"/>
                <a:cs typeface="Calibri" panose="020F0502020204030204" pitchFamily="34" charset="0"/>
              </a:rPr>
              <a:t>Bruce</a:t>
            </a:r>
            <a:endParaRPr lang="en-US" sz="1400" dirty="0">
              <a:solidFill>
                <a:schemeClr val="bg1"/>
              </a:solidFill>
              <a:latin typeface="Calibri" charset="0"/>
              <a:ea typeface="Calibri" charset="0"/>
              <a:cs typeface="Calibri" charset="0"/>
            </a:endParaRPr>
          </a:p>
        </p:txBody>
      </p:sp>
      <p:pic>
        <p:nvPicPr>
          <p:cNvPr id="82" name="Picture 81">
            <a:extLst>
              <a:ext uri="{FF2B5EF4-FFF2-40B4-BE49-F238E27FC236}">
                <a16:creationId xmlns:a16="http://schemas.microsoft.com/office/drawing/2014/main" id="{ACEB29DC-746C-5942-A07D-BE8689B43A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770" y="3427970"/>
            <a:ext cx="3592831" cy="2429557"/>
          </a:xfrm>
          <a:prstGeom prst="rect">
            <a:avLst/>
          </a:prstGeom>
        </p:spPr>
      </p:pic>
      <p:sp>
        <p:nvSpPr>
          <p:cNvPr id="83" name="TextBox 82">
            <a:extLst>
              <a:ext uri="{FF2B5EF4-FFF2-40B4-BE49-F238E27FC236}">
                <a16:creationId xmlns:a16="http://schemas.microsoft.com/office/drawing/2014/main" id="{F59335CF-58B6-A242-BB61-6530CD5287AF}"/>
              </a:ext>
            </a:extLst>
          </p:cNvPr>
          <p:cNvSpPr txBox="1"/>
          <p:nvPr/>
        </p:nvSpPr>
        <p:spPr>
          <a:xfrm>
            <a:off x="7532370" y="3503914"/>
            <a:ext cx="1502334" cy="261610"/>
          </a:xfrm>
          <a:prstGeom prst="rect">
            <a:avLst/>
          </a:prstGeom>
          <a:noFill/>
        </p:spPr>
        <p:txBody>
          <a:bodyPr wrap="none" rtlCol="0">
            <a:spAutoFit/>
          </a:bodyPr>
          <a:lstStyle/>
          <a:p>
            <a:pPr defTabSz="457200" eaLnBrk="1" hangingPunct="1"/>
            <a:r>
              <a:rPr lang="en-US" sz="1100" i="1" dirty="0">
                <a:solidFill>
                  <a:srgbClr val="000000"/>
                </a:solidFill>
                <a:latin typeface="Arial" pitchFamily="34" charset="0"/>
                <a:ea typeface="MS PGothic" pitchFamily="34" charset="-128"/>
                <a:cs typeface="Arial" pitchFamily="34" charset="0"/>
              </a:rPr>
              <a:t>Positive IR1 crossing</a:t>
            </a:r>
          </a:p>
        </p:txBody>
      </p:sp>
      <p:sp>
        <p:nvSpPr>
          <p:cNvPr id="84" name="TextBox 83">
            <a:extLst>
              <a:ext uri="{FF2B5EF4-FFF2-40B4-BE49-F238E27FC236}">
                <a16:creationId xmlns:a16="http://schemas.microsoft.com/office/drawing/2014/main" id="{D8046024-0717-FF45-9612-0158586424B1}"/>
              </a:ext>
            </a:extLst>
          </p:cNvPr>
          <p:cNvSpPr txBox="1"/>
          <p:nvPr/>
        </p:nvSpPr>
        <p:spPr>
          <a:xfrm>
            <a:off x="3048000" y="3489869"/>
            <a:ext cx="1502334" cy="261610"/>
          </a:xfrm>
          <a:prstGeom prst="rect">
            <a:avLst/>
          </a:prstGeom>
          <a:noFill/>
        </p:spPr>
        <p:txBody>
          <a:bodyPr wrap="none" rtlCol="0">
            <a:spAutoFit/>
          </a:bodyPr>
          <a:lstStyle/>
          <a:p>
            <a:pPr defTabSz="457200" eaLnBrk="1" hangingPunct="1"/>
            <a:r>
              <a:rPr lang="en-US" sz="1100" i="1" dirty="0">
                <a:solidFill>
                  <a:srgbClr val="000000"/>
                </a:solidFill>
                <a:latin typeface="Arial" pitchFamily="34" charset="0"/>
                <a:ea typeface="MS PGothic" pitchFamily="34" charset="-128"/>
                <a:cs typeface="Arial" pitchFamily="34" charset="0"/>
              </a:rPr>
              <a:t>Positive IR1 crossing</a:t>
            </a:r>
          </a:p>
        </p:txBody>
      </p:sp>
      <p:sp>
        <p:nvSpPr>
          <p:cNvPr id="85" name="TextBox 84">
            <a:extLst>
              <a:ext uri="{FF2B5EF4-FFF2-40B4-BE49-F238E27FC236}">
                <a16:creationId xmlns:a16="http://schemas.microsoft.com/office/drawing/2014/main" id="{F11A0F9E-BF57-2042-9346-22BFD4BA7D17}"/>
              </a:ext>
            </a:extLst>
          </p:cNvPr>
          <p:cNvSpPr txBox="1"/>
          <p:nvPr/>
        </p:nvSpPr>
        <p:spPr>
          <a:xfrm>
            <a:off x="1333500" y="3087921"/>
            <a:ext cx="1098378" cy="338554"/>
          </a:xfrm>
          <a:prstGeom prst="rect">
            <a:avLst/>
          </a:prstGeom>
          <a:noFill/>
        </p:spPr>
        <p:txBody>
          <a:bodyPr wrap="none" rtlCol="0">
            <a:spAutoFit/>
          </a:bodyPr>
          <a:lstStyle/>
          <a:p>
            <a:pPr defTabSz="457200" eaLnBrk="1" hangingPunct="1"/>
            <a:r>
              <a:rPr lang="en-US" sz="1600" i="1" dirty="0">
                <a:solidFill>
                  <a:srgbClr val="3333CC"/>
                </a:solidFill>
                <a:latin typeface="Arial" pitchFamily="34" charset="0"/>
                <a:ea typeface="MS PGothic" pitchFamily="34" charset="-128"/>
                <a:cs typeface="Arial" pitchFamily="34" charset="0"/>
              </a:rPr>
              <a:t>Start of fill</a:t>
            </a:r>
          </a:p>
        </p:txBody>
      </p:sp>
      <p:sp>
        <p:nvSpPr>
          <p:cNvPr id="86" name="TextBox 85">
            <a:extLst>
              <a:ext uri="{FF2B5EF4-FFF2-40B4-BE49-F238E27FC236}">
                <a16:creationId xmlns:a16="http://schemas.microsoft.com/office/drawing/2014/main" id="{AFA2C043-6C95-DF47-9A1E-DA6B79F6EEEF}"/>
              </a:ext>
            </a:extLst>
          </p:cNvPr>
          <p:cNvSpPr txBox="1"/>
          <p:nvPr/>
        </p:nvSpPr>
        <p:spPr>
          <a:xfrm>
            <a:off x="5224582" y="3030213"/>
            <a:ext cx="2646878" cy="338554"/>
          </a:xfrm>
          <a:prstGeom prst="rect">
            <a:avLst/>
          </a:prstGeom>
          <a:noFill/>
        </p:spPr>
        <p:txBody>
          <a:bodyPr wrap="none" rtlCol="0">
            <a:spAutoFit/>
          </a:bodyPr>
          <a:lstStyle/>
          <a:p>
            <a:pPr defTabSz="457200" eaLnBrk="1" hangingPunct="1"/>
            <a:r>
              <a:rPr lang="en-US" sz="1600" i="1" dirty="0">
                <a:solidFill>
                  <a:srgbClr val="3333CC"/>
                </a:solidFill>
                <a:latin typeface="Arial" pitchFamily="34" charset="0"/>
                <a:ea typeface="MS PGothic" pitchFamily="34" charset="-128"/>
                <a:cs typeface="Arial" pitchFamily="34" charset="0"/>
              </a:rPr>
              <a:t>Later in fill – lower intensity</a:t>
            </a:r>
          </a:p>
        </p:txBody>
      </p:sp>
      <p:cxnSp>
        <p:nvCxnSpPr>
          <p:cNvPr id="87" name="Straight Arrow Connector 86">
            <a:extLst>
              <a:ext uri="{FF2B5EF4-FFF2-40B4-BE49-F238E27FC236}">
                <a16:creationId xmlns:a16="http://schemas.microsoft.com/office/drawing/2014/main" id="{C059C768-2C2B-464E-8C0B-F598BA7695F4}"/>
              </a:ext>
            </a:extLst>
          </p:cNvPr>
          <p:cNvCxnSpPr/>
          <p:nvPr/>
        </p:nvCxnSpPr>
        <p:spPr bwMode="auto">
          <a:xfrm>
            <a:off x="3036570" y="3214321"/>
            <a:ext cx="1981200" cy="0"/>
          </a:xfrm>
          <a:prstGeom prst="straightConnector1">
            <a:avLst/>
          </a:prstGeom>
          <a:solidFill>
            <a:srgbClr val="00B8FF"/>
          </a:solidFill>
          <a:ln w="22225"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TextBox 87">
            <a:extLst>
              <a:ext uri="{FF2B5EF4-FFF2-40B4-BE49-F238E27FC236}">
                <a16:creationId xmlns:a16="http://schemas.microsoft.com/office/drawing/2014/main" id="{96CB7081-251D-A84E-B64C-EE8725FB0187}"/>
              </a:ext>
            </a:extLst>
          </p:cNvPr>
          <p:cNvSpPr txBox="1"/>
          <p:nvPr/>
        </p:nvSpPr>
        <p:spPr>
          <a:xfrm>
            <a:off x="5930375" y="4603912"/>
            <a:ext cx="356188" cy="461665"/>
          </a:xfrm>
          <a:prstGeom prst="rect">
            <a:avLst/>
          </a:prstGeom>
          <a:noFill/>
        </p:spPr>
        <p:txBody>
          <a:bodyPr wrap="none" rtlCol="0">
            <a:spAutoFit/>
          </a:bodyPr>
          <a:lstStyle/>
          <a:p>
            <a:pPr defTabSz="457200" eaLnBrk="1" hangingPunct="1"/>
            <a:r>
              <a:rPr lang="en-US" sz="2400" dirty="0">
                <a:solidFill>
                  <a:srgbClr val="000000"/>
                </a:solidFill>
                <a:latin typeface="Arial" pitchFamily="34" charset="0"/>
                <a:ea typeface="MS PGothic" pitchFamily="34" charset="-128"/>
                <a:cs typeface="Arial" pitchFamily="34" charset="0"/>
              </a:rPr>
              <a:t>?</a:t>
            </a:r>
          </a:p>
        </p:txBody>
      </p:sp>
      <p:cxnSp>
        <p:nvCxnSpPr>
          <p:cNvPr id="89" name="Straight Arrow Connector 88">
            <a:extLst>
              <a:ext uri="{FF2B5EF4-FFF2-40B4-BE49-F238E27FC236}">
                <a16:creationId xmlns:a16="http://schemas.microsoft.com/office/drawing/2014/main" id="{C847D786-08DB-3649-A350-6B5209BD9A33}"/>
              </a:ext>
            </a:extLst>
          </p:cNvPr>
          <p:cNvCxnSpPr>
            <a:cxnSpLocks noChangeAspect="1"/>
          </p:cNvCxnSpPr>
          <p:nvPr/>
        </p:nvCxnSpPr>
        <p:spPr bwMode="auto">
          <a:xfrm rot="-180000" flipH="1">
            <a:off x="6174491" y="4759428"/>
            <a:ext cx="324934" cy="28800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437196" y="119738"/>
            <a:ext cx="5450531" cy="523220"/>
          </a:xfrm>
          <a:prstGeom prst="rect">
            <a:avLst/>
          </a:prstGeom>
          <a:solidFill>
            <a:srgbClr val="0070C0"/>
          </a:solidFill>
        </p:spPr>
        <p:txBody>
          <a:bodyPr wrap="none">
            <a:spAutoFit/>
          </a:bodyPr>
          <a:lstStyle/>
          <a:p>
            <a:r>
              <a:rPr lang="en-GB" sz="2800" dirty="0">
                <a:solidFill>
                  <a:schemeClr val="bg1"/>
                </a:solidFill>
              </a:rPr>
              <a:t>β* levelling – how far can we go?</a:t>
            </a:r>
          </a:p>
        </p:txBody>
      </p:sp>
      <p:sp>
        <p:nvSpPr>
          <p:cNvPr id="4" name="Rectangle 3"/>
          <p:cNvSpPr/>
          <p:nvPr/>
        </p:nvSpPr>
        <p:spPr>
          <a:xfrm>
            <a:off x="539552" y="748038"/>
            <a:ext cx="8222067" cy="2554545"/>
          </a:xfrm>
          <a:prstGeom prst="rect">
            <a:avLst/>
          </a:prstGeom>
        </p:spPr>
        <p:txBody>
          <a:bodyPr wrap="square">
            <a:spAutoFit/>
          </a:bodyPr>
          <a:lstStyle/>
          <a:p>
            <a:pPr marL="227013" indent="-227013"/>
            <a:r>
              <a:rPr lang="en-US" sz="2000" b="1" dirty="0">
                <a:solidFill>
                  <a:srgbClr val="006600"/>
                </a:solidFill>
                <a:latin typeface="Calibri" panose="020F0502020204030204" pitchFamily="34" charset="0"/>
                <a:cs typeface="Calibri" panose="020F0502020204030204" pitchFamily="34" charset="0"/>
              </a:rPr>
              <a:t>- Better reach in </a:t>
            </a:r>
            <a:r>
              <a:rPr lang="el-GR" sz="2000" b="1" dirty="0">
                <a:solidFill>
                  <a:srgbClr val="006600"/>
                </a:solidFill>
                <a:latin typeface="Calibri" panose="020F0502020204030204" pitchFamily="34" charset="0"/>
                <a:cs typeface="Calibri" panose="020F0502020204030204" pitchFamily="34" charset="0"/>
              </a:rPr>
              <a:t>β</a:t>
            </a:r>
            <a:r>
              <a:rPr lang="en-US" sz="2000" b="1" dirty="0">
                <a:solidFill>
                  <a:srgbClr val="006600"/>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as limits from beam-beam, triplet heat load, and pileup are relaxed at smaller bunch intensities. Limit depends on bunch intensity</a:t>
            </a:r>
          </a:p>
          <a:p>
            <a:pPr marL="227013" indent="-227013"/>
            <a:r>
              <a:rPr lang="en-US" sz="2000" b="1" dirty="0">
                <a:solidFill>
                  <a:srgbClr val="006600"/>
                </a:solidFill>
                <a:latin typeface="Calibri" panose="020F0502020204030204" pitchFamily="34" charset="0"/>
                <a:cs typeface="Calibri" panose="020F0502020204030204" pitchFamily="34" charset="0"/>
              </a:rPr>
              <a:t>- Could reach 25 cm </a:t>
            </a:r>
            <a:r>
              <a:rPr lang="en-US" dirty="0">
                <a:latin typeface="Calibri" panose="020F0502020204030204" pitchFamily="34" charset="0"/>
                <a:cs typeface="Calibri" panose="020F0502020204030204" pitchFamily="34" charset="0"/>
              </a:rPr>
              <a:t>later in fill staying above 7 </a:t>
            </a:r>
            <a:r>
              <a:rPr lang="el-GR" dirty="0">
                <a:latin typeface="Calibri" panose="020F0502020204030204" pitchFamily="34" charset="0"/>
                <a:cs typeface="Calibri" panose="020F0502020204030204" pitchFamily="34" charset="0"/>
              </a:rPr>
              <a:t>σ</a:t>
            </a:r>
            <a:r>
              <a:rPr lang="en-US" dirty="0">
                <a:latin typeface="Calibri" panose="020F0502020204030204" pitchFamily="34" charset="0"/>
                <a:cs typeface="Calibri" panose="020F0502020204030204" pitchFamily="34" charset="0"/>
              </a:rPr>
              <a:t> beam-beam separation</a:t>
            </a:r>
          </a:p>
          <a:p>
            <a:pPr marL="227013" indent="-227013"/>
            <a:endParaRPr lang="en-US" b="1" dirty="0">
              <a:solidFill>
                <a:srgbClr val="FF0000"/>
              </a:solidFill>
              <a:latin typeface="Calibri" panose="020F0502020204030204" pitchFamily="34" charset="0"/>
              <a:cs typeface="Calibri" panose="020F0502020204030204" pitchFamily="34" charset="0"/>
            </a:endParaRPr>
          </a:p>
          <a:p>
            <a:r>
              <a:rPr lang="en-US" sz="2000" b="1" dirty="0">
                <a:solidFill>
                  <a:srgbClr val="FF0000"/>
                </a:solidFill>
                <a:latin typeface="Calibri" panose="020F0502020204030204" pitchFamily="34" charset="0"/>
                <a:cs typeface="Calibri" panose="020F0502020204030204" pitchFamily="34" charset="0"/>
              </a:rPr>
              <a:t>Exact path of leveling still to be defined (</a:t>
            </a:r>
            <a:r>
              <a:rPr lang="el-GR" sz="2000" b="1" dirty="0">
                <a:solidFill>
                  <a:srgbClr val="FF0000"/>
                </a:solidFill>
                <a:latin typeface="Calibri" panose="020F0502020204030204" pitchFamily="34" charset="0"/>
                <a:cs typeface="Calibri" panose="020F0502020204030204" pitchFamily="34" charset="0"/>
              </a:rPr>
              <a:t>β</a:t>
            </a:r>
            <a:r>
              <a:rPr lang="en-US" sz="2000" b="1" dirty="0">
                <a:solidFill>
                  <a:srgbClr val="FF0000"/>
                </a:solidFill>
                <a:latin typeface="Calibri" panose="020F0502020204030204" pitchFamily="34" charset="0"/>
                <a:cs typeface="Calibri" panose="020F0502020204030204" pitchFamily="34" charset="0"/>
              </a:rPr>
              <a:t>* -values and crossing angles)</a:t>
            </a:r>
          </a:p>
          <a:p>
            <a:pPr marL="697230" lvl="1" indent="-285750"/>
            <a:r>
              <a:rPr lang="en-GB" sz="1600" dirty="0">
                <a:latin typeface="Calibri" panose="020F0502020204030204" pitchFamily="34" charset="0"/>
                <a:cs typeface="Calibri" panose="020F0502020204030204" pitchFamily="34" charset="0"/>
              </a:rPr>
              <a:t>BCMS pile-up remains ≤ 60 up to 1.3×10</a:t>
            </a:r>
            <a:r>
              <a:rPr lang="en-GB" sz="1600" baseline="30000" dirty="0">
                <a:latin typeface="Calibri" panose="020F0502020204030204" pitchFamily="34" charset="0"/>
                <a:cs typeface="Calibri" panose="020F0502020204030204" pitchFamily="34" charset="0"/>
              </a:rPr>
              <a:t>11</a:t>
            </a:r>
            <a:r>
              <a:rPr lang="en-GB" sz="1600" dirty="0">
                <a:latin typeface="Calibri" panose="020F0502020204030204" pitchFamily="34" charset="0"/>
                <a:cs typeface="Calibri" panose="020F0502020204030204" pitchFamily="34" charset="0"/>
              </a:rPr>
              <a:t> ppb.</a:t>
            </a:r>
          </a:p>
          <a:p>
            <a:pPr marL="697230" lvl="1" indent="-285750"/>
            <a:r>
              <a:rPr lang="en-GB" sz="1600" dirty="0">
                <a:latin typeface="Calibri" panose="020F0502020204030204" pitchFamily="34" charset="0"/>
                <a:cs typeface="Calibri" panose="020F0502020204030204" pitchFamily="34" charset="0"/>
              </a:rPr>
              <a:t>β* levelling may become mandatory for peak L above 2.5×10</a:t>
            </a:r>
            <a:r>
              <a:rPr lang="en-GB" sz="1600" baseline="30000" dirty="0">
                <a:latin typeface="Calibri" panose="020F0502020204030204" pitchFamily="34" charset="0"/>
                <a:cs typeface="Calibri" panose="020F0502020204030204" pitchFamily="34" charset="0"/>
              </a:rPr>
              <a:t>34</a:t>
            </a:r>
            <a:r>
              <a:rPr lang="en-GB" sz="1600" dirty="0">
                <a:latin typeface="Calibri" panose="020F0502020204030204" pitchFamily="34" charset="0"/>
                <a:cs typeface="Calibri" panose="020F0502020204030204" pitchFamily="34" charset="0"/>
              </a:rPr>
              <a:t> cm</a:t>
            </a:r>
            <a:r>
              <a:rPr lang="en-GB" sz="1600" baseline="30000" dirty="0">
                <a:latin typeface="Calibri" panose="020F0502020204030204" pitchFamily="34" charset="0"/>
                <a:cs typeface="Calibri" panose="020F0502020204030204" pitchFamily="34" charset="0"/>
              </a:rPr>
              <a:t>-2</a:t>
            </a:r>
            <a:r>
              <a:rPr lang="en-GB" sz="1600" dirty="0">
                <a:latin typeface="Calibri" panose="020F0502020204030204" pitchFamily="34" charset="0"/>
                <a:cs typeface="Calibri" panose="020F0502020204030204" pitchFamily="34" charset="0"/>
              </a:rPr>
              <a:t>s</a:t>
            </a:r>
            <a:r>
              <a:rPr lang="en-GB" sz="1600" baseline="30000" dirty="0">
                <a:latin typeface="Calibri" panose="020F0502020204030204" pitchFamily="34" charset="0"/>
                <a:cs typeface="Calibri" panose="020F0502020204030204" pitchFamily="34" charset="0"/>
              </a:rPr>
              <a:t>-1</a:t>
            </a:r>
            <a:r>
              <a:rPr lang="en-GB" sz="1600" dirty="0">
                <a:latin typeface="Calibri" panose="020F0502020204030204" pitchFamily="34" charset="0"/>
                <a:cs typeface="Calibri" panose="020F0502020204030204" pitchFamily="34" charset="0"/>
              </a:rPr>
              <a:t> !</a:t>
            </a:r>
          </a:p>
          <a:p>
            <a:endParaRPr lang="en-US" sz="1400" dirty="0">
              <a:solidFill>
                <a:schemeClr val="accent2"/>
              </a:solidFill>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729638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CustomShape 3"/>
          <p:cNvSpPr/>
          <p:nvPr/>
        </p:nvSpPr>
        <p:spPr>
          <a:xfrm>
            <a:off x="323528" y="836712"/>
            <a:ext cx="8604448" cy="320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Clr>
                <a:srgbClr val="000000"/>
              </a:buClr>
            </a:pP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With </a:t>
            </a:r>
            <a:r>
              <a:rPr lang="en-US" sz="2400" b="1" strike="noStrike" spc="-1" dirty="0">
                <a:solidFill>
                  <a:srgbClr val="000000"/>
                </a:solidFill>
                <a:latin typeface="Calibri" panose="020F0502020204030204" pitchFamily="34" charset="0"/>
                <a:ea typeface="DejaVu Sans"/>
                <a:cs typeface="Calibri" panose="020F0502020204030204" pitchFamily="34" charset="0"/>
              </a:rPr>
              <a:t>proposed configurations, may reach limit on peak luminosity set by pileup in the </a:t>
            </a: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experiments (55- 60)  </a:t>
            </a:r>
            <a:r>
              <a:rPr lang="en-US" sz="2400" b="1" strike="noStrike" spc="-1" dirty="0">
                <a:solidFill>
                  <a:srgbClr val="000000"/>
                </a:solidFill>
                <a:latin typeface="Calibri" panose="020F0502020204030204" pitchFamily="34" charset="0"/>
                <a:ea typeface="DejaVu Sans"/>
                <a:cs typeface="Calibri" panose="020F0502020204030204" pitchFamily="34" charset="0"/>
              </a:rPr>
              <a:t>and triplet cooling </a:t>
            </a:r>
            <a:r>
              <a:rPr lang="en-US" sz="2400" b="1" spc="-1" dirty="0">
                <a:solidFill>
                  <a:srgbClr val="000000"/>
                </a:solidFill>
                <a:latin typeface="Calibri" panose="020F0502020204030204" pitchFamily="34" charset="0"/>
                <a:ea typeface="DejaVu Sans"/>
                <a:cs typeface="Calibri" panose="020F0502020204030204" pitchFamily="34" charset="0"/>
              </a:rPr>
              <a:t>capacity </a:t>
            </a:r>
            <a:r>
              <a:rPr lang="en-US" sz="2400" b="1" spc="-1" dirty="0" smtClean="0">
                <a:solidFill>
                  <a:srgbClr val="000000"/>
                </a:solidFill>
                <a:latin typeface="Calibri" panose="020F0502020204030204" pitchFamily="34" charset="0"/>
                <a:ea typeface="DejaVu Sans"/>
                <a:cs typeface="Calibri" panose="020F0502020204030204" pitchFamily="34" charset="0"/>
              </a:rPr>
              <a:t>( </a:t>
            </a:r>
            <a:r>
              <a:rPr lang="en-US" sz="2400" b="1" spc="-1" dirty="0" smtClean="0">
                <a:solidFill>
                  <a:srgbClr val="000000"/>
                </a:solidFill>
                <a:latin typeface="Calibri" panose="020F0502020204030204" pitchFamily="34" charset="0"/>
                <a:ea typeface="DejaVu Sans"/>
                <a:cs typeface="Calibri" panose="020F0502020204030204" pitchFamily="34" charset="0"/>
                <a:sym typeface="Symbol" panose="05050102010706020507" pitchFamily="18" charset="2"/>
              </a:rPr>
              <a:t></a:t>
            </a:r>
            <a:r>
              <a:rPr lang="en-US" sz="2400" b="1" spc="-1" dirty="0" smtClean="0">
                <a:solidFill>
                  <a:srgbClr val="000000"/>
                </a:solidFill>
                <a:latin typeface="Calibri" panose="020F0502020204030204" pitchFamily="34" charset="0"/>
                <a:ea typeface="DejaVu Sans"/>
                <a:cs typeface="Calibri" panose="020F0502020204030204" pitchFamily="34" charset="0"/>
              </a:rPr>
              <a:t>2.2 </a:t>
            </a:r>
            <a:r>
              <a:rPr lang="en-US" sz="2400" b="1" spc="-1" dirty="0">
                <a:solidFill>
                  <a:srgbClr val="000000"/>
                </a:solidFill>
                <a:latin typeface="Calibri" panose="020F0502020204030204" pitchFamily="34" charset="0"/>
                <a:ea typeface="DejaVu Sans"/>
                <a:cs typeface="Calibri" panose="020F0502020204030204" pitchFamily="34" charset="0"/>
              </a:rPr>
              <a:t>10</a:t>
            </a:r>
            <a:r>
              <a:rPr lang="en-US" sz="2400" b="1" spc="-1" baseline="30000" dirty="0">
                <a:solidFill>
                  <a:srgbClr val="000000"/>
                </a:solidFill>
                <a:latin typeface="Calibri" panose="020F0502020204030204" pitchFamily="34" charset="0"/>
                <a:ea typeface="DejaVu Sans"/>
                <a:cs typeface="Calibri" panose="020F0502020204030204" pitchFamily="34" charset="0"/>
              </a:rPr>
              <a:t>34</a:t>
            </a:r>
            <a:r>
              <a:rPr lang="en-US" sz="2400" b="1" spc="-1" dirty="0">
                <a:solidFill>
                  <a:srgbClr val="000000"/>
                </a:solidFill>
                <a:latin typeface="Calibri" panose="020F0502020204030204" pitchFamily="34" charset="0"/>
                <a:ea typeface="DejaVu Sans"/>
                <a:cs typeface="Calibri" panose="020F0502020204030204" pitchFamily="34" charset="0"/>
              </a:rPr>
              <a:t> cm</a:t>
            </a:r>
            <a:r>
              <a:rPr lang="en-US" sz="2400" b="1" spc="-1" baseline="30000" dirty="0">
                <a:solidFill>
                  <a:srgbClr val="000000"/>
                </a:solidFill>
                <a:latin typeface="Calibri" panose="020F0502020204030204" pitchFamily="34" charset="0"/>
                <a:ea typeface="DejaVu Sans"/>
                <a:cs typeface="Calibri" panose="020F0502020204030204" pitchFamily="34" charset="0"/>
              </a:rPr>
              <a:t>-2</a:t>
            </a:r>
            <a:r>
              <a:rPr lang="en-US" sz="2400" b="1" spc="-1" dirty="0">
                <a:solidFill>
                  <a:srgbClr val="000000"/>
                </a:solidFill>
                <a:latin typeface="Calibri" panose="020F0502020204030204" pitchFamily="34" charset="0"/>
                <a:ea typeface="DejaVu Sans"/>
                <a:cs typeface="Calibri" panose="020F0502020204030204" pitchFamily="34" charset="0"/>
              </a:rPr>
              <a:t> </a:t>
            </a:r>
            <a:r>
              <a:rPr lang="en-US" sz="2400" b="1" spc="-1" dirty="0" smtClean="0">
                <a:solidFill>
                  <a:srgbClr val="000000"/>
                </a:solidFill>
                <a:latin typeface="Calibri" panose="020F0502020204030204" pitchFamily="34" charset="0"/>
                <a:ea typeface="DejaVu Sans"/>
                <a:cs typeface="Calibri" panose="020F0502020204030204" pitchFamily="34" charset="0"/>
              </a:rPr>
              <a:t>s</a:t>
            </a:r>
            <a:r>
              <a:rPr lang="en-US" sz="2400" b="1" spc="-1" baseline="30000" dirty="0" smtClean="0">
                <a:solidFill>
                  <a:srgbClr val="000000"/>
                </a:solidFill>
                <a:latin typeface="Calibri" panose="020F0502020204030204" pitchFamily="34" charset="0"/>
                <a:ea typeface="DejaVu Sans"/>
                <a:cs typeface="Calibri" panose="020F0502020204030204" pitchFamily="34" charset="0"/>
              </a:rPr>
              <a:t>-1</a:t>
            </a:r>
            <a:r>
              <a:rPr lang="en-US" sz="2400" b="1" spc="-1" dirty="0" smtClean="0">
                <a:solidFill>
                  <a:srgbClr val="000000"/>
                </a:solidFill>
                <a:latin typeface="Calibri" panose="020F0502020204030204" pitchFamily="34" charset="0"/>
                <a:ea typeface="DejaVu Sans"/>
                <a:cs typeface="Calibri" panose="020F0502020204030204" pitchFamily="34" charset="0"/>
              </a:rPr>
              <a:t> )</a:t>
            </a:r>
            <a:endParaRPr lang="en-US" sz="2400" b="1" spc="-1" dirty="0">
              <a:solidFill>
                <a:srgbClr val="000000"/>
              </a:solidFill>
              <a:latin typeface="Calibri" panose="020F0502020204030204" pitchFamily="34" charset="0"/>
              <a:ea typeface="DejaVu Sans"/>
              <a:cs typeface="Calibri" panose="020F0502020204030204" pitchFamily="34" charset="0"/>
            </a:endParaRPr>
          </a:p>
          <a:p>
            <a:pPr>
              <a:lnSpc>
                <a:spcPct val="100000"/>
              </a:lnSpc>
              <a:buClr>
                <a:srgbClr val="000000"/>
              </a:buClr>
            </a:pPr>
            <a:endParaRPr lang="en-US" sz="1200" b="0" strike="noStrike" spc="-1" dirty="0">
              <a:latin typeface="Calibri" panose="020F0502020204030204" pitchFamily="34" charset="0"/>
              <a:cs typeface="Calibri" panose="020F0502020204030204" pitchFamily="34" charset="0"/>
            </a:endParaRPr>
          </a:p>
          <a:p>
            <a:pPr marL="0" lvl="1">
              <a:lnSpc>
                <a:spcPct val="100000"/>
              </a:lnSpc>
              <a:buClr>
                <a:srgbClr val="000000"/>
              </a:buClr>
              <a:buSzPct val="45000"/>
            </a:pPr>
            <a:r>
              <a:rPr lang="en-US" sz="2800" b="1" strike="noStrike" spc="-1" dirty="0" smtClean="0">
                <a:solidFill>
                  <a:srgbClr val="009900"/>
                </a:solidFill>
                <a:latin typeface="Calibri" panose="020F0502020204030204" pitchFamily="34" charset="0"/>
                <a:ea typeface="DejaVu Sans"/>
                <a:cs typeface="Calibri" panose="020F0502020204030204" pitchFamily="34" charset="0"/>
              </a:rPr>
              <a:t>=&gt; leveling </a:t>
            </a:r>
            <a:r>
              <a:rPr lang="en-US" sz="2800" b="1" strike="noStrike" spc="-1" dirty="0">
                <a:solidFill>
                  <a:srgbClr val="009900"/>
                </a:solidFill>
                <a:latin typeface="Calibri" panose="020F0502020204030204" pitchFamily="34" charset="0"/>
                <a:ea typeface="DejaVu Sans"/>
                <a:cs typeface="Calibri" panose="020F0502020204030204" pitchFamily="34" charset="0"/>
              </a:rPr>
              <a:t>needed (toolkit of leveling options</a:t>
            </a:r>
            <a:r>
              <a:rPr lang="en-US" sz="2800" b="1" strike="noStrike" spc="-1" dirty="0" smtClean="0">
                <a:solidFill>
                  <a:srgbClr val="009900"/>
                </a:solidFill>
                <a:latin typeface="Calibri" panose="020F0502020204030204" pitchFamily="34" charset="0"/>
                <a:ea typeface="DejaVu Sans"/>
                <a:cs typeface="Calibri" panose="020F0502020204030204" pitchFamily="34" charset="0"/>
              </a:rPr>
              <a:t>)</a:t>
            </a:r>
          </a:p>
          <a:p>
            <a:pPr marL="0" lvl="1" indent="-285750">
              <a:lnSpc>
                <a:spcPct val="100000"/>
              </a:lnSpc>
              <a:buClr>
                <a:srgbClr val="000000"/>
              </a:buClr>
              <a:buSzPct val="45000"/>
              <a:buFont typeface="Symbol" panose="05050102010706020507" pitchFamily="18" charset="2"/>
              <a:buChar char="Þ"/>
            </a:pPr>
            <a:endParaRPr lang="en-US" sz="2000" b="0" strike="noStrike" spc="-1" dirty="0">
              <a:latin typeface="Calibri" panose="020F0502020204030204" pitchFamily="34" charset="0"/>
              <a:cs typeface="Calibri" panose="020F0502020204030204" pitchFamily="34" charset="0"/>
            </a:endParaRPr>
          </a:p>
          <a:p>
            <a:pPr>
              <a:lnSpc>
                <a:spcPct val="100000"/>
              </a:lnSpc>
              <a:buClr>
                <a:srgbClr val="000000"/>
              </a:buClr>
            </a:pPr>
            <a:r>
              <a:rPr lang="en-US" sz="2000" b="1" strike="noStrike" spc="-1" dirty="0">
                <a:solidFill>
                  <a:srgbClr val="000000"/>
                </a:solidFill>
                <a:latin typeface="Calibri" panose="020F0502020204030204" pitchFamily="34" charset="0"/>
                <a:ea typeface="DejaVu Sans"/>
                <a:cs typeface="Calibri" panose="020F0502020204030204" pitchFamily="34" charset="0"/>
              </a:rPr>
              <a:t>Assuming realistic estimates of availability of the </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machine</a:t>
            </a:r>
            <a:r>
              <a:rPr lang="en-US" sz="2000" spc="-1" dirty="0">
                <a:latin typeface="Calibri" panose="020F0502020204030204" pitchFamily="34" charset="0"/>
                <a:cs typeface="Calibri" panose="020F0502020204030204" pitchFamily="34" charset="0"/>
              </a:rPr>
              <a:t> </a:t>
            </a:r>
            <a:r>
              <a:rPr lang="en-US" sz="2000" b="1" spc="-1" dirty="0" smtClean="0">
                <a:solidFill>
                  <a:srgbClr val="C00000"/>
                </a:solidFill>
                <a:latin typeface="Calibri" panose="020F0502020204030204" pitchFamily="34" charset="0"/>
                <a:cs typeface="Calibri" panose="020F0502020204030204" pitchFamily="34" charset="0"/>
              </a:rPr>
              <a:t>(50-55 % stable beams)</a:t>
            </a:r>
            <a:r>
              <a:rPr lang="en-US" sz="2000" b="1" spc="-1" dirty="0">
                <a:solidFill>
                  <a:srgbClr val="C00000"/>
                </a:solidFill>
                <a:latin typeface="Calibri" panose="020F0502020204030204" pitchFamily="34" charset="0"/>
                <a:cs typeface="Calibri" panose="020F0502020204030204" pitchFamily="34" charset="0"/>
              </a:rPr>
              <a:t> </a:t>
            </a:r>
            <a:r>
              <a:rPr lang="en-US" sz="2000" b="1" spc="-1" dirty="0" smtClean="0">
                <a:solidFill>
                  <a:srgbClr val="003300"/>
                </a:solidFill>
                <a:latin typeface="Calibri" panose="020F0502020204030204" pitchFamily="34" charset="0"/>
                <a:cs typeface="Calibri" panose="020F0502020204030204" pitchFamily="34" charset="0"/>
              </a:rPr>
              <a:t>and w</a:t>
            </a:r>
            <a:r>
              <a:rPr lang="en-US" sz="2000" b="1" strike="noStrike" spc="-1" dirty="0" smtClean="0">
                <a:solidFill>
                  <a:srgbClr val="003300"/>
                </a:solidFill>
                <a:latin typeface="Calibri" panose="020F0502020204030204" pitchFamily="34" charset="0"/>
                <a:ea typeface="DejaVu Sans"/>
                <a:cs typeface="Calibri" panose="020F0502020204030204" pitchFamily="34" charset="0"/>
              </a:rPr>
              <a:t>ith </a:t>
            </a:r>
            <a:r>
              <a:rPr lang="en-US" sz="2000" b="1" strike="noStrike" spc="-1" dirty="0">
                <a:solidFill>
                  <a:srgbClr val="000000"/>
                </a:solidFill>
                <a:latin typeface="Calibri" panose="020F0502020204030204" pitchFamily="34" charset="0"/>
                <a:ea typeface="DejaVu Sans"/>
                <a:cs typeface="Calibri" panose="020F0502020204030204" pitchFamily="34" charset="0"/>
              </a:rPr>
              <a:t>the present allocated number of days for physics</a:t>
            </a:r>
            <a:endParaRPr lang="en-US" sz="2000" b="0" strike="noStrike" spc="-1" dirty="0">
              <a:latin typeface="Calibri" panose="020F0502020204030204" pitchFamily="34" charset="0"/>
              <a:cs typeface="Calibri" panose="020F0502020204030204" pitchFamily="34" charset="0"/>
            </a:endParaRPr>
          </a:p>
          <a:p>
            <a:pPr indent="-341280">
              <a:lnSpc>
                <a:spcPct val="100000"/>
              </a:lnSpc>
              <a:buClr>
                <a:srgbClr val="000000"/>
              </a:buClr>
              <a:buFont typeface="Courier New"/>
              <a:buChar char="o"/>
            </a:pPr>
            <a:endParaRPr lang="en-US" sz="2000" b="1" strike="noStrike" spc="-1" dirty="0" smtClean="0">
              <a:solidFill>
                <a:srgbClr val="000000"/>
              </a:solidFill>
              <a:latin typeface="Calibri" panose="020F0502020204030204" pitchFamily="34" charset="0"/>
              <a:ea typeface="DejaVu Sans"/>
              <a:cs typeface="Calibri" panose="020F0502020204030204" pitchFamily="34" charset="0"/>
            </a:endParaRPr>
          </a:p>
          <a:p>
            <a:pPr>
              <a:lnSpc>
                <a:spcPct val="100000"/>
              </a:lnSpc>
              <a:buClr>
                <a:srgbClr val="000000"/>
              </a:buClr>
            </a:pPr>
            <a:r>
              <a:rPr lang="en-US" sz="2000" b="1" spc="-1" dirty="0">
                <a:solidFill>
                  <a:srgbClr val="000000"/>
                </a:solidFill>
                <a:latin typeface="Calibri" panose="020F0502020204030204" pitchFamily="34" charset="0"/>
                <a:ea typeface="DejaVu Sans"/>
                <a:cs typeface="Calibri" panose="020F0502020204030204" pitchFamily="34" charset="0"/>
              </a:rPr>
              <a:t>a</a:t>
            </a:r>
            <a:r>
              <a:rPr lang="en-US" sz="2000" b="1" spc="-1" dirty="0" smtClean="0">
                <a:solidFill>
                  <a:srgbClr val="000000"/>
                </a:solidFill>
                <a:latin typeface="Calibri" panose="020F0502020204030204" pitchFamily="34" charset="0"/>
                <a:ea typeface="DejaVu Sans"/>
                <a:cs typeface="Calibri" panose="020F0502020204030204" pitchFamily="34" charset="0"/>
              </a:rPr>
              <a:t>nd </a:t>
            </a:r>
            <a:r>
              <a:rPr lang="en-US" sz="2000" b="1" spc="-1" dirty="0">
                <a:solidFill>
                  <a:srgbClr val="000000"/>
                </a:solidFill>
                <a:latin typeface="Calibri" panose="020F0502020204030204" pitchFamily="34" charset="0"/>
                <a:ea typeface="DejaVu Sans"/>
                <a:cs typeface="Calibri" panose="020F0502020204030204" pitchFamily="34" charset="0"/>
              </a:rPr>
              <a:t>r</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educing </a:t>
            </a:r>
            <a:r>
              <a:rPr lang="en-US" sz="2000" b="1" strike="noStrike" spc="-1" dirty="0">
                <a:solidFill>
                  <a:srgbClr val="000000"/>
                </a:solidFill>
                <a:latin typeface="Calibri" panose="020F0502020204030204" pitchFamily="34" charset="0"/>
                <a:ea typeface="DejaVu Sans"/>
                <a:cs typeface="Calibri" panose="020F0502020204030204" pitchFamily="34" charset="0"/>
              </a:rPr>
              <a:t>the time to reach collisions with &gt;1200 bunches to 36 days </a:t>
            </a:r>
            <a:endParaRPr lang="en-US" sz="2000" b="1" strike="noStrike" spc="-1" dirty="0" smtClean="0">
              <a:solidFill>
                <a:srgbClr val="000000"/>
              </a:solidFill>
              <a:latin typeface="Calibri" panose="020F0502020204030204" pitchFamily="34" charset="0"/>
              <a:ea typeface="DejaVu Sans"/>
              <a:cs typeface="Calibri" panose="020F0502020204030204" pitchFamily="34" charset="0"/>
            </a:endParaRPr>
          </a:p>
          <a:p>
            <a:pPr>
              <a:lnSpc>
                <a:spcPct val="100000"/>
              </a:lnSpc>
              <a:buClr>
                <a:srgbClr val="000000"/>
              </a:buClr>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a:t>
            </a:r>
            <a:r>
              <a:rPr lang="en-US" sz="2000" b="1" strike="noStrike" spc="-1" dirty="0">
                <a:solidFill>
                  <a:srgbClr val="000000"/>
                </a:solidFill>
                <a:latin typeface="Calibri" panose="020F0502020204030204" pitchFamily="34" charset="0"/>
                <a:ea typeface="DejaVu Sans"/>
                <a:cs typeface="Calibri" panose="020F0502020204030204" pitchFamily="34" charset="0"/>
              </a:rPr>
              <a:t>was </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46 days </a:t>
            </a:r>
            <a:r>
              <a:rPr lang="en-US" sz="2000" b="1" strike="noStrike" spc="-1" dirty="0">
                <a:solidFill>
                  <a:srgbClr val="000000"/>
                </a:solidFill>
                <a:latin typeface="Calibri" panose="020F0502020204030204" pitchFamily="34" charset="0"/>
                <a:ea typeface="DejaVu Sans"/>
                <a:cs typeface="Calibri" panose="020F0502020204030204" pitchFamily="34" charset="0"/>
              </a:rPr>
              <a:t>in 2017)</a:t>
            </a:r>
            <a:r>
              <a:rPr lang="en-US" sz="2000" b="1" strike="noStrike" spc="-1" dirty="0">
                <a:solidFill>
                  <a:srgbClr val="FF0000"/>
                </a:solidFill>
                <a:latin typeface="Calibri" panose="020F0502020204030204" pitchFamily="34" charset="0"/>
                <a:ea typeface="DejaVu Sans"/>
                <a:cs typeface="Calibri" panose="020F0502020204030204" pitchFamily="34" charset="0"/>
              </a:rPr>
              <a:t> </a:t>
            </a:r>
            <a:endParaRPr lang="en-US" sz="2000" b="0" strike="noStrike" spc="-1" dirty="0">
              <a:latin typeface="Calibri" panose="020F0502020204030204" pitchFamily="34" charset="0"/>
              <a:cs typeface="Calibri" panose="020F0502020204030204" pitchFamily="34" charset="0"/>
            </a:endParaRPr>
          </a:p>
        </p:txBody>
      </p:sp>
      <p:sp>
        <p:nvSpPr>
          <p:cNvPr id="63" name="CustomShape 4"/>
          <p:cNvSpPr/>
          <p:nvPr/>
        </p:nvSpPr>
        <p:spPr>
          <a:xfrm>
            <a:off x="611560" y="4581128"/>
            <a:ext cx="7416824" cy="1296144"/>
          </a:xfrm>
          <a:prstGeom prst="rect">
            <a:avLst/>
          </a:prstGeom>
          <a:solidFill>
            <a:srgbClr val="336600"/>
          </a:solidFill>
          <a:ln>
            <a:solidFill>
              <a:srgbClr val="4F81BD"/>
            </a:solid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800" b="1" strike="noStrike" spc="-1" dirty="0">
                <a:solidFill>
                  <a:schemeClr val="bg1"/>
                </a:solidFill>
                <a:latin typeface="Calibri" panose="020F0502020204030204" pitchFamily="34" charset="0"/>
                <a:ea typeface="DejaVu Sans"/>
                <a:cs typeface="Calibri" panose="020F0502020204030204" pitchFamily="34" charset="0"/>
              </a:rPr>
              <a:t>Performance target for 2018 p-p operation:</a:t>
            </a:r>
            <a:endParaRPr lang="en-US" sz="2800" b="0" strike="noStrike" spc="-1" dirty="0">
              <a:solidFill>
                <a:schemeClr val="bg1"/>
              </a:solidFill>
              <a:latin typeface="Calibri" panose="020F0502020204030204" pitchFamily="34" charset="0"/>
              <a:cs typeface="Calibri" panose="020F0502020204030204" pitchFamily="34" charset="0"/>
            </a:endParaRPr>
          </a:p>
          <a:p>
            <a:pPr marL="216000" lvl="1">
              <a:lnSpc>
                <a:spcPct val="100000"/>
              </a:lnSpc>
              <a:buClr>
                <a:srgbClr val="000000"/>
              </a:buClr>
              <a:buSzPct val="45000"/>
            </a:pPr>
            <a:r>
              <a:rPr lang="en-US" sz="2400" b="1" spc="-1" dirty="0">
                <a:solidFill>
                  <a:schemeClr val="bg1"/>
                </a:solidFill>
                <a:latin typeface="Calibri" panose="020F0502020204030204" pitchFamily="34" charset="0"/>
                <a:ea typeface="DejaVu Sans"/>
                <a:cs typeface="Calibri" panose="020F0502020204030204" pitchFamily="34" charset="0"/>
                <a:sym typeface="Symbol" panose="05050102010706020507" pitchFamily="18" charset="2"/>
              </a:rPr>
              <a:t></a:t>
            </a:r>
            <a:r>
              <a:rPr lang="en-US" sz="2400" b="1" strike="noStrike" spc="-1" dirty="0" smtClean="0">
                <a:solidFill>
                  <a:schemeClr val="bg1"/>
                </a:solidFill>
                <a:latin typeface="Calibri" panose="020F0502020204030204" pitchFamily="34" charset="0"/>
                <a:ea typeface="DejaVu Sans"/>
                <a:cs typeface="Calibri" panose="020F0502020204030204" pitchFamily="34" charset="0"/>
              </a:rPr>
              <a:t> 60 </a:t>
            </a:r>
            <a:r>
              <a:rPr lang="en-US" sz="2400" b="1" strike="noStrike" spc="-1" dirty="0">
                <a:solidFill>
                  <a:schemeClr val="bg1"/>
                </a:solidFill>
                <a:latin typeface="Calibri" panose="020F0502020204030204" pitchFamily="34" charset="0"/>
                <a:ea typeface="DejaVu Sans"/>
                <a:cs typeface="Calibri" panose="020F0502020204030204" pitchFamily="34" charset="0"/>
              </a:rPr>
              <a:t>fb</a:t>
            </a:r>
            <a:r>
              <a:rPr lang="en-US" sz="2400" b="1" strike="noStrike" spc="-1" baseline="33000" dirty="0">
                <a:solidFill>
                  <a:schemeClr val="bg1"/>
                </a:solidFill>
                <a:latin typeface="Calibri" panose="020F0502020204030204" pitchFamily="34" charset="0"/>
                <a:ea typeface="DejaVu Sans"/>
                <a:cs typeface="Calibri" panose="020F0502020204030204" pitchFamily="34" charset="0"/>
              </a:rPr>
              <a:t>-1</a:t>
            </a:r>
            <a:r>
              <a:rPr lang="en-US" sz="2400" b="1" strike="noStrike" spc="-1" dirty="0">
                <a:solidFill>
                  <a:schemeClr val="bg1"/>
                </a:solidFill>
                <a:latin typeface="Calibri" panose="020F0502020204030204" pitchFamily="34" charset="0"/>
                <a:ea typeface="DejaVu Sans"/>
                <a:cs typeface="Calibri" panose="020F0502020204030204" pitchFamily="34" charset="0"/>
              </a:rPr>
              <a:t> for CMS/ATLAS </a:t>
            </a:r>
            <a:r>
              <a:rPr lang="en-US" sz="2000" b="1" strike="noStrike" spc="-1" dirty="0" smtClean="0">
                <a:solidFill>
                  <a:schemeClr val="bg1"/>
                </a:solidFill>
                <a:latin typeface="Calibri" panose="020F0502020204030204" pitchFamily="34" charset="0"/>
                <a:ea typeface="DejaVu Sans"/>
                <a:cs typeface="Calibri" panose="020F0502020204030204" pitchFamily="34" charset="0"/>
              </a:rPr>
              <a:t>(leveled </a:t>
            </a:r>
            <a:r>
              <a:rPr lang="en-US" sz="2000" b="1" strike="noStrike" spc="-1" dirty="0">
                <a:solidFill>
                  <a:schemeClr val="bg1"/>
                </a:solidFill>
                <a:latin typeface="Calibri" panose="020F0502020204030204" pitchFamily="34" charset="0"/>
                <a:ea typeface="DejaVu Sans"/>
                <a:cs typeface="Calibri" panose="020F0502020204030204" pitchFamily="34" charset="0"/>
              </a:rPr>
              <a:t>at pileup </a:t>
            </a:r>
            <a:r>
              <a:rPr lang="en-US" sz="2000" b="1" strike="noStrike" spc="-1" dirty="0" smtClean="0">
                <a:solidFill>
                  <a:schemeClr val="bg1"/>
                </a:solidFill>
                <a:latin typeface="Calibri" panose="020F0502020204030204" pitchFamily="34" charset="0"/>
                <a:ea typeface="DejaVu Sans"/>
                <a:cs typeface="Calibri" panose="020F0502020204030204" pitchFamily="34" charset="0"/>
              </a:rPr>
              <a:t>55-60 if PU higher)</a:t>
            </a:r>
            <a:endParaRPr lang="en-US" sz="2400" b="0" strike="noStrike" spc="-1" dirty="0">
              <a:solidFill>
                <a:schemeClr val="bg1"/>
              </a:solidFill>
              <a:latin typeface="Calibri" panose="020F0502020204030204" pitchFamily="34" charset="0"/>
              <a:cs typeface="Calibri" panose="020F0502020204030204" pitchFamily="34" charset="0"/>
            </a:endParaRPr>
          </a:p>
          <a:p>
            <a:pPr marL="216000" lvl="1">
              <a:lnSpc>
                <a:spcPct val="100000"/>
              </a:lnSpc>
              <a:buClr>
                <a:srgbClr val="000000"/>
              </a:buClr>
              <a:buSzPct val="45000"/>
            </a:pPr>
            <a:r>
              <a:rPr lang="en-US" sz="2400" b="1" strike="noStrike" spc="-1" dirty="0" smtClean="0">
                <a:solidFill>
                  <a:schemeClr val="bg1"/>
                </a:solidFill>
                <a:latin typeface="Calibri" panose="020F0502020204030204" pitchFamily="34" charset="0"/>
                <a:ea typeface="DejaVu Sans"/>
                <a:cs typeface="Calibri" panose="020F0502020204030204" pitchFamily="34" charset="0"/>
                <a:sym typeface="Symbol" panose="05050102010706020507" pitchFamily="18" charset="2"/>
              </a:rPr>
              <a:t> </a:t>
            </a:r>
            <a:r>
              <a:rPr lang="en-US" sz="2400" b="1" strike="noStrike" spc="-1" dirty="0" smtClean="0">
                <a:solidFill>
                  <a:schemeClr val="bg1"/>
                </a:solidFill>
                <a:latin typeface="Calibri" panose="020F0502020204030204" pitchFamily="34" charset="0"/>
                <a:ea typeface="DejaVu Sans"/>
                <a:cs typeface="Calibri" panose="020F0502020204030204" pitchFamily="34" charset="0"/>
              </a:rPr>
              <a:t>2 </a:t>
            </a:r>
            <a:r>
              <a:rPr lang="en-US" sz="2400" b="1" strike="noStrike" spc="-1" dirty="0">
                <a:solidFill>
                  <a:schemeClr val="bg1"/>
                </a:solidFill>
                <a:latin typeface="Calibri" panose="020F0502020204030204" pitchFamily="34" charset="0"/>
                <a:ea typeface="DejaVu Sans"/>
                <a:cs typeface="Calibri" panose="020F0502020204030204" pitchFamily="34" charset="0"/>
              </a:rPr>
              <a:t>fb</a:t>
            </a:r>
            <a:r>
              <a:rPr lang="en-US" sz="2400" b="1" strike="noStrike" spc="-1" baseline="33000" dirty="0">
                <a:solidFill>
                  <a:schemeClr val="bg1"/>
                </a:solidFill>
                <a:latin typeface="Calibri" panose="020F0502020204030204" pitchFamily="34" charset="0"/>
                <a:ea typeface="DejaVu Sans"/>
                <a:cs typeface="Calibri" panose="020F0502020204030204" pitchFamily="34" charset="0"/>
              </a:rPr>
              <a:t>-1</a:t>
            </a:r>
            <a:r>
              <a:rPr lang="en-US" sz="2400" b="1" strike="noStrike" spc="-1" dirty="0">
                <a:solidFill>
                  <a:schemeClr val="bg1"/>
                </a:solidFill>
                <a:latin typeface="Calibri" panose="020F0502020204030204" pitchFamily="34" charset="0"/>
                <a:ea typeface="DejaVu Sans"/>
                <a:cs typeface="Calibri" panose="020F0502020204030204" pitchFamily="34" charset="0"/>
              </a:rPr>
              <a:t> for </a:t>
            </a:r>
            <a:r>
              <a:rPr lang="en-US" sz="2400" b="1" strike="noStrike" spc="-1" dirty="0" err="1">
                <a:solidFill>
                  <a:schemeClr val="bg1"/>
                </a:solidFill>
                <a:latin typeface="Calibri" panose="020F0502020204030204" pitchFamily="34" charset="0"/>
                <a:ea typeface="DejaVu Sans"/>
                <a:cs typeface="Calibri" panose="020F0502020204030204" pitchFamily="34" charset="0"/>
              </a:rPr>
              <a:t>LHCb</a:t>
            </a:r>
            <a:r>
              <a:rPr lang="en-US" sz="2400" b="1" strike="noStrike" spc="-1" dirty="0">
                <a:solidFill>
                  <a:schemeClr val="bg1"/>
                </a:solidFill>
                <a:latin typeface="Calibri" panose="020F0502020204030204" pitchFamily="34" charset="0"/>
                <a:ea typeface="DejaVu Sans"/>
                <a:cs typeface="Calibri" panose="020F0502020204030204" pitchFamily="34" charset="0"/>
              </a:rPr>
              <a:t> leveled at 4.6x10</a:t>
            </a:r>
            <a:r>
              <a:rPr lang="en-US" sz="2400" b="1" strike="noStrike" spc="-1" baseline="30000" dirty="0">
                <a:solidFill>
                  <a:schemeClr val="bg1"/>
                </a:solidFill>
                <a:latin typeface="Calibri" panose="020F0502020204030204" pitchFamily="34" charset="0"/>
                <a:ea typeface="DejaVu Sans"/>
                <a:cs typeface="Calibri" panose="020F0502020204030204" pitchFamily="34" charset="0"/>
              </a:rPr>
              <a:t>+32</a:t>
            </a:r>
            <a:endParaRPr lang="en-US" sz="2400" b="0" strike="noStrike" spc="-1" dirty="0">
              <a:solidFill>
                <a:schemeClr val="bg1"/>
              </a:solidFill>
              <a:latin typeface="Calibri" panose="020F0502020204030204" pitchFamily="34" charset="0"/>
              <a:cs typeface="Calibri" panose="020F0502020204030204" pitchFamily="34" charset="0"/>
            </a:endParaRPr>
          </a:p>
        </p:txBody>
      </p:sp>
      <p:sp>
        <p:nvSpPr>
          <p:cNvPr id="6" name="Rectangle 5"/>
          <p:cNvSpPr/>
          <p:nvPr/>
        </p:nvSpPr>
        <p:spPr>
          <a:xfrm>
            <a:off x="611560" y="171592"/>
            <a:ext cx="5163593" cy="523220"/>
          </a:xfrm>
          <a:prstGeom prst="rect">
            <a:avLst/>
          </a:prstGeom>
          <a:solidFill>
            <a:srgbClr val="0070C0"/>
          </a:solidFill>
        </p:spPr>
        <p:txBody>
          <a:bodyPr wrap="none">
            <a:spAutoFit/>
          </a:bodyPr>
          <a:lstStyle/>
          <a:p>
            <a:r>
              <a:rPr lang="en-GB" sz="2800" dirty="0" smtClean="0">
                <a:solidFill>
                  <a:schemeClr val="bg1"/>
                </a:solidFill>
              </a:rPr>
              <a:t>LHC 2018 : Performance reach</a:t>
            </a:r>
            <a:endParaRPr lang="en-GB" sz="2800" dirty="0">
              <a:solidFill>
                <a:schemeClr val="bg1"/>
              </a:solidFill>
            </a:endParaRPr>
          </a:p>
        </p:txBody>
      </p:sp>
    </p:spTree>
    <p:extLst>
      <p:ext uri="{BB962C8B-B14F-4D97-AF65-F5344CB8AC3E}">
        <p14:creationId xmlns:p14="http://schemas.microsoft.com/office/powerpoint/2010/main" val="370434688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CustomShape 3"/>
          <p:cNvSpPr/>
          <p:nvPr/>
        </p:nvSpPr>
        <p:spPr>
          <a:xfrm>
            <a:off x="172884" y="692696"/>
            <a:ext cx="8855280" cy="322938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68275" indent="-168275">
              <a:lnSpc>
                <a:spcPct val="100000"/>
              </a:lnSpc>
              <a:buClr>
                <a:srgbClr val="000000"/>
              </a:buClr>
              <a:buFont typeface="Arial"/>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1 month of </a:t>
            </a:r>
            <a:r>
              <a:rPr lang="en-US" sz="2000" b="1" strike="noStrike" spc="-1" dirty="0" err="1">
                <a:solidFill>
                  <a:srgbClr val="000000"/>
                </a:solidFill>
                <a:latin typeface="Calibri" panose="020F0502020204030204" pitchFamily="34" charset="0"/>
                <a:ea typeface="DejaVu Sans"/>
                <a:cs typeface="Calibri" panose="020F0502020204030204" pitchFamily="34" charset="0"/>
              </a:rPr>
              <a:t>Pb-Pb</a:t>
            </a:r>
            <a:r>
              <a:rPr lang="en-US" sz="2000" b="1" strike="noStrike" spc="-1" dirty="0">
                <a:solidFill>
                  <a:srgbClr val="000000"/>
                </a:solidFill>
                <a:latin typeface="Calibri" panose="020F0502020204030204" pitchFamily="34" charset="0"/>
                <a:ea typeface="DejaVu Sans"/>
                <a:cs typeface="Calibri" panose="020F0502020204030204" pitchFamily="34" charset="0"/>
              </a:rPr>
              <a:t> run just before LS2: </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challenging program</a:t>
            </a:r>
          </a:p>
          <a:p>
            <a:pPr marL="168275" indent="-168275">
              <a:lnSpc>
                <a:spcPct val="100000"/>
              </a:lnSpc>
              <a:buClr>
                <a:srgbClr val="000000"/>
              </a:buClr>
              <a:buFont typeface="Arial"/>
              <a:buChar char="•"/>
            </a:pPr>
            <a:endParaRPr lang="en-US" sz="1400" b="0" strike="noStrike" spc="-1" dirty="0">
              <a:latin typeface="Calibri" panose="020F0502020204030204" pitchFamily="34" charset="0"/>
              <a:cs typeface="Calibri" panose="020F0502020204030204" pitchFamily="34" charset="0"/>
            </a:endParaRPr>
          </a:p>
          <a:p>
            <a:pPr marL="168275" indent="-168275">
              <a:lnSpc>
                <a:spcPct val="100000"/>
              </a:lnSpc>
              <a:buClr>
                <a:srgbClr val="000000"/>
              </a:buClr>
              <a:buFont typeface="Arial"/>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Data taking requested by the 4 experiments: </a:t>
            </a:r>
            <a:endParaRPr lang="en-US" sz="2000" b="0" strike="noStrike" spc="-1" dirty="0">
              <a:latin typeface="Calibri" panose="020F0502020204030204" pitchFamily="34" charset="0"/>
              <a:cs typeface="Calibri" panose="020F0502020204030204" pitchFamily="34" charset="0"/>
            </a:endParaRPr>
          </a:p>
          <a:p>
            <a:pPr marL="168275" lvl="1" indent="-168275">
              <a:lnSpc>
                <a:spcPct val="100000"/>
              </a:lnSpc>
              <a:buClr>
                <a:srgbClr val="000000"/>
              </a:buClr>
              <a:buSzPct val="45000"/>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	</a:t>
            </a:r>
            <a:r>
              <a:rPr lang="en-US" sz="2000" b="1" strike="noStrike" spc="-1" dirty="0" smtClean="0">
                <a:solidFill>
                  <a:srgbClr val="FF0000"/>
                </a:solidFill>
                <a:latin typeface="Calibri" panose="020F0502020204030204" pitchFamily="34" charset="0"/>
                <a:ea typeface="DejaVu Sans"/>
                <a:cs typeface="Calibri" panose="020F0502020204030204" pitchFamily="34" charset="0"/>
              </a:rPr>
              <a:t>distribution </a:t>
            </a:r>
            <a:r>
              <a:rPr lang="en-US" sz="2000" b="1" strike="noStrike" spc="-1" dirty="0">
                <a:solidFill>
                  <a:srgbClr val="FF0000"/>
                </a:solidFill>
                <a:latin typeface="Calibri" panose="020F0502020204030204" pitchFamily="34" charset="0"/>
                <a:ea typeface="DejaVu Sans"/>
                <a:cs typeface="Calibri" panose="020F0502020204030204" pitchFamily="34" charset="0"/>
              </a:rPr>
              <a:t>of luminosity in high burn-off regime will clearly be an </a:t>
            </a:r>
            <a:r>
              <a:rPr lang="en-US" sz="2000" b="1" strike="noStrike" spc="-1" dirty="0" smtClean="0">
                <a:solidFill>
                  <a:srgbClr val="FF0000"/>
                </a:solidFill>
                <a:latin typeface="Calibri" panose="020F0502020204030204" pitchFamily="34" charset="0"/>
                <a:ea typeface="DejaVu Sans"/>
                <a:cs typeface="Calibri" panose="020F0502020204030204" pitchFamily="34" charset="0"/>
              </a:rPr>
              <a:t>issue</a:t>
            </a:r>
          </a:p>
        </p:txBody>
      </p:sp>
      <p:sp>
        <p:nvSpPr>
          <p:cNvPr id="52" name="CustomShape 4"/>
          <p:cNvSpPr/>
          <p:nvPr/>
        </p:nvSpPr>
        <p:spPr>
          <a:xfrm>
            <a:off x="544697" y="4223888"/>
            <a:ext cx="8045927" cy="1834480"/>
          </a:xfrm>
          <a:prstGeom prst="rect">
            <a:avLst/>
          </a:prstGeom>
          <a:solidFill>
            <a:srgbClr val="336600"/>
          </a:solid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en-US" sz="2200" b="1" strike="noStrike" spc="-1" dirty="0">
                <a:solidFill>
                  <a:schemeClr val="bg1"/>
                </a:solidFill>
                <a:latin typeface="Calibri" panose="020F0502020204030204" pitchFamily="34" charset="0"/>
                <a:ea typeface="DejaVu Sans"/>
                <a:cs typeface="Calibri" panose="020F0502020204030204" pitchFamily="34" charset="0"/>
              </a:rPr>
              <a:t>Present proposal to run with ATLAS, ALICE and CMS squeezed to 50cm and </a:t>
            </a:r>
            <a:r>
              <a:rPr lang="en-US" sz="2200" b="1" strike="noStrike" spc="-1" dirty="0" err="1">
                <a:solidFill>
                  <a:schemeClr val="bg1"/>
                </a:solidFill>
                <a:latin typeface="Calibri" panose="020F0502020204030204" pitchFamily="34" charset="0"/>
                <a:ea typeface="DejaVu Sans"/>
                <a:cs typeface="Calibri" panose="020F0502020204030204" pitchFamily="34" charset="0"/>
              </a:rPr>
              <a:t>LHCb</a:t>
            </a:r>
            <a:r>
              <a:rPr lang="en-US" sz="2200" b="1" strike="noStrike" spc="-1" dirty="0">
                <a:solidFill>
                  <a:schemeClr val="bg1"/>
                </a:solidFill>
                <a:latin typeface="Calibri" panose="020F0502020204030204" pitchFamily="34" charset="0"/>
                <a:ea typeface="DejaVu Sans"/>
                <a:cs typeface="Calibri" panose="020F0502020204030204" pitchFamily="34" charset="0"/>
              </a:rPr>
              <a:t> squeezed to 1.5m and to use flexible filling scheme and levelling techniques to share the accumulated </a:t>
            </a:r>
            <a:r>
              <a:rPr lang="en-US" sz="2200" b="1" strike="noStrike" spc="-1" dirty="0" smtClean="0">
                <a:solidFill>
                  <a:schemeClr val="bg1"/>
                </a:solidFill>
                <a:latin typeface="Calibri" panose="020F0502020204030204" pitchFamily="34" charset="0"/>
                <a:ea typeface="DejaVu Sans"/>
                <a:cs typeface="Calibri" panose="020F0502020204030204" pitchFamily="34" charset="0"/>
              </a:rPr>
              <a:t>luminosity</a:t>
            </a:r>
            <a:r>
              <a:rPr lang="en-US" sz="2200" b="1" spc="-1" dirty="0" smtClean="0">
                <a:solidFill>
                  <a:schemeClr val="bg1"/>
                </a:solidFill>
                <a:latin typeface="Calibri" panose="020F0502020204030204" pitchFamily="34" charset="0"/>
                <a:ea typeface="DejaVu Sans"/>
                <a:cs typeface="Calibri" panose="020F0502020204030204" pitchFamily="34" charset="0"/>
              </a:rPr>
              <a:t>:</a:t>
            </a:r>
          </a:p>
          <a:p>
            <a:pPr marL="477000" lvl="1" algn="ctr">
              <a:lnSpc>
                <a:spcPct val="100000"/>
              </a:lnSpc>
              <a:buClr>
                <a:srgbClr val="800000"/>
              </a:buClr>
            </a:pPr>
            <a:endParaRPr lang="en-US" sz="1050" spc="-1" dirty="0">
              <a:solidFill>
                <a:schemeClr val="bg1"/>
              </a:solidFill>
              <a:latin typeface="Calibri" panose="020F0502020204030204" pitchFamily="34" charset="0"/>
              <a:cs typeface="Calibri" panose="020F0502020204030204" pitchFamily="34" charset="0"/>
            </a:endParaRPr>
          </a:p>
          <a:p>
            <a:pPr marL="477000" lvl="1" algn="ctr">
              <a:lnSpc>
                <a:spcPct val="100000"/>
              </a:lnSpc>
              <a:buClr>
                <a:srgbClr val="800000"/>
              </a:buClr>
            </a:pPr>
            <a:r>
              <a:rPr lang="en-US" sz="3200" b="1" strike="noStrike" spc="-1" dirty="0" smtClean="0">
                <a:solidFill>
                  <a:schemeClr val="bg1"/>
                </a:solidFill>
                <a:latin typeface="Calibri" panose="020F0502020204030204" pitchFamily="34" charset="0"/>
                <a:ea typeface="DejaVu Sans"/>
                <a:cs typeface="Calibri" panose="020F0502020204030204" pitchFamily="34" charset="0"/>
              </a:rPr>
              <a:t>Run </a:t>
            </a:r>
            <a:r>
              <a:rPr lang="en-US" sz="3200" b="1" strike="noStrike" spc="-1" dirty="0">
                <a:solidFill>
                  <a:schemeClr val="bg1"/>
                </a:solidFill>
                <a:latin typeface="Calibri" panose="020F0502020204030204" pitchFamily="34" charset="0"/>
                <a:ea typeface="DejaVu Sans"/>
                <a:cs typeface="Calibri" panose="020F0502020204030204" pitchFamily="34" charset="0"/>
              </a:rPr>
              <a:t>2 goal of 1 nb</a:t>
            </a:r>
            <a:r>
              <a:rPr lang="en-US" sz="3200" b="1" strike="noStrike" spc="-1" baseline="33000" dirty="0">
                <a:solidFill>
                  <a:schemeClr val="bg1"/>
                </a:solidFill>
                <a:latin typeface="Calibri" panose="020F0502020204030204" pitchFamily="34" charset="0"/>
                <a:ea typeface="DejaVu Sans"/>
                <a:cs typeface="Calibri" panose="020F0502020204030204" pitchFamily="34" charset="0"/>
              </a:rPr>
              <a:t>-1</a:t>
            </a:r>
            <a:r>
              <a:rPr lang="en-US" sz="3200" b="1" strike="noStrike" spc="-1" dirty="0">
                <a:solidFill>
                  <a:schemeClr val="bg1"/>
                </a:solidFill>
                <a:latin typeface="Calibri" panose="020F0502020204030204" pitchFamily="34" charset="0"/>
                <a:ea typeface="DejaVu Sans"/>
                <a:cs typeface="Calibri" panose="020F0502020204030204" pitchFamily="34" charset="0"/>
              </a:rPr>
              <a:t> reachable </a:t>
            </a:r>
            <a:endParaRPr lang="en-US" sz="3200" b="0" strike="noStrike" spc="-1" dirty="0">
              <a:solidFill>
                <a:schemeClr val="bg1"/>
              </a:solidFill>
              <a:latin typeface="Calibri" panose="020F0502020204030204" pitchFamily="34" charset="0"/>
              <a:cs typeface="Calibri" panose="020F0502020204030204" pitchFamily="34" charset="0"/>
            </a:endParaRPr>
          </a:p>
        </p:txBody>
      </p:sp>
      <p:sp>
        <p:nvSpPr>
          <p:cNvPr id="6" name="Rectangle 5"/>
          <p:cNvSpPr/>
          <p:nvPr/>
        </p:nvSpPr>
        <p:spPr>
          <a:xfrm>
            <a:off x="544697" y="157600"/>
            <a:ext cx="3623108" cy="523220"/>
          </a:xfrm>
          <a:prstGeom prst="rect">
            <a:avLst/>
          </a:prstGeom>
          <a:solidFill>
            <a:srgbClr val="0070C0"/>
          </a:solidFill>
        </p:spPr>
        <p:txBody>
          <a:bodyPr wrap="none">
            <a:spAutoFit/>
          </a:bodyPr>
          <a:lstStyle/>
          <a:p>
            <a:r>
              <a:rPr lang="en-GB" sz="2800" dirty="0">
                <a:solidFill>
                  <a:schemeClr val="bg1"/>
                </a:solidFill>
              </a:rPr>
              <a:t>2018 </a:t>
            </a:r>
            <a:r>
              <a:rPr lang="en-GB" sz="2800" dirty="0" smtClean="0">
                <a:solidFill>
                  <a:schemeClr val="bg1"/>
                </a:solidFill>
              </a:rPr>
              <a:t>LHC: </a:t>
            </a:r>
            <a:r>
              <a:rPr lang="en-GB" sz="2800" dirty="0" err="1" smtClean="0">
                <a:solidFill>
                  <a:schemeClr val="bg1"/>
                </a:solidFill>
              </a:rPr>
              <a:t>Pb-Pb</a:t>
            </a:r>
            <a:r>
              <a:rPr lang="en-GB" sz="2800" dirty="0" smtClean="0">
                <a:solidFill>
                  <a:schemeClr val="bg1"/>
                </a:solidFill>
              </a:rPr>
              <a:t> run</a:t>
            </a:r>
            <a:endParaRPr lang="en-GB" sz="2800" dirty="0">
              <a:solidFill>
                <a:schemeClr val="bg1"/>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733645" y="98327"/>
            <a:ext cx="2281646" cy="1425003"/>
          </a:xfrm>
          <a:prstGeom prst="rect">
            <a:avLst/>
          </a:prstGeom>
          <a:effectLst/>
        </p:spPr>
      </p:pic>
      <p:sp>
        <p:nvSpPr>
          <p:cNvPr id="8" name="TextBox 7"/>
          <p:cNvSpPr txBox="1"/>
          <p:nvPr/>
        </p:nvSpPr>
        <p:spPr>
          <a:xfrm>
            <a:off x="5580040" y="3556118"/>
            <a:ext cx="3528464" cy="307777"/>
          </a:xfrm>
          <a:prstGeom prst="rect">
            <a:avLst/>
          </a:prstGeom>
          <a:noFill/>
        </p:spPr>
        <p:txBody>
          <a:bodyPr wrap="square" rtlCol="0">
            <a:spAutoFit/>
          </a:bodyPr>
          <a:lstStyle/>
          <a:p>
            <a:r>
              <a:rPr lang="en-GB" sz="1400" dirty="0" smtClean="0"/>
              <a:t>Values for IP1/5 levelled at 3x10</a:t>
            </a:r>
            <a:r>
              <a:rPr lang="en-GB" sz="1400" baseline="30000" dirty="0" smtClean="0"/>
              <a:t>27</a:t>
            </a:r>
            <a:r>
              <a:rPr lang="en-GB" sz="1400" dirty="0" smtClean="0"/>
              <a:t>cm</a:t>
            </a:r>
            <a:r>
              <a:rPr lang="en-GB" sz="1400" baseline="30000" dirty="0"/>
              <a:t>-2</a:t>
            </a:r>
            <a:r>
              <a:rPr lang="en-GB" sz="1400" dirty="0"/>
              <a:t>s</a:t>
            </a:r>
            <a:r>
              <a:rPr lang="en-GB" sz="1400" baseline="30000" dirty="0"/>
              <a:t>-</a:t>
            </a:r>
            <a:r>
              <a:rPr lang="en-GB" sz="1400" baseline="30000" dirty="0" smtClean="0"/>
              <a:t>1</a:t>
            </a:r>
            <a:endParaRPr lang="en-GB" sz="1400" baseline="30000" dirty="0"/>
          </a:p>
        </p:txBody>
      </p:sp>
      <p:sp>
        <p:nvSpPr>
          <p:cNvPr id="11" name="CustomShape 3"/>
          <p:cNvSpPr/>
          <p:nvPr/>
        </p:nvSpPr>
        <p:spPr>
          <a:xfrm>
            <a:off x="174155" y="1700477"/>
            <a:ext cx="5772828" cy="190234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0" lvl="1">
              <a:lnSpc>
                <a:spcPct val="100000"/>
              </a:lnSpc>
              <a:buClr>
                <a:srgbClr val="000000"/>
              </a:buClr>
              <a:buSzPct val="45000"/>
            </a:pPr>
            <a:endParaRPr lang="en-US" sz="1400" b="0" strike="noStrike" spc="-1" dirty="0">
              <a:latin typeface="Calibri" panose="020F0502020204030204" pitchFamily="34" charset="0"/>
              <a:cs typeface="Calibri" panose="020F0502020204030204" pitchFamily="34" charset="0"/>
            </a:endParaRPr>
          </a:p>
          <a:p>
            <a:pPr marL="168275" indent="-168275">
              <a:lnSpc>
                <a:spcPct val="100000"/>
              </a:lnSpc>
              <a:buClr>
                <a:srgbClr val="000000"/>
              </a:buClr>
              <a:buFont typeface="Arial"/>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Improved performance from injectors allowing to inject more bunches in LHC (</a:t>
            </a:r>
            <a:r>
              <a:rPr lang="en-US" sz="2000" b="1" strike="noStrike" spc="-1" dirty="0" err="1">
                <a:solidFill>
                  <a:srgbClr val="000000"/>
                </a:solidFill>
                <a:latin typeface="Calibri" panose="020F0502020204030204" pitchFamily="34" charset="0"/>
                <a:ea typeface="DejaVu Sans"/>
                <a:cs typeface="Calibri" panose="020F0502020204030204" pitchFamily="34" charset="0"/>
              </a:rPr>
              <a:t>wrt</a:t>
            </a:r>
            <a:r>
              <a:rPr lang="en-US" sz="2000" b="1" strike="noStrike" spc="-1" dirty="0">
                <a:solidFill>
                  <a:srgbClr val="000000"/>
                </a:solidFill>
                <a:latin typeface="Calibri" panose="020F0502020204030204" pitchFamily="34" charset="0"/>
                <a:ea typeface="DejaVu Sans"/>
                <a:cs typeface="Calibri" panose="020F0502020204030204" pitchFamily="34" charset="0"/>
              </a:rPr>
              <a:t> 2015) and 10% more bunch intensity (</a:t>
            </a:r>
            <a:r>
              <a:rPr lang="en-US" sz="2000" b="1" strike="noStrike" spc="-1" dirty="0" err="1">
                <a:solidFill>
                  <a:srgbClr val="000000"/>
                </a:solidFill>
                <a:latin typeface="Calibri" panose="020F0502020204030204" pitchFamily="34" charset="0"/>
                <a:ea typeface="DejaVu Sans"/>
                <a:cs typeface="Calibri" panose="020F0502020204030204" pitchFamily="34" charset="0"/>
              </a:rPr>
              <a:t>wrt</a:t>
            </a:r>
            <a:r>
              <a:rPr lang="en-US" sz="2000" b="1" strike="noStrike" spc="-1" dirty="0">
                <a:solidFill>
                  <a:srgbClr val="000000"/>
                </a:solidFill>
                <a:latin typeface="Calibri" panose="020F0502020204030204" pitchFamily="34" charset="0"/>
                <a:ea typeface="DejaVu Sans"/>
                <a:cs typeface="Calibri" panose="020F0502020204030204" pitchFamily="34" charset="0"/>
              </a:rPr>
              <a:t> 2016) </a:t>
            </a:r>
            <a:endParaRPr lang="en-US" sz="2000" b="1" strike="noStrike" spc="-1" dirty="0" smtClean="0">
              <a:solidFill>
                <a:srgbClr val="000000"/>
              </a:solidFill>
              <a:latin typeface="Calibri" panose="020F0502020204030204" pitchFamily="34" charset="0"/>
              <a:ea typeface="DejaVu Sans"/>
              <a:cs typeface="Calibri" panose="020F0502020204030204" pitchFamily="34" charset="0"/>
            </a:endParaRPr>
          </a:p>
          <a:p>
            <a:pPr marL="168275" indent="-168275">
              <a:lnSpc>
                <a:spcPct val="100000"/>
              </a:lnSpc>
              <a:buClr>
                <a:srgbClr val="000000"/>
              </a:buClr>
              <a:buFont typeface="Arial"/>
              <a:buChar char="•"/>
            </a:pPr>
            <a:endParaRPr lang="en-US" sz="1400" b="0" strike="noStrike" spc="-1" dirty="0">
              <a:latin typeface="Calibri" panose="020F0502020204030204" pitchFamily="34" charset="0"/>
              <a:cs typeface="Calibri" panose="020F0502020204030204" pitchFamily="34" charset="0"/>
            </a:endParaRPr>
          </a:p>
          <a:p>
            <a:pPr marL="168275" indent="-168275">
              <a:lnSpc>
                <a:spcPct val="100000"/>
              </a:lnSpc>
              <a:buClr>
                <a:srgbClr val="000000"/>
              </a:buClr>
              <a:buFont typeface="Arial"/>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Operational scenario still under discussion to optimize the time: choice of Beta*, leveling options, possible </a:t>
            </a:r>
            <a:r>
              <a:rPr lang="en-US" sz="2000" b="1" strike="noStrike" spc="-1" dirty="0" err="1">
                <a:solidFill>
                  <a:srgbClr val="000000"/>
                </a:solidFill>
                <a:latin typeface="Calibri" panose="020F0502020204030204" pitchFamily="34" charset="0"/>
                <a:ea typeface="DejaVu Sans"/>
                <a:cs typeface="Calibri" panose="020F0502020204030204" pitchFamily="34" charset="0"/>
              </a:rPr>
              <a:t>ramp&amp;squeeze</a:t>
            </a:r>
            <a:r>
              <a:rPr lang="en-US" sz="2000" b="1" strike="noStrike" spc="-1" dirty="0">
                <a:solidFill>
                  <a:srgbClr val="000000"/>
                </a:solidFill>
                <a:latin typeface="Calibri" panose="020F0502020204030204" pitchFamily="34" charset="0"/>
                <a:ea typeface="DejaVu Sans"/>
                <a:cs typeface="Calibri" panose="020F0502020204030204" pitchFamily="34" charset="0"/>
              </a:rPr>
              <a:t>... </a:t>
            </a:r>
            <a:endParaRPr lang="en-US" sz="2000" b="0" strike="noStrike" spc="-1"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rotWithShape="1">
          <a:blip r:embed="rId3"/>
          <a:srcRect r="8112"/>
          <a:stretch/>
        </p:blipFill>
        <p:spPr>
          <a:xfrm>
            <a:off x="5519742" y="2276872"/>
            <a:ext cx="3508422" cy="1306207"/>
          </a:xfrm>
          <a:prstGeom prst="rect">
            <a:avLst/>
          </a:prstGeom>
        </p:spPr>
      </p:pic>
    </p:spTree>
    <p:extLst>
      <p:ext uri="{BB962C8B-B14F-4D97-AF65-F5344CB8AC3E}">
        <p14:creationId xmlns:p14="http://schemas.microsoft.com/office/powerpoint/2010/main" val="247314812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323528" y="980728"/>
            <a:ext cx="8495280" cy="496897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80000"/>
              </a:lnSpc>
              <a:spcBef>
                <a:spcPts val="360"/>
              </a:spcBef>
            </a:pPr>
            <a:r>
              <a:rPr lang="en-GB" sz="2000" b="1" strike="noStrike" spc="-1" dirty="0" err="1" smtClean="0">
                <a:solidFill>
                  <a:srgbClr val="008000"/>
                </a:solidFill>
                <a:ea typeface="DejaVu Sans"/>
              </a:rPr>
              <a:t>VdM</a:t>
            </a:r>
            <a:r>
              <a:rPr lang="en-GB" sz="2000" b="1" strike="noStrike" spc="-1" dirty="0" smtClean="0">
                <a:solidFill>
                  <a:srgbClr val="008000"/>
                </a:solidFill>
                <a:ea typeface="DejaVu Sans"/>
              </a:rPr>
              <a:t> scans early in the year for the 4 experiments: (2 days)</a:t>
            </a:r>
            <a:endParaRPr lang="en-GB" sz="2000" b="0" strike="noStrike" spc="-1" dirty="0" smtClean="0"/>
          </a:p>
          <a:p>
            <a:pPr marL="267480" indent="-284040">
              <a:lnSpc>
                <a:spcPct val="80000"/>
              </a:lnSpc>
              <a:spcBef>
                <a:spcPts val="360"/>
              </a:spcBef>
              <a:buClr>
                <a:srgbClr val="000000"/>
              </a:buClr>
              <a:buFont typeface="Courier New"/>
              <a:buChar char="o"/>
            </a:pPr>
            <a:r>
              <a:rPr lang="en-GB" sz="1600" b="1" strike="noStrike" spc="-1" dirty="0" smtClean="0">
                <a:solidFill>
                  <a:srgbClr val="000000"/>
                </a:solidFill>
                <a:ea typeface="DejaVu Sans"/>
              </a:rPr>
              <a:t>Both ATLAS and CMS may need  a second scan if problems during the first one</a:t>
            </a:r>
            <a:endParaRPr lang="en-GB" sz="1600" b="0" strike="noStrike" spc="-1" dirty="0" smtClean="0"/>
          </a:p>
          <a:p>
            <a:pPr marL="267480" indent="-284040">
              <a:lnSpc>
                <a:spcPct val="80000"/>
              </a:lnSpc>
              <a:spcBef>
                <a:spcPts val="360"/>
              </a:spcBef>
              <a:buClr>
                <a:srgbClr val="000000"/>
              </a:buClr>
              <a:buFont typeface="Courier New"/>
              <a:buChar char="o"/>
            </a:pPr>
            <a:r>
              <a:rPr lang="en-GB" sz="1600" b="1" strike="noStrike" spc="-1" dirty="0" smtClean="0">
                <a:solidFill>
                  <a:srgbClr val="000000"/>
                </a:solidFill>
                <a:ea typeface="DejaVu Sans"/>
              </a:rPr>
              <a:t>With injection crossing angle to allow flexibility in filling scheme</a:t>
            </a:r>
            <a:endParaRPr lang="en-GB" sz="1600" b="0" strike="noStrike" spc="-1" dirty="0" smtClean="0"/>
          </a:p>
          <a:p>
            <a:pPr marL="267480" indent="-284040">
              <a:lnSpc>
                <a:spcPct val="80000"/>
              </a:lnSpc>
              <a:spcBef>
                <a:spcPts val="360"/>
              </a:spcBef>
              <a:buClr>
                <a:srgbClr val="000000"/>
              </a:buClr>
              <a:buFont typeface="Courier New"/>
              <a:buChar char="o"/>
            </a:pPr>
            <a:r>
              <a:rPr lang="en-GB" sz="1600" b="1" strike="noStrike" spc="-1" dirty="0" smtClean="0">
                <a:solidFill>
                  <a:srgbClr val="000000"/>
                </a:solidFill>
                <a:ea typeface="DejaVu Sans"/>
              </a:rPr>
              <a:t>Additional fills with special conditions to reduce systematics (pileup effects, effects due to trains, and stability of the calibration over the year)</a:t>
            </a:r>
            <a:endParaRPr lang="en-GB" sz="1600" b="0" strike="noStrike" spc="-1" dirty="0" smtClean="0"/>
          </a:p>
          <a:p>
            <a:pPr>
              <a:lnSpc>
                <a:spcPct val="100000"/>
              </a:lnSpc>
            </a:pPr>
            <a:endParaRPr lang="en-GB" sz="1600" b="0" strike="noStrike" spc="-1" dirty="0" smtClean="0"/>
          </a:p>
          <a:p>
            <a:pPr>
              <a:lnSpc>
                <a:spcPct val="100000"/>
              </a:lnSpc>
            </a:pPr>
            <a:r>
              <a:rPr lang="en-GB" sz="2000" b="1" strike="noStrike" spc="-1" dirty="0" smtClean="0">
                <a:solidFill>
                  <a:srgbClr val="008000"/>
                </a:solidFill>
                <a:ea typeface="DejaVu Sans"/>
              </a:rPr>
              <a:t>90 m beta* run at 6.5 </a:t>
            </a:r>
            <a:r>
              <a:rPr lang="en-GB" sz="2000" b="1" strike="noStrike" spc="-1" dirty="0" err="1" smtClean="0">
                <a:solidFill>
                  <a:srgbClr val="008000"/>
                </a:solidFill>
                <a:ea typeface="DejaVu Sans"/>
              </a:rPr>
              <a:t>TeV</a:t>
            </a:r>
            <a:r>
              <a:rPr lang="en-GB" sz="2000" b="1" strike="noStrike" spc="-1" dirty="0" smtClean="0">
                <a:solidFill>
                  <a:srgbClr val="008000"/>
                </a:solidFill>
                <a:ea typeface="DejaVu Sans"/>
              </a:rPr>
              <a:t> with high luminosity:</a:t>
            </a:r>
            <a:endParaRPr lang="en-GB" sz="20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Requested by TOTEM/CMS for low mass resonance studies (ATLAS will participate)</a:t>
            </a:r>
            <a:endParaRPr lang="en-GB" sz="16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1 week including </a:t>
            </a:r>
            <a:r>
              <a:rPr lang="en-GB" sz="1600" b="1" spc="-1" dirty="0">
                <a:solidFill>
                  <a:srgbClr val="000000"/>
                </a:solidFill>
                <a:ea typeface="DejaVu Sans"/>
              </a:rPr>
              <a:t>set-up </a:t>
            </a:r>
            <a:r>
              <a:rPr lang="en-GB" sz="1600" b="1" spc="-1" dirty="0" smtClean="0">
                <a:solidFill>
                  <a:srgbClr val="000000"/>
                </a:solidFill>
                <a:ea typeface="DejaVu Sans"/>
              </a:rPr>
              <a:t>; the </a:t>
            </a:r>
            <a:r>
              <a:rPr lang="en-GB" sz="1600" b="1" spc="-1" dirty="0">
                <a:solidFill>
                  <a:srgbClr val="000000"/>
                </a:solidFill>
                <a:ea typeface="DejaVu Sans"/>
              </a:rPr>
              <a:t>aim is to accumulate 8-10 pb</a:t>
            </a:r>
            <a:r>
              <a:rPr lang="en-GB" sz="1600" b="1" spc="-1" baseline="30000" dirty="0">
                <a:solidFill>
                  <a:srgbClr val="000000"/>
                </a:solidFill>
                <a:ea typeface="DejaVu Sans"/>
              </a:rPr>
              <a:t>−</a:t>
            </a:r>
            <a:r>
              <a:rPr lang="en-GB" sz="1600" b="1" spc="-1" baseline="30000" dirty="0" smtClean="0">
                <a:solidFill>
                  <a:srgbClr val="000000"/>
                </a:solidFill>
                <a:ea typeface="DejaVu Sans"/>
              </a:rPr>
              <a:t>1</a:t>
            </a:r>
            <a:r>
              <a:rPr lang="en-GB" sz="1600" b="1" spc="-1" dirty="0" smtClean="0">
                <a:solidFill>
                  <a:srgbClr val="000000"/>
                </a:solidFill>
                <a:ea typeface="DejaVu Sans"/>
              </a:rPr>
              <a:t>) </a:t>
            </a:r>
            <a:endParaRPr lang="en-GB" sz="16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Details of the request being worked out between TOTEM and machine experts</a:t>
            </a:r>
            <a:endParaRPr lang="en-GB" sz="1600" b="0" strike="noStrike" spc="-1" dirty="0" smtClean="0"/>
          </a:p>
          <a:p>
            <a:pPr>
              <a:lnSpc>
                <a:spcPct val="100000"/>
              </a:lnSpc>
            </a:pPr>
            <a:endParaRPr lang="en-GB" sz="1600" b="0" strike="noStrike" spc="-1" dirty="0" smtClean="0"/>
          </a:p>
          <a:p>
            <a:pPr>
              <a:lnSpc>
                <a:spcPct val="100000"/>
              </a:lnSpc>
            </a:pPr>
            <a:r>
              <a:rPr lang="en-GB" sz="2000" b="1" strike="noStrike" spc="-1" dirty="0" smtClean="0">
                <a:solidFill>
                  <a:srgbClr val="008000"/>
                </a:solidFill>
                <a:ea typeface="DejaVu Sans"/>
              </a:rPr>
              <a:t>Low energy High Beta run: </a:t>
            </a:r>
            <a:endParaRPr lang="en-GB" sz="20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Tested in 2017, optics tested but finally cancelled because of background conditions</a:t>
            </a:r>
            <a:endParaRPr lang="en-GB" sz="16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Data analysed some ideas to improve background but at present no agreement between ATLAS and TOTEM on the energy for the run</a:t>
            </a:r>
            <a:endParaRPr lang="en-GB" sz="1600" b="0" strike="noStrike" spc="-1" dirty="0" smtClean="0"/>
          </a:p>
          <a:p>
            <a:pPr marL="343080" indent="-341280">
              <a:lnSpc>
                <a:spcPct val="100000"/>
              </a:lnSpc>
              <a:buClr>
                <a:srgbClr val="000000"/>
              </a:buClr>
              <a:buFont typeface="Courier New"/>
              <a:buChar char="o"/>
            </a:pPr>
            <a:r>
              <a:rPr lang="en-GB" sz="1600" b="1" strike="noStrike" spc="-1" dirty="0" smtClean="0">
                <a:solidFill>
                  <a:srgbClr val="000000"/>
                </a:solidFill>
                <a:ea typeface="DejaVu Sans"/>
              </a:rPr>
              <a:t>Early test for this run in 2018 to give maximum flexibility in scheduling if energy switch needed </a:t>
            </a:r>
            <a:r>
              <a:rPr lang="en-GB" sz="1400" b="1" strike="noStrike" spc="-1" dirty="0" smtClean="0">
                <a:solidFill>
                  <a:srgbClr val="000000"/>
                </a:solidFill>
                <a:ea typeface="DejaVu Sans"/>
              </a:rPr>
              <a:t>(test 900 GeV in a very limited of time (1-2 shifts) and 1.8 </a:t>
            </a:r>
            <a:r>
              <a:rPr lang="en-GB" sz="1400" b="1" strike="noStrike" spc="-1" dirty="0" err="1" smtClean="0">
                <a:solidFill>
                  <a:srgbClr val="000000"/>
                </a:solidFill>
                <a:ea typeface="DejaVu Sans"/>
              </a:rPr>
              <a:t>TeV</a:t>
            </a:r>
            <a:r>
              <a:rPr lang="en-GB" sz="1400" b="1" strike="noStrike" spc="-1" dirty="0" smtClean="0">
                <a:solidFill>
                  <a:srgbClr val="000000"/>
                </a:solidFill>
                <a:ea typeface="DejaVu Sans"/>
              </a:rPr>
              <a:t> for a decision) </a:t>
            </a:r>
            <a:endParaRPr lang="en-GB" sz="1400" b="0" strike="noStrike" spc="-1" dirty="0" smtClean="0"/>
          </a:p>
        </p:txBody>
      </p:sp>
      <p:sp>
        <p:nvSpPr>
          <p:cNvPr id="5" name="Rectangle 4"/>
          <p:cNvSpPr/>
          <p:nvPr/>
        </p:nvSpPr>
        <p:spPr>
          <a:xfrm>
            <a:off x="611560" y="171592"/>
            <a:ext cx="5235729" cy="523220"/>
          </a:xfrm>
          <a:prstGeom prst="rect">
            <a:avLst/>
          </a:prstGeom>
          <a:solidFill>
            <a:srgbClr val="0070C0"/>
          </a:solidFill>
        </p:spPr>
        <p:txBody>
          <a:bodyPr wrap="none">
            <a:spAutoFit/>
          </a:bodyPr>
          <a:lstStyle/>
          <a:p>
            <a:r>
              <a:rPr lang="en-GB" sz="2800" dirty="0" smtClean="0">
                <a:solidFill>
                  <a:schemeClr val="bg1"/>
                </a:solidFill>
              </a:rPr>
              <a:t>LHC 2018 : special runs </a:t>
            </a:r>
            <a:r>
              <a:rPr lang="en-GB" sz="2400" dirty="0" smtClean="0">
                <a:solidFill>
                  <a:schemeClr val="bg1"/>
                </a:solidFill>
              </a:rPr>
              <a:t>(</a:t>
            </a:r>
            <a:r>
              <a:rPr lang="en-GB" sz="2400" dirty="0">
                <a:solidFill>
                  <a:schemeClr val="bg1"/>
                </a:solidFill>
              </a:rPr>
              <a:t>9</a:t>
            </a:r>
            <a:r>
              <a:rPr lang="en-GB" sz="2400" dirty="0" smtClean="0">
                <a:solidFill>
                  <a:schemeClr val="bg1"/>
                </a:solidFill>
              </a:rPr>
              <a:t> days)</a:t>
            </a:r>
            <a:endParaRPr lang="en-GB" sz="2400" dirty="0">
              <a:solidFill>
                <a:schemeClr val="bg1"/>
              </a:solidFill>
            </a:endParaRPr>
          </a:p>
        </p:txBody>
      </p:sp>
    </p:spTree>
    <p:extLst>
      <p:ext uri="{BB962C8B-B14F-4D97-AF65-F5344CB8AC3E}">
        <p14:creationId xmlns:p14="http://schemas.microsoft.com/office/powerpoint/2010/main" val="17449254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t="1499" r="1348"/>
          <a:stretch/>
        </p:blipFill>
        <p:spPr>
          <a:xfrm>
            <a:off x="1835696" y="1196752"/>
            <a:ext cx="6926789" cy="4896544"/>
          </a:xfrm>
          <a:prstGeom prst="rect">
            <a:avLst/>
          </a:prstGeom>
        </p:spPr>
      </p:pic>
      <p:sp>
        <p:nvSpPr>
          <p:cNvPr id="3" name="Rectangle 2"/>
          <p:cNvSpPr/>
          <p:nvPr/>
        </p:nvSpPr>
        <p:spPr>
          <a:xfrm>
            <a:off x="162485" y="2348880"/>
            <a:ext cx="1889235" cy="738664"/>
          </a:xfrm>
          <a:prstGeom prst="rect">
            <a:avLst/>
          </a:prstGeom>
        </p:spPr>
        <p:txBody>
          <a:bodyPr wrap="square">
            <a:spAutoFit/>
          </a:bodyPr>
          <a:lstStyle/>
          <a:p>
            <a:r>
              <a:rPr lang="de-DE" sz="1400" dirty="0" smtClean="0"/>
              <a:t>LPC @ LHCC: </a:t>
            </a:r>
          </a:p>
          <a:p>
            <a:r>
              <a:rPr lang="de-DE" sz="1400" dirty="0" smtClean="0"/>
              <a:t>Christoph </a:t>
            </a:r>
            <a:r>
              <a:rPr lang="de-DE" sz="1400" dirty="0"/>
              <a:t>Schwick, Brian </a:t>
            </a:r>
            <a:r>
              <a:rPr lang="de-DE" sz="1400" dirty="0" smtClean="0"/>
              <a:t>Petersen</a:t>
            </a:r>
            <a:endParaRPr lang="en-GB" sz="1400" dirty="0"/>
          </a:p>
        </p:txBody>
      </p:sp>
      <p:sp>
        <p:nvSpPr>
          <p:cNvPr id="4" name="Rectangle 3"/>
          <p:cNvSpPr/>
          <p:nvPr/>
        </p:nvSpPr>
        <p:spPr>
          <a:xfrm>
            <a:off x="611560" y="171592"/>
            <a:ext cx="8114722" cy="523220"/>
          </a:xfrm>
          <a:prstGeom prst="rect">
            <a:avLst/>
          </a:prstGeom>
          <a:solidFill>
            <a:srgbClr val="0070C0"/>
          </a:solidFill>
        </p:spPr>
        <p:txBody>
          <a:bodyPr wrap="none">
            <a:spAutoFit/>
          </a:bodyPr>
          <a:lstStyle/>
          <a:p>
            <a:r>
              <a:rPr lang="en-GB" sz="2800" dirty="0" smtClean="0">
                <a:solidFill>
                  <a:schemeClr val="bg1"/>
                </a:solidFill>
              </a:rPr>
              <a:t>LHC 2018 special runs: </a:t>
            </a:r>
            <a:r>
              <a:rPr lang="en-GB" sz="2400" dirty="0" smtClean="0">
                <a:solidFill>
                  <a:schemeClr val="bg1"/>
                </a:solidFill>
              </a:rPr>
              <a:t>potential increase to 16 days !</a:t>
            </a:r>
            <a:endParaRPr lang="en-GB" sz="2400" dirty="0">
              <a:solidFill>
                <a:schemeClr val="bg1"/>
              </a:solidFill>
            </a:endParaRPr>
          </a:p>
        </p:txBody>
      </p:sp>
    </p:spTree>
    <p:extLst>
      <p:ext uri="{BB962C8B-B14F-4D97-AF65-F5344CB8AC3E}">
        <p14:creationId xmlns:p14="http://schemas.microsoft.com/office/powerpoint/2010/main" val="24492863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ustomShape 3"/>
          <p:cNvSpPr/>
          <p:nvPr/>
        </p:nvSpPr>
        <p:spPr>
          <a:xfrm>
            <a:off x="323640" y="836640"/>
            <a:ext cx="8495280" cy="4392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28600" indent="-228600">
              <a:lnSpc>
                <a:spcPct val="100000"/>
              </a:lnSpc>
              <a:buClr>
                <a:srgbClr val="000000"/>
              </a:buClr>
            </a:pPr>
            <a:r>
              <a:rPr lang="en-US" sz="2200" b="1" strike="noStrike" spc="-1" dirty="0" smtClean="0">
                <a:solidFill>
                  <a:srgbClr val="008000"/>
                </a:solidFill>
                <a:latin typeface="Calibri" panose="020F0502020204030204" pitchFamily="34" charset="0"/>
                <a:ea typeface="DejaVu Sans"/>
                <a:cs typeface="Calibri" panose="020F0502020204030204" pitchFamily="34" charset="0"/>
              </a:rPr>
              <a:t>19 </a:t>
            </a:r>
            <a:r>
              <a:rPr lang="en-US" sz="2200" b="1" strike="noStrike" spc="-1" dirty="0">
                <a:solidFill>
                  <a:srgbClr val="008000"/>
                </a:solidFill>
                <a:latin typeface="Calibri" panose="020F0502020204030204" pitchFamily="34" charset="0"/>
                <a:ea typeface="DejaVu Sans"/>
                <a:cs typeface="Calibri" panose="020F0502020204030204" pitchFamily="34" charset="0"/>
              </a:rPr>
              <a:t>days scheduled during p-p run, in 4 periods + 1 day during </a:t>
            </a:r>
            <a:r>
              <a:rPr lang="en-US" sz="2200" b="1" strike="noStrike" spc="-1" dirty="0" err="1">
                <a:solidFill>
                  <a:srgbClr val="008000"/>
                </a:solidFill>
                <a:latin typeface="Calibri" panose="020F0502020204030204" pitchFamily="34" charset="0"/>
                <a:ea typeface="DejaVu Sans"/>
                <a:cs typeface="Calibri" panose="020F0502020204030204" pitchFamily="34" charset="0"/>
              </a:rPr>
              <a:t>Pb-Pb</a:t>
            </a:r>
            <a:r>
              <a:rPr lang="en-US" sz="2200" b="1" strike="noStrike" spc="-1" dirty="0">
                <a:solidFill>
                  <a:srgbClr val="008000"/>
                </a:solidFill>
                <a:latin typeface="Calibri" panose="020F0502020204030204" pitchFamily="34" charset="0"/>
                <a:ea typeface="DejaVu Sans"/>
                <a:cs typeface="Calibri" panose="020F0502020204030204" pitchFamily="34" charset="0"/>
              </a:rPr>
              <a:t> run</a:t>
            </a:r>
            <a:endParaRPr lang="en-US" sz="2200" b="0" strike="noStrike" spc="-1" dirty="0">
              <a:solidFill>
                <a:srgbClr val="008000"/>
              </a:solidFill>
              <a:latin typeface="Calibri" panose="020F0502020204030204" pitchFamily="34" charset="0"/>
              <a:cs typeface="Calibri" panose="020F0502020204030204" pitchFamily="34" charset="0"/>
            </a:endParaRPr>
          </a:p>
          <a:p>
            <a:pPr marL="228600" indent="-228600">
              <a:lnSpc>
                <a:spcPct val="100000"/>
              </a:lnSpc>
              <a:buClr>
                <a:srgbClr val="000000"/>
              </a:buClr>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 Many </a:t>
            </a:r>
            <a:r>
              <a:rPr lang="en-US" sz="2000" b="1" strike="noStrike" spc="-1" dirty="0">
                <a:solidFill>
                  <a:srgbClr val="000000"/>
                </a:solidFill>
                <a:latin typeface="Calibri" panose="020F0502020204030204" pitchFamily="34" charset="0"/>
                <a:ea typeface="DejaVu Sans"/>
                <a:cs typeface="Calibri" panose="020F0502020204030204" pitchFamily="34" charset="0"/>
              </a:rPr>
              <a:t>studies important for both present understanding of the machine (short term performance) and for post-LS2 and HL-LHC era preparation</a:t>
            </a:r>
            <a:endParaRPr lang="en-US" sz="2000" b="0" strike="noStrike" spc="-1" dirty="0">
              <a:latin typeface="Calibri" panose="020F0502020204030204" pitchFamily="34" charset="0"/>
              <a:cs typeface="Calibri" panose="020F0502020204030204" pitchFamily="34" charset="0"/>
            </a:endParaRPr>
          </a:p>
          <a:p>
            <a:pPr marL="228600" indent="-228600">
              <a:lnSpc>
                <a:spcPct val="100000"/>
              </a:lnSpc>
              <a:buClr>
                <a:srgbClr val="000000"/>
              </a:buClr>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 High </a:t>
            </a:r>
            <a:r>
              <a:rPr lang="en-US" sz="2000" b="1" strike="noStrike" spc="-1" dirty="0">
                <a:solidFill>
                  <a:srgbClr val="000000"/>
                </a:solidFill>
                <a:latin typeface="Calibri" panose="020F0502020204030204" pitchFamily="34" charset="0"/>
                <a:ea typeface="DejaVu Sans"/>
                <a:cs typeface="Calibri" panose="020F0502020204030204" pitchFamily="34" charset="0"/>
              </a:rPr>
              <a:t>priorities studies already requested exceeding available time by ~80%</a:t>
            </a:r>
            <a:endParaRPr lang="en-US" sz="2000" b="0" strike="noStrike" spc="-1" dirty="0">
              <a:latin typeface="Calibri" panose="020F0502020204030204" pitchFamily="34" charset="0"/>
              <a:cs typeface="Calibri" panose="020F0502020204030204" pitchFamily="34" charset="0"/>
            </a:endParaRPr>
          </a:p>
          <a:p>
            <a:pPr marL="0" lvl="1">
              <a:lnSpc>
                <a:spcPct val="100000"/>
              </a:lnSpc>
              <a:buClr>
                <a:srgbClr val="000000"/>
              </a:buClr>
              <a:buSzPct val="45000"/>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	</a:t>
            </a:r>
            <a:r>
              <a:rPr lang="en-US" sz="2000" b="1" strike="noStrike" spc="-1" dirty="0" smtClean="0">
                <a:solidFill>
                  <a:srgbClr val="FF0000"/>
                </a:solidFill>
                <a:latin typeface="Calibri" panose="020F0502020204030204" pitchFamily="34" charset="0"/>
                <a:ea typeface="DejaVu Sans"/>
                <a:cs typeface="Calibri" panose="020F0502020204030204" pitchFamily="34" charset="0"/>
              </a:rPr>
              <a:t>=&gt; more </a:t>
            </a:r>
            <a:r>
              <a:rPr lang="en-US" sz="2000" b="1" strike="noStrike" spc="-1" dirty="0">
                <a:solidFill>
                  <a:srgbClr val="FF0000"/>
                </a:solidFill>
                <a:latin typeface="Calibri" panose="020F0502020204030204" pitchFamily="34" charset="0"/>
                <a:ea typeface="DejaVu Sans"/>
                <a:cs typeface="Calibri" panose="020F0502020204030204" pitchFamily="34" charset="0"/>
              </a:rPr>
              <a:t>work needed on priority </a:t>
            </a:r>
            <a:r>
              <a:rPr lang="en-US" sz="2000" b="1" strike="noStrike" spc="-1" dirty="0" smtClean="0">
                <a:solidFill>
                  <a:srgbClr val="FF0000"/>
                </a:solidFill>
                <a:latin typeface="Calibri" panose="020F0502020204030204" pitchFamily="34" charset="0"/>
                <a:ea typeface="DejaVu Sans"/>
                <a:cs typeface="Calibri" panose="020F0502020204030204" pitchFamily="34" charset="0"/>
              </a:rPr>
              <a:t>definition</a:t>
            </a:r>
          </a:p>
          <a:p>
            <a:pPr marL="0" lvl="1">
              <a:lnSpc>
                <a:spcPct val="100000"/>
              </a:lnSpc>
              <a:buClr>
                <a:srgbClr val="000000"/>
              </a:buClr>
              <a:buSzPct val="45000"/>
            </a:pPr>
            <a:endParaRPr lang="en-US" sz="2000" b="1" spc="-1" dirty="0">
              <a:solidFill>
                <a:srgbClr val="FF0000"/>
              </a:solidFill>
              <a:latin typeface="Calibri" panose="020F0502020204030204" pitchFamily="34" charset="0"/>
              <a:cs typeface="Calibri" panose="020F0502020204030204" pitchFamily="34" charset="0"/>
            </a:endParaRPr>
          </a:p>
          <a:p>
            <a:pPr marL="0" lvl="1">
              <a:lnSpc>
                <a:spcPct val="100000"/>
              </a:lnSpc>
              <a:buClr>
                <a:srgbClr val="000000"/>
              </a:buClr>
              <a:buSzPct val="45000"/>
            </a:pPr>
            <a:endParaRPr lang="en-US" sz="2000" b="1" strike="noStrike" spc="-1" dirty="0" smtClean="0">
              <a:solidFill>
                <a:srgbClr val="FF0000"/>
              </a:solidFill>
              <a:latin typeface="Calibri" panose="020F0502020204030204" pitchFamily="34" charset="0"/>
              <a:cs typeface="Calibri" panose="020F0502020204030204" pitchFamily="34" charset="0"/>
            </a:endParaRPr>
          </a:p>
          <a:p>
            <a:pPr marL="0" lvl="1">
              <a:lnSpc>
                <a:spcPct val="100000"/>
              </a:lnSpc>
              <a:buClr>
                <a:srgbClr val="000000"/>
              </a:buClr>
              <a:buSzPct val="45000"/>
            </a:pPr>
            <a:endParaRPr lang="en-US" sz="2000" b="0" strike="noStrike" spc="-1" dirty="0">
              <a:solidFill>
                <a:srgbClr val="FF0000"/>
              </a:solidFill>
              <a:latin typeface="Calibri" panose="020F0502020204030204" pitchFamily="34" charset="0"/>
              <a:cs typeface="Calibri" panose="020F0502020204030204" pitchFamily="34" charset="0"/>
            </a:endParaRPr>
          </a:p>
          <a:p>
            <a:pPr marL="228600" indent="-228600">
              <a:lnSpc>
                <a:spcPct val="100000"/>
              </a:lnSpc>
              <a:buClr>
                <a:srgbClr val="000000"/>
              </a:buClr>
            </a:pPr>
            <a:endParaRPr lang="en-US" sz="1100" b="1" strike="noStrike" spc="-1" dirty="0" smtClean="0">
              <a:solidFill>
                <a:srgbClr val="008000"/>
              </a:solidFill>
              <a:latin typeface="Calibri" panose="020F0502020204030204" pitchFamily="34" charset="0"/>
              <a:ea typeface="DejaVu Sans"/>
              <a:cs typeface="Calibri" panose="020F0502020204030204" pitchFamily="34" charset="0"/>
            </a:endParaRPr>
          </a:p>
          <a:p>
            <a:pPr marL="1588" indent="-1588" algn="ctr">
              <a:lnSpc>
                <a:spcPct val="100000"/>
              </a:lnSpc>
              <a:buClr>
                <a:srgbClr val="000000"/>
              </a:buClr>
            </a:pPr>
            <a:r>
              <a:rPr lang="en-US" sz="2400" b="1" strike="noStrike" spc="-1" dirty="0" smtClean="0">
                <a:solidFill>
                  <a:srgbClr val="008000"/>
                </a:solidFill>
                <a:latin typeface="Calibri" panose="020F0502020204030204" pitchFamily="34" charset="0"/>
                <a:ea typeface="DejaVu Sans"/>
                <a:cs typeface="Calibri" panose="020F0502020204030204" pitchFamily="34" charset="0"/>
              </a:rPr>
              <a:t>MD </a:t>
            </a:r>
            <a:r>
              <a:rPr lang="en-US" sz="2400" b="1" strike="noStrike" spc="-1" dirty="0">
                <a:solidFill>
                  <a:srgbClr val="008000"/>
                </a:solidFill>
                <a:latin typeface="Calibri" panose="020F0502020204030204" pitchFamily="34" charset="0"/>
                <a:ea typeface="DejaVu Sans"/>
                <a:cs typeface="Calibri" panose="020F0502020204030204" pitchFamily="34" charset="0"/>
              </a:rPr>
              <a:t>time in 2018 will have to be reviewed in the light of machine performance, as done in </a:t>
            </a:r>
            <a:r>
              <a:rPr lang="en-US" sz="2400" b="1" strike="noStrike" spc="-1" dirty="0" smtClean="0">
                <a:solidFill>
                  <a:srgbClr val="008000"/>
                </a:solidFill>
                <a:latin typeface="Calibri" panose="020F0502020204030204" pitchFamily="34" charset="0"/>
                <a:ea typeface="DejaVu Sans"/>
                <a:cs typeface="Calibri" panose="020F0502020204030204" pitchFamily="34" charset="0"/>
              </a:rPr>
              <a:t>2017</a:t>
            </a:r>
            <a:r>
              <a:rPr lang="en-US" sz="2400" b="1" spc="-1" dirty="0">
                <a:solidFill>
                  <a:srgbClr val="008000"/>
                </a:solidFill>
                <a:latin typeface="Calibri" panose="020F0502020204030204" pitchFamily="34" charset="0"/>
                <a:ea typeface="DejaVu Sans"/>
                <a:cs typeface="Calibri" panose="020F0502020204030204" pitchFamily="34" charset="0"/>
              </a:rPr>
              <a:t> </a:t>
            </a:r>
            <a:r>
              <a:rPr lang="en-US" sz="2400" b="1" spc="-1" dirty="0" smtClean="0">
                <a:solidFill>
                  <a:srgbClr val="008000"/>
                </a:solidFill>
                <a:latin typeface="Calibri" panose="020F0502020204030204" pitchFamily="34" charset="0"/>
                <a:ea typeface="DejaVu Sans"/>
                <a:cs typeface="Calibri" panose="020F0502020204030204" pitchFamily="34" charset="0"/>
              </a:rPr>
              <a:t>(3 to 5 extra days)</a:t>
            </a:r>
            <a:endParaRPr lang="en-US" sz="2400" b="1" strike="noStrike" spc="-1" dirty="0" smtClean="0">
              <a:solidFill>
                <a:srgbClr val="008000"/>
              </a:solidFill>
              <a:latin typeface="Calibri" panose="020F0502020204030204" pitchFamily="34" charset="0"/>
              <a:ea typeface="DejaVu Sans"/>
              <a:cs typeface="Calibri" panose="020F0502020204030204" pitchFamily="34" charset="0"/>
            </a:endParaRPr>
          </a:p>
          <a:p>
            <a:pPr marL="343080" indent="-341280">
              <a:lnSpc>
                <a:spcPct val="100000"/>
              </a:lnSpc>
              <a:buClr>
                <a:srgbClr val="000000"/>
              </a:buClr>
              <a:buFont typeface="Courier New"/>
              <a:buChar char="o"/>
            </a:pPr>
            <a:endParaRPr lang="en-US" sz="2000" b="0" strike="noStrike" spc="-1" dirty="0">
              <a:latin typeface="Calibri" panose="020F0502020204030204" pitchFamily="34" charset="0"/>
              <a:cs typeface="Calibri" panose="020F0502020204030204" pitchFamily="34" charset="0"/>
            </a:endParaRPr>
          </a:p>
          <a:p>
            <a:pPr marL="1800">
              <a:lnSpc>
                <a:spcPct val="100000"/>
              </a:lnSpc>
              <a:buClr>
                <a:srgbClr val="000000"/>
              </a:buClr>
            </a:pP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 Special </a:t>
            </a:r>
            <a:r>
              <a:rPr lang="en-US" sz="2000" b="1" strike="noStrike" spc="-1" dirty="0">
                <a:solidFill>
                  <a:srgbClr val="000000"/>
                </a:solidFill>
                <a:latin typeface="Calibri" panose="020F0502020204030204" pitchFamily="34" charset="0"/>
                <a:ea typeface="DejaVu Sans"/>
                <a:cs typeface="Calibri" panose="020F0502020204030204" pitchFamily="34" charset="0"/>
              </a:rPr>
              <a:t>MD requests (not included in the 20 days):</a:t>
            </a:r>
            <a:endParaRPr lang="en-US" sz="2000" b="0" strike="noStrike" spc="-1" dirty="0">
              <a:latin typeface="Calibri" panose="020F0502020204030204" pitchFamily="34" charset="0"/>
              <a:cs typeface="Calibri" panose="020F0502020204030204" pitchFamily="34" charset="0"/>
            </a:endParaRPr>
          </a:p>
          <a:p>
            <a:pPr marL="432000" lvl="1" indent="-215280">
              <a:lnSpc>
                <a:spcPct val="100000"/>
              </a:lnSpc>
              <a:buClr>
                <a:srgbClr val="000000"/>
              </a:buClr>
              <a:buSzPct val="45000"/>
              <a:buFont typeface="Wingdings" charset="2"/>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Further development of “round ATS” optics with high intensity for HL-LHC study may be pushed into the high intensity operation in 2018</a:t>
            </a:r>
            <a:endParaRPr lang="en-US" sz="2000" b="0" strike="noStrike" spc="-1" dirty="0">
              <a:latin typeface="Calibri" panose="020F0502020204030204" pitchFamily="34" charset="0"/>
              <a:cs typeface="Calibri" panose="020F0502020204030204" pitchFamily="34" charset="0"/>
            </a:endParaRPr>
          </a:p>
          <a:p>
            <a:pPr marL="432000" lvl="1" indent="-215280">
              <a:lnSpc>
                <a:spcPct val="100000"/>
              </a:lnSpc>
              <a:buClr>
                <a:srgbClr val="000000"/>
              </a:buClr>
              <a:buSzPct val="45000"/>
              <a:buFont typeface="Wingdings" charset="2"/>
              <a:buChar char=""/>
            </a:pPr>
            <a:r>
              <a:rPr lang="en-US" sz="2000" b="1" strike="noStrike" spc="-1" dirty="0">
                <a:solidFill>
                  <a:srgbClr val="000000"/>
                </a:solidFill>
                <a:latin typeface="Calibri" panose="020F0502020204030204" pitchFamily="34" charset="0"/>
                <a:ea typeface="DejaVu Sans"/>
                <a:cs typeface="Calibri" panose="020F0502020204030204" pitchFamily="34" charset="0"/>
              </a:rPr>
              <a:t>Request for several days </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to </a:t>
            </a:r>
            <a:r>
              <a:rPr lang="en-US" sz="2000" b="1" strike="noStrike" spc="-1" dirty="0">
                <a:solidFill>
                  <a:srgbClr val="000000"/>
                </a:solidFill>
                <a:latin typeface="Calibri" panose="020F0502020204030204" pitchFamily="34" charset="0"/>
                <a:ea typeface="DejaVu Sans"/>
                <a:cs typeface="Calibri" panose="020F0502020204030204" pitchFamily="34" charset="0"/>
              </a:rPr>
              <a:t>make tests for FCC study will be discussed </a:t>
            </a:r>
            <a:r>
              <a:rPr lang="en-US" sz="2000" b="1" strike="noStrike" spc="-1" dirty="0" smtClean="0">
                <a:solidFill>
                  <a:srgbClr val="000000"/>
                </a:solidFill>
                <a:latin typeface="Calibri" panose="020F0502020204030204" pitchFamily="34" charset="0"/>
                <a:ea typeface="DejaVu Sans"/>
                <a:cs typeface="Calibri" panose="020F0502020204030204" pitchFamily="34" charset="0"/>
              </a:rPr>
              <a:t>(injection at 225 GeV)</a:t>
            </a:r>
            <a:endParaRPr lang="en-US" sz="2000" b="0" strike="noStrike" spc="-1" dirty="0">
              <a:latin typeface="Calibri" panose="020F0502020204030204" pitchFamily="34" charset="0"/>
              <a:cs typeface="Calibri" panose="020F0502020204030204" pitchFamily="34" charset="0"/>
            </a:endParaRPr>
          </a:p>
        </p:txBody>
      </p:sp>
      <p:sp>
        <p:nvSpPr>
          <p:cNvPr id="2" name="Rectangle 1"/>
          <p:cNvSpPr/>
          <p:nvPr/>
        </p:nvSpPr>
        <p:spPr>
          <a:xfrm>
            <a:off x="430820" y="2492896"/>
            <a:ext cx="8280920" cy="830997"/>
          </a:xfrm>
          <a:prstGeom prst="rect">
            <a:avLst/>
          </a:prstGeom>
        </p:spPr>
        <p:txBody>
          <a:bodyPr wrap="square">
            <a:spAutoFit/>
          </a:bodyPr>
          <a:lstStyle/>
          <a:p>
            <a:pPr marL="1800">
              <a:lnSpc>
                <a:spcPct val="100000"/>
              </a:lnSpc>
              <a:buClr>
                <a:srgbClr val="000000"/>
              </a:buClr>
            </a:pPr>
            <a:r>
              <a:rPr lang="en-US" sz="2400" b="1" spc="-1" dirty="0">
                <a:solidFill>
                  <a:srgbClr val="FF0000"/>
                </a:solidFill>
                <a:latin typeface="Calibri"/>
                <a:ea typeface="DejaVu Sans"/>
              </a:rPr>
              <a:t>Priority </a:t>
            </a:r>
            <a:r>
              <a:rPr lang="en-US" sz="2400" b="1" spc="-1" dirty="0" smtClean="0">
                <a:solidFill>
                  <a:srgbClr val="FF0000"/>
                </a:solidFill>
                <a:latin typeface="Calibri"/>
                <a:ea typeface="DejaVu Sans"/>
              </a:rPr>
              <a:t>will </a:t>
            </a:r>
            <a:r>
              <a:rPr lang="en-US" sz="2400" b="1" spc="-1" dirty="0">
                <a:solidFill>
                  <a:srgbClr val="FF0000"/>
                </a:solidFill>
                <a:latin typeface="Calibri"/>
                <a:ea typeface="DejaVu Sans"/>
              </a:rPr>
              <a:t>be given to studies needed for decision making on work to be done in LS2 or for design/construction for HL-LHC</a:t>
            </a:r>
            <a:endParaRPr lang="en-US" sz="2400" spc="-1" dirty="0">
              <a:solidFill>
                <a:srgbClr val="FF0000"/>
              </a:solidFill>
            </a:endParaRPr>
          </a:p>
        </p:txBody>
      </p:sp>
      <p:sp>
        <p:nvSpPr>
          <p:cNvPr id="6" name="Rectangle 5"/>
          <p:cNvSpPr/>
          <p:nvPr/>
        </p:nvSpPr>
        <p:spPr>
          <a:xfrm>
            <a:off x="544697" y="157600"/>
            <a:ext cx="7705956" cy="523220"/>
          </a:xfrm>
          <a:prstGeom prst="rect">
            <a:avLst/>
          </a:prstGeom>
          <a:solidFill>
            <a:srgbClr val="0070C0"/>
          </a:solidFill>
        </p:spPr>
        <p:txBody>
          <a:bodyPr wrap="none">
            <a:spAutoFit/>
          </a:bodyPr>
          <a:lstStyle/>
          <a:p>
            <a:r>
              <a:rPr lang="en-GB" sz="2800" dirty="0">
                <a:solidFill>
                  <a:schemeClr val="bg1"/>
                </a:solidFill>
              </a:rPr>
              <a:t>2018 </a:t>
            </a:r>
            <a:r>
              <a:rPr lang="en-GB" sz="2800" dirty="0" smtClean="0">
                <a:solidFill>
                  <a:schemeClr val="bg1"/>
                </a:solidFill>
              </a:rPr>
              <a:t>LHC</a:t>
            </a:r>
            <a:r>
              <a:rPr lang="en-GB" sz="2800" dirty="0">
                <a:solidFill>
                  <a:schemeClr val="bg1"/>
                </a:solidFill>
              </a:rPr>
              <a:t>: Machine </a:t>
            </a:r>
            <a:r>
              <a:rPr lang="en-GB" sz="2800" dirty="0" smtClean="0">
                <a:solidFill>
                  <a:schemeClr val="bg1"/>
                </a:solidFill>
              </a:rPr>
              <a:t>Development </a:t>
            </a:r>
            <a:r>
              <a:rPr lang="en-GB" sz="2800" dirty="0">
                <a:solidFill>
                  <a:schemeClr val="bg1"/>
                </a:solidFill>
              </a:rPr>
              <a:t>scheduling </a:t>
            </a:r>
            <a:endParaRPr lang="en-GB" sz="2800" dirty="0" smtClean="0">
              <a:solidFill>
                <a:schemeClr val="bg1"/>
              </a:solidFill>
            </a:endParaRPr>
          </a:p>
        </p:txBody>
      </p:sp>
    </p:spTree>
    <p:extLst>
      <p:ext uri="{BB962C8B-B14F-4D97-AF65-F5344CB8AC3E}">
        <p14:creationId xmlns:p14="http://schemas.microsoft.com/office/powerpoint/2010/main" val="284237853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698" y="961894"/>
            <a:ext cx="4604445" cy="4031873"/>
          </a:xfrm>
          <a:prstGeom prst="rect">
            <a:avLst/>
          </a:prstGeom>
          <a:noFill/>
        </p:spPr>
        <p:txBody>
          <a:bodyPr wrap="square" rtlCol="0">
            <a:spAutoFit/>
          </a:bodyPr>
          <a:lstStyle/>
          <a:p>
            <a:pPr marL="1254125" indent="-1254125"/>
            <a:r>
              <a:rPr lang="en-GB" sz="1600" b="1" dirty="0" smtClean="0"/>
              <a:t>Session 1:	Review of 2017 operation</a:t>
            </a:r>
          </a:p>
          <a:p>
            <a:pPr marL="1254125" indent="-1254125"/>
            <a:r>
              <a:rPr lang="en-GB" sz="1600" dirty="0" smtClean="0"/>
              <a:t>Chair</a:t>
            </a:r>
            <a:r>
              <a:rPr lang="en-GB" sz="1600" dirty="0"/>
              <a:t>: </a:t>
            </a:r>
            <a:r>
              <a:rPr lang="en-GB" sz="1600" dirty="0" smtClean="0"/>
              <a:t>Rende Steerenberg</a:t>
            </a:r>
          </a:p>
          <a:p>
            <a:pPr marL="1254125" indent="-1254125"/>
            <a:r>
              <a:rPr lang="en-GB" sz="1600" dirty="0" smtClean="0"/>
              <a:t>Scientific </a:t>
            </a:r>
            <a:r>
              <a:rPr lang="en-GB" sz="1600" dirty="0"/>
              <a:t>secretary: </a:t>
            </a:r>
            <a:r>
              <a:rPr lang="en-GB" sz="1600" dirty="0" smtClean="0"/>
              <a:t>Theodoros Argyropoulos</a:t>
            </a:r>
          </a:p>
          <a:p>
            <a:pPr marL="1254125" indent="-1254125"/>
            <a:endParaRPr lang="en-GB" sz="1600" b="1" dirty="0" smtClean="0"/>
          </a:p>
          <a:p>
            <a:pPr marL="1254125" indent="-1254125"/>
            <a:r>
              <a:rPr lang="en-GB" sz="1600" b="1" dirty="0" smtClean="0"/>
              <a:t>Session 2:	Operational scenario for 2018</a:t>
            </a:r>
            <a:endParaRPr lang="en-GB" sz="1600" b="1" dirty="0"/>
          </a:p>
          <a:p>
            <a:pPr marL="1254125" indent="-1254125"/>
            <a:r>
              <a:rPr lang="en-GB" sz="1600" dirty="0" smtClean="0"/>
              <a:t>Chairs: Paul Collier</a:t>
            </a:r>
          </a:p>
          <a:p>
            <a:pPr marL="1254125" indent="-1254125"/>
            <a:r>
              <a:rPr lang="en-GB" sz="1600" dirty="0" smtClean="0"/>
              <a:t>Scientific </a:t>
            </a:r>
            <a:r>
              <a:rPr lang="en-GB" sz="1600" dirty="0"/>
              <a:t>Secretary: </a:t>
            </a:r>
            <a:r>
              <a:rPr lang="en-GB" sz="1600" dirty="0" smtClean="0"/>
              <a:t>Laurette Ponce</a:t>
            </a:r>
            <a:endParaRPr lang="en-GB" sz="1600" dirty="0"/>
          </a:p>
          <a:p>
            <a:pPr marL="1254125" indent="-1254125"/>
            <a:endParaRPr lang="fr-CH" sz="1600" dirty="0" smtClean="0"/>
          </a:p>
          <a:p>
            <a:pPr marL="1254125" indent="-1254125"/>
            <a:endParaRPr lang="en-GB" sz="1600" dirty="0" smtClean="0"/>
          </a:p>
          <a:p>
            <a:pPr marL="1254125" indent="-1254125"/>
            <a:r>
              <a:rPr lang="en-GB" sz="1600" b="1" dirty="0" smtClean="0">
                <a:solidFill>
                  <a:srgbClr val="FF0000"/>
                </a:solidFill>
              </a:rPr>
              <a:t>Sessions 3:	LIU</a:t>
            </a:r>
            <a:endParaRPr lang="en-GB" sz="1600" b="1" dirty="0">
              <a:solidFill>
                <a:srgbClr val="FF0000"/>
              </a:solidFill>
            </a:endParaRPr>
          </a:p>
          <a:p>
            <a:pPr marL="1254125" indent="-1254125"/>
            <a:r>
              <a:rPr lang="en-GB" sz="1600" dirty="0" smtClean="0">
                <a:solidFill>
                  <a:srgbClr val="FF0000"/>
                </a:solidFill>
              </a:rPr>
              <a:t>Chairs: Malika Meddahi</a:t>
            </a:r>
            <a:endParaRPr lang="en-GB" sz="1600" dirty="0">
              <a:solidFill>
                <a:srgbClr val="FF0000"/>
              </a:solidFill>
            </a:endParaRPr>
          </a:p>
          <a:p>
            <a:pPr marL="1254125" indent="-1254125"/>
            <a:r>
              <a:rPr lang="en-GB" sz="1600" dirty="0" smtClean="0">
                <a:solidFill>
                  <a:srgbClr val="FF0000"/>
                </a:solidFill>
              </a:rPr>
              <a:t>Scientific secretary: Giovanni </a:t>
            </a:r>
            <a:r>
              <a:rPr lang="en-GB" sz="1600" dirty="0" err="1" smtClean="0">
                <a:solidFill>
                  <a:srgbClr val="FF0000"/>
                </a:solidFill>
              </a:rPr>
              <a:t>Rumolo</a:t>
            </a:r>
            <a:endParaRPr lang="en-GB" sz="1600" dirty="0" smtClean="0">
              <a:solidFill>
                <a:srgbClr val="FF0000"/>
              </a:solidFill>
            </a:endParaRPr>
          </a:p>
          <a:p>
            <a:pPr marL="1254125" indent="-1254125"/>
            <a:endParaRPr lang="en-GB" sz="1600" b="1" dirty="0" smtClean="0">
              <a:solidFill>
                <a:srgbClr val="FF0000"/>
              </a:solidFill>
            </a:endParaRPr>
          </a:p>
          <a:p>
            <a:pPr marL="1254125" indent="-1254125"/>
            <a:r>
              <a:rPr lang="en-GB" sz="1600" b="1" i="1" dirty="0" smtClean="0">
                <a:solidFill>
                  <a:srgbClr val="FF0000"/>
                </a:solidFill>
              </a:rPr>
              <a:t>Session 4:	HL-LHC developments</a:t>
            </a:r>
          </a:p>
          <a:p>
            <a:pPr marL="1254125" indent="-1254125"/>
            <a:r>
              <a:rPr lang="en-GB" sz="1600" i="1" dirty="0" smtClean="0">
                <a:solidFill>
                  <a:srgbClr val="FF0000"/>
                </a:solidFill>
              </a:rPr>
              <a:t>Chair</a:t>
            </a:r>
            <a:r>
              <a:rPr lang="en-GB" sz="1600" i="1" dirty="0">
                <a:solidFill>
                  <a:srgbClr val="FF0000"/>
                </a:solidFill>
              </a:rPr>
              <a:t>: </a:t>
            </a:r>
            <a:r>
              <a:rPr lang="en-GB" sz="1600" i="1" dirty="0" smtClean="0">
                <a:solidFill>
                  <a:srgbClr val="FF0000"/>
                </a:solidFill>
              </a:rPr>
              <a:t>Lucio Rossi</a:t>
            </a:r>
          </a:p>
          <a:p>
            <a:pPr marL="1254125" indent="-1254125"/>
            <a:r>
              <a:rPr lang="en-GB" sz="1600" i="1" dirty="0" smtClean="0">
                <a:solidFill>
                  <a:srgbClr val="FF0000"/>
                </a:solidFill>
              </a:rPr>
              <a:t>Scientific </a:t>
            </a:r>
            <a:r>
              <a:rPr lang="en-GB" sz="1600" i="1" dirty="0">
                <a:solidFill>
                  <a:srgbClr val="FF0000"/>
                </a:solidFill>
              </a:rPr>
              <a:t>secretary: </a:t>
            </a:r>
            <a:r>
              <a:rPr lang="en-GB" sz="1600" i="1" dirty="0" smtClean="0">
                <a:solidFill>
                  <a:srgbClr val="FF0000"/>
                </a:solidFill>
              </a:rPr>
              <a:t>Susana </a:t>
            </a:r>
            <a:r>
              <a:rPr lang="en-GB" sz="1600" i="1" dirty="0" err="1" smtClean="0">
                <a:solidFill>
                  <a:srgbClr val="FF0000"/>
                </a:solidFill>
              </a:rPr>
              <a:t>Izquierdo</a:t>
            </a:r>
            <a:r>
              <a:rPr lang="en-GB" sz="1600" i="1" dirty="0">
                <a:solidFill>
                  <a:srgbClr val="FF0000"/>
                </a:solidFill>
              </a:rPr>
              <a:t> </a:t>
            </a:r>
            <a:r>
              <a:rPr lang="en-GB" sz="1600" i="1" dirty="0" smtClean="0">
                <a:solidFill>
                  <a:srgbClr val="FF0000"/>
                </a:solidFill>
              </a:rPr>
              <a:t>Bermudez</a:t>
            </a:r>
            <a:endParaRPr lang="en-GB" sz="1400" i="1" dirty="0" smtClean="0">
              <a:solidFill>
                <a:srgbClr val="FF0000"/>
              </a:solidFill>
            </a:endParaRPr>
          </a:p>
        </p:txBody>
      </p:sp>
      <p:sp>
        <p:nvSpPr>
          <p:cNvPr id="4" name="Rectangle 3"/>
          <p:cNvSpPr/>
          <p:nvPr/>
        </p:nvSpPr>
        <p:spPr>
          <a:xfrm>
            <a:off x="651445" y="76670"/>
            <a:ext cx="7776864" cy="830997"/>
          </a:xfrm>
          <a:prstGeom prst="rect">
            <a:avLst/>
          </a:prstGeom>
          <a:solidFill>
            <a:schemeClr val="tx2">
              <a:lumMod val="60000"/>
              <a:lumOff val="40000"/>
            </a:schemeClr>
          </a:solidFill>
        </p:spPr>
        <p:txBody>
          <a:bodyPr wrap="square">
            <a:spAutoFit/>
          </a:bodyPr>
          <a:lstStyle/>
          <a:p>
            <a:pPr algn="ctr"/>
            <a:r>
              <a:rPr lang="en-GB" sz="2400" b="1" dirty="0" smtClean="0">
                <a:solidFill>
                  <a:schemeClr val="bg1"/>
                </a:solidFill>
              </a:rPr>
              <a:t>LHC </a:t>
            </a:r>
            <a:r>
              <a:rPr lang="en-GB" sz="2400" b="1" dirty="0">
                <a:solidFill>
                  <a:schemeClr val="bg1"/>
                </a:solidFill>
              </a:rPr>
              <a:t>Performance Workshop </a:t>
            </a:r>
            <a:endParaRPr lang="en-GB" sz="2400" b="1" dirty="0" smtClean="0">
              <a:solidFill>
                <a:schemeClr val="bg1"/>
              </a:solidFill>
            </a:endParaRPr>
          </a:p>
          <a:p>
            <a:pPr algn="ctr"/>
            <a:r>
              <a:rPr lang="en-GB" sz="2400" b="1" dirty="0" smtClean="0">
                <a:solidFill>
                  <a:schemeClr val="bg1"/>
                </a:solidFill>
              </a:rPr>
              <a:t>(Chamonix 2018) </a:t>
            </a:r>
          </a:p>
        </p:txBody>
      </p:sp>
      <p:sp>
        <p:nvSpPr>
          <p:cNvPr id="5" name="TextBox 4"/>
          <p:cNvSpPr txBox="1"/>
          <p:nvPr/>
        </p:nvSpPr>
        <p:spPr>
          <a:xfrm>
            <a:off x="4644007" y="908720"/>
            <a:ext cx="4499993" cy="4339650"/>
          </a:xfrm>
          <a:prstGeom prst="rect">
            <a:avLst/>
          </a:prstGeom>
          <a:noFill/>
        </p:spPr>
        <p:txBody>
          <a:bodyPr wrap="square" rtlCol="0">
            <a:spAutoFit/>
          </a:bodyPr>
          <a:lstStyle/>
          <a:p>
            <a:pPr marL="1089025" indent="-1089025">
              <a:tabLst>
                <a:tab pos="1528763" algn="l"/>
              </a:tabLst>
            </a:pPr>
            <a:r>
              <a:rPr lang="en-GB" sz="1600" b="1" i="1" dirty="0" smtClean="0">
                <a:solidFill>
                  <a:srgbClr val="009900"/>
                </a:solidFill>
              </a:rPr>
              <a:t>Session 5:HL-LHC open issues and options</a:t>
            </a:r>
          </a:p>
          <a:p>
            <a:pPr marL="1089025" indent="-1089025">
              <a:tabLst>
                <a:tab pos="1528763" algn="l"/>
              </a:tabLst>
            </a:pPr>
            <a:r>
              <a:rPr lang="en-GB" sz="1600" i="1" dirty="0" smtClean="0">
                <a:solidFill>
                  <a:srgbClr val="009900"/>
                </a:solidFill>
              </a:rPr>
              <a:t>Chair: Gianluigi </a:t>
            </a:r>
            <a:r>
              <a:rPr lang="en-GB" sz="1600" i="1" dirty="0" err="1" smtClean="0">
                <a:solidFill>
                  <a:srgbClr val="009900"/>
                </a:solidFill>
              </a:rPr>
              <a:t>Arduini</a:t>
            </a:r>
            <a:endParaRPr lang="en-GB" sz="1600" i="1" dirty="0" smtClean="0">
              <a:solidFill>
                <a:srgbClr val="009900"/>
              </a:solidFill>
            </a:endParaRPr>
          </a:p>
          <a:p>
            <a:pPr marL="1089025" indent="-1089025">
              <a:tabLst>
                <a:tab pos="1528763" algn="l"/>
              </a:tabLst>
            </a:pPr>
            <a:r>
              <a:rPr lang="en-GB" sz="1600" i="1" dirty="0" smtClean="0">
                <a:solidFill>
                  <a:srgbClr val="009900"/>
                </a:solidFill>
              </a:rPr>
              <a:t>Scientific Secretary: Dario Pellegrini</a:t>
            </a:r>
          </a:p>
          <a:p>
            <a:pPr marL="1089025" indent="-1089025">
              <a:tabLst>
                <a:tab pos="1528763" algn="l"/>
              </a:tabLst>
            </a:pPr>
            <a:endParaRPr lang="en-GB" sz="1600" i="1" dirty="0" smtClean="0">
              <a:solidFill>
                <a:srgbClr val="009900"/>
              </a:solidFill>
            </a:endParaRPr>
          </a:p>
          <a:p>
            <a:pPr marL="1089025" indent="-1089025">
              <a:tabLst>
                <a:tab pos="1528763" algn="l"/>
              </a:tabLst>
            </a:pPr>
            <a:r>
              <a:rPr lang="en-GB" sz="1600" b="1" i="1" dirty="0" smtClean="0">
                <a:solidFill>
                  <a:srgbClr val="009900"/>
                </a:solidFill>
              </a:rPr>
              <a:t>Session 6:	Infrastructure, test facilities and plans for HL-LHC prior/for LS2</a:t>
            </a:r>
          </a:p>
          <a:p>
            <a:pPr marL="1089025" indent="-1089025">
              <a:tabLst>
                <a:tab pos="1528763" algn="l"/>
              </a:tabLst>
            </a:pPr>
            <a:r>
              <a:rPr lang="en-GB" sz="1600" i="1" dirty="0" smtClean="0">
                <a:solidFill>
                  <a:srgbClr val="009900"/>
                </a:solidFill>
              </a:rPr>
              <a:t>Chair: Oliver </a:t>
            </a:r>
            <a:r>
              <a:rPr lang="en-GB" sz="1600" i="1" dirty="0" err="1" smtClean="0">
                <a:solidFill>
                  <a:srgbClr val="009900"/>
                </a:solidFill>
              </a:rPr>
              <a:t>Brüning</a:t>
            </a:r>
            <a:endParaRPr lang="en-GB" sz="1600" i="1" dirty="0" smtClean="0">
              <a:solidFill>
                <a:srgbClr val="009900"/>
              </a:solidFill>
            </a:endParaRPr>
          </a:p>
          <a:p>
            <a:pPr marL="1089025" indent="-1089025">
              <a:tabLst>
                <a:tab pos="1528763" algn="l"/>
              </a:tabLst>
            </a:pPr>
            <a:r>
              <a:rPr lang="en-GB" sz="1600" i="1" dirty="0" smtClean="0">
                <a:solidFill>
                  <a:srgbClr val="009900"/>
                </a:solidFill>
              </a:rPr>
              <a:t>Scientific Secretary: Michele Mode</a:t>
            </a:r>
            <a:r>
              <a:rPr lang="en-GB" sz="1600" dirty="0" smtClean="0">
                <a:solidFill>
                  <a:srgbClr val="009900"/>
                </a:solidFill>
              </a:rPr>
              <a:t>na</a:t>
            </a:r>
          </a:p>
          <a:p>
            <a:pPr marL="1089025" indent="-1089025">
              <a:tabLst>
                <a:tab pos="1528763" algn="l"/>
              </a:tabLst>
            </a:pPr>
            <a:endParaRPr lang="en-GB" sz="1600" dirty="0" smtClean="0"/>
          </a:p>
          <a:p>
            <a:pPr marL="1089025" indent="-1089025">
              <a:tabLst>
                <a:tab pos="1528763" algn="l"/>
              </a:tabLst>
            </a:pPr>
            <a:r>
              <a:rPr lang="en-GB" sz="1600" b="1" dirty="0" smtClean="0">
                <a:solidFill>
                  <a:srgbClr val="000099"/>
                </a:solidFill>
              </a:rPr>
              <a:t>Session 7:	 LS2</a:t>
            </a:r>
          </a:p>
          <a:p>
            <a:pPr marL="1089025" indent="-1089025">
              <a:tabLst>
                <a:tab pos="1528763" algn="l"/>
              </a:tabLst>
            </a:pPr>
            <a:r>
              <a:rPr lang="en-GB" sz="1600" dirty="0" smtClean="0">
                <a:solidFill>
                  <a:srgbClr val="000099"/>
                </a:solidFill>
              </a:rPr>
              <a:t>Chair: José Miguel Jiménez</a:t>
            </a:r>
          </a:p>
          <a:p>
            <a:pPr marL="1089025" indent="-1089025">
              <a:tabLst>
                <a:tab pos="1528763" algn="l"/>
              </a:tabLst>
            </a:pPr>
            <a:r>
              <a:rPr lang="en-GB" sz="1600" dirty="0" smtClean="0">
                <a:solidFill>
                  <a:srgbClr val="000099"/>
                </a:solidFill>
              </a:rPr>
              <a:t>Scientific Secretary: Jean-Philippe </a:t>
            </a:r>
            <a:r>
              <a:rPr lang="en-GB" sz="1600" dirty="0" err="1" smtClean="0">
                <a:solidFill>
                  <a:srgbClr val="000099"/>
                </a:solidFill>
              </a:rPr>
              <a:t>Tock</a:t>
            </a:r>
            <a:endParaRPr lang="en-GB" sz="1600" dirty="0" smtClean="0">
              <a:solidFill>
                <a:srgbClr val="000099"/>
              </a:solidFill>
            </a:endParaRPr>
          </a:p>
          <a:p>
            <a:pPr marL="1089025" indent="-1089025">
              <a:tabLst>
                <a:tab pos="1528763" algn="l"/>
              </a:tabLst>
            </a:pPr>
            <a:endParaRPr lang="en-GB" sz="1600" dirty="0" smtClean="0">
              <a:solidFill>
                <a:srgbClr val="000099"/>
              </a:solidFill>
            </a:endParaRPr>
          </a:p>
          <a:p>
            <a:pPr marL="1089025" indent="-1089025">
              <a:tabLst>
                <a:tab pos="1528763" algn="l"/>
              </a:tabLst>
            </a:pPr>
            <a:r>
              <a:rPr lang="en-GB" sz="1600" b="1" dirty="0" smtClean="0">
                <a:solidFill>
                  <a:srgbClr val="000099"/>
                </a:solidFill>
              </a:rPr>
              <a:t>Session 8:	LHC full energy exploitation</a:t>
            </a:r>
          </a:p>
          <a:p>
            <a:pPr marL="1089025" indent="-1089025">
              <a:tabLst>
                <a:tab pos="1528763" algn="l"/>
              </a:tabLst>
            </a:pPr>
            <a:r>
              <a:rPr lang="en-GB" sz="1600" dirty="0" smtClean="0">
                <a:solidFill>
                  <a:srgbClr val="000099"/>
                </a:solidFill>
              </a:rPr>
              <a:t>Chair: Oliver </a:t>
            </a:r>
            <a:r>
              <a:rPr lang="en-GB" sz="1600" dirty="0" err="1" smtClean="0">
                <a:solidFill>
                  <a:srgbClr val="000099"/>
                </a:solidFill>
              </a:rPr>
              <a:t>Brüning</a:t>
            </a:r>
            <a:endParaRPr lang="en-GB" sz="1600" dirty="0" smtClean="0">
              <a:solidFill>
                <a:srgbClr val="000099"/>
              </a:solidFill>
            </a:endParaRPr>
          </a:p>
          <a:p>
            <a:pPr marL="1089025" indent="-1089025">
              <a:tabLst>
                <a:tab pos="1528763" algn="l"/>
              </a:tabLst>
            </a:pPr>
            <a:r>
              <a:rPr lang="en-GB" sz="1600" dirty="0" smtClean="0">
                <a:solidFill>
                  <a:srgbClr val="000099"/>
                </a:solidFill>
              </a:rPr>
              <a:t>Scientific Secretary: Chiara Bracco</a:t>
            </a:r>
          </a:p>
          <a:p>
            <a:pPr marL="1619250" indent="-1619250"/>
            <a:endParaRPr lang="en-GB" sz="2000" dirty="0"/>
          </a:p>
        </p:txBody>
      </p:sp>
      <p:cxnSp>
        <p:nvCxnSpPr>
          <p:cNvPr id="6" name="Straight Connector 5"/>
          <p:cNvCxnSpPr/>
          <p:nvPr/>
        </p:nvCxnSpPr>
        <p:spPr>
          <a:xfrm>
            <a:off x="4601301" y="961894"/>
            <a:ext cx="13250" cy="4987618"/>
          </a:xfrm>
          <a:prstGeom prst="line">
            <a:avLst/>
          </a:prstGeom>
          <a:ln w="57150">
            <a:solidFill>
              <a:srgbClr val="FF5050"/>
            </a:solidFill>
          </a:ln>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7318" y="4976205"/>
            <a:ext cx="9165384" cy="1881795"/>
          </a:xfrm>
          <a:prstGeom prst="rect">
            <a:avLst/>
          </a:prstGeom>
        </p:spPr>
      </p:pic>
      <p:sp>
        <p:nvSpPr>
          <p:cNvPr id="2" name="Rectangle 1"/>
          <p:cNvSpPr/>
          <p:nvPr/>
        </p:nvSpPr>
        <p:spPr>
          <a:xfrm>
            <a:off x="1023530" y="5974107"/>
            <a:ext cx="7032694" cy="584775"/>
          </a:xfrm>
          <a:prstGeom prst="rect">
            <a:avLst/>
          </a:prstGeom>
          <a:solidFill>
            <a:srgbClr val="008000"/>
          </a:solidFill>
        </p:spPr>
        <p:txBody>
          <a:bodyPr wrap="none">
            <a:spAutoFit/>
          </a:bodyPr>
          <a:lstStyle/>
          <a:p>
            <a:r>
              <a:rPr lang="en-GB" sz="3200" b="1" dirty="0" smtClean="0">
                <a:solidFill>
                  <a:schemeClr val="bg1"/>
                </a:solidFill>
              </a:rPr>
              <a:t>8 sessions: 53 talks, </a:t>
            </a:r>
            <a:r>
              <a:rPr lang="en-GB" sz="3200" b="1" dirty="0" smtClean="0">
                <a:solidFill>
                  <a:schemeClr val="bg1"/>
                </a:solidFill>
                <a:sym typeface="Symbol" panose="05050102010706020507" pitchFamily="18" charset="2"/>
              </a:rPr>
              <a:t> 1500 slides !</a:t>
            </a:r>
            <a:endParaRPr lang="en-GB" sz="3200" dirty="0">
              <a:solidFill>
                <a:schemeClr val="bg1"/>
              </a:solidFill>
            </a:endParaRPr>
          </a:p>
        </p:txBody>
      </p:sp>
    </p:spTree>
    <p:extLst>
      <p:ext uri="{BB962C8B-B14F-4D97-AF65-F5344CB8AC3E}">
        <p14:creationId xmlns:p14="http://schemas.microsoft.com/office/powerpoint/2010/main" val="41111382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4697" y="157600"/>
            <a:ext cx="4543231" cy="523220"/>
          </a:xfrm>
          <a:prstGeom prst="rect">
            <a:avLst/>
          </a:prstGeom>
          <a:solidFill>
            <a:srgbClr val="0070C0"/>
          </a:solidFill>
        </p:spPr>
        <p:txBody>
          <a:bodyPr wrap="none">
            <a:spAutoFit/>
          </a:bodyPr>
          <a:lstStyle/>
          <a:p>
            <a:r>
              <a:rPr lang="en-GB" sz="2800" dirty="0">
                <a:solidFill>
                  <a:schemeClr val="bg1"/>
                </a:solidFill>
              </a:rPr>
              <a:t>Beam Induced Heat </a:t>
            </a:r>
            <a:r>
              <a:rPr lang="en-GB" sz="2800" dirty="0" smtClean="0">
                <a:solidFill>
                  <a:schemeClr val="bg1"/>
                </a:solidFill>
              </a:rPr>
              <a:t>Loads</a:t>
            </a:r>
            <a:endParaRPr lang="en-GB" sz="2800" dirty="0">
              <a:solidFill>
                <a:schemeClr val="bg1"/>
              </a:solidFill>
            </a:endParaRPr>
          </a:p>
        </p:txBody>
      </p:sp>
      <p:sp>
        <p:nvSpPr>
          <p:cNvPr id="3" name="Rectangle 2"/>
          <p:cNvSpPr/>
          <p:nvPr/>
        </p:nvSpPr>
        <p:spPr>
          <a:xfrm>
            <a:off x="407531" y="773365"/>
            <a:ext cx="8196917" cy="2308324"/>
          </a:xfrm>
          <a:prstGeom prst="rect">
            <a:avLst/>
          </a:prstGeom>
        </p:spPr>
        <p:txBody>
          <a:bodyPr wrap="square">
            <a:spAutoFit/>
          </a:bodyPr>
          <a:lstStyle/>
          <a:p>
            <a:pPr marL="174625" indent="-169863">
              <a:lnSpc>
                <a:spcPct val="100000"/>
              </a:lnSpc>
              <a:buClr>
                <a:srgbClr val="000000"/>
              </a:buClr>
            </a:pPr>
            <a:r>
              <a:rPr lang="en-US" sz="2400" b="1" spc="-1" dirty="0">
                <a:solidFill>
                  <a:srgbClr val="000000"/>
                </a:solidFill>
                <a:latin typeface="Calibri" panose="020F0502020204030204" pitchFamily="34" charset="0"/>
                <a:ea typeface="DejaVu Sans"/>
                <a:cs typeface="Calibri" panose="020F0502020204030204" pitchFamily="34" charset="0"/>
              </a:rPr>
              <a:t>- </a:t>
            </a:r>
            <a:r>
              <a:rPr lang="en-US" sz="2000" b="1" spc="-1" dirty="0">
                <a:solidFill>
                  <a:srgbClr val="000000"/>
                </a:solidFill>
                <a:latin typeface="Calibri" panose="020F0502020204030204" pitchFamily="34" charset="0"/>
                <a:ea typeface="DejaVu Sans"/>
                <a:cs typeface="Calibri" panose="020F0502020204030204" pitchFamily="34" charset="0"/>
              </a:rPr>
              <a:t>	Difference in Beam induced heat loads between sectors could be a performance limitation for the machine (especially HL-LHC)</a:t>
            </a:r>
            <a:endParaRPr lang="en-US" sz="2000" spc="-1" dirty="0">
              <a:latin typeface="Calibri" panose="020F0502020204030204" pitchFamily="34" charset="0"/>
              <a:cs typeface="Calibri" panose="020F0502020204030204" pitchFamily="34" charset="0"/>
            </a:endParaRPr>
          </a:p>
          <a:p>
            <a:pPr marL="174625" indent="-169863">
              <a:lnSpc>
                <a:spcPct val="100000"/>
              </a:lnSpc>
              <a:buClr>
                <a:srgbClr val="000000"/>
              </a:buClr>
            </a:pPr>
            <a:r>
              <a:rPr lang="en-US" sz="2000" b="1" spc="-1" dirty="0">
                <a:solidFill>
                  <a:srgbClr val="000000"/>
                </a:solidFill>
                <a:latin typeface="Calibri" panose="020F0502020204030204" pitchFamily="34" charset="0"/>
                <a:ea typeface="DejaVu Sans"/>
                <a:cs typeface="Calibri" panose="020F0502020204030204" pitchFamily="34" charset="0"/>
              </a:rPr>
              <a:t>- 	Task force launched to review information, list possible explanations, propose further investigations and predict medium-term evolution</a:t>
            </a:r>
            <a:endParaRPr lang="en-US" sz="2000" spc="-1" dirty="0">
              <a:latin typeface="Calibri" panose="020F0502020204030204" pitchFamily="34" charset="0"/>
              <a:cs typeface="Calibri" panose="020F0502020204030204" pitchFamily="34" charset="0"/>
            </a:endParaRPr>
          </a:p>
          <a:p>
            <a:pPr marL="174625" indent="-169863">
              <a:lnSpc>
                <a:spcPct val="100000"/>
              </a:lnSpc>
              <a:buClr>
                <a:srgbClr val="000000"/>
              </a:buClr>
              <a:buFontTx/>
              <a:buChar char="-"/>
            </a:pPr>
            <a:r>
              <a:rPr lang="en-US" sz="2000" b="1" spc="-1" dirty="0">
                <a:solidFill>
                  <a:srgbClr val="000000"/>
                </a:solidFill>
                <a:latin typeface="Calibri" panose="020F0502020204030204" pitchFamily="34" charset="0"/>
                <a:ea typeface="DejaVu Sans"/>
                <a:cs typeface="Calibri" panose="020F0502020204030204" pitchFamily="34" charset="0"/>
              </a:rPr>
              <a:t>Difference in heat load between sectors appeared after LS1, is reproducible and only present with 25ns bunch space</a:t>
            </a:r>
          </a:p>
          <a:p>
            <a:pPr marL="174625" indent="-169863">
              <a:lnSpc>
                <a:spcPct val="100000"/>
              </a:lnSpc>
              <a:buClr>
                <a:srgbClr val="000000"/>
              </a:buClr>
              <a:buFontTx/>
              <a:buChar char="-"/>
            </a:pPr>
            <a:r>
              <a:rPr lang="en-US" sz="2000" b="1" spc="-1" dirty="0">
                <a:solidFill>
                  <a:srgbClr val="000000"/>
                </a:solidFill>
                <a:latin typeface="Calibri" panose="020F0502020204030204" pitchFamily="34" charset="0"/>
                <a:ea typeface="DejaVu Sans"/>
                <a:cs typeface="Calibri" panose="020F0502020204030204" pitchFamily="34" charset="0"/>
              </a:rPr>
              <a:t>Seems to be related to e-cloud even if evidence not yet compelling</a:t>
            </a:r>
          </a:p>
        </p:txBody>
      </p:sp>
      <p:pic>
        <p:nvPicPr>
          <p:cNvPr id="9" name="Picture 8">
            <a:extLst>
              <a:ext uri="{FF2B5EF4-FFF2-40B4-BE49-F238E27FC236}">
                <a16:creationId xmlns:a16="http://schemas.microsoft.com/office/drawing/2014/main" id="{50F73E1F-AB87-D443-8EB9-6C8B9FC9B4FC}"/>
              </a:ext>
            </a:extLst>
          </p:cNvPr>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3204547"/>
            <a:ext cx="4462296" cy="2767065"/>
          </a:xfrm>
          <a:prstGeom prst="rect">
            <a:avLst/>
          </a:prstGeom>
        </p:spPr>
      </p:pic>
      <p:sp>
        <p:nvSpPr>
          <p:cNvPr id="10" name="Rectangle 9">
            <a:extLst>
              <a:ext uri="{FF2B5EF4-FFF2-40B4-BE49-F238E27FC236}">
                <a16:creationId xmlns:a16="http://schemas.microsoft.com/office/drawing/2014/main" id="{0588E948-1B5A-1241-993F-3E5ABE2337E3}"/>
              </a:ext>
            </a:extLst>
          </p:cNvPr>
          <p:cNvSpPr/>
          <p:nvPr/>
        </p:nvSpPr>
        <p:spPr>
          <a:xfrm>
            <a:off x="407531" y="5889580"/>
            <a:ext cx="175491" cy="166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AAE902BF-273A-774F-99FE-9097F4B5E8D7}"/>
              </a:ext>
            </a:extLst>
          </p:cNvPr>
          <p:cNvSpPr txBox="1"/>
          <p:nvPr/>
        </p:nvSpPr>
        <p:spPr>
          <a:xfrm>
            <a:off x="776927" y="3311580"/>
            <a:ext cx="78970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25 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(2017)</a:t>
            </a:r>
          </a:p>
        </p:txBody>
      </p:sp>
      <p:pic>
        <p:nvPicPr>
          <p:cNvPr id="14" name="Picture 13">
            <a:extLst>
              <a:ext uri="{FF2B5EF4-FFF2-40B4-BE49-F238E27FC236}">
                <a16:creationId xmlns:a16="http://schemas.microsoft.com/office/drawing/2014/main" id="{8FC2AA3E-AB07-074B-AFEA-527295C997B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45570" y="6009656"/>
            <a:ext cx="454284" cy="157018"/>
          </a:xfrm>
          <a:prstGeom prst="rect">
            <a:avLst/>
          </a:prstGeom>
        </p:spPr>
      </p:pic>
      <p:grpSp>
        <p:nvGrpSpPr>
          <p:cNvPr id="17" name="Group 16"/>
          <p:cNvGrpSpPr/>
          <p:nvPr/>
        </p:nvGrpSpPr>
        <p:grpSpPr>
          <a:xfrm>
            <a:off x="4362402" y="3253054"/>
            <a:ext cx="5354365" cy="2928259"/>
            <a:chOff x="4423457" y="3238415"/>
            <a:chExt cx="5354365" cy="2928259"/>
          </a:xfrm>
        </p:grpSpPr>
        <p:pic>
          <p:nvPicPr>
            <p:cNvPr id="11" name="Picture 10">
              <a:extLst>
                <a:ext uri="{FF2B5EF4-FFF2-40B4-BE49-F238E27FC236}">
                  <a16:creationId xmlns:a16="http://schemas.microsoft.com/office/drawing/2014/main" id="{5E9B3352-5314-B449-9E0F-24ED71B6291E}"/>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423457" y="3238415"/>
              <a:ext cx="4468081" cy="2733198"/>
            </a:xfrm>
            <a:prstGeom prst="rect">
              <a:avLst/>
            </a:prstGeom>
          </p:spPr>
        </p:pic>
        <p:sp>
          <p:nvSpPr>
            <p:cNvPr id="13" name="TextBox 12">
              <a:extLst>
                <a:ext uri="{FF2B5EF4-FFF2-40B4-BE49-F238E27FC236}">
                  <a16:creationId xmlns:a16="http://schemas.microsoft.com/office/drawing/2014/main" id="{8E36130D-F7F8-A640-980C-CACAE44E8EE7}"/>
                </a:ext>
              </a:extLst>
            </p:cNvPr>
            <p:cNvSpPr txBox="1"/>
            <p:nvPr/>
          </p:nvSpPr>
          <p:spPr>
            <a:xfrm>
              <a:off x="5205822" y="3311580"/>
              <a:ext cx="457200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8b+4e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(2017)</a:t>
              </a:r>
            </a:p>
          </p:txBody>
        </p:sp>
        <p:pic>
          <p:nvPicPr>
            <p:cNvPr id="15" name="Picture 14">
              <a:extLst>
                <a:ext uri="{FF2B5EF4-FFF2-40B4-BE49-F238E27FC236}">
                  <a16:creationId xmlns:a16="http://schemas.microsoft.com/office/drawing/2014/main" id="{8C80D521-23AF-2E49-8252-EDB8C2B101C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73817" y="6009656"/>
              <a:ext cx="454284" cy="157018"/>
            </a:xfrm>
            <a:prstGeom prst="rect">
              <a:avLst/>
            </a:prstGeom>
          </p:spPr>
        </p:pic>
        <p:sp>
          <p:nvSpPr>
            <p:cNvPr id="16" name="Rectangle 15">
              <a:extLst>
                <a:ext uri="{FF2B5EF4-FFF2-40B4-BE49-F238E27FC236}">
                  <a16:creationId xmlns:a16="http://schemas.microsoft.com/office/drawing/2014/main" id="{292F2265-C2C7-F04F-BFB8-BFCBD76A31A8}"/>
                </a:ext>
              </a:extLst>
            </p:cNvPr>
            <p:cNvSpPr/>
            <p:nvPr/>
          </p:nvSpPr>
          <p:spPr>
            <a:xfrm>
              <a:off x="4820174" y="5854858"/>
              <a:ext cx="175491" cy="166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 name="TextBox 4"/>
          <p:cNvSpPr txBox="1"/>
          <p:nvPr/>
        </p:nvSpPr>
        <p:spPr>
          <a:xfrm>
            <a:off x="5003199" y="4283289"/>
            <a:ext cx="1300356" cy="1200329"/>
          </a:xfrm>
          <a:prstGeom prst="rect">
            <a:avLst/>
          </a:prstGeom>
          <a:noFill/>
        </p:spPr>
        <p:txBody>
          <a:bodyPr wrap="none" rtlCol="0">
            <a:spAutoFit/>
          </a:bodyPr>
          <a:lstStyle/>
          <a:p>
            <a:r>
              <a:rPr lang="en-GB" b="1" dirty="0" smtClean="0"/>
              <a:t>Sector 3-2</a:t>
            </a:r>
          </a:p>
          <a:p>
            <a:r>
              <a:rPr lang="en-GB" b="1" dirty="0" smtClean="0"/>
              <a:t>Sector 2-1</a:t>
            </a:r>
          </a:p>
          <a:p>
            <a:r>
              <a:rPr lang="en-GB" b="1" dirty="0" smtClean="0"/>
              <a:t>Sector 1-8</a:t>
            </a:r>
          </a:p>
          <a:p>
            <a:r>
              <a:rPr lang="en-GB" b="1" dirty="0" smtClean="0"/>
              <a:t>Sector 8-7</a:t>
            </a:r>
          </a:p>
        </p:txBody>
      </p:sp>
      <p:sp>
        <p:nvSpPr>
          <p:cNvPr id="18" name="TextBox 17"/>
          <p:cNvSpPr txBox="1"/>
          <p:nvPr/>
        </p:nvSpPr>
        <p:spPr>
          <a:xfrm>
            <a:off x="5003199" y="5395151"/>
            <a:ext cx="2338201" cy="461665"/>
          </a:xfrm>
          <a:prstGeom prst="rect">
            <a:avLst/>
          </a:prstGeom>
          <a:noFill/>
        </p:spPr>
        <p:txBody>
          <a:bodyPr wrap="square" rtlCol="0">
            <a:spAutoFit/>
          </a:bodyPr>
          <a:lstStyle/>
          <a:p>
            <a:r>
              <a:rPr lang="en-GB" sz="2400" b="1" dirty="0" smtClean="0"/>
              <a:t>Higher ???</a:t>
            </a:r>
            <a:endParaRPr lang="en-GB" sz="2400" b="1" dirty="0"/>
          </a:p>
        </p:txBody>
      </p:sp>
      <p:grpSp>
        <p:nvGrpSpPr>
          <p:cNvPr id="8" name="Group 7"/>
          <p:cNvGrpSpPr/>
          <p:nvPr/>
        </p:nvGrpSpPr>
        <p:grpSpPr>
          <a:xfrm>
            <a:off x="6468287" y="3031655"/>
            <a:ext cx="2927790" cy="2633468"/>
            <a:chOff x="6468287" y="3031655"/>
            <a:chExt cx="2927790" cy="2633468"/>
          </a:xfrm>
        </p:grpSpPr>
        <p:pic>
          <p:nvPicPr>
            <p:cNvPr id="4098" name="Picture 2" descr="Image associé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8528" y="3031655"/>
              <a:ext cx="2306687" cy="263346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flipH="1">
              <a:off x="6468287" y="4348389"/>
              <a:ext cx="292779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23353045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ustomShape 3"/>
          <p:cNvSpPr/>
          <p:nvPr/>
        </p:nvSpPr>
        <p:spPr>
          <a:xfrm>
            <a:off x="308127" y="739220"/>
            <a:ext cx="8567280" cy="30498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00">
              <a:lnSpc>
                <a:spcPct val="100000"/>
              </a:lnSpc>
              <a:buClr>
                <a:srgbClr val="000000"/>
              </a:buClr>
            </a:pP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Additional </a:t>
            </a:r>
            <a:r>
              <a:rPr lang="en-US" sz="2400" b="1" strike="noStrike" spc="-1" dirty="0">
                <a:solidFill>
                  <a:srgbClr val="000000"/>
                </a:solidFill>
                <a:latin typeface="Calibri" panose="020F0502020204030204" pitchFamily="34" charset="0"/>
                <a:ea typeface="DejaVu Sans"/>
                <a:cs typeface="Calibri" panose="020F0502020204030204" pitchFamily="34" charset="0"/>
              </a:rPr>
              <a:t>diagnostics proposed to better assess heat load deposition profile and increase statistics on heat load per magnet</a:t>
            </a:r>
            <a:endParaRPr lang="en-US" sz="2400" b="0" strike="noStrike" spc="-1" dirty="0">
              <a:latin typeface="Calibri" panose="020F0502020204030204" pitchFamily="34" charset="0"/>
              <a:cs typeface="Calibri" panose="020F0502020204030204" pitchFamily="34" charset="0"/>
            </a:endParaRPr>
          </a:p>
          <a:p>
            <a:pPr marL="432000" lvl="1" indent="-215280">
              <a:lnSpc>
                <a:spcPct val="100000"/>
              </a:lnSpc>
              <a:buClr>
                <a:srgbClr val="000000"/>
              </a:buClr>
              <a:buSzPct val="45000"/>
              <a:buFont typeface="Wingdings" charset="2"/>
              <a:buChar char=""/>
            </a:pPr>
            <a:r>
              <a:rPr lang="en-US" sz="2400" b="1" strike="noStrike" spc="-1" dirty="0">
                <a:solidFill>
                  <a:srgbClr val="000000"/>
                </a:solidFill>
                <a:latin typeface="Calibri" panose="020F0502020204030204" pitchFamily="34" charset="0"/>
                <a:ea typeface="DejaVu Sans"/>
                <a:cs typeface="Calibri" panose="020F0502020204030204" pitchFamily="34" charset="0"/>
              </a:rPr>
              <a:t>Upgrade of already </a:t>
            </a: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instrumented </a:t>
            </a:r>
            <a:r>
              <a:rPr lang="en-US" sz="2400" b="1" strike="noStrike" spc="-1" dirty="0">
                <a:solidFill>
                  <a:srgbClr val="000000"/>
                </a:solidFill>
                <a:latin typeface="Calibri" panose="020F0502020204030204" pitchFamily="34" charset="0"/>
                <a:ea typeface="DejaVu Sans"/>
                <a:cs typeface="Calibri" panose="020F0502020204030204" pitchFamily="34" charset="0"/>
              </a:rPr>
              <a:t>cells and more cells </a:t>
            </a: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a:t>
            </a:r>
            <a:r>
              <a:rPr lang="en-US" sz="2400" b="1" strike="noStrike" spc="-1" dirty="0" err="1" smtClean="0">
                <a:solidFill>
                  <a:srgbClr val="000000"/>
                </a:solidFill>
                <a:latin typeface="Calibri" panose="020F0502020204030204" pitchFamily="34" charset="0"/>
                <a:ea typeface="DejaVu Sans"/>
                <a:cs typeface="Calibri" panose="020F0502020204030204" pitchFamily="34" charset="0"/>
              </a:rPr>
              <a:t>nb</a:t>
            </a: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 to </a:t>
            </a:r>
            <a:r>
              <a:rPr lang="en-US" sz="2400" b="1" strike="noStrike" spc="-1" dirty="0">
                <a:solidFill>
                  <a:srgbClr val="000000"/>
                </a:solidFill>
                <a:latin typeface="Calibri" panose="020F0502020204030204" pitchFamily="34" charset="0"/>
                <a:ea typeface="DejaVu Sans"/>
                <a:cs typeface="Calibri" panose="020F0502020204030204" pitchFamily="34" charset="0"/>
              </a:rPr>
              <a:t>be equipped</a:t>
            </a:r>
            <a:endParaRPr lang="en-US" sz="2400" b="0" strike="noStrike" spc="-1" dirty="0">
              <a:latin typeface="Calibri" panose="020F0502020204030204" pitchFamily="34" charset="0"/>
              <a:cs typeface="Calibri" panose="020F0502020204030204" pitchFamily="34" charset="0"/>
            </a:endParaRPr>
          </a:p>
          <a:p>
            <a:pPr marL="432000" lvl="1" indent="-215280">
              <a:lnSpc>
                <a:spcPct val="100000"/>
              </a:lnSpc>
              <a:buClr>
                <a:srgbClr val="000000"/>
              </a:buClr>
              <a:buSzPct val="45000"/>
              <a:buFont typeface="Wingdings" charset="2"/>
              <a:buChar char=""/>
            </a:pPr>
            <a:r>
              <a:rPr lang="en-US" sz="2400" b="1" strike="noStrike" spc="-1" dirty="0" err="1">
                <a:solidFill>
                  <a:srgbClr val="000000"/>
                </a:solidFill>
                <a:latin typeface="Calibri" panose="020F0502020204030204" pitchFamily="34" charset="0"/>
                <a:ea typeface="DejaVu Sans"/>
                <a:cs typeface="Calibri" panose="020F0502020204030204" pitchFamily="34" charset="0"/>
              </a:rPr>
              <a:t>aC</a:t>
            </a:r>
            <a:r>
              <a:rPr lang="en-US" sz="2400" b="1" strike="noStrike" spc="-1" dirty="0">
                <a:solidFill>
                  <a:srgbClr val="000000"/>
                </a:solidFill>
                <a:latin typeface="Calibri" panose="020F0502020204030204" pitchFamily="34" charset="0"/>
                <a:ea typeface="DejaVu Sans"/>
                <a:cs typeface="Calibri" panose="020F0502020204030204" pitchFamily="34" charset="0"/>
              </a:rPr>
              <a:t> coating on stand alone </a:t>
            </a:r>
            <a:r>
              <a:rPr lang="en-US" sz="2400" b="1" strike="noStrike" spc="-1" dirty="0" smtClean="0">
                <a:solidFill>
                  <a:srgbClr val="000000"/>
                </a:solidFill>
                <a:latin typeface="Calibri" panose="020F0502020204030204" pitchFamily="34" charset="0"/>
                <a:ea typeface="DejaVu Sans"/>
                <a:cs typeface="Calibri" panose="020F0502020204030204" pitchFamily="34" charset="0"/>
              </a:rPr>
              <a:t>magnet</a:t>
            </a:r>
            <a:endParaRPr lang="en-US" sz="2400" spc="-1" dirty="0">
              <a:latin typeface="Calibri" panose="020F0502020204030204" pitchFamily="34" charset="0"/>
              <a:cs typeface="Calibri" panose="020F0502020204030204" pitchFamily="34" charset="0"/>
            </a:endParaRPr>
          </a:p>
          <a:p>
            <a:pPr marL="0" lvl="1">
              <a:lnSpc>
                <a:spcPct val="100000"/>
              </a:lnSpc>
              <a:buClr>
                <a:srgbClr val="000000"/>
              </a:buClr>
              <a:buSzPct val="45000"/>
            </a:pPr>
            <a:r>
              <a:rPr lang="en-US" sz="2400" b="1" strike="noStrike" spc="-1" dirty="0" smtClean="0">
                <a:solidFill>
                  <a:srgbClr val="FF0000"/>
                </a:solidFill>
                <a:latin typeface="Calibri" panose="020F0502020204030204" pitchFamily="34" charset="0"/>
                <a:ea typeface="DejaVu Sans"/>
                <a:cs typeface="Calibri" panose="020F0502020204030204" pitchFamily="34" charset="0"/>
              </a:rPr>
              <a:t>Warm-up </a:t>
            </a:r>
            <a:r>
              <a:rPr lang="en-US" sz="2400" b="1" strike="noStrike" spc="-1" dirty="0">
                <a:solidFill>
                  <a:srgbClr val="FF0000"/>
                </a:solidFill>
                <a:latin typeface="Calibri" panose="020F0502020204030204" pitchFamily="34" charset="0"/>
                <a:ea typeface="DejaVu Sans"/>
                <a:cs typeface="Calibri" panose="020F0502020204030204" pitchFamily="34" charset="0"/>
              </a:rPr>
              <a:t>needed so cannot be done before </a:t>
            </a:r>
            <a:r>
              <a:rPr lang="en-US" sz="2400" b="1" strike="noStrike" spc="-1" dirty="0" smtClean="0">
                <a:solidFill>
                  <a:srgbClr val="FF0000"/>
                </a:solidFill>
                <a:latin typeface="Calibri" panose="020F0502020204030204" pitchFamily="34" charset="0"/>
                <a:ea typeface="DejaVu Sans"/>
                <a:cs typeface="Calibri" panose="020F0502020204030204" pitchFamily="34" charset="0"/>
              </a:rPr>
              <a:t>LS2 but clear definition of what should be installed during LS2 </a:t>
            </a:r>
            <a:r>
              <a:rPr lang="en-US" sz="2000" b="1" strike="noStrike" spc="-1" dirty="0" smtClean="0">
                <a:solidFill>
                  <a:srgbClr val="FF0000"/>
                </a:solidFill>
                <a:latin typeface="Calibri" panose="020F0502020204030204" pitchFamily="34" charset="0"/>
                <a:ea typeface="DejaVu Sans"/>
                <a:cs typeface="Calibri" panose="020F0502020204030204" pitchFamily="34" charset="0"/>
              </a:rPr>
              <a:t>(compatible with the already heavy loaded schedule)</a:t>
            </a:r>
            <a:endParaRPr lang="en-US" sz="2400" b="1" strike="noStrike" spc="-1" dirty="0" smtClean="0">
              <a:solidFill>
                <a:srgbClr val="FF0000"/>
              </a:solidFill>
              <a:latin typeface="Calibri" panose="020F0502020204030204" pitchFamily="34" charset="0"/>
              <a:ea typeface="DejaVu Sans"/>
              <a:cs typeface="Calibri" panose="020F0502020204030204" pitchFamily="34" charset="0"/>
            </a:endParaRPr>
          </a:p>
        </p:txBody>
      </p:sp>
      <p:sp>
        <p:nvSpPr>
          <p:cNvPr id="4" name="Rectangle 3"/>
          <p:cNvSpPr/>
          <p:nvPr/>
        </p:nvSpPr>
        <p:spPr>
          <a:xfrm>
            <a:off x="544697" y="157600"/>
            <a:ext cx="4543231" cy="523220"/>
          </a:xfrm>
          <a:prstGeom prst="rect">
            <a:avLst/>
          </a:prstGeom>
          <a:solidFill>
            <a:srgbClr val="0070C0"/>
          </a:solidFill>
        </p:spPr>
        <p:txBody>
          <a:bodyPr wrap="none">
            <a:spAutoFit/>
          </a:bodyPr>
          <a:lstStyle/>
          <a:p>
            <a:r>
              <a:rPr lang="en-GB" sz="2800" dirty="0">
                <a:solidFill>
                  <a:schemeClr val="bg1"/>
                </a:solidFill>
              </a:rPr>
              <a:t>Beam Induced Heat </a:t>
            </a:r>
            <a:r>
              <a:rPr lang="en-GB" sz="2800" dirty="0" smtClean="0">
                <a:solidFill>
                  <a:schemeClr val="bg1"/>
                </a:solidFill>
              </a:rPr>
              <a:t>Loads</a:t>
            </a:r>
            <a:endParaRPr lang="en-GB" sz="2800" dirty="0">
              <a:solidFill>
                <a:schemeClr val="bg1"/>
              </a:solidFill>
            </a:endParaRPr>
          </a:p>
        </p:txBody>
      </p:sp>
      <p:sp>
        <p:nvSpPr>
          <p:cNvPr id="2" name="Rectangle 1"/>
          <p:cNvSpPr/>
          <p:nvPr/>
        </p:nvSpPr>
        <p:spPr>
          <a:xfrm>
            <a:off x="544696" y="3992588"/>
            <a:ext cx="5827503" cy="2062103"/>
          </a:xfrm>
          <a:prstGeom prst="rect">
            <a:avLst/>
          </a:prstGeom>
        </p:spPr>
        <p:txBody>
          <a:bodyPr wrap="square">
            <a:spAutoFit/>
          </a:bodyPr>
          <a:lstStyle/>
          <a:p>
            <a:pPr marL="1800">
              <a:lnSpc>
                <a:spcPct val="100000"/>
              </a:lnSpc>
              <a:buClr>
                <a:srgbClr val="000000"/>
              </a:buClr>
            </a:pPr>
            <a:r>
              <a:rPr lang="en-US" sz="2400" b="1" spc="-1" dirty="0">
                <a:solidFill>
                  <a:srgbClr val="000000"/>
                </a:solidFill>
                <a:latin typeface="Calibri" panose="020F0502020204030204" pitchFamily="34" charset="0"/>
                <a:ea typeface="DejaVu Sans"/>
                <a:cs typeface="Calibri" panose="020F0502020204030204" pitchFamily="34" charset="0"/>
              </a:rPr>
              <a:t>Additional diagnostics for e-cloud measurement in 2018</a:t>
            </a:r>
            <a:endParaRPr lang="en-US" sz="2400" spc="-1" dirty="0">
              <a:latin typeface="Calibri" panose="020F0502020204030204" pitchFamily="34" charset="0"/>
              <a:cs typeface="Calibri" panose="020F0502020204030204" pitchFamily="34" charset="0"/>
            </a:endParaRPr>
          </a:p>
          <a:p>
            <a:pPr marL="233363" lvl="1" indent="-115888">
              <a:lnSpc>
                <a:spcPct val="100000"/>
              </a:lnSpc>
              <a:buClr>
                <a:srgbClr val="000000"/>
              </a:buClr>
            </a:pPr>
            <a:r>
              <a:rPr lang="en-US" sz="2000" b="1" spc="-1" dirty="0">
                <a:solidFill>
                  <a:srgbClr val="000000"/>
                </a:solidFill>
                <a:latin typeface="Calibri" panose="020F0502020204030204" pitchFamily="34" charset="0"/>
                <a:ea typeface="DejaVu Sans"/>
                <a:cs typeface="Calibri" panose="020F0502020204030204" pitchFamily="34" charset="0"/>
              </a:rPr>
              <a:t>- Solenoid (16L2 like) on interconnect with high heat load (31L2)</a:t>
            </a:r>
            <a:endParaRPr lang="en-US" sz="2000" spc="-1" dirty="0">
              <a:latin typeface="Calibri" panose="020F0502020204030204" pitchFamily="34" charset="0"/>
              <a:cs typeface="Calibri" panose="020F0502020204030204" pitchFamily="34" charset="0"/>
            </a:endParaRPr>
          </a:p>
          <a:p>
            <a:pPr marL="233363" lvl="1" indent="-115888">
              <a:lnSpc>
                <a:spcPct val="100000"/>
              </a:lnSpc>
              <a:buClr>
                <a:srgbClr val="000000"/>
              </a:buClr>
            </a:pPr>
            <a:r>
              <a:rPr lang="en-US" sz="2000" b="1" spc="-1" dirty="0">
                <a:solidFill>
                  <a:srgbClr val="000000"/>
                </a:solidFill>
                <a:latin typeface="Calibri" panose="020F0502020204030204" pitchFamily="34" charset="0"/>
                <a:ea typeface="DejaVu Sans"/>
                <a:cs typeface="Calibri" panose="020F0502020204030204" pitchFamily="34" charset="0"/>
              </a:rPr>
              <a:t>- Develop method to observe e-cloud with 2 consecutive BPM</a:t>
            </a:r>
            <a:endParaRPr lang="en-US" sz="2000" spc="-1"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3A22D41A-3348-D940-9DBA-C9DF1BF562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8224" y="3501008"/>
            <a:ext cx="1820170" cy="1394233"/>
          </a:xfrm>
          <a:prstGeom prst="rect">
            <a:avLst/>
          </a:prstGeom>
        </p:spPr>
      </p:pic>
      <p:pic>
        <p:nvPicPr>
          <p:cNvPr id="7" name="Picture 6">
            <a:extLst>
              <a:ext uri="{FF2B5EF4-FFF2-40B4-BE49-F238E27FC236}">
                <a16:creationId xmlns:a16="http://schemas.microsoft.com/office/drawing/2014/main" id="{F53EF29A-70A5-574C-8A6C-2EE087F8367A}"/>
              </a:ext>
            </a:extLst>
          </p:cNvPr>
          <p:cNvPicPr>
            <a:picLocks noChangeAspect="1"/>
          </p:cNvPicPr>
          <p:nvPr/>
        </p:nvPicPr>
        <p:blipFill>
          <a:blip r:embed="rId3"/>
          <a:stretch>
            <a:fillRect/>
          </a:stretch>
        </p:blipFill>
        <p:spPr>
          <a:xfrm>
            <a:off x="6588224" y="4868347"/>
            <a:ext cx="2324226" cy="1312704"/>
          </a:xfrm>
          <a:prstGeom prst="rect">
            <a:avLst/>
          </a:prstGeom>
        </p:spPr>
      </p:pic>
    </p:spTree>
    <p:extLst>
      <p:ext uri="{BB962C8B-B14F-4D97-AF65-F5344CB8AC3E}">
        <p14:creationId xmlns:p14="http://schemas.microsoft.com/office/powerpoint/2010/main" val="187251378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4068324" y="-2704"/>
            <a:ext cx="5008080" cy="6808050"/>
          </a:xfrm>
          <a:prstGeom prst="rect">
            <a:avLst/>
          </a:prstGeom>
        </p:spPr>
      </p:pic>
      <p:sp>
        <p:nvSpPr>
          <p:cNvPr id="3" name="TextBox 2"/>
          <p:cNvSpPr txBox="1"/>
          <p:nvPr/>
        </p:nvSpPr>
        <p:spPr>
          <a:xfrm>
            <a:off x="395536" y="167447"/>
            <a:ext cx="3168352" cy="461665"/>
          </a:xfrm>
          <a:prstGeom prst="rect">
            <a:avLst/>
          </a:prstGeom>
          <a:solidFill>
            <a:srgbClr val="0070C0"/>
          </a:solidFill>
        </p:spPr>
        <p:txBody>
          <a:bodyPr wrap="square" rtlCol="0">
            <a:spAutoFit/>
          </a:bodyPr>
          <a:lstStyle/>
          <a:p>
            <a:pPr algn="ctr"/>
            <a:r>
              <a:rPr lang="en-GB" sz="2400" dirty="0" smtClean="0">
                <a:solidFill>
                  <a:schemeClr val="bg1"/>
                </a:solidFill>
              </a:rPr>
              <a:t>LHC schedule 2018 </a:t>
            </a:r>
            <a:endParaRPr lang="en-GB" sz="2400" dirty="0">
              <a:solidFill>
                <a:schemeClr val="bg1"/>
              </a:solidFill>
            </a:endParaRPr>
          </a:p>
        </p:txBody>
      </p:sp>
      <p:sp>
        <p:nvSpPr>
          <p:cNvPr id="4" name="Rectangle 3"/>
          <p:cNvSpPr/>
          <p:nvPr/>
        </p:nvSpPr>
        <p:spPr>
          <a:xfrm>
            <a:off x="421017" y="650372"/>
            <a:ext cx="3168352" cy="954107"/>
          </a:xfrm>
          <a:prstGeom prst="rect">
            <a:avLst/>
          </a:prstGeom>
          <a:solidFill>
            <a:srgbClr val="00B050"/>
          </a:solidFill>
          <a:ln>
            <a:solidFill>
              <a:srgbClr val="FFCCCC"/>
            </a:solidFill>
          </a:ln>
        </p:spPr>
        <p:txBody>
          <a:bodyPr wrap="square" lIns="91440" tIns="45720" rIns="91440" bIns="45720">
            <a:spAutoFit/>
          </a:bodyPr>
          <a:lstStyle/>
          <a:p>
            <a:pPr algn="ctr"/>
            <a:r>
              <a:rPr lang="en-GB" sz="2800" dirty="0" smtClean="0">
                <a:solidFill>
                  <a:schemeClr val="bg1"/>
                </a:solidFill>
              </a:rPr>
              <a:t>A </a:t>
            </a:r>
            <a:r>
              <a:rPr lang="en-GB" sz="2800" dirty="0">
                <a:solidFill>
                  <a:schemeClr val="bg1"/>
                </a:solidFill>
              </a:rPr>
              <a:t>production year </a:t>
            </a:r>
          </a:p>
          <a:p>
            <a:pPr algn="ctr"/>
            <a:r>
              <a:rPr lang="en-GB" sz="2800" dirty="0">
                <a:solidFill>
                  <a:schemeClr val="bg1"/>
                </a:solidFill>
              </a:rPr>
              <a:t>to complete Run </a:t>
            </a:r>
            <a:r>
              <a:rPr lang="en-GB" sz="2800" dirty="0" smtClean="0">
                <a:solidFill>
                  <a:schemeClr val="bg1"/>
                </a:solidFill>
              </a:rPr>
              <a:t>2</a:t>
            </a:r>
            <a:endParaRPr lang="en-GB" sz="2800" dirty="0">
              <a:solidFill>
                <a:schemeClr val="bg1"/>
              </a:solidFill>
            </a:endParaRPr>
          </a:p>
        </p:txBody>
      </p:sp>
      <p:sp>
        <p:nvSpPr>
          <p:cNvPr id="5" name="Rectangle 4"/>
          <p:cNvSpPr/>
          <p:nvPr/>
        </p:nvSpPr>
        <p:spPr>
          <a:xfrm>
            <a:off x="323528" y="1556792"/>
            <a:ext cx="3528392" cy="2339102"/>
          </a:xfrm>
          <a:prstGeom prst="rect">
            <a:avLst/>
          </a:prstGeom>
        </p:spPr>
        <p:txBody>
          <a:bodyPr wrap="square">
            <a:spAutoFit/>
          </a:bodyPr>
          <a:lstStyle/>
          <a:p>
            <a:pPr lvl="0" algn="ctr"/>
            <a:r>
              <a:rPr lang="en-GB" sz="2800" dirty="0" smtClean="0">
                <a:latin typeface="Calibri" panose="020F0502020204030204" pitchFamily="34" charset="0"/>
                <a:ea typeface="Calibri" panose="020F0502020204030204" pitchFamily="34" charset="0"/>
                <a:cs typeface="Times New Roman" panose="02020603050405020304" pitchFamily="18" charset="0"/>
              </a:rPr>
              <a:t>Goal 60 fb</a:t>
            </a:r>
            <a:r>
              <a:rPr lang="en-GB" sz="2800" baseline="30000" dirty="0" smtClean="0">
                <a:latin typeface="Calibri" panose="020F0502020204030204" pitchFamily="34" charset="0"/>
                <a:ea typeface="Calibri" panose="020F0502020204030204" pitchFamily="34" charset="0"/>
                <a:cs typeface="Times New Roman" panose="02020603050405020304" pitchFamily="18" charset="0"/>
              </a:rPr>
              <a:t>-1 </a:t>
            </a:r>
            <a:r>
              <a:rPr lang="en-GB" sz="2400" dirty="0" smtClean="0">
                <a:latin typeface="Calibri" panose="020F0502020204030204" pitchFamily="34" charset="0"/>
                <a:ea typeface="Calibri" panose="020F0502020204030204" pitchFamily="34" charset="0"/>
                <a:cs typeface="Times New Roman" panose="02020603050405020304" pitchFamily="18" charset="0"/>
              </a:rPr>
              <a:t>ATLAS/CMS</a:t>
            </a:r>
          </a:p>
          <a:p>
            <a:pPr lvl="0" algn="ctr"/>
            <a:r>
              <a:rPr lang="en-GB" sz="2400" dirty="0" smtClean="0">
                <a:latin typeface="Calibri" panose="020F0502020204030204" pitchFamily="34" charset="0"/>
                <a:ea typeface="Calibri" panose="020F0502020204030204" pitchFamily="34" charset="0"/>
                <a:cs typeface="Times New Roman" panose="02020603050405020304" pitchFamily="18" charset="0"/>
              </a:rPr>
              <a:t>2 fb-1 for </a:t>
            </a:r>
            <a:r>
              <a:rPr lang="en-GB" sz="2400" dirty="0" err="1" smtClean="0">
                <a:latin typeface="Calibri" panose="020F0502020204030204" pitchFamily="34" charset="0"/>
                <a:ea typeface="Calibri" panose="020F0502020204030204" pitchFamily="34" charset="0"/>
                <a:cs typeface="Times New Roman" panose="02020603050405020304" pitchFamily="18" charset="0"/>
              </a:rPr>
              <a:t>LHCb</a:t>
            </a:r>
            <a:endParaRPr lang="en-GB" sz="2400" dirty="0" smtClean="0">
              <a:latin typeface="Calibri" panose="020F0502020204030204" pitchFamily="34" charset="0"/>
              <a:ea typeface="Calibri" panose="020F0502020204030204" pitchFamily="34" charset="0"/>
              <a:cs typeface="Times New Roman" panose="02020603050405020304" pitchFamily="18" charset="0"/>
            </a:endParaRPr>
          </a:p>
          <a:p>
            <a:pPr lvl="0" algn="ctr"/>
            <a:r>
              <a:rPr lang="en-GB" sz="2000" dirty="0">
                <a:latin typeface="Calibri" panose="020F0502020204030204" pitchFamily="34" charset="0"/>
                <a:ea typeface="Calibri" panose="020F0502020204030204" pitchFamily="34" charset="0"/>
                <a:cs typeface="Times New Roman" panose="02020603050405020304" pitchFamily="18" charset="0"/>
              </a:rPr>
              <a:t>w</a:t>
            </a:r>
            <a:r>
              <a:rPr lang="en-GB" sz="2000" dirty="0" smtClean="0">
                <a:latin typeface="Calibri" panose="020F0502020204030204" pitchFamily="34" charset="0"/>
                <a:ea typeface="Calibri" panose="020F0502020204030204" pitchFamily="34" charset="0"/>
                <a:cs typeface="Times New Roman" panose="02020603050405020304" pitchFamily="18" charset="0"/>
              </a:rPr>
              <a:t>ith 131 days of p-p physics</a:t>
            </a:r>
            <a:endParaRPr lang="en-GB" sz="1600" dirty="0" smtClean="0">
              <a:latin typeface="Calibri" panose="020F0502020204030204" pitchFamily="34" charset="0"/>
              <a:ea typeface="Calibri" panose="020F0502020204030204" pitchFamily="34" charset="0"/>
              <a:cs typeface="Times New Roman" panose="02020603050405020304" pitchFamily="18" charset="0"/>
            </a:endParaRPr>
          </a:p>
          <a:p>
            <a:pPr lvl="0" algn="ctr"/>
            <a:r>
              <a:rPr lang="en-GB" sz="20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55 fb</a:t>
            </a:r>
            <a:r>
              <a:rPr lang="en-GB" sz="2000" baseline="300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-1</a:t>
            </a:r>
            <a:r>
              <a:rPr lang="en-GB" sz="20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 and 1.8 fb</a:t>
            </a:r>
            <a:r>
              <a:rPr lang="en-GB" sz="2000" baseline="300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-1</a:t>
            </a:r>
            <a:r>
              <a:rPr lang="en-GB" sz="20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 if 119 days</a:t>
            </a:r>
            <a:endParaRPr lang="en-GB" sz="24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lvl="0" algn="ctr"/>
            <a:r>
              <a:rPr lang="en-GB" dirty="0" smtClean="0">
                <a:latin typeface="Calibri" panose="020F0502020204030204" pitchFamily="34" charset="0"/>
                <a:ea typeface="Calibri" panose="020F0502020204030204" pitchFamily="34" charset="0"/>
                <a:cs typeface="Times New Roman" panose="02020603050405020304" pitchFamily="18" charset="0"/>
              </a:rPr>
              <a:t>BCMS 25ns , 13 </a:t>
            </a:r>
            <a:r>
              <a:rPr lang="en-GB" dirty="0" err="1" smtClean="0">
                <a:latin typeface="Calibri" panose="020F0502020204030204" pitchFamily="34" charset="0"/>
                <a:ea typeface="Calibri" panose="020F0502020204030204" pitchFamily="34" charset="0"/>
                <a:cs typeface="Times New Roman" panose="02020603050405020304" pitchFamily="18" charset="0"/>
              </a:rPr>
              <a:t>TeV</a:t>
            </a: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lvl="0" algn="ctr"/>
            <a:r>
              <a:rPr lang="en-GB" dirty="0" smtClean="0">
                <a:latin typeface="Calibri" panose="020F0502020204030204" pitchFamily="34" charset="0"/>
                <a:ea typeface="Calibri" panose="020F0502020204030204" pitchFamily="34" charset="0"/>
                <a:cs typeface="Times New Roman" panose="02020603050405020304" pitchFamily="18" charset="0"/>
              </a:rPr>
              <a:t>keeping the LHC availability close to 50% (stable beams)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395536" y="4862190"/>
            <a:ext cx="3325433" cy="769441"/>
          </a:xfrm>
          <a:prstGeom prst="rect">
            <a:avLst/>
          </a:prstGeom>
          <a:noFill/>
        </p:spPr>
        <p:txBody>
          <a:bodyPr wrap="square" rtlCol="0">
            <a:spAutoFit/>
          </a:bodyPr>
          <a:lstStyle/>
          <a:p>
            <a:pPr algn="ctr"/>
            <a:r>
              <a:rPr lang="en-GB" sz="1600" b="1" dirty="0" smtClean="0"/>
              <a:t>20 days of MD</a:t>
            </a:r>
            <a:endParaRPr lang="en-GB" sz="1600" dirty="0" smtClean="0"/>
          </a:p>
          <a:p>
            <a:pPr algn="ctr"/>
            <a:r>
              <a:rPr lang="en-GB" sz="1400" dirty="0" smtClean="0"/>
              <a:t>+ 3-5 days, later during 2018 according integrated luminosity</a:t>
            </a:r>
            <a:endParaRPr lang="en-GB" sz="1400" dirty="0"/>
          </a:p>
        </p:txBody>
      </p:sp>
      <p:sp>
        <p:nvSpPr>
          <p:cNvPr id="7" name="TextBox 6"/>
          <p:cNvSpPr txBox="1"/>
          <p:nvPr/>
        </p:nvSpPr>
        <p:spPr>
          <a:xfrm>
            <a:off x="287714" y="3922208"/>
            <a:ext cx="3528392" cy="938719"/>
          </a:xfrm>
          <a:prstGeom prst="rect">
            <a:avLst/>
          </a:prstGeom>
          <a:noFill/>
        </p:spPr>
        <p:txBody>
          <a:bodyPr wrap="square" rtlCol="0">
            <a:spAutoFit/>
          </a:bodyPr>
          <a:lstStyle/>
          <a:p>
            <a:pPr marL="1200150" indent="-1200150" algn="just"/>
            <a:r>
              <a:rPr lang="en-GB" sz="1600" b="1" dirty="0" err="1" smtClean="0"/>
              <a:t>Pb-Pb</a:t>
            </a:r>
            <a:r>
              <a:rPr lang="en-GB" sz="1600" b="1" dirty="0" smtClean="0"/>
              <a:t> run </a:t>
            </a:r>
            <a:r>
              <a:rPr lang="en-GB" sz="1600" dirty="0" smtClean="0"/>
              <a:t>: 24 days </a:t>
            </a:r>
          </a:p>
          <a:p>
            <a:pPr marL="1200150" indent="-1200150" algn="just"/>
            <a:r>
              <a:rPr lang="en-GB" sz="1600" dirty="0" smtClean="0"/>
              <a:t>	4 days setting-up</a:t>
            </a:r>
          </a:p>
          <a:p>
            <a:pPr algn="just"/>
            <a:endParaRPr lang="en-GB" sz="700" dirty="0" smtClean="0"/>
          </a:p>
          <a:p>
            <a:pPr algn="just"/>
            <a:r>
              <a:rPr lang="en-GB" sz="1400" b="1" dirty="0" smtClean="0"/>
              <a:t>Special runs:</a:t>
            </a:r>
            <a:r>
              <a:rPr lang="en-GB" sz="1400" dirty="0" smtClean="0"/>
              <a:t> 9 days (16 days ?)</a:t>
            </a:r>
          </a:p>
        </p:txBody>
      </p:sp>
      <p:sp>
        <p:nvSpPr>
          <p:cNvPr id="9" name="Explosion 1 8"/>
          <p:cNvSpPr/>
          <p:nvPr/>
        </p:nvSpPr>
        <p:spPr>
          <a:xfrm>
            <a:off x="7650013" y="1236289"/>
            <a:ext cx="390600" cy="176221"/>
          </a:xfrm>
          <a:prstGeom prst="irregularSeal1">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p:cNvSpPr/>
          <p:nvPr/>
        </p:nvSpPr>
        <p:spPr>
          <a:xfrm>
            <a:off x="200752" y="5631631"/>
            <a:ext cx="3805040" cy="461665"/>
          </a:xfrm>
          <a:prstGeom prst="rect">
            <a:avLst/>
          </a:prstGeom>
        </p:spPr>
        <p:txBody>
          <a:bodyPr wrap="square">
            <a:spAutoFit/>
          </a:bodyPr>
          <a:lstStyle/>
          <a:p>
            <a:r>
              <a:rPr lang="en-GB" sz="1200" dirty="0" smtClean="0"/>
              <a:t>Week 49: </a:t>
            </a:r>
            <a:r>
              <a:rPr lang="en-GB" sz="1200" b="1" dirty="0" smtClean="0"/>
              <a:t>powering tests to 14 </a:t>
            </a:r>
            <a:r>
              <a:rPr lang="en-GB" sz="1200" b="1" dirty="0" err="1" smtClean="0"/>
              <a:t>TeV</a:t>
            </a:r>
            <a:r>
              <a:rPr lang="en-GB" sz="1200" b="1" dirty="0" smtClean="0"/>
              <a:t>  </a:t>
            </a:r>
          </a:p>
          <a:p>
            <a:r>
              <a:rPr lang="en-GB" sz="1200" dirty="0" smtClean="0"/>
              <a:t>(Main dipole circuit ONE sector training to 14 </a:t>
            </a:r>
            <a:r>
              <a:rPr lang="en-GB" sz="1200" dirty="0" err="1" smtClean="0"/>
              <a:t>TeV</a:t>
            </a:r>
            <a:r>
              <a:rPr lang="en-GB" sz="1200" dirty="0" smtClean="0"/>
              <a:t>)</a:t>
            </a:r>
            <a:endParaRPr lang="en-GB" sz="1400" dirty="0"/>
          </a:p>
        </p:txBody>
      </p:sp>
    </p:spTree>
    <p:extLst>
      <p:ext uri="{BB962C8B-B14F-4D97-AF65-F5344CB8AC3E}">
        <p14:creationId xmlns:p14="http://schemas.microsoft.com/office/powerpoint/2010/main" val="24394972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Table 3"/>
          <p:cNvGraphicFramePr/>
          <p:nvPr>
            <p:extLst/>
          </p:nvPr>
        </p:nvGraphicFramePr>
        <p:xfrm>
          <a:off x="611560" y="1012278"/>
          <a:ext cx="8076960" cy="4839960"/>
        </p:xfrm>
        <a:graphic>
          <a:graphicData uri="http://schemas.openxmlformats.org/drawingml/2006/table">
            <a:tbl>
              <a:tblPr/>
              <a:tblGrid>
                <a:gridCol w="6198480">
                  <a:extLst>
                    <a:ext uri="{9D8B030D-6E8A-4147-A177-3AD203B41FA5}">
                      <a16:colId xmlns:a16="http://schemas.microsoft.com/office/drawing/2014/main" val="20000"/>
                    </a:ext>
                  </a:extLst>
                </a:gridCol>
                <a:gridCol w="1878480">
                  <a:extLst>
                    <a:ext uri="{9D8B030D-6E8A-4147-A177-3AD203B41FA5}">
                      <a16:colId xmlns:a16="http://schemas.microsoft.com/office/drawing/2014/main" val="20001"/>
                    </a:ext>
                  </a:extLst>
                </a:gridCol>
              </a:tblGrid>
              <a:tr h="370800">
                <a:tc>
                  <a:txBody>
                    <a:bodyPr/>
                    <a:lstStyle/>
                    <a:p>
                      <a:pPr algn="ctr">
                        <a:lnSpc>
                          <a:spcPct val="100000"/>
                        </a:lnSpc>
                      </a:pPr>
                      <a:r>
                        <a:rPr lang="en-US" sz="2200" b="1" strike="noStrike" spc="-1">
                          <a:solidFill>
                            <a:srgbClr val="FFFFFF"/>
                          </a:solidFill>
                          <a:latin typeface="Calibri"/>
                        </a:rPr>
                        <a:t>Phase</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pPr>
                      <a:r>
                        <a:rPr lang="en-US" sz="2200" b="1" strike="noStrike" spc="-1">
                          <a:solidFill>
                            <a:srgbClr val="FFFFFF"/>
                          </a:solidFill>
                          <a:latin typeface="Calibri"/>
                        </a:rPr>
                        <a:t>Days</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370800">
                <a:tc>
                  <a:txBody>
                    <a:bodyPr/>
                    <a:lstStyle/>
                    <a:p>
                      <a:pPr>
                        <a:lnSpc>
                          <a:spcPct val="100000"/>
                        </a:lnSpc>
                      </a:pPr>
                      <a:r>
                        <a:rPr lang="en-US" sz="2200" b="1" strike="noStrike" spc="-1">
                          <a:solidFill>
                            <a:srgbClr val="000000"/>
                          </a:solidFill>
                          <a:latin typeface="Calibri"/>
                        </a:rPr>
                        <a:t>Initial Commissioning+ intensity ramp up</a:t>
                      </a:r>
                      <a:endParaRPr lang="en-US" sz="2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gn="ctr">
                        <a:lnSpc>
                          <a:spcPct val="100000"/>
                        </a:lnSpc>
                      </a:pPr>
                      <a:r>
                        <a:rPr lang="en-US" sz="2200" b="1" strike="noStrike" spc="-1">
                          <a:solidFill>
                            <a:srgbClr val="000000"/>
                          </a:solidFill>
                          <a:latin typeface="Calibri"/>
                        </a:rPr>
                        <a:t>34</a:t>
                      </a:r>
                      <a:endParaRPr lang="en-US" sz="2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370800">
                <a:tc>
                  <a:txBody>
                    <a:bodyPr/>
                    <a:lstStyle/>
                    <a:p>
                      <a:pPr>
                        <a:lnSpc>
                          <a:spcPct val="100000"/>
                        </a:lnSpc>
                      </a:pPr>
                      <a:r>
                        <a:rPr lang="en-US" sz="2200" b="1" strike="noStrike" spc="-1">
                          <a:solidFill>
                            <a:srgbClr val="000000"/>
                          </a:solidFill>
                          <a:latin typeface="Calibri"/>
                        </a:rPr>
                        <a:t>Scrubbing</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pPr>
                      <a:r>
                        <a:rPr lang="en-US" sz="2200" b="1" strike="noStrike" spc="-1">
                          <a:solidFill>
                            <a:srgbClr val="000000"/>
                          </a:solidFill>
                          <a:latin typeface="Calibri"/>
                        </a:rPr>
                        <a:t>1</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370800">
                <a:tc>
                  <a:txBody>
                    <a:bodyPr/>
                    <a:lstStyle/>
                    <a:p>
                      <a:pPr>
                        <a:lnSpc>
                          <a:spcPct val="100000"/>
                        </a:lnSpc>
                      </a:pPr>
                      <a:r>
                        <a:rPr lang="en-US" sz="2200" b="1" strike="noStrike" spc="-1">
                          <a:solidFill>
                            <a:srgbClr val="008000"/>
                          </a:solidFill>
                          <a:latin typeface="Calibri"/>
                        </a:rPr>
                        <a:t>Proton physics 25 ns</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pPr>
                      <a:r>
                        <a:rPr lang="en-US" sz="2200" b="1" strike="noStrike" spc="-1">
                          <a:solidFill>
                            <a:srgbClr val="008000"/>
                          </a:solidFill>
                          <a:latin typeface="Calibri"/>
                        </a:rPr>
                        <a:t>131</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371520">
                <a:tc>
                  <a:txBody>
                    <a:bodyPr/>
                    <a:lstStyle/>
                    <a:p>
                      <a:pPr>
                        <a:lnSpc>
                          <a:spcPct val="100000"/>
                        </a:lnSpc>
                      </a:pPr>
                      <a:r>
                        <a:rPr lang="en-US" sz="2200" b="1" strike="noStrike" spc="-1">
                          <a:solidFill>
                            <a:srgbClr val="000000"/>
                          </a:solidFill>
                          <a:latin typeface="Calibri"/>
                        </a:rPr>
                        <a:t>Special physics runs </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pPr>
                      <a:r>
                        <a:rPr lang="en-US" sz="2200" b="1" strike="noStrike" spc="-1" dirty="0" smtClean="0">
                          <a:solidFill>
                            <a:srgbClr val="000000"/>
                          </a:solidFill>
                          <a:latin typeface="Calibri"/>
                        </a:rPr>
                        <a:t>8</a:t>
                      </a:r>
                      <a:r>
                        <a:rPr lang="en-US" sz="2200" b="1" strike="noStrike" spc="-1" baseline="0" dirty="0" smtClean="0">
                          <a:solidFill>
                            <a:srgbClr val="000000"/>
                          </a:solidFill>
                          <a:latin typeface="Calibri"/>
                        </a:rPr>
                        <a:t> + 1</a:t>
                      </a:r>
                      <a:endParaRPr lang="en-US" sz="2200" b="0" strike="noStrike" spc="-1" dirty="0">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370800">
                <a:tc>
                  <a:txBody>
                    <a:bodyPr/>
                    <a:lstStyle/>
                    <a:p>
                      <a:pPr>
                        <a:lnSpc>
                          <a:spcPct val="100000"/>
                        </a:lnSpc>
                      </a:pPr>
                      <a:r>
                        <a:rPr lang="en-US" sz="2200" b="1" strike="noStrike" spc="-1">
                          <a:solidFill>
                            <a:srgbClr val="000000"/>
                          </a:solidFill>
                          <a:latin typeface="Calibri"/>
                        </a:rPr>
                        <a:t>Machine development</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pPr>
                      <a:r>
                        <a:rPr lang="en-US" sz="2200" b="1" strike="noStrike" spc="-1" dirty="0">
                          <a:solidFill>
                            <a:srgbClr val="000000"/>
                          </a:solidFill>
                          <a:latin typeface="Calibri"/>
                        </a:rPr>
                        <a:t>20</a:t>
                      </a:r>
                      <a:endParaRPr lang="en-US" sz="2200" b="0" strike="noStrike" spc="-1" dirty="0">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r h="370800">
                <a:tc>
                  <a:txBody>
                    <a:bodyPr/>
                    <a:lstStyle/>
                    <a:p>
                      <a:pPr>
                        <a:lnSpc>
                          <a:spcPct val="100000"/>
                        </a:lnSpc>
                      </a:pPr>
                      <a:r>
                        <a:rPr lang="en-US" sz="2200" b="1" strike="noStrike" spc="-1">
                          <a:solidFill>
                            <a:srgbClr val="000000"/>
                          </a:solidFill>
                          <a:latin typeface="Calibri"/>
                        </a:rPr>
                        <a:t>Setting-up fo Pb-Pb ion run</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pPr>
                      <a:r>
                        <a:rPr lang="en-US" sz="2200" b="1" strike="noStrike" spc="-1">
                          <a:solidFill>
                            <a:srgbClr val="000000"/>
                          </a:solidFill>
                          <a:latin typeface="Calibri"/>
                        </a:rPr>
                        <a:t>4</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6"/>
                  </a:ext>
                </a:extLst>
              </a:tr>
              <a:tr h="370800">
                <a:tc>
                  <a:txBody>
                    <a:bodyPr/>
                    <a:lstStyle/>
                    <a:p>
                      <a:pPr>
                        <a:lnSpc>
                          <a:spcPct val="100000"/>
                        </a:lnSpc>
                      </a:pPr>
                      <a:r>
                        <a:rPr lang="en-US" sz="2200" b="1" strike="noStrike" spc="-1">
                          <a:solidFill>
                            <a:srgbClr val="000000"/>
                          </a:solidFill>
                          <a:latin typeface="Calibri"/>
                        </a:rPr>
                        <a:t>Pb-Pb ion run</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pPr>
                      <a:r>
                        <a:rPr lang="en-US" sz="2200" b="1" strike="noStrike" spc="-1">
                          <a:solidFill>
                            <a:srgbClr val="000000"/>
                          </a:solidFill>
                          <a:latin typeface="Calibri"/>
                        </a:rPr>
                        <a:t>24</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7"/>
                  </a:ext>
                </a:extLst>
              </a:tr>
              <a:tr h="370800">
                <a:tc>
                  <a:txBody>
                    <a:bodyPr/>
                    <a:lstStyle/>
                    <a:p>
                      <a:pPr>
                        <a:lnSpc>
                          <a:spcPct val="100000"/>
                        </a:lnSpc>
                      </a:pPr>
                      <a:r>
                        <a:rPr lang="en-US" sz="2200" b="1" strike="noStrike" spc="-1">
                          <a:solidFill>
                            <a:srgbClr val="000000"/>
                          </a:solidFill>
                          <a:latin typeface="Calibri"/>
                        </a:rPr>
                        <a:t>Technical stops (3)</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pPr>
                      <a:r>
                        <a:rPr lang="en-US" sz="2200" b="1" strike="noStrike" spc="-1">
                          <a:solidFill>
                            <a:srgbClr val="000000"/>
                          </a:solidFill>
                          <a:latin typeface="Calibri"/>
                        </a:rPr>
                        <a:t>13</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8"/>
                  </a:ext>
                </a:extLst>
              </a:tr>
              <a:tr h="370800">
                <a:tc>
                  <a:txBody>
                    <a:bodyPr/>
                    <a:lstStyle/>
                    <a:p>
                      <a:pPr>
                        <a:lnSpc>
                          <a:spcPct val="100000"/>
                        </a:lnSpc>
                      </a:pPr>
                      <a:r>
                        <a:rPr lang="en-US" sz="2200" b="1" strike="noStrike" spc="-1">
                          <a:solidFill>
                            <a:srgbClr val="000000"/>
                          </a:solidFill>
                          <a:latin typeface="Calibri"/>
                        </a:rPr>
                        <a:t>Technical stop recovery (3)</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pPr>
                      <a:r>
                        <a:rPr lang="en-US" sz="2200" b="1" strike="noStrike" spc="-1">
                          <a:solidFill>
                            <a:srgbClr val="000000"/>
                          </a:solidFill>
                          <a:latin typeface="Calibri"/>
                        </a:rPr>
                        <a:t>5</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9"/>
                  </a:ext>
                </a:extLst>
              </a:tr>
              <a:tr h="572760">
                <a:tc>
                  <a:txBody>
                    <a:bodyPr/>
                    <a:lstStyle/>
                    <a:p>
                      <a:pPr>
                        <a:lnSpc>
                          <a:spcPct val="100000"/>
                        </a:lnSpc>
                      </a:pPr>
                      <a:r>
                        <a:rPr lang="en-US" sz="2200" b="1" strike="noStrike" spc="-1">
                          <a:solidFill>
                            <a:srgbClr val="FF0000"/>
                          </a:solidFill>
                          <a:latin typeface="Calibri"/>
                        </a:rPr>
                        <a:t>Total</a:t>
                      </a:r>
                      <a:endParaRPr lang="en-US" sz="2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pPr>
                      <a:r>
                        <a:rPr lang="en-US" sz="2200" b="1" strike="noStrike" spc="-1" dirty="0">
                          <a:solidFill>
                            <a:srgbClr val="FF0000"/>
                          </a:solidFill>
                          <a:latin typeface="Calibri"/>
                        </a:rPr>
                        <a:t>241 days </a:t>
                      </a:r>
                      <a:endParaRPr lang="en-US" sz="2200" b="0" strike="noStrike" spc="-1" dirty="0">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10"/>
                  </a:ext>
                </a:extLst>
              </a:tr>
            </a:tbl>
          </a:graphicData>
        </a:graphic>
      </p:graphicFrame>
      <p:sp>
        <p:nvSpPr>
          <p:cNvPr id="67" name="CustomShape 4"/>
          <p:cNvSpPr/>
          <p:nvPr/>
        </p:nvSpPr>
        <p:spPr>
          <a:xfrm>
            <a:off x="1920240" y="6309360"/>
            <a:ext cx="91080" cy="304920"/>
          </a:xfrm>
          <a:prstGeom prst="rect">
            <a:avLst/>
          </a:prstGeom>
          <a:noFill/>
          <a:ln>
            <a:noFill/>
          </a:ln>
        </p:spPr>
        <p:style>
          <a:lnRef idx="0">
            <a:scrgbClr r="0" g="0" b="0"/>
          </a:lnRef>
          <a:fillRef idx="0">
            <a:scrgbClr r="0" g="0" b="0"/>
          </a:fillRef>
          <a:effectRef idx="0">
            <a:scrgbClr r="0" g="0" b="0"/>
          </a:effectRef>
          <a:fontRef idx="minor"/>
        </p:style>
      </p:sp>
      <p:sp>
        <p:nvSpPr>
          <p:cNvPr id="6" name="Rectangle 5"/>
          <p:cNvSpPr/>
          <p:nvPr/>
        </p:nvSpPr>
        <p:spPr>
          <a:xfrm>
            <a:off x="544697" y="157600"/>
            <a:ext cx="4424609" cy="523220"/>
          </a:xfrm>
          <a:prstGeom prst="rect">
            <a:avLst/>
          </a:prstGeom>
          <a:solidFill>
            <a:srgbClr val="0070C0"/>
          </a:solidFill>
        </p:spPr>
        <p:txBody>
          <a:bodyPr wrap="none">
            <a:spAutoFit/>
          </a:bodyPr>
          <a:lstStyle/>
          <a:p>
            <a:r>
              <a:rPr lang="en-GB" sz="2800" dirty="0">
                <a:solidFill>
                  <a:schemeClr val="bg1"/>
                </a:solidFill>
              </a:rPr>
              <a:t>2018 LHC </a:t>
            </a:r>
            <a:r>
              <a:rPr lang="en-GB" sz="2800" dirty="0" smtClean="0">
                <a:solidFill>
                  <a:schemeClr val="bg1"/>
                </a:solidFill>
              </a:rPr>
              <a:t>schedule (V1.1)</a:t>
            </a:r>
            <a:endParaRPr lang="en-GB" sz="2800" dirty="0">
              <a:solidFill>
                <a:schemeClr val="bg1"/>
              </a:solidFill>
            </a:endParaRPr>
          </a:p>
        </p:txBody>
      </p:sp>
    </p:spTree>
    <p:extLst>
      <p:ext uri="{BB962C8B-B14F-4D97-AF65-F5344CB8AC3E}">
        <p14:creationId xmlns:p14="http://schemas.microsoft.com/office/powerpoint/2010/main" val="244181793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844824"/>
            <a:ext cx="7241085" cy="3631763"/>
          </a:xfrm>
          <a:prstGeom prst="rect">
            <a:avLst/>
          </a:prstGeom>
          <a:noFill/>
        </p:spPr>
        <p:txBody>
          <a:bodyPr wrap="none" rtlCol="0">
            <a:spAutoFit/>
          </a:bodyPr>
          <a:lstStyle/>
          <a:p>
            <a:pPr algn="ctr"/>
            <a:r>
              <a:rPr lang="fr-CH" sz="11500" b="1" dirty="0" smtClean="0"/>
              <a:t>2019-2020</a:t>
            </a:r>
          </a:p>
          <a:p>
            <a:pPr algn="ctr"/>
            <a:r>
              <a:rPr lang="fr-CH" sz="11500" b="1" dirty="0" smtClean="0"/>
              <a:t>LS2</a:t>
            </a:r>
            <a:endParaRPr lang="en-GB" sz="11500" b="1" dirty="0"/>
          </a:p>
        </p:txBody>
      </p:sp>
    </p:spTree>
    <p:extLst>
      <p:ext uri="{BB962C8B-B14F-4D97-AF65-F5344CB8AC3E}">
        <p14:creationId xmlns:p14="http://schemas.microsoft.com/office/powerpoint/2010/main" val="397801878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62001" y="765818"/>
            <a:ext cx="5084000" cy="3780000"/>
          </a:xfrm>
          <a:prstGeom prst="rect">
            <a:avLst/>
          </a:prstGeom>
          <a:ln w="38100">
            <a:solidFill>
              <a:schemeClr val="bg1">
                <a:lumMod val="65000"/>
              </a:schemeClr>
            </a:solidFill>
          </a:ln>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712206" y="1374623"/>
            <a:ext cx="5049001" cy="3780000"/>
          </a:xfrm>
          <a:prstGeom prst="rect">
            <a:avLst/>
          </a:prstGeom>
          <a:ln w="38100">
            <a:solidFill>
              <a:schemeClr val="bg1">
                <a:lumMod val="65000"/>
              </a:schemeClr>
            </a:solidFill>
          </a:ln>
        </p:spPr>
      </p:pic>
      <p:sp>
        <p:nvSpPr>
          <p:cNvPr id="7" name="TextBox 6"/>
          <p:cNvSpPr txBox="1"/>
          <p:nvPr/>
        </p:nvSpPr>
        <p:spPr>
          <a:xfrm>
            <a:off x="1187624" y="4221088"/>
            <a:ext cx="2441694" cy="1754326"/>
          </a:xfrm>
          <a:prstGeom prst="rect">
            <a:avLst/>
          </a:prstGeom>
          <a:solidFill>
            <a:schemeClr val="bg1"/>
          </a:solidFill>
          <a:ln w="38100">
            <a:solidFill>
              <a:schemeClr val="bg1">
                <a:lumMod val="65000"/>
              </a:schemeClr>
            </a:solidFill>
          </a:ln>
        </p:spPr>
        <p:txBody>
          <a:bodyPr wrap="none" rtlCol="0">
            <a:spAutoFit/>
          </a:bodyPr>
          <a:lstStyle/>
          <a:p>
            <a:r>
              <a:rPr lang="en-GB" dirty="0" smtClean="0"/>
              <a:t>Space Management</a:t>
            </a:r>
          </a:p>
          <a:p>
            <a:r>
              <a:rPr lang="en-GB" dirty="0" smtClean="0"/>
              <a:t>   Storage</a:t>
            </a:r>
          </a:p>
          <a:p>
            <a:r>
              <a:rPr lang="en-GB" dirty="0" smtClean="0"/>
              <a:t>   Base </a:t>
            </a:r>
            <a:r>
              <a:rPr lang="en-GB" dirty="0"/>
              <a:t>de </a:t>
            </a:r>
            <a:r>
              <a:rPr lang="en-GB" dirty="0" err="1" smtClean="0"/>
              <a:t>Chantier</a:t>
            </a:r>
            <a:endParaRPr lang="en-GB" dirty="0" smtClean="0"/>
          </a:p>
          <a:p>
            <a:r>
              <a:rPr lang="en-GB" dirty="0"/>
              <a:t> </a:t>
            </a:r>
            <a:r>
              <a:rPr lang="en-GB" dirty="0" smtClean="0"/>
              <a:t>  Logistics</a:t>
            </a:r>
            <a:endParaRPr lang="en-GB" dirty="0"/>
          </a:p>
          <a:p>
            <a:r>
              <a:rPr lang="en-GB" dirty="0" smtClean="0"/>
              <a:t>   </a:t>
            </a:r>
            <a:r>
              <a:rPr lang="en-GB" i="1" dirty="0" smtClean="0"/>
              <a:t>Workshops</a:t>
            </a:r>
          </a:p>
          <a:p>
            <a:r>
              <a:rPr lang="en-GB" i="1" dirty="0" smtClean="0"/>
              <a:t>   Offices / Workshops</a:t>
            </a:r>
            <a:endParaRPr lang="en-GB" i="1" dirty="0"/>
          </a:p>
        </p:txBody>
      </p:sp>
      <p:sp>
        <p:nvSpPr>
          <p:cNvPr id="8" name="Rectangle 7"/>
          <p:cNvSpPr/>
          <p:nvPr/>
        </p:nvSpPr>
        <p:spPr>
          <a:xfrm>
            <a:off x="179388" y="157045"/>
            <a:ext cx="7921004" cy="461665"/>
          </a:xfrm>
          <a:prstGeom prst="rect">
            <a:avLst/>
          </a:prstGeom>
          <a:solidFill>
            <a:srgbClr val="0070C0"/>
          </a:solidFill>
        </p:spPr>
        <p:txBody>
          <a:bodyPr wrap="square">
            <a:spAutoFit/>
          </a:bodyPr>
          <a:lstStyle/>
          <a:p>
            <a:pPr algn="ctr"/>
            <a:r>
              <a:rPr lang="en-GB" sz="2400" dirty="0" smtClean="0">
                <a:solidFill>
                  <a:schemeClr val="bg1"/>
                </a:solidFill>
              </a:rPr>
              <a:t>LS2 (2019-2020 period): coordination of multi projects </a:t>
            </a:r>
            <a:endParaRPr lang="en-GB" sz="2400" dirty="0">
              <a:solidFill>
                <a:schemeClr val="bg1"/>
              </a:solidFill>
            </a:endParaRPr>
          </a:p>
        </p:txBody>
      </p:sp>
    </p:spTree>
    <p:extLst>
      <p:ext uri="{BB962C8B-B14F-4D97-AF65-F5344CB8AC3E}">
        <p14:creationId xmlns:p14="http://schemas.microsoft.com/office/powerpoint/2010/main" val="52956037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95535" y="622429"/>
            <a:ext cx="8641279" cy="646331"/>
          </a:xfrm>
          <a:prstGeom prst="rect">
            <a:avLst/>
          </a:prstGeom>
          <a:noFill/>
        </p:spPr>
        <p:txBody>
          <a:bodyPr wrap="square" rtlCol="0">
            <a:spAutoFit/>
          </a:bodyPr>
          <a:lstStyle/>
          <a:p>
            <a:r>
              <a:rPr lang="en-GB" b="1" dirty="0" smtClean="0">
                <a:solidFill>
                  <a:srgbClr val="000000"/>
                </a:solidFill>
              </a:rPr>
              <a:t>Master </a:t>
            </a:r>
            <a:r>
              <a:rPr lang="en-GB" b="1" dirty="0">
                <a:solidFill>
                  <a:srgbClr val="000000"/>
                </a:solidFill>
              </a:rPr>
              <a:t>schedule of LS2 </a:t>
            </a:r>
            <a:r>
              <a:rPr lang="en-GB" b="1" dirty="0" smtClean="0">
                <a:solidFill>
                  <a:srgbClr val="000000"/>
                </a:solidFill>
              </a:rPr>
              <a:t>			           EDMS </a:t>
            </a:r>
            <a:r>
              <a:rPr lang="en-GB" b="1" dirty="0">
                <a:solidFill>
                  <a:srgbClr val="000000"/>
                </a:solidFill>
              </a:rPr>
              <a:t>ACC-PM-MS-0002 </a:t>
            </a:r>
            <a:r>
              <a:rPr lang="en-GB" b="1" dirty="0" smtClean="0">
                <a:solidFill>
                  <a:srgbClr val="000000"/>
                </a:solidFill>
              </a:rPr>
              <a:t>v.1.0</a:t>
            </a:r>
          </a:p>
          <a:p>
            <a:r>
              <a:rPr lang="en-GB" i="1" dirty="0" smtClean="0">
                <a:solidFill>
                  <a:srgbClr val="1E5AAE"/>
                </a:solidFill>
              </a:rPr>
              <a:t>Only 9 months left to LS2 start…</a:t>
            </a:r>
            <a:r>
              <a:rPr lang="en-GB" b="1" dirty="0" smtClean="0">
                <a:solidFill>
                  <a:srgbClr val="1E5AAE"/>
                </a:solidFill>
              </a:rPr>
              <a:t> </a:t>
            </a:r>
            <a:r>
              <a:rPr lang="en-GB" i="1" dirty="0" smtClean="0">
                <a:solidFill>
                  <a:srgbClr val="1E5AAE"/>
                </a:solidFill>
              </a:rPr>
              <a:t>access restrictions as of April’2020!</a:t>
            </a:r>
            <a:endParaRPr lang="en-GB" i="1" dirty="0">
              <a:solidFill>
                <a:srgbClr val="1E5AAE"/>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3067" y="1243027"/>
            <a:ext cx="8900160" cy="4922277"/>
          </a:xfrm>
          <a:prstGeom prst="rect">
            <a:avLst/>
          </a:prstGeom>
        </p:spPr>
      </p:pic>
      <p:cxnSp>
        <p:nvCxnSpPr>
          <p:cNvPr id="13" name="Straight Arrow Connector 12"/>
          <p:cNvCxnSpPr/>
          <p:nvPr/>
        </p:nvCxnSpPr>
        <p:spPr>
          <a:xfrm flipV="1">
            <a:off x="5569527" y="1496291"/>
            <a:ext cx="8313" cy="1812174"/>
          </a:xfrm>
          <a:prstGeom prst="straightConnector1">
            <a:avLst/>
          </a:prstGeom>
          <a:ln w="38100">
            <a:solidFill>
              <a:srgbClr val="0055A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6741623" y="1496291"/>
            <a:ext cx="0" cy="2273888"/>
          </a:xfrm>
          <a:prstGeom prst="straightConnector1">
            <a:avLst/>
          </a:prstGeom>
          <a:ln w="38100">
            <a:solidFill>
              <a:srgbClr val="0055A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7135092" y="1496291"/>
            <a:ext cx="0" cy="2668385"/>
          </a:xfrm>
          <a:prstGeom prst="straightConnector1">
            <a:avLst/>
          </a:prstGeom>
          <a:ln w="38100">
            <a:solidFill>
              <a:srgbClr val="0055A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6353696" y="1496291"/>
            <a:ext cx="0" cy="3158836"/>
          </a:xfrm>
          <a:prstGeom prst="straightConnector1">
            <a:avLst/>
          </a:prstGeom>
          <a:ln w="38100">
            <a:solidFill>
              <a:srgbClr val="0055A0"/>
            </a:solidFill>
            <a:tailEnd type="triangle"/>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544697" y="157600"/>
            <a:ext cx="4817344" cy="400110"/>
          </a:xfrm>
          <a:prstGeom prst="rect">
            <a:avLst/>
          </a:prstGeom>
          <a:solidFill>
            <a:srgbClr val="0070C0"/>
          </a:solidFill>
        </p:spPr>
        <p:txBody>
          <a:bodyPr wrap="none">
            <a:spAutoFit/>
          </a:bodyPr>
          <a:lstStyle/>
          <a:p>
            <a:r>
              <a:rPr lang="en-GB" sz="2000" dirty="0">
                <a:solidFill>
                  <a:schemeClr val="bg1"/>
                </a:solidFill>
              </a:rPr>
              <a:t>LS2: multi-project </a:t>
            </a:r>
            <a:r>
              <a:rPr lang="en-GB" sz="2000" dirty="0" smtClean="0">
                <a:solidFill>
                  <a:schemeClr val="bg1"/>
                </a:solidFill>
              </a:rPr>
              <a:t>coordination challenge</a:t>
            </a:r>
            <a:endParaRPr lang="en-GB" sz="2000" dirty="0">
              <a:solidFill>
                <a:schemeClr val="bg1"/>
              </a:solidFill>
            </a:endParaRPr>
          </a:p>
        </p:txBody>
      </p:sp>
    </p:spTree>
    <p:extLst>
      <p:ext uri="{BB962C8B-B14F-4D97-AF65-F5344CB8AC3E}">
        <p14:creationId xmlns:p14="http://schemas.microsoft.com/office/powerpoint/2010/main" val="343827387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48518" y="480842"/>
            <a:ext cx="8917762" cy="646331"/>
          </a:xfrm>
          <a:prstGeom prst="rect">
            <a:avLst/>
          </a:prstGeom>
          <a:noFill/>
        </p:spPr>
        <p:txBody>
          <a:bodyPr wrap="none" rtlCol="0">
            <a:spAutoFit/>
          </a:bodyPr>
          <a:lstStyle/>
          <a:p>
            <a:r>
              <a:rPr lang="en-GB" b="1" dirty="0" smtClean="0">
                <a:solidFill>
                  <a:srgbClr val="000000"/>
                </a:solidFill>
              </a:rPr>
              <a:t>Master </a:t>
            </a:r>
            <a:r>
              <a:rPr lang="en-GB" b="1" dirty="0">
                <a:solidFill>
                  <a:srgbClr val="000000"/>
                </a:solidFill>
              </a:rPr>
              <a:t>schedule of LS2 </a:t>
            </a:r>
            <a:r>
              <a:rPr lang="en-GB" b="1" dirty="0" smtClean="0">
                <a:solidFill>
                  <a:srgbClr val="000000"/>
                </a:solidFill>
              </a:rPr>
              <a:t>			              EDMS </a:t>
            </a:r>
            <a:r>
              <a:rPr lang="en-GB" b="1" dirty="0">
                <a:solidFill>
                  <a:srgbClr val="000000"/>
                </a:solidFill>
              </a:rPr>
              <a:t>ACC-PM-MS-0002 </a:t>
            </a:r>
            <a:r>
              <a:rPr lang="en-GB" b="1" dirty="0" smtClean="0">
                <a:solidFill>
                  <a:srgbClr val="000000"/>
                </a:solidFill>
              </a:rPr>
              <a:t>v.1.0</a:t>
            </a:r>
          </a:p>
          <a:p>
            <a:r>
              <a:rPr lang="en-GB" i="1" dirty="0" smtClean="0">
                <a:solidFill>
                  <a:srgbClr val="1E5AAE"/>
                </a:solidFill>
              </a:rPr>
              <a:t>Baseline for </a:t>
            </a:r>
            <a:r>
              <a:rPr lang="en-GB" i="1" dirty="0">
                <a:solidFill>
                  <a:srgbClr val="1E5AAE"/>
                </a:solidFill>
              </a:rPr>
              <a:t>the Injectors: Equipment </a:t>
            </a:r>
            <a:r>
              <a:rPr lang="en-GB" i="1" dirty="0" smtClean="0">
                <a:solidFill>
                  <a:srgbClr val="1E5AAE"/>
                </a:solidFill>
              </a:rPr>
              <a:t>readiness vs Coactivity</a:t>
            </a:r>
            <a:endParaRPr lang="en-GB" i="1" dirty="0">
              <a:solidFill>
                <a:srgbClr val="1E5AAE"/>
              </a:solidFill>
            </a:endParaRPr>
          </a:p>
        </p:txBody>
      </p:sp>
      <p:sp>
        <p:nvSpPr>
          <p:cNvPr id="13" name="Rectangle 12"/>
          <p:cNvSpPr/>
          <p:nvPr/>
        </p:nvSpPr>
        <p:spPr>
          <a:xfrm>
            <a:off x="512800" y="61907"/>
            <a:ext cx="5399235"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multi-projects in all the injector machines</a:t>
            </a:r>
            <a:endParaRPr lang="en-GB" sz="2000" dirty="0">
              <a:solidFill>
                <a:schemeClr val="bg1"/>
              </a:solidFill>
            </a:endParaRPr>
          </a:p>
        </p:txBody>
      </p:sp>
      <p:pic>
        <p:nvPicPr>
          <p:cNvPr id="14" name="Picture 1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32972" t="19363" r="16054" b="15370"/>
          <a:stretch/>
        </p:blipFill>
        <p:spPr>
          <a:xfrm>
            <a:off x="290233" y="1213966"/>
            <a:ext cx="5498386" cy="3780000"/>
          </a:xfrm>
          <a:prstGeom prst="rect">
            <a:avLst/>
          </a:prstGeom>
          <a:solidFill>
            <a:schemeClr val="bg1"/>
          </a:solidFill>
          <a:ln w="38100">
            <a:solidFill>
              <a:schemeClr val="bg1">
                <a:lumMod val="65000"/>
              </a:schemeClr>
            </a:solidFill>
          </a:ln>
        </p:spPr>
      </p:pic>
      <p:pic>
        <p:nvPicPr>
          <p:cNvPr id="15" name="Picture 14"/>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l="32593" t="19198" r="16210" b="15129"/>
          <a:stretch/>
        </p:blipFill>
        <p:spPr>
          <a:xfrm>
            <a:off x="826621" y="1774604"/>
            <a:ext cx="5269583" cy="3629320"/>
          </a:xfrm>
          <a:prstGeom prst="rect">
            <a:avLst/>
          </a:prstGeom>
          <a:solidFill>
            <a:schemeClr val="bg1"/>
          </a:solidFill>
          <a:ln w="38100">
            <a:solidFill>
              <a:schemeClr val="bg1">
                <a:lumMod val="65000"/>
              </a:schemeClr>
            </a:solidFill>
          </a:ln>
        </p:spPr>
      </p:pic>
      <p:pic>
        <p:nvPicPr>
          <p:cNvPr id="16" name="Picture 15"/>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l="32703" t="19035" r="15842" b="15125"/>
          <a:stretch/>
        </p:blipFill>
        <p:spPr>
          <a:xfrm>
            <a:off x="1442132" y="2315351"/>
            <a:ext cx="5502000" cy="3780000"/>
          </a:xfrm>
          <a:prstGeom prst="rect">
            <a:avLst/>
          </a:prstGeom>
          <a:solidFill>
            <a:schemeClr val="bg1"/>
          </a:solidFill>
          <a:ln w="38100">
            <a:solidFill>
              <a:schemeClr val="bg1">
                <a:lumMod val="65000"/>
              </a:schemeClr>
            </a:solidFill>
          </a:ln>
        </p:spPr>
      </p:pic>
      <p:pic>
        <p:nvPicPr>
          <p:cNvPr id="17" name="Picture 16"/>
          <p:cNvPicPr>
            <a:picLocks noChangeAspect="1"/>
          </p:cNvPicPr>
          <p:nvPr/>
        </p:nvPicPr>
        <p:blipFill rotWithShape="1">
          <a:blip r:embed="rId8" cstate="print">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rcRect l="33632" t="19767" r="16092" b="15126"/>
          <a:stretch/>
        </p:blipFill>
        <p:spPr>
          <a:xfrm>
            <a:off x="3452171" y="1319865"/>
            <a:ext cx="5436404" cy="3780000"/>
          </a:xfrm>
          <a:prstGeom prst="rect">
            <a:avLst/>
          </a:prstGeom>
          <a:solidFill>
            <a:schemeClr val="bg1"/>
          </a:solidFill>
          <a:ln w="38100">
            <a:solidFill>
              <a:schemeClr val="bg1">
                <a:lumMod val="65000"/>
              </a:schemeClr>
            </a:solidFill>
          </a:ln>
        </p:spPr>
      </p:pic>
      <p:pic>
        <p:nvPicPr>
          <p:cNvPr id="18" name="Picture 17"/>
          <p:cNvPicPr>
            <a:picLocks noChangeAspect="1"/>
          </p:cNvPicPr>
          <p:nvPr/>
        </p:nvPicPr>
        <p:blipFill rotWithShape="1">
          <a:blip r:embed="rId10" cstate="print">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val="0"/>
              </a:ext>
            </a:extLst>
          </a:blip>
          <a:srcRect l="32788" t="19257" r="16383" b="15337"/>
          <a:stretch/>
        </p:blipFill>
        <p:spPr>
          <a:xfrm>
            <a:off x="2819349" y="1860612"/>
            <a:ext cx="5471051" cy="3780000"/>
          </a:xfrm>
          <a:prstGeom prst="rect">
            <a:avLst/>
          </a:prstGeom>
          <a:solidFill>
            <a:schemeClr val="bg1"/>
          </a:solidFill>
          <a:ln w="38100">
            <a:solidFill>
              <a:schemeClr val="bg1">
                <a:lumMod val="65000"/>
              </a:schemeClr>
            </a:solidFill>
          </a:ln>
        </p:spPr>
      </p:pic>
    </p:spTree>
    <p:extLst>
      <p:ext uri="{BB962C8B-B14F-4D97-AF65-F5344CB8AC3E}">
        <p14:creationId xmlns:p14="http://schemas.microsoft.com/office/powerpoint/2010/main" val="265098686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700" y="1050025"/>
            <a:ext cx="8568952" cy="954107"/>
          </a:xfrm>
          <a:prstGeom prst="rect">
            <a:avLst/>
          </a:prstGeom>
        </p:spPr>
        <p:txBody>
          <a:bodyPr wrap="square">
            <a:spAutoFit/>
          </a:bodyPr>
          <a:lstStyle/>
          <a:p>
            <a:pPr algn="ctr"/>
            <a:r>
              <a:rPr lang="en-GB" sz="3200" dirty="0">
                <a:solidFill>
                  <a:srgbClr val="FF0000"/>
                </a:solidFill>
              </a:rPr>
              <a:t>NO change of beam energy in 2017 and 2018</a:t>
            </a:r>
          </a:p>
          <a:p>
            <a:pPr algn="ctr"/>
            <a:r>
              <a:rPr lang="en-GB" sz="2400" i="1" dirty="0" smtClean="0"/>
              <a:t>Goal </a:t>
            </a:r>
            <a:r>
              <a:rPr lang="en-GB" sz="2400" i="1" dirty="0"/>
              <a:t>is to prepare the LHC to run at 14 </a:t>
            </a:r>
            <a:r>
              <a:rPr lang="en-GB" sz="2400" i="1" dirty="0" err="1"/>
              <a:t>TeV</a:t>
            </a:r>
            <a:r>
              <a:rPr lang="en-GB" sz="2400" i="1" dirty="0"/>
              <a:t> during Run 3.</a:t>
            </a:r>
          </a:p>
        </p:txBody>
      </p:sp>
      <p:sp>
        <p:nvSpPr>
          <p:cNvPr id="3" name="Title 1"/>
          <p:cNvSpPr txBox="1">
            <a:spLocks/>
          </p:cNvSpPr>
          <p:nvPr/>
        </p:nvSpPr>
        <p:spPr>
          <a:xfrm>
            <a:off x="467544" y="116632"/>
            <a:ext cx="8291264" cy="850106"/>
          </a:xfrm>
          <a:prstGeom prst="rect">
            <a:avLst/>
          </a:prstGeom>
          <a:solidFill>
            <a:schemeClr val="tx2">
              <a:lumMod val="60000"/>
              <a:lumOff val="40000"/>
            </a:schemeClr>
          </a:solidFill>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US" dirty="0">
                <a:solidFill>
                  <a:srgbClr val="FFFFFF"/>
                </a:solidFill>
              </a:rPr>
              <a:t>Beam energy : </a:t>
            </a:r>
            <a:r>
              <a:rPr lang="en-US" sz="3900" b="1" dirty="0">
                <a:solidFill>
                  <a:schemeClr val="bg1"/>
                </a:solidFill>
              </a:rPr>
              <a:t>Run 2 @ 13 </a:t>
            </a:r>
            <a:r>
              <a:rPr lang="en-US" sz="3900" b="1" dirty="0" err="1">
                <a:solidFill>
                  <a:schemeClr val="bg1"/>
                </a:solidFill>
              </a:rPr>
              <a:t>TeV</a:t>
            </a:r>
            <a:r>
              <a:rPr lang="en-US" sz="3900" b="1" dirty="0">
                <a:solidFill>
                  <a:schemeClr val="bg1"/>
                </a:solidFill>
              </a:rPr>
              <a:t> </a:t>
            </a:r>
            <a:r>
              <a:rPr lang="en-US" sz="3900" b="1" dirty="0" err="1">
                <a:solidFill>
                  <a:schemeClr val="bg1"/>
                </a:solidFill>
              </a:rPr>
              <a:t>c.m</a:t>
            </a:r>
            <a:r>
              <a:rPr lang="en-US" sz="3900" b="1" dirty="0">
                <a:solidFill>
                  <a:schemeClr val="bg1"/>
                </a:solidFill>
              </a:rPr>
              <a:t>. </a:t>
            </a:r>
            <a:endParaRPr lang="en-US" b="1" dirty="0">
              <a:solidFill>
                <a:schemeClr val="bg1"/>
              </a:solidFill>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699794" y="2698111"/>
            <a:ext cx="2067493" cy="1668281"/>
          </a:xfrm>
          <a:prstGeom prst="rect">
            <a:avLst/>
          </a:prstGeom>
        </p:spPr>
      </p:pic>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r="30260" b="13066"/>
          <a:stretch/>
        </p:blipFill>
        <p:spPr>
          <a:xfrm>
            <a:off x="2806" y="2534836"/>
            <a:ext cx="2328656" cy="2426979"/>
          </a:xfrm>
          <a:prstGeom prst="rect">
            <a:avLst/>
          </a:prstGeom>
        </p:spPr>
      </p:pic>
      <p:grpSp>
        <p:nvGrpSpPr>
          <p:cNvPr id="8" name="Group 7"/>
          <p:cNvGrpSpPr/>
          <p:nvPr/>
        </p:nvGrpSpPr>
        <p:grpSpPr>
          <a:xfrm>
            <a:off x="1142923" y="4961815"/>
            <a:ext cx="1951730" cy="1143963"/>
            <a:chOff x="4763589" y="3067323"/>
            <a:chExt cx="3421412" cy="2303261"/>
          </a:xfrm>
        </p:grpSpPr>
        <p:pic>
          <p:nvPicPr>
            <p:cNvPr id="9" name="Picture 8" descr="C:\Users\jtock\AppData\Local\Microsoft\Windows\Temporary Internet Files\Content.IE5\E0KPNIIB\lhcmb__s0006-vAC.plt"/>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63589" y="3067323"/>
              <a:ext cx="3421412" cy="2303261"/>
            </a:xfrm>
            <a:prstGeom prst="snip2SameRect">
              <a:avLst>
                <a:gd name="adj1" fmla="val 30279"/>
                <a:gd name="adj2" fmla="val 0"/>
              </a:avLst>
            </a:prstGeom>
          </p:spPr>
        </p:pic>
        <p:sp>
          <p:nvSpPr>
            <p:cNvPr id="10" name="Freeform 9"/>
            <p:cNvSpPr/>
            <p:nvPr/>
          </p:nvSpPr>
          <p:spPr>
            <a:xfrm>
              <a:off x="6696083" y="3843751"/>
              <a:ext cx="584898" cy="155384"/>
            </a:xfrm>
            <a:custGeom>
              <a:avLst/>
              <a:gdLst>
                <a:gd name="connsiteX0" fmla="*/ 982980 w 982980"/>
                <a:gd name="connsiteY0" fmla="*/ 354330 h 354330"/>
                <a:gd name="connsiteX1" fmla="*/ 537210 w 982980"/>
                <a:gd name="connsiteY1" fmla="*/ 331470 h 354330"/>
                <a:gd name="connsiteX2" fmla="*/ 308610 w 982980"/>
                <a:gd name="connsiteY2" fmla="*/ 228600 h 354330"/>
                <a:gd name="connsiteX3" fmla="*/ 114300 w 982980"/>
                <a:gd name="connsiteY3" fmla="*/ 80010 h 354330"/>
                <a:gd name="connsiteX4" fmla="*/ 0 w 982980"/>
                <a:gd name="connsiteY4" fmla="*/ 0 h 354330"/>
                <a:gd name="connsiteX5" fmla="*/ 0 w 982980"/>
                <a:gd name="connsiteY5" fmla="*/ 0 h 354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2980" h="354330">
                  <a:moveTo>
                    <a:pt x="982980" y="354330"/>
                  </a:moveTo>
                  <a:cubicBezTo>
                    <a:pt x="816292" y="353377"/>
                    <a:pt x="649605" y="352425"/>
                    <a:pt x="537210" y="331470"/>
                  </a:cubicBezTo>
                  <a:cubicBezTo>
                    <a:pt x="424815" y="310515"/>
                    <a:pt x="379095" y="270510"/>
                    <a:pt x="308610" y="228600"/>
                  </a:cubicBezTo>
                  <a:cubicBezTo>
                    <a:pt x="238125" y="186690"/>
                    <a:pt x="165735" y="118110"/>
                    <a:pt x="114300" y="80010"/>
                  </a:cubicBezTo>
                  <a:cubicBezTo>
                    <a:pt x="62865" y="41910"/>
                    <a:pt x="0" y="0"/>
                    <a:pt x="0" y="0"/>
                  </a:cubicBezTo>
                  <a:lnTo>
                    <a:pt x="0" y="0"/>
                  </a:lnTo>
                </a:path>
              </a:pathLst>
            </a:custGeom>
            <a:noFill/>
            <a:ln w="508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Freeform 10"/>
            <p:cNvSpPr/>
            <p:nvPr/>
          </p:nvSpPr>
          <p:spPr>
            <a:xfrm>
              <a:off x="6197364" y="3764815"/>
              <a:ext cx="402677" cy="29500"/>
            </a:xfrm>
            <a:custGeom>
              <a:avLst/>
              <a:gdLst>
                <a:gd name="connsiteX0" fmla="*/ 676406 w 676740"/>
                <a:gd name="connsiteY0" fmla="*/ 67269 h 67269"/>
                <a:gd name="connsiteX1" fmla="*/ 638828 w 676740"/>
                <a:gd name="connsiteY1" fmla="*/ 4639 h 67269"/>
                <a:gd name="connsiteX2" fmla="*/ 438411 w 676740"/>
                <a:gd name="connsiteY2" fmla="*/ 4639 h 67269"/>
                <a:gd name="connsiteX3" fmla="*/ 0 w 676740"/>
                <a:gd name="connsiteY3" fmla="*/ 17165 h 67269"/>
              </a:gdLst>
              <a:ahLst/>
              <a:cxnLst>
                <a:cxn ang="0">
                  <a:pos x="connsiteX0" y="connsiteY0"/>
                </a:cxn>
                <a:cxn ang="0">
                  <a:pos x="connsiteX1" y="connsiteY1"/>
                </a:cxn>
                <a:cxn ang="0">
                  <a:pos x="connsiteX2" y="connsiteY2"/>
                </a:cxn>
                <a:cxn ang="0">
                  <a:pos x="connsiteX3" y="connsiteY3"/>
                </a:cxn>
              </a:cxnLst>
              <a:rect l="l" t="t" r="r" b="b"/>
              <a:pathLst>
                <a:path w="676740" h="67269">
                  <a:moveTo>
                    <a:pt x="676406" y="67269"/>
                  </a:moveTo>
                  <a:cubicBezTo>
                    <a:pt x="677450" y="41173"/>
                    <a:pt x="678494" y="15077"/>
                    <a:pt x="638828" y="4639"/>
                  </a:cubicBezTo>
                  <a:cubicBezTo>
                    <a:pt x="599162" y="-5799"/>
                    <a:pt x="438411" y="4639"/>
                    <a:pt x="438411" y="4639"/>
                  </a:cubicBezTo>
                  <a:lnTo>
                    <a:pt x="0" y="17165"/>
                  </a:lnTo>
                </a:path>
              </a:pathLst>
            </a:custGeom>
            <a:noFill/>
            <a:ln w="508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Freeform 11"/>
            <p:cNvSpPr/>
            <p:nvPr/>
          </p:nvSpPr>
          <p:spPr>
            <a:xfrm>
              <a:off x="5700424" y="3781331"/>
              <a:ext cx="343278" cy="245255"/>
            </a:xfrm>
            <a:custGeom>
              <a:avLst/>
              <a:gdLst>
                <a:gd name="connsiteX0" fmla="*/ 576913 w 576913"/>
                <a:gd name="connsiteY0" fmla="*/ 203 h 559266"/>
                <a:gd name="connsiteX1" fmla="*/ 311595 w 576913"/>
                <a:gd name="connsiteY1" fmla="*/ 4941 h 559266"/>
                <a:gd name="connsiteX2" fmla="*/ 112607 w 576913"/>
                <a:gd name="connsiteY2" fmla="*/ 33368 h 559266"/>
                <a:gd name="connsiteX3" fmla="*/ 3637 w 576913"/>
                <a:gd name="connsiteY3" fmla="*/ 241832 h 559266"/>
                <a:gd name="connsiteX4" fmla="*/ 27326 w 576913"/>
                <a:gd name="connsiteY4" fmla="*/ 426607 h 559266"/>
                <a:gd name="connsiteX5" fmla="*/ 41539 w 576913"/>
                <a:gd name="connsiteY5" fmla="*/ 559266 h 559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913" h="559266">
                  <a:moveTo>
                    <a:pt x="576913" y="203"/>
                  </a:moveTo>
                  <a:cubicBezTo>
                    <a:pt x="482946" y="-192"/>
                    <a:pt x="388979" y="-586"/>
                    <a:pt x="311595" y="4941"/>
                  </a:cubicBezTo>
                  <a:cubicBezTo>
                    <a:pt x="234211" y="10468"/>
                    <a:pt x="163933" y="-6114"/>
                    <a:pt x="112607" y="33368"/>
                  </a:cubicBezTo>
                  <a:cubicBezTo>
                    <a:pt x="61281" y="72850"/>
                    <a:pt x="17850" y="176292"/>
                    <a:pt x="3637" y="241832"/>
                  </a:cubicBezTo>
                  <a:cubicBezTo>
                    <a:pt x="-10576" y="307372"/>
                    <a:pt x="21009" y="373701"/>
                    <a:pt x="27326" y="426607"/>
                  </a:cubicBezTo>
                  <a:cubicBezTo>
                    <a:pt x="33643" y="479513"/>
                    <a:pt x="41539" y="559266"/>
                    <a:pt x="41539" y="559266"/>
                  </a:cubicBezTo>
                </a:path>
              </a:pathLst>
            </a:custGeom>
            <a:noFill/>
            <a:ln w="508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14" name="Rectangle 13"/>
          <p:cNvSpPr/>
          <p:nvPr/>
        </p:nvSpPr>
        <p:spPr>
          <a:xfrm>
            <a:off x="3379604" y="-175141"/>
            <a:ext cx="825867" cy="369332"/>
          </a:xfrm>
          <a:prstGeom prst="rect">
            <a:avLst/>
          </a:prstGeom>
        </p:spPr>
        <p:txBody>
          <a:bodyPr wrap="none">
            <a:spAutoFit/>
          </a:bodyPr>
          <a:lstStyle/>
          <a:p>
            <a:pPr algn="ctr"/>
            <a:r>
              <a:rPr lang="en-US" b="1" dirty="0">
                <a:solidFill>
                  <a:schemeClr val="bg1"/>
                </a:solidFill>
              </a:rPr>
              <a:t>Run 2</a:t>
            </a:r>
          </a:p>
        </p:txBody>
      </p:sp>
      <p:sp>
        <p:nvSpPr>
          <p:cNvPr id="15" name="TextBox 14"/>
          <p:cNvSpPr txBox="1"/>
          <p:nvPr/>
        </p:nvSpPr>
        <p:spPr>
          <a:xfrm>
            <a:off x="4937212" y="1993999"/>
            <a:ext cx="3960440" cy="1754326"/>
          </a:xfrm>
          <a:prstGeom prst="rect">
            <a:avLst/>
          </a:prstGeom>
          <a:noFill/>
        </p:spPr>
        <p:txBody>
          <a:bodyPr wrap="square" rtlCol="0">
            <a:spAutoFit/>
          </a:bodyPr>
          <a:lstStyle/>
          <a:p>
            <a:pPr algn="just"/>
            <a:r>
              <a:rPr lang="en-GB" dirty="0"/>
              <a:t>Study how to reinforce the insulation (and to clean) during LS2 the electrical part connecting the dipole bypass diode. </a:t>
            </a:r>
          </a:p>
          <a:p>
            <a:pPr algn="just"/>
            <a:r>
              <a:rPr lang="en-GB" dirty="0"/>
              <a:t>Powering tests before and during LS2 should be defined</a:t>
            </a:r>
          </a:p>
        </p:txBody>
      </p:sp>
      <p:sp>
        <p:nvSpPr>
          <p:cNvPr id="16" name="TextBox 15"/>
          <p:cNvSpPr txBox="1"/>
          <p:nvPr/>
        </p:nvSpPr>
        <p:spPr>
          <a:xfrm>
            <a:off x="4684322" y="3721543"/>
            <a:ext cx="4466220" cy="2677656"/>
          </a:xfrm>
          <a:prstGeom prst="rect">
            <a:avLst/>
          </a:prstGeom>
          <a:noFill/>
        </p:spPr>
        <p:txBody>
          <a:bodyPr wrap="square" rtlCol="0">
            <a:spAutoFit/>
          </a:bodyPr>
          <a:lstStyle/>
          <a:p>
            <a:pPr marL="287338"/>
            <a:r>
              <a:rPr lang="en-GB" sz="2000" b="1" dirty="0" smtClean="0"/>
              <a:t>After Chamonix’17:</a:t>
            </a:r>
          </a:p>
          <a:p>
            <a:pPr marL="287338"/>
            <a:r>
              <a:rPr lang="en-GB" sz="2000" b="1" dirty="0" smtClean="0"/>
              <a:t>Working </a:t>
            </a:r>
            <a:r>
              <a:rPr lang="en-GB" sz="2000" b="1" dirty="0"/>
              <a:t>group was set </a:t>
            </a:r>
            <a:r>
              <a:rPr lang="en-GB" sz="2000" b="1" dirty="0" smtClean="0"/>
              <a:t>up:</a:t>
            </a:r>
          </a:p>
          <a:p>
            <a:pPr marL="287338"/>
            <a:r>
              <a:rPr lang="en-GB" sz="2000" b="1" dirty="0" smtClean="0"/>
              <a:t>How </a:t>
            </a:r>
            <a:r>
              <a:rPr lang="en-GB" sz="2000" b="1" dirty="0"/>
              <a:t>?, How long ?, How much </a:t>
            </a:r>
            <a:r>
              <a:rPr lang="en-GB" sz="2000" b="1" dirty="0" smtClean="0"/>
              <a:t>?</a:t>
            </a:r>
          </a:p>
          <a:p>
            <a:endParaRPr lang="en-GB" dirty="0"/>
          </a:p>
          <a:p>
            <a:pPr algn="ctr"/>
            <a:r>
              <a:rPr lang="en-GB" sz="2400" b="1" dirty="0" smtClean="0">
                <a:solidFill>
                  <a:srgbClr val="FF0000"/>
                </a:solidFill>
              </a:rPr>
              <a:t>Work will be done during LS2</a:t>
            </a:r>
          </a:p>
          <a:p>
            <a:pPr algn="ctr"/>
            <a:r>
              <a:rPr lang="fr-CH" sz="2400" b="1" dirty="0" smtClean="0">
                <a:solidFill>
                  <a:srgbClr val="FF0000"/>
                </a:solidFill>
              </a:rPr>
              <a:t>(</a:t>
            </a:r>
            <a:r>
              <a:rPr lang="fr-CH" sz="2400" b="1" dirty="0" err="1" smtClean="0">
                <a:solidFill>
                  <a:srgbClr val="FF0000"/>
                </a:solidFill>
              </a:rPr>
              <a:t>cost</a:t>
            </a:r>
            <a:r>
              <a:rPr lang="fr-CH" sz="2400" b="1" dirty="0" smtClean="0">
                <a:solidFill>
                  <a:srgbClr val="FF0000"/>
                </a:solidFill>
              </a:rPr>
              <a:t> in the MTP: 10 MCHF)</a:t>
            </a:r>
            <a:endParaRPr lang="en-GB" sz="2400" b="1" dirty="0" smtClean="0">
              <a:solidFill>
                <a:srgbClr val="FF0000"/>
              </a:solidFill>
            </a:endParaRPr>
          </a:p>
          <a:p>
            <a:pPr algn="ctr"/>
            <a:r>
              <a:rPr lang="fr-CH" sz="2400" b="1" dirty="0" smtClean="0">
                <a:solidFill>
                  <a:srgbClr val="FF0000"/>
                </a:solidFill>
              </a:rPr>
              <a:t>DISMAC </a:t>
            </a:r>
            <a:r>
              <a:rPr lang="fr-CH" sz="2400" b="1" dirty="0" err="1" smtClean="0">
                <a:solidFill>
                  <a:srgbClr val="FF0000"/>
                </a:solidFill>
              </a:rPr>
              <a:t>project</a:t>
            </a:r>
            <a:endParaRPr lang="en-GB" sz="2400" b="1" dirty="0" smtClean="0">
              <a:solidFill>
                <a:srgbClr val="FF0000"/>
              </a:solidFill>
            </a:endParaRPr>
          </a:p>
          <a:p>
            <a:endParaRPr lang="en-GB" dirty="0"/>
          </a:p>
        </p:txBody>
      </p:sp>
      <p:pic>
        <p:nvPicPr>
          <p:cNvPr id="6"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5400000">
            <a:off x="3349923" y="4512760"/>
            <a:ext cx="986342" cy="166936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Rectangle 3"/>
          <p:cNvSpPr/>
          <p:nvPr/>
        </p:nvSpPr>
        <p:spPr>
          <a:xfrm>
            <a:off x="2578959" y="6328497"/>
            <a:ext cx="6247223" cy="338554"/>
          </a:xfrm>
          <a:prstGeom prst="rect">
            <a:avLst/>
          </a:prstGeom>
        </p:spPr>
        <p:txBody>
          <a:bodyPr wrap="none">
            <a:spAutoFit/>
          </a:bodyPr>
          <a:lstStyle/>
          <a:p>
            <a:r>
              <a:rPr lang="en-GB" sz="1600" b="1" dirty="0" smtClean="0">
                <a:solidFill>
                  <a:schemeClr val="bg1"/>
                </a:solidFill>
              </a:rPr>
              <a:t>DISMAC: </a:t>
            </a:r>
            <a:r>
              <a:rPr lang="en-GB" sz="1300" b="1" dirty="0" smtClean="0">
                <a:solidFill>
                  <a:schemeClr val="bg1"/>
                </a:solidFill>
              </a:rPr>
              <a:t>Diodes Insulation and Superconducting </a:t>
            </a:r>
            <a:r>
              <a:rPr lang="en-GB" sz="1300" b="1" dirty="0" err="1" smtClean="0">
                <a:solidFill>
                  <a:schemeClr val="bg1"/>
                </a:solidFill>
              </a:rPr>
              <a:t>MAgnets</a:t>
            </a:r>
            <a:r>
              <a:rPr lang="en-GB" sz="1300" b="1" dirty="0" smtClean="0">
                <a:solidFill>
                  <a:schemeClr val="bg1"/>
                </a:solidFill>
              </a:rPr>
              <a:t> Consolidation </a:t>
            </a:r>
            <a:endParaRPr lang="en-GB" sz="1300" dirty="0">
              <a:solidFill>
                <a:schemeClr val="bg1"/>
              </a:solidFill>
            </a:endParaRPr>
          </a:p>
        </p:txBody>
      </p:sp>
    </p:spTree>
    <p:extLst>
      <p:ext uri="{BB962C8B-B14F-4D97-AF65-F5344CB8AC3E}">
        <p14:creationId xmlns:p14="http://schemas.microsoft.com/office/powerpoint/2010/main" val="7490731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388" y="5728191"/>
            <a:ext cx="5160514" cy="369332"/>
          </a:xfrm>
          <a:prstGeom prst="rect">
            <a:avLst/>
          </a:prstGeom>
        </p:spPr>
        <p:txBody>
          <a:bodyPr wrap="square">
            <a:spAutoFit/>
          </a:bodyPr>
          <a:lstStyle/>
          <a:p>
            <a:r>
              <a:rPr lang="en-GB" dirty="0"/>
              <a:t>Diode Insulation and Superconducting </a:t>
            </a:r>
            <a:r>
              <a:rPr lang="en-GB" dirty="0" err="1"/>
              <a:t>MAgnets</a:t>
            </a:r>
            <a:r>
              <a:rPr lang="en-GB" dirty="0"/>
              <a:t> </a:t>
            </a:r>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5925" y="815083"/>
            <a:ext cx="5513268" cy="3780000"/>
          </a:xfrm>
          <a:prstGeom prst="rect">
            <a:avLst/>
          </a:prstGeom>
          <a:solidFill>
            <a:schemeClr val="bg1"/>
          </a:solidFill>
          <a:ln w="38100">
            <a:solidFill>
              <a:schemeClr val="bg1">
                <a:lumMod val="65000"/>
              </a:schemeClr>
            </a:solidFill>
          </a:ln>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75656" y="1380505"/>
            <a:ext cx="5244577" cy="3780000"/>
          </a:xfrm>
          <a:prstGeom prst="rect">
            <a:avLst/>
          </a:prstGeom>
          <a:solidFill>
            <a:schemeClr val="bg1"/>
          </a:solidFill>
          <a:ln w="38100">
            <a:solidFill>
              <a:schemeClr val="bg1">
                <a:lumMod val="65000"/>
              </a:schemeClr>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152559" y="1905547"/>
            <a:ext cx="5681410" cy="3780000"/>
          </a:xfrm>
          <a:prstGeom prst="rect">
            <a:avLst/>
          </a:prstGeom>
          <a:solidFill>
            <a:schemeClr val="bg1"/>
          </a:solidFill>
          <a:ln w="38100">
            <a:solidFill>
              <a:schemeClr val="bg1">
                <a:lumMod val="65000"/>
              </a:schemeClr>
            </a:solidFill>
          </a:ln>
        </p:spPr>
      </p:pic>
      <p:sp>
        <p:nvSpPr>
          <p:cNvPr id="9" name="Rectangle 8"/>
          <p:cNvSpPr/>
          <p:nvPr/>
        </p:nvSpPr>
        <p:spPr>
          <a:xfrm>
            <a:off x="397091" y="181744"/>
            <a:ext cx="6552729" cy="461665"/>
          </a:xfrm>
          <a:prstGeom prst="rect">
            <a:avLst/>
          </a:prstGeom>
          <a:solidFill>
            <a:srgbClr val="0070C0"/>
          </a:solidFill>
        </p:spPr>
        <p:txBody>
          <a:bodyPr wrap="square">
            <a:spAutoFit/>
          </a:bodyPr>
          <a:lstStyle/>
          <a:p>
            <a:pPr marL="2286000" indent="-2286000"/>
            <a:r>
              <a:rPr lang="en-GB" sz="2400" dirty="0">
                <a:solidFill>
                  <a:schemeClr val="bg1"/>
                </a:solidFill>
              </a:rPr>
              <a:t>DISMAC Consolidation Project: 3 main </a:t>
            </a:r>
            <a:r>
              <a:rPr lang="en-GB" sz="2400" dirty="0" smtClean="0">
                <a:solidFill>
                  <a:schemeClr val="bg1"/>
                </a:solidFill>
              </a:rPr>
              <a:t>actions</a:t>
            </a:r>
            <a:endParaRPr lang="en-GB" sz="2400" dirty="0">
              <a:solidFill>
                <a:schemeClr val="bg1"/>
              </a:solidFill>
            </a:endParaRPr>
          </a:p>
        </p:txBody>
      </p:sp>
    </p:spTree>
    <p:extLst>
      <p:ext uri="{BB962C8B-B14F-4D97-AF65-F5344CB8AC3E}">
        <p14:creationId xmlns:p14="http://schemas.microsoft.com/office/powerpoint/2010/main" val="314809442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868" y="1173449"/>
            <a:ext cx="4320479" cy="3416320"/>
          </a:xfrm>
          <a:prstGeom prst="rect">
            <a:avLst/>
          </a:prstGeom>
        </p:spPr>
        <p:txBody>
          <a:bodyPr wrap="square">
            <a:spAutoFit/>
          </a:bodyPr>
          <a:lstStyle/>
          <a:p>
            <a:pPr>
              <a:tabLst>
                <a:tab pos="3373438" algn="l"/>
              </a:tabLst>
            </a:pPr>
            <a:r>
              <a:rPr lang="en-GB" sz="2000" dirty="0" smtClean="0"/>
              <a:t>Bai Mei	GSI</a:t>
            </a:r>
          </a:p>
          <a:p>
            <a:pPr lvl="0">
              <a:tabLst>
                <a:tab pos="3373438" algn="l"/>
              </a:tabLst>
            </a:pPr>
            <a:r>
              <a:rPr lang="en-GB" sz="2000" dirty="0" err="1" smtClean="0"/>
              <a:t>Gourlay</a:t>
            </a:r>
            <a:r>
              <a:rPr lang="en-GB" sz="2000" dirty="0" smtClean="0"/>
              <a:t> Stephen 	LBNL</a:t>
            </a:r>
          </a:p>
          <a:p>
            <a:pPr lvl="0">
              <a:tabLst>
                <a:tab pos="3373438" algn="l"/>
              </a:tabLst>
            </a:pPr>
            <a:r>
              <a:rPr lang="en-GB" sz="2000" dirty="0" smtClean="0"/>
              <a:t>Holtkamp Norbert </a:t>
            </a:r>
            <a:r>
              <a:rPr lang="en-GB" dirty="0" smtClean="0"/>
              <a:t>(chair)</a:t>
            </a:r>
            <a:r>
              <a:rPr lang="en-GB" sz="2000" dirty="0" smtClean="0"/>
              <a:t>	SLAC</a:t>
            </a:r>
          </a:p>
          <a:p>
            <a:pPr>
              <a:tabLst>
                <a:tab pos="3373438" algn="l"/>
              </a:tabLst>
            </a:pPr>
            <a:r>
              <a:rPr lang="en-GB" sz="2000" dirty="0" err="1" smtClean="0"/>
              <a:t>Koseki</a:t>
            </a:r>
            <a:r>
              <a:rPr lang="en-GB" sz="2000" dirty="0" smtClean="0"/>
              <a:t> Tadashi	KEK</a:t>
            </a:r>
          </a:p>
          <a:p>
            <a:pPr>
              <a:tabLst>
                <a:tab pos="3373438" algn="l"/>
              </a:tabLst>
            </a:pPr>
            <a:r>
              <a:rPr lang="en-GB" sz="2000" dirty="0"/>
              <a:t>Nagaitsev Sergei	</a:t>
            </a:r>
            <a:r>
              <a:rPr lang="en-GB" sz="2000" dirty="0" smtClean="0"/>
              <a:t>FNAL</a:t>
            </a:r>
          </a:p>
          <a:p>
            <a:pPr>
              <a:tabLst>
                <a:tab pos="3373438" algn="l"/>
              </a:tabLst>
            </a:pPr>
            <a:r>
              <a:rPr lang="en-GB" sz="2000" dirty="0" smtClean="0"/>
              <a:t>Qing Qin </a:t>
            </a:r>
            <a:r>
              <a:rPr lang="en-GB" sz="2000" dirty="0" smtClean="0">
                <a:solidFill>
                  <a:srgbClr val="002060"/>
                </a:solidFill>
              </a:rPr>
              <a:t>	</a:t>
            </a:r>
            <a:r>
              <a:rPr lang="en-GB" sz="2000" dirty="0" smtClean="0"/>
              <a:t>IHEP</a:t>
            </a:r>
            <a:endParaRPr lang="en-GB" sz="2000" dirty="0"/>
          </a:p>
          <a:p>
            <a:pPr>
              <a:tabLst>
                <a:tab pos="3373438" algn="l"/>
              </a:tabLst>
            </a:pPr>
            <a:r>
              <a:rPr lang="en-GB" sz="2000" dirty="0" smtClean="0"/>
              <a:t>Seidel Mike	PSI</a:t>
            </a:r>
          </a:p>
          <a:p>
            <a:pPr lvl="0">
              <a:tabLst>
                <a:tab pos="3373438" algn="l"/>
              </a:tabLst>
            </a:pPr>
            <a:r>
              <a:rPr lang="en-GB" sz="2000" dirty="0" err="1" smtClean="0"/>
              <a:t>Vedrine</a:t>
            </a:r>
            <a:r>
              <a:rPr lang="en-GB" sz="2000" dirty="0" smtClean="0"/>
              <a:t> Pierre	CEA</a:t>
            </a:r>
          </a:p>
          <a:p>
            <a:pPr lvl="0">
              <a:tabLst>
                <a:tab pos="3373438" algn="l"/>
              </a:tabLst>
            </a:pPr>
            <a:endParaRPr lang="en-GB" sz="2000" dirty="0"/>
          </a:p>
          <a:p>
            <a:pPr lvl="0">
              <a:tabLst>
                <a:tab pos="3373438" algn="l"/>
              </a:tabLst>
            </a:pPr>
            <a:r>
              <a:rPr lang="en-GB" dirty="0" smtClean="0"/>
              <a:t>Delille Benoit, Zerlauth Markus	CERN</a:t>
            </a:r>
            <a:br>
              <a:rPr lang="en-GB" dirty="0" smtClean="0"/>
            </a:br>
            <a:r>
              <a:rPr lang="en-GB" dirty="0" smtClean="0"/>
              <a:t>      </a:t>
            </a:r>
            <a:r>
              <a:rPr lang="en-GB" sz="1600" dirty="0" smtClean="0"/>
              <a:t>(scientific secretaries)</a:t>
            </a:r>
          </a:p>
        </p:txBody>
      </p:sp>
      <p:sp>
        <p:nvSpPr>
          <p:cNvPr id="3" name="Rectangle 1"/>
          <p:cNvSpPr>
            <a:spLocks noChangeArrowheads="1"/>
          </p:cNvSpPr>
          <p:nvPr/>
        </p:nvSpPr>
        <p:spPr bwMode="auto">
          <a:xfrm>
            <a:off x="395536" y="116632"/>
            <a:ext cx="8424936" cy="430887"/>
          </a:xfrm>
          <a:prstGeom prst="rect">
            <a:avLst/>
          </a:prstGeom>
          <a:solidFill>
            <a:schemeClr val="tx2">
              <a:lumMod val="60000"/>
              <a:lumOff val="40000"/>
            </a:schemeClr>
          </a:solidFill>
          <a:ln>
            <a:noFill/>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800" b="1" i="0" u="none" strike="noStrike" cap="none" normalizeH="0" baseline="0" dirty="0" smtClean="0">
                <a:ln>
                  <a:noFill/>
                </a:ln>
                <a:solidFill>
                  <a:schemeClr val="bg1"/>
                </a:solidFill>
                <a:effectLst/>
                <a:latin typeface="Tahoma" pitchFamily="34" charset="0"/>
                <a:cs typeface="Tahoma" pitchFamily="34" charset="0"/>
              </a:rPr>
              <a:t>CERN Machine Advisory Committee </a:t>
            </a:r>
            <a:r>
              <a:rPr kumimoji="0" lang="en-GB" altLang="en-US" sz="2400" b="1" i="0" u="none" strike="noStrike" cap="none" normalizeH="0" baseline="0" dirty="0" smtClean="0">
                <a:ln>
                  <a:noFill/>
                </a:ln>
                <a:solidFill>
                  <a:schemeClr val="bg1"/>
                </a:solidFill>
                <a:effectLst/>
                <a:latin typeface="Tahoma" pitchFamily="34" charset="0"/>
                <a:cs typeface="Tahoma" pitchFamily="34" charset="0"/>
              </a:rPr>
              <a:t>(CMAC14)</a:t>
            </a:r>
          </a:p>
        </p:txBody>
      </p:sp>
      <p:sp>
        <p:nvSpPr>
          <p:cNvPr id="4" name="TextBox 3"/>
          <p:cNvSpPr txBox="1"/>
          <p:nvPr/>
        </p:nvSpPr>
        <p:spPr>
          <a:xfrm>
            <a:off x="450519" y="5367213"/>
            <a:ext cx="5976664" cy="707886"/>
          </a:xfrm>
          <a:prstGeom prst="rect">
            <a:avLst/>
          </a:prstGeom>
          <a:noFill/>
        </p:spPr>
        <p:txBody>
          <a:bodyPr wrap="square" rtlCol="0">
            <a:spAutoFit/>
          </a:bodyPr>
          <a:lstStyle/>
          <a:p>
            <a:r>
              <a:rPr lang="en-GB" sz="2000" b="1" dirty="0" smtClean="0">
                <a:solidFill>
                  <a:srgbClr val="FF0000"/>
                </a:solidFill>
              </a:rPr>
              <a:t>Closed session on Friday 2</a:t>
            </a:r>
            <a:r>
              <a:rPr lang="en-GB" sz="2000" b="1" baseline="30000" dirty="0" smtClean="0">
                <a:solidFill>
                  <a:srgbClr val="FF0000"/>
                </a:solidFill>
              </a:rPr>
              <a:t>nd</a:t>
            </a:r>
            <a:r>
              <a:rPr lang="en-GB" sz="2000" b="1" dirty="0" smtClean="0">
                <a:solidFill>
                  <a:srgbClr val="FF0000"/>
                </a:solidFill>
              </a:rPr>
              <a:t> February at CERN</a:t>
            </a:r>
          </a:p>
          <a:p>
            <a:r>
              <a:rPr lang="en-GB" sz="2000" b="1" dirty="0" smtClean="0">
                <a:solidFill>
                  <a:srgbClr val="FF0000"/>
                </a:solidFill>
              </a:rPr>
              <a:t>CMAC Close out :   Friday 2</a:t>
            </a:r>
            <a:r>
              <a:rPr lang="en-GB" sz="2000" b="1" baseline="30000" dirty="0" smtClean="0">
                <a:solidFill>
                  <a:srgbClr val="FF0000"/>
                </a:solidFill>
              </a:rPr>
              <a:t>nd</a:t>
            </a:r>
            <a:r>
              <a:rPr lang="en-GB" sz="2000" b="1" dirty="0" smtClean="0">
                <a:solidFill>
                  <a:srgbClr val="FF0000"/>
                </a:solidFill>
              </a:rPr>
              <a:t> February at 12h45 </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34781" y="3727488"/>
            <a:ext cx="1709427" cy="1488211"/>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4603" y="662161"/>
            <a:ext cx="2100529" cy="1421295"/>
          </a:xfrm>
          <a:prstGeom prst="rect">
            <a:avLst/>
          </a:prstGeom>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72000" y="2150573"/>
            <a:ext cx="2118559" cy="1509798"/>
          </a:xfrm>
          <a:prstGeom prst="rect">
            <a:avLst/>
          </a:prstGeom>
        </p:spPr>
      </p:pic>
      <p:pic>
        <p:nvPicPr>
          <p:cNvPr id="10" name="Picture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222977" y="620000"/>
            <a:ext cx="1279167" cy="1421295"/>
          </a:xfrm>
          <a:prstGeom prst="rect">
            <a:avLst/>
          </a:prstGeom>
        </p:spPr>
      </p:pic>
      <p:pic>
        <p:nvPicPr>
          <p:cNvPr id="11" name="Picture 1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962461" y="4149080"/>
            <a:ext cx="1800200" cy="2512509"/>
          </a:xfrm>
          <a:prstGeom prst="rect">
            <a:avLst/>
          </a:prstGeom>
        </p:spPr>
      </p:pic>
      <p:pic>
        <p:nvPicPr>
          <p:cNvPr id="12" name="Picture 1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089598" y="2113776"/>
            <a:ext cx="1545926" cy="1932408"/>
          </a:xfrm>
          <a:prstGeom prst="rect">
            <a:avLst/>
          </a:prstGeom>
        </p:spPr>
      </p:pic>
    </p:spTree>
    <p:extLst>
      <p:ext uri="{BB962C8B-B14F-4D97-AF65-F5344CB8AC3E}">
        <p14:creationId xmlns:p14="http://schemas.microsoft.com/office/powerpoint/2010/main" val="3319553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97719" y="463307"/>
            <a:ext cx="8917762" cy="646331"/>
          </a:xfrm>
          <a:prstGeom prst="rect">
            <a:avLst/>
          </a:prstGeom>
          <a:noFill/>
        </p:spPr>
        <p:txBody>
          <a:bodyPr wrap="none" rtlCol="0">
            <a:spAutoFit/>
          </a:bodyPr>
          <a:lstStyle/>
          <a:p>
            <a:r>
              <a:rPr lang="en-GB" b="1" dirty="0" smtClean="0">
                <a:solidFill>
                  <a:srgbClr val="000000"/>
                </a:solidFill>
              </a:rPr>
              <a:t>Master </a:t>
            </a:r>
            <a:r>
              <a:rPr lang="en-GB" b="1" dirty="0">
                <a:solidFill>
                  <a:srgbClr val="000000"/>
                </a:solidFill>
              </a:rPr>
              <a:t>schedule of LS2 </a:t>
            </a:r>
            <a:r>
              <a:rPr lang="en-GB" b="1" dirty="0" smtClean="0">
                <a:solidFill>
                  <a:srgbClr val="000000"/>
                </a:solidFill>
              </a:rPr>
              <a:t>			              EDMS </a:t>
            </a:r>
            <a:r>
              <a:rPr lang="en-GB" b="1" dirty="0">
                <a:solidFill>
                  <a:srgbClr val="000000"/>
                </a:solidFill>
              </a:rPr>
              <a:t>ACC-PM-MS-0002 </a:t>
            </a:r>
            <a:r>
              <a:rPr lang="en-GB" b="1" dirty="0" smtClean="0">
                <a:solidFill>
                  <a:srgbClr val="000000"/>
                </a:solidFill>
              </a:rPr>
              <a:t>v.1.0</a:t>
            </a:r>
          </a:p>
          <a:p>
            <a:r>
              <a:rPr lang="en-GB" i="1" dirty="0" smtClean="0">
                <a:solidFill>
                  <a:srgbClr val="1E5AAE"/>
                </a:solidFill>
              </a:rPr>
              <a:t>Baseline for the LHC: access restrictions as of June 2020!</a:t>
            </a:r>
            <a:endParaRPr lang="en-GB" i="1" dirty="0">
              <a:solidFill>
                <a:srgbClr val="1E5AA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8529" y="1045879"/>
            <a:ext cx="8560800" cy="5109747"/>
          </a:xfrm>
          <a:prstGeom prst="rect">
            <a:avLst/>
          </a:prstGeom>
        </p:spPr>
      </p:pic>
      <p:cxnSp>
        <p:nvCxnSpPr>
          <p:cNvPr id="6" name="Straight Arrow Connector 5"/>
          <p:cNvCxnSpPr/>
          <p:nvPr/>
        </p:nvCxnSpPr>
        <p:spPr>
          <a:xfrm flipH="1">
            <a:off x="700755" y="4477996"/>
            <a:ext cx="6802452" cy="0"/>
          </a:xfrm>
          <a:prstGeom prst="straightConnector1">
            <a:avLst/>
          </a:prstGeom>
          <a:ln w="38100">
            <a:solidFill>
              <a:srgbClr val="0055A0"/>
            </a:solidFill>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512800" y="61907"/>
            <a:ext cx="2351926" cy="400110"/>
          </a:xfrm>
          <a:prstGeom prst="rect">
            <a:avLst/>
          </a:prstGeom>
          <a:solidFill>
            <a:srgbClr val="0070C0"/>
          </a:solidFill>
        </p:spPr>
        <p:txBody>
          <a:bodyPr wrap="none">
            <a:spAutoFit/>
          </a:bodyPr>
          <a:lstStyle/>
          <a:p>
            <a:r>
              <a:rPr lang="en-GB" sz="2000" dirty="0">
                <a:solidFill>
                  <a:schemeClr val="bg1"/>
                </a:solidFill>
              </a:rPr>
              <a:t>LS2</a:t>
            </a:r>
            <a:r>
              <a:rPr lang="en-GB" sz="2000" dirty="0" smtClean="0">
                <a:solidFill>
                  <a:schemeClr val="bg1"/>
                </a:solidFill>
              </a:rPr>
              <a:t>: LHC activities</a:t>
            </a:r>
            <a:endParaRPr lang="en-GB" sz="2000" dirty="0">
              <a:solidFill>
                <a:schemeClr val="bg1"/>
              </a:solidFill>
            </a:endParaRPr>
          </a:p>
        </p:txBody>
      </p:sp>
    </p:spTree>
    <p:extLst>
      <p:ext uri="{BB962C8B-B14F-4D97-AF65-F5344CB8AC3E}">
        <p14:creationId xmlns:p14="http://schemas.microsoft.com/office/powerpoint/2010/main" val="198841726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144000" cy="1018095"/>
          </a:xfrm>
          <a:prstGeom prst="rect">
            <a:avLst/>
          </a:prstGeom>
        </p:spPr>
      </p:pic>
      <p:sp>
        <p:nvSpPr>
          <p:cNvPr id="4" name="TextBox 3"/>
          <p:cNvSpPr txBox="1"/>
          <p:nvPr/>
        </p:nvSpPr>
        <p:spPr>
          <a:xfrm>
            <a:off x="1131345" y="531171"/>
            <a:ext cx="6066789" cy="369332"/>
          </a:xfrm>
          <a:prstGeom prst="rect">
            <a:avLst/>
          </a:prstGeom>
          <a:noFill/>
        </p:spPr>
        <p:txBody>
          <a:bodyPr wrap="none" rtlCol="0">
            <a:spAutoFit/>
          </a:bodyPr>
          <a:lstStyle/>
          <a:p>
            <a:r>
              <a:rPr lang="en-GB" dirty="0" smtClean="0">
                <a:solidFill>
                  <a:srgbClr val="000000"/>
                </a:solidFill>
              </a:rPr>
              <a:t>Most of these activities need support from the A&amp;T Sector</a:t>
            </a:r>
            <a:endParaRPr lang="en-GB" dirty="0">
              <a:solidFill>
                <a:srgbClr val="000000"/>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2629" y="908720"/>
            <a:ext cx="3618184" cy="2564789"/>
          </a:xfrm>
          <a:prstGeom prst="rect">
            <a:avLst/>
          </a:prstGeom>
          <a:ln w="38100">
            <a:solidFill>
              <a:schemeClr val="bg1">
                <a:lumMod val="65000"/>
              </a:schemeClr>
            </a:solidFill>
          </a:ln>
        </p:spPr>
      </p:pic>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32040" y="912912"/>
            <a:ext cx="3399211" cy="2467399"/>
          </a:xfrm>
          <a:prstGeom prst="rect">
            <a:avLst/>
          </a:prstGeom>
          <a:solidFill>
            <a:schemeClr val="bg1"/>
          </a:solidFill>
          <a:ln w="38100">
            <a:solidFill>
              <a:schemeClr val="bg1">
                <a:lumMod val="65000"/>
              </a:schemeClr>
            </a:solidFill>
          </a:ln>
        </p:spPr>
      </p:pic>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02629" y="3607659"/>
            <a:ext cx="3618184" cy="2433365"/>
          </a:xfrm>
          <a:prstGeom prst="rect">
            <a:avLst/>
          </a:prstGeom>
          <a:solidFill>
            <a:schemeClr val="bg1"/>
          </a:solidFill>
          <a:ln w="38100">
            <a:solidFill>
              <a:schemeClr val="bg1">
                <a:lumMod val="65000"/>
              </a:schemeClr>
            </a:solidFill>
          </a:ln>
        </p:spPr>
      </p:pic>
      <p:pic>
        <p:nvPicPr>
          <p:cNvPr id="11" name="Picture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32041" y="3607659"/>
            <a:ext cx="3399210" cy="2433365"/>
          </a:xfrm>
          <a:prstGeom prst="rect">
            <a:avLst/>
          </a:prstGeom>
          <a:solidFill>
            <a:schemeClr val="bg1"/>
          </a:solidFill>
          <a:ln w="38100">
            <a:solidFill>
              <a:schemeClr val="bg1">
                <a:lumMod val="65000"/>
              </a:schemeClr>
            </a:solidFill>
          </a:ln>
        </p:spPr>
      </p:pic>
      <p:sp>
        <p:nvSpPr>
          <p:cNvPr id="12" name="Rectangle 11"/>
          <p:cNvSpPr/>
          <p:nvPr/>
        </p:nvSpPr>
        <p:spPr>
          <a:xfrm>
            <a:off x="1131345" y="131564"/>
            <a:ext cx="2763898"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LHC experiments</a:t>
            </a:r>
            <a:endParaRPr lang="en-GB" sz="2000" dirty="0">
              <a:solidFill>
                <a:schemeClr val="bg1"/>
              </a:solidFill>
            </a:endParaRPr>
          </a:p>
        </p:txBody>
      </p:sp>
    </p:spTree>
    <p:extLst>
      <p:ext uri="{BB962C8B-B14F-4D97-AF65-F5344CB8AC3E}">
        <p14:creationId xmlns:p14="http://schemas.microsoft.com/office/powerpoint/2010/main" val="115598301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88640"/>
            <a:ext cx="3945311"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next actions and milestones</a:t>
            </a:r>
            <a:endParaRPr lang="en-GB" sz="2000" dirty="0">
              <a:solidFill>
                <a:schemeClr val="bg1"/>
              </a:solidFill>
            </a:endParaRPr>
          </a:p>
        </p:txBody>
      </p:sp>
      <p:sp>
        <p:nvSpPr>
          <p:cNvPr id="2" name="Rectangle 1"/>
          <p:cNvSpPr/>
          <p:nvPr/>
        </p:nvSpPr>
        <p:spPr>
          <a:xfrm>
            <a:off x="200064" y="764704"/>
            <a:ext cx="8713092" cy="5109091"/>
          </a:xfrm>
          <a:prstGeom prst="rect">
            <a:avLst/>
          </a:prstGeom>
        </p:spPr>
        <p:txBody>
          <a:bodyPr wrap="square">
            <a:spAutoFit/>
          </a:bodyPr>
          <a:lstStyle/>
          <a:p>
            <a:pPr marL="36513" indent="0">
              <a:buNone/>
            </a:pPr>
            <a:r>
              <a:rPr lang="en-GB" b="1" dirty="0"/>
              <a:t>LS2 preparation:</a:t>
            </a:r>
          </a:p>
          <a:p>
            <a:pPr marL="169863" lvl="1" indent="0">
              <a:buNone/>
            </a:pPr>
            <a:r>
              <a:rPr lang="en-GB" sz="1500" b="1" dirty="0">
                <a:solidFill>
                  <a:srgbClr val="000000"/>
                </a:solidFill>
              </a:rPr>
              <a:t>- </a:t>
            </a:r>
            <a:r>
              <a:rPr lang="en-GB" b="1" dirty="0">
                <a:solidFill>
                  <a:srgbClr val="000000"/>
                </a:solidFill>
              </a:rPr>
              <a:t>PLAN is closed</a:t>
            </a:r>
            <a:r>
              <a:rPr lang="en-GB" sz="1500" dirty="0">
                <a:solidFill>
                  <a:srgbClr val="000000"/>
                </a:solidFill>
              </a:rPr>
              <a:t>, next iteration through LS2 Committees (LS2C)</a:t>
            </a:r>
          </a:p>
          <a:p>
            <a:pPr marL="169863" lvl="1" indent="0">
              <a:buNone/>
            </a:pPr>
            <a:r>
              <a:rPr lang="en-GB" sz="1500" b="1" dirty="0">
                <a:solidFill>
                  <a:srgbClr val="000000"/>
                </a:solidFill>
              </a:rPr>
              <a:t>- Engineering Change Requests </a:t>
            </a:r>
            <a:r>
              <a:rPr lang="en-GB" sz="1500" dirty="0">
                <a:solidFill>
                  <a:srgbClr val="000000"/>
                </a:solidFill>
              </a:rPr>
              <a:t>to be issued by Mid-April 2018</a:t>
            </a:r>
          </a:p>
          <a:p>
            <a:pPr marL="169863" lvl="1" indent="0">
              <a:buNone/>
            </a:pPr>
            <a:r>
              <a:rPr lang="en-GB" sz="1500" b="1" dirty="0">
                <a:solidFill>
                  <a:srgbClr val="000000"/>
                </a:solidFill>
              </a:rPr>
              <a:t>- Integration</a:t>
            </a:r>
            <a:r>
              <a:rPr lang="en-GB" sz="1500" dirty="0">
                <a:solidFill>
                  <a:srgbClr val="000000"/>
                </a:solidFill>
              </a:rPr>
              <a:t> studies shall be completed by Summer 2018</a:t>
            </a:r>
          </a:p>
          <a:p>
            <a:pPr marL="169863" lvl="1" indent="0">
              <a:buNone/>
            </a:pPr>
            <a:r>
              <a:rPr lang="en-GB" sz="1500" b="1" dirty="0">
                <a:solidFill>
                  <a:srgbClr val="000000"/>
                </a:solidFill>
              </a:rPr>
              <a:t>- Equipment readiness </a:t>
            </a:r>
            <a:r>
              <a:rPr lang="en-GB" sz="1500" dirty="0">
                <a:solidFill>
                  <a:srgbClr val="000000"/>
                </a:solidFill>
              </a:rPr>
              <a:t>to be communicated for fine tuning of schedules by end of March 2018</a:t>
            </a:r>
          </a:p>
          <a:p>
            <a:pPr marL="169863" lvl="1" indent="0">
              <a:buNone/>
            </a:pPr>
            <a:r>
              <a:rPr lang="en-GB" sz="1500" b="1" dirty="0">
                <a:solidFill>
                  <a:srgbClr val="000000"/>
                </a:solidFill>
              </a:rPr>
              <a:t>- Work package </a:t>
            </a:r>
            <a:r>
              <a:rPr lang="en-GB" sz="1500" dirty="0">
                <a:solidFill>
                  <a:srgbClr val="000000"/>
                </a:solidFill>
              </a:rPr>
              <a:t>analysis to assess equipment and installation risks and feasibility by Q3-2018</a:t>
            </a:r>
          </a:p>
          <a:p>
            <a:pPr marL="169863" lvl="1" indent="0">
              <a:buNone/>
            </a:pPr>
            <a:r>
              <a:rPr lang="en-GB" sz="1500" b="1" dirty="0">
                <a:solidFill>
                  <a:srgbClr val="000000"/>
                </a:solidFill>
              </a:rPr>
              <a:t>- ALARA</a:t>
            </a:r>
            <a:r>
              <a:rPr lang="en-GB" sz="1500" dirty="0">
                <a:solidFill>
                  <a:srgbClr val="000000"/>
                </a:solidFill>
              </a:rPr>
              <a:t> committees to be scheduled already for Q2-2018</a:t>
            </a:r>
          </a:p>
          <a:p>
            <a:pPr marL="169863" lvl="1" indent="0">
              <a:buNone/>
            </a:pPr>
            <a:r>
              <a:rPr lang="en-GB" sz="1500" b="1" dirty="0">
                <a:solidFill>
                  <a:srgbClr val="000000"/>
                </a:solidFill>
              </a:rPr>
              <a:t>- IMPACT</a:t>
            </a:r>
            <a:r>
              <a:rPr lang="en-GB" sz="1500" dirty="0">
                <a:solidFill>
                  <a:srgbClr val="000000"/>
                </a:solidFill>
              </a:rPr>
              <a:t> tool to coordinate daily activities</a:t>
            </a:r>
          </a:p>
          <a:p>
            <a:pPr marL="169863" lvl="1"/>
            <a:r>
              <a:rPr lang="en-GB" sz="1500" b="1" dirty="0" smtClean="0">
                <a:solidFill>
                  <a:srgbClr val="000000"/>
                </a:solidFill>
              </a:rPr>
              <a:t>- Safety </a:t>
            </a:r>
            <a:r>
              <a:rPr lang="en-GB" sz="1500" b="1" dirty="0">
                <a:solidFill>
                  <a:srgbClr val="000000"/>
                </a:solidFill>
              </a:rPr>
              <a:t>joint visits </a:t>
            </a:r>
            <a:r>
              <a:rPr lang="en-GB" sz="1500" dirty="0">
                <a:solidFill>
                  <a:srgbClr val="000000"/>
                </a:solidFill>
              </a:rPr>
              <a:t>(VICs) and compensatory measures to be </a:t>
            </a:r>
            <a:r>
              <a:rPr lang="en-GB" sz="1500" dirty="0" smtClean="0">
                <a:solidFill>
                  <a:srgbClr val="000000"/>
                </a:solidFill>
              </a:rPr>
              <a:t>anticipated</a:t>
            </a:r>
          </a:p>
          <a:p>
            <a:pPr marL="455613" lvl="1" indent="-285750">
              <a:buFontTx/>
              <a:buChar char="-"/>
            </a:pPr>
            <a:endParaRPr lang="fr-CH" sz="1500" dirty="0">
              <a:solidFill>
                <a:srgbClr val="000000"/>
              </a:solidFill>
            </a:endParaRPr>
          </a:p>
          <a:p>
            <a:pPr marL="455613" lvl="1" indent="-285750">
              <a:buFontTx/>
              <a:buChar char="-"/>
            </a:pPr>
            <a:endParaRPr lang="en-GB" sz="1500" dirty="0">
              <a:solidFill>
                <a:srgbClr val="000000"/>
              </a:solidFill>
            </a:endParaRPr>
          </a:p>
          <a:p>
            <a:pPr marL="36513" indent="0">
              <a:buNone/>
            </a:pPr>
            <a:r>
              <a:rPr lang="en-GB" b="1" dirty="0"/>
              <a:t>To help the running of LS2</a:t>
            </a:r>
          </a:p>
          <a:p>
            <a:pPr marL="169863" lvl="1" indent="1588">
              <a:buNone/>
            </a:pPr>
            <a:r>
              <a:rPr lang="en-GB" sz="1500" b="1" dirty="0">
                <a:solidFill>
                  <a:srgbClr val="000000"/>
                </a:solidFill>
              </a:rPr>
              <a:t>- Individual system tests </a:t>
            </a:r>
            <a:r>
              <a:rPr lang="en-GB" sz="1500" dirty="0">
                <a:solidFill>
                  <a:srgbClr val="000000"/>
                </a:solidFill>
              </a:rPr>
              <a:t>&amp; overall </a:t>
            </a:r>
            <a:r>
              <a:rPr lang="en-GB" sz="1500" b="1" dirty="0">
                <a:solidFill>
                  <a:srgbClr val="000000"/>
                </a:solidFill>
              </a:rPr>
              <a:t>Safety</a:t>
            </a:r>
            <a:r>
              <a:rPr lang="en-GB" sz="1500" dirty="0">
                <a:solidFill>
                  <a:srgbClr val="000000"/>
                </a:solidFill>
              </a:rPr>
              <a:t> </a:t>
            </a:r>
            <a:r>
              <a:rPr lang="en-GB" sz="1500" b="1" dirty="0">
                <a:solidFill>
                  <a:srgbClr val="000000"/>
                </a:solidFill>
              </a:rPr>
              <a:t>coordination</a:t>
            </a:r>
            <a:r>
              <a:rPr lang="en-GB" sz="1500" dirty="0">
                <a:solidFill>
                  <a:srgbClr val="000000"/>
                </a:solidFill>
              </a:rPr>
              <a:t> are being </a:t>
            </a:r>
            <a:r>
              <a:rPr lang="en-GB" sz="1500" dirty="0" smtClean="0">
                <a:solidFill>
                  <a:srgbClr val="000000"/>
                </a:solidFill>
              </a:rPr>
              <a:t>scrutinized</a:t>
            </a:r>
            <a:endParaRPr lang="en-GB" sz="1500" dirty="0">
              <a:solidFill>
                <a:srgbClr val="000000"/>
              </a:solidFill>
            </a:endParaRPr>
          </a:p>
          <a:p>
            <a:pPr marL="169863" lvl="1"/>
            <a:r>
              <a:rPr lang="en-GB" sz="1500" b="1" dirty="0" smtClean="0">
                <a:solidFill>
                  <a:srgbClr val="000000"/>
                </a:solidFill>
              </a:rPr>
              <a:t>- </a:t>
            </a:r>
            <a:r>
              <a:rPr lang="en-GB" sz="1500" dirty="0" smtClean="0">
                <a:solidFill>
                  <a:srgbClr val="000000"/>
                </a:solidFill>
              </a:rPr>
              <a:t>Space </a:t>
            </a:r>
            <a:r>
              <a:rPr lang="en-GB" sz="1500" dirty="0">
                <a:solidFill>
                  <a:srgbClr val="000000"/>
                </a:solidFill>
              </a:rPr>
              <a:t>Management for Storage, “Base de </a:t>
            </a:r>
            <a:r>
              <a:rPr lang="en-GB" sz="1500" dirty="0" err="1">
                <a:solidFill>
                  <a:srgbClr val="000000"/>
                </a:solidFill>
              </a:rPr>
              <a:t>Chantier</a:t>
            </a:r>
            <a:r>
              <a:rPr lang="en-GB" sz="1500" dirty="0">
                <a:solidFill>
                  <a:srgbClr val="000000"/>
                </a:solidFill>
              </a:rPr>
              <a:t>” and Logistics: </a:t>
            </a:r>
            <a:r>
              <a:rPr lang="en-GB" sz="1500" b="1" dirty="0" smtClean="0">
                <a:solidFill>
                  <a:srgbClr val="000000"/>
                </a:solidFill>
              </a:rPr>
              <a:t>prioritisation phase</a:t>
            </a:r>
            <a:endParaRPr lang="en-GB" sz="1500" dirty="0">
              <a:solidFill>
                <a:srgbClr val="000000"/>
              </a:solidFill>
            </a:endParaRPr>
          </a:p>
          <a:p>
            <a:pPr marL="36513" indent="0">
              <a:buNone/>
            </a:pPr>
            <a:endParaRPr lang="en-GB" sz="1400" dirty="0" smtClean="0"/>
          </a:p>
          <a:p>
            <a:pPr marL="36513" indent="0">
              <a:buNone/>
            </a:pPr>
            <a:r>
              <a:rPr lang="en-GB" b="1" dirty="0" smtClean="0"/>
              <a:t>Milestones</a:t>
            </a:r>
            <a:endParaRPr lang="en-GB" b="1" dirty="0"/>
          </a:p>
          <a:p>
            <a:pPr lvl="1"/>
            <a:r>
              <a:rPr lang="en-GB" sz="1400" b="1" dirty="0">
                <a:solidFill>
                  <a:srgbClr val="000000"/>
                </a:solidFill>
              </a:rPr>
              <a:t>Arbitrations</a:t>
            </a:r>
            <a:r>
              <a:rPr lang="en-GB" sz="1400" dirty="0">
                <a:solidFill>
                  <a:srgbClr val="000000"/>
                </a:solidFill>
              </a:rPr>
              <a:t> by </a:t>
            </a:r>
            <a:r>
              <a:rPr lang="en-GB" sz="1400" b="1" dirty="0">
                <a:solidFill>
                  <a:srgbClr val="000000"/>
                </a:solidFill>
              </a:rPr>
              <a:t>mid-March 2018</a:t>
            </a:r>
            <a:r>
              <a:rPr lang="en-GB" sz="1400" dirty="0">
                <a:solidFill>
                  <a:srgbClr val="000000"/>
                </a:solidFill>
              </a:rPr>
              <a:t> (3 months ahead of Schedule)</a:t>
            </a:r>
          </a:p>
          <a:p>
            <a:pPr lvl="1"/>
            <a:r>
              <a:rPr lang="en-GB" sz="1400" b="1" dirty="0">
                <a:solidFill>
                  <a:srgbClr val="000000"/>
                </a:solidFill>
              </a:rPr>
              <a:t>LS2 consolidated planning baseline</a:t>
            </a:r>
            <a:r>
              <a:rPr lang="en-GB" sz="1400" dirty="0">
                <a:solidFill>
                  <a:srgbClr val="000000"/>
                </a:solidFill>
              </a:rPr>
              <a:t> by end of </a:t>
            </a:r>
            <a:r>
              <a:rPr lang="en-GB" sz="1400" b="1" dirty="0">
                <a:solidFill>
                  <a:srgbClr val="000000"/>
                </a:solidFill>
              </a:rPr>
              <a:t>April 2018 </a:t>
            </a:r>
            <a:r>
              <a:rPr lang="en-GB" sz="1400" dirty="0">
                <a:solidFill>
                  <a:srgbClr val="000000"/>
                </a:solidFill>
              </a:rPr>
              <a:t>(7 months ahead, final in </a:t>
            </a:r>
            <a:r>
              <a:rPr lang="en-GB" sz="1400" dirty="0" smtClean="0">
                <a:solidFill>
                  <a:srgbClr val="000000"/>
                </a:solidFill>
              </a:rPr>
              <a:t>November 2018)</a:t>
            </a:r>
          </a:p>
          <a:p>
            <a:pPr lvl="1"/>
            <a:endParaRPr lang="en-GB" sz="1400" dirty="0">
              <a:solidFill>
                <a:srgbClr val="000000"/>
              </a:solidFill>
            </a:endParaRPr>
          </a:p>
          <a:p>
            <a:pPr lvl="1"/>
            <a:r>
              <a:rPr lang="en-GB" b="1" dirty="0" smtClean="0">
                <a:solidFill>
                  <a:srgbClr val="FF0000"/>
                </a:solidFill>
              </a:rPr>
              <a:t>Priority </a:t>
            </a:r>
            <a:r>
              <a:rPr lang="en-GB" b="1" dirty="0">
                <a:solidFill>
                  <a:srgbClr val="FF0000"/>
                </a:solidFill>
              </a:rPr>
              <a:t>given to ECR validation, integration, risk </a:t>
            </a:r>
            <a:r>
              <a:rPr lang="en-GB" b="1" dirty="0" smtClean="0">
                <a:solidFill>
                  <a:srgbClr val="FF0000"/>
                </a:solidFill>
              </a:rPr>
              <a:t>mitigation</a:t>
            </a:r>
          </a:p>
          <a:p>
            <a:pPr lvl="1"/>
            <a:r>
              <a:rPr lang="en-GB" b="1" dirty="0" smtClean="0">
                <a:solidFill>
                  <a:srgbClr val="FF0000"/>
                </a:solidFill>
              </a:rPr>
              <a:t>and </a:t>
            </a:r>
            <a:r>
              <a:rPr lang="en-GB" b="1" dirty="0">
                <a:solidFill>
                  <a:srgbClr val="FF0000"/>
                </a:solidFill>
              </a:rPr>
              <a:t>coactivity risk </a:t>
            </a:r>
            <a:r>
              <a:rPr lang="en-GB" b="1" dirty="0" smtClean="0">
                <a:solidFill>
                  <a:srgbClr val="FF0000"/>
                </a:solidFill>
              </a:rPr>
              <a:t>management</a:t>
            </a:r>
            <a:endParaRPr lang="en-GB" sz="2400" b="1" dirty="0">
              <a:solidFill>
                <a:srgbClr val="FF0000"/>
              </a:solidFill>
            </a:endParaRPr>
          </a:p>
        </p:txBody>
      </p:sp>
    </p:spTree>
    <p:extLst>
      <p:ext uri="{BB962C8B-B14F-4D97-AF65-F5344CB8AC3E}">
        <p14:creationId xmlns:p14="http://schemas.microsoft.com/office/powerpoint/2010/main" val="418345250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1" end="1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2" end="1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3" end="1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5" end="1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6" end="1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7" end="1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9" end="1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6854" cy="459203"/>
          </a:xfrm>
        </p:spPr>
        <p:txBody>
          <a:bodyPr>
            <a:noAutofit/>
          </a:bodyPr>
          <a:lstStyle/>
          <a:p>
            <a:r>
              <a:rPr lang="en-GB" sz="2400" dirty="0" smtClean="0">
                <a:solidFill>
                  <a:srgbClr val="000000"/>
                </a:solidFill>
              </a:rPr>
              <a:t>Arbitrations </a:t>
            </a:r>
            <a:r>
              <a:rPr lang="en-GB" sz="2400" dirty="0">
                <a:solidFill>
                  <a:srgbClr val="000000"/>
                </a:solidFill>
              </a:rPr>
              <a:t>decisions based on EL </a:t>
            </a:r>
            <a:r>
              <a:rPr lang="en-GB" sz="2400" dirty="0" smtClean="0">
                <a:solidFill>
                  <a:srgbClr val="000000"/>
                </a:solidFill>
              </a:rPr>
              <a:t>resources: </a:t>
            </a:r>
            <a:r>
              <a:rPr lang="en-GB" sz="2400" dirty="0" smtClean="0">
                <a:solidFill>
                  <a:srgbClr val="FF0000"/>
                </a:solidFill>
              </a:rPr>
              <a:t>Re-phased</a:t>
            </a:r>
            <a:endParaRPr lang="en-GB" sz="2400" dirty="0">
              <a:solidFill>
                <a:srgbClr val="FF0000"/>
              </a:solidFill>
            </a:endParaRPr>
          </a:p>
        </p:txBody>
      </p:sp>
      <p:sp>
        <p:nvSpPr>
          <p:cNvPr id="3" name="Content Placeholder 8"/>
          <p:cNvSpPr txBox="1">
            <a:spLocks/>
          </p:cNvSpPr>
          <p:nvPr/>
        </p:nvSpPr>
        <p:spPr>
          <a:xfrm>
            <a:off x="0" y="1340768"/>
            <a:ext cx="4590288" cy="3722486"/>
          </a:xfrm>
          <a:prstGeom prst="rect">
            <a:avLst/>
          </a:prstGeom>
        </p:spPr>
        <p:txBody>
          <a:bodyPr>
            <a:noAutofit/>
          </a:bodyPr>
          <a:lstStyle>
            <a:lvl1pPr marL="370332" indent="-342900" algn="l" rtl="0" eaLnBrk="1" latinLnBrk="0" hangingPunct="1">
              <a:spcBef>
                <a:spcPct val="20000"/>
              </a:spcBef>
              <a:buClr>
                <a:schemeClr val="tx2"/>
              </a:buClr>
              <a:buSzPct val="80000"/>
              <a:buFont typeface="Wingdings" panose="05000000000000000000" pitchFamily="2" charset="2"/>
              <a:buChar char="§"/>
              <a:defRPr kumimoji="0" sz="1800" kern="1200">
                <a:solidFill>
                  <a:schemeClr val="tx1"/>
                </a:solidFill>
                <a:latin typeface="Calibri"/>
                <a:ea typeface="+mn-ea"/>
                <a:cs typeface="Calibri"/>
              </a:defRPr>
            </a:lvl1pPr>
            <a:lvl2pPr marL="678942" indent="-342900" algn="l" rtl="0" eaLnBrk="1" latinLnBrk="0" hangingPunct="1">
              <a:spcBef>
                <a:spcPct val="20000"/>
              </a:spcBef>
              <a:buClr>
                <a:schemeClr val="tx2"/>
              </a:buClr>
              <a:buSzPct val="90000"/>
              <a:buFont typeface="Wingdings" panose="05000000000000000000" pitchFamily="2" charset="2"/>
              <a:buChar char="§"/>
              <a:defRPr kumimoji="0" sz="1500" kern="1200">
                <a:solidFill>
                  <a:schemeClr val="tx1"/>
                </a:solidFill>
                <a:latin typeface="Calibri"/>
                <a:ea typeface="+mn-ea"/>
                <a:cs typeface="Calibri"/>
              </a:defRPr>
            </a:lvl2pPr>
            <a:lvl3pPr marL="819531" indent="-257175" algn="l" rtl="0" eaLnBrk="1" latinLnBrk="0" hangingPunct="1">
              <a:spcBef>
                <a:spcPct val="20000"/>
              </a:spcBef>
              <a:buClr>
                <a:schemeClr val="tx2"/>
              </a:buClr>
              <a:buSzPct val="85000"/>
              <a:buFont typeface="Wingdings" panose="05000000000000000000" pitchFamily="2" charset="2"/>
              <a:buChar char="§"/>
              <a:defRPr kumimoji="0" sz="1350" kern="1200">
                <a:solidFill>
                  <a:schemeClr val="tx1"/>
                </a:solidFill>
                <a:latin typeface="Calibri"/>
                <a:ea typeface="+mn-ea"/>
                <a:cs typeface="Calibri"/>
              </a:defRPr>
            </a:lvl3pPr>
            <a:lvl4pPr marL="1038987" indent="-257175" algn="l" rtl="0" eaLnBrk="1" latinLnBrk="0" hangingPunct="1">
              <a:spcBef>
                <a:spcPct val="20000"/>
              </a:spcBef>
              <a:buClr>
                <a:schemeClr val="tx2"/>
              </a:buClr>
              <a:buSzPct val="90000"/>
              <a:buFont typeface="Wingdings" panose="05000000000000000000" pitchFamily="2" charset="2"/>
              <a:buChar char="§"/>
              <a:defRPr kumimoji="0" sz="1200" kern="1200">
                <a:solidFill>
                  <a:schemeClr val="tx1"/>
                </a:solidFill>
                <a:latin typeface="Calibri"/>
                <a:ea typeface="+mn-ea"/>
                <a:cs typeface="Calibri"/>
              </a:defRPr>
            </a:lvl4pPr>
            <a:lvl5pPr marL="1237869" indent="-257175" algn="l" rtl="0" eaLnBrk="1" latinLnBrk="0" hangingPunct="1">
              <a:spcBef>
                <a:spcPct val="20000"/>
              </a:spcBef>
              <a:buClr>
                <a:schemeClr val="tx2"/>
              </a:buClr>
              <a:buSzPct val="100000"/>
              <a:buFont typeface="Wingdings" panose="05000000000000000000" pitchFamily="2" charset="2"/>
              <a:buChar char="§"/>
              <a:defRPr kumimoji="0" sz="1200" kern="1200">
                <a:solidFill>
                  <a:schemeClr val="tx1"/>
                </a:solidFill>
                <a:latin typeface="Calibri"/>
                <a:ea typeface="+mn-ea"/>
                <a:cs typeface="Calibri"/>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27432" indent="0">
              <a:lnSpc>
                <a:spcPct val="120000"/>
              </a:lnSpc>
              <a:spcBef>
                <a:spcPts val="0"/>
              </a:spcBef>
              <a:buNone/>
            </a:pPr>
            <a:r>
              <a:rPr lang="en-GB" altLang="en-US" b="1" dirty="0" smtClean="0">
                <a:solidFill>
                  <a:srgbClr val="0055A0"/>
                </a:solidFill>
              </a:rPr>
              <a:t>Injectors &amp; associated exp.</a:t>
            </a:r>
          </a:p>
          <a:p>
            <a:pPr marL="357188" lvl="1" indent="-174625">
              <a:spcBef>
                <a:spcPts val="600"/>
              </a:spcBef>
              <a:buClr>
                <a:srgbClr val="FF0000"/>
              </a:buClr>
              <a:buFont typeface="Arial"/>
              <a:buChar char="•"/>
              <a:defRPr/>
            </a:pPr>
            <a:r>
              <a:rPr lang="en-GB" sz="1400" b="1" dirty="0">
                <a:solidFill>
                  <a:srgbClr val="FF0000"/>
                </a:solidFill>
              </a:rPr>
              <a:t>Part of SPS Fire </a:t>
            </a:r>
            <a:r>
              <a:rPr lang="en-GB" sz="1400" b="1" dirty="0" smtClean="0">
                <a:solidFill>
                  <a:srgbClr val="FF0000"/>
                </a:solidFill>
              </a:rPr>
              <a:t>Safety (phasing of the project LS2 and LS3)</a:t>
            </a:r>
            <a:endParaRPr lang="en-GB" sz="1400" b="1" dirty="0">
              <a:solidFill>
                <a:srgbClr val="FF0000"/>
              </a:solidFill>
            </a:endParaRPr>
          </a:p>
          <a:p>
            <a:pPr marL="357188" lvl="1" indent="-174625">
              <a:spcBef>
                <a:spcPts val="600"/>
              </a:spcBef>
              <a:buClr>
                <a:srgbClr val="FF0000"/>
              </a:buClr>
              <a:buFont typeface="Arial"/>
              <a:buChar char="•"/>
              <a:defRPr/>
            </a:pPr>
            <a:r>
              <a:rPr lang="en-GB" sz="1400" b="1" dirty="0">
                <a:solidFill>
                  <a:srgbClr val="FF0000"/>
                </a:solidFill>
              </a:rPr>
              <a:t>Replacement of irradiated cables LSS2 - (185km), TCC2-TDC2 (100km) &amp; MKP cables in LSS1 (except 2-3 cables TBD)</a:t>
            </a:r>
          </a:p>
          <a:p>
            <a:pPr marL="357188" lvl="1" indent="-174625">
              <a:spcBef>
                <a:spcPts val="600"/>
              </a:spcBef>
              <a:buClr>
                <a:srgbClr val="FF0000"/>
              </a:buClr>
              <a:buFont typeface="Arial"/>
              <a:buChar char="•"/>
              <a:defRPr/>
            </a:pPr>
            <a:r>
              <a:rPr lang="en-GB" sz="1400" b="1" dirty="0">
                <a:solidFill>
                  <a:srgbClr val="FF0000"/>
                </a:solidFill>
              </a:rPr>
              <a:t>Remaining </a:t>
            </a:r>
            <a:r>
              <a:rPr lang="en-GB" sz="1400" b="1" dirty="0" err="1">
                <a:solidFill>
                  <a:srgbClr val="FF0000"/>
                </a:solidFill>
              </a:rPr>
              <a:t>decabling</a:t>
            </a:r>
            <a:r>
              <a:rPr lang="en-GB" sz="1400" b="1" dirty="0">
                <a:solidFill>
                  <a:srgbClr val="FF0000"/>
                </a:solidFill>
              </a:rPr>
              <a:t> in injectors</a:t>
            </a:r>
          </a:p>
          <a:p>
            <a:pPr marL="357188" lvl="1" indent="-174625">
              <a:spcBef>
                <a:spcPts val="600"/>
              </a:spcBef>
              <a:buClr>
                <a:srgbClr val="FF0000"/>
              </a:buClr>
              <a:buFont typeface="Arial"/>
              <a:buChar char="•"/>
              <a:defRPr/>
            </a:pPr>
            <a:r>
              <a:rPr lang="en-GB" sz="1400" b="1" dirty="0">
                <a:solidFill>
                  <a:srgbClr val="FF0000"/>
                </a:solidFill>
              </a:rPr>
              <a:t>Telecom radiating cable - Priority 2 is AD target, SPS 3&amp;5, Awake – Priority 3 is SPS 4&amp;6&amp;7, TT60-61-70, TCC6</a:t>
            </a:r>
          </a:p>
          <a:p>
            <a:pPr marL="357188" lvl="1" indent="-174625">
              <a:spcBef>
                <a:spcPts val="600"/>
              </a:spcBef>
              <a:buClr>
                <a:srgbClr val="FF0000"/>
              </a:buClr>
              <a:buFont typeface="Arial"/>
              <a:buChar char="•"/>
              <a:defRPr/>
            </a:pPr>
            <a:r>
              <a:rPr lang="en-GB" sz="1400" b="1" dirty="0">
                <a:solidFill>
                  <a:srgbClr val="FF0000"/>
                </a:solidFill>
              </a:rPr>
              <a:t>No cabling in North Area, except M&amp;O activities</a:t>
            </a:r>
          </a:p>
          <a:p>
            <a:pPr marL="357188" lvl="1" indent="-174625">
              <a:spcBef>
                <a:spcPts val="600"/>
              </a:spcBef>
              <a:buClr>
                <a:srgbClr val="FF0000"/>
              </a:buClr>
              <a:buFont typeface="Arial"/>
              <a:buChar char="•"/>
              <a:defRPr/>
            </a:pPr>
            <a:r>
              <a:rPr lang="en-GB" sz="1400" b="1" dirty="0">
                <a:solidFill>
                  <a:srgbClr val="FF0000"/>
                </a:solidFill>
              </a:rPr>
              <a:t>SPS Electrical Network Consolidation – low voltage</a:t>
            </a:r>
          </a:p>
          <a:p>
            <a:pPr lvl="1">
              <a:lnSpc>
                <a:spcPct val="120000"/>
              </a:lnSpc>
              <a:spcBef>
                <a:spcPts val="0"/>
              </a:spcBef>
              <a:buFont typeface="Arial"/>
              <a:buChar char="•"/>
              <a:defRPr/>
            </a:pPr>
            <a:endParaRPr lang="en-GB" sz="1600" dirty="0" smtClean="0">
              <a:solidFill>
                <a:srgbClr val="FF0000"/>
              </a:solidFill>
            </a:endParaRPr>
          </a:p>
        </p:txBody>
      </p:sp>
      <p:sp>
        <p:nvSpPr>
          <p:cNvPr id="4" name="Content Placeholder 9"/>
          <p:cNvSpPr txBox="1">
            <a:spLocks/>
          </p:cNvSpPr>
          <p:nvPr/>
        </p:nvSpPr>
        <p:spPr>
          <a:xfrm>
            <a:off x="4590288" y="1340768"/>
            <a:ext cx="4553712" cy="3722486"/>
          </a:xfrm>
          <a:prstGeom prst="rect">
            <a:avLst/>
          </a:prstGeom>
        </p:spPr>
        <p:txBody>
          <a:bodyPr>
            <a:normAutofit/>
          </a:bodyPr>
          <a:lstStyle>
            <a:lvl1pPr marL="370332" indent="-342900" algn="l" rtl="0" eaLnBrk="1" latinLnBrk="0" hangingPunct="1">
              <a:spcBef>
                <a:spcPct val="20000"/>
              </a:spcBef>
              <a:buClr>
                <a:schemeClr val="tx2"/>
              </a:buClr>
              <a:buSzPct val="80000"/>
              <a:buFont typeface="Wingdings" panose="05000000000000000000" pitchFamily="2" charset="2"/>
              <a:buChar char="§"/>
              <a:defRPr kumimoji="0" sz="1800" kern="1200">
                <a:solidFill>
                  <a:schemeClr val="tx1"/>
                </a:solidFill>
                <a:latin typeface="Calibri"/>
                <a:ea typeface="+mn-ea"/>
                <a:cs typeface="Calibri"/>
              </a:defRPr>
            </a:lvl1pPr>
            <a:lvl2pPr marL="678942" indent="-342900" algn="l" rtl="0" eaLnBrk="1" latinLnBrk="0" hangingPunct="1">
              <a:spcBef>
                <a:spcPct val="20000"/>
              </a:spcBef>
              <a:buClr>
                <a:schemeClr val="tx2"/>
              </a:buClr>
              <a:buSzPct val="90000"/>
              <a:buFont typeface="Wingdings" panose="05000000000000000000" pitchFamily="2" charset="2"/>
              <a:buChar char="§"/>
              <a:defRPr kumimoji="0" sz="1500" kern="1200">
                <a:solidFill>
                  <a:schemeClr val="tx1"/>
                </a:solidFill>
                <a:latin typeface="Calibri"/>
                <a:ea typeface="+mn-ea"/>
                <a:cs typeface="Calibri"/>
              </a:defRPr>
            </a:lvl2pPr>
            <a:lvl3pPr marL="819531" indent="-257175" algn="l" rtl="0" eaLnBrk="1" latinLnBrk="0" hangingPunct="1">
              <a:spcBef>
                <a:spcPct val="20000"/>
              </a:spcBef>
              <a:buClr>
                <a:schemeClr val="tx2"/>
              </a:buClr>
              <a:buSzPct val="85000"/>
              <a:buFont typeface="Wingdings" panose="05000000000000000000" pitchFamily="2" charset="2"/>
              <a:buChar char="§"/>
              <a:defRPr kumimoji="0" sz="1350" kern="1200">
                <a:solidFill>
                  <a:schemeClr val="tx1"/>
                </a:solidFill>
                <a:latin typeface="Calibri"/>
                <a:ea typeface="+mn-ea"/>
                <a:cs typeface="Calibri"/>
              </a:defRPr>
            </a:lvl3pPr>
            <a:lvl4pPr marL="1038987" indent="-257175" algn="l" rtl="0" eaLnBrk="1" latinLnBrk="0" hangingPunct="1">
              <a:spcBef>
                <a:spcPct val="20000"/>
              </a:spcBef>
              <a:buClr>
                <a:schemeClr val="tx2"/>
              </a:buClr>
              <a:buSzPct val="90000"/>
              <a:buFont typeface="Wingdings" panose="05000000000000000000" pitchFamily="2" charset="2"/>
              <a:buChar char="§"/>
              <a:defRPr kumimoji="0" sz="1200" kern="1200">
                <a:solidFill>
                  <a:schemeClr val="tx1"/>
                </a:solidFill>
                <a:latin typeface="Calibri"/>
                <a:ea typeface="+mn-ea"/>
                <a:cs typeface="Calibri"/>
              </a:defRPr>
            </a:lvl4pPr>
            <a:lvl5pPr marL="1237869" indent="-257175" algn="l" rtl="0" eaLnBrk="1" latinLnBrk="0" hangingPunct="1">
              <a:spcBef>
                <a:spcPct val="20000"/>
              </a:spcBef>
              <a:buClr>
                <a:schemeClr val="tx2"/>
              </a:buClr>
              <a:buSzPct val="100000"/>
              <a:buFont typeface="Wingdings" panose="05000000000000000000" pitchFamily="2" charset="2"/>
              <a:buChar char="§"/>
              <a:defRPr kumimoji="0" sz="1200" kern="1200">
                <a:solidFill>
                  <a:schemeClr val="tx1"/>
                </a:solidFill>
                <a:latin typeface="Calibri"/>
                <a:ea typeface="+mn-ea"/>
                <a:cs typeface="Calibri"/>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27432" indent="0">
              <a:lnSpc>
                <a:spcPct val="120000"/>
              </a:lnSpc>
              <a:spcBef>
                <a:spcPts val="0"/>
              </a:spcBef>
              <a:buNone/>
              <a:defRPr/>
            </a:pPr>
            <a:r>
              <a:rPr lang="en-GB" b="1" dirty="0" smtClean="0">
                <a:solidFill>
                  <a:srgbClr val="0055A0"/>
                </a:solidFill>
              </a:rPr>
              <a:t>LHC</a:t>
            </a:r>
          </a:p>
          <a:p>
            <a:pPr marL="357188" lvl="1" indent="-174625">
              <a:spcBef>
                <a:spcPts val="600"/>
              </a:spcBef>
              <a:buClr>
                <a:srgbClr val="FF0000"/>
              </a:buClr>
              <a:buFont typeface="Arial"/>
              <a:buChar char="•"/>
              <a:defRPr/>
            </a:pPr>
            <a:r>
              <a:rPr lang="en-GB" sz="1400" b="1" dirty="0">
                <a:solidFill>
                  <a:srgbClr val="FF0000"/>
                </a:solidFill>
              </a:rPr>
              <a:t>Telecom radiating cable - Priority 3 is LHC 3 &amp;7 </a:t>
            </a:r>
          </a:p>
          <a:p>
            <a:pPr marL="357188" lvl="1" indent="-174625">
              <a:spcBef>
                <a:spcPts val="600"/>
              </a:spcBef>
              <a:buClr>
                <a:srgbClr val="FF0000"/>
              </a:buClr>
              <a:buFont typeface="Arial"/>
              <a:buChar char="•"/>
              <a:defRPr/>
            </a:pPr>
            <a:r>
              <a:rPr lang="en-GB" sz="1400" b="1" dirty="0">
                <a:solidFill>
                  <a:srgbClr val="FF0000"/>
                </a:solidFill>
              </a:rPr>
              <a:t>Turbo pump cabling (7 remaining octants)</a:t>
            </a:r>
          </a:p>
          <a:p>
            <a:pPr lvl="1">
              <a:lnSpc>
                <a:spcPct val="120000"/>
              </a:lnSpc>
              <a:spcBef>
                <a:spcPts val="600"/>
              </a:spcBef>
              <a:buClr>
                <a:srgbClr val="FF0000"/>
              </a:buClr>
              <a:buFont typeface="Arial"/>
              <a:buChar char="•"/>
              <a:defRPr/>
            </a:pPr>
            <a:endParaRPr lang="en-GB" sz="1400" dirty="0" smtClean="0">
              <a:solidFill>
                <a:srgbClr val="FF0000"/>
              </a:solidFill>
            </a:endParaRPr>
          </a:p>
          <a:p>
            <a:pPr>
              <a:lnSpc>
                <a:spcPct val="120000"/>
              </a:lnSpc>
              <a:spcBef>
                <a:spcPts val="0"/>
              </a:spcBef>
              <a:buFont typeface="Arial"/>
              <a:buChar char="•"/>
              <a:defRPr/>
            </a:pPr>
            <a:r>
              <a:rPr lang="en-GB" b="1" dirty="0" smtClean="0">
                <a:solidFill>
                  <a:srgbClr val="0055A0"/>
                </a:solidFill>
              </a:rPr>
              <a:t>Surface</a:t>
            </a:r>
          </a:p>
          <a:p>
            <a:pPr marL="357188" lvl="1" indent="-174625">
              <a:spcBef>
                <a:spcPts val="0"/>
              </a:spcBef>
              <a:buClr>
                <a:srgbClr val="FF0000"/>
              </a:buClr>
              <a:buFont typeface="Arial"/>
              <a:buChar char="•"/>
              <a:defRPr/>
            </a:pPr>
            <a:r>
              <a:rPr lang="en-GB" sz="1400" b="1" dirty="0">
                <a:solidFill>
                  <a:srgbClr val="FF0000"/>
                </a:solidFill>
              </a:rPr>
              <a:t>SM18 test bench evolution - cluster A, D, F &amp; electrical &amp; cabling studies linked to SM18 extension</a:t>
            </a:r>
          </a:p>
          <a:p>
            <a:pPr marL="357188" lvl="1" indent="-174625">
              <a:spcBef>
                <a:spcPts val="0"/>
              </a:spcBef>
              <a:buClr>
                <a:srgbClr val="FF0000"/>
              </a:buClr>
              <a:buFont typeface="Arial"/>
              <a:buChar char="•"/>
              <a:defRPr/>
            </a:pPr>
            <a:r>
              <a:rPr lang="en-GB" sz="1400" b="1" dirty="0" err="1">
                <a:solidFill>
                  <a:srgbClr val="FF0000"/>
                </a:solidFill>
              </a:rPr>
              <a:t>Blg</a:t>
            </a:r>
            <a:r>
              <a:rPr lang="en-GB" sz="1400" b="1" dirty="0">
                <a:solidFill>
                  <a:srgbClr val="FF0000"/>
                </a:solidFill>
              </a:rPr>
              <a:t> 163 upgrade</a:t>
            </a:r>
          </a:p>
          <a:p>
            <a:pPr marL="0" indent="0" algn="ctr">
              <a:lnSpc>
                <a:spcPct val="120000"/>
              </a:lnSpc>
              <a:spcBef>
                <a:spcPts val="0"/>
              </a:spcBef>
              <a:buFont typeface="Wingdings" panose="05000000000000000000" pitchFamily="2" charset="2"/>
              <a:buNone/>
            </a:pPr>
            <a:endParaRPr lang="en-GB" dirty="0">
              <a:solidFill>
                <a:srgbClr val="92D050"/>
              </a:solidFill>
            </a:endParaRPr>
          </a:p>
        </p:txBody>
      </p:sp>
      <p:sp>
        <p:nvSpPr>
          <p:cNvPr id="5" name="Rectangle 4"/>
          <p:cNvSpPr/>
          <p:nvPr/>
        </p:nvSpPr>
        <p:spPr>
          <a:xfrm>
            <a:off x="533400" y="188640"/>
            <a:ext cx="1992853"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arbitration</a:t>
            </a:r>
            <a:endParaRPr lang="en-GB" sz="2000" dirty="0">
              <a:solidFill>
                <a:schemeClr val="bg1"/>
              </a:solidFill>
            </a:endParaRPr>
          </a:p>
        </p:txBody>
      </p:sp>
      <p:cxnSp>
        <p:nvCxnSpPr>
          <p:cNvPr id="6" name="Straight Connector 5"/>
          <p:cNvCxnSpPr/>
          <p:nvPr/>
        </p:nvCxnSpPr>
        <p:spPr>
          <a:xfrm>
            <a:off x="4590288" y="1290865"/>
            <a:ext cx="0" cy="4442391"/>
          </a:xfrm>
          <a:prstGeom prst="line">
            <a:avLst/>
          </a:prstGeom>
          <a:ln w="571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8157074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861" y="588750"/>
            <a:ext cx="8226854" cy="531211"/>
          </a:xfrm>
        </p:spPr>
        <p:txBody>
          <a:bodyPr>
            <a:noAutofit/>
          </a:bodyPr>
          <a:lstStyle/>
          <a:p>
            <a:r>
              <a:rPr lang="en-GB" sz="2400" dirty="0" smtClean="0">
                <a:solidFill>
                  <a:srgbClr val="000000"/>
                </a:solidFill>
              </a:rPr>
              <a:t>Arbitrations </a:t>
            </a:r>
            <a:r>
              <a:rPr lang="en-GB" sz="2400" dirty="0">
                <a:solidFill>
                  <a:srgbClr val="000000"/>
                </a:solidFill>
              </a:rPr>
              <a:t>decisions based on EL </a:t>
            </a:r>
            <a:r>
              <a:rPr lang="en-GB" sz="2400" dirty="0" smtClean="0">
                <a:solidFill>
                  <a:srgbClr val="000000"/>
                </a:solidFill>
              </a:rPr>
              <a:t>resources: </a:t>
            </a:r>
            <a:r>
              <a:rPr lang="en-GB" sz="2400" dirty="0" smtClean="0">
                <a:solidFill>
                  <a:srgbClr val="006600"/>
                </a:solidFill>
              </a:rPr>
              <a:t>Approved</a:t>
            </a:r>
            <a:endParaRPr lang="en-GB" sz="2400" dirty="0">
              <a:solidFill>
                <a:srgbClr val="006600"/>
              </a:solidFill>
            </a:endParaRPr>
          </a:p>
        </p:txBody>
      </p:sp>
      <p:sp>
        <p:nvSpPr>
          <p:cNvPr id="3" name="Content Placeholder 8"/>
          <p:cNvSpPr txBox="1">
            <a:spLocks/>
          </p:cNvSpPr>
          <p:nvPr/>
        </p:nvSpPr>
        <p:spPr>
          <a:xfrm>
            <a:off x="0" y="1290865"/>
            <a:ext cx="4590288" cy="5014913"/>
          </a:xfrm>
          <a:prstGeom prst="rect">
            <a:avLst/>
          </a:prstGeom>
        </p:spPr>
        <p:txBody>
          <a:bodyPr>
            <a:noAutofit/>
          </a:bodyPr>
          <a:lstStyle>
            <a:lvl1pPr marL="370332" indent="-342900" algn="l" rtl="0" eaLnBrk="1" latinLnBrk="0" hangingPunct="1">
              <a:spcBef>
                <a:spcPct val="20000"/>
              </a:spcBef>
              <a:buClr>
                <a:schemeClr val="tx2"/>
              </a:buClr>
              <a:buSzPct val="80000"/>
              <a:buFont typeface="Wingdings" panose="05000000000000000000" pitchFamily="2" charset="2"/>
              <a:buChar char="§"/>
              <a:defRPr kumimoji="0" sz="1800" kern="1200">
                <a:solidFill>
                  <a:schemeClr val="tx1"/>
                </a:solidFill>
                <a:latin typeface="Calibri"/>
                <a:ea typeface="+mn-ea"/>
                <a:cs typeface="Calibri"/>
              </a:defRPr>
            </a:lvl1pPr>
            <a:lvl2pPr marL="678942" indent="-342900" algn="l" rtl="0" eaLnBrk="1" latinLnBrk="0" hangingPunct="1">
              <a:spcBef>
                <a:spcPct val="20000"/>
              </a:spcBef>
              <a:buClr>
                <a:schemeClr val="tx2"/>
              </a:buClr>
              <a:buSzPct val="90000"/>
              <a:buFont typeface="Wingdings" panose="05000000000000000000" pitchFamily="2" charset="2"/>
              <a:buChar char="§"/>
              <a:defRPr kumimoji="0" sz="1500" kern="1200">
                <a:solidFill>
                  <a:schemeClr val="tx1"/>
                </a:solidFill>
                <a:latin typeface="Calibri"/>
                <a:ea typeface="+mn-ea"/>
                <a:cs typeface="Calibri"/>
              </a:defRPr>
            </a:lvl2pPr>
            <a:lvl3pPr marL="819531" indent="-257175" algn="l" rtl="0" eaLnBrk="1" latinLnBrk="0" hangingPunct="1">
              <a:spcBef>
                <a:spcPct val="20000"/>
              </a:spcBef>
              <a:buClr>
                <a:schemeClr val="tx2"/>
              </a:buClr>
              <a:buSzPct val="85000"/>
              <a:buFont typeface="Wingdings" panose="05000000000000000000" pitchFamily="2" charset="2"/>
              <a:buChar char="§"/>
              <a:defRPr kumimoji="0" sz="1350" kern="1200">
                <a:solidFill>
                  <a:schemeClr val="tx1"/>
                </a:solidFill>
                <a:latin typeface="Calibri"/>
                <a:ea typeface="+mn-ea"/>
                <a:cs typeface="Calibri"/>
              </a:defRPr>
            </a:lvl3pPr>
            <a:lvl4pPr marL="1038987" indent="-257175" algn="l" rtl="0" eaLnBrk="1" latinLnBrk="0" hangingPunct="1">
              <a:spcBef>
                <a:spcPct val="20000"/>
              </a:spcBef>
              <a:buClr>
                <a:schemeClr val="tx2"/>
              </a:buClr>
              <a:buSzPct val="90000"/>
              <a:buFont typeface="Wingdings" panose="05000000000000000000" pitchFamily="2" charset="2"/>
              <a:buChar char="§"/>
              <a:defRPr kumimoji="0" sz="1200" kern="1200">
                <a:solidFill>
                  <a:schemeClr val="tx1"/>
                </a:solidFill>
                <a:latin typeface="Calibri"/>
                <a:ea typeface="+mn-ea"/>
                <a:cs typeface="Calibri"/>
              </a:defRPr>
            </a:lvl4pPr>
            <a:lvl5pPr marL="1237869" indent="-257175" algn="l" rtl="0" eaLnBrk="1" latinLnBrk="0" hangingPunct="1">
              <a:spcBef>
                <a:spcPct val="20000"/>
              </a:spcBef>
              <a:buClr>
                <a:schemeClr val="tx2"/>
              </a:buClr>
              <a:buSzPct val="100000"/>
              <a:buFont typeface="Wingdings" panose="05000000000000000000" pitchFamily="2" charset="2"/>
              <a:buChar char="§"/>
              <a:defRPr kumimoji="0" sz="1200" kern="1200">
                <a:solidFill>
                  <a:schemeClr val="tx1"/>
                </a:solidFill>
                <a:latin typeface="Calibri"/>
                <a:ea typeface="+mn-ea"/>
                <a:cs typeface="Calibri"/>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117475" indent="0">
              <a:lnSpc>
                <a:spcPct val="120000"/>
              </a:lnSpc>
              <a:spcBef>
                <a:spcPts val="0"/>
              </a:spcBef>
              <a:buNone/>
            </a:pPr>
            <a:r>
              <a:rPr lang="en-GB" altLang="en-US" b="1" dirty="0" smtClean="0">
                <a:solidFill>
                  <a:srgbClr val="0055A0"/>
                </a:solidFill>
              </a:rPr>
              <a:t>Injectors &amp; associated exp.</a:t>
            </a:r>
          </a:p>
          <a:p>
            <a:pPr marL="357188" lvl="1" indent="-174625">
              <a:spcBef>
                <a:spcPts val="600"/>
              </a:spcBef>
              <a:buClr>
                <a:srgbClr val="006600"/>
              </a:buClr>
              <a:buFont typeface="Arial"/>
              <a:buChar char="•"/>
              <a:defRPr/>
            </a:pPr>
            <a:r>
              <a:rPr lang="en-GB" sz="1400" b="1" dirty="0" smtClean="0">
                <a:solidFill>
                  <a:srgbClr val="006600"/>
                </a:solidFill>
              </a:rPr>
              <a:t>Daily work </a:t>
            </a:r>
            <a:r>
              <a:rPr lang="en-GB" sz="1400" dirty="0" smtClean="0">
                <a:solidFill>
                  <a:srgbClr val="006600"/>
                </a:solidFill>
              </a:rPr>
              <a:t>CPS &amp; SPS: multi-clients ~100km of cables</a:t>
            </a:r>
          </a:p>
          <a:p>
            <a:pPr marL="357188" lvl="1" indent="-174625">
              <a:spcBef>
                <a:spcPts val="600"/>
              </a:spcBef>
              <a:buClr>
                <a:srgbClr val="006600"/>
              </a:buClr>
              <a:buFont typeface="Arial"/>
              <a:buChar char="•"/>
              <a:defRPr/>
            </a:pPr>
            <a:r>
              <a:rPr lang="en-GB" sz="1400" dirty="0" smtClean="0">
                <a:solidFill>
                  <a:srgbClr val="006600"/>
                </a:solidFill>
              </a:rPr>
              <a:t>New </a:t>
            </a:r>
            <a:r>
              <a:rPr lang="en-GB" sz="1400" b="1" dirty="0" smtClean="0">
                <a:solidFill>
                  <a:srgbClr val="006600"/>
                </a:solidFill>
              </a:rPr>
              <a:t>Access system</a:t>
            </a:r>
            <a:r>
              <a:rPr lang="en-GB" sz="1400" dirty="0" smtClean="0">
                <a:solidFill>
                  <a:srgbClr val="006600"/>
                </a:solidFill>
              </a:rPr>
              <a:t>: 75% of cables already pulled  </a:t>
            </a:r>
          </a:p>
          <a:p>
            <a:pPr marL="357188" lvl="1" indent="-174625">
              <a:spcBef>
                <a:spcPts val="600"/>
              </a:spcBef>
              <a:buClr>
                <a:srgbClr val="006600"/>
              </a:buClr>
              <a:buFont typeface="Arial"/>
              <a:buChar char="•"/>
              <a:defRPr/>
            </a:pPr>
            <a:r>
              <a:rPr lang="en-GB" sz="1400" b="1" dirty="0" smtClean="0">
                <a:solidFill>
                  <a:srgbClr val="006600"/>
                </a:solidFill>
              </a:rPr>
              <a:t>Telecom radiating cable GSM-</a:t>
            </a:r>
            <a:r>
              <a:rPr lang="en-GB" sz="1400" dirty="0" smtClean="0">
                <a:solidFill>
                  <a:srgbClr val="006600"/>
                </a:solidFill>
              </a:rPr>
              <a:t> P1 is SPS1&amp;2, TT20, TT10 &amp; NA</a:t>
            </a:r>
          </a:p>
          <a:p>
            <a:pPr marL="357188" lvl="1" indent="-174625">
              <a:spcBef>
                <a:spcPts val="600"/>
              </a:spcBef>
              <a:buClr>
                <a:srgbClr val="006600"/>
              </a:buClr>
              <a:buFont typeface="Arial"/>
              <a:buChar char="•"/>
              <a:defRPr/>
            </a:pPr>
            <a:r>
              <a:rPr lang="en-GB" sz="1400" b="1" dirty="0" err="1" smtClean="0">
                <a:solidFill>
                  <a:srgbClr val="006600"/>
                </a:solidFill>
              </a:rPr>
              <a:t>Decabling</a:t>
            </a:r>
            <a:r>
              <a:rPr lang="en-GB" sz="1400" dirty="0" smtClean="0">
                <a:solidFill>
                  <a:srgbClr val="006600"/>
                </a:solidFill>
              </a:rPr>
              <a:t> BA3 (LIU:70 km + recurrent </a:t>
            </a:r>
            <a:r>
              <a:rPr lang="en-GB" sz="1400" dirty="0" err="1" smtClean="0">
                <a:solidFill>
                  <a:srgbClr val="006600"/>
                </a:solidFill>
              </a:rPr>
              <a:t>decabling</a:t>
            </a:r>
            <a:r>
              <a:rPr lang="en-GB" sz="1400" dirty="0" smtClean="0">
                <a:solidFill>
                  <a:srgbClr val="006600"/>
                </a:solidFill>
              </a:rPr>
              <a:t> is 221km)</a:t>
            </a:r>
          </a:p>
          <a:p>
            <a:pPr marL="357188" lvl="1" indent="-174625">
              <a:spcBef>
                <a:spcPts val="600"/>
              </a:spcBef>
              <a:buClr>
                <a:srgbClr val="006600"/>
              </a:buClr>
              <a:buFont typeface="Arial"/>
              <a:buChar char="•"/>
              <a:defRPr/>
            </a:pPr>
            <a:r>
              <a:rPr lang="en-GB" sz="1400" b="1" dirty="0" smtClean="0">
                <a:solidFill>
                  <a:srgbClr val="006600"/>
                </a:solidFill>
              </a:rPr>
              <a:t>LIU</a:t>
            </a:r>
            <a:r>
              <a:rPr lang="en-GB" sz="1400" dirty="0" smtClean="0">
                <a:solidFill>
                  <a:srgbClr val="006600"/>
                </a:solidFill>
              </a:rPr>
              <a:t>: ~400km of cabling + 86km of </a:t>
            </a:r>
            <a:r>
              <a:rPr lang="en-GB" sz="1400" dirty="0" err="1" smtClean="0">
                <a:solidFill>
                  <a:srgbClr val="006600"/>
                </a:solidFill>
              </a:rPr>
              <a:t>decabling</a:t>
            </a:r>
            <a:r>
              <a:rPr lang="en-GB" sz="1400" dirty="0" smtClean="0">
                <a:solidFill>
                  <a:srgbClr val="006600"/>
                </a:solidFill>
              </a:rPr>
              <a:t> in PSB</a:t>
            </a:r>
          </a:p>
          <a:p>
            <a:pPr marL="357188" lvl="1" indent="-174625">
              <a:spcBef>
                <a:spcPts val="600"/>
              </a:spcBef>
              <a:buClr>
                <a:srgbClr val="006600"/>
              </a:buClr>
              <a:buFont typeface="Arial"/>
              <a:buChar char="•"/>
              <a:defRPr/>
            </a:pPr>
            <a:r>
              <a:rPr lang="en-GB" sz="1400" b="1" dirty="0" smtClean="0">
                <a:solidFill>
                  <a:srgbClr val="006600"/>
                </a:solidFill>
              </a:rPr>
              <a:t>SSPA project (SPS 200 </a:t>
            </a:r>
            <a:r>
              <a:rPr lang="en-GB" sz="1400" b="1" dirty="0" err="1" smtClean="0">
                <a:solidFill>
                  <a:srgbClr val="006600"/>
                </a:solidFill>
              </a:rPr>
              <a:t>Mhz</a:t>
            </a:r>
            <a:r>
              <a:rPr lang="en-GB" sz="1400" b="1" dirty="0" smtClean="0">
                <a:solidFill>
                  <a:srgbClr val="006600"/>
                </a:solidFill>
              </a:rPr>
              <a:t> RF)</a:t>
            </a:r>
          </a:p>
          <a:p>
            <a:pPr marL="357188" lvl="1" indent="-174625">
              <a:spcBef>
                <a:spcPts val="600"/>
              </a:spcBef>
              <a:buClr>
                <a:srgbClr val="006600"/>
              </a:buClr>
              <a:buFont typeface="Arial"/>
              <a:buChar char="•"/>
              <a:defRPr/>
            </a:pPr>
            <a:r>
              <a:rPr lang="en-GB" sz="1400" b="1" dirty="0" smtClean="0">
                <a:solidFill>
                  <a:srgbClr val="006600"/>
                </a:solidFill>
              </a:rPr>
              <a:t>ELENA</a:t>
            </a:r>
            <a:r>
              <a:rPr lang="en-GB" sz="1400" dirty="0" smtClean="0">
                <a:solidFill>
                  <a:srgbClr val="006600"/>
                </a:solidFill>
              </a:rPr>
              <a:t> transfer line</a:t>
            </a:r>
          </a:p>
          <a:p>
            <a:pPr marL="357188" lvl="1" indent="-174625">
              <a:spcBef>
                <a:spcPts val="600"/>
              </a:spcBef>
              <a:buClr>
                <a:srgbClr val="006600"/>
              </a:buClr>
              <a:buFont typeface="Arial"/>
              <a:buChar char="•"/>
              <a:defRPr/>
            </a:pPr>
            <a:r>
              <a:rPr lang="en-GB" sz="1400" b="1" dirty="0" smtClean="0">
                <a:solidFill>
                  <a:srgbClr val="006600"/>
                </a:solidFill>
              </a:rPr>
              <a:t>East Area </a:t>
            </a:r>
            <a:r>
              <a:rPr lang="en-GB" sz="1400" dirty="0" smtClean="0">
                <a:solidFill>
                  <a:srgbClr val="006600"/>
                </a:solidFill>
              </a:rPr>
              <a:t>upgrade</a:t>
            </a:r>
          </a:p>
          <a:p>
            <a:pPr marL="357188" lvl="1" indent="-174625">
              <a:spcBef>
                <a:spcPts val="600"/>
              </a:spcBef>
              <a:buClr>
                <a:srgbClr val="006600"/>
              </a:buClr>
              <a:buFont typeface="Arial"/>
              <a:buChar char="•"/>
              <a:defRPr/>
            </a:pPr>
            <a:r>
              <a:rPr lang="en-GB" sz="1400" dirty="0" smtClean="0">
                <a:solidFill>
                  <a:srgbClr val="006600"/>
                </a:solidFill>
              </a:rPr>
              <a:t>Part of </a:t>
            </a:r>
            <a:r>
              <a:rPr lang="en-GB" sz="1400" b="1" dirty="0" smtClean="0">
                <a:solidFill>
                  <a:srgbClr val="006600"/>
                </a:solidFill>
              </a:rPr>
              <a:t>SPS Fire Safety </a:t>
            </a:r>
            <a:r>
              <a:rPr lang="en-GB" sz="1400" dirty="0">
                <a:solidFill>
                  <a:srgbClr val="006600"/>
                </a:solidFill>
              </a:rPr>
              <a:t>(phasing of the project LS2 and LS3</a:t>
            </a:r>
            <a:r>
              <a:rPr lang="en-GB" sz="1400" dirty="0" smtClean="0">
                <a:solidFill>
                  <a:srgbClr val="006600"/>
                </a:solidFill>
              </a:rPr>
              <a:t>)</a:t>
            </a:r>
          </a:p>
          <a:p>
            <a:pPr marL="357188" lvl="1" indent="-174625">
              <a:spcBef>
                <a:spcPts val="600"/>
              </a:spcBef>
              <a:buClr>
                <a:srgbClr val="006600"/>
              </a:buClr>
              <a:buFont typeface="Arial"/>
              <a:buChar char="•"/>
              <a:defRPr/>
            </a:pPr>
            <a:r>
              <a:rPr lang="en-GB" sz="1400" dirty="0" smtClean="0">
                <a:solidFill>
                  <a:srgbClr val="006600"/>
                </a:solidFill>
              </a:rPr>
              <a:t>Yearly maintenance </a:t>
            </a:r>
            <a:r>
              <a:rPr lang="en-GB" sz="1400" b="1" dirty="0" smtClean="0">
                <a:solidFill>
                  <a:srgbClr val="006600"/>
                </a:solidFill>
              </a:rPr>
              <a:t>DC cables </a:t>
            </a:r>
            <a:r>
              <a:rPr lang="en-GB" sz="1400" dirty="0" smtClean="0">
                <a:solidFill>
                  <a:srgbClr val="006600"/>
                </a:solidFill>
              </a:rPr>
              <a:t>on Injectors (up to 25 interventions)</a:t>
            </a:r>
          </a:p>
          <a:p>
            <a:pPr lvl="1">
              <a:lnSpc>
                <a:spcPct val="120000"/>
              </a:lnSpc>
              <a:spcBef>
                <a:spcPts val="0"/>
              </a:spcBef>
              <a:buFont typeface="Arial"/>
              <a:buChar char="•"/>
              <a:defRPr/>
            </a:pPr>
            <a:endParaRPr lang="en-GB" sz="1600" dirty="0" smtClean="0">
              <a:solidFill>
                <a:srgbClr val="006600"/>
              </a:solidFill>
            </a:endParaRPr>
          </a:p>
        </p:txBody>
      </p:sp>
      <p:sp>
        <p:nvSpPr>
          <p:cNvPr id="4" name="Content Placeholder 9"/>
          <p:cNvSpPr txBox="1">
            <a:spLocks/>
          </p:cNvSpPr>
          <p:nvPr/>
        </p:nvSpPr>
        <p:spPr>
          <a:xfrm>
            <a:off x="4716016" y="1294407"/>
            <a:ext cx="4553712" cy="5014913"/>
          </a:xfrm>
          <a:prstGeom prst="rect">
            <a:avLst/>
          </a:prstGeom>
        </p:spPr>
        <p:txBody>
          <a:bodyPr>
            <a:normAutofit/>
          </a:bodyPr>
          <a:lstStyle>
            <a:lvl1pPr marL="370332" indent="-342900" algn="l" rtl="0" eaLnBrk="1" latinLnBrk="0" hangingPunct="1">
              <a:spcBef>
                <a:spcPct val="20000"/>
              </a:spcBef>
              <a:buClr>
                <a:schemeClr val="tx2"/>
              </a:buClr>
              <a:buSzPct val="80000"/>
              <a:buFont typeface="Wingdings" panose="05000000000000000000" pitchFamily="2" charset="2"/>
              <a:buChar char="§"/>
              <a:defRPr kumimoji="0" sz="1800" kern="1200">
                <a:solidFill>
                  <a:schemeClr val="tx1"/>
                </a:solidFill>
                <a:latin typeface="Calibri"/>
                <a:ea typeface="+mn-ea"/>
                <a:cs typeface="Calibri"/>
              </a:defRPr>
            </a:lvl1pPr>
            <a:lvl2pPr marL="678942" indent="-342900" algn="l" rtl="0" eaLnBrk="1" latinLnBrk="0" hangingPunct="1">
              <a:spcBef>
                <a:spcPct val="20000"/>
              </a:spcBef>
              <a:buClr>
                <a:schemeClr val="tx2"/>
              </a:buClr>
              <a:buSzPct val="90000"/>
              <a:buFont typeface="Wingdings" panose="05000000000000000000" pitchFamily="2" charset="2"/>
              <a:buChar char="§"/>
              <a:defRPr kumimoji="0" sz="1500" kern="1200">
                <a:solidFill>
                  <a:schemeClr val="tx1"/>
                </a:solidFill>
                <a:latin typeface="Calibri"/>
                <a:ea typeface="+mn-ea"/>
                <a:cs typeface="Calibri"/>
              </a:defRPr>
            </a:lvl2pPr>
            <a:lvl3pPr marL="819531" indent="-257175" algn="l" rtl="0" eaLnBrk="1" latinLnBrk="0" hangingPunct="1">
              <a:spcBef>
                <a:spcPct val="20000"/>
              </a:spcBef>
              <a:buClr>
                <a:schemeClr val="tx2"/>
              </a:buClr>
              <a:buSzPct val="85000"/>
              <a:buFont typeface="Wingdings" panose="05000000000000000000" pitchFamily="2" charset="2"/>
              <a:buChar char="§"/>
              <a:defRPr kumimoji="0" sz="1350" kern="1200">
                <a:solidFill>
                  <a:schemeClr val="tx1"/>
                </a:solidFill>
                <a:latin typeface="Calibri"/>
                <a:ea typeface="+mn-ea"/>
                <a:cs typeface="Calibri"/>
              </a:defRPr>
            </a:lvl3pPr>
            <a:lvl4pPr marL="1038987" indent="-257175" algn="l" rtl="0" eaLnBrk="1" latinLnBrk="0" hangingPunct="1">
              <a:spcBef>
                <a:spcPct val="20000"/>
              </a:spcBef>
              <a:buClr>
                <a:schemeClr val="tx2"/>
              </a:buClr>
              <a:buSzPct val="90000"/>
              <a:buFont typeface="Wingdings" panose="05000000000000000000" pitchFamily="2" charset="2"/>
              <a:buChar char="§"/>
              <a:defRPr kumimoji="0" sz="1200" kern="1200">
                <a:solidFill>
                  <a:schemeClr val="tx1"/>
                </a:solidFill>
                <a:latin typeface="Calibri"/>
                <a:ea typeface="+mn-ea"/>
                <a:cs typeface="Calibri"/>
              </a:defRPr>
            </a:lvl4pPr>
            <a:lvl5pPr marL="1237869" indent="-257175" algn="l" rtl="0" eaLnBrk="1" latinLnBrk="0" hangingPunct="1">
              <a:spcBef>
                <a:spcPct val="20000"/>
              </a:spcBef>
              <a:buClr>
                <a:schemeClr val="tx2"/>
              </a:buClr>
              <a:buSzPct val="100000"/>
              <a:buFont typeface="Wingdings" panose="05000000000000000000" pitchFamily="2" charset="2"/>
              <a:buChar char="§"/>
              <a:defRPr kumimoji="0" sz="1200" kern="1200">
                <a:solidFill>
                  <a:schemeClr val="tx1"/>
                </a:solidFill>
                <a:latin typeface="Calibri"/>
                <a:ea typeface="+mn-ea"/>
                <a:cs typeface="Calibri"/>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27432" indent="0">
              <a:lnSpc>
                <a:spcPct val="120000"/>
              </a:lnSpc>
              <a:spcBef>
                <a:spcPts val="0"/>
              </a:spcBef>
              <a:buNone/>
              <a:defRPr/>
            </a:pPr>
            <a:r>
              <a:rPr lang="en-GB" b="1" dirty="0" smtClean="0">
                <a:solidFill>
                  <a:srgbClr val="0055A0"/>
                </a:solidFill>
              </a:rPr>
              <a:t>LHC</a:t>
            </a:r>
          </a:p>
          <a:p>
            <a:pPr marL="357188" lvl="1" indent="-174625">
              <a:spcBef>
                <a:spcPts val="600"/>
              </a:spcBef>
              <a:buClr>
                <a:srgbClr val="006600"/>
              </a:buClr>
              <a:buFont typeface="Arial"/>
              <a:buChar char="•"/>
              <a:defRPr/>
            </a:pPr>
            <a:r>
              <a:rPr lang="en-GB" sz="1400" b="1" dirty="0" smtClean="0">
                <a:solidFill>
                  <a:srgbClr val="006600"/>
                </a:solidFill>
              </a:rPr>
              <a:t>HL-LHC</a:t>
            </a:r>
            <a:r>
              <a:rPr lang="en-GB" sz="1400" dirty="0" smtClean="0">
                <a:solidFill>
                  <a:srgbClr val="006600"/>
                </a:solidFill>
              </a:rPr>
              <a:t>: minimum studies and modification for CE works</a:t>
            </a:r>
          </a:p>
          <a:p>
            <a:pPr marL="357188" lvl="1" indent="-174625">
              <a:spcBef>
                <a:spcPts val="600"/>
              </a:spcBef>
              <a:buClr>
                <a:srgbClr val="006600"/>
              </a:buClr>
              <a:buFont typeface="Arial"/>
              <a:buChar char="•"/>
              <a:defRPr/>
            </a:pPr>
            <a:r>
              <a:rPr lang="en-GB" sz="1400" b="1" dirty="0" smtClean="0">
                <a:solidFill>
                  <a:srgbClr val="006600"/>
                </a:solidFill>
              </a:rPr>
              <a:t>Daily work </a:t>
            </a:r>
            <a:r>
              <a:rPr lang="en-GB" sz="1400" dirty="0" smtClean="0">
                <a:solidFill>
                  <a:srgbClr val="006600"/>
                </a:solidFill>
              </a:rPr>
              <a:t>in LHC (~40km)</a:t>
            </a:r>
          </a:p>
          <a:p>
            <a:pPr marL="357188" lvl="1" indent="-174625">
              <a:spcBef>
                <a:spcPts val="600"/>
              </a:spcBef>
              <a:buClr>
                <a:srgbClr val="006600"/>
              </a:buClr>
              <a:buFont typeface="Arial"/>
              <a:buChar char="•"/>
              <a:defRPr/>
            </a:pPr>
            <a:r>
              <a:rPr lang="en-GB" sz="1400" dirty="0" smtClean="0">
                <a:solidFill>
                  <a:srgbClr val="006600"/>
                </a:solidFill>
              </a:rPr>
              <a:t>Monitoring of </a:t>
            </a:r>
            <a:r>
              <a:rPr lang="en-GB" sz="1400" b="1" dirty="0" smtClean="0">
                <a:solidFill>
                  <a:srgbClr val="006600"/>
                </a:solidFill>
              </a:rPr>
              <a:t>WCC cables </a:t>
            </a:r>
            <a:r>
              <a:rPr lang="en-GB" sz="1400" dirty="0" smtClean="0">
                <a:solidFill>
                  <a:srgbClr val="006600"/>
                </a:solidFill>
              </a:rPr>
              <a:t>&amp; Replacement of </a:t>
            </a:r>
            <a:r>
              <a:rPr lang="en-GB" sz="1400" b="1" dirty="0" smtClean="0">
                <a:solidFill>
                  <a:srgbClr val="006600"/>
                </a:solidFill>
              </a:rPr>
              <a:t>WCC hoses </a:t>
            </a:r>
            <a:r>
              <a:rPr lang="en-GB" sz="1400" dirty="0" smtClean="0">
                <a:solidFill>
                  <a:srgbClr val="006600"/>
                </a:solidFill>
              </a:rPr>
              <a:t>- P1,P2,P5</a:t>
            </a:r>
          </a:p>
          <a:p>
            <a:pPr marL="357188" lvl="1" indent="-174625">
              <a:spcBef>
                <a:spcPts val="600"/>
              </a:spcBef>
              <a:buClr>
                <a:srgbClr val="006600"/>
              </a:buClr>
              <a:buFont typeface="Arial"/>
              <a:buChar char="•"/>
              <a:defRPr/>
            </a:pPr>
            <a:r>
              <a:rPr lang="en-GB" sz="1400" b="1" dirty="0" smtClean="0">
                <a:solidFill>
                  <a:srgbClr val="006600"/>
                </a:solidFill>
              </a:rPr>
              <a:t>Turbo pumps </a:t>
            </a:r>
            <a:r>
              <a:rPr lang="en-GB" sz="1400" dirty="0" smtClean="0">
                <a:solidFill>
                  <a:srgbClr val="006600"/>
                </a:solidFill>
              </a:rPr>
              <a:t>cabling (1 octant only)</a:t>
            </a:r>
          </a:p>
          <a:p>
            <a:pPr lvl="1">
              <a:lnSpc>
                <a:spcPct val="120000"/>
              </a:lnSpc>
              <a:spcBef>
                <a:spcPts val="600"/>
              </a:spcBef>
              <a:buFont typeface="Arial"/>
              <a:buChar char="•"/>
              <a:defRPr/>
            </a:pPr>
            <a:endParaRPr lang="en-GB" sz="1400" dirty="0" smtClean="0">
              <a:solidFill>
                <a:schemeClr val="accent6">
                  <a:lumMod val="75000"/>
                </a:schemeClr>
              </a:solidFill>
            </a:endParaRPr>
          </a:p>
          <a:p>
            <a:pPr marL="27432" indent="0">
              <a:lnSpc>
                <a:spcPct val="120000"/>
              </a:lnSpc>
              <a:spcBef>
                <a:spcPts val="0"/>
              </a:spcBef>
              <a:buNone/>
              <a:defRPr/>
            </a:pPr>
            <a:r>
              <a:rPr lang="en-GB" b="1" dirty="0" smtClean="0">
                <a:solidFill>
                  <a:srgbClr val="0055A0"/>
                </a:solidFill>
              </a:rPr>
              <a:t>Surface</a:t>
            </a:r>
          </a:p>
          <a:p>
            <a:pPr marL="357188" lvl="1" indent="-174625">
              <a:spcBef>
                <a:spcPts val="0"/>
              </a:spcBef>
              <a:buClr>
                <a:srgbClr val="006600"/>
              </a:buClr>
              <a:buFont typeface="Arial"/>
              <a:buChar char="•"/>
              <a:defRPr/>
            </a:pPr>
            <a:r>
              <a:rPr lang="en-GB" sz="1400" b="1" dirty="0" smtClean="0">
                <a:solidFill>
                  <a:srgbClr val="006600"/>
                </a:solidFill>
              </a:rPr>
              <a:t>SM18 magnet </a:t>
            </a:r>
            <a:r>
              <a:rPr lang="en-GB" sz="1400" dirty="0" smtClean="0">
                <a:solidFill>
                  <a:srgbClr val="006600"/>
                </a:solidFill>
              </a:rPr>
              <a:t>test bunch evolution – cluster G</a:t>
            </a:r>
            <a:endParaRPr lang="en-GB" altLang="en-US" sz="1400" dirty="0" smtClean="0">
              <a:solidFill>
                <a:srgbClr val="006600"/>
              </a:solidFill>
            </a:endParaRPr>
          </a:p>
          <a:p>
            <a:pPr marL="0" indent="0" algn="ctr">
              <a:lnSpc>
                <a:spcPct val="120000"/>
              </a:lnSpc>
              <a:spcBef>
                <a:spcPts val="0"/>
              </a:spcBef>
              <a:buFont typeface="Wingdings" panose="05000000000000000000" pitchFamily="2" charset="2"/>
              <a:buNone/>
            </a:pPr>
            <a:endParaRPr lang="en-GB" dirty="0">
              <a:solidFill>
                <a:srgbClr val="92D050"/>
              </a:solidFill>
            </a:endParaRPr>
          </a:p>
        </p:txBody>
      </p:sp>
      <p:sp>
        <p:nvSpPr>
          <p:cNvPr id="5" name="Rectangle 4"/>
          <p:cNvSpPr/>
          <p:nvPr/>
        </p:nvSpPr>
        <p:spPr>
          <a:xfrm>
            <a:off x="533400" y="188640"/>
            <a:ext cx="1992853"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arbitration</a:t>
            </a:r>
            <a:endParaRPr lang="en-GB" sz="2000" dirty="0">
              <a:solidFill>
                <a:schemeClr val="bg1"/>
              </a:solidFill>
            </a:endParaRPr>
          </a:p>
        </p:txBody>
      </p:sp>
      <p:cxnSp>
        <p:nvCxnSpPr>
          <p:cNvPr id="7" name="Straight Connector 6"/>
          <p:cNvCxnSpPr/>
          <p:nvPr/>
        </p:nvCxnSpPr>
        <p:spPr>
          <a:xfrm>
            <a:off x="4590288" y="1290865"/>
            <a:ext cx="14763" cy="3986215"/>
          </a:xfrm>
          <a:prstGeom prst="line">
            <a:avLst/>
          </a:prstGeom>
          <a:ln w="57150"/>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223720" y="5560596"/>
            <a:ext cx="8727069" cy="461665"/>
          </a:xfrm>
          <a:prstGeom prst="rect">
            <a:avLst/>
          </a:prstGeom>
          <a:solidFill>
            <a:srgbClr val="006600"/>
          </a:solidFill>
        </p:spPr>
        <p:txBody>
          <a:bodyPr wrap="none" rtlCol="0">
            <a:spAutoFit/>
          </a:bodyPr>
          <a:lstStyle/>
          <a:p>
            <a:r>
              <a:rPr lang="en-GB" sz="2400" dirty="0" smtClean="0">
                <a:solidFill>
                  <a:schemeClr val="bg1"/>
                </a:solidFill>
              </a:rPr>
              <a:t>All activities in PLAN are </a:t>
            </a:r>
            <a:r>
              <a:rPr lang="en-GB" sz="2400" dirty="0" err="1" smtClean="0">
                <a:solidFill>
                  <a:schemeClr val="bg1"/>
                </a:solidFill>
              </a:rPr>
              <a:t>approuved</a:t>
            </a:r>
            <a:r>
              <a:rPr lang="en-GB" sz="2400" dirty="0" smtClean="0">
                <a:solidFill>
                  <a:schemeClr val="bg1"/>
                </a:solidFill>
              </a:rPr>
              <a:t> (except the re-phased list)</a:t>
            </a:r>
            <a:endParaRPr lang="en-GB" sz="2400" dirty="0">
              <a:solidFill>
                <a:schemeClr val="bg1"/>
              </a:solidFill>
            </a:endParaRPr>
          </a:p>
        </p:txBody>
      </p:sp>
    </p:spTree>
    <p:extLst>
      <p:ext uri="{BB962C8B-B14F-4D97-AF65-F5344CB8AC3E}">
        <p14:creationId xmlns:p14="http://schemas.microsoft.com/office/powerpoint/2010/main" val="331563651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88640"/>
            <a:ext cx="1949573" cy="400110"/>
          </a:xfrm>
          <a:prstGeom prst="rect">
            <a:avLst/>
          </a:prstGeom>
          <a:solidFill>
            <a:srgbClr val="0070C0"/>
          </a:solidFill>
        </p:spPr>
        <p:txBody>
          <a:bodyPr wrap="none">
            <a:spAutoFit/>
          </a:bodyPr>
          <a:lstStyle/>
          <a:p>
            <a:r>
              <a:rPr lang="en-GB" sz="2000" dirty="0">
                <a:solidFill>
                  <a:schemeClr val="bg1"/>
                </a:solidFill>
              </a:rPr>
              <a:t>LS2: </a:t>
            </a:r>
            <a:r>
              <a:rPr lang="en-GB" sz="2000" dirty="0" smtClean="0">
                <a:solidFill>
                  <a:schemeClr val="bg1"/>
                </a:solidFill>
              </a:rPr>
              <a:t>next steps</a:t>
            </a:r>
            <a:endParaRPr lang="en-GB" sz="2000" dirty="0">
              <a:solidFill>
                <a:schemeClr val="bg1"/>
              </a:solidFill>
            </a:endParaRPr>
          </a:p>
        </p:txBody>
      </p:sp>
      <p:sp>
        <p:nvSpPr>
          <p:cNvPr id="6" name="Rectangle 5"/>
          <p:cNvSpPr/>
          <p:nvPr/>
        </p:nvSpPr>
        <p:spPr>
          <a:xfrm>
            <a:off x="323528" y="908720"/>
            <a:ext cx="8712968" cy="4832092"/>
          </a:xfrm>
          <a:prstGeom prst="rect">
            <a:avLst/>
          </a:prstGeom>
        </p:spPr>
        <p:txBody>
          <a:bodyPr wrap="square">
            <a:spAutoFit/>
          </a:bodyPr>
          <a:lstStyle/>
          <a:p>
            <a:pPr marL="169863" indent="-169863">
              <a:buFontTx/>
              <a:buChar char="-"/>
            </a:pPr>
            <a:r>
              <a:rPr lang="en-US" sz="2400" dirty="0" smtClean="0"/>
              <a:t>PLAN is and will be </a:t>
            </a:r>
            <a:r>
              <a:rPr lang="en-US" sz="2400" dirty="0"/>
              <a:t>the </a:t>
            </a:r>
            <a:r>
              <a:rPr lang="en-US" sz="2400" dirty="0" smtClean="0"/>
              <a:t>LS2 activity reference</a:t>
            </a:r>
            <a:r>
              <a:rPr lang="en-US" sz="2400" dirty="0"/>
              <a:t>: </a:t>
            </a:r>
            <a:endParaRPr lang="en-US" sz="2400" dirty="0" smtClean="0"/>
          </a:p>
          <a:p>
            <a:pPr marL="169863" indent="-169863" algn="ctr"/>
            <a:r>
              <a:rPr lang="en-US" sz="2000" b="1" dirty="0" smtClean="0">
                <a:solidFill>
                  <a:srgbClr val="FF0000"/>
                </a:solidFill>
              </a:rPr>
              <a:t>only </a:t>
            </a:r>
            <a:r>
              <a:rPr lang="en-US" sz="2000" b="1" dirty="0">
                <a:solidFill>
                  <a:srgbClr val="FF0000"/>
                </a:solidFill>
              </a:rPr>
              <a:t>DIC/</a:t>
            </a:r>
            <a:r>
              <a:rPr lang="en-US" sz="2000" b="1" dirty="0" err="1">
                <a:solidFill>
                  <a:srgbClr val="FF0000"/>
                </a:solidFill>
              </a:rPr>
              <a:t>Snowtickets</a:t>
            </a:r>
            <a:r>
              <a:rPr lang="en-US" sz="2000" b="1" dirty="0">
                <a:solidFill>
                  <a:srgbClr val="FF0000"/>
                </a:solidFill>
              </a:rPr>
              <a:t> linked to PLAN items will be considered</a:t>
            </a:r>
            <a:r>
              <a:rPr lang="en-US" sz="2000" b="1" dirty="0" smtClean="0">
                <a:solidFill>
                  <a:srgbClr val="FF0000"/>
                </a:solidFill>
              </a:rPr>
              <a:t>!</a:t>
            </a:r>
          </a:p>
          <a:p>
            <a:pPr marL="169863" indent="-169863" algn="ctr"/>
            <a:endParaRPr lang="en-US" sz="2000" b="1" dirty="0">
              <a:solidFill>
                <a:srgbClr val="FF0000"/>
              </a:solidFill>
            </a:endParaRPr>
          </a:p>
          <a:p>
            <a:pPr marL="169863" indent="-169863">
              <a:buNone/>
            </a:pPr>
            <a:r>
              <a:rPr lang="en-US" sz="2400" dirty="0" smtClean="0"/>
              <a:t>- Step </a:t>
            </a:r>
            <a:r>
              <a:rPr lang="en-US" sz="2400" dirty="0"/>
              <a:t>1: </a:t>
            </a:r>
            <a:r>
              <a:rPr lang="en-US" dirty="0"/>
              <a:t>Review all existing PLAN items and update their status according to recent discussions, both for demands and </a:t>
            </a:r>
            <a:r>
              <a:rPr lang="en-US" dirty="0" smtClean="0"/>
              <a:t>supports.</a:t>
            </a:r>
          </a:p>
          <a:p>
            <a:pPr marL="169863" indent="-169863">
              <a:buNone/>
            </a:pPr>
            <a:endParaRPr lang="en-US" dirty="0"/>
          </a:p>
          <a:p>
            <a:pPr marL="169863" indent="-169863">
              <a:buFontTx/>
              <a:buChar char="-"/>
            </a:pPr>
            <a:r>
              <a:rPr lang="en-US" sz="2400" dirty="0" smtClean="0"/>
              <a:t>Step 2: </a:t>
            </a:r>
          </a:p>
          <a:p>
            <a:pPr marL="233363">
              <a:buFontTx/>
              <a:buChar char="-"/>
            </a:pPr>
            <a:r>
              <a:rPr lang="en-US" dirty="0" smtClean="0"/>
              <a:t> Link </a:t>
            </a:r>
            <a:r>
              <a:rPr lang="en-US" dirty="0"/>
              <a:t>all </a:t>
            </a:r>
            <a:r>
              <a:rPr lang="en-US" dirty="0" smtClean="0"/>
              <a:t>created </a:t>
            </a:r>
            <a:r>
              <a:rPr lang="en-US" dirty="0"/>
              <a:t>DIC/</a:t>
            </a:r>
            <a:r>
              <a:rPr lang="en-US" dirty="0" err="1"/>
              <a:t>Snowtickets</a:t>
            </a:r>
            <a:r>
              <a:rPr lang="en-US" dirty="0"/>
              <a:t> with the existing PLAN </a:t>
            </a:r>
            <a:r>
              <a:rPr lang="en-US" dirty="0" smtClean="0"/>
              <a:t>items or suppress them </a:t>
            </a:r>
          </a:p>
          <a:p>
            <a:pPr marL="233363"/>
            <a:r>
              <a:rPr lang="en-US" sz="1600" dirty="0" smtClean="0"/>
              <a:t>	Contact persons: </a:t>
            </a:r>
            <a:r>
              <a:rPr lang="en-US" sz="1600" dirty="0" err="1" smtClean="0"/>
              <a:t>Samy</a:t>
            </a:r>
            <a:r>
              <a:rPr lang="en-US" sz="1600" dirty="0" smtClean="0"/>
              <a:t> </a:t>
            </a:r>
            <a:r>
              <a:rPr lang="en-US" sz="1600" dirty="0" err="1"/>
              <a:t>Chemli</a:t>
            </a:r>
            <a:r>
              <a:rPr lang="en-US" sz="1600" dirty="0"/>
              <a:t> (EN-ACE) and/or Jonathan </a:t>
            </a:r>
            <a:r>
              <a:rPr lang="en-US" sz="1600" dirty="0" err="1"/>
              <a:t>Meignan</a:t>
            </a:r>
            <a:r>
              <a:rPr lang="en-US" sz="1600" dirty="0"/>
              <a:t> (EN-ACE)</a:t>
            </a:r>
          </a:p>
          <a:p>
            <a:pPr marL="233363" lvl="1"/>
            <a:r>
              <a:rPr lang="en-US" dirty="0" smtClean="0"/>
              <a:t>- Create </a:t>
            </a:r>
            <a:r>
              <a:rPr lang="en-US" dirty="0"/>
              <a:t>the remaining DIC/</a:t>
            </a:r>
            <a:r>
              <a:rPr lang="en-US" dirty="0" err="1"/>
              <a:t>Snowtickets</a:t>
            </a:r>
            <a:r>
              <a:rPr lang="en-US" dirty="0"/>
              <a:t> and link them with the PLAN items.</a:t>
            </a:r>
          </a:p>
          <a:p>
            <a:endParaRPr lang="en-US" sz="2400" dirty="0" smtClean="0"/>
          </a:p>
          <a:p>
            <a:r>
              <a:rPr lang="en-US" sz="2400" dirty="0" smtClean="0"/>
              <a:t>Deadline </a:t>
            </a:r>
            <a:r>
              <a:rPr lang="en-US" sz="2400" dirty="0"/>
              <a:t>is </a:t>
            </a:r>
            <a:r>
              <a:rPr lang="en-US" sz="2400" dirty="0" smtClean="0"/>
              <a:t>15</a:t>
            </a:r>
            <a:r>
              <a:rPr lang="en-US" sz="2400" baseline="30000" dirty="0" smtClean="0"/>
              <a:t>th</a:t>
            </a:r>
            <a:r>
              <a:rPr lang="en-US" sz="2400" dirty="0" smtClean="0"/>
              <a:t> March </a:t>
            </a:r>
            <a:r>
              <a:rPr lang="en-US" sz="2400" dirty="0"/>
              <a:t>for the DIC/</a:t>
            </a:r>
            <a:r>
              <a:rPr lang="en-US" sz="2400" dirty="0" err="1"/>
              <a:t>Snowtickets</a:t>
            </a:r>
            <a:endParaRPr lang="en-US" sz="2400" dirty="0"/>
          </a:p>
          <a:p>
            <a:r>
              <a:rPr lang="en-US" sz="2400" dirty="0"/>
              <a:t>Deadline is </a:t>
            </a:r>
            <a:r>
              <a:rPr lang="en-US" sz="2400" dirty="0" smtClean="0"/>
              <a:t>22</a:t>
            </a:r>
            <a:r>
              <a:rPr lang="en-US" sz="2400" baseline="30000" dirty="0" smtClean="0"/>
              <a:t>nd</a:t>
            </a:r>
            <a:r>
              <a:rPr lang="en-US" sz="2400" dirty="0" smtClean="0"/>
              <a:t> March </a:t>
            </a:r>
            <a:r>
              <a:rPr lang="en-US" sz="2400" dirty="0"/>
              <a:t>for PLAN QA: </a:t>
            </a:r>
          </a:p>
          <a:p>
            <a:pPr lvl="1"/>
            <a:r>
              <a:rPr lang="en-US" dirty="0" smtClean="0"/>
              <a:t>- PLAN </a:t>
            </a:r>
            <a:r>
              <a:rPr lang="en-US" dirty="0"/>
              <a:t>update</a:t>
            </a:r>
          </a:p>
          <a:p>
            <a:pPr lvl="1"/>
            <a:r>
              <a:rPr lang="en-US" dirty="0" smtClean="0"/>
              <a:t>- linking </a:t>
            </a:r>
            <a:r>
              <a:rPr lang="en-US" dirty="0"/>
              <a:t>DIC/</a:t>
            </a:r>
            <a:r>
              <a:rPr lang="en-US" dirty="0" err="1"/>
              <a:t>Snowtickets</a:t>
            </a:r>
            <a:r>
              <a:rPr lang="en-US" dirty="0"/>
              <a:t> with PLAN items</a:t>
            </a:r>
          </a:p>
        </p:txBody>
      </p:sp>
    </p:spTree>
    <p:extLst>
      <p:ext uri="{BB962C8B-B14F-4D97-AF65-F5344CB8AC3E}">
        <p14:creationId xmlns:p14="http://schemas.microsoft.com/office/powerpoint/2010/main" val="126722367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556792"/>
            <a:ext cx="7241085" cy="3631763"/>
          </a:xfrm>
          <a:prstGeom prst="rect">
            <a:avLst/>
          </a:prstGeom>
          <a:noFill/>
        </p:spPr>
        <p:txBody>
          <a:bodyPr wrap="none" rtlCol="0">
            <a:spAutoFit/>
          </a:bodyPr>
          <a:lstStyle/>
          <a:p>
            <a:pPr algn="ctr"/>
            <a:r>
              <a:rPr lang="fr-CH" sz="11500" b="1" dirty="0" smtClean="0"/>
              <a:t>2018-2020</a:t>
            </a:r>
          </a:p>
          <a:p>
            <a:pPr algn="ctr"/>
            <a:r>
              <a:rPr lang="fr-CH" sz="11500" b="1" dirty="0" smtClean="0"/>
              <a:t>LIU</a:t>
            </a:r>
            <a:endParaRPr lang="en-GB" sz="11500" b="1" dirty="0"/>
          </a:p>
        </p:txBody>
      </p:sp>
    </p:spTree>
    <p:extLst>
      <p:ext uri="{BB962C8B-B14F-4D97-AF65-F5344CB8AC3E}">
        <p14:creationId xmlns:p14="http://schemas.microsoft.com/office/powerpoint/2010/main" val="338506933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u_ppt-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4370" y="193198"/>
            <a:ext cx="619098" cy="747654"/>
          </a:xfrm>
          <a:prstGeom prst="rect">
            <a:avLst/>
          </a:prstGeom>
        </p:spPr>
      </p:pic>
      <p:sp>
        <p:nvSpPr>
          <p:cNvPr id="5" name="Rectangle 4"/>
          <p:cNvSpPr/>
          <p:nvPr/>
        </p:nvSpPr>
        <p:spPr>
          <a:xfrm>
            <a:off x="323528" y="1052736"/>
            <a:ext cx="8496944" cy="4838248"/>
          </a:xfrm>
          <a:prstGeom prst="rect">
            <a:avLst/>
          </a:prstGeom>
        </p:spPr>
        <p:txBody>
          <a:bodyPr wrap="square">
            <a:spAutoFit/>
          </a:bodyPr>
          <a:lstStyle/>
          <a:p>
            <a:r>
              <a:rPr lang="en-GB" sz="2400" b="1" dirty="0">
                <a:latin typeface="Calibri" panose="020F0502020204030204" pitchFamily="34" charset="0"/>
                <a:cs typeface="Calibri" panose="020F0502020204030204" pitchFamily="34" charset="0"/>
              </a:rPr>
              <a:t>Linac4</a:t>
            </a:r>
          </a:p>
          <a:p>
            <a:pPr marL="233363" lvl="1">
              <a:lnSpc>
                <a:spcPct val="90000"/>
              </a:lnSpc>
            </a:pPr>
            <a:r>
              <a:rPr lang="en-GB" sz="2000" dirty="0">
                <a:latin typeface="Calibri" panose="020F0502020204030204" pitchFamily="34" charset="0"/>
                <a:cs typeface="Calibri" panose="020F0502020204030204" pitchFamily="34" charset="0"/>
              </a:rPr>
              <a:t>Linac4 underwent a </a:t>
            </a:r>
            <a:r>
              <a:rPr lang="en-GB" sz="2000" b="1" dirty="0">
                <a:latin typeface="Calibri" panose="020F0502020204030204" pitchFamily="34" charset="0"/>
                <a:cs typeface="Calibri" panose="020F0502020204030204" pitchFamily="34" charset="0"/>
              </a:rPr>
              <a:t>Reliability Run (RR) </a:t>
            </a:r>
            <a:r>
              <a:rPr lang="en-GB" sz="2000" dirty="0">
                <a:latin typeface="Calibri" panose="020F0502020204030204" pitchFamily="34" charset="0"/>
                <a:cs typeface="Calibri" panose="020F0502020204030204" pitchFamily="34" charset="0"/>
              </a:rPr>
              <a:t>with 160 MeV H</a:t>
            </a:r>
            <a:r>
              <a:rPr lang="en-GB" sz="2000" baseline="30000" dirty="0">
                <a:latin typeface="Calibri" panose="020F0502020204030204" pitchFamily="34" charset="0"/>
                <a:cs typeface="Calibri" panose="020F0502020204030204" pitchFamily="34" charset="0"/>
              </a:rPr>
              <a:t>-</a:t>
            </a:r>
            <a:r>
              <a:rPr lang="en-GB" sz="2000" dirty="0">
                <a:latin typeface="Calibri" panose="020F0502020204030204" pitchFamily="34" charset="0"/>
                <a:cs typeface="Calibri" panose="020F0502020204030204" pitchFamily="34" charset="0"/>
              </a:rPr>
              <a:t> beam</a:t>
            </a:r>
          </a:p>
          <a:p>
            <a:pPr marL="574675" lvl="2">
              <a:lnSpc>
                <a:spcPct val="90000"/>
              </a:lnSpc>
              <a:buClr>
                <a:schemeClr val="tx1"/>
              </a:buClr>
            </a:pPr>
            <a:r>
              <a:rPr lang="en-GB" sz="1600" dirty="0">
                <a:latin typeface="Calibri" panose="020F0502020204030204" pitchFamily="34" charset="0"/>
                <a:cs typeface="Calibri" panose="020F0502020204030204" pitchFamily="34" charset="0"/>
              </a:rPr>
              <a:t>Average availability of </a:t>
            </a:r>
            <a:r>
              <a:rPr lang="en-GB" sz="1600" b="1" dirty="0">
                <a:solidFill>
                  <a:srgbClr val="000000"/>
                </a:solidFill>
                <a:latin typeface="Calibri" panose="020F0502020204030204" pitchFamily="34" charset="0"/>
                <a:cs typeface="Calibri" panose="020F0502020204030204" pitchFamily="34" charset="0"/>
              </a:rPr>
              <a:t>90.6%</a:t>
            </a:r>
            <a:r>
              <a:rPr lang="en-GB" sz="1600" dirty="0">
                <a:solidFill>
                  <a:srgbClr val="FF0000"/>
                </a:solidFill>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and peak current of 23 mA before chopping</a:t>
            </a:r>
          </a:p>
          <a:p>
            <a:pPr marL="574675" lvl="2">
              <a:lnSpc>
                <a:spcPct val="90000"/>
              </a:lnSpc>
              <a:buClr>
                <a:schemeClr val="tx1"/>
              </a:buClr>
            </a:pPr>
            <a:r>
              <a:rPr lang="en-GB" sz="1600" dirty="0">
                <a:latin typeface="Calibri" panose="020F0502020204030204" pitchFamily="34" charset="0"/>
                <a:cs typeface="Calibri" panose="020F0502020204030204" pitchFamily="34" charset="0"/>
              </a:rPr>
              <a:t>If current remains lower than target, LHC beam (and pre-LS2 high intensity FT beam) will be produced by increased number of injected turns into PSB</a:t>
            </a:r>
          </a:p>
          <a:p>
            <a:pPr marL="574675" lvl="2">
              <a:lnSpc>
                <a:spcPct val="90000"/>
              </a:lnSpc>
              <a:buClr>
                <a:schemeClr val="tx1"/>
              </a:buClr>
            </a:pPr>
            <a:r>
              <a:rPr lang="en-GB" sz="1600" dirty="0">
                <a:solidFill>
                  <a:srgbClr val="FF0000"/>
                </a:solidFill>
                <a:latin typeface="Calibri" panose="020F0502020204030204" pitchFamily="34" charset="0"/>
                <a:cs typeface="Calibri" panose="020F0502020204030204" pitchFamily="34" charset="0"/>
              </a:rPr>
              <a:t>Beam quality and reproducibility to be improved </a:t>
            </a:r>
            <a:r>
              <a:rPr lang="en-GB" sz="1600" dirty="0">
                <a:latin typeface="Calibri" panose="020F0502020204030204" pitchFamily="34" charset="0"/>
                <a:cs typeface="Calibri" panose="020F0502020204030204" pitchFamily="34" charset="0"/>
              </a:rPr>
              <a:t>(e.g. pulse shape, position along the </a:t>
            </a:r>
            <a:r>
              <a:rPr lang="en-GB" sz="1600" dirty="0" smtClean="0">
                <a:latin typeface="Calibri" panose="020F0502020204030204" pitchFamily="34" charset="0"/>
                <a:cs typeface="Calibri" panose="020F0502020204030204" pitchFamily="34" charset="0"/>
              </a:rPr>
              <a:t>pulse)</a:t>
            </a:r>
          </a:p>
          <a:p>
            <a:pPr lvl="2">
              <a:lnSpc>
                <a:spcPct val="90000"/>
              </a:lnSpc>
              <a:buClr>
                <a:schemeClr val="tx1"/>
              </a:buClr>
            </a:pPr>
            <a:endParaRPr lang="en-GB" sz="1600" dirty="0" smtClean="0">
              <a:latin typeface="Calibri" panose="020F0502020204030204" pitchFamily="34" charset="0"/>
              <a:cs typeface="Calibri" panose="020F0502020204030204" pitchFamily="34" charset="0"/>
            </a:endParaRPr>
          </a:p>
          <a:p>
            <a:pPr marL="0" lvl="2">
              <a:lnSpc>
                <a:spcPct val="90000"/>
              </a:lnSpc>
              <a:buClr>
                <a:schemeClr val="tx1"/>
              </a:buClr>
            </a:pPr>
            <a:r>
              <a:rPr lang="en-GB" sz="2000" b="1" dirty="0" smtClean="0">
                <a:solidFill>
                  <a:srgbClr val="FF0000"/>
                </a:solidFill>
                <a:latin typeface="Calibri" panose="020F0502020204030204" pitchFamily="34" charset="0"/>
                <a:cs typeface="Calibri" panose="020F0502020204030204" pitchFamily="34" charset="0"/>
              </a:rPr>
              <a:t>Three </a:t>
            </a:r>
            <a:r>
              <a:rPr lang="en-GB" sz="2000" b="1" dirty="0">
                <a:solidFill>
                  <a:srgbClr val="FF0000"/>
                </a:solidFill>
                <a:latin typeface="Calibri" panose="020F0502020204030204" pitchFamily="34" charset="0"/>
                <a:cs typeface="Calibri" panose="020F0502020204030204" pitchFamily="34" charset="0"/>
              </a:rPr>
              <a:t>options identified to increase beam current after the RFQ </a:t>
            </a:r>
            <a:r>
              <a:rPr lang="en-GB" sz="2000" b="1" dirty="0">
                <a:solidFill>
                  <a:srgbClr val="FF0000"/>
                </a:solidFill>
                <a:latin typeface="Calibri" panose="020F0502020204030204" pitchFamily="34" charset="0"/>
                <a:cs typeface="Calibri" panose="020F0502020204030204" pitchFamily="34" charset="0"/>
                <a:sym typeface="Wingdings"/>
              </a:rPr>
              <a:t> Taskforce in place, decision by June </a:t>
            </a:r>
            <a:r>
              <a:rPr lang="en-GB" sz="2000" b="1" dirty="0" smtClean="0">
                <a:solidFill>
                  <a:srgbClr val="FF0000"/>
                </a:solidFill>
                <a:latin typeface="Calibri" panose="020F0502020204030204" pitchFamily="34" charset="0"/>
                <a:cs typeface="Calibri" panose="020F0502020204030204" pitchFamily="34" charset="0"/>
                <a:sym typeface="Wingdings"/>
              </a:rPr>
              <a:t>2018</a:t>
            </a:r>
          </a:p>
          <a:p>
            <a:pPr lvl="1">
              <a:lnSpc>
                <a:spcPct val="90000"/>
              </a:lnSpc>
            </a:pPr>
            <a:endParaRPr lang="fr-CH" dirty="0" smtClean="0">
              <a:solidFill>
                <a:srgbClr val="FF0000"/>
              </a:solidFill>
              <a:latin typeface="Calibri" panose="020F0502020204030204" pitchFamily="34" charset="0"/>
              <a:cs typeface="Calibri" panose="020F0502020204030204" pitchFamily="34" charset="0"/>
            </a:endParaRPr>
          </a:p>
          <a:p>
            <a:pPr lvl="1">
              <a:lnSpc>
                <a:spcPct val="90000"/>
              </a:lnSpc>
            </a:pPr>
            <a:endParaRPr lang="en-GB" dirty="0">
              <a:solidFill>
                <a:srgbClr val="FF0000"/>
              </a:solidFill>
              <a:latin typeface="Calibri" panose="020F0502020204030204" pitchFamily="34" charset="0"/>
              <a:cs typeface="Calibri" panose="020F0502020204030204" pitchFamily="34" charset="0"/>
            </a:endParaRPr>
          </a:p>
          <a:p>
            <a:pPr>
              <a:lnSpc>
                <a:spcPct val="90000"/>
              </a:lnSpc>
            </a:pPr>
            <a:r>
              <a:rPr lang="en-GB" sz="2400" b="1" dirty="0">
                <a:latin typeface="Calibri" panose="020F0502020204030204" pitchFamily="34" charset="0"/>
                <a:cs typeface="Calibri" panose="020F0502020204030204" pitchFamily="34" charset="0"/>
              </a:rPr>
              <a:t>LIU-ions PS injectors</a:t>
            </a:r>
          </a:p>
          <a:p>
            <a:pPr lvl="1">
              <a:lnSpc>
                <a:spcPct val="90000"/>
              </a:lnSpc>
            </a:pPr>
            <a:r>
              <a:rPr lang="en-GB" sz="2000" b="1" dirty="0">
                <a:latin typeface="Calibri" panose="020F0502020204030204" pitchFamily="34" charset="0"/>
                <a:cs typeface="Calibri" panose="020F0502020204030204" pitchFamily="34" charset="0"/>
              </a:rPr>
              <a:t>Linac3 and LEIR already fulfil the HL-LHC requirements</a:t>
            </a:r>
          </a:p>
          <a:p>
            <a:pPr lvl="1">
              <a:lnSpc>
                <a:spcPct val="90000"/>
              </a:lnSpc>
            </a:pPr>
            <a:r>
              <a:rPr lang="en-GB" dirty="0">
                <a:latin typeface="Calibri" panose="020F0502020204030204" pitchFamily="34" charset="0"/>
                <a:cs typeface="Calibri" panose="020F0502020204030204" pitchFamily="34" charset="0"/>
              </a:rPr>
              <a:t>Activities now focus on </a:t>
            </a:r>
            <a:r>
              <a:rPr lang="en-GB" b="1" dirty="0">
                <a:latin typeface="Calibri" panose="020F0502020204030204" pitchFamily="34" charset="0"/>
                <a:cs typeface="Calibri" panose="020F0502020204030204" pitchFamily="34" charset="0"/>
              </a:rPr>
              <a:t>reproducibility </a:t>
            </a:r>
            <a:r>
              <a:rPr lang="en-GB" dirty="0">
                <a:latin typeface="Calibri" panose="020F0502020204030204" pitchFamily="34" charset="0"/>
                <a:cs typeface="Calibri" panose="020F0502020204030204" pitchFamily="34" charset="0"/>
              </a:rPr>
              <a:t>and</a:t>
            </a:r>
            <a:r>
              <a:rPr lang="en-GB" b="1" dirty="0">
                <a:latin typeface="Calibri" panose="020F0502020204030204" pitchFamily="34" charset="0"/>
                <a:cs typeface="Calibri" panose="020F0502020204030204" pitchFamily="34" charset="0"/>
              </a:rPr>
              <a:t> reliability</a:t>
            </a:r>
          </a:p>
          <a:p>
            <a:pPr lvl="2">
              <a:lnSpc>
                <a:spcPct val="90000"/>
              </a:lnSpc>
            </a:pPr>
            <a:endParaRPr lang="en-GB" sz="1600" dirty="0" smtClean="0">
              <a:latin typeface="Calibri" panose="020F0502020204030204" pitchFamily="34" charset="0"/>
              <a:cs typeface="Calibri" panose="020F0502020204030204" pitchFamily="34" charset="0"/>
            </a:endParaRPr>
          </a:p>
          <a:p>
            <a:pPr marL="457200" lvl="2">
              <a:lnSpc>
                <a:spcPct val="90000"/>
              </a:lnSpc>
            </a:pPr>
            <a:r>
              <a:rPr lang="en-GB" sz="1600" dirty="0" smtClean="0">
                <a:latin typeface="Calibri" panose="020F0502020204030204" pitchFamily="34" charset="0"/>
                <a:cs typeface="Calibri" panose="020F0502020204030204" pitchFamily="34" charset="0"/>
              </a:rPr>
              <a:t>Advanced </a:t>
            </a:r>
            <a:r>
              <a:rPr lang="en-GB" sz="1600" b="1" dirty="0">
                <a:latin typeface="Calibri" panose="020F0502020204030204" pitchFamily="34" charset="0"/>
                <a:cs typeface="Calibri" panose="020F0502020204030204" pitchFamily="34" charset="0"/>
              </a:rPr>
              <a:t>machine modelling </a:t>
            </a:r>
            <a:r>
              <a:rPr lang="en-GB" sz="1600" dirty="0">
                <a:latin typeface="Calibri" panose="020F0502020204030204" pitchFamily="34" charset="0"/>
                <a:cs typeface="Calibri" panose="020F0502020204030204" pitchFamily="34" charset="0"/>
              </a:rPr>
              <a:t>(optics, impedance, space charge) and added </a:t>
            </a:r>
            <a:r>
              <a:rPr lang="en-GB" sz="1600" b="1" dirty="0">
                <a:latin typeface="Calibri" panose="020F0502020204030204" pitchFamily="34" charset="0"/>
                <a:cs typeface="Calibri" panose="020F0502020204030204" pitchFamily="34" charset="0"/>
              </a:rPr>
              <a:t>flexibility</a:t>
            </a:r>
            <a:r>
              <a:rPr lang="en-GB" sz="1600" dirty="0">
                <a:latin typeface="Calibri" panose="020F0502020204030204" pitchFamily="34" charset="0"/>
                <a:cs typeface="Calibri" panose="020F0502020204030204" pitchFamily="34" charset="0"/>
              </a:rPr>
              <a:t> in production schemes (e.g. 3 bunch production) to provide margin for future operation</a:t>
            </a:r>
          </a:p>
          <a:p>
            <a:pPr lvl="1">
              <a:lnSpc>
                <a:spcPct val="90000"/>
              </a:lnSpc>
            </a:pPr>
            <a:r>
              <a:rPr lang="en-GB" sz="1600" dirty="0">
                <a:latin typeface="Calibri" panose="020F0502020204030204" pitchFamily="34" charset="0"/>
                <a:cs typeface="Calibri" panose="020F0502020204030204" pitchFamily="34" charset="0"/>
              </a:rPr>
              <a:t>2018 Lead ions operation will be fully exploited with machine tests / simulation benchmarking / operational improvement to prepare for post-LS2 HL-LHC ion beam run</a:t>
            </a:r>
          </a:p>
        </p:txBody>
      </p:sp>
      <p:sp>
        <p:nvSpPr>
          <p:cNvPr id="6" name="Rectangle 5"/>
          <p:cNvSpPr/>
          <p:nvPr/>
        </p:nvSpPr>
        <p:spPr>
          <a:xfrm>
            <a:off x="1259632" y="274637"/>
            <a:ext cx="2165978" cy="584775"/>
          </a:xfrm>
          <a:prstGeom prst="rect">
            <a:avLst/>
          </a:prstGeom>
          <a:solidFill>
            <a:srgbClr val="0070C0"/>
          </a:solidFill>
        </p:spPr>
        <p:txBody>
          <a:bodyPr wrap="none">
            <a:spAutoFit/>
          </a:bodyPr>
          <a:lstStyle/>
          <a:p>
            <a:r>
              <a:rPr lang="en-GB" sz="3200" dirty="0" smtClean="0">
                <a:solidFill>
                  <a:schemeClr val="bg1"/>
                </a:solidFill>
              </a:rPr>
              <a:t>LIU project</a:t>
            </a:r>
            <a:endParaRPr lang="en-GB" sz="3200" dirty="0">
              <a:solidFill>
                <a:schemeClr val="bg1"/>
              </a:solidFill>
            </a:endParaRPr>
          </a:p>
        </p:txBody>
      </p:sp>
    </p:spTree>
    <p:extLst>
      <p:ext uri="{BB962C8B-B14F-4D97-AF65-F5344CB8AC3E}">
        <p14:creationId xmlns:p14="http://schemas.microsoft.com/office/powerpoint/2010/main" val="311168922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u_ppt-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4370" y="193198"/>
            <a:ext cx="619098" cy="747654"/>
          </a:xfrm>
          <a:prstGeom prst="rect">
            <a:avLst/>
          </a:prstGeom>
        </p:spPr>
      </p:pic>
      <p:sp>
        <p:nvSpPr>
          <p:cNvPr id="5" name="Rectangle 4"/>
          <p:cNvSpPr/>
          <p:nvPr/>
        </p:nvSpPr>
        <p:spPr>
          <a:xfrm>
            <a:off x="1259632" y="274637"/>
            <a:ext cx="2165978" cy="584775"/>
          </a:xfrm>
          <a:prstGeom prst="rect">
            <a:avLst/>
          </a:prstGeom>
          <a:solidFill>
            <a:srgbClr val="0070C0"/>
          </a:solidFill>
        </p:spPr>
        <p:txBody>
          <a:bodyPr wrap="none">
            <a:spAutoFit/>
          </a:bodyPr>
          <a:lstStyle/>
          <a:p>
            <a:r>
              <a:rPr lang="en-GB" sz="3200" dirty="0" smtClean="0">
                <a:solidFill>
                  <a:schemeClr val="bg1"/>
                </a:solidFill>
              </a:rPr>
              <a:t>LIU project</a:t>
            </a:r>
            <a:endParaRPr lang="en-GB" sz="3200" dirty="0">
              <a:solidFill>
                <a:schemeClr val="bg1"/>
              </a:solidFill>
            </a:endParaRPr>
          </a:p>
        </p:txBody>
      </p:sp>
      <p:sp>
        <p:nvSpPr>
          <p:cNvPr id="6" name="Rectangle 5"/>
          <p:cNvSpPr/>
          <p:nvPr/>
        </p:nvSpPr>
        <p:spPr>
          <a:xfrm>
            <a:off x="219724" y="1196752"/>
            <a:ext cx="8600748" cy="5139869"/>
          </a:xfrm>
          <a:prstGeom prst="rect">
            <a:avLst/>
          </a:prstGeom>
        </p:spPr>
        <p:txBody>
          <a:bodyPr wrap="square">
            <a:spAutoFit/>
          </a:bodyPr>
          <a:lstStyle/>
          <a:p>
            <a:r>
              <a:rPr lang="en-US" sz="2400" b="1" dirty="0">
                <a:latin typeface="Calibri" panose="020F0502020204030204" pitchFamily="34" charset="0"/>
                <a:cs typeface="Calibri" panose="020F0502020204030204" pitchFamily="34" charset="0"/>
              </a:rPr>
              <a:t>LIU-PSB</a:t>
            </a:r>
          </a:p>
          <a:p>
            <a:pPr lvl="1"/>
            <a:r>
              <a:rPr lang="en-US" sz="1600" b="1" dirty="0" smtClean="0">
                <a:solidFill>
                  <a:srgbClr val="008000"/>
                </a:solidFill>
                <a:latin typeface="Calibri" panose="020F0502020204030204" pitchFamily="34" charset="0"/>
                <a:cs typeface="Calibri" panose="020F0502020204030204" pitchFamily="34" charset="0"/>
              </a:rPr>
              <a:t>- Half </a:t>
            </a:r>
            <a:r>
              <a:rPr lang="en-US" sz="1600" b="1" dirty="0">
                <a:solidFill>
                  <a:srgbClr val="008000"/>
                </a:solidFill>
                <a:latin typeface="Calibri" panose="020F0502020204030204" pitchFamily="34" charset="0"/>
                <a:cs typeface="Calibri" panose="020F0502020204030204" pitchFamily="34" charset="0"/>
              </a:rPr>
              <a:t>Sector Test </a:t>
            </a:r>
            <a:r>
              <a:rPr lang="en-US" sz="1600" dirty="0">
                <a:solidFill>
                  <a:srgbClr val="008000"/>
                </a:solidFill>
                <a:latin typeface="Calibri" panose="020F0502020204030204" pitchFamily="34" charset="0"/>
                <a:cs typeface="Calibri" panose="020F0502020204030204" pitchFamily="34" charset="0"/>
              </a:rPr>
              <a:t>completed in April 2017 </a:t>
            </a:r>
          </a:p>
          <a:p>
            <a:pPr marL="457200" lvl="2"/>
            <a:r>
              <a:rPr lang="en-US" sz="1600" dirty="0">
                <a:latin typeface="Calibri" panose="020F0502020204030204" pitchFamily="34" charset="0"/>
                <a:cs typeface="Calibri" panose="020F0502020204030204" pitchFamily="34" charset="0"/>
              </a:rPr>
              <a:t>Future PSB injection principle demonstrated and design confirmed</a:t>
            </a:r>
          </a:p>
          <a:p>
            <a:pPr marL="457200" lvl="2"/>
            <a:r>
              <a:rPr lang="en-US" sz="1600" dirty="0">
                <a:latin typeface="Calibri" panose="020F0502020204030204" pitchFamily="34" charset="0"/>
                <a:cs typeface="Calibri" panose="020F0502020204030204" pitchFamily="34" charset="0"/>
              </a:rPr>
              <a:t>Discovery of design/fabrication issues and mitigation, preparation of controls and applications, test of instrumentation</a:t>
            </a:r>
          </a:p>
          <a:p>
            <a:pPr lvl="1"/>
            <a:r>
              <a:rPr lang="en-US" sz="1600" b="1" dirty="0">
                <a:latin typeface="Calibri" panose="020F0502020204030204" pitchFamily="34" charset="0"/>
                <a:cs typeface="Calibri" panose="020F0502020204030204" pitchFamily="34" charset="0"/>
              </a:rPr>
              <a:t>Large longitudinal emittance LHC beams </a:t>
            </a:r>
            <a:r>
              <a:rPr lang="en-US" sz="1600" dirty="0">
                <a:latin typeface="Calibri" panose="020F0502020204030204" pitchFamily="34" charset="0"/>
                <a:cs typeface="Calibri" panose="020F0502020204030204" pitchFamily="34" charset="0"/>
              </a:rPr>
              <a:t>produced with different blow up schemes</a:t>
            </a:r>
          </a:p>
          <a:p>
            <a:pPr lvl="1"/>
            <a:r>
              <a:rPr lang="en-US" sz="1600" b="1" dirty="0" err="1">
                <a:latin typeface="Calibri" panose="020F0502020204030204" pitchFamily="34" charset="0"/>
                <a:cs typeface="Calibri" panose="020F0502020204030204" pitchFamily="34" charset="0"/>
              </a:rPr>
              <a:t>Finemet</a:t>
            </a:r>
            <a:r>
              <a:rPr lang="en-US" sz="1600" b="1" dirty="0">
                <a:latin typeface="Calibri" panose="020F0502020204030204" pitchFamily="34" charset="0"/>
                <a:cs typeface="Calibri" panose="020F0502020204030204" pitchFamily="34" charset="0"/>
              </a:rPr>
              <a:t> cavities </a:t>
            </a:r>
            <a:r>
              <a:rPr lang="en-US" sz="1600" dirty="0">
                <a:latin typeface="Calibri" panose="020F0502020204030204" pitchFamily="34" charset="0"/>
                <a:cs typeface="Calibri" panose="020F0502020204030204" pitchFamily="34" charset="0"/>
              </a:rPr>
              <a:t>used operationally in Ring4 throughout 2017</a:t>
            </a:r>
          </a:p>
          <a:p>
            <a:pPr lvl="1"/>
            <a:endParaRPr lang="en-US" sz="1600" dirty="0" smtClean="0">
              <a:latin typeface="Calibri" panose="020F0502020204030204" pitchFamily="34" charset="0"/>
              <a:cs typeface="Calibri" panose="020F0502020204030204" pitchFamily="34" charset="0"/>
            </a:endParaRPr>
          </a:p>
          <a:p>
            <a:pPr lvl="1"/>
            <a:endParaRPr lang="en-US" sz="1600" dirty="0">
              <a:latin typeface="Calibri" panose="020F0502020204030204" pitchFamily="34" charset="0"/>
              <a:cs typeface="Calibri" panose="020F0502020204030204" pitchFamily="34" charset="0"/>
            </a:endParaRPr>
          </a:p>
          <a:p>
            <a:r>
              <a:rPr lang="en-US" sz="2400" b="1" dirty="0">
                <a:latin typeface="Calibri" panose="020F0502020204030204" pitchFamily="34" charset="0"/>
                <a:cs typeface="Calibri" panose="020F0502020204030204" pitchFamily="34" charset="0"/>
              </a:rPr>
              <a:t>LIU-PS</a:t>
            </a:r>
          </a:p>
          <a:p>
            <a:pPr lvl="1"/>
            <a:r>
              <a:rPr lang="en-US" sz="1600" dirty="0">
                <a:solidFill>
                  <a:srgbClr val="FF0000"/>
                </a:solidFill>
                <a:latin typeface="Calibri" panose="020F0502020204030204" pitchFamily="34" charset="0"/>
                <a:cs typeface="Calibri" panose="020F0502020204030204" pitchFamily="34" charset="0"/>
              </a:rPr>
              <a:t>Brightness preservation </a:t>
            </a:r>
            <a:r>
              <a:rPr lang="en-US" sz="1600" dirty="0">
                <a:latin typeface="Calibri" panose="020F0502020204030204" pitchFamily="34" charset="0"/>
                <a:cs typeface="Calibri" panose="020F0502020204030204" pitchFamily="34" charset="0"/>
              </a:rPr>
              <a:t>along the PS cycle under close scrutiny </a:t>
            </a:r>
            <a:r>
              <a:rPr lang="en-US" sz="1600" dirty="0">
                <a:latin typeface="Calibri" panose="020F0502020204030204" pitchFamily="34" charset="0"/>
                <a:cs typeface="Calibri" panose="020F0502020204030204" pitchFamily="34" charset="0"/>
                <a:sym typeface="Wingdings"/>
              </a:rPr>
              <a:t> </a:t>
            </a:r>
            <a:r>
              <a:rPr lang="en-US" sz="1600" dirty="0">
                <a:latin typeface="Calibri" panose="020F0502020204030204" pitchFamily="34" charset="0"/>
                <a:cs typeface="Calibri" panose="020F0502020204030204" pitchFamily="34" charset="0"/>
              </a:rPr>
              <a:t>studies underway to confirm that LIU baseline items will allow staying within emittance growth </a:t>
            </a:r>
            <a:r>
              <a:rPr lang="en-US" sz="1600" dirty="0" smtClean="0">
                <a:latin typeface="Calibri" panose="020F0502020204030204" pitchFamily="34" charset="0"/>
                <a:cs typeface="Calibri" panose="020F0502020204030204" pitchFamily="34" charset="0"/>
              </a:rPr>
              <a:t>budget</a:t>
            </a:r>
          </a:p>
          <a:p>
            <a:pPr lvl="1"/>
            <a:endParaRPr lang="en-US" sz="1600" dirty="0">
              <a:latin typeface="Calibri" panose="020F0502020204030204" pitchFamily="34" charset="0"/>
              <a:cs typeface="Calibri" panose="020F0502020204030204" pitchFamily="34" charset="0"/>
            </a:endParaRPr>
          </a:p>
          <a:p>
            <a:pPr lvl="1"/>
            <a:r>
              <a:rPr lang="en-US" b="1" dirty="0">
                <a:solidFill>
                  <a:srgbClr val="FF0000"/>
                </a:solidFill>
                <a:latin typeface="Calibri" panose="020F0502020204030204" pitchFamily="34" charset="0"/>
                <a:cs typeface="Calibri" panose="020F0502020204030204" pitchFamily="34" charset="0"/>
              </a:rPr>
              <a:t>LHC beam with 2e11 p/b demonstrated at PS extraction </a:t>
            </a:r>
            <a:r>
              <a:rPr lang="en-US" b="1" dirty="0">
                <a:solidFill>
                  <a:srgbClr val="FF0000"/>
                </a:solidFill>
                <a:latin typeface="Calibri" panose="020F0502020204030204" pitchFamily="34" charset="0"/>
                <a:cs typeface="Calibri" panose="020F0502020204030204" pitchFamily="34" charset="0"/>
                <a:sym typeface="Wingdings"/>
              </a:rPr>
              <a:t> Landau cavity (30 or 40 MHz with 5% tuning range) to reach the 2.6e11 p/b target: simulation and conceptual design study launched</a:t>
            </a:r>
            <a:r>
              <a:rPr lang="en-US" b="1" dirty="0" smtClean="0">
                <a:solidFill>
                  <a:srgbClr val="FF0000"/>
                </a:solidFill>
                <a:latin typeface="Calibri" panose="020F0502020204030204" pitchFamily="34" charset="0"/>
                <a:cs typeface="Calibri" panose="020F0502020204030204" pitchFamily="34" charset="0"/>
                <a:sym typeface="Wingdings"/>
              </a:rPr>
              <a:t>. </a:t>
            </a:r>
            <a:r>
              <a:rPr lang="en-US" b="1" i="1" dirty="0" smtClean="0">
                <a:solidFill>
                  <a:srgbClr val="FF0000"/>
                </a:solidFill>
                <a:latin typeface="Calibri" panose="020F0502020204030204" pitchFamily="34" charset="0"/>
                <a:cs typeface="Calibri" panose="020F0502020204030204" pitchFamily="34" charset="0"/>
                <a:sym typeface="Wingdings"/>
              </a:rPr>
              <a:t>No decision and not during LS2 </a:t>
            </a:r>
          </a:p>
          <a:p>
            <a:pPr lvl="1"/>
            <a:endParaRPr lang="en-US" sz="1600" dirty="0">
              <a:latin typeface="Calibri" panose="020F0502020204030204" pitchFamily="34" charset="0"/>
              <a:cs typeface="Calibri" panose="020F0502020204030204" pitchFamily="34" charset="0"/>
              <a:sym typeface="Wingdings"/>
            </a:endParaRPr>
          </a:p>
          <a:p>
            <a:pPr lvl="1"/>
            <a:r>
              <a:rPr lang="en-US" sz="1600" b="1" dirty="0">
                <a:latin typeface="Calibri" panose="020F0502020204030204" pitchFamily="34" charset="0"/>
                <a:cs typeface="Calibri" panose="020F0502020204030204" pitchFamily="34" charset="0"/>
                <a:sym typeface="Wingdings"/>
              </a:rPr>
              <a:t>3 </a:t>
            </a:r>
            <a:r>
              <a:rPr lang="en-US" sz="1600" b="1" dirty="0" err="1">
                <a:latin typeface="Calibri" panose="020F0502020204030204" pitchFamily="34" charset="0"/>
                <a:cs typeface="Calibri" panose="020F0502020204030204" pitchFamily="34" charset="0"/>
                <a:sym typeface="Wingdings"/>
              </a:rPr>
              <a:t>Xe</a:t>
            </a:r>
            <a:r>
              <a:rPr lang="en-US" sz="1600" b="1" dirty="0">
                <a:latin typeface="Calibri" panose="020F0502020204030204" pitchFamily="34" charset="0"/>
                <a:cs typeface="Calibri" panose="020F0502020204030204" pitchFamily="34" charset="0"/>
                <a:sym typeface="Wingdings"/>
              </a:rPr>
              <a:t> ion bunches from LEIR </a:t>
            </a:r>
            <a:r>
              <a:rPr lang="en-US" sz="1600" dirty="0">
                <a:latin typeface="Calibri" panose="020F0502020204030204" pitchFamily="34" charset="0"/>
                <a:cs typeface="Calibri" panose="020F0502020204030204" pitchFamily="34" charset="0"/>
                <a:sym typeface="Wingdings"/>
              </a:rPr>
              <a:t>compressed to </a:t>
            </a:r>
            <a:r>
              <a:rPr lang="en-US" sz="1600" b="1" dirty="0">
                <a:latin typeface="Calibri" panose="020F0502020204030204" pitchFamily="34" charset="0"/>
                <a:cs typeface="Calibri" panose="020F0502020204030204" pitchFamily="34" charset="0"/>
                <a:sym typeface="Wingdings"/>
              </a:rPr>
              <a:t>75 ns </a:t>
            </a:r>
            <a:r>
              <a:rPr lang="en-US" sz="1600" dirty="0">
                <a:latin typeface="Calibri" panose="020F0502020204030204" pitchFamily="34" charset="0"/>
                <a:cs typeface="Calibri" panose="020F0502020204030204" pitchFamily="34" charset="0"/>
                <a:sym typeface="Wingdings"/>
              </a:rPr>
              <a:t>at extraction</a:t>
            </a:r>
          </a:p>
          <a:p>
            <a:pPr lvl="1"/>
            <a:endParaRPr lang="en-US" dirty="0">
              <a:sym typeface="Wingdings"/>
            </a:endParaRPr>
          </a:p>
        </p:txBody>
      </p:sp>
    </p:spTree>
    <p:extLst>
      <p:ext uri="{BB962C8B-B14F-4D97-AF65-F5344CB8AC3E}">
        <p14:creationId xmlns:p14="http://schemas.microsoft.com/office/powerpoint/2010/main" val="125471538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u_ppt-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4370" y="193198"/>
            <a:ext cx="619098" cy="747654"/>
          </a:xfrm>
          <a:prstGeom prst="rect">
            <a:avLst/>
          </a:prstGeom>
        </p:spPr>
      </p:pic>
      <p:sp>
        <p:nvSpPr>
          <p:cNvPr id="5" name="Rectangle 4"/>
          <p:cNvSpPr/>
          <p:nvPr/>
        </p:nvSpPr>
        <p:spPr>
          <a:xfrm>
            <a:off x="1259632" y="274637"/>
            <a:ext cx="2165978" cy="584775"/>
          </a:xfrm>
          <a:prstGeom prst="rect">
            <a:avLst/>
          </a:prstGeom>
          <a:solidFill>
            <a:srgbClr val="0070C0"/>
          </a:solidFill>
        </p:spPr>
        <p:txBody>
          <a:bodyPr wrap="none">
            <a:spAutoFit/>
          </a:bodyPr>
          <a:lstStyle/>
          <a:p>
            <a:r>
              <a:rPr lang="en-GB" sz="3200" dirty="0" smtClean="0">
                <a:solidFill>
                  <a:schemeClr val="bg1"/>
                </a:solidFill>
              </a:rPr>
              <a:t>LIU project</a:t>
            </a:r>
            <a:endParaRPr lang="en-GB" sz="3200" dirty="0">
              <a:solidFill>
                <a:schemeClr val="bg1"/>
              </a:solidFill>
            </a:endParaRPr>
          </a:p>
        </p:txBody>
      </p:sp>
      <p:sp>
        <p:nvSpPr>
          <p:cNvPr id="6" name="Rectangle 5"/>
          <p:cNvSpPr/>
          <p:nvPr/>
        </p:nvSpPr>
        <p:spPr>
          <a:xfrm>
            <a:off x="353713" y="1268760"/>
            <a:ext cx="8152538" cy="4893647"/>
          </a:xfrm>
          <a:prstGeom prst="rect">
            <a:avLst/>
          </a:prstGeom>
        </p:spPr>
        <p:txBody>
          <a:bodyPr wrap="square">
            <a:spAutoFit/>
          </a:bodyPr>
          <a:lstStyle/>
          <a:p>
            <a:r>
              <a:rPr lang="en-GB" sz="2400" b="1" dirty="0">
                <a:latin typeface="Calibri" panose="020F0502020204030204" pitchFamily="34" charset="0"/>
                <a:cs typeface="Calibri" panose="020F0502020204030204" pitchFamily="34" charset="0"/>
              </a:rPr>
              <a:t>LIU-SPS</a:t>
            </a:r>
          </a:p>
          <a:p>
            <a:pPr lvl="1"/>
            <a:r>
              <a:rPr lang="en-GB" sz="2400" dirty="0">
                <a:solidFill>
                  <a:srgbClr val="000000"/>
                </a:solidFill>
                <a:latin typeface="Calibri" panose="020F0502020204030204" pitchFamily="34" charset="0"/>
                <a:cs typeface="Calibri" panose="020F0502020204030204" pitchFamily="34" charset="0"/>
              </a:rPr>
              <a:t>Losses at injection plateau for proton beams expected to be significantly improved with </a:t>
            </a:r>
            <a:r>
              <a:rPr lang="en-GB" sz="2400" b="1" dirty="0">
                <a:solidFill>
                  <a:srgbClr val="000000"/>
                </a:solidFill>
                <a:latin typeface="Calibri" panose="020F0502020204030204" pitchFamily="34" charset="0"/>
                <a:cs typeface="Calibri" panose="020F0502020204030204" pitchFamily="34" charset="0"/>
              </a:rPr>
              <a:t>new LLRF </a:t>
            </a:r>
            <a:r>
              <a:rPr lang="en-GB" sz="2400" dirty="0">
                <a:solidFill>
                  <a:srgbClr val="000000"/>
                </a:solidFill>
                <a:latin typeface="Calibri" panose="020F0502020204030204" pitchFamily="34" charset="0"/>
                <a:cs typeface="Calibri" panose="020F0502020204030204" pitchFamily="34" charset="0"/>
              </a:rPr>
              <a:t>and </a:t>
            </a:r>
            <a:r>
              <a:rPr lang="en-GB" sz="2400" b="1" dirty="0">
                <a:solidFill>
                  <a:srgbClr val="000000"/>
                </a:solidFill>
                <a:latin typeface="Calibri" panose="020F0502020204030204" pitchFamily="34" charset="0"/>
                <a:cs typeface="Calibri" panose="020F0502020204030204" pitchFamily="34" charset="0"/>
              </a:rPr>
              <a:t>correction of momentum aperture restriction</a:t>
            </a:r>
          </a:p>
          <a:p>
            <a:pPr lvl="1"/>
            <a:r>
              <a:rPr lang="en-GB" sz="2400" dirty="0">
                <a:solidFill>
                  <a:srgbClr val="000000"/>
                </a:solidFill>
                <a:latin typeface="Calibri" panose="020F0502020204030204" pitchFamily="34" charset="0"/>
                <a:cs typeface="Calibri" panose="020F0502020204030204" pitchFamily="34" charset="0"/>
              </a:rPr>
              <a:t>Actions to mitigate future intensity limitations well advanced and promising, e.g. deployment of </a:t>
            </a:r>
            <a:r>
              <a:rPr lang="en-GB" sz="2400" b="1" dirty="0">
                <a:solidFill>
                  <a:srgbClr val="000000"/>
                </a:solidFill>
                <a:latin typeface="Calibri" panose="020F0502020204030204" pitchFamily="34" charset="0"/>
                <a:cs typeface="Calibri" panose="020F0502020204030204" pitchFamily="34" charset="0"/>
              </a:rPr>
              <a:t>Q22 optics </a:t>
            </a:r>
            <a:r>
              <a:rPr lang="en-GB" sz="2400" dirty="0">
                <a:solidFill>
                  <a:srgbClr val="000000"/>
                </a:solidFill>
                <a:latin typeface="Calibri" panose="020F0502020204030204" pitchFamily="34" charset="0"/>
                <a:cs typeface="Calibri" panose="020F0502020204030204" pitchFamily="34" charset="0"/>
              </a:rPr>
              <a:t>and</a:t>
            </a:r>
            <a:r>
              <a:rPr lang="en-GB" sz="2400" b="1" dirty="0">
                <a:solidFill>
                  <a:srgbClr val="000000"/>
                </a:solidFill>
                <a:latin typeface="Calibri" panose="020F0502020204030204" pitchFamily="34" charset="0"/>
                <a:cs typeface="Calibri" panose="020F0502020204030204" pitchFamily="34" charset="0"/>
              </a:rPr>
              <a:t> demonstration of instability damping with wideband feedback system </a:t>
            </a:r>
          </a:p>
          <a:p>
            <a:pPr lvl="1"/>
            <a:endParaRPr lang="en-GB" sz="2000" b="1" dirty="0">
              <a:solidFill>
                <a:srgbClr val="000000"/>
              </a:solidFill>
              <a:latin typeface="Calibri" panose="020F0502020204030204" pitchFamily="34" charset="0"/>
              <a:cs typeface="Calibri" panose="020F0502020204030204" pitchFamily="34" charset="0"/>
            </a:endParaRPr>
          </a:p>
          <a:p>
            <a:pPr lvl="1"/>
            <a:r>
              <a:rPr lang="en-GB" sz="2400" b="1" dirty="0">
                <a:latin typeface="Calibri" panose="020F0502020204030204" pitchFamily="34" charset="0"/>
                <a:cs typeface="Calibri" panose="020F0502020204030204" pitchFamily="34" charset="0"/>
              </a:rPr>
              <a:t>Ion beams:</a:t>
            </a:r>
          </a:p>
          <a:p>
            <a:pPr lvl="2"/>
            <a:r>
              <a:rPr lang="en-GB" sz="2000" b="1" dirty="0">
                <a:latin typeface="Calibri" panose="020F0502020204030204" pitchFamily="34" charset="0"/>
                <a:cs typeface="Calibri" panose="020F0502020204030204" pitchFamily="34" charset="0"/>
              </a:rPr>
              <a:t>LIU single bunch parameters </a:t>
            </a:r>
            <a:r>
              <a:rPr lang="en-GB" sz="2000" dirty="0">
                <a:latin typeface="Calibri" panose="020F0502020204030204" pitchFamily="34" charset="0"/>
                <a:cs typeface="Calibri" panose="020F0502020204030204" pitchFamily="34" charset="0"/>
              </a:rPr>
              <a:t>demonstrated at SPS extraction</a:t>
            </a:r>
          </a:p>
          <a:p>
            <a:pPr lvl="2">
              <a:buClr>
                <a:schemeClr val="tx1"/>
              </a:buClr>
            </a:pPr>
            <a:r>
              <a:rPr lang="en-GB" sz="2000" dirty="0">
                <a:latin typeface="Calibri" panose="020F0502020204030204" pitchFamily="34" charset="0"/>
                <a:cs typeface="Calibri" panose="020F0502020204030204" pitchFamily="34" charset="0"/>
              </a:rPr>
              <a:t>Scheme with 3 bunches from LEIR compressed to 75 ns in PS estimated to lead to 71% of full LIU </a:t>
            </a:r>
            <a:r>
              <a:rPr lang="en-GB" sz="2000" dirty="0" smtClean="0">
                <a:latin typeface="Calibri" panose="020F0502020204030204" pitchFamily="34" charset="0"/>
                <a:cs typeface="Calibri" panose="020F0502020204030204" pitchFamily="34" charset="0"/>
              </a:rPr>
              <a:t>performance</a:t>
            </a:r>
          </a:p>
          <a:p>
            <a:pPr lvl="2">
              <a:buClr>
                <a:schemeClr val="tx1"/>
              </a:buClr>
            </a:pPr>
            <a:endParaRPr lang="en-GB" sz="1600" dirty="0">
              <a:latin typeface="Calibri" panose="020F0502020204030204" pitchFamily="34" charset="0"/>
              <a:cs typeface="Calibri" panose="020F0502020204030204" pitchFamily="34" charset="0"/>
              <a:sym typeface="Wingdings"/>
            </a:endParaRPr>
          </a:p>
        </p:txBody>
      </p:sp>
    </p:spTree>
    <p:extLst>
      <p:ext uri="{BB962C8B-B14F-4D97-AF65-F5344CB8AC3E}">
        <p14:creationId xmlns:p14="http://schemas.microsoft.com/office/powerpoint/2010/main" val="282724573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7104" y="1052736"/>
            <a:ext cx="8064896" cy="4537781"/>
          </a:xfrm>
          <a:prstGeom prst="rect">
            <a:avLst/>
          </a:prstGeom>
        </p:spPr>
        <p:txBody>
          <a:bodyPr wrap="square">
            <a:spAutoFit/>
          </a:bodyPr>
          <a:lstStyle/>
          <a:p>
            <a:pPr lvl="0" algn="just">
              <a:lnSpc>
                <a:spcPct val="107000"/>
              </a:lnSpc>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Sessions 1 &amp; 2 - Review of 2017 operation &amp; Operational scenario for 2018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Does </a:t>
            </a:r>
            <a:r>
              <a:rPr lang="en-GB" dirty="0">
                <a:latin typeface="Calibri" panose="020F0502020204030204" pitchFamily="34" charset="0"/>
                <a:ea typeface="Times New Roman" panose="02020603050405020304" pitchFamily="18" charset="0"/>
                <a:cs typeface="Times New Roman" panose="02020603050405020304" pitchFamily="18" charset="0"/>
              </a:rPr>
              <a:t>the Operational scenario presented for 2018 optimize the potential performance of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LHC</a:t>
            </a:r>
            <a:r>
              <a:rPr lang="en-GB" dirty="0">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 operation vs. machine development mix a reasonable balance between short </a:t>
            </a:r>
            <a:r>
              <a:rPr lang="en-GB" dirty="0" smtClean="0">
                <a:latin typeface="Calibri" panose="020F0502020204030204" pitchFamily="34" charset="0"/>
                <a:ea typeface="Times New Roman" panose="02020603050405020304" pitchFamily="18" charset="0"/>
                <a:cs typeface="Times New Roman" panose="02020603050405020304" pitchFamily="18" charset="0"/>
              </a:rPr>
              <a:t>term performance </a:t>
            </a:r>
            <a:r>
              <a:rPr lang="en-GB" dirty="0">
                <a:latin typeface="Calibri" panose="020F0502020204030204" pitchFamily="34" charset="0"/>
                <a:ea typeface="Times New Roman" panose="02020603050405020304" pitchFamily="18" charset="0"/>
                <a:cs typeface="Times New Roman" panose="02020603050405020304" pitchFamily="18" charset="0"/>
              </a:rPr>
              <a:t>and long-term developments?  Is anything missing from our 2018 </a:t>
            </a:r>
            <a:r>
              <a:rPr lang="en-GB" dirty="0" smtClean="0">
                <a:latin typeface="Calibri" panose="020F0502020204030204" pitchFamily="34" charset="0"/>
                <a:ea typeface="Times New Roman" panose="02020603050405020304" pitchFamily="18" charset="0"/>
                <a:cs typeface="Times New Roman" panose="02020603050405020304" pitchFamily="18" charset="0"/>
              </a:rPr>
              <a:t>development plans </a:t>
            </a:r>
            <a:r>
              <a:rPr lang="en-GB" dirty="0">
                <a:latin typeface="Calibri" panose="020F0502020204030204" pitchFamily="34" charset="0"/>
                <a:ea typeface="Times New Roman" panose="02020603050405020304" pitchFamily="18" charset="0"/>
                <a:cs typeface="Times New Roman" panose="02020603050405020304" pitchFamily="18" charset="0"/>
              </a:rPr>
              <a:t>that should be addressed?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From </a:t>
            </a:r>
            <a:r>
              <a:rPr lang="en-GB" dirty="0">
                <a:latin typeface="Calibri" panose="020F0502020204030204" pitchFamily="34" charset="0"/>
                <a:ea typeface="Times New Roman" panose="02020603050405020304" pitchFamily="18" charset="0"/>
                <a:cs typeface="Times New Roman" panose="02020603050405020304" pitchFamily="18" charset="0"/>
              </a:rPr>
              <a:t>the observations and recommendations of the beam-induced heat-load task force, </a:t>
            </a:r>
            <a:r>
              <a:rPr lang="en-GB" dirty="0" smtClean="0">
                <a:latin typeface="Calibri" panose="020F0502020204030204" pitchFamily="34" charset="0"/>
                <a:ea typeface="Times New Roman" panose="02020603050405020304" pitchFamily="18" charset="0"/>
                <a:cs typeface="Times New Roman" panose="02020603050405020304" pitchFamily="18" charset="0"/>
              </a:rPr>
              <a:t>are there </a:t>
            </a:r>
            <a:r>
              <a:rPr lang="en-GB" dirty="0">
                <a:latin typeface="Calibri" panose="020F0502020204030204" pitchFamily="34" charset="0"/>
                <a:ea typeface="Times New Roman" panose="02020603050405020304" pitchFamily="18" charset="0"/>
                <a:cs typeface="Times New Roman" panose="02020603050405020304" pitchFamily="18" charset="0"/>
              </a:rPr>
              <a:t>any additional recommendations for activities, installations or measurements that </a:t>
            </a:r>
            <a:r>
              <a:rPr lang="en-GB" dirty="0" smtClean="0">
                <a:latin typeface="Calibri" panose="020F0502020204030204" pitchFamily="34" charset="0"/>
                <a:ea typeface="Times New Roman" panose="02020603050405020304" pitchFamily="18" charset="0"/>
                <a:cs typeface="Times New Roman" panose="02020603050405020304" pitchFamily="18" charset="0"/>
              </a:rPr>
              <a:t>should be </a:t>
            </a:r>
            <a:r>
              <a:rPr lang="en-GB" dirty="0">
                <a:latin typeface="Calibri" panose="020F0502020204030204" pitchFamily="34" charset="0"/>
                <a:ea typeface="Times New Roman" panose="02020603050405020304" pitchFamily="18" charset="0"/>
                <a:cs typeface="Times New Roman" panose="02020603050405020304" pitchFamily="18" charset="0"/>
              </a:rPr>
              <a:t>prepared for LS2 in order to advance our understanding of the issues? </a:t>
            </a:r>
          </a:p>
          <a:p>
            <a:pPr lvl="0" algn="just">
              <a:lnSpc>
                <a:spcPct val="107000"/>
              </a:lnSpc>
              <a:spcAft>
                <a:spcPts val="0"/>
              </a:spcAft>
            </a:pPr>
            <a:r>
              <a:rPr lang="en-GB" b="1" dirty="0" smtClean="0">
                <a:latin typeface="Calibri" panose="020F0502020204030204" pitchFamily="34" charset="0"/>
                <a:ea typeface="Times New Roman" panose="02020603050405020304" pitchFamily="18" charset="0"/>
                <a:cs typeface="Times New Roman" panose="02020603050405020304" pitchFamily="18" charset="0"/>
              </a:rPr>
              <a:t>Session 3 - LIU </a:t>
            </a:r>
            <a:endParaRPr lang="en-GB"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What </a:t>
            </a:r>
            <a:r>
              <a:rPr lang="en-GB" dirty="0">
                <a:latin typeface="Calibri" panose="020F0502020204030204" pitchFamily="34" charset="0"/>
                <a:ea typeface="Times New Roman" panose="02020603050405020304" pitchFamily="18" charset="0"/>
                <a:cs typeface="Times New Roman" panose="02020603050405020304" pitchFamily="18" charset="0"/>
              </a:rPr>
              <a:t>items can be identified as posing the main beam performance risks within the </a:t>
            </a:r>
            <a:r>
              <a:rPr lang="en-GB" dirty="0" smtClean="0">
                <a:latin typeface="Calibri" panose="020F0502020204030204" pitchFamily="34" charset="0"/>
                <a:ea typeface="Times New Roman" panose="02020603050405020304" pitchFamily="18" charset="0"/>
                <a:cs typeface="Times New Roman" panose="02020603050405020304" pitchFamily="18" charset="0"/>
              </a:rPr>
              <a:t>present baseline </a:t>
            </a:r>
            <a:r>
              <a:rPr lang="en-GB" dirty="0">
                <a:latin typeface="Calibri" panose="020F0502020204030204" pitchFamily="34" charset="0"/>
                <a:ea typeface="Times New Roman" panose="02020603050405020304" pitchFamily="18" charset="0"/>
                <a:cs typeface="Times New Roman" panose="02020603050405020304" pitchFamily="18" charset="0"/>
              </a:rPr>
              <a:t>of the LIU project</a:t>
            </a:r>
            <a:r>
              <a:rPr lang="en-GB" dirty="0" smtClean="0">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lnSpc>
                <a:spcPct val="107000"/>
              </a:lnSpc>
              <a:spcAft>
                <a:spcPts val="0"/>
              </a:spcAft>
              <a:buFont typeface="+mj-lt"/>
              <a:buAutoNum type="arabicPeriod"/>
            </a:pPr>
            <a:r>
              <a:rPr lang="en-GB" dirty="0">
                <a:latin typeface="Calibri" panose="020F0502020204030204" pitchFamily="34" charset="0"/>
                <a:ea typeface="Times New Roman" panose="02020603050405020304" pitchFamily="18" charset="0"/>
                <a:cs typeface="Times New Roman" panose="02020603050405020304" pitchFamily="18" charset="0"/>
              </a:rPr>
              <a:t> What changes in the baseline should be implemented or further investigated to mitigate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identified </a:t>
            </a:r>
            <a:r>
              <a:rPr lang="en-GB" dirty="0">
                <a:latin typeface="Calibri" panose="020F0502020204030204" pitchFamily="34" charset="0"/>
                <a:ea typeface="Times New Roman" panose="02020603050405020304" pitchFamily="18" charset="0"/>
                <a:cs typeface="Times New Roman" panose="02020603050405020304" pitchFamily="18" charset="0"/>
              </a:rPr>
              <a:t>risks?</a:t>
            </a:r>
            <a:endParaRPr lang="en-GB"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1"/>
          <p:cNvSpPr>
            <a:spLocks noChangeArrowheads="1"/>
          </p:cNvSpPr>
          <p:nvPr/>
        </p:nvSpPr>
        <p:spPr bwMode="auto">
          <a:xfrm>
            <a:off x="611560" y="116632"/>
            <a:ext cx="7992888"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3600" b="0" i="0" u="none" strike="noStrike" kern="0" cap="none" spc="0" normalizeH="0" baseline="0" noProof="0" dirty="0" smtClean="0">
                <a:ln>
                  <a:noFill/>
                </a:ln>
                <a:solidFill>
                  <a:srgbClr val="FFFFFF"/>
                </a:solidFill>
                <a:effectLst/>
                <a:uLnTx/>
                <a:uFillTx/>
                <a:latin typeface="Tahoma" pitchFamily="34" charset="0"/>
                <a:cs typeface="Tahoma" pitchFamily="34" charset="0"/>
              </a:rPr>
              <a:t>CMAC14 charge (1/3)</a:t>
            </a:r>
          </a:p>
        </p:txBody>
      </p:sp>
    </p:spTree>
    <p:extLst>
      <p:ext uri="{BB962C8B-B14F-4D97-AF65-F5344CB8AC3E}">
        <p14:creationId xmlns:p14="http://schemas.microsoft.com/office/powerpoint/2010/main" val="41939877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u_ppt-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4370" y="193198"/>
            <a:ext cx="619098" cy="747654"/>
          </a:xfrm>
          <a:prstGeom prst="rect">
            <a:avLst/>
          </a:prstGeom>
        </p:spPr>
      </p:pic>
      <p:sp>
        <p:nvSpPr>
          <p:cNvPr id="5" name="Rectangle 4"/>
          <p:cNvSpPr/>
          <p:nvPr/>
        </p:nvSpPr>
        <p:spPr>
          <a:xfrm>
            <a:off x="1259632" y="274637"/>
            <a:ext cx="2165978" cy="584775"/>
          </a:xfrm>
          <a:prstGeom prst="rect">
            <a:avLst/>
          </a:prstGeom>
          <a:solidFill>
            <a:srgbClr val="0070C0"/>
          </a:solidFill>
        </p:spPr>
        <p:txBody>
          <a:bodyPr wrap="none">
            <a:spAutoFit/>
          </a:bodyPr>
          <a:lstStyle/>
          <a:p>
            <a:r>
              <a:rPr lang="en-GB" sz="3200" dirty="0" smtClean="0">
                <a:solidFill>
                  <a:schemeClr val="bg1"/>
                </a:solidFill>
              </a:rPr>
              <a:t>LIU project</a:t>
            </a:r>
            <a:endParaRPr lang="en-GB" sz="3200" dirty="0">
              <a:solidFill>
                <a:schemeClr val="bg1"/>
              </a:solidFill>
            </a:endParaRPr>
          </a:p>
        </p:txBody>
      </p:sp>
      <p:sp>
        <p:nvSpPr>
          <p:cNvPr id="6" name="Rectangle 5"/>
          <p:cNvSpPr/>
          <p:nvPr/>
        </p:nvSpPr>
        <p:spPr>
          <a:xfrm>
            <a:off x="556173" y="1390427"/>
            <a:ext cx="8152538" cy="5047536"/>
          </a:xfrm>
          <a:prstGeom prst="rect">
            <a:avLst/>
          </a:prstGeom>
        </p:spPr>
        <p:txBody>
          <a:bodyPr wrap="square">
            <a:spAutoFit/>
          </a:bodyPr>
          <a:lstStyle/>
          <a:p>
            <a:r>
              <a:rPr lang="en-GB" sz="2400" b="1" dirty="0">
                <a:latin typeface="Calibri" panose="020F0502020204030204" pitchFamily="34" charset="0"/>
                <a:cs typeface="Calibri" panose="020F0502020204030204" pitchFamily="34" charset="0"/>
              </a:rPr>
              <a:t>LIU-SPS</a:t>
            </a:r>
          </a:p>
          <a:p>
            <a:pPr lvl="2">
              <a:buClr>
                <a:schemeClr val="tx1"/>
              </a:buClr>
            </a:pPr>
            <a:endParaRPr lang="fr-CH" sz="1600" dirty="0" smtClean="0">
              <a:latin typeface="Calibri" panose="020F0502020204030204" pitchFamily="34" charset="0"/>
              <a:cs typeface="Calibri" panose="020F0502020204030204" pitchFamily="34" charset="0"/>
              <a:sym typeface="Wingdings"/>
            </a:endParaRPr>
          </a:p>
          <a:p>
            <a:pPr lvl="2">
              <a:buClr>
                <a:schemeClr val="tx1"/>
              </a:buClr>
            </a:pPr>
            <a:endParaRPr lang="fr-CH" sz="1600" dirty="0">
              <a:latin typeface="Calibri" panose="020F0502020204030204" pitchFamily="34" charset="0"/>
              <a:cs typeface="Calibri" panose="020F0502020204030204" pitchFamily="34" charset="0"/>
              <a:sym typeface="Wingdings"/>
            </a:endParaRPr>
          </a:p>
          <a:p>
            <a:pPr lvl="2">
              <a:buClr>
                <a:schemeClr val="tx1"/>
              </a:buClr>
            </a:pPr>
            <a:endParaRPr lang="fr-CH" sz="1600" dirty="0" smtClean="0">
              <a:latin typeface="Calibri" panose="020F0502020204030204" pitchFamily="34" charset="0"/>
              <a:cs typeface="Calibri" panose="020F0502020204030204" pitchFamily="34" charset="0"/>
              <a:sym typeface="Wingdings"/>
            </a:endParaRPr>
          </a:p>
          <a:p>
            <a:pPr lvl="2">
              <a:buClr>
                <a:schemeClr val="tx1"/>
              </a:buClr>
            </a:pPr>
            <a:endParaRPr lang="fr-CH" sz="1600" dirty="0">
              <a:latin typeface="Calibri" panose="020F0502020204030204" pitchFamily="34" charset="0"/>
              <a:cs typeface="Calibri" panose="020F0502020204030204" pitchFamily="34" charset="0"/>
              <a:sym typeface="Wingdings"/>
            </a:endParaRPr>
          </a:p>
          <a:p>
            <a:pPr lvl="2">
              <a:buClr>
                <a:schemeClr val="tx1"/>
              </a:buClr>
            </a:pPr>
            <a:endParaRPr lang="fr-CH" sz="1600" dirty="0" smtClean="0">
              <a:latin typeface="Calibri" panose="020F0502020204030204" pitchFamily="34" charset="0"/>
              <a:cs typeface="Calibri" panose="020F0502020204030204" pitchFamily="34" charset="0"/>
              <a:sym typeface="Wingdings"/>
            </a:endParaRPr>
          </a:p>
          <a:p>
            <a:pPr lvl="2">
              <a:buClr>
                <a:schemeClr val="tx1"/>
              </a:buClr>
            </a:pPr>
            <a:endParaRPr lang="fr-CH" sz="1600" dirty="0">
              <a:latin typeface="Calibri" panose="020F0502020204030204" pitchFamily="34" charset="0"/>
              <a:cs typeface="Calibri" panose="020F0502020204030204" pitchFamily="34" charset="0"/>
              <a:sym typeface="Wingdings"/>
            </a:endParaRPr>
          </a:p>
          <a:p>
            <a:pPr lvl="2">
              <a:buClr>
                <a:schemeClr val="tx1"/>
              </a:buClr>
            </a:pPr>
            <a:endParaRPr lang="fr-CH" sz="1600" dirty="0" smtClean="0">
              <a:latin typeface="Calibri" panose="020F0502020204030204" pitchFamily="34" charset="0"/>
              <a:cs typeface="Calibri" panose="020F0502020204030204" pitchFamily="34" charset="0"/>
              <a:sym typeface="Wingdings"/>
            </a:endParaRPr>
          </a:p>
          <a:p>
            <a:pPr lvl="2">
              <a:buClr>
                <a:schemeClr val="tx1"/>
              </a:buClr>
            </a:pPr>
            <a:endParaRPr lang="fr-CH" sz="1600" dirty="0">
              <a:latin typeface="Calibri" panose="020F0502020204030204" pitchFamily="34" charset="0"/>
              <a:cs typeface="Calibri" panose="020F0502020204030204" pitchFamily="34" charset="0"/>
              <a:sym typeface="Wingdings"/>
            </a:endParaRPr>
          </a:p>
          <a:p>
            <a:pPr lvl="2">
              <a:buClr>
                <a:schemeClr val="tx1"/>
              </a:buClr>
            </a:pPr>
            <a:endParaRPr lang="fr-CH" sz="1600" dirty="0" smtClean="0">
              <a:latin typeface="Calibri" panose="020F0502020204030204" pitchFamily="34" charset="0"/>
              <a:cs typeface="Calibri" panose="020F0502020204030204" pitchFamily="34" charset="0"/>
              <a:sym typeface="Wingdings"/>
            </a:endParaRPr>
          </a:p>
          <a:p>
            <a:pPr lvl="2">
              <a:buClr>
                <a:schemeClr val="tx1"/>
              </a:buClr>
            </a:pPr>
            <a:endParaRPr lang="fr-CH" sz="1600" dirty="0">
              <a:latin typeface="Calibri" panose="020F0502020204030204" pitchFamily="34" charset="0"/>
              <a:cs typeface="Calibri" panose="020F0502020204030204" pitchFamily="34" charset="0"/>
              <a:sym typeface="Wingdings"/>
            </a:endParaRPr>
          </a:p>
          <a:p>
            <a:pPr lvl="2">
              <a:buClr>
                <a:schemeClr val="tx1"/>
              </a:buClr>
            </a:pPr>
            <a:endParaRPr lang="en-GB" sz="1050" dirty="0">
              <a:latin typeface="Calibri" panose="020F0502020204030204" pitchFamily="34" charset="0"/>
              <a:cs typeface="Calibri" panose="020F0502020204030204" pitchFamily="34" charset="0"/>
              <a:sym typeface="Wingdings"/>
            </a:endParaRPr>
          </a:p>
          <a:p>
            <a:pPr lvl="1">
              <a:buClr>
                <a:schemeClr val="tx1"/>
              </a:buClr>
            </a:pPr>
            <a:r>
              <a:rPr lang="en-GB" sz="2400" b="1" dirty="0" smtClean="0">
                <a:solidFill>
                  <a:srgbClr val="FF0000"/>
                </a:solidFill>
                <a:latin typeface="Calibri" panose="020F0502020204030204" pitchFamily="34" charset="0"/>
                <a:cs typeface="Calibri" panose="020F0502020204030204" pitchFamily="34" charset="0"/>
              </a:rPr>
              <a:t>Power </a:t>
            </a:r>
            <a:r>
              <a:rPr lang="en-GB" sz="2400" b="1" dirty="0">
                <a:solidFill>
                  <a:srgbClr val="FF0000"/>
                </a:solidFill>
                <a:latin typeface="Calibri" panose="020F0502020204030204" pitchFamily="34" charset="0"/>
                <a:cs typeface="Calibri" panose="020F0502020204030204" pitchFamily="34" charset="0"/>
              </a:rPr>
              <a:t>upgrade of 200 MHz RF system on critical path</a:t>
            </a:r>
          </a:p>
          <a:p>
            <a:pPr lvl="2" indent="-231775">
              <a:buClr>
                <a:schemeClr val="tx1"/>
              </a:buClr>
              <a:tabLst>
                <a:tab pos="1090613" algn="l"/>
              </a:tabLst>
            </a:pPr>
            <a:r>
              <a:rPr lang="en-GB" sz="2400" b="1" dirty="0" smtClean="0">
                <a:solidFill>
                  <a:srgbClr val="FF0000"/>
                </a:solidFill>
                <a:latin typeface="Calibri" panose="020F0502020204030204" pitchFamily="34" charset="0"/>
                <a:cs typeface="Calibri" panose="020F0502020204030204" pitchFamily="34" charset="0"/>
              </a:rPr>
              <a:t>- 	Solid </a:t>
            </a:r>
            <a:r>
              <a:rPr lang="en-GB" sz="2400" b="1" dirty="0">
                <a:solidFill>
                  <a:srgbClr val="FF0000"/>
                </a:solidFill>
                <a:latin typeface="Calibri" panose="020F0502020204030204" pitchFamily="34" charset="0"/>
                <a:cs typeface="Calibri" panose="020F0502020204030204" pitchFamily="34" charset="0"/>
              </a:rPr>
              <a:t>State </a:t>
            </a:r>
            <a:r>
              <a:rPr lang="en-GB" sz="2400" b="1" dirty="0" smtClean="0">
                <a:solidFill>
                  <a:srgbClr val="FF0000"/>
                </a:solidFill>
                <a:latin typeface="Calibri" panose="020F0502020204030204" pitchFamily="34" charset="0"/>
                <a:cs typeface="Calibri" panose="020F0502020204030204" pitchFamily="34" charset="0"/>
              </a:rPr>
              <a:t>Power Amplifier </a:t>
            </a:r>
            <a:r>
              <a:rPr lang="en-GB" sz="3200" b="1" dirty="0">
                <a:solidFill>
                  <a:srgbClr val="FF0000"/>
                </a:solidFill>
                <a:latin typeface="Calibri" panose="020F0502020204030204" pitchFamily="34" charset="0"/>
                <a:cs typeface="Calibri" panose="020F0502020204030204" pitchFamily="34" charset="0"/>
              </a:rPr>
              <a:t>baseline plan </a:t>
            </a:r>
            <a:r>
              <a:rPr lang="en-GB" sz="2400" b="1" dirty="0">
                <a:solidFill>
                  <a:srgbClr val="FF0000"/>
                </a:solidFill>
                <a:latin typeface="Calibri" panose="020F0502020204030204" pitchFamily="34" charset="0"/>
                <a:cs typeface="Calibri" panose="020F0502020204030204" pitchFamily="34" charset="0"/>
              </a:rPr>
              <a:t>to be demonstrated in S1-2018</a:t>
            </a:r>
          </a:p>
          <a:p>
            <a:pPr lvl="2" indent="-231775">
              <a:buClr>
                <a:schemeClr val="tx1"/>
              </a:buClr>
              <a:tabLst>
                <a:tab pos="1090613" algn="l"/>
              </a:tabLst>
            </a:pPr>
            <a:r>
              <a:rPr lang="en-GB" sz="2400" b="1" dirty="0" smtClean="0">
                <a:solidFill>
                  <a:srgbClr val="FF0000"/>
                </a:solidFill>
                <a:latin typeface="Calibri" panose="020F0502020204030204" pitchFamily="34" charset="0"/>
                <a:cs typeface="Calibri" panose="020F0502020204030204" pitchFamily="34" charset="0"/>
              </a:rPr>
              <a:t>- 	Mitigation </a:t>
            </a:r>
            <a:r>
              <a:rPr lang="en-GB" sz="2400" b="1" dirty="0">
                <a:solidFill>
                  <a:srgbClr val="FF0000"/>
                </a:solidFill>
                <a:latin typeface="Calibri" panose="020F0502020204030204" pitchFamily="34" charset="0"/>
                <a:cs typeface="Calibri" panose="020F0502020204030204" pitchFamily="34" charset="0"/>
              </a:rPr>
              <a:t>and back up plan being </a:t>
            </a:r>
            <a:r>
              <a:rPr lang="en-GB" sz="2400" b="1" dirty="0" smtClean="0">
                <a:solidFill>
                  <a:srgbClr val="FF0000"/>
                </a:solidFill>
                <a:latin typeface="Calibri" panose="020F0502020204030204" pitchFamily="34" charset="0"/>
                <a:cs typeface="Calibri" panose="020F0502020204030204" pitchFamily="34" charset="0"/>
              </a:rPr>
              <a:t>analysed</a:t>
            </a:r>
            <a:endParaRPr lang="fr-CH" dirty="0" smtClean="0">
              <a:latin typeface="Calibri" panose="020F0502020204030204" pitchFamily="34" charset="0"/>
              <a:cs typeface="Calibri" panose="020F0502020204030204" pitchFamily="34" charset="0"/>
            </a:endParaRPr>
          </a:p>
          <a:p>
            <a:pPr lvl="1"/>
            <a:endParaRPr lang="en-GB" dirty="0" smtClean="0">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5000" b="89900" l="9984" r="98505"/>
                    </a14:imgEffect>
                  </a14:imgLayer>
                </a14:imgProps>
              </a:ext>
              <a:ext uri="{28A0092B-C50C-407E-A947-70E740481C1C}">
                <a14:useLocalDpi xmlns:a14="http://schemas.microsoft.com/office/drawing/2010/main"/>
              </a:ext>
            </a:extLst>
          </a:blip>
          <a:srcRect l="10973" t="7421" b="12636"/>
          <a:stretch/>
        </p:blipFill>
        <p:spPr>
          <a:xfrm>
            <a:off x="89423" y="1926979"/>
            <a:ext cx="4482577" cy="2150093"/>
          </a:xfrm>
          <a:prstGeom prst="rect">
            <a:avLst/>
          </a:prstGeom>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707320" y="1926980"/>
            <a:ext cx="4329176" cy="1982144"/>
          </a:xfrm>
          <a:prstGeom prst="rect">
            <a:avLst/>
          </a:prstGeom>
        </p:spPr>
      </p:pic>
    </p:spTree>
    <p:extLst>
      <p:ext uri="{BB962C8B-B14F-4D97-AF65-F5344CB8AC3E}">
        <p14:creationId xmlns:p14="http://schemas.microsoft.com/office/powerpoint/2010/main" val="203731810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u_ppt-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4370" y="193198"/>
            <a:ext cx="619098" cy="747654"/>
          </a:xfrm>
          <a:prstGeom prst="rect">
            <a:avLst/>
          </a:prstGeom>
        </p:spPr>
      </p:pic>
      <p:sp>
        <p:nvSpPr>
          <p:cNvPr id="5" name="Rectangle 4"/>
          <p:cNvSpPr/>
          <p:nvPr/>
        </p:nvSpPr>
        <p:spPr>
          <a:xfrm>
            <a:off x="1259632" y="274637"/>
            <a:ext cx="2165978" cy="584775"/>
          </a:xfrm>
          <a:prstGeom prst="rect">
            <a:avLst/>
          </a:prstGeom>
          <a:solidFill>
            <a:srgbClr val="0070C0"/>
          </a:solidFill>
        </p:spPr>
        <p:txBody>
          <a:bodyPr wrap="none">
            <a:spAutoFit/>
          </a:bodyPr>
          <a:lstStyle/>
          <a:p>
            <a:r>
              <a:rPr lang="en-GB" sz="3200" dirty="0" smtClean="0">
                <a:solidFill>
                  <a:schemeClr val="bg1"/>
                </a:solidFill>
              </a:rPr>
              <a:t>LIU project</a:t>
            </a:r>
            <a:endParaRPr lang="en-GB" sz="3200" dirty="0">
              <a:solidFill>
                <a:schemeClr val="bg1"/>
              </a:solidFill>
            </a:endParaRPr>
          </a:p>
        </p:txBody>
      </p:sp>
      <p:sp>
        <p:nvSpPr>
          <p:cNvPr id="6" name="Rectangle 5"/>
          <p:cNvSpPr/>
          <p:nvPr/>
        </p:nvSpPr>
        <p:spPr>
          <a:xfrm>
            <a:off x="523919" y="1301750"/>
            <a:ext cx="8296553" cy="4401205"/>
          </a:xfrm>
          <a:prstGeom prst="rect">
            <a:avLst/>
          </a:prstGeom>
        </p:spPr>
        <p:txBody>
          <a:bodyPr wrap="square">
            <a:spAutoFit/>
          </a:bodyPr>
          <a:lstStyle/>
          <a:p>
            <a:r>
              <a:rPr lang="en-GB" sz="2400" b="1" dirty="0">
                <a:latin typeface="Calibri" panose="020F0502020204030204" pitchFamily="34" charset="0"/>
                <a:cs typeface="Calibri" panose="020F0502020204030204" pitchFamily="34" charset="0"/>
              </a:rPr>
              <a:t>LIU hardware and beam commissioning strategy after LS2</a:t>
            </a:r>
          </a:p>
          <a:p>
            <a:pPr lvl="1"/>
            <a:r>
              <a:rPr lang="en-GB" sz="1600" b="1" dirty="0">
                <a:latin typeface="Calibri" panose="020F0502020204030204" pitchFamily="34" charset="0"/>
                <a:cs typeface="Calibri" panose="020F0502020204030204" pitchFamily="34" charset="0"/>
              </a:rPr>
              <a:t>LIU Beam Commissioning Working Group </a:t>
            </a:r>
            <a:r>
              <a:rPr lang="en-GB" sz="1600" dirty="0">
                <a:latin typeface="Calibri" panose="020F0502020204030204" pitchFamily="34" charset="0"/>
                <a:cs typeface="Calibri" panose="020F0502020204030204" pitchFamily="34" charset="0"/>
              </a:rPr>
              <a:t>in place to start planning the machine restart after LS2</a:t>
            </a:r>
          </a:p>
          <a:p>
            <a:pPr lvl="2"/>
            <a:r>
              <a:rPr lang="en-GB" sz="1600" dirty="0">
                <a:latin typeface="Calibri" panose="020F0502020204030204" pitchFamily="34" charset="0"/>
                <a:cs typeface="Calibri" panose="020F0502020204030204" pitchFamily="34" charset="0"/>
              </a:rPr>
              <a:t>Procedures and tools for commissioning of new hardware</a:t>
            </a:r>
          </a:p>
          <a:p>
            <a:pPr lvl="2"/>
            <a:r>
              <a:rPr lang="en-GB" sz="1600" dirty="0">
                <a:latin typeface="Calibri" panose="020F0502020204030204" pitchFamily="34" charset="0"/>
                <a:cs typeface="Calibri" panose="020F0502020204030204" pitchFamily="34" charset="0"/>
              </a:rPr>
              <a:t>Inclusion of beam commissioning in hardware check lists</a:t>
            </a:r>
          </a:p>
          <a:p>
            <a:pPr lvl="1"/>
            <a:r>
              <a:rPr lang="en-GB" sz="1600" dirty="0">
                <a:latin typeface="Calibri" panose="020F0502020204030204" pitchFamily="34" charset="0"/>
                <a:cs typeface="Calibri" panose="020F0502020204030204" pitchFamily="34" charset="0"/>
              </a:rPr>
              <a:t>Beam commissioning after LS2</a:t>
            </a:r>
          </a:p>
          <a:p>
            <a:pPr lvl="2"/>
            <a:r>
              <a:rPr lang="en-GB" sz="1600" dirty="0">
                <a:latin typeface="Calibri" panose="020F0502020204030204" pitchFamily="34" charset="0"/>
                <a:cs typeface="Calibri" panose="020F0502020204030204" pitchFamily="34" charset="0"/>
              </a:rPr>
              <a:t>Pre-LS2 proton beams and LIU ion beams to be delivered in 2021</a:t>
            </a:r>
          </a:p>
          <a:p>
            <a:pPr lvl="2"/>
            <a:r>
              <a:rPr lang="en-GB" sz="1600" dirty="0">
                <a:latin typeface="Calibri" panose="020F0502020204030204" pitchFamily="34" charset="0"/>
                <a:cs typeface="Calibri" panose="020F0502020204030204" pitchFamily="34" charset="0"/>
              </a:rPr>
              <a:t>Gradual ramp up over Run 3 of the LHC beam parameters towards LIU goals</a:t>
            </a:r>
          </a:p>
          <a:p>
            <a:endParaRPr lang="fr-CH"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2400" b="1" dirty="0">
                <a:latin typeface="Calibri" panose="020F0502020204030204" pitchFamily="34" charset="0"/>
                <a:cs typeface="Calibri" panose="020F0502020204030204" pitchFamily="34" charset="0"/>
              </a:rPr>
              <a:t>General LIU</a:t>
            </a:r>
          </a:p>
          <a:p>
            <a:pPr lvl="1"/>
            <a:r>
              <a:rPr lang="en-GB" sz="2200" dirty="0">
                <a:latin typeface="Calibri" panose="020F0502020204030204" pitchFamily="34" charset="0"/>
                <a:cs typeface="Calibri" panose="020F0502020204030204" pitchFamily="34" charset="0"/>
              </a:rPr>
              <a:t>Procurement / delivery / installation / test of remaining </a:t>
            </a:r>
            <a:r>
              <a:rPr lang="en-GB" sz="2200" b="1" dirty="0">
                <a:latin typeface="Calibri" panose="020F0502020204030204" pitchFamily="34" charset="0"/>
                <a:cs typeface="Calibri" panose="020F0502020204030204" pitchFamily="34" charset="0"/>
              </a:rPr>
              <a:t>hardware</a:t>
            </a:r>
            <a:r>
              <a:rPr lang="en-GB" sz="2200" dirty="0">
                <a:latin typeface="Calibri" panose="020F0502020204030204" pitchFamily="34" charset="0"/>
                <a:cs typeface="Calibri" panose="020F0502020204030204" pitchFamily="34" charset="0"/>
              </a:rPr>
              <a:t> to continue</a:t>
            </a:r>
          </a:p>
          <a:p>
            <a:pPr lvl="1"/>
            <a:r>
              <a:rPr lang="en-GB" sz="2200" dirty="0">
                <a:latin typeface="Calibri" panose="020F0502020204030204" pitchFamily="34" charset="0"/>
                <a:cs typeface="Calibri" panose="020F0502020204030204" pitchFamily="34" charset="0"/>
              </a:rPr>
              <a:t>Important programme of </a:t>
            </a:r>
            <a:r>
              <a:rPr lang="en-GB" sz="2200" b="1" dirty="0">
                <a:latin typeface="Calibri" panose="020F0502020204030204" pitchFamily="34" charset="0"/>
                <a:cs typeface="Calibri" panose="020F0502020204030204" pitchFamily="34" charset="0"/>
              </a:rPr>
              <a:t>machine development / simulations </a:t>
            </a:r>
            <a:r>
              <a:rPr lang="en-GB" sz="2200" dirty="0">
                <a:latin typeface="Calibri" panose="020F0502020204030204" pitchFamily="34" charset="0"/>
                <a:cs typeface="Calibri" panose="020F0502020204030204" pitchFamily="34" charset="0"/>
              </a:rPr>
              <a:t>to further understand limitations and reliably meet beam targets</a:t>
            </a:r>
          </a:p>
        </p:txBody>
      </p:sp>
    </p:spTree>
    <p:extLst>
      <p:ext uri="{BB962C8B-B14F-4D97-AF65-F5344CB8AC3E}">
        <p14:creationId xmlns:p14="http://schemas.microsoft.com/office/powerpoint/2010/main" val="353484868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556792"/>
            <a:ext cx="7241085" cy="3631763"/>
          </a:xfrm>
          <a:prstGeom prst="rect">
            <a:avLst/>
          </a:prstGeom>
          <a:noFill/>
        </p:spPr>
        <p:txBody>
          <a:bodyPr wrap="none" rtlCol="0">
            <a:spAutoFit/>
          </a:bodyPr>
          <a:lstStyle/>
          <a:p>
            <a:pPr algn="ctr"/>
            <a:r>
              <a:rPr lang="fr-CH" sz="11500" b="1" dirty="0" smtClean="0"/>
              <a:t>2018-2026</a:t>
            </a:r>
          </a:p>
          <a:p>
            <a:pPr algn="ctr"/>
            <a:r>
              <a:rPr lang="fr-CH" sz="11500" b="1" dirty="0" smtClean="0"/>
              <a:t>HL-LHC</a:t>
            </a:r>
            <a:endParaRPr lang="en-GB" sz="11500" b="1" dirty="0"/>
          </a:p>
        </p:txBody>
      </p:sp>
    </p:spTree>
    <p:extLst>
      <p:ext uri="{BB962C8B-B14F-4D97-AF65-F5344CB8AC3E}">
        <p14:creationId xmlns:p14="http://schemas.microsoft.com/office/powerpoint/2010/main" val="332439725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11" descr="HLU-logoN-titl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3528" y="210273"/>
            <a:ext cx="1688232" cy="684321"/>
          </a:xfrm>
          <a:prstGeom prst="rect">
            <a:avLst/>
          </a:prstGeom>
        </p:spPr>
      </p:pic>
      <p:sp>
        <p:nvSpPr>
          <p:cNvPr id="5" name="Rectangle 4"/>
          <p:cNvSpPr/>
          <p:nvPr/>
        </p:nvSpPr>
        <p:spPr>
          <a:xfrm>
            <a:off x="2227511" y="309819"/>
            <a:ext cx="4616970" cy="584775"/>
          </a:xfrm>
          <a:prstGeom prst="rect">
            <a:avLst/>
          </a:prstGeom>
          <a:solidFill>
            <a:srgbClr val="0070C0"/>
          </a:solidFill>
        </p:spPr>
        <p:txBody>
          <a:bodyPr wrap="none">
            <a:spAutoFit/>
          </a:bodyPr>
          <a:lstStyle/>
          <a:p>
            <a:r>
              <a:rPr lang="en-GB" sz="3200" dirty="0" smtClean="0">
                <a:solidFill>
                  <a:schemeClr val="bg1"/>
                </a:solidFill>
              </a:rPr>
              <a:t>HL-LHC project: </a:t>
            </a:r>
            <a:r>
              <a:rPr lang="en-GB" sz="2800" dirty="0" smtClean="0">
                <a:solidFill>
                  <a:schemeClr val="bg1"/>
                </a:solidFill>
              </a:rPr>
              <a:t>magnets</a:t>
            </a:r>
            <a:endParaRPr lang="en-GB" sz="2800" dirty="0">
              <a:solidFill>
                <a:schemeClr val="bg1"/>
              </a:solidFill>
            </a:endParaRPr>
          </a:p>
        </p:txBody>
      </p:sp>
      <p:sp>
        <p:nvSpPr>
          <p:cNvPr id="2" name="Rectangle 1"/>
          <p:cNvSpPr/>
          <p:nvPr/>
        </p:nvSpPr>
        <p:spPr>
          <a:xfrm>
            <a:off x="323528" y="1059027"/>
            <a:ext cx="8676456" cy="2416046"/>
          </a:xfrm>
          <a:prstGeom prst="rect">
            <a:avLst/>
          </a:prstGeom>
        </p:spPr>
        <p:txBody>
          <a:bodyPr wrap="square">
            <a:spAutoFit/>
          </a:bodyPr>
          <a:lstStyle/>
          <a:p>
            <a:r>
              <a:rPr lang="en-GB" sz="1600" b="1" dirty="0">
                <a:latin typeface="Calibri" panose="020F0502020204030204" pitchFamily="34" charset="0"/>
                <a:cs typeface="Calibri" panose="020F0502020204030204" pitchFamily="34" charset="0"/>
              </a:rPr>
              <a:t>11 types of magnets to be built (4 mains and 7 correctors)</a:t>
            </a:r>
          </a:p>
          <a:p>
            <a:pPr lvl="1"/>
            <a:r>
              <a:rPr lang="en-GB" sz="1400" dirty="0">
                <a:latin typeface="Calibri" panose="020F0502020204030204" pitchFamily="34" charset="0"/>
                <a:cs typeface="Calibri" panose="020F0502020204030204" pitchFamily="34" charset="0"/>
              </a:rPr>
              <a:t>Agreements with US (Q1/Q3), CIEMAT (MCBX) and INFN (High Order Correctors) to make the series magnets.</a:t>
            </a:r>
          </a:p>
          <a:p>
            <a:pPr lvl="1"/>
            <a:r>
              <a:rPr lang="en-GB" sz="1400" dirty="0">
                <a:latin typeface="Calibri" panose="020F0502020204030204" pitchFamily="34" charset="0"/>
                <a:cs typeface="Calibri" panose="020F0502020204030204" pitchFamily="34" charset="0"/>
              </a:rPr>
              <a:t>The prototype and series production of D1 is under negotiation with Japan</a:t>
            </a:r>
            <a:r>
              <a:rPr lang="en-GB" sz="1400" dirty="0" smtClean="0">
                <a:latin typeface="Calibri" panose="020F0502020204030204" pitchFamily="34" charset="0"/>
                <a:cs typeface="Calibri" panose="020F0502020204030204" pitchFamily="34" charset="0"/>
              </a:rPr>
              <a:t>.</a:t>
            </a:r>
          </a:p>
          <a:p>
            <a:pPr lvl="1"/>
            <a:endParaRPr lang="en-GB" sz="900" dirty="0">
              <a:latin typeface="Calibri" panose="020F0502020204030204" pitchFamily="34" charset="0"/>
              <a:cs typeface="Calibri" panose="020F0502020204030204" pitchFamily="34" charset="0"/>
            </a:endParaRPr>
          </a:p>
          <a:p>
            <a:r>
              <a:rPr lang="en-GB" sz="1400" b="1" dirty="0">
                <a:solidFill>
                  <a:schemeClr val="tx2"/>
                </a:solidFill>
                <a:latin typeface="Calibri" panose="020F0502020204030204" pitchFamily="34" charset="0"/>
                <a:cs typeface="Calibri" panose="020F0502020204030204" pitchFamily="34" charset="0"/>
              </a:rPr>
              <a:t>6 out of the 11 magnets have been built and tested, confirming the validity of the design.</a:t>
            </a:r>
          </a:p>
          <a:p>
            <a:pPr lvl="1"/>
            <a:r>
              <a:rPr lang="en-GB" sz="1400" dirty="0">
                <a:latin typeface="Calibri" panose="020F0502020204030204" pitchFamily="34" charset="0"/>
                <a:cs typeface="Calibri" panose="020F0502020204030204" pitchFamily="34" charset="0"/>
              </a:rPr>
              <a:t>The rest (5 magnets) will be completed and tested in 2018.</a:t>
            </a:r>
          </a:p>
          <a:p>
            <a:pPr lvl="1"/>
            <a:r>
              <a:rPr lang="en-GB" sz="1400" dirty="0">
                <a:latin typeface="Calibri" panose="020F0502020204030204" pitchFamily="34" charset="0"/>
                <a:cs typeface="Calibri" panose="020F0502020204030204" pitchFamily="34" charset="0"/>
              </a:rPr>
              <a:t>Reproducibility of performance is a key issue for Nb</a:t>
            </a:r>
            <a:r>
              <a:rPr lang="en-GB" sz="1400" baseline="-25000" dirty="0">
                <a:latin typeface="Calibri" panose="020F0502020204030204" pitchFamily="34" charset="0"/>
                <a:cs typeface="Calibri" panose="020F0502020204030204" pitchFamily="34" charset="0"/>
              </a:rPr>
              <a:t>3</a:t>
            </a:r>
            <a:r>
              <a:rPr lang="en-GB" sz="1400" dirty="0">
                <a:latin typeface="Calibri" panose="020F0502020204030204" pitchFamily="34" charset="0"/>
                <a:cs typeface="Calibri" panose="020F0502020204030204" pitchFamily="34" charset="0"/>
              </a:rPr>
              <a:t>Sn models not yet fully resolved</a:t>
            </a:r>
          </a:p>
          <a:p>
            <a:endParaRPr lang="en-GB" sz="1100" dirty="0" smtClean="0">
              <a:latin typeface="Calibri" panose="020F0502020204030204" pitchFamily="34" charset="0"/>
              <a:cs typeface="Calibri" panose="020F0502020204030204" pitchFamily="34" charset="0"/>
            </a:endParaRPr>
          </a:p>
          <a:p>
            <a:r>
              <a:rPr lang="en-GB" sz="1400" b="1" dirty="0" smtClean="0">
                <a:latin typeface="Calibri" panose="020F0502020204030204" pitchFamily="34" charset="0"/>
                <a:cs typeface="Calibri" panose="020F0502020204030204" pitchFamily="34" charset="0"/>
              </a:rPr>
              <a:t>Options </a:t>
            </a:r>
            <a:r>
              <a:rPr lang="en-GB" sz="1400" b="1" dirty="0">
                <a:latin typeface="Calibri" panose="020F0502020204030204" pitchFamily="34" charset="0"/>
                <a:cs typeface="Calibri" panose="020F0502020204030204" pitchFamily="34" charset="0"/>
              </a:rPr>
              <a:t>under consideration:</a:t>
            </a:r>
          </a:p>
          <a:p>
            <a:pPr lvl="1"/>
            <a:r>
              <a:rPr lang="en-GB" sz="1400" dirty="0">
                <a:latin typeface="Calibri" panose="020F0502020204030204" pitchFamily="34" charset="0"/>
                <a:cs typeface="Calibri" panose="020F0502020204030204" pitchFamily="34" charset="0"/>
              </a:rPr>
              <a:t>Re-use of Q4 </a:t>
            </a:r>
            <a:r>
              <a:rPr lang="en-GB" sz="1400" dirty="0" smtClean="0">
                <a:latin typeface="Calibri" panose="020F0502020204030204" pitchFamily="34" charset="0"/>
                <a:cs typeface="Calibri" panose="020F0502020204030204" pitchFamily="34" charset="0"/>
              </a:rPr>
              <a:t>(baseline) and Q5 (option) </a:t>
            </a:r>
            <a:r>
              <a:rPr lang="en-GB" sz="1400" dirty="0">
                <a:latin typeface="Calibri" panose="020F0502020204030204" pitchFamily="34" charset="0"/>
                <a:cs typeface="Calibri" panose="020F0502020204030204" pitchFamily="34" charset="0"/>
              </a:rPr>
              <a:t>as present LHC (also same correctors), needs full remote align.</a:t>
            </a:r>
          </a:p>
          <a:p>
            <a:pPr lvl="1"/>
            <a:r>
              <a:rPr lang="en-GB" sz="1400" dirty="0">
                <a:latin typeface="Calibri" panose="020F0502020204030204" pitchFamily="34" charset="0"/>
                <a:cs typeface="Calibri" panose="020F0502020204030204" pitchFamily="34" charset="0"/>
              </a:rPr>
              <a:t>Increase high order correctors strength to cope with actual Nb</a:t>
            </a:r>
            <a:r>
              <a:rPr lang="en-GB" sz="1400" baseline="-25000" dirty="0">
                <a:latin typeface="Calibri" panose="020F0502020204030204" pitchFamily="34" charset="0"/>
                <a:cs typeface="Calibri" panose="020F0502020204030204" pitchFamily="34" charset="0"/>
              </a:rPr>
              <a:t>3</a:t>
            </a:r>
            <a:r>
              <a:rPr lang="en-GB" sz="1400" dirty="0">
                <a:latin typeface="Calibri" panose="020F0502020204030204" pitchFamily="34" charset="0"/>
                <a:cs typeface="Calibri" panose="020F0502020204030204" pitchFamily="34" charset="0"/>
              </a:rPr>
              <a:t>Sn field quality</a:t>
            </a:r>
            <a:endParaRPr lang="en-GB" sz="1600"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stretch>
            <a:fillRect/>
          </a:stretch>
        </p:blipFill>
        <p:spPr>
          <a:xfrm>
            <a:off x="827584" y="3501008"/>
            <a:ext cx="7416824" cy="261266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80311" y="0"/>
            <a:ext cx="1774181" cy="1331011"/>
          </a:xfrm>
          <a:prstGeom prst="rect">
            <a:avLst/>
          </a:prstGeom>
        </p:spPr>
      </p:pic>
    </p:spTree>
    <p:extLst>
      <p:ext uri="{BB962C8B-B14F-4D97-AF65-F5344CB8AC3E}">
        <p14:creationId xmlns:p14="http://schemas.microsoft.com/office/powerpoint/2010/main" val="230862403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7260" y="1092553"/>
            <a:ext cx="4930442" cy="4906962"/>
          </a:xfrm>
        </p:spPr>
        <p:txBody>
          <a:bodyPr>
            <a:noAutofit/>
          </a:bodyPr>
          <a:lstStyle/>
          <a:p>
            <a:pPr marL="36513" indent="0">
              <a:buNone/>
            </a:pPr>
            <a:r>
              <a:rPr lang="en-GB" sz="1800" b="1" dirty="0" smtClean="0"/>
              <a:t>Innovative robust solution based on MgB</a:t>
            </a:r>
            <a:r>
              <a:rPr lang="en-GB" sz="1800" b="1" baseline="-25000" dirty="0" smtClean="0"/>
              <a:t>2</a:t>
            </a:r>
            <a:r>
              <a:rPr lang="en-GB" sz="1800" b="1" dirty="0" smtClean="0"/>
              <a:t>:</a:t>
            </a:r>
          </a:p>
          <a:p>
            <a:pPr marL="404813" lvl="1" indent="-171450">
              <a:buNone/>
              <a:tabLst>
                <a:tab pos="404813" algn="l"/>
              </a:tabLst>
            </a:pPr>
            <a:r>
              <a:rPr lang="en-GB" sz="1600" b="1" dirty="0" smtClean="0">
                <a:solidFill>
                  <a:srgbClr val="00B050"/>
                </a:solidFill>
              </a:rPr>
              <a:t>- 	Industrial production of MgB</a:t>
            </a:r>
            <a:r>
              <a:rPr lang="en-GB" sz="1600" b="1" baseline="-25000" dirty="0" smtClean="0">
                <a:solidFill>
                  <a:srgbClr val="00B050"/>
                </a:solidFill>
              </a:rPr>
              <a:t>2</a:t>
            </a:r>
            <a:r>
              <a:rPr lang="en-GB" sz="1600" b="1" dirty="0" smtClean="0">
                <a:solidFill>
                  <a:srgbClr val="00B050"/>
                </a:solidFill>
              </a:rPr>
              <a:t> wire started</a:t>
            </a:r>
            <a:r>
              <a:rPr lang="en-GB" sz="1600" b="1" dirty="0" smtClean="0"/>
              <a:t> </a:t>
            </a:r>
            <a:r>
              <a:rPr lang="en-GB" sz="1600" dirty="0" smtClean="0"/>
              <a:t>(180 km procured, 300 km being delivered).</a:t>
            </a:r>
          </a:p>
          <a:p>
            <a:pPr marL="404813" lvl="1" indent="-171450">
              <a:buNone/>
              <a:tabLst>
                <a:tab pos="404813" algn="l"/>
              </a:tabLst>
            </a:pPr>
            <a:r>
              <a:rPr lang="en-GB" sz="1600" b="1" dirty="0" smtClean="0">
                <a:solidFill>
                  <a:srgbClr val="00B050"/>
                </a:solidFill>
              </a:rPr>
              <a:t>- 	First stage of the industrial cable production started</a:t>
            </a:r>
            <a:r>
              <a:rPr lang="en-GB" sz="1600" dirty="0" smtClean="0"/>
              <a:t> (</a:t>
            </a:r>
            <a:r>
              <a:rPr lang="en-GB" sz="1600" dirty="0" smtClean="0">
                <a:sym typeface="Symbol"/>
              </a:rPr>
              <a:t>3.1 km of wire successfully cabled)</a:t>
            </a:r>
            <a:r>
              <a:rPr lang="en-GB" sz="1600" dirty="0" smtClean="0"/>
              <a:t>.</a:t>
            </a:r>
          </a:p>
          <a:p>
            <a:pPr marL="404813" lvl="1" indent="-171450">
              <a:buFontTx/>
              <a:buChar char="-"/>
              <a:tabLst>
                <a:tab pos="404813" algn="l"/>
              </a:tabLst>
            </a:pPr>
            <a:endParaRPr lang="en-GB" sz="1600" dirty="0" smtClean="0"/>
          </a:p>
          <a:p>
            <a:pPr marL="404813" lvl="1" indent="-171450">
              <a:buNone/>
              <a:tabLst>
                <a:tab pos="404813" algn="l"/>
              </a:tabLst>
            </a:pPr>
            <a:r>
              <a:rPr lang="en-GB" sz="1600" dirty="0" smtClean="0"/>
              <a:t>- 	SC Link Test Cryostat under test.</a:t>
            </a:r>
          </a:p>
          <a:p>
            <a:pPr marL="404813" lvl="1" indent="-171450">
              <a:buNone/>
              <a:tabLst>
                <a:tab pos="404813" algn="l"/>
              </a:tabLst>
            </a:pPr>
            <a:r>
              <a:rPr lang="en-GB" sz="1600" dirty="0" smtClean="0"/>
              <a:t>- 	DFX and DFH (</a:t>
            </a:r>
            <a:r>
              <a:rPr lang="en-GB" sz="1600" u="sng" dirty="0" smtClean="0"/>
              <a:t>novel concepts</a:t>
            </a:r>
            <a:r>
              <a:rPr lang="en-GB" sz="1600" dirty="0" smtClean="0"/>
              <a:t>) demonstrators under construction.</a:t>
            </a:r>
          </a:p>
          <a:p>
            <a:pPr marL="404813" lvl="1" indent="-171450">
              <a:buFontTx/>
              <a:buChar char="-"/>
              <a:tabLst>
                <a:tab pos="404813" algn="l"/>
              </a:tabLst>
            </a:pPr>
            <a:endParaRPr lang="en-GB" sz="1600" dirty="0" smtClean="0"/>
          </a:p>
          <a:p>
            <a:pPr marL="404813" lvl="1" indent="-171450">
              <a:buNone/>
              <a:tabLst>
                <a:tab pos="404813" algn="l"/>
              </a:tabLst>
            </a:pPr>
            <a:r>
              <a:rPr lang="en-GB" sz="1400" b="1" dirty="0" smtClean="0">
                <a:solidFill>
                  <a:srgbClr val="FF0000"/>
                </a:solidFill>
              </a:rPr>
              <a:t>- 	</a:t>
            </a:r>
            <a:r>
              <a:rPr lang="en-GB" sz="1800" b="1" dirty="0" smtClean="0">
                <a:solidFill>
                  <a:srgbClr val="FF0000"/>
                </a:solidFill>
              </a:rPr>
              <a:t>Intensive studies on-going for the</a:t>
            </a:r>
          </a:p>
          <a:p>
            <a:pPr marL="404813" lvl="1" indent="-171450">
              <a:buNone/>
              <a:tabLst>
                <a:tab pos="404813" algn="l"/>
              </a:tabLst>
            </a:pPr>
            <a:r>
              <a:rPr lang="en-GB" sz="1800" b="1" dirty="0">
                <a:solidFill>
                  <a:srgbClr val="FF0000"/>
                </a:solidFill>
              </a:rPr>
              <a:t>	</a:t>
            </a:r>
            <a:r>
              <a:rPr lang="en-GB" sz="1800" b="1" dirty="0" smtClean="0">
                <a:solidFill>
                  <a:srgbClr val="FF0000"/>
                </a:solidFill>
              </a:rPr>
              <a:t>development and qualification of the splices. </a:t>
            </a:r>
          </a:p>
          <a:p>
            <a:pPr marL="36513" indent="0">
              <a:buNone/>
            </a:pPr>
            <a:endParaRPr lang="en-GB" sz="1800" b="1" dirty="0" smtClean="0">
              <a:solidFill>
                <a:schemeClr val="tx2"/>
              </a:solidFill>
            </a:endParaRPr>
          </a:p>
          <a:p>
            <a:pPr marL="36513" indent="0">
              <a:buNone/>
            </a:pPr>
            <a:r>
              <a:rPr lang="en-GB" sz="1800" b="1" dirty="0" smtClean="0">
                <a:solidFill>
                  <a:schemeClr val="tx2"/>
                </a:solidFill>
              </a:rPr>
              <a:t>Key Milestone: Test of a 60 m long demonstrator </a:t>
            </a:r>
            <a:r>
              <a:rPr lang="en-GB" sz="1800" dirty="0" smtClean="0"/>
              <a:t>system by end of 2018 to confirm the viability of whole system.</a:t>
            </a:r>
            <a:endParaRPr lang="en-GB" sz="1800" dirty="0"/>
          </a:p>
        </p:txBody>
      </p:sp>
      <p:grpSp>
        <p:nvGrpSpPr>
          <p:cNvPr id="7" name="Group 6"/>
          <p:cNvGrpSpPr/>
          <p:nvPr/>
        </p:nvGrpSpPr>
        <p:grpSpPr>
          <a:xfrm>
            <a:off x="5625063" y="1415762"/>
            <a:ext cx="2719522" cy="2136620"/>
            <a:chOff x="1979712" y="1035146"/>
            <a:chExt cx="5361610" cy="4719439"/>
          </a:xfrm>
        </p:grpSpPr>
        <p:pic>
          <p:nvPicPr>
            <p:cNvPr id="8"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79712" y="1035146"/>
              <a:ext cx="5361610" cy="4719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a:spLocks noChangeAspect="1"/>
            </p:cNvSpPr>
            <p:nvPr/>
          </p:nvSpPr>
          <p:spPr>
            <a:xfrm>
              <a:off x="3347999" y="4788000"/>
              <a:ext cx="484520" cy="4847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a:spLocks noChangeAspect="1"/>
            </p:cNvSpPr>
            <p:nvPr/>
          </p:nvSpPr>
          <p:spPr>
            <a:xfrm>
              <a:off x="2388311" y="30672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a:spLocks noChangeAspect="1"/>
            </p:cNvSpPr>
            <p:nvPr/>
          </p:nvSpPr>
          <p:spPr>
            <a:xfrm>
              <a:off x="3338404" y="1404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a:spLocks noChangeAspect="1"/>
            </p:cNvSpPr>
            <p:nvPr/>
          </p:nvSpPr>
          <p:spPr>
            <a:xfrm>
              <a:off x="5284866" y="1440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a:spLocks noChangeAspect="1"/>
            </p:cNvSpPr>
            <p:nvPr/>
          </p:nvSpPr>
          <p:spPr>
            <a:xfrm>
              <a:off x="6204311" y="3154698"/>
              <a:ext cx="493636" cy="4938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a:spLocks noChangeAspect="1"/>
            </p:cNvSpPr>
            <p:nvPr/>
          </p:nvSpPr>
          <p:spPr>
            <a:xfrm>
              <a:off x="5239238" y="4788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ectangle 14"/>
          <p:cNvSpPr/>
          <p:nvPr/>
        </p:nvSpPr>
        <p:spPr>
          <a:xfrm>
            <a:off x="4936047" y="3138168"/>
            <a:ext cx="1257074" cy="369332"/>
          </a:xfrm>
          <a:prstGeom prst="rect">
            <a:avLst/>
          </a:prstGeom>
        </p:spPr>
        <p:txBody>
          <a:bodyPr wrap="none">
            <a:spAutoFit/>
          </a:bodyPr>
          <a:lstStyle/>
          <a:p>
            <a:pPr algn="ctr"/>
            <a:r>
              <a:rPr lang="en-GB" dirty="0">
                <a:sym typeface="Symbol"/>
              </a:rPr>
              <a:t> 75 mm</a:t>
            </a:r>
            <a:endParaRPr lang="en-GB" dirty="0"/>
          </a:p>
        </p:txBody>
      </p:sp>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68195" y="3701145"/>
            <a:ext cx="574179" cy="580682"/>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22778" y="3700616"/>
            <a:ext cx="599840" cy="581211"/>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73494" y="3692369"/>
            <a:ext cx="592292" cy="589458"/>
          </a:xfrm>
          <a:prstGeom prst="rect">
            <a:avLst/>
          </a:prstGeom>
        </p:spPr>
      </p:pic>
      <p:pic>
        <p:nvPicPr>
          <p:cNvPr id="19" name="Picture 2" descr="C:\Users\Administrator\Desktop\Doc\Chamonix_2017\cross_7.tif"/>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652349" y="3695874"/>
            <a:ext cx="639309" cy="59158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rot="5400000">
            <a:off x="7024196" y="3901400"/>
            <a:ext cx="2291072" cy="1885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descr="DSC_2175a.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663928" y="4321069"/>
            <a:ext cx="2517380" cy="1679769"/>
          </a:xfrm>
          <a:prstGeom prst="rect">
            <a:avLst/>
          </a:prstGeom>
        </p:spPr>
      </p:pic>
      <p:sp>
        <p:nvSpPr>
          <p:cNvPr id="22" name="Rectangle 21"/>
          <p:cNvSpPr/>
          <p:nvPr/>
        </p:nvSpPr>
        <p:spPr>
          <a:xfrm>
            <a:off x="8018252" y="3082521"/>
            <a:ext cx="1146468" cy="369332"/>
          </a:xfrm>
          <a:prstGeom prst="rect">
            <a:avLst/>
          </a:prstGeom>
        </p:spPr>
        <p:txBody>
          <a:bodyPr wrap="none">
            <a:spAutoFit/>
          </a:bodyPr>
          <a:lstStyle/>
          <a:p>
            <a:pPr algn="ctr"/>
            <a:r>
              <a:rPr lang="en-GB" dirty="0" smtClean="0">
                <a:sym typeface="Symbol"/>
              </a:rPr>
              <a:t>4 x 18 kA</a:t>
            </a:r>
            <a:endParaRPr lang="en-GB" dirty="0"/>
          </a:p>
        </p:txBody>
      </p:sp>
      <p:sp>
        <p:nvSpPr>
          <p:cNvPr id="23" name="Rectangle 22"/>
          <p:cNvSpPr/>
          <p:nvPr/>
        </p:nvSpPr>
        <p:spPr>
          <a:xfrm>
            <a:off x="5423739" y="1042910"/>
            <a:ext cx="1018227" cy="369332"/>
          </a:xfrm>
          <a:prstGeom prst="rect">
            <a:avLst/>
          </a:prstGeom>
        </p:spPr>
        <p:txBody>
          <a:bodyPr wrap="none">
            <a:spAutoFit/>
          </a:bodyPr>
          <a:lstStyle/>
          <a:p>
            <a:pPr algn="ctr"/>
            <a:r>
              <a:rPr lang="en-GB" dirty="0" smtClean="0">
                <a:sym typeface="Symbol"/>
              </a:rPr>
              <a:t>3 x 7 kA</a:t>
            </a:r>
            <a:endParaRPr lang="en-GB" dirty="0"/>
          </a:p>
        </p:txBody>
      </p:sp>
      <p:sp>
        <p:nvSpPr>
          <p:cNvPr id="24" name="Rectangle 23"/>
          <p:cNvSpPr/>
          <p:nvPr/>
        </p:nvSpPr>
        <p:spPr>
          <a:xfrm>
            <a:off x="7495040" y="1190864"/>
            <a:ext cx="1659430" cy="369332"/>
          </a:xfrm>
          <a:prstGeom prst="rect">
            <a:avLst/>
          </a:prstGeom>
        </p:spPr>
        <p:txBody>
          <a:bodyPr wrap="none">
            <a:spAutoFit/>
          </a:bodyPr>
          <a:lstStyle/>
          <a:p>
            <a:pPr algn="ctr"/>
            <a:r>
              <a:rPr lang="en-GB" dirty="0" smtClean="0">
                <a:sym typeface="Symbol"/>
              </a:rPr>
              <a:t>(3x2)x2 x 2 kA</a:t>
            </a:r>
            <a:endParaRPr lang="en-GB" dirty="0"/>
          </a:p>
        </p:txBody>
      </p:sp>
      <p:cxnSp>
        <p:nvCxnSpPr>
          <p:cNvPr id="26" name="Straight Arrow Connector 25"/>
          <p:cNvCxnSpPr>
            <a:stCxn id="23" idx="2"/>
          </p:cNvCxnSpPr>
          <p:nvPr/>
        </p:nvCxnSpPr>
        <p:spPr>
          <a:xfrm>
            <a:off x="5932853" y="1412242"/>
            <a:ext cx="817570" cy="945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flipH="1" flipV="1">
            <a:off x="7767869" y="2981992"/>
            <a:ext cx="261640" cy="2811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p:cNvCxnSpPr>
            <a:stCxn id="24" idx="2"/>
          </p:cNvCxnSpPr>
          <p:nvPr/>
        </p:nvCxnSpPr>
        <p:spPr>
          <a:xfrm flipH="1">
            <a:off x="7893060" y="1560196"/>
            <a:ext cx="431695" cy="4083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4652349" y="6028644"/>
            <a:ext cx="2513437"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200" dirty="0" smtClean="0"/>
              <a:t>First </a:t>
            </a:r>
            <a:r>
              <a:rPr lang="fr-CH" sz="1200" dirty="0" err="1" smtClean="0"/>
              <a:t>industrial</a:t>
            </a:r>
            <a:r>
              <a:rPr lang="fr-CH" sz="1200" dirty="0" smtClean="0"/>
              <a:t> </a:t>
            </a:r>
            <a:r>
              <a:rPr lang="fr-CH" sz="1200" dirty="0" err="1" smtClean="0"/>
              <a:t>cabling</a:t>
            </a:r>
            <a:r>
              <a:rPr lang="fr-CH" sz="1200" dirty="0" smtClean="0"/>
              <a:t> of MgB2 </a:t>
            </a:r>
            <a:r>
              <a:rPr lang="fr-CH" sz="1200" dirty="0" err="1" smtClean="0"/>
              <a:t>cable</a:t>
            </a:r>
            <a:r>
              <a:rPr lang="fr-CH" sz="1200" dirty="0" smtClean="0"/>
              <a:t> for </a:t>
            </a:r>
            <a:r>
              <a:rPr lang="fr-CH" sz="1200" dirty="0" err="1" smtClean="0"/>
              <a:t>HiLumi</a:t>
            </a:r>
            <a:r>
              <a:rPr lang="fr-CH" sz="1200" dirty="0" smtClean="0"/>
              <a:t> </a:t>
            </a:r>
            <a:r>
              <a:rPr lang="fr-CH" sz="1200" dirty="0" err="1" smtClean="0"/>
              <a:t>Sc</a:t>
            </a:r>
            <a:r>
              <a:rPr lang="fr-CH" sz="1200" dirty="0" smtClean="0"/>
              <a:t> links</a:t>
            </a:r>
            <a:endParaRPr lang="en-GB" sz="1200" dirty="0"/>
          </a:p>
        </p:txBody>
      </p:sp>
      <p:sp>
        <p:nvSpPr>
          <p:cNvPr id="28" name="TextBox 27"/>
          <p:cNvSpPr txBox="1"/>
          <p:nvPr/>
        </p:nvSpPr>
        <p:spPr>
          <a:xfrm>
            <a:off x="7227223" y="6041185"/>
            <a:ext cx="1885018"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200" dirty="0" smtClean="0"/>
              <a:t>SC links </a:t>
            </a:r>
            <a:r>
              <a:rPr lang="fr-CH" sz="1200" dirty="0" err="1" smtClean="0"/>
              <a:t>demonstrator</a:t>
            </a:r>
            <a:r>
              <a:rPr lang="fr-CH" sz="1200" dirty="0" smtClean="0"/>
              <a:t> test </a:t>
            </a:r>
            <a:r>
              <a:rPr lang="fr-CH" sz="1200" dirty="0" err="1" smtClean="0"/>
              <a:t>prepration</a:t>
            </a:r>
            <a:r>
              <a:rPr lang="fr-CH" sz="1200" dirty="0" smtClean="0"/>
              <a:t> in SM18</a:t>
            </a:r>
            <a:endParaRPr lang="en-GB" sz="1200" dirty="0"/>
          </a:p>
        </p:txBody>
      </p:sp>
      <p:pic>
        <p:nvPicPr>
          <p:cNvPr id="27" name="Image 11" descr="HLU-logoN-title.pn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71500" y="260047"/>
            <a:ext cx="1688232" cy="684321"/>
          </a:xfrm>
          <a:prstGeom prst="rect">
            <a:avLst/>
          </a:prstGeom>
        </p:spPr>
      </p:pic>
      <p:sp>
        <p:nvSpPr>
          <p:cNvPr id="29" name="Rectangle 28"/>
          <p:cNvSpPr/>
          <p:nvPr/>
        </p:nvSpPr>
        <p:spPr>
          <a:xfrm>
            <a:off x="2083530" y="309372"/>
            <a:ext cx="6973384" cy="584775"/>
          </a:xfrm>
          <a:prstGeom prst="rect">
            <a:avLst/>
          </a:prstGeom>
          <a:solidFill>
            <a:srgbClr val="0070C0"/>
          </a:solidFill>
        </p:spPr>
        <p:txBody>
          <a:bodyPr wrap="none">
            <a:spAutoFit/>
          </a:bodyPr>
          <a:lstStyle/>
          <a:p>
            <a:r>
              <a:rPr lang="en-GB" sz="3200" dirty="0" smtClean="0">
                <a:solidFill>
                  <a:schemeClr val="bg1"/>
                </a:solidFill>
              </a:rPr>
              <a:t>HL-LHC project</a:t>
            </a:r>
            <a:r>
              <a:rPr lang="en-GB" sz="3200" dirty="0">
                <a:solidFill>
                  <a:schemeClr val="bg1"/>
                </a:solidFill>
              </a:rPr>
              <a:t>: </a:t>
            </a:r>
            <a:r>
              <a:rPr lang="en-GB" sz="2800" dirty="0">
                <a:solidFill>
                  <a:schemeClr val="bg1"/>
                </a:solidFill>
              </a:rPr>
              <a:t>Cold Powering System </a:t>
            </a:r>
            <a:endParaRPr lang="en-GB" sz="3200" dirty="0">
              <a:solidFill>
                <a:schemeClr val="bg1"/>
              </a:solidFill>
            </a:endParaRPr>
          </a:p>
        </p:txBody>
      </p:sp>
    </p:spTree>
    <p:extLst>
      <p:ext uri="{BB962C8B-B14F-4D97-AF65-F5344CB8AC3E}">
        <p14:creationId xmlns:p14="http://schemas.microsoft.com/office/powerpoint/2010/main" val="364610091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ontent Placeholder 89"/>
          <p:cNvSpPr>
            <a:spLocks noGrp="1"/>
          </p:cNvSpPr>
          <p:nvPr>
            <p:ph idx="4294967295"/>
          </p:nvPr>
        </p:nvSpPr>
        <p:spPr>
          <a:xfrm>
            <a:off x="231439" y="5257302"/>
            <a:ext cx="7918450" cy="931863"/>
          </a:xfrm>
        </p:spPr>
        <p:txBody>
          <a:bodyPr>
            <a:normAutofit fontScale="62500" lnSpcReduction="20000"/>
          </a:bodyPr>
          <a:lstStyle/>
          <a:p>
            <a:pPr marL="36513" indent="0">
              <a:buNone/>
            </a:pPr>
            <a:r>
              <a:rPr lang="en-GB" sz="2300" b="1" dirty="0" smtClean="0"/>
              <a:t>Copper variant</a:t>
            </a:r>
            <a:r>
              <a:rPr lang="en-GB" sz="2300" dirty="0" smtClean="0"/>
              <a:t> </a:t>
            </a:r>
            <a:r>
              <a:rPr lang="en-GB" sz="2300" dirty="0" smtClean="0">
                <a:solidFill>
                  <a:srgbClr val="FF0000"/>
                </a:solidFill>
              </a:rPr>
              <a:t>(not viable option at this stage</a:t>
            </a:r>
            <a:r>
              <a:rPr lang="en-GB" sz="2300" dirty="0" smtClean="0"/>
              <a:t>)</a:t>
            </a:r>
          </a:p>
          <a:p>
            <a:pPr lvl="1" indent="-146050">
              <a:buClrTx/>
              <a:buFont typeface="Wingdings" panose="05000000000000000000" pitchFamily="2" charset="2"/>
              <a:buChar char="§"/>
            </a:pPr>
            <a:r>
              <a:rPr lang="en-GB" sz="2200" dirty="0" smtClean="0"/>
              <a:t>Need</a:t>
            </a:r>
            <a:r>
              <a:rPr lang="en-US" sz="2200" dirty="0" smtClean="0"/>
              <a:t>s </a:t>
            </a:r>
            <a:r>
              <a:rPr lang="en-US" sz="2200" dirty="0" smtClean="0">
                <a:sym typeface="Symbol" panose="05050102010706020507" pitchFamily="18" charset="2"/>
              </a:rPr>
              <a:t>changes </a:t>
            </a:r>
            <a:r>
              <a:rPr lang="en-US" sz="2200" dirty="0">
                <a:sym typeface="Symbol" panose="05050102010706020507" pitchFamily="18" charset="2"/>
              </a:rPr>
              <a:t>of the civil </a:t>
            </a:r>
            <a:r>
              <a:rPr lang="en-US" sz="2200" dirty="0" smtClean="0">
                <a:sym typeface="Symbol" panose="05050102010706020507" pitchFamily="18" charset="2"/>
              </a:rPr>
              <a:t>engineering</a:t>
            </a:r>
          </a:p>
          <a:p>
            <a:pPr lvl="1" indent="-146050">
              <a:buClrTx/>
              <a:buFont typeface="Wingdings" panose="05000000000000000000" pitchFamily="2" charset="2"/>
              <a:buChar char="§"/>
            </a:pPr>
            <a:r>
              <a:rPr lang="en-US" sz="2200" dirty="0" smtClean="0">
                <a:sym typeface="Symbol" panose="05050102010706020507" pitchFamily="18" charset="2"/>
              </a:rPr>
              <a:t>Additional </a:t>
            </a:r>
            <a:r>
              <a:rPr lang="en-US" sz="2200" dirty="0">
                <a:sym typeface="Symbol" panose="05050102010706020507" pitchFamily="18" charset="2"/>
              </a:rPr>
              <a:t>power consumption of ~4 </a:t>
            </a:r>
            <a:r>
              <a:rPr lang="en-US" sz="2200" dirty="0" smtClean="0">
                <a:sym typeface="Symbol" panose="05050102010706020507" pitchFamily="18" charset="2"/>
              </a:rPr>
              <a:t>MW, and extra cooling and ventilation capacity.</a:t>
            </a:r>
          </a:p>
          <a:p>
            <a:pPr lvl="1" indent="-146050">
              <a:buClrTx/>
              <a:buFont typeface="Wingdings" panose="05000000000000000000" pitchFamily="2" charset="2"/>
              <a:buChar char="§"/>
            </a:pPr>
            <a:r>
              <a:rPr lang="en-US" sz="2200" dirty="0" smtClean="0"/>
              <a:t>Maintenance </a:t>
            </a:r>
            <a:r>
              <a:rPr lang="en-US" sz="2200" dirty="0"/>
              <a:t>issue due to activation in DFBX area of the LHC tunnel.</a:t>
            </a:r>
            <a:r>
              <a:rPr lang="en-US" sz="2200" dirty="0" smtClean="0">
                <a:sym typeface="Symbol" panose="05050102010706020507" pitchFamily="18" charset="2"/>
              </a:rPr>
              <a:t> </a:t>
            </a:r>
            <a:endParaRPr lang="en-GB" sz="22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13392" y="2911848"/>
            <a:ext cx="4032304" cy="2266088"/>
          </a:xfrm>
          <a:prstGeom prst="rect">
            <a:avLst/>
          </a:prstGeom>
          <a:solidFill>
            <a:schemeClr val="bg1"/>
          </a:solidFill>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199" y="2868856"/>
            <a:ext cx="4171465" cy="2207916"/>
          </a:xfrm>
          <a:prstGeom prst="rect">
            <a:avLst/>
          </a:prstGeom>
          <a:solidFill>
            <a:schemeClr val="bg1"/>
          </a:solidFill>
        </p:spPr>
      </p:pic>
      <p:cxnSp>
        <p:nvCxnSpPr>
          <p:cNvPr id="9" name="Straight Connector 8"/>
          <p:cNvCxnSpPr/>
          <p:nvPr/>
        </p:nvCxnSpPr>
        <p:spPr>
          <a:xfrm>
            <a:off x="0" y="5122984"/>
            <a:ext cx="9144000" cy="62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4190664" y="897232"/>
            <a:ext cx="29108" cy="4257050"/>
          </a:xfrm>
          <a:prstGeom prst="line">
            <a:avLst/>
          </a:prstGeom>
        </p:spPr>
        <p:style>
          <a:lnRef idx="1">
            <a:schemeClr val="accent1"/>
          </a:lnRef>
          <a:fillRef idx="0">
            <a:schemeClr val="accent1"/>
          </a:fillRef>
          <a:effectRef idx="0">
            <a:schemeClr val="accent1"/>
          </a:effectRef>
          <a:fontRef idx="minor">
            <a:schemeClr val="tx1"/>
          </a:fontRef>
        </p:style>
      </p:cxnSp>
      <p:sp>
        <p:nvSpPr>
          <p:cNvPr id="92" name="Content Placeholder 89"/>
          <p:cNvSpPr txBox="1">
            <a:spLocks/>
          </p:cNvSpPr>
          <p:nvPr/>
        </p:nvSpPr>
        <p:spPr>
          <a:xfrm>
            <a:off x="341371" y="930444"/>
            <a:ext cx="3849293" cy="171592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smtClean="0">
                <a:sym typeface="Symbol" panose="05050102010706020507" pitchFamily="18" charset="2"/>
              </a:rPr>
              <a:t>MgB</a:t>
            </a:r>
            <a:r>
              <a:rPr lang="en-US" sz="1600" b="1" baseline="-25000" dirty="0" smtClean="0">
                <a:sym typeface="Symbol" panose="05050102010706020507" pitchFamily="18" charset="2"/>
              </a:rPr>
              <a:t>2</a:t>
            </a:r>
            <a:r>
              <a:rPr lang="en-US" sz="1600" dirty="0" smtClean="0">
                <a:sym typeface="Symbol" panose="05050102010706020507" pitchFamily="18" charset="2"/>
              </a:rPr>
              <a:t> (</a:t>
            </a:r>
            <a:r>
              <a:rPr lang="en-US" sz="1600" b="1" dirty="0" smtClean="0">
                <a:solidFill>
                  <a:srgbClr val="008000"/>
                </a:solidFill>
                <a:sym typeface="Symbol" panose="05050102010706020507" pitchFamily="18" charset="2"/>
              </a:rPr>
              <a:t>Baseline</a:t>
            </a:r>
            <a:r>
              <a:rPr lang="en-US" sz="1600" dirty="0" smtClean="0">
                <a:sym typeface="Symbol" panose="05050102010706020507" pitchFamily="18" charset="2"/>
              </a:rPr>
              <a:t>, with novel DFH/X layout)</a:t>
            </a:r>
          </a:p>
          <a:p>
            <a:pPr marL="574675" lvl="1" indent="-117475"/>
            <a:r>
              <a:rPr lang="en-US" sz="1400" dirty="0" smtClean="0">
                <a:sym typeface="Symbol" panose="05050102010706020507" pitchFamily="18" charset="2"/>
              </a:rPr>
              <a:t>Viable and innovative option</a:t>
            </a:r>
          </a:p>
          <a:p>
            <a:pPr marL="574675" lvl="1" indent="-117475"/>
            <a:r>
              <a:rPr lang="en-US" sz="1400" dirty="0" smtClean="0">
                <a:sym typeface="Symbol" panose="05050102010706020507" pitchFamily="18" charset="2"/>
              </a:rPr>
              <a:t>Does not have technical showstopper</a:t>
            </a:r>
          </a:p>
          <a:p>
            <a:pPr marL="574675" lvl="1" indent="-117475"/>
            <a:r>
              <a:rPr lang="en-US" sz="1400" b="1" dirty="0" smtClean="0">
                <a:solidFill>
                  <a:schemeClr val="tx2"/>
                </a:solidFill>
                <a:sym typeface="Symbol" panose="05050102010706020507" pitchFamily="18" charset="2"/>
              </a:rPr>
              <a:t>Design and development to be completed by end of 2019.</a:t>
            </a:r>
            <a:endParaRPr lang="en-GB" sz="1400" b="1" dirty="0">
              <a:solidFill>
                <a:schemeClr val="tx2"/>
              </a:solidFill>
            </a:endParaRPr>
          </a:p>
        </p:txBody>
      </p:sp>
      <p:sp>
        <p:nvSpPr>
          <p:cNvPr id="93" name="Content Placeholder 89"/>
          <p:cNvSpPr txBox="1">
            <a:spLocks/>
          </p:cNvSpPr>
          <p:nvPr/>
        </p:nvSpPr>
        <p:spPr>
          <a:xfrm>
            <a:off x="4355976" y="897232"/>
            <a:ext cx="4572000" cy="2510744"/>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err="1" smtClean="0">
                <a:sym typeface="Symbol" panose="05050102010706020507" pitchFamily="18" charset="2"/>
              </a:rPr>
              <a:t>Nb-Ti</a:t>
            </a:r>
            <a:r>
              <a:rPr lang="en-US" sz="1600" b="1" dirty="0" smtClean="0">
                <a:sym typeface="Symbol" panose="05050102010706020507" pitchFamily="18" charset="2"/>
              </a:rPr>
              <a:t> variant </a:t>
            </a:r>
            <a:r>
              <a:rPr lang="en-US" sz="1600" dirty="0" smtClean="0">
                <a:sym typeface="Symbol" panose="05050102010706020507" pitchFamily="18" charset="2"/>
              </a:rPr>
              <a:t>(but with </a:t>
            </a:r>
            <a:r>
              <a:rPr lang="en-US" sz="1600" dirty="0" err="1" smtClean="0">
                <a:sym typeface="Symbol" panose="05050102010706020507" pitchFamily="18" charset="2"/>
              </a:rPr>
              <a:t>Hilumi</a:t>
            </a:r>
            <a:r>
              <a:rPr lang="en-US" sz="1600" dirty="0" smtClean="0">
                <a:sym typeface="Symbol" panose="05050102010706020507" pitchFamily="18" charset="2"/>
              </a:rPr>
              <a:t> layout for DFH/X)</a:t>
            </a:r>
          </a:p>
          <a:p>
            <a:pPr marL="339725" lvl="1" indent="-117475"/>
            <a:r>
              <a:rPr lang="en-US" sz="1400" dirty="0" smtClean="0">
                <a:sym typeface="Symbol" panose="05050102010706020507" pitchFamily="18" charset="2"/>
              </a:rPr>
              <a:t>Back up solution relaying on well known technologies </a:t>
            </a:r>
            <a:r>
              <a:rPr lang="en-GB" sz="1400" dirty="0" smtClean="0">
                <a:sym typeface="Symbol" panose="05050102010706020507" pitchFamily="18" charset="2"/>
              </a:rPr>
              <a:t>(proved in  </a:t>
            </a:r>
            <a:r>
              <a:rPr lang="en-GB" sz="1400" dirty="0">
                <a:sym typeface="Symbol" panose="05050102010706020507" pitchFamily="18" charset="2"/>
              </a:rPr>
              <a:t>DSL for LHC)</a:t>
            </a:r>
            <a:endParaRPr lang="en-US" sz="1400" dirty="0" smtClean="0">
              <a:sym typeface="Symbol" panose="05050102010706020507" pitchFamily="18" charset="2"/>
            </a:endParaRPr>
          </a:p>
          <a:p>
            <a:pPr marL="339725" lvl="1" indent="-117475"/>
            <a:r>
              <a:rPr lang="en-US" sz="1400" dirty="0" smtClean="0">
                <a:sym typeface="Symbol" panose="05050102010706020507" pitchFamily="18" charset="2"/>
              </a:rPr>
              <a:t>Lower operation margin</a:t>
            </a:r>
          </a:p>
          <a:p>
            <a:pPr marL="339725" lvl="1" indent="-117475"/>
            <a:r>
              <a:rPr lang="en-US" sz="1400" dirty="0" err="1" smtClean="0">
                <a:sym typeface="Symbol" panose="05050102010706020507" pitchFamily="18" charset="2"/>
              </a:rPr>
              <a:t>Nb-Ti</a:t>
            </a:r>
            <a:r>
              <a:rPr lang="en-US" sz="1400" dirty="0" smtClean="0">
                <a:sym typeface="Symbol" panose="05050102010706020507" pitchFamily="18" charset="2"/>
              </a:rPr>
              <a:t> strand and cable development program needed.</a:t>
            </a:r>
          </a:p>
          <a:p>
            <a:pPr marL="339725" lvl="1" indent="-117475"/>
            <a:r>
              <a:rPr lang="en-US" sz="1400" b="1" dirty="0" smtClean="0">
                <a:solidFill>
                  <a:schemeClr val="tx2"/>
                </a:solidFill>
                <a:sym typeface="Symbol" panose="05050102010706020507" pitchFamily="18" charset="2"/>
              </a:rPr>
              <a:t>Requires design studies and R&amp;D: decision needed before end of 2019 for installation in LS3</a:t>
            </a:r>
            <a:endParaRPr lang="en-GB" sz="1400" b="1" dirty="0">
              <a:solidFill>
                <a:schemeClr val="tx2"/>
              </a:solidFill>
            </a:endParaRPr>
          </a:p>
        </p:txBody>
      </p:sp>
      <p:pic>
        <p:nvPicPr>
          <p:cNvPr id="10" name="Image 11" descr="HLU-logoN-titl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9388" y="170237"/>
            <a:ext cx="1688232" cy="684321"/>
          </a:xfrm>
          <a:prstGeom prst="rect">
            <a:avLst/>
          </a:prstGeom>
        </p:spPr>
      </p:pic>
      <p:sp>
        <p:nvSpPr>
          <p:cNvPr id="11" name="Rectangle 10"/>
          <p:cNvSpPr/>
          <p:nvPr/>
        </p:nvSpPr>
        <p:spPr>
          <a:xfrm>
            <a:off x="1974037" y="225775"/>
            <a:ext cx="7068074" cy="523220"/>
          </a:xfrm>
          <a:prstGeom prst="rect">
            <a:avLst/>
          </a:prstGeom>
          <a:solidFill>
            <a:srgbClr val="0070C0"/>
          </a:solidFill>
        </p:spPr>
        <p:txBody>
          <a:bodyPr wrap="square">
            <a:spAutoFit/>
          </a:bodyPr>
          <a:lstStyle/>
          <a:p>
            <a:r>
              <a:rPr lang="en-GB" sz="2800" dirty="0" smtClean="0">
                <a:solidFill>
                  <a:schemeClr val="bg1"/>
                </a:solidFill>
              </a:rPr>
              <a:t>HL-LHC project</a:t>
            </a:r>
            <a:r>
              <a:rPr lang="en-GB" sz="2800" dirty="0">
                <a:solidFill>
                  <a:schemeClr val="bg1"/>
                </a:solidFill>
              </a:rPr>
              <a:t>: </a:t>
            </a:r>
            <a:r>
              <a:rPr lang="en-GB" sz="2400" dirty="0">
                <a:solidFill>
                  <a:schemeClr val="bg1"/>
                </a:solidFill>
              </a:rPr>
              <a:t>Cold Powering </a:t>
            </a:r>
            <a:r>
              <a:rPr lang="en-GB" sz="2400" dirty="0" smtClean="0">
                <a:solidFill>
                  <a:schemeClr val="bg1"/>
                </a:solidFill>
              </a:rPr>
              <a:t>System options </a:t>
            </a:r>
            <a:endParaRPr lang="en-GB" sz="2800" dirty="0">
              <a:solidFill>
                <a:schemeClr val="bg1"/>
              </a:solidFill>
            </a:endParaRPr>
          </a:p>
        </p:txBody>
      </p:sp>
      <p:grpSp>
        <p:nvGrpSpPr>
          <p:cNvPr id="5" name="Group 4"/>
          <p:cNvGrpSpPr/>
          <p:nvPr/>
        </p:nvGrpSpPr>
        <p:grpSpPr>
          <a:xfrm>
            <a:off x="341370" y="5217081"/>
            <a:ext cx="3878401" cy="804207"/>
            <a:chOff x="-1904528" y="-95200"/>
            <a:chExt cx="1728192" cy="1440160"/>
          </a:xfrm>
        </p:grpSpPr>
        <p:cxnSp>
          <p:nvCxnSpPr>
            <p:cNvPr id="4" name="Straight Connector 3"/>
            <p:cNvCxnSpPr/>
            <p:nvPr/>
          </p:nvCxnSpPr>
          <p:spPr>
            <a:xfrm flipV="1">
              <a:off x="-1904528" y="-95200"/>
              <a:ext cx="1728192" cy="144016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1904528" y="-95200"/>
              <a:ext cx="1728192" cy="144016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20488903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038475"/>
            <a:ext cx="5092700" cy="3819525"/>
          </a:xfrm>
          <a:prstGeom prst="rect">
            <a:avLst/>
          </a:prstGeom>
        </p:spPr>
      </p:pic>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4008" y="883657"/>
            <a:ext cx="4335221" cy="3251416"/>
          </a:xfrm>
          <a:prstGeom prst="rect">
            <a:avLst/>
          </a:prstGeom>
        </p:spPr>
      </p:pic>
      <p:sp>
        <p:nvSpPr>
          <p:cNvPr id="16" name="Text Box 7"/>
          <p:cNvSpPr txBox="1">
            <a:spLocks noChangeArrowheads="1"/>
          </p:cNvSpPr>
          <p:nvPr/>
        </p:nvSpPr>
        <p:spPr bwMode="auto">
          <a:xfrm>
            <a:off x="5276509" y="4198868"/>
            <a:ext cx="3702719" cy="19389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1800" dirty="0" smtClean="0">
                <a:solidFill>
                  <a:schemeClr val="tx1"/>
                </a:solidFill>
                <a:latin typeface="Calibri" panose="020F0502020204030204" pitchFamily="34" charset="0"/>
                <a:cs typeface="Calibri" panose="020F0502020204030204" pitchFamily="34" charset="0"/>
                <a:sym typeface="Wingdings" charset="0"/>
              </a:rPr>
              <a:t>Tests at SPS will provide info and  validation for Crab Cavities installation in LHC: detailed program should be </a:t>
            </a:r>
            <a:r>
              <a:rPr lang="en-US" sz="1800" dirty="0" err="1" smtClean="0">
                <a:solidFill>
                  <a:schemeClr val="tx1"/>
                </a:solidFill>
                <a:latin typeface="Calibri" panose="020F0502020204030204" pitchFamily="34" charset="0"/>
                <a:cs typeface="Calibri" panose="020F0502020204030204" pitchFamily="34" charset="0"/>
                <a:sym typeface="Wingdings" charset="0"/>
              </a:rPr>
              <a:t>finalised</a:t>
            </a:r>
            <a:endParaRPr lang="en-US" sz="1800" dirty="0" smtClean="0">
              <a:solidFill>
                <a:schemeClr val="tx1"/>
              </a:solidFill>
              <a:latin typeface="Calibri" panose="020F0502020204030204" pitchFamily="34" charset="0"/>
              <a:cs typeface="Calibri" panose="020F0502020204030204" pitchFamily="34" charset="0"/>
              <a:sym typeface="Wingdings" charset="0"/>
            </a:endParaRPr>
          </a:p>
          <a:p>
            <a:pPr algn="l" eaLnBrk="1" hangingPunct="1"/>
            <a:endParaRPr lang="en-US" sz="1600" dirty="0" smtClean="0">
              <a:solidFill>
                <a:schemeClr val="tx1"/>
              </a:solidFill>
              <a:latin typeface="Calibri" panose="020F0502020204030204" pitchFamily="34" charset="0"/>
              <a:cs typeface="Calibri" panose="020F0502020204030204" pitchFamily="34" charset="0"/>
              <a:sym typeface="Wingdings" charset="0"/>
            </a:endParaRPr>
          </a:p>
          <a:p>
            <a:pPr algn="l" eaLnBrk="1" hangingPunct="1"/>
            <a:r>
              <a:rPr lang="en-US" sz="1600" dirty="0" smtClean="0">
                <a:solidFill>
                  <a:schemeClr val="tx1"/>
                </a:solidFill>
                <a:latin typeface="Calibri" panose="020F0502020204030204" pitchFamily="34" charset="0"/>
                <a:cs typeface="Calibri" panose="020F0502020204030204" pitchFamily="34" charset="0"/>
                <a:sym typeface="Wingdings" charset="0"/>
              </a:rPr>
              <a:t>Upgrade of LLRF electronics still required for HL-LHC </a:t>
            </a:r>
            <a:r>
              <a:rPr lang="en-US" sz="1600" dirty="0" smtClean="0">
                <a:solidFill>
                  <a:srgbClr val="C00000"/>
                </a:solidFill>
                <a:latin typeface="Calibri" panose="020F0502020204030204" pitchFamily="34" charset="0"/>
                <a:cs typeface="Calibri" panose="020F0502020204030204" pitchFamily="34" charset="0"/>
                <a:sym typeface="Wingdings" charset="0"/>
              </a:rPr>
              <a:t>(under study)</a:t>
            </a:r>
          </a:p>
        </p:txBody>
      </p:sp>
      <p:sp>
        <p:nvSpPr>
          <p:cNvPr id="4" name="Rectangle 3"/>
          <p:cNvSpPr/>
          <p:nvPr/>
        </p:nvSpPr>
        <p:spPr>
          <a:xfrm>
            <a:off x="217304" y="1268760"/>
            <a:ext cx="4303472" cy="1384995"/>
          </a:xfrm>
          <a:prstGeom prst="rect">
            <a:avLst/>
          </a:prstGeom>
        </p:spPr>
        <p:txBody>
          <a:bodyPr wrap="square">
            <a:spAutoFit/>
          </a:bodyPr>
          <a:lstStyle/>
          <a:p>
            <a:r>
              <a:rPr lang="en-US" sz="2400" dirty="0">
                <a:solidFill>
                  <a:srgbClr val="3333CC"/>
                </a:solidFill>
                <a:sym typeface="Wingdings" charset="0"/>
              </a:rPr>
              <a:t>Crab Cavities in the SPS:</a:t>
            </a:r>
          </a:p>
          <a:p>
            <a:r>
              <a:rPr lang="en-US" sz="2000" dirty="0" smtClean="0">
                <a:sym typeface="Wingdings" charset="0"/>
              </a:rPr>
              <a:t>One module with 2 cavities </a:t>
            </a:r>
            <a:r>
              <a:rPr lang="en-US" sz="2000" dirty="0">
                <a:sym typeface="Wingdings" charset="0"/>
              </a:rPr>
              <a:t>installed, </a:t>
            </a:r>
            <a:endParaRPr lang="en-US" sz="2000" dirty="0" smtClean="0">
              <a:sym typeface="Wingdings" charset="0"/>
            </a:endParaRPr>
          </a:p>
          <a:p>
            <a:r>
              <a:rPr lang="en-US" sz="2000" dirty="0" smtClean="0">
                <a:sym typeface="Wingdings" charset="0"/>
              </a:rPr>
              <a:t>cryogenics commissioning under progress … so far so good</a:t>
            </a:r>
            <a:endParaRPr lang="en-US" sz="2000" dirty="0">
              <a:sym typeface="Wingdings" charset="0"/>
            </a:endParaRPr>
          </a:p>
        </p:txBody>
      </p:sp>
      <p:pic>
        <p:nvPicPr>
          <p:cNvPr id="8" name="Image 11" descr="HLU-logoN-titl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9" name="Rectangle 8"/>
          <p:cNvSpPr/>
          <p:nvPr/>
        </p:nvSpPr>
        <p:spPr>
          <a:xfrm>
            <a:off x="2084719" y="202415"/>
            <a:ext cx="5760641" cy="523220"/>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a:t>
            </a:r>
            <a:r>
              <a:rPr lang="en-GB" sz="2800" dirty="0" smtClean="0">
                <a:solidFill>
                  <a:schemeClr val="bg1"/>
                </a:solidFill>
              </a:rPr>
              <a:t>crab cavities</a:t>
            </a:r>
            <a:endParaRPr lang="en-GB" sz="2800" dirty="0">
              <a:solidFill>
                <a:schemeClr val="bg1"/>
              </a:solidFill>
            </a:endParaRPr>
          </a:p>
        </p:txBody>
      </p:sp>
    </p:spTree>
    <p:extLst>
      <p:ext uri="{BB962C8B-B14F-4D97-AF65-F5344CB8AC3E}">
        <p14:creationId xmlns:p14="http://schemas.microsoft.com/office/powerpoint/2010/main" val="66205046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2789" y="1412875"/>
            <a:ext cx="5592431" cy="3877306"/>
          </a:xfrm>
        </p:spPr>
        <p:txBody>
          <a:bodyPr>
            <a:normAutofit fontScale="92500" lnSpcReduction="20000"/>
          </a:bodyPr>
          <a:lstStyle/>
          <a:p>
            <a:pPr marL="36513" indent="0">
              <a:buNone/>
            </a:pPr>
            <a:r>
              <a:rPr lang="en-US" sz="2000" b="1" dirty="0" smtClean="0">
                <a:latin typeface="Calibri" panose="020F0502020204030204" pitchFamily="34" charset="0"/>
                <a:cs typeface="Calibri" panose="020F0502020204030204" pitchFamily="34" charset="0"/>
              </a:rPr>
              <a:t>Inner Triplet Region (Q1 to D1) </a:t>
            </a:r>
          </a:p>
          <a:p>
            <a:pPr marL="352425" lvl="1" indent="-119063">
              <a:buNone/>
            </a:pPr>
            <a:r>
              <a:rPr lang="en-US" sz="1600" dirty="0" smtClean="0">
                <a:latin typeface="Calibri" panose="020F0502020204030204" pitchFamily="34" charset="0"/>
                <a:cs typeface="Calibri" panose="020F0502020204030204" pitchFamily="34" charset="0"/>
              </a:rPr>
              <a:t>- Peak dose </a:t>
            </a:r>
            <a:r>
              <a:rPr lang="en-US" sz="1600" dirty="0" smtClean="0">
                <a:solidFill>
                  <a:srgbClr val="00B050"/>
                </a:solidFill>
                <a:latin typeface="Calibri" panose="020F0502020204030204" pitchFamily="34" charset="0"/>
                <a:cs typeface="Calibri" panose="020F0502020204030204" pitchFamily="34" charset="0"/>
              </a:rPr>
              <a:t>&lt; 30 </a:t>
            </a:r>
            <a:r>
              <a:rPr lang="en-US" sz="1600" dirty="0" err="1" smtClean="0">
                <a:solidFill>
                  <a:srgbClr val="00B050"/>
                </a:solidFill>
                <a:latin typeface="Calibri" panose="020F0502020204030204" pitchFamily="34" charset="0"/>
                <a:cs typeface="Calibri" panose="020F0502020204030204" pitchFamily="34" charset="0"/>
              </a:rPr>
              <a:t>MGy</a:t>
            </a:r>
            <a:r>
              <a:rPr lang="en-US" sz="1600" dirty="0" smtClean="0">
                <a:solidFill>
                  <a:srgbClr val="00B050"/>
                </a:solidFill>
                <a:latin typeface="Calibri" panose="020F0502020204030204" pitchFamily="34" charset="0"/>
                <a:cs typeface="Calibri" panose="020F0502020204030204" pitchFamily="34" charset="0"/>
              </a:rPr>
              <a:t> after 3 ab</a:t>
            </a:r>
            <a:r>
              <a:rPr lang="en-US" sz="1600" baseline="30000" dirty="0" smtClean="0">
                <a:solidFill>
                  <a:srgbClr val="00B050"/>
                </a:solidFill>
                <a:latin typeface="Calibri" panose="020F0502020204030204" pitchFamily="34" charset="0"/>
                <a:cs typeface="Calibri" panose="020F0502020204030204" pitchFamily="34" charset="0"/>
              </a:rPr>
              <a:t>-1 </a:t>
            </a:r>
            <a:r>
              <a:rPr lang="en-US" sz="1600" dirty="0" smtClean="0">
                <a:latin typeface="Calibri" panose="020F0502020204030204" pitchFamily="34" charset="0"/>
                <a:cs typeface="Calibri" panose="020F0502020204030204" pitchFamily="34" charset="0"/>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en-US" sz="1600" dirty="0" smtClean="0">
                <a:latin typeface="Calibri" panose="020F0502020204030204" pitchFamily="34" charset="0"/>
                <a:cs typeface="Calibri" panose="020F0502020204030204" pitchFamily="34" charset="0"/>
              </a:rPr>
              <a:t> LHC after 300 fb</a:t>
            </a:r>
            <a:r>
              <a:rPr lang="en-US" sz="1600" baseline="30000" dirty="0" smtClean="0">
                <a:latin typeface="Calibri" panose="020F0502020204030204" pitchFamily="34" charset="0"/>
                <a:cs typeface="Calibri" panose="020F0502020204030204" pitchFamily="34" charset="0"/>
              </a:rPr>
              <a:t>-1</a:t>
            </a:r>
            <a:r>
              <a:rPr lang="en-US" sz="1600" dirty="0" smtClean="0">
                <a:latin typeface="Calibri" panose="020F0502020204030204" pitchFamily="34" charset="0"/>
                <a:cs typeface="Calibri" panose="020F0502020204030204" pitchFamily="34" charset="0"/>
              </a:rPr>
              <a:t>)</a:t>
            </a:r>
            <a:endParaRPr lang="en-US" sz="1600" baseline="30000" dirty="0" smtClean="0">
              <a:latin typeface="Calibri" panose="020F0502020204030204" pitchFamily="34" charset="0"/>
              <a:cs typeface="Calibri" panose="020F0502020204030204" pitchFamily="34" charset="0"/>
            </a:endParaRPr>
          </a:p>
          <a:p>
            <a:pPr marL="352425" lvl="1" indent="-119063" algn="just">
              <a:buNone/>
            </a:pPr>
            <a:r>
              <a:rPr lang="en-US" sz="1600" dirty="0" smtClean="0">
                <a:latin typeface="Calibri" panose="020F0502020204030204" pitchFamily="34" charset="0"/>
                <a:ea typeface="Tahoma" panose="020B0604030504040204" pitchFamily="34" charset="0"/>
                <a:cs typeface="Calibri" panose="020F0502020204030204" pitchFamily="34" charset="0"/>
              </a:rPr>
              <a:t>- The </a:t>
            </a:r>
            <a:r>
              <a:rPr lang="en-US" sz="1600" dirty="0">
                <a:latin typeface="Calibri" panose="020F0502020204030204" pitchFamily="34" charset="0"/>
                <a:ea typeface="Tahoma" panose="020B0604030504040204" pitchFamily="34" charset="0"/>
                <a:cs typeface="Calibri" panose="020F0502020204030204" pitchFamily="34" charset="0"/>
              </a:rPr>
              <a:t>crossing angle variation along the </a:t>
            </a:r>
            <a:r>
              <a:rPr lang="en-US" sz="1600" dirty="0" smtClean="0">
                <a:latin typeface="Calibri" panose="020F0502020204030204" pitchFamily="34" charset="0"/>
                <a:ea typeface="Tahoma" panose="020B0604030504040204" pitchFamily="34" charset="0"/>
                <a:cs typeface="Calibri" panose="020F0502020204030204" pitchFamily="34" charset="0"/>
              </a:rPr>
              <a:t>fill </a:t>
            </a:r>
            <a:r>
              <a:rPr lang="en-US" sz="1600" dirty="0">
                <a:latin typeface="Calibri" panose="020F0502020204030204" pitchFamily="34" charset="0"/>
                <a:ea typeface="Tahoma" panose="020B0604030504040204" pitchFamily="34" charset="0"/>
                <a:cs typeface="Calibri" panose="020F0502020204030204" pitchFamily="34" charset="0"/>
              </a:rPr>
              <a:t>offer a 10% gain for the considered schemes</a:t>
            </a:r>
            <a:r>
              <a:rPr lang="en-US" sz="1600" dirty="0" smtClean="0">
                <a:latin typeface="Calibri" panose="020F0502020204030204" pitchFamily="34" charset="0"/>
                <a:ea typeface="Tahoma" panose="020B0604030504040204" pitchFamily="34" charset="0"/>
                <a:cs typeface="Calibri" panose="020F0502020204030204" pitchFamily="34" charset="0"/>
              </a:rPr>
              <a:t>.</a:t>
            </a:r>
          </a:p>
          <a:p>
            <a:pPr marL="352425" indent="-119063">
              <a:buNone/>
            </a:pPr>
            <a:endParaRPr lang="en-US" sz="1100" dirty="0">
              <a:latin typeface="Calibri" panose="020F0502020204030204" pitchFamily="34" charset="0"/>
              <a:ea typeface="Tahoma" panose="020B0604030504040204" pitchFamily="34" charset="0"/>
              <a:cs typeface="Calibri" panose="020F0502020204030204" pitchFamily="34" charset="0"/>
            </a:endParaRPr>
          </a:p>
          <a:p>
            <a:pPr marL="0" indent="0">
              <a:buNone/>
            </a:pPr>
            <a:r>
              <a:rPr lang="en-US" sz="2000" b="1" dirty="0" smtClean="0">
                <a:latin typeface="Calibri" panose="020F0502020204030204" pitchFamily="34" charset="0"/>
                <a:cs typeface="Calibri" panose="020F0502020204030204" pitchFamily="34" charset="0"/>
              </a:rPr>
              <a:t>Matching Section</a:t>
            </a:r>
          </a:p>
          <a:p>
            <a:pPr marL="352425" lvl="1" indent="-119063">
              <a:buNone/>
            </a:pPr>
            <a:r>
              <a:rPr lang="en-US" sz="1600" dirty="0" smtClean="0">
                <a:latin typeface="Calibri" panose="020F0502020204030204" pitchFamily="34" charset="0"/>
                <a:ea typeface="Tahoma" panose="020B0604030504040204" pitchFamily="34" charset="0"/>
                <a:cs typeface="Calibri" panose="020F0502020204030204" pitchFamily="34" charset="0"/>
              </a:rPr>
              <a:t>- Despite </a:t>
            </a:r>
            <a:r>
              <a:rPr lang="en-US" sz="1600" dirty="0">
                <a:latin typeface="Calibri" panose="020F0502020204030204" pitchFamily="34" charset="0"/>
                <a:ea typeface="Tahoma" panose="020B0604030504040204" pitchFamily="34" charset="0"/>
                <a:cs typeface="Calibri" panose="020F0502020204030204" pitchFamily="34" charset="0"/>
              </a:rPr>
              <a:t>the weaker TAXN effectiveness, collimators and masks can offer a reasonable protection to the matching </a:t>
            </a:r>
            <a:r>
              <a:rPr lang="en-US" sz="1600" dirty="0" smtClean="0">
                <a:latin typeface="Calibri" panose="020F0502020204030204" pitchFamily="34" charset="0"/>
                <a:ea typeface="Tahoma" panose="020B0604030504040204" pitchFamily="34" charset="0"/>
                <a:cs typeface="Calibri" panose="020F0502020204030204" pitchFamily="34" charset="0"/>
              </a:rPr>
              <a:t>section (</a:t>
            </a:r>
            <a:r>
              <a:rPr lang="en-US" sz="1600" dirty="0" smtClean="0">
                <a:latin typeface="Calibri" panose="020F0502020204030204" pitchFamily="34" charset="0"/>
                <a:cs typeface="Calibri" panose="020F0502020204030204" pitchFamily="34" charset="0"/>
              </a:rPr>
              <a:t>Peak </a:t>
            </a:r>
            <a:r>
              <a:rPr lang="en-US" sz="1600" dirty="0">
                <a:latin typeface="Calibri" panose="020F0502020204030204" pitchFamily="34" charset="0"/>
                <a:cs typeface="Calibri" panose="020F0502020204030204" pitchFamily="34" charset="0"/>
              </a:rPr>
              <a:t>dose </a:t>
            </a:r>
            <a:r>
              <a:rPr lang="en-US" sz="1600" dirty="0">
                <a:solidFill>
                  <a:srgbClr val="00B050"/>
                </a:solidFill>
                <a:latin typeface="Calibri" panose="020F0502020204030204" pitchFamily="34" charset="0"/>
                <a:cs typeface="Calibri" panose="020F0502020204030204" pitchFamily="34" charset="0"/>
              </a:rPr>
              <a:t>&lt; </a:t>
            </a:r>
            <a:r>
              <a:rPr lang="en-US" sz="1600" dirty="0" smtClean="0">
                <a:solidFill>
                  <a:srgbClr val="00B050"/>
                </a:solidFill>
                <a:latin typeface="Calibri" panose="020F0502020204030204" pitchFamily="34" charset="0"/>
                <a:cs typeface="Calibri" panose="020F0502020204030204" pitchFamily="34" charset="0"/>
              </a:rPr>
              <a:t>10 </a:t>
            </a:r>
            <a:r>
              <a:rPr lang="en-US" sz="1600" dirty="0" err="1">
                <a:solidFill>
                  <a:srgbClr val="00B050"/>
                </a:solidFill>
                <a:latin typeface="Calibri" panose="020F0502020204030204" pitchFamily="34" charset="0"/>
                <a:cs typeface="Calibri" panose="020F0502020204030204" pitchFamily="34" charset="0"/>
              </a:rPr>
              <a:t>MGy</a:t>
            </a:r>
            <a:r>
              <a:rPr lang="en-US" sz="1600" dirty="0">
                <a:solidFill>
                  <a:srgbClr val="00B050"/>
                </a:solidFill>
                <a:latin typeface="Calibri" panose="020F0502020204030204" pitchFamily="34" charset="0"/>
                <a:cs typeface="Calibri" panose="020F0502020204030204" pitchFamily="34" charset="0"/>
              </a:rPr>
              <a:t> after </a:t>
            </a:r>
            <a:r>
              <a:rPr lang="en-US" sz="1600" dirty="0" smtClean="0">
                <a:solidFill>
                  <a:srgbClr val="00B050"/>
                </a:solidFill>
                <a:latin typeface="Calibri" panose="020F0502020204030204" pitchFamily="34" charset="0"/>
                <a:cs typeface="Calibri" panose="020F0502020204030204" pitchFamily="34" charset="0"/>
              </a:rPr>
              <a:t>3 ab</a:t>
            </a:r>
            <a:r>
              <a:rPr lang="en-US" sz="1600" baseline="30000" dirty="0" smtClean="0">
                <a:solidFill>
                  <a:srgbClr val="00B050"/>
                </a:solidFill>
                <a:latin typeface="Calibri" panose="020F0502020204030204" pitchFamily="34" charset="0"/>
                <a:cs typeface="Calibri" panose="020F0502020204030204" pitchFamily="34" charset="0"/>
              </a:rPr>
              <a:t>-1</a:t>
            </a:r>
            <a:r>
              <a:rPr lang="en-US" sz="1600" dirty="0" smtClean="0">
                <a:latin typeface="Calibri" panose="020F0502020204030204" pitchFamily="34" charset="0"/>
                <a:cs typeface="Calibri" panose="020F0502020204030204" pitchFamily="34" charset="0"/>
              </a:rPr>
              <a:t>)</a:t>
            </a:r>
          </a:p>
          <a:p>
            <a:pPr marL="339725" lvl="1" indent="-106363" algn="just">
              <a:spcBef>
                <a:spcPts val="600"/>
              </a:spcBef>
              <a:buNone/>
            </a:pPr>
            <a:r>
              <a:rPr lang="en-US" sz="1600" dirty="0" smtClean="0">
                <a:latin typeface="Calibri" panose="020F0502020204030204" pitchFamily="34" charset="0"/>
                <a:ea typeface="Tahoma" panose="020B0604030504040204" pitchFamily="34" charset="0"/>
                <a:cs typeface="Calibri" panose="020F0502020204030204" pitchFamily="34" charset="0"/>
              </a:rPr>
              <a:t>- The </a:t>
            </a:r>
            <a:r>
              <a:rPr lang="en-US" sz="1600" dirty="0">
                <a:latin typeface="Calibri" panose="020F0502020204030204" pitchFamily="34" charset="0"/>
                <a:ea typeface="Tahoma" panose="020B0604030504040204" pitchFamily="34" charset="0"/>
                <a:cs typeface="Calibri" panose="020F0502020204030204" pitchFamily="34" charset="0"/>
              </a:rPr>
              <a:t>use of the present </a:t>
            </a:r>
            <a:r>
              <a:rPr lang="en-US" sz="1600" dirty="0" smtClean="0">
                <a:latin typeface="Calibri" panose="020F0502020204030204" pitchFamily="34" charset="0"/>
                <a:ea typeface="Tahoma" panose="020B0604030504040204" pitchFamily="34" charset="0"/>
                <a:cs typeface="Calibri" panose="020F0502020204030204" pitchFamily="34" charset="0"/>
              </a:rPr>
              <a:t>LHC Q5 (option under consideration) can </a:t>
            </a:r>
            <a:r>
              <a:rPr lang="en-US" sz="1600" dirty="0">
                <a:latin typeface="Calibri" panose="020F0502020204030204" pitchFamily="34" charset="0"/>
                <a:ea typeface="Tahoma" panose="020B0604030504040204" pitchFamily="34" charset="0"/>
                <a:cs typeface="Calibri" panose="020F0502020204030204" pitchFamily="34" charset="0"/>
              </a:rPr>
              <a:t>be </a:t>
            </a:r>
            <a:r>
              <a:rPr lang="en-US" sz="1600" dirty="0" smtClean="0">
                <a:latin typeface="Calibri" panose="020F0502020204030204" pitchFamily="34" charset="0"/>
                <a:ea typeface="Tahoma" panose="020B0604030504040204" pitchFamily="34" charset="0"/>
                <a:cs typeface="Calibri" panose="020F0502020204030204" pitchFamily="34" charset="0"/>
              </a:rPr>
              <a:t>acceptable despite </a:t>
            </a:r>
            <a:r>
              <a:rPr lang="en-US" sz="1600" dirty="0">
                <a:latin typeface="Calibri" panose="020F0502020204030204" pitchFamily="34" charset="0"/>
                <a:ea typeface="Tahoma" panose="020B0604030504040204" pitchFamily="34" charset="0"/>
                <a:cs typeface="Calibri" panose="020F0502020204030204" pitchFamily="34" charset="0"/>
              </a:rPr>
              <a:t>the increased </a:t>
            </a:r>
            <a:r>
              <a:rPr lang="en-US" sz="1600" dirty="0" smtClean="0">
                <a:latin typeface="Calibri" panose="020F0502020204030204" pitchFamily="34" charset="0"/>
                <a:ea typeface="Tahoma" panose="020B0604030504040204" pitchFamily="34" charset="0"/>
                <a:cs typeface="Calibri" panose="020F0502020204030204" pitchFamily="34" charset="0"/>
              </a:rPr>
              <a:t>dose due </a:t>
            </a:r>
            <a:r>
              <a:rPr lang="en-US" sz="1600" dirty="0">
                <a:latin typeface="Calibri" panose="020F0502020204030204" pitchFamily="34" charset="0"/>
                <a:ea typeface="Tahoma" panose="020B0604030504040204" pitchFamily="34" charset="0"/>
                <a:cs typeface="Calibri" panose="020F0502020204030204" pitchFamily="34" charset="0"/>
              </a:rPr>
              <a:t>to its smaller aperture</a:t>
            </a:r>
            <a:r>
              <a:rPr lang="en-US" sz="1600" dirty="0" smtClean="0">
                <a:latin typeface="Calibri" panose="020F0502020204030204" pitchFamily="34" charset="0"/>
                <a:ea typeface="Tahoma" panose="020B0604030504040204" pitchFamily="34" charset="0"/>
                <a:cs typeface="Calibri" panose="020F0502020204030204" pitchFamily="34" charset="0"/>
              </a:rPr>
              <a:t>.</a:t>
            </a:r>
          </a:p>
          <a:p>
            <a:pPr marL="519112" lvl="1" indent="-285750" algn="just">
              <a:spcBef>
                <a:spcPts val="600"/>
              </a:spcBef>
              <a:buFontTx/>
              <a:buChar char="-"/>
            </a:pPr>
            <a:endParaRPr lang="en-US" sz="1100" dirty="0" smtClean="0">
              <a:latin typeface="Calibri" panose="020F0502020204030204" pitchFamily="34" charset="0"/>
              <a:cs typeface="Calibri" panose="020F0502020204030204" pitchFamily="34" charset="0"/>
            </a:endParaRPr>
          </a:p>
          <a:p>
            <a:pPr marL="12700" indent="-12700">
              <a:buNone/>
            </a:pPr>
            <a:r>
              <a:rPr lang="en-US" sz="2000" b="1" dirty="0" smtClean="0">
                <a:latin typeface="Calibri" panose="020F0502020204030204" pitchFamily="34" charset="0"/>
                <a:cs typeface="Calibri" panose="020F0502020204030204" pitchFamily="34" charset="0"/>
              </a:rPr>
              <a:t>Dispersion suppression</a:t>
            </a:r>
          </a:p>
          <a:p>
            <a:pPr marL="352425" lvl="1" indent="-119063">
              <a:buNone/>
            </a:pPr>
            <a:r>
              <a:rPr lang="en-US" sz="1600" dirty="0" smtClean="0">
                <a:latin typeface="Calibri" panose="020F0502020204030204" pitchFamily="34" charset="0"/>
                <a:ea typeface="Tahoma" panose="020B0604030504040204" pitchFamily="34" charset="0"/>
                <a:cs typeface="Calibri" panose="020F0502020204030204" pitchFamily="34" charset="0"/>
              </a:rPr>
              <a:t>- Losses </a:t>
            </a:r>
            <a:r>
              <a:rPr lang="en-US" sz="1600" dirty="0">
                <a:latin typeface="Calibri" panose="020F0502020204030204" pitchFamily="34" charset="0"/>
                <a:ea typeface="Tahoma" panose="020B0604030504040204" pitchFamily="34" charset="0"/>
                <a:cs typeface="Calibri" panose="020F0502020204030204" pitchFamily="34" charset="0"/>
              </a:rPr>
              <a:t>are expected to </a:t>
            </a:r>
            <a:r>
              <a:rPr lang="en-US" sz="1600" dirty="0" smtClean="0">
                <a:latin typeface="Calibri" panose="020F0502020204030204" pitchFamily="34" charset="0"/>
                <a:ea typeface="Tahoma" panose="020B0604030504040204" pitchFamily="34" charset="0"/>
                <a:cs typeface="Calibri" panose="020F0502020204030204" pitchFamily="34" charset="0"/>
              </a:rPr>
              <a:t>respect luminosity </a:t>
            </a:r>
            <a:r>
              <a:rPr lang="en-US" sz="1600" dirty="0">
                <a:latin typeface="Calibri" panose="020F0502020204030204" pitchFamily="34" charset="0"/>
                <a:ea typeface="Tahoma" panose="020B0604030504040204" pitchFamily="34" charset="0"/>
                <a:cs typeface="Calibri" panose="020F0502020204030204" pitchFamily="34" charset="0"/>
              </a:rPr>
              <a:t>scaling, inducing for an ideal aperture profile a max dose of about </a:t>
            </a:r>
            <a:r>
              <a:rPr lang="en-US" sz="1600" dirty="0" smtClean="0">
                <a:solidFill>
                  <a:srgbClr val="00B050"/>
                </a:solidFill>
                <a:latin typeface="Calibri" panose="020F0502020204030204" pitchFamily="34" charset="0"/>
                <a:ea typeface="Tahoma" panose="020B0604030504040204" pitchFamily="34" charset="0"/>
                <a:cs typeface="Calibri" panose="020F0502020204030204" pitchFamily="34" charset="0"/>
              </a:rPr>
              <a:t>15 </a:t>
            </a:r>
            <a:r>
              <a:rPr lang="en-US" sz="1600" dirty="0" err="1">
                <a:solidFill>
                  <a:srgbClr val="00B050"/>
                </a:solidFill>
                <a:latin typeface="Calibri" panose="020F0502020204030204" pitchFamily="34" charset="0"/>
                <a:ea typeface="Tahoma" panose="020B0604030504040204" pitchFamily="34" charset="0"/>
                <a:cs typeface="Calibri" panose="020F0502020204030204" pitchFamily="34" charset="0"/>
              </a:rPr>
              <a:t>MGy</a:t>
            </a:r>
            <a:r>
              <a:rPr lang="en-US" sz="1600" dirty="0">
                <a:solidFill>
                  <a:srgbClr val="00B050"/>
                </a:solidFill>
                <a:latin typeface="Calibri" panose="020F0502020204030204" pitchFamily="34" charset="0"/>
                <a:ea typeface="Tahoma" panose="020B0604030504040204" pitchFamily="34" charset="0"/>
                <a:cs typeface="Calibri" panose="020F0502020204030204" pitchFamily="34" charset="0"/>
              </a:rPr>
              <a:t> after </a:t>
            </a:r>
            <a:r>
              <a:rPr lang="en-US" sz="1600" dirty="0" smtClean="0">
                <a:solidFill>
                  <a:srgbClr val="00B050"/>
                </a:solidFill>
                <a:latin typeface="Calibri" panose="020F0502020204030204" pitchFamily="34" charset="0"/>
                <a:ea typeface="Tahoma" panose="020B0604030504040204" pitchFamily="34" charset="0"/>
                <a:cs typeface="Calibri" panose="020F0502020204030204" pitchFamily="34" charset="0"/>
              </a:rPr>
              <a:t>3 </a:t>
            </a:r>
            <a:r>
              <a:rPr lang="en-US" sz="1600" dirty="0">
                <a:solidFill>
                  <a:srgbClr val="00B050"/>
                </a:solidFill>
                <a:latin typeface="Calibri" panose="020F0502020204030204" pitchFamily="34" charset="0"/>
                <a:ea typeface="Tahoma" panose="020B0604030504040204" pitchFamily="34" charset="0"/>
                <a:cs typeface="Calibri" panose="020F0502020204030204" pitchFamily="34" charset="0"/>
              </a:rPr>
              <a:t>ab</a:t>
            </a:r>
            <a:r>
              <a:rPr lang="en-US" sz="1600" baseline="30000" dirty="0">
                <a:solidFill>
                  <a:srgbClr val="00B050"/>
                </a:solidFill>
                <a:latin typeface="Calibri" panose="020F0502020204030204" pitchFamily="34" charset="0"/>
                <a:ea typeface="Tahoma" panose="020B0604030504040204" pitchFamily="34" charset="0"/>
                <a:cs typeface="Calibri" panose="020F0502020204030204" pitchFamily="34" charset="0"/>
              </a:rPr>
              <a:t>-1</a:t>
            </a:r>
            <a:r>
              <a:rPr lang="en-US" sz="1600" dirty="0">
                <a:latin typeface="Calibri" panose="020F0502020204030204" pitchFamily="34" charset="0"/>
                <a:ea typeface="Tahoma" panose="020B0604030504040204" pitchFamily="34" charset="0"/>
                <a:cs typeface="Calibri" panose="020F0502020204030204" pitchFamily="34" charset="0"/>
              </a:rPr>
              <a:t>, </a:t>
            </a:r>
            <a:r>
              <a:rPr lang="en-US" sz="1600" dirty="0" smtClean="0">
                <a:latin typeface="Calibri" panose="020F0502020204030204" pitchFamily="34" charset="0"/>
                <a:ea typeface="Tahoma" panose="020B0604030504040204" pitchFamily="34" charset="0"/>
                <a:cs typeface="Calibri" panose="020F0502020204030204" pitchFamily="34" charset="0"/>
              </a:rPr>
              <a:t>with sensitivity </a:t>
            </a:r>
            <a:r>
              <a:rPr lang="en-US" sz="1600" dirty="0">
                <a:latin typeface="Calibri" panose="020F0502020204030204" pitchFamily="34" charset="0"/>
                <a:ea typeface="Tahoma" panose="020B0604030504040204" pitchFamily="34" charset="0"/>
                <a:cs typeface="Calibri" panose="020F0502020204030204" pitchFamily="34" charset="0"/>
              </a:rPr>
              <a:t>to </a:t>
            </a:r>
            <a:r>
              <a:rPr lang="en-US" sz="1600" dirty="0" smtClean="0">
                <a:latin typeface="Calibri" panose="020F0502020204030204" pitchFamily="34" charset="0"/>
                <a:ea typeface="Tahoma" panose="020B0604030504040204" pitchFamily="34" charset="0"/>
                <a:cs typeface="Calibri" panose="020F0502020204030204" pitchFamily="34" charset="0"/>
              </a:rPr>
              <a:t>imperfections.</a:t>
            </a:r>
          </a:p>
        </p:txBody>
      </p:sp>
      <p:grpSp>
        <p:nvGrpSpPr>
          <p:cNvPr id="11" name="Group 10"/>
          <p:cNvGrpSpPr/>
          <p:nvPr/>
        </p:nvGrpSpPr>
        <p:grpSpPr>
          <a:xfrm>
            <a:off x="6022992" y="4549464"/>
            <a:ext cx="2843808" cy="1990665"/>
            <a:chOff x="1619672" y="785195"/>
            <a:chExt cx="5904656" cy="4133258"/>
          </a:xfrm>
        </p:grpSpPr>
        <p:pic>
          <p:nvPicPr>
            <p:cNvPr id="13" name="Picture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19672" y="785195"/>
              <a:ext cx="5904656" cy="4133258"/>
            </a:xfrm>
            <a:prstGeom prst="rect">
              <a:avLst/>
            </a:prstGeom>
          </p:spPr>
        </p:pic>
        <p:sp>
          <p:nvSpPr>
            <p:cNvPr id="14" name="Rectangle 13"/>
            <p:cNvSpPr/>
            <p:nvPr/>
          </p:nvSpPr>
          <p:spPr>
            <a:xfrm>
              <a:off x="6338875" y="1921032"/>
              <a:ext cx="144000" cy="10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5" name="Rectangle 14"/>
          <p:cNvSpPr/>
          <p:nvPr/>
        </p:nvSpPr>
        <p:spPr>
          <a:xfrm>
            <a:off x="6335313" y="5001149"/>
            <a:ext cx="1165704" cy="369332"/>
          </a:xfrm>
          <a:prstGeom prst="rect">
            <a:avLst/>
          </a:prstGeom>
        </p:spPr>
        <p:txBody>
          <a:bodyPr wrap="none">
            <a:spAutoFit/>
          </a:bodyPr>
          <a:lstStyle/>
          <a:p>
            <a:r>
              <a:rPr lang="en-US" sz="900" i="1" dirty="0"/>
              <a:t>DS COILS IN THE </a:t>
            </a:r>
            <a:endParaRPr lang="en-US" sz="900" i="1" dirty="0" smtClean="0"/>
          </a:p>
          <a:p>
            <a:r>
              <a:rPr lang="en-US" sz="900" i="1" dirty="0" smtClean="0"/>
              <a:t>HL-LHC </a:t>
            </a:r>
            <a:r>
              <a:rPr lang="en-US" sz="900" i="1" dirty="0"/>
              <a:t>ERA </a:t>
            </a:r>
            <a:endParaRPr lang="en-GB" sz="900" i="1" dirty="0"/>
          </a:p>
        </p:txBody>
      </p:sp>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86612" y="2875558"/>
            <a:ext cx="2116568" cy="1696257"/>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649890" y="993239"/>
            <a:ext cx="2036106" cy="1854311"/>
          </a:xfrm>
          <a:prstGeom prst="rect">
            <a:avLst/>
          </a:prstGeom>
          <a:ln>
            <a:noFill/>
          </a:ln>
        </p:spPr>
      </p:pic>
      <p:pic>
        <p:nvPicPr>
          <p:cNvPr id="10" name="Image 11" descr="HLU-logoN-titl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9851" y="308918"/>
            <a:ext cx="1688232" cy="684321"/>
          </a:xfrm>
          <a:prstGeom prst="rect">
            <a:avLst/>
          </a:prstGeom>
        </p:spPr>
      </p:pic>
      <p:sp>
        <p:nvSpPr>
          <p:cNvPr id="12" name="Rectangle 11"/>
          <p:cNvSpPr/>
          <p:nvPr/>
        </p:nvSpPr>
        <p:spPr>
          <a:xfrm>
            <a:off x="1923943" y="266357"/>
            <a:ext cx="7060470" cy="769441"/>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a:t>
            </a:r>
            <a:r>
              <a:rPr lang="en-GB" sz="2000" dirty="0">
                <a:solidFill>
                  <a:schemeClr val="bg1"/>
                </a:solidFill>
              </a:rPr>
              <a:t>h</a:t>
            </a:r>
            <a:r>
              <a:rPr lang="en-GB" sz="2000" dirty="0" smtClean="0">
                <a:solidFill>
                  <a:schemeClr val="bg1"/>
                </a:solidFill>
              </a:rPr>
              <a:t>eat </a:t>
            </a:r>
            <a:r>
              <a:rPr lang="en-GB" sz="2000" dirty="0">
                <a:solidFill>
                  <a:schemeClr val="bg1"/>
                </a:solidFill>
              </a:rPr>
              <a:t>deposition and radiation dose vs operation mode and mitigation schemes</a:t>
            </a:r>
            <a:endParaRPr lang="en-GB" sz="2400" dirty="0">
              <a:solidFill>
                <a:schemeClr val="bg1"/>
              </a:solidFill>
            </a:endParaRPr>
          </a:p>
        </p:txBody>
      </p:sp>
      <p:sp>
        <p:nvSpPr>
          <p:cNvPr id="4" name="Rectangle 3"/>
          <p:cNvSpPr/>
          <p:nvPr/>
        </p:nvSpPr>
        <p:spPr>
          <a:xfrm>
            <a:off x="578724" y="5251759"/>
            <a:ext cx="5040560" cy="830997"/>
          </a:xfrm>
          <a:prstGeom prst="rect">
            <a:avLst/>
          </a:prstGeom>
        </p:spPr>
        <p:txBody>
          <a:bodyPr wrap="square">
            <a:spAutoFit/>
          </a:bodyPr>
          <a:lstStyle/>
          <a:p>
            <a:pPr marL="36513" indent="0" algn="ctr">
              <a:buNone/>
            </a:pPr>
            <a:r>
              <a:rPr lang="en-US" sz="2400" b="1" dirty="0">
                <a:solidFill>
                  <a:srgbClr val="00B050"/>
                </a:solidFill>
                <a:ea typeface="Tahoma" panose="020B0604030504040204" pitchFamily="34" charset="0"/>
                <a:cs typeface="Tahoma" panose="020B0604030504040204" pitchFamily="34" charset="0"/>
              </a:rPr>
              <a:t>All elements withstand ultimate </a:t>
            </a:r>
            <a:r>
              <a:rPr lang="en-US" sz="2400" b="1" dirty="0" smtClean="0">
                <a:solidFill>
                  <a:srgbClr val="00B050"/>
                </a:solidFill>
                <a:ea typeface="Tahoma" panose="020B0604030504040204" pitchFamily="34" charset="0"/>
                <a:cs typeface="Tahoma" panose="020B0604030504040204" pitchFamily="34" charset="0"/>
              </a:rPr>
              <a:t>integrated luminosity </a:t>
            </a:r>
            <a:r>
              <a:rPr lang="en-US" sz="2400" b="1" dirty="0">
                <a:solidFill>
                  <a:srgbClr val="00B050"/>
                </a:solidFill>
                <a:ea typeface="Tahoma" panose="020B0604030504040204" pitchFamily="34" charset="0"/>
                <a:cs typeface="Tahoma" panose="020B0604030504040204" pitchFamily="34" charset="0"/>
              </a:rPr>
              <a:t>of 4 </a:t>
            </a:r>
            <a:r>
              <a:rPr lang="en-US" sz="2400" b="1" dirty="0" smtClean="0">
                <a:solidFill>
                  <a:srgbClr val="00B050"/>
                </a:solidFill>
                <a:ea typeface="Tahoma" panose="020B0604030504040204" pitchFamily="34" charset="0"/>
                <a:cs typeface="Tahoma" panose="020B0604030504040204" pitchFamily="34" charset="0"/>
              </a:rPr>
              <a:t>ab</a:t>
            </a:r>
            <a:r>
              <a:rPr lang="en-US" sz="2400" b="1" baseline="30000" dirty="0" smtClean="0">
                <a:solidFill>
                  <a:srgbClr val="00B050"/>
                </a:solidFill>
                <a:ea typeface="Tahoma" panose="020B0604030504040204" pitchFamily="34" charset="0"/>
                <a:cs typeface="Tahoma" panose="020B0604030504040204" pitchFamily="34" charset="0"/>
              </a:rPr>
              <a:t>-1</a:t>
            </a:r>
            <a:endParaRPr lang="en-US" sz="2400" b="1" baseline="30000" dirty="0">
              <a:solidFill>
                <a:srgbClr val="00B050"/>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0655035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72459" y="1018921"/>
            <a:ext cx="8280920" cy="985838"/>
          </a:xfrm>
        </p:spPr>
        <p:txBody>
          <a:bodyPr>
            <a:normAutofit/>
          </a:bodyPr>
          <a:lstStyle/>
          <a:p>
            <a:pPr marL="36513" indent="0">
              <a:buNone/>
            </a:pPr>
            <a:r>
              <a:rPr lang="en-GB" sz="1800" dirty="0" smtClean="0">
                <a:latin typeface="Calibri" panose="020F0502020204030204" pitchFamily="34" charset="0"/>
                <a:cs typeface="Calibri" panose="020F0502020204030204" pitchFamily="34" charset="0"/>
              </a:rPr>
              <a:t>Solid baseline, with important collected results in 2015-2017 which demonstrated the key solutions for LS2.</a:t>
            </a:r>
          </a:p>
          <a:p>
            <a:pPr marL="36513" indent="0">
              <a:buNone/>
            </a:pPr>
            <a:r>
              <a:rPr lang="en-GB" sz="1800" dirty="0" smtClean="0">
                <a:latin typeface="Calibri" panose="020F0502020204030204" pitchFamily="34" charset="0"/>
                <a:cs typeface="Calibri" panose="020F0502020204030204" pitchFamily="34" charset="0"/>
              </a:rPr>
              <a:t>Key prototype activities were carried out successfully</a:t>
            </a:r>
          </a:p>
        </p:txBody>
      </p:sp>
      <p:pic>
        <p:nvPicPr>
          <p:cNvPr id="8" name="Picture 7"/>
          <p:cNvPicPr>
            <a:picLocks noChangeAspect="1"/>
          </p:cNvPicPr>
          <p:nvPr/>
        </p:nvPicPr>
        <p:blipFill>
          <a:blip r:embed="rId2"/>
          <a:stretch>
            <a:fillRect/>
          </a:stretch>
        </p:blipFill>
        <p:spPr>
          <a:xfrm>
            <a:off x="1045173" y="2843934"/>
            <a:ext cx="2547618" cy="2019585"/>
          </a:xfrm>
          <a:prstGeom prst="rect">
            <a:avLst/>
          </a:prstGeom>
        </p:spPr>
      </p:pic>
      <p:sp>
        <p:nvSpPr>
          <p:cNvPr id="9" name="Content Placeholder 2"/>
          <p:cNvSpPr txBox="1">
            <a:spLocks/>
          </p:cNvSpPr>
          <p:nvPr/>
        </p:nvSpPr>
        <p:spPr>
          <a:xfrm>
            <a:off x="338064" y="2115591"/>
            <a:ext cx="3845159" cy="71146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400" dirty="0" smtClean="0"/>
              <a:t>TCLD (Dispersion suppressor collimator)</a:t>
            </a:r>
          </a:p>
          <a:p>
            <a:pPr marL="0" indent="0" algn="ctr">
              <a:buNone/>
            </a:pPr>
            <a:r>
              <a:rPr lang="en-GB" sz="1200" dirty="0" smtClean="0"/>
              <a:t>Prototype completed, design finalized for LS2 production (4 units + 1 spare)</a:t>
            </a:r>
            <a:endParaRPr lang="en-GB" sz="1200" dirty="0"/>
          </a:p>
        </p:txBody>
      </p:sp>
      <p:pic>
        <p:nvPicPr>
          <p:cNvPr id="10" name="Picture 9"/>
          <p:cNvPicPr>
            <a:picLocks noChangeAspect="1"/>
          </p:cNvPicPr>
          <p:nvPr/>
        </p:nvPicPr>
        <p:blipFill>
          <a:blip r:embed="rId3"/>
          <a:stretch>
            <a:fillRect/>
          </a:stretch>
        </p:blipFill>
        <p:spPr>
          <a:xfrm>
            <a:off x="5364088" y="2939679"/>
            <a:ext cx="2609697" cy="1973410"/>
          </a:xfrm>
          <a:prstGeom prst="rect">
            <a:avLst/>
          </a:prstGeom>
        </p:spPr>
      </p:pic>
      <p:sp>
        <p:nvSpPr>
          <p:cNvPr id="11" name="Rectangle 10"/>
          <p:cNvSpPr/>
          <p:nvPr/>
        </p:nvSpPr>
        <p:spPr>
          <a:xfrm>
            <a:off x="4283968" y="1960877"/>
            <a:ext cx="4680520" cy="954107"/>
          </a:xfrm>
          <a:prstGeom prst="rect">
            <a:avLst/>
          </a:prstGeom>
        </p:spPr>
        <p:txBody>
          <a:bodyPr wrap="square">
            <a:spAutoFit/>
          </a:bodyPr>
          <a:lstStyle/>
          <a:p>
            <a:pPr algn="ctr"/>
            <a:r>
              <a:rPr lang="en-GB" sz="1400" dirty="0" smtClean="0"/>
              <a:t>TCSPM (low impedance prototype) </a:t>
            </a:r>
          </a:p>
          <a:p>
            <a:pPr algn="ctr"/>
            <a:r>
              <a:rPr lang="en-GB" sz="1400" b="1" dirty="0" smtClean="0">
                <a:solidFill>
                  <a:srgbClr val="008000"/>
                </a:solidFill>
              </a:rPr>
              <a:t>Impedance measurements with LHC beam confirmed that the baseline Mo coating is adequate</a:t>
            </a:r>
            <a:r>
              <a:rPr lang="en-GB" sz="1400" dirty="0" smtClean="0">
                <a:solidFill>
                  <a:srgbClr val="008000"/>
                </a:solidFill>
              </a:rPr>
              <a:t>, ambitious plan to assess robustness in 2018.</a:t>
            </a:r>
            <a:endParaRPr lang="en-GB" sz="1400" dirty="0">
              <a:solidFill>
                <a:srgbClr val="008000"/>
              </a:solidFill>
            </a:endParaRPr>
          </a:p>
        </p:txBody>
      </p:sp>
      <p:sp>
        <p:nvSpPr>
          <p:cNvPr id="12" name="Content Placeholder 2"/>
          <p:cNvSpPr txBox="1">
            <a:spLocks/>
          </p:cNvSpPr>
          <p:nvPr/>
        </p:nvSpPr>
        <p:spPr>
          <a:xfrm>
            <a:off x="467544" y="5085184"/>
            <a:ext cx="8266384" cy="9856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dirty="0" smtClean="0"/>
              <a:t>DS collimation in P7 (11 T): very good with protons. Further improvement of ion cleaning maybe be required (2016 re-baselining has reduced the collimators and 11 T). </a:t>
            </a:r>
          </a:p>
          <a:p>
            <a:pPr marL="574675" lvl="1" indent="-168275"/>
            <a:r>
              <a:rPr lang="en-GB" sz="1600" dirty="0" smtClean="0"/>
              <a:t>More quench test with ions needed in 2018!</a:t>
            </a:r>
          </a:p>
          <a:p>
            <a:pPr marL="574675" lvl="1" indent="-168275"/>
            <a:r>
              <a:rPr lang="en-GB" sz="1600" dirty="0" smtClean="0"/>
              <a:t>If needed </a:t>
            </a:r>
            <a:r>
              <a:rPr lang="en-GB" sz="1600" b="1" dirty="0" smtClean="0">
                <a:solidFill>
                  <a:srgbClr val="00B050"/>
                </a:solidFill>
              </a:rPr>
              <a:t>crystal collimation system, very effective for ions</a:t>
            </a:r>
            <a:r>
              <a:rPr lang="en-GB" sz="1600" dirty="0" smtClean="0"/>
              <a:t>, may be implemented (decision by beginning  2019).</a:t>
            </a:r>
          </a:p>
        </p:txBody>
      </p:sp>
      <p:pic>
        <p:nvPicPr>
          <p:cNvPr id="13" name="Image 11" descr="HLU-logoN-titl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6881" y="238056"/>
            <a:ext cx="1688232" cy="684321"/>
          </a:xfrm>
          <a:prstGeom prst="rect">
            <a:avLst/>
          </a:prstGeom>
        </p:spPr>
      </p:pic>
      <p:sp>
        <p:nvSpPr>
          <p:cNvPr id="14" name="Rectangle 13"/>
          <p:cNvSpPr/>
          <p:nvPr/>
        </p:nvSpPr>
        <p:spPr>
          <a:xfrm>
            <a:off x="2123728" y="306338"/>
            <a:ext cx="396044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collimation</a:t>
            </a:r>
            <a:endParaRPr lang="en-GB" sz="2400" dirty="0">
              <a:solidFill>
                <a:schemeClr val="bg1"/>
              </a:solidFill>
            </a:endParaRPr>
          </a:p>
        </p:txBody>
      </p:sp>
    </p:spTree>
    <p:extLst>
      <p:ext uri="{BB962C8B-B14F-4D97-AF65-F5344CB8AC3E}">
        <p14:creationId xmlns:p14="http://schemas.microsoft.com/office/powerpoint/2010/main" val="92578547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990256" y="1263273"/>
            <a:ext cx="3888432" cy="3302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214352" y="1692326"/>
            <a:ext cx="1278418" cy="369332"/>
          </a:xfrm>
          <a:prstGeom prst="rect">
            <a:avLst/>
          </a:prstGeom>
          <a:solidFill>
            <a:srgbClr val="FFFF00"/>
          </a:solidFill>
          <a:ln>
            <a:solidFill>
              <a:schemeClr val="tx1"/>
            </a:solidFill>
          </a:ln>
        </p:spPr>
        <p:txBody>
          <a:bodyPr wrap="square" rtlCol="0">
            <a:spAutoFit/>
          </a:bodyPr>
          <a:lstStyle/>
          <a:p>
            <a:r>
              <a:rPr lang="en-US" b="1" dirty="0" smtClean="0">
                <a:latin typeface="Symbol" panose="05050102010706020507" pitchFamily="18" charset="2"/>
                <a:sym typeface="Wingdings" panose="05000000000000000000" pitchFamily="2" charset="2"/>
              </a:rPr>
              <a:t>b</a:t>
            </a:r>
            <a:r>
              <a:rPr lang="en-US" b="1" dirty="0" smtClean="0">
                <a:sym typeface="Wingdings" panose="05000000000000000000" pitchFamily="2" charset="2"/>
              </a:rPr>
              <a:t>*= 10 cm</a:t>
            </a:r>
            <a:endParaRPr lang="en-US" dirty="0"/>
          </a:p>
        </p:txBody>
      </p:sp>
      <p:sp>
        <p:nvSpPr>
          <p:cNvPr id="11" name="Content Placeholder 2"/>
          <p:cNvSpPr txBox="1">
            <a:spLocks/>
          </p:cNvSpPr>
          <p:nvPr/>
        </p:nvSpPr>
        <p:spPr>
          <a:xfrm>
            <a:off x="467544" y="4846663"/>
            <a:ext cx="8136904" cy="111743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ATS 2018 MD’s:</a:t>
            </a:r>
          </a:p>
          <a:p>
            <a:pPr lvl="1"/>
            <a:r>
              <a:rPr lang="en-US" sz="1400" dirty="0" smtClean="0"/>
              <a:t>Flat </a:t>
            </a:r>
            <a:r>
              <a:rPr lang="en-US" sz="1400" dirty="0"/>
              <a:t>optics development with a few trains for </a:t>
            </a:r>
            <a:r>
              <a:rPr lang="en-US" sz="1400" dirty="0" smtClean="0"/>
              <a:t>LRBB studies</a:t>
            </a:r>
          </a:p>
          <a:p>
            <a:pPr lvl="1"/>
            <a:r>
              <a:rPr lang="en-US" sz="1400" dirty="0" smtClean="0"/>
              <a:t>Round </a:t>
            </a:r>
            <a:r>
              <a:rPr lang="en-US" sz="1400" dirty="0"/>
              <a:t>optics with large telescopic index at full intensity for e-cloud studies with </a:t>
            </a:r>
            <a:r>
              <a:rPr lang="en-US" sz="1400" dirty="0" smtClean="0"/>
              <a:t>tele-optics</a:t>
            </a:r>
          </a:p>
          <a:p>
            <a:pPr lvl="1"/>
            <a:r>
              <a:rPr lang="en-US" sz="1400" dirty="0" smtClean="0"/>
              <a:t>Preparation </a:t>
            </a:r>
            <a:r>
              <a:rPr lang="en-US" sz="1400" dirty="0"/>
              <a:t>of the decision making process for the Run III optics: </a:t>
            </a:r>
            <a:r>
              <a:rPr lang="en-US" sz="1400" b="1" dirty="0">
                <a:solidFill>
                  <a:srgbClr val="FF0000"/>
                </a:solidFill>
              </a:rPr>
              <a:t>flat vs. round optics</a:t>
            </a:r>
            <a:r>
              <a:rPr lang="en-US" sz="1400" b="1" dirty="0" smtClean="0">
                <a:solidFill>
                  <a:srgbClr val="FF0000"/>
                </a:solidFill>
              </a:rPr>
              <a:t>.</a:t>
            </a:r>
            <a:endParaRPr lang="en-US" sz="1400" b="1" dirty="0">
              <a:solidFill>
                <a:srgbClr val="FF0000"/>
              </a:solidFill>
            </a:endParaRPr>
          </a:p>
        </p:txBody>
      </p:sp>
      <p:pic>
        <p:nvPicPr>
          <p:cNvPr id="12" name="Image 11" descr="HLU-logoN-tit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9851" y="308918"/>
            <a:ext cx="1688232" cy="684321"/>
          </a:xfrm>
          <a:prstGeom prst="rect">
            <a:avLst/>
          </a:prstGeom>
        </p:spPr>
      </p:pic>
      <p:sp>
        <p:nvSpPr>
          <p:cNvPr id="13" name="Rectangle 12"/>
          <p:cNvSpPr/>
          <p:nvPr/>
        </p:nvSpPr>
        <p:spPr>
          <a:xfrm>
            <a:off x="2051719" y="318568"/>
            <a:ext cx="396044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ATS optics</a:t>
            </a:r>
            <a:endParaRPr lang="en-GB" sz="2400" dirty="0">
              <a:solidFill>
                <a:schemeClr val="bg1"/>
              </a:solidFill>
            </a:endParaRPr>
          </a:p>
        </p:txBody>
      </p:sp>
      <p:sp>
        <p:nvSpPr>
          <p:cNvPr id="4" name="Rectangle 3"/>
          <p:cNvSpPr/>
          <p:nvPr/>
        </p:nvSpPr>
        <p:spPr>
          <a:xfrm>
            <a:off x="107504" y="1274238"/>
            <a:ext cx="4948214" cy="3323987"/>
          </a:xfrm>
          <a:prstGeom prst="rect">
            <a:avLst/>
          </a:prstGeom>
        </p:spPr>
        <p:txBody>
          <a:bodyPr wrap="square">
            <a:spAutoFit/>
          </a:bodyPr>
          <a:lstStyle/>
          <a:p>
            <a:pPr marL="36513" indent="0">
              <a:buNone/>
            </a:pPr>
            <a:r>
              <a:rPr lang="en-US" sz="2000" dirty="0">
                <a:latin typeface="Calibri" panose="020F0502020204030204" pitchFamily="34" charset="0"/>
                <a:cs typeface="Calibri" panose="020F0502020204030204" pitchFamily="34" charset="0"/>
              </a:rPr>
              <a:t>Achromatic Telescopic Squeezing </a:t>
            </a:r>
            <a:r>
              <a:rPr lang="en-US" sz="2000" b="1" dirty="0">
                <a:solidFill>
                  <a:schemeClr val="tx2"/>
                </a:solidFill>
                <a:latin typeface="Calibri" panose="020F0502020204030204" pitchFamily="34" charset="0"/>
                <a:cs typeface="Calibri" panose="020F0502020204030204" pitchFamily="34" charset="0"/>
              </a:rPr>
              <a:t>is a vital ingredient for HL-LHC</a:t>
            </a:r>
            <a:r>
              <a:rPr lang="en-US" b="1" dirty="0">
                <a:solidFill>
                  <a:schemeClr val="tx2"/>
                </a:solidFill>
                <a:latin typeface="Calibri" panose="020F0502020204030204" pitchFamily="34" charset="0"/>
                <a:cs typeface="Calibri" panose="020F0502020204030204" pitchFamily="34" charset="0"/>
              </a:rPr>
              <a:t>. </a:t>
            </a:r>
          </a:p>
          <a:p>
            <a:pPr lvl="1"/>
            <a:endParaRPr lang="en-US" sz="1400" dirty="0">
              <a:latin typeface="Calibri" panose="020F0502020204030204" pitchFamily="34" charset="0"/>
              <a:cs typeface="Calibri" panose="020F0502020204030204" pitchFamily="34" charset="0"/>
            </a:endParaRPr>
          </a:p>
          <a:p>
            <a:pPr marL="169863" lvl="1"/>
            <a:r>
              <a:rPr lang="en-US" dirty="0" smtClean="0">
                <a:latin typeface="Calibri" panose="020F0502020204030204" pitchFamily="34" charset="0"/>
                <a:cs typeface="Calibri" panose="020F0502020204030204" pitchFamily="34" charset="0"/>
                <a:sym typeface="Wingdings" panose="05000000000000000000" pitchFamily="2" charset="2"/>
              </a:rPr>
              <a:t>ATS </a:t>
            </a:r>
            <a:r>
              <a:rPr lang="en-US" dirty="0">
                <a:latin typeface="Calibri" panose="020F0502020204030204" pitchFamily="34" charset="0"/>
                <a:cs typeface="Calibri" panose="020F0502020204030204" pitchFamily="34" charset="0"/>
                <a:sym typeface="Wingdings" panose="05000000000000000000" pitchFamily="2" charset="2"/>
              </a:rPr>
              <a:t>MD’s in </a:t>
            </a:r>
            <a:r>
              <a:rPr lang="en-US" sz="1600" dirty="0">
                <a:latin typeface="Calibri" panose="020F0502020204030204" pitchFamily="34" charset="0"/>
                <a:cs typeface="Calibri" panose="020F0502020204030204" pitchFamily="34" charset="0"/>
                <a:sym typeface="Wingdings" panose="05000000000000000000" pitchFamily="2" charset="2"/>
              </a:rPr>
              <a:t>Run </a:t>
            </a:r>
            <a:r>
              <a:rPr lang="en-US" sz="1600" dirty="0" smtClean="0">
                <a:latin typeface="Calibri" panose="020F0502020204030204" pitchFamily="34" charset="0"/>
                <a:cs typeface="Calibri" panose="020F0502020204030204" pitchFamily="34" charset="0"/>
                <a:sym typeface="Wingdings" panose="05000000000000000000" pitchFamily="2" charset="2"/>
              </a:rPr>
              <a:t>1 </a:t>
            </a:r>
            <a:r>
              <a:rPr lang="en-US" sz="1600" dirty="0">
                <a:latin typeface="Calibri" panose="020F0502020204030204" pitchFamily="34" charset="0"/>
                <a:cs typeface="Calibri" panose="020F0502020204030204" pitchFamily="34" charset="0"/>
                <a:sym typeface="Wingdings" panose="05000000000000000000" pitchFamily="2" charset="2"/>
              </a:rPr>
              <a:t>(2011-12) demonstrated the basics</a:t>
            </a:r>
            <a:endParaRPr lang="en-US" sz="1600" dirty="0">
              <a:latin typeface="Calibri" panose="020F0502020204030204" pitchFamily="34" charset="0"/>
              <a:cs typeface="Calibri" panose="020F0502020204030204" pitchFamily="34" charset="0"/>
            </a:endParaRPr>
          </a:p>
          <a:p>
            <a:pPr marL="169863" lvl="1"/>
            <a:r>
              <a:rPr lang="en-US" b="1" dirty="0">
                <a:solidFill>
                  <a:srgbClr val="00B050"/>
                </a:solidFill>
                <a:latin typeface="Calibri" panose="020F0502020204030204" pitchFamily="34" charset="0"/>
                <a:cs typeface="Calibri" panose="020F0502020204030204" pitchFamily="34" charset="0"/>
                <a:sym typeface="Wingdings" panose="05000000000000000000" pitchFamily="2" charset="2"/>
              </a:rPr>
              <a:t>ATS MD’s in Run 2</a:t>
            </a:r>
            <a:r>
              <a:rPr lang="en-US" b="1"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 </a:t>
            </a:r>
            <a:r>
              <a:rPr lang="en-US" b="1" dirty="0">
                <a:solidFill>
                  <a:srgbClr val="00B050"/>
                </a:solidFill>
                <a:latin typeface="Calibri" panose="020F0502020204030204" pitchFamily="34" charset="0"/>
                <a:cs typeface="Calibri" panose="020F0502020204030204" pitchFamily="34" charset="0"/>
                <a:sym typeface="Wingdings" panose="05000000000000000000" pitchFamily="2" charset="2"/>
              </a:rPr>
              <a:t>(2016-17-..18) studied a new version of the ATS optics</a:t>
            </a:r>
            <a:r>
              <a:rPr lang="en-US" dirty="0">
                <a:latin typeface="Calibri" panose="020F0502020204030204" pitchFamily="34" charset="0"/>
                <a:cs typeface="Calibri" panose="020F0502020204030204" pitchFamily="34" charset="0"/>
                <a:sym typeface="Wingdings" panose="05000000000000000000" pitchFamily="2" charset="2"/>
              </a:rPr>
              <a:t> (optimized for machine protection aspects)</a:t>
            </a:r>
          </a:p>
          <a:p>
            <a:endParaRPr lang="fr-CH" sz="1600" dirty="0" smtClean="0">
              <a:latin typeface="Calibri" panose="020F0502020204030204" pitchFamily="34" charset="0"/>
              <a:cs typeface="Calibri" panose="020F0502020204030204" pitchFamily="34" charset="0"/>
            </a:endParaRPr>
          </a:p>
          <a:p>
            <a:endParaRPr lang="fr-CH" sz="1600" dirty="0" smtClean="0">
              <a:latin typeface="Calibri" panose="020F0502020204030204" pitchFamily="34" charset="0"/>
              <a:cs typeface="Calibri" panose="020F0502020204030204" pitchFamily="34" charset="0"/>
            </a:endParaRPr>
          </a:p>
          <a:p>
            <a:pPr marL="1031875" indent="-1031875"/>
            <a:r>
              <a:rPr lang="fr-CH" b="1" dirty="0" smtClean="0">
                <a:latin typeface="Calibri" panose="020F0502020204030204" pitchFamily="34" charset="0"/>
                <a:cs typeface="Calibri" panose="020F0502020204030204" pitchFamily="34" charset="0"/>
              </a:rPr>
              <a:t>Challenge: </a:t>
            </a:r>
            <a:r>
              <a:rPr lang="en-GB" b="1" dirty="0">
                <a:latin typeface="Calibri" panose="020F0502020204030204" pitchFamily="34" charset="0"/>
                <a:cs typeface="Calibri" panose="020F0502020204030204" pitchFamily="34" charset="0"/>
              </a:rPr>
              <a:t>preserving state-of-the-art optics correction at large telescopic index. </a:t>
            </a:r>
          </a:p>
          <a:p>
            <a:endParaRPr lang="en-GB" sz="1600" dirty="0">
              <a:latin typeface="Calibri" panose="020F0502020204030204" pitchFamily="34" charset="0"/>
              <a:cs typeface="Calibri" panose="020F0502020204030204" pitchFamily="34" charset="0"/>
            </a:endParaRPr>
          </a:p>
        </p:txBody>
      </p:sp>
      <p:sp>
        <p:nvSpPr>
          <p:cNvPr id="5" name="Rectangle 4"/>
          <p:cNvSpPr/>
          <p:nvPr/>
        </p:nvSpPr>
        <p:spPr>
          <a:xfrm>
            <a:off x="6175796" y="294043"/>
            <a:ext cx="2788691" cy="646331"/>
          </a:xfrm>
          <a:prstGeom prst="rect">
            <a:avLst/>
          </a:prstGeom>
        </p:spPr>
        <p:txBody>
          <a:bodyPr wrap="square">
            <a:spAutoFit/>
          </a:bodyPr>
          <a:lstStyle/>
          <a:p>
            <a:r>
              <a:rPr lang="en-GB" b="1" dirty="0">
                <a:solidFill>
                  <a:srgbClr val="008000"/>
                </a:solidFill>
              </a:rPr>
              <a:t>LHC nominal operation</a:t>
            </a:r>
            <a:r>
              <a:rPr lang="en-GB" dirty="0"/>
              <a:t> and MD’s</a:t>
            </a:r>
          </a:p>
        </p:txBody>
      </p:sp>
    </p:spTree>
    <p:extLst>
      <p:ext uri="{BB962C8B-B14F-4D97-AF65-F5344CB8AC3E}">
        <p14:creationId xmlns:p14="http://schemas.microsoft.com/office/powerpoint/2010/main" val="170975402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836712"/>
            <a:ext cx="8064896" cy="5130507"/>
          </a:xfrm>
          <a:prstGeom prst="rect">
            <a:avLst/>
          </a:prstGeom>
        </p:spPr>
        <p:txBody>
          <a:bodyPr wrap="square">
            <a:spAutoFit/>
          </a:bodyPr>
          <a:lstStyle/>
          <a:p>
            <a:pPr lvl="0" algn="just">
              <a:lnSpc>
                <a:spcPct val="107000"/>
              </a:lnSpc>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Session 4 - HL-LHC developments</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 main new equipment for the upgrade mature enough and with adequate margin to </a:t>
            </a:r>
            <a:r>
              <a:rPr lang="en-GB" dirty="0" smtClean="0">
                <a:latin typeface="Calibri" panose="020F0502020204030204" pitchFamily="34" charset="0"/>
                <a:ea typeface="Times New Roman" panose="02020603050405020304" pitchFamily="18" charset="0"/>
                <a:cs typeface="Times New Roman" panose="02020603050405020304" pitchFamily="18" charset="0"/>
              </a:rPr>
              <a:t>safely operate </a:t>
            </a:r>
            <a:r>
              <a:rPr lang="en-GB" dirty="0">
                <a:latin typeface="Calibri" panose="020F0502020204030204" pitchFamily="34" charset="0"/>
                <a:ea typeface="Times New Roman" panose="02020603050405020304" pitchFamily="18" charset="0"/>
                <a:cs typeface="Times New Roman" panose="02020603050405020304" pitchFamily="18" charset="0"/>
              </a:rPr>
              <a:t>with good availability? (Nb3Sn IT Quadrupoles and other new larger bore </a:t>
            </a:r>
            <a:r>
              <a:rPr lang="en-GB" dirty="0" err="1">
                <a:latin typeface="Calibri" panose="020F0502020204030204" pitchFamily="34" charset="0"/>
                <a:ea typeface="Times New Roman" panose="02020603050405020304" pitchFamily="18" charset="0"/>
                <a:cs typeface="Times New Roman" panose="02020603050405020304" pitchFamily="18" charset="0"/>
              </a:rPr>
              <a:t>Nb-Ti</a:t>
            </a:r>
            <a:r>
              <a:rPr lang="en-GB" dirty="0">
                <a:latin typeface="Calibri" panose="020F0502020204030204" pitchFamily="34" charset="0"/>
                <a:ea typeface="Times New Roman" panose="02020603050405020304" pitchFamily="18" charset="0"/>
                <a:cs typeface="Times New Roman" panose="02020603050405020304" pitchFamily="18" charset="0"/>
              </a:rPr>
              <a:t> </a:t>
            </a:r>
            <a:r>
              <a:rPr lang="en-GB" dirty="0" smtClean="0">
                <a:latin typeface="Calibri" panose="020F0502020204030204" pitchFamily="34" charset="0"/>
                <a:ea typeface="Times New Roman" panose="02020603050405020304" pitchFamily="18" charset="0"/>
                <a:cs typeface="Times New Roman" panose="02020603050405020304" pitchFamily="18" charset="0"/>
              </a:rPr>
              <a:t>magnets</a:t>
            </a:r>
            <a:r>
              <a:rPr lang="en-GB" dirty="0">
                <a:latin typeface="Calibri" panose="020F0502020204030204" pitchFamily="34" charset="0"/>
                <a:ea typeface="Times New Roman" panose="02020603050405020304" pitchFamily="18" charset="0"/>
                <a:cs typeface="Times New Roman" panose="02020603050405020304" pitchFamily="18" charset="0"/>
              </a:rPr>
              <a:t>, new collimators, SC </a:t>
            </a:r>
            <a:r>
              <a:rPr lang="en-GB" dirty="0" smtClean="0">
                <a:latin typeface="Calibri" panose="020F0502020204030204" pitchFamily="34" charset="0"/>
                <a:ea typeface="Times New Roman" panose="02020603050405020304" pitchFamily="18" charset="0"/>
                <a:cs typeface="Times New Roman" panose="02020603050405020304" pitchFamily="18" charset="0"/>
              </a:rPr>
              <a:t>links, CC </a:t>
            </a:r>
            <a:r>
              <a:rPr lang="en-GB" dirty="0">
                <a:latin typeface="Calibri" panose="020F0502020204030204" pitchFamily="34" charset="0"/>
                <a:ea typeface="Times New Roman" panose="02020603050405020304" pitchFamily="18" charset="0"/>
                <a:cs typeface="Times New Roman" panose="02020603050405020304" pitchFamily="18" charset="0"/>
              </a:rPr>
              <a:t>and </a:t>
            </a:r>
            <a:r>
              <a:rPr lang="en-GB" dirty="0" smtClean="0">
                <a:latin typeface="Calibri" panose="020F0502020204030204" pitchFamily="34" charset="0"/>
                <a:ea typeface="Times New Roman" panose="02020603050405020304" pitchFamily="18" charset="0"/>
                <a:cs typeface="Times New Roman" panose="02020603050405020304" pitchFamily="18" charset="0"/>
              </a:rPr>
              <a:t>11T)</a:t>
            </a:r>
            <a:endParaRPr lang="en-GB"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 cold powering layout, based on MgB2 SC links, technically adequate to the scope </a:t>
            </a:r>
            <a:r>
              <a:rPr lang="en-GB" dirty="0" smtClean="0">
                <a:latin typeface="Calibri" panose="020F0502020204030204" pitchFamily="34" charset="0"/>
                <a:ea typeface="Times New Roman" panose="02020603050405020304" pitchFamily="18" charset="0"/>
                <a:cs typeface="Times New Roman" panose="02020603050405020304" pitchFamily="18" charset="0"/>
              </a:rPr>
              <a:t>and advantageous </a:t>
            </a:r>
            <a:r>
              <a:rPr lang="en-GB" dirty="0">
                <a:latin typeface="Calibri" panose="020F0502020204030204" pitchFamily="34" charset="0"/>
                <a:ea typeface="Times New Roman" panose="02020603050405020304" pitchFamily="18" charset="0"/>
                <a:cs typeface="Times New Roman" panose="02020603050405020304" pitchFamily="18" charset="0"/>
              </a:rPr>
              <a:t>vs. more classical solutions? (for example solutions based on resistive cables or </a:t>
            </a:r>
            <a:r>
              <a:rPr lang="en-GB" dirty="0" smtClean="0">
                <a:latin typeface="Calibri" panose="020F0502020204030204" pitchFamily="34" charset="0"/>
                <a:ea typeface="Times New Roman" panose="02020603050405020304" pitchFamily="18" charset="0"/>
                <a:cs typeface="Times New Roman" panose="02020603050405020304" pitchFamily="18" charset="0"/>
              </a:rPr>
              <a:t>SC links </a:t>
            </a:r>
            <a:r>
              <a:rPr lang="en-GB" dirty="0">
                <a:latin typeface="Calibri" panose="020F0502020204030204" pitchFamily="34" charset="0"/>
                <a:ea typeface="Times New Roman" panose="02020603050405020304" pitchFamily="18" charset="0"/>
                <a:cs typeface="Times New Roman" panose="02020603050405020304" pitchFamily="18" charset="0"/>
              </a:rPr>
              <a:t>based on </a:t>
            </a:r>
            <a:r>
              <a:rPr lang="en-GB" dirty="0" err="1">
                <a:latin typeface="Calibri" panose="020F0502020204030204" pitchFamily="34" charset="0"/>
                <a:ea typeface="Times New Roman" panose="02020603050405020304" pitchFamily="18" charset="0"/>
                <a:cs typeface="Times New Roman" panose="02020603050405020304" pitchFamily="18" charset="0"/>
              </a:rPr>
              <a:t>Nb-Ti</a:t>
            </a:r>
            <a:r>
              <a:rPr lang="en-GB" dirty="0">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 novel ATS optics mature enough to be considered as definitive baseline with minimal </a:t>
            </a:r>
            <a:r>
              <a:rPr lang="en-GB" dirty="0" smtClean="0">
                <a:latin typeface="Calibri" panose="020F0502020204030204" pitchFamily="34" charset="0"/>
                <a:ea typeface="Times New Roman" panose="02020603050405020304" pitchFamily="18" charset="0"/>
                <a:cs typeface="Times New Roman" panose="02020603050405020304" pitchFamily="18" charset="0"/>
              </a:rPr>
              <a:t>risk also </a:t>
            </a:r>
            <a:r>
              <a:rPr lang="en-GB" dirty="0">
                <a:latin typeface="Calibri" panose="020F0502020204030204" pitchFamily="34" charset="0"/>
                <a:ea typeface="Times New Roman" panose="02020603050405020304" pitchFamily="18" charset="0"/>
                <a:cs typeface="Times New Roman" panose="02020603050405020304" pitchFamily="18" charset="0"/>
              </a:rPr>
              <a:t>in terms of availability and operation flexibility</a:t>
            </a:r>
            <a:r>
              <a:rPr lang="en-GB" dirty="0" smtClean="0">
                <a:latin typeface="Calibri" panose="020F0502020204030204" pitchFamily="34" charset="0"/>
                <a:ea typeface="Times New Roman" panose="02020603050405020304" pitchFamily="18" charset="0"/>
                <a:cs typeface="Times New Roman" panose="02020603050405020304" pitchFamily="18" charset="0"/>
              </a:rPr>
              <a:t>?</a:t>
            </a:r>
          </a:p>
          <a:p>
            <a:pPr lvl="0" algn="just">
              <a:lnSpc>
                <a:spcPct val="107000"/>
              </a:lnSpc>
              <a:spcAft>
                <a:spcPts val="0"/>
              </a:spcAft>
            </a:pPr>
            <a:endParaRPr lang="en-GB" b="1" dirty="0" smtClean="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07000"/>
              </a:lnSpc>
              <a:spcAft>
                <a:spcPts val="0"/>
              </a:spcAft>
            </a:pPr>
            <a:r>
              <a:rPr lang="en-GB" b="1" dirty="0" smtClean="0">
                <a:latin typeface="Calibri" panose="020F0502020204030204" pitchFamily="34" charset="0"/>
                <a:ea typeface="Times New Roman" panose="02020603050405020304" pitchFamily="18" charset="0"/>
                <a:cs typeface="Times New Roman" panose="02020603050405020304" pitchFamily="18" charset="0"/>
              </a:rPr>
              <a:t>Session </a:t>
            </a:r>
            <a:r>
              <a:rPr lang="en-GB" b="1" dirty="0">
                <a:latin typeface="Calibri" panose="020F0502020204030204" pitchFamily="34" charset="0"/>
                <a:ea typeface="Times New Roman" panose="02020603050405020304" pitchFamily="18" charset="0"/>
                <a:cs typeface="Times New Roman" panose="02020603050405020304" pitchFamily="18" charset="0"/>
              </a:rPr>
              <a:t>5 </a:t>
            </a:r>
            <a:r>
              <a:rPr lang="en-GB" b="1" dirty="0" smtClean="0">
                <a:latin typeface="Calibri" panose="020F0502020204030204" pitchFamily="34" charset="0"/>
                <a:ea typeface="Times New Roman" panose="02020603050405020304" pitchFamily="18" charset="0"/>
                <a:cs typeface="Times New Roman" panose="02020603050405020304" pitchFamily="18" charset="0"/>
              </a:rPr>
              <a:t>- </a:t>
            </a:r>
            <a:r>
              <a:rPr lang="en-GB" b="1" dirty="0">
                <a:latin typeface="Calibri" panose="020F0502020204030204" pitchFamily="34" charset="0"/>
                <a:ea typeface="Times New Roman" panose="02020603050405020304" pitchFamily="18" charset="0"/>
                <a:cs typeface="Times New Roman" panose="02020603050405020304" pitchFamily="18" charset="0"/>
              </a:rPr>
              <a:t>HL-LHC open issues and options</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our approach for preserving the brightness against blow-up and instabilities realistic? Do </a:t>
            </a:r>
            <a:r>
              <a:rPr lang="en-GB" dirty="0" smtClean="0">
                <a:latin typeface="Calibri" panose="020F0502020204030204" pitchFamily="34" charset="0"/>
                <a:ea typeface="Times New Roman" panose="02020603050405020304" pitchFamily="18" charset="0"/>
                <a:cs typeface="Times New Roman" panose="02020603050405020304" pitchFamily="18" charset="0"/>
              </a:rPr>
              <a:t>we have </a:t>
            </a:r>
            <a:r>
              <a:rPr lang="en-GB" dirty="0">
                <a:latin typeface="Calibri" panose="020F0502020204030204" pitchFamily="34" charset="0"/>
                <a:ea typeface="Times New Roman" panose="02020603050405020304" pitchFamily="18" charset="0"/>
                <a:cs typeface="Times New Roman" panose="02020603050405020304" pitchFamily="18" charset="0"/>
              </a:rPr>
              <a:t>sufficient margin?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Are </a:t>
            </a:r>
            <a:r>
              <a:rPr lang="en-GB" dirty="0">
                <a:latin typeface="Calibri" panose="020F0502020204030204" pitchFamily="34" charset="0"/>
                <a:ea typeface="Times New Roman" panose="02020603050405020304" pitchFamily="18" charset="0"/>
                <a:cs typeface="Times New Roman" panose="02020603050405020304" pitchFamily="18" charset="0"/>
              </a:rPr>
              <a:t>the back-up scenario and mitigation measures adequate (electron cloud, stability, </a:t>
            </a:r>
            <a:r>
              <a:rPr lang="en-GB" dirty="0" smtClean="0">
                <a:latin typeface="Calibri" panose="020F0502020204030204" pitchFamily="34" charset="0"/>
                <a:ea typeface="Times New Roman" panose="02020603050405020304" pitchFamily="18" charset="0"/>
                <a:cs typeface="Times New Roman" panose="02020603050405020304" pitchFamily="18" charset="0"/>
              </a:rPr>
              <a:t>emittance preservation</a:t>
            </a:r>
            <a:r>
              <a:rPr lang="en-GB" dirty="0">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there any suggestion on the machine studies that should be performed to address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potential </a:t>
            </a:r>
            <a:r>
              <a:rPr lang="en-GB" dirty="0">
                <a:latin typeface="Calibri" panose="020F0502020204030204" pitchFamily="34" charset="0"/>
                <a:ea typeface="Times New Roman" panose="02020603050405020304" pitchFamily="18" charset="0"/>
                <a:cs typeface="Times New Roman" panose="02020603050405020304" pitchFamily="18" charset="0"/>
              </a:rPr>
              <a:t>issues?  </a:t>
            </a:r>
            <a:endParaRPr lang="en-GB"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1"/>
          <p:cNvSpPr>
            <a:spLocks noChangeArrowheads="1"/>
          </p:cNvSpPr>
          <p:nvPr/>
        </p:nvSpPr>
        <p:spPr bwMode="auto">
          <a:xfrm>
            <a:off x="611560" y="116632"/>
            <a:ext cx="7992888"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3600" b="0" i="0" u="none" strike="noStrike" kern="0" cap="none" spc="0" normalizeH="0" baseline="0" noProof="0" dirty="0" smtClean="0">
                <a:ln>
                  <a:noFill/>
                </a:ln>
                <a:solidFill>
                  <a:srgbClr val="FFFFFF"/>
                </a:solidFill>
                <a:effectLst/>
                <a:uLnTx/>
                <a:uFillTx/>
                <a:latin typeface="Tahoma" pitchFamily="34" charset="0"/>
                <a:cs typeface="Tahoma" pitchFamily="34" charset="0"/>
              </a:rPr>
              <a:t>CMAC14 charge (2/3)</a:t>
            </a:r>
          </a:p>
        </p:txBody>
      </p:sp>
    </p:spTree>
    <p:extLst>
      <p:ext uri="{BB962C8B-B14F-4D97-AF65-F5344CB8AC3E}">
        <p14:creationId xmlns:p14="http://schemas.microsoft.com/office/powerpoint/2010/main" val="410962102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11" descr="HLU-logoN-titl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5" name="Rectangle 4"/>
          <p:cNvSpPr/>
          <p:nvPr/>
        </p:nvSpPr>
        <p:spPr>
          <a:xfrm>
            <a:off x="2051719" y="318568"/>
            <a:ext cx="5832649"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open issues and options</a:t>
            </a:r>
            <a:endParaRPr lang="en-GB" sz="2400" dirty="0">
              <a:solidFill>
                <a:schemeClr val="bg1"/>
              </a:solidFill>
            </a:endParaRPr>
          </a:p>
        </p:txBody>
      </p:sp>
      <p:sp>
        <p:nvSpPr>
          <p:cNvPr id="7" name="Rectangle 6"/>
          <p:cNvSpPr/>
          <p:nvPr/>
        </p:nvSpPr>
        <p:spPr>
          <a:xfrm>
            <a:off x="683568" y="993239"/>
            <a:ext cx="8064896" cy="1421928"/>
          </a:xfrm>
          <a:prstGeom prst="rect">
            <a:avLst/>
          </a:prstGeom>
        </p:spPr>
        <p:txBody>
          <a:bodyPr wrap="square">
            <a:spAutoFit/>
          </a:bodyPr>
          <a:lstStyle/>
          <a:p>
            <a:pPr marL="285750" lvl="1" indent="-285750">
              <a:lnSpc>
                <a:spcPct val="120000"/>
              </a:lnSpc>
              <a:buFont typeface="Wingdings" panose="05000000000000000000" pitchFamily="2" charset="2"/>
              <a:buChar char="§"/>
            </a:pPr>
            <a:r>
              <a:rPr lang="en-GB" b="1" dirty="0">
                <a:solidFill>
                  <a:srgbClr val="006600"/>
                </a:solidFill>
              </a:rPr>
              <a:t>Review of the baseline scenario after the re-baselining in June 2016. </a:t>
            </a:r>
          </a:p>
          <a:p>
            <a:pPr marL="285750" lvl="1" indent="-285750">
              <a:lnSpc>
                <a:spcPct val="120000"/>
              </a:lnSpc>
              <a:buFont typeface="Wingdings" panose="05000000000000000000" pitchFamily="2" charset="2"/>
              <a:buChar char="§"/>
            </a:pPr>
            <a:r>
              <a:rPr lang="en-GB" b="1" dirty="0">
                <a:solidFill>
                  <a:srgbClr val="006600"/>
                </a:solidFill>
              </a:rPr>
              <a:t>Analysis of open issues and mitigation of the corresponding risks</a:t>
            </a:r>
          </a:p>
          <a:p>
            <a:pPr marL="285750" lvl="1" indent="-285750">
              <a:lnSpc>
                <a:spcPct val="120000"/>
              </a:lnSpc>
              <a:buFont typeface="Wingdings" panose="05000000000000000000" pitchFamily="2" charset="2"/>
              <a:buChar char="§"/>
            </a:pPr>
            <a:r>
              <a:rPr lang="en-GB" dirty="0">
                <a:solidFill>
                  <a:srgbClr val="5A5A5A"/>
                </a:solidFill>
              </a:rPr>
              <a:t>Required studies and developments</a:t>
            </a:r>
          </a:p>
          <a:p>
            <a:pPr marL="285750" lvl="1" indent="-285750">
              <a:lnSpc>
                <a:spcPct val="120000"/>
              </a:lnSpc>
              <a:buFont typeface="Wingdings" panose="05000000000000000000" pitchFamily="2" charset="2"/>
              <a:buChar char="§"/>
            </a:pPr>
            <a:r>
              <a:rPr lang="en-GB" dirty="0">
                <a:solidFill>
                  <a:srgbClr val="5A5A5A"/>
                </a:solidFill>
              </a:rPr>
              <a:t>Options</a:t>
            </a:r>
          </a:p>
        </p:txBody>
      </p:sp>
      <p:sp>
        <p:nvSpPr>
          <p:cNvPr id="8" name="Rectangle 7"/>
          <p:cNvSpPr/>
          <p:nvPr/>
        </p:nvSpPr>
        <p:spPr>
          <a:xfrm>
            <a:off x="195600" y="2534246"/>
            <a:ext cx="4301177" cy="369332"/>
          </a:xfrm>
          <a:prstGeom prst="rect">
            <a:avLst/>
          </a:prstGeom>
        </p:spPr>
        <p:txBody>
          <a:bodyPr wrap="none">
            <a:spAutoFit/>
          </a:bodyPr>
          <a:lstStyle/>
          <a:p>
            <a:r>
              <a:rPr lang="en-GB" b="1" dirty="0" smtClean="0">
                <a:solidFill>
                  <a:srgbClr val="008000"/>
                </a:solidFill>
              </a:rPr>
              <a:t>Recovery of full HL-LHC performance</a:t>
            </a:r>
            <a:endParaRPr lang="en-GB" b="1" dirty="0">
              <a:solidFill>
                <a:srgbClr val="008000"/>
              </a:solidFill>
            </a:endParaRPr>
          </a:p>
        </p:txBody>
      </p:sp>
      <p:sp>
        <p:nvSpPr>
          <p:cNvPr id="9" name="Rectangle 8"/>
          <p:cNvSpPr/>
          <p:nvPr/>
        </p:nvSpPr>
        <p:spPr>
          <a:xfrm>
            <a:off x="323528" y="3018294"/>
            <a:ext cx="4464496" cy="2653419"/>
          </a:xfrm>
          <a:prstGeom prst="rect">
            <a:avLst/>
          </a:prstGeom>
        </p:spPr>
        <p:txBody>
          <a:bodyPr wrap="square">
            <a:spAutoFit/>
          </a:bodyPr>
          <a:lstStyle/>
          <a:p>
            <a:pPr>
              <a:lnSpc>
                <a:spcPct val="120000"/>
              </a:lnSpc>
            </a:pPr>
            <a:r>
              <a:rPr lang="en-US" sz="1400" dirty="0"/>
              <a:t>New baseline scenario </a:t>
            </a:r>
            <a:r>
              <a:rPr lang="en-US" sz="1400" dirty="0">
                <a:solidFill>
                  <a:srgbClr val="FF0000"/>
                </a:solidFill>
              </a:rPr>
              <a:t>after 2016 re-baselining</a:t>
            </a:r>
            <a:r>
              <a:rPr lang="en-US" sz="1400" dirty="0"/>
              <a:t>: </a:t>
            </a:r>
          </a:p>
          <a:p>
            <a:pPr lvl="1">
              <a:lnSpc>
                <a:spcPct val="120000"/>
              </a:lnSpc>
            </a:pPr>
            <a:r>
              <a:rPr lang="en-US" sz="1400" dirty="0"/>
              <a:t>optimization of MKD-TCT phase advance for </a:t>
            </a:r>
            <a:r>
              <a:rPr lang="el-GR" sz="1400" dirty="0"/>
              <a:t>β</a:t>
            </a:r>
            <a:r>
              <a:rPr lang="en-US" sz="1400" dirty="0"/>
              <a:t>*  reach in any crossing plane configuration</a:t>
            </a:r>
          </a:p>
          <a:p>
            <a:pPr lvl="2">
              <a:lnSpc>
                <a:spcPct val="120000"/>
              </a:lnSpc>
            </a:pPr>
            <a:r>
              <a:rPr lang="en-US" sz="1400" dirty="0"/>
              <a:t>smaller protected aperture</a:t>
            </a:r>
            <a:endParaRPr lang="en-US" sz="1400" dirty="0">
              <a:sym typeface="Wingdings" panose="05000000000000000000" pitchFamily="2" charset="2"/>
            </a:endParaRPr>
          </a:p>
          <a:p>
            <a:pPr lvl="2">
              <a:lnSpc>
                <a:spcPct val="120000"/>
              </a:lnSpc>
            </a:pPr>
            <a:r>
              <a:rPr lang="en-US" sz="1400" dirty="0">
                <a:solidFill>
                  <a:srgbClr val="FF0000"/>
                </a:solidFill>
                <a:sym typeface="Wingdings" panose="05000000000000000000" pitchFamily="2" charset="2"/>
              </a:rPr>
              <a:t>smaller </a:t>
            </a:r>
            <a:r>
              <a:rPr lang="el-GR" sz="1400" dirty="0">
                <a:solidFill>
                  <a:srgbClr val="FF0000"/>
                </a:solidFill>
              </a:rPr>
              <a:t>β</a:t>
            </a:r>
            <a:r>
              <a:rPr lang="en-US" sz="1400" dirty="0">
                <a:solidFill>
                  <a:srgbClr val="FF0000"/>
                </a:solidFill>
              </a:rPr>
              <a:t>* (15 cm)</a:t>
            </a:r>
          </a:p>
          <a:p>
            <a:pPr lvl="1">
              <a:lnSpc>
                <a:spcPct val="120000"/>
              </a:lnSpc>
            </a:pPr>
            <a:r>
              <a:rPr lang="en-US" sz="1400" dirty="0"/>
              <a:t>detailed analysis of orbit corrector budget and crab cavities re-alignment needs</a:t>
            </a:r>
          </a:p>
          <a:p>
            <a:pPr lvl="1">
              <a:lnSpc>
                <a:spcPct val="120000"/>
              </a:lnSpc>
            </a:pPr>
            <a:r>
              <a:rPr lang="en-US" sz="1400" dirty="0">
                <a:solidFill>
                  <a:srgbClr val="FF0000"/>
                </a:solidFill>
              </a:rPr>
              <a:t>Combined ramp and squeeze based on LHC experience</a:t>
            </a:r>
            <a:r>
              <a:rPr lang="en-US" sz="1400" dirty="0"/>
              <a:t> (reduced cycle time)</a:t>
            </a:r>
          </a:p>
          <a:p>
            <a:pPr lvl="1">
              <a:lnSpc>
                <a:spcPct val="120000"/>
              </a:lnSpc>
            </a:pPr>
            <a:r>
              <a:rPr lang="en-US" sz="1400" dirty="0"/>
              <a:t>Reduced crossing angle: </a:t>
            </a:r>
            <a:r>
              <a:rPr lang="en-US" sz="1400" dirty="0">
                <a:solidFill>
                  <a:srgbClr val="FF0000"/>
                </a:solidFill>
              </a:rPr>
              <a:t>500 </a:t>
            </a:r>
            <a:r>
              <a:rPr lang="en-US" sz="1400" dirty="0">
                <a:solidFill>
                  <a:srgbClr val="FF0000"/>
                </a:solidFill>
                <a:sym typeface="Symbol" panose="05050102010706020507" pitchFamily="18" charset="2"/>
              </a:rPr>
              <a:t>rad</a:t>
            </a:r>
            <a:endParaRPr lang="en-US" sz="1400" dirty="0"/>
          </a:p>
        </p:txBody>
      </p:sp>
      <p:pic>
        <p:nvPicPr>
          <p:cNvPr id="10" name="Content Placeholder 5"/>
          <p:cNvPicPr>
            <a:picLocks noGrp="1" noChangeAspect="1"/>
          </p:cNvPicPr>
          <p:nvPr>
            <p:ph sz="quarter" idx="4294967295"/>
          </p:nvPr>
        </p:nvPicPr>
        <p:blipFill>
          <a:blip r:embed="rId3">
            <a:extLst>
              <a:ext uri="{28A0092B-C50C-407E-A947-70E740481C1C}">
                <a14:useLocalDpi xmlns:a14="http://schemas.microsoft.com/office/drawing/2010/main"/>
              </a:ext>
            </a:extLst>
          </a:blip>
          <a:stretch>
            <a:fillRect/>
          </a:stretch>
        </p:blipFill>
        <p:spPr>
          <a:xfrm>
            <a:off x="4906348" y="1993004"/>
            <a:ext cx="3554084" cy="2551757"/>
          </a:xfrm>
          <a:prstGeom prst="rect">
            <a:avLst/>
          </a:prstGeom>
        </p:spPr>
      </p:pic>
      <p:sp>
        <p:nvSpPr>
          <p:cNvPr id="11" name="TextBox 10"/>
          <p:cNvSpPr txBox="1"/>
          <p:nvPr/>
        </p:nvSpPr>
        <p:spPr>
          <a:xfrm>
            <a:off x="4572000" y="4551155"/>
            <a:ext cx="4355976" cy="584775"/>
          </a:xfrm>
          <a:prstGeom prst="rect">
            <a:avLst/>
          </a:prstGeom>
          <a:solidFill>
            <a:srgbClr val="008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600" b="1" dirty="0">
                <a:solidFill>
                  <a:schemeClr val="bg1"/>
                </a:solidFill>
              </a:rPr>
              <a:t>Recovered pre-</a:t>
            </a:r>
            <a:r>
              <a:rPr lang="en-GB" sz="1600" b="1" dirty="0" err="1">
                <a:solidFill>
                  <a:schemeClr val="bg1"/>
                </a:solidFill>
              </a:rPr>
              <a:t>rebaseline</a:t>
            </a:r>
            <a:r>
              <a:rPr lang="en-GB" sz="1600" b="1" dirty="0">
                <a:solidFill>
                  <a:schemeClr val="bg1"/>
                </a:solidFill>
              </a:rPr>
              <a:t> performance </a:t>
            </a:r>
            <a:endParaRPr lang="en-GB" sz="1600" b="1" dirty="0" smtClean="0">
              <a:solidFill>
                <a:schemeClr val="bg1"/>
              </a:solidFill>
            </a:endParaRPr>
          </a:p>
          <a:p>
            <a:pPr algn="ctr"/>
            <a:r>
              <a:rPr lang="en-GB" sz="1600" b="1" dirty="0" smtClean="0">
                <a:solidFill>
                  <a:schemeClr val="bg1"/>
                </a:solidFill>
              </a:rPr>
              <a:t>with efficiency = 50%</a:t>
            </a:r>
            <a:endParaRPr lang="en-GB" sz="1600" b="1" dirty="0">
              <a:solidFill>
                <a:schemeClr val="bg1"/>
              </a:solidFill>
            </a:endParaRPr>
          </a:p>
        </p:txBody>
      </p:sp>
      <p:sp>
        <p:nvSpPr>
          <p:cNvPr id="12" name="TextBox 11"/>
          <p:cNvSpPr txBox="1"/>
          <p:nvPr/>
        </p:nvSpPr>
        <p:spPr>
          <a:xfrm>
            <a:off x="4556452" y="5416497"/>
            <a:ext cx="4355976" cy="523220"/>
          </a:xfrm>
          <a:prstGeom prst="rect">
            <a:avLst/>
          </a:prstGeom>
          <a:solidFill>
            <a:srgbClr val="FF0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400" b="1" dirty="0" smtClean="0">
                <a:solidFill>
                  <a:schemeClr val="bg1"/>
                </a:solidFill>
              </a:rPr>
              <a:t>250 </a:t>
            </a:r>
            <a:r>
              <a:rPr lang="en-GB" sz="1400" b="1" dirty="0">
                <a:solidFill>
                  <a:schemeClr val="bg1"/>
                </a:solidFill>
              </a:rPr>
              <a:t>fb</a:t>
            </a:r>
            <a:r>
              <a:rPr lang="en-GB" sz="1400" b="1" baseline="30000" dirty="0">
                <a:solidFill>
                  <a:schemeClr val="bg1"/>
                </a:solidFill>
              </a:rPr>
              <a:t>-1</a:t>
            </a:r>
            <a:r>
              <a:rPr lang="en-GB" sz="1400" b="1" dirty="0">
                <a:solidFill>
                  <a:schemeClr val="bg1"/>
                </a:solidFill>
              </a:rPr>
              <a:t>/160 days (nominal</a:t>
            </a:r>
            <a:r>
              <a:rPr lang="en-GB" sz="1400" b="1" dirty="0" smtClean="0">
                <a:solidFill>
                  <a:schemeClr val="bg1"/>
                </a:solidFill>
              </a:rPr>
              <a:t>) with 5.0 10</a:t>
            </a:r>
            <a:r>
              <a:rPr lang="en-GB" sz="1400" b="1" baseline="30000" dirty="0" smtClean="0">
                <a:solidFill>
                  <a:schemeClr val="bg1"/>
                </a:solidFill>
              </a:rPr>
              <a:t>34</a:t>
            </a:r>
            <a:r>
              <a:rPr lang="en-GB" sz="1400" b="1" dirty="0" smtClean="0">
                <a:solidFill>
                  <a:schemeClr val="bg1"/>
                </a:solidFill>
              </a:rPr>
              <a:t> cm</a:t>
            </a:r>
            <a:r>
              <a:rPr lang="en-GB" sz="1400" b="1" baseline="30000" dirty="0" smtClean="0">
                <a:solidFill>
                  <a:schemeClr val="bg1"/>
                </a:solidFill>
              </a:rPr>
              <a:t>-2</a:t>
            </a:r>
            <a:r>
              <a:rPr lang="en-GB" sz="1400" b="1" dirty="0" smtClean="0">
                <a:solidFill>
                  <a:schemeClr val="bg1"/>
                </a:solidFill>
              </a:rPr>
              <a:t> s</a:t>
            </a:r>
            <a:r>
              <a:rPr lang="en-GB" sz="1400" b="1" baseline="30000" dirty="0" smtClean="0">
                <a:solidFill>
                  <a:schemeClr val="bg1"/>
                </a:solidFill>
              </a:rPr>
              <a:t>-1</a:t>
            </a:r>
            <a:endParaRPr lang="en-GB" sz="1400" b="1" baseline="30000" dirty="0">
              <a:solidFill>
                <a:schemeClr val="bg1"/>
              </a:solidFill>
            </a:endParaRPr>
          </a:p>
          <a:p>
            <a:pPr algn="ctr"/>
            <a:r>
              <a:rPr lang="en-GB" sz="1400" b="1" dirty="0">
                <a:solidFill>
                  <a:schemeClr val="bg1"/>
                </a:solidFill>
              </a:rPr>
              <a:t>320 fb</a:t>
            </a:r>
            <a:r>
              <a:rPr lang="en-GB" sz="1400" b="1" baseline="30000" dirty="0">
                <a:solidFill>
                  <a:schemeClr val="bg1"/>
                </a:solidFill>
              </a:rPr>
              <a:t>-1</a:t>
            </a:r>
            <a:r>
              <a:rPr lang="en-GB" sz="1400" b="1" dirty="0">
                <a:solidFill>
                  <a:schemeClr val="bg1"/>
                </a:solidFill>
              </a:rPr>
              <a:t>/160 days (ultimate) with </a:t>
            </a:r>
            <a:r>
              <a:rPr lang="en-GB" sz="1400" b="1" dirty="0" smtClean="0">
                <a:solidFill>
                  <a:schemeClr val="bg1"/>
                </a:solidFill>
              </a:rPr>
              <a:t>7.5 10</a:t>
            </a:r>
            <a:r>
              <a:rPr lang="en-GB" sz="1400" b="1" baseline="30000" dirty="0" smtClean="0">
                <a:solidFill>
                  <a:schemeClr val="bg1"/>
                </a:solidFill>
              </a:rPr>
              <a:t>34</a:t>
            </a:r>
            <a:r>
              <a:rPr lang="en-GB" sz="1400" b="1" dirty="0" smtClean="0">
                <a:solidFill>
                  <a:schemeClr val="bg1"/>
                </a:solidFill>
              </a:rPr>
              <a:t> </a:t>
            </a:r>
            <a:r>
              <a:rPr lang="en-GB" sz="1400" b="1" dirty="0">
                <a:solidFill>
                  <a:schemeClr val="bg1"/>
                </a:solidFill>
              </a:rPr>
              <a:t>cm</a:t>
            </a:r>
            <a:r>
              <a:rPr lang="en-GB" sz="1400" b="1" baseline="30000" dirty="0">
                <a:solidFill>
                  <a:schemeClr val="bg1"/>
                </a:solidFill>
              </a:rPr>
              <a:t>-2</a:t>
            </a:r>
            <a:r>
              <a:rPr lang="en-GB" sz="1400" b="1" dirty="0">
                <a:solidFill>
                  <a:schemeClr val="bg1"/>
                </a:solidFill>
              </a:rPr>
              <a:t> </a:t>
            </a:r>
            <a:r>
              <a:rPr lang="en-GB" sz="1400" b="1" dirty="0" smtClean="0">
                <a:solidFill>
                  <a:schemeClr val="bg1"/>
                </a:solidFill>
              </a:rPr>
              <a:t>s</a:t>
            </a:r>
            <a:r>
              <a:rPr lang="en-GB" sz="1400" b="1" baseline="30000" dirty="0" smtClean="0">
                <a:solidFill>
                  <a:schemeClr val="bg1"/>
                </a:solidFill>
              </a:rPr>
              <a:t>-1</a:t>
            </a:r>
            <a:endParaRPr lang="en-GB" sz="1400" b="1" baseline="30000" dirty="0">
              <a:solidFill>
                <a:schemeClr val="bg1"/>
              </a:solidFill>
            </a:endParaRPr>
          </a:p>
        </p:txBody>
      </p:sp>
    </p:spTree>
    <p:extLst>
      <p:ext uri="{BB962C8B-B14F-4D97-AF65-F5344CB8AC3E}">
        <p14:creationId xmlns:p14="http://schemas.microsoft.com/office/powerpoint/2010/main" val="21362270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818691" y="2144588"/>
            <a:ext cx="4312843" cy="780356"/>
            <a:chOff x="4831157" y="2399385"/>
            <a:chExt cx="4312843" cy="780356"/>
          </a:xfrm>
        </p:grpSpPr>
        <p:grpSp>
          <p:nvGrpSpPr>
            <p:cNvPr id="9" name="Group 8"/>
            <p:cNvGrpSpPr>
              <a:grpSpLocks noChangeAspect="1"/>
            </p:cNvGrpSpPr>
            <p:nvPr/>
          </p:nvGrpSpPr>
          <p:grpSpPr>
            <a:xfrm>
              <a:off x="4831157" y="2399385"/>
              <a:ext cx="4312843" cy="780356"/>
              <a:chOff x="-1" y="1891394"/>
              <a:chExt cx="9144002" cy="1180143"/>
            </a:xfrm>
          </p:grpSpPr>
          <p:pic>
            <p:nvPicPr>
              <p:cNvPr id="10" name="Picture 9">
                <a:extLst>
                  <a:ext uri="{FF2B5EF4-FFF2-40B4-BE49-F238E27FC236}">
                    <a16:creationId xmlns:a16="http://schemas.microsoft.com/office/drawing/2014/main" id="{39B0D09C-9055-C248-BA7C-A7C7325EC74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828801" y="1894490"/>
                <a:ext cx="7315200" cy="1177047"/>
              </a:xfrm>
              <a:prstGeom prst="rect">
                <a:avLst/>
              </a:prstGeom>
            </p:spPr>
          </p:pic>
          <p:grpSp>
            <p:nvGrpSpPr>
              <p:cNvPr id="11" name="Group 10">
                <a:extLst>
                  <a:ext uri="{FF2B5EF4-FFF2-40B4-BE49-F238E27FC236}">
                    <a16:creationId xmlns:a16="http://schemas.microsoft.com/office/drawing/2014/main" id="{48828608-B031-9B42-BE06-7E203DD48A5D}"/>
                  </a:ext>
                </a:extLst>
              </p:cNvPr>
              <p:cNvGrpSpPr/>
              <p:nvPr/>
            </p:nvGrpSpPr>
            <p:grpSpPr>
              <a:xfrm>
                <a:off x="-1" y="1891394"/>
                <a:ext cx="1979373" cy="1070042"/>
                <a:chOff x="-1" y="1852066"/>
                <a:chExt cx="1979373" cy="1070042"/>
              </a:xfrm>
            </p:grpSpPr>
            <p:pic>
              <p:nvPicPr>
                <p:cNvPr id="12" name="Picture 11">
                  <a:extLst>
                    <a:ext uri="{FF2B5EF4-FFF2-40B4-BE49-F238E27FC236}">
                      <a16:creationId xmlns:a16="http://schemas.microsoft.com/office/drawing/2014/main" id="{06942DAC-0D1F-1741-B2C5-6F9C7460BC3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 y="1852066"/>
                  <a:ext cx="1828801" cy="1070042"/>
                </a:xfrm>
                <a:prstGeom prst="rect">
                  <a:avLst/>
                </a:prstGeom>
              </p:spPr>
            </p:pic>
            <p:grpSp>
              <p:nvGrpSpPr>
                <p:cNvPr id="13" name="Group 12">
                  <a:extLst>
                    <a:ext uri="{FF2B5EF4-FFF2-40B4-BE49-F238E27FC236}">
                      <a16:creationId xmlns:a16="http://schemas.microsoft.com/office/drawing/2014/main" id="{D1B586EA-7B89-D345-81A9-07B594FE8656}"/>
                    </a:ext>
                  </a:extLst>
                </p:cNvPr>
                <p:cNvGrpSpPr/>
                <p:nvPr/>
              </p:nvGrpSpPr>
              <p:grpSpPr>
                <a:xfrm>
                  <a:off x="1705781" y="1948472"/>
                  <a:ext cx="273591" cy="887560"/>
                  <a:chOff x="5541993" y="1481164"/>
                  <a:chExt cx="273591" cy="887560"/>
                </a:xfrm>
              </p:grpSpPr>
              <p:sp>
                <p:nvSpPr>
                  <p:cNvPr id="16" name="Freeform 15">
                    <a:extLst>
                      <a:ext uri="{FF2B5EF4-FFF2-40B4-BE49-F238E27FC236}">
                        <a16:creationId xmlns:a16="http://schemas.microsoft.com/office/drawing/2014/main" id="{23EF3709-582D-4141-ACE4-28F31B983731}"/>
                      </a:ext>
                    </a:extLst>
                  </p:cNvPr>
                  <p:cNvSpPr/>
                  <p:nvPr/>
                </p:nvSpPr>
                <p:spPr>
                  <a:xfrm>
                    <a:off x="5573268" y="1531620"/>
                    <a:ext cx="242316" cy="754380"/>
                  </a:xfrm>
                  <a:custGeom>
                    <a:avLst/>
                    <a:gdLst>
                      <a:gd name="connsiteX0" fmla="*/ 64008 w 242316"/>
                      <a:gd name="connsiteY0" fmla="*/ 0 h 754380"/>
                      <a:gd name="connsiteX1" fmla="*/ 196596 w 242316"/>
                      <a:gd name="connsiteY1" fmla="*/ 0 h 754380"/>
                      <a:gd name="connsiteX2" fmla="*/ 155448 w 242316"/>
                      <a:gd name="connsiteY2" fmla="*/ 54864 h 754380"/>
                      <a:gd name="connsiteX3" fmla="*/ 128016 w 242316"/>
                      <a:gd name="connsiteY3" fmla="*/ 114300 h 754380"/>
                      <a:gd name="connsiteX4" fmla="*/ 137160 w 242316"/>
                      <a:gd name="connsiteY4" fmla="*/ 160020 h 754380"/>
                      <a:gd name="connsiteX5" fmla="*/ 164592 w 242316"/>
                      <a:gd name="connsiteY5" fmla="*/ 278892 h 754380"/>
                      <a:gd name="connsiteX6" fmla="*/ 205740 w 242316"/>
                      <a:gd name="connsiteY6" fmla="*/ 406908 h 754380"/>
                      <a:gd name="connsiteX7" fmla="*/ 242316 w 242316"/>
                      <a:gd name="connsiteY7" fmla="*/ 580644 h 754380"/>
                      <a:gd name="connsiteX8" fmla="*/ 242316 w 242316"/>
                      <a:gd name="connsiteY8" fmla="*/ 649224 h 754380"/>
                      <a:gd name="connsiteX9" fmla="*/ 192024 w 242316"/>
                      <a:gd name="connsiteY9" fmla="*/ 754380 h 754380"/>
                      <a:gd name="connsiteX10" fmla="*/ 32004 w 242316"/>
                      <a:gd name="connsiteY10" fmla="*/ 754380 h 754380"/>
                      <a:gd name="connsiteX11" fmla="*/ 109728 w 242316"/>
                      <a:gd name="connsiteY11" fmla="*/ 649224 h 754380"/>
                      <a:gd name="connsiteX12" fmla="*/ 105156 w 242316"/>
                      <a:gd name="connsiteY12" fmla="*/ 539496 h 754380"/>
                      <a:gd name="connsiteX13" fmla="*/ 77724 w 242316"/>
                      <a:gd name="connsiteY13" fmla="*/ 425196 h 754380"/>
                      <a:gd name="connsiteX14" fmla="*/ 50292 w 242316"/>
                      <a:gd name="connsiteY14" fmla="*/ 333756 h 754380"/>
                      <a:gd name="connsiteX15" fmla="*/ 9144 w 242316"/>
                      <a:gd name="connsiteY15" fmla="*/ 214884 h 754380"/>
                      <a:gd name="connsiteX16" fmla="*/ 0 w 242316"/>
                      <a:gd name="connsiteY16" fmla="*/ 150876 h 754380"/>
                      <a:gd name="connsiteX17" fmla="*/ 13716 w 242316"/>
                      <a:gd name="connsiteY17" fmla="*/ 73152 h 754380"/>
                      <a:gd name="connsiteX18" fmla="*/ 64008 w 242316"/>
                      <a:gd name="connsiteY18" fmla="*/ 0 h 75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2316" h="754380">
                        <a:moveTo>
                          <a:pt x="64008" y="0"/>
                        </a:moveTo>
                        <a:lnTo>
                          <a:pt x="196596" y="0"/>
                        </a:lnTo>
                        <a:lnTo>
                          <a:pt x="155448" y="54864"/>
                        </a:lnTo>
                        <a:lnTo>
                          <a:pt x="128016" y="114300"/>
                        </a:lnTo>
                        <a:lnTo>
                          <a:pt x="137160" y="160020"/>
                        </a:lnTo>
                        <a:lnTo>
                          <a:pt x="164592" y="278892"/>
                        </a:lnTo>
                        <a:lnTo>
                          <a:pt x="205740" y="406908"/>
                        </a:lnTo>
                        <a:lnTo>
                          <a:pt x="242316" y="580644"/>
                        </a:lnTo>
                        <a:lnTo>
                          <a:pt x="242316" y="649224"/>
                        </a:lnTo>
                        <a:lnTo>
                          <a:pt x="192024" y="754380"/>
                        </a:lnTo>
                        <a:lnTo>
                          <a:pt x="32004" y="754380"/>
                        </a:lnTo>
                        <a:lnTo>
                          <a:pt x="109728" y="649224"/>
                        </a:lnTo>
                        <a:lnTo>
                          <a:pt x="105156" y="539496"/>
                        </a:lnTo>
                        <a:lnTo>
                          <a:pt x="77724" y="425196"/>
                        </a:lnTo>
                        <a:lnTo>
                          <a:pt x="50292" y="333756"/>
                        </a:lnTo>
                        <a:lnTo>
                          <a:pt x="9144" y="214884"/>
                        </a:lnTo>
                        <a:lnTo>
                          <a:pt x="0" y="150876"/>
                        </a:lnTo>
                        <a:lnTo>
                          <a:pt x="13716" y="73152"/>
                        </a:lnTo>
                        <a:lnTo>
                          <a:pt x="6400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CECEC592-B96E-A340-AF76-080A35268F40}"/>
                      </a:ext>
                    </a:extLst>
                  </p:cNvPr>
                  <p:cNvSpPr/>
                  <p:nvPr/>
                </p:nvSpPr>
                <p:spPr>
                  <a:xfrm>
                    <a:off x="5541993" y="1481164"/>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a:extLst>
                      <a:ext uri="{FF2B5EF4-FFF2-40B4-BE49-F238E27FC236}">
                        <a16:creationId xmlns:a16="http://schemas.microsoft.com/office/drawing/2014/main" id="{357363B4-0DA9-4A45-99B0-FC9BF0E7F8F1}"/>
                      </a:ext>
                    </a:extLst>
                  </p:cNvPr>
                  <p:cNvSpPr/>
                  <p:nvPr/>
                </p:nvSpPr>
                <p:spPr>
                  <a:xfrm>
                    <a:off x="5673453" y="1486981"/>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9" name="TextBox 28"/>
            <p:cNvSpPr txBox="1"/>
            <p:nvPr/>
          </p:nvSpPr>
          <p:spPr>
            <a:xfrm>
              <a:off x="8172568" y="2512564"/>
              <a:ext cx="670523"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25 ns</a:t>
              </a:r>
            </a:p>
          </p:txBody>
        </p:sp>
        <p:sp>
          <p:nvSpPr>
            <p:cNvPr id="30" name="TextBox 29"/>
            <p:cNvSpPr txBox="1"/>
            <p:nvPr/>
          </p:nvSpPr>
          <p:spPr>
            <a:xfrm>
              <a:off x="7418863" y="2512564"/>
              <a:ext cx="670523"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8b4e</a:t>
              </a:r>
            </a:p>
          </p:txBody>
        </p:sp>
      </p:grpSp>
      <p:pic>
        <p:nvPicPr>
          <p:cNvPr id="14" name="Picture 1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69987" y="3261918"/>
            <a:ext cx="3261547" cy="2200467"/>
          </a:xfrm>
          <a:prstGeom prst="rect">
            <a:avLst/>
          </a:prstGeom>
        </p:spPr>
      </p:pic>
      <p:sp>
        <p:nvSpPr>
          <p:cNvPr id="15" name="Rectangle 14"/>
          <p:cNvSpPr/>
          <p:nvPr/>
        </p:nvSpPr>
        <p:spPr>
          <a:xfrm>
            <a:off x="390613" y="989042"/>
            <a:ext cx="8753387" cy="2031325"/>
          </a:xfrm>
          <a:prstGeom prst="rect">
            <a:avLst/>
          </a:prstGeom>
        </p:spPr>
        <p:txBody>
          <a:bodyPr wrap="square">
            <a:spAutoFit/>
          </a:bodyPr>
          <a:lstStyle/>
          <a:p>
            <a:r>
              <a:rPr lang="en-GB" dirty="0">
                <a:solidFill>
                  <a:srgbClr val="FF0000"/>
                </a:solidFill>
              </a:rPr>
              <a:t>Difference in heat loads among sectors</a:t>
            </a:r>
            <a:r>
              <a:rPr lang="en-GB" dirty="0"/>
              <a:t>: identification and suppression of the source is fundamental for HL-LHC</a:t>
            </a:r>
          </a:p>
          <a:p>
            <a:endParaRPr lang="en-GB" dirty="0" smtClean="0"/>
          </a:p>
          <a:p>
            <a:r>
              <a:rPr lang="en-GB" dirty="0" smtClean="0"/>
              <a:t>Validation </a:t>
            </a:r>
            <a:r>
              <a:rPr lang="en-GB" dirty="0"/>
              <a:t>of the </a:t>
            </a:r>
            <a:r>
              <a:rPr lang="en-GB" dirty="0">
                <a:solidFill>
                  <a:srgbClr val="FF0000"/>
                </a:solidFill>
              </a:rPr>
              <a:t>scaling of electron cloud with bunch population </a:t>
            </a:r>
            <a:r>
              <a:rPr lang="en-GB" dirty="0"/>
              <a:t>is vital: tests in 2018 (8b4e) and Run 3 with LIU beams!</a:t>
            </a:r>
          </a:p>
          <a:p>
            <a:r>
              <a:rPr lang="en-GB" dirty="0">
                <a:solidFill>
                  <a:srgbClr val="FF0000"/>
                </a:solidFill>
              </a:rPr>
              <a:t>Backup plan (8b+4e and hybrid schemes)</a:t>
            </a:r>
            <a:r>
              <a:rPr lang="en-GB" dirty="0"/>
              <a:t> </a:t>
            </a:r>
            <a:endParaRPr lang="en-GB" dirty="0" smtClean="0"/>
          </a:p>
          <a:p>
            <a:r>
              <a:rPr lang="en-GB" dirty="0" smtClean="0"/>
              <a:t>to </a:t>
            </a:r>
            <a:r>
              <a:rPr lang="en-GB" dirty="0"/>
              <a:t>mitigate performance loss</a:t>
            </a:r>
          </a:p>
        </p:txBody>
      </p:sp>
      <p:sp>
        <p:nvSpPr>
          <p:cNvPr id="20" name="Rectangle 19"/>
          <p:cNvSpPr/>
          <p:nvPr/>
        </p:nvSpPr>
        <p:spPr>
          <a:xfrm>
            <a:off x="390613" y="3020007"/>
            <a:ext cx="5590097" cy="3046988"/>
          </a:xfrm>
          <a:prstGeom prst="rect">
            <a:avLst/>
          </a:prstGeom>
        </p:spPr>
        <p:txBody>
          <a:bodyPr wrap="square">
            <a:spAutoFit/>
          </a:bodyPr>
          <a:lstStyle/>
          <a:p>
            <a:r>
              <a:rPr lang="en-GB" sz="1600" dirty="0">
                <a:solidFill>
                  <a:srgbClr val="FF0000"/>
                </a:solidFill>
              </a:rPr>
              <a:t>Collimator impedance reduction </a:t>
            </a:r>
            <a:r>
              <a:rPr lang="en-GB" sz="1600" dirty="0" smtClean="0">
                <a:solidFill>
                  <a:srgbClr val="FF0000"/>
                </a:solidFill>
              </a:rPr>
              <a:t>(</a:t>
            </a:r>
            <a:r>
              <a:rPr lang="en-GB" sz="1600" dirty="0">
                <a:solidFill>
                  <a:srgbClr val="FF0000"/>
                </a:solidFill>
              </a:rPr>
              <a:t>P</a:t>
            </a:r>
            <a:r>
              <a:rPr lang="en-GB" sz="1600" dirty="0" smtClean="0">
                <a:solidFill>
                  <a:srgbClr val="FF0000"/>
                </a:solidFill>
              </a:rPr>
              <a:t>t 3 and Pt 7) and </a:t>
            </a:r>
            <a:r>
              <a:rPr lang="en-GB" sz="1600" dirty="0">
                <a:solidFill>
                  <a:srgbClr val="FF0000"/>
                </a:solidFill>
              </a:rPr>
              <a:t>a-C coating of all triplets and matching sections </a:t>
            </a:r>
            <a:r>
              <a:rPr lang="en-GB" sz="1600" dirty="0" smtClean="0">
                <a:solidFill>
                  <a:srgbClr val="FF0000"/>
                </a:solidFill>
              </a:rPr>
              <a:t>(Pt 2 </a:t>
            </a:r>
            <a:r>
              <a:rPr lang="en-GB" sz="1600" dirty="0">
                <a:solidFill>
                  <a:srgbClr val="FF0000"/>
                </a:solidFill>
              </a:rPr>
              <a:t>and </a:t>
            </a:r>
            <a:r>
              <a:rPr lang="en-GB" sz="1600" dirty="0" smtClean="0">
                <a:solidFill>
                  <a:srgbClr val="FF0000"/>
                </a:solidFill>
              </a:rPr>
              <a:t>Pt 8</a:t>
            </a:r>
            <a:r>
              <a:rPr lang="en-GB" sz="1600" dirty="0">
                <a:solidFill>
                  <a:srgbClr val="FF0000"/>
                </a:solidFill>
              </a:rPr>
              <a:t>) are key ingredients </a:t>
            </a:r>
            <a:r>
              <a:rPr lang="en-GB" sz="1600" dirty="0"/>
              <a:t>for digesting LIU </a:t>
            </a:r>
            <a:r>
              <a:rPr lang="en-GB" sz="1600" dirty="0" smtClean="0"/>
              <a:t>beams</a:t>
            </a:r>
          </a:p>
          <a:p>
            <a:r>
              <a:rPr lang="en-GB" sz="1600" dirty="0" smtClean="0"/>
              <a:t>LESS (Laser </a:t>
            </a:r>
            <a:r>
              <a:rPr lang="en-GB" sz="1600" dirty="0"/>
              <a:t>Engineered Surface Structures) not ready yet for LS2</a:t>
            </a:r>
          </a:p>
          <a:p>
            <a:pPr marL="285750" indent="-285750">
              <a:buFont typeface="Symbol" panose="05050102010706020507" pitchFamily="18" charset="2"/>
              <a:buChar char="Þ"/>
            </a:pPr>
            <a:r>
              <a:rPr lang="en-GB" sz="1600" dirty="0" smtClean="0"/>
              <a:t>a-C </a:t>
            </a:r>
            <a:r>
              <a:rPr lang="en-GB" sz="1600" dirty="0"/>
              <a:t>coating of standalone magnet in LS2; </a:t>
            </a:r>
            <a:endParaRPr lang="en-GB" sz="1600" dirty="0" smtClean="0"/>
          </a:p>
          <a:p>
            <a:pPr>
              <a:tabLst>
                <a:tab pos="285750" algn="l"/>
              </a:tabLst>
            </a:pPr>
            <a:r>
              <a:rPr lang="en-GB" sz="1600" dirty="0" smtClean="0"/>
              <a:t>	final </a:t>
            </a:r>
            <a:r>
              <a:rPr lang="en-GB" sz="1600" dirty="0"/>
              <a:t>treatment in </a:t>
            </a:r>
            <a:r>
              <a:rPr lang="en-GB" sz="1600" dirty="0" smtClean="0"/>
              <a:t>LS3</a:t>
            </a:r>
          </a:p>
          <a:p>
            <a:pPr>
              <a:tabLst>
                <a:tab pos="285750" algn="l"/>
              </a:tabLst>
            </a:pPr>
            <a:endParaRPr lang="en-GB" sz="1600" dirty="0"/>
          </a:p>
          <a:p>
            <a:r>
              <a:rPr lang="en-GB" sz="1600" dirty="0"/>
              <a:t>Sources of emittance growth in the LHC need to be understood </a:t>
            </a:r>
            <a:r>
              <a:rPr lang="en-GB" sz="1600" dirty="0">
                <a:sym typeface="Wingdings" panose="05000000000000000000" pitchFamily="2" charset="2"/>
              </a:rPr>
              <a:t> critical for HL-LHC  </a:t>
            </a:r>
            <a:r>
              <a:rPr lang="en-GB" sz="1600" dirty="0">
                <a:solidFill>
                  <a:srgbClr val="FF0000"/>
                </a:solidFill>
              </a:rPr>
              <a:t>Need to keep a low-noise environment for HL-LHC</a:t>
            </a:r>
            <a:r>
              <a:rPr lang="en-GB" sz="1600" dirty="0"/>
              <a:t> (power converters, transverse feedback, crab cavities)</a:t>
            </a:r>
          </a:p>
        </p:txBody>
      </p:sp>
      <p:pic>
        <p:nvPicPr>
          <p:cNvPr id="23" name="Image 11" descr="HLU-logoN-titl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24" name="Rectangle 23"/>
          <p:cNvSpPr/>
          <p:nvPr/>
        </p:nvSpPr>
        <p:spPr>
          <a:xfrm>
            <a:off x="2051719" y="318568"/>
            <a:ext cx="684076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open issues </a:t>
            </a:r>
            <a:r>
              <a:rPr lang="en-GB" sz="2000" dirty="0" smtClean="0">
                <a:solidFill>
                  <a:schemeClr val="bg1"/>
                </a:solidFill>
              </a:rPr>
              <a:t>(from LHC to HL-LHC)</a:t>
            </a:r>
            <a:endParaRPr lang="en-GB" sz="2400" dirty="0">
              <a:solidFill>
                <a:schemeClr val="bg1"/>
              </a:solidFill>
            </a:endParaRPr>
          </a:p>
        </p:txBody>
      </p:sp>
    </p:spTree>
    <p:extLst>
      <p:ext uri="{BB962C8B-B14F-4D97-AF65-F5344CB8AC3E}">
        <p14:creationId xmlns:p14="http://schemas.microsoft.com/office/powerpoint/2010/main" val="62422728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648" y="1495429"/>
            <a:ext cx="5440821" cy="3500565"/>
          </a:xfrm>
        </p:spPr>
        <p:txBody>
          <a:bodyPr>
            <a:normAutofit/>
          </a:bodyPr>
          <a:lstStyle/>
          <a:p>
            <a:pPr marL="36513" indent="0">
              <a:buNone/>
            </a:pPr>
            <a:r>
              <a:rPr lang="en-GB" sz="1800" dirty="0"/>
              <a:t>Excellent measurement and correction of linear and non-linear optics achieved </a:t>
            </a:r>
            <a:r>
              <a:rPr lang="en-GB" sz="1800" dirty="0">
                <a:solidFill>
                  <a:srgbClr val="FF0000"/>
                </a:solidFill>
              </a:rPr>
              <a:t>but further improvement required for HL-LHC at low </a:t>
            </a:r>
            <a:r>
              <a:rPr lang="en-GB" sz="1800" dirty="0">
                <a:solidFill>
                  <a:srgbClr val="FF0000"/>
                </a:solidFill>
                <a:latin typeface="Symbol" panose="05050102010706020507" pitchFamily="18" charset="2"/>
              </a:rPr>
              <a:t>b</a:t>
            </a:r>
            <a:r>
              <a:rPr lang="en-GB" sz="1800" dirty="0">
                <a:solidFill>
                  <a:srgbClr val="FF0000"/>
                </a:solidFill>
              </a:rPr>
              <a:t>*.</a:t>
            </a:r>
          </a:p>
          <a:p>
            <a:endParaRPr lang="en-GB" sz="1800" dirty="0"/>
          </a:p>
          <a:p>
            <a:pPr marL="36513" indent="0">
              <a:buNone/>
            </a:pPr>
            <a:r>
              <a:rPr lang="en-GB" sz="1800" dirty="0"/>
              <a:t>Rely on:</a:t>
            </a:r>
          </a:p>
          <a:p>
            <a:pPr marL="396875" lvl="1" indent="-165100">
              <a:buNone/>
            </a:pPr>
            <a:r>
              <a:rPr lang="en-GB" sz="1600" dirty="0" smtClean="0"/>
              <a:t>- new </a:t>
            </a:r>
            <a:r>
              <a:rPr lang="en-GB" sz="1600" dirty="0"/>
              <a:t>trim circuit for Q1a (included in the baseline)</a:t>
            </a:r>
          </a:p>
          <a:p>
            <a:pPr marL="396875" lvl="1" indent="-165100">
              <a:buNone/>
            </a:pPr>
            <a:r>
              <a:rPr lang="en-GB" sz="1600" dirty="0" smtClean="0">
                <a:solidFill>
                  <a:srgbClr val="FF0000"/>
                </a:solidFill>
              </a:rPr>
              <a:t>- excellent </a:t>
            </a:r>
            <a:r>
              <a:rPr lang="en-GB" sz="1600" dirty="0">
                <a:solidFill>
                  <a:srgbClr val="FF0000"/>
                </a:solidFill>
              </a:rPr>
              <a:t>alignment and magnetic measurements accuracy</a:t>
            </a:r>
            <a:endParaRPr lang="en-GB" sz="1600" dirty="0"/>
          </a:p>
          <a:p>
            <a:pPr marL="396875" lvl="1" indent="-165100">
              <a:buNone/>
            </a:pPr>
            <a:r>
              <a:rPr lang="en-GB" sz="1600" dirty="0" smtClean="0">
                <a:sym typeface="Wingdings" panose="05000000000000000000" pitchFamily="2" charset="2"/>
              </a:rPr>
              <a:t>- 2018 </a:t>
            </a:r>
            <a:r>
              <a:rPr lang="en-GB" sz="1600" dirty="0">
                <a:sym typeface="Wingdings" panose="05000000000000000000" pitchFamily="2" charset="2"/>
              </a:rPr>
              <a:t>experience with </a:t>
            </a:r>
            <a:r>
              <a:rPr lang="en-GB" sz="1600" dirty="0">
                <a:latin typeface="Symbol" panose="05050102010706020507" pitchFamily="18" charset="2"/>
                <a:sym typeface="Wingdings" panose="05000000000000000000" pitchFamily="2" charset="2"/>
              </a:rPr>
              <a:t>b</a:t>
            </a:r>
            <a:r>
              <a:rPr lang="en-GB" sz="1600" dirty="0">
                <a:sym typeface="Wingdings" panose="05000000000000000000" pitchFamily="2" charset="2"/>
              </a:rPr>
              <a:t>* levelling</a:t>
            </a:r>
            <a:endParaRPr lang="en-GB" sz="1600" dirty="0"/>
          </a:p>
          <a:p>
            <a:pPr marL="396875" lvl="1" indent="-165100">
              <a:buNone/>
            </a:pPr>
            <a:r>
              <a:rPr lang="en-GB" sz="1600" dirty="0" smtClean="0"/>
              <a:t>- low </a:t>
            </a:r>
            <a:r>
              <a:rPr lang="en-GB" sz="1600" dirty="0"/>
              <a:t>tune ripple </a:t>
            </a:r>
            <a:r>
              <a:rPr lang="en-GB" sz="1600" dirty="0" smtClean="0"/>
              <a:t>(</a:t>
            </a:r>
            <a:r>
              <a:rPr lang="en-GB" sz="1600" i="1" dirty="0" smtClean="0">
                <a:solidFill>
                  <a:srgbClr val="FF0000"/>
                </a:solidFill>
              </a:rPr>
              <a:t>initial discussion</a:t>
            </a:r>
            <a:r>
              <a:rPr lang="en-GB" sz="1600" i="1" dirty="0" smtClean="0"/>
              <a:t> </a:t>
            </a:r>
            <a:r>
              <a:rPr lang="en-GB" sz="1600" dirty="0"/>
              <a:t>of upgrading of dipoles power converters in Sectors </a:t>
            </a:r>
            <a:r>
              <a:rPr lang="en-GB" sz="1600" dirty="0" smtClean="0"/>
              <a:t>12/45/56/81 ????)</a:t>
            </a:r>
            <a:endParaRPr lang="en-GB" sz="1600" dirty="0"/>
          </a:p>
        </p:txBody>
      </p:sp>
      <p:pic>
        <p:nvPicPr>
          <p:cNvPr id="28" name="Picture 27"/>
          <p:cNvPicPr>
            <a:picLocks noChangeAspect="1"/>
          </p:cNvPicPr>
          <p:nvPr/>
        </p:nvPicPr>
        <p:blipFill>
          <a:blip r:embed="rId2"/>
          <a:stretch>
            <a:fillRect/>
          </a:stretch>
        </p:blipFill>
        <p:spPr>
          <a:xfrm>
            <a:off x="5626162" y="1303871"/>
            <a:ext cx="3409910" cy="1459459"/>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38775" y="3670476"/>
            <a:ext cx="3297297" cy="1814189"/>
          </a:xfrm>
          <a:prstGeom prst="rect">
            <a:avLst/>
          </a:prstGeom>
        </p:spPr>
      </p:pic>
      <p:pic>
        <p:nvPicPr>
          <p:cNvPr id="7" name="Image 11" descr="HLU-logoN-titl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8" name="Rectangle 7"/>
          <p:cNvSpPr/>
          <p:nvPr/>
        </p:nvSpPr>
        <p:spPr>
          <a:xfrm>
            <a:off x="2051719" y="318568"/>
            <a:ext cx="684076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open issues </a:t>
            </a:r>
            <a:r>
              <a:rPr lang="en-GB" sz="2000" dirty="0" smtClean="0">
                <a:solidFill>
                  <a:schemeClr val="bg1"/>
                </a:solidFill>
              </a:rPr>
              <a:t>(from LHC to HL-LHC)</a:t>
            </a:r>
            <a:endParaRPr lang="en-GB" sz="2400" dirty="0">
              <a:solidFill>
                <a:schemeClr val="bg1"/>
              </a:solidFill>
            </a:endParaRPr>
          </a:p>
        </p:txBody>
      </p:sp>
    </p:spTree>
    <p:extLst>
      <p:ext uri="{BB962C8B-B14F-4D97-AF65-F5344CB8AC3E}">
        <p14:creationId xmlns:p14="http://schemas.microsoft.com/office/powerpoint/2010/main" val="343279615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00311" y="3211470"/>
            <a:ext cx="3772367" cy="2352216"/>
          </a:xfrm>
          <a:prstGeom prst="rect">
            <a:avLst/>
          </a:prstGeom>
        </p:spPr>
      </p:pic>
      <p:pic>
        <p:nvPicPr>
          <p:cNvPr id="6" name="Image 11" descr="HLU-logoN-tit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7" name="Rectangle 6"/>
          <p:cNvSpPr/>
          <p:nvPr/>
        </p:nvSpPr>
        <p:spPr>
          <a:xfrm>
            <a:off x="2051719" y="318568"/>
            <a:ext cx="6192689"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 developments </a:t>
            </a:r>
            <a:r>
              <a:rPr lang="en-GB" sz="2400" dirty="0">
                <a:solidFill>
                  <a:schemeClr val="bg1"/>
                </a:solidFill>
              </a:rPr>
              <a:t>and Options</a:t>
            </a:r>
          </a:p>
        </p:txBody>
      </p:sp>
      <p:sp>
        <p:nvSpPr>
          <p:cNvPr id="5" name="Rectangle 4"/>
          <p:cNvSpPr/>
          <p:nvPr/>
        </p:nvSpPr>
        <p:spPr>
          <a:xfrm>
            <a:off x="323528" y="1229488"/>
            <a:ext cx="8568952" cy="1828193"/>
          </a:xfrm>
          <a:prstGeom prst="rect">
            <a:avLst/>
          </a:prstGeom>
        </p:spPr>
        <p:txBody>
          <a:bodyPr wrap="square">
            <a:spAutoFit/>
          </a:bodyPr>
          <a:lstStyle/>
          <a:p>
            <a:pPr marL="36513" indent="0">
              <a:lnSpc>
                <a:spcPct val="120000"/>
              </a:lnSpc>
              <a:buNone/>
            </a:pPr>
            <a:r>
              <a:rPr lang="en-GB" dirty="0"/>
              <a:t>Possible performance improvements:</a:t>
            </a:r>
          </a:p>
          <a:p>
            <a:pPr marL="339725" lvl="1" indent="-169863">
              <a:lnSpc>
                <a:spcPct val="120000"/>
              </a:lnSpc>
              <a:buNone/>
            </a:pPr>
            <a:r>
              <a:rPr lang="en-GB" sz="1600" dirty="0">
                <a:solidFill>
                  <a:srgbClr val="FF0000"/>
                </a:solidFill>
              </a:rPr>
              <a:t>- 	Adaptive crossing angle</a:t>
            </a:r>
            <a:r>
              <a:rPr lang="en-GB" sz="1600" dirty="0"/>
              <a:t> </a:t>
            </a:r>
            <a:r>
              <a:rPr lang="en-GB" sz="1600" dirty="0">
                <a:sym typeface="Wingdings" panose="05000000000000000000" pitchFamily="2" charset="2"/>
              </a:rPr>
              <a:t></a:t>
            </a:r>
            <a:r>
              <a:rPr lang="en-GB" sz="1600" dirty="0"/>
              <a:t> reduction of the pile-up density and triplet radiation by ~10%</a:t>
            </a:r>
          </a:p>
          <a:p>
            <a:pPr marL="339725" lvl="1" indent="-169863">
              <a:lnSpc>
                <a:spcPct val="120000"/>
              </a:lnSpc>
            </a:pPr>
            <a:r>
              <a:rPr lang="en-GB" sz="1600" dirty="0" smtClean="0"/>
              <a:t>- Upgrade </a:t>
            </a:r>
            <a:r>
              <a:rPr lang="en-GB" sz="1600" dirty="0"/>
              <a:t>of the triplet power converters in IR2/8 </a:t>
            </a:r>
            <a:r>
              <a:rPr lang="en-GB" sz="1600" dirty="0">
                <a:solidFill>
                  <a:srgbClr val="5A5A5A"/>
                </a:solidFill>
              </a:rPr>
              <a:t>(not in the baseline, later consolidation</a:t>
            </a:r>
            <a:r>
              <a:rPr lang="en-GB" sz="1600" dirty="0" smtClean="0">
                <a:solidFill>
                  <a:srgbClr val="5A5A5A"/>
                </a:solidFill>
              </a:rPr>
              <a:t>? LS4 or LS4?) </a:t>
            </a:r>
            <a:endParaRPr lang="en-GB" sz="1600" dirty="0">
              <a:solidFill>
                <a:srgbClr val="5A5A5A"/>
              </a:solidFill>
            </a:endParaRPr>
          </a:p>
          <a:p>
            <a:pPr marL="339725" lvl="1" indent="-169863">
              <a:lnSpc>
                <a:spcPct val="120000"/>
              </a:lnSpc>
              <a:buNone/>
            </a:pPr>
            <a:r>
              <a:rPr lang="en-GB" sz="1600" dirty="0" smtClean="0">
                <a:sym typeface="Wingdings" panose="05000000000000000000" pitchFamily="2" charset="2"/>
              </a:rPr>
              <a:t>		 </a:t>
            </a:r>
            <a:r>
              <a:rPr lang="en-GB" sz="1600" dirty="0">
                <a:sym typeface="Wingdings" panose="05000000000000000000" pitchFamily="2" charset="2"/>
              </a:rPr>
              <a:t>reduction of turn-around time  performance </a:t>
            </a:r>
            <a:r>
              <a:rPr lang="en-GB" sz="1600" dirty="0"/>
              <a:t>improvement ~3%.</a:t>
            </a:r>
          </a:p>
          <a:p>
            <a:pPr lvl="1">
              <a:lnSpc>
                <a:spcPct val="120000"/>
              </a:lnSpc>
            </a:pPr>
            <a:endParaRPr lang="en-GB" sz="1200" dirty="0"/>
          </a:p>
        </p:txBody>
      </p:sp>
      <p:sp>
        <p:nvSpPr>
          <p:cNvPr id="8" name="Rectangle 7"/>
          <p:cNvSpPr/>
          <p:nvPr/>
        </p:nvSpPr>
        <p:spPr>
          <a:xfrm>
            <a:off x="395536" y="3211470"/>
            <a:ext cx="4572000" cy="2462469"/>
          </a:xfrm>
          <a:prstGeom prst="rect">
            <a:avLst/>
          </a:prstGeom>
        </p:spPr>
        <p:txBody>
          <a:bodyPr>
            <a:spAutoFit/>
          </a:bodyPr>
          <a:lstStyle/>
          <a:p>
            <a:pPr marL="36513" indent="0">
              <a:lnSpc>
                <a:spcPct val="120000"/>
              </a:lnSpc>
              <a:buNone/>
            </a:pPr>
            <a:r>
              <a:rPr lang="en-US" sz="2000" dirty="0">
                <a:solidFill>
                  <a:srgbClr val="FF0000"/>
                </a:solidFill>
                <a:sym typeface="Wingdings"/>
              </a:rPr>
              <a:t>First experimental demonstration of BBLR compensation by means of wires </a:t>
            </a:r>
            <a:r>
              <a:rPr lang="en-US" sz="2000" dirty="0">
                <a:sym typeface="Wingdings"/>
              </a:rPr>
              <a:t>as a back-up scenario </a:t>
            </a:r>
            <a:r>
              <a:rPr lang="en-US" sz="2000" dirty="0">
                <a:solidFill>
                  <a:srgbClr val="FF0000"/>
                </a:solidFill>
                <a:sym typeface="Wingdings"/>
              </a:rPr>
              <a:t>(option)</a:t>
            </a:r>
          </a:p>
          <a:p>
            <a:pPr lvl="1">
              <a:lnSpc>
                <a:spcPct val="120000"/>
              </a:lnSpc>
            </a:pPr>
            <a:r>
              <a:rPr lang="en-US" sz="1600" dirty="0">
                <a:sym typeface="Wingdings"/>
              </a:rPr>
              <a:t>Experimental program continuing in 2018</a:t>
            </a:r>
          </a:p>
          <a:p>
            <a:pPr lvl="1">
              <a:lnSpc>
                <a:spcPct val="120000"/>
              </a:lnSpc>
            </a:pPr>
            <a:r>
              <a:rPr lang="en-US" sz="1600" dirty="0">
                <a:sym typeface="Wingdings"/>
              </a:rPr>
              <a:t>HW solutions towards the HL-LHC era to be further investigated together with their impact in terms of performance</a:t>
            </a:r>
            <a:endParaRPr lang="en-GB" sz="1600" dirty="0"/>
          </a:p>
        </p:txBody>
      </p:sp>
    </p:spTree>
    <p:extLst>
      <p:ext uri="{BB962C8B-B14F-4D97-AF65-F5344CB8AC3E}">
        <p14:creationId xmlns:p14="http://schemas.microsoft.com/office/powerpoint/2010/main" val="408533483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4294967295"/>
          </p:nvPr>
        </p:nvSpPr>
        <p:spPr>
          <a:xfrm>
            <a:off x="231903" y="1646369"/>
            <a:ext cx="4410075" cy="3652837"/>
          </a:xfrm>
        </p:spPr>
        <p:txBody>
          <a:bodyPr>
            <a:normAutofit fontScale="70000" lnSpcReduction="20000"/>
          </a:bodyPr>
          <a:lstStyle/>
          <a:p>
            <a:pPr marL="36513" indent="0">
              <a:lnSpc>
                <a:spcPct val="120000"/>
              </a:lnSpc>
              <a:buNone/>
            </a:pPr>
            <a:r>
              <a:rPr lang="en-GB" dirty="0"/>
              <a:t>G</a:t>
            </a:r>
            <a:r>
              <a:rPr lang="en-GB" dirty="0" smtClean="0"/>
              <a:t>lobal review </a:t>
            </a:r>
            <a:r>
              <a:rPr lang="en-GB" dirty="0"/>
              <a:t>of the alignment tolerances and realignment </a:t>
            </a:r>
            <a:r>
              <a:rPr lang="en-GB" dirty="0" smtClean="0"/>
              <a:t>capabilities has been performed</a:t>
            </a:r>
          </a:p>
          <a:p>
            <a:pPr marL="36513" indent="0">
              <a:lnSpc>
                <a:spcPct val="120000"/>
              </a:lnSpc>
              <a:buNone/>
            </a:pPr>
            <a:r>
              <a:rPr lang="en-GB" dirty="0" smtClean="0"/>
              <a:t>Two alternative options identified allowing to </a:t>
            </a:r>
            <a:r>
              <a:rPr lang="en-GB" dirty="0" smtClean="0">
                <a:solidFill>
                  <a:srgbClr val="FF0000"/>
                </a:solidFill>
              </a:rPr>
              <a:t>reuse the existing Q4 and Q5 LHC cold masses</a:t>
            </a:r>
            <a:r>
              <a:rPr lang="en-GB" dirty="0" smtClean="0"/>
              <a:t>:</a:t>
            </a:r>
          </a:p>
          <a:p>
            <a:pPr marL="354012" lvl="1" indent="0">
              <a:lnSpc>
                <a:spcPct val="120000"/>
              </a:lnSpc>
              <a:buNone/>
            </a:pPr>
            <a:r>
              <a:rPr lang="en-GB" dirty="0" smtClean="0"/>
              <a:t>Option A: based on a </a:t>
            </a:r>
            <a:r>
              <a:rPr lang="en-GB" dirty="0" smtClean="0">
                <a:solidFill>
                  <a:srgbClr val="FF0000"/>
                </a:solidFill>
              </a:rPr>
              <a:t>fully remote alignment system</a:t>
            </a:r>
            <a:r>
              <a:rPr lang="en-GB" dirty="0" smtClean="0"/>
              <a:t> (minor enhancement of the baseline alignment system) </a:t>
            </a:r>
            <a:r>
              <a:rPr lang="en-GB" dirty="0" smtClean="0">
                <a:sym typeface="Wingdings" panose="05000000000000000000" pitchFamily="2" charset="2"/>
              </a:rPr>
              <a:t> </a:t>
            </a:r>
            <a:r>
              <a:rPr lang="en-GB" dirty="0" smtClean="0">
                <a:solidFill>
                  <a:srgbClr val="FF0000"/>
                </a:solidFill>
                <a:sym typeface="Wingdings" panose="05000000000000000000" pitchFamily="2" charset="2"/>
              </a:rPr>
              <a:t>further increase of the available aperture and performance gain</a:t>
            </a:r>
          </a:p>
          <a:p>
            <a:pPr lvl="1">
              <a:lnSpc>
                <a:spcPct val="120000"/>
              </a:lnSpc>
            </a:pPr>
            <a:endParaRPr lang="en-GB" dirty="0" smtClean="0">
              <a:solidFill>
                <a:srgbClr val="FF0000"/>
              </a:solidFill>
            </a:endParaRPr>
          </a:p>
          <a:p>
            <a:pPr marL="354012" lvl="1" indent="0">
              <a:lnSpc>
                <a:spcPct val="120000"/>
              </a:lnSpc>
              <a:buNone/>
            </a:pPr>
            <a:r>
              <a:rPr lang="en-GB" dirty="0" smtClean="0"/>
              <a:t>Option B: based on the </a:t>
            </a:r>
            <a:r>
              <a:rPr lang="en-GB" dirty="0" smtClean="0">
                <a:solidFill>
                  <a:srgbClr val="FF0000"/>
                </a:solidFill>
              </a:rPr>
              <a:t>baseline alignment system</a:t>
            </a:r>
            <a:r>
              <a:rPr lang="en-GB" dirty="0" smtClean="0"/>
              <a:t> but </a:t>
            </a:r>
            <a:r>
              <a:rPr lang="en-GB" dirty="0" smtClean="0">
                <a:solidFill>
                  <a:srgbClr val="FF0000"/>
                </a:solidFill>
              </a:rPr>
              <a:t>requiring the installation of additional warm correctors</a:t>
            </a:r>
            <a:endParaRPr lang="en-GB" dirty="0"/>
          </a:p>
        </p:txBody>
      </p:sp>
      <p:pic>
        <p:nvPicPr>
          <p:cNvPr id="58" name="Picture 5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45026" y="1916833"/>
            <a:ext cx="4386452" cy="606605"/>
          </a:xfrm>
          <a:prstGeom prst="rect">
            <a:avLst/>
          </a:prstGeom>
        </p:spPr>
      </p:pic>
      <p:pic>
        <p:nvPicPr>
          <p:cNvPr id="280" name="Picture 27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45026" y="4525047"/>
            <a:ext cx="4386452" cy="603557"/>
          </a:xfrm>
          <a:prstGeom prst="rect">
            <a:avLst/>
          </a:prstGeom>
        </p:spPr>
      </p:pic>
      <p:sp>
        <p:nvSpPr>
          <p:cNvPr id="10" name="TextBox 9"/>
          <p:cNvSpPr txBox="1"/>
          <p:nvPr/>
        </p:nvSpPr>
        <p:spPr>
          <a:xfrm>
            <a:off x="7380312" y="1586042"/>
            <a:ext cx="1078260"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Baseline</a:t>
            </a:r>
          </a:p>
        </p:txBody>
      </p:sp>
      <p:sp>
        <p:nvSpPr>
          <p:cNvPr id="11" name="TextBox 10"/>
          <p:cNvSpPr txBox="1"/>
          <p:nvPr/>
        </p:nvSpPr>
        <p:spPr>
          <a:xfrm>
            <a:off x="7390928" y="2784185"/>
            <a:ext cx="1078260"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Option A</a:t>
            </a:r>
          </a:p>
        </p:txBody>
      </p:sp>
      <p:sp>
        <p:nvSpPr>
          <p:cNvPr id="12" name="TextBox 11"/>
          <p:cNvSpPr txBox="1"/>
          <p:nvPr/>
        </p:nvSpPr>
        <p:spPr>
          <a:xfrm>
            <a:off x="7380312" y="4162197"/>
            <a:ext cx="1078260" cy="276999"/>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Option B</a:t>
            </a:r>
          </a:p>
        </p:txBody>
      </p:sp>
      <p:pic>
        <p:nvPicPr>
          <p:cNvPr id="3" name="Picture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41978" y="3171010"/>
            <a:ext cx="4389501" cy="603557"/>
          </a:xfrm>
          <a:prstGeom prst="rect">
            <a:avLst/>
          </a:prstGeom>
        </p:spPr>
      </p:pic>
      <p:pic>
        <p:nvPicPr>
          <p:cNvPr id="13" name="Image 11" descr="HLU-logoN-titl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14" name="Rectangle 13"/>
          <p:cNvSpPr/>
          <p:nvPr/>
        </p:nvSpPr>
        <p:spPr>
          <a:xfrm>
            <a:off x="2051719" y="318568"/>
            <a:ext cx="684076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a:t>
            </a:r>
            <a:r>
              <a:rPr lang="en-GB" sz="2000" dirty="0">
                <a:solidFill>
                  <a:schemeClr val="bg1"/>
                </a:solidFill>
              </a:rPr>
              <a:t>s</a:t>
            </a:r>
            <a:r>
              <a:rPr lang="en-GB" sz="2000" dirty="0" smtClean="0">
                <a:solidFill>
                  <a:schemeClr val="bg1"/>
                </a:solidFill>
              </a:rPr>
              <a:t>implification </a:t>
            </a:r>
            <a:r>
              <a:rPr lang="en-GB" sz="2000" dirty="0">
                <a:solidFill>
                  <a:schemeClr val="bg1"/>
                </a:solidFill>
              </a:rPr>
              <a:t>of the matching section</a:t>
            </a:r>
          </a:p>
        </p:txBody>
      </p:sp>
    </p:spTree>
    <p:extLst>
      <p:ext uri="{BB962C8B-B14F-4D97-AF65-F5344CB8AC3E}">
        <p14:creationId xmlns:p14="http://schemas.microsoft.com/office/powerpoint/2010/main" val="298876045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7206" y="1450488"/>
            <a:ext cx="5399088" cy="4089253"/>
          </a:xfrm>
        </p:spPr>
        <p:txBody>
          <a:bodyPr>
            <a:normAutofit fontScale="62500" lnSpcReduction="20000"/>
          </a:bodyPr>
          <a:lstStyle/>
          <a:p>
            <a:pPr marL="36513" indent="0">
              <a:lnSpc>
                <a:spcPct val="120000"/>
              </a:lnSpc>
              <a:buNone/>
            </a:pPr>
            <a:r>
              <a:rPr lang="en-GB" dirty="0" smtClean="0"/>
              <a:t>Remote alignment system introduced from the beginning of the project </a:t>
            </a:r>
            <a:r>
              <a:rPr lang="en-GB" dirty="0" smtClean="0">
                <a:solidFill>
                  <a:srgbClr val="FF0000"/>
                </a:solidFill>
              </a:rPr>
              <a:t>to minimize radiation to the personnel</a:t>
            </a:r>
          </a:p>
          <a:p>
            <a:pPr>
              <a:lnSpc>
                <a:spcPct val="120000"/>
              </a:lnSpc>
            </a:pPr>
            <a:endParaRPr lang="fr-CH" dirty="0" smtClean="0"/>
          </a:p>
          <a:p>
            <a:pPr>
              <a:lnSpc>
                <a:spcPct val="120000"/>
              </a:lnSpc>
            </a:pPr>
            <a:endParaRPr lang="en-GB" dirty="0" smtClean="0"/>
          </a:p>
          <a:p>
            <a:pPr marL="36513" indent="0">
              <a:lnSpc>
                <a:spcPct val="120000"/>
              </a:lnSpc>
              <a:buNone/>
            </a:pPr>
            <a:r>
              <a:rPr lang="en-GB" dirty="0" smtClean="0">
                <a:solidFill>
                  <a:srgbClr val="FF0000"/>
                </a:solidFill>
              </a:rPr>
              <a:t>Thorough review of the alignment scenarios/procedures and of the implications on the HW </a:t>
            </a:r>
            <a:r>
              <a:rPr lang="en-GB" dirty="0" smtClean="0"/>
              <a:t>conducted in 2017:</a:t>
            </a:r>
          </a:p>
          <a:p>
            <a:pPr marL="690563" lvl="1" indent="-115888">
              <a:lnSpc>
                <a:spcPct val="120000"/>
              </a:lnSpc>
              <a:buNone/>
            </a:pPr>
            <a:r>
              <a:rPr lang="en-GB" dirty="0" smtClean="0"/>
              <a:t>- Revealed some missing elements in the baseline</a:t>
            </a:r>
          </a:p>
          <a:p>
            <a:pPr marL="690563" lvl="1" indent="-115888">
              <a:lnSpc>
                <a:spcPct val="120000"/>
              </a:lnSpc>
              <a:buNone/>
            </a:pPr>
            <a:r>
              <a:rPr lang="en-GB" dirty="0" smtClean="0"/>
              <a:t>- Solution found will reduce by more than a factor 10 the collective dose </a:t>
            </a:r>
          </a:p>
          <a:p>
            <a:pPr marL="690563" lvl="1" indent="-115888">
              <a:lnSpc>
                <a:spcPct val="120000"/>
              </a:lnSpc>
              <a:buNone/>
            </a:pPr>
            <a:r>
              <a:rPr lang="en-GB" dirty="0" smtClean="0"/>
              <a:t>- Additional costs estimated</a:t>
            </a:r>
          </a:p>
          <a:p>
            <a:pPr lvl="1">
              <a:lnSpc>
                <a:spcPct val="120000"/>
              </a:lnSpc>
            </a:pPr>
            <a:endParaRPr lang="fr-CH" dirty="0" smtClean="0"/>
          </a:p>
          <a:p>
            <a:pPr lvl="1">
              <a:lnSpc>
                <a:spcPct val="120000"/>
              </a:lnSpc>
            </a:pPr>
            <a:endParaRPr lang="en-GB" dirty="0" smtClean="0"/>
          </a:p>
          <a:p>
            <a:pPr marL="36513" indent="0">
              <a:lnSpc>
                <a:spcPct val="120000"/>
              </a:lnSpc>
              <a:buNone/>
            </a:pPr>
            <a:r>
              <a:rPr lang="en-GB" dirty="0" smtClean="0">
                <a:solidFill>
                  <a:srgbClr val="FF0000"/>
                </a:solidFill>
              </a:rPr>
              <a:t>Enhancement of the alignment system to allow operation from the CCC with safe beams </a:t>
            </a:r>
            <a:r>
              <a:rPr lang="en-GB" dirty="0" smtClean="0"/>
              <a:t>will reduce the modifications to the matching section (Option A) and will provide additional gain in flexibility and performance. </a:t>
            </a:r>
          </a:p>
          <a:p>
            <a:pPr lvl="1">
              <a:lnSpc>
                <a:spcPct val="120000"/>
              </a:lnSpc>
            </a:pPr>
            <a:endParaRPr lang="en-GB" dirty="0"/>
          </a:p>
        </p:txBody>
      </p:sp>
      <p:grpSp>
        <p:nvGrpSpPr>
          <p:cNvPr id="6" name="Group 5"/>
          <p:cNvGrpSpPr>
            <a:grpSpLocks noChangeAspect="1"/>
          </p:cNvGrpSpPr>
          <p:nvPr/>
        </p:nvGrpSpPr>
        <p:grpSpPr>
          <a:xfrm>
            <a:off x="6514014" y="957390"/>
            <a:ext cx="1334300" cy="1078559"/>
            <a:chOff x="0" y="0"/>
            <a:chExt cx="3557269" cy="2482850"/>
          </a:xfrm>
        </p:grpSpPr>
        <p:grpSp>
          <p:nvGrpSpPr>
            <p:cNvPr id="7" name="Group 6"/>
            <p:cNvGrpSpPr/>
            <p:nvPr/>
          </p:nvGrpSpPr>
          <p:grpSpPr>
            <a:xfrm>
              <a:off x="0" y="0"/>
              <a:ext cx="3557269" cy="2482850"/>
              <a:chOff x="0" y="0"/>
              <a:chExt cx="3557520" cy="2482850"/>
            </a:xfrm>
          </p:grpSpPr>
          <p:pic>
            <p:nvPicPr>
              <p:cNvPr id="18" name="Picture 1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82695" y="0"/>
                <a:ext cx="1774825" cy="2482850"/>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30736"/>
                <a:ext cx="2132330" cy="1759585"/>
              </a:xfrm>
              <a:prstGeom prst="rect">
                <a:avLst/>
              </a:prstGeom>
            </p:spPr>
          </p:pic>
        </p:grpSp>
        <p:cxnSp>
          <p:nvCxnSpPr>
            <p:cNvPr id="8" name="Straight Connector 7"/>
            <p:cNvCxnSpPr/>
            <p:nvPr/>
          </p:nvCxnSpPr>
          <p:spPr>
            <a:xfrm>
              <a:off x="1052712" y="1759644"/>
              <a:ext cx="7684" cy="64545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84309" y="1506070"/>
              <a:ext cx="7684" cy="64545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859536" y="975872"/>
              <a:ext cx="7684" cy="64545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68080" y="1629015"/>
              <a:ext cx="799140" cy="7527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284309" y="2182265"/>
              <a:ext cx="776151" cy="2077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043953" y="699247"/>
              <a:ext cx="338097" cy="691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1897956" y="1137237"/>
              <a:ext cx="338097" cy="691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1605963" y="1360074"/>
              <a:ext cx="338097" cy="691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1375442" y="1629015"/>
              <a:ext cx="338097" cy="691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1252497" y="1698171"/>
              <a:ext cx="338097" cy="691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pic>
        <p:nvPicPr>
          <p:cNvPr id="20" name="Picture 1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50378" y="2357110"/>
            <a:ext cx="2031683" cy="1720215"/>
          </a:xfrm>
          <a:prstGeom prst="rect">
            <a:avLst/>
          </a:prstGeom>
        </p:spPr>
      </p:pic>
      <p:pic>
        <p:nvPicPr>
          <p:cNvPr id="21" name="Picture 2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890655" y="4129118"/>
            <a:ext cx="2036445" cy="1520190"/>
          </a:xfrm>
          <a:prstGeom prst="rect">
            <a:avLst/>
          </a:prstGeom>
        </p:spPr>
      </p:pic>
      <p:sp>
        <p:nvSpPr>
          <p:cNvPr id="22" name="TextBox 21"/>
          <p:cNvSpPr txBox="1"/>
          <p:nvPr/>
        </p:nvSpPr>
        <p:spPr>
          <a:xfrm>
            <a:off x="7920413" y="1087061"/>
            <a:ext cx="1078260" cy="830997"/>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Manual alignment (RADIATIONDOSE!)</a:t>
            </a:r>
          </a:p>
        </p:txBody>
      </p:sp>
      <p:sp>
        <p:nvSpPr>
          <p:cNvPr id="23" name="TextBox 22"/>
          <p:cNvSpPr txBox="1"/>
          <p:nvPr/>
        </p:nvSpPr>
        <p:spPr>
          <a:xfrm>
            <a:off x="7920413" y="2931375"/>
            <a:ext cx="1078260" cy="646331"/>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Baseline</a:t>
            </a:r>
          </a:p>
          <a:p>
            <a:pPr algn="ctr"/>
            <a:r>
              <a:rPr lang="en-GB" sz="1200" b="1" dirty="0">
                <a:solidFill>
                  <a:srgbClr val="FFFF00"/>
                </a:solidFill>
              </a:rPr>
              <a:t>Remote alignment</a:t>
            </a:r>
          </a:p>
        </p:txBody>
      </p:sp>
      <p:sp>
        <p:nvSpPr>
          <p:cNvPr id="24" name="TextBox 23"/>
          <p:cNvSpPr txBox="1"/>
          <p:nvPr/>
        </p:nvSpPr>
        <p:spPr>
          <a:xfrm>
            <a:off x="7903042" y="4708744"/>
            <a:ext cx="1078260" cy="830997"/>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200" b="1" dirty="0">
                <a:solidFill>
                  <a:srgbClr val="FFFF00"/>
                </a:solidFill>
              </a:rPr>
              <a:t>Fully remote alignment from CCC</a:t>
            </a:r>
          </a:p>
        </p:txBody>
      </p:sp>
      <p:pic>
        <p:nvPicPr>
          <p:cNvPr id="25" name="Image 11" descr="HLU-logoN-title.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26" name="Rectangle 25"/>
          <p:cNvSpPr/>
          <p:nvPr/>
        </p:nvSpPr>
        <p:spPr>
          <a:xfrm>
            <a:off x="2051719" y="318568"/>
            <a:ext cx="4752529"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a:t>
            </a:r>
            <a:r>
              <a:rPr lang="en-GB" sz="2000" dirty="0">
                <a:solidFill>
                  <a:schemeClr val="bg1"/>
                </a:solidFill>
              </a:rPr>
              <a:t>Remote Alignment</a:t>
            </a:r>
          </a:p>
        </p:txBody>
      </p:sp>
      <p:sp>
        <p:nvSpPr>
          <p:cNvPr id="2" name="Rectangle 1"/>
          <p:cNvSpPr/>
          <p:nvPr/>
        </p:nvSpPr>
        <p:spPr>
          <a:xfrm>
            <a:off x="193105" y="5608742"/>
            <a:ext cx="8127866" cy="494751"/>
          </a:xfrm>
          <a:prstGeom prst="rect">
            <a:avLst/>
          </a:prstGeom>
        </p:spPr>
        <p:txBody>
          <a:bodyPr wrap="none">
            <a:spAutoFit/>
          </a:bodyPr>
          <a:lstStyle/>
          <a:p>
            <a:pPr marL="36513" indent="0" algn="ctr">
              <a:lnSpc>
                <a:spcPct val="120000"/>
              </a:lnSpc>
              <a:buNone/>
            </a:pPr>
            <a:r>
              <a:rPr lang="en-GB" sz="2400" b="1" dirty="0">
                <a:solidFill>
                  <a:srgbClr val="006600"/>
                </a:solidFill>
              </a:rPr>
              <a:t>Cost/benefit analysis </a:t>
            </a:r>
            <a:r>
              <a:rPr lang="en-GB" sz="2400" b="1" dirty="0" smtClean="0">
                <a:solidFill>
                  <a:srgbClr val="006600"/>
                </a:solidFill>
              </a:rPr>
              <a:t>and global optimisation ongoing</a:t>
            </a:r>
            <a:endParaRPr lang="en-GB" sz="2400" b="1" dirty="0">
              <a:solidFill>
                <a:srgbClr val="006600"/>
              </a:solidFill>
            </a:endParaRPr>
          </a:p>
        </p:txBody>
      </p:sp>
    </p:spTree>
    <p:extLst>
      <p:ext uri="{BB962C8B-B14F-4D97-AF65-F5344CB8AC3E}">
        <p14:creationId xmlns:p14="http://schemas.microsoft.com/office/powerpoint/2010/main" val="147811651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54070" y="1484784"/>
            <a:ext cx="2792730" cy="1821180"/>
          </a:xfrm>
          <a:prstGeom prst="rect">
            <a:avLst/>
          </a:prstGeom>
          <a:effectLst/>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51571" y="4353465"/>
            <a:ext cx="5364945" cy="1296144"/>
          </a:xfrm>
          <a:prstGeom prst="rect">
            <a:avLst/>
          </a:prstGeom>
        </p:spPr>
      </p:pic>
      <p:pic>
        <p:nvPicPr>
          <p:cNvPr id="10" name="Image 11" descr="HLU-logoN-titl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11" name="Rectangle 10"/>
          <p:cNvSpPr/>
          <p:nvPr/>
        </p:nvSpPr>
        <p:spPr>
          <a:xfrm>
            <a:off x="2051719" y="318568"/>
            <a:ext cx="5760641"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Hollow Electron Lens</a:t>
            </a:r>
          </a:p>
        </p:txBody>
      </p:sp>
      <p:sp>
        <p:nvSpPr>
          <p:cNvPr id="5" name="Rectangle 4"/>
          <p:cNvSpPr/>
          <p:nvPr/>
        </p:nvSpPr>
        <p:spPr>
          <a:xfrm>
            <a:off x="329682" y="1062160"/>
            <a:ext cx="6114525" cy="2419124"/>
          </a:xfrm>
          <a:prstGeom prst="rect">
            <a:avLst/>
          </a:prstGeom>
        </p:spPr>
        <p:txBody>
          <a:bodyPr wrap="square">
            <a:spAutoFit/>
          </a:bodyPr>
          <a:lstStyle/>
          <a:p>
            <a:pPr marL="36513" indent="0">
              <a:lnSpc>
                <a:spcPct val="120000"/>
              </a:lnSpc>
              <a:buNone/>
            </a:pPr>
            <a:r>
              <a:rPr lang="en-GB" dirty="0">
                <a:solidFill>
                  <a:srgbClr val="FF0000"/>
                </a:solidFill>
              </a:rPr>
              <a:t>Necessary tool for halo cleaning and control, machine protection </a:t>
            </a:r>
            <a:r>
              <a:rPr lang="en-GB" dirty="0">
                <a:solidFill>
                  <a:srgbClr val="5A5A5A"/>
                </a:solidFill>
              </a:rPr>
              <a:t>already for the intensity ramp up during commissioning in HL-LHC</a:t>
            </a:r>
          </a:p>
          <a:p>
            <a:pPr marL="36513" indent="0">
              <a:lnSpc>
                <a:spcPct val="120000"/>
              </a:lnSpc>
              <a:buNone/>
            </a:pPr>
            <a:r>
              <a:rPr lang="en-US" dirty="0"/>
              <a:t>A few design iterations (inner bore diameter, solenoid field, number and location of gas jet monitors)</a:t>
            </a:r>
            <a:endParaRPr lang="en-GB" dirty="0"/>
          </a:p>
          <a:p>
            <a:pPr marL="36513" indent="0">
              <a:lnSpc>
                <a:spcPct val="120000"/>
              </a:lnSpc>
              <a:buNone/>
            </a:pPr>
            <a:r>
              <a:rPr lang="en-GB" dirty="0">
                <a:solidFill>
                  <a:srgbClr val="FF0000"/>
                </a:solidFill>
              </a:rPr>
              <a:t>Design (including recent modifications) integrated in IR4. </a:t>
            </a:r>
            <a:r>
              <a:rPr lang="en-GB" dirty="0">
                <a:solidFill>
                  <a:srgbClr val="5A5A5A"/>
                </a:solidFill>
              </a:rPr>
              <a:t>Plan to finalize it in 2018.</a:t>
            </a:r>
          </a:p>
        </p:txBody>
      </p:sp>
      <p:sp>
        <p:nvSpPr>
          <p:cNvPr id="2" name="Rectangle 1"/>
          <p:cNvSpPr/>
          <p:nvPr/>
        </p:nvSpPr>
        <p:spPr>
          <a:xfrm>
            <a:off x="329682" y="3481284"/>
            <a:ext cx="8500634" cy="2714589"/>
          </a:xfrm>
          <a:prstGeom prst="rect">
            <a:avLst/>
          </a:prstGeom>
        </p:spPr>
        <p:txBody>
          <a:bodyPr wrap="square">
            <a:spAutoFit/>
          </a:bodyPr>
          <a:lstStyle/>
          <a:p>
            <a:pPr>
              <a:lnSpc>
                <a:spcPct val="120000"/>
              </a:lnSpc>
            </a:pPr>
            <a:r>
              <a:rPr lang="en-GB" sz="2000" dirty="0">
                <a:solidFill>
                  <a:srgbClr val="FF0000"/>
                </a:solidFill>
              </a:rPr>
              <a:t>Schedule compatible with installation in LS3 if launched in 2018</a:t>
            </a:r>
            <a:r>
              <a:rPr lang="en-GB" sz="2000" dirty="0"/>
              <a:t> and if overlap with activities in LS2 can be avoided</a:t>
            </a:r>
          </a:p>
          <a:p>
            <a:pPr>
              <a:lnSpc>
                <a:spcPct val="120000"/>
              </a:lnSpc>
            </a:pPr>
            <a:endParaRPr lang="en-GB" dirty="0"/>
          </a:p>
          <a:p>
            <a:pPr>
              <a:lnSpc>
                <a:spcPct val="120000"/>
              </a:lnSpc>
            </a:pPr>
            <a:endParaRPr lang="en-GB" dirty="0"/>
          </a:p>
          <a:p>
            <a:pPr>
              <a:lnSpc>
                <a:spcPct val="120000"/>
              </a:lnSpc>
            </a:pPr>
            <a:endParaRPr lang="en-GB" dirty="0"/>
          </a:p>
          <a:p>
            <a:pPr>
              <a:lnSpc>
                <a:spcPct val="120000"/>
              </a:lnSpc>
            </a:pPr>
            <a:endParaRPr lang="fr-CH" dirty="0"/>
          </a:p>
          <a:p>
            <a:pPr>
              <a:lnSpc>
                <a:spcPct val="120000"/>
              </a:lnSpc>
            </a:pPr>
            <a:endParaRPr lang="en-GB" sz="1200" b="1" dirty="0" smtClean="0">
              <a:solidFill>
                <a:srgbClr val="006600"/>
              </a:solidFill>
            </a:endParaRPr>
          </a:p>
          <a:p>
            <a:pPr>
              <a:lnSpc>
                <a:spcPct val="120000"/>
              </a:lnSpc>
            </a:pPr>
            <a:r>
              <a:rPr lang="en-GB" b="1" dirty="0" smtClean="0">
                <a:solidFill>
                  <a:srgbClr val="006600"/>
                </a:solidFill>
              </a:rPr>
              <a:t>Integration </a:t>
            </a:r>
            <a:r>
              <a:rPr lang="en-GB" b="1" dirty="0">
                <a:solidFill>
                  <a:srgbClr val="006600"/>
                </a:solidFill>
              </a:rPr>
              <a:t>request : HEL into the HL-LHC baseline at upcoming C&amp;S review</a:t>
            </a:r>
          </a:p>
        </p:txBody>
      </p:sp>
    </p:spTree>
    <p:extLst>
      <p:ext uri="{BB962C8B-B14F-4D97-AF65-F5344CB8AC3E}">
        <p14:creationId xmlns:p14="http://schemas.microsoft.com/office/powerpoint/2010/main" val="345947463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7"/>
          <p:cNvSpPr txBox="1">
            <a:spLocks noChangeArrowheads="1"/>
          </p:cNvSpPr>
          <p:nvPr/>
        </p:nvSpPr>
        <p:spPr bwMode="auto">
          <a:xfrm>
            <a:off x="204522" y="1052736"/>
            <a:ext cx="8833699" cy="46473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2600" dirty="0" smtClean="0">
                <a:solidFill>
                  <a:srgbClr val="000000"/>
                </a:solidFill>
                <a:latin typeface="Calibri" panose="020F0502020204030204" pitchFamily="34" charset="0"/>
                <a:cs typeface="Calibri" panose="020F0502020204030204" pitchFamily="34" charset="0"/>
                <a:sym typeface="Wingdings" charset="0"/>
              </a:rPr>
              <a:t>Civil Engineering: </a:t>
            </a:r>
            <a:r>
              <a:rPr lang="en-GB" sz="2600" dirty="0">
                <a:solidFill>
                  <a:srgbClr val="000000"/>
                </a:solidFill>
                <a:latin typeface="Calibri" panose="020F0502020204030204" pitchFamily="34" charset="0"/>
                <a:cs typeface="Calibri" panose="020F0502020204030204" pitchFamily="34" charset="0"/>
                <a:sym typeface="Wingdings" charset="0"/>
              </a:rPr>
              <a:t>Technical specifications and call for tender for Civil Engineering work at IP1 and IP5 </a:t>
            </a:r>
            <a:r>
              <a:rPr lang="en-GB" sz="2600" dirty="0" smtClean="0">
                <a:solidFill>
                  <a:srgbClr val="000000"/>
                </a:solidFill>
                <a:latin typeface="Calibri" panose="020F0502020204030204" pitchFamily="34" charset="0"/>
                <a:cs typeface="Calibri" panose="020F0502020204030204" pitchFamily="34" charset="0"/>
                <a:sym typeface="Wingdings" charset="0"/>
              </a:rPr>
              <a:t>completed </a:t>
            </a:r>
          </a:p>
          <a:p>
            <a:r>
              <a:rPr lang="en-GB" sz="2600" dirty="0" smtClean="0">
                <a:solidFill>
                  <a:srgbClr val="000000"/>
                </a:solidFill>
                <a:latin typeface="Calibri" panose="020F0502020204030204" pitchFamily="34" charset="0"/>
                <a:cs typeface="Calibri" panose="020F0502020204030204" pitchFamily="34" charset="0"/>
                <a:sym typeface="Wingdings" charset="0"/>
              </a:rPr>
              <a:t> </a:t>
            </a:r>
            <a:r>
              <a:rPr lang="en-GB" sz="2600" dirty="0">
                <a:solidFill>
                  <a:srgbClr val="000000"/>
                </a:solidFill>
                <a:latin typeface="Calibri" panose="020F0502020204030204" pitchFamily="34" charset="0"/>
                <a:cs typeface="Calibri" panose="020F0502020204030204" pitchFamily="34" charset="0"/>
                <a:sym typeface="Wingdings" charset="0"/>
              </a:rPr>
              <a:t>contract adjudications at March 2018 FC </a:t>
            </a:r>
            <a:endParaRPr lang="en-GB" sz="2600" dirty="0" smtClean="0">
              <a:solidFill>
                <a:srgbClr val="000000"/>
              </a:solidFill>
              <a:latin typeface="Calibri" panose="020F0502020204030204" pitchFamily="34" charset="0"/>
              <a:cs typeface="Calibri" panose="020F0502020204030204" pitchFamily="34" charset="0"/>
              <a:sym typeface="Wingdings" charset="0"/>
            </a:endParaRPr>
          </a:p>
          <a:p>
            <a:r>
              <a:rPr lang="en-US" sz="2600" dirty="0" smtClean="0">
                <a:solidFill>
                  <a:srgbClr val="006600"/>
                </a:solidFill>
                <a:latin typeface="Calibri" panose="020F0502020204030204" pitchFamily="34" charset="0"/>
                <a:cs typeface="Calibri" panose="020F0502020204030204" pitchFamily="34" charset="0"/>
                <a:sym typeface="Wingdings"/>
              </a:rPr>
              <a:t>     (in agreement with actual schedule)</a:t>
            </a:r>
          </a:p>
          <a:p>
            <a:pPr algn="l" eaLnBrk="1" hangingPunct="1"/>
            <a:endParaRPr lang="en-US" sz="2600" dirty="0" smtClean="0">
              <a:solidFill>
                <a:srgbClr val="18CC0E"/>
              </a:solidFill>
              <a:latin typeface="Calibri" panose="020F0502020204030204" pitchFamily="34" charset="0"/>
              <a:cs typeface="Calibri" panose="020F0502020204030204" pitchFamily="34" charset="0"/>
              <a:sym typeface="Wingdings"/>
            </a:endParaRPr>
          </a:p>
          <a:p>
            <a:pPr>
              <a:spcBef>
                <a:spcPts val="600"/>
              </a:spcBef>
            </a:pPr>
            <a:r>
              <a:rPr lang="en-US" sz="2600" dirty="0" smtClean="0">
                <a:solidFill>
                  <a:srgbClr val="000000"/>
                </a:solidFill>
                <a:latin typeface="Calibri" panose="020F0502020204030204" pitchFamily="34" charset="0"/>
                <a:cs typeface="Calibri" panose="020F0502020204030204" pitchFamily="34" charset="0"/>
                <a:sym typeface="Wingdings" charset="0"/>
              </a:rPr>
              <a:t>String Test preparation and upgrade of SM18 are well underway!</a:t>
            </a:r>
          </a:p>
          <a:p>
            <a:pPr>
              <a:spcBef>
                <a:spcPts val="600"/>
              </a:spcBef>
              <a:buFontTx/>
              <a:buChar char="-"/>
            </a:pPr>
            <a:endParaRPr lang="en-US" sz="2600" dirty="0" smtClean="0">
              <a:solidFill>
                <a:srgbClr val="000000"/>
              </a:solidFill>
              <a:latin typeface="Calibri" panose="020F0502020204030204" pitchFamily="34" charset="0"/>
              <a:cs typeface="Calibri" panose="020F0502020204030204" pitchFamily="34" charset="0"/>
              <a:sym typeface="Wingdings" charset="0"/>
            </a:endParaRPr>
          </a:p>
          <a:p>
            <a:r>
              <a:rPr lang="en-US" sz="2600" dirty="0" smtClean="0">
                <a:solidFill>
                  <a:srgbClr val="000000"/>
                </a:solidFill>
                <a:latin typeface="Calibri" panose="020F0502020204030204" pitchFamily="34" charset="0"/>
                <a:cs typeface="Calibri" panose="020F0502020204030204" pitchFamily="34" charset="0"/>
                <a:sym typeface="Wingdings" charset="0"/>
              </a:rPr>
              <a:t>Cryogenic Upgrade: baseline for Pt4 changed from new dedicated </a:t>
            </a:r>
            <a:r>
              <a:rPr lang="en-US" sz="2600" dirty="0" err="1" smtClean="0">
                <a:solidFill>
                  <a:schemeClr val="tx1"/>
                </a:solidFill>
                <a:latin typeface="Calibri" panose="020F0502020204030204" pitchFamily="34" charset="0"/>
                <a:cs typeface="Calibri" panose="020F0502020204030204" pitchFamily="34" charset="0"/>
                <a:sym typeface="Wingdings" charset="0"/>
              </a:rPr>
              <a:t>cryo</a:t>
            </a:r>
            <a:r>
              <a:rPr lang="en-US" sz="2600" dirty="0" smtClean="0">
                <a:solidFill>
                  <a:schemeClr val="tx1"/>
                </a:solidFill>
                <a:latin typeface="Calibri" panose="020F0502020204030204" pitchFamily="34" charset="0"/>
                <a:cs typeface="Calibri" panose="020F0502020204030204" pitchFamily="34" charset="0"/>
                <a:sym typeface="Wingdings" charset="0"/>
              </a:rPr>
              <a:t>-plant</a:t>
            </a:r>
            <a:r>
              <a:rPr lang="en-US" sz="2600" dirty="0" smtClean="0">
                <a:solidFill>
                  <a:srgbClr val="000000"/>
                </a:solidFill>
                <a:latin typeface="Calibri" panose="020F0502020204030204" pitchFamily="34" charset="0"/>
                <a:cs typeface="Calibri" panose="020F0502020204030204" pitchFamily="34" charset="0"/>
                <a:sym typeface="Wingdings" charset="0"/>
              </a:rPr>
              <a:t> to an upgrade of the existing plant; </a:t>
            </a:r>
          </a:p>
          <a:p>
            <a:r>
              <a:rPr lang="en-US" sz="2600" dirty="0" smtClean="0">
                <a:solidFill>
                  <a:srgbClr val="000000"/>
                </a:solidFill>
                <a:latin typeface="Calibri" panose="020F0502020204030204" pitchFamily="34" charset="0"/>
                <a:cs typeface="Calibri" panose="020F0502020204030204" pitchFamily="34" charset="0"/>
                <a:sym typeface="Wingdings" charset="0"/>
              </a:rPr>
              <a:t>Pt1 &amp; Pt5 feature </a:t>
            </a:r>
            <a:r>
              <a:rPr lang="en-US" sz="2600" dirty="0" smtClean="0">
                <a:solidFill>
                  <a:schemeClr val="tx1"/>
                </a:solidFill>
                <a:latin typeface="Calibri" panose="020F0502020204030204" pitchFamily="34" charset="0"/>
                <a:cs typeface="Calibri" panose="020F0502020204030204" pitchFamily="34" charset="0"/>
                <a:sym typeface="Wingdings" charset="0"/>
              </a:rPr>
              <a:t>new </a:t>
            </a:r>
            <a:r>
              <a:rPr lang="en-US" sz="2600" dirty="0" err="1" smtClean="0">
                <a:solidFill>
                  <a:schemeClr val="tx1"/>
                </a:solidFill>
                <a:latin typeface="Calibri" panose="020F0502020204030204" pitchFamily="34" charset="0"/>
                <a:cs typeface="Calibri" panose="020F0502020204030204" pitchFamily="34" charset="0"/>
                <a:sym typeface="Wingdings" charset="0"/>
              </a:rPr>
              <a:t>cryo</a:t>
            </a:r>
            <a:r>
              <a:rPr lang="en-US" sz="2600" dirty="0" smtClean="0">
                <a:solidFill>
                  <a:schemeClr val="tx1"/>
                </a:solidFill>
                <a:latin typeface="Calibri" panose="020F0502020204030204" pitchFamily="34" charset="0"/>
                <a:cs typeface="Calibri" panose="020F0502020204030204" pitchFamily="34" charset="0"/>
                <a:sym typeface="Wingdings" charset="0"/>
              </a:rPr>
              <a:t>-plants; distribution line design under final revision due to </a:t>
            </a:r>
            <a:r>
              <a:rPr lang="en-US" sz="2600" dirty="0" smtClean="0">
                <a:solidFill>
                  <a:srgbClr val="000000"/>
                </a:solidFill>
                <a:latin typeface="Calibri" panose="020F0502020204030204" pitchFamily="34" charset="0"/>
                <a:cs typeface="Calibri" panose="020F0502020204030204" pitchFamily="34" charset="0"/>
                <a:sym typeface="Wingdings" charset="0"/>
              </a:rPr>
              <a:t>change in the magnet baseline</a:t>
            </a:r>
          </a:p>
        </p:txBody>
      </p:sp>
      <p:pic>
        <p:nvPicPr>
          <p:cNvPr id="4" name="Image 11" descr="HLU-logoN-tit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3105" y="202415"/>
            <a:ext cx="1688232" cy="684321"/>
          </a:xfrm>
          <a:prstGeom prst="rect">
            <a:avLst/>
          </a:prstGeom>
        </p:spPr>
      </p:pic>
      <p:sp>
        <p:nvSpPr>
          <p:cNvPr id="5" name="Rectangle 4"/>
          <p:cNvSpPr/>
          <p:nvPr/>
        </p:nvSpPr>
        <p:spPr>
          <a:xfrm>
            <a:off x="2051719" y="318568"/>
            <a:ext cx="6552729" cy="461665"/>
          </a:xfrm>
          <a:prstGeom prst="rect">
            <a:avLst/>
          </a:prstGeom>
          <a:solidFill>
            <a:srgbClr val="0070C0"/>
          </a:solidFill>
        </p:spPr>
        <p:txBody>
          <a:bodyPr wrap="square">
            <a:spAutoFit/>
          </a:bodyPr>
          <a:lstStyle/>
          <a:p>
            <a:pPr marL="2286000" indent="-2286000"/>
            <a:r>
              <a:rPr lang="en-GB" sz="2400" dirty="0" smtClean="0">
                <a:solidFill>
                  <a:schemeClr val="bg1"/>
                </a:solidFill>
              </a:rPr>
              <a:t>HL-LHC project</a:t>
            </a:r>
            <a:r>
              <a:rPr lang="en-GB" sz="2400" dirty="0">
                <a:solidFill>
                  <a:schemeClr val="bg1"/>
                </a:solidFill>
              </a:rPr>
              <a:t>: </a:t>
            </a:r>
            <a:r>
              <a:rPr lang="en-GB" sz="2400" dirty="0" smtClean="0">
                <a:solidFill>
                  <a:schemeClr val="bg1"/>
                </a:solidFill>
              </a:rPr>
              <a:t>Infrastructure, test </a:t>
            </a:r>
            <a:r>
              <a:rPr lang="en-GB" sz="2400" dirty="0">
                <a:solidFill>
                  <a:schemeClr val="bg1"/>
                </a:solidFill>
              </a:rPr>
              <a:t>Facilities </a:t>
            </a:r>
          </a:p>
        </p:txBody>
      </p:sp>
    </p:spTree>
    <p:extLst>
      <p:ext uri="{BB962C8B-B14F-4D97-AF65-F5344CB8AC3E}">
        <p14:creationId xmlns:p14="http://schemas.microsoft.com/office/powerpoint/2010/main" val="17143434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628800"/>
            <a:ext cx="7540847" cy="3539430"/>
          </a:xfrm>
          <a:prstGeom prst="rect">
            <a:avLst/>
          </a:prstGeom>
          <a:noFill/>
        </p:spPr>
        <p:txBody>
          <a:bodyPr wrap="none" rtlCol="0">
            <a:spAutoFit/>
          </a:bodyPr>
          <a:lstStyle/>
          <a:p>
            <a:pPr algn="ctr"/>
            <a:r>
              <a:rPr lang="en-GB" sz="8000" b="1" dirty="0" smtClean="0"/>
              <a:t>Beyond 2030…</a:t>
            </a:r>
          </a:p>
          <a:p>
            <a:pPr algn="ctr"/>
            <a:r>
              <a:rPr lang="en-GB" sz="4800" b="1" dirty="0" smtClean="0"/>
              <a:t>after LS4</a:t>
            </a:r>
          </a:p>
          <a:p>
            <a:pPr algn="ctr"/>
            <a:endParaRPr lang="en-GB" sz="4800" b="1" dirty="0"/>
          </a:p>
          <a:p>
            <a:pPr algn="ctr"/>
            <a:r>
              <a:rPr lang="en-GB" sz="4800" b="1" dirty="0"/>
              <a:t>beyond </a:t>
            </a:r>
            <a:r>
              <a:rPr lang="en-GB" sz="4800" b="1" dirty="0" smtClean="0"/>
              <a:t>‘nominal’ </a:t>
            </a:r>
            <a:r>
              <a:rPr lang="en-GB" sz="4800" b="1" dirty="0"/>
              <a:t>energy</a:t>
            </a:r>
          </a:p>
        </p:txBody>
      </p:sp>
    </p:spTree>
    <p:extLst>
      <p:ext uri="{BB962C8B-B14F-4D97-AF65-F5344CB8AC3E}">
        <p14:creationId xmlns:p14="http://schemas.microsoft.com/office/powerpoint/2010/main" val="199743441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7"/>
          <p:cNvSpPr txBox="1">
            <a:spLocks noChangeArrowheads="1"/>
          </p:cNvSpPr>
          <p:nvPr/>
        </p:nvSpPr>
        <p:spPr bwMode="auto">
          <a:xfrm>
            <a:off x="179946" y="1700808"/>
            <a:ext cx="8352494" cy="4154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just" eaLnBrk="1" hangingPunct="1"/>
            <a:r>
              <a:rPr lang="en-US" sz="3200" dirty="0" smtClean="0">
                <a:solidFill>
                  <a:srgbClr val="3333CC"/>
                </a:solidFill>
                <a:latin typeface="+mn-lt"/>
                <a:sym typeface="Wingdings" charset="0"/>
              </a:rPr>
              <a:t>Main scope and goals : </a:t>
            </a:r>
          </a:p>
          <a:p>
            <a:pPr marL="355600" indent="-355600" algn="just" eaLnBrk="1" hangingPunct="1"/>
            <a:r>
              <a:rPr lang="en-US" sz="2800" dirty="0" smtClean="0">
                <a:solidFill>
                  <a:srgbClr val="000000"/>
                </a:solidFill>
                <a:latin typeface="+mn-lt"/>
                <a:sym typeface="Wingdings" charset="0"/>
              </a:rPr>
              <a:t>	</a:t>
            </a:r>
            <a:r>
              <a:rPr lang="en-US" sz="2800" dirty="0" smtClean="0">
                <a:solidFill>
                  <a:srgbClr val="FF0000"/>
                </a:solidFill>
                <a:latin typeface="+mn-lt"/>
                <a:sym typeface="Wingdings" charset="0"/>
              </a:rPr>
              <a:t>Study divided into 3 parts:</a:t>
            </a:r>
          </a:p>
          <a:p>
            <a:pPr marL="355600" indent="-355600" algn="just" eaLnBrk="1" hangingPunct="1"/>
            <a:endParaRPr lang="en-US" sz="1200" dirty="0" smtClean="0">
              <a:solidFill>
                <a:srgbClr val="FF0000"/>
              </a:solidFill>
              <a:latin typeface="+mn-lt"/>
              <a:sym typeface="Wingdings" charset="0"/>
            </a:endParaRPr>
          </a:p>
          <a:p>
            <a:pPr marL="781050" indent="-514350" algn="just" eaLnBrk="1" hangingPunct="1">
              <a:buFont typeface="+mj-lt"/>
              <a:buAutoNum type="arabicPeriod"/>
            </a:pPr>
            <a:r>
              <a:rPr lang="en-US" dirty="0" smtClean="0">
                <a:solidFill>
                  <a:schemeClr val="tx1"/>
                </a:solidFill>
                <a:latin typeface="+mn-lt"/>
                <a:sym typeface="Wingdings" charset="0"/>
              </a:rPr>
              <a:t>Implications for pushing the LHC to 7 </a:t>
            </a:r>
            <a:r>
              <a:rPr lang="en-US" dirty="0" err="1" smtClean="0">
                <a:solidFill>
                  <a:schemeClr val="tx1"/>
                </a:solidFill>
                <a:latin typeface="+mn-lt"/>
                <a:sym typeface="Wingdings" charset="0"/>
              </a:rPr>
              <a:t>TeV</a:t>
            </a:r>
            <a:r>
              <a:rPr lang="en-US" dirty="0" smtClean="0">
                <a:solidFill>
                  <a:schemeClr val="tx1"/>
                </a:solidFill>
                <a:latin typeface="+mn-lt"/>
                <a:sym typeface="Wingdings" charset="0"/>
              </a:rPr>
              <a:t> (nominal energy) </a:t>
            </a:r>
            <a:r>
              <a:rPr lang="en-US" sz="1800" b="1" i="1" dirty="0" smtClean="0">
                <a:solidFill>
                  <a:srgbClr val="009900"/>
                </a:solidFill>
                <a:latin typeface="+mn-lt"/>
                <a:sym typeface="Wingdings" charset="0"/>
              </a:rPr>
              <a:t>(report by March 2017 – Done)</a:t>
            </a:r>
          </a:p>
          <a:p>
            <a:pPr marL="781050" indent="-514350" algn="just" eaLnBrk="1" hangingPunct="1">
              <a:buFont typeface="+mj-lt"/>
              <a:buAutoNum type="arabicPeriod"/>
            </a:pPr>
            <a:endParaRPr lang="en-US" sz="1200" b="1" i="1" dirty="0" smtClean="0">
              <a:solidFill>
                <a:srgbClr val="009900"/>
              </a:solidFill>
              <a:latin typeface="+mn-lt"/>
              <a:sym typeface="Wingdings" charset="0"/>
            </a:endParaRPr>
          </a:p>
          <a:p>
            <a:pPr marL="781050" indent="-514350" algn="just">
              <a:buFont typeface="+mj-lt"/>
              <a:buAutoNum type="arabicPeriod"/>
            </a:pPr>
            <a:r>
              <a:rPr lang="en-US" dirty="0" smtClean="0">
                <a:solidFill>
                  <a:schemeClr val="tx1"/>
                </a:solidFill>
                <a:latin typeface="+mn-lt"/>
                <a:sym typeface="Wingdings" charset="0"/>
              </a:rPr>
              <a:t>Implications for pushing the LHC to 7.7 </a:t>
            </a:r>
            <a:r>
              <a:rPr lang="en-US" dirty="0" err="1" smtClean="0">
                <a:solidFill>
                  <a:schemeClr val="tx1"/>
                </a:solidFill>
                <a:latin typeface="+mn-lt"/>
                <a:sym typeface="Wingdings" charset="0"/>
              </a:rPr>
              <a:t>TeV</a:t>
            </a:r>
            <a:r>
              <a:rPr lang="en-US" dirty="0" smtClean="0">
                <a:solidFill>
                  <a:schemeClr val="tx1"/>
                </a:solidFill>
                <a:latin typeface="+mn-lt"/>
                <a:sym typeface="Wingdings" charset="0"/>
              </a:rPr>
              <a:t> (ultimate </a:t>
            </a:r>
            <a:r>
              <a:rPr lang="en-US" dirty="0">
                <a:solidFill>
                  <a:schemeClr val="tx1"/>
                </a:solidFill>
                <a:latin typeface="+mn-lt"/>
                <a:sym typeface="Wingdings" charset="0"/>
              </a:rPr>
              <a:t>e</a:t>
            </a:r>
            <a:r>
              <a:rPr lang="en-US" dirty="0" smtClean="0">
                <a:solidFill>
                  <a:schemeClr val="tx1"/>
                </a:solidFill>
                <a:latin typeface="+mn-lt"/>
                <a:sym typeface="Wingdings" charset="0"/>
              </a:rPr>
              <a:t>nergy) </a:t>
            </a:r>
            <a:r>
              <a:rPr lang="en-US" sz="1800" b="1" i="1" dirty="0" smtClean="0">
                <a:solidFill>
                  <a:srgbClr val="FF0000"/>
                </a:solidFill>
                <a:latin typeface="+mn-lt"/>
                <a:sym typeface="Wingdings" charset="0"/>
              </a:rPr>
              <a:t>(report by June 2018 but better knowledge after LS2)</a:t>
            </a:r>
          </a:p>
          <a:p>
            <a:pPr marL="781050" indent="-514350" algn="just">
              <a:buFont typeface="+mj-lt"/>
              <a:buAutoNum type="arabicPeriod"/>
            </a:pPr>
            <a:endParaRPr lang="en-US" sz="1200" dirty="0" smtClean="0">
              <a:solidFill>
                <a:srgbClr val="FF0000"/>
              </a:solidFill>
              <a:latin typeface="+mn-lt"/>
              <a:sym typeface="Wingdings" charset="0"/>
            </a:endParaRPr>
          </a:p>
          <a:p>
            <a:pPr marL="781050" indent="-514350" algn="just">
              <a:buFont typeface="+mj-lt"/>
              <a:buAutoNum type="arabicPeriod"/>
            </a:pPr>
            <a:r>
              <a:rPr lang="en-US" dirty="0" smtClean="0">
                <a:solidFill>
                  <a:schemeClr val="tx1"/>
                </a:solidFill>
                <a:latin typeface="+mn-lt"/>
                <a:sym typeface="Wingdings" charset="0"/>
              </a:rPr>
              <a:t>Implications and feasibility for pushing the LHC beam energy beyond ultimate by replacing some of the LHC magnets with 11T magnets </a:t>
            </a:r>
            <a:r>
              <a:rPr lang="en-US" sz="1800" b="1" i="1" dirty="0" smtClean="0">
                <a:solidFill>
                  <a:srgbClr val="FF0000"/>
                </a:solidFill>
                <a:latin typeface="+mn-lt"/>
                <a:sym typeface="Wingdings" charset="0"/>
              </a:rPr>
              <a:t>(report by end 2018 on feasibility)</a:t>
            </a:r>
            <a:endParaRPr lang="en-US" sz="1800" dirty="0">
              <a:solidFill>
                <a:srgbClr val="FF0000"/>
              </a:solidFill>
              <a:latin typeface="+mn-lt"/>
              <a:sym typeface="Wingdings" charset="0"/>
            </a:endParaRPr>
          </a:p>
        </p:txBody>
      </p:sp>
      <p:sp>
        <p:nvSpPr>
          <p:cNvPr id="11" name="TextBox 10"/>
          <p:cNvSpPr txBox="1"/>
          <p:nvPr/>
        </p:nvSpPr>
        <p:spPr>
          <a:xfrm>
            <a:off x="938743" y="961789"/>
            <a:ext cx="6763326" cy="523220"/>
          </a:xfrm>
          <a:prstGeom prst="rect">
            <a:avLst/>
          </a:prstGeom>
          <a:solidFill>
            <a:srgbClr val="00B050"/>
          </a:solidFill>
        </p:spPr>
        <p:txBody>
          <a:bodyPr wrap="none" rtlCol="0">
            <a:spAutoFit/>
          </a:bodyPr>
          <a:lstStyle/>
          <a:p>
            <a:pPr algn="just"/>
            <a:r>
              <a:rPr lang="en-GB" sz="2800" b="1" i="1" dirty="0" smtClean="0">
                <a:solidFill>
                  <a:schemeClr val="bg1"/>
                </a:solidFill>
              </a:rPr>
              <a:t>Working group – Chair: Oliver Bruning</a:t>
            </a:r>
          </a:p>
        </p:txBody>
      </p:sp>
      <p:sp>
        <p:nvSpPr>
          <p:cNvPr id="10" name="Title 1"/>
          <p:cNvSpPr txBox="1">
            <a:spLocks/>
          </p:cNvSpPr>
          <p:nvPr/>
        </p:nvSpPr>
        <p:spPr>
          <a:xfrm>
            <a:off x="467544" y="243691"/>
            <a:ext cx="6192688" cy="576064"/>
          </a:xfrm>
          <a:prstGeom prst="rect">
            <a:avLst/>
          </a:prstGeom>
          <a:solidFill>
            <a:schemeClr val="tx2">
              <a:lumMod val="60000"/>
              <a:lumOff val="40000"/>
            </a:schemeClr>
          </a:solidFill>
        </p:spPr>
        <p:txBody>
          <a:bodyPr vert="horz" lIns="45720" rIns="45720" anchor="ctr">
            <a:normAutofit fontScale="77500" lnSpcReduction="20000"/>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a:solidFill>
                  <a:srgbClr val="FFFFFF"/>
                </a:solidFill>
              </a:rPr>
              <a:t>Full Energy Exploitation of the LHC </a:t>
            </a:r>
            <a:endParaRPr lang="en-US" b="1" dirty="0">
              <a:solidFill>
                <a:schemeClr val="bg1"/>
              </a:solidFill>
            </a:endParaRPr>
          </a:p>
        </p:txBody>
      </p:sp>
    </p:spTree>
    <p:extLst>
      <p:ext uri="{BB962C8B-B14F-4D97-AF65-F5344CB8AC3E}">
        <p14:creationId xmlns:p14="http://schemas.microsoft.com/office/powerpoint/2010/main" val="184548636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764704"/>
            <a:ext cx="8568952" cy="5723233"/>
          </a:xfrm>
          <a:prstGeom prst="rect">
            <a:avLst/>
          </a:prstGeom>
          <a:solidFill>
            <a:schemeClr val="bg1"/>
          </a:solidFill>
        </p:spPr>
        <p:txBody>
          <a:bodyPr wrap="square">
            <a:spAutoFit/>
          </a:bodyPr>
          <a:lstStyle/>
          <a:p>
            <a:pPr lvl="0" algn="just">
              <a:lnSpc>
                <a:spcPct val="107000"/>
              </a:lnSpc>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Session 6 - Infrastructure, Test facilities and plans for HL-LHC prior/for LS2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Are </a:t>
            </a:r>
            <a:r>
              <a:rPr lang="en-GB" dirty="0">
                <a:latin typeface="Calibri" panose="020F0502020204030204" pitchFamily="34" charset="0"/>
                <a:ea typeface="Times New Roman" panose="02020603050405020304" pitchFamily="18" charset="0"/>
                <a:cs typeface="Times New Roman" panose="02020603050405020304" pitchFamily="18" charset="0"/>
              </a:rPr>
              <a:t>the preparations for the technical test facilities on track for the HL-LHC LS2 installation </a:t>
            </a:r>
            <a:r>
              <a:rPr lang="en-GB" dirty="0" smtClean="0">
                <a:latin typeface="Calibri" panose="020F0502020204030204" pitchFamily="34" charset="0"/>
                <a:ea typeface="Times New Roman" panose="02020603050405020304" pitchFamily="18" charset="0"/>
                <a:cs typeface="Times New Roman" panose="02020603050405020304" pitchFamily="18" charset="0"/>
              </a:rPr>
              <a:t>and commissioning </a:t>
            </a:r>
            <a:r>
              <a:rPr lang="en-GB" dirty="0">
                <a:latin typeface="Calibri" panose="020F0502020204030204" pitchFamily="34" charset="0"/>
                <a:ea typeface="Times New Roman" panose="02020603050405020304" pitchFamily="18" charset="0"/>
                <a:cs typeface="Times New Roman" panose="02020603050405020304" pitchFamily="18" charset="0"/>
              </a:rPr>
              <a:t>schedule (e.g. Crab Cavities, 11T magnet technology, IT triplet string </a:t>
            </a:r>
            <a:r>
              <a:rPr lang="en-GB" dirty="0" smtClean="0">
                <a:latin typeface="Calibri" panose="020F0502020204030204" pitchFamily="34" charset="0"/>
                <a:ea typeface="Times New Roman" panose="02020603050405020304" pitchFamily="18" charset="0"/>
                <a:cs typeface="Times New Roman" panose="02020603050405020304" pitchFamily="18" charset="0"/>
              </a:rPr>
              <a:t>and superconducting </a:t>
            </a:r>
            <a:r>
              <a:rPr lang="en-GB" dirty="0">
                <a:latin typeface="Calibri" panose="020F0502020204030204" pitchFamily="34" charset="0"/>
                <a:ea typeface="Times New Roman" panose="02020603050405020304" pitchFamily="18" charset="0"/>
                <a:cs typeface="Times New Roman" panose="02020603050405020304" pitchFamily="18" charset="0"/>
              </a:rPr>
              <a:t>link)?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Do </a:t>
            </a:r>
            <a:r>
              <a:rPr lang="en-GB" dirty="0">
                <a:latin typeface="Calibri" panose="020F0502020204030204" pitchFamily="34" charset="0"/>
                <a:ea typeface="Times New Roman" panose="02020603050405020304" pitchFamily="18" charset="0"/>
                <a:cs typeface="Times New Roman" panose="02020603050405020304" pitchFamily="18" charset="0"/>
              </a:rPr>
              <a:t>the planned test facilities and test programs address the appropriate technical risks of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new </a:t>
            </a:r>
            <a:r>
              <a:rPr lang="en-GB" dirty="0">
                <a:latin typeface="Calibri" panose="020F0502020204030204" pitchFamily="34" charset="0"/>
                <a:ea typeface="Times New Roman" panose="02020603050405020304" pitchFamily="18" charset="0"/>
                <a:cs typeface="Times New Roman" panose="02020603050405020304" pitchFamily="18" charset="0"/>
              </a:rPr>
              <a:t>equipment?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Are </a:t>
            </a:r>
            <a:r>
              <a:rPr lang="en-GB" dirty="0">
                <a:latin typeface="Calibri" panose="020F0502020204030204" pitchFamily="34" charset="0"/>
                <a:ea typeface="Times New Roman" panose="02020603050405020304" pitchFamily="18" charset="0"/>
                <a:cs typeface="Times New Roman" panose="02020603050405020304" pitchFamily="18" charset="0"/>
              </a:rPr>
              <a:t>the plans for in-situ upgrades of existing LHC technical infrastructure on track for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planning </a:t>
            </a:r>
            <a:r>
              <a:rPr lang="en-GB" dirty="0">
                <a:latin typeface="Calibri" panose="020F0502020204030204" pitchFamily="34" charset="0"/>
                <a:ea typeface="Times New Roman" panose="02020603050405020304" pitchFamily="18" charset="0"/>
                <a:cs typeface="Times New Roman" panose="02020603050405020304" pitchFamily="18" charset="0"/>
              </a:rPr>
              <a:t>of the HL-LHC project (e.g. </a:t>
            </a:r>
            <a:r>
              <a:rPr lang="en-GB" dirty="0" err="1">
                <a:latin typeface="Calibri" panose="020F0502020204030204" pitchFamily="34" charset="0"/>
                <a:ea typeface="Times New Roman" panose="02020603050405020304" pitchFamily="18" charset="0"/>
                <a:cs typeface="Times New Roman" panose="02020603050405020304" pitchFamily="18" charset="0"/>
              </a:rPr>
              <a:t>cryo</a:t>
            </a:r>
            <a:r>
              <a:rPr lang="en-GB" dirty="0">
                <a:latin typeface="Calibri" panose="020F0502020204030204" pitchFamily="34" charset="0"/>
                <a:ea typeface="Times New Roman" panose="02020603050405020304" pitchFamily="18" charset="0"/>
                <a:cs typeface="Times New Roman" panose="02020603050405020304" pitchFamily="18" charset="0"/>
              </a:rPr>
              <a:t> upgrade in IR4, in-situ coating of vacuum </a:t>
            </a:r>
            <a:r>
              <a:rPr lang="en-GB" dirty="0" smtClean="0">
                <a:latin typeface="Calibri" panose="020F0502020204030204" pitchFamily="34" charset="0"/>
                <a:ea typeface="Times New Roman" panose="02020603050405020304" pitchFamily="18" charset="0"/>
                <a:cs typeface="Times New Roman" panose="02020603050405020304" pitchFamily="18" charset="0"/>
              </a:rPr>
              <a:t>components against </a:t>
            </a:r>
            <a:r>
              <a:rPr lang="en-GB" dirty="0">
                <a:latin typeface="Calibri" panose="020F0502020204030204" pitchFamily="34" charset="0"/>
                <a:ea typeface="Times New Roman" panose="02020603050405020304" pitchFamily="18" charset="0"/>
                <a:cs typeface="Times New Roman" panose="02020603050405020304" pitchFamily="18" charset="0"/>
              </a:rPr>
              <a:t>e-cloud)? </a:t>
            </a:r>
          </a:p>
          <a:p>
            <a:pPr lvl="0" algn="just">
              <a:lnSpc>
                <a:spcPct val="107000"/>
              </a:lnSpc>
              <a:spcAft>
                <a:spcPts val="0"/>
              </a:spcAft>
            </a:pPr>
            <a:r>
              <a:rPr lang="en-GB" b="1" dirty="0" smtClean="0">
                <a:latin typeface="Calibri" panose="020F0502020204030204" pitchFamily="34" charset="0"/>
                <a:ea typeface="Times New Roman" panose="02020603050405020304" pitchFamily="18" charset="0"/>
                <a:cs typeface="Times New Roman" panose="02020603050405020304" pitchFamily="18" charset="0"/>
              </a:rPr>
              <a:t>Session </a:t>
            </a:r>
            <a:r>
              <a:rPr lang="en-GB" b="1" dirty="0">
                <a:latin typeface="Calibri" panose="020F0502020204030204" pitchFamily="34" charset="0"/>
                <a:ea typeface="Times New Roman" panose="02020603050405020304" pitchFamily="18" charset="0"/>
                <a:cs typeface="Times New Roman" panose="02020603050405020304" pitchFamily="18" charset="0"/>
              </a:rPr>
              <a:t>7 </a:t>
            </a:r>
            <a:r>
              <a:rPr lang="en-GB" b="1" dirty="0" smtClean="0">
                <a:latin typeface="Calibri" panose="020F0502020204030204" pitchFamily="34" charset="0"/>
                <a:ea typeface="Times New Roman" panose="02020603050405020304" pitchFamily="18" charset="0"/>
                <a:cs typeface="Times New Roman" panose="02020603050405020304" pitchFamily="18" charset="0"/>
              </a:rPr>
              <a:t>– LS2</a:t>
            </a:r>
            <a:endParaRPr lang="en-GB"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Is </a:t>
            </a:r>
            <a:r>
              <a:rPr lang="en-GB" dirty="0">
                <a:latin typeface="Calibri" panose="020F0502020204030204" pitchFamily="34" charset="0"/>
                <a:ea typeface="Times New Roman" panose="02020603050405020304" pitchFamily="18" charset="0"/>
                <a:cs typeface="Times New Roman" panose="02020603050405020304" pitchFamily="18" charset="0"/>
              </a:rPr>
              <a:t>the objective scope of LS2 clearly defined and communicated?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Are </a:t>
            </a:r>
            <a:r>
              <a:rPr lang="en-GB" dirty="0">
                <a:latin typeface="Calibri" panose="020F0502020204030204" pitchFamily="34" charset="0"/>
                <a:ea typeface="Times New Roman" panose="02020603050405020304" pitchFamily="18" charset="0"/>
                <a:cs typeface="Times New Roman" panose="02020603050405020304" pitchFamily="18" charset="0"/>
              </a:rPr>
              <a:t>the LS2 plans consolidated in terms of resources, organization, support teams? What is </a:t>
            </a:r>
            <a:r>
              <a:rPr lang="en-GB" dirty="0" smtClean="0">
                <a:latin typeface="Calibri" panose="020F0502020204030204" pitchFamily="34" charset="0"/>
                <a:ea typeface="Times New Roman" panose="02020603050405020304" pitchFamily="18" charset="0"/>
                <a:cs typeface="Times New Roman" panose="02020603050405020304" pitchFamily="18" charset="0"/>
              </a:rPr>
              <a:t>the planned </a:t>
            </a:r>
            <a:r>
              <a:rPr lang="en-GB" dirty="0">
                <a:latin typeface="Calibri" panose="020F0502020204030204" pitchFamily="34" charset="0"/>
                <a:ea typeface="Times New Roman" panose="02020603050405020304" pitchFamily="18" charset="0"/>
                <a:cs typeface="Times New Roman" panose="02020603050405020304" pitchFamily="18" charset="0"/>
              </a:rPr>
              <a:t>contingency? </a:t>
            </a:r>
          </a:p>
          <a:p>
            <a:pPr lvl="0" algn="just">
              <a:lnSpc>
                <a:spcPct val="107000"/>
              </a:lnSpc>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Session </a:t>
            </a:r>
            <a:r>
              <a:rPr lang="en-GB" b="1" dirty="0" smtClean="0">
                <a:latin typeface="Calibri" panose="020F0502020204030204" pitchFamily="34" charset="0"/>
                <a:ea typeface="Times New Roman" panose="02020603050405020304" pitchFamily="18" charset="0"/>
                <a:cs typeface="Times New Roman" panose="02020603050405020304" pitchFamily="18" charset="0"/>
              </a:rPr>
              <a:t>8 - </a:t>
            </a:r>
            <a:r>
              <a:rPr lang="en-GB" b="1" dirty="0">
                <a:latin typeface="Calibri" panose="020F0502020204030204" pitchFamily="34" charset="0"/>
                <a:ea typeface="Times New Roman" panose="02020603050405020304" pitchFamily="18" charset="0"/>
                <a:cs typeface="Times New Roman" panose="02020603050405020304" pitchFamily="18" charset="0"/>
              </a:rPr>
              <a:t>LHC full energy exploitation </a:t>
            </a:r>
          </a:p>
          <a:p>
            <a:pPr marL="342900" lvl="0" indent="-342900" algn="just">
              <a:lnSpc>
                <a:spcPct val="107000"/>
              </a:lnSpc>
              <a:spcAft>
                <a:spcPts val="0"/>
              </a:spcAft>
              <a:buFont typeface="+mj-lt"/>
              <a:buAutoNum type="arabicPeriod"/>
            </a:pPr>
            <a:r>
              <a:rPr lang="en-GB" dirty="0" smtClean="0">
                <a:latin typeface="Calibri" panose="020F0502020204030204" pitchFamily="34" charset="0"/>
                <a:ea typeface="Times New Roman" panose="02020603050405020304" pitchFamily="18" charset="0"/>
                <a:cs typeface="Times New Roman" panose="02020603050405020304" pitchFamily="18" charset="0"/>
              </a:rPr>
              <a:t>Does </a:t>
            </a:r>
            <a:r>
              <a:rPr lang="en-GB" dirty="0">
                <a:latin typeface="Calibri" panose="020F0502020204030204" pitchFamily="34" charset="0"/>
                <a:ea typeface="Times New Roman" panose="02020603050405020304" pitchFamily="18" charset="0"/>
                <a:cs typeface="Times New Roman" panose="02020603050405020304" pitchFamily="18" charset="0"/>
              </a:rPr>
              <a:t>CERN address the relevant questions and plan for the required technical validations / </a:t>
            </a:r>
            <a:r>
              <a:rPr lang="en-GB" dirty="0" smtClean="0">
                <a:latin typeface="Calibri" panose="020F0502020204030204" pitchFamily="34" charset="0"/>
                <a:ea typeface="Times New Roman" panose="02020603050405020304" pitchFamily="18" charset="0"/>
                <a:cs typeface="Times New Roman" panose="02020603050405020304" pitchFamily="18" charset="0"/>
              </a:rPr>
              <a:t>upgrades </a:t>
            </a:r>
            <a:r>
              <a:rPr lang="en-GB" dirty="0">
                <a:latin typeface="Calibri" panose="020F0502020204030204" pitchFamily="34" charset="0"/>
                <a:ea typeface="Times New Roman" panose="02020603050405020304" pitchFamily="18" charset="0"/>
                <a:cs typeface="Times New Roman" panose="02020603050405020304" pitchFamily="18" charset="0"/>
              </a:rPr>
              <a:t>of the LHC equipment for pushing the beam energy in the LHC beyond the current </a:t>
            </a:r>
            <a:r>
              <a:rPr lang="en-GB" dirty="0" smtClean="0">
                <a:latin typeface="Calibri" panose="020F0502020204030204" pitchFamily="34" charset="0"/>
                <a:ea typeface="Times New Roman" panose="02020603050405020304" pitchFamily="18" charset="0"/>
                <a:cs typeface="Times New Roman" panose="02020603050405020304" pitchFamily="18" charset="0"/>
              </a:rPr>
              <a:t>beam </a:t>
            </a:r>
            <a:r>
              <a:rPr lang="en-GB" dirty="0">
                <a:latin typeface="Calibri" panose="020F0502020204030204" pitchFamily="34" charset="0"/>
                <a:ea typeface="Times New Roman" panose="02020603050405020304" pitchFamily="18" charset="0"/>
                <a:cs typeface="Times New Roman" panose="02020603050405020304" pitchFamily="18" charset="0"/>
              </a:rPr>
              <a:t>energy of 6.5TeV (first to nominal, then to ultimate beam energy of 7.5TeV </a:t>
            </a:r>
            <a:r>
              <a:rPr lang="en-GB" dirty="0" smtClean="0">
                <a:latin typeface="Calibri" panose="020F0502020204030204" pitchFamily="34" charset="0"/>
                <a:ea typeface="Times New Roman" panose="02020603050405020304" pitchFamily="18" charset="0"/>
                <a:cs typeface="Times New Roman" panose="02020603050405020304" pitchFamily="18" charset="0"/>
              </a:rPr>
              <a:t>and potentially </a:t>
            </a:r>
            <a:r>
              <a:rPr lang="en-GB" dirty="0">
                <a:latin typeface="Calibri" panose="020F0502020204030204" pitchFamily="34" charset="0"/>
                <a:ea typeface="Times New Roman" panose="02020603050405020304" pitchFamily="18" charset="0"/>
                <a:cs typeface="Times New Roman" panose="02020603050405020304" pitchFamily="18" charset="0"/>
              </a:rPr>
              <a:t>beyond) without jeopardising the machine performance (efficiency) and safety</a:t>
            </a:r>
            <a:r>
              <a:rPr lang="en-GB" dirty="0" smtClean="0">
                <a:latin typeface="Calibri" panose="020F0502020204030204" pitchFamily="34" charset="0"/>
                <a:ea typeface="Times New Roman" panose="02020603050405020304" pitchFamily="18" charset="0"/>
                <a:cs typeface="Times New Roman" panose="02020603050405020304" pitchFamily="18" charset="0"/>
              </a:rPr>
              <a:t>?</a:t>
            </a:r>
            <a:endParaRPr lang="en-GB"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1"/>
          <p:cNvSpPr>
            <a:spLocks noChangeArrowheads="1"/>
          </p:cNvSpPr>
          <p:nvPr/>
        </p:nvSpPr>
        <p:spPr bwMode="auto">
          <a:xfrm>
            <a:off x="611560" y="116632"/>
            <a:ext cx="7992888"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3600" b="0" i="0" u="none" strike="noStrike" kern="0" cap="none" spc="0" normalizeH="0" baseline="0" noProof="0" dirty="0" smtClean="0">
                <a:ln>
                  <a:noFill/>
                </a:ln>
                <a:solidFill>
                  <a:srgbClr val="FFFFFF"/>
                </a:solidFill>
                <a:effectLst/>
                <a:uLnTx/>
                <a:uFillTx/>
                <a:latin typeface="Tahoma" pitchFamily="34" charset="0"/>
                <a:cs typeface="Tahoma" pitchFamily="34" charset="0"/>
              </a:rPr>
              <a:t>CMAC14 charge (3/3)</a:t>
            </a:r>
          </a:p>
        </p:txBody>
      </p:sp>
    </p:spTree>
    <p:extLst>
      <p:ext uri="{BB962C8B-B14F-4D97-AF65-F5344CB8AC3E}">
        <p14:creationId xmlns:p14="http://schemas.microsoft.com/office/powerpoint/2010/main" val="203237763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7"/>
          <p:cNvSpPr txBox="1">
            <a:spLocks noChangeArrowheads="1"/>
          </p:cNvSpPr>
          <p:nvPr/>
        </p:nvSpPr>
        <p:spPr bwMode="auto">
          <a:xfrm>
            <a:off x="405923" y="2114724"/>
            <a:ext cx="8410656" cy="39702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800" dirty="0" smtClean="0">
                <a:solidFill>
                  <a:srgbClr val="3333CC"/>
                </a:solidFill>
                <a:latin typeface="Calibri" panose="020F0502020204030204" pitchFamily="34" charset="0"/>
                <a:cs typeface="Calibri" panose="020F0502020204030204" pitchFamily="34" charset="0"/>
                <a:sym typeface="Wingdings" charset="0"/>
              </a:rPr>
              <a:t>Equipment readiness for operation at 7.5 </a:t>
            </a:r>
            <a:r>
              <a:rPr lang="en-US" sz="2800" dirty="0" err="1" smtClean="0">
                <a:solidFill>
                  <a:srgbClr val="3333CC"/>
                </a:solidFill>
                <a:latin typeface="Calibri" panose="020F0502020204030204" pitchFamily="34" charset="0"/>
                <a:cs typeface="Calibri" panose="020F0502020204030204" pitchFamily="34" charset="0"/>
                <a:sym typeface="Wingdings" charset="0"/>
              </a:rPr>
              <a:t>TeV</a:t>
            </a:r>
            <a:r>
              <a:rPr lang="en-US" sz="2800" dirty="0" smtClean="0">
                <a:solidFill>
                  <a:srgbClr val="3333CC"/>
                </a:solidFill>
                <a:latin typeface="Calibri" panose="020F0502020204030204" pitchFamily="34" charset="0"/>
                <a:cs typeface="Calibri" panose="020F0502020204030204" pitchFamily="34" charset="0"/>
                <a:sym typeface="Wingdings" charset="0"/>
              </a:rPr>
              <a:t>: </a:t>
            </a:r>
          </a:p>
          <a:p>
            <a:r>
              <a:rPr lang="en-GB" sz="2800" dirty="0" smtClean="0">
                <a:solidFill>
                  <a:schemeClr val="tx1"/>
                </a:solidFill>
                <a:latin typeface="Calibri" panose="020F0502020204030204" pitchFamily="34" charset="0"/>
                <a:cs typeface="Calibri" panose="020F0502020204030204" pitchFamily="34" charset="0"/>
              </a:rPr>
              <a:t>Analysis for 3 systems that will undergo upgrades for HL-LHC:</a:t>
            </a:r>
          </a:p>
          <a:p>
            <a:r>
              <a:rPr lang="en-GB" dirty="0" smtClean="0">
                <a:solidFill>
                  <a:schemeClr val="tx1"/>
                </a:solidFill>
                <a:latin typeface="Calibri" panose="020F0502020204030204" pitchFamily="34" charset="0"/>
                <a:cs typeface="Calibri" panose="020F0502020204030204" pitchFamily="34" charset="0"/>
              </a:rPr>
              <a:t>Assure that the upgrade plans for the LHC Beam Dump system, </a:t>
            </a:r>
          </a:p>
          <a:p>
            <a:r>
              <a:rPr lang="en-GB" dirty="0" smtClean="0">
                <a:solidFill>
                  <a:schemeClr val="tx1"/>
                </a:solidFill>
                <a:latin typeface="Calibri" panose="020F0502020204030204" pitchFamily="34" charset="0"/>
                <a:cs typeface="Calibri" panose="020F0502020204030204" pitchFamily="34" charset="0"/>
              </a:rPr>
              <a:t>the LHC intercepting devices and the collimation system components either are, or can be made compatible with!!! </a:t>
            </a:r>
            <a:endParaRPr lang="en-GB" dirty="0">
              <a:solidFill>
                <a:schemeClr val="tx1"/>
              </a:solidFill>
              <a:latin typeface="Calibri" panose="020F0502020204030204" pitchFamily="34" charset="0"/>
              <a:cs typeface="Calibri" panose="020F0502020204030204" pitchFamily="34" charset="0"/>
            </a:endParaRPr>
          </a:p>
          <a:p>
            <a:endParaRPr lang="en-GB" dirty="0" smtClean="0">
              <a:solidFill>
                <a:schemeClr val="tx1"/>
              </a:solidFill>
              <a:latin typeface="Calibri" panose="020F0502020204030204" pitchFamily="34" charset="0"/>
              <a:cs typeface="Calibri" panose="020F0502020204030204" pitchFamily="34" charset="0"/>
            </a:endParaRPr>
          </a:p>
          <a:p>
            <a:r>
              <a:rPr lang="en-GB" dirty="0" smtClean="0">
                <a:solidFill>
                  <a:srgbClr val="006600"/>
                </a:solidFill>
                <a:latin typeface="Calibri" panose="020F0502020204030204" pitchFamily="34" charset="0"/>
                <a:cs typeface="Calibri" panose="020F0502020204030204" pitchFamily="34" charset="0"/>
                <a:sym typeface="Wingdings"/>
              </a:rPr>
              <a:t>the discussed </a:t>
            </a:r>
            <a:r>
              <a:rPr lang="en-GB" dirty="0" smtClean="0">
                <a:solidFill>
                  <a:srgbClr val="006600"/>
                </a:solidFill>
                <a:latin typeface="Calibri" panose="020F0502020204030204" pitchFamily="34" charset="0"/>
                <a:cs typeface="Calibri" panose="020F0502020204030204" pitchFamily="34" charset="0"/>
              </a:rPr>
              <a:t> components are compatible for operation at 7.5 </a:t>
            </a:r>
            <a:r>
              <a:rPr lang="en-GB" dirty="0" err="1" smtClean="0">
                <a:solidFill>
                  <a:srgbClr val="006600"/>
                </a:solidFill>
                <a:latin typeface="Calibri" panose="020F0502020204030204" pitchFamily="34" charset="0"/>
                <a:cs typeface="Calibri" panose="020F0502020204030204" pitchFamily="34" charset="0"/>
              </a:rPr>
              <a:t>TeV</a:t>
            </a:r>
            <a:r>
              <a:rPr lang="en-GB" dirty="0">
                <a:solidFill>
                  <a:srgbClr val="006600"/>
                </a:solidFill>
                <a:latin typeface="Calibri" panose="020F0502020204030204" pitchFamily="34" charset="0"/>
                <a:cs typeface="Calibri" panose="020F0502020204030204" pitchFamily="34" charset="0"/>
              </a:rPr>
              <a:t> </a:t>
            </a:r>
            <a:r>
              <a:rPr lang="en-GB" dirty="0" smtClean="0">
                <a:solidFill>
                  <a:srgbClr val="006600"/>
                </a:solidFill>
                <a:latin typeface="Calibri" panose="020F0502020204030204" pitchFamily="34" charset="0"/>
                <a:cs typeface="Calibri" panose="020F0502020204030204" pitchFamily="34" charset="0"/>
              </a:rPr>
              <a:t>after iteration on the upgrade designs that are already underway for LS2 and LS3! </a:t>
            </a:r>
          </a:p>
        </p:txBody>
      </p:sp>
      <p:sp>
        <p:nvSpPr>
          <p:cNvPr id="22" name="Text Box 7"/>
          <p:cNvSpPr txBox="1">
            <a:spLocks noChangeArrowheads="1"/>
          </p:cNvSpPr>
          <p:nvPr/>
        </p:nvSpPr>
        <p:spPr bwMode="auto">
          <a:xfrm>
            <a:off x="405923" y="874301"/>
            <a:ext cx="8702681" cy="1077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3200" dirty="0" smtClean="0">
                <a:solidFill>
                  <a:srgbClr val="000000"/>
                </a:solidFill>
                <a:latin typeface="Calibri" panose="020F0502020204030204" pitchFamily="34" charset="0"/>
                <a:cs typeface="Calibri" panose="020F0502020204030204" pitchFamily="34" charset="0"/>
                <a:sym typeface="Wingdings" charset="0"/>
              </a:rPr>
              <a:t>Push for 7 </a:t>
            </a:r>
            <a:r>
              <a:rPr lang="en-US" sz="3200" dirty="0" err="1" smtClean="0">
                <a:solidFill>
                  <a:srgbClr val="000000"/>
                </a:solidFill>
                <a:latin typeface="Calibri" panose="020F0502020204030204" pitchFamily="34" charset="0"/>
                <a:cs typeface="Calibri" panose="020F0502020204030204" pitchFamily="34" charset="0"/>
                <a:sym typeface="Wingdings" charset="0"/>
              </a:rPr>
              <a:t>TeV</a:t>
            </a:r>
            <a:r>
              <a:rPr lang="en-US" sz="3200" dirty="0" smtClean="0">
                <a:solidFill>
                  <a:srgbClr val="000000"/>
                </a:solidFill>
                <a:latin typeface="Calibri" panose="020F0502020204030204" pitchFamily="34" charset="0"/>
                <a:cs typeface="Calibri" panose="020F0502020204030204" pitchFamily="34" charset="0"/>
                <a:sym typeface="Wingdings" charset="0"/>
              </a:rPr>
              <a:t> after LS2 and for 7.5 </a:t>
            </a:r>
            <a:r>
              <a:rPr lang="en-US" sz="3200" dirty="0" err="1" smtClean="0">
                <a:solidFill>
                  <a:srgbClr val="000000"/>
                </a:solidFill>
                <a:latin typeface="Calibri" panose="020F0502020204030204" pitchFamily="34" charset="0"/>
                <a:cs typeface="Calibri" panose="020F0502020204030204" pitchFamily="34" charset="0"/>
                <a:sym typeface="Wingdings" charset="0"/>
              </a:rPr>
              <a:t>TeV</a:t>
            </a:r>
            <a:r>
              <a:rPr lang="en-US" sz="3200" dirty="0" smtClean="0">
                <a:solidFill>
                  <a:srgbClr val="000000"/>
                </a:solidFill>
                <a:latin typeface="Calibri" panose="020F0502020204030204" pitchFamily="34" charset="0"/>
                <a:cs typeface="Calibri" panose="020F0502020204030204" pitchFamily="34" charset="0"/>
                <a:sym typeface="Wingdings" charset="0"/>
              </a:rPr>
              <a:t> at the earliest after 1</a:t>
            </a:r>
            <a:r>
              <a:rPr lang="en-US" sz="3200" baseline="30000" dirty="0" smtClean="0">
                <a:solidFill>
                  <a:srgbClr val="000000"/>
                </a:solidFill>
                <a:latin typeface="Calibri" panose="020F0502020204030204" pitchFamily="34" charset="0"/>
                <a:cs typeface="Calibri" panose="020F0502020204030204" pitchFamily="34" charset="0"/>
                <a:sym typeface="Wingdings" charset="0"/>
              </a:rPr>
              <a:t>st</a:t>
            </a:r>
            <a:r>
              <a:rPr lang="en-US" sz="3200" dirty="0" smtClean="0">
                <a:solidFill>
                  <a:srgbClr val="000000"/>
                </a:solidFill>
                <a:latin typeface="Calibri" panose="020F0502020204030204" pitchFamily="34" charset="0"/>
                <a:cs typeface="Calibri" panose="020F0502020204030204" pitchFamily="34" charset="0"/>
                <a:sym typeface="Wingdings" charset="0"/>
              </a:rPr>
              <a:t> HL-LHC run </a:t>
            </a:r>
            <a:r>
              <a:rPr lang="en-US" sz="3200" dirty="0" smtClean="0">
                <a:solidFill>
                  <a:srgbClr val="006600"/>
                </a:solidFill>
                <a:latin typeface="Calibri" panose="020F0502020204030204" pitchFamily="34" charset="0"/>
                <a:cs typeface="Calibri" panose="020F0502020204030204" pitchFamily="34" charset="0"/>
                <a:sym typeface="Wingdings"/>
              </a:rPr>
              <a:t> Run5</a:t>
            </a:r>
            <a:endParaRPr lang="en-US" sz="3200" dirty="0" smtClean="0">
              <a:solidFill>
                <a:srgbClr val="006600"/>
              </a:solidFill>
              <a:latin typeface="Calibri" panose="020F0502020204030204" pitchFamily="34" charset="0"/>
              <a:cs typeface="Calibri" panose="020F0502020204030204" pitchFamily="34" charset="0"/>
              <a:sym typeface="Wingdings" charset="0"/>
            </a:endParaRPr>
          </a:p>
        </p:txBody>
      </p:sp>
      <p:sp>
        <p:nvSpPr>
          <p:cNvPr id="6" name="Rectangle 5"/>
          <p:cNvSpPr/>
          <p:nvPr/>
        </p:nvSpPr>
        <p:spPr>
          <a:xfrm>
            <a:off x="179388" y="289526"/>
            <a:ext cx="8785100" cy="584775"/>
          </a:xfrm>
          <a:prstGeom prst="rect">
            <a:avLst/>
          </a:prstGeom>
          <a:solidFill>
            <a:srgbClr val="0070C0"/>
          </a:solidFill>
        </p:spPr>
        <p:txBody>
          <a:bodyPr wrap="square">
            <a:spAutoFit/>
          </a:bodyPr>
          <a:lstStyle/>
          <a:p>
            <a:pPr marL="2286000" indent="-2286000"/>
            <a:r>
              <a:rPr lang="en-GB" sz="3200" dirty="0">
                <a:solidFill>
                  <a:schemeClr val="bg1"/>
                </a:solidFill>
                <a:latin typeface="Calibri" panose="020F0502020204030204" pitchFamily="34" charset="0"/>
                <a:cs typeface="Calibri" panose="020F0502020204030204" pitchFamily="34" charset="0"/>
              </a:rPr>
              <a:t>LHC: </a:t>
            </a:r>
            <a:r>
              <a:rPr lang="en-GB" sz="3200" dirty="0" smtClean="0">
                <a:solidFill>
                  <a:schemeClr val="bg1"/>
                </a:solidFill>
                <a:latin typeface="Calibri" panose="020F0502020204030204" pitchFamily="34" charset="0"/>
                <a:cs typeface="Calibri" panose="020F0502020204030204" pitchFamily="34" charset="0"/>
              </a:rPr>
              <a:t>beyond nominal energy (Ultimate energy)</a:t>
            </a:r>
            <a:endParaRPr lang="en-GB" sz="32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601303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9388" y="0"/>
            <a:ext cx="6671031" cy="4968552"/>
          </a:xfrm>
          <a:prstGeom prst="rect">
            <a:avLst/>
          </a:prstGeom>
          <a:ln w="28575">
            <a:solidFill>
              <a:srgbClr val="FF0000"/>
            </a:solidFill>
          </a:ln>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3648" y="2484276"/>
            <a:ext cx="7254255" cy="3523495"/>
          </a:xfrm>
          <a:prstGeom prst="rect">
            <a:avLst/>
          </a:prstGeom>
          <a:ln w="28575">
            <a:solidFill>
              <a:srgbClr val="FF0000"/>
            </a:solidFill>
          </a:ln>
        </p:spPr>
      </p:pic>
    </p:spTree>
    <p:extLst>
      <p:ext uri="{BB962C8B-B14F-4D97-AF65-F5344CB8AC3E}">
        <p14:creationId xmlns:p14="http://schemas.microsoft.com/office/powerpoint/2010/main" val="253164686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7"/>
          <p:cNvSpPr txBox="1">
            <a:spLocks noChangeArrowheads="1"/>
          </p:cNvSpPr>
          <p:nvPr/>
        </p:nvSpPr>
        <p:spPr bwMode="auto">
          <a:xfrm>
            <a:off x="323529" y="711208"/>
            <a:ext cx="8973250" cy="3539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3333CC"/>
                </a:solidFill>
                <a:latin typeface="Calibri" panose="020F0502020204030204" pitchFamily="34" charset="0"/>
                <a:cs typeface="Calibri" panose="020F0502020204030204" pitchFamily="34" charset="0"/>
                <a:sym typeface="Wingdings" charset="0"/>
              </a:rPr>
              <a:t>Reliability </a:t>
            </a:r>
            <a:r>
              <a:rPr lang="en-US" sz="2600" dirty="0">
                <a:solidFill>
                  <a:srgbClr val="3333CC"/>
                </a:solidFill>
                <a:latin typeface="Calibri" panose="020F0502020204030204" pitchFamily="34" charset="0"/>
                <a:cs typeface="Calibri" panose="020F0502020204030204" pitchFamily="34" charset="0"/>
                <a:sym typeface="Wingdings" charset="0"/>
              </a:rPr>
              <a:t>E</a:t>
            </a:r>
            <a:r>
              <a:rPr lang="en-US" sz="2600" dirty="0" smtClean="0">
                <a:solidFill>
                  <a:srgbClr val="3333CC"/>
                </a:solidFill>
                <a:latin typeface="Calibri" panose="020F0502020204030204" pitchFamily="34" charset="0"/>
                <a:cs typeface="Calibri" panose="020F0502020204030204" pitchFamily="34" charset="0"/>
                <a:sym typeface="Wingdings" charset="0"/>
              </a:rPr>
              <a:t>stimate and Performance Reach at 7.5 </a:t>
            </a:r>
            <a:r>
              <a:rPr lang="en-US" sz="2600" dirty="0" err="1" smtClean="0">
                <a:solidFill>
                  <a:srgbClr val="3333CC"/>
                </a:solidFill>
                <a:latin typeface="Calibri" panose="020F0502020204030204" pitchFamily="34" charset="0"/>
                <a:cs typeface="Calibri" panose="020F0502020204030204" pitchFamily="34" charset="0"/>
                <a:sym typeface="Wingdings" charset="0"/>
              </a:rPr>
              <a:t>TeV</a:t>
            </a:r>
            <a:r>
              <a:rPr lang="en-US" sz="2600" dirty="0" smtClean="0">
                <a:solidFill>
                  <a:srgbClr val="3333CC"/>
                </a:solidFill>
                <a:latin typeface="Calibri" panose="020F0502020204030204" pitchFamily="34" charset="0"/>
                <a:cs typeface="Calibri" panose="020F0502020204030204" pitchFamily="34" charset="0"/>
                <a:sym typeface="Wingdings" charset="0"/>
              </a:rPr>
              <a:t>: </a:t>
            </a:r>
          </a:p>
          <a:p>
            <a:r>
              <a:rPr lang="en-US" dirty="0" smtClean="0">
                <a:solidFill>
                  <a:srgbClr val="000000"/>
                </a:solidFill>
                <a:latin typeface="Calibri" panose="020F0502020204030204" pitchFamily="34" charset="0"/>
                <a:cs typeface="Calibri" panose="020F0502020204030204" pitchFamily="34" charset="0"/>
                <a:sym typeface="Wingdings" charset="0"/>
              </a:rPr>
              <a:t>Assume earliest operation at ultimate energy after commissioning</a:t>
            </a:r>
          </a:p>
          <a:p>
            <a:pPr>
              <a:spcAft>
                <a:spcPts val="1200"/>
              </a:spcAft>
            </a:pPr>
            <a:r>
              <a:rPr lang="en-US" dirty="0">
                <a:solidFill>
                  <a:srgbClr val="000000"/>
                </a:solidFill>
                <a:latin typeface="Calibri" panose="020F0502020204030204" pitchFamily="34" charset="0"/>
                <a:cs typeface="Calibri" panose="020F0502020204030204" pitchFamily="34" charset="0"/>
                <a:sym typeface="Wingdings" charset="0"/>
              </a:rPr>
              <a:t>o</a:t>
            </a:r>
            <a:r>
              <a:rPr lang="en-US" dirty="0" smtClean="0">
                <a:solidFill>
                  <a:srgbClr val="000000"/>
                </a:solidFill>
                <a:latin typeface="Calibri" panose="020F0502020204030204" pitchFamily="34" charset="0"/>
                <a:cs typeface="Calibri" panose="020F0502020204030204" pitchFamily="34" charset="0"/>
                <a:sym typeface="Wingdings" charset="0"/>
              </a:rPr>
              <a:t>f the HL-LHC hardware </a:t>
            </a:r>
            <a:r>
              <a:rPr lang="en-US" dirty="0" smtClean="0">
                <a:solidFill>
                  <a:srgbClr val="006600"/>
                </a:solidFill>
                <a:latin typeface="Calibri" panose="020F0502020204030204" pitchFamily="34" charset="0"/>
                <a:cs typeface="Calibri" panose="020F0502020204030204" pitchFamily="34" charset="0"/>
                <a:sym typeface="Wingdings"/>
              </a:rPr>
              <a:t> at the earliest during LHC Run5</a:t>
            </a:r>
            <a:r>
              <a:rPr lang="en-US" dirty="0" smtClean="0">
                <a:solidFill>
                  <a:srgbClr val="006600"/>
                </a:solidFill>
                <a:latin typeface="Calibri" panose="020F0502020204030204" pitchFamily="34" charset="0"/>
                <a:cs typeface="Calibri" panose="020F0502020204030204" pitchFamily="34" charset="0"/>
                <a:sym typeface="Wingdings" charset="0"/>
              </a:rPr>
              <a:t> </a:t>
            </a:r>
          </a:p>
          <a:p>
            <a:r>
              <a:rPr lang="en-US" dirty="0" smtClean="0">
                <a:solidFill>
                  <a:schemeClr val="tx1"/>
                </a:solidFill>
                <a:latin typeface="Calibri" panose="020F0502020204030204" pitchFamily="34" charset="0"/>
                <a:cs typeface="Calibri" panose="020F0502020204030204" pitchFamily="34" charset="0"/>
                <a:sym typeface="Wingdings" charset="0"/>
              </a:rPr>
              <a:t>Assume identical beam parameters and optics as for HL-LHC</a:t>
            </a:r>
            <a:r>
              <a:rPr lang="en-US" dirty="0" smtClean="0">
                <a:solidFill>
                  <a:srgbClr val="12A61E"/>
                </a:solidFill>
                <a:latin typeface="Calibri" panose="020F0502020204030204" pitchFamily="34" charset="0"/>
                <a:cs typeface="Calibri" panose="020F0502020204030204" pitchFamily="34" charset="0"/>
                <a:sym typeface="Wingdings" charset="0"/>
              </a:rPr>
              <a:t> </a:t>
            </a:r>
          </a:p>
          <a:p>
            <a:pPr marL="342900" indent="-342900">
              <a:spcAft>
                <a:spcPts val="1200"/>
              </a:spcAft>
              <a:buFont typeface="Wingdings" charset="2"/>
              <a:buChar char="è"/>
            </a:pPr>
            <a:r>
              <a:rPr lang="en-US" dirty="0" smtClean="0">
                <a:solidFill>
                  <a:srgbClr val="006600"/>
                </a:solidFill>
                <a:latin typeface="Calibri" panose="020F0502020204030204" pitchFamily="34" charset="0"/>
                <a:cs typeface="Calibri" panose="020F0502020204030204" pitchFamily="34" charset="0"/>
                <a:sym typeface="Wingdings"/>
              </a:rPr>
              <a:t> no further optimization for direct comparison</a:t>
            </a:r>
            <a:endParaRPr lang="en-US" dirty="0">
              <a:solidFill>
                <a:srgbClr val="006600"/>
              </a:solidFill>
              <a:latin typeface="Calibri" panose="020F0502020204030204" pitchFamily="34" charset="0"/>
              <a:cs typeface="Calibri" panose="020F0502020204030204" pitchFamily="34" charset="0"/>
              <a:sym typeface="Wingdings" charset="0"/>
            </a:endParaRPr>
          </a:p>
          <a:p>
            <a:pPr>
              <a:spcAft>
                <a:spcPts val="600"/>
              </a:spcAft>
            </a:pPr>
            <a:r>
              <a:rPr lang="en-US" dirty="0" smtClean="0">
                <a:solidFill>
                  <a:schemeClr val="tx1"/>
                </a:solidFill>
                <a:latin typeface="Calibri" panose="020F0502020204030204" pitchFamily="34" charset="0"/>
                <a:cs typeface="Calibri" panose="020F0502020204030204" pitchFamily="34" charset="0"/>
                <a:sym typeface="Wingdings" charset="0"/>
              </a:rPr>
              <a:t>Two scenarios: ‘conservative’ </a:t>
            </a:r>
            <a:r>
              <a:rPr lang="en-US" sz="1800" dirty="0" smtClean="0">
                <a:solidFill>
                  <a:schemeClr val="tx1"/>
                </a:solidFill>
                <a:latin typeface="Calibri" panose="020F0502020204030204" pitchFamily="34" charset="0"/>
                <a:cs typeface="Calibri" panose="020F0502020204030204" pitchFamily="34" charset="0"/>
                <a:sym typeface="Wingdings" charset="0"/>
              </a:rPr>
              <a:t>(max occurrence of failures) </a:t>
            </a:r>
            <a:r>
              <a:rPr lang="en-US" dirty="0" smtClean="0">
                <a:solidFill>
                  <a:schemeClr val="tx1"/>
                </a:solidFill>
                <a:latin typeface="Calibri" panose="020F0502020204030204" pitchFamily="34" charset="0"/>
                <a:cs typeface="Calibri" panose="020F0502020204030204" pitchFamily="34" charset="0"/>
                <a:sym typeface="Wingdings" charset="0"/>
              </a:rPr>
              <a:t>and ‘relaxed’:</a:t>
            </a:r>
          </a:p>
          <a:p>
            <a:pPr marL="342900" indent="-342900">
              <a:spcAft>
                <a:spcPts val="600"/>
              </a:spcAft>
              <a:buFont typeface="Wingdings" charset="2"/>
              <a:buChar char="è"/>
            </a:pPr>
            <a:r>
              <a:rPr lang="en-US" dirty="0" smtClean="0">
                <a:solidFill>
                  <a:srgbClr val="006600"/>
                </a:solidFill>
                <a:latin typeface="Calibri" panose="020F0502020204030204" pitchFamily="34" charset="0"/>
                <a:cs typeface="Calibri" panose="020F0502020204030204" pitchFamily="34" charset="0"/>
                <a:sym typeface="Wingdings"/>
              </a:rPr>
              <a:t>between -5% and -27% performance loss </a:t>
            </a:r>
            <a:r>
              <a:rPr lang="en-US" dirty="0" err="1" smtClean="0">
                <a:solidFill>
                  <a:srgbClr val="006600"/>
                </a:solidFill>
                <a:latin typeface="Calibri" panose="020F0502020204030204" pitchFamily="34" charset="0"/>
                <a:cs typeface="Calibri" panose="020F0502020204030204" pitchFamily="34" charset="0"/>
                <a:sym typeface="Wingdings"/>
              </a:rPr>
              <a:t>wrt</a:t>
            </a:r>
            <a:r>
              <a:rPr lang="en-US" dirty="0" smtClean="0">
                <a:solidFill>
                  <a:srgbClr val="006600"/>
                </a:solidFill>
                <a:latin typeface="Calibri" panose="020F0502020204030204" pitchFamily="34" charset="0"/>
                <a:cs typeface="Calibri" panose="020F0502020204030204" pitchFamily="34" charset="0"/>
                <a:sym typeface="Wingdings"/>
              </a:rPr>
              <a:t> estimates for 7 </a:t>
            </a:r>
            <a:r>
              <a:rPr lang="en-US" dirty="0" err="1" smtClean="0">
                <a:solidFill>
                  <a:srgbClr val="006600"/>
                </a:solidFill>
                <a:latin typeface="Calibri" panose="020F0502020204030204" pitchFamily="34" charset="0"/>
                <a:cs typeface="Calibri" panose="020F0502020204030204" pitchFamily="34" charset="0"/>
                <a:sym typeface="Wingdings"/>
              </a:rPr>
              <a:t>TeV</a:t>
            </a:r>
            <a:endParaRPr lang="en-US" dirty="0" smtClean="0">
              <a:solidFill>
                <a:srgbClr val="006600"/>
              </a:solidFill>
              <a:latin typeface="Calibri" panose="020F0502020204030204" pitchFamily="34" charset="0"/>
              <a:cs typeface="Calibri" panose="020F0502020204030204" pitchFamily="34" charset="0"/>
              <a:sym typeface="Wingdings"/>
            </a:endParaRPr>
          </a:p>
          <a:p>
            <a:pPr marL="342900" indent="-342900">
              <a:spcAft>
                <a:spcPts val="600"/>
              </a:spcAft>
              <a:buFont typeface="Wingdings" charset="2"/>
              <a:buChar char="è"/>
            </a:pPr>
            <a:r>
              <a:rPr lang="en-US" dirty="0" smtClean="0">
                <a:solidFill>
                  <a:srgbClr val="006600"/>
                </a:solidFill>
                <a:latin typeface="Calibri" panose="020F0502020204030204" pitchFamily="34" charset="0"/>
                <a:cs typeface="Calibri" panose="020F0502020204030204" pitchFamily="34" charset="0"/>
                <a:sym typeface="Wingdings"/>
              </a:rPr>
              <a:t>resulting in between +13% to -24% </a:t>
            </a:r>
            <a:r>
              <a:rPr lang="en-US" dirty="0" err="1" smtClean="0">
                <a:solidFill>
                  <a:srgbClr val="006600"/>
                </a:solidFill>
                <a:latin typeface="Calibri" panose="020F0502020204030204" pitchFamily="34" charset="0"/>
                <a:cs typeface="Calibri" panose="020F0502020204030204" pitchFamily="34" charset="0"/>
                <a:sym typeface="Wingdings"/>
              </a:rPr>
              <a:t>wrt</a:t>
            </a:r>
            <a:r>
              <a:rPr lang="en-US" dirty="0" smtClean="0">
                <a:solidFill>
                  <a:srgbClr val="006600"/>
                </a:solidFill>
                <a:latin typeface="Calibri" panose="020F0502020204030204" pitchFamily="34" charset="0"/>
                <a:cs typeface="Calibri" panose="020F0502020204030204" pitchFamily="34" charset="0"/>
                <a:sym typeface="Wingdings"/>
              </a:rPr>
              <a:t> nominal HL-LHC goal </a:t>
            </a:r>
            <a:endParaRPr lang="en-US" dirty="0" smtClean="0">
              <a:solidFill>
                <a:srgbClr val="006600"/>
              </a:solidFill>
              <a:latin typeface="Calibri" panose="020F0502020204030204" pitchFamily="34" charset="0"/>
              <a:cs typeface="Calibri" panose="020F0502020204030204" pitchFamily="34" charset="0"/>
              <a:sym typeface="Wingdings" charset="0"/>
            </a:endParaRPr>
          </a:p>
        </p:txBody>
      </p:sp>
      <p:sp>
        <p:nvSpPr>
          <p:cNvPr id="17" name="Text Box 7"/>
          <p:cNvSpPr txBox="1">
            <a:spLocks noChangeArrowheads="1"/>
          </p:cNvSpPr>
          <p:nvPr/>
        </p:nvSpPr>
        <p:spPr bwMode="auto">
          <a:xfrm>
            <a:off x="323529" y="4149080"/>
            <a:ext cx="8550298" cy="19700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3333CC"/>
                </a:solidFill>
                <a:latin typeface="Calibri" panose="020F0502020204030204" pitchFamily="34" charset="0"/>
                <a:cs typeface="Calibri" panose="020F0502020204030204" pitchFamily="34" charset="0"/>
                <a:sym typeface="Wingdings" charset="0"/>
              </a:rPr>
              <a:t>General Observations: </a:t>
            </a:r>
          </a:p>
          <a:p>
            <a:r>
              <a:rPr lang="en-GB" dirty="0" smtClean="0">
                <a:solidFill>
                  <a:srgbClr val="006600"/>
                </a:solidFill>
                <a:latin typeface="Calibri" panose="020F0502020204030204" pitchFamily="34" charset="0"/>
                <a:cs typeface="Calibri" panose="020F0502020204030204" pitchFamily="34" charset="0"/>
              </a:rPr>
              <a:t>-VAC and Powering systems are not expected to limit operation!</a:t>
            </a:r>
          </a:p>
          <a:p>
            <a:r>
              <a:rPr lang="en-GB" dirty="0" smtClean="0">
                <a:solidFill>
                  <a:schemeClr val="tx1"/>
                </a:solidFill>
                <a:latin typeface="Calibri" panose="020F0502020204030204" pitchFamily="34" charset="0"/>
                <a:cs typeface="Calibri" panose="020F0502020204030204" pitchFamily="34" charset="0"/>
              </a:rPr>
              <a:t>-Less </a:t>
            </a:r>
            <a:r>
              <a:rPr lang="en-GB" dirty="0" err="1" smtClean="0">
                <a:solidFill>
                  <a:schemeClr val="tx1"/>
                </a:solidFill>
                <a:latin typeface="Calibri" panose="020F0502020204030204" pitchFamily="34" charset="0"/>
                <a:cs typeface="Calibri" panose="020F0502020204030204" pitchFamily="34" charset="0"/>
              </a:rPr>
              <a:t>cryo</a:t>
            </a:r>
            <a:r>
              <a:rPr lang="en-GB" dirty="0" smtClean="0">
                <a:solidFill>
                  <a:schemeClr val="tx1"/>
                </a:solidFill>
                <a:latin typeface="Calibri" panose="020F0502020204030204" pitchFamily="34" charset="0"/>
                <a:cs typeface="Calibri" panose="020F0502020204030204" pitchFamily="34" charset="0"/>
              </a:rPr>
              <a:t> margins due to increased SR </a:t>
            </a:r>
            <a:r>
              <a:rPr lang="en-GB" dirty="0" smtClean="0">
                <a:solidFill>
                  <a:srgbClr val="C00000"/>
                </a:solidFill>
                <a:latin typeface="Calibri" panose="020F0502020204030204" pitchFamily="34" charset="0"/>
                <a:cs typeface="Calibri" panose="020F0502020204030204" pitchFamily="34" charset="0"/>
                <a:sym typeface="Wingdings"/>
              </a:rPr>
              <a:t> e-cloud mitigation</a:t>
            </a:r>
            <a:r>
              <a:rPr lang="en-GB" dirty="0">
                <a:solidFill>
                  <a:srgbClr val="C00000"/>
                </a:solidFill>
                <a:latin typeface="Calibri" panose="020F0502020204030204" pitchFamily="34" charset="0"/>
                <a:cs typeface="Calibri" panose="020F0502020204030204" pitchFamily="34" charset="0"/>
                <a:sym typeface="Wingdings"/>
              </a:rPr>
              <a:t> </a:t>
            </a:r>
            <a:r>
              <a:rPr lang="en-GB" dirty="0" smtClean="0">
                <a:solidFill>
                  <a:srgbClr val="C00000"/>
                </a:solidFill>
                <a:latin typeface="Calibri" panose="020F0502020204030204" pitchFamily="34" charset="0"/>
                <a:cs typeface="Calibri" panose="020F0502020204030204" pitchFamily="34" charset="0"/>
                <a:sym typeface="Wingdings"/>
              </a:rPr>
              <a:t>!</a:t>
            </a:r>
            <a:endParaRPr lang="en-GB" dirty="0" smtClean="0">
              <a:solidFill>
                <a:srgbClr val="C00000"/>
              </a:solidFill>
              <a:latin typeface="Calibri" panose="020F0502020204030204" pitchFamily="34" charset="0"/>
              <a:cs typeface="Calibri" panose="020F0502020204030204" pitchFamily="34" charset="0"/>
            </a:endParaRPr>
          </a:p>
          <a:p>
            <a:r>
              <a:rPr lang="en-GB" dirty="0" smtClean="0">
                <a:solidFill>
                  <a:schemeClr val="tx1"/>
                </a:solidFill>
                <a:latin typeface="Calibri" panose="020F0502020204030204" pitchFamily="34" charset="0"/>
                <a:cs typeface="Calibri" panose="020F0502020204030204" pitchFamily="34" charset="0"/>
              </a:rPr>
              <a:t>-Have to assure that all new HL-LHC equipment will be compatible</a:t>
            </a:r>
          </a:p>
          <a:p>
            <a:r>
              <a:rPr lang="en-GB" dirty="0" smtClean="0">
                <a:solidFill>
                  <a:schemeClr val="tx1"/>
                </a:solidFill>
                <a:latin typeface="Calibri" panose="020F0502020204030204" pitchFamily="34" charset="0"/>
                <a:cs typeface="Calibri" panose="020F0502020204030204" pitchFamily="34" charset="0"/>
                <a:sym typeface="Wingdings"/>
              </a:rPr>
              <a:t> with 7.5TeV operation </a:t>
            </a:r>
            <a:r>
              <a:rPr lang="en-GB" dirty="0" smtClean="0">
                <a:solidFill>
                  <a:srgbClr val="C00000"/>
                </a:solidFill>
                <a:latin typeface="Calibri" panose="020F0502020204030204" pitchFamily="34" charset="0"/>
                <a:cs typeface="Calibri" panose="020F0502020204030204" pitchFamily="34" charset="0"/>
                <a:sym typeface="Wingdings"/>
              </a:rPr>
              <a:t> new HL-LHC triplet and 11T magnets!</a:t>
            </a:r>
            <a:endParaRPr lang="en-GB" dirty="0" smtClean="0">
              <a:solidFill>
                <a:srgbClr val="C00000"/>
              </a:solidFill>
              <a:latin typeface="Calibri" panose="020F0502020204030204" pitchFamily="34" charset="0"/>
              <a:cs typeface="Calibri" panose="020F0502020204030204" pitchFamily="34" charset="0"/>
            </a:endParaRPr>
          </a:p>
        </p:txBody>
      </p:sp>
      <p:sp>
        <p:nvSpPr>
          <p:cNvPr id="6" name="Rectangle 5"/>
          <p:cNvSpPr/>
          <p:nvPr/>
        </p:nvSpPr>
        <p:spPr>
          <a:xfrm>
            <a:off x="179388" y="116632"/>
            <a:ext cx="8785100" cy="584775"/>
          </a:xfrm>
          <a:prstGeom prst="rect">
            <a:avLst/>
          </a:prstGeom>
          <a:solidFill>
            <a:srgbClr val="0070C0"/>
          </a:solidFill>
        </p:spPr>
        <p:txBody>
          <a:bodyPr wrap="square">
            <a:spAutoFit/>
          </a:bodyPr>
          <a:lstStyle/>
          <a:p>
            <a:pPr marL="2286000" indent="-2286000"/>
            <a:r>
              <a:rPr lang="en-GB" sz="3200" dirty="0">
                <a:solidFill>
                  <a:schemeClr val="bg1"/>
                </a:solidFill>
                <a:latin typeface="Calibri" panose="020F0502020204030204" pitchFamily="34" charset="0"/>
                <a:cs typeface="Calibri" panose="020F0502020204030204" pitchFamily="34" charset="0"/>
              </a:rPr>
              <a:t>LHC: </a:t>
            </a:r>
            <a:r>
              <a:rPr lang="en-GB" sz="3200" dirty="0" smtClean="0">
                <a:solidFill>
                  <a:schemeClr val="bg1"/>
                </a:solidFill>
                <a:latin typeface="Calibri" panose="020F0502020204030204" pitchFamily="34" charset="0"/>
                <a:cs typeface="Calibri" panose="020F0502020204030204" pitchFamily="34" charset="0"/>
              </a:rPr>
              <a:t>beyond nominal energy (Ultimate energy)</a:t>
            </a:r>
            <a:endParaRPr lang="en-GB" sz="32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806045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2228" y="1628800"/>
            <a:ext cx="3467616" cy="2970044"/>
          </a:xfrm>
          <a:prstGeom prst="rect">
            <a:avLst/>
          </a:prstGeom>
          <a:noFill/>
        </p:spPr>
        <p:txBody>
          <a:bodyPr wrap="none" rtlCol="0">
            <a:spAutoFit/>
          </a:bodyPr>
          <a:lstStyle/>
          <a:p>
            <a:pPr algn="ctr"/>
            <a:r>
              <a:rPr lang="fr-CH" sz="11500" b="1" dirty="0" smtClean="0"/>
              <a:t>2018</a:t>
            </a:r>
          </a:p>
          <a:p>
            <a:pPr algn="ctr"/>
            <a:r>
              <a:rPr lang="fr-CH" sz="7200" b="1" dirty="0" smtClean="0"/>
              <a:t>CMAC</a:t>
            </a:r>
            <a:endParaRPr lang="en-GB" sz="7200" b="1" dirty="0"/>
          </a:p>
        </p:txBody>
      </p:sp>
    </p:spTree>
    <p:extLst>
      <p:ext uri="{BB962C8B-B14F-4D97-AF65-F5344CB8AC3E}">
        <p14:creationId xmlns:p14="http://schemas.microsoft.com/office/powerpoint/2010/main" val="387599967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792576"/>
            <a:ext cx="8136904" cy="5016758"/>
          </a:xfrm>
          <a:prstGeom prst="rect">
            <a:avLst/>
          </a:prstGeom>
        </p:spPr>
        <p:txBody>
          <a:bodyPr wrap="square">
            <a:spAutoFit/>
          </a:bodyPr>
          <a:lstStyle/>
          <a:p>
            <a:pPr algn="just"/>
            <a:r>
              <a:rPr lang="en-GB" sz="2200" b="1" dirty="0">
                <a:solidFill>
                  <a:srgbClr val="006600"/>
                </a:solidFill>
                <a:latin typeface="Times New Roman" panose="02020603050405020304" pitchFamily="18" charset="0"/>
              </a:rPr>
              <a:t>The team is to be congratulated for the very good operational performance in 2017, an impressive set of successful MD studies and the fast and effective reaction on mitigating the 16L2 problem.</a:t>
            </a:r>
          </a:p>
          <a:p>
            <a:pPr algn="just"/>
            <a:endParaRPr lang="en-GB" sz="1400" b="1" dirty="0">
              <a:solidFill>
                <a:srgbClr val="000000"/>
              </a:solidFill>
              <a:latin typeface="Times New Roman" panose="02020603050405020304" pitchFamily="18" charset="0"/>
            </a:endParaRPr>
          </a:p>
          <a:p>
            <a:pPr algn="just"/>
            <a:endParaRPr lang="en-GB" sz="1600" dirty="0" smtClean="0">
              <a:solidFill>
                <a:srgbClr val="000000"/>
              </a:solidFill>
              <a:latin typeface="Times New Roman" panose="02020603050405020304" pitchFamily="18" charset="0"/>
            </a:endParaRPr>
          </a:p>
          <a:p>
            <a:pPr algn="just"/>
            <a:endParaRPr lang="en-GB" sz="1600" dirty="0">
              <a:solidFill>
                <a:srgbClr val="000000"/>
              </a:solidFill>
              <a:latin typeface="Times New Roman" panose="02020603050405020304" pitchFamily="18" charset="0"/>
            </a:endParaRPr>
          </a:p>
          <a:p>
            <a:pPr algn="just"/>
            <a:endParaRPr lang="en-GB" sz="1600" dirty="0" smtClean="0">
              <a:solidFill>
                <a:srgbClr val="000000"/>
              </a:solidFill>
              <a:latin typeface="Times New Roman" panose="02020603050405020304" pitchFamily="18" charset="0"/>
            </a:endParaRPr>
          </a:p>
          <a:p>
            <a:pPr algn="just"/>
            <a:endParaRPr lang="en-GB" sz="1600" dirty="0">
              <a:solidFill>
                <a:srgbClr val="000000"/>
              </a:solidFill>
              <a:latin typeface="Times New Roman" panose="02020603050405020304" pitchFamily="18" charset="0"/>
            </a:endParaRPr>
          </a:p>
          <a:p>
            <a:pPr algn="just"/>
            <a:endParaRPr lang="en-GB" sz="1600" dirty="0" smtClean="0">
              <a:solidFill>
                <a:srgbClr val="000000"/>
              </a:solidFill>
              <a:latin typeface="Times New Roman" panose="02020603050405020304" pitchFamily="18" charset="0"/>
            </a:endParaRPr>
          </a:p>
          <a:p>
            <a:pPr algn="just"/>
            <a:endParaRPr lang="en-GB" sz="1600" dirty="0">
              <a:solidFill>
                <a:srgbClr val="000000"/>
              </a:solidFill>
              <a:latin typeface="Times New Roman" panose="02020603050405020304" pitchFamily="18" charset="0"/>
            </a:endParaRPr>
          </a:p>
          <a:p>
            <a:pPr algn="just"/>
            <a:endParaRPr lang="en-GB" sz="1600" dirty="0" smtClean="0">
              <a:solidFill>
                <a:srgbClr val="000000"/>
              </a:solidFill>
              <a:latin typeface="Times New Roman" panose="02020603050405020304" pitchFamily="18" charset="0"/>
            </a:endParaRPr>
          </a:p>
          <a:p>
            <a:pPr algn="just"/>
            <a:endParaRPr lang="en-GB" sz="1600" dirty="0">
              <a:solidFill>
                <a:srgbClr val="000000"/>
              </a:solidFill>
              <a:latin typeface="Times New Roman" panose="02020603050405020304" pitchFamily="18" charset="0"/>
            </a:endParaRPr>
          </a:p>
          <a:p>
            <a:pPr algn="just"/>
            <a:endParaRPr lang="en-GB" sz="1600" dirty="0" smtClean="0">
              <a:solidFill>
                <a:srgbClr val="000000"/>
              </a:solidFill>
              <a:latin typeface="Times New Roman" panose="02020603050405020304" pitchFamily="18" charset="0"/>
            </a:endParaRPr>
          </a:p>
          <a:p>
            <a:pPr algn="just"/>
            <a:r>
              <a:rPr lang="en-GB" sz="2400" b="1" dirty="0" smtClean="0">
                <a:solidFill>
                  <a:srgbClr val="006600"/>
                </a:solidFill>
                <a:latin typeface="Times New Roman" panose="02020603050405020304" pitchFamily="18" charset="0"/>
              </a:rPr>
              <a:t>Our </a:t>
            </a:r>
            <a:r>
              <a:rPr lang="en-GB" sz="2400" b="1" dirty="0">
                <a:solidFill>
                  <a:srgbClr val="006600"/>
                </a:solidFill>
                <a:latin typeface="Times New Roman" panose="02020603050405020304" pitchFamily="18" charset="0"/>
              </a:rPr>
              <a:t>congratulations to your phenomenal progress. It’s a great team that works enthusiastically on the job. </a:t>
            </a:r>
          </a:p>
          <a:p>
            <a:pPr algn="just"/>
            <a:endParaRPr lang="en-GB" sz="2400" b="1" dirty="0">
              <a:solidFill>
                <a:srgbClr val="006600"/>
              </a:solidFill>
              <a:latin typeface="Times New Roman" panose="02020603050405020304" pitchFamily="18" charset="0"/>
            </a:endParaRPr>
          </a:p>
          <a:p>
            <a:pPr algn="just"/>
            <a:r>
              <a:rPr lang="en-GB" sz="2400" b="1" dirty="0">
                <a:solidFill>
                  <a:srgbClr val="006600"/>
                </a:solidFill>
                <a:latin typeface="Times New Roman" panose="02020603050405020304" pitchFamily="18" charset="0"/>
              </a:rPr>
              <a:t>See you in March 2018...</a:t>
            </a:r>
          </a:p>
        </p:txBody>
      </p:sp>
      <p:sp>
        <p:nvSpPr>
          <p:cNvPr id="5" name="Rectangle 1"/>
          <p:cNvSpPr>
            <a:spLocks noChangeArrowheads="1"/>
          </p:cNvSpPr>
          <p:nvPr/>
        </p:nvSpPr>
        <p:spPr bwMode="auto">
          <a:xfrm>
            <a:off x="395536" y="146982"/>
            <a:ext cx="4968552"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algn="ctr" fontAlgn="base">
              <a:spcBef>
                <a:spcPct val="0"/>
              </a:spcBef>
              <a:spcAft>
                <a:spcPct val="0"/>
              </a:spcAft>
              <a:defRPr/>
            </a:pPr>
            <a:r>
              <a:rPr lang="en-US" altLang="en-US" sz="3600" kern="0" dirty="0" smtClean="0">
                <a:solidFill>
                  <a:srgbClr val="FFFFFF"/>
                </a:solidFill>
                <a:latin typeface="Tahoma" pitchFamily="34" charset="0"/>
                <a:cs typeface="Tahoma" pitchFamily="34" charset="0"/>
              </a:rPr>
              <a:t>CMAC14 </a:t>
            </a:r>
            <a:r>
              <a:rPr lang="en-US" altLang="en-US" sz="3600" kern="0" dirty="0">
                <a:solidFill>
                  <a:srgbClr val="FFFFFF"/>
                </a:solidFill>
                <a:latin typeface="Tahoma" pitchFamily="34" charset="0"/>
                <a:cs typeface="Tahoma" pitchFamily="34" charset="0"/>
              </a:rPr>
              <a:t>messages</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716016" y="5068495"/>
            <a:ext cx="4405465" cy="1708241"/>
          </a:xfrm>
          <a:prstGeom prst="rect">
            <a:avLst/>
          </a:prstGeom>
        </p:spPr>
      </p:pic>
      <p:pic>
        <p:nvPicPr>
          <p:cNvPr id="6" name="Shape 130"/>
          <p:cNvPicPr preferRelativeResize="0"/>
          <p:nvPr/>
        </p:nvPicPr>
        <p:blipFill rotWithShape="1">
          <a:blip r:embed="rId3">
            <a:alphaModFix/>
          </a:blip>
          <a:srcRect/>
          <a:stretch/>
        </p:blipFill>
        <p:spPr>
          <a:xfrm>
            <a:off x="2139284" y="1984991"/>
            <a:ext cx="4880987" cy="2164090"/>
          </a:xfrm>
          <a:prstGeom prst="rect">
            <a:avLst/>
          </a:prstGeom>
          <a:noFill/>
          <a:ln>
            <a:noFill/>
          </a:ln>
        </p:spPr>
      </p:pic>
    </p:spTree>
    <p:extLst>
      <p:ext uri="{BB962C8B-B14F-4D97-AF65-F5344CB8AC3E}">
        <p14:creationId xmlns:p14="http://schemas.microsoft.com/office/powerpoint/2010/main" val="308140136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1" end="1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611560" y="188640"/>
            <a:ext cx="6120680"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algn="ctr" fontAlgn="base">
              <a:spcBef>
                <a:spcPct val="0"/>
              </a:spcBef>
              <a:spcAft>
                <a:spcPct val="0"/>
              </a:spcAft>
              <a:defRPr/>
            </a:pPr>
            <a:r>
              <a:rPr lang="en-US" altLang="en-US" sz="3600" kern="0" dirty="0" smtClean="0">
                <a:solidFill>
                  <a:srgbClr val="FFFFFF"/>
                </a:solidFill>
                <a:latin typeface="Tahoma" pitchFamily="34" charset="0"/>
                <a:cs typeface="Tahoma" pitchFamily="34" charset="0"/>
              </a:rPr>
              <a:t>CMAC14 recommendation 1</a:t>
            </a:r>
            <a:endParaRPr lang="en-US" altLang="en-US" sz="3600" kern="0" dirty="0">
              <a:solidFill>
                <a:srgbClr val="FFFFFF"/>
              </a:solidFill>
              <a:latin typeface="Tahoma" pitchFamily="34" charset="0"/>
              <a:cs typeface="Tahoma" pitchFamily="34" charset="0"/>
            </a:endParaRPr>
          </a:p>
        </p:txBody>
      </p:sp>
      <p:sp>
        <p:nvSpPr>
          <p:cNvPr id="4" name="Rectangle 3"/>
          <p:cNvSpPr/>
          <p:nvPr/>
        </p:nvSpPr>
        <p:spPr>
          <a:xfrm>
            <a:off x="113978" y="887760"/>
            <a:ext cx="8352928" cy="5078313"/>
          </a:xfrm>
          <a:prstGeom prst="rect">
            <a:avLst/>
          </a:prstGeom>
        </p:spPr>
        <p:txBody>
          <a:bodyPr wrap="square">
            <a:spAutoFit/>
          </a:bodyPr>
          <a:lstStyle/>
          <a:p>
            <a:pPr lvl="1" algn="just"/>
            <a:r>
              <a:rPr lang="en-GB" sz="1600" i="1" dirty="0" smtClean="0">
                <a:solidFill>
                  <a:srgbClr val="0C377B"/>
                </a:solidFill>
              </a:rPr>
              <a:t>In spite of a coordinated effort, an understanding of the uneven heat load in the arcs was not gained. Heat load is the major limitation for HL operation and the resolution of the problem deserves the highest priority. The installation of diagnostics in additional half cells is supported by the committee, as well as the exploration of additional diagnostic concepts, such as RF measurements and other new ideas.</a:t>
            </a:r>
          </a:p>
          <a:p>
            <a:pPr lvl="1" algn="just"/>
            <a:endParaRPr lang="fr-CH" sz="1600" i="1" dirty="0">
              <a:solidFill>
                <a:srgbClr val="0C377B"/>
              </a:solidFill>
            </a:endParaRPr>
          </a:p>
          <a:p>
            <a:pPr lvl="1" algn="just"/>
            <a:endParaRPr lang="en-GB" sz="400" i="1" dirty="0" smtClean="0">
              <a:solidFill>
                <a:srgbClr val="0C377B"/>
              </a:solidFill>
            </a:endParaRPr>
          </a:p>
          <a:p>
            <a:pPr lvl="1" algn="just"/>
            <a:r>
              <a:rPr lang="en-GB" sz="1600" i="1" dirty="0" smtClean="0">
                <a:solidFill>
                  <a:srgbClr val="0C377B"/>
                </a:solidFill>
              </a:rPr>
              <a:t>Coating and instrumentation of the two stand-alone magnets Q6R2 and Q6L8 is encouraged. As proposed by the task force, equipping one of the interconnects (31L2, D3-D4) with a solenoid and studying the impact may gain more insight.</a:t>
            </a:r>
          </a:p>
          <a:p>
            <a:pPr lvl="1" algn="just"/>
            <a:endParaRPr lang="en-GB" sz="1600" i="1" dirty="0" smtClean="0">
              <a:solidFill>
                <a:srgbClr val="0C377B"/>
              </a:solidFill>
            </a:endParaRPr>
          </a:p>
          <a:p>
            <a:pPr lvl="1" algn="just"/>
            <a:r>
              <a:rPr lang="en-GB" sz="1600" i="1" dirty="0" smtClean="0">
                <a:solidFill>
                  <a:srgbClr val="0C377B"/>
                </a:solidFill>
              </a:rPr>
              <a:t>The committee notes a lack of proposals for studies and potential explanations/mitigations</a:t>
            </a:r>
          </a:p>
          <a:p>
            <a:pPr lvl="1" algn="just"/>
            <a:endParaRPr lang="en-US" sz="1600" i="1" dirty="0" smtClean="0">
              <a:solidFill>
                <a:srgbClr val="0C377B"/>
              </a:solidFill>
            </a:endParaRPr>
          </a:p>
          <a:p>
            <a:pPr lvl="1" algn="just"/>
            <a:endParaRPr lang="en-US" sz="1200" b="1" dirty="0" smtClean="0">
              <a:solidFill>
                <a:srgbClr val="0C377B"/>
              </a:solidFill>
            </a:endParaRPr>
          </a:p>
          <a:p>
            <a:pPr lvl="1" algn="just"/>
            <a:r>
              <a:rPr lang="en-GB" sz="2000" b="1" dirty="0" smtClean="0">
                <a:solidFill>
                  <a:srgbClr val="C00000"/>
                </a:solidFill>
              </a:rPr>
              <a:t>Give the highest priority to understanding and mitigating the problem of uneven heat load in the arcs. Continue the task force and extend it by a broader range of experts in electron cloud to generate more ideas for studies and approaches to the problem. Prioritize related MD studies.</a:t>
            </a:r>
            <a:endParaRPr lang="en-GB" sz="2000" b="1" dirty="0">
              <a:solidFill>
                <a:srgbClr val="C00000"/>
              </a:solidFill>
            </a:endParaRPr>
          </a:p>
        </p:txBody>
      </p:sp>
    </p:spTree>
    <p:extLst>
      <p:ext uri="{BB962C8B-B14F-4D97-AF65-F5344CB8AC3E}">
        <p14:creationId xmlns:p14="http://schemas.microsoft.com/office/powerpoint/2010/main" val="338530232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611560" y="188640"/>
            <a:ext cx="6120680"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algn="ctr" fontAlgn="base">
              <a:spcBef>
                <a:spcPct val="0"/>
              </a:spcBef>
              <a:spcAft>
                <a:spcPct val="0"/>
              </a:spcAft>
              <a:defRPr/>
            </a:pPr>
            <a:r>
              <a:rPr lang="en-US" altLang="en-US" sz="3600" kern="0" dirty="0" smtClean="0">
                <a:solidFill>
                  <a:srgbClr val="FFFFFF"/>
                </a:solidFill>
                <a:latin typeface="Tahoma" pitchFamily="34" charset="0"/>
                <a:cs typeface="Tahoma" pitchFamily="34" charset="0"/>
              </a:rPr>
              <a:t>CMAC14 recommendations 2</a:t>
            </a:r>
            <a:endParaRPr lang="en-US" altLang="en-US" sz="3600" kern="0" dirty="0">
              <a:solidFill>
                <a:srgbClr val="FFFFFF"/>
              </a:solidFill>
              <a:latin typeface="Tahoma" pitchFamily="34" charset="0"/>
              <a:cs typeface="Tahoma" pitchFamily="34" charset="0"/>
            </a:endParaRPr>
          </a:p>
        </p:txBody>
      </p:sp>
      <p:sp>
        <p:nvSpPr>
          <p:cNvPr id="4" name="Rectangle 3"/>
          <p:cNvSpPr/>
          <p:nvPr/>
        </p:nvSpPr>
        <p:spPr>
          <a:xfrm>
            <a:off x="179388" y="980728"/>
            <a:ext cx="8352928" cy="5116785"/>
          </a:xfrm>
          <a:prstGeom prst="rect">
            <a:avLst/>
          </a:prstGeom>
        </p:spPr>
        <p:txBody>
          <a:bodyPr wrap="square">
            <a:spAutoFit/>
          </a:bodyPr>
          <a:lstStyle/>
          <a:p>
            <a:pPr lvl="1" algn="just"/>
            <a:r>
              <a:rPr lang="en-GB" sz="2400" b="1" dirty="0" smtClean="0">
                <a:solidFill>
                  <a:srgbClr val="0C377B"/>
                </a:solidFill>
              </a:rPr>
              <a:t>LIU</a:t>
            </a:r>
            <a:r>
              <a:rPr lang="en-GB" sz="2400" dirty="0" smtClean="0">
                <a:solidFill>
                  <a:srgbClr val="0C377B"/>
                </a:solidFill>
              </a:rPr>
              <a:t>: </a:t>
            </a:r>
          </a:p>
          <a:p>
            <a:pPr marL="628650" lvl="1" indent="-228600" algn="just"/>
            <a:r>
              <a:rPr lang="en-GB" b="1" dirty="0" smtClean="0">
                <a:solidFill>
                  <a:srgbClr val="0C377B"/>
                </a:solidFill>
              </a:rPr>
              <a:t>- 	Find a solution to execute the SPS 200 MHz power amplifier upgrade in a timely manner.</a:t>
            </a:r>
          </a:p>
          <a:p>
            <a:pPr marL="628650" lvl="1" indent="-228600" algn="just"/>
            <a:r>
              <a:rPr lang="en-GB" b="1" dirty="0" smtClean="0">
                <a:solidFill>
                  <a:srgbClr val="0C377B"/>
                </a:solidFill>
              </a:rPr>
              <a:t>- Add the Landau cavity to the baseline for reaching the PS LIU intensity requirement.</a:t>
            </a:r>
          </a:p>
          <a:p>
            <a:pPr marL="742950" lvl="1" indent="-285750" algn="just">
              <a:buFontTx/>
              <a:buChar char="-"/>
            </a:pPr>
            <a:endParaRPr lang="en-GB" b="1" dirty="0" smtClean="0">
              <a:solidFill>
                <a:srgbClr val="0C377B"/>
              </a:solidFill>
            </a:endParaRPr>
          </a:p>
          <a:p>
            <a:pPr lvl="1" algn="just"/>
            <a:r>
              <a:rPr lang="en-GB" sz="2400" b="1" dirty="0" smtClean="0">
                <a:solidFill>
                  <a:srgbClr val="0C377B"/>
                </a:solidFill>
              </a:rPr>
              <a:t>HL-LHC:</a:t>
            </a:r>
          </a:p>
          <a:p>
            <a:pPr marL="742950" lvl="1" indent="-285750" algn="just">
              <a:buFontTx/>
              <a:buChar char="-"/>
            </a:pPr>
            <a:r>
              <a:rPr lang="en-GB" b="1" dirty="0" smtClean="0">
                <a:solidFill>
                  <a:srgbClr val="0C377B"/>
                </a:solidFill>
              </a:rPr>
              <a:t>Understand the detraining behaviour, based on an extensive analysis of the coil parameters and loading scheme. </a:t>
            </a:r>
          </a:p>
          <a:p>
            <a:pPr marL="742950" lvl="1" indent="-285750" algn="just">
              <a:buFontTx/>
              <a:buChar char="-"/>
            </a:pPr>
            <a:endParaRPr lang="en-GB" sz="1050" b="1" dirty="0" smtClean="0">
              <a:solidFill>
                <a:srgbClr val="0C377B"/>
              </a:solidFill>
            </a:endParaRPr>
          </a:p>
          <a:p>
            <a:pPr marL="742950" lvl="1" indent="-285750" algn="just">
              <a:buFontTx/>
              <a:buChar char="-"/>
            </a:pPr>
            <a:r>
              <a:rPr lang="en-GB" b="1" dirty="0" smtClean="0">
                <a:solidFill>
                  <a:srgbClr val="0C377B"/>
                </a:solidFill>
              </a:rPr>
              <a:t>Further evaluate the </a:t>
            </a:r>
            <a:r>
              <a:rPr lang="en-GB" b="1" dirty="0" err="1" smtClean="0">
                <a:solidFill>
                  <a:srgbClr val="0C377B"/>
                </a:solidFill>
              </a:rPr>
              <a:t>Nb-Ti</a:t>
            </a:r>
            <a:r>
              <a:rPr lang="en-GB" b="1" dirty="0" smtClean="0">
                <a:solidFill>
                  <a:srgbClr val="0C377B"/>
                </a:solidFill>
              </a:rPr>
              <a:t> link option being careful not to jeopardize the necessary progress on the baseline technology choice. This should include a clear assessment of risks, cost and schedule for both possible solutions.</a:t>
            </a:r>
          </a:p>
          <a:p>
            <a:pPr lvl="1" algn="just"/>
            <a:endParaRPr lang="fr-CH" b="1" dirty="0" smtClean="0">
              <a:solidFill>
                <a:srgbClr val="0C377B"/>
              </a:solidFill>
            </a:endParaRPr>
          </a:p>
          <a:p>
            <a:pPr marL="742950" lvl="1" indent="-285750" algn="just">
              <a:buFontTx/>
              <a:buChar char="-"/>
            </a:pPr>
            <a:r>
              <a:rPr lang="en-GB" b="1" dirty="0">
                <a:solidFill>
                  <a:srgbClr val="0C377B"/>
                </a:solidFill>
              </a:rPr>
              <a:t>Pursue the implementation of the hollow electron lens in HL-LHC further and integrate the electron lens into baseline of HL-LHC</a:t>
            </a:r>
            <a:r>
              <a:rPr lang="en-GB" b="1" dirty="0" smtClean="0">
                <a:solidFill>
                  <a:srgbClr val="0C377B"/>
                </a:solidFill>
              </a:rPr>
              <a:t>.</a:t>
            </a:r>
            <a:endParaRPr lang="en-GB" sz="1600" b="1" dirty="0" smtClean="0">
              <a:solidFill>
                <a:srgbClr val="0C377B"/>
              </a:solidFill>
            </a:endParaRPr>
          </a:p>
          <a:p>
            <a:pPr lvl="1" algn="just"/>
            <a:endParaRPr lang="en-GB" sz="1600" b="1" dirty="0">
              <a:solidFill>
                <a:srgbClr val="0C377B"/>
              </a:solidFill>
            </a:endParaRPr>
          </a:p>
        </p:txBody>
      </p:sp>
    </p:spTree>
    <p:extLst>
      <p:ext uri="{BB962C8B-B14F-4D97-AF65-F5344CB8AC3E}">
        <p14:creationId xmlns:p14="http://schemas.microsoft.com/office/powerpoint/2010/main" val="32760352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11560" y="188640"/>
            <a:ext cx="6120680" cy="553998"/>
          </a:xfrm>
          <a:prstGeom prst="rect">
            <a:avLst/>
          </a:prstGeom>
          <a:solidFill>
            <a:srgbClr val="0C377B">
              <a:lumMod val="60000"/>
              <a:lumOff val="40000"/>
            </a:srgbClr>
          </a:solidFill>
          <a:ln>
            <a:noFill/>
          </a:ln>
          <a:effectLst/>
        </p:spPr>
        <p:txBody>
          <a:bodyPr vert="horz" wrap="square" lIns="0" tIns="0" rIns="0" bIns="0" numCol="1" anchor="ctr" anchorCtr="0" compatLnSpc="1">
            <a:prstTxWarp prst="textNoShape">
              <a:avLst/>
            </a:prstTxWarp>
            <a:spAutoFit/>
          </a:bodyPr>
          <a:lstStyle/>
          <a:p>
            <a:pPr algn="ctr" fontAlgn="base">
              <a:spcBef>
                <a:spcPct val="0"/>
              </a:spcBef>
              <a:spcAft>
                <a:spcPct val="0"/>
              </a:spcAft>
              <a:defRPr/>
            </a:pPr>
            <a:r>
              <a:rPr lang="en-US" altLang="en-US" sz="3600" kern="0" dirty="0" smtClean="0">
                <a:solidFill>
                  <a:srgbClr val="FFFFFF"/>
                </a:solidFill>
                <a:latin typeface="Tahoma" pitchFamily="34" charset="0"/>
                <a:cs typeface="Tahoma" pitchFamily="34" charset="0"/>
              </a:rPr>
              <a:t>CMAC14 recommendations 3</a:t>
            </a:r>
            <a:endParaRPr lang="en-US" altLang="en-US" sz="3600" kern="0" dirty="0">
              <a:solidFill>
                <a:srgbClr val="FFFFFF"/>
              </a:solidFill>
              <a:latin typeface="Tahoma" pitchFamily="34" charset="0"/>
              <a:cs typeface="Tahoma" pitchFamily="34" charset="0"/>
            </a:endParaRPr>
          </a:p>
        </p:txBody>
      </p:sp>
      <p:sp>
        <p:nvSpPr>
          <p:cNvPr id="3" name="Rectangle 2"/>
          <p:cNvSpPr/>
          <p:nvPr/>
        </p:nvSpPr>
        <p:spPr>
          <a:xfrm>
            <a:off x="212738" y="1268760"/>
            <a:ext cx="8352928" cy="4739759"/>
          </a:xfrm>
          <a:prstGeom prst="rect">
            <a:avLst/>
          </a:prstGeom>
        </p:spPr>
        <p:txBody>
          <a:bodyPr wrap="square">
            <a:spAutoFit/>
          </a:bodyPr>
          <a:lstStyle/>
          <a:p>
            <a:pPr lvl="1" algn="just"/>
            <a:r>
              <a:rPr lang="en-GB" sz="2400" b="1" dirty="0" smtClean="0">
                <a:solidFill>
                  <a:srgbClr val="0C377B"/>
                </a:solidFill>
              </a:rPr>
              <a:t>HL-LHC:</a:t>
            </a:r>
          </a:p>
          <a:p>
            <a:pPr marL="742950" lvl="1" indent="-285750" algn="just">
              <a:tabLst>
                <a:tab pos="800100" algn="l"/>
              </a:tabLst>
            </a:pPr>
            <a:r>
              <a:rPr lang="fr-CH" sz="2000" b="1" dirty="0" smtClean="0">
                <a:solidFill>
                  <a:srgbClr val="0C377B"/>
                </a:solidFill>
              </a:rPr>
              <a:t>- </a:t>
            </a:r>
            <a:r>
              <a:rPr lang="en-GB" sz="2000" b="1" dirty="0">
                <a:solidFill>
                  <a:srgbClr val="0C377B"/>
                </a:solidFill>
              </a:rPr>
              <a:t>Start  the collaring of the first of series 11 T magnet by industry only after the test results of the new double aperture model in order to give sufficient feedback in case of problems.</a:t>
            </a:r>
          </a:p>
          <a:p>
            <a:pPr marL="742950" lvl="1" indent="-285750" algn="just">
              <a:tabLst>
                <a:tab pos="800100" algn="l"/>
              </a:tabLst>
            </a:pPr>
            <a:endParaRPr lang="en-GB" sz="2000" b="1" dirty="0">
              <a:solidFill>
                <a:srgbClr val="0C377B"/>
              </a:solidFill>
            </a:endParaRPr>
          </a:p>
          <a:p>
            <a:pPr marL="742950" lvl="1" indent="-285750" algn="just">
              <a:buFontTx/>
              <a:buChar char="-"/>
              <a:tabLst>
                <a:tab pos="800100" algn="l"/>
              </a:tabLst>
            </a:pPr>
            <a:r>
              <a:rPr lang="en-GB" sz="2000" b="1" dirty="0" smtClean="0">
                <a:solidFill>
                  <a:srgbClr val="0C377B"/>
                </a:solidFill>
              </a:rPr>
              <a:t>Define </a:t>
            </a:r>
            <a:r>
              <a:rPr lang="en-GB" sz="2000" b="1" dirty="0">
                <a:solidFill>
                  <a:srgbClr val="0C377B"/>
                </a:solidFill>
              </a:rPr>
              <a:t>a specific set of measurements for crab-cavities in the SPS and link these measurements to the HL-LHC </a:t>
            </a:r>
            <a:r>
              <a:rPr lang="en-GB" sz="2000" b="1" dirty="0" smtClean="0">
                <a:solidFill>
                  <a:srgbClr val="0C377B"/>
                </a:solidFill>
              </a:rPr>
              <a:t>requirements</a:t>
            </a:r>
          </a:p>
          <a:p>
            <a:pPr marL="742950" lvl="1" indent="-285750" algn="just">
              <a:buFontTx/>
              <a:buChar char="-"/>
              <a:tabLst>
                <a:tab pos="800100" algn="l"/>
              </a:tabLst>
            </a:pPr>
            <a:endParaRPr lang="fr-CH" sz="2000" b="1" dirty="0">
              <a:solidFill>
                <a:srgbClr val="0C377B"/>
              </a:solidFill>
            </a:endParaRPr>
          </a:p>
          <a:p>
            <a:pPr marL="742950" lvl="1" indent="-285750" algn="just">
              <a:buFontTx/>
              <a:buChar char="-"/>
              <a:tabLst>
                <a:tab pos="800100" algn="l"/>
              </a:tabLst>
            </a:pPr>
            <a:endParaRPr lang="fr-CH" sz="2000" b="1" dirty="0" smtClean="0">
              <a:solidFill>
                <a:srgbClr val="0C377B"/>
              </a:solidFill>
            </a:endParaRPr>
          </a:p>
          <a:p>
            <a:pPr marL="742950" lvl="1" indent="-285750" algn="just">
              <a:buFontTx/>
              <a:buChar char="-"/>
              <a:tabLst>
                <a:tab pos="800100" algn="l"/>
              </a:tabLst>
            </a:pPr>
            <a:r>
              <a:rPr lang="en-GB" sz="2000" b="1" dirty="0">
                <a:solidFill>
                  <a:srgbClr val="0C377B"/>
                </a:solidFill>
              </a:rPr>
              <a:t>Expand the LHC availability study for higher energy exploitation to include a model for new subsystems (crab cavities, hollow e-lens, </a:t>
            </a:r>
            <a:r>
              <a:rPr lang="en-GB" sz="2000" b="1" dirty="0" err="1">
                <a:solidFill>
                  <a:srgbClr val="0C377B"/>
                </a:solidFill>
              </a:rPr>
              <a:t>sc</a:t>
            </a:r>
            <a:r>
              <a:rPr lang="en-GB" sz="2000" b="1" dirty="0">
                <a:solidFill>
                  <a:srgbClr val="0C377B"/>
                </a:solidFill>
              </a:rPr>
              <a:t>-links, </a:t>
            </a:r>
            <a:r>
              <a:rPr lang="en-GB" sz="2000" b="1" dirty="0" err="1">
                <a:solidFill>
                  <a:srgbClr val="0C377B"/>
                </a:solidFill>
              </a:rPr>
              <a:t>etc</a:t>
            </a:r>
            <a:r>
              <a:rPr lang="en-GB" sz="2000" b="1" dirty="0">
                <a:solidFill>
                  <a:srgbClr val="0C377B"/>
                </a:solidFill>
              </a:rPr>
              <a:t>)</a:t>
            </a:r>
          </a:p>
          <a:p>
            <a:pPr marL="742950" lvl="1" indent="-285750" algn="just">
              <a:buFontTx/>
              <a:buChar char="-"/>
            </a:pPr>
            <a:endParaRPr lang="en-GB" b="1" dirty="0">
              <a:solidFill>
                <a:srgbClr val="0C377B"/>
              </a:solidFill>
            </a:endParaRPr>
          </a:p>
        </p:txBody>
      </p:sp>
    </p:spTree>
    <p:extLst>
      <p:ext uri="{BB962C8B-B14F-4D97-AF65-F5344CB8AC3E}">
        <p14:creationId xmlns:p14="http://schemas.microsoft.com/office/powerpoint/2010/main" val="106653009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80728"/>
            <a:ext cx="6885218" cy="4524315"/>
          </a:xfrm>
          <a:prstGeom prst="rect">
            <a:avLst/>
          </a:prstGeom>
          <a:noFill/>
        </p:spPr>
        <p:txBody>
          <a:bodyPr wrap="none" rtlCol="0">
            <a:spAutoFit/>
          </a:bodyPr>
          <a:lstStyle/>
          <a:p>
            <a:pPr algn="ctr"/>
            <a:r>
              <a:rPr lang="fr-CH" sz="9600" b="1" dirty="0" err="1" smtClean="0"/>
              <a:t>Thanks</a:t>
            </a:r>
            <a:endParaRPr lang="fr-CH" sz="9600" b="1" dirty="0" smtClean="0"/>
          </a:p>
          <a:p>
            <a:pPr algn="ctr"/>
            <a:r>
              <a:rPr lang="fr-CH" sz="9600" b="1" dirty="0" smtClean="0"/>
              <a:t>&amp;</a:t>
            </a:r>
          </a:p>
          <a:p>
            <a:pPr algn="ctr"/>
            <a:r>
              <a:rPr lang="fr-CH" sz="9600" b="1" dirty="0" smtClean="0"/>
              <a:t>Conclusion</a:t>
            </a:r>
            <a:endParaRPr lang="en-GB" sz="6600" b="1" dirty="0"/>
          </a:p>
        </p:txBody>
      </p:sp>
    </p:spTree>
    <p:extLst>
      <p:ext uri="{BB962C8B-B14F-4D97-AF65-F5344CB8AC3E}">
        <p14:creationId xmlns:p14="http://schemas.microsoft.com/office/powerpoint/2010/main" val="272286368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332656"/>
            <a:ext cx="6912768" cy="1815882"/>
          </a:xfrm>
          <a:prstGeom prst="rect">
            <a:avLst/>
          </a:prstGeom>
          <a:noFill/>
        </p:spPr>
        <p:txBody>
          <a:bodyPr wrap="square" rtlCol="0">
            <a:spAutoFit/>
          </a:bodyPr>
          <a:lstStyle/>
          <a:p>
            <a:r>
              <a:rPr lang="en-GB" sz="2800" dirty="0" smtClean="0"/>
              <a:t>Thanks for the inputs to session chairs and scientific secretaries</a:t>
            </a:r>
          </a:p>
          <a:p>
            <a:endParaRPr lang="en-GB" sz="2800" dirty="0"/>
          </a:p>
          <a:p>
            <a:r>
              <a:rPr lang="en-GB" sz="2800" dirty="0" smtClean="0"/>
              <a:t>Thanks to CMAC and scientific secretaries</a:t>
            </a:r>
            <a:endParaRPr lang="en-GB" sz="2800" dirty="0"/>
          </a:p>
        </p:txBody>
      </p:sp>
      <p:sp>
        <p:nvSpPr>
          <p:cNvPr id="3" name="Rectangle 2"/>
          <p:cNvSpPr/>
          <p:nvPr/>
        </p:nvSpPr>
        <p:spPr>
          <a:xfrm>
            <a:off x="539552" y="2492896"/>
            <a:ext cx="7992888" cy="3046988"/>
          </a:xfrm>
          <a:prstGeom prst="rect">
            <a:avLst/>
          </a:prstGeom>
        </p:spPr>
        <p:txBody>
          <a:bodyPr wrap="square">
            <a:spAutoFit/>
          </a:bodyPr>
          <a:lstStyle/>
          <a:p>
            <a:pPr algn="just"/>
            <a:r>
              <a:rPr lang="en-GB" sz="2400" b="1" dirty="0"/>
              <a:t>A big thanks to all </a:t>
            </a:r>
            <a:r>
              <a:rPr lang="en-GB" sz="2400" b="1" dirty="0" smtClean="0"/>
              <a:t>the </a:t>
            </a:r>
            <a:r>
              <a:rPr lang="en-GB" sz="2400" b="1" dirty="0"/>
              <a:t>speakers together with all persons involved to prepare the presentations and thanks to all participants for the open and live discussions.</a:t>
            </a:r>
          </a:p>
          <a:p>
            <a:pPr algn="just"/>
            <a:endParaRPr lang="en-GB" sz="2400" b="1" dirty="0"/>
          </a:p>
          <a:p>
            <a:pPr algn="just"/>
            <a:r>
              <a:rPr lang="en-GB" sz="2400" b="1" dirty="0"/>
              <a:t>Many thanks to </a:t>
            </a:r>
            <a:r>
              <a:rPr lang="en-GB" sz="2400" b="1" dirty="0" smtClean="0"/>
              <a:t>Julia </a:t>
            </a:r>
          </a:p>
          <a:p>
            <a:pPr algn="just"/>
            <a:r>
              <a:rPr lang="en-GB" sz="2400" b="1" dirty="0" smtClean="0"/>
              <a:t>for </a:t>
            </a:r>
            <a:r>
              <a:rPr lang="en-GB" sz="2400" b="1" dirty="0"/>
              <a:t>the </a:t>
            </a:r>
            <a:r>
              <a:rPr lang="en-GB" sz="2400" b="1" dirty="0" smtClean="0"/>
              <a:t>administrative and </a:t>
            </a:r>
          </a:p>
          <a:p>
            <a:pPr algn="just"/>
            <a:r>
              <a:rPr lang="en-GB" sz="2400" b="1" dirty="0" smtClean="0"/>
              <a:t>practical </a:t>
            </a:r>
            <a:r>
              <a:rPr lang="en-GB" sz="2400" b="1" dirty="0"/>
              <a:t>organisation</a:t>
            </a:r>
          </a:p>
        </p:txBody>
      </p:sp>
      <p:pic>
        <p:nvPicPr>
          <p:cNvPr id="4" name="Picture 3"/>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a:xfrm>
            <a:off x="4716016" y="4016390"/>
            <a:ext cx="2980656" cy="2145377"/>
          </a:xfrm>
          <a:prstGeom prst="rect">
            <a:avLst/>
          </a:prstGeom>
        </p:spPr>
      </p:pic>
    </p:spTree>
    <p:extLst>
      <p:ext uri="{BB962C8B-B14F-4D97-AF65-F5344CB8AC3E}">
        <p14:creationId xmlns:p14="http://schemas.microsoft.com/office/powerpoint/2010/main" val="211916359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2348880"/>
            <a:ext cx="4923143" cy="2646878"/>
          </a:xfrm>
          <a:prstGeom prst="rect">
            <a:avLst/>
          </a:prstGeom>
          <a:noFill/>
        </p:spPr>
        <p:txBody>
          <a:bodyPr wrap="none" rtlCol="0">
            <a:spAutoFit/>
          </a:bodyPr>
          <a:lstStyle/>
          <a:p>
            <a:pPr algn="ctr"/>
            <a:r>
              <a:rPr lang="fr-CH" sz="16600" b="1" dirty="0" smtClean="0"/>
              <a:t>2017</a:t>
            </a:r>
            <a:endParaRPr lang="en-GB" sz="16600" b="1" dirty="0"/>
          </a:p>
        </p:txBody>
      </p:sp>
    </p:spTree>
    <p:extLst>
      <p:ext uri="{BB962C8B-B14F-4D97-AF65-F5344CB8AC3E}">
        <p14:creationId xmlns:p14="http://schemas.microsoft.com/office/powerpoint/2010/main" val="263315065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3336" y="3933056"/>
            <a:ext cx="7488832" cy="1938992"/>
          </a:xfrm>
          <a:prstGeom prst="rect">
            <a:avLst/>
          </a:prstGeom>
          <a:solidFill>
            <a:schemeClr val="tx1"/>
          </a:solidFill>
          <a:ln>
            <a:solidFill>
              <a:schemeClr val="tx2">
                <a:lumMod val="75000"/>
              </a:schemeClr>
            </a:solidFill>
          </a:ln>
        </p:spPr>
        <p:txBody>
          <a:bodyPr wrap="square" rtlCol="0">
            <a:spAutoFit/>
          </a:bodyPr>
          <a:lstStyle/>
          <a:p>
            <a:r>
              <a:rPr lang="en-GB" sz="3200" b="1" dirty="0" smtClean="0">
                <a:solidFill>
                  <a:schemeClr val="bg1"/>
                </a:solidFill>
              </a:rPr>
              <a:t>Chamonix’19</a:t>
            </a:r>
          </a:p>
          <a:p>
            <a:r>
              <a:rPr lang="en-GB" sz="2800" b="1" dirty="0" smtClean="0">
                <a:solidFill>
                  <a:schemeClr val="bg1"/>
                </a:solidFill>
              </a:rPr>
              <a:t>To be defined but around </a:t>
            </a:r>
            <a:r>
              <a:rPr lang="en-GB" sz="2800" b="1" dirty="0">
                <a:solidFill>
                  <a:schemeClr val="bg1"/>
                </a:solidFill>
              </a:rPr>
              <a:t>S</a:t>
            </a:r>
            <a:r>
              <a:rPr lang="en-GB" sz="2800" b="1" dirty="0" smtClean="0">
                <a:solidFill>
                  <a:schemeClr val="bg1"/>
                </a:solidFill>
              </a:rPr>
              <a:t>eptember 2019</a:t>
            </a:r>
          </a:p>
          <a:p>
            <a:r>
              <a:rPr lang="en-GB" sz="3200" b="1" dirty="0" smtClean="0">
                <a:solidFill>
                  <a:schemeClr val="bg1"/>
                </a:solidFill>
              </a:rPr>
              <a:t>Chamonix’20</a:t>
            </a:r>
            <a:endParaRPr lang="en-GB" sz="3200" b="1" dirty="0">
              <a:solidFill>
                <a:schemeClr val="bg1"/>
              </a:solidFill>
            </a:endParaRPr>
          </a:p>
          <a:p>
            <a:r>
              <a:rPr lang="en-GB" sz="2800" b="1" dirty="0">
                <a:solidFill>
                  <a:schemeClr val="bg1"/>
                </a:solidFill>
              </a:rPr>
              <a:t>To be defined but around </a:t>
            </a:r>
            <a:r>
              <a:rPr lang="en-GB" sz="2800" b="1" dirty="0" smtClean="0">
                <a:solidFill>
                  <a:schemeClr val="bg1"/>
                </a:solidFill>
              </a:rPr>
              <a:t>September 2020</a:t>
            </a:r>
            <a:endParaRPr lang="en-GB" sz="2800" b="1" dirty="0">
              <a:solidFill>
                <a:schemeClr val="bg1"/>
              </a:solidFill>
            </a:endParaRPr>
          </a:p>
        </p:txBody>
      </p:sp>
      <p:sp>
        <p:nvSpPr>
          <p:cNvPr id="7" name="TextBox 6"/>
          <p:cNvSpPr txBox="1"/>
          <p:nvPr/>
        </p:nvSpPr>
        <p:spPr>
          <a:xfrm>
            <a:off x="539552" y="2430460"/>
            <a:ext cx="7858241" cy="1077218"/>
          </a:xfrm>
          <a:prstGeom prst="rect">
            <a:avLst/>
          </a:prstGeom>
          <a:solidFill>
            <a:schemeClr val="tx1"/>
          </a:solidFill>
          <a:ln>
            <a:solidFill>
              <a:schemeClr val="tx2">
                <a:lumMod val="75000"/>
              </a:schemeClr>
            </a:solidFill>
          </a:ln>
        </p:spPr>
        <p:txBody>
          <a:bodyPr wrap="none" rtlCol="0">
            <a:spAutoFit/>
          </a:bodyPr>
          <a:lstStyle/>
          <a:p>
            <a:r>
              <a:rPr lang="en-GB" sz="3200" b="1" dirty="0" smtClean="0">
                <a:solidFill>
                  <a:schemeClr val="bg1"/>
                </a:solidFill>
              </a:rPr>
              <a:t>3</a:t>
            </a:r>
            <a:r>
              <a:rPr lang="en-GB" sz="3200" b="1" baseline="30000" dirty="0" smtClean="0">
                <a:solidFill>
                  <a:schemeClr val="bg1"/>
                </a:solidFill>
              </a:rPr>
              <a:t>rd</a:t>
            </a:r>
            <a:r>
              <a:rPr lang="en-GB" sz="3200" b="1" dirty="0" smtClean="0">
                <a:solidFill>
                  <a:schemeClr val="bg1"/>
                </a:solidFill>
              </a:rPr>
              <a:t> LIU/HL-LHC Cost &amp; Schedule review</a:t>
            </a:r>
          </a:p>
          <a:p>
            <a:r>
              <a:rPr lang="en-GB" sz="3200" b="1" dirty="0" smtClean="0">
                <a:solidFill>
                  <a:schemeClr val="bg1"/>
                </a:solidFill>
              </a:rPr>
              <a:t>26</a:t>
            </a:r>
            <a:r>
              <a:rPr lang="en-GB" sz="3200" b="1" baseline="30000" dirty="0" smtClean="0">
                <a:solidFill>
                  <a:schemeClr val="bg1"/>
                </a:solidFill>
              </a:rPr>
              <a:t>th</a:t>
            </a:r>
            <a:r>
              <a:rPr lang="en-GB" sz="3200" b="1" dirty="0" smtClean="0">
                <a:solidFill>
                  <a:schemeClr val="bg1"/>
                </a:solidFill>
              </a:rPr>
              <a:t> March – 28</a:t>
            </a:r>
            <a:r>
              <a:rPr lang="en-GB" sz="3200" b="1" baseline="30000" dirty="0" smtClean="0">
                <a:solidFill>
                  <a:schemeClr val="bg1"/>
                </a:solidFill>
              </a:rPr>
              <a:t>th</a:t>
            </a:r>
            <a:r>
              <a:rPr lang="en-GB" sz="3200" b="1" dirty="0" smtClean="0">
                <a:solidFill>
                  <a:schemeClr val="bg1"/>
                </a:solidFill>
              </a:rPr>
              <a:t> March 2018</a:t>
            </a:r>
            <a:endParaRPr lang="en-GB" sz="3200" b="1" dirty="0">
              <a:solidFill>
                <a:schemeClr val="bg1"/>
              </a:solidFill>
            </a:endParaRPr>
          </a:p>
        </p:txBody>
      </p:sp>
      <p:pic>
        <p:nvPicPr>
          <p:cNvPr id="3074" name="Picture 2" descr="Résultat de recherche d'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4477"/>
            <a:ext cx="2040161" cy="20401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20501586">
            <a:off x="821686" y="884105"/>
            <a:ext cx="1297150" cy="707886"/>
          </a:xfrm>
          <a:prstGeom prst="rect">
            <a:avLst/>
          </a:prstGeom>
          <a:noFill/>
        </p:spPr>
        <p:txBody>
          <a:bodyPr wrap="none" rtlCol="0">
            <a:spAutoFit/>
          </a:bodyPr>
          <a:lstStyle/>
          <a:p>
            <a:r>
              <a:rPr lang="fr-CH" sz="4000" b="1" dirty="0" err="1" smtClean="0"/>
              <a:t>Next</a:t>
            </a:r>
            <a:endParaRPr lang="en-GB" sz="4000" b="1" dirty="0"/>
          </a:p>
        </p:txBody>
      </p:sp>
    </p:spTree>
    <p:extLst>
      <p:ext uri="{BB962C8B-B14F-4D97-AF65-F5344CB8AC3E}">
        <p14:creationId xmlns:p14="http://schemas.microsoft.com/office/powerpoint/2010/main" val="1154350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ésultat de recherche d'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083" y="0"/>
            <a:ext cx="2544442" cy="25444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20501586">
            <a:off x="394487" y="576329"/>
            <a:ext cx="2151551" cy="1323439"/>
          </a:xfrm>
          <a:prstGeom prst="rect">
            <a:avLst/>
          </a:prstGeom>
          <a:noFill/>
        </p:spPr>
        <p:txBody>
          <a:bodyPr wrap="none" rtlCol="0">
            <a:spAutoFit/>
          </a:bodyPr>
          <a:lstStyle/>
          <a:p>
            <a:r>
              <a:rPr lang="fr-CH" sz="4000" b="1" dirty="0" smtClean="0"/>
              <a:t>Save </a:t>
            </a:r>
          </a:p>
          <a:p>
            <a:r>
              <a:rPr lang="fr-CH" sz="4000" b="1" dirty="0" smtClean="0"/>
              <a:t>the date</a:t>
            </a:r>
            <a:endParaRPr lang="en-GB" sz="4000" b="1" dirty="0"/>
          </a:p>
        </p:txBody>
      </p:sp>
      <p:pic>
        <p:nvPicPr>
          <p:cNvPr id="10" name="Picture 9"/>
          <p:cNvPicPr>
            <a:picLocks noChangeAspect="1"/>
          </p:cNvPicPr>
          <p:nvPr/>
        </p:nvPicPr>
        <p:blipFill>
          <a:blip r:embed="rId3"/>
          <a:stretch>
            <a:fillRect/>
          </a:stretch>
        </p:blipFill>
        <p:spPr>
          <a:xfrm>
            <a:off x="5796136" y="386195"/>
            <a:ext cx="3048000" cy="5646420"/>
          </a:xfrm>
          <a:prstGeom prst="rect">
            <a:avLst/>
          </a:prstGeom>
        </p:spPr>
      </p:pic>
      <p:sp>
        <p:nvSpPr>
          <p:cNvPr id="11" name="Rectangle 10"/>
          <p:cNvSpPr/>
          <p:nvPr/>
        </p:nvSpPr>
        <p:spPr>
          <a:xfrm>
            <a:off x="2666837" y="260648"/>
            <a:ext cx="3043216" cy="2123658"/>
          </a:xfrm>
          <a:prstGeom prst="rect">
            <a:avLst/>
          </a:prstGeom>
        </p:spPr>
        <p:txBody>
          <a:bodyPr wrap="square">
            <a:spAutoFit/>
          </a:bodyPr>
          <a:lstStyle/>
          <a:p>
            <a:pPr algn="just"/>
            <a:r>
              <a:rPr lang="en-GB" sz="2200" dirty="0"/>
              <a:t>2017 marks the </a:t>
            </a:r>
            <a:r>
              <a:rPr lang="en-GB" sz="2200" dirty="0" smtClean="0"/>
              <a:t>90</a:t>
            </a:r>
            <a:r>
              <a:rPr lang="en-GB" sz="2200" baseline="30000" dirty="0" smtClean="0"/>
              <a:t>th</a:t>
            </a:r>
            <a:r>
              <a:rPr lang="en-GB" sz="2200" dirty="0" smtClean="0"/>
              <a:t>  </a:t>
            </a:r>
            <a:r>
              <a:rPr lang="en-GB" sz="2200" dirty="0"/>
              <a:t>birthday of the invention of the first RF linear accelerator which was built in Aachen, Germany.</a:t>
            </a:r>
          </a:p>
        </p:txBody>
      </p:sp>
      <p:sp>
        <p:nvSpPr>
          <p:cNvPr id="3" name="Rectangle 2"/>
          <p:cNvSpPr/>
          <p:nvPr/>
        </p:nvSpPr>
        <p:spPr>
          <a:xfrm>
            <a:off x="323528" y="2420888"/>
            <a:ext cx="5891299" cy="4862870"/>
          </a:xfrm>
          <a:prstGeom prst="rect">
            <a:avLst/>
          </a:prstGeom>
        </p:spPr>
        <p:txBody>
          <a:bodyPr wrap="square">
            <a:spAutoFit/>
          </a:bodyPr>
          <a:lstStyle/>
          <a:p>
            <a:r>
              <a:rPr lang="fr-CH" sz="3200" b="1" dirty="0" err="1" smtClean="0"/>
              <a:t>Seminar</a:t>
            </a:r>
            <a:r>
              <a:rPr lang="fr-CH" sz="3200" b="1" dirty="0" smtClean="0"/>
              <a:t>: </a:t>
            </a:r>
            <a:endParaRPr lang="en-GB" sz="3200" b="1" dirty="0" smtClean="0"/>
          </a:p>
          <a:p>
            <a:r>
              <a:rPr lang="en-GB" sz="3200" b="1" dirty="0" smtClean="0"/>
              <a:t>Rolf </a:t>
            </a:r>
            <a:r>
              <a:rPr lang="en-GB" sz="3200" b="1" dirty="0" err="1"/>
              <a:t>Wideröe</a:t>
            </a:r>
            <a:r>
              <a:rPr lang="en-GB" sz="3200" b="1" dirty="0"/>
              <a:t> </a:t>
            </a:r>
            <a:r>
              <a:rPr lang="en-GB" sz="3200" b="1" dirty="0" smtClean="0"/>
              <a:t>- Life </a:t>
            </a:r>
            <a:r>
              <a:rPr lang="en-GB" sz="3200" b="1" dirty="0"/>
              <a:t>and </a:t>
            </a:r>
            <a:r>
              <a:rPr lang="en-GB" sz="3200" b="1" dirty="0" smtClean="0"/>
              <a:t>Work</a:t>
            </a:r>
          </a:p>
          <a:p>
            <a:endParaRPr lang="fr-CH" dirty="0"/>
          </a:p>
          <a:p>
            <a:r>
              <a:rPr lang="fr-CH" sz="3600" b="1" dirty="0" smtClean="0"/>
              <a:t>Thursday 29</a:t>
            </a:r>
            <a:r>
              <a:rPr lang="fr-CH" sz="3600" b="1" baseline="30000" dirty="0" smtClean="0"/>
              <a:t>th</a:t>
            </a:r>
            <a:r>
              <a:rPr lang="fr-CH" sz="3600" b="1" dirty="0" smtClean="0"/>
              <a:t> March 2018</a:t>
            </a:r>
          </a:p>
          <a:p>
            <a:r>
              <a:rPr lang="fr-CH" sz="3600" b="1" dirty="0"/>
              <a:t>a</a:t>
            </a:r>
            <a:r>
              <a:rPr lang="fr-CH" sz="3600" b="1" dirty="0" smtClean="0"/>
              <a:t>t 16h30 </a:t>
            </a:r>
          </a:p>
          <a:p>
            <a:r>
              <a:rPr lang="fr-CH" sz="2400" b="1" dirty="0" smtClean="0"/>
              <a:t>(</a:t>
            </a:r>
            <a:r>
              <a:rPr lang="en-GB" sz="2400" b="1" dirty="0"/>
              <a:t>Council Chamber or Main </a:t>
            </a:r>
            <a:r>
              <a:rPr lang="en-GB" sz="2400" b="1" dirty="0" smtClean="0"/>
              <a:t>Auditorium)</a:t>
            </a:r>
            <a:endParaRPr lang="fr-CH" sz="2400" b="1" dirty="0" smtClean="0"/>
          </a:p>
          <a:p>
            <a:r>
              <a:rPr lang="en-GB" sz="3600" dirty="0"/>
              <a:t>Norbert Holtkamp </a:t>
            </a:r>
            <a:endParaRPr lang="en-GB" sz="3600" dirty="0" smtClean="0"/>
          </a:p>
          <a:p>
            <a:r>
              <a:rPr lang="en-GB" sz="2400" dirty="0" smtClean="0"/>
              <a:t>SLAC </a:t>
            </a:r>
            <a:r>
              <a:rPr lang="en-GB" sz="2400" dirty="0"/>
              <a:t>Deputy Director</a:t>
            </a:r>
          </a:p>
          <a:p>
            <a:endParaRPr lang="fr-CH" sz="3200" dirty="0" smtClean="0"/>
          </a:p>
          <a:p>
            <a:endParaRPr lang="en-GB" sz="3200" dirty="0"/>
          </a:p>
        </p:txBody>
      </p:sp>
    </p:spTree>
    <p:extLst>
      <p:ext uri="{BB962C8B-B14F-4D97-AF65-F5344CB8AC3E}">
        <p14:creationId xmlns:p14="http://schemas.microsoft.com/office/powerpoint/2010/main" val="272107026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descr="LOGOfin.eps"/>
          <p:cNvPicPr>
            <a:picLocks noChangeAspect="1"/>
          </p:cNvPicPr>
          <p:nvPr/>
        </p:nvPicPr>
        <p:blipFill rotWithShape="1">
          <a:blip r:embed="rId2" cstate="screen">
            <a:extLst>
              <a:ext uri="{28A0092B-C50C-407E-A947-70E740481C1C}">
                <a14:useLocalDpi xmlns:a14="http://schemas.microsoft.com/office/drawing/2010/main"/>
              </a:ext>
            </a:extLst>
          </a:blip>
          <a:srcRect b="15494"/>
          <a:stretch/>
        </p:blipFill>
        <p:spPr>
          <a:xfrm>
            <a:off x="7797033" y="260648"/>
            <a:ext cx="1167455" cy="1234449"/>
          </a:xfrm>
          <a:prstGeom prst="rect">
            <a:avLst/>
          </a:prstGeom>
        </p:spPr>
      </p:pic>
      <p:sp>
        <p:nvSpPr>
          <p:cNvPr id="3" name="Text Box 8"/>
          <p:cNvSpPr txBox="1">
            <a:spLocks noChangeArrowheads="1"/>
          </p:cNvSpPr>
          <p:nvPr/>
        </p:nvSpPr>
        <p:spPr bwMode="auto">
          <a:xfrm>
            <a:off x="1397080" y="5695256"/>
            <a:ext cx="6431569" cy="76944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4400" dirty="0" smtClean="0"/>
              <a:t>Thanks for your attention</a:t>
            </a:r>
            <a:endParaRPr lang="en-GB" sz="44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257" y="116632"/>
            <a:ext cx="6132935" cy="4060453"/>
          </a:xfrm>
          <a:prstGeom prst="rect">
            <a:avLst/>
          </a:prstGeom>
        </p:spPr>
      </p:pic>
      <p:sp>
        <p:nvSpPr>
          <p:cNvPr id="9" name="TextBox 8"/>
          <p:cNvSpPr txBox="1"/>
          <p:nvPr/>
        </p:nvSpPr>
        <p:spPr>
          <a:xfrm>
            <a:off x="6483672" y="1440706"/>
            <a:ext cx="2459062" cy="2246769"/>
          </a:xfrm>
          <a:prstGeom prst="rect">
            <a:avLst/>
          </a:prstGeom>
          <a:noFill/>
        </p:spPr>
        <p:txBody>
          <a:bodyPr wrap="square" rtlCol="0">
            <a:spAutoFit/>
          </a:bodyPr>
          <a:lstStyle/>
          <a:p>
            <a:pPr algn="ctr"/>
            <a:r>
              <a:rPr lang="fr-CH" sz="2800" b="1" dirty="0" smtClean="0">
                <a:solidFill>
                  <a:srgbClr val="FFFF00"/>
                </a:solidFill>
              </a:rPr>
              <a:t>2018</a:t>
            </a:r>
            <a:r>
              <a:rPr lang="en-GB" sz="2800" b="1" dirty="0" smtClean="0">
                <a:solidFill>
                  <a:srgbClr val="FFFF00"/>
                </a:solidFill>
              </a:rPr>
              <a:t>: </a:t>
            </a:r>
          </a:p>
          <a:p>
            <a:pPr algn="ctr"/>
            <a:r>
              <a:rPr lang="en-GB" sz="2800" b="1" dirty="0">
                <a:solidFill>
                  <a:srgbClr val="FFFF00"/>
                </a:solidFill>
              </a:rPr>
              <a:t>a</a:t>
            </a:r>
            <a:r>
              <a:rPr lang="en-GB" sz="2800" b="1" dirty="0" smtClean="0">
                <a:solidFill>
                  <a:srgbClr val="FFFF00"/>
                </a:solidFill>
              </a:rPr>
              <a:t> production year </a:t>
            </a:r>
          </a:p>
          <a:p>
            <a:pPr algn="ctr"/>
            <a:r>
              <a:rPr lang="en-GB" sz="2800" b="1" dirty="0" smtClean="0">
                <a:solidFill>
                  <a:srgbClr val="FFFF00"/>
                </a:solidFill>
              </a:rPr>
              <a:t>to complete Run 2</a:t>
            </a:r>
            <a:endParaRPr lang="en-GB" sz="2800" b="1" dirty="0">
              <a:solidFill>
                <a:srgbClr val="FFFF00"/>
              </a:solidFill>
            </a:endParaRPr>
          </a:p>
        </p:txBody>
      </p:sp>
      <p:grpSp>
        <p:nvGrpSpPr>
          <p:cNvPr id="6" name="Group 5"/>
          <p:cNvGrpSpPr/>
          <p:nvPr/>
        </p:nvGrpSpPr>
        <p:grpSpPr>
          <a:xfrm>
            <a:off x="1344760" y="4467256"/>
            <a:ext cx="2104794" cy="849993"/>
            <a:chOff x="3062644" y="4475133"/>
            <a:chExt cx="2104794" cy="849993"/>
          </a:xfrm>
        </p:grpSpPr>
        <p:sp>
          <p:nvSpPr>
            <p:cNvPr id="4" name="Rectangle 3"/>
            <p:cNvSpPr/>
            <p:nvPr/>
          </p:nvSpPr>
          <p:spPr>
            <a:xfrm>
              <a:off x="3062644" y="4475133"/>
              <a:ext cx="2104794" cy="849993"/>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Image 11" descr="HLU-logoN-titl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70925" y="4557969"/>
              <a:ext cx="1688232" cy="684321"/>
            </a:xfrm>
            <a:prstGeom prst="rect">
              <a:avLst/>
            </a:prstGeom>
          </p:spPr>
        </p:pic>
      </p:grpSp>
      <p:pic>
        <p:nvPicPr>
          <p:cNvPr id="11" name="Picture 10" descr="liu_ppt-03.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95536" y="4567026"/>
            <a:ext cx="619098" cy="747654"/>
          </a:xfrm>
          <a:prstGeom prst="rect">
            <a:avLst/>
          </a:prstGeom>
        </p:spPr>
      </p:pic>
      <p:sp>
        <p:nvSpPr>
          <p:cNvPr id="5" name="Rectangle 4"/>
          <p:cNvSpPr/>
          <p:nvPr/>
        </p:nvSpPr>
        <p:spPr>
          <a:xfrm>
            <a:off x="3657835" y="4336006"/>
            <a:ext cx="5030999" cy="1200329"/>
          </a:xfrm>
          <a:prstGeom prst="rect">
            <a:avLst/>
          </a:prstGeom>
        </p:spPr>
        <p:txBody>
          <a:bodyPr wrap="square">
            <a:spAutoFit/>
          </a:bodyPr>
          <a:lstStyle/>
          <a:p>
            <a:pPr marL="228600" indent="-228600">
              <a:tabLst>
                <a:tab pos="285750" algn="l"/>
              </a:tabLst>
            </a:pPr>
            <a:r>
              <a:rPr lang="en-US" dirty="0" smtClean="0"/>
              <a:t>- 	Look </a:t>
            </a:r>
            <a:r>
              <a:rPr lang="en-US" dirty="0"/>
              <a:t>forward to the post-LS2 LIU era and how to exploit the potential</a:t>
            </a:r>
          </a:p>
          <a:p>
            <a:pPr marL="228600" indent="-228600">
              <a:tabLst>
                <a:tab pos="285750" algn="l"/>
              </a:tabLst>
            </a:pPr>
            <a:r>
              <a:rPr lang="en-US" dirty="0" smtClean="0"/>
              <a:t>- 	Look </a:t>
            </a:r>
            <a:r>
              <a:rPr lang="en-US" dirty="0"/>
              <a:t>forward to HL-LHC without compromising present performance</a:t>
            </a:r>
            <a:endParaRPr lang="en-GB" dirty="0"/>
          </a:p>
        </p:txBody>
      </p:sp>
    </p:spTree>
    <p:extLst>
      <p:ext uri="{BB962C8B-B14F-4D97-AF65-F5344CB8AC3E}">
        <p14:creationId xmlns:p14="http://schemas.microsoft.com/office/powerpoint/2010/main" val="102536583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iterate type="lt">
                                    <p:tmAbs val="0"/>
                                  </p:iterate>
                                  <p:childTnLst>
                                    <p:set>
                                      <p:cBhvr>
                                        <p:cTn id="6" dur="1" fill="hold">
                                          <p:stCondLst>
                                            <p:cond delay="0"/>
                                          </p:stCondLst>
                                        </p:cTn>
                                        <p:tgtEl>
                                          <p:spTgt spid="3"/>
                                        </p:tgtEl>
                                        <p:attrNameLst>
                                          <p:attrName>style.visibility</p:attrName>
                                        </p:attrNameLst>
                                      </p:cBhvr>
                                      <p:to>
                                        <p:strVal val="visible"/>
                                      </p:to>
                                    </p:set>
                                  </p:childTnLst>
                                </p:cTn>
                              </p:par>
                              <p:par>
                                <p:cTn id="7" presetID="34" presetClass="emph" presetSubtype="0" repeatCount="indefinite" fill="hold" grpId="0" nodeType="withEffect">
                                  <p:stCondLst>
                                    <p:cond delay="0"/>
                                  </p:stCondLst>
                                  <p:iterate type="lt">
                                    <p:tmPct val="10000"/>
                                  </p:iterate>
                                  <p:childTnLst>
                                    <p:animMotion origin="layout" path="M -2.77778E-7 -4.07407E-6 L -2.77778E-7 -0.07222 " pathEditMode="relative" rAng="0" ptsTypes="AA">
                                      <p:cBhvr>
                                        <p:cTn id="8" dur="1000" accel="50000" decel="50000" autoRev="1" fill="hold">
                                          <p:stCondLst>
                                            <p:cond delay="0"/>
                                          </p:stCondLst>
                                        </p:cTn>
                                        <p:tgtEl>
                                          <p:spTgt spid="3"/>
                                        </p:tgtEl>
                                        <p:attrNameLst>
                                          <p:attrName>ppt_x</p:attrName>
                                          <p:attrName>ppt_y</p:attrName>
                                        </p:attrNameLst>
                                      </p:cBhvr>
                                      <p:rCtr x="0" y="-3611"/>
                                    </p:animMotion>
                                    <p:animRot by="1500000">
                                      <p:cBhvr>
                                        <p:cTn id="9" dur="500" fill="hold">
                                          <p:stCondLst>
                                            <p:cond delay="0"/>
                                          </p:stCondLst>
                                        </p:cTn>
                                        <p:tgtEl>
                                          <p:spTgt spid="3"/>
                                        </p:tgtEl>
                                        <p:attrNameLst>
                                          <p:attrName>r</p:attrName>
                                        </p:attrNameLst>
                                      </p:cBhvr>
                                    </p:animRot>
                                    <p:animRot by="-1500000">
                                      <p:cBhvr>
                                        <p:cTn id="10" dur="500" fill="hold">
                                          <p:stCondLst>
                                            <p:cond delay="500"/>
                                          </p:stCondLst>
                                        </p:cTn>
                                        <p:tgtEl>
                                          <p:spTgt spid="3"/>
                                        </p:tgtEl>
                                        <p:attrNameLst>
                                          <p:attrName>r</p:attrName>
                                        </p:attrNameLst>
                                      </p:cBhvr>
                                    </p:animRot>
                                    <p:animRot by="-1500000">
                                      <p:cBhvr>
                                        <p:cTn id="11" dur="500" fill="hold">
                                          <p:stCondLst>
                                            <p:cond delay="1000"/>
                                          </p:stCondLst>
                                        </p:cTn>
                                        <p:tgtEl>
                                          <p:spTgt spid="3"/>
                                        </p:tgtEl>
                                        <p:attrNameLst>
                                          <p:attrName>r</p:attrName>
                                        </p:attrNameLst>
                                      </p:cBhvr>
                                    </p:animRot>
                                    <p:animRot by="1500000">
                                      <p:cBhvr>
                                        <p:cTn id="12" dur="500" fill="hold">
                                          <p:stCondLst>
                                            <p:cond delay="15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833" y="2352850"/>
            <a:ext cx="4093175" cy="2088745"/>
          </a:xfrm>
          <a:prstGeom prst="rect">
            <a:avLst/>
          </a:prstGeom>
        </p:spPr>
      </p:pic>
      <p:sp>
        <p:nvSpPr>
          <p:cNvPr id="2" name="Title 1"/>
          <p:cNvSpPr>
            <a:spLocks noGrp="1"/>
          </p:cNvSpPr>
          <p:nvPr>
            <p:ph type="title"/>
          </p:nvPr>
        </p:nvSpPr>
        <p:spPr>
          <a:xfrm>
            <a:off x="395536" y="190346"/>
            <a:ext cx="3267844" cy="411937"/>
          </a:xfrm>
          <a:solidFill>
            <a:schemeClr val="tx2">
              <a:lumMod val="60000"/>
              <a:lumOff val="40000"/>
            </a:schemeClr>
          </a:solidFill>
        </p:spPr>
        <p:txBody>
          <a:bodyPr>
            <a:normAutofit fontScale="90000"/>
          </a:bodyPr>
          <a:lstStyle/>
          <a:p>
            <a:pPr algn="ctr"/>
            <a:r>
              <a:rPr lang="en-GB" dirty="0" smtClean="0">
                <a:solidFill>
                  <a:schemeClr val="bg1"/>
                </a:solidFill>
              </a:rPr>
              <a:t>Operations 2017 </a:t>
            </a:r>
            <a:endParaRPr lang="en-GB" dirty="0">
              <a:solidFill>
                <a:schemeClr val="bg1"/>
              </a:solidFill>
            </a:endParaRPr>
          </a:p>
        </p:txBody>
      </p:sp>
      <p:pic>
        <p:nvPicPr>
          <p:cNvPr id="4" name="Picture 5"/>
          <p:cNvPicPr preferRelativeResize="0">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1161822" y="764704"/>
            <a:ext cx="2153597" cy="1518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684963" y="63973"/>
            <a:ext cx="4135509" cy="600164"/>
          </a:xfrm>
          <a:prstGeom prst="rect">
            <a:avLst/>
          </a:prstGeom>
        </p:spPr>
        <p:txBody>
          <a:bodyPr wrap="square">
            <a:spAutoFit/>
          </a:bodyPr>
          <a:lstStyle/>
          <a:p>
            <a:r>
              <a:rPr lang="en-GB" sz="1100" b="1" dirty="0"/>
              <a:t>Thanks to all the teams from infrastructure, all equipment groups to operation for their competence, professionalism, creativity and commitment.</a:t>
            </a:r>
          </a:p>
        </p:txBody>
      </p:sp>
      <p:grpSp>
        <p:nvGrpSpPr>
          <p:cNvPr id="23" name="Group 22"/>
          <p:cNvGrpSpPr/>
          <p:nvPr/>
        </p:nvGrpSpPr>
        <p:grpSpPr>
          <a:xfrm>
            <a:off x="4684963" y="665961"/>
            <a:ext cx="3918999" cy="1788989"/>
            <a:chOff x="4613441" y="737630"/>
            <a:chExt cx="4334581" cy="1922346"/>
          </a:xfrm>
        </p:grpSpPr>
        <p:sp>
          <p:nvSpPr>
            <p:cNvPr id="14" name="Content Placeholder 2"/>
            <p:cNvSpPr txBox="1">
              <a:spLocks/>
            </p:cNvSpPr>
            <p:nvPr/>
          </p:nvSpPr>
          <p:spPr>
            <a:xfrm>
              <a:off x="7082725" y="737630"/>
              <a:ext cx="1865297" cy="482208"/>
            </a:xfrm>
            <a:prstGeom prst="rect">
              <a:avLst/>
            </a:prstGeom>
          </p:spPr>
          <p:txBody>
            <a:bodyPr vert="horz">
              <a:noAutofit/>
            </a:bodyPr>
            <a:lst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13" indent="0" algn="ctr">
                <a:lnSpc>
                  <a:spcPct val="110000"/>
                </a:lnSpc>
                <a:buFont typeface="Lucida Grande"/>
                <a:buNone/>
              </a:pPr>
              <a:r>
                <a:rPr lang="en-US" sz="1100" dirty="0" smtClean="0"/>
                <a:t>&gt; 8 x10</a:t>
              </a:r>
              <a:r>
                <a:rPr lang="en-US" sz="1100" baseline="30000" dirty="0" smtClean="0"/>
                <a:t>19</a:t>
              </a:r>
              <a:r>
                <a:rPr lang="en-US" sz="1100" dirty="0" smtClean="0"/>
                <a:t> protons have been transported </a:t>
              </a:r>
            </a:p>
            <a:p>
              <a:pPr marL="36513" indent="0" algn="ctr">
                <a:lnSpc>
                  <a:spcPct val="110000"/>
                </a:lnSpc>
                <a:buFont typeface="Lucida Grande"/>
                <a:buNone/>
              </a:pPr>
              <a:r>
                <a:rPr lang="en-US" sz="1100" dirty="0" smtClean="0"/>
                <a:t>to both ISOLDE targets</a:t>
              </a:r>
              <a:endParaRPr lang="en-US" sz="1100" dirty="0"/>
            </a:p>
          </p:txBody>
        </p:sp>
        <p:sp>
          <p:nvSpPr>
            <p:cNvPr id="16" name="TextBox 15"/>
            <p:cNvSpPr txBox="1"/>
            <p:nvPr/>
          </p:nvSpPr>
          <p:spPr>
            <a:xfrm>
              <a:off x="7206616" y="1412797"/>
              <a:ext cx="1741406" cy="600164"/>
            </a:xfrm>
            <a:prstGeom prst="rect">
              <a:avLst/>
            </a:prstGeom>
            <a:solidFill>
              <a:srgbClr val="FFFF00"/>
            </a:solidFill>
          </p:spPr>
          <p:txBody>
            <a:bodyPr wrap="square" rtlCol="0">
              <a:spAutoFit/>
            </a:bodyPr>
            <a:lstStyle/>
            <a:p>
              <a:pPr algn="ctr"/>
              <a:r>
                <a:rPr lang="en-US" sz="1100" b="1" dirty="0" smtClean="0">
                  <a:solidFill>
                    <a:srgbClr val="FF0000"/>
                  </a:solidFill>
                </a:rPr>
                <a:t>More than 66 % of the protons at CERN were delivered to ISOLDE</a:t>
              </a:r>
              <a:endParaRPr lang="en-US" sz="1100" b="1" dirty="0">
                <a:solidFill>
                  <a:srgbClr val="FF0000"/>
                </a:solidFill>
              </a:endParaRPr>
            </a:p>
          </p:txBody>
        </p:sp>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13441" y="764704"/>
              <a:ext cx="2348046" cy="1672581"/>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57233" y="2189567"/>
              <a:ext cx="1462409" cy="470409"/>
            </a:xfrm>
            <a:prstGeom prst="rect">
              <a:avLst/>
            </a:prstGeom>
          </p:spPr>
        </p:pic>
      </p:grpSp>
      <p:sp>
        <p:nvSpPr>
          <p:cNvPr id="30" name="Rectangle 29"/>
          <p:cNvSpPr/>
          <p:nvPr/>
        </p:nvSpPr>
        <p:spPr bwMode="auto">
          <a:xfrm>
            <a:off x="3262119" y="2378935"/>
            <a:ext cx="1040490" cy="2009501"/>
          </a:xfrm>
          <a:prstGeom prst="rect">
            <a:avLst/>
          </a:prstGeom>
          <a:noFill/>
          <a:ln w="381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grpSp>
        <p:nvGrpSpPr>
          <p:cNvPr id="22" name="Group 21"/>
          <p:cNvGrpSpPr/>
          <p:nvPr/>
        </p:nvGrpSpPr>
        <p:grpSpPr>
          <a:xfrm>
            <a:off x="124287" y="4506048"/>
            <a:ext cx="4375705" cy="2351952"/>
            <a:chOff x="124287" y="4506048"/>
            <a:chExt cx="4375705" cy="2351952"/>
          </a:xfrm>
        </p:grpSpPr>
        <p:pic>
          <p:nvPicPr>
            <p:cNvPr id="15" name="Imag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4287" y="4766273"/>
              <a:ext cx="2528600" cy="2091727"/>
            </a:xfrm>
            <a:prstGeom prst="rect">
              <a:avLst/>
            </a:prstGeom>
          </p:spPr>
        </p:pic>
        <p:pic>
          <p:nvPicPr>
            <p:cNvPr id="18" name="Picture 17"/>
            <p:cNvPicPr>
              <a:picLocks noChangeAspect="1"/>
            </p:cNvPicPr>
            <p:nvPr/>
          </p:nvPicPr>
          <p:blipFill>
            <a:blip r:embed="rId7" cstate="email">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a:ext>
              </a:extLst>
            </a:blip>
            <a:stretch>
              <a:fillRect/>
            </a:stretch>
          </p:blipFill>
          <p:spPr>
            <a:xfrm rot="5400000">
              <a:off x="2675010" y="5216829"/>
              <a:ext cx="1766751" cy="1325063"/>
            </a:xfrm>
            <a:prstGeom prst="rect">
              <a:avLst/>
            </a:prstGeom>
          </p:spPr>
        </p:pic>
        <p:sp>
          <p:nvSpPr>
            <p:cNvPr id="5" name="Rectangle 4"/>
            <p:cNvSpPr/>
            <p:nvPr/>
          </p:nvSpPr>
          <p:spPr>
            <a:xfrm>
              <a:off x="2647434" y="4506048"/>
              <a:ext cx="1852558" cy="430887"/>
            </a:xfrm>
            <a:prstGeom prst="rect">
              <a:avLst/>
            </a:prstGeom>
          </p:spPr>
          <p:txBody>
            <a:bodyPr wrap="square">
              <a:spAutoFit/>
            </a:bodyPr>
            <a:lstStyle/>
            <a:p>
              <a:pPr algn="ctr"/>
              <a:r>
                <a:rPr lang="en-US" sz="1100" dirty="0" smtClean="0">
                  <a:solidFill>
                    <a:srgbClr val="FF0000"/>
                  </a:solidFill>
                </a:rPr>
                <a:t>3.0 </a:t>
              </a:r>
              <a:r>
                <a:rPr lang="en-US" sz="1100" dirty="0">
                  <a:solidFill>
                    <a:srgbClr val="FF0000"/>
                  </a:solidFill>
                </a:rPr>
                <a:t>10</a:t>
              </a:r>
              <a:r>
                <a:rPr lang="en-US" sz="1100" baseline="30000" dirty="0">
                  <a:solidFill>
                    <a:srgbClr val="FF0000"/>
                  </a:solidFill>
                </a:rPr>
                <a:t>13</a:t>
              </a:r>
              <a:r>
                <a:rPr lang="en-US" sz="1100" dirty="0">
                  <a:solidFill>
                    <a:srgbClr val="FF0000"/>
                  </a:solidFill>
                </a:rPr>
                <a:t> </a:t>
              </a:r>
              <a:r>
                <a:rPr lang="en-US" sz="1100" dirty="0" smtClean="0">
                  <a:solidFill>
                    <a:srgbClr val="FF0000"/>
                  </a:solidFill>
                </a:rPr>
                <a:t>to North Area thanks to new beam dump</a:t>
              </a:r>
              <a:endParaRPr lang="en-US" sz="1100" dirty="0">
                <a:solidFill>
                  <a:srgbClr val="FF0000"/>
                </a:solidFill>
              </a:endParaRPr>
            </a:p>
          </p:txBody>
        </p:sp>
        <p:sp>
          <p:nvSpPr>
            <p:cNvPr id="10" name="Rectangle 9"/>
            <p:cNvSpPr/>
            <p:nvPr/>
          </p:nvSpPr>
          <p:spPr>
            <a:xfrm>
              <a:off x="290378" y="4506048"/>
              <a:ext cx="2357056" cy="369332"/>
            </a:xfrm>
            <a:prstGeom prst="rect">
              <a:avLst/>
            </a:prstGeom>
          </p:spPr>
          <p:txBody>
            <a:bodyPr wrap="none">
              <a:spAutoFit/>
            </a:bodyPr>
            <a:lstStyle/>
            <a:p>
              <a:pPr marL="0" lvl="1" indent="1588">
                <a:buNone/>
                <a:tabLst>
                  <a:tab pos="860425" algn="l"/>
                </a:tabLst>
              </a:pPr>
              <a:r>
                <a:rPr lang="en-US" dirty="0">
                  <a:solidFill>
                    <a:srgbClr val="FF0000"/>
                  </a:solidFill>
                </a:rPr>
                <a:t>SPS 1.5 10</a:t>
              </a:r>
              <a:r>
                <a:rPr lang="en-US" baseline="30000" dirty="0">
                  <a:solidFill>
                    <a:srgbClr val="FF0000"/>
                  </a:solidFill>
                </a:rPr>
                <a:t>19</a:t>
              </a:r>
              <a:r>
                <a:rPr lang="en-US" dirty="0">
                  <a:solidFill>
                    <a:srgbClr val="FF0000"/>
                  </a:solidFill>
                </a:rPr>
                <a:t> protons</a:t>
              </a:r>
            </a:p>
          </p:txBody>
        </p:sp>
      </p:grpSp>
      <p:grpSp>
        <p:nvGrpSpPr>
          <p:cNvPr id="24" name="Group 23"/>
          <p:cNvGrpSpPr/>
          <p:nvPr/>
        </p:nvGrpSpPr>
        <p:grpSpPr>
          <a:xfrm>
            <a:off x="4638849" y="3925950"/>
            <a:ext cx="4168339" cy="2323250"/>
            <a:chOff x="4724141" y="2495467"/>
            <a:chExt cx="4168339" cy="2323250"/>
          </a:xfrm>
        </p:grpSpPr>
        <p:pic>
          <p:nvPicPr>
            <p:cNvPr id="20" name="Picture 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860032" y="2708920"/>
              <a:ext cx="3875233" cy="1242411"/>
            </a:xfrm>
            <a:prstGeom prst="rect">
              <a:avLst/>
            </a:prstGeom>
          </p:spPr>
        </p:pic>
        <p:sp>
          <p:nvSpPr>
            <p:cNvPr id="7" name="Rectangle 6"/>
            <p:cNvSpPr/>
            <p:nvPr/>
          </p:nvSpPr>
          <p:spPr>
            <a:xfrm>
              <a:off x="4860032" y="3913854"/>
              <a:ext cx="4032448" cy="904863"/>
            </a:xfrm>
            <a:prstGeom prst="rect">
              <a:avLst/>
            </a:prstGeom>
          </p:spPr>
          <p:txBody>
            <a:bodyPr wrap="square">
              <a:spAutoFit/>
            </a:bodyPr>
            <a:lstStyle/>
            <a:p>
              <a:pPr algn="just">
                <a:lnSpc>
                  <a:spcPct val="120000"/>
                </a:lnSpc>
              </a:pPr>
              <a:r>
                <a:rPr lang="en-GB" sz="1100" dirty="0">
                  <a:solidFill>
                    <a:schemeClr val="tx2"/>
                  </a:solidFill>
                </a:rPr>
                <a:t>Excellent run for AD with a record &gt;5500 hours </a:t>
              </a:r>
              <a:r>
                <a:rPr lang="en-GB" sz="1100" dirty="0" smtClean="0">
                  <a:solidFill>
                    <a:schemeClr val="tx2"/>
                  </a:solidFill>
                </a:rPr>
                <a:t>realised</a:t>
              </a:r>
            </a:p>
            <a:p>
              <a:pPr algn="just">
                <a:lnSpc>
                  <a:spcPct val="120000"/>
                </a:lnSpc>
              </a:pPr>
              <a:r>
                <a:rPr lang="en-GB" sz="1100" dirty="0">
                  <a:solidFill>
                    <a:schemeClr val="tx2"/>
                  </a:solidFill>
                </a:rPr>
                <a:t>Beam time shared between 5 experiments (ATRAP, ASACUSA, ALPHA, AEGIS and BASE) and 1 project: ELENA (commissioning with beam</a:t>
              </a:r>
              <a:r>
                <a:rPr lang="en-GB" sz="1100" dirty="0" smtClean="0">
                  <a:solidFill>
                    <a:schemeClr val="tx2"/>
                  </a:solidFill>
                </a:rPr>
                <a:t>)</a:t>
              </a:r>
              <a:endParaRPr lang="en-GB" sz="1100" dirty="0">
                <a:solidFill>
                  <a:schemeClr val="tx2"/>
                </a:solidFill>
              </a:endParaRPr>
            </a:p>
          </p:txBody>
        </p:sp>
        <p:pic>
          <p:nvPicPr>
            <p:cNvPr id="12" name="Picture 11"/>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4724141" y="2495467"/>
              <a:ext cx="449231" cy="449231"/>
            </a:xfrm>
            <a:prstGeom prst="rect">
              <a:avLst/>
            </a:prstGeom>
          </p:spPr>
        </p:pic>
      </p:grpSp>
      <p:grpSp>
        <p:nvGrpSpPr>
          <p:cNvPr id="25" name="Group 24"/>
          <p:cNvGrpSpPr/>
          <p:nvPr/>
        </p:nvGrpSpPr>
        <p:grpSpPr>
          <a:xfrm>
            <a:off x="4711991" y="2319651"/>
            <a:ext cx="4081451" cy="1675670"/>
            <a:chOff x="4697961" y="4989481"/>
            <a:chExt cx="4389792" cy="1732711"/>
          </a:xfrm>
        </p:grpSpPr>
        <p:pic>
          <p:nvPicPr>
            <p:cNvPr id="11" name="Picture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697961" y="4989481"/>
              <a:ext cx="3707665" cy="1732711"/>
            </a:xfrm>
            <a:prstGeom prst="rect">
              <a:avLst/>
            </a:prstGeom>
          </p:spPr>
        </p:pic>
        <p:sp>
          <p:nvSpPr>
            <p:cNvPr id="19" name="TextBox 18"/>
            <p:cNvSpPr txBox="1"/>
            <p:nvPr/>
          </p:nvSpPr>
          <p:spPr>
            <a:xfrm>
              <a:off x="6876256" y="5939727"/>
              <a:ext cx="2211497" cy="600164"/>
            </a:xfrm>
            <a:prstGeom prst="rect">
              <a:avLst/>
            </a:prstGeom>
            <a:solidFill>
              <a:srgbClr val="FFFF00"/>
            </a:solidFill>
          </p:spPr>
          <p:txBody>
            <a:bodyPr wrap="square" rtlCol="0">
              <a:spAutoFit/>
            </a:bodyPr>
            <a:lstStyle/>
            <a:p>
              <a:pPr algn="ctr"/>
              <a:r>
                <a:rPr lang="en-US" sz="1100" b="1" dirty="0">
                  <a:solidFill>
                    <a:srgbClr val="FF0000"/>
                  </a:solidFill>
                </a:rPr>
                <a:t>More than </a:t>
              </a:r>
              <a:r>
                <a:rPr lang="en-US" sz="1100" b="1" dirty="0" smtClean="0">
                  <a:solidFill>
                    <a:srgbClr val="FF0000"/>
                  </a:solidFill>
                </a:rPr>
                <a:t>60</a:t>
              </a:r>
              <a:r>
                <a:rPr lang="en-US" sz="1100" b="1" dirty="0">
                  <a:solidFill>
                    <a:srgbClr val="FF0000"/>
                  </a:solidFill>
                </a:rPr>
                <a:t>% of the protons </a:t>
              </a:r>
              <a:r>
                <a:rPr lang="en-US" sz="1100" b="1" dirty="0" smtClean="0">
                  <a:solidFill>
                    <a:srgbClr val="FF0000"/>
                  </a:solidFill>
                </a:rPr>
                <a:t>in the PS were delivered  to </a:t>
              </a:r>
              <a:r>
                <a:rPr lang="en-US" sz="1100" b="1" dirty="0" err="1" smtClean="0">
                  <a:solidFill>
                    <a:srgbClr val="FF0000"/>
                  </a:solidFill>
                </a:rPr>
                <a:t>nTOF</a:t>
              </a:r>
              <a:r>
                <a:rPr lang="en-US" sz="1100" b="1" dirty="0" smtClean="0">
                  <a:solidFill>
                    <a:srgbClr val="FF0000"/>
                  </a:solidFill>
                </a:rPr>
                <a:t> </a:t>
              </a:r>
              <a:r>
                <a:rPr lang="en-US" sz="1100" b="1" dirty="0">
                  <a:solidFill>
                    <a:srgbClr val="FF0000"/>
                  </a:solidFill>
                </a:rPr>
                <a:t> </a:t>
              </a:r>
              <a:r>
                <a:rPr lang="en-US" sz="1100" b="1" dirty="0" smtClean="0">
                  <a:solidFill>
                    <a:srgbClr val="FF0000"/>
                  </a:solidFill>
                </a:rPr>
                <a:t>(1.97 10</a:t>
              </a:r>
              <a:r>
                <a:rPr lang="en-US" sz="1100" b="1" baseline="30000" dirty="0" smtClean="0">
                  <a:solidFill>
                    <a:srgbClr val="FF0000"/>
                  </a:solidFill>
                </a:rPr>
                <a:t>19</a:t>
              </a:r>
              <a:r>
                <a:rPr lang="en-US" sz="1100" b="1" dirty="0" smtClean="0">
                  <a:solidFill>
                    <a:srgbClr val="FF0000"/>
                  </a:solidFill>
                </a:rPr>
                <a:t> )</a:t>
              </a:r>
              <a:endParaRPr lang="en-US" sz="1100" b="1" dirty="0">
                <a:solidFill>
                  <a:srgbClr val="FF0000"/>
                </a:solidFill>
              </a:endParaRPr>
            </a:p>
          </p:txBody>
        </p:sp>
        <p:pic>
          <p:nvPicPr>
            <p:cNvPr id="21" name="Picture 20"/>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5187231" y="5241915"/>
              <a:ext cx="966876" cy="396995"/>
            </a:xfrm>
            <a:prstGeom prst="rect">
              <a:avLst/>
            </a:prstGeom>
          </p:spPr>
        </p:pic>
      </p:grpSp>
    </p:spTree>
    <p:extLst>
      <p:ext uri="{BB962C8B-B14F-4D97-AF65-F5344CB8AC3E}">
        <p14:creationId xmlns:p14="http://schemas.microsoft.com/office/powerpoint/2010/main" val="186715675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LHC status presentation">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FC5643-CERN3027 - Scale of contributions</Template>
  <TotalTime>13341</TotalTime>
  <Words>5936</Words>
  <Application>Microsoft Office PowerPoint</Application>
  <PresentationFormat>On-screen Show (4:3)</PresentationFormat>
  <Paragraphs>843</Paragraphs>
  <Slides>82</Slides>
  <Notes>15</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82</vt:i4>
      </vt:variant>
    </vt:vector>
  </HeadingPairs>
  <TitlesOfParts>
    <vt:vector size="95" baseType="lpstr">
      <vt:lpstr>MS PGothic</vt:lpstr>
      <vt:lpstr>MS PGothic</vt:lpstr>
      <vt:lpstr>Arial</vt:lpstr>
      <vt:lpstr>Calibri</vt:lpstr>
      <vt:lpstr>Courier New</vt:lpstr>
      <vt:lpstr>DejaVu Sans</vt:lpstr>
      <vt:lpstr>Lucida Grande</vt:lpstr>
      <vt:lpstr>Symbol</vt:lpstr>
      <vt:lpstr>Tahoma</vt:lpstr>
      <vt:lpstr>Times New Roman</vt:lpstr>
      <vt:lpstr>Wingdings</vt:lpstr>
      <vt:lpstr>LHC status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Operations 2017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Arbitrations decisions based on EL resources: Re-phased</vt:lpstr>
      <vt:lpstr>Arbitrations decisions based on EL resources: Approved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LS1 presentation FC and Council</dc:title>
  <dc:creator>Frederick.Bordry@cern.ch</dc:creator>
  <cp:lastModifiedBy>Frederick Bordry</cp:lastModifiedBy>
  <cp:revision>1387</cp:revision>
  <cp:lastPrinted>2014-03-14T16:33:53Z</cp:lastPrinted>
  <dcterms:created xsi:type="dcterms:W3CDTF">2012-06-07T06:34:51Z</dcterms:created>
  <dcterms:modified xsi:type="dcterms:W3CDTF">2018-03-07T10:45:40Z</dcterms:modified>
</cp:coreProperties>
</file>