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4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497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19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27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606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7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4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374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73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933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67241-0FAB-4A28-914F-B29AD2CDE724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0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2500" y="476672"/>
            <a:ext cx="7239000" cy="413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at W with Higher Synchrotron Tune</a:t>
            </a:r>
            <a:endParaRPr lang="en-US" sz="28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800" b="1" dirty="0" smtClean="0"/>
              <a:t>Dmitry </a:t>
            </a:r>
            <a:r>
              <a:rPr lang="en-US" sz="2800" b="1" dirty="0" err="1" smtClean="0"/>
              <a:t>Shatilov</a:t>
            </a:r>
            <a:endParaRPr lang="en-US" sz="2800" b="1" dirty="0" smtClean="0"/>
          </a:p>
          <a:p>
            <a:pPr algn="ctr"/>
            <a:endParaRPr lang="en-US" sz="400" dirty="0" smtClean="0"/>
          </a:p>
          <a:p>
            <a:pPr algn="ctr"/>
            <a:r>
              <a:rPr lang="en-US" sz="2400" dirty="0" smtClean="0"/>
              <a:t>BINP, Novosibirsk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2400" dirty="0" smtClean="0"/>
              <a:t>Thanks to:  </a:t>
            </a:r>
            <a:r>
              <a:rPr lang="en-US" sz="2800" b="1" dirty="0" smtClean="0"/>
              <a:t>K. </a:t>
            </a:r>
            <a:r>
              <a:rPr lang="en-US" sz="2800" b="1" dirty="0" err="1" smtClean="0"/>
              <a:t>Oide</a:t>
            </a:r>
            <a:endParaRPr lang="en-US" sz="2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83668" y="5764364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6</a:t>
            </a:r>
            <a:r>
              <a:rPr lang="en-US" sz="2000" b="1" dirty="0"/>
              <a:t>9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FCC-</a:t>
            </a:r>
            <a:r>
              <a:rPr lang="en-US" sz="2000" b="1" dirty="0" err="1" smtClean="0"/>
              <a:t>ee</a:t>
            </a:r>
            <a:r>
              <a:rPr lang="en-US" sz="2000" b="1" dirty="0" smtClean="0"/>
              <a:t> Optics Design </a:t>
            </a:r>
            <a:r>
              <a:rPr lang="en-US" sz="2000" b="1" dirty="0"/>
              <a:t>M</a:t>
            </a:r>
            <a:r>
              <a:rPr lang="en-US" sz="2000" b="1" dirty="0" smtClean="0"/>
              <a:t>eeting</a:t>
            </a:r>
            <a:endParaRPr lang="en-US" sz="2000" b="1" dirty="0"/>
          </a:p>
          <a:p>
            <a:pPr algn="ctr"/>
            <a:r>
              <a:rPr lang="en-US" sz="2000" b="1" dirty="0" smtClean="0"/>
              <a:t>CERN, 16 February 2018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774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242" y="323517"/>
            <a:ext cx="80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ru-RU" sz="28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9300" y="1412776"/>
            <a:ext cx="7620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Very large </a:t>
            </a:r>
            <a:r>
              <a:rPr lang="en-US" sz="2000" dirty="0" smtClean="0"/>
              <a:t>synchrotron tune </a:t>
            </a:r>
            <a:r>
              <a:rPr lang="en-US" sz="2000" i="1" dirty="0" smtClean="0">
                <a:sym typeface="Symbol"/>
              </a:rPr>
              <a:t>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 = 0.075 </a:t>
            </a:r>
            <a:r>
              <a:rPr lang="en-US" sz="2000" dirty="0" smtClean="0"/>
              <a:t>was </a:t>
            </a:r>
            <a:r>
              <a:rPr lang="en-US" sz="2000" dirty="0" smtClean="0"/>
              <a:t>recently demanded in order to </a:t>
            </a:r>
            <a:r>
              <a:rPr lang="en-US" sz="2000" dirty="0" smtClean="0"/>
              <a:t>obtain </a:t>
            </a:r>
            <a:r>
              <a:rPr lang="en-US" sz="2000" dirty="0" smtClean="0"/>
              <a:t>resonant </a:t>
            </a:r>
            <a:r>
              <a:rPr lang="en-US" sz="2000" dirty="0" smtClean="0"/>
              <a:t>depolarization at W (80 GeV).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The previous demand was about </a:t>
            </a:r>
            <a:r>
              <a:rPr lang="en-US" sz="2000" i="1" dirty="0">
                <a:sym typeface="Symbol"/>
              </a:rPr>
              <a:t></a:t>
            </a:r>
            <a:r>
              <a:rPr lang="en-US" sz="2000" baseline="-25000" dirty="0"/>
              <a:t>s</a:t>
            </a:r>
            <a:r>
              <a:rPr lang="en-US" sz="2000" dirty="0"/>
              <a:t> = </a:t>
            </a:r>
            <a:r>
              <a:rPr lang="en-US" sz="2000" dirty="0" smtClean="0"/>
              <a:t>0.05. To achieve this, we </a:t>
            </a:r>
            <a:r>
              <a:rPr lang="en-US" sz="2000" dirty="0" smtClean="0"/>
              <a:t>increased </a:t>
            </a:r>
            <a:r>
              <a:rPr lang="en-US" sz="2000" dirty="0" smtClean="0"/>
              <a:t>the momentum compaction </a:t>
            </a:r>
            <a:r>
              <a:rPr lang="en-US" sz="2000" dirty="0" smtClean="0"/>
              <a:t>factor (similarly </a:t>
            </a:r>
            <a:r>
              <a:rPr lang="en-US" sz="2000" dirty="0" smtClean="0"/>
              <a:t>as it was done at </a:t>
            </a:r>
            <a:r>
              <a:rPr lang="en-US" sz="2000" dirty="0" smtClean="0"/>
              <a:t>Z), and RF voltage (to 750 MV).</a:t>
            </a:r>
          </a:p>
          <a:p>
            <a:endParaRPr lang="en-US" sz="2000" dirty="0"/>
          </a:p>
          <a:p>
            <a:r>
              <a:rPr lang="en-US" sz="2000" dirty="0" smtClean="0"/>
              <a:t>In order to achieve </a:t>
            </a:r>
            <a:r>
              <a:rPr lang="en-US" sz="2000" i="1" dirty="0">
                <a:sym typeface="Symbol"/>
              </a:rPr>
              <a:t></a:t>
            </a:r>
            <a:r>
              <a:rPr lang="en-US" sz="2000" baseline="-25000" dirty="0"/>
              <a:t>s</a:t>
            </a:r>
            <a:r>
              <a:rPr lang="en-US" sz="2000" dirty="0"/>
              <a:t> = </a:t>
            </a:r>
            <a:r>
              <a:rPr lang="en-US" sz="2000" dirty="0" smtClean="0"/>
              <a:t>0.075, we need to double U</a:t>
            </a:r>
            <a:r>
              <a:rPr lang="en-US" sz="2000" baseline="-25000" dirty="0" smtClean="0"/>
              <a:t>RF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Here we discuss the consequences…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5726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" t="3622" r="4427" b="3275"/>
          <a:stretch>
            <a:fillRect/>
          </a:stretch>
        </p:blipFill>
        <p:spPr bwMode="auto">
          <a:xfrm>
            <a:off x="757389" y="1823048"/>
            <a:ext cx="4374719" cy="437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 bwMode="auto">
          <a:xfrm>
            <a:off x="1206000" y="4616538"/>
            <a:ext cx="43200" cy="777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773319" y="4009497"/>
            <a:ext cx="4310539" cy="21388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9"/>
          <p:cNvSpPr txBox="1">
            <a:spLocks noChangeArrowheads="1"/>
          </p:cNvSpPr>
          <p:nvPr/>
        </p:nvSpPr>
        <p:spPr bwMode="auto">
          <a:xfrm rot="1592440">
            <a:off x="2572351" y="4838794"/>
            <a:ext cx="1368000" cy="36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000" i="1" dirty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sz="2000" baseline="-25000" dirty="0">
                <a:latin typeface="Calibri" pitchFamily="34" charset="0"/>
                <a:sym typeface="Symbol" pitchFamily="18" charset="2"/>
              </a:rPr>
              <a:t>x</a:t>
            </a:r>
            <a:r>
              <a:rPr lang="en-US" altLang="ru-RU" sz="2000" dirty="0">
                <a:latin typeface="Calibri" pitchFamily="34" charset="0"/>
                <a:sym typeface="Symbol" pitchFamily="18" charset="2"/>
              </a:rPr>
              <a:t> + 2</a:t>
            </a:r>
            <a:r>
              <a:rPr lang="ru-RU" altLang="ru-RU" sz="2000" i="1" dirty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sz="2000" baseline="-25000" dirty="0">
                <a:latin typeface="Calibri" pitchFamily="34" charset="0"/>
                <a:sym typeface="Symbol" pitchFamily="18" charset="2"/>
              </a:rPr>
              <a:t>y</a:t>
            </a:r>
            <a:r>
              <a:rPr lang="en-US" altLang="ru-RU" sz="2000" dirty="0">
                <a:latin typeface="Calibri" pitchFamily="34" charset="0"/>
                <a:sym typeface="Symbol" pitchFamily="18" charset="2"/>
              </a:rPr>
              <a:t> = n</a:t>
            </a:r>
            <a:endParaRPr lang="ru-RU" altLang="ru-RU" sz="2000" dirty="0">
              <a:latin typeface="Calibri" pitchFamily="34" charset="0"/>
            </a:endParaRPr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1305829" y="6272538"/>
            <a:ext cx="11157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sz="1400" dirty="0">
                <a:latin typeface="Calibri" pitchFamily="34" charset="0"/>
                <a:sym typeface="Symbol" pitchFamily="18" charset="2"/>
              </a:rPr>
              <a:t>(</a:t>
            </a:r>
            <a:r>
              <a:rPr lang="en-US" altLang="ru-RU" sz="1400" dirty="0" smtClean="0">
                <a:latin typeface="Calibri" pitchFamily="34" charset="0"/>
                <a:sym typeface="Symbol" pitchFamily="18" charset="2"/>
              </a:rPr>
              <a:t>0.554, 0.59)</a:t>
            </a:r>
            <a:endParaRPr lang="ru-RU" altLang="ru-RU" sz="1400" dirty="0">
              <a:latin typeface="Calibri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 bwMode="auto">
          <a:xfrm flipH="1" flipV="1">
            <a:off x="1233831" y="5408538"/>
            <a:ext cx="648000" cy="93600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2"/>
          <p:cNvSpPr txBox="1">
            <a:spLocks noChangeArrowheads="1"/>
          </p:cNvSpPr>
          <p:nvPr/>
        </p:nvSpPr>
        <p:spPr bwMode="auto">
          <a:xfrm>
            <a:off x="4661215" y="6132284"/>
            <a:ext cx="504000" cy="33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dirty="0">
                <a:latin typeface="Calibri" pitchFamily="34" charset="0"/>
                <a:sym typeface="Symbol" pitchFamily="18" charset="2"/>
              </a:rPr>
              <a:t>1.0</a:t>
            </a:r>
            <a:endParaRPr lang="ru-RU" altLang="ru-RU" dirty="0">
              <a:latin typeface="Calibri" pitchFamily="34" charset="0"/>
            </a:endParaRPr>
          </a:p>
        </p:txBody>
      </p:sp>
      <p:sp>
        <p:nvSpPr>
          <p:cNvPr id="10" name="TextBox 33"/>
          <p:cNvSpPr txBox="1">
            <a:spLocks noChangeArrowheads="1"/>
          </p:cNvSpPr>
          <p:nvPr/>
        </p:nvSpPr>
        <p:spPr bwMode="auto">
          <a:xfrm>
            <a:off x="305215" y="1790648"/>
            <a:ext cx="504000" cy="33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dirty="0">
                <a:latin typeface="Calibri" pitchFamily="34" charset="0"/>
                <a:sym typeface="Symbol" pitchFamily="18" charset="2"/>
              </a:rPr>
              <a:t>1.0</a:t>
            </a:r>
            <a:endParaRPr lang="ru-RU" altLang="ru-RU" dirty="0">
              <a:latin typeface="Calibri" pitchFamily="34" charset="0"/>
            </a:endParaRPr>
          </a:p>
        </p:txBody>
      </p:sp>
      <p:sp>
        <p:nvSpPr>
          <p:cNvPr id="11" name="TextBox 34"/>
          <p:cNvSpPr txBox="1">
            <a:spLocks noChangeArrowheads="1"/>
          </p:cNvSpPr>
          <p:nvPr/>
        </p:nvSpPr>
        <p:spPr bwMode="auto">
          <a:xfrm>
            <a:off x="741186" y="6132284"/>
            <a:ext cx="504000" cy="33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dirty="0">
                <a:latin typeface="Calibri" pitchFamily="34" charset="0"/>
                <a:sym typeface="Symbol" pitchFamily="18" charset="2"/>
              </a:rPr>
              <a:t>0.5</a:t>
            </a:r>
            <a:endParaRPr lang="ru-RU" altLang="ru-RU" dirty="0">
              <a:latin typeface="Calibri" pitchFamily="34" charset="0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305215" y="5905482"/>
            <a:ext cx="504000" cy="33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dirty="0">
                <a:latin typeface="Calibri" pitchFamily="34" charset="0"/>
                <a:sym typeface="Symbol" pitchFamily="18" charset="2"/>
              </a:rPr>
              <a:t>0.5</a:t>
            </a:r>
            <a:endParaRPr lang="ru-RU" altLang="ru-RU" dirty="0">
              <a:latin typeface="Calibri" pitchFamily="34" charset="0"/>
            </a:endParaRPr>
          </a:p>
        </p:txBody>
      </p:sp>
      <p:sp>
        <p:nvSpPr>
          <p:cNvPr id="13" name="TextBox 36"/>
          <p:cNvSpPr txBox="1">
            <a:spLocks noChangeArrowheads="1"/>
          </p:cNvSpPr>
          <p:nvPr/>
        </p:nvSpPr>
        <p:spPr bwMode="auto">
          <a:xfrm rot="16200000">
            <a:off x="173070" y="3703203"/>
            <a:ext cx="488470" cy="4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sz="2800" i="1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sz="2800" baseline="-25000">
                <a:latin typeface="Calibri" pitchFamily="34" charset="0"/>
                <a:sym typeface="Symbol" pitchFamily="18" charset="2"/>
              </a:rPr>
              <a:t>y</a:t>
            </a:r>
            <a:endParaRPr lang="ru-RU" altLang="ru-RU" sz="2800" baseline="-25000">
              <a:latin typeface="Calibri" pitchFamily="34" charset="0"/>
            </a:endParaRPr>
          </a:p>
        </p:txBody>
      </p:sp>
      <p:sp>
        <p:nvSpPr>
          <p:cNvPr id="14" name="TextBox 37"/>
          <p:cNvSpPr txBox="1">
            <a:spLocks noChangeArrowheads="1"/>
          </p:cNvSpPr>
          <p:nvPr/>
        </p:nvSpPr>
        <p:spPr bwMode="auto">
          <a:xfrm>
            <a:off x="2685505" y="6067483"/>
            <a:ext cx="504000" cy="47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sz="2800" i="1" dirty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sz="2800" baseline="-25000" dirty="0">
                <a:latin typeface="Calibri" pitchFamily="34" charset="0"/>
                <a:sym typeface="Symbol" pitchFamily="18" charset="2"/>
              </a:rPr>
              <a:t>x</a:t>
            </a:r>
            <a:endParaRPr lang="ru-RU" altLang="ru-RU" sz="2800" baseline="-250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6783" y="116632"/>
            <a:ext cx="80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Choice of the Working Point, </a:t>
            </a:r>
            <a:r>
              <a:rPr lang="en-US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</a:t>
            </a:r>
            <a:r>
              <a:rPr lang="en-US" sz="3200" b="1" baseline="-250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0.0375</a:t>
            </a:r>
            <a:endParaRPr lang="ru-RU" sz="28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1089829" y="1844538"/>
            <a:ext cx="0" cy="4284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1413829" y="1844538"/>
            <a:ext cx="0" cy="4284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9"/>
          <p:cNvSpPr txBox="1">
            <a:spLocks noChangeArrowheads="1"/>
          </p:cNvSpPr>
          <p:nvPr/>
        </p:nvSpPr>
        <p:spPr bwMode="auto">
          <a:xfrm>
            <a:off x="180000" y="1152000"/>
            <a:ext cx="1224000" cy="36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sz="1600" dirty="0" smtClean="0">
                <a:latin typeface="Calibri" pitchFamily="34" charset="0"/>
                <a:sym typeface="Symbol" pitchFamily="18" charset="2"/>
              </a:rPr>
              <a:t>2</a:t>
            </a:r>
            <a:r>
              <a:rPr lang="ru-RU" altLang="ru-RU" sz="1600" i="1" dirty="0" smtClean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sz="1600" baseline="-25000" dirty="0">
                <a:latin typeface="Calibri" pitchFamily="34" charset="0"/>
                <a:sym typeface="Symbol" pitchFamily="18" charset="2"/>
              </a:rPr>
              <a:t>x</a:t>
            </a:r>
            <a:r>
              <a:rPr lang="en-US" altLang="ru-RU" sz="1600" dirty="0">
                <a:latin typeface="Calibri" pitchFamily="34" charset="0"/>
                <a:sym typeface="Symbol" pitchFamily="18" charset="2"/>
              </a:rPr>
              <a:t> </a:t>
            </a:r>
            <a:r>
              <a:rPr lang="en-US" altLang="ru-RU" sz="1600" dirty="0" smtClean="0">
                <a:latin typeface="Calibri" pitchFamily="34" charset="0"/>
                <a:sym typeface="Symbol" pitchFamily="18" charset="2"/>
              </a:rPr>
              <a:t>– 2</a:t>
            </a:r>
            <a:r>
              <a:rPr lang="ru-RU" altLang="ru-RU" sz="1600" i="1" dirty="0" smtClean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sz="1600" baseline="-25000" dirty="0" smtClean="0">
                <a:latin typeface="Calibri" pitchFamily="34" charset="0"/>
                <a:sym typeface="Symbol" pitchFamily="18" charset="2"/>
              </a:rPr>
              <a:t>s</a:t>
            </a:r>
            <a:r>
              <a:rPr lang="en-US" altLang="ru-RU" sz="1600" dirty="0" smtClean="0">
                <a:latin typeface="Calibri" pitchFamily="34" charset="0"/>
                <a:sym typeface="Symbol" pitchFamily="18" charset="2"/>
              </a:rPr>
              <a:t> </a:t>
            </a:r>
            <a:r>
              <a:rPr lang="en-US" altLang="ru-RU" sz="1600" dirty="0">
                <a:latin typeface="Calibri" pitchFamily="34" charset="0"/>
                <a:sym typeface="Symbol" pitchFamily="18" charset="2"/>
              </a:rPr>
              <a:t>= </a:t>
            </a:r>
            <a:r>
              <a:rPr lang="en-US" altLang="ru-RU" sz="1600" dirty="0" smtClean="0">
                <a:latin typeface="Calibri" pitchFamily="34" charset="0"/>
                <a:sym typeface="Symbol" pitchFamily="18" charset="2"/>
              </a:rPr>
              <a:t>1</a:t>
            </a:r>
            <a:endParaRPr lang="ru-RU" altLang="ru-RU" sz="1600" dirty="0">
              <a:latin typeface="Calibri" pitchFamily="34" charset="0"/>
            </a:endParaRPr>
          </a:p>
        </p:txBody>
      </p:sp>
      <p:sp>
        <p:nvSpPr>
          <p:cNvPr id="29" name="TextBox 29"/>
          <p:cNvSpPr txBox="1">
            <a:spLocks noChangeArrowheads="1"/>
          </p:cNvSpPr>
          <p:nvPr/>
        </p:nvSpPr>
        <p:spPr bwMode="auto">
          <a:xfrm>
            <a:off x="1800000" y="1152000"/>
            <a:ext cx="1224000" cy="36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sz="1600" dirty="0" smtClean="0">
                <a:latin typeface="Calibri" pitchFamily="34" charset="0"/>
                <a:sym typeface="Symbol" pitchFamily="18" charset="2"/>
              </a:rPr>
              <a:t>2</a:t>
            </a:r>
            <a:r>
              <a:rPr lang="ru-RU" altLang="ru-RU" sz="1600" i="1" dirty="0" smtClean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sz="1600" baseline="-25000" dirty="0">
                <a:latin typeface="Calibri" pitchFamily="34" charset="0"/>
                <a:sym typeface="Symbol" pitchFamily="18" charset="2"/>
              </a:rPr>
              <a:t>x</a:t>
            </a:r>
            <a:r>
              <a:rPr lang="en-US" altLang="ru-RU" sz="1600" dirty="0">
                <a:latin typeface="Calibri" pitchFamily="34" charset="0"/>
                <a:sym typeface="Symbol" pitchFamily="18" charset="2"/>
              </a:rPr>
              <a:t> </a:t>
            </a:r>
            <a:r>
              <a:rPr lang="en-US" altLang="ru-RU" sz="1600" dirty="0" smtClean="0">
                <a:latin typeface="Calibri" pitchFamily="34" charset="0"/>
                <a:sym typeface="Symbol" pitchFamily="18" charset="2"/>
              </a:rPr>
              <a:t>– 4</a:t>
            </a:r>
            <a:r>
              <a:rPr lang="ru-RU" altLang="ru-RU" sz="1600" i="1" dirty="0" smtClean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sz="1600" baseline="-25000" dirty="0" smtClean="0">
                <a:latin typeface="Calibri" pitchFamily="34" charset="0"/>
                <a:sym typeface="Symbol" pitchFamily="18" charset="2"/>
              </a:rPr>
              <a:t>s</a:t>
            </a:r>
            <a:r>
              <a:rPr lang="en-US" altLang="ru-RU" sz="1600" dirty="0" smtClean="0">
                <a:latin typeface="Calibri" pitchFamily="34" charset="0"/>
                <a:sym typeface="Symbol" pitchFamily="18" charset="2"/>
              </a:rPr>
              <a:t> </a:t>
            </a:r>
            <a:r>
              <a:rPr lang="en-US" altLang="ru-RU" sz="1600" dirty="0">
                <a:latin typeface="Calibri" pitchFamily="34" charset="0"/>
                <a:sym typeface="Symbol" pitchFamily="18" charset="2"/>
              </a:rPr>
              <a:t>= </a:t>
            </a:r>
            <a:r>
              <a:rPr lang="en-US" altLang="ru-RU" sz="1600" dirty="0" smtClean="0">
                <a:latin typeface="Calibri" pitchFamily="34" charset="0"/>
                <a:sym typeface="Symbol" pitchFamily="18" charset="2"/>
              </a:rPr>
              <a:t>1</a:t>
            </a:r>
            <a:endParaRPr lang="ru-RU" altLang="ru-RU" sz="1600" dirty="0">
              <a:latin typeface="Calibri" pitchFamily="34" charset="0"/>
            </a:endParaRPr>
          </a:p>
        </p:txBody>
      </p:sp>
      <p:cxnSp>
        <p:nvCxnSpPr>
          <p:cNvPr id="31" name="Прямая со стрелкой 30"/>
          <p:cNvCxnSpPr>
            <a:stCxn id="28" idx="2"/>
          </p:cNvCxnSpPr>
          <p:nvPr/>
        </p:nvCxnSpPr>
        <p:spPr>
          <a:xfrm>
            <a:off x="792000" y="1512000"/>
            <a:ext cx="297829" cy="332538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1413830" y="1512000"/>
            <a:ext cx="386170" cy="332538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400000" y="972000"/>
            <a:ext cx="3564000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versus betatron tunes at Z, </a:t>
            </a:r>
            <a:r>
              <a:rPr lang="en-US" i="1" dirty="0" smtClean="0">
                <a:sym typeface="Symbol"/>
              </a:rPr>
              <a:t></a:t>
            </a:r>
            <a:r>
              <a:rPr lang="en-US" baseline="-25000" dirty="0" smtClean="0"/>
              <a:t>s</a:t>
            </a:r>
            <a:r>
              <a:rPr lang="en-US" dirty="0" smtClean="0"/>
              <a:t> = 0.0125 (weak-strong, without coherent instabilities and flip-flop). This is typical picture for crab waist collision. At W it will be very similar, but… synchrotron tune is 3 times larger!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400000" y="3456000"/>
            <a:ext cx="3564000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With </a:t>
            </a:r>
            <a:r>
              <a:rPr lang="en-US" i="1" dirty="0" smtClean="0">
                <a:sym typeface="Symbol"/>
              </a:rPr>
              <a:t></a:t>
            </a:r>
            <a:r>
              <a:rPr lang="en-US" baseline="-25000" dirty="0" smtClean="0"/>
              <a:t>s</a:t>
            </a:r>
            <a:r>
              <a:rPr lang="en-US" dirty="0" smtClean="0"/>
              <a:t> = 0.05, we stood between (</a:t>
            </a:r>
            <a:r>
              <a:rPr lang="en-US" altLang="ru-RU" dirty="0" smtClean="0">
                <a:latin typeface="Calibri" pitchFamily="34" charset="0"/>
                <a:sym typeface="Symbol" pitchFamily="18" charset="2"/>
              </a:rPr>
              <a:t>2</a:t>
            </a:r>
            <a:r>
              <a:rPr lang="ru-RU" altLang="ru-RU" i="1" dirty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baseline="-25000" dirty="0">
                <a:latin typeface="Calibri" pitchFamily="34" charset="0"/>
                <a:sym typeface="Symbol" pitchFamily="18" charset="2"/>
              </a:rPr>
              <a:t>x</a:t>
            </a:r>
            <a:r>
              <a:rPr lang="en-US" altLang="ru-RU" dirty="0">
                <a:latin typeface="Calibri" pitchFamily="34" charset="0"/>
                <a:sym typeface="Symbol" pitchFamily="18" charset="2"/>
              </a:rPr>
              <a:t> – 4</a:t>
            </a:r>
            <a:r>
              <a:rPr lang="ru-RU" altLang="ru-RU" i="1" dirty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baseline="-25000" dirty="0">
                <a:latin typeface="Calibri" pitchFamily="34" charset="0"/>
                <a:sym typeface="Symbol" pitchFamily="18" charset="2"/>
              </a:rPr>
              <a:t>s</a:t>
            </a:r>
            <a:r>
              <a:rPr lang="en-US" altLang="ru-RU" dirty="0">
                <a:latin typeface="Calibri" pitchFamily="34" charset="0"/>
                <a:sym typeface="Symbol" pitchFamily="18" charset="2"/>
              </a:rPr>
              <a:t> = </a:t>
            </a:r>
            <a:r>
              <a:rPr lang="en-US" altLang="ru-RU" dirty="0" smtClean="0">
                <a:latin typeface="Calibri" pitchFamily="34" charset="0"/>
                <a:sym typeface="Symbol" pitchFamily="18" charset="2"/>
              </a:rPr>
              <a:t>1) and (2</a:t>
            </a:r>
            <a:r>
              <a:rPr lang="ru-RU" altLang="ru-RU" i="1" dirty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baseline="-25000" dirty="0">
                <a:latin typeface="Calibri" pitchFamily="34" charset="0"/>
                <a:sym typeface="Symbol" pitchFamily="18" charset="2"/>
              </a:rPr>
              <a:t>x</a:t>
            </a:r>
            <a:r>
              <a:rPr lang="en-US" altLang="ru-RU" dirty="0">
                <a:latin typeface="Calibri" pitchFamily="34" charset="0"/>
                <a:sym typeface="Symbol" pitchFamily="18" charset="2"/>
              </a:rPr>
              <a:t> – </a:t>
            </a:r>
            <a:r>
              <a:rPr lang="en-US" altLang="ru-RU" dirty="0" smtClean="0">
                <a:latin typeface="Calibri" pitchFamily="34" charset="0"/>
                <a:sym typeface="Symbol" pitchFamily="18" charset="2"/>
              </a:rPr>
              <a:t>6</a:t>
            </a:r>
            <a:r>
              <a:rPr lang="ru-RU" altLang="ru-RU" i="1" dirty="0" smtClean="0">
                <a:latin typeface="Calibri" pitchFamily="34" charset="0"/>
                <a:sym typeface="Symbol" pitchFamily="18" charset="2"/>
              </a:rPr>
              <a:t></a:t>
            </a:r>
            <a:r>
              <a:rPr lang="en-US" altLang="ru-RU" baseline="-25000" dirty="0">
                <a:latin typeface="Calibri" pitchFamily="34" charset="0"/>
                <a:sym typeface="Symbol" pitchFamily="18" charset="2"/>
              </a:rPr>
              <a:t>s</a:t>
            </a:r>
            <a:r>
              <a:rPr lang="en-US" altLang="ru-RU" dirty="0">
                <a:latin typeface="Calibri" pitchFamily="34" charset="0"/>
                <a:sym typeface="Symbol" pitchFamily="18" charset="2"/>
              </a:rPr>
              <a:t> = </a:t>
            </a:r>
            <a:r>
              <a:rPr lang="en-US" altLang="ru-RU" dirty="0" smtClean="0">
                <a:latin typeface="Calibri" pitchFamily="34" charset="0"/>
                <a:sym typeface="Symbol" pitchFamily="18" charset="2"/>
              </a:rPr>
              <a:t>1). With </a:t>
            </a:r>
            <a:r>
              <a:rPr lang="en-US" i="1" dirty="0">
                <a:sym typeface="Symbol"/>
              </a:rPr>
              <a:t></a:t>
            </a:r>
            <a:r>
              <a:rPr lang="en-US" baseline="-25000" dirty="0"/>
              <a:t>s</a:t>
            </a:r>
            <a:r>
              <a:rPr lang="en-US" dirty="0"/>
              <a:t> = </a:t>
            </a:r>
            <a:r>
              <a:rPr lang="en-US" dirty="0" smtClean="0"/>
              <a:t>0.075, this “window” is located too far on right, outside of good area.</a:t>
            </a:r>
          </a:p>
          <a:p>
            <a:endParaRPr lang="en-US" dirty="0" smtClean="0"/>
          </a:p>
          <a:p>
            <a:r>
              <a:rPr lang="en-US" dirty="0" smtClean="0"/>
              <a:t>So, we have to stay in vicinity of low order </a:t>
            </a:r>
            <a:r>
              <a:rPr lang="en-US" dirty="0" err="1" smtClean="0"/>
              <a:t>synchro</a:t>
            </a:r>
            <a:r>
              <a:rPr lang="en-US" dirty="0" smtClean="0"/>
              <a:t>-betatron resonances. This enhances the coherent X-Z instability and 3D flip-flop.</a:t>
            </a:r>
          </a:p>
        </p:txBody>
      </p:sp>
      <p:cxnSp>
        <p:nvCxnSpPr>
          <p:cNvPr id="19" name="Прямая со стрелкой 18"/>
          <p:cNvCxnSpPr>
            <a:stCxn id="2" idx="1"/>
          </p:cNvCxnSpPr>
          <p:nvPr/>
        </p:nvCxnSpPr>
        <p:spPr>
          <a:xfrm flipH="1">
            <a:off x="5165215" y="1987663"/>
            <a:ext cx="234785" cy="135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149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0" y="1548000"/>
            <a:ext cx="2393633" cy="21669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00" y="1548000"/>
            <a:ext cx="2393633" cy="21669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0" y="3960000"/>
            <a:ext cx="2393633" cy="21669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00" y="3960000"/>
            <a:ext cx="2393633" cy="21669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6783" y="116632"/>
            <a:ext cx="80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need to decrease </a:t>
            </a:r>
            <a:r>
              <a:rPr lang="en-US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</a:t>
            </a:r>
            <a:r>
              <a:rPr lang="en-US" sz="3200" b="1" baseline="-250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28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783" y="1767929"/>
            <a:ext cx="139201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ym typeface="Symbol"/>
              </a:rPr>
              <a:t></a:t>
            </a:r>
            <a:r>
              <a:rPr lang="en-US" baseline="-25000" dirty="0" smtClean="0"/>
              <a:t>x</a:t>
            </a:r>
            <a:r>
              <a:rPr lang="en-US" dirty="0" smtClean="0"/>
              <a:t> = 20 cm</a:t>
            </a:r>
          </a:p>
          <a:p>
            <a:endParaRPr lang="en-US" sz="800" i="1" dirty="0"/>
          </a:p>
          <a:p>
            <a:r>
              <a:rPr lang="en-US" i="1" dirty="0" err="1" smtClean="0"/>
              <a:t>N</a:t>
            </a:r>
            <a:r>
              <a:rPr lang="en-US" baseline="-25000" dirty="0" err="1" smtClean="0"/>
              <a:t>p</a:t>
            </a:r>
            <a:r>
              <a:rPr lang="en-US" dirty="0" smtClean="0"/>
              <a:t> = 1.0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10</a:t>
            </a:r>
            <a:r>
              <a:rPr lang="en-US" baseline="30000" dirty="0" smtClean="0"/>
              <a:t>11</a:t>
            </a:r>
            <a:endParaRPr lang="en-US" baseline="-25000" dirty="0" smtClean="0"/>
          </a:p>
          <a:p>
            <a:endParaRPr lang="en-US" dirty="0" smtClean="0"/>
          </a:p>
          <a:p>
            <a:r>
              <a:rPr lang="en-US" dirty="0" smtClean="0"/>
              <a:t>Limited by 3D flip-flop !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8682" y="4365177"/>
            <a:ext cx="14301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ym typeface="Symbol"/>
              </a:rPr>
              <a:t></a:t>
            </a:r>
            <a:r>
              <a:rPr lang="en-US" baseline="-25000" dirty="0" smtClean="0"/>
              <a:t>x</a:t>
            </a:r>
            <a:r>
              <a:rPr lang="en-US" dirty="0" smtClean="0"/>
              <a:t> = 15 cm</a:t>
            </a:r>
          </a:p>
          <a:p>
            <a:endParaRPr lang="en-US" sz="800" i="1" dirty="0"/>
          </a:p>
          <a:p>
            <a:r>
              <a:rPr lang="en-US" i="1" dirty="0" err="1" smtClean="0"/>
              <a:t>N</a:t>
            </a:r>
            <a:r>
              <a:rPr lang="en-US" baseline="-25000" dirty="0" err="1" smtClean="0"/>
              <a:t>p</a:t>
            </a:r>
            <a:r>
              <a:rPr lang="en-US" dirty="0" smtClean="0"/>
              <a:t> = 1.2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980000" y="1080000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68000" y="3816000"/>
            <a:ext cx="73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68000" y="1476000"/>
            <a:ext cx="73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736001" y="1044000"/>
            <a:ext cx="484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= 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3%                                 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 =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3%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860000" y="1080000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494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783" y="269032"/>
            <a:ext cx="80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ecrease of </a:t>
            </a:r>
            <a:r>
              <a:rPr lang="en-US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</a:t>
            </a:r>
            <a:r>
              <a:rPr lang="en-US" sz="3200" b="1" baseline="-250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ru-RU" sz="28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8083" y="1193800"/>
            <a:ext cx="7696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i="1" dirty="0" smtClean="0">
                <a:sym typeface="Symbol"/>
              </a:rPr>
              <a:t></a:t>
            </a:r>
            <a:r>
              <a:rPr lang="en-US" sz="2400" baseline="-25000" dirty="0" smtClean="0"/>
              <a:t>x</a:t>
            </a:r>
            <a:r>
              <a:rPr lang="en-US" sz="2400" dirty="0" smtClean="0"/>
              <a:t> decreases, since it is proportional to </a:t>
            </a:r>
            <a:r>
              <a:rPr lang="en-US" sz="2400" i="1" dirty="0" smtClean="0">
                <a:sym typeface="Symbol"/>
              </a:rPr>
              <a:t></a:t>
            </a:r>
            <a:r>
              <a:rPr lang="en-US" sz="2400" baseline="-25000" dirty="0" smtClean="0"/>
              <a:t>x</a:t>
            </a:r>
            <a:r>
              <a:rPr lang="en-US" sz="2400" dirty="0"/>
              <a:t>.</a:t>
            </a:r>
            <a:endParaRPr lang="en-US" sz="2400" baseline="-25000" dirty="0" smtClean="0"/>
          </a:p>
          <a:p>
            <a:endParaRPr lang="en-US" sz="12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Threshold of coherent instability and flip-flop raises.</a:t>
            </a:r>
          </a:p>
          <a:p>
            <a:endParaRPr lang="en-US" sz="12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i="1" dirty="0" smtClean="0">
                <a:sym typeface="Symbol"/>
              </a:rPr>
              <a:t></a:t>
            </a:r>
            <a:r>
              <a:rPr lang="en-US" sz="2400" baseline="-25000" dirty="0" smtClean="0"/>
              <a:t>x</a:t>
            </a:r>
            <a:r>
              <a:rPr lang="en-US" sz="2400" dirty="0" smtClean="0"/>
              <a:t> decreases, and this makes beamstrahlung stronger. So, with the same bunch population, </a:t>
            </a:r>
            <a:r>
              <a:rPr lang="en-US" sz="2400" i="1" dirty="0" smtClean="0">
                <a:sym typeface="Symbol"/>
              </a:rPr>
              <a:t></a:t>
            </a:r>
            <a:r>
              <a:rPr lang="en-US" sz="2400" baseline="-25000" dirty="0" smtClean="0">
                <a:sym typeface="Symbol"/>
              </a:rPr>
              <a:t>E</a:t>
            </a:r>
            <a:r>
              <a:rPr lang="en-US" sz="2400" dirty="0" smtClean="0"/>
              <a:t> increases – this affects lifetime; </a:t>
            </a:r>
            <a:r>
              <a:rPr lang="en-US" sz="2400" i="1" dirty="0" smtClean="0">
                <a:sym typeface="Symbol"/>
              </a:rPr>
              <a:t></a:t>
            </a:r>
            <a:r>
              <a:rPr lang="en-US" sz="2400" baseline="-25000" dirty="0" smtClean="0">
                <a:sym typeface="Symbol"/>
              </a:rPr>
              <a:t>z</a:t>
            </a:r>
            <a:r>
              <a:rPr lang="en-US" sz="2400" dirty="0" smtClean="0"/>
              <a:t> also increases =&gt; luminosity drops.</a:t>
            </a:r>
          </a:p>
          <a:p>
            <a:endParaRPr lang="en-US" sz="12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Another negative consequence: momentum acceptance drops.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300" y="4952999"/>
            <a:ext cx="871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With </a:t>
            </a:r>
            <a:r>
              <a:rPr lang="en-US" sz="2800" i="1" dirty="0">
                <a:sym typeface="Symbol"/>
              </a:rPr>
              <a:t></a:t>
            </a:r>
            <a:r>
              <a:rPr lang="en-US" sz="2800" baseline="-25000" dirty="0"/>
              <a:t>x</a:t>
            </a:r>
            <a:r>
              <a:rPr lang="en-US" sz="2800" dirty="0"/>
              <a:t> = 20 cm we are limited </a:t>
            </a:r>
            <a:r>
              <a:rPr lang="en-US" sz="2800" dirty="0" smtClean="0"/>
              <a:t>by flip-flop, with </a:t>
            </a:r>
            <a:r>
              <a:rPr lang="en-US" sz="2800" i="1" dirty="0">
                <a:sym typeface="Symbol"/>
              </a:rPr>
              <a:t></a:t>
            </a:r>
            <a:r>
              <a:rPr lang="en-US" sz="2800" baseline="-25000" dirty="0"/>
              <a:t>x</a:t>
            </a:r>
            <a:r>
              <a:rPr lang="en-US" sz="2800" dirty="0"/>
              <a:t> = </a:t>
            </a:r>
            <a:r>
              <a:rPr lang="en-US" sz="2800" dirty="0" smtClean="0"/>
              <a:t>15 cm we are limited by beamstrahlung lifetime. What is better?</a:t>
            </a:r>
          </a:p>
          <a:p>
            <a:endParaRPr lang="en-US" sz="800" dirty="0" smtClean="0"/>
          </a:p>
          <a:p>
            <a:pPr algn="ctr"/>
            <a:r>
              <a:rPr lang="en-US" sz="3200" b="1" dirty="0" smtClean="0"/>
              <a:t>15 cm!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17666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353330"/>
              </p:ext>
            </p:extLst>
          </p:nvPr>
        </p:nvGraphicFramePr>
        <p:xfrm>
          <a:off x="432000" y="612000"/>
          <a:ext cx="8352928" cy="6105837"/>
        </p:xfrm>
        <a:graphic>
          <a:graphicData uri="http://schemas.openxmlformats.org/drawingml/2006/table">
            <a:tbl>
              <a:tblPr firstRow="1" bandRow="1"/>
              <a:tblGrid>
                <a:gridCol w="21398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5326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553261"/>
                <a:gridCol w="1553261"/>
                <a:gridCol w="1553261"/>
              </a:tblGrid>
              <a:tr h="23436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arc </a:t>
                      </a:r>
                      <a:r>
                        <a:rPr kumimoji="0" lang="en-US" sz="1000" b="0" kern="120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cell optics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60 / 60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7757867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momentum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compaction [10</a:t>
                      </a:r>
                      <a:r>
                        <a:rPr kumimoji="0" lang="en-US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-5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1.48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9242056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emittance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0.84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 emittance [pm]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longitudinal</a:t>
                      </a:r>
                      <a:r>
                        <a:rPr kumimoji="0" lang="en-GB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</a:t>
                      </a:r>
                      <a:r>
                        <a:rPr kumimoji="0" lang="en-GB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ms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77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[MeV]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340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 [mA]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[cm]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length of interaction area [mm]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tunes, half-ring (x, y, s)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(0.562,  0.60,  0.0253)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(0.554, 0.59, 0.0375)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(0.554, 0.59, 0.0375)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3873614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RF acceptance [%]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6.4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6.4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energy acceptance [%]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energy spread (SR / BS) [%]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0.165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0.130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0.150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0.144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81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bunch length (SR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/ BS) 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[mm]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3.0 </a:t>
                      </a:r>
                      <a:r>
                        <a:rPr kumimoji="0" lang="en-US" sz="1000" b="0" kern="1200" baseline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/ 7.5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4.0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4.6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4.4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13994486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Piwinski angle (SR / BS)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8.7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 / 4.6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 / 6.15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 / 5.9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Crab </a:t>
                      </a:r>
                      <a:r>
                        <a:rPr kumimoji="0" lang="en-GB" sz="1000" b="0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sextupoles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[%]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36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number of  bunches /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beam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2730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[10</a:t>
                      </a:r>
                      <a:r>
                        <a:rPr kumimoji="0" lang="en-US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beam-beam  parameter (x</a:t>
                      </a:r>
                      <a:r>
                        <a:rPr kumimoji="0" lang="en-GB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y)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0.010 / 0.141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0.015 / 0.114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0.011 / 0.119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0.011 / 0.102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allowable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asymmetry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%]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3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56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required lifetime by BS [min]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9560122"/>
                  </a:ext>
                </a:extLst>
              </a:tr>
              <a:tr h="1642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actual lifetime (w) by BS [min]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&gt; 200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6000" y="36000"/>
            <a:ext cx="807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Parameters at W, </a:t>
            </a:r>
            <a:r>
              <a:rPr lang="en-US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ifferent Options</a:t>
            </a:r>
            <a:endParaRPr lang="ru-RU" sz="24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1350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783" y="269032"/>
            <a:ext cx="80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ru-RU" sz="28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5700" y="1473200"/>
            <a:ext cx="69723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Large synchrotron tune at 80 GeV can be achieved with the help of </a:t>
            </a:r>
            <a:r>
              <a:rPr lang="en-US" sz="2400" i="1" dirty="0">
                <a:sym typeface="Symbol"/>
              </a:rPr>
              <a:t></a:t>
            </a:r>
            <a:r>
              <a:rPr lang="en-US" sz="2400" baseline="-25000" dirty="0" smtClean="0"/>
              <a:t>x</a:t>
            </a:r>
            <a:r>
              <a:rPr lang="en-US" sz="2400" dirty="0" smtClean="0"/>
              <a:t> decrease to 15 cm.</a:t>
            </a:r>
          </a:p>
          <a:p>
            <a:endParaRPr lang="en-US" sz="1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Luminosity drops by </a:t>
            </a:r>
            <a:r>
              <a:rPr lang="en-US" sz="2400" dirty="0" smtClean="0">
                <a:sym typeface="Symbol"/>
              </a:rPr>
              <a:t>12%, and it is limited by the energy acceptance (as usual).</a:t>
            </a:r>
          </a:p>
          <a:p>
            <a:endParaRPr lang="en-US" sz="1200" dirty="0">
              <a:sym typeface="Symbol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>
                <a:sym typeface="Symbol"/>
              </a:rPr>
              <a:t>Decrease of </a:t>
            </a:r>
            <a:r>
              <a:rPr lang="en-US" sz="2400" i="1" dirty="0" smtClean="0">
                <a:sym typeface="Symbol"/>
              </a:rPr>
              <a:t></a:t>
            </a:r>
            <a:r>
              <a:rPr lang="en-US" sz="2400" baseline="-25000" dirty="0" smtClean="0">
                <a:sym typeface="Symbol"/>
              </a:rPr>
              <a:t>y </a:t>
            </a:r>
            <a:r>
              <a:rPr lang="en-US" sz="2400" dirty="0" smtClean="0">
                <a:sym typeface="Symbol"/>
              </a:rPr>
              <a:t> below 1 mm does not help, since it reduces the energy acceptance.</a:t>
            </a:r>
          </a:p>
          <a:p>
            <a:endParaRPr lang="en-US" sz="1200" dirty="0">
              <a:sym typeface="Symbol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b="1" dirty="0" smtClean="0">
                <a:sym typeface="Symbol"/>
              </a:rPr>
              <a:t>Important for all energies</a:t>
            </a:r>
            <a:r>
              <a:rPr lang="en-US" sz="2400" dirty="0" smtClean="0">
                <a:sym typeface="Symbol"/>
              </a:rPr>
              <a:t>: we need very small asymmetry not only in the population of colliding bunches, but also in the beam sizes (e.g. emittances and betatron coupling).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58961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3782</TotalTime>
  <Words>796</Words>
  <Application>Microsoft Office PowerPoint</Application>
  <PresentationFormat>Экран (4:3)</PresentationFormat>
  <Paragraphs>157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Shatilov</dc:creator>
  <cp:lastModifiedBy>Shatilov</cp:lastModifiedBy>
  <cp:revision>58</cp:revision>
  <dcterms:created xsi:type="dcterms:W3CDTF">2017-10-25T16:16:33Z</dcterms:created>
  <dcterms:modified xsi:type="dcterms:W3CDTF">2018-02-16T08:43:25Z</dcterms:modified>
</cp:coreProperties>
</file>