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3" r:id="rId2"/>
    <p:sldId id="861" r:id="rId3"/>
    <p:sldId id="862" r:id="rId4"/>
    <p:sldId id="678" r:id="rId5"/>
    <p:sldId id="863" r:id="rId6"/>
    <p:sldId id="864" r:id="rId7"/>
    <p:sldId id="865" r:id="rId8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3399"/>
    <a:srgbClr val="00CC99"/>
    <a:srgbClr val="FF0066"/>
    <a:srgbClr val="0D0DF1"/>
    <a:srgbClr val="0089B5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69" autoAdjust="0"/>
    <p:restoredTop sz="94947" autoAdjust="0"/>
  </p:normalViewPr>
  <p:slideViewPr>
    <p:cSldViewPr snapToObjects="1" showGuides="1">
      <p:cViewPr varScale="1">
        <p:scale>
          <a:sx n="131" d="100"/>
          <a:sy n="131" d="100"/>
        </p:scale>
        <p:origin x="1050" y="126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-838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22/02/2018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0727" tIns="45363" rIns="90727" bIns="45363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842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532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675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V. Baglin – AOB- 46th HL-LHC TCC, CERN, 22nd February 2018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V. Baglin – AOB- 46th HL-LHC TCC, CERN, 22nd February 2018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V. Baglin – AOB- 46th HL-LHC TCC, CERN, 22nd February 2018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V. Baglin – AOB- 46th HL-LHC TCC, CERN, 22nd February 2018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V. Baglin – AOB- 46th HL-LHC TCC, CERN, 22nd February 2018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V. Baglin – AOB- 46th HL-LHC TCC, CERN, 22nd February 2018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V. Baglin – AOB- 46th HL-LHC TCC, CERN, 22nd February 2018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V. Baglin – AOB- 46th HL-LHC TCC, CERN, 22nd February 2018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Preparation of the ECR regarding the modification of the HL-LHC base line for a-C coating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V. Baglin, P. </a:t>
            </a:r>
            <a:r>
              <a:rPr lang="en-GB" dirty="0" err="1" smtClean="0"/>
              <a:t>Chiggiato</a:t>
            </a:r>
            <a:r>
              <a:rPr lang="en-GB" dirty="0" smtClean="0"/>
              <a:t> on behalf of WP12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40</a:t>
            </a:r>
            <a:r>
              <a:rPr lang="en-GB" baseline="30000" dirty="0" smtClean="0"/>
              <a:t>th</a:t>
            </a:r>
            <a:r>
              <a:rPr lang="en-GB" dirty="0" smtClean="0"/>
              <a:t> HL-LHC TCC, CERN,  22</a:t>
            </a:r>
            <a:r>
              <a:rPr lang="en-GB" baseline="30000" dirty="0" smtClean="0"/>
              <a:t>nd</a:t>
            </a:r>
            <a:r>
              <a:rPr lang="en-GB" dirty="0" smtClean="0"/>
              <a:t> February 2018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2379" y="0"/>
            <a:ext cx="7920000" cy="720000"/>
          </a:xfrm>
        </p:spPr>
        <p:txBody>
          <a:bodyPr/>
          <a:lstStyle/>
          <a:p>
            <a:r>
              <a:rPr lang="en-GB" dirty="0" smtClean="0"/>
              <a:t>Present base line for a-C coating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524136" y="1124744"/>
            <a:ext cx="8076485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During </a:t>
            </a:r>
            <a:r>
              <a:rPr lang="en-GB" sz="1700" dirty="0" smtClean="0">
                <a:solidFill>
                  <a:srgbClr val="FF33CC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Long </a:t>
            </a:r>
            <a:r>
              <a:rPr lang="en-GB" sz="1700" dirty="0">
                <a:solidFill>
                  <a:srgbClr val="FF33CC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1700" dirty="0" smtClean="0">
                <a:solidFill>
                  <a:srgbClr val="FF33CC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hutdown 2</a:t>
            </a: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i="1" dirty="0">
                <a:cs typeface="Times New Roman" panose="02020603050405020304" pitchFamily="18" charset="0"/>
              </a:rPr>
              <a:t>In-situ</a:t>
            </a:r>
            <a:r>
              <a:rPr lang="en-GB" sz="1700" dirty="0">
                <a:cs typeface="Times New Roman" panose="02020603050405020304" pitchFamily="18" charset="0"/>
              </a:rPr>
              <a:t> coating of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700" dirty="0">
                <a:cs typeface="Times New Roman" panose="02020603050405020304" pitchFamily="18" charset="0"/>
              </a:rPr>
              <a:t>D1Q3Q2Q1L2 + D1Q3Q2Q1R2 </a:t>
            </a:r>
            <a:endParaRPr lang="en-GB" sz="1700" dirty="0" smtClean="0">
              <a:cs typeface="Times New Roman" panose="02020603050405020304" pitchFamily="18" charset="0"/>
            </a:endParaRP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cs typeface="Times New Roman" panose="02020603050405020304" pitchFamily="18" charset="0"/>
              </a:rPr>
              <a:t>D1Q3Q2Q1L8 </a:t>
            </a:r>
            <a:r>
              <a:rPr lang="en-GB" sz="1700" dirty="0">
                <a:cs typeface="Times New Roman" panose="02020603050405020304" pitchFamily="18" charset="0"/>
              </a:rPr>
              <a:t>+ D1Q3Q2Q1R8 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endParaRPr lang="en-GB" sz="1200" dirty="0" smtClean="0">
              <a:latin typeface="+mj-lt"/>
              <a:cs typeface="Times New Roman" panose="02020603050405020304" pitchFamily="18" charset="0"/>
            </a:endParaRP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endParaRPr lang="en-GB" sz="1200" dirty="0"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CC"/>
                </a:solidFill>
                <a:latin typeface="+mj-lt"/>
                <a:cs typeface="Times New Roman" panose="02020603050405020304" pitchFamily="18" charset="0"/>
              </a:rPr>
              <a:t>Between</a:t>
            </a:r>
            <a:r>
              <a:rPr lang="en-GB" sz="1700" dirty="0" smtClean="0">
                <a:latin typeface="+mj-lt"/>
                <a:cs typeface="Times New Roman" panose="02020603050405020304" pitchFamily="18" charset="0"/>
              </a:rPr>
              <a:t> LS2 and LS3: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i="1" dirty="0" smtClean="0">
                <a:latin typeface="+mj-lt"/>
                <a:cs typeface="Times New Roman" panose="02020603050405020304" pitchFamily="18" charset="0"/>
              </a:rPr>
              <a:t>Ex-situ</a:t>
            </a:r>
            <a:r>
              <a:rPr lang="en-GB" sz="1700" dirty="0" smtClean="0">
                <a:latin typeface="+mj-lt"/>
                <a:cs typeface="Times New Roman" panose="02020603050405020304" pitchFamily="18" charset="0"/>
              </a:rPr>
              <a:t> coating of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700" dirty="0">
                <a:cs typeface="Times New Roman" panose="02020603050405020304" pitchFamily="18" charset="0"/>
              </a:rPr>
              <a:t>D2L1 + D1CPQ3Q2Q1L1 + D1CPQ3Q2Q1R1 + D2R1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700" dirty="0">
                <a:cs typeface="Times New Roman" panose="02020603050405020304" pitchFamily="18" charset="0"/>
              </a:rPr>
              <a:t>D2L5 + D1CPQ3Q2Q1L5 + D1CPQ3Q2Q1R5 + </a:t>
            </a:r>
            <a:r>
              <a:rPr lang="en-GB" sz="1700" dirty="0" smtClean="0">
                <a:cs typeface="Times New Roman" panose="02020603050405020304" pitchFamily="18" charset="0"/>
              </a:rPr>
              <a:t>D2R5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endParaRPr lang="en-GB" sz="1200" dirty="0" smtClean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9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81368"/>
            <a:ext cx="6627000" cy="360000"/>
          </a:xfrm>
        </p:spPr>
        <p:txBody>
          <a:bodyPr/>
          <a:lstStyle/>
          <a:p>
            <a:r>
              <a:rPr lang="en-GB" noProof="0" smtClean="0"/>
              <a:t>V. Baglin – AOB- 46th HL-LHC TCC, CERN, 22nd February 2018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1985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2379" y="0"/>
            <a:ext cx="7920000" cy="720000"/>
          </a:xfrm>
        </p:spPr>
        <p:txBody>
          <a:bodyPr/>
          <a:lstStyle/>
          <a:p>
            <a:r>
              <a:rPr lang="en-GB" dirty="0" smtClean="0"/>
              <a:t>Proposed new base line for a-C coating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524136" y="980728"/>
            <a:ext cx="8076485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During </a:t>
            </a:r>
            <a:r>
              <a:rPr lang="en-GB" sz="1700" dirty="0" smtClean="0">
                <a:solidFill>
                  <a:srgbClr val="FF33CC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Long </a:t>
            </a:r>
            <a:r>
              <a:rPr lang="en-GB" sz="1700" dirty="0">
                <a:solidFill>
                  <a:srgbClr val="FF33CC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1700" dirty="0" smtClean="0">
                <a:solidFill>
                  <a:srgbClr val="FF33CC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hutdown 2</a:t>
            </a: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i="1" dirty="0" smtClean="0">
                <a:latin typeface="+mj-lt"/>
                <a:cs typeface="Times New Roman" panose="02020603050405020304" pitchFamily="18" charset="0"/>
              </a:rPr>
              <a:t>In-situ</a:t>
            </a:r>
            <a:r>
              <a:rPr lang="en-GB" sz="1700" dirty="0" smtClean="0">
                <a:latin typeface="+mj-lt"/>
                <a:cs typeface="Times New Roman" panose="02020603050405020304" pitchFamily="18" charset="0"/>
              </a:rPr>
              <a:t> coating of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cs typeface="Times New Roman" panose="02020603050405020304" pitchFamily="18" charset="0"/>
              </a:rPr>
              <a:t>Q6R2 + Q5R2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cs typeface="Times New Roman" panose="02020603050405020304" pitchFamily="18" charset="0"/>
              </a:rPr>
              <a:t>Q6L8 + Q5L8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endParaRPr lang="en-GB" sz="1200" dirty="0"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CC"/>
                </a:solidFill>
                <a:latin typeface="+mj-lt"/>
                <a:cs typeface="Times New Roman" panose="02020603050405020304" pitchFamily="18" charset="0"/>
              </a:rPr>
              <a:t>Between</a:t>
            </a:r>
            <a:r>
              <a:rPr lang="en-GB" sz="1700" dirty="0" smtClean="0">
                <a:latin typeface="+mj-lt"/>
                <a:cs typeface="Times New Roman" panose="02020603050405020304" pitchFamily="18" charset="0"/>
              </a:rPr>
              <a:t> LS2 and LS3: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i="1" dirty="0" smtClean="0">
                <a:latin typeface="+mj-lt"/>
                <a:cs typeface="Times New Roman" panose="02020603050405020304" pitchFamily="18" charset="0"/>
              </a:rPr>
              <a:t>Ex-situ</a:t>
            </a:r>
            <a:r>
              <a:rPr lang="en-GB" sz="1700" dirty="0" smtClean="0">
                <a:latin typeface="+mj-lt"/>
                <a:cs typeface="Times New Roman" panose="02020603050405020304" pitchFamily="18" charset="0"/>
              </a:rPr>
              <a:t> coating of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cs typeface="Times New Roman" panose="02020603050405020304" pitchFamily="18" charset="0"/>
              </a:rPr>
              <a:t>D2L1 + D1CPQ3Q2Q1L1 + </a:t>
            </a:r>
            <a:r>
              <a:rPr lang="en-GB" sz="1700" dirty="0" smtClean="0">
                <a:cs typeface="Times New Roman" panose="02020603050405020304" pitchFamily="18" charset="0"/>
              </a:rPr>
              <a:t>D1CPQ3Q2Q1R1 + D2R1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cs typeface="Times New Roman" panose="02020603050405020304" pitchFamily="18" charset="0"/>
              </a:rPr>
              <a:t>D2L5 </a:t>
            </a:r>
            <a:r>
              <a:rPr lang="en-GB" sz="1700" dirty="0">
                <a:cs typeface="Times New Roman" panose="02020603050405020304" pitchFamily="18" charset="0"/>
              </a:rPr>
              <a:t>+ </a:t>
            </a:r>
            <a:r>
              <a:rPr lang="en-GB" sz="1700" dirty="0" smtClean="0">
                <a:cs typeface="Times New Roman" panose="02020603050405020304" pitchFamily="18" charset="0"/>
              </a:rPr>
              <a:t>D1CPQ3Q2Q1L5 </a:t>
            </a:r>
            <a:r>
              <a:rPr lang="en-GB" sz="1700" dirty="0">
                <a:cs typeface="Times New Roman" panose="02020603050405020304" pitchFamily="18" charset="0"/>
              </a:rPr>
              <a:t>+ </a:t>
            </a:r>
            <a:r>
              <a:rPr lang="en-GB" sz="1700" dirty="0" smtClean="0">
                <a:cs typeface="Times New Roman" panose="02020603050405020304" pitchFamily="18" charset="0"/>
              </a:rPr>
              <a:t>D1CPQ3Q2Q1R5 </a:t>
            </a:r>
            <a:r>
              <a:rPr lang="en-GB" sz="1700" dirty="0">
                <a:cs typeface="Times New Roman" panose="02020603050405020304" pitchFamily="18" charset="0"/>
              </a:rPr>
              <a:t>+ </a:t>
            </a:r>
            <a:r>
              <a:rPr lang="en-GB" sz="1700" dirty="0" smtClean="0">
                <a:cs typeface="Times New Roman" panose="02020603050405020304" pitchFamily="18" charset="0"/>
              </a:rPr>
              <a:t>D2R5</a:t>
            </a:r>
            <a:endParaRPr lang="en-GB" sz="1700" dirty="0">
              <a:cs typeface="Times New Roman" panose="02020603050405020304" pitchFamily="18" charset="0"/>
            </a:endParaRP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cs typeface="Times New Roman" panose="02020603050405020304" pitchFamily="18" charset="0"/>
              </a:rPr>
              <a:t>Dipole, quadrupole and CP’s </a:t>
            </a:r>
            <a:r>
              <a:rPr lang="en-GB" sz="1700" dirty="0">
                <a:cs typeface="Times New Roman" panose="02020603050405020304" pitchFamily="18" charset="0"/>
              </a:rPr>
              <a:t>electron shields located behind pumping </a:t>
            </a:r>
            <a:r>
              <a:rPr lang="en-GB" sz="1700" dirty="0" smtClean="0">
                <a:cs typeface="Times New Roman" panose="02020603050405020304" pitchFamily="18" charset="0"/>
              </a:rPr>
              <a:t>slots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cs typeface="Times New Roman" panose="02020603050405020304" pitchFamily="18" charset="0"/>
              </a:rPr>
              <a:t>Interconnections of Triplets region in LSS1 &amp; 5 (5 x 4)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endParaRPr lang="en-GB" sz="1200" dirty="0" smtClean="0"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During </a:t>
            </a:r>
            <a:r>
              <a:rPr lang="en-GB" sz="1700" dirty="0" smtClean="0">
                <a:solidFill>
                  <a:srgbClr val="FF33C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Long </a:t>
            </a:r>
            <a:r>
              <a:rPr lang="en-GB" sz="1700" dirty="0">
                <a:solidFill>
                  <a:srgbClr val="FF33C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Shutdown </a:t>
            </a:r>
            <a:r>
              <a:rPr lang="en-GB" sz="1700" dirty="0" smtClean="0">
                <a:solidFill>
                  <a:srgbClr val="FF33CC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i="1" dirty="0">
                <a:cs typeface="Times New Roman" panose="02020603050405020304" pitchFamily="18" charset="0"/>
              </a:rPr>
              <a:t>In-situ</a:t>
            </a:r>
            <a:r>
              <a:rPr lang="en-GB" sz="1700" dirty="0">
                <a:cs typeface="Times New Roman" panose="02020603050405020304" pitchFamily="18" charset="0"/>
              </a:rPr>
              <a:t> coating of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cs typeface="Times New Roman" panose="02020603050405020304" pitchFamily="18" charset="0"/>
              </a:rPr>
              <a:t>D1Q3Q2Q1L2 + </a:t>
            </a:r>
            <a:r>
              <a:rPr lang="en-GB" sz="1700" dirty="0">
                <a:cs typeface="Times New Roman" panose="02020603050405020304" pitchFamily="18" charset="0"/>
              </a:rPr>
              <a:t>D1Q3Q2Q1R2 + </a:t>
            </a:r>
            <a:r>
              <a:rPr lang="en-GB" sz="1700" dirty="0" smtClean="0">
                <a:cs typeface="Times New Roman" panose="02020603050405020304" pitchFamily="18" charset="0"/>
              </a:rPr>
              <a:t>D2Q4R2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cs typeface="Times New Roman" panose="02020603050405020304" pitchFamily="18" charset="0"/>
              </a:rPr>
              <a:t>Q4D2L8 </a:t>
            </a:r>
            <a:r>
              <a:rPr lang="en-GB" sz="1700" dirty="0">
                <a:cs typeface="Times New Roman" panose="02020603050405020304" pitchFamily="18" charset="0"/>
              </a:rPr>
              <a:t>+ </a:t>
            </a:r>
            <a:r>
              <a:rPr lang="en-GB" sz="1700" dirty="0" smtClean="0">
                <a:cs typeface="Times New Roman" panose="02020603050405020304" pitchFamily="18" charset="0"/>
              </a:rPr>
              <a:t>D1Q3Q2Q1L8 </a:t>
            </a:r>
            <a:r>
              <a:rPr lang="en-GB" sz="1700" dirty="0">
                <a:cs typeface="Times New Roman" panose="02020603050405020304" pitchFamily="18" charset="0"/>
              </a:rPr>
              <a:t>+ </a:t>
            </a:r>
            <a:r>
              <a:rPr lang="en-GB" sz="1700" dirty="0" smtClean="0">
                <a:cs typeface="Times New Roman" panose="02020603050405020304" pitchFamily="18" charset="0"/>
              </a:rPr>
              <a:t>D1Q3Q2Q1R8 </a:t>
            </a:r>
            <a:endParaRPr lang="en-GB" sz="1700" dirty="0" smtClean="0">
              <a:latin typeface="+mj-lt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i="1" dirty="0" smtClean="0">
                <a:latin typeface="+mj-lt"/>
                <a:cs typeface="Times New Roman" panose="02020603050405020304" pitchFamily="18" charset="0"/>
              </a:rPr>
              <a:t>Ex-situ</a:t>
            </a:r>
            <a:r>
              <a:rPr lang="en-GB" sz="1700" dirty="0" smtClean="0">
                <a:latin typeface="+mj-lt"/>
                <a:cs typeface="Times New Roman" panose="02020603050405020304" pitchFamily="18" charset="0"/>
              </a:rPr>
              <a:t> coating of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cs typeface="Times New Roman" panose="02020603050405020304" pitchFamily="18" charset="0"/>
              </a:rPr>
              <a:t>Q5L1 + Q4L1 + Q4R1 + Q5R1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cs typeface="Times New Roman" panose="02020603050405020304" pitchFamily="18" charset="0"/>
              </a:rPr>
              <a:t>Q5L5 + Q4L5 + Q4R5 + Q5R5</a:t>
            </a:r>
            <a:endParaRPr lang="en-GB" sz="17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81368"/>
            <a:ext cx="6627000" cy="360000"/>
          </a:xfrm>
        </p:spPr>
        <p:txBody>
          <a:bodyPr/>
          <a:lstStyle/>
          <a:p>
            <a:r>
              <a:rPr lang="en-GB" noProof="0" smtClean="0"/>
              <a:t>V. Baglin – AOB- 46th HL-LHC TCC, CERN, 22nd February 2018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4109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– AOB- 46th HL-LHC TCC, CERN, 22nd February 2018</a:t>
            </a:r>
            <a:endParaRPr lang="en-GB" noProof="0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43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Spares slides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– AOB- 46th HL-LHC TCC, CERN, 22nd February 2018</a:t>
            </a:r>
            <a:endParaRPr lang="en-GB" noProof="0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59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2379" y="0"/>
            <a:ext cx="7920000" cy="720000"/>
          </a:xfrm>
        </p:spPr>
        <p:txBody>
          <a:bodyPr/>
          <a:lstStyle/>
          <a:p>
            <a:r>
              <a:rPr lang="en-GB" dirty="0" smtClean="0"/>
              <a:t>Chamonix 2018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9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81368"/>
            <a:ext cx="6627000" cy="360000"/>
          </a:xfrm>
        </p:spPr>
        <p:txBody>
          <a:bodyPr/>
          <a:lstStyle/>
          <a:p>
            <a:r>
              <a:rPr lang="en-GB" noProof="0" smtClean="0"/>
              <a:t>V. Baglin – AOB- 46th HL-LHC TCC, CERN, 22nd February 2018</a:t>
            </a:r>
            <a:endParaRPr lang="en-GB" noProof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720000"/>
            <a:ext cx="6859086" cy="527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47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2379" y="0"/>
            <a:ext cx="7920000" cy="720000"/>
          </a:xfrm>
        </p:spPr>
        <p:txBody>
          <a:bodyPr/>
          <a:lstStyle/>
          <a:p>
            <a:r>
              <a:rPr lang="en-GB" dirty="0" smtClean="0"/>
              <a:t>Chamonix 2018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9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81368"/>
            <a:ext cx="6627000" cy="360000"/>
          </a:xfrm>
        </p:spPr>
        <p:txBody>
          <a:bodyPr/>
          <a:lstStyle/>
          <a:p>
            <a:r>
              <a:rPr lang="en-GB" noProof="0" smtClean="0"/>
              <a:t>V. Baglin – AOB- 46th HL-LHC TCC, CERN, 22nd February 2018</a:t>
            </a:r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032" y="720000"/>
            <a:ext cx="6841679" cy="534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91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20646</TotalTime>
  <Words>283</Words>
  <Application>Microsoft Office PowerPoint</Application>
  <PresentationFormat>On-screen Show (4:3)</PresentationFormat>
  <Paragraphs>53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Wingdings</vt:lpstr>
      <vt:lpstr>Thème Office</vt:lpstr>
      <vt:lpstr>Preparation of the ECR regarding the modification of the HL-LHC base line for a-C coating</vt:lpstr>
      <vt:lpstr>Present base line for a-C coating</vt:lpstr>
      <vt:lpstr>Proposed new base line for a-C coating</vt:lpstr>
      <vt:lpstr>Thank you for your attention</vt:lpstr>
      <vt:lpstr>Spares slides</vt:lpstr>
      <vt:lpstr>Chamonix 2018</vt:lpstr>
      <vt:lpstr>Chamonix 2018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Vincent Baglin</cp:lastModifiedBy>
  <cp:revision>815</cp:revision>
  <cp:lastPrinted>2017-10-05T11:41:40Z</cp:lastPrinted>
  <dcterms:created xsi:type="dcterms:W3CDTF">2016-02-12T10:02:27Z</dcterms:created>
  <dcterms:modified xsi:type="dcterms:W3CDTF">2018-02-22T16:41:35Z</dcterms:modified>
</cp:coreProperties>
</file>