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69" r:id="rId7"/>
    <p:sldId id="262" r:id="rId8"/>
    <p:sldId id="259" r:id="rId9"/>
    <p:sldId id="260" r:id="rId10"/>
    <p:sldId id="261" r:id="rId11"/>
    <p:sldId id="267" r:id="rId12"/>
    <p:sldId id="263" r:id="rId13"/>
    <p:sldId id="264" r:id="rId14"/>
    <p:sldId id="274" r:id="rId15"/>
    <p:sldId id="265" r:id="rId16"/>
    <p:sldId id="266" r:id="rId17"/>
    <p:sldId id="268" r:id="rId18"/>
    <p:sldId id="271" r:id="rId1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6" autoAdjust="0"/>
    <p:restoredTop sz="94660"/>
  </p:normalViewPr>
  <p:slideViewPr>
    <p:cSldViewPr snapToObjects="1" showGuides="1">
      <p:cViewPr varScale="1">
        <p:scale>
          <a:sx n="112" d="100"/>
          <a:sy n="112" d="100"/>
        </p:scale>
        <p:origin x="120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696304" cy="360000"/>
          </a:xfrm>
        </p:spPr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140968"/>
            <a:ext cx="7200000" cy="897632"/>
          </a:xfrm>
        </p:spPr>
        <p:txBody>
          <a:bodyPr/>
          <a:lstStyle/>
          <a:p>
            <a:r>
              <a:rPr lang="en-GB" dirty="0" smtClean="0"/>
              <a:t>Helium Release </a:t>
            </a:r>
            <a:r>
              <a:rPr lang="en-GB" dirty="0"/>
              <a:t>from SC </a:t>
            </a:r>
            <a:r>
              <a:rPr lang="en-GB" dirty="0" smtClean="0"/>
              <a:t>Link to </a:t>
            </a:r>
            <a:r>
              <a:rPr lang="en-GB" dirty="0"/>
              <a:t>UR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509120"/>
            <a:ext cx="7632848" cy="1282080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smtClean="0"/>
              <a:t>Thomas Otto, </a:t>
            </a:r>
            <a:r>
              <a:rPr lang="en-GB" sz="2400" dirty="0" err="1" smtClean="0"/>
              <a:t>PSO</a:t>
            </a:r>
            <a:endParaRPr lang="en-GB" sz="2400" dirty="0" smtClean="0"/>
          </a:p>
          <a:p>
            <a:r>
              <a:rPr lang="en-GB" sz="2400" dirty="0" smtClean="0"/>
              <a:t>Nora Grada, </a:t>
            </a:r>
            <a:r>
              <a:rPr lang="en-GB" sz="2400" dirty="0" err="1" smtClean="0"/>
              <a:t>PSSO</a:t>
            </a:r>
            <a:endParaRPr lang="en-GB" sz="2400" dirty="0" smtClean="0"/>
          </a:p>
          <a:p>
            <a:endParaRPr lang="en-GB" sz="1900" dirty="0" smtClean="0"/>
          </a:p>
          <a:p>
            <a:r>
              <a:rPr lang="en-GB" sz="1900" dirty="0" smtClean="0"/>
              <a:t>C</a:t>
            </a:r>
            <a:r>
              <a:rPr lang="en-GB" sz="1900" dirty="0" smtClean="0"/>
              <a:t>ontributions from:</a:t>
            </a:r>
            <a:br>
              <a:rPr lang="en-GB" sz="1900" dirty="0" smtClean="0"/>
            </a:br>
            <a:r>
              <a:rPr lang="en-GB" sz="1900" dirty="0" smtClean="0"/>
              <a:t>A. Ballarino</a:t>
            </a:r>
            <a:r>
              <a:rPr lang="en-GB" sz="1900" dirty="0"/>
              <a:t>, K. Brodzinski, </a:t>
            </a:r>
            <a:r>
              <a:rPr lang="en-GB" sz="1900" dirty="0" smtClean="0"/>
              <a:t>S</a:t>
            </a:r>
            <a:r>
              <a:rPr lang="en-GB" sz="1900" dirty="0"/>
              <a:t>. Claudet, A</a:t>
            </a:r>
            <a:r>
              <a:rPr lang="en-GB" sz="1900" dirty="0" smtClean="0"/>
              <a:t>. Devred, V. Parma, P. Retz, R. v. Weelderen</a:t>
            </a:r>
            <a:endParaRPr lang="en-GB" sz="19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55576" y="5959665"/>
            <a:ext cx="6480000" cy="349250"/>
          </a:xfrm>
        </p:spPr>
        <p:txBody>
          <a:bodyPr/>
          <a:lstStyle/>
          <a:p>
            <a:r>
              <a:rPr lang="en-GB" dirty="0" smtClean="0"/>
              <a:t>HL-</a:t>
            </a:r>
            <a:r>
              <a:rPr lang="en-GB" dirty="0" err="1" smtClean="0"/>
              <a:t>LHC</a:t>
            </a:r>
            <a:r>
              <a:rPr lang="en-GB" dirty="0" smtClean="0"/>
              <a:t> </a:t>
            </a:r>
            <a:r>
              <a:rPr lang="en-GB" dirty="0" err="1" smtClean="0"/>
              <a:t>TCC</a:t>
            </a:r>
            <a:r>
              <a:rPr lang="en-GB" dirty="0" smtClean="0"/>
              <a:t>, 22. 2.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7247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MCI 4a: Time evolution after LIV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47260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“Sizing of pressure relief devices for 60 m semi-flexible cryostats”*</a:t>
            </a:r>
          </a:p>
          <a:p>
            <a:r>
              <a:rPr lang="en-GB" dirty="0" smtClean="0"/>
              <a:t>Illustrated option is MgB</a:t>
            </a:r>
            <a:r>
              <a:rPr lang="en-GB" baseline="-25000" dirty="0" smtClean="0"/>
              <a:t>2</a:t>
            </a:r>
            <a:r>
              <a:rPr lang="en-GB" dirty="0" smtClean="0"/>
              <a:t> link with active shield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914400" lvl="2" indent="0">
              <a:buNone/>
            </a:pPr>
            <a:r>
              <a:rPr lang="en-GB" sz="1700" dirty="0" smtClean="0"/>
              <a:t>* S. </a:t>
            </a:r>
            <a:r>
              <a:rPr lang="en-GB" sz="1700" dirty="0" err="1" smtClean="0"/>
              <a:t>Giannelli</a:t>
            </a:r>
            <a:r>
              <a:rPr lang="en-GB" sz="1700" dirty="0" smtClean="0"/>
              <a:t>, TE-MSC-SCD, EDMS 1722630</a:t>
            </a:r>
            <a:endParaRPr lang="en-GB" sz="1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348880"/>
            <a:ext cx="3989885" cy="33093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1371"/>
          <a:stretch/>
        </p:blipFill>
        <p:spPr>
          <a:xfrm>
            <a:off x="5940152" y="2420888"/>
            <a:ext cx="1766743" cy="15278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3982222"/>
            <a:ext cx="1788551" cy="17095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953" y="3948708"/>
            <a:ext cx="1770366" cy="1694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953" y="2356701"/>
            <a:ext cx="1770366" cy="157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Helium Behaviour after release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 dirty="0"/>
          </a:p>
        </p:txBody>
      </p:sp>
      <p:sp>
        <p:nvSpPr>
          <p:cNvPr id="5" name="Rectangle 4"/>
          <p:cNvSpPr/>
          <p:nvPr/>
        </p:nvSpPr>
        <p:spPr>
          <a:xfrm>
            <a:off x="589491" y="1166339"/>
            <a:ext cx="8403996" cy="2852874"/>
          </a:xfrm>
          <a:prstGeom prst="rect">
            <a:avLst/>
          </a:prstGeom>
          <a:noFill/>
          <a:ln w="19050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87148" y="1169493"/>
            <a:ext cx="3688182" cy="2849720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48000">
                <a:schemeClr val="bg2">
                  <a:lumMod val="40000"/>
                  <a:lumOff val="60000"/>
                </a:schemeClr>
              </a:gs>
              <a:gs pos="83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50000"/>
                </a:schemeClr>
              </a:gs>
            </a:gsLst>
            <a:lin ang="16200000" scaled="0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Well-mixed He-air zone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 smtClean="0">
                <a:solidFill>
                  <a:srgbClr val="00B050"/>
                </a:solidFill>
                <a:latin typeface="Arial"/>
              </a:rPr>
              <a:t>MgB</a:t>
            </a:r>
            <a:r>
              <a:rPr lang="en-GB" kern="0" baseline="-25000" dirty="0" smtClean="0">
                <a:solidFill>
                  <a:srgbClr val="00B050"/>
                </a:solidFill>
                <a:latin typeface="Arial"/>
              </a:rPr>
              <a:t>2</a:t>
            </a:r>
            <a:r>
              <a:rPr lang="en-GB" kern="0" dirty="0" smtClean="0">
                <a:solidFill>
                  <a:srgbClr val="00B050"/>
                </a:solidFill>
                <a:latin typeface="Arial"/>
              </a:rPr>
              <a:t> link:  </a:t>
            </a:r>
            <a:r>
              <a:rPr lang="en-GB" i="1" kern="0" dirty="0" smtClean="0">
                <a:solidFill>
                  <a:srgbClr val="00B050"/>
                </a:solidFill>
                <a:latin typeface="Arial"/>
              </a:rPr>
              <a:t>c</a:t>
            </a:r>
            <a:r>
              <a:rPr lang="en-GB" kern="0" dirty="0" smtClean="0">
                <a:solidFill>
                  <a:srgbClr val="00B050"/>
                </a:solidFill>
                <a:latin typeface="Arial"/>
              </a:rPr>
              <a:t>(O</a:t>
            </a:r>
            <a:r>
              <a:rPr lang="en-GB" kern="0" baseline="-25000" dirty="0" smtClean="0">
                <a:solidFill>
                  <a:srgbClr val="00B050"/>
                </a:solidFill>
                <a:latin typeface="Arial"/>
              </a:rPr>
              <a:t>2</a:t>
            </a:r>
            <a:r>
              <a:rPr lang="en-GB" kern="0" dirty="0" smtClean="0">
                <a:solidFill>
                  <a:srgbClr val="00B050"/>
                </a:solidFill>
                <a:latin typeface="Arial"/>
              </a:rPr>
              <a:t>) = 20.5 % </a:t>
            </a:r>
          </a:p>
          <a:p>
            <a:pPr algn="ctr" defTabSz="914400">
              <a:defRPr/>
            </a:pP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Nb-Ti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link: </a:t>
            </a:r>
            <a:r>
              <a:rPr lang="en-GB" i="1" kern="0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GB" kern="0" dirty="0">
                <a:solidFill>
                  <a:schemeClr val="accent6">
                    <a:lumMod val="75000"/>
                  </a:schemeClr>
                </a:solidFill>
              </a:rPr>
              <a:t>(O</a:t>
            </a:r>
            <a:r>
              <a:rPr lang="en-GB" kern="0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kern="0" dirty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en-GB" kern="0" dirty="0" smtClean="0">
                <a:solidFill>
                  <a:schemeClr val="accent6">
                    <a:lumMod val="75000"/>
                  </a:schemeClr>
                </a:solidFill>
              </a:rPr>
              <a:t>= 18.2 %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loud 6"/>
          <p:cNvSpPr/>
          <p:nvPr/>
        </p:nvSpPr>
        <p:spPr>
          <a:xfrm>
            <a:off x="1496244" y="1154410"/>
            <a:ext cx="3840687" cy="1586291"/>
          </a:xfrm>
          <a:prstGeom prst="cloud">
            <a:avLst/>
          </a:prstGeom>
          <a:gradFill rotWithShape="1">
            <a:gsLst>
              <a:gs pos="0">
                <a:srgbClr val="0055A0"/>
              </a:gs>
              <a:gs pos="100000">
                <a:sysClr val="window" lastClr="FFFFFF">
                  <a:lumMod val="95000"/>
                </a:sys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17247" y="1681117"/>
            <a:ext cx="1674162" cy="1340961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Ventilation</a:t>
            </a:r>
          </a:p>
        </p:txBody>
      </p:sp>
      <p:sp>
        <p:nvSpPr>
          <p:cNvPr id="10" name="Can 9"/>
          <p:cNvSpPr/>
          <p:nvPr/>
        </p:nvSpPr>
        <p:spPr>
          <a:xfrm rot="5400000">
            <a:off x="4415376" y="-396316"/>
            <a:ext cx="575083" cy="8041112"/>
          </a:xfrm>
          <a:prstGeom prst="can">
            <a:avLst/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loud 10"/>
          <p:cNvSpPr/>
          <p:nvPr/>
        </p:nvSpPr>
        <p:spPr>
          <a:xfrm>
            <a:off x="2591005" y="1834648"/>
            <a:ext cx="2454029" cy="2218488"/>
          </a:xfrm>
          <a:prstGeom prst="cloud">
            <a:avLst/>
          </a:prstGeom>
          <a:gradFill rotWithShape="1">
            <a:gsLst>
              <a:gs pos="0">
                <a:srgbClr val="0055A0"/>
              </a:gs>
              <a:gs pos="100000">
                <a:sysClr val="window" lastClr="FFFFFF"/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Turbulent Zone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 - Air mixture</a:t>
            </a:r>
          </a:p>
        </p:txBody>
      </p:sp>
      <p:sp>
        <p:nvSpPr>
          <p:cNvPr id="12" name="Up Arrow 11"/>
          <p:cNvSpPr/>
          <p:nvPr/>
        </p:nvSpPr>
        <p:spPr>
          <a:xfrm>
            <a:off x="2014424" y="2704242"/>
            <a:ext cx="296383" cy="632456"/>
          </a:xfrm>
          <a:prstGeom prst="upArrow">
            <a:avLst/>
          </a:prstGeom>
          <a:gradFill rotWithShape="1">
            <a:gsLst>
              <a:gs pos="0">
                <a:srgbClr val="0055A0">
                  <a:lumMod val="20000"/>
                  <a:lumOff val="80000"/>
                </a:srgbClr>
              </a:gs>
              <a:gs pos="100000">
                <a:srgbClr val="0055A0">
                  <a:lumMod val="7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25636" y="4238752"/>
            <a:ext cx="3204076" cy="0"/>
          </a:xfrm>
          <a:prstGeom prst="straightConnector1">
            <a:avLst/>
          </a:prstGeom>
          <a:ln>
            <a:headEnd type="stealth" w="lg" len="lg"/>
            <a:tailEnd type="stealth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13293" y="4279801"/>
            <a:ext cx="3523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Extension of the turbulent zone ?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609239" y="4722511"/>
            <a:ext cx="4464496" cy="0"/>
          </a:xfrm>
          <a:prstGeom prst="straightConnector1">
            <a:avLst/>
          </a:prstGeom>
          <a:ln>
            <a:headEnd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0" y="4723755"/>
            <a:ext cx="39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Time until </a:t>
            </a:r>
            <a:r>
              <a:rPr lang="en-GB" dirty="0" smtClean="0">
                <a:solidFill>
                  <a:schemeClr val="bg2"/>
                </a:solidFill>
              </a:rPr>
              <a:t>“”homogeneous” mixture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4162" y="5087676"/>
            <a:ext cx="7946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These variables depend on the mass flow, the total amount released and the dimension of the tunnel. Two known cases: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Experimental and simulated He </a:t>
            </a:r>
            <a:r>
              <a:rPr lang="en-GB" dirty="0" smtClean="0"/>
              <a:t>spill tests in LHC,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125 </a:t>
            </a:r>
            <a:r>
              <a:rPr lang="en-GB" dirty="0" smtClean="0"/>
              <a:t>kg at  at 0.1, 0.25 and 1.0 Kg s</a:t>
            </a:r>
            <a:r>
              <a:rPr lang="en-GB" baseline="30000" dirty="0" smtClean="0"/>
              <a:t>-1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Simulated release from SPS CC, 15 kg in very short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8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MCI 4a – Comparison with SPS CC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Small Helium Mass  (15 kg vs. 27 kg)</a:t>
            </a:r>
          </a:p>
          <a:p>
            <a:r>
              <a:rPr lang="en-GB" dirty="0" smtClean="0"/>
              <a:t>Rapid release, quickly ceasing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9" r="8265"/>
          <a:stretch/>
        </p:blipFill>
        <p:spPr>
          <a:xfrm>
            <a:off x="688066" y="2132856"/>
            <a:ext cx="7843934" cy="3935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129714" y="3498011"/>
            <a:ext cx="29523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Oxygen conc. (%)</a:t>
            </a:r>
            <a:endParaRPr lang="en-GB" sz="2400" dirty="0"/>
          </a:p>
        </p:txBody>
      </p:sp>
      <p:sp>
        <p:nvSpPr>
          <p:cNvPr id="7" name="Oval 6"/>
          <p:cNvSpPr/>
          <p:nvPr/>
        </p:nvSpPr>
        <p:spPr>
          <a:xfrm rot="663044">
            <a:off x="1925987" y="2492896"/>
            <a:ext cx="2592288" cy="1944216"/>
          </a:xfrm>
          <a:prstGeom prst="ellipse">
            <a:avLst/>
          </a:prstGeom>
          <a:solidFill>
            <a:schemeClr val="bg1">
              <a:alpha val="0"/>
            </a:schemeClr>
          </a:solidFill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139952" y="416759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3"/>
                </a:solidFill>
              </a:rPr>
              <a:t>Turbulent phase – low O</a:t>
            </a:r>
            <a:r>
              <a:rPr lang="en-GB" sz="2400" baseline="-25000" dirty="0" smtClean="0">
                <a:solidFill>
                  <a:schemeClr val="accent3"/>
                </a:solidFill>
              </a:rPr>
              <a:t>2</a:t>
            </a:r>
            <a:r>
              <a:rPr lang="en-GB" sz="2400" dirty="0" smtClean="0">
                <a:solidFill>
                  <a:schemeClr val="accent3"/>
                </a:solidFill>
              </a:rPr>
              <a:t> concentration at spill location +/- 5, for 5 sec. </a:t>
            </a:r>
            <a:endParaRPr lang="en-GB" sz="2400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3610" y="6003475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Numerical calculation: R. van </a:t>
            </a:r>
            <a:r>
              <a:rPr lang="en-GB" dirty="0" err="1" smtClean="0"/>
              <a:t>Weelderen</a:t>
            </a:r>
            <a:r>
              <a:rPr lang="en-GB" dirty="0" smtClean="0"/>
              <a:t>, F. </a:t>
            </a:r>
            <a:r>
              <a:rPr lang="en-GB" dirty="0" err="1" smtClean="0"/>
              <a:t>Aabid</a:t>
            </a:r>
            <a:r>
              <a:rPr lang="en-GB" dirty="0" smtClean="0"/>
              <a:t>, TE-CRG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15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MCI 4b: LIV in </a:t>
            </a:r>
            <a:r>
              <a:rPr lang="en-GB" dirty="0" err="1" smtClean="0"/>
              <a:t>Nb-Ti</a:t>
            </a:r>
            <a:r>
              <a:rPr lang="en-GB" dirty="0" smtClean="0"/>
              <a:t> cryostat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Reminder: </a:t>
            </a:r>
          </a:p>
          <a:p>
            <a:pPr lvl="1"/>
            <a:r>
              <a:rPr lang="en-GB" dirty="0" smtClean="0"/>
              <a:t>140 kg He in cryostat, </a:t>
            </a:r>
            <a:r>
              <a:rPr lang="en-GB" dirty="0" smtClean="0">
                <a:solidFill>
                  <a:schemeClr val="tx1"/>
                </a:solidFill>
              </a:rPr>
              <a:t>+2 kg </a:t>
            </a:r>
            <a:r>
              <a:rPr lang="en-GB" dirty="0" smtClean="0"/>
              <a:t>in active shield</a:t>
            </a:r>
          </a:p>
          <a:p>
            <a:pPr lvl="1"/>
            <a:r>
              <a:rPr lang="en-GB" dirty="0" smtClean="0"/>
              <a:t>4.5 kg s</a:t>
            </a:r>
            <a:r>
              <a:rPr lang="en-GB" baseline="30000" dirty="0" smtClean="0"/>
              <a:t>-1 </a:t>
            </a:r>
            <a:r>
              <a:rPr lang="en-GB" dirty="0" smtClean="0"/>
              <a:t>initial flow, total release within 1 minute (?) </a:t>
            </a:r>
            <a:endParaRPr lang="en-GB" baseline="30000" dirty="0"/>
          </a:p>
          <a:p>
            <a:pPr lvl="1"/>
            <a:r>
              <a:rPr lang="en-GB" dirty="0" smtClean="0"/>
              <a:t>800 m</a:t>
            </a:r>
            <a:r>
              <a:rPr lang="en-GB" baseline="30000" dirty="0" smtClean="0"/>
              <a:t>3</a:t>
            </a:r>
            <a:r>
              <a:rPr lang="en-GB" dirty="0" smtClean="0"/>
              <a:t> Helium gas at NTP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At </a:t>
            </a:r>
            <a:r>
              <a:rPr lang="en-GB" dirty="0"/>
              <a:t>the release </a:t>
            </a:r>
            <a:r>
              <a:rPr lang="en-GB" dirty="0" smtClean="0"/>
              <a:t>location, a turbulent mixing zone with </a:t>
            </a:r>
            <a:r>
              <a:rPr lang="en-GB" i="1" dirty="0" smtClean="0"/>
              <a:t>c</a:t>
            </a:r>
            <a:r>
              <a:rPr lang="en-GB" dirty="0" smtClean="0"/>
              <a:t>(O</a:t>
            </a:r>
            <a:r>
              <a:rPr lang="en-GB" baseline="-25000" dirty="0" smtClean="0"/>
              <a:t>2</a:t>
            </a:r>
            <a:r>
              <a:rPr lang="en-GB" dirty="0" smtClean="0"/>
              <a:t>) </a:t>
            </a:r>
            <a:r>
              <a:rPr lang="en-GB" dirty="0" smtClean="0"/>
              <a:t>&lt;&lt; </a:t>
            </a:r>
            <a:r>
              <a:rPr lang="en-GB" dirty="0" smtClean="0"/>
              <a:t>18 % and low temperature will persist for the release location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Size of </a:t>
            </a:r>
            <a:r>
              <a:rPr lang="en-GB" dirty="0" smtClean="0">
                <a:solidFill>
                  <a:srgbClr val="FF0000"/>
                </a:solidFill>
              </a:rPr>
              <a:t>turbulent </a:t>
            </a:r>
            <a:r>
              <a:rPr lang="en-GB" dirty="0" smtClean="0">
                <a:solidFill>
                  <a:srgbClr val="FF0000"/>
                </a:solidFill>
              </a:rPr>
              <a:t>zone ?</a:t>
            </a:r>
          </a:p>
          <a:p>
            <a:pPr lvl="1"/>
            <a:r>
              <a:rPr lang="en-GB" dirty="0" smtClean="0"/>
              <a:t>Helium will warm up </a:t>
            </a:r>
            <a:r>
              <a:rPr lang="en-GB" dirty="0" smtClean="0"/>
              <a:t>be mixed by AHU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Time until mixing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After turbulence has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ceased,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(O</a:t>
            </a:r>
            <a:r>
              <a:rPr lang="en-GB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) close to alarm value of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ODH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detection 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072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MCI 1: IT Quench and ruptured cryogenic plug</a:t>
            </a:r>
          </a:p>
          <a:p>
            <a:pPr lvl="1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DFX safety device shall be sized to release all helium in underground</a:t>
            </a:r>
          </a:p>
          <a:p>
            <a:r>
              <a:rPr lang="en-GB" dirty="0" smtClean="0"/>
              <a:t>MCI 2: heater fault or short in </a:t>
            </a:r>
            <a:r>
              <a:rPr lang="en-GB" dirty="0" err="1" smtClean="0"/>
              <a:t>DFX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Quench of MgB</a:t>
            </a:r>
            <a:r>
              <a:rPr lang="en-GB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cable, full evaporation =&gt; MCI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4a / 4b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dirty="0" smtClean="0"/>
              <a:t>MCI 3: internal short or arc in SC link</a:t>
            </a:r>
          </a:p>
          <a:p>
            <a:pPr lvl="1"/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Full evaporation =&gt; MCI 4a / 4b</a:t>
            </a:r>
          </a:p>
          <a:p>
            <a:r>
              <a:rPr lang="en-GB" dirty="0" smtClean="0"/>
              <a:t>MCI </a:t>
            </a:r>
            <a:r>
              <a:rPr lang="en-GB" dirty="0"/>
              <a:t>4</a:t>
            </a:r>
            <a:r>
              <a:rPr lang="en-GB" dirty="0" smtClean="0"/>
              <a:t>: Loss of insulation vacuum in SC Link</a:t>
            </a:r>
          </a:p>
          <a:p>
            <a:pPr lvl="1"/>
            <a:r>
              <a:rPr lang="en-GB" dirty="0"/>
              <a:t>4</a:t>
            </a:r>
            <a:r>
              <a:rPr lang="en-GB" dirty="0" smtClean="0"/>
              <a:t>a, MgB</a:t>
            </a:r>
            <a:r>
              <a:rPr lang="en-GB" baseline="-25000" dirty="0" smtClean="0"/>
              <a:t>2</a:t>
            </a:r>
            <a:r>
              <a:rPr lang="en-GB" dirty="0" smtClean="0"/>
              <a:t> link: release of up to 25 kg of He in UR: </a:t>
            </a:r>
            <a:r>
              <a:rPr lang="en-GB" dirty="0"/>
              <a:t/>
            </a:r>
            <a:br>
              <a:rPr lang="en-GB" dirty="0"/>
            </a:br>
            <a:r>
              <a:rPr lang="en-GB" dirty="0">
                <a:solidFill>
                  <a:srgbClr val="00B050"/>
                </a:solidFill>
              </a:rPr>
              <a:t>S</a:t>
            </a:r>
            <a:r>
              <a:rPr lang="en-GB" dirty="0" smtClean="0">
                <a:solidFill>
                  <a:srgbClr val="00B050"/>
                </a:solidFill>
              </a:rPr>
              <a:t>imilar </a:t>
            </a:r>
            <a:r>
              <a:rPr lang="en-GB" dirty="0" smtClean="0">
                <a:solidFill>
                  <a:srgbClr val="00B050"/>
                </a:solidFill>
              </a:rPr>
              <a:t>to SPS CC test, </a:t>
            </a:r>
            <a:r>
              <a:rPr lang="en-GB" dirty="0" smtClean="0">
                <a:solidFill>
                  <a:srgbClr val="00B050"/>
                </a:solidFill>
              </a:rPr>
              <a:t>short and limited turbulent zone</a:t>
            </a:r>
            <a:endParaRPr lang="en-GB" dirty="0" smtClean="0">
              <a:solidFill>
                <a:srgbClr val="00B050"/>
              </a:solidFill>
            </a:endParaRPr>
          </a:p>
          <a:p>
            <a:pPr lvl="1"/>
            <a:r>
              <a:rPr lang="en-GB" dirty="0"/>
              <a:t>4</a:t>
            </a:r>
            <a:r>
              <a:rPr lang="en-GB" dirty="0" smtClean="0"/>
              <a:t>b, </a:t>
            </a:r>
            <a:r>
              <a:rPr lang="en-GB" dirty="0" err="1" smtClean="0"/>
              <a:t>Nb-Ti</a:t>
            </a:r>
            <a:r>
              <a:rPr lang="en-GB" dirty="0" smtClean="0"/>
              <a:t> link: release of 140 kg He in UR: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Size </a:t>
            </a:r>
            <a:r>
              <a:rPr lang="en-GB" dirty="0" smtClean="0">
                <a:solidFill>
                  <a:srgbClr val="FF0000"/>
                </a:solidFill>
              </a:rPr>
              <a:t>and duration of </a:t>
            </a:r>
            <a:r>
              <a:rPr lang="en-GB" dirty="0" smtClean="0">
                <a:solidFill>
                  <a:srgbClr val="FF0000"/>
                </a:solidFill>
              </a:rPr>
              <a:t>the turbulent zone: need </a:t>
            </a:r>
            <a:r>
              <a:rPr lang="en-GB" dirty="0">
                <a:solidFill>
                  <a:srgbClr val="FF0000"/>
                </a:solidFill>
              </a:rPr>
              <a:t>to evaluate helium behaviour after </a:t>
            </a:r>
            <a:r>
              <a:rPr lang="en-GB" dirty="0" smtClean="0">
                <a:solidFill>
                  <a:srgbClr val="FF0000"/>
                </a:solidFill>
              </a:rPr>
              <a:t>release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527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74693"/>
            <a:ext cx="7920000" cy="491860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WP 6a:</a:t>
            </a:r>
          </a:p>
          <a:p>
            <a:pPr lvl="1"/>
            <a:r>
              <a:rPr lang="en-GB" dirty="0" smtClean="0"/>
              <a:t>Terminate design of SC </a:t>
            </a:r>
            <a:r>
              <a:rPr lang="en-GB" dirty="0" smtClean="0"/>
              <a:t>Link</a:t>
            </a:r>
            <a:endParaRPr lang="en-GB" dirty="0" smtClean="0"/>
          </a:p>
          <a:p>
            <a:pPr lvl="1"/>
            <a:r>
              <a:rPr lang="en-GB" dirty="0" smtClean="0"/>
              <a:t>Define</a:t>
            </a:r>
            <a:r>
              <a:rPr lang="en-GB" dirty="0" smtClean="0"/>
              <a:t> Helium </a:t>
            </a:r>
            <a:r>
              <a:rPr lang="en-GB" dirty="0" smtClean="0"/>
              <a:t>content and its thermodynamic state in cryostat (and shield)</a:t>
            </a:r>
          </a:p>
          <a:p>
            <a:pPr lvl="1"/>
            <a:r>
              <a:rPr lang="en-GB" dirty="0" smtClean="0"/>
              <a:t>Dimension safety devices to protect SC Link, DFX and DFH from overpressure</a:t>
            </a:r>
          </a:p>
          <a:p>
            <a:pPr lvl="1"/>
            <a:r>
              <a:rPr lang="en-GB" dirty="0" smtClean="0"/>
              <a:t>Determine proper dynamics of Helium </a:t>
            </a:r>
            <a:r>
              <a:rPr lang="en-GB" dirty="0" smtClean="0"/>
              <a:t>outflow</a:t>
            </a:r>
          </a:p>
          <a:p>
            <a:r>
              <a:rPr lang="en-GB" dirty="0" err="1" smtClean="0"/>
              <a:t>PSO</a:t>
            </a:r>
            <a:endParaRPr lang="en-GB" dirty="0" smtClean="0"/>
          </a:p>
          <a:p>
            <a:pPr lvl="1"/>
            <a:r>
              <a:rPr lang="en-GB" dirty="0" smtClean="0"/>
              <a:t>Model helium behaviour (mixing, purging) after release with consideration of the ventilation</a:t>
            </a:r>
          </a:p>
          <a:p>
            <a:pPr lvl="1"/>
            <a:r>
              <a:rPr lang="en-GB" dirty="0" smtClean="0"/>
              <a:t>Decide on ventilation options in case of He release: </a:t>
            </a:r>
            <a:br>
              <a:rPr lang="en-GB" dirty="0" smtClean="0"/>
            </a:br>
            <a:r>
              <a:rPr lang="en-GB" dirty="0" smtClean="0"/>
              <a:t>use smoke extraction, stop </a:t>
            </a:r>
            <a:r>
              <a:rPr lang="en-GB" dirty="0" err="1" smtClean="0"/>
              <a:t>AHUs</a:t>
            </a:r>
            <a:r>
              <a:rPr lang="en-GB" dirty="0" smtClean="0"/>
              <a:t> to allow stratification … </a:t>
            </a:r>
            <a:endParaRPr lang="en-GB" dirty="0"/>
          </a:p>
          <a:p>
            <a:r>
              <a:rPr lang="en-GB" dirty="0" err="1" smtClean="0"/>
              <a:t>PSO</a:t>
            </a:r>
            <a:r>
              <a:rPr lang="en-GB" dirty="0" smtClean="0"/>
              <a:t> </a:t>
            </a:r>
            <a:r>
              <a:rPr lang="en-GB" dirty="0" smtClean="0"/>
              <a:t>with WP 9:</a:t>
            </a:r>
          </a:p>
          <a:p>
            <a:pPr lvl="1"/>
            <a:r>
              <a:rPr lang="en-GB" dirty="0" smtClean="0"/>
              <a:t>Analyse </a:t>
            </a:r>
            <a:r>
              <a:rPr lang="en-GB" dirty="0" err="1" smtClean="0"/>
              <a:t>cryoplant</a:t>
            </a:r>
            <a:r>
              <a:rPr lang="en-GB" dirty="0" smtClean="0"/>
              <a:t> and </a:t>
            </a:r>
            <a:r>
              <a:rPr lang="en-GB" dirty="0" err="1" smtClean="0"/>
              <a:t>QXL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055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-Up Arrow 9"/>
          <p:cNvSpPr/>
          <p:nvPr/>
        </p:nvSpPr>
        <p:spPr>
          <a:xfrm rot="16200000">
            <a:off x="4629372" y="2741312"/>
            <a:ext cx="3794965" cy="1418886"/>
          </a:xfrm>
          <a:prstGeom prst="leftUpArrow">
            <a:avLst>
              <a:gd name="adj1" fmla="val 20020"/>
              <a:gd name="adj2" fmla="val 13484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DSH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Powering layout (schematic)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2340292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04388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068484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Q3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932580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438621" y="1595103"/>
            <a:ext cx="136815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DFH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843319" y="5356957"/>
            <a:ext cx="136815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421820" y="1268345"/>
            <a:ext cx="1008110" cy="1085560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Current Leads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796319" y="1268345"/>
            <a:ext cx="1296144" cy="111884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Power Converter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49834" y="5453943"/>
            <a:ext cx="2470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987824" y="1700808"/>
            <a:ext cx="39604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948264" y="1709527"/>
            <a:ext cx="0" cy="3744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5760671" y="5348238"/>
            <a:ext cx="72008" cy="45702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98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-Up Arrow 9"/>
          <p:cNvSpPr/>
          <p:nvPr/>
        </p:nvSpPr>
        <p:spPr>
          <a:xfrm rot="16200000">
            <a:off x="4276695" y="2406639"/>
            <a:ext cx="3794965" cy="2088232"/>
          </a:xfrm>
          <a:prstGeom prst="leftUpArrow">
            <a:avLst>
              <a:gd name="adj1" fmla="val 20020"/>
              <a:gd name="adj2" fmla="val 13484"/>
              <a:gd name="adj3" fmla="val 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DSH</a:t>
            </a:r>
            <a:r>
              <a:rPr lang="en-GB" dirty="0" smtClean="0"/>
              <a:t> (SC Link)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Failure Modes leading to Helium evaporation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2340292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04388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068484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Q3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932580" y="5093903"/>
            <a:ext cx="864096" cy="72008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429930" y="1612614"/>
            <a:ext cx="136815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DFH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843319" y="5356957"/>
            <a:ext cx="136815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DFX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421820" y="1268345"/>
            <a:ext cx="1008110" cy="1085560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Current Leads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1961862" y="1268345"/>
            <a:ext cx="1296144" cy="111884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Power Converter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333266" y="5453943"/>
            <a:ext cx="2470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987824" y="1700808"/>
            <a:ext cx="38164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804248" y="1700808"/>
            <a:ext cx="0" cy="3744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5760671" y="5348238"/>
            <a:ext cx="72008" cy="45702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Callout 16"/>
          <p:cNvSpPr/>
          <p:nvPr/>
        </p:nvSpPr>
        <p:spPr>
          <a:xfrm>
            <a:off x="5959127" y="796349"/>
            <a:ext cx="1690242" cy="720080"/>
          </a:xfrm>
          <a:prstGeom prst="wedgeEllipseCallout">
            <a:avLst>
              <a:gd name="adj1" fmla="val -77629"/>
              <a:gd name="adj2" fmla="val 74514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3: Short </a:t>
            </a:r>
            <a:r>
              <a:rPr lang="en-GB" sz="1600" dirty="0" smtClean="0"/>
              <a:t>/ Arc</a:t>
            </a:r>
            <a:endParaRPr lang="en-GB" sz="1600" dirty="0"/>
          </a:p>
        </p:txBody>
      </p:sp>
      <p:sp>
        <p:nvSpPr>
          <p:cNvPr id="18" name="Oval Callout 17"/>
          <p:cNvSpPr/>
          <p:nvPr/>
        </p:nvSpPr>
        <p:spPr>
          <a:xfrm>
            <a:off x="7296140" y="5073285"/>
            <a:ext cx="1787445" cy="999392"/>
          </a:xfrm>
          <a:prstGeom prst="wedgeEllipseCallout">
            <a:avLst>
              <a:gd name="adj1" fmla="val -71594"/>
              <a:gd name="adj2" fmla="val 306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2: </a:t>
            </a:r>
          </a:p>
          <a:p>
            <a:pPr algn="ctr"/>
            <a:r>
              <a:rPr lang="en-GB" sz="1600" dirty="0" smtClean="0"/>
              <a:t>Short </a:t>
            </a:r>
            <a:r>
              <a:rPr lang="en-GB" sz="1600" dirty="0" smtClean="0"/>
              <a:t>/ </a:t>
            </a:r>
            <a:r>
              <a:rPr lang="en-GB" sz="1600" dirty="0" smtClean="0"/>
              <a:t>Arc</a:t>
            </a:r>
          </a:p>
          <a:p>
            <a:pPr algn="ctr"/>
            <a:r>
              <a:rPr lang="en-GB" sz="1600" dirty="0" smtClean="0"/>
              <a:t>Heater failure</a:t>
            </a:r>
            <a:endParaRPr lang="en-GB" sz="1600" dirty="0"/>
          </a:p>
        </p:txBody>
      </p:sp>
      <p:sp>
        <p:nvSpPr>
          <p:cNvPr id="19" name="Oval Callout 18"/>
          <p:cNvSpPr/>
          <p:nvPr/>
        </p:nvSpPr>
        <p:spPr>
          <a:xfrm>
            <a:off x="3779912" y="2661202"/>
            <a:ext cx="2514397" cy="857580"/>
          </a:xfrm>
          <a:prstGeom prst="wedgeEllipseCallout">
            <a:avLst>
              <a:gd name="adj1" fmla="val 70245"/>
              <a:gd name="adj2" fmla="val 4881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4:</a:t>
            </a:r>
          </a:p>
          <a:p>
            <a:pPr algn="ctr"/>
            <a:r>
              <a:rPr lang="en-GB" sz="1600" dirty="0" smtClean="0"/>
              <a:t>Loss </a:t>
            </a:r>
            <a:r>
              <a:rPr lang="en-GB" sz="1600" dirty="0" smtClean="0"/>
              <a:t>of Insulation vacuum </a:t>
            </a:r>
            <a:endParaRPr lang="en-GB" sz="1600" dirty="0"/>
          </a:p>
        </p:txBody>
      </p:sp>
      <p:sp>
        <p:nvSpPr>
          <p:cNvPr id="20" name="Oval Callout 19"/>
          <p:cNvSpPr/>
          <p:nvPr/>
        </p:nvSpPr>
        <p:spPr>
          <a:xfrm>
            <a:off x="1259632" y="3861047"/>
            <a:ext cx="1615396" cy="548779"/>
          </a:xfrm>
          <a:prstGeom prst="wedgeEllipseCallout">
            <a:avLst>
              <a:gd name="adj1" fmla="val 92824"/>
              <a:gd name="adj2" fmla="val 16438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1: Short </a:t>
            </a:r>
            <a:r>
              <a:rPr lang="en-GB" sz="1600" dirty="0" smtClean="0"/>
              <a:t>/ Arc</a:t>
            </a:r>
            <a:endParaRPr lang="en-GB" sz="1600" dirty="0"/>
          </a:p>
        </p:txBody>
      </p:sp>
      <p:sp>
        <p:nvSpPr>
          <p:cNvPr id="21" name="Oval Callout 20"/>
          <p:cNvSpPr/>
          <p:nvPr/>
        </p:nvSpPr>
        <p:spPr>
          <a:xfrm>
            <a:off x="3204388" y="3781836"/>
            <a:ext cx="1367612" cy="626315"/>
          </a:xfrm>
          <a:prstGeom prst="wedgeEllipseCallout">
            <a:avLst>
              <a:gd name="adj1" fmla="val 13579"/>
              <a:gd name="adj2" fmla="val 18047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1:</a:t>
            </a:r>
          </a:p>
          <a:p>
            <a:pPr algn="ctr"/>
            <a:r>
              <a:rPr lang="en-GB" sz="1600" dirty="0" smtClean="0"/>
              <a:t>Quench</a:t>
            </a:r>
            <a:endParaRPr lang="en-GB" sz="1600" dirty="0"/>
          </a:p>
        </p:txBody>
      </p:sp>
      <p:sp>
        <p:nvSpPr>
          <p:cNvPr id="22" name="Oval Callout 21"/>
          <p:cNvSpPr/>
          <p:nvPr/>
        </p:nvSpPr>
        <p:spPr>
          <a:xfrm>
            <a:off x="4769481" y="4293096"/>
            <a:ext cx="1476706" cy="545824"/>
          </a:xfrm>
          <a:prstGeom prst="wedgeEllipseCallout">
            <a:avLst>
              <a:gd name="adj1" fmla="val 19741"/>
              <a:gd name="adj2" fmla="val 153904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1</a:t>
            </a:r>
          </a:p>
          <a:p>
            <a:pPr algn="ctr"/>
            <a:r>
              <a:rPr lang="en-GB" sz="1600" dirty="0" smtClean="0"/>
              <a:t>Rupture</a:t>
            </a:r>
            <a:endParaRPr lang="en-GB" sz="1600" dirty="0"/>
          </a:p>
        </p:txBody>
      </p:sp>
      <p:sp>
        <p:nvSpPr>
          <p:cNvPr id="23" name="Oval Callout 22"/>
          <p:cNvSpPr/>
          <p:nvPr/>
        </p:nvSpPr>
        <p:spPr>
          <a:xfrm>
            <a:off x="7202239" y="1985070"/>
            <a:ext cx="1690242" cy="720080"/>
          </a:xfrm>
          <a:prstGeom prst="wedgeEllipseCallout">
            <a:avLst>
              <a:gd name="adj1" fmla="val -60757"/>
              <a:gd name="adj2" fmla="val 5834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MCI 3: Short </a:t>
            </a:r>
            <a:r>
              <a:rPr lang="en-GB" sz="1600" dirty="0" smtClean="0"/>
              <a:t>/ Arc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774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 Link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509012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Different sources give different </a:t>
            </a:r>
            <a:r>
              <a:rPr lang="en-GB" dirty="0" smtClean="0">
                <a:solidFill>
                  <a:srgbClr val="FF0000"/>
                </a:solidFill>
              </a:rPr>
              <a:t>values </a:t>
            </a:r>
            <a:r>
              <a:rPr lang="en-GB" dirty="0" smtClean="0">
                <a:solidFill>
                  <a:srgbClr val="FF0000"/>
                </a:solidFill>
              </a:rPr>
              <a:t>for Helium content in SC Link – I use conservative values</a:t>
            </a:r>
          </a:p>
          <a:p>
            <a:endParaRPr lang="en-GB" dirty="0" smtClean="0"/>
          </a:p>
          <a:p>
            <a:r>
              <a:rPr lang="en-GB" dirty="0" smtClean="0"/>
              <a:t>Free volume of SC link approx. 1 m</a:t>
            </a:r>
            <a:r>
              <a:rPr lang="en-GB" baseline="30000" dirty="0" smtClean="0"/>
              <a:t>3</a:t>
            </a:r>
            <a:endParaRPr lang="en-GB" dirty="0" smtClean="0"/>
          </a:p>
          <a:p>
            <a:r>
              <a:rPr lang="en-GB" dirty="0" smtClean="0"/>
              <a:t>SC link with MgB</a:t>
            </a:r>
            <a:r>
              <a:rPr lang="en-GB" baseline="-25000" dirty="0" smtClean="0"/>
              <a:t>2</a:t>
            </a:r>
            <a:r>
              <a:rPr lang="en-GB" dirty="0" smtClean="0"/>
              <a:t> cable </a:t>
            </a:r>
          </a:p>
          <a:p>
            <a:pPr lvl="1"/>
            <a:r>
              <a:rPr lang="en-GB" dirty="0" smtClean="0"/>
              <a:t>25 kg Helium gas at </a:t>
            </a:r>
            <a:r>
              <a:rPr lang="en-GB" i="1" dirty="0" smtClean="0"/>
              <a:t>p</a:t>
            </a:r>
            <a:r>
              <a:rPr lang="en-GB" dirty="0" smtClean="0"/>
              <a:t>=1.3 bar and </a:t>
            </a:r>
            <a:r>
              <a:rPr lang="en-GB" i="1" dirty="0" smtClean="0"/>
              <a:t>T</a:t>
            </a:r>
            <a:r>
              <a:rPr lang="en-GB" dirty="0" smtClean="0"/>
              <a:t> =4.5 – 15 K</a:t>
            </a:r>
          </a:p>
          <a:p>
            <a:pPr lvl="1"/>
            <a:r>
              <a:rPr lang="en-GB" dirty="0" smtClean="0"/>
              <a:t>Active shield (</a:t>
            </a:r>
            <a:r>
              <a:rPr lang="en-GB" i="1" dirty="0" smtClean="0"/>
              <a:t>V ≈ </a:t>
            </a:r>
            <a:r>
              <a:rPr lang="en-GB" dirty="0" smtClean="0"/>
              <a:t>1.5 m</a:t>
            </a:r>
            <a:r>
              <a:rPr lang="en-GB" baseline="30000" dirty="0" smtClean="0"/>
              <a:t>3</a:t>
            </a:r>
            <a:r>
              <a:rPr lang="en-GB" dirty="0" smtClean="0"/>
              <a:t>, </a:t>
            </a:r>
            <a:r>
              <a:rPr lang="en-GB" i="1" dirty="0" smtClean="0"/>
              <a:t>T</a:t>
            </a:r>
            <a:r>
              <a:rPr lang="en-GB" i="1" dirty="0"/>
              <a:t> ≈ </a:t>
            </a:r>
            <a:r>
              <a:rPr lang="en-GB" dirty="0" smtClean="0"/>
              <a:t>40 K): +2 kg Helium</a:t>
            </a:r>
          </a:p>
          <a:p>
            <a:pPr lvl="1"/>
            <a:r>
              <a:rPr lang="en-GB" dirty="0" smtClean="0"/>
              <a:t>Passive shield (MLI only) optional</a:t>
            </a:r>
          </a:p>
          <a:p>
            <a:pPr lvl="1"/>
            <a:r>
              <a:rPr lang="en-GB" dirty="0" smtClean="0"/>
              <a:t>DFX two-phase cryostat</a:t>
            </a:r>
          </a:p>
          <a:p>
            <a:pPr lvl="1"/>
            <a:endParaRPr lang="en-GB" dirty="0"/>
          </a:p>
          <a:p>
            <a:r>
              <a:rPr lang="en-GB" dirty="0" smtClean="0"/>
              <a:t>SC Link with </a:t>
            </a:r>
            <a:r>
              <a:rPr lang="en-GB" dirty="0" err="1" smtClean="0"/>
              <a:t>Nb-Ti</a:t>
            </a:r>
            <a:r>
              <a:rPr lang="en-GB" dirty="0" smtClean="0"/>
              <a:t> cable</a:t>
            </a:r>
          </a:p>
          <a:p>
            <a:pPr lvl="1"/>
            <a:r>
              <a:rPr lang="en-GB" dirty="0" smtClean="0"/>
              <a:t>140 kg supercritical Helium at p = 3-4 bar and T = 4.5 K</a:t>
            </a:r>
          </a:p>
          <a:p>
            <a:pPr lvl="1"/>
            <a:r>
              <a:rPr lang="en-GB" dirty="0" smtClean="0"/>
              <a:t>Active shield as for MgB</a:t>
            </a:r>
            <a:r>
              <a:rPr lang="en-GB" baseline="-25000" dirty="0" smtClean="0"/>
              <a:t>2</a:t>
            </a:r>
            <a:r>
              <a:rPr lang="en-GB" dirty="0" smtClean="0"/>
              <a:t> link: +2 kg</a:t>
            </a:r>
          </a:p>
          <a:p>
            <a:pPr lvl="1"/>
            <a:r>
              <a:rPr lang="en-GB" dirty="0" err="1" smtClean="0"/>
              <a:t>DFX</a:t>
            </a:r>
            <a:r>
              <a:rPr lang="en-GB" dirty="0" smtClean="0"/>
              <a:t>’ one phase cryostat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Th. Otto &amp; N. Grada, Project Safety                        </a:t>
            </a:r>
            <a:r>
              <a:rPr lang="en-GB" noProof="0" dirty="0" err="1" smtClean="0"/>
              <a:t>TCC</a:t>
            </a:r>
            <a:r>
              <a:rPr lang="en-GB" noProof="0" dirty="0" smtClean="0"/>
              <a:t> 22. 2. 2018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5173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UR Gallery – Accessible during Operation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" t="5031" r="41599" b="59450"/>
          <a:stretch/>
        </p:blipFill>
        <p:spPr>
          <a:xfrm>
            <a:off x="323528" y="1316801"/>
            <a:ext cx="4646153" cy="4176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955090">
            <a:off x="2888713" y="2696768"/>
            <a:ext cx="12734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R=2900 mm</a:t>
            </a:r>
            <a:endParaRPr lang="en-GB" sz="1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987824" y="2708920"/>
            <a:ext cx="1173658" cy="5715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88024" y="2158538"/>
            <a:ext cx="403244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Volume of the gallery (300 m long)</a:t>
            </a:r>
          </a:p>
          <a:p>
            <a:r>
              <a:rPr lang="en-GB" i="1" dirty="0" err="1" smtClean="0"/>
              <a:t>V</a:t>
            </a:r>
            <a:r>
              <a:rPr lang="en-GB" baseline="-25000" dirty="0" err="1" smtClean="0"/>
              <a:t>free</a:t>
            </a:r>
            <a:r>
              <a:rPr lang="en-GB" i="1" dirty="0" smtClean="0"/>
              <a:t> </a:t>
            </a:r>
            <a:r>
              <a:rPr lang="en-GB" dirty="0" smtClean="0"/>
              <a:t>≈ 6000 m</a:t>
            </a:r>
            <a:r>
              <a:rPr lang="en-GB" baseline="30000" dirty="0" smtClean="0"/>
              <a:t>3</a:t>
            </a:r>
            <a:r>
              <a:rPr lang="en-GB" dirty="0" smtClean="0"/>
              <a:t> (25 % occupancy)</a:t>
            </a:r>
          </a:p>
          <a:p>
            <a:endParaRPr lang="en-GB" dirty="0"/>
          </a:p>
          <a:p>
            <a:r>
              <a:rPr lang="en-GB" dirty="0" smtClean="0"/>
              <a:t>Ventilation: </a:t>
            </a:r>
          </a:p>
          <a:p>
            <a:r>
              <a:rPr lang="en-GB" dirty="0"/>
              <a:t>m</a:t>
            </a:r>
            <a:r>
              <a:rPr lang="en-GB" dirty="0" smtClean="0"/>
              <a:t>ixing by Air handling units</a:t>
            </a:r>
          </a:p>
          <a:p>
            <a:r>
              <a:rPr lang="en-GB" dirty="0" smtClean="0"/>
              <a:t>Fresh air in UR : </a:t>
            </a:r>
            <a:r>
              <a:rPr lang="en-GB" dirty="0" smtClean="0"/>
              <a:t>10000 </a:t>
            </a:r>
            <a:r>
              <a:rPr lang="en-GB" dirty="0" smtClean="0"/>
              <a:t>m</a:t>
            </a:r>
            <a:r>
              <a:rPr lang="en-GB" baseline="30000" dirty="0" smtClean="0"/>
              <a:t>3</a:t>
            </a:r>
            <a:r>
              <a:rPr lang="en-GB" dirty="0" smtClean="0"/>
              <a:t>/h </a:t>
            </a:r>
            <a:endParaRPr lang="en-GB" dirty="0" smtClean="0"/>
          </a:p>
          <a:p>
            <a:r>
              <a:rPr lang="en-GB" dirty="0" smtClean="0"/>
              <a:t>(1 exchange every 40 minutes)</a:t>
            </a:r>
          </a:p>
          <a:p>
            <a:endParaRPr lang="en-GB" dirty="0"/>
          </a:p>
          <a:p>
            <a:r>
              <a:rPr lang="en-GB" dirty="0" smtClean="0"/>
              <a:t>Smoke extraction system:</a:t>
            </a:r>
          </a:p>
          <a:p>
            <a:r>
              <a:rPr lang="en-GB" dirty="0" smtClean="0"/>
              <a:t>18000 m</a:t>
            </a:r>
            <a:r>
              <a:rPr lang="en-GB" baseline="30000" dirty="0" smtClean="0"/>
              <a:t>3</a:t>
            </a:r>
            <a:r>
              <a:rPr lang="en-GB" dirty="0" smtClean="0"/>
              <a:t>/h, can be directed in one particular sector</a:t>
            </a:r>
            <a:endParaRPr lang="en-GB" dirty="0" smtClean="0"/>
          </a:p>
          <a:p>
            <a:endParaRPr lang="en-GB" baseline="30000" dirty="0" smtClean="0"/>
          </a:p>
          <a:p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1631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MCI 1: Quench or Short in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414832"/>
            <a:ext cx="7920000" cy="2018934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Helium (p = 17 bar / T = 20 K) passes though ruptured plug </a:t>
            </a:r>
          </a:p>
          <a:p>
            <a:r>
              <a:rPr lang="en-GB" dirty="0" smtClean="0"/>
              <a:t>Mass- and Heat Flow depends on rupture size: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Full evacuation by </a:t>
            </a:r>
            <a:r>
              <a:rPr lang="en-GB" dirty="0" err="1" smtClean="0">
                <a:solidFill>
                  <a:srgbClr val="FF0000"/>
                </a:solidFill>
              </a:rPr>
              <a:t>DFX</a:t>
            </a:r>
            <a:r>
              <a:rPr lang="en-GB" dirty="0" smtClean="0">
                <a:solidFill>
                  <a:srgbClr val="FF0000"/>
                </a:solidFill>
              </a:rPr>
              <a:t> Safety Device to </a:t>
            </a:r>
            <a:r>
              <a:rPr lang="en-GB" dirty="0" err="1" smtClean="0">
                <a:solidFill>
                  <a:srgbClr val="FF0000"/>
                </a:solidFill>
              </a:rPr>
              <a:t>LHC</a:t>
            </a:r>
            <a:r>
              <a:rPr lang="en-GB" dirty="0" smtClean="0">
                <a:solidFill>
                  <a:srgbClr val="FF0000"/>
                </a:solidFill>
              </a:rPr>
              <a:t> Tunnel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515" b="2122"/>
          <a:stretch/>
        </p:blipFill>
        <p:spPr>
          <a:xfrm>
            <a:off x="429073" y="4942044"/>
            <a:ext cx="8280920" cy="1080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143" t="5107" r="5132" b="4093"/>
          <a:stretch/>
        </p:blipFill>
        <p:spPr bwMode="auto">
          <a:xfrm>
            <a:off x="1259632" y="900000"/>
            <a:ext cx="6048672" cy="33522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ight Arrow 6"/>
          <p:cNvSpPr/>
          <p:nvPr/>
        </p:nvSpPr>
        <p:spPr>
          <a:xfrm rot="846664">
            <a:off x="661114" y="1681122"/>
            <a:ext cx="2146338" cy="562112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&lt; 200 kg, </a:t>
            </a:r>
            <a:br>
              <a:rPr lang="en-GB" dirty="0" smtClean="0">
                <a:solidFill>
                  <a:srgbClr val="002060"/>
                </a:solidFill>
              </a:rPr>
            </a:br>
            <a:r>
              <a:rPr lang="en-GB" dirty="0" smtClean="0">
                <a:solidFill>
                  <a:srgbClr val="002060"/>
                </a:solidFill>
              </a:rPr>
              <a:t>17 </a:t>
            </a:r>
            <a:r>
              <a:rPr lang="en-GB" dirty="0" smtClean="0">
                <a:solidFill>
                  <a:srgbClr val="002060"/>
                </a:solidFill>
              </a:rPr>
              <a:t>bar, 20 K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Explosion 2 7"/>
          <p:cNvSpPr/>
          <p:nvPr/>
        </p:nvSpPr>
        <p:spPr>
          <a:xfrm>
            <a:off x="2914583" y="1962178"/>
            <a:ext cx="648072" cy="649657"/>
          </a:xfrm>
          <a:prstGeom prst="irregularSeal2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Bent-Up Arrow 9"/>
          <p:cNvSpPr/>
          <p:nvPr/>
        </p:nvSpPr>
        <p:spPr>
          <a:xfrm rot="496424">
            <a:off x="3556592" y="1284235"/>
            <a:ext cx="937337" cy="1220477"/>
          </a:xfrm>
          <a:prstGeom prst="ben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05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24496" cy="720000"/>
          </a:xfrm>
        </p:spPr>
        <p:txBody>
          <a:bodyPr/>
          <a:lstStyle/>
          <a:p>
            <a:r>
              <a:rPr lang="en-GB" dirty="0" smtClean="0"/>
              <a:t>MCI 2: Overheating or Short in </a:t>
            </a:r>
            <a:r>
              <a:rPr lang="en-GB" dirty="0" err="1" smtClean="0"/>
              <a:t>DFX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725144"/>
            <a:ext cx="7920000" cy="140101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Helium evaporation in DFX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MgB</a:t>
            </a:r>
            <a:r>
              <a:rPr lang="en-GB" sz="2400" baseline="-25000" dirty="0" smtClean="0">
                <a:solidFill>
                  <a:srgbClr val="FF0000"/>
                </a:solidFill>
              </a:rPr>
              <a:t>2</a:t>
            </a:r>
            <a:r>
              <a:rPr lang="en-GB" sz="2400" dirty="0" smtClean="0">
                <a:solidFill>
                  <a:srgbClr val="FF0000"/>
                </a:solidFill>
              </a:rPr>
              <a:t> may quench – resistive heating leads to full loss of Helium in SC Link =&gt; MCI </a:t>
            </a:r>
            <a:r>
              <a:rPr lang="en-GB" sz="2400" dirty="0" smtClean="0">
                <a:solidFill>
                  <a:srgbClr val="FF0000"/>
                </a:solidFill>
              </a:rPr>
              <a:t>4a / 4b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43" t="5107" r="5132" b="4093"/>
          <a:stretch/>
        </p:blipFill>
        <p:spPr bwMode="auto">
          <a:xfrm>
            <a:off x="1475656" y="1130187"/>
            <a:ext cx="6048672" cy="33522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Explosion 2 7"/>
          <p:cNvSpPr/>
          <p:nvPr/>
        </p:nvSpPr>
        <p:spPr>
          <a:xfrm>
            <a:off x="4732556" y="2319266"/>
            <a:ext cx="971888" cy="864096"/>
          </a:xfrm>
          <a:prstGeom prst="irregularSeal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5704444" y="2967338"/>
            <a:ext cx="1819884" cy="43204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4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MCI 3: Internal short or arc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Consequence: rupture of cryostat to insulation vacuum</a:t>
            </a:r>
          </a:p>
          <a:p>
            <a:endParaRPr lang="en-GB" dirty="0"/>
          </a:p>
          <a:p>
            <a:pPr lvl="1"/>
            <a:r>
              <a:rPr lang="en-GB" dirty="0" smtClean="0"/>
              <a:t>Size of the hole determines flow to insulation vacuum and release mass flow to tunnel</a:t>
            </a:r>
          </a:p>
          <a:p>
            <a:pPr lvl="1"/>
            <a:r>
              <a:rPr lang="en-GB" dirty="0" smtClean="0"/>
              <a:t>Bottom line: the full contents of the cryostat (and active shield) will be released, as in the LIV event.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From the point of view of Helium release, similar to MCI 4a/4b, only the dynamics may change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499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24496" cy="720000"/>
          </a:xfrm>
        </p:spPr>
        <p:txBody>
          <a:bodyPr/>
          <a:lstStyle/>
          <a:p>
            <a:r>
              <a:rPr lang="en-GB" dirty="0" smtClean="0"/>
              <a:t>MCI 4: Loss of Insulation Vacuum in SC Link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 &amp; N. Grada, Project Safety                        TCC 22. 2. 2018</a:t>
            </a:r>
            <a:endParaRPr lang="en-GB" noProof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12774" y="1124744"/>
            <a:ext cx="8279706" cy="5001419"/>
          </a:xfrm>
        </p:spPr>
        <p:txBody>
          <a:bodyPr>
            <a:normAutofit/>
          </a:bodyPr>
          <a:lstStyle/>
          <a:p>
            <a:r>
              <a:rPr lang="en-GB" dirty="0" smtClean="0"/>
              <a:t>Cryostat surface 25 m</a:t>
            </a:r>
            <a:r>
              <a:rPr lang="en-GB" baseline="30000" dirty="0" smtClean="0"/>
              <a:t>2</a:t>
            </a:r>
            <a:r>
              <a:rPr lang="en-GB" dirty="0" smtClean="0"/>
              <a:t>, 10 layer MLI</a:t>
            </a:r>
            <a:endParaRPr lang="en-GB" baseline="30000" dirty="0" smtClean="0"/>
          </a:p>
          <a:p>
            <a:r>
              <a:rPr lang="en-GB" dirty="0" smtClean="0"/>
              <a:t>Heat load from LIV (0.6 W cm</a:t>
            </a:r>
            <a:r>
              <a:rPr lang="en-GB" baseline="30000" dirty="0" smtClean="0"/>
              <a:t>-2</a:t>
            </a:r>
            <a:r>
              <a:rPr lang="en-GB" dirty="0" smtClean="0"/>
              <a:t>): 150 kW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 smtClean="0"/>
              <a:t>Initial Mass Flow through SC Link Safety Device*:</a:t>
            </a:r>
          </a:p>
          <a:p>
            <a:pPr lvl="1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MCI 4a: </a:t>
            </a:r>
            <a:r>
              <a:rPr lang="en-GB" dirty="0" smtClean="0"/>
              <a:t>MgB</a:t>
            </a:r>
            <a:r>
              <a:rPr lang="en-GB" baseline="-25000" dirty="0" smtClean="0"/>
              <a:t>2</a:t>
            </a:r>
            <a:r>
              <a:rPr lang="en-GB" dirty="0" smtClean="0"/>
              <a:t> SC link: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2 kg s</a:t>
            </a:r>
            <a:r>
              <a:rPr lang="en-GB" baseline="30000" dirty="0" smtClean="0">
                <a:solidFill>
                  <a:schemeClr val="accent6">
                    <a:lumMod val="75000"/>
                  </a:schemeClr>
                </a:solidFill>
              </a:rPr>
              <a:t>-1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MCI 4b</a:t>
            </a:r>
            <a:r>
              <a:rPr lang="en-GB" dirty="0" smtClean="0"/>
              <a:t>: </a:t>
            </a:r>
            <a:r>
              <a:rPr lang="en-GB" dirty="0" err="1" smtClean="0"/>
              <a:t>Nb-Ti</a:t>
            </a:r>
            <a:r>
              <a:rPr lang="en-GB" dirty="0" smtClean="0"/>
              <a:t> SC link: </a:t>
            </a:r>
            <a:r>
              <a:rPr lang="en-GB" dirty="0" smtClean="0">
                <a:solidFill>
                  <a:srgbClr val="FF0000"/>
                </a:solidFill>
              </a:rPr>
              <a:t>4.5 </a:t>
            </a:r>
            <a:r>
              <a:rPr lang="en-GB" dirty="0">
                <a:solidFill>
                  <a:srgbClr val="FF0000"/>
                </a:solidFill>
              </a:rPr>
              <a:t>Kg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endParaRPr lang="en-GB" baseline="30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baseline="30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baseline="30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baseline="30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GB" baseline="30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GB" baseline="30000" dirty="0" smtClean="0">
                <a:solidFill>
                  <a:schemeClr val="tx1"/>
                </a:solidFill>
              </a:rPr>
              <a:t>*</a:t>
            </a:r>
            <a:r>
              <a:rPr lang="en-GB" dirty="0" smtClean="0">
                <a:solidFill>
                  <a:schemeClr val="tx1"/>
                </a:solidFill>
              </a:rPr>
              <a:t> Estimated with </a:t>
            </a:r>
            <a:r>
              <a:rPr lang="en-GB" dirty="0" smtClean="0">
                <a:solidFill>
                  <a:schemeClr val="tx1"/>
                </a:solidFill>
              </a:rPr>
              <a:t>CERN </a:t>
            </a:r>
            <a:r>
              <a:rPr lang="en-GB" dirty="0" err="1" smtClean="0">
                <a:solidFill>
                  <a:schemeClr val="tx1"/>
                </a:solidFill>
              </a:rPr>
              <a:t>Kryolize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Software</a:t>
            </a:r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1967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v1.pptx [Read-Only]" id="{12E257F9-FC15-493E-BBC8-E3F51723E3D0}" vid="{EF1CBF35-0A51-4D35-BD43-AD4B9E8922F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HiLumi-Pres-Template-v1</Template>
  <TotalTime>788</TotalTime>
  <Words>1127</Words>
  <Application>Microsoft Office PowerPoint</Application>
  <PresentationFormat>On-screen Show (4:3)</PresentationFormat>
  <Paragraphs>177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Helium Release from SC Link to UR</vt:lpstr>
      <vt:lpstr>Cold Powering layout (schematic)</vt:lpstr>
      <vt:lpstr>Failure Modes leading to Helium evaporation</vt:lpstr>
      <vt:lpstr>SC Link Options</vt:lpstr>
      <vt:lpstr>UR Gallery – Accessible during Operation</vt:lpstr>
      <vt:lpstr>MCI 1: Quench or Short in IT</vt:lpstr>
      <vt:lpstr>MCI 2: Overheating or Short in DFX</vt:lpstr>
      <vt:lpstr>MCI 3: Internal short or arc</vt:lpstr>
      <vt:lpstr>MCI 4: Loss of Insulation Vacuum in SC Link</vt:lpstr>
      <vt:lpstr>MCI 4a: Time evolution after LIV</vt:lpstr>
      <vt:lpstr>Helium Behaviour after release</vt:lpstr>
      <vt:lpstr>MCI 4a – Comparison with SPS CC Test</vt:lpstr>
      <vt:lpstr>MCI 4b: LIV in Nb-Ti cryostat</vt:lpstr>
      <vt:lpstr>Conclusion</vt:lpstr>
      <vt:lpstr>Homework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Electrical Protection  in HL-LHC undergeound areas</dc:title>
  <dc:creator>Thomas Otto</dc:creator>
  <cp:lastModifiedBy>Thomas Otto</cp:lastModifiedBy>
  <cp:revision>48</cp:revision>
  <cp:lastPrinted>2018-02-21T12:29:59Z</cp:lastPrinted>
  <dcterms:created xsi:type="dcterms:W3CDTF">2018-02-09T10:31:10Z</dcterms:created>
  <dcterms:modified xsi:type="dcterms:W3CDTF">2018-02-21T15:11:18Z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