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wdp" ContentType="image/vnd.ms-photo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70" r:id="rId2"/>
    <p:sldId id="282" r:id="rId3"/>
    <p:sldId id="277" r:id="rId4"/>
    <p:sldId id="298" r:id="rId5"/>
    <p:sldId id="317" r:id="rId6"/>
    <p:sldId id="274" r:id="rId7"/>
    <p:sldId id="325" r:id="rId8"/>
    <p:sldId id="312" r:id="rId9"/>
    <p:sldId id="313" r:id="rId10"/>
    <p:sldId id="276" r:id="rId11"/>
    <p:sldId id="271" r:id="rId12"/>
    <p:sldId id="300" r:id="rId13"/>
    <p:sldId id="269" r:id="rId14"/>
    <p:sldId id="272" r:id="rId15"/>
    <p:sldId id="324" r:id="rId16"/>
    <p:sldId id="294" r:id="rId17"/>
    <p:sldId id="316" r:id="rId18"/>
    <p:sldId id="318" r:id="rId19"/>
    <p:sldId id="328" r:id="rId20"/>
    <p:sldId id="329" r:id="rId21"/>
    <p:sldId id="326" r:id="rId22"/>
    <p:sldId id="331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4BC"/>
    <a:srgbClr val="000660"/>
    <a:srgbClr val="2E4E39"/>
    <a:srgbClr val="FFD651"/>
    <a:srgbClr val="FFFE68"/>
    <a:srgbClr val="E1B0FF"/>
    <a:srgbClr val="504134"/>
    <a:srgbClr val="6198B0"/>
    <a:srgbClr val="2521BC"/>
    <a:srgbClr val="C030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88"/>
    <p:restoredTop sz="95581"/>
  </p:normalViewPr>
  <p:slideViewPr>
    <p:cSldViewPr>
      <p:cViewPr>
        <p:scale>
          <a:sx n="107" d="100"/>
          <a:sy n="107" d="100"/>
        </p:scale>
        <p:origin x="1616" y="2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2335FC-44D2-0048-9EE5-835D80AE4F33}" type="datetimeFigureOut">
              <a:rPr lang="en-US" smtClean="0"/>
              <a:t>1/24/18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C99D02-8518-AC44-A825-791FF6AF7A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2189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05E49A-2876-404F-A250-DFDA820C00AB}" type="datetimeFigureOut">
              <a:rPr lang="en-US" smtClean="0"/>
              <a:t>1/24/18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994330-6F7B-3040-B9BC-B28C97C9D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400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785E5-0F1D-4F68-9E58-1244B824460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205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785E5-0F1D-4F68-9E58-1244B824460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369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94330-6F7B-3040-B9BC-B28C97C9D3B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2208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785E5-0F1D-4F68-9E58-1244B824460A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8379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785E5-0F1D-4F68-9E58-1244B824460A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917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672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306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9133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031287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298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957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173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015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263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466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556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847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6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4EFC4F-91BE-4ECE-8AAD-8F9AE14B2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782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microsoft.com/office/2007/relationships/hdphoto" Target="../media/hdphoto1.wdp"/><Relationship Id="rId5" Type="http://schemas.openxmlformats.org/officeDocument/2006/relationships/image" Target="../media/image2.wmf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jpeg"/><Relationship Id="rId3" Type="http://schemas.openxmlformats.org/officeDocument/2006/relationships/image" Target="../media/image23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4" Type="http://schemas.openxmlformats.org/officeDocument/2006/relationships/image" Target="../media/image26.jpeg"/><Relationship Id="rId5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4" Type="http://schemas.openxmlformats.org/officeDocument/2006/relationships/image" Target="../media/image33.jpg"/><Relationship Id="rId5" Type="http://schemas.openxmlformats.org/officeDocument/2006/relationships/image" Target="../media/image34.jpg"/><Relationship Id="rId6" Type="http://schemas.openxmlformats.org/officeDocument/2006/relationships/image" Target="../media/image35.jpg"/><Relationship Id="rId7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4" Type="http://schemas.openxmlformats.org/officeDocument/2006/relationships/image" Target="../media/image39.jpg"/><Relationship Id="rId5" Type="http://schemas.openxmlformats.org/officeDocument/2006/relationships/image" Target="../media/image40.jpg"/><Relationship Id="rId6" Type="http://schemas.openxmlformats.org/officeDocument/2006/relationships/image" Target="../media/image41.jpg"/><Relationship Id="rId7" Type="http://schemas.openxmlformats.org/officeDocument/2006/relationships/image" Target="../media/image42.jpg"/><Relationship Id="rId8" Type="http://schemas.openxmlformats.org/officeDocument/2006/relationships/image" Target="../media/image43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7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4" Type="http://schemas.openxmlformats.org/officeDocument/2006/relationships/image" Target="../media/image4.jpg"/><Relationship Id="rId5" Type="http://schemas.openxmlformats.org/officeDocument/2006/relationships/image" Target="../media/image5.jpeg"/><Relationship Id="rId6" Type="http://schemas.openxmlformats.org/officeDocument/2006/relationships/image" Target="../media/image6.png"/><Relationship Id="rId7" Type="http://schemas.openxmlformats.org/officeDocument/2006/relationships/image" Target="../media/image7.jpeg"/><Relationship Id="rId8" Type="http://schemas.openxmlformats.org/officeDocument/2006/relationships/image" Target="../media/image8.png"/><Relationship Id="rId9" Type="http://schemas.openxmlformats.org/officeDocument/2006/relationships/image" Target="../media/image9.jpeg"/><Relationship Id="rId10" Type="http://schemas.openxmlformats.org/officeDocument/2006/relationships/image" Target="../media/image10.jpg"/><Relationship Id="rId11" Type="http://schemas.openxmlformats.org/officeDocument/2006/relationships/image" Target="../media/image11.jp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wmf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11.jpg"/><Relationship Id="rId5" Type="http://schemas.openxmlformats.org/officeDocument/2006/relationships/image" Target="../media/image2.wmf"/><Relationship Id="rId6" Type="http://schemas.openxmlformats.org/officeDocument/2006/relationships/image" Target="../media/image5.jpeg"/><Relationship Id="rId7" Type="http://schemas.openxmlformats.org/officeDocument/2006/relationships/image" Target="../media/image9.jpeg"/><Relationship Id="rId8" Type="http://schemas.openxmlformats.org/officeDocument/2006/relationships/image" Target="../media/image45.png"/><Relationship Id="rId9" Type="http://schemas.openxmlformats.org/officeDocument/2006/relationships/image" Target="../media/image46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4" Type="http://schemas.openxmlformats.org/officeDocument/2006/relationships/image" Target="../media/image13.jpg"/><Relationship Id="rId5" Type="http://schemas.openxmlformats.org/officeDocument/2006/relationships/image" Target="../media/image14.png"/><Relationship Id="rId6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7.jpg"/><Relationship Id="rId3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LightScree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6025"/>
          <a:stretch/>
        </p:blipFill>
        <p:spPr>
          <a:xfrm rot="5400000">
            <a:off x="4047564" y="1286436"/>
            <a:ext cx="1048872" cy="9144000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dkEdge"/>
        </p:spPr>
      </p:pic>
      <p:sp>
        <p:nvSpPr>
          <p:cNvPr id="4" name="TextBox 3"/>
          <p:cNvSpPr txBox="1"/>
          <p:nvPr/>
        </p:nvSpPr>
        <p:spPr>
          <a:xfrm>
            <a:off x="381000" y="1295400"/>
            <a:ext cx="86106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dirty="0" smtClean="0">
                <a:solidFill>
                  <a:srgbClr val="FFC000"/>
                </a:solidFill>
              </a:rPr>
              <a:t>Proposal </a:t>
            </a:r>
            <a:r>
              <a:rPr lang="en-US" sz="3400" smtClean="0">
                <a:solidFill>
                  <a:srgbClr val="FFC000"/>
                </a:solidFill>
              </a:rPr>
              <a:t>for Large-Scale Research </a:t>
            </a:r>
            <a:r>
              <a:rPr lang="en-US" sz="3400" dirty="0">
                <a:solidFill>
                  <a:srgbClr val="FFC000"/>
                </a:solidFill>
              </a:rPr>
              <a:t>F</a:t>
            </a:r>
            <a:r>
              <a:rPr lang="en-US" sz="3400" smtClean="0">
                <a:solidFill>
                  <a:srgbClr val="FFC000"/>
                </a:solidFill>
              </a:rPr>
              <a:t>acilities in </a:t>
            </a:r>
            <a:br>
              <a:rPr lang="en-US" sz="3400" smtClean="0">
                <a:solidFill>
                  <a:srgbClr val="FFC000"/>
                </a:solidFill>
              </a:rPr>
            </a:br>
            <a:r>
              <a:rPr lang="en-US" sz="3400" smtClean="0">
                <a:solidFill>
                  <a:srgbClr val="FFC000"/>
                </a:solidFill>
              </a:rPr>
              <a:t>                         South </a:t>
            </a:r>
            <a:r>
              <a:rPr lang="en-US" sz="3400" dirty="0" smtClean="0">
                <a:solidFill>
                  <a:srgbClr val="FFC000"/>
                </a:solidFill>
              </a:rPr>
              <a:t>East Europe</a:t>
            </a:r>
            <a:endParaRPr lang="en-US" sz="3400" dirty="0">
              <a:solidFill>
                <a:srgbClr val="FFC000"/>
              </a:solidFill>
            </a:endParaRPr>
          </a:p>
        </p:txBody>
      </p:sp>
      <p:sp>
        <p:nvSpPr>
          <p:cNvPr id="15" name="Round Same Side Corner Rectangle 14"/>
          <p:cNvSpPr/>
          <p:nvPr/>
        </p:nvSpPr>
        <p:spPr>
          <a:xfrm>
            <a:off x="0" y="0"/>
            <a:ext cx="9144000" cy="533400"/>
          </a:xfrm>
          <a:prstGeom prst="round2SameRect">
            <a:avLst>
              <a:gd name="adj1" fmla="val 18309"/>
              <a:gd name="adj2" fmla="val 0"/>
            </a:avLst>
          </a:prstGeom>
          <a:solidFill>
            <a:schemeClr val="accent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schemeClr val="accent2">
                <a:lumMod val="60000"/>
                <a:lumOff val="40000"/>
                <a:alpha val="6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6" name="Picture 4" descr="C:\Documents and Settings\alen.nikezic\Desktop\MUPIJU-Stari komp\Press clipping\montenegro grb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" y="0"/>
            <a:ext cx="533400" cy="528638"/>
          </a:xfrm>
          <a:prstGeom prst="rect">
            <a:avLst/>
          </a:prstGeom>
          <a:ln>
            <a:noFill/>
          </a:ln>
          <a:effectLst>
            <a:outerShdw blurRad="190500" algn="tl" rotWithShape="0">
              <a:schemeClr val="accent2">
                <a:lumMod val="75000"/>
                <a:alpha val="70000"/>
              </a:schemeClr>
            </a:outerShdw>
          </a:effectLst>
        </p:spPr>
      </p:pic>
      <p:sp>
        <p:nvSpPr>
          <p:cNvPr id="18" name="TextBox 17"/>
          <p:cNvSpPr txBox="1"/>
          <p:nvPr/>
        </p:nvSpPr>
        <p:spPr>
          <a:xfrm>
            <a:off x="228600" y="5450512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Forum on New International Research Facilities for South East Europe,</a:t>
            </a:r>
          </a:p>
          <a:p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ICTP Trieste, January 25-26, 2018 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19400" y="3124200"/>
            <a:ext cx="33528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chemeClr val="bg1"/>
                </a:solidFill>
              </a:rPr>
              <a:t> </a:t>
            </a:r>
            <a:r>
              <a:rPr lang="en-US" sz="2700" dirty="0" smtClean="0">
                <a:solidFill>
                  <a:schemeClr val="bg1"/>
                </a:solidFill>
              </a:rPr>
              <a:t> Dr. </a:t>
            </a:r>
            <a:r>
              <a:rPr lang="en-US" sz="2700" dirty="0" err="1" smtClean="0">
                <a:solidFill>
                  <a:schemeClr val="bg1"/>
                </a:solidFill>
              </a:rPr>
              <a:t>Sanja</a:t>
            </a:r>
            <a:r>
              <a:rPr lang="en-US" sz="2700" dirty="0" smtClean="0">
                <a:solidFill>
                  <a:schemeClr val="bg1"/>
                </a:solidFill>
              </a:rPr>
              <a:t> Damjanovic </a:t>
            </a:r>
            <a:endParaRPr lang="en-US" sz="27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81200" y="3632031"/>
            <a:ext cx="52578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>
                <a:solidFill>
                  <a:schemeClr val="bg1"/>
                </a:solidFill>
              </a:rPr>
              <a:t> </a:t>
            </a:r>
            <a:r>
              <a:rPr lang="en-US" sz="2700" smtClean="0">
                <a:solidFill>
                  <a:schemeClr val="bg1"/>
                </a:solidFill>
              </a:rPr>
              <a:t>Minister of Science of Montenegro</a:t>
            </a:r>
            <a:endParaRPr lang="en-US" sz="2700" dirty="0">
              <a:solidFill>
                <a:schemeClr val="bg1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2157" y="4173287"/>
            <a:ext cx="1127285" cy="563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781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61192" y="1752600"/>
            <a:ext cx="882161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dirty="0" smtClean="0">
                <a:solidFill>
                  <a:srgbClr val="FFC000"/>
                </a:solidFill>
              </a:rPr>
              <a:t>How the common central facility would look like?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24254" y="3097496"/>
            <a:ext cx="77255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bg1"/>
                </a:solidFill>
              </a:rPr>
              <a:t>Proposed are two complementary options, both based on most advanced technologies</a:t>
            </a:r>
            <a:endParaRPr lang="en-US" sz="3000" dirty="0">
              <a:solidFill>
                <a:schemeClr val="bg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0" y="0"/>
            <a:ext cx="9144000" cy="533400"/>
            <a:chOff x="0" y="0"/>
            <a:chExt cx="9144000" cy="533400"/>
          </a:xfrm>
        </p:grpSpPr>
        <p:sp>
          <p:nvSpPr>
            <p:cNvPr id="7" name="Round Same Side Corner Rectangle 6"/>
            <p:cNvSpPr/>
            <p:nvPr/>
          </p:nvSpPr>
          <p:spPr>
            <a:xfrm>
              <a:off x="0" y="0"/>
              <a:ext cx="9144000" cy="533400"/>
            </a:xfrm>
            <a:prstGeom prst="round2SameRect">
              <a:avLst>
                <a:gd name="adj1" fmla="val 18309"/>
                <a:gd name="adj2" fmla="val 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outerShdw blurRad="50800" dist="38100" dir="5400000" algn="t" rotWithShape="0">
                <a:schemeClr val="accent2">
                  <a:lumMod val="60000"/>
                  <a:lumOff val="40000"/>
                  <a:alpha val="6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8" name="Picture 4" descr="C:\Documents and Settings\alen.nikezic\Desktop\MUPIJU-Stari komp\Press clipping\montenegro grb.wm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6200" y="0"/>
              <a:ext cx="533400" cy="52863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chemeClr val="accent2">
                  <a:lumMod val="75000"/>
                  <a:alpha val="70000"/>
                </a:scheme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47604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130158"/>
            <a:ext cx="8534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Option I: 4</a:t>
            </a:r>
            <a:r>
              <a:rPr lang="en-US" sz="2500" baseline="300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</a:t>
            </a:r>
            <a:r>
              <a:rPr lang="en-US" sz="25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Generation Synchrotron Light Source with a </a:t>
            </a:r>
            <a:br>
              <a:rPr lang="en-US" sz="25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25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new technique</a:t>
            </a:r>
            <a:r>
              <a:rPr lang="en-US" sz="2500" dirty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5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used for the first time in Lund, Sweden </a:t>
            </a:r>
            <a:endParaRPr lang="en-US" sz="2500" dirty="0">
              <a:solidFill>
                <a:srgbClr val="FFC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45" t="7333" b="11333"/>
          <a:stretch/>
        </p:blipFill>
        <p:spPr>
          <a:xfrm>
            <a:off x="80207" y="2206647"/>
            <a:ext cx="6015793" cy="434655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66" t="16377" b="8667"/>
          <a:stretch/>
        </p:blipFill>
        <p:spPr>
          <a:xfrm>
            <a:off x="5711940" y="2221500"/>
            <a:ext cx="3318725" cy="219494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16667" b="11333"/>
          <a:stretch/>
        </p:blipFill>
        <p:spPr>
          <a:xfrm>
            <a:off x="5711940" y="4416582"/>
            <a:ext cx="3318725" cy="213346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209800" y="2282848"/>
            <a:ext cx="20574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smtClean="0">
                <a:solidFill>
                  <a:schemeClr val="bg1"/>
                </a:solidFill>
              </a:rPr>
              <a:t>Max </a:t>
            </a:r>
            <a:r>
              <a:rPr lang="en-US" sz="2500" dirty="0" smtClean="0">
                <a:solidFill>
                  <a:schemeClr val="bg1"/>
                </a:solidFill>
              </a:rPr>
              <a:t>IV Lund</a:t>
            </a:r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" y="1194137"/>
            <a:ext cx="87180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Science community of South-East Europe would be unified, more than 1000 Users, a broad spectrum of </a:t>
            </a:r>
            <a:r>
              <a:rPr lang="en-US" sz="2000" dirty="0" smtClean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research and applications reaching from biology up to industrial aspects</a:t>
            </a:r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t>11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600200" y="6031468"/>
            <a:ext cx="3200400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Director Dr. Christoph </a:t>
            </a:r>
            <a:r>
              <a:rPr lang="en-US" dirty="0" err="1" smtClean="0"/>
              <a:t>Quitmann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27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>
            <a:grpSpLocks noChangeAspect="1"/>
          </p:cNvGrpSpPr>
          <p:nvPr/>
        </p:nvGrpSpPr>
        <p:grpSpPr>
          <a:xfrm>
            <a:off x="3116950" y="1905000"/>
            <a:ext cx="6027050" cy="4267200"/>
            <a:chOff x="2289610" y="533997"/>
            <a:chExt cx="6728883" cy="4990967"/>
          </a:xfrm>
        </p:grpSpPr>
        <p:sp>
          <p:nvSpPr>
            <p:cNvPr id="5" name="Freeform 4"/>
            <p:cNvSpPr/>
            <p:nvPr/>
          </p:nvSpPr>
          <p:spPr>
            <a:xfrm rot="3683626">
              <a:off x="3306217" y="4012377"/>
              <a:ext cx="915513" cy="4517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22587"/>
                  </a:moveTo>
                  <a:lnTo>
                    <a:pt x="915513" y="22587"/>
                  </a:lnTo>
                </a:path>
              </a:pathLst>
            </a:custGeom>
            <a:noFill/>
            <a:scene3d>
              <a:camera prst="orthographicFront"/>
              <a:lightRig rig="threePt" dir="t">
                <a:rot lat="0" lon="0" rev="7500000"/>
              </a:lightRig>
            </a:scene3d>
            <a:sp3d z="-40000" prstMaterial="matte"/>
          </p:spPr>
          <p:style>
            <a:lnRef idx="2">
              <a:schemeClr val="accent2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Freeform 5"/>
            <p:cNvSpPr/>
            <p:nvPr/>
          </p:nvSpPr>
          <p:spPr>
            <a:xfrm rot="1312868">
              <a:off x="3810363" y="3351785"/>
              <a:ext cx="653596" cy="4517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22587"/>
                  </a:moveTo>
                  <a:lnTo>
                    <a:pt x="653596" y="22587"/>
                  </a:lnTo>
                </a:path>
              </a:pathLst>
            </a:custGeom>
            <a:noFill/>
            <a:scene3d>
              <a:camera prst="orthographicFront"/>
              <a:lightRig rig="threePt" dir="t">
                <a:rot lat="0" lon="0" rev="7500000"/>
              </a:lightRig>
            </a:scene3d>
            <a:sp3d z="-40000" prstMaterial="matte"/>
          </p:spPr>
          <p:style>
            <a:lnRef idx="2">
              <a:schemeClr val="accent2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Freeform 6"/>
            <p:cNvSpPr/>
            <p:nvPr/>
          </p:nvSpPr>
          <p:spPr>
            <a:xfrm rot="20287132">
              <a:off x="3810363" y="2597438"/>
              <a:ext cx="653596" cy="4517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22587"/>
                  </a:moveTo>
                  <a:lnTo>
                    <a:pt x="653596" y="22587"/>
                  </a:lnTo>
                </a:path>
              </a:pathLst>
            </a:custGeom>
            <a:noFill/>
            <a:scene3d>
              <a:camera prst="orthographicFront"/>
              <a:lightRig rig="threePt" dir="t">
                <a:rot lat="0" lon="0" rev="7500000"/>
              </a:lightRig>
            </a:scene3d>
            <a:sp3d z="-40000" prstMaterial="matte"/>
          </p:spPr>
          <p:style>
            <a:lnRef idx="2">
              <a:schemeClr val="accent2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Freeform 7"/>
            <p:cNvSpPr/>
            <p:nvPr/>
          </p:nvSpPr>
          <p:spPr>
            <a:xfrm rot="17813247">
              <a:off x="3281169" y="1949117"/>
              <a:ext cx="873661" cy="4517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22587"/>
                  </a:moveTo>
                  <a:lnTo>
                    <a:pt x="873661" y="22587"/>
                  </a:lnTo>
                </a:path>
              </a:pathLst>
            </a:custGeom>
            <a:noFill/>
            <a:scene3d>
              <a:camera prst="orthographicFront"/>
              <a:lightRig rig="threePt" dir="t">
                <a:rot lat="0" lon="0" rev="7500000"/>
              </a:lightRig>
            </a:scene3d>
            <a:sp3d z="-40000" prstMaterial="matte"/>
          </p:spPr>
          <p:style>
            <a:lnRef idx="2">
              <a:schemeClr val="accent2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Oval 8"/>
            <p:cNvSpPr/>
            <p:nvPr/>
          </p:nvSpPr>
          <p:spPr>
            <a:xfrm>
              <a:off x="2289610" y="2133600"/>
              <a:ext cx="1816819" cy="1772009"/>
            </a:xfrm>
            <a:prstGeom prst="ellipse">
              <a:avLst/>
            </a:prstGeom>
            <a:blipFill rotWithShape="0">
              <a:blip r:embed="rId2" cstate="print"/>
              <a:stretch>
                <a:fillRect/>
              </a:stretch>
            </a:blipFill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3507928" y="533997"/>
              <a:ext cx="1749872" cy="1090091"/>
            </a:xfrm>
            <a:custGeom>
              <a:avLst/>
              <a:gdLst>
                <a:gd name="connsiteX0" fmla="*/ 0 w 1325398"/>
                <a:gd name="connsiteY0" fmla="*/ 545046 h 1090091"/>
                <a:gd name="connsiteX1" fmla="*/ 241742 w 1325398"/>
                <a:gd name="connsiteY1" fmla="*/ 124089 h 1090091"/>
                <a:gd name="connsiteX2" fmla="*/ 662700 w 1325398"/>
                <a:gd name="connsiteY2" fmla="*/ 1 h 1090091"/>
                <a:gd name="connsiteX3" fmla="*/ 1083658 w 1325398"/>
                <a:gd name="connsiteY3" fmla="*/ 124090 h 1090091"/>
                <a:gd name="connsiteX4" fmla="*/ 1325399 w 1325398"/>
                <a:gd name="connsiteY4" fmla="*/ 545048 h 1090091"/>
                <a:gd name="connsiteX5" fmla="*/ 1083657 w 1325398"/>
                <a:gd name="connsiteY5" fmla="*/ 966006 h 1090091"/>
                <a:gd name="connsiteX6" fmla="*/ 662699 w 1325398"/>
                <a:gd name="connsiteY6" fmla="*/ 1090094 h 1090091"/>
                <a:gd name="connsiteX7" fmla="*/ 241741 w 1325398"/>
                <a:gd name="connsiteY7" fmla="*/ 966005 h 1090091"/>
                <a:gd name="connsiteX8" fmla="*/ 0 w 1325398"/>
                <a:gd name="connsiteY8" fmla="*/ 545047 h 1090091"/>
                <a:gd name="connsiteX9" fmla="*/ 0 w 1325398"/>
                <a:gd name="connsiteY9" fmla="*/ 545046 h 1090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25398" h="1090091">
                  <a:moveTo>
                    <a:pt x="0" y="545046"/>
                  </a:moveTo>
                  <a:cubicBezTo>
                    <a:pt x="0" y="382057"/>
                    <a:pt x="88688" y="227622"/>
                    <a:pt x="241742" y="124089"/>
                  </a:cubicBezTo>
                  <a:cubicBezTo>
                    <a:pt x="360343" y="43862"/>
                    <a:pt x="509138" y="1"/>
                    <a:pt x="662700" y="1"/>
                  </a:cubicBezTo>
                  <a:cubicBezTo>
                    <a:pt x="816262" y="1"/>
                    <a:pt x="965057" y="43863"/>
                    <a:pt x="1083658" y="124090"/>
                  </a:cubicBezTo>
                  <a:cubicBezTo>
                    <a:pt x="1236712" y="227624"/>
                    <a:pt x="1325399" y="382059"/>
                    <a:pt x="1325399" y="545048"/>
                  </a:cubicBezTo>
                  <a:cubicBezTo>
                    <a:pt x="1325399" y="708037"/>
                    <a:pt x="1236712" y="862472"/>
                    <a:pt x="1083657" y="966006"/>
                  </a:cubicBezTo>
                  <a:cubicBezTo>
                    <a:pt x="965056" y="1046233"/>
                    <a:pt x="816261" y="1090094"/>
                    <a:pt x="662699" y="1090094"/>
                  </a:cubicBezTo>
                  <a:cubicBezTo>
                    <a:pt x="509137" y="1090094"/>
                    <a:pt x="360342" y="1046232"/>
                    <a:pt x="241741" y="966005"/>
                  </a:cubicBezTo>
                  <a:cubicBezTo>
                    <a:pt x="88686" y="862472"/>
                    <a:pt x="0" y="708036"/>
                    <a:pt x="0" y="545047"/>
                  </a:cubicBezTo>
                  <a:lnTo>
                    <a:pt x="0" y="545046"/>
                  </a:lnTo>
                  <a:close/>
                </a:path>
              </a:pathLst>
            </a:custGeom>
            <a:solidFill>
              <a:srgbClr val="C00000"/>
            </a:solidFill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3195" tIns="127350" rIns="153195" bIns="127350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r-TR" dirty="0"/>
                <a:t>Life </a:t>
              </a:r>
              <a:r>
                <a:rPr lang="tr-TR" dirty="0" err="1"/>
                <a:t>Sciences</a:t>
              </a:r>
              <a:endParaRPr lang="en-US" dirty="0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5403302" y="533997"/>
              <a:ext cx="1988098" cy="1090091"/>
            </a:xfrm>
            <a:custGeom>
              <a:avLst/>
              <a:gdLst>
                <a:gd name="connsiteX0" fmla="*/ 0 w 1988098"/>
                <a:gd name="connsiteY0" fmla="*/ 0 h 1090091"/>
                <a:gd name="connsiteX1" fmla="*/ 1988098 w 1988098"/>
                <a:gd name="connsiteY1" fmla="*/ 0 h 1090091"/>
                <a:gd name="connsiteX2" fmla="*/ 1988098 w 1988098"/>
                <a:gd name="connsiteY2" fmla="*/ 1090091 h 1090091"/>
                <a:gd name="connsiteX3" fmla="*/ 0 w 1988098"/>
                <a:gd name="connsiteY3" fmla="*/ 1090091 h 1090091"/>
                <a:gd name="connsiteX4" fmla="*/ 0 w 1988098"/>
                <a:gd name="connsiteY4" fmla="*/ 0 h 1090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8098" h="1090091">
                  <a:moveTo>
                    <a:pt x="0" y="0"/>
                  </a:moveTo>
                  <a:lnTo>
                    <a:pt x="1988098" y="0"/>
                  </a:lnTo>
                  <a:lnTo>
                    <a:pt x="1988098" y="1090091"/>
                  </a:lnTo>
                  <a:lnTo>
                    <a:pt x="0" y="109009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128588" lvl="1" indent="-128588" defTabSz="60007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tr-TR" dirty="0" err="1">
                  <a:solidFill>
                    <a:schemeClr val="bg1"/>
                  </a:solidFill>
                </a:rPr>
                <a:t>Drug</a:t>
              </a:r>
              <a:r>
                <a:rPr lang="tr-TR" dirty="0">
                  <a:solidFill>
                    <a:schemeClr val="bg1"/>
                  </a:solidFill>
                </a:rPr>
                <a:t> </a:t>
              </a:r>
              <a:r>
                <a:rPr lang="tr-TR" dirty="0" err="1">
                  <a:solidFill>
                    <a:schemeClr val="bg1"/>
                  </a:solidFill>
                </a:rPr>
                <a:t>design</a:t>
              </a:r>
              <a:endParaRPr lang="en-US" dirty="0">
                <a:solidFill>
                  <a:schemeClr val="bg1"/>
                </a:solidFill>
              </a:endParaRPr>
            </a:p>
            <a:p>
              <a:pPr marL="128588" lvl="1" indent="-128588" defTabSz="60007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tr-TR" dirty="0" err="1">
                  <a:solidFill>
                    <a:schemeClr val="bg1"/>
                  </a:solidFill>
                </a:rPr>
                <a:t>Imaging</a:t>
              </a:r>
              <a:endParaRPr lang="tr-TR" dirty="0">
                <a:solidFill>
                  <a:schemeClr val="bg1"/>
                </a:solidFill>
              </a:endParaRPr>
            </a:p>
            <a:p>
              <a:pPr marL="128588" lvl="1" indent="-128588" defTabSz="60007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tr-TR" dirty="0" err="1">
                  <a:solidFill>
                    <a:schemeClr val="bg1"/>
                  </a:solidFill>
                </a:rPr>
                <a:t>Therapy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2" name="Freeform 11"/>
            <p:cNvSpPr/>
            <p:nvPr/>
          </p:nvSpPr>
          <p:spPr>
            <a:xfrm>
              <a:off x="4401151" y="1750060"/>
              <a:ext cx="1771049" cy="1090091"/>
            </a:xfrm>
            <a:custGeom>
              <a:avLst/>
              <a:gdLst>
                <a:gd name="connsiteX0" fmla="*/ 0 w 1090091"/>
                <a:gd name="connsiteY0" fmla="*/ 545046 h 1090091"/>
                <a:gd name="connsiteX1" fmla="*/ 159641 w 1090091"/>
                <a:gd name="connsiteY1" fmla="*/ 159640 h 1090091"/>
                <a:gd name="connsiteX2" fmla="*/ 545047 w 1090091"/>
                <a:gd name="connsiteY2" fmla="*/ 0 h 1090091"/>
                <a:gd name="connsiteX3" fmla="*/ 930453 w 1090091"/>
                <a:gd name="connsiteY3" fmla="*/ 159641 h 1090091"/>
                <a:gd name="connsiteX4" fmla="*/ 1090093 w 1090091"/>
                <a:gd name="connsiteY4" fmla="*/ 545047 h 1090091"/>
                <a:gd name="connsiteX5" fmla="*/ 930453 w 1090091"/>
                <a:gd name="connsiteY5" fmla="*/ 930453 h 1090091"/>
                <a:gd name="connsiteX6" fmla="*/ 545047 w 1090091"/>
                <a:gd name="connsiteY6" fmla="*/ 1090093 h 1090091"/>
                <a:gd name="connsiteX7" fmla="*/ 159641 w 1090091"/>
                <a:gd name="connsiteY7" fmla="*/ 930452 h 1090091"/>
                <a:gd name="connsiteX8" fmla="*/ 1 w 1090091"/>
                <a:gd name="connsiteY8" fmla="*/ 545046 h 1090091"/>
                <a:gd name="connsiteX9" fmla="*/ 0 w 1090091"/>
                <a:gd name="connsiteY9" fmla="*/ 545046 h 1090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90091" h="1090091">
                  <a:moveTo>
                    <a:pt x="0" y="545046"/>
                  </a:moveTo>
                  <a:cubicBezTo>
                    <a:pt x="0" y="400491"/>
                    <a:pt x="57425" y="261856"/>
                    <a:pt x="159641" y="159640"/>
                  </a:cubicBezTo>
                  <a:cubicBezTo>
                    <a:pt x="261857" y="57424"/>
                    <a:pt x="400492" y="0"/>
                    <a:pt x="545047" y="0"/>
                  </a:cubicBezTo>
                  <a:cubicBezTo>
                    <a:pt x="689602" y="0"/>
                    <a:pt x="828237" y="57425"/>
                    <a:pt x="930453" y="159641"/>
                  </a:cubicBezTo>
                  <a:cubicBezTo>
                    <a:pt x="1032669" y="261857"/>
                    <a:pt x="1090093" y="400492"/>
                    <a:pt x="1090093" y="545047"/>
                  </a:cubicBezTo>
                  <a:cubicBezTo>
                    <a:pt x="1090093" y="689602"/>
                    <a:pt x="1032669" y="828237"/>
                    <a:pt x="930453" y="930453"/>
                  </a:cubicBezTo>
                  <a:cubicBezTo>
                    <a:pt x="828237" y="1032669"/>
                    <a:pt x="689602" y="1090093"/>
                    <a:pt x="545047" y="1090093"/>
                  </a:cubicBezTo>
                  <a:cubicBezTo>
                    <a:pt x="400492" y="1090093"/>
                    <a:pt x="261857" y="1032668"/>
                    <a:pt x="159641" y="930452"/>
                  </a:cubicBezTo>
                  <a:cubicBezTo>
                    <a:pt x="57425" y="828236"/>
                    <a:pt x="1" y="689601"/>
                    <a:pt x="1" y="545046"/>
                  </a:cubicBezTo>
                  <a:lnTo>
                    <a:pt x="0" y="545046"/>
                  </a:lnTo>
                  <a:close/>
                </a:path>
              </a:pathLst>
            </a:custGeom>
            <a:solidFill>
              <a:srgbClr val="C00000"/>
            </a:solidFill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7350" tIns="127350" rIns="127350" bIns="127350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r-TR" dirty="0" err="1"/>
                <a:t>Material</a:t>
              </a:r>
              <a:r>
                <a:rPr lang="tr-TR" dirty="0"/>
                <a:t> </a:t>
              </a:r>
              <a:r>
                <a:rPr lang="tr-TR" dirty="0" err="1"/>
                <a:t>Science</a:t>
              </a:r>
              <a:endParaRPr lang="en-US" dirty="0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6289663" y="1750060"/>
              <a:ext cx="2075019" cy="1090091"/>
            </a:xfrm>
            <a:custGeom>
              <a:avLst/>
              <a:gdLst>
                <a:gd name="connsiteX0" fmla="*/ 0 w 1635137"/>
                <a:gd name="connsiteY0" fmla="*/ 0 h 1090091"/>
                <a:gd name="connsiteX1" fmla="*/ 1635137 w 1635137"/>
                <a:gd name="connsiteY1" fmla="*/ 0 h 1090091"/>
                <a:gd name="connsiteX2" fmla="*/ 1635137 w 1635137"/>
                <a:gd name="connsiteY2" fmla="*/ 1090091 h 1090091"/>
                <a:gd name="connsiteX3" fmla="*/ 0 w 1635137"/>
                <a:gd name="connsiteY3" fmla="*/ 1090091 h 1090091"/>
                <a:gd name="connsiteX4" fmla="*/ 0 w 1635137"/>
                <a:gd name="connsiteY4" fmla="*/ 0 h 1090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5137" h="1090091">
                  <a:moveTo>
                    <a:pt x="0" y="0"/>
                  </a:moveTo>
                  <a:lnTo>
                    <a:pt x="1635137" y="0"/>
                  </a:lnTo>
                  <a:lnTo>
                    <a:pt x="1635137" y="1090091"/>
                  </a:lnTo>
                  <a:lnTo>
                    <a:pt x="0" y="109009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128588" lvl="1" indent="-128588" defTabSz="60007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tr-TR" dirty="0">
                  <a:solidFill>
                    <a:schemeClr val="bg1"/>
                  </a:solidFill>
                </a:rPr>
                <a:t>New </a:t>
              </a:r>
              <a:r>
                <a:rPr lang="tr-TR" dirty="0" err="1">
                  <a:solidFill>
                    <a:schemeClr val="bg1"/>
                  </a:solidFill>
                </a:rPr>
                <a:t>materials</a:t>
              </a:r>
              <a:endParaRPr lang="en-US" dirty="0">
                <a:solidFill>
                  <a:schemeClr val="bg1"/>
                </a:solidFill>
              </a:endParaRPr>
            </a:p>
            <a:p>
              <a:pPr marL="128588" lvl="1" indent="-128588" defTabSz="60007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tr-TR" dirty="0" err="1">
                  <a:solidFill>
                    <a:schemeClr val="bg1"/>
                  </a:solidFill>
                </a:rPr>
                <a:t>Energy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>
              <a:off x="4401151" y="3154248"/>
              <a:ext cx="2113067" cy="1090091"/>
            </a:xfrm>
            <a:custGeom>
              <a:avLst/>
              <a:gdLst>
                <a:gd name="connsiteX0" fmla="*/ 0 w 1090091"/>
                <a:gd name="connsiteY0" fmla="*/ 545046 h 1090091"/>
                <a:gd name="connsiteX1" fmla="*/ 159641 w 1090091"/>
                <a:gd name="connsiteY1" fmla="*/ 159640 h 1090091"/>
                <a:gd name="connsiteX2" fmla="*/ 545047 w 1090091"/>
                <a:gd name="connsiteY2" fmla="*/ 0 h 1090091"/>
                <a:gd name="connsiteX3" fmla="*/ 930453 w 1090091"/>
                <a:gd name="connsiteY3" fmla="*/ 159641 h 1090091"/>
                <a:gd name="connsiteX4" fmla="*/ 1090093 w 1090091"/>
                <a:gd name="connsiteY4" fmla="*/ 545047 h 1090091"/>
                <a:gd name="connsiteX5" fmla="*/ 930453 w 1090091"/>
                <a:gd name="connsiteY5" fmla="*/ 930453 h 1090091"/>
                <a:gd name="connsiteX6" fmla="*/ 545047 w 1090091"/>
                <a:gd name="connsiteY6" fmla="*/ 1090093 h 1090091"/>
                <a:gd name="connsiteX7" fmla="*/ 159641 w 1090091"/>
                <a:gd name="connsiteY7" fmla="*/ 930452 h 1090091"/>
                <a:gd name="connsiteX8" fmla="*/ 1 w 1090091"/>
                <a:gd name="connsiteY8" fmla="*/ 545046 h 1090091"/>
                <a:gd name="connsiteX9" fmla="*/ 0 w 1090091"/>
                <a:gd name="connsiteY9" fmla="*/ 545046 h 1090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90091" h="1090091">
                  <a:moveTo>
                    <a:pt x="0" y="545046"/>
                  </a:moveTo>
                  <a:cubicBezTo>
                    <a:pt x="0" y="400491"/>
                    <a:pt x="57425" y="261856"/>
                    <a:pt x="159641" y="159640"/>
                  </a:cubicBezTo>
                  <a:cubicBezTo>
                    <a:pt x="261857" y="57424"/>
                    <a:pt x="400492" y="0"/>
                    <a:pt x="545047" y="0"/>
                  </a:cubicBezTo>
                  <a:cubicBezTo>
                    <a:pt x="689602" y="0"/>
                    <a:pt x="828237" y="57425"/>
                    <a:pt x="930453" y="159641"/>
                  </a:cubicBezTo>
                  <a:cubicBezTo>
                    <a:pt x="1032669" y="261857"/>
                    <a:pt x="1090093" y="400492"/>
                    <a:pt x="1090093" y="545047"/>
                  </a:cubicBezTo>
                  <a:cubicBezTo>
                    <a:pt x="1090093" y="689602"/>
                    <a:pt x="1032669" y="828237"/>
                    <a:pt x="930453" y="930453"/>
                  </a:cubicBezTo>
                  <a:cubicBezTo>
                    <a:pt x="828237" y="1032669"/>
                    <a:pt x="689602" y="1090093"/>
                    <a:pt x="545047" y="1090093"/>
                  </a:cubicBezTo>
                  <a:cubicBezTo>
                    <a:pt x="400492" y="1090093"/>
                    <a:pt x="261857" y="1032668"/>
                    <a:pt x="159641" y="930452"/>
                  </a:cubicBezTo>
                  <a:cubicBezTo>
                    <a:pt x="57425" y="828236"/>
                    <a:pt x="1" y="689601"/>
                    <a:pt x="1" y="545046"/>
                  </a:cubicBezTo>
                  <a:lnTo>
                    <a:pt x="0" y="545046"/>
                  </a:lnTo>
                  <a:close/>
                </a:path>
              </a:pathLst>
            </a:custGeom>
            <a:solidFill>
              <a:srgbClr val="C00000"/>
            </a:solidFill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4493" tIns="124493" rIns="124493" bIns="124493" numCol="1" spcCol="1270" anchor="ctr" anchorCtr="0">
              <a:noAutofit/>
            </a:bodyPr>
            <a:lstStyle/>
            <a:p>
              <a:pPr algn="ctr" defTabSz="33337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r-TR" dirty="0" err="1" smtClean="0"/>
                <a:t>Environmental</a:t>
              </a:r>
              <a:r>
                <a:rPr lang="tr-TR" dirty="0"/>
                <a:t/>
              </a:r>
              <a:br>
                <a:rPr lang="tr-TR" dirty="0"/>
              </a:br>
              <a:r>
                <a:rPr lang="tr-TR" dirty="0" err="1" smtClean="0"/>
                <a:t>Science</a:t>
              </a:r>
              <a:endParaRPr lang="en-US" dirty="0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6636441" y="3154246"/>
              <a:ext cx="2382052" cy="1090091"/>
            </a:xfrm>
            <a:custGeom>
              <a:avLst/>
              <a:gdLst>
                <a:gd name="connsiteX0" fmla="*/ 0 w 1635137"/>
                <a:gd name="connsiteY0" fmla="*/ 0 h 1090091"/>
                <a:gd name="connsiteX1" fmla="*/ 1635137 w 1635137"/>
                <a:gd name="connsiteY1" fmla="*/ 0 h 1090091"/>
                <a:gd name="connsiteX2" fmla="*/ 1635137 w 1635137"/>
                <a:gd name="connsiteY2" fmla="*/ 1090091 h 1090091"/>
                <a:gd name="connsiteX3" fmla="*/ 0 w 1635137"/>
                <a:gd name="connsiteY3" fmla="*/ 1090091 h 1090091"/>
                <a:gd name="connsiteX4" fmla="*/ 0 w 1635137"/>
                <a:gd name="connsiteY4" fmla="*/ 0 h 1090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5137" h="1090091">
                  <a:moveTo>
                    <a:pt x="0" y="0"/>
                  </a:moveTo>
                  <a:lnTo>
                    <a:pt x="1635137" y="0"/>
                  </a:lnTo>
                  <a:lnTo>
                    <a:pt x="1635137" y="1090091"/>
                  </a:lnTo>
                  <a:lnTo>
                    <a:pt x="0" y="109009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128588" lvl="1" indent="-128588" defTabSz="60007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tr-TR" dirty="0" err="1">
                  <a:solidFill>
                    <a:schemeClr val="bg1"/>
                  </a:solidFill>
                </a:rPr>
                <a:t>Air</a:t>
              </a:r>
              <a:r>
                <a:rPr lang="tr-TR" dirty="0">
                  <a:solidFill>
                    <a:schemeClr val="bg1"/>
                  </a:solidFill>
                </a:rPr>
                <a:t>, </a:t>
              </a:r>
              <a:r>
                <a:rPr lang="tr-TR" dirty="0" err="1">
                  <a:solidFill>
                    <a:schemeClr val="bg1"/>
                  </a:solidFill>
                </a:rPr>
                <a:t>soil</a:t>
              </a:r>
              <a:r>
                <a:rPr lang="tr-TR" dirty="0">
                  <a:solidFill>
                    <a:schemeClr val="bg1"/>
                  </a:solidFill>
                </a:rPr>
                <a:t> </a:t>
              </a:r>
              <a:r>
                <a:rPr lang="tr-TR" dirty="0" err="1">
                  <a:solidFill>
                    <a:schemeClr val="bg1"/>
                  </a:solidFill>
                </a:rPr>
                <a:t>and</a:t>
              </a:r>
              <a:r>
                <a:rPr lang="tr-TR" dirty="0">
                  <a:solidFill>
                    <a:schemeClr val="bg1"/>
                  </a:solidFill>
                </a:rPr>
                <a:t> </a:t>
              </a:r>
              <a:r>
                <a:rPr lang="tr-TR" dirty="0" err="1">
                  <a:solidFill>
                    <a:schemeClr val="bg1"/>
                  </a:solidFill>
                </a:rPr>
                <a:t>water</a:t>
              </a:r>
              <a:r>
                <a:rPr lang="tr-TR" dirty="0">
                  <a:solidFill>
                    <a:schemeClr val="bg1"/>
                  </a:solidFill>
                </a:rPr>
                <a:t> </a:t>
              </a:r>
              <a:r>
                <a:rPr lang="tr-TR" dirty="0" smtClean="0">
                  <a:solidFill>
                    <a:schemeClr val="bg1"/>
                  </a:solidFill>
                </a:rPr>
                <a:t>   </a:t>
              </a:r>
              <a:br>
                <a:rPr lang="tr-TR" dirty="0" smtClean="0">
                  <a:solidFill>
                    <a:schemeClr val="bg1"/>
                  </a:solidFill>
                </a:rPr>
              </a:br>
              <a:r>
                <a:rPr lang="tr-TR" dirty="0" smtClean="0">
                  <a:solidFill>
                    <a:schemeClr val="bg1"/>
                  </a:solidFill>
                </a:rPr>
                <a:t>  </a:t>
              </a:r>
              <a:r>
                <a:rPr lang="tr-TR" dirty="0" err="1" smtClean="0">
                  <a:solidFill>
                    <a:schemeClr val="bg1"/>
                  </a:solidFill>
                </a:rPr>
                <a:t>pollution</a:t>
              </a:r>
              <a:r>
                <a:rPr lang="tr-TR" dirty="0" smtClean="0">
                  <a:solidFill>
                    <a:schemeClr val="bg1"/>
                  </a:solidFill>
                </a:rPr>
                <a:t> </a:t>
              </a:r>
              <a:r>
                <a:rPr lang="tr-TR" dirty="0" err="1">
                  <a:solidFill>
                    <a:schemeClr val="bg1"/>
                  </a:solidFill>
                </a:rPr>
                <a:t>analyses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3699057" y="4370310"/>
              <a:ext cx="1711143" cy="1090091"/>
            </a:xfrm>
            <a:custGeom>
              <a:avLst/>
              <a:gdLst>
                <a:gd name="connsiteX0" fmla="*/ 0 w 1090091"/>
                <a:gd name="connsiteY0" fmla="*/ 545046 h 1090091"/>
                <a:gd name="connsiteX1" fmla="*/ 159641 w 1090091"/>
                <a:gd name="connsiteY1" fmla="*/ 159640 h 1090091"/>
                <a:gd name="connsiteX2" fmla="*/ 545047 w 1090091"/>
                <a:gd name="connsiteY2" fmla="*/ 0 h 1090091"/>
                <a:gd name="connsiteX3" fmla="*/ 930453 w 1090091"/>
                <a:gd name="connsiteY3" fmla="*/ 159641 h 1090091"/>
                <a:gd name="connsiteX4" fmla="*/ 1090093 w 1090091"/>
                <a:gd name="connsiteY4" fmla="*/ 545047 h 1090091"/>
                <a:gd name="connsiteX5" fmla="*/ 930453 w 1090091"/>
                <a:gd name="connsiteY5" fmla="*/ 930453 h 1090091"/>
                <a:gd name="connsiteX6" fmla="*/ 545047 w 1090091"/>
                <a:gd name="connsiteY6" fmla="*/ 1090093 h 1090091"/>
                <a:gd name="connsiteX7" fmla="*/ 159641 w 1090091"/>
                <a:gd name="connsiteY7" fmla="*/ 930452 h 1090091"/>
                <a:gd name="connsiteX8" fmla="*/ 1 w 1090091"/>
                <a:gd name="connsiteY8" fmla="*/ 545046 h 1090091"/>
                <a:gd name="connsiteX9" fmla="*/ 0 w 1090091"/>
                <a:gd name="connsiteY9" fmla="*/ 545046 h 1090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90091" h="1090091">
                  <a:moveTo>
                    <a:pt x="0" y="545046"/>
                  </a:moveTo>
                  <a:cubicBezTo>
                    <a:pt x="0" y="400491"/>
                    <a:pt x="57425" y="261856"/>
                    <a:pt x="159641" y="159640"/>
                  </a:cubicBezTo>
                  <a:cubicBezTo>
                    <a:pt x="261857" y="57424"/>
                    <a:pt x="400492" y="0"/>
                    <a:pt x="545047" y="0"/>
                  </a:cubicBezTo>
                  <a:cubicBezTo>
                    <a:pt x="689602" y="0"/>
                    <a:pt x="828237" y="57425"/>
                    <a:pt x="930453" y="159641"/>
                  </a:cubicBezTo>
                  <a:cubicBezTo>
                    <a:pt x="1032669" y="261857"/>
                    <a:pt x="1090093" y="400492"/>
                    <a:pt x="1090093" y="545047"/>
                  </a:cubicBezTo>
                  <a:cubicBezTo>
                    <a:pt x="1090093" y="689602"/>
                    <a:pt x="1032669" y="828237"/>
                    <a:pt x="930453" y="930453"/>
                  </a:cubicBezTo>
                  <a:cubicBezTo>
                    <a:pt x="828237" y="1032669"/>
                    <a:pt x="689602" y="1090093"/>
                    <a:pt x="545047" y="1090093"/>
                  </a:cubicBezTo>
                  <a:cubicBezTo>
                    <a:pt x="400492" y="1090093"/>
                    <a:pt x="261857" y="1032668"/>
                    <a:pt x="159641" y="930452"/>
                  </a:cubicBezTo>
                  <a:cubicBezTo>
                    <a:pt x="57425" y="828236"/>
                    <a:pt x="1" y="689601"/>
                    <a:pt x="1" y="545046"/>
                  </a:cubicBezTo>
                  <a:lnTo>
                    <a:pt x="0" y="545046"/>
                  </a:lnTo>
                  <a:close/>
                </a:path>
              </a:pathLst>
            </a:custGeom>
            <a:solidFill>
              <a:srgbClr val="C00000"/>
            </a:solidFill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4493" tIns="124493" rIns="124493" bIns="124493" numCol="1" spcCol="1270" anchor="ctr" anchorCtr="0">
              <a:noAutofit/>
            </a:bodyPr>
            <a:lstStyle/>
            <a:p>
              <a:pPr algn="ctr" defTabSz="33337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r-TR" dirty="0" err="1"/>
                <a:t>Cultural</a:t>
              </a:r>
              <a:r>
                <a:rPr lang="tr-TR" dirty="0"/>
                <a:t> </a:t>
              </a:r>
              <a:r>
                <a:rPr lang="tr-TR" dirty="0" err="1" smtClean="0"/>
                <a:t>Heritage</a:t>
              </a:r>
              <a:endParaRPr lang="en-US" dirty="0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5615562" y="4434873"/>
              <a:ext cx="2977565" cy="1090091"/>
            </a:xfrm>
            <a:custGeom>
              <a:avLst/>
              <a:gdLst>
                <a:gd name="connsiteX0" fmla="*/ 0 w 1635137"/>
                <a:gd name="connsiteY0" fmla="*/ 0 h 1090091"/>
                <a:gd name="connsiteX1" fmla="*/ 1635137 w 1635137"/>
                <a:gd name="connsiteY1" fmla="*/ 0 h 1090091"/>
                <a:gd name="connsiteX2" fmla="*/ 1635137 w 1635137"/>
                <a:gd name="connsiteY2" fmla="*/ 1090091 h 1090091"/>
                <a:gd name="connsiteX3" fmla="*/ 0 w 1635137"/>
                <a:gd name="connsiteY3" fmla="*/ 1090091 h 1090091"/>
                <a:gd name="connsiteX4" fmla="*/ 0 w 1635137"/>
                <a:gd name="connsiteY4" fmla="*/ 0 h 1090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5137" h="1090091">
                  <a:moveTo>
                    <a:pt x="0" y="0"/>
                  </a:moveTo>
                  <a:lnTo>
                    <a:pt x="1635137" y="0"/>
                  </a:lnTo>
                  <a:lnTo>
                    <a:pt x="1635137" y="1090091"/>
                  </a:lnTo>
                  <a:lnTo>
                    <a:pt x="0" y="109009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128588" lvl="1" indent="-128588" defTabSz="60007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tr-TR" smtClean="0">
                  <a:solidFill>
                    <a:schemeClr val="bg1"/>
                  </a:solidFill>
                </a:rPr>
                <a:t>Non-destructive</a:t>
              </a:r>
              <a:r>
                <a:rPr lang="tr-TR" dirty="0" smtClean="0">
                  <a:solidFill>
                    <a:schemeClr val="bg1"/>
                  </a:solidFill>
                </a:rPr>
                <a:t> </a:t>
              </a:r>
              <a:r>
                <a:rPr lang="tr-TR" dirty="0" err="1">
                  <a:solidFill>
                    <a:schemeClr val="bg1"/>
                  </a:solidFill>
                </a:rPr>
                <a:t>analyses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130568" y="152400"/>
            <a:ext cx="67942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3000" dirty="0" smtClean="0">
                <a:solidFill>
                  <a:srgbClr val="FFC000"/>
                </a:solidFill>
              </a:rPr>
              <a:t>Option I: </a:t>
            </a:r>
            <a:r>
              <a:rPr lang="de-CH" sz="3000" dirty="0" err="1" smtClean="0">
                <a:solidFill>
                  <a:srgbClr val="FFC000"/>
                </a:solidFill>
              </a:rPr>
              <a:t>Applications</a:t>
            </a:r>
            <a:r>
              <a:rPr lang="de-CH" sz="3000" dirty="0" smtClean="0">
                <a:solidFill>
                  <a:srgbClr val="FFC000"/>
                </a:solidFill>
              </a:rPr>
              <a:t> </a:t>
            </a:r>
            <a:r>
              <a:rPr lang="de-CH" sz="3000" dirty="0" err="1">
                <a:solidFill>
                  <a:srgbClr val="FFC000"/>
                </a:solidFill>
              </a:rPr>
              <a:t>of</a:t>
            </a:r>
            <a:r>
              <a:rPr lang="de-CH" sz="3000" dirty="0">
                <a:solidFill>
                  <a:srgbClr val="FFC000"/>
                </a:solidFill>
              </a:rPr>
              <a:t> Synchrotron Light</a:t>
            </a:r>
            <a:endParaRPr lang="en-US" sz="3000" dirty="0">
              <a:solidFill>
                <a:srgbClr val="FFC000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152400" y="838200"/>
            <a:ext cx="3743278" cy="2436631"/>
            <a:chOff x="152400" y="838200"/>
            <a:chExt cx="3743278" cy="2436631"/>
          </a:xfrm>
        </p:grpSpPr>
        <p:sp>
          <p:nvSpPr>
            <p:cNvPr id="4" name="TextBox 3"/>
            <p:cNvSpPr txBox="1"/>
            <p:nvPr/>
          </p:nvSpPr>
          <p:spPr>
            <a:xfrm>
              <a:off x="152400" y="838200"/>
              <a:ext cx="3564000" cy="24120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/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3506" y="914400"/>
              <a:ext cx="3458461" cy="2095420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1304819" y="2951666"/>
              <a:ext cx="259085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500" b="1" dirty="0" smtClean="0">
                  <a:solidFill>
                    <a:srgbClr val="FF0000"/>
                  </a:solidFill>
                </a:rPr>
                <a:t>Synchrotron Radiation Light</a:t>
              </a:r>
              <a:endParaRPr lang="en-GB" sz="15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35850" y="3837135"/>
            <a:ext cx="296455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900" dirty="0" smtClean="0">
                <a:solidFill>
                  <a:schemeClr val="bg1"/>
                </a:solidFill>
              </a:rPr>
              <a:t>Synchrotron Radiation Light</a:t>
            </a:r>
            <a:endParaRPr lang="en-GB" sz="19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7200" y="6213902"/>
            <a:ext cx="8305800" cy="415498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sz="2100" b="1" dirty="0" smtClean="0">
                <a:ln/>
                <a:solidFill>
                  <a:srgbClr val="BDC94B"/>
                </a:solidFill>
              </a:rPr>
              <a:t>Examples of possible research domains which are </a:t>
            </a:r>
            <a:r>
              <a:rPr lang="en-US" sz="2100" b="1" smtClean="0">
                <a:ln/>
                <a:solidFill>
                  <a:srgbClr val="BDC94B"/>
                </a:solidFill>
              </a:rPr>
              <a:t>relevant for </a:t>
            </a:r>
            <a:r>
              <a:rPr lang="en-US" sz="2100" b="1" dirty="0" smtClean="0">
                <a:ln/>
                <a:solidFill>
                  <a:srgbClr val="BDC94B"/>
                </a:solidFill>
              </a:rPr>
              <a:t>the region</a:t>
            </a:r>
            <a:endParaRPr lang="en-US" sz="2100" b="1" dirty="0">
              <a:ln/>
              <a:solidFill>
                <a:srgbClr val="BDC94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53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Sterngraphik-reduzie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53"/>
          <a:stretch>
            <a:fillRect/>
          </a:stretch>
        </p:blipFill>
        <p:spPr bwMode="auto">
          <a:xfrm>
            <a:off x="89268" y="1420813"/>
            <a:ext cx="8993531" cy="534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" r="539"/>
          <a:stretch>
            <a:fillRect/>
          </a:stretch>
        </p:blipFill>
        <p:spPr bwMode="auto">
          <a:xfrm>
            <a:off x="228600" y="4572000"/>
            <a:ext cx="3036887" cy="2178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1255760" y="5197069"/>
            <a:ext cx="2693864" cy="1499170"/>
            <a:chOff x="77245" y="14266"/>
            <a:chExt cx="5691722" cy="3598008"/>
          </a:xfrm>
        </p:grpSpPr>
        <p:pic>
          <p:nvPicPr>
            <p:cNvPr id="7" name="Picture 5" descr="MT Aerospace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698" t="3375" r="2179" b="88280"/>
            <a:stretch>
              <a:fillRect/>
            </a:stretch>
          </p:blipFill>
          <p:spPr bwMode="auto">
            <a:xfrm>
              <a:off x="3428992" y="14266"/>
              <a:ext cx="2339975" cy="414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7" descr="GSILogo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245" y="3074276"/>
              <a:ext cx="2572056" cy="537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TextBox 5"/>
          <p:cNvSpPr txBox="1"/>
          <p:nvPr/>
        </p:nvSpPr>
        <p:spPr>
          <a:xfrm>
            <a:off x="6705600" y="1961346"/>
            <a:ext cx="22098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>
                <a:solidFill>
                  <a:srgbClr val="FFFFFF"/>
                </a:solidFill>
              </a:rPr>
              <a:t>HIT Heidelberg</a:t>
            </a:r>
            <a:endParaRPr lang="en-US" sz="2500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0" y="0"/>
            <a:ext cx="78486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Option II: Facility for </a:t>
            </a:r>
            <a:r>
              <a:rPr lang="en-US" sz="2600" dirty="0" err="1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Tumour</a:t>
            </a:r>
            <a:r>
              <a:rPr lang="en-US" sz="26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Therapy and Biomedical Research with protons and heavier ions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t>13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81000" y="905470"/>
            <a:ext cx="861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About 400 patients </a:t>
            </a:r>
            <a:r>
              <a:rPr lang="en-US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per year to be </a:t>
            </a:r>
            <a:r>
              <a:rPr lang="en-US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treated as needed for a population of 20M. In parallel, 50</a:t>
            </a:r>
            <a:r>
              <a:rPr lang="en-US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% </a:t>
            </a:r>
            <a:r>
              <a:rPr lang="en-US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of the beam </a:t>
            </a:r>
            <a:r>
              <a:rPr lang="en-US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time dedicated to b</a:t>
            </a:r>
            <a:r>
              <a:rPr lang="en-US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iomedical research. About 1000 researchers, including a major number from outside the SEE region. Unique.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24200" y="5396086"/>
            <a:ext cx="2923669" cy="64633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lIns="0" tIns="36000" rIns="0" bIns="36000" rtlCol="0">
            <a:spAutoFit/>
          </a:bodyPr>
          <a:lstStyle/>
          <a:p>
            <a:r>
              <a:rPr lang="en-US" dirty="0" smtClean="0"/>
              <a:t>Med. Director: Prof. J. Debus</a:t>
            </a:r>
          </a:p>
          <a:p>
            <a:r>
              <a:rPr lang="en-US" dirty="0" smtClean="0"/>
              <a:t>Tech. Director: Prof. T. </a:t>
            </a:r>
            <a:r>
              <a:rPr lang="en-US" dirty="0" err="1" smtClean="0"/>
              <a:t>Haberer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827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97200" y="2133600"/>
            <a:ext cx="8970600" cy="4032000"/>
            <a:chOff x="49081" y="2387092"/>
            <a:chExt cx="9099439" cy="4089909"/>
          </a:xfrm>
        </p:grpSpPr>
        <p:pic>
          <p:nvPicPr>
            <p:cNvPr id="14" name="Immagine 3" descr="Acceleratore + Impianti 2008-04-07_small.jp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81" t="2083" r="4115" b="2083"/>
            <a:stretch>
              <a:fillRect/>
            </a:stretch>
          </p:blipFill>
          <p:spPr bwMode="auto">
            <a:xfrm>
              <a:off x="49081" y="2387092"/>
              <a:ext cx="5970719" cy="4089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9800" y="2387092"/>
              <a:ext cx="3128720" cy="2337308"/>
            </a:xfrm>
            <a:prstGeom prst="rect">
              <a:avLst/>
            </a:prstGeom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8794"/>
            <a:stretch>
              <a:fillRect/>
            </a:stretch>
          </p:blipFill>
          <p:spPr bwMode="auto">
            <a:xfrm>
              <a:off x="6019800" y="4729818"/>
              <a:ext cx="3124200" cy="1747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 Box 8"/>
            <p:cNvSpPr txBox="1">
              <a:spLocks noChangeArrowheads="1"/>
            </p:cNvSpPr>
            <p:nvPr/>
          </p:nvSpPr>
          <p:spPr bwMode="auto">
            <a:xfrm>
              <a:off x="482662" y="5870969"/>
              <a:ext cx="2133599" cy="369332"/>
            </a:xfrm>
            <a:prstGeom prst="rect">
              <a:avLst/>
            </a:prstGeom>
            <a:solidFill>
              <a:srgbClr val="3034BC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altLang="x-none" b="1" i="1" dirty="0" smtClean="0">
                  <a:solidFill>
                    <a:srgbClr val="FFFF00"/>
                  </a:solidFill>
                  <a:ea typeface="ＭＳ Ｐゴシック" charset="-128"/>
                </a:rPr>
                <a:t>CNAO </a:t>
              </a:r>
              <a:r>
                <a:rPr lang="en-GB" altLang="x-none" b="1" i="1">
                  <a:solidFill>
                    <a:srgbClr val="FFFF00"/>
                  </a:solidFill>
                  <a:ea typeface="ＭＳ Ｐゴシック" charset="-128"/>
                </a:rPr>
                <a:t>at </a:t>
              </a:r>
              <a:r>
                <a:rPr lang="en-GB" altLang="x-none" b="1" i="1" smtClean="0">
                  <a:solidFill>
                    <a:srgbClr val="FFFF00"/>
                  </a:solidFill>
                  <a:ea typeface="ＭＳ Ｐゴシック" charset="-128"/>
                </a:rPr>
                <a:t>Pavia, Italy </a:t>
              </a:r>
              <a:endParaRPr lang="en-GB" b="1" i="1" dirty="0">
                <a:solidFill>
                  <a:srgbClr val="FFFF00"/>
                </a:solidFill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27680" y="6165599"/>
            <a:ext cx="896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Spiritus</a:t>
            </a:r>
            <a:r>
              <a:rPr lang="en-US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Rector Prof. Ugo </a:t>
            </a:r>
            <a:r>
              <a:rPr lang="en-US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Amaldi</a:t>
            </a:r>
            <a:r>
              <a:rPr lang="en-US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President of TERA, Director of CNAO Dr. Sandro Rossi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t>14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09600" y="152400"/>
            <a:ext cx="807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Option II: Facility for </a:t>
            </a:r>
            <a:r>
              <a:rPr lang="en-US" sz="2700" dirty="0" err="1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Tumour</a:t>
            </a:r>
            <a:r>
              <a:rPr lang="en-US" sz="27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Therapy and Biomedical Research with protons and heavier ions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4800" y="1210270"/>
            <a:ext cx="861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About 400 patients </a:t>
            </a:r>
            <a:r>
              <a:rPr lang="en-US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per year to be </a:t>
            </a:r>
            <a:r>
              <a:rPr lang="en-US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treated as needed for a population of 20M. </a:t>
            </a:r>
            <a:br>
              <a:rPr lang="en-US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 parallel, 50</a:t>
            </a:r>
            <a:r>
              <a:rPr lang="en-US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% </a:t>
            </a:r>
            <a:r>
              <a:rPr lang="en-US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of the beam </a:t>
            </a:r>
            <a:r>
              <a:rPr lang="en-US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time dedicated to b</a:t>
            </a:r>
            <a:r>
              <a:rPr lang="en-US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iomedical research. About 1000 researchers, including a major number from outside the SEE region. Unique.</a:t>
            </a:r>
          </a:p>
        </p:txBody>
      </p:sp>
    </p:spTree>
    <p:extLst>
      <p:ext uri="{BB962C8B-B14F-4D97-AF65-F5344CB8AC3E}">
        <p14:creationId xmlns:p14="http://schemas.microsoft.com/office/powerpoint/2010/main" val="1391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707125"/>
            <a:ext cx="9144000" cy="5400600"/>
          </a:xfrm>
          <a:prstGeom prst="rect">
            <a:avLst/>
          </a:prstGeom>
          <a:solidFill>
            <a:srgbClr val="131F50"/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107502" y="3923253"/>
          <a:ext cx="8712970" cy="913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1297"/>
                <a:gridCol w="310122"/>
                <a:gridCol w="561175"/>
                <a:gridCol w="679317"/>
                <a:gridCol w="945135"/>
                <a:gridCol w="826994"/>
                <a:gridCol w="1004208"/>
                <a:gridCol w="900831"/>
                <a:gridCol w="871297"/>
                <a:gridCol w="871297"/>
                <a:gridCol w="871297"/>
              </a:tblGrid>
              <a:tr h="364033">
                <a:tc gridSpan="8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2017</a:t>
                      </a:r>
                      <a:endParaRPr lang="en-US" dirty="0"/>
                    </a:p>
                  </a:txBody>
                  <a:tcPr>
                    <a:solidFill>
                      <a:srgbClr val="2521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2018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54746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Jun</a:t>
                      </a:r>
                      <a:endParaRPr lang="en-US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August</a:t>
                      </a:r>
                      <a:endParaRPr lang="en-US" sz="13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Septemb</a:t>
                      </a:r>
                      <a:r>
                        <a:rPr lang="en-US" sz="1400" dirty="0" smtClean="0"/>
                        <a:t>.</a:t>
                      </a:r>
                      <a:endParaRPr lang="en-US" sz="1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October</a:t>
                      </a:r>
                      <a:endParaRPr lang="en-US" sz="1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November</a:t>
                      </a:r>
                      <a:endParaRPr lang="en-US" sz="1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Decemb</a:t>
                      </a:r>
                      <a:r>
                        <a:rPr lang="en-US" sz="1400" dirty="0" smtClean="0"/>
                        <a:t>.</a:t>
                      </a:r>
                      <a:endParaRPr lang="en-US" sz="1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January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February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March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22" name="Straight Connector 21"/>
          <p:cNvCxnSpPr/>
          <p:nvPr/>
        </p:nvCxnSpPr>
        <p:spPr>
          <a:xfrm>
            <a:off x="1295400" y="4836477"/>
            <a:ext cx="0" cy="537057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294921" y="5355807"/>
            <a:ext cx="1845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Editor committee meeting at CERN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96480" y="4926865"/>
            <a:ext cx="4680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>
                <a:solidFill>
                  <a:srgbClr val="92D050"/>
                </a:solidFill>
              </a:rPr>
              <a:t>Editori</a:t>
            </a:r>
            <a:r>
              <a:rPr lang="en-US" sz="1600" dirty="0" smtClean="0">
                <a:solidFill>
                  <a:srgbClr val="92D050"/>
                </a:solidFill>
              </a:rPr>
              <a:t> committees work on Concept Studies </a:t>
            </a:r>
            <a:endParaRPr lang="en-US" sz="1600" dirty="0">
              <a:solidFill>
                <a:srgbClr val="92D05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147246" y="5354130"/>
            <a:ext cx="19315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Editor committee  meeting in </a:t>
            </a:r>
            <a:r>
              <a:rPr lang="en-US" sz="1600" dirty="0" err="1" smtClean="0">
                <a:solidFill>
                  <a:schemeClr val="bg1"/>
                </a:solidFill>
              </a:rPr>
              <a:t>Budva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133613" y="4843787"/>
            <a:ext cx="17149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Scientific Forum</a:t>
            </a:r>
          </a:p>
          <a:p>
            <a:r>
              <a:rPr lang="en-US" sz="16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ICTP, Trieste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8107120" y="5010224"/>
            <a:ext cx="936104" cy="0"/>
          </a:xfrm>
          <a:prstGeom prst="line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77820" y="0"/>
            <a:ext cx="82851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FFC000"/>
                </a:solidFill>
              </a:rPr>
              <a:t>The first preparatory steps during 2017 towards the      </a:t>
            </a:r>
            <a:br>
              <a:rPr lang="en-US" sz="3000" dirty="0" smtClean="0">
                <a:solidFill>
                  <a:srgbClr val="FFC000"/>
                </a:solidFill>
              </a:rPr>
            </a:br>
            <a:r>
              <a:rPr lang="en-US" sz="3000" dirty="0" smtClean="0">
                <a:solidFill>
                  <a:srgbClr val="FFC000"/>
                </a:solidFill>
              </a:rPr>
              <a:t>                  realization of a SEE Project  </a:t>
            </a:r>
            <a:endParaRPr lang="en-US" sz="3000" dirty="0">
              <a:solidFill>
                <a:srgbClr val="FFC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3613" y="4870752"/>
            <a:ext cx="150038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T</a:t>
            </a:r>
            <a:r>
              <a:rPr lang="en-US" sz="1600" dirty="0" smtClean="0">
                <a:solidFill>
                  <a:srgbClr val="FFC000"/>
                </a:solidFill>
              </a:rPr>
              <a:t>wo international committees </a:t>
            </a:r>
          </a:p>
          <a:p>
            <a:r>
              <a:rPr lang="en-US" sz="1600" dirty="0" smtClean="0">
                <a:solidFill>
                  <a:srgbClr val="FFC000"/>
                </a:solidFill>
              </a:rPr>
              <a:t>of experts </a:t>
            </a:r>
          </a:p>
          <a:p>
            <a:r>
              <a:rPr lang="en-US" sz="1600" dirty="0" smtClean="0">
                <a:solidFill>
                  <a:srgbClr val="FFC000"/>
                </a:solidFill>
              </a:rPr>
              <a:t>for each of the two project options formed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08993" y="4299316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July</a:t>
            </a:r>
            <a:endParaRPr lang="en-US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5078823" y="5373534"/>
            <a:ext cx="19315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Editor committee  meeting at CERN</a:t>
            </a:r>
            <a:endParaRPr lang="en-US" sz="1600" dirty="0">
              <a:solidFill>
                <a:schemeClr val="bg1"/>
              </a:solidFill>
            </a:endParaRPr>
          </a:p>
        </p:txBody>
      </p:sp>
      <p:graphicFrame>
        <p:nvGraphicFramePr>
          <p:cNvPr id="38" name="Table 37"/>
          <p:cNvGraphicFramePr>
            <a:graphicFrameLocks noGrp="1"/>
          </p:cNvGraphicFramePr>
          <p:nvPr>
            <p:extLst/>
          </p:nvPr>
        </p:nvGraphicFramePr>
        <p:xfrm>
          <a:off x="107501" y="990600"/>
          <a:ext cx="1290017" cy="8933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0017"/>
              </a:tblGrid>
              <a:tr h="35250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2016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52762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    November</a:t>
                      </a:r>
                      <a:endParaRPr lang="en-US" sz="14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9" name="TextBox 38"/>
          <p:cNvSpPr txBox="1"/>
          <p:nvPr/>
        </p:nvSpPr>
        <p:spPr>
          <a:xfrm>
            <a:off x="47850" y="1905000"/>
            <a:ext cx="155235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WAAS meeting, Dubrovnik, 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proposal 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H. </a:t>
            </a:r>
            <a:r>
              <a:rPr lang="en-US" sz="1600" dirty="0" err="1" smtClean="0">
                <a:solidFill>
                  <a:schemeClr val="bg1"/>
                </a:solidFill>
              </a:rPr>
              <a:t>Schopper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for a joint SEE International</a:t>
            </a:r>
          </a:p>
          <a:p>
            <a:r>
              <a:rPr lang="en-US" sz="1600" dirty="0">
                <a:solidFill>
                  <a:schemeClr val="bg1"/>
                </a:solidFill>
              </a:rPr>
              <a:t>I</a:t>
            </a:r>
            <a:r>
              <a:rPr lang="en-US" sz="1600" dirty="0" smtClean="0">
                <a:solidFill>
                  <a:schemeClr val="bg1"/>
                </a:solidFill>
              </a:rPr>
              <a:t>nstitute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447800" y="1935959"/>
            <a:ext cx="17659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Official support by 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the Government of Montenegro</a:t>
            </a:r>
          </a:p>
        </p:txBody>
      </p:sp>
      <p:graphicFrame>
        <p:nvGraphicFramePr>
          <p:cNvPr id="42" name="Table 41"/>
          <p:cNvGraphicFramePr>
            <a:graphicFrameLocks noGrp="1"/>
          </p:cNvGraphicFramePr>
          <p:nvPr>
            <p:extLst/>
          </p:nvPr>
        </p:nvGraphicFramePr>
        <p:xfrm>
          <a:off x="1524000" y="1004126"/>
          <a:ext cx="7561424" cy="8878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5178"/>
                <a:gridCol w="945178"/>
                <a:gridCol w="945178"/>
                <a:gridCol w="945178"/>
                <a:gridCol w="945178"/>
                <a:gridCol w="906854"/>
                <a:gridCol w="983502"/>
                <a:gridCol w="945178"/>
              </a:tblGrid>
              <a:tr h="348813">
                <a:tc gridSpan="8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2017</a:t>
                      </a:r>
                      <a:endParaRPr lang="en-US" dirty="0"/>
                    </a:p>
                  </a:txBody>
                  <a:tcPr>
                    <a:solidFill>
                      <a:srgbClr val="303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303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303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303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3034BC"/>
                    </a:solidFill>
                  </a:tcPr>
                </a:tc>
              </a:tr>
              <a:tr h="52209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March</a:t>
                      </a:r>
                      <a:endParaRPr lang="en-US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April</a:t>
                      </a:r>
                      <a:endParaRPr lang="en-US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May</a:t>
                      </a:r>
                      <a:endParaRPr lang="en-US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June</a:t>
                      </a:r>
                      <a:endParaRPr lang="en-US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July</a:t>
                      </a:r>
                      <a:endParaRPr lang="en-US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August</a:t>
                      </a:r>
                      <a:endParaRPr lang="en-US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September</a:t>
                      </a:r>
                      <a:endParaRPr lang="en-US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October</a:t>
                      </a:r>
                      <a:endParaRPr lang="en-US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3499548" y="1935959"/>
            <a:ext cx="25202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Visit of all Science/</a:t>
            </a:r>
            <a:r>
              <a:rPr lang="en-US" sz="1600" dirty="0" err="1" smtClean="0">
                <a:solidFill>
                  <a:schemeClr val="bg1"/>
                </a:solidFill>
              </a:rPr>
              <a:t>Corresp</a:t>
            </a:r>
            <a:r>
              <a:rPr lang="en-US" sz="1600" dirty="0" smtClean="0">
                <a:solidFill>
                  <a:schemeClr val="bg1"/>
                </a:solidFill>
              </a:rPr>
              <a:t>. Ministers of the region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83708" y="1912203"/>
            <a:ext cx="12410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First </a:t>
            </a:r>
            <a:r>
              <a:rPr lang="en-US" sz="1600" smtClean="0">
                <a:solidFill>
                  <a:schemeClr val="bg1"/>
                </a:solidFill>
              </a:rPr>
              <a:t>joint discussion</a:t>
            </a:r>
            <a:r>
              <a:rPr lang="en-US" sz="1600" dirty="0" smtClean="0">
                <a:solidFill>
                  <a:schemeClr val="bg1"/>
                </a:solidFill>
              </a:rPr>
              <a:t>,</a:t>
            </a:r>
          </a:p>
          <a:p>
            <a:r>
              <a:rPr lang="en-US" sz="1600" dirty="0" err="1" smtClean="0">
                <a:solidFill>
                  <a:schemeClr val="bg1"/>
                </a:solidFill>
              </a:rPr>
              <a:t>Budva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966829" y="1898615"/>
            <a:ext cx="12533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C000"/>
                </a:solidFill>
              </a:rPr>
              <a:t>Ministerial meeting at CERN </a:t>
            </a:r>
            <a:r>
              <a:rPr lang="mr-IN" sz="1600" dirty="0" smtClean="0">
                <a:solidFill>
                  <a:srgbClr val="FFC000"/>
                </a:solidFill>
              </a:rPr>
              <a:t>–</a:t>
            </a:r>
            <a:r>
              <a:rPr lang="en-US" sz="1600" dirty="0" smtClean="0">
                <a:solidFill>
                  <a:srgbClr val="FFC000"/>
                </a:solidFill>
              </a:rPr>
              <a:t> Signature of Declaration </a:t>
            </a:r>
          </a:p>
          <a:p>
            <a:r>
              <a:rPr lang="en-US" sz="1600" dirty="0" smtClean="0">
                <a:solidFill>
                  <a:srgbClr val="FFC000"/>
                </a:solidFill>
              </a:rPr>
              <a:t>of Intent</a:t>
            </a:r>
            <a:endParaRPr lang="en-US" sz="1600" dirty="0">
              <a:solidFill>
                <a:srgbClr val="FFC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549318" y="2557899"/>
            <a:ext cx="23180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Initiative presented 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to the EC, incl. Commissioner C. Moedas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705600" y="2732782"/>
            <a:ext cx="14212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Initiative presented to the IAEA, incl. DG Y. Amano</a:t>
            </a:r>
          </a:p>
        </p:txBody>
      </p:sp>
      <p:cxnSp>
        <p:nvCxnSpPr>
          <p:cNvPr id="50" name="Straight Connector 49"/>
          <p:cNvCxnSpPr/>
          <p:nvPr/>
        </p:nvCxnSpPr>
        <p:spPr>
          <a:xfrm>
            <a:off x="4191000" y="4834737"/>
            <a:ext cx="0" cy="537057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5334000" y="4834737"/>
            <a:ext cx="0" cy="537057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406987" y="5958309"/>
            <a:ext cx="21274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Executive Summary</a:t>
            </a:r>
          </a:p>
          <a:p>
            <a:r>
              <a:rPr lang="en-US" sz="1600" dirty="0">
                <a:solidFill>
                  <a:schemeClr val="bg1"/>
                </a:solidFill>
              </a:rPr>
              <a:t>o</a:t>
            </a:r>
            <a:r>
              <a:rPr lang="en-US" sz="1600" dirty="0" smtClean="0">
                <a:solidFill>
                  <a:schemeClr val="bg1"/>
                </a:solidFill>
              </a:rPr>
              <a:t>f the results prepared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0" y="2982218"/>
            <a:ext cx="1765989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Political  steps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524000" y="6178224"/>
            <a:ext cx="1765989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Scientific  steps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24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68"/>
          <a:stretch/>
        </p:blipFill>
        <p:spPr>
          <a:xfrm>
            <a:off x="6777830" y="3878997"/>
            <a:ext cx="1773311" cy="206032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68506" y="3200400"/>
            <a:ext cx="23988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rgbClr val="FFC000"/>
                </a:solidFill>
              </a:rPr>
              <a:t>Dr</a:t>
            </a:r>
            <a:r>
              <a:rPr lang="en-US" sz="1600" dirty="0" smtClean="0">
                <a:solidFill>
                  <a:srgbClr val="FFC000"/>
                </a:solidFill>
              </a:rPr>
              <a:t> Dieter </a:t>
            </a:r>
            <a:r>
              <a:rPr lang="en-US" sz="1600" dirty="0" err="1" smtClean="0">
                <a:solidFill>
                  <a:srgbClr val="FFC000"/>
                </a:solidFill>
              </a:rPr>
              <a:t>Einfeld</a:t>
            </a:r>
            <a:r>
              <a:rPr lang="en-US" sz="1600" dirty="0" smtClean="0">
                <a:solidFill>
                  <a:srgbClr val="FFC000"/>
                </a:solidFill>
              </a:rPr>
              <a:t>,</a:t>
            </a:r>
            <a:r>
              <a:rPr lang="en-US" sz="1600" dirty="0" smtClean="0">
                <a:solidFill>
                  <a:schemeClr val="bg1"/>
                </a:solidFill>
              </a:rPr>
              <a:t> former Technical Director of 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SESAME and ALBA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92264" y="838200"/>
            <a:ext cx="12543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Chairman 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6968" y="2812260"/>
            <a:ext cx="3052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rgbClr val="FFC000"/>
                </a:solidFill>
              </a:rPr>
              <a:t>Dr</a:t>
            </a:r>
            <a:r>
              <a:rPr lang="en-US" sz="1600" dirty="0" smtClean="0">
                <a:solidFill>
                  <a:srgbClr val="FFC000"/>
                </a:solidFill>
              </a:rPr>
              <a:t> Amor </a:t>
            </a:r>
            <a:r>
              <a:rPr lang="en-US" sz="1600" dirty="0" err="1" smtClean="0">
                <a:solidFill>
                  <a:srgbClr val="FFC000"/>
                </a:solidFill>
              </a:rPr>
              <a:t>Nadji</a:t>
            </a:r>
            <a:r>
              <a:rPr lang="en-US" sz="1600" dirty="0" smtClean="0">
                <a:solidFill>
                  <a:schemeClr val="bg1"/>
                </a:solidFill>
              </a:rPr>
              <a:t>, Director of 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Sources and Accelerator Division of SOLEIL, France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24600" y="2743200"/>
            <a:ext cx="259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C000"/>
                </a:solidFill>
              </a:rPr>
              <a:t>Dr. Pedro Fernandez-</a:t>
            </a:r>
            <a:r>
              <a:rPr lang="en-US" sz="1600" dirty="0" err="1" smtClean="0">
                <a:solidFill>
                  <a:srgbClr val="FFC000"/>
                </a:solidFill>
              </a:rPr>
              <a:t>Tavarez</a:t>
            </a:r>
            <a:r>
              <a:rPr lang="en-US" sz="1600" dirty="0" smtClean="0">
                <a:solidFill>
                  <a:srgbClr val="FFC000"/>
                </a:solidFill>
              </a:rPr>
              <a:t>, </a:t>
            </a:r>
            <a:r>
              <a:rPr lang="en-US" sz="1600" dirty="0" smtClean="0">
                <a:solidFill>
                  <a:schemeClr val="bg1"/>
                </a:solidFill>
              </a:rPr>
              <a:t>Machine-Director of MAX IV  Lund, Sweden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6019800"/>
            <a:ext cx="31072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>
                <a:solidFill>
                  <a:srgbClr val="FFC000"/>
                </a:solidFill>
              </a:rPr>
              <a:t>         Prof</a:t>
            </a:r>
            <a:r>
              <a:rPr lang="en-US" sz="1600" dirty="0" smtClean="0">
                <a:solidFill>
                  <a:srgbClr val="FFC000"/>
                </a:solidFill>
              </a:rPr>
              <a:t>. Riccardo </a:t>
            </a:r>
            <a:r>
              <a:rPr lang="en-US" sz="1600" dirty="0" err="1" smtClean="0">
                <a:solidFill>
                  <a:srgbClr val="FFC000"/>
                </a:solidFill>
              </a:rPr>
              <a:t>Bartolini</a:t>
            </a:r>
            <a:r>
              <a:rPr lang="en-US" sz="1600" dirty="0" smtClean="0">
                <a:solidFill>
                  <a:srgbClr val="FFC000"/>
                </a:solidFill>
              </a:rPr>
              <a:t>, 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en-US" sz="1600" dirty="0" smtClean="0">
                <a:solidFill>
                  <a:schemeClr val="bg1"/>
                </a:solidFill>
              </a:rPr>
              <a:t>University Oxford and Diamond, UK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77000" y="6019800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C000"/>
                </a:solidFill>
              </a:rPr>
              <a:t>   Dr. Christoph </a:t>
            </a:r>
            <a:r>
              <a:rPr lang="en-US" sz="1600" dirty="0" err="1" smtClean="0">
                <a:solidFill>
                  <a:srgbClr val="FFC000"/>
                </a:solidFill>
              </a:rPr>
              <a:t>Quitmann</a:t>
            </a:r>
            <a:r>
              <a:rPr lang="en-US" sz="1600" dirty="0" smtClean="0">
                <a:solidFill>
                  <a:srgbClr val="FFC000"/>
                </a:solidFill>
              </a:rPr>
              <a:t>,</a:t>
            </a:r>
            <a:r>
              <a:rPr lang="en-US" sz="1600" dirty="0" smtClean="0">
                <a:solidFill>
                  <a:schemeClr val="bg1"/>
                </a:solidFill>
              </a:rPr>
              <a:t> Director of MAX IV, Sweden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6324600"/>
            <a:ext cx="2133600" cy="365125"/>
          </a:xfrm>
        </p:spPr>
        <p:txBody>
          <a:bodyPr/>
          <a:lstStyle/>
          <a:p>
            <a:fld id="{324EFC4F-91BE-4ECE-8AAD-8F9AE14B2EEA}" type="slidenum">
              <a:rPr lang="en-US" smtClean="0"/>
              <a:t>16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6974" y="1143000"/>
            <a:ext cx="1810051" cy="21257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660" y="732455"/>
            <a:ext cx="1787329" cy="201074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057"/>
          <a:stretch/>
        </p:blipFill>
        <p:spPr>
          <a:xfrm>
            <a:off x="488463" y="3766800"/>
            <a:ext cx="1721338" cy="227068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8"/>
          <a:stretch/>
        </p:blipFill>
        <p:spPr>
          <a:xfrm>
            <a:off x="6296060" y="1068850"/>
            <a:ext cx="2629420" cy="165350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0" y="0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>
                <a:solidFill>
                  <a:srgbClr val="FFC000"/>
                </a:solidFill>
                <a:ea typeface="Calibri" charset="0"/>
                <a:cs typeface="Times New Roman" charset="0"/>
              </a:rPr>
              <a:t>     Members of the Editor Committee </a:t>
            </a:r>
            <a:r>
              <a:rPr lang="en-US" sz="2500" dirty="0" smtClean="0">
                <a:solidFill>
                  <a:schemeClr val="bg1"/>
                </a:solidFill>
                <a:ea typeface="Calibri" charset="0"/>
                <a:cs typeface="Times New Roman" charset="0"/>
              </a:rPr>
              <a:t>for </a:t>
            </a:r>
            <a:r>
              <a:rPr lang="en-US" sz="2500" dirty="0" smtClean="0">
                <a:solidFill>
                  <a:srgbClr val="FFC000"/>
                </a:solidFill>
                <a:ea typeface="Calibri" charset="0"/>
                <a:cs typeface="Times New Roman" charset="0"/>
              </a:rPr>
              <a:t>Option I </a:t>
            </a:r>
            <a:r>
              <a:rPr lang="mr-IN" sz="2500" dirty="0" smtClean="0">
                <a:solidFill>
                  <a:schemeClr val="bg1"/>
                </a:solidFill>
                <a:ea typeface="Calibri" charset="0"/>
                <a:cs typeface="Times New Roman" charset="0"/>
              </a:rPr>
              <a:t>–</a:t>
            </a:r>
            <a:r>
              <a:rPr lang="en-US" sz="2500" dirty="0" smtClean="0">
                <a:solidFill>
                  <a:schemeClr val="bg1"/>
                </a:solidFill>
                <a:ea typeface="Calibri" charset="0"/>
                <a:cs typeface="Times New Roman" charset="0"/>
              </a:rPr>
              <a:t> 4</a:t>
            </a:r>
            <a:r>
              <a:rPr lang="en-US" sz="2500" baseline="30000" dirty="0" smtClean="0">
                <a:solidFill>
                  <a:schemeClr val="bg1"/>
                </a:solidFill>
                <a:ea typeface="Calibri" charset="0"/>
                <a:cs typeface="Times New Roman" charset="0"/>
              </a:rPr>
              <a:t>th</a:t>
            </a:r>
            <a:r>
              <a:rPr lang="en-US" sz="2500" dirty="0" smtClean="0">
                <a:solidFill>
                  <a:schemeClr val="bg1"/>
                </a:solidFill>
                <a:ea typeface="Calibri" charset="0"/>
                <a:cs typeface="Times New Roman" charset="0"/>
              </a:rPr>
              <a:t> Generation   </a:t>
            </a:r>
            <a:br>
              <a:rPr lang="en-US" sz="2500" dirty="0" smtClean="0">
                <a:solidFill>
                  <a:schemeClr val="bg1"/>
                </a:solidFill>
                <a:ea typeface="Calibri" charset="0"/>
                <a:cs typeface="Times New Roman" charset="0"/>
              </a:rPr>
            </a:br>
            <a:r>
              <a:rPr lang="en-US" sz="2500" dirty="0" smtClean="0">
                <a:solidFill>
                  <a:schemeClr val="bg1"/>
                </a:solidFill>
                <a:ea typeface="Calibri" charset="0"/>
                <a:cs typeface="Times New Roman" charset="0"/>
              </a:rPr>
              <a:t>                                        Synchrotron Light Source</a:t>
            </a:r>
            <a:endParaRPr lang="en-GB" sz="2500" dirty="0">
              <a:solidFill>
                <a:schemeClr val="bg1"/>
              </a:solidFill>
              <a:ea typeface="Calibri" charset="0"/>
              <a:cs typeface="Times New Roman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9134" y="4040391"/>
            <a:ext cx="1587500" cy="205560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369272" y="6120825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C000"/>
                </a:solidFill>
              </a:rPr>
              <a:t>        Dr. Trevor </a:t>
            </a:r>
            <a:r>
              <a:rPr lang="en-US" sz="1600" dirty="0" err="1" smtClean="0">
                <a:solidFill>
                  <a:srgbClr val="FFC000"/>
                </a:solidFill>
              </a:rPr>
              <a:t>Rayment</a:t>
            </a:r>
            <a:r>
              <a:rPr lang="en-US" sz="1600" dirty="0" smtClean="0">
                <a:solidFill>
                  <a:srgbClr val="FFC000"/>
                </a:solidFill>
              </a:rPr>
              <a:t>,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University of Birmingham, UK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70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1176754"/>
            <a:ext cx="1981200" cy="20987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29000" y="3245058"/>
            <a:ext cx="26259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C000"/>
                </a:solidFill>
              </a:rPr>
              <a:t>Prof. Ugo </a:t>
            </a:r>
            <a:r>
              <a:rPr lang="en-US" sz="1600" dirty="0" err="1" smtClean="0">
                <a:solidFill>
                  <a:srgbClr val="FFC000"/>
                </a:solidFill>
              </a:rPr>
              <a:t>Amaldi</a:t>
            </a:r>
            <a:r>
              <a:rPr lang="en-US" sz="1600" dirty="0" smtClean="0">
                <a:solidFill>
                  <a:schemeClr val="bg1"/>
                </a:solidFill>
              </a:rPr>
              <a:t>, President </a:t>
            </a:r>
            <a:br>
              <a:rPr lang="en-US" sz="1600" dirty="0" smtClean="0">
                <a:solidFill>
                  <a:schemeClr val="bg1"/>
                </a:solidFill>
              </a:rPr>
            </a:br>
            <a:r>
              <a:rPr lang="en-US" sz="1600" dirty="0" smtClean="0">
                <a:solidFill>
                  <a:schemeClr val="bg1"/>
                </a:solidFill>
              </a:rPr>
              <a:t>of TERA, Novara, Italy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79630" y="838200"/>
            <a:ext cx="12543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Chairman </a:t>
            </a:r>
            <a:endParaRPr lang="en-US" sz="1600" b="1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74" b="10118"/>
          <a:stretch/>
        </p:blipFill>
        <p:spPr>
          <a:xfrm>
            <a:off x="228600" y="989482"/>
            <a:ext cx="3086713" cy="180360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3731" y="2819400"/>
            <a:ext cx="23718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rgbClr val="FFC000"/>
                </a:solidFill>
              </a:rPr>
              <a:t>Dr</a:t>
            </a:r>
            <a:r>
              <a:rPr lang="en-US" sz="1600" dirty="0" smtClean="0">
                <a:solidFill>
                  <a:srgbClr val="FFC000"/>
                </a:solidFill>
              </a:rPr>
              <a:t> Sandro Rossi</a:t>
            </a:r>
            <a:r>
              <a:rPr lang="en-US" sz="1600" dirty="0" smtClean="0">
                <a:solidFill>
                  <a:schemeClr val="bg1"/>
                </a:solidFill>
              </a:rPr>
              <a:t>, Director </a:t>
            </a:r>
            <a:br>
              <a:rPr lang="en-US" sz="1600" dirty="0" smtClean="0">
                <a:solidFill>
                  <a:schemeClr val="bg1"/>
                </a:solidFill>
              </a:rPr>
            </a:br>
            <a:r>
              <a:rPr lang="en-US" sz="1600" dirty="0" smtClean="0">
                <a:solidFill>
                  <a:schemeClr val="bg1"/>
                </a:solidFill>
              </a:rPr>
              <a:t>of CNAO in Pavia, Italy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6124" y="1066800"/>
            <a:ext cx="1736675" cy="222785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670430" y="3294656"/>
            <a:ext cx="23211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C000"/>
                </a:solidFill>
              </a:rPr>
              <a:t>Prof. </a:t>
            </a:r>
            <a:r>
              <a:rPr lang="en-US" sz="1600" dirty="0" err="1" smtClean="0">
                <a:solidFill>
                  <a:srgbClr val="FFC000"/>
                </a:solidFill>
              </a:rPr>
              <a:t>Manjit</a:t>
            </a:r>
            <a:r>
              <a:rPr lang="en-US" sz="1600" dirty="0" smtClean="0">
                <a:solidFill>
                  <a:srgbClr val="FFC000"/>
                </a:solidFill>
              </a:rPr>
              <a:t> </a:t>
            </a:r>
            <a:r>
              <a:rPr lang="en-US" sz="1600" dirty="0" err="1" smtClean="0">
                <a:solidFill>
                  <a:srgbClr val="FFC000"/>
                </a:solidFill>
              </a:rPr>
              <a:t>Dosanjh</a:t>
            </a:r>
            <a:r>
              <a:rPr lang="en-US" sz="1600" dirty="0" smtClean="0">
                <a:solidFill>
                  <a:schemeClr val="bg1"/>
                </a:solidFill>
              </a:rPr>
              <a:t>, Staff at CERN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180" y="3502095"/>
            <a:ext cx="1573200" cy="221290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5766137"/>
            <a:ext cx="26500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rgbClr val="FFC000"/>
                </a:solidFill>
              </a:rPr>
              <a:t>Prof. Philippe </a:t>
            </a:r>
            <a:r>
              <a:rPr lang="en-US" sz="1500" dirty="0" err="1" smtClean="0">
                <a:solidFill>
                  <a:srgbClr val="FFC000"/>
                </a:solidFill>
              </a:rPr>
              <a:t>Lambin</a:t>
            </a:r>
            <a:r>
              <a:rPr lang="en-US" sz="1500" dirty="0" smtClean="0">
                <a:solidFill>
                  <a:srgbClr val="FFC000"/>
                </a:solidFill>
              </a:rPr>
              <a:t>, </a:t>
            </a:r>
            <a:endParaRPr lang="en-US" sz="1500" dirty="0" smtClean="0">
              <a:solidFill>
                <a:schemeClr val="bg1"/>
              </a:solidFill>
            </a:endParaRPr>
          </a:p>
          <a:p>
            <a:r>
              <a:rPr lang="en-US" sz="1500" dirty="0" smtClean="0">
                <a:solidFill>
                  <a:schemeClr val="bg1"/>
                </a:solidFill>
              </a:rPr>
              <a:t>Head of Radiation Oncology, University of Maastricht, Maastricht, Netherlands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34200" y="6044625"/>
            <a:ext cx="228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C000"/>
                </a:solidFill>
              </a:rPr>
              <a:t>Prof. Dr. Jacques </a:t>
            </a:r>
            <a:r>
              <a:rPr lang="en-US" sz="1600" dirty="0" err="1" smtClean="0">
                <a:solidFill>
                  <a:srgbClr val="FFC000"/>
                </a:solidFill>
              </a:rPr>
              <a:t>Balosso</a:t>
            </a:r>
            <a:r>
              <a:rPr lang="en-US" sz="1600" dirty="0" smtClean="0">
                <a:solidFill>
                  <a:srgbClr val="FFC000"/>
                </a:solidFill>
              </a:rPr>
              <a:t>,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CHU Grenoble </a:t>
            </a:r>
            <a:r>
              <a:rPr lang="en-US" sz="1600" dirty="0" err="1" smtClean="0">
                <a:solidFill>
                  <a:schemeClr val="bg1"/>
                </a:solidFill>
              </a:rPr>
              <a:t>Alpes</a:t>
            </a:r>
            <a:r>
              <a:rPr lang="en-US" sz="1600" dirty="0" smtClean="0">
                <a:solidFill>
                  <a:schemeClr val="bg1"/>
                </a:solidFill>
              </a:rPr>
              <a:t>, FR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0" y="0"/>
            <a:ext cx="8763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 smtClean="0">
                <a:solidFill>
                  <a:srgbClr val="FFC000"/>
                </a:solidFill>
                <a:ea typeface="Calibri" charset="0"/>
                <a:cs typeface="Times New Roman" charset="0"/>
              </a:rPr>
              <a:t>Members of the Editor Committee </a:t>
            </a:r>
            <a:r>
              <a:rPr lang="en-US" sz="2500" dirty="0" smtClean="0">
                <a:solidFill>
                  <a:schemeClr val="bg1"/>
                </a:solidFill>
                <a:ea typeface="Calibri" charset="0"/>
                <a:cs typeface="Times New Roman" charset="0"/>
              </a:rPr>
              <a:t>for </a:t>
            </a:r>
            <a:r>
              <a:rPr lang="en-US" sz="2500" dirty="0" smtClean="0">
                <a:solidFill>
                  <a:srgbClr val="FFC000"/>
                </a:solidFill>
                <a:ea typeface="Calibri" charset="0"/>
                <a:cs typeface="Times New Roman" charset="0"/>
              </a:rPr>
              <a:t>Option II </a:t>
            </a:r>
            <a:r>
              <a:rPr lang="mr-IN" sz="2500" dirty="0" smtClean="0">
                <a:solidFill>
                  <a:schemeClr val="bg1"/>
                </a:solidFill>
                <a:ea typeface="Calibri" charset="0"/>
                <a:cs typeface="Times New Roman" charset="0"/>
              </a:rPr>
              <a:t>–</a:t>
            </a:r>
            <a:r>
              <a:rPr lang="en-US" sz="2500" dirty="0" smtClean="0">
                <a:solidFill>
                  <a:schemeClr val="bg1"/>
                </a:solidFill>
                <a:ea typeface="Calibri" charset="0"/>
                <a:cs typeface="Times New Roman" charset="0"/>
              </a:rPr>
              <a:t> Facility for </a:t>
            </a:r>
            <a:r>
              <a:rPr lang="en-US" sz="2500" dirty="0" err="1" smtClean="0">
                <a:solidFill>
                  <a:schemeClr val="bg1"/>
                </a:solidFill>
                <a:ea typeface="Calibri" charset="0"/>
                <a:cs typeface="Times New Roman" charset="0"/>
              </a:rPr>
              <a:t>Tumour</a:t>
            </a:r>
            <a:r>
              <a:rPr lang="en-US" sz="2500" dirty="0" smtClean="0">
                <a:solidFill>
                  <a:schemeClr val="bg1"/>
                </a:solidFill>
                <a:ea typeface="Calibri" charset="0"/>
                <a:cs typeface="Times New Roman" charset="0"/>
              </a:rPr>
              <a:t> Therapy and Biomedical Research with </a:t>
            </a:r>
            <a:r>
              <a:rPr lang="en-US" sz="2500" i="1" dirty="0" smtClean="0">
                <a:solidFill>
                  <a:schemeClr val="bg1"/>
                </a:solidFill>
                <a:ea typeface="Calibri" charset="0"/>
                <a:cs typeface="Times New Roman" charset="0"/>
              </a:rPr>
              <a:t>p</a:t>
            </a:r>
            <a:r>
              <a:rPr lang="en-US" sz="2500" dirty="0" smtClean="0">
                <a:solidFill>
                  <a:schemeClr val="bg1"/>
                </a:solidFill>
                <a:ea typeface="Calibri" charset="0"/>
                <a:cs typeface="Times New Roman" charset="0"/>
              </a:rPr>
              <a:t> and heavier ions</a:t>
            </a:r>
            <a:endParaRPr lang="en-GB" sz="2500" dirty="0">
              <a:solidFill>
                <a:schemeClr val="bg1"/>
              </a:solidFill>
              <a:ea typeface="Calibri" charset="0"/>
              <a:cs typeface="Times New Roman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76" t="1696" r="9242" b="-1696"/>
          <a:stretch/>
        </p:blipFill>
        <p:spPr>
          <a:xfrm>
            <a:off x="6926941" y="4172152"/>
            <a:ext cx="1914677" cy="181103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286001" y="5993260"/>
            <a:ext cx="249042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rgbClr val="FFC000"/>
                </a:solidFill>
              </a:rPr>
              <a:t>Dr. Michael </a:t>
            </a:r>
            <a:r>
              <a:rPr lang="en-US" sz="1500" dirty="0" err="1" smtClean="0">
                <a:solidFill>
                  <a:srgbClr val="FFC000"/>
                </a:solidFill>
              </a:rPr>
              <a:t>Scholz</a:t>
            </a:r>
            <a:r>
              <a:rPr lang="en-US" sz="1500" dirty="0" smtClean="0">
                <a:solidFill>
                  <a:srgbClr val="FFC000"/>
                </a:solidFill>
              </a:rPr>
              <a:t>,</a:t>
            </a:r>
            <a:endParaRPr lang="en-US" sz="1500" dirty="0" smtClean="0">
              <a:solidFill>
                <a:schemeClr val="bg1"/>
              </a:solidFill>
            </a:endParaRPr>
          </a:p>
          <a:p>
            <a:r>
              <a:rPr lang="en-US" sz="1500" dirty="0" smtClean="0">
                <a:solidFill>
                  <a:schemeClr val="bg1"/>
                </a:solidFill>
              </a:rPr>
              <a:t>Scientific Head of Biophysics </a:t>
            </a:r>
            <a:br>
              <a:rPr lang="en-US" sz="1500" dirty="0" smtClean="0">
                <a:solidFill>
                  <a:schemeClr val="bg1"/>
                </a:solidFill>
              </a:rPr>
            </a:br>
            <a:r>
              <a:rPr lang="en-US" sz="1500" dirty="0" err="1" smtClean="0">
                <a:solidFill>
                  <a:schemeClr val="bg1"/>
                </a:solidFill>
              </a:rPr>
              <a:t>Departm</a:t>
            </a:r>
            <a:r>
              <a:rPr lang="en-US" sz="1500" dirty="0" smtClean="0">
                <a:solidFill>
                  <a:schemeClr val="bg1"/>
                </a:solidFill>
              </a:rPr>
              <a:t>. GSI, Darmstadt, </a:t>
            </a:r>
            <a:r>
              <a:rPr lang="en-US" sz="1500" dirty="0">
                <a:solidFill>
                  <a:schemeClr val="bg1"/>
                </a:solidFill>
              </a:rPr>
              <a:t>D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9061" y="4076055"/>
            <a:ext cx="1599104" cy="191720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800599" y="5773704"/>
            <a:ext cx="204069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C000"/>
                </a:solidFill>
              </a:rPr>
              <a:t>Prof. Brita Singers Sorensen</a:t>
            </a:r>
            <a:r>
              <a:rPr lang="en-US" sz="1600" dirty="0" smtClean="0">
                <a:solidFill>
                  <a:schemeClr val="bg1"/>
                </a:solidFill>
              </a:rPr>
              <a:t>, </a:t>
            </a:r>
            <a:r>
              <a:rPr lang="en-US" sz="1600" dirty="0" err="1" smtClean="0">
                <a:solidFill>
                  <a:schemeClr val="bg1"/>
                </a:solidFill>
              </a:rPr>
              <a:t>Depar</a:t>
            </a:r>
            <a:r>
              <a:rPr lang="en-US" sz="1600" dirty="0" smtClean="0">
                <a:solidFill>
                  <a:schemeClr val="bg1"/>
                </a:solidFill>
              </a:rPr>
              <a:t>. of Clinical Medicine, Denmark 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4135192"/>
            <a:ext cx="1600201" cy="1600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21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t>18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81000" y="76200"/>
            <a:ext cx="82296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dirty="0" smtClean="0">
                <a:solidFill>
                  <a:srgbClr val="FFC000"/>
                </a:solidFill>
              </a:rPr>
              <a:t>                Status of the scientific developments </a:t>
            </a:r>
            <a:br>
              <a:rPr lang="en-US" sz="2900" dirty="0" smtClean="0">
                <a:solidFill>
                  <a:srgbClr val="FFC000"/>
                </a:solidFill>
              </a:rPr>
            </a:br>
            <a:r>
              <a:rPr lang="en-US" sz="2900" dirty="0" smtClean="0">
                <a:solidFill>
                  <a:srgbClr val="FFC000"/>
                </a:solidFill>
              </a:rPr>
              <a:t>  Concept Studies created by the Editor Committees  </a:t>
            </a:r>
            <a:endParaRPr lang="en-US" sz="2900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2875496"/>
            <a:ext cx="2438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C000"/>
                </a:solidFill>
              </a:rPr>
              <a:t>Executive Summary </a:t>
            </a:r>
            <a:r>
              <a:rPr lang="en-US" sz="2200" dirty="0" smtClean="0">
                <a:solidFill>
                  <a:schemeClr val="bg1"/>
                </a:solidFill>
              </a:rPr>
              <a:t>of the Concept Studies prepared </a:t>
            </a:r>
          </a:p>
          <a:p>
            <a:r>
              <a:rPr lang="en-US" sz="2200" dirty="0" smtClean="0">
                <a:solidFill>
                  <a:schemeClr val="bg1"/>
                </a:solidFill>
              </a:rPr>
              <a:t>for the Forum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5" r="2002" b="1637"/>
          <a:stretch/>
        </p:blipFill>
        <p:spPr>
          <a:xfrm>
            <a:off x="2590800" y="1143000"/>
            <a:ext cx="3657600" cy="54864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324600" y="2438400"/>
            <a:ext cx="2286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</a:rPr>
              <a:t>Main elements of</a:t>
            </a:r>
            <a:br>
              <a:rPr lang="en-US" sz="2200" dirty="0" smtClean="0">
                <a:solidFill>
                  <a:schemeClr val="bg1"/>
                </a:solidFill>
              </a:rPr>
            </a:br>
            <a:r>
              <a:rPr lang="en-US" sz="2200" dirty="0" smtClean="0">
                <a:solidFill>
                  <a:schemeClr val="bg1"/>
                </a:solidFill>
              </a:rPr>
              <a:t> a </a:t>
            </a:r>
            <a:r>
              <a:rPr lang="en-US" sz="2200" dirty="0" smtClean="0">
                <a:solidFill>
                  <a:srgbClr val="FFC000"/>
                </a:solidFill>
              </a:rPr>
              <a:t>Business Plan: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24600" y="4026931"/>
            <a:ext cx="2438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-  </a:t>
            </a:r>
            <a:r>
              <a:rPr lang="en-US" sz="2200" dirty="0" smtClean="0">
                <a:solidFill>
                  <a:schemeClr val="bg1"/>
                </a:solidFill>
              </a:rPr>
              <a:t>time schedule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24600" y="4529554"/>
            <a:ext cx="2438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-  </a:t>
            </a:r>
            <a:r>
              <a:rPr lang="en-US" sz="2200" dirty="0" smtClean="0">
                <a:solidFill>
                  <a:schemeClr val="bg1"/>
                </a:solidFill>
              </a:rPr>
              <a:t>investment costs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324600" y="4986754"/>
            <a:ext cx="2438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-  </a:t>
            </a:r>
            <a:r>
              <a:rPr lang="en-US" sz="2200" dirty="0" smtClean="0">
                <a:solidFill>
                  <a:schemeClr val="bg1"/>
                </a:solidFill>
              </a:rPr>
              <a:t>operation costs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324600" y="3200400"/>
            <a:ext cx="2819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</a:rPr>
              <a:t>-  technical parameters </a:t>
            </a:r>
            <a:br>
              <a:rPr lang="en-US" sz="2200" dirty="0" smtClean="0">
                <a:solidFill>
                  <a:schemeClr val="bg1"/>
                </a:solidFill>
              </a:rPr>
            </a:br>
            <a:r>
              <a:rPr lang="en-US" sz="2200" dirty="0" smtClean="0">
                <a:solidFill>
                  <a:schemeClr val="bg1"/>
                </a:solidFill>
              </a:rPr>
              <a:t>   of the facilities</a:t>
            </a:r>
          </a:p>
        </p:txBody>
      </p:sp>
    </p:spTree>
    <p:extLst>
      <p:ext uri="{BB962C8B-B14F-4D97-AF65-F5344CB8AC3E}">
        <p14:creationId xmlns:p14="http://schemas.microsoft.com/office/powerpoint/2010/main" val="135062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t>19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85800" y="685800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C000"/>
                </a:solidFill>
              </a:rPr>
              <a:t>The next political and scientific-technical steps </a:t>
            </a:r>
            <a:endParaRPr lang="en-US" sz="3200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0" y="2819400"/>
            <a:ext cx="708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charset="2"/>
              <a:buChar char="v"/>
            </a:pPr>
            <a:r>
              <a:rPr lang="en-US" sz="2800" dirty="0" smtClean="0">
                <a:solidFill>
                  <a:schemeClr val="bg1"/>
                </a:solidFill>
              </a:rPr>
              <a:t>Prepare proposals for funding requests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5496580"/>
            <a:ext cx="563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charset="2"/>
              <a:buChar char="v"/>
            </a:pPr>
            <a:r>
              <a:rPr lang="en-US" sz="2800" dirty="0" smtClean="0">
                <a:solidFill>
                  <a:schemeClr val="bg1"/>
                </a:solidFill>
              </a:rPr>
              <a:t>Concept </a:t>
            </a:r>
            <a:r>
              <a:rPr lang="en-US" sz="2800" smtClean="0">
                <a:solidFill>
                  <a:schemeClr val="bg1"/>
                </a:solidFill>
              </a:rPr>
              <a:t>Design Report (CDR) </a:t>
            </a:r>
            <a:endParaRPr lang="en-US" sz="2800" dirty="0">
              <a:solidFill>
                <a:schemeClr val="bg1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914400" y="4048780"/>
            <a:ext cx="7848600" cy="1361420"/>
            <a:chOff x="914400" y="3972580"/>
            <a:chExt cx="7848600" cy="1361420"/>
          </a:xfrm>
        </p:grpSpPr>
        <p:sp>
          <p:nvSpPr>
            <p:cNvPr id="6" name="TextBox 5"/>
            <p:cNvSpPr txBox="1"/>
            <p:nvPr/>
          </p:nvSpPr>
          <p:spPr>
            <a:xfrm>
              <a:off x="914400" y="3972580"/>
              <a:ext cx="7848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charset="2"/>
                <a:buChar char="v"/>
              </a:pPr>
              <a:r>
                <a:rPr lang="en-US" sz="2800" dirty="0" smtClean="0">
                  <a:solidFill>
                    <a:schemeClr val="bg1"/>
                  </a:solidFill>
                </a:rPr>
                <a:t>Start training programs for young people in 2018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447800" y="4441448"/>
              <a:ext cx="6019800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Tx/>
                <a:buChar char="-"/>
              </a:pPr>
              <a:r>
                <a:rPr lang="en-US" sz="2600" dirty="0">
                  <a:solidFill>
                    <a:schemeClr val="bg1"/>
                  </a:solidFill>
                </a:rPr>
                <a:t>f</a:t>
              </a:r>
              <a:r>
                <a:rPr lang="en-US" sz="2600" dirty="0" smtClean="0">
                  <a:solidFill>
                    <a:schemeClr val="bg1"/>
                  </a:solidFill>
                </a:rPr>
                <a:t>or technical operation crew </a:t>
              </a:r>
            </a:p>
            <a:p>
              <a:pPr marL="342900" indent="-342900">
                <a:buFontTx/>
                <a:buChar char="-"/>
              </a:pPr>
              <a:r>
                <a:rPr lang="en-US" sz="2600" dirty="0">
                  <a:solidFill>
                    <a:schemeClr val="bg1"/>
                  </a:solidFill>
                </a:rPr>
                <a:t>f</a:t>
              </a:r>
              <a:r>
                <a:rPr lang="en-US" sz="2600" dirty="0" smtClean="0">
                  <a:solidFill>
                    <a:schemeClr val="bg1"/>
                  </a:solidFill>
                </a:rPr>
                <a:t>or future Users community</a:t>
              </a:r>
              <a:endParaRPr lang="en-US" sz="26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914400" y="610618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charset="2"/>
              <a:buChar char="v"/>
            </a:pPr>
            <a:r>
              <a:rPr lang="en-US" sz="2800" dirty="0" smtClean="0">
                <a:solidFill>
                  <a:schemeClr val="bg1"/>
                </a:solidFill>
              </a:rPr>
              <a:t>Decision on </a:t>
            </a:r>
            <a:r>
              <a:rPr lang="en-US" sz="2800" smtClean="0">
                <a:solidFill>
                  <a:schemeClr val="bg1"/>
                </a:solidFill>
              </a:rPr>
              <a:t>options and Selection </a:t>
            </a:r>
            <a:r>
              <a:rPr lang="en-US" sz="2800" dirty="0" smtClean="0">
                <a:solidFill>
                  <a:schemeClr val="bg1"/>
                </a:solidFill>
              </a:rPr>
              <a:t>of sites  </a:t>
            </a:r>
            <a:endParaRPr lang="en-US" sz="2800" dirty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0"/>
            <a:ext cx="9144000" cy="533400"/>
            <a:chOff x="0" y="0"/>
            <a:chExt cx="9144000" cy="533400"/>
          </a:xfrm>
        </p:grpSpPr>
        <p:sp>
          <p:nvSpPr>
            <p:cNvPr id="10" name="Round Same Side Corner Rectangle 9"/>
            <p:cNvSpPr/>
            <p:nvPr/>
          </p:nvSpPr>
          <p:spPr>
            <a:xfrm>
              <a:off x="0" y="0"/>
              <a:ext cx="9144000" cy="533400"/>
            </a:xfrm>
            <a:prstGeom prst="round2SameRect">
              <a:avLst>
                <a:gd name="adj1" fmla="val 18309"/>
                <a:gd name="adj2" fmla="val 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outerShdw blurRad="50800" dist="38100" dir="5400000" algn="t" rotWithShape="0">
                <a:schemeClr val="accent2">
                  <a:lumMod val="60000"/>
                  <a:lumOff val="40000"/>
                  <a:alpha val="6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1" name="Picture 4" descr="C:\Documents and Settings\alen.nikezic\Desktop\MUPIJU-Stari komp\Press clipping\montenegro grb.wm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6200" y="0"/>
              <a:ext cx="533400" cy="52863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chemeClr val="accent2">
                  <a:lumMod val="75000"/>
                  <a:alpha val="70000"/>
                </a:schemeClr>
              </a:outerShdw>
            </a:effectLst>
          </p:spPr>
        </p:pic>
      </p:grpSp>
      <p:sp>
        <p:nvSpPr>
          <p:cNvPr id="12" name="TextBox 11"/>
          <p:cNvSpPr txBox="1"/>
          <p:nvPr/>
        </p:nvSpPr>
        <p:spPr>
          <a:xfrm>
            <a:off x="914400" y="1371600"/>
            <a:ext cx="7772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charset="2"/>
              <a:buChar char="v"/>
            </a:pPr>
            <a:r>
              <a:rPr lang="en-US" sz="2800" dirty="0" smtClean="0">
                <a:solidFill>
                  <a:schemeClr val="bg1"/>
                </a:solidFill>
              </a:rPr>
              <a:t>Develop Steering Committee to a leadership role in all future science-policy steps: ‘Council’ </a:t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>(first meeting scheduled in Sofia on January 30) 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14400" y="34290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charset="2"/>
              <a:buChar char="v"/>
            </a:pPr>
            <a:r>
              <a:rPr lang="en-US" sz="2800" dirty="0" smtClean="0">
                <a:solidFill>
                  <a:schemeClr val="bg1"/>
                </a:solidFill>
              </a:rPr>
              <a:t>Form an Executive </a:t>
            </a:r>
            <a:r>
              <a:rPr lang="en-US" sz="2800" smtClean="0">
                <a:solidFill>
                  <a:schemeClr val="bg1"/>
                </a:solidFill>
              </a:rPr>
              <a:t>(future Directors)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00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447800" y="5117068"/>
            <a:ext cx="6125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</a:t>
            </a:r>
            <a:r>
              <a:rPr lang="en-US" dirty="0" smtClean="0">
                <a:solidFill>
                  <a:schemeClr val="bg1"/>
                </a:solidFill>
              </a:rPr>
              <a:t>ositive reception by a number </a:t>
            </a:r>
            <a:r>
              <a:rPr lang="en-US" smtClean="0">
                <a:solidFill>
                  <a:schemeClr val="bg1"/>
                </a:solidFill>
              </a:rPr>
              <a:t>of organizations and institutions </a:t>
            </a:r>
            <a:endParaRPr lang="en-US" sz="2200" dirty="0">
              <a:solidFill>
                <a:schemeClr val="bg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0" y="0"/>
            <a:ext cx="9144000" cy="533400"/>
            <a:chOff x="0" y="0"/>
            <a:chExt cx="9144000" cy="533400"/>
          </a:xfrm>
        </p:grpSpPr>
        <p:sp>
          <p:nvSpPr>
            <p:cNvPr id="15" name="Round Same Side Corner Rectangle 14"/>
            <p:cNvSpPr/>
            <p:nvPr/>
          </p:nvSpPr>
          <p:spPr>
            <a:xfrm>
              <a:off x="0" y="0"/>
              <a:ext cx="9144000" cy="533400"/>
            </a:xfrm>
            <a:prstGeom prst="round2SameRect">
              <a:avLst>
                <a:gd name="adj1" fmla="val 18309"/>
                <a:gd name="adj2" fmla="val 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outerShdw blurRad="50800" dist="38100" dir="5400000" algn="t" rotWithShape="0">
                <a:schemeClr val="accent2">
                  <a:lumMod val="60000"/>
                  <a:lumOff val="40000"/>
                  <a:alpha val="6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6" name="Picture 4" descr="C:\Documents and Settings\alen.nikezic\Desktop\MUPIJU-Stari komp\Press clipping\montenegro grb.wm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6200" y="0"/>
              <a:ext cx="533400" cy="52863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chemeClr val="accent2">
                  <a:lumMod val="75000"/>
                  <a:alpha val="70000"/>
                </a:schemeClr>
              </a:outerShdw>
            </a:effectLst>
          </p:spPr>
        </p:pic>
      </p:grpSp>
      <p:sp>
        <p:nvSpPr>
          <p:cNvPr id="2" name="TextBox 1"/>
          <p:cNvSpPr txBox="1"/>
          <p:nvPr/>
        </p:nvSpPr>
        <p:spPr>
          <a:xfrm>
            <a:off x="2971800" y="3269159"/>
            <a:ext cx="556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</a:rPr>
              <a:t>Initiative proposed by </a:t>
            </a:r>
            <a:r>
              <a:rPr lang="en-US" sz="2200" dirty="0">
                <a:solidFill>
                  <a:schemeClr val="bg1"/>
                </a:solidFill>
              </a:rPr>
              <a:t>P</a:t>
            </a:r>
            <a:r>
              <a:rPr lang="en-US" sz="2200" dirty="0" smtClean="0">
                <a:solidFill>
                  <a:schemeClr val="bg1"/>
                </a:solidFill>
              </a:rPr>
              <a:t>rof. Herwig </a:t>
            </a:r>
            <a:r>
              <a:rPr lang="en-US" sz="2200" dirty="0" err="1" smtClean="0">
                <a:solidFill>
                  <a:schemeClr val="bg1"/>
                </a:solidFill>
              </a:rPr>
              <a:t>Schopper</a:t>
            </a:r>
            <a:r>
              <a:rPr lang="en-US" sz="2200" dirty="0" smtClean="0">
                <a:solidFill>
                  <a:schemeClr val="bg1"/>
                </a:solidFill>
              </a:rPr>
              <a:t>, former Director General of CERN</a:t>
            </a:r>
            <a:endParaRPr lang="en-US" sz="22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617113"/>
            <a:ext cx="1704975" cy="21336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0" y="638354"/>
            <a:ext cx="8839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rgbClr val="FFC000"/>
                </a:solidFill>
              </a:rPr>
              <a:t>Joint South-East European International Institute for Sustainable Technologies (SEEIIST)</a:t>
            </a:r>
            <a:br>
              <a:rPr lang="en-US" sz="3000" dirty="0" smtClean="0">
                <a:solidFill>
                  <a:srgbClr val="FFC000"/>
                </a:solidFill>
              </a:rPr>
            </a:br>
            <a:r>
              <a:rPr lang="en-US" sz="3000" dirty="0" smtClean="0">
                <a:solidFill>
                  <a:srgbClr val="FFC000"/>
                </a:solidFill>
              </a:rPr>
              <a:t> in the spirit of ‘Science for Peace’</a:t>
            </a:r>
            <a:endParaRPr lang="en-US" sz="3000" dirty="0">
              <a:solidFill>
                <a:srgbClr val="FFC000"/>
              </a:solidFill>
            </a:endParaRP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355677" y="5509200"/>
            <a:ext cx="8432646" cy="1044000"/>
            <a:chOff x="-241760" y="5334000"/>
            <a:chExt cx="9304988" cy="1152000"/>
          </a:xfrm>
        </p:grpSpPr>
        <p:grpSp>
          <p:nvGrpSpPr>
            <p:cNvPr id="6" name="Group 5"/>
            <p:cNvGrpSpPr>
              <a:grpSpLocks noChangeAspect="1"/>
            </p:cNvGrpSpPr>
            <p:nvPr/>
          </p:nvGrpSpPr>
          <p:grpSpPr>
            <a:xfrm>
              <a:off x="-241760" y="5334000"/>
              <a:ext cx="8090360" cy="1152000"/>
              <a:chOff x="746019" y="5169932"/>
              <a:chExt cx="9013961" cy="1283513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6019" y="5169932"/>
                <a:ext cx="1676400" cy="1271170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65539" y="5169933"/>
                <a:ext cx="1498383" cy="1271170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07042" y="5169932"/>
                <a:ext cx="1273288" cy="1271170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23449" y="5169932"/>
                <a:ext cx="1910229" cy="1271170"/>
              </a:xfrm>
              <a:prstGeom prst="rect">
                <a:avLst/>
              </a:prstGeom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73175" y="5189802"/>
                <a:ext cx="1186805" cy="1263643"/>
              </a:xfrm>
              <a:prstGeom prst="rect">
                <a:avLst/>
              </a:prstGeom>
            </p:spPr>
          </p:pic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83058" y="5189802"/>
                <a:ext cx="1263643" cy="1263643"/>
              </a:xfrm>
              <a:prstGeom prst="rect">
                <a:avLst/>
              </a:prstGeom>
            </p:spPr>
          </p:pic>
        </p:grp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2361" y="5345078"/>
              <a:ext cx="1190867" cy="11409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50160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1981200"/>
            <a:ext cx="7239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>
                    <a:lumMod val="95000"/>
                  </a:schemeClr>
                </a:solidFill>
              </a:rPr>
              <a:t>Politically widely accepted that the SEE region </a:t>
            </a:r>
          </a:p>
          <a:p>
            <a:r>
              <a:rPr lang="en-US" sz="2800" dirty="0" smtClean="0">
                <a:solidFill>
                  <a:schemeClr val="bg1">
                    <a:lumMod val="95000"/>
                  </a:schemeClr>
                </a:solidFill>
              </a:rPr>
              <a:t>needs economic help and further stabilization. </a:t>
            </a:r>
          </a:p>
          <a:p>
            <a:r>
              <a:rPr lang="en-US" sz="2800" dirty="0" smtClean="0">
                <a:solidFill>
                  <a:schemeClr val="bg1">
                    <a:lumMod val="95000"/>
                  </a:schemeClr>
                </a:solidFill>
              </a:rPr>
              <a:t>Europe needs SEE, and SEE needs Europe.</a:t>
            </a:r>
          </a:p>
          <a:p>
            <a:r>
              <a:rPr lang="en-US" sz="2800" dirty="0" smtClean="0">
                <a:solidFill>
                  <a:schemeClr val="bg1">
                    <a:lumMod val="95000"/>
                  </a:schemeClr>
                </a:solidFill>
              </a:rPr>
              <a:t>Hence main investment from EU programs</a:t>
            </a:r>
          </a:p>
          <a:p>
            <a:r>
              <a:rPr lang="en-US" sz="2800" dirty="0" smtClean="0">
                <a:solidFill>
                  <a:schemeClr val="bg1">
                    <a:lumMod val="95000"/>
                  </a:schemeClr>
                </a:solidFill>
              </a:rPr>
              <a:t>(EU members and Non-members) </a:t>
            </a:r>
            <a:endParaRPr lang="en-GB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62200" y="984647"/>
            <a:ext cx="37338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dirty="0" smtClean="0">
                <a:solidFill>
                  <a:srgbClr val="FFC000"/>
                </a:solidFill>
              </a:rPr>
              <a:t>Sources of funding</a:t>
            </a:r>
            <a:endParaRPr lang="en-US" sz="3400" dirty="0">
              <a:solidFill>
                <a:srgbClr val="FFC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t>20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0" y="0"/>
            <a:ext cx="9144000" cy="533400"/>
            <a:chOff x="0" y="0"/>
            <a:chExt cx="9144000" cy="533400"/>
          </a:xfrm>
        </p:grpSpPr>
        <p:sp>
          <p:nvSpPr>
            <p:cNvPr id="6" name="Round Same Side Corner Rectangle 5"/>
            <p:cNvSpPr/>
            <p:nvPr/>
          </p:nvSpPr>
          <p:spPr>
            <a:xfrm>
              <a:off x="0" y="0"/>
              <a:ext cx="9144000" cy="533400"/>
            </a:xfrm>
            <a:prstGeom prst="round2SameRect">
              <a:avLst>
                <a:gd name="adj1" fmla="val 18309"/>
                <a:gd name="adj2" fmla="val 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outerShdw blurRad="50800" dist="38100" dir="5400000" algn="t" rotWithShape="0">
                <a:schemeClr val="accent2">
                  <a:lumMod val="60000"/>
                  <a:lumOff val="40000"/>
                  <a:alpha val="6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7" name="Picture 4" descr="C:\Documents and Settings\alen.nikezic\Desktop\MUPIJU-Stari komp\Press clipping\montenegro grb.wm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6200" y="0"/>
              <a:ext cx="533400" cy="52863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chemeClr val="accent2">
                  <a:lumMod val="75000"/>
                  <a:alpha val="70000"/>
                </a:schemeClr>
              </a:outerShdw>
            </a:effectLst>
          </p:spPr>
        </p:pic>
      </p:grpSp>
      <p:sp>
        <p:nvSpPr>
          <p:cNvPr id="8" name="TextBox 7"/>
          <p:cNvSpPr txBox="1"/>
          <p:nvPr/>
        </p:nvSpPr>
        <p:spPr>
          <a:xfrm>
            <a:off x="838200" y="4470737"/>
            <a:ext cx="800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>
                    <a:lumMod val="95000"/>
                  </a:schemeClr>
                </a:solidFill>
              </a:rPr>
              <a:t>EUR 150 - 200 million required per project</a:t>
            </a:r>
          </a:p>
          <a:p>
            <a:r>
              <a:rPr lang="en-US" sz="3000" dirty="0" smtClean="0">
                <a:solidFill>
                  <a:schemeClr val="bg1">
                    <a:lumMod val="95000"/>
                  </a:schemeClr>
                </a:solidFill>
              </a:rPr>
              <a:t>guaranteeing </a:t>
            </a:r>
            <a:r>
              <a:rPr lang="en-US" sz="3000" dirty="0" err="1" smtClean="0">
                <a:solidFill>
                  <a:schemeClr val="bg1">
                    <a:lumMod val="95000"/>
                  </a:schemeClr>
                </a:solidFill>
              </a:rPr>
              <a:t>competitivity</a:t>
            </a:r>
            <a:r>
              <a:rPr lang="en-US" sz="3000" dirty="0" smtClean="0">
                <a:solidFill>
                  <a:schemeClr val="bg1">
                    <a:lumMod val="95000"/>
                  </a:schemeClr>
                </a:solidFill>
              </a:rPr>
              <a:t> in Europe </a:t>
            </a:r>
          </a:p>
        </p:txBody>
      </p:sp>
    </p:spTree>
    <p:extLst>
      <p:ext uri="{BB962C8B-B14F-4D97-AF65-F5344CB8AC3E}">
        <p14:creationId xmlns:p14="http://schemas.microsoft.com/office/powerpoint/2010/main" val="196422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584" y="838200"/>
            <a:ext cx="882161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dirty="0" smtClean="0">
                <a:solidFill>
                  <a:srgbClr val="FFC000"/>
                </a:solidFill>
              </a:rPr>
              <a:t>Support for the Training Program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0" y="0"/>
            <a:ext cx="9144000" cy="533400"/>
            <a:chOff x="0" y="0"/>
            <a:chExt cx="9144000" cy="533400"/>
          </a:xfrm>
        </p:grpSpPr>
        <p:sp>
          <p:nvSpPr>
            <p:cNvPr id="7" name="Round Same Side Corner Rectangle 6"/>
            <p:cNvSpPr/>
            <p:nvPr/>
          </p:nvSpPr>
          <p:spPr>
            <a:xfrm>
              <a:off x="0" y="0"/>
              <a:ext cx="9144000" cy="533400"/>
            </a:xfrm>
            <a:prstGeom prst="round2SameRect">
              <a:avLst>
                <a:gd name="adj1" fmla="val 18309"/>
                <a:gd name="adj2" fmla="val 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outerShdw blurRad="50800" dist="38100" dir="5400000" algn="t" rotWithShape="0">
                <a:schemeClr val="accent2">
                  <a:lumMod val="60000"/>
                  <a:lumOff val="40000"/>
                  <a:alpha val="6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8" name="Picture 4" descr="C:\Documents and Settings\alen.nikezic\Desktop\MUPIJU-Stari komp\Press clipping\montenegro grb.wm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6200" y="0"/>
              <a:ext cx="533400" cy="52863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chemeClr val="accent2">
                  <a:lumMod val="75000"/>
                  <a:alpha val="70000"/>
                </a:schemeClr>
              </a:outerShdw>
            </a:effectLst>
          </p:spPr>
        </p:pic>
      </p:grpSp>
      <p:sp>
        <p:nvSpPr>
          <p:cNvPr id="14" name="TextBox 13"/>
          <p:cNvSpPr txBox="1"/>
          <p:nvPr/>
        </p:nvSpPr>
        <p:spPr>
          <a:xfrm>
            <a:off x="479847" y="3043535"/>
            <a:ext cx="8373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v"/>
            </a:pP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rgbClr val="FFC000"/>
                </a:solidFill>
              </a:rPr>
              <a:t>IAEA</a:t>
            </a:r>
            <a:r>
              <a:rPr lang="en-US" sz="2400" dirty="0" smtClean="0">
                <a:solidFill>
                  <a:schemeClr val="bg1"/>
                </a:solidFill>
              </a:rPr>
              <a:t> had an important role for the Training Program to help  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 the success of the SESAME  Project</a:t>
            </a:r>
            <a:endParaRPr lang="x-none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5992" y="1926609"/>
            <a:ext cx="8373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v"/>
            </a:pPr>
            <a:r>
              <a:rPr lang="en-US" sz="2400" dirty="0" smtClean="0">
                <a:solidFill>
                  <a:schemeClr val="bg1"/>
                </a:solidFill>
              </a:rPr>
              <a:t> Establishment of an International Training Committee    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 mandatory to help to organize the training program </a:t>
            </a:r>
            <a:endParaRPr lang="x-none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5992" y="5329535"/>
            <a:ext cx="8373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v"/>
            </a:pP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rgbClr val="FFC000"/>
                </a:solidFill>
              </a:rPr>
              <a:t>EU </a:t>
            </a:r>
            <a:r>
              <a:rPr lang="en-US" sz="2400" dirty="0" smtClean="0">
                <a:solidFill>
                  <a:schemeClr val="bg1"/>
                </a:solidFill>
              </a:rPr>
              <a:t>programs like Marie Curie actions through RISE and others    </a:t>
            </a:r>
            <a:endParaRPr lang="x-none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62941" y="3896279"/>
            <a:ext cx="800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</a:rPr>
              <a:t>Similar support from the IAEA to the SEE Project expected both from </a:t>
            </a:r>
            <a:r>
              <a:rPr lang="en-US" sz="2400" dirty="0" smtClean="0">
                <a:solidFill>
                  <a:srgbClr val="FFC000"/>
                </a:solidFill>
              </a:rPr>
              <a:t>Department of Technical Cooperation 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</a:rPr>
              <a:t>and </a:t>
            </a:r>
            <a:r>
              <a:rPr lang="en-US" sz="2400" dirty="0" smtClean="0">
                <a:solidFill>
                  <a:srgbClr val="FFC000"/>
                </a:solidFill>
              </a:rPr>
              <a:t>Department of Nuclear Sciences and Applications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57200" y="6015335"/>
            <a:ext cx="8373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v"/>
            </a:pP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rgbClr val="FFC000"/>
                </a:solidFill>
              </a:rPr>
              <a:t>ICTP </a:t>
            </a:r>
            <a:r>
              <a:rPr lang="mr-IN" sz="2400" dirty="0" smtClean="0">
                <a:solidFill>
                  <a:schemeClr val="bg1"/>
                </a:solidFill>
              </a:rPr>
              <a:t>–</a:t>
            </a:r>
            <a:r>
              <a:rPr lang="en-US" sz="2400" dirty="0" smtClean="0">
                <a:solidFill>
                  <a:schemeClr val="bg1"/>
                </a:solidFill>
              </a:rPr>
              <a:t> support for training also expected</a:t>
            </a:r>
            <a:endParaRPr lang="x-none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66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ghtScree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8" y="0"/>
            <a:ext cx="9141311" cy="6858000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dkEdge"/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006839" cy="736899"/>
          </a:xfrm>
        </p:spPr>
        <p:txBody>
          <a:bodyPr>
            <a:noAutofit/>
          </a:bodyPr>
          <a:lstStyle/>
          <a:p>
            <a:r>
              <a:rPr lang="en-GB" sz="3800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           Acknowledgments</a:t>
            </a:r>
            <a:endParaRPr lang="en-GB" sz="3800" dirty="0"/>
          </a:p>
        </p:txBody>
      </p:sp>
      <p:sp>
        <p:nvSpPr>
          <p:cNvPr id="12" name="TextBox 11"/>
          <p:cNvSpPr txBox="1"/>
          <p:nvPr/>
        </p:nvSpPr>
        <p:spPr>
          <a:xfrm>
            <a:off x="431964" y="1536929"/>
            <a:ext cx="44176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 smtClean="0">
                <a:solidFill>
                  <a:schemeClr val="bg1"/>
                </a:solidFill>
              </a:rPr>
              <a:t>Ministry of Science of Montenegro 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730" y="2004337"/>
            <a:ext cx="1024733" cy="981756"/>
          </a:xfrm>
          <a:prstGeom prst="rect">
            <a:avLst/>
          </a:prstGeom>
        </p:spPr>
      </p:pic>
      <p:pic>
        <p:nvPicPr>
          <p:cNvPr id="14" name="Picture 4" descr="C:\Documents and Settings\alen.nikezic\Desktop\MUPIJU-Stari komp\Press clipping\montenegro grb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82486" y="1951885"/>
            <a:ext cx="990600" cy="9817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algn="tl" rotWithShape="0">
              <a:schemeClr val="accent2">
                <a:lumMod val="75000"/>
                <a:alpha val="70000"/>
              </a:scheme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228600" y="1066800"/>
            <a:ext cx="52578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Organizers </a:t>
            </a:r>
            <a:r>
              <a:rPr lang="en-US" sz="230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and sponsors of </a:t>
            </a:r>
            <a:r>
              <a:rPr lang="en-US" sz="23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the FORUM: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078186" y="1520998"/>
            <a:ext cx="1905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 smtClean="0">
                <a:solidFill>
                  <a:schemeClr val="bg1"/>
                </a:solidFill>
              </a:rPr>
              <a:t>ICTP, Trieste  </a:t>
            </a:r>
            <a:endParaRPr lang="en-US" sz="2100" dirty="0">
              <a:solidFill>
                <a:schemeClr val="bg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28600" y="4415135"/>
            <a:ext cx="6144986" cy="2138065"/>
            <a:chOff x="228600" y="4186535"/>
            <a:chExt cx="6144986" cy="2138065"/>
          </a:xfrm>
        </p:grpSpPr>
        <p:sp>
          <p:nvSpPr>
            <p:cNvPr id="11" name="TextBox 10"/>
            <p:cNvSpPr txBox="1"/>
            <p:nvPr/>
          </p:nvSpPr>
          <p:spPr>
            <a:xfrm>
              <a:off x="228600" y="4186535"/>
              <a:ext cx="3733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3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Co-sponsors of the FORUM</a:t>
              </a:r>
              <a:endParaRPr lang="en-US" sz="2300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964" y="5354983"/>
              <a:ext cx="1198215" cy="908575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8786" y="5274880"/>
              <a:ext cx="965338" cy="1027838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420089" y="4683442"/>
              <a:ext cx="145769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00" dirty="0" smtClean="0">
                  <a:solidFill>
                    <a:schemeClr val="bg1"/>
                  </a:solidFill>
                </a:rPr>
                <a:t>UNESCO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325089" y="4683441"/>
              <a:ext cx="145769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00" dirty="0" smtClean="0">
                  <a:solidFill>
                    <a:schemeClr val="bg1"/>
                  </a:solidFill>
                </a:rPr>
                <a:t>IAEA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925290" y="4683441"/>
              <a:ext cx="92429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00" dirty="0" smtClean="0">
                  <a:solidFill>
                    <a:schemeClr val="bg1"/>
                  </a:solidFill>
                </a:rPr>
                <a:t>EPS</a:t>
              </a:r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40054" y="5255622"/>
              <a:ext cx="1033332" cy="1037945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89699" y="5258481"/>
              <a:ext cx="1083887" cy="1066119"/>
            </a:xfrm>
            <a:prstGeom prst="rect">
              <a:avLst/>
            </a:prstGeom>
            <a:solidFill>
              <a:schemeClr val="bg1"/>
            </a:solidFill>
          </p:spPr>
        </p:pic>
      </p:grpSp>
      <p:sp>
        <p:nvSpPr>
          <p:cNvPr id="26" name="TextBox 25"/>
          <p:cNvSpPr txBox="1"/>
          <p:nvPr/>
        </p:nvSpPr>
        <p:spPr>
          <a:xfrm>
            <a:off x="228600" y="3052227"/>
            <a:ext cx="685800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Organizing Committee</a:t>
            </a:r>
            <a:r>
              <a:rPr lang="en-US" sz="23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:</a:t>
            </a:r>
            <a:r>
              <a:rPr lang="en-US" sz="23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100" dirty="0" smtClean="0">
                <a:solidFill>
                  <a:schemeClr val="bg1"/>
                </a:solidFill>
              </a:rPr>
              <a:t>Herwig </a:t>
            </a:r>
            <a:r>
              <a:rPr lang="en-US" sz="2100" dirty="0" err="1" smtClean="0">
                <a:solidFill>
                  <a:schemeClr val="bg1"/>
                </a:solidFill>
              </a:rPr>
              <a:t>Schopper</a:t>
            </a:r>
            <a:r>
              <a:rPr lang="en-US" sz="2100" dirty="0" smtClean="0">
                <a:solidFill>
                  <a:schemeClr val="bg1"/>
                </a:solidFill>
              </a:rPr>
              <a:t> (Chairman), </a:t>
            </a:r>
          </a:p>
          <a:p>
            <a:r>
              <a:rPr lang="en-US" sz="2100" dirty="0" err="1" smtClean="0">
                <a:solidFill>
                  <a:schemeClr val="bg1"/>
                </a:solidFill>
              </a:rPr>
              <a:t>Fernano</a:t>
            </a:r>
            <a:r>
              <a:rPr lang="en-US" sz="2100" dirty="0" smtClean="0">
                <a:solidFill>
                  <a:schemeClr val="bg1"/>
                </a:solidFill>
              </a:rPr>
              <a:t> </a:t>
            </a:r>
            <a:r>
              <a:rPr lang="en-US" sz="2100" dirty="0" err="1" smtClean="0">
                <a:solidFill>
                  <a:schemeClr val="bg1"/>
                </a:solidFill>
              </a:rPr>
              <a:t>Ferroni</a:t>
            </a:r>
            <a:r>
              <a:rPr lang="en-US" sz="2100" dirty="0" smtClean="0">
                <a:solidFill>
                  <a:schemeClr val="bg1"/>
                </a:solidFill>
              </a:rPr>
              <a:t>, Christoph </a:t>
            </a:r>
            <a:r>
              <a:rPr lang="en-US" sz="2100" dirty="0" err="1" smtClean="0">
                <a:solidFill>
                  <a:schemeClr val="bg1"/>
                </a:solidFill>
              </a:rPr>
              <a:t>Quitmann</a:t>
            </a:r>
            <a:r>
              <a:rPr lang="en-US" sz="2100" dirty="0" smtClean="0">
                <a:solidFill>
                  <a:schemeClr val="bg1"/>
                </a:solidFill>
              </a:rPr>
              <a:t>, Nicholas </a:t>
            </a:r>
            <a:r>
              <a:rPr lang="en-US" sz="2100" dirty="0" err="1" smtClean="0">
                <a:solidFill>
                  <a:schemeClr val="bg1"/>
                </a:solidFill>
              </a:rPr>
              <a:t>Sammut</a:t>
            </a:r>
            <a:r>
              <a:rPr lang="en-US" sz="2100" dirty="0" smtClean="0">
                <a:solidFill>
                  <a:schemeClr val="bg1"/>
                </a:solidFill>
              </a:rPr>
              <a:t>, Hans J. Specht and </a:t>
            </a:r>
            <a:r>
              <a:rPr lang="en-US" sz="2100" dirty="0" err="1" smtClean="0">
                <a:solidFill>
                  <a:schemeClr val="bg1"/>
                </a:solidFill>
              </a:rPr>
              <a:t>Ruediger</a:t>
            </a:r>
            <a:r>
              <a:rPr lang="en-US" sz="2100" dirty="0" smtClean="0">
                <a:solidFill>
                  <a:schemeClr val="bg1"/>
                </a:solidFill>
              </a:rPr>
              <a:t> Voss </a:t>
            </a:r>
          </a:p>
        </p:txBody>
      </p:sp>
      <p:grpSp>
        <p:nvGrpSpPr>
          <p:cNvPr id="27" name="Group 26"/>
          <p:cNvGrpSpPr/>
          <p:nvPr/>
        </p:nvGrpSpPr>
        <p:grpSpPr>
          <a:xfrm rot="5400000">
            <a:off x="5463540" y="3162301"/>
            <a:ext cx="6858001" cy="533401"/>
            <a:chOff x="0" y="0"/>
            <a:chExt cx="9144000" cy="533401"/>
          </a:xfrm>
          <a:solidFill>
            <a:schemeClr val="accent1">
              <a:lumMod val="50000"/>
            </a:schemeClr>
          </a:solidFill>
        </p:grpSpPr>
        <p:sp>
          <p:nvSpPr>
            <p:cNvPr id="28" name="Round Same Side Corner Rectangle 27"/>
            <p:cNvSpPr/>
            <p:nvPr/>
          </p:nvSpPr>
          <p:spPr>
            <a:xfrm>
              <a:off x="0" y="0"/>
              <a:ext cx="9144000" cy="533400"/>
            </a:xfrm>
            <a:prstGeom prst="round2SameRect">
              <a:avLst>
                <a:gd name="adj1" fmla="val 18309"/>
                <a:gd name="adj2" fmla="val 0"/>
              </a:avLst>
            </a:prstGeom>
            <a:grpFill/>
            <a:ln>
              <a:noFill/>
            </a:ln>
            <a:effectLst>
              <a:outerShdw blurRad="50800" dist="38100" dir="5400000" algn="t" rotWithShape="0">
                <a:schemeClr val="accent2">
                  <a:lumMod val="60000"/>
                  <a:lumOff val="40000"/>
                  <a:alpha val="6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29" name="Picture 4" descr="C:\Documents and Settings\alen.nikezic\Desktop\MUPIJU-Stari komp\Press clipping\montenegro grb.wm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rot="16200000">
              <a:off x="296544" y="-78105"/>
              <a:ext cx="518160" cy="704851"/>
            </a:xfrm>
            <a:prstGeom prst="rect">
              <a:avLst/>
            </a:prstGeom>
            <a:grpFill/>
            <a:ln>
              <a:noFill/>
            </a:ln>
            <a:effectLst>
              <a:outerShdw blurRad="190500" algn="tl" rotWithShape="0">
                <a:schemeClr val="accent2">
                  <a:lumMod val="75000"/>
                  <a:alpha val="70000"/>
                </a:schemeClr>
              </a:outerShdw>
            </a:effectLst>
          </p:spPr>
        </p:pic>
      </p:grpSp>
      <p:sp>
        <p:nvSpPr>
          <p:cNvPr id="24" name="TextBox 23"/>
          <p:cNvSpPr txBox="1"/>
          <p:nvPr/>
        </p:nvSpPr>
        <p:spPr>
          <a:xfrm>
            <a:off x="5552704" y="4912040"/>
            <a:ext cx="9242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 smtClean="0">
                <a:solidFill>
                  <a:schemeClr val="bg1"/>
                </a:solidFill>
              </a:rPr>
              <a:t>FIT</a:t>
            </a:r>
          </a:p>
        </p:txBody>
      </p:sp>
    </p:spTree>
    <p:extLst>
      <p:ext uri="{BB962C8B-B14F-4D97-AF65-F5344CB8AC3E}">
        <p14:creationId xmlns:p14="http://schemas.microsoft.com/office/powerpoint/2010/main" val="38447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762000"/>
            <a:ext cx="5655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main objectives of the Project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81000" y="1600200"/>
            <a:ext cx="8382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v"/>
            </a:pPr>
            <a:r>
              <a:rPr lang="en-US" sz="2200" dirty="0" smtClean="0">
                <a:solidFill>
                  <a:schemeClr val="bg1"/>
                </a:solidFill>
              </a:rPr>
              <a:t>To promote collaboration between science, technology and industry</a:t>
            </a:r>
            <a:r>
              <a:rPr lang="en-US" sz="2200" dirty="0">
                <a:solidFill>
                  <a:schemeClr val="bg1"/>
                </a:solidFill>
              </a:rPr>
              <a:t>, </a:t>
            </a:r>
            <a:r>
              <a:rPr lang="en-US" sz="2200" dirty="0" smtClean="0">
                <a:solidFill>
                  <a:schemeClr val="bg1"/>
                </a:solidFill>
              </a:rPr>
              <a:t>but </a:t>
            </a:r>
            <a:r>
              <a:rPr lang="en-US" sz="2200" dirty="0">
                <a:solidFill>
                  <a:schemeClr val="bg1"/>
                </a:solidFill>
              </a:rPr>
              <a:t>also </a:t>
            </a:r>
            <a:r>
              <a:rPr lang="en-US" sz="2200" dirty="0" smtClean="0">
                <a:solidFill>
                  <a:schemeClr val="bg1"/>
                </a:solidFill>
              </a:rPr>
              <a:t>to provide </a:t>
            </a:r>
            <a:r>
              <a:rPr lang="en-US" sz="2200" dirty="0">
                <a:solidFill>
                  <a:schemeClr val="bg1"/>
                </a:solidFill>
              </a:rPr>
              <a:t>platforms for the development of the education of </a:t>
            </a:r>
            <a:r>
              <a:rPr lang="en-US" sz="2200" dirty="0" smtClean="0">
                <a:solidFill>
                  <a:schemeClr val="bg1"/>
                </a:solidFill>
              </a:rPr>
              <a:t>young scientists </a:t>
            </a:r>
            <a:r>
              <a:rPr lang="en-US" sz="2200" dirty="0">
                <a:solidFill>
                  <a:schemeClr val="bg1"/>
                </a:solidFill>
              </a:rPr>
              <a:t>and engineers based on knowledge and technology transfer </a:t>
            </a:r>
            <a:r>
              <a:rPr lang="en-US" sz="2200" dirty="0" smtClean="0">
                <a:solidFill>
                  <a:schemeClr val="bg1"/>
                </a:solidFill>
              </a:rPr>
              <a:t>from </a:t>
            </a:r>
            <a:r>
              <a:rPr lang="en-US" sz="2200" dirty="0">
                <a:solidFill>
                  <a:schemeClr val="bg1"/>
                </a:solidFill>
              </a:rPr>
              <a:t>European laboratories like CERN and </a:t>
            </a:r>
            <a:r>
              <a:rPr lang="en-US" sz="2200" dirty="0" smtClean="0">
                <a:solidFill>
                  <a:schemeClr val="bg1"/>
                </a:solidFill>
              </a:rPr>
              <a:t>others </a:t>
            </a: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9860" y="3585245"/>
            <a:ext cx="8420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v"/>
            </a:pPr>
            <a:r>
              <a:rPr lang="en-US" sz="2200" dirty="0" smtClean="0">
                <a:solidFill>
                  <a:schemeClr val="bg1"/>
                </a:solidFill>
              </a:rPr>
              <a:t>To form a research nucleus in the region of South-East Europe by bringing people from different countries to work together </a:t>
            </a:r>
            <a:r>
              <a:rPr lang="mr-IN" sz="2200" dirty="0" smtClean="0">
                <a:solidFill>
                  <a:schemeClr val="bg1"/>
                </a:solidFill>
              </a:rPr>
              <a:t>–</a:t>
            </a:r>
            <a:r>
              <a:rPr lang="en-US" sz="2200" dirty="0" smtClean="0">
                <a:solidFill>
                  <a:schemeClr val="bg1"/>
                </a:solidFill>
              </a:rPr>
              <a:t> not only scientists and engineers</a:t>
            </a:r>
            <a:r>
              <a:rPr lang="en-US" sz="2200" dirty="0">
                <a:solidFill>
                  <a:schemeClr val="bg1"/>
                </a:solidFill>
              </a:rPr>
              <a:t>,</a:t>
            </a:r>
            <a:r>
              <a:rPr lang="en-US" sz="2200" dirty="0" smtClean="0">
                <a:solidFill>
                  <a:schemeClr val="bg1"/>
                </a:solidFill>
              </a:rPr>
              <a:t> but also industry and administration</a:t>
            </a:r>
            <a:endParaRPr lang="en-US" sz="2200" dirty="0">
              <a:solidFill>
                <a:schemeClr val="bg1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0" y="0"/>
            <a:ext cx="9144000" cy="533400"/>
            <a:chOff x="0" y="0"/>
            <a:chExt cx="9144000" cy="533400"/>
          </a:xfrm>
        </p:grpSpPr>
        <p:sp>
          <p:nvSpPr>
            <p:cNvPr id="17" name="Round Same Side Corner Rectangle 16"/>
            <p:cNvSpPr/>
            <p:nvPr/>
          </p:nvSpPr>
          <p:spPr>
            <a:xfrm>
              <a:off x="0" y="0"/>
              <a:ext cx="9144000" cy="533400"/>
            </a:xfrm>
            <a:prstGeom prst="round2SameRect">
              <a:avLst>
                <a:gd name="adj1" fmla="val 18309"/>
                <a:gd name="adj2" fmla="val 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outerShdw blurRad="50800" dist="38100" dir="5400000" algn="t" rotWithShape="0">
                <a:schemeClr val="accent2">
                  <a:lumMod val="60000"/>
                  <a:lumOff val="40000"/>
                  <a:alpha val="6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8" name="Picture 4" descr="C:\Documents and Settings\alen.nikezic\Desktop\MUPIJU-Stari komp\Press clipping\montenegro grb.wm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6200" y="0"/>
              <a:ext cx="533400" cy="52863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chemeClr val="accent2">
                  <a:lumMod val="75000"/>
                  <a:alpha val="70000"/>
                </a:schemeClr>
              </a:outerShdw>
            </a:effectLst>
          </p:spPr>
        </p:pic>
      </p:grpSp>
      <p:sp>
        <p:nvSpPr>
          <p:cNvPr id="11" name="TextBox 10"/>
          <p:cNvSpPr txBox="1"/>
          <p:nvPr/>
        </p:nvSpPr>
        <p:spPr>
          <a:xfrm>
            <a:off x="381000" y="3080405"/>
            <a:ext cx="6629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v"/>
            </a:pPr>
            <a:r>
              <a:rPr lang="en-US" sz="2200" dirty="0" smtClean="0">
                <a:solidFill>
                  <a:schemeClr val="bg1"/>
                </a:solidFill>
              </a:rPr>
              <a:t>To mitigate tensions between </a:t>
            </a:r>
            <a:r>
              <a:rPr lang="en-US" sz="2200" smtClean="0">
                <a:solidFill>
                  <a:schemeClr val="bg1"/>
                </a:solidFill>
              </a:rPr>
              <a:t>countries in the region  </a:t>
            </a: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8971" y="5562600"/>
            <a:ext cx="8305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</a:rPr>
              <a:t>The goals can only be achieved with a Large Scale </a:t>
            </a:r>
            <a:r>
              <a:rPr lang="en-US" sz="2200" dirty="0">
                <a:solidFill>
                  <a:schemeClr val="bg1"/>
                </a:solidFill>
              </a:rPr>
              <a:t>F</a:t>
            </a:r>
            <a:r>
              <a:rPr lang="en-US" sz="2200" dirty="0" smtClean="0">
                <a:solidFill>
                  <a:schemeClr val="bg1"/>
                </a:solidFill>
              </a:rPr>
              <a:t>acility based on the latest technologies to enable ‘first class research’ and thereby strongly revert brain drain and assure high competitiveness   </a:t>
            </a: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8971" y="4754710"/>
            <a:ext cx="8305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</a:rPr>
              <a:t>The combination of all these tasks would imply another case of the </a:t>
            </a:r>
            <a:r>
              <a:rPr lang="en-US" sz="2200" dirty="0" smtClean="0">
                <a:solidFill>
                  <a:srgbClr val="FFC000"/>
                </a:solidFill>
              </a:rPr>
              <a:t>‘CERN model’</a:t>
            </a:r>
            <a:endParaRPr lang="en-US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00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685800"/>
            <a:ext cx="67817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Importance of the Project for the Region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4800" y="1981200"/>
            <a:ext cx="861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Real international cooperation, bringing people together in the spirit   </a:t>
            </a:r>
            <a:b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of ’Science for Peace’ could contribute to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2719195"/>
            <a:ext cx="495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v"/>
              <a:tabLst/>
              <a:defRPr/>
            </a:pPr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</a:t>
            </a:r>
            <a: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evelop the economic situation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3252595"/>
            <a:ext cx="4610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v"/>
              <a:tabLst/>
              <a:defRPr/>
            </a:pPr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</a:t>
            </a:r>
            <a: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mprove the standard of living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3000" y="3766885"/>
            <a:ext cx="685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v"/>
              <a:tabLst/>
              <a:defRPr/>
            </a:pPr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r</a:t>
            </a:r>
            <a: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educe unemployment (</a:t>
            </a:r>
            <a:r>
              <a:rPr lang="en-US" sz="2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in particular for young </a:t>
            </a:r>
            <a: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people)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3000" y="4253766"/>
            <a:ext cx="4038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v"/>
              <a:tabLst/>
              <a:defRPr/>
            </a:pPr>
            <a: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revert brain drain 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2001" y="6019800"/>
            <a:ext cx="7391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These type of projects represent </a:t>
            </a:r>
            <a:r>
              <a:rPr lang="en-US" sz="2000" dirty="0" smtClean="0">
                <a:solidFill>
                  <a:srgbClr val="FFC000"/>
                </a:solidFill>
                <a:latin typeface="Arial" charset="0"/>
                <a:ea typeface="Arial" charset="0"/>
                <a:cs typeface="Arial" charset="0"/>
              </a:rPr>
              <a:t>‘knowledge-based economy’</a:t>
            </a:r>
            <a:endParaRPr lang="en-US" sz="2000" dirty="0">
              <a:solidFill>
                <a:srgbClr val="FFC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0" y="0"/>
            <a:ext cx="9144000" cy="533400"/>
            <a:chOff x="0" y="0"/>
            <a:chExt cx="9144000" cy="533400"/>
          </a:xfrm>
        </p:grpSpPr>
        <p:sp>
          <p:nvSpPr>
            <p:cNvPr id="14" name="Round Same Side Corner Rectangle 13"/>
            <p:cNvSpPr/>
            <p:nvPr/>
          </p:nvSpPr>
          <p:spPr>
            <a:xfrm>
              <a:off x="0" y="0"/>
              <a:ext cx="9144000" cy="533400"/>
            </a:xfrm>
            <a:prstGeom prst="round2SameRect">
              <a:avLst>
                <a:gd name="adj1" fmla="val 18309"/>
                <a:gd name="adj2" fmla="val 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outerShdw blurRad="50800" dist="38100" dir="5400000" algn="t" rotWithShape="0">
                <a:schemeClr val="accent2">
                  <a:lumMod val="60000"/>
                  <a:lumOff val="40000"/>
                  <a:alpha val="6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5" name="Picture 4" descr="C:\Documents and Settings\alen.nikezic\Desktop\MUPIJU-Stari komp\Press clipping\montenegro grb.wm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6200" y="0"/>
              <a:ext cx="533400" cy="52863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chemeClr val="accent2">
                  <a:lumMod val="75000"/>
                  <a:alpha val="70000"/>
                </a:schemeClr>
              </a:outerShdw>
            </a:effectLst>
          </p:spPr>
        </p:pic>
      </p:grpSp>
      <p:sp>
        <p:nvSpPr>
          <p:cNvPr id="2" name="TextBox 1"/>
          <p:cNvSpPr txBox="1"/>
          <p:nvPr/>
        </p:nvSpPr>
        <p:spPr>
          <a:xfrm>
            <a:off x="1164770" y="5222280"/>
            <a:ext cx="6607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this </a:t>
            </a:r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would imply a certain ‘industrialization’ of the region based on sustainable </a:t>
            </a:r>
            <a: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technologies</a:t>
            </a:r>
            <a:endParaRPr lang="en-US" sz="2000" dirty="0">
              <a:solidFill>
                <a:srgbClr val="FFC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4800" y="1447800"/>
            <a:ext cx="861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The project would be unique in the whole region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43000" y="4710966"/>
            <a:ext cx="632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v"/>
              <a:tabLst/>
              <a:defRPr/>
            </a:pPr>
            <a: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aim at excellence throughout     </a:t>
            </a:r>
          </a:p>
        </p:txBody>
      </p:sp>
    </p:spTree>
    <p:extLst>
      <p:ext uri="{BB962C8B-B14F-4D97-AF65-F5344CB8AC3E}">
        <p14:creationId xmlns:p14="http://schemas.microsoft.com/office/powerpoint/2010/main" val="97091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95400" y="2948226"/>
            <a:ext cx="3962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2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Scientific Excellence </a:t>
            </a:r>
            <a:endParaRPr lang="en-US" sz="2200" dirty="0" smtClean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0" y="0"/>
            <a:ext cx="9144000" cy="533400"/>
            <a:chOff x="0" y="0"/>
            <a:chExt cx="9144000" cy="533400"/>
          </a:xfrm>
        </p:grpSpPr>
        <p:sp>
          <p:nvSpPr>
            <p:cNvPr id="14" name="Round Same Side Corner Rectangle 13"/>
            <p:cNvSpPr/>
            <p:nvPr/>
          </p:nvSpPr>
          <p:spPr>
            <a:xfrm>
              <a:off x="0" y="0"/>
              <a:ext cx="9144000" cy="533400"/>
            </a:xfrm>
            <a:prstGeom prst="round2SameRect">
              <a:avLst>
                <a:gd name="adj1" fmla="val 18309"/>
                <a:gd name="adj2" fmla="val 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outerShdw blurRad="50800" dist="38100" dir="5400000" algn="t" rotWithShape="0">
                <a:schemeClr val="accent2">
                  <a:lumMod val="60000"/>
                  <a:lumOff val="40000"/>
                  <a:alpha val="6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5" name="Picture 4" descr="C:\Documents and Settings\alen.nikezic\Desktop\MUPIJU-Stari komp\Press clipping\montenegro grb.wm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6200" y="0"/>
              <a:ext cx="533400" cy="52863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chemeClr val="accent2">
                  <a:lumMod val="75000"/>
                  <a:alpha val="70000"/>
                </a:schemeClr>
              </a:outerShdw>
            </a:effectLst>
          </p:spPr>
        </p:pic>
      </p:grpSp>
      <p:sp>
        <p:nvSpPr>
          <p:cNvPr id="17" name="TextBox 16"/>
          <p:cNvSpPr txBox="1"/>
          <p:nvPr/>
        </p:nvSpPr>
        <p:spPr>
          <a:xfrm>
            <a:off x="1295400" y="2236113"/>
            <a:ext cx="3352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2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Science for Peace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295400" y="3634026"/>
            <a:ext cx="434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2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International Collaboration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95400" y="4903113"/>
            <a:ext cx="2667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2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Education  </a:t>
            </a:r>
            <a:endParaRPr lang="en-US" sz="2200" dirty="0" smtClean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95400" y="5588913"/>
            <a:ext cx="5715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2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Technology Transfer and Innovation 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9600" y="1076980"/>
            <a:ext cx="822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Summary of the main mission of </a:t>
            </a:r>
            <a:r>
              <a:rPr lang="en-US" sz="280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SEE Project </a:t>
            </a:r>
            <a:endParaRPr lang="en-US" sz="2800" dirty="0" smtClean="0">
              <a:solidFill>
                <a:srgbClr val="FFC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95400" y="4267200"/>
            <a:ext cx="6858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2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Sustainable </a:t>
            </a:r>
            <a:r>
              <a:rPr lang="en-US" sz="22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development of society</a:t>
            </a:r>
            <a:r>
              <a:rPr lang="en-US" sz="22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9669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5800" y="114181"/>
            <a:ext cx="83058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SESAME</a:t>
            </a:r>
            <a:r>
              <a:rPr lang="en-US" sz="23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‘</a:t>
            </a:r>
            <a:r>
              <a:rPr lang="en-US" sz="23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</a:t>
            </a:r>
            <a:r>
              <a:rPr lang="en-US" sz="23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ynchrotron Light</a:t>
            </a:r>
            <a:r>
              <a:rPr lang="x-none" sz="23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3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for </a:t>
            </a:r>
            <a:r>
              <a:rPr lang="en-US" sz="23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</a:t>
            </a:r>
            <a:r>
              <a:rPr lang="en-US" sz="23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xperimental </a:t>
            </a:r>
            <a:r>
              <a:rPr lang="en-US" sz="23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</a:t>
            </a:r>
            <a:r>
              <a:rPr lang="en-US" sz="23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cience and </a:t>
            </a:r>
            <a:br>
              <a:rPr lang="en-US" sz="23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23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        </a:t>
            </a:r>
            <a:r>
              <a:rPr lang="en-US" sz="23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</a:t>
            </a:r>
            <a:r>
              <a:rPr lang="en-US" sz="23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pplications in the </a:t>
            </a:r>
            <a:r>
              <a:rPr lang="en-US" sz="23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</a:t>
            </a:r>
            <a:r>
              <a:rPr lang="en-US" sz="23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iddle </a:t>
            </a:r>
            <a:r>
              <a:rPr lang="en-US" sz="23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</a:t>
            </a:r>
            <a:r>
              <a:rPr lang="en-US" sz="23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ast’ </a:t>
            </a:r>
            <a:endParaRPr lang="en-US" sz="2300" dirty="0"/>
          </a:p>
        </p:txBody>
      </p:sp>
      <p:grpSp>
        <p:nvGrpSpPr>
          <p:cNvPr id="8" name="Group 7"/>
          <p:cNvGrpSpPr/>
          <p:nvPr/>
        </p:nvGrpSpPr>
        <p:grpSpPr>
          <a:xfrm>
            <a:off x="203199" y="990600"/>
            <a:ext cx="8788401" cy="2921000"/>
            <a:chOff x="203199" y="990600"/>
            <a:chExt cx="8788401" cy="29210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199" y="990600"/>
              <a:ext cx="4114800" cy="29210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7999" y="990600"/>
              <a:ext cx="4673601" cy="2921000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4052033" y="2996996"/>
              <a:ext cx="1093666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500" dirty="0" smtClean="0">
                  <a:solidFill>
                    <a:srgbClr val="3034BC"/>
                  </a:solidFill>
                </a:rPr>
                <a:t> </a:t>
              </a:r>
              <a:r>
                <a:rPr lang="en-US" sz="2000" dirty="0" smtClean="0">
                  <a:solidFill>
                    <a:srgbClr val="2521BC"/>
                  </a:solidFill>
                </a:rPr>
                <a:t>Jordan</a:t>
              </a:r>
              <a:endParaRPr lang="en-US" sz="2000" dirty="0">
                <a:solidFill>
                  <a:srgbClr val="2521BC"/>
                </a:solidFill>
              </a:endParaRP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9635" y="1049961"/>
              <a:ext cx="1166064" cy="615108"/>
            </a:xfrm>
            <a:prstGeom prst="rect">
              <a:avLst/>
            </a:prstGeom>
          </p:spPr>
        </p:pic>
      </p:grp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2"/>
          <a:stretch/>
        </p:blipFill>
        <p:spPr>
          <a:xfrm>
            <a:off x="203200" y="3911600"/>
            <a:ext cx="3901263" cy="260063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191000" y="4572000"/>
            <a:ext cx="4876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b</a:t>
            </a:r>
            <a:r>
              <a:rPr lang="en-US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uilt in Jordan</a:t>
            </a:r>
            <a:r>
              <a:rPr lang="x-none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,</a:t>
            </a:r>
            <a:r>
              <a:rPr lang="en-US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 unifies nine member states of different political systems and religions in the Middle East: </a:t>
            </a:r>
            <a:r>
              <a:rPr lang="x-none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Bahr</a:t>
            </a:r>
            <a:r>
              <a:rPr lang="en-US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a</a:t>
            </a:r>
            <a:r>
              <a:rPr lang="x-none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in</a:t>
            </a:r>
            <a:r>
              <a:rPr lang="en-US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, Cyprus, Egypt, I</a:t>
            </a:r>
            <a:r>
              <a:rPr lang="en-US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s</a:t>
            </a:r>
            <a:r>
              <a:rPr lang="x-none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rael</a:t>
            </a:r>
            <a:r>
              <a:rPr lang="en-US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, Iran, Jordan, Pakistan, </a:t>
            </a:r>
            <a:r>
              <a:rPr lang="en-US" dirty="0" err="1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Palesti</a:t>
            </a:r>
            <a:r>
              <a:rPr lang="x-none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n</a:t>
            </a:r>
            <a:r>
              <a:rPr lang="en-US" dirty="0" err="1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ian</a:t>
            </a:r>
            <a:r>
              <a:rPr lang="en-US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 Authority</a:t>
            </a:r>
            <a:r>
              <a:rPr lang="x-none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en-US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Turkey; has achieved all of the</a:t>
            </a:r>
            <a:r>
              <a:rPr lang="en-US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m</a:t>
            </a:r>
            <a:r>
              <a:rPr lang="en-US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 to peacefully work together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91001" y="3962400"/>
            <a:ext cx="4800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  <a:latin typeface="Calibri" charset="0"/>
                <a:ea typeface="Calibri" charset="0"/>
                <a:cs typeface="Calibri" charset="0"/>
              </a:rPr>
              <a:t>The success of such an initiative is being demonstrated by the SESAME project:</a:t>
            </a:r>
            <a:endParaRPr lang="en-US" dirty="0">
              <a:solidFill>
                <a:srgbClr val="FFC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91001" y="6096000"/>
            <a:ext cx="426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  <a:latin typeface="Calibri" charset="0"/>
                <a:ea typeface="Calibri" charset="0"/>
                <a:cs typeface="Calibri" charset="0"/>
              </a:rPr>
              <a:t>The first President of Council </a:t>
            </a:r>
            <a:r>
              <a:rPr lang="en-US" smtClean="0">
                <a:solidFill>
                  <a:srgbClr val="FFC000"/>
                </a:solidFill>
                <a:latin typeface="Calibri" charset="0"/>
                <a:ea typeface="Calibri" charset="0"/>
                <a:cs typeface="Calibri" charset="0"/>
              </a:rPr>
              <a:t>of SESAME</a:t>
            </a:r>
            <a:r>
              <a:rPr lang="en-US" dirty="0" smtClean="0">
                <a:solidFill>
                  <a:srgbClr val="FFC000"/>
                </a:solidFill>
                <a:latin typeface="Calibri" charset="0"/>
                <a:ea typeface="Calibri" charset="0"/>
                <a:cs typeface="Calibri" charset="0"/>
              </a:rPr>
              <a:t>: </a:t>
            </a:r>
          </a:p>
          <a:p>
            <a:r>
              <a:rPr lang="en-US" dirty="0" smtClean="0">
                <a:solidFill>
                  <a:srgbClr val="FFC000"/>
                </a:solidFill>
                <a:latin typeface="Calibri" charset="0"/>
                <a:ea typeface="Calibri" charset="0"/>
                <a:cs typeface="Calibri" charset="0"/>
              </a:rPr>
              <a:t>Prof. Herwig </a:t>
            </a:r>
            <a:r>
              <a:rPr lang="en-US" dirty="0" err="1" smtClean="0">
                <a:solidFill>
                  <a:srgbClr val="FFC000"/>
                </a:solidFill>
                <a:latin typeface="Calibri" charset="0"/>
                <a:ea typeface="Calibri" charset="0"/>
                <a:cs typeface="Calibri" charset="0"/>
              </a:rPr>
              <a:t>Schopper</a:t>
            </a:r>
            <a:endParaRPr lang="en-US" dirty="0">
              <a:solidFill>
                <a:srgbClr val="FFC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1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707125"/>
            <a:ext cx="9144000" cy="5400600"/>
          </a:xfrm>
          <a:prstGeom prst="rect">
            <a:avLst/>
          </a:prstGeom>
          <a:solidFill>
            <a:srgbClr val="131F50"/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107502" y="3923253"/>
          <a:ext cx="8712970" cy="913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1297"/>
                <a:gridCol w="310122"/>
                <a:gridCol w="561175"/>
                <a:gridCol w="679317"/>
                <a:gridCol w="945135"/>
                <a:gridCol w="826994"/>
                <a:gridCol w="1004208"/>
                <a:gridCol w="900831"/>
                <a:gridCol w="871297"/>
                <a:gridCol w="871297"/>
                <a:gridCol w="871297"/>
              </a:tblGrid>
              <a:tr h="364033">
                <a:tc gridSpan="8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2017</a:t>
                      </a:r>
                      <a:endParaRPr lang="en-US" dirty="0"/>
                    </a:p>
                  </a:txBody>
                  <a:tcPr>
                    <a:solidFill>
                      <a:srgbClr val="2521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2018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54746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Jun</a:t>
                      </a:r>
                      <a:endParaRPr lang="en-US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August</a:t>
                      </a:r>
                      <a:endParaRPr lang="en-US" sz="13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Septemb</a:t>
                      </a:r>
                      <a:r>
                        <a:rPr lang="en-US" sz="1400" dirty="0" smtClean="0"/>
                        <a:t>.</a:t>
                      </a:r>
                      <a:endParaRPr lang="en-US" sz="1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October</a:t>
                      </a:r>
                      <a:endParaRPr lang="en-US" sz="1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November</a:t>
                      </a:r>
                      <a:endParaRPr lang="en-US" sz="1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Decemb</a:t>
                      </a:r>
                      <a:r>
                        <a:rPr lang="en-US" sz="1400" dirty="0" smtClean="0"/>
                        <a:t>.</a:t>
                      </a:r>
                      <a:endParaRPr lang="en-US" sz="1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January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February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March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22" name="Straight Connector 21"/>
          <p:cNvCxnSpPr/>
          <p:nvPr/>
        </p:nvCxnSpPr>
        <p:spPr>
          <a:xfrm>
            <a:off x="1295400" y="4836477"/>
            <a:ext cx="0" cy="537057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294921" y="5355807"/>
            <a:ext cx="1845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Editor committee meeting at CERN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96480" y="4926865"/>
            <a:ext cx="4680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>
                <a:solidFill>
                  <a:srgbClr val="92D050"/>
                </a:solidFill>
              </a:rPr>
              <a:t>Editori</a:t>
            </a:r>
            <a:r>
              <a:rPr lang="en-US" sz="1600" dirty="0" smtClean="0">
                <a:solidFill>
                  <a:srgbClr val="92D050"/>
                </a:solidFill>
              </a:rPr>
              <a:t> committees work on Concept Studies </a:t>
            </a:r>
            <a:endParaRPr lang="en-US" sz="1600" dirty="0">
              <a:solidFill>
                <a:srgbClr val="92D05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147246" y="5354130"/>
            <a:ext cx="19315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Editor committee  meeting in Podgorica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133613" y="4843787"/>
            <a:ext cx="17149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Scientific Forum</a:t>
            </a:r>
          </a:p>
          <a:p>
            <a:r>
              <a:rPr lang="en-US" sz="16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ICTP, Trieste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8107120" y="5010224"/>
            <a:ext cx="936104" cy="0"/>
          </a:xfrm>
          <a:prstGeom prst="line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77820" y="0"/>
            <a:ext cx="82851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FFC000"/>
                </a:solidFill>
              </a:rPr>
              <a:t>The first preparatory steps during 2017 towards the      </a:t>
            </a:r>
            <a:br>
              <a:rPr lang="en-US" sz="3000" dirty="0" smtClean="0">
                <a:solidFill>
                  <a:srgbClr val="FFC000"/>
                </a:solidFill>
              </a:rPr>
            </a:br>
            <a:r>
              <a:rPr lang="en-US" sz="3000" dirty="0" smtClean="0">
                <a:solidFill>
                  <a:srgbClr val="FFC000"/>
                </a:solidFill>
              </a:rPr>
              <a:t>                  realization of a SEE Project  </a:t>
            </a:r>
            <a:endParaRPr lang="en-US" sz="3000" dirty="0">
              <a:solidFill>
                <a:srgbClr val="FFC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3613" y="4870752"/>
            <a:ext cx="150038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T</a:t>
            </a:r>
            <a:r>
              <a:rPr lang="en-US" sz="1600" dirty="0" smtClean="0">
                <a:solidFill>
                  <a:srgbClr val="FFC000"/>
                </a:solidFill>
              </a:rPr>
              <a:t>wo international committees </a:t>
            </a:r>
          </a:p>
          <a:p>
            <a:r>
              <a:rPr lang="en-US" sz="1600" dirty="0" smtClean="0">
                <a:solidFill>
                  <a:srgbClr val="FFC000"/>
                </a:solidFill>
              </a:rPr>
              <a:t>of experts </a:t>
            </a:r>
          </a:p>
          <a:p>
            <a:r>
              <a:rPr lang="en-US" sz="1600" dirty="0" smtClean="0">
                <a:solidFill>
                  <a:srgbClr val="FFC000"/>
                </a:solidFill>
              </a:rPr>
              <a:t>for each of the two project options formed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08993" y="4299316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July</a:t>
            </a:r>
            <a:endParaRPr lang="en-US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5078823" y="5373534"/>
            <a:ext cx="19315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Editor committee  meeting at CERN</a:t>
            </a:r>
            <a:endParaRPr lang="en-US" sz="1600" dirty="0">
              <a:solidFill>
                <a:schemeClr val="bg1"/>
              </a:solidFill>
            </a:endParaRPr>
          </a:p>
        </p:txBody>
      </p:sp>
      <p:graphicFrame>
        <p:nvGraphicFramePr>
          <p:cNvPr id="38" name="Table 37"/>
          <p:cNvGraphicFramePr>
            <a:graphicFrameLocks noGrp="1"/>
          </p:cNvGraphicFramePr>
          <p:nvPr>
            <p:extLst/>
          </p:nvPr>
        </p:nvGraphicFramePr>
        <p:xfrm>
          <a:off x="107501" y="990600"/>
          <a:ext cx="1290017" cy="8933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0017"/>
              </a:tblGrid>
              <a:tr h="35250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2016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52762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    November</a:t>
                      </a:r>
                      <a:endParaRPr lang="en-US" sz="14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9" name="TextBox 38"/>
          <p:cNvSpPr txBox="1"/>
          <p:nvPr/>
        </p:nvSpPr>
        <p:spPr>
          <a:xfrm>
            <a:off x="47850" y="1905000"/>
            <a:ext cx="155235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WAAS meeting, Dubrovnik, 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proposal 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H. </a:t>
            </a:r>
            <a:r>
              <a:rPr lang="en-US" sz="1600" dirty="0" err="1" smtClean="0">
                <a:solidFill>
                  <a:schemeClr val="bg1"/>
                </a:solidFill>
              </a:rPr>
              <a:t>Schopper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for a joint SEE International</a:t>
            </a:r>
          </a:p>
          <a:p>
            <a:r>
              <a:rPr lang="en-US" sz="1600" dirty="0">
                <a:solidFill>
                  <a:schemeClr val="bg1"/>
                </a:solidFill>
              </a:rPr>
              <a:t>I</a:t>
            </a:r>
            <a:r>
              <a:rPr lang="en-US" sz="1600" dirty="0" smtClean="0">
                <a:solidFill>
                  <a:schemeClr val="bg1"/>
                </a:solidFill>
              </a:rPr>
              <a:t>nstitute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447800" y="1935959"/>
            <a:ext cx="17659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Official support by 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the Government of Montenegro</a:t>
            </a:r>
          </a:p>
        </p:txBody>
      </p:sp>
      <p:graphicFrame>
        <p:nvGraphicFramePr>
          <p:cNvPr id="42" name="Table 41"/>
          <p:cNvGraphicFramePr>
            <a:graphicFrameLocks noGrp="1"/>
          </p:cNvGraphicFramePr>
          <p:nvPr>
            <p:extLst/>
          </p:nvPr>
        </p:nvGraphicFramePr>
        <p:xfrm>
          <a:off x="1524000" y="1004126"/>
          <a:ext cx="7561424" cy="8878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5178"/>
                <a:gridCol w="945178"/>
                <a:gridCol w="945178"/>
                <a:gridCol w="945178"/>
                <a:gridCol w="945178"/>
                <a:gridCol w="906854"/>
                <a:gridCol w="983502"/>
                <a:gridCol w="945178"/>
              </a:tblGrid>
              <a:tr h="348813">
                <a:tc gridSpan="8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2017</a:t>
                      </a:r>
                      <a:endParaRPr lang="en-US" dirty="0"/>
                    </a:p>
                  </a:txBody>
                  <a:tcPr>
                    <a:solidFill>
                      <a:srgbClr val="303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303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303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303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3034BC"/>
                    </a:solidFill>
                  </a:tcPr>
                </a:tc>
              </a:tr>
              <a:tr h="52209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March</a:t>
                      </a:r>
                      <a:endParaRPr lang="en-US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April</a:t>
                      </a:r>
                      <a:endParaRPr lang="en-US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May</a:t>
                      </a:r>
                      <a:endParaRPr lang="en-US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June</a:t>
                      </a:r>
                      <a:endParaRPr lang="en-US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July</a:t>
                      </a:r>
                      <a:endParaRPr lang="en-US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August</a:t>
                      </a:r>
                      <a:endParaRPr lang="en-US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September</a:t>
                      </a:r>
                      <a:endParaRPr lang="en-US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October</a:t>
                      </a:r>
                      <a:endParaRPr lang="en-US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3499548" y="1935959"/>
            <a:ext cx="25202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Visit of all Science/</a:t>
            </a:r>
            <a:r>
              <a:rPr lang="en-US" sz="1600" dirty="0" err="1" smtClean="0">
                <a:solidFill>
                  <a:schemeClr val="bg1"/>
                </a:solidFill>
              </a:rPr>
              <a:t>Corresp</a:t>
            </a:r>
            <a:r>
              <a:rPr lang="en-US" sz="1600" dirty="0" smtClean="0">
                <a:solidFill>
                  <a:schemeClr val="bg1"/>
                </a:solidFill>
              </a:rPr>
              <a:t>. Ministers of the region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83708" y="1912203"/>
            <a:ext cx="12410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First </a:t>
            </a:r>
            <a:r>
              <a:rPr lang="en-US" sz="1600" smtClean="0">
                <a:solidFill>
                  <a:schemeClr val="bg1"/>
                </a:solidFill>
              </a:rPr>
              <a:t>joint discussion</a:t>
            </a:r>
            <a:r>
              <a:rPr lang="en-US" sz="1600" dirty="0" smtClean="0">
                <a:solidFill>
                  <a:schemeClr val="bg1"/>
                </a:solidFill>
              </a:rPr>
              <a:t>,</a:t>
            </a:r>
          </a:p>
          <a:p>
            <a:r>
              <a:rPr lang="en-US" sz="1600" dirty="0" err="1" smtClean="0">
                <a:solidFill>
                  <a:schemeClr val="bg1"/>
                </a:solidFill>
              </a:rPr>
              <a:t>Budva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966829" y="1898615"/>
            <a:ext cx="12533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C000"/>
                </a:solidFill>
              </a:rPr>
              <a:t>Ministerial meeting at CERN </a:t>
            </a:r>
            <a:r>
              <a:rPr lang="mr-IN" sz="1600" dirty="0" smtClean="0">
                <a:solidFill>
                  <a:srgbClr val="FFC000"/>
                </a:solidFill>
              </a:rPr>
              <a:t>–</a:t>
            </a:r>
            <a:r>
              <a:rPr lang="en-US" sz="1600" dirty="0" smtClean="0">
                <a:solidFill>
                  <a:srgbClr val="FFC000"/>
                </a:solidFill>
              </a:rPr>
              <a:t> Signature of Declaration </a:t>
            </a:r>
          </a:p>
          <a:p>
            <a:r>
              <a:rPr lang="en-US" sz="1600" dirty="0" smtClean="0">
                <a:solidFill>
                  <a:srgbClr val="FFC000"/>
                </a:solidFill>
              </a:rPr>
              <a:t>of Intent</a:t>
            </a:r>
            <a:endParaRPr lang="en-US" sz="1600" dirty="0">
              <a:solidFill>
                <a:srgbClr val="FFC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549318" y="2557899"/>
            <a:ext cx="23180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Initiative presented 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to the EC, incl. Commissioner C. Moedas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705600" y="2732782"/>
            <a:ext cx="14212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Initiative presented to the IAEA, incl. DG Y. Amano</a:t>
            </a:r>
          </a:p>
        </p:txBody>
      </p:sp>
      <p:cxnSp>
        <p:nvCxnSpPr>
          <p:cNvPr id="50" name="Straight Connector 49"/>
          <p:cNvCxnSpPr/>
          <p:nvPr/>
        </p:nvCxnSpPr>
        <p:spPr>
          <a:xfrm>
            <a:off x="4191000" y="4834737"/>
            <a:ext cx="0" cy="537057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5334000" y="4834737"/>
            <a:ext cx="0" cy="537057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406987" y="5958309"/>
            <a:ext cx="21274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Executive Summary</a:t>
            </a:r>
          </a:p>
          <a:p>
            <a:r>
              <a:rPr lang="en-US" sz="1600" dirty="0">
                <a:solidFill>
                  <a:schemeClr val="bg1"/>
                </a:solidFill>
              </a:rPr>
              <a:t>o</a:t>
            </a:r>
            <a:r>
              <a:rPr lang="en-US" sz="1600" dirty="0" smtClean="0">
                <a:solidFill>
                  <a:schemeClr val="bg1"/>
                </a:solidFill>
              </a:rPr>
              <a:t>f the results prepared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0" y="2982218"/>
            <a:ext cx="1765989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Political  steps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524000" y="6178224"/>
            <a:ext cx="1765989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Scientific  steps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6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19600" y="1295400"/>
            <a:ext cx="3289200" cy="118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437790" y="1352490"/>
            <a:ext cx="33346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92D050"/>
                </a:solidFill>
              </a:rPr>
              <a:t>Signed a Declaration of Intent</a:t>
            </a:r>
            <a:endParaRPr lang="en-US" sz="2000" dirty="0">
              <a:solidFill>
                <a:srgbClr val="92D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37788" y="1733490"/>
            <a:ext cx="29267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Agreed ‘ad referendum’</a:t>
            </a:r>
            <a:endParaRPr lang="en-US" sz="20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651171" y="6400800"/>
            <a:ext cx="2133600" cy="365125"/>
          </a:xfrm>
        </p:spPr>
        <p:txBody>
          <a:bodyPr/>
          <a:lstStyle/>
          <a:p>
            <a:fld id="{324EFC4F-91BE-4ECE-8AAD-8F9AE14B2EEA}" type="slidenum">
              <a:rPr lang="en-US" smtClean="0"/>
              <a:t>8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28600" y="152400"/>
            <a:ext cx="87485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C000"/>
                </a:solidFill>
              </a:rPr>
              <a:t>       </a:t>
            </a:r>
            <a:r>
              <a:rPr lang="en-US" sz="2800" dirty="0" smtClean="0">
                <a:solidFill>
                  <a:srgbClr val="FFC000"/>
                </a:solidFill>
              </a:rPr>
              <a:t>Candidate </a:t>
            </a:r>
            <a:r>
              <a:rPr lang="en-US" sz="2800" dirty="0">
                <a:solidFill>
                  <a:srgbClr val="FFC000"/>
                </a:solidFill>
              </a:rPr>
              <a:t>M</a:t>
            </a:r>
            <a:r>
              <a:rPr lang="en-US" sz="2800" dirty="0" smtClean="0">
                <a:solidFill>
                  <a:srgbClr val="FFC000"/>
                </a:solidFill>
              </a:rPr>
              <a:t>embers </a:t>
            </a:r>
            <a:r>
              <a:rPr lang="en-US" sz="2800" dirty="0" smtClean="0">
                <a:solidFill>
                  <a:schemeClr val="bg1"/>
                </a:solidFill>
              </a:rPr>
              <a:t>for the South-East European  </a:t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>       International Institute for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Sustainable Technologies</a:t>
            </a:r>
            <a:endParaRPr lang="en-US" sz="2800" dirty="0" smtClean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239" y="1412557"/>
            <a:ext cx="313694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rgbClr val="92D050"/>
                </a:solidFill>
              </a:rPr>
              <a:t>Republic of Albania</a:t>
            </a:r>
            <a:endParaRPr lang="en-US" sz="2600" dirty="0">
              <a:solidFill>
                <a:srgbClr val="92D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91241" y="4988891"/>
            <a:ext cx="2362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rgbClr val="92D050"/>
                </a:solidFill>
              </a:rPr>
              <a:t>Montenegro</a:t>
            </a:r>
            <a:endParaRPr lang="en-US" sz="2600" dirty="0">
              <a:solidFill>
                <a:srgbClr val="92D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71601" y="2908189"/>
            <a:ext cx="309429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Republic of Croatia</a:t>
            </a:r>
            <a:endParaRPr lang="en-US" sz="26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32241" y="3997593"/>
            <a:ext cx="299302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rgbClr val="92D050"/>
                </a:solidFill>
              </a:rPr>
              <a:t>Kosovo</a:t>
            </a:r>
            <a:r>
              <a:rPr lang="en-US" sz="2600" baseline="30000" dirty="0" smtClean="0">
                <a:solidFill>
                  <a:srgbClr val="92D050"/>
                </a:solidFill>
              </a:rPr>
              <a:t>*</a:t>
            </a:r>
            <a:endParaRPr lang="en-US" sz="2600" baseline="30000" dirty="0">
              <a:solidFill>
                <a:srgbClr val="92D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36786" y="5476354"/>
            <a:ext cx="278033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rgbClr val="92D050"/>
                </a:solidFill>
              </a:rPr>
              <a:t>Republic of Serbia</a:t>
            </a:r>
            <a:endParaRPr lang="en-US" sz="2600" dirty="0">
              <a:solidFill>
                <a:srgbClr val="92D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62537" y="5984557"/>
            <a:ext cx="323030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rgbClr val="92D050"/>
                </a:solidFill>
              </a:rPr>
              <a:t>Republic of Slovenia</a:t>
            </a:r>
            <a:endParaRPr lang="en-US" sz="2600" dirty="0">
              <a:solidFill>
                <a:srgbClr val="92D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24528" y="3500818"/>
            <a:ext cx="284781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Hellenic Republic</a:t>
            </a:r>
            <a:endParaRPr lang="en-US" sz="2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94973" y="4496448"/>
            <a:ext cx="282480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rgbClr val="92D050"/>
                </a:solidFill>
              </a:rPr>
              <a:t>FYR of Macedonia</a:t>
            </a:r>
            <a:endParaRPr lang="en-US" sz="2600" dirty="0">
              <a:solidFill>
                <a:srgbClr val="92D05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9751" y="1923303"/>
            <a:ext cx="3429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rgbClr val="92D050"/>
                </a:solidFill>
              </a:rPr>
              <a:t>Bosnia and Herzegovina</a:t>
            </a:r>
            <a:endParaRPr lang="en-US" sz="2600" dirty="0">
              <a:solidFill>
                <a:srgbClr val="92D05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53339" y="2415746"/>
            <a:ext cx="3124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rgbClr val="92D050"/>
                </a:solidFill>
              </a:rPr>
              <a:t>Republic of Bulgaria</a:t>
            </a:r>
            <a:endParaRPr lang="en-US" sz="2600" dirty="0">
              <a:solidFill>
                <a:srgbClr val="92D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2814" y="6111875"/>
            <a:ext cx="3779586" cy="593725"/>
          </a:xfrm>
        </p:spPr>
        <p:txBody>
          <a:bodyPr/>
          <a:lstStyle/>
          <a:p>
            <a:pPr algn="l"/>
            <a:r>
              <a:rPr lang="en-GB" sz="11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* This designation is without prejudice to positions on status and is in line with UNSC 1244/1999 and the ICJ option on the Kosovo Declaration of Independence</a:t>
            </a:r>
            <a:endParaRPr lang="en-US" sz="11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806" y="2549267"/>
            <a:ext cx="2461873" cy="2974764"/>
          </a:xfrm>
          <a:prstGeom prst="rect">
            <a:avLst/>
          </a:prstGeom>
          <a:ln w="38100">
            <a:solidFill>
              <a:srgbClr val="000660"/>
            </a:solidFill>
          </a:ln>
        </p:spPr>
      </p:pic>
      <p:sp>
        <p:nvSpPr>
          <p:cNvPr id="6" name="Oval 5"/>
          <p:cNvSpPr/>
          <p:nvPr/>
        </p:nvSpPr>
        <p:spPr>
          <a:xfrm>
            <a:off x="7620000" y="4175075"/>
            <a:ext cx="108000" cy="108000"/>
          </a:xfrm>
          <a:prstGeom prst="ellipse">
            <a:avLst/>
          </a:prstGeom>
          <a:solidFill>
            <a:srgbClr val="3034BC"/>
          </a:solidFill>
          <a:ln>
            <a:solidFill>
              <a:srgbClr val="3034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7512000" y="4572000"/>
            <a:ext cx="108000" cy="108000"/>
          </a:xfrm>
          <a:prstGeom prst="ellipse">
            <a:avLst/>
          </a:prstGeom>
          <a:solidFill>
            <a:srgbClr val="3034BC"/>
          </a:solidFill>
          <a:ln>
            <a:solidFill>
              <a:srgbClr val="3034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7364528" y="4243814"/>
            <a:ext cx="108000" cy="108000"/>
          </a:xfrm>
          <a:prstGeom prst="ellipse">
            <a:avLst/>
          </a:prstGeom>
          <a:solidFill>
            <a:srgbClr val="3034BC"/>
          </a:solidFill>
          <a:ln>
            <a:solidFill>
              <a:srgbClr val="3034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7620000" y="3831261"/>
            <a:ext cx="108000" cy="108000"/>
          </a:xfrm>
          <a:prstGeom prst="ellipse">
            <a:avLst/>
          </a:prstGeom>
          <a:solidFill>
            <a:srgbClr val="3034BC"/>
          </a:solidFill>
          <a:ln>
            <a:solidFill>
              <a:srgbClr val="3034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6909121" y="3404164"/>
            <a:ext cx="108000" cy="108000"/>
          </a:xfrm>
          <a:prstGeom prst="ellipse">
            <a:avLst/>
          </a:prstGeom>
          <a:solidFill>
            <a:srgbClr val="3034BC"/>
          </a:solidFill>
          <a:ln>
            <a:solidFill>
              <a:srgbClr val="3034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7151281" y="3885261"/>
            <a:ext cx="108000" cy="108000"/>
          </a:xfrm>
          <a:prstGeom prst="ellipse">
            <a:avLst/>
          </a:prstGeom>
          <a:solidFill>
            <a:srgbClr val="3034BC"/>
          </a:solidFill>
          <a:ln>
            <a:solidFill>
              <a:srgbClr val="3034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6705600" y="3276600"/>
            <a:ext cx="108000" cy="108000"/>
          </a:xfrm>
          <a:prstGeom prst="ellipse">
            <a:avLst/>
          </a:prstGeom>
          <a:solidFill>
            <a:srgbClr val="3034BC"/>
          </a:solidFill>
          <a:ln>
            <a:solidFill>
              <a:srgbClr val="3034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7893000" y="4419600"/>
            <a:ext cx="108000" cy="108000"/>
          </a:xfrm>
          <a:prstGeom prst="ellipse">
            <a:avLst/>
          </a:prstGeom>
          <a:solidFill>
            <a:srgbClr val="3034BC"/>
          </a:solidFill>
          <a:ln>
            <a:solidFill>
              <a:srgbClr val="3034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8350200" y="4159200"/>
            <a:ext cx="108000" cy="108000"/>
          </a:xfrm>
          <a:prstGeom prst="ellipse">
            <a:avLst/>
          </a:prstGeom>
          <a:solidFill>
            <a:srgbClr val="3034BC"/>
          </a:solidFill>
          <a:ln>
            <a:solidFill>
              <a:srgbClr val="3034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7816800" y="4845000"/>
            <a:ext cx="108000" cy="108000"/>
          </a:xfrm>
          <a:prstGeom prst="ellipse">
            <a:avLst/>
          </a:prstGeom>
          <a:solidFill>
            <a:srgbClr val="3034BC"/>
          </a:solidFill>
          <a:ln>
            <a:solidFill>
              <a:srgbClr val="3034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4419600" y="2114490"/>
            <a:ext cx="29267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Observer</a:t>
            </a:r>
            <a:endParaRPr lang="en-US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59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781" y="304800"/>
            <a:ext cx="878961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dirty="0" smtClean="0">
                <a:solidFill>
                  <a:srgbClr val="FFC000"/>
                </a:solidFill>
              </a:rPr>
              <a:t>        Culmination of the political development so far: </a:t>
            </a:r>
            <a:br>
              <a:rPr lang="en-US" sz="2900" dirty="0" smtClean="0">
                <a:solidFill>
                  <a:srgbClr val="FFC000"/>
                </a:solidFill>
              </a:rPr>
            </a:br>
            <a:r>
              <a:rPr lang="en-US" sz="2900" dirty="0" smtClean="0">
                <a:solidFill>
                  <a:srgbClr val="FFC000"/>
                </a:solidFill>
              </a:rPr>
              <a:t>Declaration of Intent signed at CERN on October 25, 2017</a:t>
            </a:r>
            <a:endParaRPr lang="en-US" sz="2900" dirty="0">
              <a:solidFill>
                <a:srgbClr val="FFC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03" y="3740776"/>
            <a:ext cx="5034786" cy="258382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252"/>
          <a:stretch/>
        </p:blipFill>
        <p:spPr>
          <a:xfrm>
            <a:off x="19832" y="1600200"/>
            <a:ext cx="5018762" cy="162777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227895" y="1447800"/>
            <a:ext cx="38701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C000"/>
                </a:solidFill>
              </a:rPr>
              <a:t>Signed by eight parties: 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Albania, Bosnian and Herzegovina, Bulgaria, Kosovo*, The FYR of Macedonia, Montenegro,  Serbia and Slovenia.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Croatia agreed ‘ad referendum’, Greece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is  presently an observer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227895" y="3886200"/>
            <a:ext cx="35057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C000"/>
                </a:solidFill>
              </a:rPr>
              <a:t>SEE Initiative now transformed into a Project with regional character </a:t>
            </a:r>
            <a:endParaRPr lang="en-US" sz="2000" dirty="0">
              <a:solidFill>
                <a:srgbClr val="FFC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27895" y="5029200"/>
            <a:ext cx="35057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C000"/>
                </a:solidFill>
              </a:rPr>
              <a:t>Further result: Intergovernmental Steering Committee formed for the further steps</a:t>
            </a:r>
            <a:endParaRPr lang="en-US" sz="2000" dirty="0">
              <a:solidFill>
                <a:srgbClr val="FFC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5780" y="6347460"/>
            <a:ext cx="87896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mtClean="0">
                <a:solidFill>
                  <a:schemeClr val="bg1"/>
                </a:solidFill>
              </a:rPr>
              <a:t>SEE Ministers </a:t>
            </a:r>
            <a:r>
              <a:rPr lang="en-US" sz="2000" dirty="0" smtClean="0">
                <a:solidFill>
                  <a:schemeClr val="bg1"/>
                </a:solidFill>
              </a:rPr>
              <a:t>of Science/Corresponding Ministers or their representatives at CERN 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76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5748</TotalTime>
  <Words>1554</Words>
  <Application>Microsoft Macintosh PowerPoint</Application>
  <PresentationFormat>On-screen Show (4:3)</PresentationFormat>
  <Paragraphs>273</Paragraphs>
  <Slides>22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Calibri</vt:lpstr>
      <vt:lpstr>Mangal</vt:lpstr>
      <vt:lpstr>ＭＳ Ｐゴシック</vt:lpstr>
      <vt:lpstr>Tahoma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        Acknowledgments</vt:lpstr>
    </vt:vector>
  </TitlesOfParts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Kabinet Ministarstva nauke</dc:creator>
  <cp:lastModifiedBy>Sanja Damjanovic</cp:lastModifiedBy>
  <cp:revision>786</cp:revision>
  <cp:lastPrinted>2018-01-24T22:22:50Z</cp:lastPrinted>
  <dcterms:created xsi:type="dcterms:W3CDTF">2017-03-09T12:18:38Z</dcterms:created>
  <dcterms:modified xsi:type="dcterms:W3CDTF">2018-01-24T22:22:52Z</dcterms:modified>
</cp:coreProperties>
</file>