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672" r:id="rId2"/>
    <p:sldId id="678" r:id="rId3"/>
    <p:sldId id="653" r:id="rId4"/>
    <p:sldId id="651" r:id="rId5"/>
    <p:sldId id="675" r:id="rId6"/>
    <p:sldId id="654" r:id="rId7"/>
    <p:sldId id="658" r:id="rId8"/>
    <p:sldId id="659" r:id="rId9"/>
    <p:sldId id="670" r:id="rId10"/>
    <p:sldId id="671" r:id="rId11"/>
    <p:sldId id="677" r:id="rId12"/>
    <p:sldId id="663" r:id="rId13"/>
    <p:sldId id="666" r:id="rId14"/>
    <p:sldId id="664" r:id="rId15"/>
    <p:sldId id="665" r:id="rId16"/>
    <p:sldId id="673" r:id="rId17"/>
  </p:sldIdLst>
  <p:sldSz cx="9144000" cy="6858000" type="screen4x3"/>
  <p:notesSz cx="6980238" cy="923607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FFFF99"/>
    <a:srgbClr val="F3FEA0"/>
    <a:srgbClr val="660033"/>
    <a:srgbClr val="FFCC00"/>
    <a:srgbClr val="00FF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6" d="100"/>
          <a:sy n="56" d="100"/>
        </p:scale>
        <p:origin x="-2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Relationship Id="rId2" Type="http://schemas.openxmlformats.org/officeDocument/2006/relationships/image" Target="../media/image3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1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1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fld id="{69BAB96E-C10B-4C7A-B4AF-965E0CE21E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986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 baseline="-250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1" i="1" baseline="-250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05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 baseline="-250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1" i="1" baseline="-25000">
                <a:latin typeface="Arial" charset="0"/>
              </a:defRPr>
            </a:lvl1pPr>
          </a:lstStyle>
          <a:p>
            <a:pPr>
              <a:defRPr/>
            </a:pPr>
            <a:fld id="{5B5C38DF-6BEC-46D0-ABF4-8A4C5B89CA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5665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ras Light ITC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ras Light ITC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ras Light ITC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ras Light ITC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ras Light ITC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generation SR sources more than 1000 billion</a:t>
            </a:r>
            <a:r>
              <a:rPr lang="en-US" baseline="0" dirty="0" smtClean="0"/>
              <a:t> times brighter than the sun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5C38DF-6BEC-46D0-ABF4-8A4C5B89CAB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421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695030" indent="-267319"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069277" indent="-213855"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496987" indent="-213855"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924698" indent="-213855"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352408" indent="-21385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780119" indent="-21385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207830" indent="-21385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635540" indent="-21385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42F0F31B-31DE-AE44-AEAD-ABD8430FBE2A}" type="slidenum">
              <a:rPr lang="en-GB" sz="1200">
                <a:cs typeface="Arial" charset="0"/>
              </a:rPr>
              <a:pPr/>
              <a:t>6</a:t>
            </a:fld>
            <a:endParaRPr lang="en-GB" sz="120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F2D2C-B988-4A58-BE05-5FC765D13B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780F1-8677-489C-9B03-379D4379F5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9BD14-C354-4655-99DD-364700FB10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5964B-C556-46BC-80BE-F3E5143996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05832-85A4-4E07-96A1-5C41043CCC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102AA-F6C4-41E5-98BD-AE92326F7E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9C398-E8ED-4FF9-9891-04CC68528C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2443"/>
          </a:xfrm>
        </p:spPr>
        <p:txBody>
          <a:bodyPr anchor="t">
            <a:spAutoFit/>
          </a:bodyPr>
          <a:lstStyle>
            <a:lvl1pPr algn="l">
              <a:defRPr sz="2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C749D-7707-4B51-94C9-136E73FA0D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718EB-1A35-4D1C-8337-3CCF68F700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4FC1C-3F4B-4DA3-8042-D1F4FAC97E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A4643-BA54-48BA-A768-198FAF5A2A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fld id="{EC04B405-F06E-4BE5-8AB7-2D118352A7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5" Type="http://schemas.openxmlformats.org/officeDocument/2006/relationships/image" Target="../media/image2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emf"/><Relationship Id="rId3" Type="http://schemas.openxmlformats.org/officeDocument/2006/relationships/image" Target="../media/image5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4" Type="http://schemas.openxmlformats.org/officeDocument/2006/relationships/image" Target="../media/image5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jpg"/><Relationship Id="rId5" Type="http://schemas.openxmlformats.org/officeDocument/2006/relationships/image" Target="../media/image60.jpg"/><Relationship Id="rId6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4" Type="http://schemas.openxmlformats.org/officeDocument/2006/relationships/image" Target="../media/image6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jpeg"/><Relationship Id="rId20" Type="http://schemas.openxmlformats.org/officeDocument/2006/relationships/image" Target="../media/image22.jpeg"/><Relationship Id="rId21" Type="http://schemas.openxmlformats.org/officeDocument/2006/relationships/image" Target="../media/image23.jpg"/><Relationship Id="rId22" Type="http://schemas.openxmlformats.org/officeDocument/2006/relationships/image" Target="../media/image24.jpg"/><Relationship Id="rId23" Type="http://schemas.openxmlformats.org/officeDocument/2006/relationships/image" Target="../media/image25.jpeg"/><Relationship Id="rId24" Type="http://schemas.openxmlformats.org/officeDocument/2006/relationships/image" Target="../media/image26.jpg"/><Relationship Id="rId25" Type="http://schemas.openxmlformats.org/officeDocument/2006/relationships/image" Target="../media/image27.jpeg"/><Relationship Id="rId26" Type="http://schemas.openxmlformats.org/officeDocument/2006/relationships/image" Target="../media/image28.jpeg"/><Relationship Id="rId27" Type="http://schemas.openxmlformats.org/officeDocument/2006/relationships/image" Target="../media/image29.jpeg"/><Relationship Id="rId28" Type="http://schemas.openxmlformats.org/officeDocument/2006/relationships/image" Target="../media/image30.jpeg"/><Relationship Id="rId29" Type="http://schemas.openxmlformats.org/officeDocument/2006/relationships/image" Target="../media/image31.jpeg"/><Relationship Id="rId10" Type="http://schemas.openxmlformats.org/officeDocument/2006/relationships/oleObject" Target="../embeddings/oleObject2.bin"/><Relationship Id="rId11" Type="http://schemas.openxmlformats.org/officeDocument/2006/relationships/image" Target="../media/image7.emf"/><Relationship Id="rId12" Type="http://schemas.openxmlformats.org/officeDocument/2006/relationships/image" Target="../media/image14.jpeg"/><Relationship Id="rId13" Type="http://schemas.openxmlformats.org/officeDocument/2006/relationships/image" Target="../media/image15.jpeg"/><Relationship Id="rId14" Type="http://schemas.openxmlformats.org/officeDocument/2006/relationships/image" Target="../media/image16.jpeg"/><Relationship Id="rId15" Type="http://schemas.openxmlformats.org/officeDocument/2006/relationships/image" Target="../media/image17.png"/><Relationship Id="rId16" Type="http://schemas.openxmlformats.org/officeDocument/2006/relationships/image" Target="../media/image18.jpeg"/><Relationship Id="rId17" Type="http://schemas.openxmlformats.org/officeDocument/2006/relationships/image" Target="../media/image19.jpeg"/><Relationship Id="rId18" Type="http://schemas.openxmlformats.org/officeDocument/2006/relationships/image" Target="../media/image20.jpeg"/><Relationship Id="rId19" Type="http://schemas.openxmlformats.org/officeDocument/2006/relationships/image" Target="../media/image21.jp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.xml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emf"/><Relationship Id="rId12" Type="http://schemas.openxmlformats.org/officeDocument/2006/relationships/image" Target="../media/image41.png"/><Relationship Id="rId13" Type="http://schemas.openxmlformats.org/officeDocument/2006/relationships/image" Target="../media/image42.png"/><Relationship Id="rId14" Type="http://schemas.openxmlformats.org/officeDocument/2006/relationships/oleObject" Target="../embeddings/oleObject4.bin"/><Relationship Id="rId15" Type="http://schemas.openxmlformats.org/officeDocument/2006/relationships/image" Target="../media/image33.png"/><Relationship Id="rId16" Type="http://schemas.openxmlformats.org/officeDocument/2006/relationships/image" Target="../media/image4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34.wmf"/><Relationship Id="rId4" Type="http://schemas.openxmlformats.org/officeDocument/2006/relationships/image" Target="../media/image35.png"/><Relationship Id="rId5" Type="http://schemas.openxmlformats.org/officeDocument/2006/relationships/image" Target="../media/image36.jpe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openxmlformats.org/officeDocument/2006/relationships/image" Target="../media/image40.png"/><Relationship Id="rId10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hyperlink" Target="http://dx.doi.org/10.1016/j.cell.2017.11.033" TargetMode="External"/><Relationship Id="rId5" Type="http://schemas.openxmlformats.org/officeDocument/2006/relationships/image" Target="../media/image4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eg"/><Relationship Id="rId3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3333CC"/>
                </a:solidFill>
              </a:rPr>
              <a:t>Applications of Synchrotron Light Sources</a:t>
            </a:r>
            <a:endParaRPr lang="en-US" sz="4000" b="1" dirty="0">
              <a:solidFill>
                <a:srgbClr val="3333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52536" y="3886200"/>
            <a:ext cx="9001000" cy="1752600"/>
          </a:xfrm>
        </p:spPr>
        <p:txBody>
          <a:bodyPr/>
          <a:lstStyle/>
          <a:p>
            <a:r>
              <a:rPr lang="en-US" sz="2400" dirty="0" smtClean="0"/>
              <a:t>Professor Zehra Sayers</a:t>
            </a:r>
          </a:p>
          <a:p>
            <a:r>
              <a:rPr lang="en-US" sz="2400" dirty="0" smtClean="0"/>
              <a:t>Vice President, </a:t>
            </a:r>
            <a:r>
              <a:rPr lang="en-US" sz="2400" dirty="0" err="1" smtClean="0"/>
              <a:t>Sabanci</a:t>
            </a:r>
            <a:r>
              <a:rPr lang="en-US" sz="2400" dirty="0" smtClean="0"/>
              <a:t> University, Turkey</a:t>
            </a:r>
          </a:p>
          <a:p>
            <a:r>
              <a:rPr lang="en-US" sz="2400" dirty="0" smtClean="0"/>
              <a:t>Chair, SESAME Scientific Advisory Committee</a:t>
            </a:r>
          </a:p>
          <a:p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337277"/>
              </p:ext>
            </p:extLst>
          </p:nvPr>
        </p:nvGraphicFramePr>
        <p:xfrm>
          <a:off x="6989411" y="332656"/>
          <a:ext cx="1975077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Bitmap Image" r:id="rId3" imgW="2285714" imgH="952633" progId="PBrush">
                  <p:embed/>
                </p:oleObj>
              </mc:Choice>
              <mc:Fallback>
                <p:oleObj name="Bitmap Image" r:id="rId3" imgW="2285714" imgH="9526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9411" y="332656"/>
                        <a:ext cx="1975077" cy="7200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sabanci"/>
          <p:cNvPicPr>
            <a:picLocks noChangeAspect="1" noChangeArrowheads="1"/>
          </p:cNvPicPr>
          <p:nvPr/>
        </p:nvPicPr>
        <p:blipFill>
          <a:blip r:embed="rId5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828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1705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108520" y="-99392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Imaging Cells*</a:t>
            </a:r>
            <a:endParaRPr lang="en-US" sz="3600" dirty="0">
              <a:solidFill>
                <a:srgbClr val="3333CC"/>
              </a:solidFill>
            </a:endParaRPr>
          </a:p>
          <a:p>
            <a:pPr algn="l"/>
            <a:endParaRPr lang="en-US" sz="3600" dirty="0" smtClean="0">
              <a:solidFill>
                <a:srgbClr val="3333CC"/>
              </a:solidFill>
            </a:endParaRPr>
          </a:p>
          <a:p>
            <a:pPr algn="l"/>
            <a:endParaRPr lang="en-US" sz="3600" dirty="0">
              <a:solidFill>
                <a:srgbClr val="3333CC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9327" r="1957" b="7426"/>
          <a:stretch/>
        </p:blipFill>
        <p:spPr>
          <a:xfrm>
            <a:off x="395536" y="1246563"/>
            <a:ext cx="2728426" cy="29745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76470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&lt;100 nm resolution functional imaging of cells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1606603"/>
            <a:ext cx="5549900" cy="2120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4298320"/>
            <a:ext cx="8748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Syncrotron based X-ray microscopy:	Structural and functional imaging</a:t>
            </a:r>
          </a:p>
          <a:p>
            <a:r>
              <a:rPr lang="en-US" smtClean="0"/>
              <a:t>					Easy sample preparation</a:t>
            </a:r>
          </a:p>
          <a:p>
            <a:r>
              <a:rPr lang="en-US" smtClean="0"/>
              <a:t>					Energy resolution</a:t>
            </a:r>
          </a:p>
          <a:p>
            <a:r>
              <a:rPr lang="en-US" smtClean="0"/>
              <a:t>					Deep penetration of X-rays</a:t>
            </a:r>
          </a:p>
          <a:p>
            <a:r>
              <a:rPr lang="en-US" smtClean="0"/>
              <a:t>					Circumvention of diffraction limit</a:t>
            </a:r>
          </a:p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3528" y="6269250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/>
              <a:t>*Imaging is possible in a range from sub nm to cms (or more)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296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-468560" y="0"/>
            <a:ext cx="10836696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>
                <a:solidFill>
                  <a:srgbClr val="3333CC"/>
                </a:solidFill>
              </a:rPr>
              <a:t> </a:t>
            </a:r>
            <a:r>
              <a:rPr lang="en-US" sz="3600" dirty="0" smtClean="0">
                <a:solidFill>
                  <a:srgbClr val="3333CC"/>
                </a:solidFill>
              </a:rPr>
              <a:t>Arts and Archaeology</a:t>
            </a:r>
            <a:endParaRPr lang="en-US" sz="3600" dirty="0">
              <a:solidFill>
                <a:srgbClr val="3333CC"/>
              </a:solidFill>
            </a:endParaRPr>
          </a:p>
        </p:txBody>
      </p:sp>
      <p:pic>
        <p:nvPicPr>
          <p:cNvPr id="4" name="Picture 3" descr="640-synchrotron-med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8" y="620688"/>
            <a:ext cx="3240360" cy="21563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78092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X-</a:t>
            </a:r>
            <a:r>
              <a:rPr lang="en-US" dirty="0"/>
              <a:t>ray </a:t>
            </a:r>
            <a:r>
              <a:rPr lang="en-US" dirty="0" err="1" smtClean="0"/>
              <a:t>microtomography</a:t>
            </a:r>
            <a:r>
              <a:rPr lang="en-US" dirty="0" smtClean="0"/>
              <a:t> [</a:t>
            </a:r>
            <a:r>
              <a:rPr lang="en-US" dirty="0"/>
              <a:t>ESRF]</a:t>
            </a:r>
          </a:p>
          <a:p>
            <a:endParaRPr lang="en-US" dirty="0"/>
          </a:p>
        </p:txBody>
      </p:sp>
      <p:pic>
        <p:nvPicPr>
          <p:cNvPr id="6" name="Picture 5" descr="shedding-light-pas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764704"/>
            <a:ext cx="3605763" cy="5333585"/>
          </a:xfrm>
          <a:prstGeom prst="rect">
            <a:avLst/>
          </a:prstGeom>
        </p:spPr>
      </p:pic>
      <p:pic>
        <p:nvPicPr>
          <p:cNvPr id="7" name="Picture 6" descr="Patch of Grass Van Gogh Hidden Woma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3645024"/>
            <a:ext cx="2195736" cy="28160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39352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X-</a:t>
            </a:r>
            <a:r>
              <a:rPr lang="en-US" dirty="0"/>
              <a:t>ray </a:t>
            </a:r>
            <a:r>
              <a:rPr lang="en-US" dirty="0" smtClean="0"/>
              <a:t>fluorescence microscopy [DESY]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11760" y="3573016"/>
            <a:ext cx="29555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Noninvasive tools</a:t>
            </a:r>
          </a:p>
          <a:p>
            <a:r>
              <a:rPr lang="en-US" sz="2400" dirty="0" smtClean="0"/>
              <a:t>Chemical mapping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Fluorescence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Infrared</a:t>
            </a:r>
          </a:p>
          <a:p>
            <a:r>
              <a:rPr lang="en-US" sz="2400" dirty="0" smtClean="0"/>
              <a:t>Imaging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972475" y="6219544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000" dirty="0"/>
              <a:t>k</a:t>
            </a:r>
            <a:r>
              <a:rPr lang="tr-TR" sz="1000" dirty="0" smtClean="0"/>
              <a:t>hm.uıo.no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53259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phall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48679"/>
            <a:ext cx="3528392" cy="2795381"/>
          </a:xfrm>
          <a:prstGeom prst="rect">
            <a:avLst/>
          </a:prstGeom>
        </p:spPr>
      </p:pic>
      <p:pic>
        <p:nvPicPr>
          <p:cNvPr id="4" name="Picture 3" descr="exphall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45024"/>
            <a:ext cx="4330631" cy="2555072"/>
          </a:xfrm>
          <a:prstGeom prst="rect">
            <a:avLst/>
          </a:prstGeom>
        </p:spPr>
      </p:pic>
      <p:pic>
        <p:nvPicPr>
          <p:cNvPr id="5" name="Picture 4" descr="expthall 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149080"/>
            <a:ext cx="4026024" cy="2348514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108520" y="-99392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Experimental Halls of SR Facilities</a:t>
            </a:r>
            <a:endParaRPr lang="en-US" sz="3600" dirty="0">
              <a:solidFill>
                <a:srgbClr val="33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908720"/>
            <a:ext cx="532859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</a:t>
            </a:r>
            <a:r>
              <a:rPr lang="en-US" sz="2400" dirty="0" smtClean="0"/>
              <a:t>pecial ‘</a:t>
            </a:r>
            <a:r>
              <a:rPr lang="en-US" sz="2400" b="1" dirty="0" smtClean="0">
                <a:solidFill>
                  <a:srgbClr val="FF0000"/>
                </a:solidFill>
              </a:rPr>
              <a:t>social environment</a:t>
            </a:r>
            <a:r>
              <a:rPr lang="en-US" sz="2400" dirty="0" smtClean="0"/>
              <a:t>’:</a:t>
            </a:r>
          </a:p>
          <a:p>
            <a:r>
              <a:rPr lang="en-US" sz="2400" dirty="0"/>
              <a:t>	</a:t>
            </a:r>
            <a:r>
              <a:rPr lang="tr-TR" sz="2400" dirty="0"/>
              <a:t>S</a:t>
            </a:r>
            <a:r>
              <a:rPr lang="en-US" sz="2400" dirty="0" err="1" smtClean="0"/>
              <a:t>cience</a:t>
            </a:r>
            <a:r>
              <a:rPr lang="en-US" sz="2400" dirty="0" smtClean="0"/>
              <a:t> and curiosity</a:t>
            </a:r>
            <a:r>
              <a:rPr lang="tr-TR" sz="2400" dirty="0" smtClean="0"/>
              <a:t> driven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Multi-/Inter-/Cross-disciplinary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3851920" y="2452826"/>
            <a:ext cx="5076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24 hour </a:t>
            </a:r>
            <a:r>
              <a:rPr lang="en-US" sz="2400" dirty="0" err="1" smtClean="0"/>
              <a:t>operation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err="1" smtClean="0"/>
              <a:t>Young</a:t>
            </a:r>
            <a:r>
              <a:rPr lang="en-US" sz="2400" dirty="0" smtClean="0"/>
              <a:t> scientists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707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achersWorkshop2011_2 05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140968"/>
            <a:ext cx="2555776" cy="1916832"/>
          </a:xfrm>
          <a:prstGeom prst="rect">
            <a:avLst/>
          </a:prstGeom>
        </p:spPr>
      </p:pic>
      <p:pic>
        <p:nvPicPr>
          <p:cNvPr id="3" name="Picture 2" descr="learni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6713"/>
            <a:ext cx="3096140" cy="2064738"/>
          </a:xfrm>
          <a:prstGeom prst="rect">
            <a:avLst/>
          </a:prstGeom>
        </p:spPr>
      </p:pic>
      <p:pic>
        <p:nvPicPr>
          <p:cNvPr id="5" name="Picture 4" descr="learning 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002" y="764704"/>
            <a:ext cx="3246262" cy="2160240"/>
          </a:xfrm>
          <a:prstGeom prst="rect">
            <a:avLst/>
          </a:prstGeom>
        </p:spPr>
      </p:pic>
      <p:pic>
        <p:nvPicPr>
          <p:cNvPr id="6" name="Picture 5" descr="learning 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712" y="4869160"/>
            <a:ext cx="2592288" cy="1725050"/>
          </a:xfrm>
          <a:prstGeom prst="rect">
            <a:avLst/>
          </a:prstGeom>
        </p:spPr>
      </p:pic>
      <p:pic>
        <p:nvPicPr>
          <p:cNvPr id="7" name="Picture 6" descr="sesame_magnet_test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358003"/>
            <a:ext cx="3772272" cy="2517468"/>
          </a:xfrm>
          <a:prstGeom prst="rect">
            <a:avLst/>
          </a:prstGeom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108520" y="-99392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Strong Learning </a:t>
            </a:r>
            <a:r>
              <a:rPr lang="en-US" sz="3600" dirty="0">
                <a:solidFill>
                  <a:srgbClr val="3333CC"/>
                </a:solidFill>
              </a:rPr>
              <a:t>E</a:t>
            </a:r>
            <a:r>
              <a:rPr lang="en-US" sz="3600" dirty="0" smtClean="0">
                <a:solidFill>
                  <a:srgbClr val="3333CC"/>
                </a:solidFill>
              </a:rPr>
              <a:t>nvironment</a:t>
            </a:r>
            <a:endParaRPr lang="en-US" sz="3600" dirty="0">
              <a:solidFill>
                <a:srgbClr val="3333C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51920" y="2948752"/>
            <a:ext cx="529208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Know-how transfer for </a:t>
            </a:r>
            <a:r>
              <a:rPr lang="en-US" sz="2400" dirty="0" smtClean="0"/>
              <a:t>young people:</a:t>
            </a:r>
          </a:p>
          <a:p>
            <a:r>
              <a:rPr lang="en-US" sz="2400" dirty="0" smtClean="0"/>
              <a:t>Academic</a:t>
            </a:r>
            <a:endParaRPr lang="en-US" sz="2400" dirty="0"/>
          </a:p>
          <a:p>
            <a:r>
              <a:rPr lang="en-US" sz="2400" dirty="0" smtClean="0"/>
              <a:t>Technical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81355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ring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287625"/>
            <a:ext cx="4427984" cy="2429407"/>
          </a:xfrm>
          <a:prstGeom prst="rect">
            <a:avLst/>
          </a:prstGeom>
        </p:spPr>
      </p:pic>
      <p:pic>
        <p:nvPicPr>
          <p:cNvPr id="3" name="Picture 2" descr="wiring 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29470"/>
            <a:ext cx="2771800" cy="3711698"/>
          </a:xfrm>
          <a:prstGeom prst="rect">
            <a:avLst/>
          </a:prstGeom>
        </p:spPr>
      </p:pic>
      <p:pic>
        <p:nvPicPr>
          <p:cNvPr id="4" name="Picture 3" descr="wiring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421" y="3933056"/>
            <a:ext cx="3048000" cy="2286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-468560" y="53752"/>
            <a:ext cx="9576048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Capacity Building </a:t>
            </a:r>
            <a:r>
              <a:rPr lang="en-US" sz="3600" dirty="0" smtClean="0">
                <a:solidFill>
                  <a:srgbClr val="3333CC"/>
                </a:solidFill>
              </a:rPr>
              <a:t>&amp; Technology Transfer</a:t>
            </a:r>
          </a:p>
          <a:p>
            <a:r>
              <a:rPr lang="en-US" sz="3600" dirty="0" smtClean="0">
                <a:solidFill>
                  <a:srgbClr val="3333CC"/>
                </a:solidFill>
              </a:rPr>
              <a:t>@</a:t>
            </a:r>
            <a:r>
              <a:rPr lang="en-US" sz="3600" dirty="0" smtClean="0">
                <a:solidFill>
                  <a:srgbClr val="3333CC"/>
                </a:solidFill>
              </a:rPr>
              <a:t>SR </a:t>
            </a:r>
            <a:r>
              <a:rPr lang="en-US" sz="3600" dirty="0" smtClean="0">
                <a:solidFill>
                  <a:srgbClr val="3333CC"/>
                </a:solidFill>
              </a:rPr>
              <a:t>Facilities</a:t>
            </a:r>
            <a:endParaRPr lang="en-US" sz="3600" dirty="0">
              <a:solidFill>
                <a:srgbClr val="33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68" y="5013176"/>
            <a:ext cx="574869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Opportunit</a:t>
            </a:r>
            <a:r>
              <a:rPr lang="tr-TR" sz="2400" dirty="0" smtClean="0"/>
              <a:t>ies</a:t>
            </a:r>
            <a:r>
              <a:rPr lang="en-US" sz="2400" dirty="0" smtClean="0"/>
              <a:t> to develop </a:t>
            </a:r>
            <a:r>
              <a:rPr lang="tr-TR" sz="2400" u="sng" dirty="0" smtClean="0"/>
              <a:t>local</a:t>
            </a:r>
            <a:r>
              <a:rPr lang="tr-TR" sz="2400" dirty="0" smtClean="0"/>
              <a:t> </a:t>
            </a:r>
            <a:r>
              <a:rPr lang="en-US" sz="2400" dirty="0" smtClean="0"/>
              <a:t>expertise: </a:t>
            </a:r>
          </a:p>
          <a:p>
            <a:r>
              <a:rPr lang="en-US" sz="2400" dirty="0" smtClean="0"/>
              <a:t>From cable trays to cooling</a:t>
            </a:r>
          </a:p>
          <a:p>
            <a:r>
              <a:rPr lang="en-US" sz="2400" dirty="0" smtClean="0"/>
              <a:t>From vacuum pumps to electronics</a:t>
            </a:r>
          </a:p>
          <a:p>
            <a:r>
              <a:rPr lang="en-US" sz="2400" dirty="0" smtClean="0"/>
              <a:t>From magnets to optical instruments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5202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rst-MC-i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64704"/>
            <a:ext cx="7316966" cy="5013176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108520" y="-99392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Fostering International </a:t>
            </a:r>
            <a:r>
              <a:rPr lang="en-US" sz="3600" dirty="0">
                <a:solidFill>
                  <a:srgbClr val="3333CC"/>
                </a:solidFill>
              </a:rPr>
              <a:t>C</a:t>
            </a:r>
            <a:r>
              <a:rPr lang="en-US" sz="3600" dirty="0" smtClean="0">
                <a:solidFill>
                  <a:srgbClr val="3333CC"/>
                </a:solidFill>
              </a:rPr>
              <a:t>ollaboration</a:t>
            </a:r>
            <a:endParaRPr lang="en-US" sz="3600" dirty="0">
              <a:solidFill>
                <a:srgbClr val="3333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5733256"/>
            <a:ext cx="49745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Financial necessity</a:t>
            </a:r>
          </a:p>
          <a:p>
            <a:r>
              <a:rPr lang="en-US" dirty="0" smtClean="0"/>
              <a:t>Complementary know-how and expertise..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6021288"/>
            <a:ext cx="3456384" cy="52322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Outcome: Win-Win</a:t>
            </a:r>
          </a:p>
        </p:txBody>
      </p:sp>
    </p:spTree>
    <p:extLst>
      <p:ext uri="{BB962C8B-B14F-4D97-AF65-F5344CB8AC3E}">
        <p14:creationId xmlns:p14="http://schemas.microsoft.com/office/powerpoint/2010/main" val="17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179512" y="2492896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Thank you</a:t>
            </a:r>
            <a:endParaRPr lang="en-US" sz="36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083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0" y="44624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Outline</a:t>
            </a:r>
            <a:endParaRPr lang="en-US" sz="3600" dirty="0">
              <a:solidFill>
                <a:srgbClr val="33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905806"/>
            <a:ext cx="6898618" cy="6555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smtClean="0"/>
              <a:t>Synchrotron radiation (SR) &amp; </a:t>
            </a:r>
            <a:r>
              <a:rPr lang="en-US" sz="2800" dirty="0" err="1" smtClean="0"/>
              <a:t>Beamlines</a:t>
            </a:r>
            <a:endParaRPr lang="en-US" sz="2800" dirty="0" smtClean="0"/>
          </a:p>
          <a:p>
            <a:endParaRPr lang="en-US" sz="2800" dirty="0" smtClean="0"/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Applications of SR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General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Life Sciences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Art and Archaeology</a:t>
            </a:r>
          </a:p>
          <a:p>
            <a:endParaRPr lang="en-US" sz="2800" dirty="0" smtClean="0"/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Special Features of SR facilities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Social and Scientific Environment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Learning Environment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Building up Infrastructures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International</a:t>
            </a:r>
          </a:p>
          <a:p>
            <a:r>
              <a:rPr lang="en-US" sz="2800" dirty="0"/>
              <a:t>	</a:t>
            </a:r>
            <a:endParaRPr lang="en-US" sz="2800" dirty="0" smtClean="0"/>
          </a:p>
          <a:p>
            <a:r>
              <a:rPr lang="en-US" sz="2800" dirty="0"/>
              <a:t>	</a:t>
            </a:r>
            <a:endParaRPr lang="en-US" sz="2800" dirty="0" smtClean="0"/>
          </a:p>
          <a:p>
            <a:pPr marL="342900" indent="-342900">
              <a:buFont typeface="Arial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82609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-BBAGEN-16-86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089240"/>
            <a:ext cx="5257800" cy="5148072"/>
          </a:xfrm>
          <a:prstGeom prst="rect">
            <a:avLst/>
          </a:prstGeom>
        </p:spPr>
      </p:pic>
      <p:pic>
        <p:nvPicPr>
          <p:cNvPr id="3" name="Picture 2" descr="sun-logo-1459554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365104"/>
            <a:ext cx="355104" cy="3551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48923" y="3296017"/>
            <a:ext cx="5950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ESRF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2503929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MAX IV</a:t>
            </a:r>
            <a:endParaRPr lang="en-US" sz="1200" dirty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0" y="44624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Synchrotron Light  Sources: </a:t>
            </a:r>
          </a:p>
          <a:p>
            <a:r>
              <a:rPr lang="en-US" sz="3600" dirty="0" smtClean="0">
                <a:solidFill>
                  <a:srgbClr val="3333CC"/>
                </a:solidFill>
              </a:rPr>
              <a:t>Getting Brighter</a:t>
            </a:r>
            <a:br>
              <a:rPr lang="en-US" sz="3600" dirty="0" smtClean="0">
                <a:solidFill>
                  <a:srgbClr val="3333CC"/>
                </a:solidFill>
              </a:rPr>
            </a:br>
            <a:endParaRPr lang="en-US" sz="3600" dirty="0">
              <a:solidFill>
                <a:srgbClr val="33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90720" y="1862822"/>
            <a:ext cx="284577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 makes a difference:</a:t>
            </a:r>
          </a:p>
          <a:p>
            <a:endParaRPr lang="en-US" dirty="0"/>
          </a:p>
          <a:p>
            <a:r>
              <a:rPr lang="en-US" dirty="0" smtClean="0"/>
              <a:t>Brilliance</a:t>
            </a:r>
          </a:p>
          <a:p>
            <a:endParaRPr lang="en-US" dirty="0"/>
          </a:p>
          <a:p>
            <a:r>
              <a:rPr lang="en-US" dirty="0" smtClean="0"/>
              <a:t>Intensity</a:t>
            </a:r>
          </a:p>
          <a:p>
            <a:endParaRPr lang="en-US" dirty="0"/>
          </a:p>
          <a:p>
            <a:r>
              <a:rPr lang="en-US" dirty="0" smtClean="0"/>
              <a:t>Time structure</a:t>
            </a:r>
          </a:p>
          <a:p>
            <a:endParaRPr lang="en-US" dirty="0"/>
          </a:p>
          <a:p>
            <a:r>
              <a:rPr lang="en-US" dirty="0" smtClean="0"/>
              <a:t>X-rays to infrared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507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0" y="116632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Getting the Light </a:t>
            </a:r>
            <a:r>
              <a:rPr lang="en-US" sz="3600" dirty="0">
                <a:solidFill>
                  <a:srgbClr val="3333CC"/>
                </a:solidFill>
              </a:rPr>
              <a:t>O</a:t>
            </a:r>
            <a:r>
              <a:rPr lang="en-US" sz="3600" dirty="0" smtClean="0">
                <a:solidFill>
                  <a:srgbClr val="3333CC"/>
                </a:solidFill>
              </a:rPr>
              <a:t>ut of a </a:t>
            </a:r>
            <a:r>
              <a:rPr lang="en-US" sz="3600" dirty="0">
                <a:solidFill>
                  <a:srgbClr val="3333CC"/>
                </a:solidFill>
              </a:rPr>
              <a:t>S</a:t>
            </a:r>
            <a:r>
              <a:rPr lang="en-US" sz="3600" dirty="0" smtClean="0">
                <a:solidFill>
                  <a:srgbClr val="3333CC"/>
                </a:solidFill>
              </a:rPr>
              <a:t>ynchrotron: </a:t>
            </a:r>
            <a:r>
              <a:rPr lang="en-US" sz="3600" b="1" dirty="0" err="1" smtClean="0">
                <a:solidFill>
                  <a:srgbClr val="3333CC"/>
                </a:solidFill>
              </a:rPr>
              <a:t>Beamlines</a:t>
            </a:r>
            <a:r>
              <a:rPr lang="en-US" sz="3600" b="1" dirty="0" smtClean="0">
                <a:solidFill>
                  <a:srgbClr val="3333CC"/>
                </a:solidFill>
              </a:rPr>
              <a:t> (I</a:t>
            </a:r>
            <a:r>
              <a:rPr lang="en-US" sz="3600" dirty="0" smtClean="0">
                <a:solidFill>
                  <a:srgbClr val="3333CC"/>
                </a:solidFill>
              </a:rPr>
              <a:t>)</a:t>
            </a:r>
            <a:endParaRPr lang="en-US" sz="3600" dirty="0">
              <a:solidFill>
                <a:srgbClr val="3333CC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7168852" cy="444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28625" y="6345238"/>
            <a:ext cx="32845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tr-TR" sz="1600" b="1" dirty="0">
                <a:cs typeface="Arial" charset="0"/>
              </a:rPr>
              <a:t>http://</a:t>
            </a:r>
            <a:r>
              <a:rPr lang="tr-TR" sz="1600" b="1" dirty="0" err="1">
                <a:cs typeface="Arial" charset="0"/>
              </a:rPr>
              <a:t>www.synchrotron-soleil.fr</a:t>
            </a:r>
            <a:endParaRPr lang="tr-TR" sz="1600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224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L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5171"/>
            <a:ext cx="9144000" cy="4204176"/>
          </a:xfrm>
          <a:prstGeom prst="rect">
            <a:avLst/>
          </a:prstGeom>
        </p:spPr>
      </p:pic>
      <p:sp>
        <p:nvSpPr>
          <p:cNvPr id="4" name="Title 2"/>
          <p:cNvSpPr txBox="1">
            <a:spLocks/>
          </p:cNvSpPr>
          <p:nvPr/>
        </p:nvSpPr>
        <p:spPr>
          <a:xfrm>
            <a:off x="0" y="116632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Getting the light out of a synchrotron: </a:t>
            </a:r>
            <a:r>
              <a:rPr lang="en-US" sz="3600" b="1" dirty="0" err="1" smtClean="0">
                <a:solidFill>
                  <a:srgbClr val="3333CC"/>
                </a:solidFill>
              </a:rPr>
              <a:t>Beamlines</a:t>
            </a:r>
            <a:r>
              <a:rPr lang="en-US" sz="3600" dirty="0" smtClean="0">
                <a:solidFill>
                  <a:srgbClr val="3333CC"/>
                </a:solidFill>
              </a:rPr>
              <a:t> </a:t>
            </a:r>
            <a:r>
              <a:rPr lang="en-US" sz="3600" b="1" dirty="0" smtClean="0">
                <a:solidFill>
                  <a:srgbClr val="3333CC"/>
                </a:solidFill>
              </a:rPr>
              <a:t>(II)</a:t>
            </a:r>
            <a:endParaRPr lang="en-US" sz="3600" b="1" dirty="0">
              <a:solidFill>
                <a:srgbClr val="3333CC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28625" y="6345238"/>
            <a:ext cx="27238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tr-TR" sz="1600" b="1" dirty="0">
                <a:cs typeface="Arial" charset="0"/>
              </a:rPr>
              <a:t>http://</a:t>
            </a:r>
            <a:r>
              <a:rPr lang="tr-TR" sz="1600" b="1" dirty="0" err="1" smtClean="0">
                <a:cs typeface="Arial" charset="0"/>
              </a:rPr>
              <a:t>www.diamond.ac.uk</a:t>
            </a:r>
            <a:endParaRPr lang="tr-TR" sz="1600" b="1" dirty="0">
              <a:cs typeface="Arial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71600" y="4581128"/>
            <a:ext cx="3436937" cy="954088"/>
          </a:xfrm>
          <a:prstGeom prst="rect">
            <a:avLst/>
          </a:prstGeom>
          <a:noFill/>
          <a:ln w="38100">
            <a:solidFill>
              <a:srgbClr val="33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/>
              <a:t>Spectral range from </a:t>
            </a:r>
          </a:p>
          <a:p>
            <a:pPr algn="ctr" eaLnBrk="1" hangingPunct="1"/>
            <a:r>
              <a:rPr lang="en-US" sz="2800" dirty="0"/>
              <a:t>microwave to X-rays</a:t>
            </a:r>
          </a:p>
        </p:txBody>
      </p:sp>
    </p:spTree>
    <p:extLst>
      <p:ext uri="{BB962C8B-B14F-4D97-AF65-F5344CB8AC3E}">
        <p14:creationId xmlns:p14="http://schemas.microsoft.com/office/powerpoint/2010/main" val="1318165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22"/>
          <p:cNvGrpSpPr>
            <a:grpSpLocks/>
          </p:cNvGrpSpPr>
          <p:nvPr/>
        </p:nvGrpSpPr>
        <p:grpSpPr bwMode="auto">
          <a:xfrm>
            <a:off x="1115616" y="764704"/>
            <a:ext cx="5954381" cy="4185756"/>
            <a:chOff x="1025739" y="-207639"/>
            <a:chExt cx="5953907" cy="4185728"/>
          </a:xfrm>
        </p:grpSpPr>
        <p:grpSp>
          <p:nvGrpSpPr>
            <p:cNvPr id="15363" name="Group 19"/>
            <p:cNvGrpSpPr>
              <a:grpSpLocks/>
            </p:cNvGrpSpPr>
            <p:nvPr/>
          </p:nvGrpSpPr>
          <p:grpSpPr bwMode="auto">
            <a:xfrm>
              <a:off x="1025739" y="-207639"/>
              <a:ext cx="5953907" cy="4185728"/>
              <a:chOff x="915149" y="249580"/>
              <a:chExt cx="5954044" cy="4185507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2715023" y="1324847"/>
                <a:ext cx="2394187" cy="2236906"/>
              </a:xfrm>
              <a:prstGeom prst="ellipse">
                <a:avLst/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FFFFFF"/>
                  </a:solidFill>
                  <a:ea typeface="ＭＳ Ｐゴシック" pitchFamily="-110" charset="-128"/>
                </a:endParaRPr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4317167" y="1397228"/>
                <a:ext cx="1512083" cy="158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4965202" y="1942650"/>
                <a:ext cx="936053" cy="111225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H="1">
                <a:off x="3651296" y="3417747"/>
                <a:ext cx="864049" cy="72003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2715245" y="969618"/>
                <a:ext cx="72004" cy="12240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3357924" y="609599"/>
                <a:ext cx="1157420" cy="81396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1635187" y="2409691"/>
                <a:ext cx="1446900" cy="81364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5091376" y="2769712"/>
                <a:ext cx="144008" cy="11520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73" name="TextBox 23"/>
              <p:cNvSpPr txBox="1">
                <a:spLocks noChangeArrowheads="1"/>
              </p:cNvSpPr>
              <p:nvPr/>
            </p:nvSpPr>
            <p:spPr bwMode="auto">
              <a:xfrm>
                <a:off x="3507289" y="249580"/>
                <a:ext cx="1480622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  <a:latin typeface="+mj-lt"/>
                  </a:rPr>
                  <a:t>Archaeology</a:t>
                </a:r>
              </a:p>
            </p:txBody>
          </p:sp>
          <p:sp>
            <p:nvSpPr>
              <p:cNvPr id="15374" name="TextBox 24"/>
              <p:cNvSpPr txBox="1">
                <a:spLocks noChangeArrowheads="1"/>
              </p:cNvSpPr>
              <p:nvPr/>
            </p:nvSpPr>
            <p:spPr bwMode="auto">
              <a:xfrm>
                <a:off x="5811414" y="1176337"/>
                <a:ext cx="1057779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</a:rPr>
                  <a:t>Medicine</a:t>
                </a:r>
              </a:p>
            </p:txBody>
          </p:sp>
          <p:sp>
            <p:nvSpPr>
              <p:cNvPr id="15375" name="TextBox 25"/>
              <p:cNvSpPr txBox="1">
                <a:spLocks noChangeArrowheads="1"/>
              </p:cNvSpPr>
              <p:nvPr/>
            </p:nvSpPr>
            <p:spPr bwMode="auto">
              <a:xfrm>
                <a:off x="4659351" y="3921770"/>
                <a:ext cx="1480422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 smtClean="0">
                    <a:solidFill>
                      <a:srgbClr val="FF0000"/>
                    </a:solidFill>
                    <a:latin typeface="+mj-lt"/>
                  </a:rPr>
                  <a:t>Environment</a:t>
                </a:r>
                <a:endParaRPr lang="en-US" sz="18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5376" name="TextBox 26"/>
              <p:cNvSpPr txBox="1">
                <a:spLocks noChangeArrowheads="1"/>
              </p:cNvSpPr>
              <p:nvPr/>
            </p:nvSpPr>
            <p:spPr bwMode="auto">
              <a:xfrm>
                <a:off x="5829249" y="2985723"/>
                <a:ext cx="915997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 smtClean="0">
                    <a:solidFill>
                      <a:srgbClr val="FF0000"/>
                    </a:solidFill>
                    <a:latin typeface="+mj-lt"/>
                  </a:rPr>
                  <a:t>Energy</a:t>
                </a:r>
                <a:endParaRPr lang="en-US" sz="18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5377" name="TextBox 27"/>
              <p:cNvSpPr txBox="1">
                <a:spLocks noChangeArrowheads="1"/>
              </p:cNvSpPr>
              <p:nvPr/>
            </p:nvSpPr>
            <p:spPr bwMode="auto">
              <a:xfrm>
                <a:off x="2427230" y="4065777"/>
                <a:ext cx="2313761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 smtClean="0">
                    <a:solidFill>
                      <a:srgbClr val="FF0000"/>
                    </a:solidFill>
                    <a:latin typeface="+mj-lt"/>
                  </a:rPr>
                  <a:t>Chemistry&amp;Materials</a:t>
                </a:r>
                <a:endParaRPr lang="en-US" sz="18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5379" name="TextBox 29"/>
              <p:cNvSpPr txBox="1">
                <a:spLocks noChangeArrowheads="1"/>
              </p:cNvSpPr>
              <p:nvPr/>
            </p:nvSpPr>
            <p:spPr bwMode="auto">
              <a:xfrm>
                <a:off x="2342775" y="609599"/>
                <a:ext cx="804493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 smtClean="0">
                    <a:solidFill>
                      <a:srgbClr val="FF0000"/>
                    </a:solidFill>
                    <a:latin typeface="+mj-lt"/>
                  </a:rPr>
                  <a:t>Arts</a:t>
                </a:r>
                <a:endParaRPr lang="en-US" sz="1800">
                  <a:solidFill>
                    <a:srgbClr val="FF0000"/>
                  </a:solidFill>
                  <a:latin typeface="+mj-lt"/>
                </a:endParaRPr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2211218" y="3561751"/>
                <a:ext cx="1540108" cy="635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81" name="TextBox 32"/>
              <p:cNvSpPr txBox="1">
                <a:spLocks noChangeArrowheads="1"/>
              </p:cNvSpPr>
              <p:nvPr/>
            </p:nvSpPr>
            <p:spPr bwMode="auto">
              <a:xfrm>
                <a:off x="1275167" y="3417744"/>
                <a:ext cx="979901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  <a:latin typeface="+mj-lt"/>
                  </a:rPr>
                  <a:t>Physics</a:t>
                </a:r>
              </a:p>
            </p:txBody>
          </p:sp>
          <p:sp>
            <p:nvSpPr>
              <p:cNvPr id="15378" name="TextBox 28"/>
              <p:cNvSpPr txBox="1">
                <a:spLocks noChangeArrowheads="1"/>
              </p:cNvSpPr>
              <p:nvPr/>
            </p:nvSpPr>
            <p:spPr bwMode="auto">
              <a:xfrm>
                <a:off x="915149" y="1617651"/>
                <a:ext cx="1416631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 smtClean="0">
                    <a:solidFill>
                      <a:srgbClr val="FF0000"/>
                    </a:solidFill>
                    <a:latin typeface="+mj-lt"/>
                  </a:rPr>
                  <a:t>Engineering</a:t>
                </a:r>
                <a:endParaRPr lang="en-US" sz="1800">
                  <a:solidFill>
                    <a:srgbClr val="FF0000"/>
                  </a:solidFill>
                  <a:latin typeface="+mj-lt"/>
                </a:endParaRPr>
              </a:p>
            </p:txBody>
          </p:sp>
        </p:grpSp>
        <p:sp>
          <p:nvSpPr>
            <p:cNvPr id="6149" name="TextBox 40"/>
            <p:cNvSpPr txBox="1">
              <a:spLocks noChangeArrowheads="1"/>
            </p:cNvSpPr>
            <p:nvPr/>
          </p:nvSpPr>
          <p:spPr bwMode="auto">
            <a:xfrm>
              <a:off x="3113804" y="1564716"/>
              <a:ext cx="1752460" cy="1323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SR</a:t>
              </a:r>
              <a:r>
                <a:rPr lang="tr-TR" sz="20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: wide community</a:t>
              </a:r>
              <a:endPara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" name="Title 2"/>
          <p:cNvSpPr txBox="1">
            <a:spLocks/>
          </p:cNvSpPr>
          <p:nvPr/>
        </p:nvSpPr>
        <p:spPr>
          <a:xfrm>
            <a:off x="108520" y="-99392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Using Synchrotron Radiation (SR)  </a:t>
            </a:r>
            <a:endParaRPr lang="en-US" sz="3600" dirty="0">
              <a:solidFill>
                <a:srgbClr val="3333CC"/>
              </a:solidFill>
            </a:endParaRP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492896"/>
            <a:ext cx="1164506" cy="78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1" descr="Volcan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28" y="4653136"/>
            <a:ext cx="1252736" cy="93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4" descr="satur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4365104"/>
            <a:ext cx="1152128" cy="86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2" descr="sola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4005064"/>
            <a:ext cx="1512168" cy="1008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8" cstate="print"/>
          <a:srcRect l="1624" t="815" r="1624" b="1630"/>
          <a:stretch>
            <a:fillRect/>
          </a:stretch>
        </p:blipFill>
        <p:spPr bwMode="auto">
          <a:xfrm>
            <a:off x="5972522" y="5184601"/>
            <a:ext cx="903734" cy="129535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  <p:pic>
        <p:nvPicPr>
          <p:cNvPr id="33" name="Picture 9" descr="derwent175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8909" y="4797152"/>
            <a:ext cx="1003251" cy="133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781912"/>
              </p:ext>
            </p:extLst>
          </p:nvPr>
        </p:nvGraphicFramePr>
        <p:xfrm>
          <a:off x="7746060" y="1700808"/>
          <a:ext cx="1420469" cy="1098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Document" r:id="rId10" imgW="5135359" imgH="4493239" progId="Word.Document.8">
                  <p:embed/>
                </p:oleObj>
              </mc:Choice>
              <mc:Fallback>
                <p:oleObj name="Document" r:id="rId10" imgW="5135359" imgH="4493239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6060" y="1700808"/>
                        <a:ext cx="1420469" cy="10981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16" descr="muscle_build_2900_1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48264" y="1556792"/>
            <a:ext cx="1037829" cy="87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7" descr="seattle-cows"/>
          <p:cNvPicPr>
            <a:picLocks noChangeAspect="1" noChangeArrowheads="1"/>
          </p:cNvPicPr>
          <p:nvPr/>
        </p:nvPicPr>
        <p:blipFill>
          <a:blip r:embed="rId13" cstate="print"/>
          <a:srcRect b="5844"/>
          <a:stretch>
            <a:fillRect/>
          </a:stretch>
        </p:blipFill>
        <p:spPr bwMode="auto">
          <a:xfrm>
            <a:off x="7596336" y="2564904"/>
            <a:ext cx="980356" cy="139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1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32001" y="5013176"/>
            <a:ext cx="1179959" cy="1173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23728" y="5373216"/>
            <a:ext cx="1008112" cy="113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top_banner_nanomaterials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093296"/>
            <a:ext cx="1554356" cy="645153"/>
          </a:xfrm>
          <a:prstGeom prst="rect">
            <a:avLst/>
          </a:prstGeom>
        </p:spPr>
      </p:pic>
      <p:pic>
        <p:nvPicPr>
          <p:cNvPr id="51" name="Picture 50" descr="nanotubes.jp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836" y="6165304"/>
            <a:ext cx="1332107" cy="692696"/>
          </a:xfrm>
          <a:prstGeom prst="rect">
            <a:avLst/>
          </a:prstGeom>
        </p:spPr>
      </p:pic>
      <p:pic>
        <p:nvPicPr>
          <p:cNvPr id="52" name="Picture 19" descr="bluetongue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100392" y="980728"/>
            <a:ext cx="798115" cy="79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52" descr="vase2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76672"/>
            <a:ext cx="1224136" cy="971536"/>
          </a:xfrm>
          <a:prstGeom prst="rect">
            <a:avLst/>
          </a:prstGeom>
        </p:spPr>
      </p:pic>
      <p:pic>
        <p:nvPicPr>
          <p:cNvPr id="54" name="Picture 53" descr="arch4.jp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08721"/>
            <a:ext cx="1224136" cy="685516"/>
          </a:xfrm>
          <a:prstGeom prst="rect">
            <a:avLst/>
          </a:prstGeom>
        </p:spPr>
      </p:pic>
      <p:pic>
        <p:nvPicPr>
          <p:cNvPr id="55" name="Picture 54" descr="paper.jpg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268759"/>
            <a:ext cx="1080120" cy="639935"/>
          </a:xfrm>
          <a:prstGeom prst="rect">
            <a:avLst/>
          </a:prstGeom>
        </p:spPr>
      </p:pic>
      <p:pic>
        <p:nvPicPr>
          <p:cNvPr id="56" name="Picture 55" descr="env1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5728023"/>
            <a:ext cx="1161642" cy="1096268"/>
          </a:xfrm>
          <a:prstGeom prst="rect">
            <a:avLst/>
          </a:prstGeom>
        </p:spPr>
      </p:pic>
      <p:pic>
        <p:nvPicPr>
          <p:cNvPr id="57" name="Picture 56" descr="Degas_article.jpg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38" y="764704"/>
            <a:ext cx="1894946" cy="720080"/>
          </a:xfrm>
          <a:prstGeom prst="rect">
            <a:avLst/>
          </a:prstGeom>
        </p:spPr>
      </p:pic>
      <p:pic>
        <p:nvPicPr>
          <p:cNvPr id="58" name="Picture 57" descr="arts4.jp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12776"/>
            <a:ext cx="1327284" cy="576064"/>
          </a:xfrm>
          <a:prstGeom prst="rect">
            <a:avLst/>
          </a:prstGeom>
        </p:spPr>
      </p:pic>
      <p:pic>
        <p:nvPicPr>
          <p:cNvPr id="59" name="Picture 58" descr="energy1.jpg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653136"/>
            <a:ext cx="1099096" cy="777662"/>
          </a:xfrm>
          <a:prstGeom prst="rect">
            <a:avLst/>
          </a:prstGeom>
        </p:spPr>
      </p:pic>
      <p:pic>
        <p:nvPicPr>
          <p:cNvPr id="60" name="Picture 59" descr="energy2.jpg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618" y="5373216"/>
            <a:ext cx="1854382" cy="543952"/>
          </a:xfrm>
          <a:prstGeom prst="rect">
            <a:avLst/>
          </a:prstGeom>
        </p:spPr>
      </p:pic>
      <p:pic>
        <p:nvPicPr>
          <p:cNvPr id="61" name="Picture 60" descr="arts1.jpg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1187624" cy="791749"/>
          </a:xfrm>
          <a:prstGeom prst="rect">
            <a:avLst/>
          </a:prstGeom>
        </p:spPr>
      </p:pic>
      <p:pic>
        <p:nvPicPr>
          <p:cNvPr id="62" name="Picture 10" descr="RR Trent800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251520" y="3212976"/>
            <a:ext cx="1237447" cy="87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13" descr="racingcar"/>
          <p:cNvPicPr>
            <a:picLocks noChangeAspect="1" noChangeArrowheads="1"/>
          </p:cNvPicPr>
          <p:nvPr/>
        </p:nvPicPr>
        <p:blipFill>
          <a:blip r:embed="rId29" cstate="print"/>
          <a:srcRect t="25537" b="3725"/>
          <a:stretch>
            <a:fillRect/>
          </a:stretch>
        </p:blipFill>
        <p:spPr bwMode="auto">
          <a:xfrm>
            <a:off x="90176" y="2492896"/>
            <a:ext cx="1656099" cy="78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0436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3399623" y="1772816"/>
            <a:ext cx="2702381" cy="3024336"/>
            <a:chOff x="2825572" y="152399"/>
            <a:chExt cx="3186159" cy="3528368"/>
          </a:xfrm>
        </p:grpSpPr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2825572" y="152399"/>
              <a:ext cx="3186159" cy="3528368"/>
              <a:chOff x="2715023" y="609599"/>
              <a:chExt cx="3186232" cy="3528182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715023" y="1324847"/>
                <a:ext cx="2394187" cy="2236906"/>
              </a:xfrm>
              <a:prstGeom prst="ellipse">
                <a:avLst/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FFFFFF"/>
                  </a:solidFill>
                  <a:ea typeface="ＭＳ Ｐゴシック" pitchFamily="-110" charset="-128"/>
                </a:endParaRP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4965202" y="1942650"/>
                <a:ext cx="936053" cy="111225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H="1">
                <a:off x="3651296" y="3417747"/>
                <a:ext cx="864049" cy="72003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2715245" y="969618"/>
                <a:ext cx="72004" cy="12240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3357924" y="609599"/>
                <a:ext cx="1157420" cy="81396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91376" y="2769712"/>
                <a:ext cx="144008" cy="11520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0"/>
            <p:cNvSpPr txBox="1">
              <a:spLocks noChangeArrowheads="1"/>
            </p:cNvSpPr>
            <p:nvPr/>
          </p:nvSpPr>
          <p:spPr bwMode="auto">
            <a:xfrm>
              <a:off x="2891585" y="1328522"/>
              <a:ext cx="2250128" cy="190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SR</a:t>
              </a:r>
              <a:r>
                <a:rPr lang="tr-TR" sz="20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: complementary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dirty="0" smtClean="0">
                  <a:solidFill>
                    <a:prstClr val="black"/>
                  </a:solidFill>
                  <a:latin typeface="Calibri"/>
                </a:rPr>
                <a:t>techniques</a:t>
              </a:r>
              <a:endPara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3" name="Group 30"/>
          <p:cNvGrpSpPr>
            <a:grpSpLocks/>
          </p:cNvGrpSpPr>
          <p:nvPr/>
        </p:nvGrpSpPr>
        <p:grpSpPr bwMode="auto">
          <a:xfrm>
            <a:off x="4861421" y="883667"/>
            <a:ext cx="3959051" cy="1825253"/>
            <a:chOff x="2337" y="647"/>
            <a:chExt cx="3265" cy="1558"/>
          </a:xfrm>
        </p:grpSpPr>
        <p:pic>
          <p:nvPicPr>
            <p:cNvPr id="24" name="Picture 3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37" y="701"/>
              <a:ext cx="1814" cy="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32"/>
            <p:cNvPicPr>
              <a:picLocks noChangeAspect="1" noChangeArrowheads="1"/>
            </p:cNvPicPr>
            <p:nvPr/>
          </p:nvPicPr>
          <p:blipFill>
            <a:blip r:embed="rId4" cstate="print">
              <a:lum bright="-20000" contrast="40000"/>
            </a:blip>
            <a:srcRect/>
            <a:stretch>
              <a:fillRect/>
            </a:stretch>
          </p:blipFill>
          <p:spPr bwMode="auto">
            <a:xfrm>
              <a:off x="4196" y="967"/>
              <a:ext cx="1406" cy="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33"/>
            <p:cNvSpPr txBox="1">
              <a:spLocks noChangeArrowheads="1"/>
            </p:cNvSpPr>
            <p:nvPr/>
          </p:nvSpPr>
          <p:spPr bwMode="auto">
            <a:xfrm>
              <a:off x="4514" y="647"/>
              <a:ext cx="67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Biofilms</a:t>
              </a:r>
            </a:p>
          </p:txBody>
        </p:sp>
      </p:grpSp>
      <p:grpSp>
        <p:nvGrpSpPr>
          <p:cNvPr id="27" name="Group 2"/>
          <p:cNvGrpSpPr>
            <a:grpSpLocks/>
          </p:cNvGrpSpPr>
          <p:nvPr/>
        </p:nvGrpSpPr>
        <p:grpSpPr bwMode="auto">
          <a:xfrm>
            <a:off x="6227266" y="2924944"/>
            <a:ext cx="2089150" cy="2119312"/>
            <a:chOff x="4286" y="2341"/>
            <a:chExt cx="1316" cy="1335"/>
          </a:xfrm>
        </p:grpSpPr>
        <p:pic>
          <p:nvPicPr>
            <p:cNvPr id="28" name="Picture 3" descr="hip_oa_surgery0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13" y="2704"/>
              <a:ext cx="972" cy="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 Box 4"/>
            <p:cNvSpPr txBox="1">
              <a:spLocks noChangeArrowheads="1"/>
            </p:cNvSpPr>
            <p:nvPr/>
          </p:nvSpPr>
          <p:spPr bwMode="auto">
            <a:xfrm>
              <a:off x="4286" y="2341"/>
              <a:ext cx="13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dirty="0"/>
                <a:t>Medical coatings</a:t>
              </a:r>
            </a:p>
          </p:txBody>
        </p:sp>
      </p:grpSp>
      <p:grpSp>
        <p:nvGrpSpPr>
          <p:cNvPr id="30" name="Group 13"/>
          <p:cNvGrpSpPr>
            <a:grpSpLocks/>
          </p:cNvGrpSpPr>
          <p:nvPr/>
        </p:nvGrpSpPr>
        <p:grpSpPr bwMode="auto">
          <a:xfrm>
            <a:off x="4788024" y="4541839"/>
            <a:ext cx="1917576" cy="2055514"/>
            <a:chOff x="2880" y="2861"/>
            <a:chExt cx="1344" cy="1370"/>
          </a:xfrm>
        </p:grpSpPr>
        <p:grpSp>
          <p:nvGrpSpPr>
            <p:cNvPr id="31" name="Group 14"/>
            <p:cNvGrpSpPr>
              <a:grpSpLocks noChangeAspect="1"/>
            </p:cNvGrpSpPr>
            <p:nvPr/>
          </p:nvGrpSpPr>
          <p:grpSpPr bwMode="auto">
            <a:xfrm rot="5400000">
              <a:off x="3312" y="2791"/>
              <a:ext cx="569" cy="1254"/>
              <a:chOff x="333" y="882"/>
              <a:chExt cx="1557" cy="3438"/>
            </a:xfrm>
          </p:grpSpPr>
          <p:sp>
            <p:nvSpPr>
              <p:cNvPr id="34" name="Rectangle 15"/>
              <p:cNvSpPr>
                <a:spLocks noChangeAspect="1" noChangeArrowheads="1"/>
              </p:cNvSpPr>
              <p:nvPr/>
            </p:nvSpPr>
            <p:spPr bwMode="auto">
              <a:xfrm>
                <a:off x="333" y="882"/>
                <a:ext cx="1557" cy="343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grpSp>
            <p:nvGrpSpPr>
              <p:cNvPr id="35" name="Group 16"/>
              <p:cNvGrpSpPr>
                <a:grpSpLocks noChangeAspect="1"/>
              </p:cNvGrpSpPr>
              <p:nvPr/>
            </p:nvGrpSpPr>
            <p:grpSpPr bwMode="auto">
              <a:xfrm>
                <a:off x="357" y="920"/>
                <a:ext cx="1510" cy="3362"/>
                <a:chOff x="366" y="904"/>
                <a:chExt cx="1510" cy="3362"/>
              </a:xfrm>
            </p:grpSpPr>
            <p:pic>
              <p:nvPicPr>
                <p:cNvPr id="36" name="Picture 17" descr="mesh2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462" y="904"/>
                  <a:ext cx="1317" cy="9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18" descr="model1mesh2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66" y="1808"/>
                  <a:ext cx="1510" cy="12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19" descr="model1_2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382" y="3033"/>
                  <a:ext cx="1478" cy="1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pic>
          <p:nvPicPr>
            <p:cNvPr id="32" name="Picture 20" descr="linear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880" y="2861"/>
              <a:ext cx="1246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 Box 21"/>
            <p:cNvSpPr txBox="1">
              <a:spLocks noChangeArrowheads="1"/>
            </p:cNvSpPr>
            <p:nvPr/>
          </p:nvSpPr>
          <p:spPr bwMode="auto">
            <a:xfrm>
              <a:off x="3107" y="3789"/>
              <a:ext cx="10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>
                  <a:latin typeface="Arial-BoldMT"/>
                </a:rPr>
                <a:t>Protein shape</a:t>
              </a:r>
            </a:p>
          </p:txBody>
        </p:sp>
      </p:grpSp>
      <p:grpSp>
        <p:nvGrpSpPr>
          <p:cNvPr id="39" name="Group 5"/>
          <p:cNvGrpSpPr>
            <a:grpSpLocks/>
          </p:cNvGrpSpPr>
          <p:nvPr/>
        </p:nvGrpSpPr>
        <p:grpSpPr bwMode="auto">
          <a:xfrm>
            <a:off x="0" y="2636838"/>
            <a:ext cx="4860925" cy="4221162"/>
            <a:chOff x="0" y="1661"/>
            <a:chExt cx="3062" cy="2659"/>
          </a:xfrm>
        </p:grpSpPr>
        <p:graphicFrame>
          <p:nvGraphicFramePr>
            <p:cNvPr id="40" name="Object 3"/>
            <p:cNvGraphicFramePr>
              <a:graphicFrameLocks noChangeAspect="1"/>
            </p:cNvGraphicFramePr>
            <p:nvPr/>
          </p:nvGraphicFramePr>
          <p:xfrm>
            <a:off x="1509" y="3145"/>
            <a:ext cx="1190" cy="9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53" name="Document" r:id="rId10" imgW="5099737" imgH="4493239" progId="Word.Document.8">
                    <p:embed/>
                  </p:oleObj>
                </mc:Choice>
                <mc:Fallback>
                  <p:oleObj name="Document" r:id="rId10" imgW="5099737" imgH="4493239" progId="Word.Documen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09" y="3145"/>
                          <a:ext cx="1190" cy="9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1" name="Picture 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839" y="1661"/>
              <a:ext cx="1041" cy="1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2" name="Rectangle 8"/>
            <p:cNvSpPr>
              <a:spLocks noChangeArrowheads="1"/>
            </p:cNvSpPr>
            <p:nvPr/>
          </p:nvSpPr>
          <p:spPr bwMode="auto">
            <a:xfrm>
              <a:off x="0" y="2016"/>
              <a:ext cx="867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GB" sz="1000"/>
                <a:t>Wang et al, </a:t>
              </a:r>
              <a:r>
                <a:rPr lang="en-GB" sz="1000" i="1"/>
                <a:t>Bioorg. Med. Chem. Lett.</a:t>
              </a:r>
              <a:r>
                <a:rPr lang="en-GB" sz="1000"/>
                <a:t>, </a:t>
              </a:r>
              <a:r>
                <a:rPr lang="en-GB" sz="1000" b="1"/>
                <a:t>19</a:t>
              </a:r>
              <a:r>
                <a:rPr lang="en-GB" sz="1000"/>
                <a:t>,</a:t>
              </a:r>
              <a:r>
                <a:rPr lang="en-GB" sz="1000" b="1"/>
                <a:t> </a:t>
              </a:r>
              <a:r>
                <a:rPr lang="en-GB" sz="1000"/>
                <a:t>4480-4483, (2009) </a:t>
              </a:r>
            </a:p>
          </p:txBody>
        </p:sp>
        <p:pic>
          <p:nvPicPr>
            <p:cNvPr id="43" name="Picture 9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2793"/>
              <a:ext cx="1542" cy="15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4" name="Rectangle 10"/>
            <p:cNvSpPr>
              <a:spLocks noChangeArrowheads="1"/>
            </p:cNvSpPr>
            <p:nvPr/>
          </p:nvSpPr>
          <p:spPr bwMode="auto">
            <a:xfrm>
              <a:off x="1111" y="3884"/>
              <a:ext cx="930" cy="34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1000" dirty="0"/>
                <a:t>Cheng et al, </a:t>
              </a:r>
              <a:r>
                <a:rPr lang="en-GB" sz="1000" i="1" dirty="0"/>
                <a:t>Protein Science</a:t>
              </a:r>
              <a:r>
                <a:rPr lang="en-GB" sz="1000" dirty="0"/>
                <a:t>, </a:t>
              </a:r>
              <a:r>
                <a:rPr lang="en-GB" sz="1000" b="1" dirty="0"/>
                <a:t>19</a:t>
              </a:r>
              <a:r>
                <a:rPr lang="en-GB" sz="1000" dirty="0"/>
                <a:t>, 168-173, (2010)</a:t>
              </a:r>
            </a:p>
          </p:txBody>
        </p:sp>
        <p:sp>
          <p:nvSpPr>
            <p:cNvPr id="45" name="Text Box 11"/>
            <p:cNvSpPr txBox="1">
              <a:spLocks noChangeArrowheads="1"/>
            </p:cNvSpPr>
            <p:nvPr/>
          </p:nvSpPr>
          <p:spPr bwMode="auto">
            <a:xfrm>
              <a:off x="2245" y="3884"/>
              <a:ext cx="817" cy="2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1000"/>
                <a:t>F1-ATPase: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GB" sz="1000"/>
                <a:t>Energy generation</a:t>
              </a:r>
              <a:endParaRPr lang="en-US" sz="1000"/>
            </a:p>
          </p:txBody>
        </p:sp>
        <p:sp>
          <p:nvSpPr>
            <p:cNvPr id="46" name="Text Box 12"/>
            <p:cNvSpPr txBox="1">
              <a:spLocks noChangeArrowheads="1"/>
            </p:cNvSpPr>
            <p:nvPr/>
          </p:nvSpPr>
          <p:spPr bwMode="auto">
            <a:xfrm>
              <a:off x="1020" y="2750"/>
              <a:ext cx="10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>
                  <a:latin typeface="Arial-BoldMT"/>
                </a:rPr>
                <a:t>Protein structure</a:t>
              </a:r>
            </a:p>
          </p:txBody>
        </p:sp>
      </p:grpSp>
      <p:grpSp>
        <p:nvGrpSpPr>
          <p:cNvPr id="47" name="Group 22"/>
          <p:cNvGrpSpPr>
            <a:grpSpLocks/>
          </p:cNvGrpSpPr>
          <p:nvPr/>
        </p:nvGrpSpPr>
        <p:grpSpPr bwMode="auto">
          <a:xfrm>
            <a:off x="970930" y="908720"/>
            <a:ext cx="2520950" cy="1476375"/>
            <a:chOff x="295" y="709"/>
            <a:chExt cx="1588" cy="930"/>
          </a:xfrm>
        </p:grpSpPr>
        <p:graphicFrame>
          <p:nvGraphicFramePr>
            <p:cNvPr id="48" name="Object 2"/>
            <p:cNvGraphicFramePr>
              <a:graphicFrameLocks noChangeAspect="1"/>
            </p:cNvGraphicFramePr>
            <p:nvPr/>
          </p:nvGraphicFramePr>
          <p:xfrm>
            <a:off x="1292" y="754"/>
            <a:ext cx="516" cy="5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54" name="Photo Editor Photo" r:id="rId14" imgW="819048" imgH="819048" progId="">
                    <p:embed/>
                  </p:oleObj>
                </mc:Choice>
                <mc:Fallback>
                  <p:oleObj name="Photo Editor Photo" r:id="rId14" imgW="819048" imgH="819048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2" y="754"/>
                          <a:ext cx="516" cy="5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" name="Text Box 24"/>
            <p:cNvSpPr txBox="1">
              <a:spLocks noChangeArrowheads="1"/>
            </p:cNvSpPr>
            <p:nvPr/>
          </p:nvSpPr>
          <p:spPr bwMode="auto">
            <a:xfrm>
              <a:off x="295" y="1389"/>
              <a:ext cx="1588" cy="25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/>
                <a:t>Biological processes</a:t>
              </a:r>
              <a:endParaRPr lang="en-US"/>
            </a:p>
          </p:txBody>
        </p:sp>
        <p:pic>
          <p:nvPicPr>
            <p:cNvPr id="50" name="Picture 25" descr="baby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95" y="709"/>
              <a:ext cx="95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" name="Title 2"/>
          <p:cNvSpPr txBox="1">
            <a:spLocks/>
          </p:cNvSpPr>
          <p:nvPr/>
        </p:nvSpPr>
        <p:spPr>
          <a:xfrm>
            <a:off x="108520" y="-99392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Using SR in Life </a:t>
            </a:r>
            <a:r>
              <a:rPr lang="en-US" sz="3600" dirty="0">
                <a:solidFill>
                  <a:srgbClr val="3333CC"/>
                </a:solidFill>
              </a:rPr>
              <a:t>S</a:t>
            </a:r>
            <a:r>
              <a:rPr lang="en-US" sz="3600" dirty="0" smtClean="0">
                <a:solidFill>
                  <a:srgbClr val="3333CC"/>
                </a:solidFill>
              </a:rPr>
              <a:t>ciences</a:t>
            </a:r>
            <a:endParaRPr lang="en-US" sz="36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972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108520" y="-99392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Complex Problems:</a:t>
            </a:r>
          </a:p>
          <a:p>
            <a:r>
              <a:rPr lang="en-US" sz="3600" dirty="0" smtClean="0">
                <a:solidFill>
                  <a:srgbClr val="3333CC"/>
                </a:solidFill>
              </a:rPr>
              <a:t>G-Protein </a:t>
            </a:r>
            <a:r>
              <a:rPr lang="en-US" sz="3600" dirty="0">
                <a:solidFill>
                  <a:srgbClr val="3333CC"/>
                </a:solidFill>
              </a:rPr>
              <a:t>C</a:t>
            </a:r>
            <a:r>
              <a:rPr lang="en-US" sz="3600" dirty="0" smtClean="0">
                <a:solidFill>
                  <a:srgbClr val="3333CC"/>
                </a:solidFill>
              </a:rPr>
              <a:t>oupled </a:t>
            </a:r>
            <a:r>
              <a:rPr lang="en-US" sz="3600" dirty="0">
                <a:solidFill>
                  <a:srgbClr val="3333CC"/>
                </a:solidFill>
              </a:rPr>
              <a:t>R</a:t>
            </a:r>
            <a:r>
              <a:rPr lang="en-US" sz="3600" dirty="0" smtClean="0">
                <a:solidFill>
                  <a:srgbClr val="3333CC"/>
                </a:solidFill>
              </a:rPr>
              <a:t>eceptors (GPCRs)</a:t>
            </a:r>
            <a:endParaRPr lang="en-US" sz="3600" dirty="0">
              <a:solidFill>
                <a:srgbClr val="3333CC"/>
              </a:solidFill>
            </a:endParaRPr>
          </a:p>
          <a:p>
            <a:pPr algn="l"/>
            <a:endParaRPr lang="en-US" sz="3600" dirty="0" smtClean="0">
              <a:solidFill>
                <a:srgbClr val="3333CC"/>
              </a:solidFill>
            </a:endParaRPr>
          </a:p>
          <a:p>
            <a:pPr algn="l"/>
            <a:endParaRPr lang="en-US" sz="3600" dirty="0">
              <a:solidFill>
                <a:srgbClr val="33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124744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GPCRs </a:t>
            </a:r>
            <a:r>
              <a:rPr lang="tr-TR" dirty="0"/>
              <a:t>c</a:t>
            </a:r>
            <a:r>
              <a:rPr lang="en-US" dirty="0" err="1" smtClean="0"/>
              <a:t>ontrol</a:t>
            </a:r>
            <a:r>
              <a:rPr lang="en-US" dirty="0" smtClean="0"/>
              <a:t> </a:t>
            </a:r>
            <a:r>
              <a:rPr lang="en-US" sz="2400" dirty="0" smtClean="0"/>
              <a:t>sensory</a:t>
            </a:r>
            <a:r>
              <a:rPr lang="en-US" dirty="0" smtClean="0"/>
              <a:t> systems, muscles, hormones, cell growth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28800"/>
            <a:ext cx="3888432" cy="25922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700808"/>
            <a:ext cx="3744416" cy="43182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36096" y="4221088"/>
            <a:ext cx="30233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DOI: </a:t>
            </a:r>
            <a:r>
              <a:rPr lang="en-US" sz="1000" dirty="0">
                <a:hlinkClick r:id="rId4"/>
              </a:rPr>
              <a:t>http://dx.doi.org/10.1016/j.cell.2017.11.033</a:t>
            </a:r>
            <a:endParaRPr lang="en-US" sz="1000" dirty="0"/>
          </a:p>
        </p:txBody>
      </p:sp>
      <p:pic>
        <p:nvPicPr>
          <p:cNvPr id="10" name="Picture 9" descr="gpcr targe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869160"/>
            <a:ext cx="3840480" cy="15971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6093296"/>
            <a:ext cx="997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nobelprize.org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6012160" y="6381328"/>
            <a:ext cx="29360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Dickenson et </a:t>
            </a:r>
            <a:r>
              <a:rPr lang="en-US" sz="1000" dirty="0" err="1" smtClean="0"/>
              <a:t>al.,Molecular</a:t>
            </a:r>
            <a:r>
              <a:rPr lang="en-US" sz="1000" dirty="0" smtClean="0"/>
              <a:t> pharmacology (2013)</a:t>
            </a:r>
            <a:endParaRPr lang="en-US" sz="1000" dirty="0"/>
          </a:p>
        </p:txBody>
      </p:sp>
      <p:sp>
        <p:nvSpPr>
          <p:cNvPr id="2" name="TextBox 1"/>
          <p:cNvSpPr txBox="1"/>
          <p:nvPr/>
        </p:nvSpPr>
        <p:spPr>
          <a:xfrm>
            <a:off x="7020272" y="4715852"/>
            <a:ext cx="1501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Drug Targets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95749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PCR_tree_structures1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576" y="1556792"/>
            <a:ext cx="3816590" cy="36724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1124744"/>
            <a:ext cx="9577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Protein structure analyses help to understand the function and malfunction.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40352" y="3573016"/>
            <a:ext cx="9118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gpcr.usc.edu</a:t>
            </a:r>
            <a:endParaRPr lang="en-US" sz="1000" dirty="0"/>
          </a:p>
        </p:txBody>
      </p:sp>
      <p:sp>
        <p:nvSpPr>
          <p:cNvPr id="6" name="Rectangle 5"/>
          <p:cNvSpPr/>
          <p:nvPr/>
        </p:nvSpPr>
        <p:spPr>
          <a:xfrm>
            <a:off x="611560" y="692696"/>
            <a:ext cx="68948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Nobel prize </a:t>
            </a:r>
            <a:r>
              <a:rPr lang="en-US" dirty="0" smtClean="0"/>
              <a:t>in chemistry 2012: R. </a:t>
            </a:r>
            <a:r>
              <a:rPr lang="tr-TR" dirty="0" err="1"/>
              <a:t>L</a:t>
            </a:r>
            <a:r>
              <a:rPr lang="en-US" dirty="0" err="1" smtClean="0"/>
              <a:t>efkowitz</a:t>
            </a:r>
            <a:r>
              <a:rPr lang="en-US" dirty="0" smtClean="0"/>
              <a:t> and B. </a:t>
            </a:r>
            <a:r>
              <a:rPr lang="en-US" dirty="0" err="1" smtClean="0"/>
              <a:t>Kobilka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340768"/>
            <a:ext cx="3200400" cy="3771900"/>
          </a:xfrm>
          <a:prstGeom prst="rect">
            <a:avLst/>
          </a:prstGeom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35496" y="49188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3333CC"/>
                </a:solidFill>
              </a:rPr>
              <a:t>Protein Structure: GPCR </a:t>
            </a:r>
            <a:r>
              <a:rPr lang="en-US" sz="3600" dirty="0">
                <a:solidFill>
                  <a:srgbClr val="3333CC"/>
                </a:solidFill>
              </a:rPr>
              <a:t>S</a:t>
            </a:r>
            <a:r>
              <a:rPr lang="en-US" sz="3600" dirty="0" smtClean="0">
                <a:solidFill>
                  <a:srgbClr val="3333CC"/>
                </a:solidFill>
              </a:rPr>
              <a:t>tructures</a:t>
            </a:r>
          </a:p>
          <a:p>
            <a:pPr algn="l"/>
            <a:endParaRPr lang="en-US" sz="3600" dirty="0">
              <a:solidFill>
                <a:srgbClr val="3333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23728" y="5445224"/>
            <a:ext cx="4572000" cy="1200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SR:  </a:t>
            </a:r>
            <a:r>
              <a:rPr lang="en-US" sz="2400" dirty="0" smtClean="0"/>
              <a:t>	Systematical </a:t>
            </a:r>
            <a:endParaRPr lang="en-US" sz="2400" dirty="0"/>
          </a:p>
          <a:p>
            <a:r>
              <a:rPr lang="en-US" sz="2400" dirty="0" smtClean="0"/>
              <a:t>	Faster 	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Good resolution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4509120"/>
            <a:ext cx="997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nobelprize.org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27978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2928</TotalTime>
  <Words>415</Words>
  <Application>Microsoft Macintosh PowerPoint</Application>
  <PresentationFormat>On-screen Show (4:3)</PresentationFormat>
  <Paragraphs>115</Paragraphs>
  <Slides>16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Custom Design</vt:lpstr>
      <vt:lpstr>Bitmap Image</vt:lpstr>
      <vt:lpstr>Document</vt:lpstr>
      <vt:lpstr>Photo Editor Photo</vt:lpstr>
      <vt:lpstr>Applications of Synchrotron Light 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Gordon Conference 2008</dc:title>
  <dc:creator>Trevor Rayment</dc:creator>
  <cp:lastModifiedBy>Zehra Sayers</cp:lastModifiedBy>
  <cp:revision>849</cp:revision>
  <dcterms:created xsi:type="dcterms:W3CDTF">2010-02-22T16:13:06Z</dcterms:created>
  <dcterms:modified xsi:type="dcterms:W3CDTF">2018-01-24T18:34:28Z</dcterms:modified>
</cp:coreProperties>
</file>