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56" r:id="rId2"/>
    <p:sldId id="577" r:id="rId3"/>
    <p:sldId id="559" r:id="rId4"/>
    <p:sldId id="271" r:id="rId5"/>
    <p:sldId id="451" r:id="rId6"/>
    <p:sldId id="582" r:id="rId7"/>
    <p:sldId id="454" r:id="rId8"/>
    <p:sldId id="309" r:id="rId9"/>
    <p:sldId id="310" r:id="rId10"/>
    <p:sldId id="449" r:id="rId11"/>
    <p:sldId id="468" r:id="rId12"/>
    <p:sldId id="593" r:id="rId13"/>
    <p:sldId id="588" r:id="rId14"/>
    <p:sldId id="535" r:id="rId15"/>
    <p:sldId id="335" r:id="rId16"/>
    <p:sldId id="521" r:id="rId17"/>
    <p:sldId id="348" r:id="rId18"/>
    <p:sldId id="598" r:id="rId19"/>
    <p:sldId id="539" r:id="rId20"/>
    <p:sldId id="560" r:id="rId21"/>
    <p:sldId id="515" r:id="rId22"/>
    <p:sldId id="455" r:id="rId23"/>
    <p:sldId id="291" r:id="rId24"/>
    <p:sldId id="584" r:id="rId25"/>
    <p:sldId id="553" r:id="rId26"/>
    <p:sldId id="566" r:id="rId27"/>
    <p:sldId id="294" r:id="rId28"/>
    <p:sldId id="585" r:id="rId29"/>
    <p:sldId id="525" r:id="rId30"/>
    <p:sldId id="576" r:id="rId31"/>
    <p:sldId id="591" r:id="rId32"/>
    <p:sldId id="590" r:id="rId33"/>
    <p:sldId id="527" r:id="rId34"/>
    <p:sldId id="523" r:id="rId35"/>
    <p:sldId id="529" r:id="rId36"/>
    <p:sldId id="524" r:id="rId37"/>
    <p:sldId id="531" r:id="rId38"/>
    <p:sldId id="597" r:id="rId39"/>
    <p:sldId id="586" r:id="rId40"/>
    <p:sldId id="359" r:id="rId41"/>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604C920-D81B-4BD5-B01B-18410202AB8D}">
          <p14:sldIdLst>
            <p14:sldId id="256"/>
            <p14:sldId id="577"/>
            <p14:sldId id="559"/>
            <p14:sldId id="271"/>
            <p14:sldId id="451"/>
            <p14:sldId id="582"/>
            <p14:sldId id="454"/>
            <p14:sldId id="309"/>
            <p14:sldId id="310"/>
            <p14:sldId id="449"/>
            <p14:sldId id="468"/>
            <p14:sldId id="593"/>
            <p14:sldId id="588"/>
            <p14:sldId id="535"/>
            <p14:sldId id="335"/>
            <p14:sldId id="521"/>
          </p14:sldIdLst>
        </p14:section>
        <p14:section name="Untitled Section" id="{4A66D00B-708A-4C89-B647-1C480BA8CF64}">
          <p14:sldIdLst>
            <p14:sldId id="348"/>
            <p14:sldId id="598"/>
            <p14:sldId id="539"/>
            <p14:sldId id="560"/>
            <p14:sldId id="515"/>
            <p14:sldId id="455"/>
            <p14:sldId id="291"/>
            <p14:sldId id="584"/>
            <p14:sldId id="553"/>
            <p14:sldId id="566"/>
            <p14:sldId id="294"/>
            <p14:sldId id="585"/>
            <p14:sldId id="525"/>
            <p14:sldId id="576"/>
            <p14:sldId id="591"/>
            <p14:sldId id="590"/>
            <p14:sldId id="527"/>
            <p14:sldId id="523"/>
            <p14:sldId id="529"/>
            <p14:sldId id="524"/>
            <p14:sldId id="531"/>
            <p14:sldId id="597"/>
            <p14:sldId id="586"/>
            <p14:sldId id="35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64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7" autoAdjust="0"/>
    <p:restoredTop sz="94660"/>
  </p:normalViewPr>
  <p:slideViewPr>
    <p:cSldViewPr snapToGrid="0">
      <p:cViewPr varScale="1">
        <p:scale>
          <a:sx n="74" d="100"/>
          <a:sy n="74" d="100"/>
        </p:scale>
        <p:origin x="52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deinfeld\Documents\BALKAN-SEEIIST\ID's_Brilliance\Bend-Wiggl-Radiation-22-11-2017.xls"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575" b="1" i="0" u="none" strike="noStrike" baseline="0">
                <a:solidFill>
                  <a:srgbClr val="000000"/>
                </a:solidFill>
                <a:latin typeface="Arial"/>
                <a:ea typeface="Arial"/>
                <a:cs typeface="Arial"/>
              </a:defRPr>
            </a:pPr>
            <a:r>
              <a:rPr lang="en-GB" sz="1400">
                <a:latin typeface="+mn-lt"/>
              </a:rPr>
              <a:t>Radiation Brilliance from Bending</a:t>
            </a:r>
          </a:p>
        </c:rich>
      </c:tx>
      <c:layout>
        <c:manualLayout>
          <c:xMode val="edge"/>
          <c:yMode val="edge"/>
          <c:x val="0.27531698857358639"/>
          <c:y val="2.0546448087431696E-2"/>
        </c:manualLayout>
      </c:layout>
      <c:overlay val="0"/>
      <c:spPr>
        <a:noFill/>
        <a:ln w="25400">
          <a:noFill/>
        </a:ln>
      </c:spPr>
    </c:title>
    <c:autoTitleDeleted val="0"/>
    <c:plotArea>
      <c:layout>
        <c:manualLayout>
          <c:layoutTarget val="inner"/>
          <c:xMode val="edge"/>
          <c:yMode val="edge"/>
          <c:x val="0.19005915822872022"/>
          <c:y val="0.12413314444481051"/>
          <c:w val="0.75135536383877244"/>
          <c:h val="0.72177884668182168"/>
        </c:manualLayout>
      </c:layout>
      <c:scatterChart>
        <c:scatterStyle val="smoothMarker"/>
        <c:varyColors val="0"/>
        <c:ser>
          <c:idx val="0"/>
          <c:order val="0"/>
          <c:tx>
            <c:v>3GeV</c:v>
          </c:tx>
          <c:spPr>
            <a:ln w="28575">
              <a:solidFill>
                <a:srgbClr val="FF0000"/>
              </a:solidFill>
              <a:prstDash val="solid"/>
            </a:ln>
          </c:spPr>
          <c:marker>
            <c:symbol val="none"/>
          </c:marker>
          <c:xVal>
            <c:numRef>
              <c:f>'Bend-SEE-LS'!$AR$6:$AR$35</c:f>
              <c:numCache>
                <c:formatCode>General</c:formatCode>
                <c:ptCount val="30"/>
                <c:pt idx="0">
                  <c:v>6.0836400000000013E-3</c:v>
                </c:pt>
                <c:pt idx="1">
                  <c:v>1.2167280000000003E-2</c:v>
                </c:pt>
                <c:pt idx="2">
                  <c:v>1.8250920000000004E-2</c:v>
                </c:pt>
                <c:pt idx="3">
                  <c:v>2.4334560000000005E-2</c:v>
                </c:pt>
                <c:pt idx="4">
                  <c:v>3.6501840000000008E-2</c:v>
                </c:pt>
                <c:pt idx="5">
                  <c:v>4.866912000000001E-2</c:v>
                </c:pt>
                <c:pt idx="6">
                  <c:v>6.0836400000000013E-2</c:v>
                </c:pt>
                <c:pt idx="7">
                  <c:v>0.12167280000000003</c:v>
                </c:pt>
                <c:pt idx="8">
                  <c:v>0.18250920000000001</c:v>
                </c:pt>
                <c:pt idx="9">
                  <c:v>0.24334560000000005</c:v>
                </c:pt>
                <c:pt idx="10">
                  <c:v>0.36501840000000002</c:v>
                </c:pt>
                <c:pt idx="11">
                  <c:v>0.4866912000000001</c:v>
                </c:pt>
                <c:pt idx="12">
                  <c:v>0.60836400000000013</c:v>
                </c:pt>
                <c:pt idx="13">
                  <c:v>1.2167280000000003</c:v>
                </c:pt>
                <c:pt idx="14">
                  <c:v>1.8250920000000002</c:v>
                </c:pt>
                <c:pt idx="15">
                  <c:v>2.4334560000000005</c:v>
                </c:pt>
                <c:pt idx="16">
                  <c:v>3.6501840000000003</c:v>
                </c:pt>
                <c:pt idx="17">
                  <c:v>4.866912000000001</c:v>
                </c:pt>
                <c:pt idx="18">
                  <c:v>6.0836400000000008</c:v>
                </c:pt>
                <c:pt idx="19">
                  <c:v>9.1254600000000003</c:v>
                </c:pt>
                <c:pt idx="20">
                  <c:v>12.167280000000002</c:v>
                </c:pt>
                <c:pt idx="21">
                  <c:v>15.209100000000003</c:v>
                </c:pt>
                <c:pt idx="22">
                  <c:v>18.250920000000001</c:v>
                </c:pt>
                <c:pt idx="23">
                  <c:v>24.334560000000003</c:v>
                </c:pt>
                <c:pt idx="24">
                  <c:v>30.418200000000006</c:v>
                </c:pt>
                <c:pt idx="25">
                  <c:v>36.501840000000001</c:v>
                </c:pt>
                <c:pt idx="26">
                  <c:v>42.585480000000004</c:v>
                </c:pt>
                <c:pt idx="27">
                  <c:v>48.669120000000007</c:v>
                </c:pt>
                <c:pt idx="28">
                  <c:v>54.752760000000009</c:v>
                </c:pt>
                <c:pt idx="29">
                  <c:v>45.62889165</c:v>
                </c:pt>
              </c:numCache>
            </c:numRef>
          </c:xVal>
          <c:yVal>
            <c:numRef>
              <c:f>'Bend-SEE-LS'!$AS$6:$AS$35</c:f>
              <c:numCache>
                <c:formatCode>General</c:formatCode>
                <c:ptCount val="30"/>
                <c:pt idx="0">
                  <c:v>4913860588202693</c:v>
                </c:pt>
                <c:pt idx="1">
                  <c:v>7801386913229018</c:v>
                </c:pt>
                <c:pt idx="2">
                  <c:v>1.0131671315881842E+16</c:v>
                </c:pt>
                <c:pt idx="3">
                  <c:v>1.237752512423565E+16</c:v>
                </c:pt>
                <c:pt idx="4">
                  <c:v>1.6278218580850158E+16</c:v>
                </c:pt>
                <c:pt idx="5">
                  <c:v>1.958789787737156E+16</c:v>
                </c:pt>
                <c:pt idx="6">
                  <c:v>2.2762488223014536E+16</c:v>
                </c:pt>
                <c:pt idx="7">
                  <c:v>3.6034977646819752E+16</c:v>
                </c:pt>
                <c:pt idx="8">
                  <c:v>4.7112271618850568E+16</c:v>
                </c:pt>
                <c:pt idx="9">
                  <c:v>5.6737359368938312E+16</c:v>
                </c:pt>
                <c:pt idx="10">
                  <c:v>7.3792339417339408E+16</c:v>
                </c:pt>
                <c:pt idx="11">
                  <c:v>8.848326282536808E+16</c:v>
                </c:pt>
                <c:pt idx="12">
                  <c:v>1.0182329672461251E+17</c:v>
                </c:pt>
                <c:pt idx="13">
                  <c:v>1.5265051449261974E+17</c:v>
                </c:pt>
                <c:pt idx="14">
                  <c:v>1.8743591934381408E+17</c:v>
                </c:pt>
                <c:pt idx="15">
                  <c:v>2.1276509763351866E+17</c:v>
                </c:pt>
                <c:pt idx="16">
                  <c:v>2.3978288780920358E+17</c:v>
                </c:pt>
                <c:pt idx="17">
                  <c:v>2.4822594723910512E+17</c:v>
                </c:pt>
                <c:pt idx="18">
                  <c:v>2.4552416822153664E+17</c:v>
                </c:pt>
                <c:pt idx="19">
                  <c:v>2.1107648574753837E+17</c:v>
                </c:pt>
                <c:pt idx="20">
                  <c:v>1.6514624244887402E+17</c:v>
                </c:pt>
                <c:pt idx="21">
                  <c:v>1.2242436173357226E+17</c:v>
                </c:pt>
                <c:pt idx="22">
                  <c:v>8.7638956882377936E+16</c:v>
                </c:pt>
                <c:pt idx="23">
                  <c:v>4.204643596090964E+16</c:v>
                </c:pt>
                <c:pt idx="24">
                  <c:v>1.9081314311577468E+16</c:v>
                </c:pt>
                <c:pt idx="25">
                  <c:v>8341742716742716</c:v>
                </c:pt>
                <c:pt idx="26">
                  <c:v>3562971079418447.5</c:v>
                </c:pt>
                <c:pt idx="27">
                  <c:v>1485978459662670.2</c:v>
                </c:pt>
                <c:pt idx="28">
                  <c:v>611277502724871.12</c:v>
                </c:pt>
                <c:pt idx="29">
                  <c:v>713293429050797.37</c:v>
                </c:pt>
              </c:numCache>
            </c:numRef>
          </c:yVal>
          <c:smooth val="1"/>
        </c:ser>
        <c:ser>
          <c:idx val="1"/>
          <c:order val="1"/>
          <c:tx>
            <c:v>2.5 GeV</c:v>
          </c:tx>
          <c:spPr>
            <a:ln>
              <a:solidFill>
                <a:schemeClr val="accent2">
                  <a:lumMod val="75000"/>
                </a:schemeClr>
              </a:solidFill>
            </a:ln>
          </c:spPr>
          <c:marker>
            <c:symbol val="none"/>
          </c:marker>
          <c:xVal>
            <c:numRef>
              <c:f>'Bend-SEE-LS'!$AO$6:$AO$35</c:f>
              <c:numCache>
                <c:formatCode>General</c:formatCode>
                <c:ptCount val="30"/>
                <c:pt idx="0">
                  <c:v>3.5206249999999999E-3</c:v>
                </c:pt>
                <c:pt idx="1">
                  <c:v>7.0412499999999998E-3</c:v>
                </c:pt>
                <c:pt idx="2">
                  <c:v>1.0561875E-2</c:v>
                </c:pt>
                <c:pt idx="3">
                  <c:v>1.40825E-2</c:v>
                </c:pt>
                <c:pt idx="4">
                  <c:v>2.112375E-2</c:v>
                </c:pt>
                <c:pt idx="5">
                  <c:v>2.8164999999999999E-2</c:v>
                </c:pt>
                <c:pt idx="6">
                  <c:v>3.5206250000000001E-2</c:v>
                </c:pt>
                <c:pt idx="7">
                  <c:v>7.0412500000000003E-2</c:v>
                </c:pt>
                <c:pt idx="8">
                  <c:v>0.10561875</c:v>
                </c:pt>
                <c:pt idx="9">
                  <c:v>0.14082500000000001</c:v>
                </c:pt>
                <c:pt idx="10">
                  <c:v>0.21123749999999999</c:v>
                </c:pt>
                <c:pt idx="11">
                  <c:v>0.28165000000000001</c:v>
                </c:pt>
                <c:pt idx="12">
                  <c:v>0.3520625</c:v>
                </c:pt>
                <c:pt idx="13">
                  <c:v>0.704125</c:v>
                </c:pt>
                <c:pt idx="14">
                  <c:v>1.0561874999999998</c:v>
                </c:pt>
                <c:pt idx="15">
                  <c:v>1.40825</c:v>
                </c:pt>
                <c:pt idx="16">
                  <c:v>2.1123749999999997</c:v>
                </c:pt>
                <c:pt idx="17">
                  <c:v>2.8165</c:v>
                </c:pt>
                <c:pt idx="18">
                  <c:v>3.5206249999999999</c:v>
                </c:pt>
                <c:pt idx="19">
                  <c:v>5.2809375000000003</c:v>
                </c:pt>
                <c:pt idx="20">
                  <c:v>7.0412499999999998</c:v>
                </c:pt>
                <c:pt idx="21">
                  <c:v>8.8015624999999993</c:v>
                </c:pt>
                <c:pt idx="22">
                  <c:v>10.561875000000001</c:v>
                </c:pt>
                <c:pt idx="23">
                  <c:v>14.0825</c:v>
                </c:pt>
                <c:pt idx="24">
                  <c:v>17.603124999999999</c:v>
                </c:pt>
                <c:pt idx="25">
                  <c:v>21.123750000000001</c:v>
                </c:pt>
                <c:pt idx="26">
                  <c:v>24.644375</c:v>
                </c:pt>
                <c:pt idx="27">
                  <c:v>28.164999999999999</c:v>
                </c:pt>
                <c:pt idx="28">
                  <c:v>31.685624999999998</c:v>
                </c:pt>
                <c:pt idx="29">
                  <c:v>31.686730312499996</c:v>
                </c:pt>
              </c:numCache>
            </c:numRef>
          </c:xVal>
          <c:yVal>
            <c:numRef>
              <c:f>'Bend-SEE-LS'!$AP$6:$AP$35</c:f>
              <c:numCache>
                <c:formatCode>General</c:formatCode>
                <c:ptCount val="30"/>
                <c:pt idx="0">
                  <c:v>4008219615597435.5</c:v>
                </c:pt>
                <c:pt idx="1">
                  <c:v>6363565162907268</c:v>
                </c:pt>
                <c:pt idx="2">
                  <c:v>8264370341438011</c:v>
                </c:pt>
                <c:pt idx="3">
                  <c:v>1.0096305767123436E+16</c:v>
                </c:pt>
                <c:pt idx="4">
                  <c:v>1.327808834857707E+16</c:v>
                </c:pt>
                <c:pt idx="5">
                  <c:v>1.5977782660113488E+16</c:v>
                </c:pt>
                <c:pt idx="6">
                  <c:v>1.8567285367097396E+16</c:v>
                </c:pt>
                <c:pt idx="7">
                  <c:v>2.9393610514381192E+16</c:v>
                </c:pt>
                <c:pt idx="8">
                  <c:v>3.842932208768676E+16</c:v>
                </c:pt>
                <c:pt idx="9">
                  <c:v>4.6280473912052864E+16</c:v>
                </c:pt>
                <c:pt idx="10">
                  <c:v>6.0192163986806848E+16</c:v>
                </c:pt>
                <c:pt idx="11">
                  <c:v>7.2175500981891968E+16</c:v>
                </c:pt>
                <c:pt idx="12">
                  <c:v>8.3056921931452016E+16</c:v>
                </c:pt>
                <c:pt idx="13">
                  <c:v>1.245165131443327E+17</c:v>
                </c:pt>
                <c:pt idx="14">
                  <c:v>1.5289085131660323E+17</c:v>
                </c:pt>
                <c:pt idx="15">
                  <c:v>1.7355177717019824E+17</c:v>
                </c:pt>
                <c:pt idx="16">
                  <c:v>1.9559009808069958E+17</c:v>
                </c:pt>
                <c:pt idx="17">
                  <c:v>2.0247707336523126E+17</c:v>
                </c:pt>
                <c:pt idx="18">
                  <c:v>2.0027324127418112E+17</c:v>
                </c:pt>
                <c:pt idx="19">
                  <c:v>1.721743821132919E+17</c:v>
                </c:pt>
                <c:pt idx="20">
                  <c:v>1.3470923656543958E+17</c:v>
                </c:pt>
                <c:pt idx="21">
                  <c:v>9.9861141625709296E+16</c:v>
                </c:pt>
                <c:pt idx="22">
                  <c:v>7.1486803453438792E+16</c:v>
                </c:pt>
                <c:pt idx="23">
                  <c:v>3.4297136916967744E+16</c:v>
                </c:pt>
                <c:pt idx="24">
                  <c:v>1.5564564143041588E+16</c:v>
                </c:pt>
                <c:pt idx="25">
                  <c:v>6804331581117296</c:v>
                </c:pt>
                <c:pt idx="26">
                  <c:v>2906303570072367</c:v>
                </c:pt>
                <c:pt idx="27">
                  <c:v>1212107650077575</c:v>
                </c:pt>
                <c:pt idx="28">
                  <c:v>498617010600093.31</c:v>
                </c:pt>
                <c:pt idx="29">
                  <c:v>495342659063053.75</c:v>
                </c:pt>
              </c:numCache>
            </c:numRef>
          </c:yVal>
          <c:smooth val="1"/>
        </c:ser>
        <c:ser>
          <c:idx val="2"/>
          <c:order val="2"/>
          <c:tx>
            <c:v>2GeV</c:v>
          </c:tx>
          <c:spPr>
            <a:ln>
              <a:solidFill>
                <a:srgbClr val="0070C0"/>
              </a:solidFill>
            </a:ln>
          </c:spPr>
          <c:marker>
            <c:symbol val="none"/>
          </c:marker>
          <c:xVal>
            <c:numRef>
              <c:f>'Bend-SEE-LS'!$AU$6:$AU$35</c:f>
              <c:numCache>
                <c:formatCode>General</c:formatCode>
                <c:ptCount val="30"/>
                <c:pt idx="0">
                  <c:v>1.8025599999999999E-3</c:v>
                </c:pt>
                <c:pt idx="1">
                  <c:v>3.6051199999999999E-3</c:v>
                </c:pt>
                <c:pt idx="2">
                  <c:v>5.4076799999999998E-3</c:v>
                </c:pt>
                <c:pt idx="3">
                  <c:v>7.2102399999999997E-3</c:v>
                </c:pt>
                <c:pt idx="4">
                  <c:v>1.081536E-2</c:v>
                </c:pt>
                <c:pt idx="5">
                  <c:v>1.4420479999999999E-2</c:v>
                </c:pt>
                <c:pt idx="6">
                  <c:v>1.8025599999999999E-2</c:v>
                </c:pt>
                <c:pt idx="7">
                  <c:v>3.6051199999999999E-2</c:v>
                </c:pt>
                <c:pt idx="8">
                  <c:v>5.4076799999999994E-2</c:v>
                </c:pt>
                <c:pt idx="9">
                  <c:v>7.2102399999999997E-2</c:v>
                </c:pt>
                <c:pt idx="10">
                  <c:v>0.10815359999999999</c:v>
                </c:pt>
                <c:pt idx="11">
                  <c:v>0.14420479999999999</c:v>
                </c:pt>
                <c:pt idx="12">
                  <c:v>0.180256</c:v>
                </c:pt>
                <c:pt idx="13">
                  <c:v>0.360512</c:v>
                </c:pt>
                <c:pt idx="14">
                  <c:v>0.54076799999999992</c:v>
                </c:pt>
                <c:pt idx="15">
                  <c:v>0.721024</c:v>
                </c:pt>
                <c:pt idx="16">
                  <c:v>1.0815359999999998</c:v>
                </c:pt>
                <c:pt idx="17">
                  <c:v>1.442048</c:v>
                </c:pt>
                <c:pt idx="18">
                  <c:v>1.8025599999999999</c:v>
                </c:pt>
                <c:pt idx="19">
                  <c:v>2.70384</c:v>
                </c:pt>
                <c:pt idx="20">
                  <c:v>3.6051199999999999</c:v>
                </c:pt>
                <c:pt idx="21">
                  <c:v>4.5064000000000002</c:v>
                </c:pt>
                <c:pt idx="22">
                  <c:v>5.40768</c:v>
                </c:pt>
                <c:pt idx="23">
                  <c:v>7.2102399999999998</c:v>
                </c:pt>
                <c:pt idx="24">
                  <c:v>9.0128000000000004</c:v>
                </c:pt>
                <c:pt idx="25">
                  <c:v>10.81536</c:v>
                </c:pt>
                <c:pt idx="26">
                  <c:v>12.61792</c:v>
                </c:pt>
                <c:pt idx="27">
                  <c:v>14.42048</c:v>
                </c:pt>
                <c:pt idx="28">
                  <c:v>16.223040000000001</c:v>
                </c:pt>
                <c:pt idx="29">
                  <c:v>20.2795074</c:v>
                </c:pt>
              </c:numCache>
            </c:numRef>
          </c:xVal>
          <c:yVal>
            <c:numRef>
              <c:f>'Bend-SEE-LS'!$AV$6:$AV$35</c:f>
              <c:numCache>
                <c:formatCode>General</c:formatCode>
                <c:ptCount val="30"/>
                <c:pt idx="0">
                  <c:v>2602769131694752</c:v>
                </c:pt>
                <c:pt idx="1">
                  <c:v>4132231404958678.5</c:v>
                </c:pt>
                <c:pt idx="2">
                  <c:v>5366534292154128</c:v>
                </c:pt>
                <c:pt idx="3">
                  <c:v>6556116060248293</c:v>
                </c:pt>
                <c:pt idx="4">
                  <c:v>8622231762727632</c:v>
                </c:pt>
                <c:pt idx="5">
                  <c:v>1.037529963149798E+16</c:v>
                </c:pt>
                <c:pt idx="6">
                  <c:v>1.2056813709706274E+16</c:v>
                </c:pt>
                <c:pt idx="7">
                  <c:v>1.9086973632428184E+16</c:v>
                </c:pt>
                <c:pt idx="8">
                  <c:v>2.49543844585167E+16</c:v>
                </c:pt>
                <c:pt idx="9">
                  <c:v>3.0052592036063116E+16</c:v>
                </c:pt>
                <c:pt idx="10">
                  <c:v>3.9086258094522568E+16</c:v>
                </c:pt>
                <c:pt idx="11">
                  <c:v>4.6867732818146048E+16</c:v>
                </c:pt>
                <c:pt idx="12">
                  <c:v>5.3933669636148984E+16</c:v>
                </c:pt>
                <c:pt idx="13">
                  <c:v>8.0855783335122192E+16</c:v>
                </c:pt>
                <c:pt idx="14">
                  <c:v>9.9280884404851376E+16</c:v>
                </c:pt>
                <c:pt idx="15">
                  <c:v>1.1269722013523669E+17</c:v>
                </c:pt>
                <c:pt idx="16">
                  <c:v>1.270079782476477E+17</c:v>
                </c:pt>
                <c:pt idx="17">
                  <c:v>1.3148009015777614E+17</c:v>
                </c:pt>
                <c:pt idx="18">
                  <c:v>1.3004901434653504E+17</c:v>
                </c:pt>
                <c:pt idx="19">
                  <c:v>1.1180279775321101E+17</c:v>
                </c:pt>
                <c:pt idx="20">
                  <c:v>8.7474508962112288E+16</c:v>
                </c:pt>
                <c:pt idx="21">
                  <c:v>6.4845622696862384E+16</c:v>
                </c:pt>
                <c:pt idx="22">
                  <c:v>4.6420521627133208E+16</c:v>
                </c:pt>
                <c:pt idx="23">
                  <c:v>2.2271117312439632E+16</c:v>
                </c:pt>
                <c:pt idx="24">
                  <c:v>1.0106972916890274E+16</c:v>
                </c:pt>
                <c:pt idx="25">
                  <c:v>4418446567206899</c:v>
                </c:pt>
                <c:pt idx="26">
                  <c:v>1887231226074201.7</c:v>
                </c:pt>
                <c:pt idx="27">
                  <c:v>787091696182605.5</c:v>
                </c:pt>
                <c:pt idx="28">
                  <c:v>323780902293299.06</c:v>
                </c:pt>
                <c:pt idx="29">
                  <c:v>317019301800354.37</c:v>
                </c:pt>
              </c:numCache>
            </c:numRef>
          </c:yVal>
          <c:smooth val="1"/>
        </c:ser>
        <c:dLbls>
          <c:showLegendKey val="0"/>
          <c:showVal val="0"/>
          <c:showCatName val="0"/>
          <c:showSerName val="0"/>
          <c:showPercent val="0"/>
          <c:showBubbleSize val="0"/>
        </c:dLbls>
        <c:axId val="770618520"/>
        <c:axId val="770622440"/>
      </c:scatterChart>
      <c:valAx>
        <c:axId val="770618520"/>
        <c:scaling>
          <c:logBase val="10"/>
          <c:orientation val="minMax"/>
          <c:max val="100"/>
          <c:min val="0.1"/>
        </c:scaling>
        <c:delete val="0"/>
        <c:axPos val="b"/>
        <c:majorGridlines>
          <c:spPr>
            <a:ln w="3175">
              <a:solidFill>
                <a:srgbClr val="000000"/>
              </a:solidFill>
              <a:prstDash val="solid"/>
            </a:ln>
          </c:spPr>
        </c:majorGridlines>
        <c:minorGridlines>
          <c:spPr>
            <a:ln w="3175">
              <a:solidFill>
                <a:srgbClr val="000000"/>
              </a:solidFill>
              <a:prstDash val="solid"/>
            </a:ln>
          </c:spPr>
        </c:minorGridlines>
        <c:title>
          <c:tx>
            <c:rich>
              <a:bodyPr/>
              <a:lstStyle/>
              <a:p>
                <a:pPr>
                  <a:defRPr sz="1200" b="1" i="0" u="none" strike="noStrike" baseline="0">
                    <a:solidFill>
                      <a:srgbClr val="000000"/>
                    </a:solidFill>
                    <a:latin typeface="Arial"/>
                    <a:ea typeface="Arial"/>
                    <a:cs typeface="Arial"/>
                  </a:defRPr>
                </a:pPr>
                <a:r>
                  <a:rPr lang="en-GB"/>
                  <a:t>Photon Energy ( KeV)</a:t>
                </a:r>
              </a:p>
            </c:rich>
          </c:tx>
          <c:layout>
            <c:manualLayout>
              <c:xMode val="edge"/>
              <c:yMode val="edge"/>
              <c:x val="0.41386721864029874"/>
              <c:y val="0.91634701029602939"/>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70622440"/>
        <c:crosses val="autoZero"/>
        <c:crossBetween val="midCat"/>
      </c:valAx>
      <c:valAx>
        <c:axId val="770622440"/>
        <c:scaling>
          <c:logBase val="10"/>
          <c:orientation val="minMax"/>
          <c:max val="1E+18"/>
          <c:min val="1000000000000000"/>
        </c:scaling>
        <c:delete val="0"/>
        <c:axPos val="l"/>
        <c:majorGridlines>
          <c:spPr>
            <a:ln w="3175">
              <a:solidFill>
                <a:srgbClr val="000000"/>
              </a:solidFill>
              <a:prstDash val="solid"/>
            </a:ln>
          </c:spPr>
        </c:majorGridlines>
        <c:minorGridlines>
          <c:spPr>
            <a:ln w="3175">
              <a:solidFill>
                <a:srgbClr val="000000"/>
              </a:solidFill>
              <a:prstDash val="solid"/>
            </a:ln>
          </c:spPr>
        </c:minorGridlines>
        <c:title>
          <c:tx>
            <c:rich>
              <a:bodyPr/>
              <a:lstStyle/>
              <a:p>
                <a:pPr>
                  <a:defRPr sz="1200" b="1" i="0" u="none" strike="noStrike" baseline="0">
                    <a:solidFill>
                      <a:srgbClr val="000000"/>
                    </a:solidFill>
                    <a:latin typeface="Arial"/>
                    <a:ea typeface="Arial"/>
                    <a:cs typeface="Arial"/>
                  </a:defRPr>
                </a:pPr>
                <a:r>
                  <a:rPr lang="en-GB"/>
                  <a:t>Ph/(s*mm^2*mrad^2*0.1%</a:t>
                </a:r>
              </a:p>
            </c:rich>
          </c:tx>
          <c:layout>
            <c:manualLayout>
              <c:xMode val="edge"/>
              <c:yMode val="edge"/>
              <c:x val="2.4275464678815684E-2"/>
              <c:y val="0.16231074394389225"/>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70618520"/>
        <c:crossesAt val="0.01"/>
        <c:crossBetween val="midCat"/>
        <c:minorUnit val="10"/>
      </c:valAx>
      <c:spPr>
        <a:solidFill>
          <a:srgbClr val="FFFFFF"/>
        </a:solidFill>
        <a:ln w="12700">
          <a:solidFill>
            <a:srgbClr val="808080"/>
          </a:solidFill>
          <a:prstDash val="solid"/>
        </a:ln>
      </c:spPr>
    </c:plotArea>
    <c:legend>
      <c:legendPos val="t"/>
      <c:layout>
        <c:manualLayout>
          <c:xMode val="edge"/>
          <c:yMode val="edge"/>
          <c:x val="0.22089499913754115"/>
          <c:y val="0.18540888946258763"/>
          <c:w val="0.46772380805862845"/>
          <c:h val="5.1484101210512501E-2"/>
        </c:manualLayout>
      </c:layout>
      <c:overlay val="0"/>
      <c:txPr>
        <a:bodyPr/>
        <a:lstStyle/>
        <a:p>
          <a:pPr>
            <a:defRPr sz="1200" b="1">
              <a:latin typeface="+mn-lt"/>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075" b="0" i="0" u="none" strike="noStrike" baseline="0">
          <a:solidFill>
            <a:srgbClr val="000000"/>
          </a:solidFill>
          <a:latin typeface="Arial"/>
          <a:ea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1"/>
            </a:pPr>
            <a:r>
              <a:rPr lang="en-GB" sz="1400" b="1"/>
              <a:t>Brilliance</a:t>
            </a:r>
            <a:r>
              <a:rPr lang="en-GB" sz="1400" b="1" baseline="0"/>
              <a:t> HMBA-2.5GeV, </a:t>
            </a:r>
            <a:r>
              <a:rPr lang="el-GR" sz="1400" b="1" baseline="0"/>
              <a:t>β</a:t>
            </a:r>
            <a:r>
              <a:rPr lang="en-US" sz="1400" b="1" baseline="0"/>
              <a:t>x=14.29,</a:t>
            </a:r>
            <a:r>
              <a:rPr lang="el-GR" sz="1400" b="1" baseline="0"/>
              <a:t>β</a:t>
            </a:r>
            <a:r>
              <a:rPr lang="en-US" sz="1400" b="1" baseline="0"/>
              <a:t>y=2.29</a:t>
            </a:r>
            <a:endParaRPr lang="en-GB" sz="1400" b="1"/>
          </a:p>
        </c:rich>
      </c:tx>
      <c:layout>
        <c:manualLayout>
          <c:xMode val="edge"/>
          <c:yMode val="edge"/>
          <c:x val="0.2095813298063017"/>
          <c:y val="3.3126293995859216E-2"/>
        </c:manualLayout>
      </c:layout>
      <c:overlay val="0"/>
    </c:title>
    <c:autoTitleDeleted val="0"/>
    <c:plotArea>
      <c:layout>
        <c:manualLayout>
          <c:layoutTarget val="inner"/>
          <c:xMode val="edge"/>
          <c:yMode val="edge"/>
          <c:x val="0.16693424310972119"/>
          <c:y val="0.16805145224615517"/>
          <c:w val="0.7781506981956926"/>
          <c:h val="0.69147979436454743"/>
        </c:manualLayout>
      </c:layout>
      <c:scatterChart>
        <c:scatterStyle val="smoothMarker"/>
        <c:varyColors val="0"/>
        <c:ser>
          <c:idx val="0"/>
          <c:order val="0"/>
          <c:tx>
            <c:v>n=1</c:v>
          </c:tx>
          <c:spPr>
            <a:ln w="38100">
              <a:solidFill>
                <a:srgbClr val="FF0000"/>
              </a:solidFill>
              <a:prstDash val="solid"/>
            </a:ln>
          </c:spPr>
          <c:marker>
            <c:symbol val="none"/>
          </c:marker>
          <c:xVal>
            <c:numRef>
              <c:f>'HMBA-2.5GeV '!$H$32:$H$50</c:f>
              <c:numCache>
                <c:formatCode>General</c:formatCode>
                <c:ptCount val="19"/>
                <c:pt idx="0">
                  <c:v>3.4324363425925926</c:v>
                </c:pt>
                <c:pt idx="1">
                  <c:v>3.1415519067796613</c:v>
                </c:pt>
                <c:pt idx="2">
                  <c:v>2.8083570075757573</c:v>
                </c:pt>
                <c:pt idx="3">
                  <c:v>2.4713541666666665</c:v>
                </c:pt>
                <c:pt idx="4">
                  <c:v>2.1552507267441863</c:v>
                </c:pt>
                <c:pt idx="5">
                  <c:v>1.872238005050505</c:v>
                </c:pt>
                <c:pt idx="6">
                  <c:v>1.6258908991228069</c:v>
                </c:pt>
                <c:pt idx="7">
                  <c:v>1.4148974236641221</c:v>
                </c:pt>
                <c:pt idx="8">
                  <c:v>1.2356770833333333</c:v>
                </c:pt>
                <c:pt idx="9">
                  <c:v>1.0839272660818713</c:v>
                </c:pt>
                <c:pt idx="10">
                  <c:v>0.95542042525773196</c:v>
                </c:pt>
                <c:pt idx="11">
                  <c:v>0.84635416666666652</c:v>
                </c:pt>
                <c:pt idx="12">
                  <c:v>0.75346163617886175</c:v>
                </c:pt>
                <c:pt idx="13">
                  <c:v>0.67400568181818177</c:v>
                </c:pt>
                <c:pt idx="14">
                  <c:v>0.60572406045751626</c:v>
                </c:pt>
                <c:pt idx="15">
                  <c:v>0.54675977138643073</c:v>
                </c:pt>
                <c:pt idx="16">
                  <c:v>0.49559241310160423</c:v>
                </c:pt>
                <c:pt idx="17">
                  <c:v>0.45097703771289543</c:v>
                </c:pt>
                <c:pt idx="18">
                  <c:v>0.4118923611111111</c:v>
                </c:pt>
              </c:numCache>
            </c:numRef>
          </c:xVal>
          <c:yVal>
            <c:numRef>
              <c:f>'HMBA-2.5GeV '!$AF$32:$AF$50</c:f>
              <c:numCache>
                <c:formatCode>General</c:formatCode>
                <c:ptCount val="19"/>
                <c:pt idx="0">
                  <c:v>1.0547825009542334E+21</c:v>
                </c:pt>
                <c:pt idx="1">
                  <c:v>1.863815980056996E+21</c:v>
                </c:pt>
                <c:pt idx="2">
                  <c:v>2.4408721311462798E+21</c:v>
                </c:pt>
                <c:pt idx="3">
                  <c:v>2.6941243478664518E+21</c:v>
                </c:pt>
                <c:pt idx="4">
                  <c:v>2.6761437968739803E+21</c:v>
                </c:pt>
                <c:pt idx="5">
                  <c:v>2.4909615554259358E+21</c:v>
                </c:pt>
                <c:pt idx="6">
                  <c:v>2.2339269760483215E+21</c:v>
                </c:pt>
                <c:pt idx="7">
                  <c:v>1.949549057480421E+21</c:v>
                </c:pt>
                <c:pt idx="8">
                  <c:v>1.6802521286209946E+21</c:v>
                </c:pt>
                <c:pt idx="9">
                  <c:v>1.4379369395080588E+21</c:v>
                </c:pt>
                <c:pt idx="10">
                  <c:v>1.2314830282238292E+21</c:v>
                </c:pt>
                <c:pt idx="11">
                  <c:v>1.052427584069797E+21</c:v>
                </c:pt>
                <c:pt idx="12">
                  <c:v>9.0282684128966607E+20</c:v>
                </c:pt>
                <c:pt idx="13">
                  <c:v>7.7490591857164956E+20</c:v>
                </c:pt>
                <c:pt idx="14">
                  <c:v>6.7064137408092176E+20</c:v>
                </c:pt>
                <c:pt idx="15">
                  <c:v>5.7905499993966923E+20</c:v>
                </c:pt>
                <c:pt idx="16">
                  <c:v>5.0672443389877151E+20</c:v>
                </c:pt>
                <c:pt idx="17">
                  <c:v>4.400748367696222E+20</c:v>
                </c:pt>
                <c:pt idx="18">
                  <c:v>3.8948270798324767E+20</c:v>
                </c:pt>
              </c:numCache>
            </c:numRef>
          </c:yVal>
          <c:smooth val="1"/>
        </c:ser>
        <c:ser>
          <c:idx val="1"/>
          <c:order val="1"/>
          <c:tx>
            <c:v>n=3</c:v>
          </c:tx>
          <c:spPr>
            <a:ln w="38100">
              <a:solidFill>
                <a:srgbClr val="FF00FF"/>
              </a:solidFill>
              <a:prstDash val="solid"/>
            </a:ln>
          </c:spPr>
          <c:marker>
            <c:symbol val="none"/>
          </c:marker>
          <c:xVal>
            <c:numRef>
              <c:f>'HMBA-2.5GeV '!$H$59:$H$76</c:f>
              <c:numCache>
                <c:formatCode>General</c:formatCode>
                <c:ptCount val="18"/>
                <c:pt idx="0">
                  <c:v>9.4246557203389827</c:v>
                </c:pt>
                <c:pt idx="1">
                  <c:v>8.4250710227272716</c:v>
                </c:pt>
                <c:pt idx="2">
                  <c:v>7.4140625</c:v>
                </c:pt>
                <c:pt idx="3">
                  <c:v>6.4657521802325579</c:v>
                </c:pt>
                <c:pt idx="4">
                  <c:v>5.6167140151515156</c:v>
                </c:pt>
                <c:pt idx="5">
                  <c:v>4.8776726973684204</c:v>
                </c:pt>
                <c:pt idx="6">
                  <c:v>4.244692270992366</c:v>
                </c:pt>
                <c:pt idx="7">
                  <c:v>3.70703125</c:v>
                </c:pt>
                <c:pt idx="8">
                  <c:v>3.2517817982456139</c:v>
                </c:pt>
                <c:pt idx="9">
                  <c:v>2.866261275773196</c:v>
                </c:pt>
                <c:pt idx="10">
                  <c:v>2.5390624999999996</c:v>
                </c:pt>
                <c:pt idx="11">
                  <c:v>2.2603849085365852</c:v>
                </c:pt>
                <c:pt idx="12">
                  <c:v>2.0220170454545454</c:v>
                </c:pt>
                <c:pt idx="13">
                  <c:v>1.8171721813725488</c:v>
                </c:pt>
                <c:pt idx="14">
                  <c:v>1.6402793141592922</c:v>
                </c:pt>
                <c:pt idx="15">
                  <c:v>1.4867772393048126</c:v>
                </c:pt>
                <c:pt idx="16">
                  <c:v>1.3529311131386863</c:v>
                </c:pt>
                <c:pt idx="17">
                  <c:v>1.2356770833333333</c:v>
                </c:pt>
              </c:numCache>
            </c:numRef>
          </c:xVal>
          <c:yVal>
            <c:numRef>
              <c:f>'HMBA-2.5GeV '!$AF$59:$AF$76</c:f>
              <c:numCache>
                <c:formatCode>General</c:formatCode>
                <c:ptCount val="18"/>
                <c:pt idx="0">
                  <c:v>2.1516056600888915E+20</c:v>
                </c:pt>
                <c:pt idx="1">
                  <c:v>6.9871021738542917E+20</c:v>
                </c:pt>
                <c:pt idx="2">
                  <c:v>1.4191945377866805E+21</c:v>
                </c:pt>
                <c:pt idx="3">
                  <c:v>2.1526405840679364E+21</c:v>
                </c:pt>
                <c:pt idx="4">
                  <c:v>2.7074944000864619E+21</c:v>
                </c:pt>
                <c:pt idx="5">
                  <c:v>3.00353623741083E+21</c:v>
                </c:pt>
                <c:pt idx="6">
                  <c:v>3.0774293148580299E+21</c:v>
                </c:pt>
                <c:pt idx="7">
                  <c:v>2.9888099190277134E+21</c:v>
                </c:pt>
                <c:pt idx="8">
                  <c:v>2.8010253934482219E+21</c:v>
                </c:pt>
                <c:pt idx="9">
                  <c:v>2.5650396518290555E+21</c:v>
                </c:pt>
                <c:pt idx="10">
                  <c:v>2.3132799233920336E+21</c:v>
                </c:pt>
                <c:pt idx="11">
                  <c:v>2.0740265406391258E+21</c:v>
                </c:pt>
                <c:pt idx="12">
                  <c:v>1.8416689929067797E+21</c:v>
                </c:pt>
                <c:pt idx="13">
                  <c:v>1.6399077993354664E+21</c:v>
                </c:pt>
                <c:pt idx="14">
                  <c:v>1.4555078789695993E+21</c:v>
                </c:pt>
                <c:pt idx="15">
                  <c:v>1.2928746277557269E+21</c:v>
                </c:pt>
                <c:pt idx="16">
                  <c:v>1.1452160998394931E+21</c:v>
                </c:pt>
                <c:pt idx="17">
                  <c:v>1.0215671932315518E+21</c:v>
                </c:pt>
              </c:numCache>
            </c:numRef>
          </c:yVal>
          <c:smooth val="1"/>
        </c:ser>
        <c:ser>
          <c:idx val="2"/>
          <c:order val="2"/>
          <c:tx>
            <c:v>n=5</c:v>
          </c:tx>
          <c:spPr>
            <a:ln w="38100">
              <a:solidFill>
                <a:srgbClr val="00FF00"/>
              </a:solidFill>
              <a:prstDash val="solid"/>
            </a:ln>
          </c:spPr>
          <c:marker>
            <c:symbol val="none"/>
          </c:marker>
          <c:xVal>
            <c:numRef>
              <c:f>'HMBA-2.5GeV '!$H$85:$H$101</c:f>
              <c:numCache>
                <c:formatCode>General</c:formatCode>
                <c:ptCount val="17"/>
                <c:pt idx="0">
                  <c:v>14.041785037878787</c:v>
                </c:pt>
                <c:pt idx="1">
                  <c:v>12.356770833333334</c:v>
                </c:pt>
                <c:pt idx="2">
                  <c:v>10.77625363372093</c:v>
                </c:pt>
                <c:pt idx="3">
                  <c:v>9.361190025252526</c:v>
                </c:pt>
                <c:pt idx="4">
                  <c:v>8.1294544956140342</c:v>
                </c:pt>
                <c:pt idx="5">
                  <c:v>7.0744871183206106</c:v>
                </c:pt>
                <c:pt idx="6">
                  <c:v>6.178385416666667</c:v>
                </c:pt>
                <c:pt idx="7">
                  <c:v>5.4196363304093564</c:v>
                </c:pt>
                <c:pt idx="8">
                  <c:v>4.7771021262886597</c:v>
                </c:pt>
                <c:pt idx="9">
                  <c:v>4.2317708333333321</c:v>
                </c:pt>
                <c:pt idx="10">
                  <c:v>3.7673081808943092</c:v>
                </c:pt>
                <c:pt idx="11">
                  <c:v>3.3700284090909092</c:v>
                </c:pt>
                <c:pt idx="12">
                  <c:v>3.0286203022875813</c:v>
                </c:pt>
                <c:pt idx="13">
                  <c:v>2.7337988569321539</c:v>
                </c:pt>
                <c:pt idx="14">
                  <c:v>2.4779620655080214</c:v>
                </c:pt>
                <c:pt idx="15">
                  <c:v>2.2548851885644772</c:v>
                </c:pt>
                <c:pt idx="16">
                  <c:v>2.0594618055555554</c:v>
                </c:pt>
              </c:numCache>
            </c:numRef>
          </c:xVal>
          <c:yVal>
            <c:numRef>
              <c:f>'HMBA-2.5GeV '!$AF$85:$AF$101</c:f>
              <c:numCache>
                <c:formatCode>General</c:formatCode>
                <c:ptCount val="17"/>
                <c:pt idx="0">
                  <c:v>9.7474694767492481E+19</c:v>
                </c:pt>
                <c:pt idx="1">
                  <c:v>3.657807123762038E+20</c:v>
                </c:pt>
                <c:pt idx="2">
                  <c:v>8.5035527180404575E+20</c:v>
                </c:pt>
                <c:pt idx="3">
                  <c:v>1.4472052176265095E+21</c:v>
                </c:pt>
                <c:pt idx="4">
                  <c:v>1.9965339362006556E+21</c:v>
                </c:pt>
                <c:pt idx="5">
                  <c:v>2.3965677829161458E+21</c:v>
                </c:pt>
                <c:pt idx="6">
                  <c:v>2.6239880260069082E+21</c:v>
                </c:pt>
                <c:pt idx="7">
                  <c:v>2.6857533567666802E+21</c:v>
                </c:pt>
                <c:pt idx="8">
                  <c:v>2.6402857309819052E+21</c:v>
                </c:pt>
                <c:pt idx="9">
                  <c:v>2.5132951236167572E+21</c:v>
                </c:pt>
                <c:pt idx="10">
                  <c:v>2.3466441786364621E+21</c:v>
                </c:pt>
                <c:pt idx="11">
                  <c:v>2.1616216323306152E+21</c:v>
                </c:pt>
                <c:pt idx="12">
                  <c:v>1.9719292380370116E+21</c:v>
                </c:pt>
                <c:pt idx="13">
                  <c:v>1.7897556086548972E+21</c:v>
                </c:pt>
                <c:pt idx="14">
                  <c:v>1.6206195945226277E+21</c:v>
                </c:pt>
                <c:pt idx="15">
                  <c:v>1.4641935727236583E+21</c:v>
                </c:pt>
                <c:pt idx="16">
                  <c:v>1.3224838810615284E+21</c:v>
                </c:pt>
              </c:numCache>
            </c:numRef>
          </c:yVal>
          <c:smooth val="1"/>
        </c:ser>
        <c:ser>
          <c:idx val="3"/>
          <c:order val="3"/>
          <c:tx>
            <c:v>n=7</c:v>
          </c:tx>
          <c:spPr>
            <a:ln w="38100">
              <a:solidFill>
                <a:srgbClr val="0000FF"/>
              </a:solidFill>
              <a:prstDash val="solid"/>
            </a:ln>
          </c:spPr>
          <c:marker>
            <c:symbol val="none"/>
          </c:marker>
          <c:xVal>
            <c:numRef>
              <c:f>'HMBA-2.5GeV '!$H$110:$H$125</c:f>
              <c:numCache>
                <c:formatCode>General</c:formatCode>
                <c:ptCount val="16"/>
                <c:pt idx="0">
                  <c:v>17.299479166666668</c:v>
                </c:pt>
                <c:pt idx="1">
                  <c:v>15.086755087209303</c:v>
                </c:pt>
                <c:pt idx="2">
                  <c:v>13.105666035353536</c:v>
                </c:pt>
                <c:pt idx="3">
                  <c:v>11.381236293859647</c:v>
                </c:pt>
                <c:pt idx="4">
                  <c:v>9.9042819656488543</c:v>
                </c:pt>
                <c:pt idx="5">
                  <c:v>8.6497395833333339</c:v>
                </c:pt>
                <c:pt idx="6">
                  <c:v>7.587490862573099</c:v>
                </c:pt>
                <c:pt idx="7">
                  <c:v>6.6879429768041243</c:v>
                </c:pt>
                <c:pt idx="8">
                  <c:v>5.9244791666666652</c:v>
                </c:pt>
                <c:pt idx="9">
                  <c:v>5.2742314532520327</c:v>
                </c:pt>
                <c:pt idx="10">
                  <c:v>4.7180397727272725</c:v>
                </c:pt>
                <c:pt idx="11">
                  <c:v>4.2400684232026133</c:v>
                </c:pt>
                <c:pt idx="12">
                  <c:v>3.8273183997050153</c:v>
                </c:pt>
                <c:pt idx="13">
                  <c:v>3.4691468917112296</c:v>
                </c:pt>
                <c:pt idx="14">
                  <c:v>3.156839263990268</c:v>
                </c:pt>
                <c:pt idx="15">
                  <c:v>2.8832465277777777</c:v>
                </c:pt>
              </c:numCache>
            </c:numRef>
          </c:xVal>
          <c:yVal>
            <c:numRef>
              <c:f>'HMBA-2.5GeV '!$AF$110:$AF$125</c:f>
              <c:numCache>
                <c:formatCode>General</c:formatCode>
                <c:ptCount val="16"/>
                <c:pt idx="0">
                  <c:v>7.7964072297062957E+19</c:v>
                </c:pt>
                <c:pt idx="1">
                  <c:v>2.7875764546321259E+20</c:v>
                </c:pt>
                <c:pt idx="2">
                  <c:v>6.4281177180375941E+20</c:v>
                </c:pt>
                <c:pt idx="3">
                  <c:v>1.100567931287775E+21</c:v>
                </c:pt>
                <c:pt idx="4">
                  <c:v>1.5520501270042633E+21</c:v>
                </c:pt>
                <c:pt idx="5">
                  <c:v>1.906322194356912E+21</c:v>
                </c:pt>
                <c:pt idx="6">
                  <c:v>2.1411809773841379E+21</c:v>
                </c:pt>
                <c:pt idx="7">
                  <c:v>2.2484960866179676E+21</c:v>
                </c:pt>
                <c:pt idx="8">
                  <c:v>2.2590817682240598E+21</c:v>
                </c:pt>
                <c:pt idx="9">
                  <c:v>2.203430305948399E+21</c:v>
                </c:pt>
                <c:pt idx="10">
                  <c:v>2.0958621246484251E+21</c:v>
                </c:pt>
                <c:pt idx="11">
                  <c:v>1.969606183439548E+21</c:v>
                </c:pt>
                <c:pt idx="12">
                  <c:v>1.8267366929746784E+21</c:v>
                </c:pt>
                <c:pt idx="13">
                  <c:v>1.6831523232847631E+21</c:v>
                </c:pt>
                <c:pt idx="14">
                  <c:v>1.5441800938656589E+21</c:v>
                </c:pt>
                <c:pt idx="15">
                  <c:v>1.4145568896361706E+21</c:v>
                </c:pt>
              </c:numCache>
            </c:numRef>
          </c:yVal>
          <c:smooth val="1"/>
        </c:ser>
        <c:ser>
          <c:idx val="4"/>
          <c:order val="4"/>
          <c:tx>
            <c:v>n=9</c:v>
          </c:tx>
          <c:spPr>
            <a:ln w="38100">
              <a:solidFill>
                <a:srgbClr val="800080"/>
              </a:solidFill>
              <a:prstDash val="solid"/>
            </a:ln>
          </c:spPr>
          <c:marker>
            <c:symbol val="none"/>
          </c:marker>
          <c:xVal>
            <c:numRef>
              <c:f>'HMBA-2.5GeV '!$H$134:$H$149</c:f>
              <c:numCache>
                <c:formatCode>General</c:formatCode>
                <c:ptCount val="16"/>
                <c:pt idx="0">
                  <c:v>22.2421875</c:v>
                </c:pt>
                <c:pt idx="1">
                  <c:v>19.397256540697676</c:v>
                </c:pt>
                <c:pt idx="2">
                  <c:v>16.850142045454547</c:v>
                </c:pt>
                <c:pt idx="3">
                  <c:v>14.633018092105262</c:v>
                </c:pt>
                <c:pt idx="4">
                  <c:v>12.734076812977099</c:v>
                </c:pt>
                <c:pt idx="5">
                  <c:v>11.12109375</c:v>
                </c:pt>
                <c:pt idx="6">
                  <c:v>9.7553453947368407</c:v>
                </c:pt>
                <c:pt idx="7">
                  <c:v>8.598783827319588</c:v>
                </c:pt>
                <c:pt idx="8">
                  <c:v>7.6171874999999982</c:v>
                </c:pt>
                <c:pt idx="9">
                  <c:v>6.7811547256097562</c:v>
                </c:pt>
                <c:pt idx="10">
                  <c:v>6.0660511363636367</c:v>
                </c:pt>
                <c:pt idx="11">
                  <c:v>5.4515165441176459</c:v>
                </c:pt>
                <c:pt idx="12">
                  <c:v>4.9208379424778768</c:v>
                </c:pt>
                <c:pt idx="13">
                  <c:v>4.4603317179144382</c:v>
                </c:pt>
                <c:pt idx="14">
                  <c:v>4.0587933394160594</c:v>
                </c:pt>
                <c:pt idx="15">
                  <c:v>3.70703125</c:v>
                </c:pt>
              </c:numCache>
            </c:numRef>
          </c:xVal>
          <c:yVal>
            <c:numRef>
              <c:f>'HMBA-2.5GeV '!$AF$134:$AF$149</c:f>
              <c:numCache>
                <c:formatCode>General</c:formatCode>
                <c:ptCount val="16"/>
                <c:pt idx="0">
                  <c:v>1.5660636028654787E+19</c:v>
                </c:pt>
                <c:pt idx="1">
                  <c:v>8.5335807541455831E+19</c:v>
                </c:pt>
                <c:pt idx="2">
                  <c:v>2.6535591542905117E+20</c:v>
                </c:pt>
                <c:pt idx="3">
                  <c:v>5.6639512832248886E+20</c:v>
                </c:pt>
                <c:pt idx="4">
                  <c:v>9.363305552555509E+20</c:v>
                </c:pt>
                <c:pt idx="5">
                  <c:v>1.2942472902333662E+21</c:v>
                </c:pt>
                <c:pt idx="6">
                  <c:v>1.5868403778565799E+21</c:v>
                </c:pt>
                <c:pt idx="7">
                  <c:v>1.7856830335549267E+21</c:v>
                </c:pt>
                <c:pt idx="8">
                  <c:v>1.8917327128440291E+21</c:v>
                </c:pt>
                <c:pt idx="9">
                  <c:v>1.9207200953083788E+21</c:v>
                </c:pt>
                <c:pt idx="10">
                  <c:v>1.8930993248398491E+21</c:v>
                </c:pt>
                <c:pt idx="11">
                  <c:v>1.8203769088654065E+21</c:v>
                </c:pt>
                <c:pt idx="12">
                  <c:v>1.7304786507928549E+21</c:v>
                </c:pt>
                <c:pt idx="13">
                  <c:v>1.624965199201286E+21</c:v>
                </c:pt>
                <c:pt idx="14">
                  <c:v>1.5133662382271245E+21</c:v>
                </c:pt>
                <c:pt idx="15">
                  <c:v>1.4005317869865785E+21</c:v>
                </c:pt>
              </c:numCache>
            </c:numRef>
          </c:yVal>
          <c:smooth val="1"/>
        </c:ser>
        <c:dLbls>
          <c:showLegendKey val="0"/>
          <c:showVal val="0"/>
          <c:showCatName val="0"/>
          <c:showSerName val="0"/>
          <c:showPercent val="0"/>
          <c:showBubbleSize val="0"/>
        </c:dLbls>
        <c:axId val="738076288"/>
        <c:axId val="738079424"/>
      </c:scatterChart>
      <c:valAx>
        <c:axId val="738076288"/>
        <c:scaling>
          <c:orientation val="minMax"/>
          <c:max val="30"/>
        </c:scaling>
        <c:delete val="0"/>
        <c:axPos val="b"/>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Photon Energy (keV)</a:t>
                </a:r>
              </a:p>
            </c:rich>
          </c:tx>
          <c:layout>
            <c:manualLayout>
              <c:xMode val="edge"/>
              <c:yMode val="edge"/>
              <c:x val="0.43015513170743769"/>
              <c:y val="0.93184743211446386"/>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38079424"/>
        <c:crosses val="autoZero"/>
        <c:crossBetween val="midCat"/>
      </c:valAx>
      <c:valAx>
        <c:axId val="738079424"/>
        <c:scaling>
          <c:logBase val="10"/>
          <c:orientation val="minMax"/>
          <c:max val="1E+22"/>
          <c:min val="1E+19"/>
        </c:scaling>
        <c:delete val="0"/>
        <c:axPos val="l"/>
        <c:majorGridlines>
          <c:spPr>
            <a:ln w="3175">
              <a:solidFill>
                <a:srgbClr val="000000"/>
              </a:solidFill>
              <a:prstDash val="solid"/>
            </a:ln>
          </c:spPr>
        </c:majorGridlines>
        <c:minorGridlines>
          <c:spPr>
            <a:ln w="3175">
              <a:solidFill>
                <a:srgbClr val="000000"/>
              </a:solidFill>
              <a:prstDash val="solid"/>
            </a:ln>
          </c:spPr>
        </c:minorGridlines>
        <c:title>
          <c:tx>
            <c:rich>
              <a:bodyPr/>
              <a:lstStyle/>
              <a:p>
                <a:pPr>
                  <a:defRPr sz="1200" b="1" i="0" u="none" strike="noStrike" baseline="0">
                    <a:solidFill>
                      <a:srgbClr val="000000"/>
                    </a:solidFill>
                    <a:latin typeface="Arial"/>
                    <a:ea typeface="Arial"/>
                    <a:cs typeface="Arial"/>
                  </a:defRPr>
                </a:pPr>
                <a:r>
                  <a:rPr lang="en-GB"/>
                  <a:t>Ph/s*mm^2*mrad^2*0.1BW</a:t>
                </a:r>
              </a:p>
            </c:rich>
          </c:tx>
          <c:layout>
            <c:manualLayout>
              <c:xMode val="edge"/>
              <c:yMode val="edge"/>
              <c:x val="1.2559199330852875E-2"/>
              <c:y val="0.32852284768751733"/>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738076288"/>
        <c:crosses val="autoZero"/>
        <c:crossBetween val="midCat"/>
      </c:valAx>
      <c:spPr>
        <a:solidFill>
          <a:srgbClr val="FFFFFF"/>
        </a:solidFill>
        <a:ln w="12700">
          <a:solidFill>
            <a:srgbClr val="808080"/>
          </a:solidFill>
          <a:prstDash val="solid"/>
        </a:ln>
      </c:spPr>
    </c:plotArea>
    <c:legend>
      <c:legendPos val="t"/>
      <c:layout>
        <c:manualLayout>
          <c:xMode val="edge"/>
          <c:yMode val="edge"/>
          <c:x val="0.23757887406931277"/>
          <c:y val="9.6450769740738934E-2"/>
          <c:w val="0.5180700214670968"/>
          <c:h val="5.5786939676018749E-2"/>
        </c:manualLayout>
      </c:layout>
      <c:overlay val="0"/>
      <c:spPr>
        <a:solidFill>
          <a:srgbClr val="FFFFFF"/>
        </a:solidFill>
        <a:ln w="3175">
          <a:solidFill>
            <a:srgbClr val="000000"/>
          </a:solidFill>
          <a:prstDash val="solid"/>
        </a:ln>
      </c:spPr>
      <c:txPr>
        <a:bodyPr/>
        <a:lstStyle/>
        <a:p>
          <a:pPr>
            <a:defRPr sz="1100" b="1"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1000"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363" cy="513508"/>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sz="quarter" idx="1"/>
          </p:nvPr>
        </p:nvSpPr>
        <p:spPr>
          <a:xfrm>
            <a:off x="4021295" y="1"/>
            <a:ext cx="3076363" cy="513508"/>
          </a:xfrm>
          <a:prstGeom prst="rect">
            <a:avLst/>
          </a:prstGeom>
        </p:spPr>
        <p:txBody>
          <a:bodyPr vert="horz" lIns="94759" tIns="47380" rIns="94759" bIns="47380" rtlCol="0"/>
          <a:lstStyle>
            <a:lvl1pPr algn="r">
              <a:defRPr sz="1200"/>
            </a:lvl1pPr>
          </a:lstStyle>
          <a:p>
            <a:fld id="{5FADF854-9676-4EA4-BCF7-2A03B48840B3}" type="datetimeFigureOut">
              <a:rPr lang="en-US" smtClean="0"/>
              <a:t>1/22/2018</a:t>
            </a:fld>
            <a:endParaRPr lang="en-US"/>
          </a:p>
        </p:txBody>
      </p:sp>
      <p:sp>
        <p:nvSpPr>
          <p:cNvPr id="4" name="Footer Placeholder 3"/>
          <p:cNvSpPr>
            <a:spLocks noGrp="1"/>
          </p:cNvSpPr>
          <p:nvPr>
            <p:ph type="ftr" sz="quarter" idx="2"/>
          </p:nvPr>
        </p:nvSpPr>
        <p:spPr>
          <a:xfrm>
            <a:off x="1" y="9721107"/>
            <a:ext cx="3076363" cy="513507"/>
          </a:xfrm>
          <a:prstGeom prst="rect">
            <a:avLst/>
          </a:prstGeom>
        </p:spPr>
        <p:txBody>
          <a:bodyPr vert="horz" lIns="94759" tIns="47380" rIns="94759" bIns="47380" rtlCol="0" anchor="b"/>
          <a:lstStyle>
            <a:lvl1pPr algn="l">
              <a:defRPr sz="1200"/>
            </a:lvl1pPr>
          </a:lstStyle>
          <a:p>
            <a:endParaRPr lang="en-US"/>
          </a:p>
        </p:txBody>
      </p:sp>
      <p:sp>
        <p:nvSpPr>
          <p:cNvPr id="5" name="Slide Number Placeholder 4"/>
          <p:cNvSpPr>
            <a:spLocks noGrp="1"/>
          </p:cNvSpPr>
          <p:nvPr>
            <p:ph type="sldNum" sz="quarter" idx="3"/>
          </p:nvPr>
        </p:nvSpPr>
        <p:spPr>
          <a:xfrm>
            <a:off x="4021295" y="9721107"/>
            <a:ext cx="3076363" cy="513507"/>
          </a:xfrm>
          <a:prstGeom prst="rect">
            <a:avLst/>
          </a:prstGeom>
        </p:spPr>
        <p:txBody>
          <a:bodyPr vert="horz" lIns="94759" tIns="47380" rIns="94759" bIns="47380" rtlCol="0" anchor="b"/>
          <a:lstStyle>
            <a:lvl1pPr algn="r">
              <a:defRPr sz="1200"/>
            </a:lvl1pPr>
          </a:lstStyle>
          <a:p>
            <a:fld id="{68B2FBBE-5708-4C94-B603-52D09FFC26AB}" type="slidenum">
              <a:rPr lang="en-US" smtClean="0"/>
              <a:t>‹#›</a:t>
            </a:fld>
            <a:endParaRPr lang="en-US"/>
          </a:p>
        </p:txBody>
      </p:sp>
    </p:spTree>
    <p:extLst>
      <p:ext uri="{BB962C8B-B14F-4D97-AF65-F5344CB8AC3E}">
        <p14:creationId xmlns:p14="http://schemas.microsoft.com/office/powerpoint/2010/main" val="1944478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363" cy="513508"/>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idx="1"/>
          </p:nvPr>
        </p:nvSpPr>
        <p:spPr>
          <a:xfrm>
            <a:off x="4021295" y="1"/>
            <a:ext cx="3076363" cy="513508"/>
          </a:xfrm>
          <a:prstGeom prst="rect">
            <a:avLst/>
          </a:prstGeom>
        </p:spPr>
        <p:txBody>
          <a:bodyPr vert="horz" lIns="94759" tIns="47380" rIns="94759" bIns="47380" rtlCol="0"/>
          <a:lstStyle>
            <a:lvl1pPr algn="r">
              <a:defRPr sz="1200"/>
            </a:lvl1pPr>
          </a:lstStyle>
          <a:p>
            <a:fld id="{E63839D9-1C72-46BA-80FA-AAB87712AFB4}" type="datetimeFigureOut">
              <a:rPr lang="en-US" smtClean="0"/>
              <a:t>1/22/2018</a:t>
            </a:fld>
            <a:endParaRPr lang="en-US"/>
          </a:p>
        </p:txBody>
      </p:sp>
      <p:sp>
        <p:nvSpPr>
          <p:cNvPr id="4" name="Slide Image Placeholder 3"/>
          <p:cNvSpPr>
            <a:spLocks noGrp="1" noRot="1" noChangeAspect="1"/>
          </p:cNvSpPr>
          <p:nvPr>
            <p:ph type="sldImg" idx="2"/>
          </p:nvPr>
        </p:nvSpPr>
        <p:spPr>
          <a:xfrm>
            <a:off x="481013" y="1279525"/>
            <a:ext cx="6137275" cy="3452813"/>
          </a:xfrm>
          <a:prstGeom prst="rect">
            <a:avLst/>
          </a:prstGeom>
          <a:noFill/>
          <a:ln w="12700">
            <a:solidFill>
              <a:prstClr val="black"/>
            </a:solidFill>
          </a:ln>
        </p:spPr>
        <p:txBody>
          <a:bodyPr vert="horz" lIns="94759" tIns="47380" rIns="94759" bIns="47380" rtlCol="0" anchor="ctr"/>
          <a:lstStyle/>
          <a:p>
            <a:endParaRPr lang="en-US"/>
          </a:p>
        </p:txBody>
      </p:sp>
      <p:sp>
        <p:nvSpPr>
          <p:cNvPr id="5" name="Notes Placeholder 4"/>
          <p:cNvSpPr>
            <a:spLocks noGrp="1"/>
          </p:cNvSpPr>
          <p:nvPr>
            <p:ph type="body" sz="quarter" idx="3"/>
          </p:nvPr>
        </p:nvSpPr>
        <p:spPr>
          <a:xfrm>
            <a:off x="709930" y="4925408"/>
            <a:ext cx="5679440" cy="4029879"/>
          </a:xfrm>
          <a:prstGeom prst="rect">
            <a:avLst/>
          </a:prstGeom>
        </p:spPr>
        <p:txBody>
          <a:bodyPr vert="horz" lIns="94759" tIns="47380" rIns="94759" bIns="4738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721107"/>
            <a:ext cx="3076363" cy="513507"/>
          </a:xfrm>
          <a:prstGeom prst="rect">
            <a:avLst/>
          </a:prstGeom>
        </p:spPr>
        <p:txBody>
          <a:bodyPr vert="horz" lIns="94759" tIns="47380" rIns="94759" bIns="47380" rtlCol="0" anchor="b"/>
          <a:lstStyle>
            <a:lvl1pPr algn="l">
              <a:defRPr sz="1200"/>
            </a:lvl1pPr>
          </a:lstStyle>
          <a:p>
            <a:endParaRPr lang="en-US"/>
          </a:p>
        </p:txBody>
      </p:sp>
      <p:sp>
        <p:nvSpPr>
          <p:cNvPr id="7" name="Slide Number Placeholder 6"/>
          <p:cNvSpPr>
            <a:spLocks noGrp="1"/>
          </p:cNvSpPr>
          <p:nvPr>
            <p:ph type="sldNum" sz="quarter" idx="5"/>
          </p:nvPr>
        </p:nvSpPr>
        <p:spPr>
          <a:xfrm>
            <a:off x="4021295" y="9721107"/>
            <a:ext cx="3076363" cy="513507"/>
          </a:xfrm>
          <a:prstGeom prst="rect">
            <a:avLst/>
          </a:prstGeom>
        </p:spPr>
        <p:txBody>
          <a:bodyPr vert="horz" lIns="94759" tIns="47380" rIns="94759" bIns="47380" rtlCol="0" anchor="b"/>
          <a:lstStyle>
            <a:lvl1pPr algn="r">
              <a:defRPr sz="1200"/>
            </a:lvl1pPr>
          </a:lstStyle>
          <a:p>
            <a:fld id="{554C1151-638C-4576-8BE3-49E7FDB828FB}" type="slidenum">
              <a:rPr lang="en-US" smtClean="0"/>
              <a:t>‹#›</a:t>
            </a:fld>
            <a:endParaRPr lang="en-US"/>
          </a:p>
        </p:txBody>
      </p:sp>
    </p:spTree>
    <p:extLst>
      <p:ext uri="{BB962C8B-B14F-4D97-AF65-F5344CB8AC3E}">
        <p14:creationId xmlns:p14="http://schemas.microsoft.com/office/powerpoint/2010/main" val="2279149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1</a:t>
            </a:fld>
            <a:endParaRPr lang="en-US"/>
          </a:p>
        </p:txBody>
      </p:sp>
    </p:spTree>
    <p:extLst>
      <p:ext uri="{BB962C8B-B14F-4D97-AF65-F5344CB8AC3E}">
        <p14:creationId xmlns:p14="http://schemas.microsoft.com/office/powerpoint/2010/main" val="227094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06CD8F-B7ED-4A05-9FB1-A01CC0EF02CC}" type="slidenum">
              <a:rPr lang="fr-FR" smtClean="0"/>
              <a:pPr/>
              <a:t>24</a:t>
            </a:fld>
            <a:endParaRPr lang="fr-FR"/>
          </a:p>
        </p:txBody>
      </p:sp>
    </p:spTree>
    <p:extLst>
      <p:ext uri="{BB962C8B-B14F-4D97-AF65-F5344CB8AC3E}">
        <p14:creationId xmlns:p14="http://schemas.microsoft.com/office/powerpoint/2010/main" val="613136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28</a:t>
            </a:fld>
            <a:endParaRPr lang="en-US"/>
          </a:p>
        </p:txBody>
      </p:sp>
    </p:spTree>
    <p:extLst>
      <p:ext uri="{BB962C8B-B14F-4D97-AF65-F5344CB8AC3E}">
        <p14:creationId xmlns:p14="http://schemas.microsoft.com/office/powerpoint/2010/main" val="1794326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32</a:t>
            </a:fld>
            <a:endParaRPr lang="en-US"/>
          </a:p>
        </p:txBody>
      </p:sp>
    </p:spTree>
    <p:extLst>
      <p:ext uri="{BB962C8B-B14F-4D97-AF65-F5344CB8AC3E}">
        <p14:creationId xmlns:p14="http://schemas.microsoft.com/office/powerpoint/2010/main" val="1010397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35</a:t>
            </a:fld>
            <a:endParaRPr lang="en-US"/>
          </a:p>
        </p:txBody>
      </p:sp>
    </p:spTree>
    <p:extLst>
      <p:ext uri="{BB962C8B-B14F-4D97-AF65-F5344CB8AC3E}">
        <p14:creationId xmlns:p14="http://schemas.microsoft.com/office/powerpoint/2010/main" val="2589936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40</a:t>
            </a:fld>
            <a:endParaRPr lang="en-US"/>
          </a:p>
        </p:txBody>
      </p:sp>
    </p:spTree>
    <p:extLst>
      <p:ext uri="{BB962C8B-B14F-4D97-AF65-F5344CB8AC3E}">
        <p14:creationId xmlns:p14="http://schemas.microsoft.com/office/powerpoint/2010/main" val="2318435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3</a:t>
            </a:fld>
            <a:endParaRPr lang="en-US"/>
          </a:p>
        </p:txBody>
      </p:sp>
    </p:spTree>
    <p:extLst>
      <p:ext uri="{BB962C8B-B14F-4D97-AF65-F5344CB8AC3E}">
        <p14:creationId xmlns:p14="http://schemas.microsoft.com/office/powerpoint/2010/main" val="909672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4</a:t>
            </a:fld>
            <a:endParaRPr lang="en-US"/>
          </a:p>
        </p:txBody>
      </p:sp>
    </p:spTree>
    <p:extLst>
      <p:ext uri="{BB962C8B-B14F-4D97-AF65-F5344CB8AC3E}">
        <p14:creationId xmlns:p14="http://schemas.microsoft.com/office/powerpoint/2010/main" val="2492698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10</a:t>
            </a:fld>
            <a:endParaRPr lang="en-US"/>
          </a:p>
        </p:txBody>
      </p:sp>
    </p:spTree>
    <p:extLst>
      <p:ext uri="{BB962C8B-B14F-4D97-AF65-F5344CB8AC3E}">
        <p14:creationId xmlns:p14="http://schemas.microsoft.com/office/powerpoint/2010/main" val="1442035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7F4BD5-BCBB-4C4D-B5DF-C46A9BE657C5}" type="slidenum">
              <a:rPr lang="en-US" smtClean="0"/>
              <a:t>12</a:t>
            </a:fld>
            <a:endParaRPr lang="en-US"/>
          </a:p>
        </p:txBody>
      </p:sp>
    </p:spTree>
    <p:extLst>
      <p:ext uri="{BB962C8B-B14F-4D97-AF65-F5344CB8AC3E}">
        <p14:creationId xmlns:p14="http://schemas.microsoft.com/office/powerpoint/2010/main" val="2434187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17</a:t>
            </a:fld>
            <a:endParaRPr lang="en-US"/>
          </a:p>
        </p:txBody>
      </p:sp>
    </p:spTree>
    <p:extLst>
      <p:ext uri="{BB962C8B-B14F-4D97-AF65-F5344CB8AC3E}">
        <p14:creationId xmlns:p14="http://schemas.microsoft.com/office/powerpoint/2010/main" val="1456264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22AB9C-A547-464B-B1F7-E52B6F8D4099}" type="slidenum">
              <a:rPr lang="en-US" altLang="en-US"/>
              <a:pPr/>
              <a:t>20</a:t>
            </a:fld>
            <a:endParaRPr lang="en-US" altLang="en-US"/>
          </a:p>
        </p:txBody>
      </p:sp>
      <p:sp>
        <p:nvSpPr>
          <p:cNvPr id="1871874" name="Rectangle 2"/>
          <p:cNvSpPr>
            <a:spLocks noGrp="1" noRot="1" noChangeAspect="1" noChangeArrowheads="1" noTextEdit="1"/>
          </p:cNvSpPr>
          <p:nvPr>
            <p:ph type="sldImg"/>
          </p:nvPr>
        </p:nvSpPr>
        <p:spPr>
          <a:xfrm>
            <a:off x="-206375" y="839788"/>
            <a:ext cx="7446963" cy="4189412"/>
          </a:xfrm>
          <a:ln/>
        </p:spPr>
      </p:sp>
      <p:sp>
        <p:nvSpPr>
          <p:cNvPr id="1871875" name="Rectangle 3"/>
          <p:cNvSpPr>
            <a:spLocks noGrp="1" noChangeArrowheads="1"/>
          </p:cNvSpPr>
          <p:nvPr>
            <p:ph type="body" idx="1"/>
          </p:nvPr>
        </p:nvSpPr>
        <p:spPr>
          <a:xfrm>
            <a:off x="516014" y="5275446"/>
            <a:ext cx="6006469" cy="4957391"/>
          </a:xfrm>
        </p:spPr>
        <p:txBody>
          <a:bodyPr/>
          <a:lstStyle/>
          <a:p>
            <a:endParaRPr lang="en-US" altLang="en-US"/>
          </a:p>
        </p:txBody>
      </p:sp>
    </p:spTree>
    <p:extLst>
      <p:ext uri="{BB962C8B-B14F-4D97-AF65-F5344CB8AC3E}">
        <p14:creationId xmlns:p14="http://schemas.microsoft.com/office/powerpoint/2010/main" val="3163638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4C1151-638C-4576-8BE3-49E7FDB828FB}" type="slidenum">
              <a:rPr lang="en-US" smtClean="0"/>
              <a:t>21</a:t>
            </a:fld>
            <a:endParaRPr lang="en-US"/>
          </a:p>
        </p:txBody>
      </p:sp>
    </p:spTree>
    <p:extLst>
      <p:ext uri="{BB962C8B-B14F-4D97-AF65-F5344CB8AC3E}">
        <p14:creationId xmlns:p14="http://schemas.microsoft.com/office/powerpoint/2010/main" val="812252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6610" name="Rectangle 2"/>
          <p:cNvSpPr>
            <a:spLocks noGrp="1" noRot="1" noChangeAspect="1" noChangeArrowheads="1" noTextEdit="1"/>
          </p:cNvSpPr>
          <p:nvPr>
            <p:ph type="sldImg"/>
          </p:nvPr>
        </p:nvSpPr>
        <p:spPr bwMode="auto">
          <a:xfrm>
            <a:off x="428625" y="1023938"/>
            <a:ext cx="6240463" cy="3509962"/>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6611" name="Rectangle 3"/>
          <p:cNvSpPr txBox="1">
            <a:spLocks noGrp="1" noChangeArrowheads="1"/>
          </p:cNvSpPr>
          <p:nvPr>
            <p:ph type="body" idx="1"/>
          </p:nvPr>
        </p:nvSpPr>
        <p:spPr>
          <a:xfrm>
            <a:off x="1082973" y="4870327"/>
            <a:ext cx="4939930" cy="3894838"/>
          </a:xfrm>
          <a:noFill/>
          <a:ln/>
        </p:spPr>
        <p:txBody>
          <a:bodyPr wrap="none" anchor="ctr"/>
          <a:lstStyle/>
          <a:p>
            <a:endParaRPr lang="en-US" altLang="en-US"/>
          </a:p>
        </p:txBody>
      </p:sp>
    </p:spTree>
    <p:extLst>
      <p:ext uri="{BB962C8B-B14F-4D97-AF65-F5344CB8AC3E}">
        <p14:creationId xmlns:p14="http://schemas.microsoft.com/office/powerpoint/2010/main" val="2505606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E61F25-B6F0-4014-8B08-637CD1088C8C}" type="datetime1">
              <a:rPr lang="en-US" smtClean="0"/>
              <a:t>1/22/2018</a:t>
            </a:fld>
            <a:endParaRPr lang="en-US"/>
          </a:p>
        </p:txBody>
      </p:sp>
      <p:sp>
        <p:nvSpPr>
          <p:cNvPr id="5" name="Footer Placeholder 4"/>
          <p:cNvSpPr>
            <a:spLocks noGrp="1"/>
          </p:cNvSpPr>
          <p:nvPr>
            <p:ph type="ftr" sz="quarter" idx="11"/>
          </p:nvPr>
        </p:nvSpPr>
        <p:spPr/>
        <p:txBody>
          <a:bodyPr/>
          <a:lstStyle/>
          <a:p>
            <a:r>
              <a:rPr lang="de-DE" smtClean="0"/>
              <a:t>Forum Trieste / 25-26 January 2018 / D. Einfeld </a:t>
            </a:r>
            <a:endParaRPr lang="en-US"/>
          </a:p>
        </p:txBody>
      </p:sp>
      <p:sp>
        <p:nvSpPr>
          <p:cNvPr id="6" name="Slide Number Placeholder 5"/>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1240019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C341C0-10AE-4193-B6B3-486C6979EDF5}" type="datetime1">
              <a:rPr lang="en-US" smtClean="0"/>
              <a:t>1/22/2018</a:t>
            </a:fld>
            <a:endParaRPr lang="en-US"/>
          </a:p>
        </p:txBody>
      </p:sp>
      <p:sp>
        <p:nvSpPr>
          <p:cNvPr id="5" name="Footer Placeholder 4"/>
          <p:cNvSpPr>
            <a:spLocks noGrp="1"/>
          </p:cNvSpPr>
          <p:nvPr>
            <p:ph type="ftr" sz="quarter" idx="11"/>
          </p:nvPr>
        </p:nvSpPr>
        <p:spPr/>
        <p:txBody>
          <a:bodyPr/>
          <a:lstStyle/>
          <a:p>
            <a:r>
              <a:rPr lang="de-DE" smtClean="0"/>
              <a:t>Forum Trieste / 25-26 January 2018 / D. Einfeld </a:t>
            </a:r>
            <a:endParaRPr lang="en-US"/>
          </a:p>
        </p:txBody>
      </p:sp>
      <p:sp>
        <p:nvSpPr>
          <p:cNvPr id="6" name="Slide Number Placeholder 5"/>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824922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585BE5-AF78-4429-B6BA-33F7ED7500F9}" type="datetime1">
              <a:rPr lang="en-US" smtClean="0"/>
              <a:t>1/22/2018</a:t>
            </a:fld>
            <a:endParaRPr lang="en-US"/>
          </a:p>
        </p:txBody>
      </p:sp>
      <p:sp>
        <p:nvSpPr>
          <p:cNvPr id="5" name="Footer Placeholder 4"/>
          <p:cNvSpPr>
            <a:spLocks noGrp="1"/>
          </p:cNvSpPr>
          <p:nvPr>
            <p:ph type="ftr" sz="quarter" idx="11"/>
          </p:nvPr>
        </p:nvSpPr>
        <p:spPr/>
        <p:txBody>
          <a:bodyPr/>
          <a:lstStyle/>
          <a:p>
            <a:r>
              <a:rPr lang="de-DE" smtClean="0"/>
              <a:t>Forum Trieste / 25-26 January 2018 / D. Einfeld </a:t>
            </a:r>
            <a:endParaRPr lang="en-US"/>
          </a:p>
        </p:txBody>
      </p:sp>
      <p:sp>
        <p:nvSpPr>
          <p:cNvPr id="6" name="Slide Number Placeholder 5"/>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41178276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969600" y="151200"/>
            <a:ext cx="10982400" cy="596160"/>
          </a:xfrm>
          <a:solidFill>
            <a:schemeClr val="accent1"/>
          </a:solidFill>
        </p:spPr>
        <p:txBody>
          <a:bodyPr lIns="108000" tIns="0" rIns="108000" anchor="ctr" anchorCtr="0"/>
          <a:lstStyle>
            <a:lvl1pPr>
              <a:lnSpc>
                <a:spcPct val="85000"/>
              </a:lnSpc>
              <a:defRPr sz="3000">
                <a:solidFill>
                  <a:schemeClr val="bg1"/>
                </a:solidFill>
              </a:defRPr>
            </a:lvl1pPr>
          </a:lstStyle>
          <a:p>
            <a:r>
              <a:rPr lang="en-US" noProof="0" dirty="0" smtClean="0"/>
              <a:t>Click to edit Master title style</a:t>
            </a:r>
            <a:endParaRPr lang="en-US" noProof="0" dirty="0"/>
          </a:p>
        </p:txBody>
      </p:sp>
      <p:sp>
        <p:nvSpPr>
          <p:cNvPr id="3" name="Espace réservé du contenu 2"/>
          <p:cNvSpPr>
            <a:spLocks noGrp="1"/>
          </p:cNvSpPr>
          <p:nvPr>
            <p:ph idx="1" hasCustomPrompt="1"/>
          </p:nvPr>
        </p:nvSpPr>
        <p:spPr bwMode="gray">
          <a:xfrm>
            <a:off x="4468800" y="1098000"/>
            <a:ext cx="7483200" cy="3564000"/>
          </a:xfrm>
          <a:solidFill>
            <a:srgbClr val="4E5B99"/>
          </a:solidFill>
        </p:spPr>
        <p:txBody>
          <a:bodyPr lIns="216000" tIns="252000"/>
          <a:lstStyle>
            <a:lvl1pPr marL="0" indent="0">
              <a:spcAft>
                <a:spcPts val="360"/>
              </a:spcAft>
              <a:buFont typeface="Arial" pitchFamily="34" charset="0"/>
              <a:buNone/>
              <a:defRPr sz="3360">
                <a:solidFill>
                  <a:schemeClr val="bg1"/>
                </a:solidFill>
              </a:defRPr>
            </a:lvl1pPr>
            <a:lvl2pPr marL="0" indent="0">
              <a:spcBef>
                <a:spcPts val="480"/>
              </a:spcBef>
              <a:spcAft>
                <a:spcPts val="0"/>
              </a:spcAft>
              <a:buFont typeface="Arial" pitchFamily="34" charset="0"/>
              <a:buNone/>
              <a:defRPr sz="3120" b="1">
                <a:solidFill>
                  <a:schemeClr val="bg1"/>
                </a:solidFill>
              </a:defRPr>
            </a:lvl2pPr>
            <a:lvl3pPr marL="0" indent="0">
              <a:lnSpc>
                <a:spcPct val="80000"/>
              </a:lnSpc>
              <a:spcAft>
                <a:spcPts val="0"/>
              </a:spcAft>
              <a:buFont typeface="Arial" pitchFamily="34" charset="0"/>
              <a:buNone/>
              <a:defRPr sz="2700">
                <a:solidFill>
                  <a:schemeClr val="bg1"/>
                </a:solidFill>
              </a:defRPr>
            </a:lvl3pPr>
            <a:lvl4pPr marL="0" indent="0">
              <a:lnSpc>
                <a:spcPct val="100000"/>
              </a:lnSpc>
              <a:spcBef>
                <a:spcPts val="0"/>
              </a:spcBef>
              <a:spcAft>
                <a:spcPts val="240"/>
              </a:spcAft>
              <a:buSzPct val="80000"/>
              <a:buNone/>
              <a:defRPr sz="2100">
                <a:solidFill>
                  <a:schemeClr val="bg1"/>
                </a:solidFill>
              </a:defRPr>
            </a:lvl4pPr>
            <a:lvl5pPr marL="0" indent="0">
              <a:lnSpc>
                <a:spcPct val="80000"/>
              </a:lnSpc>
              <a:spcAft>
                <a:spcPts val="0"/>
              </a:spcAft>
              <a:buNone/>
              <a:defRPr sz="1800" b="1" i="0">
                <a:solidFill>
                  <a:schemeClr val="bg1"/>
                </a:solidFill>
              </a:defRPr>
            </a:lvl5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8" name="Espace réservé pour une image  7"/>
          <p:cNvSpPr>
            <a:spLocks noGrp="1"/>
          </p:cNvSpPr>
          <p:nvPr>
            <p:ph type="pic" sz="quarter" idx="13"/>
          </p:nvPr>
        </p:nvSpPr>
        <p:spPr>
          <a:xfrm>
            <a:off x="969600" y="1098000"/>
            <a:ext cx="3432000" cy="3564000"/>
          </a:xfrm>
        </p:spPr>
        <p:txBody>
          <a:bodyPr anchor="ctr" anchorCtr="0"/>
          <a:lstStyle>
            <a:lvl1pPr algn="ctr">
              <a:defRPr/>
            </a:lvl1pPr>
          </a:lstStyle>
          <a:p>
            <a:r>
              <a:rPr lang="en-US" noProof="0" smtClean="0"/>
              <a:t>Click icon to add picture</a:t>
            </a:r>
            <a:endParaRPr lang="en-US" noProof="0" dirty="0"/>
          </a:p>
        </p:txBody>
      </p:sp>
      <p:sp>
        <p:nvSpPr>
          <p:cNvPr id="17" name="Espace réservé de la date 16"/>
          <p:cNvSpPr>
            <a:spLocks noGrp="1"/>
          </p:cNvSpPr>
          <p:nvPr>
            <p:ph type="dt" sz="half" idx="14"/>
          </p:nvPr>
        </p:nvSpPr>
        <p:spPr/>
        <p:txBody>
          <a:bodyPr/>
          <a:lstStyle/>
          <a:p>
            <a:fld id="{5093CE5B-D522-4B8C-B1B6-BFE260CB3E0B}" type="datetime1">
              <a:rPr lang="en-US" noProof="0" smtClean="0"/>
              <a:t>1/22/2018</a:t>
            </a:fld>
            <a:endParaRPr lang="en-US" noProof="0"/>
          </a:p>
        </p:txBody>
      </p:sp>
      <p:sp>
        <p:nvSpPr>
          <p:cNvPr id="18" name="Espace réservé du numéro de diapositive 17"/>
          <p:cNvSpPr>
            <a:spLocks noGrp="1"/>
          </p:cNvSpPr>
          <p:nvPr>
            <p:ph type="sldNum" sz="quarter" idx="15"/>
          </p:nvPr>
        </p:nvSpPr>
        <p:spPr/>
        <p:txBody>
          <a:bodyPr/>
          <a:lstStyle/>
          <a:p>
            <a:r>
              <a:rPr lang="en-US" noProof="0" smtClean="0"/>
              <a:t>Page </a:t>
            </a:r>
            <a:fld id="{733122C9-A0B9-462F-8757-0847AD287B63}" type="slidenum">
              <a:rPr lang="en-US" noProof="0" smtClean="0"/>
              <a:pPr/>
              <a:t>‹#›</a:t>
            </a:fld>
            <a:endParaRPr lang="en-US" noProof="0"/>
          </a:p>
        </p:txBody>
      </p:sp>
      <p:sp>
        <p:nvSpPr>
          <p:cNvPr id="19" name="Espace réservé du pied de page 18"/>
          <p:cNvSpPr>
            <a:spLocks noGrp="1"/>
          </p:cNvSpPr>
          <p:nvPr>
            <p:ph type="ftr" sz="quarter" idx="16"/>
          </p:nvPr>
        </p:nvSpPr>
        <p:spPr/>
        <p:txBody>
          <a:bodyPr/>
          <a:lstStyle/>
          <a:p>
            <a:r>
              <a:rPr lang="de-DE" noProof="0" smtClean="0"/>
              <a:t>Forum Trieste / 25-26 January 2018 / D. Einfeld </a:t>
            </a:r>
            <a:endParaRPr lang="en-US" noProof="0"/>
          </a:p>
        </p:txBody>
      </p:sp>
    </p:spTree>
    <p:extLst>
      <p:ext uri="{BB962C8B-B14F-4D97-AF65-F5344CB8AC3E}">
        <p14:creationId xmlns:p14="http://schemas.microsoft.com/office/powerpoint/2010/main" val="2188357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5CB918-2AAA-4574-930F-3BCF68413439}" type="datetime1">
              <a:rPr lang="en-US" smtClean="0"/>
              <a:t>1/22/2018</a:t>
            </a:fld>
            <a:endParaRPr lang="en-US"/>
          </a:p>
        </p:txBody>
      </p:sp>
      <p:sp>
        <p:nvSpPr>
          <p:cNvPr id="5" name="Footer Placeholder 4"/>
          <p:cNvSpPr>
            <a:spLocks noGrp="1"/>
          </p:cNvSpPr>
          <p:nvPr>
            <p:ph type="ftr" sz="quarter" idx="11"/>
          </p:nvPr>
        </p:nvSpPr>
        <p:spPr/>
        <p:txBody>
          <a:bodyPr/>
          <a:lstStyle/>
          <a:p>
            <a:r>
              <a:rPr lang="de-DE" smtClean="0"/>
              <a:t>Forum Trieste / 25-26 January 2018 / D. Einfeld </a:t>
            </a:r>
            <a:endParaRPr lang="en-US"/>
          </a:p>
        </p:txBody>
      </p:sp>
      <p:sp>
        <p:nvSpPr>
          <p:cNvPr id="6" name="Slide Number Placeholder 5"/>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496370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A2C9DA-081E-4CC3-966D-4B298B72D7BC}" type="datetime1">
              <a:rPr lang="en-US" smtClean="0"/>
              <a:t>1/22/2018</a:t>
            </a:fld>
            <a:endParaRPr lang="en-US"/>
          </a:p>
        </p:txBody>
      </p:sp>
      <p:sp>
        <p:nvSpPr>
          <p:cNvPr id="5" name="Footer Placeholder 4"/>
          <p:cNvSpPr>
            <a:spLocks noGrp="1"/>
          </p:cNvSpPr>
          <p:nvPr>
            <p:ph type="ftr" sz="quarter" idx="11"/>
          </p:nvPr>
        </p:nvSpPr>
        <p:spPr/>
        <p:txBody>
          <a:bodyPr/>
          <a:lstStyle/>
          <a:p>
            <a:r>
              <a:rPr lang="de-DE" smtClean="0"/>
              <a:t>Forum Trieste / 25-26 January 2018 / D. Einfeld </a:t>
            </a:r>
            <a:endParaRPr lang="en-US"/>
          </a:p>
        </p:txBody>
      </p:sp>
      <p:sp>
        <p:nvSpPr>
          <p:cNvPr id="6" name="Slide Number Placeholder 5"/>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8791385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765B9A-6D3F-4B1B-B600-306FEE04782D}" type="datetime1">
              <a:rPr lang="en-US" smtClean="0"/>
              <a:t>1/22/2018</a:t>
            </a:fld>
            <a:endParaRPr lang="en-US"/>
          </a:p>
        </p:txBody>
      </p:sp>
      <p:sp>
        <p:nvSpPr>
          <p:cNvPr id="6" name="Footer Placeholder 5"/>
          <p:cNvSpPr>
            <a:spLocks noGrp="1"/>
          </p:cNvSpPr>
          <p:nvPr>
            <p:ph type="ftr" sz="quarter" idx="11"/>
          </p:nvPr>
        </p:nvSpPr>
        <p:spPr/>
        <p:txBody>
          <a:bodyPr/>
          <a:lstStyle/>
          <a:p>
            <a:r>
              <a:rPr lang="de-DE" smtClean="0"/>
              <a:t>Forum Trieste / 25-26 January 2018 / D. Einfeld </a:t>
            </a:r>
            <a:endParaRPr lang="en-US"/>
          </a:p>
        </p:txBody>
      </p:sp>
      <p:sp>
        <p:nvSpPr>
          <p:cNvPr id="7" name="Slide Number Placeholder 6"/>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3498677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EAE073-AE71-4CB6-A4CE-64E161EC5F08}" type="datetime1">
              <a:rPr lang="en-US" smtClean="0"/>
              <a:t>1/22/2018</a:t>
            </a:fld>
            <a:endParaRPr lang="en-US"/>
          </a:p>
        </p:txBody>
      </p:sp>
      <p:sp>
        <p:nvSpPr>
          <p:cNvPr id="8" name="Footer Placeholder 7"/>
          <p:cNvSpPr>
            <a:spLocks noGrp="1"/>
          </p:cNvSpPr>
          <p:nvPr>
            <p:ph type="ftr" sz="quarter" idx="11"/>
          </p:nvPr>
        </p:nvSpPr>
        <p:spPr/>
        <p:txBody>
          <a:bodyPr/>
          <a:lstStyle/>
          <a:p>
            <a:r>
              <a:rPr lang="de-DE" smtClean="0"/>
              <a:t>Forum Trieste / 25-26 January 2018 / D. Einfeld </a:t>
            </a:r>
            <a:endParaRPr lang="en-US"/>
          </a:p>
        </p:txBody>
      </p:sp>
      <p:sp>
        <p:nvSpPr>
          <p:cNvPr id="9" name="Slide Number Placeholder 8"/>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1665041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03C594-0CF7-4AAD-B133-42B64E5FAE72}" type="datetime1">
              <a:rPr lang="en-US" smtClean="0"/>
              <a:t>1/22/2018</a:t>
            </a:fld>
            <a:endParaRPr lang="en-US"/>
          </a:p>
        </p:txBody>
      </p:sp>
      <p:sp>
        <p:nvSpPr>
          <p:cNvPr id="4" name="Footer Placeholder 3"/>
          <p:cNvSpPr>
            <a:spLocks noGrp="1"/>
          </p:cNvSpPr>
          <p:nvPr>
            <p:ph type="ftr" sz="quarter" idx="11"/>
          </p:nvPr>
        </p:nvSpPr>
        <p:spPr/>
        <p:txBody>
          <a:bodyPr/>
          <a:lstStyle/>
          <a:p>
            <a:r>
              <a:rPr lang="de-DE" smtClean="0"/>
              <a:t>Forum Trieste / 25-26 January 2018 / D. Einfeld </a:t>
            </a:r>
            <a:endParaRPr lang="en-US"/>
          </a:p>
        </p:txBody>
      </p:sp>
      <p:sp>
        <p:nvSpPr>
          <p:cNvPr id="5" name="Slide Number Placeholder 4"/>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338737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C8214-172E-45D3-9802-6D019DC20368}" type="datetime1">
              <a:rPr lang="en-US" smtClean="0"/>
              <a:t>1/22/2018</a:t>
            </a:fld>
            <a:endParaRPr lang="en-US"/>
          </a:p>
        </p:txBody>
      </p:sp>
      <p:sp>
        <p:nvSpPr>
          <p:cNvPr id="3" name="Footer Placeholder 2"/>
          <p:cNvSpPr>
            <a:spLocks noGrp="1"/>
          </p:cNvSpPr>
          <p:nvPr>
            <p:ph type="ftr" sz="quarter" idx="11"/>
          </p:nvPr>
        </p:nvSpPr>
        <p:spPr/>
        <p:txBody>
          <a:bodyPr/>
          <a:lstStyle/>
          <a:p>
            <a:r>
              <a:rPr lang="de-DE" smtClean="0"/>
              <a:t>Forum Trieste / 25-26 January 2018 / D. Einfeld </a:t>
            </a:r>
            <a:endParaRPr lang="en-US"/>
          </a:p>
        </p:txBody>
      </p:sp>
      <p:sp>
        <p:nvSpPr>
          <p:cNvPr id="4" name="Slide Number Placeholder 3"/>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337161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3A20A5-B41E-4202-B170-496F4CEBE8AD}" type="datetime1">
              <a:rPr lang="en-US" smtClean="0"/>
              <a:t>1/22/2018</a:t>
            </a:fld>
            <a:endParaRPr lang="en-US"/>
          </a:p>
        </p:txBody>
      </p:sp>
      <p:sp>
        <p:nvSpPr>
          <p:cNvPr id="6" name="Footer Placeholder 5"/>
          <p:cNvSpPr>
            <a:spLocks noGrp="1"/>
          </p:cNvSpPr>
          <p:nvPr>
            <p:ph type="ftr" sz="quarter" idx="11"/>
          </p:nvPr>
        </p:nvSpPr>
        <p:spPr/>
        <p:txBody>
          <a:bodyPr/>
          <a:lstStyle/>
          <a:p>
            <a:r>
              <a:rPr lang="de-DE" smtClean="0"/>
              <a:t>Forum Trieste / 25-26 January 2018 / D. Einfeld </a:t>
            </a:r>
            <a:endParaRPr lang="en-US"/>
          </a:p>
        </p:txBody>
      </p:sp>
      <p:sp>
        <p:nvSpPr>
          <p:cNvPr id="7" name="Slide Number Placeholder 6"/>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1545875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4D520C-3BCA-4141-9EB4-182518D8DD83}" type="datetime1">
              <a:rPr lang="en-US" smtClean="0"/>
              <a:t>1/22/2018</a:t>
            </a:fld>
            <a:endParaRPr lang="en-US"/>
          </a:p>
        </p:txBody>
      </p:sp>
      <p:sp>
        <p:nvSpPr>
          <p:cNvPr id="6" name="Footer Placeholder 5"/>
          <p:cNvSpPr>
            <a:spLocks noGrp="1"/>
          </p:cNvSpPr>
          <p:nvPr>
            <p:ph type="ftr" sz="quarter" idx="11"/>
          </p:nvPr>
        </p:nvSpPr>
        <p:spPr/>
        <p:txBody>
          <a:bodyPr/>
          <a:lstStyle/>
          <a:p>
            <a:r>
              <a:rPr lang="de-DE" smtClean="0"/>
              <a:t>Forum Trieste / 25-26 January 2018 / D. Einfeld </a:t>
            </a:r>
            <a:endParaRPr lang="en-US"/>
          </a:p>
        </p:txBody>
      </p:sp>
      <p:sp>
        <p:nvSpPr>
          <p:cNvPr id="7" name="Slide Number Placeholder 6"/>
          <p:cNvSpPr>
            <a:spLocks noGrp="1"/>
          </p:cNvSpPr>
          <p:nvPr>
            <p:ph type="sldNum" sz="quarter" idx="12"/>
          </p:nvPr>
        </p:nvSpPr>
        <p:spPr/>
        <p:txBody>
          <a:bodyPr/>
          <a:lstStyle/>
          <a:p>
            <a:fld id="{555FBDCE-360B-49F4-A4BA-4B4F222B4A6D}" type="slidenum">
              <a:rPr lang="en-US" smtClean="0"/>
              <a:t>‹#›</a:t>
            </a:fld>
            <a:endParaRPr lang="en-US"/>
          </a:p>
        </p:txBody>
      </p:sp>
    </p:spTree>
    <p:extLst>
      <p:ext uri="{BB962C8B-B14F-4D97-AF65-F5344CB8AC3E}">
        <p14:creationId xmlns:p14="http://schemas.microsoft.com/office/powerpoint/2010/main" val="311753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3031DA-CF50-4DC3-A544-EBFF2534FB81}" type="datetime1">
              <a:rPr lang="en-US" smtClean="0"/>
              <a:t>1/22/2018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Forum Trieste / 25-26 January 2018 / D. Einfeld </a:t>
            </a:r>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FBDCE-360B-49F4-A4BA-4B4F222B4A6D}" type="slidenum">
              <a:rPr lang="en-US" smtClean="0"/>
              <a:t>‹#›</a:t>
            </a:fld>
            <a:endParaRPr lang="en-US"/>
          </a:p>
        </p:txBody>
      </p:sp>
    </p:spTree>
    <p:extLst>
      <p:ext uri="{BB962C8B-B14F-4D97-AF65-F5344CB8AC3E}">
        <p14:creationId xmlns:p14="http://schemas.microsoft.com/office/powerpoint/2010/main" val="1344490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2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 Id="rId5" Type="http://schemas.openxmlformats.org/officeDocument/2006/relationships/image" Target="../media/image42.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1.xml"/><Relationship Id="rId6" Type="http://schemas.openxmlformats.org/officeDocument/2006/relationships/image" Target="../media/image47.emf"/><Relationship Id="rId5" Type="http://schemas.openxmlformats.org/officeDocument/2006/relationships/image" Target="../media/image46.png"/><Relationship Id="rId4" Type="http://schemas.openxmlformats.org/officeDocument/2006/relationships/image" Target="../media/image45.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chart" Target="../charts/chart1.x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chart" Target="../charts/chart2.xml"/><Relationship Id="rId5" Type="http://schemas.openxmlformats.org/officeDocument/2006/relationships/image" Target="../media/image6.emf"/><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a:xfrm>
            <a:off x="219317" y="6490952"/>
            <a:ext cx="3416658" cy="293621"/>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9" name="Slide Number Placeholder 8"/>
          <p:cNvSpPr>
            <a:spLocks noGrp="1"/>
          </p:cNvSpPr>
          <p:nvPr>
            <p:ph type="sldNum" sz="quarter" idx="12"/>
          </p:nvPr>
        </p:nvSpPr>
        <p:spPr>
          <a:xfrm>
            <a:off x="11526590" y="6419448"/>
            <a:ext cx="303727" cy="365125"/>
          </a:xfrm>
        </p:spPr>
        <p:txBody>
          <a:bodyPr/>
          <a:lstStyle/>
          <a:p>
            <a:fld id="{555FBDCE-360B-49F4-A4BA-4B4F222B4A6D}" type="slidenum">
              <a:rPr lang="en-US" sz="1800" b="1" smtClean="0">
                <a:solidFill>
                  <a:schemeClr val="tx1"/>
                </a:solidFill>
              </a:rPr>
              <a:t>1</a:t>
            </a:fld>
            <a:endParaRPr lang="en-US" sz="1800" b="1" dirty="0">
              <a:solidFill>
                <a:schemeClr val="tx1"/>
              </a:solidFill>
            </a:endParaRPr>
          </a:p>
        </p:txBody>
      </p:sp>
      <p:sp>
        <p:nvSpPr>
          <p:cNvPr id="7" name="TextBox 6"/>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FORUM on New Intern. Research Fac. in South-East-Europe</a:t>
            </a:r>
            <a:endParaRPr lang="en-US" sz="3200" b="1" dirty="0">
              <a:solidFill>
                <a:schemeClr val="bg1"/>
              </a:solidFill>
            </a:endParaRPr>
          </a:p>
        </p:txBody>
      </p:sp>
      <p:sp>
        <p:nvSpPr>
          <p:cNvPr id="2" name="Rectangle 1"/>
          <p:cNvSpPr/>
          <p:nvPr/>
        </p:nvSpPr>
        <p:spPr>
          <a:xfrm>
            <a:off x="1330818" y="757946"/>
            <a:ext cx="9530366" cy="869469"/>
          </a:xfrm>
          <a:prstGeom prst="rect">
            <a:avLst/>
          </a:prstGeom>
        </p:spPr>
        <p:txBody>
          <a:bodyPr wrap="square">
            <a:spAutoFit/>
          </a:bodyPr>
          <a:lstStyle/>
          <a:p>
            <a:pPr algn="ctr">
              <a:spcBef>
                <a:spcPts val="300"/>
              </a:spcBef>
              <a:spcAft>
                <a:spcPts val="0"/>
              </a:spcAft>
            </a:pPr>
            <a:r>
              <a:rPr lang="en-GB" sz="2800" b="1" dirty="0">
                <a:ea typeface="MS Mincho" panose="02020609040205080304" pitchFamily="49" charset="-128"/>
              </a:rPr>
              <a:t>4th Generation Synchrotron Light </a:t>
            </a:r>
            <a:r>
              <a:rPr lang="en-GB" sz="2800" b="1" dirty="0" smtClean="0">
                <a:ea typeface="MS Mincho" panose="02020609040205080304" pitchFamily="49" charset="-128"/>
              </a:rPr>
              <a:t>Source (SRL) </a:t>
            </a:r>
            <a:r>
              <a:rPr lang="en-GB" sz="2800" b="1" dirty="0">
                <a:ea typeface="MS Mincho" panose="02020609040205080304" pitchFamily="49" charset="-128"/>
              </a:rPr>
              <a:t>for </a:t>
            </a:r>
            <a:r>
              <a:rPr lang="en-GB" sz="2800" b="1" dirty="0" smtClean="0">
                <a:ea typeface="MS Mincho" panose="02020609040205080304" pitchFamily="49" charset="-128"/>
              </a:rPr>
              <a:t>SEE</a:t>
            </a:r>
            <a:r>
              <a:rPr lang="en-GB" sz="2800" b="1" dirty="0" smtClean="0">
                <a:ea typeface="MS Mincho" panose="02020609040205080304" pitchFamily="49" charset="-128"/>
              </a:rPr>
              <a:t> </a:t>
            </a:r>
          </a:p>
          <a:p>
            <a:pPr algn="ctr">
              <a:spcBef>
                <a:spcPts val="300"/>
              </a:spcBef>
              <a:spcAft>
                <a:spcPts val="0"/>
              </a:spcAft>
            </a:pPr>
            <a:r>
              <a:rPr lang="en-GB" b="1" kern="0" dirty="0" smtClean="0">
                <a:solidFill>
                  <a:srgbClr val="FFFFFF"/>
                </a:solidFill>
                <a:latin typeface="Calibri" panose="020F0502020204030204" pitchFamily="34" charset="0"/>
                <a:ea typeface="Times New Roman" panose="02020603050405020304" pitchFamily="18" charset="0"/>
              </a:rPr>
              <a:t> </a:t>
            </a:r>
            <a:r>
              <a:rPr lang="en-GB" b="1" kern="0" dirty="0" smtClean="0">
                <a:solidFill>
                  <a:srgbClr val="FFFFFF"/>
                </a:solidFill>
                <a:latin typeface="Calibri" panose="020F0502020204030204" pitchFamily="34" charset="0"/>
                <a:ea typeface="Times New Roman" panose="02020603050405020304" pitchFamily="18" charset="0"/>
              </a:rPr>
              <a:t>Light S</a:t>
            </a:r>
            <a:r>
              <a:rPr lang="en-US" sz="2000" u="heavy" kern="0" dirty="0" smtClean="0">
                <a:latin typeface="Calibri" panose="020F0502020204030204" pitchFamily="34" charset="0"/>
                <a:ea typeface="Times New Roman" panose="02020603050405020304" pitchFamily="18" charset="0"/>
              </a:rPr>
              <a:t>D</a:t>
            </a:r>
            <a:r>
              <a:rPr lang="en-US" sz="2000" u="heavy" kern="0" dirty="0">
                <a:latin typeface="Calibri" panose="020F0502020204030204" pitchFamily="34" charset="0"/>
                <a:ea typeface="Times New Roman" panose="02020603050405020304" pitchFamily="18" charset="0"/>
              </a:rPr>
              <a:t>. </a:t>
            </a:r>
            <a:r>
              <a:rPr lang="en-US" sz="2000" u="heavy" kern="0" dirty="0" err="1">
                <a:latin typeface="Calibri" panose="020F0502020204030204" pitchFamily="34" charset="0"/>
                <a:ea typeface="Times New Roman" panose="02020603050405020304" pitchFamily="18" charset="0"/>
              </a:rPr>
              <a:t>Einfeld</a:t>
            </a:r>
            <a:r>
              <a:rPr lang="en-US" sz="2000" u="heavy" kern="0" baseline="30000" dirty="0" err="1">
                <a:latin typeface="Calibri" panose="020F0502020204030204" pitchFamily="34" charset="0"/>
                <a:ea typeface="Times New Roman" panose="02020603050405020304" pitchFamily="18" charset="0"/>
              </a:rPr>
              <a:t>a</a:t>
            </a:r>
            <a:r>
              <a:rPr lang="en-US" sz="2000" kern="0" dirty="0">
                <a:latin typeface="Calibri" panose="020F0502020204030204" pitchFamily="34" charset="0"/>
                <a:ea typeface="Times New Roman" panose="02020603050405020304" pitchFamily="18" charset="0"/>
              </a:rPr>
              <a:t> , R. </a:t>
            </a:r>
            <a:r>
              <a:rPr lang="en-US" sz="2000" kern="0" dirty="0" err="1">
                <a:latin typeface="Calibri" panose="020F0502020204030204" pitchFamily="34" charset="0"/>
                <a:ea typeface="Times New Roman" panose="02020603050405020304" pitchFamily="18" charset="0"/>
              </a:rPr>
              <a:t>Bartolini</a:t>
            </a:r>
            <a:r>
              <a:rPr lang="en-US" sz="2000" kern="0" baseline="30000" dirty="0" err="1">
                <a:latin typeface="Calibri" panose="020F0502020204030204" pitchFamily="34" charset="0"/>
                <a:ea typeface="Times New Roman" panose="02020603050405020304" pitchFamily="18" charset="0"/>
              </a:rPr>
              <a:t>b</a:t>
            </a:r>
            <a:r>
              <a:rPr lang="en-US" sz="2000" kern="0" dirty="0">
                <a:latin typeface="Calibri" panose="020F0502020204030204" pitchFamily="34" charset="0"/>
                <a:ea typeface="Times New Roman" panose="02020603050405020304" pitchFamily="18" charset="0"/>
              </a:rPr>
              <a:t>, </a:t>
            </a:r>
            <a:r>
              <a:rPr lang="en-US" sz="2000" kern="0" dirty="0" err="1">
                <a:latin typeface="Calibri" panose="020F0502020204030204" pitchFamily="34" charset="0"/>
                <a:ea typeface="Times New Roman" panose="02020603050405020304" pitchFamily="18" charset="0"/>
              </a:rPr>
              <a:t>A.Nadji</a:t>
            </a:r>
            <a:r>
              <a:rPr lang="en-US" sz="2000" kern="0" baseline="30000" dirty="0" err="1">
                <a:latin typeface="Calibri" panose="020F0502020204030204" pitchFamily="34" charset="0"/>
                <a:ea typeface="Times New Roman" panose="02020603050405020304" pitchFamily="18" charset="0"/>
              </a:rPr>
              <a:t>c</a:t>
            </a:r>
            <a:r>
              <a:rPr lang="en-US" sz="2000" kern="0" dirty="0">
                <a:latin typeface="Calibri" panose="020F0502020204030204" pitchFamily="34" charset="0"/>
                <a:ea typeface="Times New Roman" panose="02020603050405020304" pitchFamily="18" charset="0"/>
              </a:rPr>
              <a:t> </a:t>
            </a:r>
            <a:r>
              <a:rPr lang="en-US" sz="2000" kern="0" dirty="0" smtClean="0">
                <a:latin typeface="Calibri" panose="020F0502020204030204" pitchFamily="34" charset="0"/>
                <a:ea typeface="Times New Roman" panose="02020603050405020304" pitchFamily="18" charset="0"/>
              </a:rPr>
              <a:t>,</a:t>
            </a:r>
            <a:r>
              <a:rPr lang="en-US" sz="2000" kern="0" dirty="0">
                <a:latin typeface="Calibri" panose="020F0502020204030204" pitchFamily="34" charset="0"/>
                <a:ea typeface="Times New Roman" panose="02020603050405020304" pitchFamily="18" charset="0"/>
              </a:rPr>
              <a:t> C. </a:t>
            </a:r>
            <a:r>
              <a:rPr lang="en-US" sz="2000" kern="0" dirty="0" err="1" smtClean="0">
                <a:latin typeface="Calibri" panose="020F0502020204030204" pitchFamily="34" charset="0"/>
                <a:ea typeface="Times New Roman" panose="02020603050405020304" pitchFamily="18" charset="0"/>
              </a:rPr>
              <a:t>Quitmann</a:t>
            </a:r>
            <a:r>
              <a:rPr lang="en-US" sz="2000" kern="0" baseline="30000" dirty="0" err="1" smtClean="0">
                <a:latin typeface="Calibri" panose="020F0502020204030204" pitchFamily="34" charset="0"/>
                <a:ea typeface="Times New Roman" panose="02020603050405020304" pitchFamily="18" charset="0"/>
              </a:rPr>
              <a:t>d</a:t>
            </a:r>
            <a:r>
              <a:rPr lang="en-US" sz="2000" kern="0" dirty="0" smtClean="0">
                <a:latin typeface="Calibri" panose="020F0502020204030204" pitchFamily="34" charset="0"/>
                <a:ea typeface="Times New Roman" panose="02020603050405020304" pitchFamily="18" charset="0"/>
              </a:rPr>
              <a:t>, </a:t>
            </a:r>
            <a:r>
              <a:rPr lang="en-US" sz="2000" kern="0" dirty="0">
                <a:latin typeface="Calibri" panose="020F0502020204030204" pitchFamily="34" charset="0"/>
                <a:ea typeface="Times New Roman" panose="02020603050405020304" pitchFamily="18" charset="0"/>
              </a:rPr>
              <a:t>T. </a:t>
            </a:r>
            <a:r>
              <a:rPr lang="en-US" sz="2000" kern="0" dirty="0" err="1">
                <a:latin typeface="Calibri" panose="020F0502020204030204" pitchFamily="34" charset="0"/>
                <a:ea typeface="Times New Roman" panose="02020603050405020304" pitchFamily="18" charset="0"/>
              </a:rPr>
              <a:t>Rayment</a:t>
            </a:r>
            <a:r>
              <a:rPr lang="en-US" sz="2000" kern="0" baseline="30000" dirty="0" err="1">
                <a:latin typeface="Calibri" panose="020F0502020204030204" pitchFamily="34" charset="0"/>
                <a:ea typeface="Times New Roman" panose="02020603050405020304" pitchFamily="18" charset="0"/>
              </a:rPr>
              <a:t>e</a:t>
            </a:r>
            <a:r>
              <a:rPr lang="en-US" sz="2000" kern="0" baseline="30000" dirty="0">
                <a:latin typeface="Calibri" panose="020F0502020204030204" pitchFamily="34" charset="0"/>
                <a:ea typeface="Times New Roman" panose="02020603050405020304" pitchFamily="18" charset="0"/>
              </a:rPr>
              <a:t> </a:t>
            </a:r>
            <a:r>
              <a:rPr lang="en-US" sz="2000" kern="0" dirty="0" smtClean="0">
                <a:latin typeface="Calibri" panose="020F0502020204030204" pitchFamily="34" charset="0"/>
                <a:ea typeface="Times New Roman" panose="02020603050405020304" pitchFamily="18" charset="0"/>
              </a:rPr>
              <a:t>. </a:t>
            </a:r>
            <a:r>
              <a:rPr lang="en-US" sz="2000" kern="0" dirty="0">
                <a:latin typeface="Calibri" panose="020F0502020204030204" pitchFamily="34" charset="0"/>
                <a:ea typeface="Times New Roman" panose="02020603050405020304" pitchFamily="18" charset="0"/>
              </a:rPr>
              <a:t>a</a:t>
            </a:r>
            <a:r>
              <a:rPr lang="en-US" sz="2000" kern="0" dirty="0" smtClean="0">
                <a:latin typeface="Calibri" panose="020F0502020204030204" pitchFamily="34" charset="0"/>
                <a:ea typeface="Times New Roman" panose="02020603050405020304" pitchFamily="18" charset="0"/>
              </a:rPr>
              <a:t>nd P.F</a:t>
            </a:r>
            <a:r>
              <a:rPr lang="en-US" sz="2000" kern="0" dirty="0">
                <a:latin typeface="Calibri" panose="020F0502020204030204" pitchFamily="34" charset="0"/>
                <a:ea typeface="Times New Roman" panose="02020603050405020304" pitchFamily="18" charset="0"/>
              </a:rPr>
              <a:t>. </a:t>
            </a:r>
            <a:r>
              <a:rPr lang="en-US" sz="2000" kern="0" dirty="0" err="1" smtClean="0">
                <a:latin typeface="Calibri" panose="020F0502020204030204" pitchFamily="34" charset="0"/>
                <a:ea typeface="Times New Roman" panose="02020603050405020304" pitchFamily="18" charset="0"/>
              </a:rPr>
              <a:t>Tavares</a:t>
            </a:r>
            <a:r>
              <a:rPr lang="en-US" sz="2000" kern="0" baseline="30000" dirty="0" err="1" smtClean="0">
                <a:latin typeface="Calibri" panose="020F0502020204030204" pitchFamily="34" charset="0"/>
                <a:ea typeface="Times New Roman" panose="02020603050405020304" pitchFamily="18" charset="0"/>
              </a:rPr>
              <a:t>d</a:t>
            </a:r>
            <a:endParaRPr lang="en-GB" sz="2000" b="1" kern="0" dirty="0">
              <a:effectLst/>
              <a:latin typeface="Times New Roman" panose="02020603050405020304" pitchFamily="18" charset="0"/>
              <a:ea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3181082" y="1733907"/>
            <a:ext cx="5306096" cy="4153797"/>
          </a:xfrm>
          <a:prstGeom prst="rect">
            <a:avLst/>
          </a:prstGeom>
        </p:spPr>
      </p:pic>
      <p:sp>
        <p:nvSpPr>
          <p:cNvPr id="4" name="Rectangle 3"/>
          <p:cNvSpPr/>
          <p:nvPr/>
        </p:nvSpPr>
        <p:spPr>
          <a:xfrm>
            <a:off x="1927646" y="5942490"/>
            <a:ext cx="8603088" cy="487313"/>
          </a:xfrm>
          <a:prstGeom prst="rect">
            <a:avLst/>
          </a:prstGeom>
        </p:spPr>
        <p:txBody>
          <a:bodyPr wrap="square">
            <a:spAutoFit/>
          </a:bodyPr>
          <a:lstStyle/>
          <a:p>
            <a:pPr algn="just">
              <a:spcBef>
                <a:spcPts val="200"/>
              </a:spcBef>
              <a:spcAft>
                <a:spcPts val="0"/>
              </a:spcAft>
            </a:pPr>
            <a:r>
              <a:rPr lang="en-US" sz="1200" b="1" baseline="30000" dirty="0">
                <a:ea typeface="MS Mincho" panose="02020609040205080304" pitchFamily="49" charset="-128"/>
              </a:rPr>
              <a:t>a</a:t>
            </a:r>
            <a:r>
              <a:rPr lang="en-US" sz="1200" b="1" dirty="0">
                <a:ea typeface="MS Mincho" panose="02020609040205080304" pitchFamily="49" charset="-128"/>
              </a:rPr>
              <a:t> European Synchrotron Radiation Facility (ESRF), Grenoble, </a:t>
            </a:r>
            <a:r>
              <a:rPr lang="en-US" sz="1200" b="1" dirty="0" smtClean="0">
                <a:ea typeface="MS Mincho" panose="02020609040205080304" pitchFamily="49" charset="-128"/>
              </a:rPr>
              <a:t>France, </a:t>
            </a:r>
            <a:r>
              <a:rPr lang="en-US" sz="1200" b="1" baseline="30000" dirty="0" smtClean="0">
                <a:ea typeface="MS Mincho" panose="02020609040205080304" pitchFamily="49" charset="-128"/>
              </a:rPr>
              <a:t>b </a:t>
            </a:r>
            <a:r>
              <a:rPr lang="en-US" sz="1200" b="1" dirty="0">
                <a:ea typeface="MS Mincho" panose="02020609040205080304" pitchFamily="49" charset="-128"/>
              </a:rPr>
              <a:t>Diamond, </a:t>
            </a:r>
            <a:r>
              <a:rPr lang="en-US" sz="1200" b="1" dirty="0" err="1">
                <a:ea typeface="MS Mincho" panose="02020609040205080304" pitchFamily="49" charset="-128"/>
              </a:rPr>
              <a:t>Oxfordshire</a:t>
            </a:r>
            <a:r>
              <a:rPr lang="en-US" sz="1200" b="1" dirty="0">
                <a:ea typeface="MS Mincho" panose="02020609040205080304" pitchFamily="49" charset="-128"/>
              </a:rPr>
              <a:t>,  OX 11 0DE, United Kingdom</a:t>
            </a:r>
            <a:endParaRPr lang="en-GB" sz="1200" b="1" dirty="0">
              <a:ea typeface="MS Mincho" panose="02020609040205080304" pitchFamily="49" charset="-128"/>
            </a:endParaRPr>
          </a:p>
          <a:p>
            <a:pPr algn="just">
              <a:spcBef>
                <a:spcPts val="200"/>
              </a:spcBef>
              <a:spcAft>
                <a:spcPts val="0"/>
              </a:spcAft>
            </a:pPr>
            <a:r>
              <a:rPr lang="fr-FR" sz="1200" b="1" baseline="30000" dirty="0">
                <a:ea typeface="MS Mincho" panose="02020609040205080304" pitchFamily="49" charset="-128"/>
              </a:rPr>
              <a:t>c</a:t>
            </a:r>
            <a:r>
              <a:rPr lang="fr-FR" sz="1200" b="1" dirty="0">
                <a:ea typeface="MS Mincho" panose="02020609040205080304" pitchFamily="49" charset="-128"/>
              </a:rPr>
              <a:t> Synchrotron Soleil, 91190 Saint-Aubin, </a:t>
            </a:r>
            <a:r>
              <a:rPr lang="fr-FR" sz="1200" b="1" dirty="0" smtClean="0">
                <a:ea typeface="MS Mincho" panose="02020609040205080304" pitchFamily="49" charset="-128"/>
              </a:rPr>
              <a:t>France, </a:t>
            </a:r>
            <a:r>
              <a:rPr lang="en-US" sz="1200" b="1" baseline="30000" dirty="0" smtClean="0">
                <a:ea typeface="MS Mincho" panose="02020609040205080304" pitchFamily="49" charset="-128"/>
              </a:rPr>
              <a:t>d </a:t>
            </a:r>
            <a:r>
              <a:rPr lang="en-US" sz="1200" b="1" dirty="0" smtClean="0">
                <a:ea typeface="MS Mincho" panose="02020609040205080304" pitchFamily="49" charset="-128"/>
              </a:rPr>
              <a:t>MAX </a:t>
            </a:r>
            <a:r>
              <a:rPr lang="en-US" sz="1200" b="1" dirty="0">
                <a:ea typeface="MS Mincho" panose="02020609040205080304" pitchFamily="49" charset="-128"/>
              </a:rPr>
              <a:t>IV Laboratory, 22594 Lund, </a:t>
            </a:r>
            <a:r>
              <a:rPr lang="en-US" sz="1200" b="1" dirty="0" smtClean="0">
                <a:ea typeface="MS Mincho" panose="02020609040205080304" pitchFamily="49" charset="-128"/>
              </a:rPr>
              <a:t>Sweden, </a:t>
            </a:r>
            <a:r>
              <a:rPr lang="en-US" sz="1200" b="1" baseline="30000" dirty="0" smtClean="0">
                <a:ea typeface="MS Mincho" panose="02020609040205080304" pitchFamily="49" charset="-128"/>
              </a:rPr>
              <a:t>e</a:t>
            </a:r>
            <a:r>
              <a:rPr lang="en-US" sz="1200" b="1" dirty="0" smtClean="0">
                <a:ea typeface="MS Mincho" panose="02020609040205080304" pitchFamily="49" charset="-128"/>
              </a:rPr>
              <a:t> </a:t>
            </a:r>
            <a:r>
              <a:rPr lang="en-US" sz="1200" b="1" dirty="0">
                <a:ea typeface="MS Mincho" panose="02020609040205080304" pitchFamily="49" charset="-128"/>
              </a:rPr>
              <a:t>University Birmingham, United Kingdom</a:t>
            </a:r>
            <a:endParaRPr lang="en-GB" sz="1200" b="1" dirty="0">
              <a:effectLst/>
              <a:ea typeface="MS Mincho" panose="02020609040205080304" pitchFamily="49" charset="-128"/>
            </a:endParaRPr>
          </a:p>
        </p:txBody>
      </p:sp>
    </p:spTree>
    <p:extLst>
      <p:ext uri="{BB962C8B-B14F-4D97-AF65-F5344CB8AC3E}">
        <p14:creationId xmlns:p14="http://schemas.microsoft.com/office/powerpoint/2010/main" val="24607630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03030" y="6356350"/>
            <a:ext cx="3495252"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0856890" y="6356350"/>
            <a:ext cx="496910" cy="365125"/>
          </a:xfrm>
        </p:spPr>
        <p:txBody>
          <a:bodyPr/>
          <a:lstStyle/>
          <a:p>
            <a:fld id="{555FBDCE-360B-49F4-A4BA-4B4F222B4A6D}" type="slidenum">
              <a:rPr lang="en-US" sz="1800" b="1" smtClean="0">
                <a:solidFill>
                  <a:schemeClr val="tx1"/>
                </a:solidFill>
              </a:rPr>
              <a:t>10</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General Layout of a Synchrotron Light Source</a:t>
            </a:r>
            <a:endParaRPr lang="en-US" sz="3200" b="1" dirty="0">
              <a:solidFill>
                <a:schemeClr val="bg1"/>
              </a:solidFill>
            </a:endParaRPr>
          </a:p>
        </p:txBody>
      </p:sp>
      <p:pic>
        <p:nvPicPr>
          <p:cNvPr id="5" name="Picture 4"/>
          <p:cNvPicPr>
            <a:picLocks noChangeAspect="1"/>
          </p:cNvPicPr>
          <p:nvPr/>
        </p:nvPicPr>
        <p:blipFill>
          <a:blip r:embed="rId3"/>
          <a:stretch>
            <a:fillRect/>
          </a:stretch>
        </p:blipFill>
        <p:spPr>
          <a:xfrm>
            <a:off x="351761" y="711775"/>
            <a:ext cx="6493042" cy="5691616"/>
          </a:xfrm>
          <a:prstGeom prst="rect">
            <a:avLst/>
          </a:prstGeom>
        </p:spPr>
      </p:pic>
      <p:pic>
        <p:nvPicPr>
          <p:cNvPr id="4" name="Picture 3"/>
          <p:cNvPicPr>
            <a:picLocks noChangeAspect="1"/>
          </p:cNvPicPr>
          <p:nvPr/>
        </p:nvPicPr>
        <p:blipFill>
          <a:blip r:embed="rId4"/>
          <a:stretch>
            <a:fillRect/>
          </a:stretch>
        </p:blipFill>
        <p:spPr>
          <a:xfrm>
            <a:off x="6503831" y="2829125"/>
            <a:ext cx="5427955" cy="2816178"/>
          </a:xfrm>
          <a:prstGeom prst="rect">
            <a:avLst/>
          </a:prstGeom>
        </p:spPr>
      </p:pic>
    </p:spTree>
    <p:extLst>
      <p:ext uri="{BB962C8B-B14F-4D97-AF65-F5344CB8AC3E}">
        <p14:creationId xmlns:p14="http://schemas.microsoft.com/office/powerpoint/2010/main" val="18996861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63132" y="6368843"/>
            <a:ext cx="3236890" cy="365126"/>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500834" y="6368844"/>
            <a:ext cx="471152" cy="365125"/>
          </a:xfrm>
        </p:spPr>
        <p:txBody>
          <a:bodyPr/>
          <a:lstStyle/>
          <a:p>
            <a:fld id="{555FBDCE-360B-49F4-A4BA-4B4F222B4A6D}" type="slidenum">
              <a:rPr lang="en-US" sz="1800" b="1" smtClean="0">
                <a:solidFill>
                  <a:schemeClr val="tx1"/>
                </a:solidFill>
              </a:rPr>
              <a:t>11</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Machine </a:t>
            </a:r>
            <a:r>
              <a:rPr lang="en-US" sz="3200" b="1" dirty="0">
                <a:solidFill>
                  <a:schemeClr val="bg1"/>
                </a:solidFill>
              </a:rPr>
              <a:t>F</a:t>
            </a:r>
            <a:r>
              <a:rPr lang="en-US" sz="3200" b="1" dirty="0" smtClean="0">
                <a:solidFill>
                  <a:schemeClr val="bg1"/>
                </a:solidFill>
              </a:rPr>
              <a:t>unctions of the 7MBA-Lattice (MAX IV)</a:t>
            </a:r>
            <a:endParaRPr lang="en-US" sz="3200" b="1" dirty="0">
              <a:solidFill>
                <a:schemeClr val="bg1"/>
              </a:solidFill>
            </a:endParaRPr>
          </a:p>
        </p:txBody>
      </p:sp>
      <p:pic>
        <p:nvPicPr>
          <p:cNvPr id="5" name="Picture 4"/>
          <p:cNvPicPr>
            <a:picLocks noChangeAspect="1"/>
          </p:cNvPicPr>
          <p:nvPr/>
        </p:nvPicPr>
        <p:blipFill rotWithShape="1">
          <a:blip r:embed="rId2"/>
          <a:srcRect l="551" t="9178" r="2714" b="9495"/>
          <a:stretch/>
        </p:blipFill>
        <p:spPr>
          <a:xfrm>
            <a:off x="553791" y="1294941"/>
            <a:ext cx="11054687" cy="4546300"/>
          </a:xfrm>
          <a:prstGeom prst="rect">
            <a:avLst/>
          </a:prstGeom>
        </p:spPr>
      </p:pic>
      <p:sp>
        <p:nvSpPr>
          <p:cNvPr id="7" name="TextBox 6"/>
          <p:cNvSpPr txBox="1"/>
          <p:nvPr/>
        </p:nvSpPr>
        <p:spPr>
          <a:xfrm>
            <a:off x="1530088" y="5722512"/>
            <a:ext cx="9797955" cy="646331"/>
          </a:xfrm>
          <a:prstGeom prst="rect">
            <a:avLst/>
          </a:prstGeom>
          <a:solidFill>
            <a:srgbClr val="FFC000"/>
          </a:solidFill>
        </p:spPr>
        <p:txBody>
          <a:bodyPr wrap="square" rtlCol="0">
            <a:spAutoFit/>
          </a:bodyPr>
          <a:lstStyle/>
          <a:p>
            <a:pPr algn="ctr"/>
            <a:r>
              <a:rPr lang="en-US" b="1" dirty="0" smtClean="0"/>
              <a:t>Steps: 1.) looking for existing lattices, 2.) Matching the lattices to a circumference of roughly 350 m, 3.) Beam dynamics calculations, 4.) Brilliance calculations and 5.) Final lattice selection. </a:t>
            </a:r>
            <a:endParaRPr lang="en-US" b="1" dirty="0"/>
          </a:p>
        </p:txBody>
      </p:sp>
    </p:spTree>
    <p:extLst>
      <p:ext uri="{BB962C8B-B14F-4D97-AF65-F5344CB8AC3E}">
        <p14:creationId xmlns:p14="http://schemas.microsoft.com/office/powerpoint/2010/main" val="30996528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2191999" cy="617540"/>
          </a:xfrm>
          <a:prstGeom prst="rect">
            <a:avLst/>
          </a:prstGeom>
          <a:solidFill>
            <a:srgbClr val="6464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ltLang="en-US" sz="3200" b="1" i="1" dirty="0">
                <a:solidFill>
                  <a:schemeClr val="bg1"/>
                </a:solidFill>
              </a:rPr>
              <a:t>         </a:t>
            </a:r>
            <a:r>
              <a:rPr lang="en-GB" altLang="en-US" sz="3200" b="1" i="1" dirty="0" smtClean="0">
                <a:solidFill>
                  <a:schemeClr val="bg1"/>
                </a:solidFill>
              </a:rPr>
              <a:t>                    </a:t>
            </a:r>
            <a:r>
              <a:rPr lang="en-GB" altLang="en-US" sz="3200" b="1" dirty="0" smtClean="0">
                <a:solidFill>
                  <a:schemeClr val="bg1"/>
                </a:solidFill>
                <a:latin typeface="Arial" panose="020B0604020202020204" pitchFamily="34" charset="0"/>
                <a:cs typeface="Arial" panose="020B0604020202020204" pitchFamily="34" charset="0"/>
              </a:rPr>
              <a:t>Towards low Emittance of </a:t>
            </a:r>
            <a:r>
              <a:rPr lang="en-GB" altLang="en-US" sz="3200" b="1" dirty="0" smtClean="0">
                <a:solidFill>
                  <a:schemeClr val="bg1"/>
                </a:solidFill>
                <a:latin typeface="Arial" panose="020B0604020202020204" pitchFamily="34" charset="0"/>
                <a:cs typeface="Arial" panose="020B0604020202020204" pitchFamily="34" charset="0"/>
              </a:rPr>
              <a:t>a </a:t>
            </a:r>
            <a:r>
              <a:rPr lang="en-GB" altLang="en-US" sz="3200" b="1" dirty="0" smtClean="0">
                <a:solidFill>
                  <a:schemeClr val="bg1"/>
                </a:solidFill>
                <a:latin typeface="Arial" panose="020B0604020202020204" pitchFamily="34" charset="0"/>
                <a:cs typeface="Arial" panose="020B0604020202020204" pitchFamily="34" charset="0"/>
              </a:rPr>
              <a:t>SRL</a:t>
            </a:r>
            <a:endParaRPr lang="es-ES" altLang="en-US" sz="3200" b="1" dirty="0">
              <a:solidFill>
                <a:schemeClr val="bg1"/>
              </a:solidFill>
              <a:latin typeface="Arial" panose="020B0604020202020204" pitchFamily="34" charset="0"/>
              <a:cs typeface="Arial" panose="020B0604020202020204" pitchFamily="34" charset="0"/>
            </a:endParaRPr>
          </a:p>
        </p:txBody>
      </p:sp>
      <p:sp>
        <p:nvSpPr>
          <p:cNvPr id="2" name="Rectangle 1"/>
          <p:cNvSpPr/>
          <p:nvPr/>
        </p:nvSpPr>
        <p:spPr>
          <a:xfrm>
            <a:off x="1703512" y="833796"/>
            <a:ext cx="9204894" cy="4410438"/>
          </a:xfrm>
          <a:prstGeom prst="rect">
            <a:avLst/>
          </a:prstGeom>
          <a:solidFill>
            <a:srgbClr val="FFFF00"/>
          </a:solidFill>
        </p:spPr>
        <p:txBody>
          <a:bodyPr wrap="square">
            <a:spAutoFit/>
          </a:bodyPr>
          <a:lstStyle/>
          <a:p>
            <a:pPr>
              <a:lnSpc>
                <a:spcPct val="115000"/>
              </a:lnSpc>
            </a:pPr>
            <a:r>
              <a:rPr lang="en-US" sz="2400" b="1" dirty="0">
                <a:ea typeface="Calibri" panose="020F0502020204030204" pitchFamily="34" charset="0"/>
              </a:rPr>
              <a:t>To achieve low emittance the following points should be considered</a:t>
            </a:r>
            <a:r>
              <a:rPr lang="en-US" sz="2400" b="1" dirty="0" smtClean="0">
                <a:ea typeface="Calibri" panose="020F0502020204030204" pitchFamily="34" charset="0"/>
              </a:rPr>
              <a:t>:</a:t>
            </a:r>
            <a:endParaRPr lang="en-GB" sz="2000" b="1" dirty="0">
              <a:ea typeface="Times New Roman" panose="02020603050405020304" pitchFamily="18" charset="0"/>
            </a:endParaRPr>
          </a:p>
          <a:p>
            <a:pPr>
              <a:lnSpc>
                <a:spcPct val="115000"/>
              </a:lnSpc>
            </a:pPr>
            <a:r>
              <a:rPr lang="en-US" sz="2000" b="1" dirty="0">
                <a:ea typeface="Calibri" panose="020F0502020204030204" pitchFamily="34" charset="0"/>
              </a:rPr>
              <a:t>• The number of magnets has to be large, which means  multi-bend achromat   </a:t>
            </a:r>
          </a:p>
          <a:p>
            <a:pPr>
              <a:lnSpc>
                <a:spcPct val="115000"/>
              </a:lnSpc>
            </a:pPr>
            <a:r>
              <a:rPr lang="en-US" sz="2000" b="1" dirty="0">
                <a:ea typeface="Calibri" panose="020F0502020204030204" pitchFamily="34" charset="0"/>
              </a:rPr>
              <a:t>   cells</a:t>
            </a:r>
            <a:r>
              <a:rPr lang="en-GB" sz="2000" b="1" dirty="0">
                <a:ea typeface="Calibri" panose="020F0502020204030204" pitchFamily="34" charset="0"/>
              </a:rPr>
              <a:t> </a:t>
            </a:r>
            <a:r>
              <a:rPr lang="en-US" sz="2000" b="1" dirty="0">
                <a:ea typeface="Calibri" panose="020F0502020204030204" pitchFamily="34" charset="0"/>
              </a:rPr>
              <a:t>(MBA) with 5 or more bending magnets.</a:t>
            </a:r>
            <a:endParaRPr lang="en-GB" sz="2000" b="1" dirty="0">
              <a:ea typeface="Times New Roman" panose="02020603050405020304" pitchFamily="18" charset="0"/>
            </a:endParaRPr>
          </a:p>
          <a:p>
            <a:pPr>
              <a:lnSpc>
                <a:spcPct val="115000"/>
              </a:lnSpc>
            </a:pPr>
            <a:r>
              <a:rPr lang="en-US" sz="2000" b="1" dirty="0">
                <a:ea typeface="Calibri" panose="020F0502020204030204" pitchFamily="34" charset="0"/>
              </a:rPr>
              <a:t>• The outer bending magnets must be shorter by roughly a factor 2 </a:t>
            </a:r>
            <a:endParaRPr lang="en-GB" sz="2000" b="1" dirty="0">
              <a:ea typeface="Calibri" panose="020F0502020204030204" pitchFamily="34" charset="0"/>
            </a:endParaRPr>
          </a:p>
          <a:p>
            <a:pPr>
              <a:lnSpc>
                <a:spcPct val="115000"/>
              </a:lnSpc>
            </a:pPr>
            <a:r>
              <a:rPr lang="en-US" sz="2000" b="1" dirty="0">
                <a:ea typeface="Calibri" panose="020F0502020204030204" pitchFamily="34" charset="0"/>
              </a:rPr>
              <a:t>• The bending magnets should be combined-function construction with vertical  </a:t>
            </a:r>
          </a:p>
          <a:p>
            <a:pPr>
              <a:lnSpc>
                <a:spcPct val="115000"/>
              </a:lnSpc>
            </a:pPr>
            <a:r>
              <a:rPr lang="en-US" sz="2000" b="1" dirty="0">
                <a:ea typeface="Calibri" panose="020F0502020204030204" pitchFamily="34" charset="0"/>
              </a:rPr>
              <a:t>   focusing to increase maximize </a:t>
            </a:r>
            <a:r>
              <a:rPr lang="en-US" sz="2000" b="1" dirty="0" err="1">
                <a:ea typeface="Calibri" panose="020F0502020204030204" pitchFamily="34" charset="0"/>
              </a:rPr>
              <a:t>J</a:t>
            </a:r>
            <a:r>
              <a:rPr lang="en-US" sz="2000" b="1" baseline="-25000" dirty="0" err="1">
                <a:ea typeface="Calibri" panose="020F0502020204030204" pitchFamily="34" charset="0"/>
              </a:rPr>
              <a:t>x</a:t>
            </a:r>
            <a:r>
              <a:rPr lang="en-US" sz="2000" b="1" baseline="-25000" dirty="0">
                <a:ea typeface="Calibri" panose="020F0502020204030204" pitchFamily="34" charset="0"/>
              </a:rPr>
              <a:t>. </a:t>
            </a:r>
            <a:r>
              <a:rPr lang="en-US" sz="2000" b="1" dirty="0">
                <a:ea typeface="Calibri" panose="020F0502020204030204" pitchFamily="34" charset="0"/>
              </a:rPr>
              <a:t>Combined-function bending magnets also  </a:t>
            </a:r>
          </a:p>
          <a:p>
            <a:pPr>
              <a:lnSpc>
                <a:spcPct val="115000"/>
              </a:lnSpc>
            </a:pPr>
            <a:r>
              <a:rPr lang="en-US" sz="2000" b="1" dirty="0">
                <a:ea typeface="Calibri" panose="020F0502020204030204" pitchFamily="34" charset="0"/>
              </a:rPr>
              <a:t>   have the advantage of leading to a compact machine </a:t>
            </a:r>
            <a:r>
              <a:rPr lang="en-US" sz="2000" b="1" dirty="0" smtClean="0">
                <a:ea typeface="Calibri" panose="020F0502020204030204" pitchFamily="34" charset="0"/>
              </a:rPr>
              <a:t>design.</a:t>
            </a:r>
            <a:endParaRPr lang="en-GB" sz="2000" b="1" dirty="0">
              <a:ea typeface="Calibri" panose="020F0502020204030204" pitchFamily="34" charset="0"/>
            </a:endParaRPr>
          </a:p>
          <a:p>
            <a:pPr>
              <a:lnSpc>
                <a:spcPct val="115000"/>
              </a:lnSpc>
            </a:pPr>
            <a:r>
              <a:rPr lang="en-US" sz="2000" b="1" dirty="0">
                <a:ea typeface="Calibri" panose="020F0502020204030204" pitchFamily="34" charset="0"/>
              </a:rPr>
              <a:t>• Damping wigglers can be installed to increase radiative energy loss per turn </a:t>
            </a:r>
          </a:p>
          <a:p>
            <a:pPr>
              <a:lnSpc>
                <a:spcPct val="115000"/>
              </a:lnSpc>
            </a:pPr>
            <a:r>
              <a:rPr lang="en-US" sz="2000" b="1" dirty="0">
                <a:ea typeface="Calibri" panose="020F0502020204030204" pitchFamily="34" charset="0"/>
              </a:rPr>
              <a:t>   and therefore decrease </a:t>
            </a:r>
            <a:r>
              <a:rPr lang="en-US" sz="2000" b="1" dirty="0" smtClean="0">
                <a:ea typeface="Calibri" panose="020F0502020204030204" pitchFamily="34" charset="0"/>
              </a:rPr>
              <a:t>the emittance</a:t>
            </a:r>
            <a:r>
              <a:rPr lang="en-US" sz="2000" b="1" dirty="0">
                <a:ea typeface="Calibri" panose="020F0502020204030204" pitchFamily="34" charset="0"/>
              </a:rPr>
              <a:t>.</a:t>
            </a:r>
            <a:endParaRPr lang="en-GB" sz="2000" b="1" dirty="0">
              <a:ea typeface="Calibri" panose="020F0502020204030204" pitchFamily="34" charset="0"/>
            </a:endParaRPr>
          </a:p>
          <a:p>
            <a:pPr>
              <a:lnSpc>
                <a:spcPct val="115000"/>
              </a:lnSpc>
            </a:pPr>
            <a:r>
              <a:rPr lang="en-US" sz="2000" b="1" dirty="0">
                <a:ea typeface="Calibri" panose="020F0502020204030204" pitchFamily="34" charset="0"/>
              </a:rPr>
              <a:t>• Longitudinal gradient bending magnets have the potential to further decrease </a:t>
            </a:r>
          </a:p>
          <a:p>
            <a:pPr>
              <a:lnSpc>
                <a:spcPct val="115000"/>
              </a:lnSpc>
            </a:pPr>
            <a:r>
              <a:rPr lang="en-US" sz="2000" b="1" dirty="0">
                <a:ea typeface="Calibri" panose="020F0502020204030204" pitchFamily="34" charset="0"/>
              </a:rPr>
              <a:t>   </a:t>
            </a:r>
            <a:r>
              <a:rPr lang="en-US" sz="2000" b="1" dirty="0" smtClean="0">
                <a:ea typeface="Calibri" panose="020F0502020204030204" pitchFamily="34" charset="0"/>
              </a:rPr>
              <a:t>emittance</a:t>
            </a:r>
          </a:p>
          <a:p>
            <a:pPr>
              <a:lnSpc>
                <a:spcPct val="115000"/>
              </a:lnSpc>
            </a:pPr>
            <a:r>
              <a:rPr lang="en-US" sz="2000" b="1" dirty="0" smtClean="0">
                <a:ea typeface="Calibri" panose="020F0502020204030204" pitchFamily="34" charset="0"/>
              </a:rPr>
              <a:t>• Anti-bends also </a:t>
            </a:r>
            <a:r>
              <a:rPr lang="en-US" sz="2000" b="1" dirty="0" smtClean="0">
                <a:ea typeface="Calibri" panose="020F0502020204030204" pitchFamily="34" charset="0"/>
              </a:rPr>
              <a:t>reduces </a:t>
            </a:r>
            <a:r>
              <a:rPr lang="en-US" sz="2000" b="1" dirty="0" smtClean="0">
                <a:ea typeface="Calibri" panose="020F0502020204030204" pitchFamily="34" charset="0"/>
              </a:rPr>
              <a:t>the emittance  </a:t>
            </a:r>
            <a:endParaRPr lang="en-GB" sz="2000" b="1" dirty="0">
              <a:ea typeface="Times New Roman" panose="02020603050405020304" pitchFamily="18" charset="0"/>
            </a:endParaRPr>
          </a:p>
        </p:txBody>
      </p:sp>
      <p:sp>
        <p:nvSpPr>
          <p:cNvPr id="5" name="Slide Number Placeholder 4"/>
          <p:cNvSpPr>
            <a:spLocks noGrp="1"/>
          </p:cNvSpPr>
          <p:nvPr>
            <p:ph type="sldNum" sz="quarter" idx="12"/>
          </p:nvPr>
        </p:nvSpPr>
        <p:spPr>
          <a:xfrm>
            <a:off x="10908406" y="6356350"/>
            <a:ext cx="445394" cy="365125"/>
          </a:xfrm>
        </p:spPr>
        <p:txBody>
          <a:bodyPr/>
          <a:lstStyle/>
          <a:p>
            <a:fld id="{F0154AA9-2341-4051-B520-E34AB2E9288E}" type="slidenum">
              <a:rPr lang="en-US" sz="1600" b="1" smtClean="0">
                <a:solidFill>
                  <a:schemeClr val="tx1"/>
                </a:solidFill>
              </a:rPr>
              <a:t>12</a:t>
            </a:fld>
            <a:endParaRPr lang="en-US" sz="1600" b="1" dirty="0">
              <a:solidFill>
                <a:schemeClr val="tx1"/>
              </a:solidFill>
            </a:endParaRPr>
          </a:p>
        </p:txBody>
      </p:sp>
      <p:sp>
        <p:nvSpPr>
          <p:cNvPr id="6" name="Footer Placeholder 5"/>
          <p:cNvSpPr>
            <a:spLocks noGrp="1"/>
          </p:cNvSpPr>
          <p:nvPr>
            <p:ph type="ftr" sz="quarter" idx="11"/>
          </p:nvPr>
        </p:nvSpPr>
        <p:spPr>
          <a:xfrm>
            <a:off x="206062" y="6356350"/>
            <a:ext cx="3233670"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9" name="TextBox 8"/>
          <p:cNvSpPr txBox="1"/>
          <p:nvPr/>
        </p:nvSpPr>
        <p:spPr>
          <a:xfrm>
            <a:off x="1333148" y="5460490"/>
            <a:ext cx="9797955" cy="646331"/>
          </a:xfrm>
          <a:prstGeom prst="rect">
            <a:avLst/>
          </a:prstGeom>
          <a:solidFill>
            <a:srgbClr val="FFC000"/>
          </a:solidFill>
        </p:spPr>
        <p:txBody>
          <a:bodyPr wrap="square" rtlCol="0">
            <a:spAutoFit/>
          </a:bodyPr>
          <a:lstStyle/>
          <a:p>
            <a:pPr algn="ctr"/>
            <a:r>
              <a:rPr lang="en-US" b="1" dirty="0" smtClean="0"/>
              <a:t>Steps: 1.) looking for existing lattices, 2.) Matching the lattices to a circumference of roughly 350 m, 3.) Beam dynamics calculations, 4.) Brilliance calculations and 5.) Final lattice selection. </a:t>
            </a:r>
            <a:endParaRPr lang="en-US" b="1" dirty="0"/>
          </a:p>
        </p:txBody>
      </p:sp>
    </p:spTree>
    <p:extLst>
      <p:ext uri="{BB962C8B-B14F-4D97-AF65-F5344CB8AC3E}">
        <p14:creationId xmlns:p14="http://schemas.microsoft.com/office/powerpoint/2010/main" val="31002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93184" y="6407216"/>
            <a:ext cx="3387143" cy="314258"/>
          </a:xfrm>
        </p:spPr>
        <p:txBody>
          <a:bodyPr/>
          <a:lstStyle/>
          <a:p>
            <a:r>
              <a:rPr lang="de-DE" b="1"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24322" y="6356349"/>
            <a:ext cx="702972" cy="365125"/>
          </a:xfrm>
        </p:spPr>
        <p:txBody>
          <a:bodyPr/>
          <a:lstStyle/>
          <a:p>
            <a:fld id="{555FBDCE-360B-49F4-A4BA-4B4F222B4A6D}" type="slidenum">
              <a:rPr lang="en-US" sz="1800" b="1" smtClean="0">
                <a:solidFill>
                  <a:schemeClr val="tx1"/>
                </a:solidFill>
              </a:rPr>
              <a:t>13</a:t>
            </a:fld>
            <a:endParaRPr lang="en-US" sz="1800" b="1" dirty="0">
              <a:solidFill>
                <a:schemeClr val="tx1"/>
              </a:solidFill>
            </a:endParaRPr>
          </a:p>
        </p:txBody>
      </p:sp>
      <p:sp>
        <p:nvSpPr>
          <p:cNvPr id="9" name="TextBox 8"/>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Proposed Lattice Layout for the SEE-SRL</a:t>
            </a:r>
            <a:endParaRPr lang="en-US" sz="3200" b="1" dirty="0">
              <a:solidFill>
                <a:schemeClr val="bg1"/>
              </a:solidFill>
            </a:endParaRPr>
          </a:p>
        </p:txBody>
      </p:sp>
      <p:pic>
        <p:nvPicPr>
          <p:cNvPr id="4" name="Picture 3"/>
          <p:cNvPicPr>
            <a:picLocks noChangeAspect="1"/>
          </p:cNvPicPr>
          <p:nvPr/>
        </p:nvPicPr>
        <p:blipFill rotWithShape="1">
          <a:blip r:embed="rId2"/>
          <a:srcRect l="4160" t="1985" r="5730" b="3201"/>
          <a:stretch/>
        </p:blipFill>
        <p:spPr>
          <a:xfrm>
            <a:off x="850006" y="584775"/>
            <a:ext cx="10264462" cy="5550795"/>
          </a:xfrm>
          <a:prstGeom prst="rect">
            <a:avLst/>
          </a:prstGeom>
        </p:spPr>
      </p:pic>
      <p:cxnSp>
        <p:nvCxnSpPr>
          <p:cNvPr id="10" name="Straight Connector 9"/>
          <p:cNvCxnSpPr/>
          <p:nvPr/>
        </p:nvCxnSpPr>
        <p:spPr>
          <a:xfrm>
            <a:off x="4520484" y="1995636"/>
            <a:ext cx="1" cy="14749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8433515" y="1995636"/>
            <a:ext cx="1" cy="14749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4520484" y="2099256"/>
            <a:ext cx="3913031" cy="1"/>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486401" y="1729924"/>
            <a:ext cx="2176530" cy="369332"/>
          </a:xfrm>
          <a:prstGeom prst="rect">
            <a:avLst/>
          </a:prstGeom>
          <a:noFill/>
        </p:spPr>
        <p:txBody>
          <a:bodyPr wrap="square" rtlCol="0">
            <a:spAutoFit/>
          </a:bodyPr>
          <a:lstStyle/>
          <a:p>
            <a:r>
              <a:rPr lang="en-US" b="1" dirty="0" smtClean="0"/>
              <a:t>∆</a:t>
            </a:r>
            <a:r>
              <a:rPr lang="el-GR" b="1" dirty="0" smtClean="0"/>
              <a:t>ϕ</a:t>
            </a:r>
            <a:r>
              <a:rPr lang="en-US" b="1" dirty="0" smtClean="0"/>
              <a:t>(x)=3</a:t>
            </a:r>
            <a:r>
              <a:rPr lang="el-GR" b="1" dirty="0" smtClean="0"/>
              <a:t>π</a:t>
            </a:r>
            <a:r>
              <a:rPr lang="en-US" b="1" dirty="0" smtClean="0"/>
              <a:t> &amp;</a:t>
            </a:r>
            <a:r>
              <a:rPr lang="en-US" b="1" dirty="0"/>
              <a:t> ∆</a:t>
            </a:r>
            <a:r>
              <a:rPr lang="el-GR" b="1" dirty="0"/>
              <a:t>ϕ</a:t>
            </a:r>
            <a:r>
              <a:rPr lang="en-US" b="1" dirty="0" smtClean="0"/>
              <a:t>(y)=</a:t>
            </a:r>
            <a:r>
              <a:rPr lang="el-GR" b="1" dirty="0" smtClean="0"/>
              <a:t>π</a:t>
            </a:r>
            <a:r>
              <a:rPr lang="en-US" b="1" dirty="0" smtClean="0"/>
              <a:t> </a:t>
            </a:r>
            <a:endParaRPr lang="en-US" b="1" dirty="0"/>
          </a:p>
        </p:txBody>
      </p:sp>
    </p:spTree>
    <p:extLst>
      <p:ext uri="{BB962C8B-B14F-4D97-AF65-F5344CB8AC3E}">
        <p14:creationId xmlns:p14="http://schemas.microsoft.com/office/powerpoint/2010/main" val="32271210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41379" y="6474183"/>
            <a:ext cx="3516221"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539471" y="6472880"/>
            <a:ext cx="496910" cy="365125"/>
          </a:xfrm>
        </p:spPr>
        <p:txBody>
          <a:bodyPr/>
          <a:lstStyle/>
          <a:p>
            <a:fld id="{555FBDCE-360B-49F4-A4BA-4B4F222B4A6D}" type="slidenum">
              <a:rPr lang="en-US" sz="1800" b="1" smtClean="0">
                <a:solidFill>
                  <a:schemeClr val="tx1"/>
                </a:solidFill>
              </a:rPr>
              <a:t>14</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Survey of low emittance lattices for light sources</a:t>
            </a:r>
            <a:endParaRPr lang="en-US" sz="3200" b="1" dirty="0">
              <a:solidFill>
                <a:schemeClr val="bg1"/>
              </a:solidFill>
            </a:endParaRPr>
          </a:p>
        </p:txBody>
      </p:sp>
      <p:pic>
        <p:nvPicPr>
          <p:cNvPr id="10" name="Picture 9"/>
          <p:cNvPicPr>
            <a:picLocks noChangeAspect="1"/>
          </p:cNvPicPr>
          <p:nvPr/>
        </p:nvPicPr>
        <p:blipFill rotWithShape="1">
          <a:blip r:embed="rId2"/>
          <a:srcRect l="8773" t="3282" r="8814" b="8544"/>
          <a:stretch/>
        </p:blipFill>
        <p:spPr>
          <a:xfrm>
            <a:off x="1405883" y="691894"/>
            <a:ext cx="8350050" cy="5380875"/>
          </a:xfrm>
          <a:prstGeom prst="rect">
            <a:avLst/>
          </a:prstGeom>
        </p:spPr>
      </p:pic>
      <p:sp>
        <p:nvSpPr>
          <p:cNvPr id="11" name="TextBox 10"/>
          <p:cNvSpPr txBox="1"/>
          <p:nvPr/>
        </p:nvSpPr>
        <p:spPr>
          <a:xfrm>
            <a:off x="2910914" y="4868196"/>
            <a:ext cx="3739485" cy="369332"/>
          </a:xfrm>
          <a:prstGeom prst="rect">
            <a:avLst/>
          </a:prstGeom>
          <a:solidFill>
            <a:srgbClr val="FFC000"/>
          </a:solidFill>
        </p:spPr>
        <p:txBody>
          <a:bodyPr wrap="square" rtlCol="0">
            <a:spAutoFit/>
          </a:bodyPr>
          <a:lstStyle/>
          <a:p>
            <a:r>
              <a:rPr lang="en-US" b="1" dirty="0" smtClean="0"/>
              <a:t>According to </a:t>
            </a:r>
            <a:r>
              <a:rPr lang="en-US" b="1" dirty="0" err="1" smtClean="0"/>
              <a:t>R.Bartolini</a:t>
            </a:r>
            <a:r>
              <a:rPr lang="en-US" b="1" dirty="0" smtClean="0"/>
              <a:t> and </a:t>
            </a:r>
            <a:r>
              <a:rPr lang="en-US" b="1" dirty="0" err="1" smtClean="0"/>
              <a:t>A.Nadji</a:t>
            </a:r>
            <a:endParaRPr lang="en-US" b="1" dirty="0"/>
          </a:p>
        </p:txBody>
      </p:sp>
      <p:sp>
        <p:nvSpPr>
          <p:cNvPr id="4" name="TextBox 3"/>
          <p:cNvSpPr txBox="1"/>
          <p:nvPr/>
        </p:nvSpPr>
        <p:spPr>
          <a:xfrm>
            <a:off x="4780656" y="6072770"/>
            <a:ext cx="2305318" cy="400110"/>
          </a:xfrm>
          <a:prstGeom prst="rect">
            <a:avLst/>
          </a:prstGeom>
          <a:noFill/>
        </p:spPr>
        <p:txBody>
          <a:bodyPr wrap="square" rtlCol="0">
            <a:spAutoFit/>
          </a:bodyPr>
          <a:lstStyle/>
          <a:p>
            <a:r>
              <a:rPr lang="en-US" sz="2000" b="1" dirty="0" smtClean="0"/>
              <a:t>Circumference (m)</a:t>
            </a:r>
            <a:endParaRPr lang="en-US" sz="2000" b="1" dirty="0"/>
          </a:p>
        </p:txBody>
      </p:sp>
    </p:spTree>
    <p:extLst>
      <p:ext uri="{BB962C8B-B14F-4D97-AF65-F5344CB8AC3E}">
        <p14:creationId xmlns:p14="http://schemas.microsoft.com/office/powerpoint/2010/main" val="26790008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8789" y="6412090"/>
            <a:ext cx="3232597" cy="25051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46286" y="6354783"/>
            <a:ext cx="625699" cy="365125"/>
          </a:xfrm>
        </p:spPr>
        <p:txBody>
          <a:bodyPr/>
          <a:lstStyle/>
          <a:p>
            <a:fld id="{555FBDCE-360B-49F4-A4BA-4B4F222B4A6D}" type="slidenum">
              <a:rPr lang="en-US" sz="1800" b="1" smtClean="0">
                <a:solidFill>
                  <a:schemeClr val="tx1"/>
                </a:solidFill>
              </a:rPr>
              <a:t>15</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Brilliance for a 2.5 and 3 </a:t>
            </a:r>
            <a:r>
              <a:rPr lang="en-US" sz="3200" b="1" dirty="0" err="1" smtClean="0">
                <a:solidFill>
                  <a:schemeClr val="bg1"/>
                </a:solidFill>
              </a:rPr>
              <a:t>GeV</a:t>
            </a:r>
            <a:r>
              <a:rPr lang="en-US" sz="3200" b="1" dirty="0" smtClean="0">
                <a:solidFill>
                  <a:schemeClr val="bg1"/>
                </a:solidFill>
              </a:rPr>
              <a:t> Light-Source </a:t>
            </a:r>
            <a:endParaRPr lang="en-US" sz="3200" b="1" dirty="0">
              <a:solidFill>
                <a:schemeClr val="bg1"/>
              </a:solidFill>
            </a:endParaRPr>
          </a:p>
        </p:txBody>
      </p:sp>
      <p:pic>
        <p:nvPicPr>
          <p:cNvPr id="4" name="Picture 3"/>
          <p:cNvPicPr>
            <a:picLocks noChangeAspect="1"/>
          </p:cNvPicPr>
          <p:nvPr/>
        </p:nvPicPr>
        <p:blipFill>
          <a:blip r:embed="rId2"/>
          <a:stretch>
            <a:fillRect/>
          </a:stretch>
        </p:blipFill>
        <p:spPr>
          <a:xfrm>
            <a:off x="1983347" y="576558"/>
            <a:ext cx="6197023" cy="5835532"/>
          </a:xfrm>
          <a:prstGeom prst="rect">
            <a:avLst/>
          </a:prstGeom>
        </p:spPr>
      </p:pic>
      <p:sp>
        <p:nvSpPr>
          <p:cNvPr id="11" name="TextBox 10"/>
          <p:cNvSpPr txBox="1"/>
          <p:nvPr/>
        </p:nvSpPr>
        <p:spPr>
          <a:xfrm>
            <a:off x="3037383" y="5005905"/>
            <a:ext cx="2230076" cy="307777"/>
          </a:xfrm>
          <a:prstGeom prst="rect">
            <a:avLst/>
          </a:prstGeom>
          <a:solidFill>
            <a:srgbClr val="FFC000">
              <a:alpha val="55000"/>
            </a:srgbClr>
          </a:solidFill>
        </p:spPr>
        <p:txBody>
          <a:bodyPr wrap="square" rtlCol="0">
            <a:spAutoFit/>
          </a:bodyPr>
          <a:lstStyle/>
          <a:p>
            <a:pPr algn="ctr"/>
            <a:r>
              <a:rPr lang="en-US" sz="1400" b="1" dirty="0" smtClean="0"/>
              <a:t>Soft X-Rays</a:t>
            </a:r>
            <a:endParaRPr lang="en-US" sz="1400" b="1" dirty="0"/>
          </a:p>
        </p:txBody>
      </p:sp>
      <p:sp>
        <p:nvSpPr>
          <p:cNvPr id="12" name="TextBox 11"/>
          <p:cNvSpPr txBox="1"/>
          <p:nvPr/>
        </p:nvSpPr>
        <p:spPr>
          <a:xfrm>
            <a:off x="5267459" y="5313683"/>
            <a:ext cx="2756079" cy="307777"/>
          </a:xfrm>
          <a:prstGeom prst="rect">
            <a:avLst/>
          </a:prstGeom>
          <a:solidFill>
            <a:srgbClr val="FFC000">
              <a:alpha val="55000"/>
            </a:srgbClr>
          </a:solidFill>
        </p:spPr>
        <p:txBody>
          <a:bodyPr wrap="square" rtlCol="0">
            <a:spAutoFit/>
          </a:bodyPr>
          <a:lstStyle/>
          <a:p>
            <a:pPr algn="ctr"/>
            <a:r>
              <a:rPr lang="en-US" sz="1400" b="1" dirty="0" smtClean="0"/>
              <a:t>Hard X-Rays</a:t>
            </a:r>
            <a:endParaRPr lang="en-US" sz="1400" b="1" dirty="0"/>
          </a:p>
        </p:txBody>
      </p:sp>
    </p:spTree>
    <p:extLst>
      <p:ext uri="{BB962C8B-B14F-4D97-AF65-F5344CB8AC3E}">
        <p14:creationId xmlns:p14="http://schemas.microsoft.com/office/powerpoint/2010/main" val="2930793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8789" y="6412090"/>
            <a:ext cx="3232597" cy="25051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46286" y="6354783"/>
            <a:ext cx="625699" cy="365125"/>
          </a:xfrm>
        </p:spPr>
        <p:txBody>
          <a:bodyPr/>
          <a:lstStyle/>
          <a:p>
            <a:fld id="{555FBDCE-360B-49F4-A4BA-4B4F222B4A6D}" type="slidenum">
              <a:rPr lang="en-US" sz="1800" b="1" smtClean="0">
                <a:solidFill>
                  <a:schemeClr val="tx1"/>
                </a:solidFill>
              </a:rPr>
              <a:t>16</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Coherence of Light-Sources </a:t>
            </a:r>
            <a:endParaRPr lang="en-US" sz="3200" b="1" dirty="0">
              <a:solidFill>
                <a:schemeClr val="bg1"/>
              </a:solidFill>
            </a:endParaRPr>
          </a:p>
        </p:txBody>
      </p:sp>
      <p:sp>
        <p:nvSpPr>
          <p:cNvPr id="7" name="Rectangle 6"/>
          <p:cNvSpPr/>
          <p:nvPr/>
        </p:nvSpPr>
        <p:spPr>
          <a:xfrm>
            <a:off x="2870540" y="5258761"/>
            <a:ext cx="5653826" cy="1153330"/>
          </a:xfrm>
          <a:prstGeom prst="rect">
            <a:avLst/>
          </a:prstGeom>
          <a:solidFill>
            <a:srgbClr val="92D050">
              <a:alpha val="46000"/>
            </a:srgb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2"/>
          <a:srcRect r="31431" b="14228"/>
          <a:stretch/>
        </p:blipFill>
        <p:spPr>
          <a:xfrm>
            <a:off x="3202072" y="5921359"/>
            <a:ext cx="5322294" cy="407602"/>
          </a:xfrm>
          <a:prstGeom prst="rect">
            <a:avLst/>
          </a:prstGeom>
        </p:spPr>
      </p:pic>
      <p:pic>
        <p:nvPicPr>
          <p:cNvPr id="12" name="Picture 11"/>
          <p:cNvPicPr>
            <a:picLocks noChangeAspect="1"/>
          </p:cNvPicPr>
          <p:nvPr/>
        </p:nvPicPr>
        <p:blipFill rotWithShape="1">
          <a:blip r:embed="rId3"/>
          <a:srcRect l="21622" r="21997" b="9363"/>
          <a:stretch/>
        </p:blipFill>
        <p:spPr>
          <a:xfrm>
            <a:off x="3279399" y="5416413"/>
            <a:ext cx="4836107" cy="504946"/>
          </a:xfrm>
          <a:prstGeom prst="rect">
            <a:avLst/>
          </a:prstGeom>
        </p:spPr>
      </p:pic>
      <p:pic>
        <p:nvPicPr>
          <p:cNvPr id="4" name="Picture 3"/>
          <p:cNvPicPr>
            <a:picLocks noChangeAspect="1"/>
          </p:cNvPicPr>
          <p:nvPr/>
        </p:nvPicPr>
        <p:blipFill>
          <a:blip r:embed="rId4"/>
          <a:stretch>
            <a:fillRect/>
          </a:stretch>
        </p:blipFill>
        <p:spPr>
          <a:xfrm>
            <a:off x="2362162" y="614131"/>
            <a:ext cx="6670582" cy="4561501"/>
          </a:xfrm>
          <a:prstGeom prst="rect">
            <a:avLst/>
          </a:prstGeom>
        </p:spPr>
      </p:pic>
    </p:spTree>
    <p:extLst>
      <p:ext uri="{BB962C8B-B14F-4D97-AF65-F5344CB8AC3E}">
        <p14:creationId xmlns:p14="http://schemas.microsoft.com/office/powerpoint/2010/main" val="1633515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70456" y="6355463"/>
            <a:ext cx="3387144" cy="366897"/>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0947042" y="6356350"/>
            <a:ext cx="489782" cy="365125"/>
          </a:xfrm>
        </p:spPr>
        <p:txBody>
          <a:bodyPr/>
          <a:lstStyle/>
          <a:p>
            <a:fld id="{555FBDCE-360B-49F4-A4BA-4B4F222B4A6D}" type="slidenum">
              <a:rPr lang="en-US" sz="1800" b="1" smtClean="0">
                <a:solidFill>
                  <a:schemeClr val="tx1"/>
                </a:solidFill>
              </a:rPr>
              <a:t>17</a:t>
            </a:fld>
            <a:endParaRPr lang="en-US" sz="1800" b="1" dirty="0">
              <a:solidFill>
                <a:schemeClr val="tx1"/>
              </a:solidFill>
            </a:endParaRPr>
          </a:p>
        </p:txBody>
      </p:sp>
      <p:pic>
        <p:nvPicPr>
          <p:cNvPr id="6" name="Picture 5"/>
          <p:cNvPicPr>
            <a:picLocks noChangeAspect="1"/>
          </p:cNvPicPr>
          <p:nvPr/>
        </p:nvPicPr>
        <p:blipFill>
          <a:blip r:embed="rId3"/>
          <a:stretch>
            <a:fillRect/>
          </a:stretch>
        </p:blipFill>
        <p:spPr>
          <a:xfrm>
            <a:off x="462960" y="944677"/>
            <a:ext cx="11413442" cy="1987597"/>
          </a:xfrm>
          <a:prstGeom prst="rect">
            <a:avLst/>
          </a:prstGeom>
        </p:spPr>
      </p:pic>
      <p:pic>
        <p:nvPicPr>
          <p:cNvPr id="7" name="Picture 6"/>
          <p:cNvPicPr>
            <a:picLocks noChangeAspect="1"/>
          </p:cNvPicPr>
          <p:nvPr/>
        </p:nvPicPr>
        <p:blipFill>
          <a:blip r:embed="rId4"/>
          <a:stretch>
            <a:fillRect/>
          </a:stretch>
        </p:blipFill>
        <p:spPr>
          <a:xfrm>
            <a:off x="1661374" y="3014066"/>
            <a:ext cx="8544457" cy="3240073"/>
          </a:xfrm>
          <a:prstGeom prst="rect">
            <a:avLst/>
          </a:prstGeom>
        </p:spPr>
      </p:pic>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Arrangement of Magnets within an Achromat</a:t>
            </a:r>
            <a:endParaRPr lang="en-US" sz="3200" b="1" dirty="0">
              <a:solidFill>
                <a:schemeClr val="bg1"/>
              </a:solidFill>
            </a:endParaRPr>
          </a:p>
        </p:txBody>
      </p:sp>
    </p:spTree>
    <p:extLst>
      <p:ext uri="{BB962C8B-B14F-4D97-AF65-F5344CB8AC3E}">
        <p14:creationId xmlns:p14="http://schemas.microsoft.com/office/powerpoint/2010/main" val="22124712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80304" y="6356349"/>
            <a:ext cx="3438659"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487953" y="6356348"/>
            <a:ext cx="509789" cy="365125"/>
          </a:xfrm>
        </p:spPr>
        <p:txBody>
          <a:bodyPr/>
          <a:lstStyle/>
          <a:p>
            <a:fld id="{555FBDCE-360B-49F4-A4BA-4B4F222B4A6D}" type="slidenum">
              <a:rPr lang="en-US" sz="1800" b="1" smtClean="0">
                <a:solidFill>
                  <a:schemeClr val="tx1"/>
                </a:solidFill>
              </a:rPr>
              <a:t>18</a:t>
            </a:fld>
            <a:endParaRPr lang="en-US" sz="1800" b="1" dirty="0">
              <a:solidFill>
                <a:schemeClr val="tx1"/>
              </a:solidFill>
            </a:endParaRPr>
          </a:p>
        </p:txBody>
      </p:sp>
      <p:pic>
        <p:nvPicPr>
          <p:cNvPr id="6" name="Picture 5"/>
          <p:cNvPicPr>
            <a:picLocks noChangeAspect="1"/>
          </p:cNvPicPr>
          <p:nvPr/>
        </p:nvPicPr>
        <p:blipFill>
          <a:blip r:embed="rId2"/>
          <a:stretch>
            <a:fillRect/>
          </a:stretch>
        </p:blipFill>
        <p:spPr>
          <a:xfrm>
            <a:off x="347729" y="2128384"/>
            <a:ext cx="5434371" cy="3074910"/>
          </a:xfrm>
          <a:prstGeom prst="rect">
            <a:avLst/>
          </a:prstGeom>
        </p:spPr>
      </p:pic>
      <p:pic>
        <p:nvPicPr>
          <p:cNvPr id="7" name="Picture 6"/>
          <p:cNvPicPr>
            <a:picLocks noChangeAspect="1"/>
          </p:cNvPicPr>
          <p:nvPr/>
        </p:nvPicPr>
        <p:blipFill>
          <a:blip r:embed="rId3"/>
          <a:stretch>
            <a:fillRect/>
          </a:stretch>
        </p:blipFill>
        <p:spPr>
          <a:xfrm>
            <a:off x="5975797" y="1886259"/>
            <a:ext cx="6113173" cy="3446716"/>
          </a:xfrm>
          <a:prstGeom prst="rect">
            <a:avLst/>
          </a:prstGeom>
        </p:spPr>
      </p:pic>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Space of the Machine-Tunnel</a:t>
            </a:r>
            <a:endParaRPr lang="en-US" sz="3200" b="1" dirty="0">
              <a:solidFill>
                <a:schemeClr val="bg1"/>
              </a:solidFill>
            </a:endParaRPr>
          </a:p>
        </p:txBody>
      </p:sp>
    </p:spTree>
    <p:extLst>
      <p:ext uri="{BB962C8B-B14F-4D97-AF65-F5344CB8AC3E}">
        <p14:creationId xmlns:p14="http://schemas.microsoft.com/office/powerpoint/2010/main" val="26574268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31821" y="6399857"/>
            <a:ext cx="3541690" cy="278110"/>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191740" y="6350536"/>
            <a:ext cx="599941" cy="365125"/>
          </a:xfrm>
        </p:spPr>
        <p:txBody>
          <a:bodyPr/>
          <a:lstStyle/>
          <a:p>
            <a:fld id="{555FBDCE-360B-49F4-A4BA-4B4F222B4A6D}" type="slidenum">
              <a:rPr lang="en-US" sz="1800" b="1" smtClean="0">
                <a:solidFill>
                  <a:schemeClr val="tx1"/>
                </a:solidFill>
              </a:rPr>
              <a:t>19</a:t>
            </a:fld>
            <a:endParaRPr lang="en-US" sz="1800" b="1" dirty="0">
              <a:solidFill>
                <a:schemeClr val="tx1"/>
              </a:solidFill>
            </a:endParaRPr>
          </a:p>
        </p:txBody>
      </p:sp>
      <p:sp>
        <p:nvSpPr>
          <p:cNvPr id="7" name="TextBox 6"/>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a:solidFill>
                  <a:schemeClr val="bg1"/>
                </a:solidFill>
              </a:rPr>
              <a:t> </a:t>
            </a:r>
            <a:r>
              <a:rPr lang="en-US" sz="3200" b="1" dirty="0" smtClean="0">
                <a:solidFill>
                  <a:schemeClr val="bg1"/>
                </a:solidFill>
              </a:rPr>
              <a:t>         Space Requirements for the Machine</a:t>
            </a:r>
            <a:endParaRPr lang="en-US" sz="3200" b="1" dirty="0">
              <a:solidFill>
                <a:schemeClr val="bg1"/>
              </a:solidFill>
            </a:endParaRPr>
          </a:p>
        </p:txBody>
      </p:sp>
      <p:pic>
        <p:nvPicPr>
          <p:cNvPr id="4" name="Picture 3"/>
          <p:cNvPicPr>
            <a:picLocks noChangeAspect="1"/>
          </p:cNvPicPr>
          <p:nvPr/>
        </p:nvPicPr>
        <p:blipFill rotWithShape="1">
          <a:blip r:embed="rId2"/>
          <a:srcRect l="9191" t="3492" r="16681" b="7970"/>
          <a:stretch/>
        </p:blipFill>
        <p:spPr>
          <a:xfrm>
            <a:off x="2807595" y="742522"/>
            <a:ext cx="5976403" cy="5657335"/>
          </a:xfrm>
          <a:prstGeom prst="rect">
            <a:avLst/>
          </a:prstGeom>
        </p:spPr>
      </p:pic>
      <p:sp>
        <p:nvSpPr>
          <p:cNvPr id="6" name="TextBox 5"/>
          <p:cNvSpPr txBox="1"/>
          <p:nvPr/>
        </p:nvSpPr>
        <p:spPr>
          <a:xfrm>
            <a:off x="8824780" y="2190383"/>
            <a:ext cx="2534992" cy="2554545"/>
          </a:xfrm>
          <a:prstGeom prst="rect">
            <a:avLst/>
          </a:prstGeom>
          <a:solidFill>
            <a:srgbClr val="FFC000"/>
          </a:solidFill>
          <a:ln w="28575">
            <a:solidFill>
              <a:schemeClr val="tx1"/>
            </a:solidFill>
          </a:ln>
        </p:spPr>
        <p:txBody>
          <a:bodyPr wrap="square" rtlCol="0">
            <a:spAutoFit/>
          </a:bodyPr>
          <a:lstStyle/>
          <a:p>
            <a:r>
              <a:rPr lang="en-US" sz="2000" b="1" dirty="0" smtClean="0"/>
              <a:t>The idea is to build a 3 </a:t>
            </a:r>
            <a:r>
              <a:rPr lang="en-US" sz="2000" b="1" dirty="0" err="1" smtClean="0"/>
              <a:t>GeV</a:t>
            </a:r>
            <a:r>
              <a:rPr lang="en-US" sz="2000" b="1" dirty="0" smtClean="0"/>
              <a:t> machine, run it at the beginning with 2.5 </a:t>
            </a:r>
            <a:r>
              <a:rPr lang="en-US" sz="2000" b="1" dirty="0" err="1" smtClean="0"/>
              <a:t>GeV</a:t>
            </a:r>
            <a:r>
              <a:rPr lang="en-US" sz="2000" b="1" dirty="0" smtClean="0"/>
              <a:t> in order to save money for the RF-System and make later an upgrade to 3 </a:t>
            </a:r>
            <a:r>
              <a:rPr lang="en-US" sz="2000" b="1" dirty="0" err="1" smtClean="0"/>
              <a:t>GeV</a:t>
            </a:r>
            <a:r>
              <a:rPr lang="en-US" sz="2000" b="1" dirty="0" smtClean="0"/>
              <a:t>.</a:t>
            </a:r>
            <a:endParaRPr lang="en-US" sz="2000" b="1" dirty="0"/>
          </a:p>
        </p:txBody>
      </p:sp>
    </p:spTree>
    <p:extLst>
      <p:ext uri="{BB962C8B-B14F-4D97-AF65-F5344CB8AC3E}">
        <p14:creationId xmlns:p14="http://schemas.microsoft.com/office/powerpoint/2010/main" val="376786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1" y="6466399"/>
            <a:ext cx="3277473" cy="317501"/>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6" name="Slide Number Placeholder 5"/>
          <p:cNvSpPr>
            <a:spLocks noGrp="1"/>
          </p:cNvSpPr>
          <p:nvPr>
            <p:ph type="sldNum" sz="quarter" idx="12"/>
          </p:nvPr>
        </p:nvSpPr>
        <p:spPr>
          <a:xfrm>
            <a:off x="11603866" y="6442586"/>
            <a:ext cx="355242" cy="365125"/>
          </a:xfrm>
        </p:spPr>
        <p:txBody>
          <a:bodyPr/>
          <a:lstStyle/>
          <a:p>
            <a:fld id="{555FBDCE-360B-49F4-A4BA-4B4F222B4A6D}" type="slidenum">
              <a:rPr lang="en-US" sz="1800" b="1" smtClean="0">
                <a:solidFill>
                  <a:schemeClr val="tx1"/>
                </a:solidFill>
              </a:rPr>
              <a:t>2</a:t>
            </a:fld>
            <a:endParaRPr lang="en-US" sz="1800" b="1" dirty="0">
              <a:solidFill>
                <a:schemeClr val="tx1"/>
              </a:solidFill>
            </a:endParaRPr>
          </a:p>
        </p:txBody>
      </p:sp>
      <p:sp>
        <p:nvSpPr>
          <p:cNvPr id="7" name="TextBox 6"/>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Members of the SRL Committee </a:t>
            </a:r>
            <a:endParaRPr lang="en-US" sz="3200" b="1" dirty="0">
              <a:solidFill>
                <a:schemeClr val="bg1"/>
              </a:solidFill>
            </a:endParaRPr>
          </a:p>
        </p:txBody>
      </p:sp>
      <p:sp>
        <p:nvSpPr>
          <p:cNvPr id="8" name="TextBox 7"/>
          <p:cNvSpPr txBox="1"/>
          <p:nvPr/>
        </p:nvSpPr>
        <p:spPr>
          <a:xfrm>
            <a:off x="9033994" y="941583"/>
            <a:ext cx="2747493" cy="5324535"/>
          </a:xfrm>
          <a:prstGeom prst="rect">
            <a:avLst/>
          </a:prstGeom>
          <a:solidFill>
            <a:srgbClr val="FFFF00"/>
          </a:solidFill>
          <a:ln w="38100">
            <a:solidFill>
              <a:schemeClr val="tx1"/>
            </a:solidFill>
          </a:ln>
        </p:spPr>
        <p:txBody>
          <a:bodyPr wrap="square" rtlCol="0">
            <a:spAutoFit/>
          </a:bodyPr>
          <a:lstStyle/>
          <a:p>
            <a:r>
              <a:rPr lang="en-US" sz="2000" b="1" dirty="0" smtClean="0"/>
              <a:t>All of us have a full engagement at our home institutes and hence we are working since Summer 2017 in our free time on this project. It is not possible to figure out in this short time a final version of the project</a:t>
            </a:r>
            <a:r>
              <a:rPr lang="en-US" sz="2000" b="1" dirty="0"/>
              <a:t>.</a:t>
            </a:r>
            <a:r>
              <a:rPr lang="en-US" sz="2000" b="1" dirty="0" smtClean="0"/>
              <a:t> What we can do is only looking for general solutions. The final design has to be made by the design team and it takes roughly </a:t>
            </a:r>
            <a:r>
              <a:rPr lang="en-US" sz="2000" b="1" dirty="0" smtClean="0"/>
              <a:t>1 </a:t>
            </a:r>
            <a:r>
              <a:rPr lang="en-US" sz="2000" b="1" dirty="0" smtClean="0"/>
              <a:t>to </a:t>
            </a:r>
            <a:r>
              <a:rPr lang="en-US" sz="2000" b="1" dirty="0" smtClean="0"/>
              <a:t>2 </a:t>
            </a:r>
            <a:r>
              <a:rPr lang="en-US" sz="2000" b="1" dirty="0" smtClean="0"/>
              <a:t>years.</a:t>
            </a:r>
            <a:endParaRPr lang="en-US" sz="2000" b="1" dirty="0"/>
          </a:p>
        </p:txBody>
      </p:sp>
      <p:pic>
        <p:nvPicPr>
          <p:cNvPr id="2" name="Picture 1"/>
          <p:cNvPicPr>
            <a:picLocks noChangeAspect="1"/>
          </p:cNvPicPr>
          <p:nvPr/>
        </p:nvPicPr>
        <p:blipFill rotWithShape="1">
          <a:blip r:embed="rId2"/>
          <a:srcRect l="1466" t="1784" r="8232" b="6754"/>
          <a:stretch/>
        </p:blipFill>
        <p:spPr>
          <a:xfrm>
            <a:off x="528033" y="870199"/>
            <a:ext cx="7907629" cy="5395919"/>
          </a:xfrm>
          <a:prstGeom prst="rect">
            <a:avLst/>
          </a:prstGeom>
        </p:spPr>
      </p:pic>
    </p:spTree>
    <p:extLst>
      <p:ext uri="{BB962C8B-B14F-4D97-AF65-F5344CB8AC3E}">
        <p14:creationId xmlns:p14="http://schemas.microsoft.com/office/powerpoint/2010/main" val="11085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0850" name="Picture 2" descr="IMG_08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9" y="638175"/>
            <a:ext cx="7921625" cy="5945188"/>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p:cNvSpPr>
            <a:spLocks noGrp="1"/>
          </p:cNvSpPr>
          <p:nvPr>
            <p:ph type="ftr" sz="quarter" idx="11"/>
          </p:nvPr>
        </p:nvSpPr>
        <p:spPr>
          <a:xfrm>
            <a:off x="0" y="6469857"/>
            <a:ext cx="4114800"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84922" y="6400800"/>
            <a:ext cx="528035" cy="365125"/>
          </a:xfrm>
        </p:spPr>
        <p:txBody>
          <a:bodyPr/>
          <a:lstStyle/>
          <a:p>
            <a:fld id="{555FBDCE-360B-49F4-A4BA-4B4F222B4A6D}" type="slidenum">
              <a:rPr lang="en-US" sz="1800" b="1" smtClean="0">
                <a:solidFill>
                  <a:schemeClr val="tx1"/>
                </a:solidFill>
              </a:rPr>
              <a:t>20</a:t>
            </a:fld>
            <a:endParaRPr lang="en-US" sz="1800" b="1" dirty="0">
              <a:solidFill>
                <a:schemeClr val="tx1"/>
              </a:solidFill>
            </a:endParaRPr>
          </a:p>
        </p:txBody>
      </p:sp>
      <p:sp>
        <p:nvSpPr>
          <p:cNvPr id="5" name="TextBox 4"/>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Space within the Machine-Tunnel (ALBA)</a:t>
            </a:r>
            <a:endParaRPr lang="en-US" sz="3200" b="1" dirty="0">
              <a:solidFill>
                <a:schemeClr val="bg1"/>
              </a:solidFill>
            </a:endParaRPr>
          </a:p>
        </p:txBody>
      </p:sp>
      <p:sp>
        <p:nvSpPr>
          <p:cNvPr id="4" name="Rectangular Callout 3"/>
          <p:cNvSpPr/>
          <p:nvPr/>
        </p:nvSpPr>
        <p:spPr>
          <a:xfrm>
            <a:off x="2240924" y="734095"/>
            <a:ext cx="1674253" cy="476519"/>
          </a:xfrm>
          <a:prstGeom prst="wedgeRectCallout">
            <a:avLst>
              <a:gd name="adj1" fmla="val 70706"/>
              <a:gd name="adj2" fmla="val 391109"/>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Storage Ring</a:t>
            </a:r>
            <a:endParaRPr lang="en-US" sz="2000" b="1" dirty="0">
              <a:solidFill>
                <a:schemeClr val="tx1"/>
              </a:solidFill>
            </a:endParaRPr>
          </a:p>
        </p:txBody>
      </p:sp>
      <p:sp>
        <p:nvSpPr>
          <p:cNvPr id="7" name="Rectangular Callout 6"/>
          <p:cNvSpPr/>
          <p:nvPr/>
        </p:nvSpPr>
        <p:spPr>
          <a:xfrm>
            <a:off x="7969876" y="734094"/>
            <a:ext cx="1674253" cy="669703"/>
          </a:xfrm>
          <a:prstGeom prst="wedgeRectCallout">
            <a:avLst>
              <a:gd name="adj1" fmla="val -30833"/>
              <a:gd name="adj2" fmla="val 241474"/>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Booster Synchrotron</a:t>
            </a:r>
            <a:endParaRPr lang="en-US" sz="2000" b="1" dirty="0">
              <a:solidFill>
                <a:schemeClr val="tx1"/>
              </a:solidFill>
            </a:endParaRPr>
          </a:p>
        </p:txBody>
      </p:sp>
      <p:sp>
        <p:nvSpPr>
          <p:cNvPr id="8" name="Rectangular Callout 7"/>
          <p:cNvSpPr/>
          <p:nvPr/>
        </p:nvSpPr>
        <p:spPr>
          <a:xfrm>
            <a:off x="5499278" y="5710284"/>
            <a:ext cx="1674253" cy="476519"/>
          </a:xfrm>
          <a:prstGeom prst="wedgeRectCallout">
            <a:avLst>
              <a:gd name="adj1" fmla="val -3910"/>
              <a:gd name="adj2" fmla="val -23321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Walking Area</a:t>
            </a:r>
            <a:endParaRPr lang="en-US" sz="2000" b="1" dirty="0">
              <a:solidFill>
                <a:schemeClr val="tx1"/>
              </a:solidFill>
            </a:endParaRPr>
          </a:p>
        </p:txBody>
      </p:sp>
    </p:spTree>
    <p:extLst>
      <p:ext uri="{BB962C8B-B14F-4D97-AF65-F5344CB8AC3E}">
        <p14:creationId xmlns:p14="http://schemas.microsoft.com/office/powerpoint/2010/main" val="28510166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11487955" y="6363415"/>
            <a:ext cx="471152" cy="365125"/>
          </a:xfrm>
        </p:spPr>
        <p:txBody>
          <a:bodyPr/>
          <a:lstStyle/>
          <a:p>
            <a:fld id="{555FBDCE-360B-49F4-A4BA-4B4F222B4A6D}" type="slidenum">
              <a:rPr lang="en-US" sz="1800" b="1" smtClean="0">
                <a:solidFill>
                  <a:schemeClr val="tx1"/>
                </a:solidFill>
              </a:rPr>
              <a:t>21</a:t>
            </a:fld>
            <a:endParaRPr lang="en-US" sz="1800" b="1" dirty="0">
              <a:solidFill>
                <a:schemeClr val="tx1"/>
              </a:solidFill>
            </a:endParaRPr>
          </a:p>
        </p:txBody>
      </p:sp>
      <p:pic>
        <p:nvPicPr>
          <p:cNvPr id="6" name="Picture 5"/>
          <p:cNvPicPr>
            <a:picLocks noChangeAspect="1"/>
          </p:cNvPicPr>
          <p:nvPr/>
        </p:nvPicPr>
        <p:blipFill>
          <a:blip r:embed="rId3"/>
          <a:stretch>
            <a:fillRect/>
          </a:stretch>
        </p:blipFill>
        <p:spPr>
          <a:xfrm>
            <a:off x="3175763" y="632251"/>
            <a:ext cx="6303088" cy="5724099"/>
          </a:xfrm>
          <a:prstGeom prst="rect">
            <a:avLst/>
          </a:prstGeom>
        </p:spPr>
      </p:pic>
      <p:sp>
        <p:nvSpPr>
          <p:cNvPr id="7" name="TextBox 6"/>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Overall Size of the SEE-SRL Main Building</a:t>
            </a:r>
            <a:endParaRPr lang="en-US" sz="3200" b="1" dirty="0">
              <a:solidFill>
                <a:schemeClr val="bg1"/>
              </a:solidFill>
            </a:endParaRPr>
          </a:p>
        </p:txBody>
      </p:sp>
      <p:sp>
        <p:nvSpPr>
          <p:cNvPr id="4" name="Footer Placeholder 3"/>
          <p:cNvSpPr>
            <a:spLocks noGrp="1"/>
          </p:cNvSpPr>
          <p:nvPr>
            <p:ph type="ftr" sz="quarter" idx="11"/>
          </p:nvPr>
        </p:nvSpPr>
        <p:spPr>
          <a:xfrm>
            <a:off x="138519" y="6356350"/>
            <a:ext cx="3266893"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Tree>
    <p:extLst>
      <p:ext uri="{BB962C8B-B14F-4D97-AF65-F5344CB8AC3E}">
        <p14:creationId xmlns:p14="http://schemas.microsoft.com/office/powerpoint/2010/main" val="15513766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586" name="Group 2"/>
          <p:cNvGrpSpPr>
            <a:grpSpLocks/>
          </p:cNvGrpSpPr>
          <p:nvPr/>
        </p:nvGrpSpPr>
        <p:grpSpPr bwMode="auto">
          <a:xfrm>
            <a:off x="3216275" y="1052514"/>
            <a:ext cx="5748338" cy="5616575"/>
            <a:chOff x="1371" y="562"/>
            <a:chExt cx="3606" cy="3637"/>
          </a:xfrm>
        </p:grpSpPr>
        <p:grpSp>
          <p:nvGrpSpPr>
            <p:cNvPr id="195587" name="Group 3"/>
            <p:cNvGrpSpPr>
              <a:grpSpLocks/>
            </p:cNvGrpSpPr>
            <p:nvPr/>
          </p:nvGrpSpPr>
          <p:grpSpPr bwMode="auto">
            <a:xfrm>
              <a:off x="1371" y="562"/>
              <a:ext cx="3606" cy="3637"/>
              <a:chOff x="1371" y="562"/>
              <a:chExt cx="3606" cy="3637"/>
            </a:xfrm>
          </p:grpSpPr>
          <p:sp>
            <p:nvSpPr>
              <p:cNvPr id="195588" name="Line 4"/>
              <p:cNvSpPr>
                <a:spLocks noChangeShapeType="1"/>
              </p:cNvSpPr>
              <p:nvPr/>
            </p:nvSpPr>
            <p:spPr bwMode="auto">
              <a:xfrm flipV="1">
                <a:off x="3131" y="4113"/>
                <a:ext cx="86" cy="88"/>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89" name="Line 5"/>
              <p:cNvSpPr>
                <a:spLocks noChangeShapeType="1"/>
              </p:cNvSpPr>
              <p:nvPr/>
            </p:nvSpPr>
            <p:spPr bwMode="auto">
              <a:xfrm>
                <a:off x="3131" y="4113"/>
                <a:ext cx="86" cy="86"/>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0" name="Line 6"/>
              <p:cNvSpPr>
                <a:spLocks noChangeShapeType="1"/>
              </p:cNvSpPr>
              <p:nvPr/>
            </p:nvSpPr>
            <p:spPr bwMode="auto">
              <a:xfrm>
                <a:off x="3175" y="4156"/>
                <a:ext cx="172" cy="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1" name="Line 7"/>
              <p:cNvSpPr>
                <a:spLocks noChangeShapeType="1"/>
              </p:cNvSpPr>
              <p:nvPr/>
            </p:nvSpPr>
            <p:spPr bwMode="auto">
              <a:xfrm>
                <a:off x="3358" y="4156"/>
                <a:ext cx="9" cy="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2" name="Freeform 8"/>
              <p:cNvSpPr>
                <a:spLocks noChangeArrowheads="1"/>
              </p:cNvSpPr>
              <p:nvPr/>
            </p:nvSpPr>
            <p:spPr bwMode="auto">
              <a:xfrm>
                <a:off x="3378" y="4156"/>
                <a:ext cx="20" cy="1"/>
              </a:xfrm>
              <a:custGeom>
                <a:avLst/>
                <a:gdLst>
                  <a:gd name="T0" fmla="*/ 0 w 87"/>
                  <a:gd name="T1" fmla="*/ 0 h 1"/>
                  <a:gd name="T2" fmla="*/ 28 w 87"/>
                  <a:gd name="T3" fmla="*/ 0 h 1"/>
                  <a:gd name="T4" fmla="*/ 43 w 87"/>
                  <a:gd name="T5" fmla="*/ 0 h 1"/>
                  <a:gd name="T6" fmla="*/ 59 w 87"/>
                  <a:gd name="T7" fmla="*/ 0 h 1"/>
                  <a:gd name="T8" fmla="*/ 86 w 87"/>
                  <a:gd name="T9" fmla="*/ 0 h 1"/>
                </a:gdLst>
                <a:ahLst/>
                <a:cxnLst>
                  <a:cxn ang="0">
                    <a:pos x="T0" y="T1"/>
                  </a:cxn>
                  <a:cxn ang="0">
                    <a:pos x="T2" y="T3"/>
                  </a:cxn>
                  <a:cxn ang="0">
                    <a:pos x="T4" y="T5"/>
                  </a:cxn>
                  <a:cxn ang="0">
                    <a:pos x="T6" y="T7"/>
                  </a:cxn>
                  <a:cxn ang="0">
                    <a:pos x="T8" y="T9"/>
                  </a:cxn>
                </a:cxnLst>
                <a:rect l="0" t="0" r="r" b="b"/>
                <a:pathLst>
                  <a:path w="87" h="1">
                    <a:moveTo>
                      <a:pt x="0" y="0"/>
                    </a:moveTo>
                    <a:lnTo>
                      <a:pt x="28" y="0"/>
                    </a:lnTo>
                    <a:lnTo>
                      <a:pt x="43" y="0"/>
                    </a:lnTo>
                    <a:lnTo>
                      <a:pt x="59" y="0"/>
                    </a:lnTo>
                    <a:lnTo>
                      <a:pt x="86"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593" name="Freeform 9"/>
              <p:cNvSpPr>
                <a:spLocks noChangeArrowheads="1"/>
              </p:cNvSpPr>
              <p:nvPr/>
            </p:nvSpPr>
            <p:spPr bwMode="auto">
              <a:xfrm>
                <a:off x="3409" y="4156"/>
                <a:ext cx="33" cy="1"/>
              </a:xfrm>
              <a:custGeom>
                <a:avLst/>
                <a:gdLst>
                  <a:gd name="T0" fmla="*/ 0 w 145"/>
                  <a:gd name="T1" fmla="*/ 0 h 1"/>
                  <a:gd name="T2" fmla="*/ 76 w 145"/>
                  <a:gd name="T3" fmla="*/ 0 h 1"/>
                  <a:gd name="T4" fmla="*/ 91 w 145"/>
                  <a:gd name="T5" fmla="*/ 0 h 1"/>
                  <a:gd name="T6" fmla="*/ 106 w 145"/>
                  <a:gd name="T7" fmla="*/ 0 h 1"/>
                  <a:gd name="T8" fmla="*/ 144 w 145"/>
                  <a:gd name="T9" fmla="*/ 0 h 1"/>
                </a:gdLst>
                <a:ahLst/>
                <a:cxnLst>
                  <a:cxn ang="0">
                    <a:pos x="T0" y="T1"/>
                  </a:cxn>
                  <a:cxn ang="0">
                    <a:pos x="T2" y="T3"/>
                  </a:cxn>
                  <a:cxn ang="0">
                    <a:pos x="T4" y="T5"/>
                  </a:cxn>
                  <a:cxn ang="0">
                    <a:pos x="T6" y="T7"/>
                  </a:cxn>
                  <a:cxn ang="0">
                    <a:pos x="T8" y="T9"/>
                  </a:cxn>
                </a:cxnLst>
                <a:rect l="0" t="0" r="r" b="b"/>
                <a:pathLst>
                  <a:path w="145" h="1">
                    <a:moveTo>
                      <a:pt x="0" y="0"/>
                    </a:moveTo>
                    <a:lnTo>
                      <a:pt x="76" y="0"/>
                    </a:lnTo>
                    <a:lnTo>
                      <a:pt x="91" y="0"/>
                    </a:lnTo>
                    <a:lnTo>
                      <a:pt x="106" y="0"/>
                    </a:lnTo>
                    <a:lnTo>
                      <a:pt x="14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594" name="Line 10"/>
              <p:cNvSpPr>
                <a:spLocks noChangeShapeType="1"/>
              </p:cNvSpPr>
              <p:nvPr/>
            </p:nvSpPr>
            <p:spPr bwMode="auto">
              <a:xfrm flipV="1">
                <a:off x="3505" y="4147"/>
                <a:ext cx="9" cy="4"/>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5" name="Freeform 11"/>
              <p:cNvSpPr>
                <a:spLocks noChangeArrowheads="1"/>
              </p:cNvSpPr>
              <p:nvPr/>
            </p:nvSpPr>
            <p:spPr bwMode="auto">
              <a:xfrm>
                <a:off x="3518" y="4143"/>
                <a:ext cx="22" cy="4"/>
              </a:xfrm>
              <a:custGeom>
                <a:avLst/>
                <a:gdLst>
                  <a:gd name="T0" fmla="*/ 0 w 98"/>
                  <a:gd name="T1" fmla="*/ 18 h 19"/>
                  <a:gd name="T2" fmla="*/ 41 w 98"/>
                  <a:gd name="T3" fmla="*/ 10 h 19"/>
                  <a:gd name="T4" fmla="*/ 56 w 98"/>
                  <a:gd name="T5" fmla="*/ 8 h 19"/>
                  <a:gd name="T6" fmla="*/ 69 w 98"/>
                  <a:gd name="T7" fmla="*/ 5 h 19"/>
                  <a:gd name="T8" fmla="*/ 97 w 98"/>
                  <a:gd name="T9" fmla="*/ 0 h 19"/>
                </a:gdLst>
                <a:ahLst/>
                <a:cxnLst>
                  <a:cxn ang="0">
                    <a:pos x="T0" y="T1"/>
                  </a:cxn>
                  <a:cxn ang="0">
                    <a:pos x="T2" y="T3"/>
                  </a:cxn>
                  <a:cxn ang="0">
                    <a:pos x="T4" y="T5"/>
                  </a:cxn>
                  <a:cxn ang="0">
                    <a:pos x="T6" y="T7"/>
                  </a:cxn>
                  <a:cxn ang="0">
                    <a:pos x="T8" y="T9"/>
                  </a:cxn>
                </a:cxnLst>
                <a:rect l="0" t="0" r="r" b="b"/>
                <a:pathLst>
                  <a:path w="98" h="19">
                    <a:moveTo>
                      <a:pt x="0" y="18"/>
                    </a:moveTo>
                    <a:lnTo>
                      <a:pt x="41" y="10"/>
                    </a:lnTo>
                    <a:lnTo>
                      <a:pt x="56" y="8"/>
                    </a:lnTo>
                    <a:lnTo>
                      <a:pt x="69" y="5"/>
                    </a:lnTo>
                    <a:lnTo>
                      <a:pt x="97"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596" name="Freeform 12"/>
              <p:cNvSpPr>
                <a:spLocks noChangeArrowheads="1"/>
              </p:cNvSpPr>
              <p:nvPr/>
            </p:nvSpPr>
            <p:spPr bwMode="auto">
              <a:xfrm>
                <a:off x="3555" y="4137"/>
                <a:ext cx="19" cy="4"/>
              </a:xfrm>
              <a:custGeom>
                <a:avLst/>
                <a:gdLst>
                  <a:gd name="T0" fmla="*/ 0 w 85"/>
                  <a:gd name="T1" fmla="*/ 15 h 16"/>
                  <a:gd name="T2" fmla="*/ 28 w 85"/>
                  <a:gd name="T3" fmla="*/ 10 h 16"/>
                  <a:gd name="T4" fmla="*/ 41 w 85"/>
                  <a:gd name="T5" fmla="*/ 7 h 16"/>
                  <a:gd name="T6" fmla="*/ 56 w 85"/>
                  <a:gd name="T7" fmla="*/ 5 h 16"/>
                  <a:gd name="T8" fmla="*/ 84 w 85"/>
                  <a:gd name="T9" fmla="*/ 0 h 16"/>
                </a:gdLst>
                <a:ahLst/>
                <a:cxnLst>
                  <a:cxn ang="0">
                    <a:pos x="T0" y="T1"/>
                  </a:cxn>
                  <a:cxn ang="0">
                    <a:pos x="T2" y="T3"/>
                  </a:cxn>
                  <a:cxn ang="0">
                    <a:pos x="T4" y="T5"/>
                  </a:cxn>
                  <a:cxn ang="0">
                    <a:pos x="T6" y="T7"/>
                  </a:cxn>
                  <a:cxn ang="0">
                    <a:pos x="T8" y="T9"/>
                  </a:cxn>
                </a:cxnLst>
                <a:rect l="0" t="0" r="r" b="b"/>
                <a:pathLst>
                  <a:path w="85" h="16">
                    <a:moveTo>
                      <a:pt x="0" y="15"/>
                    </a:moveTo>
                    <a:lnTo>
                      <a:pt x="28" y="10"/>
                    </a:lnTo>
                    <a:lnTo>
                      <a:pt x="41" y="7"/>
                    </a:lnTo>
                    <a:lnTo>
                      <a:pt x="56" y="5"/>
                    </a:lnTo>
                    <a:lnTo>
                      <a:pt x="8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597" name="Freeform 13"/>
              <p:cNvSpPr>
                <a:spLocks noChangeArrowheads="1"/>
              </p:cNvSpPr>
              <p:nvPr/>
            </p:nvSpPr>
            <p:spPr bwMode="auto">
              <a:xfrm>
                <a:off x="3589" y="4128"/>
                <a:ext cx="26" cy="5"/>
              </a:xfrm>
              <a:custGeom>
                <a:avLst/>
                <a:gdLst>
                  <a:gd name="T0" fmla="*/ 0 w 115"/>
                  <a:gd name="T1" fmla="*/ 20 h 21"/>
                  <a:gd name="T2" fmla="*/ 48 w 115"/>
                  <a:gd name="T3" fmla="*/ 13 h 21"/>
                  <a:gd name="T4" fmla="*/ 60 w 115"/>
                  <a:gd name="T5" fmla="*/ 10 h 21"/>
                  <a:gd name="T6" fmla="*/ 76 w 115"/>
                  <a:gd name="T7" fmla="*/ 8 h 21"/>
                  <a:gd name="T8" fmla="*/ 114 w 115"/>
                  <a:gd name="T9" fmla="*/ 0 h 21"/>
                </a:gdLst>
                <a:ahLst/>
                <a:cxnLst>
                  <a:cxn ang="0">
                    <a:pos x="T0" y="T1"/>
                  </a:cxn>
                  <a:cxn ang="0">
                    <a:pos x="T2" y="T3"/>
                  </a:cxn>
                  <a:cxn ang="0">
                    <a:pos x="T4" y="T5"/>
                  </a:cxn>
                  <a:cxn ang="0">
                    <a:pos x="T6" y="T7"/>
                  </a:cxn>
                  <a:cxn ang="0">
                    <a:pos x="T8" y="T9"/>
                  </a:cxn>
                </a:cxnLst>
                <a:rect l="0" t="0" r="r" b="b"/>
                <a:pathLst>
                  <a:path w="115" h="21">
                    <a:moveTo>
                      <a:pt x="0" y="20"/>
                    </a:moveTo>
                    <a:lnTo>
                      <a:pt x="48" y="13"/>
                    </a:lnTo>
                    <a:lnTo>
                      <a:pt x="60" y="10"/>
                    </a:lnTo>
                    <a:lnTo>
                      <a:pt x="76" y="8"/>
                    </a:lnTo>
                    <a:lnTo>
                      <a:pt x="11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598" name="Line 14"/>
              <p:cNvSpPr>
                <a:spLocks noChangeShapeType="1"/>
              </p:cNvSpPr>
              <p:nvPr/>
            </p:nvSpPr>
            <p:spPr bwMode="auto">
              <a:xfrm flipV="1">
                <a:off x="3620" y="4124"/>
                <a:ext cx="8" cy="4"/>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599" name="Freeform 15"/>
              <p:cNvSpPr>
                <a:spLocks noChangeArrowheads="1"/>
              </p:cNvSpPr>
              <p:nvPr/>
            </p:nvSpPr>
            <p:spPr bwMode="auto">
              <a:xfrm>
                <a:off x="3689" y="4096"/>
                <a:ext cx="28" cy="12"/>
              </a:xfrm>
              <a:custGeom>
                <a:avLst/>
                <a:gdLst>
                  <a:gd name="T0" fmla="*/ 0 w 122"/>
                  <a:gd name="T1" fmla="*/ 50 h 51"/>
                  <a:gd name="T2" fmla="*/ 35 w 122"/>
                  <a:gd name="T3" fmla="*/ 35 h 51"/>
                  <a:gd name="T4" fmla="*/ 48 w 122"/>
                  <a:gd name="T5" fmla="*/ 30 h 51"/>
                  <a:gd name="T6" fmla="*/ 60 w 122"/>
                  <a:gd name="T7" fmla="*/ 25 h 51"/>
                  <a:gd name="T8" fmla="*/ 121 w 122"/>
                  <a:gd name="T9" fmla="*/ 0 h 51"/>
                </a:gdLst>
                <a:ahLst/>
                <a:cxnLst>
                  <a:cxn ang="0">
                    <a:pos x="T0" y="T1"/>
                  </a:cxn>
                  <a:cxn ang="0">
                    <a:pos x="T2" y="T3"/>
                  </a:cxn>
                  <a:cxn ang="0">
                    <a:pos x="T4" y="T5"/>
                  </a:cxn>
                  <a:cxn ang="0">
                    <a:pos x="T6" y="T7"/>
                  </a:cxn>
                  <a:cxn ang="0">
                    <a:pos x="T8" y="T9"/>
                  </a:cxn>
                </a:cxnLst>
                <a:rect l="0" t="0" r="r" b="b"/>
                <a:pathLst>
                  <a:path w="122" h="51">
                    <a:moveTo>
                      <a:pt x="0" y="50"/>
                    </a:moveTo>
                    <a:lnTo>
                      <a:pt x="35" y="35"/>
                    </a:lnTo>
                    <a:lnTo>
                      <a:pt x="48" y="30"/>
                    </a:lnTo>
                    <a:lnTo>
                      <a:pt x="60" y="25"/>
                    </a:lnTo>
                    <a:lnTo>
                      <a:pt x="121"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0" name="Freeform 16"/>
              <p:cNvSpPr>
                <a:spLocks noChangeArrowheads="1"/>
              </p:cNvSpPr>
              <p:nvPr/>
            </p:nvSpPr>
            <p:spPr bwMode="auto">
              <a:xfrm>
                <a:off x="3737" y="4078"/>
                <a:ext cx="20" cy="9"/>
              </a:xfrm>
              <a:custGeom>
                <a:avLst/>
                <a:gdLst>
                  <a:gd name="T0" fmla="*/ 0 w 89"/>
                  <a:gd name="T1" fmla="*/ 38 h 39"/>
                  <a:gd name="T2" fmla="*/ 27 w 89"/>
                  <a:gd name="T3" fmla="*/ 25 h 39"/>
                  <a:gd name="T4" fmla="*/ 40 w 89"/>
                  <a:gd name="T5" fmla="*/ 20 h 39"/>
                  <a:gd name="T6" fmla="*/ 53 w 89"/>
                  <a:gd name="T7" fmla="*/ 15 h 39"/>
                  <a:gd name="T8" fmla="*/ 88 w 89"/>
                  <a:gd name="T9" fmla="*/ 0 h 39"/>
                </a:gdLst>
                <a:ahLst/>
                <a:cxnLst>
                  <a:cxn ang="0">
                    <a:pos x="T0" y="T1"/>
                  </a:cxn>
                  <a:cxn ang="0">
                    <a:pos x="T2" y="T3"/>
                  </a:cxn>
                  <a:cxn ang="0">
                    <a:pos x="T4" y="T5"/>
                  </a:cxn>
                  <a:cxn ang="0">
                    <a:pos x="T6" y="T7"/>
                  </a:cxn>
                  <a:cxn ang="0">
                    <a:pos x="T8" y="T9"/>
                  </a:cxn>
                </a:cxnLst>
                <a:rect l="0" t="0" r="r" b="b"/>
                <a:pathLst>
                  <a:path w="89" h="39">
                    <a:moveTo>
                      <a:pt x="0" y="38"/>
                    </a:moveTo>
                    <a:lnTo>
                      <a:pt x="27" y="25"/>
                    </a:lnTo>
                    <a:lnTo>
                      <a:pt x="40" y="20"/>
                    </a:lnTo>
                    <a:lnTo>
                      <a:pt x="53" y="15"/>
                    </a:lnTo>
                    <a:lnTo>
                      <a:pt x="88"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1" name="Freeform 17"/>
              <p:cNvSpPr>
                <a:spLocks noChangeArrowheads="1"/>
              </p:cNvSpPr>
              <p:nvPr/>
            </p:nvSpPr>
            <p:spPr bwMode="auto">
              <a:xfrm>
                <a:off x="3768" y="4002"/>
                <a:ext cx="176" cy="73"/>
              </a:xfrm>
              <a:custGeom>
                <a:avLst/>
                <a:gdLst>
                  <a:gd name="T0" fmla="*/ 0 w 774"/>
                  <a:gd name="T1" fmla="*/ 319 h 320"/>
                  <a:gd name="T2" fmla="*/ 385 w 774"/>
                  <a:gd name="T3" fmla="*/ 159 h 320"/>
                  <a:gd name="T4" fmla="*/ 773 w 774"/>
                  <a:gd name="T5" fmla="*/ 0 h 320"/>
                </a:gdLst>
                <a:ahLst/>
                <a:cxnLst>
                  <a:cxn ang="0">
                    <a:pos x="T0" y="T1"/>
                  </a:cxn>
                  <a:cxn ang="0">
                    <a:pos x="T2" y="T3"/>
                  </a:cxn>
                  <a:cxn ang="0">
                    <a:pos x="T4" y="T5"/>
                  </a:cxn>
                </a:cxnLst>
                <a:rect l="0" t="0" r="r" b="b"/>
                <a:pathLst>
                  <a:path w="774" h="320">
                    <a:moveTo>
                      <a:pt x="0" y="319"/>
                    </a:moveTo>
                    <a:lnTo>
                      <a:pt x="385" y="159"/>
                    </a:lnTo>
                    <a:lnTo>
                      <a:pt x="773"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2" name="Freeform 18"/>
              <p:cNvSpPr>
                <a:spLocks noChangeArrowheads="1"/>
              </p:cNvSpPr>
              <p:nvPr/>
            </p:nvSpPr>
            <p:spPr bwMode="auto">
              <a:xfrm>
                <a:off x="3954" y="3989"/>
                <a:ext cx="20" cy="8"/>
              </a:xfrm>
              <a:custGeom>
                <a:avLst/>
                <a:gdLst>
                  <a:gd name="T0" fmla="*/ 0 w 87"/>
                  <a:gd name="T1" fmla="*/ 35 h 36"/>
                  <a:gd name="T2" fmla="*/ 35 w 87"/>
                  <a:gd name="T3" fmla="*/ 23 h 36"/>
                  <a:gd name="T4" fmla="*/ 48 w 87"/>
                  <a:gd name="T5" fmla="*/ 15 h 36"/>
                  <a:gd name="T6" fmla="*/ 60 w 87"/>
                  <a:gd name="T7" fmla="*/ 10 h 36"/>
                  <a:gd name="T8" fmla="*/ 86 w 87"/>
                  <a:gd name="T9" fmla="*/ 0 h 36"/>
                </a:gdLst>
                <a:ahLst/>
                <a:cxnLst>
                  <a:cxn ang="0">
                    <a:pos x="T0" y="T1"/>
                  </a:cxn>
                  <a:cxn ang="0">
                    <a:pos x="T2" y="T3"/>
                  </a:cxn>
                  <a:cxn ang="0">
                    <a:pos x="T4" y="T5"/>
                  </a:cxn>
                  <a:cxn ang="0">
                    <a:pos x="T6" y="T7"/>
                  </a:cxn>
                  <a:cxn ang="0">
                    <a:pos x="T8" y="T9"/>
                  </a:cxn>
                </a:cxnLst>
                <a:rect l="0" t="0" r="r" b="b"/>
                <a:pathLst>
                  <a:path w="87" h="36">
                    <a:moveTo>
                      <a:pt x="0" y="35"/>
                    </a:moveTo>
                    <a:lnTo>
                      <a:pt x="35" y="23"/>
                    </a:lnTo>
                    <a:lnTo>
                      <a:pt x="48" y="15"/>
                    </a:lnTo>
                    <a:lnTo>
                      <a:pt x="60" y="10"/>
                    </a:lnTo>
                    <a:lnTo>
                      <a:pt x="86"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3" name="Freeform 19"/>
              <p:cNvSpPr>
                <a:spLocks noChangeArrowheads="1"/>
              </p:cNvSpPr>
              <p:nvPr/>
            </p:nvSpPr>
            <p:spPr bwMode="auto">
              <a:xfrm>
                <a:off x="3994" y="3969"/>
                <a:ext cx="28" cy="12"/>
              </a:xfrm>
              <a:custGeom>
                <a:avLst/>
                <a:gdLst>
                  <a:gd name="T0" fmla="*/ 0 w 125"/>
                  <a:gd name="T1" fmla="*/ 51 h 52"/>
                  <a:gd name="T2" fmla="*/ 63 w 125"/>
                  <a:gd name="T3" fmla="*/ 25 h 52"/>
                  <a:gd name="T4" fmla="*/ 76 w 125"/>
                  <a:gd name="T5" fmla="*/ 20 h 52"/>
                  <a:gd name="T6" fmla="*/ 89 w 125"/>
                  <a:gd name="T7" fmla="*/ 15 h 52"/>
                  <a:gd name="T8" fmla="*/ 124 w 125"/>
                  <a:gd name="T9" fmla="*/ 0 h 52"/>
                </a:gdLst>
                <a:ahLst/>
                <a:cxnLst>
                  <a:cxn ang="0">
                    <a:pos x="T0" y="T1"/>
                  </a:cxn>
                  <a:cxn ang="0">
                    <a:pos x="T2" y="T3"/>
                  </a:cxn>
                  <a:cxn ang="0">
                    <a:pos x="T4" y="T5"/>
                  </a:cxn>
                  <a:cxn ang="0">
                    <a:pos x="T6" y="T7"/>
                  </a:cxn>
                  <a:cxn ang="0">
                    <a:pos x="T8" y="T9"/>
                  </a:cxn>
                </a:cxnLst>
                <a:rect l="0" t="0" r="r" b="b"/>
                <a:pathLst>
                  <a:path w="125" h="52">
                    <a:moveTo>
                      <a:pt x="0" y="51"/>
                    </a:moveTo>
                    <a:lnTo>
                      <a:pt x="63" y="25"/>
                    </a:lnTo>
                    <a:lnTo>
                      <a:pt x="76" y="20"/>
                    </a:lnTo>
                    <a:lnTo>
                      <a:pt x="89" y="15"/>
                    </a:lnTo>
                    <a:lnTo>
                      <a:pt x="12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4" name="Line 20"/>
              <p:cNvSpPr>
                <a:spLocks noChangeShapeType="1"/>
              </p:cNvSpPr>
              <p:nvPr/>
            </p:nvSpPr>
            <p:spPr bwMode="auto">
              <a:xfrm flipV="1">
                <a:off x="4078" y="3933"/>
                <a:ext cx="7"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05" name="Freeform 21"/>
              <p:cNvSpPr>
                <a:spLocks noChangeArrowheads="1"/>
              </p:cNvSpPr>
              <p:nvPr/>
            </p:nvSpPr>
            <p:spPr bwMode="auto">
              <a:xfrm>
                <a:off x="4089" y="3917"/>
                <a:ext cx="22" cy="15"/>
              </a:xfrm>
              <a:custGeom>
                <a:avLst/>
                <a:gdLst>
                  <a:gd name="T0" fmla="*/ 0 w 97"/>
                  <a:gd name="T1" fmla="*/ 63 h 64"/>
                  <a:gd name="T2" fmla="*/ 33 w 97"/>
                  <a:gd name="T3" fmla="*/ 40 h 64"/>
                  <a:gd name="T4" fmla="*/ 45 w 97"/>
                  <a:gd name="T5" fmla="*/ 33 h 64"/>
                  <a:gd name="T6" fmla="*/ 56 w 97"/>
                  <a:gd name="T7" fmla="*/ 25 h 64"/>
                  <a:gd name="T8" fmla="*/ 96 w 97"/>
                  <a:gd name="T9" fmla="*/ 0 h 64"/>
                </a:gdLst>
                <a:ahLst/>
                <a:cxnLst>
                  <a:cxn ang="0">
                    <a:pos x="T0" y="T1"/>
                  </a:cxn>
                  <a:cxn ang="0">
                    <a:pos x="T2" y="T3"/>
                  </a:cxn>
                  <a:cxn ang="0">
                    <a:pos x="T4" y="T5"/>
                  </a:cxn>
                  <a:cxn ang="0">
                    <a:pos x="T6" y="T7"/>
                  </a:cxn>
                  <a:cxn ang="0">
                    <a:pos x="T8" y="T9"/>
                  </a:cxn>
                </a:cxnLst>
                <a:rect l="0" t="0" r="r" b="b"/>
                <a:pathLst>
                  <a:path w="97" h="64">
                    <a:moveTo>
                      <a:pt x="0" y="63"/>
                    </a:moveTo>
                    <a:lnTo>
                      <a:pt x="33" y="40"/>
                    </a:lnTo>
                    <a:lnTo>
                      <a:pt x="45" y="33"/>
                    </a:lnTo>
                    <a:lnTo>
                      <a:pt x="56" y="25"/>
                    </a:lnTo>
                    <a:lnTo>
                      <a:pt x="96"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6" name="Freeform 22"/>
              <p:cNvSpPr>
                <a:spLocks noChangeArrowheads="1"/>
              </p:cNvSpPr>
              <p:nvPr/>
            </p:nvSpPr>
            <p:spPr bwMode="auto">
              <a:xfrm>
                <a:off x="4124" y="3839"/>
                <a:ext cx="104" cy="70"/>
              </a:xfrm>
              <a:custGeom>
                <a:avLst/>
                <a:gdLst>
                  <a:gd name="T0" fmla="*/ 0 w 460"/>
                  <a:gd name="T1" fmla="*/ 307 h 308"/>
                  <a:gd name="T2" fmla="*/ 25 w 460"/>
                  <a:gd name="T3" fmla="*/ 289 h 308"/>
                  <a:gd name="T4" fmla="*/ 35 w 460"/>
                  <a:gd name="T5" fmla="*/ 282 h 308"/>
                  <a:gd name="T6" fmla="*/ 48 w 460"/>
                  <a:gd name="T7" fmla="*/ 274 h 308"/>
                  <a:gd name="T8" fmla="*/ 231 w 460"/>
                  <a:gd name="T9" fmla="*/ 152 h 308"/>
                  <a:gd name="T10" fmla="*/ 411 w 460"/>
                  <a:gd name="T11" fmla="*/ 31 h 308"/>
                  <a:gd name="T12" fmla="*/ 423 w 460"/>
                  <a:gd name="T13" fmla="*/ 23 h 308"/>
                  <a:gd name="T14" fmla="*/ 436 w 460"/>
                  <a:gd name="T15" fmla="*/ 15 h 308"/>
                  <a:gd name="T16" fmla="*/ 459 w 460"/>
                  <a:gd name="T17"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308">
                    <a:moveTo>
                      <a:pt x="0" y="307"/>
                    </a:moveTo>
                    <a:lnTo>
                      <a:pt x="25" y="289"/>
                    </a:lnTo>
                    <a:lnTo>
                      <a:pt x="35" y="282"/>
                    </a:lnTo>
                    <a:lnTo>
                      <a:pt x="48" y="274"/>
                    </a:lnTo>
                    <a:lnTo>
                      <a:pt x="231" y="152"/>
                    </a:lnTo>
                    <a:lnTo>
                      <a:pt x="411" y="31"/>
                    </a:lnTo>
                    <a:lnTo>
                      <a:pt x="423" y="23"/>
                    </a:lnTo>
                    <a:lnTo>
                      <a:pt x="436" y="15"/>
                    </a:lnTo>
                    <a:lnTo>
                      <a:pt x="459"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7" name="Freeform 23"/>
              <p:cNvSpPr>
                <a:spLocks noChangeArrowheads="1"/>
              </p:cNvSpPr>
              <p:nvPr/>
            </p:nvSpPr>
            <p:spPr bwMode="auto">
              <a:xfrm>
                <a:off x="4240" y="3816"/>
                <a:ext cx="22" cy="15"/>
              </a:xfrm>
              <a:custGeom>
                <a:avLst/>
                <a:gdLst>
                  <a:gd name="T0" fmla="*/ 0 w 97"/>
                  <a:gd name="T1" fmla="*/ 63 h 64"/>
                  <a:gd name="T2" fmla="*/ 40 w 97"/>
                  <a:gd name="T3" fmla="*/ 35 h 64"/>
                  <a:gd name="T4" fmla="*/ 53 w 97"/>
                  <a:gd name="T5" fmla="*/ 28 h 64"/>
                  <a:gd name="T6" fmla="*/ 63 w 97"/>
                  <a:gd name="T7" fmla="*/ 20 h 64"/>
                  <a:gd name="T8" fmla="*/ 96 w 97"/>
                  <a:gd name="T9" fmla="*/ 0 h 64"/>
                </a:gdLst>
                <a:ahLst/>
                <a:cxnLst>
                  <a:cxn ang="0">
                    <a:pos x="T0" y="T1"/>
                  </a:cxn>
                  <a:cxn ang="0">
                    <a:pos x="T2" y="T3"/>
                  </a:cxn>
                  <a:cxn ang="0">
                    <a:pos x="T4" y="T5"/>
                  </a:cxn>
                  <a:cxn ang="0">
                    <a:pos x="T6" y="T7"/>
                  </a:cxn>
                  <a:cxn ang="0">
                    <a:pos x="T8" y="T9"/>
                  </a:cxn>
                </a:cxnLst>
                <a:rect l="0" t="0" r="r" b="b"/>
                <a:pathLst>
                  <a:path w="97" h="64">
                    <a:moveTo>
                      <a:pt x="0" y="63"/>
                    </a:moveTo>
                    <a:lnTo>
                      <a:pt x="40" y="35"/>
                    </a:lnTo>
                    <a:lnTo>
                      <a:pt x="53" y="28"/>
                    </a:lnTo>
                    <a:lnTo>
                      <a:pt x="63" y="20"/>
                    </a:lnTo>
                    <a:lnTo>
                      <a:pt x="96"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08" name="Line 24"/>
              <p:cNvSpPr>
                <a:spLocks noChangeShapeType="1"/>
              </p:cNvSpPr>
              <p:nvPr/>
            </p:nvSpPr>
            <p:spPr bwMode="auto">
              <a:xfrm flipV="1">
                <a:off x="4266" y="3807"/>
                <a:ext cx="7"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09" name="Freeform 25"/>
              <p:cNvSpPr>
                <a:spLocks noChangeArrowheads="1"/>
              </p:cNvSpPr>
              <p:nvPr/>
            </p:nvSpPr>
            <p:spPr bwMode="auto">
              <a:xfrm>
                <a:off x="4322" y="3747"/>
                <a:ext cx="22" cy="22"/>
              </a:xfrm>
              <a:custGeom>
                <a:avLst/>
                <a:gdLst>
                  <a:gd name="T0" fmla="*/ 0 w 95"/>
                  <a:gd name="T1" fmla="*/ 94 h 95"/>
                  <a:gd name="T2" fmla="*/ 28 w 95"/>
                  <a:gd name="T3" fmla="*/ 68 h 95"/>
                  <a:gd name="T4" fmla="*/ 38 w 95"/>
                  <a:gd name="T5" fmla="*/ 58 h 95"/>
                  <a:gd name="T6" fmla="*/ 48 w 95"/>
                  <a:gd name="T7" fmla="*/ 48 h 95"/>
                  <a:gd name="T8" fmla="*/ 94 w 95"/>
                  <a:gd name="T9" fmla="*/ 0 h 95"/>
                </a:gdLst>
                <a:ahLst/>
                <a:cxnLst>
                  <a:cxn ang="0">
                    <a:pos x="T0" y="T1"/>
                  </a:cxn>
                  <a:cxn ang="0">
                    <a:pos x="T2" y="T3"/>
                  </a:cxn>
                  <a:cxn ang="0">
                    <a:pos x="T4" y="T5"/>
                  </a:cxn>
                  <a:cxn ang="0">
                    <a:pos x="T6" y="T7"/>
                  </a:cxn>
                  <a:cxn ang="0">
                    <a:pos x="T8" y="T9"/>
                  </a:cxn>
                </a:cxnLst>
                <a:rect l="0" t="0" r="r" b="b"/>
                <a:pathLst>
                  <a:path w="95" h="95">
                    <a:moveTo>
                      <a:pt x="0" y="94"/>
                    </a:moveTo>
                    <a:lnTo>
                      <a:pt x="28" y="68"/>
                    </a:lnTo>
                    <a:lnTo>
                      <a:pt x="38" y="58"/>
                    </a:lnTo>
                    <a:lnTo>
                      <a:pt x="48" y="48"/>
                    </a:lnTo>
                    <a:lnTo>
                      <a:pt x="9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0" name="Freeform 26"/>
              <p:cNvSpPr>
                <a:spLocks noChangeArrowheads="1"/>
              </p:cNvSpPr>
              <p:nvPr/>
            </p:nvSpPr>
            <p:spPr bwMode="auto">
              <a:xfrm>
                <a:off x="4360" y="3716"/>
                <a:ext cx="15" cy="16"/>
              </a:xfrm>
              <a:custGeom>
                <a:avLst/>
                <a:gdLst>
                  <a:gd name="T0" fmla="*/ 0 w 67"/>
                  <a:gd name="T1" fmla="*/ 69 h 70"/>
                  <a:gd name="T2" fmla="*/ 20 w 67"/>
                  <a:gd name="T3" fmla="*/ 48 h 70"/>
                  <a:gd name="T4" fmla="*/ 30 w 67"/>
                  <a:gd name="T5" fmla="*/ 38 h 70"/>
                  <a:gd name="T6" fmla="*/ 40 w 67"/>
                  <a:gd name="T7" fmla="*/ 28 h 70"/>
                  <a:gd name="T8" fmla="*/ 66 w 67"/>
                  <a:gd name="T9" fmla="*/ 0 h 70"/>
                </a:gdLst>
                <a:ahLst/>
                <a:cxnLst>
                  <a:cxn ang="0">
                    <a:pos x="T0" y="T1"/>
                  </a:cxn>
                  <a:cxn ang="0">
                    <a:pos x="T2" y="T3"/>
                  </a:cxn>
                  <a:cxn ang="0">
                    <a:pos x="T4" y="T5"/>
                  </a:cxn>
                  <a:cxn ang="0">
                    <a:pos x="T6" y="T7"/>
                  </a:cxn>
                  <a:cxn ang="0">
                    <a:pos x="T8" y="T9"/>
                  </a:cxn>
                </a:cxnLst>
                <a:rect l="0" t="0" r="r" b="b"/>
                <a:pathLst>
                  <a:path w="67" h="70">
                    <a:moveTo>
                      <a:pt x="0" y="69"/>
                    </a:moveTo>
                    <a:lnTo>
                      <a:pt x="20" y="48"/>
                    </a:lnTo>
                    <a:lnTo>
                      <a:pt x="30" y="38"/>
                    </a:lnTo>
                    <a:lnTo>
                      <a:pt x="40" y="28"/>
                    </a:lnTo>
                    <a:lnTo>
                      <a:pt x="66"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1" name="Freeform 27"/>
              <p:cNvSpPr>
                <a:spLocks noChangeArrowheads="1"/>
              </p:cNvSpPr>
              <p:nvPr/>
            </p:nvSpPr>
            <p:spPr bwMode="auto">
              <a:xfrm>
                <a:off x="4383" y="3574"/>
                <a:ext cx="134" cy="134"/>
              </a:xfrm>
              <a:custGeom>
                <a:avLst/>
                <a:gdLst>
                  <a:gd name="T0" fmla="*/ 0 w 592"/>
                  <a:gd name="T1" fmla="*/ 591 h 592"/>
                  <a:gd name="T2" fmla="*/ 297 w 592"/>
                  <a:gd name="T3" fmla="*/ 297 h 592"/>
                  <a:gd name="T4" fmla="*/ 591 w 592"/>
                  <a:gd name="T5" fmla="*/ 0 h 592"/>
                </a:gdLst>
                <a:ahLst/>
                <a:cxnLst>
                  <a:cxn ang="0">
                    <a:pos x="T0" y="T1"/>
                  </a:cxn>
                  <a:cxn ang="0">
                    <a:pos x="T2" y="T3"/>
                  </a:cxn>
                  <a:cxn ang="0">
                    <a:pos x="T4" y="T5"/>
                  </a:cxn>
                </a:cxnLst>
                <a:rect l="0" t="0" r="r" b="b"/>
                <a:pathLst>
                  <a:path w="592" h="592">
                    <a:moveTo>
                      <a:pt x="0" y="591"/>
                    </a:moveTo>
                    <a:lnTo>
                      <a:pt x="297" y="297"/>
                    </a:lnTo>
                    <a:lnTo>
                      <a:pt x="591"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2" name="Freeform 28"/>
              <p:cNvSpPr>
                <a:spLocks noChangeArrowheads="1"/>
              </p:cNvSpPr>
              <p:nvPr/>
            </p:nvSpPr>
            <p:spPr bwMode="auto">
              <a:xfrm>
                <a:off x="4525" y="3551"/>
                <a:ext cx="16" cy="15"/>
              </a:xfrm>
              <a:custGeom>
                <a:avLst/>
                <a:gdLst>
                  <a:gd name="T0" fmla="*/ 0 w 70"/>
                  <a:gd name="T1" fmla="*/ 66 h 67"/>
                  <a:gd name="T2" fmla="*/ 28 w 70"/>
                  <a:gd name="T3" fmla="*/ 40 h 67"/>
                  <a:gd name="T4" fmla="*/ 38 w 70"/>
                  <a:gd name="T5" fmla="*/ 30 h 67"/>
                  <a:gd name="T6" fmla="*/ 48 w 70"/>
                  <a:gd name="T7" fmla="*/ 20 h 67"/>
                  <a:gd name="T8" fmla="*/ 69 w 70"/>
                  <a:gd name="T9" fmla="*/ 0 h 67"/>
                </a:gdLst>
                <a:ahLst/>
                <a:cxnLst>
                  <a:cxn ang="0">
                    <a:pos x="T0" y="T1"/>
                  </a:cxn>
                  <a:cxn ang="0">
                    <a:pos x="T2" y="T3"/>
                  </a:cxn>
                  <a:cxn ang="0">
                    <a:pos x="T4" y="T5"/>
                  </a:cxn>
                  <a:cxn ang="0">
                    <a:pos x="T6" y="T7"/>
                  </a:cxn>
                  <a:cxn ang="0">
                    <a:pos x="T8" y="T9"/>
                  </a:cxn>
                </a:cxnLst>
                <a:rect l="0" t="0" r="r" b="b"/>
                <a:pathLst>
                  <a:path w="70" h="67">
                    <a:moveTo>
                      <a:pt x="0" y="66"/>
                    </a:moveTo>
                    <a:lnTo>
                      <a:pt x="28" y="40"/>
                    </a:lnTo>
                    <a:lnTo>
                      <a:pt x="38" y="30"/>
                    </a:lnTo>
                    <a:lnTo>
                      <a:pt x="48" y="20"/>
                    </a:lnTo>
                    <a:lnTo>
                      <a:pt x="69"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3" name="Freeform 29"/>
              <p:cNvSpPr>
                <a:spLocks noChangeArrowheads="1"/>
              </p:cNvSpPr>
              <p:nvPr/>
            </p:nvSpPr>
            <p:spPr bwMode="auto">
              <a:xfrm>
                <a:off x="4556" y="3513"/>
                <a:ext cx="22" cy="22"/>
              </a:xfrm>
              <a:custGeom>
                <a:avLst/>
                <a:gdLst>
                  <a:gd name="T0" fmla="*/ 0 w 95"/>
                  <a:gd name="T1" fmla="*/ 94 h 95"/>
                  <a:gd name="T2" fmla="*/ 48 w 95"/>
                  <a:gd name="T3" fmla="*/ 48 h 95"/>
                  <a:gd name="T4" fmla="*/ 58 w 95"/>
                  <a:gd name="T5" fmla="*/ 38 h 95"/>
                  <a:gd name="T6" fmla="*/ 69 w 95"/>
                  <a:gd name="T7" fmla="*/ 28 h 95"/>
                  <a:gd name="T8" fmla="*/ 94 w 95"/>
                  <a:gd name="T9" fmla="*/ 0 h 95"/>
                </a:gdLst>
                <a:ahLst/>
                <a:cxnLst>
                  <a:cxn ang="0">
                    <a:pos x="T0" y="T1"/>
                  </a:cxn>
                  <a:cxn ang="0">
                    <a:pos x="T2" y="T3"/>
                  </a:cxn>
                  <a:cxn ang="0">
                    <a:pos x="T4" y="T5"/>
                  </a:cxn>
                  <a:cxn ang="0">
                    <a:pos x="T6" y="T7"/>
                  </a:cxn>
                  <a:cxn ang="0">
                    <a:pos x="T8" y="T9"/>
                  </a:cxn>
                </a:cxnLst>
                <a:rect l="0" t="0" r="r" b="b"/>
                <a:pathLst>
                  <a:path w="95" h="95">
                    <a:moveTo>
                      <a:pt x="0" y="94"/>
                    </a:moveTo>
                    <a:lnTo>
                      <a:pt x="48" y="48"/>
                    </a:lnTo>
                    <a:lnTo>
                      <a:pt x="58" y="38"/>
                    </a:lnTo>
                    <a:lnTo>
                      <a:pt x="69" y="28"/>
                    </a:lnTo>
                    <a:lnTo>
                      <a:pt x="9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4" name="Line 30"/>
              <p:cNvSpPr>
                <a:spLocks noChangeShapeType="1"/>
              </p:cNvSpPr>
              <p:nvPr/>
            </p:nvSpPr>
            <p:spPr bwMode="auto">
              <a:xfrm flipV="1">
                <a:off x="4618" y="3456"/>
                <a:ext cx="5"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15" name="Freeform 31"/>
              <p:cNvSpPr>
                <a:spLocks noChangeArrowheads="1"/>
              </p:cNvSpPr>
              <p:nvPr/>
            </p:nvSpPr>
            <p:spPr bwMode="auto">
              <a:xfrm>
                <a:off x="4625" y="3431"/>
                <a:ext cx="15" cy="22"/>
              </a:xfrm>
              <a:custGeom>
                <a:avLst/>
                <a:gdLst>
                  <a:gd name="T0" fmla="*/ 0 w 64"/>
                  <a:gd name="T1" fmla="*/ 97 h 98"/>
                  <a:gd name="T2" fmla="*/ 20 w 64"/>
                  <a:gd name="T3" fmla="*/ 64 h 98"/>
                  <a:gd name="T4" fmla="*/ 28 w 64"/>
                  <a:gd name="T5" fmla="*/ 54 h 98"/>
                  <a:gd name="T6" fmla="*/ 35 w 64"/>
                  <a:gd name="T7" fmla="*/ 41 h 98"/>
                  <a:gd name="T8" fmla="*/ 63 w 64"/>
                  <a:gd name="T9" fmla="*/ 0 h 98"/>
                </a:gdLst>
                <a:ahLst/>
                <a:cxnLst>
                  <a:cxn ang="0">
                    <a:pos x="T0" y="T1"/>
                  </a:cxn>
                  <a:cxn ang="0">
                    <a:pos x="T2" y="T3"/>
                  </a:cxn>
                  <a:cxn ang="0">
                    <a:pos x="T4" y="T5"/>
                  </a:cxn>
                  <a:cxn ang="0">
                    <a:pos x="T6" y="T7"/>
                  </a:cxn>
                  <a:cxn ang="0">
                    <a:pos x="T8" y="T9"/>
                  </a:cxn>
                </a:cxnLst>
                <a:rect l="0" t="0" r="r" b="b"/>
                <a:pathLst>
                  <a:path w="64" h="98">
                    <a:moveTo>
                      <a:pt x="0" y="97"/>
                    </a:moveTo>
                    <a:lnTo>
                      <a:pt x="20" y="64"/>
                    </a:lnTo>
                    <a:lnTo>
                      <a:pt x="28" y="54"/>
                    </a:lnTo>
                    <a:lnTo>
                      <a:pt x="35" y="41"/>
                    </a:lnTo>
                    <a:lnTo>
                      <a:pt x="63"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6" name="Freeform 32"/>
              <p:cNvSpPr>
                <a:spLocks noChangeArrowheads="1"/>
              </p:cNvSpPr>
              <p:nvPr/>
            </p:nvSpPr>
            <p:spPr bwMode="auto">
              <a:xfrm>
                <a:off x="4648" y="3314"/>
                <a:ext cx="70" cy="104"/>
              </a:xfrm>
              <a:custGeom>
                <a:avLst/>
                <a:gdLst>
                  <a:gd name="T0" fmla="*/ 0 w 308"/>
                  <a:gd name="T1" fmla="*/ 459 h 460"/>
                  <a:gd name="T2" fmla="*/ 15 w 308"/>
                  <a:gd name="T3" fmla="*/ 436 h 460"/>
                  <a:gd name="T4" fmla="*/ 23 w 308"/>
                  <a:gd name="T5" fmla="*/ 423 h 460"/>
                  <a:gd name="T6" fmla="*/ 31 w 308"/>
                  <a:gd name="T7" fmla="*/ 410 h 460"/>
                  <a:gd name="T8" fmla="*/ 152 w 308"/>
                  <a:gd name="T9" fmla="*/ 231 h 460"/>
                  <a:gd name="T10" fmla="*/ 274 w 308"/>
                  <a:gd name="T11" fmla="*/ 48 h 460"/>
                  <a:gd name="T12" fmla="*/ 282 w 308"/>
                  <a:gd name="T13" fmla="*/ 35 h 460"/>
                  <a:gd name="T14" fmla="*/ 289 w 308"/>
                  <a:gd name="T15" fmla="*/ 25 h 460"/>
                  <a:gd name="T16" fmla="*/ 307 w 308"/>
                  <a:gd name="T17" fmla="*/ 0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460">
                    <a:moveTo>
                      <a:pt x="0" y="459"/>
                    </a:moveTo>
                    <a:lnTo>
                      <a:pt x="15" y="436"/>
                    </a:lnTo>
                    <a:lnTo>
                      <a:pt x="23" y="423"/>
                    </a:lnTo>
                    <a:lnTo>
                      <a:pt x="31" y="410"/>
                    </a:lnTo>
                    <a:lnTo>
                      <a:pt x="152" y="231"/>
                    </a:lnTo>
                    <a:lnTo>
                      <a:pt x="274" y="48"/>
                    </a:lnTo>
                    <a:lnTo>
                      <a:pt x="282" y="35"/>
                    </a:lnTo>
                    <a:lnTo>
                      <a:pt x="289" y="25"/>
                    </a:lnTo>
                    <a:lnTo>
                      <a:pt x="307"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7" name="Freeform 33"/>
              <p:cNvSpPr>
                <a:spLocks noChangeArrowheads="1"/>
              </p:cNvSpPr>
              <p:nvPr/>
            </p:nvSpPr>
            <p:spPr bwMode="auto">
              <a:xfrm>
                <a:off x="4726" y="3280"/>
                <a:ext cx="15" cy="22"/>
              </a:xfrm>
              <a:custGeom>
                <a:avLst/>
                <a:gdLst>
                  <a:gd name="T0" fmla="*/ 0 w 65"/>
                  <a:gd name="T1" fmla="*/ 96 h 97"/>
                  <a:gd name="T2" fmla="*/ 28 w 65"/>
                  <a:gd name="T3" fmla="*/ 56 h 97"/>
                  <a:gd name="T4" fmla="*/ 36 w 65"/>
                  <a:gd name="T5" fmla="*/ 45 h 97"/>
                  <a:gd name="T6" fmla="*/ 44 w 65"/>
                  <a:gd name="T7" fmla="*/ 33 h 97"/>
                  <a:gd name="T8" fmla="*/ 64 w 65"/>
                  <a:gd name="T9" fmla="*/ 0 h 97"/>
                </a:gdLst>
                <a:ahLst/>
                <a:cxnLst>
                  <a:cxn ang="0">
                    <a:pos x="T0" y="T1"/>
                  </a:cxn>
                  <a:cxn ang="0">
                    <a:pos x="T2" y="T3"/>
                  </a:cxn>
                  <a:cxn ang="0">
                    <a:pos x="T4" y="T5"/>
                  </a:cxn>
                  <a:cxn ang="0">
                    <a:pos x="T6" y="T7"/>
                  </a:cxn>
                  <a:cxn ang="0">
                    <a:pos x="T8" y="T9"/>
                  </a:cxn>
                </a:cxnLst>
                <a:rect l="0" t="0" r="r" b="b"/>
                <a:pathLst>
                  <a:path w="65" h="97">
                    <a:moveTo>
                      <a:pt x="0" y="96"/>
                    </a:moveTo>
                    <a:lnTo>
                      <a:pt x="28" y="56"/>
                    </a:lnTo>
                    <a:lnTo>
                      <a:pt x="36" y="45"/>
                    </a:lnTo>
                    <a:lnTo>
                      <a:pt x="44" y="33"/>
                    </a:lnTo>
                    <a:lnTo>
                      <a:pt x="64"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18" name="Line 34"/>
              <p:cNvSpPr>
                <a:spLocks noChangeShapeType="1"/>
              </p:cNvSpPr>
              <p:nvPr/>
            </p:nvSpPr>
            <p:spPr bwMode="auto">
              <a:xfrm flipV="1">
                <a:off x="4743" y="3269"/>
                <a:ext cx="5"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19" name="Freeform 35"/>
              <p:cNvSpPr>
                <a:spLocks noChangeArrowheads="1"/>
              </p:cNvSpPr>
              <p:nvPr/>
            </p:nvSpPr>
            <p:spPr bwMode="auto">
              <a:xfrm>
                <a:off x="4778" y="3185"/>
                <a:ext cx="12" cy="28"/>
              </a:xfrm>
              <a:custGeom>
                <a:avLst/>
                <a:gdLst>
                  <a:gd name="T0" fmla="*/ 0 w 52"/>
                  <a:gd name="T1" fmla="*/ 124 h 125"/>
                  <a:gd name="T2" fmla="*/ 15 w 52"/>
                  <a:gd name="T3" fmla="*/ 89 h 125"/>
                  <a:gd name="T4" fmla="*/ 20 w 52"/>
                  <a:gd name="T5" fmla="*/ 76 h 125"/>
                  <a:gd name="T6" fmla="*/ 25 w 52"/>
                  <a:gd name="T7" fmla="*/ 63 h 125"/>
                  <a:gd name="T8" fmla="*/ 51 w 52"/>
                  <a:gd name="T9" fmla="*/ 0 h 125"/>
                </a:gdLst>
                <a:ahLst/>
                <a:cxnLst>
                  <a:cxn ang="0">
                    <a:pos x="T0" y="T1"/>
                  </a:cxn>
                  <a:cxn ang="0">
                    <a:pos x="T2" y="T3"/>
                  </a:cxn>
                  <a:cxn ang="0">
                    <a:pos x="T4" y="T5"/>
                  </a:cxn>
                  <a:cxn ang="0">
                    <a:pos x="T6" y="T7"/>
                  </a:cxn>
                  <a:cxn ang="0">
                    <a:pos x="T8" y="T9"/>
                  </a:cxn>
                </a:cxnLst>
                <a:rect l="0" t="0" r="r" b="b"/>
                <a:pathLst>
                  <a:path w="52" h="125">
                    <a:moveTo>
                      <a:pt x="0" y="124"/>
                    </a:moveTo>
                    <a:lnTo>
                      <a:pt x="15" y="89"/>
                    </a:lnTo>
                    <a:lnTo>
                      <a:pt x="20" y="76"/>
                    </a:lnTo>
                    <a:lnTo>
                      <a:pt x="25" y="63"/>
                    </a:lnTo>
                    <a:lnTo>
                      <a:pt x="51"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0" name="Freeform 36"/>
              <p:cNvSpPr>
                <a:spLocks noChangeArrowheads="1"/>
              </p:cNvSpPr>
              <p:nvPr/>
            </p:nvSpPr>
            <p:spPr bwMode="auto">
              <a:xfrm>
                <a:off x="4798" y="3144"/>
                <a:ext cx="8" cy="20"/>
              </a:xfrm>
              <a:custGeom>
                <a:avLst/>
                <a:gdLst>
                  <a:gd name="T0" fmla="*/ 0 w 36"/>
                  <a:gd name="T1" fmla="*/ 86 h 87"/>
                  <a:gd name="T2" fmla="*/ 10 w 36"/>
                  <a:gd name="T3" fmla="*/ 60 h 87"/>
                  <a:gd name="T4" fmla="*/ 15 w 36"/>
                  <a:gd name="T5" fmla="*/ 48 h 87"/>
                  <a:gd name="T6" fmla="*/ 20 w 36"/>
                  <a:gd name="T7" fmla="*/ 35 h 87"/>
                  <a:gd name="T8" fmla="*/ 35 w 36"/>
                  <a:gd name="T9" fmla="*/ 0 h 87"/>
                </a:gdLst>
                <a:ahLst/>
                <a:cxnLst>
                  <a:cxn ang="0">
                    <a:pos x="T0" y="T1"/>
                  </a:cxn>
                  <a:cxn ang="0">
                    <a:pos x="T2" y="T3"/>
                  </a:cxn>
                  <a:cxn ang="0">
                    <a:pos x="T4" y="T5"/>
                  </a:cxn>
                  <a:cxn ang="0">
                    <a:pos x="T6" y="T7"/>
                  </a:cxn>
                  <a:cxn ang="0">
                    <a:pos x="T8" y="T9"/>
                  </a:cxn>
                </a:cxnLst>
                <a:rect l="0" t="0" r="r" b="b"/>
                <a:pathLst>
                  <a:path w="36" h="87">
                    <a:moveTo>
                      <a:pt x="0" y="86"/>
                    </a:moveTo>
                    <a:lnTo>
                      <a:pt x="10" y="60"/>
                    </a:lnTo>
                    <a:lnTo>
                      <a:pt x="15" y="48"/>
                    </a:lnTo>
                    <a:lnTo>
                      <a:pt x="20" y="35"/>
                    </a:lnTo>
                    <a:lnTo>
                      <a:pt x="35"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1" name="Freeform 37"/>
              <p:cNvSpPr>
                <a:spLocks noChangeArrowheads="1"/>
              </p:cNvSpPr>
              <p:nvPr/>
            </p:nvSpPr>
            <p:spPr bwMode="auto">
              <a:xfrm>
                <a:off x="4811" y="2959"/>
                <a:ext cx="73" cy="176"/>
              </a:xfrm>
              <a:custGeom>
                <a:avLst/>
                <a:gdLst>
                  <a:gd name="T0" fmla="*/ 0 w 320"/>
                  <a:gd name="T1" fmla="*/ 773 h 774"/>
                  <a:gd name="T2" fmla="*/ 159 w 320"/>
                  <a:gd name="T3" fmla="*/ 385 h 774"/>
                  <a:gd name="T4" fmla="*/ 319 w 320"/>
                  <a:gd name="T5" fmla="*/ 0 h 774"/>
                </a:gdLst>
                <a:ahLst/>
                <a:cxnLst>
                  <a:cxn ang="0">
                    <a:pos x="T0" y="T1"/>
                  </a:cxn>
                  <a:cxn ang="0">
                    <a:pos x="T2" y="T3"/>
                  </a:cxn>
                  <a:cxn ang="0">
                    <a:pos x="T4" y="T5"/>
                  </a:cxn>
                </a:cxnLst>
                <a:rect l="0" t="0" r="r" b="b"/>
                <a:pathLst>
                  <a:path w="320" h="774">
                    <a:moveTo>
                      <a:pt x="0" y="773"/>
                    </a:moveTo>
                    <a:lnTo>
                      <a:pt x="159" y="385"/>
                    </a:lnTo>
                    <a:lnTo>
                      <a:pt x="319"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2" name="Freeform 38"/>
              <p:cNvSpPr>
                <a:spLocks noChangeArrowheads="1"/>
              </p:cNvSpPr>
              <p:nvPr/>
            </p:nvSpPr>
            <p:spPr bwMode="auto">
              <a:xfrm>
                <a:off x="4888" y="2929"/>
                <a:ext cx="9" cy="20"/>
              </a:xfrm>
              <a:custGeom>
                <a:avLst/>
                <a:gdLst>
                  <a:gd name="T0" fmla="*/ 0 w 39"/>
                  <a:gd name="T1" fmla="*/ 86 h 87"/>
                  <a:gd name="T2" fmla="*/ 15 w 39"/>
                  <a:gd name="T3" fmla="*/ 51 h 87"/>
                  <a:gd name="T4" fmla="*/ 20 w 39"/>
                  <a:gd name="T5" fmla="*/ 38 h 87"/>
                  <a:gd name="T6" fmla="*/ 25 w 39"/>
                  <a:gd name="T7" fmla="*/ 25 h 87"/>
                  <a:gd name="T8" fmla="*/ 38 w 39"/>
                  <a:gd name="T9" fmla="*/ 0 h 87"/>
                </a:gdLst>
                <a:ahLst/>
                <a:cxnLst>
                  <a:cxn ang="0">
                    <a:pos x="T0" y="T1"/>
                  </a:cxn>
                  <a:cxn ang="0">
                    <a:pos x="T2" y="T3"/>
                  </a:cxn>
                  <a:cxn ang="0">
                    <a:pos x="T4" y="T5"/>
                  </a:cxn>
                  <a:cxn ang="0">
                    <a:pos x="T6" y="T7"/>
                  </a:cxn>
                  <a:cxn ang="0">
                    <a:pos x="T8" y="T9"/>
                  </a:cxn>
                </a:cxnLst>
                <a:rect l="0" t="0" r="r" b="b"/>
                <a:pathLst>
                  <a:path w="39" h="87">
                    <a:moveTo>
                      <a:pt x="0" y="86"/>
                    </a:moveTo>
                    <a:lnTo>
                      <a:pt x="15" y="51"/>
                    </a:lnTo>
                    <a:lnTo>
                      <a:pt x="20" y="38"/>
                    </a:lnTo>
                    <a:lnTo>
                      <a:pt x="25" y="25"/>
                    </a:lnTo>
                    <a:lnTo>
                      <a:pt x="38"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3" name="Freeform 39"/>
              <p:cNvSpPr>
                <a:spLocks noChangeArrowheads="1"/>
              </p:cNvSpPr>
              <p:nvPr/>
            </p:nvSpPr>
            <p:spPr bwMode="auto">
              <a:xfrm>
                <a:off x="4905" y="2880"/>
                <a:ext cx="12" cy="28"/>
              </a:xfrm>
              <a:custGeom>
                <a:avLst/>
                <a:gdLst>
                  <a:gd name="T0" fmla="*/ 0 w 51"/>
                  <a:gd name="T1" fmla="*/ 124 h 125"/>
                  <a:gd name="T2" fmla="*/ 25 w 51"/>
                  <a:gd name="T3" fmla="*/ 60 h 125"/>
                  <a:gd name="T4" fmla="*/ 30 w 51"/>
                  <a:gd name="T5" fmla="*/ 48 h 125"/>
                  <a:gd name="T6" fmla="*/ 35 w 51"/>
                  <a:gd name="T7" fmla="*/ 35 h 125"/>
                  <a:gd name="T8" fmla="*/ 50 w 51"/>
                  <a:gd name="T9" fmla="*/ 0 h 125"/>
                </a:gdLst>
                <a:ahLst/>
                <a:cxnLst>
                  <a:cxn ang="0">
                    <a:pos x="T0" y="T1"/>
                  </a:cxn>
                  <a:cxn ang="0">
                    <a:pos x="T2" y="T3"/>
                  </a:cxn>
                  <a:cxn ang="0">
                    <a:pos x="T4" y="T5"/>
                  </a:cxn>
                  <a:cxn ang="0">
                    <a:pos x="T6" y="T7"/>
                  </a:cxn>
                  <a:cxn ang="0">
                    <a:pos x="T8" y="T9"/>
                  </a:cxn>
                </a:cxnLst>
                <a:rect l="0" t="0" r="r" b="b"/>
                <a:pathLst>
                  <a:path w="51" h="125">
                    <a:moveTo>
                      <a:pt x="0" y="124"/>
                    </a:moveTo>
                    <a:lnTo>
                      <a:pt x="25" y="60"/>
                    </a:lnTo>
                    <a:lnTo>
                      <a:pt x="30" y="48"/>
                    </a:lnTo>
                    <a:lnTo>
                      <a:pt x="35" y="35"/>
                    </a:lnTo>
                    <a:lnTo>
                      <a:pt x="5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4" name="Line 40"/>
              <p:cNvSpPr>
                <a:spLocks noChangeShapeType="1"/>
              </p:cNvSpPr>
              <p:nvPr/>
            </p:nvSpPr>
            <p:spPr bwMode="auto">
              <a:xfrm flipV="1">
                <a:off x="4935" y="2809"/>
                <a:ext cx="2" cy="10"/>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25" name="Freeform 41"/>
              <p:cNvSpPr>
                <a:spLocks noChangeArrowheads="1"/>
              </p:cNvSpPr>
              <p:nvPr/>
            </p:nvSpPr>
            <p:spPr bwMode="auto">
              <a:xfrm>
                <a:off x="4937" y="2780"/>
                <a:ext cx="5" cy="26"/>
              </a:xfrm>
              <a:custGeom>
                <a:avLst/>
                <a:gdLst>
                  <a:gd name="T0" fmla="*/ 0 w 22"/>
                  <a:gd name="T1" fmla="*/ 112 h 113"/>
                  <a:gd name="T2" fmla="*/ 5 w 22"/>
                  <a:gd name="T3" fmla="*/ 73 h 113"/>
                  <a:gd name="T4" fmla="*/ 10 w 22"/>
                  <a:gd name="T5" fmla="*/ 58 h 113"/>
                  <a:gd name="T6" fmla="*/ 13 w 22"/>
                  <a:gd name="T7" fmla="*/ 46 h 113"/>
                  <a:gd name="T8" fmla="*/ 21 w 22"/>
                  <a:gd name="T9" fmla="*/ 0 h 113"/>
                </a:gdLst>
                <a:ahLst/>
                <a:cxnLst>
                  <a:cxn ang="0">
                    <a:pos x="T0" y="T1"/>
                  </a:cxn>
                  <a:cxn ang="0">
                    <a:pos x="T2" y="T3"/>
                  </a:cxn>
                  <a:cxn ang="0">
                    <a:pos x="T4" y="T5"/>
                  </a:cxn>
                  <a:cxn ang="0">
                    <a:pos x="T6" y="T7"/>
                  </a:cxn>
                  <a:cxn ang="0">
                    <a:pos x="T8" y="T9"/>
                  </a:cxn>
                </a:cxnLst>
                <a:rect l="0" t="0" r="r" b="b"/>
                <a:pathLst>
                  <a:path w="22" h="113">
                    <a:moveTo>
                      <a:pt x="0" y="112"/>
                    </a:moveTo>
                    <a:lnTo>
                      <a:pt x="5" y="73"/>
                    </a:lnTo>
                    <a:lnTo>
                      <a:pt x="10" y="58"/>
                    </a:lnTo>
                    <a:lnTo>
                      <a:pt x="13" y="46"/>
                    </a:lnTo>
                    <a:lnTo>
                      <a:pt x="21"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6" name="Freeform 42"/>
              <p:cNvSpPr>
                <a:spLocks noChangeArrowheads="1"/>
              </p:cNvSpPr>
              <p:nvPr/>
            </p:nvSpPr>
            <p:spPr bwMode="auto">
              <a:xfrm>
                <a:off x="4946" y="2746"/>
                <a:ext cx="4" cy="19"/>
              </a:xfrm>
              <a:custGeom>
                <a:avLst/>
                <a:gdLst>
                  <a:gd name="T0" fmla="*/ 0 w 16"/>
                  <a:gd name="T1" fmla="*/ 84 h 85"/>
                  <a:gd name="T2" fmla="*/ 5 w 16"/>
                  <a:gd name="T3" fmla="*/ 56 h 85"/>
                  <a:gd name="T4" fmla="*/ 7 w 16"/>
                  <a:gd name="T5" fmla="*/ 43 h 85"/>
                  <a:gd name="T6" fmla="*/ 10 w 16"/>
                  <a:gd name="T7" fmla="*/ 28 h 85"/>
                  <a:gd name="T8" fmla="*/ 15 w 16"/>
                  <a:gd name="T9" fmla="*/ 0 h 85"/>
                </a:gdLst>
                <a:ahLst/>
                <a:cxnLst>
                  <a:cxn ang="0">
                    <a:pos x="T0" y="T1"/>
                  </a:cxn>
                  <a:cxn ang="0">
                    <a:pos x="T2" y="T3"/>
                  </a:cxn>
                  <a:cxn ang="0">
                    <a:pos x="T4" y="T5"/>
                  </a:cxn>
                  <a:cxn ang="0">
                    <a:pos x="T6" y="T7"/>
                  </a:cxn>
                  <a:cxn ang="0">
                    <a:pos x="T8" y="T9"/>
                  </a:cxn>
                </a:cxnLst>
                <a:rect l="0" t="0" r="r" b="b"/>
                <a:pathLst>
                  <a:path w="16" h="85">
                    <a:moveTo>
                      <a:pt x="0" y="84"/>
                    </a:moveTo>
                    <a:lnTo>
                      <a:pt x="5" y="56"/>
                    </a:lnTo>
                    <a:lnTo>
                      <a:pt x="7" y="43"/>
                    </a:lnTo>
                    <a:lnTo>
                      <a:pt x="10" y="28"/>
                    </a:lnTo>
                    <a:lnTo>
                      <a:pt x="15"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7" name="Freeform 43"/>
              <p:cNvSpPr>
                <a:spLocks noChangeArrowheads="1"/>
              </p:cNvSpPr>
              <p:nvPr/>
            </p:nvSpPr>
            <p:spPr bwMode="auto">
              <a:xfrm>
                <a:off x="4952" y="2709"/>
                <a:ext cx="5" cy="23"/>
              </a:xfrm>
              <a:custGeom>
                <a:avLst/>
                <a:gdLst>
                  <a:gd name="T0" fmla="*/ 0 w 21"/>
                  <a:gd name="T1" fmla="*/ 99 h 100"/>
                  <a:gd name="T2" fmla="*/ 7 w 21"/>
                  <a:gd name="T3" fmla="*/ 71 h 100"/>
                  <a:gd name="T4" fmla="*/ 10 w 21"/>
                  <a:gd name="T5" fmla="*/ 56 h 100"/>
                  <a:gd name="T6" fmla="*/ 12 w 21"/>
                  <a:gd name="T7" fmla="*/ 43 h 100"/>
                  <a:gd name="T8" fmla="*/ 20 w 21"/>
                  <a:gd name="T9" fmla="*/ 0 h 100"/>
                </a:gdLst>
                <a:ahLst/>
                <a:cxnLst>
                  <a:cxn ang="0">
                    <a:pos x="T0" y="T1"/>
                  </a:cxn>
                  <a:cxn ang="0">
                    <a:pos x="T2" y="T3"/>
                  </a:cxn>
                  <a:cxn ang="0">
                    <a:pos x="T4" y="T5"/>
                  </a:cxn>
                  <a:cxn ang="0">
                    <a:pos x="T6" y="T7"/>
                  </a:cxn>
                  <a:cxn ang="0">
                    <a:pos x="T8" y="T9"/>
                  </a:cxn>
                </a:cxnLst>
                <a:rect l="0" t="0" r="r" b="b"/>
                <a:pathLst>
                  <a:path w="21" h="100">
                    <a:moveTo>
                      <a:pt x="0" y="99"/>
                    </a:moveTo>
                    <a:lnTo>
                      <a:pt x="7" y="71"/>
                    </a:lnTo>
                    <a:lnTo>
                      <a:pt x="10" y="56"/>
                    </a:lnTo>
                    <a:lnTo>
                      <a:pt x="12" y="43"/>
                    </a:lnTo>
                    <a:lnTo>
                      <a:pt x="2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28" name="Line 44"/>
              <p:cNvSpPr>
                <a:spLocks noChangeShapeType="1"/>
              </p:cNvSpPr>
              <p:nvPr/>
            </p:nvSpPr>
            <p:spPr bwMode="auto">
              <a:xfrm flipV="1">
                <a:off x="4958" y="2695"/>
                <a:ext cx="2" cy="10"/>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29" name="Freeform 45"/>
              <p:cNvSpPr>
                <a:spLocks noChangeArrowheads="1"/>
              </p:cNvSpPr>
              <p:nvPr/>
            </p:nvSpPr>
            <p:spPr bwMode="auto">
              <a:xfrm>
                <a:off x="4965" y="2600"/>
                <a:ext cx="1" cy="32"/>
              </a:xfrm>
              <a:custGeom>
                <a:avLst/>
                <a:gdLst>
                  <a:gd name="T0" fmla="*/ 0 w 1"/>
                  <a:gd name="T1" fmla="*/ 142 h 143"/>
                  <a:gd name="T2" fmla="*/ 0 w 1"/>
                  <a:gd name="T3" fmla="*/ 104 h 143"/>
                  <a:gd name="T4" fmla="*/ 0 w 1"/>
                  <a:gd name="T5" fmla="*/ 89 h 143"/>
                  <a:gd name="T6" fmla="*/ 0 w 1"/>
                  <a:gd name="T7" fmla="*/ 74 h 143"/>
                  <a:gd name="T8" fmla="*/ 0 w 1"/>
                  <a:gd name="T9" fmla="*/ 0 h 143"/>
                </a:gdLst>
                <a:ahLst/>
                <a:cxnLst>
                  <a:cxn ang="0">
                    <a:pos x="T0" y="T1"/>
                  </a:cxn>
                  <a:cxn ang="0">
                    <a:pos x="T2" y="T3"/>
                  </a:cxn>
                  <a:cxn ang="0">
                    <a:pos x="T4" y="T5"/>
                  </a:cxn>
                  <a:cxn ang="0">
                    <a:pos x="T6" y="T7"/>
                  </a:cxn>
                  <a:cxn ang="0">
                    <a:pos x="T8" y="T9"/>
                  </a:cxn>
                </a:cxnLst>
                <a:rect l="0" t="0" r="r" b="b"/>
                <a:pathLst>
                  <a:path w="1" h="143">
                    <a:moveTo>
                      <a:pt x="0" y="142"/>
                    </a:moveTo>
                    <a:lnTo>
                      <a:pt x="0" y="104"/>
                    </a:lnTo>
                    <a:lnTo>
                      <a:pt x="0" y="89"/>
                    </a:lnTo>
                    <a:lnTo>
                      <a:pt x="0" y="74"/>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0" name="Freeform 46"/>
              <p:cNvSpPr>
                <a:spLocks noChangeArrowheads="1"/>
              </p:cNvSpPr>
              <p:nvPr/>
            </p:nvSpPr>
            <p:spPr bwMode="auto">
              <a:xfrm>
                <a:off x="4965" y="2569"/>
                <a:ext cx="1" cy="20"/>
              </a:xfrm>
              <a:custGeom>
                <a:avLst/>
                <a:gdLst>
                  <a:gd name="T0" fmla="*/ 0 w 1"/>
                  <a:gd name="T1" fmla="*/ 86 h 87"/>
                  <a:gd name="T2" fmla="*/ 0 w 1"/>
                  <a:gd name="T3" fmla="*/ 58 h 87"/>
                  <a:gd name="T4" fmla="*/ 0 w 1"/>
                  <a:gd name="T5" fmla="*/ 43 h 87"/>
                  <a:gd name="T6" fmla="*/ 0 w 1"/>
                  <a:gd name="T7" fmla="*/ 31 h 87"/>
                  <a:gd name="T8" fmla="*/ 0 w 1"/>
                  <a:gd name="T9" fmla="*/ 0 h 87"/>
                </a:gdLst>
                <a:ahLst/>
                <a:cxnLst>
                  <a:cxn ang="0">
                    <a:pos x="T0" y="T1"/>
                  </a:cxn>
                  <a:cxn ang="0">
                    <a:pos x="T2" y="T3"/>
                  </a:cxn>
                  <a:cxn ang="0">
                    <a:pos x="T4" y="T5"/>
                  </a:cxn>
                  <a:cxn ang="0">
                    <a:pos x="T6" y="T7"/>
                  </a:cxn>
                  <a:cxn ang="0">
                    <a:pos x="T8" y="T9"/>
                  </a:cxn>
                </a:cxnLst>
                <a:rect l="0" t="0" r="r" b="b"/>
                <a:pathLst>
                  <a:path w="1" h="87">
                    <a:moveTo>
                      <a:pt x="0" y="86"/>
                    </a:moveTo>
                    <a:lnTo>
                      <a:pt x="0" y="58"/>
                    </a:lnTo>
                    <a:lnTo>
                      <a:pt x="0" y="43"/>
                    </a:lnTo>
                    <a:lnTo>
                      <a:pt x="0" y="31"/>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1" name="Line 47"/>
              <p:cNvSpPr>
                <a:spLocks noChangeShapeType="1"/>
              </p:cNvSpPr>
              <p:nvPr/>
            </p:nvSpPr>
            <p:spPr bwMode="auto">
              <a:xfrm flipV="1">
                <a:off x="4965" y="2548"/>
                <a:ext cx="1" cy="1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32" name="Freeform 48"/>
              <p:cNvSpPr>
                <a:spLocks noChangeArrowheads="1"/>
              </p:cNvSpPr>
              <p:nvPr/>
            </p:nvSpPr>
            <p:spPr bwMode="auto">
              <a:xfrm>
                <a:off x="4965" y="2194"/>
                <a:ext cx="1" cy="344"/>
              </a:xfrm>
              <a:custGeom>
                <a:avLst/>
                <a:gdLst>
                  <a:gd name="T0" fmla="*/ 0 w 1"/>
                  <a:gd name="T1" fmla="*/ 1518 h 1519"/>
                  <a:gd name="T2" fmla="*/ 0 w 1"/>
                  <a:gd name="T3" fmla="*/ 760 h 1519"/>
                  <a:gd name="T4" fmla="*/ 0 w 1"/>
                  <a:gd name="T5" fmla="*/ 0 h 1519"/>
                </a:gdLst>
                <a:ahLst/>
                <a:cxnLst>
                  <a:cxn ang="0">
                    <a:pos x="T0" y="T1"/>
                  </a:cxn>
                  <a:cxn ang="0">
                    <a:pos x="T2" y="T3"/>
                  </a:cxn>
                  <a:cxn ang="0">
                    <a:pos x="T4" y="T5"/>
                  </a:cxn>
                </a:cxnLst>
                <a:rect l="0" t="0" r="r" b="b"/>
                <a:pathLst>
                  <a:path w="1" h="1519">
                    <a:moveTo>
                      <a:pt x="0" y="1518"/>
                    </a:moveTo>
                    <a:lnTo>
                      <a:pt x="0" y="76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3" name="Line 49"/>
              <p:cNvSpPr>
                <a:spLocks noChangeShapeType="1"/>
              </p:cNvSpPr>
              <p:nvPr/>
            </p:nvSpPr>
            <p:spPr bwMode="auto">
              <a:xfrm flipV="1">
                <a:off x="4965" y="2172"/>
                <a:ext cx="1" cy="1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34" name="Freeform 50"/>
              <p:cNvSpPr>
                <a:spLocks noChangeArrowheads="1"/>
              </p:cNvSpPr>
              <p:nvPr/>
            </p:nvSpPr>
            <p:spPr bwMode="auto">
              <a:xfrm>
                <a:off x="4965" y="2143"/>
                <a:ext cx="1" cy="20"/>
              </a:xfrm>
              <a:custGeom>
                <a:avLst/>
                <a:gdLst>
                  <a:gd name="T0" fmla="*/ 0 w 1"/>
                  <a:gd name="T1" fmla="*/ 86 h 87"/>
                  <a:gd name="T2" fmla="*/ 0 w 1"/>
                  <a:gd name="T3" fmla="*/ 58 h 87"/>
                  <a:gd name="T4" fmla="*/ 0 w 1"/>
                  <a:gd name="T5" fmla="*/ 43 h 87"/>
                  <a:gd name="T6" fmla="*/ 0 w 1"/>
                  <a:gd name="T7" fmla="*/ 28 h 87"/>
                  <a:gd name="T8" fmla="*/ 0 w 1"/>
                  <a:gd name="T9" fmla="*/ 0 h 87"/>
                </a:gdLst>
                <a:ahLst/>
                <a:cxnLst>
                  <a:cxn ang="0">
                    <a:pos x="T0" y="T1"/>
                  </a:cxn>
                  <a:cxn ang="0">
                    <a:pos x="T2" y="T3"/>
                  </a:cxn>
                  <a:cxn ang="0">
                    <a:pos x="T4" y="T5"/>
                  </a:cxn>
                  <a:cxn ang="0">
                    <a:pos x="T6" y="T7"/>
                  </a:cxn>
                  <a:cxn ang="0">
                    <a:pos x="T8" y="T9"/>
                  </a:cxn>
                </a:cxnLst>
                <a:rect l="0" t="0" r="r" b="b"/>
                <a:pathLst>
                  <a:path w="1" h="87">
                    <a:moveTo>
                      <a:pt x="0" y="86"/>
                    </a:moveTo>
                    <a:lnTo>
                      <a:pt x="0" y="58"/>
                    </a:lnTo>
                    <a:lnTo>
                      <a:pt x="0" y="43"/>
                    </a:lnTo>
                    <a:lnTo>
                      <a:pt x="0" y="2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5" name="Freeform 51"/>
              <p:cNvSpPr>
                <a:spLocks noChangeArrowheads="1"/>
              </p:cNvSpPr>
              <p:nvPr/>
            </p:nvSpPr>
            <p:spPr bwMode="auto">
              <a:xfrm>
                <a:off x="4965" y="2099"/>
                <a:ext cx="1" cy="33"/>
              </a:xfrm>
              <a:custGeom>
                <a:avLst/>
                <a:gdLst>
                  <a:gd name="T0" fmla="*/ 0 w 1"/>
                  <a:gd name="T1" fmla="*/ 145 h 146"/>
                  <a:gd name="T2" fmla="*/ 0 w 1"/>
                  <a:gd name="T3" fmla="*/ 69 h 146"/>
                  <a:gd name="T4" fmla="*/ 0 w 1"/>
                  <a:gd name="T5" fmla="*/ 53 h 146"/>
                  <a:gd name="T6" fmla="*/ 0 w 1"/>
                  <a:gd name="T7" fmla="*/ 38 h 146"/>
                  <a:gd name="T8" fmla="*/ 0 w 1"/>
                  <a:gd name="T9" fmla="*/ 0 h 146"/>
                </a:gdLst>
                <a:ahLst/>
                <a:cxnLst>
                  <a:cxn ang="0">
                    <a:pos x="T0" y="T1"/>
                  </a:cxn>
                  <a:cxn ang="0">
                    <a:pos x="T2" y="T3"/>
                  </a:cxn>
                  <a:cxn ang="0">
                    <a:pos x="T4" y="T5"/>
                  </a:cxn>
                  <a:cxn ang="0">
                    <a:pos x="T6" y="T7"/>
                  </a:cxn>
                  <a:cxn ang="0">
                    <a:pos x="T8" y="T9"/>
                  </a:cxn>
                </a:cxnLst>
                <a:rect l="0" t="0" r="r" b="b"/>
                <a:pathLst>
                  <a:path w="1" h="146">
                    <a:moveTo>
                      <a:pt x="0" y="145"/>
                    </a:moveTo>
                    <a:lnTo>
                      <a:pt x="0" y="69"/>
                    </a:lnTo>
                    <a:lnTo>
                      <a:pt x="0" y="53"/>
                    </a:lnTo>
                    <a:lnTo>
                      <a:pt x="0" y="3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6" name="Line 52"/>
              <p:cNvSpPr>
                <a:spLocks noChangeShapeType="1"/>
              </p:cNvSpPr>
              <p:nvPr/>
            </p:nvSpPr>
            <p:spPr bwMode="auto">
              <a:xfrm flipH="1" flipV="1">
                <a:off x="4956" y="2026"/>
                <a:ext cx="4" cy="1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37" name="Freeform 53"/>
              <p:cNvSpPr>
                <a:spLocks noChangeArrowheads="1"/>
              </p:cNvSpPr>
              <p:nvPr/>
            </p:nvSpPr>
            <p:spPr bwMode="auto">
              <a:xfrm>
                <a:off x="4952" y="2000"/>
                <a:ext cx="5" cy="23"/>
              </a:xfrm>
              <a:custGeom>
                <a:avLst/>
                <a:gdLst>
                  <a:gd name="T0" fmla="*/ 20 w 21"/>
                  <a:gd name="T1" fmla="*/ 99 h 100"/>
                  <a:gd name="T2" fmla="*/ 12 w 21"/>
                  <a:gd name="T3" fmla="*/ 58 h 100"/>
                  <a:gd name="T4" fmla="*/ 10 w 21"/>
                  <a:gd name="T5" fmla="*/ 43 h 100"/>
                  <a:gd name="T6" fmla="*/ 7 w 21"/>
                  <a:gd name="T7" fmla="*/ 31 h 100"/>
                  <a:gd name="T8" fmla="*/ 0 w 21"/>
                  <a:gd name="T9" fmla="*/ 0 h 100"/>
                </a:gdLst>
                <a:ahLst/>
                <a:cxnLst>
                  <a:cxn ang="0">
                    <a:pos x="T0" y="T1"/>
                  </a:cxn>
                  <a:cxn ang="0">
                    <a:pos x="T2" y="T3"/>
                  </a:cxn>
                  <a:cxn ang="0">
                    <a:pos x="T4" y="T5"/>
                  </a:cxn>
                  <a:cxn ang="0">
                    <a:pos x="T6" y="T7"/>
                  </a:cxn>
                  <a:cxn ang="0">
                    <a:pos x="T8" y="T9"/>
                  </a:cxn>
                </a:cxnLst>
                <a:rect l="0" t="0" r="r" b="b"/>
                <a:pathLst>
                  <a:path w="21" h="100">
                    <a:moveTo>
                      <a:pt x="20" y="99"/>
                    </a:moveTo>
                    <a:lnTo>
                      <a:pt x="12" y="58"/>
                    </a:lnTo>
                    <a:lnTo>
                      <a:pt x="10" y="43"/>
                    </a:lnTo>
                    <a:lnTo>
                      <a:pt x="7" y="31"/>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8" name="Freeform 54"/>
              <p:cNvSpPr>
                <a:spLocks noChangeArrowheads="1"/>
              </p:cNvSpPr>
              <p:nvPr/>
            </p:nvSpPr>
            <p:spPr bwMode="auto">
              <a:xfrm>
                <a:off x="4946" y="1967"/>
                <a:ext cx="4" cy="19"/>
              </a:xfrm>
              <a:custGeom>
                <a:avLst/>
                <a:gdLst>
                  <a:gd name="T0" fmla="*/ 15 w 16"/>
                  <a:gd name="T1" fmla="*/ 83 h 84"/>
                  <a:gd name="T2" fmla="*/ 10 w 16"/>
                  <a:gd name="T3" fmla="*/ 55 h 84"/>
                  <a:gd name="T4" fmla="*/ 7 w 16"/>
                  <a:gd name="T5" fmla="*/ 40 h 84"/>
                  <a:gd name="T6" fmla="*/ 5 w 16"/>
                  <a:gd name="T7" fmla="*/ 28 h 84"/>
                  <a:gd name="T8" fmla="*/ 0 w 16"/>
                  <a:gd name="T9" fmla="*/ 0 h 84"/>
                </a:gdLst>
                <a:ahLst/>
                <a:cxnLst>
                  <a:cxn ang="0">
                    <a:pos x="T0" y="T1"/>
                  </a:cxn>
                  <a:cxn ang="0">
                    <a:pos x="T2" y="T3"/>
                  </a:cxn>
                  <a:cxn ang="0">
                    <a:pos x="T4" y="T5"/>
                  </a:cxn>
                  <a:cxn ang="0">
                    <a:pos x="T6" y="T7"/>
                  </a:cxn>
                  <a:cxn ang="0">
                    <a:pos x="T8" y="T9"/>
                  </a:cxn>
                </a:cxnLst>
                <a:rect l="0" t="0" r="r" b="b"/>
                <a:pathLst>
                  <a:path w="16" h="84">
                    <a:moveTo>
                      <a:pt x="15" y="83"/>
                    </a:moveTo>
                    <a:lnTo>
                      <a:pt x="10" y="55"/>
                    </a:lnTo>
                    <a:lnTo>
                      <a:pt x="7" y="40"/>
                    </a:lnTo>
                    <a:lnTo>
                      <a:pt x="5" y="2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39" name="Freeform 55"/>
              <p:cNvSpPr>
                <a:spLocks noChangeArrowheads="1"/>
              </p:cNvSpPr>
              <p:nvPr/>
            </p:nvSpPr>
            <p:spPr bwMode="auto">
              <a:xfrm>
                <a:off x="4937" y="1926"/>
                <a:ext cx="5" cy="25"/>
              </a:xfrm>
              <a:custGeom>
                <a:avLst/>
                <a:gdLst>
                  <a:gd name="T0" fmla="*/ 21 w 22"/>
                  <a:gd name="T1" fmla="*/ 111 h 112"/>
                  <a:gd name="T2" fmla="*/ 13 w 22"/>
                  <a:gd name="T3" fmla="*/ 66 h 112"/>
                  <a:gd name="T4" fmla="*/ 10 w 22"/>
                  <a:gd name="T5" fmla="*/ 53 h 112"/>
                  <a:gd name="T6" fmla="*/ 5 w 22"/>
                  <a:gd name="T7" fmla="*/ 38 h 112"/>
                  <a:gd name="T8" fmla="*/ 0 w 22"/>
                  <a:gd name="T9" fmla="*/ 0 h 112"/>
                </a:gdLst>
                <a:ahLst/>
                <a:cxnLst>
                  <a:cxn ang="0">
                    <a:pos x="T0" y="T1"/>
                  </a:cxn>
                  <a:cxn ang="0">
                    <a:pos x="T2" y="T3"/>
                  </a:cxn>
                  <a:cxn ang="0">
                    <a:pos x="T4" y="T5"/>
                  </a:cxn>
                  <a:cxn ang="0">
                    <a:pos x="T6" y="T7"/>
                  </a:cxn>
                  <a:cxn ang="0">
                    <a:pos x="T8" y="T9"/>
                  </a:cxn>
                </a:cxnLst>
                <a:rect l="0" t="0" r="r" b="b"/>
                <a:pathLst>
                  <a:path w="22" h="112">
                    <a:moveTo>
                      <a:pt x="21" y="111"/>
                    </a:moveTo>
                    <a:lnTo>
                      <a:pt x="13" y="66"/>
                    </a:lnTo>
                    <a:lnTo>
                      <a:pt x="10" y="53"/>
                    </a:lnTo>
                    <a:lnTo>
                      <a:pt x="5" y="3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0" name="Line 56"/>
              <p:cNvSpPr>
                <a:spLocks noChangeShapeType="1"/>
              </p:cNvSpPr>
              <p:nvPr/>
            </p:nvSpPr>
            <p:spPr bwMode="auto">
              <a:xfrm flipH="1" flipV="1">
                <a:off x="4933" y="1912"/>
                <a:ext cx="4" cy="10"/>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41" name="Freeform 57"/>
              <p:cNvSpPr>
                <a:spLocks noChangeArrowheads="1"/>
              </p:cNvSpPr>
              <p:nvPr/>
            </p:nvSpPr>
            <p:spPr bwMode="auto">
              <a:xfrm>
                <a:off x="4905" y="1824"/>
                <a:ext cx="12" cy="28"/>
              </a:xfrm>
              <a:custGeom>
                <a:avLst/>
                <a:gdLst>
                  <a:gd name="T0" fmla="*/ 50 w 51"/>
                  <a:gd name="T1" fmla="*/ 122 h 123"/>
                  <a:gd name="T2" fmla="*/ 35 w 51"/>
                  <a:gd name="T3" fmla="*/ 86 h 123"/>
                  <a:gd name="T4" fmla="*/ 30 w 51"/>
                  <a:gd name="T5" fmla="*/ 73 h 123"/>
                  <a:gd name="T6" fmla="*/ 25 w 51"/>
                  <a:gd name="T7" fmla="*/ 61 h 123"/>
                  <a:gd name="T8" fmla="*/ 0 w 51"/>
                  <a:gd name="T9" fmla="*/ 0 h 123"/>
                </a:gdLst>
                <a:ahLst/>
                <a:cxnLst>
                  <a:cxn ang="0">
                    <a:pos x="T0" y="T1"/>
                  </a:cxn>
                  <a:cxn ang="0">
                    <a:pos x="T2" y="T3"/>
                  </a:cxn>
                  <a:cxn ang="0">
                    <a:pos x="T4" y="T5"/>
                  </a:cxn>
                  <a:cxn ang="0">
                    <a:pos x="T6" y="T7"/>
                  </a:cxn>
                  <a:cxn ang="0">
                    <a:pos x="T8" y="T9"/>
                  </a:cxn>
                </a:cxnLst>
                <a:rect l="0" t="0" r="r" b="b"/>
                <a:pathLst>
                  <a:path w="51" h="123">
                    <a:moveTo>
                      <a:pt x="50" y="122"/>
                    </a:moveTo>
                    <a:lnTo>
                      <a:pt x="35" y="86"/>
                    </a:lnTo>
                    <a:lnTo>
                      <a:pt x="30" y="73"/>
                    </a:lnTo>
                    <a:lnTo>
                      <a:pt x="25" y="61"/>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2" name="Freeform 58"/>
              <p:cNvSpPr>
                <a:spLocks noChangeArrowheads="1"/>
              </p:cNvSpPr>
              <p:nvPr/>
            </p:nvSpPr>
            <p:spPr bwMode="auto">
              <a:xfrm>
                <a:off x="4888" y="1783"/>
                <a:ext cx="9" cy="20"/>
              </a:xfrm>
              <a:custGeom>
                <a:avLst/>
                <a:gdLst>
                  <a:gd name="T0" fmla="*/ 38 w 39"/>
                  <a:gd name="T1" fmla="*/ 89 h 90"/>
                  <a:gd name="T2" fmla="*/ 25 w 39"/>
                  <a:gd name="T3" fmla="*/ 61 h 90"/>
                  <a:gd name="T4" fmla="*/ 20 w 39"/>
                  <a:gd name="T5" fmla="*/ 48 h 90"/>
                  <a:gd name="T6" fmla="*/ 15 w 39"/>
                  <a:gd name="T7" fmla="*/ 36 h 90"/>
                  <a:gd name="T8" fmla="*/ 0 w 39"/>
                  <a:gd name="T9" fmla="*/ 0 h 90"/>
                </a:gdLst>
                <a:ahLst/>
                <a:cxnLst>
                  <a:cxn ang="0">
                    <a:pos x="T0" y="T1"/>
                  </a:cxn>
                  <a:cxn ang="0">
                    <a:pos x="T2" y="T3"/>
                  </a:cxn>
                  <a:cxn ang="0">
                    <a:pos x="T4" y="T5"/>
                  </a:cxn>
                  <a:cxn ang="0">
                    <a:pos x="T6" y="T7"/>
                  </a:cxn>
                  <a:cxn ang="0">
                    <a:pos x="T8" y="T9"/>
                  </a:cxn>
                </a:cxnLst>
                <a:rect l="0" t="0" r="r" b="b"/>
                <a:pathLst>
                  <a:path w="39" h="90">
                    <a:moveTo>
                      <a:pt x="38" y="89"/>
                    </a:moveTo>
                    <a:lnTo>
                      <a:pt x="25" y="61"/>
                    </a:lnTo>
                    <a:lnTo>
                      <a:pt x="20" y="48"/>
                    </a:lnTo>
                    <a:lnTo>
                      <a:pt x="15" y="36"/>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3" name="Freeform 59"/>
              <p:cNvSpPr>
                <a:spLocks noChangeArrowheads="1"/>
              </p:cNvSpPr>
              <p:nvPr/>
            </p:nvSpPr>
            <p:spPr bwMode="auto">
              <a:xfrm>
                <a:off x="4811" y="1597"/>
                <a:ext cx="73" cy="176"/>
              </a:xfrm>
              <a:custGeom>
                <a:avLst/>
                <a:gdLst>
                  <a:gd name="T0" fmla="*/ 319 w 320"/>
                  <a:gd name="T1" fmla="*/ 773 h 774"/>
                  <a:gd name="T2" fmla="*/ 159 w 320"/>
                  <a:gd name="T3" fmla="*/ 388 h 774"/>
                  <a:gd name="T4" fmla="*/ 0 w 320"/>
                  <a:gd name="T5" fmla="*/ 0 h 774"/>
                </a:gdLst>
                <a:ahLst/>
                <a:cxnLst>
                  <a:cxn ang="0">
                    <a:pos x="T0" y="T1"/>
                  </a:cxn>
                  <a:cxn ang="0">
                    <a:pos x="T2" y="T3"/>
                  </a:cxn>
                  <a:cxn ang="0">
                    <a:pos x="T4" y="T5"/>
                  </a:cxn>
                </a:cxnLst>
                <a:rect l="0" t="0" r="r" b="b"/>
                <a:pathLst>
                  <a:path w="320" h="774">
                    <a:moveTo>
                      <a:pt x="319" y="773"/>
                    </a:moveTo>
                    <a:lnTo>
                      <a:pt x="159" y="38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4" name="Freeform 60"/>
              <p:cNvSpPr>
                <a:spLocks noChangeArrowheads="1"/>
              </p:cNvSpPr>
              <p:nvPr/>
            </p:nvSpPr>
            <p:spPr bwMode="auto">
              <a:xfrm>
                <a:off x="4798" y="1567"/>
                <a:ext cx="8" cy="20"/>
              </a:xfrm>
              <a:custGeom>
                <a:avLst/>
                <a:gdLst>
                  <a:gd name="T0" fmla="*/ 35 w 36"/>
                  <a:gd name="T1" fmla="*/ 87 h 88"/>
                  <a:gd name="T2" fmla="*/ 20 w 36"/>
                  <a:gd name="T3" fmla="*/ 51 h 88"/>
                  <a:gd name="T4" fmla="*/ 15 w 36"/>
                  <a:gd name="T5" fmla="*/ 38 h 88"/>
                  <a:gd name="T6" fmla="*/ 10 w 36"/>
                  <a:gd name="T7" fmla="*/ 26 h 88"/>
                  <a:gd name="T8" fmla="*/ 0 w 36"/>
                  <a:gd name="T9" fmla="*/ 0 h 88"/>
                </a:gdLst>
                <a:ahLst/>
                <a:cxnLst>
                  <a:cxn ang="0">
                    <a:pos x="T0" y="T1"/>
                  </a:cxn>
                  <a:cxn ang="0">
                    <a:pos x="T2" y="T3"/>
                  </a:cxn>
                  <a:cxn ang="0">
                    <a:pos x="T4" y="T5"/>
                  </a:cxn>
                  <a:cxn ang="0">
                    <a:pos x="T6" y="T7"/>
                  </a:cxn>
                  <a:cxn ang="0">
                    <a:pos x="T8" y="T9"/>
                  </a:cxn>
                </a:cxnLst>
                <a:rect l="0" t="0" r="r" b="b"/>
                <a:pathLst>
                  <a:path w="36" h="88">
                    <a:moveTo>
                      <a:pt x="35" y="87"/>
                    </a:moveTo>
                    <a:lnTo>
                      <a:pt x="20" y="51"/>
                    </a:lnTo>
                    <a:lnTo>
                      <a:pt x="15" y="38"/>
                    </a:lnTo>
                    <a:lnTo>
                      <a:pt x="10" y="26"/>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5" name="Freeform 61"/>
              <p:cNvSpPr>
                <a:spLocks noChangeArrowheads="1"/>
              </p:cNvSpPr>
              <p:nvPr/>
            </p:nvSpPr>
            <p:spPr bwMode="auto">
              <a:xfrm>
                <a:off x="4778" y="1519"/>
                <a:ext cx="12" cy="28"/>
              </a:xfrm>
              <a:custGeom>
                <a:avLst/>
                <a:gdLst>
                  <a:gd name="T0" fmla="*/ 51 w 52"/>
                  <a:gd name="T1" fmla="*/ 124 h 125"/>
                  <a:gd name="T2" fmla="*/ 25 w 52"/>
                  <a:gd name="T3" fmla="*/ 61 h 125"/>
                  <a:gd name="T4" fmla="*/ 20 w 52"/>
                  <a:gd name="T5" fmla="*/ 48 h 125"/>
                  <a:gd name="T6" fmla="*/ 15 w 52"/>
                  <a:gd name="T7" fmla="*/ 35 h 125"/>
                  <a:gd name="T8" fmla="*/ 0 w 52"/>
                  <a:gd name="T9" fmla="*/ 0 h 125"/>
                </a:gdLst>
                <a:ahLst/>
                <a:cxnLst>
                  <a:cxn ang="0">
                    <a:pos x="T0" y="T1"/>
                  </a:cxn>
                  <a:cxn ang="0">
                    <a:pos x="T2" y="T3"/>
                  </a:cxn>
                  <a:cxn ang="0">
                    <a:pos x="T4" y="T5"/>
                  </a:cxn>
                  <a:cxn ang="0">
                    <a:pos x="T6" y="T7"/>
                  </a:cxn>
                  <a:cxn ang="0">
                    <a:pos x="T8" y="T9"/>
                  </a:cxn>
                </a:cxnLst>
                <a:rect l="0" t="0" r="r" b="b"/>
                <a:pathLst>
                  <a:path w="52" h="125">
                    <a:moveTo>
                      <a:pt x="51" y="124"/>
                    </a:moveTo>
                    <a:lnTo>
                      <a:pt x="25" y="61"/>
                    </a:lnTo>
                    <a:lnTo>
                      <a:pt x="20" y="48"/>
                    </a:lnTo>
                    <a:lnTo>
                      <a:pt x="15" y="35"/>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6" name="Line 62"/>
              <p:cNvSpPr>
                <a:spLocks noChangeShapeType="1"/>
              </p:cNvSpPr>
              <p:nvPr/>
            </p:nvSpPr>
            <p:spPr bwMode="auto">
              <a:xfrm flipH="1" flipV="1">
                <a:off x="4742" y="1454"/>
                <a:ext cx="7"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47" name="Freeform 63"/>
              <p:cNvSpPr>
                <a:spLocks noChangeArrowheads="1"/>
              </p:cNvSpPr>
              <p:nvPr/>
            </p:nvSpPr>
            <p:spPr bwMode="auto">
              <a:xfrm>
                <a:off x="4726" y="1430"/>
                <a:ext cx="15" cy="22"/>
              </a:xfrm>
              <a:custGeom>
                <a:avLst/>
                <a:gdLst>
                  <a:gd name="T0" fmla="*/ 64 w 65"/>
                  <a:gd name="T1" fmla="*/ 96 h 97"/>
                  <a:gd name="T2" fmla="*/ 44 w 65"/>
                  <a:gd name="T3" fmla="*/ 63 h 97"/>
                  <a:gd name="T4" fmla="*/ 36 w 65"/>
                  <a:gd name="T5" fmla="*/ 51 h 97"/>
                  <a:gd name="T6" fmla="*/ 28 w 65"/>
                  <a:gd name="T7" fmla="*/ 41 h 97"/>
                  <a:gd name="T8" fmla="*/ 0 w 65"/>
                  <a:gd name="T9" fmla="*/ 0 h 97"/>
                </a:gdLst>
                <a:ahLst/>
                <a:cxnLst>
                  <a:cxn ang="0">
                    <a:pos x="T0" y="T1"/>
                  </a:cxn>
                  <a:cxn ang="0">
                    <a:pos x="T2" y="T3"/>
                  </a:cxn>
                  <a:cxn ang="0">
                    <a:pos x="T4" y="T5"/>
                  </a:cxn>
                  <a:cxn ang="0">
                    <a:pos x="T6" y="T7"/>
                  </a:cxn>
                  <a:cxn ang="0">
                    <a:pos x="T8" y="T9"/>
                  </a:cxn>
                </a:cxnLst>
                <a:rect l="0" t="0" r="r" b="b"/>
                <a:pathLst>
                  <a:path w="65" h="97">
                    <a:moveTo>
                      <a:pt x="64" y="96"/>
                    </a:moveTo>
                    <a:lnTo>
                      <a:pt x="44" y="63"/>
                    </a:lnTo>
                    <a:lnTo>
                      <a:pt x="36" y="51"/>
                    </a:lnTo>
                    <a:lnTo>
                      <a:pt x="28" y="41"/>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8" name="Freeform 64"/>
              <p:cNvSpPr>
                <a:spLocks noChangeArrowheads="1"/>
              </p:cNvSpPr>
              <p:nvPr/>
            </p:nvSpPr>
            <p:spPr bwMode="auto">
              <a:xfrm>
                <a:off x="4648" y="1313"/>
                <a:ext cx="70" cy="104"/>
              </a:xfrm>
              <a:custGeom>
                <a:avLst/>
                <a:gdLst>
                  <a:gd name="T0" fmla="*/ 307 w 308"/>
                  <a:gd name="T1" fmla="*/ 458 h 459"/>
                  <a:gd name="T2" fmla="*/ 289 w 308"/>
                  <a:gd name="T3" fmla="*/ 433 h 459"/>
                  <a:gd name="T4" fmla="*/ 282 w 308"/>
                  <a:gd name="T5" fmla="*/ 423 h 459"/>
                  <a:gd name="T6" fmla="*/ 274 w 308"/>
                  <a:gd name="T7" fmla="*/ 410 h 459"/>
                  <a:gd name="T8" fmla="*/ 152 w 308"/>
                  <a:gd name="T9" fmla="*/ 228 h 459"/>
                  <a:gd name="T10" fmla="*/ 31 w 308"/>
                  <a:gd name="T11" fmla="*/ 48 h 459"/>
                  <a:gd name="T12" fmla="*/ 23 w 308"/>
                  <a:gd name="T13" fmla="*/ 35 h 459"/>
                  <a:gd name="T14" fmla="*/ 15 w 308"/>
                  <a:gd name="T15" fmla="*/ 22 h 459"/>
                  <a:gd name="T16" fmla="*/ 0 w 308"/>
                  <a:gd name="T17" fmla="*/ 0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459">
                    <a:moveTo>
                      <a:pt x="307" y="458"/>
                    </a:moveTo>
                    <a:lnTo>
                      <a:pt x="289" y="433"/>
                    </a:lnTo>
                    <a:lnTo>
                      <a:pt x="282" y="423"/>
                    </a:lnTo>
                    <a:lnTo>
                      <a:pt x="274" y="410"/>
                    </a:lnTo>
                    <a:lnTo>
                      <a:pt x="152" y="228"/>
                    </a:lnTo>
                    <a:lnTo>
                      <a:pt x="31" y="48"/>
                    </a:lnTo>
                    <a:lnTo>
                      <a:pt x="23" y="35"/>
                    </a:lnTo>
                    <a:lnTo>
                      <a:pt x="15" y="22"/>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49" name="Freeform 65"/>
              <p:cNvSpPr>
                <a:spLocks noChangeArrowheads="1"/>
              </p:cNvSpPr>
              <p:nvPr/>
            </p:nvSpPr>
            <p:spPr bwMode="auto">
              <a:xfrm>
                <a:off x="4625" y="1278"/>
                <a:ext cx="15" cy="22"/>
              </a:xfrm>
              <a:custGeom>
                <a:avLst/>
                <a:gdLst>
                  <a:gd name="T0" fmla="*/ 63 w 64"/>
                  <a:gd name="T1" fmla="*/ 97 h 98"/>
                  <a:gd name="T2" fmla="*/ 35 w 64"/>
                  <a:gd name="T3" fmla="*/ 56 h 98"/>
                  <a:gd name="T4" fmla="*/ 28 w 64"/>
                  <a:gd name="T5" fmla="*/ 44 h 98"/>
                  <a:gd name="T6" fmla="*/ 20 w 64"/>
                  <a:gd name="T7" fmla="*/ 33 h 98"/>
                  <a:gd name="T8" fmla="*/ 0 w 64"/>
                  <a:gd name="T9" fmla="*/ 0 h 98"/>
                </a:gdLst>
                <a:ahLst/>
                <a:cxnLst>
                  <a:cxn ang="0">
                    <a:pos x="T0" y="T1"/>
                  </a:cxn>
                  <a:cxn ang="0">
                    <a:pos x="T2" y="T3"/>
                  </a:cxn>
                  <a:cxn ang="0">
                    <a:pos x="T4" y="T5"/>
                  </a:cxn>
                  <a:cxn ang="0">
                    <a:pos x="T6" y="T7"/>
                  </a:cxn>
                  <a:cxn ang="0">
                    <a:pos x="T8" y="T9"/>
                  </a:cxn>
                </a:cxnLst>
                <a:rect l="0" t="0" r="r" b="b"/>
                <a:pathLst>
                  <a:path w="64" h="98">
                    <a:moveTo>
                      <a:pt x="63" y="97"/>
                    </a:moveTo>
                    <a:lnTo>
                      <a:pt x="35" y="56"/>
                    </a:lnTo>
                    <a:lnTo>
                      <a:pt x="28" y="44"/>
                    </a:lnTo>
                    <a:lnTo>
                      <a:pt x="20" y="33"/>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0" name="Line 66"/>
              <p:cNvSpPr>
                <a:spLocks noChangeShapeType="1"/>
              </p:cNvSpPr>
              <p:nvPr/>
            </p:nvSpPr>
            <p:spPr bwMode="auto">
              <a:xfrm flipH="1" flipV="1">
                <a:off x="4617" y="1266"/>
                <a:ext cx="7"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51" name="Freeform 67"/>
              <p:cNvSpPr>
                <a:spLocks noChangeArrowheads="1"/>
              </p:cNvSpPr>
              <p:nvPr/>
            </p:nvSpPr>
            <p:spPr bwMode="auto">
              <a:xfrm>
                <a:off x="4556" y="1197"/>
                <a:ext cx="22" cy="22"/>
              </a:xfrm>
              <a:custGeom>
                <a:avLst/>
                <a:gdLst>
                  <a:gd name="T0" fmla="*/ 94 w 95"/>
                  <a:gd name="T1" fmla="*/ 94 h 95"/>
                  <a:gd name="T2" fmla="*/ 69 w 95"/>
                  <a:gd name="T3" fmla="*/ 66 h 95"/>
                  <a:gd name="T4" fmla="*/ 58 w 95"/>
                  <a:gd name="T5" fmla="*/ 56 h 95"/>
                  <a:gd name="T6" fmla="*/ 48 w 95"/>
                  <a:gd name="T7" fmla="*/ 46 h 95"/>
                  <a:gd name="T8" fmla="*/ 0 w 95"/>
                  <a:gd name="T9" fmla="*/ 0 h 95"/>
                </a:gdLst>
                <a:ahLst/>
                <a:cxnLst>
                  <a:cxn ang="0">
                    <a:pos x="T0" y="T1"/>
                  </a:cxn>
                  <a:cxn ang="0">
                    <a:pos x="T2" y="T3"/>
                  </a:cxn>
                  <a:cxn ang="0">
                    <a:pos x="T4" y="T5"/>
                  </a:cxn>
                  <a:cxn ang="0">
                    <a:pos x="T6" y="T7"/>
                  </a:cxn>
                  <a:cxn ang="0">
                    <a:pos x="T8" y="T9"/>
                  </a:cxn>
                </a:cxnLst>
                <a:rect l="0" t="0" r="r" b="b"/>
                <a:pathLst>
                  <a:path w="95" h="95">
                    <a:moveTo>
                      <a:pt x="94" y="94"/>
                    </a:moveTo>
                    <a:lnTo>
                      <a:pt x="69" y="66"/>
                    </a:lnTo>
                    <a:lnTo>
                      <a:pt x="58" y="56"/>
                    </a:lnTo>
                    <a:lnTo>
                      <a:pt x="48" y="46"/>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2" name="Freeform 68"/>
              <p:cNvSpPr>
                <a:spLocks noChangeArrowheads="1"/>
              </p:cNvSpPr>
              <p:nvPr/>
            </p:nvSpPr>
            <p:spPr bwMode="auto">
              <a:xfrm>
                <a:off x="4525" y="1166"/>
                <a:ext cx="16" cy="15"/>
              </a:xfrm>
              <a:custGeom>
                <a:avLst/>
                <a:gdLst>
                  <a:gd name="T0" fmla="*/ 69 w 70"/>
                  <a:gd name="T1" fmla="*/ 65 h 66"/>
                  <a:gd name="T2" fmla="*/ 48 w 70"/>
                  <a:gd name="T3" fmla="*/ 45 h 66"/>
                  <a:gd name="T4" fmla="*/ 38 w 70"/>
                  <a:gd name="T5" fmla="*/ 35 h 66"/>
                  <a:gd name="T6" fmla="*/ 28 w 70"/>
                  <a:gd name="T7" fmla="*/ 25 h 66"/>
                  <a:gd name="T8" fmla="*/ 0 w 70"/>
                  <a:gd name="T9" fmla="*/ 0 h 66"/>
                </a:gdLst>
                <a:ahLst/>
                <a:cxnLst>
                  <a:cxn ang="0">
                    <a:pos x="T0" y="T1"/>
                  </a:cxn>
                  <a:cxn ang="0">
                    <a:pos x="T2" y="T3"/>
                  </a:cxn>
                  <a:cxn ang="0">
                    <a:pos x="T4" y="T5"/>
                  </a:cxn>
                  <a:cxn ang="0">
                    <a:pos x="T6" y="T7"/>
                  </a:cxn>
                  <a:cxn ang="0">
                    <a:pos x="T8" y="T9"/>
                  </a:cxn>
                </a:cxnLst>
                <a:rect l="0" t="0" r="r" b="b"/>
                <a:pathLst>
                  <a:path w="70" h="66">
                    <a:moveTo>
                      <a:pt x="69" y="65"/>
                    </a:moveTo>
                    <a:lnTo>
                      <a:pt x="48" y="45"/>
                    </a:lnTo>
                    <a:lnTo>
                      <a:pt x="38" y="35"/>
                    </a:lnTo>
                    <a:lnTo>
                      <a:pt x="28" y="25"/>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3" name="Freeform 69"/>
              <p:cNvSpPr>
                <a:spLocks noChangeArrowheads="1"/>
              </p:cNvSpPr>
              <p:nvPr/>
            </p:nvSpPr>
            <p:spPr bwMode="auto">
              <a:xfrm>
                <a:off x="4383" y="1024"/>
                <a:ext cx="134" cy="134"/>
              </a:xfrm>
              <a:custGeom>
                <a:avLst/>
                <a:gdLst>
                  <a:gd name="T0" fmla="*/ 591 w 592"/>
                  <a:gd name="T1" fmla="*/ 591 h 592"/>
                  <a:gd name="T2" fmla="*/ 297 w 592"/>
                  <a:gd name="T3" fmla="*/ 295 h 592"/>
                  <a:gd name="T4" fmla="*/ 0 w 592"/>
                  <a:gd name="T5" fmla="*/ 0 h 592"/>
                </a:gdLst>
                <a:ahLst/>
                <a:cxnLst>
                  <a:cxn ang="0">
                    <a:pos x="T0" y="T1"/>
                  </a:cxn>
                  <a:cxn ang="0">
                    <a:pos x="T2" y="T3"/>
                  </a:cxn>
                  <a:cxn ang="0">
                    <a:pos x="T4" y="T5"/>
                  </a:cxn>
                </a:cxnLst>
                <a:rect l="0" t="0" r="r" b="b"/>
                <a:pathLst>
                  <a:path w="592" h="592">
                    <a:moveTo>
                      <a:pt x="591" y="591"/>
                    </a:moveTo>
                    <a:lnTo>
                      <a:pt x="297" y="295"/>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4" name="Freeform 70"/>
              <p:cNvSpPr>
                <a:spLocks noChangeArrowheads="1"/>
              </p:cNvSpPr>
              <p:nvPr/>
            </p:nvSpPr>
            <p:spPr bwMode="auto">
              <a:xfrm>
                <a:off x="4360" y="1000"/>
                <a:ext cx="15" cy="16"/>
              </a:xfrm>
              <a:custGeom>
                <a:avLst/>
                <a:gdLst>
                  <a:gd name="T0" fmla="*/ 66 w 67"/>
                  <a:gd name="T1" fmla="*/ 68 h 69"/>
                  <a:gd name="T2" fmla="*/ 40 w 67"/>
                  <a:gd name="T3" fmla="*/ 40 h 69"/>
                  <a:gd name="T4" fmla="*/ 30 w 67"/>
                  <a:gd name="T5" fmla="*/ 30 h 69"/>
                  <a:gd name="T6" fmla="*/ 20 w 67"/>
                  <a:gd name="T7" fmla="*/ 20 h 69"/>
                  <a:gd name="T8" fmla="*/ 0 w 67"/>
                  <a:gd name="T9" fmla="*/ 0 h 69"/>
                </a:gdLst>
                <a:ahLst/>
                <a:cxnLst>
                  <a:cxn ang="0">
                    <a:pos x="T0" y="T1"/>
                  </a:cxn>
                  <a:cxn ang="0">
                    <a:pos x="T2" y="T3"/>
                  </a:cxn>
                  <a:cxn ang="0">
                    <a:pos x="T4" y="T5"/>
                  </a:cxn>
                  <a:cxn ang="0">
                    <a:pos x="T6" y="T7"/>
                  </a:cxn>
                  <a:cxn ang="0">
                    <a:pos x="T8" y="T9"/>
                  </a:cxn>
                </a:cxnLst>
                <a:rect l="0" t="0" r="r" b="b"/>
                <a:pathLst>
                  <a:path w="67" h="69">
                    <a:moveTo>
                      <a:pt x="66" y="68"/>
                    </a:moveTo>
                    <a:lnTo>
                      <a:pt x="40" y="40"/>
                    </a:lnTo>
                    <a:lnTo>
                      <a:pt x="30" y="30"/>
                    </a:lnTo>
                    <a:lnTo>
                      <a:pt x="20" y="2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5" name="Freeform 71"/>
              <p:cNvSpPr>
                <a:spLocks noChangeArrowheads="1"/>
              </p:cNvSpPr>
              <p:nvPr/>
            </p:nvSpPr>
            <p:spPr bwMode="auto">
              <a:xfrm>
                <a:off x="4322" y="963"/>
                <a:ext cx="22" cy="22"/>
              </a:xfrm>
              <a:custGeom>
                <a:avLst/>
                <a:gdLst>
                  <a:gd name="T0" fmla="*/ 94 w 95"/>
                  <a:gd name="T1" fmla="*/ 94 h 95"/>
                  <a:gd name="T2" fmla="*/ 48 w 95"/>
                  <a:gd name="T3" fmla="*/ 46 h 95"/>
                  <a:gd name="T4" fmla="*/ 38 w 95"/>
                  <a:gd name="T5" fmla="*/ 36 h 95"/>
                  <a:gd name="T6" fmla="*/ 28 w 95"/>
                  <a:gd name="T7" fmla="*/ 26 h 95"/>
                  <a:gd name="T8" fmla="*/ 0 w 95"/>
                  <a:gd name="T9" fmla="*/ 0 h 95"/>
                </a:gdLst>
                <a:ahLst/>
                <a:cxnLst>
                  <a:cxn ang="0">
                    <a:pos x="T0" y="T1"/>
                  </a:cxn>
                  <a:cxn ang="0">
                    <a:pos x="T2" y="T3"/>
                  </a:cxn>
                  <a:cxn ang="0">
                    <a:pos x="T4" y="T5"/>
                  </a:cxn>
                  <a:cxn ang="0">
                    <a:pos x="T6" y="T7"/>
                  </a:cxn>
                  <a:cxn ang="0">
                    <a:pos x="T8" y="T9"/>
                  </a:cxn>
                </a:cxnLst>
                <a:rect l="0" t="0" r="r" b="b"/>
                <a:pathLst>
                  <a:path w="95" h="95">
                    <a:moveTo>
                      <a:pt x="94" y="94"/>
                    </a:moveTo>
                    <a:lnTo>
                      <a:pt x="48" y="46"/>
                    </a:lnTo>
                    <a:lnTo>
                      <a:pt x="38" y="36"/>
                    </a:lnTo>
                    <a:lnTo>
                      <a:pt x="28" y="26"/>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6" name="Line 72"/>
              <p:cNvSpPr>
                <a:spLocks noChangeShapeType="1"/>
              </p:cNvSpPr>
              <p:nvPr/>
            </p:nvSpPr>
            <p:spPr bwMode="auto">
              <a:xfrm flipH="1" flipV="1">
                <a:off x="4265" y="917"/>
                <a:ext cx="9"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57" name="Freeform 73"/>
              <p:cNvSpPr>
                <a:spLocks noChangeArrowheads="1"/>
              </p:cNvSpPr>
              <p:nvPr/>
            </p:nvSpPr>
            <p:spPr bwMode="auto">
              <a:xfrm>
                <a:off x="4240" y="901"/>
                <a:ext cx="22" cy="15"/>
              </a:xfrm>
              <a:custGeom>
                <a:avLst/>
                <a:gdLst>
                  <a:gd name="T0" fmla="*/ 96 w 97"/>
                  <a:gd name="T1" fmla="*/ 63 h 64"/>
                  <a:gd name="T2" fmla="*/ 63 w 97"/>
                  <a:gd name="T3" fmla="*/ 43 h 64"/>
                  <a:gd name="T4" fmla="*/ 53 w 97"/>
                  <a:gd name="T5" fmla="*/ 36 h 64"/>
                  <a:gd name="T6" fmla="*/ 40 w 97"/>
                  <a:gd name="T7" fmla="*/ 28 h 64"/>
                  <a:gd name="T8" fmla="*/ 0 w 97"/>
                  <a:gd name="T9" fmla="*/ 0 h 64"/>
                </a:gdLst>
                <a:ahLst/>
                <a:cxnLst>
                  <a:cxn ang="0">
                    <a:pos x="T0" y="T1"/>
                  </a:cxn>
                  <a:cxn ang="0">
                    <a:pos x="T2" y="T3"/>
                  </a:cxn>
                  <a:cxn ang="0">
                    <a:pos x="T4" y="T5"/>
                  </a:cxn>
                  <a:cxn ang="0">
                    <a:pos x="T6" y="T7"/>
                  </a:cxn>
                  <a:cxn ang="0">
                    <a:pos x="T8" y="T9"/>
                  </a:cxn>
                </a:cxnLst>
                <a:rect l="0" t="0" r="r" b="b"/>
                <a:pathLst>
                  <a:path w="97" h="64">
                    <a:moveTo>
                      <a:pt x="96" y="63"/>
                    </a:moveTo>
                    <a:lnTo>
                      <a:pt x="63" y="43"/>
                    </a:lnTo>
                    <a:lnTo>
                      <a:pt x="53" y="36"/>
                    </a:lnTo>
                    <a:lnTo>
                      <a:pt x="40" y="2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8" name="Freeform 74"/>
              <p:cNvSpPr>
                <a:spLocks noChangeArrowheads="1"/>
              </p:cNvSpPr>
              <p:nvPr/>
            </p:nvSpPr>
            <p:spPr bwMode="auto">
              <a:xfrm>
                <a:off x="4124" y="823"/>
                <a:ext cx="104" cy="70"/>
              </a:xfrm>
              <a:custGeom>
                <a:avLst/>
                <a:gdLst>
                  <a:gd name="T0" fmla="*/ 459 w 460"/>
                  <a:gd name="T1" fmla="*/ 307 h 308"/>
                  <a:gd name="T2" fmla="*/ 436 w 460"/>
                  <a:gd name="T3" fmla="*/ 292 h 308"/>
                  <a:gd name="T4" fmla="*/ 423 w 460"/>
                  <a:gd name="T5" fmla="*/ 284 h 308"/>
                  <a:gd name="T6" fmla="*/ 411 w 460"/>
                  <a:gd name="T7" fmla="*/ 277 h 308"/>
                  <a:gd name="T8" fmla="*/ 231 w 460"/>
                  <a:gd name="T9" fmla="*/ 155 h 308"/>
                  <a:gd name="T10" fmla="*/ 48 w 460"/>
                  <a:gd name="T11" fmla="*/ 33 h 308"/>
                  <a:gd name="T12" fmla="*/ 35 w 460"/>
                  <a:gd name="T13" fmla="*/ 26 h 308"/>
                  <a:gd name="T14" fmla="*/ 25 w 460"/>
                  <a:gd name="T15" fmla="*/ 18 h 308"/>
                  <a:gd name="T16" fmla="*/ 0 w 460"/>
                  <a:gd name="T17"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308">
                    <a:moveTo>
                      <a:pt x="459" y="307"/>
                    </a:moveTo>
                    <a:lnTo>
                      <a:pt x="436" y="292"/>
                    </a:lnTo>
                    <a:lnTo>
                      <a:pt x="423" y="284"/>
                    </a:lnTo>
                    <a:lnTo>
                      <a:pt x="411" y="277"/>
                    </a:lnTo>
                    <a:lnTo>
                      <a:pt x="231" y="155"/>
                    </a:lnTo>
                    <a:lnTo>
                      <a:pt x="48" y="33"/>
                    </a:lnTo>
                    <a:lnTo>
                      <a:pt x="35" y="26"/>
                    </a:lnTo>
                    <a:lnTo>
                      <a:pt x="25" y="1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59" name="Freeform 75"/>
              <p:cNvSpPr>
                <a:spLocks noChangeArrowheads="1"/>
              </p:cNvSpPr>
              <p:nvPr/>
            </p:nvSpPr>
            <p:spPr bwMode="auto">
              <a:xfrm>
                <a:off x="4089" y="800"/>
                <a:ext cx="22" cy="15"/>
              </a:xfrm>
              <a:custGeom>
                <a:avLst/>
                <a:gdLst>
                  <a:gd name="T0" fmla="*/ 96 w 97"/>
                  <a:gd name="T1" fmla="*/ 63 h 64"/>
                  <a:gd name="T2" fmla="*/ 56 w 97"/>
                  <a:gd name="T3" fmla="*/ 38 h 64"/>
                  <a:gd name="T4" fmla="*/ 45 w 97"/>
                  <a:gd name="T5" fmla="*/ 30 h 64"/>
                  <a:gd name="T6" fmla="*/ 33 w 97"/>
                  <a:gd name="T7" fmla="*/ 23 h 64"/>
                  <a:gd name="T8" fmla="*/ 0 w 97"/>
                  <a:gd name="T9" fmla="*/ 0 h 64"/>
                </a:gdLst>
                <a:ahLst/>
                <a:cxnLst>
                  <a:cxn ang="0">
                    <a:pos x="T0" y="T1"/>
                  </a:cxn>
                  <a:cxn ang="0">
                    <a:pos x="T2" y="T3"/>
                  </a:cxn>
                  <a:cxn ang="0">
                    <a:pos x="T4" y="T5"/>
                  </a:cxn>
                  <a:cxn ang="0">
                    <a:pos x="T6" y="T7"/>
                  </a:cxn>
                  <a:cxn ang="0">
                    <a:pos x="T8" y="T9"/>
                  </a:cxn>
                </a:cxnLst>
                <a:rect l="0" t="0" r="r" b="b"/>
                <a:pathLst>
                  <a:path w="97" h="64">
                    <a:moveTo>
                      <a:pt x="96" y="63"/>
                    </a:moveTo>
                    <a:lnTo>
                      <a:pt x="56" y="38"/>
                    </a:lnTo>
                    <a:lnTo>
                      <a:pt x="45" y="30"/>
                    </a:lnTo>
                    <a:lnTo>
                      <a:pt x="33" y="23"/>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0" name="Line 76"/>
              <p:cNvSpPr>
                <a:spLocks noChangeShapeType="1"/>
              </p:cNvSpPr>
              <p:nvPr/>
            </p:nvSpPr>
            <p:spPr bwMode="auto">
              <a:xfrm flipH="1" flipV="1">
                <a:off x="4078" y="791"/>
                <a:ext cx="9"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61" name="Freeform 77"/>
              <p:cNvSpPr>
                <a:spLocks noChangeArrowheads="1"/>
              </p:cNvSpPr>
              <p:nvPr/>
            </p:nvSpPr>
            <p:spPr bwMode="auto">
              <a:xfrm>
                <a:off x="3994" y="751"/>
                <a:ext cx="28" cy="12"/>
              </a:xfrm>
              <a:custGeom>
                <a:avLst/>
                <a:gdLst>
                  <a:gd name="T0" fmla="*/ 124 w 125"/>
                  <a:gd name="T1" fmla="*/ 51 h 52"/>
                  <a:gd name="T2" fmla="*/ 89 w 125"/>
                  <a:gd name="T3" fmla="*/ 36 h 52"/>
                  <a:gd name="T4" fmla="*/ 76 w 125"/>
                  <a:gd name="T5" fmla="*/ 31 h 52"/>
                  <a:gd name="T6" fmla="*/ 63 w 125"/>
                  <a:gd name="T7" fmla="*/ 26 h 52"/>
                  <a:gd name="T8" fmla="*/ 0 w 125"/>
                  <a:gd name="T9" fmla="*/ 0 h 52"/>
                </a:gdLst>
                <a:ahLst/>
                <a:cxnLst>
                  <a:cxn ang="0">
                    <a:pos x="T0" y="T1"/>
                  </a:cxn>
                  <a:cxn ang="0">
                    <a:pos x="T2" y="T3"/>
                  </a:cxn>
                  <a:cxn ang="0">
                    <a:pos x="T4" y="T5"/>
                  </a:cxn>
                  <a:cxn ang="0">
                    <a:pos x="T6" y="T7"/>
                  </a:cxn>
                  <a:cxn ang="0">
                    <a:pos x="T8" y="T9"/>
                  </a:cxn>
                </a:cxnLst>
                <a:rect l="0" t="0" r="r" b="b"/>
                <a:pathLst>
                  <a:path w="125" h="52">
                    <a:moveTo>
                      <a:pt x="124" y="51"/>
                    </a:moveTo>
                    <a:lnTo>
                      <a:pt x="89" y="36"/>
                    </a:lnTo>
                    <a:lnTo>
                      <a:pt x="76" y="31"/>
                    </a:lnTo>
                    <a:lnTo>
                      <a:pt x="63" y="26"/>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2" name="Freeform 78"/>
              <p:cNvSpPr>
                <a:spLocks noChangeArrowheads="1"/>
              </p:cNvSpPr>
              <p:nvPr/>
            </p:nvSpPr>
            <p:spPr bwMode="auto">
              <a:xfrm>
                <a:off x="3954" y="734"/>
                <a:ext cx="20" cy="8"/>
              </a:xfrm>
              <a:custGeom>
                <a:avLst/>
                <a:gdLst>
                  <a:gd name="T0" fmla="*/ 86 w 87"/>
                  <a:gd name="T1" fmla="*/ 35 h 36"/>
                  <a:gd name="T2" fmla="*/ 60 w 87"/>
                  <a:gd name="T3" fmla="*/ 25 h 36"/>
                  <a:gd name="T4" fmla="*/ 48 w 87"/>
                  <a:gd name="T5" fmla="*/ 20 h 36"/>
                  <a:gd name="T6" fmla="*/ 35 w 87"/>
                  <a:gd name="T7" fmla="*/ 13 h 36"/>
                  <a:gd name="T8" fmla="*/ 0 w 87"/>
                  <a:gd name="T9" fmla="*/ 0 h 36"/>
                </a:gdLst>
                <a:ahLst/>
                <a:cxnLst>
                  <a:cxn ang="0">
                    <a:pos x="T0" y="T1"/>
                  </a:cxn>
                  <a:cxn ang="0">
                    <a:pos x="T2" y="T3"/>
                  </a:cxn>
                  <a:cxn ang="0">
                    <a:pos x="T4" y="T5"/>
                  </a:cxn>
                  <a:cxn ang="0">
                    <a:pos x="T6" y="T7"/>
                  </a:cxn>
                  <a:cxn ang="0">
                    <a:pos x="T8" y="T9"/>
                  </a:cxn>
                </a:cxnLst>
                <a:rect l="0" t="0" r="r" b="b"/>
                <a:pathLst>
                  <a:path w="87" h="36">
                    <a:moveTo>
                      <a:pt x="86" y="35"/>
                    </a:moveTo>
                    <a:lnTo>
                      <a:pt x="60" y="25"/>
                    </a:lnTo>
                    <a:lnTo>
                      <a:pt x="48" y="20"/>
                    </a:lnTo>
                    <a:lnTo>
                      <a:pt x="35" y="13"/>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3" name="Freeform 79"/>
              <p:cNvSpPr>
                <a:spLocks noChangeArrowheads="1"/>
              </p:cNvSpPr>
              <p:nvPr/>
            </p:nvSpPr>
            <p:spPr bwMode="auto">
              <a:xfrm>
                <a:off x="3768" y="657"/>
                <a:ext cx="176" cy="73"/>
              </a:xfrm>
              <a:custGeom>
                <a:avLst/>
                <a:gdLst>
                  <a:gd name="T0" fmla="*/ 773 w 774"/>
                  <a:gd name="T1" fmla="*/ 320 h 321"/>
                  <a:gd name="T2" fmla="*/ 385 w 774"/>
                  <a:gd name="T3" fmla="*/ 160 h 321"/>
                  <a:gd name="T4" fmla="*/ 0 w 774"/>
                  <a:gd name="T5" fmla="*/ 0 h 321"/>
                </a:gdLst>
                <a:ahLst/>
                <a:cxnLst>
                  <a:cxn ang="0">
                    <a:pos x="T0" y="T1"/>
                  </a:cxn>
                  <a:cxn ang="0">
                    <a:pos x="T2" y="T3"/>
                  </a:cxn>
                  <a:cxn ang="0">
                    <a:pos x="T4" y="T5"/>
                  </a:cxn>
                </a:cxnLst>
                <a:rect l="0" t="0" r="r" b="b"/>
                <a:pathLst>
                  <a:path w="774" h="321">
                    <a:moveTo>
                      <a:pt x="773" y="320"/>
                    </a:moveTo>
                    <a:lnTo>
                      <a:pt x="385" y="16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4" name="Freeform 80"/>
              <p:cNvSpPr>
                <a:spLocks noChangeArrowheads="1"/>
              </p:cNvSpPr>
              <p:nvPr/>
            </p:nvSpPr>
            <p:spPr bwMode="auto">
              <a:xfrm>
                <a:off x="3737" y="644"/>
                <a:ext cx="20" cy="9"/>
              </a:xfrm>
              <a:custGeom>
                <a:avLst/>
                <a:gdLst>
                  <a:gd name="T0" fmla="*/ 88 w 89"/>
                  <a:gd name="T1" fmla="*/ 39 h 40"/>
                  <a:gd name="T2" fmla="*/ 53 w 89"/>
                  <a:gd name="T3" fmla="*/ 23 h 40"/>
                  <a:gd name="T4" fmla="*/ 40 w 89"/>
                  <a:gd name="T5" fmla="*/ 18 h 40"/>
                  <a:gd name="T6" fmla="*/ 27 w 89"/>
                  <a:gd name="T7" fmla="*/ 13 h 40"/>
                  <a:gd name="T8" fmla="*/ 0 w 89"/>
                  <a:gd name="T9" fmla="*/ 0 h 40"/>
                </a:gdLst>
                <a:ahLst/>
                <a:cxnLst>
                  <a:cxn ang="0">
                    <a:pos x="T0" y="T1"/>
                  </a:cxn>
                  <a:cxn ang="0">
                    <a:pos x="T2" y="T3"/>
                  </a:cxn>
                  <a:cxn ang="0">
                    <a:pos x="T4" y="T5"/>
                  </a:cxn>
                  <a:cxn ang="0">
                    <a:pos x="T6" y="T7"/>
                  </a:cxn>
                  <a:cxn ang="0">
                    <a:pos x="T8" y="T9"/>
                  </a:cxn>
                </a:cxnLst>
                <a:rect l="0" t="0" r="r" b="b"/>
                <a:pathLst>
                  <a:path w="89" h="40">
                    <a:moveTo>
                      <a:pt x="88" y="39"/>
                    </a:moveTo>
                    <a:lnTo>
                      <a:pt x="53" y="23"/>
                    </a:lnTo>
                    <a:lnTo>
                      <a:pt x="40" y="18"/>
                    </a:lnTo>
                    <a:lnTo>
                      <a:pt x="27" y="13"/>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5" name="Freeform 81"/>
              <p:cNvSpPr>
                <a:spLocks noChangeArrowheads="1"/>
              </p:cNvSpPr>
              <p:nvPr/>
            </p:nvSpPr>
            <p:spPr bwMode="auto">
              <a:xfrm>
                <a:off x="3689" y="624"/>
                <a:ext cx="28" cy="12"/>
              </a:xfrm>
              <a:custGeom>
                <a:avLst/>
                <a:gdLst>
                  <a:gd name="T0" fmla="*/ 121 w 122"/>
                  <a:gd name="T1" fmla="*/ 50 h 51"/>
                  <a:gd name="T2" fmla="*/ 60 w 122"/>
                  <a:gd name="T3" fmla="*/ 25 h 51"/>
                  <a:gd name="T4" fmla="*/ 48 w 122"/>
                  <a:gd name="T5" fmla="*/ 20 h 51"/>
                  <a:gd name="T6" fmla="*/ 35 w 122"/>
                  <a:gd name="T7" fmla="*/ 15 h 51"/>
                  <a:gd name="T8" fmla="*/ 0 w 122"/>
                  <a:gd name="T9" fmla="*/ 0 h 51"/>
                </a:gdLst>
                <a:ahLst/>
                <a:cxnLst>
                  <a:cxn ang="0">
                    <a:pos x="T0" y="T1"/>
                  </a:cxn>
                  <a:cxn ang="0">
                    <a:pos x="T2" y="T3"/>
                  </a:cxn>
                  <a:cxn ang="0">
                    <a:pos x="T4" y="T5"/>
                  </a:cxn>
                  <a:cxn ang="0">
                    <a:pos x="T6" y="T7"/>
                  </a:cxn>
                  <a:cxn ang="0">
                    <a:pos x="T8" y="T9"/>
                  </a:cxn>
                </a:cxnLst>
                <a:rect l="0" t="0" r="r" b="b"/>
                <a:pathLst>
                  <a:path w="122" h="51">
                    <a:moveTo>
                      <a:pt x="121" y="50"/>
                    </a:moveTo>
                    <a:lnTo>
                      <a:pt x="60" y="25"/>
                    </a:lnTo>
                    <a:lnTo>
                      <a:pt x="48" y="20"/>
                    </a:lnTo>
                    <a:lnTo>
                      <a:pt x="35" y="15"/>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6" name="Line 82"/>
              <p:cNvSpPr>
                <a:spLocks noChangeShapeType="1"/>
              </p:cNvSpPr>
              <p:nvPr/>
            </p:nvSpPr>
            <p:spPr bwMode="auto">
              <a:xfrm flipH="1" flipV="1">
                <a:off x="3618" y="603"/>
                <a:ext cx="10" cy="4"/>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67" name="Freeform 83"/>
              <p:cNvSpPr>
                <a:spLocks noChangeArrowheads="1"/>
              </p:cNvSpPr>
              <p:nvPr/>
            </p:nvSpPr>
            <p:spPr bwMode="auto">
              <a:xfrm>
                <a:off x="3589" y="598"/>
                <a:ext cx="26" cy="5"/>
              </a:xfrm>
              <a:custGeom>
                <a:avLst/>
                <a:gdLst>
                  <a:gd name="T0" fmla="*/ 114 w 115"/>
                  <a:gd name="T1" fmla="*/ 20 h 21"/>
                  <a:gd name="T2" fmla="*/ 76 w 115"/>
                  <a:gd name="T3" fmla="*/ 12 h 21"/>
                  <a:gd name="T4" fmla="*/ 60 w 115"/>
                  <a:gd name="T5" fmla="*/ 10 h 21"/>
                  <a:gd name="T6" fmla="*/ 48 w 115"/>
                  <a:gd name="T7" fmla="*/ 7 h 21"/>
                  <a:gd name="T8" fmla="*/ 0 w 115"/>
                  <a:gd name="T9" fmla="*/ 0 h 21"/>
                </a:gdLst>
                <a:ahLst/>
                <a:cxnLst>
                  <a:cxn ang="0">
                    <a:pos x="T0" y="T1"/>
                  </a:cxn>
                  <a:cxn ang="0">
                    <a:pos x="T2" y="T3"/>
                  </a:cxn>
                  <a:cxn ang="0">
                    <a:pos x="T4" y="T5"/>
                  </a:cxn>
                  <a:cxn ang="0">
                    <a:pos x="T6" y="T7"/>
                  </a:cxn>
                  <a:cxn ang="0">
                    <a:pos x="T8" y="T9"/>
                  </a:cxn>
                </a:cxnLst>
                <a:rect l="0" t="0" r="r" b="b"/>
                <a:pathLst>
                  <a:path w="115" h="21">
                    <a:moveTo>
                      <a:pt x="114" y="20"/>
                    </a:moveTo>
                    <a:lnTo>
                      <a:pt x="76" y="12"/>
                    </a:lnTo>
                    <a:lnTo>
                      <a:pt x="60" y="10"/>
                    </a:lnTo>
                    <a:lnTo>
                      <a:pt x="48" y="7"/>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8" name="Freeform 84"/>
              <p:cNvSpPr>
                <a:spLocks noChangeArrowheads="1"/>
              </p:cNvSpPr>
              <p:nvPr/>
            </p:nvSpPr>
            <p:spPr bwMode="auto">
              <a:xfrm>
                <a:off x="3555" y="591"/>
                <a:ext cx="19" cy="4"/>
              </a:xfrm>
              <a:custGeom>
                <a:avLst/>
                <a:gdLst>
                  <a:gd name="T0" fmla="*/ 84 w 85"/>
                  <a:gd name="T1" fmla="*/ 15 h 16"/>
                  <a:gd name="T2" fmla="*/ 56 w 85"/>
                  <a:gd name="T3" fmla="*/ 10 h 16"/>
                  <a:gd name="T4" fmla="*/ 41 w 85"/>
                  <a:gd name="T5" fmla="*/ 8 h 16"/>
                  <a:gd name="T6" fmla="*/ 28 w 85"/>
                  <a:gd name="T7" fmla="*/ 5 h 16"/>
                  <a:gd name="T8" fmla="*/ 0 w 85"/>
                  <a:gd name="T9" fmla="*/ 0 h 16"/>
                </a:gdLst>
                <a:ahLst/>
                <a:cxnLst>
                  <a:cxn ang="0">
                    <a:pos x="T0" y="T1"/>
                  </a:cxn>
                  <a:cxn ang="0">
                    <a:pos x="T2" y="T3"/>
                  </a:cxn>
                  <a:cxn ang="0">
                    <a:pos x="T4" y="T5"/>
                  </a:cxn>
                  <a:cxn ang="0">
                    <a:pos x="T6" y="T7"/>
                  </a:cxn>
                  <a:cxn ang="0">
                    <a:pos x="T8" y="T9"/>
                  </a:cxn>
                </a:cxnLst>
                <a:rect l="0" t="0" r="r" b="b"/>
                <a:pathLst>
                  <a:path w="85" h="16">
                    <a:moveTo>
                      <a:pt x="84" y="15"/>
                    </a:moveTo>
                    <a:lnTo>
                      <a:pt x="56" y="10"/>
                    </a:lnTo>
                    <a:lnTo>
                      <a:pt x="41" y="8"/>
                    </a:lnTo>
                    <a:lnTo>
                      <a:pt x="28" y="5"/>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69" name="Freeform 85"/>
              <p:cNvSpPr>
                <a:spLocks noChangeArrowheads="1"/>
              </p:cNvSpPr>
              <p:nvPr/>
            </p:nvSpPr>
            <p:spPr bwMode="auto">
              <a:xfrm>
                <a:off x="3518" y="584"/>
                <a:ext cx="22" cy="5"/>
              </a:xfrm>
              <a:custGeom>
                <a:avLst/>
                <a:gdLst>
                  <a:gd name="T0" fmla="*/ 97 w 98"/>
                  <a:gd name="T1" fmla="*/ 21 h 22"/>
                  <a:gd name="T2" fmla="*/ 69 w 98"/>
                  <a:gd name="T3" fmla="*/ 13 h 22"/>
                  <a:gd name="T4" fmla="*/ 56 w 98"/>
                  <a:gd name="T5" fmla="*/ 10 h 22"/>
                  <a:gd name="T6" fmla="*/ 41 w 98"/>
                  <a:gd name="T7" fmla="*/ 8 h 22"/>
                  <a:gd name="T8" fmla="*/ 0 w 98"/>
                  <a:gd name="T9" fmla="*/ 0 h 22"/>
                </a:gdLst>
                <a:ahLst/>
                <a:cxnLst>
                  <a:cxn ang="0">
                    <a:pos x="T0" y="T1"/>
                  </a:cxn>
                  <a:cxn ang="0">
                    <a:pos x="T2" y="T3"/>
                  </a:cxn>
                  <a:cxn ang="0">
                    <a:pos x="T4" y="T5"/>
                  </a:cxn>
                  <a:cxn ang="0">
                    <a:pos x="T6" y="T7"/>
                  </a:cxn>
                  <a:cxn ang="0">
                    <a:pos x="T8" y="T9"/>
                  </a:cxn>
                </a:cxnLst>
                <a:rect l="0" t="0" r="r" b="b"/>
                <a:pathLst>
                  <a:path w="98" h="22">
                    <a:moveTo>
                      <a:pt x="97" y="21"/>
                    </a:moveTo>
                    <a:lnTo>
                      <a:pt x="69" y="13"/>
                    </a:lnTo>
                    <a:lnTo>
                      <a:pt x="56" y="10"/>
                    </a:lnTo>
                    <a:lnTo>
                      <a:pt x="41" y="8"/>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70" name="Line 86"/>
              <p:cNvSpPr>
                <a:spLocks noChangeShapeType="1"/>
              </p:cNvSpPr>
              <p:nvPr/>
            </p:nvSpPr>
            <p:spPr bwMode="auto">
              <a:xfrm flipH="1" flipV="1">
                <a:off x="3503" y="580"/>
                <a:ext cx="11" cy="4"/>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71" name="Freeform 87"/>
              <p:cNvSpPr>
                <a:spLocks noChangeArrowheads="1"/>
              </p:cNvSpPr>
              <p:nvPr/>
            </p:nvSpPr>
            <p:spPr bwMode="auto">
              <a:xfrm>
                <a:off x="3409" y="575"/>
                <a:ext cx="33" cy="1"/>
              </a:xfrm>
              <a:custGeom>
                <a:avLst/>
                <a:gdLst>
                  <a:gd name="T0" fmla="*/ 144 w 145"/>
                  <a:gd name="T1" fmla="*/ 0 h 1"/>
                  <a:gd name="T2" fmla="*/ 106 w 145"/>
                  <a:gd name="T3" fmla="*/ 0 h 1"/>
                  <a:gd name="T4" fmla="*/ 91 w 145"/>
                  <a:gd name="T5" fmla="*/ 0 h 1"/>
                  <a:gd name="T6" fmla="*/ 76 w 145"/>
                  <a:gd name="T7" fmla="*/ 0 h 1"/>
                  <a:gd name="T8" fmla="*/ 0 w 145"/>
                  <a:gd name="T9" fmla="*/ 0 h 1"/>
                </a:gdLst>
                <a:ahLst/>
                <a:cxnLst>
                  <a:cxn ang="0">
                    <a:pos x="T0" y="T1"/>
                  </a:cxn>
                  <a:cxn ang="0">
                    <a:pos x="T2" y="T3"/>
                  </a:cxn>
                  <a:cxn ang="0">
                    <a:pos x="T4" y="T5"/>
                  </a:cxn>
                  <a:cxn ang="0">
                    <a:pos x="T6" y="T7"/>
                  </a:cxn>
                  <a:cxn ang="0">
                    <a:pos x="T8" y="T9"/>
                  </a:cxn>
                </a:cxnLst>
                <a:rect l="0" t="0" r="r" b="b"/>
                <a:pathLst>
                  <a:path w="145" h="1">
                    <a:moveTo>
                      <a:pt x="144" y="0"/>
                    </a:moveTo>
                    <a:lnTo>
                      <a:pt x="106" y="0"/>
                    </a:lnTo>
                    <a:lnTo>
                      <a:pt x="91" y="0"/>
                    </a:lnTo>
                    <a:lnTo>
                      <a:pt x="76" y="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72" name="Freeform 88"/>
              <p:cNvSpPr>
                <a:spLocks noChangeArrowheads="1"/>
              </p:cNvSpPr>
              <p:nvPr/>
            </p:nvSpPr>
            <p:spPr bwMode="auto">
              <a:xfrm>
                <a:off x="3378" y="575"/>
                <a:ext cx="20" cy="1"/>
              </a:xfrm>
              <a:custGeom>
                <a:avLst/>
                <a:gdLst>
                  <a:gd name="T0" fmla="*/ 86 w 87"/>
                  <a:gd name="T1" fmla="*/ 0 h 1"/>
                  <a:gd name="T2" fmla="*/ 59 w 87"/>
                  <a:gd name="T3" fmla="*/ 0 h 1"/>
                  <a:gd name="T4" fmla="*/ 43 w 87"/>
                  <a:gd name="T5" fmla="*/ 0 h 1"/>
                  <a:gd name="T6" fmla="*/ 28 w 87"/>
                  <a:gd name="T7" fmla="*/ 0 h 1"/>
                  <a:gd name="T8" fmla="*/ 0 w 87"/>
                  <a:gd name="T9" fmla="*/ 0 h 1"/>
                </a:gdLst>
                <a:ahLst/>
                <a:cxnLst>
                  <a:cxn ang="0">
                    <a:pos x="T0" y="T1"/>
                  </a:cxn>
                  <a:cxn ang="0">
                    <a:pos x="T2" y="T3"/>
                  </a:cxn>
                  <a:cxn ang="0">
                    <a:pos x="T4" y="T5"/>
                  </a:cxn>
                  <a:cxn ang="0">
                    <a:pos x="T6" y="T7"/>
                  </a:cxn>
                  <a:cxn ang="0">
                    <a:pos x="T8" y="T9"/>
                  </a:cxn>
                </a:cxnLst>
                <a:rect l="0" t="0" r="r" b="b"/>
                <a:pathLst>
                  <a:path w="87" h="1">
                    <a:moveTo>
                      <a:pt x="86" y="0"/>
                    </a:moveTo>
                    <a:lnTo>
                      <a:pt x="59" y="0"/>
                    </a:lnTo>
                    <a:lnTo>
                      <a:pt x="43" y="0"/>
                    </a:lnTo>
                    <a:lnTo>
                      <a:pt x="28" y="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73" name="Line 89"/>
              <p:cNvSpPr>
                <a:spLocks noChangeShapeType="1"/>
              </p:cNvSpPr>
              <p:nvPr/>
            </p:nvSpPr>
            <p:spPr bwMode="auto">
              <a:xfrm flipH="1">
                <a:off x="3357" y="575"/>
                <a:ext cx="11" cy="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74" name="Freeform 90"/>
              <p:cNvSpPr>
                <a:spLocks noChangeArrowheads="1"/>
              </p:cNvSpPr>
              <p:nvPr/>
            </p:nvSpPr>
            <p:spPr bwMode="auto">
              <a:xfrm>
                <a:off x="3003" y="575"/>
                <a:ext cx="344" cy="1"/>
              </a:xfrm>
              <a:custGeom>
                <a:avLst/>
                <a:gdLst>
                  <a:gd name="T0" fmla="*/ 1518 w 1519"/>
                  <a:gd name="T1" fmla="*/ 0 h 1"/>
                  <a:gd name="T2" fmla="*/ 758 w 1519"/>
                  <a:gd name="T3" fmla="*/ 0 h 1"/>
                  <a:gd name="T4" fmla="*/ 0 w 1519"/>
                  <a:gd name="T5" fmla="*/ 0 h 1"/>
                </a:gdLst>
                <a:ahLst/>
                <a:cxnLst>
                  <a:cxn ang="0">
                    <a:pos x="T0" y="T1"/>
                  </a:cxn>
                  <a:cxn ang="0">
                    <a:pos x="T2" y="T3"/>
                  </a:cxn>
                  <a:cxn ang="0">
                    <a:pos x="T4" y="T5"/>
                  </a:cxn>
                </a:cxnLst>
                <a:rect l="0" t="0" r="r" b="b"/>
                <a:pathLst>
                  <a:path w="1519" h="1">
                    <a:moveTo>
                      <a:pt x="1518" y="0"/>
                    </a:moveTo>
                    <a:lnTo>
                      <a:pt x="758" y="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75" name="Line 91"/>
              <p:cNvSpPr>
                <a:spLocks noChangeShapeType="1"/>
              </p:cNvSpPr>
              <p:nvPr/>
            </p:nvSpPr>
            <p:spPr bwMode="auto">
              <a:xfrm flipH="1">
                <a:off x="2981" y="575"/>
                <a:ext cx="11" cy="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76" name="Freeform 92"/>
              <p:cNvSpPr>
                <a:spLocks noChangeArrowheads="1"/>
              </p:cNvSpPr>
              <p:nvPr/>
            </p:nvSpPr>
            <p:spPr bwMode="auto">
              <a:xfrm>
                <a:off x="2952" y="575"/>
                <a:ext cx="20" cy="1"/>
              </a:xfrm>
              <a:custGeom>
                <a:avLst/>
                <a:gdLst>
                  <a:gd name="T0" fmla="*/ 86 w 87"/>
                  <a:gd name="T1" fmla="*/ 0 h 1"/>
                  <a:gd name="T2" fmla="*/ 56 w 87"/>
                  <a:gd name="T3" fmla="*/ 0 h 1"/>
                  <a:gd name="T4" fmla="*/ 43 w 87"/>
                  <a:gd name="T5" fmla="*/ 0 h 1"/>
                  <a:gd name="T6" fmla="*/ 28 w 87"/>
                  <a:gd name="T7" fmla="*/ 0 h 1"/>
                  <a:gd name="T8" fmla="*/ 0 w 87"/>
                  <a:gd name="T9" fmla="*/ 0 h 1"/>
                </a:gdLst>
                <a:ahLst/>
                <a:cxnLst>
                  <a:cxn ang="0">
                    <a:pos x="T0" y="T1"/>
                  </a:cxn>
                  <a:cxn ang="0">
                    <a:pos x="T2" y="T3"/>
                  </a:cxn>
                  <a:cxn ang="0">
                    <a:pos x="T4" y="T5"/>
                  </a:cxn>
                  <a:cxn ang="0">
                    <a:pos x="T6" y="T7"/>
                  </a:cxn>
                  <a:cxn ang="0">
                    <a:pos x="T8" y="T9"/>
                  </a:cxn>
                </a:cxnLst>
                <a:rect l="0" t="0" r="r" b="b"/>
                <a:pathLst>
                  <a:path w="87" h="1">
                    <a:moveTo>
                      <a:pt x="86" y="0"/>
                    </a:moveTo>
                    <a:lnTo>
                      <a:pt x="56" y="0"/>
                    </a:lnTo>
                    <a:lnTo>
                      <a:pt x="43" y="0"/>
                    </a:lnTo>
                    <a:lnTo>
                      <a:pt x="28" y="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77" name="Freeform 93"/>
              <p:cNvSpPr>
                <a:spLocks noChangeArrowheads="1"/>
              </p:cNvSpPr>
              <p:nvPr/>
            </p:nvSpPr>
            <p:spPr bwMode="auto">
              <a:xfrm>
                <a:off x="2908" y="575"/>
                <a:ext cx="32" cy="1"/>
              </a:xfrm>
              <a:custGeom>
                <a:avLst/>
                <a:gdLst>
                  <a:gd name="T0" fmla="*/ 142 w 143"/>
                  <a:gd name="T1" fmla="*/ 0 h 1"/>
                  <a:gd name="T2" fmla="*/ 66 w 143"/>
                  <a:gd name="T3" fmla="*/ 0 h 1"/>
                  <a:gd name="T4" fmla="*/ 54 w 143"/>
                  <a:gd name="T5" fmla="*/ 0 h 1"/>
                  <a:gd name="T6" fmla="*/ 38 w 143"/>
                  <a:gd name="T7" fmla="*/ 0 h 1"/>
                  <a:gd name="T8" fmla="*/ 0 w 143"/>
                  <a:gd name="T9" fmla="*/ 0 h 1"/>
                </a:gdLst>
                <a:ahLst/>
                <a:cxnLst>
                  <a:cxn ang="0">
                    <a:pos x="T0" y="T1"/>
                  </a:cxn>
                  <a:cxn ang="0">
                    <a:pos x="T2" y="T3"/>
                  </a:cxn>
                  <a:cxn ang="0">
                    <a:pos x="T4" y="T5"/>
                  </a:cxn>
                  <a:cxn ang="0">
                    <a:pos x="T6" y="T7"/>
                  </a:cxn>
                  <a:cxn ang="0">
                    <a:pos x="T8" y="T9"/>
                  </a:cxn>
                </a:cxnLst>
                <a:rect l="0" t="0" r="r" b="b"/>
                <a:pathLst>
                  <a:path w="143" h="1">
                    <a:moveTo>
                      <a:pt x="142" y="0"/>
                    </a:moveTo>
                    <a:lnTo>
                      <a:pt x="66" y="0"/>
                    </a:lnTo>
                    <a:lnTo>
                      <a:pt x="54" y="0"/>
                    </a:lnTo>
                    <a:lnTo>
                      <a:pt x="38" y="0"/>
                    </a:lnTo>
                    <a:lnTo>
                      <a:pt x="0"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78" name="Line 94"/>
              <p:cNvSpPr>
                <a:spLocks noChangeShapeType="1"/>
              </p:cNvSpPr>
              <p:nvPr/>
            </p:nvSpPr>
            <p:spPr bwMode="auto">
              <a:xfrm flipH="1">
                <a:off x="2836" y="581"/>
                <a:ext cx="10" cy="2"/>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79" name="Freeform 95"/>
              <p:cNvSpPr>
                <a:spLocks noChangeArrowheads="1"/>
              </p:cNvSpPr>
              <p:nvPr/>
            </p:nvSpPr>
            <p:spPr bwMode="auto">
              <a:xfrm>
                <a:off x="2809" y="584"/>
                <a:ext cx="23" cy="5"/>
              </a:xfrm>
              <a:custGeom>
                <a:avLst/>
                <a:gdLst>
                  <a:gd name="T0" fmla="*/ 99 w 100"/>
                  <a:gd name="T1" fmla="*/ 0 h 22"/>
                  <a:gd name="T2" fmla="*/ 56 w 100"/>
                  <a:gd name="T3" fmla="*/ 8 h 22"/>
                  <a:gd name="T4" fmla="*/ 43 w 100"/>
                  <a:gd name="T5" fmla="*/ 10 h 22"/>
                  <a:gd name="T6" fmla="*/ 28 w 100"/>
                  <a:gd name="T7" fmla="*/ 13 h 22"/>
                  <a:gd name="T8" fmla="*/ 0 w 100"/>
                  <a:gd name="T9" fmla="*/ 21 h 22"/>
                </a:gdLst>
                <a:ahLst/>
                <a:cxnLst>
                  <a:cxn ang="0">
                    <a:pos x="T0" y="T1"/>
                  </a:cxn>
                  <a:cxn ang="0">
                    <a:pos x="T2" y="T3"/>
                  </a:cxn>
                  <a:cxn ang="0">
                    <a:pos x="T4" y="T5"/>
                  </a:cxn>
                  <a:cxn ang="0">
                    <a:pos x="T6" y="T7"/>
                  </a:cxn>
                  <a:cxn ang="0">
                    <a:pos x="T8" y="T9"/>
                  </a:cxn>
                </a:cxnLst>
                <a:rect l="0" t="0" r="r" b="b"/>
                <a:pathLst>
                  <a:path w="100" h="22">
                    <a:moveTo>
                      <a:pt x="99" y="0"/>
                    </a:moveTo>
                    <a:lnTo>
                      <a:pt x="56" y="8"/>
                    </a:lnTo>
                    <a:lnTo>
                      <a:pt x="43" y="10"/>
                    </a:lnTo>
                    <a:lnTo>
                      <a:pt x="28" y="13"/>
                    </a:lnTo>
                    <a:lnTo>
                      <a:pt x="0" y="21"/>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0" name="Freeform 96"/>
              <p:cNvSpPr>
                <a:spLocks noChangeArrowheads="1"/>
              </p:cNvSpPr>
              <p:nvPr/>
            </p:nvSpPr>
            <p:spPr bwMode="auto">
              <a:xfrm>
                <a:off x="2776" y="591"/>
                <a:ext cx="19" cy="4"/>
              </a:xfrm>
              <a:custGeom>
                <a:avLst/>
                <a:gdLst>
                  <a:gd name="T0" fmla="*/ 83 w 84"/>
                  <a:gd name="T1" fmla="*/ 0 h 16"/>
                  <a:gd name="T2" fmla="*/ 56 w 84"/>
                  <a:gd name="T3" fmla="*/ 5 h 16"/>
                  <a:gd name="T4" fmla="*/ 40 w 84"/>
                  <a:gd name="T5" fmla="*/ 8 h 16"/>
                  <a:gd name="T6" fmla="*/ 28 w 84"/>
                  <a:gd name="T7" fmla="*/ 10 h 16"/>
                  <a:gd name="T8" fmla="*/ 0 w 84"/>
                  <a:gd name="T9" fmla="*/ 15 h 16"/>
                </a:gdLst>
                <a:ahLst/>
                <a:cxnLst>
                  <a:cxn ang="0">
                    <a:pos x="T0" y="T1"/>
                  </a:cxn>
                  <a:cxn ang="0">
                    <a:pos x="T2" y="T3"/>
                  </a:cxn>
                  <a:cxn ang="0">
                    <a:pos x="T4" y="T5"/>
                  </a:cxn>
                  <a:cxn ang="0">
                    <a:pos x="T6" y="T7"/>
                  </a:cxn>
                  <a:cxn ang="0">
                    <a:pos x="T8" y="T9"/>
                  </a:cxn>
                </a:cxnLst>
                <a:rect l="0" t="0" r="r" b="b"/>
                <a:pathLst>
                  <a:path w="84" h="16">
                    <a:moveTo>
                      <a:pt x="83" y="0"/>
                    </a:moveTo>
                    <a:lnTo>
                      <a:pt x="56" y="5"/>
                    </a:lnTo>
                    <a:lnTo>
                      <a:pt x="40" y="8"/>
                    </a:lnTo>
                    <a:lnTo>
                      <a:pt x="28" y="10"/>
                    </a:lnTo>
                    <a:lnTo>
                      <a:pt x="0" y="15"/>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1" name="Freeform 97"/>
              <p:cNvSpPr>
                <a:spLocks noChangeArrowheads="1"/>
              </p:cNvSpPr>
              <p:nvPr/>
            </p:nvSpPr>
            <p:spPr bwMode="auto">
              <a:xfrm>
                <a:off x="2735" y="598"/>
                <a:ext cx="25" cy="5"/>
              </a:xfrm>
              <a:custGeom>
                <a:avLst/>
                <a:gdLst>
                  <a:gd name="T0" fmla="*/ 111 w 112"/>
                  <a:gd name="T1" fmla="*/ 0 h 21"/>
                  <a:gd name="T2" fmla="*/ 66 w 112"/>
                  <a:gd name="T3" fmla="*/ 7 h 21"/>
                  <a:gd name="T4" fmla="*/ 51 w 112"/>
                  <a:gd name="T5" fmla="*/ 10 h 21"/>
                  <a:gd name="T6" fmla="*/ 38 w 112"/>
                  <a:gd name="T7" fmla="*/ 12 h 21"/>
                  <a:gd name="T8" fmla="*/ 0 w 112"/>
                  <a:gd name="T9" fmla="*/ 20 h 21"/>
                </a:gdLst>
                <a:ahLst/>
                <a:cxnLst>
                  <a:cxn ang="0">
                    <a:pos x="T0" y="T1"/>
                  </a:cxn>
                  <a:cxn ang="0">
                    <a:pos x="T2" y="T3"/>
                  </a:cxn>
                  <a:cxn ang="0">
                    <a:pos x="T4" y="T5"/>
                  </a:cxn>
                  <a:cxn ang="0">
                    <a:pos x="T6" y="T7"/>
                  </a:cxn>
                  <a:cxn ang="0">
                    <a:pos x="T8" y="T9"/>
                  </a:cxn>
                </a:cxnLst>
                <a:rect l="0" t="0" r="r" b="b"/>
                <a:pathLst>
                  <a:path w="112" h="21">
                    <a:moveTo>
                      <a:pt x="111" y="0"/>
                    </a:moveTo>
                    <a:lnTo>
                      <a:pt x="66" y="7"/>
                    </a:lnTo>
                    <a:lnTo>
                      <a:pt x="51" y="10"/>
                    </a:lnTo>
                    <a:lnTo>
                      <a:pt x="38" y="12"/>
                    </a:lnTo>
                    <a:lnTo>
                      <a:pt x="0" y="2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2" name="Line 98"/>
              <p:cNvSpPr>
                <a:spLocks noChangeShapeType="1"/>
              </p:cNvSpPr>
              <p:nvPr/>
            </p:nvSpPr>
            <p:spPr bwMode="auto">
              <a:xfrm flipH="1">
                <a:off x="2720" y="604"/>
                <a:ext cx="11" cy="2"/>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83" name="Freeform 99"/>
              <p:cNvSpPr>
                <a:spLocks noChangeArrowheads="1"/>
              </p:cNvSpPr>
              <p:nvPr/>
            </p:nvSpPr>
            <p:spPr bwMode="auto">
              <a:xfrm>
                <a:off x="2633" y="624"/>
                <a:ext cx="28" cy="12"/>
              </a:xfrm>
              <a:custGeom>
                <a:avLst/>
                <a:gdLst>
                  <a:gd name="T0" fmla="*/ 124 w 125"/>
                  <a:gd name="T1" fmla="*/ 0 h 51"/>
                  <a:gd name="T2" fmla="*/ 88 w 125"/>
                  <a:gd name="T3" fmla="*/ 15 h 51"/>
                  <a:gd name="T4" fmla="*/ 76 w 125"/>
                  <a:gd name="T5" fmla="*/ 20 h 51"/>
                  <a:gd name="T6" fmla="*/ 63 w 125"/>
                  <a:gd name="T7" fmla="*/ 25 h 51"/>
                  <a:gd name="T8" fmla="*/ 0 w 125"/>
                  <a:gd name="T9" fmla="*/ 50 h 51"/>
                </a:gdLst>
                <a:ahLst/>
                <a:cxnLst>
                  <a:cxn ang="0">
                    <a:pos x="T0" y="T1"/>
                  </a:cxn>
                  <a:cxn ang="0">
                    <a:pos x="T2" y="T3"/>
                  </a:cxn>
                  <a:cxn ang="0">
                    <a:pos x="T4" y="T5"/>
                  </a:cxn>
                  <a:cxn ang="0">
                    <a:pos x="T6" y="T7"/>
                  </a:cxn>
                  <a:cxn ang="0">
                    <a:pos x="T8" y="T9"/>
                  </a:cxn>
                </a:cxnLst>
                <a:rect l="0" t="0" r="r" b="b"/>
                <a:pathLst>
                  <a:path w="125" h="51">
                    <a:moveTo>
                      <a:pt x="124" y="0"/>
                    </a:moveTo>
                    <a:lnTo>
                      <a:pt x="88" y="15"/>
                    </a:lnTo>
                    <a:lnTo>
                      <a:pt x="76" y="20"/>
                    </a:lnTo>
                    <a:lnTo>
                      <a:pt x="63" y="25"/>
                    </a:lnTo>
                    <a:lnTo>
                      <a:pt x="0" y="5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4" name="Freeform 100"/>
              <p:cNvSpPr>
                <a:spLocks noChangeArrowheads="1"/>
              </p:cNvSpPr>
              <p:nvPr/>
            </p:nvSpPr>
            <p:spPr bwMode="auto">
              <a:xfrm>
                <a:off x="2592" y="644"/>
                <a:ext cx="20" cy="9"/>
              </a:xfrm>
              <a:custGeom>
                <a:avLst/>
                <a:gdLst>
                  <a:gd name="T0" fmla="*/ 86 w 87"/>
                  <a:gd name="T1" fmla="*/ 0 h 40"/>
                  <a:gd name="T2" fmla="*/ 61 w 87"/>
                  <a:gd name="T3" fmla="*/ 13 h 40"/>
                  <a:gd name="T4" fmla="*/ 48 w 87"/>
                  <a:gd name="T5" fmla="*/ 18 h 40"/>
                  <a:gd name="T6" fmla="*/ 36 w 87"/>
                  <a:gd name="T7" fmla="*/ 23 h 40"/>
                  <a:gd name="T8" fmla="*/ 0 w 87"/>
                  <a:gd name="T9" fmla="*/ 39 h 40"/>
                </a:gdLst>
                <a:ahLst/>
                <a:cxnLst>
                  <a:cxn ang="0">
                    <a:pos x="T0" y="T1"/>
                  </a:cxn>
                  <a:cxn ang="0">
                    <a:pos x="T2" y="T3"/>
                  </a:cxn>
                  <a:cxn ang="0">
                    <a:pos x="T4" y="T5"/>
                  </a:cxn>
                  <a:cxn ang="0">
                    <a:pos x="T6" y="T7"/>
                  </a:cxn>
                  <a:cxn ang="0">
                    <a:pos x="T8" y="T9"/>
                  </a:cxn>
                </a:cxnLst>
                <a:rect l="0" t="0" r="r" b="b"/>
                <a:pathLst>
                  <a:path w="87" h="40">
                    <a:moveTo>
                      <a:pt x="86" y="0"/>
                    </a:moveTo>
                    <a:lnTo>
                      <a:pt x="61" y="13"/>
                    </a:lnTo>
                    <a:lnTo>
                      <a:pt x="48" y="18"/>
                    </a:lnTo>
                    <a:lnTo>
                      <a:pt x="36" y="23"/>
                    </a:lnTo>
                    <a:lnTo>
                      <a:pt x="0" y="3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5" name="Freeform 101"/>
              <p:cNvSpPr>
                <a:spLocks noChangeArrowheads="1"/>
              </p:cNvSpPr>
              <p:nvPr/>
            </p:nvSpPr>
            <p:spPr bwMode="auto">
              <a:xfrm>
                <a:off x="2407" y="657"/>
                <a:ext cx="176" cy="73"/>
              </a:xfrm>
              <a:custGeom>
                <a:avLst/>
                <a:gdLst>
                  <a:gd name="T0" fmla="*/ 774 w 775"/>
                  <a:gd name="T1" fmla="*/ 0 h 321"/>
                  <a:gd name="T2" fmla="*/ 386 w 775"/>
                  <a:gd name="T3" fmla="*/ 160 h 321"/>
                  <a:gd name="T4" fmla="*/ 0 w 775"/>
                  <a:gd name="T5" fmla="*/ 320 h 321"/>
                </a:gdLst>
                <a:ahLst/>
                <a:cxnLst>
                  <a:cxn ang="0">
                    <a:pos x="T0" y="T1"/>
                  </a:cxn>
                  <a:cxn ang="0">
                    <a:pos x="T2" y="T3"/>
                  </a:cxn>
                  <a:cxn ang="0">
                    <a:pos x="T4" y="T5"/>
                  </a:cxn>
                </a:cxnLst>
                <a:rect l="0" t="0" r="r" b="b"/>
                <a:pathLst>
                  <a:path w="775" h="321">
                    <a:moveTo>
                      <a:pt x="774" y="0"/>
                    </a:moveTo>
                    <a:lnTo>
                      <a:pt x="386" y="160"/>
                    </a:lnTo>
                    <a:lnTo>
                      <a:pt x="0" y="32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6" name="Freeform 102"/>
              <p:cNvSpPr>
                <a:spLocks noChangeArrowheads="1"/>
              </p:cNvSpPr>
              <p:nvPr/>
            </p:nvSpPr>
            <p:spPr bwMode="auto">
              <a:xfrm>
                <a:off x="2377" y="734"/>
                <a:ext cx="20" cy="8"/>
              </a:xfrm>
              <a:custGeom>
                <a:avLst/>
                <a:gdLst>
                  <a:gd name="T0" fmla="*/ 86 w 87"/>
                  <a:gd name="T1" fmla="*/ 0 h 36"/>
                  <a:gd name="T2" fmla="*/ 50 w 87"/>
                  <a:gd name="T3" fmla="*/ 13 h 36"/>
                  <a:gd name="T4" fmla="*/ 38 w 87"/>
                  <a:gd name="T5" fmla="*/ 20 h 36"/>
                  <a:gd name="T6" fmla="*/ 25 w 87"/>
                  <a:gd name="T7" fmla="*/ 25 h 36"/>
                  <a:gd name="T8" fmla="*/ 0 w 87"/>
                  <a:gd name="T9" fmla="*/ 35 h 36"/>
                </a:gdLst>
                <a:ahLst/>
                <a:cxnLst>
                  <a:cxn ang="0">
                    <a:pos x="T0" y="T1"/>
                  </a:cxn>
                  <a:cxn ang="0">
                    <a:pos x="T2" y="T3"/>
                  </a:cxn>
                  <a:cxn ang="0">
                    <a:pos x="T4" y="T5"/>
                  </a:cxn>
                  <a:cxn ang="0">
                    <a:pos x="T6" y="T7"/>
                  </a:cxn>
                  <a:cxn ang="0">
                    <a:pos x="T8" y="T9"/>
                  </a:cxn>
                </a:cxnLst>
                <a:rect l="0" t="0" r="r" b="b"/>
                <a:pathLst>
                  <a:path w="87" h="36">
                    <a:moveTo>
                      <a:pt x="86" y="0"/>
                    </a:moveTo>
                    <a:lnTo>
                      <a:pt x="50" y="13"/>
                    </a:lnTo>
                    <a:lnTo>
                      <a:pt x="38" y="20"/>
                    </a:lnTo>
                    <a:lnTo>
                      <a:pt x="25" y="25"/>
                    </a:lnTo>
                    <a:lnTo>
                      <a:pt x="0" y="35"/>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7" name="Freeform 103"/>
              <p:cNvSpPr>
                <a:spLocks noChangeArrowheads="1"/>
              </p:cNvSpPr>
              <p:nvPr/>
            </p:nvSpPr>
            <p:spPr bwMode="auto">
              <a:xfrm>
                <a:off x="2328" y="751"/>
                <a:ext cx="28" cy="12"/>
              </a:xfrm>
              <a:custGeom>
                <a:avLst/>
                <a:gdLst>
                  <a:gd name="T0" fmla="*/ 122 w 123"/>
                  <a:gd name="T1" fmla="*/ 0 h 52"/>
                  <a:gd name="T2" fmla="*/ 61 w 123"/>
                  <a:gd name="T3" fmla="*/ 26 h 52"/>
                  <a:gd name="T4" fmla="*/ 48 w 123"/>
                  <a:gd name="T5" fmla="*/ 31 h 52"/>
                  <a:gd name="T6" fmla="*/ 36 w 123"/>
                  <a:gd name="T7" fmla="*/ 36 h 52"/>
                  <a:gd name="T8" fmla="*/ 0 w 123"/>
                  <a:gd name="T9" fmla="*/ 51 h 52"/>
                </a:gdLst>
                <a:ahLst/>
                <a:cxnLst>
                  <a:cxn ang="0">
                    <a:pos x="T0" y="T1"/>
                  </a:cxn>
                  <a:cxn ang="0">
                    <a:pos x="T2" y="T3"/>
                  </a:cxn>
                  <a:cxn ang="0">
                    <a:pos x="T4" y="T5"/>
                  </a:cxn>
                  <a:cxn ang="0">
                    <a:pos x="T6" y="T7"/>
                  </a:cxn>
                  <a:cxn ang="0">
                    <a:pos x="T8" y="T9"/>
                  </a:cxn>
                </a:cxnLst>
                <a:rect l="0" t="0" r="r" b="b"/>
                <a:pathLst>
                  <a:path w="123" h="52">
                    <a:moveTo>
                      <a:pt x="122" y="0"/>
                    </a:moveTo>
                    <a:lnTo>
                      <a:pt x="61" y="26"/>
                    </a:lnTo>
                    <a:lnTo>
                      <a:pt x="48" y="31"/>
                    </a:lnTo>
                    <a:lnTo>
                      <a:pt x="36" y="36"/>
                    </a:lnTo>
                    <a:lnTo>
                      <a:pt x="0" y="51"/>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88" name="Line 104"/>
              <p:cNvSpPr>
                <a:spLocks noChangeShapeType="1"/>
              </p:cNvSpPr>
              <p:nvPr/>
            </p:nvSpPr>
            <p:spPr bwMode="auto">
              <a:xfrm flipH="1">
                <a:off x="2264" y="793"/>
                <a:ext cx="9" cy="5"/>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89" name="Freeform 105"/>
              <p:cNvSpPr>
                <a:spLocks noChangeArrowheads="1"/>
              </p:cNvSpPr>
              <p:nvPr/>
            </p:nvSpPr>
            <p:spPr bwMode="auto">
              <a:xfrm>
                <a:off x="2239" y="800"/>
                <a:ext cx="22" cy="15"/>
              </a:xfrm>
              <a:custGeom>
                <a:avLst/>
                <a:gdLst>
                  <a:gd name="T0" fmla="*/ 94 w 95"/>
                  <a:gd name="T1" fmla="*/ 0 h 64"/>
                  <a:gd name="T2" fmla="*/ 64 w 95"/>
                  <a:gd name="T3" fmla="*/ 23 h 64"/>
                  <a:gd name="T4" fmla="*/ 51 w 95"/>
                  <a:gd name="T5" fmla="*/ 30 h 64"/>
                  <a:gd name="T6" fmla="*/ 41 w 95"/>
                  <a:gd name="T7" fmla="*/ 38 h 64"/>
                  <a:gd name="T8" fmla="*/ 0 w 95"/>
                  <a:gd name="T9" fmla="*/ 63 h 64"/>
                </a:gdLst>
                <a:ahLst/>
                <a:cxnLst>
                  <a:cxn ang="0">
                    <a:pos x="T0" y="T1"/>
                  </a:cxn>
                  <a:cxn ang="0">
                    <a:pos x="T2" y="T3"/>
                  </a:cxn>
                  <a:cxn ang="0">
                    <a:pos x="T4" y="T5"/>
                  </a:cxn>
                  <a:cxn ang="0">
                    <a:pos x="T6" y="T7"/>
                  </a:cxn>
                  <a:cxn ang="0">
                    <a:pos x="T8" y="T9"/>
                  </a:cxn>
                </a:cxnLst>
                <a:rect l="0" t="0" r="r" b="b"/>
                <a:pathLst>
                  <a:path w="95" h="64">
                    <a:moveTo>
                      <a:pt x="94" y="0"/>
                    </a:moveTo>
                    <a:lnTo>
                      <a:pt x="64" y="23"/>
                    </a:lnTo>
                    <a:lnTo>
                      <a:pt x="51" y="30"/>
                    </a:lnTo>
                    <a:lnTo>
                      <a:pt x="41" y="38"/>
                    </a:lnTo>
                    <a:lnTo>
                      <a:pt x="0" y="6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0" name="Freeform 106"/>
              <p:cNvSpPr>
                <a:spLocks noChangeArrowheads="1"/>
              </p:cNvSpPr>
              <p:nvPr/>
            </p:nvSpPr>
            <p:spPr bwMode="auto">
              <a:xfrm>
                <a:off x="2122" y="823"/>
                <a:ext cx="104" cy="70"/>
              </a:xfrm>
              <a:custGeom>
                <a:avLst/>
                <a:gdLst>
                  <a:gd name="T0" fmla="*/ 459 w 460"/>
                  <a:gd name="T1" fmla="*/ 0 h 308"/>
                  <a:gd name="T2" fmla="*/ 433 w 460"/>
                  <a:gd name="T3" fmla="*/ 18 h 308"/>
                  <a:gd name="T4" fmla="*/ 423 w 460"/>
                  <a:gd name="T5" fmla="*/ 26 h 308"/>
                  <a:gd name="T6" fmla="*/ 410 w 460"/>
                  <a:gd name="T7" fmla="*/ 33 h 308"/>
                  <a:gd name="T8" fmla="*/ 228 w 460"/>
                  <a:gd name="T9" fmla="*/ 155 h 308"/>
                  <a:gd name="T10" fmla="*/ 48 w 460"/>
                  <a:gd name="T11" fmla="*/ 277 h 308"/>
                  <a:gd name="T12" fmla="*/ 35 w 460"/>
                  <a:gd name="T13" fmla="*/ 284 h 308"/>
                  <a:gd name="T14" fmla="*/ 23 w 460"/>
                  <a:gd name="T15" fmla="*/ 292 h 308"/>
                  <a:gd name="T16" fmla="*/ 0 w 460"/>
                  <a:gd name="T17" fmla="*/ 30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308">
                    <a:moveTo>
                      <a:pt x="459" y="0"/>
                    </a:moveTo>
                    <a:lnTo>
                      <a:pt x="433" y="18"/>
                    </a:lnTo>
                    <a:lnTo>
                      <a:pt x="423" y="26"/>
                    </a:lnTo>
                    <a:lnTo>
                      <a:pt x="410" y="33"/>
                    </a:lnTo>
                    <a:lnTo>
                      <a:pt x="228" y="155"/>
                    </a:lnTo>
                    <a:lnTo>
                      <a:pt x="48" y="277"/>
                    </a:lnTo>
                    <a:lnTo>
                      <a:pt x="35" y="284"/>
                    </a:lnTo>
                    <a:lnTo>
                      <a:pt x="23" y="292"/>
                    </a:lnTo>
                    <a:lnTo>
                      <a:pt x="0" y="307"/>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1" name="Freeform 107"/>
              <p:cNvSpPr>
                <a:spLocks noChangeArrowheads="1"/>
              </p:cNvSpPr>
              <p:nvPr/>
            </p:nvSpPr>
            <p:spPr bwMode="auto">
              <a:xfrm>
                <a:off x="2088" y="901"/>
                <a:ext cx="21" cy="15"/>
              </a:xfrm>
              <a:custGeom>
                <a:avLst/>
                <a:gdLst>
                  <a:gd name="T0" fmla="*/ 93 w 94"/>
                  <a:gd name="T1" fmla="*/ 0 h 64"/>
                  <a:gd name="T2" fmla="*/ 55 w 94"/>
                  <a:gd name="T3" fmla="*/ 28 h 64"/>
                  <a:gd name="T4" fmla="*/ 43 w 94"/>
                  <a:gd name="T5" fmla="*/ 36 h 64"/>
                  <a:gd name="T6" fmla="*/ 33 w 94"/>
                  <a:gd name="T7" fmla="*/ 43 h 64"/>
                  <a:gd name="T8" fmla="*/ 0 w 94"/>
                  <a:gd name="T9" fmla="*/ 63 h 64"/>
                </a:gdLst>
                <a:ahLst/>
                <a:cxnLst>
                  <a:cxn ang="0">
                    <a:pos x="T0" y="T1"/>
                  </a:cxn>
                  <a:cxn ang="0">
                    <a:pos x="T2" y="T3"/>
                  </a:cxn>
                  <a:cxn ang="0">
                    <a:pos x="T4" y="T5"/>
                  </a:cxn>
                  <a:cxn ang="0">
                    <a:pos x="T6" y="T7"/>
                  </a:cxn>
                  <a:cxn ang="0">
                    <a:pos x="T8" y="T9"/>
                  </a:cxn>
                </a:cxnLst>
                <a:rect l="0" t="0" r="r" b="b"/>
                <a:pathLst>
                  <a:path w="94" h="64">
                    <a:moveTo>
                      <a:pt x="93" y="0"/>
                    </a:moveTo>
                    <a:lnTo>
                      <a:pt x="55" y="28"/>
                    </a:lnTo>
                    <a:lnTo>
                      <a:pt x="43" y="36"/>
                    </a:lnTo>
                    <a:lnTo>
                      <a:pt x="33" y="43"/>
                    </a:lnTo>
                    <a:lnTo>
                      <a:pt x="0" y="6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2" name="Line 108"/>
              <p:cNvSpPr>
                <a:spLocks noChangeShapeType="1"/>
              </p:cNvSpPr>
              <p:nvPr/>
            </p:nvSpPr>
            <p:spPr bwMode="auto">
              <a:xfrm flipH="1">
                <a:off x="2076" y="918"/>
                <a:ext cx="9" cy="5"/>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93" name="Freeform 109"/>
              <p:cNvSpPr>
                <a:spLocks noChangeArrowheads="1"/>
              </p:cNvSpPr>
              <p:nvPr/>
            </p:nvSpPr>
            <p:spPr bwMode="auto">
              <a:xfrm>
                <a:off x="2006" y="963"/>
                <a:ext cx="21" cy="22"/>
              </a:xfrm>
              <a:custGeom>
                <a:avLst/>
                <a:gdLst>
                  <a:gd name="T0" fmla="*/ 93 w 94"/>
                  <a:gd name="T1" fmla="*/ 0 h 95"/>
                  <a:gd name="T2" fmla="*/ 66 w 94"/>
                  <a:gd name="T3" fmla="*/ 26 h 95"/>
                  <a:gd name="T4" fmla="*/ 55 w 94"/>
                  <a:gd name="T5" fmla="*/ 36 h 95"/>
                  <a:gd name="T6" fmla="*/ 45 w 94"/>
                  <a:gd name="T7" fmla="*/ 46 h 95"/>
                  <a:gd name="T8" fmla="*/ 0 w 94"/>
                  <a:gd name="T9" fmla="*/ 94 h 95"/>
                </a:gdLst>
                <a:ahLst/>
                <a:cxnLst>
                  <a:cxn ang="0">
                    <a:pos x="T0" y="T1"/>
                  </a:cxn>
                  <a:cxn ang="0">
                    <a:pos x="T2" y="T3"/>
                  </a:cxn>
                  <a:cxn ang="0">
                    <a:pos x="T4" y="T5"/>
                  </a:cxn>
                  <a:cxn ang="0">
                    <a:pos x="T6" y="T7"/>
                  </a:cxn>
                  <a:cxn ang="0">
                    <a:pos x="T8" y="T9"/>
                  </a:cxn>
                </a:cxnLst>
                <a:rect l="0" t="0" r="r" b="b"/>
                <a:pathLst>
                  <a:path w="94" h="95">
                    <a:moveTo>
                      <a:pt x="93" y="0"/>
                    </a:moveTo>
                    <a:lnTo>
                      <a:pt x="66" y="26"/>
                    </a:lnTo>
                    <a:lnTo>
                      <a:pt x="55" y="36"/>
                    </a:lnTo>
                    <a:lnTo>
                      <a:pt x="45" y="46"/>
                    </a:lnTo>
                    <a:lnTo>
                      <a:pt x="0" y="9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4" name="Freeform 110"/>
              <p:cNvSpPr>
                <a:spLocks noChangeArrowheads="1"/>
              </p:cNvSpPr>
              <p:nvPr/>
            </p:nvSpPr>
            <p:spPr bwMode="auto">
              <a:xfrm>
                <a:off x="1975" y="1000"/>
                <a:ext cx="15" cy="16"/>
              </a:xfrm>
              <a:custGeom>
                <a:avLst/>
                <a:gdLst>
                  <a:gd name="T0" fmla="*/ 66 w 67"/>
                  <a:gd name="T1" fmla="*/ 0 h 69"/>
                  <a:gd name="T2" fmla="*/ 45 w 67"/>
                  <a:gd name="T3" fmla="*/ 20 h 69"/>
                  <a:gd name="T4" fmla="*/ 35 w 67"/>
                  <a:gd name="T5" fmla="*/ 30 h 69"/>
                  <a:gd name="T6" fmla="*/ 25 w 67"/>
                  <a:gd name="T7" fmla="*/ 40 h 69"/>
                  <a:gd name="T8" fmla="*/ 0 w 67"/>
                  <a:gd name="T9" fmla="*/ 68 h 69"/>
                </a:gdLst>
                <a:ahLst/>
                <a:cxnLst>
                  <a:cxn ang="0">
                    <a:pos x="T0" y="T1"/>
                  </a:cxn>
                  <a:cxn ang="0">
                    <a:pos x="T2" y="T3"/>
                  </a:cxn>
                  <a:cxn ang="0">
                    <a:pos x="T4" y="T5"/>
                  </a:cxn>
                  <a:cxn ang="0">
                    <a:pos x="T6" y="T7"/>
                  </a:cxn>
                  <a:cxn ang="0">
                    <a:pos x="T8" y="T9"/>
                  </a:cxn>
                </a:cxnLst>
                <a:rect l="0" t="0" r="r" b="b"/>
                <a:pathLst>
                  <a:path w="67" h="69">
                    <a:moveTo>
                      <a:pt x="66" y="0"/>
                    </a:moveTo>
                    <a:lnTo>
                      <a:pt x="45" y="20"/>
                    </a:lnTo>
                    <a:lnTo>
                      <a:pt x="35" y="30"/>
                    </a:lnTo>
                    <a:lnTo>
                      <a:pt x="25" y="40"/>
                    </a:lnTo>
                    <a:lnTo>
                      <a:pt x="0" y="68"/>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5" name="Freeform 111"/>
              <p:cNvSpPr>
                <a:spLocks noChangeArrowheads="1"/>
              </p:cNvSpPr>
              <p:nvPr/>
            </p:nvSpPr>
            <p:spPr bwMode="auto">
              <a:xfrm>
                <a:off x="1833" y="1024"/>
                <a:ext cx="134" cy="134"/>
              </a:xfrm>
              <a:custGeom>
                <a:avLst/>
                <a:gdLst>
                  <a:gd name="T0" fmla="*/ 590 w 591"/>
                  <a:gd name="T1" fmla="*/ 0 h 592"/>
                  <a:gd name="T2" fmla="*/ 294 w 591"/>
                  <a:gd name="T3" fmla="*/ 295 h 592"/>
                  <a:gd name="T4" fmla="*/ 0 w 591"/>
                  <a:gd name="T5" fmla="*/ 591 h 592"/>
                </a:gdLst>
                <a:ahLst/>
                <a:cxnLst>
                  <a:cxn ang="0">
                    <a:pos x="T0" y="T1"/>
                  </a:cxn>
                  <a:cxn ang="0">
                    <a:pos x="T2" y="T3"/>
                  </a:cxn>
                  <a:cxn ang="0">
                    <a:pos x="T4" y="T5"/>
                  </a:cxn>
                </a:cxnLst>
                <a:rect l="0" t="0" r="r" b="b"/>
                <a:pathLst>
                  <a:path w="591" h="592">
                    <a:moveTo>
                      <a:pt x="590" y="0"/>
                    </a:moveTo>
                    <a:lnTo>
                      <a:pt x="294" y="295"/>
                    </a:lnTo>
                    <a:lnTo>
                      <a:pt x="0" y="591"/>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6" name="Freeform 112"/>
              <p:cNvSpPr>
                <a:spLocks noChangeArrowheads="1"/>
              </p:cNvSpPr>
              <p:nvPr/>
            </p:nvSpPr>
            <p:spPr bwMode="auto">
              <a:xfrm>
                <a:off x="1809" y="1166"/>
                <a:ext cx="16" cy="15"/>
              </a:xfrm>
              <a:custGeom>
                <a:avLst/>
                <a:gdLst>
                  <a:gd name="T0" fmla="*/ 68 w 69"/>
                  <a:gd name="T1" fmla="*/ 0 h 66"/>
                  <a:gd name="T2" fmla="*/ 40 w 69"/>
                  <a:gd name="T3" fmla="*/ 25 h 66"/>
                  <a:gd name="T4" fmla="*/ 30 w 69"/>
                  <a:gd name="T5" fmla="*/ 35 h 66"/>
                  <a:gd name="T6" fmla="*/ 20 w 69"/>
                  <a:gd name="T7" fmla="*/ 45 h 66"/>
                  <a:gd name="T8" fmla="*/ 0 w 69"/>
                  <a:gd name="T9" fmla="*/ 65 h 66"/>
                </a:gdLst>
                <a:ahLst/>
                <a:cxnLst>
                  <a:cxn ang="0">
                    <a:pos x="T0" y="T1"/>
                  </a:cxn>
                  <a:cxn ang="0">
                    <a:pos x="T2" y="T3"/>
                  </a:cxn>
                  <a:cxn ang="0">
                    <a:pos x="T4" y="T5"/>
                  </a:cxn>
                  <a:cxn ang="0">
                    <a:pos x="T6" y="T7"/>
                  </a:cxn>
                  <a:cxn ang="0">
                    <a:pos x="T8" y="T9"/>
                  </a:cxn>
                </a:cxnLst>
                <a:rect l="0" t="0" r="r" b="b"/>
                <a:pathLst>
                  <a:path w="69" h="66">
                    <a:moveTo>
                      <a:pt x="68" y="0"/>
                    </a:moveTo>
                    <a:lnTo>
                      <a:pt x="40" y="25"/>
                    </a:lnTo>
                    <a:lnTo>
                      <a:pt x="30" y="35"/>
                    </a:lnTo>
                    <a:lnTo>
                      <a:pt x="20" y="45"/>
                    </a:lnTo>
                    <a:lnTo>
                      <a:pt x="0" y="65"/>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7" name="Freeform 113"/>
              <p:cNvSpPr>
                <a:spLocks noChangeArrowheads="1"/>
              </p:cNvSpPr>
              <p:nvPr/>
            </p:nvSpPr>
            <p:spPr bwMode="auto">
              <a:xfrm>
                <a:off x="1773" y="1197"/>
                <a:ext cx="21" cy="22"/>
              </a:xfrm>
              <a:custGeom>
                <a:avLst/>
                <a:gdLst>
                  <a:gd name="T0" fmla="*/ 93 w 94"/>
                  <a:gd name="T1" fmla="*/ 0 h 95"/>
                  <a:gd name="T2" fmla="*/ 45 w 94"/>
                  <a:gd name="T3" fmla="*/ 46 h 95"/>
                  <a:gd name="T4" fmla="*/ 35 w 94"/>
                  <a:gd name="T5" fmla="*/ 56 h 95"/>
                  <a:gd name="T6" fmla="*/ 25 w 94"/>
                  <a:gd name="T7" fmla="*/ 66 h 95"/>
                  <a:gd name="T8" fmla="*/ 0 w 94"/>
                  <a:gd name="T9" fmla="*/ 94 h 95"/>
                </a:gdLst>
                <a:ahLst/>
                <a:cxnLst>
                  <a:cxn ang="0">
                    <a:pos x="T0" y="T1"/>
                  </a:cxn>
                  <a:cxn ang="0">
                    <a:pos x="T2" y="T3"/>
                  </a:cxn>
                  <a:cxn ang="0">
                    <a:pos x="T4" y="T5"/>
                  </a:cxn>
                  <a:cxn ang="0">
                    <a:pos x="T6" y="T7"/>
                  </a:cxn>
                  <a:cxn ang="0">
                    <a:pos x="T8" y="T9"/>
                  </a:cxn>
                </a:cxnLst>
                <a:rect l="0" t="0" r="r" b="b"/>
                <a:pathLst>
                  <a:path w="94" h="95">
                    <a:moveTo>
                      <a:pt x="93" y="0"/>
                    </a:moveTo>
                    <a:lnTo>
                      <a:pt x="45" y="46"/>
                    </a:lnTo>
                    <a:lnTo>
                      <a:pt x="35" y="56"/>
                    </a:lnTo>
                    <a:lnTo>
                      <a:pt x="25" y="66"/>
                    </a:lnTo>
                    <a:lnTo>
                      <a:pt x="0" y="9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698" name="Line 114"/>
              <p:cNvSpPr>
                <a:spLocks noChangeShapeType="1"/>
              </p:cNvSpPr>
              <p:nvPr/>
            </p:nvSpPr>
            <p:spPr bwMode="auto">
              <a:xfrm flipH="1">
                <a:off x="1726" y="1267"/>
                <a:ext cx="7"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699" name="Freeform 115"/>
              <p:cNvSpPr>
                <a:spLocks noChangeArrowheads="1"/>
              </p:cNvSpPr>
              <p:nvPr/>
            </p:nvSpPr>
            <p:spPr bwMode="auto">
              <a:xfrm>
                <a:off x="1710" y="1278"/>
                <a:ext cx="15" cy="22"/>
              </a:xfrm>
              <a:custGeom>
                <a:avLst/>
                <a:gdLst>
                  <a:gd name="T0" fmla="*/ 64 w 65"/>
                  <a:gd name="T1" fmla="*/ 0 h 98"/>
                  <a:gd name="T2" fmla="*/ 43 w 65"/>
                  <a:gd name="T3" fmla="*/ 33 h 98"/>
                  <a:gd name="T4" fmla="*/ 36 w 65"/>
                  <a:gd name="T5" fmla="*/ 44 h 98"/>
                  <a:gd name="T6" fmla="*/ 26 w 65"/>
                  <a:gd name="T7" fmla="*/ 56 h 98"/>
                  <a:gd name="T8" fmla="*/ 0 w 65"/>
                  <a:gd name="T9" fmla="*/ 97 h 98"/>
                </a:gdLst>
                <a:ahLst/>
                <a:cxnLst>
                  <a:cxn ang="0">
                    <a:pos x="T0" y="T1"/>
                  </a:cxn>
                  <a:cxn ang="0">
                    <a:pos x="T2" y="T3"/>
                  </a:cxn>
                  <a:cxn ang="0">
                    <a:pos x="T4" y="T5"/>
                  </a:cxn>
                  <a:cxn ang="0">
                    <a:pos x="T6" y="T7"/>
                  </a:cxn>
                  <a:cxn ang="0">
                    <a:pos x="T8" y="T9"/>
                  </a:cxn>
                </a:cxnLst>
                <a:rect l="0" t="0" r="r" b="b"/>
                <a:pathLst>
                  <a:path w="65" h="98">
                    <a:moveTo>
                      <a:pt x="64" y="0"/>
                    </a:moveTo>
                    <a:lnTo>
                      <a:pt x="43" y="33"/>
                    </a:lnTo>
                    <a:lnTo>
                      <a:pt x="36" y="44"/>
                    </a:lnTo>
                    <a:lnTo>
                      <a:pt x="26" y="56"/>
                    </a:lnTo>
                    <a:lnTo>
                      <a:pt x="0" y="97"/>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0" name="Freeform 116"/>
              <p:cNvSpPr>
                <a:spLocks noChangeArrowheads="1"/>
              </p:cNvSpPr>
              <p:nvPr/>
            </p:nvSpPr>
            <p:spPr bwMode="auto">
              <a:xfrm>
                <a:off x="1632" y="1313"/>
                <a:ext cx="70" cy="104"/>
              </a:xfrm>
              <a:custGeom>
                <a:avLst/>
                <a:gdLst>
                  <a:gd name="T0" fmla="*/ 306 w 307"/>
                  <a:gd name="T1" fmla="*/ 0 h 459"/>
                  <a:gd name="T2" fmla="*/ 291 w 307"/>
                  <a:gd name="T3" fmla="*/ 22 h 459"/>
                  <a:gd name="T4" fmla="*/ 283 w 307"/>
                  <a:gd name="T5" fmla="*/ 35 h 459"/>
                  <a:gd name="T6" fmla="*/ 276 w 307"/>
                  <a:gd name="T7" fmla="*/ 48 h 459"/>
                  <a:gd name="T8" fmla="*/ 154 w 307"/>
                  <a:gd name="T9" fmla="*/ 228 h 459"/>
                  <a:gd name="T10" fmla="*/ 32 w 307"/>
                  <a:gd name="T11" fmla="*/ 410 h 459"/>
                  <a:gd name="T12" fmla="*/ 25 w 307"/>
                  <a:gd name="T13" fmla="*/ 423 h 459"/>
                  <a:gd name="T14" fmla="*/ 17 w 307"/>
                  <a:gd name="T15" fmla="*/ 433 h 459"/>
                  <a:gd name="T16" fmla="*/ 0 w 307"/>
                  <a:gd name="T17" fmla="*/ 458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7" h="459">
                    <a:moveTo>
                      <a:pt x="306" y="0"/>
                    </a:moveTo>
                    <a:lnTo>
                      <a:pt x="291" y="22"/>
                    </a:lnTo>
                    <a:lnTo>
                      <a:pt x="283" y="35"/>
                    </a:lnTo>
                    <a:lnTo>
                      <a:pt x="276" y="48"/>
                    </a:lnTo>
                    <a:lnTo>
                      <a:pt x="154" y="228"/>
                    </a:lnTo>
                    <a:lnTo>
                      <a:pt x="32" y="410"/>
                    </a:lnTo>
                    <a:lnTo>
                      <a:pt x="25" y="423"/>
                    </a:lnTo>
                    <a:lnTo>
                      <a:pt x="17" y="433"/>
                    </a:lnTo>
                    <a:lnTo>
                      <a:pt x="0" y="458"/>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1" name="Freeform 117"/>
              <p:cNvSpPr>
                <a:spLocks noChangeArrowheads="1"/>
              </p:cNvSpPr>
              <p:nvPr/>
            </p:nvSpPr>
            <p:spPr bwMode="auto">
              <a:xfrm>
                <a:off x="1609" y="1430"/>
                <a:ext cx="15" cy="22"/>
              </a:xfrm>
              <a:custGeom>
                <a:avLst/>
                <a:gdLst>
                  <a:gd name="T0" fmla="*/ 63 w 64"/>
                  <a:gd name="T1" fmla="*/ 0 h 97"/>
                  <a:gd name="T2" fmla="*/ 38 w 64"/>
                  <a:gd name="T3" fmla="*/ 41 h 97"/>
                  <a:gd name="T4" fmla="*/ 31 w 64"/>
                  <a:gd name="T5" fmla="*/ 51 h 97"/>
                  <a:gd name="T6" fmla="*/ 23 w 64"/>
                  <a:gd name="T7" fmla="*/ 63 h 97"/>
                  <a:gd name="T8" fmla="*/ 0 w 64"/>
                  <a:gd name="T9" fmla="*/ 96 h 97"/>
                </a:gdLst>
                <a:ahLst/>
                <a:cxnLst>
                  <a:cxn ang="0">
                    <a:pos x="T0" y="T1"/>
                  </a:cxn>
                  <a:cxn ang="0">
                    <a:pos x="T2" y="T3"/>
                  </a:cxn>
                  <a:cxn ang="0">
                    <a:pos x="T4" y="T5"/>
                  </a:cxn>
                  <a:cxn ang="0">
                    <a:pos x="T6" y="T7"/>
                  </a:cxn>
                  <a:cxn ang="0">
                    <a:pos x="T8" y="T9"/>
                  </a:cxn>
                </a:cxnLst>
                <a:rect l="0" t="0" r="r" b="b"/>
                <a:pathLst>
                  <a:path w="64" h="97">
                    <a:moveTo>
                      <a:pt x="63" y="0"/>
                    </a:moveTo>
                    <a:lnTo>
                      <a:pt x="38" y="41"/>
                    </a:lnTo>
                    <a:lnTo>
                      <a:pt x="31" y="51"/>
                    </a:lnTo>
                    <a:lnTo>
                      <a:pt x="23" y="63"/>
                    </a:lnTo>
                    <a:lnTo>
                      <a:pt x="0" y="9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2" name="Line 118"/>
              <p:cNvSpPr>
                <a:spLocks noChangeShapeType="1"/>
              </p:cNvSpPr>
              <p:nvPr/>
            </p:nvSpPr>
            <p:spPr bwMode="auto">
              <a:xfrm flipH="1">
                <a:off x="1600" y="1455"/>
                <a:ext cx="7"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03" name="Freeform 119"/>
              <p:cNvSpPr>
                <a:spLocks noChangeArrowheads="1"/>
              </p:cNvSpPr>
              <p:nvPr/>
            </p:nvSpPr>
            <p:spPr bwMode="auto">
              <a:xfrm>
                <a:off x="1560" y="1519"/>
                <a:ext cx="12" cy="28"/>
              </a:xfrm>
              <a:custGeom>
                <a:avLst/>
                <a:gdLst>
                  <a:gd name="T0" fmla="*/ 50 w 51"/>
                  <a:gd name="T1" fmla="*/ 0 h 125"/>
                  <a:gd name="T2" fmla="*/ 35 w 51"/>
                  <a:gd name="T3" fmla="*/ 35 h 125"/>
                  <a:gd name="T4" fmla="*/ 30 w 51"/>
                  <a:gd name="T5" fmla="*/ 48 h 125"/>
                  <a:gd name="T6" fmla="*/ 25 w 51"/>
                  <a:gd name="T7" fmla="*/ 61 h 125"/>
                  <a:gd name="T8" fmla="*/ 0 w 51"/>
                  <a:gd name="T9" fmla="*/ 124 h 125"/>
                </a:gdLst>
                <a:ahLst/>
                <a:cxnLst>
                  <a:cxn ang="0">
                    <a:pos x="T0" y="T1"/>
                  </a:cxn>
                  <a:cxn ang="0">
                    <a:pos x="T2" y="T3"/>
                  </a:cxn>
                  <a:cxn ang="0">
                    <a:pos x="T4" y="T5"/>
                  </a:cxn>
                  <a:cxn ang="0">
                    <a:pos x="T6" y="T7"/>
                  </a:cxn>
                  <a:cxn ang="0">
                    <a:pos x="T8" y="T9"/>
                  </a:cxn>
                </a:cxnLst>
                <a:rect l="0" t="0" r="r" b="b"/>
                <a:pathLst>
                  <a:path w="51" h="125">
                    <a:moveTo>
                      <a:pt x="50" y="0"/>
                    </a:moveTo>
                    <a:lnTo>
                      <a:pt x="35" y="35"/>
                    </a:lnTo>
                    <a:lnTo>
                      <a:pt x="30" y="48"/>
                    </a:lnTo>
                    <a:lnTo>
                      <a:pt x="25" y="61"/>
                    </a:lnTo>
                    <a:lnTo>
                      <a:pt x="0" y="12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4" name="Freeform 120"/>
              <p:cNvSpPr>
                <a:spLocks noChangeArrowheads="1"/>
              </p:cNvSpPr>
              <p:nvPr/>
            </p:nvSpPr>
            <p:spPr bwMode="auto">
              <a:xfrm>
                <a:off x="1543" y="1567"/>
                <a:ext cx="8" cy="20"/>
              </a:xfrm>
              <a:custGeom>
                <a:avLst/>
                <a:gdLst>
                  <a:gd name="T0" fmla="*/ 36 w 37"/>
                  <a:gd name="T1" fmla="*/ 0 h 88"/>
                  <a:gd name="T2" fmla="*/ 25 w 37"/>
                  <a:gd name="T3" fmla="*/ 26 h 88"/>
                  <a:gd name="T4" fmla="*/ 20 w 37"/>
                  <a:gd name="T5" fmla="*/ 38 h 88"/>
                  <a:gd name="T6" fmla="*/ 13 w 37"/>
                  <a:gd name="T7" fmla="*/ 51 h 88"/>
                  <a:gd name="T8" fmla="*/ 0 w 37"/>
                  <a:gd name="T9" fmla="*/ 87 h 88"/>
                </a:gdLst>
                <a:ahLst/>
                <a:cxnLst>
                  <a:cxn ang="0">
                    <a:pos x="T0" y="T1"/>
                  </a:cxn>
                  <a:cxn ang="0">
                    <a:pos x="T2" y="T3"/>
                  </a:cxn>
                  <a:cxn ang="0">
                    <a:pos x="T4" y="T5"/>
                  </a:cxn>
                  <a:cxn ang="0">
                    <a:pos x="T6" y="T7"/>
                  </a:cxn>
                  <a:cxn ang="0">
                    <a:pos x="T8" y="T9"/>
                  </a:cxn>
                </a:cxnLst>
                <a:rect l="0" t="0" r="r" b="b"/>
                <a:pathLst>
                  <a:path w="37" h="88">
                    <a:moveTo>
                      <a:pt x="36" y="0"/>
                    </a:moveTo>
                    <a:lnTo>
                      <a:pt x="25" y="26"/>
                    </a:lnTo>
                    <a:lnTo>
                      <a:pt x="20" y="38"/>
                    </a:lnTo>
                    <a:lnTo>
                      <a:pt x="13" y="51"/>
                    </a:lnTo>
                    <a:lnTo>
                      <a:pt x="0" y="87"/>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5" name="Freeform 121"/>
              <p:cNvSpPr>
                <a:spLocks noChangeArrowheads="1"/>
              </p:cNvSpPr>
              <p:nvPr/>
            </p:nvSpPr>
            <p:spPr bwMode="auto">
              <a:xfrm>
                <a:off x="1466" y="1597"/>
                <a:ext cx="73" cy="176"/>
              </a:xfrm>
              <a:custGeom>
                <a:avLst/>
                <a:gdLst>
                  <a:gd name="T0" fmla="*/ 320 w 321"/>
                  <a:gd name="T1" fmla="*/ 0 h 774"/>
                  <a:gd name="T2" fmla="*/ 160 w 321"/>
                  <a:gd name="T3" fmla="*/ 388 h 774"/>
                  <a:gd name="T4" fmla="*/ 0 w 321"/>
                  <a:gd name="T5" fmla="*/ 773 h 774"/>
                </a:gdLst>
                <a:ahLst/>
                <a:cxnLst>
                  <a:cxn ang="0">
                    <a:pos x="T0" y="T1"/>
                  </a:cxn>
                  <a:cxn ang="0">
                    <a:pos x="T2" y="T3"/>
                  </a:cxn>
                  <a:cxn ang="0">
                    <a:pos x="T4" y="T5"/>
                  </a:cxn>
                </a:cxnLst>
                <a:rect l="0" t="0" r="r" b="b"/>
                <a:pathLst>
                  <a:path w="321" h="774">
                    <a:moveTo>
                      <a:pt x="320" y="0"/>
                    </a:moveTo>
                    <a:lnTo>
                      <a:pt x="160" y="388"/>
                    </a:lnTo>
                    <a:lnTo>
                      <a:pt x="0" y="77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6" name="Freeform 122"/>
              <p:cNvSpPr>
                <a:spLocks noChangeArrowheads="1"/>
              </p:cNvSpPr>
              <p:nvPr/>
            </p:nvSpPr>
            <p:spPr bwMode="auto">
              <a:xfrm>
                <a:off x="1454" y="1783"/>
                <a:ext cx="9" cy="20"/>
              </a:xfrm>
              <a:custGeom>
                <a:avLst/>
                <a:gdLst>
                  <a:gd name="T0" fmla="*/ 38 w 39"/>
                  <a:gd name="T1" fmla="*/ 0 h 90"/>
                  <a:gd name="T2" fmla="*/ 23 w 39"/>
                  <a:gd name="T3" fmla="*/ 36 h 90"/>
                  <a:gd name="T4" fmla="*/ 17 w 39"/>
                  <a:gd name="T5" fmla="*/ 48 h 90"/>
                  <a:gd name="T6" fmla="*/ 10 w 39"/>
                  <a:gd name="T7" fmla="*/ 61 h 90"/>
                  <a:gd name="T8" fmla="*/ 0 w 39"/>
                  <a:gd name="T9" fmla="*/ 89 h 90"/>
                </a:gdLst>
                <a:ahLst/>
                <a:cxnLst>
                  <a:cxn ang="0">
                    <a:pos x="T0" y="T1"/>
                  </a:cxn>
                  <a:cxn ang="0">
                    <a:pos x="T2" y="T3"/>
                  </a:cxn>
                  <a:cxn ang="0">
                    <a:pos x="T4" y="T5"/>
                  </a:cxn>
                  <a:cxn ang="0">
                    <a:pos x="T6" y="T7"/>
                  </a:cxn>
                  <a:cxn ang="0">
                    <a:pos x="T8" y="T9"/>
                  </a:cxn>
                </a:cxnLst>
                <a:rect l="0" t="0" r="r" b="b"/>
                <a:pathLst>
                  <a:path w="39" h="90">
                    <a:moveTo>
                      <a:pt x="38" y="0"/>
                    </a:moveTo>
                    <a:lnTo>
                      <a:pt x="23" y="36"/>
                    </a:lnTo>
                    <a:lnTo>
                      <a:pt x="17" y="48"/>
                    </a:lnTo>
                    <a:lnTo>
                      <a:pt x="10" y="61"/>
                    </a:lnTo>
                    <a:lnTo>
                      <a:pt x="0" y="8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7" name="Freeform 123"/>
              <p:cNvSpPr>
                <a:spLocks noChangeArrowheads="1"/>
              </p:cNvSpPr>
              <p:nvPr/>
            </p:nvSpPr>
            <p:spPr bwMode="auto">
              <a:xfrm>
                <a:off x="1433" y="1824"/>
                <a:ext cx="12" cy="28"/>
              </a:xfrm>
              <a:custGeom>
                <a:avLst/>
                <a:gdLst>
                  <a:gd name="T0" fmla="*/ 51 w 52"/>
                  <a:gd name="T1" fmla="*/ 0 h 123"/>
                  <a:gd name="T2" fmla="*/ 25 w 52"/>
                  <a:gd name="T3" fmla="*/ 61 h 123"/>
                  <a:gd name="T4" fmla="*/ 20 w 52"/>
                  <a:gd name="T5" fmla="*/ 73 h 123"/>
                  <a:gd name="T6" fmla="*/ 15 w 52"/>
                  <a:gd name="T7" fmla="*/ 86 h 123"/>
                  <a:gd name="T8" fmla="*/ 0 w 52"/>
                  <a:gd name="T9" fmla="*/ 122 h 123"/>
                </a:gdLst>
                <a:ahLst/>
                <a:cxnLst>
                  <a:cxn ang="0">
                    <a:pos x="T0" y="T1"/>
                  </a:cxn>
                  <a:cxn ang="0">
                    <a:pos x="T2" y="T3"/>
                  </a:cxn>
                  <a:cxn ang="0">
                    <a:pos x="T4" y="T5"/>
                  </a:cxn>
                  <a:cxn ang="0">
                    <a:pos x="T6" y="T7"/>
                  </a:cxn>
                  <a:cxn ang="0">
                    <a:pos x="T8" y="T9"/>
                  </a:cxn>
                </a:cxnLst>
                <a:rect l="0" t="0" r="r" b="b"/>
                <a:pathLst>
                  <a:path w="52" h="123">
                    <a:moveTo>
                      <a:pt x="51" y="0"/>
                    </a:moveTo>
                    <a:lnTo>
                      <a:pt x="25" y="61"/>
                    </a:lnTo>
                    <a:lnTo>
                      <a:pt x="20" y="73"/>
                    </a:lnTo>
                    <a:lnTo>
                      <a:pt x="15" y="86"/>
                    </a:lnTo>
                    <a:lnTo>
                      <a:pt x="0" y="122"/>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08" name="Line 124"/>
              <p:cNvSpPr>
                <a:spLocks noChangeShapeType="1"/>
              </p:cNvSpPr>
              <p:nvPr/>
            </p:nvSpPr>
            <p:spPr bwMode="auto">
              <a:xfrm flipH="1">
                <a:off x="1412" y="1913"/>
                <a:ext cx="4" cy="8"/>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09" name="Freeform 125"/>
              <p:cNvSpPr>
                <a:spLocks noChangeArrowheads="1"/>
              </p:cNvSpPr>
              <p:nvPr/>
            </p:nvSpPr>
            <p:spPr bwMode="auto">
              <a:xfrm>
                <a:off x="1408" y="1926"/>
                <a:ext cx="5" cy="25"/>
              </a:xfrm>
              <a:custGeom>
                <a:avLst/>
                <a:gdLst>
                  <a:gd name="T0" fmla="*/ 20 w 21"/>
                  <a:gd name="T1" fmla="*/ 0 h 112"/>
                  <a:gd name="T2" fmla="*/ 13 w 21"/>
                  <a:gd name="T3" fmla="*/ 38 h 112"/>
                  <a:gd name="T4" fmla="*/ 10 w 21"/>
                  <a:gd name="T5" fmla="*/ 53 h 112"/>
                  <a:gd name="T6" fmla="*/ 8 w 21"/>
                  <a:gd name="T7" fmla="*/ 66 h 112"/>
                  <a:gd name="T8" fmla="*/ 0 w 21"/>
                  <a:gd name="T9" fmla="*/ 111 h 112"/>
                </a:gdLst>
                <a:ahLst/>
                <a:cxnLst>
                  <a:cxn ang="0">
                    <a:pos x="T0" y="T1"/>
                  </a:cxn>
                  <a:cxn ang="0">
                    <a:pos x="T2" y="T3"/>
                  </a:cxn>
                  <a:cxn ang="0">
                    <a:pos x="T4" y="T5"/>
                  </a:cxn>
                  <a:cxn ang="0">
                    <a:pos x="T6" y="T7"/>
                  </a:cxn>
                  <a:cxn ang="0">
                    <a:pos x="T8" y="T9"/>
                  </a:cxn>
                </a:cxnLst>
                <a:rect l="0" t="0" r="r" b="b"/>
                <a:pathLst>
                  <a:path w="21" h="112">
                    <a:moveTo>
                      <a:pt x="20" y="0"/>
                    </a:moveTo>
                    <a:lnTo>
                      <a:pt x="13" y="38"/>
                    </a:lnTo>
                    <a:lnTo>
                      <a:pt x="10" y="53"/>
                    </a:lnTo>
                    <a:lnTo>
                      <a:pt x="8" y="66"/>
                    </a:lnTo>
                    <a:lnTo>
                      <a:pt x="0" y="111"/>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0" name="Freeform 126"/>
              <p:cNvSpPr>
                <a:spLocks noChangeArrowheads="1"/>
              </p:cNvSpPr>
              <p:nvPr/>
            </p:nvSpPr>
            <p:spPr bwMode="auto">
              <a:xfrm>
                <a:off x="1401" y="1967"/>
                <a:ext cx="4" cy="19"/>
              </a:xfrm>
              <a:custGeom>
                <a:avLst/>
                <a:gdLst>
                  <a:gd name="T0" fmla="*/ 15 w 16"/>
                  <a:gd name="T1" fmla="*/ 0 h 84"/>
                  <a:gd name="T2" fmla="*/ 10 w 16"/>
                  <a:gd name="T3" fmla="*/ 28 h 84"/>
                  <a:gd name="T4" fmla="*/ 7 w 16"/>
                  <a:gd name="T5" fmla="*/ 40 h 84"/>
                  <a:gd name="T6" fmla="*/ 5 w 16"/>
                  <a:gd name="T7" fmla="*/ 55 h 84"/>
                  <a:gd name="T8" fmla="*/ 0 w 16"/>
                  <a:gd name="T9" fmla="*/ 83 h 84"/>
                </a:gdLst>
                <a:ahLst/>
                <a:cxnLst>
                  <a:cxn ang="0">
                    <a:pos x="T0" y="T1"/>
                  </a:cxn>
                  <a:cxn ang="0">
                    <a:pos x="T2" y="T3"/>
                  </a:cxn>
                  <a:cxn ang="0">
                    <a:pos x="T4" y="T5"/>
                  </a:cxn>
                  <a:cxn ang="0">
                    <a:pos x="T6" y="T7"/>
                  </a:cxn>
                  <a:cxn ang="0">
                    <a:pos x="T8" y="T9"/>
                  </a:cxn>
                </a:cxnLst>
                <a:rect l="0" t="0" r="r" b="b"/>
                <a:pathLst>
                  <a:path w="16" h="84">
                    <a:moveTo>
                      <a:pt x="15" y="0"/>
                    </a:moveTo>
                    <a:lnTo>
                      <a:pt x="10" y="28"/>
                    </a:lnTo>
                    <a:lnTo>
                      <a:pt x="7" y="40"/>
                    </a:lnTo>
                    <a:lnTo>
                      <a:pt x="5" y="55"/>
                    </a:lnTo>
                    <a:lnTo>
                      <a:pt x="0" y="8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1" name="Freeform 127"/>
              <p:cNvSpPr>
                <a:spLocks noChangeArrowheads="1"/>
              </p:cNvSpPr>
              <p:nvPr/>
            </p:nvSpPr>
            <p:spPr bwMode="auto">
              <a:xfrm>
                <a:off x="1393" y="2000"/>
                <a:ext cx="4" cy="23"/>
              </a:xfrm>
              <a:custGeom>
                <a:avLst/>
                <a:gdLst>
                  <a:gd name="T0" fmla="*/ 17 w 18"/>
                  <a:gd name="T1" fmla="*/ 0 h 100"/>
                  <a:gd name="T2" fmla="*/ 12 w 18"/>
                  <a:gd name="T3" fmla="*/ 31 h 100"/>
                  <a:gd name="T4" fmla="*/ 10 w 18"/>
                  <a:gd name="T5" fmla="*/ 43 h 100"/>
                  <a:gd name="T6" fmla="*/ 7 w 18"/>
                  <a:gd name="T7" fmla="*/ 58 h 100"/>
                  <a:gd name="T8" fmla="*/ 0 w 18"/>
                  <a:gd name="T9" fmla="*/ 99 h 100"/>
                </a:gdLst>
                <a:ahLst/>
                <a:cxnLst>
                  <a:cxn ang="0">
                    <a:pos x="T0" y="T1"/>
                  </a:cxn>
                  <a:cxn ang="0">
                    <a:pos x="T2" y="T3"/>
                  </a:cxn>
                  <a:cxn ang="0">
                    <a:pos x="T4" y="T5"/>
                  </a:cxn>
                  <a:cxn ang="0">
                    <a:pos x="T6" y="T7"/>
                  </a:cxn>
                  <a:cxn ang="0">
                    <a:pos x="T8" y="T9"/>
                  </a:cxn>
                </a:cxnLst>
                <a:rect l="0" t="0" r="r" b="b"/>
                <a:pathLst>
                  <a:path w="18" h="100">
                    <a:moveTo>
                      <a:pt x="17" y="0"/>
                    </a:moveTo>
                    <a:lnTo>
                      <a:pt x="12" y="31"/>
                    </a:lnTo>
                    <a:lnTo>
                      <a:pt x="10" y="43"/>
                    </a:lnTo>
                    <a:lnTo>
                      <a:pt x="7" y="58"/>
                    </a:lnTo>
                    <a:lnTo>
                      <a:pt x="0" y="9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2" name="Line 128"/>
              <p:cNvSpPr>
                <a:spLocks noChangeShapeType="1"/>
              </p:cNvSpPr>
              <p:nvPr/>
            </p:nvSpPr>
            <p:spPr bwMode="auto">
              <a:xfrm flipH="1">
                <a:off x="1389" y="2027"/>
                <a:ext cx="4"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13" name="Freeform 129"/>
              <p:cNvSpPr>
                <a:spLocks noChangeArrowheads="1"/>
              </p:cNvSpPr>
              <p:nvPr/>
            </p:nvSpPr>
            <p:spPr bwMode="auto">
              <a:xfrm>
                <a:off x="1384" y="2099"/>
                <a:ext cx="1" cy="33"/>
              </a:xfrm>
              <a:custGeom>
                <a:avLst/>
                <a:gdLst>
                  <a:gd name="T0" fmla="*/ 0 w 1"/>
                  <a:gd name="T1" fmla="*/ 0 h 146"/>
                  <a:gd name="T2" fmla="*/ 0 w 1"/>
                  <a:gd name="T3" fmla="*/ 38 h 146"/>
                  <a:gd name="T4" fmla="*/ 0 w 1"/>
                  <a:gd name="T5" fmla="*/ 53 h 146"/>
                  <a:gd name="T6" fmla="*/ 0 w 1"/>
                  <a:gd name="T7" fmla="*/ 69 h 146"/>
                  <a:gd name="T8" fmla="*/ 0 w 1"/>
                  <a:gd name="T9" fmla="*/ 145 h 146"/>
                </a:gdLst>
                <a:ahLst/>
                <a:cxnLst>
                  <a:cxn ang="0">
                    <a:pos x="T0" y="T1"/>
                  </a:cxn>
                  <a:cxn ang="0">
                    <a:pos x="T2" y="T3"/>
                  </a:cxn>
                  <a:cxn ang="0">
                    <a:pos x="T4" y="T5"/>
                  </a:cxn>
                  <a:cxn ang="0">
                    <a:pos x="T6" y="T7"/>
                  </a:cxn>
                  <a:cxn ang="0">
                    <a:pos x="T8" y="T9"/>
                  </a:cxn>
                </a:cxnLst>
                <a:rect l="0" t="0" r="r" b="b"/>
                <a:pathLst>
                  <a:path w="1" h="146">
                    <a:moveTo>
                      <a:pt x="0" y="0"/>
                    </a:moveTo>
                    <a:lnTo>
                      <a:pt x="0" y="38"/>
                    </a:lnTo>
                    <a:lnTo>
                      <a:pt x="0" y="53"/>
                    </a:lnTo>
                    <a:lnTo>
                      <a:pt x="0" y="69"/>
                    </a:lnTo>
                    <a:lnTo>
                      <a:pt x="0" y="145"/>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4" name="Freeform 130"/>
              <p:cNvSpPr>
                <a:spLocks noChangeArrowheads="1"/>
              </p:cNvSpPr>
              <p:nvPr/>
            </p:nvSpPr>
            <p:spPr bwMode="auto">
              <a:xfrm>
                <a:off x="1384" y="2143"/>
                <a:ext cx="1" cy="20"/>
              </a:xfrm>
              <a:custGeom>
                <a:avLst/>
                <a:gdLst>
                  <a:gd name="T0" fmla="*/ 0 w 1"/>
                  <a:gd name="T1" fmla="*/ 0 h 87"/>
                  <a:gd name="T2" fmla="*/ 0 w 1"/>
                  <a:gd name="T3" fmla="*/ 28 h 87"/>
                  <a:gd name="T4" fmla="*/ 0 w 1"/>
                  <a:gd name="T5" fmla="*/ 43 h 87"/>
                  <a:gd name="T6" fmla="*/ 0 w 1"/>
                  <a:gd name="T7" fmla="*/ 58 h 87"/>
                  <a:gd name="T8" fmla="*/ 0 w 1"/>
                  <a:gd name="T9" fmla="*/ 86 h 87"/>
                </a:gdLst>
                <a:ahLst/>
                <a:cxnLst>
                  <a:cxn ang="0">
                    <a:pos x="T0" y="T1"/>
                  </a:cxn>
                  <a:cxn ang="0">
                    <a:pos x="T2" y="T3"/>
                  </a:cxn>
                  <a:cxn ang="0">
                    <a:pos x="T4" y="T5"/>
                  </a:cxn>
                  <a:cxn ang="0">
                    <a:pos x="T6" y="T7"/>
                  </a:cxn>
                  <a:cxn ang="0">
                    <a:pos x="T8" y="T9"/>
                  </a:cxn>
                </a:cxnLst>
                <a:rect l="0" t="0" r="r" b="b"/>
                <a:pathLst>
                  <a:path w="1" h="87">
                    <a:moveTo>
                      <a:pt x="0" y="0"/>
                    </a:moveTo>
                    <a:lnTo>
                      <a:pt x="0" y="28"/>
                    </a:lnTo>
                    <a:lnTo>
                      <a:pt x="0" y="43"/>
                    </a:lnTo>
                    <a:lnTo>
                      <a:pt x="0" y="58"/>
                    </a:lnTo>
                    <a:lnTo>
                      <a:pt x="0" y="8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5" name="Line 131"/>
              <p:cNvSpPr>
                <a:spLocks noChangeShapeType="1"/>
              </p:cNvSpPr>
              <p:nvPr/>
            </p:nvSpPr>
            <p:spPr bwMode="auto">
              <a:xfrm>
                <a:off x="1384" y="2173"/>
                <a:ext cx="1"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16" name="Freeform 132"/>
              <p:cNvSpPr>
                <a:spLocks noChangeArrowheads="1"/>
              </p:cNvSpPr>
              <p:nvPr/>
            </p:nvSpPr>
            <p:spPr bwMode="auto">
              <a:xfrm>
                <a:off x="1384" y="2194"/>
                <a:ext cx="1" cy="344"/>
              </a:xfrm>
              <a:custGeom>
                <a:avLst/>
                <a:gdLst>
                  <a:gd name="T0" fmla="*/ 0 w 1"/>
                  <a:gd name="T1" fmla="*/ 0 h 1519"/>
                  <a:gd name="T2" fmla="*/ 0 w 1"/>
                  <a:gd name="T3" fmla="*/ 760 h 1519"/>
                  <a:gd name="T4" fmla="*/ 0 w 1"/>
                  <a:gd name="T5" fmla="*/ 1518 h 1519"/>
                </a:gdLst>
                <a:ahLst/>
                <a:cxnLst>
                  <a:cxn ang="0">
                    <a:pos x="T0" y="T1"/>
                  </a:cxn>
                  <a:cxn ang="0">
                    <a:pos x="T2" y="T3"/>
                  </a:cxn>
                  <a:cxn ang="0">
                    <a:pos x="T4" y="T5"/>
                  </a:cxn>
                </a:cxnLst>
                <a:rect l="0" t="0" r="r" b="b"/>
                <a:pathLst>
                  <a:path w="1" h="1519">
                    <a:moveTo>
                      <a:pt x="0" y="0"/>
                    </a:moveTo>
                    <a:lnTo>
                      <a:pt x="0" y="760"/>
                    </a:lnTo>
                    <a:lnTo>
                      <a:pt x="0" y="1518"/>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7" name="Line 133"/>
              <p:cNvSpPr>
                <a:spLocks noChangeShapeType="1"/>
              </p:cNvSpPr>
              <p:nvPr/>
            </p:nvSpPr>
            <p:spPr bwMode="auto">
              <a:xfrm>
                <a:off x="1384" y="2549"/>
                <a:ext cx="1" cy="9"/>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18" name="Freeform 134"/>
              <p:cNvSpPr>
                <a:spLocks noChangeArrowheads="1"/>
              </p:cNvSpPr>
              <p:nvPr/>
            </p:nvSpPr>
            <p:spPr bwMode="auto">
              <a:xfrm>
                <a:off x="1384" y="2569"/>
                <a:ext cx="1" cy="20"/>
              </a:xfrm>
              <a:custGeom>
                <a:avLst/>
                <a:gdLst>
                  <a:gd name="T0" fmla="*/ 0 w 1"/>
                  <a:gd name="T1" fmla="*/ 0 h 87"/>
                  <a:gd name="T2" fmla="*/ 0 w 1"/>
                  <a:gd name="T3" fmla="*/ 31 h 87"/>
                  <a:gd name="T4" fmla="*/ 0 w 1"/>
                  <a:gd name="T5" fmla="*/ 43 h 87"/>
                  <a:gd name="T6" fmla="*/ 0 w 1"/>
                  <a:gd name="T7" fmla="*/ 58 h 87"/>
                  <a:gd name="T8" fmla="*/ 0 w 1"/>
                  <a:gd name="T9" fmla="*/ 86 h 87"/>
                </a:gdLst>
                <a:ahLst/>
                <a:cxnLst>
                  <a:cxn ang="0">
                    <a:pos x="T0" y="T1"/>
                  </a:cxn>
                  <a:cxn ang="0">
                    <a:pos x="T2" y="T3"/>
                  </a:cxn>
                  <a:cxn ang="0">
                    <a:pos x="T4" y="T5"/>
                  </a:cxn>
                  <a:cxn ang="0">
                    <a:pos x="T6" y="T7"/>
                  </a:cxn>
                  <a:cxn ang="0">
                    <a:pos x="T8" y="T9"/>
                  </a:cxn>
                </a:cxnLst>
                <a:rect l="0" t="0" r="r" b="b"/>
                <a:pathLst>
                  <a:path w="1" h="87">
                    <a:moveTo>
                      <a:pt x="0" y="0"/>
                    </a:moveTo>
                    <a:lnTo>
                      <a:pt x="0" y="31"/>
                    </a:lnTo>
                    <a:lnTo>
                      <a:pt x="0" y="43"/>
                    </a:lnTo>
                    <a:lnTo>
                      <a:pt x="0" y="58"/>
                    </a:lnTo>
                    <a:lnTo>
                      <a:pt x="0" y="8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19" name="Freeform 135"/>
              <p:cNvSpPr>
                <a:spLocks noChangeArrowheads="1"/>
              </p:cNvSpPr>
              <p:nvPr/>
            </p:nvSpPr>
            <p:spPr bwMode="auto">
              <a:xfrm>
                <a:off x="1384" y="2600"/>
                <a:ext cx="1" cy="32"/>
              </a:xfrm>
              <a:custGeom>
                <a:avLst/>
                <a:gdLst>
                  <a:gd name="T0" fmla="*/ 0 w 1"/>
                  <a:gd name="T1" fmla="*/ 0 h 143"/>
                  <a:gd name="T2" fmla="*/ 0 w 1"/>
                  <a:gd name="T3" fmla="*/ 74 h 143"/>
                  <a:gd name="T4" fmla="*/ 0 w 1"/>
                  <a:gd name="T5" fmla="*/ 89 h 143"/>
                  <a:gd name="T6" fmla="*/ 0 w 1"/>
                  <a:gd name="T7" fmla="*/ 104 h 143"/>
                  <a:gd name="T8" fmla="*/ 0 w 1"/>
                  <a:gd name="T9" fmla="*/ 142 h 143"/>
                </a:gdLst>
                <a:ahLst/>
                <a:cxnLst>
                  <a:cxn ang="0">
                    <a:pos x="T0" y="T1"/>
                  </a:cxn>
                  <a:cxn ang="0">
                    <a:pos x="T2" y="T3"/>
                  </a:cxn>
                  <a:cxn ang="0">
                    <a:pos x="T4" y="T5"/>
                  </a:cxn>
                  <a:cxn ang="0">
                    <a:pos x="T6" y="T7"/>
                  </a:cxn>
                  <a:cxn ang="0">
                    <a:pos x="T8" y="T9"/>
                  </a:cxn>
                </a:cxnLst>
                <a:rect l="0" t="0" r="r" b="b"/>
                <a:pathLst>
                  <a:path w="1" h="143">
                    <a:moveTo>
                      <a:pt x="0" y="0"/>
                    </a:moveTo>
                    <a:lnTo>
                      <a:pt x="0" y="74"/>
                    </a:lnTo>
                    <a:lnTo>
                      <a:pt x="0" y="89"/>
                    </a:lnTo>
                    <a:lnTo>
                      <a:pt x="0" y="104"/>
                    </a:lnTo>
                    <a:lnTo>
                      <a:pt x="0" y="142"/>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0" name="Line 136"/>
              <p:cNvSpPr>
                <a:spLocks noChangeShapeType="1"/>
              </p:cNvSpPr>
              <p:nvPr/>
            </p:nvSpPr>
            <p:spPr bwMode="auto">
              <a:xfrm>
                <a:off x="1390" y="2696"/>
                <a:ext cx="2" cy="8"/>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21" name="Freeform 137"/>
              <p:cNvSpPr>
                <a:spLocks noChangeArrowheads="1"/>
              </p:cNvSpPr>
              <p:nvPr/>
            </p:nvSpPr>
            <p:spPr bwMode="auto">
              <a:xfrm>
                <a:off x="1393" y="2709"/>
                <a:ext cx="4" cy="23"/>
              </a:xfrm>
              <a:custGeom>
                <a:avLst/>
                <a:gdLst>
                  <a:gd name="T0" fmla="*/ 0 w 18"/>
                  <a:gd name="T1" fmla="*/ 0 h 100"/>
                  <a:gd name="T2" fmla="*/ 7 w 18"/>
                  <a:gd name="T3" fmla="*/ 43 h 100"/>
                  <a:gd name="T4" fmla="*/ 10 w 18"/>
                  <a:gd name="T5" fmla="*/ 56 h 100"/>
                  <a:gd name="T6" fmla="*/ 12 w 18"/>
                  <a:gd name="T7" fmla="*/ 71 h 100"/>
                  <a:gd name="T8" fmla="*/ 17 w 18"/>
                  <a:gd name="T9" fmla="*/ 99 h 100"/>
                </a:gdLst>
                <a:ahLst/>
                <a:cxnLst>
                  <a:cxn ang="0">
                    <a:pos x="T0" y="T1"/>
                  </a:cxn>
                  <a:cxn ang="0">
                    <a:pos x="T2" y="T3"/>
                  </a:cxn>
                  <a:cxn ang="0">
                    <a:pos x="T4" y="T5"/>
                  </a:cxn>
                  <a:cxn ang="0">
                    <a:pos x="T6" y="T7"/>
                  </a:cxn>
                  <a:cxn ang="0">
                    <a:pos x="T8" y="T9"/>
                  </a:cxn>
                </a:cxnLst>
                <a:rect l="0" t="0" r="r" b="b"/>
                <a:pathLst>
                  <a:path w="18" h="100">
                    <a:moveTo>
                      <a:pt x="0" y="0"/>
                    </a:moveTo>
                    <a:lnTo>
                      <a:pt x="7" y="43"/>
                    </a:lnTo>
                    <a:lnTo>
                      <a:pt x="10" y="56"/>
                    </a:lnTo>
                    <a:lnTo>
                      <a:pt x="12" y="71"/>
                    </a:lnTo>
                    <a:lnTo>
                      <a:pt x="17" y="9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2" name="Freeform 138"/>
              <p:cNvSpPr>
                <a:spLocks noChangeArrowheads="1"/>
              </p:cNvSpPr>
              <p:nvPr/>
            </p:nvSpPr>
            <p:spPr bwMode="auto">
              <a:xfrm>
                <a:off x="1401" y="2746"/>
                <a:ext cx="4" cy="19"/>
              </a:xfrm>
              <a:custGeom>
                <a:avLst/>
                <a:gdLst>
                  <a:gd name="T0" fmla="*/ 0 w 16"/>
                  <a:gd name="T1" fmla="*/ 0 h 85"/>
                  <a:gd name="T2" fmla="*/ 5 w 16"/>
                  <a:gd name="T3" fmla="*/ 28 h 85"/>
                  <a:gd name="T4" fmla="*/ 7 w 16"/>
                  <a:gd name="T5" fmla="*/ 43 h 85"/>
                  <a:gd name="T6" fmla="*/ 10 w 16"/>
                  <a:gd name="T7" fmla="*/ 56 h 85"/>
                  <a:gd name="T8" fmla="*/ 15 w 16"/>
                  <a:gd name="T9" fmla="*/ 84 h 85"/>
                </a:gdLst>
                <a:ahLst/>
                <a:cxnLst>
                  <a:cxn ang="0">
                    <a:pos x="T0" y="T1"/>
                  </a:cxn>
                  <a:cxn ang="0">
                    <a:pos x="T2" y="T3"/>
                  </a:cxn>
                  <a:cxn ang="0">
                    <a:pos x="T4" y="T5"/>
                  </a:cxn>
                  <a:cxn ang="0">
                    <a:pos x="T6" y="T7"/>
                  </a:cxn>
                  <a:cxn ang="0">
                    <a:pos x="T8" y="T9"/>
                  </a:cxn>
                </a:cxnLst>
                <a:rect l="0" t="0" r="r" b="b"/>
                <a:pathLst>
                  <a:path w="16" h="85">
                    <a:moveTo>
                      <a:pt x="0" y="0"/>
                    </a:moveTo>
                    <a:lnTo>
                      <a:pt x="5" y="28"/>
                    </a:lnTo>
                    <a:lnTo>
                      <a:pt x="7" y="43"/>
                    </a:lnTo>
                    <a:lnTo>
                      <a:pt x="10" y="56"/>
                    </a:lnTo>
                    <a:lnTo>
                      <a:pt x="15" y="8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3" name="Freeform 139"/>
              <p:cNvSpPr>
                <a:spLocks noChangeArrowheads="1"/>
              </p:cNvSpPr>
              <p:nvPr/>
            </p:nvSpPr>
            <p:spPr bwMode="auto">
              <a:xfrm>
                <a:off x="1408" y="2780"/>
                <a:ext cx="5" cy="26"/>
              </a:xfrm>
              <a:custGeom>
                <a:avLst/>
                <a:gdLst>
                  <a:gd name="T0" fmla="*/ 0 w 21"/>
                  <a:gd name="T1" fmla="*/ 0 h 113"/>
                  <a:gd name="T2" fmla="*/ 8 w 21"/>
                  <a:gd name="T3" fmla="*/ 46 h 113"/>
                  <a:gd name="T4" fmla="*/ 10 w 21"/>
                  <a:gd name="T5" fmla="*/ 58 h 113"/>
                  <a:gd name="T6" fmla="*/ 13 w 21"/>
                  <a:gd name="T7" fmla="*/ 73 h 113"/>
                  <a:gd name="T8" fmla="*/ 20 w 21"/>
                  <a:gd name="T9" fmla="*/ 112 h 113"/>
                </a:gdLst>
                <a:ahLst/>
                <a:cxnLst>
                  <a:cxn ang="0">
                    <a:pos x="T0" y="T1"/>
                  </a:cxn>
                  <a:cxn ang="0">
                    <a:pos x="T2" y="T3"/>
                  </a:cxn>
                  <a:cxn ang="0">
                    <a:pos x="T4" y="T5"/>
                  </a:cxn>
                  <a:cxn ang="0">
                    <a:pos x="T6" y="T7"/>
                  </a:cxn>
                  <a:cxn ang="0">
                    <a:pos x="T8" y="T9"/>
                  </a:cxn>
                </a:cxnLst>
                <a:rect l="0" t="0" r="r" b="b"/>
                <a:pathLst>
                  <a:path w="21" h="113">
                    <a:moveTo>
                      <a:pt x="0" y="0"/>
                    </a:moveTo>
                    <a:lnTo>
                      <a:pt x="8" y="46"/>
                    </a:lnTo>
                    <a:lnTo>
                      <a:pt x="10" y="58"/>
                    </a:lnTo>
                    <a:lnTo>
                      <a:pt x="13" y="73"/>
                    </a:lnTo>
                    <a:lnTo>
                      <a:pt x="20" y="112"/>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4" name="Line 140"/>
              <p:cNvSpPr>
                <a:spLocks noChangeShapeType="1"/>
              </p:cNvSpPr>
              <p:nvPr/>
            </p:nvSpPr>
            <p:spPr bwMode="auto">
              <a:xfrm>
                <a:off x="1413" y="2810"/>
                <a:ext cx="2" cy="8"/>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25" name="Freeform 141"/>
              <p:cNvSpPr>
                <a:spLocks noChangeArrowheads="1"/>
              </p:cNvSpPr>
              <p:nvPr/>
            </p:nvSpPr>
            <p:spPr bwMode="auto">
              <a:xfrm>
                <a:off x="1433" y="2880"/>
                <a:ext cx="12" cy="28"/>
              </a:xfrm>
              <a:custGeom>
                <a:avLst/>
                <a:gdLst>
                  <a:gd name="T0" fmla="*/ 0 w 52"/>
                  <a:gd name="T1" fmla="*/ 0 h 125"/>
                  <a:gd name="T2" fmla="*/ 15 w 52"/>
                  <a:gd name="T3" fmla="*/ 35 h 125"/>
                  <a:gd name="T4" fmla="*/ 20 w 52"/>
                  <a:gd name="T5" fmla="*/ 48 h 125"/>
                  <a:gd name="T6" fmla="*/ 25 w 52"/>
                  <a:gd name="T7" fmla="*/ 60 h 125"/>
                  <a:gd name="T8" fmla="*/ 51 w 52"/>
                  <a:gd name="T9" fmla="*/ 124 h 125"/>
                </a:gdLst>
                <a:ahLst/>
                <a:cxnLst>
                  <a:cxn ang="0">
                    <a:pos x="T0" y="T1"/>
                  </a:cxn>
                  <a:cxn ang="0">
                    <a:pos x="T2" y="T3"/>
                  </a:cxn>
                  <a:cxn ang="0">
                    <a:pos x="T4" y="T5"/>
                  </a:cxn>
                  <a:cxn ang="0">
                    <a:pos x="T6" y="T7"/>
                  </a:cxn>
                  <a:cxn ang="0">
                    <a:pos x="T8" y="T9"/>
                  </a:cxn>
                </a:cxnLst>
                <a:rect l="0" t="0" r="r" b="b"/>
                <a:pathLst>
                  <a:path w="52" h="125">
                    <a:moveTo>
                      <a:pt x="0" y="0"/>
                    </a:moveTo>
                    <a:lnTo>
                      <a:pt x="15" y="35"/>
                    </a:lnTo>
                    <a:lnTo>
                      <a:pt x="20" y="48"/>
                    </a:lnTo>
                    <a:lnTo>
                      <a:pt x="25" y="60"/>
                    </a:lnTo>
                    <a:lnTo>
                      <a:pt x="51" y="12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6" name="Freeform 142"/>
              <p:cNvSpPr>
                <a:spLocks noChangeArrowheads="1"/>
              </p:cNvSpPr>
              <p:nvPr/>
            </p:nvSpPr>
            <p:spPr bwMode="auto">
              <a:xfrm>
                <a:off x="1454" y="2929"/>
                <a:ext cx="9" cy="20"/>
              </a:xfrm>
              <a:custGeom>
                <a:avLst/>
                <a:gdLst>
                  <a:gd name="T0" fmla="*/ 0 w 39"/>
                  <a:gd name="T1" fmla="*/ 0 h 87"/>
                  <a:gd name="T2" fmla="*/ 10 w 39"/>
                  <a:gd name="T3" fmla="*/ 25 h 87"/>
                  <a:gd name="T4" fmla="*/ 17 w 39"/>
                  <a:gd name="T5" fmla="*/ 38 h 87"/>
                  <a:gd name="T6" fmla="*/ 23 w 39"/>
                  <a:gd name="T7" fmla="*/ 51 h 87"/>
                  <a:gd name="T8" fmla="*/ 38 w 39"/>
                  <a:gd name="T9" fmla="*/ 86 h 87"/>
                </a:gdLst>
                <a:ahLst/>
                <a:cxnLst>
                  <a:cxn ang="0">
                    <a:pos x="T0" y="T1"/>
                  </a:cxn>
                  <a:cxn ang="0">
                    <a:pos x="T2" y="T3"/>
                  </a:cxn>
                  <a:cxn ang="0">
                    <a:pos x="T4" y="T5"/>
                  </a:cxn>
                  <a:cxn ang="0">
                    <a:pos x="T6" y="T7"/>
                  </a:cxn>
                  <a:cxn ang="0">
                    <a:pos x="T8" y="T9"/>
                  </a:cxn>
                </a:cxnLst>
                <a:rect l="0" t="0" r="r" b="b"/>
                <a:pathLst>
                  <a:path w="39" h="87">
                    <a:moveTo>
                      <a:pt x="0" y="0"/>
                    </a:moveTo>
                    <a:lnTo>
                      <a:pt x="10" y="25"/>
                    </a:lnTo>
                    <a:lnTo>
                      <a:pt x="17" y="38"/>
                    </a:lnTo>
                    <a:lnTo>
                      <a:pt x="23" y="51"/>
                    </a:lnTo>
                    <a:lnTo>
                      <a:pt x="38" y="8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7" name="Freeform 143"/>
              <p:cNvSpPr>
                <a:spLocks noChangeArrowheads="1"/>
              </p:cNvSpPr>
              <p:nvPr/>
            </p:nvSpPr>
            <p:spPr bwMode="auto">
              <a:xfrm>
                <a:off x="1466" y="2959"/>
                <a:ext cx="73" cy="176"/>
              </a:xfrm>
              <a:custGeom>
                <a:avLst/>
                <a:gdLst>
                  <a:gd name="T0" fmla="*/ 0 w 321"/>
                  <a:gd name="T1" fmla="*/ 0 h 774"/>
                  <a:gd name="T2" fmla="*/ 160 w 321"/>
                  <a:gd name="T3" fmla="*/ 385 h 774"/>
                  <a:gd name="T4" fmla="*/ 320 w 321"/>
                  <a:gd name="T5" fmla="*/ 773 h 774"/>
                </a:gdLst>
                <a:ahLst/>
                <a:cxnLst>
                  <a:cxn ang="0">
                    <a:pos x="T0" y="T1"/>
                  </a:cxn>
                  <a:cxn ang="0">
                    <a:pos x="T2" y="T3"/>
                  </a:cxn>
                  <a:cxn ang="0">
                    <a:pos x="T4" y="T5"/>
                  </a:cxn>
                </a:cxnLst>
                <a:rect l="0" t="0" r="r" b="b"/>
                <a:pathLst>
                  <a:path w="321" h="774">
                    <a:moveTo>
                      <a:pt x="0" y="0"/>
                    </a:moveTo>
                    <a:lnTo>
                      <a:pt x="160" y="385"/>
                    </a:lnTo>
                    <a:lnTo>
                      <a:pt x="320" y="77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8" name="Freeform 144"/>
              <p:cNvSpPr>
                <a:spLocks noChangeArrowheads="1"/>
              </p:cNvSpPr>
              <p:nvPr/>
            </p:nvSpPr>
            <p:spPr bwMode="auto">
              <a:xfrm>
                <a:off x="1543" y="3144"/>
                <a:ext cx="8" cy="20"/>
              </a:xfrm>
              <a:custGeom>
                <a:avLst/>
                <a:gdLst>
                  <a:gd name="T0" fmla="*/ 0 w 37"/>
                  <a:gd name="T1" fmla="*/ 0 h 87"/>
                  <a:gd name="T2" fmla="*/ 13 w 37"/>
                  <a:gd name="T3" fmla="*/ 35 h 87"/>
                  <a:gd name="T4" fmla="*/ 20 w 37"/>
                  <a:gd name="T5" fmla="*/ 48 h 87"/>
                  <a:gd name="T6" fmla="*/ 25 w 37"/>
                  <a:gd name="T7" fmla="*/ 60 h 87"/>
                  <a:gd name="T8" fmla="*/ 36 w 37"/>
                  <a:gd name="T9" fmla="*/ 86 h 87"/>
                </a:gdLst>
                <a:ahLst/>
                <a:cxnLst>
                  <a:cxn ang="0">
                    <a:pos x="T0" y="T1"/>
                  </a:cxn>
                  <a:cxn ang="0">
                    <a:pos x="T2" y="T3"/>
                  </a:cxn>
                  <a:cxn ang="0">
                    <a:pos x="T4" y="T5"/>
                  </a:cxn>
                  <a:cxn ang="0">
                    <a:pos x="T6" y="T7"/>
                  </a:cxn>
                  <a:cxn ang="0">
                    <a:pos x="T8" y="T9"/>
                  </a:cxn>
                </a:cxnLst>
                <a:rect l="0" t="0" r="r" b="b"/>
                <a:pathLst>
                  <a:path w="37" h="87">
                    <a:moveTo>
                      <a:pt x="0" y="0"/>
                    </a:moveTo>
                    <a:lnTo>
                      <a:pt x="13" y="35"/>
                    </a:lnTo>
                    <a:lnTo>
                      <a:pt x="20" y="48"/>
                    </a:lnTo>
                    <a:lnTo>
                      <a:pt x="25" y="60"/>
                    </a:lnTo>
                    <a:lnTo>
                      <a:pt x="36" y="8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29" name="Freeform 145"/>
              <p:cNvSpPr>
                <a:spLocks noChangeArrowheads="1"/>
              </p:cNvSpPr>
              <p:nvPr/>
            </p:nvSpPr>
            <p:spPr bwMode="auto">
              <a:xfrm>
                <a:off x="1560" y="3185"/>
                <a:ext cx="12" cy="28"/>
              </a:xfrm>
              <a:custGeom>
                <a:avLst/>
                <a:gdLst>
                  <a:gd name="T0" fmla="*/ 0 w 51"/>
                  <a:gd name="T1" fmla="*/ 0 h 125"/>
                  <a:gd name="T2" fmla="*/ 25 w 51"/>
                  <a:gd name="T3" fmla="*/ 63 h 125"/>
                  <a:gd name="T4" fmla="*/ 30 w 51"/>
                  <a:gd name="T5" fmla="*/ 76 h 125"/>
                  <a:gd name="T6" fmla="*/ 35 w 51"/>
                  <a:gd name="T7" fmla="*/ 89 h 125"/>
                  <a:gd name="T8" fmla="*/ 50 w 51"/>
                  <a:gd name="T9" fmla="*/ 124 h 125"/>
                </a:gdLst>
                <a:ahLst/>
                <a:cxnLst>
                  <a:cxn ang="0">
                    <a:pos x="T0" y="T1"/>
                  </a:cxn>
                  <a:cxn ang="0">
                    <a:pos x="T2" y="T3"/>
                  </a:cxn>
                  <a:cxn ang="0">
                    <a:pos x="T4" y="T5"/>
                  </a:cxn>
                  <a:cxn ang="0">
                    <a:pos x="T6" y="T7"/>
                  </a:cxn>
                  <a:cxn ang="0">
                    <a:pos x="T8" y="T9"/>
                  </a:cxn>
                </a:cxnLst>
                <a:rect l="0" t="0" r="r" b="b"/>
                <a:pathLst>
                  <a:path w="51" h="125">
                    <a:moveTo>
                      <a:pt x="0" y="0"/>
                    </a:moveTo>
                    <a:lnTo>
                      <a:pt x="25" y="63"/>
                    </a:lnTo>
                    <a:lnTo>
                      <a:pt x="30" y="76"/>
                    </a:lnTo>
                    <a:lnTo>
                      <a:pt x="35" y="89"/>
                    </a:lnTo>
                    <a:lnTo>
                      <a:pt x="50" y="12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0" name="Line 146"/>
              <p:cNvSpPr>
                <a:spLocks noChangeShapeType="1"/>
              </p:cNvSpPr>
              <p:nvPr/>
            </p:nvSpPr>
            <p:spPr bwMode="auto">
              <a:xfrm>
                <a:off x="1601" y="3269"/>
                <a:ext cx="5"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31" name="Freeform 147"/>
              <p:cNvSpPr>
                <a:spLocks noChangeArrowheads="1"/>
              </p:cNvSpPr>
              <p:nvPr/>
            </p:nvSpPr>
            <p:spPr bwMode="auto">
              <a:xfrm>
                <a:off x="1609" y="3280"/>
                <a:ext cx="15" cy="22"/>
              </a:xfrm>
              <a:custGeom>
                <a:avLst/>
                <a:gdLst>
                  <a:gd name="T0" fmla="*/ 0 w 64"/>
                  <a:gd name="T1" fmla="*/ 0 h 97"/>
                  <a:gd name="T2" fmla="*/ 23 w 64"/>
                  <a:gd name="T3" fmla="*/ 33 h 97"/>
                  <a:gd name="T4" fmla="*/ 31 w 64"/>
                  <a:gd name="T5" fmla="*/ 45 h 97"/>
                  <a:gd name="T6" fmla="*/ 38 w 64"/>
                  <a:gd name="T7" fmla="*/ 56 h 97"/>
                  <a:gd name="T8" fmla="*/ 63 w 64"/>
                  <a:gd name="T9" fmla="*/ 96 h 97"/>
                </a:gdLst>
                <a:ahLst/>
                <a:cxnLst>
                  <a:cxn ang="0">
                    <a:pos x="T0" y="T1"/>
                  </a:cxn>
                  <a:cxn ang="0">
                    <a:pos x="T2" y="T3"/>
                  </a:cxn>
                  <a:cxn ang="0">
                    <a:pos x="T4" y="T5"/>
                  </a:cxn>
                  <a:cxn ang="0">
                    <a:pos x="T6" y="T7"/>
                  </a:cxn>
                  <a:cxn ang="0">
                    <a:pos x="T8" y="T9"/>
                  </a:cxn>
                </a:cxnLst>
                <a:rect l="0" t="0" r="r" b="b"/>
                <a:pathLst>
                  <a:path w="64" h="97">
                    <a:moveTo>
                      <a:pt x="0" y="0"/>
                    </a:moveTo>
                    <a:lnTo>
                      <a:pt x="23" y="33"/>
                    </a:lnTo>
                    <a:lnTo>
                      <a:pt x="31" y="45"/>
                    </a:lnTo>
                    <a:lnTo>
                      <a:pt x="38" y="56"/>
                    </a:lnTo>
                    <a:lnTo>
                      <a:pt x="63" y="9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2" name="Freeform 148"/>
              <p:cNvSpPr>
                <a:spLocks noChangeArrowheads="1"/>
              </p:cNvSpPr>
              <p:nvPr/>
            </p:nvSpPr>
            <p:spPr bwMode="auto">
              <a:xfrm>
                <a:off x="1632" y="3314"/>
                <a:ext cx="70" cy="104"/>
              </a:xfrm>
              <a:custGeom>
                <a:avLst/>
                <a:gdLst>
                  <a:gd name="T0" fmla="*/ 0 w 307"/>
                  <a:gd name="T1" fmla="*/ 0 h 460"/>
                  <a:gd name="T2" fmla="*/ 17 w 307"/>
                  <a:gd name="T3" fmla="*/ 25 h 460"/>
                  <a:gd name="T4" fmla="*/ 25 w 307"/>
                  <a:gd name="T5" fmla="*/ 35 h 460"/>
                  <a:gd name="T6" fmla="*/ 32 w 307"/>
                  <a:gd name="T7" fmla="*/ 48 h 460"/>
                  <a:gd name="T8" fmla="*/ 154 w 307"/>
                  <a:gd name="T9" fmla="*/ 231 h 460"/>
                  <a:gd name="T10" fmla="*/ 276 w 307"/>
                  <a:gd name="T11" fmla="*/ 410 h 460"/>
                  <a:gd name="T12" fmla="*/ 283 w 307"/>
                  <a:gd name="T13" fmla="*/ 423 h 460"/>
                  <a:gd name="T14" fmla="*/ 291 w 307"/>
                  <a:gd name="T15" fmla="*/ 436 h 460"/>
                  <a:gd name="T16" fmla="*/ 306 w 307"/>
                  <a:gd name="T17" fmla="*/ 459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7" h="460">
                    <a:moveTo>
                      <a:pt x="0" y="0"/>
                    </a:moveTo>
                    <a:lnTo>
                      <a:pt x="17" y="25"/>
                    </a:lnTo>
                    <a:lnTo>
                      <a:pt x="25" y="35"/>
                    </a:lnTo>
                    <a:lnTo>
                      <a:pt x="32" y="48"/>
                    </a:lnTo>
                    <a:lnTo>
                      <a:pt x="154" y="231"/>
                    </a:lnTo>
                    <a:lnTo>
                      <a:pt x="276" y="410"/>
                    </a:lnTo>
                    <a:lnTo>
                      <a:pt x="283" y="423"/>
                    </a:lnTo>
                    <a:lnTo>
                      <a:pt x="291" y="436"/>
                    </a:lnTo>
                    <a:lnTo>
                      <a:pt x="306" y="45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3" name="Freeform 149"/>
              <p:cNvSpPr>
                <a:spLocks noChangeArrowheads="1"/>
              </p:cNvSpPr>
              <p:nvPr/>
            </p:nvSpPr>
            <p:spPr bwMode="auto">
              <a:xfrm>
                <a:off x="1710" y="3431"/>
                <a:ext cx="15" cy="22"/>
              </a:xfrm>
              <a:custGeom>
                <a:avLst/>
                <a:gdLst>
                  <a:gd name="T0" fmla="*/ 0 w 65"/>
                  <a:gd name="T1" fmla="*/ 0 h 98"/>
                  <a:gd name="T2" fmla="*/ 26 w 65"/>
                  <a:gd name="T3" fmla="*/ 41 h 98"/>
                  <a:gd name="T4" fmla="*/ 36 w 65"/>
                  <a:gd name="T5" fmla="*/ 54 h 98"/>
                  <a:gd name="T6" fmla="*/ 43 w 65"/>
                  <a:gd name="T7" fmla="*/ 64 h 98"/>
                  <a:gd name="T8" fmla="*/ 64 w 65"/>
                  <a:gd name="T9" fmla="*/ 97 h 98"/>
                </a:gdLst>
                <a:ahLst/>
                <a:cxnLst>
                  <a:cxn ang="0">
                    <a:pos x="T0" y="T1"/>
                  </a:cxn>
                  <a:cxn ang="0">
                    <a:pos x="T2" y="T3"/>
                  </a:cxn>
                  <a:cxn ang="0">
                    <a:pos x="T4" y="T5"/>
                  </a:cxn>
                  <a:cxn ang="0">
                    <a:pos x="T6" y="T7"/>
                  </a:cxn>
                  <a:cxn ang="0">
                    <a:pos x="T8" y="T9"/>
                  </a:cxn>
                </a:cxnLst>
                <a:rect l="0" t="0" r="r" b="b"/>
                <a:pathLst>
                  <a:path w="65" h="98">
                    <a:moveTo>
                      <a:pt x="0" y="0"/>
                    </a:moveTo>
                    <a:lnTo>
                      <a:pt x="26" y="41"/>
                    </a:lnTo>
                    <a:lnTo>
                      <a:pt x="36" y="54"/>
                    </a:lnTo>
                    <a:lnTo>
                      <a:pt x="43" y="64"/>
                    </a:lnTo>
                    <a:lnTo>
                      <a:pt x="64" y="97"/>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4" name="Line 150"/>
              <p:cNvSpPr>
                <a:spLocks noChangeShapeType="1"/>
              </p:cNvSpPr>
              <p:nvPr/>
            </p:nvSpPr>
            <p:spPr bwMode="auto">
              <a:xfrm>
                <a:off x="1727" y="3457"/>
                <a:ext cx="5" cy="7"/>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35" name="Freeform 151"/>
              <p:cNvSpPr>
                <a:spLocks noChangeArrowheads="1"/>
              </p:cNvSpPr>
              <p:nvPr/>
            </p:nvSpPr>
            <p:spPr bwMode="auto">
              <a:xfrm>
                <a:off x="1773" y="3513"/>
                <a:ext cx="21" cy="22"/>
              </a:xfrm>
              <a:custGeom>
                <a:avLst/>
                <a:gdLst>
                  <a:gd name="T0" fmla="*/ 0 w 94"/>
                  <a:gd name="T1" fmla="*/ 0 h 95"/>
                  <a:gd name="T2" fmla="*/ 25 w 94"/>
                  <a:gd name="T3" fmla="*/ 28 h 95"/>
                  <a:gd name="T4" fmla="*/ 35 w 94"/>
                  <a:gd name="T5" fmla="*/ 38 h 95"/>
                  <a:gd name="T6" fmla="*/ 45 w 94"/>
                  <a:gd name="T7" fmla="*/ 48 h 95"/>
                  <a:gd name="T8" fmla="*/ 93 w 94"/>
                  <a:gd name="T9" fmla="*/ 94 h 95"/>
                </a:gdLst>
                <a:ahLst/>
                <a:cxnLst>
                  <a:cxn ang="0">
                    <a:pos x="T0" y="T1"/>
                  </a:cxn>
                  <a:cxn ang="0">
                    <a:pos x="T2" y="T3"/>
                  </a:cxn>
                  <a:cxn ang="0">
                    <a:pos x="T4" y="T5"/>
                  </a:cxn>
                  <a:cxn ang="0">
                    <a:pos x="T6" y="T7"/>
                  </a:cxn>
                  <a:cxn ang="0">
                    <a:pos x="T8" y="T9"/>
                  </a:cxn>
                </a:cxnLst>
                <a:rect l="0" t="0" r="r" b="b"/>
                <a:pathLst>
                  <a:path w="94" h="95">
                    <a:moveTo>
                      <a:pt x="0" y="0"/>
                    </a:moveTo>
                    <a:lnTo>
                      <a:pt x="25" y="28"/>
                    </a:lnTo>
                    <a:lnTo>
                      <a:pt x="35" y="38"/>
                    </a:lnTo>
                    <a:lnTo>
                      <a:pt x="45" y="48"/>
                    </a:lnTo>
                    <a:lnTo>
                      <a:pt x="93" y="9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6" name="Freeform 152"/>
              <p:cNvSpPr>
                <a:spLocks noChangeArrowheads="1"/>
              </p:cNvSpPr>
              <p:nvPr/>
            </p:nvSpPr>
            <p:spPr bwMode="auto">
              <a:xfrm>
                <a:off x="1809" y="3551"/>
                <a:ext cx="16" cy="15"/>
              </a:xfrm>
              <a:custGeom>
                <a:avLst/>
                <a:gdLst>
                  <a:gd name="T0" fmla="*/ 0 w 69"/>
                  <a:gd name="T1" fmla="*/ 0 h 67"/>
                  <a:gd name="T2" fmla="*/ 20 w 69"/>
                  <a:gd name="T3" fmla="*/ 20 h 67"/>
                  <a:gd name="T4" fmla="*/ 30 w 69"/>
                  <a:gd name="T5" fmla="*/ 30 h 67"/>
                  <a:gd name="T6" fmla="*/ 40 w 69"/>
                  <a:gd name="T7" fmla="*/ 40 h 67"/>
                  <a:gd name="T8" fmla="*/ 68 w 69"/>
                  <a:gd name="T9" fmla="*/ 66 h 67"/>
                </a:gdLst>
                <a:ahLst/>
                <a:cxnLst>
                  <a:cxn ang="0">
                    <a:pos x="T0" y="T1"/>
                  </a:cxn>
                  <a:cxn ang="0">
                    <a:pos x="T2" y="T3"/>
                  </a:cxn>
                  <a:cxn ang="0">
                    <a:pos x="T4" y="T5"/>
                  </a:cxn>
                  <a:cxn ang="0">
                    <a:pos x="T6" y="T7"/>
                  </a:cxn>
                  <a:cxn ang="0">
                    <a:pos x="T8" y="T9"/>
                  </a:cxn>
                </a:cxnLst>
                <a:rect l="0" t="0" r="r" b="b"/>
                <a:pathLst>
                  <a:path w="69" h="67">
                    <a:moveTo>
                      <a:pt x="0" y="0"/>
                    </a:moveTo>
                    <a:lnTo>
                      <a:pt x="20" y="20"/>
                    </a:lnTo>
                    <a:lnTo>
                      <a:pt x="30" y="30"/>
                    </a:lnTo>
                    <a:lnTo>
                      <a:pt x="40" y="40"/>
                    </a:lnTo>
                    <a:lnTo>
                      <a:pt x="68" y="66"/>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7" name="Freeform 153"/>
              <p:cNvSpPr>
                <a:spLocks noChangeArrowheads="1"/>
              </p:cNvSpPr>
              <p:nvPr/>
            </p:nvSpPr>
            <p:spPr bwMode="auto">
              <a:xfrm>
                <a:off x="1833" y="3574"/>
                <a:ext cx="134" cy="134"/>
              </a:xfrm>
              <a:custGeom>
                <a:avLst/>
                <a:gdLst>
                  <a:gd name="T0" fmla="*/ 0 w 591"/>
                  <a:gd name="T1" fmla="*/ 0 h 592"/>
                  <a:gd name="T2" fmla="*/ 294 w 591"/>
                  <a:gd name="T3" fmla="*/ 297 h 592"/>
                  <a:gd name="T4" fmla="*/ 590 w 591"/>
                  <a:gd name="T5" fmla="*/ 591 h 592"/>
                </a:gdLst>
                <a:ahLst/>
                <a:cxnLst>
                  <a:cxn ang="0">
                    <a:pos x="T0" y="T1"/>
                  </a:cxn>
                  <a:cxn ang="0">
                    <a:pos x="T2" y="T3"/>
                  </a:cxn>
                  <a:cxn ang="0">
                    <a:pos x="T4" y="T5"/>
                  </a:cxn>
                </a:cxnLst>
                <a:rect l="0" t="0" r="r" b="b"/>
                <a:pathLst>
                  <a:path w="591" h="592">
                    <a:moveTo>
                      <a:pt x="0" y="0"/>
                    </a:moveTo>
                    <a:lnTo>
                      <a:pt x="294" y="297"/>
                    </a:lnTo>
                    <a:lnTo>
                      <a:pt x="590" y="591"/>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8" name="Freeform 154"/>
              <p:cNvSpPr>
                <a:spLocks noChangeArrowheads="1"/>
              </p:cNvSpPr>
              <p:nvPr/>
            </p:nvSpPr>
            <p:spPr bwMode="auto">
              <a:xfrm>
                <a:off x="1975" y="3716"/>
                <a:ext cx="15" cy="16"/>
              </a:xfrm>
              <a:custGeom>
                <a:avLst/>
                <a:gdLst>
                  <a:gd name="T0" fmla="*/ 0 w 67"/>
                  <a:gd name="T1" fmla="*/ 0 h 70"/>
                  <a:gd name="T2" fmla="*/ 25 w 67"/>
                  <a:gd name="T3" fmla="*/ 28 h 70"/>
                  <a:gd name="T4" fmla="*/ 35 w 67"/>
                  <a:gd name="T5" fmla="*/ 38 h 70"/>
                  <a:gd name="T6" fmla="*/ 45 w 67"/>
                  <a:gd name="T7" fmla="*/ 48 h 70"/>
                  <a:gd name="T8" fmla="*/ 66 w 67"/>
                  <a:gd name="T9" fmla="*/ 69 h 70"/>
                </a:gdLst>
                <a:ahLst/>
                <a:cxnLst>
                  <a:cxn ang="0">
                    <a:pos x="T0" y="T1"/>
                  </a:cxn>
                  <a:cxn ang="0">
                    <a:pos x="T2" y="T3"/>
                  </a:cxn>
                  <a:cxn ang="0">
                    <a:pos x="T4" y="T5"/>
                  </a:cxn>
                  <a:cxn ang="0">
                    <a:pos x="T6" y="T7"/>
                  </a:cxn>
                  <a:cxn ang="0">
                    <a:pos x="T8" y="T9"/>
                  </a:cxn>
                </a:cxnLst>
                <a:rect l="0" t="0" r="r" b="b"/>
                <a:pathLst>
                  <a:path w="67" h="70">
                    <a:moveTo>
                      <a:pt x="0" y="0"/>
                    </a:moveTo>
                    <a:lnTo>
                      <a:pt x="25" y="28"/>
                    </a:lnTo>
                    <a:lnTo>
                      <a:pt x="35" y="38"/>
                    </a:lnTo>
                    <a:lnTo>
                      <a:pt x="45" y="48"/>
                    </a:lnTo>
                    <a:lnTo>
                      <a:pt x="66" y="6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39" name="Freeform 155"/>
              <p:cNvSpPr>
                <a:spLocks noChangeArrowheads="1"/>
              </p:cNvSpPr>
              <p:nvPr/>
            </p:nvSpPr>
            <p:spPr bwMode="auto">
              <a:xfrm>
                <a:off x="2006" y="3747"/>
                <a:ext cx="21" cy="22"/>
              </a:xfrm>
              <a:custGeom>
                <a:avLst/>
                <a:gdLst>
                  <a:gd name="T0" fmla="*/ 0 w 94"/>
                  <a:gd name="T1" fmla="*/ 0 h 95"/>
                  <a:gd name="T2" fmla="*/ 45 w 94"/>
                  <a:gd name="T3" fmla="*/ 48 h 95"/>
                  <a:gd name="T4" fmla="*/ 55 w 94"/>
                  <a:gd name="T5" fmla="*/ 58 h 95"/>
                  <a:gd name="T6" fmla="*/ 66 w 94"/>
                  <a:gd name="T7" fmla="*/ 68 h 95"/>
                  <a:gd name="T8" fmla="*/ 93 w 94"/>
                  <a:gd name="T9" fmla="*/ 94 h 95"/>
                </a:gdLst>
                <a:ahLst/>
                <a:cxnLst>
                  <a:cxn ang="0">
                    <a:pos x="T0" y="T1"/>
                  </a:cxn>
                  <a:cxn ang="0">
                    <a:pos x="T2" y="T3"/>
                  </a:cxn>
                  <a:cxn ang="0">
                    <a:pos x="T4" y="T5"/>
                  </a:cxn>
                  <a:cxn ang="0">
                    <a:pos x="T6" y="T7"/>
                  </a:cxn>
                  <a:cxn ang="0">
                    <a:pos x="T8" y="T9"/>
                  </a:cxn>
                </a:cxnLst>
                <a:rect l="0" t="0" r="r" b="b"/>
                <a:pathLst>
                  <a:path w="94" h="95">
                    <a:moveTo>
                      <a:pt x="0" y="0"/>
                    </a:moveTo>
                    <a:lnTo>
                      <a:pt x="45" y="48"/>
                    </a:lnTo>
                    <a:lnTo>
                      <a:pt x="55" y="58"/>
                    </a:lnTo>
                    <a:lnTo>
                      <a:pt x="66" y="68"/>
                    </a:lnTo>
                    <a:lnTo>
                      <a:pt x="93" y="94"/>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0" name="Line 156"/>
              <p:cNvSpPr>
                <a:spLocks noChangeShapeType="1"/>
              </p:cNvSpPr>
              <p:nvPr/>
            </p:nvSpPr>
            <p:spPr bwMode="auto">
              <a:xfrm>
                <a:off x="2077" y="3809"/>
                <a:ext cx="7" cy="5"/>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41" name="Freeform 157"/>
              <p:cNvSpPr>
                <a:spLocks noChangeArrowheads="1"/>
              </p:cNvSpPr>
              <p:nvPr/>
            </p:nvSpPr>
            <p:spPr bwMode="auto">
              <a:xfrm>
                <a:off x="2088" y="3816"/>
                <a:ext cx="21" cy="15"/>
              </a:xfrm>
              <a:custGeom>
                <a:avLst/>
                <a:gdLst>
                  <a:gd name="T0" fmla="*/ 0 w 94"/>
                  <a:gd name="T1" fmla="*/ 0 h 64"/>
                  <a:gd name="T2" fmla="*/ 33 w 94"/>
                  <a:gd name="T3" fmla="*/ 20 h 64"/>
                  <a:gd name="T4" fmla="*/ 43 w 94"/>
                  <a:gd name="T5" fmla="*/ 28 h 64"/>
                  <a:gd name="T6" fmla="*/ 55 w 94"/>
                  <a:gd name="T7" fmla="*/ 35 h 64"/>
                  <a:gd name="T8" fmla="*/ 93 w 94"/>
                  <a:gd name="T9" fmla="*/ 63 h 64"/>
                </a:gdLst>
                <a:ahLst/>
                <a:cxnLst>
                  <a:cxn ang="0">
                    <a:pos x="T0" y="T1"/>
                  </a:cxn>
                  <a:cxn ang="0">
                    <a:pos x="T2" y="T3"/>
                  </a:cxn>
                  <a:cxn ang="0">
                    <a:pos x="T4" y="T5"/>
                  </a:cxn>
                  <a:cxn ang="0">
                    <a:pos x="T6" y="T7"/>
                  </a:cxn>
                  <a:cxn ang="0">
                    <a:pos x="T8" y="T9"/>
                  </a:cxn>
                </a:cxnLst>
                <a:rect l="0" t="0" r="r" b="b"/>
                <a:pathLst>
                  <a:path w="94" h="64">
                    <a:moveTo>
                      <a:pt x="0" y="0"/>
                    </a:moveTo>
                    <a:lnTo>
                      <a:pt x="33" y="20"/>
                    </a:lnTo>
                    <a:lnTo>
                      <a:pt x="43" y="28"/>
                    </a:lnTo>
                    <a:lnTo>
                      <a:pt x="55" y="35"/>
                    </a:lnTo>
                    <a:lnTo>
                      <a:pt x="93" y="6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2" name="Freeform 158"/>
              <p:cNvSpPr>
                <a:spLocks noChangeArrowheads="1"/>
              </p:cNvSpPr>
              <p:nvPr/>
            </p:nvSpPr>
            <p:spPr bwMode="auto">
              <a:xfrm>
                <a:off x="2122" y="3839"/>
                <a:ext cx="104" cy="70"/>
              </a:xfrm>
              <a:custGeom>
                <a:avLst/>
                <a:gdLst>
                  <a:gd name="T0" fmla="*/ 0 w 460"/>
                  <a:gd name="T1" fmla="*/ 0 h 308"/>
                  <a:gd name="T2" fmla="*/ 23 w 460"/>
                  <a:gd name="T3" fmla="*/ 15 h 308"/>
                  <a:gd name="T4" fmla="*/ 35 w 460"/>
                  <a:gd name="T5" fmla="*/ 23 h 308"/>
                  <a:gd name="T6" fmla="*/ 48 w 460"/>
                  <a:gd name="T7" fmla="*/ 31 h 308"/>
                  <a:gd name="T8" fmla="*/ 228 w 460"/>
                  <a:gd name="T9" fmla="*/ 152 h 308"/>
                  <a:gd name="T10" fmla="*/ 410 w 460"/>
                  <a:gd name="T11" fmla="*/ 274 h 308"/>
                  <a:gd name="T12" fmla="*/ 423 w 460"/>
                  <a:gd name="T13" fmla="*/ 282 h 308"/>
                  <a:gd name="T14" fmla="*/ 433 w 460"/>
                  <a:gd name="T15" fmla="*/ 289 h 308"/>
                  <a:gd name="T16" fmla="*/ 459 w 460"/>
                  <a:gd name="T17" fmla="*/ 30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0" h="308">
                    <a:moveTo>
                      <a:pt x="0" y="0"/>
                    </a:moveTo>
                    <a:lnTo>
                      <a:pt x="23" y="15"/>
                    </a:lnTo>
                    <a:lnTo>
                      <a:pt x="35" y="23"/>
                    </a:lnTo>
                    <a:lnTo>
                      <a:pt x="48" y="31"/>
                    </a:lnTo>
                    <a:lnTo>
                      <a:pt x="228" y="152"/>
                    </a:lnTo>
                    <a:lnTo>
                      <a:pt x="410" y="274"/>
                    </a:lnTo>
                    <a:lnTo>
                      <a:pt x="423" y="282"/>
                    </a:lnTo>
                    <a:lnTo>
                      <a:pt x="433" y="289"/>
                    </a:lnTo>
                    <a:lnTo>
                      <a:pt x="459" y="307"/>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3" name="Freeform 159"/>
              <p:cNvSpPr>
                <a:spLocks noChangeArrowheads="1"/>
              </p:cNvSpPr>
              <p:nvPr/>
            </p:nvSpPr>
            <p:spPr bwMode="auto">
              <a:xfrm>
                <a:off x="2239" y="3917"/>
                <a:ext cx="22" cy="15"/>
              </a:xfrm>
              <a:custGeom>
                <a:avLst/>
                <a:gdLst>
                  <a:gd name="T0" fmla="*/ 0 w 95"/>
                  <a:gd name="T1" fmla="*/ 0 h 64"/>
                  <a:gd name="T2" fmla="*/ 41 w 95"/>
                  <a:gd name="T3" fmla="*/ 25 h 64"/>
                  <a:gd name="T4" fmla="*/ 51 w 95"/>
                  <a:gd name="T5" fmla="*/ 33 h 64"/>
                  <a:gd name="T6" fmla="*/ 64 w 95"/>
                  <a:gd name="T7" fmla="*/ 40 h 64"/>
                  <a:gd name="T8" fmla="*/ 94 w 95"/>
                  <a:gd name="T9" fmla="*/ 63 h 64"/>
                </a:gdLst>
                <a:ahLst/>
                <a:cxnLst>
                  <a:cxn ang="0">
                    <a:pos x="T0" y="T1"/>
                  </a:cxn>
                  <a:cxn ang="0">
                    <a:pos x="T2" y="T3"/>
                  </a:cxn>
                  <a:cxn ang="0">
                    <a:pos x="T4" y="T5"/>
                  </a:cxn>
                  <a:cxn ang="0">
                    <a:pos x="T6" y="T7"/>
                  </a:cxn>
                  <a:cxn ang="0">
                    <a:pos x="T8" y="T9"/>
                  </a:cxn>
                </a:cxnLst>
                <a:rect l="0" t="0" r="r" b="b"/>
                <a:pathLst>
                  <a:path w="95" h="64">
                    <a:moveTo>
                      <a:pt x="0" y="0"/>
                    </a:moveTo>
                    <a:lnTo>
                      <a:pt x="41" y="25"/>
                    </a:lnTo>
                    <a:lnTo>
                      <a:pt x="51" y="33"/>
                    </a:lnTo>
                    <a:lnTo>
                      <a:pt x="64" y="40"/>
                    </a:lnTo>
                    <a:lnTo>
                      <a:pt x="94" y="63"/>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4" name="Line 160"/>
              <p:cNvSpPr>
                <a:spLocks noChangeShapeType="1"/>
              </p:cNvSpPr>
              <p:nvPr/>
            </p:nvSpPr>
            <p:spPr bwMode="auto">
              <a:xfrm>
                <a:off x="2264" y="3934"/>
                <a:ext cx="7" cy="5"/>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45" name="Freeform 161"/>
              <p:cNvSpPr>
                <a:spLocks noChangeArrowheads="1"/>
              </p:cNvSpPr>
              <p:nvPr/>
            </p:nvSpPr>
            <p:spPr bwMode="auto">
              <a:xfrm>
                <a:off x="2328" y="3969"/>
                <a:ext cx="28" cy="12"/>
              </a:xfrm>
              <a:custGeom>
                <a:avLst/>
                <a:gdLst>
                  <a:gd name="T0" fmla="*/ 0 w 123"/>
                  <a:gd name="T1" fmla="*/ 0 h 52"/>
                  <a:gd name="T2" fmla="*/ 36 w 123"/>
                  <a:gd name="T3" fmla="*/ 15 h 52"/>
                  <a:gd name="T4" fmla="*/ 48 w 123"/>
                  <a:gd name="T5" fmla="*/ 20 h 52"/>
                  <a:gd name="T6" fmla="*/ 61 w 123"/>
                  <a:gd name="T7" fmla="*/ 25 h 52"/>
                  <a:gd name="T8" fmla="*/ 122 w 123"/>
                  <a:gd name="T9" fmla="*/ 51 h 52"/>
                </a:gdLst>
                <a:ahLst/>
                <a:cxnLst>
                  <a:cxn ang="0">
                    <a:pos x="T0" y="T1"/>
                  </a:cxn>
                  <a:cxn ang="0">
                    <a:pos x="T2" y="T3"/>
                  </a:cxn>
                  <a:cxn ang="0">
                    <a:pos x="T4" y="T5"/>
                  </a:cxn>
                  <a:cxn ang="0">
                    <a:pos x="T6" y="T7"/>
                  </a:cxn>
                  <a:cxn ang="0">
                    <a:pos x="T8" y="T9"/>
                  </a:cxn>
                </a:cxnLst>
                <a:rect l="0" t="0" r="r" b="b"/>
                <a:pathLst>
                  <a:path w="123" h="52">
                    <a:moveTo>
                      <a:pt x="0" y="0"/>
                    </a:moveTo>
                    <a:lnTo>
                      <a:pt x="36" y="15"/>
                    </a:lnTo>
                    <a:lnTo>
                      <a:pt x="48" y="20"/>
                    </a:lnTo>
                    <a:lnTo>
                      <a:pt x="61" y="25"/>
                    </a:lnTo>
                    <a:lnTo>
                      <a:pt x="122" y="51"/>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6" name="Freeform 162"/>
              <p:cNvSpPr>
                <a:spLocks noChangeArrowheads="1"/>
              </p:cNvSpPr>
              <p:nvPr/>
            </p:nvSpPr>
            <p:spPr bwMode="auto">
              <a:xfrm>
                <a:off x="2377" y="3989"/>
                <a:ext cx="20" cy="8"/>
              </a:xfrm>
              <a:custGeom>
                <a:avLst/>
                <a:gdLst>
                  <a:gd name="T0" fmla="*/ 0 w 87"/>
                  <a:gd name="T1" fmla="*/ 0 h 36"/>
                  <a:gd name="T2" fmla="*/ 25 w 87"/>
                  <a:gd name="T3" fmla="*/ 10 h 36"/>
                  <a:gd name="T4" fmla="*/ 38 w 87"/>
                  <a:gd name="T5" fmla="*/ 15 h 36"/>
                  <a:gd name="T6" fmla="*/ 50 w 87"/>
                  <a:gd name="T7" fmla="*/ 23 h 36"/>
                  <a:gd name="T8" fmla="*/ 86 w 87"/>
                  <a:gd name="T9" fmla="*/ 35 h 36"/>
                </a:gdLst>
                <a:ahLst/>
                <a:cxnLst>
                  <a:cxn ang="0">
                    <a:pos x="T0" y="T1"/>
                  </a:cxn>
                  <a:cxn ang="0">
                    <a:pos x="T2" y="T3"/>
                  </a:cxn>
                  <a:cxn ang="0">
                    <a:pos x="T4" y="T5"/>
                  </a:cxn>
                  <a:cxn ang="0">
                    <a:pos x="T6" y="T7"/>
                  </a:cxn>
                  <a:cxn ang="0">
                    <a:pos x="T8" y="T9"/>
                  </a:cxn>
                </a:cxnLst>
                <a:rect l="0" t="0" r="r" b="b"/>
                <a:pathLst>
                  <a:path w="87" h="36">
                    <a:moveTo>
                      <a:pt x="0" y="0"/>
                    </a:moveTo>
                    <a:lnTo>
                      <a:pt x="25" y="10"/>
                    </a:lnTo>
                    <a:lnTo>
                      <a:pt x="38" y="15"/>
                    </a:lnTo>
                    <a:lnTo>
                      <a:pt x="50" y="23"/>
                    </a:lnTo>
                    <a:lnTo>
                      <a:pt x="86" y="35"/>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7" name="Freeform 163"/>
              <p:cNvSpPr>
                <a:spLocks noChangeArrowheads="1"/>
              </p:cNvSpPr>
              <p:nvPr/>
            </p:nvSpPr>
            <p:spPr bwMode="auto">
              <a:xfrm>
                <a:off x="2407" y="4002"/>
                <a:ext cx="176" cy="73"/>
              </a:xfrm>
              <a:custGeom>
                <a:avLst/>
                <a:gdLst>
                  <a:gd name="T0" fmla="*/ 0 w 775"/>
                  <a:gd name="T1" fmla="*/ 0 h 320"/>
                  <a:gd name="T2" fmla="*/ 386 w 775"/>
                  <a:gd name="T3" fmla="*/ 159 h 320"/>
                  <a:gd name="T4" fmla="*/ 774 w 775"/>
                  <a:gd name="T5" fmla="*/ 319 h 320"/>
                </a:gdLst>
                <a:ahLst/>
                <a:cxnLst>
                  <a:cxn ang="0">
                    <a:pos x="T0" y="T1"/>
                  </a:cxn>
                  <a:cxn ang="0">
                    <a:pos x="T2" y="T3"/>
                  </a:cxn>
                  <a:cxn ang="0">
                    <a:pos x="T4" y="T5"/>
                  </a:cxn>
                </a:cxnLst>
                <a:rect l="0" t="0" r="r" b="b"/>
                <a:pathLst>
                  <a:path w="775" h="320">
                    <a:moveTo>
                      <a:pt x="0" y="0"/>
                    </a:moveTo>
                    <a:lnTo>
                      <a:pt x="386" y="159"/>
                    </a:lnTo>
                    <a:lnTo>
                      <a:pt x="774" y="319"/>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8" name="Freeform 164"/>
              <p:cNvSpPr>
                <a:spLocks noChangeArrowheads="1"/>
              </p:cNvSpPr>
              <p:nvPr/>
            </p:nvSpPr>
            <p:spPr bwMode="auto">
              <a:xfrm>
                <a:off x="2592" y="4078"/>
                <a:ext cx="20" cy="9"/>
              </a:xfrm>
              <a:custGeom>
                <a:avLst/>
                <a:gdLst>
                  <a:gd name="T0" fmla="*/ 0 w 87"/>
                  <a:gd name="T1" fmla="*/ 0 h 39"/>
                  <a:gd name="T2" fmla="*/ 36 w 87"/>
                  <a:gd name="T3" fmla="*/ 15 h 39"/>
                  <a:gd name="T4" fmla="*/ 48 w 87"/>
                  <a:gd name="T5" fmla="*/ 20 h 39"/>
                  <a:gd name="T6" fmla="*/ 61 w 87"/>
                  <a:gd name="T7" fmla="*/ 25 h 39"/>
                  <a:gd name="T8" fmla="*/ 86 w 87"/>
                  <a:gd name="T9" fmla="*/ 38 h 39"/>
                </a:gdLst>
                <a:ahLst/>
                <a:cxnLst>
                  <a:cxn ang="0">
                    <a:pos x="T0" y="T1"/>
                  </a:cxn>
                  <a:cxn ang="0">
                    <a:pos x="T2" y="T3"/>
                  </a:cxn>
                  <a:cxn ang="0">
                    <a:pos x="T4" y="T5"/>
                  </a:cxn>
                  <a:cxn ang="0">
                    <a:pos x="T6" y="T7"/>
                  </a:cxn>
                  <a:cxn ang="0">
                    <a:pos x="T8" y="T9"/>
                  </a:cxn>
                </a:cxnLst>
                <a:rect l="0" t="0" r="r" b="b"/>
                <a:pathLst>
                  <a:path w="87" h="39">
                    <a:moveTo>
                      <a:pt x="0" y="0"/>
                    </a:moveTo>
                    <a:lnTo>
                      <a:pt x="36" y="15"/>
                    </a:lnTo>
                    <a:lnTo>
                      <a:pt x="48" y="20"/>
                    </a:lnTo>
                    <a:lnTo>
                      <a:pt x="61" y="25"/>
                    </a:lnTo>
                    <a:lnTo>
                      <a:pt x="86" y="38"/>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49" name="Freeform 165"/>
              <p:cNvSpPr>
                <a:spLocks noChangeArrowheads="1"/>
              </p:cNvSpPr>
              <p:nvPr/>
            </p:nvSpPr>
            <p:spPr bwMode="auto">
              <a:xfrm>
                <a:off x="2633" y="4096"/>
                <a:ext cx="28" cy="12"/>
              </a:xfrm>
              <a:custGeom>
                <a:avLst/>
                <a:gdLst>
                  <a:gd name="T0" fmla="*/ 0 w 125"/>
                  <a:gd name="T1" fmla="*/ 0 h 51"/>
                  <a:gd name="T2" fmla="*/ 63 w 125"/>
                  <a:gd name="T3" fmla="*/ 25 h 51"/>
                  <a:gd name="T4" fmla="*/ 76 w 125"/>
                  <a:gd name="T5" fmla="*/ 30 h 51"/>
                  <a:gd name="T6" fmla="*/ 88 w 125"/>
                  <a:gd name="T7" fmla="*/ 35 h 51"/>
                  <a:gd name="T8" fmla="*/ 124 w 125"/>
                  <a:gd name="T9" fmla="*/ 50 h 51"/>
                </a:gdLst>
                <a:ahLst/>
                <a:cxnLst>
                  <a:cxn ang="0">
                    <a:pos x="T0" y="T1"/>
                  </a:cxn>
                  <a:cxn ang="0">
                    <a:pos x="T2" y="T3"/>
                  </a:cxn>
                  <a:cxn ang="0">
                    <a:pos x="T4" y="T5"/>
                  </a:cxn>
                  <a:cxn ang="0">
                    <a:pos x="T6" y="T7"/>
                  </a:cxn>
                  <a:cxn ang="0">
                    <a:pos x="T8" y="T9"/>
                  </a:cxn>
                </a:cxnLst>
                <a:rect l="0" t="0" r="r" b="b"/>
                <a:pathLst>
                  <a:path w="125" h="51">
                    <a:moveTo>
                      <a:pt x="0" y="0"/>
                    </a:moveTo>
                    <a:lnTo>
                      <a:pt x="63" y="25"/>
                    </a:lnTo>
                    <a:lnTo>
                      <a:pt x="76" y="30"/>
                    </a:lnTo>
                    <a:lnTo>
                      <a:pt x="88" y="35"/>
                    </a:lnTo>
                    <a:lnTo>
                      <a:pt x="124" y="5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0" name="Line 166"/>
              <p:cNvSpPr>
                <a:spLocks noChangeShapeType="1"/>
              </p:cNvSpPr>
              <p:nvPr/>
            </p:nvSpPr>
            <p:spPr bwMode="auto">
              <a:xfrm>
                <a:off x="2722" y="4126"/>
                <a:ext cx="9" cy="2"/>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51" name="Freeform 167"/>
              <p:cNvSpPr>
                <a:spLocks noChangeArrowheads="1"/>
              </p:cNvSpPr>
              <p:nvPr/>
            </p:nvSpPr>
            <p:spPr bwMode="auto">
              <a:xfrm>
                <a:off x="2735" y="4128"/>
                <a:ext cx="25" cy="5"/>
              </a:xfrm>
              <a:custGeom>
                <a:avLst/>
                <a:gdLst>
                  <a:gd name="T0" fmla="*/ 0 w 112"/>
                  <a:gd name="T1" fmla="*/ 0 h 21"/>
                  <a:gd name="T2" fmla="*/ 38 w 112"/>
                  <a:gd name="T3" fmla="*/ 8 h 21"/>
                  <a:gd name="T4" fmla="*/ 51 w 112"/>
                  <a:gd name="T5" fmla="*/ 10 h 21"/>
                  <a:gd name="T6" fmla="*/ 66 w 112"/>
                  <a:gd name="T7" fmla="*/ 13 h 21"/>
                  <a:gd name="T8" fmla="*/ 111 w 112"/>
                  <a:gd name="T9" fmla="*/ 20 h 21"/>
                </a:gdLst>
                <a:ahLst/>
                <a:cxnLst>
                  <a:cxn ang="0">
                    <a:pos x="T0" y="T1"/>
                  </a:cxn>
                  <a:cxn ang="0">
                    <a:pos x="T2" y="T3"/>
                  </a:cxn>
                  <a:cxn ang="0">
                    <a:pos x="T4" y="T5"/>
                  </a:cxn>
                  <a:cxn ang="0">
                    <a:pos x="T6" y="T7"/>
                  </a:cxn>
                  <a:cxn ang="0">
                    <a:pos x="T8" y="T9"/>
                  </a:cxn>
                </a:cxnLst>
                <a:rect l="0" t="0" r="r" b="b"/>
                <a:pathLst>
                  <a:path w="112" h="21">
                    <a:moveTo>
                      <a:pt x="0" y="0"/>
                    </a:moveTo>
                    <a:lnTo>
                      <a:pt x="38" y="8"/>
                    </a:lnTo>
                    <a:lnTo>
                      <a:pt x="51" y="10"/>
                    </a:lnTo>
                    <a:lnTo>
                      <a:pt x="66" y="13"/>
                    </a:lnTo>
                    <a:lnTo>
                      <a:pt x="111" y="2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2" name="Freeform 168"/>
              <p:cNvSpPr>
                <a:spLocks noChangeArrowheads="1"/>
              </p:cNvSpPr>
              <p:nvPr/>
            </p:nvSpPr>
            <p:spPr bwMode="auto">
              <a:xfrm>
                <a:off x="2776" y="4137"/>
                <a:ext cx="19" cy="4"/>
              </a:xfrm>
              <a:custGeom>
                <a:avLst/>
                <a:gdLst>
                  <a:gd name="T0" fmla="*/ 0 w 84"/>
                  <a:gd name="T1" fmla="*/ 0 h 16"/>
                  <a:gd name="T2" fmla="*/ 28 w 84"/>
                  <a:gd name="T3" fmla="*/ 5 h 16"/>
                  <a:gd name="T4" fmla="*/ 40 w 84"/>
                  <a:gd name="T5" fmla="*/ 7 h 16"/>
                  <a:gd name="T6" fmla="*/ 56 w 84"/>
                  <a:gd name="T7" fmla="*/ 10 h 16"/>
                  <a:gd name="T8" fmla="*/ 83 w 84"/>
                  <a:gd name="T9" fmla="*/ 15 h 16"/>
                </a:gdLst>
                <a:ahLst/>
                <a:cxnLst>
                  <a:cxn ang="0">
                    <a:pos x="T0" y="T1"/>
                  </a:cxn>
                  <a:cxn ang="0">
                    <a:pos x="T2" y="T3"/>
                  </a:cxn>
                  <a:cxn ang="0">
                    <a:pos x="T4" y="T5"/>
                  </a:cxn>
                  <a:cxn ang="0">
                    <a:pos x="T6" y="T7"/>
                  </a:cxn>
                  <a:cxn ang="0">
                    <a:pos x="T8" y="T9"/>
                  </a:cxn>
                </a:cxnLst>
                <a:rect l="0" t="0" r="r" b="b"/>
                <a:pathLst>
                  <a:path w="84" h="16">
                    <a:moveTo>
                      <a:pt x="0" y="0"/>
                    </a:moveTo>
                    <a:lnTo>
                      <a:pt x="28" y="5"/>
                    </a:lnTo>
                    <a:lnTo>
                      <a:pt x="40" y="7"/>
                    </a:lnTo>
                    <a:lnTo>
                      <a:pt x="56" y="10"/>
                    </a:lnTo>
                    <a:lnTo>
                      <a:pt x="83" y="15"/>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3" name="Freeform 169"/>
              <p:cNvSpPr>
                <a:spLocks noChangeArrowheads="1"/>
              </p:cNvSpPr>
              <p:nvPr/>
            </p:nvSpPr>
            <p:spPr bwMode="auto">
              <a:xfrm>
                <a:off x="2809" y="4143"/>
                <a:ext cx="23" cy="4"/>
              </a:xfrm>
              <a:custGeom>
                <a:avLst/>
                <a:gdLst>
                  <a:gd name="T0" fmla="*/ 0 w 100"/>
                  <a:gd name="T1" fmla="*/ 0 h 19"/>
                  <a:gd name="T2" fmla="*/ 28 w 100"/>
                  <a:gd name="T3" fmla="*/ 5 h 19"/>
                  <a:gd name="T4" fmla="*/ 43 w 100"/>
                  <a:gd name="T5" fmla="*/ 8 h 19"/>
                  <a:gd name="T6" fmla="*/ 56 w 100"/>
                  <a:gd name="T7" fmla="*/ 10 h 19"/>
                  <a:gd name="T8" fmla="*/ 99 w 100"/>
                  <a:gd name="T9" fmla="*/ 18 h 19"/>
                </a:gdLst>
                <a:ahLst/>
                <a:cxnLst>
                  <a:cxn ang="0">
                    <a:pos x="T0" y="T1"/>
                  </a:cxn>
                  <a:cxn ang="0">
                    <a:pos x="T2" y="T3"/>
                  </a:cxn>
                  <a:cxn ang="0">
                    <a:pos x="T4" y="T5"/>
                  </a:cxn>
                  <a:cxn ang="0">
                    <a:pos x="T6" y="T7"/>
                  </a:cxn>
                  <a:cxn ang="0">
                    <a:pos x="T8" y="T9"/>
                  </a:cxn>
                </a:cxnLst>
                <a:rect l="0" t="0" r="r" b="b"/>
                <a:pathLst>
                  <a:path w="100" h="19">
                    <a:moveTo>
                      <a:pt x="0" y="0"/>
                    </a:moveTo>
                    <a:lnTo>
                      <a:pt x="28" y="5"/>
                    </a:lnTo>
                    <a:lnTo>
                      <a:pt x="43" y="8"/>
                    </a:lnTo>
                    <a:lnTo>
                      <a:pt x="56" y="10"/>
                    </a:lnTo>
                    <a:lnTo>
                      <a:pt x="99" y="18"/>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4" name="Line 170"/>
              <p:cNvSpPr>
                <a:spLocks noChangeShapeType="1"/>
              </p:cNvSpPr>
              <p:nvPr/>
            </p:nvSpPr>
            <p:spPr bwMode="auto">
              <a:xfrm>
                <a:off x="2836" y="4149"/>
                <a:ext cx="8" cy="2"/>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55" name="Freeform 171"/>
              <p:cNvSpPr>
                <a:spLocks noChangeArrowheads="1"/>
              </p:cNvSpPr>
              <p:nvPr/>
            </p:nvSpPr>
            <p:spPr bwMode="auto">
              <a:xfrm>
                <a:off x="2908" y="4156"/>
                <a:ext cx="32" cy="1"/>
              </a:xfrm>
              <a:custGeom>
                <a:avLst/>
                <a:gdLst>
                  <a:gd name="T0" fmla="*/ 0 w 143"/>
                  <a:gd name="T1" fmla="*/ 0 h 1"/>
                  <a:gd name="T2" fmla="*/ 38 w 143"/>
                  <a:gd name="T3" fmla="*/ 0 h 1"/>
                  <a:gd name="T4" fmla="*/ 54 w 143"/>
                  <a:gd name="T5" fmla="*/ 0 h 1"/>
                  <a:gd name="T6" fmla="*/ 66 w 143"/>
                  <a:gd name="T7" fmla="*/ 0 h 1"/>
                  <a:gd name="T8" fmla="*/ 142 w 143"/>
                  <a:gd name="T9" fmla="*/ 0 h 1"/>
                </a:gdLst>
                <a:ahLst/>
                <a:cxnLst>
                  <a:cxn ang="0">
                    <a:pos x="T0" y="T1"/>
                  </a:cxn>
                  <a:cxn ang="0">
                    <a:pos x="T2" y="T3"/>
                  </a:cxn>
                  <a:cxn ang="0">
                    <a:pos x="T4" y="T5"/>
                  </a:cxn>
                  <a:cxn ang="0">
                    <a:pos x="T6" y="T7"/>
                  </a:cxn>
                  <a:cxn ang="0">
                    <a:pos x="T8" y="T9"/>
                  </a:cxn>
                </a:cxnLst>
                <a:rect l="0" t="0" r="r" b="b"/>
                <a:pathLst>
                  <a:path w="143" h="1">
                    <a:moveTo>
                      <a:pt x="0" y="0"/>
                    </a:moveTo>
                    <a:lnTo>
                      <a:pt x="38" y="0"/>
                    </a:lnTo>
                    <a:lnTo>
                      <a:pt x="54" y="0"/>
                    </a:lnTo>
                    <a:lnTo>
                      <a:pt x="66" y="0"/>
                    </a:lnTo>
                    <a:lnTo>
                      <a:pt x="142"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6" name="Freeform 172"/>
              <p:cNvSpPr>
                <a:spLocks noChangeArrowheads="1"/>
              </p:cNvSpPr>
              <p:nvPr/>
            </p:nvSpPr>
            <p:spPr bwMode="auto">
              <a:xfrm>
                <a:off x="2952" y="4156"/>
                <a:ext cx="20" cy="1"/>
              </a:xfrm>
              <a:custGeom>
                <a:avLst/>
                <a:gdLst>
                  <a:gd name="T0" fmla="*/ 0 w 87"/>
                  <a:gd name="T1" fmla="*/ 0 h 1"/>
                  <a:gd name="T2" fmla="*/ 28 w 87"/>
                  <a:gd name="T3" fmla="*/ 0 h 1"/>
                  <a:gd name="T4" fmla="*/ 43 w 87"/>
                  <a:gd name="T5" fmla="*/ 0 h 1"/>
                  <a:gd name="T6" fmla="*/ 56 w 87"/>
                  <a:gd name="T7" fmla="*/ 0 h 1"/>
                  <a:gd name="T8" fmla="*/ 86 w 87"/>
                  <a:gd name="T9" fmla="*/ 0 h 1"/>
                </a:gdLst>
                <a:ahLst/>
                <a:cxnLst>
                  <a:cxn ang="0">
                    <a:pos x="T0" y="T1"/>
                  </a:cxn>
                  <a:cxn ang="0">
                    <a:pos x="T2" y="T3"/>
                  </a:cxn>
                  <a:cxn ang="0">
                    <a:pos x="T4" y="T5"/>
                  </a:cxn>
                  <a:cxn ang="0">
                    <a:pos x="T6" y="T7"/>
                  </a:cxn>
                  <a:cxn ang="0">
                    <a:pos x="T8" y="T9"/>
                  </a:cxn>
                </a:cxnLst>
                <a:rect l="0" t="0" r="r" b="b"/>
                <a:pathLst>
                  <a:path w="87" h="1">
                    <a:moveTo>
                      <a:pt x="0" y="0"/>
                    </a:moveTo>
                    <a:lnTo>
                      <a:pt x="28" y="0"/>
                    </a:lnTo>
                    <a:lnTo>
                      <a:pt x="43" y="0"/>
                    </a:lnTo>
                    <a:lnTo>
                      <a:pt x="56" y="0"/>
                    </a:lnTo>
                    <a:lnTo>
                      <a:pt x="86" y="0"/>
                    </a:lnTo>
                  </a:path>
                </a:pathLst>
              </a:custGeom>
              <a:noFill/>
              <a:ln w="9525">
                <a:solidFill>
                  <a:srgbClr val="0F0F0F"/>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95757" name="Line 173"/>
              <p:cNvSpPr>
                <a:spLocks noChangeShapeType="1"/>
              </p:cNvSpPr>
              <p:nvPr/>
            </p:nvSpPr>
            <p:spPr bwMode="auto">
              <a:xfrm>
                <a:off x="2983" y="4156"/>
                <a:ext cx="9" cy="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58" name="Line 174"/>
              <p:cNvSpPr>
                <a:spLocks noChangeShapeType="1"/>
              </p:cNvSpPr>
              <p:nvPr/>
            </p:nvSpPr>
            <p:spPr bwMode="auto">
              <a:xfrm>
                <a:off x="3003" y="4156"/>
                <a:ext cx="172" cy="1"/>
              </a:xfrm>
              <a:prstGeom prst="line">
                <a:avLst/>
              </a:prstGeom>
              <a:noFill/>
              <a:ln w="9525">
                <a:solidFill>
                  <a:srgbClr val="0F0F0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5759" name="Freeform 175"/>
              <p:cNvSpPr>
                <a:spLocks noChangeArrowheads="1"/>
              </p:cNvSpPr>
              <p:nvPr/>
            </p:nvSpPr>
            <p:spPr bwMode="auto">
              <a:xfrm>
                <a:off x="3347" y="4143"/>
                <a:ext cx="12" cy="26"/>
              </a:xfrm>
              <a:custGeom>
                <a:avLst/>
                <a:gdLst>
                  <a:gd name="T0" fmla="*/ 0 w 52"/>
                  <a:gd name="T1" fmla="*/ 0 h 115"/>
                  <a:gd name="T2" fmla="*/ 0 w 52"/>
                  <a:gd name="T3" fmla="*/ 114 h 115"/>
                  <a:gd name="T4" fmla="*/ 51 w 52"/>
                  <a:gd name="T5" fmla="*/ 114 h 115"/>
                  <a:gd name="T6" fmla="*/ 0 w 52"/>
                  <a:gd name="T7" fmla="*/ 0 h 115"/>
                </a:gdLst>
                <a:ahLst/>
                <a:cxnLst>
                  <a:cxn ang="0">
                    <a:pos x="T0" y="T1"/>
                  </a:cxn>
                  <a:cxn ang="0">
                    <a:pos x="T2" y="T3"/>
                  </a:cxn>
                  <a:cxn ang="0">
                    <a:pos x="T4" y="T5"/>
                  </a:cxn>
                  <a:cxn ang="0">
                    <a:pos x="T6" y="T7"/>
                  </a:cxn>
                </a:cxnLst>
                <a:rect l="0" t="0" r="r" b="b"/>
                <a:pathLst>
                  <a:path w="52" h="115">
                    <a:moveTo>
                      <a:pt x="0" y="0"/>
                    </a:moveTo>
                    <a:lnTo>
                      <a:pt x="0" y="114"/>
                    </a:lnTo>
                    <a:lnTo>
                      <a:pt x="51" y="11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0" name="Freeform 176"/>
              <p:cNvSpPr>
                <a:spLocks noChangeArrowheads="1"/>
              </p:cNvSpPr>
              <p:nvPr/>
            </p:nvSpPr>
            <p:spPr bwMode="auto">
              <a:xfrm>
                <a:off x="3347" y="4143"/>
                <a:ext cx="12" cy="26"/>
              </a:xfrm>
              <a:custGeom>
                <a:avLst/>
                <a:gdLst>
                  <a:gd name="T0" fmla="*/ 0 w 52"/>
                  <a:gd name="T1" fmla="*/ 0 h 115"/>
                  <a:gd name="T2" fmla="*/ 51 w 52"/>
                  <a:gd name="T3" fmla="*/ 114 h 115"/>
                  <a:gd name="T4" fmla="*/ 51 w 52"/>
                  <a:gd name="T5" fmla="*/ 0 h 115"/>
                  <a:gd name="T6" fmla="*/ 0 w 52"/>
                  <a:gd name="T7" fmla="*/ 0 h 115"/>
                </a:gdLst>
                <a:ahLst/>
                <a:cxnLst>
                  <a:cxn ang="0">
                    <a:pos x="T0" y="T1"/>
                  </a:cxn>
                  <a:cxn ang="0">
                    <a:pos x="T2" y="T3"/>
                  </a:cxn>
                  <a:cxn ang="0">
                    <a:pos x="T4" y="T5"/>
                  </a:cxn>
                  <a:cxn ang="0">
                    <a:pos x="T6" y="T7"/>
                  </a:cxn>
                </a:cxnLst>
                <a:rect l="0" t="0" r="r" b="b"/>
                <a:pathLst>
                  <a:path w="52" h="115">
                    <a:moveTo>
                      <a:pt x="0" y="0"/>
                    </a:moveTo>
                    <a:lnTo>
                      <a:pt x="51" y="114"/>
                    </a:lnTo>
                    <a:lnTo>
                      <a:pt x="51" y="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1" name="Freeform 177"/>
              <p:cNvSpPr>
                <a:spLocks noChangeArrowheads="1"/>
              </p:cNvSpPr>
              <p:nvPr/>
            </p:nvSpPr>
            <p:spPr bwMode="auto">
              <a:xfrm>
                <a:off x="3367" y="4143"/>
                <a:ext cx="11" cy="26"/>
              </a:xfrm>
              <a:custGeom>
                <a:avLst/>
                <a:gdLst>
                  <a:gd name="T0" fmla="*/ 0 w 49"/>
                  <a:gd name="T1" fmla="*/ 0 h 115"/>
                  <a:gd name="T2" fmla="*/ 0 w 49"/>
                  <a:gd name="T3" fmla="*/ 114 h 115"/>
                  <a:gd name="T4" fmla="*/ 48 w 49"/>
                  <a:gd name="T5" fmla="*/ 114 h 115"/>
                  <a:gd name="T6" fmla="*/ 0 w 49"/>
                  <a:gd name="T7" fmla="*/ 0 h 115"/>
                </a:gdLst>
                <a:ahLst/>
                <a:cxnLst>
                  <a:cxn ang="0">
                    <a:pos x="T0" y="T1"/>
                  </a:cxn>
                  <a:cxn ang="0">
                    <a:pos x="T2" y="T3"/>
                  </a:cxn>
                  <a:cxn ang="0">
                    <a:pos x="T4" y="T5"/>
                  </a:cxn>
                  <a:cxn ang="0">
                    <a:pos x="T6" y="T7"/>
                  </a:cxn>
                </a:cxnLst>
                <a:rect l="0" t="0" r="r" b="b"/>
                <a:pathLst>
                  <a:path w="49" h="115">
                    <a:moveTo>
                      <a:pt x="0" y="0"/>
                    </a:moveTo>
                    <a:lnTo>
                      <a:pt x="0" y="114"/>
                    </a:lnTo>
                    <a:lnTo>
                      <a:pt x="48" y="11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2" name="Freeform 178"/>
              <p:cNvSpPr>
                <a:spLocks noChangeArrowheads="1"/>
              </p:cNvSpPr>
              <p:nvPr/>
            </p:nvSpPr>
            <p:spPr bwMode="auto">
              <a:xfrm>
                <a:off x="3367" y="4143"/>
                <a:ext cx="11" cy="26"/>
              </a:xfrm>
              <a:custGeom>
                <a:avLst/>
                <a:gdLst>
                  <a:gd name="T0" fmla="*/ 0 w 49"/>
                  <a:gd name="T1" fmla="*/ 0 h 115"/>
                  <a:gd name="T2" fmla="*/ 48 w 49"/>
                  <a:gd name="T3" fmla="*/ 114 h 115"/>
                  <a:gd name="T4" fmla="*/ 48 w 49"/>
                  <a:gd name="T5" fmla="*/ 0 h 115"/>
                  <a:gd name="T6" fmla="*/ 0 w 49"/>
                  <a:gd name="T7" fmla="*/ 0 h 115"/>
                </a:gdLst>
                <a:ahLst/>
                <a:cxnLst>
                  <a:cxn ang="0">
                    <a:pos x="T0" y="T1"/>
                  </a:cxn>
                  <a:cxn ang="0">
                    <a:pos x="T2" y="T3"/>
                  </a:cxn>
                  <a:cxn ang="0">
                    <a:pos x="T4" y="T5"/>
                  </a:cxn>
                  <a:cxn ang="0">
                    <a:pos x="T6" y="T7"/>
                  </a:cxn>
                </a:cxnLst>
                <a:rect l="0" t="0" r="r" b="b"/>
                <a:pathLst>
                  <a:path w="49" h="115">
                    <a:moveTo>
                      <a:pt x="0" y="0"/>
                    </a:moveTo>
                    <a:lnTo>
                      <a:pt x="48" y="114"/>
                    </a:lnTo>
                    <a:lnTo>
                      <a:pt x="48" y="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3" name="Freeform 179"/>
              <p:cNvSpPr>
                <a:spLocks noChangeArrowheads="1"/>
              </p:cNvSpPr>
              <p:nvPr/>
            </p:nvSpPr>
            <p:spPr bwMode="auto">
              <a:xfrm>
                <a:off x="3397" y="4143"/>
                <a:ext cx="11" cy="26"/>
              </a:xfrm>
              <a:custGeom>
                <a:avLst/>
                <a:gdLst>
                  <a:gd name="T0" fmla="*/ 0 w 50"/>
                  <a:gd name="T1" fmla="*/ 0 h 115"/>
                  <a:gd name="T2" fmla="*/ 0 w 50"/>
                  <a:gd name="T3" fmla="*/ 114 h 115"/>
                  <a:gd name="T4" fmla="*/ 49 w 50"/>
                  <a:gd name="T5" fmla="*/ 114 h 115"/>
                  <a:gd name="T6" fmla="*/ 0 w 50"/>
                  <a:gd name="T7" fmla="*/ 0 h 115"/>
                </a:gdLst>
                <a:ahLst/>
                <a:cxnLst>
                  <a:cxn ang="0">
                    <a:pos x="T0" y="T1"/>
                  </a:cxn>
                  <a:cxn ang="0">
                    <a:pos x="T2" y="T3"/>
                  </a:cxn>
                  <a:cxn ang="0">
                    <a:pos x="T4" y="T5"/>
                  </a:cxn>
                  <a:cxn ang="0">
                    <a:pos x="T6" y="T7"/>
                  </a:cxn>
                </a:cxnLst>
                <a:rect l="0" t="0" r="r" b="b"/>
                <a:pathLst>
                  <a:path w="50" h="115">
                    <a:moveTo>
                      <a:pt x="0" y="0"/>
                    </a:moveTo>
                    <a:lnTo>
                      <a:pt x="0" y="114"/>
                    </a:lnTo>
                    <a:lnTo>
                      <a:pt x="49" y="11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4" name="Freeform 180"/>
              <p:cNvSpPr>
                <a:spLocks noChangeArrowheads="1"/>
              </p:cNvSpPr>
              <p:nvPr/>
            </p:nvSpPr>
            <p:spPr bwMode="auto">
              <a:xfrm>
                <a:off x="3397" y="4143"/>
                <a:ext cx="11" cy="26"/>
              </a:xfrm>
              <a:custGeom>
                <a:avLst/>
                <a:gdLst>
                  <a:gd name="T0" fmla="*/ 0 w 50"/>
                  <a:gd name="T1" fmla="*/ 0 h 115"/>
                  <a:gd name="T2" fmla="*/ 49 w 50"/>
                  <a:gd name="T3" fmla="*/ 114 h 115"/>
                  <a:gd name="T4" fmla="*/ 49 w 50"/>
                  <a:gd name="T5" fmla="*/ 0 h 115"/>
                  <a:gd name="T6" fmla="*/ 0 w 50"/>
                  <a:gd name="T7" fmla="*/ 0 h 115"/>
                </a:gdLst>
                <a:ahLst/>
                <a:cxnLst>
                  <a:cxn ang="0">
                    <a:pos x="T0" y="T1"/>
                  </a:cxn>
                  <a:cxn ang="0">
                    <a:pos x="T2" y="T3"/>
                  </a:cxn>
                  <a:cxn ang="0">
                    <a:pos x="T4" y="T5"/>
                  </a:cxn>
                  <a:cxn ang="0">
                    <a:pos x="T6" y="T7"/>
                  </a:cxn>
                </a:cxnLst>
                <a:rect l="0" t="0" r="r" b="b"/>
                <a:pathLst>
                  <a:path w="50" h="115">
                    <a:moveTo>
                      <a:pt x="0" y="0"/>
                    </a:moveTo>
                    <a:lnTo>
                      <a:pt x="49" y="114"/>
                    </a:lnTo>
                    <a:lnTo>
                      <a:pt x="49" y="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5" name="Freeform 181"/>
              <p:cNvSpPr>
                <a:spLocks noChangeArrowheads="1"/>
              </p:cNvSpPr>
              <p:nvPr/>
            </p:nvSpPr>
            <p:spPr bwMode="auto">
              <a:xfrm>
                <a:off x="3440" y="4137"/>
                <a:ext cx="64" cy="32"/>
              </a:xfrm>
              <a:custGeom>
                <a:avLst/>
                <a:gdLst>
                  <a:gd name="T0" fmla="*/ 12 w 282"/>
                  <a:gd name="T1" fmla="*/ 142 h 143"/>
                  <a:gd name="T2" fmla="*/ 0 w 282"/>
                  <a:gd name="T3" fmla="*/ 28 h 143"/>
                  <a:gd name="T4" fmla="*/ 281 w 282"/>
                  <a:gd name="T5" fmla="*/ 0 h 143"/>
                  <a:gd name="T6" fmla="*/ 12 w 282"/>
                  <a:gd name="T7" fmla="*/ 142 h 143"/>
                </a:gdLst>
                <a:ahLst/>
                <a:cxnLst>
                  <a:cxn ang="0">
                    <a:pos x="T0" y="T1"/>
                  </a:cxn>
                  <a:cxn ang="0">
                    <a:pos x="T2" y="T3"/>
                  </a:cxn>
                  <a:cxn ang="0">
                    <a:pos x="T4" y="T5"/>
                  </a:cxn>
                  <a:cxn ang="0">
                    <a:pos x="T6" y="T7"/>
                  </a:cxn>
                </a:cxnLst>
                <a:rect l="0" t="0" r="r" b="b"/>
                <a:pathLst>
                  <a:path w="282" h="143">
                    <a:moveTo>
                      <a:pt x="12" y="142"/>
                    </a:moveTo>
                    <a:lnTo>
                      <a:pt x="0" y="28"/>
                    </a:lnTo>
                    <a:lnTo>
                      <a:pt x="281" y="0"/>
                    </a:lnTo>
                    <a:lnTo>
                      <a:pt x="12" y="142"/>
                    </a:lnTo>
                  </a:path>
                </a:pathLst>
              </a:custGeom>
              <a:solidFill>
                <a:srgbClr val="0000FF"/>
              </a:solidFill>
              <a:ln w="9525">
                <a:solidFill>
                  <a:srgbClr val="0000FF"/>
                </a:solidFill>
                <a:round/>
                <a:headEnd/>
                <a:tailEnd/>
              </a:ln>
            </p:spPr>
            <p:txBody>
              <a:bodyPr wrap="none" anchor="ctr"/>
              <a:lstStyle/>
              <a:p>
                <a:endParaRPr lang="en-US"/>
              </a:p>
            </p:txBody>
          </p:sp>
          <p:sp>
            <p:nvSpPr>
              <p:cNvPr id="195766" name="Freeform 182"/>
              <p:cNvSpPr>
                <a:spLocks noChangeArrowheads="1"/>
              </p:cNvSpPr>
              <p:nvPr/>
            </p:nvSpPr>
            <p:spPr bwMode="auto">
              <a:xfrm>
                <a:off x="3442" y="4137"/>
                <a:ext cx="64" cy="32"/>
              </a:xfrm>
              <a:custGeom>
                <a:avLst/>
                <a:gdLst>
                  <a:gd name="T0" fmla="*/ 0 w 283"/>
                  <a:gd name="T1" fmla="*/ 142 h 143"/>
                  <a:gd name="T2" fmla="*/ 269 w 283"/>
                  <a:gd name="T3" fmla="*/ 0 h 143"/>
                  <a:gd name="T4" fmla="*/ 282 w 283"/>
                  <a:gd name="T5" fmla="*/ 114 h 143"/>
                  <a:gd name="T6" fmla="*/ 0 w 283"/>
                  <a:gd name="T7" fmla="*/ 142 h 143"/>
                </a:gdLst>
                <a:ahLst/>
                <a:cxnLst>
                  <a:cxn ang="0">
                    <a:pos x="T0" y="T1"/>
                  </a:cxn>
                  <a:cxn ang="0">
                    <a:pos x="T2" y="T3"/>
                  </a:cxn>
                  <a:cxn ang="0">
                    <a:pos x="T4" y="T5"/>
                  </a:cxn>
                  <a:cxn ang="0">
                    <a:pos x="T6" y="T7"/>
                  </a:cxn>
                </a:cxnLst>
                <a:rect l="0" t="0" r="r" b="b"/>
                <a:pathLst>
                  <a:path w="283" h="143">
                    <a:moveTo>
                      <a:pt x="0" y="142"/>
                    </a:moveTo>
                    <a:lnTo>
                      <a:pt x="269" y="0"/>
                    </a:lnTo>
                    <a:lnTo>
                      <a:pt x="282" y="114"/>
                    </a:lnTo>
                    <a:lnTo>
                      <a:pt x="0" y="142"/>
                    </a:lnTo>
                  </a:path>
                </a:pathLst>
              </a:custGeom>
              <a:solidFill>
                <a:srgbClr val="0000FF"/>
              </a:solidFill>
              <a:ln w="9525">
                <a:solidFill>
                  <a:srgbClr val="0000FF"/>
                </a:solidFill>
                <a:round/>
                <a:headEnd/>
                <a:tailEnd/>
              </a:ln>
            </p:spPr>
            <p:txBody>
              <a:bodyPr wrap="none" anchor="ctr"/>
              <a:lstStyle/>
              <a:p>
                <a:endParaRPr lang="en-US"/>
              </a:p>
            </p:txBody>
          </p:sp>
          <p:sp>
            <p:nvSpPr>
              <p:cNvPr id="195767" name="Freeform 183"/>
              <p:cNvSpPr>
                <a:spLocks noChangeArrowheads="1"/>
              </p:cNvSpPr>
              <p:nvPr/>
            </p:nvSpPr>
            <p:spPr bwMode="auto">
              <a:xfrm>
                <a:off x="3511" y="4136"/>
                <a:ext cx="10" cy="26"/>
              </a:xfrm>
              <a:custGeom>
                <a:avLst/>
                <a:gdLst>
                  <a:gd name="T0" fmla="*/ 0 w 44"/>
                  <a:gd name="T1" fmla="*/ 0 h 113"/>
                  <a:gd name="T2" fmla="*/ 23 w 44"/>
                  <a:gd name="T3" fmla="*/ 112 h 113"/>
                  <a:gd name="T4" fmla="*/ 43 w 44"/>
                  <a:gd name="T5" fmla="*/ 107 h 113"/>
                  <a:gd name="T6" fmla="*/ 0 w 44"/>
                  <a:gd name="T7" fmla="*/ 0 h 113"/>
                </a:gdLst>
                <a:ahLst/>
                <a:cxnLst>
                  <a:cxn ang="0">
                    <a:pos x="T0" y="T1"/>
                  </a:cxn>
                  <a:cxn ang="0">
                    <a:pos x="T2" y="T3"/>
                  </a:cxn>
                  <a:cxn ang="0">
                    <a:pos x="T4" y="T5"/>
                  </a:cxn>
                  <a:cxn ang="0">
                    <a:pos x="T6" y="T7"/>
                  </a:cxn>
                </a:cxnLst>
                <a:rect l="0" t="0" r="r" b="b"/>
                <a:pathLst>
                  <a:path w="44" h="113">
                    <a:moveTo>
                      <a:pt x="0" y="0"/>
                    </a:moveTo>
                    <a:lnTo>
                      <a:pt x="23" y="112"/>
                    </a:lnTo>
                    <a:lnTo>
                      <a:pt x="43" y="107"/>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68" name="Freeform 184"/>
              <p:cNvSpPr>
                <a:spLocks noChangeArrowheads="1"/>
              </p:cNvSpPr>
              <p:nvPr/>
            </p:nvSpPr>
            <p:spPr bwMode="auto">
              <a:xfrm>
                <a:off x="3511" y="4135"/>
                <a:ext cx="10" cy="26"/>
              </a:xfrm>
              <a:custGeom>
                <a:avLst/>
                <a:gdLst>
                  <a:gd name="T0" fmla="*/ 0 w 44"/>
                  <a:gd name="T1" fmla="*/ 5 h 113"/>
                  <a:gd name="T2" fmla="*/ 43 w 44"/>
                  <a:gd name="T3" fmla="*/ 112 h 113"/>
                  <a:gd name="T4" fmla="*/ 20 w 44"/>
                  <a:gd name="T5" fmla="*/ 0 h 113"/>
                  <a:gd name="T6" fmla="*/ 0 w 44"/>
                  <a:gd name="T7" fmla="*/ 5 h 113"/>
                </a:gdLst>
                <a:ahLst/>
                <a:cxnLst>
                  <a:cxn ang="0">
                    <a:pos x="T0" y="T1"/>
                  </a:cxn>
                  <a:cxn ang="0">
                    <a:pos x="T2" y="T3"/>
                  </a:cxn>
                  <a:cxn ang="0">
                    <a:pos x="T4" y="T5"/>
                  </a:cxn>
                  <a:cxn ang="0">
                    <a:pos x="T6" y="T7"/>
                  </a:cxn>
                </a:cxnLst>
                <a:rect l="0" t="0" r="r" b="b"/>
                <a:pathLst>
                  <a:path w="44" h="113">
                    <a:moveTo>
                      <a:pt x="0" y="5"/>
                    </a:moveTo>
                    <a:lnTo>
                      <a:pt x="43" y="112"/>
                    </a:lnTo>
                    <a:lnTo>
                      <a:pt x="20" y="0"/>
                    </a:lnTo>
                    <a:lnTo>
                      <a:pt x="0" y="5"/>
                    </a:lnTo>
                  </a:path>
                </a:pathLst>
              </a:custGeom>
              <a:solidFill>
                <a:srgbClr val="FF00FF"/>
              </a:solidFill>
              <a:ln w="9525">
                <a:solidFill>
                  <a:srgbClr val="FF00FF"/>
                </a:solidFill>
                <a:round/>
                <a:headEnd/>
                <a:tailEnd/>
              </a:ln>
            </p:spPr>
            <p:txBody>
              <a:bodyPr wrap="none" anchor="ctr"/>
              <a:lstStyle/>
              <a:p>
                <a:endParaRPr lang="en-US"/>
              </a:p>
            </p:txBody>
          </p:sp>
          <p:sp>
            <p:nvSpPr>
              <p:cNvPr id="195769" name="Freeform 185"/>
              <p:cNvSpPr>
                <a:spLocks noChangeArrowheads="1"/>
              </p:cNvSpPr>
              <p:nvPr/>
            </p:nvSpPr>
            <p:spPr bwMode="auto">
              <a:xfrm>
                <a:off x="3537" y="4130"/>
                <a:ext cx="20" cy="26"/>
              </a:xfrm>
              <a:custGeom>
                <a:avLst/>
                <a:gdLst>
                  <a:gd name="T0" fmla="*/ 0 w 90"/>
                  <a:gd name="T1" fmla="*/ 0 h 115"/>
                  <a:gd name="T2" fmla="*/ 23 w 90"/>
                  <a:gd name="T3" fmla="*/ 114 h 115"/>
                  <a:gd name="T4" fmla="*/ 89 w 90"/>
                  <a:gd name="T5" fmla="*/ 99 h 115"/>
                  <a:gd name="T6" fmla="*/ 0 w 90"/>
                  <a:gd name="T7" fmla="*/ 0 h 115"/>
                </a:gdLst>
                <a:ahLst/>
                <a:cxnLst>
                  <a:cxn ang="0">
                    <a:pos x="T0" y="T1"/>
                  </a:cxn>
                  <a:cxn ang="0">
                    <a:pos x="T2" y="T3"/>
                  </a:cxn>
                  <a:cxn ang="0">
                    <a:pos x="T4" y="T5"/>
                  </a:cxn>
                  <a:cxn ang="0">
                    <a:pos x="T6" y="T7"/>
                  </a:cxn>
                </a:cxnLst>
                <a:rect l="0" t="0" r="r" b="b"/>
                <a:pathLst>
                  <a:path w="90" h="115">
                    <a:moveTo>
                      <a:pt x="0" y="0"/>
                    </a:moveTo>
                    <a:lnTo>
                      <a:pt x="23" y="114"/>
                    </a:lnTo>
                    <a:lnTo>
                      <a:pt x="89" y="99"/>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70" name="Freeform 186"/>
              <p:cNvSpPr>
                <a:spLocks noChangeArrowheads="1"/>
              </p:cNvSpPr>
              <p:nvPr/>
            </p:nvSpPr>
            <p:spPr bwMode="auto">
              <a:xfrm>
                <a:off x="3537" y="4127"/>
                <a:ext cx="20" cy="26"/>
              </a:xfrm>
              <a:custGeom>
                <a:avLst/>
                <a:gdLst>
                  <a:gd name="T0" fmla="*/ 0 w 90"/>
                  <a:gd name="T1" fmla="*/ 13 h 113"/>
                  <a:gd name="T2" fmla="*/ 89 w 90"/>
                  <a:gd name="T3" fmla="*/ 112 h 113"/>
                  <a:gd name="T4" fmla="*/ 69 w 90"/>
                  <a:gd name="T5" fmla="*/ 0 h 113"/>
                  <a:gd name="T6" fmla="*/ 0 w 90"/>
                  <a:gd name="T7" fmla="*/ 13 h 113"/>
                </a:gdLst>
                <a:ahLst/>
                <a:cxnLst>
                  <a:cxn ang="0">
                    <a:pos x="T0" y="T1"/>
                  </a:cxn>
                  <a:cxn ang="0">
                    <a:pos x="T2" y="T3"/>
                  </a:cxn>
                  <a:cxn ang="0">
                    <a:pos x="T4" y="T5"/>
                  </a:cxn>
                  <a:cxn ang="0">
                    <a:pos x="T6" y="T7"/>
                  </a:cxn>
                </a:cxnLst>
                <a:rect l="0" t="0" r="r" b="b"/>
                <a:pathLst>
                  <a:path w="90" h="113">
                    <a:moveTo>
                      <a:pt x="0" y="13"/>
                    </a:moveTo>
                    <a:lnTo>
                      <a:pt x="89" y="112"/>
                    </a:lnTo>
                    <a:lnTo>
                      <a:pt x="69" y="0"/>
                    </a:lnTo>
                    <a:lnTo>
                      <a:pt x="0" y="13"/>
                    </a:lnTo>
                  </a:path>
                </a:pathLst>
              </a:custGeom>
              <a:solidFill>
                <a:srgbClr val="FF00FF"/>
              </a:solidFill>
              <a:ln w="9525">
                <a:solidFill>
                  <a:srgbClr val="FF00FF"/>
                </a:solidFill>
                <a:round/>
                <a:headEnd/>
                <a:tailEnd/>
              </a:ln>
            </p:spPr>
            <p:txBody>
              <a:bodyPr wrap="none" anchor="ctr"/>
              <a:lstStyle/>
              <a:p>
                <a:endParaRPr lang="en-US"/>
              </a:p>
            </p:txBody>
          </p:sp>
          <p:sp>
            <p:nvSpPr>
              <p:cNvPr id="195771" name="Freeform 187"/>
              <p:cNvSpPr>
                <a:spLocks noChangeArrowheads="1"/>
              </p:cNvSpPr>
              <p:nvPr/>
            </p:nvSpPr>
            <p:spPr bwMode="auto">
              <a:xfrm>
                <a:off x="3572" y="4124"/>
                <a:ext cx="20" cy="25"/>
              </a:xfrm>
              <a:custGeom>
                <a:avLst/>
                <a:gdLst>
                  <a:gd name="T0" fmla="*/ 0 w 89"/>
                  <a:gd name="T1" fmla="*/ 0 h 112"/>
                  <a:gd name="T2" fmla="*/ 20 w 89"/>
                  <a:gd name="T3" fmla="*/ 111 h 112"/>
                  <a:gd name="T4" fmla="*/ 88 w 89"/>
                  <a:gd name="T5" fmla="*/ 96 h 112"/>
                  <a:gd name="T6" fmla="*/ 0 w 89"/>
                  <a:gd name="T7" fmla="*/ 0 h 112"/>
                </a:gdLst>
                <a:ahLst/>
                <a:cxnLst>
                  <a:cxn ang="0">
                    <a:pos x="T0" y="T1"/>
                  </a:cxn>
                  <a:cxn ang="0">
                    <a:pos x="T2" y="T3"/>
                  </a:cxn>
                  <a:cxn ang="0">
                    <a:pos x="T4" y="T5"/>
                  </a:cxn>
                  <a:cxn ang="0">
                    <a:pos x="T6" y="T7"/>
                  </a:cxn>
                </a:cxnLst>
                <a:rect l="0" t="0" r="r" b="b"/>
                <a:pathLst>
                  <a:path w="89" h="112">
                    <a:moveTo>
                      <a:pt x="0" y="0"/>
                    </a:moveTo>
                    <a:lnTo>
                      <a:pt x="20" y="111"/>
                    </a:lnTo>
                    <a:lnTo>
                      <a:pt x="88" y="96"/>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72" name="Freeform 188"/>
              <p:cNvSpPr>
                <a:spLocks noChangeArrowheads="1"/>
              </p:cNvSpPr>
              <p:nvPr/>
            </p:nvSpPr>
            <p:spPr bwMode="auto">
              <a:xfrm>
                <a:off x="3572" y="4120"/>
                <a:ext cx="20" cy="25"/>
              </a:xfrm>
              <a:custGeom>
                <a:avLst/>
                <a:gdLst>
                  <a:gd name="T0" fmla="*/ 0 w 89"/>
                  <a:gd name="T1" fmla="*/ 15 h 112"/>
                  <a:gd name="T2" fmla="*/ 88 w 89"/>
                  <a:gd name="T3" fmla="*/ 111 h 112"/>
                  <a:gd name="T4" fmla="*/ 65 w 89"/>
                  <a:gd name="T5" fmla="*/ 0 h 112"/>
                  <a:gd name="T6" fmla="*/ 0 w 89"/>
                  <a:gd name="T7" fmla="*/ 15 h 112"/>
                </a:gdLst>
                <a:ahLst/>
                <a:cxnLst>
                  <a:cxn ang="0">
                    <a:pos x="T0" y="T1"/>
                  </a:cxn>
                  <a:cxn ang="0">
                    <a:pos x="T2" y="T3"/>
                  </a:cxn>
                  <a:cxn ang="0">
                    <a:pos x="T4" y="T5"/>
                  </a:cxn>
                  <a:cxn ang="0">
                    <a:pos x="T6" y="T7"/>
                  </a:cxn>
                </a:cxnLst>
                <a:rect l="0" t="0" r="r" b="b"/>
                <a:pathLst>
                  <a:path w="89" h="112">
                    <a:moveTo>
                      <a:pt x="0" y="15"/>
                    </a:moveTo>
                    <a:lnTo>
                      <a:pt x="88" y="111"/>
                    </a:lnTo>
                    <a:lnTo>
                      <a:pt x="65" y="0"/>
                    </a:lnTo>
                    <a:lnTo>
                      <a:pt x="0" y="15"/>
                    </a:lnTo>
                  </a:path>
                </a:pathLst>
              </a:custGeom>
              <a:solidFill>
                <a:srgbClr val="FF00FF"/>
              </a:solidFill>
              <a:ln w="9525">
                <a:solidFill>
                  <a:srgbClr val="FF00FF"/>
                </a:solidFill>
                <a:round/>
                <a:headEnd/>
                <a:tailEnd/>
              </a:ln>
            </p:spPr>
            <p:txBody>
              <a:bodyPr wrap="none" anchor="ctr"/>
              <a:lstStyle/>
              <a:p>
                <a:endParaRPr lang="en-US"/>
              </a:p>
            </p:txBody>
          </p:sp>
          <p:sp>
            <p:nvSpPr>
              <p:cNvPr id="195773" name="Freeform 189"/>
              <p:cNvSpPr>
                <a:spLocks noChangeArrowheads="1"/>
              </p:cNvSpPr>
              <p:nvPr/>
            </p:nvSpPr>
            <p:spPr bwMode="auto">
              <a:xfrm>
                <a:off x="3612" y="4116"/>
                <a:ext cx="10" cy="26"/>
              </a:xfrm>
              <a:custGeom>
                <a:avLst/>
                <a:gdLst>
                  <a:gd name="T0" fmla="*/ 0 w 44"/>
                  <a:gd name="T1" fmla="*/ 0 h 113"/>
                  <a:gd name="T2" fmla="*/ 23 w 44"/>
                  <a:gd name="T3" fmla="*/ 112 h 113"/>
                  <a:gd name="T4" fmla="*/ 43 w 44"/>
                  <a:gd name="T5" fmla="*/ 107 h 113"/>
                  <a:gd name="T6" fmla="*/ 0 w 44"/>
                  <a:gd name="T7" fmla="*/ 0 h 113"/>
                </a:gdLst>
                <a:ahLst/>
                <a:cxnLst>
                  <a:cxn ang="0">
                    <a:pos x="T0" y="T1"/>
                  </a:cxn>
                  <a:cxn ang="0">
                    <a:pos x="T2" y="T3"/>
                  </a:cxn>
                  <a:cxn ang="0">
                    <a:pos x="T4" y="T5"/>
                  </a:cxn>
                  <a:cxn ang="0">
                    <a:pos x="T6" y="T7"/>
                  </a:cxn>
                </a:cxnLst>
                <a:rect l="0" t="0" r="r" b="b"/>
                <a:pathLst>
                  <a:path w="44" h="113">
                    <a:moveTo>
                      <a:pt x="0" y="0"/>
                    </a:moveTo>
                    <a:lnTo>
                      <a:pt x="23" y="112"/>
                    </a:lnTo>
                    <a:lnTo>
                      <a:pt x="43" y="107"/>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74" name="Freeform 190"/>
              <p:cNvSpPr>
                <a:spLocks noChangeArrowheads="1"/>
              </p:cNvSpPr>
              <p:nvPr/>
            </p:nvSpPr>
            <p:spPr bwMode="auto">
              <a:xfrm>
                <a:off x="3612" y="4115"/>
                <a:ext cx="10" cy="26"/>
              </a:xfrm>
              <a:custGeom>
                <a:avLst/>
                <a:gdLst>
                  <a:gd name="T0" fmla="*/ 0 w 44"/>
                  <a:gd name="T1" fmla="*/ 5 h 113"/>
                  <a:gd name="T2" fmla="*/ 43 w 44"/>
                  <a:gd name="T3" fmla="*/ 112 h 113"/>
                  <a:gd name="T4" fmla="*/ 20 w 44"/>
                  <a:gd name="T5" fmla="*/ 0 h 113"/>
                  <a:gd name="T6" fmla="*/ 0 w 44"/>
                  <a:gd name="T7" fmla="*/ 5 h 113"/>
                </a:gdLst>
                <a:ahLst/>
                <a:cxnLst>
                  <a:cxn ang="0">
                    <a:pos x="T0" y="T1"/>
                  </a:cxn>
                  <a:cxn ang="0">
                    <a:pos x="T2" y="T3"/>
                  </a:cxn>
                  <a:cxn ang="0">
                    <a:pos x="T4" y="T5"/>
                  </a:cxn>
                  <a:cxn ang="0">
                    <a:pos x="T6" y="T7"/>
                  </a:cxn>
                </a:cxnLst>
                <a:rect l="0" t="0" r="r" b="b"/>
                <a:pathLst>
                  <a:path w="44" h="113">
                    <a:moveTo>
                      <a:pt x="0" y="5"/>
                    </a:moveTo>
                    <a:lnTo>
                      <a:pt x="43" y="112"/>
                    </a:lnTo>
                    <a:lnTo>
                      <a:pt x="20" y="0"/>
                    </a:lnTo>
                    <a:lnTo>
                      <a:pt x="0" y="5"/>
                    </a:lnTo>
                  </a:path>
                </a:pathLst>
              </a:custGeom>
              <a:solidFill>
                <a:srgbClr val="FF00FF"/>
              </a:solidFill>
              <a:ln w="9525">
                <a:solidFill>
                  <a:srgbClr val="FF00FF"/>
                </a:solidFill>
                <a:round/>
                <a:headEnd/>
                <a:tailEnd/>
              </a:ln>
            </p:spPr>
            <p:txBody>
              <a:bodyPr wrap="none" anchor="ctr"/>
              <a:lstStyle/>
              <a:p>
                <a:endParaRPr lang="en-US"/>
              </a:p>
            </p:txBody>
          </p:sp>
          <p:sp>
            <p:nvSpPr>
              <p:cNvPr id="195775" name="Freeform 191"/>
              <p:cNvSpPr>
                <a:spLocks noChangeArrowheads="1"/>
              </p:cNvSpPr>
              <p:nvPr/>
            </p:nvSpPr>
            <p:spPr bwMode="auto">
              <a:xfrm>
                <a:off x="3624" y="4095"/>
                <a:ext cx="61" cy="44"/>
              </a:xfrm>
              <a:custGeom>
                <a:avLst/>
                <a:gdLst>
                  <a:gd name="T0" fmla="*/ 33 w 270"/>
                  <a:gd name="T1" fmla="*/ 192 h 193"/>
                  <a:gd name="T2" fmla="*/ 0 w 270"/>
                  <a:gd name="T3" fmla="*/ 83 h 193"/>
                  <a:gd name="T4" fmla="*/ 269 w 270"/>
                  <a:gd name="T5" fmla="*/ 0 h 193"/>
                  <a:gd name="T6" fmla="*/ 33 w 270"/>
                  <a:gd name="T7" fmla="*/ 192 h 193"/>
                </a:gdLst>
                <a:ahLst/>
                <a:cxnLst>
                  <a:cxn ang="0">
                    <a:pos x="T0" y="T1"/>
                  </a:cxn>
                  <a:cxn ang="0">
                    <a:pos x="T2" y="T3"/>
                  </a:cxn>
                  <a:cxn ang="0">
                    <a:pos x="T4" y="T5"/>
                  </a:cxn>
                  <a:cxn ang="0">
                    <a:pos x="T6" y="T7"/>
                  </a:cxn>
                </a:cxnLst>
                <a:rect l="0" t="0" r="r" b="b"/>
                <a:pathLst>
                  <a:path w="270" h="193">
                    <a:moveTo>
                      <a:pt x="33" y="192"/>
                    </a:moveTo>
                    <a:lnTo>
                      <a:pt x="0" y="83"/>
                    </a:lnTo>
                    <a:lnTo>
                      <a:pt x="269" y="0"/>
                    </a:lnTo>
                    <a:lnTo>
                      <a:pt x="33" y="192"/>
                    </a:lnTo>
                  </a:path>
                </a:pathLst>
              </a:custGeom>
              <a:solidFill>
                <a:srgbClr val="0000FF"/>
              </a:solidFill>
              <a:ln w="9525">
                <a:solidFill>
                  <a:srgbClr val="0000FF"/>
                </a:solidFill>
                <a:round/>
                <a:headEnd/>
                <a:tailEnd/>
              </a:ln>
            </p:spPr>
            <p:txBody>
              <a:bodyPr wrap="none" anchor="ctr"/>
              <a:lstStyle/>
              <a:p>
                <a:endParaRPr lang="en-US"/>
              </a:p>
            </p:txBody>
          </p:sp>
          <p:sp>
            <p:nvSpPr>
              <p:cNvPr id="195776" name="Freeform 192"/>
              <p:cNvSpPr>
                <a:spLocks noChangeArrowheads="1"/>
              </p:cNvSpPr>
              <p:nvPr/>
            </p:nvSpPr>
            <p:spPr bwMode="auto">
              <a:xfrm>
                <a:off x="3632" y="4095"/>
                <a:ext cx="61" cy="44"/>
              </a:xfrm>
              <a:custGeom>
                <a:avLst/>
                <a:gdLst>
                  <a:gd name="T0" fmla="*/ 0 w 270"/>
                  <a:gd name="T1" fmla="*/ 192 h 193"/>
                  <a:gd name="T2" fmla="*/ 236 w 270"/>
                  <a:gd name="T3" fmla="*/ 0 h 193"/>
                  <a:gd name="T4" fmla="*/ 269 w 270"/>
                  <a:gd name="T5" fmla="*/ 109 h 193"/>
                  <a:gd name="T6" fmla="*/ 0 w 270"/>
                  <a:gd name="T7" fmla="*/ 192 h 193"/>
                </a:gdLst>
                <a:ahLst/>
                <a:cxnLst>
                  <a:cxn ang="0">
                    <a:pos x="T0" y="T1"/>
                  </a:cxn>
                  <a:cxn ang="0">
                    <a:pos x="T2" y="T3"/>
                  </a:cxn>
                  <a:cxn ang="0">
                    <a:pos x="T4" y="T5"/>
                  </a:cxn>
                  <a:cxn ang="0">
                    <a:pos x="T6" y="T7"/>
                  </a:cxn>
                </a:cxnLst>
                <a:rect l="0" t="0" r="r" b="b"/>
                <a:pathLst>
                  <a:path w="270" h="193">
                    <a:moveTo>
                      <a:pt x="0" y="192"/>
                    </a:moveTo>
                    <a:lnTo>
                      <a:pt x="236" y="0"/>
                    </a:lnTo>
                    <a:lnTo>
                      <a:pt x="269" y="109"/>
                    </a:lnTo>
                    <a:lnTo>
                      <a:pt x="0" y="192"/>
                    </a:lnTo>
                  </a:path>
                </a:pathLst>
              </a:custGeom>
              <a:solidFill>
                <a:srgbClr val="0000FF"/>
              </a:solidFill>
              <a:ln w="9525">
                <a:solidFill>
                  <a:srgbClr val="0000FF"/>
                </a:solidFill>
                <a:round/>
                <a:headEnd/>
                <a:tailEnd/>
              </a:ln>
            </p:spPr>
            <p:txBody>
              <a:bodyPr wrap="none" anchor="ctr"/>
              <a:lstStyle/>
              <a:p>
                <a:endParaRPr lang="en-US"/>
              </a:p>
            </p:txBody>
          </p:sp>
          <p:sp>
            <p:nvSpPr>
              <p:cNvPr id="195777" name="Freeform 193"/>
              <p:cNvSpPr>
                <a:spLocks noChangeArrowheads="1"/>
              </p:cNvSpPr>
              <p:nvPr/>
            </p:nvSpPr>
            <p:spPr bwMode="auto">
              <a:xfrm>
                <a:off x="3712" y="4083"/>
                <a:ext cx="31" cy="24"/>
              </a:xfrm>
              <a:custGeom>
                <a:avLst/>
                <a:gdLst>
                  <a:gd name="T0" fmla="*/ 0 w 135"/>
                  <a:gd name="T1" fmla="*/ 0 h 105"/>
                  <a:gd name="T2" fmla="*/ 43 w 135"/>
                  <a:gd name="T3" fmla="*/ 104 h 105"/>
                  <a:gd name="T4" fmla="*/ 134 w 135"/>
                  <a:gd name="T5" fmla="*/ 69 h 105"/>
                  <a:gd name="T6" fmla="*/ 0 w 135"/>
                  <a:gd name="T7" fmla="*/ 0 h 105"/>
                </a:gdLst>
                <a:ahLst/>
                <a:cxnLst>
                  <a:cxn ang="0">
                    <a:pos x="T0" y="T1"/>
                  </a:cxn>
                  <a:cxn ang="0">
                    <a:pos x="T2" y="T3"/>
                  </a:cxn>
                  <a:cxn ang="0">
                    <a:pos x="T4" y="T5"/>
                  </a:cxn>
                  <a:cxn ang="0">
                    <a:pos x="T6" y="T7"/>
                  </a:cxn>
                </a:cxnLst>
                <a:rect l="0" t="0" r="r" b="b"/>
                <a:pathLst>
                  <a:path w="135" h="105">
                    <a:moveTo>
                      <a:pt x="0" y="0"/>
                    </a:moveTo>
                    <a:lnTo>
                      <a:pt x="43" y="104"/>
                    </a:lnTo>
                    <a:lnTo>
                      <a:pt x="134" y="69"/>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78" name="Freeform 194"/>
              <p:cNvSpPr>
                <a:spLocks noChangeArrowheads="1"/>
              </p:cNvSpPr>
              <p:nvPr/>
            </p:nvSpPr>
            <p:spPr bwMode="auto">
              <a:xfrm>
                <a:off x="3712" y="4075"/>
                <a:ext cx="31" cy="24"/>
              </a:xfrm>
              <a:custGeom>
                <a:avLst/>
                <a:gdLst>
                  <a:gd name="T0" fmla="*/ 0 w 135"/>
                  <a:gd name="T1" fmla="*/ 38 h 108"/>
                  <a:gd name="T2" fmla="*/ 134 w 135"/>
                  <a:gd name="T3" fmla="*/ 107 h 108"/>
                  <a:gd name="T4" fmla="*/ 91 w 135"/>
                  <a:gd name="T5" fmla="*/ 0 h 108"/>
                  <a:gd name="T6" fmla="*/ 0 w 135"/>
                  <a:gd name="T7" fmla="*/ 38 h 108"/>
                </a:gdLst>
                <a:ahLst/>
                <a:cxnLst>
                  <a:cxn ang="0">
                    <a:pos x="T0" y="T1"/>
                  </a:cxn>
                  <a:cxn ang="0">
                    <a:pos x="T2" y="T3"/>
                  </a:cxn>
                  <a:cxn ang="0">
                    <a:pos x="T4" y="T5"/>
                  </a:cxn>
                  <a:cxn ang="0">
                    <a:pos x="T6" y="T7"/>
                  </a:cxn>
                </a:cxnLst>
                <a:rect l="0" t="0" r="r" b="b"/>
                <a:pathLst>
                  <a:path w="135" h="108">
                    <a:moveTo>
                      <a:pt x="0" y="38"/>
                    </a:moveTo>
                    <a:lnTo>
                      <a:pt x="134" y="107"/>
                    </a:lnTo>
                    <a:lnTo>
                      <a:pt x="91" y="0"/>
                    </a:lnTo>
                    <a:lnTo>
                      <a:pt x="0" y="38"/>
                    </a:lnTo>
                  </a:path>
                </a:pathLst>
              </a:custGeom>
              <a:solidFill>
                <a:srgbClr val="FF00FF"/>
              </a:solidFill>
              <a:ln w="9525">
                <a:solidFill>
                  <a:srgbClr val="FF00FF"/>
                </a:solidFill>
                <a:round/>
                <a:headEnd/>
                <a:tailEnd/>
              </a:ln>
            </p:spPr>
            <p:txBody>
              <a:bodyPr wrap="none" anchor="ctr"/>
              <a:lstStyle/>
              <a:p>
                <a:endParaRPr lang="en-US"/>
              </a:p>
            </p:txBody>
          </p:sp>
          <p:sp>
            <p:nvSpPr>
              <p:cNvPr id="195779" name="Freeform 195"/>
              <p:cNvSpPr>
                <a:spLocks noChangeArrowheads="1"/>
              </p:cNvSpPr>
              <p:nvPr/>
            </p:nvSpPr>
            <p:spPr bwMode="auto">
              <a:xfrm>
                <a:off x="3752" y="4067"/>
                <a:ext cx="21" cy="24"/>
              </a:xfrm>
              <a:custGeom>
                <a:avLst/>
                <a:gdLst>
                  <a:gd name="T0" fmla="*/ 0 w 93"/>
                  <a:gd name="T1" fmla="*/ 0 h 105"/>
                  <a:gd name="T2" fmla="*/ 46 w 93"/>
                  <a:gd name="T3" fmla="*/ 104 h 105"/>
                  <a:gd name="T4" fmla="*/ 92 w 93"/>
                  <a:gd name="T5" fmla="*/ 86 h 105"/>
                  <a:gd name="T6" fmla="*/ 0 w 93"/>
                  <a:gd name="T7" fmla="*/ 0 h 105"/>
                </a:gdLst>
                <a:ahLst/>
                <a:cxnLst>
                  <a:cxn ang="0">
                    <a:pos x="T0" y="T1"/>
                  </a:cxn>
                  <a:cxn ang="0">
                    <a:pos x="T2" y="T3"/>
                  </a:cxn>
                  <a:cxn ang="0">
                    <a:pos x="T4" y="T5"/>
                  </a:cxn>
                  <a:cxn ang="0">
                    <a:pos x="T6" y="T7"/>
                  </a:cxn>
                </a:cxnLst>
                <a:rect l="0" t="0" r="r" b="b"/>
                <a:pathLst>
                  <a:path w="93" h="105">
                    <a:moveTo>
                      <a:pt x="0" y="0"/>
                    </a:moveTo>
                    <a:lnTo>
                      <a:pt x="46" y="104"/>
                    </a:lnTo>
                    <a:lnTo>
                      <a:pt x="92" y="86"/>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80" name="Freeform 196"/>
              <p:cNvSpPr>
                <a:spLocks noChangeArrowheads="1"/>
              </p:cNvSpPr>
              <p:nvPr/>
            </p:nvSpPr>
            <p:spPr bwMode="auto">
              <a:xfrm>
                <a:off x="3752" y="4062"/>
                <a:ext cx="21" cy="24"/>
              </a:xfrm>
              <a:custGeom>
                <a:avLst/>
                <a:gdLst>
                  <a:gd name="T0" fmla="*/ 0 w 93"/>
                  <a:gd name="T1" fmla="*/ 20 h 107"/>
                  <a:gd name="T2" fmla="*/ 92 w 93"/>
                  <a:gd name="T3" fmla="*/ 106 h 107"/>
                  <a:gd name="T4" fmla="*/ 46 w 93"/>
                  <a:gd name="T5" fmla="*/ 0 h 107"/>
                  <a:gd name="T6" fmla="*/ 0 w 93"/>
                  <a:gd name="T7" fmla="*/ 20 h 107"/>
                </a:gdLst>
                <a:ahLst/>
                <a:cxnLst>
                  <a:cxn ang="0">
                    <a:pos x="T0" y="T1"/>
                  </a:cxn>
                  <a:cxn ang="0">
                    <a:pos x="T2" y="T3"/>
                  </a:cxn>
                  <a:cxn ang="0">
                    <a:pos x="T4" y="T5"/>
                  </a:cxn>
                  <a:cxn ang="0">
                    <a:pos x="T6" y="T7"/>
                  </a:cxn>
                </a:cxnLst>
                <a:rect l="0" t="0" r="r" b="b"/>
                <a:pathLst>
                  <a:path w="93" h="107">
                    <a:moveTo>
                      <a:pt x="0" y="20"/>
                    </a:moveTo>
                    <a:lnTo>
                      <a:pt x="92" y="106"/>
                    </a:lnTo>
                    <a:lnTo>
                      <a:pt x="46" y="0"/>
                    </a:lnTo>
                    <a:lnTo>
                      <a:pt x="0" y="20"/>
                    </a:lnTo>
                  </a:path>
                </a:pathLst>
              </a:custGeom>
              <a:solidFill>
                <a:srgbClr val="FF00FF"/>
              </a:solidFill>
              <a:ln w="9525">
                <a:solidFill>
                  <a:srgbClr val="FF00FF"/>
                </a:solidFill>
                <a:round/>
                <a:headEnd/>
                <a:tailEnd/>
              </a:ln>
            </p:spPr>
            <p:txBody>
              <a:bodyPr wrap="none" anchor="ctr"/>
              <a:lstStyle/>
              <a:p>
                <a:endParaRPr lang="en-US"/>
              </a:p>
            </p:txBody>
          </p:sp>
          <p:sp>
            <p:nvSpPr>
              <p:cNvPr id="195781" name="Freeform 197"/>
              <p:cNvSpPr>
                <a:spLocks noChangeArrowheads="1"/>
              </p:cNvSpPr>
              <p:nvPr/>
            </p:nvSpPr>
            <p:spPr bwMode="auto">
              <a:xfrm>
                <a:off x="3938" y="3990"/>
                <a:ext cx="20" cy="24"/>
              </a:xfrm>
              <a:custGeom>
                <a:avLst/>
                <a:gdLst>
                  <a:gd name="T0" fmla="*/ 0 w 90"/>
                  <a:gd name="T1" fmla="*/ 0 h 108"/>
                  <a:gd name="T2" fmla="*/ 43 w 90"/>
                  <a:gd name="T3" fmla="*/ 107 h 108"/>
                  <a:gd name="T4" fmla="*/ 89 w 90"/>
                  <a:gd name="T5" fmla="*/ 86 h 108"/>
                  <a:gd name="T6" fmla="*/ 0 w 90"/>
                  <a:gd name="T7" fmla="*/ 0 h 108"/>
                </a:gdLst>
                <a:ahLst/>
                <a:cxnLst>
                  <a:cxn ang="0">
                    <a:pos x="T0" y="T1"/>
                  </a:cxn>
                  <a:cxn ang="0">
                    <a:pos x="T2" y="T3"/>
                  </a:cxn>
                  <a:cxn ang="0">
                    <a:pos x="T4" y="T5"/>
                  </a:cxn>
                  <a:cxn ang="0">
                    <a:pos x="T6" y="T7"/>
                  </a:cxn>
                </a:cxnLst>
                <a:rect l="0" t="0" r="r" b="b"/>
                <a:pathLst>
                  <a:path w="90" h="108">
                    <a:moveTo>
                      <a:pt x="0" y="0"/>
                    </a:moveTo>
                    <a:lnTo>
                      <a:pt x="43" y="107"/>
                    </a:lnTo>
                    <a:lnTo>
                      <a:pt x="89" y="86"/>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82" name="Freeform 198"/>
              <p:cNvSpPr>
                <a:spLocks noChangeArrowheads="1"/>
              </p:cNvSpPr>
              <p:nvPr/>
            </p:nvSpPr>
            <p:spPr bwMode="auto">
              <a:xfrm>
                <a:off x="3938" y="3986"/>
                <a:ext cx="20" cy="24"/>
              </a:xfrm>
              <a:custGeom>
                <a:avLst/>
                <a:gdLst>
                  <a:gd name="T0" fmla="*/ 0 w 90"/>
                  <a:gd name="T1" fmla="*/ 17 h 104"/>
                  <a:gd name="T2" fmla="*/ 89 w 90"/>
                  <a:gd name="T3" fmla="*/ 103 h 104"/>
                  <a:gd name="T4" fmla="*/ 46 w 90"/>
                  <a:gd name="T5" fmla="*/ 0 h 104"/>
                  <a:gd name="T6" fmla="*/ 0 w 90"/>
                  <a:gd name="T7" fmla="*/ 17 h 104"/>
                </a:gdLst>
                <a:ahLst/>
                <a:cxnLst>
                  <a:cxn ang="0">
                    <a:pos x="T0" y="T1"/>
                  </a:cxn>
                  <a:cxn ang="0">
                    <a:pos x="T2" y="T3"/>
                  </a:cxn>
                  <a:cxn ang="0">
                    <a:pos x="T4" y="T5"/>
                  </a:cxn>
                  <a:cxn ang="0">
                    <a:pos x="T6" y="T7"/>
                  </a:cxn>
                </a:cxnLst>
                <a:rect l="0" t="0" r="r" b="b"/>
                <a:pathLst>
                  <a:path w="90" h="104">
                    <a:moveTo>
                      <a:pt x="0" y="17"/>
                    </a:moveTo>
                    <a:lnTo>
                      <a:pt x="89" y="103"/>
                    </a:lnTo>
                    <a:lnTo>
                      <a:pt x="46" y="0"/>
                    </a:lnTo>
                    <a:lnTo>
                      <a:pt x="0" y="17"/>
                    </a:lnTo>
                  </a:path>
                </a:pathLst>
              </a:custGeom>
              <a:solidFill>
                <a:srgbClr val="FF00FF"/>
              </a:solidFill>
              <a:ln w="9525">
                <a:solidFill>
                  <a:srgbClr val="FF00FF"/>
                </a:solidFill>
                <a:round/>
                <a:headEnd/>
                <a:tailEnd/>
              </a:ln>
            </p:spPr>
            <p:txBody>
              <a:bodyPr wrap="none" anchor="ctr"/>
              <a:lstStyle/>
              <a:p>
                <a:endParaRPr lang="en-US"/>
              </a:p>
            </p:txBody>
          </p:sp>
          <p:sp>
            <p:nvSpPr>
              <p:cNvPr id="195783" name="Freeform 199"/>
              <p:cNvSpPr>
                <a:spLocks noChangeArrowheads="1"/>
              </p:cNvSpPr>
              <p:nvPr/>
            </p:nvSpPr>
            <p:spPr bwMode="auto">
              <a:xfrm>
                <a:off x="3969" y="3977"/>
                <a:ext cx="31" cy="24"/>
              </a:xfrm>
              <a:custGeom>
                <a:avLst/>
                <a:gdLst>
                  <a:gd name="T0" fmla="*/ 0 w 135"/>
                  <a:gd name="T1" fmla="*/ 0 h 107"/>
                  <a:gd name="T2" fmla="*/ 43 w 135"/>
                  <a:gd name="T3" fmla="*/ 106 h 107"/>
                  <a:gd name="T4" fmla="*/ 134 w 135"/>
                  <a:gd name="T5" fmla="*/ 68 h 107"/>
                  <a:gd name="T6" fmla="*/ 0 w 135"/>
                  <a:gd name="T7" fmla="*/ 0 h 107"/>
                </a:gdLst>
                <a:ahLst/>
                <a:cxnLst>
                  <a:cxn ang="0">
                    <a:pos x="T0" y="T1"/>
                  </a:cxn>
                  <a:cxn ang="0">
                    <a:pos x="T2" y="T3"/>
                  </a:cxn>
                  <a:cxn ang="0">
                    <a:pos x="T4" y="T5"/>
                  </a:cxn>
                  <a:cxn ang="0">
                    <a:pos x="T6" y="T7"/>
                  </a:cxn>
                </a:cxnLst>
                <a:rect l="0" t="0" r="r" b="b"/>
                <a:pathLst>
                  <a:path w="135" h="107">
                    <a:moveTo>
                      <a:pt x="0" y="0"/>
                    </a:moveTo>
                    <a:lnTo>
                      <a:pt x="43" y="106"/>
                    </a:lnTo>
                    <a:lnTo>
                      <a:pt x="134" y="68"/>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84" name="Freeform 200"/>
              <p:cNvSpPr>
                <a:spLocks noChangeArrowheads="1"/>
              </p:cNvSpPr>
              <p:nvPr/>
            </p:nvSpPr>
            <p:spPr bwMode="auto">
              <a:xfrm>
                <a:off x="3969" y="3969"/>
                <a:ext cx="31" cy="24"/>
              </a:xfrm>
              <a:custGeom>
                <a:avLst/>
                <a:gdLst>
                  <a:gd name="T0" fmla="*/ 0 w 135"/>
                  <a:gd name="T1" fmla="*/ 38 h 107"/>
                  <a:gd name="T2" fmla="*/ 134 w 135"/>
                  <a:gd name="T3" fmla="*/ 106 h 107"/>
                  <a:gd name="T4" fmla="*/ 91 w 135"/>
                  <a:gd name="T5" fmla="*/ 0 h 107"/>
                  <a:gd name="T6" fmla="*/ 0 w 135"/>
                  <a:gd name="T7" fmla="*/ 38 h 107"/>
                </a:gdLst>
                <a:ahLst/>
                <a:cxnLst>
                  <a:cxn ang="0">
                    <a:pos x="T0" y="T1"/>
                  </a:cxn>
                  <a:cxn ang="0">
                    <a:pos x="T2" y="T3"/>
                  </a:cxn>
                  <a:cxn ang="0">
                    <a:pos x="T4" y="T5"/>
                  </a:cxn>
                  <a:cxn ang="0">
                    <a:pos x="T6" y="T7"/>
                  </a:cxn>
                </a:cxnLst>
                <a:rect l="0" t="0" r="r" b="b"/>
                <a:pathLst>
                  <a:path w="135" h="107">
                    <a:moveTo>
                      <a:pt x="0" y="38"/>
                    </a:moveTo>
                    <a:lnTo>
                      <a:pt x="134" y="106"/>
                    </a:lnTo>
                    <a:lnTo>
                      <a:pt x="91" y="0"/>
                    </a:lnTo>
                    <a:lnTo>
                      <a:pt x="0" y="38"/>
                    </a:lnTo>
                  </a:path>
                </a:pathLst>
              </a:custGeom>
              <a:solidFill>
                <a:srgbClr val="FF00FF"/>
              </a:solidFill>
              <a:ln w="9525">
                <a:solidFill>
                  <a:srgbClr val="FF00FF"/>
                </a:solidFill>
                <a:round/>
                <a:headEnd/>
                <a:tailEnd/>
              </a:ln>
            </p:spPr>
            <p:txBody>
              <a:bodyPr wrap="none" anchor="ctr"/>
              <a:lstStyle/>
              <a:p>
                <a:endParaRPr lang="en-US"/>
              </a:p>
            </p:txBody>
          </p:sp>
          <p:sp>
            <p:nvSpPr>
              <p:cNvPr id="195785" name="Freeform 201"/>
              <p:cNvSpPr>
                <a:spLocks noChangeArrowheads="1"/>
              </p:cNvSpPr>
              <p:nvPr/>
            </p:nvSpPr>
            <p:spPr bwMode="auto">
              <a:xfrm>
                <a:off x="4015" y="3928"/>
                <a:ext cx="57" cy="53"/>
              </a:xfrm>
              <a:custGeom>
                <a:avLst/>
                <a:gdLst>
                  <a:gd name="T0" fmla="*/ 54 w 250"/>
                  <a:gd name="T1" fmla="*/ 233 h 234"/>
                  <a:gd name="T2" fmla="*/ 0 w 250"/>
                  <a:gd name="T3" fmla="*/ 131 h 234"/>
                  <a:gd name="T4" fmla="*/ 249 w 250"/>
                  <a:gd name="T5" fmla="*/ 0 h 234"/>
                  <a:gd name="T6" fmla="*/ 54 w 250"/>
                  <a:gd name="T7" fmla="*/ 233 h 234"/>
                </a:gdLst>
                <a:ahLst/>
                <a:cxnLst>
                  <a:cxn ang="0">
                    <a:pos x="T0" y="T1"/>
                  </a:cxn>
                  <a:cxn ang="0">
                    <a:pos x="T2" y="T3"/>
                  </a:cxn>
                  <a:cxn ang="0">
                    <a:pos x="T4" y="T5"/>
                  </a:cxn>
                  <a:cxn ang="0">
                    <a:pos x="T6" y="T7"/>
                  </a:cxn>
                </a:cxnLst>
                <a:rect l="0" t="0" r="r" b="b"/>
                <a:pathLst>
                  <a:path w="250" h="234">
                    <a:moveTo>
                      <a:pt x="54" y="233"/>
                    </a:moveTo>
                    <a:lnTo>
                      <a:pt x="0" y="131"/>
                    </a:lnTo>
                    <a:lnTo>
                      <a:pt x="249" y="0"/>
                    </a:lnTo>
                    <a:lnTo>
                      <a:pt x="54" y="233"/>
                    </a:lnTo>
                  </a:path>
                </a:pathLst>
              </a:custGeom>
              <a:solidFill>
                <a:srgbClr val="0000FF"/>
              </a:solidFill>
              <a:ln w="9525">
                <a:solidFill>
                  <a:srgbClr val="0000FF"/>
                </a:solidFill>
                <a:round/>
                <a:headEnd/>
                <a:tailEnd/>
              </a:ln>
            </p:spPr>
            <p:txBody>
              <a:bodyPr wrap="none" anchor="ctr"/>
              <a:lstStyle/>
              <a:p>
                <a:endParaRPr lang="en-US"/>
              </a:p>
            </p:txBody>
          </p:sp>
          <p:sp>
            <p:nvSpPr>
              <p:cNvPr id="195786" name="Freeform 202"/>
              <p:cNvSpPr>
                <a:spLocks noChangeArrowheads="1"/>
              </p:cNvSpPr>
              <p:nvPr/>
            </p:nvSpPr>
            <p:spPr bwMode="auto">
              <a:xfrm>
                <a:off x="4028" y="3928"/>
                <a:ext cx="57" cy="53"/>
              </a:xfrm>
              <a:custGeom>
                <a:avLst/>
                <a:gdLst>
                  <a:gd name="T0" fmla="*/ 0 w 252"/>
                  <a:gd name="T1" fmla="*/ 233 h 234"/>
                  <a:gd name="T2" fmla="*/ 195 w 252"/>
                  <a:gd name="T3" fmla="*/ 0 h 234"/>
                  <a:gd name="T4" fmla="*/ 251 w 252"/>
                  <a:gd name="T5" fmla="*/ 98 h 234"/>
                  <a:gd name="T6" fmla="*/ 0 w 252"/>
                  <a:gd name="T7" fmla="*/ 233 h 234"/>
                </a:gdLst>
                <a:ahLst/>
                <a:cxnLst>
                  <a:cxn ang="0">
                    <a:pos x="T0" y="T1"/>
                  </a:cxn>
                  <a:cxn ang="0">
                    <a:pos x="T2" y="T3"/>
                  </a:cxn>
                  <a:cxn ang="0">
                    <a:pos x="T4" y="T5"/>
                  </a:cxn>
                  <a:cxn ang="0">
                    <a:pos x="T6" y="T7"/>
                  </a:cxn>
                </a:cxnLst>
                <a:rect l="0" t="0" r="r" b="b"/>
                <a:pathLst>
                  <a:path w="252" h="234">
                    <a:moveTo>
                      <a:pt x="0" y="233"/>
                    </a:moveTo>
                    <a:lnTo>
                      <a:pt x="195" y="0"/>
                    </a:lnTo>
                    <a:lnTo>
                      <a:pt x="251" y="98"/>
                    </a:lnTo>
                    <a:lnTo>
                      <a:pt x="0" y="233"/>
                    </a:lnTo>
                  </a:path>
                </a:pathLst>
              </a:custGeom>
              <a:solidFill>
                <a:srgbClr val="0000FF"/>
              </a:solidFill>
              <a:ln w="9525">
                <a:solidFill>
                  <a:srgbClr val="0000FF"/>
                </a:solidFill>
                <a:round/>
                <a:headEnd/>
                <a:tailEnd/>
              </a:ln>
            </p:spPr>
            <p:txBody>
              <a:bodyPr wrap="none" anchor="ctr"/>
              <a:lstStyle/>
              <a:p>
                <a:endParaRPr lang="en-US"/>
              </a:p>
            </p:txBody>
          </p:sp>
          <p:sp>
            <p:nvSpPr>
              <p:cNvPr id="195787" name="Freeform 203"/>
              <p:cNvSpPr>
                <a:spLocks noChangeArrowheads="1"/>
              </p:cNvSpPr>
              <p:nvPr/>
            </p:nvSpPr>
            <p:spPr bwMode="auto">
              <a:xfrm>
                <a:off x="4078" y="3923"/>
                <a:ext cx="19" cy="22"/>
              </a:xfrm>
              <a:custGeom>
                <a:avLst/>
                <a:gdLst>
                  <a:gd name="T0" fmla="*/ 0 w 82"/>
                  <a:gd name="T1" fmla="*/ 0 h 98"/>
                  <a:gd name="T2" fmla="*/ 63 w 82"/>
                  <a:gd name="T3" fmla="*/ 97 h 98"/>
                  <a:gd name="T4" fmla="*/ 81 w 82"/>
                  <a:gd name="T5" fmla="*/ 84 h 98"/>
                  <a:gd name="T6" fmla="*/ 0 w 82"/>
                  <a:gd name="T7" fmla="*/ 0 h 98"/>
                </a:gdLst>
                <a:ahLst/>
                <a:cxnLst>
                  <a:cxn ang="0">
                    <a:pos x="T0" y="T1"/>
                  </a:cxn>
                  <a:cxn ang="0">
                    <a:pos x="T2" y="T3"/>
                  </a:cxn>
                  <a:cxn ang="0">
                    <a:pos x="T4" y="T5"/>
                  </a:cxn>
                  <a:cxn ang="0">
                    <a:pos x="T6" y="T7"/>
                  </a:cxn>
                </a:cxnLst>
                <a:rect l="0" t="0" r="r" b="b"/>
                <a:pathLst>
                  <a:path w="82" h="98">
                    <a:moveTo>
                      <a:pt x="0" y="0"/>
                    </a:moveTo>
                    <a:lnTo>
                      <a:pt x="63" y="97"/>
                    </a:lnTo>
                    <a:lnTo>
                      <a:pt x="81" y="8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88" name="Freeform 204"/>
              <p:cNvSpPr>
                <a:spLocks noChangeArrowheads="1"/>
              </p:cNvSpPr>
              <p:nvPr/>
            </p:nvSpPr>
            <p:spPr bwMode="auto">
              <a:xfrm>
                <a:off x="4078" y="3921"/>
                <a:ext cx="19" cy="22"/>
              </a:xfrm>
              <a:custGeom>
                <a:avLst/>
                <a:gdLst>
                  <a:gd name="T0" fmla="*/ 0 w 82"/>
                  <a:gd name="T1" fmla="*/ 10 h 95"/>
                  <a:gd name="T2" fmla="*/ 81 w 82"/>
                  <a:gd name="T3" fmla="*/ 94 h 95"/>
                  <a:gd name="T4" fmla="*/ 17 w 82"/>
                  <a:gd name="T5" fmla="*/ 0 h 95"/>
                  <a:gd name="T6" fmla="*/ 0 w 82"/>
                  <a:gd name="T7" fmla="*/ 10 h 95"/>
                </a:gdLst>
                <a:ahLst/>
                <a:cxnLst>
                  <a:cxn ang="0">
                    <a:pos x="T0" y="T1"/>
                  </a:cxn>
                  <a:cxn ang="0">
                    <a:pos x="T2" y="T3"/>
                  </a:cxn>
                  <a:cxn ang="0">
                    <a:pos x="T4" y="T5"/>
                  </a:cxn>
                  <a:cxn ang="0">
                    <a:pos x="T6" y="T7"/>
                  </a:cxn>
                </a:cxnLst>
                <a:rect l="0" t="0" r="r" b="b"/>
                <a:pathLst>
                  <a:path w="82" h="95">
                    <a:moveTo>
                      <a:pt x="0" y="10"/>
                    </a:moveTo>
                    <a:lnTo>
                      <a:pt x="81" y="94"/>
                    </a:lnTo>
                    <a:lnTo>
                      <a:pt x="17" y="0"/>
                    </a:lnTo>
                    <a:lnTo>
                      <a:pt x="0" y="10"/>
                    </a:lnTo>
                  </a:path>
                </a:pathLst>
              </a:custGeom>
              <a:solidFill>
                <a:srgbClr val="FF00FF"/>
              </a:solidFill>
              <a:ln w="9525">
                <a:solidFill>
                  <a:srgbClr val="FF00FF"/>
                </a:solidFill>
                <a:round/>
                <a:headEnd/>
                <a:tailEnd/>
              </a:ln>
            </p:spPr>
            <p:txBody>
              <a:bodyPr wrap="none" anchor="ctr"/>
              <a:lstStyle/>
              <a:p>
                <a:endParaRPr lang="en-US"/>
              </a:p>
            </p:txBody>
          </p:sp>
          <p:sp>
            <p:nvSpPr>
              <p:cNvPr id="195789" name="Freeform 205"/>
              <p:cNvSpPr>
                <a:spLocks noChangeArrowheads="1"/>
              </p:cNvSpPr>
              <p:nvPr/>
            </p:nvSpPr>
            <p:spPr bwMode="auto">
              <a:xfrm>
                <a:off x="4103" y="3907"/>
                <a:ext cx="28" cy="22"/>
              </a:xfrm>
              <a:custGeom>
                <a:avLst/>
                <a:gdLst>
                  <a:gd name="T0" fmla="*/ 0 w 123"/>
                  <a:gd name="T1" fmla="*/ 0 h 95"/>
                  <a:gd name="T2" fmla="*/ 64 w 123"/>
                  <a:gd name="T3" fmla="*/ 94 h 95"/>
                  <a:gd name="T4" fmla="*/ 122 w 123"/>
                  <a:gd name="T5" fmla="*/ 56 h 95"/>
                  <a:gd name="T6" fmla="*/ 0 w 123"/>
                  <a:gd name="T7" fmla="*/ 0 h 95"/>
                </a:gdLst>
                <a:ahLst/>
                <a:cxnLst>
                  <a:cxn ang="0">
                    <a:pos x="T0" y="T1"/>
                  </a:cxn>
                  <a:cxn ang="0">
                    <a:pos x="T2" y="T3"/>
                  </a:cxn>
                  <a:cxn ang="0">
                    <a:pos x="T4" y="T5"/>
                  </a:cxn>
                  <a:cxn ang="0">
                    <a:pos x="T6" y="T7"/>
                  </a:cxn>
                </a:cxnLst>
                <a:rect l="0" t="0" r="r" b="b"/>
                <a:pathLst>
                  <a:path w="123" h="95">
                    <a:moveTo>
                      <a:pt x="0" y="0"/>
                    </a:moveTo>
                    <a:lnTo>
                      <a:pt x="64" y="94"/>
                    </a:lnTo>
                    <a:lnTo>
                      <a:pt x="122" y="56"/>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90" name="Freeform 206"/>
              <p:cNvSpPr>
                <a:spLocks noChangeArrowheads="1"/>
              </p:cNvSpPr>
              <p:nvPr/>
            </p:nvSpPr>
            <p:spPr bwMode="auto">
              <a:xfrm>
                <a:off x="4103" y="3898"/>
                <a:ext cx="28" cy="22"/>
              </a:xfrm>
              <a:custGeom>
                <a:avLst/>
                <a:gdLst>
                  <a:gd name="T0" fmla="*/ 0 w 123"/>
                  <a:gd name="T1" fmla="*/ 38 h 95"/>
                  <a:gd name="T2" fmla="*/ 122 w 123"/>
                  <a:gd name="T3" fmla="*/ 94 h 95"/>
                  <a:gd name="T4" fmla="*/ 59 w 123"/>
                  <a:gd name="T5" fmla="*/ 0 h 95"/>
                  <a:gd name="T6" fmla="*/ 0 w 123"/>
                  <a:gd name="T7" fmla="*/ 38 h 95"/>
                </a:gdLst>
                <a:ahLst/>
                <a:cxnLst>
                  <a:cxn ang="0">
                    <a:pos x="T0" y="T1"/>
                  </a:cxn>
                  <a:cxn ang="0">
                    <a:pos x="T2" y="T3"/>
                  </a:cxn>
                  <a:cxn ang="0">
                    <a:pos x="T4" y="T5"/>
                  </a:cxn>
                  <a:cxn ang="0">
                    <a:pos x="T6" y="T7"/>
                  </a:cxn>
                </a:cxnLst>
                <a:rect l="0" t="0" r="r" b="b"/>
                <a:pathLst>
                  <a:path w="123" h="95">
                    <a:moveTo>
                      <a:pt x="0" y="38"/>
                    </a:moveTo>
                    <a:lnTo>
                      <a:pt x="122" y="94"/>
                    </a:lnTo>
                    <a:lnTo>
                      <a:pt x="59" y="0"/>
                    </a:lnTo>
                    <a:lnTo>
                      <a:pt x="0" y="38"/>
                    </a:lnTo>
                  </a:path>
                </a:pathLst>
              </a:custGeom>
              <a:solidFill>
                <a:srgbClr val="FF00FF"/>
              </a:solidFill>
              <a:ln w="9525">
                <a:solidFill>
                  <a:srgbClr val="FF00FF"/>
                </a:solidFill>
                <a:round/>
                <a:headEnd/>
                <a:tailEnd/>
              </a:ln>
            </p:spPr>
            <p:txBody>
              <a:bodyPr wrap="none" anchor="ctr"/>
              <a:lstStyle/>
              <a:p>
                <a:endParaRPr lang="en-US"/>
              </a:p>
            </p:txBody>
          </p:sp>
          <p:sp>
            <p:nvSpPr>
              <p:cNvPr id="195791" name="Freeform 207"/>
              <p:cNvSpPr>
                <a:spLocks noChangeArrowheads="1"/>
              </p:cNvSpPr>
              <p:nvPr/>
            </p:nvSpPr>
            <p:spPr bwMode="auto">
              <a:xfrm>
                <a:off x="4220" y="3828"/>
                <a:ext cx="28" cy="22"/>
              </a:xfrm>
              <a:custGeom>
                <a:avLst/>
                <a:gdLst>
                  <a:gd name="T0" fmla="*/ 0 w 122"/>
                  <a:gd name="T1" fmla="*/ 0 h 97"/>
                  <a:gd name="T2" fmla="*/ 63 w 122"/>
                  <a:gd name="T3" fmla="*/ 96 h 97"/>
                  <a:gd name="T4" fmla="*/ 121 w 122"/>
                  <a:gd name="T5" fmla="*/ 58 h 97"/>
                  <a:gd name="T6" fmla="*/ 0 w 122"/>
                  <a:gd name="T7" fmla="*/ 0 h 97"/>
                </a:gdLst>
                <a:ahLst/>
                <a:cxnLst>
                  <a:cxn ang="0">
                    <a:pos x="T0" y="T1"/>
                  </a:cxn>
                  <a:cxn ang="0">
                    <a:pos x="T2" y="T3"/>
                  </a:cxn>
                  <a:cxn ang="0">
                    <a:pos x="T4" y="T5"/>
                  </a:cxn>
                  <a:cxn ang="0">
                    <a:pos x="T6" y="T7"/>
                  </a:cxn>
                </a:cxnLst>
                <a:rect l="0" t="0" r="r" b="b"/>
                <a:pathLst>
                  <a:path w="122" h="97">
                    <a:moveTo>
                      <a:pt x="0" y="0"/>
                    </a:moveTo>
                    <a:lnTo>
                      <a:pt x="63" y="96"/>
                    </a:lnTo>
                    <a:lnTo>
                      <a:pt x="121" y="58"/>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92" name="Freeform 208"/>
              <p:cNvSpPr>
                <a:spLocks noChangeArrowheads="1"/>
              </p:cNvSpPr>
              <p:nvPr/>
            </p:nvSpPr>
            <p:spPr bwMode="auto">
              <a:xfrm>
                <a:off x="4220" y="3820"/>
                <a:ext cx="28" cy="22"/>
              </a:xfrm>
              <a:custGeom>
                <a:avLst/>
                <a:gdLst>
                  <a:gd name="T0" fmla="*/ 0 w 122"/>
                  <a:gd name="T1" fmla="*/ 38 h 97"/>
                  <a:gd name="T2" fmla="*/ 121 w 122"/>
                  <a:gd name="T3" fmla="*/ 96 h 97"/>
                  <a:gd name="T4" fmla="*/ 58 w 122"/>
                  <a:gd name="T5" fmla="*/ 0 h 97"/>
                  <a:gd name="T6" fmla="*/ 0 w 122"/>
                  <a:gd name="T7" fmla="*/ 38 h 97"/>
                </a:gdLst>
                <a:ahLst/>
                <a:cxnLst>
                  <a:cxn ang="0">
                    <a:pos x="T0" y="T1"/>
                  </a:cxn>
                  <a:cxn ang="0">
                    <a:pos x="T2" y="T3"/>
                  </a:cxn>
                  <a:cxn ang="0">
                    <a:pos x="T4" y="T5"/>
                  </a:cxn>
                  <a:cxn ang="0">
                    <a:pos x="T6" y="T7"/>
                  </a:cxn>
                </a:cxnLst>
                <a:rect l="0" t="0" r="r" b="b"/>
                <a:pathLst>
                  <a:path w="122" h="97">
                    <a:moveTo>
                      <a:pt x="0" y="38"/>
                    </a:moveTo>
                    <a:lnTo>
                      <a:pt x="121" y="96"/>
                    </a:lnTo>
                    <a:lnTo>
                      <a:pt x="58" y="0"/>
                    </a:lnTo>
                    <a:lnTo>
                      <a:pt x="0" y="38"/>
                    </a:lnTo>
                  </a:path>
                </a:pathLst>
              </a:custGeom>
              <a:solidFill>
                <a:srgbClr val="FF00FF"/>
              </a:solidFill>
              <a:ln w="9525">
                <a:solidFill>
                  <a:srgbClr val="FF00FF"/>
                </a:solidFill>
                <a:round/>
                <a:headEnd/>
                <a:tailEnd/>
              </a:ln>
            </p:spPr>
            <p:txBody>
              <a:bodyPr wrap="none" anchor="ctr"/>
              <a:lstStyle/>
              <a:p>
                <a:endParaRPr lang="en-US"/>
              </a:p>
            </p:txBody>
          </p:sp>
          <p:sp>
            <p:nvSpPr>
              <p:cNvPr id="195793" name="Freeform 209"/>
              <p:cNvSpPr>
                <a:spLocks noChangeArrowheads="1"/>
              </p:cNvSpPr>
              <p:nvPr/>
            </p:nvSpPr>
            <p:spPr bwMode="auto">
              <a:xfrm>
                <a:off x="4255" y="3805"/>
                <a:ext cx="19" cy="22"/>
              </a:xfrm>
              <a:custGeom>
                <a:avLst/>
                <a:gdLst>
                  <a:gd name="T0" fmla="*/ 0 w 82"/>
                  <a:gd name="T1" fmla="*/ 0 h 97"/>
                  <a:gd name="T2" fmla="*/ 63 w 82"/>
                  <a:gd name="T3" fmla="*/ 96 h 97"/>
                  <a:gd name="T4" fmla="*/ 81 w 82"/>
                  <a:gd name="T5" fmla="*/ 83 h 97"/>
                  <a:gd name="T6" fmla="*/ 0 w 82"/>
                  <a:gd name="T7" fmla="*/ 0 h 97"/>
                </a:gdLst>
                <a:ahLst/>
                <a:cxnLst>
                  <a:cxn ang="0">
                    <a:pos x="T0" y="T1"/>
                  </a:cxn>
                  <a:cxn ang="0">
                    <a:pos x="T2" y="T3"/>
                  </a:cxn>
                  <a:cxn ang="0">
                    <a:pos x="T4" y="T5"/>
                  </a:cxn>
                  <a:cxn ang="0">
                    <a:pos x="T6" y="T7"/>
                  </a:cxn>
                </a:cxnLst>
                <a:rect l="0" t="0" r="r" b="b"/>
                <a:pathLst>
                  <a:path w="82" h="97">
                    <a:moveTo>
                      <a:pt x="0" y="0"/>
                    </a:moveTo>
                    <a:lnTo>
                      <a:pt x="63" y="96"/>
                    </a:lnTo>
                    <a:lnTo>
                      <a:pt x="81" y="83"/>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94" name="Freeform 210"/>
              <p:cNvSpPr>
                <a:spLocks noChangeArrowheads="1"/>
              </p:cNvSpPr>
              <p:nvPr/>
            </p:nvSpPr>
            <p:spPr bwMode="auto">
              <a:xfrm>
                <a:off x="4255" y="3803"/>
                <a:ext cx="19" cy="22"/>
              </a:xfrm>
              <a:custGeom>
                <a:avLst/>
                <a:gdLst>
                  <a:gd name="T0" fmla="*/ 0 w 82"/>
                  <a:gd name="T1" fmla="*/ 11 h 95"/>
                  <a:gd name="T2" fmla="*/ 81 w 82"/>
                  <a:gd name="T3" fmla="*/ 94 h 95"/>
                  <a:gd name="T4" fmla="*/ 18 w 82"/>
                  <a:gd name="T5" fmla="*/ 0 h 95"/>
                  <a:gd name="T6" fmla="*/ 0 w 82"/>
                  <a:gd name="T7" fmla="*/ 11 h 95"/>
                </a:gdLst>
                <a:ahLst/>
                <a:cxnLst>
                  <a:cxn ang="0">
                    <a:pos x="T0" y="T1"/>
                  </a:cxn>
                  <a:cxn ang="0">
                    <a:pos x="T2" y="T3"/>
                  </a:cxn>
                  <a:cxn ang="0">
                    <a:pos x="T4" y="T5"/>
                  </a:cxn>
                  <a:cxn ang="0">
                    <a:pos x="T6" y="T7"/>
                  </a:cxn>
                </a:cxnLst>
                <a:rect l="0" t="0" r="r" b="b"/>
                <a:pathLst>
                  <a:path w="82" h="95">
                    <a:moveTo>
                      <a:pt x="0" y="11"/>
                    </a:moveTo>
                    <a:lnTo>
                      <a:pt x="81" y="94"/>
                    </a:lnTo>
                    <a:lnTo>
                      <a:pt x="18" y="0"/>
                    </a:lnTo>
                    <a:lnTo>
                      <a:pt x="0" y="11"/>
                    </a:lnTo>
                  </a:path>
                </a:pathLst>
              </a:custGeom>
              <a:solidFill>
                <a:srgbClr val="FF00FF"/>
              </a:solidFill>
              <a:ln w="9525">
                <a:solidFill>
                  <a:srgbClr val="FF00FF"/>
                </a:solidFill>
                <a:round/>
                <a:headEnd/>
                <a:tailEnd/>
              </a:ln>
            </p:spPr>
            <p:txBody>
              <a:bodyPr wrap="none" anchor="ctr"/>
              <a:lstStyle/>
              <a:p>
                <a:endParaRPr lang="en-US"/>
              </a:p>
            </p:txBody>
          </p:sp>
          <p:sp>
            <p:nvSpPr>
              <p:cNvPr id="195795" name="Freeform 211"/>
              <p:cNvSpPr>
                <a:spLocks noChangeArrowheads="1"/>
              </p:cNvSpPr>
              <p:nvPr/>
            </p:nvSpPr>
            <p:spPr bwMode="auto">
              <a:xfrm>
                <a:off x="4265" y="3758"/>
                <a:ext cx="50" cy="61"/>
              </a:xfrm>
              <a:custGeom>
                <a:avLst/>
                <a:gdLst>
                  <a:gd name="T0" fmla="*/ 70 w 219"/>
                  <a:gd name="T1" fmla="*/ 266 h 267"/>
                  <a:gd name="T2" fmla="*/ 0 w 219"/>
                  <a:gd name="T3" fmla="*/ 180 h 267"/>
                  <a:gd name="T4" fmla="*/ 218 w 219"/>
                  <a:gd name="T5" fmla="*/ 0 h 267"/>
                  <a:gd name="T6" fmla="*/ 70 w 219"/>
                  <a:gd name="T7" fmla="*/ 266 h 267"/>
                </a:gdLst>
                <a:ahLst/>
                <a:cxnLst>
                  <a:cxn ang="0">
                    <a:pos x="T0" y="T1"/>
                  </a:cxn>
                  <a:cxn ang="0">
                    <a:pos x="T2" y="T3"/>
                  </a:cxn>
                  <a:cxn ang="0">
                    <a:pos x="T4" y="T5"/>
                  </a:cxn>
                  <a:cxn ang="0">
                    <a:pos x="T6" y="T7"/>
                  </a:cxn>
                </a:cxnLst>
                <a:rect l="0" t="0" r="r" b="b"/>
                <a:pathLst>
                  <a:path w="219" h="267">
                    <a:moveTo>
                      <a:pt x="70" y="266"/>
                    </a:moveTo>
                    <a:lnTo>
                      <a:pt x="0" y="180"/>
                    </a:lnTo>
                    <a:lnTo>
                      <a:pt x="218" y="0"/>
                    </a:lnTo>
                    <a:lnTo>
                      <a:pt x="70" y="266"/>
                    </a:lnTo>
                  </a:path>
                </a:pathLst>
              </a:custGeom>
              <a:solidFill>
                <a:srgbClr val="0000FF"/>
              </a:solidFill>
              <a:ln w="9525">
                <a:solidFill>
                  <a:srgbClr val="0000FF"/>
                </a:solidFill>
                <a:round/>
                <a:headEnd/>
                <a:tailEnd/>
              </a:ln>
            </p:spPr>
            <p:txBody>
              <a:bodyPr wrap="none" anchor="ctr"/>
              <a:lstStyle/>
              <a:p>
                <a:endParaRPr lang="en-US"/>
              </a:p>
            </p:txBody>
          </p:sp>
          <p:sp>
            <p:nvSpPr>
              <p:cNvPr id="195796" name="Freeform 212"/>
              <p:cNvSpPr>
                <a:spLocks noChangeArrowheads="1"/>
              </p:cNvSpPr>
              <p:nvPr/>
            </p:nvSpPr>
            <p:spPr bwMode="auto">
              <a:xfrm>
                <a:off x="4281" y="3758"/>
                <a:ext cx="50" cy="61"/>
              </a:xfrm>
              <a:custGeom>
                <a:avLst/>
                <a:gdLst>
                  <a:gd name="T0" fmla="*/ 0 w 219"/>
                  <a:gd name="T1" fmla="*/ 266 h 267"/>
                  <a:gd name="T2" fmla="*/ 148 w 219"/>
                  <a:gd name="T3" fmla="*/ 0 h 267"/>
                  <a:gd name="T4" fmla="*/ 218 w 219"/>
                  <a:gd name="T5" fmla="*/ 88 h 267"/>
                  <a:gd name="T6" fmla="*/ 0 w 219"/>
                  <a:gd name="T7" fmla="*/ 266 h 267"/>
                </a:gdLst>
                <a:ahLst/>
                <a:cxnLst>
                  <a:cxn ang="0">
                    <a:pos x="T0" y="T1"/>
                  </a:cxn>
                  <a:cxn ang="0">
                    <a:pos x="T2" y="T3"/>
                  </a:cxn>
                  <a:cxn ang="0">
                    <a:pos x="T4" y="T5"/>
                  </a:cxn>
                  <a:cxn ang="0">
                    <a:pos x="T6" y="T7"/>
                  </a:cxn>
                </a:cxnLst>
                <a:rect l="0" t="0" r="r" b="b"/>
                <a:pathLst>
                  <a:path w="219" h="267">
                    <a:moveTo>
                      <a:pt x="0" y="266"/>
                    </a:moveTo>
                    <a:lnTo>
                      <a:pt x="148" y="0"/>
                    </a:lnTo>
                    <a:lnTo>
                      <a:pt x="218" y="88"/>
                    </a:lnTo>
                    <a:lnTo>
                      <a:pt x="0" y="266"/>
                    </a:lnTo>
                  </a:path>
                </a:pathLst>
              </a:custGeom>
              <a:solidFill>
                <a:srgbClr val="0000FF"/>
              </a:solidFill>
              <a:ln w="9525">
                <a:solidFill>
                  <a:srgbClr val="0000FF"/>
                </a:solidFill>
                <a:round/>
                <a:headEnd/>
                <a:tailEnd/>
              </a:ln>
            </p:spPr>
            <p:txBody>
              <a:bodyPr wrap="none" anchor="ctr"/>
              <a:lstStyle/>
              <a:p>
                <a:endParaRPr lang="en-US"/>
              </a:p>
            </p:txBody>
          </p:sp>
          <p:sp>
            <p:nvSpPr>
              <p:cNvPr id="195797" name="Freeform 213"/>
              <p:cNvSpPr>
                <a:spLocks noChangeArrowheads="1"/>
              </p:cNvSpPr>
              <p:nvPr/>
            </p:nvSpPr>
            <p:spPr bwMode="auto">
              <a:xfrm>
                <a:off x="4335" y="3737"/>
                <a:ext cx="35" cy="19"/>
              </a:xfrm>
              <a:custGeom>
                <a:avLst/>
                <a:gdLst>
                  <a:gd name="T0" fmla="*/ 0 w 153"/>
                  <a:gd name="T1" fmla="*/ 0 h 83"/>
                  <a:gd name="T2" fmla="*/ 81 w 153"/>
                  <a:gd name="T3" fmla="*/ 82 h 83"/>
                  <a:gd name="T4" fmla="*/ 152 w 153"/>
                  <a:gd name="T5" fmla="*/ 13 h 83"/>
                  <a:gd name="T6" fmla="*/ 0 w 153"/>
                  <a:gd name="T7" fmla="*/ 0 h 83"/>
                </a:gdLst>
                <a:ahLst/>
                <a:cxnLst>
                  <a:cxn ang="0">
                    <a:pos x="T0" y="T1"/>
                  </a:cxn>
                  <a:cxn ang="0">
                    <a:pos x="T2" y="T3"/>
                  </a:cxn>
                  <a:cxn ang="0">
                    <a:pos x="T4" y="T5"/>
                  </a:cxn>
                  <a:cxn ang="0">
                    <a:pos x="T6" y="T7"/>
                  </a:cxn>
                </a:cxnLst>
                <a:rect l="0" t="0" r="r" b="b"/>
                <a:pathLst>
                  <a:path w="153" h="83">
                    <a:moveTo>
                      <a:pt x="0" y="0"/>
                    </a:moveTo>
                    <a:lnTo>
                      <a:pt x="81" y="82"/>
                    </a:lnTo>
                    <a:lnTo>
                      <a:pt x="152" y="13"/>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798" name="Freeform 214"/>
              <p:cNvSpPr>
                <a:spLocks noChangeArrowheads="1"/>
              </p:cNvSpPr>
              <p:nvPr/>
            </p:nvSpPr>
            <p:spPr bwMode="auto">
              <a:xfrm>
                <a:off x="4335" y="3722"/>
                <a:ext cx="35" cy="19"/>
              </a:xfrm>
              <a:custGeom>
                <a:avLst/>
                <a:gdLst>
                  <a:gd name="T0" fmla="*/ 0 w 153"/>
                  <a:gd name="T1" fmla="*/ 68 h 82"/>
                  <a:gd name="T2" fmla="*/ 152 w 153"/>
                  <a:gd name="T3" fmla="*/ 81 h 82"/>
                  <a:gd name="T4" fmla="*/ 71 w 153"/>
                  <a:gd name="T5" fmla="*/ 0 h 82"/>
                  <a:gd name="T6" fmla="*/ 0 w 153"/>
                  <a:gd name="T7" fmla="*/ 68 h 82"/>
                </a:gdLst>
                <a:ahLst/>
                <a:cxnLst>
                  <a:cxn ang="0">
                    <a:pos x="T0" y="T1"/>
                  </a:cxn>
                  <a:cxn ang="0">
                    <a:pos x="T2" y="T3"/>
                  </a:cxn>
                  <a:cxn ang="0">
                    <a:pos x="T4" y="T5"/>
                  </a:cxn>
                  <a:cxn ang="0">
                    <a:pos x="T6" y="T7"/>
                  </a:cxn>
                </a:cxnLst>
                <a:rect l="0" t="0" r="r" b="b"/>
                <a:pathLst>
                  <a:path w="153" h="82">
                    <a:moveTo>
                      <a:pt x="0" y="68"/>
                    </a:moveTo>
                    <a:lnTo>
                      <a:pt x="152" y="81"/>
                    </a:lnTo>
                    <a:lnTo>
                      <a:pt x="71" y="0"/>
                    </a:lnTo>
                    <a:lnTo>
                      <a:pt x="0" y="68"/>
                    </a:lnTo>
                  </a:path>
                </a:pathLst>
              </a:custGeom>
              <a:solidFill>
                <a:srgbClr val="FF00FF"/>
              </a:solidFill>
              <a:ln w="9525">
                <a:solidFill>
                  <a:srgbClr val="FF00FF"/>
                </a:solidFill>
                <a:round/>
                <a:headEnd/>
                <a:tailEnd/>
              </a:ln>
            </p:spPr>
            <p:txBody>
              <a:bodyPr wrap="none" anchor="ctr"/>
              <a:lstStyle/>
              <a:p>
                <a:endParaRPr lang="en-US"/>
              </a:p>
            </p:txBody>
          </p:sp>
          <p:sp>
            <p:nvSpPr>
              <p:cNvPr id="195799" name="Freeform 215"/>
              <p:cNvSpPr>
                <a:spLocks noChangeArrowheads="1"/>
              </p:cNvSpPr>
              <p:nvPr/>
            </p:nvSpPr>
            <p:spPr bwMode="auto">
              <a:xfrm>
                <a:off x="4366" y="3707"/>
                <a:ext cx="27" cy="19"/>
              </a:xfrm>
              <a:custGeom>
                <a:avLst/>
                <a:gdLst>
                  <a:gd name="T0" fmla="*/ 0 w 118"/>
                  <a:gd name="T1" fmla="*/ 0 h 82"/>
                  <a:gd name="T2" fmla="*/ 81 w 118"/>
                  <a:gd name="T3" fmla="*/ 81 h 82"/>
                  <a:gd name="T4" fmla="*/ 117 w 118"/>
                  <a:gd name="T5" fmla="*/ 45 h 82"/>
                  <a:gd name="T6" fmla="*/ 0 w 118"/>
                  <a:gd name="T7" fmla="*/ 0 h 82"/>
                </a:gdLst>
                <a:ahLst/>
                <a:cxnLst>
                  <a:cxn ang="0">
                    <a:pos x="T0" y="T1"/>
                  </a:cxn>
                  <a:cxn ang="0">
                    <a:pos x="T2" y="T3"/>
                  </a:cxn>
                  <a:cxn ang="0">
                    <a:pos x="T4" y="T5"/>
                  </a:cxn>
                  <a:cxn ang="0">
                    <a:pos x="T6" y="T7"/>
                  </a:cxn>
                </a:cxnLst>
                <a:rect l="0" t="0" r="r" b="b"/>
                <a:pathLst>
                  <a:path w="118" h="82">
                    <a:moveTo>
                      <a:pt x="0" y="0"/>
                    </a:moveTo>
                    <a:lnTo>
                      <a:pt x="81" y="81"/>
                    </a:lnTo>
                    <a:lnTo>
                      <a:pt x="117" y="45"/>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00" name="Freeform 216"/>
              <p:cNvSpPr>
                <a:spLocks noChangeArrowheads="1"/>
              </p:cNvSpPr>
              <p:nvPr/>
            </p:nvSpPr>
            <p:spPr bwMode="auto">
              <a:xfrm>
                <a:off x="4366" y="3698"/>
                <a:ext cx="27" cy="19"/>
              </a:xfrm>
              <a:custGeom>
                <a:avLst/>
                <a:gdLst>
                  <a:gd name="T0" fmla="*/ 0 w 118"/>
                  <a:gd name="T1" fmla="*/ 36 h 82"/>
                  <a:gd name="T2" fmla="*/ 117 w 118"/>
                  <a:gd name="T3" fmla="*/ 81 h 82"/>
                  <a:gd name="T4" fmla="*/ 36 w 118"/>
                  <a:gd name="T5" fmla="*/ 0 h 82"/>
                  <a:gd name="T6" fmla="*/ 0 w 118"/>
                  <a:gd name="T7" fmla="*/ 36 h 82"/>
                </a:gdLst>
                <a:ahLst/>
                <a:cxnLst>
                  <a:cxn ang="0">
                    <a:pos x="T0" y="T1"/>
                  </a:cxn>
                  <a:cxn ang="0">
                    <a:pos x="T2" y="T3"/>
                  </a:cxn>
                  <a:cxn ang="0">
                    <a:pos x="T4" y="T5"/>
                  </a:cxn>
                  <a:cxn ang="0">
                    <a:pos x="T6" y="T7"/>
                  </a:cxn>
                </a:cxnLst>
                <a:rect l="0" t="0" r="r" b="b"/>
                <a:pathLst>
                  <a:path w="118" h="82">
                    <a:moveTo>
                      <a:pt x="0" y="36"/>
                    </a:moveTo>
                    <a:lnTo>
                      <a:pt x="117" y="81"/>
                    </a:lnTo>
                    <a:lnTo>
                      <a:pt x="36" y="0"/>
                    </a:lnTo>
                    <a:lnTo>
                      <a:pt x="0" y="36"/>
                    </a:lnTo>
                  </a:path>
                </a:pathLst>
              </a:custGeom>
              <a:solidFill>
                <a:srgbClr val="FF00FF"/>
              </a:solidFill>
              <a:ln w="9525">
                <a:solidFill>
                  <a:srgbClr val="FF00FF"/>
                </a:solidFill>
                <a:round/>
                <a:headEnd/>
                <a:tailEnd/>
              </a:ln>
            </p:spPr>
            <p:txBody>
              <a:bodyPr wrap="none" anchor="ctr"/>
              <a:lstStyle/>
              <a:p>
                <a:endParaRPr lang="en-US"/>
              </a:p>
            </p:txBody>
          </p:sp>
          <p:sp>
            <p:nvSpPr>
              <p:cNvPr id="195801" name="Freeform 217"/>
              <p:cNvSpPr>
                <a:spLocks noChangeArrowheads="1"/>
              </p:cNvSpPr>
              <p:nvPr/>
            </p:nvSpPr>
            <p:spPr bwMode="auto">
              <a:xfrm>
                <a:off x="4508" y="3565"/>
                <a:ext cx="27" cy="19"/>
              </a:xfrm>
              <a:custGeom>
                <a:avLst/>
                <a:gdLst>
                  <a:gd name="T0" fmla="*/ 0 w 118"/>
                  <a:gd name="T1" fmla="*/ 0 h 82"/>
                  <a:gd name="T2" fmla="*/ 81 w 118"/>
                  <a:gd name="T3" fmla="*/ 81 h 82"/>
                  <a:gd name="T4" fmla="*/ 117 w 118"/>
                  <a:gd name="T5" fmla="*/ 45 h 82"/>
                  <a:gd name="T6" fmla="*/ 0 w 118"/>
                  <a:gd name="T7" fmla="*/ 0 h 82"/>
                </a:gdLst>
                <a:ahLst/>
                <a:cxnLst>
                  <a:cxn ang="0">
                    <a:pos x="T0" y="T1"/>
                  </a:cxn>
                  <a:cxn ang="0">
                    <a:pos x="T2" y="T3"/>
                  </a:cxn>
                  <a:cxn ang="0">
                    <a:pos x="T4" y="T5"/>
                  </a:cxn>
                  <a:cxn ang="0">
                    <a:pos x="T6" y="T7"/>
                  </a:cxn>
                </a:cxnLst>
                <a:rect l="0" t="0" r="r" b="b"/>
                <a:pathLst>
                  <a:path w="118" h="82">
                    <a:moveTo>
                      <a:pt x="0" y="0"/>
                    </a:moveTo>
                    <a:lnTo>
                      <a:pt x="81" y="81"/>
                    </a:lnTo>
                    <a:lnTo>
                      <a:pt x="117" y="45"/>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02" name="Freeform 218"/>
              <p:cNvSpPr>
                <a:spLocks noChangeArrowheads="1"/>
              </p:cNvSpPr>
              <p:nvPr/>
            </p:nvSpPr>
            <p:spPr bwMode="auto">
              <a:xfrm>
                <a:off x="4508" y="3557"/>
                <a:ext cx="27" cy="18"/>
              </a:xfrm>
              <a:custGeom>
                <a:avLst/>
                <a:gdLst>
                  <a:gd name="T0" fmla="*/ 0 w 118"/>
                  <a:gd name="T1" fmla="*/ 33 h 79"/>
                  <a:gd name="T2" fmla="*/ 117 w 118"/>
                  <a:gd name="T3" fmla="*/ 78 h 79"/>
                  <a:gd name="T4" fmla="*/ 36 w 118"/>
                  <a:gd name="T5" fmla="*/ 0 h 79"/>
                  <a:gd name="T6" fmla="*/ 0 w 118"/>
                  <a:gd name="T7" fmla="*/ 33 h 79"/>
                </a:gdLst>
                <a:ahLst/>
                <a:cxnLst>
                  <a:cxn ang="0">
                    <a:pos x="T0" y="T1"/>
                  </a:cxn>
                  <a:cxn ang="0">
                    <a:pos x="T2" y="T3"/>
                  </a:cxn>
                  <a:cxn ang="0">
                    <a:pos x="T4" y="T5"/>
                  </a:cxn>
                  <a:cxn ang="0">
                    <a:pos x="T6" y="T7"/>
                  </a:cxn>
                </a:cxnLst>
                <a:rect l="0" t="0" r="r" b="b"/>
                <a:pathLst>
                  <a:path w="118" h="79">
                    <a:moveTo>
                      <a:pt x="0" y="33"/>
                    </a:moveTo>
                    <a:lnTo>
                      <a:pt x="117" y="78"/>
                    </a:lnTo>
                    <a:lnTo>
                      <a:pt x="36" y="0"/>
                    </a:lnTo>
                    <a:lnTo>
                      <a:pt x="0" y="33"/>
                    </a:lnTo>
                  </a:path>
                </a:pathLst>
              </a:custGeom>
              <a:solidFill>
                <a:srgbClr val="FF00FF"/>
              </a:solidFill>
              <a:ln w="9525">
                <a:solidFill>
                  <a:srgbClr val="FF00FF"/>
                </a:solidFill>
                <a:round/>
                <a:headEnd/>
                <a:tailEnd/>
              </a:ln>
            </p:spPr>
            <p:txBody>
              <a:bodyPr wrap="none" anchor="ctr"/>
              <a:lstStyle/>
              <a:p>
                <a:endParaRPr lang="en-US"/>
              </a:p>
            </p:txBody>
          </p:sp>
          <p:sp>
            <p:nvSpPr>
              <p:cNvPr id="195803" name="Freeform 219"/>
              <p:cNvSpPr>
                <a:spLocks noChangeArrowheads="1"/>
              </p:cNvSpPr>
              <p:nvPr/>
            </p:nvSpPr>
            <p:spPr bwMode="auto">
              <a:xfrm>
                <a:off x="4531" y="3541"/>
                <a:ext cx="34" cy="19"/>
              </a:xfrm>
              <a:custGeom>
                <a:avLst/>
                <a:gdLst>
                  <a:gd name="T0" fmla="*/ 0 w 151"/>
                  <a:gd name="T1" fmla="*/ 0 h 82"/>
                  <a:gd name="T2" fmla="*/ 79 w 151"/>
                  <a:gd name="T3" fmla="*/ 81 h 82"/>
                  <a:gd name="T4" fmla="*/ 150 w 151"/>
                  <a:gd name="T5" fmla="*/ 10 h 82"/>
                  <a:gd name="T6" fmla="*/ 0 w 151"/>
                  <a:gd name="T7" fmla="*/ 0 h 82"/>
                </a:gdLst>
                <a:ahLst/>
                <a:cxnLst>
                  <a:cxn ang="0">
                    <a:pos x="T0" y="T1"/>
                  </a:cxn>
                  <a:cxn ang="0">
                    <a:pos x="T2" y="T3"/>
                  </a:cxn>
                  <a:cxn ang="0">
                    <a:pos x="T4" y="T5"/>
                  </a:cxn>
                  <a:cxn ang="0">
                    <a:pos x="T6" y="T7"/>
                  </a:cxn>
                </a:cxnLst>
                <a:rect l="0" t="0" r="r" b="b"/>
                <a:pathLst>
                  <a:path w="151" h="82">
                    <a:moveTo>
                      <a:pt x="0" y="0"/>
                    </a:moveTo>
                    <a:lnTo>
                      <a:pt x="79" y="81"/>
                    </a:lnTo>
                    <a:lnTo>
                      <a:pt x="150" y="1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04" name="Freeform 220"/>
              <p:cNvSpPr>
                <a:spLocks noChangeArrowheads="1"/>
              </p:cNvSpPr>
              <p:nvPr/>
            </p:nvSpPr>
            <p:spPr bwMode="auto">
              <a:xfrm>
                <a:off x="4531" y="3525"/>
                <a:ext cx="34" cy="19"/>
              </a:xfrm>
              <a:custGeom>
                <a:avLst/>
                <a:gdLst>
                  <a:gd name="T0" fmla="*/ 0 w 151"/>
                  <a:gd name="T1" fmla="*/ 71 h 82"/>
                  <a:gd name="T2" fmla="*/ 150 w 151"/>
                  <a:gd name="T3" fmla="*/ 81 h 82"/>
                  <a:gd name="T4" fmla="*/ 69 w 151"/>
                  <a:gd name="T5" fmla="*/ 0 h 82"/>
                  <a:gd name="T6" fmla="*/ 0 w 151"/>
                  <a:gd name="T7" fmla="*/ 71 h 82"/>
                </a:gdLst>
                <a:ahLst/>
                <a:cxnLst>
                  <a:cxn ang="0">
                    <a:pos x="T0" y="T1"/>
                  </a:cxn>
                  <a:cxn ang="0">
                    <a:pos x="T2" y="T3"/>
                  </a:cxn>
                  <a:cxn ang="0">
                    <a:pos x="T4" y="T5"/>
                  </a:cxn>
                  <a:cxn ang="0">
                    <a:pos x="T6" y="T7"/>
                  </a:cxn>
                </a:cxnLst>
                <a:rect l="0" t="0" r="r" b="b"/>
                <a:pathLst>
                  <a:path w="151" h="82">
                    <a:moveTo>
                      <a:pt x="0" y="71"/>
                    </a:moveTo>
                    <a:lnTo>
                      <a:pt x="150" y="81"/>
                    </a:lnTo>
                    <a:lnTo>
                      <a:pt x="69" y="0"/>
                    </a:lnTo>
                    <a:lnTo>
                      <a:pt x="0" y="71"/>
                    </a:lnTo>
                  </a:path>
                </a:pathLst>
              </a:custGeom>
              <a:solidFill>
                <a:srgbClr val="FF00FF"/>
              </a:solidFill>
              <a:ln w="9525">
                <a:solidFill>
                  <a:srgbClr val="FF00FF"/>
                </a:solidFill>
                <a:round/>
                <a:headEnd/>
                <a:tailEnd/>
              </a:ln>
            </p:spPr>
            <p:txBody>
              <a:bodyPr wrap="none" anchor="ctr"/>
              <a:lstStyle/>
              <a:p>
                <a:endParaRPr lang="en-US"/>
              </a:p>
            </p:txBody>
          </p:sp>
          <p:sp>
            <p:nvSpPr>
              <p:cNvPr id="195805" name="Freeform 221"/>
              <p:cNvSpPr>
                <a:spLocks noChangeArrowheads="1"/>
              </p:cNvSpPr>
              <p:nvPr/>
            </p:nvSpPr>
            <p:spPr bwMode="auto">
              <a:xfrm>
                <a:off x="4567" y="3456"/>
                <a:ext cx="40" cy="66"/>
              </a:xfrm>
              <a:custGeom>
                <a:avLst/>
                <a:gdLst>
                  <a:gd name="T0" fmla="*/ 89 w 178"/>
                  <a:gd name="T1" fmla="*/ 292 h 293"/>
                  <a:gd name="T2" fmla="*/ 0 w 178"/>
                  <a:gd name="T3" fmla="*/ 218 h 293"/>
                  <a:gd name="T4" fmla="*/ 177 w 178"/>
                  <a:gd name="T5" fmla="*/ 0 h 293"/>
                  <a:gd name="T6" fmla="*/ 89 w 178"/>
                  <a:gd name="T7" fmla="*/ 292 h 293"/>
                </a:gdLst>
                <a:ahLst/>
                <a:cxnLst>
                  <a:cxn ang="0">
                    <a:pos x="T0" y="T1"/>
                  </a:cxn>
                  <a:cxn ang="0">
                    <a:pos x="T2" y="T3"/>
                  </a:cxn>
                  <a:cxn ang="0">
                    <a:pos x="T4" y="T5"/>
                  </a:cxn>
                  <a:cxn ang="0">
                    <a:pos x="T6" y="T7"/>
                  </a:cxn>
                </a:cxnLst>
                <a:rect l="0" t="0" r="r" b="b"/>
                <a:pathLst>
                  <a:path w="178" h="293">
                    <a:moveTo>
                      <a:pt x="89" y="292"/>
                    </a:moveTo>
                    <a:lnTo>
                      <a:pt x="0" y="218"/>
                    </a:lnTo>
                    <a:lnTo>
                      <a:pt x="177" y="0"/>
                    </a:lnTo>
                    <a:lnTo>
                      <a:pt x="89" y="292"/>
                    </a:lnTo>
                  </a:path>
                </a:pathLst>
              </a:custGeom>
              <a:solidFill>
                <a:srgbClr val="0000FF"/>
              </a:solidFill>
              <a:ln w="9525">
                <a:solidFill>
                  <a:srgbClr val="0000FF"/>
                </a:solidFill>
                <a:round/>
                <a:headEnd/>
                <a:tailEnd/>
              </a:ln>
            </p:spPr>
            <p:txBody>
              <a:bodyPr wrap="none" anchor="ctr"/>
              <a:lstStyle/>
              <a:p>
                <a:endParaRPr lang="en-US"/>
              </a:p>
            </p:txBody>
          </p:sp>
          <p:sp>
            <p:nvSpPr>
              <p:cNvPr id="195806" name="Freeform 222"/>
              <p:cNvSpPr>
                <a:spLocks noChangeArrowheads="1"/>
              </p:cNvSpPr>
              <p:nvPr/>
            </p:nvSpPr>
            <p:spPr bwMode="auto">
              <a:xfrm>
                <a:off x="4588" y="3456"/>
                <a:ext cx="40" cy="66"/>
              </a:xfrm>
              <a:custGeom>
                <a:avLst/>
                <a:gdLst>
                  <a:gd name="T0" fmla="*/ 0 w 178"/>
                  <a:gd name="T1" fmla="*/ 292 h 293"/>
                  <a:gd name="T2" fmla="*/ 88 w 178"/>
                  <a:gd name="T3" fmla="*/ 0 h 293"/>
                  <a:gd name="T4" fmla="*/ 177 w 178"/>
                  <a:gd name="T5" fmla="*/ 71 h 293"/>
                  <a:gd name="T6" fmla="*/ 0 w 178"/>
                  <a:gd name="T7" fmla="*/ 292 h 293"/>
                </a:gdLst>
                <a:ahLst/>
                <a:cxnLst>
                  <a:cxn ang="0">
                    <a:pos x="T0" y="T1"/>
                  </a:cxn>
                  <a:cxn ang="0">
                    <a:pos x="T2" y="T3"/>
                  </a:cxn>
                  <a:cxn ang="0">
                    <a:pos x="T4" y="T5"/>
                  </a:cxn>
                  <a:cxn ang="0">
                    <a:pos x="T6" y="T7"/>
                  </a:cxn>
                </a:cxnLst>
                <a:rect l="0" t="0" r="r" b="b"/>
                <a:pathLst>
                  <a:path w="178" h="293">
                    <a:moveTo>
                      <a:pt x="0" y="292"/>
                    </a:moveTo>
                    <a:lnTo>
                      <a:pt x="88" y="0"/>
                    </a:lnTo>
                    <a:lnTo>
                      <a:pt x="177" y="71"/>
                    </a:lnTo>
                    <a:lnTo>
                      <a:pt x="0" y="292"/>
                    </a:lnTo>
                  </a:path>
                </a:pathLst>
              </a:custGeom>
              <a:solidFill>
                <a:srgbClr val="0000FF"/>
              </a:solidFill>
              <a:ln w="9525">
                <a:solidFill>
                  <a:srgbClr val="0000FF"/>
                </a:solidFill>
                <a:round/>
                <a:headEnd/>
                <a:tailEnd/>
              </a:ln>
            </p:spPr>
            <p:txBody>
              <a:bodyPr wrap="none" anchor="ctr"/>
              <a:lstStyle/>
              <a:p>
                <a:endParaRPr lang="en-US"/>
              </a:p>
            </p:txBody>
          </p:sp>
          <p:sp>
            <p:nvSpPr>
              <p:cNvPr id="195807" name="Freeform 223"/>
              <p:cNvSpPr>
                <a:spLocks noChangeArrowheads="1"/>
              </p:cNvSpPr>
              <p:nvPr/>
            </p:nvSpPr>
            <p:spPr bwMode="auto">
              <a:xfrm>
                <a:off x="4612" y="3450"/>
                <a:ext cx="24" cy="15"/>
              </a:xfrm>
              <a:custGeom>
                <a:avLst/>
                <a:gdLst>
                  <a:gd name="T0" fmla="*/ 0 w 104"/>
                  <a:gd name="T1" fmla="*/ 0 h 64"/>
                  <a:gd name="T2" fmla="*/ 93 w 104"/>
                  <a:gd name="T3" fmla="*/ 63 h 64"/>
                  <a:gd name="T4" fmla="*/ 103 w 104"/>
                  <a:gd name="T5" fmla="*/ 45 h 64"/>
                  <a:gd name="T6" fmla="*/ 0 w 104"/>
                  <a:gd name="T7" fmla="*/ 0 h 64"/>
                </a:gdLst>
                <a:ahLst/>
                <a:cxnLst>
                  <a:cxn ang="0">
                    <a:pos x="T0" y="T1"/>
                  </a:cxn>
                  <a:cxn ang="0">
                    <a:pos x="T2" y="T3"/>
                  </a:cxn>
                  <a:cxn ang="0">
                    <a:pos x="T4" y="T5"/>
                  </a:cxn>
                  <a:cxn ang="0">
                    <a:pos x="T6" y="T7"/>
                  </a:cxn>
                </a:cxnLst>
                <a:rect l="0" t="0" r="r" b="b"/>
                <a:pathLst>
                  <a:path w="104" h="64">
                    <a:moveTo>
                      <a:pt x="0" y="0"/>
                    </a:moveTo>
                    <a:lnTo>
                      <a:pt x="93" y="63"/>
                    </a:lnTo>
                    <a:lnTo>
                      <a:pt x="103" y="45"/>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08" name="Freeform 224"/>
              <p:cNvSpPr>
                <a:spLocks noChangeArrowheads="1"/>
              </p:cNvSpPr>
              <p:nvPr/>
            </p:nvSpPr>
            <p:spPr bwMode="auto">
              <a:xfrm>
                <a:off x="4612" y="3446"/>
                <a:ext cx="24" cy="15"/>
              </a:xfrm>
              <a:custGeom>
                <a:avLst/>
                <a:gdLst>
                  <a:gd name="T0" fmla="*/ 0 w 104"/>
                  <a:gd name="T1" fmla="*/ 18 h 64"/>
                  <a:gd name="T2" fmla="*/ 103 w 104"/>
                  <a:gd name="T3" fmla="*/ 63 h 64"/>
                  <a:gd name="T4" fmla="*/ 10 w 104"/>
                  <a:gd name="T5" fmla="*/ 0 h 64"/>
                  <a:gd name="T6" fmla="*/ 0 w 104"/>
                  <a:gd name="T7" fmla="*/ 18 h 64"/>
                </a:gdLst>
                <a:ahLst/>
                <a:cxnLst>
                  <a:cxn ang="0">
                    <a:pos x="T0" y="T1"/>
                  </a:cxn>
                  <a:cxn ang="0">
                    <a:pos x="T2" y="T3"/>
                  </a:cxn>
                  <a:cxn ang="0">
                    <a:pos x="T4" y="T5"/>
                  </a:cxn>
                  <a:cxn ang="0">
                    <a:pos x="T6" y="T7"/>
                  </a:cxn>
                </a:cxnLst>
                <a:rect l="0" t="0" r="r" b="b"/>
                <a:pathLst>
                  <a:path w="104" h="64">
                    <a:moveTo>
                      <a:pt x="0" y="18"/>
                    </a:moveTo>
                    <a:lnTo>
                      <a:pt x="103" y="63"/>
                    </a:lnTo>
                    <a:lnTo>
                      <a:pt x="10" y="0"/>
                    </a:lnTo>
                    <a:lnTo>
                      <a:pt x="0" y="18"/>
                    </a:lnTo>
                  </a:path>
                </a:pathLst>
              </a:custGeom>
              <a:solidFill>
                <a:srgbClr val="FF00FF"/>
              </a:solidFill>
              <a:ln w="9525">
                <a:solidFill>
                  <a:srgbClr val="FF00FF"/>
                </a:solidFill>
                <a:round/>
                <a:headEnd/>
                <a:tailEnd/>
              </a:ln>
            </p:spPr>
            <p:txBody>
              <a:bodyPr wrap="none" anchor="ctr"/>
              <a:lstStyle/>
              <a:p>
                <a:endParaRPr lang="en-US"/>
              </a:p>
            </p:txBody>
          </p:sp>
          <p:sp>
            <p:nvSpPr>
              <p:cNvPr id="195809" name="Freeform 225"/>
              <p:cNvSpPr>
                <a:spLocks noChangeArrowheads="1"/>
              </p:cNvSpPr>
              <p:nvPr/>
            </p:nvSpPr>
            <p:spPr bwMode="auto">
              <a:xfrm>
                <a:off x="4629" y="3424"/>
                <a:ext cx="30" cy="15"/>
              </a:xfrm>
              <a:custGeom>
                <a:avLst/>
                <a:gdLst>
                  <a:gd name="T0" fmla="*/ 0 w 133"/>
                  <a:gd name="T1" fmla="*/ 0 h 64"/>
                  <a:gd name="T2" fmla="*/ 94 w 133"/>
                  <a:gd name="T3" fmla="*/ 63 h 64"/>
                  <a:gd name="T4" fmla="*/ 132 w 133"/>
                  <a:gd name="T5" fmla="*/ 8 h 64"/>
                  <a:gd name="T6" fmla="*/ 0 w 133"/>
                  <a:gd name="T7" fmla="*/ 0 h 64"/>
                </a:gdLst>
                <a:ahLst/>
                <a:cxnLst>
                  <a:cxn ang="0">
                    <a:pos x="T0" y="T1"/>
                  </a:cxn>
                  <a:cxn ang="0">
                    <a:pos x="T2" y="T3"/>
                  </a:cxn>
                  <a:cxn ang="0">
                    <a:pos x="T4" y="T5"/>
                  </a:cxn>
                  <a:cxn ang="0">
                    <a:pos x="T6" y="T7"/>
                  </a:cxn>
                </a:cxnLst>
                <a:rect l="0" t="0" r="r" b="b"/>
                <a:pathLst>
                  <a:path w="133" h="64">
                    <a:moveTo>
                      <a:pt x="0" y="0"/>
                    </a:moveTo>
                    <a:lnTo>
                      <a:pt x="94" y="63"/>
                    </a:lnTo>
                    <a:lnTo>
                      <a:pt x="132" y="8"/>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10" name="Freeform 226"/>
              <p:cNvSpPr>
                <a:spLocks noChangeArrowheads="1"/>
              </p:cNvSpPr>
              <p:nvPr/>
            </p:nvSpPr>
            <p:spPr bwMode="auto">
              <a:xfrm>
                <a:off x="4629" y="3412"/>
                <a:ext cx="30" cy="15"/>
              </a:xfrm>
              <a:custGeom>
                <a:avLst/>
                <a:gdLst>
                  <a:gd name="T0" fmla="*/ 0 w 133"/>
                  <a:gd name="T1" fmla="*/ 56 h 65"/>
                  <a:gd name="T2" fmla="*/ 132 w 133"/>
                  <a:gd name="T3" fmla="*/ 64 h 65"/>
                  <a:gd name="T4" fmla="*/ 38 w 133"/>
                  <a:gd name="T5" fmla="*/ 0 h 65"/>
                  <a:gd name="T6" fmla="*/ 0 w 133"/>
                  <a:gd name="T7" fmla="*/ 56 h 65"/>
                </a:gdLst>
                <a:ahLst/>
                <a:cxnLst>
                  <a:cxn ang="0">
                    <a:pos x="T0" y="T1"/>
                  </a:cxn>
                  <a:cxn ang="0">
                    <a:pos x="T2" y="T3"/>
                  </a:cxn>
                  <a:cxn ang="0">
                    <a:pos x="T4" y="T5"/>
                  </a:cxn>
                  <a:cxn ang="0">
                    <a:pos x="T6" y="T7"/>
                  </a:cxn>
                </a:cxnLst>
                <a:rect l="0" t="0" r="r" b="b"/>
                <a:pathLst>
                  <a:path w="133" h="65">
                    <a:moveTo>
                      <a:pt x="0" y="56"/>
                    </a:moveTo>
                    <a:lnTo>
                      <a:pt x="132" y="64"/>
                    </a:lnTo>
                    <a:lnTo>
                      <a:pt x="38" y="0"/>
                    </a:lnTo>
                    <a:lnTo>
                      <a:pt x="0" y="56"/>
                    </a:lnTo>
                  </a:path>
                </a:pathLst>
              </a:custGeom>
              <a:solidFill>
                <a:srgbClr val="FF00FF"/>
              </a:solidFill>
              <a:ln w="9525">
                <a:solidFill>
                  <a:srgbClr val="FF00FF"/>
                </a:solidFill>
                <a:round/>
                <a:headEnd/>
                <a:tailEnd/>
              </a:ln>
            </p:spPr>
            <p:txBody>
              <a:bodyPr wrap="none" anchor="ctr"/>
              <a:lstStyle/>
              <a:p>
                <a:endParaRPr lang="en-US"/>
              </a:p>
            </p:txBody>
          </p:sp>
          <p:sp>
            <p:nvSpPr>
              <p:cNvPr id="195811" name="Freeform 227"/>
              <p:cNvSpPr>
                <a:spLocks noChangeArrowheads="1"/>
              </p:cNvSpPr>
              <p:nvPr/>
            </p:nvSpPr>
            <p:spPr bwMode="auto">
              <a:xfrm>
                <a:off x="4707" y="3307"/>
                <a:ext cx="30" cy="15"/>
              </a:xfrm>
              <a:custGeom>
                <a:avLst/>
                <a:gdLst>
                  <a:gd name="T0" fmla="*/ 0 w 133"/>
                  <a:gd name="T1" fmla="*/ 0 h 65"/>
                  <a:gd name="T2" fmla="*/ 94 w 133"/>
                  <a:gd name="T3" fmla="*/ 64 h 65"/>
                  <a:gd name="T4" fmla="*/ 132 w 133"/>
                  <a:gd name="T5" fmla="*/ 5 h 65"/>
                  <a:gd name="T6" fmla="*/ 0 w 133"/>
                  <a:gd name="T7" fmla="*/ 0 h 65"/>
                </a:gdLst>
                <a:ahLst/>
                <a:cxnLst>
                  <a:cxn ang="0">
                    <a:pos x="T0" y="T1"/>
                  </a:cxn>
                  <a:cxn ang="0">
                    <a:pos x="T2" y="T3"/>
                  </a:cxn>
                  <a:cxn ang="0">
                    <a:pos x="T4" y="T5"/>
                  </a:cxn>
                  <a:cxn ang="0">
                    <a:pos x="T6" y="T7"/>
                  </a:cxn>
                </a:cxnLst>
                <a:rect l="0" t="0" r="r" b="b"/>
                <a:pathLst>
                  <a:path w="133" h="65">
                    <a:moveTo>
                      <a:pt x="0" y="0"/>
                    </a:moveTo>
                    <a:lnTo>
                      <a:pt x="94" y="64"/>
                    </a:lnTo>
                    <a:lnTo>
                      <a:pt x="132" y="5"/>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12" name="Freeform 228"/>
              <p:cNvSpPr>
                <a:spLocks noChangeArrowheads="1"/>
              </p:cNvSpPr>
              <p:nvPr/>
            </p:nvSpPr>
            <p:spPr bwMode="auto">
              <a:xfrm>
                <a:off x="4707" y="3294"/>
                <a:ext cx="30" cy="15"/>
              </a:xfrm>
              <a:custGeom>
                <a:avLst/>
                <a:gdLst>
                  <a:gd name="T0" fmla="*/ 0 w 133"/>
                  <a:gd name="T1" fmla="*/ 58 h 64"/>
                  <a:gd name="T2" fmla="*/ 132 w 133"/>
                  <a:gd name="T3" fmla="*/ 63 h 64"/>
                  <a:gd name="T4" fmla="*/ 38 w 133"/>
                  <a:gd name="T5" fmla="*/ 0 h 64"/>
                  <a:gd name="T6" fmla="*/ 0 w 133"/>
                  <a:gd name="T7" fmla="*/ 58 h 64"/>
                </a:gdLst>
                <a:ahLst/>
                <a:cxnLst>
                  <a:cxn ang="0">
                    <a:pos x="T0" y="T1"/>
                  </a:cxn>
                  <a:cxn ang="0">
                    <a:pos x="T2" y="T3"/>
                  </a:cxn>
                  <a:cxn ang="0">
                    <a:pos x="T4" y="T5"/>
                  </a:cxn>
                  <a:cxn ang="0">
                    <a:pos x="T6" y="T7"/>
                  </a:cxn>
                </a:cxnLst>
                <a:rect l="0" t="0" r="r" b="b"/>
                <a:pathLst>
                  <a:path w="133" h="64">
                    <a:moveTo>
                      <a:pt x="0" y="58"/>
                    </a:moveTo>
                    <a:lnTo>
                      <a:pt x="132" y="63"/>
                    </a:lnTo>
                    <a:lnTo>
                      <a:pt x="38" y="0"/>
                    </a:lnTo>
                    <a:lnTo>
                      <a:pt x="0" y="58"/>
                    </a:lnTo>
                  </a:path>
                </a:pathLst>
              </a:custGeom>
              <a:solidFill>
                <a:srgbClr val="FF00FF"/>
              </a:solidFill>
              <a:ln w="9525">
                <a:solidFill>
                  <a:srgbClr val="FF00FF"/>
                </a:solidFill>
                <a:round/>
                <a:headEnd/>
                <a:tailEnd/>
              </a:ln>
            </p:spPr>
            <p:txBody>
              <a:bodyPr wrap="none" anchor="ctr"/>
              <a:lstStyle/>
              <a:p>
                <a:endParaRPr lang="en-US"/>
              </a:p>
            </p:txBody>
          </p:sp>
          <p:sp>
            <p:nvSpPr>
              <p:cNvPr id="195813" name="Freeform 229"/>
              <p:cNvSpPr>
                <a:spLocks noChangeArrowheads="1"/>
              </p:cNvSpPr>
              <p:nvPr/>
            </p:nvSpPr>
            <p:spPr bwMode="auto">
              <a:xfrm>
                <a:off x="4730" y="3273"/>
                <a:ext cx="24" cy="15"/>
              </a:xfrm>
              <a:custGeom>
                <a:avLst/>
                <a:gdLst>
                  <a:gd name="T0" fmla="*/ 0 w 108"/>
                  <a:gd name="T1" fmla="*/ 0 h 65"/>
                  <a:gd name="T2" fmla="*/ 94 w 108"/>
                  <a:gd name="T3" fmla="*/ 64 h 65"/>
                  <a:gd name="T4" fmla="*/ 107 w 108"/>
                  <a:gd name="T5" fmla="*/ 46 h 65"/>
                  <a:gd name="T6" fmla="*/ 0 w 108"/>
                  <a:gd name="T7" fmla="*/ 0 h 65"/>
                </a:gdLst>
                <a:ahLst/>
                <a:cxnLst>
                  <a:cxn ang="0">
                    <a:pos x="T0" y="T1"/>
                  </a:cxn>
                  <a:cxn ang="0">
                    <a:pos x="T2" y="T3"/>
                  </a:cxn>
                  <a:cxn ang="0">
                    <a:pos x="T4" y="T5"/>
                  </a:cxn>
                  <a:cxn ang="0">
                    <a:pos x="T6" y="T7"/>
                  </a:cxn>
                </a:cxnLst>
                <a:rect l="0" t="0" r="r" b="b"/>
                <a:pathLst>
                  <a:path w="108" h="65">
                    <a:moveTo>
                      <a:pt x="0" y="0"/>
                    </a:moveTo>
                    <a:lnTo>
                      <a:pt x="94" y="64"/>
                    </a:lnTo>
                    <a:lnTo>
                      <a:pt x="107" y="46"/>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14" name="Freeform 230"/>
              <p:cNvSpPr>
                <a:spLocks noChangeArrowheads="1"/>
              </p:cNvSpPr>
              <p:nvPr/>
            </p:nvSpPr>
            <p:spPr bwMode="auto">
              <a:xfrm>
                <a:off x="4730" y="3269"/>
                <a:ext cx="24" cy="15"/>
              </a:xfrm>
              <a:custGeom>
                <a:avLst/>
                <a:gdLst>
                  <a:gd name="T0" fmla="*/ 0 w 108"/>
                  <a:gd name="T1" fmla="*/ 17 h 64"/>
                  <a:gd name="T2" fmla="*/ 107 w 108"/>
                  <a:gd name="T3" fmla="*/ 63 h 64"/>
                  <a:gd name="T4" fmla="*/ 10 w 108"/>
                  <a:gd name="T5" fmla="*/ 0 h 64"/>
                  <a:gd name="T6" fmla="*/ 0 w 108"/>
                  <a:gd name="T7" fmla="*/ 17 h 64"/>
                </a:gdLst>
                <a:ahLst/>
                <a:cxnLst>
                  <a:cxn ang="0">
                    <a:pos x="T0" y="T1"/>
                  </a:cxn>
                  <a:cxn ang="0">
                    <a:pos x="T2" y="T3"/>
                  </a:cxn>
                  <a:cxn ang="0">
                    <a:pos x="T4" y="T5"/>
                  </a:cxn>
                  <a:cxn ang="0">
                    <a:pos x="T6" y="T7"/>
                  </a:cxn>
                </a:cxnLst>
                <a:rect l="0" t="0" r="r" b="b"/>
                <a:pathLst>
                  <a:path w="108" h="64">
                    <a:moveTo>
                      <a:pt x="0" y="17"/>
                    </a:moveTo>
                    <a:lnTo>
                      <a:pt x="107" y="63"/>
                    </a:lnTo>
                    <a:lnTo>
                      <a:pt x="10" y="0"/>
                    </a:lnTo>
                    <a:lnTo>
                      <a:pt x="0" y="17"/>
                    </a:lnTo>
                  </a:path>
                </a:pathLst>
              </a:custGeom>
              <a:solidFill>
                <a:srgbClr val="FF00FF"/>
              </a:solidFill>
              <a:ln w="9525">
                <a:solidFill>
                  <a:srgbClr val="FF00FF"/>
                </a:solidFill>
                <a:round/>
                <a:headEnd/>
                <a:tailEnd/>
              </a:ln>
            </p:spPr>
            <p:txBody>
              <a:bodyPr wrap="none" anchor="ctr"/>
              <a:lstStyle/>
              <a:p>
                <a:endParaRPr lang="en-US"/>
              </a:p>
            </p:txBody>
          </p:sp>
          <p:sp>
            <p:nvSpPr>
              <p:cNvPr id="195815" name="Freeform 231"/>
              <p:cNvSpPr>
                <a:spLocks noChangeArrowheads="1"/>
              </p:cNvSpPr>
              <p:nvPr/>
            </p:nvSpPr>
            <p:spPr bwMode="auto">
              <a:xfrm>
                <a:off x="4737" y="3206"/>
                <a:ext cx="30" cy="69"/>
              </a:xfrm>
              <a:custGeom>
                <a:avLst/>
                <a:gdLst>
                  <a:gd name="T0" fmla="*/ 98 w 132"/>
                  <a:gd name="T1" fmla="*/ 304 h 305"/>
                  <a:gd name="T2" fmla="*/ 0 w 132"/>
                  <a:gd name="T3" fmla="*/ 251 h 305"/>
                  <a:gd name="T4" fmla="*/ 131 w 132"/>
                  <a:gd name="T5" fmla="*/ 0 h 305"/>
                  <a:gd name="T6" fmla="*/ 98 w 132"/>
                  <a:gd name="T7" fmla="*/ 304 h 305"/>
                </a:gdLst>
                <a:ahLst/>
                <a:cxnLst>
                  <a:cxn ang="0">
                    <a:pos x="T0" y="T1"/>
                  </a:cxn>
                  <a:cxn ang="0">
                    <a:pos x="T2" y="T3"/>
                  </a:cxn>
                  <a:cxn ang="0">
                    <a:pos x="T4" y="T5"/>
                  </a:cxn>
                  <a:cxn ang="0">
                    <a:pos x="T6" y="T7"/>
                  </a:cxn>
                </a:cxnLst>
                <a:rect l="0" t="0" r="r" b="b"/>
                <a:pathLst>
                  <a:path w="132" h="305">
                    <a:moveTo>
                      <a:pt x="98" y="304"/>
                    </a:moveTo>
                    <a:lnTo>
                      <a:pt x="0" y="251"/>
                    </a:lnTo>
                    <a:lnTo>
                      <a:pt x="131" y="0"/>
                    </a:lnTo>
                    <a:lnTo>
                      <a:pt x="98" y="304"/>
                    </a:lnTo>
                  </a:path>
                </a:pathLst>
              </a:custGeom>
              <a:solidFill>
                <a:srgbClr val="0000FF"/>
              </a:solidFill>
              <a:ln w="9525">
                <a:solidFill>
                  <a:srgbClr val="0000FF"/>
                </a:solidFill>
                <a:round/>
                <a:headEnd/>
                <a:tailEnd/>
              </a:ln>
            </p:spPr>
            <p:txBody>
              <a:bodyPr wrap="none" anchor="ctr"/>
              <a:lstStyle/>
              <a:p>
                <a:endParaRPr lang="en-US"/>
              </a:p>
            </p:txBody>
          </p:sp>
          <p:sp>
            <p:nvSpPr>
              <p:cNvPr id="195816" name="Freeform 232"/>
              <p:cNvSpPr>
                <a:spLocks noChangeArrowheads="1"/>
              </p:cNvSpPr>
              <p:nvPr/>
            </p:nvSpPr>
            <p:spPr bwMode="auto">
              <a:xfrm>
                <a:off x="4759" y="3206"/>
                <a:ext cx="31" cy="69"/>
              </a:xfrm>
              <a:custGeom>
                <a:avLst/>
                <a:gdLst>
                  <a:gd name="T0" fmla="*/ 0 w 136"/>
                  <a:gd name="T1" fmla="*/ 304 h 305"/>
                  <a:gd name="T2" fmla="*/ 33 w 136"/>
                  <a:gd name="T3" fmla="*/ 0 h 305"/>
                  <a:gd name="T4" fmla="*/ 135 w 136"/>
                  <a:gd name="T5" fmla="*/ 56 h 305"/>
                  <a:gd name="T6" fmla="*/ 0 w 136"/>
                  <a:gd name="T7" fmla="*/ 304 h 305"/>
                </a:gdLst>
                <a:ahLst/>
                <a:cxnLst>
                  <a:cxn ang="0">
                    <a:pos x="T0" y="T1"/>
                  </a:cxn>
                  <a:cxn ang="0">
                    <a:pos x="T2" y="T3"/>
                  </a:cxn>
                  <a:cxn ang="0">
                    <a:pos x="T4" y="T5"/>
                  </a:cxn>
                  <a:cxn ang="0">
                    <a:pos x="T6" y="T7"/>
                  </a:cxn>
                </a:cxnLst>
                <a:rect l="0" t="0" r="r" b="b"/>
                <a:pathLst>
                  <a:path w="136" h="305">
                    <a:moveTo>
                      <a:pt x="0" y="304"/>
                    </a:moveTo>
                    <a:lnTo>
                      <a:pt x="33" y="0"/>
                    </a:lnTo>
                    <a:lnTo>
                      <a:pt x="135" y="56"/>
                    </a:lnTo>
                    <a:lnTo>
                      <a:pt x="0" y="304"/>
                    </a:lnTo>
                  </a:path>
                </a:pathLst>
              </a:custGeom>
              <a:solidFill>
                <a:srgbClr val="0000FF"/>
              </a:solidFill>
              <a:ln w="9525">
                <a:solidFill>
                  <a:srgbClr val="0000FF"/>
                </a:solidFill>
                <a:round/>
                <a:headEnd/>
                <a:tailEnd/>
              </a:ln>
            </p:spPr>
            <p:txBody>
              <a:bodyPr wrap="none" anchor="ctr"/>
              <a:lstStyle/>
              <a:p>
                <a:endParaRPr lang="en-US"/>
              </a:p>
            </p:txBody>
          </p:sp>
          <p:sp>
            <p:nvSpPr>
              <p:cNvPr id="195817" name="Freeform 233"/>
              <p:cNvSpPr>
                <a:spLocks noChangeArrowheads="1"/>
              </p:cNvSpPr>
              <p:nvPr/>
            </p:nvSpPr>
            <p:spPr bwMode="auto">
              <a:xfrm>
                <a:off x="4778" y="3169"/>
                <a:ext cx="33" cy="21"/>
              </a:xfrm>
              <a:custGeom>
                <a:avLst/>
                <a:gdLst>
                  <a:gd name="T0" fmla="*/ 0 w 145"/>
                  <a:gd name="T1" fmla="*/ 48 h 92"/>
                  <a:gd name="T2" fmla="*/ 106 w 145"/>
                  <a:gd name="T3" fmla="*/ 91 h 92"/>
                  <a:gd name="T4" fmla="*/ 144 w 145"/>
                  <a:gd name="T5" fmla="*/ 0 h 92"/>
                  <a:gd name="T6" fmla="*/ 0 w 145"/>
                  <a:gd name="T7" fmla="*/ 48 h 92"/>
                </a:gdLst>
                <a:ahLst/>
                <a:cxnLst>
                  <a:cxn ang="0">
                    <a:pos x="T0" y="T1"/>
                  </a:cxn>
                  <a:cxn ang="0">
                    <a:pos x="T2" y="T3"/>
                  </a:cxn>
                  <a:cxn ang="0">
                    <a:pos x="T4" y="T5"/>
                  </a:cxn>
                  <a:cxn ang="0">
                    <a:pos x="T6" y="T7"/>
                  </a:cxn>
                </a:cxnLst>
                <a:rect l="0" t="0" r="r" b="b"/>
                <a:pathLst>
                  <a:path w="145" h="92">
                    <a:moveTo>
                      <a:pt x="0" y="48"/>
                    </a:moveTo>
                    <a:lnTo>
                      <a:pt x="106" y="91"/>
                    </a:lnTo>
                    <a:lnTo>
                      <a:pt x="144"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18" name="Freeform 234"/>
              <p:cNvSpPr>
                <a:spLocks noChangeArrowheads="1"/>
              </p:cNvSpPr>
              <p:nvPr/>
            </p:nvSpPr>
            <p:spPr bwMode="auto">
              <a:xfrm>
                <a:off x="4778" y="3159"/>
                <a:ext cx="33" cy="21"/>
              </a:xfrm>
              <a:custGeom>
                <a:avLst/>
                <a:gdLst>
                  <a:gd name="T0" fmla="*/ 0 w 145"/>
                  <a:gd name="T1" fmla="*/ 92 h 93"/>
                  <a:gd name="T2" fmla="*/ 144 w 145"/>
                  <a:gd name="T3" fmla="*/ 44 h 93"/>
                  <a:gd name="T4" fmla="*/ 38 w 145"/>
                  <a:gd name="T5" fmla="*/ 0 h 93"/>
                  <a:gd name="T6" fmla="*/ 0 w 145"/>
                  <a:gd name="T7" fmla="*/ 92 h 93"/>
                </a:gdLst>
                <a:ahLst/>
                <a:cxnLst>
                  <a:cxn ang="0">
                    <a:pos x="T0" y="T1"/>
                  </a:cxn>
                  <a:cxn ang="0">
                    <a:pos x="T2" y="T3"/>
                  </a:cxn>
                  <a:cxn ang="0">
                    <a:pos x="T4" y="T5"/>
                  </a:cxn>
                  <a:cxn ang="0">
                    <a:pos x="T6" y="T7"/>
                  </a:cxn>
                </a:cxnLst>
                <a:rect l="0" t="0" r="r" b="b"/>
                <a:pathLst>
                  <a:path w="145" h="93">
                    <a:moveTo>
                      <a:pt x="0" y="92"/>
                    </a:moveTo>
                    <a:lnTo>
                      <a:pt x="144" y="44"/>
                    </a:lnTo>
                    <a:lnTo>
                      <a:pt x="38" y="0"/>
                    </a:lnTo>
                    <a:lnTo>
                      <a:pt x="0" y="92"/>
                    </a:lnTo>
                  </a:path>
                </a:pathLst>
              </a:custGeom>
              <a:solidFill>
                <a:srgbClr val="FF00FF"/>
              </a:solidFill>
              <a:ln w="9525">
                <a:solidFill>
                  <a:srgbClr val="FF00FF"/>
                </a:solidFill>
                <a:round/>
                <a:headEnd/>
                <a:tailEnd/>
              </a:ln>
            </p:spPr>
            <p:txBody>
              <a:bodyPr wrap="none" anchor="ctr"/>
              <a:lstStyle/>
              <a:p>
                <a:endParaRPr lang="en-US"/>
              </a:p>
            </p:txBody>
          </p:sp>
          <p:sp>
            <p:nvSpPr>
              <p:cNvPr id="195819" name="Freeform 235"/>
              <p:cNvSpPr>
                <a:spLocks noChangeArrowheads="1"/>
              </p:cNvSpPr>
              <p:nvPr/>
            </p:nvSpPr>
            <p:spPr bwMode="auto">
              <a:xfrm>
                <a:off x="4794" y="3139"/>
                <a:ext cx="28" cy="11"/>
              </a:xfrm>
              <a:custGeom>
                <a:avLst/>
                <a:gdLst>
                  <a:gd name="T0" fmla="*/ 0 w 125"/>
                  <a:gd name="T1" fmla="*/ 3 h 47"/>
                  <a:gd name="T2" fmla="*/ 107 w 125"/>
                  <a:gd name="T3" fmla="*/ 46 h 47"/>
                  <a:gd name="T4" fmla="*/ 124 w 125"/>
                  <a:gd name="T5" fmla="*/ 0 h 47"/>
                  <a:gd name="T6" fmla="*/ 0 w 125"/>
                  <a:gd name="T7" fmla="*/ 3 h 47"/>
                </a:gdLst>
                <a:ahLst/>
                <a:cxnLst>
                  <a:cxn ang="0">
                    <a:pos x="T0" y="T1"/>
                  </a:cxn>
                  <a:cxn ang="0">
                    <a:pos x="T2" y="T3"/>
                  </a:cxn>
                  <a:cxn ang="0">
                    <a:pos x="T4" y="T5"/>
                  </a:cxn>
                  <a:cxn ang="0">
                    <a:pos x="T6" y="T7"/>
                  </a:cxn>
                </a:cxnLst>
                <a:rect l="0" t="0" r="r" b="b"/>
                <a:pathLst>
                  <a:path w="125" h="47">
                    <a:moveTo>
                      <a:pt x="0" y="3"/>
                    </a:moveTo>
                    <a:lnTo>
                      <a:pt x="107" y="46"/>
                    </a:lnTo>
                    <a:lnTo>
                      <a:pt x="124" y="0"/>
                    </a:lnTo>
                    <a:lnTo>
                      <a:pt x="0" y="3"/>
                    </a:lnTo>
                  </a:path>
                </a:pathLst>
              </a:custGeom>
              <a:solidFill>
                <a:srgbClr val="FF00FF"/>
              </a:solidFill>
              <a:ln w="9525">
                <a:solidFill>
                  <a:srgbClr val="FF00FF"/>
                </a:solidFill>
                <a:round/>
                <a:headEnd/>
                <a:tailEnd/>
              </a:ln>
            </p:spPr>
            <p:txBody>
              <a:bodyPr wrap="none" anchor="ctr"/>
              <a:lstStyle/>
              <a:p>
                <a:endParaRPr lang="en-US"/>
              </a:p>
            </p:txBody>
          </p:sp>
          <p:sp>
            <p:nvSpPr>
              <p:cNvPr id="195820" name="Freeform 236"/>
              <p:cNvSpPr>
                <a:spLocks noChangeArrowheads="1"/>
              </p:cNvSpPr>
              <p:nvPr/>
            </p:nvSpPr>
            <p:spPr bwMode="auto">
              <a:xfrm>
                <a:off x="4794" y="3129"/>
                <a:ext cx="28" cy="11"/>
              </a:xfrm>
              <a:custGeom>
                <a:avLst/>
                <a:gdLst>
                  <a:gd name="T0" fmla="*/ 0 w 125"/>
                  <a:gd name="T1" fmla="*/ 46 h 47"/>
                  <a:gd name="T2" fmla="*/ 124 w 125"/>
                  <a:gd name="T3" fmla="*/ 43 h 47"/>
                  <a:gd name="T4" fmla="*/ 20 w 125"/>
                  <a:gd name="T5" fmla="*/ 0 h 47"/>
                  <a:gd name="T6" fmla="*/ 0 w 125"/>
                  <a:gd name="T7" fmla="*/ 46 h 47"/>
                </a:gdLst>
                <a:ahLst/>
                <a:cxnLst>
                  <a:cxn ang="0">
                    <a:pos x="T0" y="T1"/>
                  </a:cxn>
                  <a:cxn ang="0">
                    <a:pos x="T2" y="T3"/>
                  </a:cxn>
                  <a:cxn ang="0">
                    <a:pos x="T4" y="T5"/>
                  </a:cxn>
                  <a:cxn ang="0">
                    <a:pos x="T6" y="T7"/>
                  </a:cxn>
                </a:cxnLst>
                <a:rect l="0" t="0" r="r" b="b"/>
                <a:pathLst>
                  <a:path w="125" h="47">
                    <a:moveTo>
                      <a:pt x="0" y="46"/>
                    </a:moveTo>
                    <a:lnTo>
                      <a:pt x="124" y="43"/>
                    </a:lnTo>
                    <a:lnTo>
                      <a:pt x="20" y="0"/>
                    </a:lnTo>
                    <a:lnTo>
                      <a:pt x="0" y="46"/>
                    </a:lnTo>
                  </a:path>
                </a:pathLst>
              </a:custGeom>
              <a:solidFill>
                <a:srgbClr val="FF00FF"/>
              </a:solidFill>
              <a:ln w="9525">
                <a:solidFill>
                  <a:srgbClr val="FF00FF"/>
                </a:solidFill>
                <a:round/>
                <a:headEnd/>
                <a:tailEnd/>
              </a:ln>
            </p:spPr>
            <p:txBody>
              <a:bodyPr wrap="none" anchor="ctr"/>
              <a:lstStyle/>
              <a:p>
                <a:endParaRPr lang="en-US"/>
              </a:p>
            </p:txBody>
          </p:sp>
          <p:sp>
            <p:nvSpPr>
              <p:cNvPr id="195821" name="Freeform 237"/>
              <p:cNvSpPr>
                <a:spLocks noChangeArrowheads="1"/>
              </p:cNvSpPr>
              <p:nvPr/>
            </p:nvSpPr>
            <p:spPr bwMode="auto">
              <a:xfrm>
                <a:off x="4872" y="2953"/>
                <a:ext cx="28" cy="11"/>
              </a:xfrm>
              <a:custGeom>
                <a:avLst/>
                <a:gdLst>
                  <a:gd name="T0" fmla="*/ 0 w 125"/>
                  <a:gd name="T1" fmla="*/ 2 h 47"/>
                  <a:gd name="T2" fmla="*/ 106 w 125"/>
                  <a:gd name="T3" fmla="*/ 46 h 47"/>
                  <a:gd name="T4" fmla="*/ 124 w 125"/>
                  <a:gd name="T5" fmla="*/ 0 h 47"/>
                  <a:gd name="T6" fmla="*/ 0 w 125"/>
                  <a:gd name="T7" fmla="*/ 2 h 47"/>
                </a:gdLst>
                <a:ahLst/>
                <a:cxnLst>
                  <a:cxn ang="0">
                    <a:pos x="T0" y="T1"/>
                  </a:cxn>
                  <a:cxn ang="0">
                    <a:pos x="T2" y="T3"/>
                  </a:cxn>
                  <a:cxn ang="0">
                    <a:pos x="T4" y="T5"/>
                  </a:cxn>
                  <a:cxn ang="0">
                    <a:pos x="T6" y="T7"/>
                  </a:cxn>
                </a:cxnLst>
                <a:rect l="0" t="0" r="r" b="b"/>
                <a:pathLst>
                  <a:path w="125" h="47">
                    <a:moveTo>
                      <a:pt x="0" y="2"/>
                    </a:moveTo>
                    <a:lnTo>
                      <a:pt x="106" y="46"/>
                    </a:lnTo>
                    <a:lnTo>
                      <a:pt x="124" y="0"/>
                    </a:lnTo>
                    <a:lnTo>
                      <a:pt x="0" y="2"/>
                    </a:lnTo>
                  </a:path>
                </a:pathLst>
              </a:custGeom>
              <a:solidFill>
                <a:srgbClr val="FF00FF"/>
              </a:solidFill>
              <a:ln w="9525">
                <a:solidFill>
                  <a:srgbClr val="FF00FF"/>
                </a:solidFill>
                <a:round/>
                <a:headEnd/>
                <a:tailEnd/>
              </a:ln>
            </p:spPr>
            <p:txBody>
              <a:bodyPr wrap="none" anchor="ctr"/>
              <a:lstStyle/>
              <a:p>
                <a:endParaRPr lang="en-US"/>
              </a:p>
            </p:txBody>
          </p:sp>
          <p:sp>
            <p:nvSpPr>
              <p:cNvPr id="195822" name="Freeform 238"/>
              <p:cNvSpPr>
                <a:spLocks noChangeArrowheads="1"/>
              </p:cNvSpPr>
              <p:nvPr/>
            </p:nvSpPr>
            <p:spPr bwMode="auto">
              <a:xfrm>
                <a:off x="4872" y="2944"/>
                <a:ext cx="28" cy="10"/>
              </a:xfrm>
              <a:custGeom>
                <a:avLst/>
                <a:gdLst>
                  <a:gd name="T0" fmla="*/ 0 w 125"/>
                  <a:gd name="T1" fmla="*/ 45 h 46"/>
                  <a:gd name="T2" fmla="*/ 124 w 125"/>
                  <a:gd name="T3" fmla="*/ 43 h 46"/>
                  <a:gd name="T4" fmla="*/ 20 w 125"/>
                  <a:gd name="T5" fmla="*/ 0 h 46"/>
                  <a:gd name="T6" fmla="*/ 0 w 125"/>
                  <a:gd name="T7" fmla="*/ 45 h 46"/>
                </a:gdLst>
                <a:ahLst/>
                <a:cxnLst>
                  <a:cxn ang="0">
                    <a:pos x="T0" y="T1"/>
                  </a:cxn>
                  <a:cxn ang="0">
                    <a:pos x="T2" y="T3"/>
                  </a:cxn>
                  <a:cxn ang="0">
                    <a:pos x="T4" y="T5"/>
                  </a:cxn>
                  <a:cxn ang="0">
                    <a:pos x="T6" y="T7"/>
                  </a:cxn>
                </a:cxnLst>
                <a:rect l="0" t="0" r="r" b="b"/>
                <a:pathLst>
                  <a:path w="125" h="46">
                    <a:moveTo>
                      <a:pt x="0" y="45"/>
                    </a:moveTo>
                    <a:lnTo>
                      <a:pt x="124" y="43"/>
                    </a:lnTo>
                    <a:lnTo>
                      <a:pt x="20" y="0"/>
                    </a:lnTo>
                    <a:lnTo>
                      <a:pt x="0" y="45"/>
                    </a:lnTo>
                  </a:path>
                </a:pathLst>
              </a:custGeom>
              <a:solidFill>
                <a:srgbClr val="FF00FF"/>
              </a:solidFill>
              <a:ln w="9525">
                <a:solidFill>
                  <a:srgbClr val="FF00FF"/>
                </a:solidFill>
                <a:round/>
                <a:headEnd/>
                <a:tailEnd/>
              </a:ln>
            </p:spPr>
            <p:txBody>
              <a:bodyPr wrap="none" anchor="ctr"/>
              <a:lstStyle/>
              <a:p>
                <a:endParaRPr lang="en-US"/>
              </a:p>
            </p:txBody>
          </p:sp>
          <p:sp>
            <p:nvSpPr>
              <p:cNvPr id="195823" name="Freeform 239"/>
              <p:cNvSpPr>
                <a:spLocks noChangeArrowheads="1"/>
              </p:cNvSpPr>
              <p:nvPr/>
            </p:nvSpPr>
            <p:spPr bwMode="auto">
              <a:xfrm>
                <a:off x="4884" y="2913"/>
                <a:ext cx="32" cy="21"/>
              </a:xfrm>
              <a:custGeom>
                <a:avLst/>
                <a:gdLst>
                  <a:gd name="T0" fmla="*/ 0 w 142"/>
                  <a:gd name="T1" fmla="*/ 48 h 92"/>
                  <a:gd name="T2" fmla="*/ 103 w 142"/>
                  <a:gd name="T3" fmla="*/ 91 h 92"/>
                  <a:gd name="T4" fmla="*/ 141 w 142"/>
                  <a:gd name="T5" fmla="*/ 0 h 92"/>
                  <a:gd name="T6" fmla="*/ 0 w 142"/>
                  <a:gd name="T7" fmla="*/ 48 h 92"/>
                </a:gdLst>
                <a:ahLst/>
                <a:cxnLst>
                  <a:cxn ang="0">
                    <a:pos x="T0" y="T1"/>
                  </a:cxn>
                  <a:cxn ang="0">
                    <a:pos x="T2" y="T3"/>
                  </a:cxn>
                  <a:cxn ang="0">
                    <a:pos x="T4" y="T5"/>
                  </a:cxn>
                  <a:cxn ang="0">
                    <a:pos x="T6" y="T7"/>
                  </a:cxn>
                </a:cxnLst>
                <a:rect l="0" t="0" r="r" b="b"/>
                <a:pathLst>
                  <a:path w="142" h="92">
                    <a:moveTo>
                      <a:pt x="0" y="48"/>
                    </a:moveTo>
                    <a:lnTo>
                      <a:pt x="103" y="91"/>
                    </a:lnTo>
                    <a:lnTo>
                      <a:pt x="141"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24" name="Freeform 240"/>
              <p:cNvSpPr>
                <a:spLocks noChangeArrowheads="1"/>
              </p:cNvSpPr>
              <p:nvPr/>
            </p:nvSpPr>
            <p:spPr bwMode="auto">
              <a:xfrm>
                <a:off x="4884" y="2903"/>
                <a:ext cx="32" cy="21"/>
              </a:xfrm>
              <a:custGeom>
                <a:avLst/>
                <a:gdLst>
                  <a:gd name="T0" fmla="*/ 0 w 142"/>
                  <a:gd name="T1" fmla="*/ 91 h 92"/>
                  <a:gd name="T2" fmla="*/ 141 w 142"/>
                  <a:gd name="T3" fmla="*/ 43 h 92"/>
                  <a:gd name="T4" fmla="*/ 38 w 142"/>
                  <a:gd name="T5" fmla="*/ 0 h 92"/>
                  <a:gd name="T6" fmla="*/ 0 w 142"/>
                  <a:gd name="T7" fmla="*/ 91 h 92"/>
                </a:gdLst>
                <a:ahLst/>
                <a:cxnLst>
                  <a:cxn ang="0">
                    <a:pos x="T0" y="T1"/>
                  </a:cxn>
                  <a:cxn ang="0">
                    <a:pos x="T2" y="T3"/>
                  </a:cxn>
                  <a:cxn ang="0">
                    <a:pos x="T4" y="T5"/>
                  </a:cxn>
                  <a:cxn ang="0">
                    <a:pos x="T6" y="T7"/>
                  </a:cxn>
                </a:cxnLst>
                <a:rect l="0" t="0" r="r" b="b"/>
                <a:pathLst>
                  <a:path w="142" h="92">
                    <a:moveTo>
                      <a:pt x="0" y="91"/>
                    </a:moveTo>
                    <a:lnTo>
                      <a:pt x="141" y="43"/>
                    </a:lnTo>
                    <a:lnTo>
                      <a:pt x="38" y="0"/>
                    </a:lnTo>
                    <a:lnTo>
                      <a:pt x="0" y="91"/>
                    </a:lnTo>
                  </a:path>
                </a:pathLst>
              </a:custGeom>
              <a:solidFill>
                <a:srgbClr val="FF00FF"/>
              </a:solidFill>
              <a:ln w="9525">
                <a:solidFill>
                  <a:srgbClr val="FF00FF"/>
                </a:solidFill>
                <a:round/>
                <a:headEnd/>
                <a:tailEnd/>
              </a:ln>
            </p:spPr>
            <p:txBody>
              <a:bodyPr wrap="none" anchor="ctr"/>
              <a:lstStyle/>
              <a:p>
                <a:endParaRPr lang="en-US"/>
              </a:p>
            </p:txBody>
          </p:sp>
          <p:sp>
            <p:nvSpPr>
              <p:cNvPr id="195825" name="Freeform 241"/>
              <p:cNvSpPr>
                <a:spLocks noChangeArrowheads="1"/>
              </p:cNvSpPr>
              <p:nvPr/>
            </p:nvSpPr>
            <p:spPr bwMode="auto">
              <a:xfrm>
                <a:off x="4904" y="2815"/>
                <a:ext cx="25" cy="69"/>
              </a:xfrm>
              <a:custGeom>
                <a:avLst/>
                <a:gdLst>
                  <a:gd name="T0" fmla="*/ 109 w 110"/>
                  <a:gd name="T1" fmla="*/ 304 h 305"/>
                  <a:gd name="T2" fmla="*/ 0 w 110"/>
                  <a:gd name="T3" fmla="*/ 271 h 305"/>
                  <a:gd name="T4" fmla="*/ 81 w 110"/>
                  <a:gd name="T5" fmla="*/ 0 h 305"/>
                  <a:gd name="T6" fmla="*/ 109 w 110"/>
                  <a:gd name="T7" fmla="*/ 304 h 305"/>
                </a:gdLst>
                <a:ahLst/>
                <a:cxnLst>
                  <a:cxn ang="0">
                    <a:pos x="T0" y="T1"/>
                  </a:cxn>
                  <a:cxn ang="0">
                    <a:pos x="T2" y="T3"/>
                  </a:cxn>
                  <a:cxn ang="0">
                    <a:pos x="T4" y="T5"/>
                  </a:cxn>
                  <a:cxn ang="0">
                    <a:pos x="T6" y="T7"/>
                  </a:cxn>
                </a:cxnLst>
                <a:rect l="0" t="0" r="r" b="b"/>
                <a:pathLst>
                  <a:path w="110" h="305">
                    <a:moveTo>
                      <a:pt x="109" y="304"/>
                    </a:moveTo>
                    <a:lnTo>
                      <a:pt x="0" y="271"/>
                    </a:lnTo>
                    <a:lnTo>
                      <a:pt x="81" y="0"/>
                    </a:lnTo>
                    <a:lnTo>
                      <a:pt x="109" y="304"/>
                    </a:lnTo>
                  </a:path>
                </a:pathLst>
              </a:custGeom>
              <a:solidFill>
                <a:srgbClr val="0000FF"/>
              </a:solidFill>
              <a:ln w="9525">
                <a:solidFill>
                  <a:srgbClr val="0000FF"/>
                </a:solidFill>
                <a:round/>
                <a:headEnd/>
                <a:tailEnd/>
              </a:ln>
            </p:spPr>
            <p:txBody>
              <a:bodyPr wrap="none" anchor="ctr"/>
              <a:lstStyle/>
              <a:p>
                <a:endParaRPr lang="en-US"/>
              </a:p>
            </p:txBody>
          </p:sp>
          <p:sp>
            <p:nvSpPr>
              <p:cNvPr id="195826" name="Freeform 242"/>
              <p:cNvSpPr>
                <a:spLocks noChangeArrowheads="1"/>
              </p:cNvSpPr>
              <p:nvPr/>
            </p:nvSpPr>
            <p:spPr bwMode="auto">
              <a:xfrm>
                <a:off x="4922" y="2815"/>
                <a:ext cx="25" cy="69"/>
              </a:xfrm>
              <a:custGeom>
                <a:avLst/>
                <a:gdLst>
                  <a:gd name="T0" fmla="*/ 28 w 112"/>
                  <a:gd name="T1" fmla="*/ 304 h 305"/>
                  <a:gd name="T2" fmla="*/ 0 w 112"/>
                  <a:gd name="T3" fmla="*/ 0 h 305"/>
                  <a:gd name="T4" fmla="*/ 111 w 112"/>
                  <a:gd name="T5" fmla="*/ 33 h 305"/>
                  <a:gd name="T6" fmla="*/ 28 w 112"/>
                  <a:gd name="T7" fmla="*/ 304 h 305"/>
                </a:gdLst>
                <a:ahLst/>
                <a:cxnLst>
                  <a:cxn ang="0">
                    <a:pos x="T0" y="T1"/>
                  </a:cxn>
                  <a:cxn ang="0">
                    <a:pos x="T2" y="T3"/>
                  </a:cxn>
                  <a:cxn ang="0">
                    <a:pos x="T4" y="T5"/>
                  </a:cxn>
                  <a:cxn ang="0">
                    <a:pos x="T6" y="T7"/>
                  </a:cxn>
                </a:cxnLst>
                <a:rect l="0" t="0" r="r" b="b"/>
                <a:pathLst>
                  <a:path w="112" h="305">
                    <a:moveTo>
                      <a:pt x="28" y="304"/>
                    </a:moveTo>
                    <a:lnTo>
                      <a:pt x="0" y="0"/>
                    </a:lnTo>
                    <a:lnTo>
                      <a:pt x="111" y="33"/>
                    </a:lnTo>
                    <a:lnTo>
                      <a:pt x="28" y="304"/>
                    </a:lnTo>
                  </a:path>
                </a:pathLst>
              </a:custGeom>
              <a:solidFill>
                <a:srgbClr val="0000FF"/>
              </a:solidFill>
              <a:ln w="9525">
                <a:solidFill>
                  <a:srgbClr val="0000FF"/>
                </a:solidFill>
                <a:round/>
                <a:headEnd/>
                <a:tailEnd/>
              </a:ln>
            </p:spPr>
            <p:txBody>
              <a:bodyPr wrap="none" anchor="ctr"/>
              <a:lstStyle/>
              <a:p>
                <a:endParaRPr lang="en-US"/>
              </a:p>
            </p:txBody>
          </p:sp>
          <p:sp>
            <p:nvSpPr>
              <p:cNvPr id="195827" name="Freeform 243"/>
              <p:cNvSpPr>
                <a:spLocks noChangeArrowheads="1"/>
              </p:cNvSpPr>
              <p:nvPr/>
            </p:nvSpPr>
            <p:spPr bwMode="auto">
              <a:xfrm>
                <a:off x="4924" y="2807"/>
                <a:ext cx="27" cy="5"/>
              </a:xfrm>
              <a:custGeom>
                <a:avLst/>
                <a:gdLst>
                  <a:gd name="T0" fmla="*/ 0 w 118"/>
                  <a:gd name="T1" fmla="*/ 0 h 24"/>
                  <a:gd name="T2" fmla="*/ 112 w 118"/>
                  <a:gd name="T3" fmla="*/ 23 h 24"/>
                  <a:gd name="T4" fmla="*/ 117 w 118"/>
                  <a:gd name="T5" fmla="*/ 3 h 24"/>
                  <a:gd name="T6" fmla="*/ 0 w 118"/>
                  <a:gd name="T7" fmla="*/ 0 h 24"/>
                </a:gdLst>
                <a:ahLst/>
                <a:cxnLst>
                  <a:cxn ang="0">
                    <a:pos x="T0" y="T1"/>
                  </a:cxn>
                  <a:cxn ang="0">
                    <a:pos x="T2" y="T3"/>
                  </a:cxn>
                  <a:cxn ang="0">
                    <a:pos x="T4" y="T5"/>
                  </a:cxn>
                  <a:cxn ang="0">
                    <a:pos x="T6" y="T7"/>
                  </a:cxn>
                </a:cxnLst>
                <a:rect l="0" t="0" r="r" b="b"/>
                <a:pathLst>
                  <a:path w="118" h="24">
                    <a:moveTo>
                      <a:pt x="0" y="0"/>
                    </a:moveTo>
                    <a:lnTo>
                      <a:pt x="112" y="23"/>
                    </a:lnTo>
                    <a:lnTo>
                      <a:pt x="117" y="3"/>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28" name="Freeform 244"/>
              <p:cNvSpPr>
                <a:spLocks noChangeArrowheads="1"/>
              </p:cNvSpPr>
              <p:nvPr/>
            </p:nvSpPr>
            <p:spPr bwMode="auto">
              <a:xfrm>
                <a:off x="4924" y="2803"/>
                <a:ext cx="27" cy="5"/>
              </a:xfrm>
              <a:custGeom>
                <a:avLst/>
                <a:gdLst>
                  <a:gd name="T0" fmla="*/ 0 w 118"/>
                  <a:gd name="T1" fmla="*/ 20 h 24"/>
                  <a:gd name="T2" fmla="*/ 117 w 118"/>
                  <a:gd name="T3" fmla="*/ 23 h 24"/>
                  <a:gd name="T4" fmla="*/ 3 w 118"/>
                  <a:gd name="T5" fmla="*/ 0 h 24"/>
                  <a:gd name="T6" fmla="*/ 0 w 118"/>
                  <a:gd name="T7" fmla="*/ 20 h 24"/>
                </a:gdLst>
                <a:ahLst/>
                <a:cxnLst>
                  <a:cxn ang="0">
                    <a:pos x="T0" y="T1"/>
                  </a:cxn>
                  <a:cxn ang="0">
                    <a:pos x="T2" y="T3"/>
                  </a:cxn>
                  <a:cxn ang="0">
                    <a:pos x="T4" y="T5"/>
                  </a:cxn>
                  <a:cxn ang="0">
                    <a:pos x="T6" y="T7"/>
                  </a:cxn>
                </a:cxnLst>
                <a:rect l="0" t="0" r="r" b="b"/>
                <a:pathLst>
                  <a:path w="118" h="24">
                    <a:moveTo>
                      <a:pt x="0" y="20"/>
                    </a:moveTo>
                    <a:lnTo>
                      <a:pt x="117" y="23"/>
                    </a:lnTo>
                    <a:lnTo>
                      <a:pt x="3" y="0"/>
                    </a:lnTo>
                    <a:lnTo>
                      <a:pt x="0" y="20"/>
                    </a:lnTo>
                  </a:path>
                </a:pathLst>
              </a:custGeom>
              <a:solidFill>
                <a:srgbClr val="FF00FF"/>
              </a:solidFill>
              <a:ln w="9525">
                <a:solidFill>
                  <a:srgbClr val="FF00FF"/>
                </a:solidFill>
                <a:round/>
                <a:headEnd/>
                <a:tailEnd/>
              </a:ln>
            </p:spPr>
            <p:txBody>
              <a:bodyPr wrap="none" anchor="ctr"/>
              <a:lstStyle/>
              <a:p>
                <a:endParaRPr lang="en-US"/>
              </a:p>
            </p:txBody>
          </p:sp>
          <p:sp>
            <p:nvSpPr>
              <p:cNvPr id="195829" name="Freeform 245"/>
              <p:cNvSpPr>
                <a:spLocks noChangeArrowheads="1"/>
              </p:cNvSpPr>
              <p:nvPr/>
            </p:nvSpPr>
            <p:spPr bwMode="auto">
              <a:xfrm>
                <a:off x="4930" y="2767"/>
                <a:ext cx="29" cy="16"/>
              </a:xfrm>
              <a:custGeom>
                <a:avLst/>
                <a:gdLst>
                  <a:gd name="T0" fmla="*/ 0 w 128"/>
                  <a:gd name="T1" fmla="*/ 45 h 69"/>
                  <a:gd name="T2" fmla="*/ 111 w 128"/>
                  <a:gd name="T3" fmla="*/ 68 h 69"/>
                  <a:gd name="T4" fmla="*/ 127 w 128"/>
                  <a:gd name="T5" fmla="*/ 0 h 69"/>
                  <a:gd name="T6" fmla="*/ 0 w 128"/>
                  <a:gd name="T7" fmla="*/ 45 h 69"/>
                </a:gdLst>
                <a:ahLst/>
                <a:cxnLst>
                  <a:cxn ang="0">
                    <a:pos x="T0" y="T1"/>
                  </a:cxn>
                  <a:cxn ang="0">
                    <a:pos x="T2" y="T3"/>
                  </a:cxn>
                  <a:cxn ang="0">
                    <a:pos x="T4" y="T5"/>
                  </a:cxn>
                  <a:cxn ang="0">
                    <a:pos x="T6" y="T7"/>
                  </a:cxn>
                </a:cxnLst>
                <a:rect l="0" t="0" r="r" b="b"/>
                <a:pathLst>
                  <a:path w="128" h="69">
                    <a:moveTo>
                      <a:pt x="0" y="45"/>
                    </a:moveTo>
                    <a:lnTo>
                      <a:pt x="111" y="68"/>
                    </a:lnTo>
                    <a:lnTo>
                      <a:pt x="127" y="0"/>
                    </a:lnTo>
                    <a:lnTo>
                      <a:pt x="0" y="45"/>
                    </a:lnTo>
                  </a:path>
                </a:pathLst>
              </a:custGeom>
              <a:solidFill>
                <a:srgbClr val="FF00FF"/>
              </a:solidFill>
              <a:ln w="9525">
                <a:solidFill>
                  <a:srgbClr val="FF00FF"/>
                </a:solidFill>
                <a:round/>
                <a:headEnd/>
                <a:tailEnd/>
              </a:ln>
            </p:spPr>
            <p:txBody>
              <a:bodyPr wrap="none" anchor="ctr"/>
              <a:lstStyle/>
              <a:p>
                <a:endParaRPr lang="en-US"/>
              </a:p>
            </p:txBody>
          </p:sp>
          <p:sp>
            <p:nvSpPr>
              <p:cNvPr id="195830" name="Freeform 246"/>
              <p:cNvSpPr>
                <a:spLocks noChangeArrowheads="1"/>
              </p:cNvSpPr>
              <p:nvPr/>
            </p:nvSpPr>
            <p:spPr bwMode="auto">
              <a:xfrm>
                <a:off x="4930" y="2763"/>
                <a:ext cx="29" cy="15"/>
              </a:xfrm>
              <a:custGeom>
                <a:avLst/>
                <a:gdLst>
                  <a:gd name="T0" fmla="*/ 0 w 128"/>
                  <a:gd name="T1" fmla="*/ 66 h 67"/>
                  <a:gd name="T2" fmla="*/ 127 w 128"/>
                  <a:gd name="T3" fmla="*/ 21 h 67"/>
                  <a:gd name="T4" fmla="*/ 15 w 128"/>
                  <a:gd name="T5" fmla="*/ 0 h 67"/>
                  <a:gd name="T6" fmla="*/ 0 w 128"/>
                  <a:gd name="T7" fmla="*/ 66 h 67"/>
                </a:gdLst>
                <a:ahLst/>
                <a:cxnLst>
                  <a:cxn ang="0">
                    <a:pos x="T0" y="T1"/>
                  </a:cxn>
                  <a:cxn ang="0">
                    <a:pos x="T2" y="T3"/>
                  </a:cxn>
                  <a:cxn ang="0">
                    <a:pos x="T4" y="T5"/>
                  </a:cxn>
                  <a:cxn ang="0">
                    <a:pos x="T6" y="T7"/>
                  </a:cxn>
                </a:cxnLst>
                <a:rect l="0" t="0" r="r" b="b"/>
                <a:pathLst>
                  <a:path w="128" h="67">
                    <a:moveTo>
                      <a:pt x="0" y="66"/>
                    </a:moveTo>
                    <a:lnTo>
                      <a:pt x="127" y="21"/>
                    </a:lnTo>
                    <a:lnTo>
                      <a:pt x="15" y="0"/>
                    </a:lnTo>
                    <a:lnTo>
                      <a:pt x="0" y="66"/>
                    </a:lnTo>
                  </a:path>
                </a:pathLst>
              </a:custGeom>
              <a:solidFill>
                <a:srgbClr val="FF00FF"/>
              </a:solidFill>
              <a:ln w="9525">
                <a:solidFill>
                  <a:srgbClr val="FF00FF"/>
                </a:solidFill>
                <a:round/>
                <a:headEnd/>
                <a:tailEnd/>
              </a:ln>
            </p:spPr>
            <p:txBody>
              <a:bodyPr wrap="none" anchor="ctr"/>
              <a:lstStyle/>
              <a:p>
                <a:endParaRPr lang="en-US"/>
              </a:p>
            </p:txBody>
          </p:sp>
          <p:sp>
            <p:nvSpPr>
              <p:cNvPr id="195831" name="Freeform 247"/>
              <p:cNvSpPr>
                <a:spLocks noChangeArrowheads="1"/>
              </p:cNvSpPr>
              <p:nvPr/>
            </p:nvSpPr>
            <p:spPr bwMode="auto">
              <a:xfrm>
                <a:off x="4936" y="2733"/>
                <a:ext cx="28" cy="15"/>
              </a:xfrm>
              <a:custGeom>
                <a:avLst/>
                <a:gdLst>
                  <a:gd name="T0" fmla="*/ 0 w 125"/>
                  <a:gd name="T1" fmla="*/ 46 h 67"/>
                  <a:gd name="T2" fmla="*/ 112 w 125"/>
                  <a:gd name="T3" fmla="*/ 66 h 67"/>
                  <a:gd name="T4" fmla="*/ 124 w 125"/>
                  <a:gd name="T5" fmla="*/ 0 h 67"/>
                  <a:gd name="T6" fmla="*/ 0 w 125"/>
                  <a:gd name="T7" fmla="*/ 46 h 67"/>
                </a:gdLst>
                <a:ahLst/>
                <a:cxnLst>
                  <a:cxn ang="0">
                    <a:pos x="T0" y="T1"/>
                  </a:cxn>
                  <a:cxn ang="0">
                    <a:pos x="T2" y="T3"/>
                  </a:cxn>
                  <a:cxn ang="0">
                    <a:pos x="T4" y="T5"/>
                  </a:cxn>
                  <a:cxn ang="0">
                    <a:pos x="T6" y="T7"/>
                  </a:cxn>
                </a:cxnLst>
                <a:rect l="0" t="0" r="r" b="b"/>
                <a:pathLst>
                  <a:path w="125" h="67">
                    <a:moveTo>
                      <a:pt x="0" y="46"/>
                    </a:moveTo>
                    <a:lnTo>
                      <a:pt x="112" y="66"/>
                    </a:lnTo>
                    <a:lnTo>
                      <a:pt x="124" y="0"/>
                    </a:lnTo>
                    <a:lnTo>
                      <a:pt x="0" y="46"/>
                    </a:lnTo>
                  </a:path>
                </a:pathLst>
              </a:custGeom>
              <a:solidFill>
                <a:srgbClr val="FF00FF"/>
              </a:solidFill>
              <a:ln w="9525">
                <a:solidFill>
                  <a:srgbClr val="FF00FF"/>
                </a:solidFill>
                <a:round/>
                <a:headEnd/>
                <a:tailEnd/>
              </a:ln>
            </p:spPr>
            <p:txBody>
              <a:bodyPr wrap="none" anchor="ctr"/>
              <a:lstStyle/>
              <a:p>
                <a:endParaRPr lang="en-US"/>
              </a:p>
            </p:txBody>
          </p:sp>
          <p:sp>
            <p:nvSpPr>
              <p:cNvPr id="195832" name="Freeform 248"/>
              <p:cNvSpPr>
                <a:spLocks noChangeArrowheads="1"/>
              </p:cNvSpPr>
              <p:nvPr/>
            </p:nvSpPr>
            <p:spPr bwMode="auto">
              <a:xfrm>
                <a:off x="4936" y="2728"/>
                <a:ext cx="28" cy="16"/>
              </a:xfrm>
              <a:custGeom>
                <a:avLst/>
                <a:gdLst>
                  <a:gd name="T0" fmla="*/ 0 w 125"/>
                  <a:gd name="T1" fmla="*/ 69 h 70"/>
                  <a:gd name="T2" fmla="*/ 124 w 125"/>
                  <a:gd name="T3" fmla="*/ 23 h 70"/>
                  <a:gd name="T4" fmla="*/ 13 w 125"/>
                  <a:gd name="T5" fmla="*/ 0 h 70"/>
                  <a:gd name="T6" fmla="*/ 0 w 125"/>
                  <a:gd name="T7" fmla="*/ 69 h 70"/>
                </a:gdLst>
                <a:ahLst/>
                <a:cxnLst>
                  <a:cxn ang="0">
                    <a:pos x="T0" y="T1"/>
                  </a:cxn>
                  <a:cxn ang="0">
                    <a:pos x="T2" y="T3"/>
                  </a:cxn>
                  <a:cxn ang="0">
                    <a:pos x="T4" y="T5"/>
                  </a:cxn>
                  <a:cxn ang="0">
                    <a:pos x="T6" y="T7"/>
                  </a:cxn>
                </a:cxnLst>
                <a:rect l="0" t="0" r="r" b="b"/>
                <a:pathLst>
                  <a:path w="125" h="70">
                    <a:moveTo>
                      <a:pt x="0" y="69"/>
                    </a:moveTo>
                    <a:lnTo>
                      <a:pt x="124" y="23"/>
                    </a:lnTo>
                    <a:lnTo>
                      <a:pt x="13" y="0"/>
                    </a:lnTo>
                    <a:lnTo>
                      <a:pt x="0" y="69"/>
                    </a:lnTo>
                  </a:path>
                </a:pathLst>
              </a:custGeom>
              <a:solidFill>
                <a:srgbClr val="FF00FF"/>
              </a:solidFill>
              <a:ln w="9525">
                <a:solidFill>
                  <a:srgbClr val="FF00FF"/>
                </a:solidFill>
                <a:round/>
                <a:headEnd/>
                <a:tailEnd/>
              </a:ln>
            </p:spPr>
            <p:txBody>
              <a:bodyPr wrap="none" anchor="ctr"/>
              <a:lstStyle/>
              <a:p>
                <a:endParaRPr lang="en-US"/>
              </a:p>
            </p:txBody>
          </p:sp>
          <p:sp>
            <p:nvSpPr>
              <p:cNvPr id="195833" name="Freeform 249"/>
              <p:cNvSpPr>
                <a:spLocks noChangeArrowheads="1"/>
              </p:cNvSpPr>
              <p:nvPr/>
            </p:nvSpPr>
            <p:spPr bwMode="auto">
              <a:xfrm>
                <a:off x="4944" y="2706"/>
                <a:ext cx="27" cy="5"/>
              </a:xfrm>
              <a:custGeom>
                <a:avLst/>
                <a:gdLst>
                  <a:gd name="T0" fmla="*/ 0 w 118"/>
                  <a:gd name="T1" fmla="*/ 0 h 24"/>
                  <a:gd name="T2" fmla="*/ 112 w 118"/>
                  <a:gd name="T3" fmla="*/ 23 h 24"/>
                  <a:gd name="T4" fmla="*/ 117 w 118"/>
                  <a:gd name="T5" fmla="*/ 3 h 24"/>
                  <a:gd name="T6" fmla="*/ 0 w 118"/>
                  <a:gd name="T7" fmla="*/ 0 h 24"/>
                </a:gdLst>
                <a:ahLst/>
                <a:cxnLst>
                  <a:cxn ang="0">
                    <a:pos x="T0" y="T1"/>
                  </a:cxn>
                  <a:cxn ang="0">
                    <a:pos x="T2" y="T3"/>
                  </a:cxn>
                  <a:cxn ang="0">
                    <a:pos x="T4" y="T5"/>
                  </a:cxn>
                  <a:cxn ang="0">
                    <a:pos x="T6" y="T7"/>
                  </a:cxn>
                </a:cxnLst>
                <a:rect l="0" t="0" r="r" b="b"/>
                <a:pathLst>
                  <a:path w="118" h="24">
                    <a:moveTo>
                      <a:pt x="0" y="0"/>
                    </a:moveTo>
                    <a:lnTo>
                      <a:pt x="112" y="23"/>
                    </a:lnTo>
                    <a:lnTo>
                      <a:pt x="117" y="3"/>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5834" name="Freeform 250"/>
              <p:cNvSpPr>
                <a:spLocks noChangeArrowheads="1"/>
              </p:cNvSpPr>
              <p:nvPr/>
            </p:nvSpPr>
            <p:spPr bwMode="auto">
              <a:xfrm>
                <a:off x="4944" y="2702"/>
                <a:ext cx="27" cy="5"/>
              </a:xfrm>
              <a:custGeom>
                <a:avLst/>
                <a:gdLst>
                  <a:gd name="T0" fmla="*/ 0 w 118"/>
                  <a:gd name="T1" fmla="*/ 20 h 24"/>
                  <a:gd name="T2" fmla="*/ 117 w 118"/>
                  <a:gd name="T3" fmla="*/ 23 h 24"/>
                  <a:gd name="T4" fmla="*/ 5 w 118"/>
                  <a:gd name="T5" fmla="*/ 0 h 24"/>
                  <a:gd name="T6" fmla="*/ 0 w 118"/>
                  <a:gd name="T7" fmla="*/ 20 h 24"/>
                </a:gdLst>
                <a:ahLst/>
                <a:cxnLst>
                  <a:cxn ang="0">
                    <a:pos x="T0" y="T1"/>
                  </a:cxn>
                  <a:cxn ang="0">
                    <a:pos x="T2" y="T3"/>
                  </a:cxn>
                  <a:cxn ang="0">
                    <a:pos x="T4" y="T5"/>
                  </a:cxn>
                  <a:cxn ang="0">
                    <a:pos x="T6" y="T7"/>
                  </a:cxn>
                </a:cxnLst>
                <a:rect l="0" t="0" r="r" b="b"/>
                <a:pathLst>
                  <a:path w="118" h="24">
                    <a:moveTo>
                      <a:pt x="0" y="20"/>
                    </a:moveTo>
                    <a:lnTo>
                      <a:pt x="117" y="23"/>
                    </a:lnTo>
                    <a:lnTo>
                      <a:pt x="5" y="0"/>
                    </a:lnTo>
                    <a:lnTo>
                      <a:pt x="0" y="20"/>
                    </a:lnTo>
                  </a:path>
                </a:pathLst>
              </a:custGeom>
              <a:solidFill>
                <a:srgbClr val="FF00FF"/>
              </a:solidFill>
              <a:ln w="9525">
                <a:solidFill>
                  <a:srgbClr val="FF00FF"/>
                </a:solidFill>
                <a:round/>
                <a:headEnd/>
                <a:tailEnd/>
              </a:ln>
            </p:spPr>
            <p:txBody>
              <a:bodyPr wrap="none" anchor="ctr"/>
              <a:lstStyle/>
              <a:p>
                <a:endParaRPr lang="en-US"/>
              </a:p>
            </p:txBody>
          </p:sp>
          <p:sp>
            <p:nvSpPr>
              <p:cNvPr id="195835" name="Freeform 251"/>
              <p:cNvSpPr>
                <a:spLocks noChangeArrowheads="1"/>
              </p:cNvSpPr>
              <p:nvPr/>
            </p:nvSpPr>
            <p:spPr bwMode="auto">
              <a:xfrm>
                <a:off x="4946" y="2631"/>
                <a:ext cx="26" cy="66"/>
              </a:xfrm>
              <a:custGeom>
                <a:avLst/>
                <a:gdLst>
                  <a:gd name="T0" fmla="*/ 114 w 115"/>
                  <a:gd name="T1" fmla="*/ 291 h 292"/>
                  <a:gd name="T2" fmla="*/ 0 w 115"/>
                  <a:gd name="T3" fmla="*/ 279 h 292"/>
                  <a:gd name="T4" fmla="*/ 28 w 115"/>
                  <a:gd name="T5" fmla="*/ 0 h 292"/>
                  <a:gd name="T6" fmla="*/ 114 w 115"/>
                  <a:gd name="T7" fmla="*/ 291 h 292"/>
                </a:gdLst>
                <a:ahLst/>
                <a:cxnLst>
                  <a:cxn ang="0">
                    <a:pos x="T0" y="T1"/>
                  </a:cxn>
                  <a:cxn ang="0">
                    <a:pos x="T2" y="T3"/>
                  </a:cxn>
                  <a:cxn ang="0">
                    <a:pos x="T4" y="T5"/>
                  </a:cxn>
                  <a:cxn ang="0">
                    <a:pos x="T6" y="T7"/>
                  </a:cxn>
                </a:cxnLst>
                <a:rect l="0" t="0" r="r" b="b"/>
                <a:pathLst>
                  <a:path w="115" h="292">
                    <a:moveTo>
                      <a:pt x="114" y="291"/>
                    </a:moveTo>
                    <a:lnTo>
                      <a:pt x="0" y="279"/>
                    </a:lnTo>
                    <a:lnTo>
                      <a:pt x="28" y="0"/>
                    </a:lnTo>
                    <a:lnTo>
                      <a:pt x="114" y="291"/>
                    </a:lnTo>
                  </a:path>
                </a:pathLst>
              </a:custGeom>
              <a:solidFill>
                <a:srgbClr val="0000FF"/>
              </a:solidFill>
              <a:ln w="9525">
                <a:solidFill>
                  <a:srgbClr val="0000FF"/>
                </a:solidFill>
                <a:round/>
                <a:headEnd/>
                <a:tailEnd/>
              </a:ln>
            </p:spPr>
            <p:txBody>
              <a:bodyPr wrap="none" anchor="ctr"/>
              <a:lstStyle/>
              <a:p>
                <a:endParaRPr lang="en-US"/>
              </a:p>
            </p:txBody>
          </p:sp>
          <p:sp>
            <p:nvSpPr>
              <p:cNvPr id="195836" name="Freeform 252"/>
              <p:cNvSpPr>
                <a:spLocks noChangeArrowheads="1"/>
              </p:cNvSpPr>
              <p:nvPr/>
            </p:nvSpPr>
            <p:spPr bwMode="auto">
              <a:xfrm>
                <a:off x="4952" y="2631"/>
                <a:ext cx="26" cy="66"/>
              </a:xfrm>
              <a:custGeom>
                <a:avLst/>
                <a:gdLst>
                  <a:gd name="T0" fmla="*/ 86 w 115"/>
                  <a:gd name="T1" fmla="*/ 291 h 292"/>
                  <a:gd name="T2" fmla="*/ 0 w 115"/>
                  <a:gd name="T3" fmla="*/ 0 h 292"/>
                  <a:gd name="T4" fmla="*/ 114 w 115"/>
                  <a:gd name="T5" fmla="*/ 10 h 292"/>
                  <a:gd name="T6" fmla="*/ 86 w 115"/>
                  <a:gd name="T7" fmla="*/ 291 h 292"/>
                </a:gdLst>
                <a:ahLst/>
                <a:cxnLst>
                  <a:cxn ang="0">
                    <a:pos x="T0" y="T1"/>
                  </a:cxn>
                  <a:cxn ang="0">
                    <a:pos x="T2" y="T3"/>
                  </a:cxn>
                  <a:cxn ang="0">
                    <a:pos x="T4" y="T5"/>
                  </a:cxn>
                  <a:cxn ang="0">
                    <a:pos x="T6" y="T7"/>
                  </a:cxn>
                </a:cxnLst>
                <a:rect l="0" t="0" r="r" b="b"/>
                <a:pathLst>
                  <a:path w="115" h="292">
                    <a:moveTo>
                      <a:pt x="86" y="291"/>
                    </a:moveTo>
                    <a:lnTo>
                      <a:pt x="0" y="0"/>
                    </a:lnTo>
                    <a:lnTo>
                      <a:pt x="114" y="10"/>
                    </a:lnTo>
                    <a:lnTo>
                      <a:pt x="86" y="291"/>
                    </a:lnTo>
                  </a:path>
                </a:pathLst>
              </a:custGeom>
              <a:solidFill>
                <a:srgbClr val="0000FF"/>
              </a:solidFill>
              <a:ln w="9525">
                <a:solidFill>
                  <a:srgbClr val="0000FF"/>
                </a:solidFill>
                <a:round/>
                <a:headEnd/>
                <a:tailEnd/>
              </a:ln>
            </p:spPr>
            <p:txBody>
              <a:bodyPr wrap="none" anchor="ctr"/>
              <a:lstStyle/>
              <a:p>
                <a:endParaRPr lang="en-US"/>
              </a:p>
            </p:txBody>
          </p:sp>
          <p:sp>
            <p:nvSpPr>
              <p:cNvPr id="195837" name="Freeform 253"/>
              <p:cNvSpPr>
                <a:spLocks noChangeArrowheads="1"/>
              </p:cNvSpPr>
              <p:nvPr/>
            </p:nvSpPr>
            <p:spPr bwMode="auto">
              <a:xfrm>
                <a:off x="4952" y="2588"/>
                <a:ext cx="26" cy="12"/>
              </a:xfrm>
              <a:custGeom>
                <a:avLst/>
                <a:gdLst>
                  <a:gd name="T0" fmla="*/ 0 w 115"/>
                  <a:gd name="T1" fmla="*/ 51 h 52"/>
                  <a:gd name="T2" fmla="*/ 114 w 115"/>
                  <a:gd name="T3" fmla="*/ 51 h 52"/>
                  <a:gd name="T4" fmla="*/ 114 w 115"/>
                  <a:gd name="T5" fmla="*/ 0 h 52"/>
                  <a:gd name="T6" fmla="*/ 0 w 115"/>
                  <a:gd name="T7" fmla="*/ 51 h 52"/>
                </a:gdLst>
                <a:ahLst/>
                <a:cxnLst>
                  <a:cxn ang="0">
                    <a:pos x="T0" y="T1"/>
                  </a:cxn>
                  <a:cxn ang="0">
                    <a:pos x="T2" y="T3"/>
                  </a:cxn>
                  <a:cxn ang="0">
                    <a:pos x="T4" y="T5"/>
                  </a:cxn>
                  <a:cxn ang="0">
                    <a:pos x="T6" y="T7"/>
                  </a:cxn>
                </a:cxnLst>
                <a:rect l="0" t="0" r="r" b="b"/>
                <a:pathLst>
                  <a:path w="115" h="52">
                    <a:moveTo>
                      <a:pt x="0" y="51"/>
                    </a:moveTo>
                    <a:lnTo>
                      <a:pt x="114" y="51"/>
                    </a:lnTo>
                    <a:lnTo>
                      <a:pt x="114" y="0"/>
                    </a:lnTo>
                    <a:lnTo>
                      <a:pt x="0" y="51"/>
                    </a:lnTo>
                  </a:path>
                </a:pathLst>
              </a:custGeom>
              <a:solidFill>
                <a:srgbClr val="FF00FF"/>
              </a:solidFill>
              <a:ln w="9525">
                <a:solidFill>
                  <a:srgbClr val="FF00FF"/>
                </a:solidFill>
                <a:round/>
                <a:headEnd/>
                <a:tailEnd/>
              </a:ln>
            </p:spPr>
            <p:txBody>
              <a:bodyPr wrap="none" anchor="ctr"/>
              <a:lstStyle/>
              <a:p>
                <a:endParaRPr lang="en-US"/>
              </a:p>
            </p:txBody>
          </p:sp>
          <p:sp>
            <p:nvSpPr>
              <p:cNvPr id="195838" name="Freeform 254"/>
              <p:cNvSpPr>
                <a:spLocks noChangeArrowheads="1"/>
              </p:cNvSpPr>
              <p:nvPr/>
            </p:nvSpPr>
            <p:spPr bwMode="auto">
              <a:xfrm>
                <a:off x="4952" y="2588"/>
                <a:ext cx="26" cy="12"/>
              </a:xfrm>
              <a:custGeom>
                <a:avLst/>
                <a:gdLst>
                  <a:gd name="T0" fmla="*/ 0 w 115"/>
                  <a:gd name="T1" fmla="*/ 51 h 52"/>
                  <a:gd name="T2" fmla="*/ 114 w 115"/>
                  <a:gd name="T3" fmla="*/ 0 h 52"/>
                  <a:gd name="T4" fmla="*/ 0 w 115"/>
                  <a:gd name="T5" fmla="*/ 0 h 52"/>
                  <a:gd name="T6" fmla="*/ 0 w 115"/>
                  <a:gd name="T7" fmla="*/ 51 h 52"/>
                </a:gdLst>
                <a:ahLst/>
                <a:cxnLst>
                  <a:cxn ang="0">
                    <a:pos x="T0" y="T1"/>
                  </a:cxn>
                  <a:cxn ang="0">
                    <a:pos x="T2" y="T3"/>
                  </a:cxn>
                  <a:cxn ang="0">
                    <a:pos x="T4" y="T5"/>
                  </a:cxn>
                  <a:cxn ang="0">
                    <a:pos x="T6" y="T7"/>
                  </a:cxn>
                </a:cxnLst>
                <a:rect l="0" t="0" r="r" b="b"/>
                <a:pathLst>
                  <a:path w="115" h="52">
                    <a:moveTo>
                      <a:pt x="0" y="51"/>
                    </a:moveTo>
                    <a:lnTo>
                      <a:pt x="114" y="0"/>
                    </a:lnTo>
                    <a:lnTo>
                      <a:pt x="0" y="0"/>
                    </a:lnTo>
                    <a:lnTo>
                      <a:pt x="0" y="51"/>
                    </a:lnTo>
                  </a:path>
                </a:pathLst>
              </a:custGeom>
              <a:solidFill>
                <a:srgbClr val="FF00FF"/>
              </a:solidFill>
              <a:ln w="9525">
                <a:solidFill>
                  <a:srgbClr val="FF00FF"/>
                </a:solidFill>
                <a:round/>
                <a:headEnd/>
                <a:tailEnd/>
              </a:ln>
            </p:spPr>
            <p:txBody>
              <a:bodyPr wrap="none" anchor="ctr"/>
              <a:lstStyle/>
              <a:p>
                <a:endParaRPr lang="en-US"/>
              </a:p>
            </p:txBody>
          </p:sp>
          <p:sp>
            <p:nvSpPr>
              <p:cNvPr id="195839" name="Freeform 255"/>
              <p:cNvSpPr>
                <a:spLocks noChangeArrowheads="1"/>
              </p:cNvSpPr>
              <p:nvPr/>
            </p:nvSpPr>
            <p:spPr bwMode="auto">
              <a:xfrm>
                <a:off x="4952" y="2558"/>
                <a:ext cx="26" cy="11"/>
              </a:xfrm>
              <a:custGeom>
                <a:avLst/>
                <a:gdLst>
                  <a:gd name="T0" fmla="*/ 0 w 115"/>
                  <a:gd name="T1" fmla="*/ 48 h 49"/>
                  <a:gd name="T2" fmla="*/ 114 w 115"/>
                  <a:gd name="T3" fmla="*/ 48 h 49"/>
                  <a:gd name="T4" fmla="*/ 114 w 115"/>
                  <a:gd name="T5" fmla="*/ 0 h 49"/>
                  <a:gd name="T6" fmla="*/ 0 w 115"/>
                  <a:gd name="T7" fmla="*/ 48 h 49"/>
                </a:gdLst>
                <a:ahLst/>
                <a:cxnLst>
                  <a:cxn ang="0">
                    <a:pos x="T0" y="T1"/>
                  </a:cxn>
                  <a:cxn ang="0">
                    <a:pos x="T2" y="T3"/>
                  </a:cxn>
                  <a:cxn ang="0">
                    <a:pos x="T4" y="T5"/>
                  </a:cxn>
                  <a:cxn ang="0">
                    <a:pos x="T6" y="T7"/>
                  </a:cxn>
                </a:cxnLst>
                <a:rect l="0" t="0" r="r" b="b"/>
                <a:pathLst>
                  <a:path w="115" h="49">
                    <a:moveTo>
                      <a:pt x="0" y="48"/>
                    </a:moveTo>
                    <a:lnTo>
                      <a:pt x="114" y="48"/>
                    </a:lnTo>
                    <a:lnTo>
                      <a:pt x="114"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40" name="Freeform 256"/>
              <p:cNvSpPr>
                <a:spLocks noChangeArrowheads="1"/>
              </p:cNvSpPr>
              <p:nvPr/>
            </p:nvSpPr>
            <p:spPr bwMode="auto">
              <a:xfrm>
                <a:off x="4952" y="2558"/>
                <a:ext cx="26" cy="11"/>
              </a:xfrm>
              <a:custGeom>
                <a:avLst/>
                <a:gdLst>
                  <a:gd name="T0" fmla="*/ 0 w 115"/>
                  <a:gd name="T1" fmla="*/ 48 h 49"/>
                  <a:gd name="T2" fmla="*/ 114 w 115"/>
                  <a:gd name="T3" fmla="*/ 0 h 49"/>
                  <a:gd name="T4" fmla="*/ 0 w 115"/>
                  <a:gd name="T5" fmla="*/ 0 h 49"/>
                  <a:gd name="T6" fmla="*/ 0 w 115"/>
                  <a:gd name="T7" fmla="*/ 48 h 49"/>
                </a:gdLst>
                <a:ahLst/>
                <a:cxnLst>
                  <a:cxn ang="0">
                    <a:pos x="T0" y="T1"/>
                  </a:cxn>
                  <a:cxn ang="0">
                    <a:pos x="T2" y="T3"/>
                  </a:cxn>
                  <a:cxn ang="0">
                    <a:pos x="T4" y="T5"/>
                  </a:cxn>
                  <a:cxn ang="0">
                    <a:pos x="T6" y="T7"/>
                  </a:cxn>
                </a:cxnLst>
                <a:rect l="0" t="0" r="r" b="b"/>
                <a:pathLst>
                  <a:path w="115" h="49">
                    <a:moveTo>
                      <a:pt x="0" y="48"/>
                    </a:moveTo>
                    <a:lnTo>
                      <a:pt x="114" y="0"/>
                    </a:lnTo>
                    <a:lnTo>
                      <a:pt x="0"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41" name="Freeform 257"/>
              <p:cNvSpPr>
                <a:spLocks noChangeArrowheads="1"/>
              </p:cNvSpPr>
              <p:nvPr/>
            </p:nvSpPr>
            <p:spPr bwMode="auto">
              <a:xfrm>
                <a:off x="4952" y="2538"/>
                <a:ext cx="26" cy="12"/>
              </a:xfrm>
              <a:custGeom>
                <a:avLst/>
                <a:gdLst>
                  <a:gd name="T0" fmla="*/ 0 w 115"/>
                  <a:gd name="T1" fmla="*/ 51 h 52"/>
                  <a:gd name="T2" fmla="*/ 114 w 115"/>
                  <a:gd name="T3" fmla="*/ 51 h 52"/>
                  <a:gd name="T4" fmla="*/ 114 w 115"/>
                  <a:gd name="T5" fmla="*/ 0 h 52"/>
                  <a:gd name="T6" fmla="*/ 0 w 115"/>
                  <a:gd name="T7" fmla="*/ 51 h 52"/>
                </a:gdLst>
                <a:ahLst/>
                <a:cxnLst>
                  <a:cxn ang="0">
                    <a:pos x="T0" y="T1"/>
                  </a:cxn>
                  <a:cxn ang="0">
                    <a:pos x="T2" y="T3"/>
                  </a:cxn>
                  <a:cxn ang="0">
                    <a:pos x="T4" y="T5"/>
                  </a:cxn>
                  <a:cxn ang="0">
                    <a:pos x="T6" y="T7"/>
                  </a:cxn>
                </a:cxnLst>
                <a:rect l="0" t="0" r="r" b="b"/>
                <a:pathLst>
                  <a:path w="115" h="52">
                    <a:moveTo>
                      <a:pt x="0" y="51"/>
                    </a:moveTo>
                    <a:lnTo>
                      <a:pt x="114" y="51"/>
                    </a:lnTo>
                    <a:lnTo>
                      <a:pt x="114" y="0"/>
                    </a:lnTo>
                    <a:lnTo>
                      <a:pt x="0" y="51"/>
                    </a:lnTo>
                  </a:path>
                </a:pathLst>
              </a:custGeom>
              <a:solidFill>
                <a:srgbClr val="FF00FF"/>
              </a:solidFill>
              <a:ln w="9525">
                <a:solidFill>
                  <a:srgbClr val="FF00FF"/>
                </a:solidFill>
                <a:round/>
                <a:headEnd/>
                <a:tailEnd/>
              </a:ln>
            </p:spPr>
            <p:txBody>
              <a:bodyPr wrap="none" anchor="ctr"/>
              <a:lstStyle/>
              <a:p>
                <a:endParaRPr lang="en-US"/>
              </a:p>
            </p:txBody>
          </p:sp>
          <p:sp>
            <p:nvSpPr>
              <p:cNvPr id="195842" name="Freeform 258"/>
              <p:cNvSpPr>
                <a:spLocks noChangeArrowheads="1"/>
              </p:cNvSpPr>
              <p:nvPr/>
            </p:nvSpPr>
            <p:spPr bwMode="auto">
              <a:xfrm>
                <a:off x="4952" y="2538"/>
                <a:ext cx="26" cy="12"/>
              </a:xfrm>
              <a:custGeom>
                <a:avLst/>
                <a:gdLst>
                  <a:gd name="T0" fmla="*/ 0 w 115"/>
                  <a:gd name="T1" fmla="*/ 51 h 52"/>
                  <a:gd name="T2" fmla="*/ 114 w 115"/>
                  <a:gd name="T3" fmla="*/ 0 h 52"/>
                  <a:gd name="T4" fmla="*/ 0 w 115"/>
                  <a:gd name="T5" fmla="*/ 0 h 52"/>
                  <a:gd name="T6" fmla="*/ 0 w 115"/>
                  <a:gd name="T7" fmla="*/ 51 h 52"/>
                </a:gdLst>
                <a:ahLst/>
                <a:cxnLst>
                  <a:cxn ang="0">
                    <a:pos x="T0" y="T1"/>
                  </a:cxn>
                  <a:cxn ang="0">
                    <a:pos x="T2" y="T3"/>
                  </a:cxn>
                  <a:cxn ang="0">
                    <a:pos x="T4" y="T5"/>
                  </a:cxn>
                  <a:cxn ang="0">
                    <a:pos x="T6" y="T7"/>
                  </a:cxn>
                </a:cxnLst>
                <a:rect l="0" t="0" r="r" b="b"/>
                <a:pathLst>
                  <a:path w="115" h="52">
                    <a:moveTo>
                      <a:pt x="0" y="51"/>
                    </a:moveTo>
                    <a:lnTo>
                      <a:pt x="114" y="0"/>
                    </a:lnTo>
                    <a:lnTo>
                      <a:pt x="0" y="0"/>
                    </a:lnTo>
                    <a:lnTo>
                      <a:pt x="0" y="51"/>
                    </a:lnTo>
                  </a:path>
                </a:pathLst>
              </a:custGeom>
              <a:solidFill>
                <a:srgbClr val="FF00FF"/>
              </a:solidFill>
              <a:ln w="9525">
                <a:solidFill>
                  <a:srgbClr val="FF00FF"/>
                </a:solidFill>
                <a:round/>
                <a:headEnd/>
                <a:tailEnd/>
              </a:ln>
            </p:spPr>
            <p:txBody>
              <a:bodyPr wrap="none" anchor="ctr"/>
              <a:lstStyle/>
              <a:p>
                <a:endParaRPr lang="en-US"/>
              </a:p>
            </p:txBody>
          </p:sp>
          <p:sp>
            <p:nvSpPr>
              <p:cNvPr id="195843" name="Freeform 259"/>
              <p:cNvSpPr>
                <a:spLocks noChangeArrowheads="1"/>
              </p:cNvSpPr>
              <p:nvPr/>
            </p:nvSpPr>
            <p:spPr bwMode="auto">
              <a:xfrm>
                <a:off x="4952" y="2182"/>
                <a:ext cx="26" cy="12"/>
              </a:xfrm>
              <a:custGeom>
                <a:avLst/>
                <a:gdLst>
                  <a:gd name="T0" fmla="*/ 0 w 115"/>
                  <a:gd name="T1" fmla="*/ 51 h 52"/>
                  <a:gd name="T2" fmla="*/ 114 w 115"/>
                  <a:gd name="T3" fmla="*/ 51 h 52"/>
                  <a:gd name="T4" fmla="*/ 114 w 115"/>
                  <a:gd name="T5" fmla="*/ 0 h 52"/>
                  <a:gd name="T6" fmla="*/ 0 w 115"/>
                  <a:gd name="T7" fmla="*/ 51 h 52"/>
                </a:gdLst>
                <a:ahLst/>
                <a:cxnLst>
                  <a:cxn ang="0">
                    <a:pos x="T0" y="T1"/>
                  </a:cxn>
                  <a:cxn ang="0">
                    <a:pos x="T2" y="T3"/>
                  </a:cxn>
                  <a:cxn ang="0">
                    <a:pos x="T4" y="T5"/>
                  </a:cxn>
                  <a:cxn ang="0">
                    <a:pos x="T6" y="T7"/>
                  </a:cxn>
                </a:cxnLst>
                <a:rect l="0" t="0" r="r" b="b"/>
                <a:pathLst>
                  <a:path w="115" h="52">
                    <a:moveTo>
                      <a:pt x="0" y="51"/>
                    </a:moveTo>
                    <a:lnTo>
                      <a:pt x="114" y="51"/>
                    </a:lnTo>
                    <a:lnTo>
                      <a:pt x="114" y="0"/>
                    </a:lnTo>
                    <a:lnTo>
                      <a:pt x="0" y="51"/>
                    </a:lnTo>
                  </a:path>
                </a:pathLst>
              </a:custGeom>
              <a:solidFill>
                <a:srgbClr val="FF00FF"/>
              </a:solidFill>
              <a:ln w="9525">
                <a:solidFill>
                  <a:srgbClr val="FF00FF"/>
                </a:solidFill>
                <a:round/>
                <a:headEnd/>
                <a:tailEnd/>
              </a:ln>
            </p:spPr>
            <p:txBody>
              <a:bodyPr wrap="none" anchor="ctr"/>
              <a:lstStyle/>
              <a:p>
                <a:endParaRPr lang="en-US"/>
              </a:p>
            </p:txBody>
          </p:sp>
          <p:sp>
            <p:nvSpPr>
              <p:cNvPr id="195844" name="Freeform 260"/>
              <p:cNvSpPr>
                <a:spLocks noChangeArrowheads="1"/>
              </p:cNvSpPr>
              <p:nvPr/>
            </p:nvSpPr>
            <p:spPr bwMode="auto">
              <a:xfrm>
                <a:off x="4952" y="2182"/>
                <a:ext cx="26" cy="12"/>
              </a:xfrm>
              <a:custGeom>
                <a:avLst/>
                <a:gdLst>
                  <a:gd name="T0" fmla="*/ 0 w 115"/>
                  <a:gd name="T1" fmla="*/ 51 h 52"/>
                  <a:gd name="T2" fmla="*/ 114 w 115"/>
                  <a:gd name="T3" fmla="*/ 0 h 52"/>
                  <a:gd name="T4" fmla="*/ 0 w 115"/>
                  <a:gd name="T5" fmla="*/ 0 h 52"/>
                  <a:gd name="T6" fmla="*/ 0 w 115"/>
                  <a:gd name="T7" fmla="*/ 51 h 52"/>
                </a:gdLst>
                <a:ahLst/>
                <a:cxnLst>
                  <a:cxn ang="0">
                    <a:pos x="T0" y="T1"/>
                  </a:cxn>
                  <a:cxn ang="0">
                    <a:pos x="T2" y="T3"/>
                  </a:cxn>
                  <a:cxn ang="0">
                    <a:pos x="T4" y="T5"/>
                  </a:cxn>
                  <a:cxn ang="0">
                    <a:pos x="T6" y="T7"/>
                  </a:cxn>
                </a:cxnLst>
                <a:rect l="0" t="0" r="r" b="b"/>
                <a:pathLst>
                  <a:path w="115" h="52">
                    <a:moveTo>
                      <a:pt x="0" y="51"/>
                    </a:moveTo>
                    <a:lnTo>
                      <a:pt x="114" y="0"/>
                    </a:lnTo>
                    <a:lnTo>
                      <a:pt x="0" y="0"/>
                    </a:lnTo>
                    <a:lnTo>
                      <a:pt x="0" y="51"/>
                    </a:lnTo>
                  </a:path>
                </a:pathLst>
              </a:custGeom>
              <a:solidFill>
                <a:srgbClr val="FF00FF"/>
              </a:solidFill>
              <a:ln w="9525">
                <a:solidFill>
                  <a:srgbClr val="FF00FF"/>
                </a:solidFill>
                <a:round/>
                <a:headEnd/>
                <a:tailEnd/>
              </a:ln>
            </p:spPr>
            <p:txBody>
              <a:bodyPr wrap="none" anchor="ctr"/>
              <a:lstStyle/>
              <a:p>
                <a:endParaRPr lang="en-US"/>
              </a:p>
            </p:txBody>
          </p:sp>
          <p:sp>
            <p:nvSpPr>
              <p:cNvPr id="195845" name="Freeform 261"/>
              <p:cNvSpPr>
                <a:spLocks noChangeArrowheads="1"/>
              </p:cNvSpPr>
              <p:nvPr/>
            </p:nvSpPr>
            <p:spPr bwMode="auto">
              <a:xfrm>
                <a:off x="4952" y="2162"/>
                <a:ext cx="26" cy="11"/>
              </a:xfrm>
              <a:custGeom>
                <a:avLst/>
                <a:gdLst>
                  <a:gd name="T0" fmla="*/ 0 w 115"/>
                  <a:gd name="T1" fmla="*/ 48 h 49"/>
                  <a:gd name="T2" fmla="*/ 114 w 115"/>
                  <a:gd name="T3" fmla="*/ 48 h 49"/>
                  <a:gd name="T4" fmla="*/ 114 w 115"/>
                  <a:gd name="T5" fmla="*/ 0 h 49"/>
                  <a:gd name="T6" fmla="*/ 0 w 115"/>
                  <a:gd name="T7" fmla="*/ 48 h 49"/>
                </a:gdLst>
                <a:ahLst/>
                <a:cxnLst>
                  <a:cxn ang="0">
                    <a:pos x="T0" y="T1"/>
                  </a:cxn>
                  <a:cxn ang="0">
                    <a:pos x="T2" y="T3"/>
                  </a:cxn>
                  <a:cxn ang="0">
                    <a:pos x="T4" y="T5"/>
                  </a:cxn>
                  <a:cxn ang="0">
                    <a:pos x="T6" y="T7"/>
                  </a:cxn>
                </a:cxnLst>
                <a:rect l="0" t="0" r="r" b="b"/>
                <a:pathLst>
                  <a:path w="115" h="49">
                    <a:moveTo>
                      <a:pt x="0" y="48"/>
                    </a:moveTo>
                    <a:lnTo>
                      <a:pt x="114" y="48"/>
                    </a:lnTo>
                    <a:lnTo>
                      <a:pt x="114"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46" name="Freeform 262"/>
              <p:cNvSpPr>
                <a:spLocks noChangeArrowheads="1"/>
              </p:cNvSpPr>
              <p:nvPr/>
            </p:nvSpPr>
            <p:spPr bwMode="auto">
              <a:xfrm>
                <a:off x="4952" y="2162"/>
                <a:ext cx="26" cy="11"/>
              </a:xfrm>
              <a:custGeom>
                <a:avLst/>
                <a:gdLst>
                  <a:gd name="T0" fmla="*/ 0 w 115"/>
                  <a:gd name="T1" fmla="*/ 48 h 49"/>
                  <a:gd name="T2" fmla="*/ 114 w 115"/>
                  <a:gd name="T3" fmla="*/ 0 h 49"/>
                  <a:gd name="T4" fmla="*/ 0 w 115"/>
                  <a:gd name="T5" fmla="*/ 0 h 49"/>
                  <a:gd name="T6" fmla="*/ 0 w 115"/>
                  <a:gd name="T7" fmla="*/ 48 h 49"/>
                </a:gdLst>
                <a:ahLst/>
                <a:cxnLst>
                  <a:cxn ang="0">
                    <a:pos x="T0" y="T1"/>
                  </a:cxn>
                  <a:cxn ang="0">
                    <a:pos x="T2" y="T3"/>
                  </a:cxn>
                  <a:cxn ang="0">
                    <a:pos x="T4" y="T5"/>
                  </a:cxn>
                  <a:cxn ang="0">
                    <a:pos x="T6" y="T7"/>
                  </a:cxn>
                </a:cxnLst>
                <a:rect l="0" t="0" r="r" b="b"/>
                <a:pathLst>
                  <a:path w="115" h="49">
                    <a:moveTo>
                      <a:pt x="0" y="48"/>
                    </a:moveTo>
                    <a:lnTo>
                      <a:pt x="114" y="0"/>
                    </a:lnTo>
                    <a:lnTo>
                      <a:pt x="0"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47" name="Freeform 263"/>
              <p:cNvSpPr>
                <a:spLocks noChangeArrowheads="1"/>
              </p:cNvSpPr>
              <p:nvPr/>
            </p:nvSpPr>
            <p:spPr bwMode="auto">
              <a:xfrm>
                <a:off x="4952" y="2132"/>
                <a:ext cx="26" cy="11"/>
              </a:xfrm>
              <a:custGeom>
                <a:avLst/>
                <a:gdLst>
                  <a:gd name="T0" fmla="*/ 0 w 115"/>
                  <a:gd name="T1" fmla="*/ 48 h 49"/>
                  <a:gd name="T2" fmla="*/ 114 w 115"/>
                  <a:gd name="T3" fmla="*/ 48 h 49"/>
                  <a:gd name="T4" fmla="*/ 114 w 115"/>
                  <a:gd name="T5" fmla="*/ 0 h 49"/>
                  <a:gd name="T6" fmla="*/ 0 w 115"/>
                  <a:gd name="T7" fmla="*/ 48 h 49"/>
                </a:gdLst>
                <a:ahLst/>
                <a:cxnLst>
                  <a:cxn ang="0">
                    <a:pos x="T0" y="T1"/>
                  </a:cxn>
                  <a:cxn ang="0">
                    <a:pos x="T2" y="T3"/>
                  </a:cxn>
                  <a:cxn ang="0">
                    <a:pos x="T4" y="T5"/>
                  </a:cxn>
                  <a:cxn ang="0">
                    <a:pos x="T6" y="T7"/>
                  </a:cxn>
                </a:cxnLst>
                <a:rect l="0" t="0" r="r" b="b"/>
                <a:pathLst>
                  <a:path w="115" h="49">
                    <a:moveTo>
                      <a:pt x="0" y="48"/>
                    </a:moveTo>
                    <a:lnTo>
                      <a:pt x="114" y="48"/>
                    </a:lnTo>
                    <a:lnTo>
                      <a:pt x="114"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48" name="Freeform 264"/>
              <p:cNvSpPr>
                <a:spLocks noChangeArrowheads="1"/>
              </p:cNvSpPr>
              <p:nvPr/>
            </p:nvSpPr>
            <p:spPr bwMode="auto">
              <a:xfrm>
                <a:off x="4952" y="2132"/>
                <a:ext cx="26" cy="11"/>
              </a:xfrm>
              <a:custGeom>
                <a:avLst/>
                <a:gdLst>
                  <a:gd name="T0" fmla="*/ 0 w 115"/>
                  <a:gd name="T1" fmla="*/ 48 h 49"/>
                  <a:gd name="T2" fmla="*/ 114 w 115"/>
                  <a:gd name="T3" fmla="*/ 0 h 49"/>
                  <a:gd name="T4" fmla="*/ 0 w 115"/>
                  <a:gd name="T5" fmla="*/ 0 h 49"/>
                  <a:gd name="T6" fmla="*/ 0 w 115"/>
                  <a:gd name="T7" fmla="*/ 48 h 49"/>
                </a:gdLst>
                <a:ahLst/>
                <a:cxnLst>
                  <a:cxn ang="0">
                    <a:pos x="T0" y="T1"/>
                  </a:cxn>
                  <a:cxn ang="0">
                    <a:pos x="T2" y="T3"/>
                  </a:cxn>
                  <a:cxn ang="0">
                    <a:pos x="T4" y="T5"/>
                  </a:cxn>
                  <a:cxn ang="0">
                    <a:pos x="T6" y="T7"/>
                  </a:cxn>
                </a:cxnLst>
                <a:rect l="0" t="0" r="r" b="b"/>
                <a:pathLst>
                  <a:path w="115" h="49">
                    <a:moveTo>
                      <a:pt x="0" y="48"/>
                    </a:moveTo>
                    <a:lnTo>
                      <a:pt x="114" y="0"/>
                    </a:lnTo>
                    <a:lnTo>
                      <a:pt x="0" y="0"/>
                    </a:lnTo>
                    <a:lnTo>
                      <a:pt x="0" y="48"/>
                    </a:lnTo>
                  </a:path>
                </a:pathLst>
              </a:custGeom>
              <a:solidFill>
                <a:srgbClr val="FF00FF"/>
              </a:solidFill>
              <a:ln w="9525">
                <a:solidFill>
                  <a:srgbClr val="FF00FF"/>
                </a:solidFill>
                <a:round/>
                <a:headEnd/>
                <a:tailEnd/>
              </a:ln>
            </p:spPr>
            <p:txBody>
              <a:bodyPr wrap="none" anchor="ctr"/>
              <a:lstStyle/>
              <a:p>
                <a:endParaRPr lang="en-US"/>
              </a:p>
            </p:txBody>
          </p:sp>
          <p:sp>
            <p:nvSpPr>
              <p:cNvPr id="195849" name="Freeform 265"/>
              <p:cNvSpPr>
                <a:spLocks noChangeArrowheads="1"/>
              </p:cNvSpPr>
              <p:nvPr/>
            </p:nvSpPr>
            <p:spPr bwMode="auto">
              <a:xfrm>
                <a:off x="4946" y="2037"/>
                <a:ext cx="32" cy="64"/>
              </a:xfrm>
              <a:custGeom>
                <a:avLst/>
                <a:gdLst>
                  <a:gd name="T0" fmla="*/ 142 w 143"/>
                  <a:gd name="T1" fmla="*/ 269 h 283"/>
                  <a:gd name="T2" fmla="*/ 28 w 143"/>
                  <a:gd name="T3" fmla="*/ 282 h 283"/>
                  <a:gd name="T4" fmla="*/ 0 w 143"/>
                  <a:gd name="T5" fmla="*/ 0 h 283"/>
                  <a:gd name="T6" fmla="*/ 142 w 143"/>
                  <a:gd name="T7" fmla="*/ 269 h 283"/>
                </a:gdLst>
                <a:ahLst/>
                <a:cxnLst>
                  <a:cxn ang="0">
                    <a:pos x="T0" y="T1"/>
                  </a:cxn>
                  <a:cxn ang="0">
                    <a:pos x="T2" y="T3"/>
                  </a:cxn>
                  <a:cxn ang="0">
                    <a:pos x="T4" y="T5"/>
                  </a:cxn>
                  <a:cxn ang="0">
                    <a:pos x="T6" y="T7"/>
                  </a:cxn>
                </a:cxnLst>
                <a:rect l="0" t="0" r="r" b="b"/>
                <a:pathLst>
                  <a:path w="143" h="283">
                    <a:moveTo>
                      <a:pt x="142" y="269"/>
                    </a:moveTo>
                    <a:lnTo>
                      <a:pt x="28" y="282"/>
                    </a:lnTo>
                    <a:lnTo>
                      <a:pt x="0" y="0"/>
                    </a:lnTo>
                    <a:lnTo>
                      <a:pt x="142" y="269"/>
                    </a:lnTo>
                  </a:path>
                </a:pathLst>
              </a:custGeom>
              <a:solidFill>
                <a:srgbClr val="0000FF"/>
              </a:solidFill>
              <a:ln w="9525">
                <a:solidFill>
                  <a:srgbClr val="0000FF"/>
                </a:solidFill>
                <a:round/>
                <a:headEnd/>
                <a:tailEnd/>
              </a:ln>
            </p:spPr>
            <p:txBody>
              <a:bodyPr wrap="none" anchor="ctr"/>
              <a:lstStyle/>
              <a:p>
                <a:endParaRPr lang="en-US"/>
              </a:p>
            </p:txBody>
          </p:sp>
          <p:sp>
            <p:nvSpPr>
              <p:cNvPr id="195850" name="Freeform 266"/>
              <p:cNvSpPr>
                <a:spLocks noChangeArrowheads="1"/>
              </p:cNvSpPr>
              <p:nvPr/>
            </p:nvSpPr>
            <p:spPr bwMode="auto">
              <a:xfrm>
                <a:off x="4946" y="2034"/>
                <a:ext cx="32" cy="64"/>
              </a:xfrm>
              <a:custGeom>
                <a:avLst/>
                <a:gdLst>
                  <a:gd name="T0" fmla="*/ 142 w 143"/>
                  <a:gd name="T1" fmla="*/ 281 h 282"/>
                  <a:gd name="T2" fmla="*/ 0 w 143"/>
                  <a:gd name="T3" fmla="*/ 12 h 282"/>
                  <a:gd name="T4" fmla="*/ 114 w 143"/>
                  <a:gd name="T5" fmla="*/ 0 h 282"/>
                  <a:gd name="T6" fmla="*/ 142 w 143"/>
                  <a:gd name="T7" fmla="*/ 281 h 282"/>
                </a:gdLst>
                <a:ahLst/>
                <a:cxnLst>
                  <a:cxn ang="0">
                    <a:pos x="T0" y="T1"/>
                  </a:cxn>
                  <a:cxn ang="0">
                    <a:pos x="T2" y="T3"/>
                  </a:cxn>
                  <a:cxn ang="0">
                    <a:pos x="T4" y="T5"/>
                  </a:cxn>
                  <a:cxn ang="0">
                    <a:pos x="T6" y="T7"/>
                  </a:cxn>
                </a:cxnLst>
                <a:rect l="0" t="0" r="r" b="b"/>
                <a:pathLst>
                  <a:path w="143" h="282">
                    <a:moveTo>
                      <a:pt x="142" y="281"/>
                    </a:moveTo>
                    <a:lnTo>
                      <a:pt x="0" y="12"/>
                    </a:lnTo>
                    <a:lnTo>
                      <a:pt x="114" y="0"/>
                    </a:lnTo>
                    <a:lnTo>
                      <a:pt x="142" y="281"/>
                    </a:lnTo>
                  </a:path>
                </a:pathLst>
              </a:custGeom>
              <a:solidFill>
                <a:srgbClr val="0000FF"/>
              </a:solidFill>
              <a:ln w="9525">
                <a:solidFill>
                  <a:srgbClr val="0000FF"/>
                </a:solidFill>
                <a:round/>
                <a:headEnd/>
                <a:tailEnd/>
              </a:ln>
            </p:spPr>
            <p:txBody>
              <a:bodyPr wrap="none" anchor="ctr"/>
              <a:lstStyle/>
              <a:p>
                <a:endParaRPr lang="en-US"/>
              </a:p>
            </p:txBody>
          </p:sp>
          <p:sp>
            <p:nvSpPr>
              <p:cNvPr id="195851" name="Freeform 267"/>
              <p:cNvSpPr>
                <a:spLocks noChangeArrowheads="1"/>
              </p:cNvSpPr>
              <p:nvPr/>
            </p:nvSpPr>
            <p:spPr bwMode="auto">
              <a:xfrm>
                <a:off x="4945" y="2020"/>
                <a:ext cx="26" cy="10"/>
              </a:xfrm>
              <a:custGeom>
                <a:avLst/>
                <a:gdLst>
                  <a:gd name="T0" fmla="*/ 0 w 113"/>
                  <a:gd name="T1" fmla="*/ 43 h 44"/>
                  <a:gd name="T2" fmla="*/ 112 w 113"/>
                  <a:gd name="T3" fmla="*/ 21 h 44"/>
                  <a:gd name="T4" fmla="*/ 107 w 113"/>
                  <a:gd name="T5" fmla="*/ 0 h 44"/>
                  <a:gd name="T6" fmla="*/ 0 w 113"/>
                  <a:gd name="T7" fmla="*/ 43 h 44"/>
                </a:gdLst>
                <a:ahLst/>
                <a:cxnLst>
                  <a:cxn ang="0">
                    <a:pos x="T0" y="T1"/>
                  </a:cxn>
                  <a:cxn ang="0">
                    <a:pos x="T2" y="T3"/>
                  </a:cxn>
                  <a:cxn ang="0">
                    <a:pos x="T4" y="T5"/>
                  </a:cxn>
                  <a:cxn ang="0">
                    <a:pos x="T6" y="T7"/>
                  </a:cxn>
                </a:cxnLst>
                <a:rect l="0" t="0" r="r" b="b"/>
                <a:pathLst>
                  <a:path w="113" h="44">
                    <a:moveTo>
                      <a:pt x="0" y="43"/>
                    </a:moveTo>
                    <a:lnTo>
                      <a:pt x="112" y="21"/>
                    </a:lnTo>
                    <a:lnTo>
                      <a:pt x="107" y="0"/>
                    </a:lnTo>
                    <a:lnTo>
                      <a:pt x="0" y="43"/>
                    </a:lnTo>
                  </a:path>
                </a:pathLst>
              </a:custGeom>
              <a:solidFill>
                <a:srgbClr val="FF00FF"/>
              </a:solidFill>
              <a:ln w="9525">
                <a:solidFill>
                  <a:srgbClr val="FF00FF"/>
                </a:solidFill>
                <a:round/>
                <a:headEnd/>
                <a:tailEnd/>
              </a:ln>
            </p:spPr>
            <p:txBody>
              <a:bodyPr wrap="none" anchor="ctr"/>
              <a:lstStyle/>
              <a:p>
                <a:endParaRPr lang="en-US"/>
              </a:p>
            </p:txBody>
          </p:sp>
          <p:sp>
            <p:nvSpPr>
              <p:cNvPr id="195852" name="Freeform 268"/>
              <p:cNvSpPr>
                <a:spLocks noChangeArrowheads="1"/>
              </p:cNvSpPr>
              <p:nvPr/>
            </p:nvSpPr>
            <p:spPr bwMode="auto">
              <a:xfrm>
                <a:off x="4944" y="2020"/>
                <a:ext cx="26" cy="10"/>
              </a:xfrm>
              <a:custGeom>
                <a:avLst/>
                <a:gdLst>
                  <a:gd name="T0" fmla="*/ 5 w 113"/>
                  <a:gd name="T1" fmla="*/ 43 h 44"/>
                  <a:gd name="T2" fmla="*/ 112 w 113"/>
                  <a:gd name="T3" fmla="*/ 0 h 44"/>
                  <a:gd name="T4" fmla="*/ 0 w 113"/>
                  <a:gd name="T5" fmla="*/ 23 h 44"/>
                  <a:gd name="T6" fmla="*/ 5 w 113"/>
                  <a:gd name="T7" fmla="*/ 43 h 44"/>
                </a:gdLst>
                <a:ahLst/>
                <a:cxnLst>
                  <a:cxn ang="0">
                    <a:pos x="T0" y="T1"/>
                  </a:cxn>
                  <a:cxn ang="0">
                    <a:pos x="T2" y="T3"/>
                  </a:cxn>
                  <a:cxn ang="0">
                    <a:pos x="T4" y="T5"/>
                  </a:cxn>
                  <a:cxn ang="0">
                    <a:pos x="T6" y="T7"/>
                  </a:cxn>
                </a:cxnLst>
                <a:rect l="0" t="0" r="r" b="b"/>
                <a:pathLst>
                  <a:path w="113" h="44">
                    <a:moveTo>
                      <a:pt x="5" y="43"/>
                    </a:moveTo>
                    <a:lnTo>
                      <a:pt x="112" y="0"/>
                    </a:lnTo>
                    <a:lnTo>
                      <a:pt x="0" y="23"/>
                    </a:lnTo>
                    <a:lnTo>
                      <a:pt x="5" y="43"/>
                    </a:lnTo>
                  </a:path>
                </a:pathLst>
              </a:custGeom>
              <a:solidFill>
                <a:srgbClr val="FF00FF"/>
              </a:solidFill>
              <a:ln w="9525">
                <a:solidFill>
                  <a:srgbClr val="FF00FF"/>
                </a:solidFill>
                <a:round/>
                <a:headEnd/>
                <a:tailEnd/>
              </a:ln>
            </p:spPr>
            <p:txBody>
              <a:bodyPr wrap="none" anchor="ctr"/>
              <a:lstStyle/>
              <a:p>
                <a:endParaRPr lang="en-US"/>
              </a:p>
            </p:txBody>
          </p:sp>
          <p:sp>
            <p:nvSpPr>
              <p:cNvPr id="195853" name="Freeform 269"/>
              <p:cNvSpPr>
                <a:spLocks noChangeArrowheads="1"/>
              </p:cNvSpPr>
              <p:nvPr/>
            </p:nvSpPr>
            <p:spPr bwMode="auto">
              <a:xfrm>
                <a:off x="4939" y="1983"/>
                <a:ext cx="25" cy="20"/>
              </a:xfrm>
              <a:custGeom>
                <a:avLst/>
                <a:gdLst>
                  <a:gd name="T0" fmla="*/ 0 w 112"/>
                  <a:gd name="T1" fmla="*/ 89 h 90"/>
                  <a:gd name="T2" fmla="*/ 111 w 112"/>
                  <a:gd name="T3" fmla="*/ 66 h 90"/>
                  <a:gd name="T4" fmla="*/ 99 w 112"/>
                  <a:gd name="T5" fmla="*/ 0 h 90"/>
                  <a:gd name="T6" fmla="*/ 0 w 112"/>
                  <a:gd name="T7" fmla="*/ 89 h 90"/>
                </a:gdLst>
                <a:ahLst/>
                <a:cxnLst>
                  <a:cxn ang="0">
                    <a:pos x="T0" y="T1"/>
                  </a:cxn>
                  <a:cxn ang="0">
                    <a:pos x="T2" y="T3"/>
                  </a:cxn>
                  <a:cxn ang="0">
                    <a:pos x="T4" y="T5"/>
                  </a:cxn>
                  <a:cxn ang="0">
                    <a:pos x="T6" y="T7"/>
                  </a:cxn>
                </a:cxnLst>
                <a:rect l="0" t="0" r="r" b="b"/>
                <a:pathLst>
                  <a:path w="112" h="90">
                    <a:moveTo>
                      <a:pt x="0" y="89"/>
                    </a:moveTo>
                    <a:lnTo>
                      <a:pt x="111" y="66"/>
                    </a:lnTo>
                    <a:lnTo>
                      <a:pt x="99" y="0"/>
                    </a:lnTo>
                    <a:lnTo>
                      <a:pt x="0" y="89"/>
                    </a:lnTo>
                  </a:path>
                </a:pathLst>
              </a:custGeom>
              <a:solidFill>
                <a:srgbClr val="FF00FF"/>
              </a:solidFill>
              <a:ln w="9525">
                <a:solidFill>
                  <a:srgbClr val="FF00FF"/>
                </a:solidFill>
                <a:round/>
                <a:headEnd/>
                <a:tailEnd/>
              </a:ln>
            </p:spPr>
            <p:txBody>
              <a:bodyPr wrap="none" anchor="ctr"/>
              <a:lstStyle/>
              <a:p>
                <a:endParaRPr lang="en-US"/>
              </a:p>
            </p:txBody>
          </p:sp>
          <p:sp>
            <p:nvSpPr>
              <p:cNvPr id="195854" name="Freeform 270"/>
              <p:cNvSpPr>
                <a:spLocks noChangeArrowheads="1"/>
              </p:cNvSpPr>
              <p:nvPr/>
            </p:nvSpPr>
            <p:spPr bwMode="auto">
              <a:xfrm>
                <a:off x="4936" y="1983"/>
                <a:ext cx="26" cy="20"/>
              </a:xfrm>
              <a:custGeom>
                <a:avLst/>
                <a:gdLst>
                  <a:gd name="T0" fmla="*/ 13 w 113"/>
                  <a:gd name="T1" fmla="*/ 89 h 90"/>
                  <a:gd name="T2" fmla="*/ 112 w 113"/>
                  <a:gd name="T3" fmla="*/ 0 h 90"/>
                  <a:gd name="T4" fmla="*/ 0 w 113"/>
                  <a:gd name="T5" fmla="*/ 20 h 90"/>
                  <a:gd name="T6" fmla="*/ 13 w 113"/>
                  <a:gd name="T7" fmla="*/ 89 h 90"/>
                </a:gdLst>
                <a:ahLst/>
                <a:cxnLst>
                  <a:cxn ang="0">
                    <a:pos x="T0" y="T1"/>
                  </a:cxn>
                  <a:cxn ang="0">
                    <a:pos x="T2" y="T3"/>
                  </a:cxn>
                  <a:cxn ang="0">
                    <a:pos x="T4" y="T5"/>
                  </a:cxn>
                  <a:cxn ang="0">
                    <a:pos x="T6" y="T7"/>
                  </a:cxn>
                </a:cxnLst>
                <a:rect l="0" t="0" r="r" b="b"/>
                <a:pathLst>
                  <a:path w="113" h="90">
                    <a:moveTo>
                      <a:pt x="13" y="89"/>
                    </a:moveTo>
                    <a:lnTo>
                      <a:pt x="112" y="0"/>
                    </a:lnTo>
                    <a:lnTo>
                      <a:pt x="0" y="20"/>
                    </a:lnTo>
                    <a:lnTo>
                      <a:pt x="13" y="89"/>
                    </a:lnTo>
                  </a:path>
                </a:pathLst>
              </a:custGeom>
              <a:solidFill>
                <a:srgbClr val="FF00FF"/>
              </a:solidFill>
              <a:ln w="9525">
                <a:solidFill>
                  <a:srgbClr val="FF00FF"/>
                </a:solidFill>
                <a:round/>
                <a:headEnd/>
                <a:tailEnd/>
              </a:ln>
            </p:spPr>
            <p:txBody>
              <a:bodyPr wrap="none" anchor="ctr"/>
              <a:lstStyle/>
              <a:p>
                <a:endParaRPr lang="en-US"/>
              </a:p>
            </p:txBody>
          </p:sp>
          <p:sp>
            <p:nvSpPr>
              <p:cNvPr id="195855" name="Freeform 271"/>
              <p:cNvSpPr>
                <a:spLocks noChangeArrowheads="1"/>
              </p:cNvSpPr>
              <p:nvPr/>
            </p:nvSpPr>
            <p:spPr bwMode="auto">
              <a:xfrm>
                <a:off x="4933" y="1949"/>
                <a:ext cx="26" cy="20"/>
              </a:xfrm>
              <a:custGeom>
                <a:avLst/>
                <a:gdLst>
                  <a:gd name="T0" fmla="*/ 0 w 113"/>
                  <a:gd name="T1" fmla="*/ 89 h 90"/>
                  <a:gd name="T2" fmla="*/ 112 w 113"/>
                  <a:gd name="T3" fmla="*/ 68 h 90"/>
                  <a:gd name="T4" fmla="*/ 96 w 113"/>
                  <a:gd name="T5" fmla="*/ 0 h 90"/>
                  <a:gd name="T6" fmla="*/ 0 w 113"/>
                  <a:gd name="T7" fmla="*/ 89 h 90"/>
                </a:gdLst>
                <a:ahLst/>
                <a:cxnLst>
                  <a:cxn ang="0">
                    <a:pos x="T0" y="T1"/>
                  </a:cxn>
                  <a:cxn ang="0">
                    <a:pos x="T2" y="T3"/>
                  </a:cxn>
                  <a:cxn ang="0">
                    <a:pos x="T4" y="T5"/>
                  </a:cxn>
                  <a:cxn ang="0">
                    <a:pos x="T6" y="T7"/>
                  </a:cxn>
                </a:cxnLst>
                <a:rect l="0" t="0" r="r" b="b"/>
                <a:pathLst>
                  <a:path w="113" h="90">
                    <a:moveTo>
                      <a:pt x="0" y="89"/>
                    </a:moveTo>
                    <a:lnTo>
                      <a:pt x="112" y="68"/>
                    </a:lnTo>
                    <a:lnTo>
                      <a:pt x="96" y="0"/>
                    </a:lnTo>
                    <a:lnTo>
                      <a:pt x="0" y="89"/>
                    </a:lnTo>
                  </a:path>
                </a:pathLst>
              </a:custGeom>
              <a:solidFill>
                <a:srgbClr val="FF00FF"/>
              </a:solidFill>
              <a:ln w="9525">
                <a:solidFill>
                  <a:srgbClr val="FF00FF"/>
                </a:solidFill>
                <a:round/>
                <a:headEnd/>
                <a:tailEnd/>
              </a:ln>
            </p:spPr>
            <p:txBody>
              <a:bodyPr wrap="none" anchor="ctr"/>
              <a:lstStyle/>
              <a:p>
                <a:endParaRPr lang="en-US"/>
              </a:p>
            </p:txBody>
          </p:sp>
          <p:sp>
            <p:nvSpPr>
              <p:cNvPr id="195856" name="Freeform 272"/>
              <p:cNvSpPr>
                <a:spLocks noChangeArrowheads="1"/>
              </p:cNvSpPr>
              <p:nvPr/>
            </p:nvSpPr>
            <p:spPr bwMode="auto">
              <a:xfrm>
                <a:off x="4930" y="1949"/>
                <a:ext cx="25" cy="20"/>
              </a:xfrm>
              <a:custGeom>
                <a:avLst/>
                <a:gdLst>
                  <a:gd name="T0" fmla="*/ 15 w 112"/>
                  <a:gd name="T1" fmla="*/ 89 h 90"/>
                  <a:gd name="T2" fmla="*/ 111 w 112"/>
                  <a:gd name="T3" fmla="*/ 0 h 90"/>
                  <a:gd name="T4" fmla="*/ 0 w 112"/>
                  <a:gd name="T5" fmla="*/ 23 h 90"/>
                  <a:gd name="T6" fmla="*/ 15 w 112"/>
                  <a:gd name="T7" fmla="*/ 89 h 90"/>
                </a:gdLst>
                <a:ahLst/>
                <a:cxnLst>
                  <a:cxn ang="0">
                    <a:pos x="T0" y="T1"/>
                  </a:cxn>
                  <a:cxn ang="0">
                    <a:pos x="T2" y="T3"/>
                  </a:cxn>
                  <a:cxn ang="0">
                    <a:pos x="T4" y="T5"/>
                  </a:cxn>
                  <a:cxn ang="0">
                    <a:pos x="T6" y="T7"/>
                  </a:cxn>
                </a:cxnLst>
                <a:rect l="0" t="0" r="r" b="b"/>
                <a:pathLst>
                  <a:path w="112" h="90">
                    <a:moveTo>
                      <a:pt x="15" y="89"/>
                    </a:moveTo>
                    <a:lnTo>
                      <a:pt x="111" y="0"/>
                    </a:lnTo>
                    <a:lnTo>
                      <a:pt x="0" y="23"/>
                    </a:lnTo>
                    <a:lnTo>
                      <a:pt x="15" y="89"/>
                    </a:lnTo>
                  </a:path>
                </a:pathLst>
              </a:custGeom>
              <a:solidFill>
                <a:srgbClr val="FF00FF"/>
              </a:solidFill>
              <a:ln w="9525">
                <a:solidFill>
                  <a:srgbClr val="FF00FF"/>
                </a:solidFill>
                <a:round/>
                <a:headEnd/>
                <a:tailEnd/>
              </a:ln>
            </p:spPr>
            <p:txBody>
              <a:bodyPr wrap="none" anchor="ctr"/>
              <a:lstStyle/>
              <a:p>
                <a:endParaRPr lang="en-US"/>
              </a:p>
            </p:txBody>
          </p:sp>
          <p:sp>
            <p:nvSpPr>
              <p:cNvPr id="195857" name="Freeform 273"/>
              <p:cNvSpPr>
                <a:spLocks noChangeArrowheads="1"/>
              </p:cNvSpPr>
              <p:nvPr/>
            </p:nvSpPr>
            <p:spPr bwMode="auto">
              <a:xfrm>
                <a:off x="4924" y="1919"/>
                <a:ext cx="26" cy="10"/>
              </a:xfrm>
              <a:custGeom>
                <a:avLst/>
                <a:gdLst>
                  <a:gd name="T0" fmla="*/ 0 w 115"/>
                  <a:gd name="T1" fmla="*/ 43 h 44"/>
                  <a:gd name="T2" fmla="*/ 114 w 115"/>
                  <a:gd name="T3" fmla="*/ 21 h 44"/>
                  <a:gd name="T4" fmla="*/ 109 w 115"/>
                  <a:gd name="T5" fmla="*/ 0 h 44"/>
                  <a:gd name="T6" fmla="*/ 0 w 115"/>
                  <a:gd name="T7" fmla="*/ 43 h 44"/>
                </a:gdLst>
                <a:ahLst/>
                <a:cxnLst>
                  <a:cxn ang="0">
                    <a:pos x="T0" y="T1"/>
                  </a:cxn>
                  <a:cxn ang="0">
                    <a:pos x="T2" y="T3"/>
                  </a:cxn>
                  <a:cxn ang="0">
                    <a:pos x="T4" y="T5"/>
                  </a:cxn>
                  <a:cxn ang="0">
                    <a:pos x="T6" y="T7"/>
                  </a:cxn>
                </a:cxnLst>
                <a:rect l="0" t="0" r="r" b="b"/>
                <a:pathLst>
                  <a:path w="115" h="44">
                    <a:moveTo>
                      <a:pt x="0" y="43"/>
                    </a:moveTo>
                    <a:lnTo>
                      <a:pt x="114" y="21"/>
                    </a:lnTo>
                    <a:lnTo>
                      <a:pt x="109" y="0"/>
                    </a:lnTo>
                    <a:lnTo>
                      <a:pt x="0" y="43"/>
                    </a:lnTo>
                  </a:path>
                </a:pathLst>
              </a:custGeom>
              <a:solidFill>
                <a:srgbClr val="FF00FF"/>
              </a:solidFill>
              <a:ln w="9525">
                <a:solidFill>
                  <a:srgbClr val="FF00FF"/>
                </a:solidFill>
                <a:round/>
                <a:headEnd/>
                <a:tailEnd/>
              </a:ln>
            </p:spPr>
            <p:txBody>
              <a:bodyPr wrap="none" anchor="ctr"/>
              <a:lstStyle/>
              <a:p>
                <a:endParaRPr lang="en-US"/>
              </a:p>
            </p:txBody>
          </p:sp>
          <p:sp>
            <p:nvSpPr>
              <p:cNvPr id="195858" name="Freeform 274"/>
              <p:cNvSpPr>
                <a:spLocks noChangeArrowheads="1"/>
              </p:cNvSpPr>
              <p:nvPr/>
            </p:nvSpPr>
            <p:spPr bwMode="auto">
              <a:xfrm>
                <a:off x="4924" y="1919"/>
                <a:ext cx="26" cy="10"/>
              </a:xfrm>
              <a:custGeom>
                <a:avLst/>
                <a:gdLst>
                  <a:gd name="T0" fmla="*/ 3 w 113"/>
                  <a:gd name="T1" fmla="*/ 43 h 44"/>
                  <a:gd name="T2" fmla="*/ 112 w 113"/>
                  <a:gd name="T3" fmla="*/ 0 h 44"/>
                  <a:gd name="T4" fmla="*/ 0 w 113"/>
                  <a:gd name="T5" fmla="*/ 23 h 44"/>
                  <a:gd name="T6" fmla="*/ 3 w 113"/>
                  <a:gd name="T7" fmla="*/ 43 h 44"/>
                </a:gdLst>
                <a:ahLst/>
                <a:cxnLst>
                  <a:cxn ang="0">
                    <a:pos x="T0" y="T1"/>
                  </a:cxn>
                  <a:cxn ang="0">
                    <a:pos x="T2" y="T3"/>
                  </a:cxn>
                  <a:cxn ang="0">
                    <a:pos x="T4" y="T5"/>
                  </a:cxn>
                  <a:cxn ang="0">
                    <a:pos x="T6" y="T7"/>
                  </a:cxn>
                </a:cxnLst>
                <a:rect l="0" t="0" r="r" b="b"/>
                <a:pathLst>
                  <a:path w="113" h="44">
                    <a:moveTo>
                      <a:pt x="3" y="43"/>
                    </a:moveTo>
                    <a:lnTo>
                      <a:pt x="112" y="0"/>
                    </a:lnTo>
                    <a:lnTo>
                      <a:pt x="0" y="23"/>
                    </a:lnTo>
                    <a:lnTo>
                      <a:pt x="3" y="43"/>
                    </a:lnTo>
                  </a:path>
                </a:pathLst>
              </a:custGeom>
              <a:solidFill>
                <a:srgbClr val="FF00FF"/>
              </a:solidFill>
              <a:ln w="9525">
                <a:solidFill>
                  <a:srgbClr val="FF00FF"/>
                </a:solidFill>
                <a:round/>
                <a:headEnd/>
                <a:tailEnd/>
              </a:ln>
            </p:spPr>
            <p:txBody>
              <a:bodyPr wrap="none" anchor="ctr"/>
              <a:lstStyle/>
              <a:p>
                <a:endParaRPr lang="en-US"/>
              </a:p>
            </p:txBody>
          </p:sp>
          <p:sp>
            <p:nvSpPr>
              <p:cNvPr id="195859" name="Freeform 275"/>
              <p:cNvSpPr>
                <a:spLocks noChangeArrowheads="1"/>
              </p:cNvSpPr>
              <p:nvPr/>
            </p:nvSpPr>
            <p:spPr bwMode="auto">
              <a:xfrm>
                <a:off x="4904" y="1855"/>
                <a:ext cx="44" cy="61"/>
              </a:xfrm>
              <a:custGeom>
                <a:avLst/>
                <a:gdLst>
                  <a:gd name="T0" fmla="*/ 192 w 193"/>
                  <a:gd name="T1" fmla="*/ 236 h 270"/>
                  <a:gd name="T2" fmla="*/ 81 w 193"/>
                  <a:gd name="T3" fmla="*/ 269 h 270"/>
                  <a:gd name="T4" fmla="*/ 0 w 193"/>
                  <a:gd name="T5" fmla="*/ 0 h 270"/>
                  <a:gd name="T6" fmla="*/ 192 w 193"/>
                  <a:gd name="T7" fmla="*/ 236 h 270"/>
                </a:gdLst>
                <a:ahLst/>
                <a:cxnLst>
                  <a:cxn ang="0">
                    <a:pos x="T0" y="T1"/>
                  </a:cxn>
                  <a:cxn ang="0">
                    <a:pos x="T2" y="T3"/>
                  </a:cxn>
                  <a:cxn ang="0">
                    <a:pos x="T4" y="T5"/>
                  </a:cxn>
                  <a:cxn ang="0">
                    <a:pos x="T6" y="T7"/>
                  </a:cxn>
                </a:cxnLst>
                <a:rect l="0" t="0" r="r" b="b"/>
                <a:pathLst>
                  <a:path w="193" h="270">
                    <a:moveTo>
                      <a:pt x="192" y="236"/>
                    </a:moveTo>
                    <a:lnTo>
                      <a:pt x="81" y="269"/>
                    </a:lnTo>
                    <a:lnTo>
                      <a:pt x="0" y="0"/>
                    </a:lnTo>
                    <a:lnTo>
                      <a:pt x="192" y="236"/>
                    </a:lnTo>
                  </a:path>
                </a:pathLst>
              </a:custGeom>
              <a:solidFill>
                <a:srgbClr val="0000FF"/>
              </a:solidFill>
              <a:ln w="9525">
                <a:solidFill>
                  <a:srgbClr val="0000FF"/>
                </a:solidFill>
                <a:round/>
                <a:headEnd/>
                <a:tailEnd/>
              </a:ln>
            </p:spPr>
            <p:txBody>
              <a:bodyPr wrap="none" anchor="ctr"/>
              <a:lstStyle/>
              <a:p>
                <a:endParaRPr lang="en-US"/>
              </a:p>
            </p:txBody>
          </p:sp>
          <p:sp>
            <p:nvSpPr>
              <p:cNvPr id="195860" name="Freeform 276"/>
              <p:cNvSpPr>
                <a:spLocks noChangeArrowheads="1"/>
              </p:cNvSpPr>
              <p:nvPr/>
            </p:nvSpPr>
            <p:spPr bwMode="auto">
              <a:xfrm>
                <a:off x="4904" y="1848"/>
                <a:ext cx="44" cy="62"/>
              </a:xfrm>
              <a:custGeom>
                <a:avLst/>
                <a:gdLst>
                  <a:gd name="T0" fmla="*/ 192 w 193"/>
                  <a:gd name="T1" fmla="*/ 271 h 272"/>
                  <a:gd name="T2" fmla="*/ 0 w 193"/>
                  <a:gd name="T3" fmla="*/ 35 h 272"/>
                  <a:gd name="T4" fmla="*/ 109 w 193"/>
                  <a:gd name="T5" fmla="*/ 0 h 272"/>
                  <a:gd name="T6" fmla="*/ 192 w 193"/>
                  <a:gd name="T7" fmla="*/ 271 h 272"/>
                </a:gdLst>
                <a:ahLst/>
                <a:cxnLst>
                  <a:cxn ang="0">
                    <a:pos x="T0" y="T1"/>
                  </a:cxn>
                  <a:cxn ang="0">
                    <a:pos x="T2" y="T3"/>
                  </a:cxn>
                  <a:cxn ang="0">
                    <a:pos x="T4" y="T5"/>
                  </a:cxn>
                  <a:cxn ang="0">
                    <a:pos x="T6" y="T7"/>
                  </a:cxn>
                </a:cxnLst>
                <a:rect l="0" t="0" r="r" b="b"/>
                <a:pathLst>
                  <a:path w="193" h="272">
                    <a:moveTo>
                      <a:pt x="192" y="271"/>
                    </a:moveTo>
                    <a:lnTo>
                      <a:pt x="0" y="35"/>
                    </a:lnTo>
                    <a:lnTo>
                      <a:pt x="109" y="0"/>
                    </a:lnTo>
                    <a:lnTo>
                      <a:pt x="192" y="271"/>
                    </a:lnTo>
                  </a:path>
                </a:pathLst>
              </a:custGeom>
              <a:solidFill>
                <a:srgbClr val="0000FF"/>
              </a:solidFill>
              <a:ln w="9525">
                <a:solidFill>
                  <a:srgbClr val="0000FF"/>
                </a:solidFill>
                <a:round/>
                <a:headEnd/>
                <a:tailEnd/>
              </a:ln>
            </p:spPr>
            <p:txBody>
              <a:bodyPr wrap="none" anchor="ctr"/>
              <a:lstStyle/>
              <a:p>
                <a:endParaRPr lang="en-US"/>
              </a:p>
            </p:txBody>
          </p:sp>
          <p:sp>
            <p:nvSpPr>
              <p:cNvPr id="195861" name="Freeform 277"/>
              <p:cNvSpPr>
                <a:spLocks noChangeArrowheads="1"/>
              </p:cNvSpPr>
              <p:nvPr/>
            </p:nvSpPr>
            <p:spPr bwMode="auto">
              <a:xfrm>
                <a:off x="4893" y="1798"/>
                <a:ext cx="24" cy="31"/>
              </a:xfrm>
              <a:custGeom>
                <a:avLst/>
                <a:gdLst>
                  <a:gd name="T0" fmla="*/ 0 w 104"/>
                  <a:gd name="T1" fmla="*/ 134 h 135"/>
                  <a:gd name="T2" fmla="*/ 103 w 104"/>
                  <a:gd name="T3" fmla="*/ 91 h 135"/>
                  <a:gd name="T4" fmla="*/ 65 w 104"/>
                  <a:gd name="T5" fmla="*/ 0 h 135"/>
                  <a:gd name="T6" fmla="*/ 0 w 104"/>
                  <a:gd name="T7" fmla="*/ 134 h 135"/>
                </a:gdLst>
                <a:ahLst/>
                <a:cxnLst>
                  <a:cxn ang="0">
                    <a:pos x="T0" y="T1"/>
                  </a:cxn>
                  <a:cxn ang="0">
                    <a:pos x="T2" y="T3"/>
                  </a:cxn>
                  <a:cxn ang="0">
                    <a:pos x="T4" y="T5"/>
                  </a:cxn>
                  <a:cxn ang="0">
                    <a:pos x="T6" y="T7"/>
                  </a:cxn>
                </a:cxnLst>
                <a:rect l="0" t="0" r="r" b="b"/>
                <a:pathLst>
                  <a:path w="104" h="135">
                    <a:moveTo>
                      <a:pt x="0" y="134"/>
                    </a:moveTo>
                    <a:lnTo>
                      <a:pt x="103" y="91"/>
                    </a:lnTo>
                    <a:lnTo>
                      <a:pt x="65" y="0"/>
                    </a:lnTo>
                    <a:lnTo>
                      <a:pt x="0" y="134"/>
                    </a:lnTo>
                  </a:path>
                </a:pathLst>
              </a:custGeom>
              <a:solidFill>
                <a:srgbClr val="FF00FF"/>
              </a:solidFill>
              <a:ln w="9525">
                <a:solidFill>
                  <a:srgbClr val="FF00FF"/>
                </a:solidFill>
                <a:round/>
                <a:headEnd/>
                <a:tailEnd/>
              </a:ln>
            </p:spPr>
            <p:txBody>
              <a:bodyPr wrap="none" anchor="ctr"/>
              <a:lstStyle/>
              <a:p>
                <a:endParaRPr lang="en-US"/>
              </a:p>
            </p:txBody>
          </p:sp>
          <p:sp>
            <p:nvSpPr>
              <p:cNvPr id="195862" name="Freeform 278"/>
              <p:cNvSpPr>
                <a:spLocks noChangeArrowheads="1"/>
              </p:cNvSpPr>
              <p:nvPr/>
            </p:nvSpPr>
            <p:spPr bwMode="auto">
              <a:xfrm>
                <a:off x="4884" y="1798"/>
                <a:ext cx="24" cy="31"/>
              </a:xfrm>
              <a:custGeom>
                <a:avLst/>
                <a:gdLst>
                  <a:gd name="T0" fmla="*/ 38 w 104"/>
                  <a:gd name="T1" fmla="*/ 134 h 135"/>
                  <a:gd name="T2" fmla="*/ 103 w 104"/>
                  <a:gd name="T3" fmla="*/ 0 h 135"/>
                  <a:gd name="T4" fmla="*/ 0 w 104"/>
                  <a:gd name="T5" fmla="*/ 43 h 135"/>
                  <a:gd name="T6" fmla="*/ 38 w 104"/>
                  <a:gd name="T7" fmla="*/ 134 h 135"/>
                </a:gdLst>
                <a:ahLst/>
                <a:cxnLst>
                  <a:cxn ang="0">
                    <a:pos x="T0" y="T1"/>
                  </a:cxn>
                  <a:cxn ang="0">
                    <a:pos x="T2" y="T3"/>
                  </a:cxn>
                  <a:cxn ang="0">
                    <a:pos x="T4" y="T5"/>
                  </a:cxn>
                  <a:cxn ang="0">
                    <a:pos x="T6" y="T7"/>
                  </a:cxn>
                </a:cxnLst>
                <a:rect l="0" t="0" r="r" b="b"/>
                <a:pathLst>
                  <a:path w="104" h="135">
                    <a:moveTo>
                      <a:pt x="38" y="134"/>
                    </a:moveTo>
                    <a:lnTo>
                      <a:pt x="103" y="0"/>
                    </a:lnTo>
                    <a:lnTo>
                      <a:pt x="0" y="43"/>
                    </a:lnTo>
                    <a:lnTo>
                      <a:pt x="38" y="134"/>
                    </a:lnTo>
                  </a:path>
                </a:pathLst>
              </a:custGeom>
              <a:solidFill>
                <a:srgbClr val="FF00FF"/>
              </a:solidFill>
              <a:ln w="9525">
                <a:solidFill>
                  <a:srgbClr val="FF00FF"/>
                </a:solidFill>
                <a:round/>
                <a:headEnd/>
                <a:tailEnd/>
              </a:ln>
            </p:spPr>
            <p:txBody>
              <a:bodyPr wrap="none" anchor="ctr"/>
              <a:lstStyle/>
              <a:p>
                <a:endParaRPr lang="en-US"/>
              </a:p>
            </p:txBody>
          </p:sp>
          <p:sp>
            <p:nvSpPr>
              <p:cNvPr id="195863" name="Freeform 279"/>
              <p:cNvSpPr>
                <a:spLocks noChangeArrowheads="1"/>
              </p:cNvSpPr>
              <p:nvPr/>
            </p:nvSpPr>
            <p:spPr bwMode="auto">
              <a:xfrm>
                <a:off x="4876" y="1768"/>
                <a:ext cx="24" cy="21"/>
              </a:xfrm>
              <a:custGeom>
                <a:avLst/>
                <a:gdLst>
                  <a:gd name="T0" fmla="*/ 0 w 105"/>
                  <a:gd name="T1" fmla="*/ 91 h 92"/>
                  <a:gd name="T2" fmla="*/ 104 w 105"/>
                  <a:gd name="T3" fmla="*/ 45 h 92"/>
                  <a:gd name="T4" fmla="*/ 86 w 105"/>
                  <a:gd name="T5" fmla="*/ 0 h 92"/>
                  <a:gd name="T6" fmla="*/ 0 w 105"/>
                  <a:gd name="T7" fmla="*/ 91 h 92"/>
                </a:gdLst>
                <a:ahLst/>
                <a:cxnLst>
                  <a:cxn ang="0">
                    <a:pos x="T0" y="T1"/>
                  </a:cxn>
                  <a:cxn ang="0">
                    <a:pos x="T2" y="T3"/>
                  </a:cxn>
                  <a:cxn ang="0">
                    <a:pos x="T4" y="T5"/>
                  </a:cxn>
                  <a:cxn ang="0">
                    <a:pos x="T6" y="T7"/>
                  </a:cxn>
                </a:cxnLst>
                <a:rect l="0" t="0" r="r" b="b"/>
                <a:pathLst>
                  <a:path w="105" h="92">
                    <a:moveTo>
                      <a:pt x="0" y="91"/>
                    </a:moveTo>
                    <a:lnTo>
                      <a:pt x="104" y="45"/>
                    </a:lnTo>
                    <a:lnTo>
                      <a:pt x="86" y="0"/>
                    </a:lnTo>
                    <a:lnTo>
                      <a:pt x="0" y="91"/>
                    </a:lnTo>
                  </a:path>
                </a:pathLst>
              </a:custGeom>
              <a:solidFill>
                <a:srgbClr val="FF00FF"/>
              </a:solidFill>
              <a:ln w="9525">
                <a:solidFill>
                  <a:srgbClr val="FF00FF"/>
                </a:solidFill>
                <a:round/>
                <a:headEnd/>
                <a:tailEnd/>
              </a:ln>
            </p:spPr>
            <p:txBody>
              <a:bodyPr wrap="none" anchor="ctr"/>
              <a:lstStyle/>
              <a:p>
                <a:endParaRPr lang="en-US"/>
              </a:p>
            </p:txBody>
          </p:sp>
          <p:sp>
            <p:nvSpPr>
              <p:cNvPr id="195864" name="Freeform 280"/>
              <p:cNvSpPr>
                <a:spLocks noChangeArrowheads="1"/>
              </p:cNvSpPr>
              <p:nvPr/>
            </p:nvSpPr>
            <p:spPr bwMode="auto">
              <a:xfrm>
                <a:off x="4872" y="1768"/>
                <a:ext cx="24" cy="21"/>
              </a:xfrm>
              <a:custGeom>
                <a:avLst/>
                <a:gdLst>
                  <a:gd name="T0" fmla="*/ 20 w 107"/>
                  <a:gd name="T1" fmla="*/ 91 h 92"/>
                  <a:gd name="T2" fmla="*/ 106 w 107"/>
                  <a:gd name="T3" fmla="*/ 0 h 92"/>
                  <a:gd name="T4" fmla="*/ 0 w 107"/>
                  <a:gd name="T5" fmla="*/ 45 h 92"/>
                  <a:gd name="T6" fmla="*/ 20 w 107"/>
                  <a:gd name="T7" fmla="*/ 91 h 92"/>
                </a:gdLst>
                <a:ahLst/>
                <a:cxnLst>
                  <a:cxn ang="0">
                    <a:pos x="T0" y="T1"/>
                  </a:cxn>
                  <a:cxn ang="0">
                    <a:pos x="T2" y="T3"/>
                  </a:cxn>
                  <a:cxn ang="0">
                    <a:pos x="T4" y="T5"/>
                  </a:cxn>
                  <a:cxn ang="0">
                    <a:pos x="T6" y="T7"/>
                  </a:cxn>
                </a:cxnLst>
                <a:rect l="0" t="0" r="r" b="b"/>
                <a:pathLst>
                  <a:path w="107" h="92">
                    <a:moveTo>
                      <a:pt x="20" y="91"/>
                    </a:moveTo>
                    <a:lnTo>
                      <a:pt x="106" y="0"/>
                    </a:lnTo>
                    <a:lnTo>
                      <a:pt x="0" y="45"/>
                    </a:lnTo>
                    <a:lnTo>
                      <a:pt x="20" y="91"/>
                    </a:lnTo>
                  </a:path>
                </a:pathLst>
              </a:custGeom>
              <a:solidFill>
                <a:srgbClr val="FF00FF"/>
              </a:solidFill>
              <a:ln w="9525">
                <a:solidFill>
                  <a:srgbClr val="FF00FF"/>
                </a:solidFill>
                <a:round/>
                <a:headEnd/>
                <a:tailEnd/>
              </a:ln>
            </p:spPr>
            <p:txBody>
              <a:bodyPr wrap="none" anchor="ctr"/>
              <a:lstStyle/>
              <a:p>
                <a:endParaRPr lang="en-US"/>
              </a:p>
            </p:txBody>
          </p:sp>
          <p:sp>
            <p:nvSpPr>
              <p:cNvPr id="195865" name="Freeform 281"/>
              <p:cNvSpPr>
                <a:spLocks noChangeArrowheads="1"/>
              </p:cNvSpPr>
              <p:nvPr/>
            </p:nvSpPr>
            <p:spPr bwMode="auto">
              <a:xfrm>
                <a:off x="4799" y="1582"/>
                <a:ext cx="24" cy="20"/>
              </a:xfrm>
              <a:custGeom>
                <a:avLst/>
                <a:gdLst>
                  <a:gd name="T0" fmla="*/ 0 w 105"/>
                  <a:gd name="T1" fmla="*/ 89 h 90"/>
                  <a:gd name="T2" fmla="*/ 104 w 105"/>
                  <a:gd name="T3" fmla="*/ 46 h 90"/>
                  <a:gd name="T4" fmla="*/ 87 w 105"/>
                  <a:gd name="T5" fmla="*/ 0 h 90"/>
                  <a:gd name="T6" fmla="*/ 0 w 105"/>
                  <a:gd name="T7" fmla="*/ 89 h 90"/>
                </a:gdLst>
                <a:ahLst/>
                <a:cxnLst>
                  <a:cxn ang="0">
                    <a:pos x="T0" y="T1"/>
                  </a:cxn>
                  <a:cxn ang="0">
                    <a:pos x="T2" y="T3"/>
                  </a:cxn>
                  <a:cxn ang="0">
                    <a:pos x="T4" y="T5"/>
                  </a:cxn>
                  <a:cxn ang="0">
                    <a:pos x="T6" y="T7"/>
                  </a:cxn>
                </a:cxnLst>
                <a:rect l="0" t="0" r="r" b="b"/>
                <a:pathLst>
                  <a:path w="105" h="90">
                    <a:moveTo>
                      <a:pt x="0" y="89"/>
                    </a:moveTo>
                    <a:lnTo>
                      <a:pt x="104" y="46"/>
                    </a:lnTo>
                    <a:lnTo>
                      <a:pt x="87" y="0"/>
                    </a:lnTo>
                    <a:lnTo>
                      <a:pt x="0" y="89"/>
                    </a:lnTo>
                  </a:path>
                </a:pathLst>
              </a:custGeom>
              <a:solidFill>
                <a:srgbClr val="FF00FF"/>
              </a:solidFill>
              <a:ln w="9525">
                <a:solidFill>
                  <a:srgbClr val="FF00FF"/>
                </a:solidFill>
                <a:round/>
                <a:headEnd/>
                <a:tailEnd/>
              </a:ln>
            </p:spPr>
            <p:txBody>
              <a:bodyPr wrap="none" anchor="ctr"/>
              <a:lstStyle/>
              <a:p>
                <a:endParaRPr lang="en-US"/>
              </a:p>
            </p:txBody>
          </p:sp>
          <p:sp>
            <p:nvSpPr>
              <p:cNvPr id="195866" name="Freeform 282"/>
              <p:cNvSpPr>
                <a:spLocks noChangeArrowheads="1"/>
              </p:cNvSpPr>
              <p:nvPr/>
            </p:nvSpPr>
            <p:spPr bwMode="auto">
              <a:xfrm>
                <a:off x="4794" y="1582"/>
                <a:ext cx="24" cy="20"/>
              </a:xfrm>
              <a:custGeom>
                <a:avLst/>
                <a:gdLst>
                  <a:gd name="T0" fmla="*/ 20 w 108"/>
                  <a:gd name="T1" fmla="*/ 89 h 90"/>
                  <a:gd name="T2" fmla="*/ 107 w 108"/>
                  <a:gd name="T3" fmla="*/ 0 h 90"/>
                  <a:gd name="T4" fmla="*/ 0 w 108"/>
                  <a:gd name="T5" fmla="*/ 43 h 90"/>
                  <a:gd name="T6" fmla="*/ 20 w 108"/>
                  <a:gd name="T7" fmla="*/ 89 h 90"/>
                </a:gdLst>
                <a:ahLst/>
                <a:cxnLst>
                  <a:cxn ang="0">
                    <a:pos x="T0" y="T1"/>
                  </a:cxn>
                  <a:cxn ang="0">
                    <a:pos x="T2" y="T3"/>
                  </a:cxn>
                  <a:cxn ang="0">
                    <a:pos x="T4" y="T5"/>
                  </a:cxn>
                  <a:cxn ang="0">
                    <a:pos x="T6" y="T7"/>
                  </a:cxn>
                </a:cxnLst>
                <a:rect l="0" t="0" r="r" b="b"/>
                <a:pathLst>
                  <a:path w="108" h="90">
                    <a:moveTo>
                      <a:pt x="20" y="89"/>
                    </a:moveTo>
                    <a:lnTo>
                      <a:pt x="107" y="0"/>
                    </a:lnTo>
                    <a:lnTo>
                      <a:pt x="0" y="43"/>
                    </a:lnTo>
                    <a:lnTo>
                      <a:pt x="20" y="89"/>
                    </a:lnTo>
                  </a:path>
                </a:pathLst>
              </a:custGeom>
              <a:solidFill>
                <a:srgbClr val="FF00FF"/>
              </a:solidFill>
              <a:ln w="9525">
                <a:solidFill>
                  <a:srgbClr val="FF00FF"/>
                </a:solidFill>
                <a:round/>
                <a:headEnd/>
                <a:tailEnd/>
              </a:ln>
            </p:spPr>
            <p:txBody>
              <a:bodyPr wrap="none" anchor="ctr"/>
              <a:lstStyle/>
              <a:p>
                <a:endParaRPr lang="en-US"/>
              </a:p>
            </p:txBody>
          </p:sp>
          <p:sp>
            <p:nvSpPr>
              <p:cNvPr id="195867" name="Freeform 283"/>
              <p:cNvSpPr>
                <a:spLocks noChangeArrowheads="1"/>
              </p:cNvSpPr>
              <p:nvPr/>
            </p:nvSpPr>
            <p:spPr bwMode="auto">
              <a:xfrm>
                <a:off x="4786" y="1542"/>
                <a:ext cx="24" cy="31"/>
              </a:xfrm>
              <a:custGeom>
                <a:avLst/>
                <a:gdLst>
                  <a:gd name="T0" fmla="*/ 0 w 107"/>
                  <a:gd name="T1" fmla="*/ 135 h 136"/>
                  <a:gd name="T2" fmla="*/ 106 w 107"/>
                  <a:gd name="T3" fmla="*/ 92 h 136"/>
                  <a:gd name="T4" fmla="*/ 68 w 107"/>
                  <a:gd name="T5" fmla="*/ 0 h 136"/>
                  <a:gd name="T6" fmla="*/ 0 w 107"/>
                  <a:gd name="T7" fmla="*/ 135 h 136"/>
                </a:gdLst>
                <a:ahLst/>
                <a:cxnLst>
                  <a:cxn ang="0">
                    <a:pos x="T0" y="T1"/>
                  </a:cxn>
                  <a:cxn ang="0">
                    <a:pos x="T2" y="T3"/>
                  </a:cxn>
                  <a:cxn ang="0">
                    <a:pos x="T4" y="T5"/>
                  </a:cxn>
                  <a:cxn ang="0">
                    <a:pos x="T6" y="T7"/>
                  </a:cxn>
                </a:cxnLst>
                <a:rect l="0" t="0" r="r" b="b"/>
                <a:pathLst>
                  <a:path w="107" h="136">
                    <a:moveTo>
                      <a:pt x="0" y="135"/>
                    </a:moveTo>
                    <a:lnTo>
                      <a:pt x="106" y="92"/>
                    </a:lnTo>
                    <a:lnTo>
                      <a:pt x="68" y="0"/>
                    </a:lnTo>
                    <a:lnTo>
                      <a:pt x="0" y="135"/>
                    </a:lnTo>
                  </a:path>
                </a:pathLst>
              </a:custGeom>
              <a:solidFill>
                <a:srgbClr val="FF00FF"/>
              </a:solidFill>
              <a:ln w="9525">
                <a:solidFill>
                  <a:srgbClr val="FF00FF"/>
                </a:solidFill>
                <a:round/>
                <a:headEnd/>
                <a:tailEnd/>
              </a:ln>
            </p:spPr>
            <p:txBody>
              <a:bodyPr wrap="none" anchor="ctr"/>
              <a:lstStyle/>
              <a:p>
                <a:endParaRPr lang="en-US"/>
              </a:p>
            </p:txBody>
          </p:sp>
          <p:sp>
            <p:nvSpPr>
              <p:cNvPr id="195868" name="Freeform 284"/>
              <p:cNvSpPr>
                <a:spLocks noChangeArrowheads="1"/>
              </p:cNvSpPr>
              <p:nvPr/>
            </p:nvSpPr>
            <p:spPr bwMode="auto">
              <a:xfrm>
                <a:off x="4778" y="1542"/>
                <a:ext cx="24" cy="31"/>
              </a:xfrm>
              <a:custGeom>
                <a:avLst/>
                <a:gdLst>
                  <a:gd name="T0" fmla="*/ 38 w 107"/>
                  <a:gd name="T1" fmla="*/ 135 h 136"/>
                  <a:gd name="T2" fmla="*/ 106 w 107"/>
                  <a:gd name="T3" fmla="*/ 0 h 136"/>
                  <a:gd name="T4" fmla="*/ 0 w 107"/>
                  <a:gd name="T5" fmla="*/ 43 h 136"/>
                  <a:gd name="T6" fmla="*/ 38 w 107"/>
                  <a:gd name="T7" fmla="*/ 135 h 136"/>
                </a:gdLst>
                <a:ahLst/>
                <a:cxnLst>
                  <a:cxn ang="0">
                    <a:pos x="T0" y="T1"/>
                  </a:cxn>
                  <a:cxn ang="0">
                    <a:pos x="T2" y="T3"/>
                  </a:cxn>
                  <a:cxn ang="0">
                    <a:pos x="T4" y="T5"/>
                  </a:cxn>
                  <a:cxn ang="0">
                    <a:pos x="T6" y="T7"/>
                  </a:cxn>
                </a:cxnLst>
                <a:rect l="0" t="0" r="r" b="b"/>
                <a:pathLst>
                  <a:path w="107" h="136">
                    <a:moveTo>
                      <a:pt x="38" y="135"/>
                    </a:moveTo>
                    <a:lnTo>
                      <a:pt x="106" y="0"/>
                    </a:lnTo>
                    <a:lnTo>
                      <a:pt x="0" y="43"/>
                    </a:lnTo>
                    <a:lnTo>
                      <a:pt x="38" y="135"/>
                    </a:lnTo>
                  </a:path>
                </a:pathLst>
              </a:custGeom>
              <a:solidFill>
                <a:srgbClr val="FF00FF"/>
              </a:solidFill>
              <a:ln w="9525">
                <a:solidFill>
                  <a:srgbClr val="FF00FF"/>
                </a:solidFill>
                <a:round/>
                <a:headEnd/>
                <a:tailEnd/>
              </a:ln>
            </p:spPr>
            <p:txBody>
              <a:bodyPr wrap="none" anchor="ctr"/>
              <a:lstStyle/>
              <a:p>
                <a:endParaRPr lang="en-US"/>
              </a:p>
            </p:txBody>
          </p:sp>
          <p:sp>
            <p:nvSpPr>
              <p:cNvPr id="195869" name="Freeform 285"/>
              <p:cNvSpPr>
                <a:spLocks noChangeArrowheads="1"/>
              </p:cNvSpPr>
              <p:nvPr/>
            </p:nvSpPr>
            <p:spPr bwMode="auto">
              <a:xfrm>
                <a:off x="4737" y="1469"/>
                <a:ext cx="53" cy="57"/>
              </a:xfrm>
              <a:custGeom>
                <a:avLst/>
                <a:gdLst>
                  <a:gd name="T0" fmla="*/ 233 w 234"/>
                  <a:gd name="T1" fmla="*/ 196 h 250"/>
                  <a:gd name="T2" fmla="*/ 131 w 234"/>
                  <a:gd name="T3" fmla="*/ 249 h 250"/>
                  <a:gd name="T4" fmla="*/ 0 w 234"/>
                  <a:gd name="T5" fmla="*/ 0 h 250"/>
                  <a:gd name="T6" fmla="*/ 233 w 234"/>
                  <a:gd name="T7" fmla="*/ 196 h 250"/>
                </a:gdLst>
                <a:ahLst/>
                <a:cxnLst>
                  <a:cxn ang="0">
                    <a:pos x="T0" y="T1"/>
                  </a:cxn>
                  <a:cxn ang="0">
                    <a:pos x="T2" y="T3"/>
                  </a:cxn>
                  <a:cxn ang="0">
                    <a:pos x="T4" y="T5"/>
                  </a:cxn>
                  <a:cxn ang="0">
                    <a:pos x="T6" y="T7"/>
                  </a:cxn>
                </a:cxnLst>
                <a:rect l="0" t="0" r="r" b="b"/>
                <a:pathLst>
                  <a:path w="234" h="250">
                    <a:moveTo>
                      <a:pt x="233" y="196"/>
                    </a:moveTo>
                    <a:lnTo>
                      <a:pt x="131" y="249"/>
                    </a:lnTo>
                    <a:lnTo>
                      <a:pt x="0" y="0"/>
                    </a:lnTo>
                    <a:lnTo>
                      <a:pt x="233" y="196"/>
                    </a:lnTo>
                  </a:path>
                </a:pathLst>
              </a:custGeom>
              <a:solidFill>
                <a:srgbClr val="0000FF"/>
              </a:solidFill>
              <a:ln w="9525">
                <a:solidFill>
                  <a:srgbClr val="0000FF"/>
                </a:solidFill>
                <a:round/>
                <a:headEnd/>
                <a:tailEnd/>
              </a:ln>
            </p:spPr>
            <p:txBody>
              <a:bodyPr wrap="none" anchor="ctr"/>
              <a:lstStyle/>
              <a:p>
                <a:endParaRPr lang="en-US"/>
              </a:p>
            </p:txBody>
          </p:sp>
          <p:sp>
            <p:nvSpPr>
              <p:cNvPr id="195870" name="Freeform 286"/>
              <p:cNvSpPr>
                <a:spLocks noChangeArrowheads="1"/>
              </p:cNvSpPr>
              <p:nvPr/>
            </p:nvSpPr>
            <p:spPr bwMode="auto">
              <a:xfrm>
                <a:off x="4737" y="1456"/>
                <a:ext cx="53" cy="57"/>
              </a:xfrm>
              <a:custGeom>
                <a:avLst/>
                <a:gdLst>
                  <a:gd name="T0" fmla="*/ 233 w 234"/>
                  <a:gd name="T1" fmla="*/ 251 h 252"/>
                  <a:gd name="T2" fmla="*/ 0 w 234"/>
                  <a:gd name="T3" fmla="*/ 55 h 252"/>
                  <a:gd name="T4" fmla="*/ 98 w 234"/>
                  <a:gd name="T5" fmla="*/ 0 h 252"/>
                  <a:gd name="T6" fmla="*/ 233 w 234"/>
                  <a:gd name="T7" fmla="*/ 251 h 252"/>
                </a:gdLst>
                <a:ahLst/>
                <a:cxnLst>
                  <a:cxn ang="0">
                    <a:pos x="T0" y="T1"/>
                  </a:cxn>
                  <a:cxn ang="0">
                    <a:pos x="T2" y="T3"/>
                  </a:cxn>
                  <a:cxn ang="0">
                    <a:pos x="T4" y="T5"/>
                  </a:cxn>
                  <a:cxn ang="0">
                    <a:pos x="T6" y="T7"/>
                  </a:cxn>
                </a:cxnLst>
                <a:rect l="0" t="0" r="r" b="b"/>
                <a:pathLst>
                  <a:path w="234" h="252">
                    <a:moveTo>
                      <a:pt x="233" y="251"/>
                    </a:moveTo>
                    <a:lnTo>
                      <a:pt x="0" y="55"/>
                    </a:lnTo>
                    <a:lnTo>
                      <a:pt x="98" y="0"/>
                    </a:lnTo>
                    <a:lnTo>
                      <a:pt x="233" y="251"/>
                    </a:lnTo>
                  </a:path>
                </a:pathLst>
              </a:custGeom>
              <a:solidFill>
                <a:srgbClr val="0000FF"/>
              </a:solidFill>
              <a:ln w="9525">
                <a:solidFill>
                  <a:srgbClr val="0000FF"/>
                </a:solidFill>
                <a:round/>
                <a:headEnd/>
                <a:tailEnd/>
              </a:ln>
            </p:spPr>
            <p:txBody>
              <a:bodyPr wrap="none" anchor="ctr"/>
              <a:lstStyle/>
              <a:p>
                <a:endParaRPr lang="en-US"/>
              </a:p>
            </p:txBody>
          </p:sp>
          <p:sp>
            <p:nvSpPr>
              <p:cNvPr id="195871" name="Freeform 287"/>
              <p:cNvSpPr>
                <a:spLocks noChangeArrowheads="1"/>
              </p:cNvSpPr>
              <p:nvPr/>
            </p:nvSpPr>
            <p:spPr bwMode="auto">
              <a:xfrm>
                <a:off x="4732" y="1444"/>
                <a:ext cx="22" cy="19"/>
              </a:xfrm>
              <a:custGeom>
                <a:avLst/>
                <a:gdLst>
                  <a:gd name="T0" fmla="*/ 0 w 98"/>
                  <a:gd name="T1" fmla="*/ 82 h 83"/>
                  <a:gd name="T2" fmla="*/ 97 w 98"/>
                  <a:gd name="T3" fmla="*/ 18 h 83"/>
                  <a:gd name="T4" fmla="*/ 84 w 98"/>
                  <a:gd name="T5" fmla="*/ 0 h 83"/>
                  <a:gd name="T6" fmla="*/ 0 w 98"/>
                  <a:gd name="T7" fmla="*/ 82 h 83"/>
                </a:gdLst>
                <a:ahLst/>
                <a:cxnLst>
                  <a:cxn ang="0">
                    <a:pos x="T0" y="T1"/>
                  </a:cxn>
                  <a:cxn ang="0">
                    <a:pos x="T2" y="T3"/>
                  </a:cxn>
                  <a:cxn ang="0">
                    <a:pos x="T4" y="T5"/>
                  </a:cxn>
                  <a:cxn ang="0">
                    <a:pos x="T6" y="T7"/>
                  </a:cxn>
                </a:cxnLst>
                <a:rect l="0" t="0" r="r" b="b"/>
                <a:pathLst>
                  <a:path w="98" h="83">
                    <a:moveTo>
                      <a:pt x="0" y="82"/>
                    </a:moveTo>
                    <a:lnTo>
                      <a:pt x="97" y="18"/>
                    </a:lnTo>
                    <a:lnTo>
                      <a:pt x="84" y="0"/>
                    </a:lnTo>
                    <a:lnTo>
                      <a:pt x="0" y="82"/>
                    </a:lnTo>
                  </a:path>
                </a:pathLst>
              </a:custGeom>
              <a:solidFill>
                <a:srgbClr val="FF00FF"/>
              </a:solidFill>
              <a:ln w="9525">
                <a:solidFill>
                  <a:srgbClr val="FF00FF"/>
                </a:solidFill>
                <a:round/>
                <a:headEnd/>
                <a:tailEnd/>
              </a:ln>
            </p:spPr>
            <p:txBody>
              <a:bodyPr wrap="none" anchor="ctr"/>
              <a:lstStyle/>
              <a:p>
                <a:endParaRPr lang="en-US"/>
              </a:p>
            </p:txBody>
          </p:sp>
          <p:sp>
            <p:nvSpPr>
              <p:cNvPr id="195872" name="Freeform 288"/>
              <p:cNvSpPr>
                <a:spLocks noChangeArrowheads="1"/>
              </p:cNvSpPr>
              <p:nvPr/>
            </p:nvSpPr>
            <p:spPr bwMode="auto">
              <a:xfrm>
                <a:off x="4730" y="1444"/>
                <a:ext cx="22" cy="19"/>
              </a:xfrm>
              <a:custGeom>
                <a:avLst/>
                <a:gdLst>
                  <a:gd name="T0" fmla="*/ 10 w 95"/>
                  <a:gd name="T1" fmla="*/ 82 h 83"/>
                  <a:gd name="T2" fmla="*/ 94 w 95"/>
                  <a:gd name="T3" fmla="*/ 0 h 83"/>
                  <a:gd name="T4" fmla="*/ 0 w 95"/>
                  <a:gd name="T5" fmla="*/ 64 h 83"/>
                  <a:gd name="T6" fmla="*/ 10 w 95"/>
                  <a:gd name="T7" fmla="*/ 82 h 83"/>
                </a:gdLst>
                <a:ahLst/>
                <a:cxnLst>
                  <a:cxn ang="0">
                    <a:pos x="T0" y="T1"/>
                  </a:cxn>
                  <a:cxn ang="0">
                    <a:pos x="T2" y="T3"/>
                  </a:cxn>
                  <a:cxn ang="0">
                    <a:pos x="T4" y="T5"/>
                  </a:cxn>
                  <a:cxn ang="0">
                    <a:pos x="T6" y="T7"/>
                  </a:cxn>
                </a:cxnLst>
                <a:rect l="0" t="0" r="r" b="b"/>
                <a:pathLst>
                  <a:path w="95" h="83">
                    <a:moveTo>
                      <a:pt x="10" y="82"/>
                    </a:moveTo>
                    <a:lnTo>
                      <a:pt x="94" y="0"/>
                    </a:lnTo>
                    <a:lnTo>
                      <a:pt x="0" y="64"/>
                    </a:lnTo>
                    <a:lnTo>
                      <a:pt x="10" y="82"/>
                    </a:lnTo>
                  </a:path>
                </a:pathLst>
              </a:custGeom>
              <a:solidFill>
                <a:srgbClr val="FF00FF"/>
              </a:solidFill>
              <a:ln w="9525">
                <a:solidFill>
                  <a:srgbClr val="FF00FF"/>
                </a:solidFill>
                <a:round/>
                <a:headEnd/>
                <a:tailEnd/>
              </a:ln>
            </p:spPr>
            <p:txBody>
              <a:bodyPr wrap="none" anchor="ctr"/>
              <a:lstStyle/>
              <a:p>
                <a:endParaRPr lang="en-US"/>
              </a:p>
            </p:txBody>
          </p:sp>
          <p:sp>
            <p:nvSpPr>
              <p:cNvPr id="195873" name="Freeform 289"/>
              <p:cNvSpPr>
                <a:spLocks noChangeArrowheads="1"/>
              </p:cNvSpPr>
              <p:nvPr/>
            </p:nvSpPr>
            <p:spPr bwMode="auto">
              <a:xfrm>
                <a:off x="4716" y="1409"/>
                <a:ext cx="22" cy="28"/>
              </a:xfrm>
              <a:custGeom>
                <a:avLst/>
                <a:gdLst>
                  <a:gd name="T0" fmla="*/ 0 w 95"/>
                  <a:gd name="T1" fmla="*/ 122 h 123"/>
                  <a:gd name="T2" fmla="*/ 94 w 95"/>
                  <a:gd name="T3" fmla="*/ 59 h 123"/>
                  <a:gd name="T4" fmla="*/ 56 w 95"/>
                  <a:gd name="T5" fmla="*/ 0 h 123"/>
                  <a:gd name="T6" fmla="*/ 0 w 95"/>
                  <a:gd name="T7" fmla="*/ 122 h 123"/>
                </a:gdLst>
                <a:ahLst/>
                <a:cxnLst>
                  <a:cxn ang="0">
                    <a:pos x="T0" y="T1"/>
                  </a:cxn>
                  <a:cxn ang="0">
                    <a:pos x="T2" y="T3"/>
                  </a:cxn>
                  <a:cxn ang="0">
                    <a:pos x="T4" y="T5"/>
                  </a:cxn>
                  <a:cxn ang="0">
                    <a:pos x="T6" y="T7"/>
                  </a:cxn>
                </a:cxnLst>
                <a:rect l="0" t="0" r="r" b="b"/>
                <a:pathLst>
                  <a:path w="95" h="123">
                    <a:moveTo>
                      <a:pt x="0" y="122"/>
                    </a:moveTo>
                    <a:lnTo>
                      <a:pt x="94" y="59"/>
                    </a:lnTo>
                    <a:lnTo>
                      <a:pt x="56" y="0"/>
                    </a:lnTo>
                    <a:lnTo>
                      <a:pt x="0" y="122"/>
                    </a:lnTo>
                  </a:path>
                </a:pathLst>
              </a:custGeom>
              <a:solidFill>
                <a:srgbClr val="FF00FF"/>
              </a:solidFill>
              <a:ln w="9525">
                <a:solidFill>
                  <a:srgbClr val="FF00FF"/>
                </a:solidFill>
                <a:round/>
                <a:headEnd/>
                <a:tailEnd/>
              </a:ln>
            </p:spPr>
            <p:txBody>
              <a:bodyPr wrap="none" anchor="ctr"/>
              <a:lstStyle/>
              <a:p>
                <a:endParaRPr lang="en-US"/>
              </a:p>
            </p:txBody>
          </p:sp>
          <p:sp>
            <p:nvSpPr>
              <p:cNvPr id="195874" name="Freeform 290"/>
              <p:cNvSpPr>
                <a:spLocks noChangeArrowheads="1"/>
              </p:cNvSpPr>
              <p:nvPr/>
            </p:nvSpPr>
            <p:spPr bwMode="auto">
              <a:xfrm>
                <a:off x="4707" y="1409"/>
                <a:ext cx="22" cy="28"/>
              </a:xfrm>
              <a:custGeom>
                <a:avLst/>
                <a:gdLst>
                  <a:gd name="T0" fmla="*/ 38 w 95"/>
                  <a:gd name="T1" fmla="*/ 122 h 123"/>
                  <a:gd name="T2" fmla="*/ 94 w 95"/>
                  <a:gd name="T3" fmla="*/ 0 h 123"/>
                  <a:gd name="T4" fmla="*/ 0 w 95"/>
                  <a:gd name="T5" fmla="*/ 64 h 123"/>
                  <a:gd name="T6" fmla="*/ 38 w 95"/>
                  <a:gd name="T7" fmla="*/ 122 h 123"/>
                </a:gdLst>
                <a:ahLst/>
                <a:cxnLst>
                  <a:cxn ang="0">
                    <a:pos x="T0" y="T1"/>
                  </a:cxn>
                  <a:cxn ang="0">
                    <a:pos x="T2" y="T3"/>
                  </a:cxn>
                  <a:cxn ang="0">
                    <a:pos x="T4" y="T5"/>
                  </a:cxn>
                  <a:cxn ang="0">
                    <a:pos x="T6" y="T7"/>
                  </a:cxn>
                </a:cxnLst>
                <a:rect l="0" t="0" r="r" b="b"/>
                <a:pathLst>
                  <a:path w="95" h="123">
                    <a:moveTo>
                      <a:pt x="38" y="122"/>
                    </a:moveTo>
                    <a:lnTo>
                      <a:pt x="94" y="0"/>
                    </a:lnTo>
                    <a:lnTo>
                      <a:pt x="0" y="64"/>
                    </a:lnTo>
                    <a:lnTo>
                      <a:pt x="38" y="122"/>
                    </a:lnTo>
                  </a:path>
                </a:pathLst>
              </a:custGeom>
              <a:solidFill>
                <a:srgbClr val="FF00FF"/>
              </a:solidFill>
              <a:ln w="9525">
                <a:solidFill>
                  <a:srgbClr val="FF00FF"/>
                </a:solidFill>
                <a:round/>
                <a:headEnd/>
                <a:tailEnd/>
              </a:ln>
            </p:spPr>
            <p:txBody>
              <a:bodyPr wrap="none" anchor="ctr"/>
              <a:lstStyle/>
              <a:p>
                <a:endParaRPr lang="en-US"/>
              </a:p>
            </p:txBody>
          </p:sp>
          <p:sp>
            <p:nvSpPr>
              <p:cNvPr id="195875" name="Freeform 291"/>
              <p:cNvSpPr>
                <a:spLocks noChangeArrowheads="1"/>
              </p:cNvSpPr>
              <p:nvPr/>
            </p:nvSpPr>
            <p:spPr bwMode="auto">
              <a:xfrm>
                <a:off x="4637" y="1293"/>
                <a:ext cx="22" cy="28"/>
              </a:xfrm>
              <a:custGeom>
                <a:avLst/>
                <a:gdLst>
                  <a:gd name="T0" fmla="*/ 0 w 95"/>
                  <a:gd name="T1" fmla="*/ 121 h 122"/>
                  <a:gd name="T2" fmla="*/ 94 w 95"/>
                  <a:gd name="T3" fmla="*/ 58 h 122"/>
                  <a:gd name="T4" fmla="*/ 56 w 95"/>
                  <a:gd name="T5" fmla="*/ 0 h 122"/>
                  <a:gd name="T6" fmla="*/ 0 w 95"/>
                  <a:gd name="T7" fmla="*/ 121 h 122"/>
                </a:gdLst>
                <a:ahLst/>
                <a:cxnLst>
                  <a:cxn ang="0">
                    <a:pos x="T0" y="T1"/>
                  </a:cxn>
                  <a:cxn ang="0">
                    <a:pos x="T2" y="T3"/>
                  </a:cxn>
                  <a:cxn ang="0">
                    <a:pos x="T4" y="T5"/>
                  </a:cxn>
                  <a:cxn ang="0">
                    <a:pos x="T6" y="T7"/>
                  </a:cxn>
                </a:cxnLst>
                <a:rect l="0" t="0" r="r" b="b"/>
                <a:pathLst>
                  <a:path w="95" h="122">
                    <a:moveTo>
                      <a:pt x="0" y="121"/>
                    </a:moveTo>
                    <a:lnTo>
                      <a:pt x="94" y="58"/>
                    </a:lnTo>
                    <a:lnTo>
                      <a:pt x="56" y="0"/>
                    </a:lnTo>
                    <a:lnTo>
                      <a:pt x="0" y="121"/>
                    </a:lnTo>
                  </a:path>
                </a:pathLst>
              </a:custGeom>
              <a:solidFill>
                <a:srgbClr val="FF00FF"/>
              </a:solidFill>
              <a:ln w="9525">
                <a:solidFill>
                  <a:srgbClr val="FF00FF"/>
                </a:solidFill>
                <a:round/>
                <a:headEnd/>
                <a:tailEnd/>
              </a:ln>
            </p:spPr>
            <p:txBody>
              <a:bodyPr wrap="none" anchor="ctr"/>
              <a:lstStyle/>
              <a:p>
                <a:endParaRPr lang="en-US"/>
              </a:p>
            </p:txBody>
          </p:sp>
          <p:sp>
            <p:nvSpPr>
              <p:cNvPr id="195876" name="Freeform 292"/>
              <p:cNvSpPr>
                <a:spLocks noChangeArrowheads="1"/>
              </p:cNvSpPr>
              <p:nvPr/>
            </p:nvSpPr>
            <p:spPr bwMode="auto">
              <a:xfrm>
                <a:off x="4629" y="1293"/>
                <a:ext cx="22" cy="28"/>
              </a:xfrm>
              <a:custGeom>
                <a:avLst/>
                <a:gdLst>
                  <a:gd name="T0" fmla="*/ 38 w 95"/>
                  <a:gd name="T1" fmla="*/ 121 h 122"/>
                  <a:gd name="T2" fmla="*/ 94 w 95"/>
                  <a:gd name="T3" fmla="*/ 0 h 122"/>
                  <a:gd name="T4" fmla="*/ 0 w 95"/>
                  <a:gd name="T5" fmla="*/ 63 h 122"/>
                  <a:gd name="T6" fmla="*/ 38 w 95"/>
                  <a:gd name="T7" fmla="*/ 121 h 122"/>
                </a:gdLst>
                <a:ahLst/>
                <a:cxnLst>
                  <a:cxn ang="0">
                    <a:pos x="T0" y="T1"/>
                  </a:cxn>
                  <a:cxn ang="0">
                    <a:pos x="T2" y="T3"/>
                  </a:cxn>
                  <a:cxn ang="0">
                    <a:pos x="T4" y="T5"/>
                  </a:cxn>
                  <a:cxn ang="0">
                    <a:pos x="T6" y="T7"/>
                  </a:cxn>
                </a:cxnLst>
                <a:rect l="0" t="0" r="r" b="b"/>
                <a:pathLst>
                  <a:path w="95" h="122">
                    <a:moveTo>
                      <a:pt x="38" y="121"/>
                    </a:moveTo>
                    <a:lnTo>
                      <a:pt x="94" y="0"/>
                    </a:lnTo>
                    <a:lnTo>
                      <a:pt x="0" y="63"/>
                    </a:lnTo>
                    <a:lnTo>
                      <a:pt x="38" y="121"/>
                    </a:lnTo>
                  </a:path>
                </a:pathLst>
              </a:custGeom>
              <a:solidFill>
                <a:srgbClr val="FF00FF"/>
              </a:solidFill>
              <a:ln w="9525">
                <a:solidFill>
                  <a:srgbClr val="FF00FF"/>
                </a:solidFill>
                <a:round/>
                <a:headEnd/>
                <a:tailEnd/>
              </a:ln>
            </p:spPr>
            <p:txBody>
              <a:bodyPr wrap="none" anchor="ctr"/>
              <a:lstStyle/>
              <a:p>
                <a:endParaRPr lang="en-US"/>
              </a:p>
            </p:txBody>
          </p:sp>
          <p:sp>
            <p:nvSpPr>
              <p:cNvPr id="195877" name="Freeform 293"/>
              <p:cNvSpPr>
                <a:spLocks noChangeArrowheads="1"/>
              </p:cNvSpPr>
              <p:nvPr/>
            </p:nvSpPr>
            <p:spPr bwMode="auto">
              <a:xfrm>
                <a:off x="4615" y="1267"/>
                <a:ext cx="21" cy="19"/>
              </a:xfrm>
              <a:custGeom>
                <a:avLst/>
                <a:gdLst>
                  <a:gd name="T0" fmla="*/ 0 w 94"/>
                  <a:gd name="T1" fmla="*/ 81 h 82"/>
                  <a:gd name="T2" fmla="*/ 93 w 94"/>
                  <a:gd name="T3" fmla="*/ 18 h 82"/>
                  <a:gd name="T4" fmla="*/ 83 w 94"/>
                  <a:gd name="T5" fmla="*/ 0 h 82"/>
                  <a:gd name="T6" fmla="*/ 0 w 94"/>
                  <a:gd name="T7" fmla="*/ 81 h 82"/>
                </a:gdLst>
                <a:ahLst/>
                <a:cxnLst>
                  <a:cxn ang="0">
                    <a:pos x="T0" y="T1"/>
                  </a:cxn>
                  <a:cxn ang="0">
                    <a:pos x="T2" y="T3"/>
                  </a:cxn>
                  <a:cxn ang="0">
                    <a:pos x="T4" y="T5"/>
                  </a:cxn>
                  <a:cxn ang="0">
                    <a:pos x="T6" y="T7"/>
                  </a:cxn>
                </a:cxnLst>
                <a:rect l="0" t="0" r="r" b="b"/>
                <a:pathLst>
                  <a:path w="94" h="82">
                    <a:moveTo>
                      <a:pt x="0" y="81"/>
                    </a:moveTo>
                    <a:lnTo>
                      <a:pt x="93" y="18"/>
                    </a:lnTo>
                    <a:lnTo>
                      <a:pt x="83" y="0"/>
                    </a:lnTo>
                    <a:lnTo>
                      <a:pt x="0" y="81"/>
                    </a:lnTo>
                  </a:path>
                </a:pathLst>
              </a:custGeom>
              <a:solidFill>
                <a:srgbClr val="FF00FF"/>
              </a:solidFill>
              <a:ln w="9525">
                <a:solidFill>
                  <a:srgbClr val="FF00FF"/>
                </a:solidFill>
                <a:round/>
                <a:headEnd/>
                <a:tailEnd/>
              </a:ln>
            </p:spPr>
            <p:txBody>
              <a:bodyPr wrap="none" anchor="ctr"/>
              <a:lstStyle/>
              <a:p>
                <a:endParaRPr lang="en-US"/>
              </a:p>
            </p:txBody>
          </p:sp>
          <p:sp>
            <p:nvSpPr>
              <p:cNvPr id="195878" name="Freeform 294"/>
              <p:cNvSpPr>
                <a:spLocks noChangeArrowheads="1"/>
              </p:cNvSpPr>
              <p:nvPr/>
            </p:nvSpPr>
            <p:spPr bwMode="auto">
              <a:xfrm>
                <a:off x="4612" y="1267"/>
                <a:ext cx="21" cy="19"/>
              </a:xfrm>
              <a:custGeom>
                <a:avLst/>
                <a:gdLst>
                  <a:gd name="T0" fmla="*/ 10 w 94"/>
                  <a:gd name="T1" fmla="*/ 81 h 82"/>
                  <a:gd name="T2" fmla="*/ 93 w 94"/>
                  <a:gd name="T3" fmla="*/ 0 h 82"/>
                  <a:gd name="T4" fmla="*/ 0 w 94"/>
                  <a:gd name="T5" fmla="*/ 64 h 82"/>
                  <a:gd name="T6" fmla="*/ 10 w 94"/>
                  <a:gd name="T7" fmla="*/ 81 h 82"/>
                </a:gdLst>
                <a:ahLst/>
                <a:cxnLst>
                  <a:cxn ang="0">
                    <a:pos x="T0" y="T1"/>
                  </a:cxn>
                  <a:cxn ang="0">
                    <a:pos x="T2" y="T3"/>
                  </a:cxn>
                  <a:cxn ang="0">
                    <a:pos x="T4" y="T5"/>
                  </a:cxn>
                  <a:cxn ang="0">
                    <a:pos x="T6" y="T7"/>
                  </a:cxn>
                </a:cxnLst>
                <a:rect l="0" t="0" r="r" b="b"/>
                <a:pathLst>
                  <a:path w="94" h="82">
                    <a:moveTo>
                      <a:pt x="10" y="81"/>
                    </a:moveTo>
                    <a:lnTo>
                      <a:pt x="93" y="0"/>
                    </a:lnTo>
                    <a:lnTo>
                      <a:pt x="0" y="64"/>
                    </a:lnTo>
                    <a:lnTo>
                      <a:pt x="10" y="81"/>
                    </a:lnTo>
                  </a:path>
                </a:pathLst>
              </a:custGeom>
              <a:solidFill>
                <a:srgbClr val="FF00FF"/>
              </a:solidFill>
              <a:ln w="9525">
                <a:solidFill>
                  <a:srgbClr val="FF00FF"/>
                </a:solidFill>
                <a:round/>
                <a:headEnd/>
                <a:tailEnd/>
              </a:ln>
            </p:spPr>
            <p:txBody>
              <a:bodyPr wrap="none" anchor="ctr"/>
              <a:lstStyle/>
              <a:p>
                <a:endParaRPr lang="en-US"/>
              </a:p>
            </p:txBody>
          </p:sp>
          <p:sp>
            <p:nvSpPr>
              <p:cNvPr id="195879" name="Freeform 295"/>
              <p:cNvSpPr>
                <a:spLocks noChangeArrowheads="1"/>
              </p:cNvSpPr>
              <p:nvPr/>
            </p:nvSpPr>
            <p:spPr bwMode="auto">
              <a:xfrm>
                <a:off x="4567" y="1226"/>
                <a:ext cx="61" cy="50"/>
              </a:xfrm>
              <a:custGeom>
                <a:avLst/>
                <a:gdLst>
                  <a:gd name="T0" fmla="*/ 266 w 267"/>
                  <a:gd name="T1" fmla="*/ 147 h 219"/>
                  <a:gd name="T2" fmla="*/ 177 w 267"/>
                  <a:gd name="T3" fmla="*/ 218 h 219"/>
                  <a:gd name="T4" fmla="*/ 0 w 267"/>
                  <a:gd name="T5" fmla="*/ 0 h 219"/>
                  <a:gd name="T6" fmla="*/ 266 w 267"/>
                  <a:gd name="T7" fmla="*/ 147 h 219"/>
                </a:gdLst>
                <a:ahLst/>
                <a:cxnLst>
                  <a:cxn ang="0">
                    <a:pos x="T0" y="T1"/>
                  </a:cxn>
                  <a:cxn ang="0">
                    <a:pos x="T2" y="T3"/>
                  </a:cxn>
                  <a:cxn ang="0">
                    <a:pos x="T4" y="T5"/>
                  </a:cxn>
                  <a:cxn ang="0">
                    <a:pos x="T6" y="T7"/>
                  </a:cxn>
                </a:cxnLst>
                <a:rect l="0" t="0" r="r" b="b"/>
                <a:pathLst>
                  <a:path w="267" h="219">
                    <a:moveTo>
                      <a:pt x="266" y="147"/>
                    </a:moveTo>
                    <a:lnTo>
                      <a:pt x="177" y="218"/>
                    </a:lnTo>
                    <a:lnTo>
                      <a:pt x="0" y="0"/>
                    </a:lnTo>
                    <a:lnTo>
                      <a:pt x="266" y="147"/>
                    </a:lnTo>
                  </a:path>
                </a:pathLst>
              </a:custGeom>
              <a:solidFill>
                <a:srgbClr val="0000FF"/>
              </a:solidFill>
              <a:ln w="9525">
                <a:solidFill>
                  <a:srgbClr val="0000FF"/>
                </a:solidFill>
                <a:round/>
                <a:headEnd/>
                <a:tailEnd/>
              </a:ln>
            </p:spPr>
            <p:txBody>
              <a:bodyPr wrap="none" anchor="ctr"/>
              <a:lstStyle/>
              <a:p>
                <a:endParaRPr lang="en-US"/>
              </a:p>
            </p:txBody>
          </p:sp>
          <p:sp>
            <p:nvSpPr>
              <p:cNvPr id="195880" name="Freeform 296"/>
              <p:cNvSpPr>
                <a:spLocks noChangeArrowheads="1"/>
              </p:cNvSpPr>
              <p:nvPr/>
            </p:nvSpPr>
            <p:spPr bwMode="auto">
              <a:xfrm>
                <a:off x="4567" y="1210"/>
                <a:ext cx="61" cy="50"/>
              </a:xfrm>
              <a:custGeom>
                <a:avLst/>
                <a:gdLst>
                  <a:gd name="T0" fmla="*/ 266 w 267"/>
                  <a:gd name="T1" fmla="*/ 218 h 219"/>
                  <a:gd name="T2" fmla="*/ 0 w 267"/>
                  <a:gd name="T3" fmla="*/ 71 h 219"/>
                  <a:gd name="T4" fmla="*/ 89 w 267"/>
                  <a:gd name="T5" fmla="*/ 0 h 219"/>
                  <a:gd name="T6" fmla="*/ 266 w 267"/>
                  <a:gd name="T7" fmla="*/ 218 h 219"/>
                </a:gdLst>
                <a:ahLst/>
                <a:cxnLst>
                  <a:cxn ang="0">
                    <a:pos x="T0" y="T1"/>
                  </a:cxn>
                  <a:cxn ang="0">
                    <a:pos x="T2" y="T3"/>
                  </a:cxn>
                  <a:cxn ang="0">
                    <a:pos x="T4" y="T5"/>
                  </a:cxn>
                  <a:cxn ang="0">
                    <a:pos x="T6" y="T7"/>
                  </a:cxn>
                </a:cxnLst>
                <a:rect l="0" t="0" r="r" b="b"/>
                <a:pathLst>
                  <a:path w="267" h="219">
                    <a:moveTo>
                      <a:pt x="266" y="218"/>
                    </a:moveTo>
                    <a:lnTo>
                      <a:pt x="0" y="71"/>
                    </a:lnTo>
                    <a:lnTo>
                      <a:pt x="89" y="0"/>
                    </a:lnTo>
                    <a:lnTo>
                      <a:pt x="266" y="218"/>
                    </a:lnTo>
                  </a:path>
                </a:pathLst>
              </a:custGeom>
              <a:solidFill>
                <a:srgbClr val="0000FF"/>
              </a:solidFill>
              <a:ln w="9525">
                <a:solidFill>
                  <a:srgbClr val="0000FF"/>
                </a:solidFill>
                <a:round/>
                <a:headEnd/>
                <a:tailEnd/>
              </a:ln>
            </p:spPr>
            <p:txBody>
              <a:bodyPr wrap="none" anchor="ctr"/>
              <a:lstStyle/>
              <a:p>
                <a:endParaRPr lang="en-US"/>
              </a:p>
            </p:txBody>
          </p:sp>
          <p:sp>
            <p:nvSpPr>
              <p:cNvPr id="195881" name="Freeform 297"/>
              <p:cNvSpPr>
                <a:spLocks noChangeArrowheads="1"/>
              </p:cNvSpPr>
              <p:nvPr/>
            </p:nvSpPr>
            <p:spPr bwMode="auto">
              <a:xfrm>
                <a:off x="4547" y="1172"/>
                <a:ext cx="19" cy="35"/>
              </a:xfrm>
              <a:custGeom>
                <a:avLst/>
                <a:gdLst>
                  <a:gd name="T0" fmla="*/ 0 w 82"/>
                  <a:gd name="T1" fmla="*/ 152 h 153"/>
                  <a:gd name="T2" fmla="*/ 81 w 82"/>
                  <a:gd name="T3" fmla="*/ 71 h 153"/>
                  <a:gd name="T4" fmla="*/ 10 w 82"/>
                  <a:gd name="T5" fmla="*/ 0 h 153"/>
                  <a:gd name="T6" fmla="*/ 0 w 82"/>
                  <a:gd name="T7" fmla="*/ 152 h 153"/>
                </a:gdLst>
                <a:ahLst/>
                <a:cxnLst>
                  <a:cxn ang="0">
                    <a:pos x="T0" y="T1"/>
                  </a:cxn>
                  <a:cxn ang="0">
                    <a:pos x="T2" y="T3"/>
                  </a:cxn>
                  <a:cxn ang="0">
                    <a:pos x="T4" y="T5"/>
                  </a:cxn>
                  <a:cxn ang="0">
                    <a:pos x="T6" y="T7"/>
                  </a:cxn>
                </a:cxnLst>
                <a:rect l="0" t="0" r="r" b="b"/>
                <a:pathLst>
                  <a:path w="82" h="153">
                    <a:moveTo>
                      <a:pt x="0" y="152"/>
                    </a:moveTo>
                    <a:lnTo>
                      <a:pt x="81" y="71"/>
                    </a:lnTo>
                    <a:lnTo>
                      <a:pt x="10" y="0"/>
                    </a:lnTo>
                    <a:lnTo>
                      <a:pt x="0" y="152"/>
                    </a:lnTo>
                  </a:path>
                </a:pathLst>
              </a:custGeom>
              <a:solidFill>
                <a:srgbClr val="FF00FF"/>
              </a:solidFill>
              <a:ln w="9525">
                <a:solidFill>
                  <a:srgbClr val="FF00FF"/>
                </a:solidFill>
                <a:round/>
                <a:headEnd/>
                <a:tailEnd/>
              </a:ln>
            </p:spPr>
            <p:txBody>
              <a:bodyPr wrap="none" anchor="ctr"/>
              <a:lstStyle/>
              <a:p>
                <a:endParaRPr lang="en-US"/>
              </a:p>
            </p:txBody>
          </p:sp>
          <p:sp>
            <p:nvSpPr>
              <p:cNvPr id="195882" name="Freeform 298"/>
              <p:cNvSpPr>
                <a:spLocks noChangeArrowheads="1"/>
              </p:cNvSpPr>
              <p:nvPr/>
            </p:nvSpPr>
            <p:spPr bwMode="auto">
              <a:xfrm>
                <a:off x="4531" y="1172"/>
                <a:ext cx="18" cy="35"/>
              </a:xfrm>
              <a:custGeom>
                <a:avLst/>
                <a:gdLst>
                  <a:gd name="T0" fmla="*/ 69 w 80"/>
                  <a:gd name="T1" fmla="*/ 152 h 153"/>
                  <a:gd name="T2" fmla="*/ 79 w 80"/>
                  <a:gd name="T3" fmla="*/ 0 h 153"/>
                  <a:gd name="T4" fmla="*/ 0 w 80"/>
                  <a:gd name="T5" fmla="*/ 81 h 153"/>
                  <a:gd name="T6" fmla="*/ 69 w 80"/>
                  <a:gd name="T7" fmla="*/ 152 h 153"/>
                </a:gdLst>
                <a:ahLst/>
                <a:cxnLst>
                  <a:cxn ang="0">
                    <a:pos x="T0" y="T1"/>
                  </a:cxn>
                  <a:cxn ang="0">
                    <a:pos x="T2" y="T3"/>
                  </a:cxn>
                  <a:cxn ang="0">
                    <a:pos x="T4" y="T5"/>
                  </a:cxn>
                  <a:cxn ang="0">
                    <a:pos x="T6" y="T7"/>
                  </a:cxn>
                </a:cxnLst>
                <a:rect l="0" t="0" r="r" b="b"/>
                <a:pathLst>
                  <a:path w="80" h="153">
                    <a:moveTo>
                      <a:pt x="69" y="152"/>
                    </a:moveTo>
                    <a:lnTo>
                      <a:pt x="79" y="0"/>
                    </a:lnTo>
                    <a:lnTo>
                      <a:pt x="0" y="81"/>
                    </a:lnTo>
                    <a:lnTo>
                      <a:pt x="69" y="152"/>
                    </a:lnTo>
                  </a:path>
                </a:pathLst>
              </a:custGeom>
              <a:solidFill>
                <a:srgbClr val="FF00FF"/>
              </a:solidFill>
              <a:ln w="9525">
                <a:solidFill>
                  <a:srgbClr val="FF00FF"/>
                </a:solidFill>
                <a:round/>
                <a:headEnd/>
                <a:tailEnd/>
              </a:ln>
            </p:spPr>
            <p:txBody>
              <a:bodyPr wrap="none" anchor="ctr"/>
              <a:lstStyle/>
              <a:p>
                <a:endParaRPr lang="en-US"/>
              </a:p>
            </p:txBody>
          </p:sp>
          <p:sp>
            <p:nvSpPr>
              <p:cNvPr id="195883" name="Freeform 299"/>
              <p:cNvSpPr>
                <a:spLocks noChangeArrowheads="1"/>
              </p:cNvSpPr>
              <p:nvPr/>
            </p:nvSpPr>
            <p:spPr bwMode="auto">
              <a:xfrm>
                <a:off x="4516" y="1149"/>
                <a:ext cx="19" cy="27"/>
              </a:xfrm>
              <a:custGeom>
                <a:avLst/>
                <a:gdLst>
                  <a:gd name="T0" fmla="*/ 0 w 82"/>
                  <a:gd name="T1" fmla="*/ 116 h 117"/>
                  <a:gd name="T2" fmla="*/ 81 w 82"/>
                  <a:gd name="T3" fmla="*/ 35 h 117"/>
                  <a:gd name="T4" fmla="*/ 45 w 82"/>
                  <a:gd name="T5" fmla="*/ 0 h 117"/>
                  <a:gd name="T6" fmla="*/ 0 w 82"/>
                  <a:gd name="T7" fmla="*/ 116 h 117"/>
                </a:gdLst>
                <a:ahLst/>
                <a:cxnLst>
                  <a:cxn ang="0">
                    <a:pos x="T0" y="T1"/>
                  </a:cxn>
                  <a:cxn ang="0">
                    <a:pos x="T2" y="T3"/>
                  </a:cxn>
                  <a:cxn ang="0">
                    <a:pos x="T4" y="T5"/>
                  </a:cxn>
                  <a:cxn ang="0">
                    <a:pos x="T6" y="T7"/>
                  </a:cxn>
                </a:cxnLst>
                <a:rect l="0" t="0" r="r" b="b"/>
                <a:pathLst>
                  <a:path w="82" h="117">
                    <a:moveTo>
                      <a:pt x="0" y="116"/>
                    </a:moveTo>
                    <a:lnTo>
                      <a:pt x="81" y="35"/>
                    </a:lnTo>
                    <a:lnTo>
                      <a:pt x="45" y="0"/>
                    </a:lnTo>
                    <a:lnTo>
                      <a:pt x="0" y="116"/>
                    </a:lnTo>
                  </a:path>
                </a:pathLst>
              </a:custGeom>
              <a:solidFill>
                <a:srgbClr val="FF00FF"/>
              </a:solidFill>
              <a:ln w="9525">
                <a:solidFill>
                  <a:srgbClr val="FF00FF"/>
                </a:solidFill>
                <a:round/>
                <a:headEnd/>
                <a:tailEnd/>
              </a:ln>
            </p:spPr>
            <p:txBody>
              <a:bodyPr wrap="none" anchor="ctr"/>
              <a:lstStyle/>
              <a:p>
                <a:endParaRPr lang="en-US"/>
              </a:p>
            </p:txBody>
          </p:sp>
          <p:sp>
            <p:nvSpPr>
              <p:cNvPr id="195884" name="Freeform 300"/>
              <p:cNvSpPr>
                <a:spLocks noChangeArrowheads="1"/>
              </p:cNvSpPr>
              <p:nvPr/>
            </p:nvSpPr>
            <p:spPr bwMode="auto">
              <a:xfrm>
                <a:off x="4508" y="1149"/>
                <a:ext cx="19" cy="27"/>
              </a:xfrm>
              <a:custGeom>
                <a:avLst/>
                <a:gdLst>
                  <a:gd name="T0" fmla="*/ 36 w 82"/>
                  <a:gd name="T1" fmla="*/ 116 h 117"/>
                  <a:gd name="T2" fmla="*/ 81 w 82"/>
                  <a:gd name="T3" fmla="*/ 0 h 117"/>
                  <a:gd name="T4" fmla="*/ 0 w 82"/>
                  <a:gd name="T5" fmla="*/ 81 h 117"/>
                  <a:gd name="T6" fmla="*/ 36 w 82"/>
                  <a:gd name="T7" fmla="*/ 116 h 117"/>
                </a:gdLst>
                <a:ahLst/>
                <a:cxnLst>
                  <a:cxn ang="0">
                    <a:pos x="T0" y="T1"/>
                  </a:cxn>
                  <a:cxn ang="0">
                    <a:pos x="T2" y="T3"/>
                  </a:cxn>
                  <a:cxn ang="0">
                    <a:pos x="T4" y="T5"/>
                  </a:cxn>
                  <a:cxn ang="0">
                    <a:pos x="T6" y="T7"/>
                  </a:cxn>
                </a:cxnLst>
                <a:rect l="0" t="0" r="r" b="b"/>
                <a:pathLst>
                  <a:path w="82" h="117">
                    <a:moveTo>
                      <a:pt x="36" y="116"/>
                    </a:moveTo>
                    <a:lnTo>
                      <a:pt x="81" y="0"/>
                    </a:lnTo>
                    <a:lnTo>
                      <a:pt x="0" y="81"/>
                    </a:lnTo>
                    <a:lnTo>
                      <a:pt x="36" y="116"/>
                    </a:lnTo>
                  </a:path>
                </a:pathLst>
              </a:custGeom>
              <a:solidFill>
                <a:srgbClr val="FF00FF"/>
              </a:solidFill>
              <a:ln w="9525">
                <a:solidFill>
                  <a:srgbClr val="FF00FF"/>
                </a:solidFill>
                <a:round/>
                <a:headEnd/>
                <a:tailEnd/>
              </a:ln>
            </p:spPr>
            <p:txBody>
              <a:bodyPr wrap="none" anchor="ctr"/>
              <a:lstStyle/>
              <a:p>
                <a:endParaRPr lang="en-US"/>
              </a:p>
            </p:txBody>
          </p:sp>
          <p:sp>
            <p:nvSpPr>
              <p:cNvPr id="195885" name="Freeform 301"/>
              <p:cNvSpPr>
                <a:spLocks noChangeArrowheads="1"/>
              </p:cNvSpPr>
              <p:nvPr/>
            </p:nvSpPr>
            <p:spPr bwMode="auto">
              <a:xfrm>
                <a:off x="4374" y="1006"/>
                <a:ext cx="19" cy="27"/>
              </a:xfrm>
              <a:custGeom>
                <a:avLst/>
                <a:gdLst>
                  <a:gd name="T0" fmla="*/ 0 w 82"/>
                  <a:gd name="T1" fmla="*/ 117 h 118"/>
                  <a:gd name="T2" fmla="*/ 81 w 82"/>
                  <a:gd name="T3" fmla="*/ 36 h 118"/>
                  <a:gd name="T4" fmla="*/ 45 w 82"/>
                  <a:gd name="T5" fmla="*/ 0 h 118"/>
                  <a:gd name="T6" fmla="*/ 0 w 82"/>
                  <a:gd name="T7" fmla="*/ 117 h 118"/>
                </a:gdLst>
                <a:ahLst/>
                <a:cxnLst>
                  <a:cxn ang="0">
                    <a:pos x="T0" y="T1"/>
                  </a:cxn>
                  <a:cxn ang="0">
                    <a:pos x="T2" y="T3"/>
                  </a:cxn>
                  <a:cxn ang="0">
                    <a:pos x="T4" y="T5"/>
                  </a:cxn>
                  <a:cxn ang="0">
                    <a:pos x="T6" y="T7"/>
                  </a:cxn>
                </a:cxnLst>
                <a:rect l="0" t="0" r="r" b="b"/>
                <a:pathLst>
                  <a:path w="82" h="118">
                    <a:moveTo>
                      <a:pt x="0" y="117"/>
                    </a:moveTo>
                    <a:lnTo>
                      <a:pt x="81" y="36"/>
                    </a:lnTo>
                    <a:lnTo>
                      <a:pt x="45" y="0"/>
                    </a:lnTo>
                    <a:lnTo>
                      <a:pt x="0" y="117"/>
                    </a:lnTo>
                  </a:path>
                </a:pathLst>
              </a:custGeom>
              <a:solidFill>
                <a:srgbClr val="FF00FF"/>
              </a:solidFill>
              <a:ln w="9525">
                <a:solidFill>
                  <a:srgbClr val="FF00FF"/>
                </a:solidFill>
                <a:round/>
                <a:headEnd/>
                <a:tailEnd/>
              </a:ln>
            </p:spPr>
            <p:txBody>
              <a:bodyPr wrap="none" anchor="ctr"/>
              <a:lstStyle/>
              <a:p>
                <a:endParaRPr lang="en-US"/>
              </a:p>
            </p:txBody>
          </p:sp>
          <p:sp>
            <p:nvSpPr>
              <p:cNvPr id="195886" name="Freeform 302"/>
              <p:cNvSpPr>
                <a:spLocks noChangeArrowheads="1"/>
              </p:cNvSpPr>
              <p:nvPr/>
            </p:nvSpPr>
            <p:spPr bwMode="auto">
              <a:xfrm>
                <a:off x="4366" y="1006"/>
                <a:ext cx="19" cy="27"/>
              </a:xfrm>
              <a:custGeom>
                <a:avLst/>
                <a:gdLst>
                  <a:gd name="T0" fmla="*/ 36 w 82"/>
                  <a:gd name="T1" fmla="*/ 117 h 118"/>
                  <a:gd name="T2" fmla="*/ 81 w 82"/>
                  <a:gd name="T3" fmla="*/ 0 h 118"/>
                  <a:gd name="T4" fmla="*/ 0 w 82"/>
                  <a:gd name="T5" fmla="*/ 82 h 118"/>
                  <a:gd name="T6" fmla="*/ 36 w 82"/>
                  <a:gd name="T7" fmla="*/ 117 h 118"/>
                </a:gdLst>
                <a:ahLst/>
                <a:cxnLst>
                  <a:cxn ang="0">
                    <a:pos x="T0" y="T1"/>
                  </a:cxn>
                  <a:cxn ang="0">
                    <a:pos x="T2" y="T3"/>
                  </a:cxn>
                  <a:cxn ang="0">
                    <a:pos x="T4" y="T5"/>
                  </a:cxn>
                  <a:cxn ang="0">
                    <a:pos x="T6" y="T7"/>
                  </a:cxn>
                </a:cxnLst>
                <a:rect l="0" t="0" r="r" b="b"/>
                <a:pathLst>
                  <a:path w="82" h="118">
                    <a:moveTo>
                      <a:pt x="36" y="117"/>
                    </a:moveTo>
                    <a:lnTo>
                      <a:pt x="81" y="0"/>
                    </a:lnTo>
                    <a:lnTo>
                      <a:pt x="0" y="82"/>
                    </a:lnTo>
                    <a:lnTo>
                      <a:pt x="36" y="117"/>
                    </a:lnTo>
                  </a:path>
                </a:pathLst>
              </a:custGeom>
              <a:solidFill>
                <a:srgbClr val="FF00FF"/>
              </a:solidFill>
              <a:ln w="9525">
                <a:solidFill>
                  <a:srgbClr val="FF00FF"/>
                </a:solidFill>
                <a:round/>
                <a:headEnd/>
                <a:tailEnd/>
              </a:ln>
            </p:spPr>
            <p:txBody>
              <a:bodyPr wrap="none" anchor="ctr"/>
              <a:lstStyle/>
              <a:p>
                <a:endParaRPr lang="en-US"/>
              </a:p>
            </p:txBody>
          </p:sp>
          <p:sp>
            <p:nvSpPr>
              <p:cNvPr id="195887" name="Freeform 303"/>
              <p:cNvSpPr>
                <a:spLocks noChangeArrowheads="1"/>
              </p:cNvSpPr>
              <p:nvPr/>
            </p:nvSpPr>
            <p:spPr bwMode="auto">
              <a:xfrm>
                <a:off x="4351" y="976"/>
                <a:ext cx="19" cy="34"/>
              </a:xfrm>
              <a:custGeom>
                <a:avLst/>
                <a:gdLst>
                  <a:gd name="T0" fmla="*/ 0 w 82"/>
                  <a:gd name="T1" fmla="*/ 149 h 150"/>
                  <a:gd name="T2" fmla="*/ 81 w 82"/>
                  <a:gd name="T3" fmla="*/ 71 h 150"/>
                  <a:gd name="T4" fmla="*/ 10 w 82"/>
                  <a:gd name="T5" fmla="*/ 0 h 150"/>
                  <a:gd name="T6" fmla="*/ 0 w 82"/>
                  <a:gd name="T7" fmla="*/ 149 h 150"/>
                </a:gdLst>
                <a:ahLst/>
                <a:cxnLst>
                  <a:cxn ang="0">
                    <a:pos x="T0" y="T1"/>
                  </a:cxn>
                  <a:cxn ang="0">
                    <a:pos x="T2" y="T3"/>
                  </a:cxn>
                  <a:cxn ang="0">
                    <a:pos x="T4" y="T5"/>
                  </a:cxn>
                  <a:cxn ang="0">
                    <a:pos x="T6" y="T7"/>
                  </a:cxn>
                </a:cxnLst>
                <a:rect l="0" t="0" r="r" b="b"/>
                <a:pathLst>
                  <a:path w="82" h="150">
                    <a:moveTo>
                      <a:pt x="0" y="149"/>
                    </a:moveTo>
                    <a:lnTo>
                      <a:pt x="81" y="71"/>
                    </a:lnTo>
                    <a:lnTo>
                      <a:pt x="10" y="0"/>
                    </a:lnTo>
                    <a:lnTo>
                      <a:pt x="0" y="149"/>
                    </a:lnTo>
                  </a:path>
                </a:pathLst>
              </a:custGeom>
              <a:solidFill>
                <a:srgbClr val="FF00FF"/>
              </a:solidFill>
              <a:ln w="9525">
                <a:solidFill>
                  <a:srgbClr val="FF00FF"/>
                </a:solidFill>
                <a:round/>
                <a:headEnd/>
                <a:tailEnd/>
              </a:ln>
            </p:spPr>
            <p:txBody>
              <a:bodyPr wrap="none" anchor="ctr"/>
              <a:lstStyle/>
              <a:p>
                <a:endParaRPr lang="en-US"/>
              </a:p>
            </p:txBody>
          </p:sp>
          <p:sp>
            <p:nvSpPr>
              <p:cNvPr id="195888" name="Freeform 304"/>
              <p:cNvSpPr>
                <a:spLocks noChangeArrowheads="1"/>
              </p:cNvSpPr>
              <p:nvPr/>
            </p:nvSpPr>
            <p:spPr bwMode="auto">
              <a:xfrm>
                <a:off x="4335" y="976"/>
                <a:ext cx="19" cy="34"/>
              </a:xfrm>
              <a:custGeom>
                <a:avLst/>
                <a:gdLst>
                  <a:gd name="T0" fmla="*/ 71 w 82"/>
                  <a:gd name="T1" fmla="*/ 149 h 150"/>
                  <a:gd name="T2" fmla="*/ 81 w 82"/>
                  <a:gd name="T3" fmla="*/ 0 h 150"/>
                  <a:gd name="T4" fmla="*/ 0 w 82"/>
                  <a:gd name="T5" fmla="*/ 81 h 150"/>
                  <a:gd name="T6" fmla="*/ 71 w 82"/>
                  <a:gd name="T7" fmla="*/ 149 h 150"/>
                </a:gdLst>
                <a:ahLst/>
                <a:cxnLst>
                  <a:cxn ang="0">
                    <a:pos x="T0" y="T1"/>
                  </a:cxn>
                  <a:cxn ang="0">
                    <a:pos x="T2" y="T3"/>
                  </a:cxn>
                  <a:cxn ang="0">
                    <a:pos x="T4" y="T5"/>
                  </a:cxn>
                  <a:cxn ang="0">
                    <a:pos x="T6" y="T7"/>
                  </a:cxn>
                </a:cxnLst>
                <a:rect l="0" t="0" r="r" b="b"/>
                <a:pathLst>
                  <a:path w="82" h="150">
                    <a:moveTo>
                      <a:pt x="71" y="149"/>
                    </a:moveTo>
                    <a:lnTo>
                      <a:pt x="81" y="0"/>
                    </a:lnTo>
                    <a:lnTo>
                      <a:pt x="0" y="81"/>
                    </a:lnTo>
                    <a:lnTo>
                      <a:pt x="71" y="149"/>
                    </a:lnTo>
                  </a:path>
                </a:pathLst>
              </a:custGeom>
              <a:solidFill>
                <a:srgbClr val="FF00FF"/>
              </a:solidFill>
              <a:ln w="9525">
                <a:solidFill>
                  <a:srgbClr val="FF00FF"/>
                </a:solidFill>
                <a:round/>
                <a:headEnd/>
                <a:tailEnd/>
              </a:ln>
            </p:spPr>
            <p:txBody>
              <a:bodyPr wrap="none" anchor="ctr"/>
              <a:lstStyle/>
              <a:p>
                <a:endParaRPr lang="en-US"/>
              </a:p>
            </p:txBody>
          </p:sp>
          <p:sp>
            <p:nvSpPr>
              <p:cNvPr id="195889" name="Freeform 305"/>
              <p:cNvSpPr>
                <a:spLocks noChangeArrowheads="1"/>
              </p:cNvSpPr>
              <p:nvPr/>
            </p:nvSpPr>
            <p:spPr bwMode="auto">
              <a:xfrm>
                <a:off x="4265" y="932"/>
                <a:ext cx="66" cy="41"/>
              </a:xfrm>
              <a:custGeom>
                <a:avLst/>
                <a:gdLst>
                  <a:gd name="T0" fmla="*/ 288 w 289"/>
                  <a:gd name="T1" fmla="*/ 92 h 181"/>
                  <a:gd name="T2" fmla="*/ 218 w 289"/>
                  <a:gd name="T3" fmla="*/ 180 h 181"/>
                  <a:gd name="T4" fmla="*/ 0 w 289"/>
                  <a:gd name="T5" fmla="*/ 0 h 181"/>
                  <a:gd name="T6" fmla="*/ 288 w 289"/>
                  <a:gd name="T7" fmla="*/ 92 h 181"/>
                </a:gdLst>
                <a:ahLst/>
                <a:cxnLst>
                  <a:cxn ang="0">
                    <a:pos x="T0" y="T1"/>
                  </a:cxn>
                  <a:cxn ang="0">
                    <a:pos x="T2" y="T3"/>
                  </a:cxn>
                  <a:cxn ang="0">
                    <a:pos x="T4" y="T5"/>
                  </a:cxn>
                  <a:cxn ang="0">
                    <a:pos x="T6" y="T7"/>
                  </a:cxn>
                </a:cxnLst>
                <a:rect l="0" t="0" r="r" b="b"/>
                <a:pathLst>
                  <a:path w="289" h="181">
                    <a:moveTo>
                      <a:pt x="288" y="92"/>
                    </a:moveTo>
                    <a:lnTo>
                      <a:pt x="218" y="180"/>
                    </a:lnTo>
                    <a:lnTo>
                      <a:pt x="0" y="0"/>
                    </a:lnTo>
                    <a:lnTo>
                      <a:pt x="288" y="92"/>
                    </a:lnTo>
                  </a:path>
                </a:pathLst>
              </a:custGeom>
              <a:solidFill>
                <a:srgbClr val="0000FF"/>
              </a:solidFill>
              <a:ln w="9525">
                <a:solidFill>
                  <a:srgbClr val="0000FF"/>
                </a:solidFill>
                <a:round/>
                <a:headEnd/>
                <a:tailEnd/>
              </a:ln>
            </p:spPr>
            <p:txBody>
              <a:bodyPr wrap="none" anchor="ctr"/>
              <a:lstStyle/>
              <a:p>
                <a:endParaRPr lang="en-US"/>
              </a:p>
            </p:txBody>
          </p:sp>
          <p:sp>
            <p:nvSpPr>
              <p:cNvPr id="195890" name="Freeform 306"/>
              <p:cNvSpPr>
                <a:spLocks noChangeArrowheads="1"/>
              </p:cNvSpPr>
              <p:nvPr/>
            </p:nvSpPr>
            <p:spPr bwMode="auto">
              <a:xfrm>
                <a:off x="4265" y="913"/>
                <a:ext cx="66" cy="41"/>
              </a:xfrm>
              <a:custGeom>
                <a:avLst/>
                <a:gdLst>
                  <a:gd name="T0" fmla="*/ 288 w 289"/>
                  <a:gd name="T1" fmla="*/ 178 h 179"/>
                  <a:gd name="T2" fmla="*/ 0 w 289"/>
                  <a:gd name="T3" fmla="*/ 86 h 179"/>
                  <a:gd name="T4" fmla="*/ 70 w 289"/>
                  <a:gd name="T5" fmla="*/ 0 h 179"/>
                  <a:gd name="T6" fmla="*/ 288 w 289"/>
                  <a:gd name="T7" fmla="*/ 178 h 179"/>
                </a:gdLst>
                <a:ahLst/>
                <a:cxnLst>
                  <a:cxn ang="0">
                    <a:pos x="T0" y="T1"/>
                  </a:cxn>
                  <a:cxn ang="0">
                    <a:pos x="T2" y="T3"/>
                  </a:cxn>
                  <a:cxn ang="0">
                    <a:pos x="T4" y="T5"/>
                  </a:cxn>
                  <a:cxn ang="0">
                    <a:pos x="T6" y="T7"/>
                  </a:cxn>
                </a:cxnLst>
                <a:rect l="0" t="0" r="r" b="b"/>
                <a:pathLst>
                  <a:path w="289" h="179">
                    <a:moveTo>
                      <a:pt x="288" y="178"/>
                    </a:moveTo>
                    <a:lnTo>
                      <a:pt x="0" y="86"/>
                    </a:lnTo>
                    <a:lnTo>
                      <a:pt x="70" y="0"/>
                    </a:lnTo>
                    <a:lnTo>
                      <a:pt x="288" y="178"/>
                    </a:lnTo>
                  </a:path>
                </a:pathLst>
              </a:custGeom>
              <a:solidFill>
                <a:srgbClr val="0000FF"/>
              </a:solidFill>
              <a:ln w="9525">
                <a:solidFill>
                  <a:srgbClr val="0000FF"/>
                </a:solidFill>
                <a:round/>
                <a:headEnd/>
                <a:tailEnd/>
              </a:ln>
            </p:spPr>
            <p:txBody>
              <a:bodyPr wrap="none" anchor="ctr"/>
              <a:lstStyle/>
              <a:p>
                <a:endParaRPr lang="en-US"/>
              </a:p>
            </p:txBody>
          </p:sp>
          <p:sp>
            <p:nvSpPr>
              <p:cNvPr id="195891" name="Freeform 307"/>
              <p:cNvSpPr>
                <a:spLocks noChangeArrowheads="1"/>
              </p:cNvSpPr>
              <p:nvPr/>
            </p:nvSpPr>
            <p:spPr bwMode="auto">
              <a:xfrm>
                <a:off x="4259" y="904"/>
                <a:ext cx="15" cy="24"/>
              </a:xfrm>
              <a:custGeom>
                <a:avLst/>
                <a:gdLst>
                  <a:gd name="T0" fmla="*/ 0 w 64"/>
                  <a:gd name="T1" fmla="*/ 107 h 108"/>
                  <a:gd name="T2" fmla="*/ 63 w 64"/>
                  <a:gd name="T3" fmla="*/ 13 h 108"/>
                  <a:gd name="T4" fmla="*/ 45 w 64"/>
                  <a:gd name="T5" fmla="*/ 0 h 108"/>
                  <a:gd name="T6" fmla="*/ 0 w 64"/>
                  <a:gd name="T7" fmla="*/ 107 h 108"/>
                </a:gdLst>
                <a:ahLst/>
                <a:cxnLst>
                  <a:cxn ang="0">
                    <a:pos x="T0" y="T1"/>
                  </a:cxn>
                  <a:cxn ang="0">
                    <a:pos x="T2" y="T3"/>
                  </a:cxn>
                  <a:cxn ang="0">
                    <a:pos x="T4" y="T5"/>
                  </a:cxn>
                  <a:cxn ang="0">
                    <a:pos x="T6" y="T7"/>
                  </a:cxn>
                </a:cxnLst>
                <a:rect l="0" t="0" r="r" b="b"/>
                <a:pathLst>
                  <a:path w="64" h="108">
                    <a:moveTo>
                      <a:pt x="0" y="107"/>
                    </a:moveTo>
                    <a:lnTo>
                      <a:pt x="63" y="13"/>
                    </a:lnTo>
                    <a:lnTo>
                      <a:pt x="45" y="0"/>
                    </a:lnTo>
                    <a:lnTo>
                      <a:pt x="0" y="107"/>
                    </a:lnTo>
                  </a:path>
                </a:pathLst>
              </a:custGeom>
              <a:solidFill>
                <a:srgbClr val="FF00FF"/>
              </a:solidFill>
              <a:ln w="9525">
                <a:solidFill>
                  <a:srgbClr val="FF00FF"/>
                </a:solidFill>
                <a:round/>
                <a:headEnd/>
                <a:tailEnd/>
              </a:ln>
            </p:spPr>
            <p:txBody>
              <a:bodyPr wrap="none" anchor="ctr"/>
              <a:lstStyle/>
              <a:p>
                <a:endParaRPr lang="en-US"/>
              </a:p>
            </p:txBody>
          </p:sp>
          <p:sp>
            <p:nvSpPr>
              <p:cNvPr id="195892" name="Freeform 308"/>
              <p:cNvSpPr>
                <a:spLocks noChangeArrowheads="1"/>
              </p:cNvSpPr>
              <p:nvPr/>
            </p:nvSpPr>
            <p:spPr bwMode="auto">
              <a:xfrm>
                <a:off x="4255" y="904"/>
                <a:ext cx="15" cy="24"/>
              </a:xfrm>
              <a:custGeom>
                <a:avLst/>
                <a:gdLst>
                  <a:gd name="T0" fmla="*/ 18 w 64"/>
                  <a:gd name="T1" fmla="*/ 107 h 108"/>
                  <a:gd name="T2" fmla="*/ 63 w 64"/>
                  <a:gd name="T3" fmla="*/ 0 h 108"/>
                  <a:gd name="T4" fmla="*/ 0 w 64"/>
                  <a:gd name="T5" fmla="*/ 97 h 108"/>
                  <a:gd name="T6" fmla="*/ 18 w 64"/>
                  <a:gd name="T7" fmla="*/ 107 h 108"/>
                </a:gdLst>
                <a:ahLst/>
                <a:cxnLst>
                  <a:cxn ang="0">
                    <a:pos x="T0" y="T1"/>
                  </a:cxn>
                  <a:cxn ang="0">
                    <a:pos x="T2" y="T3"/>
                  </a:cxn>
                  <a:cxn ang="0">
                    <a:pos x="T4" y="T5"/>
                  </a:cxn>
                  <a:cxn ang="0">
                    <a:pos x="T6" y="T7"/>
                  </a:cxn>
                </a:cxnLst>
                <a:rect l="0" t="0" r="r" b="b"/>
                <a:pathLst>
                  <a:path w="64" h="108">
                    <a:moveTo>
                      <a:pt x="18" y="107"/>
                    </a:moveTo>
                    <a:lnTo>
                      <a:pt x="63" y="0"/>
                    </a:lnTo>
                    <a:lnTo>
                      <a:pt x="0" y="97"/>
                    </a:lnTo>
                    <a:lnTo>
                      <a:pt x="18" y="107"/>
                    </a:lnTo>
                  </a:path>
                </a:pathLst>
              </a:custGeom>
              <a:solidFill>
                <a:srgbClr val="FF00FF"/>
              </a:solidFill>
              <a:ln w="9525">
                <a:solidFill>
                  <a:srgbClr val="FF00FF"/>
                </a:solidFill>
                <a:round/>
                <a:headEnd/>
                <a:tailEnd/>
              </a:ln>
            </p:spPr>
            <p:txBody>
              <a:bodyPr wrap="none" anchor="ctr"/>
              <a:lstStyle/>
              <a:p>
                <a:endParaRPr lang="en-US"/>
              </a:p>
            </p:txBody>
          </p:sp>
          <p:sp>
            <p:nvSpPr>
              <p:cNvPr id="195893" name="Freeform 309"/>
              <p:cNvSpPr>
                <a:spLocks noChangeArrowheads="1"/>
              </p:cNvSpPr>
              <p:nvPr/>
            </p:nvSpPr>
            <p:spPr bwMode="auto">
              <a:xfrm>
                <a:off x="4233" y="882"/>
                <a:ext cx="15" cy="30"/>
              </a:xfrm>
              <a:custGeom>
                <a:avLst/>
                <a:gdLst>
                  <a:gd name="T0" fmla="*/ 0 w 64"/>
                  <a:gd name="T1" fmla="*/ 132 h 133"/>
                  <a:gd name="T2" fmla="*/ 63 w 64"/>
                  <a:gd name="T3" fmla="*/ 36 h 133"/>
                  <a:gd name="T4" fmla="*/ 5 w 64"/>
                  <a:gd name="T5" fmla="*/ 0 h 133"/>
                  <a:gd name="T6" fmla="*/ 0 w 64"/>
                  <a:gd name="T7" fmla="*/ 132 h 133"/>
                </a:gdLst>
                <a:ahLst/>
                <a:cxnLst>
                  <a:cxn ang="0">
                    <a:pos x="T0" y="T1"/>
                  </a:cxn>
                  <a:cxn ang="0">
                    <a:pos x="T2" y="T3"/>
                  </a:cxn>
                  <a:cxn ang="0">
                    <a:pos x="T4" y="T5"/>
                  </a:cxn>
                  <a:cxn ang="0">
                    <a:pos x="T6" y="T7"/>
                  </a:cxn>
                </a:cxnLst>
                <a:rect l="0" t="0" r="r" b="b"/>
                <a:pathLst>
                  <a:path w="64" h="133">
                    <a:moveTo>
                      <a:pt x="0" y="132"/>
                    </a:moveTo>
                    <a:lnTo>
                      <a:pt x="63" y="36"/>
                    </a:lnTo>
                    <a:lnTo>
                      <a:pt x="5" y="0"/>
                    </a:lnTo>
                    <a:lnTo>
                      <a:pt x="0" y="132"/>
                    </a:lnTo>
                  </a:path>
                </a:pathLst>
              </a:custGeom>
              <a:solidFill>
                <a:srgbClr val="FF00FF"/>
              </a:solidFill>
              <a:ln w="9525">
                <a:solidFill>
                  <a:srgbClr val="FF00FF"/>
                </a:solidFill>
                <a:round/>
                <a:headEnd/>
                <a:tailEnd/>
              </a:ln>
            </p:spPr>
            <p:txBody>
              <a:bodyPr wrap="none" anchor="ctr"/>
              <a:lstStyle/>
              <a:p>
                <a:endParaRPr lang="en-US"/>
              </a:p>
            </p:txBody>
          </p:sp>
          <p:sp>
            <p:nvSpPr>
              <p:cNvPr id="195894" name="Freeform 310"/>
              <p:cNvSpPr>
                <a:spLocks noChangeArrowheads="1"/>
              </p:cNvSpPr>
              <p:nvPr/>
            </p:nvSpPr>
            <p:spPr bwMode="auto">
              <a:xfrm>
                <a:off x="4220" y="882"/>
                <a:ext cx="15" cy="30"/>
              </a:xfrm>
              <a:custGeom>
                <a:avLst/>
                <a:gdLst>
                  <a:gd name="T0" fmla="*/ 58 w 64"/>
                  <a:gd name="T1" fmla="*/ 132 h 133"/>
                  <a:gd name="T2" fmla="*/ 63 w 64"/>
                  <a:gd name="T3" fmla="*/ 0 h 133"/>
                  <a:gd name="T4" fmla="*/ 0 w 64"/>
                  <a:gd name="T5" fmla="*/ 94 h 133"/>
                  <a:gd name="T6" fmla="*/ 58 w 64"/>
                  <a:gd name="T7" fmla="*/ 132 h 133"/>
                </a:gdLst>
                <a:ahLst/>
                <a:cxnLst>
                  <a:cxn ang="0">
                    <a:pos x="T0" y="T1"/>
                  </a:cxn>
                  <a:cxn ang="0">
                    <a:pos x="T2" y="T3"/>
                  </a:cxn>
                  <a:cxn ang="0">
                    <a:pos x="T4" y="T5"/>
                  </a:cxn>
                  <a:cxn ang="0">
                    <a:pos x="T6" y="T7"/>
                  </a:cxn>
                </a:cxnLst>
                <a:rect l="0" t="0" r="r" b="b"/>
                <a:pathLst>
                  <a:path w="64" h="133">
                    <a:moveTo>
                      <a:pt x="58" y="132"/>
                    </a:moveTo>
                    <a:lnTo>
                      <a:pt x="63" y="0"/>
                    </a:lnTo>
                    <a:lnTo>
                      <a:pt x="0" y="94"/>
                    </a:lnTo>
                    <a:lnTo>
                      <a:pt x="58" y="132"/>
                    </a:lnTo>
                  </a:path>
                </a:pathLst>
              </a:custGeom>
              <a:solidFill>
                <a:srgbClr val="FF00FF"/>
              </a:solidFill>
              <a:ln w="9525">
                <a:solidFill>
                  <a:srgbClr val="FF00FF"/>
                </a:solidFill>
                <a:round/>
                <a:headEnd/>
                <a:tailEnd/>
              </a:ln>
            </p:spPr>
            <p:txBody>
              <a:bodyPr wrap="none" anchor="ctr"/>
              <a:lstStyle/>
              <a:p>
                <a:endParaRPr lang="en-US"/>
              </a:p>
            </p:txBody>
          </p:sp>
          <p:sp>
            <p:nvSpPr>
              <p:cNvPr id="195895" name="Freeform 311"/>
              <p:cNvSpPr>
                <a:spLocks noChangeArrowheads="1"/>
              </p:cNvSpPr>
              <p:nvPr/>
            </p:nvSpPr>
            <p:spPr bwMode="auto">
              <a:xfrm>
                <a:off x="4117" y="804"/>
                <a:ext cx="15" cy="30"/>
              </a:xfrm>
              <a:custGeom>
                <a:avLst/>
                <a:gdLst>
                  <a:gd name="T0" fmla="*/ 0 w 64"/>
                  <a:gd name="T1" fmla="*/ 131 h 132"/>
                  <a:gd name="T2" fmla="*/ 63 w 64"/>
                  <a:gd name="T3" fmla="*/ 38 h 132"/>
                  <a:gd name="T4" fmla="*/ 5 w 64"/>
                  <a:gd name="T5" fmla="*/ 0 h 132"/>
                  <a:gd name="T6" fmla="*/ 0 w 64"/>
                  <a:gd name="T7" fmla="*/ 131 h 132"/>
                </a:gdLst>
                <a:ahLst/>
                <a:cxnLst>
                  <a:cxn ang="0">
                    <a:pos x="T0" y="T1"/>
                  </a:cxn>
                  <a:cxn ang="0">
                    <a:pos x="T2" y="T3"/>
                  </a:cxn>
                  <a:cxn ang="0">
                    <a:pos x="T4" y="T5"/>
                  </a:cxn>
                  <a:cxn ang="0">
                    <a:pos x="T6" y="T7"/>
                  </a:cxn>
                </a:cxnLst>
                <a:rect l="0" t="0" r="r" b="b"/>
                <a:pathLst>
                  <a:path w="64" h="132">
                    <a:moveTo>
                      <a:pt x="0" y="131"/>
                    </a:moveTo>
                    <a:lnTo>
                      <a:pt x="63" y="38"/>
                    </a:lnTo>
                    <a:lnTo>
                      <a:pt x="5" y="0"/>
                    </a:lnTo>
                    <a:lnTo>
                      <a:pt x="0" y="131"/>
                    </a:lnTo>
                  </a:path>
                </a:pathLst>
              </a:custGeom>
              <a:solidFill>
                <a:srgbClr val="FF00FF"/>
              </a:solidFill>
              <a:ln w="9525">
                <a:solidFill>
                  <a:srgbClr val="FF00FF"/>
                </a:solidFill>
                <a:round/>
                <a:headEnd/>
                <a:tailEnd/>
              </a:ln>
            </p:spPr>
            <p:txBody>
              <a:bodyPr wrap="none" anchor="ctr"/>
              <a:lstStyle/>
              <a:p>
                <a:endParaRPr lang="en-US"/>
              </a:p>
            </p:txBody>
          </p:sp>
          <p:sp>
            <p:nvSpPr>
              <p:cNvPr id="195896" name="Freeform 312"/>
              <p:cNvSpPr>
                <a:spLocks noChangeArrowheads="1"/>
              </p:cNvSpPr>
              <p:nvPr/>
            </p:nvSpPr>
            <p:spPr bwMode="auto">
              <a:xfrm>
                <a:off x="4103" y="804"/>
                <a:ext cx="15" cy="30"/>
              </a:xfrm>
              <a:custGeom>
                <a:avLst/>
                <a:gdLst>
                  <a:gd name="T0" fmla="*/ 59 w 65"/>
                  <a:gd name="T1" fmla="*/ 131 h 132"/>
                  <a:gd name="T2" fmla="*/ 64 w 65"/>
                  <a:gd name="T3" fmla="*/ 0 h 132"/>
                  <a:gd name="T4" fmla="*/ 0 w 65"/>
                  <a:gd name="T5" fmla="*/ 93 h 132"/>
                  <a:gd name="T6" fmla="*/ 59 w 65"/>
                  <a:gd name="T7" fmla="*/ 131 h 132"/>
                </a:gdLst>
                <a:ahLst/>
                <a:cxnLst>
                  <a:cxn ang="0">
                    <a:pos x="T0" y="T1"/>
                  </a:cxn>
                  <a:cxn ang="0">
                    <a:pos x="T2" y="T3"/>
                  </a:cxn>
                  <a:cxn ang="0">
                    <a:pos x="T4" y="T5"/>
                  </a:cxn>
                  <a:cxn ang="0">
                    <a:pos x="T6" y="T7"/>
                  </a:cxn>
                </a:cxnLst>
                <a:rect l="0" t="0" r="r" b="b"/>
                <a:pathLst>
                  <a:path w="65" h="132">
                    <a:moveTo>
                      <a:pt x="59" y="131"/>
                    </a:moveTo>
                    <a:lnTo>
                      <a:pt x="64" y="0"/>
                    </a:lnTo>
                    <a:lnTo>
                      <a:pt x="0" y="93"/>
                    </a:lnTo>
                    <a:lnTo>
                      <a:pt x="59" y="131"/>
                    </a:lnTo>
                  </a:path>
                </a:pathLst>
              </a:custGeom>
              <a:solidFill>
                <a:srgbClr val="FF00FF"/>
              </a:solidFill>
              <a:ln w="9525">
                <a:solidFill>
                  <a:srgbClr val="FF00FF"/>
                </a:solidFill>
                <a:round/>
                <a:headEnd/>
                <a:tailEnd/>
              </a:ln>
            </p:spPr>
            <p:txBody>
              <a:bodyPr wrap="none" anchor="ctr"/>
              <a:lstStyle/>
              <a:p>
                <a:endParaRPr lang="en-US"/>
              </a:p>
            </p:txBody>
          </p:sp>
          <p:sp>
            <p:nvSpPr>
              <p:cNvPr id="195897" name="Freeform 313"/>
              <p:cNvSpPr>
                <a:spLocks noChangeArrowheads="1"/>
              </p:cNvSpPr>
              <p:nvPr/>
            </p:nvSpPr>
            <p:spPr bwMode="auto">
              <a:xfrm>
                <a:off x="4082" y="786"/>
                <a:ext cx="15" cy="24"/>
              </a:xfrm>
              <a:custGeom>
                <a:avLst/>
                <a:gdLst>
                  <a:gd name="T0" fmla="*/ 0 w 65"/>
                  <a:gd name="T1" fmla="*/ 106 h 107"/>
                  <a:gd name="T2" fmla="*/ 64 w 65"/>
                  <a:gd name="T3" fmla="*/ 12 h 107"/>
                  <a:gd name="T4" fmla="*/ 46 w 65"/>
                  <a:gd name="T5" fmla="*/ 0 h 107"/>
                  <a:gd name="T6" fmla="*/ 0 w 65"/>
                  <a:gd name="T7" fmla="*/ 106 h 107"/>
                </a:gdLst>
                <a:ahLst/>
                <a:cxnLst>
                  <a:cxn ang="0">
                    <a:pos x="T0" y="T1"/>
                  </a:cxn>
                  <a:cxn ang="0">
                    <a:pos x="T2" y="T3"/>
                  </a:cxn>
                  <a:cxn ang="0">
                    <a:pos x="T4" y="T5"/>
                  </a:cxn>
                  <a:cxn ang="0">
                    <a:pos x="T6" y="T7"/>
                  </a:cxn>
                </a:cxnLst>
                <a:rect l="0" t="0" r="r" b="b"/>
                <a:pathLst>
                  <a:path w="65" h="107">
                    <a:moveTo>
                      <a:pt x="0" y="106"/>
                    </a:moveTo>
                    <a:lnTo>
                      <a:pt x="64" y="12"/>
                    </a:lnTo>
                    <a:lnTo>
                      <a:pt x="46" y="0"/>
                    </a:lnTo>
                    <a:lnTo>
                      <a:pt x="0" y="106"/>
                    </a:lnTo>
                  </a:path>
                </a:pathLst>
              </a:custGeom>
              <a:solidFill>
                <a:srgbClr val="FF00FF"/>
              </a:solidFill>
              <a:ln w="9525">
                <a:solidFill>
                  <a:srgbClr val="FF00FF"/>
                </a:solidFill>
                <a:round/>
                <a:headEnd/>
                <a:tailEnd/>
              </a:ln>
            </p:spPr>
            <p:txBody>
              <a:bodyPr wrap="none" anchor="ctr"/>
              <a:lstStyle/>
              <a:p>
                <a:endParaRPr lang="en-US"/>
              </a:p>
            </p:txBody>
          </p:sp>
          <p:sp>
            <p:nvSpPr>
              <p:cNvPr id="195898" name="Freeform 314"/>
              <p:cNvSpPr>
                <a:spLocks noChangeArrowheads="1"/>
              </p:cNvSpPr>
              <p:nvPr/>
            </p:nvSpPr>
            <p:spPr bwMode="auto">
              <a:xfrm>
                <a:off x="4078" y="786"/>
                <a:ext cx="15" cy="24"/>
              </a:xfrm>
              <a:custGeom>
                <a:avLst/>
                <a:gdLst>
                  <a:gd name="T0" fmla="*/ 17 w 64"/>
                  <a:gd name="T1" fmla="*/ 106 h 107"/>
                  <a:gd name="T2" fmla="*/ 63 w 64"/>
                  <a:gd name="T3" fmla="*/ 0 h 107"/>
                  <a:gd name="T4" fmla="*/ 0 w 64"/>
                  <a:gd name="T5" fmla="*/ 96 h 107"/>
                  <a:gd name="T6" fmla="*/ 17 w 64"/>
                  <a:gd name="T7" fmla="*/ 106 h 107"/>
                </a:gdLst>
                <a:ahLst/>
                <a:cxnLst>
                  <a:cxn ang="0">
                    <a:pos x="T0" y="T1"/>
                  </a:cxn>
                  <a:cxn ang="0">
                    <a:pos x="T2" y="T3"/>
                  </a:cxn>
                  <a:cxn ang="0">
                    <a:pos x="T4" y="T5"/>
                  </a:cxn>
                  <a:cxn ang="0">
                    <a:pos x="T6" y="T7"/>
                  </a:cxn>
                </a:cxnLst>
                <a:rect l="0" t="0" r="r" b="b"/>
                <a:pathLst>
                  <a:path w="64" h="107">
                    <a:moveTo>
                      <a:pt x="17" y="106"/>
                    </a:moveTo>
                    <a:lnTo>
                      <a:pt x="63" y="0"/>
                    </a:lnTo>
                    <a:lnTo>
                      <a:pt x="0" y="96"/>
                    </a:lnTo>
                    <a:lnTo>
                      <a:pt x="17" y="106"/>
                    </a:lnTo>
                  </a:path>
                </a:pathLst>
              </a:custGeom>
              <a:solidFill>
                <a:srgbClr val="FF00FF"/>
              </a:solidFill>
              <a:ln w="9525">
                <a:solidFill>
                  <a:srgbClr val="FF00FF"/>
                </a:solidFill>
                <a:round/>
                <a:headEnd/>
                <a:tailEnd/>
              </a:ln>
            </p:spPr>
            <p:txBody>
              <a:bodyPr wrap="none" anchor="ctr"/>
              <a:lstStyle/>
              <a:p>
                <a:endParaRPr lang="en-US"/>
              </a:p>
            </p:txBody>
          </p:sp>
          <p:sp>
            <p:nvSpPr>
              <p:cNvPr id="195899" name="Freeform 315"/>
              <p:cNvSpPr>
                <a:spLocks noChangeArrowheads="1"/>
              </p:cNvSpPr>
              <p:nvPr/>
            </p:nvSpPr>
            <p:spPr bwMode="auto">
              <a:xfrm>
                <a:off x="4015" y="774"/>
                <a:ext cx="69" cy="30"/>
              </a:xfrm>
              <a:custGeom>
                <a:avLst/>
                <a:gdLst>
                  <a:gd name="T0" fmla="*/ 305 w 306"/>
                  <a:gd name="T1" fmla="*/ 33 h 133"/>
                  <a:gd name="T2" fmla="*/ 249 w 306"/>
                  <a:gd name="T3" fmla="*/ 132 h 133"/>
                  <a:gd name="T4" fmla="*/ 0 w 306"/>
                  <a:gd name="T5" fmla="*/ 0 h 133"/>
                  <a:gd name="T6" fmla="*/ 305 w 306"/>
                  <a:gd name="T7" fmla="*/ 33 h 133"/>
                </a:gdLst>
                <a:ahLst/>
                <a:cxnLst>
                  <a:cxn ang="0">
                    <a:pos x="T0" y="T1"/>
                  </a:cxn>
                  <a:cxn ang="0">
                    <a:pos x="T2" y="T3"/>
                  </a:cxn>
                  <a:cxn ang="0">
                    <a:pos x="T4" y="T5"/>
                  </a:cxn>
                  <a:cxn ang="0">
                    <a:pos x="T6" y="T7"/>
                  </a:cxn>
                </a:cxnLst>
                <a:rect l="0" t="0" r="r" b="b"/>
                <a:pathLst>
                  <a:path w="306" h="133">
                    <a:moveTo>
                      <a:pt x="305" y="33"/>
                    </a:moveTo>
                    <a:lnTo>
                      <a:pt x="249" y="132"/>
                    </a:lnTo>
                    <a:lnTo>
                      <a:pt x="0" y="0"/>
                    </a:lnTo>
                    <a:lnTo>
                      <a:pt x="305" y="33"/>
                    </a:lnTo>
                  </a:path>
                </a:pathLst>
              </a:custGeom>
              <a:solidFill>
                <a:srgbClr val="0000FF"/>
              </a:solidFill>
              <a:ln w="9525">
                <a:solidFill>
                  <a:srgbClr val="0000FF"/>
                </a:solidFill>
                <a:round/>
                <a:headEnd/>
                <a:tailEnd/>
              </a:ln>
            </p:spPr>
            <p:txBody>
              <a:bodyPr wrap="none" anchor="ctr"/>
              <a:lstStyle/>
              <a:p>
                <a:endParaRPr lang="en-US"/>
              </a:p>
            </p:txBody>
          </p:sp>
          <p:sp>
            <p:nvSpPr>
              <p:cNvPr id="195900" name="Freeform 316"/>
              <p:cNvSpPr>
                <a:spLocks noChangeArrowheads="1"/>
              </p:cNvSpPr>
              <p:nvPr/>
            </p:nvSpPr>
            <p:spPr bwMode="auto">
              <a:xfrm>
                <a:off x="4015" y="751"/>
                <a:ext cx="69" cy="31"/>
              </a:xfrm>
              <a:custGeom>
                <a:avLst/>
                <a:gdLst>
                  <a:gd name="T0" fmla="*/ 305 w 306"/>
                  <a:gd name="T1" fmla="*/ 135 h 136"/>
                  <a:gd name="T2" fmla="*/ 0 w 306"/>
                  <a:gd name="T3" fmla="*/ 102 h 136"/>
                  <a:gd name="T4" fmla="*/ 54 w 306"/>
                  <a:gd name="T5" fmla="*/ 0 h 136"/>
                  <a:gd name="T6" fmla="*/ 305 w 306"/>
                  <a:gd name="T7" fmla="*/ 135 h 136"/>
                </a:gdLst>
                <a:ahLst/>
                <a:cxnLst>
                  <a:cxn ang="0">
                    <a:pos x="T0" y="T1"/>
                  </a:cxn>
                  <a:cxn ang="0">
                    <a:pos x="T2" y="T3"/>
                  </a:cxn>
                  <a:cxn ang="0">
                    <a:pos x="T4" y="T5"/>
                  </a:cxn>
                  <a:cxn ang="0">
                    <a:pos x="T6" y="T7"/>
                  </a:cxn>
                </a:cxnLst>
                <a:rect l="0" t="0" r="r" b="b"/>
                <a:pathLst>
                  <a:path w="306" h="136">
                    <a:moveTo>
                      <a:pt x="305" y="135"/>
                    </a:moveTo>
                    <a:lnTo>
                      <a:pt x="0" y="102"/>
                    </a:lnTo>
                    <a:lnTo>
                      <a:pt x="54" y="0"/>
                    </a:lnTo>
                    <a:lnTo>
                      <a:pt x="305" y="135"/>
                    </a:lnTo>
                  </a:path>
                </a:pathLst>
              </a:custGeom>
              <a:solidFill>
                <a:srgbClr val="0000FF"/>
              </a:solidFill>
              <a:ln w="9525">
                <a:solidFill>
                  <a:srgbClr val="0000FF"/>
                </a:solidFill>
                <a:round/>
                <a:headEnd/>
                <a:tailEnd/>
              </a:ln>
            </p:spPr>
            <p:txBody>
              <a:bodyPr wrap="none" anchor="ctr"/>
              <a:lstStyle/>
              <a:p>
                <a:endParaRPr lang="en-US"/>
              </a:p>
            </p:txBody>
          </p:sp>
          <p:sp>
            <p:nvSpPr>
              <p:cNvPr id="195901" name="Freeform 317"/>
              <p:cNvSpPr>
                <a:spLocks noChangeArrowheads="1"/>
              </p:cNvSpPr>
              <p:nvPr/>
            </p:nvSpPr>
            <p:spPr bwMode="auto">
              <a:xfrm>
                <a:off x="3978" y="730"/>
                <a:ext cx="21" cy="33"/>
              </a:xfrm>
              <a:custGeom>
                <a:avLst/>
                <a:gdLst>
                  <a:gd name="T0" fmla="*/ 48 w 92"/>
                  <a:gd name="T1" fmla="*/ 145 h 146"/>
                  <a:gd name="T2" fmla="*/ 91 w 92"/>
                  <a:gd name="T3" fmla="*/ 38 h 146"/>
                  <a:gd name="T4" fmla="*/ 0 w 92"/>
                  <a:gd name="T5" fmla="*/ 0 h 146"/>
                  <a:gd name="T6" fmla="*/ 48 w 92"/>
                  <a:gd name="T7" fmla="*/ 145 h 146"/>
                </a:gdLst>
                <a:ahLst/>
                <a:cxnLst>
                  <a:cxn ang="0">
                    <a:pos x="T0" y="T1"/>
                  </a:cxn>
                  <a:cxn ang="0">
                    <a:pos x="T2" y="T3"/>
                  </a:cxn>
                  <a:cxn ang="0">
                    <a:pos x="T4" y="T5"/>
                  </a:cxn>
                  <a:cxn ang="0">
                    <a:pos x="T6" y="T7"/>
                  </a:cxn>
                </a:cxnLst>
                <a:rect l="0" t="0" r="r" b="b"/>
                <a:pathLst>
                  <a:path w="92" h="146">
                    <a:moveTo>
                      <a:pt x="48" y="145"/>
                    </a:moveTo>
                    <a:lnTo>
                      <a:pt x="91" y="38"/>
                    </a:lnTo>
                    <a:lnTo>
                      <a:pt x="0" y="0"/>
                    </a:lnTo>
                    <a:lnTo>
                      <a:pt x="48" y="145"/>
                    </a:lnTo>
                  </a:path>
                </a:pathLst>
              </a:custGeom>
              <a:solidFill>
                <a:srgbClr val="FF00FF"/>
              </a:solidFill>
              <a:ln w="9525">
                <a:solidFill>
                  <a:srgbClr val="FF00FF"/>
                </a:solidFill>
                <a:round/>
                <a:headEnd/>
                <a:tailEnd/>
              </a:ln>
            </p:spPr>
            <p:txBody>
              <a:bodyPr wrap="none" anchor="ctr"/>
              <a:lstStyle/>
              <a:p>
                <a:endParaRPr lang="en-US"/>
              </a:p>
            </p:txBody>
          </p:sp>
          <p:sp>
            <p:nvSpPr>
              <p:cNvPr id="195902" name="Freeform 318"/>
              <p:cNvSpPr>
                <a:spLocks noChangeArrowheads="1"/>
              </p:cNvSpPr>
              <p:nvPr/>
            </p:nvSpPr>
            <p:spPr bwMode="auto">
              <a:xfrm>
                <a:off x="3969" y="730"/>
                <a:ext cx="21" cy="33"/>
              </a:xfrm>
              <a:custGeom>
                <a:avLst/>
                <a:gdLst>
                  <a:gd name="T0" fmla="*/ 91 w 92"/>
                  <a:gd name="T1" fmla="*/ 145 h 146"/>
                  <a:gd name="T2" fmla="*/ 43 w 92"/>
                  <a:gd name="T3" fmla="*/ 0 h 146"/>
                  <a:gd name="T4" fmla="*/ 0 w 92"/>
                  <a:gd name="T5" fmla="*/ 107 h 146"/>
                  <a:gd name="T6" fmla="*/ 91 w 92"/>
                  <a:gd name="T7" fmla="*/ 145 h 146"/>
                </a:gdLst>
                <a:ahLst/>
                <a:cxnLst>
                  <a:cxn ang="0">
                    <a:pos x="T0" y="T1"/>
                  </a:cxn>
                  <a:cxn ang="0">
                    <a:pos x="T2" y="T3"/>
                  </a:cxn>
                  <a:cxn ang="0">
                    <a:pos x="T4" y="T5"/>
                  </a:cxn>
                  <a:cxn ang="0">
                    <a:pos x="T6" y="T7"/>
                  </a:cxn>
                </a:cxnLst>
                <a:rect l="0" t="0" r="r" b="b"/>
                <a:pathLst>
                  <a:path w="92" h="146">
                    <a:moveTo>
                      <a:pt x="91" y="145"/>
                    </a:moveTo>
                    <a:lnTo>
                      <a:pt x="43" y="0"/>
                    </a:lnTo>
                    <a:lnTo>
                      <a:pt x="0" y="107"/>
                    </a:lnTo>
                    <a:lnTo>
                      <a:pt x="91" y="145"/>
                    </a:lnTo>
                  </a:path>
                </a:pathLst>
              </a:custGeom>
              <a:solidFill>
                <a:srgbClr val="FF00FF"/>
              </a:solidFill>
              <a:ln w="9525">
                <a:solidFill>
                  <a:srgbClr val="FF00FF"/>
                </a:solidFill>
                <a:round/>
                <a:headEnd/>
                <a:tailEnd/>
              </a:ln>
            </p:spPr>
            <p:txBody>
              <a:bodyPr wrap="none" anchor="ctr"/>
              <a:lstStyle/>
              <a:p>
                <a:endParaRPr lang="en-US"/>
              </a:p>
            </p:txBody>
          </p:sp>
          <p:sp>
            <p:nvSpPr>
              <p:cNvPr id="195903" name="Freeform 319"/>
              <p:cNvSpPr>
                <a:spLocks noChangeArrowheads="1"/>
              </p:cNvSpPr>
              <p:nvPr/>
            </p:nvSpPr>
            <p:spPr bwMode="auto">
              <a:xfrm>
                <a:off x="3948" y="717"/>
                <a:ext cx="11" cy="29"/>
              </a:xfrm>
              <a:custGeom>
                <a:avLst/>
                <a:gdLst>
                  <a:gd name="T0" fmla="*/ 3 w 47"/>
                  <a:gd name="T1" fmla="*/ 127 h 128"/>
                  <a:gd name="T2" fmla="*/ 46 w 47"/>
                  <a:gd name="T3" fmla="*/ 21 h 128"/>
                  <a:gd name="T4" fmla="*/ 0 w 47"/>
                  <a:gd name="T5" fmla="*/ 0 h 128"/>
                  <a:gd name="T6" fmla="*/ 3 w 47"/>
                  <a:gd name="T7" fmla="*/ 127 h 128"/>
                </a:gdLst>
                <a:ahLst/>
                <a:cxnLst>
                  <a:cxn ang="0">
                    <a:pos x="T0" y="T1"/>
                  </a:cxn>
                  <a:cxn ang="0">
                    <a:pos x="T2" y="T3"/>
                  </a:cxn>
                  <a:cxn ang="0">
                    <a:pos x="T4" y="T5"/>
                  </a:cxn>
                  <a:cxn ang="0">
                    <a:pos x="T6" y="T7"/>
                  </a:cxn>
                </a:cxnLst>
                <a:rect l="0" t="0" r="r" b="b"/>
                <a:pathLst>
                  <a:path w="47" h="128">
                    <a:moveTo>
                      <a:pt x="3" y="127"/>
                    </a:moveTo>
                    <a:lnTo>
                      <a:pt x="46" y="21"/>
                    </a:lnTo>
                    <a:lnTo>
                      <a:pt x="0" y="0"/>
                    </a:lnTo>
                    <a:lnTo>
                      <a:pt x="3" y="127"/>
                    </a:lnTo>
                  </a:path>
                </a:pathLst>
              </a:custGeom>
              <a:solidFill>
                <a:srgbClr val="FF00FF"/>
              </a:solidFill>
              <a:ln w="9525">
                <a:solidFill>
                  <a:srgbClr val="FF00FF"/>
                </a:solidFill>
                <a:round/>
                <a:headEnd/>
                <a:tailEnd/>
              </a:ln>
            </p:spPr>
            <p:txBody>
              <a:bodyPr wrap="none" anchor="ctr"/>
              <a:lstStyle/>
              <a:p>
                <a:endParaRPr lang="en-US"/>
              </a:p>
            </p:txBody>
          </p:sp>
          <p:sp>
            <p:nvSpPr>
              <p:cNvPr id="195904" name="Freeform 320"/>
              <p:cNvSpPr>
                <a:spLocks noChangeArrowheads="1"/>
              </p:cNvSpPr>
              <p:nvPr/>
            </p:nvSpPr>
            <p:spPr bwMode="auto">
              <a:xfrm>
                <a:off x="3938" y="717"/>
                <a:ext cx="11" cy="29"/>
              </a:xfrm>
              <a:custGeom>
                <a:avLst/>
                <a:gdLst>
                  <a:gd name="T0" fmla="*/ 46 w 47"/>
                  <a:gd name="T1" fmla="*/ 127 h 128"/>
                  <a:gd name="T2" fmla="*/ 43 w 47"/>
                  <a:gd name="T3" fmla="*/ 0 h 128"/>
                  <a:gd name="T4" fmla="*/ 0 w 47"/>
                  <a:gd name="T5" fmla="*/ 107 h 128"/>
                  <a:gd name="T6" fmla="*/ 46 w 47"/>
                  <a:gd name="T7" fmla="*/ 127 h 128"/>
                </a:gdLst>
                <a:ahLst/>
                <a:cxnLst>
                  <a:cxn ang="0">
                    <a:pos x="T0" y="T1"/>
                  </a:cxn>
                  <a:cxn ang="0">
                    <a:pos x="T2" y="T3"/>
                  </a:cxn>
                  <a:cxn ang="0">
                    <a:pos x="T4" y="T5"/>
                  </a:cxn>
                  <a:cxn ang="0">
                    <a:pos x="T6" y="T7"/>
                  </a:cxn>
                </a:cxnLst>
                <a:rect l="0" t="0" r="r" b="b"/>
                <a:pathLst>
                  <a:path w="47" h="128">
                    <a:moveTo>
                      <a:pt x="46" y="127"/>
                    </a:moveTo>
                    <a:lnTo>
                      <a:pt x="43" y="0"/>
                    </a:lnTo>
                    <a:lnTo>
                      <a:pt x="0" y="107"/>
                    </a:lnTo>
                    <a:lnTo>
                      <a:pt x="46" y="127"/>
                    </a:lnTo>
                  </a:path>
                </a:pathLst>
              </a:custGeom>
              <a:solidFill>
                <a:srgbClr val="FF00FF"/>
              </a:solidFill>
              <a:ln w="9525">
                <a:solidFill>
                  <a:srgbClr val="FF00FF"/>
                </a:solidFill>
                <a:round/>
                <a:headEnd/>
                <a:tailEnd/>
              </a:ln>
            </p:spPr>
            <p:txBody>
              <a:bodyPr wrap="none" anchor="ctr"/>
              <a:lstStyle/>
              <a:p>
                <a:endParaRPr lang="en-US"/>
              </a:p>
            </p:txBody>
          </p:sp>
          <p:sp>
            <p:nvSpPr>
              <p:cNvPr id="195905" name="Freeform 321"/>
              <p:cNvSpPr>
                <a:spLocks noChangeArrowheads="1"/>
              </p:cNvSpPr>
              <p:nvPr/>
            </p:nvSpPr>
            <p:spPr bwMode="auto">
              <a:xfrm>
                <a:off x="3763" y="641"/>
                <a:ext cx="11" cy="28"/>
              </a:xfrm>
              <a:custGeom>
                <a:avLst/>
                <a:gdLst>
                  <a:gd name="T0" fmla="*/ 0 w 47"/>
                  <a:gd name="T1" fmla="*/ 124 h 125"/>
                  <a:gd name="T2" fmla="*/ 46 w 47"/>
                  <a:gd name="T3" fmla="*/ 18 h 125"/>
                  <a:gd name="T4" fmla="*/ 0 w 47"/>
                  <a:gd name="T5" fmla="*/ 0 h 125"/>
                  <a:gd name="T6" fmla="*/ 0 w 47"/>
                  <a:gd name="T7" fmla="*/ 124 h 125"/>
                </a:gdLst>
                <a:ahLst/>
                <a:cxnLst>
                  <a:cxn ang="0">
                    <a:pos x="T0" y="T1"/>
                  </a:cxn>
                  <a:cxn ang="0">
                    <a:pos x="T2" y="T3"/>
                  </a:cxn>
                  <a:cxn ang="0">
                    <a:pos x="T4" y="T5"/>
                  </a:cxn>
                  <a:cxn ang="0">
                    <a:pos x="T6" y="T7"/>
                  </a:cxn>
                </a:cxnLst>
                <a:rect l="0" t="0" r="r" b="b"/>
                <a:pathLst>
                  <a:path w="47" h="125">
                    <a:moveTo>
                      <a:pt x="0" y="124"/>
                    </a:moveTo>
                    <a:lnTo>
                      <a:pt x="46" y="18"/>
                    </a:lnTo>
                    <a:lnTo>
                      <a:pt x="0" y="0"/>
                    </a:lnTo>
                    <a:lnTo>
                      <a:pt x="0" y="124"/>
                    </a:lnTo>
                  </a:path>
                </a:pathLst>
              </a:custGeom>
              <a:solidFill>
                <a:srgbClr val="FF00FF"/>
              </a:solidFill>
              <a:ln w="9525">
                <a:solidFill>
                  <a:srgbClr val="FF00FF"/>
                </a:solidFill>
                <a:round/>
                <a:headEnd/>
                <a:tailEnd/>
              </a:ln>
            </p:spPr>
            <p:txBody>
              <a:bodyPr wrap="none" anchor="ctr"/>
              <a:lstStyle/>
              <a:p>
                <a:endParaRPr lang="en-US"/>
              </a:p>
            </p:txBody>
          </p:sp>
          <p:sp>
            <p:nvSpPr>
              <p:cNvPr id="195906" name="Freeform 322"/>
              <p:cNvSpPr>
                <a:spLocks noChangeArrowheads="1"/>
              </p:cNvSpPr>
              <p:nvPr/>
            </p:nvSpPr>
            <p:spPr bwMode="auto">
              <a:xfrm>
                <a:off x="3752" y="641"/>
                <a:ext cx="11" cy="28"/>
              </a:xfrm>
              <a:custGeom>
                <a:avLst/>
                <a:gdLst>
                  <a:gd name="T0" fmla="*/ 46 w 47"/>
                  <a:gd name="T1" fmla="*/ 124 h 125"/>
                  <a:gd name="T2" fmla="*/ 46 w 47"/>
                  <a:gd name="T3" fmla="*/ 0 h 125"/>
                  <a:gd name="T4" fmla="*/ 0 w 47"/>
                  <a:gd name="T5" fmla="*/ 104 h 125"/>
                  <a:gd name="T6" fmla="*/ 46 w 47"/>
                  <a:gd name="T7" fmla="*/ 124 h 125"/>
                </a:gdLst>
                <a:ahLst/>
                <a:cxnLst>
                  <a:cxn ang="0">
                    <a:pos x="T0" y="T1"/>
                  </a:cxn>
                  <a:cxn ang="0">
                    <a:pos x="T2" y="T3"/>
                  </a:cxn>
                  <a:cxn ang="0">
                    <a:pos x="T4" y="T5"/>
                  </a:cxn>
                  <a:cxn ang="0">
                    <a:pos x="T6" y="T7"/>
                  </a:cxn>
                </a:cxnLst>
                <a:rect l="0" t="0" r="r" b="b"/>
                <a:pathLst>
                  <a:path w="47" h="125">
                    <a:moveTo>
                      <a:pt x="46" y="124"/>
                    </a:moveTo>
                    <a:lnTo>
                      <a:pt x="46" y="0"/>
                    </a:lnTo>
                    <a:lnTo>
                      <a:pt x="0" y="104"/>
                    </a:lnTo>
                    <a:lnTo>
                      <a:pt x="46" y="124"/>
                    </a:lnTo>
                  </a:path>
                </a:pathLst>
              </a:custGeom>
              <a:solidFill>
                <a:srgbClr val="FF00FF"/>
              </a:solidFill>
              <a:ln w="9525">
                <a:solidFill>
                  <a:srgbClr val="FF00FF"/>
                </a:solidFill>
                <a:round/>
                <a:headEnd/>
                <a:tailEnd/>
              </a:ln>
            </p:spPr>
            <p:txBody>
              <a:bodyPr wrap="none" anchor="ctr"/>
              <a:lstStyle/>
              <a:p>
                <a:endParaRPr lang="en-US"/>
              </a:p>
            </p:txBody>
          </p:sp>
          <p:sp>
            <p:nvSpPr>
              <p:cNvPr id="195907" name="Freeform 323"/>
              <p:cNvSpPr>
                <a:spLocks noChangeArrowheads="1"/>
              </p:cNvSpPr>
              <p:nvPr/>
            </p:nvSpPr>
            <p:spPr bwMode="auto">
              <a:xfrm>
                <a:off x="3722" y="624"/>
                <a:ext cx="21" cy="32"/>
              </a:xfrm>
              <a:custGeom>
                <a:avLst/>
                <a:gdLst>
                  <a:gd name="T0" fmla="*/ 48 w 92"/>
                  <a:gd name="T1" fmla="*/ 142 h 143"/>
                  <a:gd name="T2" fmla="*/ 91 w 92"/>
                  <a:gd name="T3" fmla="*/ 38 h 143"/>
                  <a:gd name="T4" fmla="*/ 0 w 92"/>
                  <a:gd name="T5" fmla="*/ 0 h 143"/>
                  <a:gd name="T6" fmla="*/ 48 w 92"/>
                  <a:gd name="T7" fmla="*/ 142 h 143"/>
                </a:gdLst>
                <a:ahLst/>
                <a:cxnLst>
                  <a:cxn ang="0">
                    <a:pos x="T0" y="T1"/>
                  </a:cxn>
                  <a:cxn ang="0">
                    <a:pos x="T2" y="T3"/>
                  </a:cxn>
                  <a:cxn ang="0">
                    <a:pos x="T4" y="T5"/>
                  </a:cxn>
                  <a:cxn ang="0">
                    <a:pos x="T6" y="T7"/>
                  </a:cxn>
                </a:cxnLst>
                <a:rect l="0" t="0" r="r" b="b"/>
                <a:pathLst>
                  <a:path w="92" h="143">
                    <a:moveTo>
                      <a:pt x="48" y="142"/>
                    </a:moveTo>
                    <a:lnTo>
                      <a:pt x="91" y="38"/>
                    </a:lnTo>
                    <a:lnTo>
                      <a:pt x="0" y="0"/>
                    </a:lnTo>
                    <a:lnTo>
                      <a:pt x="48" y="142"/>
                    </a:lnTo>
                  </a:path>
                </a:pathLst>
              </a:custGeom>
              <a:solidFill>
                <a:srgbClr val="FF00FF"/>
              </a:solidFill>
              <a:ln w="9525">
                <a:solidFill>
                  <a:srgbClr val="FF00FF"/>
                </a:solidFill>
                <a:round/>
                <a:headEnd/>
                <a:tailEnd/>
              </a:ln>
            </p:spPr>
            <p:txBody>
              <a:bodyPr wrap="none" anchor="ctr"/>
              <a:lstStyle/>
              <a:p>
                <a:endParaRPr lang="en-US"/>
              </a:p>
            </p:txBody>
          </p:sp>
          <p:sp>
            <p:nvSpPr>
              <p:cNvPr id="195908" name="Freeform 324"/>
              <p:cNvSpPr>
                <a:spLocks noChangeArrowheads="1"/>
              </p:cNvSpPr>
              <p:nvPr/>
            </p:nvSpPr>
            <p:spPr bwMode="auto">
              <a:xfrm>
                <a:off x="3712" y="624"/>
                <a:ext cx="21" cy="32"/>
              </a:xfrm>
              <a:custGeom>
                <a:avLst/>
                <a:gdLst>
                  <a:gd name="T0" fmla="*/ 91 w 92"/>
                  <a:gd name="T1" fmla="*/ 142 h 143"/>
                  <a:gd name="T2" fmla="*/ 43 w 92"/>
                  <a:gd name="T3" fmla="*/ 0 h 143"/>
                  <a:gd name="T4" fmla="*/ 0 w 92"/>
                  <a:gd name="T5" fmla="*/ 104 h 143"/>
                  <a:gd name="T6" fmla="*/ 91 w 92"/>
                  <a:gd name="T7" fmla="*/ 142 h 143"/>
                </a:gdLst>
                <a:ahLst/>
                <a:cxnLst>
                  <a:cxn ang="0">
                    <a:pos x="T0" y="T1"/>
                  </a:cxn>
                  <a:cxn ang="0">
                    <a:pos x="T2" y="T3"/>
                  </a:cxn>
                  <a:cxn ang="0">
                    <a:pos x="T4" y="T5"/>
                  </a:cxn>
                  <a:cxn ang="0">
                    <a:pos x="T6" y="T7"/>
                  </a:cxn>
                </a:cxnLst>
                <a:rect l="0" t="0" r="r" b="b"/>
                <a:pathLst>
                  <a:path w="92" h="143">
                    <a:moveTo>
                      <a:pt x="91" y="142"/>
                    </a:moveTo>
                    <a:lnTo>
                      <a:pt x="43" y="0"/>
                    </a:lnTo>
                    <a:lnTo>
                      <a:pt x="0" y="104"/>
                    </a:lnTo>
                    <a:lnTo>
                      <a:pt x="91" y="142"/>
                    </a:lnTo>
                  </a:path>
                </a:pathLst>
              </a:custGeom>
              <a:solidFill>
                <a:srgbClr val="FF00FF"/>
              </a:solidFill>
              <a:ln w="9525">
                <a:solidFill>
                  <a:srgbClr val="FF00FF"/>
                </a:solidFill>
                <a:round/>
                <a:headEnd/>
                <a:tailEnd/>
              </a:ln>
            </p:spPr>
            <p:txBody>
              <a:bodyPr wrap="none" anchor="ctr"/>
              <a:lstStyle/>
              <a:p>
                <a:endParaRPr lang="en-US"/>
              </a:p>
            </p:txBody>
          </p:sp>
          <p:sp>
            <p:nvSpPr>
              <p:cNvPr id="195909" name="Freeform 325"/>
              <p:cNvSpPr>
                <a:spLocks noChangeArrowheads="1"/>
              </p:cNvSpPr>
              <p:nvPr/>
            </p:nvSpPr>
            <p:spPr bwMode="auto">
              <a:xfrm>
                <a:off x="3624" y="612"/>
                <a:ext cx="69" cy="25"/>
              </a:xfrm>
              <a:custGeom>
                <a:avLst/>
                <a:gdLst>
                  <a:gd name="T0" fmla="*/ 302 w 303"/>
                  <a:gd name="T1" fmla="*/ 0 h 110"/>
                  <a:gd name="T2" fmla="*/ 269 w 303"/>
                  <a:gd name="T3" fmla="*/ 109 h 110"/>
                  <a:gd name="T4" fmla="*/ 0 w 303"/>
                  <a:gd name="T5" fmla="*/ 25 h 110"/>
                  <a:gd name="T6" fmla="*/ 302 w 303"/>
                  <a:gd name="T7" fmla="*/ 0 h 110"/>
                </a:gdLst>
                <a:ahLst/>
                <a:cxnLst>
                  <a:cxn ang="0">
                    <a:pos x="T0" y="T1"/>
                  </a:cxn>
                  <a:cxn ang="0">
                    <a:pos x="T2" y="T3"/>
                  </a:cxn>
                  <a:cxn ang="0">
                    <a:pos x="T4" y="T5"/>
                  </a:cxn>
                  <a:cxn ang="0">
                    <a:pos x="T6" y="T7"/>
                  </a:cxn>
                </a:cxnLst>
                <a:rect l="0" t="0" r="r" b="b"/>
                <a:pathLst>
                  <a:path w="303" h="110">
                    <a:moveTo>
                      <a:pt x="302" y="0"/>
                    </a:moveTo>
                    <a:lnTo>
                      <a:pt x="269" y="109"/>
                    </a:lnTo>
                    <a:lnTo>
                      <a:pt x="0" y="25"/>
                    </a:lnTo>
                    <a:lnTo>
                      <a:pt x="302" y="0"/>
                    </a:lnTo>
                  </a:path>
                </a:pathLst>
              </a:custGeom>
              <a:solidFill>
                <a:srgbClr val="0000FF"/>
              </a:solidFill>
              <a:ln w="9525">
                <a:solidFill>
                  <a:srgbClr val="0000FF"/>
                </a:solidFill>
                <a:round/>
                <a:headEnd/>
                <a:tailEnd/>
              </a:ln>
            </p:spPr>
            <p:txBody>
              <a:bodyPr wrap="none" anchor="ctr"/>
              <a:lstStyle/>
              <a:p>
                <a:endParaRPr lang="en-US"/>
              </a:p>
            </p:txBody>
          </p:sp>
          <p:sp>
            <p:nvSpPr>
              <p:cNvPr id="195910" name="Freeform 326"/>
              <p:cNvSpPr>
                <a:spLocks noChangeArrowheads="1"/>
              </p:cNvSpPr>
              <p:nvPr/>
            </p:nvSpPr>
            <p:spPr bwMode="auto">
              <a:xfrm>
                <a:off x="3624" y="593"/>
                <a:ext cx="69" cy="25"/>
              </a:xfrm>
              <a:custGeom>
                <a:avLst/>
                <a:gdLst>
                  <a:gd name="T0" fmla="*/ 302 w 303"/>
                  <a:gd name="T1" fmla="*/ 84 h 110"/>
                  <a:gd name="T2" fmla="*/ 0 w 303"/>
                  <a:gd name="T3" fmla="*/ 109 h 110"/>
                  <a:gd name="T4" fmla="*/ 33 w 303"/>
                  <a:gd name="T5" fmla="*/ 0 h 110"/>
                  <a:gd name="T6" fmla="*/ 302 w 303"/>
                  <a:gd name="T7" fmla="*/ 84 h 110"/>
                </a:gdLst>
                <a:ahLst/>
                <a:cxnLst>
                  <a:cxn ang="0">
                    <a:pos x="T0" y="T1"/>
                  </a:cxn>
                  <a:cxn ang="0">
                    <a:pos x="T2" y="T3"/>
                  </a:cxn>
                  <a:cxn ang="0">
                    <a:pos x="T4" y="T5"/>
                  </a:cxn>
                  <a:cxn ang="0">
                    <a:pos x="T6" y="T7"/>
                  </a:cxn>
                </a:cxnLst>
                <a:rect l="0" t="0" r="r" b="b"/>
                <a:pathLst>
                  <a:path w="303" h="110">
                    <a:moveTo>
                      <a:pt x="302" y="84"/>
                    </a:moveTo>
                    <a:lnTo>
                      <a:pt x="0" y="109"/>
                    </a:lnTo>
                    <a:lnTo>
                      <a:pt x="33" y="0"/>
                    </a:lnTo>
                    <a:lnTo>
                      <a:pt x="302" y="84"/>
                    </a:lnTo>
                  </a:path>
                </a:pathLst>
              </a:custGeom>
              <a:solidFill>
                <a:srgbClr val="0000FF"/>
              </a:solidFill>
              <a:ln w="9525">
                <a:solidFill>
                  <a:srgbClr val="0000FF"/>
                </a:solidFill>
                <a:round/>
                <a:headEnd/>
                <a:tailEnd/>
              </a:ln>
            </p:spPr>
            <p:txBody>
              <a:bodyPr wrap="none" anchor="ctr"/>
              <a:lstStyle/>
              <a:p>
                <a:endParaRPr lang="en-US"/>
              </a:p>
            </p:txBody>
          </p:sp>
          <p:sp>
            <p:nvSpPr>
              <p:cNvPr id="195911" name="Freeform 327"/>
              <p:cNvSpPr>
                <a:spLocks noChangeArrowheads="1"/>
              </p:cNvSpPr>
              <p:nvPr/>
            </p:nvSpPr>
            <p:spPr bwMode="auto">
              <a:xfrm>
                <a:off x="3617" y="590"/>
                <a:ext cx="5" cy="27"/>
              </a:xfrm>
              <a:custGeom>
                <a:avLst/>
                <a:gdLst>
                  <a:gd name="T0" fmla="*/ 0 w 24"/>
                  <a:gd name="T1" fmla="*/ 117 h 118"/>
                  <a:gd name="T2" fmla="*/ 23 w 24"/>
                  <a:gd name="T3" fmla="*/ 5 h 118"/>
                  <a:gd name="T4" fmla="*/ 3 w 24"/>
                  <a:gd name="T5" fmla="*/ 0 h 118"/>
                  <a:gd name="T6" fmla="*/ 0 w 24"/>
                  <a:gd name="T7" fmla="*/ 117 h 118"/>
                </a:gdLst>
                <a:ahLst/>
                <a:cxnLst>
                  <a:cxn ang="0">
                    <a:pos x="T0" y="T1"/>
                  </a:cxn>
                  <a:cxn ang="0">
                    <a:pos x="T2" y="T3"/>
                  </a:cxn>
                  <a:cxn ang="0">
                    <a:pos x="T4" y="T5"/>
                  </a:cxn>
                  <a:cxn ang="0">
                    <a:pos x="T6" y="T7"/>
                  </a:cxn>
                </a:cxnLst>
                <a:rect l="0" t="0" r="r" b="b"/>
                <a:pathLst>
                  <a:path w="24" h="118">
                    <a:moveTo>
                      <a:pt x="0" y="117"/>
                    </a:moveTo>
                    <a:lnTo>
                      <a:pt x="23" y="5"/>
                    </a:lnTo>
                    <a:lnTo>
                      <a:pt x="3" y="0"/>
                    </a:lnTo>
                    <a:lnTo>
                      <a:pt x="0" y="117"/>
                    </a:lnTo>
                  </a:path>
                </a:pathLst>
              </a:custGeom>
              <a:solidFill>
                <a:srgbClr val="FF00FF"/>
              </a:solidFill>
              <a:ln w="9525">
                <a:solidFill>
                  <a:srgbClr val="FF00FF"/>
                </a:solidFill>
                <a:round/>
                <a:headEnd/>
                <a:tailEnd/>
              </a:ln>
            </p:spPr>
            <p:txBody>
              <a:bodyPr wrap="none" anchor="ctr"/>
              <a:lstStyle/>
              <a:p>
                <a:endParaRPr lang="en-US"/>
              </a:p>
            </p:txBody>
          </p:sp>
          <p:sp>
            <p:nvSpPr>
              <p:cNvPr id="195912" name="Freeform 328"/>
              <p:cNvSpPr>
                <a:spLocks noChangeArrowheads="1"/>
              </p:cNvSpPr>
              <p:nvPr/>
            </p:nvSpPr>
            <p:spPr bwMode="auto">
              <a:xfrm>
                <a:off x="3612" y="590"/>
                <a:ext cx="5" cy="27"/>
              </a:xfrm>
              <a:custGeom>
                <a:avLst/>
                <a:gdLst>
                  <a:gd name="T0" fmla="*/ 20 w 24"/>
                  <a:gd name="T1" fmla="*/ 117 h 118"/>
                  <a:gd name="T2" fmla="*/ 23 w 24"/>
                  <a:gd name="T3" fmla="*/ 0 h 118"/>
                  <a:gd name="T4" fmla="*/ 0 w 24"/>
                  <a:gd name="T5" fmla="*/ 112 h 118"/>
                  <a:gd name="T6" fmla="*/ 20 w 24"/>
                  <a:gd name="T7" fmla="*/ 117 h 118"/>
                </a:gdLst>
                <a:ahLst/>
                <a:cxnLst>
                  <a:cxn ang="0">
                    <a:pos x="T0" y="T1"/>
                  </a:cxn>
                  <a:cxn ang="0">
                    <a:pos x="T2" y="T3"/>
                  </a:cxn>
                  <a:cxn ang="0">
                    <a:pos x="T4" y="T5"/>
                  </a:cxn>
                  <a:cxn ang="0">
                    <a:pos x="T6" y="T7"/>
                  </a:cxn>
                </a:cxnLst>
                <a:rect l="0" t="0" r="r" b="b"/>
                <a:pathLst>
                  <a:path w="24" h="118">
                    <a:moveTo>
                      <a:pt x="20" y="117"/>
                    </a:moveTo>
                    <a:lnTo>
                      <a:pt x="23" y="0"/>
                    </a:lnTo>
                    <a:lnTo>
                      <a:pt x="0" y="112"/>
                    </a:lnTo>
                    <a:lnTo>
                      <a:pt x="20" y="117"/>
                    </a:lnTo>
                  </a:path>
                </a:pathLst>
              </a:custGeom>
              <a:solidFill>
                <a:srgbClr val="FF00FF"/>
              </a:solidFill>
              <a:ln w="9525">
                <a:solidFill>
                  <a:srgbClr val="FF00FF"/>
                </a:solidFill>
                <a:round/>
                <a:headEnd/>
                <a:tailEnd/>
              </a:ln>
            </p:spPr>
            <p:txBody>
              <a:bodyPr wrap="none" anchor="ctr"/>
              <a:lstStyle/>
              <a:p>
                <a:endParaRPr lang="en-US"/>
              </a:p>
            </p:txBody>
          </p:sp>
          <p:sp>
            <p:nvSpPr>
              <p:cNvPr id="195913" name="Freeform 329"/>
              <p:cNvSpPr>
                <a:spLocks noChangeArrowheads="1"/>
              </p:cNvSpPr>
              <p:nvPr/>
            </p:nvSpPr>
            <p:spPr bwMode="auto">
              <a:xfrm>
                <a:off x="3576" y="582"/>
                <a:ext cx="16" cy="29"/>
              </a:xfrm>
              <a:custGeom>
                <a:avLst/>
                <a:gdLst>
                  <a:gd name="T0" fmla="*/ 45 w 69"/>
                  <a:gd name="T1" fmla="*/ 126 h 127"/>
                  <a:gd name="T2" fmla="*/ 68 w 69"/>
                  <a:gd name="T3" fmla="*/ 15 h 127"/>
                  <a:gd name="T4" fmla="*/ 0 w 69"/>
                  <a:gd name="T5" fmla="*/ 0 h 127"/>
                  <a:gd name="T6" fmla="*/ 45 w 69"/>
                  <a:gd name="T7" fmla="*/ 126 h 127"/>
                </a:gdLst>
                <a:ahLst/>
                <a:cxnLst>
                  <a:cxn ang="0">
                    <a:pos x="T0" y="T1"/>
                  </a:cxn>
                  <a:cxn ang="0">
                    <a:pos x="T2" y="T3"/>
                  </a:cxn>
                  <a:cxn ang="0">
                    <a:pos x="T4" y="T5"/>
                  </a:cxn>
                  <a:cxn ang="0">
                    <a:pos x="T6" y="T7"/>
                  </a:cxn>
                </a:cxnLst>
                <a:rect l="0" t="0" r="r" b="b"/>
                <a:pathLst>
                  <a:path w="69" h="127">
                    <a:moveTo>
                      <a:pt x="45" y="126"/>
                    </a:moveTo>
                    <a:lnTo>
                      <a:pt x="68" y="15"/>
                    </a:lnTo>
                    <a:lnTo>
                      <a:pt x="0" y="0"/>
                    </a:lnTo>
                    <a:lnTo>
                      <a:pt x="45" y="126"/>
                    </a:lnTo>
                  </a:path>
                </a:pathLst>
              </a:custGeom>
              <a:solidFill>
                <a:srgbClr val="FF00FF"/>
              </a:solidFill>
              <a:ln w="9525">
                <a:solidFill>
                  <a:srgbClr val="FF00FF"/>
                </a:solidFill>
                <a:round/>
                <a:headEnd/>
                <a:tailEnd/>
              </a:ln>
            </p:spPr>
            <p:txBody>
              <a:bodyPr wrap="none" anchor="ctr"/>
              <a:lstStyle/>
              <a:p>
                <a:endParaRPr lang="en-US"/>
              </a:p>
            </p:txBody>
          </p:sp>
          <p:sp>
            <p:nvSpPr>
              <p:cNvPr id="195914" name="Freeform 330"/>
              <p:cNvSpPr>
                <a:spLocks noChangeArrowheads="1"/>
              </p:cNvSpPr>
              <p:nvPr/>
            </p:nvSpPr>
            <p:spPr bwMode="auto">
              <a:xfrm>
                <a:off x="3572" y="582"/>
                <a:ext cx="15" cy="29"/>
              </a:xfrm>
              <a:custGeom>
                <a:avLst/>
                <a:gdLst>
                  <a:gd name="T0" fmla="*/ 65 w 66"/>
                  <a:gd name="T1" fmla="*/ 126 h 127"/>
                  <a:gd name="T2" fmla="*/ 20 w 66"/>
                  <a:gd name="T3" fmla="*/ 0 h 127"/>
                  <a:gd name="T4" fmla="*/ 0 w 66"/>
                  <a:gd name="T5" fmla="*/ 111 h 127"/>
                  <a:gd name="T6" fmla="*/ 65 w 66"/>
                  <a:gd name="T7" fmla="*/ 126 h 127"/>
                </a:gdLst>
                <a:ahLst/>
                <a:cxnLst>
                  <a:cxn ang="0">
                    <a:pos x="T0" y="T1"/>
                  </a:cxn>
                  <a:cxn ang="0">
                    <a:pos x="T2" y="T3"/>
                  </a:cxn>
                  <a:cxn ang="0">
                    <a:pos x="T4" y="T5"/>
                  </a:cxn>
                  <a:cxn ang="0">
                    <a:pos x="T6" y="T7"/>
                  </a:cxn>
                </a:cxnLst>
                <a:rect l="0" t="0" r="r" b="b"/>
                <a:pathLst>
                  <a:path w="66" h="127">
                    <a:moveTo>
                      <a:pt x="65" y="126"/>
                    </a:moveTo>
                    <a:lnTo>
                      <a:pt x="20" y="0"/>
                    </a:lnTo>
                    <a:lnTo>
                      <a:pt x="0" y="111"/>
                    </a:lnTo>
                    <a:lnTo>
                      <a:pt x="65" y="126"/>
                    </a:lnTo>
                  </a:path>
                </a:pathLst>
              </a:custGeom>
              <a:solidFill>
                <a:srgbClr val="FF00FF"/>
              </a:solidFill>
              <a:ln w="9525">
                <a:solidFill>
                  <a:srgbClr val="FF00FF"/>
                </a:solidFill>
                <a:round/>
                <a:headEnd/>
                <a:tailEnd/>
              </a:ln>
            </p:spPr>
            <p:txBody>
              <a:bodyPr wrap="none" anchor="ctr"/>
              <a:lstStyle/>
              <a:p>
                <a:endParaRPr lang="en-US"/>
              </a:p>
            </p:txBody>
          </p:sp>
          <p:sp>
            <p:nvSpPr>
              <p:cNvPr id="195915" name="Freeform 331"/>
              <p:cNvSpPr>
                <a:spLocks noChangeArrowheads="1"/>
              </p:cNvSpPr>
              <p:nvPr/>
            </p:nvSpPr>
            <p:spPr bwMode="auto">
              <a:xfrm>
                <a:off x="3542" y="575"/>
                <a:ext cx="15" cy="29"/>
              </a:xfrm>
              <a:custGeom>
                <a:avLst/>
                <a:gdLst>
                  <a:gd name="T0" fmla="*/ 46 w 67"/>
                  <a:gd name="T1" fmla="*/ 127 h 128"/>
                  <a:gd name="T2" fmla="*/ 66 w 67"/>
                  <a:gd name="T3" fmla="*/ 16 h 128"/>
                  <a:gd name="T4" fmla="*/ 0 w 67"/>
                  <a:gd name="T5" fmla="*/ 0 h 128"/>
                  <a:gd name="T6" fmla="*/ 46 w 67"/>
                  <a:gd name="T7" fmla="*/ 127 h 128"/>
                </a:gdLst>
                <a:ahLst/>
                <a:cxnLst>
                  <a:cxn ang="0">
                    <a:pos x="T0" y="T1"/>
                  </a:cxn>
                  <a:cxn ang="0">
                    <a:pos x="T2" y="T3"/>
                  </a:cxn>
                  <a:cxn ang="0">
                    <a:pos x="T4" y="T5"/>
                  </a:cxn>
                  <a:cxn ang="0">
                    <a:pos x="T6" y="T7"/>
                  </a:cxn>
                </a:cxnLst>
                <a:rect l="0" t="0" r="r" b="b"/>
                <a:pathLst>
                  <a:path w="67" h="128">
                    <a:moveTo>
                      <a:pt x="46" y="127"/>
                    </a:moveTo>
                    <a:lnTo>
                      <a:pt x="66" y="16"/>
                    </a:lnTo>
                    <a:lnTo>
                      <a:pt x="0" y="0"/>
                    </a:lnTo>
                    <a:lnTo>
                      <a:pt x="46" y="127"/>
                    </a:lnTo>
                  </a:path>
                </a:pathLst>
              </a:custGeom>
              <a:solidFill>
                <a:srgbClr val="FF00FF"/>
              </a:solidFill>
              <a:ln w="9525">
                <a:solidFill>
                  <a:srgbClr val="FF00FF"/>
                </a:solidFill>
                <a:round/>
                <a:headEnd/>
                <a:tailEnd/>
              </a:ln>
            </p:spPr>
            <p:txBody>
              <a:bodyPr wrap="none" anchor="ctr"/>
              <a:lstStyle/>
              <a:p>
                <a:endParaRPr lang="en-US"/>
              </a:p>
            </p:txBody>
          </p:sp>
          <p:sp>
            <p:nvSpPr>
              <p:cNvPr id="195916" name="Freeform 332"/>
              <p:cNvSpPr>
                <a:spLocks noChangeArrowheads="1"/>
              </p:cNvSpPr>
              <p:nvPr/>
            </p:nvSpPr>
            <p:spPr bwMode="auto">
              <a:xfrm>
                <a:off x="3537" y="575"/>
                <a:ext cx="16" cy="29"/>
              </a:xfrm>
              <a:custGeom>
                <a:avLst/>
                <a:gdLst>
                  <a:gd name="T0" fmla="*/ 69 w 70"/>
                  <a:gd name="T1" fmla="*/ 127 h 128"/>
                  <a:gd name="T2" fmla="*/ 23 w 70"/>
                  <a:gd name="T3" fmla="*/ 0 h 128"/>
                  <a:gd name="T4" fmla="*/ 0 w 70"/>
                  <a:gd name="T5" fmla="*/ 114 h 128"/>
                  <a:gd name="T6" fmla="*/ 69 w 70"/>
                  <a:gd name="T7" fmla="*/ 127 h 128"/>
                </a:gdLst>
                <a:ahLst/>
                <a:cxnLst>
                  <a:cxn ang="0">
                    <a:pos x="T0" y="T1"/>
                  </a:cxn>
                  <a:cxn ang="0">
                    <a:pos x="T2" y="T3"/>
                  </a:cxn>
                  <a:cxn ang="0">
                    <a:pos x="T4" y="T5"/>
                  </a:cxn>
                  <a:cxn ang="0">
                    <a:pos x="T6" y="T7"/>
                  </a:cxn>
                </a:cxnLst>
                <a:rect l="0" t="0" r="r" b="b"/>
                <a:pathLst>
                  <a:path w="70" h="128">
                    <a:moveTo>
                      <a:pt x="69" y="127"/>
                    </a:moveTo>
                    <a:lnTo>
                      <a:pt x="23" y="0"/>
                    </a:lnTo>
                    <a:lnTo>
                      <a:pt x="0" y="114"/>
                    </a:lnTo>
                    <a:lnTo>
                      <a:pt x="69" y="127"/>
                    </a:lnTo>
                  </a:path>
                </a:pathLst>
              </a:custGeom>
              <a:solidFill>
                <a:srgbClr val="FF00FF"/>
              </a:solidFill>
              <a:ln w="9525">
                <a:solidFill>
                  <a:srgbClr val="FF00FF"/>
                </a:solidFill>
                <a:round/>
                <a:headEnd/>
                <a:tailEnd/>
              </a:ln>
            </p:spPr>
            <p:txBody>
              <a:bodyPr wrap="none" anchor="ctr"/>
              <a:lstStyle/>
              <a:p>
                <a:endParaRPr lang="en-US"/>
              </a:p>
            </p:txBody>
          </p:sp>
          <p:sp>
            <p:nvSpPr>
              <p:cNvPr id="195917" name="Freeform 333"/>
              <p:cNvSpPr>
                <a:spLocks noChangeArrowheads="1"/>
              </p:cNvSpPr>
              <p:nvPr/>
            </p:nvSpPr>
            <p:spPr bwMode="auto">
              <a:xfrm>
                <a:off x="3515" y="570"/>
                <a:ext cx="5" cy="27"/>
              </a:xfrm>
              <a:custGeom>
                <a:avLst/>
                <a:gdLst>
                  <a:gd name="T0" fmla="*/ 0 w 24"/>
                  <a:gd name="T1" fmla="*/ 117 h 118"/>
                  <a:gd name="T2" fmla="*/ 23 w 24"/>
                  <a:gd name="T3" fmla="*/ 6 h 118"/>
                  <a:gd name="T4" fmla="*/ 3 w 24"/>
                  <a:gd name="T5" fmla="*/ 0 h 118"/>
                  <a:gd name="T6" fmla="*/ 0 w 24"/>
                  <a:gd name="T7" fmla="*/ 117 h 118"/>
                </a:gdLst>
                <a:ahLst/>
                <a:cxnLst>
                  <a:cxn ang="0">
                    <a:pos x="T0" y="T1"/>
                  </a:cxn>
                  <a:cxn ang="0">
                    <a:pos x="T2" y="T3"/>
                  </a:cxn>
                  <a:cxn ang="0">
                    <a:pos x="T4" y="T5"/>
                  </a:cxn>
                  <a:cxn ang="0">
                    <a:pos x="T6" y="T7"/>
                  </a:cxn>
                </a:cxnLst>
                <a:rect l="0" t="0" r="r" b="b"/>
                <a:pathLst>
                  <a:path w="24" h="118">
                    <a:moveTo>
                      <a:pt x="0" y="117"/>
                    </a:moveTo>
                    <a:lnTo>
                      <a:pt x="23" y="6"/>
                    </a:lnTo>
                    <a:lnTo>
                      <a:pt x="3" y="0"/>
                    </a:lnTo>
                    <a:lnTo>
                      <a:pt x="0" y="117"/>
                    </a:lnTo>
                  </a:path>
                </a:pathLst>
              </a:custGeom>
              <a:solidFill>
                <a:srgbClr val="FF00FF"/>
              </a:solidFill>
              <a:ln w="9525">
                <a:solidFill>
                  <a:srgbClr val="FF00FF"/>
                </a:solidFill>
                <a:round/>
                <a:headEnd/>
                <a:tailEnd/>
              </a:ln>
            </p:spPr>
            <p:txBody>
              <a:bodyPr wrap="none" anchor="ctr"/>
              <a:lstStyle/>
              <a:p>
                <a:endParaRPr lang="en-US"/>
              </a:p>
            </p:txBody>
          </p:sp>
          <p:sp>
            <p:nvSpPr>
              <p:cNvPr id="195918" name="Freeform 334"/>
              <p:cNvSpPr>
                <a:spLocks noChangeArrowheads="1"/>
              </p:cNvSpPr>
              <p:nvPr/>
            </p:nvSpPr>
            <p:spPr bwMode="auto">
              <a:xfrm>
                <a:off x="3511" y="570"/>
                <a:ext cx="5" cy="27"/>
              </a:xfrm>
              <a:custGeom>
                <a:avLst/>
                <a:gdLst>
                  <a:gd name="T0" fmla="*/ 20 w 24"/>
                  <a:gd name="T1" fmla="*/ 117 h 118"/>
                  <a:gd name="T2" fmla="*/ 23 w 24"/>
                  <a:gd name="T3" fmla="*/ 0 h 118"/>
                  <a:gd name="T4" fmla="*/ 0 w 24"/>
                  <a:gd name="T5" fmla="*/ 112 h 118"/>
                  <a:gd name="T6" fmla="*/ 20 w 24"/>
                  <a:gd name="T7" fmla="*/ 117 h 118"/>
                </a:gdLst>
                <a:ahLst/>
                <a:cxnLst>
                  <a:cxn ang="0">
                    <a:pos x="T0" y="T1"/>
                  </a:cxn>
                  <a:cxn ang="0">
                    <a:pos x="T2" y="T3"/>
                  </a:cxn>
                  <a:cxn ang="0">
                    <a:pos x="T4" y="T5"/>
                  </a:cxn>
                  <a:cxn ang="0">
                    <a:pos x="T6" y="T7"/>
                  </a:cxn>
                </a:cxnLst>
                <a:rect l="0" t="0" r="r" b="b"/>
                <a:pathLst>
                  <a:path w="24" h="118">
                    <a:moveTo>
                      <a:pt x="20" y="117"/>
                    </a:moveTo>
                    <a:lnTo>
                      <a:pt x="23" y="0"/>
                    </a:lnTo>
                    <a:lnTo>
                      <a:pt x="0" y="112"/>
                    </a:lnTo>
                    <a:lnTo>
                      <a:pt x="20" y="117"/>
                    </a:lnTo>
                  </a:path>
                </a:pathLst>
              </a:custGeom>
              <a:solidFill>
                <a:srgbClr val="FF00FF"/>
              </a:solidFill>
              <a:ln w="9525">
                <a:solidFill>
                  <a:srgbClr val="FF00FF"/>
                </a:solidFill>
                <a:round/>
                <a:headEnd/>
                <a:tailEnd/>
              </a:ln>
            </p:spPr>
            <p:txBody>
              <a:bodyPr wrap="none" anchor="ctr"/>
              <a:lstStyle/>
              <a:p>
                <a:endParaRPr lang="en-US"/>
              </a:p>
            </p:txBody>
          </p:sp>
          <p:sp>
            <p:nvSpPr>
              <p:cNvPr id="195919" name="Freeform 335"/>
              <p:cNvSpPr>
                <a:spLocks noChangeArrowheads="1"/>
              </p:cNvSpPr>
              <p:nvPr/>
            </p:nvSpPr>
            <p:spPr bwMode="auto">
              <a:xfrm>
                <a:off x="3440" y="569"/>
                <a:ext cx="67" cy="26"/>
              </a:xfrm>
              <a:custGeom>
                <a:avLst/>
                <a:gdLst>
                  <a:gd name="T0" fmla="*/ 294 w 295"/>
                  <a:gd name="T1" fmla="*/ 0 h 115"/>
                  <a:gd name="T2" fmla="*/ 281 w 295"/>
                  <a:gd name="T3" fmla="*/ 114 h 115"/>
                  <a:gd name="T4" fmla="*/ 0 w 295"/>
                  <a:gd name="T5" fmla="*/ 86 h 115"/>
                  <a:gd name="T6" fmla="*/ 294 w 295"/>
                  <a:gd name="T7" fmla="*/ 0 h 115"/>
                </a:gdLst>
                <a:ahLst/>
                <a:cxnLst>
                  <a:cxn ang="0">
                    <a:pos x="T0" y="T1"/>
                  </a:cxn>
                  <a:cxn ang="0">
                    <a:pos x="T2" y="T3"/>
                  </a:cxn>
                  <a:cxn ang="0">
                    <a:pos x="T4" y="T5"/>
                  </a:cxn>
                  <a:cxn ang="0">
                    <a:pos x="T6" y="T7"/>
                  </a:cxn>
                </a:cxnLst>
                <a:rect l="0" t="0" r="r" b="b"/>
                <a:pathLst>
                  <a:path w="295" h="115">
                    <a:moveTo>
                      <a:pt x="294" y="0"/>
                    </a:moveTo>
                    <a:lnTo>
                      <a:pt x="281" y="114"/>
                    </a:lnTo>
                    <a:lnTo>
                      <a:pt x="0" y="86"/>
                    </a:lnTo>
                    <a:lnTo>
                      <a:pt x="294" y="0"/>
                    </a:lnTo>
                  </a:path>
                </a:pathLst>
              </a:custGeom>
              <a:solidFill>
                <a:srgbClr val="0000FF"/>
              </a:solidFill>
              <a:ln w="9525">
                <a:solidFill>
                  <a:srgbClr val="0000FF"/>
                </a:solidFill>
                <a:round/>
                <a:headEnd/>
                <a:tailEnd/>
              </a:ln>
            </p:spPr>
            <p:txBody>
              <a:bodyPr wrap="none" anchor="ctr"/>
              <a:lstStyle/>
              <a:p>
                <a:endParaRPr lang="en-US"/>
              </a:p>
            </p:txBody>
          </p:sp>
          <p:sp>
            <p:nvSpPr>
              <p:cNvPr id="195920" name="Freeform 336"/>
              <p:cNvSpPr>
                <a:spLocks noChangeArrowheads="1"/>
              </p:cNvSpPr>
              <p:nvPr/>
            </p:nvSpPr>
            <p:spPr bwMode="auto">
              <a:xfrm>
                <a:off x="3440" y="562"/>
                <a:ext cx="67" cy="26"/>
              </a:xfrm>
              <a:custGeom>
                <a:avLst/>
                <a:gdLst>
                  <a:gd name="T0" fmla="*/ 294 w 295"/>
                  <a:gd name="T1" fmla="*/ 27 h 114"/>
                  <a:gd name="T2" fmla="*/ 0 w 295"/>
                  <a:gd name="T3" fmla="*/ 113 h 114"/>
                  <a:gd name="T4" fmla="*/ 12 w 295"/>
                  <a:gd name="T5" fmla="*/ 0 h 114"/>
                  <a:gd name="T6" fmla="*/ 294 w 295"/>
                  <a:gd name="T7" fmla="*/ 27 h 114"/>
                </a:gdLst>
                <a:ahLst/>
                <a:cxnLst>
                  <a:cxn ang="0">
                    <a:pos x="T0" y="T1"/>
                  </a:cxn>
                  <a:cxn ang="0">
                    <a:pos x="T2" y="T3"/>
                  </a:cxn>
                  <a:cxn ang="0">
                    <a:pos x="T4" y="T5"/>
                  </a:cxn>
                  <a:cxn ang="0">
                    <a:pos x="T6" y="T7"/>
                  </a:cxn>
                </a:cxnLst>
                <a:rect l="0" t="0" r="r" b="b"/>
                <a:pathLst>
                  <a:path w="295" h="114">
                    <a:moveTo>
                      <a:pt x="294" y="27"/>
                    </a:moveTo>
                    <a:lnTo>
                      <a:pt x="0" y="113"/>
                    </a:lnTo>
                    <a:lnTo>
                      <a:pt x="12" y="0"/>
                    </a:lnTo>
                    <a:lnTo>
                      <a:pt x="294" y="27"/>
                    </a:lnTo>
                  </a:path>
                </a:pathLst>
              </a:custGeom>
              <a:solidFill>
                <a:srgbClr val="0000FF"/>
              </a:solidFill>
              <a:ln w="9525">
                <a:solidFill>
                  <a:srgbClr val="0000FF"/>
                </a:solidFill>
                <a:round/>
                <a:headEnd/>
                <a:tailEnd/>
              </a:ln>
            </p:spPr>
            <p:txBody>
              <a:bodyPr wrap="none" anchor="ctr"/>
              <a:lstStyle/>
              <a:p>
                <a:endParaRPr lang="en-US"/>
              </a:p>
            </p:txBody>
          </p:sp>
          <p:sp>
            <p:nvSpPr>
              <p:cNvPr id="195921" name="Freeform 337"/>
              <p:cNvSpPr>
                <a:spLocks noChangeArrowheads="1"/>
              </p:cNvSpPr>
              <p:nvPr/>
            </p:nvSpPr>
            <p:spPr bwMode="auto">
              <a:xfrm>
                <a:off x="3397" y="562"/>
                <a:ext cx="11" cy="26"/>
              </a:xfrm>
              <a:custGeom>
                <a:avLst/>
                <a:gdLst>
                  <a:gd name="T0" fmla="*/ 49 w 50"/>
                  <a:gd name="T1" fmla="*/ 113 h 114"/>
                  <a:gd name="T2" fmla="*/ 49 w 50"/>
                  <a:gd name="T3" fmla="*/ 0 h 114"/>
                  <a:gd name="T4" fmla="*/ 0 w 50"/>
                  <a:gd name="T5" fmla="*/ 0 h 114"/>
                  <a:gd name="T6" fmla="*/ 49 w 50"/>
                  <a:gd name="T7" fmla="*/ 113 h 114"/>
                </a:gdLst>
                <a:ahLst/>
                <a:cxnLst>
                  <a:cxn ang="0">
                    <a:pos x="T0" y="T1"/>
                  </a:cxn>
                  <a:cxn ang="0">
                    <a:pos x="T2" y="T3"/>
                  </a:cxn>
                  <a:cxn ang="0">
                    <a:pos x="T4" y="T5"/>
                  </a:cxn>
                  <a:cxn ang="0">
                    <a:pos x="T6" y="T7"/>
                  </a:cxn>
                </a:cxnLst>
                <a:rect l="0" t="0" r="r" b="b"/>
                <a:pathLst>
                  <a:path w="50" h="114">
                    <a:moveTo>
                      <a:pt x="49" y="113"/>
                    </a:moveTo>
                    <a:lnTo>
                      <a:pt x="49" y="0"/>
                    </a:lnTo>
                    <a:lnTo>
                      <a:pt x="0" y="0"/>
                    </a:lnTo>
                    <a:lnTo>
                      <a:pt x="49" y="113"/>
                    </a:lnTo>
                  </a:path>
                </a:pathLst>
              </a:custGeom>
              <a:solidFill>
                <a:srgbClr val="FF00FF"/>
              </a:solidFill>
              <a:ln w="9525">
                <a:solidFill>
                  <a:srgbClr val="FF00FF"/>
                </a:solidFill>
                <a:round/>
                <a:headEnd/>
                <a:tailEnd/>
              </a:ln>
            </p:spPr>
            <p:txBody>
              <a:bodyPr wrap="none" anchor="ctr"/>
              <a:lstStyle/>
              <a:p>
                <a:endParaRPr lang="en-US"/>
              </a:p>
            </p:txBody>
          </p:sp>
          <p:sp>
            <p:nvSpPr>
              <p:cNvPr id="195922" name="Freeform 338"/>
              <p:cNvSpPr>
                <a:spLocks noChangeArrowheads="1"/>
              </p:cNvSpPr>
              <p:nvPr/>
            </p:nvSpPr>
            <p:spPr bwMode="auto">
              <a:xfrm>
                <a:off x="3397" y="562"/>
                <a:ext cx="11" cy="26"/>
              </a:xfrm>
              <a:custGeom>
                <a:avLst/>
                <a:gdLst>
                  <a:gd name="T0" fmla="*/ 49 w 50"/>
                  <a:gd name="T1" fmla="*/ 113 h 114"/>
                  <a:gd name="T2" fmla="*/ 0 w 50"/>
                  <a:gd name="T3" fmla="*/ 0 h 114"/>
                  <a:gd name="T4" fmla="*/ 0 w 50"/>
                  <a:gd name="T5" fmla="*/ 113 h 114"/>
                  <a:gd name="T6" fmla="*/ 49 w 50"/>
                  <a:gd name="T7" fmla="*/ 113 h 114"/>
                </a:gdLst>
                <a:ahLst/>
                <a:cxnLst>
                  <a:cxn ang="0">
                    <a:pos x="T0" y="T1"/>
                  </a:cxn>
                  <a:cxn ang="0">
                    <a:pos x="T2" y="T3"/>
                  </a:cxn>
                  <a:cxn ang="0">
                    <a:pos x="T4" y="T5"/>
                  </a:cxn>
                  <a:cxn ang="0">
                    <a:pos x="T6" y="T7"/>
                  </a:cxn>
                </a:cxnLst>
                <a:rect l="0" t="0" r="r" b="b"/>
                <a:pathLst>
                  <a:path w="50" h="114">
                    <a:moveTo>
                      <a:pt x="49" y="113"/>
                    </a:moveTo>
                    <a:lnTo>
                      <a:pt x="0" y="0"/>
                    </a:lnTo>
                    <a:lnTo>
                      <a:pt x="0" y="113"/>
                    </a:lnTo>
                    <a:lnTo>
                      <a:pt x="49" y="113"/>
                    </a:lnTo>
                  </a:path>
                </a:pathLst>
              </a:custGeom>
              <a:solidFill>
                <a:srgbClr val="FF00FF"/>
              </a:solidFill>
              <a:ln w="9525">
                <a:solidFill>
                  <a:srgbClr val="FF00FF"/>
                </a:solidFill>
                <a:round/>
                <a:headEnd/>
                <a:tailEnd/>
              </a:ln>
            </p:spPr>
            <p:txBody>
              <a:bodyPr wrap="none" anchor="ctr"/>
              <a:lstStyle/>
              <a:p>
                <a:endParaRPr lang="en-US"/>
              </a:p>
            </p:txBody>
          </p:sp>
          <p:sp>
            <p:nvSpPr>
              <p:cNvPr id="195923" name="Freeform 339"/>
              <p:cNvSpPr>
                <a:spLocks noChangeArrowheads="1"/>
              </p:cNvSpPr>
              <p:nvPr/>
            </p:nvSpPr>
            <p:spPr bwMode="auto">
              <a:xfrm>
                <a:off x="3367" y="562"/>
                <a:ext cx="11" cy="26"/>
              </a:xfrm>
              <a:custGeom>
                <a:avLst/>
                <a:gdLst>
                  <a:gd name="T0" fmla="*/ 48 w 49"/>
                  <a:gd name="T1" fmla="*/ 113 h 114"/>
                  <a:gd name="T2" fmla="*/ 48 w 49"/>
                  <a:gd name="T3" fmla="*/ 0 h 114"/>
                  <a:gd name="T4" fmla="*/ 0 w 49"/>
                  <a:gd name="T5" fmla="*/ 0 h 114"/>
                  <a:gd name="T6" fmla="*/ 48 w 49"/>
                  <a:gd name="T7" fmla="*/ 113 h 114"/>
                </a:gdLst>
                <a:ahLst/>
                <a:cxnLst>
                  <a:cxn ang="0">
                    <a:pos x="T0" y="T1"/>
                  </a:cxn>
                  <a:cxn ang="0">
                    <a:pos x="T2" y="T3"/>
                  </a:cxn>
                  <a:cxn ang="0">
                    <a:pos x="T4" y="T5"/>
                  </a:cxn>
                  <a:cxn ang="0">
                    <a:pos x="T6" y="T7"/>
                  </a:cxn>
                </a:cxnLst>
                <a:rect l="0" t="0" r="r" b="b"/>
                <a:pathLst>
                  <a:path w="49" h="114">
                    <a:moveTo>
                      <a:pt x="48" y="113"/>
                    </a:moveTo>
                    <a:lnTo>
                      <a:pt x="48" y="0"/>
                    </a:lnTo>
                    <a:lnTo>
                      <a:pt x="0" y="0"/>
                    </a:lnTo>
                    <a:lnTo>
                      <a:pt x="48" y="113"/>
                    </a:lnTo>
                  </a:path>
                </a:pathLst>
              </a:custGeom>
              <a:solidFill>
                <a:srgbClr val="FF00FF"/>
              </a:solidFill>
              <a:ln w="9525">
                <a:solidFill>
                  <a:srgbClr val="FF00FF"/>
                </a:solidFill>
                <a:round/>
                <a:headEnd/>
                <a:tailEnd/>
              </a:ln>
            </p:spPr>
            <p:txBody>
              <a:bodyPr wrap="none" anchor="ctr"/>
              <a:lstStyle/>
              <a:p>
                <a:endParaRPr lang="en-US"/>
              </a:p>
            </p:txBody>
          </p:sp>
          <p:sp>
            <p:nvSpPr>
              <p:cNvPr id="195924" name="Freeform 340"/>
              <p:cNvSpPr>
                <a:spLocks noChangeArrowheads="1"/>
              </p:cNvSpPr>
              <p:nvPr/>
            </p:nvSpPr>
            <p:spPr bwMode="auto">
              <a:xfrm>
                <a:off x="3367" y="562"/>
                <a:ext cx="11" cy="26"/>
              </a:xfrm>
              <a:custGeom>
                <a:avLst/>
                <a:gdLst>
                  <a:gd name="T0" fmla="*/ 48 w 49"/>
                  <a:gd name="T1" fmla="*/ 113 h 114"/>
                  <a:gd name="T2" fmla="*/ 0 w 49"/>
                  <a:gd name="T3" fmla="*/ 0 h 114"/>
                  <a:gd name="T4" fmla="*/ 0 w 49"/>
                  <a:gd name="T5" fmla="*/ 113 h 114"/>
                  <a:gd name="T6" fmla="*/ 48 w 49"/>
                  <a:gd name="T7" fmla="*/ 113 h 114"/>
                </a:gdLst>
                <a:ahLst/>
                <a:cxnLst>
                  <a:cxn ang="0">
                    <a:pos x="T0" y="T1"/>
                  </a:cxn>
                  <a:cxn ang="0">
                    <a:pos x="T2" y="T3"/>
                  </a:cxn>
                  <a:cxn ang="0">
                    <a:pos x="T4" y="T5"/>
                  </a:cxn>
                  <a:cxn ang="0">
                    <a:pos x="T6" y="T7"/>
                  </a:cxn>
                </a:cxnLst>
                <a:rect l="0" t="0" r="r" b="b"/>
                <a:pathLst>
                  <a:path w="49" h="114">
                    <a:moveTo>
                      <a:pt x="48" y="113"/>
                    </a:moveTo>
                    <a:lnTo>
                      <a:pt x="0" y="0"/>
                    </a:lnTo>
                    <a:lnTo>
                      <a:pt x="0" y="113"/>
                    </a:lnTo>
                    <a:lnTo>
                      <a:pt x="48" y="113"/>
                    </a:lnTo>
                  </a:path>
                </a:pathLst>
              </a:custGeom>
              <a:solidFill>
                <a:srgbClr val="FF00FF"/>
              </a:solidFill>
              <a:ln w="9525">
                <a:solidFill>
                  <a:srgbClr val="FF00FF"/>
                </a:solidFill>
                <a:round/>
                <a:headEnd/>
                <a:tailEnd/>
              </a:ln>
            </p:spPr>
            <p:txBody>
              <a:bodyPr wrap="none" anchor="ctr"/>
              <a:lstStyle/>
              <a:p>
                <a:endParaRPr lang="en-US"/>
              </a:p>
            </p:txBody>
          </p:sp>
          <p:sp>
            <p:nvSpPr>
              <p:cNvPr id="195925" name="Freeform 341"/>
              <p:cNvSpPr>
                <a:spLocks noChangeArrowheads="1"/>
              </p:cNvSpPr>
              <p:nvPr/>
            </p:nvSpPr>
            <p:spPr bwMode="auto">
              <a:xfrm>
                <a:off x="3347" y="562"/>
                <a:ext cx="12" cy="26"/>
              </a:xfrm>
              <a:custGeom>
                <a:avLst/>
                <a:gdLst>
                  <a:gd name="T0" fmla="*/ 51 w 52"/>
                  <a:gd name="T1" fmla="*/ 113 h 114"/>
                  <a:gd name="T2" fmla="*/ 51 w 52"/>
                  <a:gd name="T3" fmla="*/ 0 h 114"/>
                  <a:gd name="T4" fmla="*/ 0 w 52"/>
                  <a:gd name="T5" fmla="*/ 0 h 114"/>
                  <a:gd name="T6" fmla="*/ 51 w 52"/>
                  <a:gd name="T7" fmla="*/ 113 h 114"/>
                </a:gdLst>
                <a:ahLst/>
                <a:cxnLst>
                  <a:cxn ang="0">
                    <a:pos x="T0" y="T1"/>
                  </a:cxn>
                  <a:cxn ang="0">
                    <a:pos x="T2" y="T3"/>
                  </a:cxn>
                  <a:cxn ang="0">
                    <a:pos x="T4" y="T5"/>
                  </a:cxn>
                  <a:cxn ang="0">
                    <a:pos x="T6" y="T7"/>
                  </a:cxn>
                </a:cxnLst>
                <a:rect l="0" t="0" r="r" b="b"/>
                <a:pathLst>
                  <a:path w="52" h="114">
                    <a:moveTo>
                      <a:pt x="51" y="113"/>
                    </a:moveTo>
                    <a:lnTo>
                      <a:pt x="51" y="0"/>
                    </a:lnTo>
                    <a:lnTo>
                      <a:pt x="0" y="0"/>
                    </a:lnTo>
                    <a:lnTo>
                      <a:pt x="51" y="113"/>
                    </a:lnTo>
                  </a:path>
                </a:pathLst>
              </a:custGeom>
              <a:solidFill>
                <a:srgbClr val="FF00FF"/>
              </a:solidFill>
              <a:ln w="9525">
                <a:solidFill>
                  <a:srgbClr val="FF00FF"/>
                </a:solidFill>
                <a:round/>
                <a:headEnd/>
                <a:tailEnd/>
              </a:ln>
            </p:spPr>
            <p:txBody>
              <a:bodyPr wrap="none" anchor="ctr"/>
              <a:lstStyle/>
              <a:p>
                <a:endParaRPr lang="en-US"/>
              </a:p>
            </p:txBody>
          </p:sp>
          <p:sp>
            <p:nvSpPr>
              <p:cNvPr id="195926" name="Freeform 342"/>
              <p:cNvSpPr>
                <a:spLocks noChangeArrowheads="1"/>
              </p:cNvSpPr>
              <p:nvPr/>
            </p:nvSpPr>
            <p:spPr bwMode="auto">
              <a:xfrm>
                <a:off x="3347" y="562"/>
                <a:ext cx="12" cy="26"/>
              </a:xfrm>
              <a:custGeom>
                <a:avLst/>
                <a:gdLst>
                  <a:gd name="T0" fmla="*/ 51 w 52"/>
                  <a:gd name="T1" fmla="*/ 113 h 114"/>
                  <a:gd name="T2" fmla="*/ 0 w 52"/>
                  <a:gd name="T3" fmla="*/ 0 h 114"/>
                  <a:gd name="T4" fmla="*/ 0 w 52"/>
                  <a:gd name="T5" fmla="*/ 113 h 114"/>
                  <a:gd name="T6" fmla="*/ 51 w 52"/>
                  <a:gd name="T7" fmla="*/ 113 h 114"/>
                </a:gdLst>
                <a:ahLst/>
                <a:cxnLst>
                  <a:cxn ang="0">
                    <a:pos x="T0" y="T1"/>
                  </a:cxn>
                  <a:cxn ang="0">
                    <a:pos x="T2" y="T3"/>
                  </a:cxn>
                  <a:cxn ang="0">
                    <a:pos x="T4" y="T5"/>
                  </a:cxn>
                  <a:cxn ang="0">
                    <a:pos x="T6" y="T7"/>
                  </a:cxn>
                </a:cxnLst>
                <a:rect l="0" t="0" r="r" b="b"/>
                <a:pathLst>
                  <a:path w="52" h="114">
                    <a:moveTo>
                      <a:pt x="51" y="113"/>
                    </a:moveTo>
                    <a:lnTo>
                      <a:pt x="0" y="0"/>
                    </a:lnTo>
                    <a:lnTo>
                      <a:pt x="0" y="113"/>
                    </a:lnTo>
                    <a:lnTo>
                      <a:pt x="51" y="113"/>
                    </a:lnTo>
                  </a:path>
                </a:pathLst>
              </a:custGeom>
              <a:solidFill>
                <a:srgbClr val="FF00FF"/>
              </a:solidFill>
              <a:ln w="9525">
                <a:solidFill>
                  <a:srgbClr val="FF00FF"/>
                </a:solidFill>
                <a:round/>
                <a:headEnd/>
                <a:tailEnd/>
              </a:ln>
            </p:spPr>
            <p:txBody>
              <a:bodyPr wrap="none" anchor="ctr"/>
              <a:lstStyle/>
              <a:p>
                <a:endParaRPr lang="en-US"/>
              </a:p>
            </p:txBody>
          </p:sp>
          <p:sp>
            <p:nvSpPr>
              <p:cNvPr id="195927" name="Freeform 343"/>
              <p:cNvSpPr>
                <a:spLocks noChangeArrowheads="1"/>
              </p:cNvSpPr>
              <p:nvPr/>
            </p:nvSpPr>
            <p:spPr bwMode="auto">
              <a:xfrm>
                <a:off x="2991" y="562"/>
                <a:ext cx="12" cy="26"/>
              </a:xfrm>
              <a:custGeom>
                <a:avLst/>
                <a:gdLst>
                  <a:gd name="T0" fmla="*/ 51 w 52"/>
                  <a:gd name="T1" fmla="*/ 113 h 114"/>
                  <a:gd name="T2" fmla="*/ 51 w 52"/>
                  <a:gd name="T3" fmla="*/ 0 h 114"/>
                  <a:gd name="T4" fmla="*/ 0 w 52"/>
                  <a:gd name="T5" fmla="*/ 0 h 114"/>
                  <a:gd name="T6" fmla="*/ 51 w 52"/>
                  <a:gd name="T7" fmla="*/ 113 h 114"/>
                </a:gdLst>
                <a:ahLst/>
                <a:cxnLst>
                  <a:cxn ang="0">
                    <a:pos x="T0" y="T1"/>
                  </a:cxn>
                  <a:cxn ang="0">
                    <a:pos x="T2" y="T3"/>
                  </a:cxn>
                  <a:cxn ang="0">
                    <a:pos x="T4" y="T5"/>
                  </a:cxn>
                  <a:cxn ang="0">
                    <a:pos x="T6" y="T7"/>
                  </a:cxn>
                </a:cxnLst>
                <a:rect l="0" t="0" r="r" b="b"/>
                <a:pathLst>
                  <a:path w="52" h="114">
                    <a:moveTo>
                      <a:pt x="51" y="113"/>
                    </a:moveTo>
                    <a:lnTo>
                      <a:pt x="51" y="0"/>
                    </a:lnTo>
                    <a:lnTo>
                      <a:pt x="0" y="0"/>
                    </a:lnTo>
                    <a:lnTo>
                      <a:pt x="51" y="113"/>
                    </a:lnTo>
                  </a:path>
                </a:pathLst>
              </a:custGeom>
              <a:solidFill>
                <a:srgbClr val="FF00FF"/>
              </a:solidFill>
              <a:ln w="9525">
                <a:solidFill>
                  <a:srgbClr val="FF00FF"/>
                </a:solidFill>
                <a:round/>
                <a:headEnd/>
                <a:tailEnd/>
              </a:ln>
            </p:spPr>
            <p:txBody>
              <a:bodyPr wrap="none" anchor="ctr"/>
              <a:lstStyle/>
              <a:p>
                <a:endParaRPr lang="en-US"/>
              </a:p>
            </p:txBody>
          </p:sp>
          <p:sp>
            <p:nvSpPr>
              <p:cNvPr id="195928" name="Freeform 344"/>
              <p:cNvSpPr>
                <a:spLocks noChangeArrowheads="1"/>
              </p:cNvSpPr>
              <p:nvPr/>
            </p:nvSpPr>
            <p:spPr bwMode="auto">
              <a:xfrm>
                <a:off x="2991" y="562"/>
                <a:ext cx="12" cy="26"/>
              </a:xfrm>
              <a:custGeom>
                <a:avLst/>
                <a:gdLst>
                  <a:gd name="T0" fmla="*/ 51 w 52"/>
                  <a:gd name="T1" fmla="*/ 113 h 114"/>
                  <a:gd name="T2" fmla="*/ 0 w 52"/>
                  <a:gd name="T3" fmla="*/ 0 h 114"/>
                  <a:gd name="T4" fmla="*/ 0 w 52"/>
                  <a:gd name="T5" fmla="*/ 113 h 114"/>
                  <a:gd name="T6" fmla="*/ 51 w 52"/>
                  <a:gd name="T7" fmla="*/ 113 h 114"/>
                </a:gdLst>
                <a:ahLst/>
                <a:cxnLst>
                  <a:cxn ang="0">
                    <a:pos x="T0" y="T1"/>
                  </a:cxn>
                  <a:cxn ang="0">
                    <a:pos x="T2" y="T3"/>
                  </a:cxn>
                  <a:cxn ang="0">
                    <a:pos x="T4" y="T5"/>
                  </a:cxn>
                  <a:cxn ang="0">
                    <a:pos x="T6" y="T7"/>
                  </a:cxn>
                </a:cxnLst>
                <a:rect l="0" t="0" r="r" b="b"/>
                <a:pathLst>
                  <a:path w="52" h="114">
                    <a:moveTo>
                      <a:pt x="51" y="113"/>
                    </a:moveTo>
                    <a:lnTo>
                      <a:pt x="0" y="0"/>
                    </a:lnTo>
                    <a:lnTo>
                      <a:pt x="0" y="113"/>
                    </a:lnTo>
                    <a:lnTo>
                      <a:pt x="51" y="113"/>
                    </a:lnTo>
                  </a:path>
                </a:pathLst>
              </a:custGeom>
              <a:solidFill>
                <a:srgbClr val="FF00FF"/>
              </a:solidFill>
              <a:ln w="9525">
                <a:solidFill>
                  <a:srgbClr val="FF00FF"/>
                </a:solidFill>
                <a:round/>
                <a:headEnd/>
                <a:tailEnd/>
              </a:ln>
            </p:spPr>
            <p:txBody>
              <a:bodyPr wrap="none" anchor="ctr"/>
              <a:lstStyle/>
              <a:p>
                <a:endParaRPr lang="en-US"/>
              </a:p>
            </p:txBody>
          </p:sp>
          <p:sp>
            <p:nvSpPr>
              <p:cNvPr id="195929" name="Freeform 345"/>
              <p:cNvSpPr>
                <a:spLocks noChangeArrowheads="1"/>
              </p:cNvSpPr>
              <p:nvPr/>
            </p:nvSpPr>
            <p:spPr bwMode="auto">
              <a:xfrm>
                <a:off x="2972" y="562"/>
                <a:ext cx="11" cy="26"/>
              </a:xfrm>
              <a:custGeom>
                <a:avLst/>
                <a:gdLst>
                  <a:gd name="T0" fmla="*/ 48 w 49"/>
                  <a:gd name="T1" fmla="*/ 113 h 114"/>
                  <a:gd name="T2" fmla="*/ 48 w 49"/>
                  <a:gd name="T3" fmla="*/ 0 h 114"/>
                  <a:gd name="T4" fmla="*/ 0 w 49"/>
                  <a:gd name="T5" fmla="*/ 0 h 114"/>
                  <a:gd name="T6" fmla="*/ 48 w 49"/>
                  <a:gd name="T7" fmla="*/ 113 h 114"/>
                </a:gdLst>
                <a:ahLst/>
                <a:cxnLst>
                  <a:cxn ang="0">
                    <a:pos x="T0" y="T1"/>
                  </a:cxn>
                  <a:cxn ang="0">
                    <a:pos x="T2" y="T3"/>
                  </a:cxn>
                  <a:cxn ang="0">
                    <a:pos x="T4" y="T5"/>
                  </a:cxn>
                  <a:cxn ang="0">
                    <a:pos x="T6" y="T7"/>
                  </a:cxn>
                </a:cxnLst>
                <a:rect l="0" t="0" r="r" b="b"/>
                <a:pathLst>
                  <a:path w="49" h="114">
                    <a:moveTo>
                      <a:pt x="48" y="113"/>
                    </a:moveTo>
                    <a:lnTo>
                      <a:pt x="48" y="0"/>
                    </a:lnTo>
                    <a:lnTo>
                      <a:pt x="0" y="0"/>
                    </a:lnTo>
                    <a:lnTo>
                      <a:pt x="48" y="113"/>
                    </a:lnTo>
                  </a:path>
                </a:pathLst>
              </a:custGeom>
              <a:solidFill>
                <a:srgbClr val="FF00FF"/>
              </a:solidFill>
              <a:ln w="9525">
                <a:solidFill>
                  <a:srgbClr val="FF00FF"/>
                </a:solidFill>
                <a:round/>
                <a:headEnd/>
                <a:tailEnd/>
              </a:ln>
            </p:spPr>
            <p:txBody>
              <a:bodyPr wrap="none" anchor="ctr"/>
              <a:lstStyle/>
              <a:p>
                <a:endParaRPr lang="en-US"/>
              </a:p>
            </p:txBody>
          </p:sp>
          <p:sp>
            <p:nvSpPr>
              <p:cNvPr id="195930" name="Freeform 346"/>
              <p:cNvSpPr>
                <a:spLocks noChangeArrowheads="1"/>
              </p:cNvSpPr>
              <p:nvPr/>
            </p:nvSpPr>
            <p:spPr bwMode="auto">
              <a:xfrm>
                <a:off x="2972" y="562"/>
                <a:ext cx="11" cy="26"/>
              </a:xfrm>
              <a:custGeom>
                <a:avLst/>
                <a:gdLst>
                  <a:gd name="T0" fmla="*/ 48 w 49"/>
                  <a:gd name="T1" fmla="*/ 113 h 114"/>
                  <a:gd name="T2" fmla="*/ 0 w 49"/>
                  <a:gd name="T3" fmla="*/ 0 h 114"/>
                  <a:gd name="T4" fmla="*/ 0 w 49"/>
                  <a:gd name="T5" fmla="*/ 113 h 114"/>
                  <a:gd name="T6" fmla="*/ 48 w 49"/>
                  <a:gd name="T7" fmla="*/ 113 h 114"/>
                </a:gdLst>
                <a:ahLst/>
                <a:cxnLst>
                  <a:cxn ang="0">
                    <a:pos x="T0" y="T1"/>
                  </a:cxn>
                  <a:cxn ang="0">
                    <a:pos x="T2" y="T3"/>
                  </a:cxn>
                  <a:cxn ang="0">
                    <a:pos x="T4" y="T5"/>
                  </a:cxn>
                  <a:cxn ang="0">
                    <a:pos x="T6" y="T7"/>
                  </a:cxn>
                </a:cxnLst>
                <a:rect l="0" t="0" r="r" b="b"/>
                <a:pathLst>
                  <a:path w="49" h="114">
                    <a:moveTo>
                      <a:pt x="48" y="113"/>
                    </a:moveTo>
                    <a:lnTo>
                      <a:pt x="0" y="0"/>
                    </a:lnTo>
                    <a:lnTo>
                      <a:pt x="0" y="113"/>
                    </a:lnTo>
                    <a:lnTo>
                      <a:pt x="48" y="113"/>
                    </a:lnTo>
                  </a:path>
                </a:pathLst>
              </a:custGeom>
              <a:solidFill>
                <a:srgbClr val="FF00FF"/>
              </a:solidFill>
              <a:ln w="9525">
                <a:solidFill>
                  <a:srgbClr val="FF00FF"/>
                </a:solidFill>
                <a:round/>
                <a:headEnd/>
                <a:tailEnd/>
              </a:ln>
            </p:spPr>
            <p:txBody>
              <a:bodyPr wrap="none" anchor="ctr"/>
              <a:lstStyle/>
              <a:p>
                <a:endParaRPr lang="en-US"/>
              </a:p>
            </p:txBody>
          </p:sp>
          <p:sp>
            <p:nvSpPr>
              <p:cNvPr id="195931" name="Freeform 347"/>
              <p:cNvSpPr>
                <a:spLocks noChangeArrowheads="1"/>
              </p:cNvSpPr>
              <p:nvPr/>
            </p:nvSpPr>
            <p:spPr bwMode="auto">
              <a:xfrm>
                <a:off x="2941" y="562"/>
                <a:ext cx="12" cy="26"/>
              </a:xfrm>
              <a:custGeom>
                <a:avLst/>
                <a:gdLst>
                  <a:gd name="T0" fmla="*/ 51 w 52"/>
                  <a:gd name="T1" fmla="*/ 113 h 114"/>
                  <a:gd name="T2" fmla="*/ 51 w 52"/>
                  <a:gd name="T3" fmla="*/ 0 h 114"/>
                  <a:gd name="T4" fmla="*/ 0 w 52"/>
                  <a:gd name="T5" fmla="*/ 0 h 114"/>
                  <a:gd name="T6" fmla="*/ 51 w 52"/>
                  <a:gd name="T7" fmla="*/ 113 h 114"/>
                </a:gdLst>
                <a:ahLst/>
                <a:cxnLst>
                  <a:cxn ang="0">
                    <a:pos x="T0" y="T1"/>
                  </a:cxn>
                  <a:cxn ang="0">
                    <a:pos x="T2" y="T3"/>
                  </a:cxn>
                  <a:cxn ang="0">
                    <a:pos x="T4" y="T5"/>
                  </a:cxn>
                  <a:cxn ang="0">
                    <a:pos x="T6" y="T7"/>
                  </a:cxn>
                </a:cxnLst>
                <a:rect l="0" t="0" r="r" b="b"/>
                <a:pathLst>
                  <a:path w="52" h="114">
                    <a:moveTo>
                      <a:pt x="51" y="113"/>
                    </a:moveTo>
                    <a:lnTo>
                      <a:pt x="51" y="0"/>
                    </a:lnTo>
                    <a:lnTo>
                      <a:pt x="0" y="0"/>
                    </a:lnTo>
                    <a:lnTo>
                      <a:pt x="51" y="113"/>
                    </a:lnTo>
                  </a:path>
                </a:pathLst>
              </a:custGeom>
              <a:solidFill>
                <a:srgbClr val="FF00FF"/>
              </a:solidFill>
              <a:ln w="9525">
                <a:solidFill>
                  <a:srgbClr val="FF00FF"/>
                </a:solidFill>
                <a:round/>
                <a:headEnd/>
                <a:tailEnd/>
              </a:ln>
            </p:spPr>
            <p:txBody>
              <a:bodyPr wrap="none" anchor="ctr"/>
              <a:lstStyle/>
              <a:p>
                <a:endParaRPr lang="en-US"/>
              </a:p>
            </p:txBody>
          </p:sp>
          <p:sp>
            <p:nvSpPr>
              <p:cNvPr id="195932" name="Freeform 348"/>
              <p:cNvSpPr>
                <a:spLocks noChangeArrowheads="1"/>
              </p:cNvSpPr>
              <p:nvPr/>
            </p:nvSpPr>
            <p:spPr bwMode="auto">
              <a:xfrm>
                <a:off x="2941" y="562"/>
                <a:ext cx="12" cy="26"/>
              </a:xfrm>
              <a:custGeom>
                <a:avLst/>
                <a:gdLst>
                  <a:gd name="T0" fmla="*/ 51 w 52"/>
                  <a:gd name="T1" fmla="*/ 113 h 114"/>
                  <a:gd name="T2" fmla="*/ 0 w 52"/>
                  <a:gd name="T3" fmla="*/ 0 h 114"/>
                  <a:gd name="T4" fmla="*/ 0 w 52"/>
                  <a:gd name="T5" fmla="*/ 113 h 114"/>
                  <a:gd name="T6" fmla="*/ 51 w 52"/>
                  <a:gd name="T7" fmla="*/ 113 h 114"/>
                </a:gdLst>
                <a:ahLst/>
                <a:cxnLst>
                  <a:cxn ang="0">
                    <a:pos x="T0" y="T1"/>
                  </a:cxn>
                  <a:cxn ang="0">
                    <a:pos x="T2" y="T3"/>
                  </a:cxn>
                  <a:cxn ang="0">
                    <a:pos x="T4" y="T5"/>
                  </a:cxn>
                  <a:cxn ang="0">
                    <a:pos x="T6" y="T7"/>
                  </a:cxn>
                </a:cxnLst>
                <a:rect l="0" t="0" r="r" b="b"/>
                <a:pathLst>
                  <a:path w="52" h="114">
                    <a:moveTo>
                      <a:pt x="51" y="113"/>
                    </a:moveTo>
                    <a:lnTo>
                      <a:pt x="0" y="0"/>
                    </a:lnTo>
                    <a:lnTo>
                      <a:pt x="0" y="113"/>
                    </a:lnTo>
                    <a:lnTo>
                      <a:pt x="51" y="113"/>
                    </a:lnTo>
                  </a:path>
                </a:pathLst>
              </a:custGeom>
              <a:solidFill>
                <a:srgbClr val="FF00FF"/>
              </a:solidFill>
              <a:ln w="9525">
                <a:solidFill>
                  <a:srgbClr val="FF00FF"/>
                </a:solidFill>
                <a:round/>
                <a:headEnd/>
                <a:tailEnd/>
              </a:ln>
            </p:spPr>
            <p:txBody>
              <a:bodyPr wrap="none" anchor="ctr"/>
              <a:lstStyle/>
              <a:p>
                <a:endParaRPr lang="en-US"/>
              </a:p>
            </p:txBody>
          </p:sp>
          <p:sp>
            <p:nvSpPr>
              <p:cNvPr id="195933" name="Freeform 349"/>
              <p:cNvSpPr>
                <a:spLocks noChangeArrowheads="1"/>
              </p:cNvSpPr>
              <p:nvPr/>
            </p:nvSpPr>
            <p:spPr bwMode="auto">
              <a:xfrm>
                <a:off x="2846" y="562"/>
                <a:ext cx="63" cy="32"/>
              </a:xfrm>
              <a:custGeom>
                <a:avLst/>
                <a:gdLst>
                  <a:gd name="T0" fmla="*/ 268 w 279"/>
                  <a:gd name="T1" fmla="*/ 0 h 142"/>
                  <a:gd name="T2" fmla="*/ 278 w 279"/>
                  <a:gd name="T3" fmla="*/ 113 h 142"/>
                  <a:gd name="T4" fmla="*/ 0 w 279"/>
                  <a:gd name="T5" fmla="*/ 141 h 142"/>
                  <a:gd name="T6" fmla="*/ 268 w 279"/>
                  <a:gd name="T7" fmla="*/ 0 h 142"/>
                </a:gdLst>
                <a:ahLst/>
                <a:cxnLst>
                  <a:cxn ang="0">
                    <a:pos x="T0" y="T1"/>
                  </a:cxn>
                  <a:cxn ang="0">
                    <a:pos x="T2" y="T3"/>
                  </a:cxn>
                  <a:cxn ang="0">
                    <a:pos x="T4" y="T5"/>
                  </a:cxn>
                  <a:cxn ang="0">
                    <a:pos x="T6" y="T7"/>
                  </a:cxn>
                </a:cxnLst>
                <a:rect l="0" t="0" r="r" b="b"/>
                <a:pathLst>
                  <a:path w="279" h="142">
                    <a:moveTo>
                      <a:pt x="268" y="0"/>
                    </a:moveTo>
                    <a:lnTo>
                      <a:pt x="278" y="113"/>
                    </a:lnTo>
                    <a:lnTo>
                      <a:pt x="0" y="141"/>
                    </a:lnTo>
                    <a:lnTo>
                      <a:pt x="268" y="0"/>
                    </a:lnTo>
                  </a:path>
                </a:pathLst>
              </a:custGeom>
              <a:solidFill>
                <a:srgbClr val="0000FF"/>
              </a:solidFill>
              <a:ln w="9525">
                <a:solidFill>
                  <a:srgbClr val="0000FF"/>
                </a:solidFill>
                <a:round/>
                <a:headEnd/>
                <a:tailEnd/>
              </a:ln>
            </p:spPr>
            <p:txBody>
              <a:bodyPr wrap="none" anchor="ctr"/>
              <a:lstStyle/>
              <a:p>
                <a:endParaRPr lang="en-US"/>
              </a:p>
            </p:txBody>
          </p:sp>
          <p:sp>
            <p:nvSpPr>
              <p:cNvPr id="195934" name="Freeform 350"/>
              <p:cNvSpPr>
                <a:spLocks noChangeArrowheads="1"/>
              </p:cNvSpPr>
              <p:nvPr/>
            </p:nvSpPr>
            <p:spPr bwMode="auto">
              <a:xfrm>
                <a:off x="2843" y="562"/>
                <a:ext cx="64" cy="32"/>
              </a:xfrm>
              <a:custGeom>
                <a:avLst/>
                <a:gdLst>
                  <a:gd name="T0" fmla="*/ 281 w 282"/>
                  <a:gd name="T1" fmla="*/ 0 h 142"/>
                  <a:gd name="T2" fmla="*/ 13 w 282"/>
                  <a:gd name="T3" fmla="*/ 141 h 142"/>
                  <a:gd name="T4" fmla="*/ 0 w 282"/>
                  <a:gd name="T5" fmla="*/ 27 h 142"/>
                  <a:gd name="T6" fmla="*/ 281 w 282"/>
                  <a:gd name="T7" fmla="*/ 0 h 142"/>
                </a:gdLst>
                <a:ahLst/>
                <a:cxnLst>
                  <a:cxn ang="0">
                    <a:pos x="T0" y="T1"/>
                  </a:cxn>
                  <a:cxn ang="0">
                    <a:pos x="T2" y="T3"/>
                  </a:cxn>
                  <a:cxn ang="0">
                    <a:pos x="T4" y="T5"/>
                  </a:cxn>
                  <a:cxn ang="0">
                    <a:pos x="T6" y="T7"/>
                  </a:cxn>
                </a:cxnLst>
                <a:rect l="0" t="0" r="r" b="b"/>
                <a:pathLst>
                  <a:path w="282" h="142">
                    <a:moveTo>
                      <a:pt x="281" y="0"/>
                    </a:moveTo>
                    <a:lnTo>
                      <a:pt x="13" y="141"/>
                    </a:lnTo>
                    <a:lnTo>
                      <a:pt x="0" y="27"/>
                    </a:lnTo>
                    <a:lnTo>
                      <a:pt x="281" y="0"/>
                    </a:lnTo>
                  </a:path>
                </a:pathLst>
              </a:custGeom>
              <a:solidFill>
                <a:srgbClr val="0000FF"/>
              </a:solidFill>
              <a:ln w="9525">
                <a:solidFill>
                  <a:srgbClr val="0000FF"/>
                </a:solidFill>
                <a:round/>
                <a:headEnd/>
                <a:tailEnd/>
              </a:ln>
            </p:spPr>
            <p:txBody>
              <a:bodyPr wrap="none" anchor="ctr"/>
              <a:lstStyle/>
              <a:p>
                <a:endParaRPr lang="en-US"/>
              </a:p>
            </p:txBody>
          </p:sp>
          <p:sp>
            <p:nvSpPr>
              <p:cNvPr id="195935" name="Freeform 351"/>
              <p:cNvSpPr>
                <a:spLocks noChangeArrowheads="1"/>
              </p:cNvSpPr>
              <p:nvPr/>
            </p:nvSpPr>
            <p:spPr bwMode="auto">
              <a:xfrm>
                <a:off x="2829" y="570"/>
                <a:ext cx="10" cy="26"/>
              </a:xfrm>
              <a:custGeom>
                <a:avLst/>
                <a:gdLst>
                  <a:gd name="T0" fmla="*/ 43 w 44"/>
                  <a:gd name="T1" fmla="*/ 112 h 113"/>
                  <a:gd name="T2" fmla="*/ 20 w 44"/>
                  <a:gd name="T3" fmla="*/ 0 h 113"/>
                  <a:gd name="T4" fmla="*/ 0 w 44"/>
                  <a:gd name="T5" fmla="*/ 6 h 113"/>
                  <a:gd name="T6" fmla="*/ 43 w 44"/>
                  <a:gd name="T7" fmla="*/ 112 h 113"/>
                </a:gdLst>
                <a:ahLst/>
                <a:cxnLst>
                  <a:cxn ang="0">
                    <a:pos x="T0" y="T1"/>
                  </a:cxn>
                  <a:cxn ang="0">
                    <a:pos x="T2" y="T3"/>
                  </a:cxn>
                  <a:cxn ang="0">
                    <a:pos x="T4" y="T5"/>
                  </a:cxn>
                  <a:cxn ang="0">
                    <a:pos x="T6" y="T7"/>
                  </a:cxn>
                </a:cxnLst>
                <a:rect l="0" t="0" r="r" b="b"/>
                <a:pathLst>
                  <a:path w="44" h="113">
                    <a:moveTo>
                      <a:pt x="43" y="112"/>
                    </a:moveTo>
                    <a:lnTo>
                      <a:pt x="20" y="0"/>
                    </a:lnTo>
                    <a:lnTo>
                      <a:pt x="0" y="6"/>
                    </a:lnTo>
                    <a:lnTo>
                      <a:pt x="43" y="112"/>
                    </a:lnTo>
                  </a:path>
                </a:pathLst>
              </a:custGeom>
              <a:solidFill>
                <a:srgbClr val="FF00FF"/>
              </a:solidFill>
              <a:ln w="9525">
                <a:solidFill>
                  <a:srgbClr val="FF00FF"/>
                </a:solidFill>
                <a:round/>
                <a:headEnd/>
                <a:tailEnd/>
              </a:ln>
            </p:spPr>
            <p:txBody>
              <a:bodyPr wrap="none" anchor="ctr"/>
              <a:lstStyle/>
              <a:p>
                <a:endParaRPr lang="en-US"/>
              </a:p>
            </p:txBody>
          </p:sp>
          <p:sp>
            <p:nvSpPr>
              <p:cNvPr id="195936" name="Freeform 352"/>
              <p:cNvSpPr>
                <a:spLocks noChangeArrowheads="1"/>
              </p:cNvSpPr>
              <p:nvPr/>
            </p:nvSpPr>
            <p:spPr bwMode="auto">
              <a:xfrm>
                <a:off x="2829" y="571"/>
                <a:ext cx="10" cy="25"/>
              </a:xfrm>
              <a:custGeom>
                <a:avLst/>
                <a:gdLst>
                  <a:gd name="T0" fmla="*/ 43 w 44"/>
                  <a:gd name="T1" fmla="*/ 106 h 112"/>
                  <a:gd name="T2" fmla="*/ 0 w 44"/>
                  <a:gd name="T3" fmla="*/ 0 h 112"/>
                  <a:gd name="T4" fmla="*/ 22 w 44"/>
                  <a:gd name="T5" fmla="*/ 111 h 112"/>
                  <a:gd name="T6" fmla="*/ 43 w 44"/>
                  <a:gd name="T7" fmla="*/ 106 h 112"/>
                </a:gdLst>
                <a:ahLst/>
                <a:cxnLst>
                  <a:cxn ang="0">
                    <a:pos x="T0" y="T1"/>
                  </a:cxn>
                  <a:cxn ang="0">
                    <a:pos x="T2" y="T3"/>
                  </a:cxn>
                  <a:cxn ang="0">
                    <a:pos x="T4" y="T5"/>
                  </a:cxn>
                  <a:cxn ang="0">
                    <a:pos x="T6" y="T7"/>
                  </a:cxn>
                </a:cxnLst>
                <a:rect l="0" t="0" r="r" b="b"/>
                <a:pathLst>
                  <a:path w="44" h="112">
                    <a:moveTo>
                      <a:pt x="43" y="106"/>
                    </a:moveTo>
                    <a:lnTo>
                      <a:pt x="0" y="0"/>
                    </a:lnTo>
                    <a:lnTo>
                      <a:pt x="22" y="111"/>
                    </a:lnTo>
                    <a:lnTo>
                      <a:pt x="43" y="106"/>
                    </a:lnTo>
                  </a:path>
                </a:pathLst>
              </a:custGeom>
              <a:solidFill>
                <a:srgbClr val="FF00FF"/>
              </a:solidFill>
              <a:ln w="9525">
                <a:solidFill>
                  <a:srgbClr val="FF00FF"/>
                </a:solidFill>
                <a:round/>
                <a:headEnd/>
                <a:tailEnd/>
              </a:ln>
            </p:spPr>
            <p:txBody>
              <a:bodyPr wrap="none" anchor="ctr"/>
              <a:lstStyle/>
              <a:p>
                <a:endParaRPr lang="en-US"/>
              </a:p>
            </p:txBody>
          </p:sp>
          <p:sp>
            <p:nvSpPr>
              <p:cNvPr id="195937" name="Freeform 353"/>
              <p:cNvSpPr>
                <a:spLocks noChangeArrowheads="1"/>
              </p:cNvSpPr>
              <p:nvPr/>
            </p:nvSpPr>
            <p:spPr bwMode="auto">
              <a:xfrm>
                <a:off x="2792" y="575"/>
                <a:ext cx="20" cy="26"/>
              </a:xfrm>
              <a:custGeom>
                <a:avLst/>
                <a:gdLst>
                  <a:gd name="T0" fmla="*/ 89 w 90"/>
                  <a:gd name="T1" fmla="*/ 114 h 115"/>
                  <a:gd name="T2" fmla="*/ 66 w 90"/>
                  <a:gd name="T3" fmla="*/ 0 h 115"/>
                  <a:gd name="T4" fmla="*/ 0 w 90"/>
                  <a:gd name="T5" fmla="*/ 16 h 115"/>
                  <a:gd name="T6" fmla="*/ 89 w 90"/>
                  <a:gd name="T7" fmla="*/ 114 h 115"/>
                </a:gdLst>
                <a:ahLst/>
                <a:cxnLst>
                  <a:cxn ang="0">
                    <a:pos x="T0" y="T1"/>
                  </a:cxn>
                  <a:cxn ang="0">
                    <a:pos x="T2" y="T3"/>
                  </a:cxn>
                  <a:cxn ang="0">
                    <a:pos x="T4" y="T5"/>
                  </a:cxn>
                  <a:cxn ang="0">
                    <a:pos x="T6" y="T7"/>
                  </a:cxn>
                </a:cxnLst>
                <a:rect l="0" t="0" r="r" b="b"/>
                <a:pathLst>
                  <a:path w="90" h="115">
                    <a:moveTo>
                      <a:pt x="89" y="114"/>
                    </a:moveTo>
                    <a:lnTo>
                      <a:pt x="66" y="0"/>
                    </a:lnTo>
                    <a:lnTo>
                      <a:pt x="0" y="16"/>
                    </a:lnTo>
                    <a:lnTo>
                      <a:pt x="89" y="114"/>
                    </a:lnTo>
                  </a:path>
                </a:pathLst>
              </a:custGeom>
              <a:solidFill>
                <a:srgbClr val="FF00FF"/>
              </a:solidFill>
              <a:ln w="9525">
                <a:solidFill>
                  <a:srgbClr val="FF00FF"/>
                </a:solidFill>
                <a:round/>
                <a:headEnd/>
                <a:tailEnd/>
              </a:ln>
            </p:spPr>
            <p:txBody>
              <a:bodyPr wrap="none" anchor="ctr"/>
              <a:lstStyle/>
              <a:p>
                <a:endParaRPr lang="en-US"/>
              </a:p>
            </p:txBody>
          </p:sp>
          <p:sp>
            <p:nvSpPr>
              <p:cNvPr id="195938" name="Freeform 354"/>
              <p:cNvSpPr>
                <a:spLocks noChangeArrowheads="1"/>
              </p:cNvSpPr>
              <p:nvPr/>
            </p:nvSpPr>
            <p:spPr bwMode="auto">
              <a:xfrm>
                <a:off x="2792" y="579"/>
                <a:ext cx="20" cy="25"/>
              </a:xfrm>
              <a:custGeom>
                <a:avLst/>
                <a:gdLst>
                  <a:gd name="T0" fmla="*/ 89 w 90"/>
                  <a:gd name="T1" fmla="*/ 98 h 112"/>
                  <a:gd name="T2" fmla="*/ 0 w 90"/>
                  <a:gd name="T3" fmla="*/ 0 h 112"/>
                  <a:gd name="T4" fmla="*/ 21 w 90"/>
                  <a:gd name="T5" fmla="*/ 111 h 112"/>
                  <a:gd name="T6" fmla="*/ 89 w 90"/>
                  <a:gd name="T7" fmla="*/ 98 h 112"/>
                </a:gdLst>
                <a:ahLst/>
                <a:cxnLst>
                  <a:cxn ang="0">
                    <a:pos x="T0" y="T1"/>
                  </a:cxn>
                  <a:cxn ang="0">
                    <a:pos x="T2" y="T3"/>
                  </a:cxn>
                  <a:cxn ang="0">
                    <a:pos x="T4" y="T5"/>
                  </a:cxn>
                  <a:cxn ang="0">
                    <a:pos x="T6" y="T7"/>
                  </a:cxn>
                </a:cxnLst>
                <a:rect l="0" t="0" r="r" b="b"/>
                <a:pathLst>
                  <a:path w="90" h="112">
                    <a:moveTo>
                      <a:pt x="89" y="98"/>
                    </a:moveTo>
                    <a:lnTo>
                      <a:pt x="0" y="0"/>
                    </a:lnTo>
                    <a:lnTo>
                      <a:pt x="21" y="111"/>
                    </a:lnTo>
                    <a:lnTo>
                      <a:pt x="89" y="98"/>
                    </a:lnTo>
                  </a:path>
                </a:pathLst>
              </a:custGeom>
              <a:solidFill>
                <a:srgbClr val="FF00FF"/>
              </a:solidFill>
              <a:ln w="9525">
                <a:solidFill>
                  <a:srgbClr val="FF00FF"/>
                </a:solidFill>
                <a:round/>
                <a:headEnd/>
                <a:tailEnd/>
              </a:ln>
            </p:spPr>
            <p:txBody>
              <a:bodyPr wrap="none" anchor="ctr"/>
              <a:lstStyle/>
              <a:p>
                <a:endParaRPr lang="en-US"/>
              </a:p>
            </p:txBody>
          </p:sp>
          <p:sp>
            <p:nvSpPr>
              <p:cNvPr id="195939" name="Freeform 355"/>
              <p:cNvSpPr>
                <a:spLocks noChangeArrowheads="1"/>
              </p:cNvSpPr>
              <p:nvPr/>
            </p:nvSpPr>
            <p:spPr bwMode="auto">
              <a:xfrm>
                <a:off x="2758" y="582"/>
                <a:ext cx="20" cy="25"/>
              </a:xfrm>
              <a:custGeom>
                <a:avLst/>
                <a:gdLst>
                  <a:gd name="T0" fmla="*/ 89 w 90"/>
                  <a:gd name="T1" fmla="*/ 111 h 112"/>
                  <a:gd name="T2" fmla="*/ 66 w 90"/>
                  <a:gd name="T3" fmla="*/ 0 h 112"/>
                  <a:gd name="T4" fmla="*/ 0 w 90"/>
                  <a:gd name="T5" fmla="*/ 15 h 112"/>
                  <a:gd name="T6" fmla="*/ 89 w 90"/>
                  <a:gd name="T7" fmla="*/ 111 h 112"/>
                </a:gdLst>
                <a:ahLst/>
                <a:cxnLst>
                  <a:cxn ang="0">
                    <a:pos x="T0" y="T1"/>
                  </a:cxn>
                  <a:cxn ang="0">
                    <a:pos x="T2" y="T3"/>
                  </a:cxn>
                  <a:cxn ang="0">
                    <a:pos x="T4" y="T5"/>
                  </a:cxn>
                  <a:cxn ang="0">
                    <a:pos x="T6" y="T7"/>
                  </a:cxn>
                </a:cxnLst>
                <a:rect l="0" t="0" r="r" b="b"/>
                <a:pathLst>
                  <a:path w="90" h="112">
                    <a:moveTo>
                      <a:pt x="89" y="111"/>
                    </a:moveTo>
                    <a:lnTo>
                      <a:pt x="66" y="0"/>
                    </a:lnTo>
                    <a:lnTo>
                      <a:pt x="0" y="15"/>
                    </a:lnTo>
                    <a:lnTo>
                      <a:pt x="89" y="111"/>
                    </a:lnTo>
                  </a:path>
                </a:pathLst>
              </a:custGeom>
              <a:solidFill>
                <a:srgbClr val="FF00FF"/>
              </a:solidFill>
              <a:ln w="9525">
                <a:solidFill>
                  <a:srgbClr val="FF00FF"/>
                </a:solidFill>
                <a:round/>
                <a:headEnd/>
                <a:tailEnd/>
              </a:ln>
            </p:spPr>
            <p:txBody>
              <a:bodyPr wrap="none" anchor="ctr"/>
              <a:lstStyle/>
              <a:p>
                <a:endParaRPr lang="en-US"/>
              </a:p>
            </p:txBody>
          </p:sp>
          <p:sp>
            <p:nvSpPr>
              <p:cNvPr id="195940" name="Freeform 356"/>
              <p:cNvSpPr>
                <a:spLocks noChangeArrowheads="1"/>
              </p:cNvSpPr>
              <p:nvPr/>
            </p:nvSpPr>
            <p:spPr bwMode="auto">
              <a:xfrm>
                <a:off x="2758" y="586"/>
                <a:ext cx="20" cy="25"/>
              </a:xfrm>
              <a:custGeom>
                <a:avLst/>
                <a:gdLst>
                  <a:gd name="T0" fmla="*/ 89 w 90"/>
                  <a:gd name="T1" fmla="*/ 96 h 112"/>
                  <a:gd name="T2" fmla="*/ 0 w 90"/>
                  <a:gd name="T3" fmla="*/ 0 h 112"/>
                  <a:gd name="T4" fmla="*/ 23 w 90"/>
                  <a:gd name="T5" fmla="*/ 111 h 112"/>
                  <a:gd name="T6" fmla="*/ 89 w 90"/>
                  <a:gd name="T7" fmla="*/ 96 h 112"/>
                </a:gdLst>
                <a:ahLst/>
                <a:cxnLst>
                  <a:cxn ang="0">
                    <a:pos x="T0" y="T1"/>
                  </a:cxn>
                  <a:cxn ang="0">
                    <a:pos x="T2" y="T3"/>
                  </a:cxn>
                  <a:cxn ang="0">
                    <a:pos x="T4" y="T5"/>
                  </a:cxn>
                  <a:cxn ang="0">
                    <a:pos x="T6" y="T7"/>
                  </a:cxn>
                </a:cxnLst>
                <a:rect l="0" t="0" r="r" b="b"/>
                <a:pathLst>
                  <a:path w="90" h="112">
                    <a:moveTo>
                      <a:pt x="89" y="96"/>
                    </a:moveTo>
                    <a:lnTo>
                      <a:pt x="0" y="0"/>
                    </a:lnTo>
                    <a:lnTo>
                      <a:pt x="23" y="111"/>
                    </a:lnTo>
                    <a:lnTo>
                      <a:pt x="89" y="96"/>
                    </a:lnTo>
                  </a:path>
                </a:pathLst>
              </a:custGeom>
              <a:solidFill>
                <a:srgbClr val="FF00FF"/>
              </a:solidFill>
              <a:ln w="9525">
                <a:solidFill>
                  <a:srgbClr val="FF00FF"/>
                </a:solidFill>
                <a:round/>
                <a:headEnd/>
                <a:tailEnd/>
              </a:ln>
            </p:spPr>
            <p:txBody>
              <a:bodyPr wrap="none" anchor="ctr"/>
              <a:lstStyle/>
              <a:p>
                <a:endParaRPr lang="en-US"/>
              </a:p>
            </p:txBody>
          </p:sp>
          <p:sp>
            <p:nvSpPr>
              <p:cNvPr id="195941" name="Freeform 357"/>
              <p:cNvSpPr>
                <a:spLocks noChangeArrowheads="1"/>
              </p:cNvSpPr>
              <p:nvPr/>
            </p:nvSpPr>
            <p:spPr bwMode="auto">
              <a:xfrm>
                <a:off x="2728" y="590"/>
                <a:ext cx="10" cy="26"/>
              </a:xfrm>
              <a:custGeom>
                <a:avLst/>
                <a:gdLst>
                  <a:gd name="T0" fmla="*/ 44 w 45"/>
                  <a:gd name="T1" fmla="*/ 112 h 113"/>
                  <a:gd name="T2" fmla="*/ 21 w 45"/>
                  <a:gd name="T3" fmla="*/ 0 h 113"/>
                  <a:gd name="T4" fmla="*/ 0 w 45"/>
                  <a:gd name="T5" fmla="*/ 5 h 113"/>
                  <a:gd name="T6" fmla="*/ 44 w 45"/>
                  <a:gd name="T7" fmla="*/ 112 h 113"/>
                </a:gdLst>
                <a:ahLst/>
                <a:cxnLst>
                  <a:cxn ang="0">
                    <a:pos x="T0" y="T1"/>
                  </a:cxn>
                  <a:cxn ang="0">
                    <a:pos x="T2" y="T3"/>
                  </a:cxn>
                  <a:cxn ang="0">
                    <a:pos x="T4" y="T5"/>
                  </a:cxn>
                  <a:cxn ang="0">
                    <a:pos x="T6" y="T7"/>
                  </a:cxn>
                </a:cxnLst>
                <a:rect l="0" t="0" r="r" b="b"/>
                <a:pathLst>
                  <a:path w="45" h="113">
                    <a:moveTo>
                      <a:pt x="44" y="112"/>
                    </a:moveTo>
                    <a:lnTo>
                      <a:pt x="21" y="0"/>
                    </a:lnTo>
                    <a:lnTo>
                      <a:pt x="0" y="5"/>
                    </a:lnTo>
                    <a:lnTo>
                      <a:pt x="44" y="112"/>
                    </a:lnTo>
                  </a:path>
                </a:pathLst>
              </a:custGeom>
              <a:solidFill>
                <a:srgbClr val="FF00FF"/>
              </a:solidFill>
              <a:ln w="9525">
                <a:solidFill>
                  <a:srgbClr val="FF00FF"/>
                </a:solidFill>
                <a:round/>
                <a:headEnd/>
                <a:tailEnd/>
              </a:ln>
            </p:spPr>
            <p:txBody>
              <a:bodyPr wrap="none" anchor="ctr"/>
              <a:lstStyle/>
              <a:p>
                <a:endParaRPr lang="en-US"/>
              </a:p>
            </p:txBody>
          </p:sp>
          <p:sp>
            <p:nvSpPr>
              <p:cNvPr id="195942" name="Freeform 358"/>
              <p:cNvSpPr>
                <a:spLocks noChangeArrowheads="1"/>
              </p:cNvSpPr>
              <p:nvPr/>
            </p:nvSpPr>
            <p:spPr bwMode="auto">
              <a:xfrm>
                <a:off x="2728" y="591"/>
                <a:ext cx="10" cy="26"/>
              </a:xfrm>
              <a:custGeom>
                <a:avLst/>
                <a:gdLst>
                  <a:gd name="T0" fmla="*/ 44 w 45"/>
                  <a:gd name="T1" fmla="*/ 107 h 113"/>
                  <a:gd name="T2" fmla="*/ 0 w 45"/>
                  <a:gd name="T3" fmla="*/ 0 h 113"/>
                  <a:gd name="T4" fmla="*/ 23 w 45"/>
                  <a:gd name="T5" fmla="*/ 112 h 113"/>
                  <a:gd name="T6" fmla="*/ 44 w 45"/>
                  <a:gd name="T7" fmla="*/ 107 h 113"/>
                </a:gdLst>
                <a:ahLst/>
                <a:cxnLst>
                  <a:cxn ang="0">
                    <a:pos x="T0" y="T1"/>
                  </a:cxn>
                  <a:cxn ang="0">
                    <a:pos x="T2" y="T3"/>
                  </a:cxn>
                  <a:cxn ang="0">
                    <a:pos x="T4" y="T5"/>
                  </a:cxn>
                  <a:cxn ang="0">
                    <a:pos x="T6" y="T7"/>
                  </a:cxn>
                </a:cxnLst>
                <a:rect l="0" t="0" r="r" b="b"/>
                <a:pathLst>
                  <a:path w="45" h="113">
                    <a:moveTo>
                      <a:pt x="44" y="107"/>
                    </a:moveTo>
                    <a:lnTo>
                      <a:pt x="0" y="0"/>
                    </a:lnTo>
                    <a:lnTo>
                      <a:pt x="23" y="112"/>
                    </a:lnTo>
                    <a:lnTo>
                      <a:pt x="44" y="107"/>
                    </a:lnTo>
                  </a:path>
                </a:pathLst>
              </a:custGeom>
              <a:solidFill>
                <a:srgbClr val="FF00FF"/>
              </a:solidFill>
              <a:ln w="9525">
                <a:solidFill>
                  <a:srgbClr val="FF00FF"/>
                </a:solidFill>
                <a:round/>
                <a:headEnd/>
                <a:tailEnd/>
              </a:ln>
            </p:spPr>
            <p:txBody>
              <a:bodyPr wrap="none" anchor="ctr"/>
              <a:lstStyle/>
              <a:p>
                <a:endParaRPr lang="en-US"/>
              </a:p>
            </p:txBody>
          </p:sp>
          <p:sp>
            <p:nvSpPr>
              <p:cNvPr id="195943" name="Freeform 359"/>
              <p:cNvSpPr>
                <a:spLocks noChangeArrowheads="1"/>
              </p:cNvSpPr>
              <p:nvPr/>
            </p:nvSpPr>
            <p:spPr bwMode="auto">
              <a:xfrm>
                <a:off x="2664" y="593"/>
                <a:ext cx="62" cy="44"/>
              </a:xfrm>
              <a:custGeom>
                <a:avLst/>
                <a:gdLst>
                  <a:gd name="T0" fmla="*/ 238 w 272"/>
                  <a:gd name="T1" fmla="*/ 0 h 194"/>
                  <a:gd name="T2" fmla="*/ 271 w 272"/>
                  <a:gd name="T3" fmla="*/ 109 h 194"/>
                  <a:gd name="T4" fmla="*/ 0 w 272"/>
                  <a:gd name="T5" fmla="*/ 193 h 194"/>
                  <a:gd name="T6" fmla="*/ 238 w 272"/>
                  <a:gd name="T7" fmla="*/ 0 h 194"/>
                </a:gdLst>
                <a:ahLst/>
                <a:cxnLst>
                  <a:cxn ang="0">
                    <a:pos x="T0" y="T1"/>
                  </a:cxn>
                  <a:cxn ang="0">
                    <a:pos x="T2" y="T3"/>
                  </a:cxn>
                  <a:cxn ang="0">
                    <a:pos x="T4" y="T5"/>
                  </a:cxn>
                  <a:cxn ang="0">
                    <a:pos x="T6" y="T7"/>
                  </a:cxn>
                </a:cxnLst>
                <a:rect l="0" t="0" r="r" b="b"/>
                <a:pathLst>
                  <a:path w="272" h="194">
                    <a:moveTo>
                      <a:pt x="238" y="0"/>
                    </a:moveTo>
                    <a:lnTo>
                      <a:pt x="271" y="109"/>
                    </a:lnTo>
                    <a:lnTo>
                      <a:pt x="0" y="193"/>
                    </a:lnTo>
                    <a:lnTo>
                      <a:pt x="238" y="0"/>
                    </a:lnTo>
                  </a:path>
                </a:pathLst>
              </a:custGeom>
              <a:solidFill>
                <a:srgbClr val="0000FF"/>
              </a:solidFill>
              <a:ln w="9525">
                <a:solidFill>
                  <a:srgbClr val="0000FF"/>
                </a:solidFill>
                <a:round/>
                <a:headEnd/>
                <a:tailEnd/>
              </a:ln>
            </p:spPr>
            <p:txBody>
              <a:bodyPr wrap="none" anchor="ctr"/>
              <a:lstStyle/>
              <a:p>
                <a:endParaRPr lang="en-US"/>
              </a:p>
            </p:txBody>
          </p:sp>
          <p:sp>
            <p:nvSpPr>
              <p:cNvPr id="195944" name="Freeform 360"/>
              <p:cNvSpPr>
                <a:spLocks noChangeArrowheads="1"/>
              </p:cNvSpPr>
              <p:nvPr/>
            </p:nvSpPr>
            <p:spPr bwMode="auto">
              <a:xfrm>
                <a:off x="2657" y="593"/>
                <a:ext cx="62" cy="44"/>
              </a:xfrm>
              <a:custGeom>
                <a:avLst/>
                <a:gdLst>
                  <a:gd name="T0" fmla="*/ 271 w 272"/>
                  <a:gd name="T1" fmla="*/ 0 h 194"/>
                  <a:gd name="T2" fmla="*/ 33 w 272"/>
                  <a:gd name="T3" fmla="*/ 193 h 194"/>
                  <a:gd name="T4" fmla="*/ 0 w 272"/>
                  <a:gd name="T5" fmla="*/ 84 h 194"/>
                  <a:gd name="T6" fmla="*/ 271 w 272"/>
                  <a:gd name="T7" fmla="*/ 0 h 194"/>
                </a:gdLst>
                <a:ahLst/>
                <a:cxnLst>
                  <a:cxn ang="0">
                    <a:pos x="T0" y="T1"/>
                  </a:cxn>
                  <a:cxn ang="0">
                    <a:pos x="T2" y="T3"/>
                  </a:cxn>
                  <a:cxn ang="0">
                    <a:pos x="T4" y="T5"/>
                  </a:cxn>
                  <a:cxn ang="0">
                    <a:pos x="T6" y="T7"/>
                  </a:cxn>
                </a:cxnLst>
                <a:rect l="0" t="0" r="r" b="b"/>
                <a:pathLst>
                  <a:path w="272" h="194">
                    <a:moveTo>
                      <a:pt x="271" y="0"/>
                    </a:moveTo>
                    <a:lnTo>
                      <a:pt x="33" y="193"/>
                    </a:lnTo>
                    <a:lnTo>
                      <a:pt x="0" y="84"/>
                    </a:lnTo>
                    <a:lnTo>
                      <a:pt x="271" y="0"/>
                    </a:lnTo>
                  </a:path>
                </a:pathLst>
              </a:custGeom>
              <a:solidFill>
                <a:srgbClr val="0000FF"/>
              </a:solidFill>
              <a:ln w="9525">
                <a:solidFill>
                  <a:srgbClr val="0000FF"/>
                </a:solidFill>
                <a:round/>
                <a:headEnd/>
                <a:tailEnd/>
              </a:ln>
            </p:spPr>
            <p:txBody>
              <a:bodyPr wrap="none" anchor="ctr"/>
              <a:lstStyle/>
              <a:p>
                <a:endParaRPr lang="en-US"/>
              </a:p>
            </p:txBody>
          </p:sp>
          <p:sp>
            <p:nvSpPr>
              <p:cNvPr id="195945" name="Freeform 361"/>
              <p:cNvSpPr>
                <a:spLocks noChangeArrowheads="1"/>
              </p:cNvSpPr>
              <p:nvPr/>
            </p:nvSpPr>
            <p:spPr bwMode="auto">
              <a:xfrm>
                <a:off x="2607" y="624"/>
                <a:ext cx="31" cy="24"/>
              </a:xfrm>
              <a:custGeom>
                <a:avLst/>
                <a:gdLst>
                  <a:gd name="T0" fmla="*/ 134 w 135"/>
                  <a:gd name="T1" fmla="*/ 104 h 105"/>
                  <a:gd name="T2" fmla="*/ 91 w 135"/>
                  <a:gd name="T3" fmla="*/ 0 h 105"/>
                  <a:gd name="T4" fmla="*/ 0 w 135"/>
                  <a:gd name="T5" fmla="*/ 38 h 105"/>
                  <a:gd name="T6" fmla="*/ 134 w 135"/>
                  <a:gd name="T7" fmla="*/ 104 h 105"/>
                </a:gdLst>
                <a:ahLst/>
                <a:cxnLst>
                  <a:cxn ang="0">
                    <a:pos x="T0" y="T1"/>
                  </a:cxn>
                  <a:cxn ang="0">
                    <a:pos x="T2" y="T3"/>
                  </a:cxn>
                  <a:cxn ang="0">
                    <a:pos x="T4" y="T5"/>
                  </a:cxn>
                  <a:cxn ang="0">
                    <a:pos x="T6" y="T7"/>
                  </a:cxn>
                </a:cxnLst>
                <a:rect l="0" t="0" r="r" b="b"/>
                <a:pathLst>
                  <a:path w="135" h="105">
                    <a:moveTo>
                      <a:pt x="134" y="104"/>
                    </a:moveTo>
                    <a:lnTo>
                      <a:pt x="91" y="0"/>
                    </a:lnTo>
                    <a:lnTo>
                      <a:pt x="0" y="38"/>
                    </a:lnTo>
                    <a:lnTo>
                      <a:pt x="134" y="104"/>
                    </a:lnTo>
                  </a:path>
                </a:pathLst>
              </a:custGeom>
              <a:solidFill>
                <a:srgbClr val="FF00FF"/>
              </a:solidFill>
              <a:ln w="9525">
                <a:solidFill>
                  <a:srgbClr val="FF00FF"/>
                </a:solidFill>
                <a:round/>
                <a:headEnd/>
                <a:tailEnd/>
              </a:ln>
            </p:spPr>
            <p:txBody>
              <a:bodyPr wrap="none" anchor="ctr"/>
              <a:lstStyle/>
              <a:p>
                <a:endParaRPr lang="en-US"/>
              </a:p>
            </p:txBody>
          </p:sp>
          <p:sp>
            <p:nvSpPr>
              <p:cNvPr id="195946" name="Freeform 362"/>
              <p:cNvSpPr>
                <a:spLocks noChangeArrowheads="1"/>
              </p:cNvSpPr>
              <p:nvPr/>
            </p:nvSpPr>
            <p:spPr bwMode="auto">
              <a:xfrm>
                <a:off x="2607" y="633"/>
                <a:ext cx="31" cy="24"/>
              </a:xfrm>
              <a:custGeom>
                <a:avLst/>
                <a:gdLst>
                  <a:gd name="T0" fmla="*/ 134 w 135"/>
                  <a:gd name="T1" fmla="*/ 66 h 105"/>
                  <a:gd name="T2" fmla="*/ 0 w 135"/>
                  <a:gd name="T3" fmla="*/ 0 h 105"/>
                  <a:gd name="T4" fmla="*/ 43 w 135"/>
                  <a:gd name="T5" fmla="*/ 104 h 105"/>
                  <a:gd name="T6" fmla="*/ 134 w 135"/>
                  <a:gd name="T7" fmla="*/ 66 h 105"/>
                </a:gdLst>
                <a:ahLst/>
                <a:cxnLst>
                  <a:cxn ang="0">
                    <a:pos x="T0" y="T1"/>
                  </a:cxn>
                  <a:cxn ang="0">
                    <a:pos x="T2" y="T3"/>
                  </a:cxn>
                  <a:cxn ang="0">
                    <a:pos x="T4" y="T5"/>
                  </a:cxn>
                  <a:cxn ang="0">
                    <a:pos x="T6" y="T7"/>
                  </a:cxn>
                </a:cxnLst>
                <a:rect l="0" t="0" r="r" b="b"/>
                <a:pathLst>
                  <a:path w="135" h="105">
                    <a:moveTo>
                      <a:pt x="134" y="66"/>
                    </a:moveTo>
                    <a:lnTo>
                      <a:pt x="0" y="0"/>
                    </a:lnTo>
                    <a:lnTo>
                      <a:pt x="43" y="104"/>
                    </a:lnTo>
                    <a:lnTo>
                      <a:pt x="134" y="66"/>
                    </a:lnTo>
                  </a:path>
                </a:pathLst>
              </a:custGeom>
              <a:solidFill>
                <a:srgbClr val="FF00FF"/>
              </a:solidFill>
              <a:ln w="9525">
                <a:solidFill>
                  <a:srgbClr val="FF00FF"/>
                </a:solidFill>
                <a:round/>
                <a:headEnd/>
                <a:tailEnd/>
              </a:ln>
            </p:spPr>
            <p:txBody>
              <a:bodyPr wrap="none" anchor="ctr"/>
              <a:lstStyle/>
              <a:p>
                <a:endParaRPr lang="en-US"/>
              </a:p>
            </p:txBody>
          </p:sp>
          <p:sp>
            <p:nvSpPr>
              <p:cNvPr id="195947" name="Freeform 363"/>
              <p:cNvSpPr>
                <a:spLocks noChangeArrowheads="1"/>
              </p:cNvSpPr>
              <p:nvPr/>
            </p:nvSpPr>
            <p:spPr bwMode="auto">
              <a:xfrm>
                <a:off x="2577" y="641"/>
                <a:ext cx="20" cy="24"/>
              </a:xfrm>
              <a:custGeom>
                <a:avLst/>
                <a:gdLst>
                  <a:gd name="T0" fmla="*/ 88 w 89"/>
                  <a:gd name="T1" fmla="*/ 104 h 105"/>
                  <a:gd name="T2" fmla="*/ 45 w 89"/>
                  <a:gd name="T3" fmla="*/ 0 h 105"/>
                  <a:gd name="T4" fmla="*/ 0 w 89"/>
                  <a:gd name="T5" fmla="*/ 18 h 105"/>
                  <a:gd name="T6" fmla="*/ 88 w 89"/>
                  <a:gd name="T7" fmla="*/ 104 h 105"/>
                </a:gdLst>
                <a:ahLst/>
                <a:cxnLst>
                  <a:cxn ang="0">
                    <a:pos x="T0" y="T1"/>
                  </a:cxn>
                  <a:cxn ang="0">
                    <a:pos x="T2" y="T3"/>
                  </a:cxn>
                  <a:cxn ang="0">
                    <a:pos x="T4" y="T5"/>
                  </a:cxn>
                  <a:cxn ang="0">
                    <a:pos x="T6" y="T7"/>
                  </a:cxn>
                </a:cxnLst>
                <a:rect l="0" t="0" r="r" b="b"/>
                <a:pathLst>
                  <a:path w="89" h="105">
                    <a:moveTo>
                      <a:pt x="88" y="104"/>
                    </a:moveTo>
                    <a:lnTo>
                      <a:pt x="45" y="0"/>
                    </a:lnTo>
                    <a:lnTo>
                      <a:pt x="0" y="18"/>
                    </a:lnTo>
                    <a:lnTo>
                      <a:pt x="88" y="104"/>
                    </a:lnTo>
                  </a:path>
                </a:pathLst>
              </a:custGeom>
              <a:solidFill>
                <a:srgbClr val="FF00FF"/>
              </a:solidFill>
              <a:ln w="9525">
                <a:solidFill>
                  <a:srgbClr val="FF00FF"/>
                </a:solidFill>
                <a:round/>
                <a:headEnd/>
                <a:tailEnd/>
              </a:ln>
            </p:spPr>
            <p:txBody>
              <a:bodyPr wrap="none" anchor="ctr"/>
              <a:lstStyle/>
              <a:p>
                <a:endParaRPr lang="en-US"/>
              </a:p>
            </p:txBody>
          </p:sp>
          <p:sp>
            <p:nvSpPr>
              <p:cNvPr id="195948" name="Freeform 364"/>
              <p:cNvSpPr>
                <a:spLocks noChangeArrowheads="1"/>
              </p:cNvSpPr>
              <p:nvPr/>
            </p:nvSpPr>
            <p:spPr bwMode="auto">
              <a:xfrm>
                <a:off x="2577" y="645"/>
                <a:ext cx="20" cy="24"/>
              </a:xfrm>
              <a:custGeom>
                <a:avLst/>
                <a:gdLst>
                  <a:gd name="T0" fmla="*/ 88 w 89"/>
                  <a:gd name="T1" fmla="*/ 86 h 107"/>
                  <a:gd name="T2" fmla="*/ 0 w 89"/>
                  <a:gd name="T3" fmla="*/ 0 h 107"/>
                  <a:gd name="T4" fmla="*/ 43 w 89"/>
                  <a:gd name="T5" fmla="*/ 106 h 107"/>
                  <a:gd name="T6" fmla="*/ 88 w 89"/>
                  <a:gd name="T7" fmla="*/ 86 h 107"/>
                </a:gdLst>
                <a:ahLst/>
                <a:cxnLst>
                  <a:cxn ang="0">
                    <a:pos x="T0" y="T1"/>
                  </a:cxn>
                  <a:cxn ang="0">
                    <a:pos x="T2" y="T3"/>
                  </a:cxn>
                  <a:cxn ang="0">
                    <a:pos x="T4" y="T5"/>
                  </a:cxn>
                  <a:cxn ang="0">
                    <a:pos x="T6" y="T7"/>
                  </a:cxn>
                </a:cxnLst>
                <a:rect l="0" t="0" r="r" b="b"/>
                <a:pathLst>
                  <a:path w="89" h="107">
                    <a:moveTo>
                      <a:pt x="88" y="86"/>
                    </a:moveTo>
                    <a:lnTo>
                      <a:pt x="0" y="0"/>
                    </a:lnTo>
                    <a:lnTo>
                      <a:pt x="43" y="106"/>
                    </a:lnTo>
                    <a:lnTo>
                      <a:pt x="88" y="86"/>
                    </a:lnTo>
                  </a:path>
                </a:pathLst>
              </a:custGeom>
              <a:solidFill>
                <a:srgbClr val="FF00FF"/>
              </a:solidFill>
              <a:ln w="9525">
                <a:solidFill>
                  <a:srgbClr val="FF00FF"/>
                </a:solidFill>
                <a:round/>
                <a:headEnd/>
                <a:tailEnd/>
              </a:ln>
            </p:spPr>
            <p:txBody>
              <a:bodyPr wrap="none" anchor="ctr"/>
              <a:lstStyle/>
              <a:p>
                <a:endParaRPr lang="en-US"/>
              </a:p>
            </p:txBody>
          </p:sp>
          <p:sp>
            <p:nvSpPr>
              <p:cNvPr id="195949" name="Freeform 365"/>
              <p:cNvSpPr>
                <a:spLocks noChangeArrowheads="1"/>
              </p:cNvSpPr>
              <p:nvPr/>
            </p:nvSpPr>
            <p:spPr bwMode="auto">
              <a:xfrm>
                <a:off x="2392" y="717"/>
                <a:ext cx="20" cy="24"/>
              </a:xfrm>
              <a:custGeom>
                <a:avLst/>
                <a:gdLst>
                  <a:gd name="T0" fmla="*/ 88 w 89"/>
                  <a:gd name="T1" fmla="*/ 107 h 108"/>
                  <a:gd name="T2" fmla="*/ 45 w 89"/>
                  <a:gd name="T3" fmla="*/ 0 h 108"/>
                  <a:gd name="T4" fmla="*/ 0 w 89"/>
                  <a:gd name="T5" fmla="*/ 21 h 108"/>
                  <a:gd name="T6" fmla="*/ 88 w 89"/>
                  <a:gd name="T7" fmla="*/ 107 h 108"/>
                </a:gdLst>
                <a:ahLst/>
                <a:cxnLst>
                  <a:cxn ang="0">
                    <a:pos x="T0" y="T1"/>
                  </a:cxn>
                  <a:cxn ang="0">
                    <a:pos x="T2" y="T3"/>
                  </a:cxn>
                  <a:cxn ang="0">
                    <a:pos x="T4" y="T5"/>
                  </a:cxn>
                  <a:cxn ang="0">
                    <a:pos x="T6" y="T7"/>
                  </a:cxn>
                </a:cxnLst>
                <a:rect l="0" t="0" r="r" b="b"/>
                <a:pathLst>
                  <a:path w="89" h="108">
                    <a:moveTo>
                      <a:pt x="88" y="107"/>
                    </a:moveTo>
                    <a:lnTo>
                      <a:pt x="45" y="0"/>
                    </a:lnTo>
                    <a:lnTo>
                      <a:pt x="0" y="21"/>
                    </a:lnTo>
                    <a:lnTo>
                      <a:pt x="88" y="107"/>
                    </a:lnTo>
                  </a:path>
                </a:pathLst>
              </a:custGeom>
              <a:solidFill>
                <a:srgbClr val="FF00FF"/>
              </a:solidFill>
              <a:ln w="9525">
                <a:solidFill>
                  <a:srgbClr val="FF00FF"/>
                </a:solidFill>
                <a:round/>
                <a:headEnd/>
                <a:tailEnd/>
              </a:ln>
            </p:spPr>
            <p:txBody>
              <a:bodyPr wrap="none" anchor="ctr"/>
              <a:lstStyle/>
              <a:p>
                <a:endParaRPr lang="en-US"/>
              </a:p>
            </p:txBody>
          </p:sp>
          <p:sp>
            <p:nvSpPr>
              <p:cNvPr id="195950" name="Freeform 366"/>
              <p:cNvSpPr>
                <a:spLocks noChangeArrowheads="1"/>
              </p:cNvSpPr>
              <p:nvPr/>
            </p:nvSpPr>
            <p:spPr bwMode="auto">
              <a:xfrm>
                <a:off x="2392" y="722"/>
                <a:ext cx="20" cy="24"/>
              </a:xfrm>
              <a:custGeom>
                <a:avLst/>
                <a:gdLst>
                  <a:gd name="T0" fmla="*/ 88 w 89"/>
                  <a:gd name="T1" fmla="*/ 86 h 107"/>
                  <a:gd name="T2" fmla="*/ 0 w 89"/>
                  <a:gd name="T3" fmla="*/ 0 h 107"/>
                  <a:gd name="T4" fmla="*/ 43 w 89"/>
                  <a:gd name="T5" fmla="*/ 106 h 107"/>
                  <a:gd name="T6" fmla="*/ 88 w 89"/>
                  <a:gd name="T7" fmla="*/ 86 h 107"/>
                </a:gdLst>
                <a:ahLst/>
                <a:cxnLst>
                  <a:cxn ang="0">
                    <a:pos x="T0" y="T1"/>
                  </a:cxn>
                  <a:cxn ang="0">
                    <a:pos x="T2" y="T3"/>
                  </a:cxn>
                  <a:cxn ang="0">
                    <a:pos x="T4" y="T5"/>
                  </a:cxn>
                  <a:cxn ang="0">
                    <a:pos x="T6" y="T7"/>
                  </a:cxn>
                </a:cxnLst>
                <a:rect l="0" t="0" r="r" b="b"/>
                <a:pathLst>
                  <a:path w="89" h="107">
                    <a:moveTo>
                      <a:pt x="88" y="86"/>
                    </a:moveTo>
                    <a:lnTo>
                      <a:pt x="0" y="0"/>
                    </a:lnTo>
                    <a:lnTo>
                      <a:pt x="43" y="106"/>
                    </a:lnTo>
                    <a:lnTo>
                      <a:pt x="88" y="86"/>
                    </a:lnTo>
                  </a:path>
                </a:pathLst>
              </a:custGeom>
              <a:solidFill>
                <a:srgbClr val="FF00FF"/>
              </a:solidFill>
              <a:ln w="9525">
                <a:solidFill>
                  <a:srgbClr val="FF00FF"/>
                </a:solidFill>
                <a:round/>
                <a:headEnd/>
                <a:tailEnd/>
              </a:ln>
            </p:spPr>
            <p:txBody>
              <a:bodyPr wrap="none" anchor="ctr"/>
              <a:lstStyle/>
              <a:p>
                <a:endParaRPr lang="en-US"/>
              </a:p>
            </p:txBody>
          </p:sp>
          <p:sp>
            <p:nvSpPr>
              <p:cNvPr id="195951" name="Freeform 367"/>
              <p:cNvSpPr>
                <a:spLocks noChangeArrowheads="1"/>
              </p:cNvSpPr>
              <p:nvPr/>
            </p:nvSpPr>
            <p:spPr bwMode="auto">
              <a:xfrm>
                <a:off x="2351" y="730"/>
                <a:ext cx="31" cy="24"/>
              </a:xfrm>
              <a:custGeom>
                <a:avLst/>
                <a:gdLst>
                  <a:gd name="T0" fmla="*/ 134 w 135"/>
                  <a:gd name="T1" fmla="*/ 107 h 108"/>
                  <a:gd name="T2" fmla="*/ 91 w 135"/>
                  <a:gd name="T3" fmla="*/ 0 h 108"/>
                  <a:gd name="T4" fmla="*/ 0 w 135"/>
                  <a:gd name="T5" fmla="*/ 38 h 108"/>
                  <a:gd name="T6" fmla="*/ 134 w 135"/>
                  <a:gd name="T7" fmla="*/ 107 h 108"/>
                </a:gdLst>
                <a:ahLst/>
                <a:cxnLst>
                  <a:cxn ang="0">
                    <a:pos x="T0" y="T1"/>
                  </a:cxn>
                  <a:cxn ang="0">
                    <a:pos x="T2" y="T3"/>
                  </a:cxn>
                  <a:cxn ang="0">
                    <a:pos x="T4" y="T5"/>
                  </a:cxn>
                  <a:cxn ang="0">
                    <a:pos x="T6" y="T7"/>
                  </a:cxn>
                </a:cxnLst>
                <a:rect l="0" t="0" r="r" b="b"/>
                <a:pathLst>
                  <a:path w="135" h="108">
                    <a:moveTo>
                      <a:pt x="134" y="107"/>
                    </a:moveTo>
                    <a:lnTo>
                      <a:pt x="91" y="0"/>
                    </a:lnTo>
                    <a:lnTo>
                      <a:pt x="0" y="38"/>
                    </a:lnTo>
                    <a:lnTo>
                      <a:pt x="134" y="107"/>
                    </a:lnTo>
                  </a:path>
                </a:pathLst>
              </a:custGeom>
              <a:solidFill>
                <a:srgbClr val="FF00FF"/>
              </a:solidFill>
              <a:ln w="9525">
                <a:solidFill>
                  <a:srgbClr val="FF00FF"/>
                </a:solidFill>
                <a:round/>
                <a:headEnd/>
                <a:tailEnd/>
              </a:ln>
            </p:spPr>
            <p:txBody>
              <a:bodyPr wrap="none" anchor="ctr"/>
              <a:lstStyle/>
              <a:p>
                <a:endParaRPr lang="en-US"/>
              </a:p>
            </p:txBody>
          </p:sp>
          <p:sp>
            <p:nvSpPr>
              <p:cNvPr id="195952" name="Freeform 368"/>
              <p:cNvSpPr>
                <a:spLocks noChangeArrowheads="1"/>
              </p:cNvSpPr>
              <p:nvPr/>
            </p:nvSpPr>
            <p:spPr bwMode="auto">
              <a:xfrm>
                <a:off x="2351" y="739"/>
                <a:ext cx="31" cy="24"/>
              </a:xfrm>
              <a:custGeom>
                <a:avLst/>
                <a:gdLst>
                  <a:gd name="T0" fmla="*/ 134 w 135"/>
                  <a:gd name="T1" fmla="*/ 69 h 108"/>
                  <a:gd name="T2" fmla="*/ 0 w 135"/>
                  <a:gd name="T3" fmla="*/ 0 h 108"/>
                  <a:gd name="T4" fmla="*/ 43 w 135"/>
                  <a:gd name="T5" fmla="*/ 107 h 108"/>
                  <a:gd name="T6" fmla="*/ 134 w 135"/>
                  <a:gd name="T7" fmla="*/ 69 h 108"/>
                </a:gdLst>
                <a:ahLst/>
                <a:cxnLst>
                  <a:cxn ang="0">
                    <a:pos x="T0" y="T1"/>
                  </a:cxn>
                  <a:cxn ang="0">
                    <a:pos x="T2" y="T3"/>
                  </a:cxn>
                  <a:cxn ang="0">
                    <a:pos x="T4" y="T5"/>
                  </a:cxn>
                  <a:cxn ang="0">
                    <a:pos x="T6" y="T7"/>
                  </a:cxn>
                </a:cxnLst>
                <a:rect l="0" t="0" r="r" b="b"/>
                <a:pathLst>
                  <a:path w="135" h="108">
                    <a:moveTo>
                      <a:pt x="134" y="69"/>
                    </a:moveTo>
                    <a:lnTo>
                      <a:pt x="0" y="0"/>
                    </a:lnTo>
                    <a:lnTo>
                      <a:pt x="43" y="107"/>
                    </a:lnTo>
                    <a:lnTo>
                      <a:pt x="134" y="69"/>
                    </a:lnTo>
                  </a:path>
                </a:pathLst>
              </a:custGeom>
              <a:solidFill>
                <a:srgbClr val="FF00FF"/>
              </a:solidFill>
              <a:ln w="9525">
                <a:solidFill>
                  <a:srgbClr val="FF00FF"/>
                </a:solidFill>
                <a:round/>
                <a:headEnd/>
                <a:tailEnd/>
              </a:ln>
            </p:spPr>
            <p:txBody>
              <a:bodyPr wrap="none" anchor="ctr"/>
              <a:lstStyle/>
              <a:p>
                <a:endParaRPr lang="en-US"/>
              </a:p>
            </p:txBody>
          </p:sp>
          <p:sp>
            <p:nvSpPr>
              <p:cNvPr id="195953" name="Freeform 369"/>
              <p:cNvSpPr>
                <a:spLocks noChangeArrowheads="1"/>
              </p:cNvSpPr>
              <p:nvPr/>
            </p:nvSpPr>
            <p:spPr bwMode="auto">
              <a:xfrm>
                <a:off x="2277" y="751"/>
                <a:ext cx="57" cy="53"/>
              </a:xfrm>
              <a:custGeom>
                <a:avLst/>
                <a:gdLst>
                  <a:gd name="T0" fmla="*/ 195 w 252"/>
                  <a:gd name="T1" fmla="*/ 0 h 235"/>
                  <a:gd name="T2" fmla="*/ 251 w 252"/>
                  <a:gd name="T3" fmla="*/ 102 h 235"/>
                  <a:gd name="T4" fmla="*/ 0 w 252"/>
                  <a:gd name="T5" fmla="*/ 234 h 235"/>
                  <a:gd name="T6" fmla="*/ 195 w 252"/>
                  <a:gd name="T7" fmla="*/ 0 h 235"/>
                </a:gdLst>
                <a:ahLst/>
                <a:cxnLst>
                  <a:cxn ang="0">
                    <a:pos x="T0" y="T1"/>
                  </a:cxn>
                  <a:cxn ang="0">
                    <a:pos x="T2" y="T3"/>
                  </a:cxn>
                  <a:cxn ang="0">
                    <a:pos x="T4" y="T5"/>
                  </a:cxn>
                  <a:cxn ang="0">
                    <a:pos x="T6" y="T7"/>
                  </a:cxn>
                </a:cxnLst>
                <a:rect l="0" t="0" r="r" b="b"/>
                <a:pathLst>
                  <a:path w="252" h="235">
                    <a:moveTo>
                      <a:pt x="195" y="0"/>
                    </a:moveTo>
                    <a:lnTo>
                      <a:pt x="251" y="102"/>
                    </a:lnTo>
                    <a:lnTo>
                      <a:pt x="0" y="234"/>
                    </a:lnTo>
                    <a:lnTo>
                      <a:pt x="195" y="0"/>
                    </a:lnTo>
                  </a:path>
                </a:pathLst>
              </a:custGeom>
              <a:solidFill>
                <a:srgbClr val="0000FF"/>
              </a:solidFill>
              <a:ln w="9525">
                <a:solidFill>
                  <a:srgbClr val="0000FF"/>
                </a:solidFill>
                <a:round/>
                <a:headEnd/>
                <a:tailEnd/>
              </a:ln>
            </p:spPr>
            <p:txBody>
              <a:bodyPr wrap="none" anchor="ctr"/>
              <a:lstStyle/>
              <a:p>
                <a:endParaRPr lang="en-US"/>
              </a:p>
            </p:txBody>
          </p:sp>
          <p:sp>
            <p:nvSpPr>
              <p:cNvPr id="195954" name="Freeform 370"/>
              <p:cNvSpPr>
                <a:spLocks noChangeArrowheads="1"/>
              </p:cNvSpPr>
              <p:nvPr/>
            </p:nvSpPr>
            <p:spPr bwMode="auto">
              <a:xfrm>
                <a:off x="2265" y="751"/>
                <a:ext cx="56" cy="53"/>
              </a:xfrm>
              <a:custGeom>
                <a:avLst/>
                <a:gdLst>
                  <a:gd name="T0" fmla="*/ 248 w 249"/>
                  <a:gd name="T1" fmla="*/ 0 h 235"/>
                  <a:gd name="T2" fmla="*/ 53 w 249"/>
                  <a:gd name="T3" fmla="*/ 234 h 235"/>
                  <a:gd name="T4" fmla="*/ 0 w 249"/>
                  <a:gd name="T5" fmla="*/ 135 h 235"/>
                  <a:gd name="T6" fmla="*/ 248 w 249"/>
                  <a:gd name="T7" fmla="*/ 0 h 235"/>
                </a:gdLst>
                <a:ahLst/>
                <a:cxnLst>
                  <a:cxn ang="0">
                    <a:pos x="T0" y="T1"/>
                  </a:cxn>
                  <a:cxn ang="0">
                    <a:pos x="T2" y="T3"/>
                  </a:cxn>
                  <a:cxn ang="0">
                    <a:pos x="T4" y="T5"/>
                  </a:cxn>
                  <a:cxn ang="0">
                    <a:pos x="T6" y="T7"/>
                  </a:cxn>
                </a:cxnLst>
                <a:rect l="0" t="0" r="r" b="b"/>
                <a:pathLst>
                  <a:path w="249" h="235">
                    <a:moveTo>
                      <a:pt x="248" y="0"/>
                    </a:moveTo>
                    <a:lnTo>
                      <a:pt x="53" y="234"/>
                    </a:lnTo>
                    <a:lnTo>
                      <a:pt x="0" y="135"/>
                    </a:lnTo>
                    <a:lnTo>
                      <a:pt x="248" y="0"/>
                    </a:lnTo>
                  </a:path>
                </a:pathLst>
              </a:custGeom>
              <a:solidFill>
                <a:srgbClr val="0000FF"/>
              </a:solidFill>
              <a:ln w="9525">
                <a:solidFill>
                  <a:srgbClr val="0000FF"/>
                </a:solidFill>
                <a:round/>
                <a:headEnd/>
                <a:tailEnd/>
              </a:ln>
            </p:spPr>
            <p:txBody>
              <a:bodyPr wrap="none" anchor="ctr"/>
              <a:lstStyle/>
              <a:p>
                <a:endParaRPr lang="en-US"/>
              </a:p>
            </p:txBody>
          </p:sp>
          <p:sp>
            <p:nvSpPr>
              <p:cNvPr id="195955" name="Freeform 371"/>
              <p:cNvSpPr>
                <a:spLocks noChangeArrowheads="1"/>
              </p:cNvSpPr>
              <p:nvPr/>
            </p:nvSpPr>
            <p:spPr bwMode="auto">
              <a:xfrm>
                <a:off x="2253" y="786"/>
                <a:ext cx="19" cy="22"/>
              </a:xfrm>
              <a:custGeom>
                <a:avLst/>
                <a:gdLst>
                  <a:gd name="T0" fmla="*/ 81 w 82"/>
                  <a:gd name="T1" fmla="*/ 96 h 97"/>
                  <a:gd name="T2" fmla="*/ 17 w 82"/>
                  <a:gd name="T3" fmla="*/ 0 h 97"/>
                  <a:gd name="T4" fmla="*/ 0 w 82"/>
                  <a:gd name="T5" fmla="*/ 12 h 97"/>
                  <a:gd name="T6" fmla="*/ 81 w 82"/>
                  <a:gd name="T7" fmla="*/ 96 h 97"/>
                </a:gdLst>
                <a:ahLst/>
                <a:cxnLst>
                  <a:cxn ang="0">
                    <a:pos x="T0" y="T1"/>
                  </a:cxn>
                  <a:cxn ang="0">
                    <a:pos x="T2" y="T3"/>
                  </a:cxn>
                  <a:cxn ang="0">
                    <a:pos x="T4" y="T5"/>
                  </a:cxn>
                  <a:cxn ang="0">
                    <a:pos x="T6" y="T7"/>
                  </a:cxn>
                </a:cxnLst>
                <a:rect l="0" t="0" r="r" b="b"/>
                <a:pathLst>
                  <a:path w="82" h="97">
                    <a:moveTo>
                      <a:pt x="81" y="96"/>
                    </a:moveTo>
                    <a:lnTo>
                      <a:pt x="17" y="0"/>
                    </a:lnTo>
                    <a:lnTo>
                      <a:pt x="0" y="12"/>
                    </a:lnTo>
                    <a:lnTo>
                      <a:pt x="81" y="96"/>
                    </a:lnTo>
                  </a:path>
                </a:pathLst>
              </a:custGeom>
              <a:solidFill>
                <a:srgbClr val="FF00FF"/>
              </a:solidFill>
              <a:ln w="9525">
                <a:solidFill>
                  <a:srgbClr val="FF00FF"/>
                </a:solidFill>
                <a:round/>
                <a:headEnd/>
                <a:tailEnd/>
              </a:ln>
            </p:spPr>
            <p:txBody>
              <a:bodyPr wrap="none" anchor="ctr"/>
              <a:lstStyle/>
              <a:p>
                <a:endParaRPr lang="en-US"/>
              </a:p>
            </p:txBody>
          </p:sp>
          <p:sp>
            <p:nvSpPr>
              <p:cNvPr id="195956" name="Freeform 372"/>
              <p:cNvSpPr>
                <a:spLocks noChangeArrowheads="1"/>
              </p:cNvSpPr>
              <p:nvPr/>
            </p:nvSpPr>
            <p:spPr bwMode="auto">
              <a:xfrm>
                <a:off x="2253" y="789"/>
                <a:ext cx="19" cy="22"/>
              </a:xfrm>
              <a:custGeom>
                <a:avLst/>
                <a:gdLst>
                  <a:gd name="T0" fmla="*/ 81 w 82"/>
                  <a:gd name="T1" fmla="*/ 84 h 95"/>
                  <a:gd name="T2" fmla="*/ 0 w 82"/>
                  <a:gd name="T3" fmla="*/ 0 h 95"/>
                  <a:gd name="T4" fmla="*/ 63 w 82"/>
                  <a:gd name="T5" fmla="*/ 94 h 95"/>
                  <a:gd name="T6" fmla="*/ 81 w 82"/>
                  <a:gd name="T7" fmla="*/ 84 h 95"/>
                </a:gdLst>
                <a:ahLst/>
                <a:cxnLst>
                  <a:cxn ang="0">
                    <a:pos x="T0" y="T1"/>
                  </a:cxn>
                  <a:cxn ang="0">
                    <a:pos x="T2" y="T3"/>
                  </a:cxn>
                  <a:cxn ang="0">
                    <a:pos x="T4" y="T5"/>
                  </a:cxn>
                  <a:cxn ang="0">
                    <a:pos x="T6" y="T7"/>
                  </a:cxn>
                </a:cxnLst>
                <a:rect l="0" t="0" r="r" b="b"/>
                <a:pathLst>
                  <a:path w="82" h="95">
                    <a:moveTo>
                      <a:pt x="81" y="84"/>
                    </a:moveTo>
                    <a:lnTo>
                      <a:pt x="0" y="0"/>
                    </a:lnTo>
                    <a:lnTo>
                      <a:pt x="63" y="94"/>
                    </a:lnTo>
                    <a:lnTo>
                      <a:pt x="81" y="84"/>
                    </a:lnTo>
                  </a:path>
                </a:pathLst>
              </a:custGeom>
              <a:solidFill>
                <a:srgbClr val="FF00FF"/>
              </a:solidFill>
              <a:ln w="9525">
                <a:solidFill>
                  <a:srgbClr val="FF00FF"/>
                </a:solidFill>
                <a:round/>
                <a:headEnd/>
                <a:tailEnd/>
              </a:ln>
            </p:spPr>
            <p:txBody>
              <a:bodyPr wrap="none" anchor="ctr"/>
              <a:lstStyle/>
              <a:p>
                <a:endParaRPr lang="en-US"/>
              </a:p>
            </p:txBody>
          </p:sp>
          <p:sp>
            <p:nvSpPr>
              <p:cNvPr id="195957" name="Freeform 373"/>
              <p:cNvSpPr>
                <a:spLocks noChangeArrowheads="1"/>
              </p:cNvSpPr>
              <p:nvPr/>
            </p:nvSpPr>
            <p:spPr bwMode="auto">
              <a:xfrm>
                <a:off x="2219" y="804"/>
                <a:ext cx="28" cy="21"/>
              </a:xfrm>
              <a:custGeom>
                <a:avLst/>
                <a:gdLst>
                  <a:gd name="T0" fmla="*/ 121 w 122"/>
                  <a:gd name="T1" fmla="*/ 93 h 94"/>
                  <a:gd name="T2" fmla="*/ 58 w 122"/>
                  <a:gd name="T3" fmla="*/ 0 h 94"/>
                  <a:gd name="T4" fmla="*/ 0 w 122"/>
                  <a:gd name="T5" fmla="*/ 38 h 94"/>
                  <a:gd name="T6" fmla="*/ 121 w 122"/>
                  <a:gd name="T7" fmla="*/ 93 h 94"/>
                </a:gdLst>
                <a:ahLst/>
                <a:cxnLst>
                  <a:cxn ang="0">
                    <a:pos x="T0" y="T1"/>
                  </a:cxn>
                  <a:cxn ang="0">
                    <a:pos x="T2" y="T3"/>
                  </a:cxn>
                  <a:cxn ang="0">
                    <a:pos x="T4" y="T5"/>
                  </a:cxn>
                  <a:cxn ang="0">
                    <a:pos x="T6" y="T7"/>
                  </a:cxn>
                </a:cxnLst>
                <a:rect l="0" t="0" r="r" b="b"/>
                <a:pathLst>
                  <a:path w="122" h="94">
                    <a:moveTo>
                      <a:pt x="121" y="93"/>
                    </a:moveTo>
                    <a:lnTo>
                      <a:pt x="58" y="0"/>
                    </a:lnTo>
                    <a:lnTo>
                      <a:pt x="0" y="38"/>
                    </a:lnTo>
                    <a:lnTo>
                      <a:pt x="121" y="93"/>
                    </a:lnTo>
                  </a:path>
                </a:pathLst>
              </a:custGeom>
              <a:solidFill>
                <a:srgbClr val="FF00FF"/>
              </a:solidFill>
              <a:ln w="9525">
                <a:solidFill>
                  <a:srgbClr val="FF00FF"/>
                </a:solidFill>
                <a:round/>
                <a:headEnd/>
                <a:tailEnd/>
              </a:ln>
            </p:spPr>
            <p:txBody>
              <a:bodyPr wrap="none" anchor="ctr"/>
              <a:lstStyle/>
              <a:p>
                <a:endParaRPr lang="en-US"/>
              </a:p>
            </p:txBody>
          </p:sp>
          <p:sp>
            <p:nvSpPr>
              <p:cNvPr id="195958" name="Freeform 374"/>
              <p:cNvSpPr>
                <a:spLocks noChangeArrowheads="1"/>
              </p:cNvSpPr>
              <p:nvPr/>
            </p:nvSpPr>
            <p:spPr bwMode="auto">
              <a:xfrm>
                <a:off x="2219" y="812"/>
                <a:ext cx="28" cy="21"/>
              </a:xfrm>
              <a:custGeom>
                <a:avLst/>
                <a:gdLst>
                  <a:gd name="T0" fmla="*/ 121 w 122"/>
                  <a:gd name="T1" fmla="*/ 55 h 94"/>
                  <a:gd name="T2" fmla="*/ 0 w 122"/>
                  <a:gd name="T3" fmla="*/ 0 h 94"/>
                  <a:gd name="T4" fmla="*/ 63 w 122"/>
                  <a:gd name="T5" fmla="*/ 93 h 94"/>
                  <a:gd name="T6" fmla="*/ 121 w 122"/>
                  <a:gd name="T7" fmla="*/ 55 h 94"/>
                </a:gdLst>
                <a:ahLst/>
                <a:cxnLst>
                  <a:cxn ang="0">
                    <a:pos x="T0" y="T1"/>
                  </a:cxn>
                  <a:cxn ang="0">
                    <a:pos x="T2" y="T3"/>
                  </a:cxn>
                  <a:cxn ang="0">
                    <a:pos x="T4" y="T5"/>
                  </a:cxn>
                  <a:cxn ang="0">
                    <a:pos x="T6" y="T7"/>
                  </a:cxn>
                </a:cxnLst>
                <a:rect l="0" t="0" r="r" b="b"/>
                <a:pathLst>
                  <a:path w="122" h="94">
                    <a:moveTo>
                      <a:pt x="121" y="55"/>
                    </a:moveTo>
                    <a:lnTo>
                      <a:pt x="0" y="0"/>
                    </a:lnTo>
                    <a:lnTo>
                      <a:pt x="63" y="93"/>
                    </a:lnTo>
                    <a:lnTo>
                      <a:pt x="121" y="55"/>
                    </a:lnTo>
                  </a:path>
                </a:pathLst>
              </a:custGeom>
              <a:solidFill>
                <a:srgbClr val="FF00FF"/>
              </a:solidFill>
              <a:ln w="9525">
                <a:solidFill>
                  <a:srgbClr val="FF00FF"/>
                </a:solidFill>
                <a:round/>
                <a:headEnd/>
                <a:tailEnd/>
              </a:ln>
            </p:spPr>
            <p:txBody>
              <a:bodyPr wrap="none" anchor="ctr"/>
              <a:lstStyle/>
              <a:p>
                <a:endParaRPr lang="en-US"/>
              </a:p>
            </p:txBody>
          </p:sp>
          <p:sp>
            <p:nvSpPr>
              <p:cNvPr id="195959" name="Freeform 375"/>
              <p:cNvSpPr>
                <a:spLocks noChangeArrowheads="1"/>
              </p:cNvSpPr>
              <p:nvPr/>
            </p:nvSpPr>
            <p:spPr bwMode="auto">
              <a:xfrm>
                <a:off x="2102" y="882"/>
                <a:ext cx="27" cy="22"/>
              </a:xfrm>
              <a:custGeom>
                <a:avLst/>
                <a:gdLst>
                  <a:gd name="T0" fmla="*/ 119 w 120"/>
                  <a:gd name="T1" fmla="*/ 94 h 95"/>
                  <a:gd name="T2" fmla="*/ 56 w 120"/>
                  <a:gd name="T3" fmla="*/ 0 h 95"/>
                  <a:gd name="T4" fmla="*/ 0 w 120"/>
                  <a:gd name="T5" fmla="*/ 36 h 95"/>
                  <a:gd name="T6" fmla="*/ 119 w 120"/>
                  <a:gd name="T7" fmla="*/ 94 h 95"/>
                </a:gdLst>
                <a:ahLst/>
                <a:cxnLst>
                  <a:cxn ang="0">
                    <a:pos x="T0" y="T1"/>
                  </a:cxn>
                  <a:cxn ang="0">
                    <a:pos x="T2" y="T3"/>
                  </a:cxn>
                  <a:cxn ang="0">
                    <a:pos x="T4" y="T5"/>
                  </a:cxn>
                  <a:cxn ang="0">
                    <a:pos x="T6" y="T7"/>
                  </a:cxn>
                </a:cxnLst>
                <a:rect l="0" t="0" r="r" b="b"/>
                <a:pathLst>
                  <a:path w="120" h="95">
                    <a:moveTo>
                      <a:pt x="119" y="94"/>
                    </a:moveTo>
                    <a:lnTo>
                      <a:pt x="56" y="0"/>
                    </a:lnTo>
                    <a:lnTo>
                      <a:pt x="0" y="36"/>
                    </a:lnTo>
                    <a:lnTo>
                      <a:pt x="119" y="94"/>
                    </a:lnTo>
                  </a:path>
                </a:pathLst>
              </a:custGeom>
              <a:solidFill>
                <a:srgbClr val="FF00FF"/>
              </a:solidFill>
              <a:ln w="9525">
                <a:solidFill>
                  <a:srgbClr val="FF00FF"/>
                </a:solidFill>
                <a:round/>
                <a:headEnd/>
                <a:tailEnd/>
              </a:ln>
            </p:spPr>
            <p:txBody>
              <a:bodyPr wrap="none" anchor="ctr"/>
              <a:lstStyle/>
              <a:p>
                <a:endParaRPr lang="en-US"/>
              </a:p>
            </p:txBody>
          </p:sp>
          <p:sp>
            <p:nvSpPr>
              <p:cNvPr id="195960" name="Freeform 376"/>
              <p:cNvSpPr>
                <a:spLocks noChangeArrowheads="1"/>
              </p:cNvSpPr>
              <p:nvPr/>
            </p:nvSpPr>
            <p:spPr bwMode="auto">
              <a:xfrm>
                <a:off x="2102" y="890"/>
                <a:ext cx="27" cy="22"/>
              </a:xfrm>
              <a:custGeom>
                <a:avLst/>
                <a:gdLst>
                  <a:gd name="T0" fmla="*/ 119 w 120"/>
                  <a:gd name="T1" fmla="*/ 58 h 97"/>
                  <a:gd name="T2" fmla="*/ 0 w 120"/>
                  <a:gd name="T3" fmla="*/ 0 h 97"/>
                  <a:gd name="T4" fmla="*/ 63 w 120"/>
                  <a:gd name="T5" fmla="*/ 96 h 97"/>
                  <a:gd name="T6" fmla="*/ 119 w 120"/>
                  <a:gd name="T7" fmla="*/ 58 h 97"/>
                </a:gdLst>
                <a:ahLst/>
                <a:cxnLst>
                  <a:cxn ang="0">
                    <a:pos x="T0" y="T1"/>
                  </a:cxn>
                  <a:cxn ang="0">
                    <a:pos x="T2" y="T3"/>
                  </a:cxn>
                  <a:cxn ang="0">
                    <a:pos x="T4" y="T5"/>
                  </a:cxn>
                  <a:cxn ang="0">
                    <a:pos x="T6" y="T7"/>
                  </a:cxn>
                </a:cxnLst>
                <a:rect l="0" t="0" r="r" b="b"/>
                <a:pathLst>
                  <a:path w="120" h="97">
                    <a:moveTo>
                      <a:pt x="119" y="58"/>
                    </a:moveTo>
                    <a:lnTo>
                      <a:pt x="0" y="0"/>
                    </a:lnTo>
                    <a:lnTo>
                      <a:pt x="63" y="96"/>
                    </a:lnTo>
                    <a:lnTo>
                      <a:pt x="119" y="58"/>
                    </a:lnTo>
                  </a:path>
                </a:pathLst>
              </a:custGeom>
              <a:solidFill>
                <a:srgbClr val="FF00FF"/>
              </a:solidFill>
              <a:ln w="9525">
                <a:solidFill>
                  <a:srgbClr val="FF00FF"/>
                </a:solidFill>
                <a:round/>
                <a:headEnd/>
                <a:tailEnd/>
              </a:ln>
            </p:spPr>
            <p:txBody>
              <a:bodyPr wrap="none" anchor="ctr"/>
              <a:lstStyle/>
              <a:p>
                <a:endParaRPr lang="en-US"/>
              </a:p>
            </p:txBody>
          </p:sp>
          <p:sp>
            <p:nvSpPr>
              <p:cNvPr id="195961" name="Freeform 377"/>
              <p:cNvSpPr>
                <a:spLocks noChangeArrowheads="1"/>
              </p:cNvSpPr>
              <p:nvPr/>
            </p:nvSpPr>
            <p:spPr bwMode="auto">
              <a:xfrm>
                <a:off x="2077" y="904"/>
                <a:ext cx="19" cy="22"/>
              </a:xfrm>
              <a:custGeom>
                <a:avLst/>
                <a:gdLst>
                  <a:gd name="T0" fmla="*/ 82 w 83"/>
                  <a:gd name="T1" fmla="*/ 97 h 98"/>
                  <a:gd name="T2" fmla="*/ 18 w 83"/>
                  <a:gd name="T3" fmla="*/ 0 h 98"/>
                  <a:gd name="T4" fmla="*/ 0 w 83"/>
                  <a:gd name="T5" fmla="*/ 13 h 98"/>
                  <a:gd name="T6" fmla="*/ 82 w 83"/>
                  <a:gd name="T7" fmla="*/ 97 h 98"/>
                </a:gdLst>
                <a:ahLst/>
                <a:cxnLst>
                  <a:cxn ang="0">
                    <a:pos x="T0" y="T1"/>
                  </a:cxn>
                  <a:cxn ang="0">
                    <a:pos x="T2" y="T3"/>
                  </a:cxn>
                  <a:cxn ang="0">
                    <a:pos x="T4" y="T5"/>
                  </a:cxn>
                  <a:cxn ang="0">
                    <a:pos x="T6" y="T7"/>
                  </a:cxn>
                </a:cxnLst>
                <a:rect l="0" t="0" r="r" b="b"/>
                <a:pathLst>
                  <a:path w="83" h="98">
                    <a:moveTo>
                      <a:pt x="82" y="97"/>
                    </a:moveTo>
                    <a:lnTo>
                      <a:pt x="18" y="0"/>
                    </a:lnTo>
                    <a:lnTo>
                      <a:pt x="0" y="13"/>
                    </a:lnTo>
                    <a:lnTo>
                      <a:pt x="82" y="97"/>
                    </a:lnTo>
                  </a:path>
                </a:pathLst>
              </a:custGeom>
              <a:solidFill>
                <a:srgbClr val="FF00FF"/>
              </a:solidFill>
              <a:ln w="9525">
                <a:solidFill>
                  <a:srgbClr val="FF00FF"/>
                </a:solidFill>
                <a:round/>
                <a:headEnd/>
                <a:tailEnd/>
              </a:ln>
            </p:spPr>
            <p:txBody>
              <a:bodyPr wrap="none" anchor="ctr"/>
              <a:lstStyle/>
              <a:p>
                <a:endParaRPr lang="en-US"/>
              </a:p>
            </p:txBody>
          </p:sp>
          <p:sp>
            <p:nvSpPr>
              <p:cNvPr id="195962" name="Freeform 378"/>
              <p:cNvSpPr>
                <a:spLocks noChangeArrowheads="1"/>
              </p:cNvSpPr>
              <p:nvPr/>
            </p:nvSpPr>
            <p:spPr bwMode="auto">
              <a:xfrm>
                <a:off x="2077" y="907"/>
                <a:ext cx="19" cy="22"/>
              </a:xfrm>
              <a:custGeom>
                <a:avLst/>
                <a:gdLst>
                  <a:gd name="T0" fmla="*/ 82 w 83"/>
                  <a:gd name="T1" fmla="*/ 84 h 95"/>
                  <a:gd name="T2" fmla="*/ 0 w 83"/>
                  <a:gd name="T3" fmla="*/ 0 h 95"/>
                  <a:gd name="T4" fmla="*/ 64 w 83"/>
                  <a:gd name="T5" fmla="*/ 94 h 95"/>
                  <a:gd name="T6" fmla="*/ 82 w 83"/>
                  <a:gd name="T7" fmla="*/ 84 h 95"/>
                </a:gdLst>
                <a:ahLst/>
                <a:cxnLst>
                  <a:cxn ang="0">
                    <a:pos x="T0" y="T1"/>
                  </a:cxn>
                  <a:cxn ang="0">
                    <a:pos x="T2" y="T3"/>
                  </a:cxn>
                  <a:cxn ang="0">
                    <a:pos x="T4" y="T5"/>
                  </a:cxn>
                  <a:cxn ang="0">
                    <a:pos x="T6" y="T7"/>
                  </a:cxn>
                </a:cxnLst>
                <a:rect l="0" t="0" r="r" b="b"/>
                <a:pathLst>
                  <a:path w="83" h="95">
                    <a:moveTo>
                      <a:pt x="82" y="84"/>
                    </a:moveTo>
                    <a:lnTo>
                      <a:pt x="0" y="0"/>
                    </a:lnTo>
                    <a:lnTo>
                      <a:pt x="64" y="94"/>
                    </a:lnTo>
                    <a:lnTo>
                      <a:pt x="82" y="84"/>
                    </a:lnTo>
                  </a:path>
                </a:pathLst>
              </a:custGeom>
              <a:solidFill>
                <a:srgbClr val="FF00FF"/>
              </a:solidFill>
              <a:ln w="9525">
                <a:solidFill>
                  <a:srgbClr val="FF00FF"/>
                </a:solidFill>
                <a:round/>
                <a:headEnd/>
                <a:tailEnd/>
              </a:ln>
            </p:spPr>
            <p:txBody>
              <a:bodyPr wrap="none" anchor="ctr"/>
              <a:lstStyle/>
              <a:p>
                <a:endParaRPr lang="en-US"/>
              </a:p>
            </p:txBody>
          </p:sp>
          <p:sp>
            <p:nvSpPr>
              <p:cNvPr id="195963" name="Freeform 379"/>
              <p:cNvSpPr>
                <a:spLocks noChangeArrowheads="1"/>
              </p:cNvSpPr>
              <p:nvPr/>
            </p:nvSpPr>
            <p:spPr bwMode="auto">
              <a:xfrm>
                <a:off x="2035" y="913"/>
                <a:ext cx="50" cy="61"/>
              </a:xfrm>
              <a:custGeom>
                <a:avLst/>
                <a:gdLst>
                  <a:gd name="T0" fmla="*/ 147 w 219"/>
                  <a:gd name="T1" fmla="*/ 0 h 267"/>
                  <a:gd name="T2" fmla="*/ 218 w 219"/>
                  <a:gd name="T3" fmla="*/ 86 h 267"/>
                  <a:gd name="T4" fmla="*/ 0 w 219"/>
                  <a:gd name="T5" fmla="*/ 266 h 267"/>
                  <a:gd name="T6" fmla="*/ 147 w 219"/>
                  <a:gd name="T7" fmla="*/ 0 h 267"/>
                </a:gdLst>
                <a:ahLst/>
                <a:cxnLst>
                  <a:cxn ang="0">
                    <a:pos x="T0" y="T1"/>
                  </a:cxn>
                  <a:cxn ang="0">
                    <a:pos x="T2" y="T3"/>
                  </a:cxn>
                  <a:cxn ang="0">
                    <a:pos x="T4" y="T5"/>
                  </a:cxn>
                  <a:cxn ang="0">
                    <a:pos x="T6" y="T7"/>
                  </a:cxn>
                </a:cxnLst>
                <a:rect l="0" t="0" r="r" b="b"/>
                <a:pathLst>
                  <a:path w="219" h="267">
                    <a:moveTo>
                      <a:pt x="147" y="0"/>
                    </a:moveTo>
                    <a:lnTo>
                      <a:pt x="218" y="86"/>
                    </a:lnTo>
                    <a:lnTo>
                      <a:pt x="0" y="266"/>
                    </a:lnTo>
                    <a:lnTo>
                      <a:pt x="147" y="0"/>
                    </a:lnTo>
                  </a:path>
                </a:pathLst>
              </a:custGeom>
              <a:solidFill>
                <a:srgbClr val="0000FF"/>
              </a:solidFill>
              <a:ln w="9525">
                <a:solidFill>
                  <a:srgbClr val="0000FF"/>
                </a:solidFill>
                <a:round/>
                <a:headEnd/>
                <a:tailEnd/>
              </a:ln>
            </p:spPr>
            <p:txBody>
              <a:bodyPr wrap="none" anchor="ctr"/>
              <a:lstStyle/>
              <a:p>
                <a:endParaRPr lang="en-US"/>
              </a:p>
            </p:txBody>
          </p:sp>
          <p:sp>
            <p:nvSpPr>
              <p:cNvPr id="195964" name="Freeform 380"/>
              <p:cNvSpPr>
                <a:spLocks noChangeArrowheads="1"/>
              </p:cNvSpPr>
              <p:nvPr/>
            </p:nvSpPr>
            <p:spPr bwMode="auto">
              <a:xfrm>
                <a:off x="2018" y="913"/>
                <a:ext cx="50" cy="61"/>
              </a:xfrm>
              <a:custGeom>
                <a:avLst/>
                <a:gdLst>
                  <a:gd name="T0" fmla="*/ 221 w 222"/>
                  <a:gd name="T1" fmla="*/ 0 h 267"/>
                  <a:gd name="T2" fmla="*/ 74 w 222"/>
                  <a:gd name="T3" fmla="*/ 266 h 267"/>
                  <a:gd name="T4" fmla="*/ 0 w 222"/>
                  <a:gd name="T5" fmla="*/ 178 h 267"/>
                  <a:gd name="T6" fmla="*/ 221 w 222"/>
                  <a:gd name="T7" fmla="*/ 0 h 267"/>
                </a:gdLst>
                <a:ahLst/>
                <a:cxnLst>
                  <a:cxn ang="0">
                    <a:pos x="T0" y="T1"/>
                  </a:cxn>
                  <a:cxn ang="0">
                    <a:pos x="T2" y="T3"/>
                  </a:cxn>
                  <a:cxn ang="0">
                    <a:pos x="T4" y="T5"/>
                  </a:cxn>
                  <a:cxn ang="0">
                    <a:pos x="T6" y="T7"/>
                  </a:cxn>
                </a:cxnLst>
                <a:rect l="0" t="0" r="r" b="b"/>
                <a:pathLst>
                  <a:path w="222" h="267">
                    <a:moveTo>
                      <a:pt x="221" y="0"/>
                    </a:moveTo>
                    <a:lnTo>
                      <a:pt x="74" y="266"/>
                    </a:lnTo>
                    <a:lnTo>
                      <a:pt x="0" y="178"/>
                    </a:lnTo>
                    <a:lnTo>
                      <a:pt x="221" y="0"/>
                    </a:lnTo>
                  </a:path>
                </a:pathLst>
              </a:custGeom>
              <a:solidFill>
                <a:srgbClr val="0000FF"/>
              </a:solidFill>
              <a:ln w="9525">
                <a:solidFill>
                  <a:srgbClr val="0000FF"/>
                </a:solidFill>
                <a:round/>
                <a:headEnd/>
                <a:tailEnd/>
              </a:ln>
            </p:spPr>
            <p:txBody>
              <a:bodyPr wrap="none" anchor="ctr"/>
              <a:lstStyle/>
              <a:p>
                <a:endParaRPr lang="en-US"/>
              </a:p>
            </p:txBody>
          </p:sp>
          <p:sp>
            <p:nvSpPr>
              <p:cNvPr id="195965" name="Freeform 381"/>
              <p:cNvSpPr>
                <a:spLocks noChangeArrowheads="1"/>
              </p:cNvSpPr>
              <p:nvPr/>
            </p:nvSpPr>
            <p:spPr bwMode="auto">
              <a:xfrm>
                <a:off x="1981" y="976"/>
                <a:ext cx="34" cy="19"/>
              </a:xfrm>
              <a:custGeom>
                <a:avLst/>
                <a:gdLst>
                  <a:gd name="T0" fmla="*/ 150 w 151"/>
                  <a:gd name="T1" fmla="*/ 81 h 82"/>
                  <a:gd name="T2" fmla="*/ 71 w 151"/>
                  <a:gd name="T3" fmla="*/ 0 h 82"/>
                  <a:gd name="T4" fmla="*/ 0 w 151"/>
                  <a:gd name="T5" fmla="*/ 71 h 82"/>
                  <a:gd name="T6" fmla="*/ 150 w 151"/>
                  <a:gd name="T7" fmla="*/ 81 h 82"/>
                </a:gdLst>
                <a:ahLst/>
                <a:cxnLst>
                  <a:cxn ang="0">
                    <a:pos x="T0" y="T1"/>
                  </a:cxn>
                  <a:cxn ang="0">
                    <a:pos x="T2" y="T3"/>
                  </a:cxn>
                  <a:cxn ang="0">
                    <a:pos x="T4" y="T5"/>
                  </a:cxn>
                  <a:cxn ang="0">
                    <a:pos x="T6" y="T7"/>
                  </a:cxn>
                </a:cxnLst>
                <a:rect l="0" t="0" r="r" b="b"/>
                <a:pathLst>
                  <a:path w="151" h="82">
                    <a:moveTo>
                      <a:pt x="150" y="81"/>
                    </a:moveTo>
                    <a:lnTo>
                      <a:pt x="71" y="0"/>
                    </a:lnTo>
                    <a:lnTo>
                      <a:pt x="0" y="71"/>
                    </a:lnTo>
                    <a:lnTo>
                      <a:pt x="150" y="81"/>
                    </a:lnTo>
                  </a:path>
                </a:pathLst>
              </a:custGeom>
              <a:solidFill>
                <a:srgbClr val="FF00FF"/>
              </a:solidFill>
              <a:ln w="9525">
                <a:solidFill>
                  <a:srgbClr val="FF00FF"/>
                </a:solidFill>
                <a:round/>
                <a:headEnd/>
                <a:tailEnd/>
              </a:ln>
            </p:spPr>
            <p:txBody>
              <a:bodyPr wrap="none" anchor="ctr"/>
              <a:lstStyle/>
              <a:p>
                <a:endParaRPr lang="en-US"/>
              </a:p>
            </p:txBody>
          </p:sp>
          <p:sp>
            <p:nvSpPr>
              <p:cNvPr id="195966" name="Freeform 382"/>
              <p:cNvSpPr>
                <a:spLocks noChangeArrowheads="1"/>
              </p:cNvSpPr>
              <p:nvPr/>
            </p:nvSpPr>
            <p:spPr bwMode="auto">
              <a:xfrm>
                <a:off x="1981" y="992"/>
                <a:ext cx="34" cy="18"/>
              </a:xfrm>
              <a:custGeom>
                <a:avLst/>
                <a:gdLst>
                  <a:gd name="T0" fmla="*/ 150 w 151"/>
                  <a:gd name="T1" fmla="*/ 10 h 79"/>
                  <a:gd name="T2" fmla="*/ 0 w 151"/>
                  <a:gd name="T3" fmla="*/ 0 h 79"/>
                  <a:gd name="T4" fmla="*/ 81 w 151"/>
                  <a:gd name="T5" fmla="*/ 78 h 79"/>
                  <a:gd name="T6" fmla="*/ 150 w 151"/>
                  <a:gd name="T7" fmla="*/ 10 h 79"/>
                </a:gdLst>
                <a:ahLst/>
                <a:cxnLst>
                  <a:cxn ang="0">
                    <a:pos x="T0" y="T1"/>
                  </a:cxn>
                  <a:cxn ang="0">
                    <a:pos x="T2" y="T3"/>
                  </a:cxn>
                  <a:cxn ang="0">
                    <a:pos x="T4" y="T5"/>
                  </a:cxn>
                  <a:cxn ang="0">
                    <a:pos x="T6" y="T7"/>
                  </a:cxn>
                </a:cxnLst>
                <a:rect l="0" t="0" r="r" b="b"/>
                <a:pathLst>
                  <a:path w="151" h="79">
                    <a:moveTo>
                      <a:pt x="150" y="10"/>
                    </a:moveTo>
                    <a:lnTo>
                      <a:pt x="0" y="0"/>
                    </a:lnTo>
                    <a:lnTo>
                      <a:pt x="81" y="78"/>
                    </a:lnTo>
                    <a:lnTo>
                      <a:pt x="150" y="10"/>
                    </a:lnTo>
                  </a:path>
                </a:pathLst>
              </a:custGeom>
              <a:solidFill>
                <a:srgbClr val="FF00FF"/>
              </a:solidFill>
              <a:ln w="9525">
                <a:solidFill>
                  <a:srgbClr val="FF00FF"/>
                </a:solidFill>
                <a:round/>
                <a:headEnd/>
                <a:tailEnd/>
              </a:ln>
            </p:spPr>
            <p:txBody>
              <a:bodyPr wrap="none" anchor="ctr"/>
              <a:lstStyle/>
              <a:p>
                <a:endParaRPr lang="en-US"/>
              </a:p>
            </p:txBody>
          </p:sp>
          <p:sp>
            <p:nvSpPr>
              <p:cNvPr id="195967" name="Freeform 383"/>
              <p:cNvSpPr>
                <a:spLocks noChangeArrowheads="1"/>
              </p:cNvSpPr>
              <p:nvPr/>
            </p:nvSpPr>
            <p:spPr bwMode="auto">
              <a:xfrm>
                <a:off x="1958" y="1006"/>
                <a:ext cx="26" cy="19"/>
              </a:xfrm>
              <a:custGeom>
                <a:avLst/>
                <a:gdLst>
                  <a:gd name="T0" fmla="*/ 114 w 115"/>
                  <a:gd name="T1" fmla="*/ 82 h 83"/>
                  <a:gd name="T2" fmla="*/ 35 w 115"/>
                  <a:gd name="T3" fmla="*/ 0 h 83"/>
                  <a:gd name="T4" fmla="*/ 0 w 115"/>
                  <a:gd name="T5" fmla="*/ 36 h 83"/>
                  <a:gd name="T6" fmla="*/ 114 w 115"/>
                  <a:gd name="T7" fmla="*/ 82 h 83"/>
                </a:gdLst>
                <a:ahLst/>
                <a:cxnLst>
                  <a:cxn ang="0">
                    <a:pos x="T0" y="T1"/>
                  </a:cxn>
                  <a:cxn ang="0">
                    <a:pos x="T2" y="T3"/>
                  </a:cxn>
                  <a:cxn ang="0">
                    <a:pos x="T4" y="T5"/>
                  </a:cxn>
                  <a:cxn ang="0">
                    <a:pos x="T6" y="T7"/>
                  </a:cxn>
                </a:cxnLst>
                <a:rect l="0" t="0" r="r" b="b"/>
                <a:pathLst>
                  <a:path w="115" h="83">
                    <a:moveTo>
                      <a:pt x="114" y="82"/>
                    </a:moveTo>
                    <a:lnTo>
                      <a:pt x="35" y="0"/>
                    </a:lnTo>
                    <a:lnTo>
                      <a:pt x="0" y="36"/>
                    </a:lnTo>
                    <a:lnTo>
                      <a:pt x="114" y="82"/>
                    </a:lnTo>
                  </a:path>
                </a:pathLst>
              </a:custGeom>
              <a:solidFill>
                <a:srgbClr val="FF00FF"/>
              </a:solidFill>
              <a:ln w="9525">
                <a:solidFill>
                  <a:srgbClr val="FF00FF"/>
                </a:solidFill>
                <a:round/>
                <a:headEnd/>
                <a:tailEnd/>
              </a:ln>
            </p:spPr>
            <p:txBody>
              <a:bodyPr wrap="none" anchor="ctr"/>
              <a:lstStyle/>
              <a:p>
                <a:endParaRPr lang="en-US"/>
              </a:p>
            </p:txBody>
          </p:sp>
          <p:sp>
            <p:nvSpPr>
              <p:cNvPr id="195968" name="Freeform 384"/>
              <p:cNvSpPr>
                <a:spLocks noChangeArrowheads="1"/>
              </p:cNvSpPr>
              <p:nvPr/>
            </p:nvSpPr>
            <p:spPr bwMode="auto">
              <a:xfrm>
                <a:off x="1958" y="1015"/>
                <a:ext cx="26" cy="19"/>
              </a:xfrm>
              <a:custGeom>
                <a:avLst/>
                <a:gdLst>
                  <a:gd name="T0" fmla="*/ 114 w 115"/>
                  <a:gd name="T1" fmla="*/ 46 h 82"/>
                  <a:gd name="T2" fmla="*/ 0 w 115"/>
                  <a:gd name="T3" fmla="*/ 0 h 82"/>
                  <a:gd name="T4" fmla="*/ 81 w 115"/>
                  <a:gd name="T5" fmla="*/ 81 h 82"/>
                  <a:gd name="T6" fmla="*/ 114 w 115"/>
                  <a:gd name="T7" fmla="*/ 46 h 82"/>
                </a:gdLst>
                <a:ahLst/>
                <a:cxnLst>
                  <a:cxn ang="0">
                    <a:pos x="T0" y="T1"/>
                  </a:cxn>
                  <a:cxn ang="0">
                    <a:pos x="T2" y="T3"/>
                  </a:cxn>
                  <a:cxn ang="0">
                    <a:pos x="T4" y="T5"/>
                  </a:cxn>
                  <a:cxn ang="0">
                    <a:pos x="T6" y="T7"/>
                  </a:cxn>
                </a:cxnLst>
                <a:rect l="0" t="0" r="r" b="b"/>
                <a:pathLst>
                  <a:path w="115" h="82">
                    <a:moveTo>
                      <a:pt x="114" y="46"/>
                    </a:moveTo>
                    <a:lnTo>
                      <a:pt x="0" y="0"/>
                    </a:lnTo>
                    <a:lnTo>
                      <a:pt x="81" y="81"/>
                    </a:lnTo>
                    <a:lnTo>
                      <a:pt x="114" y="46"/>
                    </a:lnTo>
                  </a:path>
                </a:pathLst>
              </a:custGeom>
              <a:solidFill>
                <a:srgbClr val="FF00FF"/>
              </a:solidFill>
              <a:ln w="9525">
                <a:solidFill>
                  <a:srgbClr val="FF00FF"/>
                </a:solidFill>
                <a:round/>
                <a:headEnd/>
                <a:tailEnd/>
              </a:ln>
            </p:spPr>
            <p:txBody>
              <a:bodyPr wrap="none" anchor="ctr"/>
              <a:lstStyle/>
              <a:p>
                <a:endParaRPr lang="en-US"/>
              </a:p>
            </p:txBody>
          </p:sp>
          <p:sp>
            <p:nvSpPr>
              <p:cNvPr id="195969" name="Freeform 385"/>
              <p:cNvSpPr>
                <a:spLocks noChangeArrowheads="1"/>
              </p:cNvSpPr>
              <p:nvPr/>
            </p:nvSpPr>
            <p:spPr bwMode="auto">
              <a:xfrm>
                <a:off x="1816" y="1149"/>
                <a:ext cx="26" cy="19"/>
              </a:xfrm>
              <a:custGeom>
                <a:avLst/>
                <a:gdLst>
                  <a:gd name="T0" fmla="*/ 114 w 115"/>
                  <a:gd name="T1" fmla="*/ 81 h 82"/>
                  <a:gd name="T2" fmla="*/ 35 w 115"/>
                  <a:gd name="T3" fmla="*/ 0 h 82"/>
                  <a:gd name="T4" fmla="*/ 0 w 115"/>
                  <a:gd name="T5" fmla="*/ 35 h 82"/>
                  <a:gd name="T6" fmla="*/ 114 w 115"/>
                  <a:gd name="T7" fmla="*/ 81 h 82"/>
                </a:gdLst>
                <a:ahLst/>
                <a:cxnLst>
                  <a:cxn ang="0">
                    <a:pos x="T0" y="T1"/>
                  </a:cxn>
                  <a:cxn ang="0">
                    <a:pos x="T2" y="T3"/>
                  </a:cxn>
                  <a:cxn ang="0">
                    <a:pos x="T4" y="T5"/>
                  </a:cxn>
                  <a:cxn ang="0">
                    <a:pos x="T6" y="T7"/>
                  </a:cxn>
                </a:cxnLst>
                <a:rect l="0" t="0" r="r" b="b"/>
                <a:pathLst>
                  <a:path w="115" h="82">
                    <a:moveTo>
                      <a:pt x="114" y="81"/>
                    </a:moveTo>
                    <a:lnTo>
                      <a:pt x="35" y="0"/>
                    </a:lnTo>
                    <a:lnTo>
                      <a:pt x="0" y="35"/>
                    </a:lnTo>
                    <a:lnTo>
                      <a:pt x="114" y="81"/>
                    </a:lnTo>
                  </a:path>
                </a:pathLst>
              </a:custGeom>
              <a:solidFill>
                <a:srgbClr val="FF00FF"/>
              </a:solidFill>
              <a:ln w="9525">
                <a:solidFill>
                  <a:srgbClr val="FF00FF"/>
                </a:solidFill>
                <a:round/>
                <a:headEnd/>
                <a:tailEnd/>
              </a:ln>
            </p:spPr>
            <p:txBody>
              <a:bodyPr wrap="none" anchor="ctr"/>
              <a:lstStyle/>
              <a:p>
                <a:endParaRPr lang="en-US"/>
              </a:p>
            </p:txBody>
          </p:sp>
          <p:sp>
            <p:nvSpPr>
              <p:cNvPr id="195970" name="Freeform 386"/>
              <p:cNvSpPr>
                <a:spLocks noChangeArrowheads="1"/>
              </p:cNvSpPr>
              <p:nvPr/>
            </p:nvSpPr>
            <p:spPr bwMode="auto">
              <a:xfrm>
                <a:off x="1816" y="1157"/>
                <a:ext cx="26" cy="19"/>
              </a:xfrm>
              <a:custGeom>
                <a:avLst/>
                <a:gdLst>
                  <a:gd name="T0" fmla="*/ 114 w 115"/>
                  <a:gd name="T1" fmla="*/ 46 h 82"/>
                  <a:gd name="T2" fmla="*/ 0 w 115"/>
                  <a:gd name="T3" fmla="*/ 0 h 82"/>
                  <a:gd name="T4" fmla="*/ 81 w 115"/>
                  <a:gd name="T5" fmla="*/ 81 h 82"/>
                  <a:gd name="T6" fmla="*/ 114 w 115"/>
                  <a:gd name="T7" fmla="*/ 46 h 82"/>
                </a:gdLst>
                <a:ahLst/>
                <a:cxnLst>
                  <a:cxn ang="0">
                    <a:pos x="T0" y="T1"/>
                  </a:cxn>
                  <a:cxn ang="0">
                    <a:pos x="T2" y="T3"/>
                  </a:cxn>
                  <a:cxn ang="0">
                    <a:pos x="T4" y="T5"/>
                  </a:cxn>
                  <a:cxn ang="0">
                    <a:pos x="T6" y="T7"/>
                  </a:cxn>
                </a:cxnLst>
                <a:rect l="0" t="0" r="r" b="b"/>
                <a:pathLst>
                  <a:path w="115" h="82">
                    <a:moveTo>
                      <a:pt x="114" y="46"/>
                    </a:moveTo>
                    <a:lnTo>
                      <a:pt x="0" y="0"/>
                    </a:lnTo>
                    <a:lnTo>
                      <a:pt x="81" y="81"/>
                    </a:lnTo>
                    <a:lnTo>
                      <a:pt x="114" y="46"/>
                    </a:lnTo>
                  </a:path>
                </a:pathLst>
              </a:custGeom>
              <a:solidFill>
                <a:srgbClr val="FF00FF"/>
              </a:solidFill>
              <a:ln w="9525">
                <a:solidFill>
                  <a:srgbClr val="FF00FF"/>
                </a:solidFill>
                <a:round/>
                <a:headEnd/>
                <a:tailEnd/>
              </a:ln>
            </p:spPr>
            <p:txBody>
              <a:bodyPr wrap="none" anchor="ctr"/>
              <a:lstStyle/>
              <a:p>
                <a:endParaRPr lang="en-US"/>
              </a:p>
            </p:txBody>
          </p:sp>
          <p:sp>
            <p:nvSpPr>
              <p:cNvPr id="195971" name="Freeform 387"/>
              <p:cNvSpPr>
                <a:spLocks noChangeArrowheads="1"/>
              </p:cNvSpPr>
              <p:nvPr/>
            </p:nvSpPr>
            <p:spPr bwMode="auto">
              <a:xfrm>
                <a:off x="1785" y="1172"/>
                <a:ext cx="34" cy="19"/>
              </a:xfrm>
              <a:custGeom>
                <a:avLst/>
                <a:gdLst>
                  <a:gd name="T0" fmla="*/ 149 w 150"/>
                  <a:gd name="T1" fmla="*/ 81 h 82"/>
                  <a:gd name="T2" fmla="*/ 68 w 150"/>
                  <a:gd name="T3" fmla="*/ 0 h 82"/>
                  <a:gd name="T4" fmla="*/ 0 w 150"/>
                  <a:gd name="T5" fmla="*/ 71 h 82"/>
                  <a:gd name="T6" fmla="*/ 149 w 150"/>
                  <a:gd name="T7" fmla="*/ 81 h 82"/>
                </a:gdLst>
                <a:ahLst/>
                <a:cxnLst>
                  <a:cxn ang="0">
                    <a:pos x="T0" y="T1"/>
                  </a:cxn>
                  <a:cxn ang="0">
                    <a:pos x="T2" y="T3"/>
                  </a:cxn>
                  <a:cxn ang="0">
                    <a:pos x="T4" y="T5"/>
                  </a:cxn>
                  <a:cxn ang="0">
                    <a:pos x="T6" y="T7"/>
                  </a:cxn>
                </a:cxnLst>
                <a:rect l="0" t="0" r="r" b="b"/>
                <a:pathLst>
                  <a:path w="150" h="82">
                    <a:moveTo>
                      <a:pt x="149" y="81"/>
                    </a:moveTo>
                    <a:lnTo>
                      <a:pt x="68" y="0"/>
                    </a:lnTo>
                    <a:lnTo>
                      <a:pt x="0" y="71"/>
                    </a:lnTo>
                    <a:lnTo>
                      <a:pt x="149" y="81"/>
                    </a:lnTo>
                  </a:path>
                </a:pathLst>
              </a:custGeom>
              <a:solidFill>
                <a:srgbClr val="FF00FF"/>
              </a:solidFill>
              <a:ln w="9525">
                <a:solidFill>
                  <a:srgbClr val="FF00FF"/>
                </a:solidFill>
                <a:round/>
                <a:headEnd/>
                <a:tailEnd/>
              </a:ln>
            </p:spPr>
            <p:txBody>
              <a:bodyPr wrap="none" anchor="ctr"/>
              <a:lstStyle/>
              <a:p>
                <a:endParaRPr lang="en-US"/>
              </a:p>
            </p:txBody>
          </p:sp>
          <p:sp>
            <p:nvSpPr>
              <p:cNvPr id="195972" name="Freeform 388"/>
              <p:cNvSpPr>
                <a:spLocks noChangeArrowheads="1"/>
              </p:cNvSpPr>
              <p:nvPr/>
            </p:nvSpPr>
            <p:spPr bwMode="auto">
              <a:xfrm>
                <a:off x="1785" y="1188"/>
                <a:ext cx="34" cy="19"/>
              </a:xfrm>
              <a:custGeom>
                <a:avLst/>
                <a:gdLst>
                  <a:gd name="T0" fmla="*/ 149 w 150"/>
                  <a:gd name="T1" fmla="*/ 10 h 82"/>
                  <a:gd name="T2" fmla="*/ 0 w 150"/>
                  <a:gd name="T3" fmla="*/ 0 h 82"/>
                  <a:gd name="T4" fmla="*/ 81 w 150"/>
                  <a:gd name="T5" fmla="*/ 81 h 82"/>
                  <a:gd name="T6" fmla="*/ 149 w 150"/>
                  <a:gd name="T7" fmla="*/ 10 h 82"/>
                </a:gdLst>
                <a:ahLst/>
                <a:cxnLst>
                  <a:cxn ang="0">
                    <a:pos x="T0" y="T1"/>
                  </a:cxn>
                  <a:cxn ang="0">
                    <a:pos x="T2" y="T3"/>
                  </a:cxn>
                  <a:cxn ang="0">
                    <a:pos x="T4" y="T5"/>
                  </a:cxn>
                  <a:cxn ang="0">
                    <a:pos x="T6" y="T7"/>
                  </a:cxn>
                </a:cxnLst>
                <a:rect l="0" t="0" r="r" b="b"/>
                <a:pathLst>
                  <a:path w="150" h="82">
                    <a:moveTo>
                      <a:pt x="149" y="10"/>
                    </a:moveTo>
                    <a:lnTo>
                      <a:pt x="0" y="0"/>
                    </a:lnTo>
                    <a:lnTo>
                      <a:pt x="81" y="81"/>
                    </a:lnTo>
                    <a:lnTo>
                      <a:pt x="149" y="10"/>
                    </a:lnTo>
                  </a:path>
                </a:pathLst>
              </a:custGeom>
              <a:solidFill>
                <a:srgbClr val="FF00FF"/>
              </a:solidFill>
              <a:ln w="9525">
                <a:solidFill>
                  <a:srgbClr val="FF00FF"/>
                </a:solidFill>
                <a:round/>
                <a:headEnd/>
                <a:tailEnd/>
              </a:ln>
            </p:spPr>
            <p:txBody>
              <a:bodyPr wrap="none" anchor="ctr"/>
              <a:lstStyle/>
              <a:p>
                <a:endParaRPr lang="en-US"/>
              </a:p>
            </p:txBody>
          </p:sp>
          <p:sp>
            <p:nvSpPr>
              <p:cNvPr id="195973" name="Freeform 389"/>
              <p:cNvSpPr>
                <a:spLocks noChangeArrowheads="1"/>
              </p:cNvSpPr>
              <p:nvPr/>
            </p:nvSpPr>
            <p:spPr bwMode="auto">
              <a:xfrm>
                <a:off x="1742" y="1210"/>
                <a:ext cx="41" cy="66"/>
              </a:xfrm>
              <a:custGeom>
                <a:avLst/>
                <a:gdLst>
                  <a:gd name="T0" fmla="*/ 91 w 181"/>
                  <a:gd name="T1" fmla="*/ 0 h 290"/>
                  <a:gd name="T2" fmla="*/ 180 w 181"/>
                  <a:gd name="T3" fmla="*/ 71 h 290"/>
                  <a:gd name="T4" fmla="*/ 0 w 181"/>
                  <a:gd name="T5" fmla="*/ 289 h 290"/>
                  <a:gd name="T6" fmla="*/ 91 w 181"/>
                  <a:gd name="T7" fmla="*/ 0 h 290"/>
                </a:gdLst>
                <a:ahLst/>
                <a:cxnLst>
                  <a:cxn ang="0">
                    <a:pos x="T0" y="T1"/>
                  </a:cxn>
                  <a:cxn ang="0">
                    <a:pos x="T2" y="T3"/>
                  </a:cxn>
                  <a:cxn ang="0">
                    <a:pos x="T4" y="T5"/>
                  </a:cxn>
                  <a:cxn ang="0">
                    <a:pos x="T6" y="T7"/>
                  </a:cxn>
                </a:cxnLst>
                <a:rect l="0" t="0" r="r" b="b"/>
                <a:pathLst>
                  <a:path w="181" h="290">
                    <a:moveTo>
                      <a:pt x="91" y="0"/>
                    </a:moveTo>
                    <a:lnTo>
                      <a:pt x="180" y="71"/>
                    </a:lnTo>
                    <a:lnTo>
                      <a:pt x="0" y="289"/>
                    </a:lnTo>
                    <a:lnTo>
                      <a:pt x="91" y="0"/>
                    </a:lnTo>
                  </a:path>
                </a:pathLst>
              </a:custGeom>
              <a:solidFill>
                <a:srgbClr val="0000FF"/>
              </a:solidFill>
              <a:ln w="9525">
                <a:solidFill>
                  <a:srgbClr val="0000FF"/>
                </a:solidFill>
                <a:round/>
                <a:headEnd/>
                <a:tailEnd/>
              </a:ln>
            </p:spPr>
            <p:txBody>
              <a:bodyPr wrap="none" anchor="ctr"/>
              <a:lstStyle/>
              <a:p>
                <a:endParaRPr lang="en-US"/>
              </a:p>
            </p:txBody>
          </p:sp>
          <p:sp>
            <p:nvSpPr>
              <p:cNvPr id="195974" name="Freeform 390"/>
              <p:cNvSpPr>
                <a:spLocks noChangeArrowheads="1"/>
              </p:cNvSpPr>
              <p:nvPr/>
            </p:nvSpPr>
            <p:spPr bwMode="auto">
              <a:xfrm>
                <a:off x="1722" y="1210"/>
                <a:ext cx="41" cy="66"/>
              </a:xfrm>
              <a:custGeom>
                <a:avLst/>
                <a:gdLst>
                  <a:gd name="T0" fmla="*/ 178 w 179"/>
                  <a:gd name="T1" fmla="*/ 0 h 290"/>
                  <a:gd name="T2" fmla="*/ 87 w 179"/>
                  <a:gd name="T3" fmla="*/ 289 h 290"/>
                  <a:gd name="T4" fmla="*/ 0 w 179"/>
                  <a:gd name="T5" fmla="*/ 218 h 290"/>
                  <a:gd name="T6" fmla="*/ 178 w 179"/>
                  <a:gd name="T7" fmla="*/ 0 h 290"/>
                </a:gdLst>
                <a:ahLst/>
                <a:cxnLst>
                  <a:cxn ang="0">
                    <a:pos x="T0" y="T1"/>
                  </a:cxn>
                  <a:cxn ang="0">
                    <a:pos x="T2" y="T3"/>
                  </a:cxn>
                  <a:cxn ang="0">
                    <a:pos x="T4" y="T5"/>
                  </a:cxn>
                  <a:cxn ang="0">
                    <a:pos x="T6" y="T7"/>
                  </a:cxn>
                </a:cxnLst>
                <a:rect l="0" t="0" r="r" b="b"/>
                <a:pathLst>
                  <a:path w="179" h="290">
                    <a:moveTo>
                      <a:pt x="178" y="0"/>
                    </a:moveTo>
                    <a:lnTo>
                      <a:pt x="87" y="289"/>
                    </a:lnTo>
                    <a:lnTo>
                      <a:pt x="0" y="218"/>
                    </a:lnTo>
                    <a:lnTo>
                      <a:pt x="178" y="0"/>
                    </a:lnTo>
                  </a:path>
                </a:pathLst>
              </a:custGeom>
              <a:solidFill>
                <a:srgbClr val="0000FF"/>
              </a:solidFill>
              <a:ln w="9525">
                <a:solidFill>
                  <a:srgbClr val="0000FF"/>
                </a:solidFill>
                <a:round/>
                <a:headEnd/>
                <a:tailEnd/>
              </a:ln>
            </p:spPr>
            <p:txBody>
              <a:bodyPr wrap="none" anchor="ctr"/>
              <a:lstStyle/>
              <a:p>
                <a:endParaRPr lang="en-US"/>
              </a:p>
            </p:txBody>
          </p:sp>
          <p:sp>
            <p:nvSpPr>
              <p:cNvPr id="195975" name="Freeform 391"/>
              <p:cNvSpPr>
                <a:spLocks noChangeArrowheads="1"/>
              </p:cNvSpPr>
              <p:nvPr/>
            </p:nvSpPr>
            <p:spPr bwMode="auto">
              <a:xfrm>
                <a:off x="1713" y="1267"/>
                <a:ext cx="24" cy="15"/>
              </a:xfrm>
              <a:custGeom>
                <a:avLst/>
                <a:gdLst>
                  <a:gd name="T0" fmla="*/ 107 w 108"/>
                  <a:gd name="T1" fmla="*/ 64 h 65"/>
                  <a:gd name="T2" fmla="*/ 13 w 108"/>
                  <a:gd name="T3" fmla="*/ 0 h 65"/>
                  <a:gd name="T4" fmla="*/ 0 w 108"/>
                  <a:gd name="T5" fmla="*/ 18 h 65"/>
                  <a:gd name="T6" fmla="*/ 107 w 108"/>
                  <a:gd name="T7" fmla="*/ 64 h 65"/>
                </a:gdLst>
                <a:ahLst/>
                <a:cxnLst>
                  <a:cxn ang="0">
                    <a:pos x="T0" y="T1"/>
                  </a:cxn>
                  <a:cxn ang="0">
                    <a:pos x="T2" y="T3"/>
                  </a:cxn>
                  <a:cxn ang="0">
                    <a:pos x="T4" y="T5"/>
                  </a:cxn>
                  <a:cxn ang="0">
                    <a:pos x="T6" y="T7"/>
                  </a:cxn>
                </a:cxnLst>
                <a:rect l="0" t="0" r="r" b="b"/>
                <a:pathLst>
                  <a:path w="108" h="65">
                    <a:moveTo>
                      <a:pt x="107" y="64"/>
                    </a:moveTo>
                    <a:lnTo>
                      <a:pt x="13" y="0"/>
                    </a:lnTo>
                    <a:lnTo>
                      <a:pt x="0" y="18"/>
                    </a:lnTo>
                    <a:lnTo>
                      <a:pt x="107" y="64"/>
                    </a:lnTo>
                  </a:path>
                </a:pathLst>
              </a:custGeom>
              <a:solidFill>
                <a:srgbClr val="FF00FF"/>
              </a:solidFill>
              <a:ln w="9525">
                <a:solidFill>
                  <a:srgbClr val="FF00FF"/>
                </a:solidFill>
                <a:round/>
                <a:headEnd/>
                <a:tailEnd/>
              </a:ln>
            </p:spPr>
            <p:txBody>
              <a:bodyPr wrap="none" anchor="ctr"/>
              <a:lstStyle/>
              <a:p>
                <a:endParaRPr lang="en-US"/>
              </a:p>
            </p:txBody>
          </p:sp>
          <p:sp>
            <p:nvSpPr>
              <p:cNvPr id="195976" name="Freeform 392"/>
              <p:cNvSpPr>
                <a:spLocks noChangeArrowheads="1"/>
              </p:cNvSpPr>
              <p:nvPr/>
            </p:nvSpPr>
            <p:spPr bwMode="auto">
              <a:xfrm>
                <a:off x="1713" y="1272"/>
                <a:ext cx="24" cy="15"/>
              </a:xfrm>
              <a:custGeom>
                <a:avLst/>
                <a:gdLst>
                  <a:gd name="T0" fmla="*/ 107 w 108"/>
                  <a:gd name="T1" fmla="*/ 46 h 64"/>
                  <a:gd name="T2" fmla="*/ 0 w 108"/>
                  <a:gd name="T3" fmla="*/ 0 h 64"/>
                  <a:gd name="T4" fmla="*/ 97 w 108"/>
                  <a:gd name="T5" fmla="*/ 63 h 64"/>
                  <a:gd name="T6" fmla="*/ 107 w 108"/>
                  <a:gd name="T7" fmla="*/ 46 h 64"/>
                </a:gdLst>
                <a:ahLst/>
                <a:cxnLst>
                  <a:cxn ang="0">
                    <a:pos x="T0" y="T1"/>
                  </a:cxn>
                  <a:cxn ang="0">
                    <a:pos x="T2" y="T3"/>
                  </a:cxn>
                  <a:cxn ang="0">
                    <a:pos x="T4" y="T5"/>
                  </a:cxn>
                  <a:cxn ang="0">
                    <a:pos x="T6" y="T7"/>
                  </a:cxn>
                </a:cxnLst>
                <a:rect l="0" t="0" r="r" b="b"/>
                <a:pathLst>
                  <a:path w="108" h="64">
                    <a:moveTo>
                      <a:pt x="107" y="46"/>
                    </a:moveTo>
                    <a:lnTo>
                      <a:pt x="0" y="0"/>
                    </a:lnTo>
                    <a:lnTo>
                      <a:pt x="97" y="63"/>
                    </a:lnTo>
                    <a:lnTo>
                      <a:pt x="107" y="46"/>
                    </a:lnTo>
                  </a:path>
                </a:pathLst>
              </a:custGeom>
              <a:solidFill>
                <a:srgbClr val="FF00FF"/>
              </a:solidFill>
              <a:ln w="9525">
                <a:solidFill>
                  <a:srgbClr val="FF00FF"/>
                </a:solidFill>
                <a:round/>
                <a:headEnd/>
                <a:tailEnd/>
              </a:ln>
            </p:spPr>
            <p:txBody>
              <a:bodyPr wrap="none" anchor="ctr"/>
              <a:lstStyle/>
              <a:p>
                <a:endParaRPr lang="en-US"/>
              </a:p>
            </p:txBody>
          </p:sp>
          <p:sp>
            <p:nvSpPr>
              <p:cNvPr id="195977" name="Freeform 393"/>
              <p:cNvSpPr>
                <a:spLocks noChangeArrowheads="1"/>
              </p:cNvSpPr>
              <p:nvPr/>
            </p:nvSpPr>
            <p:spPr bwMode="auto">
              <a:xfrm>
                <a:off x="1690" y="1293"/>
                <a:ext cx="31" cy="15"/>
              </a:xfrm>
              <a:custGeom>
                <a:avLst/>
                <a:gdLst>
                  <a:gd name="T0" fmla="*/ 134 w 135"/>
                  <a:gd name="T1" fmla="*/ 63 h 64"/>
                  <a:gd name="T2" fmla="*/ 38 w 135"/>
                  <a:gd name="T3" fmla="*/ 0 h 64"/>
                  <a:gd name="T4" fmla="*/ 0 w 135"/>
                  <a:gd name="T5" fmla="*/ 58 h 64"/>
                  <a:gd name="T6" fmla="*/ 134 w 135"/>
                  <a:gd name="T7" fmla="*/ 63 h 64"/>
                </a:gdLst>
                <a:ahLst/>
                <a:cxnLst>
                  <a:cxn ang="0">
                    <a:pos x="T0" y="T1"/>
                  </a:cxn>
                  <a:cxn ang="0">
                    <a:pos x="T2" y="T3"/>
                  </a:cxn>
                  <a:cxn ang="0">
                    <a:pos x="T4" y="T5"/>
                  </a:cxn>
                  <a:cxn ang="0">
                    <a:pos x="T6" y="T7"/>
                  </a:cxn>
                </a:cxnLst>
                <a:rect l="0" t="0" r="r" b="b"/>
                <a:pathLst>
                  <a:path w="135" h="64">
                    <a:moveTo>
                      <a:pt x="134" y="63"/>
                    </a:moveTo>
                    <a:lnTo>
                      <a:pt x="38" y="0"/>
                    </a:lnTo>
                    <a:lnTo>
                      <a:pt x="0" y="58"/>
                    </a:lnTo>
                    <a:lnTo>
                      <a:pt x="134" y="63"/>
                    </a:lnTo>
                  </a:path>
                </a:pathLst>
              </a:custGeom>
              <a:solidFill>
                <a:srgbClr val="FF00FF"/>
              </a:solidFill>
              <a:ln w="9525">
                <a:solidFill>
                  <a:srgbClr val="FF00FF"/>
                </a:solidFill>
                <a:round/>
                <a:headEnd/>
                <a:tailEnd/>
              </a:ln>
            </p:spPr>
            <p:txBody>
              <a:bodyPr wrap="none" anchor="ctr"/>
              <a:lstStyle/>
              <a:p>
                <a:endParaRPr lang="en-US"/>
              </a:p>
            </p:txBody>
          </p:sp>
          <p:sp>
            <p:nvSpPr>
              <p:cNvPr id="195978" name="Freeform 394"/>
              <p:cNvSpPr>
                <a:spLocks noChangeArrowheads="1"/>
              </p:cNvSpPr>
              <p:nvPr/>
            </p:nvSpPr>
            <p:spPr bwMode="auto">
              <a:xfrm>
                <a:off x="1690" y="1306"/>
                <a:ext cx="31" cy="15"/>
              </a:xfrm>
              <a:custGeom>
                <a:avLst/>
                <a:gdLst>
                  <a:gd name="T0" fmla="*/ 134 w 135"/>
                  <a:gd name="T1" fmla="*/ 5 h 64"/>
                  <a:gd name="T2" fmla="*/ 0 w 135"/>
                  <a:gd name="T3" fmla="*/ 0 h 64"/>
                  <a:gd name="T4" fmla="*/ 96 w 135"/>
                  <a:gd name="T5" fmla="*/ 63 h 64"/>
                  <a:gd name="T6" fmla="*/ 134 w 135"/>
                  <a:gd name="T7" fmla="*/ 5 h 64"/>
                </a:gdLst>
                <a:ahLst/>
                <a:cxnLst>
                  <a:cxn ang="0">
                    <a:pos x="T0" y="T1"/>
                  </a:cxn>
                  <a:cxn ang="0">
                    <a:pos x="T2" y="T3"/>
                  </a:cxn>
                  <a:cxn ang="0">
                    <a:pos x="T4" y="T5"/>
                  </a:cxn>
                  <a:cxn ang="0">
                    <a:pos x="T6" y="T7"/>
                  </a:cxn>
                </a:cxnLst>
                <a:rect l="0" t="0" r="r" b="b"/>
                <a:pathLst>
                  <a:path w="135" h="64">
                    <a:moveTo>
                      <a:pt x="134" y="5"/>
                    </a:moveTo>
                    <a:lnTo>
                      <a:pt x="0" y="0"/>
                    </a:lnTo>
                    <a:lnTo>
                      <a:pt x="96" y="63"/>
                    </a:lnTo>
                    <a:lnTo>
                      <a:pt x="134" y="5"/>
                    </a:lnTo>
                  </a:path>
                </a:pathLst>
              </a:custGeom>
              <a:solidFill>
                <a:srgbClr val="FF00FF"/>
              </a:solidFill>
              <a:ln w="9525">
                <a:solidFill>
                  <a:srgbClr val="FF00FF"/>
                </a:solidFill>
                <a:round/>
                <a:headEnd/>
                <a:tailEnd/>
              </a:ln>
            </p:spPr>
            <p:txBody>
              <a:bodyPr wrap="none" anchor="ctr"/>
              <a:lstStyle/>
              <a:p>
                <a:endParaRPr lang="en-US"/>
              </a:p>
            </p:txBody>
          </p:sp>
          <p:sp>
            <p:nvSpPr>
              <p:cNvPr id="195979" name="Freeform 395"/>
              <p:cNvSpPr>
                <a:spLocks noChangeArrowheads="1"/>
              </p:cNvSpPr>
              <p:nvPr/>
            </p:nvSpPr>
            <p:spPr bwMode="auto">
              <a:xfrm>
                <a:off x="1613" y="1409"/>
                <a:ext cx="30" cy="15"/>
              </a:xfrm>
              <a:custGeom>
                <a:avLst/>
                <a:gdLst>
                  <a:gd name="T0" fmla="*/ 132 w 133"/>
                  <a:gd name="T1" fmla="*/ 64 h 65"/>
                  <a:gd name="T2" fmla="*/ 38 w 133"/>
                  <a:gd name="T3" fmla="*/ 0 h 65"/>
                  <a:gd name="T4" fmla="*/ 0 w 133"/>
                  <a:gd name="T5" fmla="*/ 59 h 65"/>
                  <a:gd name="T6" fmla="*/ 132 w 133"/>
                  <a:gd name="T7" fmla="*/ 64 h 65"/>
                </a:gdLst>
                <a:ahLst/>
                <a:cxnLst>
                  <a:cxn ang="0">
                    <a:pos x="T0" y="T1"/>
                  </a:cxn>
                  <a:cxn ang="0">
                    <a:pos x="T2" y="T3"/>
                  </a:cxn>
                  <a:cxn ang="0">
                    <a:pos x="T4" y="T5"/>
                  </a:cxn>
                  <a:cxn ang="0">
                    <a:pos x="T6" y="T7"/>
                  </a:cxn>
                </a:cxnLst>
                <a:rect l="0" t="0" r="r" b="b"/>
                <a:pathLst>
                  <a:path w="133" h="65">
                    <a:moveTo>
                      <a:pt x="132" y="64"/>
                    </a:moveTo>
                    <a:lnTo>
                      <a:pt x="38" y="0"/>
                    </a:lnTo>
                    <a:lnTo>
                      <a:pt x="0" y="59"/>
                    </a:lnTo>
                    <a:lnTo>
                      <a:pt x="132" y="64"/>
                    </a:lnTo>
                  </a:path>
                </a:pathLst>
              </a:custGeom>
              <a:solidFill>
                <a:srgbClr val="FF00FF"/>
              </a:solidFill>
              <a:ln w="9525">
                <a:solidFill>
                  <a:srgbClr val="FF00FF"/>
                </a:solidFill>
                <a:round/>
                <a:headEnd/>
                <a:tailEnd/>
              </a:ln>
            </p:spPr>
            <p:txBody>
              <a:bodyPr wrap="none" anchor="ctr"/>
              <a:lstStyle/>
              <a:p>
                <a:endParaRPr lang="en-US"/>
              </a:p>
            </p:txBody>
          </p:sp>
          <p:sp>
            <p:nvSpPr>
              <p:cNvPr id="195980" name="Freeform 396"/>
              <p:cNvSpPr>
                <a:spLocks noChangeArrowheads="1"/>
              </p:cNvSpPr>
              <p:nvPr/>
            </p:nvSpPr>
            <p:spPr bwMode="auto">
              <a:xfrm>
                <a:off x="1613" y="1423"/>
                <a:ext cx="30" cy="15"/>
              </a:xfrm>
              <a:custGeom>
                <a:avLst/>
                <a:gdLst>
                  <a:gd name="T0" fmla="*/ 132 w 133"/>
                  <a:gd name="T1" fmla="*/ 5 h 64"/>
                  <a:gd name="T2" fmla="*/ 0 w 133"/>
                  <a:gd name="T3" fmla="*/ 0 h 64"/>
                  <a:gd name="T4" fmla="*/ 94 w 133"/>
                  <a:gd name="T5" fmla="*/ 63 h 64"/>
                  <a:gd name="T6" fmla="*/ 132 w 133"/>
                  <a:gd name="T7" fmla="*/ 5 h 64"/>
                </a:gdLst>
                <a:ahLst/>
                <a:cxnLst>
                  <a:cxn ang="0">
                    <a:pos x="T0" y="T1"/>
                  </a:cxn>
                  <a:cxn ang="0">
                    <a:pos x="T2" y="T3"/>
                  </a:cxn>
                  <a:cxn ang="0">
                    <a:pos x="T4" y="T5"/>
                  </a:cxn>
                  <a:cxn ang="0">
                    <a:pos x="T6" y="T7"/>
                  </a:cxn>
                </a:cxnLst>
                <a:rect l="0" t="0" r="r" b="b"/>
                <a:pathLst>
                  <a:path w="133" h="64">
                    <a:moveTo>
                      <a:pt x="132" y="5"/>
                    </a:moveTo>
                    <a:lnTo>
                      <a:pt x="0" y="0"/>
                    </a:lnTo>
                    <a:lnTo>
                      <a:pt x="94" y="63"/>
                    </a:lnTo>
                    <a:lnTo>
                      <a:pt x="132" y="5"/>
                    </a:lnTo>
                  </a:path>
                </a:pathLst>
              </a:custGeom>
              <a:solidFill>
                <a:srgbClr val="FF00FF"/>
              </a:solidFill>
              <a:ln w="9525">
                <a:solidFill>
                  <a:srgbClr val="FF00FF"/>
                </a:solidFill>
                <a:round/>
                <a:headEnd/>
                <a:tailEnd/>
              </a:ln>
            </p:spPr>
            <p:txBody>
              <a:bodyPr wrap="none" anchor="ctr"/>
              <a:lstStyle/>
              <a:p>
                <a:endParaRPr lang="en-US"/>
              </a:p>
            </p:txBody>
          </p:sp>
          <p:sp>
            <p:nvSpPr>
              <p:cNvPr id="195981" name="Freeform 397"/>
              <p:cNvSpPr>
                <a:spLocks noChangeArrowheads="1"/>
              </p:cNvSpPr>
              <p:nvPr/>
            </p:nvSpPr>
            <p:spPr bwMode="auto">
              <a:xfrm>
                <a:off x="1596" y="1444"/>
                <a:ext cx="24" cy="15"/>
              </a:xfrm>
              <a:custGeom>
                <a:avLst/>
                <a:gdLst>
                  <a:gd name="T0" fmla="*/ 106 w 107"/>
                  <a:gd name="T1" fmla="*/ 64 h 65"/>
                  <a:gd name="T2" fmla="*/ 12 w 107"/>
                  <a:gd name="T3" fmla="*/ 0 h 65"/>
                  <a:gd name="T4" fmla="*/ 0 w 107"/>
                  <a:gd name="T5" fmla="*/ 18 h 65"/>
                  <a:gd name="T6" fmla="*/ 106 w 107"/>
                  <a:gd name="T7" fmla="*/ 64 h 65"/>
                </a:gdLst>
                <a:ahLst/>
                <a:cxnLst>
                  <a:cxn ang="0">
                    <a:pos x="T0" y="T1"/>
                  </a:cxn>
                  <a:cxn ang="0">
                    <a:pos x="T2" y="T3"/>
                  </a:cxn>
                  <a:cxn ang="0">
                    <a:pos x="T4" y="T5"/>
                  </a:cxn>
                  <a:cxn ang="0">
                    <a:pos x="T6" y="T7"/>
                  </a:cxn>
                </a:cxnLst>
                <a:rect l="0" t="0" r="r" b="b"/>
                <a:pathLst>
                  <a:path w="107" h="65">
                    <a:moveTo>
                      <a:pt x="106" y="64"/>
                    </a:moveTo>
                    <a:lnTo>
                      <a:pt x="12" y="0"/>
                    </a:lnTo>
                    <a:lnTo>
                      <a:pt x="0" y="18"/>
                    </a:lnTo>
                    <a:lnTo>
                      <a:pt x="106" y="64"/>
                    </a:lnTo>
                  </a:path>
                </a:pathLst>
              </a:custGeom>
              <a:solidFill>
                <a:srgbClr val="FF00FF"/>
              </a:solidFill>
              <a:ln w="9525">
                <a:solidFill>
                  <a:srgbClr val="FF00FF"/>
                </a:solidFill>
                <a:round/>
                <a:headEnd/>
                <a:tailEnd/>
              </a:ln>
            </p:spPr>
            <p:txBody>
              <a:bodyPr wrap="none" anchor="ctr"/>
              <a:lstStyle/>
              <a:p>
                <a:endParaRPr lang="en-US"/>
              </a:p>
            </p:txBody>
          </p:sp>
          <p:sp>
            <p:nvSpPr>
              <p:cNvPr id="195982" name="Freeform 398"/>
              <p:cNvSpPr>
                <a:spLocks noChangeArrowheads="1"/>
              </p:cNvSpPr>
              <p:nvPr/>
            </p:nvSpPr>
            <p:spPr bwMode="auto">
              <a:xfrm>
                <a:off x="1596" y="1448"/>
                <a:ext cx="24" cy="15"/>
              </a:xfrm>
              <a:custGeom>
                <a:avLst/>
                <a:gdLst>
                  <a:gd name="T0" fmla="*/ 106 w 107"/>
                  <a:gd name="T1" fmla="*/ 46 h 65"/>
                  <a:gd name="T2" fmla="*/ 0 w 107"/>
                  <a:gd name="T3" fmla="*/ 0 h 65"/>
                  <a:gd name="T4" fmla="*/ 94 w 107"/>
                  <a:gd name="T5" fmla="*/ 64 h 65"/>
                  <a:gd name="T6" fmla="*/ 106 w 107"/>
                  <a:gd name="T7" fmla="*/ 46 h 65"/>
                </a:gdLst>
                <a:ahLst/>
                <a:cxnLst>
                  <a:cxn ang="0">
                    <a:pos x="T0" y="T1"/>
                  </a:cxn>
                  <a:cxn ang="0">
                    <a:pos x="T2" y="T3"/>
                  </a:cxn>
                  <a:cxn ang="0">
                    <a:pos x="T4" y="T5"/>
                  </a:cxn>
                  <a:cxn ang="0">
                    <a:pos x="T6" y="T7"/>
                  </a:cxn>
                </a:cxnLst>
                <a:rect l="0" t="0" r="r" b="b"/>
                <a:pathLst>
                  <a:path w="107" h="65">
                    <a:moveTo>
                      <a:pt x="106" y="46"/>
                    </a:moveTo>
                    <a:lnTo>
                      <a:pt x="0" y="0"/>
                    </a:lnTo>
                    <a:lnTo>
                      <a:pt x="94" y="64"/>
                    </a:lnTo>
                    <a:lnTo>
                      <a:pt x="106" y="46"/>
                    </a:lnTo>
                  </a:path>
                </a:pathLst>
              </a:custGeom>
              <a:solidFill>
                <a:srgbClr val="FF00FF"/>
              </a:solidFill>
              <a:ln w="9525">
                <a:solidFill>
                  <a:srgbClr val="FF00FF"/>
                </a:solidFill>
                <a:round/>
                <a:headEnd/>
                <a:tailEnd/>
              </a:ln>
            </p:spPr>
            <p:txBody>
              <a:bodyPr wrap="none" anchor="ctr"/>
              <a:lstStyle/>
              <a:p>
                <a:endParaRPr lang="en-US"/>
              </a:p>
            </p:txBody>
          </p:sp>
          <p:sp>
            <p:nvSpPr>
              <p:cNvPr id="195983" name="Freeform 399"/>
              <p:cNvSpPr>
                <a:spLocks noChangeArrowheads="1"/>
              </p:cNvSpPr>
              <p:nvPr/>
            </p:nvSpPr>
            <p:spPr bwMode="auto">
              <a:xfrm>
                <a:off x="1583" y="1456"/>
                <a:ext cx="30" cy="69"/>
              </a:xfrm>
              <a:custGeom>
                <a:avLst/>
                <a:gdLst>
                  <a:gd name="T0" fmla="*/ 33 w 133"/>
                  <a:gd name="T1" fmla="*/ 0 h 305"/>
                  <a:gd name="T2" fmla="*/ 132 w 133"/>
                  <a:gd name="T3" fmla="*/ 55 h 305"/>
                  <a:gd name="T4" fmla="*/ 0 w 133"/>
                  <a:gd name="T5" fmla="*/ 304 h 305"/>
                  <a:gd name="T6" fmla="*/ 33 w 133"/>
                  <a:gd name="T7" fmla="*/ 0 h 305"/>
                </a:gdLst>
                <a:ahLst/>
                <a:cxnLst>
                  <a:cxn ang="0">
                    <a:pos x="T0" y="T1"/>
                  </a:cxn>
                  <a:cxn ang="0">
                    <a:pos x="T2" y="T3"/>
                  </a:cxn>
                  <a:cxn ang="0">
                    <a:pos x="T4" y="T5"/>
                  </a:cxn>
                  <a:cxn ang="0">
                    <a:pos x="T6" y="T7"/>
                  </a:cxn>
                </a:cxnLst>
                <a:rect l="0" t="0" r="r" b="b"/>
                <a:pathLst>
                  <a:path w="133" h="305">
                    <a:moveTo>
                      <a:pt x="33" y="0"/>
                    </a:moveTo>
                    <a:lnTo>
                      <a:pt x="132" y="55"/>
                    </a:lnTo>
                    <a:lnTo>
                      <a:pt x="0" y="304"/>
                    </a:lnTo>
                    <a:lnTo>
                      <a:pt x="33" y="0"/>
                    </a:lnTo>
                  </a:path>
                </a:pathLst>
              </a:custGeom>
              <a:solidFill>
                <a:srgbClr val="0000FF"/>
              </a:solidFill>
              <a:ln w="9525">
                <a:solidFill>
                  <a:srgbClr val="0000FF"/>
                </a:solidFill>
                <a:round/>
                <a:headEnd/>
                <a:tailEnd/>
              </a:ln>
            </p:spPr>
            <p:txBody>
              <a:bodyPr wrap="none" anchor="ctr"/>
              <a:lstStyle/>
              <a:p>
                <a:endParaRPr lang="en-US"/>
              </a:p>
            </p:txBody>
          </p:sp>
          <p:sp>
            <p:nvSpPr>
              <p:cNvPr id="195984" name="Freeform 400"/>
              <p:cNvSpPr>
                <a:spLocks noChangeArrowheads="1"/>
              </p:cNvSpPr>
              <p:nvPr/>
            </p:nvSpPr>
            <p:spPr bwMode="auto">
              <a:xfrm>
                <a:off x="1560" y="1456"/>
                <a:ext cx="31" cy="69"/>
              </a:xfrm>
              <a:custGeom>
                <a:avLst/>
                <a:gdLst>
                  <a:gd name="T0" fmla="*/ 134 w 135"/>
                  <a:gd name="T1" fmla="*/ 0 h 305"/>
                  <a:gd name="T2" fmla="*/ 101 w 135"/>
                  <a:gd name="T3" fmla="*/ 304 h 305"/>
                  <a:gd name="T4" fmla="*/ 0 w 135"/>
                  <a:gd name="T5" fmla="*/ 251 h 305"/>
                  <a:gd name="T6" fmla="*/ 134 w 135"/>
                  <a:gd name="T7" fmla="*/ 0 h 305"/>
                </a:gdLst>
                <a:ahLst/>
                <a:cxnLst>
                  <a:cxn ang="0">
                    <a:pos x="T0" y="T1"/>
                  </a:cxn>
                  <a:cxn ang="0">
                    <a:pos x="T2" y="T3"/>
                  </a:cxn>
                  <a:cxn ang="0">
                    <a:pos x="T4" y="T5"/>
                  </a:cxn>
                  <a:cxn ang="0">
                    <a:pos x="T6" y="T7"/>
                  </a:cxn>
                </a:cxnLst>
                <a:rect l="0" t="0" r="r" b="b"/>
                <a:pathLst>
                  <a:path w="135" h="305">
                    <a:moveTo>
                      <a:pt x="134" y="0"/>
                    </a:moveTo>
                    <a:lnTo>
                      <a:pt x="101" y="304"/>
                    </a:lnTo>
                    <a:lnTo>
                      <a:pt x="0" y="251"/>
                    </a:lnTo>
                    <a:lnTo>
                      <a:pt x="134" y="0"/>
                    </a:lnTo>
                  </a:path>
                </a:pathLst>
              </a:custGeom>
              <a:solidFill>
                <a:srgbClr val="0000FF"/>
              </a:solidFill>
              <a:ln w="9525">
                <a:solidFill>
                  <a:srgbClr val="0000FF"/>
                </a:solidFill>
                <a:round/>
                <a:headEnd/>
                <a:tailEnd/>
              </a:ln>
            </p:spPr>
            <p:txBody>
              <a:bodyPr wrap="none" anchor="ctr"/>
              <a:lstStyle/>
              <a:p>
                <a:endParaRPr lang="en-US"/>
              </a:p>
            </p:txBody>
          </p:sp>
          <p:sp>
            <p:nvSpPr>
              <p:cNvPr id="195985" name="Freeform 401"/>
              <p:cNvSpPr>
                <a:spLocks noChangeArrowheads="1"/>
              </p:cNvSpPr>
              <p:nvPr/>
            </p:nvSpPr>
            <p:spPr bwMode="auto">
              <a:xfrm>
                <a:off x="1539" y="1542"/>
                <a:ext cx="33" cy="21"/>
              </a:xfrm>
              <a:custGeom>
                <a:avLst/>
                <a:gdLst>
                  <a:gd name="T0" fmla="*/ 145 w 146"/>
                  <a:gd name="T1" fmla="*/ 43 h 93"/>
                  <a:gd name="T2" fmla="*/ 38 w 146"/>
                  <a:gd name="T3" fmla="*/ 0 h 93"/>
                  <a:gd name="T4" fmla="*/ 0 w 146"/>
                  <a:gd name="T5" fmla="*/ 92 h 93"/>
                  <a:gd name="T6" fmla="*/ 145 w 146"/>
                  <a:gd name="T7" fmla="*/ 43 h 93"/>
                </a:gdLst>
                <a:ahLst/>
                <a:cxnLst>
                  <a:cxn ang="0">
                    <a:pos x="T0" y="T1"/>
                  </a:cxn>
                  <a:cxn ang="0">
                    <a:pos x="T2" y="T3"/>
                  </a:cxn>
                  <a:cxn ang="0">
                    <a:pos x="T4" y="T5"/>
                  </a:cxn>
                  <a:cxn ang="0">
                    <a:pos x="T6" y="T7"/>
                  </a:cxn>
                </a:cxnLst>
                <a:rect l="0" t="0" r="r" b="b"/>
                <a:pathLst>
                  <a:path w="146" h="93">
                    <a:moveTo>
                      <a:pt x="145" y="43"/>
                    </a:moveTo>
                    <a:lnTo>
                      <a:pt x="38" y="0"/>
                    </a:lnTo>
                    <a:lnTo>
                      <a:pt x="0" y="92"/>
                    </a:lnTo>
                    <a:lnTo>
                      <a:pt x="145" y="43"/>
                    </a:lnTo>
                  </a:path>
                </a:pathLst>
              </a:custGeom>
              <a:solidFill>
                <a:srgbClr val="FF00FF"/>
              </a:solidFill>
              <a:ln w="9525">
                <a:solidFill>
                  <a:srgbClr val="FF00FF"/>
                </a:solidFill>
                <a:round/>
                <a:headEnd/>
                <a:tailEnd/>
              </a:ln>
            </p:spPr>
            <p:txBody>
              <a:bodyPr wrap="none" anchor="ctr"/>
              <a:lstStyle/>
              <a:p>
                <a:endParaRPr lang="en-US"/>
              </a:p>
            </p:txBody>
          </p:sp>
          <p:sp>
            <p:nvSpPr>
              <p:cNvPr id="195986" name="Freeform 402"/>
              <p:cNvSpPr>
                <a:spLocks noChangeArrowheads="1"/>
              </p:cNvSpPr>
              <p:nvPr/>
            </p:nvSpPr>
            <p:spPr bwMode="auto">
              <a:xfrm>
                <a:off x="1539" y="1551"/>
                <a:ext cx="33" cy="21"/>
              </a:xfrm>
              <a:custGeom>
                <a:avLst/>
                <a:gdLst>
                  <a:gd name="T0" fmla="*/ 145 w 146"/>
                  <a:gd name="T1" fmla="*/ 0 h 93"/>
                  <a:gd name="T2" fmla="*/ 0 w 146"/>
                  <a:gd name="T3" fmla="*/ 49 h 93"/>
                  <a:gd name="T4" fmla="*/ 107 w 146"/>
                  <a:gd name="T5" fmla="*/ 92 h 93"/>
                  <a:gd name="T6" fmla="*/ 145 w 146"/>
                  <a:gd name="T7" fmla="*/ 0 h 93"/>
                </a:gdLst>
                <a:ahLst/>
                <a:cxnLst>
                  <a:cxn ang="0">
                    <a:pos x="T0" y="T1"/>
                  </a:cxn>
                  <a:cxn ang="0">
                    <a:pos x="T2" y="T3"/>
                  </a:cxn>
                  <a:cxn ang="0">
                    <a:pos x="T4" y="T5"/>
                  </a:cxn>
                  <a:cxn ang="0">
                    <a:pos x="T6" y="T7"/>
                  </a:cxn>
                </a:cxnLst>
                <a:rect l="0" t="0" r="r" b="b"/>
                <a:pathLst>
                  <a:path w="146" h="93">
                    <a:moveTo>
                      <a:pt x="145" y="0"/>
                    </a:moveTo>
                    <a:lnTo>
                      <a:pt x="0" y="49"/>
                    </a:lnTo>
                    <a:lnTo>
                      <a:pt x="107" y="92"/>
                    </a:lnTo>
                    <a:lnTo>
                      <a:pt x="145" y="0"/>
                    </a:lnTo>
                  </a:path>
                </a:pathLst>
              </a:custGeom>
              <a:solidFill>
                <a:srgbClr val="FF00FF"/>
              </a:solidFill>
              <a:ln w="9525">
                <a:solidFill>
                  <a:srgbClr val="FF00FF"/>
                </a:solidFill>
                <a:round/>
                <a:headEnd/>
                <a:tailEnd/>
              </a:ln>
            </p:spPr>
            <p:txBody>
              <a:bodyPr wrap="none" anchor="ctr"/>
              <a:lstStyle/>
              <a:p>
                <a:endParaRPr lang="en-US"/>
              </a:p>
            </p:txBody>
          </p:sp>
          <p:sp>
            <p:nvSpPr>
              <p:cNvPr id="195987" name="Freeform 403"/>
              <p:cNvSpPr>
                <a:spLocks noChangeArrowheads="1"/>
              </p:cNvSpPr>
              <p:nvPr/>
            </p:nvSpPr>
            <p:spPr bwMode="auto">
              <a:xfrm>
                <a:off x="1527" y="1582"/>
                <a:ext cx="28" cy="11"/>
              </a:xfrm>
              <a:custGeom>
                <a:avLst/>
                <a:gdLst>
                  <a:gd name="T0" fmla="*/ 124 w 125"/>
                  <a:gd name="T1" fmla="*/ 43 h 47"/>
                  <a:gd name="T2" fmla="*/ 20 w 125"/>
                  <a:gd name="T3" fmla="*/ 0 h 47"/>
                  <a:gd name="T4" fmla="*/ 0 w 125"/>
                  <a:gd name="T5" fmla="*/ 46 h 47"/>
                  <a:gd name="T6" fmla="*/ 124 w 125"/>
                  <a:gd name="T7" fmla="*/ 43 h 47"/>
                </a:gdLst>
                <a:ahLst/>
                <a:cxnLst>
                  <a:cxn ang="0">
                    <a:pos x="T0" y="T1"/>
                  </a:cxn>
                  <a:cxn ang="0">
                    <a:pos x="T2" y="T3"/>
                  </a:cxn>
                  <a:cxn ang="0">
                    <a:pos x="T4" y="T5"/>
                  </a:cxn>
                  <a:cxn ang="0">
                    <a:pos x="T6" y="T7"/>
                  </a:cxn>
                </a:cxnLst>
                <a:rect l="0" t="0" r="r" b="b"/>
                <a:pathLst>
                  <a:path w="125" h="47">
                    <a:moveTo>
                      <a:pt x="124" y="43"/>
                    </a:moveTo>
                    <a:lnTo>
                      <a:pt x="20" y="0"/>
                    </a:lnTo>
                    <a:lnTo>
                      <a:pt x="0" y="46"/>
                    </a:lnTo>
                    <a:lnTo>
                      <a:pt x="124" y="43"/>
                    </a:lnTo>
                  </a:path>
                </a:pathLst>
              </a:custGeom>
              <a:solidFill>
                <a:srgbClr val="FF00FF"/>
              </a:solidFill>
              <a:ln w="9525">
                <a:solidFill>
                  <a:srgbClr val="FF00FF"/>
                </a:solidFill>
                <a:round/>
                <a:headEnd/>
                <a:tailEnd/>
              </a:ln>
            </p:spPr>
            <p:txBody>
              <a:bodyPr wrap="none" anchor="ctr"/>
              <a:lstStyle/>
              <a:p>
                <a:endParaRPr lang="en-US"/>
              </a:p>
            </p:txBody>
          </p:sp>
          <p:sp>
            <p:nvSpPr>
              <p:cNvPr id="195988" name="Freeform 404"/>
              <p:cNvSpPr>
                <a:spLocks noChangeArrowheads="1"/>
              </p:cNvSpPr>
              <p:nvPr/>
            </p:nvSpPr>
            <p:spPr bwMode="auto">
              <a:xfrm>
                <a:off x="1527" y="1592"/>
                <a:ext cx="28" cy="11"/>
              </a:xfrm>
              <a:custGeom>
                <a:avLst/>
                <a:gdLst>
                  <a:gd name="T0" fmla="*/ 124 w 125"/>
                  <a:gd name="T1" fmla="*/ 0 h 47"/>
                  <a:gd name="T2" fmla="*/ 0 w 125"/>
                  <a:gd name="T3" fmla="*/ 3 h 47"/>
                  <a:gd name="T4" fmla="*/ 106 w 125"/>
                  <a:gd name="T5" fmla="*/ 46 h 47"/>
                  <a:gd name="T6" fmla="*/ 124 w 125"/>
                  <a:gd name="T7" fmla="*/ 0 h 47"/>
                </a:gdLst>
                <a:ahLst/>
                <a:cxnLst>
                  <a:cxn ang="0">
                    <a:pos x="T0" y="T1"/>
                  </a:cxn>
                  <a:cxn ang="0">
                    <a:pos x="T2" y="T3"/>
                  </a:cxn>
                  <a:cxn ang="0">
                    <a:pos x="T4" y="T5"/>
                  </a:cxn>
                  <a:cxn ang="0">
                    <a:pos x="T6" y="T7"/>
                  </a:cxn>
                </a:cxnLst>
                <a:rect l="0" t="0" r="r" b="b"/>
                <a:pathLst>
                  <a:path w="125" h="47">
                    <a:moveTo>
                      <a:pt x="124" y="0"/>
                    </a:moveTo>
                    <a:lnTo>
                      <a:pt x="0" y="3"/>
                    </a:lnTo>
                    <a:lnTo>
                      <a:pt x="106" y="46"/>
                    </a:lnTo>
                    <a:lnTo>
                      <a:pt x="124" y="0"/>
                    </a:lnTo>
                  </a:path>
                </a:pathLst>
              </a:custGeom>
              <a:solidFill>
                <a:srgbClr val="FF00FF"/>
              </a:solidFill>
              <a:ln w="9525">
                <a:solidFill>
                  <a:srgbClr val="FF00FF"/>
                </a:solidFill>
                <a:round/>
                <a:headEnd/>
                <a:tailEnd/>
              </a:ln>
            </p:spPr>
            <p:txBody>
              <a:bodyPr wrap="none" anchor="ctr"/>
              <a:lstStyle/>
              <a:p>
                <a:endParaRPr lang="en-US"/>
              </a:p>
            </p:txBody>
          </p:sp>
          <p:sp>
            <p:nvSpPr>
              <p:cNvPr id="195989" name="Freeform 405"/>
              <p:cNvSpPr>
                <a:spLocks noChangeArrowheads="1"/>
              </p:cNvSpPr>
              <p:nvPr/>
            </p:nvSpPr>
            <p:spPr bwMode="auto">
              <a:xfrm>
                <a:off x="1450" y="1768"/>
                <a:ext cx="28" cy="10"/>
              </a:xfrm>
              <a:custGeom>
                <a:avLst/>
                <a:gdLst>
                  <a:gd name="T0" fmla="*/ 124 w 125"/>
                  <a:gd name="T1" fmla="*/ 45 h 46"/>
                  <a:gd name="T2" fmla="*/ 17 w 125"/>
                  <a:gd name="T3" fmla="*/ 0 h 46"/>
                  <a:gd name="T4" fmla="*/ 0 w 125"/>
                  <a:gd name="T5" fmla="*/ 45 h 46"/>
                  <a:gd name="T6" fmla="*/ 124 w 125"/>
                  <a:gd name="T7" fmla="*/ 45 h 46"/>
                </a:gdLst>
                <a:ahLst/>
                <a:cxnLst>
                  <a:cxn ang="0">
                    <a:pos x="T0" y="T1"/>
                  </a:cxn>
                  <a:cxn ang="0">
                    <a:pos x="T2" y="T3"/>
                  </a:cxn>
                  <a:cxn ang="0">
                    <a:pos x="T4" y="T5"/>
                  </a:cxn>
                  <a:cxn ang="0">
                    <a:pos x="T6" y="T7"/>
                  </a:cxn>
                </a:cxnLst>
                <a:rect l="0" t="0" r="r" b="b"/>
                <a:pathLst>
                  <a:path w="125" h="46">
                    <a:moveTo>
                      <a:pt x="124" y="45"/>
                    </a:moveTo>
                    <a:lnTo>
                      <a:pt x="17" y="0"/>
                    </a:lnTo>
                    <a:lnTo>
                      <a:pt x="0" y="45"/>
                    </a:lnTo>
                    <a:lnTo>
                      <a:pt x="124" y="45"/>
                    </a:lnTo>
                  </a:path>
                </a:pathLst>
              </a:custGeom>
              <a:solidFill>
                <a:srgbClr val="FF00FF"/>
              </a:solidFill>
              <a:ln w="9525">
                <a:solidFill>
                  <a:srgbClr val="FF00FF"/>
                </a:solidFill>
                <a:round/>
                <a:headEnd/>
                <a:tailEnd/>
              </a:ln>
            </p:spPr>
            <p:txBody>
              <a:bodyPr wrap="none" anchor="ctr"/>
              <a:lstStyle/>
              <a:p>
                <a:endParaRPr lang="en-US"/>
              </a:p>
            </p:txBody>
          </p:sp>
          <p:sp>
            <p:nvSpPr>
              <p:cNvPr id="195990" name="Freeform 406"/>
              <p:cNvSpPr>
                <a:spLocks noChangeArrowheads="1"/>
              </p:cNvSpPr>
              <p:nvPr/>
            </p:nvSpPr>
            <p:spPr bwMode="auto">
              <a:xfrm>
                <a:off x="1450" y="1778"/>
                <a:ext cx="28" cy="11"/>
              </a:xfrm>
              <a:custGeom>
                <a:avLst/>
                <a:gdLst>
                  <a:gd name="T0" fmla="*/ 124 w 125"/>
                  <a:gd name="T1" fmla="*/ 0 h 47"/>
                  <a:gd name="T2" fmla="*/ 0 w 125"/>
                  <a:gd name="T3" fmla="*/ 0 h 47"/>
                  <a:gd name="T4" fmla="*/ 103 w 125"/>
                  <a:gd name="T5" fmla="*/ 46 h 47"/>
                  <a:gd name="T6" fmla="*/ 124 w 125"/>
                  <a:gd name="T7" fmla="*/ 0 h 47"/>
                </a:gdLst>
                <a:ahLst/>
                <a:cxnLst>
                  <a:cxn ang="0">
                    <a:pos x="T0" y="T1"/>
                  </a:cxn>
                  <a:cxn ang="0">
                    <a:pos x="T2" y="T3"/>
                  </a:cxn>
                  <a:cxn ang="0">
                    <a:pos x="T4" y="T5"/>
                  </a:cxn>
                  <a:cxn ang="0">
                    <a:pos x="T6" y="T7"/>
                  </a:cxn>
                </a:cxnLst>
                <a:rect l="0" t="0" r="r" b="b"/>
                <a:pathLst>
                  <a:path w="125" h="47">
                    <a:moveTo>
                      <a:pt x="124" y="0"/>
                    </a:moveTo>
                    <a:lnTo>
                      <a:pt x="0" y="0"/>
                    </a:lnTo>
                    <a:lnTo>
                      <a:pt x="103" y="46"/>
                    </a:lnTo>
                    <a:lnTo>
                      <a:pt x="124" y="0"/>
                    </a:lnTo>
                  </a:path>
                </a:pathLst>
              </a:custGeom>
              <a:solidFill>
                <a:srgbClr val="FF00FF"/>
              </a:solidFill>
              <a:ln w="9525">
                <a:solidFill>
                  <a:srgbClr val="FF00FF"/>
                </a:solidFill>
                <a:round/>
                <a:headEnd/>
                <a:tailEnd/>
              </a:ln>
            </p:spPr>
            <p:txBody>
              <a:bodyPr wrap="none" anchor="ctr"/>
              <a:lstStyle/>
              <a:p>
                <a:endParaRPr lang="en-US"/>
              </a:p>
            </p:txBody>
          </p:sp>
          <p:sp>
            <p:nvSpPr>
              <p:cNvPr id="195991" name="Freeform 407"/>
              <p:cNvSpPr>
                <a:spLocks noChangeArrowheads="1"/>
              </p:cNvSpPr>
              <p:nvPr/>
            </p:nvSpPr>
            <p:spPr bwMode="auto">
              <a:xfrm>
                <a:off x="1433" y="1798"/>
                <a:ext cx="33" cy="21"/>
              </a:xfrm>
              <a:custGeom>
                <a:avLst/>
                <a:gdLst>
                  <a:gd name="T0" fmla="*/ 145 w 146"/>
                  <a:gd name="T1" fmla="*/ 43 h 92"/>
                  <a:gd name="T2" fmla="*/ 38 w 146"/>
                  <a:gd name="T3" fmla="*/ 0 h 92"/>
                  <a:gd name="T4" fmla="*/ 0 w 146"/>
                  <a:gd name="T5" fmla="*/ 91 h 92"/>
                  <a:gd name="T6" fmla="*/ 145 w 146"/>
                  <a:gd name="T7" fmla="*/ 43 h 92"/>
                </a:gdLst>
                <a:ahLst/>
                <a:cxnLst>
                  <a:cxn ang="0">
                    <a:pos x="T0" y="T1"/>
                  </a:cxn>
                  <a:cxn ang="0">
                    <a:pos x="T2" y="T3"/>
                  </a:cxn>
                  <a:cxn ang="0">
                    <a:pos x="T4" y="T5"/>
                  </a:cxn>
                  <a:cxn ang="0">
                    <a:pos x="T6" y="T7"/>
                  </a:cxn>
                </a:cxnLst>
                <a:rect l="0" t="0" r="r" b="b"/>
                <a:pathLst>
                  <a:path w="146" h="92">
                    <a:moveTo>
                      <a:pt x="145" y="43"/>
                    </a:moveTo>
                    <a:lnTo>
                      <a:pt x="38" y="0"/>
                    </a:lnTo>
                    <a:lnTo>
                      <a:pt x="0" y="91"/>
                    </a:lnTo>
                    <a:lnTo>
                      <a:pt x="145" y="43"/>
                    </a:lnTo>
                  </a:path>
                </a:pathLst>
              </a:custGeom>
              <a:solidFill>
                <a:srgbClr val="FF00FF"/>
              </a:solidFill>
              <a:ln w="9525">
                <a:solidFill>
                  <a:srgbClr val="FF00FF"/>
                </a:solidFill>
                <a:round/>
                <a:headEnd/>
                <a:tailEnd/>
              </a:ln>
            </p:spPr>
            <p:txBody>
              <a:bodyPr wrap="none" anchor="ctr"/>
              <a:lstStyle/>
              <a:p>
                <a:endParaRPr lang="en-US"/>
              </a:p>
            </p:txBody>
          </p:sp>
          <p:sp>
            <p:nvSpPr>
              <p:cNvPr id="195992" name="Freeform 408"/>
              <p:cNvSpPr>
                <a:spLocks noChangeArrowheads="1"/>
              </p:cNvSpPr>
              <p:nvPr/>
            </p:nvSpPr>
            <p:spPr bwMode="auto">
              <a:xfrm>
                <a:off x="1433" y="1808"/>
                <a:ext cx="33" cy="21"/>
              </a:xfrm>
              <a:custGeom>
                <a:avLst/>
                <a:gdLst>
                  <a:gd name="T0" fmla="*/ 145 w 146"/>
                  <a:gd name="T1" fmla="*/ 0 h 92"/>
                  <a:gd name="T2" fmla="*/ 0 w 146"/>
                  <a:gd name="T3" fmla="*/ 48 h 92"/>
                  <a:gd name="T4" fmla="*/ 107 w 146"/>
                  <a:gd name="T5" fmla="*/ 91 h 92"/>
                  <a:gd name="T6" fmla="*/ 145 w 146"/>
                  <a:gd name="T7" fmla="*/ 0 h 92"/>
                </a:gdLst>
                <a:ahLst/>
                <a:cxnLst>
                  <a:cxn ang="0">
                    <a:pos x="T0" y="T1"/>
                  </a:cxn>
                  <a:cxn ang="0">
                    <a:pos x="T2" y="T3"/>
                  </a:cxn>
                  <a:cxn ang="0">
                    <a:pos x="T4" y="T5"/>
                  </a:cxn>
                  <a:cxn ang="0">
                    <a:pos x="T6" y="T7"/>
                  </a:cxn>
                </a:cxnLst>
                <a:rect l="0" t="0" r="r" b="b"/>
                <a:pathLst>
                  <a:path w="146" h="92">
                    <a:moveTo>
                      <a:pt x="145" y="0"/>
                    </a:moveTo>
                    <a:lnTo>
                      <a:pt x="0" y="48"/>
                    </a:lnTo>
                    <a:lnTo>
                      <a:pt x="107" y="91"/>
                    </a:lnTo>
                    <a:lnTo>
                      <a:pt x="145" y="0"/>
                    </a:lnTo>
                  </a:path>
                </a:pathLst>
              </a:custGeom>
              <a:solidFill>
                <a:srgbClr val="FF00FF"/>
              </a:solidFill>
              <a:ln w="9525">
                <a:solidFill>
                  <a:srgbClr val="FF00FF"/>
                </a:solidFill>
                <a:round/>
                <a:headEnd/>
                <a:tailEnd/>
              </a:ln>
            </p:spPr>
            <p:txBody>
              <a:bodyPr wrap="none" anchor="ctr"/>
              <a:lstStyle/>
              <a:p>
                <a:endParaRPr lang="en-US"/>
              </a:p>
            </p:txBody>
          </p:sp>
          <p:sp>
            <p:nvSpPr>
              <p:cNvPr id="195993" name="Freeform 409"/>
              <p:cNvSpPr>
                <a:spLocks noChangeArrowheads="1"/>
              </p:cNvSpPr>
              <p:nvPr/>
            </p:nvSpPr>
            <p:spPr bwMode="auto">
              <a:xfrm>
                <a:off x="1421" y="1848"/>
                <a:ext cx="25" cy="69"/>
              </a:xfrm>
              <a:custGeom>
                <a:avLst/>
                <a:gdLst>
                  <a:gd name="T0" fmla="*/ 0 w 110"/>
                  <a:gd name="T1" fmla="*/ 0 h 305"/>
                  <a:gd name="T2" fmla="*/ 109 w 110"/>
                  <a:gd name="T3" fmla="*/ 35 h 305"/>
                  <a:gd name="T4" fmla="*/ 25 w 110"/>
                  <a:gd name="T5" fmla="*/ 304 h 305"/>
                  <a:gd name="T6" fmla="*/ 0 w 110"/>
                  <a:gd name="T7" fmla="*/ 0 h 305"/>
                </a:gdLst>
                <a:ahLst/>
                <a:cxnLst>
                  <a:cxn ang="0">
                    <a:pos x="T0" y="T1"/>
                  </a:cxn>
                  <a:cxn ang="0">
                    <a:pos x="T2" y="T3"/>
                  </a:cxn>
                  <a:cxn ang="0">
                    <a:pos x="T4" y="T5"/>
                  </a:cxn>
                  <a:cxn ang="0">
                    <a:pos x="T6" y="T7"/>
                  </a:cxn>
                </a:cxnLst>
                <a:rect l="0" t="0" r="r" b="b"/>
                <a:pathLst>
                  <a:path w="110" h="305">
                    <a:moveTo>
                      <a:pt x="0" y="0"/>
                    </a:moveTo>
                    <a:lnTo>
                      <a:pt x="109" y="35"/>
                    </a:lnTo>
                    <a:lnTo>
                      <a:pt x="25" y="304"/>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5994" name="Freeform 410"/>
              <p:cNvSpPr>
                <a:spLocks noChangeArrowheads="1"/>
              </p:cNvSpPr>
              <p:nvPr/>
            </p:nvSpPr>
            <p:spPr bwMode="auto">
              <a:xfrm>
                <a:off x="1402" y="1848"/>
                <a:ext cx="25" cy="69"/>
              </a:xfrm>
              <a:custGeom>
                <a:avLst/>
                <a:gdLst>
                  <a:gd name="T0" fmla="*/ 84 w 110"/>
                  <a:gd name="T1" fmla="*/ 0 h 305"/>
                  <a:gd name="T2" fmla="*/ 109 w 110"/>
                  <a:gd name="T3" fmla="*/ 304 h 305"/>
                  <a:gd name="T4" fmla="*/ 0 w 110"/>
                  <a:gd name="T5" fmla="*/ 271 h 305"/>
                  <a:gd name="T6" fmla="*/ 84 w 110"/>
                  <a:gd name="T7" fmla="*/ 0 h 305"/>
                </a:gdLst>
                <a:ahLst/>
                <a:cxnLst>
                  <a:cxn ang="0">
                    <a:pos x="T0" y="T1"/>
                  </a:cxn>
                  <a:cxn ang="0">
                    <a:pos x="T2" y="T3"/>
                  </a:cxn>
                  <a:cxn ang="0">
                    <a:pos x="T4" y="T5"/>
                  </a:cxn>
                  <a:cxn ang="0">
                    <a:pos x="T6" y="T7"/>
                  </a:cxn>
                </a:cxnLst>
                <a:rect l="0" t="0" r="r" b="b"/>
                <a:pathLst>
                  <a:path w="110" h="305">
                    <a:moveTo>
                      <a:pt x="84" y="0"/>
                    </a:moveTo>
                    <a:lnTo>
                      <a:pt x="109" y="304"/>
                    </a:lnTo>
                    <a:lnTo>
                      <a:pt x="0" y="271"/>
                    </a:lnTo>
                    <a:lnTo>
                      <a:pt x="84" y="0"/>
                    </a:lnTo>
                  </a:path>
                </a:pathLst>
              </a:custGeom>
              <a:solidFill>
                <a:srgbClr val="0000FF"/>
              </a:solidFill>
              <a:ln w="9525">
                <a:solidFill>
                  <a:srgbClr val="0000FF"/>
                </a:solidFill>
                <a:round/>
                <a:headEnd/>
                <a:tailEnd/>
              </a:ln>
            </p:spPr>
            <p:txBody>
              <a:bodyPr wrap="none" anchor="ctr"/>
              <a:lstStyle/>
              <a:p>
                <a:endParaRPr lang="en-US"/>
              </a:p>
            </p:txBody>
          </p:sp>
          <p:sp>
            <p:nvSpPr>
              <p:cNvPr id="195995" name="Freeform 411"/>
              <p:cNvSpPr>
                <a:spLocks noChangeArrowheads="1"/>
              </p:cNvSpPr>
              <p:nvPr/>
            </p:nvSpPr>
            <p:spPr bwMode="auto">
              <a:xfrm>
                <a:off x="1399" y="1919"/>
                <a:ext cx="27" cy="5"/>
              </a:xfrm>
              <a:custGeom>
                <a:avLst/>
                <a:gdLst>
                  <a:gd name="T0" fmla="*/ 117 w 118"/>
                  <a:gd name="T1" fmla="*/ 23 h 24"/>
                  <a:gd name="T2" fmla="*/ 6 w 118"/>
                  <a:gd name="T3" fmla="*/ 0 h 24"/>
                  <a:gd name="T4" fmla="*/ 0 w 118"/>
                  <a:gd name="T5" fmla="*/ 21 h 24"/>
                  <a:gd name="T6" fmla="*/ 117 w 118"/>
                  <a:gd name="T7" fmla="*/ 23 h 24"/>
                </a:gdLst>
                <a:ahLst/>
                <a:cxnLst>
                  <a:cxn ang="0">
                    <a:pos x="T0" y="T1"/>
                  </a:cxn>
                  <a:cxn ang="0">
                    <a:pos x="T2" y="T3"/>
                  </a:cxn>
                  <a:cxn ang="0">
                    <a:pos x="T4" y="T5"/>
                  </a:cxn>
                  <a:cxn ang="0">
                    <a:pos x="T6" y="T7"/>
                  </a:cxn>
                </a:cxnLst>
                <a:rect l="0" t="0" r="r" b="b"/>
                <a:pathLst>
                  <a:path w="118" h="24">
                    <a:moveTo>
                      <a:pt x="117" y="23"/>
                    </a:moveTo>
                    <a:lnTo>
                      <a:pt x="6" y="0"/>
                    </a:lnTo>
                    <a:lnTo>
                      <a:pt x="0" y="21"/>
                    </a:lnTo>
                    <a:lnTo>
                      <a:pt x="117" y="23"/>
                    </a:lnTo>
                  </a:path>
                </a:pathLst>
              </a:custGeom>
              <a:solidFill>
                <a:srgbClr val="FF00FF"/>
              </a:solidFill>
              <a:ln w="9525">
                <a:solidFill>
                  <a:srgbClr val="FF00FF"/>
                </a:solidFill>
                <a:round/>
                <a:headEnd/>
                <a:tailEnd/>
              </a:ln>
            </p:spPr>
            <p:txBody>
              <a:bodyPr wrap="none" anchor="ctr"/>
              <a:lstStyle/>
              <a:p>
                <a:endParaRPr lang="en-US"/>
              </a:p>
            </p:txBody>
          </p:sp>
          <p:sp>
            <p:nvSpPr>
              <p:cNvPr id="195996" name="Freeform 412"/>
              <p:cNvSpPr>
                <a:spLocks noChangeArrowheads="1"/>
              </p:cNvSpPr>
              <p:nvPr/>
            </p:nvSpPr>
            <p:spPr bwMode="auto">
              <a:xfrm>
                <a:off x="1399" y="1923"/>
                <a:ext cx="27" cy="5"/>
              </a:xfrm>
              <a:custGeom>
                <a:avLst/>
                <a:gdLst>
                  <a:gd name="T0" fmla="*/ 117 w 118"/>
                  <a:gd name="T1" fmla="*/ 2 h 23"/>
                  <a:gd name="T2" fmla="*/ 0 w 118"/>
                  <a:gd name="T3" fmla="*/ 0 h 23"/>
                  <a:gd name="T4" fmla="*/ 112 w 118"/>
                  <a:gd name="T5" fmla="*/ 22 h 23"/>
                  <a:gd name="T6" fmla="*/ 117 w 118"/>
                  <a:gd name="T7" fmla="*/ 2 h 23"/>
                </a:gdLst>
                <a:ahLst/>
                <a:cxnLst>
                  <a:cxn ang="0">
                    <a:pos x="T0" y="T1"/>
                  </a:cxn>
                  <a:cxn ang="0">
                    <a:pos x="T2" y="T3"/>
                  </a:cxn>
                  <a:cxn ang="0">
                    <a:pos x="T4" y="T5"/>
                  </a:cxn>
                  <a:cxn ang="0">
                    <a:pos x="T6" y="T7"/>
                  </a:cxn>
                </a:cxnLst>
                <a:rect l="0" t="0" r="r" b="b"/>
                <a:pathLst>
                  <a:path w="118" h="23">
                    <a:moveTo>
                      <a:pt x="117" y="2"/>
                    </a:moveTo>
                    <a:lnTo>
                      <a:pt x="0" y="0"/>
                    </a:lnTo>
                    <a:lnTo>
                      <a:pt x="112" y="22"/>
                    </a:lnTo>
                    <a:lnTo>
                      <a:pt x="117" y="2"/>
                    </a:lnTo>
                  </a:path>
                </a:pathLst>
              </a:custGeom>
              <a:solidFill>
                <a:srgbClr val="FF00FF"/>
              </a:solidFill>
              <a:ln w="9525">
                <a:solidFill>
                  <a:srgbClr val="FF00FF"/>
                </a:solidFill>
                <a:round/>
                <a:headEnd/>
                <a:tailEnd/>
              </a:ln>
            </p:spPr>
            <p:txBody>
              <a:bodyPr wrap="none" anchor="ctr"/>
              <a:lstStyle/>
              <a:p>
                <a:endParaRPr lang="en-US"/>
              </a:p>
            </p:txBody>
          </p:sp>
          <p:sp>
            <p:nvSpPr>
              <p:cNvPr id="195997" name="Freeform 413"/>
              <p:cNvSpPr>
                <a:spLocks noChangeArrowheads="1"/>
              </p:cNvSpPr>
              <p:nvPr/>
            </p:nvSpPr>
            <p:spPr bwMode="auto">
              <a:xfrm>
                <a:off x="1391" y="1949"/>
                <a:ext cx="29" cy="16"/>
              </a:xfrm>
              <a:custGeom>
                <a:avLst/>
                <a:gdLst>
                  <a:gd name="T0" fmla="*/ 127 w 128"/>
                  <a:gd name="T1" fmla="*/ 23 h 69"/>
                  <a:gd name="T2" fmla="*/ 13 w 128"/>
                  <a:gd name="T3" fmla="*/ 0 h 69"/>
                  <a:gd name="T4" fmla="*/ 0 w 128"/>
                  <a:gd name="T5" fmla="*/ 68 h 69"/>
                  <a:gd name="T6" fmla="*/ 127 w 128"/>
                  <a:gd name="T7" fmla="*/ 23 h 69"/>
                </a:gdLst>
                <a:ahLst/>
                <a:cxnLst>
                  <a:cxn ang="0">
                    <a:pos x="T0" y="T1"/>
                  </a:cxn>
                  <a:cxn ang="0">
                    <a:pos x="T2" y="T3"/>
                  </a:cxn>
                  <a:cxn ang="0">
                    <a:pos x="T4" y="T5"/>
                  </a:cxn>
                  <a:cxn ang="0">
                    <a:pos x="T6" y="T7"/>
                  </a:cxn>
                </a:cxnLst>
                <a:rect l="0" t="0" r="r" b="b"/>
                <a:pathLst>
                  <a:path w="128" h="69">
                    <a:moveTo>
                      <a:pt x="127" y="23"/>
                    </a:moveTo>
                    <a:lnTo>
                      <a:pt x="13" y="0"/>
                    </a:lnTo>
                    <a:lnTo>
                      <a:pt x="0" y="68"/>
                    </a:lnTo>
                    <a:lnTo>
                      <a:pt x="127" y="23"/>
                    </a:lnTo>
                  </a:path>
                </a:pathLst>
              </a:custGeom>
              <a:solidFill>
                <a:srgbClr val="FF00FF"/>
              </a:solidFill>
              <a:ln w="9525">
                <a:solidFill>
                  <a:srgbClr val="FF00FF"/>
                </a:solidFill>
                <a:round/>
                <a:headEnd/>
                <a:tailEnd/>
              </a:ln>
            </p:spPr>
            <p:txBody>
              <a:bodyPr wrap="none" anchor="ctr"/>
              <a:lstStyle/>
              <a:p>
                <a:endParaRPr lang="en-US"/>
              </a:p>
            </p:txBody>
          </p:sp>
          <p:sp>
            <p:nvSpPr>
              <p:cNvPr id="195998" name="Freeform 414"/>
              <p:cNvSpPr>
                <a:spLocks noChangeArrowheads="1"/>
              </p:cNvSpPr>
              <p:nvPr/>
            </p:nvSpPr>
            <p:spPr bwMode="auto">
              <a:xfrm>
                <a:off x="1391" y="1954"/>
                <a:ext cx="29" cy="15"/>
              </a:xfrm>
              <a:custGeom>
                <a:avLst/>
                <a:gdLst>
                  <a:gd name="T0" fmla="*/ 127 w 128"/>
                  <a:gd name="T1" fmla="*/ 0 h 67"/>
                  <a:gd name="T2" fmla="*/ 0 w 128"/>
                  <a:gd name="T3" fmla="*/ 45 h 67"/>
                  <a:gd name="T4" fmla="*/ 111 w 128"/>
                  <a:gd name="T5" fmla="*/ 66 h 67"/>
                  <a:gd name="T6" fmla="*/ 127 w 128"/>
                  <a:gd name="T7" fmla="*/ 0 h 67"/>
                </a:gdLst>
                <a:ahLst/>
                <a:cxnLst>
                  <a:cxn ang="0">
                    <a:pos x="T0" y="T1"/>
                  </a:cxn>
                  <a:cxn ang="0">
                    <a:pos x="T2" y="T3"/>
                  </a:cxn>
                  <a:cxn ang="0">
                    <a:pos x="T4" y="T5"/>
                  </a:cxn>
                  <a:cxn ang="0">
                    <a:pos x="T6" y="T7"/>
                  </a:cxn>
                </a:cxnLst>
                <a:rect l="0" t="0" r="r" b="b"/>
                <a:pathLst>
                  <a:path w="128" h="67">
                    <a:moveTo>
                      <a:pt x="127" y="0"/>
                    </a:moveTo>
                    <a:lnTo>
                      <a:pt x="0" y="45"/>
                    </a:lnTo>
                    <a:lnTo>
                      <a:pt x="111" y="66"/>
                    </a:lnTo>
                    <a:lnTo>
                      <a:pt x="127" y="0"/>
                    </a:lnTo>
                  </a:path>
                </a:pathLst>
              </a:custGeom>
              <a:solidFill>
                <a:srgbClr val="FF00FF"/>
              </a:solidFill>
              <a:ln w="9525">
                <a:solidFill>
                  <a:srgbClr val="FF00FF"/>
                </a:solidFill>
                <a:round/>
                <a:headEnd/>
                <a:tailEnd/>
              </a:ln>
            </p:spPr>
            <p:txBody>
              <a:bodyPr wrap="none" anchor="ctr"/>
              <a:lstStyle/>
              <a:p>
                <a:endParaRPr lang="en-US"/>
              </a:p>
            </p:txBody>
          </p:sp>
          <p:sp>
            <p:nvSpPr>
              <p:cNvPr id="195999" name="Freeform 415"/>
              <p:cNvSpPr>
                <a:spLocks noChangeArrowheads="1"/>
              </p:cNvSpPr>
              <p:nvPr/>
            </p:nvSpPr>
            <p:spPr bwMode="auto">
              <a:xfrm>
                <a:off x="1385" y="1983"/>
                <a:ext cx="29" cy="15"/>
              </a:xfrm>
              <a:custGeom>
                <a:avLst/>
                <a:gdLst>
                  <a:gd name="T0" fmla="*/ 126 w 127"/>
                  <a:gd name="T1" fmla="*/ 20 h 67"/>
                  <a:gd name="T2" fmla="*/ 15 w 127"/>
                  <a:gd name="T3" fmla="*/ 0 h 67"/>
                  <a:gd name="T4" fmla="*/ 0 w 127"/>
                  <a:gd name="T5" fmla="*/ 66 h 67"/>
                  <a:gd name="T6" fmla="*/ 126 w 127"/>
                  <a:gd name="T7" fmla="*/ 20 h 67"/>
                </a:gdLst>
                <a:ahLst/>
                <a:cxnLst>
                  <a:cxn ang="0">
                    <a:pos x="T0" y="T1"/>
                  </a:cxn>
                  <a:cxn ang="0">
                    <a:pos x="T2" y="T3"/>
                  </a:cxn>
                  <a:cxn ang="0">
                    <a:pos x="T4" y="T5"/>
                  </a:cxn>
                  <a:cxn ang="0">
                    <a:pos x="T6" y="T7"/>
                  </a:cxn>
                </a:cxnLst>
                <a:rect l="0" t="0" r="r" b="b"/>
                <a:pathLst>
                  <a:path w="127" h="67">
                    <a:moveTo>
                      <a:pt x="126" y="20"/>
                    </a:moveTo>
                    <a:lnTo>
                      <a:pt x="15" y="0"/>
                    </a:lnTo>
                    <a:lnTo>
                      <a:pt x="0" y="66"/>
                    </a:lnTo>
                    <a:lnTo>
                      <a:pt x="126" y="20"/>
                    </a:lnTo>
                  </a:path>
                </a:pathLst>
              </a:custGeom>
              <a:solidFill>
                <a:srgbClr val="FF00FF"/>
              </a:solidFill>
              <a:ln w="9525">
                <a:solidFill>
                  <a:srgbClr val="FF00FF"/>
                </a:solidFill>
                <a:round/>
                <a:headEnd/>
                <a:tailEnd/>
              </a:ln>
            </p:spPr>
            <p:txBody>
              <a:bodyPr wrap="none" anchor="ctr"/>
              <a:lstStyle/>
              <a:p>
                <a:endParaRPr lang="en-US"/>
              </a:p>
            </p:txBody>
          </p:sp>
          <p:sp>
            <p:nvSpPr>
              <p:cNvPr id="196000" name="Freeform 416"/>
              <p:cNvSpPr>
                <a:spLocks noChangeArrowheads="1"/>
              </p:cNvSpPr>
              <p:nvPr/>
            </p:nvSpPr>
            <p:spPr bwMode="auto">
              <a:xfrm>
                <a:off x="1385" y="1988"/>
                <a:ext cx="29" cy="16"/>
              </a:xfrm>
              <a:custGeom>
                <a:avLst/>
                <a:gdLst>
                  <a:gd name="T0" fmla="*/ 126 w 127"/>
                  <a:gd name="T1" fmla="*/ 0 h 70"/>
                  <a:gd name="T2" fmla="*/ 0 w 127"/>
                  <a:gd name="T3" fmla="*/ 46 h 70"/>
                  <a:gd name="T4" fmla="*/ 111 w 127"/>
                  <a:gd name="T5" fmla="*/ 69 h 70"/>
                  <a:gd name="T6" fmla="*/ 126 w 127"/>
                  <a:gd name="T7" fmla="*/ 0 h 70"/>
                </a:gdLst>
                <a:ahLst/>
                <a:cxnLst>
                  <a:cxn ang="0">
                    <a:pos x="T0" y="T1"/>
                  </a:cxn>
                  <a:cxn ang="0">
                    <a:pos x="T2" y="T3"/>
                  </a:cxn>
                  <a:cxn ang="0">
                    <a:pos x="T4" y="T5"/>
                  </a:cxn>
                  <a:cxn ang="0">
                    <a:pos x="T6" y="T7"/>
                  </a:cxn>
                </a:cxnLst>
                <a:rect l="0" t="0" r="r" b="b"/>
                <a:pathLst>
                  <a:path w="127" h="70">
                    <a:moveTo>
                      <a:pt x="126" y="0"/>
                    </a:moveTo>
                    <a:lnTo>
                      <a:pt x="0" y="46"/>
                    </a:lnTo>
                    <a:lnTo>
                      <a:pt x="111" y="69"/>
                    </a:lnTo>
                    <a:lnTo>
                      <a:pt x="126" y="0"/>
                    </a:lnTo>
                  </a:path>
                </a:pathLst>
              </a:custGeom>
              <a:solidFill>
                <a:srgbClr val="FF00FF"/>
              </a:solidFill>
              <a:ln w="9525">
                <a:solidFill>
                  <a:srgbClr val="FF00FF"/>
                </a:solidFill>
                <a:round/>
                <a:headEnd/>
                <a:tailEnd/>
              </a:ln>
            </p:spPr>
            <p:txBody>
              <a:bodyPr wrap="none" anchor="ctr"/>
              <a:lstStyle/>
              <a:p>
                <a:endParaRPr lang="en-US"/>
              </a:p>
            </p:txBody>
          </p:sp>
          <p:sp>
            <p:nvSpPr>
              <p:cNvPr id="196001" name="Freeform 417"/>
              <p:cNvSpPr>
                <a:spLocks noChangeArrowheads="1"/>
              </p:cNvSpPr>
              <p:nvPr/>
            </p:nvSpPr>
            <p:spPr bwMode="auto">
              <a:xfrm>
                <a:off x="1379" y="2020"/>
                <a:ext cx="27" cy="5"/>
              </a:xfrm>
              <a:custGeom>
                <a:avLst/>
                <a:gdLst>
                  <a:gd name="T0" fmla="*/ 116 w 117"/>
                  <a:gd name="T1" fmla="*/ 23 h 24"/>
                  <a:gd name="T2" fmla="*/ 5 w 117"/>
                  <a:gd name="T3" fmla="*/ 0 h 24"/>
                  <a:gd name="T4" fmla="*/ 0 w 117"/>
                  <a:gd name="T5" fmla="*/ 21 h 24"/>
                  <a:gd name="T6" fmla="*/ 116 w 117"/>
                  <a:gd name="T7" fmla="*/ 23 h 24"/>
                </a:gdLst>
                <a:ahLst/>
                <a:cxnLst>
                  <a:cxn ang="0">
                    <a:pos x="T0" y="T1"/>
                  </a:cxn>
                  <a:cxn ang="0">
                    <a:pos x="T2" y="T3"/>
                  </a:cxn>
                  <a:cxn ang="0">
                    <a:pos x="T4" y="T5"/>
                  </a:cxn>
                  <a:cxn ang="0">
                    <a:pos x="T6" y="T7"/>
                  </a:cxn>
                </a:cxnLst>
                <a:rect l="0" t="0" r="r" b="b"/>
                <a:pathLst>
                  <a:path w="117" h="24">
                    <a:moveTo>
                      <a:pt x="116" y="23"/>
                    </a:moveTo>
                    <a:lnTo>
                      <a:pt x="5" y="0"/>
                    </a:lnTo>
                    <a:lnTo>
                      <a:pt x="0" y="21"/>
                    </a:lnTo>
                    <a:lnTo>
                      <a:pt x="116" y="23"/>
                    </a:lnTo>
                  </a:path>
                </a:pathLst>
              </a:custGeom>
              <a:solidFill>
                <a:srgbClr val="FF00FF"/>
              </a:solidFill>
              <a:ln w="9525">
                <a:solidFill>
                  <a:srgbClr val="FF00FF"/>
                </a:solidFill>
                <a:round/>
                <a:headEnd/>
                <a:tailEnd/>
              </a:ln>
            </p:spPr>
            <p:txBody>
              <a:bodyPr wrap="none" anchor="ctr"/>
              <a:lstStyle/>
              <a:p>
                <a:endParaRPr lang="en-US"/>
              </a:p>
            </p:txBody>
          </p:sp>
          <p:sp>
            <p:nvSpPr>
              <p:cNvPr id="196002" name="Freeform 418"/>
              <p:cNvSpPr>
                <a:spLocks noChangeArrowheads="1"/>
              </p:cNvSpPr>
              <p:nvPr/>
            </p:nvSpPr>
            <p:spPr bwMode="auto">
              <a:xfrm>
                <a:off x="1379" y="2025"/>
                <a:ext cx="27" cy="5"/>
              </a:xfrm>
              <a:custGeom>
                <a:avLst/>
                <a:gdLst>
                  <a:gd name="T0" fmla="*/ 116 w 117"/>
                  <a:gd name="T1" fmla="*/ 2 h 23"/>
                  <a:gd name="T2" fmla="*/ 0 w 117"/>
                  <a:gd name="T3" fmla="*/ 0 h 23"/>
                  <a:gd name="T4" fmla="*/ 111 w 117"/>
                  <a:gd name="T5" fmla="*/ 22 h 23"/>
                  <a:gd name="T6" fmla="*/ 116 w 117"/>
                  <a:gd name="T7" fmla="*/ 2 h 23"/>
                </a:gdLst>
                <a:ahLst/>
                <a:cxnLst>
                  <a:cxn ang="0">
                    <a:pos x="T0" y="T1"/>
                  </a:cxn>
                  <a:cxn ang="0">
                    <a:pos x="T2" y="T3"/>
                  </a:cxn>
                  <a:cxn ang="0">
                    <a:pos x="T4" y="T5"/>
                  </a:cxn>
                  <a:cxn ang="0">
                    <a:pos x="T6" y="T7"/>
                  </a:cxn>
                </a:cxnLst>
                <a:rect l="0" t="0" r="r" b="b"/>
                <a:pathLst>
                  <a:path w="117" h="23">
                    <a:moveTo>
                      <a:pt x="116" y="2"/>
                    </a:moveTo>
                    <a:lnTo>
                      <a:pt x="0" y="0"/>
                    </a:lnTo>
                    <a:lnTo>
                      <a:pt x="111" y="22"/>
                    </a:lnTo>
                    <a:lnTo>
                      <a:pt x="116" y="2"/>
                    </a:lnTo>
                  </a:path>
                </a:pathLst>
              </a:custGeom>
              <a:solidFill>
                <a:srgbClr val="FF00FF"/>
              </a:solidFill>
              <a:ln w="9525">
                <a:solidFill>
                  <a:srgbClr val="FF00FF"/>
                </a:solidFill>
                <a:round/>
                <a:headEnd/>
                <a:tailEnd/>
              </a:ln>
            </p:spPr>
            <p:txBody>
              <a:bodyPr wrap="none" anchor="ctr"/>
              <a:lstStyle/>
              <a:p>
                <a:endParaRPr lang="en-US"/>
              </a:p>
            </p:txBody>
          </p:sp>
          <p:sp>
            <p:nvSpPr>
              <p:cNvPr id="196003" name="Freeform 419"/>
              <p:cNvSpPr>
                <a:spLocks noChangeArrowheads="1"/>
              </p:cNvSpPr>
              <p:nvPr/>
            </p:nvSpPr>
            <p:spPr bwMode="auto">
              <a:xfrm>
                <a:off x="1378" y="2034"/>
                <a:ext cx="26" cy="67"/>
              </a:xfrm>
              <a:custGeom>
                <a:avLst/>
                <a:gdLst>
                  <a:gd name="T0" fmla="*/ 0 w 115"/>
                  <a:gd name="T1" fmla="*/ 0 h 295"/>
                  <a:gd name="T2" fmla="*/ 114 w 115"/>
                  <a:gd name="T3" fmla="*/ 12 h 295"/>
                  <a:gd name="T4" fmla="*/ 86 w 115"/>
                  <a:gd name="T5" fmla="*/ 294 h 295"/>
                  <a:gd name="T6" fmla="*/ 0 w 115"/>
                  <a:gd name="T7" fmla="*/ 0 h 295"/>
                </a:gdLst>
                <a:ahLst/>
                <a:cxnLst>
                  <a:cxn ang="0">
                    <a:pos x="T0" y="T1"/>
                  </a:cxn>
                  <a:cxn ang="0">
                    <a:pos x="T2" y="T3"/>
                  </a:cxn>
                  <a:cxn ang="0">
                    <a:pos x="T4" y="T5"/>
                  </a:cxn>
                  <a:cxn ang="0">
                    <a:pos x="T6" y="T7"/>
                  </a:cxn>
                </a:cxnLst>
                <a:rect l="0" t="0" r="r" b="b"/>
                <a:pathLst>
                  <a:path w="115" h="295">
                    <a:moveTo>
                      <a:pt x="0" y="0"/>
                    </a:moveTo>
                    <a:lnTo>
                      <a:pt x="114" y="12"/>
                    </a:lnTo>
                    <a:lnTo>
                      <a:pt x="86" y="294"/>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04" name="Freeform 420"/>
              <p:cNvSpPr>
                <a:spLocks noChangeArrowheads="1"/>
              </p:cNvSpPr>
              <p:nvPr/>
            </p:nvSpPr>
            <p:spPr bwMode="auto">
              <a:xfrm>
                <a:off x="1371" y="2034"/>
                <a:ext cx="26" cy="67"/>
              </a:xfrm>
              <a:custGeom>
                <a:avLst/>
                <a:gdLst>
                  <a:gd name="T0" fmla="*/ 28 w 115"/>
                  <a:gd name="T1" fmla="*/ 0 h 295"/>
                  <a:gd name="T2" fmla="*/ 114 w 115"/>
                  <a:gd name="T3" fmla="*/ 294 h 295"/>
                  <a:gd name="T4" fmla="*/ 0 w 115"/>
                  <a:gd name="T5" fmla="*/ 281 h 295"/>
                  <a:gd name="T6" fmla="*/ 28 w 115"/>
                  <a:gd name="T7" fmla="*/ 0 h 295"/>
                </a:gdLst>
                <a:ahLst/>
                <a:cxnLst>
                  <a:cxn ang="0">
                    <a:pos x="T0" y="T1"/>
                  </a:cxn>
                  <a:cxn ang="0">
                    <a:pos x="T2" y="T3"/>
                  </a:cxn>
                  <a:cxn ang="0">
                    <a:pos x="T4" y="T5"/>
                  </a:cxn>
                  <a:cxn ang="0">
                    <a:pos x="T6" y="T7"/>
                  </a:cxn>
                </a:cxnLst>
                <a:rect l="0" t="0" r="r" b="b"/>
                <a:pathLst>
                  <a:path w="115" h="295">
                    <a:moveTo>
                      <a:pt x="28" y="0"/>
                    </a:moveTo>
                    <a:lnTo>
                      <a:pt x="114" y="294"/>
                    </a:lnTo>
                    <a:lnTo>
                      <a:pt x="0" y="281"/>
                    </a:lnTo>
                    <a:lnTo>
                      <a:pt x="28" y="0"/>
                    </a:lnTo>
                  </a:path>
                </a:pathLst>
              </a:custGeom>
              <a:solidFill>
                <a:srgbClr val="0000FF"/>
              </a:solidFill>
              <a:ln w="9525">
                <a:solidFill>
                  <a:srgbClr val="0000FF"/>
                </a:solidFill>
                <a:round/>
                <a:headEnd/>
                <a:tailEnd/>
              </a:ln>
            </p:spPr>
            <p:txBody>
              <a:bodyPr wrap="none" anchor="ctr"/>
              <a:lstStyle/>
              <a:p>
                <a:endParaRPr lang="en-US"/>
              </a:p>
            </p:txBody>
          </p:sp>
          <p:sp>
            <p:nvSpPr>
              <p:cNvPr id="196005" name="Freeform 421"/>
              <p:cNvSpPr>
                <a:spLocks noChangeArrowheads="1"/>
              </p:cNvSpPr>
              <p:nvPr/>
            </p:nvSpPr>
            <p:spPr bwMode="auto">
              <a:xfrm>
                <a:off x="1371" y="2132"/>
                <a:ext cx="26" cy="11"/>
              </a:xfrm>
              <a:custGeom>
                <a:avLst/>
                <a:gdLst>
                  <a:gd name="T0" fmla="*/ 114 w 115"/>
                  <a:gd name="T1" fmla="*/ 0 h 49"/>
                  <a:gd name="T2" fmla="*/ 0 w 115"/>
                  <a:gd name="T3" fmla="*/ 0 h 49"/>
                  <a:gd name="T4" fmla="*/ 0 w 115"/>
                  <a:gd name="T5" fmla="*/ 48 h 49"/>
                  <a:gd name="T6" fmla="*/ 114 w 115"/>
                  <a:gd name="T7" fmla="*/ 0 h 49"/>
                </a:gdLst>
                <a:ahLst/>
                <a:cxnLst>
                  <a:cxn ang="0">
                    <a:pos x="T0" y="T1"/>
                  </a:cxn>
                  <a:cxn ang="0">
                    <a:pos x="T2" y="T3"/>
                  </a:cxn>
                  <a:cxn ang="0">
                    <a:pos x="T4" y="T5"/>
                  </a:cxn>
                  <a:cxn ang="0">
                    <a:pos x="T6" y="T7"/>
                  </a:cxn>
                </a:cxnLst>
                <a:rect l="0" t="0" r="r" b="b"/>
                <a:pathLst>
                  <a:path w="115" h="49">
                    <a:moveTo>
                      <a:pt x="114" y="0"/>
                    </a:moveTo>
                    <a:lnTo>
                      <a:pt x="0" y="0"/>
                    </a:lnTo>
                    <a:lnTo>
                      <a:pt x="0" y="48"/>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06" name="Freeform 422"/>
              <p:cNvSpPr>
                <a:spLocks noChangeArrowheads="1"/>
              </p:cNvSpPr>
              <p:nvPr/>
            </p:nvSpPr>
            <p:spPr bwMode="auto">
              <a:xfrm>
                <a:off x="1371" y="2132"/>
                <a:ext cx="26" cy="11"/>
              </a:xfrm>
              <a:custGeom>
                <a:avLst/>
                <a:gdLst>
                  <a:gd name="T0" fmla="*/ 114 w 115"/>
                  <a:gd name="T1" fmla="*/ 0 h 49"/>
                  <a:gd name="T2" fmla="*/ 0 w 115"/>
                  <a:gd name="T3" fmla="*/ 48 h 49"/>
                  <a:gd name="T4" fmla="*/ 114 w 115"/>
                  <a:gd name="T5" fmla="*/ 48 h 49"/>
                  <a:gd name="T6" fmla="*/ 114 w 115"/>
                  <a:gd name="T7" fmla="*/ 0 h 49"/>
                </a:gdLst>
                <a:ahLst/>
                <a:cxnLst>
                  <a:cxn ang="0">
                    <a:pos x="T0" y="T1"/>
                  </a:cxn>
                  <a:cxn ang="0">
                    <a:pos x="T2" y="T3"/>
                  </a:cxn>
                  <a:cxn ang="0">
                    <a:pos x="T4" y="T5"/>
                  </a:cxn>
                  <a:cxn ang="0">
                    <a:pos x="T6" y="T7"/>
                  </a:cxn>
                </a:cxnLst>
                <a:rect l="0" t="0" r="r" b="b"/>
                <a:pathLst>
                  <a:path w="115" h="49">
                    <a:moveTo>
                      <a:pt x="114" y="0"/>
                    </a:moveTo>
                    <a:lnTo>
                      <a:pt x="0" y="48"/>
                    </a:lnTo>
                    <a:lnTo>
                      <a:pt x="114" y="48"/>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07" name="Freeform 423"/>
              <p:cNvSpPr>
                <a:spLocks noChangeArrowheads="1"/>
              </p:cNvSpPr>
              <p:nvPr/>
            </p:nvSpPr>
            <p:spPr bwMode="auto">
              <a:xfrm>
                <a:off x="1371" y="2162"/>
                <a:ext cx="26" cy="11"/>
              </a:xfrm>
              <a:custGeom>
                <a:avLst/>
                <a:gdLst>
                  <a:gd name="T0" fmla="*/ 114 w 115"/>
                  <a:gd name="T1" fmla="*/ 0 h 49"/>
                  <a:gd name="T2" fmla="*/ 0 w 115"/>
                  <a:gd name="T3" fmla="*/ 0 h 49"/>
                  <a:gd name="T4" fmla="*/ 0 w 115"/>
                  <a:gd name="T5" fmla="*/ 48 h 49"/>
                  <a:gd name="T6" fmla="*/ 114 w 115"/>
                  <a:gd name="T7" fmla="*/ 0 h 49"/>
                </a:gdLst>
                <a:ahLst/>
                <a:cxnLst>
                  <a:cxn ang="0">
                    <a:pos x="T0" y="T1"/>
                  </a:cxn>
                  <a:cxn ang="0">
                    <a:pos x="T2" y="T3"/>
                  </a:cxn>
                  <a:cxn ang="0">
                    <a:pos x="T4" y="T5"/>
                  </a:cxn>
                  <a:cxn ang="0">
                    <a:pos x="T6" y="T7"/>
                  </a:cxn>
                </a:cxnLst>
                <a:rect l="0" t="0" r="r" b="b"/>
                <a:pathLst>
                  <a:path w="115" h="49">
                    <a:moveTo>
                      <a:pt x="114" y="0"/>
                    </a:moveTo>
                    <a:lnTo>
                      <a:pt x="0" y="0"/>
                    </a:lnTo>
                    <a:lnTo>
                      <a:pt x="0" y="48"/>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08" name="Freeform 424"/>
              <p:cNvSpPr>
                <a:spLocks noChangeArrowheads="1"/>
              </p:cNvSpPr>
              <p:nvPr/>
            </p:nvSpPr>
            <p:spPr bwMode="auto">
              <a:xfrm>
                <a:off x="1371" y="2162"/>
                <a:ext cx="26" cy="11"/>
              </a:xfrm>
              <a:custGeom>
                <a:avLst/>
                <a:gdLst>
                  <a:gd name="T0" fmla="*/ 114 w 115"/>
                  <a:gd name="T1" fmla="*/ 0 h 49"/>
                  <a:gd name="T2" fmla="*/ 0 w 115"/>
                  <a:gd name="T3" fmla="*/ 48 h 49"/>
                  <a:gd name="T4" fmla="*/ 114 w 115"/>
                  <a:gd name="T5" fmla="*/ 48 h 49"/>
                  <a:gd name="T6" fmla="*/ 114 w 115"/>
                  <a:gd name="T7" fmla="*/ 0 h 49"/>
                </a:gdLst>
                <a:ahLst/>
                <a:cxnLst>
                  <a:cxn ang="0">
                    <a:pos x="T0" y="T1"/>
                  </a:cxn>
                  <a:cxn ang="0">
                    <a:pos x="T2" y="T3"/>
                  </a:cxn>
                  <a:cxn ang="0">
                    <a:pos x="T4" y="T5"/>
                  </a:cxn>
                  <a:cxn ang="0">
                    <a:pos x="T6" y="T7"/>
                  </a:cxn>
                </a:cxnLst>
                <a:rect l="0" t="0" r="r" b="b"/>
                <a:pathLst>
                  <a:path w="115" h="49">
                    <a:moveTo>
                      <a:pt x="114" y="0"/>
                    </a:moveTo>
                    <a:lnTo>
                      <a:pt x="0" y="48"/>
                    </a:lnTo>
                    <a:lnTo>
                      <a:pt x="114" y="48"/>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09" name="Freeform 425"/>
              <p:cNvSpPr>
                <a:spLocks noChangeArrowheads="1"/>
              </p:cNvSpPr>
              <p:nvPr/>
            </p:nvSpPr>
            <p:spPr bwMode="auto">
              <a:xfrm>
                <a:off x="1371" y="2182"/>
                <a:ext cx="26" cy="12"/>
              </a:xfrm>
              <a:custGeom>
                <a:avLst/>
                <a:gdLst>
                  <a:gd name="T0" fmla="*/ 114 w 115"/>
                  <a:gd name="T1" fmla="*/ 0 h 52"/>
                  <a:gd name="T2" fmla="*/ 0 w 115"/>
                  <a:gd name="T3" fmla="*/ 0 h 52"/>
                  <a:gd name="T4" fmla="*/ 0 w 115"/>
                  <a:gd name="T5" fmla="*/ 51 h 52"/>
                  <a:gd name="T6" fmla="*/ 114 w 115"/>
                  <a:gd name="T7" fmla="*/ 0 h 52"/>
                </a:gdLst>
                <a:ahLst/>
                <a:cxnLst>
                  <a:cxn ang="0">
                    <a:pos x="T0" y="T1"/>
                  </a:cxn>
                  <a:cxn ang="0">
                    <a:pos x="T2" y="T3"/>
                  </a:cxn>
                  <a:cxn ang="0">
                    <a:pos x="T4" y="T5"/>
                  </a:cxn>
                  <a:cxn ang="0">
                    <a:pos x="T6" y="T7"/>
                  </a:cxn>
                </a:cxnLst>
                <a:rect l="0" t="0" r="r" b="b"/>
                <a:pathLst>
                  <a:path w="115" h="52">
                    <a:moveTo>
                      <a:pt x="114" y="0"/>
                    </a:moveTo>
                    <a:lnTo>
                      <a:pt x="0" y="0"/>
                    </a:lnTo>
                    <a:lnTo>
                      <a:pt x="0" y="51"/>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0" name="Freeform 426"/>
              <p:cNvSpPr>
                <a:spLocks noChangeArrowheads="1"/>
              </p:cNvSpPr>
              <p:nvPr/>
            </p:nvSpPr>
            <p:spPr bwMode="auto">
              <a:xfrm>
                <a:off x="1371" y="2182"/>
                <a:ext cx="26" cy="12"/>
              </a:xfrm>
              <a:custGeom>
                <a:avLst/>
                <a:gdLst>
                  <a:gd name="T0" fmla="*/ 114 w 115"/>
                  <a:gd name="T1" fmla="*/ 0 h 52"/>
                  <a:gd name="T2" fmla="*/ 0 w 115"/>
                  <a:gd name="T3" fmla="*/ 51 h 52"/>
                  <a:gd name="T4" fmla="*/ 114 w 115"/>
                  <a:gd name="T5" fmla="*/ 51 h 52"/>
                  <a:gd name="T6" fmla="*/ 114 w 115"/>
                  <a:gd name="T7" fmla="*/ 0 h 52"/>
                </a:gdLst>
                <a:ahLst/>
                <a:cxnLst>
                  <a:cxn ang="0">
                    <a:pos x="T0" y="T1"/>
                  </a:cxn>
                  <a:cxn ang="0">
                    <a:pos x="T2" y="T3"/>
                  </a:cxn>
                  <a:cxn ang="0">
                    <a:pos x="T4" y="T5"/>
                  </a:cxn>
                  <a:cxn ang="0">
                    <a:pos x="T6" y="T7"/>
                  </a:cxn>
                </a:cxnLst>
                <a:rect l="0" t="0" r="r" b="b"/>
                <a:pathLst>
                  <a:path w="115" h="52">
                    <a:moveTo>
                      <a:pt x="114" y="0"/>
                    </a:moveTo>
                    <a:lnTo>
                      <a:pt x="0" y="51"/>
                    </a:lnTo>
                    <a:lnTo>
                      <a:pt x="114" y="51"/>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1" name="Freeform 427"/>
              <p:cNvSpPr>
                <a:spLocks noChangeArrowheads="1"/>
              </p:cNvSpPr>
              <p:nvPr/>
            </p:nvSpPr>
            <p:spPr bwMode="auto">
              <a:xfrm>
                <a:off x="1371" y="2538"/>
                <a:ext cx="26" cy="12"/>
              </a:xfrm>
              <a:custGeom>
                <a:avLst/>
                <a:gdLst>
                  <a:gd name="T0" fmla="*/ 114 w 115"/>
                  <a:gd name="T1" fmla="*/ 0 h 52"/>
                  <a:gd name="T2" fmla="*/ 0 w 115"/>
                  <a:gd name="T3" fmla="*/ 0 h 52"/>
                  <a:gd name="T4" fmla="*/ 0 w 115"/>
                  <a:gd name="T5" fmla="*/ 51 h 52"/>
                  <a:gd name="T6" fmla="*/ 114 w 115"/>
                  <a:gd name="T7" fmla="*/ 0 h 52"/>
                </a:gdLst>
                <a:ahLst/>
                <a:cxnLst>
                  <a:cxn ang="0">
                    <a:pos x="T0" y="T1"/>
                  </a:cxn>
                  <a:cxn ang="0">
                    <a:pos x="T2" y="T3"/>
                  </a:cxn>
                  <a:cxn ang="0">
                    <a:pos x="T4" y="T5"/>
                  </a:cxn>
                  <a:cxn ang="0">
                    <a:pos x="T6" y="T7"/>
                  </a:cxn>
                </a:cxnLst>
                <a:rect l="0" t="0" r="r" b="b"/>
                <a:pathLst>
                  <a:path w="115" h="52">
                    <a:moveTo>
                      <a:pt x="114" y="0"/>
                    </a:moveTo>
                    <a:lnTo>
                      <a:pt x="0" y="0"/>
                    </a:lnTo>
                    <a:lnTo>
                      <a:pt x="0" y="51"/>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2" name="Freeform 428"/>
              <p:cNvSpPr>
                <a:spLocks noChangeArrowheads="1"/>
              </p:cNvSpPr>
              <p:nvPr/>
            </p:nvSpPr>
            <p:spPr bwMode="auto">
              <a:xfrm>
                <a:off x="1371" y="2538"/>
                <a:ext cx="26" cy="12"/>
              </a:xfrm>
              <a:custGeom>
                <a:avLst/>
                <a:gdLst>
                  <a:gd name="T0" fmla="*/ 114 w 115"/>
                  <a:gd name="T1" fmla="*/ 0 h 52"/>
                  <a:gd name="T2" fmla="*/ 0 w 115"/>
                  <a:gd name="T3" fmla="*/ 51 h 52"/>
                  <a:gd name="T4" fmla="*/ 114 w 115"/>
                  <a:gd name="T5" fmla="*/ 51 h 52"/>
                  <a:gd name="T6" fmla="*/ 114 w 115"/>
                  <a:gd name="T7" fmla="*/ 0 h 52"/>
                </a:gdLst>
                <a:ahLst/>
                <a:cxnLst>
                  <a:cxn ang="0">
                    <a:pos x="T0" y="T1"/>
                  </a:cxn>
                  <a:cxn ang="0">
                    <a:pos x="T2" y="T3"/>
                  </a:cxn>
                  <a:cxn ang="0">
                    <a:pos x="T4" y="T5"/>
                  </a:cxn>
                  <a:cxn ang="0">
                    <a:pos x="T6" y="T7"/>
                  </a:cxn>
                </a:cxnLst>
                <a:rect l="0" t="0" r="r" b="b"/>
                <a:pathLst>
                  <a:path w="115" h="52">
                    <a:moveTo>
                      <a:pt x="114" y="0"/>
                    </a:moveTo>
                    <a:lnTo>
                      <a:pt x="0" y="51"/>
                    </a:lnTo>
                    <a:lnTo>
                      <a:pt x="114" y="51"/>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3" name="Freeform 429"/>
              <p:cNvSpPr>
                <a:spLocks noChangeArrowheads="1"/>
              </p:cNvSpPr>
              <p:nvPr/>
            </p:nvSpPr>
            <p:spPr bwMode="auto">
              <a:xfrm>
                <a:off x="1371" y="2558"/>
                <a:ext cx="26" cy="11"/>
              </a:xfrm>
              <a:custGeom>
                <a:avLst/>
                <a:gdLst>
                  <a:gd name="T0" fmla="*/ 114 w 115"/>
                  <a:gd name="T1" fmla="*/ 0 h 49"/>
                  <a:gd name="T2" fmla="*/ 0 w 115"/>
                  <a:gd name="T3" fmla="*/ 0 h 49"/>
                  <a:gd name="T4" fmla="*/ 0 w 115"/>
                  <a:gd name="T5" fmla="*/ 48 h 49"/>
                  <a:gd name="T6" fmla="*/ 114 w 115"/>
                  <a:gd name="T7" fmla="*/ 0 h 49"/>
                </a:gdLst>
                <a:ahLst/>
                <a:cxnLst>
                  <a:cxn ang="0">
                    <a:pos x="T0" y="T1"/>
                  </a:cxn>
                  <a:cxn ang="0">
                    <a:pos x="T2" y="T3"/>
                  </a:cxn>
                  <a:cxn ang="0">
                    <a:pos x="T4" y="T5"/>
                  </a:cxn>
                  <a:cxn ang="0">
                    <a:pos x="T6" y="T7"/>
                  </a:cxn>
                </a:cxnLst>
                <a:rect l="0" t="0" r="r" b="b"/>
                <a:pathLst>
                  <a:path w="115" h="49">
                    <a:moveTo>
                      <a:pt x="114" y="0"/>
                    </a:moveTo>
                    <a:lnTo>
                      <a:pt x="0" y="0"/>
                    </a:lnTo>
                    <a:lnTo>
                      <a:pt x="0" y="48"/>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4" name="Freeform 430"/>
              <p:cNvSpPr>
                <a:spLocks noChangeArrowheads="1"/>
              </p:cNvSpPr>
              <p:nvPr/>
            </p:nvSpPr>
            <p:spPr bwMode="auto">
              <a:xfrm>
                <a:off x="1371" y="2558"/>
                <a:ext cx="26" cy="11"/>
              </a:xfrm>
              <a:custGeom>
                <a:avLst/>
                <a:gdLst>
                  <a:gd name="T0" fmla="*/ 114 w 115"/>
                  <a:gd name="T1" fmla="*/ 0 h 49"/>
                  <a:gd name="T2" fmla="*/ 0 w 115"/>
                  <a:gd name="T3" fmla="*/ 48 h 49"/>
                  <a:gd name="T4" fmla="*/ 114 w 115"/>
                  <a:gd name="T5" fmla="*/ 48 h 49"/>
                  <a:gd name="T6" fmla="*/ 114 w 115"/>
                  <a:gd name="T7" fmla="*/ 0 h 49"/>
                </a:gdLst>
                <a:ahLst/>
                <a:cxnLst>
                  <a:cxn ang="0">
                    <a:pos x="T0" y="T1"/>
                  </a:cxn>
                  <a:cxn ang="0">
                    <a:pos x="T2" y="T3"/>
                  </a:cxn>
                  <a:cxn ang="0">
                    <a:pos x="T4" y="T5"/>
                  </a:cxn>
                  <a:cxn ang="0">
                    <a:pos x="T6" y="T7"/>
                  </a:cxn>
                </a:cxnLst>
                <a:rect l="0" t="0" r="r" b="b"/>
                <a:pathLst>
                  <a:path w="115" h="49">
                    <a:moveTo>
                      <a:pt x="114" y="0"/>
                    </a:moveTo>
                    <a:lnTo>
                      <a:pt x="0" y="48"/>
                    </a:lnTo>
                    <a:lnTo>
                      <a:pt x="114" y="48"/>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5" name="Freeform 431"/>
              <p:cNvSpPr>
                <a:spLocks noChangeArrowheads="1"/>
              </p:cNvSpPr>
              <p:nvPr/>
            </p:nvSpPr>
            <p:spPr bwMode="auto">
              <a:xfrm>
                <a:off x="1371" y="2588"/>
                <a:ext cx="26" cy="12"/>
              </a:xfrm>
              <a:custGeom>
                <a:avLst/>
                <a:gdLst>
                  <a:gd name="T0" fmla="*/ 114 w 115"/>
                  <a:gd name="T1" fmla="*/ 0 h 52"/>
                  <a:gd name="T2" fmla="*/ 0 w 115"/>
                  <a:gd name="T3" fmla="*/ 0 h 52"/>
                  <a:gd name="T4" fmla="*/ 0 w 115"/>
                  <a:gd name="T5" fmla="*/ 51 h 52"/>
                  <a:gd name="T6" fmla="*/ 114 w 115"/>
                  <a:gd name="T7" fmla="*/ 0 h 52"/>
                </a:gdLst>
                <a:ahLst/>
                <a:cxnLst>
                  <a:cxn ang="0">
                    <a:pos x="T0" y="T1"/>
                  </a:cxn>
                  <a:cxn ang="0">
                    <a:pos x="T2" y="T3"/>
                  </a:cxn>
                  <a:cxn ang="0">
                    <a:pos x="T4" y="T5"/>
                  </a:cxn>
                  <a:cxn ang="0">
                    <a:pos x="T6" y="T7"/>
                  </a:cxn>
                </a:cxnLst>
                <a:rect l="0" t="0" r="r" b="b"/>
                <a:pathLst>
                  <a:path w="115" h="52">
                    <a:moveTo>
                      <a:pt x="114" y="0"/>
                    </a:moveTo>
                    <a:lnTo>
                      <a:pt x="0" y="0"/>
                    </a:lnTo>
                    <a:lnTo>
                      <a:pt x="0" y="51"/>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6" name="Freeform 432"/>
              <p:cNvSpPr>
                <a:spLocks noChangeArrowheads="1"/>
              </p:cNvSpPr>
              <p:nvPr/>
            </p:nvSpPr>
            <p:spPr bwMode="auto">
              <a:xfrm>
                <a:off x="1371" y="2588"/>
                <a:ext cx="26" cy="12"/>
              </a:xfrm>
              <a:custGeom>
                <a:avLst/>
                <a:gdLst>
                  <a:gd name="T0" fmla="*/ 114 w 115"/>
                  <a:gd name="T1" fmla="*/ 0 h 52"/>
                  <a:gd name="T2" fmla="*/ 0 w 115"/>
                  <a:gd name="T3" fmla="*/ 51 h 52"/>
                  <a:gd name="T4" fmla="*/ 114 w 115"/>
                  <a:gd name="T5" fmla="*/ 51 h 52"/>
                  <a:gd name="T6" fmla="*/ 114 w 115"/>
                  <a:gd name="T7" fmla="*/ 0 h 52"/>
                </a:gdLst>
                <a:ahLst/>
                <a:cxnLst>
                  <a:cxn ang="0">
                    <a:pos x="T0" y="T1"/>
                  </a:cxn>
                  <a:cxn ang="0">
                    <a:pos x="T2" y="T3"/>
                  </a:cxn>
                  <a:cxn ang="0">
                    <a:pos x="T4" y="T5"/>
                  </a:cxn>
                  <a:cxn ang="0">
                    <a:pos x="T6" y="T7"/>
                  </a:cxn>
                </a:cxnLst>
                <a:rect l="0" t="0" r="r" b="b"/>
                <a:pathLst>
                  <a:path w="115" h="52">
                    <a:moveTo>
                      <a:pt x="114" y="0"/>
                    </a:moveTo>
                    <a:lnTo>
                      <a:pt x="0" y="51"/>
                    </a:lnTo>
                    <a:lnTo>
                      <a:pt x="114" y="51"/>
                    </a:lnTo>
                    <a:lnTo>
                      <a:pt x="114" y="0"/>
                    </a:lnTo>
                  </a:path>
                </a:pathLst>
              </a:custGeom>
              <a:solidFill>
                <a:srgbClr val="FF00FF"/>
              </a:solidFill>
              <a:ln w="9525">
                <a:solidFill>
                  <a:srgbClr val="FF00FF"/>
                </a:solidFill>
                <a:round/>
                <a:headEnd/>
                <a:tailEnd/>
              </a:ln>
            </p:spPr>
            <p:txBody>
              <a:bodyPr wrap="none" anchor="ctr"/>
              <a:lstStyle/>
              <a:p>
                <a:endParaRPr lang="en-US"/>
              </a:p>
            </p:txBody>
          </p:sp>
          <p:sp>
            <p:nvSpPr>
              <p:cNvPr id="196017" name="Freeform 433"/>
              <p:cNvSpPr>
                <a:spLocks noChangeArrowheads="1"/>
              </p:cNvSpPr>
              <p:nvPr/>
            </p:nvSpPr>
            <p:spPr bwMode="auto">
              <a:xfrm>
                <a:off x="1371" y="2631"/>
                <a:ext cx="32" cy="63"/>
              </a:xfrm>
              <a:custGeom>
                <a:avLst/>
                <a:gdLst>
                  <a:gd name="T0" fmla="*/ 0 w 143"/>
                  <a:gd name="T1" fmla="*/ 10 h 280"/>
                  <a:gd name="T2" fmla="*/ 114 w 143"/>
                  <a:gd name="T3" fmla="*/ 0 h 280"/>
                  <a:gd name="T4" fmla="*/ 142 w 143"/>
                  <a:gd name="T5" fmla="*/ 279 h 280"/>
                  <a:gd name="T6" fmla="*/ 0 w 143"/>
                  <a:gd name="T7" fmla="*/ 10 h 280"/>
                </a:gdLst>
                <a:ahLst/>
                <a:cxnLst>
                  <a:cxn ang="0">
                    <a:pos x="T0" y="T1"/>
                  </a:cxn>
                  <a:cxn ang="0">
                    <a:pos x="T2" y="T3"/>
                  </a:cxn>
                  <a:cxn ang="0">
                    <a:pos x="T4" y="T5"/>
                  </a:cxn>
                  <a:cxn ang="0">
                    <a:pos x="T6" y="T7"/>
                  </a:cxn>
                </a:cxnLst>
                <a:rect l="0" t="0" r="r" b="b"/>
                <a:pathLst>
                  <a:path w="143" h="280">
                    <a:moveTo>
                      <a:pt x="0" y="10"/>
                    </a:moveTo>
                    <a:lnTo>
                      <a:pt x="114" y="0"/>
                    </a:lnTo>
                    <a:lnTo>
                      <a:pt x="142" y="279"/>
                    </a:lnTo>
                    <a:lnTo>
                      <a:pt x="0" y="10"/>
                    </a:lnTo>
                  </a:path>
                </a:pathLst>
              </a:custGeom>
              <a:solidFill>
                <a:srgbClr val="0000FF"/>
              </a:solidFill>
              <a:ln w="9525">
                <a:solidFill>
                  <a:srgbClr val="0000FF"/>
                </a:solidFill>
                <a:round/>
                <a:headEnd/>
                <a:tailEnd/>
              </a:ln>
            </p:spPr>
            <p:txBody>
              <a:bodyPr wrap="none" anchor="ctr"/>
              <a:lstStyle/>
              <a:p>
                <a:endParaRPr lang="en-US"/>
              </a:p>
            </p:txBody>
          </p:sp>
          <p:sp>
            <p:nvSpPr>
              <p:cNvPr id="196018" name="Freeform 434"/>
              <p:cNvSpPr>
                <a:spLocks noChangeArrowheads="1"/>
              </p:cNvSpPr>
              <p:nvPr/>
            </p:nvSpPr>
            <p:spPr bwMode="auto">
              <a:xfrm>
                <a:off x="1371" y="2633"/>
                <a:ext cx="32" cy="64"/>
              </a:xfrm>
              <a:custGeom>
                <a:avLst/>
                <a:gdLst>
                  <a:gd name="T0" fmla="*/ 0 w 143"/>
                  <a:gd name="T1" fmla="*/ 0 h 282"/>
                  <a:gd name="T2" fmla="*/ 142 w 143"/>
                  <a:gd name="T3" fmla="*/ 269 h 282"/>
                  <a:gd name="T4" fmla="*/ 28 w 143"/>
                  <a:gd name="T5" fmla="*/ 281 h 282"/>
                  <a:gd name="T6" fmla="*/ 0 w 143"/>
                  <a:gd name="T7" fmla="*/ 0 h 282"/>
                </a:gdLst>
                <a:ahLst/>
                <a:cxnLst>
                  <a:cxn ang="0">
                    <a:pos x="T0" y="T1"/>
                  </a:cxn>
                  <a:cxn ang="0">
                    <a:pos x="T2" y="T3"/>
                  </a:cxn>
                  <a:cxn ang="0">
                    <a:pos x="T4" y="T5"/>
                  </a:cxn>
                  <a:cxn ang="0">
                    <a:pos x="T6" y="T7"/>
                  </a:cxn>
                </a:cxnLst>
                <a:rect l="0" t="0" r="r" b="b"/>
                <a:pathLst>
                  <a:path w="143" h="282">
                    <a:moveTo>
                      <a:pt x="0" y="0"/>
                    </a:moveTo>
                    <a:lnTo>
                      <a:pt x="142" y="269"/>
                    </a:lnTo>
                    <a:lnTo>
                      <a:pt x="28" y="281"/>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19" name="Freeform 435"/>
              <p:cNvSpPr>
                <a:spLocks noChangeArrowheads="1"/>
              </p:cNvSpPr>
              <p:nvPr/>
            </p:nvSpPr>
            <p:spPr bwMode="auto">
              <a:xfrm>
                <a:off x="1379" y="2702"/>
                <a:ext cx="25" cy="10"/>
              </a:xfrm>
              <a:custGeom>
                <a:avLst/>
                <a:gdLst>
                  <a:gd name="T0" fmla="*/ 111 w 112"/>
                  <a:gd name="T1" fmla="*/ 0 h 44"/>
                  <a:gd name="T2" fmla="*/ 0 w 112"/>
                  <a:gd name="T3" fmla="*/ 23 h 44"/>
                  <a:gd name="T4" fmla="*/ 5 w 112"/>
                  <a:gd name="T5" fmla="*/ 43 h 44"/>
                  <a:gd name="T6" fmla="*/ 111 w 112"/>
                  <a:gd name="T7" fmla="*/ 0 h 44"/>
                </a:gdLst>
                <a:ahLst/>
                <a:cxnLst>
                  <a:cxn ang="0">
                    <a:pos x="T0" y="T1"/>
                  </a:cxn>
                  <a:cxn ang="0">
                    <a:pos x="T2" y="T3"/>
                  </a:cxn>
                  <a:cxn ang="0">
                    <a:pos x="T4" y="T5"/>
                  </a:cxn>
                  <a:cxn ang="0">
                    <a:pos x="T6" y="T7"/>
                  </a:cxn>
                </a:cxnLst>
                <a:rect l="0" t="0" r="r" b="b"/>
                <a:pathLst>
                  <a:path w="112" h="44">
                    <a:moveTo>
                      <a:pt x="111" y="0"/>
                    </a:moveTo>
                    <a:lnTo>
                      <a:pt x="0" y="23"/>
                    </a:lnTo>
                    <a:lnTo>
                      <a:pt x="5" y="43"/>
                    </a:lnTo>
                    <a:lnTo>
                      <a:pt x="111" y="0"/>
                    </a:lnTo>
                  </a:path>
                </a:pathLst>
              </a:custGeom>
              <a:solidFill>
                <a:srgbClr val="FF00FF"/>
              </a:solidFill>
              <a:ln w="9525">
                <a:solidFill>
                  <a:srgbClr val="FF00FF"/>
                </a:solidFill>
                <a:round/>
                <a:headEnd/>
                <a:tailEnd/>
              </a:ln>
            </p:spPr>
            <p:txBody>
              <a:bodyPr wrap="none" anchor="ctr"/>
              <a:lstStyle/>
              <a:p>
                <a:endParaRPr lang="en-US"/>
              </a:p>
            </p:txBody>
          </p:sp>
          <p:sp>
            <p:nvSpPr>
              <p:cNvPr id="196020" name="Freeform 436"/>
              <p:cNvSpPr>
                <a:spLocks noChangeArrowheads="1"/>
              </p:cNvSpPr>
              <p:nvPr/>
            </p:nvSpPr>
            <p:spPr bwMode="auto">
              <a:xfrm>
                <a:off x="1381" y="2702"/>
                <a:ext cx="25" cy="10"/>
              </a:xfrm>
              <a:custGeom>
                <a:avLst/>
                <a:gdLst>
                  <a:gd name="T0" fmla="*/ 106 w 112"/>
                  <a:gd name="T1" fmla="*/ 0 h 44"/>
                  <a:gd name="T2" fmla="*/ 0 w 112"/>
                  <a:gd name="T3" fmla="*/ 43 h 44"/>
                  <a:gd name="T4" fmla="*/ 111 w 112"/>
                  <a:gd name="T5" fmla="*/ 20 h 44"/>
                  <a:gd name="T6" fmla="*/ 106 w 112"/>
                  <a:gd name="T7" fmla="*/ 0 h 44"/>
                </a:gdLst>
                <a:ahLst/>
                <a:cxnLst>
                  <a:cxn ang="0">
                    <a:pos x="T0" y="T1"/>
                  </a:cxn>
                  <a:cxn ang="0">
                    <a:pos x="T2" y="T3"/>
                  </a:cxn>
                  <a:cxn ang="0">
                    <a:pos x="T4" y="T5"/>
                  </a:cxn>
                  <a:cxn ang="0">
                    <a:pos x="T6" y="T7"/>
                  </a:cxn>
                </a:cxnLst>
                <a:rect l="0" t="0" r="r" b="b"/>
                <a:pathLst>
                  <a:path w="112" h="44">
                    <a:moveTo>
                      <a:pt x="106" y="0"/>
                    </a:moveTo>
                    <a:lnTo>
                      <a:pt x="0" y="43"/>
                    </a:lnTo>
                    <a:lnTo>
                      <a:pt x="111" y="20"/>
                    </a:lnTo>
                    <a:lnTo>
                      <a:pt x="106" y="0"/>
                    </a:lnTo>
                  </a:path>
                </a:pathLst>
              </a:custGeom>
              <a:solidFill>
                <a:srgbClr val="FF00FF"/>
              </a:solidFill>
              <a:ln w="9525">
                <a:solidFill>
                  <a:srgbClr val="FF00FF"/>
                </a:solidFill>
                <a:round/>
                <a:headEnd/>
                <a:tailEnd/>
              </a:ln>
            </p:spPr>
            <p:txBody>
              <a:bodyPr wrap="none" anchor="ctr"/>
              <a:lstStyle/>
              <a:p>
                <a:endParaRPr lang="en-US"/>
              </a:p>
            </p:txBody>
          </p:sp>
          <p:sp>
            <p:nvSpPr>
              <p:cNvPr id="196021" name="Freeform 437"/>
              <p:cNvSpPr>
                <a:spLocks noChangeArrowheads="1"/>
              </p:cNvSpPr>
              <p:nvPr/>
            </p:nvSpPr>
            <p:spPr bwMode="auto">
              <a:xfrm>
                <a:off x="1385" y="2728"/>
                <a:ext cx="25" cy="20"/>
              </a:xfrm>
              <a:custGeom>
                <a:avLst/>
                <a:gdLst>
                  <a:gd name="T0" fmla="*/ 111 w 112"/>
                  <a:gd name="T1" fmla="*/ 0 h 90"/>
                  <a:gd name="T2" fmla="*/ 0 w 112"/>
                  <a:gd name="T3" fmla="*/ 23 h 90"/>
                  <a:gd name="T4" fmla="*/ 15 w 112"/>
                  <a:gd name="T5" fmla="*/ 89 h 90"/>
                  <a:gd name="T6" fmla="*/ 111 w 112"/>
                  <a:gd name="T7" fmla="*/ 0 h 90"/>
                </a:gdLst>
                <a:ahLst/>
                <a:cxnLst>
                  <a:cxn ang="0">
                    <a:pos x="T0" y="T1"/>
                  </a:cxn>
                  <a:cxn ang="0">
                    <a:pos x="T2" y="T3"/>
                  </a:cxn>
                  <a:cxn ang="0">
                    <a:pos x="T4" y="T5"/>
                  </a:cxn>
                  <a:cxn ang="0">
                    <a:pos x="T6" y="T7"/>
                  </a:cxn>
                </a:cxnLst>
                <a:rect l="0" t="0" r="r" b="b"/>
                <a:pathLst>
                  <a:path w="112" h="90">
                    <a:moveTo>
                      <a:pt x="111" y="0"/>
                    </a:moveTo>
                    <a:lnTo>
                      <a:pt x="0" y="23"/>
                    </a:lnTo>
                    <a:lnTo>
                      <a:pt x="15" y="89"/>
                    </a:lnTo>
                    <a:lnTo>
                      <a:pt x="111" y="0"/>
                    </a:lnTo>
                  </a:path>
                </a:pathLst>
              </a:custGeom>
              <a:solidFill>
                <a:srgbClr val="FF00FF"/>
              </a:solidFill>
              <a:ln w="9525">
                <a:solidFill>
                  <a:srgbClr val="FF00FF"/>
                </a:solidFill>
                <a:round/>
                <a:headEnd/>
                <a:tailEnd/>
              </a:ln>
            </p:spPr>
            <p:txBody>
              <a:bodyPr wrap="none" anchor="ctr"/>
              <a:lstStyle/>
              <a:p>
                <a:endParaRPr lang="en-US"/>
              </a:p>
            </p:txBody>
          </p:sp>
          <p:sp>
            <p:nvSpPr>
              <p:cNvPr id="196022" name="Freeform 438"/>
              <p:cNvSpPr>
                <a:spLocks noChangeArrowheads="1"/>
              </p:cNvSpPr>
              <p:nvPr/>
            </p:nvSpPr>
            <p:spPr bwMode="auto">
              <a:xfrm>
                <a:off x="1388" y="2728"/>
                <a:ext cx="25" cy="20"/>
              </a:xfrm>
              <a:custGeom>
                <a:avLst/>
                <a:gdLst>
                  <a:gd name="T0" fmla="*/ 96 w 112"/>
                  <a:gd name="T1" fmla="*/ 0 h 90"/>
                  <a:gd name="T2" fmla="*/ 0 w 112"/>
                  <a:gd name="T3" fmla="*/ 89 h 90"/>
                  <a:gd name="T4" fmla="*/ 111 w 112"/>
                  <a:gd name="T5" fmla="*/ 69 h 90"/>
                  <a:gd name="T6" fmla="*/ 96 w 112"/>
                  <a:gd name="T7" fmla="*/ 0 h 90"/>
                </a:gdLst>
                <a:ahLst/>
                <a:cxnLst>
                  <a:cxn ang="0">
                    <a:pos x="T0" y="T1"/>
                  </a:cxn>
                  <a:cxn ang="0">
                    <a:pos x="T2" y="T3"/>
                  </a:cxn>
                  <a:cxn ang="0">
                    <a:pos x="T4" y="T5"/>
                  </a:cxn>
                  <a:cxn ang="0">
                    <a:pos x="T6" y="T7"/>
                  </a:cxn>
                </a:cxnLst>
                <a:rect l="0" t="0" r="r" b="b"/>
                <a:pathLst>
                  <a:path w="112" h="90">
                    <a:moveTo>
                      <a:pt x="96" y="0"/>
                    </a:moveTo>
                    <a:lnTo>
                      <a:pt x="0" y="89"/>
                    </a:lnTo>
                    <a:lnTo>
                      <a:pt x="111" y="69"/>
                    </a:lnTo>
                    <a:lnTo>
                      <a:pt x="96" y="0"/>
                    </a:lnTo>
                  </a:path>
                </a:pathLst>
              </a:custGeom>
              <a:solidFill>
                <a:srgbClr val="FF00FF"/>
              </a:solidFill>
              <a:ln w="9525">
                <a:solidFill>
                  <a:srgbClr val="FF00FF"/>
                </a:solidFill>
                <a:round/>
                <a:headEnd/>
                <a:tailEnd/>
              </a:ln>
            </p:spPr>
            <p:txBody>
              <a:bodyPr wrap="none" anchor="ctr"/>
              <a:lstStyle/>
              <a:p>
                <a:endParaRPr lang="en-US"/>
              </a:p>
            </p:txBody>
          </p:sp>
          <p:sp>
            <p:nvSpPr>
              <p:cNvPr id="196023" name="Freeform 439"/>
              <p:cNvSpPr>
                <a:spLocks noChangeArrowheads="1"/>
              </p:cNvSpPr>
              <p:nvPr/>
            </p:nvSpPr>
            <p:spPr bwMode="auto">
              <a:xfrm>
                <a:off x="1391" y="2763"/>
                <a:ext cx="25" cy="20"/>
              </a:xfrm>
              <a:custGeom>
                <a:avLst/>
                <a:gdLst>
                  <a:gd name="T0" fmla="*/ 111 w 112"/>
                  <a:gd name="T1" fmla="*/ 0 h 90"/>
                  <a:gd name="T2" fmla="*/ 0 w 112"/>
                  <a:gd name="T3" fmla="*/ 21 h 90"/>
                  <a:gd name="T4" fmla="*/ 13 w 112"/>
                  <a:gd name="T5" fmla="*/ 89 h 90"/>
                  <a:gd name="T6" fmla="*/ 111 w 112"/>
                  <a:gd name="T7" fmla="*/ 0 h 90"/>
                </a:gdLst>
                <a:ahLst/>
                <a:cxnLst>
                  <a:cxn ang="0">
                    <a:pos x="T0" y="T1"/>
                  </a:cxn>
                  <a:cxn ang="0">
                    <a:pos x="T2" y="T3"/>
                  </a:cxn>
                  <a:cxn ang="0">
                    <a:pos x="T4" y="T5"/>
                  </a:cxn>
                  <a:cxn ang="0">
                    <a:pos x="T6" y="T7"/>
                  </a:cxn>
                </a:cxnLst>
                <a:rect l="0" t="0" r="r" b="b"/>
                <a:pathLst>
                  <a:path w="112" h="90">
                    <a:moveTo>
                      <a:pt x="111" y="0"/>
                    </a:moveTo>
                    <a:lnTo>
                      <a:pt x="0" y="21"/>
                    </a:lnTo>
                    <a:lnTo>
                      <a:pt x="13" y="89"/>
                    </a:lnTo>
                    <a:lnTo>
                      <a:pt x="111" y="0"/>
                    </a:lnTo>
                  </a:path>
                </a:pathLst>
              </a:custGeom>
              <a:solidFill>
                <a:srgbClr val="FF00FF"/>
              </a:solidFill>
              <a:ln w="9525">
                <a:solidFill>
                  <a:srgbClr val="FF00FF"/>
                </a:solidFill>
                <a:round/>
                <a:headEnd/>
                <a:tailEnd/>
              </a:ln>
            </p:spPr>
            <p:txBody>
              <a:bodyPr wrap="none" anchor="ctr"/>
              <a:lstStyle/>
              <a:p>
                <a:endParaRPr lang="en-US"/>
              </a:p>
            </p:txBody>
          </p:sp>
          <p:sp>
            <p:nvSpPr>
              <p:cNvPr id="196024" name="Freeform 440"/>
              <p:cNvSpPr>
                <a:spLocks noChangeArrowheads="1"/>
              </p:cNvSpPr>
              <p:nvPr/>
            </p:nvSpPr>
            <p:spPr bwMode="auto">
              <a:xfrm>
                <a:off x="1394" y="2763"/>
                <a:ext cx="26" cy="20"/>
              </a:xfrm>
              <a:custGeom>
                <a:avLst/>
                <a:gdLst>
                  <a:gd name="T0" fmla="*/ 98 w 115"/>
                  <a:gd name="T1" fmla="*/ 0 h 90"/>
                  <a:gd name="T2" fmla="*/ 0 w 115"/>
                  <a:gd name="T3" fmla="*/ 89 h 90"/>
                  <a:gd name="T4" fmla="*/ 114 w 115"/>
                  <a:gd name="T5" fmla="*/ 66 h 90"/>
                  <a:gd name="T6" fmla="*/ 98 w 115"/>
                  <a:gd name="T7" fmla="*/ 0 h 90"/>
                </a:gdLst>
                <a:ahLst/>
                <a:cxnLst>
                  <a:cxn ang="0">
                    <a:pos x="T0" y="T1"/>
                  </a:cxn>
                  <a:cxn ang="0">
                    <a:pos x="T2" y="T3"/>
                  </a:cxn>
                  <a:cxn ang="0">
                    <a:pos x="T4" y="T5"/>
                  </a:cxn>
                  <a:cxn ang="0">
                    <a:pos x="T6" y="T7"/>
                  </a:cxn>
                </a:cxnLst>
                <a:rect l="0" t="0" r="r" b="b"/>
                <a:pathLst>
                  <a:path w="115" h="90">
                    <a:moveTo>
                      <a:pt x="98" y="0"/>
                    </a:moveTo>
                    <a:lnTo>
                      <a:pt x="0" y="89"/>
                    </a:lnTo>
                    <a:lnTo>
                      <a:pt x="114" y="66"/>
                    </a:lnTo>
                    <a:lnTo>
                      <a:pt x="98" y="0"/>
                    </a:lnTo>
                  </a:path>
                </a:pathLst>
              </a:custGeom>
              <a:solidFill>
                <a:srgbClr val="FF00FF"/>
              </a:solidFill>
              <a:ln w="9525">
                <a:solidFill>
                  <a:srgbClr val="FF00FF"/>
                </a:solidFill>
                <a:round/>
                <a:headEnd/>
                <a:tailEnd/>
              </a:ln>
            </p:spPr>
            <p:txBody>
              <a:bodyPr wrap="none" anchor="ctr"/>
              <a:lstStyle/>
              <a:p>
                <a:endParaRPr lang="en-US"/>
              </a:p>
            </p:txBody>
          </p:sp>
          <p:sp>
            <p:nvSpPr>
              <p:cNvPr id="196025" name="Freeform 441"/>
              <p:cNvSpPr>
                <a:spLocks noChangeArrowheads="1"/>
              </p:cNvSpPr>
              <p:nvPr/>
            </p:nvSpPr>
            <p:spPr bwMode="auto">
              <a:xfrm>
                <a:off x="1399" y="2803"/>
                <a:ext cx="26" cy="10"/>
              </a:xfrm>
              <a:custGeom>
                <a:avLst/>
                <a:gdLst>
                  <a:gd name="T0" fmla="*/ 112 w 113"/>
                  <a:gd name="T1" fmla="*/ 0 h 44"/>
                  <a:gd name="T2" fmla="*/ 0 w 113"/>
                  <a:gd name="T3" fmla="*/ 23 h 44"/>
                  <a:gd name="T4" fmla="*/ 6 w 113"/>
                  <a:gd name="T5" fmla="*/ 43 h 44"/>
                  <a:gd name="T6" fmla="*/ 112 w 113"/>
                  <a:gd name="T7" fmla="*/ 0 h 44"/>
                </a:gdLst>
                <a:ahLst/>
                <a:cxnLst>
                  <a:cxn ang="0">
                    <a:pos x="T0" y="T1"/>
                  </a:cxn>
                  <a:cxn ang="0">
                    <a:pos x="T2" y="T3"/>
                  </a:cxn>
                  <a:cxn ang="0">
                    <a:pos x="T4" y="T5"/>
                  </a:cxn>
                  <a:cxn ang="0">
                    <a:pos x="T6" y="T7"/>
                  </a:cxn>
                </a:cxnLst>
                <a:rect l="0" t="0" r="r" b="b"/>
                <a:pathLst>
                  <a:path w="113" h="44">
                    <a:moveTo>
                      <a:pt x="112" y="0"/>
                    </a:moveTo>
                    <a:lnTo>
                      <a:pt x="0" y="23"/>
                    </a:lnTo>
                    <a:lnTo>
                      <a:pt x="6" y="43"/>
                    </a:lnTo>
                    <a:lnTo>
                      <a:pt x="112" y="0"/>
                    </a:lnTo>
                  </a:path>
                </a:pathLst>
              </a:custGeom>
              <a:solidFill>
                <a:srgbClr val="FF00FF"/>
              </a:solidFill>
              <a:ln w="9525">
                <a:solidFill>
                  <a:srgbClr val="FF00FF"/>
                </a:solidFill>
                <a:round/>
                <a:headEnd/>
                <a:tailEnd/>
              </a:ln>
            </p:spPr>
            <p:txBody>
              <a:bodyPr wrap="none" anchor="ctr"/>
              <a:lstStyle/>
              <a:p>
                <a:endParaRPr lang="en-US"/>
              </a:p>
            </p:txBody>
          </p:sp>
          <p:sp>
            <p:nvSpPr>
              <p:cNvPr id="196026" name="Freeform 442"/>
              <p:cNvSpPr>
                <a:spLocks noChangeArrowheads="1"/>
              </p:cNvSpPr>
              <p:nvPr/>
            </p:nvSpPr>
            <p:spPr bwMode="auto">
              <a:xfrm>
                <a:off x="1401" y="2803"/>
                <a:ext cx="25" cy="10"/>
              </a:xfrm>
              <a:custGeom>
                <a:avLst/>
                <a:gdLst>
                  <a:gd name="T0" fmla="*/ 106 w 112"/>
                  <a:gd name="T1" fmla="*/ 0 h 44"/>
                  <a:gd name="T2" fmla="*/ 0 w 112"/>
                  <a:gd name="T3" fmla="*/ 43 h 44"/>
                  <a:gd name="T4" fmla="*/ 111 w 112"/>
                  <a:gd name="T5" fmla="*/ 20 h 44"/>
                  <a:gd name="T6" fmla="*/ 106 w 112"/>
                  <a:gd name="T7" fmla="*/ 0 h 44"/>
                </a:gdLst>
                <a:ahLst/>
                <a:cxnLst>
                  <a:cxn ang="0">
                    <a:pos x="T0" y="T1"/>
                  </a:cxn>
                  <a:cxn ang="0">
                    <a:pos x="T2" y="T3"/>
                  </a:cxn>
                  <a:cxn ang="0">
                    <a:pos x="T4" y="T5"/>
                  </a:cxn>
                  <a:cxn ang="0">
                    <a:pos x="T6" y="T7"/>
                  </a:cxn>
                </a:cxnLst>
                <a:rect l="0" t="0" r="r" b="b"/>
                <a:pathLst>
                  <a:path w="112" h="44">
                    <a:moveTo>
                      <a:pt x="106" y="0"/>
                    </a:moveTo>
                    <a:lnTo>
                      <a:pt x="0" y="43"/>
                    </a:lnTo>
                    <a:lnTo>
                      <a:pt x="111" y="20"/>
                    </a:lnTo>
                    <a:lnTo>
                      <a:pt x="106" y="0"/>
                    </a:lnTo>
                  </a:path>
                </a:pathLst>
              </a:custGeom>
              <a:solidFill>
                <a:srgbClr val="FF00FF"/>
              </a:solidFill>
              <a:ln w="9525">
                <a:solidFill>
                  <a:srgbClr val="FF00FF"/>
                </a:solidFill>
                <a:round/>
                <a:headEnd/>
                <a:tailEnd/>
              </a:ln>
            </p:spPr>
            <p:txBody>
              <a:bodyPr wrap="none" anchor="ctr"/>
              <a:lstStyle/>
              <a:p>
                <a:endParaRPr lang="en-US"/>
              </a:p>
            </p:txBody>
          </p:sp>
          <p:sp>
            <p:nvSpPr>
              <p:cNvPr id="196027" name="Freeform 443"/>
              <p:cNvSpPr>
                <a:spLocks noChangeArrowheads="1"/>
              </p:cNvSpPr>
              <p:nvPr/>
            </p:nvSpPr>
            <p:spPr bwMode="auto">
              <a:xfrm>
                <a:off x="1402" y="2815"/>
                <a:ext cx="44" cy="62"/>
              </a:xfrm>
              <a:custGeom>
                <a:avLst/>
                <a:gdLst>
                  <a:gd name="T0" fmla="*/ 0 w 194"/>
                  <a:gd name="T1" fmla="*/ 33 h 272"/>
                  <a:gd name="T2" fmla="*/ 109 w 194"/>
                  <a:gd name="T3" fmla="*/ 0 h 272"/>
                  <a:gd name="T4" fmla="*/ 193 w 194"/>
                  <a:gd name="T5" fmla="*/ 271 h 272"/>
                  <a:gd name="T6" fmla="*/ 0 w 194"/>
                  <a:gd name="T7" fmla="*/ 33 h 272"/>
                </a:gdLst>
                <a:ahLst/>
                <a:cxnLst>
                  <a:cxn ang="0">
                    <a:pos x="T0" y="T1"/>
                  </a:cxn>
                  <a:cxn ang="0">
                    <a:pos x="T2" y="T3"/>
                  </a:cxn>
                  <a:cxn ang="0">
                    <a:pos x="T4" y="T5"/>
                  </a:cxn>
                  <a:cxn ang="0">
                    <a:pos x="T6" y="T7"/>
                  </a:cxn>
                </a:cxnLst>
                <a:rect l="0" t="0" r="r" b="b"/>
                <a:pathLst>
                  <a:path w="194" h="272">
                    <a:moveTo>
                      <a:pt x="0" y="33"/>
                    </a:moveTo>
                    <a:lnTo>
                      <a:pt x="109" y="0"/>
                    </a:lnTo>
                    <a:lnTo>
                      <a:pt x="193" y="271"/>
                    </a:lnTo>
                    <a:lnTo>
                      <a:pt x="0" y="33"/>
                    </a:lnTo>
                  </a:path>
                </a:pathLst>
              </a:custGeom>
              <a:solidFill>
                <a:srgbClr val="0000FF"/>
              </a:solidFill>
              <a:ln w="9525">
                <a:solidFill>
                  <a:srgbClr val="0000FF"/>
                </a:solidFill>
                <a:round/>
                <a:headEnd/>
                <a:tailEnd/>
              </a:ln>
            </p:spPr>
            <p:txBody>
              <a:bodyPr wrap="none" anchor="ctr"/>
              <a:lstStyle/>
              <a:p>
                <a:endParaRPr lang="en-US"/>
              </a:p>
            </p:txBody>
          </p:sp>
          <p:sp>
            <p:nvSpPr>
              <p:cNvPr id="196028" name="Freeform 444"/>
              <p:cNvSpPr>
                <a:spLocks noChangeArrowheads="1"/>
              </p:cNvSpPr>
              <p:nvPr/>
            </p:nvSpPr>
            <p:spPr bwMode="auto">
              <a:xfrm>
                <a:off x="1402" y="2822"/>
                <a:ext cx="44" cy="62"/>
              </a:xfrm>
              <a:custGeom>
                <a:avLst/>
                <a:gdLst>
                  <a:gd name="T0" fmla="*/ 0 w 194"/>
                  <a:gd name="T1" fmla="*/ 0 h 272"/>
                  <a:gd name="T2" fmla="*/ 193 w 194"/>
                  <a:gd name="T3" fmla="*/ 238 h 272"/>
                  <a:gd name="T4" fmla="*/ 84 w 194"/>
                  <a:gd name="T5" fmla="*/ 271 h 272"/>
                  <a:gd name="T6" fmla="*/ 0 w 194"/>
                  <a:gd name="T7" fmla="*/ 0 h 272"/>
                </a:gdLst>
                <a:ahLst/>
                <a:cxnLst>
                  <a:cxn ang="0">
                    <a:pos x="T0" y="T1"/>
                  </a:cxn>
                  <a:cxn ang="0">
                    <a:pos x="T2" y="T3"/>
                  </a:cxn>
                  <a:cxn ang="0">
                    <a:pos x="T4" y="T5"/>
                  </a:cxn>
                  <a:cxn ang="0">
                    <a:pos x="T6" y="T7"/>
                  </a:cxn>
                </a:cxnLst>
                <a:rect l="0" t="0" r="r" b="b"/>
                <a:pathLst>
                  <a:path w="194" h="272">
                    <a:moveTo>
                      <a:pt x="0" y="0"/>
                    </a:moveTo>
                    <a:lnTo>
                      <a:pt x="193" y="238"/>
                    </a:lnTo>
                    <a:lnTo>
                      <a:pt x="84" y="271"/>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29" name="Freeform 445"/>
              <p:cNvSpPr>
                <a:spLocks noChangeArrowheads="1"/>
              </p:cNvSpPr>
              <p:nvPr/>
            </p:nvSpPr>
            <p:spPr bwMode="auto">
              <a:xfrm>
                <a:off x="1433" y="2903"/>
                <a:ext cx="24" cy="31"/>
              </a:xfrm>
              <a:custGeom>
                <a:avLst/>
                <a:gdLst>
                  <a:gd name="T0" fmla="*/ 107 w 108"/>
                  <a:gd name="T1" fmla="*/ 0 h 135"/>
                  <a:gd name="T2" fmla="*/ 0 w 108"/>
                  <a:gd name="T3" fmla="*/ 43 h 135"/>
                  <a:gd name="T4" fmla="*/ 38 w 108"/>
                  <a:gd name="T5" fmla="*/ 134 h 135"/>
                  <a:gd name="T6" fmla="*/ 107 w 108"/>
                  <a:gd name="T7" fmla="*/ 0 h 135"/>
                </a:gdLst>
                <a:ahLst/>
                <a:cxnLst>
                  <a:cxn ang="0">
                    <a:pos x="T0" y="T1"/>
                  </a:cxn>
                  <a:cxn ang="0">
                    <a:pos x="T2" y="T3"/>
                  </a:cxn>
                  <a:cxn ang="0">
                    <a:pos x="T4" y="T5"/>
                  </a:cxn>
                  <a:cxn ang="0">
                    <a:pos x="T6" y="T7"/>
                  </a:cxn>
                </a:cxnLst>
                <a:rect l="0" t="0" r="r" b="b"/>
                <a:pathLst>
                  <a:path w="108" h="135">
                    <a:moveTo>
                      <a:pt x="107" y="0"/>
                    </a:moveTo>
                    <a:lnTo>
                      <a:pt x="0" y="43"/>
                    </a:lnTo>
                    <a:lnTo>
                      <a:pt x="38" y="134"/>
                    </a:lnTo>
                    <a:lnTo>
                      <a:pt x="107" y="0"/>
                    </a:lnTo>
                  </a:path>
                </a:pathLst>
              </a:custGeom>
              <a:solidFill>
                <a:srgbClr val="FF00FF"/>
              </a:solidFill>
              <a:ln w="9525">
                <a:solidFill>
                  <a:srgbClr val="FF00FF"/>
                </a:solidFill>
                <a:round/>
                <a:headEnd/>
                <a:tailEnd/>
              </a:ln>
            </p:spPr>
            <p:txBody>
              <a:bodyPr wrap="none" anchor="ctr"/>
              <a:lstStyle/>
              <a:p>
                <a:endParaRPr lang="en-US"/>
              </a:p>
            </p:txBody>
          </p:sp>
          <p:sp>
            <p:nvSpPr>
              <p:cNvPr id="196030" name="Freeform 446"/>
              <p:cNvSpPr>
                <a:spLocks noChangeArrowheads="1"/>
              </p:cNvSpPr>
              <p:nvPr/>
            </p:nvSpPr>
            <p:spPr bwMode="auto">
              <a:xfrm>
                <a:off x="1441" y="2903"/>
                <a:ext cx="24" cy="31"/>
              </a:xfrm>
              <a:custGeom>
                <a:avLst/>
                <a:gdLst>
                  <a:gd name="T0" fmla="*/ 69 w 108"/>
                  <a:gd name="T1" fmla="*/ 0 h 135"/>
                  <a:gd name="T2" fmla="*/ 0 w 108"/>
                  <a:gd name="T3" fmla="*/ 134 h 135"/>
                  <a:gd name="T4" fmla="*/ 107 w 108"/>
                  <a:gd name="T5" fmla="*/ 91 h 135"/>
                  <a:gd name="T6" fmla="*/ 69 w 108"/>
                  <a:gd name="T7" fmla="*/ 0 h 135"/>
                </a:gdLst>
                <a:ahLst/>
                <a:cxnLst>
                  <a:cxn ang="0">
                    <a:pos x="T0" y="T1"/>
                  </a:cxn>
                  <a:cxn ang="0">
                    <a:pos x="T2" y="T3"/>
                  </a:cxn>
                  <a:cxn ang="0">
                    <a:pos x="T4" y="T5"/>
                  </a:cxn>
                  <a:cxn ang="0">
                    <a:pos x="T6" y="T7"/>
                  </a:cxn>
                </a:cxnLst>
                <a:rect l="0" t="0" r="r" b="b"/>
                <a:pathLst>
                  <a:path w="108" h="135">
                    <a:moveTo>
                      <a:pt x="69" y="0"/>
                    </a:moveTo>
                    <a:lnTo>
                      <a:pt x="0" y="134"/>
                    </a:lnTo>
                    <a:lnTo>
                      <a:pt x="107" y="91"/>
                    </a:lnTo>
                    <a:lnTo>
                      <a:pt x="69" y="0"/>
                    </a:lnTo>
                  </a:path>
                </a:pathLst>
              </a:custGeom>
              <a:solidFill>
                <a:srgbClr val="FF00FF"/>
              </a:solidFill>
              <a:ln w="9525">
                <a:solidFill>
                  <a:srgbClr val="FF00FF"/>
                </a:solidFill>
                <a:round/>
                <a:headEnd/>
                <a:tailEnd/>
              </a:ln>
            </p:spPr>
            <p:txBody>
              <a:bodyPr wrap="none" anchor="ctr"/>
              <a:lstStyle/>
              <a:p>
                <a:endParaRPr lang="en-US"/>
              </a:p>
            </p:txBody>
          </p:sp>
          <p:sp>
            <p:nvSpPr>
              <p:cNvPr id="196031" name="Freeform 447"/>
              <p:cNvSpPr>
                <a:spLocks noChangeArrowheads="1"/>
              </p:cNvSpPr>
              <p:nvPr/>
            </p:nvSpPr>
            <p:spPr bwMode="auto">
              <a:xfrm>
                <a:off x="1450" y="2944"/>
                <a:ext cx="24" cy="20"/>
              </a:xfrm>
              <a:custGeom>
                <a:avLst/>
                <a:gdLst>
                  <a:gd name="T0" fmla="*/ 103 w 104"/>
                  <a:gd name="T1" fmla="*/ 0 h 90"/>
                  <a:gd name="T2" fmla="*/ 0 w 104"/>
                  <a:gd name="T3" fmla="*/ 43 h 90"/>
                  <a:gd name="T4" fmla="*/ 17 w 104"/>
                  <a:gd name="T5" fmla="*/ 89 h 90"/>
                  <a:gd name="T6" fmla="*/ 103 w 104"/>
                  <a:gd name="T7" fmla="*/ 0 h 90"/>
                </a:gdLst>
                <a:ahLst/>
                <a:cxnLst>
                  <a:cxn ang="0">
                    <a:pos x="T0" y="T1"/>
                  </a:cxn>
                  <a:cxn ang="0">
                    <a:pos x="T2" y="T3"/>
                  </a:cxn>
                  <a:cxn ang="0">
                    <a:pos x="T4" y="T5"/>
                  </a:cxn>
                  <a:cxn ang="0">
                    <a:pos x="T6" y="T7"/>
                  </a:cxn>
                </a:cxnLst>
                <a:rect l="0" t="0" r="r" b="b"/>
                <a:pathLst>
                  <a:path w="104" h="90">
                    <a:moveTo>
                      <a:pt x="103" y="0"/>
                    </a:moveTo>
                    <a:lnTo>
                      <a:pt x="0" y="43"/>
                    </a:lnTo>
                    <a:lnTo>
                      <a:pt x="17" y="89"/>
                    </a:lnTo>
                    <a:lnTo>
                      <a:pt x="103" y="0"/>
                    </a:lnTo>
                  </a:path>
                </a:pathLst>
              </a:custGeom>
              <a:solidFill>
                <a:srgbClr val="FF00FF"/>
              </a:solidFill>
              <a:ln w="9525">
                <a:solidFill>
                  <a:srgbClr val="FF00FF"/>
                </a:solidFill>
                <a:round/>
                <a:headEnd/>
                <a:tailEnd/>
              </a:ln>
            </p:spPr>
            <p:txBody>
              <a:bodyPr wrap="none" anchor="ctr"/>
              <a:lstStyle/>
              <a:p>
                <a:endParaRPr lang="en-US"/>
              </a:p>
            </p:txBody>
          </p:sp>
          <p:sp>
            <p:nvSpPr>
              <p:cNvPr id="196032" name="Freeform 448"/>
              <p:cNvSpPr>
                <a:spLocks noChangeArrowheads="1"/>
              </p:cNvSpPr>
              <p:nvPr/>
            </p:nvSpPr>
            <p:spPr bwMode="auto">
              <a:xfrm>
                <a:off x="1454" y="2944"/>
                <a:ext cx="24" cy="20"/>
              </a:xfrm>
              <a:custGeom>
                <a:avLst/>
                <a:gdLst>
                  <a:gd name="T0" fmla="*/ 86 w 108"/>
                  <a:gd name="T1" fmla="*/ 0 h 90"/>
                  <a:gd name="T2" fmla="*/ 0 w 108"/>
                  <a:gd name="T3" fmla="*/ 89 h 90"/>
                  <a:gd name="T4" fmla="*/ 107 w 108"/>
                  <a:gd name="T5" fmla="*/ 45 h 90"/>
                  <a:gd name="T6" fmla="*/ 86 w 108"/>
                  <a:gd name="T7" fmla="*/ 0 h 90"/>
                </a:gdLst>
                <a:ahLst/>
                <a:cxnLst>
                  <a:cxn ang="0">
                    <a:pos x="T0" y="T1"/>
                  </a:cxn>
                  <a:cxn ang="0">
                    <a:pos x="T2" y="T3"/>
                  </a:cxn>
                  <a:cxn ang="0">
                    <a:pos x="T4" y="T5"/>
                  </a:cxn>
                  <a:cxn ang="0">
                    <a:pos x="T6" y="T7"/>
                  </a:cxn>
                </a:cxnLst>
                <a:rect l="0" t="0" r="r" b="b"/>
                <a:pathLst>
                  <a:path w="108" h="90">
                    <a:moveTo>
                      <a:pt x="86" y="0"/>
                    </a:moveTo>
                    <a:lnTo>
                      <a:pt x="0" y="89"/>
                    </a:lnTo>
                    <a:lnTo>
                      <a:pt x="107" y="45"/>
                    </a:lnTo>
                    <a:lnTo>
                      <a:pt x="86" y="0"/>
                    </a:lnTo>
                  </a:path>
                </a:pathLst>
              </a:custGeom>
              <a:solidFill>
                <a:srgbClr val="FF00FF"/>
              </a:solidFill>
              <a:ln w="9525">
                <a:solidFill>
                  <a:srgbClr val="FF00FF"/>
                </a:solidFill>
                <a:round/>
                <a:headEnd/>
                <a:tailEnd/>
              </a:ln>
            </p:spPr>
            <p:txBody>
              <a:bodyPr wrap="none" anchor="ctr"/>
              <a:lstStyle/>
              <a:p>
                <a:endParaRPr lang="en-US"/>
              </a:p>
            </p:txBody>
          </p:sp>
          <p:sp>
            <p:nvSpPr>
              <p:cNvPr id="196033" name="Freeform 449"/>
              <p:cNvSpPr>
                <a:spLocks noChangeArrowheads="1"/>
              </p:cNvSpPr>
              <p:nvPr/>
            </p:nvSpPr>
            <p:spPr bwMode="auto">
              <a:xfrm>
                <a:off x="1527" y="3129"/>
                <a:ext cx="24" cy="20"/>
              </a:xfrm>
              <a:custGeom>
                <a:avLst/>
                <a:gdLst>
                  <a:gd name="T0" fmla="*/ 106 w 107"/>
                  <a:gd name="T1" fmla="*/ 0 h 90"/>
                  <a:gd name="T2" fmla="*/ 0 w 107"/>
                  <a:gd name="T3" fmla="*/ 43 h 90"/>
                  <a:gd name="T4" fmla="*/ 20 w 107"/>
                  <a:gd name="T5" fmla="*/ 89 h 90"/>
                  <a:gd name="T6" fmla="*/ 106 w 107"/>
                  <a:gd name="T7" fmla="*/ 0 h 90"/>
                </a:gdLst>
                <a:ahLst/>
                <a:cxnLst>
                  <a:cxn ang="0">
                    <a:pos x="T0" y="T1"/>
                  </a:cxn>
                  <a:cxn ang="0">
                    <a:pos x="T2" y="T3"/>
                  </a:cxn>
                  <a:cxn ang="0">
                    <a:pos x="T4" y="T5"/>
                  </a:cxn>
                  <a:cxn ang="0">
                    <a:pos x="T6" y="T7"/>
                  </a:cxn>
                </a:cxnLst>
                <a:rect l="0" t="0" r="r" b="b"/>
                <a:pathLst>
                  <a:path w="107" h="90">
                    <a:moveTo>
                      <a:pt x="106" y="0"/>
                    </a:moveTo>
                    <a:lnTo>
                      <a:pt x="0" y="43"/>
                    </a:lnTo>
                    <a:lnTo>
                      <a:pt x="20" y="89"/>
                    </a:lnTo>
                    <a:lnTo>
                      <a:pt x="106" y="0"/>
                    </a:lnTo>
                  </a:path>
                </a:pathLst>
              </a:custGeom>
              <a:solidFill>
                <a:srgbClr val="FF00FF"/>
              </a:solidFill>
              <a:ln w="9525">
                <a:solidFill>
                  <a:srgbClr val="FF00FF"/>
                </a:solidFill>
                <a:round/>
                <a:headEnd/>
                <a:tailEnd/>
              </a:ln>
            </p:spPr>
            <p:txBody>
              <a:bodyPr wrap="none" anchor="ctr"/>
              <a:lstStyle/>
              <a:p>
                <a:endParaRPr lang="en-US"/>
              </a:p>
            </p:txBody>
          </p:sp>
          <p:sp>
            <p:nvSpPr>
              <p:cNvPr id="196034" name="Freeform 450"/>
              <p:cNvSpPr>
                <a:spLocks noChangeArrowheads="1"/>
              </p:cNvSpPr>
              <p:nvPr/>
            </p:nvSpPr>
            <p:spPr bwMode="auto">
              <a:xfrm>
                <a:off x="1531" y="3129"/>
                <a:ext cx="24" cy="20"/>
              </a:xfrm>
              <a:custGeom>
                <a:avLst/>
                <a:gdLst>
                  <a:gd name="T0" fmla="*/ 86 w 105"/>
                  <a:gd name="T1" fmla="*/ 0 h 90"/>
                  <a:gd name="T2" fmla="*/ 0 w 105"/>
                  <a:gd name="T3" fmla="*/ 89 h 90"/>
                  <a:gd name="T4" fmla="*/ 104 w 105"/>
                  <a:gd name="T5" fmla="*/ 46 h 90"/>
                  <a:gd name="T6" fmla="*/ 86 w 105"/>
                  <a:gd name="T7" fmla="*/ 0 h 90"/>
                </a:gdLst>
                <a:ahLst/>
                <a:cxnLst>
                  <a:cxn ang="0">
                    <a:pos x="T0" y="T1"/>
                  </a:cxn>
                  <a:cxn ang="0">
                    <a:pos x="T2" y="T3"/>
                  </a:cxn>
                  <a:cxn ang="0">
                    <a:pos x="T4" y="T5"/>
                  </a:cxn>
                  <a:cxn ang="0">
                    <a:pos x="T6" y="T7"/>
                  </a:cxn>
                </a:cxnLst>
                <a:rect l="0" t="0" r="r" b="b"/>
                <a:pathLst>
                  <a:path w="105" h="90">
                    <a:moveTo>
                      <a:pt x="86" y="0"/>
                    </a:moveTo>
                    <a:lnTo>
                      <a:pt x="0" y="89"/>
                    </a:lnTo>
                    <a:lnTo>
                      <a:pt x="104" y="46"/>
                    </a:lnTo>
                    <a:lnTo>
                      <a:pt x="86" y="0"/>
                    </a:lnTo>
                  </a:path>
                </a:pathLst>
              </a:custGeom>
              <a:solidFill>
                <a:srgbClr val="FF00FF"/>
              </a:solidFill>
              <a:ln w="9525">
                <a:solidFill>
                  <a:srgbClr val="FF00FF"/>
                </a:solidFill>
                <a:round/>
                <a:headEnd/>
                <a:tailEnd/>
              </a:ln>
            </p:spPr>
            <p:txBody>
              <a:bodyPr wrap="none" anchor="ctr"/>
              <a:lstStyle/>
              <a:p>
                <a:endParaRPr lang="en-US"/>
              </a:p>
            </p:txBody>
          </p:sp>
          <p:sp>
            <p:nvSpPr>
              <p:cNvPr id="196035" name="Freeform 451"/>
              <p:cNvSpPr>
                <a:spLocks noChangeArrowheads="1"/>
              </p:cNvSpPr>
              <p:nvPr/>
            </p:nvSpPr>
            <p:spPr bwMode="auto">
              <a:xfrm>
                <a:off x="1539" y="3159"/>
                <a:ext cx="24" cy="31"/>
              </a:xfrm>
              <a:custGeom>
                <a:avLst/>
                <a:gdLst>
                  <a:gd name="T0" fmla="*/ 107 w 108"/>
                  <a:gd name="T1" fmla="*/ 0 h 136"/>
                  <a:gd name="T2" fmla="*/ 0 w 108"/>
                  <a:gd name="T3" fmla="*/ 44 h 136"/>
                  <a:gd name="T4" fmla="*/ 38 w 108"/>
                  <a:gd name="T5" fmla="*/ 135 h 136"/>
                  <a:gd name="T6" fmla="*/ 107 w 108"/>
                  <a:gd name="T7" fmla="*/ 0 h 136"/>
                </a:gdLst>
                <a:ahLst/>
                <a:cxnLst>
                  <a:cxn ang="0">
                    <a:pos x="T0" y="T1"/>
                  </a:cxn>
                  <a:cxn ang="0">
                    <a:pos x="T2" y="T3"/>
                  </a:cxn>
                  <a:cxn ang="0">
                    <a:pos x="T4" y="T5"/>
                  </a:cxn>
                  <a:cxn ang="0">
                    <a:pos x="T6" y="T7"/>
                  </a:cxn>
                </a:cxnLst>
                <a:rect l="0" t="0" r="r" b="b"/>
                <a:pathLst>
                  <a:path w="108" h="136">
                    <a:moveTo>
                      <a:pt x="107" y="0"/>
                    </a:moveTo>
                    <a:lnTo>
                      <a:pt x="0" y="44"/>
                    </a:lnTo>
                    <a:lnTo>
                      <a:pt x="38" y="135"/>
                    </a:lnTo>
                    <a:lnTo>
                      <a:pt x="107" y="0"/>
                    </a:lnTo>
                  </a:path>
                </a:pathLst>
              </a:custGeom>
              <a:solidFill>
                <a:srgbClr val="FF00FF"/>
              </a:solidFill>
              <a:ln w="9525">
                <a:solidFill>
                  <a:srgbClr val="FF00FF"/>
                </a:solidFill>
                <a:round/>
                <a:headEnd/>
                <a:tailEnd/>
              </a:ln>
            </p:spPr>
            <p:txBody>
              <a:bodyPr wrap="none" anchor="ctr"/>
              <a:lstStyle/>
              <a:p>
                <a:endParaRPr lang="en-US"/>
              </a:p>
            </p:txBody>
          </p:sp>
          <p:sp>
            <p:nvSpPr>
              <p:cNvPr id="196036" name="Freeform 452"/>
              <p:cNvSpPr>
                <a:spLocks noChangeArrowheads="1"/>
              </p:cNvSpPr>
              <p:nvPr/>
            </p:nvSpPr>
            <p:spPr bwMode="auto">
              <a:xfrm>
                <a:off x="1548" y="3159"/>
                <a:ext cx="24" cy="31"/>
              </a:xfrm>
              <a:custGeom>
                <a:avLst/>
                <a:gdLst>
                  <a:gd name="T0" fmla="*/ 69 w 108"/>
                  <a:gd name="T1" fmla="*/ 0 h 136"/>
                  <a:gd name="T2" fmla="*/ 0 w 108"/>
                  <a:gd name="T3" fmla="*/ 135 h 136"/>
                  <a:gd name="T4" fmla="*/ 107 w 108"/>
                  <a:gd name="T5" fmla="*/ 92 h 136"/>
                  <a:gd name="T6" fmla="*/ 69 w 108"/>
                  <a:gd name="T7" fmla="*/ 0 h 136"/>
                </a:gdLst>
                <a:ahLst/>
                <a:cxnLst>
                  <a:cxn ang="0">
                    <a:pos x="T0" y="T1"/>
                  </a:cxn>
                  <a:cxn ang="0">
                    <a:pos x="T2" y="T3"/>
                  </a:cxn>
                  <a:cxn ang="0">
                    <a:pos x="T4" y="T5"/>
                  </a:cxn>
                  <a:cxn ang="0">
                    <a:pos x="T6" y="T7"/>
                  </a:cxn>
                </a:cxnLst>
                <a:rect l="0" t="0" r="r" b="b"/>
                <a:pathLst>
                  <a:path w="108" h="136">
                    <a:moveTo>
                      <a:pt x="69" y="0"/>
                    </a:moveTo>
                    <a:lnTo>
                      <a:pt x="0" y="135"/>
                    </a:lnTo>
                    <a:lnTo>
                      <a:pt x="107" y="92"/>
                    </a:lnTo>
                    <a:lnTo>
                      <a:pt x="69" y="0"/>
                    </a:lnTo>
                  </a:path>
                </a:pathLst>
              </a:custGeom>
              <a:solidFill>
                <a:srgbClr val="FF00FF"/>
              </a:solidFill>
              <a:ln w="9525">
                <a:solidFill>
                  <a:srgbClr val="FF00FF"/>
                </a:solidFill>
                <a:round/>
                <a:headEnd/>
                <a:tailEnd/>
              </a:ln>
            </p:spPr>
            <p:txBody>
              <a:bodyPr wrap="none" anchor="ctr"/>
              <a:lstStyle/>
              <a:p>
                <a:endParaRPr lang="en-US"/>
              </a:p>
            </p:txBody>
          </p:sp>
          <p:sp>
            <p:nvSpPr>
              <p:cNvPr id="196037" name="Freeform 453"/>
              <p:cNvSpPr>
                <a:spLocks noChangeArrowheads="1"/>
              </p:cNvSpPr>
              <p:nvPr/>
            </p:nvSpPr>
            <p:spPr bwMode="auto">
              <a:xfrm>
                <a:off x="1560" y="3206"/>
                <a:ext cx="53" cy="57"/>
              </a:xfrm>
              <a:custGeom>
                <a:avLst/>
                <a:gdLst>
                  <a:gd name="T0" fmla="*/ 0 w 234"/>
                  <a:gd name="T1" fmla="*/ 56 h 252"/>
                  <a:gd name="T2" fmla="*/ 101 w 234"/>
                  <a:gd name="T3" fmla="*/ 0 h 252"/>
                  <a:gd name="T4" fmla="*/ 233 w 234"/>
                  <a:gd name="T5" fmla="*/ 251 h 252"/>
                  <a:gd name="T6" fmla="*/ 0 w 234"/>
                  <a:gd name="T7" fmla="*/ 56 h 252"/>
                </a:gdLst>
                <a:ahLst/>
                <a:cxnLst>
                  <a:cxn ang="0">
                    <a:pos x="T0" y="T1"/>
                  </a:cxn>
                  <a:cxn ang="0">
                    <a:pos x="T2" y="T3"/>
                  </a:cxn>
                  <a:cxn ang="0">
                    <a:pos x="T4" y="T5"/>
                  </a:cxn>
                  <a:cxn ang="0">
                    <a:pos x="T6" y="T7"/>
                  </a:cxn>
                </a:cxnLst>
                <a:rect l="0" t="0" r="r" b="b"/>
                <a:pathLst>
                  <a:path w="234" h="252">
                    <a:moveTo>
                      <a:pt x="0" y="56"/>
                    </a:moveTo>
                    <a:lnTo>
                      <a:pt x="101" y="0"/>
                    </a:lnTo>
                    <a:lnTo>
                      <a:pt x="233" y="251"/>
                    </a:lnTo>
                    <a:lnTo>
                      <a:pt x="0" y="56"/>
                    </a:lnTo>
                  </a:path>
                </a:pathLst>
              </a:custGeom>
              <a:solidFill>
                <a:srgbClr val="0000FF"/>
              </a:solidFill>
              <a:ln w="9525">
                <a:solidFill>
                  <a:srgbClr val="0000FF"/>
                </a:solidFill>
                <a:round/>
                <a:headEnd/>
                <a:tailEnd/>
              </a:ln>
            </p:spPr>
            <p:txBody>
              <a:bodyPr wrap="none" anchor="ctr"/>
              <a:lstStyle/>
              <a:p>
                <a:endParaRPr lang="en-US"/>
              </a:p>
            </p:txBody>
          </p:sp>
          <p:sp>
            <p:nvSpPr>
              <p:cNvPr id="196038" name="Freeform 454"/>
              <p:cNvSpPr>
                <a:spLocks noChangeArrowheads="1"/>
              </p:cNvSpPr>
              <p:nvPr/>
            </p:nvSpPr>
            <p:spPr bwMode="auto">
              <a:xfrm>
                <a:off x="1560" y="3219"/>
                <a:ext cx="53" cy="56"/>
              </a:xfrm>
              <a:custGeom>
                <a:avLst/>
                <a:gdLst>
                  <a:gd name="T0" fmla="*/ 0 w 234"/>
                  <a:gd name="T1" fmla="*/ 0 h 249"/>
                  <a:gd name="T2" fmla="*/ 233 w 234"/>
                  <a:gd name="T3" fmla="*/ 195 h 249"/>
                  <a:gd name="T4" fmla="*/ 134 w 234"/>
                  <a:gd name="T5" fmla="*/ 248 h 249"/>
                  <a:gd name="T6" fmla="*/ 0 w 234"/>
                  <a:gd name="T7" fmla="*/ 0 h 249"/>
                </a:gdLst>
                <a:ahLst/>
                <a:cxnLst>
                  <a:cxn ang="0">
                    <a:pos x="T0" y="T1"/>
                  </a:cxn>
                  <a:cxn ang="0">
                    <a:pos x="T2" y="T3"/>
                  </a:cxn>
                  <a:cxn ang="0">
                    <a:pos x="T4" y="T5"/>
                  </a:cxn>
                  <a:cxn ang="0">
                    <a:pos x="T6" y="T7"/>
                  </a:cxn>
                </a:cxnLst>
                <a:rect l="0" t="0" r="r" b="b"/>
                <a:pathLst>
                  <a:path w="234" h="249">
                    <a:moveTo>
                      <a:pt x="0" y="0"/>
                    </a:moveTo>
                    <a:lnTo>
                      <a:pt x="233" y="195"/>
                    </a:lnTo>
                    <a:lnTo>
                      <a:pt x="134" y="248"/>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39" name="Freeform 455"/>
              <p:cNvSpPr>
                <a:spLocks noChangeArrowheads="1"/>
              </p:cNvSpPr>
              <p:nvPr/>
            </p:nvSpPr>
            <p:spPr bwMode="auto">
              <a:xfrm>
                <a:off x="1596" y="3269"/>
                <a:ext cx="22" cy="19"/>
              </a:xfrm>
              <a:custGeom>
                <a:avLst/>
                <a:gdLst>
                  <a:gd name="T0" fmla="*/ 94 w 95"/>
                  <a:gd name="T1" fmla="*/ 0 h 82"/>
                  <a:gd name="T2" fmla="*/ 0 w 95"/>
                  <a:gd name="T3" fmla="*/ 63 h 82"/>
                  <a:gd name="T4" fmla="*/ 12 w 95"/>
                  <a:gd name="T5" fmla="*/ 81 h 82"/>
                  <a:gd name="T6" fmla="*/ 94 w 95"/>
                  <a:gd name="T7" fmla="*/ 0 h 82"/>
                </a:gdLst>
                <a:ahLst/>
                <a:cxnLst>
                  <a:cxn ang="0">
                    <a:pos x="T0" y="T1"/>
                  </a:cxn>
                  <a:cxn ang="0">
                    <a:pos x="T2" y="T3"/>
                  </a:cxn>
                  <a:cxn ang="0">
                    <a:pos x="T4" y="T5"/>
                  </a:cxn>
                  <a:cxn ang="0">
                    <a:pos x="T6" y="T7"/>
                  </a:cxn>
                </a:cxnLst>
                <a:rect l="0" t="0" r="r" b="b"/>
                <a:pathLst>
                  <a:path w="95" h="82">
                    <a:moveTo>
                      <a:pt x="94" y="0"/>
                    </a:moveTo>
                    <a:lnTo>
                      <a:pt x="0" y="63"/>
                    </a:lnTo>
                    <a:lnTo>
                      <a:pt x="12" y="81"/>
                    </a:lnTo>
                    <a:lnTo>
                      <a:pt x="94" y="0"/>
                    </a:lnTo>
                  </a:path>
                </a:pathLst>
              </a:custGeom>
              <a:solidFill>
                <a:srgbClr val="FF00FF"/>
              </a:solidFill>
              <a:ln w="9525">
                <a:solidFill>
                  <a:srgbClr val="FF00FF"/>
                </a:solidFill>
                <a:round/>
                <a:headEnd/>
                <a:tailEnd/>
              </a:ln>
            </p:spPr>
            <p:txBody>
              <a:bodyPr wrap="none" anchor="ctr"/>
              <a:lstStyle/>
              <a:p>
                <a:endParaRPr lang="en-US"/>
              </a:p>
            </p:txBody>
          </p:sp>
          <p:sp>
            <p:nvSpPr>
              <p:cNvPr id="196040" name="Freeform 456"/>
              <p:cNvSpPr>
                <a:spLocks noChangeArrowheads="1"/>
              </p:cNvSpPr>
              <p:nvPr/>
            </p:nvSpPr>
            <p:spPr bwMode="auto">
              <a:xfrm>
                <a:off x="1598" y="3269"/>
                <a:ext cx="22" cy="19"/>
              </a:xfrm>
              <a:custGeom>
                <a:avLst/>
                <a:gdLst>
                  <a:gd name="T0" fmla="*/ 82 w 95"/>
                  <a:gd name="T1" fmla="*/ 0 h 82"/>
                  <a:gd name="T2" fmla="*/ 0 w 95"/>
                  <a:gd name="T3" fmla="*/ 81 h 82"/>
                  <a:gd name="T4" fmla="*/ 94 w 95"/>
                  <a:gd name="T5" fmla="*/ 17 h 82"/>
                  <a:gd name="T6" fmla="*/ 82 w 95"/>
                  <a:gd name="T7" fmla="*/ 0 h 82"/>
                </a:gdLst>
                <a:ahLst/>
                <a:cxnLst>
                  <a:cxn ang="0">
                    <a:pos x="T0" y="T1"/>
                  </a:cxn>
                  <a:cxn ang="0">
                    <a:pos x="T2" y="T3"/>
                  </a:cxn>
                  <a:cxn ang="0">
                    <a:pos x="T4" y="T5"/>
                  </a:cxn>
                  <a:cxn ang="0">
                    <a:pos x="T6" y="T7"/>
                  </a:cxn>
                </a:cxnLst>
                <a:rect l="0" t="0" r="r" b="b"/>
                <a:pathLst>
                  <a:path w="95" h="82">
                    <a:moveTo>
                      <a:pt x="82" y="0"/>
                    </a:moveTo>
                    <a:lnTo>
                      <a:pt x="0" y="81"/>
                    </a:lnTo>
                    <a:lnTo>
                      <a:pt x="94" y="17"/>
                    </a:lnTo>
                    <a:lnTo>
                      <a:pt x="82" y="0"/>
                    </a:lnTo>
                  </a:path>
                </a:pathLst>
              </a:custGeom>
              <a:solidFill>
                <a:srgbClr val="FF00FF"/>
              </a:solidFill>
              <a:ln w="9525">
                <a:solidFill>
                  <a:srgbClr val="FF00FF"/>
                </a:solidFill>
                <a:round/>
                <a:headEnd/>
                <a:tailEnd/>
              </a:ln>
            </p:spPr>
            <p:txBody>
              <a:bodyPr wrap="none" anchor="ctr"/>
              <a:lstStyle/>
              <a:p>
                <a:endParaRPr lang="en-US"/>
              </a:p>
            </p:txBody>
          </p:sp>
          <p:sp>
            <p:nvSpPr>
              <p:cNvPr id="196041" name="Freeform 457"/>
              <p:cNvSpPr>
                <a:spLocks noChangeArrowheads="1"/>
              </p:cNvSpPr>
              <p:nvPr/>
            </p:nvSpPr>
            <p:spPr bwMode="auto">
              <a:xfrm>
                <a:off x="1613" y="3294"/>
                <a:ext cx="22" cy="28"/>
              </a:xfrm>
              <a:custGeom>
                <a:avLst/>
                <a:gdLst>
                  <a:gd name="T0" fmla="*/ 94 w 95"/>
                  <a:gd name="T1" fmla="*/ 0 h 123"/>
                  <a:gd name="T2" fmla="*/ 0 w 95"/>
                  <a:gd name="T3" fmla="*/ 63 h 123"/>
                  <a:gd name="T4" fmla="*/ 38 w 95"/>
                  <a:gd name="T5" fmla="*/ 122 h 123"/>
                  <a:gd name="T6" fmla="*/ 94 w 95"/>
                  <a:gd name="T7" fmla="*/ 0 h 123"/>
                </a:gdLst>
                <a:ahLst/>
                <a:cxnLst>
                  <a:cxn ang="0">
                    <a:pos x="T0" y="T1"/>
                  </a:cxn>
                  <a:cxn ang="0">
                    <a:pos x="T2" y="T3"/>
                  </a:cxn>
                  <a:cxn ang="0">
                    <a:pos x="T4" y="T5"/>
                  </a:cxn>
                  <a:cxn ang="0">
                    <a:pos x="T6" y="T7"/>
                  </a:cxn>
                </a:cxnLst>
                <a:rect l="0" t="0" r="r" b="b"/>
                <a:pathLst>
                  <a:path w="95" h="123">
                    <a:moveTo>
                      <a:pt x="94" y="0"/>
                    </a:moveTo>
                    <a:lnTo>
                      <a:pt x="0" y="63"/>
                    </a:lnTo>
                    <a:lnTo>
                      <a:pt x="38" y="122"/>
                    </a:lnTo>
                    <a:lnTo>
                      <a:pt x="94" y="0"/>
                    </a:lnTo>
                  </a:path>
                </a:pathLst>
              </a:custGeom>
              <a:solidFill>
                <a:srgbClr val="FF00FF"/>
              </a:solidFill>
              <a:ln w="9525">
                <a:solidFill>
                  <a:srgbClr val="FF00FF"/>
                </a:solidFill>
                <a:round/>
                <a:headEnd/>
                <a:tailEnd/>
              </a:ln>
            </p:spPr>
            <p:txBody>
              <a:bodyPr wrap="none" anchor="ctr"/>
              <a:lstStyle/>
              <a:p>
                <a:endParaRPr lang="en-US"/>
              </a:p>
            </p:txBody>
          </p:sp>
          <p:sp>
            <p:nvSpPr>
              <p:cNvPr id="196042" name="Freeform 458"/>
              <p:cNvSpPr>
                <a:spLocks noChangeArrowheads="1"/>
              </p:cNvSpPr>
              <p:nvPr/>
            </p:nvSpPr>
            <p:spPr bwMode="auto">
              <a:xfrm>
                <a:off x="1621" y="3294"/>
                <a:ext cx="22" cy="28"/>
              </a:xfrm>
              <a:custGeom>
                <a:avLst/>
                <a:gdLst>
                  <a:gd name="T0" fmla="*/ 56 w 95"/>
                  <a:gd name="T1" fmla="*/ 0 h 123"/>
                  <a:gd name="T2" fmla="*/ 0 w 95"/>
                  <a:gd name="T3" fmla="*/ 122 h 123"/>
                  <a:gd name="T4" fmla="*/ 94 w 95"/>
                  <a:gd name="T5" fmla="*/ 58 h 123"/>
                  <a:gd name="T6" fmla="*/ 56 w 95"/>
                  <a:gd name="T7" fmla="*/ 0 h 123"/>
                </a:gdLst>
                <a:ahLst/>
                <a:cxnLst>
                  <a:cxn ang="0">
                    <a:pos x="T0" y="T1"/>
                  </a:cxn>
                  <a:cxn ang="0">
                    <a:pos x="T2" y="T3"/>
                  </a:cxn>
                  <a:cxn ang="0">
                    <a:pos x="T4" y="T5"/>
                  </a:cxn>
                  <a:cxn ang="0">
                    <a:pos x="T6" y="T7"/>
                  </a:cxn>
                </a:cxnLst>
                <a:rect l="0" t="0" r="r" b="b"/>
                <a:pathLst>
                  <a:path w="95" h="123">
                    <a:moveTo>
                      <a:pt x="56" y="0"/>
                    </a:moveTo>
                    <a:lnTo>
                      <a:pt x="0" y="122"/>
                    </a:lnTo>
                    <a:lnTo>
                      <a:pt x="94" y="58"/>
                    </a:lnTo>
                    <a:lnTo>
                      <a:pt x="56" y="0"/>
                    </a:lnTo>
                  </a:path>
                </a:pathLst>
              </a:custGeom>
              <a:solidFill>
                <a:srgbClr val="FF00FF"/>
              </a:solidFill>
              <a:ln w="9525">
                <a:solidFill>
                  <a:srgbClr val="FF00FF"/>
                </a:solidFill>
                <a:round/>
                <a:headEnd/>
                <a:tailEnd/>
              </a:ln>
            </p:spPr>
            <p:txBody>
              <a:bodyPr wrap="none" anchor="ctr"/>
              <a:lstStyle/>
              <a:p>
                <a:endParaRPr lang="en-US"/>
              </a:p>
            </p:txBody>
          </p:sp>
          <p:sp>
            <p:nvSpPr>
              <p:cNvPr id="196043" name="Freeform 459"/>
              <p:cNvSpPr>
                <a:spLocks noChangeArrowheads="1"/>
              </p:cNvSpPr>
              <p:nvPr/>
            </p:nvSpPr>
            <p:spPr bwMode="auto">
              <a:xfrm>
                <a:off x="1690" y="3412"/>
                <a:ext cx="22" cy="27"/>
              </a:xfrm>
              <a:custGeom>
                <a:avLst/>
                <a:gdLst>
                  <a:gd name="T0" fmla="*/ 96 w 97"/>
                  <a:gd name="T1" fmla="*/ 0 h 120"/>
                  <a:gd name="T2" fmla="*/ 0 w 97"/>
                  <a:gd name="T3" fmla="*/ 64 h 120"/>
                  <a:gd name="T4" fmla="*/ 38 w 97"/>
                  <a:gd name="T5" fmla="*/ 119 h 120"/>
                  <a:gd name="T6" fmla="*/ 96 w 97"/>
                  <a:gd name="T7" fmla="*/ 0 h 120"/>
                </a:gdLst>
                <a:ahLst/>
                <a:cxnLst>
                  <a:cxn ang="0">
                    <a:pos x="T0" y="T1"/>
                  </a:cxn>
                  <a:cxn ang="0">
                    <a:pos x="T2" y="T3"/>
                  </a:cxn>
                  <a:cxn ang="0">
                    <a:pos x="T4" y="T5"/>
                  </a:cxn>
                  <a:cxn ang="0">
                    <a:pos x="T6" y="T7"/>
                  </a:cxn>
                </a:cxnLst>
                <a:rect l="0" t="0" r="r" b="b"/>
                <a:pathLst>
                  <a:path w="97" h="120">
                    <a:moveTo>
                      <a:pt x="96" y="0"/>
                    </a:moveTo>
                    <a:lnTo>
                      <a:pt x="0" y="64"/>
                    </a:lnTo>
                    <a:lnTo>
                      <a:pt x="38" y="119"/>
                    </a:lnTo>
                    <a:lnTo>
                      <a:pt x="96" y="0"/>
                    </a:lnTo>
                  </a:path>
                </a:pathLst>
              </a:custGeom>
              <a:solidFill>
                <a:srgbClr val="FF00FF"/>
              </a:solidFill>
              <a:ln w="9525">
                <a:solidFill>
                  <a:srgbClr val="FF00FF"/>
                </a:solidFill>
                <a:round/>
                <a:headEnd/>
                <a:tailEnd/>
              </a:ln>
            </p:spPr>
            <p:txBody>
              <a:bodyPr wrap="none" anchor="ctr"/>
              <a:lstStyle/>
              <a:p>
                <a:endParaRPr lang="en-US"/>
              </a:p>
            </p:txBody>
          </p:sp>
          <p:sp>
            <p:nvSpPr>
              <p:cNvPr id="196044" name="Freeform 460"/>
              <p:cNvSpPr>
                <a:spLocks noChangeArrowheads="1"/>
              </p:cNvSpPr>
              <p:nvPr/>
            </p:nvSpPr>
            <p:spPr bwMode="auto">
              <a:xfrm>
                <a:off x="1699" y="3412"/>
                <a:ext cx="22" cy="27"/>
              </a:xfrm>
              <a:custGeom>
                <a:avLst/>
                <a:gdLst>
                  <a:gd name="T0" fmla="*/ 58 w 97"/>
                  <a:gd name="T1" fmla="*/ 0 h 120"/>
                  <a:gd name="T2" fmla="*/ 0 w 97"/>
                  <a:gd name="T3" fmla="*/ 119 h 120"/>
                  <a:gd name="T4" fmla="*/ 96 w 97"/>
                  <a:gd name="T5" fmla="*/ 56 h 120"/>
                  <a:gd name="T6" fmla="*/ 58 w 97"/>
                  <a:gd name="T7" fmla="*/ 0 h 120"/>
                </a:gdLst>
                <a:ahLst/>
                <a:cxnLst>
                  <a:cxn ang="0">
                    <a:pos x="T0" y="T1"/>
                  </a:cxn>
                  <a:cxn ang="0">
                    <a:pos x="T2" y="T3"/>
                  </a:cxn>
                  <a:cxn ang="0">
                    <a:pos x="T4" y="T5"/>
                  </a:cxn>
                  <a:cxn ang="0">
                    <a:pos x="T6" y="T7"/>
                  </a:cxn>
                </a:cxnLst>
                <a:rect l="0" t="0" r="r" b="b"/>
                <a:pathLst>
                  <a:path w="97" h="120">
                    <a:moveTo>
                      <a:pt x="58" y="0"/>
                    </a:moveTo>
                    <a:lnTo>
                      <a:pt x="0" y="119"/>
                    </a:lnTo>
                    <a:lnTo>
                      <a:pt x="96" y="56"/>
                    </a:lnTo>
                    <a:lnTo>
                      <a:pt x="58" y="0"/>
                    </a:lnTo>
                  </a:path>
                </a:pathLst>
              </a:custGeom>
              <a:solidFill>
                <a:srgbClr val="FF00FF"/>
              </a:solidFill>
              <a:ln w="9525">
                <a:solidFill>
                  <a:srgbClr val="FF00FF"/>
                </a:solidFill>
                <a:round/>
                <a:headEnd/>
                <a:tailEnd/>
              </a:ln>
            </p:spPr>
            <p:txBody>
              <a:bodyPr wrap="none" anchor="ctr"/>
              <a:lstStyle/>
              <a:p>
                <a:endParaRPr lang="en-US"/>
              </a:p>
            </p:txBody>
          </p:sp>
          <p:sp>
            <p:nvSpPr>
              <p:cNvPr id="196045" name="Freeform 461"/>
              <p:cNvSpPr>
                <a:spLocks noChangeArrowheads="1"/>
              </p:cNvSpPr>
              <p:nvPr/>
            </p:nvSpPr>
            <p:spPr bwMode="auto">
              <a:xfrm>
                <a:off x="1713" y="3446"/>
                <a:ext cx="22" cy="19"/>
              </a:xfrm>
              <a:custGeom>
                <a:avLst/>
                <a:gdLst>
                  <a:gd name="T0" fmla="*/ 97 w 98"/>
                  <a:gd name="T1" fmla="*/ 0 h 82"/>
                  <a:gd name="T2" fmla="*/ 0 w 98"/>
                  <a:gd name="T3" fmla="*/ 63 h 82"/>
                  <a:gd name="T4" fmla="*/ 13 w 98"/>
                  <a:gd name="T5" fmla="*/ 81 h 82"/>
                  <a:gd name="T6" fmla="*/ 97 w 98"/>
                  <a:gd name="T7" fmla="*/ 0 h 82"/>
                </a:gdLst>
                <a:ahLst/>
                <a:cxnLst>
                  <a:cxn ang="0">
                    <a:pos x="T0" y="T1"/>
                  </a:cxn>
                  <a:cxn ang="0">
                    <a:pos x="T2" y="T3"/>
                  </a:cxn>
                  <a:cxn ang="0">
                    <a:pos x="T4" y="T5"/>
                  </a:cxn>
                  <a:cxn ang="0">
                    <a:pos x="T6" y="T7"/>
                  </a:cxn>
                </a:cxnLst>
                <a:rect l="0" t="0" r="r" b="b"/>
                <a:pathLst>
                  <a:path w="98" h="82">
                    <a:moveTo>
                      <a:pt x="97" y="0"/>
                    </a:moveTo>
                    <a:lnTo>
                      <a:pt x="0" y="63"/>
                    </a:lnTo>
                    <a:lnTo>
                      <a:pt x="13" y="81"/>
                    </a:lnTo>
                    <a:lnTo>
                      <a:pt x="97" y="0"/>
                    </a:lnTo>
                  </a:path>
                </a:pathLst>
              </a:custGeom>
              <a:solidFill>
                <a:srgbClr val="FF00FF"/>
              </a:solidFill>
              <a:ln w="9525">
                <a:solidFill>
                  <a:srgbClr val="FF00FF"/>
                </a:solidFill>
                <a:round/>
                <a:headEnd/>
                <a:tailEnd/>
              </a:ln>
            </p:spPr>
            <p:txBody>
              <a:bodyPr wrap="none" anchor="ctr"/>
              <a:lstStyle/>
              <a:p>
                <a:endParaRPr lang="en-US"/>
              </a:p>
            </p:txBody>
          </p:sp>
          <p:sp>
            <p:nvSpPr>
              <p:cNvPr id="196046" name="Freeform 462"/>
              <p:cNvSpPr>
                <a:spLocks noChangeArrowheads="1"/>
              </p:cNvSpPr>
              <p:nvPr/>
            </p:nvSpPr>
            <p:spPr bwMode="auto">
              <a:xfrm>
                <a:off x="1716" y="3446"/>
                <a:ext cx="22" cy="19"/>
              </a:xfrm>
              <a:custGeom>
                <a:avLst/>
                <a:gdLst>
                  <a:gd name="T0" fmla="*/ 84 w 95"/>
                  <a:gd name="T1" fmla="*/ 0 h 82"/>
                  <a:gd name="T2" fmla="*/ 0 w 95"/>
                  <a:gd name="T3" fmla="*/ 81 h 82"/>
                  <a:gd name="T4" fmla="*/ 94 w 95"/>
                  <a:gd name="T5" fmla="*/ 18 h 82"/>
                  <a:gd name="T6" fmla="*/ 84 w 95"/>
                  <a:gd name="T7" fmla="*/ 0 h 82"/>
                </a:gdLst>
                <a:ahLst/>
                <a:cxnLst>
                  <a:cxn ang="0">
                    <a:pos x="T0" y="T1"/>
                  </a:cxn>
                  <a:cxn ang="0">
                    <a:pos x="T2" y="T3"/>
                  </a:cxn>
                  <a:cxn ang="0">
                    <a:pos x="T4" y="T5"/>
                  </a:cxn>
                  <a:cxn ang="0">
                    <a:pos x="T6" y="T7"/>
                  </a:cxn>
                </a:cxnLst>
                <a:rect l="0" t="0" r="r" b="b"/>
                <a:pathLst>
                  <a:path w="95" h="82">
                    <a:moveTo>
                      <a:pt x="84" y="0"/>
                    </a:moveTo>
                    <a:lnTo>
                      <a:pt x="0" y="81"/>
                    </a:lnTo>
                    <a:lnTo>
                      <a:pt x="94" y="18"/>
                    </a:lnTo>
                    <a:lnTo>
                      <a:pt x="84" y="0"/>
                    </a:lnTo>
                  </a:path>
                </a:pathLst>
              </a:custGeom>
              <a:solidFill>
                <a:srgbClr val="FF00FF"/>
              </a:solidFill>
              <a:ln w="9525">
                <a:solidFill>
                  <a:srgbClr val="FF00FF"/>
                </a:solidFill>
                <a:round/>
                <a:headEnd/>
                <a:tailEnd/>
              </a:ln>
            </p:spPr>
            <p:txBody>
              <a:bodyPr wrap="none" anchor="ctr"/>
              <a:lstStyle/>
              <a:p>
                <a:endParaRPr lang="en-US"/>
              </a:p>
            </p:txBody>
          </p:sp>
          <p:sp>
            <p:nvSpPr>
              <p:cNvPr id="196047" name="Freeform 463"/>
              <p:cNvSpPr>
                <a:spLocks noChangeArrowheads="1"/>
              </p:cNvSpPr>
              <p:nvPr/>
            </p:nvSpPr>
            <p:spPr bwMode="auto">
              <a:xfrm>
                <a:off x="1722" y="3456"/>
                <a:ext cx="61" cy="50"/>
              </a:xfrm>
              <a:custGeom>
                <a:avLst/>
                <a:gdLst>
                  <a:gd name="T0" fmla="*/ 0 w 268"/>
                  <a:gd name="T1" fmla="*/ 71 h 219"/>
                  <a:gd name="T2" fmla="*/ 87 w 268"/>
                  <a:gd name="T3" fmla="*/ 0 h 219"/>
                  <a:gd name="T4" fmla="*/ 267 w 268"/>
                  <a:gd name="T5" fmla="*/ 218 h 219"/>
                  <a:gd name="T6" fmla="*/ 0 w 268"/>
                  <a:gd name="T7" fmla="*/ 71 h 219"/>
                </a:gdLst>
                <a:ahLst/>
                <a:cxnLst>
                  <a:cxn ang="0">
                    <a:pos x="T0" y="T1"/>
                  </a:cxn>
                  <a:cxn ang="0">
                    <a:pos x="T2" y="T3"/>
                  </a:cxn>
                  <a:cxn ang="0">
                    <a:pos x="T4" y="T5"/>
                  </a:cxn>
                  <a:cxn ang="0">
                    <a:pos x="T6" y="T7"/>
                  </a:cxn>
                </a:cxnLst>
                <a:rect l="0" t="0" r="r" b="b"/>
                <a:pathLst>
                  <a:path w="268" h="219">
                    <a:moveTo>
                      <a:pt x="0" y="71"/>
                    </a:moveTo>
                    <a:lnTo>
                      <a:pt x="87" y="0"/>
                    </a:lnTo>
                    <a:lnTo>
                      <a:pt x="267" y="218"/>
                    </a:lnTo>
                    <a:lnTo>
                      <a:pt x="0" y="71"/>
                    </a:lnTo>
                  </a:path>
                </a:pathLst>
              </a:custGeom>
              <a:solidFill>
                <a:srgbClr val="0000FF"/>
              </a:solidFill>
              <a:ln w="9525">
                <a:solidFill>
                  <a:srgbClr val="0000FF"/>
                </a:solidFill>
                <a:round/>
                <a:headEnd/>
                <a:tailEnd/>
              </a:ln>
            </p:spPr>
            <p:txBody>
              <a:bodyPr wrap="none" anchor="ctr"/>
              <a:lstStyle/>
              <a:p>
                <a:endParaRPr lang="en-US"/>
              </a:p>
            </p:txBody>
          </p:sp>
          <p:sp>
            <p:nvSpPr>
              <p:cNvPr id="196048" name="Freeform 464"/>
              <p:cNvSpPr>
                <a:spLocks noChangeArrowheads="1"/>
              </p:cNvSpPr>
              <p:nvPr/>
            </p:nvSpPr>
            <p:spPr bwMode="auto">
              <a:xfrm>
                <a:off x="1722" y="3472"/>
                <a:ext cx="61" cy="50"/>
              </a:xfrm>
              <a:custGeom>
                <a:avLst/>
                <a:gdLst>
                  <a:gd name="T0" fmla="*/ 0 w 268"/>
                  <a:gd name="T1" fmla="*/ 0 h 222"/>
                  <a:gd name="T2" fmla="*/ 267 w 268"/>
                  <a:gd name="T3" fmla="*/ 147 h 222"/>
                  <a:gd name="T4" fmla="*/ 178 w 268"/>
                  <a:gd name="T5" fmla="*/ 221 h 222"/>
                  <a:gd name="T6" fmla="*/ 0 w 268"/>
                  <a:gd name="T7" fmla="*/ 0 h 222"/>
                </a:gdLst>
                <a:ahLst/>
                <a:cxnLst>
                  <a:cxn ang="0">
                    <a:pos x="T0" y="T1"/>
                  </a:cxn>
                  <a:cxn ang="0">
                    <a:pos x="T2" y="T3"/>
                  </a:cxn>
                  <a:cxn ang="0">
                    <a:pos x="T4" y="T5"/>
                  </a:cxn>
                  <a:cxn ang="0">
                    <a:pos x="T6" y="T7"/>
                  </a:cxn>
                </a:cxnLst>
                <a:rect l="0" t="0" r="r" b="b"/>
                <a:pathLst>
                  <a:path w="268" h="222">
                    <a:moveTo>
                      <a:pt x="0" y="0"/>
                    </a:moveTo>
                    <a:lnTo>
                      <a:pt x="267" y="147"/>
                    </a:lnTo>
                    <a:lnTo>
                      <a:pt x="178" y="221"/>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49" name="Freeform 465"/>
              <p:cNvSpPr>
                <a:spLocks noChangeArrowheads="1"/>
              </p:cNvSpPr>
              <p:nvPr/>
            </p:nvSpPr>
            <p:spPr bwMode="auto">
              <a:xfrm>
                <a:off x="1785" y="3525"/>
                <a:ext cx="19" cy="35"/>
              </a:xfrm>
              <a:custGeom>
                <a:avLst/>
                <a:gdLst>
                  <a:gd name="T0" fmla="*/ 81 w 82"/>
                  <a:gd name="T1" fmla="*/ 0 h 153"/>
                  <a:gd name="T2" fmla="*/ 0 w 82"/>
                  <a:gd name="T3" fmla="*/ 81 h 153"/>
                  <a:gd name="T4" fmla="*/ 68 w 82"/>
                  <a:gd name="T5" fmla="*/ 152 h 153"/>
                  <a:gd name="T6" fmla="*/ 81 w 82"/>
                  <a:gd name="T7" fmla="*/ 0 h 153"/>
                </a:gdLst>
                <a:ahLst/>
                <a:cxnLst>
                  <a:cxn ang="0">
                    <a:pos x="T0" y="T1"/>
                  </a:cxn>
                  <a:cxn ang="0">
                    <a:pos x="T2" y="T3"/>
                  </a:cxn>
                  <a:cxn ang="0">
                    <a:pos x="T4" y="T5"/>
                  </a:cxn>
                  <a:cxn ang="0">
                    <a:pos x="T6" y="T7"/>
                  </a:cxn>
                </a:cxnLst>
                <a:rect l="0" t="0" r="r" b="b"/>
                <a:pathLst>
                  <a:path w="82" h="153">
                    <a:moveTo>
                      <a:pt x="81" y="0"/>
                    </a:moveTo>
                    <a:lnTo>
                      <a:pt x="0" y="81"/>
                    </a:lnTo>
                    <a:lnTo>
                      <a:pt x="68" y="152"/>
                    </a:lnTo>
                    <a:lnTo>
                      <a:pt x="81" y="0"/>
                    </a:lnTo>
                  </a:path>
                </a:pathLst>
              </a:custGeom>
              <a:solidFill>
                <a:srgbClr val="FF00FF"/>
              </a:solidFill>
              <a:ln w="9525">
                <a:solidFill>
                  <a:srgbClr val="FF00FF"/>
                </a:solidFill>
                <a:round/>
                <a:headEnd/>
                <a:tailEnd/>
              </a:ln>
            </p:spPr>
            <p:txBody>
              <a:bodyPr wrap="none" anchor="ctr"/>
              <a:lstStyle/>
              <a:p>
                <a:endParaRPr lang="en-US"/>
              </a:p>
            </p:txBody>
          </p:sp>
          <p:sp>
            <p:nvSpPr>
              <p:cNvPr id="196050" name="Freeform 466"/>
              <p:cNvSpPr>
                <a:spLocks noChangeArrowheads="1"/>
              </p:cNvSpPr>
              <p:nvPr/>
            </p:nvSpPr>
            <p:spPr bwMode="auto">
              <a:xfrm>
                <a:off x="1800" y="3525"/>
                <a:ext cx="19" cy="35"/>
              </a:xfrm>
              <a:custGeom>
                <a:avLst/>
                <a:gdLst>
                  <a:gd name="T0" fmla="*/ 13 w 82"/>
                  <a:gd name="T1" fmla="*/ 0 h 153"/>
                  <a:gd name="T2" fmla="*/ 0 w 82"/>
                  <a:gd name="T3" fmla="*/ 152 h 153"/>
                  <a:gd name="T4" fmla="*/ 81 w 82"/>
                  <a:gd name="T5" fmla="*/ 71 h 153"/>
                  <a:gd name="T6" fmla="*/ 13 w 82"/>
                  <a:gd name="T7" fmla="*/ 0 h 153"/>
                </a:gdLst>
                <a:ahLst/>
                <a:cxnLst>
                  <a:cxn ang="0">
                    <a:pos x="T0" y="T1"/>
                  </a:cxn>
                  <a:cxn ang="0">
                    <a:pos x="T2" y="T3"/>
                  </a:cxn>
                  <a:cxn ang="0">
                    <a:pos x="T4" y="T5"/>
                  </a:cxn>
                  <a:cxn ang="0">
                    <a:pos x="T6" y="T7"/>
                  </a:cxn>
                </a:cxnLst>
                <a:rect l="0" t="0" r="r" b="b"/>
                <a:pathLst>
                  <a:path w="82" h="153">
                    <a:moveTo>
                      <a:pt x="13" y="0"/>
                    </a:moveTo>
                    <a:lnTo>
                      <a:pt x="0" y="152"/>
                    </a:lnTo>
                    <a:lnTo>
                      <a:pt x="81" y="71"/>
                    </a:lnTo>
                    <a:lnTo>
                      <a:pt x="13" y="0"/>
                    </a:lnTo>
                  </a:path>
                </a:pathLst>
              </a:custGeom>
              <a:solidFill>
                <a:srgbClr val="FF00FF"/>
              </a:solidFill>
              <a:ln w="9525">
                <a:solidFill>
                  <a:srgbClr val="FF00FF"/>
                </a:solidFill>
                <a:round/>
                <a:headEnd/>
                <a:tailEnd/>
              </a:ln>
            </p:spPr>
            <p:txBody>
              <a:bodyPr wrap="none" anchor="ctr"/>
              <a:lstStyle/>
              <a:p>
                <a:endParaRPr lang="en-US"/>
              </a:p>
            </p:txBody>
          </p:sp>
          <p:sp>
            <p:nvSpPr>
              <p:cNvPr id="196051" name="Freeform 467"/>
              <p:cNvSpPr>
                <a:spLocks noChangeArrowheads="1"/>
              </p:cNvSpPr>
              <p:nvPr/>
            </p:nvSpPr>
            <p:spPr bwMode="auto">
              <a:xfrm>
                <a:off x="1816" y="3557"/>
                <a:ext cx="19" cy="26"/>
              </a:xfrm>
              <a:custGeom>
                <a:avLst/>
                <a:gdLst>
                  <a:gd name="T0" fmla="*/ 81 w 82"/>
                  <a:gd name="T1" fmla="*/ 0 h 115"/>
                  <a:gd name="T2" fmla="*/ 0 w 82"/>
                  <a:gd name="T3" fmla="*/ 78 h 115"/>
                  <a:gd name="T4" fmla="*/ 35 w 82"/>
                  <a:gd name="T5" fmla="*/ 114 h 115"/>
                  <a:gd name="T6" fmla="*/ 81 w 82"/>
                  <a:gd name="T7" fmla="*/ 0 h 115"/>
                </a:gdLst>
                <a:ahLst/>
                <a:cxnLst>
                  <a:cxn ang="0">
                    <a:pos x="T0" y="T1"/>
                  </a:cxn>
                  <a:cxn ang="0">
                    <a:pos x="T2" y="T3"/>
                  </a:cxn>
                  <a:cxn ang="0">
                    <a:pos x="T4" y="T5"/>
                  </a:cxn>
                  <a:cxn ang="0">
                    <a:pos x="T6" y="T7"/>
                  </a:cxn>
                </a:cxnLst>
                <a:rect l="0" t="0" r="r" b="b"/>
                <a:pathLst>
                  <a:path w="82" h="115">
                    <a:moveTo>
                      <a:pt x="81" y="0"/>
                    </a:moveTo>
                    <a:lnTo>
                      <a:pt x="0" y="78"/>
                    </a:lnTo>
                    <a:lnTo>
                      <a:pt x="35" y="114"/>
                    </a:lnTo>
                    <a:lnTo>
                      <a:pt x="81" y="0"/>
                    </a:lnTo>
                  </a:path>
                </a:pathLst>
              </a:custGeom>
              <a:solidFill>
                <a:srgbClr val="FF00FF"/>
              </a:solidFill>
              <a:ln w="9525">
                <a:solidFill>
                  <a:srgbClr val="FF00FF"/>
                </a:solidFill>
                <a:round/>
                <a:headEnd/>
                <a:tailEnd/>
              </a:ln>
            </p:spPr>
            <p:txBody>
              <a:bodyPr wrap="none" anchor="ctr"/>
              <a:lstStyle/>
              <a:p>
                <a:endParaRPr lang="en-US"/>
              </a:p>
            </p:txBody>
          </p:sp>
          <p:sp>
            <p:nvSpPr>
              <p:cNvPr id="196052" name="Freeform 468"/>
              <p:cNvSpPr>
                <a:spLocks noChangeArrowheads="1"/>
              </p:cNvSpPr>
              <p:nvPr/>
            </p:nvSpPr>
            <p:spPr bwMode="auto">
              <a:xfrm>
                <a:off x="1824" y="3557"/>
                <a:ext cx="18" cy="26"/>
              </a:xfrm>
              <a:custGeom>
                <a:avLst/>
                <a:gdLst>
                  <a:gd name="T0" fmla="*/ 46 w 80"/>
                  <a:gd name="T1" fmla="*/ 0 h 115"/>
                  <a:gd name="T2" fmla="*/ 0 w 80"/>
                  <a:gd name="T3" fmla="*/ 114 h 115"/>
                  <a:gd name="T4" fmla="*/ 79 w 80"/>
                  <a:gd name="T5" fmla="*/ 33 h 115"/>
                  <a:gd name="T6" fmla="*/ 46 w 80"/>
                  <a:gd name="T7" fmla="*/ 0 h 115"/>
                </a:gdLst>
                <a:ahLst/>
                <a:cxnLst>
                  <a:cxn ang="0">
                    <a:pos x="T0" y="T1"/>
                  </a:cxn>
                  <a:cxn ang="0">
                    <a:pos x="T2" y="T3"/>
                  </a:cxn>
                  <a:cxn ang="0">
                    <a:pos x="T4" y="T5"/>
                  </a:cxn>
                  <a:cxn ang="0">
                    <a:pos x="T6" y="T7"/>
                  </a:cxn>
                </a:cxnLst>
                <a:rect l="0" t="0" r="r" b="b"/>
                <a:pathLst>
                  <a:path w="80" h="115">
                    <a:moveTo>
                      <a:pt x="46" y="0"/>
                    </a:moveTo>
                    <a:lnTo>
                      <a:pt x="0" y="114"/>
                    </a:lnTo>
                    <a:lnTo>
                      <a:pt x="79" y="33"/>
                    </a:lnTo>
                    <a:lnTo>
                      <a:pt x="46" y="0"/>
                    </a:lnTo>
                  </a:path>
                </a:pathLst>
              </a:custGeom>
              <a:solidFill>
                <a:srgbClr val="FF00FF"/>
              </a:solidFill>
              <a:ln w="9525">
                <a:solidFill>
                  <a:srgbClr val="FF00FF"/>
                </a:solidFill>
                <a:round/>
                <a:headEnd/>
                <a:tailEnd/>
              </a:ln>
            </p:spPr>
            <p:txBody>
              <a:bodyPr wrap="none" anchor="ctr"/>
              <a:lstStyle/>
              <a:p>
                <a:endParaRPr lang="en-US"/>
              </a:p>
            </p:txBody>
          </p:sp>
          <p:sp>
            <p:nvSpPr>
              <p:cNvPr id="196053" name="Freeform 469"/>
              <p:cNvSpPr>
                <a:spLocks noChangeArrowheads="1"/>
              </p:cNvSpPr>
              <p:nvPr/>
            </p:nvSpPr>
            <p:spPr bwMode="auto">
              <a:xfrm>
                <a:off x="1958" y="3698"/>
                <a:ext cx="19" cy="27"/>
              </a:xfrm>
              <a:custGeom>
                <a:avLst/>
                <a:gdLst>
                  <a:gd name="T0" fmla="*/ 81 w 82"/>
                  <a:gd name="T1" fmla="*/ 0 h 118"/>
                  <a:gd name="T2" fmla="*/ 0 w 82"/>
                  <a:gd name="T3" fmla="*/ 81 h 118"/>
                  <a:gd name="T4" fmla="*/ 35 w 82"/>
                  <a:gd name="T5" fmla="*/ 117 h 118"/>
                  <a:gd name="T6" fmla="*/ 81 w 82"/>
                  <a:gd name="T7" fmla="*/ 0 h 118"/>
                </a:gdLst>
                <a:ahLst/>
                <a:cxnLst>
                  <a:cxn ang="0">
                    <a:pos x="T0" y="T1"/>
                  </a:cxn>
                  <a:cxn ang="0">
                    <a:pos x="T2" y="T3"/>
                  </a:cxn>
                  <a:cxn ang="0">
                    <a:pos x="T4" y="T5"/>
                  </a:cxn>
                  <a:cxn ang="0">
                    <a:pos x="T6" y="T7"/>
                  </a:cxn>
                </a:cxnLst>
                <a:rect l="0" t="0" r="r" b="b"/>
                <a:pathLst>
                  <a:path w="82" h="118">
                    <a:moveTo>
                      <a:pt x="81" y="0"/>
                    </a:moveTo>
                    <a:lnTo>
                      <a:pt x="0" y="81"/>
                    </a:lnTo>
                    <a:lnTo>
                      <a:pt x="35" y="117"/>
                    </a:lnTo>
                    <a:lnTo>
                      <a:pt x="81" y="0"/>
                    </a:lnTo>
                  </a:path>
                </a:pathLst>
              </a:custGeom>
              <a:solidFill>
                <a:srgbClr val="FF00FF"/>
              </a:solidFill>
              <a:ln w="9525">
                <a:solidFill>
                  <a:srgbClr val="FF00FF"/>
                </a:solidFill>
                <a:round/>
                <a:headEnd/>
                <a:tailEnd/>
              </a:ln>
            </p:spPr>
            <p:txBody>
              <a:bodyPr wrap="none" anchor="ctr"/>
              <a:lstStyle/>
              <a:p>
                <a:endParaRPr lang="en-US"/>
              </a:p>
            </p:txBody>
          </p:sp>
          <p:sp>
            <p:nvSpPr>
              <p:cNvPr id="196054" name="Freeform 470"/>
              <p:cNvSpPr>
                <a:spLocks noChangeArrowheads="1"/>
              </p:cNvSpPr>
              <p:nvPr/>
            </p:nvSpPr>
            <p:spPr bwMode="auto">
              <a:xfrm>
                <a:off x="1966" y="3698"/>
                <a:ext cx="18" cy="27"/>
              </a:xfrm>
              <a:custGeom>
                <a:avLst/>
                <a:gdLst>
                  <a:gd name="T0" fmla="*/ 46 w 80"/>
                  <a:gd name="T1" fmla="*/ 0 h 118"/>
                  <a:gd name="T2" fmla="*/ 0 w 80"/>
                  <a:gd name="T3" fmla="*/ 117 h 118"/>
                  <a:gd name="T4" fmla="*/ 79 w 80"/>
                  <a:gd name="T5" fmla="*/ 36 h 118"/>
                  <a:gd name="T6" fmla="*/ 46 w 80"/>
                  <a:gd name="T7" fmla="*/ 0 h 118"/>
                </a:gdLst>
                <a:ahLst/>
                <a:cxnLst>
                  <a:cxn ang="0">
                    <a:pos x="T0" y="T1"/>
                  </a:cxn>
                  <a:cxn ang="0">
                    <a:pos x="T2" y="T3"/>
                  </a:cxn>
                  <a:cxn ang="0">
                    <a:pos x="T4" y="T5"/>
                  </a:cxn>
                  <a:cxn ang="0">
                    <a:pos x="T6" y="T7"/>
                  </a:cxn>
                </a:cxnLst>
                <a:rect l="0" t="0" r="r" b="b"/>
                <a:pathLst>
                  <a:path w="80" h="118">
                    <a:moveTo>
                      <a:pt x="46" y="0"/>
                    </a:moveTo>
                    <a:lnTo>
                      <a:pt x="0" y="117"/>
                    </a:lnTo>
                    <a:lnTo>
                      <a:pt x="79" y="36"/>
                    </a:lnTo>
                    <a:lnTo>
                      <a:pt x="46" y="0"/>
                    </a:lnTo>
                  </a:path>
                </a:pathLst>
              </a:custGeom>
              <a:solidFill>
                <a:srgbClr val="FF00FF"/>
              </a:solidFill>
              <a:ln w="9525">
                <a:solidFill>
                  <a:srgbClr val="FF00FF"/>
                </a:solidFill>
                <a:round/>
                <a:headEnd/>
                <a:tailEnd/>
              </a:ln>
            </p:spPr>
            <p:txBody>
              <a:bodyPr wrap="none" anchor="ctr"/>
              <a:lstStyle/>
              <a:p>
                <a:endParaRPr lang="en-US"/>
              </a:p>
            </p:txBody>
          </p:sp>
          <p:sp>
            <p:nvSpPr>
              <p:cNvPr id="196055" name="Freeform 471"/>
              <p:cNvSpPr>
                <a:spLocks noChangeArrowheads="1"/>
              </p:cNvSpPr>
              <p:nvPr/>
            </p:nvSpPr>
            <p:spPr bwMode="auto">
              <a:xfrm>
                <a:off x="1981" y="3722"/>
                <a:ext cx="19" cy="34"/>
              </a:xfrm>
              <a:custGeom>
                <a:avLst/>
                <a:gdLst>
                  <a:gd name="T0" fmla="*/ 81 w 82"/>
                  <a:gd name="T1" fmla="*/ 0 h 151"/>
                  <a:gd name="T2" fmla="*/ 0 w 82"/>
                  <a:gd name="T3" fmla="*/ 81 h 151"/>
                  <a:gd name="T4" fmla="*/ 71 w 82"/>
                  <a:gd name="T5" fmla="*/ 150 h 151"/>
                  <a:gd name="T6" fmla="*/ 81 w 82"/>
                  <a:gd name="T7" fmla="*/ 0 h 151"/>
                </a:gdLst>
                <a:ahLst/>
                <a:cxnLst>
                  <a:cxn ang="0">
                    <a:pos x="T0" y="T1"/>
                  </a:cxn>
                  <a:cxn ang="0">
                    <a:pos x="T2" y="T3"/>
                  </a:cxn>
                  <a:cxn ang="0">
                    <a:pos x="T4" y="T5"/>
                  </a:cxn>
                  <a:cxn ang="0">
                    <a:pos x="T6" y="T7"/>
                  </a:cxn>
                </a:cxnLst>
                <a:rect l="0" t="0" r="r" b="b"/>
                <a:pathLst>
                  <a:path w="82" h="151">
                    <a:moveTo>
                      <a:pt x="81" y="0"/>
                    </a:moveTo>
                    <a:lnTo>
                      <a:pt x="0" y="81"/>
                    </a:lnTo>
                    <a:lnTo>
                      <a:pt x="71" y="150"/>
                    </a:lnTo>
                    <a:lnTo>
                      <a:pt x="81" y="0"/>
                    </a:lnTo>
                  </a:path>
                </a:pathLst>
              </a:custGeom>
              <a:solidFill>
                <a:srgbClr val="FF00FF"/>
              </a:solidFill>
              <a:ln w="9525">
                <a:solidFill>
                  <a:srgbClr val="FF00FF"/>
                </a:solidFill>
                <a:round/>
                <a:headEnd/>
                <a:tailEnd/>
              </a:ln>
            </p:spPr>
            <p:txBody>
              <a:bodyPr wrap="none" anchor="ctr"/>
              <a:lstStyle/>
              <a:p>
                <a:endParaRPr lang="en-US"/>
              </a:p>
            </p:txBody>
          </p:sp>
          <p:sp>
            <p:nvSpPr>
              <p:cNvPr id="196056" name="Freeform 472"/>
              <p:cNvSpPr>
                <a:spLocks noChangeArrowheads="1"/>
              </p:cNvSpPr>
              <p:nvPr/>
            </p:nvSpPr>
            <p:spPr bwMode="auto">
              <a:xfrm>
                <a:off x="1997" y="3722"/>
                <a:ext cx="18" cy="34"/>
              </a:xfrm>
              <a:custGeom>
                <a:avLst/>
                <a:gdLst>
                  <a:gd name="T0" fmla="*/ 10 w 80"/>
                  <a:gd name="T1" fmla="*/ 0 h 151"/>
                  <a:gd name="T2" fmla="*/ 0 w 80"/>
                  <a:gd name="T3" fmla="*/ 150 h 151"/>
                  <a:gd name="T4" fmla="*/ 79 w 80"/>
                  <a:gd name="T5" fmla="*/ 68 h 151"/>
                  <a:gd name="T6" fmla="*/ 10 w 80"/>
                  <a:gd name="T7" fmla="*/ 0 h 151"/>
                </a:gdLst>
                <a:ahLst/>
                <a:cxnLst>
                  <a:cxn ang="0">
                    <a:pos x="T0" y="T1"/>
                  </a:cxn>
                  <a:cxn ang="0">
                    <a:pos x="T2" y="T3"/>
                  </a:cxn>
                  <a:cxn ang="0">
                    <a:pos x="T4" y="T5"/>
                  </a:cxn>
                  <a:cxn ang="0">
                    <a:pos x="T6" y="T7"/>
                  </a:cxn>
                </a:cxnLst>
                <a:rect l="0" t="0" r="r" b="b"/>
                <a:pathLst>
                  <a:path w="80" h="151">
                    <a:moveTo>
                      <a:pt x="10" y="0"/>
                    </a:moveTo>
                    <a:lnTo>
                      <a:pt x="0" y="150"/>
                    </a:lnTo>
                    <a:lnTo>
                      <a:pt x="79" y="68"/>
                    </a:lnTo>
                    <a:lnTo>
                      <a:pt x="10" y="0"/>
                    </a:lnTo>
                  </a:path>
                </a:pathLst>
              </a:custGeom>
              <a:solidFill>
                <a:srgbClr val="FF00FF"/>
              </a:solidFill>
              <a:ln w="9525">
                <a:solidFill>
                  <a:srgbClr val="FF00FF"/>
                </a:solidFill>
                <a:round/>
                <a:headEnd/>
                <a:tailEnd/>
              </a:ln>
            </p:spPr>
            <p:txBody>
              <a:bodyPr wrap="none" anchor="ctr"/>
              <a:lstStyle/>
              <a:p>
                <a:endParaRPr lang="en-US"/>
              </a:p>
            </p:txBody>
          </p:sp>
          <p:sp>
            <p:nvSpPr>
              <p:cNvPr id="196057" name="Freeform 473"/>
              <p:cNvSpPr>
                <a:spLocks noChangeArrowheads="1"/>
              </p:cNvSpPr>
              <p:nvPr/>
            </p:nvSpPr>
            <p:spPr bwMode="auto">
              <a:xfrm>
                <a:off x="2018" y="3758"/>
                <a:ext cx="66" cy="41"/>
              </a:xfrm>
              <a:custGeom>
                <a:avLst/>
                <a:gdLst>
                  <a:gd name="T0" fmla="*/ 0 w 293"/>
                  <a:gd name="T1" fmla="*/ 88 h 181"/>
                  <a:gd name="T2" fmla="*/ 74 w 293"/>
                  <a:gd name="T3" fmla="*/ 0 h 181"/>
                  <a:gd name="T4" fmla="*/ 292 w 293"/>
                  <a:gd name="T5" fmla="*/ 180 h 181"/>
                  <a:gd name="T6" fmla="*/ 0 w 293"/>
                  <a:gd name="T7" fmla="*/ 88 h 181"/>
                </a:gdLst>
                <a:ahLst/>
                <a:cxnLst>
                  <a:cxn ang="0">
                    <a:pos x="T0" y="T1"/>
                  </a:cxn>
                  <a:cxn ang="0">
                    <a:pos x="T2" y="T3"/>
                  </a:cxn>
                  <a:cxn ang="0">
                    <a:pos x="T4" y="T5"/>
                  </a:cxn>
                  <a:cxn ang="0">
                    <a:pos x="T6" y="T7"/>
                  </a:cxn>
                </a:cxnLst>
                <a:rect l="0" t="0" r="r" b="b"/>
                <a:pathLst>
                  <a:path w="293" h="181">
                    <a:moveTo>
                      <a:pt x="0" y="88"/>
                    </a:moveTo>
                    <a:lnTo>
                      <a:pt x="74" y="0"/>
                    </a:lnTo>
                    <a:lnTo>
                      <a:pt x="292" y="180"/>
                    </a:lnTo>
                    <a:lnTo>
                      <a:pt x="0" y="88"/>
                    </a:lnTo>
                  </a:path>
                </a:pathLst>
              </a:custGeom>
              <a:solidFill>
                <a:srgbClr val="0000FF"/>
              </a:solidFill>
              <a:ln w="9525">
                <a:solidFill>
                  <a:srgbClr val="0000FF"/>
                </a:solidFill>
                <a:round/>
                <a:headEnd/>
                <a:tailEnd/>
              </a:ln>
            </p:spPr>
            <p:txBody>
              <a:bodyPr wrap="none" anchor="ctr"/>
              <a:lstStyle/>
              <a:p>
                <a:endParaRPr lang="en-US"/>
              </a:p>
            </p:txBody>
          </p:sp>
          <p:sp>
            <p:nvSpPr>
              <p:cNvPr id="196058" name="Freeform 474"/>
              <p:cNvSpPr>
                <a:spLocks noChangeArrowheads="1"/>
              </p:cNvSpPr>
              <p:nvPr/>
            </p:nvSpPr>
            <p:spPr bwMode="auto">
              <a:xfrm>
                <a:off x="2018" y="3778"/>
                <a:ext cx="66" cy="41"/>
              </a:xfrm>
              <a:custGeom>
                <a:avLst/>
                <a:gdLst>
                  <a:gd name="T0" fmla="*/ 0 w 293"/>
                  <a:gd name="T1" fmla="*/ 0 h 179"/>
                  <a:gd name="T2" fmla="*/ 292 w 293"/>
                  <a:gd name="T3" fmla="*/ 92 h 179"/>
                  <a:gd name="T4" fmla="*/ 221 w 293"/>
                  <a:gd name="T5" fmla="*/ 178 h 179"/>
                  <a:gd name="T6" fmla="*/ 0 w 293"/>
                  <a:gd name="T7" fmla="*/ 0 h 179"/>
                </a:gdLst>
                <a:ahLst/>
                <a:cxnLst>
                  <a:cxn ang="0">
                    <a:pos x="T0" y="T1"/>
                  </a:cxn>
                  <a:cxn ang="0">
                    <a:pos x="T2" y="T3"/>
                  </a:cxn>
                  <a:cxn ang="0">
                    <a:pos x="T4" y="T5"/>
                  </a:cxn>
                  <a:cxn ang="0">
                    <a:pos x="T6" y="T7"/>
                  </a:cxn>
                </a:cxnLst>
                <a:rect l="0" t="0" r="r" b="b"/>
                <a:pathLst>
                  <a:path w="293" h="179">
                    <a:moveTo>
                      <a:pt x="0" y="0"/>
                    </a:moveTo>
                    <a:lnTo>
                      <a:pt x="292" y="92"/>
                    </a:lnTo>
                    <a:lnTo>
                      <a:pt x="221" y="178"/>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59" name="Freeform 475"/>
              <p:cNvSpPr>
                <a:spLocks noChangeArrowheads="1"/>
              </p:cNvSpPr>
              <p:nvPr/>
            </p:nvSpPr>
            <p:spPr bwMode="auto">
              <a:xfrm>
                <a:off x="2077" y="3803"/>
                <a:ext cx="15" cy="24"/>
              </a:xfrm>
              <a:custGeom>
                <a:avLst/>
                <a:gdLst>
                  <a:gd name="T0" fmla="*/ 64 w 65"/>
                  <a:gd name="T1" fmla="*/ 0 h 108"/>
                  <a:gd name="T2" fmla="*/ 0 w 65"/>
                  <a:gd name="T3" fmla="*/ 94 h 108"/>
                  <a:gd name="T4" fmla="*/ 18 w 65"/>
                  <a:gd name="T5" fmla="*/ 107 h 108"/>
                  <a:gd name="T6" fmla="*/ 64 w 65"/>
                  <a:gd name="T7" fmla="*/ 0 h 108"/>
                </a:gdLst>
                <a:ahLst/>
                <a:cxnLst>
                  <a:cxn ang="0">
                    <a:pos x="T0" y="T1"/>
                  </a:cxn>
                  <a:cxn ang="0">
                    <a:pos x="T2" y="T3"/>
                  </a:cxn>
                  <a:cxn ang="0">
                    <a:pos x="T4" y="T5"/>
                  </a:cxn>
                  <a:cxn ang="0">
                    <a:pos x="T6" y="T7"/>
                  </a:cxn>
                </a:cxnLst>
                <a:rect l="0" t="0" r="r" b="b"/>
                <a:pathLst>
                  <a:path w="65" h="108">
                    <a:moveTo>
                      <a:pt x="64" y="0"/>
                    </a:moveTo>
                    <a:lnTo>
                      <a:pt x="0" y="94"/>
                    </a:lnTo>
                    <a:lnTo>
                      <a:pt x="18" y="107"/>
                    </a:lnTo>
                    <a:lnTo>
                      <a:pt x="64" y="0"/>
                    </a:lnTo>
                  </a:path>
                </a:pathLst>
              </a:custGeom>
              <a:solidFill>
                <a:srgbClr val="FF00FF"/>
              </a:solidFill>
              <a:ln w="9525">
                <a:solidFill>
                  <a:srgbClr val="FF00FF"/>
                </a:solidFill>
                <a:round/>
                <a:headEnd/>
                <a:tailEnd/>
              </a:ln>
            </p:spPr>
            <p:txBody>
              <a:bodyPr wrap="none" anchor="ctr"/>
              <a:lstStyle/>
              <a:p>
                <a:endParaRPr lang="en-US"/>
              </a:p>
            </p:txBody>
          </p:sp>
          <p:sp>
            <p:nvSpPr>
              <p:cNvPr id="196060" name="Freeform 476"/>
              <p:cNvSpPr>
                <a:spLocks noChangeArrowheads="1"/>
              </p:cNvSpPr>
              <p:nvPr/>
            </p:nvSpPr>
            <p:spPr bwMode="auto">
              <a:xfrm>
                <a:off x="2081" y="3803"/>
                <a:ext cx="15" cy="24"/>
              </a:xfrm>
              <a:custGeom>
                <a:avLst/>
                <a:gdLst>
                  <a:gd name="T0" fmla="*/ 46 w 65"/>
                  <a:gd name="T1" fmla="*/ 0 h 108"/>
                  <a:gd name="T2" fmla="*/ 0 w 65"/>
                  <a:gd name="T3" fmla="*/ 107 h 108"/>
                  <a:gd name="T4" fmla="*/ 64 w 65"/>
                  <a:gd name="T5" fmla="*/ 11 h 108"/>
                  <a:gd name="T6" fmla="*/ 46 w 65"/>
                  <a:gd name="T7" fmla="*/ 0 h 108"/>
                </a:gdLst>
                <a:ahLst/>
                <a:cxnLst>
                  <a:cxn ang="0">
                    <a:pos x="T0" y="T1"/>
                  </a:cxn>
                  <a:cxn ang="0">
                    <a:pos x="T2" y="T3"/>
                  </a:cxn>
                  <a:cxn ang="0">
                    <a:pos x="T4" y="T5"/>
                  </a:cxn>
                  <a:cxn ang="0">
                    <a:pos x="T6" y="T7"/>
                  </a:cxn>
                </a:cxnLst>
                <a:rect l="0" t="0" r="r" b="b"/>
                <a:pathLst>
                  <a:path w="65" h="108">
                    <a:moveTo>
                      <a:pt x="46" y="0"/>
                    </a:moveTo>
                    <a:lnTo>
                      <a:pt x="0" y="107"/>
                    </a:lnTo>
                    <a:lnTo>
                      <a:pt x="64" y="11"/>
                    </a:lnTo>
                    <a:lnTo>
                      <a:pt x="46" y="0"/>
                    </a:lnTo>
                  </a:path>
                </a:pathLst>
              </a:custGeom>
              <a:solidFill>
                <a:srgbClr val="FF00FF"/>
              </a:solidFill>
              <a:ln w="9525">
                <a:solidFill>
                  <a:srgbClr val="FF00FF"/>
                </a:solidFill>
                <a:round/>
                <a:headEnd/>
                <a:tailEnd/>
              </a:ln>
            </p:spPr>
            <p:txBody>
              <a:bodyPr wrap="none" anchor="ctr"/>
              <a:lstStyle/>
              <a:p>
                <a:endParaRPr lang="en-US"/>
              </a:p>
            </p:txBody>
          </p:sp>
          <p:sp>
            <p:nvSpPr>
              <p:cNvPr id="196061" name="Freeform 477"/>
              <p:cNvSpPr>
                <a:spLocks noChangeArrowheads="1"/>
              </p:cNvSpPr>
              <p:nvPr/>
            </p:nvSpPr>
            <p:spPr bwMode="auto">
              <a:xfrm>
                <a:off x="2102" y="3820"/>
                <a:ext cx="15" cy="31"/>
              </a:xfrm>
              <a:custGeom>
                <a:avLst/>
                <a:gdLst>
                  <a:gd name="T0" fmla="*/ 63 w 64"/>
                  <a:gd name="T1" fmla="*/ 0 h 135"/>
                  <a:gd name="T2" fmla="*/ 0 w 64"/>
                  <a:gd name="T3" fmla="*/ 96 h 135"/>
                  <a:gd name="T4" fmla="*/ 56 w 64"/>
                  <a:gd name="T5" fmla="*/ 134 h 135"/>
                  <a:gd name="T6" fmla="*/ 63 w 64"/>
                  <a:gd name="T7" fmla="*/ 0 h 135"/>
                </a:gdLst>
                <a:ahLst/>
                <a:cxnLst>
                  <a:cxn ang="0">
                    <a:pos x="T0" y="T1"/>
                  </a:cxn>
                  <a:cxn ang="0">
                    <a:pos x="T2" y="T3"/>
                  </a:cxn>
                  <a:cxn ang="0">
                    <a:pos x="T4" y="T5"/>
                  </a:cxn>
                  <a:cxn ang="0">
                    <a:pos x="T6" y="T7"/>
                  </a:cxn>
                </a:cxnLst>
                <a:rect l="0" t="0" r="r" b="b"/>
                <a:pathLst>
                  <a:path w="64" h="135">
                    <a:moveTo>
                      <a:pt x="63" y="0"/>
                    </a:moveTo>
                    <a:lnTo>
                      <a:pt x="0" y="96"/>
                    </a:lnTo>
                    <a:lnTo>
                      <a:pt x="56" y="134"/>
                    </a:lnTo>
                    <a:lnTo>
                      <a:pt x="63" y="0"/>
                    </a:lnTo>
                  </a:path>
                </a:pathLst>
              </a:custGeom>
              <a:solidFill>
                <a:srgbClr val="FF00FF"/>
              </a:solidFill>
              <a:ln w="9525">
                <a:solidFill>
                  <a:srgbClr val="FF00FF"/>
                </a:solidFill>
                <a:round/>
                <a:headEnd/>
                <a:tailEnd/>
              </a:ln>
            </p:spPr>
            <p:txBody>
              <a:bodyPr wrap="none" anchor="ctr"/>
              <a:lstStyle/>
              <a:p>
                <a:endParaRPr lang="en-US"/>
              </a:p>
            </p:txBody>
          </p:sp>
          <p:sp>
            <p:nvSpPr>
              <p:cNvPr id="196062" name="Freeform 478"/>
              <p:cNvSpPr>
                <a:spLocks noChangeArrowheads="1"/>
              </p:cNvSpPr>
              <p:nvPr/>
            </p:nvSpPr>
            <p:spPr bwMode="auto">
              <a:xfrm>
                <a:off x="2115" y="3820"/>
                <a:ext cx="15" cy="31"/>
              </a:xfrm>
              <a:custGeom>
                <a:avLst/>
                <a:gdLst>
                  <a:gd name="T0" fmla="*/ 7 w 64"/>
                  <a:gd name="T1" fmla="*/ 0 h 135"/>
                  <a:gd name="T2" fmla="*/ 0 w 64"/>
                  <a:gd name="T3" fmla="*/ 134 h 135"/>
                  <a:gd name="T4" fmla="*/ 63 w 64"/>
                  <a:gd name="T5" fmla="*/ 38 h 135"/>
                  <a:gd name="T6" fmla="*/ 7 w 64"/>
                  <a:gd name="T7" fmla="*/ 0 h 135"/>
                </a:gdLst>
                <a:ahLst/>
                <a:cxnLst>
                  <a:cxn ang="0">
                    <a:pos x="T0" y="T1"/>
                  </a:cxn>
                  <a:cxn ang="0">
                    <a:pos x="T2" y="T3"/>
                  </a:cxn>
                  <a:cxn ang="0">
                    <a:pos x="T4" y="T5"/>
                  </a:cxn>
                  <a:cxn ang="0">
                    <a:pos x="T6" y="T7"/>
                  </a:cxn>
                </a:cxnLst>
                <a:rect l="0" t="0" r="r" b="b"/>
                <a:pathLst>
                  <a:path w="64" h="135">
                    <a:moveTo>
                      <a:pt x="7" y="0"/>
                    </a:moveTo>
                    <a:lnTo>
                      <a:pt x="0" y="134"/>
                    </a:lnTo>
                    <a:lnTo>
                      <a:pt x="63" y="38"/>
                    </a:lnTo>
                    <a:lnTo>
                      <a:pt x="7" y="0"/>
                    </a:lnTo>
                  </a:path>
                </a:pathLst>
              </a:custGeom>
              <a:solidFill>
                <a:srgbClr val="FF00FF"/>
              </a:solidFill>
              <a:ln w="9525">
                <a:solidFill>
                  <a:srgbClr val="FF00FF"/>
                </a:solidFill>
                <a:round/>
                <a:headEnd/>
                <a:tailEnd/>
              </a:ln>
            </p:spPr>
            <p:txBody>
              <a:bodyPr wrap="none" anchor="ctr"/>
              <a:lstStyle/>
              <a:p>
                <a:endParaRPr lang="en-US"/>
              </a:p>
            </p:txBody>
          </p:sp>
          <p:sp>
            <p:nvSpPr>
              <p:cNvPr id="196063" name="Freeform 479"/>
              <p:cNvSpPr>
                <a:spLocks noChangeArrowheads="1"/>
              </p:cNvSpPr>
              <p:nvPr/>
            </p:nvSpPr>
            <p:spPr bwMode="auto">
              <a:xfrm>
                <a:off x="2219" y="3898"/>
                <a:ext cx="15" cy="30"/>
              </a:xfrm>
              <a:custGeom>
                <a:avLst/>
                <a:gdLst>
                  <a:gd name="T0" fmla="*/ 63 w 64"/>
                  <a:gd name="T1" fmla="*/ 0 h 133"/>
                  <a:gd name="T2" fmla="*/ 0 w 64"/>
                  <a:gd name="T3" fmla="*/ 94 h 133"/>
                  <a:gd name="T4" fmla="*/ 58 w 64"/>
                  <a:gd name="T5" fmla="*/ 132 h 133"/>
                  <a:gd name="T6" fmla="*/ 63 w 64"/>
                  <a:gd name="T7" fmla="*/ 0 h 133"/>
                </a:gdLst>
                <a:ahLst/>
                <a:cxnLst>
                  <a:cxn ang="0">
                    <a:pos x="T0" y="T1"/>
                  </a:cxn>
                  <a:cxn ang="0">
                    <a:pos x="T2" y="T3"/>
                  </a:cxn>
                  <a:cxn ang="0">
                    <a:pos x="T4" y="T5"/>
                  </a:cxn>
                  <a:cxn ang="0">
                    <a:pos x="T6" y="T7"/>
                  </a:cxn>
                </a:cxnLst>
                <a:rect l="0" t="0" r="r" b="b"/>
                <a:pathLst>
                  <a:path w="64" h="133">
                    <a:moveTo>
                      <a:pt x="63" y="0"/>
                    </a:moveTo>
                    <a:lnTo>
                      <a:pt x="0" y="94"/>
                    </a:lnTo>
                    <a:lnTo>
                      <a:pt x="58" y="132"/>
                    </a:lnTo>
                    <a:lnTo>
                      <a:pt x="63" y="0"/>
                    </a:lnTo>
                  </a:path>
                </a:pathLst>
              </a:custGeom>
              <a:solidFill>
                <a:srgbClr val="FF00FF"/>
              </a:solidFill>
              <a:ln w="9525">
                <a:solidFill>
                  <a:srgbClr val="FF00FF"/>
                </a:solidFill>
                <a:round/>
                <a:headEnd/>
                <a:tailEnd/>
              </a:ln>
            </p:spPr>
            <p:txBody>
              <a:bodyPr wrap="none" anchor="ctr"/>
              <a:lstStyle/>
              <a:p>
                <a:endParaRPr lang="en-US"/>
              </a:p>
            </p:txBody>
          </p:sp>
          <p:sp>
            <p:nvSpPr>
              <p:cNvPr id="196064" name="Freeform 480"/>
              <p:cNvSpPr>
                <a:spLocks noChangeArrowheads="1"/>
              </p:cNvSpPr>
              <p:nvPr/>
            </p:nvSpPr>
            <p:spPr bwMode="auto">
              <a:xfrm>
                <a:off x="2232" y="3898"/>
                <a:ext cx="15" cy="30"/>
              </a:xfrm>
              <a:custGeom>
                <a:avLst/>
                <a:gdLst>
                  <a:gd name="T0" fmla="*/ 5 w 64"/>
                  <a:gd name="T1" fmla="*/ 0 h 133"/>
                  <a:gd name="T2" fmla="*/ 0 w 64"/>
                  <a:gd name="T3" fmla="*/ 132 h 133"/>
                  <a:gd name="T4" fmla="*/ 63 w 64"/>
                  <a:gd name="T5" fmla="*/ 38 h 133"/>
                  <a:gd name="T6" fmla="*/ 5 w 64"/>
                  <a:gd name="T7" fmla="*/ 0 h 133"/>
                </a:gdLst>
                <a:ahLst/>
                <a:cxnLst>
                  <a:cxn ang="0">
                    <a:pos x="T0" y="T1"/>
                  </a:cxn>
                  <a:cxn ang="0">
                    <a:pos x="T2" y="T3"/>
                  </a:cxn>
                  <a:cxn ang="0">
                    <a:pos x="T4" y="T5"/>
                  </a:cxn>
                  <a:cxn ang="0">
                    <a:pos x="T6" y="T7"/>
                  </a:cxn>
                </a:cxnLst>
                <a:rect l="0" t="0" r="r" b="b"/>
                <a:pathLst>
                  <a:path w="64" h="133">
                    <a:moveTo>
                      <a:pt x="5" y="0"/>
                    </a:moveTo>
                    <a:lnTo>
                      <a:pt x="0" y="132"/>
                    </a:lnTo>
                    <a:lnTo>
                      <a:pt x="63" y="38"/>
                    </a:lnTo>
                    <a:lnTo>
                      <a:pt x="5" y="0"/>
                    </a:lnTo>
                  </a:path>
                </a:pathLst>
              </a:custGeom>
              <a:solidFill>
                <a:srgbClr val="FF00FF"/>
              </a:solidFill>
              <a:ln w="9525">
                <a:solidFill>
                  <a:srgbClr val="FF00FF"/>
                </a:solidFill>
                <a:round/>
                <a:headEnd/>
                <a:tailEnd/>
              </a:ln>
            </p:spPr>
            <p:txBody>
              <a:bodyPr wrap="none" anchor="ctr"/>
              <a:lstStyle/>
              <a:p>
                <a:endParaRPr lang="en-US"/>
              </a:p>
            </p:txBody>
          </p:sp>
          <p:sp>
            <p:nvSpPr>
              <p:cNvPr id="196065" name="Freeform 481"/>
              <p:cNvSpPr>
                <a:spLocks noChangeArrowheads="1"/>
              </p:cNvSpPr>
              <p:nvPr/>
            </p:nvSpPr>
            <p:spPr bwMode="auto">
              <a:xfrm>
                <a:off x="2253" y="3921"/>
                <a:ext cx="15" cy="24"/>
              </a:xfrm>
              <a:custGeom>
                <a:avLst/>
                <a:gdLst>
                  <a:gd name="T0" fmla="*/ 63 w 64"/>
                  <a:gd name="T1" fmla="*/ 0 h 108"/>
                  <a:gd name="T2" fmla="*/ 0 w 64"/>
                  <a:gd name="T3" fmla="*/ 94 h 108"/>
                  <a:gd name="T4" fmla="*/ 17 w 64"/>
                  <a:gd name="T5" fmla="*/ 107 h 108"/>
                  <a:gd name="T6" fmla="*/ 63 w 64"/>
                  <a:gd name="T7" fmla="*/ 0 h 108"/>
                </a:gdLst>
                <a:ahLst/>
                <a:cxnLst>
                  <a:cxn ang="0">
                    <a:pos x="T0" y="T1"/>
                  </a:cxn>
                  <a:cxn ang="0">
                    <a:pos x="T2" y="T3"/>
                  </a:cxn>
                  <a:cxn ang="0">
                    <a:pos x="T4" y="T5"/>
                  </a:cxn>
                  <a:cxn ang="0">
                    <a:pos x="T6" y="T7"/>
                  </a:cxn>
                </a:cxnLst>
                <a:rect l="0" t="0" r="r" b="b"/>
                <a:pathLst>
                  <a:path w="64" h="108">
                    <a:moveTo>
                      <a:pt x="63" y="0"/>
                    </a:moveTo>
                    <a:lnTo>
                      <a:pt x="0" y="94"/>
                    </a:lnTo>
                    <a:lnTo>
                      <a:pt x="17" y="107"/>
                    </a:lnTo>
                    <a:lnTo>
                      <a:pt x="63" y="0"/>
                    </a:lnTo>
                  </a:path>
                </a:pathLst>
              </a:custGeom>
              <a:solidFill>
                <a:srgbClr val="FF00FF"/>
              </a:solidFill>
              <a:ln w="9525">
                <a:solidFill>
                  <a:srgbClr val="FF00FF"/>
                </a:solidFill>
                <a:round/>
                <a:headEnd/>
                <a:tailEnd/>
              </a:ln>
            </p:spPr>
            <p:txBody>
              <a:bodyPr wrap="none" anchor="ctr"/>
              <a:lstStyle/>
              <a:p>
                <a:endParaRPr lang="en-US"/>
              </a:p>
            </p:txBody>
          </p:sp>
          <p:sp>
            <p:nvSpPr>
              <p:cNvPr id="196066" name="Freeform 482"/>
              <p:cNvSpPr>
                <a:spLocks noChangeArrowheads="1"/>
              </p:cNvSpPr>
              <p:nvPr/>
            </p:nvSpPr>
            <p:spPr bwMode="auto">
              <a:xfrm>
                <a:off x="2257" y="3921"/>
                <a:ext cx="15" cy="24"/>
              </a:xfrm>
              <a:custGeom>
                <a:avLst/>
                <a:gdLst>
                  <a:gd name="T0" fmla="*/ 46 w 65"/>
                  <a:gd name="T1" fmla="*/ 0 h 108"/>
                  <a:gd name="T2" fmla="*/ 0 w 65"/>
                  <a:gd name="T3" fmla="*/ 107 h 108"/>
                  <a:gd name="T4" fmla="*/ 64 w 65"/>
                  <a:gd name="T5" fmla="*/ 10 h 108"/>
                  <a:gd name="T6" fmla="*/ 46 w 65"/>
                  <a:gd name="T7" fmla="*/ 0 h 108"/>
                </a:gdLst>
                <a:ahLst/>
                <a:cxnLst>
                  <a:cxn ang="0">
                    <a:pos x="T0" y="T1"/>
                  </a:cxn>
                  <a:cxn ang="0">
                    <a:pos x="T2" y="T3"/>
                  </a:cxn>
                  <a:cxn ang="0">
                    <a:pos x="T4" y="T5"/>
                  </a:cxn>
                  <a:cxn ang="0">
                    <a:pos x="T6" y="T7"/>
                  </a:cxn>
                </a:cxnLst>
                <a:rect l="0" t="0" r="r" b="b"/>
                <a:pathLst>
                  <a:path w="65" h="108">
                    <a:moveTo>
                      <a:pt x="46" y="0"/>
                    </a:moveTo>
                    <a:lnTo>
                      <a:pt x="0" y="107"/>
                    </a:lnTo>
                    <a:lnTo>
                      <a:pt x="64" y="10"/>
                    </a:lnTo>
                    <a:lnTo>
                      <a:pt x="46" y="0"/>
                    </a:lnTo>
                  </a:path>
                </a:pathLst>
              </a:custGeom>
              <a:solidFill>
                <a:srgbClr val="FF00FF"/>
              </a:solidFill>
              <a:ln w="9525">
                <a:solidFill>
                  <a:srgbClr val="FF00FF"/>
                </a:solidFill>
                <a:round/>
                <a:headEnd/>
                <a:tailEnd/>
              </a:ln>
            </p:spPr>
            <p:txBody>
              <a:bodyPr wrap="none" anchor="ctr"/>
              <a:lstStyle/>
              <a:p>
                <a:endParaRPr lang="en-US"/>
              </a:p>
            </p:txBody>
          </p:sp>
          <p:sp>
            <p:nvSpPr>
              <p:cNvPr id="196067" name="Freeform 483"/>
              <p:cNvSpPr>
                <a:spLocks noChangeArrowheads="1"/>
              </p:cNvSpPr>
              <p:nvPr/>
            </p:nvSpPr>
            <p:spPr bwMode="auto">
              <a:xfrm>
                <a:off x="2265" y="3928"/>
                <a:ext cx="69" cy="30"/>
              </a:xfrm>
              <a:custGeom>
                <a:avLst/>
                <a:gdLst>
                  <a:gd name="T0" fmla="*/ 0 w 305"/>
                  <a:gd name="T1" fmla="*/ 98 h 132"/>
                  <a:gd name="T2" fmla="*/ 53 w 305"/>
                  <a:gd name="T3" fmla="*/ 0 h 132"/>
                  <a:gd name="T4" fmla="*/ 304 w 305"/>
                  <a:gd name="T5" fmla="*/ 131 h 132"/>
                  <a:gd name="T6" fmla="*/ 0 w 305"/>
                  <a:gd name="T7" fmla="*/ 98 h 132"/>
                </a:gdLst>
                <a:ahLst/>
                <a:cxnLst>
                  <a:cxn ang="0">
                    <a:pos x="T0" y="T1"/>
                  </a:cxn>
                  <a:cxn ang="0">
                    <a:pos x="T2" y="T3"/>
                  </a:cxn>
                  <a:cxn ang="0">
                    <a:pos x="T4" y="T5"/>
                  </a:cxn>
                  <a:cxn ang="0">
                    <a:pos x="T6" y="T7"/>
                  </a:cxn>
                </a:cxnLst>
                <a:rect l="0" t="0" r="r" b="b"/>
                <a:pathLst>
                  <a:path w="305" h="132">
                    <a:moveTo>
                      <a:pt x="0" y="98"/>
                    </a:moveTo>
                    <a:lnTo>
                      <a:pt x="53" y="0"/>
                    </a:lnTo>
                    <a:lnTo>
                      <a:pt x="304" y="131"/>
                    </a:lnTo>
                    <a:lnTo>
                      <a:pt x="0" y="98"/>
                    </a:lnTo>
                  </a:path>
                </a:pathLst>
              </a:custGeom>
              <a:solidFill>
                <a:srgbClr val="0000FF"/>
              </a:solidFill>
              <a:ln w="9525">
                <a:solidFill>
                  <a:srgbClr val="0000FF"/>
                </a:solidFill>
                <a:round/>
                <a:headEnd/>
                <a:tailEnd/>
              </a:ln>
            </p:spPr>
            <p:txBody>
              <a:bodyPr wrap="none" anchor="ctr"/>
              <a:lstStyle/>
              <a:p>
                <a:endParaRPr lang="en-US"/>
              </a:p>
            </p:txBody>
          </p:sp>
          <p:sp>
            <p:nvSpPr>
              <p:cNvPr id="196068" name="Freeform 484"/>
              <p:cNvSpPr>
                <a:spLocks noChangeArrowheads="1"/>
              </p:cNvSpPr>
              <p:nvPr/>
            </p:nvSpPr>
            <p:spPr bwMode="auto">
              <a:xfrm>
                <a:off x="2265" y="3950"/>
                <a:ext cx="69" cy="31"/>
              </a:xfrm>
              <a:custGeom>
                <a:avLst/>
                <a:gdLst>
                  <a:gd name="T0" fmla="*/ 0 w 305"/>
                  <a:gd name="T1" fmla="*/ 0 h 136"/>
                  <a:gd name="T2" fmla="*/ 304 w 305"/>
                  <a:gd name="T3" fmla="*/ 33 h 136"/>
                  <a:gd name="T4" fmla="*/ 248 w 305"/>
                  <a:gd name="T5" fmla="*/ 135 h 136"/>
                  <a:gd name="T6" fmla="*/ 0 w 305"/>
                  <a:gd name="T7" fmla="*/ 0 h 136"/>
                </a:gdLst>
                <a:ahLst/>
                <a:cxnLst>
                  <a:cxn ang="0">
                    <a:pos x="T0" y="T1"/>
                  </a:cxn>
                  <a:cxn ang="0">
                    <a:pos x="T2" y="T3"/>
                  </a:cxn>
                  <a:cxn ang="0">
                    <a:pos x="T4" y="T5"/>
                  </a:cxn>
                  <a:cxn ang="0">
                    <a:pos x="T6" y="T7"/>
                  </a:cxn>
                </a:cxnLst>
                <a:rect l="0" t="0" r="r" b="b"/>
                <a:pathLst>
                  <a:path w="305" h="136">
                    <a:moveTo>
                      <a:pt x="0" y="0"/>
                    </a:moveTo>
                    <a:lnTo>
                      <a:pt x="304" y="33"/>
                    </a:lnTo>
                    <a:lnTo>
                      <a:pt x="248" y="135"/>
                    </a:lnTo>
                    <a:lnTo>
                      <a:pt x="0" y="0"/>
                    </a:lnTo>
                  </a:path>
                </a:pathLst>
              </a:custGeom>
              <a:solidFill>
                <a:srgbClr val="0000FF"/>
              </a:solidFill>
              <a:ln w="9525">
                <a:solidFill>
                  <a:srgbClr val="0000FF"/>
                </a:solidFill>
                <a:round/>
                <a:headEnd/>
                <a:tailEnd/>
              </a:ln>
            </p:spPr>
            <p:txBody>
              <a:bodyPr wrap="none" anchor="ctr"/>
              <a:lstStyle/>
              <a:p>
                <a:endParaRPr lang="en-US"/>
              </a:p>
            </p:txBody>
          </p:sp>
          <p:sp>
            <p:nvSpPr>
              <p:cNvPr id="196069" name="Freeform 485"/>
              <p:cNvSpPr>
                <a:spLocks noChangeArrowheads="1"/>
              </p:cNvSpPr>
              <p:nvPr/>
            </p:nvSpPr>
            <p:spPr bwMode="auto">
              <a:xfrm>
                <a:off x="2351" y="3969"/>
                <a:ext cx="21" cy="33"/>
              </a:xfrm>
              <a:custGeom>
                <a:avLst/>
                <a:gdLst>
                  <a:gd name="T0" fmla="*/ 43 w 92"/>
                  <a:gd name="T1" fmla="*/ 0 h 145"/>
                  <a:gd name="T2" fmla="*/ 0 w 92"/>
                  <a:gd name="T3" fmla="*/ 106 h 145"/>
                  <a:gd name="T4" fmla="*/ 91 w 92"/>
                  <a:gd name="T5" fmla="*/ 144 h 145"/>
                  <a:gd name="T6" fmla="*/ 43 w 92"/>
                  <a:gd name="T7" fmla="*/ 0 h 145"/>
                </a:gdLst>
                <a:ahLst/>
                <a:cxnLst>
                  <a:cxn ang="0">
                    <a:pos x="T0" y="T1"/>
                  </a:cxn>
                  <a:cxn ang="0">
                    <a:pos x="T2" y="T3"/>
                  </a:cxn>
                  <a:cxn ang="0">
                    <a:pos x="T4" y="T5"/>
                  </a:cxn>
                  <a:cxn ang="0">
                    <a:pos x="T6" y="T7"/>
                  </a:cxn>
                </a:cxnLst>
                <a:rect l="0" t="0" r="r" b="b"/>
                <a:pathLst>
                  <a:path w="92" h="145">
                    <a:moveTo>
                      <a:pt x="43" y="0"/>
                    </a:moveTo>
                    <a:lnTo>
                      <a:pt x="0" y="106"/>
                    </a:lnTo>
                    <a:lnTo>
                      <a:pt x="91" y="144"/>
                    </a:lnTo>
                    <a:lnTo>
                      <a:pt x="43" y="0"/>
                    </a:lnTo>
                  </a:path>
                </a:pathLst>
              </a:custGeom>
              <a:solidFill>
                <a:srgbClr val="FF00FF"/>
              </a:solidFill>
              <a:ln w="9525">
                <a:solidFill>
                  <a:srgbClr val="FF00FF"/>
                </a:solidFill>
                <a:round/>
                <a:headEnd/>
                <a:tailEnd/>
              </a:ln>
            </p:spPr>
            <p:txBody>
              <a:bodyPr wrap="none" anchor="ctr"/>
              <a:lstStyle/>
              <a:p>
                <a:endParaRPr lang="en-US"/>
              </a:p>
            </p:txBody>
          </p:sp>
          <p:sp>
            <p:nvSpPr>
              <p:cNvPr id="196070" name="Freeform 486"/>
              <p:cNvSpPr>
                <a:spLocks noChangeArrowheads="1"/>
              </p:cNvSpPr>
              <p:nvPr/>
            </p:nvSpPr>
            <p:spPr bwMode="auto">
              <a:xfrm>
                <a:off x="2361" y="3969"/>
                <a:ext cx="21" cy="33"/>
              </a:xfrm>
              <a:custGeom>
                <a:avLst/>
                <a:gdLst>
                  <a:gd name="T0" fmla="*/ 0 w 92"/>
                  <a:gd name="T1" fmla="*/ 0 h 145"/>
                  <a:gd name="T2" fmla="*/ 48 w 92"/>
                  <a:gd name="T3" fmla="*/ 144 h 145"/>
                  <a:gd name="T4" fmla="*/ 91 w 92"/>
                  <a:gd name="T5" fmla="*/ 38 h 145"/>
                  <a:gd name="T6" fmla="*/ 0 w 92"/>
                  <a:gd name="T7" fmla="*/ 0 h 145"/>
                </a:gdLst>
                <a:ahLst/>
                <a:cxnLst>
                  <a:cxn ang="0">
                    <a:pos x="T0" y="T1"/>
                  </a:cxn>
                  <a:cxn ang="0">
                    <a:pos x="T2" y="T3"/>
                  </a:cxn>
                  <a:cxn ang="0">
                    <a:pos x="T4" y="T5"/>
                  </a:cxn>
                  <a:cxn ang="0">
                    <a:pos x="T6" y="T7"/>
                  </a:cxn>
                </a:cxnLst>
                <a:rect l="0" t="0" r="r" b="b"/>
                <a:pathLst>
                  <a:path w="92" h="145">
                    <a:moveTo>
                      <a:pt x="0" y="0"/>
                    </a:moveTo>
                    <a:lnTo>
                      <a:pt x="48" y="144"/>
                    </a:lnTo>
                    <a:lnTo>
                      <a:pt x="91" y="38"/>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71" name="Freeform 487"/>
              <p:cNvSpPr>
                <a:spLocks noChangeArrowheads="1"/>
              </p:cNvSpPr>
              <p:nvPr/>
            </p:nvSpPr>
            <p:spPr bwMode="auto">
              <a:xfrm>
                <a:off x="2392" y="3986"/>
                <a:ext cx="10" cy="28"/>
              </a:xfrm>
              <a:custGeom>
                <a:avLst/>
                <a:gdLst>
                  <a:gd name="T0" fmla="*/ 43 w 46"/>
                  <a:gd name="T1" fmla="*/ 0 h 125"/>
                  <a:gd name="T2" fmla="*/ 0 w 46"/>
                  <a:gd name="T3" fmla="*/ 103 h 125"/>
                  <a:gd name="T4" fmla="*/ 45 w 46"/>
                  <a:gd name="T5" fmla="*/ 124 h 125"/>
                  <a:gd name="T6" fmla="*/ 43 w 46"/>
                  <a:gd name="T7" fmla="*/ 0 h 125"/>
                </a:gdLst>
                <a:ahLst/>
                <a:cxnLst>
                  <a:cxn ang="0">
                    <a:pos x="T0" y="T1"/>
                  </a:cxn>
                  <a:cxn ang="0">
                    <a:pos x="T2" y="T3"/>
                  </a:cxn>
                  <a:cxn ang="0">
                    <a:pos x="T4" y="T5"/>
                  </a:cxn>
                  <a:cxn ang="0">
                    <a:pos x="T6" y="T7"/>
                  </a:cxn>
                </a:cxnLst>
                <a:rect l="0" t="0" r="r" b="b"/>
                <a:pathLst>
                  <a:path w="46" h="125">
                    <a:moveTo>
                      <a:pt x="43" y="0"/>
                    </a:moveTo>
                    <a:lnTo>
                      <a:pt x="0" y="103"/>
                    </a:lnTo>
                    <a:lnTo>
                      <a:pt x="45" y="124"/>
                    </a:lnTo>
                    <a:lnTo>
                      <a:pt x="43" y="0"/>
                    </a:lnTo>
                  </a:path>
                </a:pathLst>
              </a:custGeom>
              <a:solidFill>
                <a:srgbClr val="FF00FF"/>
              </a:solidFill>
              <a:ln w="9525">
                <a:solidFill>
                  <a:srgbClr val="FF00FF"/>
                </a:solidFill>
                <a:round/>
                <a:headEnd/>
                <a:tailEnd/>
              </a:ln>
            </p:spPr>
            <p:txBody>
              <a:bodyPr wrap="none" anchor="ctr"/>
              <a:lstStyle/>
              <a:p>
                <a:endParaRPr lang="en-US"/>
              </a:p>
            </p:txBody>
          </p:sp>
          <p:sp>
            <p:nvSpPr>
              <p:cNvPr id="196072" name="Freeform 488"/>
              <p:cNvSpPr>
                <a:spLocks noChangeArrowheads="1"/>
              </p:cNvSpPr>
              <p:nvPr/>
            </p:nvSpPr>
            <p:spPr bwMode="auto">
              <a:xfrm>
                <a:off x="2402" y="3986"/>
                <a:ext cx="10" cy="28"/>
              </a:xfrm>
              <a:custGeom>
                <a:avLst/>
                <a:gdLst>
                  <a:gd name="T0" fmla="*/ 0 w 46"/>
                  <a:gd name="T1" fmla="*/ 0 h 125"/>
                  <a:gd name="T2" fmla="*/ 2 w 46"/>
                  <a:gd name="T3" fmla="*/ 124 h 125"/>
                  <a:gd name="T4" fmla="*/ 45 w 46"/>
                  <a:gd name="T5" fmla="*/ 17 h 125"/>
                  <a:gd name="T6" fmla="*/ 0 w 46"/>
                  <a:gd name="T7" fmla="*/ 0 h 125"/>
                </a:gdLst>
                <a:ahLst/>
                <a:cxnLst>
                  <a:cxn ang="0">
                    <a:pos x="T0" y="T1"/>
                  </a:cxn>
                  <a:cxn ang="0">
                    <a:pos x="T2" y="T3"/>
                  </a:cxn>
                  <a:cxn ang="0">
                    <a:pos x="T4" y="T5"/>
                  </a:cxn>
                  <a:cxn ang="0">
                    <a:pos x="T6" y="T7"/>
                  </a:cxn>
                </a:cxnLst>
                <a:rect l="0" t="0" r="r" b="b"/>
                <a:pathLst>
                  <a:path w="46" h="125">
                    <a:moveTo>
                      <a:pt x="0" y="0"/>
                    </a:moveTo>
                    <a:lnTo>
                      <a:pt x="2" y="124"/>
                    </a:lnTo>
                    <a:lnTo>
                      <a:pt x="45" y="17"/>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73" name="Freeform 489"/>
              <p:cNvSpPr>
                <a:spLocks noChangeArrowheads="1"/>
              </p:cNvSpPr>
              <p:nvPr/>
            </p:nvSpPr>
            <p:spPr bwMode="auto">
              <a:xfrm>
                <a:off x="2577" y="4062"/>
                <a:ext cx="10" cy="28"/>
              </a:xfrm>
              <a:custGeom>
                <a:avLst/>
                <a:gdLst>
                  <a:gd name="T0" fmla="*/ 43 w 46"/>
                  <a:gd name="T1" fmla="*/ 0 h 125"/>
                  <a:gd name="T2" fmla="*/ 0 w 46"/>
                  <a:gd name="T3" fmla="*/ 106 h 125"/>
                  <a:gd name="T4" fmla="*/ 45 w 46"/>
                  <a:gd name="T5" fmla="*/ 124 h 125"/>
                  <a:gd name="T6" fmla="*/ 43 w 46"/>
                  <a:gd name="T7" fmla="*/ 0 h 125"/>
                </a:gdLst>
                <a:ahLst/>
                <a:cxnLst>
                  <a:cxn ang="0">
                    <a:pos x="T0" y="T1"/>
                  </a:cxn>
                  <a:cxn ang="0">
                    <a:pos x="T2" y="T3"/>
                  </a:cxn>
                  <a:cxn ang="0">
                    <a:pos x="T4" y="T5"/>
                  </a:cxn>
                  <a:cxn ang="0">
                    <a:pos x="T6" y="T7"/>
                  </a:cxn>
                </a:cxnLst>
                <a:rect l="0" t="0" r="r" b="b"/>
                <a:pathLst>
                  <a:path w="46" h="125">
                    <a:moveTo>
                      <a:pt x="43" y="0"/>
                    </a:moveTo>
                    <a:lnTo>
                      <a:pt x="0" y="106"/>
                    </a:lnTo>
                    <a:lnTo>
                      <a:pt x="45" y="124"/>
                    </a:lnTo>
                    <a:lnTo>
                      <a:pt x="43" y="0"/>
                    </a:lnTo>
                  </a:path>
                </a:pathLst>
              </a:custGeom>
              <a:solidFill>
                <a:srgbClr val="FF00FF"/>
              </a:solidFill>
              <a:ln w="9525">
                <a:solidFill>
                  <a:srgbClr val="FF00FF"/>
                </a:solidFill>
                <a:round/>
                <a:headEnd/>
                <a:tailEnd/>
              </a:ln>
            </p:spPr>
            <p:txBody>
              <a:bodyPr wrap="none" anchor="ctr"/>
              <a:lstStyle/>
              <a:p>
                <a:endParaRPr lang="en-US"/>
              </a:p>
            </p:txBody>
          </p:sp>
          <p:sp>
            <p:nvSpPr>
              <p:cNvPr id="196074" name="Freeform 490"/>
              <p:cNvSpPr>
                <a:spLocks noChangeArrowheads="1"/>
              </p:cNvSpPr>
              <p:nvPr/>
            </p:nvSpPr>
            <p:spPr bwMode="auto">
              <a:xfrm>
                <a:off x="2587" y="4062"/>
                <a:ext cx="10" cy="28"/>
              </a:xfrm>
              <a:custGeom>
                <a:avLst/>
                <a:gdLst>
                  <a:gd name="T0" fmla="*/ 0 w 46"/>
                  <a:gd name="T1" fmla="*/ 0 h 125"/>
                  <a:gd name="T2" fmla="*/ 2 w 46"/>
                  <a:gd name="T3" fmla="*/ 124 h 125"/>
                  <a:gd name="T4" fmla="*/ 45 w 46"/>
                  <a:gd name="T5" fmla="*/ 20 h 125"/>
                  <a:gd name="T6" fmla="*/ 0 w 46"/>
                  <a:gd name="T7" fmla="*/ 0 h 125"/>
                </a:gdLst>
                <a:ahLst/>
                <a:cxnLst>
                  <a:cxn ang="0">
                    <a:pos x="T0" y="T1"/>
                  </a:cxn>
                  <a:cxn ang="0">
                    <a:pos x="T2" y="T3"/>
                  </a:cxn>
                  <a:cxn ang="0">
                    <a:pos x="T4" y="T5"/>
                  </a:cxn>
                  <a:cxn ang="0">
                    <a:pos x="T6" y="T7"/>
                  </a:cxn>
                </a:cxnLst>
                <a:rect l="0" t="0" r="r" b="b"/>
                <a:pathLst>
                  <a:path w="46" h="125">
                    <a:moveTo>
                      <a:pt x="0" y="0"/>
                    </a:moveTo>
                    <a:lnTo>
                      <a:pt x="2" y="124"/>
                    </a:lnTo>
                    <a:lnTo>
                      <a:pt x="45" y="2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75" name="Freeform 491"/>
              <p:cNvSpPr>
                <a:spLocks noChangeArrowheads="1"/>
              </p:cNvSpPr>
              <p:nvPr/>
            </p:nvSpPr>
            <p:spPr bwMode="auto">
              <a:xfrm>
                <a:off x="2607" y="4075"/>
                <a:ext cx="21" cy="32"/>
              </a:xfrm>
              <a:custGeom>
                <a:avLst/>
                <a:gdLst>
                  <a:gd name="T0" fmla="*/ 43 w 92"/>
                  <a:gd name="T1" fmla="*/ 0 h 143"/>
                  <a:gd name="T2" fmla="*/ 0 w 92"/>
                  <a:gd name="T3" fmla="*/ 107 h 143"/>
                  <a:gd name="T4" fmla="*/ 91 w 92"/>
                  <a:gd name="T5" fmla="*/ 142 h 143"/>
                  <a:gd name="T6" fmla="*/ 43 w 92"/>
                  <a:gd name="T7" fmla="*/ 0 h 143"/>
                </a:gdLst>
                <a:ahLst/>
                <a:cxnLst>
                  <a:cxn ang="0">
                    <a:pos x="T0" y="T1"/>
                  </a:cxn>
                  <a:cxn ang="0">
                    <a:pos x="T2" y="T3"/>
                  </a:cxn>
                  <a:cxn ang="0">
                    <a:pos x="T4" y="T5"/>
                  </a:cxn>
                  <a:cxn ang="0">
                    <a:pos x="T6" y="T7"/>
                  </a:cxn>
                </a:cxnLst>
                <a:rect l="0" t="0" r="r" b="b"/>
                <a:pathLst>
                  <a:path w="92" h="143">
                    <a:moveTo>
                      <a:pt x="43" y="0"/>
                    </a:moveTo>
                    <a:lnTo>
                      <a:pt x="0" y="107"/>
                    </a:lnTo>
                    <a:lnTo>
                      <a:pt x="91" y="142"/>
                    </a:lnTo>
                    <a:lnTo>
                      <a:pt x="43" y="0"/>
                    </a:lnTo>
                  </a:path>
                </a:pathLst>
              </a:custGeom>
              <a:solidFill>
                <a:srgbClr val="FF00FF"/>
              </a:solidFill>
              <a:ln w="9525">
                <a:solidFill>
                  <a:srgbClr val="FF00FF"/>
                </a:solidFill>
                <a:round/>
                <a:headEnd/>
                <a:tailEnd/>
              </a:ln>
            </p:spPr>
            <p:txBody>
              <a:bodyPr wrap="none" anchor="ctr"/>
              <a:lstStyle/>
              <a:p>
                <a:endParaRPr lang="en-US"/>
              </a:p>
            </p:txBody>
          </p:sp>
          <p:sp>
            <p:nvSpPr>
              <p:cNvPr id="196076" name="Freeform 492"/>
              <p:cNvSpPr>
                <a:spLocks noChangeArrowheads="1"/>
              </p:cNvSpPr>
              <p:nvPr/>
            </p:nvSpPr>
            <p:spPr bwMode="auto">
              <a:xfrm>
                <a:off x="2617" y="4075"/>
                <a:ext cx="21" cy="32"/>
              </a:xfrm>
              <a:custGeom>
                <a:avLst/>
                <a:gdLst>
                  <a:gd name="T0" fmla="*/ 0 w 92"/>
                  <a:gd name="T1" fmla="*/ 0 h 143"/>
                  <a:gd name="T2" fmla="*/ 48 w 92"/>
                  <a:gd name="T3" fmla="*/ 142 h 143"/>
                  <a:gd name="T4" fmla="*/ 91 w 92"/>
                  <a:gd name="T5" fmla="*/ 38 h 143"/>
                  <a:gd name="T6" fmla="*/ 0 w 92"/>
                  <a:gd name="T7" fmla="*/ 0 h 143"/>
                </a:gdLst>
                <a:ahLst/>
                <a:cxnLst>
                  <a:cxn ang="0">
                    <a:pos x="T0" y="T1"/>
                  </a:cxn>
                  <a:cxn ang="0">
                    <a:pos x="T2" y="T3"/>
                  </a:cxn>
                  <a:cxn ang="0">
                    <a:pos x="T4" y="T5"/>
                  </a:cxn>
                  <a:cxn ang="0">
                    <a:pos x="T6" y="T7"/>
                  </a:cxn>
                </a:cxnLst>
                <a:rect l="0" t="0" r="r" b="b"/>
                <a:pathLst>
                  <a:path w="92" h="143">
                    <a:moveTo>
                      <a:pt x="0" y="0"/>
                    </a:moveTo>
                    <a:lnTo>
                      <a:pt x="48" y="142"/>
                    </a:lnTo>
                    <a:lnTo>
                      <a:pt x="91" y="38"/>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77" name="Freeform 493"/>
              <p:cNvSpPr>
                <a:spLocks noChangeArrowheads="1"/>
              </p:cNvSpPr>
              <p:nvPr/>
            </p:nvSpPr>
            <p:spPr bwMode="auto">
              <a:xfrm>
                <a:off x="2657" y="4095"/>
                <a:ext cx="69" cy="25"/>
              </a:xfrm>
              <a:custGeom>
                <a:avLst/>
                <a:gdLst>
                  <a:gd name="T0" fmla="*/ 0 w 305"/>
                  <a:gd name="T1" fmla="*/ 109 h 110"/>
                  <a:gd name="T2" fmla="*/ 33 w 305"/>
                  <a:gd name="T3" fmla="*/ 0 h 110"/>
                  <a:gd name="T4" fmla="*/ 304 w 305"/>
                  <a:gd name="T5" fmla="*/ 83 h 110"/>
                  <a:gd name="T6" fmla="*/ 0 w 305"/>
                  <a:gd name="T7" fmla="*/ 109 h 110"/>
                </a:gdLst>
                <a:ahLst/>
                <a:cxnLst>
                  <a:cxn ang="0">
                    <a:pos x="T0" y="T1"/>
                  </a:cxn>
                  <a:cxn ang="0">
                    <a:pos x="T2" y="T3"/>
                  </a:cxn>
                  <a:cxn ang="0">
                    <a:pos x="T4" y="T5"/>
                  </a:cxn>
                  <a:cxn ang="0">
                    <a:pos x="T6" y="T7"/>
                  </a:cxn>
                </a:cxnLst>
                <a:rect l="0" t="0" r="r" b="b"/>
                <a:pathLst>
                  <a:path w="305" h="110">
                    <a:moveTo>
                      <a:pt x="0" y="109"/>
                    </a:moveTo>
                    <a:lnTo>
                      <a:pt x="33" y="0"/>
                    </a:lnTo>
                    <a:lnTo>
                      <a:pt x="304" y="83"/>
                    </a:lnTo>
                    <a:lnTo>
                      <a:pt x="0" y="109"/>
                    </a:lnTo>
                  </a:path>
                </a:pathLst>
              </a:custGeom>
              <a:solidFill>
                <a:srgbClr val="0000FF"/>
              </a:solidFill>
              <a:ln w="9525">
                <a:solidFill>
                  <a:srgbClr val="0000FF"/>
                </a:solidFill>
                <a:round/>
                <a:headEnd/>
                <a:tailEnd/>
              </a:ln>
            </p:spPr>
            <p:txBody>
              <a:bodyPr wrap="none" anchor="ctr"/>
              <a:lstStyle/>
              <a:p>
                <a:endParaRPr lang="en-US"/>
              </a:p>
            </p:txBody>
          </p:sp>
          <p:sp>
            <p:nvSpPr>
              <p:cNvPr id="196078" name="Freeform 494"/>
              <p:cNvSpPr>
                <a:spLocks noChangeArrowheads="1"/>
              </p:cNvSpPr>
              <p:nvPr/>
            </p:nvSpPr>
            <p:spPr bwMode="auto">
              <a:xfrm>
                <a:off x="2657" y="4113"/>
                <a:ext cx="69" cy="25"/>
              </a:xfrm>
              <a:custGeom>
                <a:avLst/>
                <a:gdLst>
                  <a:gd name="T0" fmla="*/ 0 w 305"/>
                  <a:gd name="T1" fmla="*/ 26 h 110"/>
                  <a:gd name="T2" fmla="*/ 304 w 305"/>
                  <a:gd name="T3" fmla="*/ 0 h 110"/>
                  <a:gd name="T4" fmla="*/ 271 w 305"/>
                  <a:gd name="T5" fmla="*/ 109 h 110"/>
                  <a:gd name="T6" fmla="*/ 0 w 305"/>
                  <a:gd name="T7" fmla="*/ 26 h 110"/>
                </a:gdLst>
                <a:ahLst/>
                <a:cxnLst>
                  <a:cxn ang="0">
                    <a:pos x="T0" y="T1"/>
                  </a:cxn>
                  <a:cxn ang="0">
                    <a:pos x="T2" y="T3"/>
                  </a:cxn>
                  <a:cxn ang="0">
                    <a:pos x="T4" y="T5"/>
                  </a:cxn>
                  <a:cxn ang="0">
                    <a:pos x="T6" y="T7"/>
                  </a:cxn>
                </a:cxnLst>
                <a:rect l="0" t="0" r="r" b="b"/>
                <a:pathLst>
                  <a:path w="305" h="110">
                    <a:moveTo>
                      <a:pt x="0" y="26"/>
                    </a:moveTo>
                    <a:lnTo>
                      <a:pt x="304" y="0"/>
                    </a:lnTo>
                    <a:lnTo>
                      <a:pt x="271" y="109"/>
                    </a:lnTo>
                    <a:lnTo>
                      <a:pt x="0" y="26"/>
                    </a:lnTo>
                  </a:path>
                </a:pathLst>
              </a:custGeom>
              <a:solidFill>
                <a:srgbClr val="0000FF"/>
              </a:solidFill>
              <a:ln w="9525">
                <a:solidFill>
                  <a:srgbClr val="0000FF"/>
                </a:solidFill>
                <a:round/>
                <a:headEnd/>
                <a:tailEnd/>
              </a:ln>
            </p:spPr>
            <p:txBody>
              <a:bodyPr wrap="none" anchor="ctr"/>
              <a:lstStyle/>
              <a:p>
                <a:endParaRPr lang="en-US"/>
              </a:p>
            </p:txBody>
          </p:sp>
          <p:sp>
            <p:nvSpPr>
              <p:cNvPr id="196079" name="Freeform 495"/>
              <p:cNvSpPr>
                <a:spLocks noChangeArrowheads="1"/>
              </p:cNvSpPr>
              <p:nvPr/>
            </p:nvSpPr>
            <p:spPr bwMode="auto">
              <a:xfrm>
                <a:off x="2728" y="4115"/>
                <a:ext cx="5" cy="27"/>
              </a:xfrm>
              <a:custGeom>
                <a:avLst/>
                <a:gdLst>
                  <a:gd name="T0" fmla="*/ 23 w 24"/>
                  <a:gd name="T1" fmla="*/ 0 h 118"/>
                  <a:gd name="T2" fmla="*/ 0 w 24"/>
                  <a:gd name="T3" fmla="*/ 112 h 118"/>
                  <a:gd name="T4" fmla="*/ 21 w 24"/>
                  <a:gd name="T5" fmla="*/ 117 h 118"/>
                  <a:gd name="T6" fmla="*/ 23 w 24"/>
                  <a:gd name="T7" fmla="*/ 0 h 118"/>
                </a:gdLst>
                <a:ahLst/>
                <a:cxnLst>
                  <a:cxn ang="0">
                    <a:pos x="T0" y="T1"/>
                  </a:cxn>
                  <a:cxn ang="0">
                    <a:pos x="T2" y="T3"/>
                  </a:cxn>
                  <a:cxn ang="0">
                    <a:pos x="T4" y="T5"/>
                  </a:cxn>
                  <a:cxn ang="0">
                    <a:pos x="T6" y="T7"/>
                  </a:cxn>
                </a:cxnLst>
                <a:rect l="0" t="0" r="r" b="b"/>
                <a:pathLst>
                  <a:path w="24" h="118">
                    <a:moveTo>
                      <a:pt x="23" y="0"/>
                    </a:moveTo>
                    <a:lnTo>
                      <a:pt x="0" y="112"/>
                    </a:lnTo>
                    <a:lnTo>
                      <a:pt x="21" y="117"/>
                    </a:lnTo>
                    <a:lnTo>
                      <a:pt x="23" y="0"/>
                    </a:lnTo>
                  </a:path>
                </a:pathLst>
              </a:custGeom>
              <a:solidFill>
                <a:srgbClr val="FF00FF"/>
              </a:solidFill>
              <a:ln w="9525">
                <a:solidFill>
                  <a:srgbClr val="FF00FF"/>
                </a:solidFill>
                <a:round/>
                <a:headEnd/>
                <a:tailEnd/>
              </a:ln>
            </p:spPr>
            <p:txBody>
              <a:bodyPr wrap="none" anchor="ctr"/>
              <a:lstStyle/>
              <a:p>
                <a:endParaRPr lang="en-US"/>
              </a:p>
            </p:txBody>
          </p:sp>
          <p:sp>
            <p:nvSpPr>
              <p:cNvPr id="196080" name="Freeform 496"/>
              <p:cNvSpPr>
                <a:spLocks noChangeArrowheads="1"/>
              </p:cNvSpPr>
              <p:nvPr/>
            </p:nvSpPr>
            <p:spPr bwMode="auto">
              <a:xfrm>
                <a:off x="2733" y="4115"/>
                <a:ext cx="5" cy="27"/>
              </a:xfrm>
              <a:custGeom>
                <a:avLst/>
                <a:gdLst>
                  <a:gd name="T0" fmla="*/ 2 w 24"/>
                  <a:gd name="T1" fmla="*/ 0 h 118"/>
                  <a:gd name="T2" fmla="*/ 0 w 24"/>
                  <a:gd name="T3" fmla="*/ 117 h 118"/>
                  <a:gd name="T4" fmla="*/ 23 w 24"/>
                  <a:gd name="T5" fmla="*/ 5 h 118"/>
                  <a:gd name="T6" fmla="*/ 2 w 24"/>
                  <a:gd name="T7" fmla="*/ 0 h 118"/>
                </a:gdLst>
                <a:ahLst/>
                <a:cxnLst>
                  <a:cxn ang="0">
                    <a:pos x="T0" y="T1"/>
                  </a:cxn>
                  <a:cxn ang="0">
                    <a:pos x="T2" y="T3"/>
                  </a:cxn>
                  <a:cxn ang="0">
                    <a:pos x="T4" y="T5"/>
                  </a:cxn>
                  <a:cxn ang="0">
                    <a:pos x="T6" y="T7"/>
                  </a:cxn>
                </a:cxnLst>
                <a:rect l="0" t="0" r="r" b="b"/>
                <a:pathLst>
                  <a:path w="24" h="118">
                    <a:moveTo>
                      <a:pt x="2" y="0"/>
                    </a:moveTo>
                    <a:lnTo>
                      <a:pt x="0" y="117"/>
                    </a:lnTo>
                    <a:lnTo>
                      <a:pt x="23" y="5"/>
                    </a:lnTo>
                    <a:lnTo>
                      <a:pt x="2" y="0"/>
                    </a:lnTo>
                  </a:path>
                </a:pathLst>
              </a:custGeom>
              <a:solidFill>
                <a:srgbClr val="FF00FF"/>
              </a:solidFill>
              <a:ln w="9525">
                <a:solidFill>
                  <a:srgbClr val="FF00FF"/>
                </a:solidFill>
                <a:round/>
                <a:headEnd/>
                <a:tailEnd/>
              </a:ln>
            </p:spPr>
            <p:txBody>
              <a:bodyPr wrap="none" anchor="ctr"/>
              <a:lstStyle/>
              <a:p>
                <a:endParaRPr lang="en-US"/>
              </a:p>
            </p:txBody>
          </p:sp>
          <p:sp>
            <p:nvSpPr>
              <p:cNvPr id="196081" name="Freeform 497"/>
              <p:cNvSpPr>
                <a:spLocks noChangeArrowheads="1"/>
              </p:cNvSpPr>
              <p:nvPr/>
            </p:nvSpPr>
            <p:spPr bwMode="auto">
              <a:xfrm>
                <a:off x="2758" y="4120"/>
                <a:ext cx="15" cy="29"/>
              </a:xfrm>
              <a:custGeom>
                <a:avLst/>
                <a:gdLst>
                  <a:gd name="T0" fmla="*/ 23 w 67"/>
                  <a:gd name="T1" fmla="*/ 0 h 127"/>
                  <a:gd name="T2" fmla="*/ 0 w 67"/>
                  <a:gd name="T3" fmla="*/ 111 h 127"/>
                  <a:gd name="T4" fmla="*/ 66 w 67"/>
                  <a:gd name="T5" fmla="*/ 126 h 127"/>
                  <a:gd name="T6" fmla="*/ 23 w 67"/>
                  <a:gd name="T7" fmla="*/ 0 h 127"/>
                </a:gdLst>
                <a:ahLst/>
                <a:cxnLst>
                  <a:cxn ang="0">
                    <a:pos x="T0" y="T1"/>
                  </a:cxn>
                  <a:cxn ang="0">
                    <a:pos x="T2" y="T3"/>
                  </a:cxn>
                  <a:cxn ang="0">
                    <a:pos x="T4" y="T5"/>
                  </a:cxn>
                  <a:cxn ang="0">
                    <a:pos x="T6" y="T7"/>
                  </a:cxn>
                </a:cxnLst>
                <a:rect l="0" t="0" r="r" b="b"/>
                <a:pathLst>
                  <a:path w="67" h="127">
                    <a:moveTo>
                      <a:pt x="23" y="0"/>
                    </a:moveTo>
                    <a:lnTo>
                      <a:pt x="0" y="111"/>
                    </a:lnTo>
                    <a:lnTo>
                      <a:pt x="66" y="126"/>
                    </a:lnTo>
                    <a:lnTo>
                      <a:pt x="23" y="0"/>
                    </a:lnTo>
                  </a:path>
                </a:pathLst>
              </a:custGeom>
              <a:solidFill>
                <a:srgbClr val="FF00FF"/>
              </a:solidFill>
              <a:ln w="9525">
                <a:solidFill>
                  <a:srgbClr val="FF00FF"/>
                </a:solidFill>
                <a:round/>
                <a:headEnd/>
                <a:tailEnd/>
              </a:ln>
            </p:spPr>
            <p:txBody>
              <a:bodyPr wrap="none" anchor="ctr"/>
              <a:lstStyle/>
              <a:p>
                <a:endParaRPr lang="en-US"/>
              </a:p>
            </p:txBody>
          </p:sp>
          <p:sp>
            <p:nvSpPr>
              <p:cNvPr id="196082" name="Freeform 498"/>
              <p:cNvSpPr>
                <a:spLocks noChangeArrowheads="1"/>
              </p:cNvSpPr>
              <p:nvPr/>
            </p:nvSpPr>
            <p:spPr bwMode="auto">
              <a:xfrm>
                <a:off x="2763" y="4120"/>
                <a:ext cx="15" cy="29"/>
              </a:xfrm>
              <a:custGeom>
                <a:avLst/>
                <a:gdLst>
                  <a:gd name="T0" fmla="*/ 0 w 67"/>
                  <a:gd name="T1" fmla="*/ 0 h 127"/>
                  <a:gd name="T2" fmla="*/ 43 w 67"/>
                  <a:gd name="T3" fmla="*/ 126 h 127"/>
                  <a:gd name="T4" fmla="*/ 66 w 67"/>
                  <a:gd name="T5" fmla="*/ 15 h 127"/>
                  <a:gd name="T6" fmla="*/ 0 w 67"/>
                  <a:gd name="T7" fmla="*/ 0 h 127"/>
                </a:gdLst>
                <a:ahLst/>
                <a:cxnLst>
                  <a:cxn ang="0">
                    <a:pos x="T0" y="T1"/>
                  </a:cxn>
                  <a:cxn ang="0">
                    <a:pos x="T2" y="T3"/>
                  </a:cxn>
                  <a:cxn ang="0">
                    <a:pos x="T4" y="T5"/>
                  </a:cxn>
                  <a:cxn ang="0">
                    <a:pos x="T6" y="T7"/>
                  </a:cxn>
                </a:cxnLst>
                <a:rect l="0" t="0" r="r" b="b"/>
                <a:pathLst>
                  <a:path w="67" h="127">
                    <a:moveTo>
                      <a:pt x="0" y="0"/>
                    </a:moveTo>
                    <a:lnTo>
                      <a:pt x="43" y="126"/>
                    </a:lnTo>
                    <a:lnTo>
                      <a:pt x="66" y="15"/>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83" name="Freeform 499"/>
              <p:cNvSpPr>
                <a:spLocks noChangeArrowheads="1"/>
              </p:cNvSpPr>
              <p:nvPr/>
            </p:nvSpPr>
            <p:spPr bwMode="auto">
              <a:xfrm>
                <a:off x="2792" y="4127"/>
                <a:ext cx="15" cy="29"/>
              </a:xfrm>
              <a:custGeom>
                <a:avLst/>
                <a:gdLst>
                  <a:gd name="T0" fmla="*/ 21 w 67"/>
                  <a:gd name="T1" fmla="*/ 0 h 128"/>
                  <a:gd name="T2" fmla="*/ 0 w 67"/>
                  <a:gd name="T3" fmla="*/ 112 h 128"/>
                  <a:gd name="T4" fmla="*/ 66 w 67"/>
                  <a:gd name="T5" fmla="*/ 127 h 128"/>
                  <a:gd name="T6" fmla="*/ 21 w 67"/>
                  <a:gd name="T7" fmla="*/ 0 h 128"/>
                </a:gdLst>
                <a:ahLst/>
                <a:cxnLst>
                  <a:cxn ang="0">
                    <a:pos x="T0" y="T1"/>
                  </a:cxn>
                  <a:cxn ang="0">
                    <a:pos x="T2" y="T3"/>
                  </a:cxn>
                  <a:cxn ang="0">
                    <a:pos x="T4" y="T5"/>
                  </a:cxn>
                  <a:cxn ang="0">
                    <a:pos x="T6" y="T7"/>
                  </a:cxn>
                </a:cxnLst>
                <a:rect l="0" t="0" r="r" b="b"/>
                <a:pathLst>
                  <a:path w="67" h="128">
                    <a:moveTo>
                      <a:pt x="21" y="0"/>
                    </a:moveTo>
                    <a:lnTo>
                      <a:pt x="0" y="112"/>
                    </a:lnTo>
                    <a:lnTo>
                      <a:pt x="66" y="127"/>
                    </a:lnTo>
                    <a:lnTo>
                      <a:pt x="21" y="0"/>
                    </a:lnTo>
                  </a:path>
                </a:pathLst>
              </a:custGeom>
              <a:solidFill>
                <a:srgbClr val="FF00FF"/>
              </a:solidFill>
              <a:ln w="9525">
                <a:solidFill>
                  <a:srgbClr val="FF00FF"/>
                </a:solidFill>
                <a:round/>
                <a:headEnd/>
                <a:tailEnd/>
              </a:ln>
            </p:spPr>
            <p:txBody>
              <a:bodyPr wrap="none" anchor="ctr"/>
              <a:lstStyle/>
              <a:p>
                <a:endParaRPr lang="en-US"/>
              </a:p>
            </p:txBody>
          </p:sp>
          <p:sp>
            <p:nvSpPr>
              <p:cNvPr id="196084" name="Freeform 500"/>
              <p:cNvSpPr>
                <a:spLocks noChangeArrowheads="1"/>
              </p:cNvSpPr>
              <p:nvPr/>
            </p:nvSpPr>
            <p:spPr bwMode="auto">
              <a:xfrm>
                <a:off x="2797" y="4127"/>
                <a:ext cx="16" cy="29"/>
              </a:xfrm>
              <a:custGeom>
                <a:avLst/>
                <a:gdLst>
                  <a:gd name="T0" fmla="*/ 0 w 69"/>
                  <a:gd name="T1" fmla="*/ 0 h 128"/>
                  <a:gd name="T2" fmla="*/ 45 w 69"/>
                  <a:gd name="T3" fmla="*/ 127 h 128"/>
                  <a:gd name="T4" fmla="*/ 68 w 69"/>
                  <a:gd name="T5" fmla="*/ 13 h 128"/>
                  <a:gd name="T6" fmla="*/ 0 w 69"/>
                  <a:gd name="T7" fmla="*/ 0 h 128"/>
                </a:gdLst>
                <a:ahLst/>
                <a:cxnLst>
                  <a:cxn ang="0">
                    <a:pos x="T0" y="T1"/>
                  </a:cxn>
                  <a:cxn ang="0">
                    <a:pos x="T2" y="T3"/>
                  </a:cxn>
                  <a:cxn ang="0">
                    <a:pos x="T4" y="T5"/>
                  </a:cxn>
                  <a:cxn ang="0">
                    <a:pos x="T6" y="T7"/>
                  </a:cxn>
                </a:cxnLst>
                <a:rect l="0" t="0" r="r" b="b"/>
                <a:pathLst>
                  <a:path w="69" h="128">
                    <a:moveTo>
                      <a:pt x="0" y="0"/>
                    </a:moveTo>
                    <a:lnTo>
                      <a:pt x="45" y="127"/>
                    </a:lnTo>
                    <a:lnTo>
                      <a:pt x="68" y="13"/>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85" name="Freeform 501"/>
              <p:cNvSpPr>
                <a:spLocks noChangeArrowheads="1"/>
              </p:cNvSpPr>
              <p:nvPr/>
            </p:nvSpPr>
            <p:spPr bwMode="auto">
              <a:xfrm>
                <a:off x="2829" y="4135"/>
                <a:ext cx="5" cy="27"/>
              </a:xfrm>
              <a:custGeom>
                <a:avLst/>
                <a:gdLst>
                  <a:gd name="T0" fmla="*/ 22 w 23"/>
                  <a:gd name="T1" fmla="*/ 0 h 118"/>
                  <a:gd name="T2" fmla="*/ 0 w 23"/>
                  <a:gd name="T3" fmla="*/ 112 h 118"/>
                  <a:gd name="T4" fmla="*/ 20 w 23"/>
                  <a:gd name="T5" fmla="*/ 117 h 118"/>
                  <a:gd name="T6" fmla="*/ 22 w 23"/>
                  <a:gd name="T7" fmla="*/ 0 h 118"/>
                </a:gdLst>
                <a:ahLst/>
                <a:cxnLst>
                  <a:cxn ang="0">
                    <a:pos x="T0" y="T1"/>
                  </a:cxn>
                  <a:cxn ang="0">
                    <a:pos x="T2" y="T3"/>
                  </a:cxn>
                  <a:cxn ang="0">
                    <a:pos x="T4" y="T5"/>
                  </a:cxn>
                  <a:cxn ang="0">
                    <a:pos x="T6" y="T7"/>
                  </a:cxn>
                </a:cxnLst>
                <a:rect l="0" t="0" r="r" b="b"/>
                <a:pathLst>
                  <a:path w="23" h="118">
                    <a:moveTo>
                      <a:pt x="22" y="0"/>
                    </a:moveTo>
                    <a:lnTo>
                      <a:pt x="0" y="112"/>
                    </a:lnTo>
                    <a:lnTo>
                      <a:pt x="20" y="117"/>
                    </a:lnTo>
                    <a:lnTo>
                      <a:pt x="22" y="0"/>
                    </a:lnTo>
                  </a:path>
                </a:pathLst>
              </a:custGeom>
              <a:solidFill>
                <a:srgbClr val="FF00FF"/>
              </a:solidFill>
              <a:ln w="9525">
                <a:solidFill>
                  <a:srgbClr val="FF00FF"/>
                </a:solidFill>
                <a:round/>
                <a:headEnd/>
                <a:tailEnd/>
              </a:ln>
            </p:spPr>
            <p:txBody>
              <a:bodyPr wrap="none" anchor="ctr"/>
              <a:lstStyle/>
              <a:p>
                <a:endParaRPr lang="en-US"/>
              </a:p>
            </p:txBody>
          </p:sp>
          <p:sp>
            <p:nvSpPr>
              <p:cNvPr id="196086" name="Freeform 502"/>
              <p:cNvSpPr>
                <a:spLocks noChangeArrowheads="1"/>
              </p:cNvSpPr>
              <p:nvPr/>
            </p:nvSpPr>
            <p:spPr bwMode="auto">
              <a:xfrm>
                <a:off x="2834" y="4135"/>
                <a:ext cx="5" cy="27"/>
              </a:xfrm>
              <a:custGeom>
                <a:avLst/>
                <a:gdLst>
                  <a:gd name="T0" fmla="*/ 2 w 24"/>
                  <a:gd name="T1" fmla="*/ 0 h 118"/>
                  <a:gd name="T2" fmla="*/ 0 w 24"/>
                  <a:gd name="T3" fmla="*/ 117 h 118"/>
                  <a:gd name="T4" fmla="*/ 23 w 24"/>
                  <a:gd name="T5" fmla="*/ 5 h 118"/>
                  <a:gd name="T6" fmla="*/ 2 w 24"/>
                  <a:gd name="T7" fmla="*/ 0 h 118"/>
                </a:gdLst>
                <a:ahLst/>
                <a:cxnLst>
                  <a:cxn ang="0">
                    <a:pos x="T0" y="T1"/>
                  </a:cxn>
                  <a:cxn ang="0">
                    <a:pos x="T2" y="T3"/>
                  </a:cxn>
                  <a:cxn ang="0">
                    <a:pos x="T4" y="T5"/>
                  </a:cxn>
                  <a:cxn ang="0">
                    <a:pos x="T6" y="T7"/>
                  </a:cxn>
                </a:cxnLst>
                <a:rect l="0" t="0" r="r" b="b"/>
                <a:pathLst>
                  <a:path w="24" h="118">
                    <a:moveTo>
                      <a:pt x="2" y="0"/>
                    </a:moveTo>
                    <a:lnTo>
                      <a:pt x="0" y="117"/>
                    </a:lnTo>
                    <a:lnTo>
                      <a:pt x="23" y="5"/>
                    </a:lnTo>
                    <a:lnTo>
                      <a:pt x="2" y="0"/>
                    </a:lnTo>
                  </a:path>
                </a:pathLst>
              </a:custGeom>
              <a:solidFill>
                <a:srgbClr val="FF00FF"/>
              </a:solidFill>
              <a:ln w="9525">
                <a:solidFill>
                  <a:srgbClr val="FF00FF"/>
                </a:solidFill>
                <a:round/>
                <a:headEnd/>
                <a:tailEnd/>
              </a:ln>
            </p:spPr>
            <p:txBody>
              <a:bodyPr wrap="none" anchor="ctr"/>
              <a:lstStyle/>
              <a:p>
                <a:endParaRPr lang="en-US"/>
              </a:p>
            </p:txBody>
          </p:sp>
          <p:sp>
            <p:nvSpPr>
              <p:cNvPr id="196087" name="Freeform 503"/>
              <p:cNvSpPr>
                <a:spLocks noChangeArrowheads="1"/>
              </p:cNvSpPr>
              <p:nvPr/>
            </p:nvSpPr>
            <p:spPr bwMode="auto">
              <a:xfrm>
                <a:off x="2843" y="4137"/>
                <a:ext cx="66" cy="26"/>
              </a:xfrm>
              <a:custGeom>
                <a:avLst/>
                <a:gdLst>
                  <a:gd name="T0" fmla="*/ 0 w 292"/>
                  <a:gd name="T1" fmla="*/ 114 h 115"/>
                  <a:gd name="T2" fmla="*/ 13 w 292"/>
                  <a:gd name="T3" fmla="*/ 0 h 115"/>
                  <a:gd name="T4" fmla="*/ 291 w 292"/>
                  <a:gd name="T5" fmla="*/ 28 h 115"/>
                  <a:gd name="T6" fmla="*/ 0 w 292"/>
                  <a:gd name="T7" fmla="*/ 114 h 115"/>
                </a:gdLst>
                <a:ahLst/>
                <a:cxnLst>
                  <a:cxn ang="0">
                    <a:pos x="T0" y="T1"/>
                  </a:cxn>
                  <a:cxn ang="0">
                    <a:pos x="T2" y="T3"/>
                  </a:cxn>
                  <a:cxn ang="0">
                    <a:pos x="T4" y="T5"/>
                  </a:cxn>
                  <a:cxn ang="0">
                    <a:pos x="T6" y="T7"/>
                  </a:cxn>
                </a:cxnLst>
                <a:rect l="0" t="0" r="r" b="b"/>
                <a:pathLst>
                  <a:path w="292" h="115">
                    <a:moveTo>
                      <a:pt x="0" y="114"/>
                    </a:moveTo>
                    <a:lnTo>
                      <a:pt x="13" y="0"/>
                    </a:lnTo>
                    <a:lnTo>
                      <a:pt x="291" y="28"/>
                    </a:lnTo>
                    <a:lnTo>
                      <a:pt x="0" y="114"/>
                    </a:lnTo>
                  </a:path>
                </a:pathLst>
              </a:custGeom>
              <a:solidFill>
                <a:srgbClr val="0000FF"/>
              </a:solidFill>
              <a:ln w="9525">
                <a:solidFill>
                  <a:srgbClr val="0000FF"/>
                </a:solidFill>
                <a:round/>
                <a:headEnd/>
                <a:tailEnd/>
              </a:ln>
            </p:spPr>
            <p:txBody>
              <a:bodyPr wrap="none" anchor="ctr"/>
              <a:lstStyle/>
              <a:p>
                <a:endParaRPr lang="en-US"/>
              </a:p>
            </p:txBody>
          </p:sp>
          <p:sp>
            <p:nvSpPr>
              <p:cNvPr id="196088" name="Freeform 504"/>
              <p:cNvSpPr>
                <a:spLocks noChangeArrowheads="1"/>
              </p:cNvSpPr>
              <p:nvPr/>
            </p:nvSpPr>
            <p:spPr bwMode="auto">
              <a:xfrm>
                <a:off x="2843" y="4143"/>
                <a:ext cx="66" cy="26"/>
              </a:xfrm>
              <a:custGeom>
                <a:avLst/>
                <a:gdLst>
                  <a:gd name="T0" fmla="*/ 0 w 292"/>
                  <a:gd name="T1" fmla="*/ 86 h 115"/>
                  <a:gd name="T2" fmla="*/ 291 w 292"/>
                  <a:gd name="T3" fmla="*/ 0 h 115"/>
                  <a:gd name="T4" fmla="*/ 281 w 292"/>
                  <a:gd name="T5" fmla="*/ 114 h 115"/>
                  <a:gd name="T6" fmla="*/ 0 w 292"/>
                  <a:gd name="T7" fmla="*/ 86 h 115"/>
                </a:gdLst>
                <a:ahLst/>
                <a:cxnLst>
                  <a:cxn ang="0">
                    <a:pos x="T0" y="T1"/>
                  </a:cxn>
                  <a:cxn ang="0">
                    <a:pos x="T2" y="T3"/>
                  </a:cxn>
                  <a:cxn ang="0">
                    <a:pos x="T4" y="T5"/>
                  </a:cxn>
                  <a:cxn ang="0">
                    <a:pos x="T6" y="T7"/>
                  </a:cxn>
                </a:cxnLst>
                <a:rect l="0" t="0" r="r" b="b"/>
                <a:pathLst>
                  <a:path w="292" h="115">
                    <a:moveTo>
                      <a:pt x="0" y="86"/>
                    </a:moveTo>
                    <a:lnTo>
                      <a:pt x="291" y="0"/>
                    </a:lnTo>
                    <a:lnTo>
                      <a:pt x="281" y="114"/>
                    </a:lnTo>
                    <a:lnTo>
                      <a:pt x="0" y="86"/>
                    </a:lnTo>
                  </a:path>
                </a:pathLst>
              </a:custGeom>
              <a:solidFill>
                <a:srgbClr val="0000FF"/>
              </a:solidFill>
              <a:ln w="9525">
                <a:solidFill>
                  <a:srgbClr val="0000FF"/>
                </a:solidFill>
                <a:round/>
                <a:headEnd/>
                <a:tailEnd/>
              </a:ln>
            </p:spPr>
            <p:txBody>
              <a:bodyPr wrap="none" anchor="ctr"/>
              <a:lstStyle/>
              <a:p>
                <a:endParaRPr lang="en-US"/>
              </a:p>
            </p:txBody>
          </p:sp>
          <p:sp>
            <p:nvSpPr>
              <p:cNvPr id="196089" name="Freeform 505"/>
              <p:cNvSpPr>
                <a:spLocks noChangeArrowheads="1"/>
              </p:cNvSpPr>
              <p:nvPr/>
            </p:nvSpPr>
            <p:spPr bwMode="auto">
              <a:xfrm>
                <a:off x="2941" y="4143"/>
                <a:ext cx="12" cy="26"/>
              </a:xfrm>
              <a:custGeom>
                <a:avLst/>
                <a:gdLst>
                  <a:gd name="T0" fmla="*/ 0 w 52"/>
                  <a:gd name="T1" fmla="*/ 0 h 115"/>
                  <a:gd name="T2" fmla="*/ 0 w 52"/>
                  <a:gd name="T3" fmla="*/ 114 h 115"/>
                  <a:gd name="T4" fmla="*/ 51 w 52"/>
                  <a:gd name="T5" fmla="*/ 114 h 115"/>
                  <a:gd name="T6" fmla="*/ 0 w 52"/>
                  <a:gd name="T7" fmla="*/ 0 h 115"/>
                </a:gdLst>
                <a:ahLst/>
                <a:cxnLst>
                  <a:cxn ang="0">
                    <a:pos x="T0" y="T1"/>
                  </a:cxn>
                  <a:cxn ang="0">
                    <a:pos x="T2" y="T3"/>
                  </a:cxn>
                  <a:cxn ang="0">
                    <a:pos x="T4" y="T5"/>
                  </a:cxn>
                  <a:cxn ang="0">
                    <a:pos x="T6" y="T7"/>
                  </a:cxn>
                </a:cxnLst>
                <a:rect l="0" t="0" r="r" b="b"/>
                <a:pathLst>
                  <a:path w="52" h="115">
                    <a:moveTo>
                      <a:pt x="0" y="0"/>
                    </a:moveTo>
                    <a:lnTo>
                      <a:pt x="0" y="114"/>
                    </a:lnTo>
                    <a:lnTo>
                      <a:pt x="51" y="11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90" name="Freeform 506"/>
              <p:cNvSpPr>
                <a:spLocks noChangeArrowheads="1"/>
              </p:cNvSpPr>
              <p:nvPr/>
            </p:nvSpPr>
            <p:spPr bwMode="auto">
              <a:xfrm>
                <a:off x="2941" y="4143"/>
                <a:ext cx="12" cy="26"/>
              </a:xfrm>
              <a:custGeom>
                <a:avLst/>
                <a:gdLst>
                  <a:gd name="T0" fmla="*/ 0 w 52"/>
                  <a:gd name="T1" fmla="*/ 0 h 115"/>
                  <a:gd name="T2" fmla="*/ 51 w 52"/>
                  <a:gd name="T3" fmla="*/ 114 h 115"/>
                  <a:gd name="T4" fmla="*/ 51 w 52"/>
                  <a:gd name="T5" fmla="*/ 0 h 115"/>
                  <a:gd name="T6" fmla="*/ 0 w 52"/>
                  <a:gd name="T7" fmla="*/ 0 h 115"/>
                </a:gdLst>
                <a:ahLst/>
                <a:cxnLst>
                  <a:cxn ang="0">
                    <a:pos x="T0" y="T1"/>
                  </a:cxn>
                  <a:cxn ang="0">
                    <a:pos x="T2" y="T3"/>
                  </a:cxn>
                  <a:cxn ang="0">
                    <a:pos x="T4" y="T5"/>
                  </a:cxn>
                  <a:cxn ang="0">
                    <a:pos x="T6" y="T7"/>
                  </a:cxn>
                </a:cxnLst>
                <a:rect l="0" t="0" r="r" b="b"/>
                <a:pathLst>
                  <a:path w="52" h="115">
                    <a:moveTo>
                      <a:pt x="0" y="0"/>
                    </a:moveTo>
                    <a:lnTo>
                      <a:pt x="51" y="114"/>
                    </a:lnTo>
                    <a:lnTo>
                      <a:pt x="51" y="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91" name="Freeform 507"/>
              <p:cNvSpPr>
                <a:spLocks noChangeArrowheads="1"/>
              </p:cNvSpPr>
              <p:nvPr/>
            </p:nvSpPr>
            <p:spPr bwMode="auto">
              <a:xfrm>
                <a:off x="2972" y="4143"/>
                <a:ext cx="11" cy="26"/>
              </a:xfrm>
              <a:custGeom>
                <a:avLst/>
                <a:gdLst>
                  <a:gd name="T0" fmla="*/ 0 w 49"/>
                  <a:gd name="T1" fmla="*/ 0 h 115"/>
                  <a:gd name="T2" fmla="*/ 0 w 49"/>
                  <a:gd name="T3" fmla="*/ 114 h 115"/>
                  <a:gd name="T4" fmla="*/ 48 w 49"/>
                  <a:gd name="T5" fmla="*/ 114 h 115"/>
                  <a:gd name="T6" fmla="*/ 0 w 49"/>
                  <a:gd name="T7" fmla="*/ 0 h 115"/>
                </a:gdLst>
                <a:ahLst/>
                <a:cxnLst>
                  <a:cxn ang="0">
                    <a:pos x="T0" y="T1"/>
                  </a:cxn>
                  <a:cxn ang="0">
                    <a:pos x="T2" y="T3"/>
                  </a:cxn>
                  <a:cxn ang="0">
                    <a:pos x="T4" y="T5"/>
                  </a:cxn>
                  <a:cxn ang="0">
                    <a:pos x="T6" y="T7"/>
                  </a:cxn>
                </a:cxnLst>
                <a:rect l="0" t="0" r="r" b="b"/>
                <a:pathLst>
                  <a:path w="49" h="115">
                    <a:moveTo>
                      <a:pt x="0" y="0"/>
                    </a:moveTo>
                    <a:lnTo>
                      <a:pt x="0" y="114"/>
                    </a:lnTo>
                    <a:lnTo>
                      <a:pt x="48" y="11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92" name="Freeform 508"/>
              <p:cNvSpPr>
                <a:spLocks noChangeArrowheads="1"/>
              </p:cNvSpPr>
              <p:nvPr/>
            </p:nvSpPr>
            <p:spPr bwMode="auto">
              <a:xfrm>
                <a:off x="2972" y="4143"/>
                <a:ext cx="11" cy="26"/>
              </a:xfrm>
              <a:custGeom>
                <a:avLst/>
                <a:gdLst>
                  <a:gd name="T0" fmla="*/ 0 w 49"/>
                  <a:gd name="T1" fmla="*/ 0 h 115"/>
                  <a:gd name="T2" fmla="*/ 48 w 49"/>
                  <a:gd name="T3" fmla="*/ 114 h 115"/>
                  <a:gd name="T4" fmla="*/ 48 w 49"/>
                  <a:gd name="T5" fmla="*/ 0 h 115"/>
                  <a:gd name="T6" fmla="*/ 0 w 49"/>
                  <a:gd name="T7" fmla="*/ 0 h 115"/>
                </a:gdLst>
                <a:ahLst/>
                <a:cxnLst>
                  <a:cxn ang="0">
                    <a:pos x="T0" y="T1"/>
                  </a:cxn>
                  <a:cxn ang="0">
                    <a:pos x="T2" y="T3"/>
                  </a:cxn>
                  <a:cxn ang="0">
                    <a:pos x="T4" y="T5"/>
                  </a:cxn>
                  <a:cxn ang="0">
                    <a:pos x="T6" y="T7"/>
                  </a:cxn>
                </a:cxnLst>
                <a:rect l="0" t="0" r="r" b="b"/>
                <a:pathLst>
                  <a:path w="49" h="115">
                    <a:moveTo>
                      <a:pt x="0" y="0"/>
                    </a:moveTo>
                    <a:lnTo>
                      <a:pt x="48" y="114"/>
                    </a:lnTo>
                    <a:lnTo>
                      <a:pt x="48" y="0"/>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93" name="Freeform 509"/>
              <p:cNvSpPr>
                <a:spLocks noChangeArrowheads="1"/>
              </p:cNvSpPr>
              <p:nvPr/>
            </p:nvSpPr>
            <p:spPr bwMode="auto">
              <a:xfrm>
                <a:off x="2991" y="4143"/>
                <a:ext cx="12" cy="26"/>
              </a:xfrm>
              <a:custGeom>
                <a:avLst/>
                <a:gdLst>
                  <a:gd name="T0" fmla="*/ 0 w 52"/>
                  <a:gd name="T1" fmla="*/ 0 h 115"/>
                  <a:gd name="T2" fmla="*/ 0 w 52"/>
                  <a:gd name="T3" fmla="*/ 114 h 115"/>
                  <a:gd name="T4" fmla="*/ 51 w 52"/>
                  <a:gd name="T5" fmla="*/ 114 h 115"/>
                  <a:gd name="T6" fmla="*/ 0 w 52"/>
                  <a:gd name="T7" fmla="*/ 0 h 115"/>
                </a:gdLst>
                <a:ahLst/>
                <a:cxnLst>
                  <a:cxn ang="0">
                    <a:pos x="T0" y="T1"/>
                  </a:cxn>
                  <a:cxn ang="0">
                    <a:pos x="T2" y="T3"/>
                  </a:cxn>
                  <a:cxn ang="0">
                    <a:pos x="T4" y="T5"/>
                  </a:cxn>
                  <a:cxn ang="0">
                    <a:pos x="T6" y="T7"/>
                  </a:cxn>
                </a:cxnLst>
                <a:rect l="0" t="0" r="r" b="b"/>
                <a:pathLst>
                  <a:path w="52" h="115">
                    <a:moveTo>
                      <a:pt x="0" y="0"/>
                    </a:moveTo>
                    <a:lnTo>
                      <a:pt x="0" y="114"/>
                    </a:lnTo>
                    <a:lnTo>
                      <a:pt x="51" y="114"/>
                    </a:lnTo>
                    <a:lnTo>
                      <a:pt x="0" y="0"/>
                    </a:lnTo>
                  </a:path>
                </a:pathLst>
              </a:custGeom>
              <a:solidFill>
                <a:srgbClr val="FF00FF"/>
              </a:solidFill>
              <a:ln w="9525">
                <a:solidFill>
                  <a:srgbClr val="FF00FF"/>
                </a:solidFill>
                <a:round/>
                <a:headEnd/>
                <a:tailEnd/>
              </a:ln>
            </p:spPr>
            <p:txBody>
              <a:bodyPr wrap="none" anchor="ctr"/>
              <a:lstStyle/>
              <a:p>
                <a:endParaRPr lang="en-US"/>
              </a:p>
            </p:txBody>
          </p:sp>
          <p:sp>
            <p:nvSpPr>
              <p:cNvPr id="196094" name="Freeform 510"/>
              <p:cNvSpPr>
                <a:spLocks noChangeArrowheads="1"/>
              </p:cNvSpPr>
              <p:nvPr/>
            </p:nvSpPr>
            <p:spPr bwMode="auto">
              <a:xfrm>
                <a:off x="2991" y="4143"/>
                <a:ext cx="12" cy="26"/>
              </a:xfrm>
              <a:custGeom>
                <a:avLst/>
                <a:gdLst>
                  <a:gd name="T0" fmla="*/ 0 w 52"/>
                  <a:gd name="T1" fmla="*/ 0 h 115"/>
                  <a:gd name="T2" fmla="*/ 51 w 52"/>
                  <a:gd name="T3" fmla="*/ 114 h 115"/>
                  <a:gd name="T4" fmla="*/ 51 w 52"/>
                  <a:gd name="T5" fmla="*/ 0 h 115"/>
                  <a:gd name="T6" fmla="*/ 0 w 52"/>
                  <a:gd name="T7" fmla="*/ 0 h 115"/>
                </a:gdLst>
                <a:ahLst/>
                <a:cxnLst>
                  <a:cxn ang="0">
                    <a:pos x="T0" y="T1"/>
                  </a:cxn>
                  <a:cxn ang="0">
                    <a:pos x="T2" y="T3"/>
                  </a:cxn>
                  <a:cxn ang="0">
                    <a:pos x="T4" y="T5"/>
                  </a:cxn>
                  <a:cxn ang="0">
                    <a:pos x="T6" y="T7"/>
                  </a:cxn>
                </a:cxnLst>
                <a:rect l="0" t="0" r="r" b="b"/>
                <a:pathLst>
                  <a:path w="52" h="115">
                    <a:moveTo>
                      <a:pt x="0" y="0"/>
                    </a:moveTo>
                    <a:lnTo>
                      <a:pt x="51" y="114"/>
                    </a:lnTo>
                    <a:lnTo>
                      <a:pt x="51" y="0"/>
                    </a:lnTo>
                    <a:lnTo>
                      <a:pt x="0" y="0"/>
                    </a:lnTo>
                  </a:path>
                </a:pathLst>
              </a:custGeom>
              <a:solidFill>
                <a:srgbClr val="FF00FF"/>
              </a:solidFill>
              <a:ln w="9525">
                <a:solidFill>
                  <a:srgbClr val="FF00FF"/>
                </a:solidFill>
                <a:round/>
                <a:headEnd/>
                <a:tailEnd/>
              </a:ln>
            </p:spPr>
            <p:txBody>
              <a:bodyPr wrap="none" anchor="ctr"/>
              <a:lstStyle/>
              <a:p>
                <a:endParaRPr lang="en-US"/>
              </a:p>
            </p:txBody>
          </p:sp>
        </p:grpSp>
        <p:grpSp>
          <p:nvGrpSpPr>
            <p:cNvPr id="196095" name="Group 511"/>
            <p:cNvGrpSpPr>
              <a:grpSpLocks/>
            </p:cNvGrpSpPr>
            <p:nvPr/>
          </p:nvGrpSpPr>
          <p:grpSpPr bwMode="auto">
            <a:xfrm>
              <a:off x="4644" y="3691"/>
              <a:ext cx="311" cy="501"/>
              <a:chOff x="4644" y="3691"/>
              <a:chExt cx="311" cy="501"/>
            </a:xfrm>
          </p:grpSpPr>
          <p:grpSp>
            <p:nvGrpSpPr>
              <p:cNvPr id="196096" name="Group 512"/>
              <p:cNvGrpSpPr>
                <a:grpSpLocks/>
              </p:cNvGrpSpPr>
              <p:nvPr/>
            </p:nvGrpSpPr>
            <p:grpSpPr bwMode="auto">
              <a:xfrm>
                <a:off x="4644" y="3737"/>
                <a:ext cx="90" cy="430"/>
                <a:chOff x="4644" y="3737"/>
                <a:chExt cx="90" cy="430"/>
              </a:xfrm>
            </p:grpSpPr>
            <p:sp>
              <p:nvSpPr>
                <p:cNvPr id="196097" name="Line 513"/>
                <p:cNvSpPr>
                  <a:spLocks noChangeShapeType="1"/>
                </p:cNvSpPr>
                <p:nvPr/>
              </p:nvSpPr>
              <p:spPr bwMode="auto">
                <a:xfrm flipV="1">
                  <a:off x="4644" y="3736"/>
                  <a:ext cx="1" cy="433"/>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6098" name="Line 514"/>
                <p:cNvSpPr>
                  <a:spLocks noChangeShapeType="1"/>
                </p:cNvSpPr>
                <p:nvPr/>
              </p:nvSpPr>
              <p:spPr bwMode="auto">
                <a:xfrm flipV="1">
                  <a:off x="4735" y="3736"/>
                  <a:ext cx="1" cy="45"/>
                </a:xfrm>
                <a:prstGeom prst="line">
                  <a:avLst/>
                </a:prstGeom>
                <a:noFill/>
                <a:ln w="9525">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96099" name="Text Box 515"/>
              <p:cNvSpPr txBox="1">
                <a:spLocks noChangeArrowheads="1"/>
              </p:cNvSpPr>
              <p:nvPr/>
            </p:nvSpPr>
            <p:spPr bwMode="auto">
              <a:xfrm>
                <a:off x="4715" y="4069"/>
                <a:ext cx="233"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wrap="none" lIns="0" tIns="0" rIns="0" bIns="0">
                <a:spAutoFit/>
              </a:bodyPr>
              <a:lstStyle>
                <a:lvl1pPr algn="l" defTabSz="828675">
                  <a:defRPr sz="2400">
                    <a:solidFill>
                      <a:schemeClr val="tx1"/>
                    </a:solidFill>
                    <a:latin typeface="Times New Roman" panose="02020603050405020304" pitchFamily="18" charset="0"/>
                  </a:defRPr>
                </a:lvl1pPr>
                <a:lvl2pPr marL="414338" algn="l" defTabSz="828675">
                  <a:defRPr sz="2400">
                    <a:solidFill>
                      <a:schemeClr val="tx1"/>
                    </a:solidFill>
                    <a:latin typeface="Times New Roman" panose="02020603050405020304" pitchFamily="18" charset="0"/>
                  </a:defRPr>
                </a:lvl2pPr>
                <a:lvl3pPr marL="828675" algn="l" defTabSz="828675">
                  <a:defRPr sz="2400">
                    <a:solidFill>
                      <a:schemeClr val="tx1"/>
                    </a:solidFill>
                    <a:latin typeface="Times New Roman" panose="02020603050405020304" pitchFamily="18" charset="0"/>
                  </a:defRPr>
                </a:lvl3pPr>
                <a:lvl4pPr marL="1244600" algn="l" defTabSz="828675">
                  <a:defRPr sz="2400">
                    <a:solidFill>
                      <a:schemeClr val="tx1"/>
                    </a:solidFill>
                    <a:latin typeface="Times New Roman" panose="02020603050405020304" pitchFamily="18" charset="0"/>
                  </a:defRPr>
                </a:lvl4pPr>
                <a:lvl5pPr marL="1658938" algn="l" defTabSz="828675">
                  <a:defRPr sz="2400">
                    <a:solidFill>
                      <a:schemeClr val="tx1"/>
                    </a:solidFill>
                    <a:latin typeface="Times New Roman" panose="02020603050405020304" pitchFamily="18" charset="0"/>
                  </a:defRPr>
                </a:lvl5pPr>
                <a:lvl6pPr marL="2116138" defTabSz="828675" eaLnBrk="0" fontAlgn="base" hangingPunct="0">
                  <a:spcBef>
                    <a:spcPct val="0"/>
                  </a:spcBef>
                  <a:spcAft>
                    <a:spcPct val="0"/>
                  </a:spcAft>
                  <a:defRPr sz="2400">
                    <a:solidFill>
                      <a:schemeClr val="tx1"/>
                    </a:solidFill>
                    <a:latin typeface="Times New Roman" panose="02020603050405020304" pitchFamily="18" charset="0"/>
                  </a:defRPr>
                </a:lvl6pPr>
                <a:lvl7pPr marL="2573338" defTabSz="828675" eaLnBrk="0" fontAlgn="base" hangingPunct="0">
                  <a:spcBef>
                    <a:spcPct val="0"/>
                  </a:spcBef>
                  <a:spcAft>
                    <a:spcPct val="0"/>
                  </a:spcAft>
                  <a:defRPr sz="2400">
                    <a:solidFill>
                      <a:schemeClr val="tx1"/>
                    </a:solidFill>
                    <a:latin typeface="Times New Roman" panose="02020603050405020304" pitchFamily="18" charset="0"/>
                  </a:defRPr>
                </a:lvl7pPr>
                <a:lvl8pPr marL="3030538" defTabSz="828675" eaLnBrk="0" fontAlgn="base" hangingPunct="0">
                  <a:spcBef>
                    <a:spcPct val="0"/>
                  </a:spcBef>
                  <a:spcAft>
                    <a:spcPct val="0"/>
                  </a:spcAft>
                  <a:defRPr sz="2400">
                    <a:solidFill>
                      <a:schemeClr val="tx1"/>
                    </a:solidFill>
                    <a:latin typeface="Times New Roman" panose="02020603050405020304" pitchFamily="18" charset="0"/>
                  </a:defRPr>
                </a:lvl8pPr>
                <a:lvl9pPr marL="3487738" defTabSz="828675" eaLnBrk="0" fontAlgn="base" hangingPunct="0">
                  <a:spcBef>
                    <a:spcPct val="0"/>
                  </a:spcBef>
                  <a:spcAft>
                    <a:spcPct val="0"/>
                  </a:spcAft>
                  <a:defRPr sz="2400">
                    <a:solidFill>
                      <a:schemeClr val="tx1"/>
                    </a:solidFill>
                    <a:latin typeface="Times New Roman" panose="02020603050405020304" pitchFamily="18" charset="0"/>
                  </a:defRPr>
                </a:lvl9pPr>
              </a:lstStyle>
              <a:p>
                <a:pPr eaLnBrk="1">
                  <a:lnSpc>
                    <a:spcPct val="95000"/>
                  </a:lnSpc>
                  <a:buClr>
                    <a:srgbClr val="000000"/>
                  </a:buClr>
                  <a:buSzPct val="45000"/>
                  <a:buFont typeface="StarSymbol" charset="0"/>
                  <a:buNone/>
                </a:pPr>
                <a:r>
                  <a:rPr lang="en-GB" altLang="en-US" sz="1300">
                    <a:solidFill>
                      <a:srgbClr val="FF0000"/>
                    </a:solidFill>
                    <a:latin typeface="Utopia" pitchFamily="16" charset="0"/>
                  </a:rPr>
                  <a:t>10 m</a:t>
                </a:r>
              </a:p>
            </p:txBody>
          </p:sp>
          <p:sp>
            <p:nvSpPr>
              <p:cNvPr id="196100" name="Text Box 516"/>
              <p:cNvSpPr txBox="1">
                <a:spLocks noChangeArrowheads="1"/>
              </p:cNvSpPr>
              <p:nvPr/>
            </p:nvSpPr>
            <p:spPr bwMode="auto">
              <a:xfrm>
                <a:off x="4781" y="3691"/>
                <a:ext cx="174" cy="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80"/>
                    </a:solidFill>
                    <a:miter lim="800000"/>
                    <a:headEnd/>
                    <a:tailEnd/>
                  </a14:hiddenLine>
                </a:ext>
              </a:extLst>
            </p:spPr>
            <p:txBody>
              <a:bodyPr lIns="0" tIns="0" rIns="0" bIns="0">
                <a:spAutoFit/>
              </a:bodyPr>
              <a:lstStyle>
                <a:lvl1pPr algn="l" defTabSz="828675">
                  <a:defRPr sz="2400">
                    <a:solidFill>
                      <a:schemeClr val="tx1"/>
                    </a:solidFill>
                    <a:latin typeface="Times New Roman" panose="02020603050405020304" pitchFamily="18" charset="0"/>
                  </a:defRPr>
                </a:lvl1pPr>
                <a:lvl2pPr marL="414338" algn="l" defTabSz="828675">
                  <a:defRPr sz="2400">
                    <a:solidFill>
                      <a:schemeClr val="tx1"/>
                    </a:solidFill>
                    <a:latin typeface="Times New Roman" panose="02020603050405020304" pitchFamily="18" charset="0"/>
                  </a:defRPr>
                </a:lvl2pPr>
                <a:lvl3pPr marL="828675" algn="l" defTabSz="828675">
                  <a:defRPr sz="2400">
                    <a:solidFill>
                      <a:schemeClr val="tx1"/>
                    </a:solidFill>
                    <a:latin typeface="Times New Roman" panose="02020603050405020304" pitchFamily="18" charset="0"/>
                  </a:defRPr>
                </a:lvl3pPr>
                <a:lvl4pPr marL="1244600" algn="l" defTabSz="828675">
                  <a:defRPr sz="2400">
                    <a:solidFill>
                      <a:schemeClr val="tx1"/>
                    </a:solidFill>
                    <a:latin typeface="Times New Roman" panose="02020603050405020304" pitchFamily="18" charset="0"/>
                  </a:defRPr>
                </a:lvl4pPr>
                <a:lvl5pPr marL="1658938" algn="l" defTabSz="828675">
                  <a:defRPr sz="2400">
                    <a:solidFill>
                      <a:schemeClr val="tx1"/>
                    </a:solidFill>
                    <a:latin typeface="Times New Roman" panose="02020603050405020304" pitchFamily="18" charset="0"/>
                  </a:defRPr>
                </a:lvl5pPr>
                <a:lvl6pPr marL="2116138" defTabSz="828675" eaLnBrk="0" fontAlgn="base" hangingPunct="0">
                  <a:spcBef>
                    <a:spcPct val="0"/>
                  </a:spcBef>
                  <a:spcAft>
                    <a:spcPct val="0"/>
                  </a:spcAft>
                  <a:defRPr sz="2400">
                    <a:solidFill>
                      <a:schemeClr val="tx1"/>
                    </a:solidFill>
                    <a:latin typeface="Times New Roman" panose="02020603050405020304" pitchFamily="18" charset="0"/>
                  </a:defRPr>
                </a:lvl6pPr>
                <a:lvl7pPr marL="2573338" defTabSz="828675" eaLnBrk="0" fontAlgn="base" hangingPunct="0">
                  <a:spcBef>
                    <a:spcPct val="0"/>
                  </a:spcBef>
                  <a:spcAft>
                    <a:spcPct val="0"/>
                  </a:spcAft>
                  <a:defRPr sz="2400">
                    <a:solidFill>
                      <a:schemeClr val="tx1"/>
                    </a:solidFill>
                    <a:latin typeface="Times New Roman" panose="02020603050405020304" pitchFamily="18" charset="0"/>
                  </a:defRPr>
                </a:lvl7pPr>
                <a:lvl8pPr marL="3030538" defTabSz="828675" eaLnBrk="0" fontAlgn="base" hangingPunct="0">
                  <a:spcBef>
                    <a:spcPct val="0"/>
                  </a:spcBef>
                  <a:spcAft>
                    <a:spcPct val="0"/>
                  </a:spcAft>
                  <a:defRPr sz="2400">
                    <a:solidFill>
                      <a:schemeClr val="tx1"/>
                    </a:solidFill>
                    <a:latin typeface="Times New Roman" panose="02020603050405020304" pitchFamily="18" charset="0"/>
                  </a:defRPr>
                </a:lvl8pPr>
                <a:lvl9pPr marL="3487738" defTabSz="828675" eaLnBrk="0" fontAlgn="base" hangingPunct="0">
                  <a:spcBef>
                    <a:spcPct val="0"/>
                  </a:spcBef>
                  <a:spcAft>
                    <a:spcPct val="0"/>
                  </a:spcAft>
                  <a:defRPr sz="2400">
                    <a:solidFill>
                      <a:schemeClr val="tx1"/>
                    </a:solidFill>
                    <a:latin typeface="Times New Roman" panose="02020603050405020304" pitchFamily="18" charset="0"/>
                  </a:defRPr>
                </a:lvl9pPr>
              </a:lstStyle>
              <a:p>
                <a:pPr eaLnBrk="1">
                  <a:lnSpc>
                    <a:spcPct val="95000"/>
                  </a:lnSpc>
                  <a:buClr>
                    <a:srgbClr val="000000"/>
                  </a:buClr>
                  <a:buSzPct val="45000"/>
                  <a:buFont typeface="StarSymbol" charset="0"/>
                  <a:buNone/>
                </a:pPr>
                <a:r>
                  <a:rPr lang="en-GB" altLang="en-US" sz="1300">
                    <a:solidFill>
                      <a:srgbClr val="0000FF"/>
                    </a:solidFill>
                    <a:latin typeface="Utopia" pitchFamily="16" charset="0"/>
                  </a:rPr>
                  <a:t>1m</a:t>
                </a:r>
              </a:p>
            </p:txBody>
          </p:sp>
        </p:grpSp>
      </p:grpSp>
      <p:graphicFrame>
        <p:nvGraphicFramePr>
          <p:cNvPr id="196101" name="Group 517"/>
          <p:cNvGraphicFramePr>
            <a:graphicFrameLocks noGrp="1"/>
          </p:cNvGraphicFramePr>
          <p:nvPr/>
        </p:nvGraphicFramePr>
        <p:xfrm>
          <a:off x="9048750" y="1125538"/>
          <a:ext cx="1371600" cy="2773680"/>
        </p:xfrm>
        <a:graphic>
          <a:graphicData uri="http://schemas.openxmlformats.org/drawingml/2006/table">
            <a:tbl>
              <a:tblPr/>
              <a:tblGrid>
                <a:gridCol w="1371600"/>
              </a:tblGrid>
              <a:tr h="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600" b="1" i="0" u="none" strike="noStrike" cap="none" normalizeH="0" baseline="0" smtClean="0">
                          <a:ln>
                            <a:noFill/>
                          </a:ln>
                          <a:solidFill>
                            <a:srgbClr val="000000"/>
                          </a:solidFill>
                          <a:effectLst/>
                          <a:latin typeface="Arial" panose="020B0604020202020204" pitchFamily="34" charset="0"/>
                        </a:rPr>
                        <a:t>Contr.-Syst.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3399"/>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Injector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Diagnostic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Magnets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Pow.-Suppl.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Injection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Cooling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Vacuum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CC"/>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RF-System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66CC"/>
                    </a:solidFill>
                  </a:tcPr>
                </a:tc>
              </a:tr>
            </a:tbl>
          </a:graphicData>
        </a:graphic>
      </p:graphicFrame>
      <p:graphicFrame>
        <p:nvGraphicFramePr>
          <p:cNvPr id="196123" name="Group 539"/>
          <p:cNvGraphicFramePr>
            <a:graphicFrameLocks noGrp="1"/>
          </p:cNvGraphicFramePr>
          <p:nvPr/>
        </p:nvGraphicFramePr>
        <p:xfrm>
          <a:off x="1703388" y="765175"/>
          <a:ext cx="1295400" cy="1554480"/>
        </p:xfrm>
        <a:graphic>
          <a:graphicData uri="http://schemas.openxmlformats.org/drawingml/2006/table">
            <a:tbl>
              <a:tblPr/>
              <a:tblGrid>
                <a:gridCol w="1295400"/>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600" b="1" i="0" u="none" strike="noStrike" cap="none" normalizeH="0" baseline="0" dirty="0" smtClean="0">
                          <a:ln>
                            <a:noFill/>
                          </a:ln>
                          <a:solidFill>
                            <a:srgbClr val="000000"/>
                          </a:solidFill>
                          <a:effectLst/>
                          <a:latin typeface="Arial" panose="020B0604020202020204" pitchFamily="34" charset="0"/>
                        </a:rPr>
                        <a:t>Vacuum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CC"/>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Chambers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dirty="0" smtClean="0">
                          <a:ln>
                            <a:noFill/>
                          </a:ln>
                          <a:solidFill>
                            <a:srgbClr val="000000"/>
                          </a:solidFill>
                          <a:effectLst/>
                          <a:latin typeface="Arial" panose="020B0604020202020204" pitchFamily="34" charset="0"/>
                        </a:rPr>
                        <a:t>Flanges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de-DE" altLang="en-US" sz="1400" b="1" i="0" u="none" strike="noStrike" cap="none" normalizeH="0" baseline="0" smtClean="0">
                          <a:ln>
                            <a:noFill/>
                          </a:ln>
                          <a:solidFill>
                            <a:srgbClr val="000000"/>
                          </a:solidFill>
                          <a:effectLst/>
                          <a:latin typeface="Arial" panose="020B0604020202020204" pitchFamily="34" charset="0"/>
                        </a:rPr>
                        <a:t>Pumps</a:t>
                      </a:r>
                      <a:endParaRPr kumimoji="0" lang="en-GB" altLang="en-US" sz="1400" b="1" i="0" u="none" strike="noStrike" cap="none" normalizeH="0" baseline="0" smtClean="0">
                        <a:ln>
                          <a:noFill/>
                        </a:ln>
                        <a:solidFill>
                          <a:srgbClr val="000000"/>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9238">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Bellows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graphicFrame>
        <p:nvGraphicFramePr>
          <p:cNvPr id="196137" name="Group 553"/>
          <p:cNvGraphicFramePr>
            <a:graphicFrameLocks noGrp="1"/>
          </p:cNvGraphicFramePr>
          <p:nvPr/>
        </p:nvGraphicFramePr>
        <p:xfrm>
          <a:off x="5448301" y="1268413"/>
          <a:ext cx="1368425" cy="1280160"/>
        </p:xfrm>
        <a:graphic>
          <a:graphicData uri="http://schemas.openxmlformats.org/drawingml/2006/table">
            <a:tbl>
              <a:tblPr/>
              <a:tblGrid>
                <a:gridCol w="1368425"/>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Injection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Septum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Kickers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de-DE" altLang="en-US" sz="1400" b="1" i="0" u="none" strike="noStrike" cap="none" normalizeH="0" baseline="0" smtClean="0">
                          <a:ln>
                            <a:noFill/>
                          </a:ln>
                          <a:solidFill>
                            <a:srgbClr val="000000"/>
                          </a:solidFill>
                          <a:effectLst/>
                          <a:latin typeface="Arial" panose="020B0604020202020204" pitchFamily="34" charset="0"/>
                        </a:rPr>
                        <a:t>Timing</a:t>
                      </a:r>
                      <a:endParaRPr kumimoji="0" lang="en-GB" altLang="en-US" sz="1400" b="1" i="0" u="none" strike="noStrike" cap="none" normalizeH="0" baseline="0" smtClean="0">
                        <a:ln>
                          <a:noFill/>
                        </a:ln>
                        <a:solidFill>
                          <a:srgbClr val="000000"/>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149" name="Group 565"/>
          <p:cNvGraphicFramePr>
            <a:graphicFrameLocks noGrp="1"/>
          </p:cNvGraphicFramePr>
          <p:nvPr/>
        </p:nvGraphicFramePr>
        <p:xfrm>
          <a:off x="5448300" y="2636838"/>
          <a:ext cx="1371600" cy="1584960"/>
        </p:xfrm>
        <a:graphic>
          <a:graphicData uri="http://schemas.openxmlformats.org/drawingml/2006/table">
            <a:tbl>
              <a:tblPr/>
              <a:tblGrid>
                <a:gridCol w="1371600"/>
              </a:tblGrid>
              <a:tr h="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RF-System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Cavities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Electronics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Klystron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dirty="0" err="1" smtClean="0">
                          <a:ln>
                            <a:noFill/>
                          </a:ln>
                          <a:solidFill>
                            <a:srgbClr val="000000"/>
                          </a:solidFill>
                          <a:effectLst/>
                          <a:latin typeface="Arial" panose="020B0604020202020204" pitchFamily="34" charset="0"/>
                        </a:rPr>
                        <a:t>Waveg</a:t>
                      </a:r>
                      <a:r>
                        <a:rPr kumimoji="0" lang="en-GB" altLang="en-US" sz="1400" b="1" i="0" u="none" strike="noStrike" cap="none" normalizeH="0" baseline="0" dirty="0" smtClean="0">
                          <a:ln>
                            <a:noFill/>
                          </a:ln>
                          <a:solidFill>
                            <a:srgbClr val="000000"/>
                          </a:solidFill>
                          <a:effectLst/>
                          <a:latin typeface="Arial" panose="020B0604020202020204" pitchFamily="34" charset="0"/>
                        </a:rPr>
                        <a:t>.-Syst.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163" name="Group 579"/>
          <p:cNvGraphicFramePr>
            <a:graphicFrameLocks noGrp="1"/>
          </p:cNvGraphicFramePr>
          <p:nvPr/>
        </p:nvGraphicFramePr>
        <p:xfrm>
          <a:off x="4008438" y="4365625"/>
          <a:ext cx="1295400" cy="1280160"/>
        </p:xfrm>
        <a:graphic>
          <a:graphicData uri="http://schemas.openxmlformats.org/drawingml/2006/table">
            <a:tbl>
              <a:tblPr/>
              <a:tblGrid>
                <a:gridCol w="1295400"/>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Diagnostic</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Current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Position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Work.-Point</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175" name="Group 591"/>
          <p:cNvGraphicFramePr>
            <a:graphicFrameLocks noGrp="1"/>
          </p:cNvGraphicFramePr>
          <p:nvPr/>
        </p:nvGraphicFramePr>
        <p:xfrm>
          <a:off x="4008438" y="2636838"/>
          <a:ext cx="1295400" cy="1584960"/>
        </p:xfrm>
        <a:graphic>
          <a:graphicData uri="http://schemas.openxmlformats.org/drawingml/2006/table">
            <a:tbl>
              <a:tblPr/>
              <a:tblGrid>
                <a:gridCol w="1295400"/>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dirty="0" smtClean="0">
                          <a:ln>
                            <a:noFill/>
                          </a:ln>
                          <a:solidFill>
                            <a:srgbClr val="000000"/>
                          </a:solidFill>
                          <a:effectLst/>
                          <a:latin typeface="Arial" panose="020B0604020202020204" pitchFamily="34" charset="0"/>
                        </a:rPr>
                        <a:t>  </a:t>
                      </a:r>
                      <a:r>
                        <a:rPr kumimoji="0" lang="en-GB" altLang="en-US" sz="1600" b="1" i="0" u="none" strike="noStrike" cap="none" normalizeH="0" baseline="0" dirty="0" smtClean="0">
                          <a:ln>
                            <a:noFill/>
                          </a:ln>
                          <a:solidFill>
                            <a:srgbClr val="000000"/>
                          </a:solidFill>
                          <a:effectLst/>
                          <a:latin typeface="Arial" panose="020B0604020202020204" pitchFamily="34" charset="0"/>
                        </a:rPr>
                        <a:t>Magnets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dirty="0" smtClean="0">
                          <a:ln>
                            <a:noFill/>
                          </a:ln>
                          <a:solidFill>
                            <a:srgbClr val="000000"/>
                          </a:solidFill>
                          <a:effectLst/>
                          <a:latin typeface="Arial" panose="020B0604020202020204" pitchFamily="34" charset="0"/>
                        </a:rPr>
                        <a:t>Dipoles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Quadrupoles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Sextupoles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9238">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Correctors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189" name="Group 605"/>
          <p:cNvGraphicFramePr>
            <a:graphicFrameLocks noGrp="1"/>
          </p:cNvGraphicFramePr>
          <p:nvPr/>
        </p:nvGraphicFramePr>
        <p:xfrm>
          <a:off x="6959600" y="2636838"/>
          <a:ext cx="1295400" cy="1280160"/>
        </p:xfrm>
        <a:graphic>
          <a:graphicData uri="http://schemas.openxmlformats.org/drawingml/2006/table">
            <a:tbl>
              <a:tblPr/>
              <a:tblGrid>
                <a:gridCol w="1295400"/>
              </a:tblGrid>
              <a:tr h="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Injector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Pre-Accel.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Booster</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Transf.-Line</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201" name="Group 617"/>
          <p:cNvGraphicFramePr>
            <a:graphicFrameLocks noGrp="1"/>
          </p:cNvGraphicFramePr>
          <p:nvPr/>
        </p:nvGraphicFramePr>
        <p:xfrm>
          <a:off x="1703388" y="2492375"/>
          <a:ext cx="1295400" cy="1584960"/>
        </p:xfrm>
        <a:graphic>
          <a:graphicData uri="http://schemas.openxmlformats.org/drawingml/2006/table">
            <a:tbl>
              <a:tblPr/>
              <a:tblGrid>
                <a:gridCol w="1295400"/>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Cooling</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CC"/>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Magnets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RF.-System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Pow.-Suppl.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9238">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dirty="0" smtClean="0">
                          <a:ln>
                            <a:noFill/>
                          </a:ln>
                          <a:solidFill>
                            <a:srgbClr val="000000"/>
                          </a:solidFill>
                          <a:effectLst/>
                          <a:latin typeface="Arial" panose="020B0604020202020204" pitchFamily="34" charset="0"/>
                        </a:rPr>
                        <a:t>Absorbers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graphicFrame>
        <p:nvGraphicFramePr>
          <p:cNvPr id="196215" name="Group 631"/>
          <p:cNvGraphicFramePr>
            <a:graphicFrameLocks noGrp="1"/>
          </p:cNvGraphicFramePr>
          <p:nvPr/>
        </p:nvGraphicFramePr>
        <p:xfrm>
          <a:off x="1703388" y="4221163"/>
          <a:ext cx="1295400" cy="1280160"/>
        </p:xfrm>
        <a:graphic>
          <a:graphicData uri="http://schemas.openxmlformats.org/drawingml/2006/table">
            <a:tbl>
              <a:tblPr/>
              <a:tblGrid>
                <a:gridCol w="1295400"/>
              </a:tblGrid>
              <a:tr h="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dirty="0" smtClean="0">
                          <a:ln>
                            <a:noFill/>
                          </a:ln>
                          <a:solidFill>
                            <a:srgbClr val="000000"/>
                          </a:solidFill>
                          <a:effectLst/>
                          <a:latin typeface="Arial" panose="020B0604020202020204" pitchFamily="34" charset="0"/>
                        </a:rPr>
                        <a:t> </a:t>
                      </a:r>
                      <a:r>
                        <a:rPr kumimoji="0" lang="en-GB" altLang="en-US" sz="1600" b="1" i="0" u="none" strike="noStrike" cap="none" normalizeH="0" baseline="0" dirty="0" smtClean="0">
                          <a:ln>
                            <a:noFill/>
                          </a:ln>
                          <a:solidFill>
                            <a:srgbClr val="000000"/>
                          </a:solidFill>
                          <a:effectLst/>
                          <a:latin typeface="Arial" panose="020B0604020202020204" pitchFamily="34" charset="0"/>
                        </a:rPr>
                        <a:t>Pow.-Sup.</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00CC"/>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Magnets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Klystron</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dirty="0" smtClean="0">
                          <a:ln>
                            <a:noFill/>
                          </a:ln>
                          <a:solidFill>
                            <a:srgbClr val="000000"/>
                          </a:solidFill>
                          <a:effectLst/>
                          <a:latin typeface="Arial" panose="020B0604020202020204" pitchFamily="34" charset="0"/>
                        </a:rPr>
                        <a:t>Pumps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graphicFrame>
        <p:nvGraphicFramePr>
          <p:cNvPr id="196227" name="Group 643"/>
          <p:cNvGraphicFramePr>
            <a:graphicFrameLocks noGrp="1"/>
          </p:cNvGraphicFramePr>
          <p:nvPr/>
        </p:nvGraphicFramePr>
        <p:xfrm>
          <a:off x="5448301" y="4365625"/>
          <a:ext cx="1368425" cy="1554480"/>
        </p:xfrm>
        <a:graphic>
          <a:graphicData uri="http://schemas.openxmlformats.org/drawingml/2006/table">
            <a:tbl>
              <a:tblPr/>
              <a:tblGrid>
                <a:gridCol w="1368425"/>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600" b="1" i="0" u="none" strike="noStrike" cap="none" normalizeH="0" baseline="0" smtClean="0">
                          <a:ln>
                            <a:noFill/>
                          </a:ln>
                          <a:solidFill>
                            <a:srgbClr val="000000"/>
                          </a:solidFill>
                          <a:effectLst/>
                          <a:latin typeface="Arial" panose="020B0604020202020204" pitchFamily="34" charset="0"/>
                        </a:rPr>
                        <a:t>Ins.-Div.</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Conv.-Undul.</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In-Vac.-Und.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de-DE" altLang="en-US" sz="1400" b="1" i="0" u="none" strike="noStrike" cap="none" normalizeH="0" baseline="0" smtClean="0">
                          <a:ln>
                            <a:noFill/>
                          </a:ln>
                          <a:solidFill>
                            <a:srgbClr val="000000"/>
                          </a:solidFill>
                          <a:effectLst/>
                          <a:latin typeface="Arial" panose="020B0604020202020204" pitchFamily="34" charset="0"/>
                        </a:rPr>
                        <a:t>SC-Wigglers</a:t>
                      </a:r>
                      <a:endParaRPr kumimoji="0" lang="en-GB" altLang="en-US" sz="1400" b="1" i="0" u="none" strike="noStrike" cap="none" normalizeH="0" baseline="0" smtClean="0">
                        <a:ln>
                          <a:noFill/>
                        </a:ln>
                        <a:solidFill>
                          <a:srgbClr val="000000"/>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9238">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Special-Und.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241" name="Group 657"/>
          <p:cNvGraphicFramePr>
            <a:graphicFrameLocks noGrp="1"/>
          </p:cNvGraphicFramePr>
          <p:nvPr/>
        </p:nvGraphicFramePr>
        <p:xfrm>
          <a:off x="6959601" y="4365625"/>
          <a:ext cx="1368425" cy="1280160"/>
        </p:xfrm>
        <a:graphic>
          <a:graphicData uri="http://schemas.openxmlformats.org/drawingml/2006/table">
            <a:tbl>
              <a:tblPr/>
              <a:tblGrid>
                <a:gridCol w="1368425"/>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Front-End</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8000"/>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Vacuum</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Absorbers</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765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de-DE" altLang="en-US" sz="1400" b="1" i="0" u="none" strike="noStrike" cap="none" normalizeH="0" baseline="0" smtClean="0">
                          <a:ln>
                            <a:noFill/>
                          </a:ln>
                          <a:solidFill>
                            <a:srgbClr val="000000"/>
                          </a:solidFill>
                          <a:effectLst/>
                          <a:latin typeface="Arial" panose="020B0604020202020204" pitchFamily="34" charset="0"/>
                        </a:rPr>
                        <a:t>Diagnostics</a:t>
                      </a:r>
                      <a:endParaRPr kumimoji="0" lang="en-GB" altLang="en-US" sz="1400" b="1" i="0" u="none" strike="noStrike" cap="none" normalizeH="0" baseline="0" smtClean="0">
                        <a:ln>
                          <a:noFill/>
                        </a:ln>
                        <a:solidFill>
                          <a:srgbClr val="000000"/>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66FF66"/>
                    </a:solidFill>
                  </a:tcPr>
                </a:tc>
              </a:tr>
            </a:tbl>
          </a:graphicData>
        </a:graphic>
      </p:graphicFrame>
      <p:graphicFrame>
        <p:nvGraphicFramePr>
          <p:cNvPr id="196253" name="Group 669"/>
          <p:cNvGraphicFramePr>
            <a:graphicFrameLocks noGrp="1"/>
          </p:cNvGraphicFramePr>
          <p:nvPr/>
        </p:nvGraphicFramePr>
        <p:xfrm>
          <a:off x="8904289" y="4941888"/>
          <a:ext cx="1368425" cy="975360"/>
        </p:xfrm>
        <a:graphic>
          <a:graphicData uri="http://schemas.openxmlformats.org/drawingml/2006/table">
            <a:tbl>
              <a:tblPr/>
              <a:tblGrid>
                <a:gridCol w="1368425"/>
              </a:tblGrid>
              <a:tr h="304800">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800" b="1" i="0" u="none" strike="noStrike" cap="none" normalizeH="0" baseline="0" smtClean="0">
                          <a:ln>
                            <a:noFill/>
                          </a:ln>
                          <a:solidFill>
                            <a:srgbClr val="000000"/>
                          </a:solidFill>
                          <a:effectLst/>
                          <a:latin typeface="Arial" panose="020B0604020202020204" pitchFamily="34" charset="0"/>
                        </a:rPr>
                        <a:t>  </a:t>
                      </a:r>
                      <a:r>
                        <a:rPr kumimoji="0" lang="en-GB" altLang="en-US" sz="1600" b="1" i="0" u="none" strike="noStrike" cap="none" normalizeH="0" baseline="0" smtClean="0">
                          <a:ln>
                            <a:noFill/>
                          </a:ln>
                          <a:solidFill>
                            <a:srgbClr val="000000"/>
                          </a:solidFill>
                          <a:effectLst/>
                          <a:latin typeface="Arial" panose="020B0604020202020204" pitchFamily="34" charset="0"/>
                        </a:rPr>
                        <a:t>AC-Div.</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66FF66"/>
                    </a:solidFill>
                  </a:tcPr>
                </a:tc>
              </a:tr>
              <a:tr h="244475">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Comp-Div.</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3399"/>
                    </a:solidFill>
                  </a:tcPr>
                </a:tc>
              </a:tr>
              <a:tr h="246063">
                <a:tc>
                  <a:txBody>
                    <a:bodyPr/>
                    <a:lstStyle>
                      <a:lvl1pPr algn="l">
                        <a:spcBef>
                          <a:spcPts val="800"/>
                        </a:spcBef>
                        <a:buClr>
                          <a:srgbClr val="000000"/>
                        </a:buClr>
                        <a:buSzPct val="100000"/>
                        <a:buFont typeface="Arial" panose="020B0604020202020204" pitchFamily="34" charset="0"/>
                        <a:defRPr sz="2800">
                          <a:solidFill>
                            <a:srgbClr val="000000"/>
                          </a:solidFill>
                          <a:latin typeface="Arial" panose="020B0604020202020204" pitchFamily="34" charset="0"/>
                        </a:defRPr>
                      </a:lvl1pPr>
                      <a:lvl2pPr algn="l">
                        <a:spcBef>
                          <a:spcPts val="700"/>
                        </a:spcBef>
                        <a:buClr>
                          <a:srgbClr val="000000"/>
                        </a:buClr>
                        <a:buSzPct val="100000"/>
                        <a:buFont typeface="Arial" panose="020B0604020202020204" pitchFamily="34" charset="0"/>
                        <a:defRPr sz="2400">
                          <a:solidFill>
                            <a:srgbClr val="000000"/>
                          </a:solidFill>
                          <a:latin typeface="Arial" panose="020B0604020202020204" pitchFamily="34" charset="0"/>
                        </a:defRPr>
                      </a:lvl2pPr>
                      <a:lvl3pPr algn="l">
                        <a:spcBef>
                          <a:spcPts val="600"/>
                        </a:spcBef>
                        <a:buClr>
                          <a:srgbClr val="000000"/>
                        </a:buClr>
                        <a:buSzPct val="100000"/>
                        <a:buFont typeface="Arial" panose="020B0604020202020204" pitchFamily="34" charset="0"/>
                        <a:defRPr sz="2000">
                          <a:solidFill>
                            <a:srgbClr val="000000"/>
                          </a:solidFill>
                          <a:latin typeface="Arial" panose="020B0604020202020204" pitchFamily="34" charset="0"/>
                        </a:defRPr>
                      </a:lvl3pPr>
                      <a:lvl4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4pPr>
                      <a:lvl5pPr algn="l">
                        <a:spcBef>
                          <a:spcPts val="500"/>
                        </a:spcBef>
                        <a:buClr>
                          <a:srgbClr val="000000"/>
                        </a:buClr>
                        <a:buSzPct val="100000"/>
                        <a:buFont typeface="Arial" panose="020B0604020202020204" pitchFamily="34" charset="0"/>
                        <a:defRPr>
                          <a:solidFill>
                            <a:srgbClr val="000000"/>
                          </a:solidFill>
                          <a:latin typeface="Arial" panose="020B0604020202020204" pitchFamily="34" charset="0"/>
                        </a:defRPr>
                      </a:lvl5pPr>
                      <a:lvl6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6pPr>
                      <a:lvl7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7pPr>
                      <a:lvl8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8pPr>
                      <a:lvl9pPr fontAlgn="base">
                        <a:spcBef>
                          <a:spcPts val="500"/>
                        </a:spcBef>
                        <a:spcAft>
                          <a:spcPct val="0"/>
                        </a:spcAft>
                        <a:buClr>
                          <a:srgbClr val="000000"/>
                        </a:buClr>
                        <a:buSzPct val="100000"/>
                        <a:buFont typeface="Arial" panose="020B0604020202020204" pitchFamily="34" charset="0"/>
                        <a:defRPr>
                          <a:solidFill>
                            <a:srgbClr val="000000"/>
                          </a:solidFill>
                          <a:latin typeface="Arial" panose="020B0604020202020204" pitchFamily="34" charset="0"/>
                        </a:defRPr>
                      </a:lvl9pPr>
                    </a:lstStyle>
                    <a:p>
                      <a:pPr marL="0" marR="0" lvl="0" indent="0" algn="ctr" defTabSz="914400" rtl="0" eaLnBrk="1" fontAlgn="base" latinLnBrk="0" hangingPunct="1">
                        <a:lnSpc>
                          <a:spcPct val="100000"/>
                        </a:lnSpc>
                        <a:spcBef>
                          <a:spcPts val="800"/>
                        </a:spcBef>
                        <a:spcAft>
                          <a:spcPct val="0"/>
                        </a:spcAft>
                        <a:buClr>
                          <a:srgbClr val="000000"/>
                        </a:buClr>
                        <a:buSzPct val="100000"/>
                        <a:buFont typeface="Arial" panose="020B0604020202020204" pitchFamily="34" charset="0"/>
                        <a:buNone/>
                        <a:tabLst/>
                      </a:pPr>
                      <a:r>
                        <a:rPr kumimoji="0" lang="en-GB" altLang="en-US" sz="1400" b="1" i="0" u="none" strike="noStrike" cap="none" normalizeH="0" baseline="0" smtClean="0">
                          <a:ln>
                            <a:noFill/>
                          </a:ln>
                          <a:solidFill>
                            <a:srgbClr val="000000"/>
                          </a:solidFill>
                          <a:effectLst/>
                          <a:latin typeface="Arial" panose="020B0604020202020204" pitchFamily="34" charset="0"/>
                        </a:rPr>
                        <a:t>Eng-Div.</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99FF"/>
                    </a:solidFill>
                  </a:tcPr>
                </a:tc>
              </a:tr>
            </a:tbl>
          </a:graphicData>
        </a:graphic>
      </p:graphicFrame>
      <p:sp>
        <p:nvSpPr>
          <p:cNvPr id="2" name="Footer Placeholder 1"/>
          <p:cNvSpPr>
            <a:spLocks noGrp="1"/>
          </p:cNvSpPr>
          <p:nvPr>
            <p:ph type="ftr" sz="quarter" idx="11"/>
          </p:nvPr>
        </p:nvSpPr>
        <p:spPr/>
        <p:txBody>
          <a:bodyPr/>
          <a:lstStyle/>
          <a:p>
            <a:r>
              <a:rPr lang="de-DE" smtClean="0"/>
              <a:t>Forum Trieste / 25-26 January 2018 / D. Einfeld </a:t>
            </a:r>
            <a:endParaRPr lang="en-US"/>
          </a:p>
        </p:txBody>
      </p:sp>
      <p:sp>
        <p:nvSpPr>
          <p:cNvPr id="3" name="Slide Number Placeholder 2"/>
          <p:cNvSpPr>
            <a:spLocks noGrp="1"/>
          </p:cNvSpPr>
          <p:nvPr>
            <p:ph type="sldNum" sz="quarter" idx="12"/>
          </p:nvPr>
        </p:nvSpPr>
        <p:spPr/>
        <p:txBody>
          <a:bodyPr/>
          <a:lstStyle/>
          <a:p>
            <a:fld id="{555FBDCE-360B-49F4-A4BA-4B4F222B4A6D}" type="slidenum">
              <a:rPr lang="en-US" smtClean="0"/>
              <a:t>22</a:t>
            </a:fld>
            <a:endParaRPr lang="en-US"/>
          </a:p>
        </p:txBody>
      </p:sp>
      <p:sp>
        <p:nvSpPr>
          <p:cNvPr id="531" name="TextBox 530"/>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Components of the Accelerator Complex</a:t>
            </a:r>
            <a:endParaRPr lang="en-US" sz="3200" b="1" dirty="0">
              <a:solidFill>
                <a:schemeClr val="bg1"/>
              </a:solidFill>
            </a:endParaRPr>
          </a:p>
        </p:txBody>
      </p:sp>
    </p:spTree>
    <p:extLst>
      <p:ext uri="{BB962C8B-B14F-4D97-AF65-F5344CB8AC3E}">
        <p14:creationId xmlns:p14="http://schemas.microsoft.com/office/powerpoint/2010/main" val="1282247033"/>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12501" y="6483350"/>
            <a:ext cx="3380704" cy="302028"/>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53800" y="6408734"/>
            <a:ext cx="522668" cy="451260"/>
          </a:xfrm>
        </p:spPr>
        <p:txBody>
          <a:bodyPr/>
          <a:lstStyle/>
          <a:p>
            <a:fld id="{555FBDCE-360B-49F4-A4BA-4B4F222B4A6D}" type="slidenum">
              <a:rPr lang="en-US" sz="1800" b="1" smtClean="0">
                <a:solidFill>
                  <a:schemeClr val="tx1"/>
                </a:solidFill>
              </a:rPr>
              <a:t>23</a:t>
            </a:fld>
            <a:endParaRPr lang="en-US" sz="1800" b="1" dirty="0">
              <a:solidFill>
                <a:schemeClr val="tx1"/>
              </a:solidFill>
            </a:endParaRPr>
          </a:p>
        </p:txBody>
      </p:sp>
      <p:pic>
        <p:nvPicPr>
          <p:cNvPr id="6" name="Picture 5"/>
          <p:cNvPicPr>
            <a:picLocks noChangeAspect="1"/>
          </p:cNvPicPr>
          <p:nvPr/>
        </p:nvPicPr>
        <p:blipFill>
          <a:blip r:embed="rId2"/>
          <a:stretch>
            <a:fillRect/>
          </a:stretch>
        </p:blipFill>
        <p:spPr>
          <a:xfrm>
            <a:off x="693332" y="1026439"/>
            <a:ext cx="6382384" cy="2399342"/>
          </a:xfrm>
          <a:prstGeom prst="rect">
            <a:avLst/>
          </a:prstGeom>
        </p:spPr>
      </p:pic>
      <p:sp>
        <p:nvSpPr>
          <p:cNvPr id="11" name="TextBox 10"/>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Permanent </a:t>
            </a:r>
            <a:r>
              <a:rPr lang="en-US" sz="3200" b="1" dirty="0" smtClean="0">
                <a:solidFill>
                  <a:schemeClr val="bg1"/>
                </a:solidFill>
              </a:rPr>
              <a:t>Magnets proposed for SEE-SRL </a:t>
            </a:r>
            <a:r>
              <a:rPr lang="en-US" sz="3200" b="1" dirty="0" smtClean="0">
                <a:solidFill>
                  <a:schemeClr val="bg1"/>
                </a:solidFill>
              </a:rPr>
              <a:t>(ESRF &amp; MAX IV)</a:t>
            </a:r>
            <a:endParaRPr lang="en-US" sz="3200" b="1" dirty="0">
              <a:solidFill>
                <a:schemeClr val="bg1"/>
              </a:solidFill>
            </a:endParaRPr>
          </a:p>
        </p:txBody>
      </p:sp>
      <p:pic>
        <p:nvPicPr>
          <p:cNvPr id="12" name="Picture 11"/>
          <p:cNvPicPr/>
          <p:nvPr/>
        </p:nvPicPr>
        <p:blipFill>
          <a:blip r:embed="rId3"/>
          <a:stretch>
            <a:fillRect/>
          </a:stretch>
        </p:blipFill>
        <p:spPr>
          <a:xfrm>
            <a:off x="6202936" y="3603467"/>
            <a:ext cx="4753743" cy="2313187"/>
          </a:xfrm>
          <a:prstGeom prst="rect">
            <a:avLst/>
          </a:prstGeom>
        </p:spPr>
      </p:pic>
      <p:pic>
        <p:nvPicPr>
          <p:cNvPr id="13" name="Picture 1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695" y="3277790"/>
            <a:ext cx="5151120" cy="3192780"/>
          </a:xfrm>
          <a:prstGeom prst="rect">
            <a:avLst/>
          </a:prstGeom>
          <a:noFill/>
          <a:ln>
            <a:noFill/>
          </a:ln>
        </p:spPr>
      </p:pic>
      <p:pic>
        <p:nvPicPr>
          <p:cNvPr id="4" name="Picture 3"/>
          <p:cNvPicPr>
            <a:picLocks noChangeAspect="1"/>
          </p:cNvPicPr>
          <p:nvPr/>
        </p:nvPicPr>
        <p:blipFill>
          <a:blip r:embed="rId5"/>
          <a:stretch>
            <a:fillRect/>
          </a:stretch>
        </p:blipFill>
        <p:spPr>
          <a:xfrm>
            <a:off x="7114353" y="584775"/>
            <a:ext cx="3987130" cy="2883658"/>
          </a:xfrm>
          <a:prstGeom prst="rect">
            <a:avLst/>
          </a:prstGeom>
        </p:spPr>
      </p:pic>
      <p:sp>
        <p:nvSpPr>
          <p:cNvPr id="5" name="Rectangle 4"/>
          <p:cNvSpPr/>
          <p:nvPr/>
        </p:nvSpPr>
        <p:spPr>
          <a:xfrm>
            <a:off x="10053034" y="762461"/>
            <a:ext cx="1300766" cy="19853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987353" y="2226109"/>
            <a:ext cx="368174" cy="1242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0588504" y="3129708"/>
            <a:ext cx="765295" cy="44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12171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5"/>
          </p:nvPr>
        </p:nvSpPr>
        <p:spPr>
          <a:xfrm>
            <a:off x="11114468" y="6493690"/>
            <a:ext cx="851175" cy="216203"/>
          </a:xfrm>
        </p:spPr>
        <p:txBody>
          <a:bodyPr/>
          <a:lstStyle/>
          <a:p>
            <a:r>
              <a:rPr lang="fr-FR" b="1" dirty="0">
                <a:solidFill>
                  <a:schemeClr val="tx1"/>
                </a:solidFill>
              </a:rPr>
              <a:t>Page </a:t>
            </a:r>
            <a:fld id="{733122C9-A0B9-462F-8757-0847AD287B63}" type="slidenum">
              <a:rPr lang="fr-FR" b="1">
                <a:solidFill>
                  <a:schemeClr val="tx1"/>
                </a:solidFill>
              </a:rPr>
              <a:pPr/>
              <a:t>24</a:t>
            </a:fld>
            <a:endParaRPr lang="fr-FR" b="1" dirty="0">
              <a:solidFill>
                <a:schemeClr val="tx1"/>
              </a:solidFill>
            </a:endParaRPr>
          </a:p>
        </p:txBody>
      </p:sp>
      <p:pic>
        <p:nvPicPr>
          <p:cNvPr id="4" name="Picture 3"/>
          <p:cNvPicPr>
            <a:picLocks noChangeAspect="1"/>
          </p:cNvPicPr>
          <p:nvPr/>
        </p:nvPicPr>
        <p:blipFill rotWithShape="1">
          <a:blip r:embed="rId3"/>
          <a:srcRect l="2147" t="7751" r="7301" b="5989"/>
          <a:stretch/>
        </p:blipFill>
        <p:spPr>
          <a:xfrm>
            <a:off x="150157" y="1697889"/>
            <a:ext cx="6097498" cy="2429085"/>
          </a:xfrm>
          <a:prstGeom prst="rect">
            <a:avLst/>
          </a:prstGeom>
        </p:spPr>
      </p:pic>
      <p:pic>
        <p:nvPicPr>
          <p:cNvPr id="9" name="Picture 8"/>
          <p:cNvPicPr>
            <a:picLocks noChangeAspect="1"/>
          </p:cNvPicPr>
          <p:nvPr/>
        </p:nvPicPr>
        <p:blipFill rotWithShape="1">
          <a:blip r:embed="rId4"/>
          <a:srcRect l="2627" t="10220" b="11878"/>
          <a:stretch/>
        </p:blipFill>
        <p:spPr>
          <a:xfrm>
            <a:off x="6278822" y="1842263"/>
            <a:ext cx="5780202" cy="2240167"/>
          </a:xfrm>
          <a:prstGeom prst="rect">
            <a:avLst/>
          </a:prstGeom>
        </p:spPr>
      </p:pic>
      <p:pic>
        <p:nvPicPr>
          <p:cNvPr id="10" name="Picture 9"/>
          <p:cNvPicPr>
            <a:picLocks noChangeAspect="1"/>
          </p:cNvPicPr>
          <p:nvPr/>
        </p:nvPicPr>
        <p:blipFill rotWithShape="1">
          <a:blip r:embed="rId5"/>
          <a:srcRect l="4356" t="11878" r="5093" b="13536"/>
          <a:stretch/>
        </p:blipFill>
        <p:spPr>
          <a:xfrm>
            <a:off x="107506" y="4145208"/>
            <a:ext cx="6183646" cy="2262309"/>
          </a:xfrm>
          <a:prstGeom prst="rect">
            <a:avLst/>
          </a:prstGeom>
        </p:spPr>
      </p:pic>
      <p:pic>
        <p:nvPicPr>
          <p:cNvPr id="16" name="Picture 15"/>
          <p:cNvPicPr>
            <a:picLocks noChangeAspect="1"/>
          </p:cNvPicPr>
          <p:nvPr/>
        </p:nvPicPr>
        <p:blipFill rotWithShape="1">
          <a:blip r:embed="rId6"/>
          <a:srcRect l="2148" t="11418" r="10981" b="18838"/>
          <a:stretch/>
        </p:blipFill>
        <p:spPr>
          <a:xfrm>
            <a:off x="6164464" y="4133052"/>
            <a:ext cx="5894560" cy="2347835"/>
          </a:xfrm>
          <a:prstGeom prst="rect">
            <a:avLst/>
          </a:prstGeom>
        </p:spPr>
      </p:pic>
      <p:sp>
        <p:nvSpPr>
          <p:cNvPr id="3" name="Footer Placeholder 2"/>
          <p:cNvSpPr>
            <a:spLocks noGrp="1"/>
          </p:cNvSpPr>
          <p:nvPr>
            <p:ph type="ftr" sz="quarter" idx="16"/>
          </p:nvPr>
        </p:nvSpPr>
        <p:spPr>
          <a:xfrm>
            <a:off x="150157" y="6597749"/>
            <a:ext cx="3363673" cy="236614"/>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17" name="TextBox 16"/>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Girder-System proposed for the </a:t>
            </a:r>
            <a:r>
              <a:rPr lang="en-US" sz="3200" b="1" dirty="0" smtClean="0">
                <a:solidFill>
                  <a:schemeClr val="bg1"/>
                </a:solidFill>
              </a:rPr>
              <a:t>SEE-SRL </a:t>
            </a:r>
            <a:r>
              <a:rPr lang="en-US" sz="3200" b="1" dirty="0" smtClean="0">
                <a:solidFill>
                  <a:schemeClr val="bg1"/>
                </a:solidFill>
              </a:rPr>
              <a:t>(like ESRF-EBS)</a:t>
            </a:r>
            <a:endParaRPr lang="en-US" sz="3200" b="1" dirty="0">
              <a:solidFill>
                <a:schemeClr val="bg1"/>
              </a:solidFill>
            </a:endParaRPr>
          </a:p>
        </p:txBody>
      </p:sp>
      <p:pic>
        <p:nvPicPr>
          <p:cNvPr id="2" name="Picture 1"/>
          <p:cNvPicPr>
            <a:picLocks noChangeAspect="1"/>
          </p:cNvPicPr>
          <p:nvPr/>
        </p:nvPicPr>
        <p:blipFill rotWithShape="1">
          <a:blip r:embed="rId7"/>
          <a:srcRect l="6457" t="22692" r="5682" b="16086"/>
          <a:stretch/>
        </p:blipFill>
        <p:spPr>
          <a:xfrm>
            <a:off x="1004552" y="581101"/>
            <a:ext cx="9697791" cy="1120462"/>
          </a:xfrm>
          <a:prstGeom prst="rect">
            <a:avLst/>
          </a:prstGeom>
        </p:spPr>
      </p:pic>
    </p:spTree>
    <p:extLst>
      <p:ext uri="{BB962C8B-B14F-4D97-AF65-F5344CB8AC3E}">
        <p14:creationId xmlns:p14="http://schemas.microsoft.com/office/powerpoint/2010/main" val="18081650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03031" y="6376294"/>
            <a:ext cx="3387143" cy="345181"/>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72046" y="6366321"/>
            <a:ext cx="535546" cy="365125"/>
          </a:xfrm>
        </p:spPr>
        <p:txBody>
          <a:bodyPr/>
          <a:lstStyle/>
          <a:p>
            <a:fld id="{555FBDCE-360B-49F4-A4BA-4B4F222B4A6D}" type="slidenum">
              <a:rPr lang="en-US" sz="1800" b="1" smtClean="0">
                <a:solidFill>
                  <a:schemeClr val="tx1"/>
                </a:solidFill>
              </a:rPr>
              <a:t>25</a:t>
            </a:fld>
            <a:endParaRPr lang="en-US" sz="1800" b="1" dirty="0">
              <a:solidFill>
                <a:schemeClr val="tx1"/>
              </a:solidFill>
            </a:endParaRPr>
          </a:p>
        </p:txBody>
      </p:sp>
      <p:pic>
        <p:nvPicPr>
          <p:cNvPr id="6" name="Picture 5"/>
          <p:cNvPicPr>
            <a:picLocks noChangeAspect="1"/>
          </p:cNvPicPr>
          <p:nvPr/>
        </p:nvPicPr>
        <p:blipFill>
          <a:blip r:embed="rId2"/>
          <a:stretch>
            <a:fillRect/>
          </a:stretch>
        </p:blipFill>
        <p:spPr>
          <a:xfrm>
            <a:off x="6841874" y="653901"/>
            <a:ext cx="5350126" cy="3825590"/>
          </a:xfrm>
          <a:prstGeom prst="rect">
            <a:avLst/>
          </a:prstGeom>
        </p:spPr>
      </p:pic>
      <p:sp>
        <p:nvSpPr>
          <p:cNvPr id="9" name="TextBox 8"/>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Girder-System proposed for the </a:t>
            </a:r>
            <a:r>
              <a:rPr lang="en-US" sz="3200" b="1" dirty="0" smtClean="0">
                <a:solidFill>
                  <a:schemeClr val="bg1"/>
                </a:solidFill>
              </a:rPr>
              <a:t>SEE-SRL </a:t>
            </a:r>
            <a:r>
              <a:rPr lang="en-US" sz="3200" b="1" dirty="0" smtClean="0">
                <a:solidFill>
                  <a:schemeClr val="bg1"/>
                </a:solidFill>
              </a:rPr>
              <a:t>(like ESRF-EBS)</a:t>
            </a:r>
            <a:endParaRPr lang="en-US" sz="3200" b="1" dirty="0">
              <a:solidFill>
                <a:schemeClr val="bg1"/>
              </a:solidFill>
            </a:endParaRPr>
          </a:p>
        </p:txBody>
      </p:sp>
      <p:pic>
        <p:nvPicPr>
          <p:cNvPr id="5" name="Picture 4"/>
          <p:cNvPicPr>
            <a:picLocks noChangeAspect="1"/>
          </p:cNvPicPr>
          <p:nvPr/>
        </p:nvPicPr>
        <p:blipFill rotWithShape="1">
          <a:blip r:embed="rId3"/>
          <a:srcRect l="4697" t="9326" r="7620" b="19280"/>
          <a:stretch/>
        </p:blipFill>
        <p:spPr>
          <a:xfrm>
            <a:off x="270455" y="1748326"/>
            <a:ext cx="6852339" cy="3686559"/>
          </a:xfrm>
          <a:prstGeom prst="rect">
            <a:avLst/>
          </a:prstGeom>
        </p:spPr>
      </p:pic>
    </p:spTree>
    <p:extLst>
      <p:ext uri="{BB962C8B-B14F-4D97-AF65-F5344CB8AC3E}">
        <p14:creationId xmlns:p14="http://schemas.microsoft.com/office/powerpoint/2010/main" val="3506839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5428" y="6458083"/>
            <a:ext cx="3451537" cy="26339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5523" y="6407216"/>
            <a:ext cx="496910" cy="365125"/>
          </a:xfrm>
        </p:spPr>
        <p:txBody>
          <a:bodyPr/>
          <a:lstStyle/>
          <a:p>
            <a:fld id="{555FBDCE-360B-49F4-A4BA-4B4F222B4A6D}" type="slidenum">
              <a:rPr lang="en-US" sz="1800" b="1" smtClean="0">
                <a:solidFill>
                  <a:schemeClr val="tx1"/>
                </a:solidFill>
              </a:rPr>
              <a:t>26</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NEG coated Vacuum System (like MAX IV) </a:t>
            </a:r>
            <a:endParaRPr lang="en-US" sz="3200" b="1" dirty="0">
              <a:solidFill>
                <a:schemeClr val="bg1"/>
              </a:solidFill>
            </a:endParaRPr>
          </a:p>
        </p:txBody>
      </p:sp>
      <p:pic>
        <p:nvPicPr>
          <p:cNvPr id="10" name="Picture 9"/>
          <p:cNvPicPr>
            <a:picLocks noChangeAspect="1"/>
          </p:cNvPicPr>
          <p:nvPr/>
        </p:nvPicPr>
        <p:blipFill rotWithShape="1">
          <a:blip r:embed="rId2"/>
          <a:srcRect l="3076" t="9359" r="8872" b="15561"/>
          <a:stretch/>
        </p:blipFill>
        <p:spPr>
          <a:xfrm>
            <a:off x="553791" y="584775"/>
            <a:ext cx="10781732" cy="2723925"/>
          </a:xfrm>
          <a:prstGeom prst="rect">
            <a:avLst/>
          </a:prstGeom>
        </p:spPr>
      </p:pic>
      <p:pic>
        <p:nvPicPr>
          <p:cNvPr id="11" name="Picture 10"/>
          <p:cNvPicPr>
            <a:picLocks noChangeAspect="1"/>
          </p:cNvPicPr>
          <p:nvPr/>
        </p:nvPicPr>
        <p:blipFill>
          <a:blip r:embed="rId3"/>
          <a:stretch>
            <a:fillRect/>
          </a:stretch>
        </p:blipFill>
        <p:spPr>
          <a:xfrm>
            <a:off x="2755315" y="2686394"/>
            <a:ext cx="6675288" cy="3512112"/>
          </a:xfrm>
          <a:prstGeom prst="rect">
            <a:avLst/>
          </a:prstGeom>
        </p:spPr>
      </p:pic>
      <p:sp>
        <p:nvSpPr>
          <p:cNvPr id="12" name="TextBox 11"/>
          <p:cNvSpPr txBox="1"/>
          <p:nvPr/>
        </p:nvSpPr>
        <p:spPr>
          <a:xfrm>
            <a:off x="344369" y="5870897"/>
            <a:ext cx="3913732" cy="369332"/>
          </a:xfrm>
          <a:prstGeom prst="rect">
            <a:avLst/>
          </a:prstGeom>
          <a:solidFill>
            <a:srgbClr val="FFC000"/>
          </a:solidFill>
        </p:spPr>
        <p:txBody>
          <a:bodyPr wrap="square" rtlCol="0">
            <a:spAutoFit/>
          </a:bodyPr>
          <a:lstStyle/>
          <a:p>
            <a:r>
              <a:rPr lang="en-US" b="1" dirty="0" smtClean="0"/>
              <a:t>Thanks to </a:t>
            </a:r>
            <a:r>
              <a:rPr lang="en-US" b="1" dirty="0" err="1" smtClean="0"/>
              <a:t>Eshraq</a:t>
            </a:r>
            <a:r>
              <a:rPr lang="en-US" b="1" dirty="0" smtClean="0"/>
              <a:t> Al-</a:t>
            </a:r>
            <a:r>
              <a:rPr lang="en-US" b="1" dirty="0" err="1" smtClean="0"/>
              <a:t>Damour</a:t>
            </a:r>
            <a:r>
              <a:rPr lang="en-US" b="1" dirty="0" smtClean="0"/>
              <a:t> (MAX IV)</a:t>
            </a:r>
            <a:endParaRPr lang="en-US" b="1" dirty="0"/>
          </a:p>
        </p:txBody>
      </p:sp>
    </p:spTree>
    <p:extLst>
      <p:ext uri="{BB962C8B-B14F-4D97-AF65-F5344CB8AC3E}">
        <p14:creationId xmlns:p14="http://schemas.microsoft.com/office/powerpoint/2010/main" val="6631994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202405" y="6356349"/>
            <a:ext cx="3490174" cy="365125"/>
          </a:xfrm>
        </p:spPr>
        <p:txBody>
          <a:bodyPr/>
          <a:lstStyle/>
          <a:p>
            <a:r>
              <a:rPr lang="de-DE" b="1"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487954" y="6356348"/>
            <a:ext cx="509789" cy="365125"/>
          </a:xfrm>
        </p:spPr>
        <p:txBody>
          <a:bodyPr/>
          <a:lstStyle/>
          <a:p>
            <a:fld id="{555FBDCE-360B-49F4-A4BA-4B4F222B4A6D}" type="slidenum">
              <a:rPr lang="en-US" sz="1800" b="1" smtClean="0">
                <a:solidFill>
                  <a:schemeClr val="tx1"/>
                </a:solidFill>
              </a:rPr>
              <a:t>27</a:t>
            </a:fld>
            <a:endParaRPr lang="en-US" sz="1800" b="1" dirty="0">
              <a:solidFill>
                <a:schemeClr val="tx1"/>
              </a:solidFill>
            </a:endParaRPr>
          </a:p>
        </p:txBody>
      </p:sp>
      <p:pic>
        <p:nvPicPr>
          <p:cNvPr id="6" name="Picture 5"/>
          <p:cNvPicPr>
            <a:picLocks noChangeAspect="1"/>
          </p:cNvPicPr>
          <p:nvPr/>
        </p:nvPicPr>
        <p:blipFill>
          <a:blip r:embed="rId2"/>
          <a:stretch>
            <a:fillRect/>
          </a:stretch>
        </p:blipFill>
        <p:spPr>
          <a:xfrm>
            <a:off x="221723" y="707088"/>
            <a:ext cx="3091124" cy="2522566"/>
          </a:xfrm>
          <a:prstGeom prst="rect">
            <a:avLst/>
          </a:prstGeom>
        </p:spPr>
      </p:pic>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Layout of the 100 MHz Cavity (like MAX IV)</a:t>
            </a:r>
            <a:endParaRPr lang="en-US" sz="3200" b="1" dirty="0">
              <a:solidFill>
                <a:schemeClr val="bg1"/>
              </a:solidFill>
            </a:endParaRPr>
          </a:p>
        </p:txBody>
      </p:sp>
      <p:pic>
        <p:nvPicPr>
          <p:cNvPr id="10" name="Picture 9"/>
          <p:cNvPicPr>
            <a:picLocks noChangeAspect="1"/>
          </p:cNvPicPr>
          <p:nvPr/>
        </p:nvPicPr>
        <p:blipFill>
          <a:blip r:embed="rId3"/>
          <a:stretch>
            <a:fillRect/>
          </a:stretch>
        </p:blipFill>
        <p:spPr>
          <a:xfrm>
            <a:off x="3339086" y="2303822"/>
            <a:ext cx="2700762" cy="3584759"/>
          </a:xfrm>
          <a:prstGeom prst="rect">
            <a:avLst/>
          </a:prstGeom>
        </p:spPr>
      </p:pic>
      <p:pic>
        <p:nvPicPr>
          <p:cNvPr id="11" name="Picture 10"/>
          <p:cNvPicPr>
            <a:picLocks noChangeAspect="1"/>
          </p:cNvPicPr>
          <p:nvPr/>
        </p:nvPicPr>
        <p:blipFill>
          <a:blip r:embed="rId4"/>
          <a:stretch>
            <a:fillRect/>
          </a:stretch>
        </p:blipFill>
        <p:spPr>
          <a:xfrm>
            <a:off x="8685372" y="2303821"/>
            <a:ext cx="2694666" cy="3584759"/>
          </a:xfrm>
          <a:prstGeom prst="rect">
            <a:avLst/>
          </a:prstGeom>
        </p:spPr>
      </p:pic>
      <p:pic>
        <p:nvPicPr>
          <p:cNvPr id="12" name="Picture 11"/>
          <p:cNvPicPr>
            <a:picLocks noChangeAspect="1"/>
          </p:cNvPicPr>
          <p:nvPr/>
        </p:nvPicPr>
        <p:blipFill>
          <a:blip r:embed="rId5"/>
          <a:stretch>
            <a:fillRect/>
          </a:stretch>
        </p:blipFill>
        <p:spPr>
          <a:xfrm>
            <a:off x="6033752" y="691896"/>
            <a:ext cx="2625381" cy="2555442"/>
          </a:xfrm>
          <a:prstGeom prst="rect">
            <a:avLst/>
          </a:prstGeom>
        </p:spPr>
      </p:pic>
      <p:sp>
        <p:nvSpPr>
          <p:cNvPr id="4" name="TextBox 3"/>
          <p:cNvSpPr txBox="1"/>
          <p:nvPr/>
        </p:nvSpPr>
        <p:spPr>
          <a:xfrm>
            <a:off x="667323" y="3511415"/>
            <a:ext cx="1918952" cy="400110"/>
          </a:xfrm>
          <a:prstGeom prst="rect">
            <a:avLst/>
          </a:prstGeom>
          <a:noFill/>
        </p:spPr>
        <p:txBody>
          <a:bodyPr wrap="square" rtlCol="0">
            <a:spAutoFit/>
          </a:bodyPr>
          <a:lstStyle/>
          <a:p>
            <a:r>
              <a:rPr lang="en-US" sz="2000" b="1" dirty="0" smtClean="0"/>
              <a:t>100 MHz Cavity</a:t>
            </a:r>
            <a:endParaRPr lang="en-US" sz="2000" b="1" dirty="0"/>
          </a:p>
        </p:txBody>
      </p:sp>
      <p:sp>
        <p:nvSpPr>
          <p:cNvPr id="13" name="TextBox 12"/>
          <p:cNvSpPr txBox="1"/>
          <p:nvPr/>
        </p:nvSpPr>
        <p:spPr>
          <a:xfrm>
            <a:off x="6241729" y="3511415"/>
            <a:ext cx="1918952" cy="400110"/>
          </a:xfrm>
          <a:prstGeom prst="rect">
            <a:avLst/>
          </a:prstGeom>
          <a:noFill/>
        </p:spPr>
        <p:txBody>
          <a:bodyPr wrap="square" rtlCol="0">
            <a:spAutoFit/>
          </a:bodyPr>
          <a:lstStyle/>
          <a:p>
            <a:r>
              <a:rPr lang="en-US" sz="2000" b="1" dirty="0" smtClean="0"/>
              <a:t>300 MHz Cavity</a:t>
            </a:r>
            <a:endParaRPr lang="en-US" sz="2000" b="1" dirty="0"/>
          </a:p>
        </p:txBody>
      </p:sp>
      <p:sp>
        <p:nvSpPr>
          <p:cNvPr id="14" name="TextBox 13"/>
          <p:cNvSpPr txBox="1"/>
          <p:nvPr/>
        </p:nvSpPr>
        <p:spPr>
          <a:xfrm>
            <a:off x="310820" y="5937799"/>
            <a:ext cx="3739485" cy="369332"/>
          </a:xfrm>
          <a:prstGeom prst="rect">
            <a:avLst/>
          </a:prstGeom>
          <a:solidFill>
            <a:srgbClr val="FFC000"/>
          </a:solidFill>
        </p:spPr>
        <p:txBody>
          <a:bodyPr wrap="square" rtlCol="0">
            <a:spAutoFit/>
          </a:bodyPr>
          <a:lstStyle/>
          <a:p>
            <a:r>
              <a:rPr lang="en-US" b="1" dirty="0" smtClean="0"/>
              <a:t>Thanks to </a:t>
            </a:r>
            <a:r>
              <a:rPr lang="en-US" b="1" dirty="0" err="1" smtClean="0"/>
              <a:t>Ake</a:t>
            </a:r>
            <a:r>
              <a:rPr lang="en-US" b="1" dirty="0" smtClean="0"/>
              <a:t> </a:t>
            </a:r>
            <a:r>
              <a:rPr lang="en-US" b="1" dirty="0" err="1" smtClean="0"/>
              <a:t>Andersson</a:t>
            </a:r>
            <a:r>
              <a:rPr lang="en-US" b="1" dirty="0" smtClean="0"/>
              <a:t> (MAX IV)</a:t>
            </a:r>
            <a:endParaRPr lang="en-US" b="1" dirty="0"/>
          </a:p>
        </p:txBody>
      </p:sp>
    </p:spTree>
    <p:extLst>
      <p:ext uri="{BB962C8B-B14F-4D97-AF65-F5344CB8AC3E}">
        <p14:creationId xmlns:p14="http://schemas.microsoft.com/office/powerpoint/2010/main" val="21326935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302" y="6387921"/>
            <a:ext cx="3506288" cy="333554"/>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436438" y="6372135"/>
            <a:ext cx="509789" cy="365125"/>
          </a:xfrm>
        </p:spPr>
        <p:txBody>
          <a:bodyPr/>
          <a:lstStyle/>
          <a:p>
            <a:fld id="{555FBDCE-360B-49F4-A4BA-4B4F222B4A6D}" type="slidenum">
              <a:rPr lang="en-US" sz="1800" b="1" smtClean="0">
                <a:solidFill>
                  <a:schemeClr val="tx1"/>
                </a:solidFill>
              </a:rPr>
              <a:t>28</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GB" sz="3200" b="1" dirty="0" smtClean="0">
                <a:solidFill>
                  <a:schemeClr val="bg1"/>
                </a:solidFill>
                <a:ea typeface="MS Mincho" panose="02020609040205080304" pitchFamily="49" charset="-128"/>
              </a:rPr>
              <a:t>4th </a:t>
            </a:r>
            <a:r>
              <a:rPr lang="en-GB" sz="3200" b="1" dirty="0">
                <a:solidFill>
                  <a:schemeClr val="bg1"/>
                </a:solidFill>
                <a:ea typeface="MS Mincho" panose="02020609040205080304" pitchFamily="49" charset="-128"/>
              </a:rPr>
              <a:t>Generation Synchrotron Light Source (SRL) for SEE</a:t>
            </a:r>
            <a:r>
              <a:rPr lang="en-GB" sz="3200" b="1" dirty="0">
                <a:ea typeface="MS Mincho" panose="02020609040205080304" pitchFamily="49" charset="-128"/>
              </a:rPr>
              <a:t> </a:t>
            </a:r>
          </a:p>
        </p:txBody>
      </p:sp>
      <p:pic>
        <p:nvPicPr>
          <p:cNvPr id="15" name="Picture 14"/>
          <p:cNvPicPr>
            <a:picLocks noChangeAspect="1"/>
          </p:cNvPicPr>
          <p:nvPr/>
        </p:nvPicPr>
        <p:blipFill>
          <a:blip r:embed="rId3"/>
          <a:stretch>
            <a:fillRect/>
          </a:stretch>
        </p:blipFill>
        <p:spPr>
          <a:xfrm>
            <a:off x="2949261" y="742234"/>
            <a:ext cx="6767657" cy="5297958"/>
          </a:xfrm>
          <a:prstGeom prst="rect">
            <a:avLst/>
          </a:prstGeom>
        </p:spPr>
      </p:pic>
      <p:sp>
        <p:nvSpPr>
          <p:cNvPr id="16" name="TextBox 15"/>
          <p:cNvSpPr txBox="1"/>
          <p:nvPr/>
        </p:nvSpPr>
        <p:spPr>
          <a:xfrm>
            <a:off x="1543320" y="2296443"/>
            <a:ext cx="9566318" cy="2062103"/>
          </a:xfrm>
          <a:prstGeom prst="rect">
            <a:avLst/>
          </a:prstGeom>
          <a:solidFill>
            <a:srgbClr val="FFC000"/>
          </a:solidFill>
          <a:ln w="38100">
            <a:solidFill>
              <a:schemeClr val="tx1"/>
            </a:solidFill>
          </a:ln>
        </p:spPr>
        <p:txBody>
          <a:bodyPr wrap="square" rtlCol="0">
            <a:spAutoFit/>
          </a:bodyPr>
          <a:lstStyle/>
          <a:p>
            <a:r>
              <a:rPr lang="en-US" sz="3200" b="1" dirty="0" smtClean="0"/>
              <a:t>This facility will take the best from all the other ones and building on their experiences.</a:t>
            </a:r>
          </a:p>
          <a:p>
            <a:endParaRPr lang="en-US" sz="3200" b="1" dirty="0" smtClean="0"/>
          </a:p>
          <a:p>
            <a:r>
              <a:rPr lang="en-US" sz="3200" b="1" dirty="0" smtClean="0"/>
              <a:t>Hence it will be a top-class facility but with reduced risk </a:t>
            </a:r>
            <a:endParaRPr lang="en-US" sz="3200" b="1" dirty="0"/>
          </a:p>
        </p:txBody>
      </p:sp>
    </p:spTree>
    <p:extLst>
      <p:ext uri="{BB962C8B-B14F-4D97-AF65-F5344CB8AC3E}">
        <p14:creationId xmlns:p14="http://schemas.microsoft.com/office/powerpoint/2010/main" val="30006407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5428" y="6458083"/>
            <a:ext cx="3451537" cy="26339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5523" y="6407216"/>
            <a:ext cx="496910" cy="365125"/>
          </a:xfrm>
        </p:spPr>
        <p:txBody>
          <a:bodyPr/>
          <a:lstStyle/>
          <a:p>
            <a:fld id="{555FBDCE-360B-49F4-A4BA-4B4F222B4A6D}" type="slidenum">
              <a:rPr lang="en-US" sz="1800" b="1" smtClean="0">
                <a:solidFill>
                  <a:schemeClr val="tx1"/>
                </a:solidFill>
              </a:rPr>
              <a:t>29</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Layout of Booster </a:t>
            </a:r>
            <a:r>
              <a:rPr lang="en-US" sz="3200" b="1" dirty="0" smtClean="0">
                <a:solidFill>
                  <a:schemeClr val="bg1"/>
                </a:solidFill>
              </a:rPr>
              <a:t>Synchrotron</a:t>
            </a:r>
            <a:endParaRPr lang="en-US" sz="3200" b="1" dirty="0">
              <a:solidFill>
                <a:schemeClr val="bg1"/>
              </a:solidFill>
            </a:endParaRPr>
          </a:p>
        </p:txBody>
      </p:sp>
      <p:pic>
        <p:nvPicPr>
          <p:cNvPr id="6" name="Picture 5"/>
          <p:cNvPicPr>
            <a:picLocks noChangeAspect="1"/>
          </p:cNvPicPr>
          <p:nvPr/>
        </p:nvPicPr>
        <p:blipFill rotWithShape="1">
          <a:blip r:embed="rId2"/>
          <a:srcRect l="4293" t="3191" r="2926" b="14149"/>
          <a:stretch/>
        </p:blipFill>
        <p:spPr>
          <a:xfrm>
            <a:off x="5578963" y="1226914"/>
            <a:ext cx="6005015" cy="2623454"/>
          </a:xfrm>
          <a:prstGeom prst="rect">
            <a:avLst/>
          </a:prstGeom>
        </p:spPr>
      </p:pic>
      <p:pic>
        <p:nvPicPr>
          <p:cNvPr id="10" name="Picture 9"/>
          <p:cNvPicPr>
            <a:picLocks noChangeAspect="1"/>
          </p:cNvPicPr>
          <p:nvPr/>
        </p:nvPicPr>
        <p:blipFill rotWithShape="1">
          <a:blip r:embed="rId3"/>
          <a:srcRect l="5657" t="5277" r="2823" b="5698"/>
          <a:stretch/>
        </p:blipFill>
        <p:spPr>
          <a:xfrm>
            <a:off x="125428" y="1252615"/>
            <a:ext cx="5462167" cy="5256940"/>
          </a:xfrm>
          <a:prstGeom prst="rect">
            <a:avLst/>
          </a:prstGeom>
        </p:spPr>
      </p:pic>
      <p:pic>
        <p:nvPicPr>
          <p:cNvPr id="11" name="Picture 10"/>
          <p:cNvPicPr>
            <a:picLocks noChangeAspect="1"/>
          </p:cNvPicPr>
          <p:nvPr/>
        </p:nvPicPr>
        <p:blipFill rotWithShape="1">
          <a:blip r:embed="rId4"/>
          <a:srcRect l="3732" t="7417" r="2712" b="3885"/>
          <a:stretch/>
        </p:blipFill>
        <p:spPr>
          <a:xfrm>
            <a:off x="942874" y="4022889"/>
            <a:ext cx="3889421" cy="1875663"/>
          </a:xfrm>
          <a:prstGeom prst="rect">
            <a:avLst/>
          </a:prstGeom>
        </p:spPr>
      </p:pic>
      <p:pic>
        <p:nvPicPr>
          <p:cNvPr id="12" name="Picture 11"/>
          <p:cNvPicPr>
            <a:picLocks noChangeAspect="1"/>
          </p:cNvPicPr>
          <p:nvPr/>
        </p:nvPicPr>
        <p:blipFill>
          <a:blip r:embed="rId5"/>
          <a:stretch>
            <a:fillRect/>
          </a:stretch>
        </p:blipFill>
        <p:spPr>
          <a:xfrm>
            <a:off x="1030427" y="1972662"/>
            <a:ext cx="2129807" cy="1944606"/>
          </a:xfrm>
          <a:prstGeom prst="rect">
            <a:avLst/>
          </a:prstGeom>
        </p:spPr>
      </p:pic>
      <p:pic>
        <p:nvPicPr>
          <p:cNvPr id="13" name="Picture 12"/>
          <p:cNvPicPr>
            <a:picLocks noChangeAspect="1"/>
          </p:cNvPicPr>
          <p:nvPr/>
        </p:nvPicPr>
        <p:blipFill rotWithShape="1">
          <a:blip r:embed="rId6"/>
          <a:srcRect l="7473" r="5581" b="17103"/>
          <a:stretch/>
        </p:blipFill>
        <p:spPr>
          <a:xfrm>
            <a:off x="6202445" y="3693456"/>
            <a:ext cx="5381533" cy="2258949"/>
          </a:xfrm>
          <a:prstGeom prst="rect">
            <a:avLst/>
          </a:prstGeom>
        </p:spPr>
      </p:pic>
      <p:sp>
        <p:nvSpPr>
          <p:cNvPr id="14" name="TextBox 13"/>
          <p:cNvSpPr txBox="1"/>
          <p:nvPr/>
        </p:nvSpPr>
        <p:spPr>
          <a:xfrm>
            <a:off x="2066210" y="659444"/>
            <a:ext cx="7990271" cy="461665"/>
          </a:xfrm>
          <a:prstGeom prst="rect">
            <a:avLst/>
          </a:prstGeom>
          <a:solidFill>
            <a:srgbClr val="FFFF00"/>
          </a:solidFill>
          <a:ln w="28575">
            <a:solidFill>
              <a:schemeClr val="tx1"/>
            </a:solidFill>
          </a:ln>
        </p:spPr>
        <p:txBody>
          <a:bodyPr wrap="square" rtlCol="0">
            <a:spAutoFit/>
          </a:bodyPr>
          <a:lstStyle/>
          <a:p>
            <a:r>
              <a:rPr lang="en-US" sz="2400" b="1" dirty="0" smtClean="0"/>
              <a:t>Booster lattice: 12 unit cells + 2 matching cells in an achromat</a:t>
            </a:r>
            <a:endParaRPr lang="en-US" sz="2400" b="1" dirty="0"/>
          </a:p>
        </p:txBody>
      </p:sp>
      <p:cxnSp>
        <p:nvCxnSpPr>
          <p:cNvPr id="16" name="Straight Connector 15"/>
          <p:cNvCxnSpPr/>
          <p:nvPr/>
        </p:nvCxnSpPr>
        <p:spPr>
          <a:xfrm flipH="1">
            <a:off x="3446495" y="1680640"/>
            <a:ext cx="260939" cy="2855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835059" y="1966170"/>
            <a:ext cx="260939" cy="2855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ular Callout 18"/>
          <p:cNvSpPr/>
          <p:nvPr/>
        </p:nvSpPr>
        <p:spPr>
          <a:xfrm>
            <a:off x="3835059" y="1252615"/>
            <a:ext cx="997236" cy="428025"/>
          </a:xfrm>
          <a:prstGeom prst="wedgeRectCallout">
            <a:avLst>
              <a:gd name="adj1" fmla="val -61012"/>
              <a:gd name="adj2" fmla="val 13170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Unit cell</a:t>
            </a:r>
            <a:endParaRPr lang="en-US" b="1" dirty="0">
              <a:solidFill>
                <a:schemeClr val="tx1"/>
              </a:solidFill>
            </a:endParaRPr>
          </a:p>
        </p:txBody>
      </p:sp>
    </p:spTree>
    <p:extLst>
      <p:ext uri="{BB962C8B-B14F-4D97-AF65-F5344CB8AC3E}">
        <p14:creationId xmlns:p14="http://schemas.microsoft.com/office/powerpoint/2010/main" val="34371608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3871336" y="838917"/>
            <a:ext cx="4449329" cy="5136881"/>
          </a:xfrm>
          <a:prstGeom prst="rect">
            <a:avLst/>
          </a:prstGeom>
          <a:solidFill>
            <a:srgbClr val="FFFF00"/>
          </a:solidFill>
          <a:ln w="9525">
            <a:noFill/>
            <a:miter lim="800000"/>
            <a:headEnd/>
            <a:tailEnd/>
          </a:ln>
        </p:spPr>
        <p:txBody>
          <a:bodyPr vert="horz" wrap="square" lIns="91440" tIns="45720" rIns="91440" bIns="45720" numCol="1" anchor="t" anchorCtr="0" compatLnSpc="1">
            <a:prstTxWarp prst="textNoShape">
              <a:avLst/>
            </a:prstTxWarp>
          </a:bodyPr>
          <a:lstStyle/>
          <a:p>
            <a:pPr eaLnBrk="0" fontAlgn="base" hangingPunct="0">
              <a:spcBef>
                <a:spcPct val="20000"/>
              </a:spcBef>
              <a:spcAft>
                <a:spcPct val="0"/>
              </a:spcAft>
              <a:buClr>
                <a:srgbClr val="7DA9DA"/>
              </a:buClr>
              <a:defRPr/>
            </a:pPr>
            <a:r>
              <a:rPr lang="en-GB" sz="2800" b="1" kern="0" dirty="0" smtClean="0"/>
              <a:t>                 </a:t>
            </a:r>
            <a:r>
              <a:rPr lang="en-GB" sz="3600" b="1" kern="0" dirty="0" smtClean="0"/>
              <a:t>Outline</a:t>
            </a:r>
            <a:endParaRPr lang="en-GB" sz="3600" b="1" kern="0" dirty="0" smtClean="0"/>
          </a:p>
          <a:p>
            <a:pPr eaLnBrk="0" fontAlgn="base" hangingPunct="0">
              <a:spcBef>
                <a:spcPct val="20000"/>
              </a:spcBef>
              <a:spcAft>
                <a:spcPct val="0"/>
              </a:spcAft>
              <a:buClr>
                <a:srgbClr val="7DA9DA"/>
              </a:buClr>
              <a:defRPr/>
            </a:pPr>
            <a:r>
              <a:rPr lang="en-GB" sz="2400" b="1" kern="0" dirty="0"/>
              <a:t> </a:t>
            </a:r>
            <a:r>
              <a:rPr lang="en-GB" sz="2400" b="1" kern="0" dirty="0" smtClean="0"/>
              <a:t>        &gt; Introduction</a:t>
            </a:r>
          </a:p>
          <a:p>
            <a:pPr eaLnBrk="0" fontAlgn="base" hangingPunct="0">
              <a:spcBef>
                <a:spcPct val="20000"/>
              </a:spcBef>
              <a:spcAft>
                <a:spcPct val="0"/>
              </a:spcAft>
              <a:buClr>
                <a:srgbClr val="7DA9DA"/>
              </a:buClr>
              <a:defRPr/>
            </a:pPr>
            <a:r>
              <a:rPr lang="en-GB" sz="2400" b="1" kern="0" dirty="0"/>
              <a:t> </a:t>
            </a:r>
            <a:r>
              <a:rPr lang="en-GB" sz="2400" b="1" kern="0" dirty="0" smtClean="0"/>
              <a:t>        &gt; </a:t>
            </a:r>
            <a:r>
              <a:rPr lang="en-GB" sz="2400" b="1" kern="0" dirty="0" smtClean="0"/>
              <a:t>Requirements</a:t>
            </a:r>
            <a:endParaRPr lang="en-GB" sz="2400" b="1" kern="0" dirty="0" smtClean="0"/>
          </a:p>
          <a:p>
            <a:pPr eaLnBrk="0" fontAlgn="base" hangingPunct="0">
              <a:spcBef>
                <a:spcPct val="20000"/>
              </a:spcBef>
              <a:spcAft>
                <a:spcPct val="0"/>
              </a:spcAft>
              <a:buClr>
                <a:srgbClr val="7DA9DA"/>
              </a:buClr>
              <a:defRPr/>
            </a:pPr>
            <a:r>
              <a:rPr lang="en-GB" sz="2400" b="1" kern="0" dirty="0"/>
              <a:t> </a:t>
            </a:r>
            <a:r>
              <a:rPr lang="en-GB" sz="2400" b="1" kern="0" dirty="0" smtClean="0"/>
              <a:t>        &gt; Brilliance</a:t>
            </a:r>
          </a:p>
          <a:p>
            <a:pPr eaLnBrk="0" fontAlgn="base" hangingPunct="0">
              <a:spcBef>
                <a:spcPct val="20000"/>
              </a:spcBef>
              <a:spcAft>
                <a:spcPct val="0"/>
              </a:spcAft>
              <a:buClr>
                <a:srgbClr val="7DA9DA"/>
              </a:buClr>
              <a:defRPr/>
            </a:pPr>
            <a:r>
              <a:rPr lang="en-GB" sz="2400" b="1" kern="0" dirty="0"/>
              <a:t> </a:t>
            </a:r>
            <a:r>
              <a:rPr lang="en-GB" sz="2400" b="1" kern="0" dirty="0" smtClean="0"/>
              <a:t>        &gt; </a:t>
            </a:r>
            <a:r>
              <a:rPr lang="en-GB" sz="2400" b="1" kern="0" dirty="0"/>
              <a:t>P</a:t>
            </a:r>
            <a:r>
              <a:rPr lang="en-GB" sz="2400" b="1" kern="0" dirty="0" smtClean="0"/>
              <a:t>roposed Lattice</a:t>
            </a:r>
          </a:p>
          <a:p>
            <a:pPr eaLnBrk="0" fontAlgn="base" hangingPunct="0">
              <a:spcBef>
                <a:spcPct val="20000"/>
              </a:spcBef>
              <a:spcAft>
                <a:spcPct val="0"/>
              </a:spcAft>
              <a:buClr>
                <a:srgbClr val="7DA9DA"/>
              </a:buClr>
              <a:defRPr/>
            </a:pPr>
            <a:r>
              <a:rPr lang="en-GB" sz="2400" b="1" kern="0" dirty="0"/>
              <a:t> </a:t>
            </a:r>
            <a:r>
              <a:rPr lang="en-GB" sz="2400" b="1" kern="0" dirty="0" smtClean="0"/>
              <a:t>        &gt; Machine Components</a:t>
            </a:r>
          </a:p>
          <a:p>
            <a:pPr eaLnBrk="0" fontAlgn="base" hangingPunct="0">
              <a:spcBef>
                <a:spcPct val="20000"/>
              </a:spcBef>
              <a:spcAft>
                <a:spcPct val="0"/>
              </a:spcAft>
              <a:buClr>
                <a:srgbClr val="7DA9DA"/>
              </a:buClr>
              <a:defRPr/>
            </a:pPr>
            <a:r>
              <a:rPr lang="en-GB" sz="2400" b="1" kern="0" dirty="0"/>
              <a:t> </a:t>
            </a:r>
            <a:r>
              <a:rPr lang="en-GB" sz="2400" b="1" kern="0" dirty="0" smtClean="0"/>
              <a:t>        &gt; Building</a:t>
            </a:r>
          </a:p>
          <a:p>
            <a:pPr eaLnBrk="0" fontAlgn="base" hangingPunct="0">
              <a:spcBef>
                <a:spcPct val="20000"/>
              </a:spcBef>
              <a:spcAft>
                <a:spcPct val="0"/>
              </a:spcAft>
              <a:buClr>
                <a:srgbClr val="7DA9DA"/>
              </a:buClr>
              <a:defRPr/>
            </a:pPr>
            <a:r>
              <a:rPr lang="en-GB" sz="2400" b="1" kern="0" dirty="0"/>
              <a:t> </a:t>
            </a:r>
            <a:r>
              <a:rPr lang="en-GB" sz="2400" b="1" kern="0" dirty="0" smtClean="0"/>
              <a:t>        &gt; </a:t>
            </a:r>
            <a:r>
              <a:rPr lang="en-GB" sz="2400" b="1" kern="0" dirty="0" smtClean="0"/>
              <a:t>Education &amp; Training</a:t>
            </a:r>
            <a:endParaRPr lang="en-GB" sz="2400" b="1" kern="0" dirty="0" smtClean="0"/>
          </a:p>
          <a:p>
            <a:pPr eaLnBrk="0" fontAlgn="base" hangingPunct="0">
              <a:spcBef>
                <a:spcPct val="20000"/>
              </a:spcBef>
              <a:spcAft>
                <a:spcPct val="0"/>
              </a:spcAft>
              <a:buClr>
                <a:srgbClr val="7DA9DA"/>
              </a:buClr>
              <a:defRPr/>
            </a:pPr>
            <a:r>
              <a:rPr lang="en-GB" sz="2400" b="1" kern="0" dirty="0"/>
              <a:t> </a:t>
            </a:r>
            <a:r>
              <a:rPr lang="en-GB" sz="2400" b="1" kern="0" dirty="0" smtClean="0"/>
              <a:t>        &gt; Site</a:t>
            </a:r>
          </a:p>
          <a:p>
            <a:pPr eaLnBrk="0" fontAlgn="base" hangingPunct="0">
              <a:spcBef>
                <a:spcPct val="20000"/>
              </a:spcBef>
              <a:spcAft>
                <a:spcPct val="0"/>
              </a:spcAft>
              <a:buClr>
                <a:srgbClr val="7DA9DA"/>
              </a:buClr>
              <a:defRPr/>
            </a:pPr>
            <a:r>
              <a:rPr lang="en-GB" sz="2400" b="1" kern="0" dirty="0"/>
              <a:t> </a:t>
            </a:r>
            <a:r>
              <a:rPr lang="en-GB" sz="2400" b="1" kern="0" dirty="0" smtClean="0"/>
              <a:t>        &gt; Costs</a:t>
            </a:r>
          </a:p>
          <a:p>
            <a:pPr eaLnBrk="0" fontAlgn="base" hangingPunct="0">
              <a:spcBef>
                <a:spcPct val="20000"/>
              </a:spcBef>
              <a:spcAft>
                <a:spcPct val="0"/>
              </a:spcAft>
              <a:buClr>
                <a:srgbClr val="7DA9DA"/>
              </a:buClr>
              <a:defRPr/>
            </a:pPr>
            <a:endParaRPr lang="en-GB" sz="2800" b="1" kern="0" dirty="0" smtClean="0"/>
          </a:p>
        </p:txBody>
      </p:sp>
      <p:sp>
        <p:nvSpPr>
          <p:cNvPr id="8" name="Footer Placeholder 7"/>
          <p:cNvSpPr>
            <a:spLocks noGrp="1"/>
          </p:cNvSpPr>
          <p:nvPr>
            <p:ph type="ftr" sz="quarter" idx="11"/>
          </p:nvPr>
        </p:nvSpPr>
        <p:spPr>
          <a:xfrm>
            <a:off x="65038" y="6442655"/>
            <a:ext cx="3200078" cy="31423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9" name="Slide Number Placeholder 8"/>
          <p:cNvSpPr>
            <a:spLocks noGrp="1"/>
          </p:cNvSpPr>
          <p:nvPr>
            <p:ph type="sldNum" sz="quarter" idx="12"/>
          </p:nvPr>
        </p:nvSpPr>
        <p:spPr>
          <a:xfrm>
            <a:off x="11500833" y="6420116"/>
            <a:ext cx="303727" cy="365125"/>
          </a:xfrm>
        </p:spPr>
        <p:txBody>
          <a:bodyPr/>
          <a:lstStyle/>
          <a:p>
            <a:fld id="{555FBDCE-360B-49F4-A4BA-4B4F222B4A6D}" type="slidenum">
              <a:rPr lang="en-US" sz="1800" b="1" smtClean="0">
                <a:solidFill>
                  <a:schemeClr val="tx1"/>
                </a:solidFill>
              </a:rPr>
              <a:t>3</a:t>
            </a:fld>
            <a:endParaRPr lang="en-US" sz="1800" b="1" dirty="0">
              <a:solidFill>
                <a:schemeClr val="tx1"/>
              </a:solidFill>
            </a:endParaRPr>
          </a:p>
        </p:txBody>
      </p:sp>
      <p:sp>
        <p:nvSpPr>
          <p:cNvPr id="5" name="TextBox 4"/>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FORUM on New Intern. Research Fac. in South-East-Europe</a:t>
            </a:r>
            <a:endParaRPr lang="en-US" sz="3200" b="1" dirty="0">
              <a:solidFill>
                <a:schemeClr val="bg1"/>
              </a:solidFill>
            </a:endParaRPr>
          </a:p>
        </p:txBody>
      </p:sp>
    </p:spTree>
    <p:extLst>
      <p:ext uri="{BB962C8B-B14F-4D97-AF65-F5344CB8AC3E}">
        <p14:creationId xmlns:p14="http://schemas.microsoft.com/office/powerpoint/2010/main" val="38987422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070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72376" y="714375"/>
            <a:ext cx="3095625" cy="3074988"/>
          </a:xfrm>
          <a:prstGeom prst="rect">
            <a:avLst/>
          </a:prstGeom>
          <a:noFill/>
          <a:extLst>
            <a:ext uri="{909E8E84-426E-40DD-AFC4-6F175D3DCCD1}">
              <a14:hiddenFill xmlns:a14="http://schemas.microsoft.com/office/drawing/2010/main">
                <a:solidFill>
                  <a:srgbClr val="FFFFFF"/>
                </a:solidFill>
              </a14:hiddenFill>
            </a:ext>
          </a:extLst>
        </p:spPr>
      </p:pic>
      <p:pic>
        <p:nvPicPr>
          <p:cNvPr id="20070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1450" y="3644900"/>
            <a:ext cx="2692400" cy="2952750"/>
          </a:xfrm>
          <a:prstGeom prst="rect">
            <a:avLst/>
          </a:prstGeom>
          <a:noFill/>
          <a:extLst>
            <a:ext uri="{909E8E84-426E-40DD-AFC4-6F175D3DCCD1}">
              <a14:hiddenFill xmlns:a14="http://schemas.microsoft.com/office/drawing/2010/main">
                <a:solidFill>
                  <a:srgbClr val="FFFFFF"/>
                </a:solidFill>
              </a14:hiddenFill>
            </a:ext>
          </a:extLst>
        </p:spPr>
      </p:pic>
      <p:pic>
        <p:nvPicPr>
          <p:cNvPr id="200704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35863" y="3716338"/>
            <a:ext cx="1757362" cy="2589212"/>
          </a:xfrm>
          <a:prstGeom prst="rect">
            <a:avLst/>
          </a:prstGeom>
          <a:noFill/>
          <a:extLst>
            <a:ext uri="{909E8E84-426E-40DD-AFC4-6F175D3DCCD1}">
              <a14:hiddenFill xmlns:a14="http://schemas.microsoft.com/office/drawing/2010/main">
                <a:solidFill>
                  <a:srgbClr val="FFFFFF"/>
                </a:solidFill>
              </a14:hiddenFill>
            </a:ext>
          </a:extLst>
        </p:spPr>
      </p:pic>
      <p:sp>
        <p:nvSpPr>
          <p:cNvPr id="2007046" name="Text Box 6"/>
          <p:cNvSpPr txBox="1">
            <a:spLocks noChangeArrowheads="1"/>
          </p:cNvSpPr>
          <p:nvPr/>
        </p:nvSpPr>
        <p:spPr bwMode="auto">
          <a:xfrm>
            <a:off x="2927350" y="122238"/>
            <a:ext cx="61928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1028700">
              <a:defRPr>
                <a:solidFill>
                  <a:schemeClr val="tx1"/>
                </a:solidFill>
                <a:latin typeface="Arial" panose="020B0604020202020204" pitchFamily="34" charset="0"/>
              </a:defRPr>
            </a:lvl1pPr>
            <a:lvl2pPr algn="l" defTabSz="1028700">
              <a:defRPr>
                <a:solidFill>
                  <a:schemeClr val="tx1"/>
                </a:solidFill>
                <a:latin typeface="Arial" panose="020B0604020202020204" pitchFamily="34" charset="0"/>
              </a:defRPr>
            </a:lvl2pPr>
            <a:lvl3pPr algn="l" defTabSz="1028700">
              <a:defRPr>
                <a:solidFill>
                  <a:schemeClr val="tx1"/>
                </a:solidFill>
                <a:latin typeface="Arial" panose="020B0604020202020204" pitchFamily="34" charset="0"/>
              </a:defRPr>
            </a:lvl3pPr>
            <a:lvl4pPr algn="l" defTabSz="1028700">
              <a:defRPr>
                <a:solidFill>
                  <a:schemeClr val="tx1"/>
                </a:solidFill>
                <a:latin typeface="Arial" panose="020B0604020202020204" pitchFamily="34" charset="0"/>
              </a:defRPr>
            </a:lvl4pPr>
            <a:lvl5pPr algn="l" defTabSz="1028700">
              <a:defRPr>
                <a:solidFill>
                  <a:schemeClr val="tx1"/>
                </a:solidFill>
                <a:latin typeface="Arial" panose="020B0604020202020204" pitchFamily="34" charset="0"/>
              </a:defRPr>
            </a:lvl5pPr>
            <a:lvl6pPr defTabSz="1028700" fontAlgn="base">
              <a:spcBef>
                <a:spcPct val="0"/>
              </a:spcBef>
              <a:spcAft>
                <a:spcPct val="0"/>
              </a:spcAft>
              <a:defRPr>
                <a:solidFill>
                  <a:schemeClr val="tx1"/>
                </a:solidFill>
                <a:latin typeface="Arial" panose="020B0604020202020204" pitchFamily="34" charset="0"/>
              </a:defRPr>
            </a:lvl6pPr>
            <a:lvl7pPr defTabSz="1028700" fontAlgn="base">
              <a:spcBef>
                <a:spcPct val="0"/>
              </a:spcBef>
              <a:spcAft>
                <a:spcPct val="0"/>
              </a:spcAft>
              <a:defRPr>
                <a:solidFill>
                  <a:schemeClr val="tx1"/>
                </a:solidFill>
                <a:latin typeface="Arial" panose="020B0604020202020204" pitchFamily="34" charset="0"/>
              </a:defRPr>
            </a:lvl7pPr>
            <a:lvl8pPr defTabSz="1028700" fontAlgn="base">
              <a:spcBef>
                <a:spcPct val="0"/>
              </a:spcBef>
              <a:spcAft>
                <a:spcPct val="0"/>
              </a:spcAft>
              <a:defRPr>
                <a:solidFill>
                  <a:schemeClr val="tx1"/>
                </a:solidFill>
                <a:latin typeface="Arial" panose="020B0604020202020204" pitchFamily="34" charset="0"/>
              </a:defRPr>
            </a:lvl8pPr>
            <a:lvl9pPr defTabSz="1028700" fontAlgn="base">
              <a:spcBef>
                <a:spcPct val="0"/>
              </a:spcBef>
              <a:spcAft>
                <a:spcPct val="0"/>
              </a:spcAft>
              <a:defRPr>
                <a:solidFill>
                  <a:schemeClr val="tx1"/>
                </a:solidFill>
                <a:latin typeface="Arial" panose="020B0604020202020204" pitchFamily="34" charset="0"/>
              </a:defRPr>
            </a:lvl9pPr>
          </a:lstStyle>
          <a:p>
            <a:pPr algn="ctr"/>
            <a:r>
              <a:rPr lang="en-GB" altLang="en-US" b="1" i="1">
                <a:solidFill>
                  <a:schemeClr val="bg1"/>
                </a:solidFill>
              </a:rPr>
              <a:t>Magnets for Booster Synchrotron</a:t>
            </a:r>
            <a:endParaRPr lang="en-US" altLang="en-US" b="1" i="1">
              <a:solidFill>
                <a:schemeClr val="bg1"/>
              </a:solidFill>
            </a:endParaRPr>
          </a:p>
        </p:txBody>
      </p:sp>
      <p:sp>
        <p:nvSpPr>
          <p:cNvPr id="2007048" name="Rectangle 8"/>
          <p:cNvSpPr>
            <a:spLocks noChangeArrowheads="1"/>
          </p:cNvSpPr>
          <p:nvPr/>
        </p:nvSpPr>
        <p:spPr bwMode="auto">
          <a:xfrm>
            <a:off x="975129" y="692152"/>
            <a:ext cx="5672629" cy="360363"/>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dirty="0"/>
              <a:t>Bending Magnet </a:t>
            </a:r>
            <a:r>
              <a:rPr lang="en-GB" altLang="en-US" b="1" dirty="0" smtClean="0"/>
              <a:t>+ Quadrupole &amp; Sextupole -Component</a:t>
            </a:r>
            <a:endParaRPr lang="en-US" altLang="en-US" b="1" dirty="0"/>
          </a:p>
        </p:txBody>
      </p:sp>
      <p:sp>
        <p:nvSpPr>
          <p:cNvPr id="2007049" name="Rectangle 9"/>
          <p:cNvSpPr>
            <a:spLocks noChangeArrowheads="1"/>
          </p:cNvSpPr>
          <p:nvPr/>
        </p:nvSpPr>
        <p:spPr bwMode="auto">
          <a:xfrm>
            <a:off x="6888162" y="692152"/>
            <a:ext cx="4020243" cy="355602"/>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dirty="0"/>
              <a:t>Quadrupole + </a:t>
            </a:r>
            <a:r>
              <a:rPr lang="en-GB" altLang="en-US" b="1" dirty="0" smtClean="0"/>
              <a:t>Sextupole-Component</a:t>
            </a:r>
            <a:endParaRPr lang="en-US" altLang="en-US" b="1" dirty="0"/>
          </a:p>
        </p:txBody>
      </p:sp>
      <p:sp>
        <p:nvSpPr>
          <p:cNvPr id="2007050" name="Rectangle 10"/>
          <p:cNvSpPr>
            <a:spLocks noChangeArrowheads="1"/>
          </p:cNvSpPr>
          <p:nvPr/>
        </p:nvSpPr>
        <p:spPr bwMode="auto">
          <a:xfrm>
            <a:off x="1374216" y="4497443"/>
            <a:ext cx="1184519" cy="325491"/>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dirty="0"/>
              <a:t>Sextupole</a:t>
            </a:r>
            <a:endParaRPr lang="en-US" altLang="en-US" b="1" dirty="0"/>
          </a:p>
        </p:txBody>
      </p:sp>
      <p:sp>
        <p:nvSpPr>
          <p:cNvPr id="2007051" name="Rectangle 11"/>
          <p:cNvSpPr>
            <a:spLocks noChangeArrowheads="1"/>
          </p:cNvSpPr>
          <p:nvPr/>
        </p:nvSpPr>
        <p:spPr bwMode="auto">
          <a:xfrm>
            <a:off x="6094412" y="4497443"/>
            <a:ext cx="1368425" cy="287337"/>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dirty="0"/>
              <a:t>Corrector</a:t>
            </a:r>
            <a:endParaRPr lang="en-US" altLang="en-US" b="1" dirty="0"/>
          </a:p>
        </p:txBody>
      </p:sp>
      <p:pic>
        <p:nvPicPr>
          <p:cNvPr id="2007052" name="Picture 4"/>
          <p:cNvPicPr>
            <a:picLocks noChangeAspect="1" noChangeArrowheads="1"/>
          </p:cNvPicPr>
          <p:nvPr/>
        </p:nvPicPr>
        <p:blipFill>
          <a:blip r:embed="rId5">
            <a:extLst>
              <a:ext uri="{28A0092B-C50C-407E-A947-70E740481C1C}">
                <a14:useLocalDpi xmlns:a14="http://schemas.microsoft.com/office/drawing/2010/main" val="0"/>
              </a:ext>
            </a:extLst>
          </a:blip>
          <a:srcRect l="27161" t="38542" r="13104" b="22917"/>
          <a:stretch>
            <a:fillRect/>
          </a:stretch>
        </p:blipFill>
        <p:spPr bwMode="auto">
          <a:xfrm>
            <a:off x="875763" y="1268414"/>
            <a:ext cx="6591837" cy="2390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de-DE" smtClean="0"/>
              <a:t>Forum Trieste / 25-26 January 2018 / D. Einfeld </a:t>
            </a:r>
            <a:endParaRPr lang="en-US"/>
          </a:p>
        </p:txBody>
      </p:sp>
      <p:sp>
        <p:nvSpPr>
          <p:cNvPr id="3" name="Slide Number Placeholder 2"/>
          <p:cNvSpPr>
            <a:spLocks noGrp="1"/>
          </p:cNvSpPr>
          <p:nvPr>
            <p:ph type="sldNum" sz="quarter" idx="12"/>
          </p:nvPr>
        </p:nvSpPr>
        <p:spPr/>
        <p:txBody>
          <a:bodyPr/>
          <a:lstStyle/>
          <a:p>
            <a:fld id="{555FBDCE-360B-49F4-A4BA-4B4F222B4A6D}" type="slidenum">
              <a:rPr lang="en-US" smtClean="0"/>
              <a:t>30</a:t>
            </a:fld>
            <a:endParaRPr lang="en-US"/>
          </a:p>
        </p:txBody>
      </p:sp>
      <p:sp>
        <p:nvSpPr>
          <p:cNvPr id="13" name="TextBox 12"/>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Booster Synchrotron Magnets</a:t>
            </a:r>
            <a:endParaRPr lang="en-US" sz="3200" b="1" dirty="0">
              <a:solidFill>
                <a:schemeClr val="bg1"/>
              </a:solidFill>
            </a:endParaRPr>
          </a:p>
        </p:txBody>
      </p:sp>
    </p:spTree>
    <p:extLst>
      <p:ext uri="{BB962C8B-B14F-4D97-AF65-F5344CB8AC3E}">
        <p14:creationId xmlns:p14="http://schemas.microsoft.com/office/powerpoint/2010/main" val="30942126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4642" name="Picture 2" descr="Picture 0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314" y="655638"/>
            <a:ext cx="7920037" cy="5942012"/>
          </a:xfrm>
          <a:prstGeom prst="rect">
            <a:avLst/>
          </a:prstGeom>
          <a:noFill/>
          <a:extLst>
            <a:ext uri="{909E8E84-426E-40DD-AFC4-6F175D3DCCD1}">
              <a14:hiddenFill xmlns:a14="http://schemas.microsoft.com/office/drawing/2010/main">
                <a:solidFill>
                  <a:srgbClr val="FFFFFF"/>
                </a:solidFill>
              </a14:hiddenFill>
            </a:ext>
          </a:extLst>
        </p:spPr>
      </p:pic>
      <p:sp>
        <p:nvSpPr>
          <p:cNvPr id="1264643" name="Text Box 3"/>
          <p:cNvSpPr txBox="1">
            <a:spLocks noChangeArrowheads="1"/>
          </p:cNvSpPr>
          <p:nvPr/>
        </p:nvSpPr>
        <p:spPr bwMode="auto">
          <a:xfrm>
            <a:off x="3216275" y="115888"/>
            <a:ext cx="506253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defTabSz="1028700">
              <a:defRPr>
                <a:solidFill>
                  <a:schemeClr val="tx1"/>
                </a:solidFill>
                <a:latin typeface="Arial" panose="020B0604020202020204" pitchFamily="34" charset="0"/>
              </a:defRPr>
            </a:lvl1pPr>
            <a:lvl2pPr algn="l" defTabSz="1028700">
              <a:defRPr>
                <a:solidFill>
                  <a:schemeClr val="tx1"/>
                </a:solidFill>
                <a:latin typeface="Arial" panose="020B0604020202020204" pitchFamily="34" charset="0"/>
              </a:defRPr>
            </a:lvl2pPr>
            <a:lvl3pPr algn="l" defTabSz="1028700">
              <a:defRPr>
                <a:solidFill>
                  <a:schemeClr val="tx1"/>
                </a:solidFill>
                <a:latin typeface="Arial" panose="020B0604020202020204" pitchFamily="34" charset="0"/>
              </a:defRPr>
            </a:lvl3pPr>
            <a:lvl4pPr algn="l" defTabSz="1028700">
              <a:defRPr>
                <a:solidFill>
                  <a:schemeClr val="tx1"/>
                </a:solidFill>
                <a:latin typeface="Arial" panose="020B0604020202020204" pitchFamily="34" charset="0"/>
              </a:defRPr>
            </a:lvl4pPr>
            <a:lvl5pPr algn="l" defTabSz="1028700">
              <a:defRPr>
                <a:solidFill>
                  <a:schemeClr val="tx1"/>
                </a:solidFill>
                <a:latin typeface="Arial" panose="020B0604020202020204" pitchFamily="34" charset="0"/>
              </a:defRPr>
            </a:lvl5pPr>
            <a:lvl6pPr defTabSz="1028700" fontAlgn="base">
              <a:spcBef>
                <a:spcPct val="0"/>
              </a:spcBef>
              <a:spcAft>
                <a:spcPct val="0"/>
              </a:spcAft>
              <a:defRPr>
                <a:solidFill>
                  <a:schemeClr val="tx1"/>
                </a:solidFill>
                <a:latin typeface="Arial" panose="020B0604020202020204" pitchFamily="34" charset="0"/>
              </a:defRPr>
            </a:lvl6pPr>
            <a:lvl7pPr defTabSz="1028700" fontAlgn="base">
              <a:spcBef>
                <a:spcPct val="0"/>
              </a:spcBef>
              <a:spcAft>
                <a:spcPct val="0"/>
              </a:spcAft>
              <a:defRPr>
                <a:solidFill>
                  <a:schemeClr val="tx1"/>
                </a:solidFill>
                <a:latin typeface="Arial" panose="020B0604020202020204" pitchFamily="34" charset="0"/>
              </a:defRPr>
            </a:lvl7pPr>
            <a:lvl8pPr defTabSz="1028700" fontAlgn="base">
              <a:spcBef>
                <a:spcPct val="0"/>
              </a:spcBef>
              <a:spcAft>
                <a:spcPct val="0"/>
              </a:spcAft>
              <a:defRPr>
                <a:solidFill>
                  <a:schemeClr val="tx1"/>
                </a:solidFill>
                <a:latin typeface="Arial" panose="020B0604020202020204" pitchFamily="34" charset="0"/>
              </a:defRPr>
            </a:lvl8pPr>
            <a:lvl9pPr defTabSz="1028700" fontAlgn="base">
              <a:spcBef>
                <a:spcPct val="0"/>
              </a:spcBef>
              <a:spcAft>
                <a:spcPct val="0"/>
              </a:spcAft>
              <a:defRPr>
                <a:solidFill>
                  <a:schemeClr val="tx1"/>
                </a:solidFill>
                <a:latin typeface="Arial" panose="020B0604020202020204" pitchFamily="34" charset="0"/>
              </a:defRPr>
            </a:lvl9pPr>
          </a:lstStyle>
          <a:p>
            <a:pPr algn="ctr"/>
            <a:r>
              <a:rPr lang="en-GB" altLang="en-US" b="1" i="1">
                <a:solidFill>
                  <a:schemeClr val="bg1"/>
                </a:solidFill>
              </a:rPr>
              <a:t>LINAC in the Tunnel</a:t>
            </a:r>
            <a:endParaRPr lang="en-US" altLang="en-US" b="1" i="1">
              <a:solidFill>
                <a:schemeClr val="bg1"/>
              </a:solidFill>
            </a:endParaRPr>
          </a:p>
        </p:txBody>
      </p:sp>
      <p:sp>
        <p:nvSpPr>
          <p:cNvPr id="1264645" name="AutoShape 5"/>
          <p:cNvSpPr>
            <a:spLocks/>
          </p:cNvSpPr>
          <p:nvPr/>
        </p:nvSpPr>
        <p:spPr bwMode="auto">
          <a:xfrm rot="-6289080">
            <a:off x="3436145" y="3185320"/>
            <a:ext cx="504825" cy="1944687"/>
          </a:xfrm>
          <a:prstGeom prst="leftBrace">
            <a:avLst>
              <a:gd name="adj1" fmla="val 32102"/>
              <a:gd name="adj2" fmla="val 50000"/>
            </a:avLst>
          </a:prstGeom>
          <a:noFill/>
          <a:ln w="41275">
            <a:solidFill>
              <a:srgbClr val="FFFF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4646" name="AutoShape 6"/>
          <p:cNvSpPr>
            <a:spLocks/>
          </p:cNvSpPr>
          <p:nvPr/>
        </p:nvSpPr>
        <p:spPr bwMode="auto">
          <a:xfrm rot="-6163575">
            <a:off x="5556251" y="2960689"/>
            <a:ext cx="504825" cy="1584325"/>
          </a:xfrm>
          <a:prstGeom prst="leftBrace">
            <a:avLst>
              <a:gd name="adj1" fmla="val 26153"/>
              <a:gd name="adj2" fmla="val 50000"/>
            </a:avLst>
          </a:prstGeom>
          <a:noFill/>
          <a:ln w="41275">
            <a:solidFill>
              <a:srgbClr val="FFFF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4647" name="AutoShape 7"/>
          <p:cNvSpPr>
            <a:spLocks/>
          </p:cNvSpPr>
          <p:nvPr/>
        </p:nvSpPr>
        <p:spPr bwMode="auto">
          <a:xfrm rot="-49087712">
            <a:off x="7785101" y="2716214"/>
            <a:ext cx="504825" cy="1012825"/>
          </a:xfrm>
          <a:prstGeom prst="leftBrace">
            <a:avLst>
              <a:gd name="adj1" fmla="val 16719"/>
              <a:gd name="adj2" fmla="val 50000"/>
            </a:avLst>
          </a:prstGeom>
          <a:noFill/>
          <a:ln w="41275">
            <a:solidFill>
              <a:srgbClr val="FFFF00"/>
            </a:solidFill>
            <a:round/>
            <a:headEnd/>
            <a:tailEnd/>
          </a:ln>
          <a:effectLst/>
          <a:extLst>
            <a:ext uri="{909E8E84-426E-40DD-AFC4-6F175D3DCCD1}">
              <a14:hiddenFill xmlns:a14="http://schemas.microsoft.com/office/drawing/2010/main">
                <a:solidFill>
                  <a:srgbClr val="FFFF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4648" name="Rectangle 8"/>
          <p:cNvSpPr>
            <a:spLocks noChangeArrowheads="1"/>
          </p:cNvSpPr>
          <p:nvPr/>
        </p:nvSpPr>
        <p:spPr bwMode="auto">
          <a:xfrm>
            <a:off x="3071813" y="4581525"/>
            <a:ext cx="1439862" cy="431800"/>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a:t>Pre-buncher</a:t>
            </a:r>
            <a:endParaRPr lang="en-US" altLang="en-US" b="1"/>
          </a:p>
        </p:txBody>
      </p:sp>
      <p:sp>
        <p:nvSpPr>
          <p:cNvPr id="1264649" name="Rectangle 9"/>
          <p:cNvSpPr>
            <a:spLocks noChangeArrowheads="1"/>
          </p:cNvSpPr>
          <p:nvPr/>
        </p:nvSpPr>
        <p:spPr bwMode="auto">
          <a:xfrm>
            <a:off x="5303839" y="4076700"/>
            <a:ext cx="1152525" cy="431800"/>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a:t>Buncher</a:t>
            </a:r>
            <a:endParaRPr lang="en-US" altLang="en-US" b="1"/>
          </a:p>
        </p:txBody>
      </p:sp>
      <p:sp>
        <p:nvSpPr>
          <p:cNvPr id="1264650" name="Rectangle 10"/>
          <p:cNvSpPr>
            <a:spLocks noChangeArrowheads="1"/>
          </p:cNvSpPr>
          <p:nvPr/>
        </p:nvSpPr>
        <p:spPr bwMode="auto">
          <a:xfrm>
            <a:off x="7464426" y="3573464"/>
            <a:ext cx="1439863" cy="433387"/>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a:t>1</a:t>
            </a:r>
            <a:r>
              <a:rPr lang="en-GB" altLang="en-US" b="1" baseline="30000"/>
              <a:t>st</a:t>
            </a:r>
            <a:r>
              <a:rPr lang="en-GB" altLang="en-US" b="1"/>
              <a:t> Acc.-Str.</a:t>
            </a:r>
            <a:endParaRPr lang="en-US" altLang="en-US" b="1"/>
          </a:p>
        </p:txBody>
      </p:sp>
      <p:sp>
        <p:nvSpPr>
          <p:cNvPr id="1264651" name="Rectangle 11"/>
          <p:cNvSpPr>
            <a:spLocks noChangeArrowheads="1"/>
          </p:cNvSpPr>
          <p:nvPr/>
        </p:nvSpPr>
        <p:spPr bwMode="auto">
          <a:xfrm>
            <a:off x="6456363" y="4652964"/>
            <a:ext cx="1439862" cy="433387"/>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a:t>Glaser Lens</a:t>
            </a:r>
            <a:endParaRPr lang="en-US" altLang="en-US" b="1"/>
          </a:p>
        </p:txBody>
      </p:sp>
      <p:sp>
        <p:nvSpPr>
          <p:cNvPr id="1264652" name="Line 12"/>
          <p:cNvSpPr>
            <a:spLocks noChangeShapeType="1"/>
          </p:cNvSpPr>
          <p:nvPr/>
        </p:nvSpPr>
        <p:spPr bwMode="auto">
          <a:xfrm flipV="1">
            <a:off x="7104063" y="3141663"/>
            <a:ext cx="0" cy="15113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a:p>
        </p:txBody>
      </p:sp>
      <p:sp>
        <p:nvSpPr>
          <p:cNvPr id="1264653" name="Line 13"/>
          <p:cNvSpPr>
            <a:spLocks noChangeShapeType="1"/>
          </p:cNvSpPr>
          <p:nvPr/>
        </p:nvSpPr>
        <p:spPr bwMode="auto">
          <a:xfrm flipV="1">
            <a:off x="9120188" y="2852738"/>
            <a:ext cx="0" cy="1511300"/>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a:p>
        </p:txBody>
      </p:sp>
      <p:sp>
        <p:nvSpPr>
          <p:cNvPr id="1264654" name="Rectangle 14"/>
          <p:cNvSpPr>
            <a:spLocks noChangeArrowheads="1"/>
          </p:cNvSpPr>
          <p:nvPr/>
        </p:nvSpPr>
        <p:spPr bwMode="auto">
          <a:xfrm>
            <a:off x="8472488" y="4437064"/>
            <a:ext cx="1439862" cy="433387"/>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a:t>2</a:t>
            </a:r>
            <a:r>
              <a:rPr lang="en-GB" altLang="en-US" b="1" baseline="30000"/>
              <a:t>nd</a:t>
            </a:r>
            <a:r>
              <a:rPr lang="en-GB" altLang="en-US" b="1"/>
              <a:t> Acc.-Str.</a:t>
            </a:r>
            <a:endParaRPr lang="en-US" altLang="en-US" b="1"/>
          </a:p>
        </p:txBody>
      </p:sp>
      <p:sp>
        <p:nvSpPr>
          <p:cNvPr id="1264655" name="Line 15"/>
          <p:cNvSpPr>
            <a:spLocks noChangeShapeType="1"/>
          </p:cNvSpPr>
          <p:nvPr/>
        </p:nvSpPr>
        <p:spPr bwMode="auto">
          <a:xfrm flipH="1" flipV="1">
            <a:off x="2063751" y="3860801"/>
            <a:ext cx="792163" cy="1368425"/>
          </a:xfrm>
          <a:prstGeom prst="line">
            <a:avLst/>
          </a:prstGeom>
          <a:noFill/>
          <a:ln w="3810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US"/>
          </a:p>
        </p:txBody>
      </p:sp>
      <p:sp>
        <p:nvSpPr>
          <p:cNvPr id="1264656" name="Rectangle 16"/>
          <p:cNvSpPr>
            <a:spLocks noChangeArrowheads="1"/>
          </p:cNvSpPr>
          <p:nvPr/>
        </p:nvSpPr>
        <p:spPr bwMode="auto">
          <a:xfrm>
            <a:off x="2208213" y="5300663"/>
            <a:ext cx="1439862" cy="431800"/>
          </a:xfrm>
          <a:prstGeom prst="rect">
            <a:avLst/>
          </a:prstGeom>
          <a:solidFill>
            <a:srgbClr val="FFFF00"/>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GB" altLang="en-US" b="1"/>
              <a:t>E-Gun</a:t>
            </a:r>
            <a:endParaRPr lang="en-US" altLang="en-US" b="1"/>
          </a:p>
        </p:txBody>
      </p:sp>
      <p:sp>
        <p:nvSpPr>
          <p:cNvPr id="17" name="TextBox 16"/>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 </a:t>
            </a:r>
            <a:r>
              <a:rPr lang="en-US" sz="3200" b="1" dirty="0" smtClean="0">
                <a:solidFill>
                  <a:schemeClr val="bg1"/>
                </a:solidFill>
              </a:rPr>
              <a:t>100 MeV </a:t>
            </a:r>
            <a:r>
              <a:rPr lang="en-US" sz="3200" b="1" dirty="0" smtClean="0">
                <a:solidFill>
                  <a:schemeClr val="bg1"/>
                </a:solidFill>
              </a:rPr>
              <a:t>Pre-Injector at ALBA</a:t>
            </a:r>
            <a:endParaRPr lang="en-US" sz="3200" b="1" dirty="0">
              <a:solidFill>
                <a:schemeClr val="bg1"/>
              </a:solidFill>
            </a:endParaRPr>
          </a:p>
        </p:txBody>
      </p:sp>
    </p:spTree>
    <p:extLst>
      <p:ext uri="{BB962C8B-B14F-4D97-AF65-F5344CB8AC3E}">
        <p14:creationId xmlns:p14="http://schemas.microsoft.com/office/powerpoint/2010/main" val="1569318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08805" y="6356350"/>
            <a:ext cx="3413190"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6339" y="6356349"/>
            <a:ext cx="496910" cy="365125"/>
          </a:xfrm>
        </p:spPr>
        <p:txBody>
          <a:bodyPr/>
          <a:lstStyle/>
          <a:p>
            <a:fld id="{555FBDCE-360B-49F4-A4BA-4B4F222B4A6D}" type="slidenum">
              <a:rPr lang="en-US" sz="1800" b="1" smtClean="0">
                <a:solidFill>
                  <a:schemeClr val="tx1"/>
                </a:solidFill>
              </a:rPr>
              <a:t>32</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Size of the Site</a:t>
            </a:r>
            <a:endParaRPr lang="en-US" sz="3200" b="1" dirty="0">
              <a:solidFill>
                <a:schemeClr val="bg1"/>
              </a:solidFill>
            </a:endParaRPr>
          </a:p>
        </p:txBody>
      </p:sp>
      <p:pic>
        <p:nvPicPr>
          <p:cNvPr id="5" name="Picture 4"/>
          <p:cNvPicPr>
            <a:picLocks noChangeAspect="1"/>
          </p:cNvPicPr>
          <p:nvPr/>
        </p:nvPicPr>
        <p:blipFill>
          <a:blip r:embed="rId3"/>
          <a:stretch>
            <a:fillRect/>
          </a:stretch>
        </p:blipFill>
        <p:spPr>
          <a:xfrm>
            <a:off x="1827295" y="1275008"/>
            <a:ext cx="8443719" cy="4687909"/>
          </a:xfrm>
          <a:prstGeom prst="rect">
            <a:avLst/>
          </a:prstGeom>
        </p:spPr>
      </p:pic>
      <p:cxnSp>
        <p:nvCxnSpPr>
          <p:cNvPr id="6" name="Straight Arrow Connector 5"/>
          <p:cNvCxnSpPr/>
          <p:nvPr/>
        </p:nvCxnSpPr>
        <p:spPr>
          <a:xfrm>
            <a:off x="1918952" y="940158"/>
            <a:ext cx="8216721" cy="0"/>
          </a:xfrm>
          <a:prstGeom prst="straightConnector1">
            <a:avLst/>
          </a:prstGeom>
          <a:ln w="381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10833279" y="1312570"/>
            <a:ext cx="23611" cy="4612783"/>
          </a:xfrm>
          <a:prstGeom prst="straightConnector1">
            <a:avLst/>
          </a:prstGeom>
          <a:ln w="381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211898" y="668281"/>
            <a:ext cx="1184856" cy="523220"/>
          </a:xfrm>
          <a:prstGeom prst="rect">
            <a:avLst/>
          </a:prstGeom>
          <a:solidFill>
            <a:schemeClr val="bg1"/>
          </a:solidFill>
        </p:spPr>
        <p:txBody>
          <a:bodyPr wrap="square" rtlCol="0">
            <a:spAutoFit/>
          </a:bodyPr>
          <a:lstStyle/>
          <a:p>
            <a:r>
              <a:rPr lang="en-US" sz="2800" b="1" dirty="0" smtClean="0"/>
              <a:t>500 m</a:t>
            </a:r>
            <a:endParaRPr lang="en-US" sz="2800" b="1" dirty="0"/>
          </a:p>
        </p:txBody>
      </p:sp>
      <p:sp>
        <p:nvSpPr>
          <p:cNvPr id="11" name="TextBox 10"/>
          <p:cNvSpPr txBox="1"/>
          <p:nvPr/>
        </p:nvSpPr>
        <p:spPr>
          <a:xfrm>
            <a:off x="10399938" y="3208952"/>
            <a:ext cx="1184856" cy="523220"/>
          </a:xfrm>
          <a:prstGeom prst="rect">
            <a:avLst/>
          </a:prstGeom>
          <a:solidFill>
            <a:schemeClr val="bg1"/>
          </a:solidFill>
        </p:spPr>
        <p:txBody>
          <a:bodyPr wrap="square" rtlCol="0">
            <a:spAutoFit/>
          </a:bodyPr>
          <a:lstStyle/>
          <a:p>
            <a:r>
              <a:rPr lang="en-US" sz="2800" b="1" dirty="0"/>
              <a:t>3</a:t>
            </a:r>
            <a:r>
              <a:rPr lang="en-US" sz="2800" b="1" dirty="0" smtClean="0"/>
              <a:t>00 m</a:t>
            </a:r>
            <a:endParaRPr lang="en-US" sz="2800" b="1" dirty="0"/>
          </a:p>
        </p:txBody>
      </p:sp>
      <p:sp>
        <p:nvSpPr>
          <p:cNvPr id="4" name="Oval 3"/>
          <p:cNvSpPr/>
          <p:nvPr/>
        </p:nvSpPr>
        <p:spPr>
          <a:xfrm>
            <a:off x="2562897" y="1872802"/>
            <a:ext cx="2537138" cy="251889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V="1">
            <a:off x="2768958" y="2421228"/>
            <a:ext cx="2099256" cy="1310944"/>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rot="19657036">
            <a:off x="3572071" y="2515263"/>
            <a:ext cx="1000506" cy="461665"/>
          </a:xfrm>
          <a:prstGeom prst="rect">
            <a:avLst/>
          </a:prstGeom>
          <a:noFill/>
        </p:spPr>
        <p:txBody>
          <a:bodyPr wrap="square" rtlCol="0">
            <a:spAutoFit/>
          </a:bodyPr>
          <a:lstStyle/>
          <a:p>
            <a:r>
              <a:rPr lang="en-US" sz="2400" b="1" dirty="0" smtClean="0"/>
              <a:t>150 m</a:t>
            </a:r>
            <a:endParaRPr lang="en-US" sz="2400" b="1" dirty="0"/>
          </a:p>
        </p:txBody>
      </p:sp>
    </p:spTree>
    <p:extLst>
      <p:ext uri="{BB962C8B-B14F-4D97-AF65-F5344CB8AC3E}">
        <p14:creationId xmlns:p14="http://schemas.microsoft.com/office/powerpoint/2010/main" val="10256642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5428" y="6458083"/>
            <a:ext cx="3451537" cy="26339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5523" y="6407216"/>
            <a:ext cx="496910" cy="365125"/>
          </a:xfrm>
        </p:spPr>
        <p:txBody>
          <a:bodyPr/>
          <a:lstStyle/>
          <a:p>
            <a:fld id="{555FBDCE-360B-49F4-A4BA-4B4F222B4A6D}" type="slidenum">
              <a:rPr lang="en-US" sz="1800" b="1" smtClean="0">
                <a:solidFill>
                  <a:schemeClr val="tx1"/>
                </a:solidFill>
              </a:rPr>
              <a:t>33</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Site Requirements</a:t>
            </a:r>
            <a:endParaRPr lang="en-US" sz="3200" b="1" dirty="0">
              <a:solidFill>
                <a:schemeClr val="bg1"/>
              </a:solidFill>
            </a:endParaRPr>
          </a:p>
        </p:txBody>
      </p:sp>
      <p:sp>
        <p:nvSpPr>
          <p:cNvPr id="5" name="Rectangle 4"/>
          <p:cNvSpPr/>
          <p:nvPr/>
        </p:nvSpPr>
        <p:spPr>
          <a:xfrm>
            <a:off x="538767" y="1770097"/>
            <a:ext cx="11114467" cy="3400931"/>
          </a:xfrm>
          <a:prstGeom prst="rect">
            <a:avLst/>
          </a:prstGeom>
        </p:spPr>
        <p:txBody>
          <a:bodyPr wrap="square">
            <a:spAutoFit/>
          </a:bodyPr>
          <a:lstStyle/>
          <a:p>
            <a:pPr marL="342900" indent="-342900" algn="just">
              <a:spcBef>
                <a:spcPts val="600"/>
              </a:spcBef>
              <a:spcAft>
                <a:spcPts val="0"/>
              </a:spcAft>
              <a:buFont typeface="Wingdings" panose="05000000000000000000" pitchFamily="2" charset="2"/>
              <a:buChar char="Ø"/>
            </a:pPr>
            <a:r>
              <a:rPr lang="en-US" sz="2000" b="1" dirty="0" smtClean="0">
                <a:ea typeface="MS Mincho" panose="02020609040205080304" pitchFamily="49" charset="-128"/>
              </a:rPr>
              <a:t>The </a:t>
            </a:r>
            <a:r>
              <a:rPr lang="en-US" sz="2000" b="1" dirty="0">
                <a:ea typeface="MS Mincho" panose="02020609040205080304" pitchFamily="49" charset="-128"/>
              </a:rPr>
              <a:t>overall size of the site should be about 300 mx500 m</a:t>
            </a:r>
            <a:r>
              <a:rPr lang="en-US" sz="2000" b="1" dirty="0" smtClean="0">
                <a:ea typeface="MS Mincho" panose="02020609040205080304" pitchFamily="49" charset="-128"/>
              </a:rPr>
              <a:t>.</a:t>
            </a:r>
            <a:endParaRPr lang="en-GB" sz="2000" dirty="0">
              <a:ea typeface="MS Mincho" panose="02020609040205080304" pitchFamily="49" charset="-128"/>
            </a:endParaRPr>
          </a:p>
          <a:p>
            <a:pPr marL="342900" indent="-342900" algn="just">
              <a:spcBef>
                <a:spcPts val="600"/>
              </a:spcBef>
              <a:spcAft>
                <a:spcPts val="0"/>
              </a:spcAft>
              <a:buFont typeface="Wingdings" panose="05000000000000000000" pitchFamily="2" charset="2"/>
              <a:buChar char="Ø"/>
            </a:pPr>
            <a:r>
              <a:rPr lang="en-US" sz="2000" b="1" dirty="0" smtClean="0">
                <a:ea typeface="MS Mincho" panose="02020609040205080304" pitchFamily="49" charset="-128"/>
              </a:rPr>
              <a:t>In </a:t>
            </a:r>
            <a:r>
              <a:rPr lang="en-US" sz="2000" b="1" dirty="0">
                <a:ea typeface="MS Mincho" panose="02020609040205080304" pitchFamily="49" charset="-128"/>
              </a:rPr>
              <a:t>view of possible future upgrades, considering the lifetime of the facility of 30 years, a possible </a:t>
            </a:r>
            <a:r>
              <a:rPr lang="en-US" sz="2000" b="1" dirty="0" smtClean="0">
                <a:ea typeface="MS Mincho" panose="02020609040205080304" pitchFamily="49" charset="-128"/>
              </a:rPr>
              <a:t>  </a:t>
            </a:r>
          </a:p>
          <a:p>
            <a:pPr algn="just">
              <a:spcBef>
                <a:spcPts val="600"/>
              </a:spcBef>
              <a:spcAft>
                <a:spcPts val="0"/>
              </a:spcAft>
            </a:pPr>
            <a:r>
              <a:rPr lang="en-US" sz="2000" b="1" dirty="0" smtClean="0">
                <a:ea typeface="MS Mincho" panose="02020609040205080304" pitchFamily="49" charset="-128"/>
              </a:rPr>
              <a:t>      extension </a:t>
            </a:r>
            <a:r>
              <a:rPr lang="en-US" sz="2000" b="1" dirty="0">
                <a:ea typeface="MS Mincho" panose="02020609040205080304" pitchFamily="49" charset="-128"/>
              </a:rPr>
              <a:t>of the site by about 50% would be an advantage.</a:t>
            </a:r>
            <a:endParaRPr lang="en-GB" sz="2000" b="1" dirty="0">
              <a:ea typeface="MS Mincho" panose="02020609040205080304" pitchFamily="49" charset="-128"/>
            </a:endParaRPr>
          </a:p>
          <a:p>
            <a:pPr marL="342900" indent="-342900" algn="just">
              <a:spcBef>
                <a:spcPts val="600"/>
              </a:spcBef>
              <a:spcAft>
                <a:spcPts val="0"/>
              </a:spcAft>
              <a:buFont typeface="Wingdings" panose="05000000000000000000" pitchFamily="2" charset="2"/>
              <a:buChar char="Ø"/>
            </a:pPr>
            <a:r>
              <a:rPr lang="en-US" sz="2000" b="1" dirty="0" smtClean="0">
                <a:ea typeface="MS Mincho" panose="02020609040205080304" pitchFamily="49" charset="-128"/>
              </a:rPr>
              <a:t>The </a:t>
            </a:r>
            <a:r>
              <a:rPr lang="en-US" sz="2000" b="1" dirty="0">
                <a:ea typeface="MS Mincho" panose="02020609040205080304" pitchFamily="49" charset="-128"/>
              </a:rPr>
              <a:t>site should be very stable and no vibrations (by nearby traffic) should disturb the stability of the </a:t>
            </a:r>
            <a:r>
              <a:rPr lang="en-US" sz="2000" b="1" dirty="0" smtClean="0">
                <a:ea typeface="MS Mincho" panose="02020609040205080304" pitchFamily="49" charset="-128"/>
              </a:rPr>
              <a:t>   </a:t>
            </a:r>
          </a:p>
          <a:p>
            <a:pPr algn="just">
              <a:spcBef>
                <a:spcPts val="600"/>
              </a:spcBef>
              <a:spcAft>
                <a:spcPts val="0"/>
              </a:spcAft>
            </a:pPr>
            <a:r>
              <a:rPr lang="en-US" sz="2000" b="1" dirty="0">
                <a:ea typeface="MS Mincho" panose="02020609040205080304" pitchFamily="49" charset="-128"/>
              </a:rPr>
              <a:t> </a:t>
            </a:r>
            <a:r>
              <a:rPr lang="en-US" sz="2000" b="1" dirty="0" smtClean="0">
                <a:ea typeface="MS Mincho" panose="02020609040205080304" pitchFamily="49" charset="-128"/>
              </a:rPr>
              <a:t>      building </a:t>
            </a:r>
            <a:r>
              <a:rPr lang="en-US" sz="2000" b="1" dirty="0">
                <a:ea typeface="MS Mincho" panose="02020609040205080304" pitchFamily="49" charset="-128"/>
              </a:rPr>
              <a:t>and the beam. </a:t>
            </a:r>
            <a:endParaRPr lang="en-US" sz="2000" b="1" dirty="0" smtClean="0">
              <a:ea typeface="MS Mincho" panose="02020609040205080304" pitchFamily="49" charset="-128"/>
            </a:endParaRPr>
          </a:p>
          <a:p>
            <a:pPr marL="342900" indent="-342900" algn="just">
              <a:spcBef>
                <a:spcPts val="600"/>
              </a:spcBef>
              <a:spcAft>
                <a:spcPts val="0"/>
              </a:spcAft>
              <a:buFont typeface="Wingdings" panose="05000000000000000000" pitchFamily="2" charset="2"/>
              <a:buChar char="Ø"/>
            </a:pPr>
            <a:r>
              <a:rPr lang="en-US" sz="2000" b="1" dirty="0" smtClean="0">
                <a:ea typeface="MS Mincho" panose="02020609040205080304" pitchFamily="49" charset="-128"/>
              </a:rPr>
              <a:t>A </a:t>
            </a:r>
            <a:r>
              <a:rPr lang="en-US" sz="2000" b="1" dirty="0">
                <a:ea typeface="MS Mincho" panose="02020609040205080304" pitchFamily="49" charset="-128"/>
              </a:rPr>
              <a:t>good connection to the electric power grid should exist</a:t>
            </a:r>
            <a:r>
              <a:rPr lang="en-US" sz="2000" dirty="0" smtClean="0">
                <a:ea typeface="MS Mincho" panose="02020609040205080304" pitchFamily="49" charset="-128"/>
              </a:rPr>
              <a:t>.</a:t>
            </a:r>
          </a:p>
          <a:p>
            <a:pPr marL="342900" indent="-342900" algn="just">
              <a:spcBef>
                <a:spcPts val="600"/>
              </a:spcBef>
              <a:spcAft>
                <a:spcPts val="0"/>
              </a:spcAft>
              <a:buFont typeface="Wingdings" panose="05000000000000000000" pitchFamily="2" charset="2"/>
              <a:buChar char="Ø"/>
            </a:pPr>
            <a:r>
              <a:rPr lang="en-US" sz="2000" b="1" dirty="0" smtClean="0">
                <a:ea typeface="MS Mincho" panose="02020609040205080304" pitchFamily="49" charset="-128"/>
              </a:rPr>
              <a:t>Easy </a:t>
            </a:r>
            <a:r>
              <a:rPr lang="en-US" sz="2000" b="1" dirty="0">
                <a:ea typeface="MS Mincho" panose="02020609040205080304" pitchFamily="49" charset="-128"/>
              </a:rPr>
              <a:t>access would be important including easy road access and a not too distant airport. </a:t>
            </a:r>
            <a:endParaRPr lang="en-US" sz="2000" b="1" dirty="0" smtClean="0">
              <a:ea typeface="MS Mincho" panose="02020609040205080304" pitchFamily="49" charset="-128"/>
            </a:endParaRPr>
          </a:p>
          <a:p>
            <a:pPr marL="342900" indent="-342900" algn="just">
              <a:spcBef>
                <a:spcPts val="600"/>
              </a:spcBef>
              <a:spcAft>
                <a:spcPts val="0"/>
              </a:spcAft>
              <a:buFont typeface="Wingdings" panose="05000000000000000000" pitchFamily="2" charset="2"/>
              <a:buChar char="Ø"/>
            </a:pPr>
            <a:r>
              <a:rPr lang="en-US" sz="2000" b="1" dirty="0" smtClean="0">
                <a:ea typeface="MS Mincho" panose="02020609040205080304" pitchFamily="49" charset="-128"/>
              </a:rPr>
              <a:t>A </a:t>
            </a:r>
            <a:r>
              <a:rPr lang="en-US" sz="2000" b="1" dirty="0">
                <a:ea typeface="MS Mincho" panose="02020609040205080304" pitchFamily="49" charset="-128"/>
              </a:rPr>
              <a:t>guest house would be convenient or at least hotel accommodation should be available in the vicinity</a:t>
            </a:r>
            <a:r>
              <a:rPr lang="en-US" sz="2000" b="1" dirty="0" smtClean="0">
                <a:ea typeface="MS Mincho" panose="02020609040205080304" pitchFamily="49" charset="-128"/>
              </a:rPr>
              <a:t>.</a:t>
            </a:r>
          </a:p>
        </p:txBody>
      </p:sp>
    </p:spTree>
    <p:extLst>
      <p:ext uri="{BB962C8B-B14F-4D97-AF65-F5344CB8AC3E}">
        <p14:creationId xmlns:p14="http://schemas.microsoft.com/office/powerpoint/2010/main" val="12699872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5428" y="6458083"/>
            <a:ext cx="3451537" cy="26339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5523" y="6407216"/>
            <a:ext cx="496910" cy="365125"/>
          </a:xfrm>
        </p:spPr>
        <p:txBody>
          <a:bodyPr/>
          <a:lstStyle/>
          <a:p>
            <a:fld id="{555FBDCE-360B-49F4-A4BA-4B4F222B4A6D}" type="slidenum">
              <a:rPr lang="en-US" sz="1800" b="1" smtClean="0">
                <a:solidFill>
                  <a:schemeClr val="tx1"/>
                </a:solidFill>
              </a:rPr>
              <a:t>34</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Education and Training</a:t>
            </a:r>
            <a:endParaRPr lang="en-US" sz="3200" b="1" dirty="0">
              <a:solidFill>
                <a:schemeClr val="bg1"/>
              </a:solidFill>
            </a:endParaRPr>
          </a:p>
        </p:txBody>
      </p:sp>
      <p:sp>
        <p:nvSpPr>
          <p:cNvPr id="4" name="Rectangle 3"/>
          <p:cNvSpPr/>
          <p:nvPr/>
        </p:nvSpPr>
        <p:spPr>
          <a:xfrm>
            <a:off x="469510" y="1808569"/>
            <a:ext cx="11114468" cy="3323987"/>
          </a:xfrm>
          <a:prstGeom prst="rect">
            <a:avLst/>
          </a:prstGeom>
        </p:spPr>
        <p:txBody>
          <a:bodyPr wrap="square">
            <a:spAutoFit/>
          </a:bodyPr>
          <a:lstStyle/>
          <a:p>
            <a:pPr marL="342900" indent="-342900" algn="just">
              <a:spcBef>
                <a:spcPts val="300"/>
              </a:spcBef>
              <a:spcAft>
                <a:spcPts val="0"/>
              </a:spcAft>
              <a:buFont typeface="Wingdings" panose="05000000000000000000" pitchFamily="2" charset="2"/>
              <a:buChar char="Ø"/>
            </a:pPr>
            <a:r>
              <a:rPr lang="en-US" sz="2000" b="1" dirty="0" smtClean="0">
                <a:latin typeface="Calibri" panose="020F0502020204030204" pitchFamily="34" charset="0"/>
                <a:ea typeface="MS Mincho" panose="02020609040205080304" pitchFamily="49" charset="-128"/>
              </a:rPr>
              <a:t>The </a:t>
            </a:r>
            <a:r>
              <a:rPr lang="en-US" sz="2000" b="1" dirty="0">
                <a:latin typeface="Calibri" panose="020F0502020204030204" pitchFamily="34" charset="0"/>
                <a:ea typeface="MS Mincho" panose="02020609040205080304" pitchFamily="49" charset="-128"/>
              </a:rPr>
              <a:t>training of scientists, engineers and technicians must be considered as a priority from the </a:t>
            </a:r>
            <a:r>
              <a:rPr lang="en-US" sz="2000" b="1" dirty="0" smtClean="0">
                <a:latin typeface="Calibri" panose="020F0502020204030204" pitchFamily="34" charset="0"/>
                <a:ea typeface="MS Mincho" panose="02020609040205080304" pitchFamily="49" charset="-128"/>
              </a:rPr>
              <a:t>beginning.</a:t>
            </a:r>
          </a:p>
          <a:p>
            <a:pPr marL="342900" indent="-342900" algn="just">
              <a:spcBef>
                <a:spcPts val="300"/>
              </a:spcBef>
              <a:spcAft>
                <a:spcPts val="0"/>
              </a:spcAft>
              <a:buFont typeface="Wingdings" panose="05000000000000000000" pitchFamily="2" charset="2"/>
              <a:buChar char="Ø"/>
            </a:pPr>
            <a:r>
              <a:rPr lang="en-US" sz="2000" dirty="0" smtClean="0">
                <a:latin typeface="Calibri" panose="020F0502020204030204" pitchFamily="34" charset="0"/>
                <a:ea typeface="MS Mincho" panose="02020609040205080304" pitchFamily="49" charset="-128"/>
              </a:rPr>
              <a:t> </a:t>
            </a:r>
            <a:r>
              <a:rPr lang="en-US" sz="2000" b="1" dirty="0" smtClean="0">
                <a:latin typeface="Calibri" panose="020F0502020204030204" pitchFamily="34" charset="0"/>
                <a:ea typeface="MS Mincho" panose="02020609040205080304" pitchFamily="49" charset="-128"/>
              </a:rPr>
              <a:t>An </a:t>
            </a:r>
            <a:r>
              <a:rPr lang="en-US" sz="2000" b="1" dirty="0">
                <a:latin typeface="Calibri" panose="020F0502020204030204" pitchFamily="34" charset="0"/>
                <a:ea typeface="MS Mincho" panose="02020609040205080304" pitchFamily="49" charset="-128"/>
              </a:rPr>
              <a:t>international training committee with experts in the accelerator field might be established in order to help organizing efficiently the formation and training. </a:t>
            </a:r>
            <a:endParaRPr lang="en-US" sz="2000" b="1" dirty="0" smtClean="0">
              <a:latin typeface="Calibri" panose="020F0502020204030204" pitchFamily="34" charset="0"/>
              <a:ea typeface="MS Mincho" panose="02020609040205080304" pitchFamily="49" charset="-128"/>
            </a:endParaRPr>
          </a:p>
          <a:p>
            <a:pPr marL="342900" indent="-342900" algn="just">
              <a:spcBef>
                <a:spcPts val="300"/>
              </a:spcBef>
              <a:spcAft>
                <a:spcPts val="0"/>
              </a:spcAft>
              <a:buFont typeface="Wingdings" panose="05000000000000000000" pitchFamily="2" charset="2"/>
              <a:buChar char="Ø"/>
            </a:pPr>
            <a:r>
              <a:rPr lang="en-US" sz="2000" b="1" dirty="0" smtClean="0">
                <a:latin typeface="Calibri" panose="020F0502020204030204" pitchFamily="34" charset="0"/>
                <a:ea typeface="MS Mincho" panose="02020609040205080304" pitchFamily="49" charset="-128"/>
              </a:rPr>
              <a:t>At </a:t>
            </a:r>
            <a:r>
              <a:rPr lang="en-US" sz="2000" b="1" dirty="0">
                <a:latin typeface="Calibri" panose="020F0502020204030204" pitchFamily="34" charset="0"/>
                <a:ea typeface="MS Mincho" panose="02020609040205080304" pitchFamily="49" charset="-128"/>
              </a:rPr>
              <a:t>the beginning, the most urgent need would be the training of the experts who would help to design and construct the accelerator complex composed of a </a:t>
            </a:r>
            <a:r>
              <a:rPr lang="en-US" sz="2000" b="1" dirty="0" err="1">
                <a:latin typeface="Calibri" panose="020F0502020204030204" pitchFamily="34" charset="0"/>
                <a:ea typeface="MS Mincho" panose="02020609040205080304" pitchFamily="49" charset="-128"/>
              </a:rPr>
              <a:t>linac</a:t>
            </a:r>
            <a:r>
              <a:rPr lang="en-US" sz="2000" b="1" dirty="0">
                <a:latin typeface="Calibri" panose="020F0502020204030204" pitchFamily="34" charset="0"/>
                <a:ea typeface="MS Mincho" panose="02020609040205080304" pitchFamily="49" charset="-128"/>
              </a:rPr>
              <a:t>, a booster and a storage ring. </a:t>
            </a:r>
            <a:endParaRPr lang="en-US" sz="2000" b="1" dirty="0" smtClean="0">
              <a:latin typeface="Calibri" panose="020F0502020204030204" pitchFamily="34" charset="0"/>
              <a:ea typeface="MS Mincho" panose="02020609040205080304" pitchFamily="49" charset="-128"/>
            </a:endParaRPr>
          </a:p>
          <a:p>
            <a:pPr marL="342900" indent="-342900" algn="just">
              <a:spcBef>
                <a:spcPts val="300"/>
              </a:spcBef>
              <a:spcAft>
                <a:spcPts val="0"/>
              </a:spcAft>
              <a:buFont typeface="Wingdings" panose="05000000000000000000" pitchFamily="2" charset="2"/>
              <a:buChar char="Ø"/>
            </a:pPr>
            <a:r>
              <a:rPr lang="en-US" sz="2000" b="1" dirty="0">
                <a:latin typeface="Calibri" panose="020F0502020204030204" pitchFamily="34" charset="0"/>
                <a:ea typeface="MS Mincho" panose="02020609040205080304" pitchFamily="49" charset="-128"/>
              </a:rPr>
              <a:t>T</a:t>
            </a:r>
            <a:r>
              <a:rPr lang="en-US" sz="2000" b="1" dirty="0" smtClean="0">
                <a:latin typeface="Calibri" panose="020F0502020204030204" pitchFamily="34" charset="0"/>
                <a:ea typeface="MS Mincho" panose="02020609040205080304" pitchFamily="49" charset="-128"/>
              </a:rPr>
              <a:t>he </a:t>
            </a:r>
            <a:r>
              <a:rPr lang="en-US" sz="2000" b="1" dirty="0">
                <a:latin typeface="Calibri" panose="020F0502020204030204" pitchFamily="34" charset="0"/>
                <a:ea typeface="MS Mincho" panose="02020609040205080304" pitchFamily="49" charset="-128"/>
              </a:rPr>
              <a:t>scheme applied in the case of the SESAME project was rather </a:t>
            </a:r>
            <a:r>
              <a:rPr lang="en-US" sz="2000" b="1" dirty="0" smtClean="0">
                <a:latin typeface="Calibri" panose="020F0502020204030204" pitchFamily="34" charset="0"/>
                <a:ea typeface="MS Mincho" panose="02020609040205080304" pitchFamily="49" charset="-128"/>
              </a:rPr>
              <a:t>successful and should be used for SEE-SRL too. </a:t>
            </a:r>
          </a:p>
          <a:p>
            <a:pPr marL="342900" indent="-342900" algn="just">
              <a:spcBef>
                <a:spcPts val="300"/>
              </a:spcBef>
              <a:spcAft>
                <a:spcPts val="0"/>
              </a:spcAft>
              <a:buFont typeface="Wingdings" panose="05000000000000000000" pitchFamily="2" charset="2"/>
              <a:buChar char="Ø"/>
            </a:pPr>
            <a:r>
              <a:rPr lang="en-US" sz="2000" b="1" dirty="0" smtClean="0">
                <a:latin typeface="Calibri" panose="020F0502020204030204" pitchFamily="34" charset="0"/>
                <a:ea typeface="MS Mincho" panose="02020609040205080304" pitchFamily="49" charset="-128"/>
              </a:rPr>
              <a:t>During </a:t>
            </a:r>
            <a:r>
              <a:rPr lang="en-US" sz="2000" b="1" dirty="0">
                <a:latin typeface="Calibri" panose="020F0502020204030204" pitchFamily="34" charset="0"/>
                <a:ea typeface="MS Mincho" panose="02020609040205080304" pitchFamily="49" charset="-128"/>
              </a:rPr>
              <a:t>their training, the selected candidates can also deepen their knowledge by participating in the well-known accelerator schools like CAS (</a:t>
            </a:r>
            <a:r>
              <a:rPr lang="en-US" sz="2000" b="1" dirty="0" err="1">
                <a:latin typeface="Calibri" panose="020F0502020204030204" pitchFamily="34" charset="0"/>
                <a:ea typeface="MS Mincho" panose="02020609040205080304" pitchFamily="49" charset="-128"/>
              </a:rPr>
              <a:t>Cern</a:t>
            </a:r>
            <a:r>
              <a:rPr lang="en-US" sz="2000" b="1" dirty="0">
                <a:latin typeface="Calibri" panose="020F0502020204030204" pitchFamily="34" charset="0"/>
                <a:ea typeface="MS Mincho" panose="02020609040205080304" pitchFamily="49" charset="-128"/>
              </a:rPr>
              <a:t> Accelerator School). </a:t>
            </a:r>
            <a:endParaRPr lang="en-GB" sz="2000" b="1"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10253028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258066" y="6371910"/>
            <a:ext cx="6277377" cy="365125"/>
          </a:xfrm>
        </p:spPr>
        <p:txBody>
          <a:bodyPr/>
          <a:lstStyle/>
          <a:p>
            <a:r>
              <a:rPr lang="de-DE" sz="1800" b="1" smtClean="0">
                <a:solidFill>
                  <a:schemeClr val="tx1"/>
                </a:solidFill>
              </a:rPr>
              <a:t>Forum Trieste / 25-26 January 2018 / D. Einfeld </a:t>
            </a:r>
            <a:endParaRPr lang="en-US" sz="1800" b="1" dirty="0">
              <a:solidFill>
                <a:schemeClr val="tx1"/>
              </a:solidFill>
            </a:endParaRPr>
          </a:p>
        </p:txBody>
      </p:sp>
      <p:sp>
        <p:nvSpPr>
          <p:cNvPr id="3" name="Slide Number Placeholder 2"/>
          <p:cNvSpPr>
            <a:spLocks noGrp="1"/>
          </p:cNvSpPr>
          <p:nvPr>
            <p:ph type="sldNum" sz="quarter" idx="12"/>
          </p:nvPr>
        </p:nvSpPr>
        <p:spPr>
          <a:xfrm>
            <a:off x="10856890" y="6356350"/>
            <a:ext cx="496910" cy="365125"/>
          </a:xfrm>
        </p:spPr>
        <p:txBody>
          <a:bodyPr/>
          <a:lstStyle/>
          <a:p>
            <a:fld id="{555FBDCE-360B-49F4-A4BA-4B4F222B4A6D}" type="slidenum">
              <a:rPr lang="en-US" sz="1800" b="1" smtClean="0">
                <a:solidFill>
                  <a:schemeClr val="tx1"/>
                </a:solidFill>
              </a:rPr>
              <a:t>35</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Estimated Time </a:t>
            </a:r>
            <a:r>
              <a:rPr lang="en-US" sz="3200" b="1" dirty="0" smtClean="0">
                <a:solidFill>
                  <a:schemeClr val="bg1"/>
                </a:solidFill>
              </a:rPr>
              <a:t>Schedule</a:t>
            </a:r>
            <a:endParaRPr lang="en-US" sz="3200" b="1" dirty="0">
              <a:solidFill>
                <a:schemeClr val="bg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396560292"/>
              </p:ext>
            </p:extLst>
          </p:nvPr>
        </p:nvGraphicFramePr>
        <p:xfrm>
          <a:off x="2006243" y="1351721"/>
          <a:ext cx="7601396" cy="2966720"/>
        </p:xfrm>
        <a:graphic>
          <a:graphicData uri="http://schemas.openxmlformats.org/drawingml/2006/table">
            <a:tbl>
              <a:tblPr firstRow="1" bandRow="1">
                <a:tableStyleId>{5C22544A-7EE6-4342-B048-85BDC9FD1C3A}</a:tableStyleId>
              </a:tblPr>
              <a:tblGrid>
                <a:gridCol w="2527120"/>
                <a:gridCol w="824248"/>
                <a:gridCol w="811369"/>
                <a:gridCol w="862885"/>
                <a:gridCol w="798490"/>
                <a:gridCol w="850006"/>
                <a:gridCol w="927278"/>
              </a:tblGrid>
              <a:tr h="370840">
                <a:tc>
                  <a:txBody>
                    <a:bodyPr/>
                    <a:lstStyle/>
                    <a:p>
                      <a:endParaRPr lang="en-US" dirty="0"/>
                    </a:p>
                  </a:txBody>
                  <a:tcPr/>
                </a:tc>
                <a:tc>
                  <a:txBody>
                    <a:bodyPr/>
                    <a:lstStyle/>
                    <a:p>
                      <a:r>
                        <a:rPr lang="en-US" dirty="0" smtClean="0"/>
                        <a:t>Year 1</a:t>
                      </a:r>
                      <a:endParaRPr lang="en-US" dirty="0"/>
                    </a:p>
                  </a:txBody>
                  <a:tcPr/>
                </a:tc>
                <a:tc>
                  <a:txBody>
                    <a:bodyPr/>
                    <a:lstStyle/>
                    <a:p>
                      <a:r>
                        <a:rPr lang="en-US" dirty="0" smtClean="0"/>
                        <a:t>Year 2</a:t>
                      </a:r>
                      <a:endParaRPr lang="en-US" dirty="0"/>
                    </a:p>
                  </a:txBody>
                  <a:tcPr/>
                </a:tc>
                <a:tc>
                  <a:txBody>
                    <a:bodyPr/>
                    <a:lstStyle/>
                    <a:p>
                      <a:r>
                        <a:rPr lang="en-US" dirty="0" smtClean="0"/>
                        <a:t>Year 3</a:t>
                      </a:r>
                      <a:endParaRPr lang="en-US" dirty="0"/>
                    </a:p>
                  </a:txBody>
                  <a:tcPr/>
                </a:tc>
                <a:tc>
                  <a:txBody>
                    <a:bodyPr/>
                    <a:lstStyle/>
                    <a:p>
                      <a:r>
                        <a:rPr lang="en-US" dirty="0" smtClean="0"/>
                        <a:t>Year 4</a:t>
                      </a:r>
                      <a:endParaRPr lang="en-US" dirty="0"/>
                    </a:p>
                  </a:txBody>
                  <a:tcPr/>
                </a:tc>
                <a:tc>
                  <a:txBody>
                    <a:bodyPr/>
                    <a:lstStyle/>
                    <a:p>
                      <a:r>
                        <a:rPr lang="en-US" dirty="0" smtClean="0"/>
                        <a:t>Year 5</a:t>
                      </a:r>
                      <a:endParaRPr lang="en-US" dirty="0"/>
                    </a:p>
                  </a:txBody>
                  <a:tcPr/>
                </a:tc>
                <a:tc>
                  <a:txBody>
                    <a:bodyPr/>
                    <a:lstStyle/>
                    <a:p>
                      <a:r>
                        <a:rPr lang="en-US" dirty="0" smtClean="0"/>
                        <a:t>Year 6</a:t>
                      </a:r>
                      <a:endParaRPr lang="en-US" dirty="0"/>
                    </a:p>
                  </a:txBody>
                  <a:tcPr/>
                </a:tc>
              </a:tr>
              <a:tr h="370840">
                <a:tc>
                  <a:txBody>
                    <a:bodyPr/>
                    <a:lstStyle/>
                    <a:p>
                      <a:r>
                        <a:rPr lang="en-US" b="1" dirty="0" smtClean="0"/>
                        <a:t>Design</a:t>
                      </a:r>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b="1" dirty="0" smtClean="0"/>
                        <a:t>Prototype</a:t>
                      </a:r>
                      <a:endParaRPr lang="en-US" b="1"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b="1" dirty="0" smtClean="0"/>
                        <a:t>Series</a:t>
                      </a:r>
                      <a:endParaRPr lang="en-US" b="1"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b="1" dirty="0" smtClean="0"/>
                        <a:t>Installation Linac</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b="1" dirty="0" smtClean="0"/>
                        <a:t>Installation Booster</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b="1" dirty="0" smtClean="0"/>
                        <a:t>Installation Storage Ring</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370840">
                <a:tc>
                  <a:txBody>
                    <a:bodyPr/>
                    <a:lstStyle/>
                    <a:p>
                      <a:r>
                        <a:rPr lang="en-US" b="1" dirty="0" smtClean="0"/>
                        <a:t>Commissioning</a:t>
                      </a:r>
                      <a:endParaRPr lang="en-US" b="1"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5" name="Rectangle 4"/>
          <p:cNvSpPr/>
          <p:nvPr/>
        </p:nvSpPr>
        <p:spPr>
          <a:xfrm>
            <a:off x="4544812" y="1814280"/>
            <a:ext cx="1210614" cy="18290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755426" y="2155571"/>
            <a:ext cx="991674" cy="19792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47100" y="2554010"/>
            <a:ext cx="1605565" cy="16846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195515" y="4031860"/>
            <a:ext cx="412124" cy="17953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8306873" y="3626911"/>
            <a:ext cx="798491" cy="21983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8098664" y="3273551"/>
            <a:ext cx="508001" cy="215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813182" y="2922992"/>
            <a:ext cx="285482" cy="21983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66740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5428" y="6458083"/>
            <a:ext cx="3451537" cy="26339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5523" y="6407216"/>
            <a:ext cx="496910" cy="365125"/>
          </a:xfrm>
        </p:spPr>
        <p:txBody>
          <a:bodyPr/>
          <a:lstStyle/>
          <a:p>
            <a:fld id="{555FBDCE-360B-49F4-A4BA-4B4F222B4A6D}" type="slidenum">
              <a:rPr lang="en-US" sz="1800" b="1" smtClean="0">
                <a:solidFill>
                  <a:schemeClr val="tx1"/>
                </a:solidFill>
              </a:rPr>
              <a:t>36</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Investment Costs</a:t>
            </a:r>
            <a:endParaRPr lang="en-US" sz="3200" b="1" dirty="0">
              <a:solidFill>
                <a:schemeClr val="bg1"/>
              </a:solidFill>
            </a:endParaRPr>
          </a:p>
        </p:txBody>
      </p:sp>
      <p:sp>
        <p:nvSpPr>
          <p:cNvPr id="7" name="Rectangle 6"/>
          <p:cNvSpPr/>
          <p:nvPr/>
        </p:nvSpPr>
        <p:spPr>
          <a:xfrm>
            <a:off x="2173356" y="885647"/>
            <a:ext cx="7063410" cy="369332"/>
          </a:xfrm>
          <a:prstGeom prst="rect">
            <a:avLst/>
          </a:prstGeom>
        </p:spPr>
        <p:txBody>
          <a:bodyPr wrap="square">
            <a:spAutoFit/>
          </a:bodyPr>
          <a:lstStyle/>
          <a:p>
            <a:pPr algn="just">
              <a:spcBef>
                <a:spcPts val="600"/>
              </a:spcBef>
              <a:spcAft>
                <a:spcPts val="300"/>
              </a:spcAft>
            </a:pPr>
            <a:r>
              <a:rPr lang="en-US" b="1" i="1" dirty="0">
                <a:latin typeface="Calibri" panose="020F0502020204030204" pitchFamily="34" charset="0"/>
                <a:ea typeface="MS Mincho" panose="02020609040205080304" pitchFamily="49" charset="-128"/>
              </a:rPr>
              <a:t>Investment cost for initial set up (not including additional laboratories)</a:t>
            </a:r>
            <a:endParaRPr lang="en-GB" sz="2000" b="1" dirty="0">
              <a:effectLst/>
              <a:latin typeface="Times New Roman" panose="02020603050405020304" pitchFamily="18" charset="0"/>
              <a:ea typeface="MS Mincho" panose="02020609040205080304" pitchFamily="49" charset="-128"/>
            </a:endParaRPr>
          </a:p>
        </p:txBody>
      </p:sp>
      <p:graphicFrame>
        <p:nvGraphicFramePr>
          <p:cNvPr id="9" name="Table 8"/>
          <p:cNvGraphicFramePr>
            <a:graphicFrameLocks noGrp="1"/>
          </p:cNvGraphicFramePr>
          <p:nvPr>
            <p:extLst>
              <p:ext uri="{D42A27DB-BD31-4B8C-83A1-F6EECF244321}">
                <p14:modId xmlns:p14="http://schemas.microsoft.com/office/powerpoint/2010/main" val="243609539"/>
              </p:ext>
            </p:extLst>
          </p:nvPr>
        </p:nvGraphicFramePr>
        <p:xfrm>
          <a:off x="1851196" y="1450207"/>
          <a:ext cx="7792279" cy="2406324"/>
        </p:xfrm>
        <a:graphic>
          <a:graphicData uri="http://schemas.openxmlformats.org/drawingml/2006/table">
            <a:tbl>
              <a:tblPr firstRow="1" firstCol="1" bandRow="1">
                <a:tableStyleId>{5C22544A-7EE6-4342-B048-85BDC9FD1C3A}</a:tableStyleId>
              </a:tblPr>
              <a:tblGrid>
                <a:gridCol w="5243580"/>
                <a:gridCol w="2548699"/>
              </a:tblGrid>
              <a:tr h="662229">
                <a:tc>
                  <a:txBody>
                    <a:bodyPr/>
                    <a:lstStyle/>
                    <a:p>
                      <a:pPr algn="ctr">
                        <a:spcBef>
                          <a:spcPts val="300"/>
                        </a:spcBef>
                        <a:spcAft>
                          <a:spcPts val="0"/>
                        </a:spcAft>
                      </a:pPr>
                      <a:r>
                        <a:rPr lang="en-US" sz="1800" b="1" dirty="0">
                          <a:effectLst/>
                        </a:rPr>
                        <a:t>Item</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a:effectLst/>
                        </a:rPr>
                        <a:t>Investment cost in</a:t>
                      </a:r>
                      <a:endParaRPr lang="en-GB" sz="1800" b="1" dirty="0">
                        <a:effectLst/>
                      </a:endParaRPr>
                    </a:p>
                    <a:p>
                      <a:pPr algn="ctr">
                        <a:spcBef>
                          <a:spcPts val="300"/>
                        </a:spcBef>
                        <a:spcAft>
                          <a:spcPts val="0"/>
                        </a:spcAft>
                      </a:pPr>
                      <a:r>
                        <a:rPr lang="en-US" sz="1800" b="1" dirty="0">
                          <a:effectLst/>
                        </a:rPr>
                        <a:t> M€</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r h="348819">
                <a:tc>
                  <a:txBody>
                    <a:bodyPr/>
                    <a:lstStyle/>
                    <a:p>
                      <a:pPr algn="just">
                        <a:spcBef>
                          <a:spcPts val="300"/>
                        </a:spcBef>
                        <a:spcAft>
                          <a:spcPts val="0"/>
                        </a:spcAft>
                      </a:pPr>
                      <a:r>
                        <a:rPr lang="en-US" sz="1800" b="1">
                          <a:effectLst/>
                        </a:rPr>
                        <a:t>Linac, booster, storage ring, front end beams, controls </a:t>
                      </a:r>
                      <a:endParaRPr lang="en-GB" sz="1800" b="1">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a:effectLst/>
                        </a:rPr>
                        <a:t>87.5</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r h="348819">
                <a:tc>
                  <a:txBody>
                    <a:bodyPr/>
                    <a:lstStyle/>
                    <a:p>
                      <a:pPr algn="just">
                        <a:spcBef>
                          <a:spcPts val="300"/>
                        </a:spcBef>
                        <a:spcAft>
                          <a:spcPts val="0"/>
                        </a:spcAft>
                      </a:pPr>
                      <a:r>
                        <a:rPr lang="en-US" sz="1800" b="1" dirty="0">
                          <a:effectLst/>
                        </a:rPr>
                        <a:t>First 3 </a:t>
                      </a:r>
                      <a:r>
                        <a:rPr lang="en-US" sz="1800" b="1" dirty="0" err="1">
                          <a:effectLst/>
                        </a:rPr>
                        <a:t>beamlines</a:t>
                      </a:r>
                      <a:r>
                        <a:rPr lang="en-US" sz="1800" b="1" dirty="0">
                          <a:effectLst/>
                        </a:rPr>
                        <a:t> (average € 6 million/beam)</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a:effectLst/>
                        </a:rPr>
                        <a:t>15. 0</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r h="348819">
                <a:tc>
                  <a:txBody>
                    <a:bodyPr/>
                    <a:lstStyle/>
                    <a:p>
                      <a:pPr algn="just">
                        <a:spcBef>
                          <a:spcPts val="300"/>
                        </a:spcBef>
                        <a:spcAft>
                          <a:spcPts val="0"/>
                        </a:spcAft>
                      </a:pPr>
                      <a:r>
                        <a:rPr lang="en-US" sz="1800" b="1">
                          <a:effectLst/>
                        </a:rPr>
                        <a:t>Buildings and shielding</a:t>
                      </a:r>
                      <a:endParaRPr lang="en-GB" sz="1800" b="1">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a:effectLst/>
                        </a:rPr>
                        <a:t>45.0</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r h="348819">
                <a:tc>
                  <a:txBody>
                    <a:bodyPr/>
                    <a:lstStyle/>
                    <a:p>
                      <a:pPr algn="just">
                        <a:spcBef>
                          <a:spcPts val="300"/>
                        </a:spcBef>
                        <a:spcAft>
                          <a:spcPts val="0"/>
                        </a:spcAft>
                      </a:pPr>
                      <a:r>
                        <a:rPr lang="en-US" sz="1800" b="1">
                          <a:effectLst/>
                        </a:rPr>
                        <a:t>Laboratory staff during the construction</a:t>
                      </a:r>
                      <a:endParaRPr lang="en-GB" sz="1800" b="1">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smtClean="0">
                          <a:effectLst/>
                        </a:rPr>
                        <a:t>11.7</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r h="348819">
                <a:tc>
                  <a:txBody>
                    <a:bodyPr/>
                    <a:lstStyle/>
                    <a:p>
                      <a:pPr algn="r">
                        <a:spcBef>
                          <a:spcPts val="300"/>
                        </a:spcBef>
                        <a:spcAft>
                          <a:spcPts val="0"/>
                        </a:spcAft>
                      </a:pPr>
                      <a:r>
                        <a:rPr lang="en-US" sz="1800" b="1" dirty="0">
                          <a:effectLst/>
                        </a:rPr>
                        <a:t>Total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smtClean="0">
                          <a:effectLst/>
                        </a:rPr>
                        <a:t>159.2</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bl>
          </a:graphicData>
        </a:graphic>
      </p:graphicFrame>
      <p:sp>
        <p:nvSpPr>
          <p:cNvPr id="10" name="Rectangle 9"/>
          <p:cNvSpPr/>
          <p:nvPr/>
        </p:nvSpPr>
        <p:spPr>
          <a:xfrm>
            <a:off x="3523168" y="4125878"/>
            <a:ext cx="4198330" cy="369332"/>
          </a:xfrm>
          <a:prstGeom prst="rect">
            <a:avLst/>
          </a:prstGeom>
        </p:spPr>
        <p:txBody>
          <a:bodyPr wrap="none">
            <a:spAutoFit/>
          </a:bodyPr>
          <a:lstStyle/>
          <a:p>
            <a:pPr algn="ctr">
              <a:spcBef>
                <a:spcPts val="600"/>
              </a:spcBef>
              <a:spcAft>
                <a:spcPts val="300"/>
              </a:spcAft>
            </a:pPr>
            <a:r>
              <a:rPr lang="en-US" b="1" i="1" dirty="0">
                <a:latin typeface="Calibri" panose="020F0502020204030204" pitchFamily="34" charset="0"/>
                <a:ea typeface="MS Mincho" panose="02020609040205080304" pitchFamily="49" charset="-128"/>
              </a:rPr>
              <a:t>Investments for possible upgrades (in M€)</a:t>
            </a:r>
            <a:endParaRPr lang="en-GB" sz="2000" b="1" dirty="0">
              <a:effectLst/>
              <a:latin typeface="Times New Roman" panose="02020603050405020304" pitchFamily="18" charset="0"/>
              <a:ea typeface="MS Mincho" panose="02020609040205080304" pitchFamily="49" charset="-128"/>
            </a:endParaRPr>
          </a:p>
        </p:txBody>
      </p:sp>
      <p:graphicFrame>
        <p:nvGraphicFramePr>
          <p:cNvPr id="11" name="Table 10"/>
          <p:cNvGraphicFramePr>
            <a:graphicFrameLocks noGrp="1"/>
          </p:cNvGraphicFramePr>
          <p:nvPr>
            <p:extLst>
              <p:ext uri="{D42A27DB-BD31-4B8C-83A1-F6EECF244321}">
                <p14:modId xmlns:p14="http://schemas.microsoft.com/office/powerpoint/2010/main" val="82593335"/>
              </p:ext>
            </p:extLst>
          </p:nvPr>
        </p:nvGraphicFramePr>
        <p:xfrm>
          <a:off x="2385391" y="4646123"/>
          <a:ext cx="6639339" cy="1476381"/>
        </p:xfrm>
        <a:graphic>
          <a:graphicData uri="http://schemas.openxmlformats.org/drawingml/2006/table">
            <a:tbl>
              <a:tblPr firstRow="1" firstCol="1" bandRow="1">
                <a:tableStyleId>{5C22544A-7EE6-4342-B048-85BDC9FD1C3A}</a:tableStyleId>
              </a:tblPr>
              <a:tblGrid>
                <a:gridCol w="5283922"/>
                <a:gridCol w="1355417"/>
              </a:tblGrid>
              <a:tr h="492127">
                <a:tc>
                  <a:txBody>
                    <a:bodyPr/>
                    <a:lstStyle/>
                    <a:p>
                      <a:pPr algn="just">
                        <a:spcBef>
                          <a:spcPts val="300"/>
                        </a:spcBef>
                        <a:spcAft>
                          <a:spcPts val="0"/>
                        </a:spcAft>
                      </a:pPr>
                      <a:r>
                        <a:rPr lang="en-US" sz="1800" b="1" dirty="0">
                          <a:effectLst/>
                        </a:rPr>
                        <a:t>Energy increase from 2.5 to 3 </a:t>
                      </a:r>
                      <a:r>
                        <a:rPr lang="en-US" sz="1800" b="1" dirty="0" err="1">
                          <a:effectLst/>
                        </a:rPr>
                        <a:t>GeV</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a:effectLst/>
                        </a:rPr>
                        <a:t>8</a:t>
                      </a:r>
                      <a:endParaRPr lang="en-GB" sz="1800" b="1">
                        <a:effectLst/>
                        <a:latin typeface="Times New Roman" panose="02020603050405020304" pitchFamily="18" charset="0"/>
                        <a:ea typeface="MS Mincho" panose="02020609040205080304" pitchFamily="49" charset="-128"/>
                      </a:endParaRPr>
                    </a:p>
                  </a:txBody>
                  <a:tcPr marL="68580" marR="68580" marT="0" marB="0"/>
                </a:tc>
              </a:tr>
              <a:tr h="492127">
                <a:tc>
                  <a:txBody>
                    <a:bodyPr/>
                    <a:lstStyle/>
                    <a:p>
                      <a:pPr algn="just">
                        <a:spcBef>
                          <a:spcPts val="300"/>
                        </a:spcBef>
                        <a:spcAft>
                          <a:spcPts val="0"/>
                        </a:spcAft>
                      </a:pPr>
                      <a:r>
                        <a:rPr lang="en-US" sz="1800" b="1" dirty="0">
                          <a:effectLst/>
                        </a:rPr>
                        <a:t>Additional beam lines 10 (average € 5 million/beam)</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a:effectLst/>
                        </a:rPr>
                        <a:t>50</a:t>
                      </a:r>
                      <a:endParaRPr lang="en-GB" sz="1800" b="1">
                        <a:effectLst/>
                        <a:latin typeface="Times New Roman" panose="02020603050405020304" pitchFamily="18" charset="0"/>
                        <a:ea typeface="MS Mincho" panose="02020609040205080304" pitchFamily="49" charset="-128"/>
                      </a:endParaRPr>
                    </a:p>
                  </a:txBody>
                  <a:tcPr marL="68580" marR="68580" marT="0" marB="0"/>
                </a:tc>
              </a:tr>
              <a:tr h="492127">
                <a:tc>
                  <a:txBody>
                    <a:bodyPr/>
                    <a:lstStyle/>
                    <a:p>
                      <a:pPr algn="r">
                        <a:spcBef>
                          <a:spcPts val="300"/>
                        </a:spcBef>
                        <a:spcAft>
                          <a:spcPts val="0"/>
                        </a:spcAft>
                      </a:pPr>
                      <a:r>
                        <a:rPr lang="en-US" sz="1800" b="1" dirty="0">
                          <a:effectLst/>
                        </a:rPr>
                        <a:t>Total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a:effectLst/>
                        </a:rPr>
                        <a:t>58</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41806050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25428" y="6458083"/>
            <a:ext cx="3451537" cy="263392"/>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335523" y="6407216"/>
            <a:ext cx="496910" cy="365125"/>
          </a:xfrm>
        </p:spPr>
        <p:txBody>
          <a:bodyPr/>
          <a:lstStyle/>
          <a:p>
            <a:fld id="{555FBDCE-360B-49F4-A4BA-4B4F222B4A6D}" type="slidenum">
              <a:rPr lang="en-US" sz="1800" b="1" smtClean="0">
                <a:solidFill>
                  <a:schemeClr val="tx1"/>
                </a:solidFill>
              </a:rPr>
              <a:t>37</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Yearly Operating Cost</a:t>
            </a:r>
            <a:endParaRPr lang="en-US" sz="3200" b="1" dirty="0">
              <a:solidFill>
                <a:schemeClr val="bg1"/>
              </a:solidFill>
            </a:endParaRPr>
          </a:p>
        </p:txBody>
      </p:sp>
      <p:sp>
        <p:nvSpPr>
          <p:cNvPr id="5" name="Rectangle 4"/>
          <p:cNvSpPr/>
          <p:nvPr/>
        </p:nvSpPr>
        <p:spPr>
          <a:xfrm>
            <a:off x="4454111" y="1313205"/>
            <a:ext cx="2480615" cy="400110"/>
          </a:xfrm>
          <a:prstGeom prst="rect">
            <a:avLst/>
          </a:prstGeom>
        </p:spPr>
        <p:txBody>
          <a:bodyPr wrap="none">
            <a:spAutoFit/>
          </a:bodyPr>
          <a:lstStyle/>
          <a:p>
            <a:pPr algn="ctr">
              <a:spcBef>
                <a:spcPts val="300"/>
              </a:spcBef>
              <a:spcAft>
                <a:spcPts val="0"/>
              </a:spcAft>
            </a:pPr>
            <a:r>
              <a:rPr lang="en-US" sz="2000" b="1" i="1" dirty="0">
                <a:latin typeface="Calibri" panose="020F0502020204030204" pitchFamily="34" charset="0"/>
                <a:ea typeface="MS Mincho" panose="02020609040205080304" pitchFamily="49" charset="-128"/>
              </a:rPr>
              <a:t>Yearly operating cost.</a:t>
            </a:r>
            <a:endParaRPr lang="en-GB" sz="2000" b="1" dirty="0">
              <a:effectLst/>
              <a:latin typeface="Times New Roman" panose="02020603050405020304" pitchFamily="18" charset="0"/>
              <a:ea typeface="MS Mincho" panose="02020609040205080304" pitchFamily="49" charset="-128"/>
            </a:endParaRPr>
          </a:p>
        </p:txBody>
      </p:sp>
      <p:graphicFrame>
        <p:nvGraphicFramePr>
          <p:cNvPr id="6" name="Table 5"/>
          <p:cNvGraphicFramePr>
            <a:graphicFrameLocks noGrp="1"/>
          </p:cNvGraphicFramePr>
          <p:nvPr>
            <p:extLst>
              <p:ext uri="{D42A27DB-BD31-4B8C-83A1-F6EECF244321}">
                <p14:modId xmlns:p14="http://schemas.microsoft.com/office/powerpoint/2010/main" val="3870658308"/>
              </p:ext>
            </p:extLst>
          </p:nvPr>
        </p:nvGraphicFramePr>
        <p:xfrm>
          <a:off x="2468170" y="1915887"/>
          <a:ext cx="7255662" cy="1580108"/>
        </p:xfrm>
        <a:graphic>
          <a:graphicData uri="http://schemas.openxmlformats.org/drawingml/2006/table">
            <a:tbl>
              <a:tblPr firstRow="1" firstCol="1" bandRow="1">
                <a:tableStyleId>{5C22544A-7EE6-4342-B048-85BDC9FD1C3A}</a:tableStyleId>
              </a:tblPr>
              <a:tblGrid>
                <a:gridCol w="3160181"/>
                <a:gridCol w="2743200"/>
                <a:gridCol w="1352281"/>
              </a:tblGrid>
              <a:tr h="263361">
                <a:tc>
                  <a:txBody>
                    <a:bodyPr/>
                    <a:lstStyle/>
                    <a:p>
                      <a:pPr algn="ctr">
                        <a:spcBef>
                          <a:spcPts val="300"/>
                        </a:spcBef>
                        <a:spcAft>
                          <a:spcPts val="0"/>
                        </a:spcAft>
                      </a:pPr>
                      <a:r>
                        <a:rPr lang="en-US" sz="1800" b="1" dirty="0">
                          <a:effectLst/>
                        </a:rPr>
                        <a:t>Item</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dirty="0">
                          <a:effectLst/>
                        </a:rPr>
                        <a:t>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a:effectLst/>
                        </a:rPr>
                        <a:t>M€</a:t>
                      </a:r>
                      <a:endParaRPr lang="en-GB" sz="1800" b="1">
                        <a:effectLst/>
                        <a:latin typeface="Times New Roman" panose="02020603050405020304" pitchFamily="18" charset="0"/>
                        <a:ea typeface="MS Mincho" panose="02020609040205080304" pitchFamily="49" charset="-128"/>
                      </a:endParaRPr>
                    </a:p>
                  </a:txBody>
                  <a:tcPr marL="68580" marR="68580" marT="0" marB="0"/>
                </a:tc>
              </a:tr>
              <a:tr h="482828">
                <a:tc>
                  <a:txBody>
                    <a:bodyPr/>
                    <a:lstStyle/>
                    <a:p>
                      <a:pPr algn="just">
                        <a:spcBef>
                          <a:spcPts val="300"/>
                        </a:spcBef>
                        <a:spcAft>
                          <a:spcPts val="0"/>
                        </a:spcAft>
                      </a:pPr>
                      <a:r>
                        <a:rPr lang="en-US" sz="1800" b="1" dirty="0">
                          <a:effectLst/>
                        </a:rPr>
                        <a:t>Maintenance and consumables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just">
                        <a:spcBef>
                          <a:spcPts val="300"/>
                        </a:spcBef>
                        <a:spcAft>
                          <a:spcPts val="0"/>
                        </a:spcAft>
                      </a:pPr>
                      <a:r>
                        <a:rPr lang="en-US" sz="1800" b="1">
                          <a:effectLst/>
                        </a:rPr>
                        <a:t> </a:t>
                      </a:r>
                      <a:endParaRPr lang="en-GB" sz="1800" b="1">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a:effectLst/>
                        </a:rPr>
                        <a:t>3</a:t>
                      </a:r>
                      <a:endParaRPr lang="en-GB" sz="1800" b="1">
                        <a:effectLst/>
                        <a:latin typeface="Times New Roman" panose="02020603050405020304" pitchFamily="18" charset="0"/>
                        <a:ea typeface="MS Mincho" panose="02020609040205080304" pitchFamily="49" charset="-128"/>
                      </a:endParaRPr>
                    </a:p>
                  </a:txBody>
                  <a:tcPr marL="68580" marR="68580" marT="0" marB="0"/>
                </a:tc>
              </a:tr>
              <a:tr h="241414">
                <a:tc>
                  <a:txBody>
                    <a:bodyPr/>
                    <a:lstStyle/>
                    <a:p>
                      <a:pPr algn="just">
                        <a:spcBef>
                          <a:spcPts val="300"/>
                        </a:spcBef>
                        <a:spcAft>
                          <a:spcPts val="0"/>
                        </a:spcAft>
                      </a:pPr>
                      <a:r>
                        <a:rPr lang="en-US" sz="1800" b="1" dirty="0">
                          <a:effectLst/>
                        </a:rPr>
                        <a:t>Laboratory staff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just">
                        <a:spcBef>
                          <a:spcPts val="300"/>
                        </a:spcBef>
                        <a:spcAft>
                          <a:spcPts val="0"/>
                        </a:spcAft>
                      </a:pPr>
                      <a:r>
                        <a:rPr lang="en-US" sz="1800" b="1">
                          <a:effectLst/>
                        </a:rPr>
                        <a:t> 60 to 70 staff</a:t>
                      </a:r>
                      <a:endParaRPr lang="en-GB" sz="1800" b="1">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a:effectLst/>
                        </a:rPr>
                        <a:t>3 </a:t>
                      </a:r>
                      <a:endParaRPr lang="en-GB" sz="1800" b="1">
                        <a:effectLst/>
                        <a:latin typeface="Times New Roman" panose="02020603050405020304" pitchFamily="18" charset="0"/>
                        <a:ea typeface="MS Mincho" panose="02020609040205080304" pitchFamily="49" charset="-128"/>
                      </a:endParaRPr>
                    </a:p>
                  </a:txBody>
                  <a:tcPr marL="68580" marR="68580" marT="0" marB="0"/>
                </a:tc>
              </a:tr>
              <a:tr h="241414">
                <a:tc>
                  <a:txBody>
                    <a:bodyPr/>
                    <a:lstStyle/>
                    <a:p>
                      <a:pPr algn="just">
                        <a:spcBef>
                          <a:spcPts val="300"/>
                        </a:spcBef>
                        <a:spcAft>
                          <a:spcPts val="0"/>
                        </a:spcAft>
                      </a:pPr>
                      <a:r>
                        <a:rPr lang="en-US" sz="1800" b="1" dirty="0">
                          <a:effectLst/>
                        </a:rPr>
                        <a:t>Energy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just">
                        <a:spcBef>
                          <a:spcPts val="300"/>
                        </a:spcBef>
                        <a:spcAft>
                          <a:spcPts val="0"/>
                        </a:spcAft>
                      </a:pPr>
                      <a:r>
                        <a:rPr lang="en-US" sz="1800" b="1" dirty="0">
                          <a:effectLst/>
                        </a:rPr>
                        <a:t>3.0 MW (western prices)</a:t>
                      </a:r>
                      <a:endParaRPr lang="en-GB" sz="1800" b="1" dirty="0">
                        <a:effectLst/>
                        <a:latin typeface="Times New Roman" panose="02020603050405020304" pitchFamily="18" charset="0"/>
                        <a:ea typeface="MS Mincho" panose="02020609040205080304" pitchFamily="49" charset="-128"/>
                      </a:endParaRPr>
                    </a:p>
                  </a:txBody>
                  <a:tcPr marL="68580" marR="68580" marT="0" marB="0"/>
                </a:tc>
                <a:tc>
                  <a:txBody>
                    <a:bodyPr/>
                    <a:lstStyle/>
                    <a:p>
                      <a:pPr algn="ctr">
                        <a:spcBef>
                          <a:spcPts val="300"/>
                        </a:spcBef>
                        <a:spcAft>
                          <a:spcPts val="0"/>
                        </a:spcAft>
                      </a:pPr>
                      <a:r>
                        <a:rPr lang="en-US" sz="1800" b="1">
                          <a:effectLst/>
                        </a:rPr>
                        <a:t>2 to 3</a:t>
                      </a:r>
                      <a:endParaRPr lang="en-GB" sz="1800" b="1">
                        <a:effectLst/>
                        <a:latin typeface="Times New Roman" panose="02020603050405020304" pitchFamily="18" charset="0"/>
                        <a:ea typeface="MS Mincho" panose="02020609040205080304" pitchFamily="49" charset="-128"/>
                      </a:endParaRPr>
                    </a:p>
                  </a:txBody>
                  <a:tcPr marL="68580" marR="68580" marT="0" marB="0"/>
                </a:tc>
              </a:tr>
              <a:tr h="241414">
                <a:tc gridSpan="2">
                  <a:txBody>
                    <a:bodyPr/>
                    <a:lstStyle/>
                    <a:p>
                      <a:pPr algn="r">
                        <a:spcBef>
                          <a:spcPts val="300"/>
                        </a:spcBef>
                        <a:spcAft>
                          <a:spcPts val="0"/>
                        </a:spcAft>
                      </a:pPr>
                      <a:r>
                        <a:rPr lang="en-US" sz="1800" b="1" dirty="0">
                          <a:effectLst/>
                        </a:rPr>
                        <a:t>Total </a:t>
                      </a:r>
                      <a:endParaRPr lang="en-GB" sz="1800" b="1" dirty="0">
                        <a:effectLst/>
                        <a:latin typeface="Times New Roman" panose="02020603050405020304" pitchFamily="18" charset="0"/>
                        <a:ea typeface="MS Mincho" panose="02020609040205080304" pitchFamily="49" charset="-128"/>
                      </a:endParaRPr>
                    </a:p>
                  </a:txBody>
                  <a:tcPr marL="68580" marR="68580" marT="0" marB="0"/>
                </a:tc>
                <a:tc hMerge="1">
                  <a:txBody>
                    <a:bodyPr/>
                    <a:lstStyle/>
                    <a:p>
                      <a:endParaRPr lang="en-US"/>
                    </a:p>
                  </a:txBody>
                  <a:tcPr/>
                </a:tc>
                <a:tc>
                  <a:txBody>
                    <a:bodyPr/>
                    <a:lstStyle/>
                    <a:p>
                      <a:pPr algn="ctr">
                        <a:spcBef>
                          <a:spcPts val="300"/>
                        </a:spcBef>
                        <a:spcAft>
                          <a:spcPts val="0"/>
                        </a:spcAft>
                      </a:pPr>
                      <a:r>
                        <a:rPr lang="en-US" sz="1800" b="1" dirty="0">
                          <a:effectLst/>
                        </a:rPr>
                        <a:t>8 to 9</a:t>
                      </a:r>
                      <a:endParaRPr lang="en-GB" sz="1800" b="1" dirty="0">
                        <a:effectLst/>
                        <a:latin typeface="Times New Roman" panose="02020603050405020304" pitchFamily="18" charset="0"/>
                        <a:ea typeface="MS Mincho" panose="02020609040205080304" pitchFamily="49" charset="-128"/>
                      </a:endParaRPr>
                    </a:p>
                  </a:txBody>
                  <a:tcPr marL="68580" marR="68580" marT="0" marB="0"/>
                </a:tc>
              </a:tr>
            </a:tbl>
          </a:graphicData>
        </a:graphic>
      </p:graphicFrame>
    </p:spTree>
    <p:extLst>
      <p:ext uri="{BB962C8B-B14F-4D97-AF65-F5344CB8AC3E}">
        <p14:creationId xmlns:p14="http://schemas.microsoft.com/office/powerpoint/2010/main" val="3720657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7" name="Text Box 5"/>
          <p:cNvSpPr txBox="1">
            <a:spLocks noChangeArrowheads="1"/>
          </p:cNvSpPr>
          <p:nvPr/>
        </p:nvSpPr>
        <p:spPr bwMode="auto">
          <a:xfrm>
            <a:off x="3792538" y="0"/>
            <a:ext cx="417671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s-ES" altLang="en-US" b="1" i="1">
                <a:solidFill>
                  <a:schemeClr val="bg1"/>
                </a:solidFill>
              </a:rPr>
              <a:t>Thales Linac - Layout</a:t>
            </a:r>
            <a:endParaRPr lang="en-US" altLang="en-US" b="1" i="1">
              <a:solidFill>
                <a:schemeClr val="bg1"/>
              </a:solidFill>
            </a:endParaRPr>
          </a:p>
        </p:txBody>
      </p:sp>
      <p:sp>
        <p:nvSpPr>
          <p:cNvPr id="2" name="Footer Placeholder 1"/>
          <p:cNvSpPr>
            <a:spLocks noGrp="1"/>
          </p:cNvSpPr>
          <p:nvPr>
            <p:ph type="ftr" sz="quarter" idx="11"/>
          </p:nvPr>
        </p:nvSpPr>
        <p:spPr>
          <a:xfrm>
            <a:off x="231774" y="6363415"/>
            <a:ext cx="3209927"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513712" y="6363415"/>
            <a:ext cx="471152" cy="365125"/>
          </a:xfrm>
        </p:spPr>
        <p:txBody>
          <a:bodyPr/>
          <a:lstStyle/>
          <a:p>
            <a:fld id="{555FBDCE-360B-49F4-A4BA-4B4F222B4A6D}" type="slidenum">
              <a:rPr lang="en-US" sz="1800" b="1" smtClean="0">
                <a:solidFill>
                  <a:schemeClr val="tx1"/>
                </a:solidFill>
              </a:rPr>
              <a:t>38</a:t>
            </a:fld>
            <a:endParaRPr lang="en-US" sz="1800" b="1" dirty="0">
              <a:solidFill>
                <a:schemeClr val="tx1"/>
              </a:solidFill>
            </a:endParaRPr>
          </a:p>
        </p:txBody>
      </p:sp>
      <p:sp>
        <p:nvSpPr>
          <p:cNvPr id="71" name="TextBox 70"/>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Acknowledgment</a:t>
            </a:r>
            <a:endParaRPr lang="en-US" sz="3200" b="1" dirty="0">
              <a:solidFill>
                <a:schemeClr val="bg1"/>
              </a:solidFill>
            </a:endParaRPr>
          </a:p>
        </p:txBody>
      </p:sp>
      <p:sp>
        <p:nvSpPr>
          <p:cNvPr id="4" name="TextBox 3"/>
          <p:cNvSpPr txBox="1"/>
          <p:nvPr/>
        </p:nvSpPr>
        <p:spPr>
          <a:xfrm>
            <a:off x="3792538" y="1150382"/>
            <a:ext cx="4984124" cy="3785652"/>
          </a:xfrm>
          <a:prstGeom prst="rect">
            <a:avLst/>
          </a:prstGeom>
          <a:solidFill>
            <a:srgbClr val="92D050"/>
          </a:solidFill>
          <a:ln w="38100">
            <a:solidFill>
              <a:schemeClr val="tx1"/>
            </a:solidFill>
          </a:ln>
        </p:spPr>
        <p:txBody>
          <a:bodyPr wrap="square" rtlCol="0">
            <a:spAutoFit/>
          </a:bodyPr>
          <a:lstStyle/>
          <a:p>
            <a:r>
              <a:rPr lang="en-US" sz="2000" b="1" dirty="0" smtClean="0"/>
              <a:t>E</a:t>
            </a:r>
            <a:r>
              <a:rPr lang="en-US" sz="2000" b="1" dirty="0"/>
              <a:t>. </a:t>
            </a:r>
            <a:r>
              <a:rPr lang="en-US" sz="2000" b="1" dirty="0" smtClean="0"/>
              <a:t>Al-</a:t>
            </a:r>
            <a:r>
              <a:rPr lang="en-US" sz="2000" b="1" dirty="0" err="1" smtClean="0"/>
              <a:t>Dmour</a:t>
            </a:r>
            <a:r>
              <a:rPr lang="en-US" sz="2000" b="1" dirty="0" smtClean="0"/>
              <a:t>, MAX IV, Vacuum System</a:t>
            </a:r>
          </a:p>
          <a:p>
            <a:r>
              <a:rPr lang="en-US" sz="2000" b="1" dirty="0" smtClean="0"/>
              <a:t>A</a:t>
            </a:r>
            <a:r>
              <a:rPr lang="en-US" sz="2000" b="1" dirty="0"/>
              <a:t>. </a:t>
            </a:r>
            <a:r>
              <a:rPr lang="en-US" sz="2000" b="1" dirty="0" err="1" smtClean="0"/>
              <a:t>Andersson</a:t>
            </a:r>
            <a:r>
              <a:rPr lang="en-US" sz="2000" b="1" dirty="0" smtClean="0"/>
              <a:t>, MAX IV, RF-System</a:t>
            </a:r>
            <a:endParaRPr lang="en-US" sz="2000" b="1" dirty="0"/>
          </a:p>
          <a:p>
            <a:r>
              <a:rPr lang="en-US" sz="2000" b="1" dirty="0"/>
              <a:t>R. </a:t>
            </a:r>
            <a:r>
              <a:rPr lang="en-US" sz="2000" b="1" dirty="0" err="1" smtClean="0"/>
              <a:t>Bartolini</a:t>
            </a:r>
            <a:r>
              <a:rPr lang="en-US" sz="2000" b="1" dirty="0" smtClean="0"/>
              <a:t>, DIAMOND, General</a:t>
            </a:r>
          </a:p>
          <a:p>
            <a:r>
              <a:rPr lang="en-US" sz="2000" b="1" dirty="0" smtClean="0"/>
              <a:t>P. </a:t>
            </a:r>
            <a:r>
              <a:rPr lang="en-US" sz="2000" b="1" dirty="0" err="1" smtClean="0"/>
              <a:t>Campany</a:t>
            </a:r>
            <a:r>
              <a:rPr lang="en-US" sz="2000" b="1" dirty="0" smtClean="0"/>
              <a:t>, CELLS, Brilliance Calculations</a:t>
            </a:r>
            <a:endParaRPr lang="en-US" sz="2000" b="1" dirty="0"/>
          </a:p>
          <a:p>
            <a:r>
              <a:rPr lang="en-US" sz="2000" b="1" dirty="0"/>
              <a:t>D. </a:t>
            </a:r>
            <a:r>
              <a:rPr lang="en-US" sz="2000" b="1" dirty="0" smtClean="0"/>
              <a:t>Fernandez, CELLS, Control System</a:t>
            </a:r>
            <a:endParaRPr lang="en-US" sz="2000" b="1" dirty="0"/>
          </a:p>
          <a:p>
            <a:r>
              <a:rPr lang="en-US" sz="2000" b="1" dirty="0"/>
              <a:t>H. </a:t>
            </a:r>
            <a:r>
              <a:rPr lang="en-US" sz="2000" b="1" dirty="0" err="1" smtClean="0"/>
              <a:t>Gassem</a:t>
            </a:r>
            <a:r>
              <a:rPr lang="en-US" sz="2000" b="1" dirty="0" smtClean="0"/>
              <a:t>, DIAMOND, Beam Dynamics</a:t>
            </a:r>
            <a:endParaRPr lang="en-US" sz="2000" b="1" dirty="0"/>
          </a:p>
          <a:p>
            <a:r>
              <a:rPr lang="en-US" sz="2000" b="1" dirty="0"/>
              <a:t>P. </a:t>
            </a:r>
            <a:r>
              <a:rPr lang="en-US" sz="2000" b="1" dirty="0" err="1" smtClean="0"/>
              <a:t>Kuske</a:t>
            </a:r>
            <a:r>
              <a:rPr lang="en-US" sz="2000" b="1" dirty="0" smtClean="0"/>
              <a:t>, Helmholtz-</a:t>
            </a:r>
            <a:r>
              <a:rPr lang="en-US" sz="2000" b="1" dirty="0" err="1" smtClean="0"/>
              <a:t>Zentrum</a:t>
            </a:r>
            <a:r>
              <a:rPr lang="en-US" sz="2000" b="1" dirty="0" smtClean="0"/>
              <a:t>, Injection</a:t>
            </a:r>
            <a:endParaRPr lang="en-US" sz="2000" b="1" dirty="0"/>
          </a:p>
          <a:p>
            <a:r>
              <a:rPr lang="en-US" sz="2000" b="1" dirty="0"/>
              <a:t>S. </a:t>
            </a:r>
            <a:r>
              <a:rPr lang="en-US" sz="2000" b="1" dirty="0" err="1" smtClean="0"/>
              <a:t>Liuzzo</a:t>
            </a:r>
            <a:r>
              <a:rPr lang="en-US" sz="2000" b="1" dirty="0" smtClean="0"/>
              <a:t>, ESRF, Beam Dynamics</a:t>
            </a:r>
          </a:p>
          <a:p>
            <a:r>
              <a:rPr lang="en-US" sz="2000" b="1" dirty="0" smtClean="0"/>
              <a:t>A. </a:t>
            </a:r>
            <a:r>
              <a:rPr lang="en-US" sz="2000" b="1" dirty="0" err="1" smtClean="0"/>
              <a:t>Nadji</a:t>
            </a:r>
            <a:r>
              <a:rPr lang="en-US" sz="2000" b="1" dirty="0" smtClean="0"/>
              <a:t>, SOLEIL, General</a:t>
            </a:r>
          </a:p>
          <a:p>
            <a:r>
              <a:rPr lang="en-US" sz="2000" b="1" dirty="0"/>
              <a:t>F. </a:t>
            </a:r>
            <a:r>
              <a:rPr lang="en-US" sz="2000" b="1" dirty="0" smtClean="0"/>
              <a:t>Perez, CELLS, Diagnostics</a:t>
            </a:r>
            <a:endParaRPr lang="en-US" sz="2000" b="1" dirty="0"/>
          </a:p>
          <a:p>
            <a:r>
              <a:rPr lang="en-US" sz="2000" b="1" dirty="0"/>
              <a:t>C. </a:t>
            </a:r>
            <a:r>
              <a:rPr lang="en-US" sz="2000" b="1" dirty="0" err="1" smtClean="0"/>
              <a:t>Quitmann</a:t>
            </a:r>
            <a:r>
              <a:rPr lang="en-US" sz="2000" b="1" dirty="0" smtClean="0"/>
              <a:t>, MAX IV, General</a:t>
            </a:r>
          </a:p>
          <a:p>
            <a:r>
              <a:rPr lang="en-US" sz="2000" b="1" dirty="0" smtClean="0"/>
              <a:t>P. F. Tavares, MAX IV, General</a:t>
            </a:r>
          </a:p>
        </p:txBody>
      </p:sp>
    </p:spTree>
    <p:extLst>
      <p:ext uri="{BB962C8B-B14F-4D97-AF65-F5344CB8AC3E}">
        <p14:creationId xmlns:p14="http://schemas.microsoft.com/office/powerpoint/2010/main" val="38088907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2"/>
          <p:cNvSpPr>
            <a:spLocks noGrp="1"/>
          </p:cNvSpPr>
          <p:nvPr>
            <p:ph type="ftr" sz="quarter" idx="11"/>
          </p:nvPr>
        </p:nvSpPr>
        <p:spPr>
          <a:xfrm>
            <a:off x="0" y="6389173"/>
            <a:ext cx="3289479" cy="365125"/>
          </a:xfrm>
        </p:spPr>
        <p:txBody>
          <a:bodyPr/>
          <a:lstStyle/>
          <a:p>
            <a:r>
              <a:rPr lang="de-DE" altLang="en-US" b="1" dirty="0" smtClean="0">
                <a:solidFill>
                  <a:schemeClr val="tx1"/>
                </a:solidFill>
              </a:rPr>
              <a:t>Forum Trieste / 25-26 January 2018 / D. Einfeld </a:t>
            </a:r>
            <a:endParaRPr lang="en-GB" altLang="en-US" b="1" dirty="0">
              <a:solidFill>
                <a:schemeClr val="tx1"/>
              </a:solidFill>
            </a:endParaRPr>
          </a:p>
        </p:txBody>
      </p:sp>
      <p:pic>
        <p:nvPicPr>
          <p:cNvPr id="541698" name="Picture 2" descr="SR_beam_ioniza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5101" y="802511"/>
            <a:ext cx="6781800" cy="53689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a:xfrm>
            <a:off x="10959920" y="6356350"/>
            <a:ext cx="393879" cy="365125"/>
          </a:xfrm>
        </p:spPr>
        <p:txBody>
          <a:bodyPr/>
          <a:lstStyle/>
          <a:p>
            <a:fld id="{555FBDCE-360B-49F4-A4BA-4B4F222B4A6D}" type="slidenum">
              <a:rPr lang="en-US" b="1" smtClean="0">
                <a:solidFill>
                  <a:schemeClr val="tx1"/>
                </a:solidFill>
              </a:rPr>
              <a:t>39</a:t>
            </a:fld>
            <a:endParaRPr lang="en-US" b="1" dirty="0">
              <a:solidFill>
                <a:schemeClr val="tx1"/>
              </a:solidFill>
            </a:endParaRPr>
          </a:p>
        </p:txBody>
      </p:sp>
      <p:sp>
        <p:nvSpPr>
          <p:cNvPr id="6" name="TextBox 5"/>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Lets hope that the SEE-SRL will shine soon</a:t>
            </a:r>
            <a:endParaRPr lang="en-US" sz="3200" b="1" dirty="0">
              <a:solidFill>
                <a:schemeClr val="bg1"/>
              </a:solidFill>
            </a:endParaRPr>
          </a:p>
        </p:txBody>
      </p:sp>
    </p:spTree>
    <p:extLst>
      <p:ext uri="{BB962C8B-B14F-4D97-AF65-F5344CB8AC3E}">
        <p14:creationId xmlns:p14="http://schemas.microsoft.com/office/powerpoint/2010/main" val="35056951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46605" y="893025"/>
            <a:ext cx="7554237" cy="5597927"/>
          </a:xfrm>
          <a:prstGeom prst="rect">
            <a:avLst/>
          </a:prstGeom>
        </p:spPr>
      </p:pic>
      <p:sp>
        <p:nvSpPr>
          <p:cNvPr id="3" name="Footer Placeholder 2"/>
          <p:cNvSpPr>
            <a:spLocks noGrp="1"/>
          </p:cNvSpPr>
          <p:nvPr>
            <p:ph type="ftr" sz="quarter" idx="11"/>
          </p:nvPr>
        </p:nvSpPr>
        <p:spPr>
          <a:xfrm>
            <a:off x="1" y="6570481"/>
            <a:ext cx="3384861" cy="228721"/>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6" name="Slide Number Placeholder 5"/>
          <p:cNvSpPr>
            <a:spLocks noGrp="1"/>
          </p:cNvSpPr>
          <p:nvPr>
            <p:ph type="sldNum" sz="quarter" idx="12"/>
          </p:nvPr>
        </p:nvSpPr>
        <p:spPr>
          <a:xfrm>
            <a:off x="11623960" y="6459835"/>
            <a:ext cx="348025" cy="365125"/>
          </a:xfrm>
        </p:spPr>
        <p:txBody>
          <a:bodyPr/>
          <a:lstStyle/>
          <a:p>
            <a:fld id="{555FBDCE-360B-49F4-A4BA-4B4F222B4A6D}" type="slidenum">
              <a:rPr lang="en-US" sz="1800" b="1" smtClean="0">
                <a:solidFill>
                  <a:schemeClr val="tx1"/>
                </a:solidFill>
              </a:rPr>
              <a:t>4</a:t>
            </a:fld>
            <a:endParaRPr lang="en-US" sz="1800" b="1" dirty="0">
              <a:solidFill>
                <a:schemeClr val="tx1"/>
              </a:solidFill>
            </a:endParaRPr>
          </a:p>
        </p:txBody>
      </p:sp>
      <p:sp>
        <p:nvSpPr>
          <p:cNvPr id="5" name="TextBox 4"/>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Distribution of Light Sources in Europe</a:t>
            </a:r>
            <a:endParaRPr lang="en-US" sz="3200" b="1" dirty="0">
              <a:solidFill>
                <a:schemeClr val="bg1"/>
              </a:solidFill>
            </a:endParaRPr>
          </a:p>
        </p:txBody>
      </p:sp>
      <p:sp>
        <p:nvSpPr>
          <p:cNvPr id="4" name="Oval 3"/>
          <p:cNvSpPr/>
          <p:nvPr/>
        </p:nvSpPr>
        <p:spPr>
          <a:xfrm rot="19835250">
            <a:off x="5968429" y="4174725"/>
            <a:ext cx="1210614" cy="1883039"/>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ular Callout 6"/>
          <p:cNvSpPr/>
          <p:nvPr/>
        </p:nvSpPr>
        <p:spPr>
          <a:xfrm>
            <a:off x="9723549" y="4250028"/>
            <a:ext cx="1661375" cy="1313645"/>
          </a:xfrm>
          <a:prstGeom prst="wedgeRectCallout">
            <a:avLst>
              <a:gd name="adj1" fmla="val -201453"/>
              <a:gd name="adj2" fmla="val 14461"/>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There is something missing in the SEE-Area</a:t>
            </a:r>
            <a:endParaRPr lang="en-US" sz="2000" b="1" dirty="0">
              <a:solidFill>
                <a:schemeClr val="tx1"/>
              </a:solidFill>
            </a:endParaRPr>
          </a:p>
        </p:txBody>
      </p:sp>
    </p:spTree>
    <p:extLst>
      <p:ext uri="{BB962C8B-B14F-4D97-AF65-F5344CB8AC3E}">
        <p14:creationId xmlns:p14="http://schemas.microsoft.com/office/powerpoint/2010/main" val="3322554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363415"/>
            <a:ext cx="3580616"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526592" y="6363414"/>
            <a:ext cx="496910" cy="365125"/>
          </a:xfrm>
        </p:spPr>
        <p:txBody>
          <a:bodyPr/>
          <a:lstStyle/>
          <a:p>
            <a:fld id="{555FBDCE-360B-49F4-A4BA-4B4F222B4A6D}" type="slidenum">
              <a:rPr lang="en-US" sz="1800" b="1" smtClean="0">
                <a:solidFill>
                  <a:schemeClr val="tx1"/>
                </a:solidFill>
              </a:rPr>
              <a:t>40</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4</a:t>
            </a:r>
            <a:r>
              <a:rPr lang="en-US" sz="3200" b="1" baseline="30000" dirty="0" smtClean="0">
                <a:solidFill>
                  <a:schemeClr val="bg1"/>
                </a:solidFill>
              </a:rPr>
              <a:t>th</a:t>
            </a:r>
            <a:r>
              <a:rPr lang="en-US" sz="3200" b="1" dirty="0" smtClean="0">
                <a:solidFill>
                  <a:schemeClr val="bg1"/>
                </a:solidFill>
              </a:rPr>
              <a:t> Generation Synchrotron Light </a:t>
            </a:r>
            <a:r>
              <a:rPr lang="en-US" sz="3200" b="1" dirty="0" smtClean="0">
                <a:solidFill>
                  <a:schemeClr val="bg1"/>
                </a:solidFill>
              </a:rPr>
              <a:t>Source for SEE</a:t>
            </a:r>
            <a:endParaRPr lang="en-US" sz="3200" b="1" dirty="0">
              <a:solidFill>
                <a:schemeClr val="bg1"/>
              </a:solidFill>
            </a:endParaRPr>
          </a:p>
        </p:txBody>
      </p:sp>
      <p:pic>
        <p:nvPicPr>
          <p:cNvPr id="13" name="Picture 12"/>
          <p:cNvPicPr>
            <a:picLocks noChangeAspect="1"/>
          </p:cNvPicPr>
          <p:nvPr/>
        </p:nvPicPr>
        <p:blipFill>
          <a:blip r:embed="rId3"/>
          <a:stretch>
            <a:fillRect/>
          </a:stretch>
        </p:blipFill>
        <p:spPr>
          <a:xfrm>
            <a:off x="3792539" y="840733"/>
            <a:ext cx="4313614" cy="5275219"/>
          </a:xfrm>
          <a:prstGeom prst="rect">
            <a:avLst/>
          </a:prstGeom>
        </p:spPr>
      </p:pic>
      <p:sp>
        <p:nvSpPr>
          <p:cNvPr id="7" name="Text Box 2"/>
          <p:cNvSpPr txBox="1"/>
          <p:nvPr/>
        </p:nvSpPr>
        <p:spPr>
          <a:xfrm>
            <a:off x="3792539" y="1973392"/>
            <a:ext cx="3848100" cy="223011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US" sz="20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3600" b="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r>
              <a:rPr lang="en-US" sz="3600" b="1" dirty="0" smtClean="0">
                <a:solidFill>
                  <a:srgbClr val="FFFFFF"/>
                </a:solidFill>
                <a:latin typeface="Calibri" panose="020F0502020204030204" pitchFamily="34" charset="0"/>
                <a:ea typeface="Calibri" panose="020F0502020204030204" pitchFamily="34" charset="0"/>
                <a:cs typeface="Times New Roman" panose="02020603050405020304" pitchFamily="18" charset="0"/>
              </a:rPr>
              <a:t>THANK YOU     </a:t>
            </a:r>
          </a:p>
          <a:p>
            <a:pPr>
              <a:lnSpc>
                <a:spcPct val="107000"/>
              </a:lnSpc>
              <a:spcAft>
                <a:spcPts val="800"/>
              </a:spcAft>
            </a:pPr>
            <a:r>
              <a:rPr lang="en-US" sz="3600" b="1" dirty="0">
                <a:solidFill>
                  <a:srgbClr val="FFFFFF"/>
                </a:solidFill>
                <a:latin typeface="Calibri" panose="020F0502020204030204" pitchFamily="34" charset="0"/>
                <a:ea typeface="Calibri" panose="020F0502020204030204" pitchFamily="34" charset="0"/>
                <a:cs typeface="Times New Roman" panose="02020603050405020304" pitchFamily="18" charset="0"/>
              </a:rPr>
              <a:t> </a:t>
            </a:r>
            <a:r>
              <a:rPr lang="en-US" sz="3600" b="1" dirty="0" smtClean="0">
                <a:solidFill>
                  <a:srgbClr val="FFFFFF"/>
                </a:solidFill>
                <a:latin typeface="Calibri" panose="020F0502020204030204" pitchFamily="34" charset="0"/>
                <a:ea typeface="Calibri" panose="020F0502020204030204" pitchFamily="34" charset="0"/>
                <a:cs typeface="Times New Roman" panose="02020603050405020304" pitchFamily="18" charset="0"/>
              </a:rPr>
              <a:t>      VERY MUCH </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5370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8421" name="Picture 5" descr="C:\Dokumente und Einstellungen\Test\Eigene Dateien\Eigene Bilder\Scan upgrade\Sy_Radiation.g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273"/>
          <a:stretch/>
        </p:blipFill>
        <p:spPr bwMode="auto">
          <a:xfrm>
            <a:off x="197969" y="1246568"/>
            <a:ext cx="5575034" cy="45565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28425" name="Object 9"/>
          <p:cNvGraphicFramePr>
            <a:graphicFrameLocks noChangeAspect="1"/>
          </p:cNvGraphicFramePr>
          <p:nvPr/>
        </p:nvGraphicFramePr>
        <p:xfrm>
          <a:off x="6038850" y="3321050"/>
          <a:ext cx="114300" cy="215900"/>
        </p:xfrm>
        <a:graphic>
          <a:graphicData uri="http://schemas.openxmlformats.org/presentationml/2006/ole">
            <mc:AlternateContent xmlns:mc="http://schemas.openxmlformats.org/markup-compatibility/2006">
              <mc:Choice xmlns:v="urn:schemas-microsoft-com:vml" Requires="v">
                <p:oleObj spid="_x0000_s16466" name="Equation" r:id="rId4" imgW="114120" imgH="215640" progId="Equation.3">
                  <p:embed/>
                </p:oleObj>
              </mc:Choice>
              <mc:Fallback>
                <p:oleObj name="Equation"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8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828433" name="Text Box 17"/>
          <p:cNvSpPr txBox="1">
            <a:spLocks noChangeArrowheads="1"/>
          </p:cNvSpPr>
          <p:nvPr/>
        </p:nvSpPr>
        <p:spPr bwMode="auto">
          <a:xfrm>
            <a:off x="700062" y="921262"/>
            <a:ext cx="4315764" cy="400110"/>
          </a:xfrm>
          <a:prstGeom prst="rect">
            <a:avLst/>
          </a:prstGeom>
          <a:solidFill>
            <a:srgbClr val="FFFF00"/>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2000" b="1" i="1" dirty="0"/>
              <a:t>The Radiation from a Bending Magnet</a:t>
            </a:r>
          </a:p>
        </p:txBody>
      </p:sp>
      <p:sp>
        <p:nvSpPr>
          <p:cNvPr id="16" name="Text Box 29"/>
          <p:cNvSpPr txBox="1">
            <a:spLocks noChangeArrowheads="1"/>
          </p:cNvSpPr>
          <p:nvPr/>
        </p:nvSpPr>
        <p:spPr bwMode="auto">
          <a:xfrm>
            <a:off x="6624607" y="804732"/>
            <a:ext cx="5066763" cy="646331"/>
          </a:xfrm>
          <a:prstGeom prst="rect">
            <a:avLst/>
          </a:prstGeom>
          <a:solidFill>
            <a:schemeClr val="accent1">
              <a:lumMod val="40000"/>
              <a:lumOff val="60000"/>
            </a:schemeClr>
          </a:solidFill>
          <a:ln w="25400">
            <a:solidFill>
              <a:schemeClr val="tx1"/>
            </a:solidFill>
            <a:miter lim="800000"/>
            <a:headEnd/>
            <a:tailEnd/>
          </a:ln>
          <a:effectLst/>
        </p:spPr>
        <p:txBody>
          <a:bodyPr wrap="square">
            <a:spAutoFit/>
          </a:bodyPr>
          <a:lstStyle/>
          <a:p>
            <a:pPr algn="l">
              <a:spcBef>
                <a:spcPct val="50000"/>
              </a:spcBef>
            </a:pPr>
            <a:r>
              <a:rPr lang="en-GB" altLang="en-US" b="1" dirty="0">
                <a:latin typeface="Arial" panose="020B0604020202020204" pitchFamily="34" charset="0"/>
              </a:rPr>
              <a:t>For the characterization of the synchrotron radiation we have the following definitions:</a:t>
            </a:r>
          </a:p>
        </p:txBody>
      </p:sp>
      <p:graphicFrame>
        <p:nvGraphicFramePr>
          <p:cNvPr id="17" name="Group 30"/>
          <p:cNvGraphicFramePr>
            <a:graphicFrameLocks noGrp="1"/>
          </p:cNvGraphicFramePr>
          <p:nvPr>
            <p:extLst>
              <p:ext uri="{D42A27DB-BD31-4B8C-83A1-F6EECF244321}">
                <p14:modId xmlns:p14="http://schemas.microsoft.com/office/powerpoint/2010/main" val="1703380603"/>
              </p:ext>
            </p:extLst>
          </p:nvPr>
        </p:nvGraphicFramePr>
        <p:xfrm>
          <a:off x="7044244" y="1632635"/>
          <a:ext cx="4647126" cy="1930955"/>
        </p:xfrm>
        <a:graphic>
          <a:graphicData uri="http://schemas.openxmlformats.org/drawingml/2006/table">
            <a:tbl>
              <a:tblPr/>
              <a:tblGrid>
                <a:gridCol w="4647126"/>
              </a:tblGrid>
              <a:tr h="1930955">
                <a:tc>
                  <a:txBody>
                    <a:bodyPr/>
                    <a:lstStyle>
                      <a:lvl1pPr algn="l">
                        <a:spcBef>
                          <a:spcPct val="20000"/>
                        </a:spcBef>
                        <a:defRPr sz="2800">
                          <a:solidFill>
                            <a:schemeClr val="tx1"/>
                          </a:solidFill>
                          <a:latin typeface="Times New Roman" panose="02020603050405020304" pitchFamily="18" charset="0"/>
                        </a:defRPr>
                      </a:lvl1pPr>
                      <a:lvl2pPr algn="l">
                        <a:spcBef>
                          <a:spcPct val="20000"/>
                        </a:spcBef>
                        <a:defRPr sz="2400">
                          <a:solidFill>
                            <a:schemeClr val="tx1"/>
                          </a:solidFill>
                          <a:latin typeface="Times New Roman" panose="02020603050405020304" pitchFamily="18" charset="0"/>
                        </a:defRPr>
                      </a:lvl2pPr>
                      <a:lvl3pPr algn="l">
                        <a:spcBef>
                          <a:spcPct val="20000"/>
                        </a:spcBef>
                        <a:defRPr sz="2000">
                          <a:solidFill>
                            <a:schemeClr val="tx1"/>
                          </a:solidFill>
                          <a:latin typeface="Times New Roman" panose="02020603050405020304" pitchFamily="18" charset="0"/>
                        </a:defRPr>
                      </a:lvl3pPr>
                      <a:lvl4pPr algn="l">
                        <a:spcBef>
                          <a:spcPct val="20000"/>
                        </a:spcBef>
                        <a:defRPr>
                          <a:solidFill>
                            <a:schemeClr val="tx1"/>
                          </a:solidFill>
                          <a:latin typeface="Times New Roman" panose="02020603050405020304" pitchFamily="18" charset="0"/>
                        </a:defRPr>
                      </a:lvl4pPr>
                      <a:lvl5pPr algn="l">
                        <a:spcBef>
                          <a:spcPct val="20000"/>
                        </a:spcBef>
                        <a:defRPr>
                          <a:solidFill>
                            <a:schemeClr val="tx1"/>
                          </a:solidFill>
                          <a:latin typeface="Times New Roman" panose="02020603050405020304" pitchFamily="18" charset="0"/>
                        </a:defRPr>
                      </a:lvl5pPr>
                      <a:lvl6pPr fontAlgn="base">
                        <a:spcBef>
                          <a:spcPct val="20000"/>
                        </a:spcBef>
                        <a:spcAft>
                          <a:spcPct val="0"/>
                        </a:spcAft>
                        <a:defRPr>
                          <a:solidFill>
                            <a:schemeClr val="tx1"/>
                          </a:solidFill>
                          <a:latin typeface="Times New Roman" panose="02020603050405020304" pitchFamily="18" charset="0"/>
                        </a:defRPr>
                      </a:lvl6pPr>
                      <a:lvl7pPr fontAlgn="base">
                        <a:spcBef>
                          <a:spcPct val="20000"/>
                        </a:spcBef>
                        <a:spcAft>
                          <a:spcPct val="0"/>
                        </a:spcAft>
                        <a:defRPr>
                          <a:solidFill>
                            <a:schemeClr val="tx1"/>
                          </a:solidFill>
                          <a:latin typeface="Times New Roman" panose="02020603050405020304" pitchFamily="18" charset="0"/>
                        </a:defRPr>
                      </a:lvl7pPr>
                      <a:lvl8pPr fontAlgn="base">
                        <a:spcBef>
                          <a:spcPct val="20000"/>
                        </a:spcBef>
                        <a:spcAft>
                          <a:spcPct val="0"/>
                        </a:spcAft>
                        <a:defRPr>
                          <a:solidFill>
                            <a:schemeClr val="tx1"/>
                          </a:solidFill>
                          <a:latin typeface="Times New Roman" panose="02020603050405020304" pitchFamily="18" charset="0"/>
                        </a:defRPr>
                      </a:lvl8pPr>
                      <a:lvl9pPr fontAlgn="base">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pPr>
                      <a:r>
                        <a:rPr kumimoji="0" lang="en-GB" altLang="en-US" sz="1600" b="1" i="0" u="none" strike="noStrike" cap="none" normalizeH="0" baseline="0" dirty="0" smtClean="0">
                          <a:ln>
                            <a:noFill/>
                          </a:ln>
                          <a:solidFill>
                            <a:schemeClr val="tx1"/>
                          </a:solidFill>
                          <a:effectLst/>
                          <a:latin typeface="+mn-lt"/>
                        </a:rPr>
                        <a:t>Flux </a:t>
                      </a:r>
                      <a:r>
                        <a:rPr kumimoji="0" lang="de-DE" altLang="en-US" sz="1600" b="1" i="0" u="none" strike="noStrike" cap="none" normalizeH="0" baseline="0" dirty="0" smtClean="0">
                          <a:ln>
                            <a:noFill/>
                          </a:ln>
                          <a:solidFill>
                            <a:schemeClr val="tx1"/>
                          </a:solidFill>
                          <a:effectLst/>
                          <a:latin typeface="+mn-lt"/>
                        </a:rPr>
                        <a:t>             </a:t>
                      </a:r>
                      <a:r>
                        <a:rPr kumimoji="0" lang="en-GB" altLang="en-US" sz="1600" b="1" i="0" u="none" strike="noStrike" cap="none" normalizeH="0" baseline="0" dirty="0" smtClean="0">
                          <a:ln>
                            <a:noFill/>
                          </a:ln>
                          <a:solidFill>
                            <a:schemeClr val="tx1"/>
                          </a:solidFill>
                          <a:effectLst/>
                          <a:latin typeface="+mn-lt"/>
                        </a:rPr>
                        <a:t>= Photons / ( s </a:t>
                      </a: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a:t>
                      </a:r>
                      <a:r>
                        <a:rPr kumimoji="0" lang="en-GB" altLang="en-US" sz="1600" b="1" i="0" u="none" strike="noStrike" cap="none" normalizeH="0" baseline="0" dirty="0" smtClean="0">
                          <a:ln>
                            <a:noFill/>
                          </a:ln>
                          <a:solidFill>
                            <a:schemeClr val="tx1"/>
                          </a:solidFill>
                          <a:effectLst/>
                          <a:latin typeface="+mn-lt"/>
                        </a:rPr>
                        <a:t>BW)</a:t>
                      </a:r>
                      <a:endParaRPr kumimoji="0" lang="en-GB" altLang="en-US" sz="1600" b="1" i="0" u="none" strike="noStrike" cap="none" normalizeH="0" baseline="0" dirty="0" smtClean="0">
                        <a:ln>
                          <a:noFill/>
                        </a:ln>
                        <a:solidFill>
                          <a:schemeClr val="tx1"/>
                        </a:solidFill>
                        <a:effectLst/>
                        <a:latin typeface="+mn-lt"/>
                        <a:sym typeface="Symbol" panose="05050102010706020507" pitchFamily="18" charset="2"/>
                      </a:endParaRPr>
                    </a:p>
                    <a:p>
                      <a:pPr marL="0" marR="0" lvl="0" indent="0" algn="l" defTabSz="914400" rtl="0" eaLnBrk="1" fontAlgn="base" latinLnBrk="0" hangingPunct="1">
                        <a:lnSpc>
                          <a:spcPct val="100000"/>
                        </a:lnSpc>
                        <a:spcBef>
                          <a:spcPct val="50000"/>
                        </a:spcBef>
                        <a:spcAft>
                          <a:spcPct val="0"/>
                        </a:spcAft>
                        <a:buClrTx/>
                        <a:buSzTx/>
                        <a:buFontTx/>
                        <a:buNone/>
                        <a:tabLst/>
                      </a:pPr>
                      <a:r>
                        <a:rPr kumimoji="0" lang="en-GB" altLang="en-US" sz="1600" b="1" i="0" u="none" strike="noStrike" cap="none" normalizeH="0" baseline="0" dirty="0" smtClean="0">
                          <a:ln>
                            <a:noFill/>
                          </a:ln>
                          <a:solidFill>
                            <a:schemeClr val="tx1"/>
                          </a:solidFill>
                          <a:effectLst/>
                          <a:latin typeface="+mn-lt"/>
                        </a:rPr>
                        <a:t>Flux density = Flux / A</a:t>
                      </a:r>
                      <a:r>
                        <a:rPr kumimoji="0" lang="en-GB" altLang="en-US" sz="1600" b="1" i="0" u="none" strike="noStrike" cap="none" normalizeH="0" baseline="-25000" dirty="0" smtClean="0">
                          <a:ln>
                            <a:noFill/>
                          </a:ln>
                          <a:solidFill>
                            <a:schemeClr val="tx1"/>
                          </a:solidFill>
                          <a:effectLst/>
                          <a:latin typeface="+mn-lt"/>
                        </a:rPr>
                        <a:t>s</a:t>
                      </a:r>
                      <a:r>
                        <a:rPr kumimoji="0" lang="en-GB" altLang="en-US" sz="1600" b="1" i="0" u="none" strike="noStrike" cap="none" normalizeH="0" baseline="0" dirty="0" smtClean="0">
                          <a:ln>
                            <a:noFill/>
                          </a:ln>
                          <a:solidFill>
                            <a:schemeClr val="tx1"/>
                          </a:solidFill>
                          <a:effectLst/>
                          <a:latin typeface="+mn-lt"/>
                        </a:rPr>
                        <a:t> , </a:t>
                      </a:r>
                    </a:p>
                    <a:p>
                      <a:pPr marL="0" marR="0" lvl="0" indent="0" algn="l" defTabSz="914400" rtl="0" eaLnBrk="1" fontAlgn="base" latinLnBrk="0" hangingPunct="1">
                        <a:lnSpc>
                          <a:spcPct val="100000"/>
                        </a:lnSpc>
                        <a:spcBef>
                          <a:spcPct val="50000"/>
                        </a:spcBef>
                        <a:spcAft>
                          <a:spcPct val="0"/>
                        </a:spcAft>
                        <a:buClrTx/>
                        <a:buSzTx/>
                        <a:buFontTx/>
                        <a:buNone/>
                        <a:tabLst/>
                      </a:pPr>
                      <a:r>
                        <a:rPr kumimoji="0" lang="en-GB" altLang="en-US" sz="1600" b="1" i="0" u="none" strike="noStrike" cap="none" normalizeH="0" baseline="0" dirty="0" smtClean="0">
                          <a:ln>
                            <a:noFill/>
                          </a:ln>
                          <a:solidFill>
                            <a:schemeClr val="tx1"/>
                          </a:solidFill>
                          <a:effectLst/>
                          <a:latin typeface="+mn-lt"/>
                        </a:rPr>
                        <a:t>                          [ Photons / (s </a:t>
                      </a: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mm</a:t>
                      </a:r>
                      <a:r>
                        <a:rPr kumimoji="0" lang="en-GB" altLang="en-US" sz="1600" b="1" i="0" u="none" strike="noStrike" cap="none" normalizeH="0" baseline="30000" dirty="0" smtClean="0">
                          <a:ln>
                            <a:noFill/>
                          </a:ln>
                          <a:solidFill>
                            <a:schemeClr val="tx1"/>
                          </a:solidFill>
                          <a:effectLst/>
                          <a:latin typeface="+mn-lt"/>
                          <a:sym typeface="Symbol" panose="05050102010706020507" pitchFamily="18" charset="2"/>
                        </a:rPr>
                        <a:t>2 </a:t>
                      </a: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BW)]</a:t>
                      </a:r>
                    </a:p>
                    <a:p>
                      <a:pPr marL="0" marR="0" lvl="0" indent="0" algn="l" defTabSz="914400" rtl="0" eaLnBrk="1" fontAlgn="base" latinLnBrk="0" hangingPunct="1">
                        <a:lnSpc>
                          <a:spcPct val="100000"/>
                        </a:lnSpc>
                        <a:spcBef>
                          <a:spcPct val="50000"/>
                        </a:spcBef>
                        <a:spcAft>
                          <a:spcPct val="0"/>
                        </a:spcAft>
                        <a:buClrTx/>
                        <a:buSzTx/>
                        <a:buFontTx/>
                        <a:buNone/>
                        <a:tabLst/>
                      </a:pPr>
                      <a:r>
                        <a:rPr kumimoji="0" lang="en-GB" altLang="en-US" sz="1600" b="1" i="0" u="none" strike="noStrike" cap="none" normalizeH="0" baseline="0" dirty="0" smtClean="0">
                          <a:ln>
                            <a:noFill/>
                          </a:ln>
                          <a:solidFill>
                            <a:schemeClr val="tx1"/>
                          </a:solidFill>
                          <a:effectLst/>
                          <a:latin typeface="+mn-lt"/>
                        </a:rPr>
                        <a:t>Brilliance </a:t>
                      </a:r>
                      <a:r>
                        <a:rPr kumimoji="0" lang="de-DE" altLang="en-US" sz="1600" b="1" i="0" u="none" strike="noStrike" cap="none" normalizeH="0" baseline="0" dirty="0" smtClean="0">
                          <a:ln>
                            <a:noFill/>
                          </a:ln>
                          <a:solidFill>
                            <a:schemeClr val="tx1"/>
                          </a:solidFill>
                          <a:effectLst/>
                          <a:latin typeface="+mn-lt"/>
                        </a:rPr>
                        <a:t>    </a:t>
                      </a:r>
                      <a:r>
                        <a:rPr kumimoji="0" lang="en-GB" altLang="en-US" sz="1600" b="1" i="0" u="none" strike="noStrike" cap="none" normalizeH="0" baseline="0" dirty="0" smtClean="0">
                          <a:ln>
                            <a:noFill/>
                          </a:ln>
                          <a:solidFill>
                            <a:schemeClr val="tx1"/>
                          </a:solidFill>
                          <a:effectLst/>
                          <a:latin typeface="+mn-lt"/>
                        </a:rPr>
                        <a:t>= Flux / ( A</a:t>
                      </a:r>
                      <a:r>
                        <a:rPr kumimoji="0" lang="en-GB" altLang="en-US" sz="1600" b="1" i="0" u="none" strike="noStrike" cap="none" normalizeH="0" baseline="-25000" dirty="0" smtClean="0">
                          <a:ln>
                            <a:noFill/>
                          </a:ln>
                          <a:solidFill>
                            <a:schemeClr val="tx1"/>
                          </a:solidFill>
                          <a:effectLst/>
                          <a:latin typeface="+mn-lt"/>
                        </a:rPr>
                        <a:t>s</a:t>
                      </a:r>
                      <a:r>
                        <a:rPr kumimoji="0" lang="en-GB" altLang="en-US" sz="1600" b="1" i="0" u="none" strike="noStrike" cap="none" normalizeH="0" baseline="0" dirty="0" smtClean="0">
                          <a:ln>
                            <a:noFill/>
                          </a:ln>
                          <a:solidFill>
                            <a:schemeClr val="tx1"/>
                          </a:solidFill>
                          <a:effectLst/>
                          <a:latin typeface="+mn-lt"/>
                        </a:rPr>
                        <a:t> </a:t>
                      </a: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 ) , </a:t>
                      </a:r>
                    </a:p>
                    <a:p>
                      <a:pPr marL="0" marR="0" lvl="0" indent="0" algn="l" defTabSz="914400" rtl="0" eaLnBrk="1" fontAlgn="base" latinLnBrk="0" hangingPunct="1">
                        <a:lnSpc>
                          <a:spcPct val="100000"/>
                        </a:lnSpc>
                        <a:spcBef>
                          <a:spcPct val="50000"/>
                        </a:spcBef>
                        <a:spcAft>
                          <a:spcPct val="0"/>
                        </a:spcAft>
                        <a:buClrTx/>
                        <a:buSzTx/>
                        <a:buFontTx/>
                        <a:buNone/>
                        <a:tabLst/>
                      </a:pP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 Photons / ( s  mm</a:t>
                      </a:r>
                      <a:r>
                        <a:rPr kumimoji="0" lang="en-GB" altLang="en-US" sz="1600" b="1" i="0" u="none" strike="noStrike" cap="none" normalizeH="0" baseline="30000" dirty="0" smtClean="0">
                          <a:ln>
                            <a:noFill/>
                          </a:ln>
                          <a:solidFill>
                            <a:schemeClr val="tx1"/>
                          </a:solidFill>
                          <a:effectLst/>
                          <a:latin typeface="+mn-lt"/>
                          <a:sym typeface="Symbol" panose="05050102010706020507" pitchFamily="18" charset="2"/>
                        </a:rPr>
                        <a:t>2</a:t>
                      </a: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 mrad</a:t>
                      </a:r>
                      <a:r>
                        <a:rPr kumimoji="0" lang="en-GB" altLang="en-US" sz="1600" b="1" i="0" u="none" strike="noStrike" cap="none" normalizeH="0" baseline="30000" dirty="0" smtClean="0">
                          <a:ln>
                            <a:noFill/>
                          </a:ln>
                          <a:solidFill>
                            <a:schemeClr val="tx1"/>
                          </a:solidFill>
                          <a:effectLst/>
                          <a:latin typeface="+mn-lt"/>
                          <a:sym typeface="Symbol" panose="05050102010706020507" pitchFamily="18" charset="2"/>
                        </a:rPr>
                        <a:t>2</a:t>
                      </a:r>
                      <a:r>
                        <a:rPr kumimoji="0" lang="en-GB" altLang="en-US" sz="1600" b="1" i="0" u="none" strike="noStrike" cap="none" normalizeH="0" baseline="0" dirty="0" smtClean="0">
                          <a:ln>
                            <a:noFill/>
                          </a:ln>
                          <a:solidFill>
                            <a:schemeClr val="tx1"/>
                          </a:solidFill>
                          <a:effectLst/>
                          <a:latin typeface="+mn-lt"/>
                          <a:sym typeface="Symbol" panose="05050102010706020507" pitchFamily="18" charset="2"/>
                        </a:rPr>
                        <a:t>  BW )]</a:t>
                      </a:r>
                      <a:r>
                        <a:rPr kumimoji="0" lang="en-GB" altLang="en-US" sz="1600" b="1" i="0" u="none" strike="noStrike" cap="none" normalizeH="0" baseline="0" dirty="0" smtClean="0">
                          <a:ln>
                            <a:noFill/>
                          </a:ln>
                          <a:solidFill>
                            <a:schemeClr val="tx1"/>
                          </a:solidFill>
                          <a:effectLst/>
                          <a:latin typeface="+mn-lt"/>
                        </a:rPr>
                        <a:t>      </a:t>
                      </a:r>
                      <a:endParaRPr kumimoji="0" lang="en-GB" altLang="en-US" sz="1600" b="0" i="0" u="none" strike="noStrike" cap="none" normalizeH="0" baseline="0" dirty="0" smtClean="0">
                        <a:ln>
                          <a:noFill/>
                        </a:ln>
                        <a:solidFill>
                          <a:schemeClr val="tx1"/>
                        </a:solidFill>
                        <a:effectLst/>
                        <a:latin typeface="+mn-lt"/>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alpha val="45000"/>
                      </a:schemeClr>
                    </a:solidFill>
                  </a:tcPr>
                </a:tc>
              </a:tr>
            </a:tbl>
          </a:graphicData>
        </a:graphic>
      </p:graphicFrame>
      <p:sp>
        <p:nvSpPr>
          <p:cNvPr id="18" name="Text Box 24"/>
          <p:cNvSpPr txBox="1">
            <a:spLocks noChangeArrowheads="1"/>
          </p:cNvSpPr>
          <p:nvPr/>
        </p:nvSpPr>
        <p:spPr bwMode="auto">
          <a:xfrm>
            <a:off x="4161927" y="3536950"/>
            <a:ext cx="381000" cy="366713"/>
          </a:xfrm>
          <a:prstGeom prst="rect">
            <a:avLst/>
          </a:prstGeom>
          <a:solidFill>
            <a:schemeClr val="bg1"/>
          </a:solidFill>
          <a:ln>
            <a:noFill/>
          </a:ln>
          <a:effectLst/>
        </p:spPr>
        <p:txBody>
          <a:bodyPr>
            <a:spAutoFit/>
          </a:bodyPr>
          <a:lstStyle/>
          <a:p>
            <a:pPr algn="l">
              <a:spcBef>
                <a:spcPct val="50000"/>
              </a:spcBef>
            </a:pPr>
            <a:r>
              <a:rPr lang="de-DE" altLang="en-US" b="1" dirty="0">
                <a:sym typeface="Symbol" panose="05050102010706020507" pitchFamily="18" charset="2"/>
              </a:rPr>
              <a:t></a:t>
            </a:r>
            <a:endParaRPr lang="en-GB" altLang="en-US" b="1" dirty="0"/>
          </a:p>
        </p:txBody>
      </p:sp>
      <p:sp>
        <p:nvSpPr>
          <p:cNvPr id="19" name="Text Box 25"/>
          <p:cNvSpPr txBox="1">
            <a:spLocks noChangeArrowheads="1"/>
          </p:cNvSpPr>
          <p:nvPr/>
        </p:nvSpPr>
        <p:spPr bwMode="auto">
          <a:xfrm>
            <a:off x="5334427" y="4422387"/>
            <a:ext cx="381000" cy="366713"/>
          </a:xfrm>
          <a:prstGeom prst="rect">
            <a:avLst/>
          </a:prstGeom>
          <a:solidFill>
            <a:schemeClr val="bg1"/>
          </a:solidFill>
          <a:ln>
            <a:noFill/>
          </a:ln>
          <a:effectLst/>
        </p:spPr>
        <p:txBody>
          <a:bodyPr>
            <a:spAutoFit/>
          </a:bodyPr>
          <a:lstStyle/>
          <a:p>
            <a:pPr algn="l">
              <a:spcBef>
                <a:spcPct val="50000"/>
              </a:spcBef>
            </a:pPr>
            <a:r>
              <a:rPr lang="en-GB" altLang="en-US" b="1" dirty="0">
                <a:sym typeface="Symbol" panose="05050102010706020507" pitchFamily="18" charset="2"/>
              </a:rPr>
              <a:t></a:t>
            </a:r>
            <a:endParaRPr lang="en-GB" altLang="en-US" b="1" dirty="0"/>
          </a:p>
        </p:txBody>
      </p:sp>
      <p:sp>
        <p:nvSpPr>
          <p:cNvPr id="2" name="Oval 1"/>
          <p:cNvSpPr/>
          <p:nvPr/>
        </p:nvSpPr>
        <p:spPr>
          <a:xfrm>
            <a:off x="1133340" y="2442539"/>
            <a:ext cx="154546" cy="175878"/>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ular Callout 2"/>
          <p:cNvSpPr/>
          <p:nvPr/>
        </p:nvSpPr>
        <p:spPr>
          <a:xfrm>
            <a:off x="236918" y="1709544"/>
            <a:ext cx="631064" cy="612648"/>
          </a:xfrm>
          <a:prstGeom prst="wedgeRectCallout">
            <a:avLst>
              <a:gd name="adj1" fmla="val 105698"/>
              <a:gd name="adj2" fmla="val 8142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As</a:t>
            </a:r>
            <a:endParaRPr lang="en-US" sz="2000" b="1" dirty="0">
              <a:solidFill>
                <a:schemeClr val="tx1"/>
              </a:solidFill>
            </a:endParaRPr>
          </a:p>
        </p:txBody>
      </p:sp>
      <p:sp>
        <p:nvSpPr>
          <p:cNvPr id="23" name="TextBox 22"/>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Characterization of Synchrotron Radiation </a:t>
            </a:r>
            <a:endParaRPr lang="en-US" sz="3200" b="1" dirty="0">
              <a:solidFill>
                <a:schemeClr val="bg1"/>
              </a:solidFill>
            </a:endParaRPr>
          </a:p>
        </p:txBody>
      </p:sp>
      <p:sp>
        <p:nvSpPr>
          <p:cNvPr id="5" name="Footer Placeholder 4"/>
          <p:cNvSpPr>
            <a:spLocks noGrp="1"/>
          </p:cNvSpPr>
          <p:nvPr>
            <p:ph type="ftr" sz="quarter" idx="11"/>
          </p:nvPr>
        </p:nvSpPr>
        <p:spPr>
          <a:xfrm>
            <a:off x="34696" y="6425375"/>
            <a:ext cx="3405389"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6" name="Slide Number Placeholder 5"/>
          <p:cNvSpPr>
            <a:spLocks noGrp="1"/>
          </p:cNvSpPr>
          <p:nvPr>
            <p:ph type="sldNum" sz="quarter" idx="12"/>
          </p:nvPr>
        </p:nvSpPr>
        <p:spPr>
          <a:xfrm>
            <a:off x="11393522" y="6425374"/>
            <a:ext cx="419637" cy="365125"/>
          </a:xfrm>
        </p:spPr>
        <p:txBody>
          <a:bodyPr/>
          <a:lstStyle/>
          <a:p>
            <a:fld id="{555FBDCE-360B-49F4-A4BA-4B4F222B4A6D}" type="slidenum">
              <a:rPr lang="en-US" sz="1800" b="1" smtClean="0">
                <a:solidFill>
                  <a:schemeClr val="tx1"/>
                </a:solidFill>
              </a:rPr>
              <a:t>5</a:t>
            </a:fld>
            <a:endParaRPr lang="en-US" sz="1800" b="1" dirty="0">
              <a:solidFill>
                <a:schemeClr val="tx1"/>
              </a:solidFill>
            </a:endParaRPr>
          </a:p>
        </p:txBody>
      </p:sp>
      <p:graphicFrame>
        <p:nvGraphicFramePr>
          <p:cNvPr id="29" name="Chart 28"/>
          <p:cNvGraphicFramePr>
            <a:graphicFrameLocks/>
          </p:cNvGraphicFramePr>
          <p:nvPr>
            <p:extLst>
              <p:ext uri="{D42A27DB-BD31-4B8C-83A1-F6EECF244321}">
                <p14:modId xmlns:p14="http://schemas.microsoft.com/office/powerpoint/2010/main" val="3496698027"/>
              </p:ext>
            </p:extLst>
          </p:nvPr>
        </p:nvGraphicFramePr>
        <p:xfrm>
          <a:off x="6366920" y="3751743"/>
          <a:ext cx="5362575" cy="2905125"/>
        </p:xfrm>
        <a:graphic>
          <a:graphicData uri="http://schemas.openxmlformats.org/drawingml/2006/chart">
            <c:chart xmlns:c="http://schemas.openxmlformats.org/drawingml/2006/chart" xmlns:r="http://schemas.openxmlformats.org/officeDocument/2006/relationships" r:id="rId6"/>
          </a:graphicData>
        </a:graphic>
      </p:graphicFrame>
      <p:sp>
        <p:nvSpPr>
          <p:cNvPr id="4" name="TextBox 3"/>
          <p:cNvSpPr txBox="1"/>
          <p:nvPr/>
        </p:nvSpPr>
        <p:spPr>
          <a:xfrm>
            <a:off x="7875590" y="5495301"/>
            <a:ext cx="1950990" cy="307777"/>
          </a:xfrm>
          <a:prstGeom prst="rect">
            <a:avLst/>
          </a:prstGeom>
          <a:solidFill>
            <a:srgbClr val="FFC000">
              <a:alpha val="55000"/>
            </a:srgbClr>
          </a:solidFill>
        </p:spPr>
        <p:txBody>
          <a:bodyPr wrap="square" rtlCol="0">
            <a:spAutoFit/>
          </a:bodyPr>
          <a:lstStyle/>
          <a:p>
            <a:pPr algn="ctr"/>
            <a:r>
              <a:rPr lang="en-US" sz="1400" b="1" dirty="0" smtClean="0"/>
              <a:t>Soft X-Rays</a:t>
            </a:r>
            <a:endParaRPr lang="en-US" sz="1400" b="1" dirty="0"/>
          </a:p>
        </p:txBody>
      </p:sp>
      <p:sp>
        <p:nvSpPr>
          <p:cNvPr id="20" name="TextBox 19"/>
          <p:cNvSpPr txBox="1"/>
          <p:nvPr/>
        </p:nvSpPr>
        <p:spPr>
          <a:xfrm>
            <a:off x="9723548" y="5869632"/>
            <a:ext cx="1669973" cy="307777"/>
          </a:xfrm>
          <a:prstGeom prst="rect">
            <a:avLst/>
          </a:prstGeom>
          <a:solidFill>
            <a:srgbClr val="FFC000">
              <a:alpha val="55000"/>
            </a:srgbClr>
          </a:solidFill>
        </p:spPr>
        <p:txBody>
          <a:bodyPr wrap="square" rtlCol="0">
            <a:spAutoFit/>
          </a:bodyPr>
          <a:lstStyle/>
          <a:p>
            <a:pPr algn="ctr"/>
            <a:r>
              <a:rPr lang="en-US" sz="1400" b="1" dirty="0" smtClean="0"/>
              <a:t>Hard X-Rays</a:t>
            </a:r>
            <a:endParaRPr lang="en-US" sz="1400" b="1" dirty="0"/>
          </a:p>
        </p:txBody>
      </p:sp>
    </p:spTree>
    <p:extLst>
      <p:ext uri="{BB962C8B-B14F-4D97-AF65-F5344CB8AC3E}">
        <p14:creationId xmlns:p14="http://schemas.microsoft.com/office/powerpoint/2010/main" val="384197233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descr="IMG_276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153" y="909026"/>
            <a:ext cx="3729799" cy="5195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Object 3"/>
          <p:cNvGraphicFramePr>
            <a:graphicFrameLocks noChangeAspect="1"/>
          </p:cNvGraphicFramePr>
          <p:nvPr>
            <p:extLst>
              <p:ext uri="{D42A27DB-BD31-4B8C-83A1-F6EECF244321}">
                <p14:modId xmlns:p14="http://schemas.microsoft.com/office/powerpoint/2010/main" val="1283933689"/>
              </p:ext>
            </p:extLst>
          </p:nvPr>
        </p:nvGraphicFramePr>
        <p:xfrm>
          <a:off x="5643109" y="2346501"/>
          <a:ext cx="5429296" cy="734734"/>
        </p:xfrm>
        <a:graphic>
          <a:graphicData uri="http://schemas.openxmlformats.org/presentationml/2006/ole">
            <mc:AlternateContent xmlns:mc="http://schemas.openxmlformats.org/markup-compatibility/2006">
              <mc:Choice xmlns:v="urn:schemas-microsoft-com:vml" Requires="v">
                <p:oleObj spid="_x0000_s18467" name="Arbeitsblatt" r:id="rId4" imgW="6687007" imgH="981456" progId="Excel.Sheet.8">
                  <p:embed/>
                </p:oleObj>
              </mc:Choice>
              <mc:Fallback>
                <p:oleObj name="Arbeitsblatt" r:id="rId4" imgW="6687007" imgH="981456"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3109" y="2346501"/>
                        <a:ext cx="5429296" cy="734734"/>
                      </a:xfrm>
                      <a:prstGeom prst="rect">
                        <a:avLst/>
                      </a:prstGeom>
                      <a:noFill/>
                      <a:ln>
                        <a:noFill/>
                      </a:ln>
                      <a:effectLst/>
                      <a:extLst/>
                    </p:spPr>
                  </p:pic>
                </p:oleObj>
              </mc:Fallback>
            </mc:AlternateContent>
          </a:graphicData>
        </a:graphic>
      </p:graphicFrame>
      <p:sp>
        <p:nvSpPr>
          <p:cNvPr id="6" name="Text Box 7"/>
          <p:cNvSpPr txBox="1">
            <a:spLocks noChangeArrowheads="1"/>
          </p:cNvSpPr>
          <p:nvPr/>
        </p:nvSpPr>
        <p:spPr bwMode="auto">
          <a:xfrm>
            <a:off x="7632398" y="2015969"/>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en-GB" altLang="en-US" sz="2400" i="1" dirty="0">
                <a:latin typeface="Times New Roman" pitchFamily="18" charset="0"/>
                <a:sym typeface="Symbol" pitchFamily="18" charset="2"/>
              </a:rPr>
              <a:t></a:t>
            </a:r>
            <a:r>
              <a:rPr lang="de-DE" altLang="en-US" sz="2400" i="1" baseline="-25000" dirty="0">
                <a:latin typeface="Times New Roman" pitchFamily="18" charset="0"/>
                <a:sym typeface="Symbol" pitchFamily="18" charset="2"/>
              </a:rPr>
              <a:t>Und</a:t>
            </a:r>
            <a:endParaRPr lang="en-GB" altLang="en-US" sz="2400" i="1" baseline="-25000" dirty="0">
              <a:latin typeface="Times New Roman" pitchFamily="18" charset="0"/>
            </a:endParaRPr>
          </a:p>
        </p:txBody>
      </p:sp>
      <p:sp>
        <p:nvSpPr>
          <p:cNvPr id="10" name="TextBox 9"/>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a:t>
            </a:r>
            <a:r>
              <a:rPr lang="en-US" sz="3200" b="1" dirty="0" smtClean="0">
                <a:solidFill>
                  <a:schemeClr val="bg1"/>
                </a:solidFill>
              </a:rPr>
              <a:t>       </a:t>
            </a:r>
            <a:r>
              <a:rPr lang="en-US" sz="3200" b="1" dirty="0" smtClean="0">
                <a:solidFill>
                  <a:schemeClr val="bg1"/>
                </a:solidFill>
              </a:rPr>
              <a:t>Insertion Devices as</a:t>
            </a:r>
            <a:r>
              <a:rPr lang="en-US" sz="3200" b="1" dirty="0" smtClean="0">
                <a:solidFill>
                  <a:schemeClr val="bg1"/>
                </a:solidFill>
              </a:rPr>
              <a:t> </a:t>
            </a:r>
            <a:r>
              <a:rPr lang="en-US" sz="3200" b="1" dirty="0" smtClean="0">
                <a:solidFill>
                  <a:schemeClr val="bg1"/>
                </a:solidFill>
              </a:rPr>
              <a:t>Light </a:t>
            </a:r>
            <a:r>
              <a:rPr lang="en-US" sz="3200" b="1" dirty="0" smtClean="0">
                <a:solidFill>
                  <a:schemeClr val="bg1"/>
                </a:solidFill>
              </a:rPr>
              <a:t>Sources</a:t>
            </a:r>
            <a:endParaRPr lang="en-US" sz="3200" b="1" dirty="0">
              <a:solidFill>
                <a:schemeClr val="bg1"/>
              </a:solidFill>
            </a:endParaRPr>
          </a:p>
        </p:txBody>
      </p:sp>
      <p:grpSp>
        <p:nvGrpSpPr>
          <p:cNvPr id="11" name="Group 4"/>
          <p:cNvGrpSpPr>
            <a:grpSpLocks/>
          </p:cNvGrpSpPr>
          <p:nvPr/>
        </p:nvGrpSpPr>
        <p:grpSpPr bwMode="auto">
          <a:xfrm>
            <a:off x="5494428" y="861218"/>
            <a:ext cx="5238750" cy="1529862"/>
            <a:chOff x="624" y="816"/>
            <a:chExt cx="4752" cy="1536"/>
          </a:xfrm>
        </p:grpSpPr>
        <p:sp>
          <p:nvSpPr>
            <p:cNvPr id="12" name="Rectangle 5"/>
            <p:cNvSpPr>
              <a:spLocks noChangeArrowheads="1"/>
            </p:cNvSpPr>
            <p:nvPr/>
          </p:nvSpPr>
          <p:spPr bwMode="auto">
            <a:xfrm>
              <a:off x="816" y="816"/>
              <a:ext cx="384" cy="384"/>
            </a:xfrm>
            <a:prstGeom prst="rect">
              <a:avLst/>
            </a:prstGeom>
            <a:solidFill>
              <a:srgbClr val="00FF00"/>
            </a:solidFill>
            <a:ln w="9525">
              <a:solidFill>
                <a:srgbClr val="000000"/>
              </a:solidFill>
              <a:miter lim="800000"/>
              <a:headEnd/>
              <a:tailEnd/>
            </a:ln>
          </p:spPr>
          <p:txBody>
            <a:bodyPr wrap="none" anchor="ctr"/>
            <a:lstStyle/>
            <a:p>
              <a:endParaRPr lang="en-US"/>
            </a:p>
          </p:txBody>
        </p:sp>
        <p:sp>
          <p:nvSpPr>
            <p:cNvPr id="13" name="Rectangle 6"/>
            <p:cNvSpPr>
              <a:spLocks noChangeArrowheads="1"/>
            </p:cNvSpPr>
            <p:nvPr/>
          </p:nvSpPr>
          <p:spPr bwMode="auto">
            <a:xfrm>
              <a:off x="1200" y="816"/>
              <a:ext cx="384" cy="384"/>
            </a:xfrm>
            <a:prstGeom prst="rect">
              <a:avLst/>
            </a:prstGeom>
            <a:solidFill>
              <a:srgbClr val="0000FF"/>
            </a:solidFill>
            <a:ln w="9525">
              <a:solidFill>
                <a:srgbClr val="000000"/>
              </a:solidFill>
              <a:miter lim="800000"/>
              <a:headEnd/>
              <a:tailEnd/>
            </a:ln>
          </p:spPr>
          <p:txBody>
            <a:bodyPr wrap="none" anchor="ctr"/>
            <a:lstStyle/>
            <a:p>
              <a:endParaRPr lang="en-US"/>
            </a:p>
          </p:txBody>
        </p:sp>
        <p:sp>
          <p:nvSpPr>
            <p:cNvPr id="14" name="Rectangle 7"/>
            <p:cNvSpPr>
              <a:spLocks noChangeArrowheads="1"/>
            </p:cNvSpPr>
            <p:nvPr/>
          </p:nvSpPr>
          <p:spPr bwMode="auto">
            <a:xfrm>
              <a:off x="1584" y="816"/>
              <a:ext cx="384" cy="384"/>
            </a:xfrm>
            <a:prstGeom prst="rect">
              <a:avLst/>
            </a:prstGeom>
            <a:solidFill>
              <a:srgbClr val="FFFF00"/>
            </a:solidFill>
            <a:ln w="9525">
              <a:solidFill>
                <a:srgbClr val="000000"/>
              </a:solidFill>
              <a:miter lim="800000"/>
              <a:headEnd/>
              <a:tailEnd/>
            </a:ln>
          </p:spPr>
          <p:txBody>
            <a:bodyPr wrap="none" anchor="ctr"/>
            <a:lstStyle/>
            <a:p>
              <a:endParaRPr lang="en-US"/>
            </a:p>
          </p:txBody>
        </p:sp>
        <p:sp>
          <p:nvSpPr>
            <p:cNvPr id="15" name="Rectangle 8"/>
            <p:cNvSpPr>
              <a:spLocks noChangeArrowheads="1"/>
            </p:cNvSpPr>
            <p:nvPr/>
          </p:nvSpPr>
          <p:spPr bwMode="auto">
            <a:xfrm>
              <a:off x="1968" y="816"/>
              <a:ext cx="384" cy="384"/>
            </a:xfrm>
            <a:prstGeom prst="rect">
              <a:avLst/>
            </a:prstGeom>
            <a:solidFill>
              <a:srgbClr val="FF0000"/>
            </a:solidFill>
            <a:ln w="9525">
              <a:solidFill>
                <a:srgbClr val="000000"/>
              </a:solidFill>
              <a:miter lim="800000"/>
              <a:headEnd/>
              <a:tailEnd/>
            </a:ln>
          </p:spPr>
          <p:txBody>
            <a:bodyPr wrap="none" anchor="ctr"/>
            <a:lstStyle/>
            <a:p>
              <a:endParaRPr lang="en-US"/>
            </a:p>
          </p:txBody>
        </p:sp>
        <p:sp>
          <p:nvSpPr>
            <p:cNvPr id="16" name="Rectangle 9"/>
            <p:cNvSpPr>
              <a:spLocks noChangeArrowheads="1"/>
            </p:cNvSpPr>
            <p:nvPr/>
          </p:nvSpPr>
          <p:spPr bwMode="auto">
            <a:xfrm>
              <a:off x="2352" y="816"/>
              <a:ext cx="384" cy="384"/>
            </a:xfrm>
            <a:prstGeom prst="rect">
              <a:avLst/>
            </a:prstGeom>
            <a:solidFill>
              <a:srgbClr val="00FF00"/>
            </a:solidFill>
            <a:ln w="9525">
              <a:solidFill>
                <a:srgbClr val="000000"/>
              </a:solidFill>
              <a:miter lim="800000"/>
              <a:headEnd/>
              <a:tailEnd/>
            </a:ln>
          </p:spPr>
          <p:txBody>
            <a:bodyPr wrap="none" anchor="ctr"/>
            <a:lstStyle/>
            <a:p>
              <a:endParaRPr lang="en-US"/>
            </a:p>
          </p:txBody>
        </p:sp>
        <p:sp>
          <p:nvSpPr>
            <p:cNvPr id="17" name="Rectangle 10"/>
            <p:cNvSpPr>
              <a:spLocks noChangeArrowheads="1"/>
            </p:cNvSpPr>
            <p:nvPr/>
          </p:nvSpPr>
          <p:spPr bwMode="auto">
            <a:xfrm>
              <a:off x="2736" y="816"/>
              <a:ext cx="384" cy="384"/>
            </a:xfrm>
            <a:prstGeom prst="rect">
              <a:avLst/>
            </a:prstGeom>
            <a:solidFill>
              <a:srgbClr val="0000FF"/>
            </a:solidFill>
            <a:ln w="9525">
              <a:solidFill>
                <a:srgbClr val="000000"/>
              </a:solidFill>
              <a:miter lim="800000"/>
              <a:headEnd/>
              <a:tailEnd/>
            </a:ln>
          </p:spPr>
          <p:txBody>
            <a:bodyPr wrap="none" anchor="ctr"/>
            <a:lstStyle/>
            <a:p>
              <a:endParaRPr lang="en-US"/>
            </a:p>
          </p:txBody>
        </p:sp>
        <p:sp>
          <p:nvSpPr>
            <p:cNvPr id="18" name="Rectangle 11"/>
            <p:cNvSpPr>
              <a:spLocks noChangeArrowheads="1"/>
            </p:cNvSpPr>
            <p:nvPr/>
          </p:nvSpPr>
          <p:spPr bwMode="auto">
            <a:xfrm>
              <a:off x="3120" y="816"/>
              <a:ext cx="384" cy="384"/>
            </a:xfrm>
            <a:prstGeom prst="rect">
              <a:avLst/>
            </a:prstGeom>
            <a:solidFill>
              <a:srgbClr val="FFFF00"/>
            </a:solidFill>
            <a:ln w="9525">
              <a:solidFill>
                <a:srgbClr val="000000"/>
              </a:solidFill>
              <a:miter lim="800000"/>
              <a:headEnd/>
              <a:tailEnd/>
            </a:ln>
          </p:spPr>
          <p:txBody>
            <a:bodyPr wrap="none" anchor="ctr"/>
            <a:lstStyle/>
            <a:p>
              <a:endParaRPr lang="en-US"/>
            </a:p>
          </p:txBody>
        </p:sp>
        <p:sp>
          <p:nvSpPr>
            <p:cNvPr id="19" name="Rectangle 12"/>
            <p:cNvSpPr>
              <a:spLocks noChangeArrowheads="1"/>
            </p:cNvSpPr>
            <p:nvPr/>
          </p:nvSpPr>
          <p:spPr bwMode="auto">
            <a:xfrm>
              <a:off x="4272" y="816"/>
              <a:ext cx="384" cy="384"/>
            </a:xfrm>
            <a:prstGeom prst="rect">
              <a:avLst/>
            </a:prstGeom>
            <a:solidFill>
              <a:srgbClr val="0000FF"/>
            </a:solidFill>
            <a:ln w="9525">
              <a:solidFill>
                <a:srgbClr val="000000"/>
              </a:solidFill>
              <a:miter lim="800000"/>
              <a:headEnd/>
              <a:tailEnd/>
            </a:ln>
          </p:spPr>
          <p:txBody>
            <a:bodyPr wrap="none" anchor="ctr"/>
            <a:lstStyle/>
            <a:p>
              <a:endParaRPr lang="en-US"/>
            </a:p>
          </p:txBody>
        </p:sp>
        <p:sp>
          <p:nvSpPr>
            <p:cNvPr id="20" name="Rectangle 13"/>
            <p:cNvSpPr>
              <a:spLocks noChangeArrowheads="1"/>
            </p:cNvSpPr>
            <p:nvPr/>
          </p:nvSpPr>
          <p:spPr bwMode="auto">
            <a:xfrm>
              <a:off x="3888" y="816"/>
              <a:ext cx="384" cy="384"/>
            </a:xfrm>
            <a:prstGeom prst="rect">
              <a:avLst/>
            </a:prstGeom>
            <a:solidFill>
              <a:srgbClr val="00FF00"/>
            </a:solidFill>
            <a:ln w="9525">
              <a:solidFill>
                <a:srgbClr val="000000"/>
              </a:solidFill>
              <a:miter lim="800000"/>
              <a:headEnd/>
              <a:tailEnd/>
            </a:ln>
          </p:spPr>
          <p:txBody>
            <a:bodyPr wrap="none" anchor="ctr"/>
            <a:lstStyle/>
            <a:p>
              <a:endParaRPr lang="en-US"/>
            </a:p>
          </p:txBody>
        </p:sp>
        <p:sp>
          <p:nvSpPr>
            <p:cNvPr id="21" name="Rectangle 14"/>
            <p:cNvSpPr>
              <a:spLocks noChangeArrowheads="1"/>
            </p:cNvSpPr>
            <p:nvPr/>
          </p:nvSpPr>
          <p:spPr bwMode="auto">
            <a:xfrm>
              <a:off x="3504" y="816"/>
              <a:ext cx="384" cy="384"/>
            </a:xfrm>
            <a:prstGeom prst="rect">
              <a:avLst/>
            </a:prstGeom>
            <a:solidFill>
              <a:srgbClr val="FF0000"/>
            </a:solidFill>
            <a:ln w="9525">
              <a:solidFill>
                <a:srgbClr val="000000"/>
              </a:solidFill>
              <a:miter lim="800000"/>
              <a:headEnd/>
              <a:tailEnd/>
            </a:ln>
          </p:spPr>
          <p:txBody>
            <a:bodyPr wrap="none" anchor="ctr"/>
            <a:lstStyle/>
            <a:p>
              <a:endParaRPr lang="en-US"/>
            </a:p>
          </p:txBody>
        </p:sp>
        <p:sp>
          <p:nvSpPr>
            <p:cNvPr id="22" name="Rectangle 15"/>
            <p:cNvSpPr>
              <a:spLocks noChangeArrowheads="1"/>
            </p:cNvSpPr>
            <p:nvPr/>
          </p:nvSpPr>
          <p:spPr bwMode="auto">
            <a:xfrm>
              <a:off x="816" y="1584"/>
              <a:ext cx="384" cy="384"/>
            </a:xfrm>
            <a:prstGeom prst="rect">
              <a:avLst/>
            </a:prstGeom>
            <a:solidFill>
              <a:srgbClr val="FFFF00"/>
            </a:solidFill>
            <a:ln w="9525">
              <a:solidFill>
                <a:srgbClr val="000000"/>
              </a:solidFill>
              <a:miter lim="800000"/>
              <a:headEnd/>
              <a:tailEnd/>
            </a:ln>
          </p:spPr>
          <p:txBody>
            <a:bodyPr wrap="none" anchor="ctr"/>
            <a:lstStyle/>
            <a:p>
              <a:endParaRPr lang="en-US"/>
            </a:p>
          </p:txBody>
        </p:sp>
        <p:sp>
          <p:nvSpPr>
            <p:cNvPr id="23" name="Rectangle 16"/>
            <p:cNvSpPr>
              <a:spLocks noChangeArrowheads="1"/>
            </p:cNvSpPr>
            <p:nvPr/>
          </p:nvSpPr>
          <p:spPr bwMode="auto">
            <a:xfrm>
              <a:off x="1200" y="1584"/>
              <a:ext cx="384" cy="384"/>
            </a:xfrm>
            <a:prstGeom prst="rect">
              <a:avLst/>
            </a:prstGeom>
            <a:solidFill>
              <a:srgbClr val="3333CC"/>
            </a:solidFill>
            <a:ln w="9525">
              <a:solidFill>
                <a:srgbClr val="000000"/>
              </a:solidFill>
              <a:miter lim="800000"/>
              <a:headEnd/>
              <a:tailEnd/>
            </a:ln>
          </p:spPr>
          <p:txBody>
            <a:bodyPr wrap="none" anchor="ctr"/>
            <a:lstStyle/>
            <a:p>
              <a:endParaRPr lang="en-US"/>
            </a:p>
          </p:txBody>
        </p:sp>
        <p:sp>
          <p:nvSpPr>
            <p:cNvPr id="24" name="Rectangle 17"/>
            <p:cNvSpPr>
              <a:spLocks noChangeArrowheads="1"/>
            </p:cNvSpPr>
            <p:nvPr/>
          </p:nvSpPr>
          <p:spPr bwMode="auto">
            <a:xfrm>
              <a:off x="1584" y="1584"/>
              <a:ext cx="384" cy="384"/>
            </a:xfrm>
            <a:prstGeom prst="rect">
              <a:avLst/>
            </a:prstGeom>
            <a:solidFill>
              <a:srgbClr val="00FF00"/>
            </a:solidFill>
            <a:ln w="9525">
              <a:solidFill>
                <a:srgbClr val="000000"/>
              </a:solidFill>
              <a:miter lim="800000"/>
              <a:headEnd/>
              <a:tailEnd/>
            </a:ln>
          </p:spPr>
          <p:txBody>
            <a:bodyPr wrap="none" anchor="ctr"/>
            <a:lstStyle/>
            <a:p>
              <a:endParaRPr lang="en-US"/>
            </a:p>
          </p:txBody>
        </p:sp>
        <p:sp>
          <p:nvSpPr>
            <p:cNvPr id="25" name="Rectangle 18"/>
            <p:cNvSpPr>
              <a:spLocks noChangeArrowheads="1"/>
            </p:cNvSpPr>
            <p:nvPr/>
          </p:nvSpPr>
          <p:spPr bwMode="auto">
            <a:xfrm>
              <a:off x="1968" y="1584"/>
              <a:ext cx="384" cy="384"/>
            </a:xfrm>
            <a:prstGeom prst="rect">
              <a:avLst/>
            </a:prstGeom>
            <a:solidFill>
              <a:srgbClr val="FF0000"/>
            </a:solidFill>
            <a:ln w="9525">
              <a:solidFill>
                <a:srgbClr val="000000"/>
              </a:solidFill>
              <a:miter lim="800000"/>
              <a:headEnd/>
              <a:tailEnd/>
            </a:ln>
          </p:spPr>
          <p:txBody>
            <a:bodyPr wrap="none" anchor="ctr"/>
            <a:lstStyle/>
            <a:p>
              <a:endParaRPr lang="en-US"/>
            </a:p>
          </p:txBody>
        </p:sp>
        <p:sp>
          <p:nvSpPr>
            <p:cNvPr id="26" name="Rectangle 19"/>
            <p:cNvSpPr>
              <a:spLocks noChangeArrowheads="1"/>
            </p:cNvSpPr>
            <p:nvPr/>
          </p:nvSpPr>
          <p:spPr bwMode="auto">
            <a:xfrm>
              <a:off x="2352" y="1584"/>
              <a:ext cx="384" cy="384"/>
            </a:xfrm>
            <a:prstGeom prst="rect">
              <a:avLst/>
            </a:prstGeom>
            <a:solidFill>
              <a:srgbClr val="FFFF00"/>
            </a:solidFill>
            <a:ln w="9525">
              <a:solidFill>
                <a:srgbClr val="000000"/>
              </a:solidFill>
              <a:miter lim="800000"/>
              <a:headEnd/>
              <a:tailEnd/>
            </a:ln>
          </p:spPr>
          <p:txBody>
            <a:bodyPr wrap="none" anchor="ctr"/>
            <a:lstStyle/>
            <a:p>
              <a:endParaRPr lang="en-US"/>
            </a:p>
          </p:txBody>
        </p:sp>
        <p:sp>
          <p:nvSpPr>
            <p:cNvPr id="27" name="Rectangle 20"/>
            <p:cNvSpPr>
              <a:spLocks noChangeArrowheads="1"/>
            </p:cNvSpPr>
            <p:nvPr/>
          </p:nvSpPr>
          <p:spPr bwMode="auto">
            <a:xfrm>
              <a:off x="2736" y="1584"/>
              <a:ext cx="384" cy="384"/>
            </a:xfrm>
            <a:prstGeom prst="rect">
              <a:avLst/>
            </a:prstGeom>
            <a:solidFill>
              <a:srgbClr val="3333CC"/>
            </a:solidFill>
            <a:ln w="9525">
              <a:solidFill>
                <a:srgbClr val="000000"/>
              </a:solidFill>
              <a:miter lim="800000"/>
              <a:headEnd/>
              <a:tailEnd/>
            </a:ln>
          </p:spPr>
          <p:txBody>
            <a:bodyPr wrap="none" anchor="ctr"/>
            <a:lstStyle/>
            <a:p>
              <a:endParaRPr lang="en-US"/>
            </a:p>
          </p:txBody>
        </p:sp>
        <p:sp>
          <p:nvSpPr>
            <p:cNvPr id="28" name="Rectangle 21"/>
            <p:cNvSpPr>
              <a:spLocks noChangeArrowheads="1"/>
            </p:cNvSpPr>
            <p:nvPr/>
          </p:nvSpPr>
          <p:spPr bwMode="auto">
            <a:xfrm>
              <a:off x="3120" y="1584"/>
              <a:ext cx="384" cy="384"/>
            </a:xfrm>
            <a:prstGeom prst="rect">
              <a:avLst/>
            </a:prstGeom>
            <a:solidFill>
              <a:srgbClr val="00FF00"/>
            </a:solidFill>
            <a:ln w="9525">
              <a:solidFill>
                <a:srgbClr val="000000"/>
              </a:solidFill>
              <a:miter lim="800000"/>
              <a:headEnd/>
              <a:tailEnd/>
            </a:ln>
          </p:spPr>
          <p:txBody>
            <a:bodyPr wrap="none" anchor="ctr"/>
            <a:lstStyle/>
            <a:p>
              <a:endParaRPr lang="en-US"/>
            </a:p>
          </p:txBody>
        </p:sp>
        <p:sp>
          <p:nvSpPr>
            <p:cNvPr id="29" name="Rectangle 22"/>
            <p:cNvSpPr>
              <a:spLocks noChangeArrowheads="1"/>
            </p:cNvSpPr>
            <p:nvPr/>
          </p:nvSpPr>
          <p:spPr bwMode="auto">
            <a:xfrm>
              <a:off x="4272" y="1584"/>
              <a:ext cx="384" cy="384"/>
            </a:xfrm>
            <a:prstGeom prst="rect">
              <a:avLst/>
            </a:prstGeom>
            <a:solidFill>
              <a:srgbClr val="3333CC"/>
            </a:solidFill>
            <a:ln w="9525">
              <a:solidFill>
                <a:srgbClr val="000000"/>
              </a:solidFill>
              <a:miter lim="800000"/>
              <a:headEnd/>
              <a:tailEnd/>
            </a:ln>
          </p:spPr>
          <p:txBody>
            <a:bodyPr wrap="none" anchor="ctr"/>
            <a:lstStyle/>
            <a:p>
              <a:endParaRPr lang="en-US"/>
            </a:p>
          </p:txBody>
        </p:sp>
        <p:sp>
          <p:nvSpPr>
            <p:cNvPr id="30" name="Rectangle 23"/>
            <p:cNvSpPr>
              <a:spLocks noChangeArrowheads="1"/>
            </p:cNvSpPr>
            <p:nvPr/>
          </p:nvSpPr>
          <p:spPr bwMode="auto">
            <a:xfrm>
              <a:off x="3888" y="1584"/>
              <a:ext cx="384" cy="384"/>
            </a:xfrm>
            <a:prstGeom prst="rect">
              <a:avLst/>
            </a:prstGeom>
            <a:solidFill>
              <a:srgbClr val="FFFF00"/>
            </a:solidFill>
            <a:ln w="9525">
              <a:solidFill>
                <a:srgbClr val="000000"/>
              </a:solidFill>
              <a:miter lim="800000"/>
              <a:headEnd/>
              <a:tailEnd/>
            </a:ln>
          </p:spPr>
          <p:txBody>
            <a:bodyPr wrap="none" anchor="ctr"/>
            <a:lstStyle/>
            <a:p>
              <a:endParaRPr lang="en-US"/>
            </a:p>
          </p:txBody>
        </p:sp>
        <p:sp>
          <p:nvSpPr>
            <p:cNvPr id="31" name="Rectangle 24"/>
            <p:cNvSpPr>
              <a:spLocks noChangeArrowheads="1"/>
            </p:cNvSpPr>
            <p:nvPr/>
          </p:nvSpPr>
          <p:spPr bwMode="auto">
            <a:xfrm>
              <a:off x="3504" y="1584"/>
              <a:ext cx="384" cy="384"/>
            </a:xfrm>
            <a:prstGeom prst="rect">
              <a:avLst/>
            </a:prstGeom>
            <a:solidFill>
              <a:srgbClr val="FF0000"/>
            </a:solidFill>
            <a:ln w="9525">
              <a:solidFill>
                <a:srgbClr val="000000"/>
              </a:solidFill>
              <a:miter lim="800000"/>
              <a:headEnd/>
              <a:tailEnd/>
            </a:ln>
          </p:spPr>
          <p:txBody>
            <a:bodyPr wrap="none" anchor="ctr"/>
            <a:lstStyle/>
            <a:p>
              <a:endParaRPr lang="en-US"/>
            </a:p>
          </p:txBody>
        </p:sp>
        <p:sp>
          <p:nvSpPr>
            <p:cNvPr id="32" name="Line 25"/>
            <p:cNvSpPr>
              <a:spLocks noChangeShapeType="1"/>
            </p:cNvSpPr>
            <p:nvPr/>
          </p:nvSpPr>
          <p:spPr bwMode="auto">
            <a:xfrm>
              <a:off x="624" y="1392"/>
              <a:ext cx="4752" cy="0"/>
            </a:xfrm>
            <a:prstGeom prst="line">
              <a:avLst/>
            </a:prstGeom>
            <a:noFill/>
            <a:ln w="31750">
              <a:solidFill>
                <a:srgbClr val="FF0000"/>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33" name="Rectangle 26"/>
            <p:cNvSpPr>
              <a:spLocks noChangeArrowheads="1"/>
            </p:cNvSpPr>
            <p:nvPr/>
          </p:nvSpPr>
          <p:spPr bwMode="auto">
            <a:xfrm>
              <a:off x="624" y="816"/>
              <a:ext cx="192" cy="384"/>
            </a:xfrm>
            <a:prstGeom prst="rect">
              <a:avLst/>
            </a:prstGeom>
            <a:solidFill>
              <a:srgbClr val="FF0000"/>
            </a:solidFill>
            <a:ln w="9525">
              <a:solidFill>
                <a:srgbClr val="000000"/>
              </a:solidFill>
              <a:miter lim="800000"/>
              <a:headEnd/>
              <a:tailEnd/>
            </a:ln>
          </p:spPr>
          <p:txBody>
            <a:bodyPr wrap="none" anchor="ctr"/>
            <a:lstStyle/>
            <a:p>
              <a:endParaRPr lang="en-US"/>
            </a:p>
          </p:txBody>
        </p:sp>
        <p:sp>
          <p:nvSpPr>
            <p:cNvPr id="34" name="Rectangle 27"/>
            <p:cNvSpPr>
              <a:spLocks noChangeArrowheads="1"/>
            </p:cNvSpPr>
            <p:nvPr/>
          </p:nvSpPr>
          <p:spPr bwMode="auto">
            <a:xfrm>
              <a:off x="624" y="1584"/>
              <a:ext cx="192" cy="384"/>
            </a:xfrm>
            <a:prstGeom prst="rect">
              <a:avLst/>
            </a:prstGeom>
            <a:solidFill>
              <a:srgbClr val="FF0000"/>
            </a:solidFill>
            <a:ln w="9525">
              <a:solidFill>
                <a:srgbClr val="000000"/>
              </a:solidFill>
              <a:miter lim="800000"/>
              <a:headEnd/>
              <a:tailEnd/>
            </a:ln>
          </p:spPr>
          <p:txBody>
            <a:bodyPr wrap="none" anchor="ctr"/>
            <a:lstStyle/>
            <a:p>
              <a:endParaRPr lang="en-US"/>
            </a:p>
          </p:txBody>
        </p:sp>
        <p:sp>
          <p:nvSpPr>
            <p:cNvPr id="35" name="Line 28"/>
            <p:cNvSpPr>
              <a:spLocks noChangeShapeType="1"/>
            </p:cNvSpPr>
            <p:nvPr/>
          </p:nvSpPr>
          <p:spPr bwMode="auto">
            <a:xfrm rot="15892529" flipH="1">
              <a:off x="1766" y="1690"/>
              <a:ext cx="23" cy="196"/>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29"/>
            <p:cNvSpPr>
              <a:spLocks noChangeShapeType="1"/>
            </p:cNvSpPr>
            <p:nvPr/>
          </p:nvSpPr>
          <p:spPr bwMode="auto">
            <a:xfrm rot="15892529" flipH="1">
              <a:off x="4097" y="895"/>
              <a:ext cx="13" cy="239"/>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30"/>
            <p:cNvSpPr>
              <a:spLocks noChangeShapeType="1"/>
            </p:cNvSpPr>
            <p:nvPr/>
          </p:nvSpPr>
          <p:spPr bwMode="auto">
            <a:xfrm rot="15892529" flipH="1">
              <a:off x="3324" y="1666"/>
              <a:ext cx="23" cy="241"/>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31"/>
            <p:cNvSpPr>
              <a:spLocks noChangeShapeType="1"/>
            </p:cNvSpPr>
            <p:nvPr/>
          </p:nvSpPr>
          <p:spPr bwMode="auto">
            <a:xfrm rot="15892529" flipH="1">
              <a:off x="2532" y="920"/>
              <a:ext cx="24" cy="194"/>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32"/>
            <p:cNvSpPr>
              <a:spLocks noChangeShapeType="1"/>
            </p:cNvSpPr>
            <p:nvPr/>
          </p:nvSpPr>
          <p:spPr bwMode="auto">
            <a:xfrm rot="15892529" flipH="1">
              <a:off x="1021" y="898"/>
              <a:ext cx="23" cy="241"/>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33"/>
            <p:cNvSpPr>
              <a:spLocks noChangeShapeType="1"/>
            </p:cNvSpPr>
            <p:nvPr/>
          </p:nvSpPr>
          <p:spPr bwMode="auto">
            <a:xfrm rot="15892529" flipV="1">
              <a:off x="1742" y="898"/>
              <a:ext cx="18" cy="23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Line 34"/>
            <p:cNvSpPr>
              <a:spLocks noChangeShapeType="1"/>
            </p:cNvSpPr>
            <p:nvPr/>
          </p:nvSpPr>
          <p:spPr bwMode="auto">
            <a:xfrm rot="15892529" flipV="1">
              <a:off x="2510" y="1666"/>
              <a:ext cx="18" cy="23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35"/>
            <p:cNvSpPr>
              <a:spLocks noChangeShapeType="1"/>
            </p:cNvSpPr>
            <p:nvPr/>
          </p:nvSpPr>
          <p:spPr bwMode="auto">
            <a:xfrm rot="15892529" flipV="1">
              <a:off x="974" y="1666"/>
              <a:ext cx="18" cy="23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36"/>
            <p:cNvSpPr>
              <a:spLocks noChangeShapeType="1"/>
            </p:cNvSpPr>
            <p:nvPr/>
          </p:nvSpPr>
          <p:spPr bwMode="auto">
            <a:xfrm rot="15892529" flipV="1">
              <a:off x="4046" y="1666"/>
              <a:ext cx="18" cy="23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37"/>
            <p:cNvSpPr>
              <a:spLocks noChangeShapeType="1"/>
            </p:cNvSpPr>
            <p:nvPr/>
          </p:nvSpPr>
          <p:spPr bwMode="auto">
            <a:xfrm rot="15892529" flipV="1">
              <a:off x="3278" y="898"/>
              <a:ext cx="18" cy="23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38"/>
            <p:cNvSpPr>
              <a:spLocks noChangeShapeType="1"/>
            </p:cNvSpPr>
            <p:nvPr/>
          </p:nvSpPr>
          <p:spPr bwMode="auto">
            <a:xfrm>
              <a:off x="4464" y="1248"/>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39"/>
            <p:cNvSpPr>
              <a:spLocks noChangeShapeType="1"/>
            </p:cNvSpPr>
            <p:nvPr/>
          </p:nvSpPr>
          <p:spPr bwMode="auto">
            <a:xfrm>
              <a:off x="4464" y="1632"/>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40"/>
            <p:cNvSpPr>
              <a:spLocks noChangeShapeType="1"/>
            </p:cNvSpPr>
            <p:nvPr/>
          </p:nvSpPr>
          <p:spPr bwMode="auto">
            <a:xfrm>
              <a:off x="4464" y="864"/>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 name="Line 41"/>
            <p:cNvSpPr>
              <a:spLocks noChangeShapeType="1"/>
            </p:cNvSpPr>
            <p:nvPr/>
          </p:nvSpPr>
          <p:spPr bwMode="auto">
            <a:xfrm>
              <a:off x="2928" y="864"/>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42"/>
            <p:cNvSpPr>
              <a:spLocks noChangeShapeType="1"/>
            </p:cNvSpPr>
            <p:nvPr/>
          </p:nvSpPr>
          <p:spPr bwMode="auto">
            <a:xfrm>
              <a:off x="2928" y="1632"/>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43"/>
            <p:cNvSpPr>
              <a:spLocks noChangeShapeType="1"/>
            </p:cNvSpPr>
            <p:nvPr/>
          </p:nvSpPr>
          <p:spPr bwMode="auto">
            <a:xfrm flipV="1">
              <a:off x="3696" y="1248"/>
              <a:ext cx="0" cy="240"/>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Line 44"/>
            <p:cNvSpPr>
              <a:spLocks noChangeShapeType="1"/>
            </p:cNvSpPr>
            <p:nvPr/>
          </p:nvSpPr>
          <p:spPr bwMode="auto">
            <a:xfrm>
              <a:off x="1392" y="1248"/>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Line 45"/>
            <p:cNvSpPr>
              <a:spLocks noChangeShapeType="1"/>
            </p:cNvSpPr>
            <p:nvPr/>
          </p:nvSpPr>
          <p:spPr bwMode="auto">
            <a:xfrm>
              <a:off x="1392" y="1632"/>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46"/>
            <p:cNvSpPr>
              <a:spLocks noChangeShapeType="1"/>
            </p:cNvSpPr>
            <p:nvPr/>
          </p:nvSpPr>
          <p:spPr bwMode="auto">
            <a:xfrm>
              <a:off x="1392" y="864"/>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47"/>
            <p:cNvSpPr>
              <a:spLocks noChangeShapeType="1"/>
            </p:cNvSpPr>
            <p:nvPr/>
          </p:nvSpPr>
          <p:spPr bwMode="auto">
            <a:xfrm>
              <a:off x="2928" y="1248"/>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5" name="Line 48"/>
            <p:cNvSpPr>
              <a:spLocks noChangeShapeType="1"/>
            </p:cNvSpPr>
            <p:nvPr/>
          </p:nvSpPr>
          <p:spPr bwMode="auto">
            <a:xfrm flipV="1">
              <a:off x="2160" y="864"/>
              <a:ext cx="0" cy="240"/>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 name="Line 49"/>
            <p:cNvSpPr>
              <a:spLocks noChangeShapeType="1"/>
            </p:cNvSpPr>
            <p:nvPr/>
          </p:nvSpPr>
          <p:spPr bwMode="auto">
            <a:xfrm flipV="1">
              <a:off x="2160" y="1632"/>
              <a:ext cx="0" cy="240"/>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50"/>
            <p:cNvSpPr>
              <a:spLocks noChangeShapeType="1"/>
            </p:cNvSpPr>
            <p:nvPr/>
          </p:nvSpPr>
          <p:spPr bwMode="auto">
            <a:xfrm flipV="1">
              <a:off x="3696" y="864"/>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51"/>
            <p:cNvSpPr>
              <a:spLocks noChangeShapeType="1"/>
            </p:cNvSpPr>
            <p:nvPr/>
          </p:nvSpPr>
          <p:spPr bwMode="auto">
            <a:xfrm flipV="1">
              <a:off x="3696" y="1632"/>
              <a:ext cx="0" cy="288"/>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52"/>
            <p:cNvSpPr>
              <a:spLocks noChangeShapeType="1"/>
            </p:cNvSpPr>
            <p:nvPr/>
          </p:nvSpPr>
          <p:spPr bwMode="auto">
            <a:xfrm flipV="1">
              <a:off x="2160" y="1248"/>
              <a:ext cx="0" cy="240"/>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53"/>
            <p:cNvSpPr>
              <a:spLocks noChangeShapeType="1"/>
            </p:cNvSpPr>
            <p:nvPr/>
          </p:nvSpPr>
          <p:spPr bwMode="auto">
            <a:xfrm flipV="1">
              <a:off x="720" y="864"/>
              <a:ext cx="0" cy="240"/>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54"/>
            <p:cNvSpPr>
              <a:spLocks noChangeShapeType="1"/>
            </p:cNvSpPr>
            <p:nvPr/>
          </p:nvSpPr>
          <p:spPr bwMode="auto">
            <a:xfrm flipV="1">
              <a:off x="720" y="1632"/>
              <a:ext cx="0" cy="240"/>
            </a:xfrm>
            <a:prstGeom prst="line">
              <a:avLst/>
            </a:prstGeom>
            <a:noFill/>
            <a:ln w="5080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2" name="Line 55"/>
            <p:cNvSpPr>
              <a:spLocks noChangeShapeType="1"/>
            </p:cNvSpPr>
            <p:nvPr/>
          </p:nvSpPr>
          <p:spPr bwMode="auto">
            <a:xfrm>
              <a:off x="4656" y="1200"/>
              <a:ext cx="38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 name="Line 56"/>
            <p:cNvSpPr>
              <a:spLocks noChangeShapeType="1"/>
            </p:cNvSpPr>
            <p:nvPr/>
          </p:nvSpPr>
          <p:spPr bwMode="auto">
            <a:xfrm>
              <a:off x="4656" y="1584"/>
              <a:ext cx="38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 name="Line 57"/>
            <p:cNvSpPr>
              <a:spLocks noChangeShapeType="1"/>
            </p:cNvSpPr>
            <p:nvPr/>
          </p:nvSpPr>
          <p:spPr bwMode="auto">
            <a:xfrm flipV="1">
              <a:off x="4896" y="1200"/>
              <a:ext cx="0" cy="384"/>
            </a:xfrm>
            <a:prstGeom prst="line">
              <a:avLst/>
            </a:prstGeom>
            <a:noFill/>
            <a:ln w="317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Line 58"/>
            <p:cNvSpPr>
              <a:spLocks noChangeShapeType="1"/>
            </p:cNvSpPr>
            <p:nvPr/>
          </p:nvSpPr>
          <p:spPr bwMode="auto">
            <a:xfrm>
              <a:off x="2160" y="1824"/>
              <a:ext cx="0" cy="4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 name="Line 59"/>
            <p:cNvSpPr>
              <a:spLocks noChangeShapeType="1"/>
            </p:cNvSpPr>
            <p:nvPr/>
          </p:nvSpPr>
          <p:spPr bwMode="auto">
            <a:xfrm>
              <a:off x="3696" y="1872"/>
              <a:ext cx="0" cy="4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7" name="Line 60"/>
            <p:cNvSpPr>
              <a:spLocks noChangeShapeType="1"/>
            </p:cNvSpPr>
            <p:nvPr/>
          </p:nvSpPr>
          <p:spPr bwMode="auto">
            <a:xfrm>
              <a:off x="2160" y="2112"/>
              <a:ext cx="1536" cy="0"/>
            </a:xfrm>
            <a:prstGeom prst="line">
              <a:avLst/>
            </a:prstGeom>
            <a:noFill/>
            <a:ln w="317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9" name="Text Box 62"/>
            <p:cNvSpPr txBox="1">
              <a:spLocks noChangeArrowheads="1"/>
            </p:cNvSpPr>
            <p:nvPr/>
          </p:nvSpPr>
          <p:spPr bwMode="auto">
            <a:xfrm>
              <a:off x="4944" y="1152"/>
              <a:ext cx="192" cy="369"/>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0" hangingPunct="0">
                <a:spcBef>
                  <a:spcPct val="0"/>
                </a:spcBef>
              </a:pPr>
              <a:r>
                <a:rPr lang="de-DE" altLang="en-US" b="1">
                  <a:solidFill>
                    <a:srgbClr val="000000"/>
                  </a:solidFill>
                  <a:latin typeface="Arial" pitchFamily="34" charset="0"/>
                </a:rPr>
                <a:t>g</a:t>
              </a:r>
            </a:p>
          </p:txBody>
        </p:sp>
      </p:grpSp>
      <p:graphicFrame>
        <p:nvGraphicFramePr>
          <p:cNvPr id="70" name="Chart 69"/>
          <p:cNvGraphicFramePr>
            <a:graphicFrameLocks/>
          </p:cNvGraphicFramePr>
          <p:nvPr>
            <p:extLst>
              <p:ext uri="{D42A27DB-BD31-4B8C-83A1-F6EECF244321}">
                <p14:modId xmlns:p14="http://schemas.microsoft.com/office/powerpoint/2010/main" val="4228350621"/>
              </p:ext>
            </p:extLst>
          </p:nvPr>
        </p:nvGraphicFramePr>
        <p:xfrm>
          <a:off x="5643109" y="3111431"/>
          <a:ext cx="5065585" cy="3413424"/>
        </p:xfrm>
        <a:graphic>
          <a:graphicData uri="http://schemas.openxmlformats.org/drawingml/2006/chart">
            <c:chart xmlns:c="http://schemas.openxmlformats.org/drawingml/2006/chart" xmlns:r="http://schemas.openxmlformats.org/officeDocument/2006/relationships" r:id="rId6"/>
          </a:graphicData>
        </a:graphic>
      </p:graphicFrame>
      <p:sp>
        <p:nvSpPr>
          <p:cNvPr id="2" name="Footer Placeholder 1"/>
          <p:cNvSpPr>
            <a:spLocks noGrp="1"/>
          </p:cNvSpPr>
          <p:nvPr>
            <p:ph type="ftr" sz="quarter" idx="11"/>
          </p:nvPr>
        </p:nvSpPr>
        <p:spPr>
          <a:xfrm>
            <a:off x="1" y="6422749"/>
            <a:ext cx="3225084"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436438" y="6422748"/>
            <a:ext cx="484031" cy="365125"/>
          </a:xfrm>
        </p:spPr>
        <p:txBody>
          <a:bodyPr/>
          <a:lstStyle/>
          <a:p>
            <a:fld id="{555FBDCE-360B-49F4-A4BA-4B4F222B4A6D}" type="slidenum">
              <a:rPr lang="en-US" sz="1800" b="1" smtClean="0">
                <a:solidFill>
                  <a:schemeClr val="tx1"/>
                </a:solidFill>
              </a:rPr>
              <a:t>6</a:t>
            </a:fld>
            <a:endParaRPr lang="en-US" sz="1800" b="1" dirty="0">
              <a:solidFill>
                <a:schemeClr val="tx1"/>
              </a:solidFill>
            </a:endParaRPr>
          </a:p>
        </p:txBody>
      </p:sp>
      <p:sp>
        <p:nvSpPr>
          <p:cNvPr id="73" name="TextBox 72"/>
          <p:cNvSpPr txBox="1"/>
          <p:nvPr/>
        </p:nvSpPr>
        <p:spPr>
          <a:xfrm>
            <a:off x="6463163" y="5508180"/>
            <a:ext cx="1270001" cy="307777"/>
          </a:xfrm>
          <a:prstGeom prst="rect">
            <a:avLst/>
          </a:prstGeom>
          <a:solidFill>
            <a:srgbClr val="FFC000">
              <a:alpha val="55000"/>
            </a:srgbClr>
          </a:solidFill>
        </p:spPr>
        <p:txBody>
          <a:bodyPr wrap="square" rtlCol="0">
            <a:spAutoFit/>
          </a:bodyPr>
          <a:lstStyle/>
          <a:p>
            <a:pPr algn="ctr"/>
            <a:r>
              <a:rPr lang="en-US" sz="1400" b="1" dirty="0" smtClean="0"/>
              <a:t>Soft X-Rays</a:t>
            </a:r>
            <a:endParaRPr lang="en-US" sz="1400" b="1" dirty="0"/>
          </a:p>
        </p:txBody>
      </p:sp>
      <p:sp>
        <p:nvSpPr>
          <p:cNvPr id="74" name="TextBox 73"/>
          <p:cNvSpPr txBox="1"/>
          <p:nvPr/>
        </p:nvSpPr>
        <p:spPr>
          <a:xfrm>
            <a:off x="7726680" y="5612725"/>
            <a:ext cx="2636081" cy="307777"/>
          </a:xfrm>
          <a:prstGeom prst="rect">
            <a:avLst/>
          </a:prstGeom>
          <a:solidFill>
            <a:srgbClr val="FFC000">
              <a:alpha val="55000"/>
            </a:srgbClr>
          </a:solidFill>
        </p:spPr>
        <p:txBody>
          <a:bodyPr wrap="square" rtlCol="0">
            <a:spAutoFit/>
          </a:bodyPr>
          <a:lstStyle/>
          <a:p>
            <a:pPr algn="ctr"/>
            <a:r>
              <a:rPr lang="en-US" sz="1400" b="1" dirty="0" smtClean="0"/>
              <a:t>Hard X-Rays</a:t>
            </a:r>
            <a:endParaRPr lang="en-US" sz="1400" b="1" dirty="0"/>
          </a:p>
        </p:txBody>
      </p:sp>
    </p:spTree>
    <p:extLst>
      <p:ext uri="{BB962C8B-B14F-4D97-AF65-F5344CB8AC3E}">
        <p14:creationId xmlns:p14="http://schemas.microsoft.com/office/powerpoint/2010/main" val="32177684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3558" name="Group 22"/>
          <p:cNvGraphicFramePr>
            <a:graphicFrameLocks noGrp="1"/>
          </p:cNvGraphicFramePr>
          <p:nvPr>
            <p:extLst>
              <p:ext uri="{D42A27DB-BD31-4B8C-83A1-F6EECF244321}">
                <p14:modId xmlns:p14="http://schemas.microsoft.com/office/powerpoint/2010/main" val="3529662132"/>
              </p:ext>
            </p:extLst>
          </p:nvPr>
        </p:nvGraphicFramePr>
        <p:xfrm>
          <a:off x="1171978" y="1252004"/>
          <a:ext cx="10532594" cy="4054092"/>
        </p:xfrm>
        <a:graphic>
          <a:graphicData uri="http://schemas.openxmlformats.org/drawingml/2006/table">
            <a:tbl>
              <a:tblPr/>
              <a:tblGrid>
                <a:gridCol w="10532594"/>
              </a:tblGrid>
              <a:tr h="4054092">
                <a:tc>
                  <a:txBody>
                    <a:bodyPr/>
                    <a:lstStyle>
                      <a:lvl1pPr>
                        <a:spcBef>
                          <a:spcPct val="20000"/>
                        </a:spcBef>
                        <a:defRPr sz="2800">
                          <a:solidFill>
                            <a:schemeClr val="tx1"/>
                          </a:solidFill>
                          <a:latin typeface="Arial" charset="0"/>
                        </a:defRPr>
                      </a:lvl1pPr>
                      <a:lvl2pPr>
                        <a:spcBef>
                          <a:spcPct val="20000"/>
                        </a:spcBef>
                        <a:defRPr sz="2400">
                          <a:solidFill>
                            <a:schemeClr val="tx1"/>
                          </a:solidFill>
                          <a:latin typeface="Arial" charset="0"/>
                        </a:defRPr>
                      </a:lvl2pPr>
                      <a:lvl3pPr>
                        <a:spcBef>
                          <a:spcPct val="20000"/>
                        </a:spcBef>
                        <a:defRPr sz="2000">
                          <a:solidFill>
                            <a:schemeClr val="tx1"/>
                          </a:solidFill>
                          <a:latin typeface="Arial" charset="0"/>
                        </a:defRPr>
                      </a:lvl3pPr>
                      <a:lvl4pPr>
                        <a:spcBef>
                          <a:spcPct val="20000"/>
                        </a:spcBef>
                        <a:defRPr>
                          <a:solidFill>
                            <a:schemeClr val="tx1"/>
                          </a:solidFill>
                          <a:latin typeface="Arial" charset="0"/>
                        </a:defRPr>
                      </a:lvl4pPr>
                      <a:lvl5pPr>
                        <a:spcBef>
                          <a:spcPct val="20000"/>
                        </a:spcBef>
                        <a:defRPr>
                          <a:solidFill>
                            <a:schemeClr val="tx1"/>
                          </a:solidFill>
                          <a:latin typeface="Arial" charset="0"/>
                        </a:defRPr>
                      </a:lvl5pPr>
                      <a:lvl6pPr fontAlgn="base">
                        <a:spcBef>
                          <a:spcPct val="20000"/>
                        </a:spcBef>
                        <a:spcAft>
                          <a:spcPct val="0"/>
                        </a:spcAft>
                        <a:defRPr>
                          <a:solidFill>
                            <a:schemeClr val="tx1"/>
                          </a:solidFill>
                          <a:latin typeface="Arial" charset="0"/>
                        </a:defRPr>
                      </a:lvl6pPr>
                      <a:lvl7pPr fontAlgn="base">
                        <a:spcBef>
                          <a:spcPct val="20000"/>
                        </a:spcBef>
                        <a:spcAft>
                          <a:spcPct val="0"/>
                        </a:spcAft>
                        <a:defRPr>
                          <a:solidFill>
                            <a:schemeClr val="tx1"/>
                          </a:solidFill>
                          <a:latin typeface="Arial" charset="0"/>
                        </a:defRPr>
                      </a:lvl7pPr>
                      <a:lvl8pPr fontAlgn="base">
                        <a:spcBef>
                          <a:spcPct val="20000"/>
                        </a:spcBef>
                        <a:spcAft>
                          <a:spcPct val="0"/>
                        </a:spcAft>
                        <a:defRPr>
                          <a:solidFill>
                            <a:schemeClr val="tx1"/>
                          </a:solidFill>
                          <a:latin typeface="Arial" charset="0"/>
                        </a:defRPr>
                      </a:lvl8pPr>
                      <a:lvl9pPr fontAlgn="base">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50000"/>
                        </a:spcBef>
                        <a:spcAft>
                          <a:spcPct val="0"/>
                        </a:spcAft>
                        <a:buClrTx/>
                        <a:buSzTx/>
                        <a:buFont typeface="Wingdings 3" pitchFamily="18" charset="2"/>
                        <a:buNone/>
                        <a:tabLst/>
                        <a:defRPr/>
                      </a:pPr>
                      <a:r>
                        <a:rPr kumimoji="0" lang="en-GB" altLang="en-US" sz="2000" b="1" i="0" u="none" strike="noStrike" cap="none" normalizeH="0" baseline="0" dirty="0" smtClean="0">
                          <a:ln>
                            <a:noFill/>
                          </a:ln>
                          <a:solidFill>
                            <a:schemeClr val="tx1"/>
                          </a:solidFill>
                          <a:effectLst/>
                          <a:latin typeface="Arial" charset="0"/>
                          <a:sym typeface="Wingdings 3" pitchFamily="18" charset="2"/>
                        </a:rPr>
                        <a:t>The performance of a synchrotron light source is given and determined by:</a:t>
                      </a:r>
                    </a:p>
                    <a:p>
                      <a:pPr marL="0" marR="0" lvl="0" indent="0" algn="l" defTabSz="914400" rtl="0" eaLnBrk="1" fontAlgn="base" latinLnBrk="0" hangingPunct="1">
                        <a:lnSpc>
                          <a:spcPct val="100000"/>
                        </a:lnSpc>
                        <a:spcBef>
                          <a:spcPct val="50000"/>
                        </a:spcBef>
                        <a:spcAft>
                          <a:spcPct val="0"/>
                        </a:spcAft>
                        <a:buClrTx/>
                        <a:buSzTx/>
                        <a:buFont typeface="Wingdings 3" pitchFamily="18" charset="2"/>
                        <a:buChar char=""/>
                        <a:tabLst/>
                        <a:defRPr/>
                      </a:pPr>
                      <a:r>
                        <a:rPr kumimoji="0" lang="en-GB" altLang="en-US" sz="2000" b="1" i="0" u="none" strike="noStrike" cap="none" normalizeH="0" baseline="0" dirty="0" smtClean="0">
                          <a:ln>
                            <a:noFill/>
                          </a:ln>
                          <a:solidFill>
                            <a:schemeClr val="tx1"/>
                          </a:solidFill>
                          <a:effectLst/>
                          <a:latin typeface="Arial" charset="0"/>
                          <a:sym typeface="Wingdings 3" pitchFamily="18" charset="2"/>
                        </a:rPr>
                        <a:t>  </a:t>
                      </a:r>
                      <a:r>
                        <a:rPr kumimoji="0" lang="en-GB" altLang="en-US" sz="2000" b="1" i="0" u="none" strike="noStrike" cap="none" normalizeH="0" baseline="0" dirty="0" smtClean="0">
                          <a:ln>
                            <a:noFill/>
                          </a:ln>
                          <a:solidFill>
                            <a:schemeClr val="tx1"/>
                          </a:solidFill>
                          <a:effectLst/>
                          <a:latin typeface="Arial" charset="0"/>
                          <a:sym typeface="Wingdings 3" pitchFamily="18" charset="2"/>
                        </a:rPr>
                        <a:t>the emitted photon </a:t>
                      </a:r>
                      <a:r>
                        <a:rPr kumimoji="0" lang="en-GB" altLang="en-US" sz="2000" b="1" i="0" u="none" strike="noStrike" cap="none" normalizeH="0" baseline="0" dirty="0" smtClean="0">
                          <a:ln>
                            <a:noFill/>
                          </a:ln>
                          <a:solidFill>
                            <a:schemeClr val="tx1"/>
                          </a:solidFill>
                          <a:effectLst/>
                          <a:latin typeface="Arial" charset="0"/>
                          <a:sym typeface="Wingdings 3" pitchFamily="18" charset="2"/>
                        </a:rPr>
                        <a:t>spectrum  </a:t>
                      </a:r>
                      <a:r>
                        <a:rPr kumimoji="0" lang="en-GB" altLang="en-US" sz="2400" b="1" i="0" u="none" strike="noStrike" cap="none" normalizeH="0" baseline="0" dirty="0" smtClean="0">
                          <a:ln>
                            <a:noFill/>
                          </a:ln>
                          <a:solidFill>
                            <a:schemeClr val="tx1"/>
                          </a:solidFill>
                          <a:effectLst/>
                          <a:latin typeface="+mn-lt"/>
                          <a:ea typeface="Cambria Math" panose="02040503050406030204" pitchFamily="18" charset="0"/>
                          <a:sym typeface="Wingdings 3" pitchFamily="18" charset="2"/>
                        </a:rPr>
                        <a:t>⇒</a:t>
                      </a:r>
                      <a:r>
                        <a:rPr kumimoji="0" lang="en-GB" altLang="en-US" sz="2000" b="1" i="0" u="none" strike="noStrike" cap="none" normalizeH="0" baseline="0" dirty="0" smtClean="0">
                          <a:ln>
                            <a:noFill/>
                          </a:ln>
                          <a:solidFill>
                            <a:schemeClr val="tx1"/>
                          </a:solidFill>
                          <a:effectLst/>
                          <a:latin typeface="Arial" charset="0"/>
                          <a:ea typeface="Cambria Math" panose="02040503050406030204" pitchFamily="18" charset="0"/>
                          <a:sym typeface="Wingdings 3" pitchFamily="18" charset="2"/>
                        </a:rPr>
                        <a:t> </a:t>
                      </a:r>
                      <a:r>
                        <a:rPr kumimoji="0" lang="en-GB" altLang="en-US" sz="2000" b="1" i="0" u="none" strike="noStrike" cap="none" normalizeH="0" baseline="0" dirty="0" smtClean="0">
                          <a:ln>
                            <a:noFill/>
                          </a:ln>
                          <a:solidFill>
                            <a:schemeClr val="tx1"/>
                          </a:solidFill>
                          <a:effectLst/>
                          <a:latin typeface="Arial" charset="0"/>
                          <a:sym typeface="Wingdings 3" pitchFamily="18" charset="2"/>
                        </a:rPr>
                        <a:t> electron energy (</a:t>
                      </a:r>
                      <a:r>
                        <a:rPr kumimoji="0" lang="el-GR"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γ</a:t>
                      </a:r>
                      <a:r>
                        <a:rPr kumimoji="0" lang="en-GB" altLang="en-US" sz="2000" b="1" i="0" u="none" strike="noStrike" cap="none" normalizeH="0" baseline="-25000" dirty="0" smtClean="0">
                          <a:ln>
                            <a:noFill/>
                          </a:ln>
                          <a:solidFill>
                            <a:schemeClr val="tx1"/>
                          </a:solidFill>
                          <a:effectLst/>
                          <a:latin typeface="Arial" charset="0"/>
                          <a:cs typeface="Times New Roman" pitchFamily="18" charset="0"/>
                          <a:sym typeface="Wingdings 3" pitchFamily="18" charset="2"/>
                        </a:rPr>
                        <a:t>photon </a:t>
                      </a:r>
                      <a:r>
                        <a:rPr kumimoji="0" lang="en-GB"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 E</a:t>
                      </a:r>
                      <a:r>
                        <a:rPr kumimoji="0" lang="en-GB" altLang="en-US" sz="2000" b="1" i="0" u="none" strike="noStrike" cap="none" normalizeH="0" baseline="30000" dirty="0" smtClean="0">
                          <a:ln>
                            <a:noFill/>
                          </a:ln>
                          <a:solidFill>
                            <a:schemeClr val="tx1"/>
                          </a:solidFill>
                          <a:effectLst/>
                          <a:latin typeface="Arial" charset="0"/>
                          <a:cs typeface="Times New Roman" pitchFamily="18" charset="0"/>
                          <a:sym typeface="Wingdings 3" pitchFamily="18" charset="2"/>
                        </a:rPr>
                        <a:t>2</a:t>
                      </a:r>
                      <a:r>
                        <a:rPr kumimoji="0" lang="en-GB"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a:t>
                      </a:r>
                      <a:endParaRPr kumimoji="0" lang="en-GB" altLang="en-US" sz="2000" b="1" i="0" u="none" strike="noStrike" cap="none" normalizeH="0" baseline="0" dirty="0" smtClean="0">
                        <a:ln>
                          <a:noFill/>
                        </a:ln>
                        <a:solidFill>
                          <a:schemeClr val="tx1"/>
                        </a:solidFill>
                        <a:effectLst/>
                        <a:latin typeface="Arial" charset="0"/>
                        <a:sym typeface="Wingdings 3" pitchFamily="18" charset="2"/>
                      </a:endParaRPr>
                    </a:p>
                    <a:p>
                      <a:pPr marL="342900" marR="0" lvl="0" indent="-342900" algn="l" defTabSz="914400" rtl="0" eaLnBrk="1" fontAlgn="base" latinLnBrk="0" hangingPunct="1">
                        <a:lnSpc>
                          <a:spcPct val="100000"/>
                        </a:lnSpc>
                        <a:spcBef>
                          <a:spcPct val="50000"/>
                        </a:spcBef>
                        <a:spcAft>
                          <a:spcPct val="0"/>
                        </a:spcAft>
                        <a:buClrTx/>
                        <a:buSzTx/>
                        <a:buFont typeface="Wingdings 3" pitchFamily="18" charset="2"/>
                        <a:buChar char=""/>
                        <a:tabLst/>
                        <a:defRPr/>
                      </a:pPr>
                      <a:r>
                        <a:rPr kumimoji="0" lang="en-GB" altLang="en-US" sz="2000" b="1" i="0" u="none" strike="noStrike" cap="none" normalizeH="0" baseline="0" dirty="0" smtClean="0">
                          <a:ln>
                            <a:noFill/>
                          </a:ln>
                          <a:solidFill>
                            <a:schemeClr val="tx1"/>
                          </a:solidFill>
                          <a:effectLst/>
                          <a:latin typeface="Arial" charset="0"/>
                          <a:sym typeface="Wingdings 3" pitchFamily="18" charset="2"/>
                        </a:rPr>
                        <a:t>the brilliance of the emitted </a:t>
                      </a:r>
                      <a:r>
                        <a:rPr kumimoji="0" lang="en-GB" altLang="en-US" sz="2000" b="1" i="0" u="none" strike="noStrike" cap="none" normalizeH="0" baseline="0" dirty="0" smtClean="0">
                          <a:ln>
                            <a:noFill/>
                          </a:ln>
                          <a:solidFill>
                            <a:schemeClr val="tx1"/>
                          </a:solidFill>
                          <a:effectLst/>
                          <a:latin typeface="Arial" charset="0"/>
                          <a:sym typeface="Wingdings 3" pitchFamily="18" charset="2"/>
                        </a:rPr>
                        <a:t>radiation </a:t>
                      </a:r>
                      <a:r>
                        <a:rPr kumimoji="0" lang="en-GB" altLang="en-US" sz="2400" b="1" i="0" u="none" strike="noStrike" kern="1200" cap="none" normalizeH="0" baseline="0" dirty="0" smtClean="0">
                          <a:ln>
                            <a:noFill/>
                          </a:ln>
                          <a:solidFill>
                            <a:schemeClr val="tx1"/>
                          </a:solidFill>
                          <a:effectLst/>
                          <a:latin typeface="+mn-lt"/>
                          <a:ea typeface="Cambria Math" panose="02040503050406030204" pitchFamily="18" charset="0"/>
                          <a:cs typeface="+mn-cs"/>
                          <a:sym typeface="Wingdings 3" pitchFamily="18" charset="2"/>
                        </a:rPr>
                        <a:t>⇒ </a:t>
                      </a:r>
                      <a:r>
                        <a:rPr kumimoji="0" lang="en-GB" altLang="en-US" sz="2000" b="1" i="0" u="none" strike="noStrike" cap="none" normalizeH="0" baseline="0" dirty="0" smtClean="0">
                          <a:ln>
                            <a:noFill/>
                          </a:ln>
                          <a:solidFill>
                            <a:schemeClr val="tx1"/>
                          </a:solidFill>
                          <a:effectLst/>
                          <a:latin typeface="Arial" charset="0"/>
                          <a:sym typeface="Wingdings 3" pitchFamily="18" charset="2"/>
                        </a:rPr>
                        <a:t>emittance (</a:t>
                      </a:r>
                      <a:r>
                        <a:rPr kumimoji="0" lang="el-GR" altLang="en-US" sz="2000" b="1" i="0" u="none" strike="noStrike" cap="none" normalizeH="0" baseline="0" dirty="0" smtClean="0">
                          <a:ln>
                            <a:noFill/>
                          </a:ln>
                          <a:solidFill>
                            <a:schemeClr val="tx1"/>
                          </a:solidFill>
                          <a:effectLst/>
                          <a:latin typeface="Arial" charset="0"/>
                          <a:sym typeface="Wingdings 3" pitchFamily="18" charset="2"/>
                        </a:rPr>
                        <a:t>ε</a:t>
                      </a:r>
                      <a:r>
                        <a:rPr kumimoji="0" lang="en-US" altLang="en-US" sz="2000" b="1" i="0" u="none" strike="noStrike" cap="none" normalizeH="0" baseline="0" dirty="0" smtClean="0">
                          <a:ln>
                            <a:noFill/>
                          </a:ln>
                          <a:solidFill>
                            <a:schemeClr val="tx1"/>
                          </a:solidFill>
                          <a:effectLst/>
                          <a:latin typeface="Arial" charset="0"/>
                          <a:sym typeface="Wingdings 3" pitchFamily="18" charset="2"/>
                        </a:rPr>
                        <a:t>)</a:t>
                      </a:r>
                      <a:r>
                        <a:rPr kumimoji="0" lang="en-GB" altLang="en-US" sz="2000" b="1" i="0" u="none" strike="noStrike" cap="none" normalizeH="0" baseline="0" dirty="0" smtClean="0">
                          <a:ln>
                            <a:noFill/>
                          </a:ln>
                          <a:solidFill>
                            <a:schemeClr val="tx1"/>
                          </a:solidFill>
                          <a:effectLst/>
                          <a:latin typeface="Arial" charset="0"/>
                          <a:sym typeface="Wingdings 3" pitchFamily="18" charset="2"/>
                        </a:rPr>
                        <a:t> and current (I) (</a:t>
                      </a:r>
                      <a:r>
                        <a:rPr kumimoji="0" lang="en-GB"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Br ≈ I / </a:t>
                      </a:r>
                      <a:r>
                        <a:rPr kumimoji="0" lang="el-GR"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ε</a:t>
                      </a:r>
                      <a:r>
                        <a:rPr kumimoji="0" lang="en-GB" altLang="en-US" sz="2000" b="1" i="0" u="none" strike="noStrike" cap="none" normalizeH="0" baseline="30000" dirty="0" smtClean="0">
                          <a:ln>
                            <a:noFill/>
                          </a:ln>
                          <a:solidFill>
                            <a:schemeClr val="tx1"/>
                          </a:solidFill>
                          <a:effectLst/>
                          <a:latin typeface="Arial" charset="0"/>
                          <a:cs typeface="Times New Roman" pitchFamily="18" charset="0"/>
                          <a:sym typeface="Wingdings 3" pitchFamily="18" charset="2"/>
                        </a:rPr>
                        <a:t>1.5</a:t>
                      </a:r>
                      <a:r>
                        <a:rPr kumimoji="0" lang="en-GB"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a:t>
                      </a:r>
                    </a:p>
                    <a:p>
                      <a:pPr marL="0" marR="0" lvl="0" indent="0" algn="l" defTabSz="914400" rtl="0" eaLnBrk="1" fontAlgn="base" latinLnBrk="0" hangingPunct="1">
                        <a:lnSpc>
                          <a:spcPct val="100000"/>
                        </a:lnSpc>
                        <a:spcBef>
                          <a:spcPct val="50000"/>
                        </a:spcBef>
                        <a:spcAft>
                          <a:spcPct val="0"/>
                        </a:spcAft>
                        <a:buClrTx/>
                        <a:buSzTx/>
                        <a:buFont typeface="Wingdings 3" pitchFamily="18" charset="2"/>
                        <a:buNone/>
                        <a:tabLst/>
                        <a:defRPr/>
                      </a:pPr>
                      <a:r>
                        <a:rPr kumimoji="0" lang="en-GB"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                                                                          emittance (</a:t>
                      </a:r>
                      <a:r>
                        <a:rPr kumimoji="0" lang="el-GR"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ε</a:t>
                      </a:r>
                      <a:r>
                        <a:rPr kumimoji="0" lang="en-US"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a:t>
                      </a:r>
                      <a:r>
                        <a:rPr kumimoji="0" lang="en-GB" altLang="en-US" sz="2000" b="1" i="0" u="none" strike="noStrike" cap="none" normalizeH="0" baseline="0" dirty="0" smtClean="0">
                          <a:ln>
                            <a:noFill/>
                          </a:ln>
                          <a:solidFill>
                            <a:schemeClr val="tx1"/>
                          </a:solidFill>
                          <a:effectLst/>
                          <a:latin typeface="Arial" charset="0"/>
                          <a:cs typeface="Times New Roman" pitchFamily="18" charset="0"/>
                          <a:sym typeface="Wingdings 3" pitchFamily="18" charset="2"/>
                        </a:rPr>
                        <a:t> </a:t>
                      </a:r>
                      <a:r>
                        <a:rPr kumimoji="0" lang="en-GB" altLang="en-US" sz="2000" b="1" i="0" u="none" strike="noStrike" cap="none" normalizeH="0" baseline="0" dirty="0" smtClean="0">
                          <a:ln>
                            <a:noFill/>
                          </a:ln>
                          <a:solidFill>
                            <a:schemeClr val="tx1"/>
                          </a:solidFill>
                          <a:effectLst/>
                          <a:latin typeface="Arial" charset="0"/>
                        </a:rPr>
                        <a:t>is given by E</a:t>
                      </a:r>
                      <a:r>
                        <a:rPr kumimoji="0" lang="en-GB" altLang="en-US" sz="2000" b="1" i="0" u="none" strike="noStrike" cap="none" normalizeH="0" baseline="30000" dirty="0" smtClean="0">
                          <a:ln>
                            <a:noFill/>
                          </a:ln>
                          <a:solidFill>
                            <a:schemeClr val="tx1"/>
                          </a:solidFill>
                          <a:effectLst/>
                          <a:latin typeface="Arial" charset="0"/>
                        </a:rPr>
                        <a:t>2</a:t>
                      </a:r>
                      <a:r>
                        <a:rPr kumimoji="0" lang="en-GB" altLang="en-US" sz="2000" b="1" i="0" u="none" strike="noStrike" cap="none" normalizeH="0" baseline="0" dirty="0" smtClean="0">
                          <a:ln>
                            <a:noFill/>
                          </a:ln>
                          <a:solidFill>
                            <a:schemeClr val="tx1"/>
                          </a:solidFill>
                          <a:effectLst/>
                          <a:latin typeface="Arial" charset="0"/>
                        </a:rPr>
                        <a:t>*</a:t>
                      </a:r>
                      <a:r>
                        <a:rPr kumimoji="0" lang="el-GR" altLang="en-US" sz="2000" b="1" i="0" u="none" strike="noStrike" cap="none" normalizeH="0" baseline="0" dirty="0" smtClean="0">
                          <a:ln>
                            <a:noFill/>
                          </a:ln>
                          <a:solidFill>
                            <a:schemeClr val="tx1"/>
                          </a:solidFill>
                          <a:effectLst/>
                          <a:latin typeface="Arial" charset="0"/>
                        </a:rPr>
                        <a:t>φ</a:t>
                      </a:r>
                      <a:r>
                        <a:rPr kumimoji="0" lang="en-GB" altLang="en-US" sz="2000" b="1" i="0" u="none" strike="noStrike" cap="none" normalizeH="0" baseline="30000" dirty="0" smtClean="0">
                          <a:ln>
                            <a:noFill/>
                          </a:ln>
                          <a:solidFill>
                            <a:schemeClr val="tx1"/>
                          </a:solidFill>
                          <a:effectLst/>
                          <a:latin typeface="Arial" charset="0"/>
                        </a:rPr>
                        <a:t>3</a:t>
                      </a:r>
                      <a:r>
                        <a:rPr kumimoji="0" lang="en-GB" altLang="en-US" sz="2000" b="1" i="0" u="none" strike="noStrike" cap="none" normalizeH="0" baseline="0" dirty="0" smtClean="0">
                          <a:ln>
                            <a:noFill/>
                          </a:ln>
                          <a:solidFill>
                            <a:schemeClr val="tx1"/>
                          </a:solidFill>
                          <a:effectLst/>
                          <a:latin typeface="Arial" charset="0"/>
                        </a:rPr>
                        <a:t> </a:t>
                      </a:r>
                      <a:endParaRPr kumimoji="0" lang="en-GB" altLang="en-US" sz="2400" b="1" i="0" u="none" strike="noStrike" cap="none" normalizeH="0" baseline="0" dirty="0" smtClean="0">
                        <a:ln>
                          <a:noFill/>
                        </a:ln>
                        <a:solidFill>
                          <a:schemeClr val="tx1"/>
                        </a:solidFill>
                        <a:effectLst/>
                        <a:latin typeface="+mn-lt"/>
                        <a:sym typeface="Wingdings 3" pitchFamily="18" charset="2"/>
                      </a:endParaRPr>
                    </a:p>
                    <a:p>
                      <a:pPr marL="342900" marR="0" lvl="0" indent="-342900" algn="l" defTabSz="914400" rtl="0" eaLnBrk="1" fontAlgn="base" latinLnBrk="0" hangingPunct="1">
                        <a:lnSpc>
                          <a:spcPct val="100000"/>
                        </a:lnSpc>
                        <a:spcBef>
                          <a:spcPct val="50000"/>
                        </a:spcBef>
                        <a:spcAft>
                          <a:spcPct val="0"/>
                        </a:spcAft>
                        <a:buClrTx/>
                        <a:buSzTx/>
                        <a:buFont typeface="Wingdings 3" pitchFamily="18" charset="2"/>
                        <a:buChar char=""/>
                        <a:tabLst/>
                      </a:pPr>
                      <a:r>
                        <a:rPr kumimoji="0" lang="en-GB" altLang="en-US" sz="2000" b="1" i="0" u="none" strike="noStrike" cap="none" normalizeH="0" baseline="0" dirty="0" smtClean="0">
                          <a:ln>
                            <a:noFill/>
                          </a:ln>
                          <a:solidFill>
                            <a:schemeClr val="tx1"/>
                          </a:solidFill>
                          <a:effectLst/>
                          <a:latin typeface="Arial" charset="0"/>
                          <a:sym typeface="Wingdings 3" pitchFamily="18" charset="2"/>
                        </a:rPr>
                        <a:t>The </a:t>
                      </a:r>
                      <a:r>
                        <a:rPr kumimoji="0" lang="en-GB" altLang="en-US" sz="2000" b="1" i="0" u="none" strike="noStrike" cap="none" normalizeH="0" baseline="0" dirty="0" smtClean="0">
                          <a:ln>
                            <a:noFill/>
                          </a:ln>
                          <a:solidFill>
                            <a:schemeClr val="tx1"/>
                          </a:solidFill>
                          <a:effectLst/>
                          <a:latin typeface="Arial" charset="0"/>
                          <a:sym typeface="Wingdings 3" pitchFamily="18" charset="2"/>
                        </a:rPr>
                        <a:t>coherence (fc) </a:t>
                      </a:r>
                      <a:r>
                        <a:rPr kumimoji="0" lang="en-GB" altLang="en-US" sz="2000" b="1" i="0" u="none" strike="noStrike" cap="none" normalizeH="0" baseline="0" dirty="0" smtClean="0">
                          <a:ln>
                            <a:noFill/>
                          </a:ln>
                          <a:solidFill>
                            <a:schemeClr val="tx1"/>
                          </a:solidFill>
                          <a:effectLst/>
                          <a:latin typeface="Arial" charset="0"/>
                          <a:sym typeface="Wingdings 3" pitchFamily="18" charset="2"/>
                        </a:rPr>
                        <a:t>of </a:t>
                      </a:r>
                      <a:r>
                        <a:rPr kumimoji="0" lang="en-GB" altLang="en-US" sz="2000" b="1" i="0" u="none" strike="noStrike" cap="none" normalizeH="0" baseline="0" dirty="0" smtClean="0">
                          <a:ln>
                            <a:noFill/>
                          </a:ln>
                          <a:solidFill>
                            <a:schemeClr val="tx1"/>
                          </a:solidFill>
                          <a:effectLst/>
                          <a:latin typeface="Arial" charset="0"/>
                          <a:sym typeface="Wingdings 3" pitchFamily="18" charset="2"/>
                        </a:rPr>
                        <a:t>the </a:t>
                      </a:r>
                      <a:r>
                        <a:rPr kumimoji="0" lang="en-GB" altLang="en-US" sz="2000" b="1" i="0" u="none" strike="noStrike" cap="none" normalizeH="0" baseline="0" dirty="0" smtClean="0">
                          <a:ln>
                            <a:noFill/>
                          </a:ln>
                          <a:solidFill>
                            <a:schemeClr val="tx1"/>
                          </a:solidFill>
                          <a:effectLst/>
                          <a:latin typeface="Arial" charset="0"/>
                          <a:sym typeface="Wingdings 3" pitchFamily="18" charset="2"/>
                        </a:rPr>
                        <a:t>emitted </a:t>
                      </a:r>
                      <a:r>
                        <a:rPr kumimoji="0" lang="en-GB" altLang="en-US" sz="2000" b="1" i="0" u="none" strike="noStrike" cap="none" normalizeH="0" baseline="0" dirty="0" smtClean="0">
                          <a:ln>
                            <a:noFill/>
                          </a:ln>
                          <a:solidFill>
                            <a:schemeClr val="tx1"/>
                          </a:solidFill>
                          <a:effectLst/>
                          <a:latin typeface="Arial" charset="0"/>
                          <a:sym typeface="Wingdings 3" pitchFamily="18" charset="2"/>
                        </a:rPr>
                        <a:t>light </a:t>
                      </a:r>
                      <a:r>
                        <a:rPr kumimoji="0" lang="en-GB" altLang="en-US" sz="2400" b="1" i="0" u="none" strike="noStrike" kern="1200" cap="none" normalizeH="0" baseline="0" dirty="0" smtClean="0">
                          <a:ln>
                            <a:noFill/>
                          </a:ln>
                          <a:solidFill>
                            <a:schemeClr val="tx1"/>
                          </a:solidFill>
                          <a:effectLst/>
                          <a:latin typeface="+mn-lt"/>
                          <a:ea typeface="Cambria Math" panose="02040503050406030204" pitchFamily="18" charset="0"/>
                          <a:cs typeface="+mn-cs"/>
                          <a:sym typeface="Wingdings 3" pitchFamily="18" charset="2"/>
                        </a:rPr>
                        <a:t>⇒ </a:t>
                      </a:r>
                      <a:r>
                        <a:rPr kumimoji="0" lang="en-GB" altLang="en-US" sz="2000" b="1" i="0" u="none" strike="noStrike" kern="1200" cap="none" normalizeH="0" baseline="0" dirty="0" smtClean="0">
                          <a:ln>
                            <a:noFill/>
                          </a:ln>
                          <a:solidFill>
                            <a:schemeClr val="tx1"/>
                          </a:solidFill>
                          <a:effectLst/>
                          <a:latin typeface="Arial" panose="020B0604020202020204" pitchFamily="34" charset="0"/>
                          <a:ea typeface="Cambria Math" panose="02040503050406030204" pitchFamily="18" charset="0"/>
                          <a:cs typeface="Arial" panose="020B0604020202020204" pitchFamily="34" charset="0"/>
                          <a:sym typeface="Wingdings 3" pitchFamily="18" charset="2"/>
                        </a:rPr>
                        <a:t>is given by the emittance</a:t>
                      </a:r>
                      <a:endParaRPr kumimoji="0" lang="en-GB" altLang="en-US" sz="2000" b="1" i="0" u="none" strike="noStrike" cap="none" normalizeH="0" baseline="0" dirty="0" smtClean="0">
                        <a:ln>
                          <a:noFill/>
                        </a:ln>
                        <a:solidFill>
                          <a:schemeClr val="tx1"/>
                        </a:solidFill>
                        <a:effectLst/>
                        <a:latin typeface="Arial" panose="020B0604020202020204" pitchFamily="34" charset="0"/>
                        <a:cs typeface="Arial" panose="020B0604020202020204" pitchFamily="34" charset="0"/>
                        <a:sym typeface="Wingdings 3" pitchFamily="18" charset="2"/>
                      </a:endParaRPr>
                    </a:p>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altLang="en-US" sz="2000" b="1" i="0" u="none" strike="noStrike" cap="none" normalizeH="0" baseline="0" dirty="0" smtClean="0">
                          <a:ln>
                            <a:noFill/>
                          </a:ln>
                          <a:solidFill>
                            <a:schemeClr val="tx1"/>
                          </a:solidFill>
                          <a:effectLst/>
                          <a:latin typeface="Arial" charset="0"/>
                          <a:sym typeface="Wingdings 3" pitchFamily="18" charset="2"/>
                        </a:rPr>
                        <a:t>  the overall length of the straight </a:t>
                      </a:r>
                      <a:r>
                        <a:rPr kumimoji="0" lang="en-GB" altLang="en-US" sz="2000" b="1" i="0" u="none" strike="noStrike" cap="none" normalizeH="0" baseline="0" dirty="0" smtClean="0">
                          <a:ln>
                            <a:noFill/>
                          </a:ln>
                          <a:solidFill>
                            <a:schemeClr val="tx1"/>
                          </a:solidFill>
                          <a:effectLst/>
                          <a:latin typeface="Arial" charset="0"/>
                          <a:sym typeface="Wingdings 3" pitchFamily="18" charset="2"/>
                        </a:rPr>
                        <a:t>sections </a:t>
                      </a:r>
                      <a:r>
                        <a:rPr kumimoji="0" lang="en-GB" altLang="en-US" sz="2400" b="1" i="0" u="none" strike="noStrike" kern="1200" cap="none" normalizeH="0" baseline="0" dirty="0" smtClean="0">
                          <a:ln>
                            <a:noFill/>
                          </a:ln>
                          <a:solidFill>
                            <a:schemeClr val="tx1"/>
                          </a:solidFill>
                          <a:effectLst/>
                          <a:latin typeface="+mn-lt"/>
                          <a:ea typeface="Cambria Math" panose="02040503050406030204" pitchFamily="18" charset="0"/>
                          <a:cs typeface="+mn-cs"/>
                          <a:sym typeface="Wingdings 3" pitchFamily="18" charset="2"/>
                        </a:rPr>
                        <a:t>⇒</a:t>
                      </a:r>
                      <a:r>
                        <a:rPr kumimoji="0" lang="en-GB" altLang="en-US" sz="2000" b="1" i="0" u="none" strike="noStrike" cap="none" normalizeH="0" baseline="0" dirty="0" smtClean="0">
                          <a:ln>
                            <a:noFill/>
                          </a:ln>
                          <a:solidFill>
                            <a:schemeClr val="tx1"/>
                          </a:solidFill>
                          <a:effectLst/>
                          <a:latin typeface="Arial" charset="0"/>
                          <a:sym typeface="Wingdings 3" pitchFamily="18" charset="2"/>
                        </a:rPr>
                        <a:t>  circumference of the machine</a:t>
                      </a:r>
                      <a:endParaRPr kumimoji="0" lang="en-GB" altLang="en-US" sz="2000" b="1" i="0" u="none" strike="noStrike" cap="none" normalizeH="0" baseline="0" dirty="0" smtClean="0">
                        <a:ln>
                          <a:noFill/>
                        </a:ln>
                        <a:solidFill>
                          <a:schemeClr val="tx1"/>
                        </a:solidFill>
                        <a:effectLst/>
                        <a:latin typeface="Arial" charset="0"/>
                        <a:sym typeface="Wingdings 3" pitchFamily="18" charset="2"/>
                      </a:endParaRPr>
                    </a:p>
                    <a:p>
                      <a:pPr marL="0" marR="0" lvl="0" indent="0" algn="l" defTabSz="914400" rtl="0" eaLnBrk="1" fontAlgn="base" latinLnBrk="0" hangingPunct="1">
                        <a:lnSpc>
                          <a:spcPct val="100000"/>
                        </a:lnSpc>
                        <a:spcBef>
                          <a:spcPct val="50000"/>
                        </a:spcBef>
                        <a:spcAft>
                          <a:spcPct val="0"/>
                        </a:spcAft>
                        <a:buClrTx/>
                        <a:buSzTx/>
                        <a:buFont typeface="Wingdings 3" pitchFamily="18" charset="2"/>
                        <a:buChar char=""/>
                        <a:tabLst/>
                        <a:defRPr/>
                      </a:pPr>
                      <a:r>
                        <a:rPr kumimoji="0" lang="en-GB" altLang="en-US" sz="2000" b="1" i="0" u="none" strike="noStrike" cap="none" normalizeH="0" baseline="0" dirty="0" smtClean="0">
                          <a:ln>
                            <a:noFill/>
                          </a:ln>
                          <a:solidFill>
                            <a:schemeClr val="tx1"/>
                          </a:solidFill>
                          <a:effectLst/>
                          <a:latin typeface="Arial" charset="0"/>
                          <a:sym typeface="Wingdings 3" pitchFamily="18" charset="2"/>
                        </a:rPr>
                        <a:t>  the stability of the </a:t>
                      </a:r>
                      <a:r>
                        <a:rPr kumimoji="0" lang="en-GB" altLang="en-US" sz="2000" b="1" i="0" u="none" strike="noStrike" cap="none" normalizeH="0" baseline="0" dirty="0" smtClean="0">
                          <a:ln>
                            <a:noFill/>
                          </a:ln>
                          <a:solidFill>
                            <a:schemeClr val="tx1"/>
                          </a:solidFill>
                          <a:effectLst/>
                          <a:latin typeface="Arial" charset="0"/>
                          <a:sym typeface="Wingdings 3" pitchFamily="18" charset="2"/>
                        </a:rPr>
                        <a:t>beam </a:t>
                      </a:r>
                      <a:r>
                        <a:rPr kumimoji="0" lang="en-GB" altLang="en-US" sz="2400" b="1" i="0" u="none" strike="noStrike" kern="1200" cap="none" normalizeH="0" baseline="0" dirty="0" smtClean="0">
                          <a:ln>
                            <a:noFill/>
                          </a:ln>
                          <a:solidFill>
                            <a:schemeClr val="tx1"/>
                          </a:solidFill>
                          <a:effectLst/>
                          <a:latin typeface="+mn-lt"/>
                          <a:ea typeface="Cambria Math" panose="02040503050406030204" pitchFamily="18" charset="0"/>
                          <a:cs typeface="+mn-cs"/>
                          <a:sym typeface="Wingdings 3" pitchFamily="18" charset="2"/>
                        </a:rPr>
                        <a:t>⇒ </a:t>
                      </a:r>
                      <a:r>
                        <a:rPr kumimoji="0" lang="en-GB" altLang="en-US" sz="2000" b="1" i="0" u="none" strike="noStrike" cap="none" normalizeH="0" baseline="0" dirty="0" smtClean="0">
                          <a:ln>
                            <a:noFill/>
                          </a:ln>
                          <a:solidFill>
                            <a:schemeClr val="tx1"/>
                          </a:solidFill>
                          <a:effectLst/>
                          <a:latin typeface="Arial" charset="0"/>
                          <a:sym typeface="Wingdings 3" pitchFamily="18" charset="2"/>
                        </a:rPr>
                        <a:t>current, the </a:t>
                      </a:r>
                      <a:r>
                        <a:rPr kumimoji="0" lang="en-GB" altLang="en-US" sz="2000" b="1" i="0" u="none" strike="noStrike" cap="none" normalizeH="0" baseline="0" dirty="0" err="1" smtClean="0">
                          <a:ln>
                            <a:noFill/>
                          </a:ln>
                          <a:solidFill>
                            <a:schemeClr val="tx1"/>
                          </a:solidFill>
                          <a:effectLst/>
                          <a:latin typeface="Arial" charset="0"/>
                          <a:sym typeface="Wingdings 3" pitchFamily="18" charset="2"/>
                        </a:rPr>
                        <a:t>rf</a:t>
                      </a:r>
                      <a:r>
                        <a:rPr kumimoji="0" lang="en-GB" altLang="en-US" sz="2000" b="1" i="0" u="none" strike="noStrike" cap="none" normalizeH="0" baseline="0" dirty="0" smtClean="0">
                          <a:ln>
                            <a:noFill/>
                          </a:ln>
                          <a:solidFill>
                            <a:schemeClr val="tx1"/>
                          </a:solidFill>
                          <a:effectLst/>
                          <a:latin typeface="Arial" charset="0"/>
                          <a:sym typeface="Wingdings 3" pitchFamily="18" charset="2"/>
                        </a:rPr>
                        <a:t>-, vacuum-, feedback -system, </a:t>
                      </a:r>
                      <a:r>
                        <a:rPr kumimoji="0" lang="en-GB" altLang="en-US" sz="2000" b="1" i="0" u="none" strike="noStrike" cap="none" normalizeH="0" baseline="0" dirty="0" err="1" smtClean="0">
                          <a:ln>
                            <a:noFill/>
                          </a:ln>
                          <a:solidFill>
                            <a:schemeClr val="tx1"/>
                          </a:solidFill>
                          <a:effectLst/>
                          <a:latin typeface="Arial" charset="0"/>
                          <a:sym typeface="Wingdings 3" pitchFamily="18" charset="2"/>
                        </a:rPr>
                        <a:t>etc</a:t>
                      </a:r>
                      <a:endParaRPr kumimoji="0" lang="en-GB" altLang="en-US" sz="2000" b="1" i="0" u="none" strike="noStrike" cap="none" normalizeH="0" baseline="0" dirty="0" smtClean="0">
                        <a:ln>
                          <a:noFill/>
                        </a:ln>
                        <a:solidFill>
                          <a:schemeClr val="tx1"/>
                        </a:solidFill>
                        <a:effectLst/>
                        <a:latin typeface="Arial" charset="0"/>
                        <a:sym typeface="Wingdings 3" pitchFamily="18" charset="2"/>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00"/>
                    </a:solidFill>
                  </a:tcPr>
                </a:tc>
              </a:tr>
            </a:tbl>
          </a:graphicData>
        </a:graphic>
      </p:graphicFrame>
      <p:sp>
        <p:nvSpPr>
          <p:cNvPr id="193545" name="Text Box 9"/>
          <p:cNvSpPr txBox="1">
            <a:spLocks noChangeArrowheads="1"/>
          </p:cNvSpPr>
          <p:nvPr/>
        </p:nvSpPr>
        <p:spPr bwMode="auto">
          <a:xfrm>
            <a:off x="2286000" y="3657600"/>
            <a:ext cx="7162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en-GB" altLang="en-US" sz="2400">
              <a:latin typeface="Times New Roman" pitchFamily="18" charset="0"/>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Performance of a Synchrotron Radiation Light Source</a:t>
            </a:r>
            <a:endParaRPr lang="en-US" sz="3200" b="1" dirty="0">
              <a:solidFill>
                <a:schemeClr val="bg1"/>
              </a:solidFill>
            </a:endParaRPr>
          </a:p>
        </p:txBody>
      </p:sp>
      <p:sp>
        <p:nvSpPr>
          <p:cNvPr id="3" name="Footer Placeholder 2"/>
          <p:cNvSpPr>
            <a:spLocks noGrp="1"/>
          </p:cNvSpPr>
          <p:nvPr>
            <p:ph type="ftr" sz="quarter" idx="11"/>
          </p:nvPr>
        </p:nvSpPr>
        <p:spPr>
          <a:xfrm>
            <a:off x="6350" y="6436995"/>
            <a:ext cx="3327044" cy="365125"/>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4" name="Slide Number Placeholder 3"/>
          <p:cNvSpPr>
            <a:spLocks noGrp="1"/>
          </p:cNvSpPr>
          <p:nvPr>
            <p:ph type="sldNum" sz="quarter" idx="12"/>
          </p:nvPr>
        </p:nvSpPr>
        <p:spPr>
          <a:xfrm>
            <a:off x="11359167" y="6335077"/>
            <a:ext cx="345404" cy="365125"/>
          </a:xfrm>
        </p:spPr>
        <p:txBody>
          <a:bodyPr/>
          <a:lstStyle/>
          <a:p>
            <a:fld id="{555FBDCE-360B-49F4-A4BA-4B4F222B4A6D}" type="slidenum">
              <a:rPr lang="en-US" sz="1800" b="1" smtClean="0">
                <a:solidFill>
                  <a:schemeClr val="tx1"/>
                </a:solidFill>
              </a:rPr>
              <a:t>7</a:t>
            </a:fld>
            <a:endParaRPr lang="en-US" sz="1800" b="1">
              <a:solidFill>
                <a:schemeClr val="tx1"/>
              </a:solidFill>
            </a:endParaRPr>
          </a:p>
        </p:txBody>
      </p:sp>
    </p:spTree>
    <p:extLst>
      <p:ext uri="{BB962C8B-B14F-4D97-AF65-F5344CB8AC3E}">
        <p14:creationId xmlns:p14="http://schemas.microsoft.com/office/powerpoint/2010/main" val="25258526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0" y="6425405"/>
            <a:ext cx="3284112" cy="319088"/>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414438" y="6402386"/>
            <a:ext cx="471152" cy="365125"/>
          </a:xfrm>
        </p:spPr>
        <p:txBody>
          <a:bodyPr/>
          <a:lstStyle/>
          <a:p>
            <a:fld id="{555FBDCE-360B-49F4-A4BA-4B4F222B4A6D}" type="slidenum">
              <a:rPr lang="en-US" sz="1800" b="1" smtClean="0">
                <a:solidFill>
                  <a:schemeClr val="tx1"/>
                </a:solidFill>
              </a:rPr>
              <a:t>8</a:t>
            </a:fld>
            <a:endParaRPr lang="en-US" sz="1800" b="1" dirty="0">
              <a:solidFill>
                <a:schemeClr val="tx1"/>
              </a:solidFill>
            </a:endParaRPr>
          </a:p>
        </p:txBody>
      </p:sp>
      <p:sp>
        <p:nvSpPr>
          <p:cNvPr id="8" name="Rectangle 7"/>
          <p:cNvSpPr/>
          <p:nvPr/>
        </p:nvSpPr>
        <p:spPr>
          <a:xfrm>
            <a:off x="991673" y="805601"/>
            <a:ext cx="10542431" cy="4542013"/>
          </a:xfrm>
          <a:prstGeom prst="rect">
            <a:avLst/>
          </a:prstGeom>
          <a:solidFill>
            <a:srgbClr val="FFFF00"/>
          </a:solidFill>
          <a:ln w="28575">
            <a:solidFill>
              <a:schemeClr val="tx1"/>
            </a:solidFill>
          </a:ln>
        </p:spPr>
        <p:txBody>
          <a:bodyPr wrap="square">
            <a:spAutoFit/>
          </a:bodyPr>
          <a:lstStyle/>
          <a:p>
            <a:pPr>
              <a:lnSpc>
                <a:spcPct val="107000"/>
              </a:lnSpc>
              <a:spcAft>
                <a:spcPts val="800"/>
              </a:spcAft>
            </a:pPr>
            <a:r>
              <a:rPr lang="en-US" sz="2000" b="1" dirty="0">
                <a:latin typeface="Calibri" panose="020F0502020204030204" pitchFamily="34" charset="0"/>
                <a:ea typeface="Calibri" panose="020F0502020204030204" pitchFamily="34" charset="0"/>
                <a:cs typeface="Times New Roman" panose="02020603050405020304" pitchFamily="18" charset="0"/>
              </a:rPr>
              <a:t> </a:t>
            </a:r>
            <a:r>
              <a:rPr lang="en-US" sz="2000" b="1" dirty="0" smtClean="0">
                <a:latin typeface="Calibri" panose="020F0502020204030204" pitchFamily="34" charset="0"/>
                <a:ea typeface="Calibri" panose="020F0502020204030204" pitchFamily="34" charset="0"/>
                <a:cs typeface="Times New Roman" panose="02020603050405020304" pitchFamily="18" charset="0"/>
              </a:rPr>
              <a:t>                                                  ESSENTIAL REQUIREMENTS</a:t>
            </a:r>
            <a:endParaRPr lang="en-GB"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1</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 energy should </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be between 2.5 to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3 </a:t>
            </a:r>
            <a:r>
              <a:rPr lang="en-US" sz="2000" b="1"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GeV</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in order to reach with “in-vacuum” undulators </a:t>
            </a:r>
            <a:endParaRPr lang="en-GB" sz="20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photon energies of 20 to 30 </a:t>
            </a:r>
            <a:r>
              <a:rPr lang="en-US" sz="2000" b="1" dirty="0" err="1">
                <a:solidFill>
                  <a:srgbClr val="000000"/>
                </a:solidFill>
                <a:latin typeface="Calibri" panose="020F0502020204030204" pitchFamily="34" charset="0"/>
                <a:ea typeface="Times New Roman" panose="02020603050405020304" pitchFamily="18" charset="0"/>
                <a:cs typeface="Times New Roman" panose="02020603050405020304" pitchFamily="18" charset="0"/>
              </a:rPr>
              <a:t>keV</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a:t>
            </a:r>
            <a:endParaRPr lang="en-GB" sz="20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2</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he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circumference has to be around 350 </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a:t>
            </a: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3.) The lattice should be optimized for a high photon flux and brilliance</a:t>
            </a:r>
            <a:endParaRPr lang="en-GB" sz="20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4.) The natural emittance has to be in the range of smaller as 200 pmrad. </a:t>
            </a:r>
          </a:p>
          <a:p>
            <a:pPr>
              <a:lnSpc>
                <a:spcPct val="107000"/>
              </a:lnSpc>
            </a:pP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5.) </a:t>
            </a:r>
            <a:r>
              <a:rPr lang="en-US" sz="20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12 to 16 straights should be available</a:t>
            </a: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a:t>
            </a:r>
          </a:p>
          <a:p>
            <a:pPr>
              <a:lnSpc>
                <a:spcPct val="107000"/>
              </a:lnSpc>
            </a:pP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6.)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design current should be 400 to 500 mA. </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p>
          <a:p>
            <a:pPr>
              <a:lnSpc>
                <a:spcPct val="107000"/>
              </a:lnSpc>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7</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 booster synchrotron should be in the same tunnel as the storage ring.</a:t>
            </a:r>
            <a:endParaRPr lang="en-US" sz="2000" b="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endPar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US" sz="3200" b="1" dirty="0"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Overall it should be a 4</a:t>
            </a:r>
            <a:r>
              <a:rPr lang="en-US" sz="2000" b="1" baseline="30000"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Generation Light Source</a:t>
            </a:r>
            <a:endPar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US" sz="3200" b="1" dirty="0">
                <a:solidFill>
                  <a:srgbClr val="000000"/>
                </a:solidFill>
                <a:latin typeface="Cambria Math" panose="02040503050406030204" pitchFamily="18" charset="0"/>
                <a:ea typeface="Cambria Math" panose="02040503050406030204" pitchFamily="18" charset="0"/>
                <a:cs typeface="Times New Roman" panose="02020603050405020304" pitchFamily="18" charset="0"/>
              </a:rPr>
              <a:t>⇒</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Most important is the emittance of the storage ring</a:t>
            </a:r>
          </a:p>
        </p:txBody>
      </p:sp>
      <p:sp>
        <p:nvSpPr>
          <p:cNvPr id="9" name="TextBox 8"/>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Requirements for the Design of the SEE-SRL</a:t>
            </a:r>
            <a:endParaRPr lang="en-US" sz="3200" b="1" dirty="0">
              <a:solidFill>
                <a:schemeClr val="bg1"/>
              </a:solidFill>
            </a:endParaRPr>
          </a:p>
        </p:txBody>
      </p:sp>
      <p:pic>
        <p:nvPicPr>
          <p:cNvPr id="10" name="Picture 9"/>
          <p:cNvPicPr>
            <a:picLocks noChangeAspect="1"/>
          </p:cNvPicPr>
          <p:nvPr/>
        </p:nvPicPr>
        <p:blipFill>
          <a:blip r:embed="rId2"/>
          <a:stretch>
            <a:fillRect/>
          </a:stretch>
        </p:blipFill>
        <p:spPr>
          <a:xfrm>
            <a:off x="898441" y="5427769"/>
            <a:ext cx="3646589" cy="1028953"/>
          </a:xfrm>
          <a:prstGeom prst="rect">
            <a:avLst/>
          </a:prstGeom>
        </p:spPr>
      </p:pic>
      <p:pic>
        <p:nvPicPr>
          <p:cNvPr id="11" name="Picture 10"/>
          <p:cNvPicPr>
            <a:picLocks noChangeAspect="1"/>
          </p:cNvPicPr>
          <p:nvPr/>
        </p:nvPicPr>
        <p:blipFill>
          <a:blip r:embed="rId3"/>
          <a:stretch>
            <a:fillRect/>
          </a:stretch>
        </p:blipFill>
        <p:spPr>
          <a:xfrm>
            <a:off x="4945456" y="5487407"/>
            <a:ext cx="6468982" cy="909676"/>
          </a:xfrm>
          <a:prstGeom prst="rect">
            <a:avLst/>
          </a:prstGeom>
        </p:spPr>
      </p:pic>
    </p:spTree>
    <p:extLst>
      <p:ext uri="{BB962C8B-B14F-4D97-AF65-F5344CB8AC3E}">
        <p14:creationId xmlns:p14="http://schemas.microsoft.com/office/powerpoint/2010/main" val="4007069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91661" y="6432326"/>
            <a:ext cx="3284113" cy="288233"/>
          </a:xfrm>
        </p:spPr>
        <p:txBody>
          <a:bodyPr/>
          <a:lstStyle/>
          <a:p>
            <a:r>
              <a:rPr lang="de-DE" b="1" dirty="0" smtClean="0">
                <a:solidFill>
                  <a:schemeClr val="tx1"/>
                </a:solidFill>
              </a:rPr>
              <a:t>Forum Trieste / 25-26 January 2018 / D. Einfeld </a:t>
            </a:r>
            <a:endParaRPr lang="en-US" b="1" dirty="0">
              <a:solidFill>
                <a:schemeClr val="tx1"/>
              </a:solidFill>
            </a:endParaRPr>
          </a:p>
        </p:txBody>
      </p:sp>
      <p:sp>
        <p:nvSpPr>
          <p:cNvPr id="3" name="Slide Number Placeholder 2"/>
          <p:cNvSpPr>
            <a:spLocks noGrp="1"/>
          </p:cNvSpPr>
          <p:nvPr>
            <p:ph type="sldNum" sz="quarter" idx="12"/>
          </p:nvPr>
        </p:nvSpPr>
        <p:spPr>
          <a:xfrm>
            <a:off x="11590986" y="6432326"/>
            <a:ext cx="406758" cy="365125"/>
          </a:xfrm>
        </p:spPr>
        <p:txBody>
          <a:bodyPr/>
          <a:lstStyle/>
          <a:p>
            <a:fld id="{555FBDCE-360B-49F4-A4BA-4B4F222B4A6D}" type="slidenum">
              <a:rPr lang="en-US" sz="1800" b="1" smtClean="0">
                <a:solidFill>
                  <a:schemeClr val="tx1"/>
                </a:solidFill>
              </a:rPr>
              <a:t>9</a:t>
            </a:fld>
            <a:endParaRPr lang="en-US" sz="1800" b="1" dirty="0">
              <a:solidFill>
                <a:schemeClr val="tx1"/>
              </a:solidFill>
            </a:endParaRPr>
          </a:p>
        </p:txBody>
      </p:sp>
      <p:sp>
        <p:nvSpPr>
          <p:cNvPr id="8" name="TextBox 7"/>
          <p:cNvSpPr txBox="1"/>
          <p:nvPr/>
        </p:nvSpPr>
        <p:spPr>
          <a:xfrm>
            <a:off x="1" y="0"/>
            <a:ext cx="12192000" cy="584775"/>
          </a:xfrm>
          <a:prstGeom prst="rect">
            <a:avLst/>
          </a:prstGeom>
          <a:solidFill>
            <a:srgbClr val="6464CC"/>
          </a:solidFill>
        </p:spPr>
        <p:txBody>
          <a:bodyPr wrap="square" rtlCol="0">
            <a:spAutoFit/>
          </a:bodyPr>
          <a:lstStyle/>
          <a:p>
            <a:r>
              <a:rPr lang="en-US" sz="3200" b="1" dirty="0" smtClean="0">
                <a:solidFill>
                  <a:schemeClr val="bg1"/>
                </a:solidFill>
              </a:rPr>
              <a:t>                   Requirements for the Design of the SEE-SRL</a:t>
            </a:r>
            <a:endParaRPr lang="en-US" sz="3200" b="1" dirty="0">
              <a:solidFill>
                <a:schemeClr val="bg1"/>
              </a:solidFill>
            </a:endParaRPr>
          </a:p>
        </p:txBody>
      </p:sp>
      <p:sp>
        <p:nvSpPr>
          <p:cNvPr id="9" name="Rectangle 8"/>
          <p:cNvSpPr/>
          <p:nvPr/>
        </p:nvSpPr>
        <p:spPr>
          <a:xfrm>
            <a:off x="1251934" y="1035523"/>
            <a:ext cx="10542431" cy="4146776"/>
          </a:xfrm>
          <a:prstGeom prst="rect">
            <a:avLst/>
          </a:prstGeom>
          <a:solidFill>
            <a:srgbClr val="FFFF00"/>
          </a:solidFill>
          <a:ln w="28575">
            <a:solidFill>
              <a:schemeClr val="tx1"/>
            </a:solidFill>
          </a:ln>
        </p:spPr>
        <p:txBody>
          <a:bodyPr wrap="square">
            <a:spAutoFit/>
          </a:bodyPr>
          <a:lstStyle/>
          <a:p>
            <a:pPr>
              <a:lnSpc>
                <a:spcPct val="107000"/>
              </a:lnSpc>
              <a:spcAft>
                <a:spcPts val="800"/>
              </a:spcAft>
            </a:pPr>
            <a:r>
              <a:rPr lang="en-US" sz="2000" b="1" dirty="0">
                <a:latin typeface="Calibri" panose="020F0502020204030204" pitchFamily="34" charset="0"/>
                <a:ea typeface="Calibri" panose="020F0502020204030204" pitchFamily="34" charset="0"/>
                <a:cs typeface="Times New Roman" panose="02020603050405020304" pitchFamily="18" charset="0"/>
              </a:rPr>
              <a:t> </a:t>
            </a:r>
            <a:r>
              <a:rPr lang="en-US" sz="2000" b="1" dirty="0" smtClean="0">
                <a:latin typeface="Calibri" panose="020F0502020204030204" pitchFamily="34" charset="0"/>
                <a:ea typeface="Calibri" panose="020F0502020204030204" pitchFamily="34" charset="0"/>
                <a:cs typeface="Times New Roman" panose="02020603050405020304" pitchFamily="18" charset="0"/>
              </a:rPr>
              <a:t>                                                  DESIREABLE REQUIREMENTS</a:t>
            </a:r>
            <a:endParaRPr lang="en-GB" sz="20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8</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Permanent magnets should be used.</a:t>
            </a:r>
          </a:p>
          <a:p>
            <a:pPr>
              <a:lnSpc>
                <a:spcPct val="107000"/>
              </a:lnSpc>
              <a:spcAft>
                <a:spcPts val="0"/>
              </a:spcAft>
            </a:pP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9</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US" sz="2000" b="1"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 commercial 100 MHz system should be used.</a:t>
            </a:r>
          </a:p>
          <a:p>
            <a:pPr>
              <a:lnSpc>
                <a:spcPct val="107000"/>
              </a:lnSpc>
              <a:spcAft>
                <a:spcPts val="0"/>
              </a:spcAft>
            </a:pP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10.) </a:t>
            </a:r>
            <a:r>
              <a:rPr lang="en-US" sz="20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For the vacuum system NEG coating should be used.</a:t>
            </a:r>
            <a:endParaRPr lang="en-GB" sz="20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11.) </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pre accelerator should be a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L</a:t>
            </a: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inac with an energy of at least 100 MeV.</a:t>
            </a: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12.)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“topping up” injection mode must be possible in order to have a constant </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head load on the optical components of the beam lines.</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13.)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lifetime should be large enough (› 8 hours) to reduce the radiation level in </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the experimental hall. </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14.)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The energy acceptance has to be at least 4 % ( life time requirement )</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smtClean="0">
                <a:solidFill>
                  <a:srgbClr val="000000"/>
                </a:solidFill>
                <a:latin typeface="Calibri" panose="020F0502020204030204" pitchFamily="34" charset="0"/>
                <a:ea typeface="Times New Roman" panose="02020603050405020304" pitchFamily="18" charset="0"/>
                <a:cs typeface="Times New Roman" panose="02020603050405020304" pitchFamily="18" charset="0"/>
              </a:rPr>
              <a:t>15.) </a:t>
            </a: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Feedback systems have to be introduced to get sub-micron-stability of the </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US" sz="2000" b="1"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        stored electron beam. </a:t>
            </a:r>
            <a:endParaRPr lang="en-GB" sz="2000"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252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37824</TotalTime>
  <Words>2392</Words>
  <Application>Microsoft Office PowerPoint</Application>
  <PresentationFormat>Widescreen</PresentationFormat>
  <Paragraphs>384</Paragraphs>
  <Slides>40</Slides>
  <Notes>14</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54" baseType="lpstr">
      <vt:lpstr>MS Mincho</vt:lpstr>
      <vt:lpstr>Arial</vt:lpstr>
      <vt:lpstr>Calibri</vt:lpstr>
      <vt:lpstr>Calibri Light</vt:lpstr>
      <vt:lpstr>Cambria Math</vt:lpstr>
      <vt:lpstr>StarSymbol</vt:lpstr>
      <vt:lpstr>Symbol</vt:lpstr>
      <vt:lpstr>Times New Roman</vt:lpstr>
      <vt:lpstr>Utopia</vt:lpstr>
      <vt:lpstr>Wingdings</vt:lpstr>
      <vt:lpstr>Wingdings 3</vt:lpstr>
      <vt:lpstr>Office Theme</vt:lpstr>
      <vt:lpstr>Equation</vt:lpstr>
      <vt:lpstr>Arbeitsblatt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ESRF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EINFELD Dieter</dc:creator>
  <cp:lastModifiedBy>EINFELD Dieter</cp:lastModifiedBy>
  <cp:revision>242</cp:revision>
  <cp:lastPrinted>2018-01-22T20:35:19Z</cp:lastPrinted>
  <dcterms:created xsi:type="dcterms:W3CDTF">2017-12-26T13:34:23Z</dcterms:created>
  <dcterms:modified xsi:type="dcterms:W3CDTF">2018-01-25T07:30:44Z</dcterms:modified>
</cp:coreProperties>
</file>