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642" r:id="rId2"/>
    <p:sldId id="648" r:id="rId3"/>
    <p:sldId id="655" r:id="rId4"/>
    <p:sldId id="656" r:id="rId5"/>
    <p:sldId id="649" r:id="rId6"/>
    <p:sldId id="650" r:id="rId7"/>
    <p:sldId id="644" r:id="rId8"/>
    <p:sldId id="652" r:id="rId9"/>
    <p:sldId id="651" r:id="rId10"/>
    <p:sldId id="654" r:id="rId11"/>
    <p:sldId id="645" r:id="rId12"/>
    <p:sldId id="646" r:id="rId13"/>
    <p:sldId id="643" r:id="rId14"/>
  </p:sldIdLst>
  <p:sldSz cx="12192000" cy="6858000"/>
  <p:notesSz cx="6980238" cy="9236075"/>
  <p:embeddedFontLst>
    <p:embeddedFont>
      <p:font typeface="Calibri Light" panose="020F0302020204030204" pitchFamily="34" charset="0"/>
      <p:regular r:id="rId17"/>
      <p: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Eras Light ITC" panose="020B0402030504020804" pitchFamily="34" charset="0"/>
      <p:regular r:id="rId23"/>
    </p:embeddedFont>
  </p:embeddedFont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2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2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2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2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2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revor Rayment" initials="TR" lastIdx="1" clrIdx="0">
    <p:extLst>
      <p:ext uri="{19B8F6BF-5375-455C-9EA6-DF929625EA0E}">
        <p15:presenceInfo xmlns:p15="http://schemas.microsoft.com/office/powerpoint/2012/main" userId="206b8e4f7969fd0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  <a:srgbClr val="FFFF99"/>
    <a:srgbClr val="F3FEA0"/>
    <a:srgbClr val="660033"/>
    <a:srgbClr val="FFCC00"/>
    <a:srgbClr val="00FF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6" d="100"/>
          <a:sy n="86" d="100"/>
        </p:scale>
        <p:origin x="105" y="45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1">
                <a:solidFill>
                  <a:schemeClr val="tx1"/>
                </a:solidFill>
                <a:latin typeface="Eras Light ITC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1">
                <a:solidFill>
                  <a:schemeClr val="tx1"/>
                </a:solidFill>
                <a:latin typeface="Eras Light ITC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630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1">
                <a:solidFill>
                  <a:schemeClr val="tx1"/>
                </a:solidFill>
                <a:latin typeface="Eras Light ITC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7630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1">
                <a:solidFill>
                  <a:schemeClr val="tx1"/>
                </a:solidFill>
                <a:latin typeface="Eras Light ITC" pitchFamily="34" charset="0"/>
              </a:defRPr>
            </a:lvl1pPr>
          </a:lstStyle>
          <a:p>
            <a:pPr>
              <a:defRPr/>
            </a:pPr>
            <a:fld id="{69BAB96E-C10B-4C7A-B4AF-965E0CE21E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1" i="1" baseline="-250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1" i="1" baseline="-250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52425" y="685800"/>
            <a:ext cx="622935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5105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630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1" i="1" baseline="-250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7630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1" i="1" baseline="-25000">
                <a:latin typeface="Arial" charset="0"/>
              </a:defRPr>
            </a:lvl1pPr>
          </a:lstStyle>
          <a:p>
            <a:pPr>
              <a:defRPr/>
            </a:pPr>
            <a:fld id="{5B5C38DF-6BEC-46D0-ABF4-8A4C5B89CA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Eras Light ITC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Eras Light ITC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Eras Light ITC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Eras Light ITC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Eras Light ITC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2425" y="685800"/>
            <a:ext cx="6229350" cy="3505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Ask how the presence of SEE-LS would have been able to contribute to the clean up…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5C38DF-6BEC-46D0-ABF4-8A4C5B89CAB5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202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F2D2C-B988-4A58-BE05-5FC765D13B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780F1-8677-489C-9B03-379D4379F5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9BD14-C354-4655-99DD-364700FB10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5964B-C556-46BC-80BE-F3E5143996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05832-85A4-4E07-96A1-5C41043CCC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102AA-F6C4-41E5-98BD-AE92326F7E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9C398-E8ED-4FF9-9891-04CC68528C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492443"/>
          </a:xfrm>
        </p:spPr>
        <p:txBody>
          <a:bodyPr anchor="t">
            <a:spAutoFit/>
          </a:bodyPr>
          <a:lstStyle>
            <a:lvl1pPr algn="l">
              <a:defRPr sz="2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C749D-7707-4B51-94C9-136E73FA0D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718EB-1A35-4D1C-8337-3CCF68F700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4FC1C-3F4B-4DA3-8042-D1F4FAC97E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A4643-BA54-48BA-A768-198FAF5A2A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solidFill>
                  <a:schemeClr val="tx1"/>
                </a:solidFill>
                <a:latin typeface="Eras Light ITC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chemeClr val="tx1"/>
                </a:solidFill>
                <a:latin typeface="Eras Light ITC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tx1"/>
                </a:solidFill>
                <a:latin typeface="Eras Light ITC" pitchFamily="34" charset="0"/>
              </a:defRPr>
            </a:lvl1pPr>
          </a:lstStyle>
          <a:p>
            <a:pPr>
              <a:defRPr/>
            </a:pPr>
            <a:fld id="{EC04B405-F06E-4BE5-8AB7-2D118352A7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image" Target="../media/image1.gif"/><Relationship Id="rId7" Type="http://schemas.openxmlformats.org/officeDocument/2006/relationships/image" Target="../media/image2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11" Type="http://schemas.openxmlformats.org/officeDocument/2006/relationships/image" Target="../media/image33.jpg"/><Relationship Id="rId5" Type="http://schemas.openxmlformats.org/officeDocument/2006/relationships/image" Target="../media/image27.jpeg"/><Relationship Id="rId10" Type="http://schemas.openxmlformats.org/officeDocument/2006/relationships/image" Target="../media/image32.jpg"/><Relationship Id="rId4" Type="http://schemas.openxmlformats.org/officeDocument/2006/relationships/image" Target="../media/image2.gif"/><Relationship Id="rId9" Type="http://schemas.openxmlformats.org/officeDocument/2006/relationships/image" Target="../media/image3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gif"/><Relationship Id="rId5" Type="http://schemas.openxmlformats.org/officeDocument/2006/relationships/image" Target="../media/image11.jpg"/><Relationship Id="rId4" Type="http://schemas.openxmlformats.org/officeDocument/2006/relationships/image" Target="../media/image10.jpg"/><Relationship Id="rId9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microsoft.com/office/2007/relationships/media" Target="../media/media2.mp4"/><Relationship Id="rId7" Type="http://schemas.openxmlformats.org/officeDocument/2006/relationships/image" Target="../media/image20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9.jpeg"/><Relationship Id="rId5" Type="http://schemas.openxmlformats.org/officeDocument/2006/relationships/slideLayout" Target="../slideLayouts/slideLayout6.xml"/><Relationship Id="rId4" Type="http://schemas.openxmlformats.org/officeDocument/2006/relationships/video" Target="../media/media2.mp4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6313620-940C-4542-9EB1-210A86D3AD28}"/>
              </a:ext>
            </a:extLst>
          </p:cNvPr>
          <p:cNvSpPr/>
          <p:nvPr/>
        </p:nvSpPr>
        <p:spPr>
          <a:xfrm>
            <a:off x="1847528" y="692696"/>
            <a:ext cx="67687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600" b="1" dirty="0">
                <a:solidFill>
                  <a:schemeClr val="tx1"/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Synchrotron light: a bright future for SEE scientists and society</a:t>
            </a:r>
            <a:endParaRPr lang="en-GB" sz="3600" b="1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63AB5F-887D-4DC2-864D-FA3B84950FE5}"/>
              </a:ext>
            </a:extLst>
          </p:cNvPr>
          <p:cNvSpPr txBox="1"/>
          <p:nvPr/>
        </p:nvSpPr>
        <p:spPr>
          <a:xfrm>
            <a:off x="1919536" y="3284985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>
                <a:solidFill>
                  <a:srgbClr val="3333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Professor Trevor Rayment</a:t>
            </a:r>
          </a:p>
          <a:p>
            <a:pPr>
              <a:lnSpc>
                <a:spcPct val="150000"/>
              </a:lnSpc>
            </a:pPr>
            <a:r>
              <a:rPr lang="en-GB" sz="2400" b="1" dirty="0">
                <a:solidFill>
                  <a:srgbClr val="3333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University of Birmingham, UK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9A5370-EFC9-4D74-8F39-4A38B97F50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95" y="5822246"/>
            <a:ext cx="728269" cy="7282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F59C64-58AB-4385-BCFC-FDFA53BF07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5" y="5822246"/>
            <a:ext cx="2016225" cy="5613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E76AAD-8471-432B-A285-3C3B09F11E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877" y="5517232"/>
            <a:ext cx="1702699" cy="113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6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5E555-7B4B-4F46-B103-0DA98D673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Cleaning up… our environment II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86519D-DE93-489E-A4A6-45EAC3B38E6D}"/>
              </a:ext>
            </a:extLst>
          </p:cNvPr>
          <p:cNvSpPr txBox="1"/>
          <p:nvPr/>
        </p:nvSpPr>
        <p:spPr>
          <a:xfrm>
            <a:off x="1271464" y="1121140"/>
            <a:ext cx="69847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Arsenic, chromium and vanadium are all toxic metals</a:t>
            </a:r>
          </a:p>
          <a:p>
            <a:endParaRPr lang="en-GB" dirty="0"/>
          </a:p>
          <a:p>
            <a:r>
              <a:rPr lang="en-GB" dirty="0"/>
              <a:t>X-ray spectroscopy can determine the speciation of these elements in the mud.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879579-F87D-477E-B120-6F6766BEEBBC}"/>
              </a:ext>
            </a:extLst>
          </p:cNvPr>
          <p:cNvSpPr/>
          <p:nvPr/>
        </p:nvSpPr>
        <p:spPr>
          <a:xfrm>
            <a:off x="1281412" y="2605027"/>
            <a:ext cx="51746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Results: in the red mud 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Arsenic and Chromium are ‘fixed’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Vanadium is ‘more soluble’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Vanadium is (surprisingly) the greater environmental hazard 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Better to remove rather than bury the mud.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60D173-4B2B-44C0-AE6A-B3EDBD804AAD}"/>
              </a:ext>
            </a:extLst>
          </p:cNvPr>
          <p:cNvSpPr txBox="1"/>
          <p:nvPr/>
        </p:nvSpPr>
        <p:spPr>
          <a:xfrm>
            <a:off x="6528048" y="6550224"/>
            <a:ext cx="42016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Ian Burke et al, Leeds UK, </a:t>
            </a:r>
            <a:r>
              <a:rPr lang="de-DE" sz="1400" dirty="0">
                <a:latin typeface="+mn-lt"/>
              </a:rPr>
              <a:t>doi:10.1021/es3003475</a:t>
            </a:r>
            <a:r>
              <a:rPr lang="en-GB" sz="1400" dirty="0">
                <a:latin typeface="+mn-lt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B11D76-9942-4472-8CAE-0ADC2D9014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6240" y="1563218"/>
            <a:ext cx="2520280" cy="4323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246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4A06F-96E9-478B-9B9C-AAD1D5671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the UK Diamond Synchrotron is used…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798EEB-15F5-4C75-AE2C-099D11423E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751" y="1018764"/>
            <a:ext cx="4396317" cy="42824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323C91-2688-4321-882E-52DECF040562}"/>
              </a:ext>
            </a:extLst>
          </p:cNvPr>
          <p:cNvSpPr txBox="1"/>
          <p:nvPr/>
        </p:nvSpPr>
        <p:spPr>
          <a:xfrm>
            <a:off x="191344" y="6525344"/>
            <a:ext cx="50405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3333CC"/>
                </a:solidFill>
              </a:rPr>
              <a:t>http://www.diamond.ac.uk/Public/Multimedia/Infographics/Science-Area.html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30D2D9-C277-48FB-ACBD-09CB492D7EB6}"/>
              </a:ext>
            </a:extLst>
          </p:cNvPr>
          <p:cNvSpPr txBox="1"/>
          <p:nvPr/>
        </p:nvSpPr>
        <p:spPr>
          <a:xfrm>
            <a:off x="5879976" y="5631631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3333CC"/>
                </a:solidFill>
              </a:rPr>
              <a:t>…but today’s question is </a:t>
            </a:r>
            <a:r>
              <a:rPr lang="en-GB" sz="2400" dirty="0">
                <a:solidFill>
                  <a:srgbClr val="3333CC"/>
                </a:solidFill>
                <a:sym typeface="Symbol" panose="05050102010706020507" pitchFamily="18" charset="2"/>
              </a:rPr>
              <a:t></a:t>
            </a:r>
            <a:r>
              <a:rPr lang="en-GB" sz="2400" dirty="0">
                <a:solidFill>
                  <a:srgbClr val="3333CC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627741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45738-2FF1-4D1A-BA9B-51BA942FE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…how would SEE use a synchrotron light source?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53C1DF-1E80-4CE8-98EE-03FD2AEF9501}"/>
              </a:ext>
            </a:extLst>
          </p:cNvPr>
          <p:cNvSpPr txBox="1"/>
          <p:nvPr/>
        </p:nvSpPr>
        <p:spPr>
          <a:xfrm>
            <a:off x="5015880" y="1412776"/>
            <a:ext cx="9361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588A5A-37D5-4596-B0A8-526AF60E86B2}"/>
              </a:ext>
            </a:extLst>
          </p:cNvPr>
          <p:cNvSpPr txBox="1"/>
          <p:nvPr/>
        </p:nvSpPr>
        <p:spPr>
          <a:xfrm>
            <a:off x="2423592" y="4174048"/>
            <a:ext cx="82809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3333CC"/>
                </a:solidFill>
              </a:rPr>
              <a:t>… it is your choice but,</a:t>
            </a:r>
          </a:p>
          <a:p>
            <a:endParaRPr lang="en-GB" b="1" dirty="0">
              <a:solidFill>
                <a:srgbClr val="3333CC"/>
              </a:solidFill>
            </a:endParaRPr>
          </a:p>
          <a:p>
            <a:pPr lvl="2"/>
            <a:r>
              <a:rPr lang="en-GB" b="1" dirty="0">
                <a:solidFill>
                  <a:srgbClr val="3333CC"/>
                </a:solidFill>
              </a:rPr>
              <a:t>whatever you choose… </a:t>
            </a:r>
          </a:p>
          <a:p>
            <a:pPr lvl="2"/>
            <a:endParaRPr lang="en-GB" b="1" dirty="0">
              <a:solidFill>
                <a:srgbClr val="3333CC"/>
              </a:solidFill>
            </a:endParaRPr>
          </a:p>
          <a:p>
            <a:pPr lvl="2"/>
            <a:r>
              <a:rPr lang="en-GB" b="1" dirty="0">
                <a:solidFill>
                  <a:srgbClr val="3333CC"/>
                </a:solidFill>
              </a:rPr>
              <a:t>the future for science in SEE is bright with a light source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959479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0E887-FE9C-406C-9F81-172C3F0BA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1864" y="2420888"/>
            <a:ext cx="2520280" cy="584775"/>
          </a:xfrm>
        </p:spPr>
        <p:txBody>
          <a:bodyPr/>
          <a:lstStyle/>
          <a:p>
            <a:pPr algn="ctr"/>
            <a:r>
              <a:rPr lang="en-GB" sz="3200" dirty="0">
                <a:solidFill>
                  <a:srgbClr val="3333CC"/>
                </a:solidFill>
              </a:rPr>
              <a:t>Thank you!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CF785C-E6CF-4CD2-AFE0-3F52DB16DD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376" y="5334651"/>
            <a:ext cx="1810817" cy="12060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C5E71D-3CE8-4C18-9187-099D211857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5445224"/>
            <a:ext cx="783087" cy="7830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2458EB5-A4EF-4711-8592-63BD505ED2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472" y="5445224"/>
            <a:ext cx="2088232" cy="58142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B606C07B-B615-4113-9BB7-9765FEDFD0DF}"/>
              </a:ext>
            </a:extLst>
          </p:cNvPr>
          <p:cNvGrpSpPr/>
          <p:nvPr/>
        </p:nvGrpSpPr>
        <p:grpSpPr>
          <a:xfrm>
            <a:off x="5111000" y="5458320"/>
            <a:ext cx="1969999" cy="1108124"/>
            <a:chOff x="5111000" y="5458320"/>
            <a:chExt cx="1969999" cy="110812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2A30BB6-7B35-4D5E-9BC6-ABD614FA0A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1000" y="5458320"/>
              <a:ext cx="1969999" cy="110812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3342869-A922-44AC-8993-962EC3E6CC7A}"/>
                </a:ext>
              </a:extLst>
            </p:cNvPr>
            <p:cNvSpPr txBox="1"/>
            <p:nvPr/>
          </p:nvSpPr>
          <p:spPr>
            <a:xfrm>
              <a:off x="5735960" y="5517232"/>
              <a:ext cx="57606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5400" dirty="0">
                  <a:solidFill>
                    <a:schemeClr val="bg1"/>
                  </a:solidFill>
                </a:rPr>
                <a:t>?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E20F90BE-B5F6-4C0A-B179-21045FDDDE6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4027">
            <a:off x="8344127" y="214421"/>
            <a:ext cx="2913397" cy="194421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C3A1B0B-B232-44A3-8B69-D3F9312A9EB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2221">
            <a:off x="1240623" y="390274"/>
            <a:ext cx="3050282" cy="203148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DF08B9-A9B0-48C3-9C83-EE63A456CF6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4125">
            <a:off x="4871863" y="233927"/>
            <a:ext cx="3068337" cy="191419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7435B4E-C166-4140-98F2-933977C0F02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83745">
            <a:off x="8460987" y="2726200"/>
            <a:ext cx="2915994" cy="181915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8F10E5E-478B-4FAF-95A5-E41B98B65B5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5634">
            <a:off x="1264483" y="2875170"/>
            <a:ext cx="2793625" cy="174281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A7B97A4-EB72-4CEB-8BE1-153D4ED5CE4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29470">
            <a:off x="4880138" y="3278432"/>
            <a:ext cx="2716759" cy="1694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15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30C00-CC01-44CA-BD86-11AE84701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Synopsis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27CC15-125D-48B5-B613-A32ED867ACCB}"/>
              </a:ext>
            </a:extLst>
          </p:cNvPr>
          <p:cNvSpPr txBox="1"/>
          <p:nvPr/>
        </p:nvSpPr>
        <p:spPr>
          <a:xfrm>
            <a:off x="2063552" y="1340768"/>
            <a:ext cx="597666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Output from typical beamlines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Collaborations…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Supporting sustainable energy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Cleaning up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Summary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805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73947-CF51-4549-89BA-A0AE452EA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Typical Beamline layouts for spectroscopy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78302C-1ED5-49FC-A270-AD122235DD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64" y="4572520"/>
            <a:ext cx="6819084" cy="23064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B1B3DF5-047C-4697-9B5A-55D383463E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9696" y="1000610"/>
            <a:ext cx="6762373" cy="350851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EDABDAD-F678-414F-BBFD-4D163C9848D6}"/>
              </a:ext>
            </a:extLst>
          </p:cNvPr>
          <p:cNvSpPr txBox="1"/>
          <p:nvPr/>
        </p:nvSpPr>
        <p:spPr>
          <a:xfrm>
            <a:off x="1055440" y="2348880"/>
            <a:ext cx="1728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Schematic</a:t>
            </a:r>
          </a:p>
          <a:p>
            <a:r>
              <a:rPr lang="en-GB" dirty="0"/>
              <a:t>(ALS)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3DE682-A435-4AFC-88CF-51DCB751FC0D}"/>
              </a:ext>
            </a:extLst>
          </p:cNvPr>
          <p:cNvSpPr txBox="1"/>
          <p:nvPr/>
        </p:nvSpPr>
        <p:spPr>
          <a:xfrm>
            <a:off x="983432" y="5085184"/>
            <a:ext cx="16778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Floor plan</a:t>
            </a:r>
          </a:p>
          <a:p>
            <a:r>
              <a:rPr lang="en-GB" dirty="0"/>
              <a:t>(Diamond)</a:t>
            </a:r>
          </a:p>
        </p:txBody>
      </p:sp>
    </p:spTree>
    <p:extLst>
      <p:ext uri="{BB962C8B-B14F-4D97-AF65-F5344CB8AC3E}">
        <p14:creationId xmlns:p14="http://schemas.microsoft.com/office/powerpoint/2010/main" val="1035446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E2CBD-EAF2-431C-A7DF-CAC83B389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Typical Beamline layouts for infra red spectroscopy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7C6290-C8A2-4D36-A82F-6EF9968080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53" y="4662462"/>
            <a:ext cx="11955211" cy="22229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ABD5568-F69F-4993-9DA5-A2041A7DBD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77" y="1484136"/>
            <a:ext cx="10212959" cy="266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833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456AA-7BA8-426B-A703-9123431C3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Beamlines are versatile…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321956-6C09-45F1-BC18-BFB802BA9F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2852936"/>
            <a:ext cx="3319072" cy="15260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691D38-CDB3-4CB7-8FEB-14135A9288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616" y="2276872"/>
            <a:ext cx="2644863" cy="7200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7538CA0-BE93-4983-B345-4C0DA68E9B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712" y="5301209"/>
            <a:ext cx="2141361" cy="14160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C580B37-AFFE-4ECD-9C37-2538ACB63B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472" y="4673090"/>
            <a:ext cx="2167989" cy="152521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E676561-E5DA-446B-A4F6-F958E49B064C}"/>
              </a:ext>
            </a:extLst>
          </p:cNvPr>
          <p:cNvSpPr txBox="1"/>
          <p:nvPr/>
        </p:nvSpPr>
        <p:spPr>
          <a:xfrm>
            <a:off x="3719736" y="4673090"/>
            <a:ext cx="1652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Conservation of heritage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8E47393-704D-453F-866C-F0721557CB3A}"/>
              </a:ext>
            </a:extLst>
          </p:cNvPr>
          <p:cNvSpPr txBox="1"/>
          <p:nvPr/>
        </p:nvSpPr>
        <p:spPr>
          <a:xfrm>
            <a:off x="9192344" y="4181018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Health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274F8EA-4C72-4691-BDC0-D7A93B717E80}"/>
              </a:ext>
            </a:extLst>
          </p:cNvPr>
          <p:cNvGrpSpPr/>
          <p:nvPr/>
        </p:nvGrpSpPr>
        <p:grpSpPr>
          <a:xfrm>
            <a:off x="6240016" y="4581128"/>
            <a:ext cx="2434551" cy="2079682"/>
            <a:chOff x="5040560" y="4341359"/>
            <a:chExt cx="2434551" cy="2079682"/>
          </a:xfrm>
        </p:grpSpPr>
        <p:pic>
          <p:nvPicPr>
            <p:cNvPr id="18" name="Picture 17" descr="Abstract Image">
              <a:extLst>
                <a:ext uri="{FF2B5EF4-FFF2-40B4-BE49-F238E27FC236}">
                  <a16:creationId xmlns:a16="http://schemas.microsoft.com/office/drawing/2014/main" id="{AC5A8288-E705-49A1-8B4C-E60512EE26F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0706" y="4673089"/>
              <a:ext cx="2324405" cy="174795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7AA0200-668B-483F-A420-0D0D819A7179}"/>
                </a:ext>
              </a:extLst>
            </p:cNvPr>
            <p:cNvSpPr txBox="1"/>
            <p:nvPr/>
          </p:nvSpPr>
          <p:spPr>
            <a:xfrm>
              <a:off x="5040560" y="4341359"/>
              <a:ext cx="14756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dirty="0"/>
                <a:t>Environment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51EEFDCE-5B37-43A1-9AE1-049D1EEF3E4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471" y="332657"/>
            <a:ext cx="2447985" cy="244798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A200A45-507D-4536-9957-4263E91870B6}"/>
              </a:ext>
            </a:extLst>
          </p:cNvPr>
          <p:cNvSpPr txBox="1"/>
          <p:nvPr/>
        </p:nvSpPr>
        <p:spPr>
          <a:xfrm>
            <a:off x="6826175" y="742822"/>
            <a:ext cx="17180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Catalysts for biofuels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95D533F8-668F-4DAA-B5C7-E1D2AF9F7A8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686" y="904271"/>
            <a:ext cx="1840315" cy="122553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CEAC737-7E64-4BE5-914F-CC343369E751}"/>
              </a:ext>
            </a:extLst>
          </p:cNvPr>
          <p:cNvSpPr txBox="1"/>
          <p:nvPr/>
        </p:nvSpPr>
        <p:spPr>
          <a:xfrm>
            <a:off x="2351432" y="881272"/>
            <a:ext cx="1840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Li-batteries:</a:t>
            </a:r>
          </a:p>
          <a:p>
            <a:r>
              <a:rPr lang="en-GB" sz="1800" dirty="0"/>
              <a:t>next generation 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823D443E-1B2A-4268-B957-4D0A646E096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002" y="2722556"/>
            <a:ext cx="2014422" cy="119102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FFD5F65-12DF-47E9-B483-DC7F77CE7DBA}"/>
              </a:ext>
            </a:extLst>
          </p:cNvPr>
          <p:cNvSpPr txBox="1"/>
          <p:nvPr/>
        </p:nvSpPr>
        <p:spPr>
          <a:xfrm>
            <a:off x="7286201" y="2902212"/>
            <a:ext cx="1186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Minerals in food</a:t>
            </a:r>
          </a:p>
        </p:txBody>
      </p:sp>
    </p:spTree>
    <p:extLst>
      <p:ext uri="{BB962C8B-B14F-4D97-AF65-F5344CB8AC3E}">
        <p14:creationId xmlns:p14="http://schemas.microsoft.com/office/powerpoint/2010/main" val="1135982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8B8F0-2F31-4F09-8E06-0DE248574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Encouraging collaboration…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4B106C-16EB-45FE-B345-CC9B6AA788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5" t="18626" r="6888" b="19250"/>
          <a:stretch/>
        </p:blipFill>
        <p:spPr>
          <a:xfrm rot="5400000">
            <a:off x="3258278" y="663285"/>
            <a:ext cx="5603439" cy="6120681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B3981C45-F786-4B7D-8799-735E3662C29C}"/>
              </a:ext>
            </a:extLst>
          </p:cNvPr>
          <p:cNvGrpSpPr/>
          <p:nvPr/>
        </p:nvGrpSpPr>
        <p:grpSpPr>
          <a:xfrm>
            <a:off x="1065488" y="2076007"/>
            <a:ext cx="6009512" cy="3945281"/>
            <a:chOff x="1065488" y="2076007"/>
            <a:chExt cx="6009512" cy="3945281"/>
          </a:xfrm>
        </p:grpSpPr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AEFF6106-81C5-489F-AC60-3823B2A6DDFA}"/>
                </a:ext>
              </a:extLst>
            </p:cNvPr>
            <p:cNvSpPr/>
            <p:nvPr/>
          </p:nvSpPr>
          <p:spPr bwMode="auto">
            <a:xfrm>
              <a:off x="2639616" y="2076007"/>
              <a:ext cx="4435384" cy="3945281"/>
            </a:xfrm>
            <a:prstGeom prst="arc">
              <a:avLst>
                <a:gd name="adj1" fmla="val 5819440"/>
                <a:gd name="adj2" fmla="val 10642294"/>
              </a:avLst>
            </a:prstGeom>
            <a:noFill/>
            <a:ln w="34925" cap="flat" cmpd="sng" algn="ctr">
              <a:solidFill>
                <a:srgbClr val="C00000"/>
              </a:solidFill>
              <a:prstDash val="solid"/>
              <a:round/>
              <a:headEnd type="stealth" w="med" len="lg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endParaRPr lang="en-GB">
                <a:latin typeface="Arial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2C4CE5A-80B7-48DF-8505-5AE377878415}"/>
                </a:ext>
              </a:extLst>
            </p:cNvPr>
            <p:cNvSpPr txBox="1"/>
            <p:nvPr/>
          </p:nvSpPr>
          <p:spPr>
            <a:xfrm rot="2059809">
              <a:off x="1065488" y="5270070"/>
              <a:ext cx="300313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Light Sources nurture</a:t>
              </a:r>
            </a:p>
            <a:p>
              <a:r>
                <a:rPr lang="en-GB" dirty="0"/>
                <a:t>collaborations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01C5118-1C9C-4531-8F8F-62DC901AEBD3}"/>
              </a:ext>
            </a:extLst>
          </p:cNvPr>
          <p:cNvGrpSpPr/>
          <p:nvPr/>
        </p:nvGrpSpPr>
        <p:grpSpPr>
          <a:xfrm>
            <a:off x="980902" y="1352962"/>
            <a:ext cx="3818954" cy="2220054"/>
            <a:chOff x="1055440" y="1352962"/>
            <a:chExt cx="3744416" cy="222005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F03C7C4-156E-49D4-9F81-72453A56EFCE}"/>
                </a:ext>
              </a:extLst>
            </p:cNvPr>
            <p:cNvSpPr txBox="1"/>
            <p:nvPr/>
          </p:nvSpPr>
          <p:spPr>
            <a:xfrm>
              <a:off x="1055440" y="1352962"/>
              <a:ext cx="18722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Light Sources attract users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E873B1B8-15CD-43B0-A744-6D263C33A206}"/>
                </a:ext>
              </a:extLst>
            </p:cNvPr>
            <p:cNvCxnSpPr/>
            <p:nvPr/>
          </p:nvCxnSpPr>
          <p:spPr bwMode="auto">
            <a:xfrm>
              <a:off x="2711624" y="1772816"/>
              <a:ext cx="2088232" cy="1800200"/>
            </a:xfrm>
            <a:prstGeom prst="straightConnector1">
              <a:avLst/>
            </a:prstGeom>
            <a:noFill/>
            <a:ln w="349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med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41748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30C00-CC01-44CA-BD86-11AE84701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Applications of SR in Sustainable Energy 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2AA8E9-591F-464E-ABE2-1FAEF9BF34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236" y="908720"/>
            <a:ext cx="2959092" cy="19442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D668557-DC6D-448F-A022-FF69E68DC32A}"/>
              </a:ext>
            </a:extLst>
          </p:cNvPr>
          <p:cNvSpPr txBox="1"/>
          <p:nvPr/>
        </p:nvSpPr>
        <p:spPr>
          <a:xfrm>
            <a:off x="695400" y="980729"/>
            <a:ext cx="655272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Solar photovoltaics supply ca 2% of global supply.</a:t>
            </a:r>
          </a:p>
          <a:p>
            <a:pPr lvl="1"/>
            <a:r>
              <a:rPr lang="en-GB" sz="1800" dirty="0"/>
              <a:t> -increasing this demands better, low-cost  materials</a:t>
            </a:r>
          </a:p>
          <a:p>
            <a:pPr lvl="1"/>
            <a:endParaRPr lang="en-GB" sz="1800" dirty="0"/>
          </a:p>
          <a:p>
            <a:r>
              <a:rPr lang="en-GB" sz="1800" dirty="0"/>
              <a:t>Synchrotrons play a vital role in materials discovery.</a:t>
            </a:r>
          </a:p>
          <a:p>
            <a:endParaRPr lang="en-GB" sz="1800" dirty="0"/>
          </a:p>
          <a:p>
            <a:r>
              <a:rPr lang="en-GB" sz="1800" dirty="0"/>
              <a:t>Cu</a:t>
            </a:r>
            <a:r>
              <a:rPr lang="en-GB" sz="1800" baseline="-25000" dirty="0"/>
              <a:t>2</a:t>
            </a:r>
            <a:r>
              <a:rPr lang="en-GB" sz="1800" dirty="0"/>
              <a:t>ZnSnS</a:t>
            </a:r>
            <a:r>
              <a:rPr lang="en-GB" sz="1800" baseline="-25000" dirty="0"/>
              <a:t>4 </a:t>
            </a:r>
            <a:r>
              <a:rPr lang="en-GB" sz="1800" dirty="0"/>
              <a:t>(CZTS) is a highly promising material</a:t>
            </a:r>
          </a:p>
          <a:p>
            <a:pPr lvl="1"/>
            <a:r>
              <a:rPr lang="en-GB" sz="1800" dirty="0"/>
              <a:t>currently a low PV efficiency, possibly due to crystal defects</a:t>
            </a:r>
          </a:p>
          <a:p>
            <a:endParaRPr lang="en-GB" sz="1800" dirty="0"/>
          </a:p>
          <a:p>
            <a:r>
              <a:rPr lang="en-GB" sz="1800" b="1" dirty="0"/>
              <a:t>X-ray studies at Diamond </a:t>
            </a:r>
            <a:r>
              <a:rPr lang="en-GB" sz="1800" dirty="0"/>
              <a:t>in combination with </a:t>
            </a:r>
            <a:r>
              <a:rPr lang="en-GB" sz="1800" b="1" dirty="0">
                <a:solidFill>
                  <a:srgbClr val="3333CC"/>
                </a:solidFill>
              </a:rPr>
              <a:t>neutron studies at ISIS</a:t>
            </a:r>
            <a:r>
              <a:rPr lang="en-GB" sz="1800" dirty="0"/>
              <a:t> show evidence for presence of mixed phases and structural disorder.</a:t>
            </a:r>
          </a:p>
          <a:p>
            <a:endParaRPr lang="en-GB" sz="1800" dirty="0"/>
          </a:p>
          <a:p>
            <a:r>
              <a:rPr lang="en-GB" sz="1800" dirty="0"/>
              <a:t>A key step forward in fabricating better photovoltaic devices</a:t>
            </a:r>
          </a:p>
          <a:p>
            <a:endParaRPr lang="en-GB" sz="1800" dirty="0"/>
          </a:p>
          <a:p>
            <a:endParaRPr lang="en-GB" sz="1800" dirty="0"/>
          </a:p>
          <a:p>
            <a:r>
              <a:rPr lang="en-GB" sz="1800" dirty="0"/>
              <a:t>Key Strategic factor for SEE </a:t>
            </a:r>
            <a:r>
              <a:rPr lang="en-GB" sz="1800" dirty="0">
                <a:sym typeface="Symbol" panose="05050102010706020507" pitchFamily="18" charset="2"/>
              </a:rPr>
              <a:t></a:t>
            </a:r>
            <a:r>
              <a:rPr lang="en-GB" sz="1800" dirty="0"/>
              <a:t> collaborations essential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B445547-279F-4565-9214-4AF8D54FF3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248" y="3212976"/>
            <a:ext cx="1933378" cy="309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485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42F54-6D8F-48E3-861F-4CD056F32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492443"/>
          </a:xfrm>
        </p:spPr>
        <p:txBody>
          <a:bodyPr/>
          <a:lstStyle/>
          <a:p>
            <a:r>
              <a:rPr lang="en-GB" dirty="0"/>
              <a:t>Applications of SR in Sustainable Energy II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9204C2-2CD8-4332-84E5-610B7EAB95ED}"/>
              </a:ext>
            </a:extLst>
          </p:cNvPr>
          <p:cNvSpPr txBox="1"/>
          <p:nvPr/>
        </p:nvSpPr>
        <p:spPr>
          <a:xfrm>
            <a:off x="2063552" y="908720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Why do batteries sometime fail?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4E1639-119A-43FD-A91C-17BE01D4C38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1412776"/>
            <a:ext cx="2664296" cy="17761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FDD416E-56C4-4481-951B-C395E34AC9E9}"/>
              </a:ext>
            </a:extLst>
          </p:cNvPr>
          <p:cNvSpPr txBox="1"/>
          <p:nvPr/>
        </p:nvSpPr>
        <p:spPr>
          <a:xfrm>
            <a:off x="2135560" y="3204266"/>
            <a:ext cx="2347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2013 Japan Airlines Boeing 787 Dreamliner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A7C00C1-F24E-4178-92C6-59948679BF32}"/>
              </a:ext>
            </a:extLst>
          </p:cNvPr>
          <p:cNvGrpSpPr/>
          <p:nvPr/>
        </p:nvGrpSpPr>
        <p:grpSpPr>
          <a:xfrm>
            <a:off x="5015880" y="1340769"/>
            <a:ext cx="4824536" cy="2564405"/>
            <a:chOff x="5015880" y="1340769"/>
            <a:chExt cx="4824536" cy="256440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F56825C-8013-477C-B259-22B286244C5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8008" y="2348880"/>
              <a:ext cx="2347858" cy="155629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8D56792-5AC4-4AE4-9571-B88162304F71}"/>
                </a:ext>
              </a:extLst>
            </p:cNvPr>
            <p:cNvSpPr txBox="1"/>
            <p:nvPr/>
          </p:nvSpPr>
          <p:spPr>
            <a:xfrm>
              <a:off x="5015880" y="1340769"/>
              <a:ext cx="482453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Work by scientists from UCL, Warwick with NASA, at ESRF and Diamond have imaged the thermal runaway during battery failure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8103A75E-B6FD-4FC0-9885-166EC78DCD3D}"/>
              </a:ext>
            </a:extLst>
          </p:cNvPr>
          <p:cNvSpPr/>
          <p:nvPr/>
        </p:nvSpPr>
        <p:spPr>
          <a:xfrm>
            <a:off x="7824192" y="6453336"/>
            <a:ext cx="26642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DOI:10.1039/C7EE00385D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1CF2B1C-9016-4BCC-A7F1-6DF494B6D7B3}"/>
              </a:ext>
            </a:extLst>
          </p:cNvPr>
          <p:cNvGrpSpPr/>
          <p:nvPr/>
        </p:nvGrpSpPr>
        <p:grpSpPr>
          <a:xfrm>
            <a:off x="2135560" y="4049190"/>
            <a:ext cx="7632848" cy="2188122"/>
            <a:chOff x="2135560" y="4049190"/>
            <a:chExt cx="7632848" cy="2188122"/>
          </a:xfrm>
        </p:grpSpPr>
        <p:pic>
          <p:nvPicPr>
            <p:cNvPr id="11" name="I12 Lithium-ion colour">
              <a:hlinkClick r:id="" action="ppaction://media"/>
              <a:extLst>
                <a:ext uri="{FF2B5EF4-FFF2-40B4-BE49-F238E27FC236}">
                  <a16:creationId xmlns:a16="http://schemas.microsoft.com/office/drawing/2014/main" id="{A3C3DA7A-5851-49CA-BBC1-B6FD1CD73AB4}"/>
                </a:ext>
              </a:extLst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8"/>
            <a:stretch>
              <a:fillRect/>
            </a:stretch>
          </p:blipFill>
          <p:spPr>
            <a:xfrm>
              <a:off x="2279576" y="4437112"/>
              <a:ext cx="3200356" cy="1800200"/>
            </a:xfrm>
            <a:prstGeom prst="rect">
              <a:avLst/>
            </a:prstGeom>
          </p:spPr>
        </p:pic>
        <p:pic>
          <p:nvPicPr>
            <p:cNvPr id="12" name="I12 Lithium-ion mono">
              <a:hlinkClick r:id="" action="ppaction://media"/>
              <a:extLst>
                <a:ext uri="{FF2B5EF4-FFF2-40B4-BE49-F238E27FC236}">
                  <a16:creationId xmlns:a16="http://schemas.microsoft.com/office/drawing/2014/main" id="{5F7BC34E-EC1A-4C36-8C7E-8E4856C778A9}"/>
                </a:ext>
              </a:extLst>
            </p:cNvPr>
            <p:cNvPicPr>
              <a:picLocks noChangeAspect="1"/>
            </p:cNvPicPr>
            <p:nvPr>
              <a:videoFile r:link="rId4"/>
              <p:extLst>
                <p:ext uri="{DAA4B4D4-6D71-4841-9C94-3DE7FCFB9230}">
                  <p14:media xmlns:p14="http://schemas.microsoft.com/office/powerpoint/2010/main" r:embed="rId3"/>
                </p:ext>
              </p:extLst>
            </p:nvPr>
          </p:nvPicPr>
          <p:blipFill>
            <a:blip r:embed="rId9"/>
            <a:stretch>
              <a:fillRect/>
            </a:stretch>
          </p:blipFill>
          <p:spPr>
            <a:xfrm>
              <a:off x="6312024" y="4437112"/>
              <a:ext cx="3274114" cy="18002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D5343E1-EB8D-4DF6-B4C8-C47D402B5418}"/>
                </a:ext>
              </a:extLst>
            </p:cNvPr>
            <p:cNvSpPr txBox="1"/>
            <p:nvPr/>
          </p:nvSpPr>
          <p:spPr>
            <a:xfrm>
              <a:off x="2135560" y="4049190"/>
              <a:ext cx="3272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dirty="0">
                  <a:solidFill>
                    <a:srgbClr val="FF0000"/>
                  </a:solidFill>
                </a:rPr>
                <a:t>Thermal imaging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367DCC4-D42C-4C32-8940-118F33C7D245}"/>
                </a:ext>
              </a:extLst>
            </p:cNvPr>
            <p:cNvSpPr txBox="1"/>
            <p:nvPr/>
          </p:nvSpPr>
          <p:spPr>
            <a:xfrm>
              <a:off x="6208012" y="4077072"/>
              <a:ext cx="35603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dirty="0">
                  <a:solidFill>
                    <a:srgbClr val="3333CC"/>
                  </a:solidFill>
                </a:rPr>
                <a:t>High speed X-ray imaging (I12)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5708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30C00-CC01-44CA-BD86-11AE84701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Cleaning up… our environment 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779CCD6-70F5-4CAF-8DB9-5CB848F75A3C}"/>
              </a:ext>
            </a:extLst>
          </p:cNvPr>
          <p:cNvSpPr/>
          <p:nvPr/>
        </p:nvSpPr>
        <p:spPr>
          <a:xfrm>
            <a:off x="2063552" y="926916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2010, a dam at an aluminium plant in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Ajka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Hungary, burst spilling 1,000,000 m</a:t>
            </a:r>
            <a:r>
              <a:rPr lang="en-GB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toxic red mud into the environment. </a:t>
            </a:r>
            <a:b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0870F9-AF59-4793-9DA8-C9EF1C59C6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1700809"/>
            <a:ext cx="3374246" cy="18780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579624-EE43-4BE2-859E-9E78608ACB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980" y="2892953"/>
            <a:ext cx="2889835" cy="1936190"/>
          </a:xfrm>
          <a:prstGeom prst="rect">
            <a:avLst/>
          </a:prstGeom>
        </p:spPr>
      </p:pic>
      <p:pic>
        <p:nvPicPr>
          <p:cNvPr id="4" name="Picture 3" descr="Abstract Image">
            <a:extLst>
              <a:ext uri="{FF2B5EF4-FFF2-40B4-BE49-F238E27FC236}">
                <a16:creationId xmlns:a16="http://schemas.microsoft.com/office/drawing/2014/main" id="{B088110E-3F32-48D2-889F-F2B89D322E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104" y="4221088"/>
            <a:ext cx="2952328" cy="22201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F8F2250-69A4-4FB4-B45B-AF95F777085B}"/>
              </a:ext>
            </a:extLst>
          </p:cNvPr>
          <p:cNvSpPr txBox="1"/>
          <p:nvPr/>
        </p:nvSpPr>
        <p:spPr>
          <a:xfrm>
            <a:off x="6191896" y="1990582"/>
            <a:ext cx="4296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…waste containing</a:t>
            </a:r>
          </a:p>
          <a:p>
            <a:pPr lvl="1"/>
            <a:r>
              <a:rPr lang="en-GB" sz="1800" dirty="0"/>
              <a:t>arsenic, chromium and vanadium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3D95DD-A0C0-421D-8387-17098DFBA222}"/>
              </a:ext>
            </a:extLst>
          </p:cNvPr>
          <p:cNvSpPr txBox="1"/>
          <p:nvPr/>
        </p:nvSpPr>
        <p:spPr>
          <a:xfrm>
            <a:off x="2207568" y="4098387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large scale clean needed!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0EC335-83BF-43D3-B402-E2808741D318}"/>
              </a:ext>
            </a:extLst>
          </p:cNvPr>
          <p:cNvSpPr txBox="1"/>
          <p:nvPr/>
        </p:nvSpPr>
        <p:spPr>
          <a:xfrm>
            <a:off x="2279576" y="5085185"/>
            <a:ext cx="439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Questions – What is safest action?</a:t>
            </a:r>
          </a:p>
          <a:p>
            <a:endParaRPr lang="en-GB" dirty="0"/>
          </a:p>
          <a:p>
            <a:r>
              <a:rPr lang="en-GB" dirty="0"/>
              <a:t>Need to understand the waste </a:t>
            </a:r>
          </a:p>
        </p:txBody>
      </p:sp>
    </p:spTree>
    <p:extLst>
      <p:ext uri="{BB962C8B-B14F-4D97-AF65-F5344CB8AC3E}">
        <p14:creationId xmlns:p14="http://schemas.microsoft.com/office/powerpoint/2010/main" val="336158483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2990</TotalTime>
  <Words>458</Words>
  <Application>Microsoft Office PowerPoint</Application>
  <PresentationFormat>Widescreen</PresentationFormat>
  <Paragraphs>83</Paragraphs>
  <Slides>13</Slides>
  <Notes>1</Notes>
  <HiddenSlides>1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Times New Roman</vt:lpstr>
      <vt:lpstr>Symbol</vt:lpstr>
      <vt:lpstr>Calibri Light</vt:lpstr>
      <vt:lpstr>Calibri</vt:lpstr>
      <vt:lpstr>Eras Light ITC</vt:lpstr>
      <vt:lpstr>Custom Design</vt:lpstr>
      <vt:lpstr>PowerPoint Presentation</vt:lpstr>
      <vt:lpstr>Synopsis</vt:lpstr>
      <vt:lpstr>Typical Beamline layouts for spectroscopy</vt:lpstr>
      <vt:lpstr>Typical Beamline layouts for infra red spectroscopy</vt:lpstr>
      <vt:lpstr>Beamlines are versatile…</vt:lpstr>
      <vt:lpstr>Encouraging collaboration…</vt:lpstr>
      <vt:lpstr>Applications of SR in Sustainable Energy I</vt:lpstr>
      <vt:lpstr>Applications of SR in Sustainable Energy II</vt:lpstr>
      <vt:lpstr>Cleaning up… our environment I</vt:lpstr>
      <vt:lpstr>Cleaning up… our environment II</vt:lpstr>
      <vt:lpstr>How the UK Diamond Synchrotron is used…</vt:lpstr>
      <vt:lpstr>…how would SEE use a synchrotron light source?</vt:lpstr>
      <vt:lpstr>Thank you!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Gordon Conference 2008</dc:title>
  <dc:creator>Trevor Rayment</dc:creator>
  <cp:lastModifiedBy>Trevor Rayment</cp:lastModifiedBy>
  <cp:revision>845</cp:revision>
  <dcterms:created xsi:type="dcterms:W3CDTF">2010-02-22T16:13:06Z</dcterms:created>
  <dcterms:modified xsi:type="dcterms:W3CDTF">2018-01-25T08:10:58Z</dcterms:modified>
</cp:coreProperties>
</file>