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355" r:id="rId3"/>
    <p:sldId id="365" r:id="rId4"/>
    <p:sldId id="358" r:id="rId5"/>
    <p:sldId id="345" r:id="rId6"/>
    <p:sldId id="354" r:id="rId7"/>
    <p:sldId id="359" r:id="rId8"/>
    <p:sldId id="361" r:id="rId9"/>
    <p:sldId id="362" r:id="rId10"/>
    <p:sldId id="363" r:id="rId11"/>
    <p:sldId id="369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0231" autoAdjust="0"/>
  </p:normalViewPr>
  <p:slideViewPr>
    <p:cSldViewPr>
      <p:cViewPr varScale="1">
        <p:scale>
          <a:sx n="114" d="100"/>
          <a:sy n="114" d="100"/>
        </p:scale>
        <p:origin x="590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8D282-3603-47C3-AA95-0CACFB642D5D}" type="datetimeFigureOut">
              <a:rPr lang="en-GB" smtClean="0"/>
              <a:t>25/01/2018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830C3C-27EC-4834-8314-6747C45D92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050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779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6014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032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71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2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30C3C-27EC-4834-8314-6747C45D92E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016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51435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95250" y="2571750"/>
            <a:ext cx="51435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400050"/>
            <a:ext cx="5105400" cy="2151126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2654898"/>
            <a:ext cx="5114778" cy="825936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4918460"/>
            <a:ext cx="2002464" cy="17017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4918460"/>
            <a:ext cx="2927722" cy="17145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4917186"/>
            <a:ext cx="588336" cy="17145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06217"/>
            <a:ext cx="1524000" cy="4388644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3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4918460"/>
            <a:ext cx="2002464" cy="170177"/>
          </a:xfrm>
        </p:spPr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917186"/>
            <a:ext cx="3657600" cy="17145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4914900"/>
            <a:ext cx="588336" cy="171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116378"/>
            <a:ext cx="6255488" cy="1021556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428751"/>
            <a:ext cx="6255488" cy="55763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4917608"/>
            <a:ext cx="2002464" cy="17017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4917608"/>
            <a:ext cx="2895600" cy="17145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4916334"/>
            <a:ext cx="588336" cy="171450"/>
          </a:xfrm>
        </p:spPr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5897880" cy="88011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23062"/>
            <a:ext cx="5897880" cy="451884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32788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71" y="753501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8" y="749112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857250"/>
            <a:ext cx="3429000" cy="154305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2462726"/>
            <a:ext cx="3429000" cy="144018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BC5217A8-0E06-4059-AC45-433E2E67A85D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780752"/>
            <a:ext cx="4206240" cy="315468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51435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85725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207062"/>
            <a:ext cx="7239000" cy="36347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4918460"/>
            <a:ext cx="2002464" cy="170177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eaLnBrk="1" latinLnBrk="0" hangingPunct="1"/>
            <a:fld id="{F8CFA630-13BB-46C4-BD44-B2C5F9B66074}" type="datetimeFigureOut">
              <a:rPr lang="en-US" smtClean="0"/>
              <a:pPr eaLnBrk="1" latinLnBrk="0" hangingPunct="1"/>
              <a:t>25-Jan-18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4918460"/>
            <a:ext cx="3657600" cy="17145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4917186"/>
            <a:ext cx="588336" cy="17145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1131591"/>
            <a:ext cx="6048672" cy="1872208"/>
          </a:xfrm>
        </p:spPr>
        <p:txBody>
          <a:bodyPr/>
          <a:lstStyle/>
          <a:p>
            <a:pPr algn="l"/>
            <a:r>
              <a:rPr lang="en-US" sz="2800" dirty="0"/>
              <a:t>Advancement in studies of hybrid nanostructures by using synchrotron radiation</a:t>
            </a:r>
            <a:endParaRPr lang="en-GB" sz="2000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5816" y="3113966"/>
            <a:ext cx="5618834" cy="1185976"/>
          </a:xfrm>
        </p:spPr>
        <p:txBody>
          <a:bodyPr>
            <a:normAutofit/>
          </a:bodyPr>
          <a:lstStyle/>
          <a:p>
            <a:r>
              <a:rPr lang="en-US" sz="1600" b="1" dirty="0" err="1">
                <a:solidFill>
                  <a:schemeClr val="bg1"/>
                </a:solidFill>
              </a:rPr>
              <a:t>Dušan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Božanić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400" i="1" dirty="0" err="1"/>
              <a:t>Vinča</a:t>
            </a:r>
            <a:r>
              <a:rPr lang="en-US" sz="1400" i="1" dirty="0"/>
              <a:t> Institute of Nuclear Sciences, University of Belgrade, Serbia</a:t>
            </a:r>
          </a:p>
          <a:p>
            <a:r>
              <a:rPr lang="en-US" sz="1100" dirty="0"/>
              <a:t>Previously: DESIRS Beamline, Synchrotron SOLEIL, France</a:t>
            </a:r>
          </a:p>
          <a:p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460246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Localization of nanoparticles within</a:t>
            </a:r>
            <a:br>
              <a:rPr lang="en-US" sz="2400" dirty="0"/>
            </a:br>
            <a:r>
              <a:rPr lang="en-US" sz="2400" dirty="0"/>
              <a:t>live cells</a:t>
            </a:r>
            <a:endParaRPr lang="en-GB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452594" y="1306384"/>
            <a:ext cx="2947368" cy="1650986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1400" b="1" dirty="0"/>
              <a:t>DUV fluorescence spectroscopy</a:t>
            </a:r>
          </a:p>
          <a:p>
            <a:r>
              <a:rPr lang="en-US" sz="1200" dirty="0">
                <a:solidFill>
                  <a:schemeClr val="tx1"/>
                </a:solidFill>
              </a:rPr>
              <a:t>Spatial resolution ~</a:t>
            </a:r>
            <a:r>
              <a:rPr lang="en-US" sz="1200" b="1" dirty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US" sz="1200" b="1" dirty="0">
                <a:solidFill>
                  <a:schemeClr val="tx1"/>
                </a:solidFill>
              </a:rPr>
              <a:t>/2</a:t>
            </a:r>
          </a:p>
          <a:p>
            <a:r>
              <a:rPr lang="en-US" sz="1200" dirty="0"/>
              <a:t>By using SR one can shift excitation to DUV range</a:t>
            </a:r>
          </a:p>
          <a:p>
            <a:r>
              <a:rPr lang="en-US" sz="1200" dirty="0" err="1">
                <a:solidFill>
                  <a:schemeClr val="tx1"/>
                </a:solidFill>
              </a:rPr>
              <a:t>Trp</a:t>
            </a:r>
            <a:r>
              <a:rPr lang="en-US" sz="1200" dirty="0">
                <a:solidFill>
                  <a:schemeClr val="tx1"/>
                </a:solidFill>
              </a:rPr>
              <a:t> luminescent in DUV =&gt; localization of </a:t>
            </a:r>
            <a:r>
              <a:rPr lang="en-US" sz="1200" dirty="0" err="1">
                <a:solidFill>
                  <a:schemeClr val="tx1"/>
                </a:solidFill>
              </a:rPr>
              <a:t>AuTrp</a:t>
            </a:r>
            <a:r>
              <a:rPr lang="en-US" sz="1200" dirty="0">
                <a:solidFill>
                  <a:schemeClr val="tx1"/>
                </a:solidFill>
              </a:rPr>
              <a:t> in live cells within ~150 nm</a:t>
            </a:r>
            <a:endParaRPr lang="sr-Latn-RS" sz="12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992D9A-7842-41CA-9E64-3CFB2881766C}"/>
              </a:ext>
            </a:extLst>
          </p:cNvPr>
          <p:cNvGrpSpPr>
            <a:grpSpLocks noChangeAspect="1"/>
          </p:cNvGrpSpPr>
          <p:nvPr/>
        </p:nvGrpSpPr>
        <p:grpSpPr>
          <a:xfrm>
            <a:off x="3419872" y="1412836"/>
            <a:ext cx="4320000" cy="1308333"/>
            <a:chOff x="993304" y="2750256"/>
            <a:chExt cx="5954760" cy="180342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EFA4EEA-40F0-4173-AA53-88718ACFD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8064" y="2750256"/>
              <a:ext cx="1800000" cy="18000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A115F5-05F0-4828-8E58-EA20C2752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3928" y="2753684"/>
              <a:ext cx="1800000" cy="1800000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0C970F2-3038-4BFC-A5F7-929C7ECD9372}"/>
                </a:ext>
              </a:extLst>
            </p:cNvPr>
            <p:cNvGrpSpPr/>
            <p:nvPr/>
          </p:nvGrpSpPr>
          <p:grpSpPr>
            <a:xfrm>
              <a:off x="993304" y="3280075"/>
              <a:ext cx="914400" cy="762000"/>
              <a:chOff x="993304" y="3075806"/>
              <a:chExt cx="914400" cy="762000"/>
            </a:xfrm>
          </p:grpSpPr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DDE795FB-A901-49ED-84B2-613CC1C74EBD}"/>
                  </a:ext>
                </a:extLst>
              </p:cNvPr>
              <p:cNvCxnSpPr/>
              <p:nvPr/>
            </p:nvCxnSpPr>
            <p:spPr>
              <a:xfrm>
                <a:off x="993304" y="30758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0EA2F0A9-C13D-4C14-BBC8-80B974521650}"/>
                  </a:ext>
                </a:extLst>
              </p:cNvPr>
              <p:cNvCxnSpPr/>
              <p:nvPr/>
            </p:nvCxnSpPr>
            <p:spPr>
              <a:xfrm>
                <a:off x="993304" y="32282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5940E573-B03F-4DD9-A491-CDC9A498D473}"/>
                  </a:ext>
                </a:extLst>
              </p:cNvPr>
              <p:cNvCxnSpPr/>
              <p:nvPr/>
            </p:nvCxnSpPr>
            <p:spPr>
              <a:xfrm>
                <a:off x="993304" y="33806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B46C028B-3F34-4546-896D-E8F138E40308}"/>
                  </a:ext>
                </a:extLst>
              </p:cNvPr>
              <p:cNvCxnSpPr/>
              <p:nvPr/>
            </p:nvCxnSpPr>
            <p:spPr>
              <a:xfrm>
                <a:off x="993304" y="35330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E277627-28C4-4CC8-AA8A-EDAED901B874}"/>
                  </a:ext>
                </a:extLst>
              </p:cNvPr>
              <p:cNvCxnSpPr/>
              <p:nvPr/>
            </p:nvCxnSpPr>
            <p:spPr>
              <a:xfrm>
                <a:off x="993304" y="36854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0A0E22E6-C963-4A04-A8E6-6202CE3DF808}"/>
                  </a:ext>
                </a:extLst>
              </p:cNvPr>
              <p:cNvCxnSpPr/>
              <p:nvPr/>
            </p:nvCxnSpPr>
            <p:spPr>
              <a:xfrm>
                <a:off x="993304" y="3837806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53ACAB3-3F73-4C4E-833A-F341D3DB388F}"/>
                </a:ext>
              </a:extLst>
            </p:cNvPr>
            <p:cNvGrpSpPr/>
            <p:nvPr/>
          </p:nvGrpSpPr>
          <p:grpSpPr>
            <a:xfrm>
              <a:off x="4089648" y="3124954"/>
              <a:ext cx="914400" cy="1102980"/>
              <a:chOff x="4089648" y="3124954"/>
              <a:chExt cx="914400" cy="1102980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52F09D9A-A51A-4CFA-9A0B-E9D0E6FA9FD0}"/>
                  </a:ext>
                </a:extLst>
              </p:cNvPr>
              <p:cNvCxnSpPr/>
              <p:nvPr/>
            </p:nvCxnSpPr>
            <p:spPr>
              <a:xfrm>
                <a:off x="4089648" y="3291830"/>
                <a:ext cx="33833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F5E82861-3319-4D5B-8320-1BB71C42850C}"/>
                  </a:ext>
                </a:extLst>
              </p:cNvPr>
              <p:cNvCxnSpPr/>
              <p:nvPr/>
            </p:nvCxnSpPr>
            <p:spPr>
              <a:xfrm>
                <a:off x="4089648" y="3444230"/>
                <a:ext cx="33833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193BF7F-10EF-4557-8132-D5CD5C611417}"/>
                  </a:ext>
                </a:extLst>
              </p:cNvPr>
              <p:cNvCxnSpPr/>
              <p:nvPr/>
            </p:nvCxnSpPr>
            <p:spPr>
              <a:xfrm>
                <a:off x="4089648" y="3596630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92A1AF9-947A-44F3-9DA0-2D0FC1FD6848}"/>
                  </a:ext>
                </a:extLst>
              </p:cNvPr>
              <p:cNvCxnSpPr/>
              <p:nvPr/>
            </p:nvCxnSpPr>
            <p:spPr>
              <a:xfrm>
                <a:off x="4089648" y="3749030"/>
                <a:ext cx="91440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A086421C-6DB9-4DA1-9C8F-14EF7B138E4D}"/>
                  </a:ext>
                </a:extLst>
              </p:cNvPr>
              <p:cNvCxnSpPr/>
              <p:nvPr/>
            </p:nvCxnSpPr>
            <p:spPr>
              <a:xfrm>
                <a:off x="4089648" y="3901430"/>
                <a:ext cx="33833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668253C-8050-438B-B0E7-B914B565E1EE}"/>
                  </a:ext>
                </a:extLst>
              </p:cNvPr>
              <p:cNvCxnSpPr/>
              <p:nvPr/>
            </p:nvCxnSpPr>
            <p:spPr>
              <a:xfrm>
                <a:off x="4089648" y="4053830"/>
                <a:ext cx="338336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E9394B4-CD25-493F-95CB-A5486138D790}"/>
                  </a:ext>
                </a:extLst>
              </p:cNvPr>
              <p:cNvSpPr/>
              <p:nvPr/>
            </p:nvSpPr>
            <p:spPr>
              <a:xfrm>
                <a:off x="4455428" y="3825220"/>
                <a:ext cx="46856" cy="40271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DEF1D65-6746-4470-A46B-5B8031AFF3EB}"/>
                  </a:ext>
                </a:extLst>
              </p:cNvPr>
              <p:cNvSpPr/>
              <p:nvPr/>
            </p:nvSpPr>
            <p:spPr>
              <a:xfrm>
                <a:off x="4453136" y="3124954"/>
                <a:ext cx="46856" cy="40271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D89565-2C17-4385-B788-1032681EC9B4}"/>
                </a:ext>
              </a:extLst>
            </p:cNvPr>
            <p:cNvSpPr txBox="1"/>
            <p:nvPr/>
          </p:nvSpPr>
          <p:spPr>
            <a:xfrm>
              <a:off x="1191818" y="2895287"/>
              <a:ext cx="461797" cy="3606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+mj-lt"/>
                </a:rPr>
                <a:t>SR</a:t>
              </a:r>
              <a:endParaRPr lang="en-GB" sz="1100" dirty="0">
                <a:latin typeface="+mj-lt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93F5BA7-DF04-4534-98AB-F70236CF6076}"/>
              </a:ext>
            </a:extLst>
          </p:cNvPr>
          <p:cNvSpPr txBox="1"/>
          <p:nvPr/>
        </p:nvSpPr>
        <p:spPr>
          <a:xfrm>
            <a:off x="5426626" y="1378678"/>
            <a:ext cx="9997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</a:rPr>
              <a:t>fluorescence</a:t>
            </a:r>
            <a:endParaRPr lang="en-GB" sz="1100" dirty="0"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8EBDCB-FDCF-4D9A-869F-BE4BB1618A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2993024"/>
            <a:ext cx="2349474" cy="20160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540B801-A3D0-4B97-97BE-4869B8CA8591}"/>
              </a:ext>
            </a:extLst>
          </p:cNvPr>
          <p:cNvGrpSpPr/>
          <p:nvPr/>
        </p:nvGrpSpPr>
        <p:grpSpPr>
          <a:xfrm>
            <a:off x="3944038" y="1240581"/>
            <a:ext cx="3600002" cy="3779441"/>
            <a:chOff x="3944038" y="1240581"/>
            <a:chExt cx="3600002" cy="37794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24F9F8-F34E-470A-A7CB-CE7D11D95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944040" y="1240581"/>
              <a:ext cx="3600000" cy="332693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26EE8D-B35D-4FE2-AEE5-040FDCF6E2D9}"/>
                </a:ext>
              </a:extLst>
            </p:cNvPr>
            <p:cNvSpPr txBox="1"/>
            <p:nvPr/>
          </p:nvSpPr>
          <p:spPr>
            <a:xfrm>
              <a:off x="3944038" y="4558357"/>
              <a:ext cx="3600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Localization of AuTrp nanoparticles within a cluster of Huh7-wt cancer cells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F5FEFDA-EC9D-4A4A-9CBE-E4973E539775}"/>
              </a:ext>
            </a:extLst>
          </p:cNvPr>
          <p:cNvSpPr txBox="1"/>
          <p:nvPr/>
        </p:nvSpPr>
        <p:spPr>
          <a:xfrm>
            <a:off x="18019" y="476214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DISCO</a:t>
            </a:r>
          </a:p>
        </p:txBody>
      </p:sp>
    </p:spTree>
    <p:extLst>
      <p:ext uri="{BB962C8B-B14F-4D97-AF65-F5344CB8AC3E}">
        <p14:creationId xmlns:p14="http://schemas.microsoft.com/office/powerpoint/2010/main" val="22742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55926"/>
            <a:ext cx="7239000" cy="857250"/>
          </a:xfrm>
        </p:spPr>
        <p:txBody>
          <a:bodyPr>
            <a:normAutofit fontScale="90000"/>
          </a:bodyPr>
          <a:lstStyle/>
          <a:p>
            <a:r>
              <a:rPr lang="sr-Latn-RS" dirty="0" err="1"/>
              <a:t>Thank</a:t>
            </a:r>
            <a:r>
              <a:rPr lang="sr-Latn-RS" dirty="0"/>
              <a:t> </a:t>
            </a:r>
            <a:r>
              <a:rPr lang="sr-Latn-RS" dirty="0" err="1"/>
              <a:t>You</a:t>
            </a:r>
            <a:r>
              <a:rPr lang="en-US" dirty="0"/>
              <a:t> for your attention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500" y="623964"/>
            <a:ext cx="4134571" cy="3600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36CD5F-5FBD-489E-BC02-31172AFD8907}"/>
              </a:ext>
            </a:extLst>
          </p:cNvPr>
          <p:cNvSpPr txBox="1"/>
          <p:nvPr/>
        </p:nvSpPr>
        <p:spPr>
          <a:xfrm>
            <a:off x="1763688" y="353752"/>
            <a:ext cx="4947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North Rose Window at Notre Dame Cathedral, Chartres, France, year 1235</a:t>
            </a:r>
          </a:p>
        </p:txBody>
      </p:sp>
    </p:spTree>
    <p:extLst>
      <p:ext uri="{BB962C8B-B14F-4D97-AF65-F5344CB8AC3E}">
        <p14:creationId xmlns:p14="http://schemas.microsoft.com/office/powerpoint/2010/main" val="36642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overview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183" y="1214484"/>
            <a:ext cx="3600000" cy="17893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400" b="1" dirty="0"/>
              <a:t>Synchrotron radiation spectroscopy</a:t>
            </a:r>
            <a:endParaRPr lang="sr-Latn-RS" sz="1400" b="1" dirty="0"/>
          </a:p>
          <a:p>
            <a:r>
              <a:rPr lang="en-US" sz="1200" dirty="0"/>
              <a:t>Different domains of the EM spectrum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Tunable energy source </a:t>
            </a:r>
            <a:r>
              <a:rPr lang="en-US" sz="1200" dirty="0"/>
              <a:t>=&gt; discrimination of sample features in the absorption stage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High intensity </a:t>
            </a:r>
            <a:r>
              <a:rPr lang="en-US" sz="1200" dirty="0"/>
              <a:t>of EM radiation =&gt; possibility of performing experiments on diluted samples, small volumes or in short time intervals</a:t>
            </a:r>
          </a:p>
          <a:p>
            <a:r>
              <a:rPr lang="en-US" sz="1200" dirty="0"/>
              <a:t>Non-invasive techniques</a:t>
            </a:r>
          </a:p>
          <a:p>
            <a:pPr marL="0" indent="0">
              <a:buNone/>
            </a:pPr>
            <a:endParaRPr lang="en-GB" sz="1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7299E9-F014-4B95-B3A8-A55D83A1A231}"/>
              </a:ext>
            </a:extLst>
          </p:cNvPr>
          <p:cNvSpPr txBox="1">
            <a:spLocks/>
          </p:cNvSpPr>
          <p:nvPr/>
        </p:nvSpPr>
        <p:spPr>
          <a:xfrm>
            <a:off x="4244036" y="1214484"/>
            <a:ext cx="3600000" cy="178931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sz="1400" b="1" dirty="0"/>
              <a:t>Synchrotron facilities</a:t>
            </a:r>
            <a:endParaRPr lang="sr-Latn-RS" sz="1400" b="1" dirty="0"/>
          </a:p>
          <a:p>
            <a:r>
              <a:rPr lang="en-US" sz="1200" dirty="0">
                <a:solidFill>
                  <a:schemeClr val="accent1"/>
                </a:solidFill>
              </a:rPr>
              <a:t>Open access </a:t>
            </a:r>
            <a:r>
              <a:rPr lang="en-US" sz="1200" dirty="0"/>
              <a:t>to external users</a:t>
            </a:r>
          </a:p>
          <a:p>
            <a:r>
              <a:rPr lang="en-US" sz="1200" dirty="0"/>
              <a:t>Active development &amp; improvement of measurement techniques and sample environments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A hub of top experts</a:t>
            </a:r>
            <a:r>
              <a:rPr lang="en-US" sz="1200" dirty="0"/>
              <a:t> in the field</a:t>
            </a:r>
          </a:p>
          <a:p>
            <a:r>
              <a:rPr lang="en-US" sz="1200" dirty="0"/>
              <a:t>Efficient transfer of knowledge</a:t>
            </a:r>
          </a:p>
          <a:p>
            <a:pPr marL="0" indent="0">
              <a:buFont typeface="Wingdings 2"/>
              <a:buNone/>
            </a:pPr>
            <a:endParaRPr lang="en-GB" sz="14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EA02EAF-B4BE-4558-9416-317508BE2FE4}"/>
              </a:ext>
            </a:extLst>
          </p:cNvPr>
          <p:cNvSpPr/>
          <p:nvPr/>
        </p:nvSpPr>
        <p:spPr>
          <a:xfrm>
            <a:off x="467544" y="3124481"/>
            <a:ext cx="7139136" cy="18295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/>
              <a:t>How would Serbian </a:t>
            </a:r>
            <a:r>
              <a:rPr lang="en-US" sz="1400" b="1" dirty="0" err="1"/>
              <a:t>nanocommunity</a:t>
            </a:r>
            <a:r>
              <a:rPr lang="en-US" sz="1400" b="1" dirty="0"/>
              <a:t> benefit from a regional synchrotron facility?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Presentation of the community and estimation of its capacity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Description of some of processes and phenomena that could be investigated by synchrotron radiation spectroscopy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Example of performed synchrotron radiation experiments on hybrid nanostructures designed for biomedical 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1960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/>
              <a:t>VIN</a:t>
            </a:r>
            <a:r>
              <a:rPr lang="sr-Latn-RS" sz="2800" dirty="0"/>
              <a:t>č</a:t>
            </a:r>
            <a:r>
              <a:rPr lang="fr-FR" sz="2800" dirty="0"/>
              <a:t>A Institute of </a:t>
            </a:r>
            <a:r>
              <a:rPr lang="fr-FR" sz="2800" dirty="0" err="1"/>
              <a:t>nuclear</a:t>
            </a:r>
            <a:r>
              <a:rPr lang="fr-FR" sz="2800" dirty="0"/>
              <a:t> sciences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184" y="1214485"/>
            <a:ext cx="3355736" cy="1789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400" b="1" dirty="0"/>
              <a:t>Vin</a:t>
            </a:r>
            <a:r>
              <a:rPr lang="sr-Latn-RS" sz="1400" b="1" dirty="0"/>
              <a:t>č</a:t>
            </a:r>
            <a:r>
              <a:rPr lang="fr-FR" sz="1400" b="1" dirty="0"/>
              <a:t>a Institute</a:t>
            </a:r>
            <a:endParaRPr lang="sr-Latn-RS" sz="1400" b="1" dirty="0"/>
          </a:p>
          <a:p>
            <a:r>
              <a:rPr lang="en-US" sz="1200" dirty="0"/>
              <a:t>Founded in 1948 by </a:t>
            </a:r>
            <a:r>
              <a:rPr lang="en-US" sz="1200" dirty="0" err="1"/>
              <a:t>Pavle</a:t>
            </a:r>
            <a:r>
              <a:rPr lang="en-US" sz="1200" dirty="0"/>
              <a:t> </a:t>
            </a:r>
            <a:r>
              <a:rPr lang="en-US" sz="1200" dirty="0" err="1"/>
              <a:t>Savi</a:t>
            </a:r>
            <a:r>
              <a:rPr lang="sr-Latn-RS" sz="1200" dirty="0"/>
              <a:t>ć</a:t>
            </a:r>
            <a:r>
              <a:rPr lang="en-US" sz="1200" dirty="0"/>
              <a:t> (discovery of the existence of La in U upon neutron irradiation)</a:t>
            </a:r>
          </a:p>
          <a:p>
            <a:r>
              <a:rPr lang="en-US" sz="1200" dirty="0"/>
              <a:t>14 km SE from Belgrade</a:t>
            </a:r>
          </a:p>
          <a:p>
            <a:r>
              <a:rPr lang="en-US" sz="1200" dirty="0">
                <a:solidFill>
                  <a:schemeClr val="accent1"/>
                </a:solidFill>
              </a:rPr>
              <a:t>~750 employees/250 PhDs</a:t>
            </a:r>
            <a:endParaRPr lang="en-US" sz="1200" dirty="0"/>
          </a:p>
          <a:p>
            <a:r>
              <a:rPr lang="en-US" sz="1200" dirty="0"/>
              <a:t>12 research departments</a:t>
            </a:r>
          </a:p>
          <a:p>
            <a:pPr marL="0" indent="0">
              <a:buNone/>
            </a:pPr>
            <a:endParaRPr lang="en-GB" sz="1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14226"/>
            <a:ext cx="1493200" cy="181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ED1578-1B65-4F8A-B4A7-629C17FE2D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1940" y="1347614"/>
            <a:ext cx="3600000" cy="25714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98CECF6-58EF-4B75-9F2E-03C804624E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256" y="1274828"/>
            <a:ext cx="3596952" cy="295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43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dirty="0" err="1"/>
              <a:t>Nanocommunity</a:t>
            </a:r>
            <a:r>
              <a:rPr lang="fr-FR" sz="2800" dirty="0"/>
              <a:t> in VIN</a:t>
            </a:r>
            <a:r>
              <a:rPr lang="sr-Latn-RS" sz="2800" dirty="0"/>
              <a:t>č</a:t>
            </a:r>
            <a:r>
              <a:rPr lang="fr-FR" sz="2800" dirty="0"/>
              <a:t>A Institute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184" y="1203598"/>
            <a:ext cx="3355736" cy="1512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400" b="1" dirty="0"/>
              <a:t>The </a:t>
            </a:r>
            <a:r>
              <a:rPr lang="en-US" sz="1400" b="1" dirty="0"/>
              <a:t>activities in Vin</a:t>
            </a:r>
            <a:r>
              <a:rPr lang="sr-Latn-RS" sz="1400" b="1" dirty="0"/>
              <a:t>č</a:t>
            </a:r>
            <a:r>
              <a:rPr lang="en-US" sz="1400" b="1" dirty="0"/>
              <a:t>a</a:t>
            </a:r>
            <a:endParaRPr lang="sr-Latn-RS" sz="1400" b="1" dirty="0"/>
          </a:p>
          <a:p>
            <a:r>
              <a:rPr lang="en-US" sz="1200" dirty="0"/>
              <a:t>Multidisciplinary research: physics/chemistry/biology</a:t>
            </a:r>
          </a:p>
          <a:p>
            <a:r>
              <a:rPr lang="en-US" sz="1200" dirty="0"/>
              <a:t>40+% of experimental scientists deals with nanoscience/nanotechnology</a:t>
            </a:r>
          </a:p>
          <a:p>
            <a:r>
              <a:rPr lang="en-US" sz="1200" dirty="0"/>
              <a:t>Vin</a:t>
            </a:r>
            <a:r>
              <a:rPr lang="sr-Latn-RS" sz="1200" dirty="0"/>
              <a:t>č</a:t>
            </a:r>
            <a:r>
              <a:rPr lang="en-US" sz="1200" dirty="0"/>
              <a:t>a Institute of Nuclear/</a:t>
            </a:r>
            <a:r>
              <a:rPr lang="en-US" sz="1200" dirty="0">
                <a:solidFill>
                  <a:schemeClr val="tx2"/>
                </a:solidFill>
              </a:rPr>
              <a:t>Nano</a:t>
            </a:r>
            <a:r>
              <a:rPr lang="en-US" sz="1200" dirty="0"/>
              <a:t> Sciences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52E93B-C505-4B15-9FCF-DF1DEB04E04A}"/>
              </a:ext>
            </a:extLst>
          </p:cNvPr>
          <p:cNvCxnSpPr/>
          <p:nvPr/>
        </p:nvCxnSpPr>
        <p:spPr>
          <a:xfrm>
            <a:off x="4191990" y="1275606"/>
            <a:ext cx="0" cy="36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2E45709A-E865-426D-ADD8-235424718F3A}"/>
              </a:ext>
            </a:extLst>
          </p:cNvPr>
          <p:cNvGrpSpPr/>
          <p:nvPr/>
        </p:nvGrpSpPr>
        <p:grpSpPr>
          <a:xfrm>
            <a:off x="4427984" y="1214485"/>
            <a:ext cx="3355736" cy="3551413"/>
            <a:chOff x="4427984" y="1214485"/>
            <a:chExt cx="3355736" cy="3551413"/>
          </a:xfrm>
        </p:grpSpPr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15229057-3B70-4B6E-A2D3-FD8BB7FAD71B}"/>
                </a:ext>
              </a:extLst>
            </p:cNvPr>
            <p:cNvSpPr txBox="1">
              <a:spLocks/>
            </p:cNvSpPr>
            <p:nvPr/>
          </p:nvSpPr>
          <p:spPr>
            <a:xfrm>
              <a:off x="4427984" y="1214485"/>
              <a:ext cx="3355736" cy="349152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274320" indent="-274320" algn="l" rtl="0" eaLnBrk="1" latinLnBrk="0" hangingPunct="1">
                <a:spcBef>
                  <a:spcPts val="600"/>
                </a:spcBef>
                <a:buClr>
                  <a:schemeClr val="tx2"/>
                </a:buClr>
                <a:buSzPct val="73000"/>
                <a:buFont typeface="Wingdings 2"/>
                <a:buChar char=""/>
                <a:defRPr kumimoji="0" sz="2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208" indent="-228600" algn="l" rtl="0" eaLnBrk="1" latinLnBrk="0" hangingPunct="1">
                <a:spcBef>
                  <a:spcPts val="500"/>
                </a:spcBef>
                <a:buClr>
                  <a:schemeClr val="accent4"/>
                </a:buClr>
                <a:buSzPct val="80000"/>
                <a:buFont typeface="Wingdings 2"/>
                <a:buChar char=""/>
                <a:defRPr kumimoji="0" sz="2300" kern="1200">
                  <a:solidFill>
                    <a:schemeClr val="tx1">
                      <a:tint val="8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758952" indent="-228600" algn="l" rtl="0" eaLnBrk="1" latinLnBrk="0" hangingPunct="1">
                <a:spcBef>
                  <a:spcPts val="400"/>
                </a:spcBef>
                <a:buClr>
                  <a:schemeClr val="accent4"/>
                </a:buClr>
                <a:buSzPct val="60000"/>
                <a:buFont typeface="Wingdings"/>
                <a:buChar char="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2286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80000"/>
                <a:buFont typeface="Wingdings 2"/>
                <a:buChar char=""/>
                <a:defRPr kumimoji="0" sz="2000" kern="1200">
                  <a:solidFill>
                    <a:schemeClr val="tx1">
                      <a:tint val="8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280160" indent="-228600" algn="l" rtl="0" eaLnBrk="1" latinLnBrk="0" hangingPunct="1">
                <a:spcBef>
                  <a:spcPts val="400"/>
                </a:spcBef>
                <a:buClr>
                  <a:schemeClr val="accent4"/>
                </a:buClr>
                <a:buSzPct val="70000"/>
                <a:buFont typeface="Wingdings"/>
                <a:buChar char="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472184" indent="-182880" algn="l" rtl="0" eaLnBrk="1" latinLnBrk="0" hangingPunct="1">
                <a:spcBef>
                  <a:spcPts val="400"/>
                </a:spcBef>
                <a:buClr>
                  <a:schemeClr val="accent4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>
                      <a:tint val="8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673352" indent="-18288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80000"/>
                <a:buFont typeface="Wingdings 2"/>
                <a:buChar char="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847088" indent="-182880" algn="l" rtl="0" eaLnBrk="1" latinLnBrk="0" hangingPunct="1">
                <a:spcBef>
                  <a:spcPts val="300"/>
                </a:spcBef>
                <a:buClr>
                  <a:schemeClr val="accent4"/>
                </a:buClr>
                <a:buSzPct val="100000"/>
                <a:buChar char="•"/>
                <a:defRPr kumimoji="0" sz="1600" kern="1200" baseline="0">
                  <a:solidFill>
                    <a:schemeClr val="tx1">
                      <a:tint val="8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2057400" indent="-18288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100000"/>
                <a:buFont typeface="Wingdings"/>
                <a:buChar char="§"/>
                <a:defRPr kumimoji="0"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  <a:extLst/>
            </a:lstStyle>
            <a:p>
              <a:pPr marL="0" indent="0">
                <a:buFont typeface="Wingdings 2"/>
                <a:buNone/>
              </a:pPr>
              <a:r>
                <a:rPr lang="en-US" sz="1400" b="1" dirty="0"/>
                <a:t>Research topics/objectives</a:t>
              </a:r>
              <a:endParaRPr lang="sr-Latn-RS" sz="1400" b="1" dirty="0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BD3C6B9-96CA-4246-A8C9-E5F0ED7BBDF6}"/>
                </a:ext>
              </a:extLst>
            </p:cNvPr>
            <p:cNvSpPr/>
            <p:nvPr/>
          </p:nvSpPr>
          <p:spPr>
            <a:xfrm>
              <a:off x="4428342" y="1680842"/>
              <a:ext cx="3240000" cy="936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0000"/>
              </a:schemeClr>
            </a:solidFill>
            <a:ln w="25400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NEW MATERIALS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Polymer nanocomposites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Optical nanomaterials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Antibiofouling materials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14AD159-A54E-4861-8047-C1540331971A}"/>
                </a:ext>
              </a:extLst>
            </p:cNvPr>
            <p:cNvSpPr/>
            <p:nvPr/>
          </p:nvSpPr>
          <p:spPr>
            <a:xfrm>
              <a:off x="4428342" y="2751974"/>
              <a:ext cx="3240000" cy="936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0000"/>
              </a:schemeClr>
            </a:solidFill>
            <a:ln w="25400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CLEAN ENERGY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Photovoltaic cells</a:t>
              </a:r>
            </a:p>
            <a:p>
              <a:r>
                <a:rPr lang="en-US" sz="1200" dirty="0" err="1">
                  <a:solidFill>
                    <a:schemeClr val="tx1"/>
                  </a:solidFill>
                </a:rPr>
                <a:t>Nanocatalysts</a:t>
              </a:r>
              <a:endParaRPr lang="en-US" sz="1200" dirty="0">
                <a:solidFill>
                  <a:schemeClr val="tx1"/>
                </a:solidFill>
              </a:endParaRPr>
            </a:p>
            <a:p>
              <a:r>
                <a:rPr lang="en-US" sz="1200" dirty="0">
                  <a:solidFill>
                    <a:schemeClr val="tx1"/>
                  </a:solidFill>
                </a:rPr>
                <a:t>Fuel cells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EFD3159-7EFA-45E2-829B-59A4D519C2A2}"/>
                </a:ext>
              </a:extLst>
            </p:cNvPr>
            <p:cNvSpPr/>
            <p:nvPr/>
          </p:nvSpPr>
          <p:spPr>
            <a:xfrm>
              <a:off x="4428342" y="3829898"/>
              <a:ext cx="3240000" cy="936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  <a:alpha val="20000"/>
              </a:schemeClr>
            </a:solidFill>
            <a:ln w="25400"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600" b="1" dirty="0">
                  <a:solidFill>
                    <a:schemeClr val="accent1"/>
                  </a:solidFill>
                </a:rPr>
                <a:t>HEALTH &amp; ENVIRONMENT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Antimicrobial agents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Photodynamic therapy</a:t>
              </a:r>
            </a:p>
            <a:p>
              <a:r>
                <a:rPr lang="en-US" sz="1200" dirty="0">
                  <a:solidFill>
                    <a:schemeClr val="tx1"/>
                  </a:solidFill>
                </a:rPr>
                <a:t>Biosensors &amp; imaging probes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F6DC8A-DFE1-4D15-B47E-32C53B753565}"/>
              </a:ext>
            </a:extLst>
          </p:cNvPr>
          <p:cNvSpPr txBox="1">
            <a:spLocks/>
          </p:cNvSpPr>
          <p:nvPr/>
        </p:nvSpPr>
        <p:spPr>
          <a:xfrm>
            <a:off x="496184" y="2715765"/>
            <a:ext cx="3355736" cy="158417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1400" b="1" dirty="0"/>
              <a:t>Radiation Chemistry and Physics Lab. </a:t>
            </a:r>
          </a:p>
          <a:p>
            <a:r>
              <a:rPr lang="en-US" sz="1200" dirty="0"/>
              <a:t>60 employees/52 scientists</a:t>
            </a:r>
          </a:p>
          <a:p>
            <a:r>
              <a:rPr lang="en-US" sz="1200" dirty="0"/>
              <a:t>Almost exclusively nanoscience</a:t>
            </a:r>
          </a:p>
          <a:p>
            <a:r>
              <a:rPr lang="en-US" sz="1200" dirty="0"/>
              <a:t>1.2 article/per/year; x4 national avg.</a:t>
            </a:r>
          </a:p>
          <a:p>
            <a:r>
              <a:rPr lang="en-US" sz="1200" dirty="0"/>
              <a:t>~50% young researchers (&lt;35 years)</a:t>
            </a:r>
          </a:p>
          <a:p>
            <a:r>
              <a:rPr lang="en-US" sz="1200" dirty="0"/>
              <a:t>Group leaders: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42BEC92-356D-4722-8BB3-959165BA797F}"/>
              </a:ext>
            </a:extLst>
          </p:cNvPr>
          <p:cNvSpPr/>
          <p:nvPr/>
        </p:nvSpPr>
        <p:spPr>
          <a:xfrm>
            <a:off x="665013" y="4371950"/>
            <a:ext cx="757190" cy="531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5696 </a:t>
            </a:r>
            <a:r>
              <a:rPr lang="en-US" sz="1100" dirty="0" err="1"/>
              <a:t>cit</a:t>
            </a:r>
            <a:endParaRPr lang="en-US" sz="1100" dirty="0"/>
          </a:p>
          <a:p>
            <a:pPr algn="ctr"/>
            <a:r>
              <a:rPr lang="en-US" sz="1100" dirty="0"/>
              <a:t>h=39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6A9834F-2B41-4E6C-A1FA-AF5AEF9492F5}"/>
              </a:ext>
            </a:extLst>
          </p:cNvPr>
          <p:cNvSpPr/>
          <p:nvPr/>
        </p:nvSpPr>
        <p:spPr>
          <a:xfrm>
            <a:off x="1494211" y="4371950"/>
            <a:ext cx="757190" cy="531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>
                <a:solidFill>
                  <a:prstClr val="white"/>
                </a:solidFill>
              </a:rPr>
              <a:t>4090 </a:t>
            </a:r>
            <a:r>
              <a:rPr lang="en-US" sz="1100" dirty="0" err="1">
                <a:solidFill>
                  <a:prstClr val="white"/>
                </a:solidFill>
              </a:rPr>
              <a:t>cit</a:t>
            </a:r>
            <a:endParaRPr lang="en-US" sz="1100" dirty="0">
              <a:solidFill>
                <a:prstClr val="white"/>
              </a:solidFill>
            </a:endParaRPr>
          </a:p>
          <a:p>
            <a:pPr lvl="0" algn="ctr"/>
            <a:r>
              <a:rPr lang="en-US" sz="1100" dirty="0">
                <a:solidFill>
                  <a:prstClr val="white"/>
                </a:solidFill>
              </a:rPr>
              <a:t>h=30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B06F631-D233-4BD7-9372-BC46AD2DD4CA}"/>
              </a:ext>
            </a:extLst>
          </p:cNvPr>
          <p:cNvSpPr/>
          <p:nvPr/>
        </p:nvSpPr>
        <p:spPr>
          <a:xfrm>
            <a:off x="2330474" y="4371950"/>
            <a:ext cx="757190" cy="531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>
                <a:solidFill>
                  <a:prstClr val="white"/>
                </a:solidFill>
              </a:rPr>
              <a:t>3024 </a:t>
            </a:r>
            <a:r>
              <a:rPr lang="en-US" sz="1100" dirty="0" err="1">
                <a:solidFill>
                  <a:prstClr val="white"/>
                </a:solidFill>
              </a:rPr>
              <a:t>cit</a:t>
            </a:r>
            <a:endParaRPr lang="en-US" sz="1100" dirty="0">
              <a:solidFill>
                <a:prstClr val="white"/>
              </a:solidFill>
            </a:endParaRPr>
          </a:p>
          <a:p>
            <a:pPr lvl="0" algn="ctr"/>
            <a:r>
              <a:rPr lang="en-US" sz="1100" dirty="0">
                <a:solidFill>
                  <a:prstClr val="white"/>
                </a:solidFill>
              </a:rPr>
              <a:t>h=29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DAEFE52-85A8-45A8-9710-FB9C15DCA693}"/>
              </a:ext>
            </a:extLst>
          </p:cNvPr>
          <p:cNvSpPr/>
          <p:nvPr/>
        </p:nvSpPr>
        <p:spPr>
          <a:xfrm>
            <a:off x="3166738" y="4371950"/>
            <a:ext cx="757190" cy="531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dirty="0">
                <a:solidFill>
                  <a:prstClr val="white"/>
                </a:solidFill>
              </a:rPr>
              <a:t>1852 </a:t>
            </a:r>
            <a:r>
              <a:rPr lang="en-US" sz="1100" dirty="0" err="1">
                <a:solidFill>
                  <a:prstClr val="white"/>
                </a:solidFill>
              </a:rPr>
              <a:t>cit</a:t>
            </a:r>
            <a:endParaRPr lang="en-US" sz="1100" dirty="0">
              <a:solidFill>
                <a:prstClr val="white"/>
              </a:solidFill>
            </a:endParaRPr>
          </a:p>
          <a:p>
            <a:pPr lvl="0" algn="ctr"/>
            <a:r>
              <a:rPr lang="en-US" sz="1100" dirty="0">
                <a:solidFill>
                  <a:prstClr val="white"/>
                </a:solidFill>
              </a:rPr>
              <a:t>h=22</a:t>
            </a:r>
          </a:p>
        </p:txBody>
      </p:sp>
    </p:spTree>
    <p:extLst>
      <p:ext uri="{BB962C8B-B14F-4D97-AF65-F5344CB8AC3E}">
        <p14:creationId xmlns:p14="http://schemas.microsoft.com/office/powerpoint/2010/main" val="409200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dirty="0" err="1"/>
              <a:t>Hybrid</a:t>
            </a:r>
            <a:r>
              <a:rPr lang="fr-FR" sz="2400" dirty="0"/>
              <a:t> nanostructures in </a:t>
            </a:r>
            <a:r>
              <a:rPr lang="fr-FR" sz="2400" dirty="0" err="1"/>
              <a:t>biomedical</a:t>
            </a:r>
            <a:r>
              <a:rPr lang="fr-FR" sz="2400" dirty="0"/>
              <a:t> diagnostics and </a:t>
            </a:r>
            <a:r>
              <a:rPr lang="fr-FR" sz="2400" dirty="0" err="1"/>
              <a:t>therapy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184" y="1214484"/>
            <a:ext cx="5227944" cy="12132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400" b="1" dirty="0" err="1"/>
              <a:t>What</a:t>
            </a:r>
            <a:r>
              <a:rPr lang="fr-FR" sz="1400" b="1" dirty="0"/>
              <a:t> </a:t>
            </a:r>
            <a:r>
              <a:rPr lang="fr-FR" sz="1400" b="1" dirty="0" err="1"/>
              <a:t>is</a:t>
            </a:r>
            <a:r>
              <a:rPr lang="fr-FR" sz="1400" b="1" dirty="0"/>
              <a:t> a </a:t>
            </a:r>
            <a:r>
              <a:rPr lang="fr-FR" sz="1400" b="1" dirty="0" err="1"/>
              <a:t>nanoparticle</a:t>
            </a:r>
            <a:r>
              <a:rPr lang="fr-FR" sz="1400" b="1" dirty="0"/>
              <a:t>?</a:t>
            </a:r>
            <a:endParaRPr lang="sr-Latn-RS" sz="1400" b="1" dirty="0"/>
          </a:p>
          <a:p>
            <a:r>
              <a:rPr lang="fr-FR" sz="1200" dirty="0"/>
              <a:t>a </a:t>
            </a:r>
            <a:r>
              <a:rPr lang="fr-FR" sz="1200" dirty="0" err="1">
                <a:solidFill>
                  <a:schemeClr val="accent1"/>
                </a:solidFill>
              </a:rPr>
              <a:t>crystal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/>
              <a:t>of an </a:t>
            </a:r>
            <a:r>
              <a:rPr lang="fr-FR" sz="1200" dirty="0" err="1"/>
              <a:t>inorganic</a:t>
            </a:r>
            <a:r>
              <a:rPr lang="fr-FR" sz="1200" dirty="0"/>
              <a:t> compound </a:t>
            </a:r>
            <a:r>
              <a:rPr lang="fr-FR" sz="1200" dirty="0" err="1"/>
              <a:t>with</a:t>
            </a:r>
            <a:r>
              <a:rPr lang="fr-FR" sz="1200" dirty="0"/>
              <a:t> at least one </a:t>
            </a:r>
            <a:r>
              <a:rPr lang="fr-FR" sz="1200" dirty="0">
                <a:solidFill>
                  <a:schemeClr val="accent1"/>
                </a:solidFill>
              </a:rPr>
              <a:t>dimension in the </a:t>
            </a:r>
            <a:r>
              <a:rPr lang="fr-FR" sz="1200" dirty="0" err="1">
                <a:solidFill>
                  <a:schemeClr val="accent1"/>
                </a:solidFill>
              </a:rPr>
              <a:t>nanometer</a:t>
            </a:r>
            <a:r>
              <a:rPr lang="fr-FR" sz="1200" dirty="0">
                <a:solidFill>
                  <a:schemeClr val="accent1"/>
                </a:solidFill>
              </a:rPr>
              <a:t> range</a:t>
            </a:r>
            <a:r>
              <a:rPr lang="fr-FR" sz="1200" dirty="0"/>
              <a:t>, </a:t>
            </a:r>
            <a:r>
              <a:rPr lang="fr-FR" sz="1200" dirty="0" err="1"/>
              <a:t>which</a:t>
            </a:r>
            <a:r>
              <a:rPr lang="fr-FR" sz="1200" dirty="0"/>
              <a:t> </a:t>
            </a:r>
            <a:r>
              <a:rPr lang="fr-FR" sz="1200" dirty="0" err="1"/>
              <a:t>is</a:t>
            </a:r>
            <a:r>
              <a:rPr lang="fr-FR" sz="1200" dirty="0"/>
              <a:t> an </a:t>
            </a:r>
            <a:r>
              <a:rPr lang="fr-FR" sz="1200" dirty="0" err="1">
                <a:solidFill>
                  <a:schemeClr val="accent1"/>
                </a:solidFill>
              </a:rPr>
              <a:t>integral</a:t>
            </a:r>
            <a:r>
              <a:rPr lang="fr-FR" sz="1200" dirty="0">
                <a:solidFill>
                  <a:schemeClr val="accent1"/>
                </a:solidFill>
              </a:rPr>
              <a:t> unit </a:t>
            </a:r>
            <a:r>
              <a:rPr lang="fr-FR" sz="1200" dirty="0"/>
              <a:t>in </a:t>
            </a:r>
            <a:r>
              <a:rPr lang="fr-FR" sz="1200" dirty="0" err="1"/>
              <a:t>terms</a:t>
            </a:r>
            <a:r>
              <a:rPr lang="fr-FR" sz="1200" dirty="0"/>
              <a:t> of transport and </a:t>
            </a:r>
            <a:r>
              <a:rPr lang="fr-FR" sz="1200" dirty="0" err="1"/>
              <a:t>properties</a:t>
            </a:r>
            <a:r>
              <a:rPr lang="fr-FR" sz="1200" dirty="0"/>
              <a:t> and </a:t>
            </a:r>
            <a:r>
              <a:rPr lang="fr-FR" sz="1200" dirty="0" err="1"/>
              <a:t>exhibits</a:t>
            </a:r>
            <a:r>
              <a:rPr lang="fr-FR" sz="1200" dirty="0"/>
              <a:t> a </a:t>
            </a:r>
            <a:r>
              <a:rPr lang="fr-FR" sz="1200" dirty="0" err="1">
                <a:solidFill>
                  <a:schemeClr val="accent1"/>
                </a:solidFill>
              </a:rPr>
              <a:t>property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 err="1">
                <a:solidFill>
                  <a:schemeClr val="accent1"/>
                </a:solidFill>
              </a:rPr>
              <a:t>that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 err="1">
                <a:solidFill>
                  <a:schemeClr val="accent1"/>
                </a:solidFill>
              </a:rPr>
              <a:t>is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 err="1">
                <a:solidFill>
                  <a:schemeClr val="accent1"/>
                </a:solidFill>
              </a:rPr>
              <a:t>different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 err="1">
                <a:solidFill>
                  <a:schemeClr val="accent1"/>
                </a:solidFill>
              </a:rPr>
              <a:t>than</a:t>
            </a:r>
            <a:r>
              <a:rPr lang="fr-FR" sz="1200" dirty="0">
                <a:solidFill>
                  <a:schemeClr val="accent1"/>
                </a:solidFill>
              </a:rPr>
              <a:t> the bulk </a:t>
            </a:r>
            <a:r>
              <a:rPr lang="fr-FR" sz="1200" dirty="0" err="1">
                <a:solidFill>
                  <a:schemeClr val="accent1"/>
                </a:solidFill>
              </a:rPr>
              <a:t>crystal</a:t>
            </a:r>
            <a:r>
              <a:rPr lang="fr-FR" sz="1200" dirty="0">
                <a:solidFill>
                  <a:schemeClr val="accent1"/>
                </a:solidFill>
              </a:rPr>
              <a:t> </a:t>
            </a:r>
            <a:r>
              <a:rPr lang="fr-FR" sz="1200" dirty="0"/>
              <a:t>as a </a:t>
            </a:r>
            <a:r>
              <a:rPr lang="fr-FR" sz="1200" dirty="0" err="1"/>
              <a:t>consequence</a:t>
            </a:r>
            <a:r>
              <a:rPr lang="fr-FR" sz="1200" dirty="0"/>
              <a:t> of </a:t>
            </a:r>
            <a:r>
              <a:rPr lang="fr-FR" sz="1200" dirty="0" err="1"/>
              <a:t>its</a:t>
            </a:r>
            <a:r>
              <a:rPr lang="fr-FR" sz="1200" dirty="0"/>
              <a:t> size</a:t>
            </a:r>
            <a:endParaRPr lang="en-GB" sz="1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501804" y="2571750"/>
            <a:ext cx="4260626" cy="21652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Hybrid nanostructures?</a:t>
            </a:r>
            <a:endParaRPr kumimoji="0" lang="sr-Latn-R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B13F9A"/>
              </a:buClr>
              <a:buSzPct val="73000"/>
              <a:buFont typeface="Wingdings 2"/>
              <a:buChar char=""/>
              <a:tabLst/>
              <a:defRPr/>
            </a:pPr>
            <a:r>
              <a:rPr lang="en-US" sz="1200" dirty="0">
                <a:solidFill>
                  <a:schemeClr val="accent1"/>
                </a:solidFill>
              </a:rPr>
              <a:t>Nanoparticles composed of </a:t>
            </a:r>
            <a:r>
              <a:rPr lang="en-US" sz="1200" dirty="0"/>
              <a:t>two or more structurally </a:t>
            </a:r>
            <a:r>
              <a:rPr lang="en-US" sz="1200" dirty="0">
                <a:solidFill>
                  <a:schemeClr val="accent1"/>
                </a:solidFill>
              </a:rPr>
              <a:t>different parts</a:t>
            </a:r>
          </a:p>
          <a:p>
            <a:pPr lvl="0">
              <a:buClr>
                <a:srgbClr val="B13F9A"/>
              </a:buClr>
            </a:pPr>
            <a:r>
              <a:rPr lang="en-US" sz="1200" dirty="0">
                <a:solidFill>
                  <a:schemeClr val="accent1"/>
                </a:solidFill>
              </a:rPr>
              <a:t>Biomedical applications </a:t>
            </a:r>
            <a:r>
              <a:rPr lang="en-US" sz="1200" dirty="0"/>
              <a:t>of hybrid nanostructures</a:t>
            </a:r>
          </a:p>
          <a:p>
            <a:pPr lvl="1">
              <a:buClr>
                <a:srgbClr val="F9B639"/>
              </a:buClr>
            </a:pPr>
            <a:r>
              <a:rPr lang="en-US" sz="1200" b="1" dirty="0">
                <a:solidFill>
                  <a:schemeClr val="accent1"/>
                </a:solidFill>
              </a:rPr>
              <a:t>Diagnostics</a:t>
            </a:r>
            <a:r>
              <a:rPr lang="en-US" sz="1200" dirty="0">
                <a:solidFill>
                  <a:schemeClr val="tx1"/>
                </a:solidFill>
              </a:rPr>
              <a:t>: targeting, bioimaging, detection and quantification of molecules</a:t>
            </a:r>
          </a:p>
          <a:p>
            <a:pPr lvl="1">
              <a:buClr>
                <a:srgbClr val="F9B639"/>
              </a:buClr>
            </a:pPr>
            <a:r>
              <a:rPr lang="en-US" sz="1200" b="1" dirty="0">
                <a:solidFill>
                  <a:schemeClr val="accent1"/>
                </a:solidFill>
              </a:rPr>
              <a:t>Prevention: </a:t>
            </a:r>
            <a:r>
              <a:rPr lang="en-US" sz="1200" dirty="0">
                <a:solidFill>
                  <a:schemeClr val="tx1"/>
                </a:solidFill>
              </a:rPr>
              <a:t>antimicrobial activity </a:t>
            </a:r>
          </a:p>
          <a:p>
            <a:pPr lvl="1">
              <a:buClr>
                <a:srgbClr val="F9B639"/>
              </a:buClr>
            </a:pPr>
            <a:r>
              <a:rPr lang="en-US" sz="1200" b="1" dirty="0">
                <a:solidFill>
                  <a:schemeClr val="accent1"/>
                </a:solidFill>
              </a:rPr>
              <a:t>Therapy: </a:t>
            </a:r>
            <a:r>
              <a:rPr lang="en-US" sz="1200" dirty="0">
                <a:solidFill>
                  <a:schemeClr val="tx1"/>
                </a:solidFill>
              </a:rPr>
              <a:t>photodynamic, photothermal, drug delivery</a:t>
            </a:r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1E68376-6E18-4ECC-A9A2-7533CAC4FD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3776" y="1197544"/>
            <a:ext cx="1772560" cy="1764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32103E4-D3CD-4F29-9BD0-1BCD9887CC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2430" y="3019355"/>
            <a:ext cx="2833906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0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E4A46-7D0B-43D3-9652-28E633DAC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Spectroscopy of hybrid nanostructures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EB5EFAD-2B5F-4EB4-B8DA-1632F0CBB341}"/>
              </a:ext>
            </a:extLst>
          </p:cNvPr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Content Placeholder 39">
            <a:extLst>
              <a:ext uri="{FF2B5EF4-FFF2-40B4-BE49-F238E27FC236}">
                <a16:creationId xmlns:a16="http://schemas.microsoft.com/office/drawing/2014/main" id="{CD84A67B-C92B-42B7-BD13-8516FA0FE8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4" b="10886"/>
          <a:stretch/>
        </p:blipFill>
        <p:spPr>
          <a:xfrm>
            <a:off x="755576" y="2786032"/>
            <a:ext cx="6617500" cy="1257480"/>
          </a:xfrm>
          <a:ln w="12700">
            <a:solidFill>
              <a:schemeClr val="accent1"/>
            </a:solidFill>
          </a:ln>
        </p:spPr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48CF7263-0FD4-4E2B-97D4-01D9D0CC9CCC}"/>
              </a:ext>
            </a:extLst>
          </p:cNvPr>
          <p:cNvSpPr/>
          <p:nvPr/>
        </p:nvSpPr>
        <p:spPr>
          <a:xfrm>
            <a:off x="5436096" y="2570008"/>
            <a:ext cx="180000" cy="180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5684EE4-2554-4338-890C-6F8B05A31293}"/>
              </a:ext>
            </a:extLst>
          </p:cNvPr>
          <p:cNvGrpSpPr/>
          <p:nvPr/>
        </p:nvGrpSpPr>
        <p:grpSpPr>
          <a:xfrm>
            <a:off x="4768054" y="1275606"/>
            <a:ext cx="1512168" cy="1294402"/>
            <a:chOff x="4768054" y="1852831"/>
            <a:chExt cx="1512168" cy="129440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A783715-19C4-467A-8C51-CED0D08AD4F7}"/>
                </a:ext>
              </a:extLst>
            </p:cNvPr>
            <p:cNvSpPr txBox="1"/>
            <p:nvPr/>
          </p:nvSpPr>
          <p:spPr>
            <a:xfrm>
              <a:off x="4768054" y="1852831"/>
              <a:ext cx="1512168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size distribution by light scattering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4B7C09AC-0E71-4E47-BD87-4B4A7A79D027}"/>
                </a:ext>
              </a:extLst>
            </p:cNvPr>
            <p:cNvCxnSpPr>
              <a:cxnSpLocks/>
            </p:cNvCxnSpPr>
            <p:nvPr/>
          </p:nvCxnSpPr>
          <p:spPr>
            <a:xfrm>
              <a:off x="5524138" y="2283718"/>
              <a:ext cx="0" cy="8635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BABEF6F-1226-4D00-8A3E-81A04418E63A}"/>
              </a:ext>
            </a:extLst>
          </p:cNvPr>
          <p:cNvGrpSpPr/>
          <p:nvPr/>
        </p:nvGrpSpPr>
        <p:grpSpPr>
          <a:xfrm>
            <a:off x="2351943" y="1279804"/>
            <a:ext cx="2177785" cy="1499940"/>
            <a:chOff x="2351943" y="1464226"/>
            <a:chExt cx="2177785" cy="1499940"/>
          </a:xfrm>
        </p:grpSpPr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4E9440E-BC95-4EC1-9AE1-5E3BB9FCC652}"/>
                </a:ext>
              </a:extLst>
            </p:cNvPr>
            <p:cNvCxnSpPr>
              <a:cxnSpLocks/>
            </p:cNvCxnSpPr>
            <p:nvPr/>
          </p:nvCxnSpPr>
          <p:spPr>
            <a:xfrm>
              <a:off x="4529728" y="1688175"/>
              <a:ext cx="0" cy="127599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54BE45B0-AEBC-480F-A6CE-2DE8BDC9B45B}"/>
                </a:ext>
              </a:extLst>
            </p:cNvPr>
            <p:cNvGrpSpPr/>
            <p:nvPr/>
          </p:nvGrpSpPr>
          <p:grpSpPr>
            <a:xfrm>
              <a:off x="2351943" y="1464226"/>
              <a:ext cx="2177785" cy="430887"/>
              <a:chOff x="2351943" y="1257288"/>
              <a:chExt cx="2177785" cy="430887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7B55E86-1C4E-4CE9-9207-4F8BDEE62B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53664" y="1481518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F47AEF4D-01B9-48B5-ACBD-D61D1565FBB4}"/>
                  </a:ext>
                </a:extLst>
              </p:cNvPr>
              <p:cNvSpPr txBox="1"/>
              <p:nvPr/>
            </p:nvSpPr>
            <p:spPr>
              <a:xfrm>
                <a:off x="2351943" y="1257288"/>
                <a:ext cx="1601721" cy="43088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interaction of NPs and</a:t>
                </a:r>
              </a:p>
              <a:p>
                <a:r>
                  <a:rPr lang="en-US" sz="1100" dirty="0"/>
                  <a:t>surrounding molecules</a:t>
                </a:r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34FAB4B-9A46-4CBD-908F-06A9346AD5D0}"/>
              </a:ext>
            </a:extLst>
          </p:cNvPr>
          <p:cNvGrpSpPr/>
          <p:nvPr/>
        </p:nvGrpSpPr>
        <p:grpSpPr>
          <a:xfrm>
            <a:off x="1914458" y="1777920"/>
            <a:ext cx="3017582" cy="1008112"/>
            <a:chOff x="1914458" y="2787774"/>
            <a:chExt cx="3017582" cy="1008112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801605F-3FD3-4482-A1BB-0635507F7E9C}"/>
                </a:ext>
              </a:extLst>
            </p:cNvPr>
            <p:cNvSpPr txBox="1"/>
            <p:nvPr/>
          </p:nvSpPr>
          <p:spPr>
            <a:xfrm>
              <a:off x="1914458" y="2787774"/>
              <a:ext cx="1433406" cy="600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optical bandgap in</a:t>
              </a:r>
            </a:p>
            <a:p>
              <a:r>
                <a:rPr lang="en-US" sz="1100" dirty="0"/>
                <a:t>semiconductor NPs</a:t>
              </a:r>
            </a:p>
            <a:p>
              <a:r>
                <a:rPr lang="en-US" sz="1100" dirty="0"/>
                <a:t>superconductor NPs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6E8E712C-2D7B-4B09-9710-28E2B5BC7D9C}"/>
                </a:ext>
              </a:extLst>
            </p:cNvPr>
            <p:cNvGrpSpPr/>
            <p:nvPr/>
          </p:nvGrpSpPr>
          <p:grpSpPr>
            <a:xfrm>
              <a:off x="3347864" y="3087856"/>
              <a:ext cx="1584176" cy="701742"/>
              <a:chOff x="3347864" y="3087856"/>
              <a:chExt cx="1584176" cy="701742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0DD134E-0C6D-4B51-BF05-7931947ED456}"/>
                  </a:ext>
                </a:extLst>
              </p:cNvPr>
              <p:cNvCxnSpPr>
                <a:cxnSpLocks/>
                <a:stCxn id="47" idx="3"/>
              </p:cNvCxnSpPr>
              <p:nvPr/>
            </p:nvCxnSpPr>
            <p:spPr>
              <a:xfrm>
                <a:off x="3347864" y="3087856"/>
                <a:ext cx="15841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AD17CE6E-E03B-4082-B474-150C5F3A8D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32040" y="3087856"/>
                <a:ext cx="0" cy="701742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56F1AC13-3DFD-4115-98CF-001D946385CC}"/>
                </a:ext>
              </a:extLst>
            </p:cNvPr>
            <p:cNvGrpSpPr/>
            <p:nvPr/>
          </p:nvGrpSpPr>
          <p:grpSpPr>
            <a:xfrm>
              <a:off x="3347864" y="3265019"/>
              <a:ext cx="576064" cy="530867"/>
              <a:chOff x="3347864" y="3264426"/>
              <a:chExt cx="576064" cy="530867"/>
            </a:xfrm>
          </p:grpSpPr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CF94BA0-CCFC-4C84-B803-FCD906057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47864" y="3264426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BB67D22F-418B-436C-94B4-C65B1B9E93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23928" y="3264426"/>
                <a:ext cx="0" cy="53086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4936441-5336-4951-8DD4-A139DADCBF47}"/>
              </a:ext>
            </a:extLst>
          </p:cNvPr>
          <p:cNvGrpSpPr/>
          <p:nvPr/>
        </p:nvGrpSpPr>
        <p:grpSpPr>
          <a:xfrm>
            <a:off x="6255691" y="1957316"/>
            <a:ext cx="1296143" cy="822428"/>
            <a:chOff x="6255691" y="2967170"/>
            <a:chExt cx="1296143" cy="822428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9FBED15-74E2-41EC-8953-B121BE872B89}"/>
                </a:ext>
              </a:extLst>
            </p:cNvPr>
            <p:cNvSpPr txBox="1"/>
            <p:nvPr/>
          </p:nvSpPr>
          <p:spPr>
            <a:xfrm>
              <a:off x="6255691" y="2967170"/>
              <a:ext cx="1296143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crystal structure</a:t>
              </a:r>
            </a:p>
            <a:p>
              <a:r>
                <a:rPr lang="en-US" sz="1100" dirty="0"/>
                <a:t>defects/dopants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8862536-52F9-4BE2-8DDE-7C775EFEDFBB}"/>
                </a:ext>
              </a:extLst>
            </p:cNvPr>
            <p:cNvCxnSpPr>
              <a:cxnSpLocks/>
            </p:cNvCxnSpPr>
            <p:nvPr/>
          </p:nvCxnSpPr>
          <p:spPr>
            <a:xfrm>
              <a:off x="6263125" y="3396911"/>
              <a:ext cx="0" cy="39268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492476F-4DD4-424F-8644-3836A43D9F59}"/>
              </a:ext>
            </a:extLst>
          </p:cNvPr>
          <p:cNvGrpSpPr/>
          <p:nvPr/>
        </p:nvGrpSpPr>
        <p:grpSpPr>
          <a:xfrm>
            <a:off x="5212638" y="4128437"/>
            <a:ext cx="1993875" cy="710399"/>
            <a:chOff x="5212638" y="4128437"/>
            <a:chExt cx="1993875" cy="710399"/>
          </a:xfrm>
        </p:grpSpPr>
        <p:sp>
          <p:nvSpPr>
            <p:cNvPr id="89" name="Right Brace 88">
              <a:extLst>
                <a:ext uri="{FF2B5EF4-FFF2-40B4-BE49-F238E27FC236}">
                  <a16:creationId xmlns:a16="http://schemas.microsoft.com/office/drawing/2014/main" id="{E90F7B83-930E-4627-9350-EF34F7A1A505}"/>
                </a:ext>
              </a:extLst>
            </p:cNvPr>
            <p:cNvSpPr/>
            <p:nvPr/>
          </p:nvSpPr>
          <p:spPr>
            <a:xfrm rot="5400000">
              <a:off x="5656139" y="3684936"/>
              <a:ext cx="265126" cy="1152128"/>
            </a:xfrm>
            <a:prstGeom prst="rightBrace">
              <a:avLst>
                <a:gd name="adj1" fmla="val 0"/>
                <a:gd name="adj2" fmla="val 48801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2470966-1474-47E9-A804-2A4B18227235}"/>
                </a:ext>
              </a:extLst>
            </p:cNvPr>
            <p:cNvSpPr txBox="1"/>
            <p:nvPr/>
          </p:nvSpPr>
          <p:spPr>
            <a:xfrm>
              <a:off x="5220072" y="4407949"/>
              <a:ext cx="1986441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NP to vacuum e- transitions:</a:t>
              </a:r>
            </a:p>
            <a:p>
              <a:r>
                <a:rPr lang="en-US" sz="1100" b="1" dirty="0"/>
                <a:t>photoemission</a:t>
              </a:r>
              <a:endParaRPr lang="en-US" b="1" dirty="0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F313761-B77F-43C1-8CAD-03F57A39D071}"/>
              </a:ext>
            </a:extLst>
          </p:cNvPr>
          <p:cNvGrpSpPr/>
          <p:nvPr/>
        </p:nvGrpSpPr>
        <p:grpSpPr>
          <a:xfrm>
            <a:off x="3325129" y="4133624"/>
            <a:ext cx="1830369" cy="705212"/>
            <a:chOff x="3325129" y="4133624"/>
            <a:chExt cx="1830369" cy="705212"/>
          </a:xfrm>
        </p:grpSpPr>
        <p:sp>
          <p:nvSpPr>
            <p:cNvPr id="90" name="Right Brace 89">
              <a:extLst>
                <a:ext uri="{FF2B5EF4-FFF2-40B4-BE49-F238E27FC236}">
                  <a16:creationId xmlns:a16="http://schemas.microsoft.com/office/drawing/2014/main" id="{AEEFFDFE-109A-46A8-AE6F-7923921AAF58}"/>
                </a:ext>
              </a:extLst>
            </p:cNvPr>
            <p:cNvSpPr/>
            <p:nvPr/>
          </p:nvSpPr>
          <p:spPr>
            <a:xfrm rot="5400000">
              <a:off x="4803194" y="4046446"/>
              <a:ext cx="265126" cy="439482"/>
            </a:xfrm>
            <a:prstGeom prst="rightBrace">
              <a:avLst>
                <a:gd name="adj1" fmla="val 0"/>
                <a:gd name="adj2" fmla="val 48801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DB65824-50EC-4B6A-9EBC-51AE493587BA}"/>
                </a:ext>
              </a:extLst>
            </p:cNvPr>
            <p:cNvSpPr txBox="1"/>
            <p:nvPr/>
          </p:nvSpPr>
          <p:spPr>
            <a:xfrm>
              <a:off x="3325129" y="4407949"/>
              <a:ext cx="1822935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e- transitions within NPs:</a:t>
              </a:r>
            </a:p>
            <a:p>
              <a:r>
                <a:rPr lang="en-US" sz="1100" b="1" dirty="0"/>
                <a:t>fluorescence/absorption</a:t>
              </a:r>
              <a:endParaRPr lang="en-US" b="1" dirty="0"/>
            </a:p>
          </p:txBody>
        </p:sp>
      </p:grp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A2843FC3-5516-425F-B995-8B947BAF99ED}"/>
              </a:ext>
            </a:extLst>
          </p:cNvPr>
          <p:cNvSpPr/>
          <p:nvPr/>
        </p:nvSpPr>
        <p:spPr>
          <a:xfrm>
            <a:off x="1259632" y="4323157"/>
            <a:ext cx="6083708" cy="6264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accent1"/>
                </a:solidFill>
              </a:rPr>
              <a:t>Band structure of NPs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08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Gold-Tryptophan hybrid nanostructures</a:t>
            </a:r>
            <a:endParaRPr lang="en-GB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452594" y="1306383"/>
            <a:ext cx="3471358" cy="1553399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sr-Latn-RS" sz="1400" b="1" dirty="0"/>
              <a:t>Tryptophan (Trp)</a:t>
            </a:r>
            <a:endParaRPr lang="en-US" sz="1400" b="1" dirty="0"/>
          </a:p>
          <a:p>
            <a:r>
              <a:rPr lang="sr-Latn-RS" sz="1200" dirty="0">
                <a:solidFill>
                  <a:schemeClr val="tx1"/>
                </a:solidFill>
              </a:rPr>
              <a:t>Essential </a:t>
            </a:r>
            <a:r>
              <a:rPr lang="sr-Latn-RS" sz="1200" dirty="0" err="1">
                <a:solidFill>
                  <a:schemeClr val="accent1"/>
                </a:solidFill>
              </a:rPr>
              <a:t>amino</a:t>
            </a:r>
            <a:r>
              <a:rPr lang="sr-Latn-RS" sz="1200" dirty="0">
                <a:solidFill>
                  <a:schemeClr val="accent1"/>
                </a:solidFill>
              </a:rPr>
              <a:t> </a:t>
            </a:r>
            <a:r>
              <a:rPr lang="sr-Latn-RS" sz="1200" dirty="0" err="1">
                <a:solidFill>
                  <a:schemeClr val="accent1"/>
                </a:solidFill>
              </a:rPr>
              <a:t>acid</a:t>
            </a:r>
            <a:endParaRPr lang="sr-Latn-RS" sz="1200" dirty="0">
              <a:solidFill>
                <a:schemeClr val="tx1"/>
              </a:solidFill>
            </a:endParaRPr>
          </a:p>
          <a:p>
            <a:r>
              <a:rPr lang="sr-Latn-RS" sz="1200" b="1" dirty="0" err="1">
                <a:solidFill>
                  <a:schemeClr val="accent1"/>
                </a:solidFill>
              </a:rPr>
              <a:t>Photoluminescent</a:t>
            </a:r>
            <a:r>
              <a:rPr lang="en-US" sz="1200" b="1" dirty="0">
                <a:solidFill>
                  <a:schemeClr val="accent1"/>
                </a:solidFill>
              </a:rPr>
              <a:t> - </a:t>
            </a:r>
            <a:r>
              <a:rPr lang="en-US" sz="1200" dirty="0">
                <a:solidFill>
                  <a:schemeClr val="tx1"/>
                </a:solidFill>
              </a:rPr>
              <a:t>r</a:t>
            </a:r>
            <a:r>
              <a:rPr lang="sr-Latn-RS" sz="1200" dirty="0" err="1">
                <a:solidFill>
                  <a:schemeClr val="tx1"/>
                </a:solidFill>
              </a:rPr>
              <a:t>esponsible</a:t>
            </a:r>
            <a:r>
              <a:rPr lang="sr-Latn-RS" sz="1200" dirty="0">
                <a:solidFill>
                  <a:schemeClr val="tx1"/>
                </a:solidFill>
              </a:rPr>
              <a:t> for optical properties </a:t>
            </a:r>
            <a:r>
              <a:rPr lang="sr-Latn-RS" sz="1200" dirty="0" err="1">
                <a:solidFill>
                  <a:schemeClr val="tx1"/>
                </a:solidFill>
              </a:rPr>
              <a:t>of</a:t>
            </a:r>
            <a:r>
              <a:rPr lang="sr-Latn-RS" sz="1200" dirty="0">
                <a:solidFill>
                  <a:schemeClr val="tx1"/>
                </a:solidFill>
              </a:rPr>
              <a:t> </a:t>
            </a:r>
            <a:r>
              <a:rPr lang="sr-Latn-RS" sz="1200" dirty="0" err="1">
                <a:solidFill>
                  <a:schemeClr val="tx1"/>
                </a:solidFill>
              </a:rPr>
              <a:t>proteins</a:t>
            </a: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dirty="0">
                <a:solidFill>
                  <a:schemeClr val="accent1"/>
                </a:solidFill>
              </a:rPr>
              <a:t>Facilitates internalization </a:t>
            </a:r>
            <a:r>
              <a:rPr lang="en-US" sz="1200" dirty="0"/>
              <a:t>into cells</a:t>
            </a:r>
          </a:p>
          <a:p>
            <a:r>
              <a:rPr lang="en-US" sz="1200" dirty="0">
                <a:solidFill>
                  <a:schemeClr val="tx1"/>
                </a:solidFill>
              </a:rPr>
              <a:t>The </a:t>
            </a:r>
            <a:r>
              <a:rPr lang="en-US" sz="1200" dirty="0">
                <a:solidFill>
                  <a:schemeClr val="accent1"/>
                </a:solidFill>
              </a:rPr>
              <a:t>lowest IP</a:t>
            </a:r>
            <a:r>
              <a:rPr lang="en-US" sz="1200" dirty="0">
                <a:solidFill>
                  <a:schemeClr val="tx1"/>
                </a:solidFill>
              </a:rPr>
              <a:t> of all essential amino acids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131"/>
          <a:stretch/>
        </p:blipFill>
        <p:spPr bwMode="auto">
          <a:xfrm>
            <a:off x="4031940" y="1399082"/>
            <a:ext cx="3498613" cy="13680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1C3757C-597D-41C9-940E-C343653F1E45}"/>
              </a:ext>
            </a:extLst>
          </p:cNvPr>
          <p:cNvSpPr txBox="1">
            <a:spLocks/>
          </p:cNvSpPr>
          <p:nvPr/>
        </p:nvSpPr>
        <p:spPr>
          <a:xfrm>
            <a:off x="455795" y="2890560"/>
            <a:ext cx="3471358" cy="40127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1400" b="1" dirty="0"/>
              <a:t>Gold-t</a:t>
            </a:r>
            <a:r>
              <a:rPr lang="sr-Latn-RS" sz="1400" b="1" dirty="0" err="1"/>
              <a:t>ryptophan</a:t>
            </a:r>
            <a:r>
              <a:rPr lang="sr-Latn-RS" sz="1400" b="1" dirty="0"/>
              <a:t> (</a:t>
            </a:r>
            <a:r>
              <a:rPr lang="en-US" sz="1400" b="1" dirty="0"/>
              <a:t>Au</a:t>
            </a:r>
            <a:r>
              <a:rPr lang="sr-Latn-RS" sz="1400" b="1" dirty="0"/>
              <a:t>Trp)</a:t>
            </a:r>
            <a:r>
              <a:rPr lang="en-US" sz="1400" b="1" dirty="0"/>
              <a:t> nanoparticles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64ECCC-F0C3-482F-95F2-054AFF36BC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000"/>
          <a:stretch/>
        </p:blipFill>
        <p:spPr>
          <a:xfrm>
            <a:off x="1619672" y="3239913"/>
            <a:ext cx="543046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012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Gold-Tryptophan hybrid nanostructures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7062"/>
            <a:ext cx="7239000" cy="540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Stepping-up with s</a:t>
            </a:r>
            <a:r>
              <a:rPr lang="sr-Latn-RS" sz="1400" dirty="0" err="1"/>
              <a:t>ynchrotron</a:t>
            </a:r>
            <a:r>
              <a:rPr lang="sr-Latn-RS" sz="1400" dirty="0"/>
              <a:t> </a:t>
            </a:r>
            <a:r>
              <a:rPr lang="sr-Latn-RS" sz="1400" dirty="0" err="1"/>
              <a:t>radiation</a:t>
            </a:r>
            <a:r>
              <a:rPr lang="sr-Latn-RS" sz="1400" dirty="0"/>
              <a:t> </a:t>
            </a:r>
            <a:r>
              <a:rPr lang="sr-Latn-RS" sz="1400" dirty="0" err="1"/>
              <a:t>spectroscopy</a:t>
            </a:r>
            <a:r>
              <a:rPr lang="en-US" sz="1400" dirty="0"/>
              <a:t> of </a:t>
            </a:r>
            <a:r>
              <a:rPr lang="en-US" sz="1400" dirty="0" err="1"/>
              <a:t>AuTrp</a:t>
            </a:r>
            <a:r>
              <a:rPr lang="en-US" sz="1400" dirty="0"/>
              <a:t> NPs</a:t>
            </a:r>
            <a:endParaRPr lang="en-GB" sz="1400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39" y="1501510"/>
            <a:ext cx="2233730" cy="180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57" y="1501510"/>
            <a:ext cx="1983275" cy="180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543100" y="3363838"/>
            <a:ext cx="7053236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sr-Latn-RS" sz="1000" b="1" dirty="0"/>
              <a:t>Proje</a:t>
            </a:r>
            <a:r>
              <a:rPr lang="en-US" sz="1000" b="1" dirty="0"/>
              <a:t>c</a:t>
            </a:r>
            <a:r>
              <a:rPr lang="sr-Latn-RS" sz="1000" b="1" dirty="0"/>
              <a:t>t</a:t>
            </a:r>
            <a:r>
              <a:rPr lang="en-US" sz="1000" b="1" dirty="0"/>
              <a:t>s</a:t>
            </a:r>
            <a:r>
              <a:rPr lang="sr-Latn-RS" sz="1000" b="1" dirty="0"/>
              <a:t>:</a:t>
            </a:r>
          </a:p>
          <a:p>
            <a:r>
              <a:rPr lang="sr-Latn-RS" sz="1000" b="1" dirty="0"/>
              <a:t>-20120810: </a:t>
            </a:r>
            <a:r>
              <a:rPr lang="en-GB" sz="1000" b="1" dirty="0"/>
              <a:t>Localization of functionalized noble metal nanoparticles in microorganisms by synchrotron fluorescence UV imaging </a:t>
            </a:r>
            <a:r>
              <a:rPr lang="en-GB" sz="1000" b="1" dirty="0">
                <a:solidFill>
                  <a:srgbClr val="00B0F0"/>
                </a:solidFill>
              </a:rPr>
              <a:t>DISCO</a:t>
            </a:r>
            <a:endParaRPr lang="sr-Latn-RS" sz="1000" b="1" dirty="0">
              <a:solidFill>
                <a:srgbClr val="00B0F0"/>
              </a:solidFill>
            </a:endParaRPr>
          </a:p>
          <a:p>
            <a:r>
              <a:rPr lang="sr-Latn-RS" sz="1000" b="1" dirty="0"/>
              <a:t>-20131218: </a:t>
            </a:r>
            <a:r>
              <a:rPr lang="en-GB" sz="1000" b="1" dirty="0"/>
              <a:t>Deep UV spectral imaging of microorganism and liver cancer cells incubated with functionalized noble metal nanoparticles </a:t>
            </a:r>
            <a:r>
              <a:rPr lang="en-GB" sz="1000" b="1" dirty="0">
                <a:solidFill>
                  <a:srgbClr val="00B0F0"/>
                </a:solidFill>
              </a:rPr>
              <a:t>DISCO</a:t>
            </a:r>
            <a:endParaRPr lang="en-GB" sz="1000" b="1" dirty="0"/>
          </a:p>
          <a:p>
            <a:r>
              <a:rPr lang="en-GB" sz="1000" b="1" dirty="0"/>
              <a:t>-20131037: </a:t>
            </a:r>
            <a:r>
              <a:rPr lang="en-US" sz="1000" b="1" dirty="0"/>
              <a:t>Gas phase study on state-selected VUV ionization of biomolecules attached to noble metal nanoparticles </a:t>
            </a:r>
            <a:r>
              <a:rPr lang="en-US" sz="1000" b="1" dirty="0">
                <a:solidFill>
                  <a:srgbClr val="FF0000"/>
                </a:solidFill>
              </a:rPr>
              <a:t>DESIRS</a:t>
            </a:r>
          </a:p>
          <a:p>
            <a:r>
              <a:rPr lang="en-US" sz="1000" b="1" dirty="0"/>
              <a:t>-20141244: VUV state-selected photoionization and fragmentation behavior of amino acids attached to noble metal nanoparticles studied in the gas phase </a:t>
            </a:r>
            <a:r>
              <a:rPr lang="en-US" sz="1000" b="1" dirty="0">
                <a:solidFill>
                  <a:srgbClr val="FF0000"/>
                </a:solidFill>
              </a:rPr>
              <a:t>DESIRS</a:t>
            </a:r>
            <a:endParaRPr lang="en-US" sz="1000" b="1" dirty="0"/>
          </a:p>
          <a:p>
            <a:r>
              <a:rPr lang="en-US" sz="1000" b="1" dirty="0"/>
              <a:t>-20161124: Photoelectron circular dichroism study of amino acid functionalized gold nanostructures </a:t>
            </a:r>
            <a:r>
              <a:rPr lang="en-US" sz="1000" b="1" dirty="0">
                <a:solidFill>
                  <a:srgbClr val="FF0000"/>
                </a:solidFill>
              </a:rPr>
              <a:t>DESIRS</a:t>
            </a:r>
            <a:endParaRPr lang="en-GB" sz="10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5601468" y="1501510"/>
            <a:ext cx="1980000" cy="1800000"/>
            <a:chOff x="4768807" y="1731404"/>
            <a:chExt cx="2476985" cy="252000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43952"/>
            <a:stretch/>
          </p:blipFill>
          <p:spPr>
            <a:xfrm>
              <a:off x="4768807" y="1731404"/>
              <a:ext cx="2476985" cy="25200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41" name="Rounded Rectangle 40"/>
            <p:cNvSpPr/>
            <p:nvPr/>
          </p:nvSpPr>
          <p:spPr>
            <a:xfrm>
              <a:off x="6012160" y="2874383"/>
              <a:ext cx="1008152" cy="47758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4606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Photoemission spectroscopy of gas-phase nanoparticles</a:t>
            </a:r>
            <a:endParaRPr lang="en-GB" sz="2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1142476"/>
            <a:ext cx="7128792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452594" y="1306383"/>
            <a:ext cx="2823262" cy="1841429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1400" b="1" dirty="0"/>
              <a:t>VUV gas-phase photoemission</a:t>
            </a:r>
          </a:p>
          <a:p>
            <a:r>
              <a:rPr lang="en-US" sz="1200" dirty="0">
                <a:solidFill>
                  <a:schemeClr val="tx1"/>
                </a:solidFill>
              </a:rPr>
              <a:t>‘spraying’ of nanoparticles into the ionization chamber</a:t>
            </a:r>
          </a:p>
          <a:p>
            <a:r>
              <a:rPr lang="en-US" sz="1200" dirty="0"/>
              <a:t>high photon flux=&gt; sufficient photoelectron signal on a diluted target</a:t>
            </a:r>
          </a:p>
          <a:p>
            <a:r>
              <a:rPr lang="en-US" sz="1200" dirty="0">
                <a:solidFill>
                  <a:schemeClr val="tx1"/>
                </a:solidFill>
              </a:rPr>
              <a:t>Band information for the NPs w/o the influence of the substrate! </a:t>
            </a:r>
            <a:endParaRPr lang="sr-Latn-RS" sz="1200" dirty="0">
              <a:solidFill>
                <a:schemeClr val="tx1"/>
              </a:solidFill>
            </a:endParaRPr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A70A8424-1397-451D-B9D9-EC3AB1F2D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654" y="1514340"/>
            <a:ext cx="4320000" cy="1257219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EF6AEB-3DDB-4D5C-9115-99B82F194B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626" y="2957370"/>
            <a:ext cx="2280000" cy="2052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3BA6D41-2CC4-46A0-A23B-2D48B2760658}"/>
              </a:ext>
            </a:extLst>
          </p:cNvPr>
          <p:cNvGrpSpPr/>
          <p:nvPr/>
        </p:nvGrpSpPr>
        <p:grpSpPr>
          <a:xfrm>
            <a:off x="452594" y="3204593"/>
            <a:ext cx="4680000" cy="1557554"/>
            <a:chOff x="429589" y="3174436"/>
            <a:chExt cx="4680000" cy="1557554"/>
          </a:xfrm>
        </p:grpSpPr>
        <p:pic>
          <p:nvPicPr>
            <p:cNvPr id="11" name="Picture 10" descr="A screen shot of a video game&#10;&#10;Description generated with high confidence">
              <a:extLst>
                <a:ext uri="{FF2B5EF4-FFF2-40B4-BE49-F238E27FC236}">
                  <a16:creationId xmlns:a16="http://schemas.microsoft.com/office/drawing/2014/main" id="{D6D806F4-4A18-46C6-AD0E-E70605FFA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589" y="3174436"/>
              <a:ext cx="4680000" cy="155755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6B1A41-37E6-4AB5-96CD-388453C7FB6E}"/>
                </a:ext>
              </a:extLst>
            </p:cNvPr>
            <p:cNvSpPr txBox="1"/>
            <p:nvPr/>
          </p:nvSpPr>
          <p:spPr>
            <a:xfrm>
              <a:off x="452594" y="3246179"/>
              <a:ext cx="134524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solidFill>
                    <a:schemeClr val="bg1"/>
                  </a:solidFill>
                </a:rPr>
                <a:t>signal+background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216A22-D569-450C-A3D5-75A6F81B1D56}"/>
                </a:ext>
              </a:extLst>
            </p:cNvPr>
            <p:cNvSpPr txBox="1"/>
            <p:nvPr/>
          </p:nvSpPr>
          <p:spPr>
            <a:xfrm>
              <a:off x="2069255" y="3258214"/>
              <a:ext cx="9108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background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F6DD48-0F0A-40AE-B54E-2A744A1DC29A}"/>
                </a:ext>
              </a:extLst>
            </p:cNvPr>
            <p:cNvSpPr txBox="1"/>
            <p:nvPr/>
          </p:nvSpPr>
          <p:spPr>
            <a:xfrm>
              <a:off x="3581988" y="3253613"/>
              <a:ext cx="8418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difference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16EBBDF-FE51-4A6D-B61D-F84CB5E3F710}"/>
              </a:ext>
            </a:extLst>
          </p:cNvPr>
          <p:cNvSpPr txBox="1"/>
          <p:nvPr/>
        </p:nvSpPr>
        <p:spPr>
          <a:xfrm>
            <a:off x="18019" y="4762147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DESIRS</a:t>
            </a:r>
          </a:p>
        </p:txBody>
      </p:sp>
    </p:spTree>
    <p:extLst>
      <p:ext uri="{BB962C8B-B14F-4D97-AF65-F5344CB8AC3E}">
        <p14:creationId xmlns:p14="http://schemas.microsoft.com/office/powerpoint/2010/main" val="362519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15769</TotalTime>
  <Words>739</Words>
  <Application>Microsoft Office PowerPoint</Application>
  <PresentationFormat>On-screen Show (16:9)</PresentationFormat>
  <Paragraphs>121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Symbol</vt:lpstr>
      <vt:lpstr>Trebuchet MS</vt:lpstr>
      <vt:lpstr>Wingdings</vt:lpstr>
      <vt:lpstr>Wingdings 2</vt:lpstr>
      <vt:lpstr>Opulent</vt:lpstr>
      <vt:lpstr>Advancement in studies of hybrid nanostructures by using synchrotron radiation</vt:lpstr>
      <vt:lpstr>overview</vt:lpstr>
      <vt:lpstr>VINčA Institute of nuclear sciences</vt:lpstr>
      <vt:lpstr>Nanocommunity in VINčA Institute</vt:lpstr>
      <vt:lpstr>Hybrid nanostructures in biomedical diagnostics and therapy</vt:lpstr>
      <vt:lpstr>Spectroscopy of hybrid nanostructures</vt:lpstr>
      <vt:lpstr>Gold-Tryptophan hybrid nanostructures</vt:lpstr>
      <vt:lpstr>Gold-Tryptophan hybrid nanostructures</vt:lpstr>
      <vt:lpstr>Photoemission spectroscopy of gas-phase nanoparticles</vt:lpstr>
      <vt:lpstr>Localization of nanoparticles within live cells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Ispitivanje prostorne distribucije funkcionalizovanih nanočestica unutar živih ćelija primenom UV sinhrotronskog zračenja</dc:title>
  <dc:creator>vcfest</dc:creator>
  <cp:lastModifiedBy>Dusan Bozanic</cp:lastModifiedBy>
  <cp:revision>309</cp:revision>
  <dcterms:created xsi:type="dcterms:W3CDTF">2015-03-23T10:35:45Z</dcterms:created>
  <dcterms:modified xsi:type="dcterms:W3CDTF">2018-01-25T11:28:38Z</dcterms:modified>
</cp:coreProperties>
</file>