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9"/>
  </p:notesMasterIdLst>
  <p:sldIdLst>
    <p:sldId id="258" r:id="rId2"/>
    <p:sldId id="346" r:id="rId3"/>
    <p:sldId id="334" r:id="rId4"/>
    <p:sldId id="321" r:id="rId5"/>
    <p:sldId id="352" r:id="rId6"/>
    <p:sldId id="322" r:id="rId7"/>
    <p:sldId id="324" r:id="rId8"/>
    <p:sldId id="326" r:id="rId9"/>
    <p:sldId id="327" r:id="rId10"/>
    <p:sldId id="338" r:id="rId11"/>
    <p:sldId id="332" r:id="rId12"/>
    <p:sldId id="316" r:id="rId13"/>
    <p:sldId id="353" r:id="rId14"/>
    <p:sldId id="335" r:id="rId15"/>
    <p:sldId id="336" r:id="rId16"/>
    <p:sldId id="337" r:id="rId17"/>
    <p:sldId id="347" r:id="rId18"/>
    <p:sldId id="348" r:id="rId19"/>
    <p:sldId id="323" r:id="rId20"/>
    <p:sldId id="341" r:id="rId21"/>
    <p:sldId id="342" r:id="rId22"/>
    <p:sldId id="340" r:id="rId23"/>
    <p:sldId id="344" r:id="rId24"/>
    <p:sldId id="349" r:id="rId25"/>
    <p:sldId id="350" r:id="rId26"/>
    <p:sldId id="351" r:id="rId27"/>
    <p:sldId id="33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92"/>
    <p:restoredTop sz="94712"/>
  </p:normalViewPr>
  <p:slideViewPr>
    <p:cSldViewPr snapToGrid="0" snapToObjects="1">
      <p:cViewPr varScale="1">
        <p:scale>
          <a:sx n="42" d="100"/>
          <a:sy n="42" d="100"/>
        </p:scale>
        <p:origin x="-163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commentAuthors" Target="commentAuthors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B5D5E-C2F5-4547-905A-93E873B97B5E}" type="datetimeFigureOut">
              <a:rPr lang="en-US" smtClean="0"/>
              <a:t>1/26/18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57104-6EBF-F545-94C8-E06F0F13D94C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24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57104-6EBF-F545-94C8-E06F0F13D94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108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27584" y="12759"/>
            <a:ext cx="6408712" cy="6799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69544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emf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emf"/><Relationship Id="rId3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png"/><Relationship Id="rId3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jpg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5.jpg"/><Relationship Id="rId3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Relationship Id="rId3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0313" y="1201231"/>
            <a:ext cx="8993687" cy="112946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accent6"/>
                </a:solidFill>
              </a:rPr>
              <a:t>Perspectives of </a:t>
            </a:r>
            <a:r>
              <a:rPr lang="en-US" sz="4000" dirty="0" smtClean="0">
                <a:solidFill>
                  <a:schemeClr val="accent6"/>
                </a:solidFill>
              </a:rPr>
              <a:t>ESOF2020TRIESTE</a:t>
            </a:r>
          </a:p>
          <a:p>
            <a:r>
              <a:rPr lang="en-US" sz="4000" dirty="0" smtClean="0">
                <a:solidFill>
                  <a:schemeClr val="tx1"/>
                </a:solidFill>
              </a:rPr>
              <a:t> </a:t>
            </a:r>
            <a:r>
              <a:rPr lang="en-US" sz="4000" dirty="0" smtClean="0">
                <a:solidFill>
                  <a:srgbClr val="008000"/>
                </a:solidFill>
              </a:rPr>
              <a:t> 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58035" y="4513067"/>
            <a:ext cx="833269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Forum on New International Research Facilities for South East Europe</a:t>
            </a:r>
          </a:p>
          <a:p>
            <a:pPr algn="ctr"/>
            <a:r>
              <a:rPr lang="en-US" sz="2400" dirty="0" smtClean="0"/>
              <a:t>ICTP, January 25, 2018, Trieste, Italy</a:t>
            </a:r>
            <a:endParaRPr lang="en-US" sz="24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636875" y="2422180"/>
            <a:ext cx="4257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S.Fantoni</a:t>
            </a:r>
            <a:r>
              <a:rPr lang="en-US" sz="2800" dirty="0" smtClean="0"/>
              <a:t>, FIT, Trieste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11270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713F186A-53B3-44BA-8AE3-B9F5ED94B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749" y="2136475"/>
            <a:ext cx="3804048" cy="165698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5000"/>
              </a:lnSpc>
              <a:spcBef>
                <a:spcPts val="0"/>
              </a:spcBef>
              <a:buSzPct val="130000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ller"/>
                <a:cs typeface="Aller"/>
              </a:rPr>
              <a:t>Trieste + North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ller"/>
                <a:cs typeface="Aller"/>
              </a:rPr>
              <a:t>Adriatic: </a:t>
            </a:r>
          </a:p>
          <a:p>
            <a:pPr eaLnBrk="1" hangingPunct="1">
              <a:lnSpc>
                <a:spcPct val="105000"/>
              </a:lnSpc>
              <a:spcBef>
                <a:spcPts val="0"/>
              </a:spcBef>
              <a:buSzPct val="130000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ller"/>
                <a:cs typeface="Aller"/>
              </a:rPr>
              <a:t>natural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ller"/>
                <a:cs typeface="Aller"/>
              </a:rPr>
              <a:t>crossroads </a:t>
            </a:r>
            <a:endParaRPr lang="en-US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Aller"/>
              <a:cs typeface="Aller"/>
            </a:endParaRPr>
          </a:p>
          <a:p>
            <a:pPr eaLnBrk="1" hangingPunct="1">
              <a:lnSpc>
                <a:spcPct val="105000"/>
              </a:lnSpc>
              <a:spcBef>
                <a:spcPts val="0"/>
              </a:spcBef>
              <a:buSzPct val="130000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ller"/>
                <a:cs typeface="Aller"/>
              </a:rPr>
              <a:t>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ller"/>
                <a:cs typeface="Aller"/>
              </a:rPr>
              <a:t>-S and E-W</a:t>
            </a:r>
          </a:p>
        </p:txBody>
      </p:sp>
      <p:grpSp>
        <p:nvGrpSpPr>
          <p:cNvPr id="20" name="Gruppo 19"/>
          <p:cNvGrpSpPr/>
          <p:nvPr/>
        </p:nvGrpSpPr>
        <p:grpSpPr>
          <a:xfrm>
            <a:off x="4070350" y="616830"/>
            <a:ext cx="4895850" cy="5607050"/>
            <a:chOff x="4070350" y="616830"/>
            <a:chExt cx="4895850" cy="5607050"/>
          </a:xfrm>
        </p:grpSpPr>
        <p:grpSp>
          <p:nvGrpSpPr>
            <p:cNvPr id="5" name="Gruppo 4"/>
            <p:cNvGrpSpPr/>
            <p:nvPr/>
          </p:nvGrpSpPr>
          <p:grpSpPr>
            <a:xfrm>
              <a:off x="4070350" y="616830"/>
              <a:ext cx="4895850" cy="5607050"/>
              <a:chOff x="4211638" y="765175"/>
              <a:chExt cx="4895850" cy="5607050"/>
            </a:xfrm>
          </p:grpSpPr>
          <p:pic>
            <p:nvPicPr>
              <p:cNvPr id="24578" name="Immagine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166" t="6668" r="8650" b="1315"/>
              <a:stretch>
                <a:fillRect/>
              </a:stretch>
            </p:blipFill>
            <p:spPr bwMode="auto">
              <a:xfrm>
                <a:off x="4211638" y="765175"/>
                <a:ext cx="4895850" cy="5607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Ovale 3"/>
              <p:cNvSpPr/>
              <p:nvPr/>
            </p:nvSpPr>
            <p:spPr>
              <a:xfrm>
                <a:off x="5050969" y="3113315"/>
                <a:ext cx="1556657" cy="1554391"/>
              </a:xfrm>
              <a:prstGeom prst="ellipse">
                <a:avLst/>
              </a:prstGeom>
              <a:noFill/>
              <a:ln w="38100">
                <a:solidFill>
                  <a:srgbClr val="FFC000"/>
                </a:solidFill>
                <a:prstDash val="sysDot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4" name="Gruppo 13"/>
            <p:cNvGrpSpPr/>
            <p:nvPr/>
          </p:nvGrpSpPr>
          <p:grpSpPr>
            <a:xfrm>
              <a:off x="7696200" y="5651500"/>
              <a:ext cx="1231900" cy="370681"/>
              <a:chOff x="7696200" y="5651500"/>
              <a:chExt cx="1231900" cy="370681"/>
            </a:xfrm>
          </p:grpSpPr>
          <p:cxnSp>
            <p:nvCxnSpPr>
              <p:cNvPr id="7" name="Connettore 1 6"/>
              <p:cNvCxnSpPr/>
              <p:nvPr/>
            </p:nvCxnSpPr>
            <p:spPr>
              <a:xfrm>
                <a:off x="7720011" y="6022181"/>
                <a:ext cx="789783" cy="0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CasellaDiTesto 12"/>
              <p:cNvSpPr txBox="1"/>
              <p:nvPr/>
            </p:nvSpPr>
            <p:spPr>
              <a:xfrm>
                <a:off x="7696200" y="5651500"/>
                <a:ext cx="12319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b="1" i="1" dirty="0" smtClean="0"/>
                  <a:t>500 km</a:t>
                </a:r>
                <a:endParaRPr lang="it-IT" sz="1400" b="1" i="1" dirty="0"/>
              </a:p>
            </p:txBody>
          </p:sp>
        </p:grpSp>
        <p:cxnSp>
          <p:nvCxnSpPr>
            <p:cNvPr id="10" name="Connettore 1 9"/>
            <p:cNvCxnSpPr/>
            <p:nvPr/>
          </p:nvCxnSpPr>
          <p:spPr>
            <a:xfrm flipH="1" flipV="1">
              <a:off x="5688009" y="3851276"/>
              <a:ext cx="261941" cy="638174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CasellaDiTesto 8"/>
          <p:cNvSpPr txBox="1"/>
          <p:nvPr/>
        </p:nvSpPr>
        <p:spPr>
          <a:xfrm>
            <a:off x="165100" y="337431"/>
            <a:ext cx="880110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ller"/>
                <a:ea typeface="Batang" panose="02030600000101010101" pitchFamily="18" charset="-127"/>
                <a:cs typeface="Aller"/>
              </a:rPr>
              <a:t>ESOF 2020 FOCUS AREA</a:t>
            </a:r>
            <a:endParaRPr lang="en-US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ller"/>
              <a:ea typeface="Batang" panose="02030600000101010101" pitchFamily="18" charset="-127"/>
              <a:cs typeface="Aller"/>
            </a:endParaRPr>
          </a:p>
        </p:txBody>
      </p:sp>
      <p:pic>
        <p:nvPicPr>
          <p:cNvPr id="15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683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/>
          <p:cNvSpPr txBox="1"/>
          <p:nvPr/>
        </p:nvSpPr>
        <p:spPr>
          <a:xfrm>
            <a:off x="127000" y="1681182"/>
            <a:ext cx="4122807" cy="44012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ler"/>
                <a:ea typeface="Batang" panose="02030600000101010101" pitchFamily="18" charset="-127"/>
                <a:cs typeface="Aller"/>
              </a:rPr>
              <a:t>E</a:t>
            </a:r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ler"/>
                <a:ea typeface="Batang" panose="02030600000101010101" pitchFamily="18" charset="-127"/>
                <a:cs typeface="Aller"/>
              </a:rPr>
              <a:t>stablish </a:t>
            </a:r>
            <a:r>
              <a:rPr lang="en-US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ler"/>
                <a:ea typeface="Batang" panose="02030600000101010101" pitchFamily="18" charset="-127"/>
                <a:cs typeface="Aller"/>
              </a:rPr>
              <a:t>a permanent and efficient </a:t>
            </a:r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ler"/>
                <a:ea typeface="Batang" panose="02030600000101010101" pitchFamily="18" charset="-127"/>
                <a:cs typeface="Aller"/>
              </a:rPr>
              <a:t>network </a:t>
            </a:r>
            <a:r>
              <a:rPr lang="en-US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ler"/>
                <a:ea typeface="Batang" panose="02030600000101010101" pitchFamily="18" charset="-127"/>
                <a:cs typeface="Aller"/>
              </a:rPr>
              <a:t>in the enlarged </a:t>
            </a:r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ler"/>
                <a:ea typeface="Batang" panose="02030600000101010101" pitchFamily="18" charset="-127"/>
                <a:cs typeface="Aller"/>
              </a:rPr>
              <a:t>Central and European </a:t>
            </a:r>
            <a:r>
              <a:rPr lang="en-US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ler"/>
                <a:ea typeface="Batang" panose="02030600000101010101" pitchFamily="18" charset="-127"/>
                <a:cs typeface="Aller"/>
              </a:rPr>
              <a:t>Area to reinforce positive interactions and transfer among </a:t>
            </a:r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ler"/>
                <a:ea typeface="Batang" panose="02030600000101010101" pitchFamily="18" charset="-127"/>
                <a:cs typeface="Aller"/>
              </a:rPr>
              <a:t>Research Institutions, Industry, Policy </a:t>
            </a:r>
            <a:r>
              <a:rPr lang="en-US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ler"/>
                <a:ea typeface="Batang" panose="02030600000101010101" pitchFamily="18" charset="-127"/>
                <a:cs typeface="Aller"/>
              </a:rPr>
              <a:t>and Society</a:t>
            </a:r>
          </a:p>
        </p:txBody>
      </p:sp>
      <p:grpSp>
        <p:nvGrpSpPr>
          <p:cNvPr id="22" name="Gruppo 21"/>
          <p:cNvGrpSpPr/>
          <p:nvPr/>
        </p:nvGrpSpPr>
        <p:grpSpPr>
          <a:xfrm>
            <a:off x="4079403" y="616830"/>
            <a:ext cx="4895850" cy="5607050"/>
            <a:chOff x="4070350" y="616830"/>
            <a:chExt cx="4895850" cy="5607050"/>
          </a:xfrm>
        </p:grpSpPr>
        <p:grpSp>
          <p:nvGrpSpPr>
            <p:cNvPr id="23" name="Gruppo 22"/>
            <p:cNvGrpSpPr/>
            <p:nvPr/>
          </p:nvGrpSpPr>
          <p:grpSpPr>
            <a:xfrm>
              <a:off x="4070350" y="616830"/>
              <a:ext cx="4895850" cy="5607050"/>
              <a:chOff x="4211638" y="765175"/>
              <a:chExt cx="4895850" cy="5607050"/>
            </a:xfrm>
          </p:grpSpPr>
          <p:pic>
            <p:nvPicPr>
              <p:cNvPr id="28" name="Immagine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166" t="6668" r="8650" b="1315"/>
              <a:stretch>
                <a:fillRect/>
              </a:stretch>
            </p:blipFill>
            <p:spPr bwMode="auto">
              <a:xfrm>
                <a:off x="4211638" y="765175"/>
                <a:ext cx="4895850" cy="5607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Ovale 28"/>
              <p:cNvSpPr/>
              <p:nvPr/>
            </p:nvSpPr>
            <p:spPr>
              <a:xfrm>
                <a:off x="5050969" y="3113315"/>
                <a:ext cx="1556657" cy="1554391"/>
              </a:xfrm>
              <a:prstGeom prst="ellipse">
                <a:avLst/>
              </a:prstGeom>
              <a:noFill/>
              <a:ln w="38100">
                <a:solidFill>
                  <a:srgbClr val="FFC000"/>
                </a:solidFill>
                <a:prstDash val="sysDot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24" name="Gruppo 23"/>
            <p:cNvGrpSpPr/>
            <p:nvPr/>
          </p:nvGrpSpPr>
          <p:grpSpPr>
            <a:xfrm>
              <a:off x="7696200" y="5651500"/>
              <a:ext cx="1231900" cy="370681"/>
              <a:chOff x="7696200" y="5651500"/>
              <a:chExt cx="1231900" cy="370681"/>
            </a:xfrm>
          </p:grpSpPr>
          <p:cxnSp>
            <p:nvCxnSpPr>
              <p:cNvPr id="26" name="Connettore 1 25"/>
              <p:cNvCxnSpPr/>
              <p:nvPr/>
            </p:nvCxnSpPr>
            <p:spPr>
              <a:xfrm>
                <a:off x="7720011" y="6022181"/>
                <a:ext cx="789783" cy="0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CasellaDiTesto 26"/>
              <p:cNvSpPr txBox="1"/>
              <p:nvPr/>
            </p:nvSpPr>
            <p:spPr>
              <a:xfrm>
                <a:off x="7696200" y="5651500"/>
                <a:ext cx="12319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b="1" i="1" dirty="0" smtClean="0"/>
                  <a:t>500 km</a:t>
                </a:r>
                <a:endParaRPr lang="it-IT" sz="1400" b="1" i="1" dirty="0"/>
              </a:p>
            </p:txBody>
          </p:sp>
        </p:grpSp>
        <p:cxnSp>
          <p:nvCxnSpPr>
            <p:cNvPr id="25" name="Connettore 1 24"/>
            <p:cNvCxnSpPr/>
            <p:nvPr/>
          </p:nvCxnSpPr>
          <p:spPr>
            <a:xfrm flipH="1" flipV="1">
              <a:off x="5688009" y="3851276"/>
              <a:ext cx="261941" cy="638174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CasellaDiTesto 9"/>
          <p:cNvSpPr txBox="1"/>
          <p:nvPr/>
        </p:nvSpPr>
        <p:spPr>
          <a:xfrm>
            <a:off x="163212" y="527931"/>
            <a:ext cx="880110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ller"/>
                <a:ea typeface="Batang" panose="02030600000101010101" pitchFamily="18" charset="-127"/>
                <a:cs typeface="Aller"/>
              </a:rPr>
              <a:t>ESOF 2020 MAIN GOAL</a:t>
            </a:r>
            <a:endParaRPr 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ller"/>
              <a:ea typeface="Batang" panose="02030600000101010101" pitchFamily="18" charset="-127"/>
              <a:cs typeface="Aller"/>
            </a:endParaRPr>
          </a:p>
        </p:txBody>
      </p:sp>
      <p:pic>
        <p:nvPicPr>
          <p:cNvPr id="13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10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31" y="114943"/>
            <a:ext cx="8793271" cy="61621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9085" y="1490597"/>
            <a:ext cx="9194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AUSTRIA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67752" y="2790079"/>
            <a:ext cx="1032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SLOVENIA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15498" y="2923989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CROATIA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74496" y="4083863"/>
            <a:ext cx="1039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BOSNIA </a:t>
            </a:r>
            <a:r>
              <a:rPr lang="mr-IN" sz="1400"/>
              <a:t>–</a:t>
            </a:r>
            <a:endParaRPr lang="en-US" sz="1400"/>
          </a:p>
        </p:txBody>
      </p:sp>
      <p:sp>
        <p:nvSpPr>
          <p:cNvPr id="8" name="TextBox 7"/>
          <p:cNvSpPr txBox="1"/>
          <p:nvPr/>
        </p:nvSpPr>
        <p:spPr>
          <a:xfrm>
            <a:off x="5963843" y="4083863"/>
            <a:ext cx="1415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HERZEGOVINA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36712" y="1798374"/>
            <a:ext cx="104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HUNGARY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02441" y="2789704"/>
            <a:ext cx="702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ITALIA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15498" y="441695"/>
            <a:ext cx="8231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CECHIA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90356" y="3310799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SERBIA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36743" y="2524384"/>
            <a:ext cx="1007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ROMANIA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71793" y="4868696"/>
            <a:ext cx="1437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MONTENEGRO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78038" y="5523807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ALBANIA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21559" y="114943"/>
            <a:ext cx="73880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186 Letters of </a:t>
            </a:r>
            <a:r>
              <a:rPr lang="en-US" sz="2400" dirty="0" smtClean="0">
                <a:solidFill>
                  <a:schemeClr val="accent6"/>
                </a:solidFill>
              </a:rPr>
              <a:t>endorsement 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 flipV="1">
            <a:off x="546648" y="1194717"/>
            <a:ext cx="223995" cy="22196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 flipV="1">
            <a:off x="5053017" y="730949"/>
            <a:ext cx="179092" cy="175952"/>
          </a:xfrm>
          <a:prstGeom prst="ellipse">
            <a:avLst/>
          </a:prstGeom>
          <a:gradFill>
            <a:gsLst>
              <a:gs pos="0">
                <a:srgbClr val="00B0F0"/>
              </a:gs>
              <a:gs pos="69000">
                <a:schemeClr val="accent1">
                  <a:tint val="80000"/>
                  <a:shade val="100000"/>
                  <a:satMod val="150000"/>
                </a:schemeClr>
              </a:gs>
              <a:gs pos="100000">
                <a:schemeClr val="accent1">
                  <a:tint val="50000"/>
                  <a:shade val="100000"/>
                  <a:satMod val="1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05646" y="1685978"/>
            <a:ext cx="303679" cy="25805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4999995" y="3288793"/>
            <a:ext cx="303679" cy="25805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473365" y="1789567"/>
            <a:ext cx="303679" cy="25805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432791" y="2157629"/>
            <a:ext cx="449390" cy="39472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466200" y="3054382"/>
            <a:ext cx="449390" cy="39472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 flipV="1">
            <a:off x="6065776" y="2117695"/>
            <a:ext cx="179092" cy="17595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 flipV="1">
            <a:off x="8414513" y="2809380"/>
            <a:ext cx="179092" cy="17595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 flipV="1">
            <a:off x="7706530" y="3598992"/>
            <a:ext cx="179092" cy="17595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 flipV="1">
            <a:off x="6177083" y="4452429"/>
            <a:ext cx="179092" cy="17595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 flipV="1">
            <a:off x="7885622" y="5789634"/>
            <a:ext cx="179092" cy="17595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 flipV="1">
            <a:off x="567939" y="749472"/>
            <a:ext cx="179092" cy="17595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 flipV="1">
            <a:off x="7245950" y="5176088"/>
            <a:ext cx="223995" cy="22196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 rot="10800000" flipV="1">
            <a:off x="1223814" y="3124764"/>
            <a:ext cx="1059368" cy="538691"/>
          </a:xfrm>
          <a:prstGeom prst="ellipse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164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67939" y="4768119"/>
            <a:ext cx="1058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BULGARIA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7939" y="5176088"/>
            <a:ext cx="956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GEORGIA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58517" y="5584057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UCRAINIA</a:t>
            </a:r>
          </a:p>
        </p:txBody>
      </p:sp>
      <p:sp>
        <p:nvSpPr>
          <p:cNvPr id="47" name="Oval 46"/>
          <p:cNvSpPr/>
          <p:nvPr/>
        </p:nvSpPr>
        <p:spPr>
          <a:xfrm flipV="1">
            <a:off x="1707946" y="4814086"/>
            <a:ext cx="223995" cy="22196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 flipV="1">
            <a:off x="1730901" y="5624481"/>
            <a:ext cx="179092" cy="17595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 flipV="1">
            <a:off x="1730397" y="5240661"/>
            <a:ext cx="179092" cy="17595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1058129" y="685355"/>
            <a:ext cx="296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46403" y="1154461"/>
            <a:ext cx="296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2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26450" y="2195429"/>
            <a:ext cx="296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6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029482" y="1666533"/>
            <a:ext cx="296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15041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127453" y="1403342"/>
            <a:ext cx="238553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</a:t>
            </a:r>
            <a:endParaRPr lang="en-US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endParaRPr lang="en-US" sz="60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0" y="3342334"/>
            <a:ext cx="9144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 </a:t>
            </a:r>
            <a:r>
              <a:rPr lang="en-US" sz="3200" dirty="0"/>
              <a:t>mix of </a:t>
            </a:r>
            <a:r>
              <a:rPr lang="en-US" sz="3200" b="1" dirty="0"/>
              <a:t>bottom-up proposals </a:t>
            </a:r>
            <a:r>
              <a:rPr lang="en-US" sz="3200" dirty="0"/>
              <a:t>and </a:t>
            </a:r>
            <a:r>
              <a:rPr lang="en-US" sz="3200" b="1" dirty="0" smtClean="0"/>
              <a:t> </a:t>
            </a:r>
            <a:r>
              <a:rPr lang="en-US" sz="3200" b="1" dirty="0"/>
              <a:t>keynote</a:t>
            </a:r>
            <a:r>
              <a:rPr lang="en-US" sz="3200" u="sng" dirty="0"/>
              <a:t> </a:t>
            </a:r>
            <a:r>
              <a:rPr lang="en-US" sz="3200" b="1" dirty="0"/>
              <a:t>speeches</a:t>
            </a:r>
            <a:r>
              <a:rPr lang="en-US" sz="3200" dirty="0"/>
              <a:t>, </a:t>
            </a:r>
            <a:r>
              <a:rPr lang="en-US" sz="3200" dirty="0" smtClean="0"/>
              <a:t>with plenary </a:t>
            </a:r>
            <a:r>
              <a:rPr lang="en-US" sz="3200" dirty="0"/>
              <a:t>sessions, workshops, roundtables and debates</a:t>
            </a:r>
          </a:p>
          <a:p>
            <a:endParaRPr lang="en-US" dirty="0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053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97616" y="522870"/>
            <a:ext cx="81621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SCIENCE TO SCIENCE</a:t>
            </a:r>
          </a:p>
          <a:p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SUSTAINABLE DEVELOPMENTS</a:t>
            </a:r>
            <a:endParaRPr 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Immagine 5" descr="imgres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48946"/>
            <a:ext cx="4183168" cy="257425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4591082" y="1846309"/>
            <a:ext cx="4349681" cy="4801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poverty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Zero hunger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Good </a:t>
            </a:r>
            <a:r>
              <a:rPr lang="en-US" dirty="0" err="1" smtClean="0">
                <a:solidFill>
                  <a:schemeClr val="accent5"/>
                </a:solidFill>
              </a:rPr>
              <a:t>health&amp;well-being</a:t>
            </a:r>
            <a:endParaRPr lang="en-US" dirty="0" smtClean="0">
              <a:solidFill>
                <a:schemeClr val="accent5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Quality education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Gender equality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Clean </a:t>
            </a:r>
            <a:r>
              <a:rPr lang="en-US" dirty="0" err="1" smtClean="0">
                <a:solidFill>
                  <a:srgbClr val="3366FF"/>
                </a:solidFill>
              </a:rPr>
              <a:t>water&amp;sanitation</a:t>
            </a:r>
            <a:endParaRPr lang="en-US" dirty="0" smtClean="0">
              <a:solidFill>
                <a:srgbClr val="3366FF"/>
              </a:solidFill>
            </a:endParaRPr>
          </a:p>
          <a:p>
            <a:r>
              <a:rPr lang="en-US" dirty="0" smtClean="0">
                <a:solidFill>
                  <a:srgbClr val="660066"/>
                </a:solidFill>
              </a:rPr>
              <a:t>Affordable and clean energy</a:t>
            </a:r>
          </a:p>
          <a:p>
            <a:r>
              <a:rPr lang="en-US" dirty="0" smtClean="0">
                <a:solidFill>
                  <a:schemeClr val="accent3"/>
                </a:solidFill>
              </a:rPr>
              <a:t>Decent </a:t>
            </a:r>
            <a:r>
              <a:rPr lang="en-US" dirty="0" err="1" smtClean="0">
                <a:solidFill>
                  <a:schemeClr val="accent3"/>
                </a:solidFill>
              </a:rPr>
              <a:t>work&amp;economic</a:t>
            </a:r>
            <a:r>
              <a:rPr lang="en-US" dirty="0" smtClean="0">
                <a:solidFill>
                  <a:schemeClr val="accent3"/>
                </a:solidFill>
              </a:rPr>
              <a:t> growth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Industry </a:t>
            </a:r>
            <a:r>
              <a:rPr lang="en-US" dirty="0" err="1" smtClean="0">
                <a:solidFill>
                  <a:schemeClr val="accent6"/>
                </a:solidFill>
              </a:rPr>
              <a:t>innovation&amp;infrastructure</a:t>
            </a: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rgbClr val="660066"/>
                </a:solidFill>
              </a:rPr>
              <a:t>Reduced inequalities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Sustainable </a:t>
            </a:r>
            <a:r>
              <a:rPr lang="en-US" dirty="0" err="1" smtClean="0">
                <a:solidFill>
                  <a:srgbClr val="FF6600"/>
                </a:solidFill>
              </a:rPr>
              <a:t>cities&amp;communities</a:t>
            </a:r>
            <a:endParaRPr lang="en-US" dirty="0" smtClean="0">
              <a:solidFill>
                <a:srgbClr val="FF6600"/>
              </a:solidFill>
            </a:endParaRPr>
          </a:p>
          <a:p>
            <a:r>
              <a:rPr lang="en-US" dirty="0" smtClean="0">
                <a:solidFill>
                  <a:srgbClr val="800000"/>
                </a:solidFill>
              </a:rPr>
              <a:t>Responsible </a:t>
            </a:r>
            <a:r>
              <a:rPr lang="en-US" dirty="0" err="1" smtClean="0">
                <a:solidFill>
                  <a:srgbClr val="800000"/>
                </a:solidFill>
              </a:rPr>
              <a:t>consumption&amp;production</a:t>
            </a:r>
            <a:endParaRPr lang="en-US" dirty="0" smtClean="0">
              <a:solidFill>
                <a:srgbClr val="800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Climate action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Life below water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Life on land</a:t>
            </a:r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Peace, justice and strong institutions</a:t>
            </a:r>
          </a:p>
          <a:p>
            <a:r>
              <a:rPr lang="en-US" dirty="0" err="1" smtClean="0"/>
              <a:t>Perternship</a:t>
            </a:r>
            <a:r>
              <a:rPr lang="en-US" dirty="0" smtClean="0"/>
              <a:t> for the goals</a:t>
            </a:r>
            <a:endParaRPr lang="en-US" dirty="0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667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575" y="2679147"/>
            <a:ext cx="3855422" cy="3268351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644255" y="435714"/>
            <a:ext cx="61260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SCIENCE TO BUSINESS</a:t>
            </a:r>
            <a:endParaRPr 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Immagine 3" descr="images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66" y="2193898"/>
            <a:ext cx="2984500" cy="2717800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245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86" y="2041555"/>
            <a:ext cx="8663413" cy="418418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995500" y="488990"/>
            <a:ext cx="7552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SCIENCE COMMUNICATION</a:t>
            </a:r>
            <a:endParaRPr 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173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35" y="2039202"/>
            <a:ext cx="4682676" cy="3037865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980527" y="648444"/>
            <a:ext cx="54604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SCIENCE TO POLICY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396459" y="2026505"/>
            <a:ext cx="349182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Cooperation amongst stakeholders</a:t>
            </a:r>
            <a:r>
              <a:rPr lang="en-US" sz="2800" dirty="0">
                <a:solidFill>
                  <a:srgbClr val="FF0000"/>
                </a:solidFill>
              </a:rPr>
              <a:t>, </a:t>
            </a:r>
            <a:r>
              <a:rPr lang="en-US" sz="2800" dirty="0" smtClean="0">
                <a:solidFill>
                  <a:srgbClr val="FF0000"/>
                </a:solidFill>
              </a:rPr>
              <a:t>government, </a:t>
            </a:r>
            <a:r>
              <a:rPr lang="en-US" sz="2800" dirty="0">
                <a:solidFill>
                  <a:srgbClr val="FF0000"/>
                </a:solidFill>
              </a:rPr>
              <a:t>scientists, industry and the public at large, </a:t>
            </a:r>
            <a:r>
              <a:rPr lang="en-US" sz="2800" dirty="0" smtClean="0">
                <a:solidFill>
                  <a:srgbClr val="FF0000"/>
                </a:solidFill>
              </a:rPr>
              <a:t> to </a:t>
            </a:r>
            <a:r>
              <a:rPr lang="en-US" sz="2800" dirty="0">
                <a:solidFill>
                  <a:srgbClr val="FF0000"/>
                </a:solidFill>
              </a:rPr>
              <a:t>ensure </a:t>
            </a:r>
            <a:r>
              <a:rPr lang="en-US" sz="2800" dirty="0" smtClean="0">
                <a:solidFill>
                  <a:srgbClr val="FF0000"/>
                </a:solidFill>
              </a:rPr>
              <a:t>future </a:t>
            </a:r>
            <a:r>
              <a:rPr lang="en-US" sz="2800" dirty="0">
                <a:solidFill>
                  <a:srgbClr val="FF0000"/>
                </a:solidFill>
              </a:rPr>
              <a:t>benefit of whole society</a:t>
            </a:r>
          </a:p>
          <a:p>
            <a:endParaRPr lang="en-US" dirty="0"/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695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38155">
            <a:off x="5411892" y="2187418"/>
            <a:ext cx="4641158" cy="1603751"/>
          </a:xfrm>
          <a:prstGeom prst="rect">
            <a:avLst/>
          </a:prstGeom>
        </p:spPr>
      </p:pic>
      <p:pic>
        <p:nvPicPr>
          <p:cNvPr id="3" name="Immagine 2" descr="Future_jobs_matrix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882" y="2787303"/>
            <a:ext cx="4933480" cy="3700110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1719636" y="361102"/>
            <a:ext cx="4601306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 panose="020B0603020202020204" pitchFamily="34" charset="0"/>
                <a:ea typeface="Batang" panose="02030600000101010101" pitchFamily="18" charset="-127"/>
              </a:rPr>
              <a:t>CAREER PROGRAM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50313" y="1622986"/>
            <a:ext cx="213568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young </a:t>
            </a:r>
            <a:r>
              <a:rPr lang="en-US" sz="2400" dirty="0">
                <a:solidFill>
                  <a:srgbClr val="FF0000"/>
                </a:solidFill>
              </a:rPr>
              <a:t>scientists future </a:t>
            </a:r>
            <a:r>
              <a:rPr lang="en-US" sz="2400" dirty="0" smtClean="0">
                <a:solidFill>
                  <a:srgbClr val="FF0000"/>
                </a:solidFill>
              </a:rPr>
              <a:t>careers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   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accent5"/>
                </a:solidFill>
              </a:rPr>
              <a:t>future </a:t>
            </a:r>
            <a:r>
              <a:rPr lang="en-US" sz="2400" dirty="0">
                <a:solidFill>
                  <a:schemeClr val="accent5"/>
                </a:solidFill>
              </a:rPr>
              <a:t>“new jobs” opportunities</a:t>
            </a:r>
          </a:p>
          <a:p>
            <a:endParaRPr lang="en-US" sz="2400" dirty="0">
              <a:solidFill>
                <a:schemeClr val="accent5"/>
              </a:solidFill>
            </a:endParaRP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242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71628" y="515458"/>
            <a:ext cx="4809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Towards ESOF  2020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08957" y="1431526"/>
            <a:ext cx="818557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Nomination ESOF </a:t>
            </a:r>
            <a:r>
              <a:rPr lang="en-US" sz="2400" dirty="0">
                <a:solidFill>
                  <a:srgbClr val="C00000"/>
                </a:solidFill>
              </a:rPr>
              <a:t>E</a:t>
            </a:r>
            <a:r>
              <a:rPr lang="en-US" sz="2400" dirty="0" smtClean="0">
                <a:solidFill>
                  <a:srgbClr val="C00000"/>
                </a:solidFill>
              </a:rPr>
              <a:t>uropean committees</a:t>
            </a:r>
            <a:r>
              <a:rPr lang="en-US" sz="2400" dirty="0" smtClean="0"/>
              <a:t>: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International Steering Committee (ISC) (done)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International </a:t>
            </a:r>
            <a:r>
              <a:rPr lang="en-US" sz="2400" dirty="0" err="1" smtClean="0"/>
              <a:t>Programm</a:t>
            </a:r>
            <a:r>
              <a:rPr lang="en-US" sz="2400" dirty="0" smtClean="0"/>
              <a:t> Committee (IPC)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International </a:t>
            </a:r>
            <a:r>
              <a:rPr lang="en-US" sz="2400" dirty="0" err="1" smtClean="0"/>
              <a:t>Media&amp;Marketing</a:t>
            </a:r>
            <a:r>
              <a:rPr lang="en-US" sz="2400" dirty="0" smtClean="0"/>
              <a:t> committee (IMMC)</a:t>
            </a:r>
          </a:p>
          <a:p>
            <a:pPr lvl="1"/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Nomination Local Program Committee (LPC) </a:t>
            </a:r>
            <a:r>
              <a:rPr lang="en-US" sz="2400" dirty="0" smtClean="0"/>
              <a:t>(done)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Commissioning the construction of the structures in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    Porto </a:t>
            </a:r>
            <a:r>
              <a:rPr lang="en-US" sz="2400" dirty="0" err="1" smtClean="0">
                <a:solidFill>
                  <a:srgbClr val="FF0000"/>
                </a:solidFill>
              </a:rPr>
              <a:t>Vecchio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(done)</a:t>
            </a:r>
          </a:p>
          <a:p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Building up of the ESOF2020 organizing team </a:t>
            </a:r>
            <a:r>
              <a:rPr lang="en-US" sz="2400" dirty="0" smtClean="0"/>
              <a:t>(almost done)</a:t>
            </a: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543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/>
          <p:cNvSpPr txBox="1"/>
          <p:nvPr/>
        </p:nvSpPr>
        <p:spPr>
          <a:xfrm>
            <a:off x="113161" y="661152"/>
            <a:ext cx="9030839" cy="535531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Batang" panose="02030600000101010101" pitchFamily="18" charset="-127"/>
              </a:rPr>
              <a:t>ESOF </a:t>
            </a:r>
            <a:r>
              <a:rPr lang="mr-IN" sz="3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Batang" panose="02030600000101010101" pitchFamily="18" charset="-127"/>
              </a:rPr>
              <a:t>–</a:t>
            </a:r>
            <a:r>
              <a:rPr lang="en-US" sz="3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Batang" panose="02030600000101010101" pitchFamily="18" charset="-127"/>
              </a:rPr>
              <a:t> </a:t>
            </a:r>
            <a:r>
              <a:rPr lang="en-US" sz="38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Batang" panose="02030600000101010101" pitchFamily="18" charset="-127"/>
              </a:rPr>
              <a:t>EuroScience</a:t>
            </a:r>
            <a:r>
              <a:rPr lang="en-US" sz="3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Batang" panose="02030600000101010101" pitchFamily="18" charset="-127"/>
              </a:rPr>
              <a:t> Open Forum</a:t>
            </a:r>
          </a:p>
          <a:p>
            <a:endParaRPr lang="en-US" sz="2400" dirty="0" smtClean="0"/>
          </a:p>
          <a:p>
            <a:pPr algn="ctr">
              <a:spcAft>
                <a:spcPts val="1200"/>
              </a:spcAft>
            </a:pPr>
            <a:r>
              <a:rPr lang="en-US" sz="2500" dirty="0" smtClean="0"/>
              <a:t>The largest interdisciplinary science meeting in Europe focused on scientific research and innovation.</a:t>
            </a:r>
          </a:p>
          <a:p>
            <a:pPr algn="ctr">
              <a:spcAft>
                <a:spcPts val="1200"/>
              </a:spcAft>
            </a:pPr>
            <a:r>
              <a:rPr lang="en-US" sz="2500" dirty="0" smtClean="0"/>
              <a:t>It offers a unique biennial platform for interaction and debate for scientists</a:t>
            </a:r>
            <a:r>
              <a:rPr lang="en-US" sz="2500" dirty="0"/>
              <a:t>, young researchers, business people, policy makers, science communicators and </a:t>
            </a:r>
            <a:r>
              <a:rPr lang="en-US" sz="2500" dirty="0" smtClean="0"/>
              <a:t>general public.</a:t>
            </a:r>
          </a:p>
          <a:p>
            <a:pPr algn="ctr">
              <a:spcAft>
                <a:spcPts val="1200"/>
              </a:spcAft>
            </a:pPr>
            <a:r>
              <a:rPr lang="en-US" sz="2500" dirty="0" smtClean="0"/>
              <a:t> Created in 2004, it brings together over 4000 participants from all over the World; more than 40 % are students and young researchers.</a:t>
            </a:r>
          </a:p>
          <a:p>
            <a:pPr algn="ctr"/>
            <a:endParaRPr lang="en-US" sz="2500" dirty="0" smtClean="0"/>
          </a:p>
          <a:p>
            <a:pPr algn="ctr"/>
            <a:r>
              <a:rPr lang="en-US" sz="2500" dirty="0" smtClean="0"/>
              <a:t>The 9</a:t>
            </a:r>
            <a:r>
              <a:rPr lang="en-US" sz="2500" baseline="30000" dirty="0" smtClean="0"/>
              <a:t>th</a:t>
            </a:r>
            <a:r>
              <a:rPr lang="en-US" sz="2500" dirty="0" smtClean="0"/>
              <a:t> edition will be in Trieste in 2020!</a:t>
            </a:r>
            <a:endParaRPr lang="en-US" sz="2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879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57346" y="486320"/>
            <a:ext cx="7359566" cy="7694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Batang" panose="02030600000101010101" pitchFamily="18" charset="-127"/>
              </a:rPr>
              <a:t>PROESOF and ESOF </a:t>
            </a:r>
            <a:r>
              <a:rPr lang="en-US" sz="4400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Batang" panose="02030600000101010101" pitchFamily="18" charset="-127"/>
              </a:rPr>
              <a:t>program</a:t>
            </a:r>
            <a:endParaRPr lang="en-US" sz="4400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Batang" panose="02030600000101010101" pitchFamily="18" charset="-127"/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274344"/>
              </p:ext>
            </p:extLst>
          </p:nvPr>
        </p:nvGraphicFramePr>
        <p:xfrm>
          <a:off x="343046" y="1761739"/>
          <a:ext cx="849256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2185"/>
                <a:gridCol w="1211414"/>
                <a:gridCol w="1258919"/>
                <a:gridCol w="1223290"/>
                <a:gridCol w="1258919"/>
                <a:gridCol w="1247833"/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2017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2018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2019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2020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4-10 </a:t>
                      </a:r>
                      <a:r>
                        <a:rPr lang="it-IT" dirty="0" err="1" smtClean="0"/>
                        <a:t>Jul</a:t>
                      </a:r>
                      <a:r>
                        <a:rPr lang="it-IT" dirty="0" smtClean="0"/>
                        <a:t>. </a:t>
                      </a:r>
                    </a:p>
                    <a:p>
                      <a:pPr algn="ctr"/>
                      <a:r>
                        <a:rPr lang="it-IT" dirty="0" smtClean="0"/>
                        <a:t>2020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0" i="1" dirty="0" smtClean="0"/>
                        <a:t>PROESOF </a:t>
                      </a:r>
                      <a:r>
                        <a:rPr lang="it-IT" b="0" i="1" dirty="0" err="1" smtClean="0"/>
                        <a:t>Events</a:t>
                      </a:r>
                      <a:endParaRPr lang="it-IT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    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X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X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X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0" i="1" dirty="0" smtClean="0"/>
                        <a:t>ESOF </a:t>
                      </a:r>
                      <a:r>
                        <a:rPr lang="it-IT" b="0" i="1" dirty="0" err="1" smtClean="0"/>
                        <a:t>Events</a:t>
                      </a:r>
                      <a:endParaRPr lang="it-IT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X</a:t>
                      </a:r>
                      <a:endParaRPr lang="it-IT" baseline="30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0" i="1" dirty="0" smtClean="0"/>
                        <a:t>Science in the city</a:t>
                      </a:r>
                      <a:endParaRPr lang="it-IT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X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343046" y="4198594"/>
            <a:ext cx="8492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ESOF: call for proposals  &gt; January 2019 (IPC)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PROESOF: calls of ideas  &gt; March 2018 (LPC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15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601" y="406400"/>
            <a:ext cx="9094400" cy="1390287"/>
          </a:xfrm>
          <a:solidFill>
            <a:srgbClr val="D6E9E1"/>
          </a:solidFill>
        </p:spPr>
        <p:txBody>
          <a:bodyPr/>
          <a:lstStyle/>
          <a:p>
            <a:r>
              <a:rPr lang="it-IT" sz="4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 panose="020B0603020202020204" pitchFamily="34" charset="0"/>
                <a:ea typeface="Batang" panose="02030600000101010101" pitchFamily="18" charset="-127"/>
                <a:cs typeface="+mn-cs"/>
              </a:rPr>
              <a:t>Trieste </a:t>
            </a:r>
            <a:r>
              <a:rPr lang="it-IT" sz="4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 panose="020B0603020202020204" pitchFamily="34" charset="0"/>
                <a:ea typeface="Batang" panose="02030600000101010101" pitchFamily="18" charset="-127"/>
                <a:cs typeface="+mn-cs"/>
              </a:rPr>
              <a:t>Encounters</a:t>
            </a:r>
            <a:r>
              <a:rPr lang="it-IT" sz="4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 panose="020B0603020202020204" pitchFamily="34" charset="0"/>
                <a:ea typeface="Batang" panose="02030600000101010101" pitchFamily="18" charset="-127"/>
                <a:cs typeface="+mn-cs"/>
              </a:rPr>
              <a:t> on Science and </a:t>
            </a:r>
            <a:r>
              <a:rPr lang="it-IT" sz="4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 panose="020B0603020202020204" pitchFamily="34" charset="0"/>
                <a:ea typeface="Batang" panose="02030600000101010101" pitchFamily="18" charset="-127"/>
                <a:cs typeface="+mn-cs"/>
              </a:rPr>
              <a:t>Innovation</a:t>
            </a:r>
            <a:r>
              <a:rPr lang="it-IT" sz="4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 panose="020B0603020202020204" pitchFamily="34" charset="0"/>
                <a:ea typeface="Batang" panose="02030600000101010101" pitchFamily="18" charset="-127"/>
                <a:cs typeface="+mn-cs"/>
              </a:rPr>
              <a:t> (TESI)</a:t>
            </a:r>
            <a:endParaRPr lang="it-IT" sz="4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ebuchet MS" panose="020B0603020202020204" pitchFamily="34" charset="0"/>
              <a:ea typeface="Batang" panose="02030600000101010101" pitchFamily="18" charset="-127"/>
              <a:cs typeface="+mn-cs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9600" y="2152186"/>
            <a:ext cx="9145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Agorà to </a:t>
            </a:r>
            <a:r>
              <a:rPr lang="it-IT" dirty="0" err="1" smtClean="0">
                <a:latin typeface="Verdana" charset="0"/>
                <a:ea typeface="Verdana" charset="0"/>
                <a:cs typeface="Verdana" charset="0"/>
              </a:rPr>
              <a:t>invite</a:t>
            </a:r>
            <a:r>
              <a:rPr lang="it-IT" dirty="0">
                <a:latin typeface="Verdana" charset="0"/>
                <a:ea typeface="Verdana" charset="0"/>
                <a:cs typeface="Verdana" charset="0"/>
              </a:rPr>
              <a:t>/</a:t>
            </a:r>
            <a:r>
              <a:rPr lang="it-IT" dirty="0" err="1" smtClean="0">
                <a:latin typeface="Verdana" charset="0"/>
                <a:ea typeface="Verdana" charset="0"/>
                <a:cs typeface="Verdana" charset="0"/>
              </a:rPr>
              <a:t>meet</a:t>
            </a: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it-IT" dirty="0" err="1" smtClean="0">
                <a:latin typeface="Verdana" charset="0"/>
                <a:ea typeface="Verdana" charset="0"/>
                <a:cs typeface="Verdana" charset="0"/>
              </a:rPr>
              <a:t>contributors</a:t>
            </a: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 from the </a:t>
            </a:r>
            <a:r>
              <a:rPr lang="it-IT" dirty="0" err="1" smtClean="0">
                <a:latin typeface="Verdana" charset="0"/>
                <a:ea typeface="Verdana" charset="0"/>
                <a:cs typeface="Verdana" charset="0"/>
              </a:rPr>
              <a:t>enlarged</a:t>
            </a: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 Central </a:t>
            </a:r>
            <a:r>
              <a:rPr lang="it-IT" dirty="0" err="1" smtClean="0">
                <a:latin typeface="Verdana" charset="0"/>
                <a:ea typeface="Verdana" charset="0"/>
                <a:cs typeface="Verdana" charset="0"/>
              </a:rPr>
              <a:t>European</a:t>
            </a: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 area</a:t>
            </a:r>
          </a:p>
          <a:p>
            <a:pPr marL="285750" indent="-285750">
              <a:buFont typeface="Wingdings" charset="2"/>
              <a:buChar char="q"/>
            </a:pPr>
            <a:endParaRPr lang="it-IT" dirty="0">
              <a:latin typeface="Verdana" charset="0"/>
              <a:ea typeface="Verdana" charset="0"/>
              <a:cs typeface="Verdana" charset="0"/>
            </a:endParaRPr>
          </a:p>
          <a:p>
            <a:pPr marL="285750" indent="-285750">
              <a:buFont typeface="Wingdings" charset="2"/>
              <a:buChar char="q"/>
            </a:pP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Lab of </a:t>
            </a:r>
            <a:r>
              <a:rPr lang="it-IT" dirty="0" err="1" smtClean="0">
                <a:latin typeface="Verdana" charset="0"/>
                <a:ea typeface="Verdana" charset="0"/>
                <a:cs typeface="Verdana" charset="0"/>
              </a:rPr>
              <a:t>ideas</a:t>
            </a: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 to </a:t>
            </a:r>
            <a:r>
              <a:rPr lang="it-IT" dirty="0" err="1" smtClean="0">
                <a:latin typeface="Verdana" charset="0"/>
                <a:ea typeface="Verdana" charset="0"/>
                <a:cs typeface="Verdana" charset="0"/>
              </a:rPr>
              <a:t>stimulate</a:t>
            </a: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 innovative </a:t>
            </a:r>
            <a:r>
              <a:rPr lang="it-IT" dirty="0" err="1" smtClean="0">
                <a:latin typeface="Verdana" charset="0"/>
                <a:ea typeface="Verdana" charset="0"/>
                <a:cs typeface="Verdana" charset="0"/>
              </a:rPr>
              <a:t>proposals</a:t>
            </a: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 for 50-100 </a:t>
            </a:r>
            <a:r>
              <a:rPr lang="it-IT" dirty="0" err="1" smtClean="0">
                <a:latin typeface="Verdana" charset="0"/>
                <a:ea typeface="Verdana" charset="0"/>
                <a:cs typeface="Verdana" charset="0"/>
              </a:rPr>
              <a:t>events</a:t>
            </a:r>
            <a:endParaRPr lang="it-IT" dirty="0" smtClean="0">
              <a:latin typeface="Verdana" charset="0"/>
              <a:ea typeface="Verdana" charset="0"/>
              <a:cs typeface="Verdana" charset="0"/>
            </a:endParaRPr>
          </a:p>
          <a:p>
            <a:pPr marL="285750" indent="-285750">
              <a:buFont typeface="Wingdings" charset="2"/>
              <a:buChar char="q"/>
            </a:pPr>
            <a:endParaRPr lang="it-IT" dirty="0">
              <a:latin typeface="Verdana" charset="0"/>
              <a:ea typeface="Verdana" charset="0"/>
              <a:cs typeface="Verdana" charset="0"/>
            </a:endParaRPr>
          </a:p>
          <a:p>
            <a:pPr marL="285750" indent="-285750">
              <a:buFont typeface="Wingdings" charset="2"/>
              <a:buChar char="q"/>
            </a:pPr>
            <a:r>
              <a:rPr lang="it-IT" dirty="0">
                <a:latin typeface="Verdana" charset="0"/>
                <a:ea typeface="Verdana" charset="0"/>
                <a:cs typeface="Verdana" charset="0"/>
              </a:rPr>
              <a:t>Operative </a:t>
            </a:r>
            <a:r>
              <a:rPr lang="it-IT" dirty="0" err="1">
                <a:latin typeface="Verdana" charset="0"/>
                <a:ea typeface="Verdana" charset="0"/>
                <a:cs typeface="Verdana" charset="0"/>
              </a:rPr>
              <a:t>tool</a:t>
            </a:r>
            <a:r>
              <a:rPr lang="it-IT" dirty="0">
                <a:latin typeface="Verdana" charset="0"/>
                <a:ea typeface="Verdana" charset="0"/>
                <a:cs typeface="Verdana" charset="0"/>
              </a:rPr>
              <a:t> to </a:t>
            </a:r>
            <a:r>
              <a:rPr lang="it-IT" dirty="0" err="1" smtClean="0">
                <a:latin typeface="Verdana" charset="0"/>
                <a:ea typeface="Verdana" charset="0"/>
                <a:cs typeface="Verdana" charset="0"/>
              </a:rPr>
              <a:t>build</a:t>
            </a: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 up </a:t>
            </a:r>
            <a:r>
              <a:rPr lang="it-IT" dirty="0" err="1">
                <a:latin typeface="Verdana" charset="0"/>
                <a:ea typeface="Verdana" charset="0"/>
                <a:cs typeface="Verdana" charset="0"/>
              </a:rPr>
              <a:t>proposal</a:t>
            </a:r>
            <a:r>
              <a:rPr lang="it-IT" dirty="0">
                <a:latin typeface="Verdana" charset="0"/>
                <a:ea typeface="Verdana" charset="0"/>
                <a:cs typeface="Verdana" charset="0"/>
              </a:rPr>
              <a:t> and </a:t>
            </a:r>
            <a:r>
              <a:rPr lang="it-IT" dirty="0" err="1">
                <a:latin typeface="Verdana" charset="0"/>
                <a:ea typeface="Verdana" charset="0"/>
                <a:cs typeface="Verdana" charset="0"/>
              </a:rPr>
              <a:t>projects</a:t>
            </a:r>
            <a:r>
              <a:rPr lang="it-IT" dirty="0">
                <a:latin typeface="Verdana" charset="0"/>
                <a:ea typeface="Verdana" charset="0"/>
                <a:cs typeface="Verdana" charset="0"/>
              </a:rPr>
              <a:t> for PROESOF </a:t>
            </a:r>
            <a:r>
              <a:rPr lang="it-IT" dirty="0" err="1">
                <a:latin typeface="Verdana" charset="0"/>
                <a:ea typeface="Verdana" charset="0"/>
                <a:cs typeface="Verdana" charset="0"/>
              </a:rPr>
              <a:t>events</a:t>
            </a:r>
            <a:r>
              <a:rPr lang="it-IT" dirty="0">
                <a:latin typeface="Verdana" charset="0"/>
                <a:ea typeface="Verdana" charset="0"/>
                <a:cs typeface="Verdana" charset="0"/>
              </a:rPr>
              <a:t> and Science in the </a:t>
            </a: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City </a:t>
            </a:r>
            <a:r>
              <a:rPr lang="it-IT" dirty="0" err="1" smtClean="0">
                <a:latin typeface="Verdana" charset="0"/>
                <a:ea typeface="Verdana" charset="0"/>
                <a:cs typeface="Verdana" charset="0"/>
              </a:rPr>
              <a:t>program</a:t>
            </a: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:</a:t>
            </a:r>
            <a:endParaRPr lang="it-IT" dirty="0">
              <a:latin typeface="Verdana" charset="0"/>
              <a:ea typeface="Verdana" charset="0"/>
              <a:cs typeface="Verdana" charset="0"/>
            </a:endParaRPr>
          </a:p>
          <a:p>
            <a:endParaRPr lang="it-IT" dirty="0"/>
          </a:p>
          <a:p>
            <a:pPr marL="800100" lvl="1" indent="-342900">
              <a:buFont typeface="+mj-lt"/>
              <a:buAutoNum type="arabicPeriod"/>
            </a:pPr>
            <a:r>
              <a:rPr lang="it-IT" dirty="0">
                <a:latin typeface="Verdana" charset="0"/>
                <a:ea typeface="Verdana" charset="0"/>
                <a:cs typeface="Verdana" charset="0"/>
              </a:rPr>
              <a:t>For the </a:t>
            </a:r>
            <a:r>
              <a:rPr lang="it-IT" dirty="0" err="1">
                <a:latin typeface="Verdana" charset="0"/>
                <a:ea typeface="Verdana" charset="0"/>
                <a:cs typeface="Verdana" charset="0"/>
              </a:rPr>
              <a:t>early</a:t>
            </a:r>
            <a:r>
              <a:rPr lang="it-IT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PROESOF </a:t>
            </a:r>
            <a:r>
              <a:rPr lang="it-IT" dirty="0" err="1" smtClean="0">
                <a:latin typeface="Verdana" charset="0"/>
                <a:ea typeface="Verdana" charset="0"/>
                <a:cs typeface="Verdana" charset="0"/>
              </a:rPr>
              <a:t>phase</a:t>
            </a: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it-IT" dirty="0">
                <a:latin typeface="Verdana" charset="0"/>
                <a:ea typeface="Verdana" charset="0"/>
                <a:cs typeface="Verdana" charset="0"/>
              </a:rPr>
              <a:t>2018-2019</a:t>
            </a:r>
          </a:p>
          <a:p>
            <a:pPr marL="800100" lvl="1" indent="-342900">
              <a:buFont typeface="+mj-lt"/>
              <a:buAutoNum type="arabicPeriod"/>
            </a:pPr>
            <a:endParaRPr lang="it-IT" dirty="0">
              <a:latin typeface="Verdana" charset="0"/>
              <a:ea typeface="Verdana" charset="0"/>
              <a:cs typeface="Verdana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it-IT" dirty="0">
                <a:latin typeface="Verdana" charset="0"/>
                <a:ea typeface="Verdana" charset="0"/>
                <a:cs typeface="Verdana" charset="0"/>
              </a:rPr>
              <a:t>For </a:t>
            </a:r>
            <a:r>
              <a:rPr lang="it-IT" dirty="0" err="1">
                <a:latin typeface="Verdana" charset="0"/>
                <a:ea typeface="Verdana" charset="0"/>
                <a:cs typeface="Verdana" charset="0"/>
              </a:rPr>
              <a:t>preparation</a:t>
            </a:r>
            <a:r>
              <a:rPr lang="it-IT" dirty="0">
                <a:latin typeface="Verdana" charset="0"/>
                <a:ea typeface="Verdana" charset="0"/>
                <a:cs typeface="Verdana" charset="0"/>
              </a:rPr>
              <a:t>/</a:t>
            </a:r>
            <a:r>
              <a:rPr lang="it-IT" dirty="0" err="1">
                <a:latin typeface="Verdana" charset="0"/>
                <a:ea typeface="Verdana" charset="0"/>
                <a:cs typeface="Verdana" charset="0"/>
              </a:rPr>
              <a:t>submission</a:t>
            </a:r>
            <a:r>
              <a:rPr lang="it-IT" dirty="0">
                <a:latin typeface="Verdana" charset="0"/>
                <a:ea typeface="Verdana" charset="0"/>
                <a:cs typeface="Verdana" charset="0"/>
              </a:rPr>
              <a:t> of </a:t>
            </a:r>
            <a:r>
              <a:rPr lang="it-IT" dirty="0" err="1" smtClean="0">
                <a:latin typeface="Verdana" charset="0"/>
                <a:ea typeface="Verdana" charset="0"/>
                <a:cs typeface="Verdana" charset="0"/>
              </a:rPr>
              <a:t>proposals</a:t>
            </a: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 to </a:t>
            </a:r>
            <a:r>
              <a:rPr lang="it-IT" dirty="0">
                <a:latin typeface="Verdana" charset="0"/>
                <a:ea typeface="Verdana" charset="0"/>
                <a:cs typeface="Verdana" charset="0"/>
              </a:rPr>
              <a:t>the regular call ESOF 2020 (in 2019)</a:t>
            </a:r>
          </a:p>
          <a:p>
            <a:pPr marL="800100" lvl="1" indent="-342900">
              <a:buFont typeface="+mj-lt"/>
              <a:buAutoNum type="arabicPeriod"/>
            </a:pPr>
            <a:endParaRPr lang="it-IT" dirty="0">
              <a:latin typeface="Verdana" charset="0"/>
              <a:ea typeface="Verdana" charset="0"/>
              <a:cs typeface="Verdana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it-IT" dirty="0">
                <a:latin typeface="Verdana" charset="0"/>
                <a:ea typeface="Verdana" charset="0"/>
                <a:cs typeface="Verdana" charset="0"/>
              </a:rPr>
              <a:t>For “Science in the City” </a:t>
            </a:r>
            <a:r>
              <a:rPr lang="it-IT" dirty="0" err="1">
                <a:latin typeface="Verdana" charset="0"/>
                <a:ea typeface="Verdana" charset="0"/>
                <a:cs typeface="Verdana" charset="0"/>
              </a:rPr>
              <a:t>events</a:t>
            </a:r>
            <a:r>
              <a:rPr lang="it-IT" dirty="0">
                <a:latin typeface="Verdana" charset="0"/>
                <a:ea typeface="Verdana" charset="0"/>
                <a:cs typeface="Verdana" charset="0"/>
              </a:rPr>
              <a:t>, </a:t>
            </a:r>
            <a:r>
              <a:rPr lang="it-IT" dirty="0" err="1">
                <a:latin typeface="Verdana" charset="0"/>
                <a:ea typeface="Verdana" charset="0"/>
                <a:cs typeface="Verdana" charset="0"/>
              </a:rPr>
              <a:t>during</a:t>
            </a:r>
            <a:r>
              <a:rPr lang="it-IT" dirty="0">
                <a:latin typeface="Verdana" charset="0"/>
                <a:ea typeface="Verdana" charset="0"/>
                <a:cs typeface="Verdana" charset="0"/>
              </a:rPr>
              <a:t> the 2020 ESOF </a:t>
            </a: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week</a:t>
            </a:r>
            <a:endParaRPr lang="it-IT" dirty="0">
              <a:latin typeface="Verdana" charset="0"/>
              <a:ea typeface="Verdana" charset="0"/>
              <a:cs typeface="Verdana" charset="0"/>
            </a:endParaRP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34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  <p:grpSp>
        <p:nvGrpSpPr>
          <p:cNvPr id="6" name="Gruppo 5"/>
          <p:cNvGrpSpPr/>
          <p:nvPr/>
        </p:nvGrpSpPr>
        <p:grpSpPr>
          <a:xfrm>
            <a:off x="496382" y="738948"/>
            <a:ext cx="8077448" cy="4783732"/>
            <a:chOff x="496382" y="738948"/>
            <a:chExt cx="8077448" cy="4783732"/>
          </a:xfrm>
        </p:grpSpPr>
        <p:pic>
          <p:nvPicPr>
            <p:cNvPr id="3" name="Picture 2" descr="Screen Shot 2017-06-26 at 11.32.23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382" y="738948"/>
              <a:ext cx="8077448" cy="4783732"/>
            </a:xfrm>
            <a:prstGeom prst="rect">
              <a:avLst/>
            </a:prstGeom>
          </p:spPr>
        </p:pic>
        <p:sp>
          <p:nvSpPr>
            <p:cNvPr id="2" name="Freccia circolare a destra 1"/>
            <p:cNvSpPr/>
            <p:nvPr/>
          </p:nvSpPr>
          <p:spPr>
            <a:xfrm rot="20552581">
              <a:off x="1421179" y="773630"/>
              <a:ext cx="795244" cy="3283431"/>
            </a:xfrm>
            <a:prstGeom prst="curvedRightArrow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</p:grpSp>
      <p:sp>
        <p:nvSpPr>
          <p:cNvPr id="5" name="Titolo 1"/>
          <p:cNvSpPr txBox="1">
            <a:spLocks/>
          </p:cNvSpPr>
          <p:nvPr/>
        </p:nvSpPr>
        <p:spPr>
          <a:xfrm>
            <a:off x="1797360" y="461114"/>
            <a:ext cx="5119892" cy="711200"/>
          </a:xfrm>
          <a:prstGeom prst="rect">
            <a:avLst/>
          </a:prstGeom>
          <a:solidFill>
            <a:srgbClr val="D6E9E1"/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Batang" panose="02030600000101010101" pitchFamily="18" charset="-127"/>
                <a:cs typeface="+mn-cs"/>
              </a:rPr>
              <a:t>TESI</a:t>
            </a:r>
            <a:r>
              <a:rPr lang="it-IT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Batang" panose="02030600000101010101" pitchFamily="18" charset="-127"/>
                <a:cs typeface="+mn-cs"/>
              </a:rPr>
              <a:t> </a:t>
            </a:r>
            <a:r>
              <a:rPr lang="it-IT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Batang" panose="02030600000101010101" pitchFamily="18" charset="-127"/>
                <a:cs typeface="+mn-cs"/>
              </a:rPr>
              <a:t>Headquarters</a:t>
            </a:r>
            <a:endParaRPr lang="it-IT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Batang" panose="0203060000010101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8662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227400" y="253526"/>
            <a:ext cx="8472100" cy="7694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 panose="020B0603020202020204" pitchFamily="34" charset="0"/>
                <a:ea typeface="Batang" panose="02030600000101010101" pitchFamily="18" charset="-127"/>
              </a:rPr>
              <a:t>TESI Call for IDEAS </a:t>
            </a:r>
            <a:endParaRPr lang="en-US" sz="4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ebuchet MS" panose="020B0603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51200" y="1564481"/>
            <a:ext cx="8992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endParaRPr lang="it-IT" i="1" dirty="0">
              <a:latin typeface="Verdana" charset="0"/>
              <a:ea typeface="Verdana" charset="0"/>
              <a:cs typeface="Verdana" charset="0"/>
            </a:endParaRPr>
          </a:p>
          <a:p>
            <a:pPr marL="285750" indent="-285750">
              <a:lnSpc>
                <a:spcPct val="150000"/>
              </a:lnSpc>
              <a:buFont typeface="Wingdings" charset="2"/>
              <a:buChar char="q"/>
            </a:pPr>
            <a:r>
              <a:rPr lang="it-IT" sz="2000" dirty="0" smtClean="0">
                <a:latin typeface="Verdana"/>
                <a:ea typeface="Verdana" charset="0"/>
                <a:cs typeface="Verdana"/>
              </a:rPr>
              <a:t>An Open Call for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ideas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will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be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posted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on the FIT website by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mid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Feb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. 2018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q"/>
            </a:pPr>
            <a:r>
              <a:rPr lang="it-IT" sz="2000" dirty="0" smtClean="0">
                <a:latin typeface="Verdana"/>
                <a:ea typeface="Verdana" charset="0"/>
                <a:cs typeface="Verdana"/>
              </a:rPr>
              <a:t>The format and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guidelines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will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image the ESOF format/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evaluation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Criteria</a:t>
            </a:r>
            <a:endParaRPr lang="it-IT" sz="2000" dirty="0" smtClean="0">
              <a:latin typeface="Verdana"/>
              <a:ea typeface="Verdana" charset="0"/>
              <a:cs typeface="Verdana"/>
            </a:endParaRPr>
          </a:p>
          <a:p>
            <a:pPr marL="285750" indent="-285750">
              <a:lnSpc>
                <a:spcPct val="150000"/>
              </a:lnSpc>
              <a:buFont typeface="Wingdings" charset="2"/>
              <a:buChar char="q"/>
            </a:pPr>
            <a:r>
              <a:rPr lang="it-IT" sz="2000" dirty="0" smtClean="0">
                <a:latin typeface="Verdana"/>
                <a:ea typeface="Verdana" charset="0"/>
                <a:cs typeface="Verdana"/>
              </a:rPr>
              <a:t>Three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options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available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: </a:t>
            </a:r>
            <a:r>
              <a:rPr lang="it-IT" sz="2000" u="sng" dirty="0" smtClean="0">
                <a:latin typeface="Verdana"/>
                <a:ea typeface="Verdana" charset="0"/>
                <a:cs typeface="Verdana"/>
              </a:rPr>
              <a:t>PROESOF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, </a:t>
            </a:r>
            <a:r>
              <a:rPr lang="it-IT" sz="2000" u="sng" dirty="0" smtClean="0">
                <a:latin typeface="Verdana"/>
                <a:ea typeface="Verdana" charset="0"/>
                <a:cs typeface="Verdana"/>
              </a:rPr>
              <a:t>ESOF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and </a:t>
            </a:r>
            <a:r>
              <a:rPr lang="it-IT" sz="2000" u="sng" dirty="0" smtClean="0">
                <a:latin typeface="Verdana"/>
                <a:ea typeface="Verdana" charset="0"/>
                <a:cs typeface="Verdana"/>
              </a:rPr>
              <a:t>Science in the City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events</a:t>
            </a:r>
            <a:endParaRPr lang="it-IT" sz="2000" dirty="0" smtClean="0">
              <a:latin typeface="Verdana"/>
              <a:ea typeface="Verdana" charset="0"/>
              <a:cs typeface="Verdana"/>
            </a:endParaRPr>
          </a:p>
          <a:p>
            <a:pPr marL="285750" indent="-285750">
              <a:lnSpc>
                <a:spcPct val="150000"/>
              </a:lnSpc>
              <a:buFont typeface="Wingdings" charset="2"/>
              <a:buChar char="q"/>
            </a:pP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Periodic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evaluations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will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be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carried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out by LPC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q"/>
            </a:pP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Accepted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proposals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will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be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supported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for </a:t>
            </a:r>
            <a:r>
              <a:rPr lang="it-IT" sz="2000" dirty="0" err="1" smtClean="0">
                <a:latin typeface="Verdana"/>
                <a:ea typeface="Verdana" charset="0"/>
                <a:cs typeface="Verdana"/>
              </a:rPr>
              <a:t>development</a:t>
            </a:r>
            <a:r>
              <a:rPr lang="it-IT" sz="2000" dirty="0" smtClean="0">
                <a:latin typeface="Verdana"/>
                <a:ea typeface="Verdana" charset="0"/>
                <a:cs typeface="Verdana"/>
              </a:rPr>
              <a:t> by TESI team</a:t>
            </a:r>
            <a:endParaRPr lang="it-IT" sz="2000" dirty="0">
              <a:latin typeface="Verdana"/>
              <a:ea typeface="Verdana" charset="0"/>
              <a:cs typeface="Verdana"/>
            </a:endParaRPr>
          </a:p>
          <a:p>
            <a:pPr marL="285750" indent="-285750">
              <a:buFont typeface="Wingdings" charset="2"/>
              <a:buChar char="q"/>
            </a:pPr>
            <a:endParaRPr lang="it-IT" sz="2400" i="1" dirty="0" smtClean="0">
              <a:latin typeface="Verdana" charset="0"/>
              <a:ea typeface="Verdana" charset="0"/>
              <a:cs typeface="Verdana" charset="0"/>
            </a:endParaRP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854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xmlns="" id="{F2D95CCC-DE48-463F-BC4A-534A53AA3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TESI -  </a:t>
            </a:r>
            <a:r>
              <a:rPr lang="it-IT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First stakeholders </a:t>
            </a:r>
            <a:r>
              <a:rPr lang="it-IT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international</a:t>
            </a:r>
            <a:r>
              <a:rPr lang="it-IT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meeting </a:t>
            </a: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xmlns="" id="{8FEA6D12-735A-44B2-AECC-135CCDABE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412" y="1718775"/>
            <a:ext cx="7886700" cy="386146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it-IT" dirty="0">
              <a:latin typeface="+mj-lt"/>
            </a:endParaRPr>
          </a:p>
          <a:p>
            <a:r>
              <a:rPr lang="it-IT" dirty="0" err="1">
                <a:latin typeface="+mj-lt"/>
              </a:rPr>
              <a:t>Relevant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organizations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active</a:t>
            </a:r>
            <a:r>
              <a:rPr lang="it-IT" dirty="0">
                <a:latin typeface="+mj-lt"/>
              </a:rPr>
              <a:t> in the Public Engagement of Science in Central-East </a:t>
            </a:r>
            <a:r>
              <a:rPr lang="it-IT" dirty="0" err="1">
                <a:latin typeface="+mj-lt"/>
              </a:rPr>
              <a:t>European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countries</a:t>
            </a:r>
            <a:endParaRPr lang="it-IT" dirty="0">
              <a:latin typeface="+mj-lt"/>
            </a:endParaRPr>
          </a:p>
          <a:p>
            <a:r>
              <a:rPr lang="it-IT" dirty="0" err="1">
                <a:latin typeface="+mj-lt"/>
              </a:rPr>
              <a:t>Representatives</a:t>
            </a:r>
            <a:r>
              <a:rPr lang="it-IT" dirty="0">
                <a:latin typeface="+mj-lt"/>
              </a:rPr>
              <a:t> of </a:t>
            </a:r>
            <a:r>
              <a:rPr lang="it-IT" dirty="0" err="1">
                <a:latin typeface="+mj-lt"/>
              </a:rPr>
              <a:t>Universities</a:t>
            </a:r>
            <a:r>
              <a:rPr lang="it-IT" dirty="0">
                <a:latin typeface="+mj-lt"/>
              </a:rPr>
              <a:t> and </a:t>
            </a:r>
            <a:r>
              <a:rPr lang="it-IT" dirty="0" err="1">
                <a:latin typeface="+mj-lt"/>
              </a:rPr>
              <a:t>Research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Institutes</a:t>
            </a:r>
            <a:r>
              <a:rPr lang="it-IT" dirty="0">
                <a:latin typeface="+mj-lt"/>
              </a:rPr>
              <a:t> of the </a:t>
            </a:r>
            <a:r>
              <a:rPr lang="it-IT" dirty="0" err="1">
                <a:latin typeface="+mj-lt"/>
              </a:rPr>
              <a:t>same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countries</a:t>
            </a:r>
            <a:endParaRPr lang="it-IT" dirty="0">
              <a:latin typeface="+mj-lt"/>
            </a:endParaRPr>
          </a:p>
          <a:p>
            <a:r>
              <a:rPr lang="it-IT" dirty="0" err="1" smtClean="0">
                <a:latin typeface="+mj-lt"/>
              </a:rPr>
              <a:t>Representatives</a:t>
            </a:r>
            <a:r>
              <a:rPr lang="it-IT" dirty="0" smtClean="0">
                <a:latin typeface="+mj-lt"/>
              </a:rPr>
              <a:t> of policy </a:t>
            </a:r>
            <a:r>
              <a:rPr lang="it-IT" dirty="0" err="1" smtClean="0">
                <a:latin typeface="+mj-lt"/>
              </a:rPr>
              <a:t>makers</a:t>
            </a:r>
            <a:r>
              <a:rPr lang="it-IT" dirty="0" smtClean="0">
                <a:latin typeface="+mj-lt"/>
              </a:rPr>
              <a:t> for </a:t>
            </a:r>
            <a:r>
              <a:rPr lang="it-IT" dirty="0" err="1" smtClean="0">
                <a:latin typeface="+mj-lt"/>
              </a:rPr>
              <a:t>research</a:t>
            </a:r>
            <a:r>
              <a:rPr lang="it-IT" dirty="0" smtClean="0">
                <a:latin typeface="+mj-lt"/>
              </a:rPr>
              <a:t>, high </a:t>
            </a:r>
            <a:r>
              <a:rPr lang="it-IT" dirty="0" err="1" smtClean="0">
                <a:latin typeface="+mj-lt"/>
              </a:rPr>
              <a:t>education</a:t>
            </a:r>
            <a:r>
              <a:rPr lang="it-IT" dirty="0" smtClean="0">
                <a:latin typeface="+mj-lt"/>
              </a:rPr>
              <a:t> and </a:t>
            </a:r>
            <a:r>
              <a:rPr lang="it-IT" dirty="0" err="1" smtClean="0">
                <a:latin typeface="+mj-lt"/>
              </a:rPr>
              <a:t>industry</a:t>
            </a:r>
            <a:endParaRPr lang="it-IT" dirty="0">
              <a:latin typeface="+mj-lt"/>
            </a:endParaRPr>
          </a:p>
          <a:p>
            <a:pPr marL="0" indent="0">
              <a:buNone/>
            </a:pPr>
            <a:r>
              <a:rPr lang="it-IT" dirty="0">
                <a:latin typeface="+mj-lt"/>
              </a:rPr>
              <a:t>Preliminary </a:t>
            </a:r>
            <a:r>
              <a:rPr lang="it-IT" dirty="0" err="1">
                <a:latin typeface="+mj-lt"/>
              </a:rPr>
              <a:t>dates</a:t>
            </a:r>
            <a:r>
              <a:rPr lang="it-IT" dirty="0">
                <a:latin typeface="+mj-lt"/>
              </a:rPr>
              <a:t>: </a:t>
            </a:r>
            <a:r>
              <a:rPr lang="it-IT" dirty="0" err="1">
                <a:latin typeface="+mj-lt"/>
              </a:rPr>
              <a:t>mid</a:t>
            </a:r>
            <a:r>
              <a:rPr lang="it-IT" dirty="0">
                <a:latin typeface="+mj-lt"/>
              </a:rPr>
              <a:t>-March 2018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3341800" y="1943642"/>
            <a:ext cx="2740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5"/>
                </a:solidFill>
              </a:rPr>
              <a:t>PARTICIPANTS</a:t>
            </a:r>
            <a:endParaRPr lang="en-US" sz="2800" dirty="0">
              <a:solidFill>
                <a:schemeClr val="accent5"/>
              </a:solidFill>
            </a:endParaRPr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56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>
            <a:extLst>
              <a:ext uri="{FF2B5EF4-FFF2-40B4-BE49-F238E27FC236}">
                <a16:creationId xmlns:a16="http://schemas.microsoft.com/office/drawing/2014/main" xmlns="" id="{8FEA6D12-735A-44B2-AECC-135CCDABE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23768"/>
            <a:ext cx="7886700" cy="40531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smtClean="0">
                <a:latin typeface="+mj-lt"/>
              </a:rPr>
              <a:t>                                  </a:t>
            </a:r>
            <a:r>
              <a:rPr lang="it-IT" dirty="0" smtClean="0">
                <a:solidFill>
                  <a:srgbClr val="008000"/>
                </a:solidFill>
                <a:latin typeface="+mj-lt"/>
              </a:rPr>
              <a:t>  </a:t>
            </a:r>
            <a:r>
              <a:rPr lang="it-IT" sz="3500" dirty="0" err="1" smtClean="0">
                <a:solidFill>
                  <a:srgbClr val="008000"/>
                </a:solidFill>
                <a:latin typeface="+mj-lt"/>
              </a:rPr>
              <a:t>Goals</a:t>
            </a:r>
            <a:endParaRPr lang="it-IT" dirty="0">
              <a:solidFill>
                <a:srgbClr val="008000"/>
              </a:solidFill>
              <a:latin typeface="+mj-lt"/>
            </a:endParaRPr>
          </a:p>
          <a:p>
            <a:r>
              <a:rPr lang="it-IT" dirty="0">
                <a:latin typeface="+mj-lt"/>
              </a:rPr>
              <a:t>To </a:t>
            </a:r>
            <a:r>
              <a:rPr lang="it-IT" dirty="0" err="1">
                <a:latin typeface="+mj-lt"/>
              </a:rPr>
              <a:t>stimulate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interest</a:t>
            </a:r>
            <a:r>
              <a:rPr lang="it-IT" dirty="0">
                <a:latin typeface="+mj-lt"/>
              </a:rPr>
              <a:t> for ESOF Trieste 2020</a:t>
            </a:r>
          </a:p>
          <a:p>
            <a:r>
              <a:rPr lang="it-IT" dirty="0">
                <a:latin typeface="+mj-lt"/>
              </a:rPr>
              <a:t>To disseminate information for the TESI open call for </a:t>
            </a:r>
            <a:r>
              <a:rPr lang="it-IT" dirty="0" err="1">
                <a:latin typeface="+mj-lt"/>
              </a:rPr>
              <a:t>proposals</a:t>
            </a:r>
            <a:r>
              <a:rPr lang="it-IT" dirty="0">
                <a:latin typeface="+mj-lt"/>
              </a:rPr>
              <a:t> for PRO-ESOF </a:t>
            </a:r>
            <a:r>
              <a:rPr lang="it-IT" dirty="0" err="1">
                <a:latin typeface="+mj-lt"/>
              </a:rPr>
              <a:t>activities</a:t>
            </a:r>
            <a:r>
              <a:rPr lang="it-IT" dirty="0">
                <a:latin typeface="+mj-lt"/>
              </a:rPr>
              <a:t> and draft </a:t>
            </a:r>
            <a:r>
              <a:rPr lang="it-IT" dirty="0" err="1">
                <a:latin typeface="+mj-lt"/>
              </a:rPr>
              <a:t>proposals</a:t>
            </a:r>
            <a:r>
              <a:rPr lang="it-IT" dirty="0">
                <a:latin typeface="+mj-lt"/>
              </a:rPr>
              <a:t> for ESOF 2020</a:t>
            </a:r>
          </a:p>
          <a:p>
            <a:r>
              <a:rPr lang="it-IT" dirty="0">
                <a:latin typeface="+mj-lt"/>
              </a:rPr>
              <a:t>To </a:t>
            </a:r>
            <a:r>
              <a:rPr lang="it-IT" dirty="0" err="1">
                <a:latin typeface="+mj-lt"/>
              </a:rPr>
              <a:t>strenghten</a:t>
            </a:r>
            <a:r>
              <a:rPr lang="it-IT" dirty="0">
                <a:latin typeface="+mj-lt"/>
              </a:rPr>
              <a:t> and </a:t>
            </a:r>
            <a:r>
              <a:rPr lang="it-IT" dirty="0" err="1">
                <a:latin typeface="+mj-lt"/>
              </a:rPr>
              <a:t>promote</a:t>
            </a:r>
            <a:r>
              <a:rPr lang="it-IT" dirty="0">
                <a:latin typeface="+mj-lt"/>
              </a:rPr>
              <a:t> the </a:t>
            </a:r>
            <a:r>
              <a:rPr lang="it-IT" dirty="0" err="1">
                <a:latin typeface="+mj-lt"/>
              </a:rPr>
              <a:t>links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between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organizations</a:t>
            </a:r>
            <a:r>
              <a:rPr lang="it-IT" dirty="0">
                <a:latin typeface="+mj-lt"/>
              </a:rPr>
              <a:t> for the design of PRO-ESOF and ESOF </a:t>
            </a:r>
            <a:r>
              <a:rPr lang="it-IT" dirty="0" err="1">
                <a:latin typeface="+mj-lt"/>
              </a:rPr>
              <a:t>activities</a:t>
            </a:r>
            <a:r>
              <a:rPr lang="it-IT" dirty="0">
                <a:latin typeface="+mj-lt"/>
              </a:rPr>
              <a:t> and </a:t>
            </a:r>
            <a:r>
              <a:rPr lang="it-IT" dirty="0" err="1">
                <a:latin typeface="+mj-lt"/>
              </a:rPr>
              <a:t>events</a:t>
            </a:r>
            <a:endParaRPr lang="it-IT" dirty="0">
              <a:latin typeface="+mj-lt"/>
            </a:endParaRPr>
          </a:p>
          <a:p>
            <a:endParaRPr lang="it-IT" dirty="0">
              <a:latin typeface="+mj-lt"/>
            </a:endParaRPr>
          </a:p>
        </p:txBody>
      </p:sp>
      <p:sp>
        <p:nvSpPr>
          <p:cNvPr id="7" name="Titolo 3">
            <a:extLst>
              <a:ext uri="{FF2B5EF4-FFF2-40B4-BE49-F238E27FC236}">
                <a16:creationId xmlns:a16="http://schemas.microsoft.com/office/drawing/2014/main" xmlns="" id="{22D31D21-7C5E-4194-B010-5E385952C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it-IT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TESI – First </a:t>
            </a:r>
            <a:r>
              <a:rPr lang="it-IT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stakeholders</a:t>
            </a:r>
            <a:r>
              <a:rPr lang="it-IT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it-IT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international</a:t>
            </a:r>
            <a:r>
              <a:rPr lang="it-IT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meeting </a:t>
            </a:r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95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>
            <a:extLst>
              <a:ext uri="{FF2B5EF4-FFF2-40B4-BE49-F238E27FC236}">
                <a16:creationId xmlns:a16="http://schemas.microsoft.com/office/drawing/2014/main" xmlns="" id="{8FEA6D12-735A-44B2-AECC-135CCDABE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335" y="2359780"/>
            <a:ext cx="7886700" cy="4053195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it-IT" dirty="0">
              <a:latin typeface="+mj-lt"/>
            </a:endParaRPr>
          </a:p>
          <a:p>
            <a:r>
              <a:rPr lang="it-IT" sz="7400" dirty="0" smtClean="0">
                <a:latin typeface="+mj-lt"/>
              </a:rPr>
              <a:t>Science </a:t>
            </a:r>
            <a:r>
              <a:rPr lang="it-IT" sz="7400" dirty="0" err="1">
                <a:latin typeface="+mj-lt"/>
              </a:rPr>
              <a:t>Netzwerk</a:t>
            </a:r>
            <a:r>
              <a:rPr lang="it-IT" sz="7400" dirty="0">
                <a:latin typeface="+mj-lt"/>
              </a:rPr>
              <a:t> – </a:t>
            </a:r>
            <a:r>
              <a:rPr lang="it-IT" sz="7400" dirty="0" err="1">
                <a:latin typeface="+mj-lt"/>
              </a:rPr>
              <a:t>Austrian</a:t>
            </a:r>
            <a:r>
              <a:rPr lang="it-IT" sz="7400" dirty="0">
                <a:latin typeface="+mj-lt"/>
              </a:rPr>
              <a:t> network for the Public Engagement in Science and Technology </a:t>
            </a:r>
          </a:p>
          <a:p>
            <a:r>
              <a:rPr lang="it-IT" sz="7400" dirty="0">
                <a:latin typeface="+mj-lt"/>
              </a:rPr>
              <a:t>Centre for the Promotion of Science – </a:t>
            </a:r>
            <a:r>
              <a:rPr lang="it-IT" sz="7400" dirty="0" err="1">
                <a:latin typeface="+mj-lt"/>
              </a:rPr>
              <a:t>Serbian</a:t>
            </a:r>
            <a:r>
              <a:rPr lang="it-IT" sz="7400" dirty="0">
                <a:latin typeface="+mj-lt"/>
              </a:rPr>
              <a:t> </a:t>
            </a:r>
            <a:r>
              <a:rPr lang="en-US" sz="7400" dirty="0">
                <a:latin typeface="+mj-lt"/>
              </a:rPr>
              <a:t>government organization for the promotion and the popularization of science</a:t>
            </a:r>
          </a:p>
          <a:p>
            <a:r>
              <a:rPr lang="it-IT" sz="7400" dirty="0" err="1">
                <a:latin typeface="+mj-lt"/>
              </a:rPr>
              <a:t>Hisa</a:t>
            </a:r>
            <a:r>
              <a:rPr lang="it-IT" sz="7400" dirty="0">
                <a:latin typeface="+mj-lt"/>
              </a:rPr>
              <a:t> </a:t>
            </a:r>
            <a:r>
              <a:rPr lang="it-IT" sz="7400" dirty="0" err="1">
                <a:latin typeface="+mj-lt"/>
              </a:rPr>
              <a:t>Eksperimentov</a:t>
            </a:r>
            <a:r>
              <a:rPr lang="it-IT" sz="7400" dirty="0">
                <a:latin typeface="+mj-lt"/>
              </a:rPr>
              <a:t> – Lubiana science centre</a:t>
            </a:r>
          </a:p>
          <a:p>
            <a:r>
              <a:rPr lang="en-US" sz="7400" dirty="0" err="1">
                <a:latin typeface="+mj-lt"/>
              </a:rPr>
              <a:t>Techmania</a:t>
            </a:r>
            <a:r>
              <a:rPr lang="en-US" sz="7400" dirty="0">
                <a:latin typeface="+mj-lt"/>
              </a:rPr>
              <a:t> – </a:t>
            </a:r>
            <a:r>
              <a:rPr lang="en-US" sz="7400" dirty="0" err="1" smtClean="0">
                <a:latin typeface="+mj-lt"/>
              </a:rPr>
              <a:t>Pilsen</a:t>
            </a:r>
            <a:r>
              <a:rPr lang="en-US" sz="7400" dirty="0" smtClean="0">
                <a:latin typeface="+mj-lt"/>
              </a:rPr>
              <a:t> </a:t>
            </a:r>
            <a:r>
              <a:rPr lang="en-US" sz="7400" dirty="0">
                <a:latin typeface="+mj-lt"/>
              </a:rPr>
              <a:t>science </a:t>
            </a:r>
            <a:r>
              <a:rPr lang="en-US" sz="7400" dirty="0" err="1">
                <a:latin typeface="+mj-lt"/>
              </a:rPr>
              <a:t>centre</a:t>
            </a:r>
            <a:r>
              <a:rPr lang="en-US" sz="7400" dirty="0">
                <a:latin typeface="+mj-lt"/>
              </a:rPr>
              <a:t> </a:t>
            </a:r>
          </a:p>
          <a:p>
            <a:pPr marL="0" indent="0">
              <a:buNone/>
            </a:pPr>
            <a:r>
              <a:rPr lang="en-US" sz="8000" dirty="0" smtClean="0">
                <a:solidFill>
                  <a:srgbClr val="008000"/>
                </a:solidFill>
                <a:latin typeface="+mj-lt"/>
              </a:rPr>
              <a:t>Countries </a:t>
            </a:r>
            <a:r>
              <a:rPr lang="en-US" sz="8000" dirty="0">
                <a:solidFill>
                  <a:srgbClr val="008000"/>
                </a:solidFill>
                <a:latin typeface="+mj-lt"/>
              </a:rPr>
              <a:t>involved (to be completed): Austria, Croatia, Czech Republic, Hungary, Montenegro, Poland, Serbia, Slovakia, </a:t>
            </a:r>
            <a:r>
              <a:rPr lang="en-US" sz="8000" dirty="0" smtClean="0">
                <a:solidFill>
                  <a:srgbClr val="008000"/>
                </a:solidFill>
                <a:latin typeface="+mj-lt"/>
              </a:rPr>
              <a:t>Slovenia </a:t>
            </a:r>
            <a:r>
              <a:rPr lang="en-US" sz="9600" dirty="0" smtClean="0">
                <a:solidFill>
                  <a:srgbClr val="FF0000"/>
                </a:solidFill>
                <a:latin typeface="+mj-lt"/>
              </a:rPr>
              <a:t>+JRC</a:t>
            </a:r>
            <a:endParaRPr lang="en-US" sz="9600" dirty="0">
              <a:solidFill>
                <a:srgbClr val="FF0000"/>
              </a:solidFill>
              <a:latin typeface="+mj-lt"/>
            </a:endParaRPr>
          </a:p>
          <a:p>
            <a:endParaRPr lang="it-IT" sz="9600" dirty="0">
              <a:latin typeface="+mj-lt"/>
            </a:endParaRPr>
          </a:p>
          <a:p>
            <a:endParaRPr lang="it-IT" dirty="0">
              <a:latin typeface="+mj-lt"/>
            </a:endParaRPr>
          </a:p>
        </p:txBody>
      </p:sp>
      <p:sp>
        <p:nvSpPr>
          <p:cNvPr id="8" name="Titolo 3">
            <a:extLst>
              <a:ext uri="{FF2B5EF4-FFF2-40B4-BE49-F238E27FC236}">
                <a16:creationId xmlns:a16="http://schemas.microsoft.com/office/drawing/2014/main" xmlns="" id="{0C2A72AE-71B2-4C9D-9231-1D97D17FD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it-IT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TESI – First stakeholders </a:t>
            </a:r>
            <a:r>
              <a:rPr lang="it-IT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international</a:t>
            </a:r>
            <a:r>
              <a:rPr lang="it-IT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meeting </a:t>
            </a:r>
            <a:r>
              <a:rPr lang="it-IT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it-IT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365243" y="1944281"/>
            <a:ext cx="54491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>
                <a:solidFill>
                  <a:srgbClr val="008000"/>
                </a:solidFill>
              </a:rPr>
              <a:t>Example</a:t>
            </a:r>
            <a:r>
              <a:rPr lang="it-IT" sz="2400" dirty="0">
                <a:solidFill>
                  <a:srgbClr val="008000"/>
                </a:solidFill>
              </a:rPr>
              <a:t> of </a:t>
            </a:r>
            <a:r>
              <a:rPr lang="it-IT" sz="2400" dirty="0" err="1">
                <a:solidFill>
                  <a:srgbClr val="008000"/>
                </a:solidFill>
              </a:rPr>
              <a:t>contacted</a:t>
            </a:r>
            <a:r>
              <a:rPr lang="it-IT" sz="2400" dirty="0">
                <a:solidFill>
                  <a:srgbClr val="008000"/>
                </a:solidFill>
              </a:rPr>
              <a:t> </a:t>
            </a:r>
            <a:r>
              <a:rPr lang="it-IT" sz="2400" dirty="0" err="1">
                <a:solidFill>
                  <a:srgbClr val="008000"/>
                </a:solidFill>
              </a:rPr>
              <a:t>organizations</a:t>
            </a:r>
            <a:endParaRPr lang="it-IT" sz="2400" dirty="0">
              <a:solidFill>
                <a:srgbClr val="008000"/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42509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enza titol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9400"/>
            <a:ext cx="9143999" cy="417285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341293" y="4961431"/>
            <a:ext cx="85445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Thank you for your attention</a:t>
            </a:r>
          </a:p>
          <a:p>
            <a:endParaRPr lang="en-US" dirty="0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944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709581" y="964181"/>
            <a:ext cx="562322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i="1" dirty="0">
                <a:solidFill>
                  <a:schemeClr val="accent6"/>
                </a:solidFill>
                <a:latin typeface="Arial"/>
                <a:cs typeface="Arial"/>
              </a:rPr>
              <a:t>Freedom for science</a:t>
            </a:r>
            <a:r>
              <a:rPr lang="en-US" sz="4400" i="1" dirty="0" smtClean="0">
                <a:solidFill>
                  <a:schemeClr val="accent6"/>
                </a:solidFill>
                <a:latin typeface="Arial"/>
                <a:cs typeface="Arial"/>
              </a:rPr>
              <a:t>,</a:t>
            </a:r>
          </a:p>
          <a:p>
            <a:r>
              <a:rPr lang="en-US" sz="4400" i="1" dirty="0" smtClean="0">
                <a:solidFill>
                  <a:schemeClr val="accent6"/>
                </a:solidFill>
                <a:latin typeface="Arial"/>
                <a:cs typeface="Arial"/>
              </a:rPr>
              <a:t> </a:t>
            </a:r>
            <a:r>
              <a:rPr lang="en-US" sz="4400" i="1" dirty="0">
                <a:solidFill>
                  <a:schemeClr val="accent6"/>
                </a:solidFill>
                <a:latin typeface="Arial"/>
                <a:cs typeface="Arial"/>
              </a:rPr>
              <a:t>science for freedom</a:t>
            </a:r>
            <a:endParaRPr lang="en-US" sz="44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662121" y="446306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44" y="3220409"/>
            <a:ext cx="3044109" cy="1308433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0" y="4541258"/>
            <a:ext cx="467664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The </a:t>
            </a:r>
            <a:r>
              <a:rPr lang="it-IT" sz="2400" dirty="0" err="1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mind</a:t>
            </a:r>
            <a:r>
              <a:rPr lang="it-IT" sz="2400" dirty="0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 </a:t>
            </a:r>
            <a:r>
              <a:rPr lang="it-IT" sz="2400" dirty="0" err="1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behaves</a:t>
            </a:r>
            <a:r>
              <a:rPr lang="it-IT" sz="2400" dirty="0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 </a:t>
            </a:r>
            <a:r>
              <a:rPr lang="it-IT" sz="2400" dirty="0" err="1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like</a:t>
            </a:r>
            <a:r>
              <a:rPr lang="it-IT" sz="2400" dirty="0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 a </a:t>
            </a:r>
            <a:r>
              <a:rPr lang="it-IT" sz="2400" dirty="0" err="1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parachute</a:t>
            </a:r>
            <a:r>
              <a:rPr lang="it-IT" sz="2400" dirty="0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: </a:t>
            </a:r>
            <a:endParaRPr lang="it-IT" sz="2400" dirty="0" smtClean="0">
              <a:solidFill>
                <a:schemeClr val="accent6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pple Chancery"/>
              <a:cs typeface="Apple Chancery"/>
            </a:endParaRPr>
          </a:p>
          <a:p>
            <a:r>
              <a:rPr lang="it-IT" sz="2400" dirty="0" err="1" smtClean="0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It</a:t>
            </a:r>
            <a:r>
              <a:rPr lang="it-IT" sz="2400" dirty="0" smtClean="0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 </a:t>
            </a:r>
            <a:r>
              <a:rPr lang="it-IT" sz="2400" dirty="0" err="1">
                <a:solidFill>
                  <a:schemeClr val="accent5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works</a:t>
            </a:r>
            <a:r>
              <a:rPr lang="it-IT" sz="2400" dirty="0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 </a:t>
            </a:r>
            <a:r>
              <a:rPr lang="it-IT" sz="2400" dirty="0" err="1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only</a:t>
            </a:r>
            <a:r>
              <a:rPr lang="it-IT" sz="2400" dirty="0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 </a:t>
            </a:r>
            <a:r>
              <a:rPr lang="it-IT" sz="2400" dirty="0" err="1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if</a:t>
            </a:r>
            <a:r>
              <a:rPr lang="it-IT" sz="2400" dirty="0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 </a:t>
            </a:r>
            <a:r>
              <a:rPr lang="it-IT" sz="2400" dirty="0" err="1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is</a:t>
            </a:r>
            <a:r>
              <a:rPr lang="it-IT" sz="2400" dirty="0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 </a:t>
            </a:r>
            <a:r>
              <a:rPr lang="it-IT" sz="2400" dirty="0" err="1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opened</a:t>
            </a:r>
            <a:r>
              <a:rPr lang="it-IT" sz="2400" dirty="0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 </a:t>
            </a:r>
            <a:r>
              <a:rPr lang="it-IT" sz="2400" dirty="0" smtClean="0">
                <a:solidFill>
                  <a:schemeClr val="accent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pple Chancery"/>
                <a:cs typeface="Apple Chancery"/>
              </a:rPr>
              <a:t>up</a:t>
            </a:r>
            <a:endParaRPr lang="it-IT" sz="2400" dirty="0">
              <a:solidFill>
                <a:srgbClr val="FFFFFF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pple Chancery"/>
              <a:cs typeface="Apple Chancery"/>
            </a:endParaRPr>
          </a:p>
          <a:p>
            <a:endParaRPr lang="en-US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6" name="Immagine 5" descr="NightClub_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649" y="2877196"/>
            <a:ext cx="2957413" cy="2218060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49602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290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328" y="302360"/>
            <a:ext cx="82674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THE  ANNOUNCEMENT</a:t>
            </a:r>
          </a:p>
          <a:p>
            <a:endParaRPr lang="en-US" sz="2000" dirty="0"/>
          </a:p>
          <a:p>
            <a:r>
              <a:rPr lang="en-US" sz="2000" dirty="0" err="1" smtClean="0"/>
              <a:t>EuroScience</a:t>
            </a:r>
            <a:r>
              <a:rPr lang="en-US" sz="2000" dirty="0" smtClean="0"/>
              <a:t> </a:t>
            </a:r>
            <a:r>
              <a:rPr lang="en-US" sz="2000" dirty="0"/>
              <a:t>and the ESOF Supervisory Board </a:t>
            </a:r>
            <a:endParaRPr lang="en-US" sz="2000" dirty="0" smtClean="0"/>
          </a:p>
          <a:p>
            <a:r>
              <a:rPr lang="en-US" sz="2000" dirty="0" smtClean="0"/>
              <a:t>are </a:t>
            </a:r>
            <a:r>
              <a:rPr lang="en-US" sz="2000" dirty="0"/>
              <a:t>proud to </a:t>
            </a:r>
            <a:r>
              <a:rPr lang="en-US" sz="2000" dirty="0" smtClean="0"/>
              <a:t>announce that the </a:t>
            </a:r>
            <a:r>
              <a:rPr lang="en-US" sz="2000" dirty="0" err="1"/>
              <a:t>EuroScience</a:t>
            </a:r>
            <a:r>
              <a:rPr lang="en-US" sz="2000" dirty="0"/>
              <a:t> Open </a:t>
            </a:r>
            <a:r>
              <a:rPr lang="en-US" sz="2000" dirty="0" smtClean="0"/>
              <a:t>Forum 2020 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will be hosted from </a:t>
            </a:r>
            <a:r>
              <a:rPr lang="en-US" sz="2000" dirty="0" smtClean="0"/>
              <a:t>4-10 July 2020</a:t>
            </a:r>
          </a:p>
          <a:p>
            <a:endParaRPr lang="en-US" sz="2000" dirty="0" smtClean="0"/>
          </a:p>
          <a:p>
            <a:pPr algn="ctr"/>
            <a:r>
              <a:rPr lang="en-US" sz="2000" dirty="0" smtClean="0"/>
              <a:t> </a:t>
            </a:r>
            <a:r>
              <a:rPr lang="en-US" sz="2000" dirty="0">
                <a:solidFill>
                  <a:srgbClr val="FF0000"/>
                </a:solidFill>
              </a:rPr>
              <a:t>in </a:t>
            </a:r>
            <a:r>
              <a:rPr lang="en-US" sz="2000" dirty="0" smtClean="0">
                <a:solidFill>
                  <a:srgbClr val="FF0000"/>
                </a:solidFill>
              </a:rPr>
              <a:t>TRIESTE 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Trieste has seen the development of important </a:t>
            </a:r>
            <a:r>
              <a:rPr lang="en-US" sz="2000" dirty="0" smtClean="0"/>
              <a:t>International </a:t>
            </a:r>
            <a:r>
              <a:rPr lang="en-US" sz="2000" dirty="0"/>
              <a:t>and </a:t>
            </a:r>
            <a:endParaRPr lang="en-US" sz="2000" dirty="0" smtClean="0"/>
          </a:p>
          <a:p>
            <a:r>
              <a:rPr lang="en-US" sz="2000" dirty="0" smtClean="0"/>
              <a:t>National research </a:t>
            </a:r>
            <a:r>
              <a:rPr lang="en-US" sz="2000" dirty="0"/>
              <a:t>institutes for </a:t>
            </a:r>
            <a:endParaRPr lang="en-US" sz="2000" dirty="0" smtClean="0"/>
          </a:p>
          <a:p>
            <a:pPr algn="ctr"/>
            <a:endParaRPr lang="en-US" sz="2000" dirty="0"/>
          </a:p>
          <a:p>
            <a:pPr algn="ctr"/>
            <a:r>
              <a:rPr lang="en-US" sz="2000" dirty="0" smtClean="0">
                <a:solidFill>
                  <a:schemeClr val="accent6"/>
                </a:solidFill>
              </a:rPr>
              <a:t>research</a:t>
            </a:r>
            <a:r>
              <a:rPr lang="en-US" sz="2000" dirty="0">
                <a:solidFill>
                  <a:schemeClr val="accent6"/>
                </a:solidFill>
              </a:rPr>
              <a:t>, technology transfer and the dissemination </a:t>
            </a:r>
            <a:r>
              <a:rPr lang="en-US" sz="2000" dirty="0" smtClean="0">
                <a:solidFill>
                  <a:schemeClr val="accent6"/>
                </a:solidFill>
              </a:rPr>
              <a:t>of science</a:t>
            </a:r>
          </a:p>
          <a:p>
            <a:endParaRPr lang="en-US" sz="2000" dirty="0" smtClean="0"/>
          </a:p>
          <a:p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As </a:t>
            </a:r>
            <a:r>
              <a:rPr lang="en-US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 Central European city, Trieste will work 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</a:t>
            </a:r>
            <a:r>
              <a:rPr lang="en-US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make </a:t>
            </a:r>
            <a:r>
              <a:rPr lang="en-US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ESOF2020 an example of strengthening links 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r>
              <a:rPr lang="en-US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Central and Eastern 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European </a:t>
            </a:r>
            <a:r>
              <a:rPr lang="en-US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scientists, businesses, 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politicians </a:t>
            </a:r>
            <a:r>
              <a:rPr lang="en-US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and citizens.</a:t>
            </a:r>
          </a:p>
          <a:p>
            <a:endParaRPr lang="en-US" sz="2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691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860109" y="2471512"/>
            <a:ext cx="39571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WHERE</a:t>
            </a:r>
          </a:p>
          <a:p>
            <a:endParaRPr lang="en-US" sz="60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79214" y="654055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812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267303"/>
            <a:ext cx="8779766" cy="57576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28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7-06-26 at 11.32.2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2" y="738948"/>
            <a:ext cx="8077448" cy="47837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771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7-06-26 at 11.34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23" y="766669"/>
            <a:ext cx="8320437" cy="52793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943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7-06-26 at 11.34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88" y="854358"/>
            <a:ext cx="7963958" cy="50636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3" y="6325644"/>
            <a:ext cx="407722" cy="39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04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1981</TotalTime>
  <Words>889</Words>
  <Application>Microsoft Macintosh PowerPoint</Application>
  <PresentationFormat>Presentazione su schermo (4:3)</PresentationFormat>
  <Paragraphs>162</Paragraphs>
  <Slides>27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28" baseType="lpstr">
      <vt:lpstr>Breeze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Trieste Encounters on Science and Innovation (TESI)</vt:lpstr>
      <vt:lpstr>Presentazione di PowerPoint</vt:lpstr>
      <vt:lpstr>Presentazione di PowerPoint</vt:lpstr>
      <vt:lpstr>TESI -  First stakeholders international meeting </vt:lpstr>
      <vt:lpstr>TESI – First stakeholders international meeting </vt:lpstr>
      <vt:lpstr>TESI – First stakeholders international meeting  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Stefano Fantoni</dc:creator>
  <cp:lastModifiedBy>stefano fantoni</cp:lastModifiedBy>
  <cp:revision>174</cp:revision>
  <cp:lastPrinted>2017-07-11T09:01:42Z</cp:lastPrinted>
  <dcterms:created xsi:type="dcterms:W3CDTF">2017-06-15T09:07:12Z</dcterms:created>
  <dcterms:modified xsi:type="dcterms:W3CDTF">2018-01-26T08:36:48Z</dcterms:modified>
</cp:coreProperties>
</file>