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wdp" ContentType="image/vnd.ms-photo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media/image77.jpg" ContentType="image/jpg"/>
  <Override PartName="/ppt/media/image78.jpg" ContentType="image/jpg"/>
  <Override PartName="/ppt/media/image80.jpg" ContentType="image/jp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99" r:id="rId2"/>
    <p:sldMasterId id="2147483754" r:id="rId3"/>
    <p:sldMasterId id="2147483768" r:id="rId4"/>
    <p:sldMasterId id="2147483802" r:id="rId5"/>
  </p:sldMasterIdLst>
  <p:notesMasterIdLst>
    <p:notesMasterId r:id="rId47"/>
  </p:notesMasterIdLst>
  <p:sldIdLst>
    <p:sldId id="320" r:id="rId6"/>
    <p:sldId id="285" r:id="rId7"/>
    <p:sldId id="294" r:id="rId8"/>
    <p:sldId id="295" r:id="rId9"/>
    <p:sldId id="308" r:id="rId10"/>
    <p:sldId id="303" r:id="rId11"/>
    <p:sldId id="305" r:id="rId12"/>
    <p:sldId id="362" r:id="rId13"/>
    <p:sldId id="361" r:id="rId14"/>
    <p:sldId id="371" r:id="rId15"/>
    <p:sldId id="370" r:id="rId16"/>
    <p:sldId id="374" r:id="rId17"/>
    <p:sldId id="373" r:id="rId18"/>
    <p:sldId id="372" r:id="rId19"/>
    <p:sldId id="321" r:id="rId20"/>
    <p:sldId id="378" r:id="rId21"/>
    <p:sldId id="375" r:id="rId22"/>
    <p:sldId id="376" r:id="rId23"/>
    <p:sldId id="377" r:id="rId24"/>
    <p:sldId id="381" r:id="rId25"/>
    <p:sldId id="380" r:id="rId26"/>
    <p:sldId id="379" r:id="rId27"/>
    <p:sldId id="314" r:id="rId28"/>
    <p:sldId id="323" r:id="rId29"/>
    <p:sldId id="363" r:id="rId30"/>
    <p:sldId id="357" r:id="rId31"/>
    <p:sldId id="358" r:id="rId32"/>
    <p:sldId id="359" r:id="rId33"/>
    <p:sldId id="364" r:id="rId34"/>
    <p:sldId id="365" r:id="rId35"/>
    <p:sldId id="366" r:id="rId36"/>
    <p:sldId id="367" r:id="rId37"/>
    <p:sldId id="368" r:id="rId38"/>
    <p:sldId id="369" r:id="rId39"/>
    <p:sldId id="324" r:id="rId40"/>
    <p:sldId id="326" r:id="rId41"/>
    <p:sldId id="336" r:id="rId42"/>
    <p:sldId id="337" r:id="rId43"/>
    <p:sldId id="335" r:id="rId44"/>
    <p:sldId id="340" r:id="rId45"/>
    <p:sldId id="322" r:id="rId46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gustin, Ingo Dr." initials="IA" lastIdx="2" clrIdx="0"/>
  <p:cmAuthor id="1" name="Microsoft Office User" initials="Office" lastIdx="2" clrIdx="1">
    <p:extLst/>
  </p:cmAuthor>
  <p:cmAuthor id="2" name="Microsoft Office User" initials="Office [2]" lastIdx="2" clrIdx="2">
    <p:extLst/>
  </p:cmAuthor>
  <p:cmAuthor id="3" name="Microsoft Office User" initials="Office [3]" lastIdx="1" clrIdx="3">
    <p:extLst/>
  </p:cmAuthor>
  <p:cmAuthor id="4" name="Ghosh, Pradeep" initials="PG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9B1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99" autoAdjust="0"/>
    <p:restoredTop sz="94190" autoAdjust="0"/>
  </p:normalViewPr>
  <p:slideViewPr>
    <p:cSldViewPr>
      <p:cViewPr>
        <p:scale>
          <a:sx n="80" d="100"/>
          <a:sy n="80" d="100"/>
        </p:scale>
        <p:origin x="1240" y="7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64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24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48" Type="http://schemas.openxmlformats.org/officeDocument/2006/relationships/commentAuthors" Target="commentAuthors.xml"/><Relationship Id="rId49" Type="http://schemas.openxmlformats.org/officeDocument/2006/relationships/presProps" Target="presProps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CD403B-3867-1A4C-857B-D3D448C60D92}" type="doc">
      <dgm:prSet loTypeId="urn:microsoft.com/office/officeart/2008/layout/HorizontalMultiLevelHierarchy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A10C46E-B374-7F47-B44D-8E97B308F95F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4800" dirty="0" smtClean="0">
              <a:latin typeface="Britannic Bold" charset="0"/>
              <a:ea typeface="Britannic Bold" charset="0"/>
              <a:cs typeface="Britannic Bold" charset="0"/>
            </a:rPr>
            <a:t>Programs</a:t>
          </a:r>
          <a:endParaRPr lang="en-US" sz="4800" dirty="0">
            <a:latin typeface="Britannic Bold" charset="0"/>
            <a:ea typeface="Britannic Bold" charset="0"/>
            <a:cs typeface="Britannic Bold" charset="0"/>
          </a:endParaRPr>
        </a:p>
      </dgm:t>
    </dgm:pt>
    <dgm:pt modelId="{489401D2-B54A-664E-B783-1CC1EFE671DF}" type="parTrans" cxnId="{732D4CE9-25A5-4540-BE6F-EAAD0A8F9C14}">
      <dgm:prSet/>
      <dgm:spPr/>
      <dgm:t>
        <a:bodyPr/>
        <a:lstStyle/>
        <a:p>
          <a:endParaRPr lang="en-US" sz="1600">
            <a:latin typeface="Britannic Bold" charset="0"/>
            <a:ea typeface="Britannic Bold" charset="0"/>
            <a:cs typeface="Britannic Bold" charset="0"/>
          </a:endParaRPr>
        </a:p>
      </dgm:t>
    </dgm:pt>
    <dgm:pt modelId="{578BD8EA-C849-1D4C-ABCE-E5A768692EDF}" type="sibTrans" cxnId="{732D4CE9-25A5-4540-BE6F-EAAD0A8F9C14}">
      <dgm:prSet/>
      <dgm:spPr/>
      <dgm:t>
        <a:bodyPr/>
        <a:lstStyle/>
        <a:p>
          <a:endParaRPr lang="en-US" sz="1600">
            <a:latin typeface="Britannic Bold" charset="0"/>
            <a:ea typeface="Britannic Bold" charset="0"/>
            <a:cs typeface="Britannic Bold" charset="0"/>
          </a:endParaRPr>
        </a:p>
      </dgm:t>
    </dgm:pt>
    <dgm:pt modelId="{B4489557-C5B7-5A4B-9E89-D6AF51CA3401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2000" dirty="0" smtClean="0">
              <a:latin typeface="Britannic Bold" charset="0"/>
              <a:ea typeface="Britannic Bold" charset="0"/>
              <a:cs typeface="Britannic Bold" charset="0"/>
            </a:rPr>
            <a:t>Intl. Summer Student Program</a:t>
          </a:r>
          <a:endParaRPr lang="en-US" sz="2000" dirty="0">
            <a:latin typeface="Britannic Bold" charset="0"/>
            <a:ea typeface="Britannic Bold" charset="0"/>
            <a:cs typeface="Britannic Bold" charset="0"/>
          </a:endParaRPr>
        </a:p>
      </dgm:t>
    </dgm:pt>
    <dgm:pt modelId="{6CE8068F-6BB5-584F-9891-C4C1257686F5}" type="parTrans" cxnId="{FFFCAAFE-7F28-EB44-8615-E6C1623386CD}">
      <dgm:prSet custT="1"/>
      <dgm:spPr/>
      <dgm:t>
        <a:bodyPr/>
        <a:lstStyle/>
        <a:p>
          <a:endParaRPr lang="en-US" sz="600">
            <a:latin typeface="Britannic Bold" charset="0"/>
            <a:ea typeface="Britannic Bold" charset="0"/>
            <a:cs typeface="Britannic Bold" charset="0"/>
          </a:endParaRPr>
        </a:p>
      </dgm:t>
    </dgm:pt>
    <dgm:pt modelId="{2049FB42-5BE5-5C49-8279-9928E60C3377}" type="sibTrans" cxnId="{FFFCAAFE-7F28-EB44-8615-E6C1623386CD}">
      <dgm:prSet/>
      <dgm:spPr/>
      <dgm:t>
        <a:bodyPr/>
        <a:lstStyle/>
        <a:p>
          <a:endParaRPr lang="en-US" sz="1600">
            <a:latin typeface="Britannic Bold" charset="0"/>
            <a:ea typeface="Britannic Bold" charset="0"/>
            <a:cs typeface="Britannic Bold" charset="0"/>
          </a:endParaRPr>
        </a:p>
      </dgm:t>
    </dgm:pt>
    <dgm:pt modelId="{ADB49EF1-F69F-C640-9275-B75D0333F7A4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2000" dirty="0" smtClean="0">
              <a:latin typeface="Britannic Bold" charset="0"/>
              <a:ea typeface="Britannic Bold" charset="0"/>
              <a:cs typeface="Britannic Bold" charset="0"/>
            </a:rPr>
            <a:t>Intl. PhD Program </a:t>
          </a:r>
          <a:r>
            <a:rPr lang="mr-IN" sz="2000" dirty="0" smtClean="0">
              <a:latin typeface="Britannic Bold" charset="0"/>
              <a:ea typeface="Britannic Bold" charset="0"/>
              <a:cs typeface="Britannic Bold" charset="0"/>
            </a:rPr>
            <a:t>–</a:t>
          </a:r>
          <a:r>
            <a:rPr lang="en-US" sz="2000" dirty="0" smtClean="0">
              <a:latin typeface="Britannic Bold" charset="0"/>
              <a:ea typeface="Britannic Bold" charset="0"/>
              <a:cs typeface="Britannic Bold" charset="0"/>
            </a:rPr>
            <a:t> Graduate School HGS-</a:t>
          </a:r>
          <a:r>
            <a:rPr lang="en-US" sz="2000" dirty="0" err="1" smtClean="0">
              <a:latin typeface="Britannic Bold" charset="0"/>
              <a:ea typeface="Britannic Bold" charset="0"/>
              <a:cs typeface="Britannic Bold" charset="0"/>
            </a:rPr>
            <a:t>HIRe</a:t>
          </a:r>
          <a:endParaRPr lang="en-US" sz="2000" dirty="0">
            <a:latin typeface="Britannic Bold" charset="0"/>
            <a:ea typeface="Britannic Bold" charset="0"/>
            <a:cs typeface="Britannic Bold" charset="0"/>
          </a:endParaRPr>
        </a:p>
      </dgm:t>
    </dgm:pt>
    <dgm:pt modelId="{3EF82CD3-C31A-E848-9B6B-B3806095D780}" type="parTrans" cxnId="{1143F134-3F90-124F-AC81-44DBCB263E8A}">
      <dgm:prSet custT="1"/>
      <dgm:spPr/>
      <dgm:t>
        <a:bodyPr/>
        <a:lstStyle/>
        <a:p>
          <a:endParaRPr lang="en-US" sz="400">
            <a:latin typeface="Britannic Bold" charset="0"/>
            <a:ea typeface="Britannic Bold" charset="0"/>
            <a:cs typeface="Britannic Bold" charset="0"/>
          </a:endParaRPr>
        </a:p>
      </dgm:t>
    </dgm:pt>
    <dgm:pt modelId="{5DE6A19B-9B6F-E44D-88CE-EE78C9954AE5}" type="sibTrans" cxnId="{1143F134-3F90-124F-AC81-44DBCB263E8A}">
      <dgm:prSet/>
      <dgm:spPr/>
      <dgm:t>
        <a:bodyPr/>
        <a:lstStyle/>
        <a:p>
          <a:endParaRPr lang="en-US" sz="1600">
            <a:latin typeface="Britannic Bold" charset="0"/>
            <a:ea typeface="Britannic Bold" charset="0"/>
            <a:cs typeface="Britannic Bold" charset="0"/>
          </a:endParaRPr>
        </a:p>
      </dgm:t>
    </dgm:pt>
    <dgm:pt modelId="{EC96674B-E4A0-8949-AD2F-8361C9D41C18}">
      <dgm:prSet phldrT="[Text]" custT="1"/>
      <dgm:spPr>
        <a:solidFill>
          <a:srgbClr val="0070C0"/>
        </a:solidFill>
        <a:ln w="28575">
          <a:solidFill>
            <a:srgbClr val="FF0000"/>
          </a:solidFill>
          <a:prstDash val="dashDot"/>
        </a:ln>
      </dgm:spPr>
      <dgm:t>
        <a:bodyPr/>
        <a:lstStyle/>
        <a:p>
          <a:r>
            <a:rPr lang="en-US" sz="2000" dirty="0" smtClean="0">
              <a:solidFill>
                <a:srgbClr val="FFC000"/>
              </a:solidFill>
              <a:latin typeface="Britannic Bold" charset="0"/>
              <a:ea typeface="Britannic Bold" charset="0"/>
              <a:cs typeface="Britannic Bold" charset="0"/>
            </a:rPr>
            <a:t>GET_INvolved Program</a:t>
          </a:r>
          <a:endParaRPr lang="en-US" sz="2000" dirty="0">
            <a:solidFill>
              <a:srgbClr val="FFC000"/>
            </a:solidFill>
            <a:latin typeface="Britannic Bold" charset="0"/>
            <a:ea typeface="Britannic Bold" charset="0"/>
            <a:cs typeface="Britannic Bold" charset="0"/>
          </a:endParaRPr>
        </a:p>
      </dgm:t>
    </dgm:pt>
    <dgm:pt modelId="{DE3E6796-0B99-8C4A-89E9-0EA544D629AE}" type="parTrans" cxnId="{7E14A717-FD55-654D-87C5-4CEC53870361}">
      <dgm:prSet custT="1"/>
      <dgm:spPr/>
      <dgm:t>
        <a:bodyPr/>
        <a:lstStyle/>
        <a:p>
          <a:endParaRPr lang="en-US" sz="400">
            <a:latin typeface="Britannic Bold" charset="0"/>
            <a:ea typeface="Britannic Bold" charset="0"/>
            <a:cs typeface="Britannic Bold" charset="0"/>
          </a:endParaRPr>
        </a:p>
      </dgm:t>
    </dgm:pt>
    <dgm:pt modelId="{184BA3EA-2D50-B041-B0B0-E02E42BB9A6D}" type="sibTrans" cxnId="{7E14A717-FD55-654D-87C5-4CEC53870361}">
      <dgm:prSet/>
      <dgm:spPr/>
      <dgm:t>
        <a:bodyPr/>
        <a:lstStyle/>
        <a:p>
          <a:endParaRPr lang="en-US" sz="1600">
            <a:latin typeface="Britannic Bold" charset="0"/>
            <a:ea typeface="Britannic Bold" charset="0"/>
            <a:cs typeface="Britannic Bold" charset="0"/>
          </a:endParaRPr>
        </a:p>
      </dgm:t>
    </dgm:pt>
    <dgm:pt modelId="{BF467851-517F-B04C-9BC8-04E23273397B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2000" dirty="0" smtClean="0">
              <a:latin typeface="Britannic Bold" charset="0"/>
              <a:ea typeface="Britannic Bold" charset="0"/>
              <a:cs typeface="Britannic Bold" charset="0"/>
            </a:rPr>
            <a:t>Visiting Scientists</a:t>
          </a:r>
          <a:endParaRPr lang="en-US" sz="2000" dirty="0">
            <a:latin typeface="Britannic Bold" charset="0"/>
            <a:ea typeface="Britannic Bold" charset="0"/>
            <a:cs typeface="Britannic Bold" charset="0"/>
          </a:endParaRPr>
        </a:p>
      </dgm:t>
    </dgm:pt>
    <dgm:pt modelId="{7CE0EEB5-1700-C24C-B90C-7DABEDA280B8}" type="parTrans" cxnId="{295F72FE-50A4-F042-BE59-08919A642553}">
      <dgm:prSet custT="1"/>
      <dgm:spPr/>
      <dgm:t>
        <a:bodyPr/>
        <a:lstStyle/>
        <a:p>
          <a:endParaRPr lang="en-US" sz="600">
            <a:latin typeface="Britannic Bold" charset="0"/>
            <a:ea typeface="Britannic Bold" charset="0"/>
            <a:cs typeface="Britannic Bold" charset="0"/>
          </a:endParaRPr>
        </a:p>
      </dgm:t>
    </dgm:pt>
    <dgm:pt modelId="{04E5A9BD-944E-3A44-ADFD-BE0C47CA5250}" type="sibTrans" cxnId="{295F72FE-50A4-F042-BE59-08919A642553}">
      <dgm:prSet/>
      <dgm:spPr/>
      <dgm:t>
        <a:bodyPr/>
        <a:lstStyle/>
        <a:p>
          <a:endParaRPr lang="en-US" sz="1600">
            <a:latin typeface="Britannic Bold" charset="0"/>
            <a:ea typeface="Britannic Bold" charset="0"/>
            <a:cs typeface="Britannic Bold" charset="0"/>
          </a:endParaRPr>
        </a:p>
      </dgm:t>
    </dgm:pt>
    <dgm:pt modelId="{CDC2B4D9-DB19-A048-B67B-18CA9DD88114}" type="pres">
      <dgm:prSet presAssocID="{BCCD403B-3867-1A4C-857B-D3D448C60D92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23632B-D278-4342-802A-6BDC110D2C2A}" type="pres">
      <dgm:prSet presAssocID="{9A10C46E-B374-7F47-B44D-8E97B308F95F}" presName="root1" presStyleCnt="0"/>
      <dgm:spPr/>
    </dgm:pt>
    <dgm:pt modelId="{3A467E57-2445-214E-9FE2-7DC426F51CF4}" type="pres">
      <dgm:prSet presAssocID="{9A10C46E-B374-7F47-B44D-8E97B308F95F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728D0C0-348A-6544-A7E2-160FCAB6C9C7}" type="pres">
      <dgm:prSet presAssocID="{9A10C46E-B374-7F47-B44D-8E97B308F95F}" presName="level2hierChild" presStyleCnt="0"/>
      <dgm:spPr/>
    </dgm:pt>
    <dgm:pt modelId="{E231C9BE-B924-B54D-9950-C3F7B07FAF47}" type="pres">
      <dgm:prSet presAssocID="{6CE8068F-6BB5-584F-9891-C4C1257686F5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B0DBF855-50AA-4F47-AE81-0B9B2AC4A284}" type="pres">
      <dgm:prSet presAssocID="{6CE8068F-6BB5-584F-9891-C4C1257686F5}" presName="connTx" presStyleLbl="parChTrans1D2" presStyleIdx="0" presStyleCnt="4"/>
      <dgm:spPr/>
      <dgm:t>
        <a:bodyPr/>
        <a:lstStyle/>
        <a:p>
          <a:endParaRPr lang="en-US"/>
        </a:p>
      </dgm:t>
    </dgm:pt>
    <dgm:pt modelId="{2CF93F8B-35E9-5643-833F-38AB120BB47C}" type="pres">
      <dgm:prSet presAssocID="{B4489557-C5B7-5A4B-9E89-D6AF51CA3401}" presName="root2" presStyleCnt="0"/>
      <dgm:spPr/>
    </dgm:pt>
    <dgm:pt modelId="{A37F739D-D8FF-6B49-AE9F-4DEF59D10D76}" type="pres">
      <dgm:prSet presAssocID="{B4489557-C5B7-5A4B-9E89-D6AF51CA3401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E33450-9595-5D48-BE6F-6C8DC40A4911}" type="pres">
      <dgm:prSet presAssocID="{B4489557-C5B7-5A4B-9E89-D6AF51CA3401}" presName="level3hierChild" presStyleCnt="0"/>
      <dgm:spPr/>
    </dgm:pt>
    <dgm:pt modelId="{86BF51C2-D444-6949-BA0E-A272CA64FBB8}" type="pres">
      <dgm:prSet presAssocID="{3EF82CD3-C31A-E848-9B6B-B3806095D780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BF5D13F1-8E22-5D48-8F44-F6021D790FCD}" type="pres">
      <dgm:prSet presAssocID="{3EF82CD3-C31A-E848-9B6B-B3806095D780}" presName="connTx" presStyleLbl="parChTrans1D2" presStyleIdx="1" presStyleCnt="4"/>
      <dgm:spPr/>
      <dgm:t>
        <a:bodyPr/>
        <a:lstStyle/>
        <a:p>
          <a:endParaRPr lang="en-US"/>
        </a:p>
      </dgm:t>
    </dgm:pt>
    <dgm:pt modelId="{ECBE7E84-0900-1E43-BBCF-EB7BB29672C1}" type="pres">
      <dgm:prSet presAssocID="{ADB49EF1-F69F-C640-9275-B75D0333F7A4}" presName="root2" presStyleCnt="0"/>
      <dgm:spPr/>
    </dgm:pt>
    <dgm:pt modelId="{BA25712A-A9F3-DE4D-826D-F9F238DF6364}" type="pres">
      <dgm:prSet presAssocID="{ADB49EF1-F69F-C640-9275-B75D0333F7A4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75EE4B-74A4-364E-8325-CBF6FEEBC880}" type="pres">
      <dgm:prSet presAssocID="{ADB49EF1-F69F-C640-9275-B75D0333F7A4}" presName="level3hierChild" presStyleCnt="0"/>
      <dgm:spPr/>
    </dgm:pt>
    <dgm:pt modelId="{0C42D31E-8EE4-0243-8110-2878BF456877}" type="pres">
      <dgm:prSet presAssocID="{DE3E6796-0B99-8C4A-89E9-0EA544D629AE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E8697942-BC3A-8A46-9357-2E8630033B87}" type="pres">
      <dgm:prSet presAssocID="{DE3E6796-0B99-8C4A-89E9-0EA544D629AE}" presName="connTx" presStyleLbl="parChTrans1D2" presStyleIdx="2" presStyleCnt="4"/>
      <dgm:spPr/>
      <dgm:t>
        <a:bodyPr/>
        <a:lstStyle/>
        <a:p>
          <a:endParaRPr lang="en-US"/>
        </a:p>
      </dgm:t>
    </dgm:pt>
    <dgm:pt modelId="{7AD363A5-CC8B-324F-AA17-4752EEE5807B}" type="pres">
      <dgm:prSet presAssocID="{EC96674B-E4A0-8949-AD2F-8361C9D41C18}" presName="root2" presStyleCnt="0"/>
      <dgm:spPr/>
    </dgm:pt>
    <dgm:pt modelId="{C9417838-77B5-2449-B97B-937D42366E4F}" type="pres">
      <dgm:prSet presAssocID="{EC96674B-E4A0-8949-AD2F-8361C9D41C18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84CE79-205F-1644-949B-D51F33D0BD49}" type="pres">
      <dgm:prSet presAssocID="{EC96674B-E4A0-8949-AD2F-8361C9D41C18}" presName="level3hierChild" presStyleCnt="0"/>
      <dgm:spPr/>
    </dgm:pt>
    <dgm:pt modelId="{2FAE2E7F-C356-9D49-A93B-4F3567149DE6}" type="pres">
      <dgm:prSet presAssocID="{7CE0EEB5-1700-C24C-B90C-7DABEDA280B8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4BC4E4BB-B519-7048-BBAC-94AE62BA2295}" type="pres">
      <dgm:prSet presAssocID="{7CE0EEB5-1700-C24C-B90C-7DABEDA280B8}" presName="connTx" presStyleLbl="parChTrans1D2" presStyleIdx="3" presStyleCnt="4"/>
      <dgm:spPr/>
      <dgm:t>
        <a:bodyPr/>
        <a:lstStyle/>
        <a:p>
          <a:endParaRPr lang="en-US"/>
        </a:p>
      </dgm:t>
    </dgm:pt>
    <dgm:pt modelId="{D1898196-43BB-5A44-9B23-7DE212F623EF}" type="pres">
      <dgm:prSet presAssocID="{BF467851-517F-B04C-9BC8-04E23273397B}" presName="root2" presStyleCnt="0"/>
      <dgm:spPr/>
    </dgm:pt>
    <dgm:pt modelId="{86384FCF-F101-8B42-9311-70A8AEFF8884}" type="pres">
      <dgm:prSet presAssocID="{BF467851-517F-B04C-9BC8-04E23273397B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889A53-F646-8D43-9BD7-558721772C32}" type="pres">
      <dgm:prSet presAssocID="{BF467851-517F-B04C-9BC8-04E23273397B}" presName="level3hierChild" presStyleCnt="0"/>
      <dgm:spPr/>
    </dgm:pt>
  </dgm:ptLst>
  <dgm:cxnLst>
    <dgm:cxn modelId="{FFFCAAFE-7F28-EB44-8615-E6C1623386CD}" srcId="{9A10C46E-B374-7F47-B44D-8E97B308F95F}" destId="{B4489557-C5B7-5A4B-9E89-D6AF51CA3401}" srcOrd="0" destOrd="0" parTransId="{6CE8068F-6BB5-584F-9891-C4C1257686F5}" sibTransId="{2049FB42-5BE5-5C49-8279-9928E60C3377}"/>
    <dgm:cxn modelId="{6762835E-F055-0546-8D43-F530E8816924}" type="presOf" srcId="{B4489557-C5B7-5A4B-9E89-D6AF51CA3401}" destId="{A37F739D-D8FF-6B49-AE9F-4DEF59D10D76}" srcOrd="0" destOrd="0" presId="urn:microsoft.com/office/officeart/2008/layout/HorizontalMultiLevelHierarchy"/>
    <dgm:cxn modelId="{1143F134-3F90-124F-AC81-44DBCB263E8A}" srcId="{9A10C46E-B374-7F47-B44D-8E97B308F95F}" destId="{ADB49EF1-F69F-C640-9275-B75D0333F7A4}" srcOrd="1" destOrd="0" parTransId="{3EF82CD3-C31A-E848-9B6B-B3806095D780}" sibTransId="{5DE6A19B-9B6F-E44D-88CE-EE78C9954AE5}"/>
    <dgm:cxn modelId="{A5EBAAA5-8925-AF40-B33A-BE5EBDBF900A}" type="presOf" srcId="{7CE0EEB5-1700-C24C-B90C-7DABEDA280B8}" destId="{2FAE2E7F-C356-9D49-A93B-4F3567149DE6}" srcOrd="0" destOrd="0" presId="urn:microsoft.com/office/officeart/2008/layout/HorizontalMultiLevelHierarchy"/>
    <dgm:cxn modelId="{7F904CA9-69DF-E34A-826C-4E6BB54DAD19}" type="presOf" srcId="{ADB49EF1-F69F-C640-9275-B75D0333F7A4}" destId="{BA25712A-A9F3-DE4D-826D-F9F238DF6364}" srcOrd="0" destOrd="0" presId="urn:microsoft.com/office/officeart/2008/layout/HorizontalMultiLevelHierarchy"/>
    <dgm:cxn modelId="{E893BAE4-039D-1749-B0AF-06B415687CE2}" type="presOf" srcId="{3EF82CD3-C31A-E848-9B6B-B3806095D780}" destId="{86BF51C2-D444-6949-BA0E-A272CA64FBB8}" srcOrd="0" destOrd="0" presId="urn:microsoft.com/office/officeart/2008/layout/HorizontalMultiLevelHierarchy"/>
    <dgm:cxn modelId="{7E14A717-FD55-654D-87C5-4CEC53870361}" srcId="{9A10C46E-B374-7F47-B44D-8E97B308F95F}" destId="{EC96674B-E4A0-8949-AD2F-8361C9D41C18}" srcOrd="2" destOrd="0" parTransId="{DE3E6796-0B99-8C4A-89E9-0EA544D629AE}" sibTransId="{184BA3EA-2D50-B041-B0B0-E02E42BB9A6D}"/>
    <dgm:cxn modelId="{C29715E6-8149-0741-8922-D7366FFC2D30}" type="presOf" srcId="{6CE8068F-6BB5-584F-9891-C4C1257686F5}" destId="{E231C9BE-B924-B54D-9950-C3F7B07FAF47}" srcOrd="0" destOrd="0" presId="urn:microsoft.com/office/officeart/2008/layout/HorizontalMultiLevelHierarchy"/>
    <dgm:cxn modelId="{05DF0E61-C80C-7848-81FC-970630DA53F0}" type="presOf" srcId="{6CE8068F-6BB5-584F-9891-C4C1257686F5}" destId="{B0DBF855-50AA-4F47-AE81-0B9B2AC4A284}" srcOrd="1" destOrd="0" presId="urn:microsoft.com/office/officeart/2008/layout/HorizontalMultiLevelHierarchy"/>
    <dgm:cxn modelId="{3C042F93-E4C4-9A48-BC94-DA4F6515A257}" type="presOf" srcId="{DE3E6796-0B99-8C4A-89E9-0EA544D629AE}" destId="{0C42D31E-8EE4-0243-8110-2878BF456877}" srcOrd="0" destOrd="0" presId="urn:microsoft.com/office/officeart/2008/layout/HorizontalMultiLevelHierarchy"/>
    <dgm:cxn modelId="{08D11368-D9A1-4940-9B94-551332907B4A}" type="presOf" srcId="{3EF82CD3-C31A-E848-9B6B-B3806095D780}" destId="{BF5D13F1-8E22-5D48-8F44-F6021D790FCD}" srcOrd="1" destOrd="0" presId="urn:microsoft.com/office/officeart/2008/layout/HorizontalMultiLevelHierarchy"/>
    <dgm:cxn modelId="{8FFF01BF-07AF-1542-9018-718E95AA5A6C}" type="presOf" srcId="{EC96674B-E4A0-8949-AD2F-8361C9D41C18}" destId="{C9417838-77B5-2449-B97B-937D42366E4F}" srcOrd="0" destOrd="0" presId="urn:microsoft.com/office/officeart/2008/layout/HorizontalMultiLevelHierarchy"/>
    <dgm:cxn modelId="{0C5AFEB5-7985-A145-915F-97FAD43C4272}" type="presOf" srcId="{DE3E6796-0B99-8C4A-89E9-0EA544D629AE}" destId="{E8697942-BC3A-8A46-9357-2E8630033B87}" srcOrd="1" destOrd="0" presId="urn:microsoft.com/office/officeart/2008/layout/HorizontalMultiLevelHierarchy"/>
    <dgm:cxn modelId="{A6D34E6A-3B9D-4E48-88AF-B074ED6001FA}" type="presOf" srcId="{9A10C46E-B374-7F47-B44D-8E97B308F95F}" destId="{3A467E57-2445-214E-9FE2-7DC426F51CF4}" srcOrd="0" destOrd="0" presId="urn:microsoft.com/office/officeart/2008/layout/HorizontalMultiLevelHierarchy"/>
    <dgm:cxn modelId="{66BAB473-E343-DF46-B8E5-4381A2388ABB}" type="presOf" srcId="{BCCD403B-3867-1A4C-857B-D3D448C60D92}" destId="{CDC2B4D9-DB19-A048-B67B-18CA9DD88114}" srcOrd="0" destOrd="0" presId="urn:microsoft.com/office/officeart/2008/layout/HorizontalMultiLevelHierarchy"/>
    <dgm:cxn modelId="{500C1693-CF54-734D-BD7D-9A4623A0EEED}" type="presOf" srcId="{7CE0EEB5-1700-C24C-B90C-7DABEDA280B8}" destId="{4BC4E4BB-B519-7048-BBAC-94AE62BA2295}" srcOrd="1" destOrd="0" presId="urn:microsoft.com/office/officeart/2008/layout/HorizontalMultiLevelHierarchy"/>
    <dgm:cxn modelId="{732D4CE9-25A5-4540-BE6F-EAAD0A8F9C14}" srcId="{BCCD403B-3867-1A4C-857B-D3D448C60D92}" destId="{9A10C46E-B374-7F47-B44D-8E97B308F95F}" srcOrd="0" destOrd="0" parTransId="{489401D2-B54A-664E-B783-1CC1EFE671DF}" sibTransId="{578BD8EA-C849-1D4C-ABCE-E5A768692EDF}"/>
    <dgm:cxn modelId="{D5413246-A00C-3746-8F16-FBB117A4A28C}" type="presOf" srcId="{BF467851-517F-B04C-9BC8-04E23273397B}" destId="{86384FCF-F101-8B42-9311-70A8AEFF8884}" srcOrd="0" destOrd="0" presId="urn:microsoft.com/office/officeart/2008/layout/HorizontalMultiLevelHierarchy"/>
    <dgm:cxn modelId="{295F72FE-50A4-F042-BE59-08919A642553}" srcId="{9A10C46E-B374-7F47-B44D-8E97B308F95F}" destId="{BF467851-517F-B04C-9BC8-04E23273397B}" srcOrd="3" destOrd="0" parTransId="{7CE0EEB5-1700-C24C-B90C-7DABEDA280B8}" sibTransId="{04E5A9BD-944E-3A44-ADFD-BE0C47CA5250}"/>
    <dgm:cxn modelId="{6000A1C4-C884-DF41-84EE-5CB52DCE164A}" type="presParOf" srcId="{CDC2B4D9-DB19-A048-B67B-18CA9DD88114}" destId="{DF23632B-D278-4342-802A-6BDC110D2C2A}" srcOrd="0" destOrd="0" presId="urn:microsoft.com/office/officeart/2008/layout/HorizontalMultiLevelHierarchy"/>
    <dgm:cxn modelId="{52FCC91D-F0B6-6643-A2A4-F018DEB5FE25}" type="presParOf" srcId="{DF23632B-D278-4342-802A-6BDC110D2C2A}" destId="{3A467E57-2445-214E-9FE2-7DC426F51CF4}" srcOrd="0" destOrd="0" presId="urn:microsoft.com/office/officeart/2008/layout/HorizontalMultiLevelHierarchy"/>
    <dgm:cxn modelId="{071463CE-F1E4-7B41-82D6-0BEB827CD85D}" type="presParOf" srcId="{DF23632B-D278-4342-802A-6BDC110D2C2A}" destId="{1728D0C0-348A-6544-A7E2-160FCAB6C9C7}" srcOrd="1" destOrd="0" presId="urn:microsoft.com/office/officeart/2008/layout/HorizontalMultiLevelHierarchy"/>
    <dgm:cxn modelId="{C8FAEEE2-8E84-D64D-A8D4-87CD40F9CCCE}" type="presParOf" srcId="{1728D0C0-348A-6544-A7E2-160FCAB6C9C7}" destId="{E231C9BE-B924-B54D-9950-C3F7B07FAF47}" srcOrd="0" destOrd="0" presId="urn:microsoft.com/office/officeart/2008/layout/HorizontalMultiLevelHierarchy"/>
    <dgm:cxn modelId="{6BA045D1-58D9-DE4E-AF2F-4DB5447E786E}" type="presParOf" srcId="{E231C9BE-B924-B54D-9950-C3F7B07FAF47}" destId="{B0DBF855-50AA-4F47-AE81-0B9B2AC4A284}" srcOrd="0" destOrd="0" presId="urn:microsoft.com/office/officeart/2008/layout/HorizontalMultiLevelHierarchy"/>
    <dgm:cxn modelId="{928EBC5C-5E84-C14C-966C-332C122589D1}" type="presParOf" srcId="{1728D0C0-348A-6544-A7E2-160FCAB6C9C7}" destId="{2CF93F8B-35E9-5643-833F-38AB120BB47C}" srcOrd="1" destOrd="0" presId="urn:microsoft.com/office/officeart/2008/layout/HorizontalMultiLevelHierarchy"/>
    <dgm:cxn modelId="{A8148ECF-2F0D-654D-9D23-C4B581AAB188}" type="presParOf" srcId="{2CF93F8B-35E9-5643-833F-38AB120BB47C}" destId="{A37F739D-D8FF-6B49-AE9F-4DEF59D10D76}" srcOrd="0" destOrd="0" presId="urn:microsoft.com/office/officeart/2008/layout/HorizontalMultiLevelHierarchy"/>
    <dgm:cxn modelId="{324DF06E-43F0-5D42-AAB5-9EDCEA7AEB4E}" type="presParOf" srcId="{2CF93F8B-35E9-5643-833F-38AB120BB47C}" destId="{5EE33450-9595-5D48-BE6F-6C8DC40A4911}" srcOrd="1" destOrd="0" presId="urn:microsoft.com/office/officeart/2008/layout/HorizontalMultiLevelHierarchy"/>
    <dgm:cxn modelId="{EADD0653-0E43-A345-A4D5-88023EABFE1A}" type="presParOf" srcId="{1728D0C0-348A-6544-A7E2-160FCAB6C9C7}" destId="{86BF51C2-D444-6949-BA0E-A272CA64FBB8}" srcOrd="2" destOrd="0" presId="urn:microsoft.com/office/officeart/2008/layout/HorizontalMultiLevelHierarchy"/>
    <dgm:cxn modelId="{F847B5BB-01FE-DA44-A764-69D2674010E4}" type="presParOf" srcId="{86BF51C2-D444-6949-BA0E-A272CA64FBB8}" destId="{BF5D13F1-8E22-5D48-8F44-F6021D790FCD}" srcOrd="0" destOrd="0" presId="urn:microsoft.com/office/officeart/2008/layout/HorizontalMultiLevelHierarchy"/>
    <dgm:cxn modelId="{07BC5E5B-61BC-CF46-BED9-48DE0606F369}" type="presParOf" srcId="{1728D0C0-348A-6544-A7E2-160FCAB6C9C7}" destId="{ECBE7E84-0900-1E43-BBCF-EB7BB29672C1}" srcOrd="3" destOrd="0" presId="urn:microsoft.com/office/officeart/2008/layout/HorizontalMultiLevelHierarchy"/>
    <dgm:cxn modelId="{62E9A443-A2B2-E24D-8430-EA6555225938}" type="presParOf" srcId="{ECBE7E84-0900-1E43-BBCF-EB7BB29672C1}" destId="{BA25712A-A9F3-DE4D-826D-F9F238DF6364}" srcOrd="0" destOrd="0" presId="urn:microsoft.com/office/officeart/2008/layout/HorizontalMultiLevelHierarchy"/>
    <dgm:cxn modelId="{D804B960-4BCE-0F49-BB85-93BAD85F0BD2}" type="presParOf" srcId="{ECBE7E84-0900-1E43-BBCF-EB7BB29672C1}" destId="{0B75EE4B-74A4-364E-8325-CBF6FEEBC880}" srcOrd="1" destOrd="0" presId="urn:microsoft.com/office/officeart/2008/layout/HorizontalMultiLevelHierarchy"/>
    <dgm:cxn modelId="{787752B3-FD29-B546-ACAC-D5E328A3DF31}" type="presParOf" srcId="{1728D0C0-348A-6544-A7E2-160FCAB6C9C7}" destId="{0C42D31E-8EE4-0243-8110-2878BF456877}" srcOrd="4" destOrd="0" presId="urn:microsoft.com/office/officeart/2008/layout/HorizontalMultiLevelHierarchy"/>
    <dgm:cxn modelId="{2A25DD03-946D-2E47-BC70-57CAA7653609}" type="presParOf" srcId="{0C42D31E-8EE4-0243-8110-2878BF456877}" destId="{E8697942-BC3A-8A46-9357-2E8630033B87}" srcOrd="0" destOrd="0" presId="urn:microsoft.com/office/officeart/2008/layout/HorizontalMultiLevelHierarchy"/>
    <dgm:cxn modelId="{F558D765-3E8F-8141-9928-07344E281007}" type="presParOf" srcId="{1728D0C0-348A-6544-A7E2-160FCAB6C9C7}" destId="{7AD363A5-CC8B-324F-AA17-4752EEE5807B}" srcOrd="5" destOrd="0" presId="urn:microsoft.com/office/officeart/2008/layout/HorizontalMultiLevelHierarchy"/>
    <dgm:cxn modelId="{6D96202D-2AE5-BC4F-9D12-8B5EFFF2E847}" type="presParOf" srcId="{7AD363A5-CC8B-324F-AA17-4752EEE5807B}" destId="{C9417838-77B5-2449-B97B-937D42366E4F}" srcOrd="0" destOrd="0" presId="urn:microsoft.com/office/officeart/2008/layout/HorizontalMultiLevelHierarchy"/>
    <dgm:cxn modelId="{EAD37EEF-C3F8-D340-9D0F-AFD799D533A4}" type="presParOf" srcId="{7AD363A5-CC8B-324F-AA17-4752EEE5807B}" destId="{D984CE79-205F-1644-949B-D51F33D0BD49}" srcOrd="1" destOrd="0" presId="urn:microsoft.com/office/officeart/2008/layout/HorizontalMultiLevelHierarchy"/>
    <dgm:cxn modelId="{108ECCE5-AF89-444B-A1BE-88C16741DC9B}" type="presParOf" srcId="{1728D0C0-348A-6544-A7E2-160FCAB6C9C7}" destId="{2FAE2E7F-C356-9D49-A93B-4F3567149DE6}" srcOrd="6" destOrd="0" presId="urn:microsoft.com/office/officeart/2008/layout/HorizontalMultiLevelHierarchy"/>
    <dgm:cxn modelId="{E4B4D485-5E28-E044-BABF-F680F7CD2CCB}" type="presParOf" srcId="{2FAE2E7F-C356-9D49-A93B-4F3567149DE6}" destId="{4BC4E4BB-B519-7048-BBAC-94AE62BA2295}" srcOrd="0" destOrd="0" presId="urn:microsoft.com/office/officeart/2008/layout/HorizontalMultiLevelHierarchy"/>
    <dgm:cxn modelId="{8812AE8B-B622-8F46-9A78-A8DA048FA58F}" type="presParOf" srcId="{1728D0C0-348A-6544-A7E2-160FCAB6C9C7}" destId="{D1898196-43BB-5A44-9B23-7DE212F623EF}" srcOrd="7" destOrd="0" presId="urn:microsoft.com/office/officeart/2008/layout/HorizontalMultiLevelHierarchy"/>
    <dgm:cxn modelId="{96BB182C-DAB8-444E-B9A2-132B4908FEAE}" type="presParOf" srcId="{D1898196-43BB-5A44-9B23-7DE212F623EF}" destId="{86384FCF-F101-8B42-9311-70A8AEFF8884}" srcOrd="0" destOrd="0" presId="urn:microsoft.com/office/officeart/2008/layout/HorizontalMultiLevelHierarchy"/>
    <dgm:cxn modelId="{2A0AE7B9-0928-3C47-83F2-9010EBD1916A}" type="presParOf" srcId="{D1898196-43BB-5A44-9B23-7DE212F623EF}" destId="{DF889A53-F646-8D43-9BD7-558721772C32}" srcOrd="1" destOrd="0" presId="urn:microsoft.com/office/officeart/2008/layout/HorizontalMultiLevelHierarchy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AE2E7F-C356-9D49-A93B-4F3567149DE6}">
      <dsp:nvSpPr>
        <dsp:cNvPr id="0" name=""/>
        <dsp:cNvSpPr/>
      </dsp:nvSpPr>
      <dsp:spPr>
        <a:xfrm>
          <a:off x="1180324" y="2628105"/>
          <a:ext cx="655134" cy="18725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7567" y="0"/>
              </a:lnTo>
              <a:lnTo>
                <a:pt x="327567" y="1872525"/>
              </a:lnTo>
              <a:lnTo>
                <a:pt x="655134" y="18725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>
            <a:latin typeface="Britannic Bold" charset="0"/>
            <a:ea typeface="Britannic Bold" charset="0"/>
            <a:cs typeface="Britannic Bold" charset="0"/>
          </a:endParaRPr>
        </a:p>
      </dsp:txBody>
      <dsp:txXfrm>
        <a:off x="1458295" y="3514773"/>
        <a:ext cx="99191" cy="99191"/>
      </dsp:txXfrm>
    </dsp:sp>
    <dsp:sp modelId="{0C42D31E-8EE4-0243-8110-2878BF456877}">
      <dsp:nvSpPr>
        <dsp:cNvPr id="0" name=""/>
        <dsp:cNvSpPr/>
      </dsp:nvSpPr>
      <dsp:spPr>
        <a:xfrm>
          <a:off x="1180324" y="2628105"/>
          <a:ext cx="655134" cy="6241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27567" y="0"/>
              </a:lnTo>
              <a:lnTo>
                <a:pt x="327567" y="624175"/>
              </a:lnTo>
              <a:lnTo>
                <a:pt x="655134" y="62417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" kern="1200">
            <a:latin typeface="Britannic Bold" charset="0"/>
            <a:ea typeface="Britannic Bold" charset="0"/>
            <a:cs typeface="Britannic Bold" charset="0"/>
          </a:endParaRPr>
        </a:p>
      </dsp:txBody>
      <dsp:txXfrm>
        <a:off x="1485269" y="2917571"/>
        <a:ext cx="45243" cy="45243"/>
      </dsp:txXfrm>
    </dsp:sp>
    <dsp:sp modelId="{86BF51C2-D444-6949-BA0E-A272CA64FBB8}">
      <dsp:nvSpPr>
        <dsp:cNvPr id="0" name=""/>
        <dsp:cNvSpPr/>
      </dsp:nvSpPr>
      <dsp:spPr>
        <a:xfrm>
          <a:off x="1180324" y="2003930"/>
          <a:ext cx="655134" cy="624175"/>
        </a:xfrm>
        <a:custGeom>
          <a:avLst/>
          <a:gdLst/>
          <a:ahLst/>
          <a:cxnLst/>
          <a:rect l="0" t="0" r="0" b="0"/>
          <a:pathLst>
            <a:path>
              <a:moveTo>
                <a:pt x="0" y="624175"/>
              </a:moveTo>
              <a:lnTo>
                <a:pt x="327567" y="624175"/>
              </a:lnTo>
              <a:lnTo>
                <a:pt x="327567" y="0"/>
              </a:lnTo>
              <a:lnTo>
                <a:pt x="655134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177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00" kern="1200">
            <a:latin typeface="Britannic Bold" charset="0"/>
            <a:ea typeface="Britannic Bold" charset="0"/>
            <a:cs typeface="Britannic Bold" charset="0"/>
          </a:endParaRPr>
        </a:p>
      </dsp:txBody>
      <dsp:txXfrm>
        <a:off x="1485269" y="2293396"/>
        <a:ext cx="45243" cy="45243"/>
      </dsp:txXfrm>
    </dsp:sp>
    <dsp:sp modelId="{E231C9BE-B924-B54D-9950-C3F7B07FAF47}">
      <dsp:nvSpPr>
        <dsp:cNvPr id="0" name=""/>
        <dsp:cNvSpPr/>
      </dsp:nvSpPr>
      <dsp:spPr>
        <a:xfrm>
          <a:off x="1180324" y="755580"/>
          <a:ext cx="655134" cy="1872525"/>
        </a:xfrm>
        <a:custGeom>
          <a:avLst/>
          <a:gdLst/>
          <a:ahLst/>
          <a:cxnLst/>
          <a:rect l="0" t="0" r="0" b="0"/>
          <a:pathLst>
            <a:path>
              <a:moveTo>
                <a:pt x="0" y="1872525"/>
              </a:moveTo>
              <a:lnTo>
                <a:pt x="327567" y="1872525"/>
              </a:lnTo>
              <a:lnTo>
                <a:pt x="327567" y="0"/>
              </a:lnTo>
              <a:lnTo>
                <a:pt x="655134" y="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>
            <a:latin typeface="Britannic Bold" charset="0"/>
            <a:ea typeface="Britannic Bold" charset="0"/>
            <a:cs typeface="Britannic Bold" charset="0"/>
          </a:endParaRPr>
        </a:p>
      </dsp:txBody>
      <dsp:txXfrm>
        <a:off x="1458295" y="1642247"/>
        <a:ext cx="99191" cy="99191"/>
      </dsp:txXfrm>
    </dsp:sp>
    <dsp:sp modelId="{3A467E57-2445-214E-9FE2-7DC426F51CF4}">
      <dsp:nvSpPr>
        <dsp:cNvPr id="0" name=""/>
        <dsp:cNvSpPr/>
      </dsp:nvSpPr>
      <dsp:spPr>
        <a:xfrm rot="16200000">
          <a:off x="-1947121" y="2128765"/>
          <a:ext cx="5256211" cy="998680"/>
        </a:xfrm>
        <a:prstGeom prst="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>
              <a:latin typeface="Britannic Bold" charset="0"/>
              <a:ea typeface="Britannic Bold" charset="0"/>
              <a:cs typeface="Britannic Bold" charset="0"/>
            </a:rPr>
            <a:t>Programs</a:t>
          </a:r>
          <a:endParaRPr lang="en-US" sz="4800" kern="1200" dirty="0">
            <a:latin typeface="Britannic Bold" charset="0"/>
            <a:ea typeface="Britannic Bold" charset="0"/>
            <a:cs typeface="Britannic Bold" charset="0"/>
          </a:endParaRPr>
        </a:p>
      </dsp:txBody>
      <dsp:txXfrm>
        <a:off x="-1947121" y="2128765"/>
        <a:ext cx="5256211" cy="998680"/>
      </dsp:txXfrm>
    </dsp:sp>
    <dsp:sp modelId="{A37F739D-D8FF-6B49-AE9F-4DEF59D10D76}">
      <dsp:nvSpPr>
        <dsp:cNvPr id="0" name=""/>
        <dsp:cNvSpPr/>
      </dsp:nvSpPr>
      <dsp:spPr>
        <a:xfrm>
          <a:off x="1835458" y="256240"/>
          <a:ext cx="3275671" cy="998680"/>
        </a:xfrm>
        <a:prstGeom prst="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ritannic Bold" charset="0"/>
              <a:ea typeface="Britannic Bold" charset="0"/>
              <a:cs typeface="Britannic Bold" charset="0"/>
            </a:rPr>
            <a:t>Intl. Summer Student Program</a:t>
          </a:r>
          <a:endParaRPr lang="en-US" sz="2000" kern="1200" dirty="0">
            <a:latin typeface="Britannic Bold" charset="0"/>
            <a:ea typeface="Britannic Bold" charset="0"/>
            <a:cs typeface="Britannic Bold" charset="0"/>
          </a:endParaRPr>
        </a:p>
      </dsp:txBody>
      <dsp:txXfrm>
        <a:off x="1835458" y="256240"/>
        <a:ext cx="3275671" cy="998680"/>
      </dsp:txXfrm>
    </dsp:sp>
    <dsp:sp modelId="{BA25712A-A9F3-DE4D-826D-F9F238DF6364}">
      <dsp:nvSpPr>
        <dsp:cNvPr id="0" name=""/>
        <dsp:cNvSpPr/>
      </dsp:nvSpPr>
      <dsp:spPr>
        <a:xfrm>
          <a:off x="1835458" y="1504590"/>
          <a:ext cx="3275671" cy="998680"/>
        </a:xfrm>
        <a:prstGeom prst="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ritannic Bold" charset="0"/>
              <a:ea typeface="Britannic Bold" charset="0"/>
              <a:cs typeface="Britannic Bold" charset="0"/>
            </a:rPr>
            <a:t>Intl. PhD Program </a:t>
          </a:r>
          <a:r>
            <a:rPr lang="mr-IN" sz="2000" kern="1200" dirty="0" smtClean="0">
              <a:latin typeface="Britannic Bold" charset="0"/>
              <a:ea typeface="Britannic Bold" charset="0"/>
              <a:cs typeface="Britannic Bold" charset="0"/>
            </a:rPr>
            <a:t>–</a:t>
          </a:r>
          <a:r>
            <a:rPr lang="en-US" sz="2000" kern="1200" dirty="0" smtClean="0">
              <a:latin typeface="Britannic Bold" charset="0"/>
              <a:ea typeface="Britannic Bold" charset="0"/>
              <a:cs typeface="Britannic Bold" charset="0"/>
            </a:rPr>
            <a:t> Graduate School HGS-</a:t>
          </a:r>
          <a:r>
            <a:rPr lang="en-US" sz="2000" kern="1200" dirty="0" err="1" smtClean="0">
              <a:latin typeface="Britannic Bold" charset="0"/>
              <a:ea typeface="Britannic Bold" charset="0"/>
              <a:cs typeface="Britannic Bold" charset="0"/>
            </a:rPr>
            <a:t>HIRe</a:t>
          </a:r>
          <a:endParaRPr lang="en-US" sz="2000" kern="1200" dirty="0">
            <a:latin typeface="Britannic Bold" charset="0"/>
            <a:ea typeface="Britannic Bold" charset="0"/>
            <a:cs typeface="Britannic Bold" charset="0"/>
          </a:endParaRPr>
        </a:p>
      </dsp:txBody>
      <dsp:txXfrm>
        <a:off x="1835458" y="1504590"/>
        <a:ext cx="3275671" cy="998680"/>
      </dsp:txXfrm>
    </dsp:sp>
    <dsp:sp modelId="{C9417838-77B5-2449-B97B-937D42366E4F}">
      <dsp:nvSpPr>
        <dsp:cNvPr id="0" name=""/>
        <dsp:cNvSpPr/>
      </dsp:nvSpPr>
      <dsp:spPr>
        <a:xfrm>
          <a:off x="1835458" y="2752941"/>
          <a:ext cx="3275671" cy="998680"/>
        </a:xfrm>
        <a:prstGeom prst="rect">
          <a:avLst/>
        </a:prstGeom>
        <a:solidFill>
          <a:srgbClr val="0070C0"/>
        </a:solidFill>
        <a:ln w="28575">
          <a:solidFill>
            <a:srgbClr val="FF0000"/>
          </a:solidFill>
          <a:prstDash val="dashDot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FFC000"/>
              </a:solidFill>
              <a:latin typeface="Britannic Bold" charset="0"/>
              <a:ea typeface="Britannic Bold" charset="0"/>
              <a:cs typeface="Britannic Bold" charset="0"/>
            </a:rPr>
            <a:t>GET_INvolved Program</a:t>
          </a:r>
          <a:endParaRPr lang="en-US" sz="2000" kern="1200" dirty="0">
            <a:solidFill>
              <a:srgbClr val="FFC000"/>
            </a:solidFill>
            <a:latin typeface="Britannic Bold" charset="0"/>
            <a:ea typeface="Britannic Bold" charset="0"/>
            <a:cs typeface="Britannic Bold" charset="0"/>
          </a:endParaRPr>
        </a:p>
      </dsp:txBody>
      <dsp:txXfrm>
        <a:off x="1835458" y="2752941"/>
        <a:ext cx="3275671" cy="998680"/>
      </dsp:txXfrm>
    </dsp:sp>
    <dsp:sp modelId="{86384FCF-F101-8B42-9311-70A8AEFF8884}">
      <dsp:nvSpPr>
        <dsp:cNvPr id="0" name=""/>
        <dsp:cNvSpPr/>
      </dsp:nvSpPr>
      <dsp:spPr>
        <a:xfrm>
          <a:off x="1835458" y="4001291"/>
          <a:ext cx="3275671" cy="998680"/>
        </a:xfrm>
        <a:prstGeom prst="rect">
          <a:avLst/>
        </a:prstGeom>
        <a:solidFill>
          <a:srgbClr val="0070C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Britannic Bold" charset="0"/>
              <a:ea typeface="Britannic Bold" charset="0"/>
              <a:cs typeface="Britannic Bold" charset="0"/>
            </a:rPr>
            <a:t>Visiting Scientists</a:t>
          </a:r>
          <a:endParaRPr lang="en-US" sz="2000" kern="1200" dirty="0">
            <a:latin typeface="Britannic Bold" charset="0"/>
            <a:ea typeface="Britannic Bold" charset="0"/>
            <a:cs typeface="Britannic Bold" charset="0"/>
          </a:endParaRPr>
        </a:p>
      </dsp:txBody>
      <dsp:txXfrm>
        <a:off x="1835458" y="4001291"/>
        <a:ext cx="3275671" cy="9986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737791-467B-4272-B3A9-7539E83B021A}" type="datetimeFigureOut">
              <a:rPr lang="de-DE" smtClean="0"/>
              <a:t>26.01.18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6A737-AF8E-41B7-85CD-937E42515DE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948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6A737-AF8E-41B7-85CD-937E42515DE9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6437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D29E01-E7D8-4472-AC38-C56E84AF6052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18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  <a:latin typeface="Trebuchet MS"/>
              </a:rPr>
              <a:t>Before target 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LOS (plastic) + Silicon + </a:t>
            </a:r>
            <a:r>
              <a:rPr lang="en-GB" sz="1200" dirty="0" err="1" smtClean="0">
                <a:solidFill>
                  <a:srgbClr val="0070C0"/>
                </a:solidFill>
                <a:latin typeface="Trebuchet MS"/>
              </a:rPr>
              <a:t>Fiber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 detectors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>
                <a:latin typeface="Trebuchet MS"/>
              </a:rPr>
              <a:t>After target (Between CALIFA and GLAD)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  1 Silicon or 1 LOS (Plastic)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>
                <a:latin typeface="Trebuchet MS"/>
              </a:rPr>
              <a:t>Heavy Fragment arm: 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2 plane </a:t>
            </a:r>
            <a:r>
              <a:rPr lang="en-GB" sz="1200" dirty="0" err="1" smtClean="0">
                <a:solidFill>
                  <a:srgbClr val="0070C0"/>
                </a:solidFill>
                <a:latin typeface="Trebuchet MS"/>
              </a:rPr>
              <a:t>Fiber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 detectors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  <a:sym typeface="Wingdings" pitchFamily="2" charset="2"/>
              </a:rPr>
              <a:t> 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 </a:t>
            </a:r>
            <a:r>
              <a:rPr lang="en-GB" sz="1200" dirty="0" err="1" smtClean="0">
                <a:solidFill>
                  <a:srgbClr val="0070C0"/>
                </a:solidFill>
                <a:latin typeface="Trebuchet MS"/>
              </a:rPr>
              <a:t>Fiber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 4 (41x24 cm</a:t>
            </a:r>
            <a:r>
              <a:rPr lang="en-GB" sz="1200" baseline="30000" dirty="0" smtClean="0">
                <a:solidFill>
                  <a:srgbClr val="0070C0"/>
                </a:solidFill>
                <a:latin typeface="Trebuchet MS"/>
              </a:rPr>
              <a:t>2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, 200 </a:t>
            </a:r>
            <a:r>
              <a:rPr lang="en-GB" sz="1200" dirty="0" smtClean="0">
                <a:solidFill>
                  <a:srgbClr val="0070C0"/>
                </a:solidFill>
                <a:latin typeface="Symbol" pitchFamily="18" charset="2"/>
              </a:rPr>
              <a:t>m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m) and </a:t>
            </a:r>
            <a:r>
              <a:rPr lang="en-GB" sz="1200" dirty="0" err="1" smtClean="0">
                <a:solidFill>
                  <a:srgbClr val="0070C0"/>
                </a:solidFill>
                <a:latin typeface="Trebuchet MS"/>
              </a:rPr>
              <a:t>Fiber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 5 (80x80 cm</a:t>
            </a:r>
            <a:r>
              <a:rPr lang="en-GB" sz="1200" baseline="30000" dirty="0" smtClean="0">
                <a:solidFill>
                  <a:srgbClr val="0070C0"/>
                </a:solidFill>
                <a:latin typeface="Trebuchet MS"/>
              </a:rPr>
              <a:t>2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, 500 </a:t>
            </a:r>
            <a:r>
              <a:rPr lang="en-GB" sz="1200" dirty="0" smtClean="0">
                <a:solidFill>
                  <a:srgbClr val="0070C0"/>
                </a:solidFill>
                <a:latin typeface="Symbol" pitchFamily="18" charset="2"/>
              </a:rPr>
              <a:t>m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m) + TOF wall (120x80 cm</a:t>
            </a:r>
            <a:r>
              <a:rPr lang="en-GB" sz="1200" baseline="30000" dirty="0" smtClean="0">
                <a:solidFill>
                  <a:srgbClr val="0070C0"/>
                </a:solidFill>
                <a:latin typeface="Trebuchet MS"/>
              </a:rPr>
              <a:t>2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, 5 mm plastic paddles)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1200" dirty="0" smtClean="0">
                <a:latin typeface="Trebuchet MS"/>
              </a:rPr>
              <a:t>Proton Arm Spectrometer : </a:t>
            </a:r>
            <a:r>
              <a:rPr lang="en-GB" sz="1200" dirty="0" err="1" smtClean="0">
                <a:solidFill>
                  <a:srgbClr val="0070C0"/>
                </a:solidFill>
                <a:latin typeface="Trebuchet MS"/>
              </a:rPr>
              <a:t>Strawtubes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 (210x100 cm</a:t>
            </a:r>
            <a:r>
              <a:rPr lang="en-GB" sz="1200" baseline="30000" dirty="0" smtClean="0">
                <a:solidFill>
                  <a:srgbClr val="0070C0"/>
                </a:solidFill>
                <a:latin typeface="Trebuchet MS"/>
              </a:rPr>
              <a:t>2</a:t>
            </a:r>
            <a:r>
              <a:rPr lang="en-GB" sz="1200" dirty="0" smtClean="0">
                <a:solidFill>
                  <a:srgbClr val="0070C0"/>
                </a:solidFill>
                <a:latin typeface="Trebuchet MS"/>
              </a:rPr>
              <a:t>) + TOF wall (1 cm plastic paddles)</a:t>
            </a:r>
          </a:p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4ED6B1-77F6-4159-84EE-0EFF136E5B11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514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8688" y="401638"/>
            <a:ext cx="5662612" cy="424815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b="0" i="0" dirty="0" smtClean="0">
              <a:solidFill>
                <a:schemeClr val="tx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66103-0DA5-48E4-9B94-1B2CC8E13AB0}" type="slidenum">
              <a:rPr lang="de-DE" smtClean="0">
                <a:solidFill>
                  <a:prstClr val="black"/>
                </a:solidFill>
              </a:rPr>
              <a:pPr/>
              <a:t>39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15.11.2010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Klaus Peters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7" name="Kopfzeilenplatzhalt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A Road to Experimental Results from FAIR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8814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D29E01-E7D8-4472-AC38-C56E84AF6052}" type="slidenum">
              <a:rPr lang="en-GB" smtClean="0"/>
              <a:pPr>
                <a:defRPr/>
              </a:pPr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18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jpe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0.png"/><Relationship Id="rId5" Type="http://schemas.openxmlformats.org/officeDocument/2006/relationships/image" Target="../media/image4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5" Type="http://schemas.openxmlformats.org/officeDocument/2006/relationships/image" Target="../media/image4.jpe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0" descr="image007"/>
          <p:cNvPicPr>
            <a:picLocks noChangeAspect="1" noChangeArrowheads="1"/>
          </p:cNvPicPr>
          <p:nvPr userDrawn="1"/>
        </p:nvPicPr>
        <p:blipFill>
          <a:blip r:embed="rId2" cstate="print"/>
          <a:srcRect t="10201" b="9200"/>
          <a:stretch>
            <a:fillRect/>
          </a:stretch>
        </p:blipFill>
        <p:spPr bwMode="auto">
          <a:xfrm>
            <a:off x="6048375" y="0"/>
            <a:ext cx="3163888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FCAR3________L____4___ Kopie"/>
          <p:cNvPicPr>
            <a:picLocks noChangeAspect="1" noChangeArrowheads="1"/>
          </p:cNvPicPr>
          <p:nvPr userDrawn="1"/>
        </p:nvPicPr>
        <p:blipFill>
          <a:blip r:embed="rId3" cstate="print"/>
          <a:srcRect t="17075"/>
          <a:stretch>
            <a:fillRect/>
          </a:stretch>
        </p:blipFill>
        <p:spPr bwMode="auto">
          <a:xfrm>
            <a:off x="0" y="0"/>
            <a:ext cx="3082925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1"/>
          <p:cNvPicPr>
            <a:picLocks noChangeAspect="1" noChangeArrowheads="1"/>
          </p:cNvPicPr>
          <p:nvPr userDrawn="1"/>
        </p:nvPicPr>
        <p:blipFill>
          <a:blip r:embed="rId4" cstate="print"/>
          <a:srcRect l="33714" r="33855"/>
          <a:stretch>
            <a:fillRect/>
          </a:stretch>
        </p:blipFill>
        <p:spPr bwMode="auto">
          <a:xfrm>
            <a:off x="3082925" y="0"/>
            <a:ext cx="2965450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76"/>
          <p:cNvSpPr>
            <a:spLocks noChangeShapeType="1"/>
          </p:cNvSpPr>
          <p:nvPr userDrawn="1"/>
        </p:nvSpPr>
        <p:spPr bwMode="auto">
          <a:xfrm>
            <a:off x="6048375" y="0"/>
            <a:ext cx="0" cy="1938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Line 75"/>
          <p:cNvSpPr>
            <a:spLocks noChangeShapeType="1"/>
          </p:cNvSpPr>
          <p:nvPr userDrawn="1"/>
        </p:nvSpPr>
        <p:spPr bwMode="auto">
          <a:xfrm>
            <a:off x="3082925" y="0"/>
            <a:ext cx="0" cy="1931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Rectangle 69"/>
          <p:cNvSpPr>
            <a:spLocks noChangeArrowheads="1"/>
          </p:cNvSpPr>
          <p:nvPr userDrawn="1"/>
        </p:nvSpPr>
        <p:spPr bwMode="auto">
          <a:xfrm>
            <a:off x="0" y="6035675"/>
            <a:ext cx="9144000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Rectangle 78"/>
          <p:cNvSpPr>
            <a:spLocks noChangeArrowheads="1"/>
          </p:cNvSpPr>
          <p:nvPr userDrawn="1"/>
        </p:nvSpPr>
        <p:spPr bwMode="auto">
          <a:xfrm>
            <a:off x="0" y="0"/>
            <a:ext cx="9144000" cy="1958975"/>
          </a:xfrm>
          <a:prstGeom prst="rect">
            <a:avLst/>
          </a:prstGeom>
          <a:solidFill>
            <a:schemeClr val="bg1">
              <a:alpha val="35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" name="Rectangle 62"/>
          <p:cNvSpPr>
            <a:spLocks noChangeArrowheads="1"/>
          </p:cNvSpPr>
          <p:nvPr userDrawn="1"/>
        </p:nvSpPr>
        <p:spPr bwMode="auto">
          <a:xfrm>
            <a:off x="0" y="1919288"/>
            <a:ext cx="9144000" cy="4116387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" name="Line 82"/>
          <p:cNvSpPr>
            <a:spLocks noChangeShapeType="1"/>
          </p:cNvSpPr>
          <p:nvPr userDrawn="1"/>
        </p:nvSpPr>
        <p:spPr bwMode="auto">
          <a:xfrm rot="16200000">
            <a:off x="4572000" y="-2633662"/>
            <a:ext cx="0" cy="914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" name="Picture 87" descr="FAIR_farb_RGB_3cm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35938" y="6142038"/>
            <a:ext cx="898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3238" y="2419350"/>
            <a:ext cx="8064500" cy="14414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3238" y="4124325"/>
            <a:ext cx="6127750" cy="1465263"/>
          </a:xfrm>
        </p:spPr>
        <p:txBody>
          <a:bodyPr anchor="b"/>
          <a:lstStyle>
            <a:lvl1pPr marL="0" indent="0"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en-GB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726318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26196-AE45-4439-B419-7300A1EE246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135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42113" y="225425"/>
            <a:ext cx="2151062" cy="61563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25425"/>
            <a:ext cx="6302375" cy="61563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2F9A8-C031-4036-8055-D12884EEF65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4716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38" y="225425"/>
            <a:ext cx="8605837" cy="4905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87338" y="1125538"/>
            <a:ext cx="4225925" cy="52562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5663" y="1125538"/>
            <a:ext cx="4227512" cy="5256212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6B129-42D4-443C-85A5-1318607C7A11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7206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38" y="225425"/>
            <a:ext cx="8605837" cy="4905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87338" y="1125538"/>
            <a:ext cx="8605837" cy="5256212"/>
          </a:xfrm>
        </p:spPr>
        <p:txBody>
          <a:bodyPr/>
          <a:lstStyle/>
          <a:p>
            <a:pPr lvl="0"/>
            <a:endParaRPr lang="de-DE" noProof="0" dirty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42542-6767-4627-8738-2F1C0110A3ED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99759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0377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3985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19328" y="6356350"/>
            <a:ext cx="310534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905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8383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322070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968602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285" y="1000110"/>
            <a:ext cx="4281519" cy="528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3" y="1000110"/>
            <a:ext cx="4281519" cy="528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844088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285" y="1000110"/>
            <a:ext cx="4281519" cy="528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84EAD-935E-4339-9ED5-94CC5FE4E31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242779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3DADE-A981-4B56-92CD-5FF6B2BA6BDC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9238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3" y="1000110"/>
            <a:ext cx="4281519" cy="5286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502109"/>
      </p:ext>
    </p:extLst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281" y="1000108"/>
            <a:ext cx="4283107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281" y="1714489"/>
            <a:ext cx="4283107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40" y="1000108"/>
            <a:ext cx="428469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9" y="1714489"/>
            <a:ext cx="4286280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597110"/>
      </p:ext>
    </p:extLst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281" y="1000108"/>
            <a:ext cx="4283107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281" y="1714489"/>
            <a:ext cx="4283107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73564"/>
      </p:ext>
    </p:extLst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40" y="1000108"/>
            <a:ext cx="428469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3439" y="1714489"/>
            <a:ext cx="4286280" cy="457203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36184"/>
      </p:ext>
    </p:extLst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6" y="273050"/>
            <a:ext cx="325123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0"/>
            <a:ext cx="5354668" cy="601347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286" y="1435100"/>
            <a:ext cx="3251231" cy="4851420"/>
          </a:xfrm>
        </p:spPr>
        <p:txBody>
          <a:bodyPr>
            <a:normAutofit/>
          </a:bodyPr>
          <a:lstStyle>
            <a:lvl1pPr marL="0" indent="0">
              <a:buFont typeface="Wingdings" pitchFamily="2" charset="2"/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256864"/>
      </p:ext>
    </p:extLst>
  </p:cSld>
  <p:clrMapOvr>
    <a:masterClrMapping/>
  </p:clrMapOvr>
  <p:transition spd="slow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4304"/>
      </p:ext>
    </p:extLst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4800600"/>
            <a:ext cx="8715436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4282" y="214290"/>
            <a:ext cx="8715436" cy="451328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282" y="5367338"/>
            <a:ext cx="8715436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767053"/>
      </p:ext>
    </p:extLst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460037"/>
      </p:ext>
    </p:extLst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15272" y="0"/>
            <a:ext cx="1428728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786" y="274638"/>
            <a:ext cx="6858048" cy="62976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-473868" y="973931"/>
            <a:ext cx="1741488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-531812" y="3389313"/>
            <a:ext cx="18573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-334962" y="5657850"/>
            <a:ext cx="14636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8FD4D-F9D6-4FD7-A96E-8F0752404E5C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0422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3810000" cy="1981200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348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4BCC9-8033-4C94-AA0C-2EA2A5C4584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43358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0" descr="image0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8375" y="0"/>
            <a:ext cx="3163888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FCAR3________L____4___ Kopi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2925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2925" y="0"/>
            <a:ext cx="2965450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76"/>
          <p:cNvSpPr>
            <a:spLocks noChangeShapeType="1"/>
          </p:cNvSpPr>
          <p:nvPr/>
        </p:nvSpPr>
        <p:spPr bwMode="auto">
          <a:xfrm>
            <a:off x="6048375" y="0"/>
            <a:ext cx="0" cy="1938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Line 75"/>
          <p:cNvSpPr>
            <a:spLocks noChangeShapeType="1"/>
          </p:cNvSpPr>
          <p:nvPr/>
        </p:nvSpPr>
        <p:spPr bwMode="auto">
          <a:xfrm>
            <a:off x="3082925" y="0"/>
            <a:ext cx="0" cy="1931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Rectangle 69"/>
          <p:cNvSpPr>
            <a:spLocks noChangeArrowheads="1"/>
          </p:cNvSpPr>
          <p:nvPr/>
        </p:nvSpPr>
        <p:spPr bwMode="auto">
          <a:xfrm>
            <a:off x="0" y="6035675"/>
            <a:ext cx="9144000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Rectangle 78"/>
          <p:cNvSpPr>
            <a:spLocks noChangeArrowheads="1"/>
          </p:cNvSpPr>
          <p:nvPr/>
        </p:nvSpPr>
        <p:spPr bwMode="auto">
          <a:xfrm>
            <a:off x="0" y="0"/>
            <a:ext cx="9144000" cy="1958975"/>
          </a:xfrm>
          <a:prstGeom prst="rect">
            <a:avLst/>
          </a:prstGeom>
          <a:solidFill>
            <a:schemeClr val="bg1">
              <a:alpha val="35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" name="Rectangle 62"/>
          <p:cNvSpPr>
            <a:spLocks noChangeArrowheads="1"/>
          </p:cNvSpPr>
          <p:nvPr/>
        </p:nvSpPr>
        <p:spPr bwMode="auto">
          <a:xfrm>
            <a:off x="0" y="1919288"/>
            <a:ext cx="9144000" cy="4116387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" name="Line 82"/>
          <p:cNvSpPr>
            <a:spLocks noChangeShapeType="1"/>
          </p:cNvSpPr>
          <p:nvPr/>
        </p:nvSpPr>
        <p:spPr bwMode="auto">
          <a:xfrm rot="16200000">
            <a:off x="4572000" y="-2633662"/>
            <a:ext cx="0" cy="914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" name="Picture 87" descr="FAIR_farb_RGB_3cm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5938" y="6142038"/>
            <a:ext cx="898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3238" y="2419350"/>
            <a:ext cx="8064500" cy="14414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3238" y="4124325"/>
            <a:ext cx="6127750" cy="1465263"/>
          </a:xfrm>
        </p:spPr>
        <p:txBody>
          <a:bodyPr anchor="b"/>
          <a:lstStyle>
            <a:lvl1pPr marL="0" indent="0"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827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E67DB-3F5A-400D-8115-4A6680BE68C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98446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55576" y="1628800"/>
            <a:ext cx="7772400" cy="1362075"/>
          </a:xfrm>
        </p:spPr>
        <p:txBody>
          <a:bodyPr/>
          <a:lstStyle>
            <a:lvl1pPr algn="l">
              <a:defRPr sz="4000" b="1" cap="none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5576" y="322495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07D51-02AF-4D1C-9176-05ED4CC8ECD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6274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7338" y="1125538"/>
            <a:ext cx="4225925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5663" y="1125538"/>
            <a:ext cx="4227512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AF7D3-A6F5-4055-9635-1E4600BABE1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10251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9ECF8-9783-4E7B-8096-7ADFB4E4641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80529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B0D31-0704-4AEC-8EDB-63E3087B11E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1517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919FA-F87A-4B42-A1CD-0E749B3E7D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59385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C4B83-5714-4E51-B0B4-92E9DB4C7CF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10105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D074A-3E24-4F58-B20C-32C299F94A4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34364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0CE02-E0C1-479C-9C89-82464D20701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1310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7338" y="1125538"/>
            <a:ext cx="4225925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5663" y="1125538"/>
            <a:ext cx="4227512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5ED5A7-9E51-49B0-8E0B-F8D60A6CC97F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763732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42113" y="225425"/>
            <a:ext cx="2151062" cy="61563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25425"/>
            <a:ext cx="6302375" cy="61563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69845-D875-4C8E-A5FF-F5E2C1DC7A4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350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212348316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lai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75437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0" descr="image007"/>
          <p:cNvPicPr>
            <a:picLocks noChangeAspect="1" noChangeArrowheads="1"/>
          </p:cNvPicPr>
          <p:nvPr/>
        </p:nvPicPr>
        <p:blipFill>
          <a:blip r:embed="rId2"/>
          <a:srcRect t="10201" b="9200"/>
          <a:stretch>
            <a:fillRect/>
          </a:stretch>
        </p:blipFill>
        <p:spPr bwMode="auto">
          <a:xfrm>
            <a:off x="6048375" y="0"/>
            <a:ext cx="3163888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FCAR3________L____4___ Kopie"/>
          <p:cNvPicPr>
            <a:picLocks noChangeAspect="1" noChangeArrowheads="1"/>
          </p:cNvPicPr>
          <p:nvPr/>
        </p:nvPicPr>
        <p:blipFill>
          <a:blip r:embed="rId3"/>
          <a:srcRect t="17075"/>
          <a:stretch>
            <a:fillRect/>
          </a:stretch>
        </p:blipFill>
        <p:spPr bwMode="auto">
          <a:xfrm>
            <a:off x="0" y="0"/>
            <a:ext cx="3082925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1"/>
          <p:cNvPicPr>
            <a:picLocks noChangeAspect="1" noChangeArrowheads="1"/>
          </p:cNvPicPr>
          <p:nvPr/>
        </p:nvPicPr>
        <p:blipFill>
          <a:blip r:embed="rId4"/>
          <a:srcRect l="33714" r="33855"/>
          <a:stretch>
            <a:fillRect/>
          </a:stretch>
        </p:blipFill>
        <p:spPr bwMode="auto">
          <a:xfrm>
            <a:off x="3082925" y="0"/>
            <a:ext cx="2965450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76"/>
          <p:cNvSpPr>
            <a:spLocks noChangeShapeType="1"/>
          </p:cNvSpPr>
          <p:nvPr/>
        </p:nvSpPr>
        <p:spPr bwMode="auto">
          <a:xfrm>
            <a:off x="6048375" y="0"/>
            <a:ext cx="0" cy="1938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8" name="Line 75"/>
          <p:cNvSpPr>
            <a:spLocks noChangeShapeType="1"/>
          </p:cNvSpPr>
          <p:nvPr/>
        </p:nvSpPr>
        <p:spPr bwMode="auto">
          <a:xfrm>
            <a:off x="3082925" y="0"/>
            <a:ext cx="0" cy="1931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9" name="Rectangle 69"/>
          <p:cNvSpPr>
            <a:spLocks noChangeArrowheads="1"/>
          </p:cNvSpPr>
          <p:nvPr/>
        </p:nvSpPr>
        <p:spPr bwMode="auto">
          <a:xfrm>
            <a:off x="0" y="6035675"/>
            <a:ext cx="9144000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0" name="Rectangle 78"/>
          <p:cNvSpPr>
            <a:spLocks noChangeArrowheads="1"/>
          </p:cNvSpPr>
          <p:nvPr/>
        </p:nvSpPr>
        <p:spPr bwMode="auto">
          <a:xfrm>
            <a:off x="0" y="0"/>
            <a:ext cx="9144000" cy="1958975"/>
          </a:xfrm>
          <a:prstGeom prst="rect">
            <a:avLst/>
          </a:prstGeom>
          <a:solidFill>
            <a:schemeClr val="bg1">
              <a:alpha val="35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1" name="Rectangle 62"/>
          <p:cNvSpPr>
            <a:spLocks noChangeArrowheads="1"/>
          </p:cNvSpPr>
          <p:nvPr/>
        </p:nvSpPr>
        <p:spPr bwMode="auto">
          <a:xfrm>
            <a:off x="0" y="1919288"/>
            <a:ext cx="9144000" cy="4116387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2" name="Line 82"/>
          <p:cNvSpPr>
            <a:spLocks noChangeShapeType="1"/>
          </p:cNvSpPr>
          <p:nvPr/>
        </p:nvSpPr>
        <p:spPr bwMode="auto">
          <a:xfrm rot="16200000">
            <a:off x="4572000" y="-2633662"/>
            <a:ext cx="0" cy="914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</a:endParaRPr>
          </a:p>
        </p:txBody>
      </p:sp>
      <p:pic>
        <p:nvPicPr>
          <p:cNvPr id="13" name="Picture 87" descr="FAIR_farb_RGB_3c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35938" y="6142038"/>
            <a:ext cx="898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3238" y="2419350"/>
            <a:ext cx="8064500" cy="14414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3238" y="4124325"/>
            <a:ext cx="6127750" cy="1465263"/>
          </a:xfrm>
        </p:spPr>
        <p:txBody>
          <a:bodyPr anchor="b"/>
          <a:lstStyle>
            <a:lvl1pPr marL="0" indent="0"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570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E67DB-3F5A-400D-8115-4A6680BE68C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3" y="6607175"/>
            <a:ext cx="43926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599D"/>
                </a:solidFill>
              </a:defRPr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93246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015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/>
          </p:nvPr>
        </p:nvSpPr>
        <p:spPr>
          <a:xfrm>
            <a:off x="935999" y="333361"/>
            <a:ext cx="6410197" cy="582594"/>
          </a:xfrm>
        </p:spPr>
        <p:txBody>
          <a:bodyPr lIns="0" tIns="0" rIns="0" bIns="0">
            <a:noAutofit/>
          </a:bodyPr>
          <a:lstStyle>
            <a:lvl1pPr algn="l">
              <a:defRPr sz="3200"/>
            </a:lvl1pPr>
          </a:lstStyle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12" name="Rechteck 11"/>
          <p:cNvSpPr/>
          <p:nvPr userDrawn="1"/>
        </p:nvSpPr>
        <p:spPr>
          <a:xfrm>
            <a:off x="7719060" y="5394960"/>
            <a:ext cx="1333500" cy="1371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7" name="Textfeld 26"/>
          <p:cNvSpPr txBox="1"/>
          <p:nvPr userDrawn="1"/>
        </p:nvSpPr>
        <p:spPr>
          <a:xfrm>
            <a:off x="138747" y="1218295"/>
            <a:ext cx="553998" cy="552225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2400" dirty="0" smtClean="0">
                <a:solidFill>
                  <a:prstClr val="white"/>
                </a:solidFill>
              </a:rPr>
              <a:t>PANDA </a:t>
            </a:r>
            <a:r>
              <a:rPr lang="mr-IN" sz="2400" dirty="0" smtClean="0">
                <a:solidFill>
                  <a:prstClr val="white"/>
                </a:solidFill>
              </a:rPr>
              <a:t>–</a:t>
            </a:r>
            <a:r>
              <a:rPr lang="en-US" sz="2400" dirty="0" smtClean="0">
                <a:solidFill>
                  <a:prstClr val="white"/>
                </a:solidFill>
              </a:rPr>
              <a:t> Detector Progress</a:t>
            </a:r>
          </a:p>
        </p:txBody>
      </p:sp>
      <p:pic>
        <p:nvPicPr>
          <p:cNvPr id="14" name="Picture 2" descr="http://www.uni-muenster.de/imperia/md/images/physik_kp/agkhoukaz/forschung/pandabild1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9060" y="5495445"/>
            <a:ext cx="1263685" cy="12451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151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429375"/>
            <a:ext cx="19050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Times New Roman" pitchFamily="18" charset="0"/>
              </a:defRPr>
            </a:lvl1pPr>
          </a:lstStyle>
          <a:p>
            <a:pPr>
              <a:defRPr/>
            </a:pPr>
            <a:fld id="{B5FAFD90-0F9B-48F1-B41A-84F609A0E8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639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B536F-118C-48DF-B346-38E5E90C7A5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5829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0" descr="image0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8375" y="0"/>
            <a:ext cx="3163888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FCAR3________L____4___ Kopi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082925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2925" y="0"/>
            <a:ext cx="2965450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Line 76"/>
          <p:cNvSpPr>
            <a:spLocks noChangeShapeType="1"/>
          </p:cNvSpPr>
          <p:nvPr/>
        </p:nvSpPr>
        <p:spPr bwMode="auto">
          <a:xfrm>
            <a:off x="6048375" y="0"/>
            <a:ext cx="0" cy="1938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Line 75"/>
          <p:cNvSpPr>
            <a:spLocks noChangeShapeType="1"/>
          </p:cNvSpPr>
          <p:nvPr/>
        </p:nvSpPr>
        <p:spPr bwMode="auto">
          <a:xfrm>
            <a:off x="3082925" y="0"/>
            <a:ext cx="0" cy="1931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Rectangle 69"/>
          <p:cNvSpPr>
            <a:spLocks noChangeArrowheads="1"/>
          </p:cNvSpPr>
          <p:nvPr/>
        </p:nvSpPr>
        <p:spPr bwMode="auto">
          <a:xfrm>
            <a:off x="0" y="6035675"/>
            <a:ext cx="9144000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" name="Rectangle 78"/>
          <p:cNvSpPr>
            <a:spLocks noChangeArrowheads="1"/>
          </p:cNvSpPr>
          <p:nvPr/>
        </p:nvSpPr>
        <p:spPr bwMode="auto">
          <a:xfrm>
            <a:off x="0" y="0"/>
            <a:ext cx="9144000" cy="1958975"/>
          </a:xfrm>
          <a:prstGeom prst="rect">
            <a:avLst/>
          </a:prstGeom>
          <a:solidFill>
            <a:schemeClr val="bg1">
              <a:alpha val="35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" name="Rectangle 62"/>
          <p:cNvSpPr>
            <a:spLocks noChangeArrowheads="1"/>
          </p:cNvSpPr>
          <p:nvPr/>
        </p:nvSpPr>
        <p:spPr bwMode="auto">
          <a:xfrm>
            <a:off x="0" y="1919288"/>
            <a:ext cx="9144000" cy="4116387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2" name="Line 82"/>
          <p:cNvSpPr>
            <a:spLocks noChangeShapeType="1"/>
          </p:cNvSpPr>
          <p:nvPr/>
        </p:nvSpPr>
        <p:spPr bwMode="auto">
          <a:xfrm rot="16200000">
            <a:off x="4572000" y="-2633662"/>
            <a:ext cx="0" cy="914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3" name="Picture 87" descr="FAIR_farb_RGB_3c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35938" y="6142038"/>
            <a:ext cx="8985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3238" y="2419350"/>
            <a:ext cx="8064500" cy="14414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3238" y="4124325"/>
            <a:ext cx="6127750" cy="1465263"/>
          </a:xfrm>
        </p:spPr>
        <p:txBody>
          <a:bodyPr anchor="b"/>
          <a:lstStyle>
            <a:lvl1pPr marL="0" indent="0"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983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51AEB-D4EA-45AB-AE2A-DE4459BBF9C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87897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Pradeep Ghosh (FAIR GmbH) - SEE Forum 2018 Trieste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3E67DB-3F5A-400D-8115-4A6680BE68C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846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none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55576" y="2636912"/>
            <a:ext cx="7772400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Pradeep Ghosh (FAIR GmbH) - SEE Forum 2018 Trieste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07D51-02AF-4D1C-9176-05ED4CC8ECD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97645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7338" y="1125538"/>
            <a:ext cx="4225925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5663" y="1125538"/>
            <a:ext cx="4227512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Pradeep Ghosh (FAIR GmbH) - SEE Forum 2018 Trieste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AF7D3-A6F5-4055-9635-1E4600BABE1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60195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Pradeep Ghosh (FAIR GmbH) - SEE Forum 2018 Trieste</a:t>
            </a: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9ECF8-9783-4E7B-8096-7ADFB4E4641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29359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Pradeep Ghosh (FAIR GmbH) - SEE Forum 2018 Trieste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B0D31-0704-4AEC-8EDB-63E3087B11E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9097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Pradeep Ghosh (FAIR GmbH) - SEE Forum 2018 Trieste</a:t>
            </a:r>
            <a:endParaRPr lang="de-D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919FA-F87A-4B42-A1CD-0E749B3E7D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2010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Pradeep Ghosh (FAIR GmbH) - SEE Forum 2018 Trieste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C4B83-5714-4E51-B0B4-92E9DB4C7CF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078970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Pradeep Ghosh (FAIR GmbH) - SEE Forum 2018 Trieste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D074A-3E24-4F58-B20C-32C299F94A4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597912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Pradeep Ghosh (FAIR GmbH) - SEE Forum 2018 Trieste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0CE02-E0C1-479C-9C89-82464D20701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7549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42113" y="225425"/>
            <a:ext cx="2151062" cy="61563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25425"/>
            <a:ext cx="6302375" cy="61563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Pradeep Ghosh (FAIR GmbH) - SEE Forum 2018 Trieste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69845-D875-4C8E-A5FF-F5E2C1DC7A4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7176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F0BB6-2DB4-4C12-9E4D-4092419E5EA6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654735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4" y="6492875"/>
            <a:ext cx="2133600" cy="365125"/>
          </a:xfrm>
        </p:spPr>
        <p:txBody>
          <a:bodyPr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schemeClr val="bg1"/>
                </a:solidFill>
                <a:ea typeface="+mn-ea"/>
              </a:defRPr>
            </a:lvl1pPr>
          </a:lstStyle>
          <a:p>
            <a:pPr algn="l">
              <a:defRPr/>
            </a:pPr>
            <a:fld id="{334DC73F-F4EF-4D96-B37D-BA66626C7D7F}" type="slidenum">
              <a:rPr lang="en-US" smtClean="0">
                <a:solidFill>
                  <a:srgbClr val="FFFFFF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639358"/>
            <a:ext cx="19050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39979" y="6639357"/>
            <a:ext cx="504031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 b="0">
                <a:latin typeface="Arial" pitchFamily="-65" charset="0"/>
                <a:ea typeface="ＭＳ Ｐゴシック" pitchFamily="-65" charset="-128"/>
                <a:cs typeface="ＭＳ Ｐゴシック" pitchFamily="-65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Pradeep Ghosh (FAIR GmbH) - SEE Forum 2018 Trieste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 txBox="1">
            <a:spLocks noChangeArrowheads="1"/>
          </p:cNvSpPr>
          <p:nvPr userDrawn="1"/>
        </p:nvSpPr>
        <p:spPr bwMode="auto">
          <a:xfrm>
            <a:off x="7815263" y="6618404"/>
            <a:ext cx="11493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r" defTabSz="457200" rtl="0" eaLnBrk="0" latinLnBrk="0" hangingPunct="0">
              <a:defRPr sz="1200" b="0" kern="1200">
                <a:solidFill>
                  <a:schemeClr val="tx1"/>
                </a:solidFill>
                <a:latin typeface="+mn-lt"/>
                <a:ea typeface="ＭＳ Ｐゴシック" pitchFamily="-112" charset="-128"/>
                <a:cs typeface="ＭＳ Ｐゴシック" pitchFamily="-112" charset="-128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79576DC-B884-5846-8608-696B9D4DA3A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8" name="Gerader Verbinder 7"/>
          <p:cNvCxnSpPr/>
          <p:nvPr userDrawn="1"/>
        </p:nvCxnSpPr>
        <p:spPr bwMode="auto">
          <a:xfrm flipV="1">
            <a:off x="0" y="6618404"/>
            <a:ext cx="9144000" cy="209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18366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FBB6D-5B18-41FA-A16D-0E0C9E0CF07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5665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6B233-B918-4B81-B78E-16A7FBB264C8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015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FB4CD-2FE4-4BDF-AA74-5395269CFA3E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9304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2.xml"/><Relationship Id="rId14" Type="http://schemas.openxmlformats.org/officeDocument/2006/relationships/theme" Target="../theme/theme3.xml"/><Relationship Id="rId1" Type="http://schemas.openxmlformats.org/officeDocument/2006/relationships/slideLayout" Target="../slideLayouts/slideLayout30.xml"/><Relationship Id="rId2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7.xml"/><Relationship Id="rId9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theme" Target="../theme/theme4.xml"/><Relationship Id="rId8" Type="http://schemas.openxmlformats.org/officeDocument/2006/relationships/image" Target="../media/image9.png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theme" Target="../theme/theme5.xml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25425"/>
            <a:ext cx="860583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7338" y="1125538"/>
            <a:ext cx="8605837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3" y="6607175"/>
            <a:ext cx="43926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mtClean="0">
                <a:ea typeface="ＭＳ Ｐゴシック" pitchFamily="34" charset="-128"/>
                <a:cs typeface="Arial" charset="0"/>
              </a:rPr>
              <a:t>Pradeep Ghosh (FAIR GmbH) - SEE Forum 2018 Trieste</a:t>
            </a:r>
            <a:endParaRPr lang="de-DE" dirty="0">
              <a:ea typeface="ＭＳ Ｐゴシック" pitchFamily="34" charset="-128"/>
              <a:cs typeface="Arial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607175"/>
            <a:ext cx="7286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99D"/>
                </a:solidFill>
                <a:latin typeface="Arial" charset="0"/>
                <a:ea typeface="ＭＳ Ｐゴシック" pitchFamily="-11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7995E9-FE8B-4C8A-97CC-46B3CE0BB03E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 dirty="0">
              <a:cs typeface="Arial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 userDrawn="1"/>
        </p:nvSpPr>
        <p:spPr bwMode="auto">
          <a:xfrm>
            <a:off x="4356100" y="6607175"/>
            <a:ext cx="1404938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 userDrawn="1"/>
        </p:nvSpPr>
        <p:spPr bwMode="auto">
          <a:xfrm>
            <a:off x="5757863" y="6607175"/>
            <a:ext cx="1404937" cy="84138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 userDrawn="1"/>
        </p:nvSpPr>
        <p:spPr bwMode="auto">
          <a:xfrm>
            <a:off x="7162800" y="6607175"/>
            <a:ext cx="1404938" cy="84138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 userDrawn="1"/>
        </p:nvSpPr>
        <p:spPr bwMode="auto">
          <a:xfrm>
            <a:off x="0" y="65246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 userDrawn="1"/>
        </p:nvSpPr>
        <p:spPr bwMode="auto">
          <a:xfrm>
            <a:off x="5757863" y="6691313"/>
            <a:ext cx="2809875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 userDrawn="1"/>
        </p:nvSpPr>
        <p:spPr bwMode="auto">
          <a:xfrm>
            <a:off x="4356100" y="6775450"/>
            <a:ext cx="1404938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 userDrawn="1"/>
        </p:nvSpPr>
        <p:spPr bwMode="auto">
          <a:xfrm>
            <a:off x="0" y="8731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66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9pPr>
    </p:titleStyle>
    <p:bodyStyle>
      <a:lvl1pPr marL="85725" indent="-85725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Wingdings" pitchFamily="2" charset="2"/>
        <a:defRPr sz="2400">
          <a:solidFill>
            <a:srgbClr val="00599D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419100" indent="-2667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ＭＳ Ｐゴシック" pitchFamily="-110" charset="-128"/>
        </a:defRPr>
      </a:lvl2pPr>
      <a:lvl3pPr marL="514350" indent="40005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pitchFamily="-110" charset="-128"/>
        </a:defRPr>
      </a:lvl3pPr>
      <a:lvl4pPr marL="714375" indent="-20638" algn="l" rtl="0" eaLnBrk="0" fontAlgn="base" hangingPunct="0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  <a:ea typeface="ＭＳ Ｐゴシック" pitchFamily="-110" charset="-128"/>
        </a:defRPr>
      </a:lvl4pPr>
      <a:lvl5pPr marL="2143125" indent="-1247775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  <a:ea typeface="ＭＳ Ｐゴシック" pitchFamily="-110" charset="-128"/>
        </a:defRPr>
      </a:lvl5pPr>
      <a:lvl6pPr marL="26003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5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7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9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88"/>
          </a:xfrm>
          <a:prstGeom prst="rect">
            <a:avLst/>
          </a:prstGeom>
          <a:ln w="3175">
            <a:solidFill>
              <a:schemeClr val="tx2">
                <a:lumMod val="25000"/>
                <a:lumOff val="7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14313" y="1000125"/>
            <a:ext cx="8715375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313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Clr>
                <a:srgbClr val="000000"/>
              </a:buClr>
              <a:buSzPct val="100000"/>
              <a:buFont typeface="Times New Roman" pitchFamily="18" charset="0"/>
              <a:buNone/>
              <a:defRPr sz="11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1810" y="6356350"/>
            <a:ext cx="3420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Clr>
                <a:srgbClr val="000000"/>
              </a:buClr>
              <a:buSzPct val="100000"/>
              <a:buFont typeface="Times New Roman" pitchFamily="18" charset="0"/>
              <a:buNone/>
              <a:defRPr sz="11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96088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buClr>
                <a:srgbClr val="000000"/>
              </a:buClr>
              <a:buSzPct val="100000"/>
              <a:buFont typeface="Times New Roman" pitchFamily="18" charset="0"/>
              <a:buNone/>
              <a:defRPr sz="11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18FD4D-F9D6-4FD7-A96E-8F0752404E5C}" type="slidenum">
              <a:rPr lang="en-GB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69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</p:sldLayoutIdLst>
  <p:transition spd="slow"/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14425D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4425D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4425D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4425D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4425D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4425D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4425D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4425D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14425D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B587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4E854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60487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C198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25425"/>
            <a:ext cx="860583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7338" y="1125538"/>
            <a:ext cx="8605837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3" y="6607175"/>
            <a:ext cx="43926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mtClean="0">
                <a:cs typeface="Arial" charset="0"/>
              </a:rPr>
              <a:t>Pradeep Ghosh (FAIR GmbH) - SEE Forum 2018 Trieste</a:t>
            </a:r>
            <a:endParaRPr lang="de-DE" dirty="0">
              <a:cs typeface="Arial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607175"/>
            <a:ext cx="7286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837C9B-6D25-44C5-9880-48640EF0EB05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 dirty="0">
              <a:cs typeface="Arial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4356100" y="6607175"/>
            <a:ext cx="1404938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5757863" y="6607175"/>
            <a:ext cx="1404937" cy="84138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7162800" y="6607175"/>
            <a:ext cx="1404938" cy="84138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65246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57863" y="6691313"/>
            <a:ext cx="2809875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4356100" y="6775450"/>
            <a:ext cx="1404938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8731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3662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  <p:sldLayoutId id="2147483766" r:id="rId12"/>
    <p:sldLayoutId id="2147483767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9pPr>
    </p:titleStyle>
    <p:bodyStyle>
      <a:lvl1pPr marL="85725" indent="-85725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Wingdings" pitchFamily="2" charset="2"/>
        <a:defRPr sz="2400">
          <a:solidFill>
            <a:srgbClr val="00599D"/>
          </a:solidFill>
          <a:latin typeface="+mn-lt"/>
          <a:ea typeface="+mn-ea"/>
          <a:cs typeface="+mn-cs"/>
        </a:defRPr>
      </a:lvl1pPr>
      <a:lvl2pPr marL="419100" indent="-2667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514350" indent="40005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714375" indent="-20638" algn="l" rtl="0" eaLnBrk="0" fontAlgn="base" hangingPunct="0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</a:defRPr>
      </a:lvl4pPr>
      <a:lvl5pPr marL="2143125" indent="-1247775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5pPr>
      <a:lvl6pPr marL="26003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5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7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9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25425"/>
            <a:ext cx="860583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7338" y="1125538"/>
            <a:ext cx="8605837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3" y="6607175"/>
            <a:ext cx="43926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607175"/>
            <a:ext cx="7286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837C9B-6D25-44C5-9880-48640EF0EB05}" type="slidenum">
              <a:rPr lang="de-DE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 dirty="0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4356100" y="6607175"/>
            <a:ext cx="1404938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5757863" y="6607175"/>
            <a:ext cx="1404937" cy="84138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7162800" y="6607175"/>
            <a:ext cx="1404938" cy="84138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65246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57863" y="6691313"/>
            <a:ext cx="2809875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4356100" y="6775450"/>
            <a:ext cx="1404938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8731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037" name="Picture 13" descr="FAIR_Logo_rgb_frei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00988" y="38100"/>
            <a:ext cx="9921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49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5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9pPr>
    </p:titleStyle>
    <p:bodyStyle>
      <a:lvl1pPr marL="85725" indent="-85725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Wingdings" pitchFamily="2" charset="2"/>
        <a:defRPr sz="2400">
          <a:solidFill>
            <a:srgbClr val="00599D"/>
          </a:solidFill>
          <a:latin typeface="+mn-lt"/>
          <a:ea typeface="+mn-ea"/>
          <a:cs typeface="+mn-cs"/>
        </a:defRPr>
      </a:lvl1pPr>
      <a:lvl2pPr marL="419100" indent="-2667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514350" indent="40005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714375" indent="-20638" algn="l" rtl="0" eaLnBrk="0" fontAlgn="base" hangingPunct="0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</a:defRPr>
      </a:lvl4pPr>
      <a:lvl5pPr marL="2143125" indent="-1247775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5pPr>
      <a:lvl6pPr marL="26003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5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7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9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25425"/>
            <a:ext cx="860583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7338" y="1125538"/>
            <a:ext cx="8605837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3" y="6607175"/>
            <a:ext cx="43926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cs typeface="Arial" charset="0"/>
              </a:rPr>
              <a:t>Pradeep Ghosh (FAIR GmbH) - SEE Forum 2018 Trieste</a:t>
            </a:r>
            <a:endParaRPr lang="de-DE">
              <a:cs typeface="Arial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607175"/>
            <a:ext cx="7286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99D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837C9B-6D25-44C5-9880-48640EF0EB05}" type="slidenum">
              <a:rPr lang="de-DE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>
              <a:cs typeface="Arial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4356100" y="6607175"/>
            <a:ext cx="1404938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5757863" y="6607175"/>
            <a:ext cx="1404937" cy="84138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7162800" y="6607175"/>
            <a:ext cx="1404938" cy="84138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65246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57863" y="6691313"/>
            <a:ext cx="2809875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4356100" y="6775450"/>
            <a:ext cx="1404938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8731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579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9pPr>
    </p:titleStyle>
    <p:bodyStyle>
      <a:lvl1pPr marL="85725" indent="-85725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Wingdings" pitchFamily="2" charset="2"/>
        <a:defRPr sz="2400">
          <a:solidFill>
            <a:srgbClr val="00599D"/>
          </a:solidFill>
          <a:latin typeface="+mn-lt"/>
          <a:ea typeface="+mn-ea"/>
          <a:cs typeface="+mn-cs"/>
        </a:defRPr>
      </a:lvl1pPr>
      <a:lvl2pPr marL="419100" indent="-2667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514350" indent="40005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714375" indent="-20638" algn="l" rtl="0" eaLnBrk="0" fontAlgn="base" hangingPunct="0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</a:defRPr>
      </a:lvl4pPr>
      <a:lvl5pPr marL="2143125" indent="-1247775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5pPr>
      <a:lvl6pPr marL="26003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5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7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925" indent="-1247775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jpeg"/><Relationship Id="rId9" Type="http://schemas.openxmlformats.org/officeDocument/2006/relationships/image" Target="../media/image21.jpeg"/><Relationship Id="rId10" Type="http://schemas.openxmlformats.org/officeDocument/2006/relationships/image" Target="../media/image22.png"/><Relationship Id="rId11" Type="http://schemas.openxmlformats.org/officeDocument/2006/relationships/image" Target="../media/image23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si.de/" TargetMode="External"/><Relationship Id="rId4" Type="http://schemas.openxmlformats.org/officeDocument/2006/relationships/hyperlink" Target="http://www.fair-center.eu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png"/><Relationship Id="rId12" Type="http://schemas.openxmlformats.org/officeDocument/2006/relationships/image" Target="../media/image20.jpeg"/><Relationship Id="rId13" Type="http://schemas.openxmlformats.org/officeDocument/2006/relationships/image" Target="../media/image21.jpeg"/><Relationship Id="rId14" Type="http://schemas.openxmlformats.org/officeDocument/2006/relationships/image" Target="../media/image22.png"/><Relationship Id="rId15" Type="http://schemas.openxmlformats.org/officeDocument/2006/relationships/image" Target="../media/image23.gif"/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60.png"/><Relationship Id="rId3" Type="http://schemas.openxmlformats.org/officeDocument/2006/relationships/image" Target="../media/image61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6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68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7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2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jpeg"/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73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4" Type="http://schemas.openxmlformats.org/officeDocument/2006/relationships/image" Target="../media/image79.png"/><Relationship Id="rId5" Type="http://schemas.openxmlformats.org/officeDocument/2006/relationships/image" Target="../media/image80.jpg"/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77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81.png"/><Relationship Id="rId3" Type="http://schemas.openxmlformats.org/officeDocument/2006/relationships/image" Target="../media/image8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8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84.jpg"/><Relationship Id="rId3" Type="http://schemas.openxmlformats.org/officeDocument/2006/relationships/image" Target="../media/image85.jpg"/></Relationships>
</file>

<file path=ppt/slides/_rels/slide3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5.jpeg"/><Relationship Id="rId12" Type="http://schemas.openxmlformats.org/officeDocument/2006/relationships/image" Target="../media/image96.wmf"/><Relationship Id="rId13" Type="http://schemas.openxmlformats.org/officeDocument/2006/relationships/image" Target="../media/image97.png"/><Relationship Id="rId14" Type="http://schemas.openxmlformats.org/officeDocument/2006/relationships/image" Target="../media/image98.jpeg"/><Relationship Id="rId15" Type="http://schemas.openxmlformats.org/officeDocument/2006/relationships/image" Target="../media/image99.jpeg"/><Relationship Id="rId16" Type="http://schemas.openxmlformats.org/officeDocument/2006/relationships/image" Target="../media/image100.jpeg"/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86.png"/><Relationship Id="rId3" Type="http://schemas.openxmlformats.org/officeDocument/2006/relationships/image" Target="../media/image87.jpeg"/><Relationship Id="rId4" Type="http://schemas.openxmlformats.org/officeDocument/2006/relationships/image" Target="../media/image88.jpeg"/><Relationship Id="rId5" Type="http://schemas.openxmlformats.org/officeDocument/2006/relationships/image" Target="../media/image89.png"/><Relationship Id="rId6" Type="http://schemas.openxmlformats.org/officeDocument/2006/relationships/image" Target="../media/image90.jpeg"/><Relationship Id="rId7" Type="http://schemas.openxmlformats.org/officeDocument/2006/relationships/image" Target="../media/image91.png"/><Relationship Id="rId8" Type="http://schemas.openxmlformats.org/officeDocument/2006/relationships/image" Target="../media/image92.png"/><Relationship Id="rId9" Type="http://schemas.openxmlformats.org/officeDocument/2006/relationships/image" Target="../media/image93.jpeg"/><Relationship Id="rId10" Type="http://schemas.openxmlformats.org/officeDocument/2006/relationships/image" Target="../media/image9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4" Type="http://schemas.openxmlformats.org/officeDocument/2006/relationships/image" Target="../media/image103.png"/><Relationship Id="rId5" Type="http://schemas.openxmlformats.org/officeDocument/2006/relationships/image" Target="../media/image104.png"/><Relationship Id="rId6" Type="http://schemas.openxmlformats.org/officeDocument/2006/relationships/image" Target="../media/image105.jpeg"/><Relationship Id="rId7" Type="http://schemas.openxmlformats.org/officeDocument/2006/relationships/image" Target="../media/image106.png"/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10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4" Type="http://schemas.openxmlformats.org/officeDocument/2006/relationships/image" Target="../media/image109.jpeg"/><Relationship Id="rId5" Type="http://schemas.openxmlformats.org/officeDocument/2006/relationships/image" Target="../media/image110.png"/><Relationship Id="rId6" Type="http://schemas.openxmlformats.org/officeDocument/2006/relationships/image" Target="../media/image111.jpeg"/><Relationship Id="rId7" Type="http://schemas.openxmlformats.org/officeDocument/2006/relationships/image" Target="../media/image112.png"/><Relationship Id="rId8" Type="http://schemas.openxmlformats.org/officeDocument/2006/relationships/image" Target="../media/image113.png"/><Relationship Id="rId1" Type="http://schemas.openxmlformats.org/officeDocument/2006/relationships/slideLayout" Target="../slideLayouts/slideLayout45.xml"/><Relationship Id="rId2" Type="http://schemas.openxmlformats.org/officeDocument/2006/relationships/image" Target="../media/image10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115.jpeg"/><Relationship Id="rId5" Type="http://schemas.openxmlformats.org/officeDocument/2006/relationships/image" Target="../media/image116.png"/><Relationship Id="rId6" Type="http://schemas.openxmlformats.org/officeDocument/2006/relationships/image" Target="../media/image117.png"/><Relationship Id="rId7" Type="http://schemas.openxmlformats.org/officeDocument/2006/relationships/image" Target="../media/image118.jpeg"/><Relationship Id="rId8" Type="http://schemas.openxmlformats.org/officeDocument/2006/relationships/image" Target="../media/image119.jpeg"/><Relationship Id="rId1" Type="http://schemas.openxmlformats.org/officeDocument/2006/relationships/slideLayout" Target="../slideLayouts/slideLayout47.xml"/><Relationship Id="rId2" Type="http://schemas.openxmlformats.org/officeDocument/2006/relationships/notesSlide" Target="../notesSlides/notesSlide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4" Type="http://schemas.openxmlformats.org/officeDocument/2006/relationships/image" Target="../media/image121.png"/><Relationship Id="rId5" Type="http://schemas.openxmlformats.org/officeDocument/2006/relationships/image" Target="../media/image122.png"/><Relationship Id="rId6" Type="http://schemas.openxmlformats.org/officeDocument/2006/relationships/image" Target="../media/image123.png"/><Relationship Id="rId7" Type="http://schemas.openxmlformats.org/officeDocument/2006/relationships/image" Target="../media/image124.png"/><Relationship Id="rId8" Type="http://schemas.openxmlformats.org/officeDocument/2006/relationships/image" Target="../media/image125.png"/><Relationship Id="rId9" Type="http://schemas.openxmlformats.org/officeDocument/2006/relationships/image" Target="../media/image126.png"/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2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127.png"/><Relationship Id="rId3" Type="http://schemas.openxmlformats.org/officeDocument/2006/relationships/image" Target="../media/image128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microsoft.com/office/2007/relationships/hdphoto" Target="../media/hdphoto1.wdp"/><Relationship Id="rId5" Type="http://schemas.openxmlformats.org/officeDocument/2006/relationships/image" Target="../media/image31.png"/><Relationship Id="rId6" Type="http://schemas.microsoft.com/office/2007/relationships/hdphoto" Target="../media/hdphoto2.wdp"/><Relationship Id="rId7" Type="http://schemas.openxmlformats.org/officeDocument/2006/relationships/image" Target="../media/image32.png"/><Relationship Id="rId8" Type="http://schemas.microsoft.com/office/2007/relationships/hdphoto" Target="../media/hdphoto3.wdp"/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2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3.jpeg"/><Relationship Id="rId12" Type="http://schemas.openxmlformats.org/officeDocument/2006/relationships/image" Target="../media/image44.jpeg"/><Relationship Id="rId13" Type="http://schemas.openxmlformats.org/officeDocument/2006/relationships/image" Target="../media/image45.jpeg"/><Relationship Id="rId14" Type="http://schemas.openxmlformats.org/officeDocument/2006/relationships/image" Target="../media/image46.jpeg"/><Relationship Id="rId15" Type="http://schemas.openxmlformats.org/officeDocument/2006/relationships/image" Target="../media/image47.jpeg"/><Relationship Id="rId16" Type="http://schemas.openxmlformats.org/officeDocument/2006/relationships/image" Target="../media/image48.jpeg"/><Relationship Id="rId17" Type="http://schemas.openxmlformats.org/officeDocument/2006/relationships/image" Target="../media/image49.jpeg"/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34.jpeg"/><Relationship Id="rId3" Type="http://schemas.openxmlformats.org/officeDocument/2006/relationships/image" Target="../media/image35.jpeg"/><Relationship Id="rId4" Type="http://schemas.openxmlformats.org/officeDocument/2006/relationships/image" Target="../media/image36.jpeg"/><Relationship Id="rId5" Type="http://schemas.openxmlformats.org/officeDocument/2006/relationships/image" Target="../media/image37.jpeg"/><Relationship Id="rId6" Type="http://schemas.openxmlformats.org/officeDocument/2006/relationships/image" Target="../media/image38.jpeg"/><Relationship Id="rId7" Type="http://schemas.openxmlformats.org/officeDocument/2006/relationships/image" Target="../media/image39.jpeg"/><Relationship Id="rId8" Type="http://schemas.openxmlformats.org/officeDocument/2006/relationships/image" Target="../media/image40.jpeg"/><Relationship Id="rId9" Type="http://schemas.openxmlformats.org/officeDocument/2006/relationships/image" Target="../media/image41.jpeg"/><Relationship Id="rId10" Type="http://schemas.openxmlformats.org/officeDocument/2006/relationships/image" Target="../media/image42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.jpeg"/><Relationship Id="rId20" Type="http://schemas.openxmlformats.org/officeDocument/2006/relationships/image" Target="../media/image47.jpeg"/><Relationship Id="rId10" Type="http://schemas.openxmlformats.org/officeDocument/2006/relationships/image" Target="../media/image37.jpeg"/><Relationship Id="rId11" Type="http://schemas.openxmlformats.org/officeDocument/2006/relationships/image" Target="../media/image38.jpeg"/><Relationship Id="rId12" Type="http://schemas.openxmlformats.org/officeDocument/2006/relationships/image" Target="../media/image39.jpeg"/><Relationship Id="rId13" Type="http://schemas.openxmlformats.org/officeDocument/2006/relationships/image" Target="../media/image40.jpeg"/><Relationship Id="rId14" Type="http://schemas.openxmlformats.org/officeDocument/2006/relationships/image" Target="../media/image41.jpeg"/><Relationship Id="rId15" Type="http://schemas.openxmlformats.org/officeDocument/2006/relationships/image" Target="../media/image42.jpeg"/><Relationship Id="rId16" Type="http://schemas.openxmlformats.org/officeDocument/2006/relationships/image" Target="../media/image43.jpeg"/><Relationship Id="rId17" Type="http://schemas.openxmlformats.org/officeDocument/2006/relationships/image" Target="../media/image44.jpeg"/><Relationship Id="rId18" Type="http://schemas.openxmlformats.org/officeDocument/2006/relationships/image" Target="../media/image45.jpeg"/><Relationship Id="rId19" Type="http://schemas.openxmlformats.org/officeDocument/2006/relationships/image" Target="../media/image46.jpe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34.jpeg"/><Relationship Id="rId8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si.de/" TargetMode="External"/><Relationship Id="rId4" Type="http://schemas.openxmlformats.org/officeDocument/2006/relationships/hyperlink" Target="http://www.fair-center.eu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3238" y="2419350"/>
            <a:ext cx="8064500" cy="1657322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FC000"/>
                </a:solidFill>
                <a:latin typeface="Britannic Bold" charset="0"/>
                <a:ea typeface="Britannic Bold" charset="0"/>
                <a:cs typeface="Britannic Bold" charset="0"/>
              </a:rPr>
              <a:t>Training opportunities</a:t>
            </a:r>
            <a:r>
              <a:rPr lang="en-US" dirty="0" smtClean="0">
                <a:solidFill>
                  <a:srgbClr val="FFC000"/>
                </a:solidFill>
                <a:latin typeface="Britannic Bold" charset="0"/>
                <a:ea typeface="Britannic Bold" charset="0"/>
                <a:cs typeface="Britannic Bold" charset="0"/>
              </a:rPr>
              <a:t> for young students and early stage researchers </a:t>
            </a:r>
            <a:r>
              <a:rPr lang="en-US" smtClean="0">
                <a:solidFill>
                  <a:srgbClr val="FFC000"/>
                </a:solidFill>
                <a:latin typeface="Britannic Bold" charset="0"/>
                <a:ea typeface="Britannic Bold" charset="0"/>
                <a:cs typeface="Britannic Bold" charset="0"/>
              </a:rPr>
              <a:t>at FAIR/GSI</a:t>
            </a:r>
            <a:endParaRPr lang="en-US" b="1" dirty="0">
              <a:solidFill>
                <a:srgbClr val="FFC000"/>
              </a:solidFill>
              <a:latin typeface="Britannic Bold" charset="0"/>
              <a:ea typeface="Britannic Bold" charset="0"/>
              <a:cs typeface="Britannic Bold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456" y="4344369"/>
            <a:ext cx="7063854" cy="1465263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GB" b="1" dirty="0" smtClean="0">
                <a:latin typeface="Britannic Bold" charset="0"/>
                <a:ea typeface="Britannic Bold" charset="0"/>
                <a:cs typeface="Britannic Bold" charset="0"/>
              </a:rPr>
              <a:t>Pradeep Ghosh</a:t>
            </a:r>
          </a:p>
          <a:p>
            <a:pPr algn="ctr">
              <a:lnSpc>
                <a:spcPct val="90000"/>
              </a:lnSpc>
            </a:pPr>
            <a:r>
              <a:rPr lang="en-GB" sz="2000" b="1" dirty="0" smtClean="0">
                <a:latin typeface="Britannic Bold" charset="0"/>
                <a:ea typeface="Britannic Bold" charset="0"/>
                <a:cs typeface="Britannic Bold" charset="0"/>
              </a:rPr>
              <a:t>Program Coordinator </a:t>
            </a:r>
            <a:r>
              <a:rPr lang="mr-IN" sz="2000" b="1" dirty="0" smtClean="0">
                <a:latin typeface="Britannic Bold" charset="0"/>
                <a:ea typeface="Britannic Bold" charset="0"/>
                <a:cs typeface="Britannic Bold" charset="0"/>
              </a:rPr>
              <a:t>–</a:t>
            </a:r>
            <a:r>
              <a:rPr lang="en-GB" sz="2000" b="1" dirty="0" smtClean="0">
                <a:latin typeface="Britannic Bold" charset="0"/>
                <a:ea typeface="Britannic Bold" charset="0"/>
                <a:cs typeface="Britannic Bold" charset="0"/>
              </a:rPr>
              <a:t> International Students </a:t>
            </a:r>
            <a:endParaRPr lang="en-GB" sz="2000" b="1" dirty="0">
              <a:latin typeface="Britannic Bold" charset="0"/>
              <a:ea typeface="Britannic Bold" charset="0"/>
              <a:cs typeface="Britannic Bold" charset="0"/>
            </a:endParaRPr>
          </a:p>
          <a:p>
            <a:pPr algn="ctr">
              <a:lnSpc>
                <a:spcPct val="90000"/>
              </a:lnSpc>
            </a:pPr>
            <a:r>
              <a:rPr lang="de-DE" sz="2000" dirty="0" smtClean="0">
                <a:latin typeface="Britannic Bold" charset="0"/>
                <a:ea typeface="Britannic Bold" charset="0"/>
                <a:cs typeface="Britannic Bold" charset="0"/>
              </a:rPr>
              <a:t>Facility </a:t>
            </a:r>
            <a:r>
              <a:rPr lang="de-DE" sz="2000" dirty="0" err="1" smtClean="0">
                <a:latin typeface="Britannic Bold" charset="0"/>
                <a:ea typeface="Britannic Bold" charset="0"/>
                <a:cs typeface="Britannic Bold" charset="0"/>
              </a:rPr>
              <a:t>for</a:t>
            </a:r>
            <a:r>
              <a:rPr lang="de-DE" sz="2000" dirty="0" smtClean="0">
                <a:latin typeface="Britannic Bold" charset="0"/>
                <a:ea typeface="Britannic Bold" charset="0"/>
                <a:cs typeface="Britannic Bold" charset="0"/>
              </a:rPr>
              <a:t> Antiproton </a:t>
            </a:r>
            <a:r>
              <a:rPr lang="de-DE" sz="2000" dirty="0" err="1" smtClean="0">
                <a:latin typeface="Britannic Bold" charset="0"/>
                <a:ea typeface="Britannic Bold" charset="0"/>
                <a:cs typeface="Britannic Bold" charset="0"/>
              </a:rPr>
              <a:t>and</a:t>
            </a:r>
            <a:r>
              <a:rPr lang="de-DE" sz="2000" dirty="0" smtClean="0">
                <a:latin typeface="Britannic Bold" charset="0"/>
                <a:ea typeface="Britannic Bold" charset="0"/>
                <a:cs typeface="Britannic Bold" charset="0"/>
              </a:rPr>
              <a:t> Ion Research in Europe </a:t>
            </a:r>
            <a:r>
              <a:rPr lang="de-DE" sz="2000" dirty="0" smtClean="0">
                <a:latin typeface="Britannic Bold" charset="0"/>
                <a:ea typeface="Britannic Bold" charset="0"/>
                <a:cs typeface="Britannic Bold" charset="0"/>
              </a:rPr>
              <a:t>GmbH</a:t>
            </a:r>
            <a:endParaRPr lang="de-DE" sz="2000" dirty="0">
              <a:latin typeface="Britannic Bold" charset="0"/>
              <a:ea typeface="Britannic Bold" charset="0"/>
              <a:cs typeface="Britannic Bold" charset="0"/>
            </a:endParaRPr>
          </a:p>
        </p:txBody>
      </p:sp>
      <p:grpSp>
        <p:nvGrpSpPr>
          <p:cNvPr id="6" name="Gruppierung 23"/>
          <p:cNvGrpSpPr/>
          <p:nvPr/>
        </p:nvGrpSpPr>
        <p:grpSpPr>
          <a:xfrm>
            <a:off x="-56777" y="6237312"/>
            <a:ext cx="7797129" cy="620688"/>
            <a:chOff x="192088" y="2073388"/>
            <a:chExt cx="8843397" cy="918668"/>
          </a:xfrm>
        </p:grpSpPr>
        <p:sp>
          <p:nvSpPr>
            <p:cNvPr id="7" name="Text Box 47"/>
            <p:cNvSpPr txBox="1">
              <a:spLocks noChangeAspect="1" noChangeArrowheads="1"/>
            </p:cNvSpPr>
            <p:nvPr/>
          </p:nvSpPr>
          <p:spPr bwMode="auto">
            <a:xfrm>
              <a:off x="7151238" y="2595843"/>
              <a:ext cx="1283941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Sweden</a:t>
              </a:r>
            </a:p>
          </p:txBody>
        </p:sp>
        <p:sp>
          <p:nvSpPr>
            <p:cNvPr id="8" name="Text Box 20"/>
            <p:cNvSpPr txBox="1">
              <a:spLocks noChangeAspect="1" noChangeArrowheads="1"/>
            </p:cNvSpPr>
            <p:nvPr/>
          </p:nvSpPr>
          <p:spPr bwMode="auto">
            <a:xfrm>
              <a:off x="1054673" y="2595843"/>
              <a:ext cx="1161011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France</a:t>
              </a:r>
            </a:p>
          </p:txBody>
        </p:sp>
        <p:sp>
          <p:nvSpPr>
            <p:cNvPr id="9" name="Text Box 11"/>
            <p:cNvSpPr txBox="1">
              <a:spLocks noChangeAspect="1" noChangeArrowheads="1"/>
            </p:cNvSpPr>
            <p:nvPr/>
          </p:nvSpPr>
          <p:spPr bwMode="auto">
            <a:xfrm>
              <a:off x="2912088" y="2595843"/>
              <a:ext cx="928808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India</a:t>
              </a:r>
            </a:p>
          </p:txBody>
        </p:sp>
        <p:pic>
          <p:nvPicPr>
            <p:cNvPr id="10" name="Picture 16"/>
            <p:cNvPicPr preferRelativeResize="0"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626" y="2073388"/>
              <a:ext cx="710266" cy="522456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sp>
          <p:nvSpPr>
            <p:cNvPr id="11" name="Text Box 17"/>
            <p:cNvSpPr txBox="1">
              <a:spLocks noChangeAspect="1" noChangeArrowheads="1"/>
            </p:cNvSpPr>
            <p:nvPr/>
          </p:nvSpPr>
          <p:spPr bwMode="auto">
            <a:xfrm>
              <a:off x="192088" y="2595843"/>
              <a:ext cx="1201988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Finland</a:t>
              </a:r>
            </a:p>
          </p:txBody>
        </p:sp>
        <p:pic>
          <p:nvPicPr>
            <p:cNvPr id="12" name="Picture 19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40665" y="2073388"/>
              <a:ext cx="771731" cy="522456"/>
            </a:xfrm>
            <a:prstGeom prst="rect">
              <a:avLst/>
            </a:prstGeom>
            <a:noFill/>
            <a:ln w="9525" cap="rnd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pic>
          <p:nvPicPr>
            <p:cNvPr id="13" name="Picture 22"/>
            <p:cNvPicPr preferRelativeResize="0">
              <a:picLocks noChangeAspect="1" noChangeArrowheads="1"/>
            </p:cNvPicPr>
            <p:nvPr/>
          </p:nvPicPr>
          <p:blipFill rotWithShape="1">
            <a:blip r:embed="rId4"/>
            <a:srcRect t="-595" r="13355" b="-595"/>
            <a:stretch/>
          </p:blipFill>
          <p:spPr bwMode="auto">
            <a:xfrm>
              <a:off x="2114169" y="2073388"/>
              <a:ext cx="745590" cy="522456"/>
            </a:xfrm>
            <a:prstGeom prst="rect">
              <a:avLst/>
            </a:prstGeom>
            <a:noFill/>
            <a:ln w="9525" cap="rnd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sp>
          <p:nvSpPr>
            <p:cNvPr id="14" name="Text Box 23"/>
            <p:cNvSpPr txBox="1">
              <a:spLocks noChangeAspect="1" noChangeArrowheads="1"/>
            </p:cNvSpPr>
            <p:nvPr/>
          </p:nvSpPr>
          <p:spPr bwMode="auto">
            <a:xfrm>
              <a:off x="1802284" y="2595843"/>
              <a:ext cx="1406872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Germany</a:t>
              </a:r>
            </a:p>
          </p:txBody>
        </p:sp>
        <p:pic>
          <p:nvPicPr>
            <p:cNvPr id="15" name="Picture 34"/>
            <p:cNvPicPr preferRelativeResize="0">
              <a:picLocks noChangeAspect="1" noChangeArrowheads="1"/>
            </p:cNvPicPr>
            <p:nvPr/>
          </p:nvPicPr>
          <p:blipFill rotWithShape="1">
            <a:blip r:embed="rId5"/>
            <a:srcRect t="-2686" r="10181" b="-2686"/>
            <a:stretch/>
          </p:blipFill>
          <p:spPr bwMode="auto">
            <a:xfrm>
              <a:off x="3835036" y="2073388"/>
              <a:ext cx="742232" cy="522457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sp>
          <p:nvSpPr>
            <p:cNvPr id="16" name="Text Box 35"/>
            <p:cNvSpPr txBox="1">
              <a:spLocks noChangeAspect="1" noChangeArrowheads="1"/>
            </p:cNvSpPr>
            <p:nvPr/>
          </p:nvSpPr>
          <p:spPr bwMode="auto">
            <a:xfrm>
              <a:off x="3634755" y="2595843"/>
              <a:ext cx="1161011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Poland</a:t>
              </a:r>
            </a:p>
          </p:txBody>
        </p:sp>
        <p:sp>
          <p:nvSpPr>
            <p:cNvPr id="17" name="Text Box 44"/>
            <p:cNvSpPr txBox="1">
              <a:spLocks noChangeAspect="1" noChangeArrowheads="1"/>
            </p:cNvSpPr>
            <p:nvPr/>
          </p:nvSpPr>
          <p:spPr bwMode="auto">
            <a:xfrm>
              <a:off x="8222777" y="2595843"/>
              <a:ext cx="812708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UK </a:t>
              </a:r>
            </a:p>
          </p:txBody>
        </p:sp>
        <p:pic>
          <p:nvPicPr>
            <p:cNvPr id="18" name="Picture 46"/>
            <p:cNvPicPr preferRelativeResize="0"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320039" y="2073388"/>
              <a:ext cx="826367" cy="522457"/>
            </a:xfrm>
            <a:prstGeom prst="rect">
              <a:avLst/>
            </a:prstGeom>
            <a:noFill/>
            <a:ln w="9525" cap="rnd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sp>
          <p:nvSpPr>
            <p:cNvPr id="19" name="Text Box 50"/>
            <p:cNvSpPr txBox="1">
              <a:spLocks noChangeAspect="1" noChangeArrowheads="1"/>
            </p:cNvSpPr>
            <p:nvPr/>
          </p:nvSpPr>
          <p:spPr bwMode="auto">
            <a:xfrm>
              <a:off x="4405563" y="2595843"/>
              <a:ext cx="1379555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Romania</a:t>
              </a:r>
            </a:p>
          </p:txBody>
        </p:sp>
        <p:pic>
          <p:nvPicPr>
            <p:cNvPr id="20" name="Picture 52"/>
            <p:cNvPicPr preferRelativeResize="0"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562788" y="2073389"/>
              <a:ext cx="771731" cy="522454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sp>
          <p:nvSpPr>
            <p:cNvPr id="21" name="Text Box 53"/>
            <p:cNvSpPr txBox="1">
              <a:spLocks noChangeAspect="1" noChangeArrowheads="1"/>
            </p:cNvSpPr>
            <p:nvPr/>
          </p:nvSpPr>
          <p:spPr bwMode="auto">
            <a:xfrm>
              <a:off x="5407615" y="2595843"/>
              <a:ext cx="1147352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Russia</a:t>
              </a:r>
            </a:p>
          </p:txBody>
        </p:sp>
        <p:sp>
          <p:nvSpPr>
            <p:cNvPr id="22" name="Text Box 41"/>
            <p:cNvSpPr txBox="1">
              <a:spLocks noChangeAspect="1" noChangeArrowheads="1"/>
            </p:cNvSpPr>
            <p:nvPr/>
          </p:nvSpPr>
          <p:spPr bwMode="auto">
            <a:xfrm>
              <a:off x="6177464" y="2595843"/>
              <a:ext cx="1338577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Slovenia</a:t>
              </a:r>
            </a:p>
          </p:txBody>
        </p:sp>
        <p:pic>
          <p:nvPicPr>
            <p:cNvPr id="23" name="Picture 62" descr="slowenien-fahne-slowenia-flagge_0_g_60px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436292" y="2075096"/>
              <a:ext cx="781974" cy="519040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pic>
        <p:pic>
          <p:nvPicPr>
            <p:cNvPr id="24" name="Picture 94" descr="romania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679041" y="2073389"/>
              <a:ext cx="781974" cy="522454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pic>
        <p:pic>
          <p:nvPicPr>
            <p:cNvPr id="25" name="Picture 28"/>
            <p:cNvPicPr preferRelativeResize="0"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8248177" y="2083752"/>
              <a:ext cx="749535" cy="501729"/>
            </a:xfrm>
            <a:prstGeom prst="rect">
              <a:avLst/>
            </a:prstGeom>
            <a:noFill/>
            <a:ln w="9525" cap="rnd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</p:grpSp>
      <p:pic>
        <p:nvPicPr>
          <p:cNvPr id="26" name="Grafik 29" descr="http://www.nationalflaggen.de/media/flags/flagge-indien.gif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435" y="6244314"/>
            <a:ext cx="646191" cy="348401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</p:pic>
    </p:spTree>
    <p:extLst>
      <p:ext uri="{BB962C8B-B14F-4D97-AF65-F5344CB8AC3E}">
        <p14:creationId xmlns:p14="http://schemas.microsoft.com/office/powerpoint/2010/main" val="4715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HGS-</a:t>
            </a:r>
            <a:r>
              <a:rPr lang="en-US" dirty="0" err="1" smtClean="0"/>
              <a:t>HIRe</a:t>
            </a:r>
            <a:r>
              <a:rPr lang="en-US" dirty="0" smtClean="0"/>
              <a:t> PhD Student </a:t>
            </a:r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3044127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7505" y="4293096"/>
            <a:ext cx="8785670" cy="2160240"/>
          </a:xfrm>
        </p:spPr>
        <p:txBody>
          <a:bodyPr/>
          <a:lstStyle/>
          <a:p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HGS-</a:t>
            </a:r>
            <a:r>
              <a:rPr lang="en-US" sz="1800" dirty="0" err="1" smtClean="0">
                <a:latin typeface="Britannic Bold" charset="0"/>
                <a:ea typeface="Britannic Bold" charset="0"/>
                <a:cs typeface="Britannic Bold" charset="0"/>
              </a:rPr>
              <a:t>HIRe</a:t>
            </a:r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 : Helmholtz Graduate School for Heavy Ion Research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More than 300 students in the program. There are 5 Universities around FAIR/GSI participating in this graduate school program.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It is a structured PhD program, with scholarships for 3 years research projects from all research department and support for travel.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Application all round the year via website: </a:t>
            </a:r>
            <a:r>
              <a:rPr lang="en-US" sz="1800" dirty="0">
                <a:latin typeface="Britannic Bold" charset="0"/>
                <a:ea typeface="Britannic Bold" charset="0"/>
                <a:cs typeface="Britannic Bold" charset="0"/>
              </a:rPr>
              <a:t>: </a:t>
            </a:r>
            <a:r>
              <a:rPr lang="en-US" sz="1800" dirty="0">
                <a:latin typeface="Britannic Bold" charset="0"/>
                <a:ea typeface="Britannic Bold" charset="0"/>
                <a:cs typeface="Britannic Bold" charset="0"/>
                <a:hlinkClick r:id="rId3"/>
              </a:rPr>
              <a:t>www.gsi.de</a:t>
            </a:r>
            <a:r>
              <a:rPr lang="en-US" sz="1800" dirty="0">
                <a:latin typeface="Britannic Bold" charset="0"/>
                <a:ea typeface="Britannic Bold" charset="0"/>
                <a:cs typeface="Britannic Bold" charset="0"/>
              </a:rPr>
              <a:t> / </a:t>
            </a:r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  <a:hlinkClick r:id="rId4"/>
              </a:rPr>
              <a:t>www.fair-center.eu</a:t>
            </a:r>
            <a:endParaRPr lang="en-US" sz="1800" dirty="0" smtClean="0">
              <a:latin typeface="Britannic Bold" charset="0"/>
              <a:ea typeface="Britannic Bold" charset="0"/>
              <a:cs typeface="Britannic Bold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Selection on merit and upon availability for projects.</a:t>
            </a:r>
          </a:p>
        </p:txBody>
      </p:sp>
    </p:spTree>
    <p:extLst>
      <p:ext uri="{BB962C8B-B14F-4D97-AF65-F5344CB8AC3E}">
        <p14:creationId xmlns:p14="http://schemas.microsoft.com/office/powerpoint/2010/main" val="38510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GET_INvolved 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6" name="Content Placeholder 5" descr="T:\FAIR GmbH\09_Secretarial\02_FAIR_StudentProgram\Publications\Images\From_PR_Division\© J. Hosan, GSI\© J. Hosan, GSI\B1090633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" t="9091" r="-791" b="3409"/>
          <a:stretch/>
        </p:blipFill>
        <p:spPr bwMode="auto">
          <a:xfrm>
            <a:off x="35496" y="980728"/>
            <a:ext cx="9108504" cy="554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827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GET_INvolved 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pic>
        <p:nvPicPr>
          <p:cNvPr id="6" name="Content Placeholder 5" descr="T:\FAIR GmbH\09_Secretarial\02_FAIR_StudentProgram\Publications\Images\From_PR_Division\© J. Hosan, GSI\© J. Hosan, GSI\B1090633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" t="9091" r="-791" b="3409"/>
          <a:stretch/>
        </p:blipFill>
        <p:spPr bwMode="auto">
          <a:xfrm>
            <a:off x="35496" y="980728"/>
            <a:ext cx="9108504" cy="55446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287338" y="1412776"/>
            <a:ext cx="3564582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What </a:t>
            </a:r>
            <a:r>
              <a:rPr lang="en-US" sz="2400" smtClean="0"/>
              <a:t>is GET_INvolved?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0" y="1844824"/>
            <a:ext cx="4321175" cy="3600400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>
                <a:ea typeface="Britannic Bold" charset="0"/>
                <a:cs typeface="Britannic Bold" charset="0"/>
              </a:rPr>
              <a:t>An umbrella program offering a unique opportunity to </a:t>
            </a:r>
            <a:r>
              <a:rPr lang="en-US" sz="2400" dirty="0">
                <a:solidFill>
                  <a:srgbClr val="FFC000"/>
                </a:solidFill>
                <a:ea typeface="Britannic Bold" charset="0"/>
                <a:cs typeface="Britannic Bold" charset="0"/>
              </a:rPr>
              <a:t>GET</a:t>
            </a:r>
            <a:r>
              <a:rPr lang="en-US" sz="2400" dirty="0">
                <a:ea typeface="Britannic Bold" charset="0"/>
                <a:cs typeface="Britannic Bold" charset="0"/>
              </a:rPr>
              <a:t> young students and early stage researchers </a:t>
            </a:r>
            <a:r>
              <a:rPr lang="en-US" sz="2400" dirty="0" err="1">
                <a:solidFill>
                  <a:srgbClr val="FFC000"/>
                </a:solidFill>
                <a:ea typeface="Britannic Bold" charset="0"/>
                <a:cs typeface="Britannic Bold" charset="0"/>
              </a:rPr>
              <a:t>INvolved</a:t>
            </a:r>
            <a:r>
              <a:rPr lang="en-US" sz="2400" dirty="0">
                <a:ea typeface="Britannic Bold" charset="0"/>
                <a:cs typeface="Britannic Bold" charset="0"/>
              </a:rPr>
              <a:t> in excellent world-class scientific facility allowing them access to perform first-hand research experience at GSI and FAIR.</a:t>
            </a:r>
            <a:endParaRPr lang="en-US" dirty="0">
              <a:ea typeface="Britannic Bold" charset="0"/>
              <a:cs typeface="Britannic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91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GET_INvolved 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6" name="Content Placeholder 5" descr="T:\FAIR GmbH\09_Secretarial\02_FAIR_StudentProgram\Publications\Images\From_PR_Division\© J. Hosan, GSI\© J. Hosan, GSI\B1090633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1" t="9091" r="-791" b="3409"/>
          <a:stretch/>
        </p:blipFill>
        <p:spPr bwMode="auto">
          <a:xfrm>
            <a:off x="35496" y="980728"/>
            <a:ext cx="9108504" cy="55446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287338" y="1412776"/>
            <a:ext cx="3564582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What is intended?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356100" y="2394209"/>
            <a:ext cx="4506127" cy="1080000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Opportunity to aspiring students with first-hand training  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4356101" y="3563433"/>
            <a:ext cx="4506126" cy="1080000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Synergies to foster existing collaboration between Uni. And GSI/FAIR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4356101" y="4725264"/>
            <a:ext cx="4506126" cy="1080000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Building capacities for research groups and providing skillful training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61824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GET_INvolved 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36"/>
          <a:stretch/>
        </p:blipFill>
        <p:spPr bwMode="auto">
          <a:xfrm>
            <a:off x="32802" y="980728"/>
            <a:ext cx="9111197" cy="54726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5652120" y="1844824"/>
            <a:ext cx="3241055" cy="648000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smtClean="0"/>
              <a:t>Internships</a:t>
            </a:r>
            <a:endParaRPr lang="en-US" sz="2000" dirty="0"/>
          </a:p>
        </p:txBody>
      </p:sp>
      <p:sp>
        <p:nvSpPr>
          <p:cNvPr id="7" name="Rectangle 6"/>
          <p:cNvSpPr/>
          <p:nvPr/>
        </p:nvSpPr>
        <p:spPr>
          <a:xfrm>
            <a:off x="5652120" y="2781000"/>
            <a:ext cx="3241055" cy="648000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Traineeships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5648204" y="3726980"/>
            <a:ext cx="3241055" cy="648000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Doctoral Research experience</a:t>
            </a:r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287338" y="1412776"/>
            <a:ext cx="3241055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What is possible?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648204" y="4725216"/>
            <a:ext cx="3241055" cy="648000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Post Doctoral Research experience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539265" y="5558256"/>
            <a:ext cx="8349994" cy="648000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Each participant will be offered to work on a dedicated sci./tech. project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45083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7338" y="225425"/>
            <a:ext cx="8605837" cy="490538"/>
          </a:xfrm>
        </p:spPr>
        <p:txBody>
          <a:bodyPr/>
          <a:lstStyle/>
          <a:p>
            <a:r>
              <a:rPr lang="de-DE" b="1" dirty="0" err="1" smtClean="0"/>
              <a:t>Opportunities</a:t>
            </a:r>
            <a:r>
              <a:rPr lang="de-DE" b="1" dirty="0" smtClean="0"/>
              <a:t> in </a:t>
            </a:r>
            <a:r>
              <a:rPr lang="de-DE" b="1" dirty="0" err="1" smtClean="0"/>
              <a:t>GET_Involved</a:t>
            </a:r>
            <a:endParaRPr lang="de-DE" b="1" dirty="0"/>
          </a:p>
        </p:txBody>
      </p:sp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91"/>
          <a:stretch/>
        </p:blipFill>
        <p:spPr bwMode="auto">
          <a:xfrm>
            <a:off x="35496" y="980728"/>
            <a:ext cx="9108504" cy="547260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4785045" y="1340769"/>
            <a:ext cx="4126930" cy="648072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Multi </a:t>
            </a:r>
            <a:r>
              <a:rPr lang="en-US" sz="2400" smtClean="0"/>
              <a:t>cultural environment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4766245" y="2142680"/>
            <a:ext cx="4126930" cy="648072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Project oriented research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4785045" y="2935284"/>
            <a:ext cx="4126930" cy="648072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Acquiring Hard/Soft skills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4816984" y="3737195"/>
            <a:ext cx="4126930" cy="648072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Access to lectures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4816984" y="4581128"/>
            <a:ext cx="4126930" cy="648072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R</a:t>
            </a:r>
            <a:r>
              <a:rPr lang="en-US" sz="2400" dirty="0" smtClean="0"/>
              <a:t>eporting &amp; documentation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4816984" y="5425061"/>
            <a:ext cx="4126930" cy="648072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Integrated to Project WP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30375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 Projects available!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258"/>
          <a:stretch/>
        </p:blipFill>
        <p:spPr>
          <a:xfrm>
            <a:off x="0" y="980727"/>
            <a:ext cx="9144000" cy="547260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287338" y="1412776"/>
            <a:ext cx="8317110" cy="1368152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The projects are available from nuclear physics, accelerator physics, control systems, electronics, computing, NANO science, biophysics, instrumentation and so on.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287338" y="3248980"/>
            <a:ext cx="8317110" cy="1368152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Based on request a customized training on one or more projects can be designed with the framework of the FAIR Project.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68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GET_INvolved 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36"/>
          <a:stretch/>
        </p:blipFill>
        <p:spPr bwMode="auto">
          <a:xfrm>
            <a:off x="32802" y="980728"/>
            <a:ext cx="9111197" cy="54726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5673899" y="2420405"/>
            <a:ext cx="3241055" cy="648000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Individuals/students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5652120" y="3333170"/>
            <a:ext cx="3241055" cy="648000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Potential partners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287338" y="1412776"/>
            <a:ext cx="4068762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/>
              <a:t>Who can (and How can you) </a:t>
            </a:r>
            <a:r>
              <a:rPr lang="en-US" sz="2400" dirty="0" smtClean="0"/>
              <a:t>participate?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5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GET_INvolved 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19"/>
          <a:stretch/>
        </p:blipFill>
        <p:spPr>
          <a:xfrm>
            <a:off x="-36513" y="980728"/>
            <a:ext cx="9180513" cy="5472608"/>
          </a:xfrm>
        </p:spPr>
      </p:pic>
      <p:sp>
        <p:nvSpPr>
          <p:cNvPr id="3" name="Rectangle 2"/>
          <p:cNvSpPr/>
          <p:nvPr/>
        </p:nvSpPr>
        <p:spPr>
          <a:xfrm>
            <a:off x="4788025" y="2204864"/>
            <a:ext cx="4126930" cy="1296627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Send your request via email to Program coordinator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287338" y="1412776"/>
            <a:ext cx="3492574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Interested </a:t>
            </a:r>
          </a:p>
          <a:p>
            <a:pPr algn="ctr"/>
            <a:r>
              <a:rPr lang="en-US" sz="2400" dirty="0" smtClean="0"/>
              <a:t>Individuals or students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766245" y="3644540"/>
            <a:ext cx="4126930" cy="1296627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Students with or without funding will be processed to evaluate possibilities.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4788025" y="5061110"/>
            <a:ext cx="4126930" cy="1296627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Selected students will be awarded a sci. tech project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3660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57" b="22020"/>
          <a:stretch/>
        </p:blipFill>
        <p:spPr bwMode="auto">
          <a:xfrm>
            <a:off x="-36513" y="1052736"/>
            <a:ext cx="9180513" cy="5400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GET_INvolved 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3" name="Rectangle 2"/>
          <p:cNvSpPr/>
          <p:nvPr/>
        </p:nvSpPr>
        <p:spPr>
          <a:xfrm>
            <a:off x="4788025" y="2204864"/>
            <a:ext cx="4126930" cy="1296627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Send your request via email to Program coordinator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287338" y="1412776"/>
            <a:ext cx="3492574" cy="1656184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Interested </a:t>
            </a:r>
          </a:p>
          <a:p>
            <a:pPr algn="ctr"/>
            <a:r>
              <a:rPr lang="en-US" sz="2400" dirty="0" smtClean="0"/>
              <a:t>Potential partners for dedicated training program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766245" y="3644540"/>
            <a:ext cx="4126930" cy="1296627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Indicate your existing </a:t>
            </a:r>
            <a:r>
              <a:rPr lang="en-US" sz="2400" dirty="0"/>
              <a:t>(</a:t>
            </a:r>
            <a:r>
              <a:rPr lang="en-US" sz="2400" dirty="0" smtClean="0"/>
              <a:t>or intended) fields of cooperation with us. 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4788025" y="5062177"/>
            <a:ext cx="4126930" cy="1296627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Fulfilling all criterions, you will be contact for negotiation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31557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ritannic Bold" panose="020B0903060703020204" pitchFamily="34" charset="0"/>
              </a:rPr>
              <a:t>The FAIR Project</a:t>
            </a:r>
            <a:endParaRPr lang="en-GB" dirty="0">
              <a:latin typeface="Britannic Bold" panose="020B090306070302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3735" y="836712"/>
            <a:ext cx="9136529" cy="4347465"/>
            <a:chOff x="3736" y="1986745"/>
            <a:chExt cx="9136529" cy="4347465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3736" y="1986745"/>
              <a:ext cx="9136529" cy="434746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9" name="Picture 28"/>
            <p:cNvPicPr>
              <a:picLocks noChangeAspect="1" noChangeArrowheads="1"/>
            </p:cNvPicPr>
            <p:nvPr/>
          </p:nvPicPr>
          <p:blipFill>
            <a:blip r:embed="rId4">
              <a:lum bright="-14000" contrast="61000"/>
              <a:alphaModFix/>
            </a:blip>
            <a:srcRect l="5559" t="5550" r="16681"/>
            <a:stretch>
              <a:fillRect/>
            </a:stretch>
          </p:blipFill>
          <p:spPr bwMode="auto">
            <a:xfrm>
              <a:off x="7722351" y="2597128"/>
              <a:ext cx="1249362" cy="1068387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</p:pic>
      </p:grpSp>
      <p:pic>
        <p:nvPicPr>
          <p:cNvPr id="30" name="Picture 29" descr="GSI_Logo_rg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8442" y="3276751"/>
            <a:ext cx="1189597" cy="396532"/>
          </a:xfrm>
          <a:prstGeom prst="rect">
            <a:avLst/>
          </a:prstGeom>
          <a:solidFill>
            <a:schemeClr val="bg1">
              <a:alpha val="62000"/>
            </a:schemeClr>
          </a:solidFill>
        </p:spPr>
      </p:pic>
      <p:grpSp>
        <p:nvGrpSpPr>
          <p:cNvPr id="31" name="Gruppierung 23"/>
          <p:cNvGrpSpPr/>
          <p:nvPr/>
        </p:nvGrpSpPr>
        <p:grpSpPr>
          <a:xfrm>
            <a:off x="268569" y="5733256"/>
            <a:ext cx="8606859" cy="784979"/>
            <a:chOff x="192088" y="2073388"/>
            <a:chExt cx="8843397" cy="918668"/>
          </a:xfrm>
        </p:grpSpPr>
        <p:sp>
          <p:nvSpPr>
            <p:cNvPr id="32" name="Text Box 47"/>
            <p:cNvSpPr txBox="1">
              <a:spLocks noChangeAspect="1" noChangeArrowheads="1"/>
            </p:cNvSpPr>
            <p:nvPr/>
          </p:nvSpPr>
          <p:spPr bwMode="auto">
            <a:xfrm>
              <a:off x="7151238" y="2595843"/>
              <a:ext cx="1283941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Sweden</a:t>
              </a:r>
            </a:p>
          </p:txBody>
        </p:sp>
        <p:sp>
          <p:nvSpPr>
            <p:cNvPr id="33" name="Text Box 20"/>
            <p:cNvSpPr txBox="1">
              <a:spLocks noChangeAspect="1" noChangeArrowheads="1"/>
            </p:cNvSpPr>
            <p:nvPr/>
          </p:nvSpPr>
          <p:spPr bwMode="auto">
            <a:xfrm>
              <a:off x="1054673" y="2595843"/>
              <a:ext cx="1161011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France</a:t>
              </a:r>
            </a:p>
          </p:txBody>
        </p:sp>
        <p:sp>
          <p:nvSpPr>
            <p:cNvPr id="35" name="Text Box 11"/>
            <p:cNvSpPr txBox="1">
              <a:spLocks noChangeAspect="1" noChangeArrowheads="1"/>
            </p:cNvSpPr>
            <p:nvPr/>
          </p:nvSpPr>
          <p:spPr bwMode="auto">
            <a:xfrm>
              <a:off x="2912088" y="2595843"/>
              <a:ext cx="928808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India</a:t>
              </a:r>
            </a:p>
          </p:txBody>
        </p:sp>
        <p:pic>
          <p:nvPicPr>
            <p:cNvPr id="36" name="Picture 16"/>
            <p:cNvPicPr preferRelativeResize="0"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28626" y="2073388"/>
              <a:ext cx="710266" cy="522456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sp>
          <p:nvSpPr>
            <p:cNvPr id="37" name="Text Box 17"/>
            <p:cNvSpPr txBox="1">
              <a:spLocks noChangeAspect="1" noChangeArrowheads="1"/>
            </p:cNvSpPr>
            <p:nvPr/>
          </p:nvSpPr>
          <p:spPr bwMode="auto">
            <a:xfrm>
              <a:off x="192088" y="2595843"/>
              <a:ext cx="1201988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Finland</a:t>
              </a:r>
            </a:p>
          </p:txBody>
        </p:sp>
        <p:pic>
          <p:nvPicPr>
            <p:cNvPr id="38" name="Picture 19"/>
            <p:cNvPicPr preferRelativeResize="0"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240665" y="2073388"/>
              <a:ext cx="771731" cy="522456"/>
            </a:xfrm>
            <a:prstGeom prst="rect">
              <a:avLst/>
            </a:prstGeom>
            <a:noFill/>
            <a:ln w="9525" cap="rnd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pic>
          <p:nvPicPr>
            <p:cNvPr id="39" name="Picture 22"/>
            <p:cNvPicPr preferRelativeResize="0">
              <a:picLocks noChangeAspect="1" noChangeArrowheads="1"/>
            </p:cNvPicPr>
            <p:nvPr/>
          </p:nvPicPr>
          <p:blipFill rotWithShape="1">
            <a:blip r:embed="rId8"/>
            <a:srcRect t="-595" r="13355" b="-595"/>
            <a:stretch/>
          </p:blipFill>
          <p:spPr bwMode="auto">
            <a:xfrm>
              <a:off x="2114169" y="2073388"/>
              <a:ext cx="745590" cy="522456"/>
            </a:xfrm>
            <a:prstGeom prst="rect">
              <a:avLst/>
            </a:prstGeom>
            <a:noFill/>
            <a:ln w="9525" cap="rnd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sp>
          <p:nvSpPr>
            <p:cNvPr id="40" name="Text Box 23"/>
            <p:cNvSpPr txBox="1">
              <a:spLocks noChangeAspect="1" noChangeArrowheads="1"/>
            </p:cNvSpPr>
            <p:nvPr/>
          </p:nvSpPr>
          <p:spPr bwMode="auto">
            <a:xfrm>
              <a:off x="1802284" y="2595843"/>
              <a:ext cx="1406872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Germany</a:t>
              </a:r>
            </a:p>
          </p:txBody>
        </p:sp>
        <p:pic>
          <p:nvPicPr>
            <p:cNvPr id="41" name="Picture 34"/>
            <p:cNvPicPr preferRelativeResize="0">
              <a:picLocks noChangeAspect="1" noChangeArrowheads="1"/>
            </p:cNvPicPr>
            <p:nvPr/>
          </p:nvPicPr>
          <p:blipFill rotWithShape="1">
            <a:blip r:embed="rId9"/>
            <a:srcRect t="-2686" r="10181" b="-2686"/>
            <a:stretch/>
          </p:blipFill>
          <p:spPr bwMode="auto">
            <a:xfrm>
              <a:off x="3835036" y="2073388"/>
              <a:ext cx="742232" cy="522457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sp>
          <p:nvSpPr>
            <p:cNvPr id="42" name="Text Box 35"/>
            <p:cNvSpPr txBox="1">
              <a:spLocks noChangeAspect="1" noChangeArrowheads="1"/>
            </p:cNvSpPr>
            <p:nvPr/>
          </p:nvSpPr>
          <p:spPr bwMode="auto">
            <a:xfrm>
              <a:off x="3634755" y="2595843"/>
              <a:ext cx="1161011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Poland</a:t>
              </a:r>
            </a:p>
          </p:txBody>
        </p:sp>
        <p:sp>
          <p:nvSpPr>
            <p:cNvPr id="43" name="Text Box 44"/>
            <p:cNvSpPr txBox="1">
              <a:spLocks noChangeAspect="1" noChangeArrowheads="1"/>
            </p:cNvSpPr>
            <p:nvPr/>
          </p:nvSpPr>
          <p:spPr bwMode="auto">
            <a:xfrm>
              <a:off x="8222777" y="2595843"/>
              <a:ext cx="812708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UK </a:t>
              </a:r>
            </a:p>
          </p:txBody>
        </p:sp>
        <p:pic>
          <p:nvPicPr>
            <p:cNvPr id="44" name="Picture 46"/>
            <p:cNvPicPr preferRelativeResize="0"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7320039" y="2073388"/>
              <a:ext cx="826367" cy="522457"/>
            </a:xfrm>
            <a:prstGeom prst="rect">
              <a:avLst/>
            </a:prstGeom>
            <a:noFill/>
            <a:ln w="9525" cap="rnd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sp>
          <p:nvSpPr>
            <p:cNvPr id="45" name="Text Box 50"/>
            <p:cNvSpPr txBox="1">
              <a:spLocks noChangeAspect="1" noChangeArrowheads="1"/>
            </p:cNvSpPr>
            <p:nvPr/>
          </p:nvSpPr>
          <p:spPr bwMode="auto">
            <a:xfrm>
              <a:off x="4405563" y="2595843"/>
              <a:ext cx="1379555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Romania</a:t>
              </a:r>
            </a:p>
          </p:txBody>
        </p:sp>
        <p:pic>
          <p:nvPicPr>
            <p:cNvPr id="46" name="Picture 52"/>
            <p:cNvPicPr preferRelativeResize="0"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562788" y="2073389"/>
              <a:ext cx="771731" cy="522454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  <p:sp>
          <p:nvSpPr>
            <p:cNvPr id="47" name="Text Box 53"/>
            <p:cNvSpPr txBox="1">
              <a:spLocks noChangeAspect="1" noChangeArrowheads="1"/>
            </p:cNvSpPr>
            <p:nvPr/>
          </p:nvSpPr>
          <p:spPr bwMode="auto">
            <a:xfrm>
              <a:off x="5407615" y="2595843"/>
              <a:ext cx="1147352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Russia</a:t>
              </a:r>
            </a:p>
          </p:txBody>
        </p:sp>
        <p:sp>
          <p:nvSpPr>
            <p:cNvPr id="48" name="Text Box 41"/>
            <p:cNvSpPr txBox="1">
              <a:spLocks noChangeAspect="1" noChangeArrowheads="1"/>
            </p:cNvSpPr>
            <p:nvPr/>
          </p:nvSpPr>
          <p:spPr bwMode="auto">
            <a:xfrm>
              <a:off x="6177464" y="2595843"/>
              <a:ext cx="1338577" cy="396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412750">
                <a:spcBef>
                  <a:spcPct val="50000"/>
                </a:spcBef>
              </a:pPr>
              <a:r>
                <a:rPr lang="en-US" sz="1600" dirty="0">
                  <a:solidFill>
                    <a:srgbClr val="000000"/>
                  </a:solidFill>
                  <a:latin typeface="Britannic Bold" panose="020B0903060703020204" pitchFamily="34" charset="0"/>
                  <a:cs typeface="Arial" charset="0"/>
                </a:rPr>
                <a:t>Slovenia</a:t>
              </a:r>
            </a:p>
          </p:txBody>
        </p:sp>
        <p:pic>
          <p:nvPicPr>
            <p:cNvPr id="49" name="Picture 62" descr="slowenien-fahne-slowenia-flagge_0_g_60px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6436292" y="2075096"/>
              <a:ext cx="781974" cy="519040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pic>
        <p:pic>
          <p:nvPicPr>
            <p:cNvPr id="50" name="Picture 94" descr="romania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4679041" y="2073389"/>
              <a:ext cx="781974" cy="522454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</p:pic>
        <p:pic>
          <p:nvPicPr>
            <p:cNvPr id="51" name="Picture 28"/>
            <p:cNvPicPr preferRelativeResize="0"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8248177" y="2083752"/>
              <a:ext cx="749535" cy="501729"/>
            </a:xfrm>
            <a:prstGeom prst="rect">
              <a:avLst/>
            </a:prstGeom>
            <a:noFill/>
            <a:ln w="9525" cap="rnd" algn="ctr">
              <a:solidFill>
                <a:srgbClr val="000000"/>
              </a:solidFill>
              <a:prstDash val="sysDot"/>
              <a:miter lim="800000"/>
              <a:headEnd/>
              <a:tailEnd/>
            </a:ln>
          </p:spPr>
        </p:pic>
      </p:grpSp>
      <p:pic>
        <p:nvPicPr>
          <p:cNvPr id="53" name="Grafik 29" descr="http://www.nationalflaggen.de/media/flags/flagge-indien.gif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733256"/>
            <a:ext cx="713298" cy="44062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49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GET_INvolved 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316913" y="5959103"/>
            <a:ext cx="728662" cy="250825"/>
          </a:xfrm>
        </p:spPr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88"/>
          <a:stretch/>
        </p:blipFill>
        <p:spPr>
          <a:xfrm>
            <a:off x="0" y="980728"/>
            <a:ext cx="9177782" cy="5472608"/>
          </a:xfrm>
        </p:spPr>
      </p:pic>
      <p:sp>
        <p:nvSpPr>
          <p:cNvPr id="8" name="Rectangle 7"/>
          <p:cNvSpPr/>
          <p:nvPr/>
        </p:nvSpPr>
        <p:spPr>
          <a:xfrm>
            <a:off x="287338" y="1412776"/>
            <a:ext cx="3492574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/>
              <a:t>Individual Students</a:t>
            </a:r>
            <a:endParaRPr lang="en-US" sz="24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6228184" y="1484784"/>
            <a:ext cx="2453060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India</a:t>
            </a:r>
          </a:p>
        </p:txBody>
      </p:sp>
      <p:sp>
        <p:nvSpPr>
          <p:cNvPr id="10" name="Rectangle 9"/>
          <p:cNvSpPr/>
          <p:nvPr/>
        </p:nvSpPr>
        <p:spPr>
          <a:xfrm>
            <a:off x="6228184" y="2469528"/>
            <a:ext cx="2453060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Romania</a:t>
            </a:r>
            <a:endParaRPr lang="en-US" sz="28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229853" y="3454272"/>
            <a:ext cx="2453060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Turkey</a:t>
            </a:r>
            <a:endParaRPr lang="en-US" sz="2800" dirty="0" smtClean="0"/>
          </a:p>
        </p:txBody>
      </p:sp>
      <p:sp>
        <p:nvSpPr>
          <p:cNvPr id="12" name="Rectangle 11"/>
          <p:cNvSpPr/>
          <p:nvPr/>
        </p:nvSpPr>
        <p:spPr>
          <a:xfrm>
            <a:off x="6229491" y="4418277"/>
            <a:ext cx="2453060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China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21288" y="5373216"/>
            <a:ext cx="2453060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Poland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9512" y="4334755"/>
            <a:ext cx="5400600" cy="1624348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Individual applications from students are in process from.. </a:t>
            </a:r>
          </a:p>
          <a:p>
            <a:pPr algn="ctr"/>
            <a:r>
              <a:rPr lang="en-US" sz="2400" dirty="0" smtClean="0"/>
              <a:t>Iran, Pakistan, South Africa, Japan South Korea </a:t>
            </a:r>
            <a:r>
              <a:rPr lang="mr-IN" sz="2400" dirty="0" smtClean="0"/>
              <a:t>…</a:t>
            </a:r>
            <a:r>
              <a:rPr lang="en-US" sz="2400" dirty="0" smtClean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83832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</a:t>
            </a:r>
            <a:r>
              <a:rPr lang="en-US" dirty="0" err="1" smtClean="0"/>
              <a:t>GET_Involved</a:t>
            </a:r>
            <a:r>
              <a:rPr lang="en-US" dirty="0" smtClean="0"/>
              <a:t> 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588"/>
          <a:stretch/>
        </p:blipFill>
        <p:spPr>
          <a:xfrm>
            <a:off x="0" y="980728"/>
            <a:ext cx="9177782" cy="5472608"/>
          </a:xfrm>
        </p:spPr>
      </p:pic>
      <p:sp>
        <p:nvSpPr>
          <p:cNvPr id="8" name="Rectangle 7"/>
          <p:cNvSpPr/>
          <p:nvPr/>
        </p:nvSpPr>
        <p:spPr>
          <a:xfrm>
            <a:off x="287338" y="1412776"/>
            <a:ext cx="3492574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Dedicated Internship and Training Program</a:t>
            </a: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 bwMode="auto">
          <a:xfrm>
            <a:off x="8316913" y="5959103"/>
            <a:ext cx="7286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rgbClr val="00599D"/>
                </a:solidFill>
                <a:latin typeface="Arial" charset="0"/>
                <a:ea typeface="ＭＳ Ｐゴシック" pitchFamily="-110" charset="-128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10" name="Rectangle 9"/>
          <p:cNvSpPr/>
          <p:nvPr/>
        </p:nvSpPr>
        <p:spPr>
          <a:xfrm>
            <a:off x="6228184" y="1484784"/>
            <a:ext cx="2453060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Azerbaijan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28184" y="2469528"/>
            <a:ext cx="2453060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China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229853" y="3454272"/>
            <a:ext cx="2453060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Mexico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229491" y="4418277"/>
            <a:ext cx="2453060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Thailand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221288" y="5373216"/>
            <a:ext cx="2453060" cy="864096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Romania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7338" y="4334755"/>
            <a:ext cx="5076750" cy="1624348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Negotiations are ongoing with.. </a:t>
            </a:r>
            <a:r>
              <a:rPr lang="en-US" sz="2400" dirty="0" smtClean="0"/>
              <a:t>India, Poland, South Africa, Brazil, UK, Sweden, Finland, Russia ..  </a:t>
            </a:r>
          </a:p>
        </p:txBody>
      </p:sp>
    </p:spTree>
    <p:extLst>
      <p:ext uri="{BB962C8B-B14F-4D97-AF65-F5344CB8AC3E}">
        <p14:creationId xmlns:p14="http://schemas.microsoft.com/office/powerpoint/2010/main" val="160172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us </a:t>
            </a:r>
            <a:r>
              <a:rPr lang="mr-IN" dirty="0" smtClean="0"/>
              <a:t>–</a:t>
            </a:r>
            <a:r>
              <a:rPr lang="en-US" dirty="0" smtClean="0"/>
              <a:t> Join the journey!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pic>
        <p:nvPicPr>
          <p:cNvPr id="6" name="Content Placeholder 5" descr="https://static.pexels.com/photos/33999/pexels-photo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4" t="7931" r="164" b="8423"/>
          <a:stretch/>
        </p:blipFill>
        <p:spPr bwMode="auto">
          <a:xfrm>
            <a:off x="20760" y="980729"/>
            <a:ext cx="9123240" cy="54726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99992" y="1268760"/>
            <a:ext cx="4181252" cy="1656184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Web: </a:t>
            </a:r>
          </a:p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www.gsi.de/get_involved</a:t>
            </a:r>
          </a:p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www.fair-center.eu </a:t>
            </a:r>
          </a:p>
        </p:txBody>
      </p:sp>
      <p:sp>
        <p:nvSpPr>
          <p:cNvPr id="8" name="Rectangle 7"/>
          <p:cNvSpPr/>
          <p:nvPr/>
        </p:nvSpPr>
        <p:spPr>
          <a:xfrm>
            <a:off x="4499992" y="3214662"/>
            <a:ext cx="4181252" cy="1656184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email: </a:t>
            </a:r>
          </a:p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international@gsi.de</a:t>
            </a:r>
          </a:p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international@fair-center.eu </a:t>
            </a:r>
          </a:p>
        </p:txBody>
      </p:sp>
    </p:spTree>
    <p:extLst>
      <p:ext uri="{BB962C8B-B14F-4D97-AF65-F5344CB8AC3E}">
        <p14:creationId xmlns:p14="http://schemas.microsoft.com/office/powerpoint/2010/main" val="21434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"/>
          <p:cNvSpPr>
            <a:spLocks noGrp="1"/>
          </p:cNvSpPr>
          <p:nvPr>
            <p:ph type="title"/>
          </p:nvPr>
        </p:nvSpPr>
        <p:spPr>
          <a:xfrm>
            <a:off x="539364" y="262199"/>
            <a:ext cx="6624924" cy="787557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latin typeface="Britannic Bold" panose="020B0903060703020204" pitchFamily="34" charset="0"/>
              </a:rPr>
              <a:t>FAIR: A </a:t>
            </a:r>
            <a:r>
              <a:rPr lang="de-DE" dirty="0" err="1" smtClean="0">
                <a:latin typeface="Britannic Bold" panose="020B0903060703020204" pitchFamily="34" charset="0"/>
              </a:rPr>
              <a:t>r</a:t>
            </a:r>
            <a:r>
              <a:rPr lang="en-GB" dirty="0" err="1" smtClean="0">
                <a:latin typeface="Britannic Bold" panose="020B0903060703020204" pitchFamily="34" charset="0"/>
              </a:rPr>
              <a:t>eality</a:t>
            </a:r>
            <a:r>
              <a:rPr lang="de-DE" dirty="0" smtClean="0">
                <a:latin typeface="Britannic Bold" panose="020B0903060703020204" pitchFamily="34" charset="0"/>
              </a:rPr>
              <a:t> </a:t>
            </a:r>
            <a:r>
              <a:rPr lang="de-DE" sz="2800" dirty="0" smtClean="0">
                <a:latin typeface="Britannic Bold" panose="020B0903060703020204" pitchFamily="34" charset="0"/>
              </a:rPr>
              <a:t>in 2025 </a:t>
            </a:r>
            <a:r>
              <a:rPr lang="mr-IN" sz="2800" dirty="0" smtClean="0">
                <a:latin typeface="Britannic Bold" panose="020B0903060703020204" pitchFamily="34" charset="0"/>
              </a:rPr>
              <a:t>–</a:t>
            </a:r>
            <a:r>
              <a:rPr lang="de-DE" sz="2800" dirty="0" smtClean="0">
                <a:latin typeface="Britannic Bold" panose="020B0903060703020204" pitchFamily="34" charset="0"/>
              </a:rPr>
              <a:t> </a:t>
            </a:r>
            <a:r>
              <a:rPr lang="de-DE" sz="2800" dirty="0" smtClean="0">
                <a:solidFill>
                  <a:srgbClr val="FFC000"/>
                </a:solidFill>
                <a:latin typeface="Britannic Bold" panose="020B0903060703020204" pitchFamily="34" charset="0"/>
              </a:rPr>
              <a:t>GET_INvolved</a:t>
            </a:r>
            <a:r>
              <a:rPr lang="de-DE" sz="2800" dirty="0" smtClean="0">
                <a:latin typeface="Britannic Bold" panose="020B0903060703020204" pitchFamily="34" charset="0"/>
              </a:rPr>
              <a:t> NOW!</a:t>
            </a:r>
            <a:endParaRPr lang="de-DE" sz="2800" dirty="0">
              <a:latin typeface="Britannic Bold" panose="020B0903060703020204" pitchFamily="34" charset="0"/>
            </a:endParaRPr>
          </a:p>
        </p:txBody>
      </p:sp>
      <p:pic>
        <p:nvPicPr>
          <p:cNvPr id="2" name="Bild 1" descr="FAIR_Fotomontage_201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8" b="-8739"/>
          <a:stretch/>
        </p:blipFill>
        <p:spPr>
          <a:xfrm>
            <a:off x="-19058" y="1052736"/>
            <a:ext cx="9144000" cy="5923052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6026047" y="5628621"/>
            <a:ext cx="2981260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2800" b="1" dirty="0" smtClean="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289" r="6498" b="2750"/>
          <a:stretch/>
        </p:blipFill>
        <p:spPr>
          <a:xfrm>
            <a:off x="5694654" y="1270452"/>
            <a:ext cx="2952328" cy="4206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56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fad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900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225424"/>
            <a:ext cx="8605837" cy="611287"/>
          </a:xfrm>
        </p:spPr>
        <p:txBody>
          <a:bodyPr/>
          <a:lstStyle/>
          <a:p>
            <a:r>
              <a:rPr lang="en-GB" sz="2000" dirty="0">
                <a:latin typeface="Britannic Bold" panose="020B0903060703020204" pitchFamily="34" charset="0"/>
              </a:rPr>
              <a:t>Example </a:t>
            </a:r>
            <a:r>
              <a:rPr lang="en-GB" sz="2000" dirty="0" smtClean="0">
                <a:latin typeface="Britannic Bold" panose="020B0903060703020204" pitchFamily="34" charset="0"/>
              </a:rPr>
              <a:t>CBM </a:t>
            </a:r>
            <a:r>
              <a:rPr lang="en-GB" sz="2000" dirty="0">
                <a:latin typeface="Britannic Bold" panose="020B0903060703020204" pitchFamily="34" charset="0"/>
              </a:rPr>
              <a:t>Science:</a:t>
            </a:r>
            <a:br>
              <a:rPr lang="en-GB" sz="2000" dirty="0">
                <a:latin typeface="Britannic Bold" panose="020B0903060703020204" pitchFamily="34" charset="0"/>
              </a:rPr>
            </a:br>
            <a:r>
              <a:rPr lang="en-GB" sz="2000" dirty="0">
                <a:latin typeface="Britannic Bold" panose="020B0903060703020204" pitchFamily="34" charset="0"/>
              </a:rPr>
              <a:t>Nuclear Matter at Extreme Density and Pressure</a:t>
            </a:r>
            <a:endParaRPr lang="en-GB" sz="2000" dirty="0"/>
          </a:p>
        </p:txBody>
      </p:sp>
      <p:sp>
        <p:nvSpPr>
          <p:cNvPr id="6" name="Rechteck 8"/>
          <p:cNvSpPr/>
          <p:nvPr/>
        </p:nvSpPr>
        <p:spPr>
          <a:xfrm>
            <a:off x="262319" y="1210820"/>
            <a:ext cx="2959181" cy="86177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88" t="15544" r="12066" b="14944"/>
          <a:stretch/>
        </p:blipFill>
        <p:spPr>
          <a:xfrm>
            <a:off x="262319" y="2075345"/>
            <a:ext cx="2959181" cy="3040286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264" y="3932612"/>
            <a:ext cx="1813768" cy="235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feld 4"/>
          <p:cNvSpPr txBox="1"/>
          <p:nvPr/>
        </p:nvSpPr>
        <p:spPr>
          <a:xfrm>
            <a:off x="325197" y="1196752"/>
            <a:ext cx="2896303" cy="861774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Neutron Stars  </a:t>
            </a:r>
          </a:p>
          <a:p>
            <a:pPr algn="l"/>
            <a:r>
              <a:rPr lang="en-US" sz="1600" b="1" dirty="0" smtClean="0">
                <a:solidFill>
                  <a:schemeClr val="bg1"/>
                </a:solidFill>
              </a:rPr>
              <a:t>- the most compact </a:t>
            </a:r>
            <a:br>
              <a:rPr lang="en-US" sz="1600" b="1" dirty="0" smtClean="0">
                <a:solidFill>
                  <a:schemeClr val="bg1"/>
                </a:solidFill>
              </a:rPr>
            </a:br>
            <a:r>
              <a:rPr lang="en-US" sz="1600" b="1" dirty="0" smtClean="0">
                <a:solidFill>
                  <a:schemeClr val="bg1"/>
                </a:solidFill>
              </a:rPr>
              <a:t>   objects in the universe</a:t>
            </a:r>
          </a:p>
        </p:txBody>
      </p:sp>
      <p:pic>
        <p:nvPicPr>
          <p:cNvPr id="10" name="Picture 9" descr="Bildergebnis für CBM Detector FAIR Bild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9"/>
          <a:stretch/>
        </p:blipFill>
        <p:spPr bwMode="auto">
          <a:xfrm>
            <a:off x="5035557" y="3025667"/>
            <a:ext cx="4649011" cy="347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feld 9"/>
          <p:cNvSpPr txBox="1"/>
          <p:nvPr/>
        </p:nvSpPr>
        <p:spPr>
          <a:xfrm>
            <a:off x="4037439" y="1273764"/>
            <a:ext cx="5739618" cy="58477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1600" b="1" dirty="0" smtClean="0"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FAIR CBM:  </a:t>
            </a:r>
            <a:br>
              <a:rPr lang="en-US" sz="1600" b="1" dirty="0" smtClean="0"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600" b="1" dirty="0" smtClean="0"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QCD </a:t>
            </a:r>
            <a:r>
              <a:rPr lang="en-US" sz="1600" b="1" dirty="0"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matter at neutron star </a:t>
            </a:r>
            <a:r>
              <a:rPr lang="en-US" sz="1600" b="1" dirty="0" smtClean="0"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densities</a:t>
            </a:r>
            <a:endParaRPr lang="en-US" sz="1600" b="1" dirty="0" smtClean="0">
              <a:latin typeface="Britannic Bold" panose="020B090306070302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4093706" y="1877891"/>
            <a:ext cx="5261317" cy="107721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marL="342900" indent="-342900" defTabSz="914400">
              <a:buFont typeface="Wingdings"/>
              <a:buChar char="Ø"/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nuclear matter equation of state</a:t>
            </a:r>
          </a:p>
          <a:p>
            <a:pPr marL="342900" indent="-342900" defTabSz="914400">
              <a:buFont typeface="Wingdings"/>
              <a:buChar char="Ø"/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search for </a:t>
            </a:r>
            <a:r>
              <a:rPr lang="en-US" sz="16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QCD phase 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transition, </a:t>
            </a:r>
            <a:r>
              <a:rPr lang="en-US" sz="16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exotic 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phases</a:t>
            </a:r>
          </a:p>
          <a:p>
            <a:pPr marL="342900" indent="-342900" defTabSz="914400">
              <a:buFont typeface="Wingdings"/>
              <a:buChar char="Ø"/>
            </a:pP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onset of Chiral symmetry restoration</a:t>
            </a:r>
          </a:p>
          <a:p>
            <a:pPr marL="342900" indent="-342900" defTabSz="914400">
              <a:buFont typeface="Wingdings"/>
              <a:buChar char="Ø"/>
            </a:pPr>
            <a:r>
              <a:rPr lang="en-US" sz="1600" dirty="0" err="1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hypernuclei</a:t>
            </a:r>
            <a:r>
              <a:rPr lang="en-US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strange </a:t>
            </a:r>
            <a:r>
              <a:rPr lang="en-US" sz="1600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matter</a:t>
            </a:r>
            <a:endParaRPr lang="en-US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Britannic Bold" panose="020B0903060703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Pfeil nach links und rechts 12"/>
          <p:cNvSpPr/>
          <p:nvPr/>
        </p:nvSpPr>
        <p:spPr>
          <a:xfrm rot="20042058">
            <a:off x="3348106" y="1739374"/>
            <a:ext cx="646149" cy="464234"/>
          </a:xfrm>
          <a:prstGeom prst="left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Textfeld 13"/>
          <p:cNvSpPr txBox="1"/>
          <p:nvPr/>
        </p:nvSpPr>
        <p:spPr>
          <a:xfrm>
            <a:off x="6985939" y="5852162"/>
            <a:ext cx="1743986" cy="36933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750" b="1" dirty="0" smtClean="0">
                <a:solidFill>
                  <a:schemeClr val="bg1"/>
                </a:solidFill>
              </a:rPr>
              <a:t>CBM Detector</a:t>
            </a: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>
          <a:xfrm>
            <a:off x="8388424" y="6607175"/>
            <a:ext cx="728662" cy="250825"/>
          </a:xfrm>
        </p:spPr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  <p:sp>
        <p:nvSpPr>
          <p:cNvPr id="17" name="Textfeld 9"/>
          <p:cNvSpPr txBox="1"/>
          <p:nvPr/>
        </p:nvSpPr>
        <p:spPr>
          <a:xfrm>
            <a:off x="35496" y="5157192"/>
            <a:ext cx="3010768" cy="132343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1600" b="1" dirty="0" smtClean="0"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CBM:  </a:t>
            </a:r>
            <a:br>
              <a:rPr lang="en-US" sz="1600" b="1" dirty="0" smtClean="0"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1600" b="1" dirty="0" smtClean="0">
                <a:uFill>
                  <a:solidFill>
                    <a:srgbClr val="000000"/>
                  </a:solidFill>
                </a:uFill>
                <a:latin typeface="Britannic Bold" panose="020B0903060703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India has a leading role since the conception and design, and now large components are under construction in India. </a:t>
            </a:r>
            <a:endParaRPr lang="en-US" sz="1600" b="1" dirty="0" smtClean="0"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7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684213" y="1052735"/>
            <a:ext cx="7848227" cy="3528789"/>
            <a:chOff x="782" y="2808"/>
            <a:chExt cx="8592" cy="4900"/>
          </a:xfrm>
        </p:grpSpPr>
        <p:pic>
          <p:nvPicPr>
            <p:cNvPr id="55301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983"/>
            <a:stretch>
              <a:fillRect/>
            </a:stretch>
          </p:blipFill>
          <p:spPr bwMode="auto">
            <a:xfrm>
              <a:off x="782" y="2808"/>
              <a:ext cx="8592" cy="4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5302" name="Text Box 4"/>
            <p:cNvSpPr txBox="1">
              <a:spLocks noChangeArrowheads="1"/>
            </p:cNvSpPr>
            <p:nvPr/>
          </p:nvSpPr>
          <p:spPr bwMode="auto">
            <a:xfrm>
              <a:off x="1388" y="7200"/>
              <a:ext cx="4114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de-DE" sz="1400" i="1" dirty="0" err="1" smtClean="0">
                  <a:solidFill>
                    <a:srgbClr val="000000"/>
                  </a:solidFill>
                  <a:cs typeface="Arial" charset="0"/>
                </a:rPr>
                <a:t>Courtesy</a:t>
              </a:r>
              <a:r>
                <a:rPr lang="de-DE" sz="1400" i="1" dirty="0" smtClean="0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e-DE" sz="1400" i="1" dirty="0" err="1" smtClean="0">
                  <a:solidFill>
                    <a:srgbClr val="000000"/>
                  </a:solidFill>
                  <a:cs typeface="Arial" charset="0"/>
                </a:rPr>
                <a:t>of</a:t>
              </a:r>
              <a:r>
                <a:rPr lang="de-DE" sz="1400" i="1" dirty="0" smtClean="0">
                  <a:solidFill>
                    <a:srgbClr val="000000"/>
                  </a:solidFill>
                  <a:cs typeface="Arial" charset="0"/>
                </a:rPr>
                <a:t>  </a:t>
              </a:r>
              <a:r>
                <a:rPr lang="de-DE" sz="1400" i="1" dirty="0" smtClean="0">
                  <a:solidFill>
                    <a:srgbClr val="000000"/>
                  </a:solidFill>
                </a:rPr>
                <a:t>K. Fukushima &amp; T</a:t>
              </a:r>
              <a:r>
                <a:rPr lang="de-DE" sz="1400" i="1" dirty="0" smtClean="0">
                  <a:solidFill>
                    <a:srgbClr val="000000"/>
                  </a:solidFill>
                  <a:cs typeface="Arial" charset="0"/>
                </a:rPr>
                <a:t>. </a:t>
              </a:r>
              <a:r>
                <a:rPr lang="de-DE" sz="1400" i="1" dirty="0" err="1" smtClean="0">
                  <a:solidFill>
                    <a:srgbClr val="000000"/>
                  </a:solidFill>
                  <a:cs typeface="Arial" charset="0"/>
                </a:rPr>
                <a:t>Hatsuda</a:t>
              </a:r>
              <a:endParaRPr lang="de-DE" sz="1400" i="1" dirty="0" smtClean="0">
                <a:solidFill>
                  <a:srgbClr val="000000"/>
                </a:solidFill>
                <a:cs typeface="Arial" charset="0"/>
              </a:endParaRPr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95" t="15641" r="24677"/>
          <a:stretch/>
        </p:blipFill>
        <p:spPr bwMode="auto">
          <a:xfrm>
            <a:off x="251520" y="4555182"/>
            <a:ext cx="1856509" cy="2330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849" y="552449"/>
            <a:ext cx="1208903" cy="1220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feil nach rechts 2"/>
          <p:cNvSpPr/>
          <p:nvPr/>
        </p:nvSpPr>
        <p:spPr bwMode="auto">
          <a:xfrm>
            <a:off x="539552" y="3717032"/>
            <a:ext cx="978408" cy="484632"/>
          </a:xfrm>
          <a:prstGeom prst="right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36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4" name="Pfeil nach rechts 3"/>
          <p:cNvSpPr/>
          <p:nvPr/>
        </p:nvSpPr>
        <p:spPr bwMode="auto">
          <a:xfrm rot="16200000">
            <a:off x="-660172" y="2381623"/>
            <a:ext cx="3862486" cy="484632"/>
          </a:xfrm>
          <a:prstGeom prst="rightArrow">
            <a:avLst/>
          </a:prstGeom>
          <a:solidFill>
            <a:srgbClr val="FF0000">
              <a:alpha val="50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36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238298" y="4509120"/>
            <a:ext cx="68342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 </a:t>
            </a:r>
            <a:r>
              <a:rPr lang="de-DE" u="sng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very</a:t>
            </a:r>
            <a:r>
              <a:rPr lang="de-DE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high </a:t>
            </a:r>
            <a:r>
              <a:rPr lang="de-DE" u="sng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temperature</a:t>
            </a:r>
            <a:r>
              <a:rPr lang="de-DE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 </a:t>
            </a:r>
          </a:p>
          <a:p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 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baryons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 N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of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antibaryons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Situation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similar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early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universe</a:t>
            </a:r>
            <a:endParaRPr lang="de-DE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 L-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QCD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finds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crossover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transition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between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hadronic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matter 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Quark-</a:t>
            </a:r>
            <a:r>
              <a:rPr lang="de-DE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Gluon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Plasma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 </a:t>
            </a:r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Experiments:  </a:t>
            </a:r>
            <a:r>
              <a:rPr lang="de-DE" dirty="0">
                <a:solidFill>
                  <a:srgbClr val="0000FF"/>
                </a:solidFill>
                <a:cs typeface="Tahoma" pitchFamily="34" charset="0"/>
              </a:rPr>
              <a:t>ALICE, ATLAS, CMS at LHC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dirty="0">
                <a:solidFill>
                  <a:srgbClr val="0000FF"/>
                </a:solidFill>
                <a:cs typeface="Tahoma" pitchFamily="34" charset="0"/>
              </a:rPr>
              <a:t>                           STAR, PHENIX at RHIC</a:t>
            </a:r>
          </a:p>
          <a:p>
            <a:r>
              <a:rPr lang="de-DE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-36512" y="-27384"/>
            <a:ext cx="8059292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Exploring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the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phase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diagram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of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 „</a:t>
            </a: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nuclear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“ matter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09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neu_QuarksGluons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" r="54284"/>
          <a:stretch/>
        </p:blipFill>
        <p:spPr bwMode="auto">
          <a:xfrm>
            <a:off x="14683" y="4263975"/>
            <a:ext cx="2829125" cy="276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684213" y="664211"/>
            <a:ext cx="8064251" cy="3917313"/>
            <a:chOff x="782" y="2808"/>
            <a:chExt cx="8592" cy="4900"/>
          </a:xfrm>
        </p:grpSpPr>
        <p:pic>
          <p:nvPicPr>
            <p:cNvPr id="55301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983"/>
            <a:stretch>
              <a:fillRect/>
            </a:stretch>
          </p:blipFill>
          <p:spPr bwMode="auto">
            <a:xfrm>
              <a:off x="782" y="2808"/>
              <a:ext cx="8592" cy="49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5302" name="Text Box 4"/>
            <p:cNvSpPr txBox="1">
              <a:spLocks noChangeArrowheads="1"/>
            </p:cNvSpPr>
            <p:nvPr/>
          </p:nvSpPr>
          <p:spPr bwMode="auto">
            <a:xfrm>
              <a:off x="1388" y="7200"/>
              <a:ext cx="4114" cy="3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B8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fontAlgn="base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</a:pPr>
              <a:r>
                <a:rPr lang="de-DE" sz="1400" i="1" dirty="0" err="1" smtClean="0">
                  <a:solidFill>
                    <a:srgbClr val="000000"/>
                  </a:solidFill>
                  <a:cs typeface="Arial" charset="0"/>
                </a:rPr>
                <a:t>Courtesy</a:t>
              </a:r>
              <a:r>
                <a:rPr lang="de-DE" sz="1400" i="1" dirty="0" smtClean="0">
                  <a:solidFill>
                    <a:srgbClr val="000000"/>
                  </a:solidFill>
                  <a:cs typeface="Arial" charset="0"/>
                </a:rPr>
                <a:t> </a:t>
              </a:r>
              <a:r>
                <a:rPr lang="de-DE" sz="1400" i="1" dirty="0" err="1" smtClean="0">
                  <a:solidFill>
                    <a:srgbClr val="000000"/>
                  </a:solidFill>
                  <a:cs typeface="Arial" charset="0"/>
                </a:rPr>
                <a:t>of</a:t>
              </a:r>
              <a:r>
                <a:rPr lang="de-DE" sz="1400" i="1" dirty="0" smtClean="0">
                  <a:solidFill>
                    <a:srgbClr val="000000"/>
                  </a:solidFill>
                  <a:cs typeface="Arial" charset="0"/>
                </a:rPr>
                <a:t>  </a:t>
              </a:r>
              <a:r>
                <a:rPr lang="de-DE" sz="1400" i="1" dirty="0" smtClean="0">
                  <a:solidFill>
                    <a:srgbClr val="000000"/>
                  </a:solidFill>
                </a:rPr>
                <a:t>K. Fukushima &amp; T</a:t>
              </a:r>
              <a:r>
                <a:rPr lang="de-DE" sz="1400" i="1" dirty="0" smtClean="0">
                  <a:solidFill>
                    <a:srgbClr val="000000"/>
                  </a:solidFill>
                  <a:cs typeface="Arial" charset="0"/>
                </a:rPr>
                <a:t>. </a:t>
              </a:r>
              <a:r>
                <a:rPr lang="de-DE" sz="1400" i="1" dirty="0" err="1" smtClean="0">
                  <a:solidFill>
                    <a:srgbClr val="000000"/>
                  </a:solidFill>
                  <a:cs typeface="Arial" charset="0"/>
                </a:rPr>
                <a:t>Hatsuda</a:t>
              </a:r>
              <a:endParaRPr lang="de-DE" sz="1400" i="1" dirty="0" smtClean="0">
                <a:solidFill>
                  <a:srgbClr val="000000"/>
                </a:solidFill>
                <a:cs typeface="Arial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69918" y="1774946"/>
            <a:ext cx="1154113" cy="1502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Pfeil nach rechts 10"/>
          <p:cNvSpPr/>
          <p:nvPr/>
        </p:nvSpPr>
        <p:spPr bwMode="auto">
          <a:xfrm rot="18892862">
            <a:off x="1470236" y="3712522"/>
            <a:ext cx="3064917" cy="484632"/>
          </a:xfrm>
          <a:prstGeom prst="rightArrow">
            <a:avLst/>
          </a:prstGeom>
          <a:solidFill>
            <a:srgbClr val="0070C0">
              <a:alpha val="50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36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902889" y="4366552"/>
            <a:ext cx="5415072" cy="24468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700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 high </a:t>
            </a:r>
            <a:r>
              <a:rPr lang="de-DE" sz="1700" u="sng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baryon</a:t>
            </a:r>
            <a:r>
              <a:rPr lang="de-DE" sz="1700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u="sng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density</a:t>
            </a:r>
            <a:r>
              <a:rPr lang="de-DE" sz="1700" u="sng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 </a:t>
            </a:r>
          </a:p>
          <a:p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 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baryons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 N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of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antibaryons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Densities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like in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neutron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star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cores</a:t>
            </a:r>
            <a:endParaRPr lang="de-DE" sz="17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 L-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QCD not (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yet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applicable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Models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predict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first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order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phase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transition</a:t>
            </a:r>
            <a:endParaRPr lang="de-DE" sz="17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mixed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exotic</a:t>
            </a: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de-DE" sz="1700" dirty="0" err="1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phases</a:t>
            </a:r>
            <a:endParaRPr lang="de-DE" sz="17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/>
              <a:buChar char="Ø"/>
            </a:pPr>
            <a:r>
              <a:rPr lang="de-DE" sz="17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Experiments: </a:t>
            </a:r>
            <a:r>
              <a:rPr lang="de-DE" sz="1700" dirty="0">
                <a:solidFill>
                  <a:srgbClr val="0000FF"/>
                </a:solidFill>
                <a:cs typeface="Tahoma" pitchFamily="34" charset="0"/>
              </a:rPr>
              <a:t>BES at RHIC, NA61 at CERN SPS,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700" dirty="0">
                <a:solidFill>
                  <a:srgbClr val="0000FF"/>
                </a:solidFill>
                <a:cs typeface="Tahoma" pitchFamily="34" charset="0"/>
              </a:rPr>
              <a:t>                           CBM at FAIR, NICA at JINR, J-PARC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 sz="1700" dirty="0">
              <a:solidFill>
                <a:srgbClr val="0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-1" y="42583"/>
            <a:ext cx="7856093" cy="52322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Exploring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the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phase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diagram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 </a:t>
            </a: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of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 „</a:t>
            </a:r>
            <a:r>
              <a:rPr lang="de-DE" sz="2800" dirty="0" err="1" smtClean="0">
                <a:solidFill>
                  <a:srgbClr val="002060"/>
                </a:solidFill>
                <a:latin typeface="Tahoma" pitchFamily="34" charset="0"/>
              </a:rPr>
              <a:t>nuclear</a:t>
            </a:r>
            <a:r>
              <a:rPr lang="de-DE" sz="2800" dirty="0" smtClean="0">
                <a:solidFill>
                  <a:srgbClr val="002060"/>
                </a:solidFill>
                <a:latin typeface="Tahoma" pitchFamily="34" charset="0"/>
              </a:rPr>
              <a:t>“ matter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ECB536F-118C-48DF-B346-38E5E90C7A54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229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052736"/>
            <a:ext cx="4361402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eck 1"/>
          <p:cNvSpPr/>
          <p:nvPr/>
        </p:nvSpPr>
        <p:spPr>
          <a:xfrm>
            <a:off x="179512" y="1196022"/>
            <a:ext cx="8856984" cy="259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</a:pPr>
            <a:endParaRPr lang="en-US" sz="800" dirty="0">
              <a:solidFill>
                <a:srgbClr val="C00000"/>
              </a:solidFill>
              <a:uFill>
                <a:solidFill>
                  <a:srgbClr val="000000"/>
                </a:solidFill>
              </a:u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Wingdings"/>
              <a:buChar char="Ø"/>
            </a:pPr>
            <a:r>
              <a:rPr 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nuclear matter equation of state</a:t>
            </a:r>
          </a:p>
          <a:p>
            <a:pPr marL="342900" indent="-342900">
              <a:buFont typeface="Wingdings"/>
              <a:buChar char="Ø"/>
            </a:pPr>
            <a:r>
              <a:rPr 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search for phase transition, </a:t>
            </a:r>
          </a:p>
          <a:p>
            <a:r>
              <a:rPr lang="en-US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phase coexistence, exotic phases</a:t>
            </a:r>
          </a:p>
          <a:p>
            <a:pPr marL="342900" indent="-342900">
              <a:buFont typeface="Wingdings"/>
              <a:buChar char="Ø"/>
            </a:pPr>
            <a:r>
              <a:rPr 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onset of Chiral symmetry restoration</a:t>
            </a:r>
          </a:p>
          <a:p>
            <a:pPr marL="342900" indent="-342900">
              <a:buFont typeface="Wingdings"/>
              <a:buChar char="Ø"/>
            </a:pPr>
            <a:r>
              <a:rPr lang="en-US" dirty="0" err="1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hypernuclei</a:t>
            </a:r>
            <a:r>
              <a:rPr lang="en-US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strange matter</a:t>
            </a:r>
          </a:p>
          <a:p>
            <a:pPr>
              <a:spcBef>
                <a:spcPts val="500"/>
              </a:spcBef>
            </a:pPr>
            <a:endParaRPr lang="en-US" sz="140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ts val="500"/>
              </a:spcBef>
            </a:pPr>
            <a:endParaRPr lang="en-US" sz="1400" dirty="0" smtClean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ts val="500"/>
              </a:spcBef>
            </a:pPr>
            <a:endParaRPr lang="en-US" sz="2400" dirty="0" smtClean="0">
              <a:solidFill>
                <a:srgbClr val="C00000"/>
              </a:solidFill>
              <a:uFill>
                <a:solidFill>
                  <a:srgbClr val="000000"/>
                </a:solidFill>
              </a:u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-558316" y="29473"/>
            <a:ext cx="896448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CBM:</a:t>
            </a:r>
            <a:r>
              <a:rPr lang="en-US" sz="20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Exploring QCD matter at neutron star core densities (&gt; 5 </a:t>
            </a:r>
            <a:r>
              <a:rPr lang="el-GR" sz="20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ρ</a:t>
            </a:r>
            <a:r>
              <a:rPr lang="de-DE" sz="2000" baseline="-250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de-DE" sz="2000" dirty="0">
                <a:solidFill>
                  <a:srgbClr val="C00000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algn="ctr"/>
            <a:endParaRPr lang="de-DE" sz="20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0E07CB1-29D0-4412-AB16-BFF5A6FE626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2" descr="C:\Users\senger\AppData\Local\Temp\InteractionRates_withStarFt_B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39291"/>
            <a:ext cx="4047691" cy="395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Pfeil nach rechts 7"/>
          <p:cNvSpPr/>
          <p:nvPr/>
        </p:nvSpPr>
        <p:spPr bwMode="auto">
          <a:xfrm rot="12650836">
            <a:off x="2378856" y="3788483"/>
            <a:ext cx="2421263" cy="339953"/>
          </a:xfrm>
          <a:prstGeom prst="rightArrow">
            <a:avLst>
              <a:gd name="adj1" fmla="val 50000"/>
              <a:gd name="adj2" fmla="val 96605"/>
            </a:avLst>
          </a:prstGeom>
          <a:solidFill>
            <a:srgbClr val="0070C0">
              <a:alpha val="50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de-DE" sz="36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427984" y="4831992"/>
            <a:ext cx="45005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Ø"/>
            </a:pPr>
            <a:r>
              <a:rPr lang="en-US" dirty="0" smtClean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New physics insights by “pushing” interactions rates up to 10 MHz</a:t>
            </a:r>
          </a:p>
          <a:p>
            <a:pPr marL="342900" indent="-342900">
              <a:buFont typeface="Wingdings"/>
              <a:buChar char="Ø"/>
            </a:pPr>
            <a:r>
              <a:rPr lang="en-US" dirty="0" smtClean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optimized </a:t>
            </a:r>
            <a:r>
              <a:rPr lang="en-US" dirty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precision </a:t>
            </a:r>
            <a:r>
              <a:rPr lang="en-US" dirty="0" smtClean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measurements </a:t>
            </a:r>
            <a:r>
              <a:rPr lang="en-US" dirty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rare </a:t>
            </a:r>
            <a:r>
              <a:rPr lang="en-US" dirty="0" smtClean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probes </a:t>
            </a:r>
            <a:r>
              <a:rPr lang="en-US" dirty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(hyperons, </a:t>
            </a:r>
            <a:r>
              <a:rPr lang="en-US" dirty="0" err="1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hypernuclei</a:t>
            </a:r>
            <a:r>
              <a:rPr lang="en-US" dirty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dirty="0" err="1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dileptons</a:t>
            </a:r>
            <a:r>
              <a:rPr lang="en-US" dirty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charm</a:t>
            </a:r>
            <a:r>
              <a:rPr lang="en-US" dirty="0" smtClean="0">
                <a:solidFill>
                  <a:srgbClr val="0000CC"/>
                </a:solidFill>
                <a:uFill>
                  <a:solidFill>
                    <a:srgbClr val="000000"/>
                  </a:solidFill>
                </a:u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dirty="0">
              <a:solidFill>
                <a:srgbClr val="0000CC"/>
              </a:solidFill>
              <a:uFill>
                <a:solidFill>
                  <a:srgbClr val="000000"/>
                </a:solidFill>
              </a:u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6388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188640"/>
            <a:ext cx="8605837" cy="792088"/>
          </a:xfrm>
        </p:spPr>
        <p:txBody>
          <a:bodyPr/>
          <a:lstStyle/>
          <a:p>
            <a:r>
              <a:rPr lang="en-GB" sz="2000" dirty="0">
                <a:latin typeface="Britannic Bold" panose="020B0903060703020204" pitchFamily="34" charset="0"/>
              </a:rPr>
              <a:t>Example NUSTAR Science:</a:t>
            </a:r>
            <a:br>
              <a:rPr lang="en-GB" sz="2000" dirty="0">
                <a:latin typeface="Britannic Bold" panose="020B0903060703020204" pitchFamily="34" charset="0"/>
              </a:rPr>
            </a:br>
            <a:r>
              <a:rPr lang="en-GB" sz="2000" dirty="0">
                <a:latin typeface="Britannic Bold" panose="020B0903060703020204" pitchFamily="34" charset="0"/>
              </a:rPr>
              <a:t>Synthesis of the chemical elements</a:t>
            </a:r>
            <a:endParaRPr lang="en-GB" sz="2000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22565" y="1450685"/>
            <a:ext cx="8211834" cy="4903585"/>
          </a:xfrm>
        </p:spPr>
        <p:txBody>
          <a:bodyPr/>
          <a:lstStyle/>
          <a:p>
            <a:r>
              <a:rPr lang="de-DE" dirty="0" smtClean="0"/>
              <a:t>Unique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facility</a:t>
            </a:r>
            <a:endParaRPr lang="de-DE" dirty="0"/>
          </a:p>
        </p:txBody>
      </p:sp>
      <p:pic>
        <p:nvPicPr>
          <p:cNvPr id="7" name="Bild 6" descr="Folie 05 - m82_comp_72dpi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05" b="18136"/>
          <a:stretch/>
        </p:blipFill>
        <p:spPr>
          <a:xfrm>
            <a:off x="0" y="1196752"/>
            <a:ext cx="9144000" cy="4608511"/>
          </a:xfrm>
          <a:prstGeom prst="rect">
            <a:avLst/>
          </a:prstGeom>
        </p:spPr>
      </p:pic>
      <p:sp>
        <p:nvSpPr>
          <p:cNvPr id="18" name="Inhaltsplatzhalter 2"/>
          <p:cNvSpPr txBox="1">
            <a:spLocks/>
          </p:cNvSpPr>
          <p:nvPr/>
        </p:nvSpPr>
        <p:spPr>
          <a:xfrm>
            <a:off x="35496" y="6021288"/>
            <a:ext cx="8770175" cy="448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Where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and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how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were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the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heavy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elements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 smtClean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made</a:t>
            </a:r>
            <a:r>
              <a:rPr lang="de-DE" sz="1600" dirty="0" smtClean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in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the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universe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629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Britannic Bold" panose="020B0903060703020204" pitchFamily="34" charset="0"/>
              </a:rPr>
              <a:t>Facility for Antiproton and Ion Research</a:t>
            </a:r>
          </a:p>
        </p:txBody>
      </p:sp>
      <p:grpSp>
        <p:nvGrpSpPr>
          <p:cNvPr id="26" name="Gruppierung 34"/>
          <p:cNvGrpSpPr/>
          <p:nvPr/>
        </p:nvGrpSpPr>
        <p:grpSpPr>
          <a:xfrm>
            <a:off x="1095240" y="1287360"/>
            <a:ext cx="7459088" cy="5083980"/>
            <a:chOff x="825500" y="1247434"/>
            <a:chExt cx="7808191" cy="5326044"/>
          </a:xfrm>
        </p:grpSpPr>
        <p:pic>
          <p:nvPicPr>
            <p:cNvPr id="27" name="Bild 7" descr="FAIR-MSV_300dpi.jp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500" y="1247434"/>
              <a:ext cx="7493000" cy="5326044"/>
            </a:xfrm>
            <a:prstGeom prst="rect">
              <a:avLst/>
            </a:prstGeom>
          </p:spPr>
        </p:pic>
        <p:sp>
          <p:nvSpPr>
            <p:cNvPr id="28" name="Textfeld 8"/>
            <p:cNvSpPr txBox="1"/>
            <p:nvPr/>
          </p:nvSpPr>
          <p:spPr>
            <a:xfrm>
              <a:off x="5816601" y="2146300"/>
              <a:ext cx="1498600" cy="48364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ctr"/>
              <a: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  <a:t>Ring </a:t>
              </a:r>
              <a:r>
                <a:rPr lang="de-DE" sz="1200" dirty="0" err="1" smtClean="0">
                  <a:solidFill>
                    <a:prstClr val="black"/>
                  </a:solidFill>
                  <a:latin typeface="Calibri"/>
                  <a:cs typeface="Calibri"/>
                </a:rPr>
                <a:t>accelerator</a:t>
              </a:r>
              <a: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  <a:t> SIS100</a:t>
              </a:r>
            </a:p>
          </p:txBody>
        </p:sp>
        <p:sp>
          <p:nvSpPr>
            <p:cNvPr id="29" name="Textfeld 9"/>
            <p:cNvSpPr txBox="1"/>
            <p:nvPr/>
          </p:nvSpPr>
          <p:spPr>
            <a:xfrm>
              <a:off x="7135090" y="3610272"/>
              <a:ext cx="1498600" cy="48364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de-DE" sz="1200" dirty="0" err="1" smtClean="0">
                  <a:solidFill>
                    <a:prstClr val="black"/>
                  </a:solidFill>
                  <a:latin typeface="Calibri"/>
                  <a:cs typeface="Calibri"/>
                </a:rPr>
                <a:t>Production</a:t>
              </a:r>
              <a: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  <a:t> </a:t>
              </a:r>
              <a:r>
                <a:rPr lang="de-DE" sz="1200" dirty="0" err="1" smtClean="0">
                  <a:solidFill>
                    <a:prstClr val="black"/>
                  </a:solidFill>
                  <a:latin typeface="Calibri"/>
                  <a:cs typeface="Calibri"/>
                </a:rPr>
                <a:t>of</a:t>
              </a:r>
              <a: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  <a:t> </a:t>
              </a:r>
              <a:r>
                <a:rPr lang="de-DE" sz="1200" dirty="0" err="1" smtClean="0">
                  <a:solidFill>
                    <a:prstClr val="black"/>
                  </a:solidFill>
                  <a:latin typeface="Calibri"/>
                  <a:cs typeface="Calibri"/>
                </a:rPr>
                <a:t>new</a:t>
              </a:r>
              <a: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  <a:t> </a:t>
              </a:r>
              <a:r>
                <a:rPr lang="de-DE" sz="1200" dirty="0" err="1" smtClean="0">
                  <a:solidFill>
                    <a:prstClr val="black"/>
                  </a:solidFill>
                  <a:latin typeface="Calibri"/>
                  <a:cs typeface="Calibri"/>
                </a:rPr>
                <a:t>atomic</a:t>
              </a:r>
              <a: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  <a:t> </a:t>
              </a:r>
              <a:r>
                <a:rPr lang="de-DE" sz="1200" dirty="0" err="1" smtClean="0">
                  <a:solidFill>
                    <a:prstClr val="black"/>
                  </a:solidFill>
                  <a:latin typeface="Calibri"/>
                  <a:cs typeface="Calibri"/>
                </a:rPr>
                <a:t>nuclei</a:t>
              </a:r>
              <a:endParaRPr lang="de-DE" sz="1200" dirty="0" smtClean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  <p:sp>
          <p:nvSpPr>
            <p:cNvPr id="30" name="Textfeld 10"/>
            <p:cNvSpPr txBox="1"/>
            <p:nvPr/>
          </p:nvSpPr>
          <p:spPr>
            <a:xfrm>
              <a:off x="7135090" y="4245272"/>
              <a:ext cx="1498600" cy="48364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de-DE" sz="1200" dirty="0" err="1" smtClean="0">
                  <a:solidFill>
                    <a:prstClr val="black"/>
                  </a:solidFill>
                  <a:latin typeface="Calibri"/>
                  <a:cs typeface="Calibri"/>
                </a:rPr>
                <a:t>Production</a:t>
              </a:r>
              <a: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  <a:t> </a:t>
              </a:r>
              <a:r>
                <a:rPr lang="de-DE" sz="1200" dirty="0" err="1" smtClean="0">
                  <a:solidFill>
                    <a:prstClr val="black"/>
                  </a:solidFill>
                  <a:latin typeface="Calibri"/>
                  <a:cs typeface="Calibri"/>
                </a:rPr>
                <a:t>of</a:t>
              </a:r>
              <a: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  <a:t> </a:t>
              </a:r>
              <a:r>
                <a:rPr lang="de-DE" sz="1200" dirty="0" err="1" smtClean="0">
                  <a:solidFill>
                    <a:prstClr val="black"/>
                  </a:solidFill>
                  <a:latin typeface="Calibri"/>
                  <a:cs typeface="Calibri"/>
                </a:rPr>
                <a:t>antiprotons</a:t>
              </a:r>
              <a:endParaRPr lang="de-DE" sz="1200" dirty="0" smtClean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  <p:sp>
          <p:nvSpPr>
            <p:cNvPr id="31" name="Textfeld 11"/>
            <p:cNvSpPr txBox="1"/>
            <p:nvPr/>
          </p:nvSpPr>
          <p:spPr>
            <a:xfrm>
              <a:off x="3314700" y="5668665"/>
              <a:ext cx="1498600" cy="4616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de-DE" sz="1200" dirty="0" err="1" smtClean="0">
                  <a:solidFill>
                    <a:prstClr val="black"/>
                  </a:solidFill>
                </a:rPr>
                <a:t>Collector</a:t>
              </a:r>
              <a:r>
                <a:rPr lang="de-DE" sz="1200" dirty="0">
                  <a:solidFill>
                    <a:prstClr val="black"/>
                  </a:solidFill>
                </a:rPr>
                <a:t> </a:t>
              </a:r>
              <a:r>
                <a:rPr lang="de-DE" sz="1200" dirty="0" smtClean="0">
                  <a:solidFill>
                    <a:prstClr val="black"/>
                  </a:solidFill>
                </a:rPr>
                <a:t/>
              </a:r>
              <a:br>
                <a:rPr lang="de-DE" sz="1200" dirty="0" smtClean="0">
                  <a:solidFill>
                    <a:prstClr val="black"/>
                  </a:solidFill>
                </a:rPr>
              </a:br>
              <a:r>
                <a:rPr lang="de-DE" sz="1200" dirty="0" smtClean="0">
                  <a:solidFill>
                    <a:prstClr val="black"/>
                  </a:solidFill>
                </a:rPr>
                <a:t>ring</a:t>
              </a:r>
            </a:p>
          </p:txBody>
        </p:sp>
        <p:sp>
          <p:nvSpPr>
            <p:cNvPr id="32" name="Textfeld 12"/>
            <p:cNvSpPr txBox="1"/>
            <p:nvPr/>
          </p:nvSpPr>
          <p:spPr>
            <a:xfrm>
              <a:off x="4165600" y="3835568"/>
              <a:ext cx="1498600" cy="46166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</a:rPr>
                <a:t>Antiproton </a:t>
              </a:r>
              <a:br>
                <a:rPr lang="de-DE" sz="1200" dirty="0" smtClean="0">
                  <a:solidFill>
                    <a:prstClr val="black"/>
                  </a:solidFill>
                </a:rPr>
              </a:br>
              <a:r>
                <a:rPr lang="de-DE" sz="1200" dirty="0" smtClean="0">
                  <a:solidFill>
                    <a:prstClr val="black"/>
                  </a:solidFill>
                </a:rPr>
                <a:t>ring</a:t>
              </a:r>
            </a:p>
          </p:txBody>
        </p:sp>
        <p:sp>
          <p:nvSpPr>
            <p:cNvPr id="33" name="Textfeld 13"/>
            <p:cNvSpPr txBox="1"/>
            <p:nvPr/>
          </p:nvSpPr>
          <p:spPr>
            <a:xfrm>
              <a:off x="990600" y="2380565"/>
              <a:ext cx="1498600" cy="67710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  <a:t>Linear </a:t>
              </a:r>
              <a:b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</a:br>
              <a:r>
                <a:rPr lang="de-DE" sz="1200" dirty="0" err="1" smtClean="0">
                  <a:solidFill>
                    <a:prstClr val="black"/>
                  </a:solidFill>
                  <a:latin typeface="Calibri"/>
                  <a:cs typeface="Calibri"/>
                </a:rPr>
                <a:t>accelerator</a:t>
              </a:r>
              <a:endParaRPr lang="de-DE" sz="1200" dirty="0" smtClean="0">
                <a:solidFill>
                  <a:prstClr val="black"/>
                </a:solidFill>
                <a:latin typeface="Calibri"/>
                <a:cs typeface="Calibri"/>
              </a:endParaRPr>
            </a:p>
            <a:p>
              <a:endParaRPr lang="de-DE" sz="12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34" name="Textfeld 14"/>
            <p:cNvSpPr txBox="1"/>
            <p:nvPr/>
          </p:nvSpPr>
          <p:spPr>
            <a:xfrm>
              <a:off x="3746500" y="2164834"/>
              <a:ext cx="1498600" cy="677105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  <a:t>Ring</a:t>
              </a:r>
              <a:br>
                <a:rPr lang="de-DE" sz="1200" dirty="0" smtClean="0">
                  <a:solidFill>
                    <a:prstClr val="black"/>
                  </a:solidFill>
                  <a:latin typeface="Calibri"/>
                  <a:cs typeface="Calibri"/>
                </a:rPr>
              </a:br>
              <a:r>
                <a:rPr lang="de-DE" sz="1200" dirty="0" err="1" smtClean="0">
                  <a:solidFill>
                    <a:prstClr val="black"/>
                  </a:solidFill>
                  <a:latin typeface="Calibri"/>
                  <a:cs typeface="Calibri"/>
                </a:rPr>
                <a:t>accelerator</a:t>
              </a:r>
              <a:endParaRPr lang="de-DE" sz="1200" dirty="0" smtClean="0">
                <a:solidFill>
                  <a:prstClr val="black"/>
                </a:solidFill>
                <a:latin typeface="Calibri"/>
                <a:cs typeface="Calibri"/>
              </a:endParaRPr>
            </a:p>
            <a:p>
              <a:endParaRPr lang="de-DE" sz="1200" dirty="0" smtClean="0">
                <a:solidFill>
                  <a:prstClr val="black"/>
                </a:solidFill>
              </a:endParaRPr>
            </a:p>
          </p:txBody>
        </p:sp>
        <p:grpSp>
          <p:nvGrpSpPr>
            <p:cNvPr id="35" name="Gruppierung 21"/>
            <p:cNvGrpSpPr>
              <a:grpSpLocks/>
            </p:cNvGrpSpPr>
            <p:nvPr/>
          </p:nvGrpSpPr>
          <p:grpSpPr bwMode="auto">
            <a:xfrm>
              <a:off x="1185069" y="4681537"/>
              <a:ext cx="725487" cy="542925"/>
              <a:chOff x="1229557" y="4830232"/>
              <a:chExt cx="888064" cy="553943"/>
            </a:xfrm>
          </p:grpSpPr>
          <p:sp>
            <p:nvSpPr>
              <p:cNvPr id="43" name="Textfeld 22"/>
              <p:cNvSpPr txBox="1">
                <a:spLocks noChangeArrowheads="1"/>
              </p:cNvSpPr>
              <p:nvPr/>
            </p:nvSpPr>
            <p:spPr bwMode="auto">
              <a:xfrm>
                <a:off x="1229557" y="4944975"/>
                <a:ext cx="888064" cy="439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 u="sng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1pPr>
                <a:lvl2pPr marL="742950" indent="-285750">
                  <a:defRPr sz="2400" u="sng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2pPr>
                <a:lvl3pPr marL="1143000" indent="-228600">
                  <a:defRPr sz="2400" u="sng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3pPr>
                <a:lvl4pPr marL="1600200" indent="-228600">
                  <a:defRPr sz="2400" u="sng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4pPr>
                <a:lvl5pPr marL="2057400" indent="-228600">
                  <a:defRPr sz="2400" u="sng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u="sng">
                    <a:solidFill>
                      <a:schemeClr val="tx1"/>
                    </a:solidFill>
                    <a:latin typeface="Arial" charset="0"/>
                    <a:ea typeface="MS PGothic" charset="0"/>
                    <a:cs typeface="MS PGothic" charset="0"/>
                  </a:defRPr>
                </a:lvl9pPr>
              </a:lstStyle>
              <a:p>
                <a:r>
                  <a:rPr lang="en-US" sz="1100" u="none">
                    <a:solidFill>
                      <a:srgbClr val="000000"/>
                    </a:solidFill>
                    <a:cs typeface="Arial" charset="0"/>
                  </a:rPr>
                  <a:t>100 meters</a:t>
                </a:r>
              </a:p>
            </p:txBody>
          </p:sp>
          <p:grpSp>
            <p:nvGrpSpPr>
              <p:cNvPr id="44" name="Gruppierung 23"/>
              <p:cNvGrpSpPr>
                <a:grpSpLocks/>
              </p:cNvGrpSpPr>
              <p:nvPr/>
            </p:nvGrpSpPr>
            <p:grpSpPr bwMode="auto">
              <a:xfrm>
                <a:off x="1310629" y="4830232"/>
                <a:ext cx="732157" cy="148166"/>
                <a:chOff x="1310629" y="4830232"/>
                <a:chExt cx="732157" cy="148166"/>
              </a:xfrm>
            </p:grpSpPr>
            <p:cxnSp>
              <p:nvCxnSpPr>
                <p:cNvPr id="45" name="Gerade Verbindung 18"/>
                <p:cNvCxnSpPr/>
                <p:nvPr/>
              </p:nvCxnSpPr>
              <p:spPr>
                <a:xfrm>
                  <a:off x="1311174" y="4903119"/>
                  <a:ext cx="728717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Gerade Verbindung 19"/>
                <p:cNvCxnSpPr/>
                <p:nvPr/>
              </p:nvCxnSpPr>
              <p:spPr>
                <a:xfrm>
                  <a:off x="1311174" y="4830232"/>
                  <a:ext cx="0" cy="147394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Gerade Verbindung 20"/>
                <p:cNvCxnSpPr/>
                <p:nvPr/>
              </p:nvCxnSpPr>
              <p:spPr>
                <a:xfrm>
                  <a:off x="2041835" y="4830232"/>
                  <a:ext cx="0" cy="147394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6" name="Gerade Verbindung 22"/>
            <p:cNvCxnSpPr/>
            <p:nvPr/>
          </p:nvCxnSpPr>
          <p:spPr>
            <a:xfrm flipH="1">
              <a:off x="6350000" y="3835568"/>
              <a:ext cx="785090" cy="355433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23"/>
            <p:cNvCxnSpPr/>
            <p:nvPr/>
          </p:nvCxnSpPr>
          <p:spPr>
            <a:xfrm flipH="1">
              <a:off x="5334000" y="4495800"/>
              <a:ext cx="1801090" cy="609601"/>
            </a:xfrm>
            <a:prstGeom prst="line">
              <a:avLst/>
            </a:prstGeom>
            <a:ln w="63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uppierung 31"/>
            <p:cNvGrpSpPr/>
            <p:nvPr/>
          </p:nvGrpSpPr>
          <p:grpSpPr>
            <a:xfrm>
              <a:off x="6900064" y="5222902"/>
              <a:ext cx="1733627" cy="1257480"/>
              <a:chOff x="402230" y="5272501"/>
              <a:chExt cx="1733627" cy="1257480"/>
            </a:xfrm>
          </p:grpSpPr>
          <p:sp>
            <p:nvSpPr>
              <p:cNvPr id="39" name="Rechteck 26"/>
              <p:cNvSpPr>
                <a:spLocks/>
              </p:cNvSpPr>
              <p:nvPr/>
            </p:nvSpPr>
            <p:spPr>
              <a:xfrm>
                <a:off x="402230" y="5286865"/>
                <a:ext cx="255600" cy="255600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prstClr val="white"/>
                  </a:solidFill>
                </a:endParaRPr>
              </a:p>
            </p:txBody>
          </p:sp>
          <p:sp>
            <p:nvSpPr>
              <p:cNvPr id="40" name="Rechteck 27"/>
              <p:cNvSpPr>
                <a:spLocks/>
              </p:cNvSpPr>
              <p:nvPr/>
            </p:nvSpPr>
            <p:spPr>
              <a:xfrm>
                <a:off x="402230" y="5644697"/>
                <a:ext cx="255600" cy="255600"/>
              </a:xfrm>
              <a:prstGeom prst="rect">
                <a:avLst/>
              </a:prstGeom>
              <a:solidFill>
                <a:srgbClr val="B4372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Rechteck 28"/>
              <p:cNvSpPr>
                <a:spLocks/>
              </p:cNvSpPr>
              <p:nvPr/>
            </p:nvSpPr>
            <p:spPr>
              <a:xfrm>
                <a:off x="402230" y="6002530"/>
                <a:ext cx="255600" cy="2556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Textfeld 30"/>
              <p:cNvSpPr txBox="1"/>
              <p:nvPr/>
            </p:nvSpPr>
            <p:spPr>
              <a:xfrm>
                <a:off x="800100" y="5272501"/>
                <a:ext cx="1335757" cy="1257480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r>
                  <a:rPr lang="de-DE" sz="1200" dirty="0" err="1" smtClean="0">
                    <a:solidFill>
                      <a:prstClr val="black"/>
                    </a:solidFill>
                    <a:latin typeface="Britannic Bold" panose="020B0903060703020204" pitchFamily="34" charset="0"/>
                    <a:cs typeface="Calibri"/>
                  </a:rPr>
                  <a:t>Existing</a:t>
                </a:r>
                <a:r>
                  <a:rPr lang="de-DE" sz="1200" dirty="0" smtClean="0">
                    <a:solidFill>
                      <a:prstClr val="black"/>
                    </a:solidFill>
                    <a:latin typeface="Britannic Bold" panose="020B0903060703020204" pitchFamily="34" charset="0"/>
                    <a:cs typeface="Calibri"/>
                  </a:rPr>
                  <a:t> </a:t>
                </a:r>
                <a:r>
                  <a:rPr lang="de-DE" sz="1200" dirty="0" err="1" smtClean="0">
                    <a:solidFill>
                      <a:prstClr val="black"/>
                    </a:solidFill>
                    <a:latin typeface="Britannic Bold" panose="020B0903060703020204" pitchFamily="34" charset="0"/>
                    <a:cs typeface="Calibri"/>
                  </a:rPr>
                  <a:t>facility</a:t>
                </a:r>
                <a:r>
                  <a:rPr lang="de-DE" sz="1200" dirty="0" smtClean="0">
                    <a:solidFill>
                      <a:prstClr val="black"/>
                    </a:solidFill>
                    <a:latin typeface="Britannic Bold" panose="020B0903060703020204" pitchFamily="34" charset="0"/>
                    <a:cs typeface="Calibri"/>
                  </a:rPr>
                  <a:t/>
                </a:r>
                <a:br>
                  <a:rPr lang="de-DE" sz="1200" dirty="0" smtClean="0">
                    <a:solidFill>
                      <a:prstClr val="black"/>
                    </a:solidFill>
                    <a:latin typeface="Britannic Bold" panose="020B0903060703020204" pitchFamily="34" charset="0"/>
                    <a:cs typeface="Calibri"/>
                  </a:rPr>
                </a:br>
                <a:endParaRPr lang="de-DE" sz="1200" dirty="0" smtClean="0">
                  <a:solidFill>
                    <a:prstClr val="black"/>
                  </a:solidFill>
                  <a:latin typeface="Britannic Bold" panose="020B0903060703020204" pitchFamily="34" charset="0"/>
                  <a:cs typeface="Calibri"/>
                </a:endParaRPr>
              </a:p>
              <a:p>
                <a:r>
                  <a:rPr lang="de-DE" sz="1200" dirty="0" err="1" smtClean="0">
                    <a:solidFill>
                      <a:prstClr val="black"/>
                    </a:solidFill>
                    <a:latin typeface="Britannic Bold" panose="020B0903060703020204" pitchFamily="34" charset="0"/>
                    <a:cs typeface="Calibri"/>
                  </a:rPr>
                  <a:t>Planned</a:t>
                </a:r>
                <a:r>
                  <a:rPr lang="de-DE" sz="1200" dirty="0" smtClean="0">
                    <a:solidFill>
                      <a:prstClr val="black"/>
                    </a:solidFill>
                    <a:latin typeface="Britannic Bold" panose="020B0903060703020204" pitchFamily="34" charset="0"/>
                    <a:cs typeface="Calibri"/>
                  </a:rPr>
                  <a:t> </a:t>
                </a:r>
                <a:r>
                  <a:rPr lang="de-DE" sz="1200" dirty="0" err="1" smtClean="0">
                    <a:solidFill>
                      <a:prstClr val="black"/>
                    </a:solidFill>
                    <a:latin typeface="Britannic Bold" panose="020B0903060703020204" pitchFamily="34" charset="0"/>
                    <a:cs typeface="Calibri"/>
                  </a:rPr>
                  <a:t>facility</a:t>
                </a:r>
                <a:r>
                  <a:rPr lang="de-DE" sz="1200" dirty="0" smtClean="0">
                    <a:solidFill>
                      <a:prstClr val="black"/>
                    </a:solidFill>
                    <a:latin typeface="Britannic Bold" panose="020B0903060703020204" pitchFamily="34" charset="0"/>
                    <a:cs typeface="Calibri"/>
                  </a:rPr>
                  <a:t/>
                </a:r>
                <a:br>
                  <a:rPr lang="de-DE" sz="1200" dirty="0" smtClean="0">
                    <a:solidFill>
                      <a:prstClr val="black"/>
                    </a:solidFill>
                    <a:latin typeface="Britannic Bold" panose="020B0903060703020204" pitchFamily="34" charset="0"/>
                    <a:cs typeface="Calibri"/>
                  </a:rPr>
                </a:br>
                <a:endParaRPr lang="de-DE" sz="1200" dirty="0" smtClean="0">
                  <a:solidFill>
                    <a:prstClr val="black"/>
                  </a:solidFill>
                  <a:latin typeface="Britannic Bold" panose="020B0903060703020204" pitchFamily="34" charset="0"/>
                  <a:cs typeface="Calibri"/>
                </a:endParaRPr>
              </a:p>
              <a:p>
                <a:r>
                  <a:rPr lang="de-DE" sz="1200" dirty="0" smtClean="0">
                    <a:solidFill>
                      <a:prstClr val="black"/>
                    </a:solidFill>
                    <a:latin typeface="Britannic Bold" panose="020B0903060703020204" pitchFamily="34" charset="0"/>
                    <a:cs typeface="Calibri"/>
                  </a:rPr>
                  <a:t>Experiments</a:t>
                </a:r>
              </a:p>
              <a:p>
                <a:endParaRPr lang="de-DE" sz="1200" dirty="0" smtClean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6" y="1052736"/>
            <a:ext cx="8605837" cy="791294"/>
          </a:xfrm>
        </p:spPr>
        <p:txBody>
          <a:bodyPr/>
          <a:lstStyle/>
          <a:p>
            <a:pPr marL="0" indent="0"/>
            <a:r>
              <a:rPr lang="en-GB" sz="2000" dirty="0" smtClean="0">
                <a:latin typeface="Britannic Bold" panose="020B0903060703020204" pitchFamily="34" charset="0"/>
              </a:rPr>
              <a:t>– </a:t>
            </a:r>
            <a:r>
              <a:rPr lang="en-GB" sz="1800" dirty="0" smtClean="0">
                <a:latin typeface="Britannic Bold" panose="020B0903060703020204" pitchFamily="34" charset="0"/>
              </a:rPr>
              <a:t>new international </a:t>
            </a:r>
            <a:r>
              <a:rPr lang="en-GB" sz="1800" dirty="0">
                <a:latin typeface="Britannic Bold" panose="020B0903060703020204" pitchFamily="34" charset="0"/>
              </a:rPr>
              <a:t>research laboratory </a:t>
            </a:r>
            <a:r>
              <a:rPr lang="en-GB" sz="1800" u="sng" dirty="0">
                <a:solidFill>
                  <a:srgbClr val="FF0000"/>
                </a:solidFill>
                <a:latin typeface="Britannic Bold" panose="020B0903060703020204" pitchFamily="34" charset="0"/>
              </a:rPr>
              <a:t>under construction</a:t>
            </a:r>
          </a:p>
          <a:p>
            <a:r>
              <a:rPr lang="en-GB" sz="1800" dirty="0" smtClean="0">
                <a:latin typeface="Britannic Bold" panose="020B0903060703020204" pitchFamily="34" charset="0"/>
              </a:rPr>
              <a:t>   to </a:t>
            </a:r>
            <a:r>
              <a:rPr lang="en-GB" sz="1800" dirty="0">
                <a:latin typeface="Britannic Bold" panose="020B0903060703020204" pitchFamily="34" charset="0"/>
              </a:rPr>
              <a:t>explore the nature and evolution of </a:t>
            </a:r>
            <a:r>
              <a:rPr lang="en-GB" sz="1800" dirty="0" smtClean="0">
                <a:latin typeface="Britannic Bold" panose="020B0903060703020204" pitchFamily="34" charset="0"/>
              </a:rPr>
              <a:t>matter </a:t>
            </a:r>
            <a:endParaRPr lang="en-GB" sz="1800" dirty="0">
              <a:latin typeface="Britannic Bold" panose="020B0903060703020204" pitchFamily="34" charset="0"/>
            </a:endParaRPr>
          </a:p>
          <a:p>
            <a:r>
              <a:rPr lang="en-GB" sz="1800" dirty="0" smtClean="0">
                <a:latin typeface="Britannic Bold" panose="020B0903060703020204" pitchFamily="34" charset="0"/>
              </a:rPr>
              <a:t>   in </a:t>
            </a:r>
            <a:r>
              <a:rPr lang="en-GB" sz="1800" dirty="0">
                <a:latin typeface="Britannic Bold" panose="020B0903060703020204" pitchFamily="34" charset="0"/>
              </a:rPr>
              <a:t>the Universe</a:t>
            </a:r>
          </a:p>
          <a:p>
            <a:endParaRPr lang="en-GB" dirty="0"/>
          </a:p>
        </p:txBody>
      </p:sp>
      <p:sp>
        <p:nvSpPr>
          <p:cNvPr id="48" name="Textfeld 3"/>
          <p:cNvSpPr txBox="1"/>
          <p:nvPr/>
        </p:nvSpPr>
        <p:spPr>
          <a:xfrm>
            <a:off x="35496" y="5129897"/>
            <a:ext cx="3221732" cy="1323439"/>
          </a:xfrm>
          <a:prstGeom prst="rect">
            <a:avLst/>
          </a:prstGeom>
          <a:ln>
            <a:solidFill>
              <a:schemeClr val="accent6"/>
            </a:solidFill>
          </a:ln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US" sz="1600" dirty="0">
                <a:solidFill>
                  <a:srgbClr val="00599D"/>
                </a:solidFill>
                <a:latin typeface="Britannic Bold" panose="020B0903060703020204" pitchFamily="34" charset="0"/>
              </a:rPr>
              <a:t>“Gain factors” rel. to GSI</a:t>
            </a:r>
          </a:p>
          <a:p>
            <a:pPr marL="285750" indent="-285750">
              <a:buClr>
                <a:srgbClr val="F79646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99D"/>
                </a:solidFill>
                <a:latin typeface="Britannic Bold" panose="020B0903060703020204" pitchFamily="34" charset="0"/>
              </a:rPr>
              <a:t>100 – 10.000 x intensity</a:t>
            </a:r>
          </a:p>
          <a:p>
            <a:pPr marL="285750" indent="-285750">
              <a:buClr>
                <a:srgbClr val="F79646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99D"/>
                </a:solidFill>
                <a:latin typeface="Britannic Bold" panose="020B0903060703020204" pitchFamily="34" charset="0"/>
              </a:rPr>
              <a:t>10 x energy</a:t>
            </a:r>
          </a:p>
          <a:p>
            <a:pPr marL="285750" indent="-285750">
              <a:buClr>
                <a:srgbClr val="F79646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99D"/>
                </a:solidFill>
                <a:latin typeface="Britannic Bold" panose="020B0903060703020204" pitchFamily="34" charset="0"/>
              </a:rPr>
              <a:t>antiproton </a:t>
            </a:r>
            <a:r>
              <a:rPr lang="en-US" sz="1600" dirty="0" smtClean="0">
                <a:solidFill>
                  <a:srgbClr val="00599D"/>
                </a:solidFill>
                <a:latin typeface="Britannic Bold" panose="020B0903060703020204" pitchFamily="34" charset="0"/>
              </a:rPr>
              <a:t>beams</a:t>
            </a:r>
          </a:p>
          <a:p>
            <a:pPr>
              <a:buClr>
                <a:srgbClr val="F79646"/>
              </a:buClr>
            </a:pPr>
            <a:r>
              <a:rPr lang="en-US" sz="1600" dirty="0" smtClean="0">
                <a:solidFill>
                  <a:srgbClr val="00599D"/>
                </a:solidFill>
                <a:latin typeface="Britannic Bold" panose="020B0903060703020204" pitchFamily="34" charset="0"/>
              </a:rPr>
              <a:t>   = &gt; major discovery potential</a:t>
            </a:r>
            <a:endParaRPr lang="en-US" sz="1600" dirty="0">
              <a:solidFill>
                <a:srgbClr val="00599D"/>
              </a:solidFill>
              <a:latin typeface="Britannic Bold" panose="020B0903060703020204" pitchFamily="34" charset="0"/>
            </a:endParaRPr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3">
            <a:lum bright="-14000" contrast="61000"/>
            <a:alphaModFix/>
          </a:blip>
          <a:srcRect l="5559" t="5550" r="16681"/>
          <a:stretch>
            <a:fillRect/>
          </a:stretch>
        </p:blipFill>
        <p:spPr bwMode="auto">
          <a:xfrm>
            <a:off x="8020158" y="2640345"/>
            <a:ext cx="876989" cy="749954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25" name="Picture 24" descr="GSI_Logo_rg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164" y="3146277"/>
            <a:ext cx="1189597" cy="396532"/>
          </a:xfrm>
          <a:prstGeom prst="rect">
            <a:avLst/>
          </a:prstGeom>
        </p:spPr>
      </p:pic>
      <p:sp>
        <p:nvSpPr>
          <p:cNvPr id="49" name="Footer Placeholder 4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96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188640"/>
            <a:ext cx="8605837" cy="792088"/>
          </a:xfrm>
        </p:spPr>
        <p:txBody>
          <a:bodyPr/>
          <a:lstStyle/>
          <a:p>
            <a:r>
              <a:rPr lang="en-GB" sz="2000" dirty="0">
                <a:latin typeface="Britannic Bold" panose="020B0903060703020204" pitchFamily="34" charset="0"/>
              </a:rPr>
              <a:t>Example NUSTAR Science:</a:t>
            </a:r>
            <a:br>
              <a:rPr lang="en-GB" sz="2000" dirty="0">
                <a:latin typeface="Britannic Bold" panose="020B0903060703020204" pitchFamily="34" charset="0"/>
              </a:rPr>
            </a:br>
            <a:r>
              <a:rPr lang="en-GB" sz="2000" dirty="0">
                <a:latin typeface="Britannic Bold" panose="020B0903060703020204" pitchFamily="34" charset="0"/>
              </a:rPr>
              <a:t>Synthesis of the chemical elements</a:t>
            </a:r>
            <a:endParaRPr lang="en-GB" sz="2000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22565" y="1450685"/>
            <a:ext cx="8211834" cy="4903585"/>
          </a:xfrm>
        </p:spPr>
        <p:txBody>
          <a:bodyPr/>
          <a:lstStyle/>
          <a:p>
            <a:r>
              <a:rPr lang="de-DE" dirty="0" smtClean="0"/>
              <a:t>Unique </a:t>
            </a:r>
            <a:r>
              <a:rPr lang="de-DE" dirty="0" err="1" smtClean="0"/>
              <a:t>particle</a:t>
            </a:r>
            <a:r>
              <a:rPr lang="de-DE" dirty="0" smtClean="0"/>
              <a:t> </a:t>
            </a:r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facility</a:t>
            </a:r>
            <a:endParaRPr lang="de-DE" dirty="0"/>
          </a:p>
        </p:txBody>
      </p:sp>
      <p:pic>
        <p:nvPicPr>
          <p:cNvPr id="7" name="Bild 6" descr="Folie 05 - m82_comp_72dpi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05" b="18136"/>
          <a:stretch/>
        </p:blipFill>
        <p:spPr>
          <a:xfrm>
            <a:off x="0" y="1196752"/>
            <a:ext cx="9144000" cy="4608511"/>
          </a:xfrm>
          <a:prstGeom prst="rect">
            <a:avLst/>
          </a:prstGeom>
        </p:spPr>
      </p:pic>
      <p:grpSp>
        <p:nvGrpSpPr>
          <p:cNvPr id="8" name="Group 21"/>
          <p:cNvGrpSpPr/>
          <p:nvPr/>
        </p:nvGrpSpPr>
        <p:grpSpPr>
          <a:xfrm>
            <a:off x="644684" y="3645023"/>
            <a:ext cx="3279244" cy="1782199"/>
            <a:chOff x="616041" y="4591219"/>
            <a:chExt cx="3290736" cy="1815931"/>
          </a:xfrm>
        </p:grpSpPr>
        <p:pic>
          <p:nvPicPr>
            <p:cNvPr id="9" name="Picture 6" descr="screenshot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6041" y="4591219"/>
              <a:ext cx="3290736" cy="1783579"/>
            </a:xfrm>
            <a:prstGeom prst="rect">
              <a:avLst/>
            </a:prstGeom>
          </p:spPr>
        </p:pic>
        <p:sp>
          <p:nvSpPr>
            <p:cNvPr id="10" name="Freeform 8"/>
            <p:cNvSpPr/>
            <p:nvPr/>
          </p:nvSpPr>
          <p:spPr>
            <a:xfrm>
              <a:off x="628650" y="4921250"/>
              <a:ext cx="3276600" cy="1485900"/>
            </a:xfrm>
            <a:custGeom>
              <a:avLst/>
              <a:gdLst>
                <a:gd name="connsiteX0" fmla="*/ 44450 w 3276600"/>
                <a:gd name="connsiteY0" fmla="*/ 184150 h 1485900"/>
                <a:gd name="connsiteX1" fmla="*/ 260350 w 3276600"/>
                <a:gd name="connsiteY1" fmla="*/ 184150 h 1485900"/>
                <a:gd name="connsiteX2" fmla="*/ 266700 w 3276600"/>
                <a:gd name="connsiteY2" fmla="*/ 0 h 1485900"/>
                <a:gd name="connsiteX3" fmla="*/ 3263900 w 3276600"/>
                <a:gd name="connsiteY3" fmla="*/ 12700 h 1485900"/>
                <a:gd name="connsiteX4" fmla="*/ 3276600 w 3276600"/>
                <a:gd name="connsiteY4" fmla="*/ 1485900 h 1485900"/>
                <a:gd name="connsiteX5" fmla="*/ 0 w 3276600"/>
                <a:gd name="connsiteY5" fmla="*/ 1466850 h 1485900"/>
                <a:gd name="connsiteX6" fmla="*/ 0 w 3276600"/>
                <a:gd name="connsiteY6" fmla="*/ 222250 h 148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76600" h="1485900">
                  <a:moveTo>
                    <a:pt x="44450" y="184150"/>
                  </a:moveTo>
                  <a:lnTo>
                    <a:pt x="260350" y="184150"/>
                  </a:lnTo>
                  <a:lnTo>
                    <a:pt x="266700" y="0"/>
                  </a:lnTo>
                  <a:lnTo>
                    <a:pt x="3263900" y="12700"/>
                  </a:lnTo>
                  <a:lnTo>
                    <a:pt x="3276600" y="1485900"/>
                  </a:lnTo>
                  <a:lnTo>
                    <a:pt x="0" y="1466850"/>
                  </a:lnTo>
                  <a:lnTo>
                    <a:pt x="0" y="22225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9"/>
            <p:cNvSpPr/>
            <p:nvPr/>
          </p:nvSpPr>
          <p:spPr>
            <a:xfrm>
              <a:off x="927100" y="4762500"/>
              <a:ext cx="2730500" cy="2032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2" name="Picture 7" descr="screensho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92" y="1628800"/>
            <a:ext cx="3290736" cy="1783579"/>
          </a:xfrm>
          <a:prstGeom prst="rect">
            <a:avLst/>
          </a:prstGeom>
        </p:spPr>
      </p:pic>
      <p:sp>
        <p:nvSpPr>
          <p:cNvPr id="13" name="Freeform 2"/>
          <p:cNvSpPr/>
          <p:nvPr/>
        </p:nvSpPr>
        <p:spPr>
          <a:xfrm>
            <a:off x="723831" y="2265181"/>
            <a:ext cx="3162300" cy="1073150"/>
          </a:xfrm>
          <a:custGeom>
            <a:avLst/>
            <a:gdLst>
              <a:gd name="connsiteX0" fmla="*/ 2286000 w 3162300"/>
              <a:gd name="connsiteY0" fmla="*/ 0 h 1073150"/>
              <a:gd name="connsiteX1" fmla="*/ 2286000 w 3162300"/>
              <a:gd name="connsiteY1" fmla="*/ 171450 h 1073150"/>
              <a:gd name="connsiteX2" fmla="*/ 6350 w 3162300"/>
              <a:gd name="connsiteY2" fmla="*/ 165100 h 1073150"/>
              <a:gd name="connsiteX3" fmla="*/ 0 w 3162300"/>
              <a:gd name="connsiteY3" fmla="*/ 1073150 h 1073150"/>
              <a:gd name="connsiteX4" fmla="*/ 3162300 w 3162300"/>
              <a:gd name="connsiteY4" fmla="*/ 1073150 h 1073150"/>
              <a:gd name="connsiteX5" fmla="*/ 3149600 w 3162300"/>
              <a:gd name="connsiteY5" fmla="*/ 0 h 1073150"/>
              <a:gd name="connsiteX6" fmla="*/ 2286000 w 3162300"/>
              <a:gd name="connsiteY6" fmla="*/ 0 h 1073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62300" h="1073150">
                <a:moveTo>
                  <a:pt x="2286000" y="0"/>
                </a:moveTo>
                <a:lnTo>
                  <a:pt x="2286000" y="171450"/>
                </a:lnTo>
                <a:lnTo>
                  <a:pt x="6350" y="165100"/>
                </a:lnTo>
                <a:cubicBezTo>
                  <a:pt x="4233" y="467783"/>
                  <a:pt x="2117" y="770467"/>
                  <a:pt x="0" y="1073150"/>
                </a:cubicBezTo>
                <a:lnTo>
                  <a:pt x="3162300" y="1073150"/>
                </a:lnTo>
                <a:lnTo>
                  <a:pt x="3149600" y="0"/>
                </a:lnTo>
                <a:lnTo>
                  <a:pt x="2286000" y="0"/>
                </a:lnTo>
                <a:close/>
              </a:path>
            </a:pathLst>
          </a:custGeom>
          <a:noFill/>
          <a:ln w="76200" cmpd="sng">
            <a:solidFill>
              <a:srgbClr val="B335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hteck 29"/>
          <p:cNvSpPr/>
          <p:nvPr/>
        </p:nvSpPr>
        <p:spPr>
          <a:xfrm>
            <a:off x="695046" y="3789040"/>
            <a:ext cx="3228882" cy="407966"/>
          </a:xfrm>
          <a:prstGeom prst="rect">
            <a:avLst/>
          </a:prstGeom>
          <a:noFill/>
          <a:ln w="63500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7" name="Bild 1" descr="EDU Mit Beschriftung _engl.jpg"/>
          <p:cNvPicPr>
            <a:picLocks noChangeAspect="1"/>
          </p:cNvPicPr>
          <p:nvPr/>
        </p:nvPicPr>
        <p:blipFill rotWithShape="1">
          <a:blip r:embed="rId5" cstate="print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3"/>
          <a:stretch/>
        </p:blipFill>
        <p:spPr>
          <a:xfrm>
            <a:off x="4765234" y="1196752"/>
            <a:ext cx="4378766" cy="5400600"/>
          </a:xfrm>
          <a:prstGeom prst="rect">
            <a:avLst/>
          </a:prstGeom>
        </p:spPr>
      </p:pic>
      <p:cxnSp>
        <p:nvCxnSpPr>
          <p:cNvPr id="16" name="Gerade Verbindung mit Pfeil 30"/>
          <p:cNvCxnSpPr/>
          <p:nvPr/>
        </p:nvCxnSpPr>
        <p:spPr>
          <a:xfrm flipV="1">
            <a:off x="3923928" y="3912834"/>
            <a:ext cx="3030689" cy="92230"/>
          </a:xfrm>
          <a:prstGeom prst="straightConnector1">
            <a:avLst/>
          </a:prstGeom>
          <a:ln w="63500">
            <a:solidFill>
              <a:srgbClr val="92D05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27"/>
          <p:cNvCxnSpPr/>
          <p:nvPr/>
        </p:nvCxnSpPr>
        <p:spPr>
          <a:xfrm flipV="1">
            <a:off x="3923928" y="2520589"/>
            <a:ext cx="2808312" cy="188332"/>
          </a:xfrm>
          <a:prstGeom prst="straightConnector1">
            <a:avLst/>
          </a:prstGeom>
          <a:ln w="63500">
            <a:solidFill>
              <a:schemeClr val="tx2">
                <a:lumMod val="60000"/>
                <a:lumOff val="4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Inhaltsplatzhalter 2"/>
          <p:cNvSpPr txBox="1">
            <a:spLocks/>
          </p:cNvSpPr>
          <p:nvPr/>
        </p:nvSpPr>
        <p:spPr>
          <a:xfrm>
            <a:off x="35496" y="6021288"/>
            <a:ext cx="8770175" cy="4481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Where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and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how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were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the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heavy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elements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 smtClean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made</a:t>
            </a:r>
            <a:r>
              <a:rPr lang="de-DE" sz="1600" dirty="0" smtClean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in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the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sz="16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universe</a:t>
            </a:r>
            <a:r>
              <a:rPr lang="de-DE" sz="16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?</a:t>
            </a: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11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225424"/>
            <a:ext cx="8605837" cy="611287"/>
          </a:xfrm>
        </p:spPr>
        <p:txBody>
          <a:bodyPr/>
          <a:lstStyle/>
          <a:p>
            <a:r>
              <a:rPr lang="en-GB" sz="2000" dirty="0">
                <a:latin typeface="Britannic Bold" panose="020B0903060703020204" pitchFamily="34" charset="0"/>
              </a:rPr>
              <a:t>Example </a:t>
            </a:r>
            <a:r>
              <a:rPr lang="en-GB" sz="2000" dirty="0" smtClean="0">
                <a:latin typeface="Britannic Bold" panose="020B0903060703020204" pitchFamily="34" charset="0"/>
              </a:rPr>
              <a:t>APPA Science</a:t>
            </a:r>
            <a:r>
              <a:rPr lang="en-GB" sz="2000" dirty="0">
                <a:latin typeface="Britannic Bold" panose="020B0903060703020204" pitchFamily="34" charset="0"/>
              </a:rPr>
              <a:t>:</a:t>
            </a:r>
            <a:br>
              <a:rPr lang="en-GB" sz="2000" dirty="0">
                <a:latin typeface="Britannic Bold" panose="020B0903060703020204" pitchFamily="34" charset="0"/>
              </a:rPr>
            </a:br>
            <a:r>
              <a:rPr lang="en-GB" sz="2000" dirty="0">
                <a:latin typeface="Britannic Bold" panose="020B0903060703020204" pitchFamily="34" charset="0"/>
              </a:rPr>
              <a:t>Biophysics and Materials Research at FAIR</a:t>
            </a:r>
            <a:endParaRPr lang="en-GB" sz="2000" dirty="0"/>
          </a:p>
        </p:txBody>
      </p:sp>
      <p:sp>
        <p:nvSpPr>
          <p:cNvPr id="14" name="object 5"/>
          <p:cNvSpPr txBox="1"/>
          <p:nvPr/>
        </p:nvSpPr>
        <p:spPr>
          <a:xfrm>
            <a:off x="1639256" y="1347379"/>
            <a:ext cx="1647189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/>
            <a:r>
              <a:rPr sz="2400" spc="-5" dirty="0">
                <a:solidFill>
                  <a:srgbClr val="002060"/>
                </a:solidFill>
                <a:latin typeface="Britannic Bold" panose="020B0903060703020204" pitchFamily="34" charset="0"/>
                <a:cs typeface="Arial"/>
              </a:rPr>
              <a:t>B</a:t>
            </a:r>
            <a:r>
              <a:rPr sz="2400" dirty="0">
                <a:solidFill>
                  <a:srgbClr val="002060"/>
                </a:solidFill>
                <a:latin typeface="Britannic Bold" panose="020B0903060703020204" pitchFamily="34" charset="0"/>
                <a:cs typeface="Arial"/>
              </a:rPr>
              <a:t>i</a:t>
            </a:r>
            <a:r>
              <a:rPr sz="2400" spc="-5" dirty="0">
                <a:solidFill>
                  <a:srgbClr val="002060"/>
                </a:solidFill>
                <a:latin typeface="Britannic Bold" panose="020B0903060703020204" pitchFamily="34" charset="0"/>
                <a:cs typeface="Arial"/>
              </a:rPr>
              <a:t>oph</a:t>
            </a:r>
            <a:r>
              <a:rPr sz="2400" spc="-30" dirty="0">
                <a:solidFill>
                  <a:srgbClr val="002060"/>
                </a:solidFill>
                <a:latin typeface="Britannic Bold" panose="020B0903060703020204" pitchFamily="34" charset="0"/>
                <a:cs typeface="Arial"/>
              </a:rPr>
              <a:t>y</a:t>
            </a:r>
            <a:r>
              <a:rPr sz="2400" spc="-5" dirty="0">
                <a:solidFill>
                  <a:srgbClr val="002060"/>
                </a:solidFill>
                <a:latin typeface="Britannic Bold" panose="020B0903060703020204" pitchFamily="34" charset="0"/>
                <a:cs typeface="Arial"/>
              </a:rPr>
              <a:t>s</a:t>
            </a:r>
            <a:r>
              <a:rPr sz="2400" dirty="0">
                <a:solidFill>
                  <a:srgbClr val="002060"/>
                </a:solidFill>
                <a:latin typeface="Britannic Bold" panose="020B0903060703020204" pitchFamily="34" charset="0"/>
                <a:cs typeface="Arial"/>
              </a:rPr>
              <a:t>i</a:t>
            </a:r>
            <a:r>
              <a:rPr sz="2400" spc="-5" dirty="0">
                <a:solidFill>
                  <a:srgbClr val="002060"/>
                </a:solidFill>
                <a:latin typeface="Britannic Bold" panose="020B0903060703020204" pitchFamily="34" charset="0"/>
                <a:cs typeface="Arial"/>
              </a:rPr>
              <a:t>cs</a:t>
            </a:r>
            <a:endParaRPr sz="2400" dirty="0">
              <a:solidFill>
                <a:prstClr val="black"/>
              </a:solidFill>
              <a:latin typeface="Britannic Bold" panose="020B0903060703020204" pitchFamily="34" charset="0"/>
              <a:cs typeface="Arial"/>
            </a:endParaRPr>
          </a:p>
        </p:txBody>
      </p:sp>
      <p:sp>
        <p:nvSpPr>
          <p:cNvPr id="18" name="object 6"/>
          <p:cNvSpPr txBox="1"/>
          <p:nvPr/>
        </p:nvSpPr>
        <p:spPr>
          <a:xfrm>
            <a:off x="5489794" y="1347379"/>
            <a:ext cx="2802255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914400"/>
            <a:r>
              <a:rPr sz="2400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M</a:t>
            </a:r>
            <a:r>
              <a:rPr sz="2400" spc="-5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a</a:t>
            </a:r>
            <a:r>
              <a:rPr sz="2400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t</a:t>
            </a:r>
            <a:r>
              <a:rPr sz="2400" spc="-5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e</a:t>
            </a:r>
            <a:r>
              <a:rPr sz="2400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ri</a:t>
            </a:r>
            <a:r>
              <a:rPr sz="2400" spc="-5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a</a:t>
            </a:r>
            <a:r>
              <a:rPr sz="2400" spc="5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l</a:t>
            </a:r>
            <a:r>
              <a:rPr sz="2400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s</a:t>
            </a:r>
            <a:r>
              <a:rPr sz="2400" spc="-10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2400" spc="-5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Resea</a:t>
            </a:r>
            <a:r>
              <a:rPr sz="2400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r</a:t>
            </a:r>
            <a:r>
              <a:rPr sz="2400" spc="-5" dirty="0">
                <a:solidFill>
                  <a:srgbClr val="800000"/>
                </a:solidFill>
                <a:latin typeface="Britannic Bold" panose="020B0903060703020204" pitchFamily="34" charset="0"/>
                <a:cs typeface="Arial"/>
              </a:rPr>
              <a:t>ch</a:t>
            </a:r>
            <a:endParaRPr sz="2400" dirty="0">
              <a:solidFill>
                <a:prstClr val="black"/>
              </a:solidFill>
              <a:latin typeface="Britannic Bold" panose="020B0903060703020204" pitchFamily="34" charset="0"/>
              <a:cs typeface="Arial"/>
            </a:endParaRPr>
          </a:p>
        </p:txBody>
      </p:sp>
      <p:sp>
        <p:nvSpPr>
          <p:cNvPr id="19" name="object 7"/>
          <p:cNvSpPr/>
          <p:nvPr/>
        </p:nvSpPr>
        <p:spPr>
          <a:xfrm>
            <a:off x="251459" y="3518056"/>
            <a:ext cx="4104640" cy="3006443"/>
          </a:xfrm>
          <a:custGeom>
            <a:avLst/>
            <a:gdLst/>
            <a:ahLst/>
            <a:cxnLst/>
            <a:rect l="l" t="t" r="r" b="b"/>
            <a:pathLst>
              <a:path w="4104640" h="3168650">
                <a:moveTo>
                  <a:pt x="0" y="291617"/>
                </a:moveTo>
                <a:lnTo>
                  <a:pt x="3816" y="244314"/>
                </a:lnTo>
                <a:lnTo>
                  <a:pt x="14867" y="199441"/>
                </a:lnTo>
                <a:lnTo>
                  <a:pt x="32551" y="157599"/>
                </a:lnTo>
                <a:lnTo>
                  <a:pt x="56267" y="119389"/>
                </a:lnTo>
                <a:lnTo>
                  <a:pt x="85415" y="85410"/>
                </a:lnTo>
                <a:lnTo>
                  <a:pt x="119395" y="56263"/>
                </a:lnTo>
                <a:lnTo>
                  <a:pt x="157605" y="32548"/>
                </a:lnTo>
                <a:lnTo>
                  <a:pt x="199446" y="14866"/>
                </a:lnTo>
                <a:lnTo>
                  <a:pt x="244317" y="3816"/>
                </a:lnTo>
                <a:lnTo>
                  <a:pt x="291617" y="0"/>
                </a:lnTo>
                <a:lnTo>
                  <a:pt x="3812514" y="0"/>
                </a:lnTo>
                <a:lnTo>
                  <a:pt x="3859814" y="3816"/>
                </a:lnTo>
                <a:lnTo>
                  <a:pt x="3904685" y="14866"/>
                </a:lnTo>
                <a:lnTo>
                  <a:pt x="3946526" y="32548"/>
                </a:lnTo>
                <a:lnTo>
                  <a:pt x="3984736" y="56263"/>
                </a:lnTo>
                <a:lnTo>
                  <a:pt x="4018716" y="85410"/>
                </a:lnTo>
                <a:lnTo>
                  <a:pt x="4047864" y="119389"/>
                </a:lnTo>
                <a:lnTo>
                  <a:pt x="4071580" y="157599"/>
                </a:lnTo>
                <a:lnTo>
                  <a:pt x="4089264" y="199441"/>
                </a:lnTo>
                <a:lnTo>
                  <a:pt x="4100315" y="244314"/>
                </a:lnTo>
                <a:lnTo>
                  <a:pt x="4104132" y="291617"/>
                </a:lnTo>
                <a:lnTo>
                  <a:pt x="4104132" y="2876765"/>
                </a:lnTo>
                <a:lnTo>
                  <a:pt x="4100315" y="2924069"/>
                </a:lnTo>
                <a:lnTo>
                  <a:pt x="4089264" y="2968943"/>
                </a:lnTo>
                <a:lnTo>
                  <a:pt x="4071580" y="3010786"/>
                </a:lnTo>
                <a:lnTo>
                  <a:pt x="4047864" y="3048998"/>
                </a:lnTo>
                <a:lnTo>
                  <a:pt x="4018716" y="3082978"/>
                </a:lnTo>
                <a:lnTo>
                  <a:pt x="3984736" y="3112127"/>
                </a:lnTo>
                <a:lnTo>
                  <a:pt x="3946526" y="3135844"/>
                </a:lnTo>
                <a:lnTo>
                  <a:pt x="3904685" y="3153528"/>
                </a:lnTo>
                <a:lnTo>
                  <a:pt x="3859814" y="3164579"/>
                </a:lnTo>
                <a:lnTo>
                  <a:pt x="3812514" y="3168396"/>
                </a:lnTo>
                <a:lnTo>
                  <a:pt x="291617" y="3168396"/>
                </a:lnTo>
                <a:lnTo>
                  <a:pt x="244317" y="3164579"/>
                </a:lnTo>
                <a:lnTo>
                  <a:pt x="199446" y="3153528"/>
                </a:lnTo>
                <a:lnTo>
                  <a:pt x="157605" y="3135844"/>
                </a:lnTo>
                <a:lnTo>
                  <a:pt x="119395" y="3112127"/>
                </a:lnTo>
                <a:lnTo>
                  <a:pt x="85415" y="3082978"/>
                </a:lnTo>
                <a:lnTo>
                  <a:pt x="56267" y="3048998"/>
                </a:lnTo>
                <a:lnTo>
                  <a:pt x="32551" y="3010786"/>
                </a:lnTo>
                <a:lnTo>
                  <a:pt x="14867" y="2968943"/>
                </a:lnTo>
                <a:lnTo>
                  <a:pt x="3816" y="2924069"/>
                </a:lnTo>
                <a:lnTo>
                  <a:pt x="0" y="2876765"/>
                </a:lnTo>
                <a:lnTo>
                  <a:pt x="0" y="291617"/>
                </a:lnTo>
                <a:close/>
              </a:path>
            </a:pathLst>
          </a:custGeom>
          <a:ln w="64008">
            <a:solidFill>
              <a:srgbClr val="FFD347"/>
            </a:solidFill>
          </a:ln>
        </p:spPr>
        <p:txBody>
          <a:bodyPr wrap="square" lIns="0" tIns="0" rIns="0" bIns="0" rtlCol="0"/>
          <a:lstStyle/>
          <a:p>
            <a:pPr defTabSz="914400"/>
            <a:endParaRPr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object 8"/>
          <p:cNvSpPr/>
          <p:nvPr/>
        </p:nvSpPr>
        <p:spPr>
          <a:xfrm>
            <a:off x="152400" y="1766623"/>
            <a:ext cx="2107691" cy="164439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bject 9"/>
          <p:cNvSpPr txBox="1"/>
          <p:nvPr/>
        </p:nvSpPr>
        <p:spPr>
          <a:xfrm>
            <a:off x="382836" y="3669590"/>
            <a:ext cx="3747770" cy="22006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8440" marR="236854" indent="-205740" defTabSz="914400">
              <a:spcBef>
                <a:spcPts val="600"/>
              </a:spcBef>
              <a:buClr>
                <a:srgbClr val="0066CC"/>
              </a:buClr>
              <a:buFont typeface="Wingdings"/>
              <a:buChar char=""/>
              <a:tabLst>
                <a:tab pos="250825" algn="l"/>
              </a:tabLst>
            </a:pP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Space radiation biophysics</a:t>
            </a:r>
          </a:p>
          <a:p>
            <a:pPr marL="218440" marR="236854" indent="-205740" defTabSz="914400">
              <a:spcBef>
                <a:spcPts val="600"/>
              </a:spcBef>
              <a:buClr>
                <a:srgbClr val="0066CC"/>
              </a:buClr>
              <a:buFont typeface="Wingdings"/>
              <a:buChar char=""/>
              <a:tabLst>
                <a:tab pos="250825" algn="l"/>
              </a:tabLst>
            </a:pP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B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iologi</a:t>
            </a: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ca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l</a:t>
            </a:r>
            <a:r>
              <a:rPr sz="1600" spc="-2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ff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ec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ts</a:t>
            </a:r>
            <a:r>
              <a:rPr sz="1600" spc="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of </a:t>
            </a:r>
            <a:r>
              <a:rPr sz="1600" spc="-4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v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</a:t>
            </a: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r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y</a:t>
            </a:r>
            <a:r>
              <a:rPr sz="1600" spc="4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high 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n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</a:t>
            </a: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r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g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tic ions</a:t>
            </a:r>
            <a:endParaRPr sz="1600" dirty="0">
              <a:solidFill>
                <a:prstClr val="black"/>
              </a:solidFill>
              <a:latin typeface="Britannic Bold" panose="020B0903060703020204" pitchFamily="34" charset="0"/>
              <a:cs typeface="Arial"/>
            </a:endParaRPr>
          </a:p>
          <a:p>
            <a:pPr marL="218440" marR="748030" indent="-205740" defTabSz="914400">
              <a:spcBef>
                <a:spcPts val="600"/>
              </a:spcBef>
              <a:buClr>
                <a:srgbClr val="0066CC"/>
              </a:buClr>
              <a:buFont typeface="Wingdings"/>
              <a:buChar char=""/>
              <a:tabLst>
                <a:tab pos="250825" algn="l"/>
              </a:tabLst>
            </a:pP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S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hi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lding</a:t>
            </a:r>
            <a:r>
              <a:rPr sz="1600" spc="-2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m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eas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u</a:t>
            </a: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r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es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:</a:t>
            </a:r>
            <a:r>
              <a:rPr sz="1600" spc="1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n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ew </a:t>
            </a: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m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a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t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</a:t>
            </a: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r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i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a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ls</a:t>
            </a:r>
            <a:endParaRPr sz="1600" dirty="0">
              <a:solidFill>
                <a:prstClr val="black"/>
              </a:solidFill>
              <a:latin typeface="Britannic Bold" panose="020B0903060703020204" pitchFamily="34" charset="0"/>
              <a:cs typeface="Arial"/>
            </a:endParaRPr>
          </a:p>
          <a:p>
            <a:pPr marL="187960" marR="5080" indent="-175260" algn="just" defTabSz="914400">
              <a:spcBef>
                <a:spcPts val="600"/>
              </a:spcBef>
              <a:buClr>
                <a:srgbClr val="0066CC"/>
              </a:buClr>
              <a:buFont typeface="Wingdings"/>
              <a:buChar char=""/>
              <a:tabLst>
                <a:tab pos="250825" algn="l"/>
              </a:tabLst>
            </a:pP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P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a</a:t>
            </a: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r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ti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c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le</a:t>
            </a: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th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</a:t>
            </a: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r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a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p</a:t>
            </a:r>
            <a:r>
              <a:rPr sz="1600" spc="-2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y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:</a:t>
            </a:r>
            <a:r>
              <a:rPr sz="1600" spc="2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“th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</a:t>
            </a: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r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a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no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s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ti</a:t>
            </a:r>
            <a:r>
              <a:rPr sz="16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cs</a:t>
            </a:r>
            <a:r>
              <a:rPr sz="16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” </a:t>
            </a:r>
            <a:endParaRPr lang="en-US" sz="1600" dirty="0" smtClean="0">
              <a:solidFill>
                <a:srgbClr val="1F497D"/>
              </a:solidFill>
              <a:latin typeface="Britannic Bold" panose="020B0903060703020204" pitchFamily="34" charset="0"/>
              <a:cs typeface="Arial"/>
            </a:endParaRPr>
          </a:p>
          <a:p>
            <a:pPr marL="12700" marR="5080" algn="just" defTabSz="914400">
              <a:spcBef>
                <a:spcPts val="600"/>
              </a:spcBef>
              <a:buClr>
                <a:srgbClr val="0066CC"/>
              </a:buClr>
              <a:tabLst>
                <a:tab pos="250825" algn="l"/>
              </a:tabLst>
            </a:pPr>
            <a:r>
              <a:rPr sz="1400" spc="-15" dirty="0" smtClean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(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u</a:t>
            </a:r>
            <a:r>
              <a:rPr sz="14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s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</a:t>
            </a:r>
            <a:r>
              <a:rPr sz="1400" spc="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of</a:t>
            </a:r>
            <a:r>
              <a:rPr sz="1400" spc="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h</a:t>
            </a:r>
            <a:r>
              <a:rPr sz="14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i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gh</a:t>
            </a:r>
            <a:r>
              <a:rPr sz="1400" spc="-1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ene</a:t>
            </a:r>
            <a:r>
              <a:rPr sz="1400" spc="-1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r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get</a:t>
            </a:r>
            <a:r>
              <a:rPr sz="14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i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c</a:t>
            </a:r>
            <a:r>
              <a:rPr sz="1400" spc="1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p</a:t>
            </a:r>
            <a:r>
              <a:rPr sz="1400" spc="-1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r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oton</a:t>
            </a:r>
            <a:r>
              <a:rPr sz="1400" spc="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beams</a:t>
            </a:r>
            <a:r>
              <a:rPr sz="1400" spc="1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for</a:t>
            </a:r>
            <a:r>
              <a:rPr sz="14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s</a:t>
            </a:r>
            <a:r>
              <a:rPr sz="14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i</a:t>
            </a:r>
            <a:r>
              <a:rPr sz="1400" spc="-1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mu</a:t>
            </a:r>
            <a:r>
              <a:rPr sz="14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l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taneous d</a:t>
            </a:r>
            <a:r>
              <a:rPr sz="14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i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agno</a:t>
            </a:r>
            <a:r>
              <a:rPr sz="14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st</a:t>
            </a:r>
            <a:r>
              <a:rPr sz="140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i</a:t>
            </a:r>
            <a:r>
              <a:rPr sz="14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c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s</a:t>
            </a:r>
            <a:r>
              <a:rPr sz="1400" spc="-2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and</a:t>
            </a:r>
            <a:r>
              <a:rPr sz="1400" spc="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 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the</a:t>
            </a:r>
            <a:r>
              <a:rPr sz="1400" spc="-1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r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ap</a:t>
            </a:r>
            <a:r>
              <a:rPr sz="1400" spc="-3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y</a:t>
            </a:r>
            <a:r>
              <a:rPr sz="1400" spc="-10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)</a:t>
            </a:r>
            <a:endParaRPr sz="1400" dirty="0">
              <a:solidFill>
                <a:prstClr val="black"/>
              </a:solidFill>
              <a:latin typeface="Britannic Bold" panose="020B0903060703020204" pitchFamily="34" charset="0"/>
              <a:cs typeface="Arial"/>
            </a:endParaRPr>
          </a:p>
        </p:txBody>
      </p:sp>
      <p:sp>
        <p:nvSpPr>
          <p:cNvPr id="22" name="object 10"/>
          <p:cNvSpPr/>
          <p:nvPr/>
        </p:nvSpPr>
        <p:spPr>
          <a:xfrm>
            <a:off x="2374392" y="1784911"/>
            <a:ext cx="2055875" cy="16261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object 11"/>
          <p:cNvSpPr txBox="1"/>
          <p:nvPr/>
        </p:nvSpPr>
        <p:spPr>
          <a:xfrm>
            <a:off x="4775324" y="3597581"/>
            <a:ext cx="4051300" cy="24468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8440" marR="5080" indent="-205740" defTabSz="914400">
              <a:buClr>
                <a:srgbClr val="C00000"/>
              </a:buClr>
              <a:buFont typeface="Wingdings"/>
              <a:buChar char=""/>
              <a:tabLst>
                <a:tab pos="250825" algn="l"/>
              </a:tabLst>
            </a:pP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Ion-matter interaction at highest energies and highest charge states</a:t>
            </a:r>
          </a:p>
          <a:p>
            <a:pPr marL="218440" marR="150495" indent="-205740" defTabSz="914400">
              <a:spcBef>
                <a:spcPts val="600"/>
              </a:spcBef>
              <a:buClr>
                <a:srgbClr val="C00000"/>
              </a:buClr>
              <a:buFont typeface="Wingdings"/>
              <a:buChar char=""/>
              <a:tabLst>
                <a:tab pos="250825" algn="l"/>
              </a:tabLst>
            </a:pP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Materials behavior under extreme conditions (high flux irradiations)</a:t>
            </a:r>
          </a:p>
          <a:p>
            <a:pPr marL="218440" marR="906780" indent="-205740" defTabSz="914400">
              <a:spcBef>
                <a:spcPts val="600"/>
              </a:spcBef>
              <a:buClr>
                <a:srgbClr val="C00000"/>
              </a:buClr>
              <a:buFont typeface="Wingdings"/>
              <a:buChar char=""/>
              <a:tabLst>
                <a:tab pos="250825" algn="l"/>
              </a:tabLst>
            </a:pP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Irradiations under multiple extremes (high pressure, temperature, dose)</a:t>
            </a:r>
          </a:p>
          <a:p>
            <a:pPr marL="218440" marR="112395" indent="-205740" defTabSz="914400">
              <a:spcBef>
                <a:spcPts val="600"/>
              </a:spcBef>
              <a:buClr>
                <a:srgbClr val="C00000"/>
              </a:buClr>
              <a:buFont typeface="Wingdings"/>
              <a:buChar char=""/>
              <a:tabLst>
                <a:tab pos="250825" algn="l"/>
              </a:tabLst>
            </a:pPr>
            <a:r>
              <a:rPr sz="1600" spc="-5" dirty="0">
                <a:solidFill>
                  <a:srgbClr val="1F497D"/>
                </a:solidFill>
                <a:latin typeface="Britannic Bold" panose="020B0903060703020204" pitchFamily="34" charset="0"/>
                <a:cs typeface="Arial"/>
              </a:rPr>
              <a:t>Radiation hardness of accelerator and spacecraft components</a:t>
            </a:r>
          </a:p>
        </p:txBody>
      </p:sp>
      <p:sp>
        <p:nvSpPr>
          <p:cNvPr id="24" name="object 12"/>
          <p:cNvSpPr/>
          <p:nvPr/>
        </p:nvSpPr>
        <p:spPr>
          <a:xfrm>
            <a:off x="4643628" y="3519577"/>
            <a:ext cx="4320540" cy="3006443"/>
          </a:xfrm>
          <a:custGeom>
            <a:avLst/>
            <a:gdLst/>
            <a:ahLst/>
            <a:cxnLst/>
            <a:rect l="l" t="t" r="r" b="b"/>
            <a:pathLst>
              <a:path w="4320540" h="3168650">
                <a:moveTo>
                  <a:pt x="0" y="291617"/>
                </a:moveTo>
                <a:lnTo>
                  <a:pt x="3816" y="244314"/>
                </a:lnTo>
                <a:lnTo>
                  <a:pt x="14866" y="199441"/>
                </a:lnTo>
                <a:lnTo>
                  <a:pt x="32548" y="157599"/>
                </a:lnTo>
                <a:lnTo>
                  <a:pt x="56263" y="119389"/>
                </a:lnTo>
                <a:lnTo>
                  <a:pt x="85410" y="85410"/>
                </a:lnTo>
                <a:lnTo>
                  <a:pt x="119389" y="56263"/>
                </a:lnTo>
                <a:lnTo>
                  <a:pt x="157599" y="32548"/>
                </a:lnTo>
                <a:lnTo>
                  <a:pt x="199441" y="14866"/>
                </a:lnTo>
                <a:lnTo>
                  <a:pt x="244314" y="3816"/>
                </a:lnTo>
                <a:lnTo>
                  <a:pt x="291617" y="0"/>
                </a:lnTo>
                <a:lnTo>
                  <a:pt x="4028922" y="0"/>
                </a:lnTo>
                <a:lnTo>
                  <a:pt x="4076225" y="3816"/>
                </a:lnTo>
                <a:lnTo>
                  <a:pt x="4121098" y="14866"/>
                </a:lnTo>
                <a:lnTo>
                  <a:pt x="4162940" y="32548"/>
                </a:lnTo>
                <a:lnTo>
                  <a:pt x="4201150" y="56263"/>
                </a:lnTo>
                <a:lnTo>
                  <a:pt x="4235129" y="85410"/>
                </a:lnTo>
                <a:lnTo>
                  <a:pt x="4264276" y="119389"/>
                </a:lnTo>
                <a:lnTo>
                  <a:pt x="4287991" y="157599"/>
                </a:lnTo>
                <a:lnTo>
                  <a:pt x="4305673" y="199441"/>
                </a:lnTo>
                <a:lnTo>
                  <a:pt x="4316723" y="244314"/>
                </a:lnTo>
                <a:lnTo>
                  <a:pt x="4320540" y="291617"/>
                </a:lnTo>
                <a:lnTo>
                  <a:pt x="4320540" y="2876778"/>
                </a:lnTo>
                <a:lnTo>
                  <a:pt x="4316723" y="2924081"/>
                </a:lnTo>
                <a:lnTo>
                  <a:pt x="4305673" y="2968954"/>
                </a:lnTo>
                <a:lnTo>
                  <a:pt x="4287991" y="3010796"/>
                </a:lnTo>
                <a:lnTo>
                  <a:pt x="4264276" y="3049006"/>
                </a:lnTo>
                <a:lnTo>
                  <a:pt x="4235129" y="3082985"/>
                </a:lnTo>
                <a:lnTo>
                  <a:pt x="4201150" y="3112132"/>
                </a:lnTo>
                <a:lnTo>
                  <a:pt x="4162940" y="3135847"/>
                </a:lnTo>
                <a:lnTo>
                  <a:pt x="4121098" y="3153529"/>
                </a:lnTo>
                <a:lnTo>
                  <a:pt x="4076225" y="3164579"/>
                </a:lnTo>
                <a:lnTo>
                  <a:pt x="4028922" y="3168396"/>
                </a:lnTo>
                <a:lnTo>
                  <a:pt x="291617" y="3168396"/>
                </a:lnTo>
                <a:lnTo>
                  <a:pt x="244314" y="3164579"/>
                </a:lnTo>
                <a:lnTo>
                  <a:pt x="199441" y="3153529"/>
                </a:lnTo>
                <a:lnTo>
                  <a:pt x="157599" y="3135847"/>
                </a:lnTo>
                <a:lnTo>
                  <a:pt x="119389" y="3112132"/>
                </a:lnTo>
                <a:lnTo>
                  <a:pt x="85410" y="3082985"/>
                </a:lnTo>
                <a:lnTo>
                  <a:pt x="56263" y="3049006"/>
                </a:lnTo>
                <a:lnTo>
                  <a:pt x="32548" y="3010796"/>
                </a:lnTo>
                <a:lnTo>
                  <a:pt x="14866" y="2968954"/>
                </a:lnTo>
                <a:lnTo>
                  <a:pt x="3816" y="2924081"/>
                </a:lnTo>
                <a:lnTo>
                  <a:pt x="0" y="2876778"/>
                </a:lnTo>
                <a:lnTo>
                  <a:pt x="0" y="291617"/>
                </a:lnTo>
                <a:close/>
              </a:path>
            </a:pathLst>
          </a:custGeom>
          <a:ln w="64008">
            <a:solidFill>
              <a:srgbClr val="FFD347"/>
            </a:solidFill>
          </a:ln>
        </p:spPr>
        <p:txBody>
          <a:bodyPr wrap="square" lIns="0" tIns="0" rIns="0" bIns="0" rtlCol="0"/>
          <a:lstStyle/>
          <a:p>
            <a:pPr defTabSz="914400"/>
            <a:endParaRPr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" name="object 14"/>
          <p:cNvSpPr/>
          <p:nvPr/>
        </p:nvSpPr>
        <p:spPr>
          <a:xfrm>
            <a:off x="7128504" y="1819964"/>
            <a:ext cx="1571242" cy="144475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object 15"/>
          <p:cNvSpPr/>
          <p:nvPr/>
        </p:nvSpPr>
        <p:spPr>
          <a:xfrm>
            <a:off x="5004048" y="1833680"/>
            <a:ext cx="2007107" cy="14310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914400"/>
            <a:endParaRPr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646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Britannic Bold" panose="020B0903060703020204" pitchFamily="34" charset="0"/>
              </a:rPr>
              <a:t>H</a:t>
            </a:r>
            <a:r>
              <a:rPr lang="de-DE" dirty="0" err="1" smtClean="0">
                <a:latin typeface="Britannic Bold" panose="020B0903060703020204" pitchFamily="34" charset="0"/>
              </a:rPr>
              <a:t>ealth</a:t>
            </a:r>
            <a:r>
              <a:rPr lang="de-DE" dirty="0" smtClean="0">
                <a:latin typeface="Britannic Bold" panose="020B0903060703020204" pitchFamily="34" charset="0"/>
              </a:rPr>
              <a:t> </a:t>
            </a:r>
            <a:r>
              <a:rPr lang="de-DE" dirty="0" err="1" smtClean="0">
                <a:latin typeface="Britannic Bold" panose="020B0903060703020204" pitchFamily="34" charset="0"/>
              </a:rPr>
              <a:t>and</a:t>
            </a:r>
            <a:r>
              <a:rPr lang="de-DE" dirty="0" smtClean="0">
                <a:latin typeface="Britannic Bold" panose="020B0903060703020204" pitchFamily="34" charset="0"/>
              </a:rPr>
              <a:t> </a:t>
            </a:r>
            <a:r>
              <a:rPr lang="de-DE" dirty="0" err="1" smtClean="0">
                <a:latin typeface="Britannic Bold" panose="020B0903060703020204" pitchFamily="34" charset="0"/>
              </a:rPr>
              <a:t>medical</a:t>
            </a:r>
            <a:r>
              <a:rPr lang="de-DE" dirty="0" smtClean="0">
                <a:latin typeface="Britannic Bold" panose="020B0903060703020204" pitchFamily="34" charset="0"/>
              </a:rPr>
              <a:t> </a:t>
            </a:r>
            <a:r>
              <a:rPr lang="de-DE" dirty="0" err="1" smtClean="0">
                <a:latin typeface="Britannic Bold" panose="020B0903060703020204" pitchFamily="34" charset="0"/>
              </a:rPr>
              <a:t>therapy</a:t>
            </a:r>
            <a:endParaRPr lang="de-DE" dirty="0">
              <a:latin typeface="Britannic Bold" panose="020B0903060703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5877560"/>
            <a:ext cx="5088905" cy="690070"/>
          </a:xfrm>
        </p:spPr>
        <p:txBody>
          <a:bodyPr/>
          <a:lstStyle/>
          <a:p>
            <a:r>
              <a:rPr lang="de-DE" dirty="0" err="1" smtClean="0">
                <a:latin typeface="Britannic Bold" panose="020B0903060703020204" pitchFamily="34" charset="0"/>
              </a:rPr>
              <a:t>Breakthroughs</a:t>
            </a:r>
            <a:r>
              <a:rPr lang="de-DE" dirty="0" smtClean="0">
                <a:latin typeface="Britannic Bold" panose="020B0903060703020204" pitchFamily="34" charset="0"/>
              </a:rPr>
              <a:t> in </a:t>
            </a:r>
            <a:r>
              <a:rPr lang="de-DE" dirty="0" err="1" smtClean="0">
                <a:latin typeface="Britannic Bold" panose="020B0903060703020204" pitchFamily="34" charset="0"/>
              </a:rPr>
              <a:t>medical</a:t>
            </a:r>
            <a:r>
              <a:rPr lang="de-DE" dirty="0" smtClean="0">
                <a:latin typeface="Britannic Bold" panose="020B0903060703020204" pitchFamily="34" charset="0"/>
              </a:rPr>
              <a:t> </a:t>
            </a:r>
            <a:r>
              <a:rPr lang="de-DE" dirty="0" err="1" smtClean="0">
                <a:latin typeface="Britannic Bold" panose="020B0903060703020204" pitchFamily="34" charset="0"/>
              </a:rPr>
              <a:t>research</a:t>
            </a:r>
            <a:endParaRPr lang="de-DE" dirty="0">
              <a:latin typeface="Britannic Bold" panose="020B0903060703020204" pitchFamily="34" charset="0"/>
            </a:endParaRPr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1470" y="1193163"/>
            <a:ext cx="3620771" cy="5431157"/>
          </a:xfrm>
          <a:prstGeom prst="rect">
            <a:avLst/>
          </a:prstGeom>
        </p:spPr>
      </p:pic>
      <p:pic>
        <p:nvPicPr>
          <p:cNvPr id="9" name="Bild 8" descr="gsi-patientenbehandlung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7" r="7355"/>
          <a:stretch/>
        </p:blipFill>
        <p:spPr>
          <a:xfrm>
            <a:off x="-1" y="1193163"/>
            <a:ext cx="5523229" cy="4469926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796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Britannic Bold" panose="020B0903060703020204" pitchFamily="34" charset="0"/>
              </a:rPr>
              <a:t>Forefront Technologies</a:t>
            </a:r>
            <a:endParaRPr lang="de-DE" dirty="0">
              <a:latin typeface="Britannic Bold" panose="020B0903060703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3" y="5638800"/>
            <a:ext cx="7632848" cy="817070"/>
          </a:xfrm>
        </p:spPr>
        <p:txBody>
          <a:bodyPr>
            <a:normAutofit/>
          </a:bodyPr>
          <a:lstStyle/>
          <a:p>
            <a:r>
              <a:rPr lang="de-DE" sz="2000" dirty="0" err="1">
                <a:latin typeface="Britannic Bold" panose="020B0903060703020204" pitchFamily="34" charset="0"/>
              </a:rPr>
              <a:t>A</a:t>
            </a:r>
            <a:r>
              <a:rPr lang="de-DE" sz="2000" dirty="0" err="1" smtClean="0">
                <a:latin typeface="Britannic Bold" panose="020B0903060703020204" pitchFamily="34" charset="0"/>
              </a:rPr>
              <a:t>pplications</a:t>
            </a:r>
            <a:r>
              <a:rPr lang="de-DE" sz="2000" dirty="0" smtClean="0">
                <a:latin typeface="Britannic Bold" panose="020B0903060703020204" pitchFamily="34" charset="0"/>
              </a:rPr>
              <a:t> in </a:t>
            </a:r>
            <a:r>
              <a:rPr lang="de-DE" sz="2000" dirty="0" err="1" smtClean="0">
                <a:latin typeface="Britannic Bold" panose="020B0903060703020204" pitchFamily="34" charset="0"/>
              </a:rPr>
              <a:t>accelerator</a:t>
            </a:r>
            <a:r>
              <a:rPr lang="de-DE" sz="2000" dirty="0" smtClean="0">
                <a:latin typeface="Britannic Bold" panose="020B0903060703020204" pitchFamily="34" charset="0"/>
              </a:rPr>
              <a:t> </a:t>
            </a:r>
            <a:r>
              <a:rPr lang="de-DE" sz="2000" dirty="0" err="1" smtClean="0">
                <a:latin typeface="Britannic Bold" panose="020B0903060703020204" pitchFamily="34" charset="0"/>
              </a:rPr>
              <a:t>science</a:t>
            </a:r>
            <a:r>
              <a:rPr lang="de-DE" sz="2000" dirty="0" smtClean="0">
                <a:latin typeface="Britannic Bold" panose="020B0903060703020204" pitchFamily="34" charset="0"/>
              </a:rPr>
              <a:t>, </a:t>
            </a:r>
            <a:r>
              <a:rPr lang="de-DE" sz="2000" dirty="0" err="1" smtClean="0">
                <a:latin typeface="Britannic Bold" panose="020B0903060703020204" pitchFamily="34" charset="0"/>
              </a:rPr>
              <a:t>detector</a:t>
            </a:r>
            <a:r>
              <a:rPr lang="de-DE" sz="2000" dirty="0" smtClean="0">
                <a:latin typeface="Britannic Bold" panose="020B0903060703020204" pitchFamily="34" charset="0"/>
              </a:rPr>
              <a:t> </a:t>
            </a:r>
            <a:r>
              <a:rPr lang="de-DE" sz="2000" dirty="0" err="1" smtClean="0">
                <a:latin typeface="Britannic Bold" panose="020B0903060703020204" pitchFamily="34" charset="0"/>
              </a:rPr>
              <a:t>instrumentation</a:t>
            </a:r>
            <a:r>
              <a:rPr lang="de-DE" sz="2000" dirty="0" smtClean="0">
                <a:latin typeface="Britannic Bold" panose="020B0903060703020204" pitchFamily="34" charset="0"/>
              </a:rPr>
              <a:t>, </a:t>
            </a:r>
            <a:r>
              <a:rPr lang="de-DE" sz="2000" dirty="0" err="1" smtClean="0">
                <a:latin typeface="Britannic Bold" panose="020B0903060703020204" pitchFamily="34" charset="0"/>
              </a:rPr>
              <a:t>materials</a:t>
            </a:r>
            <a:r>
              <a:rPr lang="de-DE" sz="2000" dirty="0">
                <a:latin typeface="Britannic Bold" panose="020B0903060703020204" pitchFamily="34" charset="0"/>
              </a:rPr>
              <a:t> </a:t>
            </a:r>
            <a:r>
              <a:rPr lang="de-DE" sz="2000" dirty="0" err="1" smtClean="0">
                <a:latin typeface="Britannic Bold" panose="020B0903060703020204" pitchFamily="34" charset="0"/>
              </a:rPr>
              <a:t>research</a:t>
            </a:r>
            <a:r>
              <a:rPr lang="de-DE" sz="2000" dirty="0" smtClean="0">
                <a:latin typeface="Britannic Bold" panose="020B0903060703020204" pitchFamily="34" charset="0"/>
              </a:rPr>
              <a:t>, </a:t>
            </a:r>
            <a:r>
              <a:rPr lang="de-DE" sz="2000" dirty="0" err="1" smtClean="0">
                <a:latin typeface="Britannic Bold" panose="020B0903060703020204" pitchFamily="34" charset="0"/>
              </a:rPr>
              <a:t>radiation</a:t>
            </a:r>
            <a:r>
              <a:rPr lang="de-DE" sz="2000" dirty="0" smtClean="0">
                <a:latin typeface="Britannic Bold" panose="020B0903060703020204" pitchFamily="34" charset="0"/>
              </a:rPr>
              <a:t> </a:t>
            </a:r>
            <a:r>
              <a:rPr lang="de-DE" sz="2000" dirty="0" err="1" smtClean="0">
                <a:latin typeface="Britannic Bold" panose="020B0903060703020204" pitchFamily="34" charset="0"/>
              </a:rPr>
              <a:t>biology</a:t>
            </a:r>
            <a:r>
              <a:rPr lang="de-DE" sz="2000" dirty="0" smtClean="0">
                <a:latin typeface="Britannic Bold" panose="020B0903060703020204" pitchFamily="34" charset="0"/>
              </a:rPr>
              <a:t>, </a:t>
            </a:r>
            <a:r>
              <a:rPr lang="de-DE" sz="2000" dirty="0" err="1" smtClean="0">
                <a:latin typeface="Britannic Bold" panose="020B0903060703020204" pitchFamily="34" charset="0"/>
              </a:rPr>
              <a:t>therapy</a:t>
            </a:r>
            <a:endParaRPr lang="de-DE" sz="2000" dirty="0">
              <a:latin typeface="Britannic Bold" panose="020B0903060703020204" pitchFamily="34" charset="0"/>
            </a:endParaRPr>
          </a:p>
        </p:txBody>
      </p:sp>
      <p:pic>
        <p:nvPicPr>
          <p:cNvPr id="10" name="Bild 9" descr="sis100-dipol-bn_sikler_03_k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07" b="13140"/>
          <a:stretch/>
        </p:blipFill>
        <p:spPr>
          <a:xfrm>
            <a:off x="0" y="1195323"/>
            <a:ext cx="9144000" cy="4395938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94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>
                <a:latin typeface="Britannic Bold" panose="020B0903060703020204" pitchFamily="34" charset="0"/>
              </a:rPr>
              <a:t>Forefront Technologies</a:t>
            </a:r>
            <a:endParaRPr lang="de-DE" dirty="0">
              <a:latin typeface="Britannic Bold" panose="020B0903060703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22565" y="5537200"/>
            <a:ext cx="8211834" cy="817070"/>
          </a:xfrm>
        </p:spPr>
        <p:txBody>
          <a:bodyPr>
            <a:normAutofit/>
          </a:bodyPr>
          <a:lstStyle/>
          <a:p>
            <a:r>
              <a:rPr lang="de-DE" sz="2000" dirty="0">
                <a:latin typeface="Britannic Bold" panose="020B0903060703020204" pitchFamily="34" charset="0"/>
              </a:rPr>
              <a:t>T</a:t>
            </a:r>
            <a:r>
              <a:rPr lang="de-DE" sz="2000" dirty="0" smtClean="0">
                <a:latin typeface="Britannic Bold" panose="020B0903060703020204" pitchFamily="34" charset="0"/>
              </a:rPr>
              <a:t>echnological advancements in high-performance &amp; scientific computing, Big Data, Green IT</a:t>
            </a:r>
            <a:endParaRPr lang="de-DE" sz="2000" dirty="0">
              <a:latin typeface="Britannic Bold" panose="020B0903060703020204" pitchFamily="34" charset="0"/>
            </a:endParaRPr>
          </a:p>
        </p:txBody>
      </p:sp>
      <p:pic>
        <p:nvPicPr>
          <p:cNvPr id="7" name="Bild 6" descr="TE GSI 3697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04" b="23825"/>
          <a:stretch/>
        </p:blipFill>
        <p:spPr>
          <a:xfrm>
            <a:off x="0" y="1205229"/>
            <a:ext cx="9144000" cy="4199891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11757"/>
          <a:stretch/>
        </p:blipFill>
        <p:spPr>
          <a:xfrm>
            <a:off x="-547064" y="1205229"/>
            <a:ext cx="5130000" cy="4199891"/>
          </a:xfrm>
          <a:prstGeom prst="rect">
            <a:avLst/>
          </a:prstGeom>
        </p:spPr>
      </p:pic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2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Britannic Bold" panose="020B0903060703020204" pitchFamily="34" charset="0"/>
              </a:rPr>
              <a:t>APPA: Sophisticated &amp; Versatile Instrumentation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Textfeld 3"/>
          <p:cNvSpPr txBox="1">
            <a:spLocks noChangeArrowheads="1"/>
          </p:cNvSpPr>
          <p:nvPr/>
        </p:nvSpPr>
        <p:spPr bwMode="auto">
          <a:xfrm>
            <a:off x="0" y="967258"/>
            <a:ext cx="9144000" cy="369888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altLang="en-US" sz="1800" b="1">
                <a:solidFill>
                  <a:srgbClr val="000000"/>
                </a:solidFill>
              </a:rPr>
              <a:t>Observables</a:t>
            </a:r>
            <a:r>
              <a:rPr lang="en-US" altLang="en-US" sz="1800">
                <a:solidFill>
                  <a:srgbClr val="000000"/>
                </a:solidFill>
              </a:rPr>
              <a:t>: Photons, electrons, positrons, ions</a:t>
            </a:r>
          </a:p>
        </p:txBody>
      </p:sp>
      <p:grpSp>
        <p:nvGrpSpPr>
          <p:cNvPr id="7" name="Gruppieren 11"/>
          <p:cNvGrpSpPr>
            <a:grpSpLocks noChangeAspect="1"/>
          </p:cNvGrpSpPr>
          <p:nvPr/>
        </p:nvGrpSpPr>
        <p:grpSpPr bwMode="auto">
          <a:xfrm>
            <a:off x="34925" y="1567333"/>
            <a:ext cx="1516063" cy="1404938"/>
            <a:chOff x="256602" y="4223111"/>
            <a:chExt cx="3172008" cy="2200797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602" y="4223111"/>
              <a:ext cx="2934582" cy="220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feld 6"/>
            <p:cNvSpPr txBox="1"/>
            <p:nvPr/>
          </p:nvSpPr>
          <p:spPr>
            <a:xfrm>
              <a:off x="3152927" y="5508775"/>
              <a:ext cx="275683" cy="445132"/>
            </a:xfrm>
            <a:prstGeom prst="rect">
              <a:avLst/>
            </a:prstGeom>
            <a:noFill/>
          </p:spPr>
          <p:txBody>
            <a:bodyPr wrap="none" lIns="91430" tIns="45716" rIns="91430" bIns="45716">
              <a:spAutoFit/>
            </a:bodyPr>
            <a:lstStyle/>
            <a:p>
              <a:pPr>
                <a:defRPr/>
              </a:pPr>
              <a:endParaRPr lang="de-DE" b="1" kern="0" dirty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0" name="Picture 12" descr="Folie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117"/>
          <a:stretch>
            <a:fillRect/>
          </a:stretch>
        </p:blipFill>
        <p:spPr bwMode="auto">
          <a:xfrm>
            <a:off x="1619250" y="1611783"/>
            <a:ext cx="1392238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1568921"/>
            <a:ext cx="20701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775" y="3315171"/>
            <a:ext cx="1739900" cy="1306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3254846"/>
            <a:ext cx="1008063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588" y="3299296"/>
            <a:ext cx="1990725" cy="1268412"/>
          </a:xfrm>
          <a:prstGeom prst="rect">
            <a:avLst/>
          </a:prstGeom>
          <a:noFill/>
          <a:ln w="38100" algn="ctr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00" y="1594321"/>
            <a:ext cx="2305050" cy="1566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 descr="Ultrakurzpuls-Faserlase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4894733"/>
            <a:ext cx="2940050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9" t="11087" r="19989" b="28998"/>
          <a:stretch>
            <a:fillRect/>
          </a:stretch>
        </p:blipFill>
        <p:spPr bwMode="auto">
          <a:xfrm>
            <a:off x="2987675" y="3269133"/>
            <a:ext cx="2108200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9" descr="00-05 Präzisions-Falle Ausschnitt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945533"/>
            <a:ext cx="942975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6" descr="sili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5800" y="1656233"/>
            <a:ext cx="17272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2004-REBIT_DSCN2189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5263" y="3278658"/>
            <a:ext cx="167957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1" descr="D:\Titanellipse\Bilder\Auswahl\Bild-7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50" y="4912196"/>
            <a:ext cx="17716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6" descr="CC6ref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763" y="4894733"/>
            <a:ext cx="1862137" cy="117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C:\Users\Thomas Stoehlker\Desktop\Neuer Ordner\IMG_1268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38" y="4894733"/>
            <a:ext cx="89217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feld 2"/>
          <p:cNvSpPr txBox="1">
            <a:spLocks noChangeArrowheads="1"/>
          </p:cNvSpPr>
          <p:nvPr/>
        </p:nvSpPr>
        <p:spPr bwMode="auto">
          <a:xfrm>
            <a:off x="182563" y="2964333"/>
            <a:ext cx="941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Targets</a:t>
            </a:r>
          </a:p>
        </p:txBody>
      </p:sp>
      <p:sp>
        <p:nvSpPr>
          <p:cNvPr id="25" name="Textfeld 30"/>
          <p:cNvSpPr txBox="1">
            <a:spLocks noChangeArrowheads="1"/>
          </p:cNvSpPr>
          <p:nvPr/>
        </p:nvSpPr>
        <p:spPr bwMode="auto">
          <a:xfrm>
            <a:off x="1331640" y="2978621"/>
            <a:ext cx="44678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 dirty="0" smtClean="0">
                <a:solidFill>
                  <a:srgbClr val="000000"/>
                </a:solidFill>
              </a:rPr>
              <a:t>4D Position-sensitive </a:t>
            </a:r>
            <a:r>
              <a:rPr lang="en-US" altLang="en-US" sz="1800" dirty="0">
                <a:solidFill>
                  <a:srgbClr val="000000"/>
                </a:solidFill>
              </a:rPr>
              <a:t>solid-state detectors</a:t>
            </a:r>
          </a:p>
        </p:txBody>
      </p:sp>
      <p:sp>
        <p:nvSpPr>
          <p:cNvPr id="26" name="Textfeld 31"/>
          <p:cNvSpPr txBox="1">
            <a:spLocks noChangeArrowheads="1"/>
          </p:cNvSpPr>
          <p:nvPr/>
        </p:nvSpPr>
        <p:spPr bwMode="auto">
          <a:xfrm>
            <a:off x="5724525" y="2981796"/>
            <a:ext cx="3262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High-resolution spectrometers</a:t>
            </a:r>
          </a:p>
        </p:txBody>
      </p:sp>
      <p:sp>
        <p:nvSpPr>
          <p:cNvPr id="27" name="Textfeld 34"/>
          <p:cNvSpPr txBox="1">
            <a:spLocks noChangeArrowheads="1"/>
          </p:cNvSpPr>
          <p:nvPr/>
        </p:nvSpPr>
        <p:spPr bwMode="auto">
          <a:xfrm>
            <a:off x="520700" y="4537546"/>
            <a:ext cx="1968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Particle detectors</a:t>
            </a:r>
          </a:p>
        </p:txBody>
      </p:sp>
      <p:sp>
        <p:nvSpPr>
          <p:cNvPr id="28" name="Textfeld 35"/>
          <p:cNvSpPr txBox="1">
            <a:spLocks noChangeArrowheads="1"/>
          </p:cNvSpPr>
          <p:nvPr/>
        </p:nvSpPr>
        <p:spPr bwMode="auto">
          <a:xfrm>
            <a:off x="3789363" y="4523258"/>
            <a:ext cx="24812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Particle spectrometers</a:t>
            </a:r>
          </a:p>
        </p:txBody>
      </p:sp>
      <p:sp>
        <p:nvSpPr>
          <p:cNvPr id="29" name="Textfeld 10"/>
          <p:cNvSpPr txBox="1">
            <a:spLocks noChangeArrowheads="1"/>
          </p:cNvSpPr>
          <p:nvPr/>
        </p:nvSpPr>
        <p:spPr bwMode="auto">
          <a:xfrm>
            <a:off x="7124700" y="4485158"/>
            <a:ext cx="2032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High pressure cell</a:t>
            </a:r>
          </a:p>
        </p:txBody>
      </p:sp>
      <p:sp>
        <p:nvSpPr>
          <p:cNvPr id="30" name="Textfeld 32"/>
          <p:cNvSpPr txBox="1">
            <a:spLocks noChangeArrowheads="1"/>
          </p:cNvSpPr>
          <p:nvPr/>
        </p:nvSpPr>
        <p:spPr bwMode="auto">
          <a:xfrm>
            <a:off x="520700" y="6093296"/>
            <a:ext cx="7667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Traps</a:t>
            </a:r>
          </a:p>
        </p:txBody>
      </p:sp>
      <p:sp>
        <p:nvSpPr>
          <p:cNvPr id="31" name="Textfeld 9"/>
          <p:cNvSpPr txBox="1">
            <a:spLocks noChangeArrowheads="1"/>
          </p:cNvSpPr>
          <p:nvPr/>
        </p:nvSpPr>
        <p:spPr bwMode="auto">
          <a:xfrm>
            <a:off x="2484438" y="6093296"/>
            <a:ext cx="36083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X-ray optics, channel-cut crystals</a:t>
            </a:r>
          </a:p>
        </p:txBody>
      </p:sp>
      <p:sp>
        <p:nvSpPr>
          <p:cNvPr id="32" name="Textfeld 33"/>
          <p:cNvSpPr txBox="1">
            <a:spLocks noChangeArrowheads="1"/>
          </p:cNvSpPr>
          <p:nvPr/>
        </p:nvSpPr>
        <p:spPr bwMode="auto">
          <a:xfrm>
            <a:off x="6875463" y="6118696"/>
            <a:ext cx="1673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Laser systems</a:t>
            </a:r>
          </a:p>
        </p:txBody>
      </p:sp>
    </p:spTree>
    <p:extLst>
      <p:ext uri="{BB962C8B-B14F-4D97-AF65-F5344CB8AC3E}">
        <p14:creationId xmlns:p14="http://schemas.microsoft.com/office/powerpoint/2010/main" val="21037363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anose="020B0903060703020204" pitchFamily="34" charset="0"/>
              </a:rPr>
              <a:t>CBM </a:t>
            </a:r>
            <a:r>
              <a:rPr lang="en-US" dirty="0">
                <a:latin typeface="Britannic Bold" panose="020B0903060703020204" pitchFamily="34" charset="0"/>
              </a:rPr>
              <a:t>detector and DAQ prototypes</a:t>
            </a:r>
            <a:r>
              <a:rPr lang="de-DE" dirty="0">
                <a:latin typeface="Britannic Bold" panose="020B0903060703020204" pitchFamily="34" charset="0"/>
              </a:rPr>
              <a:t/>
            </a:r>
            <a:br>
              <a:rPr lang="de-DE" dirty="0">
                <a:latin typeface="Britannic Bold" panose="020B0903060703020204" pitchFamily="34" charset="0"/>
              </a:rPr>
            </a:br>
            <a:endParaRPr lang="en-US" dirty="0">
              <a:latin typeface="Britannic Bold" panose="020B0903060703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503" y="3833216"/>
            <a:ext cx="2318057" cy="25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cbm.uni-muenster.de/testbeam2016/more/fotos/selected/l_DSC00931.JPG"/>
          <p:cNvPicPr>
            <a:picLocks noChangeAspect="1" noChangeArrowheads="1"/>
          </p:cNvPicPr>
          <p:nvPr/>
        </p:nvPicPr>
        <p:blipFill rotWithShape="1">
          <a:blip r:embed="rId3"/>
          <a:srcRect t="34735" b="20355"/>
          <a:stretch/>
        </p:blipFill>
        <p:spPr bwMode="auto">
          <a:xfrm>
            <a:off x="5796136" y="1177527"/>
            <a:ext cx="3330132" cy="224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649" y="1174056"/>
            <a:ext cx="2373912" cy="2593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66036" y="1149660"/>
            <a:ext cx="3258092" cy="216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88184" y="3889339"/>
            <a:ext cx="106150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 b="1" dirty="0" smtClean="0">
                <a:solidFill>
                  <a:srgbClr val="FFFFFF"/>
                </a:solidFill>
                <a:cs typeface="Arial" charset="0"/>
              </a:rPr>
              <a:t>Diamond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18863" y="1273054"/>
            <a:ext cx="6000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cs typeface="Arial" charset="0"/>
              </a:rPr>
              <a:t>TRD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6995773" y="1541306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cs typeface="Arial" charset="0"/>
              </a:rPr>
              <a:t>TOF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059832" y="1263382"/>
            <a:ext cx="7921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cs typeface="Arial" charset="0"/>
              </a:rPr>
              <a:t>MUCH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14" name="Picture 15" descr="http://cbm.uni-muenster.de/testbeam2016/more/fotos/selected/l_DSC00874.JPG"/>
          <p:cNvPicPr>
            <a:picLocks noChangeAspect="1" noChangeArrowheads="1"/>
          </p:cNvPicPr>
          <p:nvPr/>
        </p:nvPicPr>
        <p:blipFill rotWithShape="1">
          <a:blip r:embed="rId6"/>
          <a:srcRect t="6618" r="8061" b="27195"/>
          <a:stretch/>
        </p:blipFill>
        <p:spPr bwMode="auto">
          <a:xfrm>
            <a:off x="2480670" y="3501008"/>
            <a:ext cx="266739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3397731" y="3672754"/>
            <a:ext cx="63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de-DE" sz="1600" b="1" dirty="0">
                <a:solidFill>
                  <a:srgbClr val="FFFFFF"/>
                </a:solidFill>
                <a:cs typeface="Arial" charset="0"/>
              </a:rPr>
              <a:t>DAQ</a:t>
            </a:r>
            <a:endParaRPr lang="en-US" sz="1600" b="1" dirty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2" t="16116" r="-1"/>
          <a:stretch/>
        </p:blipFill>
        <p:spPr bwMode="auto">
          <a:xfrm>
            <a:off x="5201384" y="3540133"/>
            <a:ext cx="3907120" cy="2337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5242905" y="5939407"/>
            <a:ext cx="3793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The strong Indian collaboration is evident in this group photo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5540645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89"/>
          <a:stretch>
            <a:fillRect/>
          </a:stretch>
        </p:blipFill>
        <p:spPr bwMode="auto">
          <a:xfrm>
            <a:off x="5940152" y="1451686"/>
            <a:ext cx="2917380" cy="216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5731904" y="1052736"/>
            <a:ext cx="32751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sz="1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Ion Catcher </a:t>
            </a:r>
            <a:r>
              <a:rPr lang="de-DE" sz="1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  <a:sym typeface="Wingdings" panose="05000000000000000000" pitchFamily="2" charset="2"/>
              </a:rPr>
              <a:t> LEB-MATS/LASPEC</a:t>
            </a:r>
            <a:endParaRPr lang="de-DE" sz="1600" dirty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8" name="Obraz 1" descr="OTPC_photo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8607" y="1857310"/>
            <a:ext cx="2647209" cy="1682607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251520" y="1298958"/>
            <a:ext cx="3096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O-TPC: discovered </a:t>
            </a:r>
            <a:r>
              <a:rPr lang="en-US" sz="1600" dirty="0" smtClean="0">
                <a:solidFill>
                  <a:srgbClr val="000000"/>
                </a:solidFill>
                <a:latin typeface="Symbol" panose="05050102010706020507" pitchFamily="18" charset="2"/>
                <a:ea typeface="ＭＳ Ｐゴシック" charset="0"/>
              </a:rPr>
              <a:t>b</a:t>
            </a: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-delayed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3p-emission </a:t>
            </a:r>
            <a:r>
              <a:rPr lang="en-US" sz="1600" dirty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of </a:t>
            </a:r>
            <a:r>
              <a:rPr lang="en-US" sz="1600" baseline="300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31</a:t>
            </a: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Ar  </a:t>
            </a:r>
            <a:endParaRPr lang="de-DE" sz="1600" dirty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pic>
        <p:nvPicPr>
          <p:cNvPr id="10" name="Рисунок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15626"/>
            <a:ext cx="3347864" cy="225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78255"/>
            <a:ext cx="1386676" cy="87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hteck 11"/>
          <p:cNvSpPr/>
          <p:nvPr/>
        </p:nvSpPr>
        <p:spPr>
          <a:xfrm>
            <a:off x="188471" y="3789040"/>
            <a:ext cx="3438204" cy="3308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550" dirty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GADAST prototype measurements </a:t>
            </a:r>
            <a:r>
              <a:rPr lang="en-US" sz="155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at </a:t>
            </a:r>
            <a:r>
              <a:rPr lang="en-US" sz="1550" dirty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S2</a:t>
            </a:r>
          </a:p>
        </p:txBody>
      </p:sp>
      <p:pic>
        <p:nvPicPr>
          <p:cNvPr id="13" name="図 4" descr="IMG_1532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433" y="4077072"/>
            <a:ext cx="2773890" cy="225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hteck 13"/>
          <p:cNvSpPr/>
          <p:nvPr/>
        </p:nvSpPr>
        <p:spPr>
          <a:xfrm>
            <a:off x="3889617" y="3789040"/>
            <a:ext cx="27144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1600" dirty="0">
                <a:solidFill>
                  <a:sysClr val="windowText" lastClr="000000"/>
                </a:solidFill>
                <a:latin typeface="Times New Roman" charset="0"/>
              </a:rPr>
              <a:t>Full </a:t>
            </a:r>
            <a:r>
              <a:rPr kumimoji="1" lang="en-US" altLang="ja-JP" sz="1600" dirty="0" smtClean="0">
                <a:solidFill>
                  <a:sysClr val="windowText" lastClr="000000"/>
                </a:solidFill>
                <a:latin typeface="Times New Roman" charset="0"/>
              </a:rPr>
              <a:t>integrated </a:t>
            </a:r>
            <a:r>
              <a:rPr kumimoji="1" lang="en-US" altLang="ja-JP" sz="1600" dirty="0">
                <a:solidFill>
                  <a:sysClr val="windowText" lastClr="000000"/>
                </a:solidFill>
                <a:latin typeface="Times New Roman" charset="0"/>
              </a:rPr>
              <a:t>S2 fiber tracker</a:t>
            </a:r>
            <a:endParaRPr kumimoji="1" lang="ja-JP" altLang="en-US" sz="1600" dirty="0">
              <a:solidFill>
                <a:sysClr val="windowText" lastClr="000000"/>
              </a:solidFill>
              <a:latin typeface="Times New Roman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607254"/>
            <a:ext cx="2257508" cy="1714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hteck 15"/>
          <p:cNvSpPr/>
          <p:nvPr/>
        </p:nvSpPr>
        <p:spPr>
          <a:xfrm>
            <a:off x="7197234" y="3801008"/>
            <a:ext cx="15980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1600" dirty="0" smtClean="0">
                <a:solidFill>
                  <a:sysClr val="windowText" lastClr="000000"/>
                </a:solidFill>
                <a:latin typeface="Times New Roman" charset="0"/>
              </a:rPr>
              <a:t>Simulations for a </a:t>
            </a:r>
          </a:p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1600" dirty="0" smtClean="0">
                <a:solidFill>
                  <a:sysClr val="windowText" lastClr="000000"/>
                </a:solidFill>
                <a:latin typeface="Times New Roman" charset="0"/>
              </a:rPr>
              <a:t>pion detector </a:t>
            </a:r>
          </a:p>
          <a:p>
            <a:pPr algn="ctr"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1600" dirty="0" smtClean="0">
                <a:solidFill>
                  <a:sysClr val="windowText" lastClr="000000"/>
                </a:solidFill>
                <a:latin typeface="Times New Roman" charset="0"/>
              </a:rPr>
              <a:t>integrated at S2 </a:t>
            </a:r>
            <a:endParaRPr kumimoji="1" lang="ja-JP" altLang="en-US" sz="1600" dirty="0">
              <a:solidFill>
                <a:sysClr val="windowText" lastClr="000000"/>
              </a:solidFill>
              <a:latin typeface="Times New Roman" charset="0"/>
            </a:endParaRPr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56157" y="1579719"/>
            <a:ext cx="1583936" cy="2119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hteck 17"/>
          <p:cNvSpPr/>
          <p:nvPr/>
        </p:nvSpPr>
        <p:spPr>
          <a:xfrm>
            <a:off x="3275856" y="1052736"/>
            <a:ext cx="2520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Backward-angle neutron detector for tensor-force </a:t>
            </a:r>
            <a:endParaRPr lang="en-US" sz="1600" dirty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dirty="0" smtClean="0">
                <a:solidFill>
                  <a:srgbClr val="000000"/>
                </a:solidFill>
                <a:latin typeface="Times New Roman" charset="0"/>
                <a:ea typeface="ＭＳ Ｐゴシック" charset="0"/>
              </a:rPr>
              <a:t>experiments</a:t>
            </a:r>
            <a:endParaRPr lang="de-DE" sz="1600" dirty="0">
              <a:solidFill>
                <a:srgbClr val="000000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9" name="Titel 1"/>
          <p:cNvSpPr txBox="1">
            <a:spLocks/>
          </p:cNvSpPr>
          <p:nvPr/>
        </p:nvSpPr>
        <p:spPr bwMode="auto">
          <a:xfrm>
            <a:off x="0" y="-27384"/>
            <a:ext cx="9144000" cy="68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572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572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572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57200" eaLnBrk="0" hangingPunct="0"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de-DE" altLang="en-US" sz="2200" b="1" dirty="0">
              <a:solidFill>
                <a:srgbClr val="333333"/>
              </a:solidFill>
              <a:cs typeface="Arial" pitchFamily="34" charset="0"/>
            </a:endParaRPr>
          </a:p>
          <a:p>
            <a:pPr eaLnBrk="1" hangingPunct="1"/>
            <a:endParaRPr lang="de-DE" altLang="en-US" sz="2200" b="1" dirty="0">
              <a:solidFill>
                <a:srgbClr val="333333"/>
              </a:solidFill>
              <a:cs typeface="Arial" pitchFamily="34" charset="0"/>
            </a:endParaRPr>
          </a:p>
          <a:p>
            <a:pPr eaLnBrk="1" hangingPunct="1"/>
            <a:r>
              <a:rPr lang="de-DE" altLang="en-US" sz="28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NUSTAR: </a:t>
            </a:r>
            <a:r>
              <a:rPr lang="de-DE" altLang="en-US" sz="28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Novel</a:t>
            </a:r>
            <a:r>
              <a:rPr lang="de-DE" altLang="en-US" sz="28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altLang="en-US" sz="28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detectors</a:t>
            </a:r>
            <a:r>
              <a:rPr lang="de-DE" altLang="en-US" sz="28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altLang="en-US" sz="28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developed</a:t>
            </a:r>
            <a:r>
              <a:rPr lang="de-DE" altLang="en-US" sz="28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</a:t>
            </a:r>
            <a:r>
              <a:rPr lang="de-DE" altLang="en-US" sz="2800" dirty="0" err="1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for</a:t>
            </a:r>
            <a:r>
              <a:rPr lang="de-DE" altLang="en-US" sz="2800" dirty="0">
                <a:solidFill>
                  <a:srgbClr val="00599D"/>
                </a:solidFill>
                <a:latin typeface="Britannic Bold" panose="020B0903060703020204" pitchFamily="34" charset="0"/>
                <a:ea typeface="+mj-ea"/>
                <a:cs typeface="+mj-cs"/>
              </a:rPr>
              <a:t> FAIR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it-IT" smtClean="0">
                <a:solidFill>
                  <a:prstClr val="black"/>
                </a:solidFill>
              </a:rPr>
              <a:t>Pradeep Ghosh (FAIR GmbH) - SEE Forum 2018 Trieste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90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5584535" cy="787557"/>
          </a:xfrm>
        </p:spPr>
        <p:txBody>
          <a:bodyPr/>
          <a:lstStyle/>
          <a:p>
            <a:r>
              <a:rPr lang="de-DE" sz="2400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NUSTAR </a:t>
            </a:r>
            <a:r>
              <a:rPr lang="de-DE" sz="2400" dirty="0">
                <a:solidFill>
                  <a:srgbClr val="0070C0"/>
                </a:solidFill>
                <a:latin typeface="Britannic Bold" panose="020B0903060703020204" pitchFamily="34" charset="0"/>
              </a:rPr>
              <a:t>R3B Tracking </a:t>
            </a:r>
            <a:r>
              <a:rPr lang="de-DE" sz="2400" dirty="0" err="1">
                <a:solidFill>
                  <a:srgbClr val="0070C0"/>
                </a:solidFill>
                <a:latin typeface="Britannic Bold" panose="020B0903060703020204" pitchFamily="34" charset="0"/>
              </a:rPr>
              <a:t>Detectors</a:t>
            </a:r>
            <a:endParaRPr lang="de-DE" sz="2400" dirty="0">
              <a:solidFill>
                <a:srgbClr val="0070C0"/>
              </a:solidFill>
              <a:latin typeface="Britannic Bold" panose="020B0903060703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019925" y="6580584"/>
            <a:ext cx="1905000" cy="304800"/>
          </a:xfrm>
        </p:spPr>
        <p:txBody>
          <a:bodyPr/>
          <a:lstStyle/>
          <a:p>
            <a:pPr>
              <a:defRPr/>
            </a:pPr>
            <a:fld id="{B5FAFD90-0F9B-48F1-B41A-84F609A0E81D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grpSp>
        <p:nvGrpSpPr>
          <p:cNvPr id="9" name="Gruppieren 15"/>
          <p:cNvGrpSpPr/>
          <p:nvPr/>
        </p:nvGrpSpPr>
        <p:grpSpPr>
          <a:xfrm>
            <a:off x="5472516" y="2774105"/>
            <a:ext cx="2799733" cy="2658976"/>
            <a:chOff x="5753911" y="1995574"/>
            <a:chExt cx="3125169" cy="3581029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48" t="7089" r="20471" b="5279"/>
            <a:stretch/>
          </p:blipFill>
          <p:spPr bwMode="auto">
            <a:xfrm>
              <a:off x="5753911" y="1995574"/>
              <a:ext cx="3125169" cy="35810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Parallelogramm 6"/>
            <p:cNvSpPr/>
            <p:nvPr/>
          </p:nvSpPr>
          <p:spPr>
            <a:xfrm>
              <a:off x="7109408" y="3117143"/>
              <a:ext cx="64294" cy="1269206"/>
            </a:xfrm>
            <a:prstGeom prst="parallelogram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pic>
        <p:nvPicPr>
          <p:cNvPr id="13" name="Picture 12" descr="H:\DCIM\100MEDIA\IMAG07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244" y="5022039"/>
            <a:ext cx="2361804" cy="1412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20 Rectángulo"/>
          <p:cNvSpPr/>
          <p:nvPr/>
        </p:nvSpPr>
        <p:spPr>
          <a:xfrm>
            <a:off x="91563" y="3986291"/>
            <a:ext cx="2699433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C00000"/>
                </a:solidFill>
                <a:latin typeface="Trebuchet MS"/>
              </a:rPr>
              <a:t>Proton Arm Spectrometer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6395464" y="817939"/>
            <a:ext cx="2929064" cy="2009756"/>
            <a:chOff x="2967757" y="627600"/>
            <a:chExt cx="2929064" cy="2009756"/>
          </a:xfrm>
          <a:solidFill>
            <a:schemeClr val="bg1"/>
          </a:solidFill>
        </p:grpSpPr>
        <p:pic>
          <p:nvPicPr>
            <p:cNvPr id="16" name="1 Imagen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5551" y="1197196"/>
              <a:ext cx="2480715" cy="1440160"/>
            </a:xfrm>
            <a:prstGeom prst="rect">
              <a:avLst/>
            </a:prstGeom>
            <a:grpFill/>
          </p:spPr>
        </p:pic>
        <p:sp>
          <p:nvSpPr>
            <p:cNvPr id="18" name="TextBox 17"/>
            <p:cNvSpPr txBox="1"/>
            <p:nvPr/>
          </p:nvSpPr>
          <p:spPr>
            <a:xfrm>
              <a:off x="2967757" y="627600"/>
              <a:ext cx="2929064" cy="52322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rebuchet MS" pitchFamily="34" charset="0"/>
                </a:rPr>
                <a:t>200 </a:t>
              </a:r>
              <a:r>
                <a:rPr lang="en-US" sz="1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Symbol" pitchFamily="18" charset="2"/>
                </a:rPr>
                <a:t>m</a:t>
              </a:r>
              <a:r>
                <a:rPr lang="en-US" sz="1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rebuchet MS" pitchFamily="34" charset="0"/>
                </a:rPr>
                <a:t>m </a:t>
              </a:r>
              <a:r>
                <a:rPr lang="en-US" sz="1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rebuchet MS" pitchFamily="34" charset="0"/>
                </a:rPr>
                <a:t>square fiber </a:t>
              </a:r>
              <a:r>
                <a:rPr lang="en-US" sz="1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rebuchet MS" pitchFamily="34" charset="0"/>
                </a:rPr>
                <a:t>for </a:t>
              </a:r>
              <a:r>
                <a:rPr lang="en-US" sz="1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rebuchet MS" pitchFamily="34" charset="0"/>
                </a:rPr>
                <a:t>FIB4a 200/500 </a:t>
              </a:r>
              <a:r>
                <a:rPr lang="en-US" sz="1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Symbol" pitchFamily="18" charset="2"/>
                </a:rPr>
                <a:t>m</a:t>
              </a:r>
              <a:r>
                <a:rPr lang="en-US" sz="1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rebuchet MS" pitchFamily="34" charset="0"/>
                </a:rPr>
                <a:t>m round </a:t>
              </a:r>
              <a:r>
                <a:rPr lang="en-US" sz="1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Trebuchet MS" pitchFamily="34" charset="0"/>
                </a:rPr>
                <a:t>fiber FIB4b/5</a:t>
              </a:r>
              <a:endPara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18586" y="2357945"/>
            <a:ext cx="2304430" cy="1751739"/>
            <a:chOff x="1467563" y="2425699"/>
            <a:chExt cx="2304430" cy="1924953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7563" y="2425699"/>
              <a:ext cx="2304430" cy="19249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12 Rectángulo"/>
            <p:cNvSpPr/>
            <p:nvPr/>
          </p:nvSpPr>
          <p:spPr>
            <a:xfrm>
              <a:off x="1759227" y="2499523"/>
              <a:ext cx="17980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s-E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58775" lvl="2"/>
              <a:r>
                <a:rPr lang="en-US" sz="1400" dirty="0">
                  <a:solidFill>
                    <a:schemeClr val="bg1"/>
                  </a:solidFill>
                  <a:latin typeface="Trebuchet MS" pitchFamily="34" charset="0"/>
                </a:rPr>
                <a:t>10 x 10 cm</a:t>
              </a:r>
              <a:r>
                <a:rPr lang="en-US" sz="1400" baseline="30000" dirty="0">
                  <a:solidFill>
                    <a:schemeClr val="bg1"/>
                  </a:solidFill>
                  <a:latin typeface="Trebuchet MS" pitchFamily="34" charset="0"/>
                </a:rPr>
                <a:t>2</a:t>
              </a:r>
            </a:p>
          </p:txBody>
        </p:sp>
      </p:grpSp>
      <p:pic>
        <p:nvPicPr>
          <p:cNvPr id="19" name="Picture 18" descr="C:\Users\mheil\AppData\Local\Microsoft\Windows\Temporary Internet Files\Content.IE5\R2IQ0ZK2\20170703_07552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56" y="1001498"/>
            <a:ext cx="2859741" cy="1608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C:\Users\mheil\AppData\Local\Microsoft\Windows\Temporary Internet Files\Content.IE5\TDLD651J\20170627_10005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3" y="4418339"/>
            <a:ext cx="2510817" cy="1412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2714804" y="620688"/>
            <a:ext cx="3784896" cy="1586606"/>
            <a:chOff x="1275413" y="2286065"/>
            <a:chExt cx="6978205" cy="3085440"/>
          </a:xfrm>
        </p:grpSpPr>
        <p:sp>
          <p:nvSpPr>
            <p:cNvPr id="26" name="Rounded Rectangle 25"/>
            <p:cNvSpPr/>
            <p:nvPr/>
          </p:nvSpPr>
          <p:spPr>
            <a:xfrm rot="1863281">
              <a:off x="3239852" y="2288034"/>
              <a:ext cx="1800200" cy="2304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4139952" y="3284985"/>
              <a:ext cx="3528392" cy="133673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1275413" y="3284985"/>
              <a:ext cx="2864539" cy="1962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283968" y="3284985"/>
              <a:ext cx="3600400" cy="9814"/>
            </a:xfrm>
            <a:prstGeom prst="line">
              <a:avLst/>
            </a:prstGeom>
            <a:ln w="381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157571" y="3264494"/>
              <a:ext cx="1181489" cy="193973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 rot="1090477">
              <a:off x="7275858" y="3747796"/>
              <a:ext cx="270798" cy="1429135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603372" y="2908569"/>
              <a:ext cx="72008" cy="792088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H="1">
              <a:off x="5356459" y="3368154"/>
              <a:ext cx="244204" cy="716777"/>
            </a:xfrm>
            <a:prstGeom prst="line">
              <a:avLst/>
            </a:prstGeom>
            <a:ln w="57150">
              <a:solidFill>
                <a:srgbClr val="00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5574481" y="3451322"/>
              <a:ext cx="244204" cy="716777"/>
            </a:xfrm>
            <a:prstGeom prst="line">
              <a:avLst/>
            </a:prstGeom>
            <a:ln w="57150">
              <a:solidFill>
                <a:srgbClr val="00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5792503" y="3520339"/>
              <a:ext cx="244204" cy="716777"/>
            </a:xfrm>
            <a:prstGeom prst="line">
              <a:avLst/>
            </a:prstGeom>
            <a:ln w="57150">
              <a:solidFill>
                <a:srgbClr val="00CC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2039446" y="2888941"/>
              <a:ext cx="72008" cy="79208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411760" y="3140969"/>
              <a:ext cx="144016" cy="28803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806897" y="2888941"/>
              <a:ext cx="72008" cy="79208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75413" y="2286164"/>
              <a:ext cx="925649" cy="53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LOS</a:t>
              </a:r>
              <a:endParaRPr lang="en-US" sz="1200" b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34567" y="2286065"/>
              <a:ext cx="1000215" cy="5386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PSP</a:t>
              </a:r>
              <a:endParaRPr lang="en-US" sz="1200" b="1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036708" y="3509654"/>
              <a:ext cx="1380788" cy="53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FIB (3x)</a:t>
              </a:r>
              <a:endParaRPr lang="en-US" sz="1200" b="1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143904" y="3371881"/>
              <a:ext cx="1109714" cy="53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TOFD</a:t>
              </a:r>
              <a:endParaRPr lang="en-US" sz="1200" b="1" dirty="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182670" y="4593810"/>
              <a:ext cx="1671531" cy="389036"/>
              <a:chOff x="3929132" y="4657396"/>
              <a:chExt cx="2151768" cy="623124"/>
            </a:xfrm>
          </p:grpSpPr>
          <p:sp>
            <p:nvSpPr>
              <p:cNvPr id="50" name="Rectangle 49"/>
              <p:cNvSpPr/>
              <p:nvPr/>
            </p:nvSpPr>
            <p:spPr>
              <a:xfrm rot="2857129">
                <a:off x="4996975" y="4095618"/>
                <a:ext cx="45719" cy="1656184"/>
              </a:xfrm>
              <a:prstGeom prst="rect">
                <a:avLst/>
              </a:prstGeom>
              <a:noFill/>
              <a:ln>
                <a:solidFill>
                  <a:srgbClr val="B5B5B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51" name="Rectangle 50"/>
              <p:cNvSpPr/>
              <p:nvPr/>
            </p:nvSpPr>
            <p:spPr>
              <a:xfrm rot="2857129">
                <a:off x="5092944" y="4221547"/>
                <a:ext cx="45719" cy="1656184"/>
              </a:xfrm>
              <a:prstGeom prst="rect">
                <a:avLst/>
              </a:prstGeom>
              <a:noFill/>
              <a:ln>
                <a:solidFill>
                  <a:srgbClr val="B5B5B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52" name="Rectangle 51"/>
              <p:cNvSpPr/>
              <p:nvPr/>
            </p:nvSpPr>
            <p:spPr>
              <a:xfrm rot="2857129">
                <a:off x="4866527" y="3963480"/>
                <a:ext cx="45719" cy="1656184"/>
              </a:xfrm>
              <a:prstGeom prst="rect">
                <a:avLst/>
              </a:prstGeom>
              <a:noFill/>
              <a:ln>
                <a:solidFill>
                  <a:srgbClr val="B5B5B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53" name="Rectangle 52"/>
              <p:cNvSpPr/>
              <p:nvPr/>
            </p:nvSpPr>
            <p:spPr>
              <a:xfrm rot="2857129">
                <a:off x="4734364" y="3852164"/>
                <a:ext cx="45719" cy="1656184"/>
              </a:xfrm>
              <a:prstGeom prst="rect">
                <a:avLst/>
              </a:prstGeom>
              <a:noFill/>
              <a:ln>
                <a:solidFill>
                  <a:srgbClr val="B5B5B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  <p:sp>
            <p:nvSpPr>
              <p:cNvPr id="54" name="Rectangle 53"/>
              <p:cNvSpPr/>
              <p:nvPr/>
            </p:nvSpPr>
            <p:spPr>
              <a:xfrm rot="2857129">
                <a:off x="5157811" y="4357431"/>
                <a:ext cx="189994" cy="1656184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b="1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3689520" y="4832831"/>
              <a:ext cx="901651" cy="53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PAS</a:t>
              </a:r>
              <a:endParaRPr lang="en-US" sz="1200" b="1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395825" y="4826670"/>
              <a:ext cx="1466970" cy="53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PASTOF</a:t>
              </a:r>
              <a:endParaRPr lang="en-US" sz="1200" b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320310" y="3467631"/>
              <a:ext cx="514842" cy="53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T</a:t>
              </a:r>
              <a:endParaRPr lang="en-US" sz="1200" b="1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733429" y="2286164"/>
              <a:ext cx="1144352" cy="538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GLAD</a:t>
              </a:r>
              <a:endParaRPr lang="en-US" sz="1200" b="1" dirty="0"/>
            </a:p>
          </p:txBody>
        </p:sp>
        <p:cxnSp>
          <p:nvCxnSpPr>
            <p:cNvPr id="48" name="Straight Arrow Connector 47"/>
            <p:cNvCxnSpPr>
              <a:endCxn id="36" idx="0"/>
            </p:cNvCxnSpPr>
            <p:nvPr/>
          </p:nvCxnSpPr>
          <p:spPr>
            <a:xfrm flipH="1">
              <a:off x="2075450" y="2623295"/>
              <a:ext cx="131289" cy="265646"/>
            </a:xfrm>
            <a:prstGeom prst="straightConnector1">
              <a:avLst/>
            </a:prstGeom>
            <a:ln>
              <a:solidFill>
                <a:srgbClr val="F5A3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>
              <a:endCxn id="38" idx="0"/>
            </p:cNvCxnSpPr>
            <p:nvPr/>
          </p:nvCxnSpPr>
          <p:spPr>
            <a:xfrm>
              <a:off x="2679241" y="2590283"/>
              <a:ext cx="163660" cy="298658"/>
            </a:xfrm>
            <a:prstGeom prst="straightConnector1">
              <a:avLst/>
            </a:prstGeom>
            <a:ln>
              <a:solidFill>
                <a:srgbClr val="F5A3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5" name="Table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034583"/>
              </p:ext>
            </p:extLst>
          </p:nvPr>
        </p:nvGraphicFramePr>
        <p:xfrm>
          <a:off x="91055" y="2648991"/>
          <a:ext cx="255103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816"/>
                <a:gridCol w="1159218"/>
              </a:tblGrid>
              <a:tr h="291155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Z </a:t>
                      </a:r>
                      <a:r>
                        <a:rPr lang="de-DE" sz="1400" b="1" dirty="0" err="1" smtClean="0"/>
                        <a:t>separation</a:t>
                      </a:r>
                      <a:endParaRPr lang="de-DE" sz="1400" b="1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de-DE" sz="1400" b="1" baseline="-2500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 &lt; 1%</a:t>
                      </a:r>
                      <a:endParaRPr lang="de-D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291155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A </a:t>
                      </a:r>
                      <a:r>
                        <a:rPr lang="de-DE" sz="1400" b="1" dirty="0" err="1" smtClean="0">
                          <a:solidFill>
                            <a:schemeClr val="bg1"/>
                          </a:solidFill>
                        </a:rPr>
                        <a:t>separation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de-DE" sz="1400" b="1" baseline="-25000" dirty="0" err="1" smtClean="0"/>
                        <a:t>t</a:t>
                      </a:r>
                      <a:r>
                        <a:rPr lang="de-DE" sz="1400" b="1" dirty="0" smtClean="0"/>
                        <a:t>  &lt; </a:t>
                      </a:r>
                      <a:r>
                        <a:rPr lang="de-DE" sz="1400" b="1" baseline="0" dirty="0" smtClean="0"/>
                        <a:t> 10ps</a:t>
                      </a:r>
                      <a:endParaRPr lang="de-DE" sz="1400" b="1" dirty="0" smtClean="0"/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291155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Rate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dirty="0" smtClean="0"/>
                        <a:t>1 MHz</a:t>
                      </a:r>
                      <a:endParaRPr lang="de-DE" sz="1400" b="1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cxnSp>
        <p:nvCxnSpPr>
          <p:cNvPr id="57" name="Straight Arrow Connector 56"/>
          <p:cNvCxnSpPr>
            <a:stCxn id="41" idx="1"/>
          </p:cNvCxnSpPr>
          <p:nvPr/>
        </p:nvCxnSpPr>
        <p:spPr bwMode="auto">
          <a:xfrm flipV="1">
            <a:off x="5297274" y="896276"/>
            <a:ext cx="1181037" cy="49211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Arrow Connector 59"/>
          <p:cNvCxnSpPr>
            <a:stCxn id="31" idx="2"/>
          </p:cNvCxnSpPr>
          <p:nvPr/>
        </p:nvCxnSpPr>
        <p:spPr bwMode="auto">
          <a:xfrm>
            <a:off x="5928201" y="2088907"/>
            <a:ext cx="445557" cy="1259545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3176823" y="1409567"/>
            <a:ext cx="179630" cy="79547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Straight Arrow Connector 65"/>
          <p:cNvCxnSpPr/>
          <p:nvPr/>
        </p:nvCxnSpPr>
        <p:spPr bwMode="auto">
          <a:xfrm flipH="1">
            <a:off x="3415514" y="1382262"/>
            <a:ext cx="54203" cy="828303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aphicFrame>
        <p:nvGraphicFramePr>
          <p:cNvPr id="68" name="Table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967992"/>
              </p:ext>
            </p:extLst>
          </p:nvPr>
        </p:nvGraphicFramePr>
        <p:xfrm>
          <a:off x="6266312" y="5276585"/>
          <a:ext cx="255103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1816"/>
                <a:gridCol w="1159218"/>
              </a:tblGrid>
              <a:tr h="291155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Z </a:t>
                      </a:r>
                      <a:r>
                        <a:rPr lang="de-DE" sz="1400" b="1" dirty="0" err="1" smtClean="0"/>
                        <a:t>separation</a:t>
                      </a:r>
                      <a:endParaRPr lang="de-DE" sz="1400" b="1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de-DE" sz="1400" b="1" baseline="-2500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 &lt; 1%</a:t>
                      </a:r>
                      <a:endParaRPr lang="de-D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291155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A </a:t>
                      </a:r>
                      <a:r>
                        <a:rPr lang="de-DE" sz="1400" b="1" dirty="0" err="1" smtClean="0">
                          <a:solidFill>
                            <a:schemeClr val="bg1"/>
                          </a:solidFill>
                        </a:rPr>
                        <a:t>separation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de-DE" sz="1400" b="1" baseline="-25000" dirty="0" err="1" smtClean="0"/>
                        <a:t>t</a:t>
                      </a:r>
                      <a:r>
                        <a:rPr lang="de-DE" sz="1400" b="1" dirty="0" smtClean="0"/>
                        <a:t>  &lt; </a:t>
                      </a:r>
                      <a:r>
                        <a:rPr lang="de-DE" sz="1400" b="1" baseline="0" dirty="0" smtClean="0"/>
                        <a:t> 38ps</a:t>
                      </a:r>
                      <a:endParaRPr lang="de-DE" sz="1400" b="1" dirty="0" smtClean="0"/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291155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Rate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dirty="0" smtClean="0"/>
                        <a:t>1 MHz/</a:t>
                      </a:r>
                      <a:r>
                        <a:rPr lang="de-DE" sz="1400" b="1" baseline="0" dirty="0" err="1" smtClean="0"/>
                        <a:t>strip</a:t>
                      </a:r>
                      <a:endParaRPr lang="de-DE" sz="1400" b="1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9" name="Table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483521"/>
              </p:ext>
            </p:extLst>
          </p:nvPr>
        </p:nvGraphicFramePr>
        <p:xfrm>
          <a:off x="2979936" y="4091766"/>
          <a:ext cx="2551034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4032"/>
                <a:gridCol w="1247002"/>
              </a:tblGrid>
              <a:tr h="291155">
                <a:tc>
                  <a:txBody>
                    <a:bodyPr/>
                    <a:lstStyle/>
                    <a:p>
                      <a:r>
                        <a:rPr lang="de-DE" sz="1400" b="1" dirty="0" smtClean="0"/>
                        <a:t>Z </a:t>
                      </a:r>
                      <a:r>
                        <a:rPr lang="de-DE" sz="1400" b="1" dirty="0" err="1" smtClean="0"/>
                        <a:t>separation</a:t>
                      </a:r>
                      <a:endParaRPr lang="de-DE" sz="1400" b="1" dirty="0"/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de-DE" sz="1400" b="1" baseline="-2500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de-DE" sz="1400" b="1" dirty="0" smtClean="0">
                          <a:solidFill>
                            <a:schemeClr val="tx1"/>
                          </a:solidFill>
                        </a:rPr>
                        <a:t> &lt; 0.5%</a:t>
                      </a:r>
                      <a:endParaRPr lang="de-DE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291155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Position x y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1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de-DE" sz="1400" b="1" baseline="-25000" dirty="0" err="1" smtClean="0"/>
                        <a:t>x</a:t>
                      </a:r>
                      <a:r>
                        <a:rPr lang="de-DE" sz="1400" b="1" dirty="0" smtClean="0"/>
                        <a:t>  &lt; </a:t>
                      </a:r>
                      <a:r>
                        <a:rPr lang="de-DE" sz="1400" b="1" baseline="0" dirty="0" smtClean="0"/>
                        <a:t> 100</a:t>
                      </a:r>
                      <a:r>
                        <a:rPr lang="de-DE" sz="1400" b="1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de-DE" sz="1400" b="1" baseline="0" dirty="0" smtClean="0"/>
                        <a:t>m</a:t>
                      </a:r>
                      <a:endParaRPr lang="de-DE" sz="1400" b="1" dirty="0" smtClean="0"/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  <a:tr h="291155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Rate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1" baseline="0" dirty="0" smtClean="0"/>
                        <a:t>0.1 MHz/</a:t>
                      </a:r>
                      <a:r>
                        <a:rPr lang="de-DE" sz="1400" b="1" baseline="0" dirty="0" err="1" smtClean="0"/>
                        <a:t>strip</a:t>
                      </a:r>
                      <a:endParaRPr lang="de-DE" sz="1400" b="1" dirty="0"/>
                    </a:p>
                  </a:txBody>
                  <a:tcP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cxnSp>
        <p:nvCxnSpPr>
          <p:cNvPr id="72" name="Straight Arrow Connector 71"/>
          <p:cNvCxnSpPr/>
          <p:nvPr/>
        </p:nvCxnSpPr>
        <p:spPr bwMode="auto">
          <a:xfrm flipH="1">
            <a:off x="1691680" y="729149"/>
            <a:ext cx="1043813" cy="187986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rgbClr val="FF0000"/>
            </a:solidFill>
            <a:prstDash val="solid"/>
            <a:round/>
            <a:headEnd type="none" w="sm" len="sm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71434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7437123" y="1205299"/>
            <a:ext cx="1610451" cy="41255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935999" y="1196752"/>
            <a:ext cx="6754414" cy="53801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31840" y="280301"/>
            <a:ext cx="3960440" cy="582594"/>
          </a:xfrm>
        </p:spPr>
        <p:txBody>
          <a:bodyPr/>
          <a:lstStyle/>
          <a:p>
            <a:r>
              <a:rPr lang="en-US" sz="2400" noProof="0" dirty="0" smtClean="0">
                <a:latin typeface="Britannic Bold" panose="020B0903060703020204" pitchFamily="34" charset="0"/>
              </a:rPr>
              <a:t>PANDA: Straw Tube Tracker</a:t>
            </a:r>
            <a:endParaRPr lang="en-US" sz="2400" noProof="0" dirty="0">
              <a:latin typeface="Britannic Bold" panose="020B0903060703020204" pitchFamily="34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9495" y="1196752"/>
            <a:ext cx="4438080" cy="298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1496" y="4313935"/>
            <a:ext cx="3318917" cy="2262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067" y="5090915"/>
            <a:ext cx="2583360" cy="147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6200" t="11560" b="12904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5881" y="1205298"/>
            <a:ext cx="2292480" cy="1959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37" r="2707"/>
          <a:stretch>
            <a:fillRect/>
          </a:stretch>
        </p:blipFill>
        <p:spPr bwMode="auto">
          <a:xfrm>
            <a:off x="7279005" y="3275454"/>
            <a:ext cx="1768570" cy="1425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5737" r="270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937"/>
          <a:stretch>
            <a:fillRect/>
          </a:stretch>
        </p:blipFill>
        <p:spPr bwMode="auto">
          <a:xfrm>
            <a:off x="939067" y="3275454"/>
            <a:ext cx="3507840" cy="1686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893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179512" y="332656"/>
            <a:ext cx="2772554" cy="283154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200" b="1" dirty="0">
                <a:solidFill>
                  <a:prstClr val="black"/>
                </a:solidFill>
              </a:rPr>
              <a:t>Detector </a:t>
            </a:r>
            <a:r>
              <a:rPr lang="en-GB" altLang="x-none" sz="1200" b="1" dirty="0" smtClean="0">
                <a:solidFill>
                  <a:prstClr val="black"/>
                </a:solidFill>
              </a:rPr>
              <a:t>Layout</a:t>
            </a: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100" dirty="0" smtClean="0">
                <a:solidFill>
                  <a:srgbClr val="000080"/>
                </a:solidFill>
              </a:rPr>
              <a:t>4600 </a:t>
            </a:r>
            <a:r>
              <a:rPr lang="en-GB" altLang="x-none" sz="1100" dirty="0">
                <a:solidFill>
                  <a:srgbClr val="000080"/>
                </a:solidFill>
              </a:rPr>
              <a:t>straws in 21-27 layers,</a:t>
            </a:r>
            <a:br>
              <a:rPr lang="en-GB" altLang="x-none" sz="1100" dirty="0">
                <a:solidFill>
                  <a:srgbClr val="000080"/>
                </a:solidFill>
              </a:rPr>
            </a:br>
            <a:r>
              <a:rPr lang="en-GB" altLang="x-none" sz="1100" dirty="0">
                <a:solidFill>
                  <a:srgbClr val="000080"/>
                </a:solidFill>
              </a:rPr>
              <a:t>of which 8 layers skewed at ~</a:t>
            </a:r>
            <a:r>
              <a:rPr lang="en-GB" altLang="x-none" sz="1100" dirty="0" smtClean="0">
                <a:solidFill>
                  <a:srgbClr val="000080"/>
                </a:solidFill>
              </a:rPr>
              <a:t>3°</a:t>
            </a: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100" dirty="0" smtClean="0">
                <a:solidFill>
                  <a:srgbClr val="000080"/>
                </a:solidFill>
              </a:rPr>
              <a:t>Tube </a:t>
            </a:r>
            <a:r>
              <a:rPr lang="en-GB" altLang="x-none" sz="1100" dirty="0">
                <a:solidFill>
                  <a:srgbClr val="000080"/>
                </a:solidFill>
              </a:rPr>
              <a:t>made of 27</a:t>
            </a:r>
            <a:r>
              <a:rPr lang="en-GB" altLang="x-none" sz="1050" b="1" dirty="0">
                <a:solidFill>
                  <a:srgbClr val="000080"/>
                </a:solidFill>
              </a:rPr>
              <a:t> </a:t>
            </a:r>
            <a:r>
              <a:rPr lang="en-GB" altLang="x-none" sz="1100" dirty="0">
                <a:solidFill>
                  <a:srgbClr val="000080"/>
                </a:solidFill>
              </a:rPr>
              <a:t>µm</a:t>
            </a:r>
            <a:r>
              <a:rPr lang="en-GB" altLang="x-none" sz="1050" b="1" dirty="0">
                <a:solidFill>
                  <a:srgbClr val="000080"/>
                </a:solidFill>
              </a:rPr>
              <a:t> </a:t>
            </a:r>
            <a:r>
              <a:rPr lang="en-GB" altLang="x-none" sz="1100" dirty="0">
                <a:solidFill>
                  <a:srgbClr val="000080"/>
                </a:solidFill>
              </a:rPr>
              <a:t>thin</a:t>
            </a:r>
            <a:r>
              <a:rPr lang="en-GB" altLang="x-none" sz="1050" b="1" dirty="0">
                <a:solidFill>
                  <a:srgbClr val="000080"/>
                </a:solidFill>
              </a:rPr>
              <a:t> </a:t>
            </a:r>
            <a:r>
              <a:rPr lang="en-GB" altLang="x-none" sz="1100" dirty="0">
                <a:solidFill>
                  <a:srgbClr val="000080"/>
                </a:solidFill>
              </a:rPr>
              <a:t>Al-</a:t>
            </a:r>
            <a:r>
              <a:rPr lang="en-GB" altLang="x-none" sz="1100" dirty="0" err="1">
                <a:solidFill>
                  <a:srgbClr val="000080"/>
                </a:solidFill>
              </a:rPr>
              <a:t>mylar</a:t>
            </a:r>
            <a:r>
              <a:rPr lang="en-GB" altLang="x-none" sz="1100" dirty="0">
                <a:solidFill>
                  <a:srgbClr val="000080"/>
                </a:solidFill>
              </a:rPr>
              <a:t>, </a:t>
            </a:r>
            <a:r>
              <a:rPr lang="en-GB" altLang="x-none" sz="1000" dirty="0" err="1" smtClean="0">
                <a:solidFill>
                  <a:srgbClr val="000080"/>
                </a:solidFill>
              </a:rPr>
              <a:t>Ø</a:t>
            </a:r>
            <a:r>
              <a:rPr lang="en-GB" altLang="x-none" sz="1100" dirty="0" smtClean="0">
                <a:solidFill>
                  <a:srgbClr val="000080"/>
                </a:solidFill>
              </a:rPr>
              <a:t>=1cm</a:t>
            </a: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100" dirty="0" err="1" smtClean="0">
                <a:solidFill>
                  <a:srgbClr val="000080"/>
                </a:solidFill>
              </a:rPr>
              <a:t>R</a:t>
            </a:r>
            <a:r>
              <a:rPr lang="en-GB" altLang="x-none" sz="1100" baseline="-25000" dirty="0" err="1" smtClean="0">
                <a:solidFill>
                  <a:srgbClr val="000080"/>
                </a:solidFill>
              </a:rPr>
              <a:t>in</a:t>
            </a:r>
            <a:r>
              <a:rPr lang="en-GB" altLang="x-none" sz="1100" dirty="0">
                <a:solidFill>
                  <a:srgbClr val="000080"/>
                </a:solidFill>
              </a:rPr>
              <a:t>= 150 mm, R</a:t>
            </a:r>
            <a:r>
              <a:rPr lang="en-GB" altLang="x-none" sz="1100" baseline="-25000" dirty="0">
                <a:solidFill>
                  <a:srgbClr val="000080"/>
                </a:solidFill>
              </a:rPr>
              <a:t>out</a:t>
            </a:r>
            <a:r>
              <a:rPr lang="en-GB" altLang="x-none" sz="1100" dirty="0">
                <a:solidFill>
                  <a:srgbClr val="000080"/>
                </a:solidFill>
              </a:rPr>
              <a:t>= 420 mm, l=1500 </a:t>
            </a:r>
            <a:r>
              <a:rPr lang="en-GB" altLang="x-none" sz="1100" dirty="0" smtClean="0">
                <a:solidFill>
                  <a:srgbClr val="000080"/>
                </a:solidFill>
              </a:rPr>
              <a:t>mm</a:t>
            </a: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US" altLang="x-none" sz="1100" b="1" dirty="0" smtClean="0">
                <a:solidFill>
                  <a:srgbClr val="000080"/>
                </a:solidFill>
              </a:rPr>
              <a:t>Self-supporting </a:t>
            </a:r>
            <a:r>
              <a:rPr lang="en-US" altLang="x-none" sz="1100" b="1" dirty="0">
                <a:solidFill>
                  <a:srgbClr val="000080"/>
                </a:solidFill>
              </a:rPr>
              <a:t>straw double layers </a:t>
            </a:r>
            <a:br>
              <a:rPr lang="en-US" altLang="x-none" sz="1100" b="1" dirty="0">
                <a:solidFill>
                  <a:srgbClr val="000080"/>
                </a:solidFill>
              </a:rPr>
            </a:br>
            <a:r>
              <a:rPr lang="en-US" altLang="x-none" sz="1100" b="1" dirty="0">
                <a:solidFill>
                  <a:srgbClr val="000080"/>
                </a:solidFill>
              </a:rPr>
              <a:t>at ~1 bar overpressure (</a:t>
            </a:r>
            <a:r>
              <a:rPr lang="en-US" altLang="x-none" sz="1100" b="1" dirty="0" err="1" smtClean="0">
                <a:solidFill>
                  <a:srgbClr val="000080"/>
                </a:solidFill>
              </a:rPr>
              <a:t>Ar</a:t>
            </a:r>
            <a:r>
              <a:rPr lang="en-US" altLang="x-none" sz="1100" b="1" dirty="0" smtClean="0">
                <a:solidFill>
                  <a:srgbClr val="000080"/>
                </a:solidFill>
              </a:rPr>
              <a:t>/CO</a:t>
            </a:r>
            <a:r>
              <a:rPr lang="en-US" altLang="x-none" sz="1100" b="1" baseline="-33000" dirty="0" smtClean="0">
                <a:solidFill>
                  <a:srgbClr val="000080"/>
                </a:solidFill>
              </a:rPr>
              <a:t>2</a:t>
            </a:r>
            <a:r>
              <a:rPr lang="en-US" altLang="x-none" sz="1100" b="1" dirty="0" smtClean="0">
                <a:solidFill>
                  <a:srgbClr val="000080"/>
                </a:solidFill>
              </a:rPr>
              <a:t>)</a:t>
            </a: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US" altLang="x-none" sz="1100" dirty="0" smtClean="0">
                <a:solidFill>
                  <a:srgbClr val="000080"/>
                </a:solidFill>
              </a:rPr>
              <a:t>Readout </a:t>
            </a:r>
            <a:r>
              <a:rPr lang="en-US" altLang="x-none" sz="1100" dirty="0">
                <a:solidFill>
                  <a:srgbClr val="000080"/>
                </a:solidFill>
              </a:rPr>
              <a:t>with ASIC+TDC or FADC</a:t>
            </a: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200" b="1" dirty="0">
                <a:solidFill>
                  <a:prstClr val="black"/>
                </a:solidFill>
              </a:rPr>
              <a:t>Material </a:t>
            </a:r>
            <a:r>
              <a:rPr lang="en-GB" altLang="x-none" sz="1200" b="1" dirty="0" smtClean="0">
                <a:solidFill>
                  <a:prstClr val="black"/>
                </a:solidFill>
              </a:rPr>
              <a:t>Budget</a:t>
            </a: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100" dirty="0" smtClean="0">
                <a:solidFill>
                  <a:srgbClr val="000080"/>
                </a:solidFill>
              </a:rPr>
              <a:t>Max</a:t>
            </a:r>
            <a:r>
              <a:rPr lang="en-GB" altLang="x-none" sz="1100" dirty="0">
                <a:solidFill>
                  <a:srgbClr val="000080"/>
                </a:solidFill>
              </a:rPr>
              <a:t>. 26 layers, </a:t>
            </a:r>
            <a:endParaRPr lang="en-GB" altLang="x-none" sz="1100" dirty="0" smtClean="0">
              <a:solidFill>
                <a:srgbClr val="000080"/>
              </a:solidFill>
            </a:endParaRP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100" dirty="0" smtClean="0">
                <a:solidFill>
                  <a:srgbClr val="000080"/>
                </a:solidFill>
              </a:rPr>
              <a:t>0.05 </a:t>
            </a:r>
            <a:r>
              <a:rPr lang="en-GB" altLang="x-none" sz="1100" dirty="0">
                <a:solidFill>
                  <a:srgbClr val="000080"/>
                </a:solidFill>
              </a:rPr>
              <a:t>% X/X</a:t>
            </a:r>
            <a:r>
              <a:rPr lang="en-GB" altLang="x-none" sz="1100" baseline="-33000" dirty="0">
                <a:solidFill>
                  <a:srgbClr val="000080"/>
                </a:solidFill>
              </a:rPr>
              <a:t>0 </a:t>
            </a:r>
            <a:r>
              <a:rPr lang="en-GB" altLang="x-none" sz="1100" dirty="0">
                <a:solidFill>
                  <a:srgbClr val="000080"/>
                </a:solidFill>
              </a:rPr>
              <a:t>per </a:t>
            </a:r>
            <a:r>
              <a:rPr lang="en-GB" altLang="x-none" sz="1100" dirty="0" smtClean="0">
                <a:solidFill>
                  <a:srgbClr val="000080"/>
                </a:solidFill>
              </a:rPr>
              <a:t>layer</a:t>
            </a: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100" b="1" dirty="0" smtClean="0">
                <a:solidFill>
                  <a:srgbClr val="000080"/>
                </a:solidFill>
              </a:rPr>
              <a:t>Total </a:t>
            </a:r>
            <a:r>
              <a:rPr lang="en-GB" altLang="x-none" sz="1100" b="1" dirty="0">
                <a:solidFill>
                  <a:srgbClr val="000080"/>
                </a:solidFill>
              </a:rPr>
              <a:t>1.3% </a:t>
            </a:r>
            <a:r>
              <a:rPr lang="en-GB" altLang="x-none" sz="1100" b="1" dirty="0" smtClean="0">
                <a:solidFill>
                  <a:srgbClr val="000080"/>
                </a:solidFill>
              </a:rPr>
              <a:t>X/X</a:t>
            </a:r>
            <a:r>
              <a:rPr lang="en-GB" altLang="x-none" sz="1100" b="1" baseline="-33000" dirty="0" smtClean="0">
                <a:solidFill>
                  <a:srgbClr val="000080"/>
                </a:solidFill>
              </a:rPr>
              <a:t>0</a:t>
            </a: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100" b="1" dirty="0" smtClean="0">
                <a:solidFill>
                  <a:prstClr val="black"/>
                </a:solidFill>
              </a:rPr>
              <a:t>Project Status</a:t>
            </a:r>
            <a:endParaRPr lang="en-GB" altLang="x-none" sz="1100" b="1" dirty="0">
              <a:solidFill>
                <a:prstClr val="black"/>
              </a:solidFill>
            </a:endParaRP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100" dirty="0" smtClean="0">
                <a:solidFill>
                  <a:srgbClr val="000080"/>
                </a:solidFill>
              </a:rPr>
              <a:t>3000 Straws produced</a:t>
            </a: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100" dirty="0">
                <a:solidFill>
                  <a:srgbClr val="000080"/>
                </a:solidFill>
              </a:rPr>
              <a:t>R</a:t>
            </a:r>
            <a:r>
              <a:rPr lang="en-GB" altLang="x-none" sz="1100" dirty="0" smtClean="0">
                <a:solidFill>
                  <a:srgbClr val="000080"/>
                </a:solidFill>
              </a:rPr>
              <a:t>eadout prototypes and beam tests</a:t>
            </a:r>
          </a:p>
          <a:p>
            <a:pPr marL="162723">
              <a:tabLst>
                <a:tab pos="162723" algn="l"/>
                <a:tab pos="679690" algn="l"/>
                <a:tab pos="1509142" algn="l"/>
                <a:tab pos="2338595" algn="l"/>
                <a:tab pos="3168047" algn="l"/>
                <a:tab pos="3997499" algn="l"/>
                <a:tab pos="4826951" algn="l"/>
                <a:tab pos="5656403" algn="l"/>
                <a:tab pos="6485856" algn="l"/>
                <a:tab pos="7315308" algn="l"/>
                <a:tab pos="8144760" algn="l"/>
                <a:tab pos="8974212" algn="l"/>
              </a:tabLst>
            </a:pPr>
            <a:r>
              <a:rPr lang="en-GB" altLang="x-none" sz="1100" dirty="0" smtClean="0">
                <a:solidFill>
                  <a:srgbClr val="000080"/>
                </a:solidFill>
              </a:rPr>
              <a:t>Ageing tests: up to 1.2 C/cm</a:t>
            </a:r>
            <a:r>
              <a:rPr lang="en-GB" altLang="x-none" sz="1100" baseline="30000" dirty="0" smtClean="0">
                <a:solidFill>
                  <a:srgbClr val="000080"/>
                </a:solidFill>
              </a:rPr>
              <a:t>2</a:t>
            </a:r>
            <a:endParaRPr lang="en-GB" altLang="x-none" sz="1100" b="1" baseline="-33000" dirty="0">
              <a:solidFill>
                <a:srgbClr val="000080"/>
              </a:solidFill>
            </a:endParaRP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667" y="320404"/>
            <a:ext cx="1495077" cy="34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37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Britannic Bold" panose="020B0903060703020204" pitchFamily="34" charset="0"/>
              </a:rPr>
              <a:t>FAIR </a:t>
            </a:r>
            <a:r>
              <a:rPr lang="mr-IN" dirty="0">
                <a:latin typeface="Britannic Bold" panose="020B0903060703020204" pitchFamily="34" charset="0"/>
              </a:rPr>
              <a:t>–</a:t>
            </a:r>
            <a:r>
              <a:rPr lang="de-DE" dirty="0">
                <a:latin typeface="Britannic Bold" panose="020B0903060703020204" pitchFamily="34" charset="0"/>
              </a:rPr>
              <a:t> International </a:t>
            </a:r>
            <a:r>
              <a:rPr lang="en-GB" dirty="0" smtClean="0">
                <a:latin typeface="Britannic Bold" panose="020B0903060703020204" pitchFamily="34" charset="0"/>
              </a:rPr>
              <a:t>Cooperation</a:t>
            </a:r>
            <a:endParaRPr lang="en-GB" dirty="0">
              <a:latin typeface="Britannic Bold" panose="020B0903060703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3662" y="1569086"/>
            <a:ext cx="8870826" cy="363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74398" y="5301208"/>
            <a:ext cx="8690090" cy="1181100"/>
          </a:xfrm>
        </p:spPr>
        <p:txBody>
          <a:bodyPr>
            <a:normAutofit lnSpcReduction="10000"/>
          </a:bodyPr>
          <a:lstStyle/>
          <a:p>
            <a:r>
              <a:rPr lang="de-DE" sz="1800" dirty="0" err="1" smtClean="0">
                <a:latin typeface="Britannic Bold" panose="020B0903060703020204" pitchFamily="34" charset="0"/>
              </a:rPr>
              <a:t>Realization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and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operation</a:t>
            </a:r>
            <a:r>
              <a:rPr lang="de-DE" sz="1800" dirty="0" smtClean="0">
                <a:latin typeface="Britannic Bold" panose="020B0903060703020204" pitchFamily="34" charset="0"/>
              </a:rPr>
              <a:t> in international </a:t>
            </a:r>
            <a:r>
              <a:rPr lang="en-GB" sz="1800" dirty="0" smtClean="0">
                <a:latin typeface="Britannic Bold" panose="020B0903060703020204" pitchFamily="34" charset="0"/>
              </a:rPr>
              <a:t>cooperation</a:t>
            </a:r>
          </a:p>
          <a:p>
            <a:r>
              <a:rPr lang="de-DE" sz="1800" dirty="0" err="1" smtClean="0">
                <a:latin typeface="Britannic Bold" panose="020B0903060703020204" pitchFamily="34" charset="0"/>
              </a:rPr>
              <a:t>Ten</a:t>
            </a:r>
            <a:r>
              <a:rPr lang="de-DE" sz="1800" dirty="0" smtClean="0">
                <a:latin typeface="Britannic Bold" panose="020B0903060703020204" pitchFamily="34" charset="0"/>
              </a:rPr>
              <a:t> international </a:t>
            </a:r>
            <a:r>
              <a:rPr lang="de-DE" sz="1800" dirty="0" err="1" smtClean="0">
                <a:latin typeface="Britannic Bold" panose="020B0903060703020204" pitchFamily="34" charset="0"/>
              </a:rPr>
              <a:t>partners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own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the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company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</a:p>
          <a:p>
            <a:r>
              <a:rPr lang="de-DE" sz="1800" dirty="0">
                <a:latin typeface="Britannic Bold" panose="020B0903060703020204" pitchFamily="34" charset="0"/>
              </a:rPr>
              <a:t>M</a:t>
            </a:r>
            <a:r>
              <a:rPr lang="de-DE" sz="1800" dirty="0" smtClean="0">
                <a:latin typeface="Britannic Bold" panose="020B0903060703020204" pitchFamily="34" charset="0"/>
              </a:rPr>
              <a:t>ore </a:t>
            </a:r>
            <a:r>
              <a:rPr lang="de-DE" sz="1800" dirty="0" err="1" smtClean="0">
                <a:latin typeface="Britannic Bold" panose="020B0903060703020204" pitchFamily="34" charset="0"/>
              </a:rPr>
              <a:t>than</a:t>
            </a:r>
            <a:r>
              <a:rPr lang="de-DE" sz="1800" dirty="0" smtClean="0">
                <a:latin typeface="Britannic Bold" panose="020B0903060703020204" pitchFamily="34" charset="0"/>
              </a:rPr>
              <a:t> 53 countries </a:t>
            </a:r>
            <a:r>
              <a:rPr lang="de-DE" sz="1800" dirty="0" err="1" smtClean="0">
                <a:latin typeface="Britannic Bold" panose="020B0903060703020204" pitchFamily="34" charset="0"/>
              </a:rPr>
              <a:t>participate</a:t>
            </a:r>
            <a:r>
              <a:rPr lang="de-DE" sz="1800" dirty="0" smtClean="0">
                <a:latin typeface="Britannic Bold" panose="020B0903060703020204" pitchFamily="34" charset="0"/>
              </a:rPr>
              <a:t> in </a:t>
            </a:r>
            <a:r>
              <a:rPr lang="de-DE" sz="1800" dirty="0" err="1" smtClean="0">
                <a:latin typeface="Britannic Bold" panose="020B0903060703020204" pitchFamily="34" charset="0"/>
              </a:rPr>
              <a:t>the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experiments</a:t>
            </a:r>
            <a:endParaRPr lang="de-DE" sz="1800" dirty="0" smtClean="0">
              <a:latin typeface="Britannic Bold" panose="020B0903060703020204" pitchFamily="34" charset="0"/>
            </a:endParaRPr>
          </a:p>
          <a:p>
            <a:r>
              <a:rPr lang="de-DE" sz="1800" dirty="0" err="1" smtClean="0">
                <a:latin typeface="Britannic Bold" panose="020B0903060703020204" pitchFamily="34" charset="0"/>
              </a:rPr>
              <a:t>Participation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of</a:t>
            </a:r>
            <a:r>
              <a:rPr lang="de-DE" sz="1800" dirty="0" smtClean="0">
                <a:latin typeface="Britannic Bold" panose="020B0903060703020204" pitchFamily="34" charset="0"/>
              </a:rPr>
              <a:t> 3.000 </a:t>
            </a:r>
            <a:r>
              <a:rPr lang="de-DE" sz="1800" dirty="0" err="1" smtClean="0">
                <a:latin typeface="Britannic Bold" panose="020B0903060703020204" pitchFamily="34" charset="0"/>
              </a:rPr>
              <a:t>scientists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from</a:t>
            </a:r>
            <a:r>
              <a:rPr lang="de-DE" sz="1800" dirty="0" smtClean="0">
                <a:latin typeface="Britannic Bold" panose="020B0903060703020204" pitchFamily="34" charset="0"/>
              </a:rPr>
              <a:t> all </a:t>
            </a:r>
            <a:r>
              <a:rPr lang="de-DE" sz="1800" dirty="0" err="1" smtClean="0">
                <a:latin typeface="Britannic Bold" panose="020B0903060703020204" pitchFamily="34" charset="0"/>
              </a:rPr>
              <a:t>continents</a:t>
            </a:r>
            <a:endParaRPr lang="de-DE" sz="1800" dirty="0" smtClean="0">
              <a:latin typeface="Britannic Bold" panose="020B0903060703020204" pitchFamily="34" charset="0"/>
            </a:endParaRPr>
          </a:p>
          <a:p>
            <a:pPr marL="0" indent="0">
              <a:buNone/>
            </a:pPr>
            <a:endParaRPr lang="de-DE" sz="2000" dirty="0" smtClean="0"/>
          </a:p>
          <a:p>
            <a:pPr lvl="1"/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10" name="Oval 9"/>
          <p:cNvSpPr/>
          <p:nvPr/>
        </p:nvSpPr>
        <p:spPr>
          <a:xfrm>
            <a:off x="251520" y="4149080"/>
            <a:ext cx="216024" cy="216024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39552" y="407242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C000"/>
                </a:solidFill>
                <a:latin typeface="Britannic Bold" panose="020B0903060703020204" pitchFamily="34" charset="0"/>
              </a:rPr>
              <a:t>Shareholder</a:t>
            </a:r>
            <a:endParaRPr lang="en-GB" dirty="0">
              <a:solidFill>
                <a:srgbClr val="FFC000"/>
              </a:solidFill>
              <a:latin typeface="Britannic Bold" panose="020B0903060703020204" pitchFamily="34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251520" y="4432466"/>
            <a:ext cx="216024" cy="21602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39552" y="4355812"/>
            <a:ext cx="167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  <a:latin typeface="Britannic Bold" panose="020B0903060703020204" pitchFamily="34" charset="0"/>
              </a:rPr>
              <a:t>Collaborations</a:t>
            </a:r>
            <a:endParaRPr lang="en-GB" dirty="0">
              <a:solidFill>
                <a:srgbClr val="0070C0"/>
              </a:solidFill>
              <a:latin typeface="Britannic Bold" panose="020B09030607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48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anose="020B0903060703020204" pitchFamily="34" charset="0"/>
              </a:rPr>
              <a:t>CRYRING@ESR in new Cave</a:t>
            </a:r>
            <a:endParaRPr lang="en-US" dirty="0">
              <a:latin typeface="Britannic Bold" panose="020B0903060703020204" pitchFamily="34" charset="0"/>
            </a:endParaRPr>
          </a:p>
        </p:txBody>
      </p:sp>
      <p:pic>
        <p:nvPicPr>
          <p:cNvPr id="5" name="Picture 4" descr="Cryring3D_withStudent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4093" y="2708920"/>
            <a:ext cx="7873112" cy="432048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537527" y="3779748"/>
            <a:ext cx="3642985" cy="369332"/>
          </a:xfrm>
          <a:prstGeom prst="rect">
            <a:avLst/>
          </a:prstGeom>
          <a:solidFill>
            <a:schemeClr val="accent1">
              <a:alpha val="65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View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from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local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injector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to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the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ring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67544" y="1732746"/>
            <a:ext cx="4320480" cy="400110"/>
          </a:xfrm>
          <a:prstGeom prst="rect">
            <a:avLst/>
          </a:prstGeom>
          <a:noFill/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285750" indent="-285750" defTabSz="457200">
              <a:buFont typeface="Arial"/>
              <a:buChar char="•"/>
              <a:defRPr sz="2000">
                <a:solidFill>
                  <a:prstClr val="black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Commissioning is ongoing ...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102" y="1149105"/>
            <a:ext cx="4202410" cy="265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16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41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87338" y="225425"/>
            <a:ext cx="8605837" cy="490538"/>
          </a:xfrm>
        </p:spPr>
        <p:txBody>
          <a:bodyPr/>
          <a:lstStyle/>
          <a:p>
            <a:r>
              <a:rPr lang="de-DE" b="1" dirty="0" smtClean="0"/>
              <a:t>Initiative </a:t>
            </a:r>
            <a:r>
              <a:rPr lang="de-DE" b="1" dirty="0"/>
              <a:t>– International </a:t>
            </a:r>
            <a:r>
              <a:rPr lang="de-DE" b="1" dirty="0" smtClean="0"/>
              <a:t>Student </a:t>
            </a:r>
            <a:endParaRPr lang="de-DE" b="1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69081" y="1124744"/>
            <a:ext cx="8605837" cy="2232248"/>
          </a:xfrm>
        </p:spPr>
        <p:txBody>
          <a:bodyPr/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§"/>
            </a:pPr>
            <a:r>
              <a:rPr lang="en-US" sz="1800" dirty="0" smtClean="0"/>
              <a:t>The </a:t>
            </a:r>
            <a:r>
              <a:rPr lang="de-DE" sz="1800" b="1" dirty="0" smtClean="0">
                <a:solidFill>
                  <a:srgbClr val="0070C0"/>
                </a:solidFill>
              </a:rPr>
              <a:t>GET_INvolved</a:t>
            </a:r>
            <a:r>
              <a:rPr lang="de-DE" sz="1800" dirty="0" smtClean="0"/>
              <a:t> </a:t>
            </a:r>
            <a:r>
              <a:rPr lang="de-DE" sz="1800" dirty="0"/>
              <a:t>program has already started welcoming first </a:t>
            </a:r>
            <a:r>
              <a:rPr lang="de-DE" sz="1800" dirty="0" smtClean="0"/>
              <a:t>Student. </a:t>
            </a: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§"/>
            </a:pPr>
            <a:r>
              <a:rPr lang="de-DE" sz="1800" dirty="0" smtClean="0"/>
              <a:t>First three Student </a:t>
            </a:r>
            <a:r>
              <a:rPr lang="en-US" sz="1800" dirty="0" smtClean="0"/>
              <a:t>have</a:t>
            </a:r>
            <a:r>
              <a:rPr lang="de-DE" sz="1800" dirty="0" smtClean="0"/>
              <a:t> </a:t>
            </a:r>
            <a:r>
              <a:rPr lang="de-DE" sz="1800" dirty="0" err="1" smtClean="0"/>
              <a:t>successfully</a:t>
            </a:r>
            <a:r>
              <a:rPr lang="de-DE" sz="1800" dirty="0" smtClean="0"/>
              <a:t> </a:t>
            </a:r>
            <a:r>
              <a:rPr lang="de-DE" sz="1800" dirty="0" err="1" smtClean="0"/>
              <a:t>accomplished</a:t>
            </a:r>
            <a:r>
              <a:rPr lang="de-DE" sz="1800" dirty="0" smtClean="0"/>
              <a:t> a </a:t>
            </a:r>
            <a:r>
              <a:rPr lang="de-DE" sz="1800" dirty="0" err="1" smtClean="0"/>
              <a:t>dedicated</a:t>
            </a:r>
            <a:r>
              <a:rPr lang="de-DE" sz="1800" dirty="0" smtClean="0"/>
              <a:t> </a:t>
            </a:r>
            <a:r>
              <a:rPr lang="de-DE" sz="1800" dirty="0" err="1" smtClean="0"/>
              <a:t>internship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training</a:t>
            </a:r>
            <a:r>
              <a:rPr lang="de-DE" sz="1800" dirty="0" smtClean="0"/>
              <a:t> </a:t>
            </a:r>
            <a:r>
              <a:rPr lang="de-DE" sz="1800" dirty="0" err="1" smtClean="0"/>
              <a:t>experience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 </a:t>
            </a:r>
            <a:r>
              <a:rPr lang="de-DE" sz="1800" dirty="0" err="1" smtClean="0"/>
              <a:t>our</a:t>
            </a:r>
            <a:r>
              <a:rPr lang="de-DE" sz="1800" dirty="0" smtClean="0"/>
              <a:t> </a:t>
            </a:r>
            <a:r>
              <a:rPr lang="de-DE" sz="1800" dirty="0" err="1" smtClean="0"/>
              <a:t>new</a:t>
            </a:r>
            <a:r>
              <a:rPr lang="de-DE" sz="1800" dirty="0" smtClean="0"/>
              <a:t> program</a:t>
            </a:r>
            <a:r>
              <a:rPr lang="de-DE" sz="1800" dirty="0"/>
              <a:t>.</a:t>
            </a:r>
            <a:endParaRPr lang="de-DE" sz="1800" dirty="0" smtClean="0"/>
          </a:p>
          <a:p>
            <a:pPr marL="558800" lvl="1" indent="-285750">
              <a:lnSpc>
                <a:spcPct val="120000"/>
              </a:lnSpc>
              <a:spcBef>
                <a:spcPts val="600"/>
              </a:spcBef>
              <a:buClr>
                <a:srgbClr val="FF9933"/>
              </a:buClr>
              <a:buFont typeface="Symbol" panose="05050102010706020507" pitchFamily="18" charset="2"/>
              <a:buChar char="-"/>
            </a:pPr>
            <a:r>
              <a:rPr lang="de-DE" sz="1600" dirty="0" smtClean="0"/>
              <a:t>02 Student </a:t>
            </a:r>
            <a:r>
              <a:rPr lang="de-DE" sz="1600" dirty="0" err="1" smtClean="0"/>
              <a:t>from</a:t>
            </a:r>
            <a:r>
              <a:rPr lang="de-DE" sz="1600" dirty="0" smtClean="0"/>
              <a:t> Indian University</a:t>
            </a:r>
          </a:p>
          <a:p>
            <a:pPr marL="558800" lvl="1" indent="-285750">
              <a:lnSpc>
                <a:spcPct val="120000"/>
              </a:lnSpc>
              <a:spcBef>
                <a:spcPts val="600"/>
              </a:spcBef>
              <a:buClr>
                <a:srgbClr val="FF9933"/>
              </a:buClr>
              <a:buFont typeface="Symbol" panose="05050102010706020507" pitchFamily="18" charset="2"/>
              <a:buChar char="-"/>
            </a:pPr>
            <a:r>
              <a:rPr lang="de-DE" sz="1600" dirty="0" smtClean="0"/>
              <a:t>01 </a:t>
            </a:r>
            <a:r>
              <a:rPr lang="de-DE" sz="1600" dirty="0" err="1" smtClean="0"/>
              <a:t>student</a:t>
            </a:r>
            <a:r>
              <a:rPr lang="de-DE" sz="1600" dirty="0" smtClean="0"/>
              <a:t> </a:t>
            </a:r>
            <a:r>
              <a:rPr lang="de-DE" sz="1600" dirty="0" err="1" smtClean="0"/>
              <a:t>from</a:t>
            </a:r>
            <a:r>
              <a:rPr lang="de-DE" sz="1600" dirty="0" smtClean="0"/>
              <a:t> </a:t>
            </a:r>
            <a:r>
              <a:rPr lang="de-DE" sz="1600" dirty="0" err="1" smtClean="0"/>
              <a:t>Polish</a:t>
            </a:r>
            <a:r>
              <a:rPr lang="de-DE" sz="1600" dirty="0" smtClean="0"/>
              <a:t> University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2204864"/>
            <a:ext cx="3949283" cy="299729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79512" y="3356992"/>
            <a:ext cx="439248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0" hangingPunct="0">
              <a:lnSpc>
                <a:spcPct val="120000"/>
              </a:lnSpc>
              <a:spcBef>
                <a:spcPts val="600"/>
              </a:spcBef>
              <a:buClr>
                <a:srgbClr val="FF9933"/>
              </a:buClr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599D"/>
                </a:solidFill>
                <a:latin typeface="+mn-lt"/>
              </a:rPr>
              <a:t>As an outlook we are in preparation to welcome </a:t>
            </a:r>
            <a:r>
              <a:rPr lang="en-US" dirty="0" smtClean="0">
                <a:solidFill>
                  <a:srgbClr val="00599D"/>
                </a:solidFill>
                <a:latin typeface="+mn-lt"/>
              </a:rPr>
              <a:t>the following:</a:t>
            </a:r>
          </a:p>
          <a:p>
            <a:pPr marL="742950" lvl="1" indent="-285750" eaLnBrk="0" hangingPunct="0">
              <a:lnSpc>
                <a:spcPct val="120000"/>
              </a:lnSpc>
              <a:spcBef>
                <a:spcPts val="600"/>
              </a:spcBef>
              <a:buClr>
                <a:srgbClr val="FF9933"/>
              </a:buClr>
              <a:buFont typeface="Symbol" panose="05050102010706020507" pitchFamily="18" charset="2"/>
              <a:buChar char="-"/>
            </a:pPr>
            <a:r>
              <a:rPr lang="en-US" sz="1600" dirty="0" smtClean="0">
                <a:latin typeface="+mn-lt"/>
              </a:rPr>
              <a:t>02 </a:t>
            </a:r>
            <a:r>
              <a:rPr lang="en-US" sz="1600" dirty="0">
                <a:latin typeface="+mn-lt"/>
              </a:rPr>
              <a:t>Turkish PhD </a:t>
            </a:r>
            <a:r>
              <a:rPr lang="en-US" sz="1600" dirty="0" smtClean="0">
                <a:latin typeface="+mn-lt"/>
              </a:rPr>
              <a:t>students</a:t>
            </a:r>
            <a:endParaRPr lang="en-US" sz="1600" dirty="0">
              <a:latin typeface="+mn-lt"/>
            </a:endParaRPr>
          </a:p>
          <a:p>
            <a:pPr marL="742950" lvl="1" indent="-285750" eaLnBrk="0" hangingPunct="0">
              <a:lnSpc>
                <a:spcPct val="120000"/>
              </a:lnSpc>
              <a:spcBef>
                <a:spcPts val="600"/>
              </a:spcBef>
              <a:buClr>
                <a:srgbClr val="FF9933"/>
              </a:buClr>
              <a:buFont typeface="Symbol" panose="05050102010706020507" pitchFamily="18" charset="2"/>
              <a:buChar char="-"/>
            </a:pPr>
            <a:r>
              <a:rPr lang="en-US" sz="1600" dirty="0">
                <a:latin typeface="+mn-lt"/>
              </a:rPr>
              <a:t>11 Chinese Postdoctoral researchers</a:t>
            </a:r>
          </a:p>
          <a:p>
            <a:pPr marL="742950" lvl="1" indent="-285750" eaLnBrk="0" hangingPunct="0">
              <a:lnSpc>
                <a:spcPct val="120000"/>
              </a:lnSpc>
              <a:spcBef>
                <a:spcPts val="600"/>
              </a:spcBef>
              <a:buClr>
                <a:srgbClr val="FF9933"/>
              </a:buClr>
              <a:buFont typeface="Symbol" panose="05050102010706020507" pitchFamily="18" charset="2"/>
              <a:buChar char="-"/>
            </a:pPr>
            <a:r>
              <a:rPr lang="en-US" sz="1600" dirty="0" smtClean="0">
                <a:latin typeface="+mn-lt"/>
              </a:rPr>
              <a:t>02 Azerbaijan students </a:t>
            </a:r>
          </a:p>
          <a:p>
            <a:pPr marL="742950" lvl="1" indent="-285750" eaLnBrk="0" hangingPunct="0">
              <a:lnSpc>
                <a:spcPct val="120000"/>
              </a:lnSpc>
              <a:spcBef>
                <a:spcPts val="600"/>
              </a:spcBef>
              <a:buClr>
                <a:srgbClr val="FF9933"/>
              </a:buClr>
              <a:buFont typeface="Symbol" panose="05050102010706020507" pitchFamily="18" charset="2"/>
              <a:buChar char="-"/>
            </a:pPr>
            <a:r>
              <a:rPr lang="en-US" sz="1600" dirty="0" smtClean="0">
                <a:latin typeface="+mn-lt"/>
              </a:rPr>
              <a:t>02 </a:t>
            </a:r>
            <a:r>
              <a:rPr lang="en-US" sz="1600" dirty="0">
                <a:latin typeface="+mn-lt"/>
              </a:rPr>
              <a:t>Thai students</a:t>
            </a:r>
            <a:endParaRPr lang="de-DE" sz="1600" dirty="0">
              <a:latin typeface="+mn-lt"/>
            </a:endParaRPr>
          </a:p>
          <a:p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>
            <a:off x="1247489" y="5517232"/>
            <a:ext cx="7500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599D"/>
                </a:solidFill>
                <a:latin typeface="+mn-lt"/>
              </a:rPr>
              <a:t>Resources </a:t>
            </a:r>
            <a:r>
              <a:rPr lang="en-GB" dirty="0">
                <a:solidFill>
                  <a:srgbClr val="00599D"/>
                </a:solidFill>
                <a:latin typeface="+mn-lt"/>
              </a:rPr>
              <a:t>for this </a:t>
            </a:r>
            <a:r>
              <a:rPr lang="en-GB" b="1" dirty="0" err="1">
                <a:solidFill>
                  <a:srgbClr val="0070C0"/>
                </a:solidFill>
                <a:latin typeface="+mn-lt"/>
              </a:rPr>
              <a:t>GET_INvolved</a:t>
            </a:r>
            <a:r>
              <a:rPr lang="en-GB" dirty="0" smtClean="0">
                <a:solidFill>
                  <a:srgbClr val="00599D"/>
                </a:solidFill>
                <a:latin typeface="+mn-lt"/>
              </a:rPr>
              <a:t> program </a:t>
            </a:r>
            <a:r>
              <a:rPr lang="en-GB" dirty="0">
                <a:solidFill>
                  <a:srgbClr val="00599D"/>
                </a:solidFill>
                <a:latin typeface="+mn-lt"/>
              </a:rPr>
              <a:t>are sought </a:t>
            </a:r>
            <a:r>
              <a:rPr lang="en-GB" dirty="0" smtClean="0">
                <a:solidFill>
                  <a:srgbClr val="00599D"/>
                </a:solidFill>
                <a:latin typeface="+mn-lt"/>
              </a:rPr>
              <a:t>from </a:t>
            </a:r>
            <a:r>
              <a:rPr lang="en-GB" dirty="0">
                <a:solidFill>
                  <a:srgbClr val="00599D"/>
                </a:solidFill>
                <a:latin typeface="+mn-lt"/>
              </a:rPr>
              <a:t>within existing and new mobility programs </a:t>
            </a:r>
            <a:r>
              <a:rPr lang="en-GB" dirty="0" smtClean="0">
                <a:solidFill>
                  <a:srgbClr val="00599D"/>
                </a:solidFill>
                <a:latin typeface="+mn-lt"/>
              </a:rPr>
              <a:t>worldwide and </a:t>
            </a:r>
            <a:r>
              <a:rPr lang="en-GB" dirty="0">
                <a:solidFill>
                  <a:srgbClr val="00599D"/>
                </a:solidFill>
                <a:latin typeface="+mn-lt"/>
              </a:rPr>
              <a:t>not within in FAIR funding.</a:t>
            </a:r>
            <a:endParaRPr lang="de-DE" dirty="0">
              <a:solidFill>
                <a:srgbClr val="00599D"/>
              </a:solidFill>
              <a:latin typeface="+mn-lt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269081" y="5752680"/>
            <a:ext cx="978408" cy="484632"/>
          </a:xfrm>
          <a:prstGeom prst="rightArrow">
            <a:avLst/>
          </a:prstGeom>
          <a:solidFill>
            <a:srgbClr val="FF9933"/>
          </a:solidFill>
          <a:ln>
            <a:solidFill>
              <a:srgbClr val="00599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 smtClean="0"/>
          </a:p>
        </p:txBody>
      </p:sp>
    </p:spTree>
    <p:extLst>
      <p:ext uri="{BB962C8B-B14F-4D97-AF65-F5344CB8AC3E}">
        <p14:creationId xmlns:p14="http://schemas.microsoft.com/office/powerpoint/2010/main" val="361071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ritannic Bold" panose="020B0903060703020204" pitchFamily="34" charset="0"/>
              </a:rPr>
              <a:t>3 words to describe FAIR</a:t>
            </a:r>
            <a:endParaRPr lang="en-GB" dirty="0">
              <a:latin typeface="Britannic Bold" panose="020B0903060703020204" pitchFamily="34" charset="0"/>
            </a:endParaRPr>
          </a:p>
        </p:txBody>
      </p:sp>
      <p:pic>
        <p:nvPicPr>
          <p:cNvPr id="6" name="Bild 1" descr="image04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41" b="367"/>
          <a:stretch/>
        </p:blipFill>
        <p:spPr bwMode="auto">
          <a:xfrm>
            <a:off x="1" y="980728"/>
            <a:ext cx="9164638" cy="588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6012160" y="4869160"/>
            <a:ext cx="3024336" cy="576064"/>
          </a:xfrm>
          <a:prstGeom prst="roundRect">
            <a:avLst/>
          </a:prstGeom>
          <a:solidFill>
            <a:schemeClr val="tx1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bg1"/>
                </a:solidFill>
              </a:rPr>
              <a:t>World – Class – Science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012160" y="5517232"/>
            <a:ext cx="3024336" cy="576064"/>
          </a:xfrm>
          <a:prstGeom prst="roundRect">
            <a:avLst/>
          </a:prstGeom>
          <a:solidFill>
            <a:schemeClr val="tx1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Forefront – Technologies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12160" y="6165304"/>
            <a:ext cx="3024336" cy="576064"/>
          </a:xfrm>
          <a:prstGeom prst="roundRect">
            <a:avLst/>
          </a:prstGeom>
          <a:solidFill>
            <a:schemeClr val="tx1"/>
          </a:soli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Talent – Factory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Users\ghosh.CAMPUS\Downloads\one_number_count_chart-128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231" y="4909538"/>
            <a:ext cx="535686" cy="53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ghosh.CAMPUS\Downloads\two_number_count_chart-128.pn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060" y="5537321"/>
            <a:ext cx="535885" cy="5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ghosh.CAMPUS\Downloads\three_number_count_chart-128.png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231" y="6205682"/>
            <a:ext cx="535686" cy="535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93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latin typeface="Britannic Bold" panose="020B0903060703020204" pitchFamily="34" charset="0"/>
              </a:rPr>
              <a:t>Four</a:t>
            </a:r>
            <a:r>
              <a:rPr lang="de-DE" dirty="0">
                <a:latin typeface="Britannic Bold" panose="020B0903060703020204" pitchFamily="34" charset="0"/>
              </a:rPr>
              <a:t> </a:t>
            </a:r>
            <a:r>
              <a:rPr lang="de-DE" dirty="0" err="1" smtClean="0">
                <a:latin typeface="Britannic Bold" panose="020B0903060703020204" pitchFamily="34" charset="0"/>
              </a:rPr>
              <a:t>scientific</a:t>
            </a:r>
            <a:r>
              <a:rPr lang="de-DE" dirty="0" smtClean="0">
                <a:latin typeface="Britannic Bold" panose="020B0903060703020204" pitchFamily="34" charset="0"/>
              </a:rPr>
              <a:t> </a:t>
            </a:r>
            <a:r>
              <a:rPr lang="de-DE" dirty="0" err="1">
                <a:latin typeface="Britannic Bold" panose="020B0903060703020204" pitchFamily="34" charset="0"/>
              </a:rPr>
              <a:t>c</a:t>
            </a:r>
            <a:r>
              <a:rPr lang="de-DE" dirty="0" err="1" smtClean="0">
                <a:latin typeface="Britannic Bold" panose="020B0903060703020204" pitchFamily="34" charset="0"/>
              </a:rPr>
              <a:t>ollaborations</a:t>
            </a:r>
            <a:r>
              <a:rPr lang="de-DE" dirty="0" smtClean="0">
                <a:latin typeface="Britannic Bold" panose="020B0903060703020204" pitchFamily="34" charset="0"/>
              </a:rPr>
              <a:t> at FAIR</a:t>
            </a:r>
            <a:endParaRPr lang="en-GB" dirty="0">
              <a:latin typeface="Britannic Bold" panose="020B0903060703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6" y="908721"/>
            <a:ext cx="896189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13"/>
          <p:cNvSpPr txBox="1"/>
          <p:nvPr/>
        </p:nvSpPr>
        <p:spPr>
          <a:xfrm>
            <a:off x="317269" y="1700808"/>
            <a:ext cx="1152128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457200"/>
            <a:r>
              <a:rPr lang="en-US" sz="2800" b="1" dirty="0" smtClean="0">
                <a:solidFill>
                  <a:prstClr val="black"/>
                </a:solidFill>
              </a:rPr>
              <a:t>APPA</a:t>
            </a:r>
          </a:p>
        </p:txBody>
      </p:sp>
      <p:sp>
        <p:nvSpPr>
          <p:cNvPr id="9" name="Textfeld 14"/>
          <p:cNvSpPr txBox="1"/>
          <p:nvPr/>
        </p:nvSpPr>
        <p:spPr>
          <a:xfrm>
            <a:off x="293206" y="3281687"/>
            <a:ext cx="1691680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457200"/>
            <a:r>
              <a:rPr lang="en-US" sz="2800" b="1" dirty="0" smtClean="0">
                <a:solidFill>
                  <a:prstClr val="black"/>
                </a:solidFill>
              </a:rPr>
              <a:t>CBM</a:t>
            </a:r>
          </a:p>
        </p:txBody>
      </p:sp>
      <p:sp>
        <p:nvSpPr>
          <p:cNvPr id="10" name="Textfeld 15"/>
          <p:cNvSpPr txBox="1"/>
          <p:nvPr/>
        </p:nvSpPr>
        <p:spPr>
          <a:xfrm>
            <a:off x="293206" y="4234551"/>
            <a:ext cx="1691680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457200"/>
            <a:r>
              <a:rPr lang="en-US" sz="2800" b="1" dirty="0" smtClean="0">
                <a:solidFill>
                  <a:prstClr val="black"/>
                </a:solidFill>
              </a:rPr>
              <a:t>NUSTAR</a:t>
            </a:r>
          </a:p>
        </p:txBody>
      </p:sp>
      <p:sp>
        <p:nvSpPr>
          <p:cNvPr id="11" name="Textfeld 16"/>
          <p:cNvSpPr txBox="1"/>
          <p:nvPr/>
        </p:nvSpPr>
        <p:spPr>
          <a:xfrm>
            <a:off x="293206" y="5184404"/>
            <a:ext cx="1691680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defTabSz="457200"/>
            <a:r>
              <a:rPr lang="en-US" sz="2800" b="1" dirty="0" smtClean="0">
                <a:solidFill>
                  <a:prstClr val="black"/>
                </a:solidFill>
              </a:rPr>
              <a:t>PANDA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614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ghosh.CAMPUS\Downloads\fig_big_part06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990" y="2990073"/>
            <a:ext cx="784126" cy="88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ghosh.CAMPUS\Downloads\fig_big_part01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433" y="3834978"/>
            <a:ext cx="833019" cy="103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Britannic Bold" panose="020B0903060703020204" pitchFamily="34" charset="0"/>
              </a:rPr>
              <a:t>A Talent Factory</a:t>
            </a:r>
            <a:endParaRPr lang="de-DE" dirty="0">
              <a:latin typeface="Britannic Bold" panose="020B090306070302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340768"/>
            <a:ext cx="5112568" cy="4897812"/>
          </a:xfrm>
        </p:spPr>
        <p:txBody>
          <a:bodyPr>
            <a:normAutofit/>
          </a:bodyPr>
          <a:lstStyle/>
          <a:p>
            <a:r>
              <a:rPr lang="de-DE" sz="2200" dirty="0" smtClean="0">
                <a:latin typeface="Britannic Bold" panose="020B0903060703020204" pitchFamily="34" charset="0"/>
              </a:rPr>
              <a:t>A unique capability to attract and create talent and know-how.</a:t>
            </a:r>
          </a:p>
          <a:p>
            <a:r>
              <a:rPr lang="de-DE" sz="2200" dirty="0" smtClean="0">
                <a:latin typeface="Britannic Bold" panose="020B0903060703020204" pitchFamily="34" charset="0"/>
              </a:rPr>
              <a:t>Training and education of the next generation of scientists, engineers and </a:t>
            </a:r>
            <a:r>
              <a:rPr lang="de-DE" sz="2200" dirty="0" err="1" smtClean="0">
                <a:latin typeface="Britannic Bold" panose="020B0903060703020204" pitchFamily="34" charset="0"/>
              </a:rPr>
              <a:t>computing</a:t>
            </a:r>
            <a:r>
              <a:rPr lang="de-DE" sz="2200" dirty="0" smtClean="0">
                <a:latin typeface="Britannic Bold" panose="020B0903060703020204" pitchFamily="34" charset="0"/>
              </a:rPr>
              <a:t> </a:t>
            </a:r>
            <a:r>
              <a:rPr lang="de-DE" sz="2200" dirty="0" err="1" smtClean="0">
                <a:latin typeface="Britannic Bold" panose="020B0903060703020204" pitchFamily="34" charset="0"/>
              </a:rPr>
              <a:t>experts</a:t>
            </a:r>
            <a:r>
              <a:rPr lang="de-DE" sz="2200" dirty="0" smtClean="0">
                <a:latin typeface="Britannic Bold" panose="020B0903060703020204" pitchFamily="34" charset="0"/>
              </a:rPr>
              <a:t> </a:t>
            </a:r>
            <a:r>
              <a:rPr lang="de-DE" sz="2200" dirty="0" err="1" smtClean="0">
                <a:latin typeface="Britannic Bold" panose="020B0903060703020204" pitchFamily="34" charset="0"/>
              </a:rPr>
              <a:t>from</a:t>
            </a:r>
            <a:r>
              <a:rPr lang="de-DE" sz="2200" dirty="0" smtClean="0">
                <a:latin typeface="Britannic Bold" panose="020B0903060703020204" pitchFamily="34" charset="0"/>
              </a:rPr>
              <a:t> all </a:t>
            </a:r>
            <a:r>
              <a:rPr lang="de-DE" sz="2200" dirty="0" err="1" smtClean="0">
                <a:latin typeface="Britannic Bold" panose="020B0903060703020204" pitchFamily="34" charset="0"/>
              </a:rPr>
              <a:t>over</a:t>
            </a:r>
            <a:r>
              <a:rPr lang="de-DE" sz="2200" dirty="0" smtClean="0">
                <a:latin typeface="Britannic Bold" panose="020B0903060703020204" pitchFamily="34" charset="0"/>
              </a:rPr>
              <a:t> </a:t>
            </a:r>
            <a:r>
              <a:rPr lang="de-DE" sz="2200" dirty="0" err="1" smtClean="0">
                <a:latin typeface="Britannic Bold" panose="020B0903060703020204" pitchFamily="34" charset="0"/>
              </a:rPr>
              <a:t>the</a:t>
            </a:r>
            <a:r>
              <a:rPr lang="de-DE" sz="2200" dirty="0" smtClean="0">
                <a:latin typeface="Britannic Bold" panose="020B0903060703020204" pitchFamily="34" charset="0"/>
              </a:rPr>
              <a:t> </a:t>
            </a:r>
            <a:r>
              <a:rPr lang="de-DE" sz="2200" dirty="0" err="1" smtClean="0">
                <a:latin typeface="Britannic Bold" panose="020B0903060703020204" pitchFamily="34" charset="0"/>
              </a:rPr>
              <a:t>world</a:t>
            </a:r>
            <a:r>
              <a:rPr lang="de-DE" sz="2200" dirty="0" smtClean="0">
                <a:latin typeface="Britannic Bold" panose="020B0903060703020204" pitchFamily="34" charset="0"/>
              </a:rPr>
              <a:t>:</a:t>
            </a:r>
          </a:p>
          <a:p>
            <a:endParaRPr lang="de-DE" sz="800" dirty="0" smtClean="0">
              <a:latin typeface="Britannic Bold" panose="020B0903060703020204" pitchFamily="34" charset="0"/>
            </a:endParaRPr>
          </a:p>
          <a:p>
            <a:pPr lvl="1"/>
            <a:r>
              <a:rPr lang="de-DE" sz="1800" dirty="0">
                <a:latin typeface="Britannic Bold" panose="020B0903060703020204" pitchFamily="34" charset="0"/>
              </a:rPr>
              <a:t>Graduate Schools </a:t>
            </a:r>
            <a:r>
              <a:rPr lang="de-DE" sz="1800" dirty="0" err="1">
                <a:latin typeface="Britannic Bold" panose="020B0903060703020204" pitchFamily="34" charset="0"/>
              </a:rPr>
              <a:t>with</a:t>
            </a:r>
            <a:r>
              <a:rPr lang="de-DE" sz="1800" dirty="0">
                <a:latin typeface="Britannic Bold" panose="020B0903060703020204" pitchFamily="34" charset="0"/>
              </a:rPr>
              <a:t> </a:t>
            </a:r>
            <a:r>
              <a:rPr lang="de-DE" sz="1800" dirty="0" err="1">
                <a:latin typeface="Britannic Bold" panose="020B0903060703020204" pitchFamily="34" charset="0"/>
              </a:rPr>
              <a:t>currently</a:t>
            </a:r>
            <a:r>
              <a:rPr lang="de-DE" sz="1800" dirty="0">
                <a:latin typeface="Britannic Bold" panose="020B0903060703020204" pitchFamily="34" charset="0"/>
              </a:rPr>
              <a:t> </a:t>
            </a:r>
            <a:r>
              <a:rPr lang="de-DE" sz="1800" dirty="0" err="1">
                <a:latin typeface="Britannic Bold" panose="020B0903060703020204" pitchFamily="34" charset="0"/>
              </a:rPr>
              <a:t>more</a:t>
            </a:r>
            <a:r>
              <a:rPr lang="de-DE" sz="1800" dirty="0">
                <a:latin typeface="Britannic Bold" panose="020B0903060703020204" pitchFamily="34" charset="0"/>
              </a:rPr>
              <a:t> </a:t>
            </a:r>
            <a:r>
              <a:rPr lang="de-DE" sz="1800" dirty="0" err="1">
                <a:latin typeface="Britannic Bold" panose="020B0903060703020204" pitchFamily="34" charset="0"/>
              </a:rPr>
              <a:t>than</a:t>
            </a:r>
            <a:r>
              <a:rPr lang="de-DE" sz="1800" dirty="0">
                <a:latin typeface="Britannic Bold" panose="020B0903060703020204" pitchFamily="34" charset="0"/>
              </a:rPr>
              <a:t> 300 </a:t>
            </a:r>
            <a:r>
              <a:rPr lang="de-DE" sz="1800" dirty="0" err="1">
                <a:latin typeface="Britannic Bold" panose="020B0903060703020204" pitchFamily="34" charset="0"/>
              </a:rPr>
              <a:t>doctoral</a:t>
            </a:r>
            <a:r>
              <a:rPr lang="de-DE" sz="1800" dirty="0">
                <a:latin typeface="Britannic Bold" panose="020B0903060703020204" pitchFamily="34" charset="0"/>
              </a:rPr>
              <a:t> </a:t>
            </a:r>
            <a:r>
              <a:rPr lang="de-DE" sz="1800" dirty="0" err="1">
                <a:latin typeface="Britannic Bold" panose="020B0903060703020204" pitchFamily="34" charset="0"/>
              </a:rPr>
              <a:t>students</a:t>
            </a:r>
            <a:r>
              <a:rPr lang="de-DE" sz="1800" dirty="0">
                <a:latin typeface="Britannic Bold" panose="020B0903060703020204" pitchFamily="34" charset="0"/>
              </a:rPr>
              <a:t> </a:t>
            </a:r>
            <a:r>
              <a:rPr lang="de-DE" sz="1800" dirty="0" err="1">
                <a:latin typeface="Britannic Bold" panose="020B0903060703020204" pitchFamily="34" charset="0"/>
              </a:rPr>
              <a:t>from</a:t>
            </a:r>
            <a:r>
              <a:rPr lang="de-DE" sz="1800" dirty="0">
                <a:latin typeface="Britannic Bold" panose="020B0903060703020204" pitchFamily="34" charset="0"/>
              </a:rPr>
              <a:t> all </a:t>
            </a:r>
            <a:r>
              <a:rPr lang="de-DE" sz="1800" dirty="0" err="1">
                <a:latin typeface="Britannic Bold" panose="020B0903060703020204" pitchFamily="34" charset="0"/>
              </a:rPr>
              <a:t>over</a:t>
            </a:r>
            <a:r>
              <a:rPr lang="de-DE" sz="1800" dirty="0">
                <a:latin typeface="Britannic Bold" panose="020B0903060703020204" pitchFamily="34" charset="0"/>
              </a:rPr>
              <a:t> </a:t>
            </a:r>
            <a:r>
              <a:rPr lang="de-DE" sz="1800" dirty="0" err="1">
                <a:latin typeface="Britannic Bold" panose="020B0903060703020204" pitchFamily="34" charset="0"/>
              </a:rPr>
              <a:t>the</a:t>
            </a:r>
            <a:r>
              <a:rPr lang="de-DE" sz="1800" dirty="0">
                <a:latin typeface="Britannic Bold" panose="020B0903060703020204" pitchFamily="34" charset="0"/>
              </a:rPr>
              <a:t> </a:t>
            </a:r>
            <a:r>
              <a:rPr lang="de-DE" sz="1800" dirty="0" err="1">
                <a:latin typeface="Britannic Bold" panose="020B0903060703020204" pitchFamily="34" charset="0"/>
              </a:rPr>
              <a:t>world</a:t>
            </a:r>
            <a:endParaRPr lang="de-DE" sz="1800" dirty="0">
              <a:latin typeface="Britannic Bold" panose="020B0903060703020204" pitchFamily="34" charset="0"/>
            </a:endParaRPr>
          </a:p>
          <a:p>
            <a:pPr lvl="1"/>
            <a:r>
              <a:rPr lang="de-DE" sz="1800" dirty="0" smtClean="0">
                <a:latin typeface="Britannic Bold" panose="020B0903060703020204" pitchFamily="34" charset="0"/>
              </a:rPr>
              <a:t>International </a:t>
            </a:r>
            <a:r>
              <a:rPr lang="de-DE" sz="1800" dirty="0" err="1" smtClean="0">
                <a:latin typeface="Britannic Bold" panose="020B0903060703020204" pitchFamily="34" charset="0"/>
              </a:rPr>
              <a:t>Postdoc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Programs</a:t>
            </a:r>
            <a:endParaRPr lang="de-DE" sz="1800" dirty="0" smtClean="0">
              <a:latin typeface="Britannic Bold" panose="020B0903060703020204" pitchFamily="34" charset="0"/>
            </a:endParaRPr>
          </a:p>
          <a:p>
            <a:pPr lvl="1"/>
            <a:r>
              <a:rPr lang="de-DE" sz="1800" dirty="0" smtClean="0">
                <a:latin typeface="Britannic Bold" panose="020B0903060703020204" pitchFamily="34" charset="0"/>
              </a:rPr>
              <a:t>Multiple training programs </a:t>
            </a:r>
            <a:r>
              <a:rPr lang="de-DE" sz="1800" dirty="0" err="1" smtClean="0">
                <a:latin typeface="Britannic Bold" panose="020B0903060703020204" pitchFamily="34" charset="0"/>
              </a:rPr>
              <a:t>for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students</a:t>
            </a:r>
            <a:endParaRPr lang="de-DE" sz="1800" dirty="0" smtClean="0">
              <a:latin typeface="Britannic Bold" panose="020B0903060703020204" pitchFamily="34" charset="0"/>
            </a:endParaRPr>
          </a:p>
          <a:p>
            <a:pPr lvl="1"/>
            <a:r>
              <a:rPr lang="de-DE" sz="1800" dirty="0">
                <a:latin typeface="Britannic Bold" panose="020B0903060703020204" pitchFamily="34" charset="0"/>
              </a:rPr>
              <a:t>B</a:t>
            </a:r>
            <a:r>
              <a:rPr lang="de-DE" sz="1800" dirty="0" smtClean="0">
                <a:latin typeface="Britannic Bold" panose="020B0903060703020204" pitchFamily="34" charset="0"/>
              </a:rPr>
              <a:t>ilateral Agreements </a:t>
            </a:r>
            <a:r>
              <a:rPr lang="de-DE" sz="1800" dirty="0" err="1" smtClean="0">
                <a:latin typeface="Britannic Bold" panose="020B0903060703020204" pitchFamily="34" charset="0"/>
              </a:rPr>
              <a:t>with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several</a:t>
            </a:r>
            <a:r>
              <a:rPr lang="de-DE" sz="1800" dirty="0" smtClean="0">
                <a:latin typeface="Britannic Bold" panose="020B0903060703020204" pitchFamily="34" charset="0"/>
              </a:rPr>
              <a:t> countries </a:t>
            </a:r>
            <a:r>
              <a:rPr lang="de-DE" sz="1800" dirty="0" err="1" smtClean="0">
                <a:latin typeface="Britannic Bold" panose="020B0903060703020204" pitchFamily="34" charset="0"/>
              </a:rPr>
              <a:t>for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training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and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education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of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young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scientists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and</a:t>
            </a:r>
            <a:r>
              <a:rPr lang="de-DE" sz="1800" dirty="0" smtClean="0">
                <a:latin typeface="Britannic Bold" panose="020B0903060703020204" pitchFamily="34" charset="0"/>
              </a:rPr>
              <a:t> </a:t>
            </a:r>
            <a:r>
              <a:rPr lang="de-DE" sz="1800" dirty="0" err="1" smtClean="0">
                <a:latin typeface="Britannic Bold" panose="020B0903060703020204" pitchFamily="34" charset="0"/>
              </a:rPr>
              <a:t>engineers</a:t>
            </a:r>
            <a:endParaRPr lang="de-DE" sz="1800" dirty="0">
              <a:latin typeface="Britannic Bold" panose="020B0903060703020204" pitchFamily="34" charset="0"/>
            </a:endParaRPr>
          </a:p>
        </p:txBody>
      </p:sp>
      <p:pic>
        <p:nvPicPr>
          <p:cNvPr id="4100" name="Picture 4" descr="C:\Users\ghosh.CAMPUS\Downloads\fig_big_part01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990" y="4622156"/>
            <a:ext cx="784205" cy="89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uppierung 20"/>
          <p:cNvGrpSpPr/>
          <p:nvPr/>
        </p:nvGrpSpPr>
        <p:grpSpPr>
          <a:xfrm>
            <a:off x="5605819" y="1409699"/>
            <a:ext cx="3038038" cy="4938798"/>
            <a:chOff x="5605820" y="1409699"/>
            <a:chExt cx="3038038" cy="4938798"/>
          </a:xfrm>
        </p:grpSpPr>
        <p:pic>
          <p:nvPicPr>
            <p:cNvPr id="7" name="Picture 4" descr="C:\Users\bpaflik\Desktop\Galatyuk_arcones_72dpi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78" t="11644" r="10798" b="25494"/>
            <a:stretch/>
          </p:blipFill>
          <p:spPr bwMode="auto">
            <a:xfrm>
              <a:off x="5605820" y="1409699"/>
              <a:ext cx="2309891" cy="165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C:\Users\bpaflik\Desktop\Projekte\Roadshow\Bilder Roadshow\Porträt_Saito_72dpi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5436" r="2943" b="25124"/>
            <a:stretch/>
          </p:blipFill>
          <p:spPr bwMode="auto">
            <a:xfrm>
              <a:off x="7873246" y="2228356"/>
              <a:ext cx="770612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7" descr="C:\Users\bpaflik\Desktop\Projekte\Roadshow\Bilder Roadshow\Porträt_Reifarth_72dpi.JP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23" t="24165" r="80" b="6625"/>
            <a:stretch/>
          </p:blipFill>
          <p:spPr bwMode="auto">
            <a:xfrm>
              <a:off x="5605820" y="3879105"/>
              <a:ext cx="781206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8" descr="C:\Users\bpaflik\Desktop\Porträt_Fischer_72dpi.jpg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29" t="23643" r="59594" b="40980"/>
            <a:stretch/>
          </p:blipFill>
          <p:spPr bwMode="auto">
            <a:xfrm>
              <a:off x="7878388" y="1409699"/>
              <a:ext cx="765469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9" descr="C:\Users\bpaflik\Desktop\Portrait_Petersen_klein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68" r="27937"/>
            <a:stretch/>
          </p:blipFill>
          <p:spPr bwMode="auto">
            <a:xfrm>
              <a:off x="7873245" y="3056356"/>
              <a:ext cx="770613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2" descr="C:\Users\bpaflik\Desktop\Projekte\Roadshow\Bilder Roadshow\Porträt Fritsch_72dpi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62" b="29421"/>
            <a:stretch/>
          </p:blipFill>
          <p:spPr bwMode="auto">
            <a:xfrm>
              <a:off x="6373858" y="3065881"/>
              <a:ext cx="781205" cy="813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3" descr="C:\Users\bpaflik\Desktop\Porträt Rykovanov_72dpi.jp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32" t="7623" r="3172" b="48693"/>
            <a:stretch/>
          </p:blipFill>
          <p:spPr bwMode="auto">
            <a:xfrm>
              <a:off x="7878389" y="3883539"/>
              <a:ext cx="765469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4" descr="C:\Users\bpaflik\Desktop\Projekte\Roadshow\Bilder Roadshow\Porträt Doktorandenpreis_72dpi.jpg"/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61" r="17948" b="68037"/>
            <a:stretch/>
          </p:blipFill>
          <p:spPr bwMode="auto">
            <a:xfrm>
              <a:off x="5605820" y="5520497"/>
              <a:ext cx="762578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5" descr="C:\Users\bpaflik\Desktop\Projekte\Roadshow\Bilder Roadshow\Porträt Schmelzer_72dpi.jpg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68" r="7145"/>
            <a:stretch/>
          </p:blipFill>
          <p:spPr bwMode="auto">
            <a:xfrm>
              <a:off x="6352862" y="4684283"/>
              <a:ext cx="2290996" cy="16642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C:\Users\bpaflik\Desktop\Projekte\Roadshow\Bilder Roadshow\Porträt_Doktoranden2_72dpi.jpg"/>
            <p:cNvPicPr>
              <a:picLocks noChangeAspect="1" noChangeArrowheads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7" t="1982" r="61869" b="66398"/>
            <a:stretch/>
          </p:blipFill>
          <p:spPr bwMode="auto">
            <a:xfrm>
              <a:off x="7144880" y="3065881"/>
              <a:ext cx="781206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 descr="Q:\Eigene Dateien\My Pictures\Bilder\Portraits\LeylaAtar_Blog.jpg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35" t="13751" r="37820" b="62415"/>
            <a:stretch/>
          </p:blipFill>
          <p:spPr bwMode="auto">
            <a:xfrm>
              <a:off x="6383792" y="3884356"/>
              <a:ext cx="753642" cy="8227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597" y="2176288"/>
            <a:ext cx="694750" cy="905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C:\Users\ghosh.CAMPUS\Downloads\fig_big_part0343.JP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597" y="1438743"/>
            <a:ext cx="692551" cy="789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Footer Placeholder 2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13E67DB-3F5A-400D-8115-4A6680BE68C1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516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Existing Talent Management Program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78421540"/>
              </p:ext>
            </p:extLst>
          </p:nvPr>
        </p:nvGraphicFramePr>
        <p:xfrm>
          <a:off x="287338" y="1125538"/>
          <a:ext cx="5292774" cy="5256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5ED5A7-9E51-49B0-8E0B-F8D60A6CC97F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20" name="Picture 2" descr="C:\Users\ghosh.CAMPUS\Downloads\fig_big_part068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990" y="2990073"/>
            <a:ext cx="784126" cy="889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ghosh.CAMPUS\Downloads\fig_big_part010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7433" y="3834978"/>
            <a:ext cx="833019" cy="103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ghosh.CAMPUS\Downloads\fig_big_part015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990" y="4622156"/>
            <a:ext cx="784205" cy="89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uppierung 20"/>
          <p:cNvGrpSpPr/>
          <p:nvPr/>
        </p:nvGrpSpPr>
        <p:grpSpPr>
          <a:xfrm>
            <a:off x="5605819" y="1409699"/>
            <a:ext cx="3038038" cy="4938798"/>
            <a:chOff x="5605820" y="1409699"/>
            <a:chExt cx="3038038" cy="4938798"/>
          </a:xfrm>
        </p:grpSpPr>
        <p:pic>
          <p:nvPicPr>
            <p:cNvPr id="24" name="Picture 4" descr="C:\Users\bpaflik\Desktop\Galatyuk_arcones_72dpi.jpg"/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478" t="11644" r="10798" b="25494"/>
            <a:stretch/>
          </p:blipFill>
          <p:spPr bwMode="auto">
            <a:xfrm>
              <a:off x="5605820" y="1409699"/>
              <a:ext cx="2309891" cy="165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24" descr="C:\Users\bpaflik\Desktop\Projekte\Roadshow\Bilder Roadshow\Porträt_Saito_72dpi.jpg"/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5436" r="2943" b="25124"/>
            <a:stretch/>
          </p:blipFill>
          <p:spPr bwMode="auto">
            <a:xfrm>
              <a:off x="7873246" y="2228356"/>
              <a:ext cx="770612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5" descr="C:\Users\bpaflik\Desktop\Projekte\Roadshow\Bilder Roadshow\Porträt_Reifarth_72dpi.JPG"/>
            <p:cNvPicPr>
              <a:picLocks noChangeAspect="1" noChangeArrowheads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323" t="24165" r="80" b="6625"/>
            <a:stretch/>
          </p:blipFill>
          <p:spPr bwMode="auto">
            <a:xfrm>
              <a:off x="5605820" y="3879105"/>
              <a:ext cx="781206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26" descr="C:\Users\bpaflik\Desktop\Porträt_Fischer_72dpi.jpg"/>
            <p:cNvPicPr>
              <a:picLocks noChangeAspect="1" noChangeArrowheads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29" t="23643" r="59594" b="40980"/>
            <a:stretch/>
          </p:blipFill>
          <p:spPr bwMode="auto">
            <a:xfrm>
              <a:off x="7878388" y="1409699"/>
              <a:ext cx="765469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7" descr="C:\Users\bpaflik\Desktop\Portrait_Petersen_klein.jpg"/>
            <p:cNvPicPr>
              <a:picLocks noChangeAspect="1" noChangeArrowheads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68" r="27937"/>
            <a:stretch/>
          </p:blipFill>
          <p:spPr bwMode="auto">
            <a:xfrm>
              <a:off x="7873245" y="3056356"/>
              <a:ext cx="770613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12" descr="C:\Users\bpaflik\Desktop\Projekte\Roadshow\Bilder Roadshow\Porträt Fritsch_72dpi.jpg"/>
            <p:cNvPicPr>
              <a:picLocks noChangeAspect="1" noChangeArrowheads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62" b="29421"/>
            <a:stretch/>
          </p:blipFill>
          <p:spPr bwMode="auto">
            <a:xfrm>
              <a:off x="6373858" y="3065881"/>
              <a:ext cx="781205" cy="813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13" descr="C:\Users\bpaflik\Desktop\Porträt Rykovanov_72dpi.jpg"/>
            <p:cNvPicPr>
              <a:picLocks noChangeAspect="1" noChangeArrowheads="1"/>
            </p:cNvPicPr>
            <p:nvPr/>
          </p:nvPicPr>
          <p:blipFill rotWithShape="1"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032" t="7623" r="3172" b="48693"/>
            <a:stretch/>
          </p:blipFill>
          <p:spPr bwMode="auto">
            <a:xfrm>
              <a:off x="7878389" y="3883539"/>
              <a:ext cx="765469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14" descr="C:\Users\bpaflik\Desktop\Projekte\Roadshow\Bilder Roadshow\Porträt Doktorandenpreis_72dpi.jpg"/>
            <p:cNvPicPr>
              <a:picLocks noChangeAspect="1" noChangeArrowheads="1"/>
            </p:cNvPicPr>
            <p:nvPr/>
          </p:nvPicPr>
          <p:blipFill rotWithShape="1"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61" r="17948" b="68037"/>
            <a:stretch/>
          </p:blipFill>
          <p:spPr bwMode="auto">
            <a:xfrm>
              <a:off x="5605820" y="5520497"/>
              <a:ext cx="762578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5" descr="C:\Users\bpaflik\Desktop\Projekte\Roadshow\Bilder Roadshow\Porträt Schmelzer_72dpi.jpg"/>
            <p:cNvPicPr>
              <a:picLocks noChangeAspect="1" noChangeArrowheads="1"/>
            </p:cNvPicPr>
            <p:nvPr/>
          </p:nvPicPr>
          <p:blipFill rotWithShape="1"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68" r="7145"/>
            <a:stretch/>
          </p:blipFill>
          <p:spPr bwMode="auto">
            <a:xfrm>
              <a:off x="6352862" y="4684283"/>
              <a:ext cx="2290996" cy="16642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4" descr="C:\Users\bpaflik\Desktop\Projekte\Roadshow\Bilder Roadshow\Porträt_Doktoranden2_72dpi.jpg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927" t="1982" r="61869" b="66398"/>
            <a:stretch/>
          </p:blipFill>
          <p:spPr bwMode="auto">
            <a:xfrm>
              <a:off x="7144880" y="3065881"/>
              <a:ext cx="781206" cy="82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Q:\Eigene Dateien\My Pictures\Bilder\Portraits\LeylaAtar_Blog.jpg"/>
            <p:cNvPicPr>
              <a:picLocks noChangeAspect="1" noChangeArrowheads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135" t="13751" r="37820" b="62415"/>
            <a:stretch/>
          </p:blipFill>
          <p:spPr bwMode="auto">
            <a:xfrm>
              <a:off x="6383792" y="3884356"/>
              <a:ext cx="753642" cy="8227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552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GSI International Summer Student </a:t>
            </a:r>
            <a:r>
              <a:rPr lang="en-US" dirty="0" smtClean="0"/>
              <a:t>Program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it-IT" smtClean="0"/>
              <a:t>Pradeep Ghosh (FAIR GmbH) - SEE Forum 2018 Trieste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F3DADE-A981-4B56-92CD-5FF6B2BA6BDC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" t="21000" r="-399" b="21251"/>
          <a:stretch/>
        </p:blipFill>
        <p:spPr>
          <a:xfrm>
            <a:off x="0" y="980728"/>
            <a:ext cx="9144000" cy="396044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7505" y="5006007"/>
            <a:ext cx="6048671" cy="1375743"/>
          </a:xfrm>
        </p:spPr>
        <p:txBody>
          <a:bodyPr/>
          <a:lstStyle/>
          <a:p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Open Call: Every year notified in Nov.</a:t>
            </a:r>
          </a:p>
          <a:p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How many: around 35 -40 talented students </a:t>
            </a:r>
          </a:p>
          <a:p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Eligibility: Bachelors and Master Students</a:t>
            </a:r>
          </a:p>
          <a:p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Application via webpage</a:t>
            </a:r>
            <a:r>
              <a:rPr lang="en-US" sz="1800" dirty="0">
                <a:latin typeface="Britannic Bold" charset="0"/>
                <a:ea typeface="Britannic Bold" charset="0"/>
                <a:cs typeface="Britannic Bold" charset="0"/>
              </a:rPr>
              <a:t>: </a:t>
            </a:r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  <a:hlinkClick r:id="rId3"/>
              </a:rPr>
              <a:t>www.gsi.de</a:t>
            </a:r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 / </a:t>
            </a:r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  <a:hlinkClick r:id="rId4"/>
              </a:rPr>
              <a:t>www.fair-center.eu</a:t>
            </a:r>
            <a:r>
              <a:rPr lang="en-US" sz="1800" dirty="0" smtClean="0">
                <a:latin typeface="Britannic Bold" charset="0"/>
                <a:ea typeface="Britannic Bold" charset="0"/>
                <a:cs typeface="Britannic Bold" charset="0"/>
              </a:rPr>
              <a:t> </a:t>
            </a:r>
          </a:p>
        </p:txBody>
      </p:sp>
      <p:sp>
        <p:nvSpPr>
          <p:cNvPr id="8" name="Content Placeholder 6"/>
          <p:cNvSpPr txBox="1">
            <a:spLocks/>
          </p:cNvSpPr>
          <p:nvPr/>
        </p:nvSpPr>
        <p:spPr bwMode="auto">
          <a:xfrm>
            <a:off x="4716016" y="5006007"/>
            <a:ext cx="4177159" cy="1376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85725" indent="-85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66CC"/>
              </a:buClr>
              <a:buFont typeface="Wingdings" pitchFamily="2" charset="2"/>
              <a:defRPr sz="2400">
                <a:solidFill>
                  <a:srgbClr val="00599D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defRPr>
            </a:lvl1pPr>
            <a:lvl2pPr marL="419100" indent="-2667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140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14350" indent="400050" algn="l" rtl="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14375" indent="-20638" algn="l" rtl="0" eaLnBrk="0" fontAlgn="base" hangingPunct="0">
              <a:spcBef>
                <a:spcPct val="20000"/>
              </a:spcBef>
              <a:spcAft>
                <a:spcPct val="0"/>
              </a:spcAft>
              <a:defRPr sz="1600" i="1">
                <a:solidFill>
                  <a:srgbClr val="990000"/>
                </a:solidFill>
                <a:latin typeface="+mn-lt"/>
                <a:ea typeface="ＭＳ Ｐゴシック" pitchFamily="-110" charset="-128"/>
              </a:defRPr>
            </a:lvl4pPr>
            <a:lvl5pPr marL="2143125" indent="-1247775" algn="l" rtl="0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  <a:ea typeface="ＭＳ Ｐゴシック" pitchFamily="-110" charset="-128"/>
              </a:defRPr>
            </a:lvl5pPr>
            <a:lvl6pPr marL="26003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6pPr>
            <a:lvl7pPr marL="30575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7pPr>
            <a:lvl8pPr marL="35147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8pPr>
            <a:lvl9pPr marL="3971925" indent="-1247775" algn="l" rtl="0" fontAlgn="base">
              <a:spcBef>
                <a:spcPct val="20000"/>
              </a:spcBef>
              <a:spcAft>
                <a:spcPct val="0"/>
              </a:spcAft>
              <a:defRPr sz="1600">
                <a:solidFill>
                  <a:srgbClr val="0066CC"/>
                </a:solidFill>
                <a:latin typeface="+mn-lt"/>
              </a:defRPr>
            </a:lvl9pPr>
          </a:lstStyle>
          <a:p>
            <a:pPr algn="r"/>
            <a:r>
              <a:rPr lang="en-US" sz="1800" kern="0" dirty="0" smtClean="0">
                <a:latin typeface="Britannic Bold" charset="0"/>
                <a:ea typeface="Britannic Bold" charset="0"/>
                <a:cs typeface="Britannic Bold" charset="0"/>
              </a:rPr>
              <a:t>Program: 8 Weeks (Jul. </a:t>
            </a:r>
            <a:r>
              <a:rPr lang="mr-IN" sz="1800" kern="0" dirty="0" smtClean="0">
                <a:latin typeface="Britannic Bold" charset="0"/>
                <a:ea typeface="Britannic Bold" charset="0"/>
                <a:cs typeface="Britannic Bold" charset="0"/>
              </a:rPr>
              <a:t>–</a:t>
            </a:r>
            <a:r>
              <a:rPr lang="en-US" sz="1800" kern="0" dirty="0">
                <a:latin typeface="Britannic Bold" charset="0"/>
                <a:ea typeface="Britannic Bold" charset="0"/>
                <a:cs typeface="Britannic Bold" charset="0"/>
              </a:rPr>
              <a:t> </a:t>
            </a:r>
            <a:r>
              <a:rPr lang="en-US" sz="1800" kern="0" dirty="0" smtClean="0">
                <a:latin typeface="Britannic Bold" charset="0"/>
                <a:ea typeface="Britannic Bold" charset="0"/>
                <a:cs typeface="Britannic Bold" charset="0"/>
              </a:rPr>
              <a:t>Sept.) </a:t>
            </a:r>
          </a:p>
          <a:p>
            <a:pPr algn="r"/>
            <a:r>
              <a:rPr lang="en-US" sz="1800" kern="0" dirty="0" smtClean="0">
                <a:latin typeface="Britannic Bold" charset="0"/>
                <a:ea typeface="Britannic Bold" charset="0"/>
                <a:cs typeface="Britannic Bold" charset="0"/>
              </a:rPr>
              <a:t>Financial Support: for all students</a:t>
            </a:r>
            <a:endParaRPr lang="en-US" sz="1800" kern="0" dirty="0">
              <a:latin typeface="Britannic Bold" charset="0"/>
              <a:ea typeface="Britannic Bold" charset="0"/>
              <a:cs typeface="Britannic Bold" charset="0"/>
            </a:endParaRPr>
          </a:p>
          <a:p>
            <a:pPr algn="r"/>
            <a:r>
              <a:rPr lang="en-US" sz="1800" kern="0" dirty="0" smtClean="0">
                <a:latin typeface="Britannic Bold" charset="0"/>
                <a:ea typeface="Britannic Bold" charset="0"/>
                <a:cs typeface="Britannic Bold" charset="0"/>
              </a:rPr>
              <a:t>2018 Deadline: 15. Feb 2018</a:t>
            </a:r>
            <a:endParaRPr lang="en-US" sz="1800" kern="0" dirty="0">
              <a:latin typeface="Britannic Bold" charset="0"/>
              <a:ea typeface="Britannic Bold" charset="0"/>
              <a:cs typeface="Britannic 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18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alks2013">
  <a:themeElements>
    <a:clrScheme name="Ganymed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Repor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Ganym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7_Template_FAIR_Power_Point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plate_FAIR_Power_Point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Template_FAIR_Power_Point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2034</Words>
  <Application>Microsoft Macintosh PowerPoint</Application>
  <PresentationFormat>On-screen Show (4:3)</PresentationFormat>
  <Paragraphs>402</Paragraphs>
  <Slides>41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41</vt:i4>
      </vt:variant>
    </vt:vector>
  </HeadingPairs>
  <TitlesOfParts>
    <vt:vector size="58" baseType="lpstr">
      <vt:lpstr>Arial Narrow</vt:lpstr>
      <vt:lpstr>Britannic Bold</vt:lpstr>
      <vt:lpstr>Calibri</vt:lpstr>
      <vt:lpstr>MS PGothic</vt:lpstr>
      <vt:lpstr>ＭＳ Ｐゴシック</vt:lpstr>
      <vt:lpstr>Symbol</vt:lpstr>
      <vt:lpstr>Tahoma</vt:lpstr>
      <vt:lpstr>Times New Roman</vt:lpstr>
      <vt:lpstr>Trebuchet MS</vt:lpstr>
      <vt:lpstr>Verdana</vt:lpstr>
      <vt:lpstr>Wingdings</vt:lpstr>
      <vt:lpstr>Arial</vt:lpstr>
      <vt:lpstr>16_Benutzerdefiniertes Design</vt:lpstr>
      <vt:lpstr>Talks2013</vt:lpstr>
      <vt:lpstr>7_Template_FAIR_Power_Point</vt:lpstr>
      <vt:lpstr>Template_FAIR_Power_Point</vt:lpstr>
      <vt:lpstr>3_Template_FAIR_Power_Point</vt:lpstr>
      <vt:lpstr>Training opportunities for young students and early stage researchers at FAIR/GSI</vt:lpstr>
      <vt:lpstr>The FAIR Project</vt:lpstr>
      <vt:lpstr>Facility for Antiproton and Ion Research</vt:lpstr>
      <vt:lpstr>FAIR – International Cooperation</vt:lpstr>
      <vt:lpstr>3 words to describe FAIR</vt:lpstr>
      <vt:lpstr>Four scientific collaborations at FAIR</vt:lpstr>
      <vt:lpstr>A Talent Factory</vt:lpstr>
      <vt:lpstr>Existing Talent Management Program</vt:lpstr>
      <vt:lpstr>GSI International Summer Student Program</vt:lpstr>
      <vt:lpstr>HGS-HIRe PhD Student Program</vt:lpstr>
      <vt:lpstr>GET_INvolved Program</vt:lpstr>
      <vt:lpstr>GET_INvolved Program</vt:lpstr>
      <vt:lpstr>GET_INvolved Program</vt:lpstr>
      <vt:lpstr>GET_INvolved Program</vt:lpstr>
      <vt:lpstr>Opportunities in GET_Involved</vt:lpstr>
      <vt:lpstr>Training Projects available!</vt:lpstr>
      <vt:lpstr>GET_INvolved Program</vt:lpstr>
      <vt:lpstr>GET_INvolved Program</vt:lpstr>
      <vt:lpstr>GET_INvolved Program</vt:lpstr>
      <vt:lpstr>Status of GET_INvolved Program</vt:lpstr>
      <vt:lpstr>Status of GET_Involved Program</vt:lpstr>
      <vt:lpstr>Contact us – Join the journey!</vt:lpstr>
      <vt:lpstr>FAIR: A reality in 2025 – GET_INvolved NOW!</vt:lpstr>
      <vt:lpstr>backup</vt:lpstr>
      <vt:lpstr>Example CBM Science: Nuclear Matter at Extreme Density and Pressure</vt:lpstr>
      <vt:lpstr>PowerPoint Presentation</vt:lpstr>
      <vt:lpstr>PowerPoint Presentation</vt:lpstr>
      <vt:lpstr>PowerPoint Presentation</vt:lpstr>
      <vt:lpstr>Example NUSTAR Science: Synthesis of the chemical elements</vt:lpstr>
      <vt:lpstr>Example NUSTAR Science: Synthesis of the chemical elements</vt:lpstr>
      <vt:lpstr>Example APPA Science: Biophysics and Materials Research at FAIR</vt:lpstr>
      <vt:lpstr>Health and medical therapy</vt:lpstr>
      <vt:lpstr>Forefront Technologies</vt:lpstr>
      <vt:lpstr>Forefront Technologies</vt:lpstr>
      <vt:lpstr>APPA: Sophisticated &amp; Versatile Instrumentation</vt:lpstr>
      <vt:lpstr>CBM detector and DAQ prototypes </vt:lpstr>
      <vt:lpstr>PowerPoint Presentation</vt:lpstr>
      <vt:lpstr>NUSTAR R3B Tracking Detectors</vt:lpstr>
      <vt:lpstr>PANDA: Straw Tube Tracker</vt:lpstr>
      <vt:lpstr>CRYRING@ESR in new Cave</vt:lpstr>
      <vt:lpstr>Initiative – International Student </vt:lpstr>
    </vt:vector>
  </TitlesOfParts>
  <Manager>Paolo Giubellino</Manager>
  <Company>FAIR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FAIR Project</dc:title>
  <dc:creator>Pradeep Ghosh</dc:creator>
  <cp:keywords>FAIR;India;2016;presentation</cp:keywords>
  <cp:lastModifiedBy>Pradeep GHOSH</cp:lastModifiedBy>
  <cp:revision>129</cp:revision>
  <cp:lastPrinted>2017-05-07T13:58:56Z</cp:lastPrinted>
  <dcterms:created xsi:type="dcterms:W3CDTF">2016-09-07T08:43:40Z</dcterms:created>
  <dcterms:modified xsi:type="dcterms:W3CDTF">2018-01-26T11:01:09Z</dcterms:modified>
</cp:coreProperties>
</file>