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8" r:id="rId3"/>
    <p:sldId id="260" r:id="rId4"/>
    <p:sldId id="262" r:id="rId5"/>
    <p:sldId id="26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48C48-6680-4A49-87B3-DBF9936321C2}" type="datetimeFigureOut">
              <a:rPr lang="en-GB" smtClean="0"/>
              <a:t>2018-01-25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D43D0C-9E38-4B95-A7AF-13E4118BDFF0}" type="slidenum">
              <a:rPr lang="en-GB" smtClean="0"/>
              <a:t>‹#›</a:t>
            </a:fld>
            <a:endParaRPr lang="en-GB"/>
          </a:p>
        </p:txBody>
      </p:sp>
    </p:spTree>
    <p:extLst>
      <p:ext uri="{BB962C8B-B14F-4D97-AF65-F5344CB8AC3E}">
        <p14:creationId xmlns:p14="http://schemas.microsoft.com/office/powerpoint/2010/main" val="1174290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200" dirty="0"/>
              <a:t>Good Morning Excellences</a:t>
            </a:r>
            <a:r>
              <a:rPr lang="en-US" sz="1200" baseline="0" dirty="0">
                <a:solidFill>
                  <a:srgbClr val="FF0000"/>
                </a:solidFill>
              </a:rPr>
              <a:t>, dear colleagues</a:t>
            </a:r>
            <a:r>
              <a:rPr lang="en-US" sz="1200" dirty="0"/>
              <a:t>!</a:t>
            </a:r>
          </a:p>
          <a:p>
            <a:pPr>
              <a:lnSpc>
                <a:spcPct val="150000"/>
              </a:lnSpc>
            </a:pPr>
            <a:endParaRPr lang="en-US" sz="1200" dirty="0"/>
          </a:p>
          <a:p>
            <a:pPr>
              <a:lnSpc>
                <a:spcPct val="150000"/>
              </a:lnSpc>
            </a:pPr>
            <a:r>
              <a:rPr lang="en-US" sz="1200" dirty="0"/>
              <a:t>Thank</a:t>
            </a:r>
            <a:r>
              <a:rPr lang="en-US" sz="1200" baseline="0" dirty="0"/>
              <a:t> you co-chairs for giving us the opportunity to elaborate on the Announcement which was shared with all Member States in November of the last year. </a:t>
            </a:r>
          </a:p>
          <a:p>
            <a:pPr>
              <a:lnSpc>
                <a:spcPct val="150000"/>
              </a:lnSpc>
            </a:pPr>
            <a:endParaRPr lang="en-US" sz="1200" baseline="0" dirty="0"/>
          </a:p>
          <a:p>
            <a:pPr>
              <a:lnSpc>
                <a:spcPct val="150000"/>
              </a:lnSpc>
            </a:pPr>
            <a:r>
              <a:rPr lang="en-GB" sz="1200" kern="1200" dirty="0">
                <a:solidFill>
                  <a:schemeClr val="tx1"/>
                </a:solidFill>
                <a:effectLst/>
                <a:latin typeface="+mn-lt"/>
                <a:ea typeface="+mn-ea"/>
                <a:cs typeface="+mn-cs"/>
              </a:rPr>
              <a:t>As per the Agency practice, the Conference announcements</a:t>
            </a:r>
            <a:r>
              <a:rPr lang="en-GB" sz="1200" kern="1200" baseline="0" dirty="0">
                <a:solidFill>
                  <a:schemeClr val="tx1"/>
                </a:solidFill>
                <a:effectLst/>
                <a:latin typeface="+mn-lt"/>
                <a:ea typeface="+mn-ea"/>
                <a:cs typeface="+mn-cs"/>
              </a:rPr>
              <a:t> are issue about one year ahead of the Conference. </a:t>
            </a:r>
            <a:r>
              <a:rPr lang="en-GB" sz="1200" kern="1200" dirty="0">
                <a:solidFill>
                  <a:schemeClr val="tx1"/>
                </a:solidFill>
                <a:effectLst/>
                <a:latin typeface="+mn-lt"/>
                <a:ea typeface="+mn-ea"/>
                <a:cs typeface="+mn-cs"/>
              </a:rPr>
              <a:t>The Conference Announcement aims at providing  date and venue of the major international event and general information that will lead to discussion among the relevant stakeholders for</a:t>
            </a:r>
            <a:r>
              <a:rPr lang="en-GB" sz="1200" kern="1200" baseline="0" dirty="0">
                <a:solidFill>
                  <a:schemeClr val="tx1"/>
                </a:solidFill>
                <a:effectLst/>
                <a:latin typeface="+mn-lt"/>
                <a:ea typeface="+mn-ea"/>
                <a:cs typeface="+mn-cs"/>
              </a:rPr>
              <a:t> developing the Conference programme. </a:t>
            </a:r>
          </a:p>
          <a:p>
            <a:pPr>
              <a:lnSpc>
                <a:spcPct val="150000"/>
              </a:lnSpc>
            </a:pPr>
            <a:endParaRPr lang="en-GB" sz="1200" kern="1200" baseline="0" dirty="0">
              <a:solidFill>
                <a:schemeClr val="tx1"/>
              </a:solidFill>
              <a:effectLst/>
              <a:latin typeface="+mn-lt"/>
              <a:ea typeface="+mn-ea"/>
              <a:cs typeface="+mn-cs"/>
            </a:endParaRPr>
          </a:p>
          <a:p>
            <a:pPr>
              <a:lnSpc>
                <a:spcPct val="150000"/>
              </a:lnSpc>
            </a:pPr>
            <a:r>
              <a:rPr lang="en-US" sz="1200" dirty="0"/>
              <a:t>As requested by Member States through</a:t>
            </a:r>
            <a:r>
              <a:rPr lang="en-US" sz="1200" baseline="0" dirty="0"/>
              <a:t> </a:t>
            </a:r>
            <a:r>
              <a:rPr lang="en-US" sz="1200" dirty="0"/>
              <a:t>the GC resolutions in 2015, 2016 and 2017, this Ministerial Conference will focus on nuclear</a:t>
            </a:r>
            <a:r>
              <a:rPr lang="en-US" sz="1200" baseline="0" dirty="0"/>
              <a:t> science and technology and their delivery to Member States through the Agency’s technical cooperation programme, while highlighting their future contribution to sustainable development. </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50A1E1-C8D9-4447-9192-37BA973CD27A}"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9814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ts val="1600"/>
              </a:lnSpc>
            </a:pPr>
            <a:r>
              <a:rPr lang="en-US" dirty="0"/>
              <a:t>The proposed title and the objective of the Conference</a:t>
            </a:r>
            <a:r>
              <a:rPr lang="en-US" baseline="0" dirty="0"/>
              <a:t> attempt to </a:t>
            </a:r>
            <a:r>
              <a:rPr lang="en-US" dirty="0"/>
              <a:t>capture</a:t>
            </a:r>
            <a:r>
              <a:rPr lang="en-US" baseline="0" dirty="0"/>
              <a:t> t</a:t>
            </a:r>
            <a:r>
              <a:rPr lang="en-US" dirty="0"/>
              <a:t>he intent of the GC resolutions</a:t>
            </a:r>
            <a:r>
              <a:rPr lang="en-US" baseline="0" dirty="0"/>
              <a:t>. </a:t>
            </a:r>
          </a:p>
          <a:p>
            <a:pPr>
              <a:lnSpc>
                <a:spcPts val="1600"/>
              </a:lnSpc>
            </a:pPr>
            <a:endParaRPr lang="en-US" baseline="0" dirty="0"/>
          </a:p>
          <a:p>
            <a:pPr>
              <a:lnSpc>
                <a:spcPts val="1600"/>
              </a:lnSpc>
            </a:pPr>
            <a:r>
              <a:rPr lang="en-US" baseline="0" dirty="0"/>
              <a:t>Since this is a ministerial level conference, it will have a </a:t>
            </a:r>
            <a:r>
              <a:rPr lang="en-US" b="1" baseline="0" dirty="0"/>
              <a:t>high-level dialogue </a:t>
            </a:r>
            <a:r>
              <a:rPr lang="en-US" baseline="0" dirty="0"/>
              <a:t>where ministers are expected to discuss the integration of nuclear science and technology for sustainable development at national level. The Conference will be an occasion to recognize </a:t>
            </a:r>
            <a:r>
              <a:rPr lang="en-US" b="1" baseline="0" dirty="0"/>
              <a:t>high impact innovations </a:t>
            </a:r>
            <a:r>
              <a:rPr lang="en-US" baseline="0" dirty="0"/>
              <a:t>that can be used by Member States to address </a:t>
            </a:r>
            <a:r>
              <a:rPr lang="en-US" b="1" baseline="0" dirty="0"/>
              <a:t>current and emerging development challenges</a:t>
            </a:r>
            <a:r>
              <a:rPr lang="en-US" baseline="0" dirty="0"/>
              <a:t>. The Conference will discuss the role of the Agency in facilitating the</a:t>
            </a:r>
            <a:r>
              <a:rPr lang="en-US" dirty="0"/>
              <a:t> transfer of peaceful applications of nuclear science and technology to Member States through various mechanisms in a comprehensive manner. These mechanisms include inter alia the IAEA technical cooperation </a:t>
            </a:r>
            <a:r>
              <a:rPr lang="en-US" dirty="0" err="1"/>
              <a:t>programme</a:t>
            </a:r>
            <a:r>
              <a:rPr lang="en-US" dirty="0"/>
              <a:t>, the Coordinated Research Activities, training activities undertaken through the IAEA Collaborating Centre scheme, on line education tools and others.  As you are aware, the </a:t>
            </a:r>
            <a:r>
              <a:rPr lang="en-US" b="1" baseline="0" dirty="0"/>
              <a:t>deployment of such techniques </a:t>
            </a:r>
            <a:r>
              <a:rPr lang="en-US" dirty="0"/>
              <a:t>encompasses the building of human resource capacity, infrastructure and adequate policies and legislation. </a:t>
            </a:r>
            <a:r>
              <a:rPr lang="en-US" baseline="0" dirty="0"/>
              <a:t> </a:t>
            </a:r>
          </a:p>
          <a:p>
            <a:pPr>
              <a:lnSpc>
                <a:spcPts val="1600"/>
              </a:lnSpc>
            </a:pPr>
            <a:endParaRPr lang="en-US" baseline="0" dirty="0"/>
          </a:p>
          <a:p>
            <a:pPr>
              <a:lnSpc>
                <a:spcPts val="1600"/>
              </a:lnSpc>
            </a:pPr>
            <a:r>
              <a:rPr lang="en-US" baseline="0" dirty="0"/>
              <a:t>In this regard, let me reiterate that this is an Agency Conference and participation of all relevant Departments and support of all Member States is crucial for making this a successful Conference. </a:t>
            </a:r>
          </a:p>
          <a:p>
            <a:pPr>
              <a:lnSpc>
                <a:spcPts val="1600"/>
              </a:lnSpc>
            </a:pPr>
            <a:endParaRPr lang="en-US" baseline="0" dirty="0"/>
          </a:p>
          <a:p>
            <a:pPr>
              <a:lnSpc>
                <a:spcPts val="1600"/>
              </a:lnSpc>
            </a:pPr>
            <a:r>
              <a:rPr lang="en-US" baseline="0" dirty="0"/>
              <a:t>In addition, we have contacted relevant International Organizations for cooperation. To date confirmations have been received from FAO, UNEP and UNIDO.</a:t>
            </a:r>
          </a:p>
          <a:p>
            <a:pPr>
              <a:lnSpc>
                <a:spcPts val="1600"/>
              </a:lnSpc>
            </a:pPr>
            <a:endParaRPr lang="en-US" baseline="0" dirty="0"/>
          </a:p>
          <a:p>
            <a:pPr>
              <a:lnSpc>
                <a:spcPts val="1600"/>
              </a:lnSpc>
            </a:pPr>
            <a:endParaRPr lang="en-US" baseline="0" dirty="0"/>
          </a:p>
          <a:p>
            <a:endParaRPr lang="en-US" dirty="0"/>
          </a:p>
        </p:txBody>
      </p:sp>
      <p:sp>
        <p:nvSpPr>
          <p:cNvPr id="5018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F74D0B9-A737-48DB-AA48-148B69091F01}" type="slidenum">
              <a:rPr kumimoji="0" lang="en-GB"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204288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conference envisages to include a Ministerial Segment to provide an opportunity for ministers</a:t>
            </a:r>
            <a:r>
              <a:rPr lang="en-US" baseline="0" dirty="0"/>
              <a:t> to deliver brief national statements, as well as Scientific and Technical Programme comprising high level panel discussions.</a:t>
            </a:r>
            <a:r>
              <a:rPr lang="en-US" dirty="0"/>
              <a:t> </a:t>
            </a:r>
            <a:br>
              <a:rPr lang="en-US" dirty="0"/>
            </a:b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While preparing the announcement we had the following aspects in our consideration: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a/ In our view the participation of Ministers would require the Conference to deliberate global challenges that are of relevance to all Member States in a holistic manner and hence needs to be comprehensive and overarching.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b/ The duration and nature of the Conference does not allow elaborated sessions on the line of sectoral approach such as Food and Agriculture, Human Health, Environment,</a:t>
            </a:r>
            <a:r>
              <a:rPr lang="en-US" baseline="0" dirty="0">
                <a:solidFill>
                  <a:srgbClr val="FF0000"/>
                </a:solidFill>
              </a:rPr>
              <a:t> Industrial Applications, etc. As we frequently organize conferences/symposia on this basis, we thought of proposing approach of themes which will allow these subjects to be dealt in an integrated manner to address high level issues.</a:t>
            </a:r>
            <a:r>
              <a:rPr lang="en-US" baseline="0" dirty="0"/>
              <a:t> </a:t>
            </a:r>
            <a:endParaRPr lang="en-US" dirty="0"/>
          </a:p>
          <a:p>
            <a:pPr>
              <a:lnSpc>
                <a:spcPts val="1600"/>
              </a:lnSpc>
            </a:pPr>
            <a:endParaRPr lang="en-US" dirty="0"/>
          </a:p>
          <a:p>
            <a:pPr>
              <a:lnSpc>
                <a:spcPts val="1600"/>
              </a:lnSpc>
            </a:pPr>
            <a:r>
              <a:rPr lang="en-US" dirty="0"/>
              <a:t>Those aspects led to proposing the following three themes under which various panel discussions</a:t>
            </a:r>
            <a:r>
              <a:rPr lang="en-US" baseline="0" dirty="0"/>
              <a:t> could be set up</a:t>
            </a:r>
            <a:r>
              <a:rPr lang="en-US" dirty="0"/>
              <a:t>:</a:t>
            </a:r>
          </a:p>
          <a:p>
            <a:pPr>
              <a:lnSpc>
                <a:spcPts val="1600"/>
              </a:lnSpc>
            </a:pPr>
            <a:endParaRPr lang="en-US" dirty="0"/>
          </a:p>
          <a:p>
            <a:pPr marL="228600" indent="-228600">
              <a:lnSpc>
                <a:spcPts val="1600"/>
              </a:lnSpc>
              <a:buAutoNum type="arabicPeriod"/>
            </a:pPr>
            <a:r>
              <a:rPr lang="en-US" b="1" dirty="0"/>
              <a:t>Improving quality of life </a:t>
            </a:r>
            <a:r>
              <a:rPr lang="en-US" dirty="0"/>
              <a:t>is the main goal of countries</a:t>
            </a:r>
            <a:r>
              <a:rPr lang="en-US" baseline="0" dirty="0"/>
              <a:t> </a:t>
            </a:r>
            <a:r>
              <a:rPr lang="en-US" dirty="0"/>
              <a:t>for achieving socio-economic development. Nevertheless the needs and priorities might differ among Member States, resulting in emphasis placed on different areas for which nuclear techniques have an added value (health, environment, food, agriculture, water, industrial development).</a:t>
            </a:r>
          </a:p>
          <a:p>
            <a:pPr marL="228600" indent="-228600">
              <a:lnSpc>
                <a:spcPts val="1600"/>
              </a:lnSpc>
              <a:buAutoNum type="arabicPeriod"/>
            </a:pPr>
            <a:r>
              <a:rPr lang="en-US" dirty="0"/>
              <a:t>The </a:t>
            </a:r>
            <a:r>
              <a:rPr lang="en-US" b="1" dirty="0"/>
              <a:t>effects of climate change </a:t>
            </a:r>
            <a:r>
              <a:rPr lang="en-US" dirty="0"/>
              <a:t>impact our daily life across the globe through phenomena such as changing environment, fluctuating crop production, disease outbreaks, extreme temperature fluctuations. Nuclear techniques can offer unique solutions to monitor, mitigate and adapt to some of those challenges.</a:t>
            </a:r>
          </a:p>
          <a:p>
            <a:pPr marL="228600" indent="-228600">
              <a:lnSpc>
                <a:spcPts val="1600"/>
              </a:lnSpc>
              <a:buAutoNum type="arabicPeriod"/>
            </a:pPr>
            <a:r>
              <a:rPr lang="en-US" dirty="0"/>
              <a:t>While peaceful applications of nuclear science and technology may have a salient role in many areas, their sustainable deployment requires robust </a:t>
            </a:r>
            <a:r>
              <a:rPr lang="en-US" b="1" dirty="0"/>
              <a:t>education</a:t>
            </a:r>
            <a:r>
              <a:rPr lang="en-US" dirty="0"/>
              <a:t>, certification, nuclear legislation, infrastructure and </a:t>
            </a:r>
            <a:r>
              <a:rPr lang="en-US" b="1" dirty="0"/>
              <a:t>research and development </a:t>
            </a:r>
            <a:r>
              <a:rPr lang="en-US" dirty="0"/>
              <a:t>in place. </a:t>
            </a:r>
          </a:p>
          <a:p>
            <a:pPr marL="228600" indent="-228600">
              <a:lnSpc>
                <a:spcPts val="1600"/>
              </a:lnSpc>
              <a:buAutoNum type="arabicPeriod"/>
            </a:pPr>
            <a:endParaRPr lang="en-US" dirty="0"/>
          </a:p>
          <a:p>
            <a:pPr marL="0" indent="0">
              <a:lnSpc>
                <a:spcPts val="1600"/>
              </a:lnSpc>
              <a:buNone/>
            </a:pPr>
            <a:r>
              <a:rPr lang="en-US" baseline="0" dirty="0"/>
              <a:t>These topics provide us with a broad framework within which the </a:t>
            </a:r>
            <a:r>
              <a:rPr lang="en-US" dirty="0"/>
              <a:t>Conference </a:t>
            </a:r>
            <a:r>
              <a:rPr lang="en-US" dirty="0" err="1"/>
              <a:t>programme</a:t>
            </a:r>
            <a:r>
              <a:rPr lang="en-US" baseline="0" dirty="0"/>
              <a:t> could be developed.</a:t>
            </a:r>
            <a:endParaRPr lang="en-US" dirty="0"/>
          </a:p>
        </p:txBody>
      </p:sp>
      <p:sp>
        <p:nvSpPr>
          <p:cNvPr id="5018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F74D0B9-A737-48DB-AA48-148B69091F01}" type="slidenum">
              <a:rPr kumimoji="0" lang="en-GB"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49634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GB" dirty="0"/>
              <a:t>Request for participation should be done through the national competent authority or through one of the organizations invited to participate and addressed</a:t>
            </a:r>
            <a:br>
              <a:rPr lang="en-GB" dirty="0"/>
            </a:br>
            <a:r>
              <a:rPr lang="en-GB" dirty="0"/>
              <a:t>to Official.Mail@iaea.org</a:t>
            </a:r>
          </a:p>
          <a:p>
            <a:pPr marL="171450" indent="-171450">
              <a:buFont typeface="Arial" panose="020B0604020202020204" pitchFamily="34" charset="0"/>
              <a:buChar char="•"/>
            </a:pPr>
            <a:r>
              <a:rPr lang="en-GB" dirty="0"/>
              <a:t>Registration through the platform InTouch+ is encouraged ((https://intouchplus.iaea.org)</a:t>
            </a:r>
          </a:p>
          <a:p>
            <a:pPr marL="171450" indent="-171450">
              <a:buFont typeface="Arial" panose="020B0604020202020204" pitchFamily="34" charset="0"/>
              <a:buChar char="•"/>
            </a:pPr>
            <a:r>
              <a:rPr lang="en-GB" dirty="0"/>
              <a:t>Participation is intended from representatives of relevant Ministries, academia, relevant private sector</a:t>
            </a:r>
          </a:p>
          <a:p>
            <a:pPr marL="171450" indent="-171450">
              <a:buFont typeface="Arial" panose="020B0604020202020204" pitchFamily="34" charset="0"/>
              <a:buChar char="•"/>
            </a:pPr>
            <a:r>
              <a:rPr lang="en-GB" dirty="0"/>
              <a:t>The working languages of the conference will be all the official IAEA languages, interpretation will be provided for the Ministerial Segment and the plenary sessions of the Scientific and Technical Programme</a:t>
            </a:r>
          </a:p>
          <a:p>
            <a:endParaRPr lang="en-US" dirty="0"/>
          </a:p>
        </p:txBody>
      </p:sp>
      <p:sp>
        <p:nvSpPr>
          <p:cNvPr id="5018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F74D0B9-A737-48DB-AA48-148B69091F01}" type="slidenum">
              <a:rPr kumimoji="0" lang="en-GB"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738858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50000"/>
              </a:lnSpc>
            </a:pPr>
            <a:r>
              <a:rPr lang="en-US" dirty="0"/>
              <a:t>This is in a nutshell,</a:t>
            </a:r>
            <a:r>
              <a:rPr lang="en-US" baseline="0" dirty="0"/>
              <a:t> our best proposal for your consideration. </a:t>
            </a:r>
            <a:r>
              <a:rPr lang="en-GB" sz="1200" kern="1200" baseline="0" dirty="0">
                <a:solidFill>
                  <a:schemeClr val="tx1"/>
                </a:solidFill>
                <a:effectLst/>
                <a:latin typeface="+mn-lt"/>
                <a:ea typeface="+mn-ea"/>
                <a:cs typeface="+mn-cs"/>
              </a:rPr>
              <a:t>We look forward to listen to your views and stand ready to provide answers to any questions that you may have. </a:t>
            </a:r>
          </a:p>
          <a:p>
            <a:pPr>
              <a:lnSpc>
                <a:spcPct val="150000"/>
              </a:lnSpc>
            </a:pPr>
            <a:endParaRPr lang="en-GB" sz="1200" kern="1200" baseline="0" dirty="0">
              <a:solidFill>
                <a:schemeClr val="tx1"/>
              </a:solidFill>
              <a:effectLst/>
              <a:latin typeface="+mn-lt"/>
              <a:ea typeface="+mn-ea"/>
              <a:cs typeface="+mn-cs"/>
            </a:endParaRPr>
          </a:p>
          <a:p>
            <a:endParaRPr lang="en-US" dirty="0"/>
          </a:p>
        </p:txBody>
      </p:sp>
      <p:sp>
        <p:nvSpPr>
          <p:cNvPr id="5018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2"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50183"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500">
                <a:solidFill>
                  <a:schemeClr val="tx1"/>
                </a:solidFill>
                <a:latin typeface="Arial" charset="0"/>
                <a:cs typeface="Arial" charset="0"/>
              </a:defRPr>
            </a:lvl1pPr>
            <a:lvl2pPr marL="769839" indent="-296093" eaLnBrk="0" hangingPunct="0">
              <a:defRPr sz="1500">
                <a:solidFill>
                  <a:schemeClr val="tx1"/>
                </a:solidFill>
                <a:latin typeface="Arial" charset="0"/>
                <a:cs typeface="Arial" charset="0"/>
              </a:defRPr>
            </a:lvl2pPr>
            <a:lvl3pPr marL="1184370" indent="-236874" eaLnBrk="0" hangingPunct="0">
              <a:defRPr sz="1500">
                <a:solidFill>
                  <a:schemeClr val="tx1"/>
                </a:solidFill>
                <a:latin typeface="Arial" charset="0"/>
                <a:cs typeface="Arial" charset="0"/>
              </a:defRPr>
            </a:lvl3pPr>
            <a:lvl4pPr marL="1658117" indent="-236874" eaLnBrk="0" hangingPunct="0">
              <a:defRPr sz="1500">
                <a:solidFill>
                  <a:schemeClr val="tx1"/>
                </a:solidFill>
                <a:latin typeface="Arial" charset="0"/>
                <a:cs typeface="Arial" charset="0"/>
              </a:defRPr>
            </a:lvl4pPr>
            <a:lvl5pPr marL="2131865" indent="-236874" eaLnBrk="0" hangingPunct="0">
              <a:defRPr sz="1500">
                <a:solidFill>
                  <a:schemeClr val="tx1"/>
                </a:solidFill>
                <a:latin typeface="Arial" charset="0"/>
                <a:cs typeface="Arial" charset="0"/>
              </a:defRPr>
            </a:lvl5pPr>
            <a:lvl6pPr marL="2605614" indent="-236874" eaLnBrk="0" fontAlgn="base" hangingPunct="0">
              <a:spcBef>
                <a:spcPct val="0"/>
              </a:spcBef>
              <a:spcAft>
                <a:spcPct val="0"/>
              </a:spcAft>
              <a:defRPr sz="1500">
                <a:solidFill>
                  <a:schemeClr val="tx1"/>
                </a:solidFill>
                <a:latin typeface="Arial" charset="0"/>
                <a:cs typeface="Arial" charset="0"/>
              </a:defRPr>
            </a:lvl6pPr>
            <a:lvl7pPr marL="3079361" indent="-236874" eaLnBrk="0" fontAlgn="base" hangingPunct="0">
              <a:spcBef>
                <a:spcPct val="0"/>
              </a:spcBef>
              <a:spcAft>
                <a:spcPct val="0"/>
              </a:spcAft>
              <a:defRPr sz="1500">
                <a:solidFill>
                  <a:schemeClr val="tx1"/>
                </a:solidFill>
                <a:latin typeface="Arial" charset="0"/>
                <a:cs typeface="Arial" charset="0"/>
              </a:defRPr>
            </a:lvl7pPr>
            <a:lvl8pPr marL="3553109" indent="-236874" eaLnBrk="0" fontAlgn="base" hangingPunct="0">
              <a:spcBef>
                <a:spcPct val="0"/>
              </a:spcBef>
              <a:spcAft>
                <a:spcPct val="0"/>
              </a:spcAft>
              <a:defRPr sz="1500">
                <a:solidFill>
                  <a:schemeClr val="tx1"/>
                </a:solidFill>
                <a:latin typeface="Arial" charset="0"/>
                <a:cs typeface="Arial" charset="0"/>
              </a:defRPr>
            </a:lvl8pPr>
            <a:lvl9pPr marL="4026857" indent="-236874" eaLnBrk="0" fontAlgn="base" hangingPunct="0">
              <a:spcBef>
                <a:spcPct val="0"/>
              </a:spcBef>
              <a:spcAft>
                <a:spcPct val="0"/>
              </a:spcAft>
              <a:defRPr sz="1500">
                <a:solidFill>
                  <a:schemeClr val="tx1"/>
                </a:solidFill>
                <a:latin typeface="Arial" charset="0"/>
                <a:cs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7F74D0B9-A737-48DB-AA48-148B69091F01}" type="slidenum">
              <a:rPr kumimoji="0" lang="en-GB" sz="1200" b="0" i="0" u="none" strike="noStrike" kern="1200" cap="none" spc="0" normalizeH="0" baseline="0" noProof="0">
                <a:ln>
                  <a:noFill/>
                </a:ln>
                <a:solidFill>
                  <a:prstClr val="black"/>
                </a:solidFill>
                <a:effectLst/>
                <a:uLnTx/>
                <a:uFillTx/>
                <a:latin typeface="Arial" charset="0"/>
                <a:ea typeface="+mn-ea"/>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171478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431370" y="1772816"/>
            <a:ext cx="11425271" cy="1080120"/>
          </a:xfrm>
        </p:spPr>
        <p:txBody>
          <a:bodyPr/>
          <a:lstStyle>
            <a:lvl1pPr algn="l">
              <a:defRPr>
                <a:solidFill>
                  <a:schemeClr val="bg1"/>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431370" y="3573016"/>
            <a:ext cx="11425271"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371" y="230872"/>
            <a:ext cx="3407701" cy="766732"/>
          </a:xfrm>
          <a:prstGeom prst="rect">
            <a:avLst/>
          </a:prstGeom>
        </p:spPr>
      </p:pic>
    </p:spTree>
    <p:extLst>
      <p:ext uri="{BB962C8B-B14F-4D97-AF65-F5344CB8AC3E}">
        <p14:creationId xmlns:p14="http://schemas.microsoft.com/office/powerpoint/2010/main" val="704642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chemeClr val="tx2"/>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2389717" y="1124744"/>
            <a:ext cx="73152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758280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913920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068847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p:spPr>
      </p:pic>
      <p:sp>
        <p:nvSpPr>
          <p:cNvPr id="4" name="Title 1"/>
          <p:cNvSpPr>
            <a:spLocks noGrp="1"/>
          </p:cNvSpPr>
          <p:nvPr>
            <p:ph type="ctrTitle"/>
          </p:nvPr>
        </p:nvSpPr>
        <p:spPr>
          <a:xfrm>
            <a:off x="431370" y="1772816"/>
            <a:ext cx="11425271" cy="1080120"/>
          </a:xfrm>
        </p:spPr>
        <p:txBody>
          <a:bodyPr/>
          <a:lstStyle>
            <a:lvl1pPr algn="l">
              <a:defRPr>
                <a:solidFill>
                  <a:schemeClr val="tx2"/>
                </a:solidFill>
              </a:defRPr>
            </a:lvl1pPr>
          </a:lstStyle>
          <a:p>
            <a:r>
              <a:rPr lang="en-US" dirty="0"/>
              <a:t>Click to edit Master title style</a:t>
            </a:r>
            <a:endParaRPr lang="en-GB" dirty="0"/>
          </a:p>
        </p:txBody>
      </p:sp>
      <p:sp>
        <p:nvSpPr>
          <p:cNvPr id="5" name="Subtitle 2"/>
          <p:cNvSpPr>
            <a:spLocks noGrp="1"/>
          </p:cNvSpPr>
          <p:nvPr>
            <p:ph type="subTitle" idx="1"/>
          </p:nvPr>
        </p:nvSpPr>
        <p:spPr>
          <a:xfrm>
            <a:off x="431370" y="3573016"/>
            <a:ext cx="11425271"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374" y="230872"/>
            <a:ext cx="3563528" cy="925266"/>
          </a:xfrm>
          <a:prstGeom prst="rect">
            <a:avLst/>
          </a:prstGeom>
        </p:spPr>
      </p:pic>
    </p:spTree>
    <p:extLst>
      <p:ext uri="{BB962C8B-B14F-4D97-AF65-F5344CB8AC3E}">
        <p14:creationId xmlns:p14="http://schemas.microsoft.com/office/powerpoint/2010/main" val="2751925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282387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721357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endParaRPr lang="en-US" dirty="0"/>
          </a:p>
        </p:txBody>
      </p:sp>
      <p:sp>
        <p:nvSpPr>
          <p:cNvPr id="17" name="Footer Placeholder 16"/>
          <p:cNvSpPr>
            <a:spLocks noGrp="1"/>
          </p:cNvSpPr>
          <p:nvPr>
            <p:ph type="ftr" sz="quarter" idx="11"/>
          </p:nvPr>
        </p:nvSpPr>
        <p:spPr/>
        <p:txBody>
          <a:bodyPr/>
          <a:lstStyle/>
          <a:p>
            <a:endParaRPr lang="en-US" dirty="0"/>
          </a:p>
        </p:txBody>
      </p:sp>
      <p:sp>
        <p:nvSpPr>
          <p:cNvPr id="18" name="Slide Number Placeholder 17"/>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45701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567160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endParaRPr lang="en-US" dirty="0"/>
          </a:p>
        </p:txBody>
      </p:sp>
      <p:sp>
        <p:nvSpPr>
          <p:cNvPr id="12" name="Footer Placeholder 11"/>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922186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718150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flipH="1" flipV="1">
            <a:off x="0" y="5301208"/>
            <a:ext cx="8496267"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userDrawn="1"/>
        </p:nvSpPr>
        <p:spPr>
          <a:xfrm>
            <a:off x="1" y="0"/>
            <a:ext cx="12191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10032437" y="6482725"/>
            <a:ext cx="124728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9" name="Rectangle 6"/>
          <p:cNvSpPr>
            <a:spLocks noGrp="1" noChangeArrowheads="1"/>
          </p:cNvSpPr>
          <p:nvPr>
            <p:ph type="ftr" sz="quarter" idx="3"/>
          </p:nvPr>
        </p:nvSpPr>
        <p:spPr bwMode="white">
          <a:xfrm>
            <a:off x="7824193" y="6482725"/>
            <a:ext cx="21547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10" name="Rectangle 7"/>
          <p:cNvSpPr>
            <a:spLocks noGrp="1" noChangeArrowheads="1"/>
          </p:cNvSpPr>
          <p:nvPr>
            <p:ph type="sldNum" sz="quarter" idx="4"/>
          </p:nvPr>
        </p:nvSpPr>
        <p:spPr bwMode="white">
          <a:xfrm>
            <a:off x="11296652" y="6482725"/>
            <a:ext cx="679449"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3A0628E-C12F-4F8C-9895-BCD5E30100D3}" type="slidenum">
              <a:rPr lang="en-US" smtClean="0"/>
              <a:pPr/>
              <a:t>‹#›</a:t>
            </a:fld>
            <a:endParaRPr lang="en-US" dirty="0"/>
          </a:p>
        </p:txBody>
      </p:sp>
      <p:sp>
        <p:nvSpPr>
          <p:cNvPr id="2" name="Title Placeholder 1"/>
          <p:cNvSpPr>
            <a:spLocks noGrp="1"/>
          </p:cNvSpPr>
          <p:nvPr>
            <p:ph type="title"/>
          </p:nvPr>
        </p:nvSpPr>
        <p:spPr>
          <a:xfrm>
            <a:off x="335360" y="116632"/>
            <a:ext cx="8160907" cy="864096"/>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335360" y="1268760"/>
            <a:ext cx="11617291" cy="485740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1082708" y="180054"/>
            <a:ext cx="790571"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11704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9A8CD20A-E2AB-46EF-9A42-5FAD83F3EBE1}"/>
              </a:ext>
            </a:extLst>
          </p:cNvPr>
          <p:cNvSpPr>
            <a:spLocks noGrp="1"/>
          </p:cNvSpPr>
          <p:nvPr>
            <p:ph type="ctrTitle"/>
          </p:nvPr>
        </p:nvSpPr>
        <p:spPr>
          <a:xfrm>
            <a:off x="416106" y="1371600"/>
            <a:ext cx="11566787" cy="2234781"/>
          </a:xfrm>
        </p:spPr>
        <p:txBody>
          <a:bodyPr>
            <a:noAutofit/>
          </a:bodyPr>
          <a:lstStyle/>
          <a:p>
            <a:r>
              <a:rPr lang="en-US" dirty="0">
                <a:solidFill>
                  <a:schemeClr val="tx1"/>
                </a:solidFill>
              </a:rPr>
              <a:t>IAEA Ministerial Conference on</a:t>
            </a:r>
            <a:br>
              <a:rPr lang="en-US" dirty="0">
                <a:solidFill>
                  <a:schemeClr val="tx1"/>
                </a:solidFill>
              </a:rPr>
            </a:br>
            <a:r>
              <a:rPr lang="en-US" dirty="0">
                <a:solidFill>
                  <a:schemeClr val="tx1"/>
                </a:solidFill>
              </a:rPr>
              <a:t>Nuclear Science and Technology: Addressing Current and Emerging Development Challenges</a:t>
            </a:r>
          </a:p>
        </p:txBody>
      </p:sp>
      <p:sp>
        <p:nvSpPr>
          <p:cNvPr id="4" name="TextBox 3">
            <a:extLst>
              <a:ext uri="{FF2B5EF4-FFF2-40B4-BE49-F238E27FC236}">
                <a16:creationId xmlns:a16="http://schemas.microsoft.com/office/drawing/2014/main" id="{045814EB-9AF8-4F7E-AEB4-BA58CD955F83}"/>
              </a:ext>
            </a:extLst>
          </p:cNvPr>
          <p:cNvSpPr txBox="1"/>
          <p:nvPr/>
        </p:nvSpPr>
        <p:spPr>
          <a:xfrm>
            <a:off x="690849" y="4384685"/>
            <a:ext cx="4176464" cy="1015663"/>
          </a:xfrm>
          <a:prstGeom prst="rect">
            <a:avLst/>
          </a:prstGeom>
          <a:noFill/>
        </p:spPr>
        <p:txBody>
          <a:bodyPr wrap="square" rtlCol="0">
            <a:spAutoFit/>
          </a:bodyPr>
          <a:lstStyle/>
          <a:p>
            <a:r>
              <a:rPr lang="en-GB" sz="3000" b="1" u="sng" dirty="0">
                <a:latin typeface="Calibri" panose="020F0502020204030204" pitchFamily="34" charset="0"/>
              </a:rPr>
              <a:t>Dates</a:t>
            </a:r>
            <a:endParaRPr lang="en-GB" sz="3000" b="1" dirty="0">
              <a:latin typeface="Calibri" panose="020F0502020204030204" pitchFamily="34" charset="0"/>
            </a:endParaRPr>
          </a:p>
          <a:p>
            <a:r>
              <a:rPr lang="en-GB" sz="3000" dirty="0">
                <a:latin typeface="Calibri" panose="020F0502020204030204" pitchFamily="34" charset="0"/>
              </a:rPr>
              <a:t>28-30 November 2018</a:t>
            </a:r>
          </a:p>
        </p:txBody>
      </p:sp>
      <p:pic>
        <p:nvPicPr>
          <p:cNvPr id="5" name="Picture 2" descr="C:\Users\cayolj\AppData\Local\Microsoft\Windows\Temporary Internet Files\Content.IE5\VWR8XNZN\calendar_franklinmatters[1].jpg">
            <a:extLst>
              <a:ext uri="{FF2B5EF4-FFF2-40B4-BE49-F238E27FC236}">
                <a16:creationId xmlns:a16="http://schemas.microsoft.com/office/drawing/2014/main" id="{25EB3E33-773B-4391-860B-ED544DE0DD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106" y="5400348"/>
            <a:ext cx="1507284" cy="11304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4352F5B-3C09-420C-B3CB-B874D6498619}"/>
              </a:ext>
            </a:extLst>
          </p:cNvPr>
          <p:cNvSpPr txBox="1"/>
          <p:nvPr/>
        </p:nvSpPr>
        <p:spPr>
          <a:xfrm>
            <a:off x="5142056" y="4892516"/>
            <a:ext cx="5978720" cy="1400383"/>
          </a:xfrm>
          <a:prstGeom prst="rect">
            <a:avLst/>
          </a:prstGeom>
          <a:noFill/>
        </p:spPr>
        <p:txBody>
          <a:bodyPr wrap="square" rtlCol="0">
            <a:spAutoFit/>
          </a:bodyPr>
          <a:lstStyle/>
          <a:p>
            <a:r>
              <a:rPr lang="en-GB" sz="3000" b="1" u="sng" dirty="0">
                <a:latin typeface="Calibri" panose="020F0502020204030204" pitchFamily="34" charset="0"/>
              </a:rPr>
              <a:t>Venue</a:t>
            </a:r>
            <a:endParaRPr lang="en-GB" sz="3000" b="1" dirty="0">
              <a:latin typeface="Calibri" panose="020F0502020204030204" pitchFamily="34" charset="0"/>
            </a:endParaRPr>
          </a:p>
          <a:p>
            <a:r>
              <a:rPr lang="en-GB" sz="3000" dirty="0">
                <a:latin typeface="Calibri" panose="020F0502020204030204" pitchFamily="34" charset="0"/>
              </a:rPr>
              <a:t>Vienna International Centre </a:t>
            </a:r>
          </a:p>
          <a:p>
            <a:r>
              <a:rPr lang="en-GB" sz="2500" i="1" dirty="0">
                <a:latin typeface="Calibri" panose="020F0502020204030204" pitchFamily="34" charset="0"/>
              </a:rPr>
              <a:t>(M building, corridors and rotunda)</a:t>
            </a:r>
          </a:p>
        </p:txBody>
      </p:sp>
      <p:pic>
        <p:nvPicPr>
          <p:cNvPr id="7" name="Picture 6">
            <a:extLst>
              <a:ext uri="{FF2B5EF4-FFF2-40B4-BE49-F238E27FC236}">
                <a16:creationId xmlns:a16="http://schemas.microsoft.com/office/drawing/2014/main" id="{74D8C718-D74B-4FA7-A36C-6B93CC293DD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01554" y="3606381"/>
            <a:ext cx="2990446" cy="2065278"/>
          </a:xfrm>
          <a:prstGeom prst="rect">
            <a:avLst/>
          </a:prstGeom>
          <a:ln>
            <a:noFill/>
          </a:ln>
          <a:effectLst>
            <a:softEdge rad="112500"/>
          </a:effectLst>
        </p:spPr>
      </p:pic>
    </p:spTree>
    <p:extLst>
      <p:ext uri="{BB962C8B-B14F-4D97-AF65-F5344CB8AC3E}">
        <p14:creationId xmlns:p14="http://schemas.microsoft.com/office/powerpoint/2010/main" val="1330917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287000" y="6641922"/>
            <a:ext cx="381000" cy="246221"/>
          </a:xfrm>
          <a:prstGeom prst="rect">
            <a:avLst/>
          </a:prstGeom>
          <a:noFill/>
        </p:spPr>
        <p:txBody>
          <a:bodyPr wrap="square" rtlCol="0" anchor="ctr">
            <a:spAutoFit/>
          </a:bodyPr>
          <a:lstStyle/>
          <a:p>
            <a:pPr algn="r">
              <a:defRPr/>
            </a:pPr>
            <a:fld id="{8A534B05-8AA9-4272-8F33-21E03D4BD147}" type="slidenum">
              <a:rPr lang="en-GB" sz="1000">
                <a:solidFill>
                  <a:srgbClr val="003399"/>
                </a:solidFill>
                <a:latin typeface="Calibri" pitchFamily="34" charset="0"/>
              </a:rPr>
              <a:pPr algn="r">
                <a:defRPr/>
              </a:pPr>
              <a:t>2</a:t>
            </a:fld>
            <a:endParaRPr lang="en-GB" sz="1000" dirty="0">
              <a:solidFill>
                <a:srgbClr val="003399"/>
              </a:solidFill>
              <a:latin typeface="Calibri" pitchFamily="34" charset="0"/>
            </a:endParaRPr>
          </a:p>
        </p:txBody>
      </p:sp>
      <p:sp>
        <p:nvSpPr>
          <p:cNvPr id="6" name="Title 1">
            <a:extLst>
              <a:ext uri="{FF2B5EF4-FFF2-40B4-BE49-F238E27FC236}">
                <a16:creationId xmlns:a16="http://schemas.microsoft.com/office/drawing/2014/main" id="{2FE3E79F-E349-4372-8666-608341702012}"/>
              </a:ext>
            </a:extLst>
          </p:cNvPr>
          <p:cNvSpPr txBox="1">
            <a:spLocks/>
          </p:cNvSpPr>
          <p:nvPr/>
        </p:nvSpPr>
        <p:spPr>
          <a:xfrm>
            <a:off x="1775520" y="116632"/>
            <a:ext cx="6120680" cy="864096"/>
          </a:xfrm>
          <a:prstGeom prst="rect">
            <a:avLst/>
          </a:prstGeom>
        </p:spPr>
        <p:txBody>
          <a:bodyPr>
            <a:normAutofit/>
          </a:bodyPr>
          <a:lstStyle>
            <a:lvl1pPr algn="l" defTabSz="914400" rtl="0" eaLnBrk="1" latinLnBrk="0" hangingPunct="1">
              <a:spcBef>
                <a:spcPct val="0"/>
              </a:spcBef>
              <a:buNone/>
              <a:defRPr sz="3600" b="1" kern="1200">
                <a:solidFill>
                  <a:schemeClr val="tx2"/>
                </a:solidFill>
                <a:latin typeface="Arial "/>
                <a:ea typeface="+mj-ea"/>
                <a:cs typeface="+mj-cs"/>
              </a:defRPr>
            </a:lvl1pPr>
          </a:lstStyle>
          <a:p>
            <a:r>
              <a:rPr lang="en-GB">
                <a:solidFill>
                  <a:srgbClr val="3366CC"/>
                </a:solidFill>
              </a:rPr>
              <a:t>Conference Objective</a:t>
            </a:r>
            <a:endParaRPr lang="en-GB" dirty="0">
              <a:solidFill>
                <a:srgbClr val="3366CC"/>
              </a:solidFill>
            </a:endParaRPr>
          </a:p>
        </p:txBody>
      </p:sp>
      <p:sp>
        <p:nvSpPr>
          <p:cNvPr id="7" name="Content Placeholder 2">
            <a:extLst>
              <a:ext uri="{FF2B5EF4-FFF2-40B4-BE49-F238E27FC236}">
                <a16:creationId xmlns:a16="http://schemas.microsoft.com/office/drawing/2014/main" id="{763E3F34-EBA9-4343-9F12-52AEE8AC6144}"/>
              </a:ext>
            </a:extLst>
          </p:cNvPr>
          <p:cNvSpPr txBox="1">
            <a:spLocks/>
          </p:cNvSpPr>
          <p:nvPr/>
        </p:nvSpPr>
        <p:spPr>
          <a:xfrm>
            <a:off x="1004777" y="1246542"/>
            <a:ext cx="9835116" cy="4178595"/>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1524000">
              <a:lnSpc>
                <a:spcPts val="3700"/>
              </a:lnSpc>
              <a:spcBef>
                <a:spcPts val="0"/>
              </a:spcBef>
              <a:buNone/>
            </a:pPr>
            <a:r>
              <a:rPr lang="en-US" sz="2800" dirty="0">
                <a:latin typeface="Calibri" panose="020F0502020204030204" pitchFamily="34" charset="0"/>
              </a:rPr>
              <a:t>To enable the participants to engage in </a:t>
            </a:r>
            <a:r>
              <a:rPr lang="en-US" sz="2800" b="1" dirty="0">
                <a:solidFill>
                  <a:srgbClr val="003399">
                    <a:lumMod val="60000"/>
                    <a:lumOff val="40000"/>
                  </a:srgbClr>
                </a:solidFill>
                <a:latin typeface="Calibri" panose="020F0502020204030204" pitchFamily="34" charset="0"/>
              </a:rPr>
              <a:t>high-level</a:t>
            </a:r>
          </a:p>
          <a:p>
            <a:pPr marL="0" indent="1524000">
              <a:lnSpc>
                <a:spcPts val="3700"/>
              </a:lnSpc>
              <a:spcBef>
                <a:spcPts val="0"/>
              </a:spcBef>
              <a:buNone/>
            </a:pPr>
            <a:r>
              <a:rPr lang="en-US" sz="2800" b="1" dirty="0">
                <a:solidFill>
                  <a:srgbClr val="003399">
                    <a:lumMod val="60000"/>
                    <a:lumOff val="40000"/>
                  </a:srgbClr>
                </a:solidFill>
                <a:latin typeface="Calibri" panose="020F0502020204030204" pitchFamily="34" charset="0"/>
              </a:rPr>
              <a:t>dialogue</a:t>
            </a:r>
            <a:r>
              <a:rPr lang="en-US" sz="2800" dirty="0">
                <a:latin typeface="Calibri" panose="020F0502020204030204" pitchFamily="34" charset="0"/>
              </a:rPr>
              <a:t> for promoting </a:t>
            </a:r>
            <a:r>
              <a:rPr lang="en-US" sz="2800" b="1" dirty="0">
                <a:solidFill>
                  <a:srgbClr val="003399">
                    <a:lumMod val="60000"/>
                    <a:lumOff val="40000"/>
                  </a:srgbClr>
                </a:solidFill>
                <a:latin typeface="Calibri" panose="020F0502020204030204" pitchFamily="34" charset="0"/>
              </a:rPr>
              <a:t>integration</a:t>
            </a:r>
            <a:r>
              <a:rPr lang="en-US" sz="2800" dirty="0">
                <a:latin typeface="Calibri" panose="020F0502020204030204" pitchFamily="34" charset="0"/>
              </a:rPr>
              <a:t> of nuclear</a:t>
            </a:r>
          </a:p>
          <a:p>
            <a:pPr marL="0" indent="1524000">
              <a:lnSpc>
                <a:spcPts val="3700"/>
              </a:lnSpc>
              <a:spcBef>
                <a:spcPts val="0"/>
              </a:spcBef>
              <a:buNone/>
            </a:pPr>
            <a:r>
              <a:rPr lang="en-US" sz="2800" dirty="0">
                <a:latin typeface="Calibri" panose="020F0502020204030204" pitchFamily="34" charset="0"/>
              </a:rPr>
              <a:t>science and technology in their </a:t>
            </a:r>
            <a:r>
              <a:rPr lang="en-US" sz="2800" b="1" dirty="0">
                <a:solidFill>
                  <a:srgbClr val="003399">
                    <a:lumMod val="60000"/>
                    <a:lumOff val="40000"/>
                  </a:srgbClr>
                </a:solidFill>
                <a:latin typeface="Calibri" panose="020F0502020204030204" pitchFamily="34" charset="0"/>
              </a:rPr>
              <a:t>national strategy</a:t>
            </a:r>
          </a:p>
          <a:p>
            <a:pPr marL="0" indent="1524000">
              <a:lnSpc>
                <a:spcPts val="3700"/>
              </a:lnSpc>
              <a:spcBef>
                <a:spcPts val="0"/>
              </a:spcBef>
              <a:buNone/>
            </a:pPr>
            <a:r>
              <a:rPr lang="en-US" sz="2800" dirty="0">
                <a:latin typeface="Calibri" panose="020F0502020204030204" pitchFamily="34" charset="0"/>
              </a:rPr>
              <a:t>for achieving sustainable development, as well as to recognize </a:t>
            </a:r>
            <a:r>
              <a:rPr lang="en-US" sz="2800" b="1" dirty="0">
                <a:solidFill>
                  <a:srgbClr val="003399">
                    <a:lumMod val="60000"/>
                    <a:lumOff val="40000"/>
                  </a:srgbClr>
                </a:solidFill>
                <a:latin typeface="Calibri" panose="020F0502020204030204" pitchFamily="34" charset="0"/>
              </a:rPr>
              <a:t>high impact innovations </a:t>
            </a:r>
            <a:r>
              <a:rPr lang="en-US" sz="2800" dirty="0">
                <a:latin typeface="Calibri" panose="020F0502020204030204" pitchFamily="34" charset="0"/>
              </a:rPr>
              <a:t>in peaceful applications of nuclear techniques in addressing </a:t>
            </a:r>
            <a:r>
              <a:rPr lang="en-US" sz="2800" b="1" dirty="0">
                <a:solidFill>
                  <a:srgbClr val="003399">
                    <a:lumMod val="60000"/>
                    <a:lumOff val="40000"/>
                  </a:srgbClr>
                </a:solidFill>
                <a:latin typeface="Calibri" panose="020F0502020204030204" pitchFamily="34" charset="0"/>
              </a:rPr>
              <a:t>current and emerging development challenges</a:t>
            </a:r>
            <a:r>
              <a:rPr lang="en-US" sz="2800" dirty="0">
                <a:latin typeface="Calibri" panose="020F0502020204030204" pitchFamily="34" charset="0"/>
              </a:rPr>
              <a:t> and the </a:t>
            </a:r>
            <a:r>
              <a:rPr lang="en-US" sz="2800" b="1" dirty="0">
                <a:solidFill>
                  <a:srgbClr val="003399">
                    <a:lumMod val="60000"/>
                    <a:lumOff val="40000"/>
                  </a:srgbClr>
                </a:solidFill>
                <a:latin typeface="Calibri" panose="020F0502020204030204" pitchFamily="34" charset="0"/>
              </a:rPr>
              <a:t>role of the Agency in facilitating the</a:t>
            </a:r>
            <a:r>
              <a:rPr lang="en-US" sz="2800" dirty="0">
                <a:latin typeface="Calibri" panose="020F0502020204030204" pitchFamily="34" charset="0"/>
              </a:rPr>
              <a:t> </a:t>
            </a:r>
            <a:r>
              <a:rPr lang="en-US" sz="2800" b="1" dirty="0">
                <a:solidFill>
                  <a:srgbClr val="003399">
                    <a:lumMod val="60000"/>
                    <a:lumOff val="40000"/>
                  </a:srgbClr>
                </a:solidFill>
                <a:latin typeface="Calibri" panose="020F0502020204030204" pitchFamily="34" charset="0"/>
              </a:rPr>
              <a:t>deployment of the techniques </a:t>
            </a:r>
            <a:r>
              <a:rPr lang="en-US" sz="2800" dirty="0">
                <a:latin typeface="Calibri" panose="020F0502020204030204" pitchFamily="34" charset="0"/>
              </a:rPr>
              <a:t>in the Member States. </a:t>
            </a:r>
            <a:endParaRPr lang="en-GB" sz="2800" i="1" dirty="0">
              <a:latin typeface="Calibri" panose="020F0502020204030204" pitchFamily="34" charset="0"/>
            </a:endParaRPr>
          </a:p>
        </p:txBody>
      </p:sp>
      <p:pic>
        <p:nvPicPr>
          <p:cNvPr id="8" name="Picture 3" descr="C:\Users\cayolj\AppData\Local\Microsoft\Windows\Temporary Internet Files\Content.IE5\IPAOOPDX\objectives[1].jpg">
            <a:extLst>
              <a:ext uri="{FF2B5EF4-FFF2-40B4-BE49-F238E27FC236}">
                <a16:creationId xmlns:a16="http://schemas.microsoft.com/office/drawing/2014/main" id="{3930FCAA-1231-4E6C-BC62-DA54DDAA538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714" r="16739"/>
          <a:stretch/>
        </p:blipFill>
        <p:spPr bwMode="auto">
          <a:xfrm>
            <a:off x="829532" y="1246542"/>
            <a:ext cx="1695516" cy="1496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51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287000" y="6641922"/>
            <a:ext cx="381000" cy="246221"/>
          </a:xfrm>
          <a:prstGeom prst="rect">
            <a:avLst/>
          </a:prstGeom>
          <a:noFill/>
        </p:spPr>
        <p:txBody>
          <a:bodyPr wrap="square" rtlCol="0" anchor="ctr">
            <a:spAutoFit/>
          </a:bodyPr>
          <a:lstStyle/>
          <a:p>
            <a:pPr algn="r">
              <a:defRPr/>
            </a:pPr>
            <a:fld id="{8A534B05-8AA9-4272-8F33-21E03D4BD147}" type="slidenum">
              <a:rPr lang="en-GB" sz="1000">
                <a:solidFill>
                  <a:srgbClr val="003399"/>
                </a:solidFill>
                <a:latin typeface="Calibri" pitchFamily="34" charset="0"/>
              </a:rPr>
              <a:pPr algn="r">
                <a:defRPr/>
              </a:pPr>
              <a:t>3</a:t>
            </a:fld>
            <a:endParaRPr lang="en-GB" sz="1000" dirty="0">
              <a:solidFill>
                <a:srgbClr val="003399"/>
              </a:solidFill>
              <a:latin typeface="Calibri" pitchFamily="34" charset="0"/>
            </a:endParaRPr>
          </a:p>
        </p:txBody>
      </p:sp>
      <p:sp>
        <p:nvSpPr>
          <p:cNvPr id="8" name="Title 1">
            <a:extLst>
              <a:ext uri="{FF2B5EF4-FFF2-40B4-BE49-F238E27FC236}">
                <a16:creationId xmlns:a16="http://schemas.microsoft.com/office/drawing/2014/main" id="{E9D0EA60-C877-498C-88A5-3423EF5A6CE1}"/>
              </a:ext>
            </a:extLst>
          </p:cNvPr>
          <p:cNvSpPr txBox="1">
            <a:spLocks/>
          </p:cNvSpPr>
          <p:nvPr/>
        </p:nvSpPr>
        <p:spPr>
          <a:xfrm>
            <a:off x="618149" y="237802"/>
            <a:ext cx="2434973" cy="864096"/>
          </a:xfrm>
          <a:prstGeom prst="rect">
            <a:avLst/>
          </a:prstGeom>
        </p:spPr>
        <p:txBody>
          <a:bodyPr>
            <a:normAutofit/>
          </a:bodyPr>
          <a:lstStyle>
            <a:lvl1pPr algn="l" defTabSz="914400" rtl="0" eaLnBrk="1" latinLnBrk="0" hangingPunct="1">
              <a:spcBef>
                <a:spcPct val="0"/>
              </a:spcBef>
              <a:buNone/>
              <a:defRPr sz="3600" b="1" kern="1200">
                <a:solidFill>
                  <a:schemeClr val="tx2"/>
                </a:solidFill>
                <a:latin typeface="Arial "/>
                <a:ea typeface="+mj-ea"/>
                <a:cs typeface="+mj-cs"/>
              </a:defRPr>
            </a:lvl1pPr>
          </a:lstStyle>
          <a:p>
            <a:r>
              <a:rPr lang="en-GB" dirty="0">
                <a:solidFill>
                  <a:schemeClr val="tx1"/>
                </a:solidFill>
              </a:rPr>
              <a:t>Structure</a:t>
            </a:r>
            <a:endParaRPr lang="en-GB" sz="3000" dirty="0">
              <a:solidFill>
                <a:schemeClr val="tx1"/>
              </a:solidFill>
            </a:endParaRPr>
          </a:p>
        </p:txBody>
      </p:sp>
      <p:grpSp>
        <p:nvGrpSpPr>
          <p:cNvPr id="14" name="Group 13">
            <a:extLst>
              <a:ext uri="{FF2B5EF4-FFF2-40B4-BE49-F238E27FC236}">
                <a16:creationId xmlns:a16="http://schemas.microsoft.com/office/drawing/2014/main" id="{9742C17A-11EE-4ACA-BD1A-5C58FC662356}"/>
              </a:ext>
            </a:extLst>
          </p:cNvPr>
          <p:cNvGrpSpPr/>
          <p:nvPr/>
        </p:nvGrpSpPr>
        <p:grpSpPr>
          <a:xfrm>
            <a:off x="280433" y="1098010"/>
            <a:ext cx="5099641" cy="2992425"/>
            <a:chOff x="509872" y="1119837"/>
            <a:chExt cx="8670640" cy="2109816"/>
          </a:xfrm>
        </p:grpSpPr>
        <p:sp>
          <p:nvSpPr>
            <p:cNvPr id="15" name="TextBox 14">
              <a:extLst>
                <a:ext uri="{FF2B5EF4-FFF2-40B4-BE49-F238E27FC236}">
                  <a16:creationId xmlns:a16="http://schemas.microsoft.com/office/drawing/2014/main" id="{896CB80C-9F97-4280-90F6-8DDAA37EF4A9}"/>
                </a:ext>
              </a:extLst>
            </p:cNvPr>
            <p:cNvSpPr txBox="1"/>
            <p:nvPr/>
          </p:nvSpPr>
          <p:spPr>
            <a:xfrm>
              <a:off x="1813826" y="1167550"/>
              <a:ext cx="7366686" cy="2062103"/>
            </a:xfrm>
            <a:prstGeom prst="rect">
              <a:avLst/>
            </a:prstGeom>
            <a:noFill/>
          </p:spPr>
          <p:txBody>
            <a:bodyPr wrap="square" rtlCol="0">
              <a:spAutoFit/>
            </a:bodyPr>
            <a:lstStyle/>
            <a:p>
              <a:r>
                <a:rPr lang="en-GB" sz="3200" b="1" dirty="0">
                  <a:latin typeface="Calibri" panose="020F0502020204030204" pitchFamily="34" charset="0"/>
                </a:rPr>
                <a:t>Ministerial Segment</a:t>
              </a:r>
              <a:r>
                <a:rPr lang="en-GB" sz="3200" dirty="0">
                  <a:latin typeface="Calibri" panose="020F0502020204030204" pitchFamily="34" charset="0"/>
                </a:rPr>
                <a:t>:</a:t>
              </a:r>
            </a:p>
            <a:p>
              <a:pPr marL="342900" indent="-342900">
                <a:buFont typeface="Arial" panose="020B0604020202020204" pitchFamily="34" charset="0"/>
                <a:buChar char="•"/>
              </a:pPr>
              <a:r>
                <a:rPr lang="en-GB" sz="2400" dirty="0">
                  <a:latin typeface="Calibri" panose="020F0502020204030204" pitchFamily="34" charset="0"/>
                </a:rPr>
                <a:t>Plenary session (28 Nov.)</a:t>
              </a:r>
            </a:p>
            <a:p>
              <a:pPr marL="342900" indent="-342900">
                <a:buFont typeface="Arial" panose="020B0604020202020204" pitchFamily="34" charset="0"/>
                <a:buChar char="•"/>
              </a:pPr>
              <a:r>
                <a:rPr lang="en-GB" sz="2400" dirty="0">
                  <a:latin typeface="Calibri" panose="020F0502020204030204" pitchFamily="34" charset="0"/>
                </a:rPr>
                <a:t>National statements</a:t>
              </a:r>
            </a:p>
            <a:p>
              <a:pPr marL="342900" indent="-342900">
                <a:buFont typeface="Arial" panose="020B0604020202020204" pitchFamily="34" charset="0"/>
                <a:buChar char="•"/>
              </a:pPr>
              <a:r>
                <a:rPr lang="en-GB" sz="2400" dirty="0">
                  <a:latin typeface="Calibri" panose="020F0502020204030204" pitchFamily="34" charset="0"/>
                </a:rPr>
                <a:t>Ministers of Science, Industry, Health, Environment, Agriculture, Water, Education, Planning…</a:t>
              </a:r>
            </a:p>
          </p:txBody>
        </p:sp>
        <p:pic>
          <p:nvPicPr>
            <p:cNvPr id="16" name="Picture 15">
              <a:extLst>
                <a:ext uri="{FF2B5EF4-FFF2-40B4-BE49-F238E27FC236}">
                  <a16:creationId xmlns:a16="http://schemas.microsoft.com/office/drawing/2014/main" id="{06739E13-8072-4209-BD83-1CCC808A8710}"/>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09872" y="1119837"/>
              <a:ext cx="1111449" cy="516447"/>
            </a:xfrm>
            <a:prstGeom prst="rect">
              <a:avLst/>
            </a:prstGeom>
          </p:spPr>
        </p:pic>
      </p:grpSp>
      <p:grpSp>
        <p:nvGrpSpPr>
          <p:cNvPr id="17" name="Group 16">
            <a:extLst>
              <a:ext uri="{FF2B5EF4-FFF2-40B4-BE49-F238E27FC236}">
                <a16:creationId xmlns:a16="http://schemas.microsoft.com/office/drawing/2014/main" id="{E6835B46-0875-422C-83D4-D6553E20A859}"/>
              </a:ext>
            </a:extLst>
          </p:cNvPr>
          <p:cNvGrpSpPr/>
          <p:nvPr/>
        </p:nvGrpSpPr>
        <p:grpSpPr>
          <a:xfrm>
            <a:off x="5493296" y="1011997"/>
            <a:ext cx="6528139" cy="2554545"/>
            <a:chOff x="261911" y="1412776"/>
            <a:chExt cx="8514657" cy="2177223"/>
          </a:xfrm>
        </p:grpSpPr>
        <p:sp>
          <p:nvSpPr>
            <p:cNvPr id="18" name="TextBox 17">
              <a:extLst>
                <a:ext uri="{FF2B5EF4-FFF2-40B4-BE49-F238E27FC236}">
                  <a16:creationId xmlns:a16="http://schemas.microsoft.com/office/drawing/2014/main" id="{AEE44CFE-1F22-4107-9052-F862031B1626}"/>
                </a:ext>
              </a:extLst>
            </p:cNvPr>
            <p:cNvSpPr txBox="1"/>
            <p:nvPr/>
          </p:nvSpPr>
          <p:spPr>
            <a:xfrm>
              <a:off x="1409882" y="1412776"/>
              <a:ext cx="7366686" cy="2177223"/>
            </a:xfrm>
            <a:prstGeom prst="rect">
              <a:avLst/>
            </a:prstGeom>
            <a:noFill/>
          </p:spPr>
          <p:txBody>
            <a:bodyPr wrap="square" rtlCol="0">
              <a:spAutoFit/>
            </a:bodyPr>
            <a:lstStyle/>
            <a:p>
              <a:r>
                <a:rPr lang="en-GB" sz="3200" b="1" dirty="0">
                  <a:latin typeface="Calibri" panose="020F0502020204030204" pitchFamily="34" charset="0"/>
                </a:rPr>
                <a:t>Scientific and Technical Programme</a:t>
              </a:r>
              <a:r>
                <a:rPr lang="en-GB" sz="3200" dirty="0">
                  <a:latin typeface="Calibri" panose="020F0502020204030204" pitchFamily="34" charset="0"/>
                </a:rPr>
                <a:t>:</a:t>
              </a:r>
            </a:p>
            <a:p>
              <a:pPr marL="342900" indent="-342900">
                <a:buFont typeface="Arial" panose="020B0604020202020204" pitchFamily="34" charset="0"/>
                <a:buChar char="•"/>
              </a:pPr>
              <a:r>
                <a:rPr lang="en-GB" sz="2400" dirty="0">
                  <a:latin typeface="Calibri" panose="020F0502020204030204" pitchFamily="34" charset="0"/>
                </a:rPr>
                <a:t>High-level panel discussions (29-30 Nov.):</a:t>
              </a:r>
            </a:p>
            <a:p>
              <a:pPr marL="342900" indent="-342900">
                <a:buFont typeface="Arial" panose="020B0604020202020204" pitchFamily="34" charset="0"/>
                <a:buChar char="•"/>
              </a:pPr>
              <a:r>
                <a:rPr lang="en-US" sz="2400" dirty="0">
                  <a:latin typeface="Calibri" panose="020F0502020204030204" pitchFamily="34" charset="0"/>
                </a:rPr>
                <a:t>Prominent scientists; Government, academia and relevant private sector representatives</a:t>
              </a:r>
              <a:endParaRPr lang="en-GB" sz="2400" dirty="0">
                <a:latin typeface="Calibri" panose="020F0502020204030204" pitchFamily="34" charset="0"/>
              </a:endParaRPr>
            </a:p>
          </p:txBody>
        </p:sp>
        <p:pic>
          <p:nvPicPr>
            <p:cNvPr id="19" name="Picture 3" descr="C:\Users\cayolj\AppData\Local\Microsoft\Windows\Temporary Internet Files\Content.IE5\DPSWLPG9\atom-29539_960_720[1].png">
              <a:extLst>
                <a:ext uri="{FF2B5EF4-FFF2-40B4-BE49-F238E27FC236}">
                  <a16:creationId xmlns:a16="http://schemas.microsoft.com/office/drawing/2014/main" id="{8437E7A6-C1C0-4EA2-BCE7-8B62F963D39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1911" y="1477723"/>
              <a:ext cx="1147971" cy="748168"/>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extLst>
              <a:ext uri="{FF2B5EF4-FFF2-40B4-BE49-F238E27FC236}">
                <a16:creationId xmlns:a16="http://schemas.microsoft.com/office/drawing/2014/main" id="{A5C6D372-66EE-4A8F-9F0D-7451C38EC7B3}"/>
              </a:ext>
            </a:extLst>
          </p:cNvPr>
          <p:cNvSpPr txBox="1"/>
          <p:nvPr/>
        </p:nvSpPr>
        <p:spPr>
          <a:xfrm>
            <a:off x="689989" y="4380957"/>
            <a:ext cx="11331446" cy="1446550"/>
          </a:xfrm>
          <a:prstGeom prst="rect">
            <a:avLst/>
          </a:prstGeom>
          <a:noFill/>
        </p:spPr>
        <p:txBody>
          <a:bodyPr wrap="square" rtlCol="0">
            <a:spAutoFit/>
          </a:bodyPr>
          <a:lstStyle/>
          <a:p>
            <a:r>
              <a:rPr lang="en-US" sz="3200" b="1" i="1" dirty="0">
                <a:solidFill>
                  <a:srgbClr val="660066"/>
                </a:solidFill>
                <a:latin typeface="Calibri" panose="020F0502020204030204" pitchFamily="34" charset="0"/>
              </a:rPr>
              <a:t>Expected Outcome</a:t>
            </a:r>
            <a:endParaRPr lang="en-GB" sz="3200" b="1" i="1" dirty="0">
              <a:solidFill>
                <a:srgbClr val="660066"/>
              </a:solidFill>
              <a:latin typeface="Calibri" panose="020F0502020204030204" pitchFamily="34" charset="0"/>
            </a:endParaRPr>
          </a:p>
          <a:p>
            <a:r>
              <a:rPr lang="en-GB" sz="2800" b="1" i="1" dirty="0">
                <a:solidFill>
                  <a:srgbClr val="660066"/>
                </a:solidFill>
                <a:latin typeface="Calibri" panose="020F0502020204030204" pitchFamily="34" charset="0"/>
              </a:rPr>
              <a:t>Recognition of the role of nuclear techniques and their contribution </a:t>
            </a:r>
            <a:r>
              <a:rPr lang="en-US" sz="2800" b="1" i="1" dirty="0">
                <a:solidFill>
                  <a:srgbClr val="660066"/>
                </a:solidFill>
                <a:latin typeface="Calibri" panose="020F0502020204030204" pitchFamily="34" charset="0"/>
              </a:rPr>
              <a:t>in addressing current and emerging development challenges </a:t>
            </a:r>
            <a:endParaRPr lang="en-GB" sz="2800" b="1" i="1" dirty="0">
              <a:solidFill>
                <a:srgbClr val="660066"/>
              </a:solidFill>
              <a:latin typeface="Calibri" panose="020F0502020204030204" pitchFamily="34" charset="0"/>
            </a:endParaRPr>
          </a:p>
        </p:txBody>
      </p:sp>
      <p:sp>
        <p:nvSpPr>
          <p:cNvPr id="2" name="Rectangle 1">
            <a:extLst>
              <a:ext uri="{FF2B5EF4-FFF2-40B4-BE49-F238E27FC236}">
                <a16:creationId xmlns:a16="http://schemas.microsoft.com/office/drawing/2014/main" id="{345354A4-3323-4176-88C4-812AA69C3008}"/>
              </a:ext>
            </a:extLst>
          </p:cNvPr>
          <p:cNvSpPr/>
          <p:nvPr/>
        </p:nvSpPr>
        <p:spPr>
          <a:xfrm>
            <a:off x="5605310" y="4011625"/>
            <a:ext cx="2121093" cy="523220"/>
          </a:xfrm>
          <a:prstGeom prst="rect">
            <a:avLst/>
          </a:prstGeom>
        </p:spPr>
        <p:txBody>
          <a:bodyPr wrap="none">
            <a:spAutoFit/>
          </a:bodyPr>
          <a:lstStyle/>
          <a:p>
            <a:r>
              <a:rPr lang="en-GB" sz="2800" b="1" dirty="0"/>
              <a:t>Exhibitions</a:t>
            </a:r>
            <a:endParaRPr lang="en-GB" sz="4000" b="1" dirty="0"/>
          </a:p>
        </p:txBody>
      </p:sp>
      <p:pic>
        <p:nvPicPr>
          <p:cNvPr id="12" name="Picture 7" descr="C:\Users\cayolj\AppData\Local\Microsoft\Windows\Temporary Internet Files\Content.IE5\DY6IZ1IH\simple-gears[1].png">
            <a:extLst>
              <a:ext uri="{FF2B5EF4-FFF2-40B4-BE49-F238E27FC236}">
                <a16:creationId xmlns:a16="http://schemas.microsoft.com/office/drawing/2014/main" id="{16D56329-18E7-41A6-9EF9-6C29B8186B3F}"/>
              </a:ext>
            </a:extLst>
          </p:cNvPr>
          <p:cNvPicPr>
            <a:picLocks noChangeAspect="1" noChangeArrowheads="1"/>
          </p:cNvPicPr>
          <p:nvPr/>
        </p:nvPicPr>
        <p:blipFill>
          <a:blip r:embed="rId6"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7595145" y="3752879"/>
            <a:ext cx="1256155" cy="125615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D50BEC2E-3B1D-4C9C-8C84-6641134173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13753" y="3791840"/>
            <a:ext cx="797717" cy="797717"/>
          </a:xfrm>
          <a:prstGeom prst="rect">
            <a:avLst/>
          </a:prstGeom>
        </p:spPr>
      </p:pic>
    </p:spTree>
    <p:extLst>
      <p:ext uri="{BB962C8B-B14F-4D97-AF65-F5344CB8AC3E}">
        <p14:creationId xmlns:p14="http://schemas.microsoft.com/office/powerpoint/2010/main" val="362687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287000" y="6641922"/>
            <a:ext cx="381000" cy="246221"/>
          </a:xfrm>
          <a:prstGeom prst="rect">
            <a:avLst/>
          </a:prstGeom>
          <a:noFill/>
        </p:spPr>
        <p:txBody>
          <a:bodyPr wrap="square" rtlCol="0" anchor="ctr">
            <a:spAutoFit/>
          </a:bodyPr>
          <a:lstStyle/>
          <a:p>
            <a:pPr algn="r">
              <a:defRPr/>
            </a:pPr>
            <a:fld id="{8A534B05-8AA9-4272-8F33-21E03D4BD147}" type="slidenum">
              <a:rPr lang="en-GB" sz="1000">
                <a:solidFill>
                  <a:srgbClr val="003399"/>
                </a:solidFill>
                <a:latin typeface="Calibri" pitchFamily="34" charset="0"/>
              </a:rPr>
              <a:pPr algn="r">
                <a:defRPr/>
              </a:pPr>
              <a:t>4</a:t>
            </a:fld>
            <a:endParaRPr lang="en-GB" sz="1000" dirty="0">
              <a:solidFill>
                <a:srgbClr val="003399"/>
              </a:solidFill>
              <a:latin typeface="Calibri" pitchFamily="34" charset="0"/>
            </a:endParaRPr>
          </a:p>
        </p:txBody>
      </p:sp>
      <p:sp>
        <p:nvSpPr>
          <p:cNvPr id="24" name="Title 1">
            <a:extLst>
              <a:ext uri="{FF2B5EF4-FFF2-40B4-BE49-F238E27FC236}">
                <a16:creationId xmlns:a16="http://schemas.microsoft.com/office/drawing/2014/main" id="{D947EC45-3849-4764-9D23-D12A00DF6142}"/>
              </a:ext>
            </a:extLst>
          </p:cNvPr>
          <p:cNvSpPr txBox="1">
            <a:spLocks/>
          </p:cNvSpPr>
          <p:nvPr/>
        </p:nvSpPr>
        <p:spPr>
          <a:xfrm>
            <a:off x="1775520" y="116632"/>
            <a:ext cx="6624736" cy="864096"/>
          </a:xfrm>
          <a:prstGeom prst="rect">
            <a:avLst/>
          </a:prstGeom>
        </p:spPr>
        <p:txBody>
          <a:bodyPr>
            <a:normAutofit fontScale="92500"/>
          </a:bodyPr>
          <a:lstStyle>
            <a:lvl1pPr algn="l" defTabSz="914400" rtl="0" eaLnBrk="1" latinLnBrk="0" hangingPunct="1">
              <a:spcBef>
                <a:spcPct val="0"/>
              </a:spcBef>
              <a:buNone/>
              <a:defRPr sz="3600" b="1" kern="1200">
                <a:solidFill>
                  <a:schemeClr val="tx2"/>
                </a:solidFill>
                <a:latin typeface="Arial "/>
                <a:ea typeface="+mj-ea"/>
                <a:cs typeface="+mj-cs"/>
              </a:defRPr>
            </a:lvl1pPr>
          </a:lstStyle>
          <a:p>
            <a:r>
              <a:rPr lang="en-GB" dirty="0">
                <a:solidFill>
                  <a:schemeClr val="tx1"/>
                </a:solidFill>
              </a:rPr>
              <a:t>Participation and Registration</a:t>
            </a:r>
            <a:endParaRPr lang="en-GB" sz="3000" dirty="0">
              <a:solidFill>
                <a:schemeClr val="tx1"/>
              </a:solidFill>
            </a:endParaRPr>
          </a:p>
        </p:txBody>
      </p:sp>
      <p:sp>
        <p:nvSpPr>
          <p:cNvPr id="4" name="TextBox 3">
            <a:extLst>
              <a:ext uri="{FF2B5EF4-FFF2-40B4-BE49-F238E27FC236}">
                <a16:creationId xmlns:a16="http://schemas.microsoft.com/office/drawing/2014/main" id="{E1D81622-6EB9-4C69-A18F-4DF80D160C4C}"/>
              </a:ext>
            </a:extLst>
          </p:cNvPr>
          <p:cNvSpPr txBox="1"/>
          <p:nvPr/>
        </p:nvSpPr>
        <p:spPr>
          <a:xfrm>
            <a:off x="1145778" y="1196752"/>
            <a:ext cx="9270701" cy="4732065"/>
          </a:xfrm>
          <a:prstGeom prst="rect">
            <a:avLst/>
          </a:prstGeom>
          <a:noFill/>
        </p:spPr>
        <p:txBody>
          <a:bodyPr wrap="square" rtlCol="0">
            <a:spAutoFit/>
          </a:bodyPr>
          <a:lstStyle/>
          <a:p>
            <a:pPr marL="342900" indent="-342900">
              <a:spcBef>
                <a:spcPts val="1500"/>
              </a:spcBef>
              <a:buFont typeface="Arial" panose="020B0604020202020204" pitchFamily="34" charset="0"/>
              <a:buChar char="•"/>
            </a:pPr>
            <a:r>
              <a:rPr lang="en-GB" sz="2400" dirty="0">
                <a:latin typeface="Calibri" panose="020F0502020204030204" pitchFamily="34" charset="0"/>
              </a:rPr>
              <a:t>Request for participation should be done through </a:t>
            </a:r>
            <a:br>
              <a:rPr lang="en-GB" sz="2400" dirty="0">
                <a:latin typeface="Calibri" panose="020F0502020204030204" pitchFamily="34" charset="0"/>
              </a:rPr>
            </a:br>
            <a:r>
              <a:rPr lang="en-GB" sz="2400" dirty="0">
                <a:latin typeface="Calibri" panose="020F0502020204030204" pitchFamily="34" charset="0"/>
              </a:rPr>
              <a:t>the national competent authority (or through one of </a:t>
            </a:r>
            <a:br>
              <a:rPr lang="en-GB" sz="2400" dirty="0">
                <a:latin typeface="Calibri" panose="020F0502020204030204" pitchFamily="34" charset="0"/>
              </a:rPr>
            </a:br>
            <a:r>
              <a:rPr lang="en-GB" sz="2400" dirty="0">
                <a:latin typeface="Calibri" panose="020F0502020204030204" pitchFamily="34" charset="0"/>
              </a:rPr>
              <a:t>the organizations invited to participate) and addressed</a:t>
            </a:r>
            <a:br>
              <a:rPr lang="en-GB" sz="2400" dirty="0">
                <a:latin typeface="Calibri" panose="020F0502020204030204" pitchFamily="34" charset="0"/>
              </a:rPr>
            </a:br>
            <a:r>
              <a:rPr lang="en-GB" sz="2400" dirty="0">
                <a:latin typeface="Calibri" panose="020F0502020204030204" pitchFamily="34" charset="0"/>
              </a:rPr>
              <a:t>to </a:t>
            </a:r>
            <a:r>
              <a:rPr lang="en-GB" sz="2400" b="1" u="sng" dirty="0">
                <a:latin typeface="Calibri" panose="020F0502020204030204" pitchFamily="34" charset="0"/>
              </a:rPr>
              <a:t>Official.Mail@iaea.org</a:t>
            </a:r>
          </a:p>
          <a:p>
            <a:pPr marL="342900" indent="-342900">
              <a:spcBef>
                <a:spcPts val="1500"/>
              </a:spcBef>
              <a:buFont typeface="Arial" panose="020B0604020202020204" pitchFamily="34" charset="0"/>
              <a:buChar char="•"/>
            </a:pPr>
            <a:r>
              <a:rPr lang="en-US" sz="2400" dirty="0">
                <a:latin typeface="Calibri" panose="020F0502020204030204" pitchFamily="34" charset="0"/>
              </a:rPr>
              <a:t>R</a:t>
            </a:r>
            <a:r>
              <a:rPr lang="en-GB" sz="2400" dirty="0" err="1">
                <a:latin typeface="Calibri" panose="020F0502020204030204" pitchFamily="34" charset="0"/>
              </a:rPr>
              <a:t>egistration</a:t>
            </a:r>
            <a:r>
              <a:rPr lang="en-GB" sz="2400" dirty="0">
                <a:latin typeface="Calibri" panose="020F0502020204030204" pitchFamily="34" charset="0"/>
              </a:rPr>
              <a:t> through the platform InTouch+ is encouraged (</a:t>
            </a:r>
            <a:r>
              <a:rPr lang="en-GB" sz="2400" b="1" u="sng" dirty="0">
                <a:latin typeface="Calibri" panose="020F0502020204030204" pitchFamily="34" charset="0"/>
              </a:rPr>
              <a:t>https://intouchplus.iaea.org</a:t>
            </a:r>
            <a:r>
              <a:rPr lang="en-GB" sz="2400" dirty="0">
                <a:latin typeface="Calibri" panose="020F0502020204030204" pitchFamily="34" charset="0"/>
              </a:rPr>
              <a:t>)</a:t>
            </a:r>
          </a:p>
          <a:p>
            <a:pPr marL="342900" indent="-342900">
              <a:spcBef>
                <a:spcPts val="1500"/>
              </a:spcBef>
              <a:buFont typeface="Arial" panose="020B0604020202020204" pitchFamily="34" charset="0"/>
              <a:buChar char="•"/>
            </a:pPr>
            <a:r>
              <a:rPr lang="en-GB" sz="2400" dirty="0">
                <a:latin typeface="Calibri" panose="020F0502020204030204" pitchFamily="34" charset="0"/>
              </a:rPr>
              <a:t>Participation is intended from representatives of relevant Ministries, academia, relevant private sector</a:t>
            </a:r>
          </a:p>
          <a:p>
            <a:pPr marL="342900" indent="-342900">
              <a:spcBef>
                <a:spcPts val="1500"/>
              </a:spcBef>
              <a:buFont typeface="Arial" panose="020B0604020202020204" pitchFamily="34" charset="0"/>
              <a:buChar char="•"/>
            </a:pPr>
            <a:r>
              <a:rPr lang="en-GB" sz="2400" dirty="0">
                <a:latin typeface="Calibri" panose="020F0502020204030204" pitchFamily="34" charset="0"/>
              </a:rPr>
              <a:t>The working languages of the conference will be all the official IAEA languages, interpretation will be provided for the Ministerial Segment and the plenary sessions of the Scientific and Technical Programme</a:t>
            </a:r>
          </a:p>
        </p:txBody>
      </p:sp>
      <p:pic>
        <p:nvPicPr>
          <p:cNvPr id="3" name="Picture 2">
            <a:extLst>
              <a:ext uri="{FF2B5EF4-FFF2-40B4-BE49-F238E27FC236}">
                <a16:creationId xmlns:a16="http://schemas.microsoft.com/office/drawing/2014/main" id="{621182FA-3BCD-40FC-92A0-8EFD6CA565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2022" y="980728"/>
            <a:ext cx="2049760" cy="2049760"/>
          </a:xfrm>
          <a:prstGeom prst="rect">
            <a:avLst/>
          </a:prstGeom>
        </p:spPr>
      </p:pic>
    </p:spTree>
    <p:extLst>
      <p:ext uri="{BB962C8B-B14F-4D97-AF65-F5344CB8AC3E}">
        <p14:creationId xmlns:p14="http://schemas.microsoft.com/office/powerpoint/2010/main" val="3425581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287000" y="6641922"/>
            <a:ext cx="381000" cy="246221"/>
          </a:xfrm>
          <a:prstGeom prst="rect">
            <a:avLst/>
          </a:prstGeom>
          <a:noFill/>
        </p:spPr>
        <p:txBody>
          <a:bodyPr wrap="square" rtlCol="0" anchor="ctr">
            <a:spAutoFit/>
          </a:bodyPr>
          <a:lstStyle/>
          <a:p>
            <a:pPr algn="r">
              <a:defRPr/>
            </a:pPr>
            <a:fld id="{8A534B05-8AA9-4272-8F33-21E03D4BD147}" type="slidenum">
              <a:rPr lang="en-GB" sz="1000">
                <a:solidFill>
                  <a:srgbClr val="003399"/>
                </a:solidFill>
                <a:latin typeface="Calibri" pitchFamily="34" charset="0"/>
              </a:rPr>
              <a:pPr algn="r">
                <a:defRPr/>
              </a:pPr>
              <a:t>5</a:t>
            </a:fld>
            <a:endParaRPr lang="en-GB" sz="1000" dirty="0">
              <a:solidFill>
                <a:srgbClr val="003399"/>
              </a:solidFill>
              <a:latin typeface="Calibri" pitchFamily="34" charset="0"/>
            </a:endParaRPr>
          </a:p>
        </p:txBody>
      </p:sp>
      <p:pic>
        <p:nvPicPr>
          <p:cNvPr id="10" name="Picture 2" descr="Nuclear Sciences and Applications">
            <a:extLst>
              <a:ext uri="{FF2B5EF4-FFF2-40B4-BE49-F238E27FC236}">
                <a16:creationId xmlns:a16="http://schemas.microsoft.com/office/drawing/2014/main" id="{2CDCD536-2190-4F40-8294-A6444541283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09143" y="2492896"/>
            <a:ext cx="7488832" cy="187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1" name="Title 1">
            <a:extLst>
              <a:ext uri="{FF2B5EF4-FFF2-40B4-BE49-F238E27FC236}">
                <a16:creationId xmlns:a16="http://schemas.microsoft.com/office/drawing/2014/main" id="{95A102CB-EA87-4011-888D-AB5D867FAFFB}"/>
              </a:ext>
            </a:extLst>
          </p:cNvPr>
          <p:cNvSpPr txBox="1">
            <a:spLocks/>
          </p:cNvSpPr>
          <p:nvPr/>
        </p:nvSpPr>
        <p:spPr>
          <a:xfrm>
            <a:off x="2639616" y="1484784"/>
            <a:ext cx="6768752" cy="864096"/>
          </a:xfrm>
          <a:prstGeom prst="rect">
            <a:avLst/>
          </a:prstGeom>
        </p:spPr>
        <p:txBody>
          <a:bodyPr>
            <a:normAutofit/>
          </a:bodyPr>
          <a:lstStyle>
            <a:lvl1pPr algn="l" defTabSz="914400" rtl="0" eaLnBrk="1" latinLnBrk="0" hangingPunct="1">
              <a:spcBef>
                <a:spcPct val="0"/>
              </a:spcBef>
              <a:buNone/>
              <a:defRPr sz="3600" b="1" kern="1200">
                <a:solidFill>
                  <a:schemeClr val="tx2"/>
                </a:solidFill>
                <a:latin typeface="Arial "/>
                <a:ea typeface="+mj-ea"/>
                <a:cs typeface="+mj-cs"/>
              </a:defRPr>
            </a:lvl1pPr>
          </a:lstStyle>
          <a:p>
            <a:pPr algn="ctr"/>
            <a:r>
              <a:rPr lang="en-GB" dirty="0">
                <a:solidFill>
                  <a:srgbClr val="003399"/>
                </a:solidFill>
              </a:rPr>
              <a:t>Thank you</a:t>
            </a:r>
            <a:endParaRPr lang="en-GB" dirty="0">
              <a:solidFill>
                <a:srgbClr val="3366CC"/>
              </a:solidFill>
            </a:endParaRPr>
          </a:p>
        </p:txBody>
      </p:sp>
    </p:spTree>
    <p:extLst>
      <p:ext uri="{BB962C8B-B14F-4D97-AF65-F5344CB8AC3E}">
        <p14:creationId xmlns:p14="http://schemas.microsoft.com/office/powerpoint/2010/main" val="4198834592"/>
      </p:ext>
    </p:extLst>
  </p:cSld>
  <p:clrMapOvr>
    <a:masterClrMapping/>
  </p:clrMapOvr>
</p:sld>
</file>

<file path=ppt/theme/theme1.xml><?xml version="1.0" encoding="utf-8"?>
<a:theme xmlns:a="http://schemas.openxmlformats.org/drawingml/2006/main" name="1_Office Theme">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Words>
  <Application>Microsoft Office PowerPoint</Application>
  <PresentationFormat>Widescreen</PresentationFormat>
  <Paragraphs>69</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 </vt:lpstr>
      <vt:lpstr>Arial</vt:lpstr>
      <vt:lpstr>Calibri</vt:lpstr>
      <vt:lpstr>1_Office Theme</vt:lpstr>
      <vt:lpstr>IAEA Ministerial Conference on Nuclear Science and Technology: Addressing Current and Emerging Development Challenges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IAEA Ministerial Conference on Nuclear Science and Technology: Addressing Current and Emerging Development Challenges</dc:title>
  <dc:creator>VENKATESH, Meera</dc:creator>
  <cp:lastModifiedBy>VENKATESH, Meera</cp:lastModifiedBy>
  <cp:revision>2</cp:revision>
  <dcterms:created xsi:type="dcterms:W3CDTF">2018-01-25T06:14:05Z</dcterms:created>
  <dcterms:modified xsi:type="dcterms:W3CDTF">2018-01-25T07:55:30Z</dcterms:modified>
</cp:coreProperties>
</file>