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8" r:id="rId2"/>
    <p:sldId id="270" r:id="rId3"/>
    <p:sldId id="314" r:id="rId4"/>
    <p:sldId id="321" r:id="rId5"/>
    <p:sldId id="301" r:id="rId6"/>
    <p:sldId id="284" r:id="rId7"/>
    <p:sldId id="327" r:id="rId8"/>
    <p:sldId id="320" r:id="rId9"/>
    <p:sldId id="271" r:id="rId10"/>
    <p:sldId id="275" r:id="rId11"/>
    <p:sldId id="304" r:id="rId12"/>
    <p:sldId id="295" r:id="rId13"/>
    <p:sldId id="296" r:id="rId14"/>
    <p:sldId id="322" r:id="rId15"/>
    <p:sldId id="297" r:id="rId16"/>
    <p:sldId id="315" r:id="rId17"/>
    <p:sldId id="316" r:id="rId18"/>
    <p:sldId id="328" r:id="rId19"/>
    <p:sldId id="324" r:id="rId20"/>
    <p:sldId id="325" r:id="rId21"/>
    <p:sldId id="299" r:id="rId22"/>
  </p:sldIdLst>
  <p:sldSz cx="12993688" cy="9756775"/>
  <p:notesSz cx="6858000" cy="9144000"/>
  <p:defaultTextStyle>
    <a:defPPr>
      <a:defRPr lang="en-US"/>
    </a:defPPr>
    <a:lvl1pPr marL="0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0001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00002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50004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00005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50006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00007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50009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00010" algn="l" defTabSz="65000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3C2F01D7-572E-D948-A34B-147F8D9850DF}">
          <p14:sldIdLst>
            <p14:sldId id="258"/>
            <p14:sldId id="270"/>
            <p14:sldId id="314"/>
            <p14:sldId id="321"/>
            <p14:sldId id="301"/>
            <p14:sldId id="284"/>
            <p14:sldId id="327"/>
            <p14:sldId id="320"/>
            <p14:sldId id="271"/>
            <p14:sldId id="275"/>
            <p14:sldId id="304"/>
            <p14:sldId id="295"/>
            <p14:sldId id="296"/>
            <p14:sldId id="322"/>
            <p14:sldId id="297"/>
            <p14:sldId id="315"/>
            <p14:sldId id="316"/>
            <p14:sldId id="328"/>
            <p14:sldId id="324"/>
            <p14:sldId id="325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73">
          <p15:clr>
            <a:srgbClr val="A4A3A4"/>
          </p15:clr>
        </p15:guide>
        <p15:guide id="2" pos="40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49" autoAdjust="0"/>
  </p:normalViewPr>
  <p:slideViewPr>
    <p:cSldViewPr snapToGrid="0" snapToObjects="1">
      <p:cViewPr varScale="1">
        <p:scale>
          <a:sx n="51" d="100"/>
          <a:sy n="51" d="100"/>
        </p:scale>
        <p:origin x="1374" y="84"/>
      </p:cViewPr>
      <p:guideLst>
        <p:guide orient="horz" pos="3073"/>
        <p:guide pos="40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EA4E9-F4FB-4B31-AE55-3D9A14807C1C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143000"/>
            <a:ext cx="4108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70881-F5E7-40AD-BC94-4E54F5D48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27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4298133"/>
            <a:ext cx="11694319" cy="1485486"/>
          </a:xfrm>
        </p:spPr>
        <p:txBody>
          <a:bodyPr>
            <a:spAutoFit/>
          </a:bodyPr>
          <a:lstStyle>
            <a:lvl1pPr>
              <a:defRPr sz="8800" baseline="0"/>
            </a:lvl1pPr>
          </a:lstStyle>
          <a:p>
            <a:r>
              <a:rPr lang="en-GB" dirty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68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25303B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/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18889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97341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FFFFFF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>
                <a:solidFill>
                  <a:srgbClr val="FFFFFF"/>
                </a:solidFill>
              </a:defRPr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>
                <a:solidFill>
                  <a:srgbClr val="FFFFFF"/>
                </a:solidFill>
              </a:defRPr>
            </a:lvl1pPr>
            <a:lvl2pPr>
              <a:defRPr sz="28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6088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4257488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FFFFFF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>
                <a:solidFill>
                  <a:srgbClr val="FFFFFF"/>
                </a:solidFill>
              </a:defRPr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>
                <a:solidFill>
                  <a:srgbClr val="FFFFFF"/>
                </a:solidFill>
              </a:defRPr>
            </a:lvl1pPr>
            <a:lvl2pPr>
              <a:defRPr sz="28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529865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700782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FFFFFF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>
                <a:solidFill>
                  <a:srgbClr val="FFFFFF"/>
                </a:solidFill>
              </a:defRPr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>
                <a:solidFill>
                  <a:srgbClr val="FFFFFF"/>
                </a:solidFill>
              </a:defRPr>
            </a:lvl1pPr>
            <a:lvl2pPr>
              <a:defRPr sz="28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82600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831952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FFFFFF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>
                <a:solidFill>
                  <a:srgbClr val="FFFFFF"/>
                </a:solidFill>
              </a:defRPr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>
                <a:solidFill>
                  <a:srgbClr val="FFFFFF"/>
                </a:solidFill>
              </a:defRPr>
            </a:lvl1pPr>
            <a:lvl2pPr>
              <a:defRPr sz="28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86671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993688" cy="9756775"/>
          </a:xfrm>
        </p:spPr>
        <p:txBody>
          <a:bodyPr anchor="ctr"/>
          <a:lstStyle>
            <a:lvl1pPr marL="0" marR="0" indent="0" algn="ctr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r>
              <a:rPr lang="en-US" dirty="0"/>
              <a:t>Drag image 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9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spAutoFit/>
          </a:bodyPr>
          <a:lstStyle>
            <a:lvl1pPr>
              <a:defRPr sz="78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9766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25303B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/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4567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460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25303B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/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88873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349355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64501" y="2632075"/>
            <a:ext cx="4345214" cy="6284913"/>
          </a:xfrm>
        </p:spPr>
        <p:txBody>
          <a:bodyPr anchor="ctr">
            <a:normAutofit/>
          </a:bodyPr>
          <a:lstStyle>
            <a:lvl1pPr algn="ctr">
              <a:defRPr sz="32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74527" y="2653779"/>
            <a:ext cx="6944830" cy="1054599"/>
          </a:xfrm>
        </p:spPr>
        <p:txBody>
          <a:bodyPr>
            <a:spAutoFit/>
          </a:bodyPr>
          <a:lstStyle>
            <a:lvl1pPr>
              <a:defRPr sz="60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4527" y="3729462"/>
            <a:ext cx="6944830" cy="746823"/>
          </a:xfrm>
        </p:spPr>
        <p:txBody>
          <a:bodyPr>
            <a:spAutoFit/>
          </a:bodyPr>
          <a:lstStyle>
            <a:lvl1pPr marL="0" marR="0" indent="0" algn="l" defTabSz="650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>
                <a:solidFill>
                  <a:srgbClr val="25303B"/>
                </a:solidFill>
              </a:defRPr>
            </a:lvl1pPr>
            <a:lvl2pPr marL="650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4725" y="4523700"/>
            <a:ext cx="6944632" cy="623712"/>
          </a:xfrm>
        </p:spPr>
        <p:txBody>
          <a:bodyPr>
            <a:spAutoFit/>
          </a:bodyPr>
          <a:lstStyle>
            <a:lvl1pPr>
              <a:defRPr sz="3200" cap="none" baseline="0"/>
            </a:lvl1pPr>
            <a:lvl2pPr marL="650001" indent="0">
              <a:buNone/>
              <a:defRPr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974725" y="5213666"/>
            <a:ext cx="6944632" cy="1583975"/>
          </a:xfrm>
        </p:spPr>
        <p:txBody>
          <a:bodyPr>
            <a:spAutoFit/>
          </a:bodyPr>
          <a:lstStyle>
            <a:lvl1pPr marL="0" indent="-424800">
              <a:buSzPct val="80000"/>
              <a:buFont typeface="Wingdings" charset="2"/>
              <a:buChar char="§"/>
              <a:defRPr sz="3200" cap="none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465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49685" y="3386245"/>
            <a:ext cx="11694319" cy="1331598"/>
          </a:xfrm>
        </p:spPr>
        <p:txBody>
          <a:bodyPr>
            <a:spAutoFit/>
          </a:bodyPr>
          <a:lstStyle>
            <a:lvl1pPr>
              <a:defRPr sz="78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4681538"/>
            <a:ext cx="6789737" cy="86993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79986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685" y="3386245"/>
            <a:ext cx="11694319" cy="1331598"/>
          </a:xfrm>
          <a:prstGeom prst="rect">
            <a:avLst/>
          </a:prstGeom>
        </p:spPr>
        <p:txBody>
          <a:bodyPr vert="horz" lIns="130000" tIns="65000" rIns="130000" bIns="65000" rtlCol="0" anchor="ctr">
            <a:spAutoFit/>
          </a:bodyPr>
          <a:lstStyle/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685" y="5057136"/>
            <a:ext cx="11694319" cy="869933"/>
          </a:xfrm>
          <a:prstGeom prst="rect">
            <a:avLst/>
          </a:prstGeom>
        </p:spPr>
        <p:txBody>
          <a:bodyPr vert="horz" lIns="130000" tIns="65000" rIns="130000" bIns="65000" rtlCol="0"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19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49" r:id="rId4"/>
    <p:sldLayoutId id="2147483662" r:id="rId5"/>
    <p:sldLayoutId id="2147483661" r:id="rId6"/>
    <p:sldLayoutId id="2147483664" r:id="rId7"/>
    <p:sldLayoutId id="2147483663" r:id="rId8"/>
    <p:sldLayoutId id="2147483666" r:id="rId9"/>
    <p:sldLayoutId id="2147483665" r:id="rId10"/>
    <p:sldLayoutId id="2147483667" r:id="rId11"/>
    <p:sldLayoutId id="2147483668" r:id="rId12"/>
    <p:sldLayoutId id="2147483672" r:id="rId13"/>
    <p:sldLayoutId id="2147483670" r:id="rId14"/>
    <p:sldLayoutId id="2147483673" r:id="rId15"/>
    <p:sldLayoutId id="2147483671" r:id="rId16"/>
    <p:sldLayoutId id="2147483674" r:id="rId17"/>
    <p:sldLayoutId id="2147483669" r:id="rId18"/>
  </p:sldLayoutIdLst>
  <p:txStyles>
    <p:titleStyle>
      <a:lvl1pPr algn="l" defTabSz="650001" rtl="0" eaLnBrk="1" latinLnBrk="0" hangingPunct="1">
        <a:spcBef>
          <a:spcPct val="0"/>
        </a:spcBef>
        <a:buNone/>
        <a:defRPr sz="7800" b="1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0" indent="0" algn="l" defTabSz="650001" rtl="0" eaLnBrk="1" latinLnBrk="0" hangingPunct="1">
        <a:spcBef>
          <a:spcPct val="20000"/>
        </a:spcBef>
        <a:buFont typeface="Arial"/>
        <a:buNone/>
        <a:defRPr sz="4800" kern="1200" cap="all" baseline="0">
          <a:solidFill>
            <a:srgbClr val="25303B"/>
          </a:solidFill>
          <a:latin typeface="+mn-lt"/>
          <a:ea typeface="+mn-ea"/>
          <a:cs typeface="+mn-cs"/>
        </a:defRPr>
      </a:lvl1pPr>
      <a:lvl2pPr marL="1056252" indent="-406251" algn="l" defTabSz="650001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003" indent="-325001" algn="l" defTabSz="650001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004" indent="-325001" algn="l" defTabSz="65000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006" indent="-325001" algn="l" defTabSz="650001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5007" indent="-325001" algn="l" defTabSz="65000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5008" indent="-325001" algn="l" defTabSz="65000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5009" indent="-325001" algn="l" defTabSz="65000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5011" indent="-325001" algn="l" defTabSz="65000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001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002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004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005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006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0007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0009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0010" algn="l" defTabSz="65000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09550" y="319532"/>
            <a:ext cx="9677399" cy="3209035"/>
          </a:xfrm>
        </p:spPr>
        <p:txBody>
          <a:bodyPr/>
          <a:lstStyle/>
          <a:p>
            <a:r>
              <a:rPr lang="it-IT" sz="5000" dirty="0"/>
              <a:t>Shape studies in the lead region: in-source laser spectroscopy of astatine nuclei and decay studies in </a:t>
            </a:r>
            <a:r>
              <a:rPr lang="it-IT" sz="5000" baseline="30000" dirty="0"/>
              <a:t>178</a:t>
            </a:r>
            <a:r>
              <a:rPr lang="it-IT" sz="5000" dirty="0"/>
              <a:t>Au.</a:t>
            </a:r>
            <a:endParaRPr lang="en-US" sz="5000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83CC7B0-469D-4346-A5D5-DAE873170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0" y="5353050"/>
            <a:ext cx="12904373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6CCE3D-B3C5-4213-BA36-297A290FE0AE}"/>
              </a:ext>
            </a:extLst>
          </p:cNvPr>
          <p:cNvSpPr txBox="1"/>
          <p:nvPr/>
        </p:nvSpPr>
        <p:spPr>
          <a:xfrm>
            <a:off x="209550" y="3562349"/>
            <a:ext cx="10826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James Cubiss – University of York</a:t>
            </a:r>
          </a:p>
          <a:p>
            <a:r>
              <a:rPr lang="en-GB" sz="3600" dirty="0"/>
              <a:t>On behalf of the RILIS–Windmill–ISOLTRAP  collaboration</a:t>
            </a:r>
          </a:p>
        </p:txBody>
      </p:sp>
    </p:spTree>
    <p:extLst>
      <p:ext uri="{BB962C8B-B14F-4D97-AF65-F5344CB8AC3E}">
        <p14:creationId xmlns:p14="http://schemas.microsoft.com/office/powerpoint/2010/main" val="927950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31576" y="246828"/>
            <a:ext cx="3946597" cy="2318018"/>
          </a:xfrm>
        </p:spPr>
        <p:txBody>
          <a:bodyPr/>
          <a:lstStyle/>
          <a:p>
            <a:r>
              <a:rPr lang="en-US" dirty="0"/>
              <a:t>In-source laser spec. - our tools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4742D3-3275-4341-BD8D-A52A1140E7D7}"/>
              </a:ext>
            </a:extLst>
          </p:cNvPr>
          <p:cNvGrpSpPr/>
          <p:nvPr/>
        </p:nvGrpSpPr>
        <p:grpSpPr>
          <a:xfrm>
            <a:off x="4512018" y="304799"/>
            <a:ext cx="8471650" cy="6205401"/>
            <a:chOff x="924557" y="1779172"/>
            <a:chExt cx="11503885" cy="7798298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937067" y="1779172"/>
              <a:ext cx="11491375" cy="7798298"/>
              <a:chOff x="467544" y="836712"/>
              <a:chExt cx="8276515" cy="5616624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836712"/>
                <a:ext cx="8276515" cy="5616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L-Shape 11"/>
              <p:cNvSpPr/>
              <p:nvPr/>
            </p:nvSpPr>
            <p:spPr>
              <a:xfrm flipV="1">
                <a:off x="499220" y="2420888"/>
                <a:ext cx="688404" cy="432048"/>
              </a:xfrm>
              <a:prstGeom prst="corner">
                <a:avLst>
                  <a:gd name="adj1" fmla="val 71941"/>
                  <a:gd name="adj2" fmla="val 12800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F965873-63EA-44C8-90FA-D07B9D21733E}"/>
                </a:ext>
              </a:extLst>
            </p:cNvPr>
            <p:cNvSpPr txBox="1"/>
            <p:nvPr/>
          </p:nvSpPr>
          <p:spPr>
            <a:xfrm>
              <a:off x="924557" y="2535374"/>
              <a:ext cx="1204176" cy="707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b="1" dirty="0"/>
                <a:t>RILIS</a:t>
              </a:r>
            </a:p>
          </p:txBody>
        </p:sp>
      </p:grpSp>
      <p:sp>
        <p:nvSpPr>
          <p:cNvPr id="16" name="Text Box 8">
            <a:extLst>
              <a:ext uri="{FF2B5EF4-FFF2-40B4-BE49-F238E27FC236}">
                <a16:creationId xmlns:a16="http://schemas.microsoft.com/office/drawing/2014/main" id="{B5DC647B-9911-4922-BF50-F8711E2F9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090" y="2849685"/>
            <a:ext cx="4346928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/>
              <a:t>+</a:t>
            </a:r>
            <a:r>
              <a:rPr lang="en-US" altLang="en-US" sz="3200" dirty="0"/>
              <a:t> High sensitivity and </a:t>
            </a:r>
            <a:br>
              <a:rPr lang="en-US" altLang="en-US" sz="3200" dirty="0"/>
            </a:br>
            <a:r>
              <a:rPr lang="en-US" altLang="en-US" sz="3200" dirty="0"/>
              <a:t>    efficiency! Can deal </a:t>
            </a:r>
            <a:br>
              <a:rPr lang="en-US" altLang="en-US" sz="3200" dirty="0"/>
            </a:br>
            <a:r>
              <a:rPr lang="en-US" altLang="en-US" sz="3200" dirty="0"/>
              <a:t>    with rates of 0.001 </a:t>
            </a:r>
            <a:br>
              <a:rPr lang="en-US" altLang="en-US" sz="3200" dirty="0"/>
            </a:br>
            <a:r>
              <a:rPr lang="en-US" altLang="en-US" sz="3200" dirty="0"/>
              <a:t>    ions/sec!</a:t>
            </a:r>
            <a:br>
              <a:rPr lang="en-US" altLang="en-US" sz="3200" dirty="0"/>
            </a:br>
            <a:endParaRPr lang="en-US" altLang="en-US" sz="3200" dirty="0"/>
          </a:p>
          <a:p>
            <a:r>
              <a:rPr lang="en-US" altLang="en-US" sz="3200" b="1" dirty="0"/>
              <a:t>+</a:t>
            </a:r>
            <a:r>
              <a:rPr lang="en-US" altLang="en-US" sz="3200" dirty="0"/>
              <a:t> Simple setups.</a:t>
            </a:r>
          </a:p>
          <a:p>
            <a:br>
              <a:rPr lang="en-US" altLang="en-US" sz="3200" dirty="0"/>
            </a:br>
            <a:r>
              <a:rPr lang="en-US" altLang="en-US" sz="3200" b="1" dirty="0"/>
              <a:t>+</a:t>
            </a:r>
            <a:r>
              <a:rPr lang="en-US" altLang="en-US" sz="3200" dirty="0"/>
              <a:t> Quasi-background free.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C903BB-6247-4702-93C5-AA25CEBD4183}"/>
              </a:ext>
            </a:extLst>
          </p:cNvPr>
          <p:cNvGrpSpPr/>
          <p:nvPr/>
        </p:nvGrpSpPr>
        <p:grpSpPr>
          <a:xfrm>
            <a:off x="165090" y="6510201"/>
            <a:ext cx="12350761" cy="3243548"/>
            <a:chOff x="165090" y="6510201"/>
            <a:chExt cx="12350761" cy="324354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088F5F0-31FB-4DC3-8D0B-50DB5EC1EA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299"/>
            <a:stretch/>
          </p:blipFill>
          <p:spPr>
            <a:xfrm>
              <a:off x="5016931" y="6510201"/>
              <a:ext cx="7498920" cy="3243548"/>
            </a:xfrm>
            <a:prstGeom prst="rect">
              <a:avLst/>
            </a:prstGeom>
          </p:spPr>
        </p:pic>
        <p:sp>
          <p:nvSpPr>
            <p:cNvPr id="17" name="Text Box 8">
              <a:extLst>
                <a:ext uri="{FF2B5EF4-FFF2-40B4-BE49-F238E27FC236}">
                  <a16:creationId xmlns:a16="http://schemas.microsoft.com/office/drawing/2014/main" id="{8DEE417E-9BE4-47CD-82B2-7F1DA974B7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090" y="7166397"/>
              <a:ext cx="4346928" cy="20621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3200" b="1" dirty="0"/>
                <a:t>-</a:t>
              </a:r>
              <a:r>
                <a:rPr lang="en-US" altLang="en-US" sz="3200" dirty="0"/>
                <a:t> Broadening of spectra, </a:t>
              </a:r>
              <a:br>
                <a:rPr lang="en-US" altLang="en-US" sz="3200" dirty="0"/>
              </a:br>
              <a:r>
                <a:rPr lang="en-US" altLang="en-US" sz="3200" dirty="0"/>
                <a:t>  hot ion source.</a:t>
              </a:r>
              <a:br>
                <a:rPr lang="en-US" altLang="en-US" sz="3200" dirty="0"/>
              </a:br>
              <a:r>
                <a:rPr lang="en-US" altLang="en-US" sz="3200" dirty="0"/>
                <a:t>  (</a:t>
              </a:r>
              <a:r>
                <a:rPr lang="en-US" altLang="en-US" sz="3200" b="1" dirty="0">
                  <a:solidFill>
                    <a:srgbClr val="0070C0"/>
                  </a:solidFill>
                </a:rPr>
                <a:t>Collinear &lt;50 MHz</a:t>
              </a:r>
              <a:r>
                <a:rPr lang="en-US" altLang="en-US" sz="3200" dirty="0"/>
                <a:t>, </a:t>
              </a:r>
              <a:br>
                <a:rPr lang="en-US" altLang="en-US" sz="3200" dirty="0"/>
              </a:br>
              <a:r>
                <a:rPr lang="en-US" altLang="en-US" sz="3200" dirty="0"/>
                <a:t>   </a:t>
              </a:r>
              <a:r>
                <a:rPr lang="en-US" altLang="en-US" sz="3200" b="1" dirty="0">
                  <a:solidFill>
                    <a:srgbClr val="FF0000"/>
                  </a:solidFill>
                </a:rPr>
                <a:t>In-source &gt;800 MHz</a:t>
              </a:r>
              <a:r>
                <a:rPr lang="en-US" altLang="en-US" sz="3200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63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0B0233C-74FA-4BD0-8B11-79FE46F2415F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74527" y="251293"/>
            <a:ext cx="6944830" cy="1054599"/>
          </a:xfrm>
        </p:spPr>
        <p:txBody>
          <a:bodyPr/>
          <a:lstStyle/>
          <a:p>
            <a:r>
              <a:rPr lang="en-US" dirty="0"/>
              <a:t>Windmill system</a:t>
            </a:r>
          </a:p>
        </p:txBody>
      </p:sp>
      <p:pic>
        <p:nvPicPr>
          <p:cNvPr id="7" name="Picture 9" descr="C:\Users\James\Dropbox\Thesis\Figures\3.Experiment\WM_rot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915" y="5030448"/>
            <a:ext cx="5323753" cy="53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73"/>
          <p:cNvSpPr txBox="1">
            <a:spLocks noChangeArrowheads="1"/>
          </p:cNvSpPr>
          <p:nvPr/>
        </p:nvSpPr>
        <p:spPr bwMode="auto">
          <a:xfrm>
            <a:off x="467447" y="6934500"/>
            <a:ext cx="6866965" cy="240065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000" b="1" u="sng" dirty="0">
                <a:solidFill>
                  <a:srgbClr val="FF0000"/>
                </a:solidFill>
              </a:rPr>
              <a:t>Setup: Si detectors both sides of the C-foil</a:t>
            </a:r>
          </a:p>
          <a:p>
            <a:pPr>
              <a:buFontTx/>
              <a:buChar char="•"/>
            </a:pPr>
            <a:r>
              <a:rPr lang="en-US" sz="2400" dirty="0"/>
              <a:t> Simple setup &amp; DAQ: 2 Surface barrier detectors (1 </a:t>
            </a:r>
            <a:br>
              <a:rPr lang="en-US" sz="2400" dirty="0"/>
            </a:br>
            <a:r>
              <a:rPr lang="en-US" sz="2400" dirty="0"/>
              <a:t>   of them – annular) and 2 PIPS detectors.</a:t>
            </a:r>
          </a:p>
          <a:p>
            <a:pPr>
              <a:buFontTx/>
              <a:buChar char="•"/>
            </a:pPr>
            <a:r>
              <a:rPr lang="en-US" sz="2400" dirty="0"/>
              <a:t> 34% geometrical efficiency at implantation site.</a:t>
            </a:r>
          </a:p>
          <a:p>
            <a:pPr>
              <a:buFontTx/>
              <a:buChar char="•"/>
            </a:pPr>
            <a:r>
              <a:rPr lang="en-US" sz="2400" dirty="0"/>
              <a:t> Alpha-gamma coincidences</a:t>
            </a:r>
          </a:p>
          <a:p>
            <a:pPr>
              <a:buFontTx/>
              <a:buChar char="•"/>
            </a:pPr>
            <a:r>
              <a:rPr lang="en-US" sz="2400" dirty="0"/>
              <a:t> Digital electronics</a:t>
            </a:r>
          </a:p>
        </p:txBody>
      </p:sp>
      <p:pic>
        <p:nvPicPr>
          <p:cNvPr id="14" name="Picture 8" descr="C:\Users\James\Dropbox\Thesis\Figures\3.Experiment\wm_p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7" y="1228063"/>
            <a:ext cx="12678171" cy="567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791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546AE5-F2E6-421E-B01B-07E62B156008}"/>
              </a:ext>
            </a:extLst>
          </p:cNvPr>
          <p:cNvSpPr txBox="1"/>
          <p:nvPr/>
        </p:nvSpPr>
        <p:spPr>
          <a:xfrm>
            <a:off x="8284689" y="1945868"/>
            <a:ext cx="4174010" cy="219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 distinguishable peaks from 3 isomers of 200At.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Gate on alpha energies to see HFS.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E62ED7-B26A-4632-A42C-EAA1D46959FE}"/>
              </a:ext>
            </a:extLst>
          </p:cNvPr>
          <p:cNvGrpSpPr/>
          <p:nvPr/>
        </p:nvGrpSpPr>
        <p:grpSpPr>
          <a:xfrm>
            <a:off x="593378" y="5148279"/>
            <a:ext cx="12189170" cy="4547993"/>
            <a:chOff x="593378" y="5148279"/>
            <a:chExt cx="12189170" cy="4547993"/>
          </a:xfrm>
        </p:grpSpPr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146E584D-C11B-4F2F-B553-11CB100821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6" r="2550"/>
            <a:stretch/>
          </p:blipFill>
          <p:spPr bwMode="auto">
            <a:xfrm>
              <a:off x="5220370" y="5148279"/>
              <a:ext cx="7562178" cy="4547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DC4118-B7C1-400C-A8B3-9FF32ED137AD}"/>
                </a:ext>
              </a:extLst>
            </p:cNvPr>
            <p:cNvSpPr txBox="1"/>
            <p:nvPr/>
          </p:nvSpPr>
          <p:spPr>
            <a:xfrm>
              <a:off x="5808826" y="5305103"/>
              <a:ext cx="1112081" cy="5489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200At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5FD1EB-6B02-4D27-A9B6-0B95533B9F14}"/>
                </a:ext>
              </a:extLst>
            </p:cNvPr>
            <p:cNvSpPr txBox="1"/>
            <p:nvPr/>
          </p:nvSpPr>
          <p:spPr>
            <a:xfrm>
              <a:off x="593378" y="6814044"/>
              <a:ext cx="438092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No shift in </a:t>
              </a:r>
              <a:r>
                <a:rPr lang="en-GB" dirty="0" err="1"/>
                <a:t>CoG</a:t>
              </a:r>
              <a:r>
                <a:rPr lang="en-GB" dirty="0"/>
                <a:t>, three isomers have same deformation!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F5D9487-3D0B-4B10-84A4-4722988992C4}"/>
                </a:ext>
              </a:extLst>
            </p:cNvPr>
            <p:cNvSpPr txBox="1"/>
            <p:nvPr/>
          </p:nvSpPr>
          <p:spPr>
            <a:xfrm>
              <a:off x="4657584" y="7031329"/>
              <a:ext cx="6278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b="1" dirty="0"/>
                <a:t>N</a:t>
              </a:r>
              <a:r>
                <a:rPr lang="el-GR" sz="3000" b="1" baseline="-25000" dirty="0"/>
                <a:t>α</a:t>
              </a:r>
              <a:endParaRPr lang="en-GB" sz="3000" b="1" baseline="-250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EBEC93-071E-4015-BE1E-976B524764D7}"/>
              </a:ext>
            </a:extLst>
          </p:cNvPr>
          <p:cNvGrpSpPr/>
          <p:nvPr/>
        </p:nvGrpSpPr>
        <p:grpSpPr>
          <a:xfrm>
            <a:off x="117415" y="828328"/>
            <a:ext cx="7962228" cy="4259448"/>
            <a:chOff x="445136" y="839741"/>
            <a:chExt cx="5357059" cy="2865795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1F5299EC-DBFA-486A-A944-E33D9EEBC5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9" t="6159" r="6719" b="4348"/>
            <a:stretch/>
          </p:blipFill>
          <p:spPr bwMode="auto">
            <a:xfrm>
              <a:off x="445136" y="839741"/>
              <a:ext cx="5357058" cy="2865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2763313-83EC-4E3F-8732-6AD8CDCB44A2}"/>
                </a:ext>
              </a:extLst>
            </p:cNvPr>
            <p:cNvSpPr txBox="1"/>
            <p:nvPr/>
          </p:nvSpPr>
          <p:spPr>
            <a:xfrm>
              <a:off x="1128768" y="988677"/>
              <a:ext cx="748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200At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2D10C9-5742-4B55-B7CE-7C8F47FEA899}"/>
                </a:ext>
              </a:extLst>
            </p:cNvPr>
            <p:cNvSpPr txBox="1"/>
            <p:nvPr/>
          </p:nvSpPr>
          <p:spPr>
            <a:xfrm>
              <a:off x="4107558" y="1052736"/>
              <a:ext cx="1296144" cy="579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b="1" dirty="0">
                  <a:solidFill>
                    <a:srgbClr val="FF0000"/>
                  </a:solidFill>
                </a:rPr>
                <a:t>6411 </a:t>
              </a:r>
              <a:r>
                <a:rPr lang="en-GB" sz="2500" b="1" dirty="0" err="1">
                  <a:solidFill>
                    <a:srgbClr val="FF0000"/>
                  </a:solidFill>
                </a:rPr>
                <a:t>keV</a:t>
              </a:r>
              <a:r>
                <a:rPr lang="en-GB" sz="2500" b="1" dirty="0">
                  <a:solidFill>
                    <a:srgbClr val="FF0000"/>
                  </a:solidFill>
                </a:rPr>
                <a:t>, 7+</a:t>
              </a:r>
              <a:br>
                <a:rPr lang="en-GB" sz="2500" b="1" dirty="0">
                  <a:solidFill>
                    <a:srgbClr val="FF0000"/>
                  </a:solidFill>
                </a:rPr>
              </a:br>
              <a:r>
                <a:rPr lang="en-GB" sz="2500" b="1" dirty="0">
                  <a:solidFill>
                    <a:srgbClr val="FF0000"/>
                  </a:solidFill>
                </a:rPr>
                <a:t>T</a:t>
              </a:r>
              <a:r>
                <a:rPr lang="en-GB" sz="2500" b="1" baseline="-25000" dirty="0">
                  <a:solidFill>
                    <a:srgbClr val="FF0000"/>
                  </a:solidFill>
                </a:rPr>
                <a:t>½</a:t>
              </a:r>
              <a:r>
                <a:rPr lang="en-GB" sz="2500" b="1" dirty="0">
                  <a:solidFill>
                    <a:srgbClr val="FF0000"/>
                  </a:solidFill>
                </a:rPr>
                <a:t> = 47 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33A6835-260C-4C8B-9E74-A8D739203CED}"/>
                </a:ext>
              </a:extLst>
            </p:cNvPr>
            <p:cNvSpPr txBox="1"/>
            <p:nvPr/>
          </p:nvSpPr>
          <p:spPr>
            <a:xfrm>
              <a:off x="4267610" y="1675174"/>
              <a:ext cx="1296144" cy="579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b="1" dirty="0"/>
                <a:t>6464</a:t>
              </a:r>
              <a:r>
                <a:rPr lang="en-GB" sz="2500" b="1" dirty="0">
                  <a:solidFill>
                    <a:srgbClr val="FF0000"/>
                  </a:solidFill>
                </a:rPr>
                <a:t> </a:t>
              </a:r>
              <a:r>
                <a:rPr lang="en-GB" sz="2500" b="1" dirty="0" err="1"/>
                <a:t>keV</a:t>
              </a:r>
              <a:r>
                <a:rPr lang="en-GB" sz="2500" b="1" dirty="0"/>
                <a:t>, 3+</a:t>
              </a:r>
              <a:br>
                <a:rPr lang="en-GB" sz="2500" b="1" dirty="0"/>
              </a:br>
              <a:r>
                <a:rPr lang="en-GB" sz="2500" b="1" dirty="0"/>
                <a:t>T</a:t>
              </a:r>
              <a:r>
                <a:rPr lang="en-GB" sz="2500" b="1" baseline="-25000" dirty="0"/>
                <a:t>½</a:t>
              </a:r>
              <a:r>
                <a:rPr lang="en-GB" sz="2500" b="1" dirty="0"/>
                <a:t> = 43 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5EF7B6-32E4-46D1-97C1-B8FE7DCD9673}"/>
                </a:ext>
              </a:extLst>
            </p:cNvPr>
            <p:cNvSpPr txBox="1"/>
            <p:nvPr/>
          </p:nvSpPr>
          <p:spPr>
            <a:xfrm>
              <a:off x="4362035" y="2467262"/>
              <a:ext cx="1440160" cy="579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b="1" dirty="0">
                  <a:solidFill>
                    <a:srgbClr val="3B05FF"/>
                  </a:solidFill>
                </a:rPr>
                <a:t>6536 </a:t>
              </a:r>
              <a:r>
                <a:rPr lang="en-GB" sz="2500" b="1" dirty="0" err="1">
                  <a:solidFill>
                    <a:srgbClr val="3B05FF"/>
                  </a:solidFill>
                </a:rPr>
                <a:t>keV</a:t>
              </a:r>
              <a:r>
                <a:rPr lang="en-GB" sz="2500" b="1" dirty="0">
                  <a:solidFill>
                    <a:srgbClr val="3B05FF"/>
                  </a:solidFill>
                </a:rPr>
                <a:t>, 10-</a:t>
              </a:r>
              <a:br>
                <a:rPr lang="en-GB" sz="2500" b="1" dirty="0">
                  <a:solidFill>
                    <a:srgbClr val="3B05FF"/>
                  </a:solidFill>
                </a:rPr>
              </a:br>
              <a:r>
                <a:rPr lang="en-GB" sz="2500" b="1" dirty="0">
                  <a:solidFill>
                    <a:srgbClr val="3B05FF"/>
                  </a:solidFill>
                </a:rPr>
                <a:t>T</a:t>
              </a:r>
              <a:r>
                <a:rPr lang="en-GB" sz="2500" b="1" baseline="-25000" dirty="0">
                  <a:solidFill>
                    <a:srgbClr val="3B05FF"/>
                  </a:solidFill>
                </a:rPr>
                <a:t>½</a:t>
              </a:r>
              <a:r>
                <a:rPr lang="en-GB" sz="2500" b="1" dirty="0">
                  <a:solidFill>
                    <a:srgbClr val="3B05FF"/>
                  </a:solidFill>
                </a:rPr>
                <a:t> = 3.5 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8653DA-D0D1-4B1E-82D5-643847549FC3}"/>
                </a:ext>
              </a:extLst>
            </p:cNvPr>
            <p:cNvSpPr txBox="1"/>
            <p:nvPr/>
          </p:nvSpPr>
          <p:spPr>
            <a:xfrm>
              <a:off x="1683505" y="2964390"/>
              <a:ext cx="1440160" cy="320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b="1" dirty="0"/>
                <a:t>200Po</a:t>
              </a:r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40802" y="21688"/>
            <a:ext cx="6944830" cy="1054599"/>
          </a:xfrm>
        </p:spPr>
        <p:txBody>
          <a:bodyPr/>
          <a:lstStyle/>
          <a:p>
            <a:r>
              <a:rPr lang="en-US" dirty="0"/>
              <a:t>Windmill data</a:t>
            </a:r>
          </a:p>
        </p:txBody>
      </p:sp>
    </p:spTree>
    <p:extLst>
      <p:ext uri="{BB962C8B-B14F-4D97-AF65-F5344CB8AC3E}">
        <p14:creationId xmlns:p14="http://schemas.microsoft.com/office/powerpoint/2010/main" val="206853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FB85A3-1E99-4C95-83B6-CF49D7862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93" y="1102207"/>
            <a:ext cx="12648087" cy="8521218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7" y="117943"/>
            <a:ext cx="6944830" cy="1054599"/>
          </a:xfrm>
        </p:spPr>
        <p:txBody>
          <a:bodyPr/>
          <a:lstStyle/>
          <a:p>
            <a:r>
              <a:rPr lang="en-US" dirty="0"/>
              <a:t>MR-</a:t>
            </a:r>
            <a:r>
              <a:rPr lang="en-US" dirty="0" err="1"/>
              <a:t>ToF</a:t>
            </a:r>
            <a:r>
              <a:rPr lang="en-US" dirty="0"/>
              <a:t> approach</a:t>
            </a:r>
          </a:p>
        </p:txBody>
      </p:sp>
    </p:spTree>
    <p:extLst>
      <p:ext uri="{BB962C8B-B14F-4D97-AF65-F5344CB8AC3E}">
        <p14:creationId xmlns:p14="http://schemas.microsoft.com/office/powerpoint/2010/main" val="4850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47858" y="285833"/>
            <a:ext cx="6944830" cy="1054599"/>
          </a:xfrm>
        </p:spPr>
        <p:txBody>
          <a:bodyPr/>
          <a:lstStyle/>
          <a:p>
            <a:r>
              <a:rPr lang="en-US" dirty="0"/>
              <a:t>HFS &amp; charge radii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7CD8907-423C-430F-AE00-450409584F70}"/>
              </a:ext>
            </a:extLst>
          </p:cNvPr>
          <p:cNvGrpSpPr/>
          <p:nvPr/>
        </p:nvGrpSpPr>
        <p:grpSpPr>
          <a:xfrm>
            <a:off x="-65797" y="2630557"/>
            <a:ext cx="8181439" cy="6089440"/>
            <a:chOff x="-65797" y="2630557"/>
            <a:chExt cx="8181439" cy="60894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33E072D-1381-40C2-B99F-8D6715887D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3" t="8098" r="7821" b="2823"/>
            <a:stretch/>
          </p:blipFill>
          <p:spPr>
            <a:xfrm>
              <a:off x="-65797" y="2822603"/>
              <a:ext cx="8181439" cy="5897394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E812C2-07A9-44C0-90D8-CD12E2AC1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8739" y="3052801"/>
              <a:ext cx="0" cy="4863007"/>
            </a:xfrm>
            <a:prstGeom prst="line">
              <a:avLst/>
            </a:prstGeom>
            <a:ln w="444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7187287-D712-48FB-90A0-3ED8F5DEB6EE}"/>
                </a:ext>
              </a:extLst>
            </p:cNvPr>
            <p:cNvSpPr txBox="1"/>
            <p:nvPr/>
          </p:nvSpPr>
          <p:spPr>
            <a:xfrm>
              <a:off x="5091208" y="2630557"/>
              <a:ext cx="1343828" cy="458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N = 126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A7E0F6-AE01-4C7D-B275-97645D982304}"/>
              </a:ext>
            </a:extLst>
          </p:cNvPr>
          <p:cNvGrpSpPr/>
          <p:nvPr/>
        </p:nvGrpSpPr>
        <p:grpSpPr>
          <a:xfrm>
            <a:off x="4383575" y="5866541"/>
            <a:ext cx="3429294" cy="2958779"/>
            <a:chOff x="4651303" y="3659059"/>
            <a:chExt cx="2756341" cy="238438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E53924C-507A-4154-9B9E-5952DF7FEF91}"/>
                </a:ext>
              </a:extLst>
            </p:cNvPr>
            <p:cNvSpPr/>
            <p:nvPr/>
          </p:nvSpPr>
          <p:spPr>
            <a:xfrm rot="19411921">
              <a:off x="4651303" y="3659059"/>
              <a:ext cx="1289563" cy="422431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E659930-7BF5-477E-AF55-14DDE4CDAAD4}"/>
                </a:ext>
              </a:extLst>
            </p:cNvPr>
            <p:cNvCxnSpPr>
              <a:stCxn id="12" idx="0"/>
              <a:endCxn id="10" idx="4"/>
            </p:cNvCxnSpPr>
            <p:nvPr/>
          </p:nvCxnSpPr>
          <p:spPr>
            <a:xfrm flipH="1" flipV="1">
              <a:off x="5421625" y="4040131"/>
              <a:ext cx="878566" cy="163398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EBB233-5866-410D-A33E-2826FCFC62FC}"/>
                </a:ext>
              </a:extLst>
            </p:cNvPr>
            <p:cNvSpPr txBox="1"/>
            <p:nvPr/>
          </p:nvSpPr>
          <p:spPr>
            <a:xfrm>
              <a:off x="5192738" y="5674115"/>
              <a:ext cx="2214906" cy="369332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F0"/>
                  </a:solidFill>
                </a:rPr>
                <a:t>Spherical region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3AA5CB-F64A-4658-8DE5-3E5860CC9906}"/>
              </a:ext>
            </a:extLst>
          </p:cNvPr>
          <p:cNvGrpSpPr/>
          <p:nvPr/>
        </p:nvGrpSpPr>
        <p:grpSpPr>
          <a:xfrm>
            <a:off x="359386" y="6573512"/>
            <a:ext cx="3464157" cy="2302815"/>
            <a:chOff x="1416807" y="4228784"/>
            <a:chExt cx="2784363" cy="185576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84EC2E0-AEA8-4666-8E92-8465A23DB2CC}"/>
                </a:ext>
              </a:extLst>
            </p:cNvPr>
            <p:cNvSpPr/>
            <p:nvPr/>
          </p:nvSpPr>
          <p:spPr>
            <a:xfrm rot="365259">
              <a:off x="2039728" y="4228784"/>
              <a:ext cx="2161442" cy="82984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60D439D-1F18-41E3-A7D1-ABE60C26063E}"/>
                </a:ext>
              </a:extLst>
            </p:cNvPr>
            <p:cNvCxnSpPr>
              <a:cxnSpLocks/>
              <a:stCxn id="16" idx="0"/>
              <a:endCxn id="14" idx="4"/>
            </p:cNvCxnSpPr>
            <p:nvPr/>
          </p:nvCxnSpPr>
          <p:spPr>
            <a:xfrm flipV="1">
              <a:off x="2680228" y="5056293"/>
              <a:ext cx="396219" cy="6589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ADBC613-F6E8-4086-B3A7-EFE085F76263}"/>
                </a:ext>
              </a:extLst>
            </p:cNvPr>
            <p:cNvSpPr txBox="1"/>
            <p:nvPr/>
          </p:nvSpPr>
          <p:spPr>
            <a:xfrm>
              <a:off x="1416807" y="5715219"/>
              <a:ext cx="2526842" cy="36933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Onset of deformation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F3031E-BA06-4BC0-9B52-352194FC5731}"/>
              </a:ext>
            </a:extLst>
          </p:cNvPr>
          <p:cNvGrpSpPr/>
          <p:nvPr/>
        </p:nvGrpSpPr>
        <p:grpSpPr>
          <a:xfrm>
            <a:off x="4797934" y="1740014"/>
            <a:ext cx="2856885" cy="2504811"/>
            <a:chOff x="4984347" y="333619"/>
            <a:chExt cx="2296259" cy="201855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51F6F9-15EF-4BCF-B474-FDBA394EF85C}"/>
                </a:ext>
              </a:extLst>
            </p:cNvPr>
            <p:cNvSpPr/>
            <p:nvPr/>
          </p:nvSpPr>
          <p:spPr>
            <a:xfrm rot="18184895">
              <a:off x="6599457" y="1671019"/>
              <a:ext cx="911446" cy="450853"/>
            </a:xfrm>
            <a:prstGeom prst="ellipse">
              <a:avLst/>
            </a:prstGeom>
            <a:noFill/>
            <a:ln w="38100">
              <a:solidFill>
                <a:srgbClr val="FF25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D84CD3C-DBC9-49C0-BD4D-01ED35D4F4F5}"/>
                </a:ext>
              </a:extLst>
            </p:cNvPr>
            <p:cNvCxnSpPr>
              <a:cxnSpLocks/>
              <a:stCxn id="20" idx="2"/>
              <a:endCxn id="18" idx="0"/>
            </p:cNvCxnSpPr>
            <p:nvPr/>
          </p:nvCxnSpPr>
          <p:spPr>
            <a:xfrm>
              <a:off x="6091015" y="1052899"/>
              <a:ext cx="775281" cy="720180"/>
            </a:xfrm>
            <a:prstGeom prst="straightConnector1">
              <a:avLst/>
            </a:prstGeom>
            <a:ln w="38100">
              <a:solidFill>
                <a:srgbClr val="FF25E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5B89E2C-670E-4658-8251-E1FEDE4444ED}"/>
                </a:ext>
              </a:extLst>
            </p:cNvPr>
            <p:cNvSpPr txBox="1"/>
            <p:nvPr/>
          </p:nvSpPr>
          <p:spPr>
            <a:xfrm>
              <a:off x="4984347" y="333619"/>
              <a:ext cx="2213333" cy="719280"/>
            </a:xfrm>
            <a:prstGeom prst="rect">
              <a:avLst/>
            </a:prstGeom>
            <a:noFill/>
            <a:ln w="38100">
              <a:solidFill>
                <a:srgbClr val="FF25E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25E0"/>
                  </a:solidFill>
                </a:rPr>
                <a:t>Possible </a:t>
              </a:r>
              <a:r>
                <a:rPr lang="en-GB" b="1" dirty="0" err="1">
                  <a:solidFill>
                    <a:srgbClr val="FF25E0"/>
                  </a:solidFill>
                </a:rPr>
                <a:t>octupole</a:t>
              </a:r>
              <a:r>
                <a:rPr lang="en-GB" b="1" dirty="0">
                  <a:solidFill>
                    <a:srgbClr val="FF25E0"/>
                  </a:solidFill>
                </a:rPr>
                <a:t> deformation?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F1A5F9D-07F0-4C3A-9756-788784B94C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94"/>
          <a:stretch/>
        </p:blipFill>
        <p:spPr>
          <a:xfrm rot="16200000">
            <a:off x="6676080" y="3001008"/>
            <a:ext cx="7635760" cy="499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3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6" y="251293"/>
            <a:ext cx="11884224" cy="1054599"/>
          </a:xfrm>
        </p:spPr>
        <p:txBody>
          <a:bodyPr/>
          <a:lstStyle/>
          <a:p>
            <a:r>
              <a:rPr lang="en-US" dirty="0"/>
              <a:t>Onset of deformation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68E0D16-4F7A-4D1D-ABAE-7746CD391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3" y="5120433"/>
            <a:ext cx="7073255" cy="4218966"/>
          </a:xfrm>
          <a:prstGeom prst="rect">
            <a:avLst/>
          </a:prstGeom>
        </p:spPr>
      </p:pic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8B565BD1-97B2-445F-82CA-E01CE0900E72}"/>
              </a:ext>
            </a:extLst>
          </p:cNvPr>
          <p:cNvSpPr txBox="1">
            <a:spLocks/>
          </p:cNvSpPr>
          <p:nvPr/>
        </p:nvSpPr>
        <p:spPr>
          <a:xfrm>
            <a:off x="339053" y="1322336"/>
            <a:ext cx="12252997" cy="3406012"/>
          </a:xfrm>
          <a:prstGeom prst="rect">
            <a:avLst/>
          </a:prstGeom>
        </p:spPr>
        <p:txBody>
          <a:bodyPr vert="horz" wrap="square" lIns="130000" tIns="65000" rIns="130000" bIns="65000" rtlCol="0">
            <a:spAutoFit/>
          </a:bodyPr>
          <a:lstStyle>
            <a:lvl1pPr marL="0" indent="-424800" algn="l" defTabSz="650001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3200" kern="1200" cap="none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1056252" indent="-40625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003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004" indent="-32500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006" indent="-325001" algn="l" defTabSz="650001" rtl="0" eaLnBrk="1" latinLnBrk="0" hangingPunct="1"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007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008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5009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5011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Astatines are seen to follow trend of lead and polonium isotopes, for N&gt;115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Astatines and </a:t>
            </a:r>
            <a:r>
              <a:rPr lang="en-GB" sz="2800" dirty="0" err="1"/>
              <a:t>poloniums</a:t>
            </a:r>
            <a:r>
              <a:rPr lang="en-GB" sz="2800" dirty="0"/>
              <a:t> then depart from spherical trend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Astatines mimic </a:t>
            </a:r>
            <a:r>
              <a:rPr lang="en-GB" sz="2800" dirty="0" err="1"/>
              <a:t>poloniums</a:t>
            </a:r>
            <a:r>
              <a:rPr lang="en-GB" sz="2800" dirty="0"/>
              <a:t> until N=110, 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Online analysis shows </a:t>
            </a:r>
            <a:r>
              <a:rPr lang="en-GB" sz="2800" baseline="30000" dirty="0"/>
              <a:t>194</a:t>
            </a:r>
            <a:r>
              <a:rPr lang="en-GB" sz="2800" dirty="0"/>
              <a:t>At has even bigger jump!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AFFBA60-7D6A-4FF0-87F7-A3E493210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300" y="4931655"/>
            <a:ext cx="5662491" cy="421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0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7" y="441793"/>
            <a:ext cx="6944830" cy="1054599"/>
          </a:xfrm>
        </p:spPr>
        <p:txBody>
          <a:bodyPr/>
          <a:lstStyle/>
          <a:p>
            <a:r>
              <a:rPr lang="en-US" dirty="0"/>
              <a:t>Paper submitted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1BB0-CEC4-4640-AE81-DB54C2B12905}"/>
              </a:ext>
            </a:extLst>
          </p:cNvPr>
          <p:cNvSpPr txBox="1">
            <a:spLocks/>
          </p:cNvSpPr>
          <p:nvPr/>
        </p:nvSpPr>
        <p:spPr>
          <a:xfrm>
            <a:off x="6943185" y="726957"/>
            <a:ext cx="5883544" cy="654490"/>
          </a:xfrm>
          <a:prstGeom prst="rect">
            <a:avLst/>
          </a:prstGeom>
        </p:spPr>
        <p:txBody>
          <a:bodyPr vert="horz" wrap="square" lIns="130000" tIns="65000" rIns="130000" bIns="65000" rtlCol="0">
            <a:spAutoFit/>
          </a:bodyPr>
          <a:lstStyle>
            <a:lvl1pPr marL="0" indent="-424800" algn="l" defTabSz="650001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3200" kern="1200" cap="none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1056252" indent="-40625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003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004" indent="-32500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006" indent="-325001" algn="l" defTabSz="650001" rtl="0" eaLnBrk="1" latinLnBrk="0" hangingPunct="1"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007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008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5009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5011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sz="3400" b="1" dirty="0"/>
              <a:t>67 Co-authors, 25 institutions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DB0ABF-A695-4476-96BA-972987CAB5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592" y="2958899"/>
            <a:ext cx="12697353" cy="39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26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088132" y="4351087"/>
            <a:ext cx="10817423" cy="1054599"/>
          </a:xfrm>
        </p:spPr>
        <p:txBody>
          <a:bodyPr/>
          <a:lstStyle/>
          <a:p>
            <a:pPr algn="ctr"/>
            <a:r>
              <a:rPr lang="en-US" dirty="0"/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71847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088132" y="4351087"/>
            <a:ext cx="10817423" cy="1054599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073863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6" y="251293"/>
            <a:ext cx="8740974" cy="1054599"/>
          </a:xfrm>
        </p:spPr>
        <p:txBody>
          <a:bodyPr/>
          <a:lstStyle/>
          <a:p>
            <a:r>
              <a:rPr lang="en-US" dirty="0"/>
              <a:t>On Octupole collectivity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7AAD2F-5596-4263-BEB1-C4BBB0D28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94" y="4128702"/>
            <a:ext cx="11138694" cy="51518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1FE00E-6C51-42B0-8AE3-BC3DFEC8882E}"/>
              </a:ext>
            </a:extLst>
          </p:cNvPr>
          <p:cNvSpPr txBox="1"/>
          <p:nvPr/>
        </p:nvSpPr>
        <p:spPr>
          <a:xfrm>
            <a:off x="370236" y="1673733"/>
            <a:ext cx="119077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OES caused by scattering of particles into orbitals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Usually even-N nuclei have larger radius than odd-N neighbours, as no blocking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Inversion of staggering observed in regions where octupole </a:t>
            </a:r>
            <a:r>
              <a:rPr lang="en-GB" dirty="0" err="1"/>
              <a:t>collectivity</a:t>
            </a:r>
            <a:r>
              <a:rPr lang="en-GB" dirty="0"/>
              <a:t> expected.</a:t>
            </a:r>
          </a:p>
        </p:txBody>
      </p:sp>
    </p:spTree>
    <p:extLst>
      <p:ext uri="{BB962C8B-B14F-4D97-AF65-F5344CB8AC3E}">
        <p14:creationId xmlns:p14="http://schemas.microsoft.com/office/powerpoint/2010/main" val="3574369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32A1991-F015-46E5-83D5-1A3466ED5128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41324" y="24879"/>
            <a:ext cx="6944830" cy="1054599"/>
          </a:xfrm>
        </p:spPr>
        <p:txBody>
          <a:bodyPr/>
          <a:lstStyle/>
          <a:p>
            <a:r>
              <a:rPr lang="en-US" dirty="0"/>
              <a:t>Collaborators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41324" y="1060084"/>
            <a:ext cx="12436475" cy="8696691"/>
          </a:xfrm>
        </p:spPr>
        <p:txBody>
          <a:bodyPr/>
          <a:lstStyle/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University of York, United Kingdom 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A. N. Andreyev, J. G. Cubiss, </a:t>
            </a:r>
            <a:r>
              <a:rPr lang="de-DE" sz="2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R. D. Harding</a:t>
            </a:r>
            <a:r>
              <a:rPr lang="de-DE" sz="2300" dirty="0">
                <a:latin typeface="Arial" pitchFamily="34" charset="0"/>
                <a:cs typeface="Arial" pitchFamily="34" charset="0"/>
              </a:rPr>
              <a:t>, </a:t>
            </a:r>
            <a:r>
              <a:rPr lang="de-DE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 Raison</a:t>
            </a:r>
            <a:r>
              <a:rPr lang="de-DE" sz="2300" dirty="0">
                <a:latin typeface="Arial" pitchFamily="34" charset="0"/>
                <a:cs typeface="Arial" pitchFamily="34" charset="0"/>
              </a:rPr>
              <a:t>, M. Al Monthery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RILIS, CRIS and ISOLDE, Geneva, Switzerland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S. Rothe, B. A. Marsh, A. M. Sjodin, V. N. Fedosseev,  </a:t>
            </a:r>
            <a:r>
              <a:rPr lang="de-DE" sz="2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M. D. Seliverstov</a:t>
            </a:r>
            <a:r>
              <a:rPr lang="de-DE" sz="2300" dirty="0">
                <a:latin typeface="Arial" pitchFamily="34" charset="0"/>
                <a:cs typeface="Arial" pitchFamily="34" charset="0"/>
              </a:rPr>
              <a:t>, N. Imai,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 K. Lynch, T. Day Goodacre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Institut für Physik, Johannes Gutenberg-Universität Mainz, Mainz, Germany </a:t>
            </a:r>
            <a:br>
              <a:rPr lang="de-DE" sz="2300" dirty="0">
                <a:latin typeface="Arial" pitchFamily="34" charset="0"/>
                <a:cs typeface="Arial" pitchFamily="34" charset="0"/>
              </a:rPr>
            </a:br>
            <a:r>
              <a:rPr lang="de-DE" sz="2300" dirty="0">
                <a:latin typeface="Arial" pitchFamily="34" charset="0"/>
                <a:cs typeface="Arial" pitchFamily="34" charset="0"/>
              </a:rPr>
              <a:t>	S. Raeder, K. D. A. Wendt 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Instituut voor Kern- en Stralingsfysica, K.U. Leuven, Leuven, Belgium </a:t>
            </a:r>
          </a:p>
          <a:p>
            <a:r>
              <a:rPr lang="de-DE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S. Sels</a:t>
            </a:r>
            <a:r>
              <a:rPr lang="de-DE" sz="2300" dirty="0">
                <a:latin typeface="Arial" pitchFamily="34" charset="0"/>
                <a:cs typeface="Arial" pitchFamily="34" charset="0"/>
              </a:rPr>
              <a:t>, L. Ghys, C. Van Beveren, E. Rapisarda, D. Pauwels, D. Radulov, 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Yu. Kudryavtsev, M. Huyse, P. Van Duppen, K. Rezynkina, L. Gaffney, T. E. Cocolios,</a:t>
            </a:r>
            <a:br>
              <a:rPr lang="de-DE" sz="2300" dirty="0">
                <a:latin typeface="Arial" pitchFamily="34" charset="0"/>
                <a:cs typeface="Arial" pitchFamily="34" charset="0"/>
              </a:rPr>
            </a:br>
            <a:r>
              <a:rPr lang="de-DE" sz="2300" dirty="0">
                <a:latin typeface="Arial" pitchFamily="34" charset="0"/>
                <a:cs typeface="Arial" pitchFamily="34" charset="0"/>
              </a:rPr>
              <a:t>	G. J. Farooq-Smith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Comenius University, Bratislava, Slovakia 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S. Antalic, B. Andel 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PNPI, Gatchina, Russian Federation </a:t>
            </a:r>
            <a:br>
              <a:rPr lang="de-DE" sz="2300" dirty="0">
                <a:latin typeface="Arial" pitchFamily="34" charset="0"/>
                <a:cs typeface="Arial" pitchFamily="34" charset="0"/>
              </a:rPr>
            </a:br>
            <a:r>
              <a:rPr lang="de-DE" sz="2300" dirty="0">
                <a:latin typeface="Arial" pitchFamily="34" charset="0"/>
                <a:cs typeface="Arial" pitchFamily="34" charset="0"/>
              </a:rPr>
              <a:t>	</a:t>
            </a:r>
            <a:r>
              <a:rPr lang="de-DE" sz="2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A. E. Barzakh</a:t>
            </a:r>
            <a:r>
              <a:rPr lang="de-DE" sz="2300" dirty="0">
                <a:latin typeface="Arial" pitchFamily="34" charset="0"/>
                <a:cs typeface="Arial" pitchFamily="34" charset="0"/>
              </a:rPr>
              <a:t>, D. V. Fedorov, P. Molkanov 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University of Manchester, UK</a:t>
            </a:r>
            <a:br>
              <a:rPr lang="de-DE" sz="2300" dirty="0">
                <a:latin typeface="Arial" pitchFamily="34" charset="0"/>
                <a:cs typeface="Arial" pitchFamily="34" charset="0"/>
              </a:rPr>
            </a:br>
            <a:r>
              <a:rPr lang="de-DE" sz="2300" dirty="0">
                <a:latin typeface="Arial" pitchFamily="34" charset="0"/>
                <a:cs typeface="Arial" pitchFamily="34" charset="0"/>
              </a:rPr>
              <a:t>	J. Billowes, M. Bissel</a:t>
            </a:r>
          </a:p>
          <a:p>
            <a:r>
              <a:rPr lang="de-DE" sz="23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MR-TOF@ISOLTRAP team: </a:t>
            </a:r>
          </a:p>
          <a:p>
            <a:r>
              <a:rPr lang="de-DE" sz="2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S. Kreim, V. Manea,  F. Wienholtz +...</a:t>
            </a:r>
          </a:p>
          <a:p>
            <a:r>
              <a:rPr lang="de-DE" sz="2300" b="1" dirty="0">
                <a:latin typeface="Arial" pitchFamily="34" charset="0"/>
                <a:cs typeface="Arial" pitchFamily="34" charset="0"/>
              </a:rPr>
              <a:t>University of Liverpool</a:t>
            </a:r>
          </a:p>
          <a:p>
            <a:r>
              <a:rPr lang="de-DE" sz="2300" dirty="0">
                <a:latin typeface="Arial" pitchFamily="34" charset="0"/>
                <a:cs typeface="Arial" pitchFamily="34" charset="0"/>
              </a:rPr>
              <a:t>	G. O‘Neill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417763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1991" y="-210372"/>
            <a:ext cx="8740974" cy="1977929"/>
          </a:xfrm>
        </p:spPr>
        <p:txBody>
          <a:bodyPr/>
          <a:lstStyle/>
          <a:p>
            <a:r>
              <a:rPr lang="en-US" dirty="0"/>
              <a:t>Quadrupole moments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172A28-DE17-441A-B7A0-C8312B68B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2" y="4955348"/>
            <a:ext cx="6265269" cy="46680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103B34-4A45-426F-8EB7-1C24A8237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869" y="5257800"/>
            <a:ext cx="6503218" cy="4518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40FE51-AC1B-42EB-A6CE-71E192F5A8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6994" y="610412"/>
            <a:ext cx="5555864" cy="4779423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8B997D1-56B9-4B73-BF5B-E641449E5A57}"/>
              </a:ext>
            </a:extLst>
          </p:cNvPr>
          <p:cNvSpPr txBox="1">
            <a:spLocks/>
          </p:cNvSpPr>
          <p:nvPr/>
        </p:nvSpPr>
        <p:spPr>
          <a:xfrm>
            <a:off x="262853" y="1360437"/>
            <a:ext cx="6976147" cy="3319835"/>
          </a:xfrm>
          <a:prstGeom prst="rect">
            <a:avLst/>
          </a:prstGeom>
        </p:spPr>
        <p:txBody>
          <a:bodyPr vert="horz" wrap="square" lIns="130000" tIns="65000" rIns="130000" bIns="65000" rtlCol="0">
            <a:spAutoFit/>
          </a:bodyPr>
          <a:lstStyle>
            <a:lvl1pPr marL="0" indent="-424800" algn="l" defTabSz="650001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3200" kern="1200" cap="none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1056252" indent="-40625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003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004" indent="-32500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006" indent="-325001" algn="l" defTabSz="650001" rtl="0" eaLnBrk="1" latinLnBrk="0" hangingPunct="1"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007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008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5009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5011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GB" sz="2800" dirty="0"/>
              <a:t>Q moments for even-N astatines show gradual increase in oblate deformation.</a:t>
            </a:r>
            <a:br>
              <a:rPr lang="en-GB" sz="2800" dirty="0"/>
            </a:br>
            <a:endParaRPr lang="en-GB" sz="2800" dirty="0"/>
          </a:p>
          <a:p>
            <a:pPr marL="457200" indent="-457200"/>
            <a:r>
              <a:rPr lang="en-GB" sz="2800" dirty="0"/>
              <a:t>Sudden jump for </a:t>
            </a:r>
            <a:r>
              <a:rPr lang="en-GB" sz="2800" baseline="30000" dirty="0"/>
              <a:t>195</a:t>
            </a:r>
            <a:r>
              <a:rPr lang="en-GB" sz="2800" dirty="0"/>
              <a:t>At.</a:t>
            </a:r>
            <a:br>
              <a:rPr lang="en-GB" sz="2800" dirty="0"/>
            </a:br>
            <a:endParaRPr lang="en-GB" sz="2800" dirty="0"/>
          </a:p>
          <a:p>
            <a:pPr marL="457200" indent="-457200"/>
            <a:r>
              <a:rPr lang="en-GB" sz="2800" dirty="0"/>
              <a:t>This is in contrast to β</a:t>
            </a:r>
            <a:r>
              <a:rPr lang="en-GB" sz="2800" baseline="-25000" dirty="0"/>
              <a:t>2</a:t>
            </a:r>
            <a:r>
              <a:rPr lang="en-GB" sz="2800" dirty="0"/>
              <a:t> values from charge radii, and theory.</a:t>
            </a:r>
          </a:p>
        </p:txBody>
      </p:sp>
    </p:spTree>
    <p:extLst>
      <p:ext uri="{BB962C8B-B14F-4D97-AF65-F5344CB8AC3E}">
        <p14:creationId xmlns:p14="http://schemas.microsoft.com/office/powerpoint/2010/main" val="2927222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64927" y="-19872"/>
            <a:ext cx="5922367" cy="3022605"/>
          </a:xfrm>
        </p:spPr>
        <p:txBody>
          <a:bodyPr/>
          <a:lstStyle/>
          <a:p>
            <a:r>
              <a:rPr lang="en-US" dirty="0"/>
              <a:t>Magnetic dipole moments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CEC1ECB-FA60-4B89-9C87-71EEBB17A77A}"/>
              </a:ext>
            </a:extLst>
          </p:cNvPr>
          <p:cNvSpPr txBox="1">
            <a:spLocks/>
          </p:cNvSpPr>
          <p:nvPr/>
        </p:nvSpPr>
        <p:spPr>
          <a:xfrm>
            <a:off x="6244553" y="4522737"/>
            <a:ext cx="6957097" cy="5129561"/>
          </a:xfrm>
          <a:prstGeom prst="rect">
            <a:avLst/>
          </a:prstGeom>
        </p:spPr>
        <p:txBody>
          <a:bodyPr vert="horz" wrap="square" lIns="130000" tIns="65000" rIns="130000" bIns="65000" rtlCol="0">
            <a:spAutoFit/>
          </a:bodyPr>
          <a:lstStyle>
            <a:lvl1pPr marL="0" indent="-424800" algn="l" defTabSz="650001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3200" kern="1200" cap="none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1056252" indent="-40625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003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004" indent="-325001" algn="l" defTabSz="65000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006" indent="-325001" algn="l" defTabSz="650001" rtl="0" eaLnBrk="1" latinLnBrk="0" hangingPunct="1"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007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008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5009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5011" indent="-325001" algn="l" defTabSz="650001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Good agreement with states of </a:t>
            </a:r>
            <a:br>
              <a:rPr lang="en-GB" sz="2800" dirty="0"/>
            </a:br>
            <a:r>
              <a:rPr lang="en-GB" sz="2800" dirty="0"/>
              <a:t>     same spin in other chains.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Even-N:</a:t>
            </a:r>
            <a:br>
              <a:rPr lang="en-GB" sz="2800" dirty="0"/>
            </a:br>
            <a:r>
              <a:rPr lang="en-GB" sz="2800" dirty="0"/>
              <a:t>      -    I=9/2 consistent with </a:t>
            </a:r>
            <a:r>
              <a:rPr lang="el-GR" sz="2800" dirty="0"/>
              <a:t>π</a:t>
            </a:r>
            <a:r>
              <a:rPr lang="en-GB" sz="2800" dirty="0"/>
              <a:t>h</a:t>
            </a:r>
            <a:r>
              <a:rPr lang="en-GB" sz="2800" baseline="-25000" dirty="0"/>
              <a:t>9/2</a:t>
            </a:r>
            <a:br>
              <a:rPr lang="en-GB" sz="2800" dirty="0"/>
            </a:br>
            <a:r>
              <a:rPr lang="en-GB" sz="2800" dirty="0"/>
              <a:t>      -    I=1/2 consistent with </a:t>
            </a:r>
            <a:r>
              <a:rPr lang="el-GR" sz="2800" dirty="0"/>
              <a:t>π</a:t>
            </a:r>
            <a:r>
              <a:rPr lang="en-GB" sz="2800" dirty="0"/>
              <a:t>s</a:t>
            </a:r>
            <a:r>
              <a:rPr lang="en-GB" sz="2800" baseline="-25000" dirty="0"/>
              <a:t>1/2</a:t>
            </a:r>
            <a:br>
              <a:rPr lang="en-GB" sz="2800" dirty="0"/>
            </a:br>
            <a:r>
              <a:rPr lang="en-GB" sz="2800" dirty="0"/>
              <a:t>      -    I=7/2 (</a:t>
            </a:r>
            <a:r>
              <a:rPr lang="en-GB" sz="2800" baseline="30000" dirty="0"/>
              <a:t>195</a:t>
            </a:r>
            <a:r>
              <a:rPr lang="en-GB" sz="2800" dirty="0"/>
              <a:t>At) consistent with </a:t>
            </a:r>
            <a:r>
              <a:rPr lang="el-GR" sz="2800" dirty="0"/>
              <a:t>π</a:t>
            </a:r>
            <a:r>
              <a:rPr lang="en-GB" sz="2800" dirty="0"/>
              <a:t>[f</a:t>
            </a:r>
            <a:r>
              <a:rPr lang="en-GB" sz="2800" baseline="-25000" dirty="0"/>
              <a:t>7/2</a:t>
            </a:r>
            <a:r>
              <a:rPr lang="en-GB" sz="2800" dirty="0"/>
              <a:t>/h</a:t>
            </a:r>
            <a:r>
              <a:rPr lang="en-GB" sz="2800" baseline="-25000" dirty="0"/>
              <a:t>9/2</a:t>
            </a:r>
            <a:r>
              <a:rPr lang="en-GB" sz="2800" dirty="0"/>
              <a:t>]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Odd-N, all protons in </a:t>
            </a:r>
            <a:r>
              <a:rPr lang="el-GR" sz="2800" dirty="0"/>
              <a:t>π</a:t>
            </a:r>
            <a:r>
              <a:rPr lang="en-GB" sz="2800" dirty="0"/>
              <a:t>h</a:t>
            </a:r>
            <a:r>
              <a:rPr lang="en-GB" sz="2800" baseline="-25000" dirty="0"/>
              <a:t>9/2</a:t>
            </a:r>
            <a:br>
              <a:rPr lang="en-GB" sz="2800" baseline="-25000" dirty="0"/>
            </a:br>
            <a:endParaRPr lang="en-GB" sz="2800" dirty="0"/>
          </a:p>
          <a:p>
            <a:r>
              <a:rPr lang="en-GB" sz="2800" dirty="0"/>
              <a:t>New </a:t>
            </a:r>
            <a:r>
              <a:rPr lang="en-GB" sz="2800" baseline="30000" dirty="0"/>
              <a:t>206</a:t>
            </a:r>
            <a:r>
              <a:rPr lang="en-GB" sz="2800" dirty="0"/>
              <a:t>At spin assignment based </a:t>
            </a:r>
            <a:r>
              <a:rPr lang="el-GR" sz="2800" dirty="0"/>
              <a:t>μ</a:t>
            </a:r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D0D00-7B08-4923-A036-E11CD7225E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-234381" y="3177949"/>
            <a:ext cx="6709311" cy="62197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0FB8DF-3B75-4714-B290-4BF44BF072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0960" y="294456"/>
            <a:ext cx="7115175" cy="43148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90EFBF-5D9E-44C2-891B-A8E9058A4C91}"/>
              </a:ext>
            </a:extLst>
          </p:cNvPr>
          <p:cNvSpPr txBox="1"/>
          <p:nvPr/>
        </p:nvSpPr>
        <p:spPr>
          <a:xfrm>
            <a:off x="1524000" y="4592478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h</a:t>
            </a:r>
            <a:r>
              <a:rPr lang="en-GB" sz="2400" b="1" baseline="-25000" dirty="0"/>
              <a:t>9/2</a:t>
            </a:r>
            <a:r>
              <a:rPr lang="en-GB" sz="2400" b="1" dirty="0"/>
              <a:t> x </a:t>
            </a:r>
            <a:r>
              <a:rPr lang="el-GR" sz="2400" b="1" dirty="0"/>
              <a:t>ν</a:t>
            </a:r>
            <a:r>
              <a:rPr lang="en-GB" sz="2400" b="1" dirty="0"/>
              <a:t>f</a:t>
            </a:r>
            <a:r>
              <a:rPr lang="en-GB" sz="2400" b="1" baseline="-25000" dirty="0"/>
              <a:t>5/2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66FE03-94DB-4BFF-8431-5D264F4FABEA}"/>
              </a:ext>
            </a:extLst>
          </p:cNvPr>
          <p:cNvSpPr txBox="1"/>
          <p:nvPr/>
        </p:nvSpPr>
        <p:spPr>
          <a:xfrm>
            <a:off x="1143000" y="6859428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h</a:t>
            </a:r>
            <a:r>
              <a:rPr lang="en-GB" sz="2400" b="1" baseline="-25000" dirty="0"/>
              <a:t>9/2</a:t>
            </a:r>
            <a:r>
              <a:rPr lang="en-GB" sz="2400" b="1" dirty="0"/>
              <a:t> x </a:t>
            </a:r>
            <a:r>
              <a:rPr lang="el-GR" sz="2400" b="1" dirty="0"/>
              <a:t>ν</a:t>
            </a:r>
            <a:r>
              <a:rPr lang="en-GB" sz="2400" b="1" dirty="0"/>
              <a:t>f</a:t>
            </a:r>
            <a:r>
              <a:rPr lang="en-GB" sz="2400" b="1" baseline="-25000" dirty="0"/>
              <a:t>5/2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E5D417-2B36-42E7-B6F0-074A62671D90}"/>
              </a:ext>
            </a:extLst>
          </p:cNvPr>
          <p:cNvSpPr txBox="1"/>
          <p:nvPr/>
        </p:nvSpPr>
        <p:spPr>
          <a:xfrm>
            <a:off x="3333750" y="7507128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h</a:t>
            </a:r>
            <a:r>
              <a:rPr lang="en-GB" sz="2400" b="1" baseline="-25000" dirty="0"/>
              <a:t>9/2</a:t>
            </a:r>
            <a:r>
              <a:rPr lang="en-GB" sz="2400" b="1" dirty="0"/>
              <a:t> x </a:t>
            </a:r>
            <a:r>
              <a:rPr lang="el-GR" sz="2400" b="1" dirty="0"/>
              <a:t>ν</a:t>
            </a:r>
            <a:r>
              <a:rPr lang="en-GB" sz="2400" b="1" dirty="0"/>
              <a:t>i</a:t>
            </a:r>
            <a:r>
              <a:rPr lang="en-GB" sz="2400" b="1" baseline="-25000" dirty="0"/>
              <a:t>13/2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F43A9B-F287-4BE2-9ED5-8FE85C9F1456}"/>
              </a:ext>
            </a:extLst>
          </p:cNvPr>
          <p:cNvSpPr txBox="1"/>
          <p:nvPr/>
        </p:nvSpPr>
        <p:spPr>
          <a:xfrm>
            <a:off x="4248150" y="3506628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h</a:t>
            </a:r>
            <a:r>
              <a:rPr lang="en-GB" sz="2400" b="1" baseline="-25000" dirty="0"/>
              <a:t>9/2</a:t>
            </a:r>
            <a:r>
              <a:rPr lang="en-GB" sz="2400" b="1" dirty="0"/>
              <a:t> x </a:t>
            </a:r>
            <a:r>
              <a:rPr lang="el-GR" sz="2400" b="1" dirty="0"/>
              <a:t>ν</a:t>
            </a:r>
            <a:r>
              <a:rPr lang="en-GB" sz="2400" b="1" dirty="0"/>
              <a:t>p</a:t>
            </a:r>
            <a:r>
              <a:rPr lang="en-GB" sz="2400" b="1" baseline="-25000" dirty="0"/>
              <a:t>3/2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EA65B4-FBBD-4F6C-9E7D-8217C8A3CEEC}"/>
              </a:ext>
            </a:extLst>
          </p:cNvPr>
          <p:cNvSpPr txBox="1"/>
          <p:nvPr/>
        </p:nvSpPr>
        <p:spPr>
          <a:xfrm>
            <a:off x="7011110" y="357558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h</a:t>
            </a:r>
            <a:r>
              <a:rPr lang="en-GB" sz="2400" b="1" baseline="-25000" dirty="0"/>
              <a:t>9/2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520892-BB41-4708-8DEA-BCFAD7BB5BB2}"/>
              </a:ext>
            </a:extLst>
          </p:cNvPr>
          <p:cNvSpPr txBox="1"/>
          <p:nvPr/>
        </p:nvSpPr>
        <p:spPr>
          <a:xfrm>
            <a:off x="7011110" y="2221035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/>
              <a:t>π</a:t>
            </a:r>
            <a:r>
              <a:rPr lang="en-GB" sz="2400" b="1" dirty="0"/>
              <a:t>s</a:t>
            </a:r>
            <a:r>
              <a:rPr lang="en-GB" sz="2400" b="1" baseline="-25000" dirty="0"/>
              <a:t>1/2</a:t>
            </a:r>
            <a:r>
              <a:rPr lang="en-GB" sz="2400" b="1" baseline="30000" dirty="0"/>
              <a:t>-1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8931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52923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78124-6CA1-4EC1-B7FD-1DC3889D99E4}"/>
              </a:ext>
            </a:extLst>
          </p:cNvPr>
          <p:cNvSpPr txBox="1"/>
          <p:nvPr/>
        </p:nvSpPr>
        <p:spPr>
          <a:xfrm>
            <a:off x="146517" y="1412537"/>
            <a:ext cx="43120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One of the characteristic properties.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Gives an insight into the governing forces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They are strange!</a:t>
            </a: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6" y="44864"/>
            <a:ext cx="11484174" cy="1303593"/>
          </a:xfrm>
        </p:spPr>
        <p:txBody>
          <a:bodyPr/>
          <a:lstStyle/>
          <a:p>
            <a:r>
              <a:rPr lang="en-US" dirty="0"/>
              <a:t>Why study nuclear shapes?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60C599-4590-4976-8882-B1C1F1D78D0D}"/>
              </a:ext>
            </a:extLst>
          </p:cNvPr>
          <p:cNvSpPr txBox="1"/>
          <p:nvPr/>
        </p:nvSpPr>
        <p:spPr>
          <a:xfrm>
            <a:off x="9519108" y="6944504"/>
            <a:ext cx="35308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just of interest to nuclear physics</a:t>
            </a:r>
            <a:br>
              <a:rPr lang="en-GB" dirty="0"/>
            </a:br>
            <a:r>
              <a:rPr lang="en-GB" dirty="0"/>
              <a:t>- BSM studies</a:t>
            </a:r>
            <a:br>
              <a:rPr lang="en-GB" dirty="0"/>
            </a:br>
            <a:r>
              <a:rPr lang="en-GB" dirty="0"/>
              <a:t>- Astrophysics</a:t>
            </a:r>
          </a:p>
        </p:txBody>
      </p:sp>
      <p:pic>
        <p:nvPicPr>
          <p:cNvPr id="3080" name="Picture 8" descr="Image result for electric dipole moment atom standard model">
            <a:extLst>
              <a:ext uri="{FF2B5EF4-FFF2-40B4-BE49-F238E27FC236}">
                <a16:creationId xmlns:a16="http://schemas.microsoft.com/office/drawing/2014/main" id="{3A9E70FB-A392-4D04-A135-A40935AE6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0" y="5340716"/>
            <a:ext cx="3398541" cy="304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C14E05-0F76-4C15-9B65-4A96768AA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848" y="6011657"/>
            <a:ext cx="5485543" cy="35777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02CC58-B036-4CEA-A52C-5F7CC29BE7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5046">
            <a:off x="374583" y="8387726"/>
            <a:ext cx="3537717" cy="136904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795CFAB-16D6-4164-B65D-9DF83019932F}"/>
              </a:ext>
            </a:extLst>
          </p:cNvPr>
          <p:cNvGrpSpPr/>
          <p:nvPr/>
        </p:nvGrpSpPr>
        <p:grpSpPr>
          <a:xfrm>
            <a:off x="4285888" y="1379669"/>
            <a:ext cx="8247205" cy="4489956"/>
            <a:chOff x="4285888" y="1246319"/>
            <a:chExt cx="8247205" cy="4489956"/>
          </a:xfrm>
        </p:grpSpPr>
        <p:pic>
          <p:nvPicPr>
            <p:cNvPr id="3076" name="Picture 4" descr="http://iopscience.iop.org/1402-4896/92/6/064002/downloadHRFigure/figure/psaa6f4cf5">
              <a:extLst>
                <a:ext uri="{FF2B5EF4-FFF2-40B4-BE49-F238E27FC236}">
                  <a16:creationId xmlns:a16="http://schemas.microsoft.com/office/drawing/2014/main" id="{88C7C469-F149-4F97-A7B1-428A6FA699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7756" y="3115587"/>
              <a:ext cx="2826879" cy="2227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44327BB-76FB-4FAE-8580-C08192552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3474" y="1248751"/>
              <a:ext cx="2457407" cy="2367814"/>
            </a:xfrm>
            <a:prstGeom prst="rect">
              <a:avLst/>
            </a:prstGeom>
          </p:spPr>
        </p:pic>
        <p:pic>
          <p:nvPicPr>
            <p:cNvPr id="3078" name="Picture 6" descr="Image result for nuclear shapes">
              <a:extLst>
                <a:ext uri="{FF2B5EF4-FFF2-40B4-BE49-F238E27FC236}">
                  <a16:creationId xmlns:a16="http://schemas.microsoft.com/office/drawing/2014/main" id="{0EFE0B43-A7F6-4AB9-8ED5-19AAFAC20B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0571" y="3368461"/>
              <a:ext cx="3157085" cy="2367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https://www.york.ac.uk/media/news-and-events/pressreleases/2013/pear-shaped-feat.jpg">
              <a:extLst>
                <a:ext uri="{FF2B5EF4-FFF2-40B4-BE49-F238E27FC236}">
                  <a16:creationId xmlns:a16="http://schemas.microsoft.com/office/drawing/2014/main" id="{FCC36118-7CA3-47FC-8474-291692CD8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6011" y="1246319"/>
              <a:ext cx="1897082" cy="2496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FDFA48F-AEEB-4571-A968-9D73AB01F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85888" y="1418415"/>
              <a:ext cx="3014356" cy="22349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263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C0BF1-DE05-4BE0-BC74-ADCA20F593A0}"/>
              </a:ext>
            </a:extLst>
          </p:cNvPr>
          <p:cNvSpPr/>
          <p:nvPr/>
        </p:nvSpPr>
        <p:spPr>
          <a:xfrm>
            <a:off x="-10403" y="133873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4327BB-76FB-4FAE-8580-C08192552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199" y="5734504"/>
            <a:ext cx="4174465" cy="4022271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4476" y="232243"/>
            <a:ext cx="11484174" cy="1054599"/>
          </a:xfrm>
        </p:spPr>
        <p:txBody>
          <a:bodyPr/>
          <a:lstStyle/>
          <a:p>
            <a:r>
              <a:rPr lang="en-US" dirty="0"/>
              <a:t>Shape coexistence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6AEB6F-19CA-47D7-B0AF-D2D8B2EF7076}"/>
              </a:ext>
            </a:extLst>
          </p:cNvPr>
          <p:cNvGrpSpPr/>
          <p:nvPr/>
        </p:nvGrpSpPr>
        <p:grpSpPr>
          <a:xfrm>
            <a:off x="184752" y="6833486"/>
            <a:ext cx="7147512" cy="2688823"/>
            <a:chOff x="148088" y="1646413"/>
            <a:chExt cx="8279016" cy="313111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6F4F2EB-5EAC-442F-B155-730E884895B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6353" y="1646413"/>
              <a:ext cx="7889448" cy="2579473"/>
              <a:chOff x="207054" y="6209319"/>
              <a:chExt cx="7172325" cy="2345008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DE0E50B6-0591-4B0A-830E-87D99F653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07054" y="6209319"/>
                <a:ext cx="7172325" cy="133350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FC1F8CB-960B-47E7-B951-76782180E5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25215"/>
              <a:stretch/>
            </p:blipFill>
            <p:spPr>
              <a:xfrm>
                <a:off x="207054" y="7542819"/>
                <a:ext cx="7096125" cy="1011508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3BB1ADF-E30A-4A87-9878-736666264648}"/>
                  </a:ext>
                </a:extLst>
              </p:cNvPr>
              <p:cNvSpPr/>
              <p:nvPr/>
            </p:nvSpPr>
            <p:spPr>
              <a:xfrm>
                <a:off x="2438401" y="7181849"/>
                <a:ext cx="4864778" cy="360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dirty="0"/>
                  <a:t>…</a:t>
                </a: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5B1AE25-69B7-4553-A2AB-98F8F772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7622" t="2881" b="74636"/>
              <a:stretch/>
            </p:blipFill>
            <p:spPr>
              <a:xfrm>
                <a:off x="4975811" y="7203765"/>
                <a:ext cx="2297560" cy="304082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4786BF-90FD-4B4F-868E-933BC290069C}"/>
                  </a:ext>
                </a:extLst>
              </p:cNvPr>
              <p:cNvSpPr txBox="1"/>
              <p:nvPr/>
            </p:nvSpPr>
            <p:spPr>
              <a:xfrm>
                <a:off x="2261289" y="7132973"/>
                <a:ext cx="3169137" cy="472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/>
                  <a:t>………....……...………..……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307BFC-9C81-4286-B5AE-DA470CAC1D90}"/>
                </a:ext>
              </a:extLst>
            </p:cNvPr>
            <p:cNvSpPr txBox="1"/>
            <p:nvPr/>
          </p:nvSpPr>
          <p:spPr>
            <a:xfrm>
              <a:off x="148088" y="4311601"/>
              <a:ext cx="8279016" cy="465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K. </a:t>
              </a:r>
              <a:r>
                <a:rPr lang="en-GB" sz="2000" dirty="0" err="1"/>
                <a:t>Heyde</a:t>
              </a:r>
              <a:r>
                <a:rPr lang="en-GB" sz="2000" dirty="0"/>
                <a:t> and J. L. Wood, </a:t>
              </a:r>
              <a:r>
                <a:rPr lang="en-GB" sz="2000" i="1" dirty="0"/>
                <a:t>Rev. Mod. </a:t>
              </a:r>
              <a:r>
                <a:rPr lang="en-GB" sz="2000" i="1" dirty="0" err="1"/>
                <a:t>Phy</a:t>
              </a:r>
              <a:r>
                <a:rPr lang="en-GB" sz="2000" i="1" dirty="0"/>
                <a:t>.</a:t>
              </a:r>
              <a:r>
                <a:rPr lang="en-GB" sz="2000" dirty="0"/>
                <a:t>, 83(4):1467–1521, 2011.</a:t>
              </a: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FE01E00F-85B4-4E5E-8BDE-CEC9AF419E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593" t="2240" r="2069" b="1413"/>
          <a:stretch/>
        </p:blipFill>
        <p:spPr>
          <a:xfrm>
            <a:off x="7332264" y="172866"/>
            <a:ext cx="5369828" cy="558150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58E858B-E3DA-479F-AB80-1A1E8FCE091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943" y="1209178"/>
            <a:ext cx="5678285" cy="527733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95CA2DA-69CA-4AE2-9884-60743EFDFCA0}"/>
              </a:ext>
            </a:extLst>
          </p:cNvPr>
          <p:cNvSpPr txBox="1"/>
          <p:nvPr/>
        </p:nvSpPr>
        <p:spPr>
          <a:xfrm>
            <a:off x="3602423" y="5486854"/>
            <a:ext cx="3552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S. Leoni, </a:t>
            </a:r>
            <a:r>
              <a:rPr lang="en-GB" sz="2000" i="1" dirty="0"/>
              <a:t>PRL </a:t>
            </a:r>
            <a:r>
              <a:rPr lang="en-GB" sz="2000" b="1" dirty="0"/>
              <a:t>118</a:t>
            </a:r>
            <a:r>
              <a:rPr lang="en-GB" sz="2000" dirty="0"/>
              <a:t>, 162502, 2017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C5DC27-C69F-4275-86B7-B74B9BF044DE}"/>
              </a:ext>
            </a:extLst>
          </p:cNvPr>
          <p:cNvSpPr txBox="1"/>
          <p:nvPr/>
        </p:nvSpPr>
        <p:spPr>
          <a:xfrm>
            <a:off x="10998208" y="6064893"/>
            <a:ext cx="1870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A. N. Andreyev, </a:t>
            </a:r>
            <a:r>
              <a:rPr lang="en-GB" sz="2000" i="1" dirty="0"/>
              <a:t>Nature</a:t>
            </a:r>
            <a:r>
              <a:rPr lang="en-GB" sz="2000" dirty="0"/>
              <a:t>, 2000</a:t>
            </a:r>
          </a:p>
        </p:txBody>
      </p:sp>
    </p:spTree>
    <p:extLst>
      <p:ext uri="{BB962C8B-B14F-4D97-AF65-F5344CB8AC3E}">
        <p14:creationId xmlns:p14="http://schemas.microsoft.com/office/powerpoint/2010/main" val="305810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58604" y="3494432"/>
            <a:ext cx="12055673" cy="2901259"/>
          </a:xfrm>
        </p:spPr>
        <p:txBody>
          <a:bodyPr/>
          <a:lstStyle/>
          <a:p>
            <a:pPr algn="ctr"/>
            <a:r>
              <a:rPr lang="en-US" dirty="0"/>
              <a:t>In-source laser spectroscopy of astatine, the rarest naturally occurring NUCLEI on Earth!</a:t>
            </a:r>
          </a:p>
        </p:txBody>
      </p:sp>
    </p:spTree>
    <p:extLst>
      <p:ext uri="{BB962C8B-B14F-4D97-AF65-F5344CB8AC3E}">
        <p14:creationId xmlns:p14="http://schemas.microsoft.com/office/powerpoint/2010/main" val="2364608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7AFF616-D5C2-4646-B761-742BDE95BDEA}"/>
              </a:ext>
            </a:extLst>
          </p:cNvPr>
          <p:cNvSpPr/>
          <p:nvPr/>
        </p:nvSpPr>
        <p:spPr>
          <a:xfrm>
            <a:off x="-10403" y="1333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7DEBC53B-6A62-4D8E-9A89-19817CD74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626" y="246458"/>
            <a:ext cx="12169974" cy="1977929"/>
          </a:xfrm>
        </p:spPr>
        <p:txBody>
          <a:bodyPr/>
          <a:lstStyle/>
          <a:p>
            <a:r>
              <a:rPr lang="en-US" dirty="0"/>
              <a:t>Since the initial LOI on laser-</a:t>
            </a:r>
            <a:r>
              <a:rPr lang="en-US" dirty="0" err="1"/>
              <a:t>ionised</a:t>
            </a:r>
            <a:r>
              <a:rPr lang="en-US" dirty="0"/>
              <a:t> At beams…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5C1156-892E-4F3B-9A62-DEEA88E48843}"/>
              </a:ext>
            </a:extLst>
          </p:cNvPr>
          <p:cNvSpPr txBox="1"/>
          <p:nvPr/>
        </p:nvSpPr>
        <p:spPr>
          <a:xfrm>
            <a:off x="325700" y="2489184"/>
            <a:ext cx="12169974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Nature </a:t>
            </a:r>
            <a:r>
              <a:rPr lang="en-GB" b="1" dirty="0" err="1"/>
              <a:t>comms</a:t>
            </a:r>
            <a:r>
              <a:rPr lang="en-GB" b="1" dirty="0"/>
              <a:t>. paper on IP</a:t>
            </a:r>
            <a:br>
              <a:rPr lang="en-GB" dirty="0"/>
            </a:br>
            <a:r>
              <a:rPr lang="en-GB" i="1" dirty="0"/>
              <a:t>S. </a:t>
            </a:r>
            <a:r>
              <a:rPr lang="en-GB" i="1" dirty="0" err="1"/>
              <a:t>Rothe</a:t>
            </a:r>
            <a:r>
              <a:rPr lang="en-GB" i="1" dirty="0"/>
              <a:t>, Nat. </a:t>
            </a:r>
            <a:r>
              <a:rPr lang="en-GB" i="1" dirty="0" err="1"/>
              <a:t>Comms</a:t>
            </a:r>
            <a:r>
              <a:rPr lang="en-GB" i="1" dirty="0"/>
              <a:t>., 2013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 number of </a:t>
            </a:r>
            <a:r>
              <a:rPr lang="el-GR" b="1" dirty="0"/>
              <a:t>β</a:t>
            </a:r>
            <a:r>
              <a:rPr lang="en-GB" b="1" dirty="0"/>
              <a:t>-delayed fission and</a:t>
            </a:r>
            <a:br>
              <a:rPr lang="en-GB" b="1" dirty="0"/>
            </a:br>
            <a:r>
              <a:rPr lang="el-GR" b="1" dirty="0"/>
              <a:t>α</a:t>
            </a:r>
            <a:r>
              <a:rPr lang="en-GB" b="1" dirty="0"/>
              <a:t>-decay studies made (</a:t>
            </a:r>
            <a:r>
              <a:rPr lang="en-GB" b="1" baseline="30000" dirty="0"/>
              <a:t>194,196</a:t>
            </a:r>
            <a:r>
              <a:rPr lang="en-GB" b="1" dirty="0"/>
              <a:t>At):</a:t>
            </a:r>
            <a:br>
              <a:rPr lang="en-GB" dirty="0"/>
            </a:br>
            <a:r>
              <a:rPr lang="en-GB" i="1" dirty="0"/>
              <a:t>L. </a:t>
            </a:r>
            <a:r>
              <a:rPr lang="en-GB" i="1" dirty="0" err="1"/>
              <a:t>Ghys</a:t>
            </a:r>
            <a:r>
              <a:rPr lang="en-GB" i="1" dirty="0"/>
              <a:t>, PRC </a:t>
            </a:r>
            <a:r>
              <a:rPr lang="en-GB" b="1" i="1" dirty="0"/>
              <a:t>90</a:t>
            </a:r>
            <a:r>
              <a:rPr lang="en-GB" i="1" dirty="0"/>
              <a:t>, 041301, 2014</a:t>
            </a:r>
            <a:br>
              <a:rPr lang="en-GB" i="1" dirty="0"/>
            </a:br>
            <a:r>
              <a:rPr lang="en-GB" i="1" dirty="0"/>
              <a:t>L. </a:t>
            </a:r>
            <a:r>
              <a:rPr lang="en-GB" i="1" dirty="0" err="1"/>
              <a:t>Ghys</a:t>
            </a:r>
            <a:r>
              <a:rPr lang="en-GB" i="1" dirty="0"/>
              <a:t>, PRC </a:t>
            </a:r>
            <a:r>
              <a:rPr lang="en-GB" b="1" i="1" dirty="0"/>
              <a:t>91</a:t>
            </a:r>
            <a:r>
              <a:rPr lang="en-GB" i="1" dirty="0"/>
              <a:t>, 044314, 2015</a:t>
            </a:r>
            <a:br>
              <a:rPr lang="en-GB" i="1" dirty="0"/>
            </a:br>
            <a:r>
              <a:rPr lang="en-GB" i="1" dirty="0"/>
              <a:t>V. L. Truesdale, PRC </a:t>
            </a:r>
            <a:r>
              <a:rPr lang="en-GB" b="1" i="1" dirty="0"/>
              <a:t>94</a:t>
            </a:r>
            <a:r>
              <a:rPr lang="en-GB" i="1" dirty="0"/>
              <a:t>, 034308, 2016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Large systematic study, with laser spec.</a:t>
            </a:r>
            <a:br>
              <a:rPr lang="en-GB" b="1" dirty="0"/>
            </a:br>
            <a:r>
              <a:rPr lang="en-GB" b="1" dirty="0"/>
              <a:t>(presented here, paper submitted)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Made possible beams for:</a:t>
            </a:r>
            <a:br>
              <a:rPr lang="en-GB" dirty="0"/>
            </a:br>
            <a:r>
              <a:rPr lang="en-GB" dirty="0"/>
              <a:t>- Mass measurements of astatine nuclei, ISOLTRAP</a:t>
            </a:r>
            <a:br>
              <a:rPr lang="en-GB" dirty="0"/>
            </a:br>
            <a:r>
              <a:rPr lang="en-GB" dirty="0"/>
              <a:t>- Octupole studies in radon nuclei, fast timing of </a:t>
            </a:r>
            <a:r>
              <a:rPr lang="el-GR" dirty="0"/>
              <a:t>β</a:t>
            </a:r>
            <a:r>
              <a:rPr lang="en-GB" dirty="0"/>
              <a:t>-delayed </a:t>
            </a:r>
            <a:r>
              <a:rPr lang="el-GR" dirty="0"/>
              <a:t>γ</a:t>
            </a:r>
            <a:r>
              <a:rPr lang="en-GB" dirty="0"/>
              <a:t> transitions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Interest in running beams with negative ions.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BC3097-96A6-48DA-A6C4-974F40F3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2493165"/>
            <a:ext cx="7061880" cy="38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7AFF616-D5C2-4646-B761-742BDE95BDEA}"/>
              </a:ext>
            </a:extLst>
          </p:cNvPr>
          <p:cNvSpPr/>
          <p:nvPr/>
        </p:nvSpPr>
        <p:spPr>
          <a:xfrm>
            <a:off x="-10403" y="952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7DEBC53B-6A62-4D8E-9A89-19817CD74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626" y="246458"/>
            <a:ext cx="9274374" cy="1977929"/>
          </a:xfrm>
        </p:spPr>
        <p:txBody>
          <a:bodyPr/>
          <a:lstStyle/>
          <a:p>
            <a:r>
              <a:rPr lang="en-US" dirty="0"/>
              <a:t>Charge radii in </a:t>
            </a:r>
            <a:r>
              <a:rPr lang="en-US" dirty="0" err="1"/>
              <a:t>Pb</a:t>
            </a:r>
            <a:r>
              <a:rPr lang="en-US" dirty="0"/>
              <a:t> region, measured as of 2011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0712876-CA7D-4C32-9886-E7A755E2B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9045" y="2033630"/>
            <a:ext cx="9579124" cy="763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9D19C14-CD0B-4BF6-A060-2C04AD392BAB}"/>
              </a:ext>
            </a:extLst>
          </p:cNvPr>
          <p:cNvGrpSpPr/>
          <p:nvPr/>
        </p:nvGrpSpPr>
        <p:grpSpPr>
          <a:xfrm>
            <a:off x="135582" y="3342853"/>
            <a:ext cx="9033899" cy="2331814"/>
            <a:chOff x="135582" y="3342853"/>
            <a:chExt cx="9033899" cy="233181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C3BF311-815A-405D-8716-79B3C46E8296}"/>
                </a:ext>
              </a:extLst>
            </p:cNvPr>
            <p:cNvGrpSpPr/>
            <p:nvPr/>
          </p:nvGrpSpPr>
          <p:grpSpPr>
            <a:xfrm>
              <a:off x="135582" y="3342853"/>
              <a:ext cx="9033899" cy="2331814"/>
              <a:chOff x="-2493343" y="1698948"/>
              <a:chExt cx="7218462" cy="1899971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388D0F2-98E1-4346-B712-890AB93C8C9C}"/>
                  </a:ext>
                </a:extLst>
              </p:cNvPr>
              <p:cNvSpPr txBox="1"/>
              <p:nvPr/>
            </p:nvSpPr>
            <p:spPr>
              <a:xfrm>
                <a:off x="-2493343" y="2696120"/>
                <a:ext cx="2432876" cy="9027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>
                    <a:solidFill>
                      <a:srgbClr val="990099"/>
                    </a:solidFill>
                  </a:rPr>
                  <a:t>Po ISOLDE,PRL106, 052503 (2011)</a:t>
                </a:r>
              </a:p>
              <a:p>
                <a:r>
                  <a:rPr lang="en-GB" sz="2200" b="1" dirty="0">
                    <a:solidFill>
                      <a:srgbClr val="990099"/>
                    </a:solidFill>
                  </a:rPr>
                  <a:t>T. </a:t>
                </a:r>
                <a:r>
                  <a:rPr lang="en-GB" sz="2200" b="1" dirty="0" err="1">
                    <a:solidFill>
                      <a:srgbClr val="990099"/>
                    </a:solidFill>
                  </a:rPr>
                  <a:t>Cocolios</a:t>
                </a:r>
                <a:r>
                  <a:rPr lang="en-GB" sz="2200" b="1" dirty="0">
                    <a:solidFill>
                      <a:srgbClr val="990099"/>
                    </a:solidFill>
                  </a:rPr>
                  <a:t> et al.,</a:t>
                </a: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5CF723B-C419-460D-9627-D0384559D63A}"/>
                  </a:ext>
                </a:extLst>
              </p:cNvPr>
              <p:cNvSpPr/>
              <p:nvPr/>
            </p:nvSpPr>
            <p:spPr>
              <a:xfrm>
                <a:off x="2330167" y="1698948"/>
                <a:ext cx="2394952" cy="893617"/>
              </a:xfrm>
              <a:prstGeom prst="ellipse">
                <a:avLst/>
              </a:prstGeom>
              <a:noFill/>
              <a:ln>
                <a:solidFill>
                  <a:srgbClr val="9303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865D75E-88E6-4307-AB2D-CA03716126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2836" y="4076702"/>
              <a:ext cx="3729365" cy="966751"/>
            </a:xfrm>
            <a:prstGeom prst="straightConnector1">
              <a:avLst/>
            </a:prstGeom>
            <a:ln w="5080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AAD37BA-8750-4462-8358-F798CCC4D90F}"/>
              </a:ext>
            </a:extLst>
          </p:cNvPr>
          <p:cNvGrpSpPr/>
          <p:nvPr/>
        </p:nvGrpSpPr>
        <p:grpSpPr>
          <a:xfrm>
            <a:off x="157613" y="5384929"/>
            <a:ext cx="6815998" cy="1629355"/>
            <a:chOff x="157613" y="5384929"/>
            <a:chExt cx="6815998" cy="162935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D84152-C6BE-4A7E-B600-C1D5C82C5E93}"/>
                </a:ext>
              </a:extLst>
            </p:cNvPr>
            <p:cNvSpPr txBox="1"/>
            <p:nvPr/>
          </p:nvSpPr>
          <p:spPr>
            <a:xfrm>
              <a:off x="157613" y="6244844"/>
              <a:ext cx="3317472" cy="7694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b="1" dirty="0" err="1">
                  <a:solidFill>
                    <a:schemeClr val="accent3"/>
                  </a:solidFill>
                </a:rPr>
                <a:t>Pb</a:t>
              </a:r>
              <a:r>
                <a:rPr lang="en-GB" sz="2200" b="1" dirty="0">
                  <a:solidFill>
                    <a:schemeClr val="accent3"/>
                  </a:solidFill>
                </a:rPr>
                <a:t> ISOLDE, </a:t>
              </a:r>
              <a:r>
                <a:rPr lang="nb-NO" sz="2200" b="1" dirty="0">
                  <a:solidFill>
                    <a:schemeClr val="accent3"/>
                  </a:solidFill>
                </a:rPr>
                <a:t>PRL98, 112502 (2007)</a:t>
              </a:r>
              <a:r>
                <a:rPr lang="en-GB" sz="2200" b="1" dirty="0">
                  <a:solidFill>
                    <a:schemeClr val="accent3"/>
                  </a:solidFill>
                </a:rPr>
                <a:t> </a:t>
              </a:r>
              <a:r>
                <a:rPr lang="nb-NO" sz="2200" b="1" dirty="0">
                  <a:solidFill>
                    <a:schemeClr val="accent3"/>
                  </a:solidFill>
                </a:rPr>
                <a:t>H. De Witte </a:t>
              </a:r>
              <a:r>
                <a:rPr lang="nb-NO" sz="2200" b="1" i="1" dirty="0">
                  <a:solidFill>
                    <a:schemeClr val="accent3"/>
                  </a:solidFill>
                </a:rPr>
                <a:t>et al.</a:t>
              </a:r>
              <a:endParaRPr lang="en-GB" sz="2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00FFB12-C4EA-47E8-B6F5-D81F553C1028}"/>
                </a:ext>
              </a:extLst>
            </p:cNvPr>
            <p:cNvSpPr/>
            <p:nvPr/>
          </p:nvSpPr>
          <p:spPr>
            <a:xfrm rot="20659822">
              <a:off x="4775624" y="5384929"/>
              <a:ext cx="2197987" cy="369733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FD94141-614E-4EC4-9F84-91E77EC552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2360" y="5905261"/>
              <a:ext cx="1404178" cy="399488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DE0DFF4-BE98-41D1-BD51-189016AB26F6}"/>
              </a:ext>
            </a:extLst>
          </p:cNvPr>
          <p:cNvGrpSpPr/>
          <p:nvPr/>
        </p:nvGrpSpPr>
        <p:grpSpPr>
          <a:xfrm>
            <a:off x="585402" y="5578142"/>
            <a:ext cx="7967520" cy="3527631"/>
            <a:chOff x="585402" y="5578142"/>
            <a:chExt cx="7967520" cy="35276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9A3C434-B0C0-45D0-A45D-F877A4AF620A}"/>
                </a:ext>
              </a:extLst>
            </p:cNvPr>
            <p:cNvGrpSpPr/>
            <p:nvPr/>
          </p:nvGrpSpPr>
          <p:grpSpPr>
            <a:xfrm>
              <a:off x="585402" y="5578142"/>
              <a:ext cx="7967520" cy="3527631"/>
              <a:chOff x="-2133918" y="3520270"/>
              <a:chExt cx="6366381" cy="2874327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AA12B1A-F86D-4673-B9F5-ABE8D6440CC9}"/>
                  </a:ext>
                </a:extLst>
              </p:cNvPr>
              <p:cNvSpPr txBox="1"/>
              <p:nvPr/>
            </p:nvSpPr>
            <p:spPr>
              <a:xfrm>
                <a:off x="-2133918" y="5567031"/>
                <a:ext cx="1714025" cy="8275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333399"/>
                    </a:solidFill>
                  </a:rPr>
                  <a:t>2011: Tl isotopes:</a:t>
                </a:r>
                <a:br>
                  <a:rPr lang="en-GB" sz="2000" b="1" dirty="0">
                    <a:solidFill>
                      <a:srgbClr val="333399"/>
                    </a:solidFill>
                  </a:rPr>
                </a:br>
                <a:r>
                  <a:rPr lang="en-GB" sz="2000" b="1" dirty="0">
                    <a:solidFill>
                      <a:srgbClr val="008000"/>
                    </a:solidFill>
                  </a:rPr>
                  <a:t>IS511 ISOLDE </a:t>
                </a:r>
                <a:r>
                  <a:rPr lang="en-GB" sz="2000" b="1" dirty="0">
                    <a:solidFill>
                      <a:srgbClr val="333399"/>
                    </a:solidFill>
                  </a:rPr>
                  <a:t>and 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IRIS(</a:t>
                </a:r>
                <a:r>
                  <a:rPr lang="en-GB" sz="2000" b="1" dirty="0" err="1">
                    <a:solidFill>
                      <a:srgbClr val="FF0000"/>
                    </a:solidFill>
                  </a:rPr>
                  <a:t>Gatchina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DBFAA769-B511-4715-9C7C-0BE29D7D03F0}"/>
                  </a:ext>
                </a:extLst>
              </p:cNvPr>
              <p:cNvSpPr/>
              <p:nvPr/>
            </p:nvSpPr>
            <p:spPr>
              <a:xfrm rot="20727645">
                <a:off x="928851" y="3520270"/>
                <a:ext cx="3303612" cy="533544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41DBE86-4680-4DBD-96E8-255F5F447D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9581" y="6530208"/>
              <a:ext cx="2304547" cy="1559902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D6AABC-37D4-4280-AA12-E818D8362CE6}"/>
              </a:ext>
            </a:extLst>
          </p:cNvPr>
          <p:cNvGrpSpPr/>
          <p:nvPr/>
        </p:nvGrpSpPr>
        <p:grpSpPr>
          <a:xfrm>
            <a:off x="293978" y="2318773"/>
            <a:ext cx="8523006" cy="1615247"/>
            <a:chOff x="293978" y="2318773"/>
            <a:chExt cx="8523006" cy="1615247"/>
          </a:xfrm>
        </p:grpSpPr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06FF6275-EC39-4E6A-9410-468A27ED07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6874" y="2318773"/>
              <a:ext cx="1090110" cy="123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E9CB883-F503-41B9-8739-41A347513585}"/>
                </a:ext>
              </a:extLst>
            </p:cNvPr>
            <p:cNvSpPr txBox="1"/>
            <p:nvPr/>
          </p:nvSpPr>
          <p:spPr>
            <a:xfrm>
              <a:off x="293978" y="2610581"/>
              <a:ext cx="3044742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b="1" dirty="0">
                  <a:solidFill>
                    <a:srgbClr val="FF0000"/>
                  </a:solidFill>
                </a:rPr>
                <a:t>What about astatines?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86A38C1-9797-4CC7-83D0-A9247465D86D}"/>
                </a:ext>
              </a:extLst>
            </p:cNvPr>
            <p:cNvCxnSpPr>
              <a:cxnSpLocks/>
              <a:stCxn id="30" idx="3"/>
              <a:endCxn id="26" idx="1"/>
            </p:cNvCxnSpPr>
            <p:nvPr/>
          </p:nvCxnSpPr>
          <p:spPr>
            <a:xfrm flipV="1">
              <a:off x="3338720" y="2937874"/>
              <a:ext cx="4388154" cy="334427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399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7AFF616-D5C2-4646-B761-742BDE95BDEA}"/>
              </a:ext>
            </a:extLst>
          </p:cNvPr>
          <p:cNvSpPr/>
          <p:nvPr/>
        </p:nvSpPr>
        <p:spPr>
          <a:xfrm>
            <a:off x="-10403" y="952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7DEBC53B-6A62-4D8E-9A89-19817CD74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626" y="136623"/>
            <a:ext cx="9274374" cy="1054599"/>
          </a:xfrm>
        </p:spPr>
        <p:txBody>
          <a:bodyPr/>
          <a:lstStyle/>
          <a:p>
            <a:r>
              <a:rPr lang="en-US" dirty="0"/>
              <a:t>At isotopes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8850C4-CEEF-49AF-A3FA-5C15BF065054}"/>
              </a:ext>
            </a:extLst>
          </p:cNvPr>
          <p:cNvGrpSpPr>
            <a:grpSpLocks noChangeAspect="1"/>
          </p:cNvGrpSpPr>
          <p:nvPr/>
        </p:nvGrpSpPr>
        <p:grpSpPr>
          <a:xfrm>
            <a:off x="10403" y="6724650"/>
            <a:ext cx="12972074" cy="2860975"/>
            <a:chOff x="59167" y="4643844"/>
            <a:chExt cx="8944994" cy="1833759"/>
          </a:xfrm>
        </p:grpSpPr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292E0F65-4FB1-4EF8-A4C9-3A5E25FC69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23"/>
            <a:stretch/>
          </p:blipFill>
          <p:spPr bwMode="auto">
            <a:xfrm>
              <a:off x="1588941" y="5053179"/>
              <a:ext cx="7415220" cy="7958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">
              <a:extLst>
                <a:ext uri="{FF2B5EF4-FFF2-40B4-BE49-F238E27FC236}">
                  <a16:creationId xmlns:a16="http://schemas.microsoft.com/office/drawing/2014/main" id="{A5A98236-FDDE-4C62-A484-3C36CCABB9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83"/>
            <a:stretch/>
          </p:blipFill>
          <p:spPr bwMode="auto">
            <a:xfrm>
              <a:off x="59167" y="5845887"/>
              <a:ext cx="7038009" cy="630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0770D34-83CD-4AAC-8434-DD6C212E5D60}"/>
                </a:ext>
              </a:extLst>
            </p:cNvPr>
            <p:cNvCxnSpPr/>
            <p:nvPr/>
          </p:nvCxnSpPr>
          <p:spPr>
            <a:xfrm flipV="1">
              <a:off x="5796919" y="4911826"/>
              <a:ext cx="0" cy="1565777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77E5D13-73F8-4DB1-8193-D0DC0230A523}"/>
                </a:ext>
              </a:extLst>
            </p:cNvPr>
            <p:cNvCxnSpPr/>
            <p:nvPr/>
          </p:nvCxnSpPr>
          <p:spPr>
            <a:xfrm flipV="1">
              <a:off x="801389" y="5839871"/>
              <a:ext cx="6882063" cy="6016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526E005-A745-4BE5-BB6F-1359D270647B}"/>
                </a:ext>
              </a:extLst>
            </p:cNvPr>
            <p:cNvSpPr txBox="1"/>
            <p:nvPr/>
          </p:nvSpPr>
          <p:spPr>
            <a:xfrm>
              <a:off x="233627" y="5739051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Z=82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B376B3-6AB0-40CD-88BA-DD2C0A285668}"/>
                </a:ext>
              </a:extLst>
            </p:cNvPr>
            <p:cNvSpPr txBox="1"/>
            <p:nvPr/>
          </p:nvSpPr>
          <p:spPr>
            <a:xfrm>
              <a:off x="5429441" y="4643844"/>
              <a:ext cx="8707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N=126</a:t>
              </a: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FD671D5-2B98-445E-9C2D-3B5E2B522FBA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069108" y="8836840"/>
            <a:ext cx="9980049" cy="938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B02EB64-8655-452A-9361-30DE9AA30765}"/>
              </a:ext>
            </a:extLst>
          </p:cNvPr>
          <p:cNvCxnSpPr>
            <a:cxnSpLocks noChangeAspect="1"/>
          </p:cNvCxnSpPr>
          <p:nvPr/>
        </p:nvCxnSpPr>
        <p:spPr>
          <a:xfrm flipH="1">
            <a:off x="8568695" y="7142746"/>
            <a:ext cx="1" cy="24475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ame 39">
            <a:extLst>
              <a:ext uri="{FF2B5EF4-FFF2-40B4-BE49-F238E27FC236}">
                <a16:creationId xmlns:a16="http://schemas.microsoft.com/office/drawing/2014/main" id="{3CEB381F-1207-4A70-B385-A82CFBE96277}"/>
              </a:ext>
            </a:extLst>
          </p:cNvPr>
          <p:cNvSpPr>
            <a:spLocks noChangeAspect="1"/>
          </p:cNvSpPr>
          <p:nvPr/>
        </p:nvSpPr>
        <p:spPr>
          <a:xfrm>
            <a:off x="4344544" y="7813123"/>
            <a:ext cx="4304599" cy="331497"/>
          </a:xfrm>
          <a:prstGeom prst="frame">
            <a:avLst/>
          </a:prstGeom>
          <a:solidFill>
            <a:srgbClr val="FFFF00"/>
          </a:solidFill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Frame 40">
            <a:extLst>
              <a:ext uri="{FF2B5EF4-FFF2-40B4-BE49-F238E27FC236}">
                <a16:creationId xmlns:a16="http://schemas.microsoft.com/office/drawing/2014/main" id="{3369BE86-4CA9-4E8B-A36E-AE6EE7C06907}"/>
              </a:ext>
            </a:extLst>
          </p:cNvPr>
          <p:cNvSpPr>
            <a:spLocks noChangeAspect="1"/>
          </p:cNvSpPr>
          <p:nvPr/>
        </p:nvSpPr>
        <p:spPr>
          <a:xfrm>
            <a:off x="9708544" y="7818185"/>
            <a:ext cx="764993" cy="331497"/>
          </a:xfrm>
          <a:prstGeom prst="frame">
            <a:avLst/>
          </a:prstGeom>
          <a:solidFill>
            <a:srgbClr val="FFFF00"/>
          </a:solidFill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4577A9-1772-4A98-97D3-B1A091073CCD}"/>
              </a:ext>
            </a:extLst>
          </p:cNvPr>
          <p:cNvSpPr txBox="1"/>
          <p:nvPr/>
        </p:nvSpPr>
        <p:spPr>
          <a:xfrm>
            <a:off x="191529" y="1403334"/>
            <a:ext cx="596049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IS534 ran beam for 7 days  in 2014.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Measured the isotope shifts and hyperfine structures of 21 isotopes of astatine, </a:t>
            </a:r>
            <a:r>
              <a:rPr lang="en-GB" baseline="30000" dirty="0"/>
              <a:t>194-211</a:t>
            </a:r>
            <a:r>
              <a:rPr lang="en-GB" dirty="0"/>
              <a:t>At and </a:t>
            </a:r>
            <a:r>
              <a:rPr lang="en-GB" baseline="30000" dirty="0"/>
              <a:t>217-219</a:t>
            </a:r>
            <a:r>
              <a:rPr lang="en-GB" dirty="0"/>
              <a:t>At.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 results for </a:t>
            </a:r>
            <a:r>
              <a:rPr lang="en-GB" baseline="30000" dirty="0"/>
              <a:t>195-211</a:t>
            </a:r>
            <a:r>
              <a:rPr lang="en-GB" dirty="0"/>
              <a:t>At.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Used the in-source method in order to access most exotic cases.</a:t>
            </a:r>
            <a:br>
              <a:rPr lang="en-GB" dirty="0"/>
            </a:b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Large collaborative effort between Windmill, RILIS and ISOLTRAP groups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84ED33-EF2D-486B-80DB-1D7105F7BFD7}"/>
              </a:ext>
            </a:extLst>
          </p:cNvPr>
          <p:cNvSpPr txBox="1"/>
          <p:nvPr/>
        </p:nvSpPr>
        <p:spPr>
          <a:xfrm>
            <a:off x="1503797" y="7690760"/>
            <a:ext cx="21591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Astatine, Z=85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2E77261-4334-46C4-B99B-CEA2E4ABFF0B}"/>
              </a:ext>
            </a:extLst>
          </p:cNvPr>
          <p:cNvCxnSpPr>
            <a:cxnSpLocks noChangeAspect="1"/>
          </p:cNvCxnSpPr>
          <p:nvPr/>
        </p:nvCxnSpPr>
        <p:spPr>
          <a:xfrm>
            <a:off x="3224897" y="8364186"/>
            <a:ext cx="1" cy="1219033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97BE92E-3273-4CBA-8D0E-02133D402FB9}"/>
              </a:ext>
            </a:extLst>
          </p:cNvPr>
          <p:cNvCxnSpPr>
            <a:cxnSpLocks noChangeAspect="1"/>
          </p:cNvCxnSpPr>
          <p:nvPr/>
        </p:nvCxnSpPr>
        <p:spPr>
          <a:xfrm>
            <a:off x="3459847" y="8370536"/>
            <a:ext cx="1" cy="1219033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8E12A04-48F9-43CD-AACD-996225120A4A}"/>
              </a:ext>
            </a:extLst>
          </p:cNvPr>
          <p:cNvGrpSpPr/>
          <p:nvPr/>
        </p:nvGrpSpPr>
        <p:grpSpPr>
          <a:xfrm>
            <a:off x="6280129" y="177239"/>
            <a:ext cx="6718597" cy="7027259"/>
            <a:chOff x="6280129" y="177239"/>
            <a:chExt cx="6718597" cy="7027259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4CC16149-84CE-4087-9AB1-0F1F6D161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280129" y="177239"/>
              <a:ext cx="6657735" cy="53337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6C8F716-46C2-4F3F-96B4-FD8DA031E536}"/>
                </a:ext>
              </a:extLst>
            </p:cNvPr>
            <p:cNvSpPr txBox="1"/>
            <p:nvPr/>
          </p:nvSpPr>
          <p:spPr>
            <a:xfrm>
              <a:off x="8727749" y="5142395"/>
              <a:ext cx="4270977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br>
                <a:rPr lang="en-GB" sz="1600" dirty="0"/>
              </a:br>
              <a:r>
                <a:rPr lang="en-GB" sz="1600" dirty="0"/>
                <a:t>H. </a:t>
              </a:r>
              <a:r>
                <a:rPr lang="en-GB" sz="1600" dirty="0" err="1"/>
                <a:t>Kettunen</a:t>
              </a:r>
              <a:r>
                <a:rPr lang="en-GB" sz="1600" dirty="0"/>
                <a:t>, </a:t>
              </a:r>
              <a:r>
                <a:rPr lang="en-GB" sz="1600" i="1" dirty="0"/>
                <a:t>Eur. Phys. J. A</a:t>
              </a:r>
              <a:r>
                <a:rPr lang="en-GB" sz="1600" dirty="0"/>
                <a:t>, 16(4):457–467, 2003.</a:t>
              </a:r>
            </a:p>
            <a:p>
              <a:pPr algn="r"/>
              <a:r>
                <a:rPr lang="en-GB" sz="1600" dirty="0"/>
                <a:t>H. </a:t>
              </a:r>
              <a:r>
                <a:rPr lang="en-GB" sz="1600" dirty="0" err="1"/>
                <a:t>Kettunen</a:t>
              </a:r>
              <a:r>
                <a:rPr lang="en-GB" sz="1600" dirty="0"/>
                <a:t>, </a:t>
              </a:r>
              <a:r>
                <a:rPr lang="en-GB" sz="1600" i="1" dirty="0"/>
                <a:t>Eur. Phys. J. A</a:t>
              </a:r>
              <a:r>
                <a:rPr lang="en-GB" sz="1600" dirty="0"/>
                <a:t>, 17(4):537–558, 2003.</a:t>
              </a:r>
            </a:p>
            <a:p>
              <a:pPr algn="r"/>
              <a:r>
                <a:rPr lang="en-GB" sz="1600" dirty="0"/>
                <a:t>A. N. Andreyev, </a:t>
              </a:r>
              <a:r>
                <a:rPr lang="en-GB" sz="1600" i="1" dirty="0"/>
                <a:t>PRC</a:t>
              </a:r>
              <a:r>
                <a:rPr lang="en-GB" sz="1600" dirty="0"/>
                <a:t>, 73(2):024317, 2006.</a:t>
              </a:r>
            </a:p>
            <a:p>
              <a:pPr algn="r"/>
              <a:r>
                <a:rPr lang="en-GB" sz="1600" dirty="0"/>
                <a:t>A. N. Andreyev, </a:t>
              </a:r>
              <a:r>
                <a:rPr lang="en-GB" sz="1600" i="1" dirty="0"/>
                <a:t>PRC</a:t>
              </a:r>
              <a:r>
                <a:rPr lang="en-GB" sz="1600" dirty="0"/>
                <a:t>, 79(6):064320, 2009.</a:t>
              </a:r>
            </a:p>
            <a:p>
              <a:pPr algn="r"/>
              <a:r>
                <a:rPr lang="en-GB" sz="1600" dirty="0"/>
                <a:t>K. </a:t>
              </a:r>
              <a:r>
                <a:rPr lang="en-GB" sz="1600" dirty="0" err="1"/>
                <a:t>Auranen</a:t>
              </a:r>
              <a:r>
                <a:rPr lang="en-GB" sz="1600" dirty="0"/>
                <a:t>, </a:t>
              </a:r>
              <a:r>
                <a:rPr lang="en-GB" sz="1600" i="1" dirty="0"/>
                <a:t>PRC</a:t>
              </a:r>
              <a:r>
                <a:rPr lang="en-GB" sz="1600" dirty="0"/>
                <a:t>, 90(2):024310, 2014.</a:t>
              </a:r>
            </a:p>
            <a:p>
              <a:pPr algn="r"/>
              <a:r>
                <a:rPr lang="en-GB" sz="1600" dirty="0"/>
                <a:t>V. L. Truesdale, </a:t>
              </a:r>
              <a:r>
                <a:rPr lang="en-GB" sz="1600" i="1" dirty="0"/>
                <a:t>PRC</a:t>
              </a:r>
              <a:r>
                <a:rPr lang="en-GB" sz="1600" dirty="0"/>
                <a:t>, 94(3):034308, 2016.</a:t>
              </a:r>
            </a:p>
            <a:p>
              <a:pPr algn="r"/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673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1271E148-CE59-4D65-ABEE-1E61E0CDDE94}"/>
              </a:ext>
            </a:extLst>
          </p:cNvPr>
          <p:cNvSpPr/>
          <p:nvPr/>
        </p:nvSpPr>
        <p:spPr>
          <a:xfrm>
            <a:off x="-10403" y="95250"/>
            <a:ext cx="12993688" cy="9623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79226" y="352124"/>
            <a:ext cx="11830095" cy="990090"/>
          </a:xfrm>
        </p:spPr>
        <p:txBody>
          <a:bodyPr/>
          <a:lstStyle/>
          <a:p>
            <a:r>
              <a:rPr lang="en-US" dirty="0"/>
              <a:t>Laser spectroscopy – the basics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E104F4C-D91B-442E-9343-CC78FEBD7B4C}"/>
              </a:ext>
            </a:extLst>
          </p:cNvPr>
          <p:cNvGrpSpPr/>
          <p:nvPr/>
        </p:nvGrpSpPr>
        <p:grpSpPr>
          <a:xfrm>
            <a:off x="5275034" y="1780515"/>
            <a:ext cx="7595083" cy="7725435"/>
            <a:chOff x="5856776" y="1894815"/>
            <a:chExt cx="7260991" cy="7725435"/>
          </a:xfrm>
        </p:grpSpPr>
        <p:grpSp>
          <p:nvGrpSpPr>
            <p:cNvPr id="81" name="Group 80"/>
            <p:cNvGrpSpPr/>
            <p:nvPr/>
          </p:nvGrpSpPr>
          <p:grpSpPr>
            <a:xfrm>
              <a:off x="6562123" y="1957843"/>
              <a:ext cx="5642185" cy="1636337"/>
              <a:chOff x="1267260" y="1099042"/>
              <a:chExt cx="4284069" cy="120219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1267260" y="1099042"/>
                    <a:ext cx="4284069" cy="6788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b="1" i="1" smtClean="0">
                              <a:latin typeface="Cambria Math"/>
                              <a:ea typeface="Cambria Math"/>
                            </a:rPr>
                            <m:t>𝜹</m:t>
                          </m:r>
                          <m:sSup>
                            <m:sSup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`</m:t>
                              </m:r>
                            </m:sup>
                          </m:sSup>
                          <m:r>
                            <a:rPr lang="en-GB" sz="2800" b="1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</m:sub>
                          </m:sSub>
                          <m:f>
                            <m:f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800" b="1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1" i="1" smtClean="0">
                                      <a:latin typeface="Cambria Math"/>
                                      <a:ea typeface="Cambria Math"/>
                                    </a:rPr>
                                    <m:t>𝑨</m:t>
                                  </m:r>
                                </m:e>
                                <m:sup>
                                  <m:r>
                                    <a:rPr lang="en-GB" sz="2800" b="1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𝑨𝑨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den>
                          </m:f>
                          <m:r>
                            <a:rPr lang="en-GB" sz="2800" b="1" i="1" smtClean="0">
                              <a:latin typeface="Cambria Math"/>
                              <a:ea typeface="Cambria Math"/>
                            </a:rPr>
                            <m:t>  +  </m:t>
                          </m:r>
                          <m:sSub>
                            <m:sSub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</m:sub>
                          </m:sSub>
                          <m:r>
                            <a:rPr lang="en-GB" sz="2800" b="1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GB" sz="2800" b="1" i="1" smtClean="0">
                              <a:latin typeface="Cambria Math"/>
                              <a:ea typeface="Cambria Math"/>
                            </a:rPr>
                            <m:t>𝜹</m:t>
                          </m:r>
                          <m:sSup>
                            <m:sSup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2800" b="1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2800" b="1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800" b="1" i="1" smtClean="0">
                                          <a:latin typeface="Cambria Math"/>
                                          <a:ea typeface="Cambria Math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GB" sz="2800" b="1" i="1" smtClean="0"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  <m:r>
                                <a:rPr lang="en-GB" sz="2800" b="1" i="1" smtClean="0">
                                  <a:latin typeface="Cambria Math"/>
                                  <a:ea typeface="Cambria Math"/>
                                </a:rPr>
                                <m:t>`</m:t>
                              </m:r>
                            </m:sup>
                          </m:sSup>
                        </m:oMath>
                      </m:oMathPara>
                    </a14:m>
                    <a:endParaRPr lang="en-GB" sz="2800" b="1" dirty="0"/>
                  </a:p>
                </p:txBody>
              </p:sp>
            </mc:Choice>
            <mc:Fallback xmlns="">
              <p:sp>
                <p:nvSpPr>
                  <p:cNvPr id="85" name="TextBox 8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67260" y="1099042"/>
                    <a:ext cx="4284069" cy="67887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6" name="Left Brace 85"/>
              <p:cNvSpPr/>
              <p:nvPr/>
            </p:nvSpPr>
            <p:spPr>
              <a:xfrm rot="16200000">
                <a:off x="2969605" y="1299007"/>
                <a:ext cx="190323" cy="1189344"/>
              </a:xfrm>
              <a:prstGeom prst="leftBrace">
                <a:avLst>
                  <a:gd name="adj1" fmla="val 41698"/>
                  <a:gd name="adj2" fmla="val 50000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Left Brace 86"/>
              <p:cNvSpPr/>
              <p:nvPr/>
            </p:nvSpPr>
            <p:spPr>
              <a:xfrm rot="16200000">
                <a:off x="4618905" y="1239308"/>
                <a:ext cx="169188" cy="1287605"/>
              </a:xfrm>
              <a:prstGeom prst="leftBrace">
                <a:avLst>
                  <a:gd name="adj1" fmla="val 55588"/>
                  <a:gd name="adj2" fmla="val 50000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402459" y="1916832"/>
                <a:ext cx="1430878" cy="384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Mass shift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078380" y="1907540"/>
                <a:ext cx="1430878" cy="384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Field shift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4EF5799-2234-49F5-A45F-0CEBCDD33A11}"/>
                </a:ext>
              </a:extLst>
            </p:cNvPr>
            <p:cNvGrpSpPr/>
            <p:nvPr/>
          </p:nvGrpSpPr>
          <p:grpSpPr>
            <a:xfrm>
              <a:off x="6015765" y="3783291"/>
              <a:ext cx="7102002" cy="5688352"/>
              <a:chOff x="5029602" y="3783290"/>
              <a:chExt cx="7840516" cy="576911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5252516" y="7298126"/>
                <a:ext cx="7236287" cy="2254277"/>
                <a:chOff x="3779912" y="5157192"/>
                <a:chExt cx="5316393" cy="1656184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3779912" y="5157192"/>
                  <a:ext cx="3096344" cy="1656184"/>
                  <a:chOff x="2987824" y="5082753"/>
                  <a:chExt cx="3096344" cy="1656184"/>
                </a:xfrm>
              </p:grpSpPr>
              <p:sp>
                <p:nvSpPr>
                  <p:cNvPr id="67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3830311" y="6277452"/>
                    <a:ext cx="447527" cy="4614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n</a:t>
                    </a:r>
                    <a:r>
                      <a:rPr lang="en-GB" baseline="-25000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1</a:t>
                    </a:r>
                    <a:endParaRPr lang="en-GB" baseline="-25000" dirty="0">
                      <a:solidFill>
                        <a:srgbClr val="000000"/>
                      </a:solidFill>
                      <a:latin typeface="Symbol" pitchFamily="18" charset="2"/>
                    </a:endParaRPr>
                  </a:p>
                </p:txBody>
              </p:sp>
              <p:sp>
                <p:nvSpPr>
                  <p:cNvPr id="68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4239858" y="6277452"/>
                    <a:ext cx="447527" cy="4614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n</a:t>
                    </a:r>
                    <a:r>
                      <a:rPr lang="en-GB" baseline="-25000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2</a:t>
                    </a:r>
                    <a:endParaRPr lang="en-GB" baseline="-25000" dirty="0">
                      <a:solidFill>
                        <a:srgbClr val="000000"/>
                      </a:solidFill>
                      <a:latin typeface="Symbol" pitchFamily="18" charset="2"/>
                    </a:endParaRPr>
                  </a:p>
                </p:txBody>
              </p:sp>
              <p:sp>
                <p:nvSpPr>
                  <p:cNvPr id="69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4706551" y="6277452"/>
                    <a:ext cx="447527" cy="4614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n</a:t>
                    </a:r>
                    <a:r>
                      <a:rPr lang="en-GB" baseline="-25000" dirty="0">
                        <a:solidFill>
                          <a:srgbClr val="000000"/>
                        </a:solidFill>
                        <a:latin typeface="Symbol" pitchFamily="18" charset="2"/>
                        <a:cs typeface="Arial" pitchFamily="34" charset="0"/>
                      </a:rPr>
                      <a:t>3</a:t>
                    </a:r>
                    <a:endParaRPr lang="en-GB" baseline="-25000" dirty="0">
                      <a:solidFill>
                        <a:srgbClr val="000000"/>
                      </a:solidFill>
                      <a:latin typeface="Symbol" pitchFamily="18" charset="2"/>
                    </a:endParaRPr>
                  </a:p>
                </p:txBody>
              </p:sp>
              <p:cxnSp>
                <p:nvCxnSpPr>
                  <p:cNvPr id="70" name="Straight Connector 69"/>
                  <p:cNvCxnSpPr/>
                  <p:nvPr/>
                </p:nvCxnSpPr>
                <p:spPr bwMode="auto">
                  <a:xfrm>
                    <a:off x="4330849" y="5503440"/>
                    <a:ext cx="18726" cy="8763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 bwMode="auto">
                  <a:xfrm>
                    <a:off x="4902350" y="5512965"/>
                    <a:ext cx="0" cy="86836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/>
                  <p:cNvCxnSpPr/>
                  <p:nvPr/>
                </p:nvCxnSpPr>
                <p:spPr bwMode="auto">
                  <a:xfrm rot="16200000" flipV="1">
                    <a:off x="2348855" y="5732834"/>
                    <a:ext cx="1287463" cy="952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/>
                  <p:cNvCxnSpPr/>
                  <p:nvPr/>
                </p:nvCxnSpPr>
                <p:spPr bwMode="auto">
                  <a:xfrm>
                    <a:off x="3006874" y="6379740"/>
                    <a:ext cx="307729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Freeform 73"/>
                  <p:cNvSpPr/>
                  <p:nvPr/>
                </p:nvSpPr>
                <p:spPr bwMode="auto">
                  <a:xfrm>
                    <a:off x="3168799" y="5476453"/>
                    <a:ext cx="1724026" cy="796925"/>
                  </a:xfrm>
                  <a:custGeom>
                    <a:avLst/>
                    <a:gdLst>
                      <a:gd name="connsiteX0" fmla="*/ 0 w 1724025"/>
                      <a:gd name="connsiteY0" fmla="*/ 779462 h 796924"/>
                      <a:gd name="connsiteX1" fmla="*/ 323850 w 1724025"/>
                      <a:gd name="connsiteY1" fmla="*/ 788987 h 796924"/>
                      <a:gd name="connsiteX2" fmla="*/ 447675 w 1724025"/>
                      <a:gd name="connsiteY2" fmla="*/ 731837 h 796924"/>
                      <a:gd name="connsiteX3" fmla="*/ 571500 w 1724025"/>
                      <a:gd name="connsiteY3" fmla="*/ 550862 h 796924"/>
                      <a:gd name="connsiteX4" fmla="*/ 676275 w 1724025"/>
                      <a:gd name="connsiteY4" fmla="*/ 255587 h 796924"/>
                      <a:gd name="connsiteX5" fmla="*/ 762000 w 1724025"/>
                      <a:gd name="connsiteY5" fmla="*/ 74612 h 796924"/>
                      <a:gd name="connsiteX6" fmla="*/ 819150 w 1724025"/>
                      <a:gd name="connsiteY6" fmla="*/ 17462 h 796924"/>
                      <a:gd name="connsiteX7" fmla="*/ 847725 w 1724025"/>
                      <a:gd name="connsiteY7" fmla="*/ 17462 h 796924"/>
                      <a:gd name="connsiteX8" fmla="*/ 895350 w 1724025"/>
                      <a:gd name="connsiteY8" fmla="*/ 65087 h 796924"/>
                      <a:gd name="connsiteX9" fmla="*/ 1019175 w 1724025"/>
                      <a:gd name="connsiteY9" fmla="*/ 407987 h 796924"/>
                      <a:gd name="connsiteX10" fmla="*/ 1104900 w 1724025"/>
                      <a:gd name="connsiteY10" fmla="*/ 646112 h 796924"/>
                      <a:gd name="connsiteX11" fmla="*/ 1162050 w 1724025"/>
                      <a:gd name="connsiteY11" fmla="*/ 769937 h 796924"/>
                      <a:gd name="connsiteX12" fmla="*/ 1362075 w 1724025"/>
                      <a:gd name="connsiteY12" fmla="*/ 779462 h 796924"/>
                      <a:gd name="connsiteX13" fmla="*/ 1724025 w 1724025"/>
                      <a:gd name="connsiteY13" fmla="*/ 788987 h 796924"/>
                      <a:gd name="connsiteX14" fmla="*/ 1724025 w 1724025"/>
                      <a:gd name="connsiteY14" fmla="*/ 788987 h 796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24025" h="796924">
                        <a:moveTo>
                          <a:pt x="0" y="779462"/>
                        </a:moveTo>
                        <a:cubicBezTo>
                          <a:pt x="124619" y="788193"/>
                          <a:pt x="249238" y="796924"/>
                          <a:pt x="323850" y="788987"/>
                        </a:cubicBezTo>
                        <a:cubicBezTo>
                          <a:pt x="398462" y="781050"/>
                          <a:pt x="406400" y="771524"/>
                          <a:pt x="447675" y="731837"/>
                        </a:cubicBezTo>
                        <a:cubicBezTo>
                          <a:pt x="488950" y="692150"/>
                          <a:pt x="533400" y="630237"/>
                          <a:pt x="571500" y="550862"/>
                        </a:cubicBezTo>
                        <a:cubicBezTo>
                          <a:pt x="609600" y="471487"/>
                          <a:pt x="644525" y="334962"/>
                          <a:pt x="676275" y="255587"/>
                        </a:cubicBezTo>
                        <a:cubicBezTo>
                          <a:pt x="708025" y="176212"/>
                          <a:pt x="738188" y="114300"/>
                          <a:pt x="762000" y="74612"/>
                        </a:cubicBezTo>
                        <a:cubicBezTo>
                          <a:pt x="785813" y="34925"/>
                          <a:pt x="804863" y="26987"/>
                          <a:pt x="819150" y="17462"/>
                        </a:cubicBezTo>
                        <a:cubicBezTo>
                          <a:pt x="833437" y="7937"/>
                          <a:pt x="835025" y="9525"/>
                          <a:pt x="847725" y="17462"/>
                        </a:cubicBezTo>
                        <a:cubicBezTo>
                          <a:pt x="860425" y="25399"/>
                          <a:pt x="866775" y="0"/>
                          <a:pt x="895350" y="65087"/>
                        </a:cubicBezTo>
                        <a:cubicBezTo>
                          <a:pt x="923925" y="130174"/>
                          <a:pt x="1019175" y="407987"/>
                          <a:pt x="1019175" y="407987"/>
                        </a:cubicBezTo>
                        <a:cubicBezTo>
                          <a:pt x="1054100" y="504824"/>
                          <a:pt x="1081088" y="585787"/>
                          <a:pt x="1104900" y="646112"/>
                        </a:cubicBezTo>
                        <a:cubicBezTo>
                          <a:pt x="1128712" y="706437"/>
                          <a:pt x="1119188" y="747712"/>
                          <a:pt x="1162050" y="769937"/>
                        </a:cubicBezTo>
                        <a:cubicBezTo>
                          <a:pt x="1204912" y="792162"/>
                          <a:pt x="1362075" y="779462"/>
                          <a:pt x="1362075" y="779462"/>
                        </a:cubicBezTo>
                        <a:lnTo>
                          <a:pt x="1724025" y="788987"/>
                        </a:lnTo>
                        <a:lnTo>
                          <a:pt x="1724025" y="788987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>
                      <a:solidFill>
                        <a:srgbClr val="000000"/>
                      </a:solidFill>
                    </a:endParaRPr>
                  </a:p>
                </p:txBody>
              </p:sp>
              <p:cxnSp>
                <p:nvCxnSpPr>
                  <p:cNvPr id="75" name="Straight Connector 74"/>
                  <p:cNvCxnSpPr>
                    <a:stCxn id="74" idx="6"/>
                  </p:cNvCxnSpPr>
                  <p:nvPr/>
                </p:nvCxnSpPr>
                <p:spPr bwMode="auto">
                  <a:xfrm>
                    <a:off x="3987950" y="5493915"/>
                    <a:ext cx="0" cy="887413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Freeform 75"/>
                  <p:cNvSpPr/>
                  <p:nvPr/>
                </p:nvSpPr>
                <p:spPr bwMode="auto">
                  <a:xfrm>
                    <a:off x="3511699" y="5476453"/>
                    <a:ext cx="1724026" cy="796925"/>
                  </a:xfrm>
                  <a:custGeom>
                    <a:avLst/>
                    <a:gdLst>
                      <a:gd name="connsiteX0" fmla="*/ 0 w 1724025"/>
                      <a:gd name="connsiteY0" fmla="*/ 779462 h 796924"/>
                      <a:gd name="connsiteX1" fmla="*/ 323850 w 1724025"/>
                      <a:gd name="connsiteY1" fmla="*/ 788987 h 796924"/>
                      <a:gd name="connsiteX2" fmla="*/ 447675 w 1724025"/>
                      <a:gd name="connsiteY2" fmla="*/ 731837 h 796924"/>
                      <a:gd name="connsiteX3" fmla="*/ 571500 w 1724025"/>
                      <a:gd name="connsiteY3" fmla="*/ 550862 h 796924"/>
                      <a:gd name="connsiteX4" fmla="*/ 676275 w 1724025"/>
                      <a:gd name="connsiteY4" fmla="*/ 255587 h 796924"/>
                      <a:gd name="connsiteX5" fmla="*/ 762000 w 1724025"/>
                      <a:gd name="connsiteY5" fmla="*/ 74612 h 796924"/>
                      <a:gd name="connsiteX6" fmla="*/ 819150 w 1724025"/>
                      <a:gd name="connsiteY6" fmla="*/ 17462 h 796924"/>
                      <a:gd name="connsiteX7" fmla="*/ 847725 w 1724025"/>
                      <a:gd name="connsiteY7" fmla="*/ 17462 h 796924"/>
                      <a:gd name="connsiteX8" fmla="*/ 895350 w 1724025"/>
                      <a:gd name="connsiteY8" fmla="*/ 65087 h 796924"/>
                      <a:gd name="connsiteX9" fmla="*/ 1019175 w 1724025"/>
                      <a:gd name="connsiteY9" fmla="*/ 407987 h 796924"/>
                      <a:gd name="connsiteX10" fmla="*/ 1104900 w 1724025"/>
                      <a:gd name="connsiteY10" fmla="*/ 646112 h 796924"/>
                      <a:gd name="connsiteX11" fmla="*/ 1162050 w 1724025"/>
                      <a:gd name="connsiteY11" fmla="*/ 769937 h 796924"/>
                      <a:gd name="connsiteX12" fmla="*/ 1362075 w 1724025"/>
                      <a:gd name="connsiteY12" fmla="*/ 779462 h 796924"/>
                      <a:gd name="connsiteX13" fmla="*/ 1724025 w 1724025"/>
                      <a:gd name="connsiteY13" fmla="*/ 788987 h 796924"/>
                      <a:gd name="connsiteX14" fmla="*/ 1724025 w 1724025"/>
                      <a:gd name="connsiteY14" fmla="*/ 788987 h 796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24025" h="796924">
                        <a:moveTo>
                          <a:pt x="0" y="779462"/>
                        </a:moveTo>
                        <a:cubicBezTo>
                          <a:pt x="124619" y="788193"/>
                          <a:pt x="249238" y="796924"/>
                          <a:pt x="323850" y="788987"/>
                        </a:cubicBezTo>
                        <a:cubicBezTo>
                          <a:pt x="398462" y="781050"/>
                          <a:pt x="406400" y="771524"/>
                          <a:pt x="447675" y="731837"/>
                        </a:cubicBezTo>
                        <a:cubicBezTo>
                          <a:pt x="488950" y="692150"/>
                          <a:pt x="533400" y="630237"/>
                          <a:pt x="571500" y="550862"/>
                        </a:cubicBezTo>
                        <a:cubicBezTo>
                          <a:pt x="609600" y="471487"/>
                          <a:pt x="644525" y="334962"/>
                          <a:pt x="676275" y="255587"/>
                        </a:cubicBezTo>
                        <a:cubicBezTo>
                          <a:pt x="708025" y="176212"/>
                          <a:pt x="738188" y="114300"/>
                          <a:pt x="762000" y="74612"/>
                        </a:cubicBezTo>
                        <a:cubicBezTo>
                          <a:pt x="785813" y="34925"/>
                          <a:pt x="804863" y="26987"/>
                          <a:pt x="819150" y="17462"/>
                        </a:cubicBezTo>
                        <a:cubicBezTo>
                          <a:pt x="833437" y="7937"/>
                          <a:pt x="835025" y="9525"/>
                          <a:pt x="847725" y="17462"/>
                        </a:cubicBezTo>
                        <a:cubicBezTo>
                          <a:pt x="860425" y="25399"/>
                          <a:pt x="866775" y="0"/>
                          <a:pt x="895350" y="65087"/>
                        </a:cubicBezTo>
                        <a:cubicBezTo>
                          <a:pt x="923925" y="130174"/>
                          <a:pt x="1019175" y="407987"/>
                          <a:pt x="1019175" y="407987"/>
                        </a:cubicBezTo>
                        <a:cubicBezTo>
                          <a:pt x="1054100" y="504824"/>
                          <a:pt x="1081088" y="585787"/>
                          <a:pt x="1104900" y="646112"/>
                        </a:cubicBezTo>
                        <a:cubicBezTo>
                          <a:pt x="1128712" y="706437"/>
                          <a:pt x="1119188" y="747712"/>
                          <a:pt x="1162050" y="769937"/>
                        </a:cubicBezTo>
                        <a:cubicBezTo>
                          <a:pt x="1204912" y="792162"/>
                          <a:pt x="1362075" y="779462"/>
                          <a:pt x="1362075" y="779462"/>
                        </a:cubicBezTo>
                        <a:lnTo>
                          <a:pt x="1724025" y="788987"/>
                        </a:lnTo>
                        <a:lnTo>
                          <a:pt x="1724025" y="788987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7" name="Freeform 76"/>
                  <p:cNvSpPr/>
                  <p:nvPr/>
                </p:nvSpPr>
                <p:spPr bwMode="auto">
                  <a:xfrm>
                    <a:off x="4064149" y="5485978"/>
                    <a:ext cx="1724026" cy="796925"/>
                  </a:xfrm>
                  <a:custGeom>
                    <a:avLst/>
                    <a:gdLst>
                      <a:gd name="connsiteX0" fmla="*/ 0 w 1724025"/>
                      <a:gd name="connsiteY0" fmla="*/ 779462 h 796924"/>
                      <a:gd name="connsiteX1" fmla="*/ 323850 w 1724025"/>
                      <a:gd name="connsiteY1" fmla="*/ 788987 h 796924"/>
                      <a:gd name="connsiteX2" fmla="*/ 447675 w 1724025"/>
                      <a:gd name="connsiteY2" fmla="*/ 731837 h 796924"/>
                      <a:gd name="connsiteX3" fmla="*/ 571500 w 1724025"/>
                      <a:gd name="connsiteY3" fmla="*/ 550862 h 796924"/>
                      <a:gd name="connsiteX4" fmla="*/ 676275 w 1724025"/>
                      <a:gd name="connsiteY4" fmla="*/ 255587 h 796924"/>
                      <a:gd name="connsiteX5" fmla="*/ 762000 w 1724025"/>
                      <a:gd name="connsiteY5" fmla="*/ 74612 h 796924"/>
                      <a:gd name="connsiteX6" fmla="*/ 819150 w 1724025"/>
                      <a:gd name="connsiteY6" fmla="*/ 17462 h 796924"/>
                      <a:gd name="connsiteX7" fmla="*/ 847725 w 1724025"/>
                      <a:gd name="connsiteY7" fmla="*/ 17462 h 796924"/>
                      <a:gd name="connsiteX8" fmla="*/ 895350 w 1724025"/>
                      <a:gd name="connsiteY8" fmla="*/ 65087 h 796924"/>
                      <a:gd name="connsiteX9" fmla="*/ 1019175 w 1724025"/>
                      <a:gd name="connsiteY9" fmla="*/ 407987 h 796924"/>
                      <a:gd name="connsiteX10" fmla="*/ 1104900 w 1724025"/>
                      <a:gd name="connsiteY10" fmla="*/ 646112 h 796924"/>
                      <a:gd name="connsiteX11" fmla="*/ 1162050 w 1724025"/>
                      <a:gd name="connsiteY11" fmla="*/ 769937 h 796924"/>
                      <a:gd name="connsiteX12" fmla="*/ 1362075 w 1724025"/>
                      <a:gd name="connsiteY12" fmla="*/ 779462 h 796924"/>
                      <a:gd name="connsiteX13" fmla="*/ 1724025 w 1724025"/>
                      <a:gd name="connsiteY13" fmla="*/ 788987 h 796924"/>
                      <a:gd name="connsiteX14" fmla="*/ 1724025 w 1724025"/>
                      <a:gd name="connsiteY14" fmla="*/ 788987 h 796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24025" h="796924">
                        <a:moveTo>
                          <a:pt x="0" y="779462"/>
                        </a:moveTo>
                        <a:cubicBezTo>
                          <a:pt x="124619" y="788193"/>
                          <a:pt x="249238" y="796924"/>
                          <a:pt x="323850" y="788987"/>
                        </a:cubicBezTo>
                        <a:cubicBezTo>
                          <a:pt x="398462" y="781050"/>
                          <a:pt x="406400" y="771524"/>
                          <a:pt x="447675" y="731837"/>
                        </a:cubicBezTo>
                        <a:cubicBezTo>
                          <a:pt x="488950" y="692150"/>
                          <a:pt x="533400" y="630237"/>
                          <a:pt x="571500" y="550862"/>
                        </a:cubicBezTo>
                        <a:cubicBezTo>
                          <a:pt x="609600" y="471487"/>
                          <a:pt x="644525" y="334962"/>
                          <a:pt x="676275" y="255587"/>
                        </a:cubicBezTo>
                        <a:cubicBezTo>
                          <a:pt x="708025" y="176212"/>
                          <a:pt x="738188" y="114300"/>
                          <a:pt x="762000" y="74612"/>
                        </a:cubicBezTo>
                        <a:cubicBezTo>
                          <a:pt x="785813" y="34925"/>
                          <a:pt x="804863" y="26987"/>
                          <a:pt x="819150" y="17462"/>
                        </a:cubicBezTo>
                        <a:cubicBezTo>
                          <a:pt x="833437" y="7937"/>
                          <a:pt x="835025" y="9525"/>
                          <a:pt x="847725" y="17462"/>
                        </a:cubicBezTo>
                        <a:cubicBezTo>
                          <a:pt x="860425" y="25399"/>
                          <a:pt x="866775" y="0"/>
                          <a:pt x="895350" y="65087"/>
                        </a:cubicBezTo>
                        <a:cubicBezTo>
                          <a:pt x="923925" y="130174"/>
                          <a:pt x="1019175" y="407987"/>
                          <a:pt x="1019175" y="407987"/>
                        </a:cubicBezTo>
                        <a:cubicBezTo>
                          <a:pt x="1054100" y="504824"/>
                          <a:pt x="1081088" y="585787"/>
                          <a:pt x="1104900" y="646112"/>
                        </a:cubicBezTo>
                        <a:cubicBezTo>
                          <a:pt x="1128712" y="706437"/>
                          <a:pt x="1119188" y="747712"/>
                          <a:pt x="1162050" y="769937"/>
                        </a:cubicBezTo>
                        <a:cubicBezTo>
                          <a:pt x="1204912" y="792162"/>
                          <a:pt x="1362075" y="779462"/>
                          <a:pt x="1362075" y="779462"/>
                        </a:cubicBezTo>
                        <a:lnTo>
                          <a:pt x="1724025" y="788987"/>
                        </a:lnTo>
                        <a:lnTo>
                          <a:pt x="1724025" y="788987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8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3030312" y="5082753"/>
                    <a:ext cx="617435" cy="3384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baseline="-250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I</a:t>
                    </a:r>
                    <a:r>
                      <a:rPr lang="en-GB" baseline="-400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ions</a:t>
                    </a:r>
                    <a:endParaRPr lang="en-GB" baseline="-40000">
                      <a:solidFill>
                        <a:srgbClr val="000000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66" name="Rectangle 75"/>
                <p:cNvSpPr>
                  <a:spLocks noChangeArrowheads="1"/>
                </p:cNvSpPr>
                <p:nvPr/>
              </p:nvSpPr>
              <p:spPr bwMode="auto">
                <a:xfrm>
                  <a:off x="6102964" y="5219908"/>
                  <a:ext cx="2993341" cy="915781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l-GR" sz="24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Cambria Math"/>
                      <a:cs typeface="Times New Roman" panose="02020603050405020304" pitchFamily="18" charset="0"/>
                    </a:rPr>
                    <a:t>δ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Symbol" pitchFamily="18" charset="2"/>
                      <a:cs typeface="Arial" pitchFamily="34" charset="0"/>
                    </a:rPr>
                    <a:t>n</a:t>
                  </a:r>
                  <a:r>
                    <a:rPr lang="en-GB" sz="2400" b="1" baseline="300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Cambria Math"/>
                      <a:cs typeface="Arial" panose="020B0604020202020204" pitchFamily="34" charset="0"/>
                    </a:rPr>
                    <a:t>100</a:t>
                  </a:r>
                  <a:r>
                    <a:rPr lang="en-GB" sz="2400" b="1" baseline="300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,102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= 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Symbol" pitchFamily="18" charset="2"/>
                      <a:cs typeface="Arial" pitchFamily="34" charset="0"/>
                    </a:rPr>
                    <a:t>n</a:t>
                  </a:r>
                  <a:r>
                    <a:rPr lang="en-GB" sz="2400" b="1" baseline="-250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1 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Symbol" pitchFamily="18" charset="2"/>
                      <a:cs typeface="Arial" pitchFamily="34" charset="0"/>
                    </a:rPr>
                    <a:t>n</a:t>
                  </a:r>
                  <a:r>
                    <a:rPr lang="en-GB" sz="2400" b="1" baseline="-250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2 </a:t>
                  </a:r>
                  <a:r>
                    <a:rPr lang="en-GB" sz="2400" b="1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, Isotope Shift (IS) is proportional to the charge radius! </a:t>
                  </a:r>
                  <a:endParaRPr lang="en-GB" sz="2400" b="1" baseline="-2500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5029602" y="3783290"/>
                <a:ext cx="7840516" cy="3266961"/>
                <a:chOff x="3420201" y="2546903"/>
                <a:chExt cx="5760311" cy="2400188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3420201" y="2546903"/>
                  <a:ext cx="5602342" cy="2390890"/>
                  <a:chOff x="2217213" y="2661428"/>
                  <a:chExt cx="5602342" cy="2390890"/>
                </a:xfrm>
              </p:grpSpPr>
              <p:grpSp>
                <p:nvGrpSpPr>
                  <p:cNvPr id="5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2217213" y="2661428"/>
                    <a:ext cx="5602342" cy="2390890"/>
                    <a:chOff x="1940683" y="2798398"/>
                    <a:chExt cx="6277173" cy="2391509"/>
                  </a:xfrm>
                </p:grpSpPr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>
                      <a:off x="2993386" y="3608699"/>
                      <a:ext cx="1150259" cy="0"/>
                    </a:xfrm>
                    <a:prstGeom prst="line">
                      <a:avLst/>
                    </a:prstGeom>
                    <a:ln w="508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4" name="Down Arrow 53"/>
                    <p:cNvSpPr/>
                    <p:nvPr/>
                  </p:nvSpPr>
                  <p:spPr>
                    <a:xfrm rot="10800000">
                      <a:off x="3473270" y="3608698"/>
                      <a:ext cx="186047" cy="1188303"/>
                    </a:xfrm>
                    <a:prstGeom prst="downArrow">
                      <a:avLst/>
                    </a:prstGeom>
                    <a:solidFill>
                      <a:schemeClr val="accent1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GB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55" name="Down Arrow 54"/>
                    <p:cNvSpPr/>
                    <p:nvPr/>
                  </p:nvSpPr>
                  <p:spPr>
                    <a:xfrm rot="10800000">
                      <a:off x="5389233" y="3896917"/>
                      <a:ext cx="181761" cy="913674"/>
                    </a:xfrm>
                    <a:prstGeom prst="downArrow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GB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56" name="Down Arrow 55"/>
                    <p:cNvSpPr/>
                    <p:nvPr/>
                  </p:nvSpPr>
                  <p:spPr>
                    <a:xfrm rot="10800000">
                      <a:off x="7358344" y="4161082"/>
                      <a:ext cx="156540" cy="635908"/>
                    </a:xfrm>
                    <a:prstGeom prst="downArrow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GB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57" name="Straight Connector 56"/>
                    <p:cNvCxnSpPr/>
                    <p:nvPr/>
                  </p:nvCxnSpPr>
                  <p:spPr>
                    <a:xfrm>
                      <a:off x="2986873" y="4818386"/>
                      <a:ext cx="1150259" cy="0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8" name="Text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01406" y="4653957"/>
                      <a:ext cx="925278" cy="2940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eaLnBrk="1" hangingPunct="1"/>
                      <a:r>
                        <a:rPr lang="en-GB" sz="2000" b="1" dirty="0" err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F</a:t>
                      </a:r>
                      <a:r>
                        <a:rPr lang="en-GB" sz="2000" b="1" baseline="-25000" dirty="0" err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gs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=J=0</a:t>
                      </a:r>
                    </a:p>
                  </p:txBody>
                </p:sp>
                <p:sp>
                  <p:nvSpPr>
                    <p:cNvPr id="59" name="TextBox 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04419" y="3464645"/>
                      <a:ext cx="1033482" cy="2940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eaLnBrk="1" hangingPunct="1"/>
                      <a:r>
                        <a:rPr lang="en-GB" sz="2000" b="1" dirty="0" err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F’</a:t>
                      </a:r>
                      <a:r>
                        <a:rPr lang="en-GB" sz="2000" b="1" baseline="-25000" dirty="0" err="1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ex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=J’=1</a:t>
                      </a:r>
                    </a:p>
                  </p:txBody>
                </p:sp>
                <p:sp>
                  <p:nvSpPr>
                    <p:cNvPr id="60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40683" y="2798398"/>
                      <a:ext cx="6277173" cy="596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Let’s consider, e.g. even-even </a:t>
                      </a:r>
                      <a:r>
                        <a:rPr lang="en-GB" sz="2300" b="1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Pb</a:t>
                      </a:r>
                      <a: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(Z=82) isotopes: </a:t>
                      </a:r>
                      <a:b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GB" sz="2300" b="1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r>
                        <a:rPr lang="en-GB" sz="2300" b="1" baseline="-25000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nuclear</a:t>
                      </a:r>
                      <a:r>
                        <a:rPr lang="en-GB" sz="2300" b="1" baseline="-25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= 0, therefore </a:t>
                      </a:r>
                      <a:r>
                        <a:rPr lang="en-GB" sz="2300" b="1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  <a:r>
                        <a:rPr lang="en-GB" sz="2300" b="1" baseline="-25000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atom</a:t>
                      </a:r>
                      <a: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= </a:t>
                      </a:r>
                      <a:r>
                        <a:rPr lang="en-GB" sz="2300" b="1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  <a:r>
                        <a:rPr lang="en-GB" sz="2300" b="1" baseline="-25000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electron</a:t>
                      </a:r>
                      <a:r>
                        <a:rPr lang="en-GB" sz="23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GB" sz="2300" b="1" baseline="-25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1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85765" y="4895876"/>
                      <a:ext cx="2004395" cy="2940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2000" b="1" baseline="30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182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Pb(N=100)</a:t>
                      </a:r>
                    </a:p>
                  </p:txBody>
                </p:sp>
                <p:sp>
                  <p:nvSpPr>
                    <p:cNvPr id="62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0483" y="3968832"/>
                      <a:ext cx="405370" cy="3845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GB" sz="2800" b="1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n</a:t>
                      </a:r>
                      <a:r>
                        <a:rPr lang="en-GB" sz="2800" b="1" baseline="-25000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1</a:t>
                      </a:r>
                      <a:endParaRPr lang="en-GB" sz="2800" b="1" baseline="-250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p:txBody>
                </p:sp>
                <p:sp>
                  <p:nvSpPr>
                    <p:cNvPr id="63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90313" y="4112885"/>
                      <a:ext cx="405370" cy="3845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GB" sz="2800" b="1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n</a:t>
                      </a:r>
                      <a:r>
                        <a:rPr lang="en-GB" sz="2800" b="1" baseline="-25000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2</a:t>
                      </a:r>
                      <a:endParaRPr lang="en-GB" sz="2800" b="1" baseline="-250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p:txBody>
                </p:sp>
                <p:sp>
                  <p:nvSpPr>
                    <p:cNvPr id="64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85709" y="4256939"/>
                      <a:ext cx="405370" cy="3845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GB" sz="2800" b="1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n</a:t>
                      </a:r>
                      <a:r>
                        <a:rPr lang="en-GB" sz="2800" b="1" baseline="-25000" dirty="0">
                          <a:solidFill>
                            <a:srgbClr val="000000"/>
                          </a:solidFill>
                          <a:latin typeface="Symbol" pitchFamily="18" charset="2"/>
                          <a:cs typeface="Arial" pitchFamily="34" charset="0"/>
                        </a:rPr>
                        <a:t>3</a:t>
                      </a:r>
                      <a:endParaRPr lang="en-GB" sz="2800" b="1" baseline="-250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p:txBody>
                </p:sp>
              </p:grpSp>
              <p:cxnSp>
                <p:nvCxnSpPr>
                  <p:cNvPr id="51" name="Straight Connector 50"/>
                  <p:cNvCxnSpPr/>
                  <p:nvPr/>
                </p:nvCxnSpPr>
                <p:spPr bwMode="auto">
                  <a:xfrm>
                    <a:off x="4177531" y="3471517"/>
                    <a:ext cx="1639183" cy="0"/>
                  </a:xfrm>
                  <a:prstGeom prst="line">
                    <a:avLst/>
                  </a:prstGeom>
                  <a:ln w="508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 bwMode="auto">
                  <a:xfrm>
                    <a:off x="5856685" y="3737061"/>
                    <a:ext cx="1721703" cy="0"/>
                  </a:xfrm>
                  <a:prstGeom prst="line">
                    <a:avLst/>
                  </a:prstGeom>
                  <a:ln w="508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2" name="Rectangle 26"/>
                <p:cNvSpPr>
                  <a:spLocks noChangeArrowheads="1"/>
                </p:cNvSpPr>
                <p:nvPr/>
              </p:nvSpPr>
              <p:spPr bwMode="auto">
                <a:xfrm>
                  <a:off x="5652120" y="4643844"/>
                  <a:ext cx="1788910" cy="293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0" b="1" baseline="300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184</a:t>
                  </a:r>
                  <a:r>
                    <a:rPr lang="en-GB" sz="2000" b="1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Pb(N=102)</a:t>
                  </a:r>
                </a:p>
              </p:txBody>
            </p:sp>
            <p:sp>
              <p:nvSpPr>
                <p:cNvPr id="43" name="Rectangle 26"/>
                <p:cNvSpPr>
                  <a:spLocks noChangeArrowheads="1"/>
                </p:cNvSpPr>
                <p:nvPr/>
              </p:nvSpPr>
              <p:spPr bwMode="auto">
                <a:xfrm>
                  <a:off x="7391602" y="4653136"/>
                  <a:ext cx="1788910" cy="293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0" b="1" baseline="300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186</a:t>
                  </a:r>
                  <a:r>
                    <a:rPr lang="en-GB" sz="2000" b="1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Pb(N=104)</a:t>
                  </a:r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 bwMode="auto">
                <a:xfrm>
                  <a:off x="6065680" y="3622536"/>
                  <a:ext cx="10266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 bwMode="auto">
                <a:xfrm>
                  <a:off x="6065680" y="4566379"/>
                  <a:ext cx="1026600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 bwMode="auto">
                <a:xfrm>
                  <a:off x="7793872" y="3871460"/>
                  <a:ext cx="10266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 bwMode="auto">
                <a:xfrm>
                  <a:off x="7793872" y="4566379"/>
                  <a:ext cx="1026600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6830592" y="3311328"/>
                  <a:ext cx="9395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b="1" dirty="0">
                      <a:latin typeface="Cambria Math"/>
                      <a:ea typeface="Cambria Math"/>
                    </a:rPr>
                    <a:t>δ</a:t>
                  </a:r>
                  <a:r>
                    <a:rPr lang="en-GB" b="1" dirty="0">
                      <a:solidFill>
                        <a:srgbClr val="000000"/>
                      </a:solidFill>
                      <a:latin typeface="Symbol" pitchFamily="18" charset="2"/>
                      <a:cs typeface="Arial" pitchFamily="34" charset="0"/>
                    </a:rPr>
                    <a:t>n</a:t>
                  </a:r>
                  <a:r>
                    <a:rPr lang="en-GB" b="1" baseline="30000" dirty="0">
                      <a:solidFill>
                        <a:srgbClr val="000000"/>
                      </a:solidFill>
                      <a:latin typeface="Symbol" pitchFamily="18" charset="2"/>
                      <a:cs typeface="Arial" pitchFamily="34" charset="0"/>
                    </a:rPr>
                    <a:t>100,102</a:t>
                  </a:r>
                  <a:endParaRPr lang="en-GB" b="1" dirty="0"/>
                </a:p>
              </p:txBody>
            </p: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6767233" y="3356992"/>
                  <a:ext cx="0" cy="26554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EE6B8A7-C49B-4184-B12C-5EFA7D7B1308}"/>
                </a:ext>
              </a:extLst>
            </p:cNvPr>
            <p:cNvSpPr/>
            <p:nvPr/>
          </p:nvSpPr>
          <p:spPr>
            <a:xfrm>
              <a:off x="5856776" y="1894815"/>
              <a:ext cx="7136912" cy="7725435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B407AC4-8F73-4CB9-9A9C-3F598B22DDB6}"/>
              </a:ext>
            </a:extLst>
          </p:cNvPr>
          <p:cNvGrpSpPr/>
          <p:nvPr/>
        </p:nvGrpSpPr>
        <p:grpSpPr>
          <a:xfrm>
            <a:off x="212525" y="1780515"/>
            <a:ext cx="4833159" cy="7725435"/>
            <a:chOff x="479225" y="1894815"/>
            <a:chExt cx="4833159" cy="7725435"/>
          </a:xfrm>
        </p:grpSpPr>
        <p:grpSp>
          <p:nvGrpSpPr>
            <p:cNvPr id="82" name="Group 81"/>
            <p:cNvGrpSpPr/>
            <p:nvPr/>
          </p:nvGrpSpPr>
          <p:grpSpPr>
            <a:xfrm>
              <a:off x="748400" y="1928673"/>
              <a:ext cx="4515860" cy="1031738"/>
              <a:chOff x="1055988" y="1643056"/>
              <a:chExt cx="2171042" cy="75800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1055988" y="1643056"/>
                    <a:ext cx="2171042" cy="3844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/>
                                </a:rPr>
                                <m:t>𝑎𝑡𝑜𝑚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/>
                                </a:rPr>
                                <m:t>𝑛𝑢𝑐𝑙𝑒𝑎𝑟</m:t>
                              </m:r>
                            </m:sub>
                          </m:sSub>
                          <m:r>
                            <a:rPr lang="en-GB" sz="2800" b="1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latin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/>
                                </a:rPr>
                                <m:t>𝑒𝑙𝑒𝑐𝑡𝑟𝑜𝑛</m:t>
                              </m:r>
                            </m:sub>
                          </m:sSub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83" name="TextBox 8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5988" y="1643056"/>
                    <a:ext cx="2171042" cy="38440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1582852" y="2016656"/>
                    <a:ext cx="949451" cy="3844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b="1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sz="2800" b="1" i="1">
                              <a:latin typeface="Cambria Math"/>
                              <a:ea typeface="Cambria Math"/>
                            </a:rPr>
                            <m:t>𝑭</m:t>
                          </m:r>
                          <m:r>
                            <a:rPr lang="en-GB" sz="2800" b="1" i="1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GB" sz="2800" i="1">
                              <a:latin typeface="Cambria Math"/>
                              <a:ea typeface="Cambria Math"/>
                            </a:rPr>
                            <m:t>0,±1</m:t>
                          </m:r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84" name="TextBox 8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82852" y="2016656"/>
                    <a:ext cx="949451" cy="38440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0" name="Rectangle 79"/>
            <p:cNvSpPr/>
            <p:nvPr/>
          </p:nvSpPr>
          <p:spPr>
            <a:xfrm>
              <a:off x="479225" y="1894815"/>
              <a:ext cx="4833159" cy="7725435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id="{21A8E1C5-5481-4883-8244-10AD759B9763}"/>
              </a:ext>
            </a:extLst>
          </p:cNvPr>
          <p:cNvSpPr/>
          <p:nvPr/>
        </p:nvSpPr>
        <p:spPr>
          <a:xfrm>
            <a:off x="1123950" y="3467232"/>
            <a:ext cx="453650" cy="438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D54CCDC7-C5DF-4F09-AE77-243FCB5C089F}"/>
              </a:ext>
            </a:extLst>
          </p:cNvPr>
          <p:cNvSpPr/>
          <p:nvPr/>
        </p:nvSpPr>
        <p:spPr>
          <a:xfrm>
            <a:off x="1193800" y="5079086"/>
            <a:ext cx="453650" cy="438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7BD5CE6-9280-4956-B7BC-E3C507B69B3A}"/>
              </a:ext>
            </a:extLst>
          </p:cNvPr>
          <p:cNvSpPr/>
          <p:nvPr/>
        </p:nvSpPr>
        <p:spPr>
          <a:xfrm>
            <a:off x="1199770" y="7492990"/>
            <a:ext cx="453650" cy="438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2">
            <a:extLst>
              <a:ext uri="{FF2B5EF4-FFF2-40B4-BE49-F238E27FC236}">
                <a16:creationId xmlns:a16="http://schemas.microsoft.com/office/drawing/2014/main" id="{36D6D97B-3167-47CA-B9E3-B6BBBBF16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53" y="2689619"/>
            <a:ext cx="3820507" cy="640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C27638BD-7B76-4D3A-BE21-85E3CF88CDAE}"/>
              </a:ext>
            </a:extLst>
          </p:cNvPr>
          <p:cNvSpPr txBox="1"/>
          <p:nvPr/>
        </p:nvSpPr>
        <p:spPr>
          <a:xfrm>
            <a:off x="401181" y="8966193"/>
            <a:ext cx="43456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Q</a:t>
            </a:r>
            <a:r>
              <a:rPr lang="en-GB" b="1" baseline="-25000" dirty="0">
                <a:solidFill>
                  <a:srgbClr val="FF0000"/>
                </a:solidFill>
              </a:rPr>
              <a:t>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→</a:t>
            </a:r>
            <a:r>
              <a:rPr lang="en-GB" dirty="0"/>
              <a:t> shape,  </a:t>
            </a:r>
            <a:r>
              <a:rPr lang="el-GR" b="1" dirty="0">
                <a:solidFill>
                  <a:srgbClr val="0070C0"/>
                </a:solidFill>
              </a:rPr>
              <a:t>μ</a:t>
            </a:r>
            <a:r>
              <a:rPr lang="en-GB" b="1" dirty="0">
                <a:solidFill>
                  <a:srgbClr val="0070C0"/>
                </a:solidFill>
              </a:rPr>
              <a:t> →</a:t>
            </a:r>
            <a:r>
              <a:rPr lang="en-GB" b="1" dirty="0"/>
              <a:t> </a:t>
            </a:r>
            <a:r>
              <a:rPr lang="en-GB" dirty="0"/>
              <a:t>orbital</a:t>
            </a:r>
          </a:p>
        </p:txBody>
      </p:sp>
    </p:spTree>
    <p:extLst>
      <p:ext uri="{BB962C8B-B14F-4D97-AF65-F5344CB8AC3E}">
        <p14:creationId xmlns:p14="http://schemas.microsoft.com/office/powerpoint/2010/main" val="3417763381"/>
      </p:ext>
    </p:extLst>
  </p:cSld>
  <p:clrMapOvr>
    <a:masterClrMapping/>
  </p:clrMapOvr>
</p:sld>
</file>

<file path=ppt/theme/theme1.xml><?xml version="1.0" encoding="utf-8"?>
<a:theme xmlns:a="http://schemas.openxmlformats.org/drawingml/2006/main" name="uoy-powerpoint-standardscreen">
  <a:themeElements>
    <a:clrScheme name="University of York Colour Palette">
      <a:dk1>
        <a:srgbClr val="25303B"/>
      </a:dk1>
      <a:lt1>
        <a:srgbClr val="FFFFFF"/>
      </a:lt1>
      <a:dk2>
        <a:srgbClr val="E3E6E5"/>
      </a:dk2>
      <a:lt2>
        <a:srgbClr val="00627D"/>
      </a:lt2>
      <a:accent1>
        <a:srgbClr val="5AB031"/>
      </a:accent1>
      <a:accent2>
        <a:srgbClr val="9067A9"/>
      </a:accent2>
      <a:accent3>
        <a:srgbClr val="E2388C"/>
      </a:accent3>
      <a:accent4>
        <a:srgbClr val="E62A32"/>
      </a:accent4>
      <a:accent5>
        <a:srgbClr val="F18626"/>
      </a:accent5>
      <a:accent6>
        <a:srgbClr val="00ABAA"/>
      </a:accent6>
      <a:hlink>
        <a:srgbClr val="0096D6"/>
      </a:hlink>
      <a:folHlink>
        <a:srgbClr val="E238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uoy-powerpoint-standardscreen</Template>
  <TotalTime>11591</TotalTime>
  <Words>502</Words>
  <Application>Microsoft Office PowerPoint</Application>
  <PresentationFormat>Custom</PresentationFormat>
  <Paragraphs>140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</vt:lpstr>
      <vt:lpstr>Cambria Math</vt:lpstr>
      <vt:lpstr>Symbol</vt:lpstr>
      <vt:lpstr>Times New Roman</vt:lpstr>
      <vt:lpstr>Wingdings</vt:lpstr>
      <vt:lpstr>uoy-powerpoint-standardscreen</vt:lpstr>
      <vt:lpstr>Shape studies in the lead region: in-source laser spectroscopy of astatine nuclei and decay studies in 178Au.</vt:lpstr>
      <vt:lpstr>Collaborators</vt:lpstr>
      <vt:lpstr>Why study nuclear shapes?</vt:lpstr>
      <vt:lpstr>Shape coexistence</vt:lpstr>
      <vt:lpstr>In-source laser spectroscopy of astatine, the rarest naturally occurring NUCLEI on Earth!</vt:lpstr>
      <vt:lpstr>Since the initial LOI on laser-ionised At beams… </vt:lpstr>
      <vt:lpstr>Charge radii in Pb region, measured as of 2011</vt:lpstr>
      <vt:lpstr>At isotopes</vt:lpstr>
      <vt:lpstr>Laser spectroscopy – the basics</vt:lpstr>
      <vt:lpstr>In-source laser spec. - our tools</vt:lpstr>
      <vt:lpstr>Windmill system</vt:lpstr>
      <vt:lpstr>Windmill data</vt:lpstr>
      <vt:lpstr>MR-ToF approach</vt:lpstr>
      <vt:lpstr>HFS &amp; charge radii</vt:lpstr>
      <vt:lpstr>Onset of deformation</vt:lpstr>
      <vt:lpstr>Paper submitted</vt:lpstr>
      <vt:lpstr>Thank you for listening</vt:lpstr>
      <vt:lpstr>Backup slides</vt:lpstr>
      <vt:lpstr>On Octupole collectivity</vt:lpstr>
      <vt:lpstr>Quadrupole moments</vt:lpstr>
      <vt:lpstr>Magnetic dipole moments</vt:lpstr>
    </vt:vector>
  </TitlesOfParts>
  <Company>The 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Lock</dc:creator>
  <cp:lastModifiedBy>James Cubiss</cp:lastModifiedBy>
  <cp:revision>280</cp:revision>
  <dcterms:created xsi:type="dcterms:W3CDTF">2016-10-03T14:02:28Z</dcterms:created>
  <dcterms:modified xsi:type="dcterms:W3CDTF">2018-02-28T15:55:43Z</dcterms:modified>
</cp:coreProperties>
</file>