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58" r:id="rId5"/>
    <p:sldId id="261" r:id="rId6"/>
    <p:sldId id="266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5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58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8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398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8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14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029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81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2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D77F9-6D5D-4B10-9EC4-A55BCDEFFF10}" type="datetimeFigureOut">
              <a:rPr lang="en-GB" smtClean="0"/>
              <a:t>15/02/2018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B1AB8-CB82-4AA8-8233-89E99C343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6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7662/contributions/1083166/attachments/1170993/1690862/LHC-LIU_15octobre15_v2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Injection Studies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C. Bracco, V. Forte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99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Injection studies 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868" y="1325562"/>
            <a:ext cx="8146090" cy="521961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For all beams fully matched optics (beta, alpha, dispersion etc.) </a:t>
            </a:r>
          </a:p>
          <a:p>
            <a:r>
              <a:rPr lang="en-US" sz="2400" dirty="0" smtClean="0"/>
              <a:t>High intensity beams: longitudinal and transverse painting, no optics imperfections or steering errors (only wished offsets in V plane to reach target emittances)</a:t>
            </a:r>
          </a:p>
          <a:p>
            <a:r>
              <a:rPr lang="en-US" sz="2400" dirty="0" smtClean="0"/>
              <a:t>LHC </a:t>
            </a:r>
            <a:r>
              <a:rPr lang="en-US" sz="2400" dirty="0" smtClean="0"/>
              <a:t>beams: </a:t>
            </a:r>
            <a:r>
              <a:rPr lang="en-US" sz="2400" dirty="0" smtClean="0"/>
              <a:t>baseline with </a:t>
            </a:r>
            <a:r>
              <a:rPr lang="en-US" sz="2400" dirty="0" smtClean="0"/>
              <a:t>no </a:t>
            </a:r>
            <a:r>
              <a:rPr lang="en-US" sz="2400" dirty="0" smtClean="0"/>
              <a:t>longitudinal </a:t>
            </a:r>
            <a:r>
              <a:rPr lang="en-US" sz="2400" dirty="0" smtClean="0"/>
              <a:t>or </a:t>
            </a:r>
            <a:r>
              <a:rPr lang="en-US" sz="2400" dirty="0" smtClean="0"/>
              <a:t>transverse painting, effect of imperfections (optics</a:t>
            </a:r>
            <a:r>
              <a:rPr lang="en-US" sz="2400" dirty="0"/>
              <a:t> </a:t>
            </a:r>
            <a:r>
              <a:rPr lang="en-US" sz="2400" dirty="0" smtClean="0"/>
              <a:t>and </a:t>
            </a:r>
            <a:r>
              <a:rPr lang="en-US" sz="2400" b="1" dirty="0" smtClean="0"/>
              <a:t>steering</a:t>
            </a:r>
            <a:r>
              <a:rPr lang="en-US" sz="2400" dirty="0" smtClean="0"/>
              <a:t>) taken into </a:t>
            </a:r>
            <a:r>
              <a:rPr lang="en-US" sz="2400" dirty="0" smtClean="0"/>
              <a:t>account for standard HL-LHC beams. </a:t>
            </a:r>
          </a:p>
          <a:p>
            <a:pPr lvl="1"/>
            <a:r>
              <a:rPr lang="en-US" sz="2000" dirty="0" smtClean="0"/>
              <a:t>Transverse offset along the pulse </a:t>
            </a:r>
            <a:r>
              <a:rPr lang="en-GB" sz="2000" dirty="0" smtClean="0"/>
              <a:t>≤ 1 mm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 precise tailoring of final emittance</a:t>
            </a:r>
            <a:endParaRPr lang="en-US" sz="2000" dirty="0" smtClean="0"/>
          </a:p>
          <a:p>
            <a:r>
              <a:rPr lang="en-US" sz="2400" dirty="0" smtClean="0"/>
              <a:t>Always considered flat </a:t>
            </a:r>
            <a:r>
              <a:rPr lang="en-US" sz="2400" dirty="0" smtClean="0"/>
              <a:t>current pulses </a:t>
            </a:r>
            <a:r>
              <a:rPr lang="en-US" sz="2400" dirty="0" smtClean="0"/>
              <a:t>(need to evaluate impact on achievable intensity if “</a:t>
            </a:r>
            <a:r>
              <a:rPr lang="en-US" sz="2400" dirty="0" smtClean="0"/>
              <a:t>large” </a:t>
            </a:r>
            <a:r>
              <a:rPr lang="en-US" sz="2400" dirty="0" smtClean="0"/>
              <a:t>variations along the pulse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Flatness over 400 us or 600 us </a:t>
            </a:r>
            <a:r>
              <a:rPr lang="en-US" sz="2000" dirty="0" smtClean="0">
                <a:sym typeface="Wingdings" panose="05000000000000000000" pitchFamily="2" charset="2"/>
              </a:rPr>
              <a:t> integrated intensity per ring (ISOLDE)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Flatness along pulse  balanced intensity/ring (</a:t>
            </a:r>
            <a:r>
              <a:rPr lang="en-US" sz="2000" dirty="0">
                <a:sym typeface="Wingdings" panose="05000000000000000000" pitchFamily="2" charset="2"/>
              </a:rPr>
              <a:t>both for LHC and ISOLDE beams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±2% flatness determined assuming that this is the wished uniformity  intensity between the different rings (both for LHC and ISOLDE beams)</a:t>
            </a:r>
          </a:p>
          <a:p>
            <a:pPr lvl="1"/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2454" y="1969587"/>
            <a:ext cx="3598153" cy="258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0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087225" cy="1325563"/>
          </a:xfrm>
        </p:spPr>
        <p:txBody>
          <a:bodyPr/>
          <a:lstStyle/>
          <a:p>
            <a:r>
              <a:rPr lang="en-US" dirty="0" smtClean="0"/>
              <a:t>Simulations already performed for LHC beams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-40046" y="3148124"/>
            <a:ext cx="4844658" cy="3533659"/>
            <a:chOff x="-83465" y="2415355"/>
            <a:chExt cx="5703052" cy="420742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920" y="2415355"/>
              <a:ext cx="4666667" cy="3838095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476504" y="6254639"/>
              <a:ext cx="1276350" cy="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838691" y="3808071"/>
              <a:ext cx="3134" cy="1969851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630431" y="6253450"/>
              <a:ext cx="8386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smtClean="0"/>
                <a:t>~3 mm</a:t>
              </a:r>
              <a:endParaRPr lang="en-GB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-83465" y="4423664"/>
              <a:ext cx="838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/>
                <a:t>~3 mm</a:t>
              </a:r>
              <a:endParaRPr lang="en-GB" b="1" dirty="0"/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1" y="1068992"/>
            <a:ext cx="119192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V. Forte simulations</a:t>
            </a:r>
          </a:p>
          <a:p>
            <a:pPr lvl="1"/>
            <a:r>
              <a:rPr lang="en-US" sz="1800" dirty="0"/>
              <a:t>from realistic L4 trains of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-bunches, NO longitudinal painting, fixed chopping factor at 61% (after optimization), including multi-turn and transverse/longitudinal space charge at PSB injection</a:t>
            </a:r>
          </a:p>
          <a:p>
            <a:pPr lvl="1"/>
            <a:r>
              <a:rPr lang="en-US" sz="1800" b="1" dirty="0" smtClean="0"/>
              <a:t>“pencil beam” with injection offset at 3.40e12 </a:t>
            </a:r>
            <a:r>
              <a:rPr lang="en-US" sz="1800" b="1" dirty="0" smtClean="0"/>
              <a:t>ppb, 40 mA before chopping (23 turns).</a:t>
            </a:r>
            <a:endParaRPr lang="en-US" sz="1800" b="1" dirty="0" smtClean="0"/>
          </a:p>
          <a:p>
            <a:pPr lvl="2"/>
            <a:r>
              <a:rPr lang="en-GB" sz="1800" dirty="0"/>
              <a:t>Emittance sensitivity simulations </a:t>
            </a:r>
            <a:r>
              <a:rPr lang="en-GB" sz="1800" dirty="0" smtClean="0"/>
              <a:t>with space </a:t>
            </a:r>
            <a:r>
              <a:rPr lang="en-GB" sz="1800" dirty="0" smtClean="0"/>
              <a:t>charge after 10 </a:t>
            </a:r>
            <a:r>
              <a:rPr lang="en-GB" sz="1800" dirty="0" err="1" smtClean="0"/>
              <a:t>ms</a:t>
            </a:r>
            <a:r>
              <a:rPr lang="en-GB" sz="1800" dirty="0" smtClean="0"/>
              <a:t> from injection </a:t>
            </a:r>
            <a:r>
              <a:rPr lang="en-GB" sz="1800" dirty="0" smtClean="0"/>
              <a:t>suggest </a:t>
            </a:r>
            <a:r>
              <a:rPr lang="en-GB" sz="1800" b="1" dirty="0"/>
              <a:t>max 3 mm of injection </a:t>
            </a:r>
            <a:r>
              <a:rPr lang="en-GB" sz="1800" b="1" dirty="0" smtClean="0"/>
              <a:t>offset </a:t>
            </a:r>
            <a:r>
              <a:rPr lang="en-GB" sz="1800" dirty="0" smtClean="0"/>
              <a:t>to reach 1.2 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3937" y="3003984"/>
            <a:ext cx="47324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Studies assuming 23mA current before chopping (40 turns for standard HL-LHC beams) with imperfections (optics, steering, BSW fringe fields, etc.) for HL-LHC standard and BCMS beams (from injection to extraction) to be performed.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5" t="22942" r="6759" b="856"/>
          <a:stretch/>
        </p:blipFill>
        <p:spPr bwMode="auto">
          <a:xfrm>
            <a:off x="5147084" y="4973175"/>
            <a:ext cx="6902960" cy="1556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041227" y="5867944"/>
            <a:ext cx="7114674" cy="557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36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Achievable intensities with 25 mA* at PSB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019442"/>
              </p:ext>
            </p:extLst>
          </p:nvPr>
        </p:nvGraphicFramePr>
        <p:xfrm>
          <a:off x="1541547" y="1325563"/>
          <a:ext cx="8529938" cy="477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8889">
                  <a:extLst>
                    <a:ext uri="{9D8B030D-6E8A-4147-A177-3AD203B41FA5}">
                      <a16:colId xmlns:a16="http://schemas.microsoft.com/office/drawing/2014/main" val="3597417750"/>
                    </a:ext>
                  </a:extLst>
                </a:gridCol>
                <a:gridCol w="1575117">
                  <a:extLst>
                    <a:ext uri="{9D8B030D-6E8A-4147-A177-3AD203B41FA5}">
                      <a16:colId xmlns:a16="http://schemas.microsoft.com/office/drawing/2014/main" val="3973169381"/>
                    </a:ext>
                  </a:extLst>
                </a:gridCol>
                <a:gridCol w="1851216">
                  <a:extLst>
                    <a:ext uri="{9D8B030D-6E8A-4147-A177-3AD203B41FA5}">
                      <a16:colId xmlns:a16="http://schemas.microsoft.com/office/drawing/2014/main" val="1162927585"/>
                    </a:ext>
                  </a:extLst>
                </a:gridCol>
                <a:gridCol w="1456556">
                  <a:extLst>
                    <a:ext uri="{9D8B030D-6E8A-4147-A177-3AD203B41FA5}">
                      <a16:colId xmlns:a16="http://schemas.microsoft.com/office/drawing/2014/main" val="2047079677"/>
                    </a:ext>
                  </a:extLst>
                </a:gridCol>
                <a:gridCol w="1154873">
                  <a:extLst>
                    <a:ext uri="{9D8B030D-6E8A-4147-A177-3AD203B41FA5}">
                      <a16:colId xmlns:a16="http://schemas.microsoft.com/office/drawing/2014/main" val="765795583"/>
                    </a:ext>
                  </a:extLst>
                </a:gridCol>
                <a:gridCol w="1363287">
                  <a:extLst>
                    <a:ext uri="{9D8B030D-6E8A-4147-A177-3AD203B41FA5}">
                      <a16:colId xmlns:a16="http://schemas.microsoft.com/office/drawing/2014/main" val="3982661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Intensity per 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turns</a:t>
                      </a:r>
                    </a:p>
                    <a:p>
                      <a:r>
                        <a:rPr lang="en-US" sz="1600" dirty="0" smtClean="0"/>
                        <a:t>(65%</a:t>
                      </a:r>
                      <a:r>
                        <a:rPr lang="en-US" sz="1600" baseline="0" dirty="0" smtClean="0"/>
                        <a:t> Chopping Factor)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turns with</a:t>
                      </a:r>
                      <a:r>
                        <a:rPr lang="en-US" sz="1600" baseline="0" dirty="0" smtClean="0"/>
                        <a:t> 5 % losses in the PSB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Painting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343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BCMS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BCMS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033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LHC25 Standard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 ns LHC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single batch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518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LHCPILOT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LHC pilot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5.00E9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1201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SFTPRO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SPS fixed target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6159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AD target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7890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nTOF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620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EASTA/B/C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 East area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4.50E11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3860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NORMGPS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GPS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1.00E13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7435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NORMHRS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HRS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1.60E13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102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2982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STAGISO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special targets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460353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19446"/>
            <a:ext cx="6463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after 65% chopping factor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8024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Achievable intensities with 15 mA* at PSB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84743"/>
              </p:ext>
            </p:extLst>
          </p:nvPr>
        </p:nvGraphicFramePr>
        <p:xfrm>
          <a:off x="1649983" y="1084929"/>
          <a:ext cx="9018016" cy="4529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483">
                  <a:extLst>
                    <a:ext uri="{9D8B030D-6E8A-4147-A177-3AD203B41FA5}">
                      <a16:colId xmlns:a16="http://schemas.microsoft.com/office/drawing/2014/main" val="3597417750"/>
                    </a:ext>
                  </a:extLst>
                </a:gridCol>
                <a:gridCol w="1665244">
                  <a:extLst>
                    <a:ext uri="{9D8B030D-6E8A-4147-A177-3AD203B41FA5}">
                      <a16:colId xmlns:a16="http://schemas.microsoft.com/office/drawing/2014/main" val="3973169381"/>
                    </a:ext>
                  </a:extLst>
                </a:gridCol>
                <a:gridCol w="1957142">
                  <a:extLst>
                    <a:ext uri="{9D8B030D-6E8A-4147-A177-3AD203B41FA5}">
                      <a16:colId xmlns:a16="http://schemas.microsoft.com/office/drawing/2014/main" val="1162927585"/>
                    </a:ext>
                  </a:extLst>
                </a:gridCol>
                <a:gridCol w="1193483">
                  <a:extLst>
                    <a:ext uri="{9D8B030D-6E8A-4147-A177-3AD203B41FA5}">
                      <a16:colId xmlns:a16="http://schemas.microsoft.com/office/drawing/2014/main" val="2047079677"/>
                    </a:ext>
                  </a:extLst>
                </a:gridCol>
                <a:gridCol w="1986725">
                  <a:extLst>
                    <a:ext uri="{9D8B030D-6E8A-4147-A177-3AD203B41FA5}">
                      <a16:colId xmlns:a16="http://schemas.microsoft.com/office/drawing/2014/main" val="765795583"/>
                    </a:ext>
                  </a:extLst>
                </a:gridCol>
                <a:gridCol w="1021939">
                  <a:extLst>
                    <a:ext uri="{9D8B030D-6E8A-4147-A177-3AD203B41FA5}">
                      <a16:colId xmlns:a16="http://schemas.microsoft.com/office/drawing/2014/main" val="3982661570"/>
                    </a:ext>
                  </a:extLst>
                </a:gridCol>
              </a:tblGrid>
              <a:tr h="61184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Intensity per 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turns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turns with</a:t>
                      </a:r>
                      <a:r>
                        <a:rPr lang="en-US" sz="1600" baseline="0" dirty="0" smtClean="0"/>
                        <a:t> 5 % losses in the PSB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Painting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343889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BCMS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BCMS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033361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LHC25 Standard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 ns LHC</a:t>
                      </a:r>
                      <a:r>
                        <a:rPr lang="en-US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single batch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518716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LHCPILOT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LHC pilot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5.00E9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1201896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SFTPRO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SPS fixed target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6159817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AD target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7890430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nTOF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9.00E12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1620991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EASTA/B/C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 East area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4.50E11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3860375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NORMGPS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GPS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1.00E13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112</a:t>
                      </a:r>
                      <a:endParaRPr lang="en-GB" sz="1100" b="1" i="0" u="none" strike="noStrike" kern="1200" dirty="0">
                        <a:solidFill>
                          <a:srgbClr val="FF99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7435551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NORMHRS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HRS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1.60E13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171**</a:t>
                      </a:r>
                      <a:endParaRPr lang="en-GB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179**</a:t>
                      </a:r>
                      <a:endParaRPr lang="en-GB" sz="11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2982341"/>
                  </a:ext>
                </a:extLst>
              </a:tr>
              <a:tr h="39179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STAGISO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ISOLDE special targets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3.50E12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  <a:endParaRPr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460353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27694" y="6509431"/>
            <a:ext cx="6463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** DIS limit = 150 us so maximum intensity 1.34E13 </a:t>
            </a:r>
            <a:r>
              <a:rPr lang="en-US" sz="1600" dirty="0" err="1" smtClean="0"/>
              <a:t>ppr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13788"/>
            <a:ext cx="6463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after 65% chopping factor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53453" y="5743074"/>
            <a:ext cx="11181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new study: agree on 1 realistic pulse shape (length and flatness) with optics and steering errors </a:t>
            </a:r>
            <a:r>
              <a:rPr lang="en-US" dirty="0" smtClean="0">
                <a:sym typeface="Wingdings" panose="05000000000000000000" pitchFamily="2" charset="2"/>
              </a:rPr>
              <a:t> evaluate impact on integrated intensity and balance between rings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96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2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167616"/>
            <a:ext cx="12087225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Simulations including space charge (PSB injection process)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47" y="3614364"/>
            <a:ext cx="5828202" cy="319959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" y="999182"/>
            <a:ext cx="12191999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V. Forte simulations</a:t>
            </a:r>
          </a:p>
          <a:p>
            <a:pPr lvl="1"/>
            <a:r>
              <a:rPr lang="en-US" sz="2000" dirty="0" smtClean="0"/>
              <a:t>from realistic L4 trains of 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-bunches, NO longitudinal painting, </a:t>
            </a:r>
            <a:r>
              <a:rPr lang="en-US" sz="2000" dirty="0"/>
              <a:t>fixed chopping factor at 61% (after optimization</a:t>
            </a:r>
            <a:r>
              <a:rPr lang="en-US" sz="2000" dirty="0" smtClean="0"/>
              <a:t>), including multi-turn and transverse/longitudinal space charge at PSB injection</a:t>
            </a:r>
          </a:p>
          <a:p>
            <a:pPr lvl="1"/>
            <a:r>
              <a:rPr lang="en-US" sz="2000" b="1" dirty="0" smtClean="0"/>
              <a:t>with and without painting functions</a:t>
            </a:r>
          </a:p>
          <a:p>
            <a:pPr lvl="1"/>
            <a:r>
              <a:rPr lang="en-US" sz="2000" b="1" dirty="0" smtClean="0"/>
              <a:t>Ph.D. thesis (40 mA before chopping) </a:t>
            </a:r>
            <a:r>
              <a:rPr lang="en-US" sz="2000" dirty="0" smtClean="0"/>
              <a:t>plus</a:t>
            </a:r>
            <a:r>
              <a:rPr lang="en-US" sz="2000" b="1" dirty="0" smtClean="0">
                <a:solidFill>
                  <a:srgbClr val="FF0000"/>
                </a:solidFill>
              </a:rPr>
              <a:t> more data points (30 mA before chopping) </a:t>
            </a:r>
            <a:r>
              <a:rPr lang="en-US" sz="2000" dirty="0" smtClean="0"/>
              <a:t>after A. Lombardi request (presented at </a:t>
            </a:r>
            <a:r>
              <a:rPr lang="en-US" sz="2000" dirty="0" smtClean="0">
                <a:hlinkClick r:id="rId3"/>
              </a:rPr>
              <a:t>LIU/HL-LHC Joint </a:t>
            </a:r>
            <a:r>
              <a:rPr lang="en-US" sz="2000" dirty="0">
                <a:hlinkClick r:id="rId3"/>
              </a:rPr>
              <a:t>M</a:t>
            </a:r>
            <a:r>
              <a:rPr lang="en-US" sz="2000" dirty="0" smtClean="0">
                <a:hlinkClick r:id="rId3"/>
              </a:rPr>
              <a:t>eeting </a:t>
            </a:r>
            <a:r>
              <a:rPr lang="en-US" sz="2000" dirty="0" smtClean="0"/>
              <a:t>in</a:t>
            </a:r>
            <a:r>
              <a:rPr lang="en-GB" sz="2000" dirty="0"/>
              <a:t> </a:t>
            </a:r>
            <a:r>
              <a:rPr lang="en-GB" sz="2000" dirty="0" smtClean="0"/>
              <a:t>2015)</a:t>
            </a:r>
          </a:p>
          <a:p>
            <a:pPr lvl="2"/>
            <a:r>
              <a:rPr lang="en-GB" sz="1800" dirty="0" smtClean="0"/>
              <a:t>~10% emittance increase at 3.4e12 p  </a:t>
            </a:r>
            <a:r>
              <a:rPr lang="en-GB" sz="1800" dirty="0" smtClean="0">
                <a:sym typeface="Wingdings" panose="05000000000000000000" pitchFamily="2" charset="2"/>
              </a:rPr>
              <a:t> still fine for </a:t>
            </a:r>
            <a:r>
              <a:rPr lang="en-GB" sz="1800" b="1" dirty="0">
                <a:solidFill>
                  <a:srgbClr val="00FF00"/>
                </a:solidFill>
                <a:sym typeface="Wingdings" panose="05000000000000000000" pitchFamily="2" charset="2"/>
              </a:rPr>
              <a:t>LHC25 Standard LIU </a:t>
            </a:r>
            <a:r>
              <a:rPr lang="en-GB" sz="1800" b="1" dirty="0" smtClean="0">
                <a:solidFill>
                  <a:srgbClr val="00FF00"/>
                </a:solidFill>
                <a:sym typeface="Wingdings" panose="05000000000000000000" pitchFamily="2" charset="2"/>
              </a:rPr>
              <a:t>target emittance  (</a:t>
            </a:r>
            <a:r>
              <a:rPr lang="en-GB" sz="1800" b="1" dirty="0" err="1" smtClean="0">
                <a:solidFill>
                  <a:srgbClr val="00FF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800" b="1" baseline="-25000" dirty="0" err="1" smtClean="0">
                <a:solidFill>
                  <a:srgbClr val="00FF00"/>
                </a:solidFill>
                <a:sym typeface="Wingdings" panose="05000000000000000000" pitchFamily="2" charset="2"/>
              </a:rPr>
              <a:t>x,y,n</a:t>
            </a:r>
            <a:r>
              <a:rPr lang="en-GB" sz="1800" b="1" dirty="0" smtClean="0">
                <a:solidFill>
                  <a:srgbClr val="00FF00"/>
                </a:solidFill>
                <a:sym typeface="Wingdings" panose="05000000000000000000" pitchFamily="2" charset="2"/>
              </a:rPr>
              <a:t>= 1.7 um)</a:t>
            </a:r>
          </a:p>
          <a:p>
            <a:pPr lvl="2"/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smtClean="0">
                <a:sym typeface="Wingdings" panose="05000000000000000000" pitchFamily="2" charset="2"/>
              </a:rPr>
              <a:t>23 </a:t>
            </a:r>
            <a:r>
              <a:rPr lang="en-GB" sz="1800" dirty="0" smtClean="0">
                <a:sym typeface="Wingdings" panose="05000000000000000000" pitchFamily="2" charset="2"/>
              </a:rPr>
              <a:t>mA before chopping </a:t>
            </a:r>
            <a:r>
              <a:rPr lang="en-GB" sz="1800" dirty="0" smtClean="0">
                <a:sym typeface="Wingdings" panose="05000000000000000000" pitchFamily="2" charset="2"/>
              </a:rPr>
              <a:t>(~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40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turns </a:t>
            </a:r>
            <a:r>
              <a:rPr lang="en-GB" sz="1800" dirty="0" smtClean="0">
                <a:sym typeface="Wingdings" panose="05000000000000000000" pitchFamily="2" charset="2"/>
              </a:rPr>
              <a:t>should </a:t>
            </a:r>
            <a:r>
              <a:rPr lang="en-GB" sz="1800" dirty="0" smtClean="0">
                <a:sym typeface="Wingdings" panose="05000000000000000000" pitchFamily="2" charset="2"/>
              </a:rPr>
              <a:t>be fully </a:t>
            </a:r>
            <a:r>
              <a:rPr lang="en-GB" sz="1800" dirty="0" smtClean="0">
                <a:sym typeface="Wingdings" panose="05000000000000000000" pitchFamily="2" charset="2"/>
              </a:rPr>
              <a:t>simulated </a:t>
            </a:r>
            <a:r>
              <a:rPr lang="en-GB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with optics mismatch and steering errors</a:t>
            </a:r>
            <a:r>
              <a:rPr lang="en-GB" sz="1800" dirty="0" smtClean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670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2824</TotalTime>
  <Words>686</Words>
  <Application>Microsoft Office PowerPoint</Application>
  <PresentationFormat>Widescreen</PresentationFormat>
  <Paragraphs>165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Injection Studies</vt:lpstr>
      <vt:lpstr>Injection studies assumptions</vt:lpstr>
      <vt:lpstr>Simulations already performed for LHC beams</vt:lpstr>
      <vt:lpstr>Achievable intensities with 25 mA* at PSB </vt:lpstr>
      <vt:lpstr>Achievable intensities with 15 mA* at PSB </vt:lpstr>
      <vt:lpstr>PowerPoint Presentation</vt:lpstr>
      <vt:lpstr>Simulations including space charge (PSB injection process)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64</cp:revision>
  <dcterms:created xsi:type="dcterms:W3CDTF">2018-02-12T17:33:06Z</dcterms:created>
  <dcterms:modified xsi:type="dcterms:W3CDTF">2018-02-15T10:50:22Z</dcterms:modified>
</cp:coreProperties>
</file>