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embeddings/oleObject1.bin" ContentType="application/vnd.openxmlformats-officedocument.oleObject"/>
  <Override PartName="/ppt/embeddings/Microsoft_Equation1.bin" ContentType="application/vnd.openxmlformats-officedocument.oleObject"/>
  <Override PartName="/ppt/embeddings/Microsoft_Equation2.bin" ContentType="application/vnd.openxmlformats-officedocument.oleObject"/>
  <Override PartName="/ppt/notesSlides/notesSlide3.xml" ContentType="application/vnd.openxmlformats-officedocument.presentationml.notesSlide+xml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Microsoft_Equation3.bin" ContentType="application/vnd.openxmlformats-officedocument.oleObject"/>
  <Override PartName="/ppt/embeddings/oleObject4.bin" ContentType="application/vnd.openxmlformats-officedocument.oleObject"/>
  <Override PartName="/ppt/embeddings/Microsoft_Equation4.bin" ContentType="application/vnd.openxmlformats-officedocument.oleObject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Microsoft_Equation5.bin" ContentType="application/vnd.openxmlformats-officedocument.oleObject"/>
  <Override PartName="/ppt/notesSlides/notesSlide6.xml" ContentType="application/vnd.openxmlformats-officedocument.presentationml.notesSlide+xml"/>
  <Override PartName="/ppt/embeddings/Microsoft_Equation6.bin" ContentType="application/vnd.openxmlformats-officedocument.oleObject"/>
  <Override PartName="/ppt/embeddings/oleObject10.bin" ContentType="application/vnd.openxmlformats-officedocument.oleObject"/>
  <Override PartName="/ppt/embeddings/Microsoft_Equation7.bin" ContentType="application/vnd.openxmlformats-officedocument.oleObject"/>
  <Override PartName="/ppt/notesSlides/notesSlide7.xml" ContentType="application/vnd.openxmlformats-officedocument.presentationml.notesSlide+xml"/>
  <Override PartName="/ppt/embeddings/Microsoft_Equation8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Microsoft_Equation9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Microsoft_Equation10.bin" ContentType="application/vnd.openxmlformats-officedocument.oleObject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embeddings/oleObject17.bin" ContentType="application/vnd.openxmlformats-officedocument.oleObject"/>
  <Override PartName="/ppt/embeddings/oleObject18.bin" ContentType="application/vnd.openxmlformats-officedocument.oleObject"/>
  <Override PartName="/ppt/embeddings/oleObject19.bin" ContentType="application/vnd.openxmlformats-officedocument.oleObject"/>
  <Override PartName="/ppt/embeddings/Microsoft_Equation11.bin" ContentType="application/vnd.openxmlformats-officedocument.oleObject"/>
  <Override PartName="/ppt/embeddings/oleObject20.bin" ContentType="application/vnd.openxmlformats-officedocument.oleObject"/>
  <Override PartName="/ppt/embeddings/oleObject21.bin" ContentType="application/vnd.openxmlformats-officedocument.oleObject"/>
  <Override PartName="/ppt/embeddings/oleObject22.bin" ContentType="application/vnd.openxmlformats-officedocument.oleObject"/>
  <Override PartName="/ppt/embeddings/Microsoft_Equation12.bin" ContentType="application/vnd.openxmlformats-officedocument.oleObject"/>
  <Override PartName="/ppt/notesSlides/notesSlide10.xml" ContentType="application/vnd.openxmlformats-officedocument.presentationml.notesSlide+xml"/>
  <Override PartName="/ppt/embeddings/oleObject23.bin" ContentType="application/vnd.openxmlformats-officedocument.oleObject"/>
  <Override PartName="/ppt/embeddings/oleObject24.bin" ContentType="application/vnd.openxmlformats-officedocument.oleObject"/>
  <Override PartName="/ppt/embeddings/Microsoft_Equation13.bin" ContentType="application/vnd.openxmlformats-officedocument.oleObject"/>
  <Override PartName="/ppt/notesSlides/notesSlide11.xml" ContentType="application/vnd.openxmlformats-officedocument.presentationml.notesSlide+xml"/>
  <Override PartName="/ppt/embeddings/oleObject25.bin" ContentType="application/vnd.openxmlformats-officedocument.oleObject"/>
  <Override PartName="/ppt/embeddings/Microsoft_Equation14.bin" ContentType="application/vnd.openxmlformats-officedocument.oleObject"/>
  <Override PartName="/ppt/embeddings/Microsoft_Equation15.bin" ContentType="application/vnd.openxmlformats-officedocument.oleObject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embeddings/oleObject26.bin" ContentType="application/vnd.openxmlformats-officedocument.oleObject"/>
  <Override PartName="/ppt/embeddings/oleObject27.bin" ContentType="application/vnd.openxmlformats-officedocument.oleObject"/>
  <Override PartName="/ppt/embeddings/oleObject28.bin" ContentType="application/vnd.openxmlformats-officedocument.oleObject"/>
  <Override PartName="/ppt/embeddings/Microsoft_Equation16.bin" ContentType="application/vnd.openxmlformats-officedocument.oleObject"/>
  <Override PartName="/ppt/notesSlides/notesSlide14.xml" ContentType="application/vnd.openxmlformats-officedocument.presentationml.notesSlide+xml"/>
  <Override PartName="/ppt/embeddings/oleObject29.bin" ContentType="application/vnd.openxmlformats-officedocument.oleObject"/>
  <Override PartName="/ppt/embeddings/oleObject30.bin" ContentType="application/vnd.openxmlformats-officedocument.oleObject"/>
  <Override PartName="/ppt/embeddings/Microsoft_Equation17.bin" ContentType="application/vnd.openxmlformats-officedocument.oleObject"/>
  <Override PartName="/ppt/embeddings/Microsoft_Equation18.bin" ContentType="application/vnd.openxmlformats-officedocument.oleObject"/>
  <Override PartName="/ppt/embeddings/Microsoft_Equation19.bin" ContentType="application/vnd.openxmlformats-officedocument.oleObject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embeddings/oleObject31.bin" ContentType="application/vnd.openxmlformats-officedocument.oleObject"/>
  <Override PartName="/ppt/notesSlides/notesSlide17.xml" ContentType="application/vnd.openxmlformats-officedocument.presentationml.notesSlide+xml"/>
  <Override PartName="/ppt/embeddings/Microsoft_Equation20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sldIdLst>
    <p:sldId id="258" r:id="rId2"/>
    <p:sldId id="290" r:id="rId3"/>
    <p:sldId id="292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70" r:id="rId12"/>
    <p:sldId id="294" r:id="rId13"/>
    <p:sldId id="271" r:id="rId14"/>
    <p:sldId id="272" r:id="rId15"/>
    <p:sldId id="273" r:id="rId16"/>
    <p:sldId id="274" r:id="rId17"/>
    <p:sldId id="277" r:id="rId18"/>
    <p:sldId id="278" r:id="rId19"/>
    <p:sldId id="288" r:id="rId20"/>
    <p:sldId id="283" r:id="rId21"/>
    <p:sldId id="284" r:id="rId22"/>
    <p:sldId id="279" r:id="rId23"/>
    <p:sldId id="285" r:id="rId24"/>
    <p:sldId id="293" r:id="rId25"/>
    <p:sldId id="280" r:id="rId26"/>
    <p:sldId id="286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6" d="100"/>
          <a:sy n="96" d="100"/>
        </p:scale>
        <p:origin x="-5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Relationship Id="rId2" Type="http://schemas.openxmlformats.org/officeDocument/2006/relationships/image" Target="../media/image3.emf"/><Relationship Id="rId3" Type="http://schemas.openxmlformats.org/officeDocument/2006/relationships/image" Target="../media/image4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Relationship Id="rId2" Type="http://schemas.openxmlformats.org/officeDocument/2006/relationships/image" Target="../media/image34.emf"/><Relationship Id="rId3" Type="http://schemas.openxmlformats.org/officeDocument/2006/relationships/image" Target="../media/image35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Relationship Id="rId2" Type="http://schemas.openxmlformats.org/officeDocument/2006/relationships/image" Target="../media/image36.emf"/><Relationship Id="rId3" Type="http://schemas.openxmlformats.org/officeDocument/2006/relationships/image" Target="../media/image37.e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4" Type="http://schemas.openxmlformats.org/officeDocument/2006/relationships/image" Target="../media/image44.emf"/><Relationship Id="rId1" Type="http://schemas.openxmlformats.org/officeDocument/2006/relationships/image" Target="../media/image41.emf"/><Relationship Id="rId2" Type="http://schemas.openxmlformats.org/officeDocument/2006/relationships/image" Target="../media/image42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emf"/><Relationship Id="rId2" Type="http://schemas.openxmlformats.org/officeDocument/2006/relationships/image" Target="../media/image44.emf"/><Relationship Id="rId3" Type="http://schemas.openxmlformats.org/officeDocument/2006/relationships/image" Target="../media/image46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emf"/><Relationship Id="rId2" Type="http://schemas.openxmlformats.org/officeDocument/2006/relationships/image" Target="../media/image48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image" Target="../media/image8.emf"/><Relationship Id="rId5" Type="http://schemas.openxmlformats.org/officeDocument/2006/relationships/image" Target="../media/image9.emf"/><Relationship Id="rId1" Type="http://schemas.openxmlformats.org/officeDocument/2006/relationships/image" Target="../media/image5.emf"/><Relationship Id="rId2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4" Type="http://schemas.openxmlformats.org/officeDocument/2006/relationships/image" Target="../media/image15.emf"/><Relationship Id="rId1" Type="http://schemas.openxmlformats.org/officeDocument/2006/relationships/image" Target="../media/image12.emf"/><Relationship Id="rId2" Type="http://schemas.openxmlformats.org/officeDocument/2006/relationships/image" Target="../media/image1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Relationship Id="rId2" Type="http://schemas.openxmlformats.org/officeDocument/2006/relationships/image" Target="../media/image17.emf"/><Relationship Id="rId3" Type="http://schemas.openxmlformats.org/officeDocument/2006/relationships/image" Target="../media/image18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Relationship Id="rId2" Type="http://schemas.openxmlformats.org/officeDocument/2006/relationships/image" Target="../media/image20.emf"/><Relationship Id="rId3" Type="http://schemas.openxmlformats.org/officeDocument/2006/relationships/image" Target="../media/image21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4" Type="http://schemas.openxmlformats.org/officeDocument/2006/relationships/image" Target="../media/image22.emf"/><Relationship Id="rId5" Type="http://schemas.openxmlformats.org/officeDocument/2006/relationships/image" Target="../media/image23.emf"/><Relationship Id="rId1" Type="http://schemas.openxmlformats.org/officeDocument/2006/relationships/image" Target="../media/image19.emf"/><Relationship Id="rId2" Type="http://schemas.openxmlformats.org/officeDocument/2006/relationships/image" Target="../media/image20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4" Type="http://schemas.openxmlformats.org/officeDocument/2006/relationships/image" Target="../media/image28.emf"/><Relationship Id="rId1" Type="http://schemas.openxmlformats.org/officeDocument/2006/relationships/image" Target="../media/image25.emf"/><Relationship Id="rId2" Type="http://schemas.openxmlformats.org/officeDocument/2006/relationships/image" Target="../media/image26.e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4" Type="http://schemas.openxmlformats.org/officeDocument/2006/relationships/image" Target="../media/image27.emf"/><Relationship Id="rId1" Type="http://schemas.openxmlformats.org/officeDocument/2006/relationships/image" Target="../media/image29.emf"/><Relationship Id="rId2" Type="http://schemas.openxmlformats.org/officeDocument/2006/relationships/image" Target="../media/image3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42D350-7AB2-D64E-92E4-C3CE38F7933D}" type="datetimeFigureOut">
              <a:rPr lang="en-US" smtClean="0"/>
              <a:t>5/31/18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7AE0A9-9F3C-3746-AB79-0B1B8D44E4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4384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9pPr>
          </a:lstStyle>
          <a:p>
            <a:pPr eaLnBrk="1" hangingPunct="1"/>
            <a:fld id="{27379397-BB44-1447-8C25-982B241351A7}" type="slidenum">
              <a:rPr lang="en-US" sz="1200">
                <a:latin typeface="Arial" charset="0"/>
              </a:rPr>
              <a:pPr eaLnBrk="1" hangingPunct="1"/>
              <a:t>1</a:t>
            </a:fld>
            <a:endParaRPr lang="en-US" sz="1200" dirty="0">
              <a:latin typeface="Arial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 dirty="0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AB14D-0C1E-E342-A586-B425F9C4136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5219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AB14D-0C1E-E342-A586-B425F9C4136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5219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BH with M between 10^18  and  10^25 g can</a:t>
            </a:r>
            <a:r>
              <a:rPr lang="en-US" baseline="0" dirty="0" smtClean="0"/>
              <a:t> be dark matter.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AB14D-0C1E-E342-A586-B425F9C4136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5498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AB14D-0C1E-E342-A586-B425F9C4136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2789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AB14D-0C1E-E342-A586-B425F9C4136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2789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some of the bubbles this scenario will repeat, and BHs will be formed with inflating universes inside.</a:t>
            </a:r>
          </a:p>
          <a:p>
            <a:r>
              <a:rPr lang="en-US" dirty="0" smtClean="0"/>
              <a:t>We </a:t>
            </a:r>
            <a:r>
              <a:rPr lang="en-US" dirty="0" smtClean="0"/>
              <a:t>may be living in a baby universe inside a BH.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AB14D-0C1E-E342-A586-B425F9C4136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0950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layer</a:t>
            </a:r>
            <a:r>
              <a:rPr lang="en-US" baseline="0" dirty="0" smtClean="0"/>
              <a:t> next to the bubble is evacuated by the impact.  E+ ~ -E- ~ 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AB14D-0C1E-E342-A586-B425F9C41363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5880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motivated the recent upsurge of interest in PBH.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7AE0A9-9F3C-3746-AB79-0B1B8D44E49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9092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AB14D-0C1E-E342-A586-B425F9C4136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0130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AB14D-0C1E-E342-A586-B425F9C4136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7988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vacuum b has energy density lower than I</a:t>
            </a:r>
            <a:r>
              <a:rPr lang="en-US" baseline="0" dirty="0" smtClean="0"/>
              <a:t> but higher than our vacuum.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 bubble eats up the high-energy false vacuum,</a:t>
            </a:r>
            <a:r>
              <a:rPr lang="en-US" baseline="0" dirty="0" smtClean="0"/>
              <a:t> and the released energy goes into the kinetic energy of the bubble wall.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AB14D-0C1E-E342-A586-B425F9C4136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7988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AB14D-0C1E-E342-A586-B425F9C4136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8201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AB14D-0C1E-E342-A586-B425F9C4136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1271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Given the bubble size, we want to know the mass of the resulting BH.  This requires a numerical simulation.</a:t>
            </a:r>
          </a:p>
          <a:p>
            <a:r>
              <a:rPr lang="en-US" dirty="0" smtClean="0"/>
              <a:t>But</a:t>
            </a:r>
            <a:r>
              <a:rPr lang="en-US" baseline="0" dirty="0" smtClean="0"/>
              <a:t> we can impose an upper bound on how large this mass can be.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AB14D-0C1E-E342-A586-B425F9C4136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0950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</a:t>
            </a:r>
            <a:r>
              <a:rPr lang="en-US" baseline="0" dirty="0" smtClean="0"/>
              <a:t> </a:t>
            </a:r>
            <a:r>
              <a:rPr lang="en-US" baseline="0" dirty="0" smtClean="0"/>
              <a:t>bubbles are initially much bigger than the horizon.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AB14D-0C1E-E342-A586-B425F9C4136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1271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30823-1804-144B-9137-C4FFD5A2B183}" type="datetimeFigureOut">
              <a:rPr lang="en-US" smtClean="0"/>
              <a:t>5/31/18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5B0D5-EF11-424D-B8FE-562FCA57E3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039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30823-1804-144B-9137-C4FFD5A2B183}" type="datetimeFigureOut">
              <a:rPr lang="en-US" smtClean="0"/>
              <a:t>5/31/18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5B0D5-EF11-424D-B8FE-562FCA57E3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071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30823-1804-144B-9137-C4FFD5A2B183}" type="datetimeFigureOut">
              <a:rPr lang="en-US" smtClean="0"/>
              <a:t>5/31/18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5B0D5-EF11-424D-B8FE-562FCA57E3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576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8FD1503-411A-9545-9B83-934A387DE1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1624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347483B-2F73-A24B-ACF5-A90D253F460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663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30823-1804-144B-9137-C4FFD5A2B183}" type="datetimeFigureOut">
              <a:rPr lang="en-US" smtClean="0"/>
              <a:t>5/31/18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5B0D5-EF11-424D-B8FE-562FCA57E3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102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30823-1804-144B-9137-C4FFD5A2B183}" type="datetimeFigureOut">
              <a:rPr lang="en-US" smtClean="0"/>
              <a:t>5/31/18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5B0D5-EF11-424D-B8FE-562FCA57E3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625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30823-1804-144B-9137-C4FFD5A2B183}" type="datetimeFigureOut">
              <a:rPr lang="en-US" smtClean="0"/>
              <a:t>5/31/18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5B0D5-EF11-424D-B8FE-562FCA57E3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514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30823-1804-144B-9137-C4FFD5A2B183}" type="datetimeFigureOut">
              <a:rPr lang="en-US" smtClean="0"/>
              <a:t>5/31/18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5B0D5-EF11-424D-B8FE-562FCA57E3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28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30823-1804-144B-9137-C4FFD5A2B183}" type="datetimeFigureOut">
              <a:rPr lang="en-US" smtClean="0"/>
              <a:t>5/31/18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5B0D5-EF11-424D-B8FE-562FCA57E3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293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30823-1804-144B-9137-C4FFD5A2B183}" type="datetimeFigureOut">
              <a:rPr lang="en-US" smtClean="0"/>
              <a:t>5/31/18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5B0D5-EF11-424D-B8FE-562FCA57E3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41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30823-1804-144B-9137-C4FFD5A2B183}" type="datetimeFigureOut">
              <a:rPr lang="en-US" smtClean="0"/>
              <a:t>5/31/18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5B0D5-EF11-424D-B8FE-562FCA57E3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85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30823-1804-144B-9137-C4FFD5A2B183}" type="datetimeFigureOut">
              <a:rPr lang="en-US" smtClean="0"/>
              <a:t>5/31/18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5B0D5-EF11-424D-B8FE-562FCA57E3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84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30823-1804-144B-9137-C4FFD5A2B183}" type="datetimeFigureOut">
              <a:rPr lang="en-US" smtClean="0"/>
              <a:t>5/31/18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5B0D5-EF11-424D-B8FE-562FCA57E3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828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Microsoft_Equation10.bin"/><Relationship Id="rId12" Type="http://schemas.openxmlformats.org/officeDocument/2006/relationships/image" Target="../media/image23.e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13.bin"/><Relationship Id="rId4" Type="http://schemas.openxmlformats.org/officeDocument/2006/relationships/image" Target="../media/image19.emf"/><Relationship Id="rId5" Type="http://schemas.openxmlformats.org/officeDocument/2006/relationships/oleObject" Target="../embeddings/oleObject14.bin"/><Relationship Id="rId6" Type="http://schemas.openxmlformats.org/officeDocument/2006/relationships/image" Target="../media/image20.emf"/><Relationship Id="rId7" Type="http://schemas.openxmlformats.org/officeDocument/2006/relationships/oleObject" Target="../embeddings/oleObject15.bin"/><Relationship Id="rId8" Type="http://schemas.openxmlformats.org/officeDocument/2006/relationships/image" Target="../media/image21.emf"/><Relationship Id="rId9" Type="http://schemas.openxmlformats.org/officeDocument/2006/relationships/oleObject" Target="../embeddings/oleObject16.bin"/><Relationship Id="rId10" Type="http://schemas.openxmlformats.org/officeDocument/2006/relationships/image" Target="../media/image22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4" Type="http://schemas.openxmlformats.org/officeDocument/2006/relationships/oleObject" Target="../embeddings/oleObject17.bin"/><Relationship Id="rId5" Type="http://schemas.openxmlformats.org/officeDocument/2006/relationships/image" Target="../media/image25.emf"/><Relationship Id="rId6" Type="http://schemas.openxmlformats.org/officeDocument/2006/relationships/oleObject" Target="../embeddings/oleObject18.bin"/><Relationship Id="rId7" Type="http://schemas.openxmlformats.org/officeDocument/2006/relationships/image" Target="../media/image26.emf"/><Relationship Id="rId8" Type="http://schemas.openxmlformats.org/officeDocument/2006/relationships/oleObject" Target="../embeddings/oleObject19.bin"/><Relationship Id="rId9" Type="http://schemas.openxmlformats.org/officeDocument/2006/relationships/image" Target="../media/image27.emf"/><Relationship Id="rId10" Type="http://schemas.openxmlformats.org/officeDocument/2006/relationships/oleObject" Target="../embeddings/Microsoft_Equation11.bin"/><Relationship Id="rId11" Type="http://schemas.openxmlformats.org/officeDocument/2006/relationships/image" Target="../media/image28.emf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oleObject" Target="../embeddings/oleObject20.bin"/><Relationship Id="rId5" Type="http://schemas.openxmlformats.org/officeDocument/2006/relationships/image" Target="../media/image29.emf"/><Relationship Id="rId6" Type="http://schemas.openxmlformats.org/officeDocument/2006/relationships/oleObject" Target="../embeddings/oleObject21.bin"/><Relationship Id="rId7" Type="http://schemas.openxmlformats.org/officeDocument/2006/relationships/image" Target="../media/image30.emf"/><Relationship Id="rId8" Type="http://schemas.openxmlformats.org/officeDocument/2006/relationships/oleObject" Target="../embeddings/oleObject22.bin"/><Relationship Id="rId9" Type="http://schemas.openxmlformats.org/officeDocument/2006/relationships/image" Target="../media/image31.emf"/><Relationship Id="rId10" Type="http://schemas.openxmlformats.org/officeDocument/2006/relationships/oleObject" Target="../embeddings/Microsoft_Equation12.bin"/><Relationship Id="rId11" Type="http://schemas.openxmlformats.org/officeDocument/2006/relationships/image" Target="../media/image27.emf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4" Type="http://schemas.openxmlformats.org/officeDocument/2006/relationships/oleObject" Target="../embeddings/oleObject23.bin"/><Relationship Id="rId5" Type="http://schemas.openxmlformats.org/officeDocument/2006/relationships/image" Target="../media/image33.emf"/><Relationship Id="rId6" Type="http://schemas.openxmlformats.org/officeDocument/2006/relationships/oleObject" Target="../embeddings/oleObject24.bin"/><Relationship Id="rId7" Type="http://schemas.openxmlformats.org/officeDocument/2006/relationships/image" Target="../media/image34.emf"/><Relationship Id="rId8" Type="http://schemas.openxmlformats.org/officeDocument/2006/relationships/oleObject" Target="../embeddings/Microsoft_Equation13.bin"/><Relationship Id="rId9" Type="http://schemas.openxmlformats.org/officeDocument/2006/relationships/image" Target="../media/image35.emf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4" Type="http://schemas.openxmlformats.org/officeDocument/2006/relationships/image" Target="../media/image38.png"/><Relationship Id="rId5" Type="http://schemas.openxmlformats.org/officeDocument/2006/relationships/oleObject" Target="../embeddings/oleObject25.bin"/><Relationship Id="rId6" Type="http://schemas.openxmlformats.org/officeDocument/2006/relationships/image" Target="../media/image33.emf"/><Relationship Id="rId7" Type="http://schemas.openxmlformats.org/officeDocument/2006/relationships/oleObject" Target="../embeddings/Microsoft_Equation14.bin"/><Relationship Id="rId8" Type="http://schemas.openxmlformats.org/officeDocument/2006/relationships/image" Target="../media/image36.emf"/><Relationship Id="rId9" Type="http://schemas.openxmlformats.org/officeDocument/2006/relationships/oleObject" Target="../embeddings/Microsoft_Equation15.bin"/><Relationship Id="rId10" Type="http://schemas.openxmlformats.org/officeDocument/2006/relationships/image" Target="../media/image37.emf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4.emf"/><Relationship Id="rId12" Type="http://schemas.openxmlformats.org/officeDocument/2006/relationships/image" Target="../media/image45.png"/><Relationship Id="rId13" Type="http://schemas.openxmlformats.org/officeDocument/2006/relationships/image" Target="../media/image40.png"/><Relationship Id="rId1" Type="http://schemas.openxmlformats.org/officeDocument/2006/relationships/vmlDrawing" Target="../drawings/vmlDrawing12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3.xml"/><Relationship Id="rId4" Type="http://schemas.openxmlformats.org/officeDocument/2006/relationships/oleObject" Target="../embeddings/oleObject26.bin"/><Relationship Id="rId5" Type="http://schemas.openxmlformats.org/officeDocument/2006/relationships/image" Target="../media/image41.emf"/><Relationship Id="rId6" Type="http://schemas.openxmlformats.org/officeDocument/2006/relationships/oleObject" Target="../embeddings/oleObject27.bin"/><Relationship Id="rId7" Type="http://schemas.openxmlformats.org/officeDocument/2006/relationships/image" Target="../media/image42.emf"/><Relationship Id="rId8" Type="http://schemas.openxmlformats.org/officeDocument/2006/relationships/oleObject" Target="../embeddings/oleObject28.bin"/><Relationship Id="rId9" Type="http://schemas.openxmlformats.org/officeDocument/2006/relationships/image" Target="../media/image43.emf"/><Relationship Id="rId10" Type="http://schemas.openxmlformats.org/officeDocument/2006/relationships/oleObject" Target="../embeddings/Microsoft_Equation16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4" Type="http://schemas.openxmlformats.org/officeDocument/2006/relationships/oleObject" Target="../embeddings/oleObject29.bin"/><Relationship Id="rId5" Type="http://schemas.openxmlformats.org/officeDocument/2006/relationships/image" Target="../media/image43.emf"/><Relationship Id="rId6" Type="http://schemas.openxmlformats.org/officeDocument/2006/relationships/oleObject" Target="../embeddings/oleObject30.bin"/><Relationship Id="rId7" Type="http://schemas.openxmlformats.org/officeDocument/2006/relationships/image" Target="../media/image44.emf"/><Relationship Id="rId8" Type="http://schemas.openxmlformats.org/officeDocument/2006/relationships/oleObject" Target="../embeddings/Microsoft_Equation17.bin"/><Relationship Id="rId9" Type="http://schemas.openxmlformats.org/officeDocument/2006/relationships/image" Target="../media/image46.emf"/><Relationship Id="rId10" Type="http://schemas.openxmlformats.org/officeDocument/2006/relationships/image" Target="../media/image45.png"/><Relationship Id="rId11" Type="http://schemas.openxmlformats.org/officeDocument/2006/relationships/image" Target="../media/image40.png"/><Relationship Id="rId1" Type="http://schemas.openxmlformats.org/officeDocument/2006/relationships/vmlDrawing" Target="../drawings/vmlDrawing13.vml"/><Relationship Id="rId2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8.bin"/><Relationship Id="rId4" Type="http://schemas.openxmlformats.org/officeDocument/2006/relationships/image" Target="../media/image47.emf"/><Relationship Id="rId5" Type="http://schemas.openxmlformats.org/officeDocument/2006/relationships/oleObject" Target="../embeddings/Microsoft_Equation19.bin"/><Relationship Id="rId6" Type="http://schemas.openxmlformats.org/officeDocument/2006/relationships/image" Target="../media/image48.emf"/><Relationship Id="rId1" Type="http://schemas.openxmlformats.org/officeDocument/2006/relationships/vmlDrawing" Target="../drawings/vmlDrawing14.vml"/><Relationship Id="rId2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2.emf"/><Relationship Id="rId6" Type="http://schemas.openxmlformats.org/officeDocument/2006/relationships/oleObject" Target="../embeddings/Microsoft_Equation1.bin"/><Relationship Id="rId7" Type="http://schemas.openxmlformats.org/officeDocument/2006/relationships/image" Target="../media/image3.emf"/><Relationship Id="rId8" Type="http://schemas.openxmlformats.org/officeDocument/2006/relationships/oleObject" Target="../embeddings/Microsoft_Equation2.bin"/><Relationship Id="rId9" Type="http://schemas.openxmlformats.org/officeDocument/2006/relationships/image" Target="../media/image4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4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oleObject" Target="../embeddings/oleObject31.bin"/><Relationship Id="rId5" Type="http://schemas.openxmlformats.org/officeDocument/2006/relationships/image" Target="../media/image51.emf"/><Relationship Id="rId6" Type="http://schemas.openxmlformats.org/officeDocument/2006/relationships/image" Target="../media/image24.png"/><Relationship Id="rId1" Type="http://schemas.openxmlformats.org/officeDocument/2006/relationships/vmlDrawing" Target="../drawings/vmlDrawing15.vml"/><Relationship Id="rId2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4" Type="http://schemas.openxmlformats.org/officeDocument/2006/relationships/image" Target="../media/image54.png"/><Relationship Id="rId5" Type="http://schemas.openxmlformats.org/officeDocument/2006/relationships/oleObject" Target="../embeddings/Microsoft_Equation20.bin"/><Relationship Id="rId6" Type="http://schemas.openxmlformats.org/officeDocument/2006/relationships/image" Target="../media/image53.emf"/><Relationship Id="rId1" Type="http://schemas.openxmlformats.org/officeDocument/2006/relationships/vmlDrawing" Target="../drawings/vmlDrawing16.vml"/><Relationship Id="rId2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4.bin"/><Relationship Id="rId12" Type="http://schemas.openxmlformats.org/officeDocument/2006/relationships/image" Target="../media/image8.emf"/><Relationship Id="rId13" Type="http://schemas.openxmlformats.org/officeDocument/2006/relationships/oleObject" Target="../embeddings/Microsoft_Equation4.bin"/><Relationship Id="rId14" Type="http://schemas.openxmlformats.org/officeDocument/2006/relationships/image" Target="../media/image9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3.xml"/><Relationship Id="rId4" Type="http://schemas.openxmlformats.org/officeDocument/2006/relationships/image" Target="../media/image10.e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5.emf"/><Relationship Id="rId7" Type="http://schemas.openxmlformats.org/officeDocument/2006/relationships/oleObject" Target="../embeddings/oleObject3.bin"/><Relationship Id="rId8" Type="http://schemas.openxmlformats.org/officeDocument/2006/relationships/image" Target="../media/image6.emf"/><Relationship Id="rId9" Type="http://schemas.openxmlformats.org/officeDocument/2006/relationships/oleObject" Target="../embeddings/Microsoft_Equation3.bin"/><Relationship Id="rId10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8.bin"/><Relationship Id="rId12" Type="http://schemas.openxmlformats.org/officeDocument/2006/relationships/image" Target="../media/image15.emf"/><Relationship Id="rId13" Type="http://schemas.openxmlformats.org/officeDocument/2006/relationships/oleObject" Target="../embeddings/oleObject9.bin"/><Relationship Id="rId14" Type="http://schemas.openxmlformats.org/officeDocument/2006/relationships/oleObject" Target="../embeddings/Microsoft_Equation5.bin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5.xml"/><Relationship Id="rId4" Type="http://schemas.openxmlformats.org/officeDocument/2006/relationships/image" Target="../media/image10.emf"/><Relationship Id="rId5" Type="http://schemas.openxmlformats.org/officeDocument/2006/relationships/oleObject" Target="../embeddings/oleObject5.bin"/><Relationship Id="rId6" Type="http://schemas.openxmlformats.org/officeDocument/2006/relationships/image" Target="../media/image12.emf"/><Relationship Id="rId7" Type="http://schemas.openxmlformats.org/officeDocument/2006/relationships/oleObject" Target="../embeddings/oleObject6.bin"/><Relationship Id="rId8" Type="http://schemas.openxmlformats.org/officeDocument/2006/relationships/image" Target="../media/image13.emf"/><Relationship Id="rId9" Type="http://schemas.openxmlformats.org/officeDocument/2006/relationships/oleObject" Target="../embeddings/oleObject7.bin"/><Relationship Id="rId10" Type="http://schemas.openxmlformats.org/officeDocument/2006/relationships/image" Target="../media/image1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4" Type="http://schemas.openxmlformats.org/officeDocument/2006/relationships/oleObject" Target="../embeddings/Microsoft_Equation6.bin"/><Relationship Id="rId5" Type="http://schemas.openxmlformats.org/officeDocument/2006/relationships/image" Target="../media/image16.emf"/><Relationship Id="rId6" Type="http://schemas.openxmlformats.org/officeDocument/2006/relationships/oleObject" Target="../embeddings/oleObject10.bin"/><Relationship Id="rId7" Type="http://schemas.openxmlformats.org/officeDocument/2006/relationships/image" Target="../media/image17.emf"/><Relationship Id="rId8" Type="http://schemas.openxmlformats.org/officeDocument/2006/relationships/oleObject" Target="../embeddings/Microsoft_Equation7.bin"/><Relationship Id="rId9" Type="http://schemas.openxmlformats.org/officeDocument/2006/relationships/image" Target="../media/image18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4" Type="http://schemas.openxmlformats.org/officeDocument/2006/relationships/oleObject" Target="../embeddings/Microsoft_Equation8.bin"/><Relationship Id="rId5" Type="http://schemas.openxmlformats.org/officeDocument/2006/relationships/image" Target="../media/image19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4" Type="http://schemas.openxmlformats.org/officeDocument/2006/relationships/image" Target="../media/image19.emf"/><Relationship Id="rId5" Type="http://schemas.openxmlformats.org/officeDocument/2006/relationships/oleObject" Target="../embeddings/oleObject12.bin"/><Relationship Id="rId6" Type="http://schemas.openxmlformats.org/officeDocument/2006/relationships/image" Target="../media/image20.emf"/><Relationship Id="rId7" Type="http://schemas.openxmlformats.org/officeDocument/2006/relationships/oleObject" Target="../embeddings/Microsoft_Equation9.bin"/><Relationship Id="rId8" Type="http://schemas.openxmlformats.org/officeDocument/2006/relationships/image" Target="../media/image21.e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Text Box 7"/>
          <p:cNvSpPr txBox="1">
            <a:spLocks noChangeArrowheads="1"/>
          </p:cNvSpPr>
          <p:nvPr/>
        </p:nvSpPr>
        <p:spPr bwMode="auto">
          <a:xfrm>
            <a:off x="5779905" y="6248400"/>
            <a:ext cx="223731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dirty="0">
                <a:solidFill>
                  <a:srgbClr val="9933FF"/>
                </a:solidFill>
                <a:latin typeface="Arial" charset="0"/>
              </a:rPr>
              <a:t>      </a:t>
            </a:r>
            <a:r>
              <a:rPr lang="en-US" sz="1600" dirty="0" smtClean="0">
                <a:solidFill>
                  <a:srgbClr val="990099"/>
                </a:solidFill>
                <a:latin typeface="Arial" charset="0"/>
              </a:rPr>
              <a:t>CWRU</a:t>
            </a:r>
            <a:r>
              <a:rPr lang="en-US" sz="1600" dirty="0" smtClean="0">
                <a:solidFill>
                  <a:srgbClr val="990099"/>
                </a:solidFill>
                <a:latin typeface="Arial" charset="0"/>
              </a:rPr>
              <a:t>, June 2018</a:t>
            </a:r>
            <a:endParaRPr lang="en-US" sz="1600" dirty="0">
              <a:solidFill>
                <a:srgbClr val="990099"/>
              </a:solidFill>
              <a:latin typeface="Arial" charset="0"/>
            </a:endParaRPr>
          </a:p>
        </p:txBody>
      </p:sp>
      <p:sp>
        <p:nvSpPr>
          <p:cNvPr id="17413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304800" y="1752600"/>
            <a:ext cx="8534400" cy="1470025"/>
          </a:xfrm>
          <a:noFill/>
        </p:spPr>
        <p:txBody>
          <a:bodyPr>
            <a:normAutofit/>
          </a:bodyPr>
          <a:lstStyle/>
          <a:p>
            <a:pPr eaLnBrk="1" hangingPunct="1"/>
            <a:r>
              <a:rPr lang="en-US" sz="3600" b="1" dirty="0" smtClean="0">
                <a:solidFill>
                  <a:srgbClr val="9933FF"/>
                </a:solidFill>
                <a:latin typeface="Arial Rounded MT Bold" charset="0"/>
                <a:ea typeface="ＭＳ Ｐゴシック" charset="0"/>
                <a:cs typeface="ＭＳ Ｐゴシック" charset="0"/>
              </a:rPr>
              <a:t>BLACK HOLES FROM COSMIC INFLATION</a:t>
            </a:r>
            <a:endParaRPr lang="en-US" sz="3600" b="1" dirty="0">
              <a:solidFill>
                <a:srgbClr val="9933FF"/>
              </a:solidFill>
              <a:latin typeface="Arial Rounded MT Bold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7" name="Picture 11" descr="proof-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5241925"/>
            <a:ext cx="1600200" cy="136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93264" y="3675696"/>
            <a:ext cx="7927707" cy="1506019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>
                <a:solidFill>
                  <a:srgbClr val="990099"/>
                </a:solidFill>
                <a:latin typeface="Arial" charset="0"/>
                <a:ea typeface="ＭＳ Ｐゴシック" charset="0"/>
                <a:cs typeface="ＭＳ Ｐゴシック" charset="0"/>
              </a:rPr>
              <a:t>Alex Vilenkin  (Tufts University)</a:t>
            </a:r>
          </a:p>
          <a:p>
            <a:pPr eaLnBrk="1" hangingPunct="1"/>
            <a:endParaRPr lang="en-US" sz="1900" dirty="0">
              <a:solidFill>
                <a:srgbClr val="990099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45311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2445" y="1547358"/>
            <a:ext cx="2395030" cy="2262045"/>
          </a:xfrm>
          <a:prstGeom prst="rect">
            <a:avLst/>
          </a:prstGeom>
          <a:solidFill>
            <a:srgbClr val="B1FFA3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Oval 9"/>
          <p:cNvSpPr>
            <a:spLocks noChangeArrowheads="1"/>
          </p:cNvSpPr>
          <p:nvPr/>
        </p:nvSpPr>
        <p:spPr bwMode="auto">
          <a:xfrm>
            <a:off x="1203130" y="2201392"/>
            <a:ext cx="914400" cy="914400"/>
          </a:xfrm>
          <a:prstGeom prst="ellipse">
            <a:avLst/>
          </a:prstGeom>
          <a:solidFill>
            <a:srgbClr val="D95E61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7918319"/>
              </p:ext>
            </p:extLst>
          </p:nvPr>
        </p:nvGraphicFramePr>
        <p:xfrm>
          <a:off x="1613115" y="2744024"/>
          <a:ext cx="255588" cy="255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10" name="Equation" r:id="rId3" imgW="152400" imgH="152400" progId="Equation.3">
                  <p:embed/>
                </p:oleObj>
              </mc:Choice>
              <mc:Fallback>
                <p:oleObj name="Equation" r:id="rId3" imgW="152400" imgH="15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13115" y="2744024"/>
                        <a:ext cx="255588" cy="255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160286" y="1189561"/>
            <a:ext cx="7274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6600"/>
                </a:solidFill>
                <a:latin typeface="Arial"/>
                <a:cs typeface="Arial"/>
              </a:rPr>
              <a:t>Matter</a:t>
            </a:r>
            <a:endParaRPr lang="en-US" sz="1400" dirty="0">
              <a:solidFill>
                <a:srgbClr val="FF6600"/>
              </a:solidFill>
              <a:latin typeface="Arial"/>
              <a:cs typeface="Arial"/>
            </a:endParaRPr>
          </a:p>
        </p:txBody>
      </p:sp>
      <p:cxnSp>
        <p:nvCxnSpPr>
          <p:cNvPr id="29" name="Curved Connector 57"/>
          <p:cNvCxnSpPr>
            <a:cxnSpLocks noChangeShapeType="1"/>
          </p:cNvCxnSpPr>
          <p:nvPr/>
        </p:nvCxnSpPr>
        <p:spPr bwMode="auto">
          <a:xfrm rot="16200000" flipH="1">
            <a:off x="531836" y="1632765"/>
            <a:ext cx="491329" cy="220474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rgbClr val="FF66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6" name="Line 12"/>
          <p:cNvSpPr>
            <a:spLocks noChangeShapeType="1"/>
          </p:cNvSpPr>
          <p:nvPr/>
        </p:nvSpPr>
        <p:spPr bwMode="auto">
          <a:xfrm>
            <a:off x="1656604" y="2670713"/>
            <a:ext cx="448595" cy="177029"/>
          </a:xfrm>
          <a:prstGeom prst="line">
            <a:avLst/>
          </a:prstGeom>
          <a:noFill/>
          <a:ln w="9525">
            <a:solidFill>
              <a:schemeClr val="tx1">
                <a:lumMod val="75000"/>
                <a:lumOff val="2500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37" name="Object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1435035"/>
              </p:ext>
            </p:extLst>
          </p:nvPr>
        </p:nvGraphicFramePr>
        <p:xfrm>
          <a:off x="6929438" y="2184400"/>
          <a:ext cx="2170112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11" name="Equation" r:id="rId5" imgW="1282700" imgH="241300" progId="Equation.3">
                  <p:embed/>
                </p:oleObj>
              </mc:Choice>
              <mc:Fallback>
                <p:oleObj name="Equation" r:id="rId5" imgW="12827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929438" y="2184400"/>
                        <a:ext cx="2170112" cy="409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2" name="Straight Connector 41"/>
          <p:cNvCxnSpPr/>
          <p:nvPr/>
        </p:nvCxnSpPr>
        <p:spPr>
          <a:xfrm>
            <a:off x="6864050" y="1670253"/>
            <a:ext cx="0" cy="1057259"/>
          </a:xfrm>
          <a:prstGeom prst="line">
            <a:avLst/>
          </a:prstGeom>
          <a:ln w="3175" cmpd="sng"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441659" y="283442"/>
            <a:ext cx="83740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400" i="1" dirty="0" smtClean="0">
                <a:solidFill>
                  <a:srgbClr val="0000FF"/>
                </a:solidFill>
                <a:latin typeface="Arial"/>
                <a:cs typeface="Arial"/>
              </a:rPr>
              <a:t>   What happens inside the bubble? </a:t>
            </a:r>
            <a:endParaRPr lang="en-US" sz="2400" i="1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20" name="Text Box 13"/>
          <p:cNvSpPr txBox="1">
            <a:spLocks noChangeArrowheads="1"/>
          </p:cNvSpPr>
          <p:nvPr/>
        </p:nvSpPr>
        <p:spPr bwMode="auto">
          <a:xfrm>
            <a:off x="3361266" y="1624218"/>
            <a:ext cx="3649133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342900" indent="-342900" eaLnBrk="1" hangingPunct="1">
              <a:buFont typeface="Arial"/>
              <a:buChar char="•"/>
            </a:pPr>
            <a:r>
              <a:rPr lang="en-US" sz="2000" b="0" dirty="0" smtClean="0">
                <a:solidFill>
                  <a:srgbClr val="000090"/>
                </a:solidFill>
              </a:rPr>
              <a:t>Bubbles of radius</a:t>
            </a:r>
          </a:p>
          <a:p>
            <a:pPr eaLnBrk="1" hangingPunct="1"/>
            <a:r>
              <a:rPr lang="en-US" sz="2000" b="0" dirty="0"/>
              <a:t> </a:t>
            </a:r>
            <a:r>
              <a:rPr lang="en-US" sz="2000" b="0" dirty="0" smtClean="0"/>
              <a:t>    </a:t>
            </a:r>
          </a:p>
          <a:p>
            <a:pPr eaLnBrk="1" hangingPunct="1"/>
            <a:endParaRPr lang="en-US" sz="2000" b="0" dirty="0"/>
          </a:p>
          <a:p>
            <a:pPr eaLnBrk="1" hangingPunct="1"/>
            <a:r>
              <a:rPr lang="en-US" sz="2000" b="0" dirty="0" smtClean="0">
                <a:solidFill>
                  <a:srgbClr val="000090"/>
                </a:solidFill>
              </a:rPr>
              <a:t>   collapse to a singularity.</a:t>
            </a:r>
          </a:p>
          <a:p>
            <a:pPr eaLnBrk="1" hangingPunct="1"/>
            <a:endParaRPr lang="en-US" sz="2000" b="0" dirty="0">
              <a:solidFill>
                <a:srgbClr val="000090"/>
              </a:solidFill>
            </a:endParaRPr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6144247"/>
              </p:ext>
            </p:extLst>
          </p:nvPr>
        </p:nvGraphicFramePr>
        <p:xfrm>
          <a:off x="4421188" y="2093913"/>
          <a:ext cx="885825" cy="420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12" name="Equation" r:id="rId7" imgW="508000" imgH="241300" progId="Equation.3">
                  <p:embed/>
                </p:oleObj>
              </mc:Choice>
              <mc:Fallback>
                <p:oleObj name="Equation" r:id="rId7" imgW="5080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421188" y="2093913"/>
                        <a:ext cx="885825" cy="4206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827606" y="4278518"/>
            <a:ext cx="662729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342900" indent="-342900" eaLnBrk="1" hangingPunct="1">
              <a:buFont typeface="Arial"/>
              <a:buChar char="•"/>
            </a:pPr>
            <a:r>
              <a:rPr lang="en-US" sz="2000" b="0" dirty="0" smtClean="0">
                <a:solidFill>
                  <a:srgbClr val="000090"/>
                </a:solidFill>
              </a:rPr>
              <a:t>If the bubble expands to a radius              , </a:t>
            </a:r>
          </a:p>
          <a:p>
            <a:pPr eaLnBrk="1" hangingPunct="1"/>
            <a:endParaRPr lang="en-US" b="0" dirty="0">
              <a:solidFill>
                <a:srgbClr val="000090"/>
              </a:solidFill>
            </a:endParaRPr>
          </a:p>
          <a:p>
            <a:pPr eaLnBrk="1" hangingPunct="1"/>
            <a:r>
              <a:rPr lang="en-US" sz="2000" b="0" dirty="0" smtClean="0">
                <a:solidFill>
                  <a:srgbClr val="000090"/>
                </a:solidFill>
              </a:rPr>
              <a:t>     its interior begins to inflate:</a:t>
            </a:r>
          </a:p>
          <a:p>
            <a:pPr eaLnBrk="1" hangingPunct="1"/>
            <a:endParaRPr lang="en-US" sz="2000" b="0" dirty="0">
              <a:solidFill>
                <a:srgbClr val="000090"/>
              </a:solidFill>
            </a:endParaRP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212739"/>
              </p:ext>
            </p:extLst>
          </p:nvPr>
        </p:nvGraphicFramePr>
        <p:xfrm>
          <a:off x="5024731" y="4291218"/>
          <a:ext cx="886869" cy="42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13" name="Equation" r:id="rId9" imgW="508000" imgH="241300" progId="Equation.3">
                  <p:embed/>
                </p:oleObj>
              </mc:Choice>
              <mc:Fallback>
                <p:oleObj name="Equation" r:id="rId9" imgW="5080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024731" y="4291218"/>
                        <a:ext cx="886869" cy="421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8821162"/>
              </p:ext>
            </p:extLst>
          </p:nvPr>
        </p:nvGraphicFramePr>
        <p:xfrm>
          <a:off x="4596138" y="4802573"/>
          <a:ext cx="1855788" cy="407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14" name="Equation" r:id="rId11" imgW="977900" imgH="215900" progId="Equation.3">
                  <p:embed/>
                </p:oleObj>
              </mc:Choice>
              <mc:Fallback>
                <p:oleObj name="Equation" r:id="rId11" imgW="9779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96138" y="4802573"/>
                        <a:ext cx="1855788" cy="407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 Box 2"/>
          <p:cNvSpPr txBox="1">
            <a:spLocks noChangeArrowheads="1"/>
          </p:cNvSpPr>
          <p:nvPr/>
        </p:nvSpPr>
        <p:spPr bwMode="auto">
          <a:xfrm>
            <a:off x="1150612" y="5653689"/>
            <a:ext cx="7352551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9pPr>
          </a:lstStyle>
          <a:p>
            <a:pPr eaLnBrk="1" hangingPunct="1"/>
            <a:r>
              <a:rPr lang="en-US" i="1" dirty="0" smtClean="0">
                <a:solidFill>
                  <a:srgbClr val="000090"/>
                </a:solidFill>
                <a:latin typeface="Arial"/>
                <a:cs typeface="Arial"/>
              </a:rPr>
              <a:t>But the universe outside the bubble is expanding much slower.</a:t>
            </a:r>
          </a:p>
          <a:p>
            <a:pPr eaLnBrk="1" hangingPunct="1"/>
            <a:endParaRPr lang="en-US" i="1" dirty="0">
              <a:solidFill>
                <a:srgbClr val="990099"/>
              </a:solidFill>
              <a:latin typeface="Arial"/>
              <a:cs typeface="Arial"/>
            </a:endParaRPr>
          </a:p>
          <a:p>
            <a:pPr eaLnBrk="1" hangingPunct="1"/>
            <a:r>
              <a:rPr lang="en-US" i="1" dirty="0" smtClean="0">
                <a:solidFill>
                  <a:srgbClr val="990099"/>
                </a:solidFill>
                <a:latin typeface="Arial"/>
                <a:cs typeface="Arial"/>
              </a:rPr>
              <a:t>                                </a:t>
            </a:r>
            <a:endParaRPr lang="en-US" i="1" dirty="0">
              <a:solidFill>
                <a:srgbClr val="0000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577900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 descr="Screen Shot 2015-11-26 at 3.00.2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3313" y="608782"/>
            <a:ext cx="3784973" cy="2981688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5920425" y="649649"/>
            <a:ext cx="86327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6600"/>
                </a:solidFill>
                <a:latin typeface="Arial"/>
                <a:cs typeface="Arial"/>
              </a:rPr>
              <a:t>Inflating</a:t>
            </a:r>
          </a:p>
          <a:p>
            <a:r>
              <a:rPr lang="en-US" sz="1400" dirty="0">
                <a:solidFill>
                  <a:srgbClr val="FF6600"/>
                </a:solidFill>
                <a:latin typeface="Arial"/>
                <a:cs typeface="Arial"/>
              </a:rPr>
              <a:t>b</a:t>
            </a:r>
            <a:r>
              <a:rPr lang="en-US" sz="1400" dirty="0" smtClean="0">
                <a:solidFill>
                  <a:srgbClr val="FF6600"/>
                </a:solidFill>
                <a:latin typeface="Arial"/>
                <a:cs typeface="Arial"/>
              </a:rPr>
              <a:t>aby </a:t>
            </a:r>
          </a:p>
          <a:p>
            <a:r>
              <a:rPr lang="en-US" sz="1400" dirty="0" smtClean="0">
                <a:solidFill>
                  <a:srgbClr val="FF6600"/>
                </a:solidFill>
                <a:latin typeface="Arial"/>
                <a:cs typeface="Arial"/>
              </a:rPr>
              <a:t>universe</a:t>
            </a:r>
            <a:endParaRPr lang="en-US" sz="1400" dirty="0">
              <a:solidFill>
                <a:srgbClr val="FF6600"/>
              </a:solidFill>
              <a:latin typeface="Arial"/>
              <a:cs typeface="Arial"/>
            </a:endParaRPr>
          </a:p>
        </p:txBody>
      </p:sp>
      <p:cxnSp>
        <p:nvCxnSpPr>
          <p:cNvPr id="43" name="Curved Connector 57"/>
          <p:cNvCxnSpPr>
            <a:cxnSpLocks noChangeShapeType="1"/>
          </p:cNvCxnSpPr>
          <p:nvPr/>
        </p:nvCxnSpPr>
        <p:spPr bwMode="auto">
          <a:xfrm rot="10800000" flipV="1">
            <a:off x="5312810" y="1078116"/>
            <a:ext cx="543965" cy="345741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rgbClr val="FF66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4" name="TextBox 43"/>
          <p:cNvSpPr txBox="1"/>
          <p:nvPr/>
        </p:nvSpPr>
        <p:spPr>
          <a:xfrm>
            <a:off x="6143155" y="2186733"/>
            <a:ext cx="11391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6600"/>
                </a:solidFill>
                <a:latin typeface="Arial"/>
                <a:cs typeface="Arial"/>
              </a:rPr>
              <a:t>Exterior</a:t>
            </a:r>
          </a:p>
          <a:p>
            <a:r>
              <a:rPr lang="en-US" sz="1400" dirty="0" smtClean="0">
                <a:solidFill>
                  <a:srgbClr val="FF6600"/>
                </a:solidFill>
                <a:latin typeface="Arial"/>
                <a:cs typeface="Arial"/>
              </a:rPr>
              <a:t>FRW region</a:t>
            </a:r>
            <a:endParaRPr lang="en-US" sz="1400" dirty="0">
              <a:solidFill>
                <a:srgbClr val="FF6600"/>
              </a:solidFill>
              <a:latin typeface="Arial"/>
              <a:cs typeface="Arial"/>
            </a:endParaRPr>
          </a:p>
        </p:txBody>
      </p:sp>
      <p:cxnSp>
        <p:nvCxnSpPr>
          <p:cNvPr id="45" name="Curved Connector 57"/>
          <p:cNvCxnSpPr>
            <a:cxnSpLocks noChangeShapeType="1"/>
          </p:cNvCxnSpPr>
          <p:nvPr/>
        </p:nvCxnSpPr>
        <p:spPr bwMode="auto">
          <a:xfrm rot="10800000" flipV="1">
            <a:off x="5974155" y="2731326"/>
            <a:ext cx="489677" cy="340378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rgbClr val="FF66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6" name="Text Box 13"/>
          <p:cNvSpPr txBox="1">
            <a:spLocks noChangeArrowheads="1"/>
          </p:cNvSpPr>
          <p:nvPr/>
        </p:nvSpPr>
        <p:spPr bwMode="auto">
          <a:xfrm>
            <a:off x="979884" y="1455334"/>
            <a:ext cx="269527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b="0" dirty="0" smtClean="0">
                <a:solidFill>
                  <a:srgbClr val="FF6600"/>
                </a:solidFill>
              </a:rPr>
              <a:t>The “wormhole” is seen </a:t>
            </a:r>
          </a:p>
          <a:p>
            <a:pPr eaLnBrk="1" hangingPunct="1"/>
            <a:r>
              <a:rPr lang="en-US" sz="1600" b="0" dirty="0" smtClean="0">
                <a:solidFill>
                  <a:srgbClr val="FF6600"/>
                </a:solidFill>
              </a:rPr>
              <a:t>as a black hole by exterior observers.</a:t>
            </a:r>
          </a:p>
        </p:txBody>
      </p:sp>
      <p:cxnSp>
        <p:nvCxnSpPr>
          <p:cNvPr id="47" name="Curved Connector 57"/>
          <p:cNvCxnSpPr>
            <a:cxnSpLocks noChangeShapeType="1"/>
          </p:cNvCxnSpPr>
          <p:nvPr/>
        </p:nvCxnSpPr>
        <p:spPr bwMode="auto">
          <a:xfrm>
            <a:off x="3465544" y="2001223"/>
            <a:ext cx="831448" cy="418976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rgbClr val="FF66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1094673" y="4177482"/>
            <a:ext cx="618763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0" i="1" dirty="0" smtClean="0">
                <a:solidFill>
                  <a:srgbClr val="000090"/>
                </a:solidFill>
              </a:rPr>
              <a:t>    Black holes </a:t>
            </a:r>
            <a:r>
              <a:rPr lang="en-US" sz="2000" b="0" i="1" dirty="0" smtClean="0">
                <a:solidFill>
                  <a:srgbClr val="000090"/>
                </a:solidFill>
              </a:rPr>
              <a:t>bigger than a certain critical size</a:t>
            </a:r>
            <a:r>
              <a:rPr lang="en-US" sz="2000" b="0" i="1" dirty="0" smtClean="0">
                <a:solidFill>
                  <a:srgbClr val="000090"/>
                </a:solidFill>
              </a:rPr>
              <a:t> </a:t>
            </a:r>
          </a:p>
          <a:p>
            <a:pPr eaLnBrk="1" hangingPunct="1"/>
            <a:r>
              <a:rPr lang="en-US" sz="2000" b="0" i="1" dirty="0">
                <a:solidFill>
                  <a:srgbClr val="000090"/>
                </a:solidFill>
              </a:rPr>
              <a:t> </a:t>
            </a:r>
            <a:r>
              <a:rPr lang="en-US" sz="2000" b="0" i="1" dirty="0" smtClean="0">
                <a:solidFill>
                  <a:srgbClr val="000090"/>
                </a:solidFill>
              </a:rPr>
              <a:t>   </a:t>
            </a:r>
            <a:r>
              <a:rPr lang="en-US" sz="2000" b="0" i="1" dirty="0" smtClean="0">
                <a:solidFill>
                  <a:srgbClr val="000090"/>
                </a:solidFill>
              </a:rPr>
              <a:t>have </a:t>
            </a:r>
            <a:r>
              <a:rPr lang="en-US" sz="2000" b="0" i="1" dirty="0" smtClean="0">
                <a:solidFill>
                  <a:srgbClr val="000090"/>
                </a:solidFill>
              </a:rPr>
              <a:t>inflating baby universes inside.</a:t>
            </a:r>
          </a:p>
          <a:p>
            <a:pPr eaLnBrk="1" hangingPunct="1"/>
            <a:endParaRPr lang="en-US" sz="2000" b="0" i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7260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223621" y="1093166"/>
            <a:ext cx="2506879" cy="2262045"/>
          </a:xfrm>
          <a:prstGeom prst="rect">
            <a:avLst/>
          </a:prstGeom>
          <a:solidFill>
            <a:srgbClr val="B1FFA3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793624" y="1583004"/>
            <a:ext cx="1269958" cy="1260220"/>
          </a:xfrm>
          <a:prstGeom prst="ellipse">
            <a:avLst/>
          </a:prstGeom>
          <a:solidFill>
            <a:srgbClr val="D4FFD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Donut 20"/>
          <p:cNvSpPr/>
          <p:nvPr/>
        </p:nvSpPr>
        <p:spPr>
          <a:xfrm>
            <a:off x="743004" y="1585739"/>
            <a:ext cx="1356265" cy="1295214"/>
          </a:xfrm>
          <a:prstGeom prst="donut">
            <a:avLst>
              <a:gd name="adj" fmla="val 5340"/>
            </a:avLst>
          </a:prstGeom>
          <a:solidFill>
            <a:srgbClr val="00C8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Line 12"/>
          <p:cNvSpPr>
            <a:spLocks noChangeShapeType="1"/>
          </p:cNvSpPr>
          <p:nvPr/>
        </p:nvSpPr>
        <p:spPr bwMode="auto">
          <a:xfrm>
            <a:off x="2123929" y="2220275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Line 10"/>
          <p:cNvSpPr>
            <a:spLocks noChangeShapeType="1"/>
          </p:cNvSpPr>
          <p:nvPr/>
        </p:nvSpPr>
        <p:spPr bwMode="auto">
          <a:xfrm flipH="1">
            <a:off x="502444" y="2220275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Line 11"/>
          <p:cNvSpPr>
            <a:spLocks noChangeShapeType="1"/>
          </p:cNvSpPr>
          <p:nvPr/>
        </p:nvSpPr>
        <p:spPr bwMode="auto">
          <a:xfrm flipV="1">
            <a:off x="1416273" y="1332110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Line 11"/>
          <p:cNvSpPr>
            <a:spLocks noChangeShapeType="1"/>
          </p:cNvSpPr>
          <p:nvPr/>
        </p:nvSpPr>
        <p:spPr bwMode="auto">
          <a:xfrm>
            <a:off x="1416273" y="2889190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541077" y="1922436"/>
            <a:ext cx="1244600" cy="9144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 Box 13"/>
          <p:cNvSpPr txBox="1">
            <a:spLocks noChangeArrowheads="1"/>
          </p:cNvSpPr>
          <p:nvPr/>
        </p:nvSpPr>
        <p:spPr bwMode="auto">
          <a:xfrm>
            <a:off x="2634772" y="1978871"/>
            <a:ext cx="570685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 b="0" dirty="0" smtClean="0">
              <a:solidFill>
                <a:srgbClr val="990099"/>
              </a:solidFill>
            </a:endParaRPr>
          </a:p>
        </p:txBody>
      </p:sp>
      <p:sp>
        <p:nvSpPr>
          <p:cNvPr id="40" name="Text Box 13"/>
          <p:cNvSpPr txBox="1">
            <a:spLocks noChangeArrowheads="1"/>
          </p:cNvSpPr>
          <p:nvPr/>
        </p:nvSpPr>
        <p:spPr bwMode="auto">
          <a:xfrm>
            <a:off x="3132344" y="1222508"/>
            <a:ext cx="5897356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285750" indent="-285750" eaLnBrk="1" hangingPunct="1">
              <a:buFont typeface="Arial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The shocked region expands as                            .</a:t>
            </a:r>
            <a:endParaRPr lang="en-US" sz="1800" b="0" dirty="0">
              <a:solidFill>
                <a:srgbClr val="000090"/>
              </a:solidFill>
            </a:endParaRPr>
          </a:p>
          <a:p>
            <a:pPr marL="285750" indent="-285750" eaLnBrk="1" hangingPunct="1">
              <a:buFont typeface="Arial"/>
              <a:buChar char="•"/>
            </a:pPr>
            <a:endParaRPr lang="en-US" b="0" dirty="0" smtClean="0">
              <a:solidFill>
                <a:srgbClr val="000090"/>
              </a:solidFill>
            </a:endParaRPr>
          </a:p>
          <a:p>
            <a:pPr eaLnBrk="1" hangingPunct="1"/>
            <a:r>
              <a:rPr lang="en-US" sz="1800" b="0" dirty="0" smtClean="0">
                <a:solidFill>
                  <a:srgbClr val="000090"/>
                </a:solidFill>
              </a:rPr>
              <a:t>          </a:t>
            </a:r>
            <a:r>
              <a:rPr lang="en-US" sz="1800" b="0" dirty="0" smtClean="0">
                <a:solidFill>
                  <a:srgbClr val="9933FF"/>
                </a:solidFill>
              </a:rPr>
              <a:t> The universe outside of it is unperturbed.</a:t>
            </a:r>
          </a:p>
          <a:p>
            <a:pPr eaLnBrk="1" hangingPunct="1"/>
            <a:endParaRPr lang="en-US" sz="1800" b="0" dirty="0" smtClean="0">
              <a:solidFill>
                <a:srgbClr val="000090"/>
              </a:solidFill>
            </a:endParaRPr>
          </a:p>
          <a:p>
            <a:pPr marL="285750" indent="-285750" eaLnBrk="1" hangingPunct="1">
              <a:buFont typeface="Arial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The size of this region when it comes within the </a:t>
            </a:r>
            <a:endParaRPr lang="en-US" sz="1800" b="0" dirty="0">
              <a:solidFill>
                <a:srgbClr val="000090"/>
              </a:solidFill>
            </a:endParaRPr>
          </a:p>
          <a:p>
            <a:pPr marL="285750" indent="-285750" eaLnBrk="1" hangingPunct="1">
              <a:buFont typeface="Arial"/>
              <a:buChar char="•"/>
            </a:pPr>
            <a:endParaRPr lang="en-US" sz="800" b="0" dirty="0" smtClean="0">
              <a:solidFill>
                <a:srgbClr val="000090"/>
              </a:solidFill>
            </a:endParaRPr>
          </a:p>
          <a:p>
            <a:pPr eaLnBrk="1" hangingPunct="1"/>
            <a:r>
              <a:rPr lang="en-US" sz="1800" b="0" dirty="0">
                <a:solidFill>
                  <a:srgbClr val="000090"/>
                </a:solidFill>
              </a:rPr>
              <a:t> </a:t>
            </a:r>
            <a:r>
              <a:rPr lang="en-US" sz="1800" b="0" dirty="0" smtClean="0">
                <a:solidFill>
                  <a:srgbClr val="000090"/>
                </a:solidFill>
              </a:rPr>
              <a:t>    horizon                  is                    .</a:t>
            </a:r>
          </a:p>
          <a:p>
            <a:pPr marL="285750" indent="-285750" eaLnBrk="1" hangingPunct="1">
              <a:buFont typeface="Arial"/>
              <a:buChar char="•"/>
            </a:pPr>
            <a:endParaRPr lang="en-US" sz="1800" b="0" dirty="0">
              <a:solidFill>
                <a:srgbClr val="000090"/>
              </a:solidFill>
            </a:endParaRPr>
          </a:p>
          <a:p>
            <a:pPr marL="285750" indent="-285750" eaLnBrk="1" hangingPunct="1">
              <a:buFont typeface="Arial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The largest BH that can fit into this region has mass</a:t>
            </a:r>
            <a:endParaRPr lang="en-US" sz="1800" b="0" dirty="0">
              <a:solidFill>
                <a:srgbClr val="000090"/>
              </a:solidFill>
            </a:endParaRPr>
          </a:p>
          <a:p>
            <a:pPr marL="285750" indent="-285750" eaLnBrk="1" hangingPunct="1">
              <a:buFont typeface="Arial"/>
              <a:buChar char="•"/>
            </a:pPr>
            <a:endParaRPr lang="en-US" sz="1000" b="0" dirty="0" smtClean="0">
              <a:solidFill>
                <a:srgbClr val="000090"/>
              </a:solidFill>
            </a:endParaRPr>
          </a:p>
        </p:txBody>
      </p:sp>
      <p:graphicFrame>
        <p:nvGraphicFramePr>
          <p:cNvPr id="41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2763129"/>
              </p:ext>
            </p:extLst>
          </p:nvPr>
        </p:nvGraphicFramePr>
        <p:xfrm>
          <a:off x="6956425" y="1147763"/>
          <a:ext cx="1662113" cy="531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33" name="Equation" r:id="rId4" imgW="876300" imgH="279400" progId="Equation.3">
                  <p:embed/>
                </p:oleObj>
              </mc:Choice>
              <mc:Fallback>
                <p:oleObj name="Equation" r:id="rId4" imgW="876300" imgH="279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56425" y="1147763"/>
                        <a:ext cx="1662113" cy="531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342199"/>
              </p:ext>
            </p:extLst>
          </p:nvPr>
        </p:nvGraphicFramePr>
        <p:xfrm>
          <a:off x="5691188" y="2568575"/>
          <a:ext cx="1204912" cy="46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34" name="Equation" r:id="rId6" imgW="635000" imgH="241300" progId="Equation.3">
                  <p:embed/>
                </p:oleObj>
              </mc:Choice>
              <mc:Fallback>
                <p:oleObj name="Equation" r:id="rId6" imgW="6350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91188" y="2568575"/>
                        <a:ext cx="1204912" cy="460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7152294"/>
              </p:ext>
            </p:extLst>
          </p:nvPr>
        </p:nvGraphicFramePr>
        <p:xfrm>
          <a:off x="4794250" y="3643313"/>
          <a:ext cx="1373188" cy="84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35" name="Equation" r:id="rId8" imgW="723900" imgH="444500" progId="Equation.3">
                  <p:embed/>
                </p:oleObj>
              </mc:Choice>
              <mc:Fallback>
                <p:oleObj name="Equation" r:id="rId8" imgW="7239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94250" y="3643313"/>
                        <a:ext cx="1373188" cy="847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454359" y="283442"/>
            <a:ext cx="83740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400" i="1" dirty="0" smtClean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2400" i="1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2400" i="1" dirty="0" smtClean="0">
                <a:solidFill>
                  <a:srgbClr val="0000FF"/>
                </a:solidFill>
                <a:latin typeface="Arial"/>
                <a:cs typeface="Arial"/>
              </a:rPr>
              <a:t>Upper bound on BH mass </a:t>
            </a:r>
            <a:endParaRPr lang="en-US" sz="2400" i="1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17" name="Oval 9"/>
          <p:cNvSpPr>
            <a:spLocks noChangeArrowheads="1"/>
          </p:cNvSpPr>
          <p:nvPr/>
        </p:nvSpPr>
        <p:spPr bwMode="auto">
          <a:xfrm>
            <a:off x="1225166" y="2028857"/>
            <a:ext cx="407614" cy="4032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4213854"/>
              </p:ext>
            </p:extLst>
          </p:nvPr>
        </p:nvGraphicFramePr>
        <p:xfrm>
          <a:off x="4389438" y="2628900"/>
          <a:ext cx="1012825" cy="388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36" name="Equation" r:id="rId10" imgW="533400" imgH="203200" progId="Equation.3">
                  <p:embed/>
                </p:oleObj>
              </mc:Choice>
              <mc:Fallback>
                <p:oleObj name="Equation" r:id="rId10" imgW="5334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89438" y="2628900"/>
                        <a:ext cx="1012825" cy="388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 Box 2"/>
          <p:cNvSpPr txBox="1">
            <a:spLocks noChangeArrowheads="1"/>
          </p:cNvSpPr>
          <p:nvPr/>
        </p:nvSpPr>
        <p:spPr bwMode="auto">
          <a:xfrm>
            <a:off x="3132344" y="4672921"/>
            <a:ext cx="576070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9pPr>
          </a:lstStyle>
          <a:p>
            <a:pPr eaLnBrk="1" hangingPunct="1"/>
            <a:r>
              <a:rPr lang="en-US" i="1" dirty="0" smtClean="0">
                <a:solidFill>
                  <a:srgbClr val="000090"/>
                </a:solidFill>
                <a:latin typeface="Arial"/>
                <a:cs typeface="Arial"/>
              </a:rPr>
              <a:t>Need numerical simulations to determine </a:t>
            </a:r>
            <a:r>
              <a:rPr lang="en-US" i="1" dirty="0" err="1" smtClean="0">
                <a:solidFill>
                  <a:srgbClr val="000090"/>
                </a:solidFill>
                <a:latin typeface="Arial"/>
                <a:cs typeface="Arial"/>
              </a:rPr>
              <a:t>M</a:t>
            </a:r>
            <a:r>
              <a:rPr lang="en-US" i="1" baseline="-25000" dirty="0" err="1" smtClean="0">
                <a:solidFill>
                  <a:srgbClr val="000090"/>
                </a:solidFill>
                <a:latin typeface="Arial"/>
                <a:cs typeface="Arial"/>
              </a:rPr>
              <a:t>bh</a:t>
            </a:r>
            <a:r>
              <a:rPr lang="en-US" i="1" dirty="0" smtClean="0">
                <a:solidFill>
                  <a:srgbClr val="000090"/>
                </a:solidFill>
                <a:latin typeface="Arial"/>
                <a:cs typeface="Arial"/>
              </a:rPr>
              <a:t>.               </a:t>
            </a:r>
            <a:endParaRPr lang="en-US" i="1" dirty="0">
              <a:solidFill>
                <a:srgbClr val="00009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045453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7-09-06 at 5.30.23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" y="1079500"/>
            <a:ext cx="6172200" cy="3339587"/>
          </a:xfrm>
          <a:prstGeom prst="rect">
            <a:avLst/>
          </a:prstGeom>
        </p:spPr>
      </p:pic>
      <p:graphicFrame>
        <p:nvGraphicFramePr>
          <p:cNvPr id="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5262722"/>
              </p:ext>
            </p:extLst>
          </p:nvPr>
        </p:nvGraphicFramePr>
        <p:xfrm>
          <a:off x="417513" y="4397375"/>
          <a:ext cx="3341687" cy="1138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49" name="Equation" r:id="rId4" imgW="1930400" imgH="660400" progId="Equation.3">
                  <p:embed/>
                </p:oleObj>
              </mc:Choice>
              <mc:Fallback>
                <p:oleObj name="Equation" r:id="rId4" imgW="1930400" imgH="660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7513" y="4397375"/>
                        <a:ext cx="3341687" cy="1138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" name="Curved Connector 7"/>
          <p:cNvCxnSpPr/>
          <p:nvPr/>
        </p:nvCxnSpPr>
        <p:spPr>
          <a:xfrm rot="10800000" flipV="1">
            <a:off x="5791202" y="1346200"/>
            <a:ext cx="952498" cy="355600"/>
          </a:xfrm>
          <a:prstGeom prst="curvedConnector3">
            <a:avLst/>
          </a:prstGeom>
          <a:ln w="9525" cmpd="sng"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6825230" y="1065369"/>
            <a:ext cx="2125585" cy="533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0" i="1" dirty="0" smtClean="0">
                <a:solidFill>
                  <a:srgbClr val="000090"/>
                </a:solidFill>
              </a:rPr>
              <a:t>M ~ </a:t>
            </a:r>
            <a:r>
              <a:rPr lang="en-US" sz="1800" b="0" i="1" dirty="0" err="1" smtClean="0">
                <a:solidFill>
                  <a:srgbClr val="000090"/>
                </a:solidFill>
              </a:rPr>
              <a:t>M</a:t>
            </a:r>
            <a:r>
              <a:rPr lang="en-US" sz="1800" b="0" i="1" baseline="-25000" dirty="0" err="1" smtClean="0">
                <a:solidFill>
                  <a:srgbClr val="000090"/>
                </a:solidFill>
              </a:rPr>
              <a:t>max</a:t>
            </a:r>
            <a:r>
              <a:rPr lang="en-US" sz="1800" b="0" i="1" baseline="-25000" dirty="0" smtClean="0">
                <a:solidFill>
                  <a:srgbClr val="000090"/>
                </a:solidFill>
              </a:rPr>
              <a:t>  </a:t>
            </a:r>
            <a:endParaRPr lang="en-US" sz="1600" b="0" baseline="-25000" dirty="0" smtClean="0">
              <a:solidFill>
                <a:srgbClr val="000090"/>
              </a:solidFill>
            </a:endParaRPr>
          </a:p>
          <a:p>
            <a:pPr eaLnBrk="1" hangingPunct="1"/>
            <a:endParaRPr lang="en-US" sz="1600" b="0" i="1" baseline="-25000" dirty="0" smtClean="0">
              <a:solidFill>
                <a:srgbClr val="000090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4610102" y="4491241"/>
            <a:ext cx="0" cy="1947659"/>
          </a:xfrm>
          <a:prstGeom prst="line">
            <a:avLst/>
          </a:prstGeom>
          <a:ln w="3175" cmpd="sng"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 Box 13"/>
          <p:cNvSpPr txBox="1">
            <a:spLocks noChangeArrowheads="1"/>
          </p:cNvSpPr>
          <p:nvPr/>
        </p:nvSpPr>
        <p:spPr bwMode="auto">
          <a:xfrm>
            <a:off x="4851402" y="4658575"/>
            <a:ext cx="426719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0" dirty="0" smtClean="0">
                <a:solidFill>
                  <a:srgbClr val="000090"/>
                </a:solidFill>
              </a:rPr>
              <a:t>Depending on microphysics, </a:t>
            </a:r>
            <a:r>
              <a:rPr lang="en-US" sz="1800" b="0" i="1" dirty="0" smtClean="0">
                <a:solidFill>
                  <a:srgbClr val="000090"/>
                </a:solidFill>
              </a:rPr>
              <a:t>M</a:t>
            </a:r>
            <a:r>
              <a:rPr lang="en-US" sz="1800" b="0" i="1" baseline="-25000" dirty="0" smtClean="0">
                <a:solidFill>
                  <a:srgbClr val="000090"/>
                </a:solidFill>
              </a:rPr>
              <a:t>*</a:t>
            </a:r>
            <a:r>
              <a:rPr lang="en-US" sz="1800" b="0" i="1" dirty="0" smtClean="0">
                <a:solidFill>
                  <a:srgbClr val="000090"/>
                </a:solidFill>
              </a:rPr>
              <a:t> </a:t>
            </a:r>
            <a:r>
              <a:rPr lang="en-US" sz="1800" b="0" dirty="0" smtClean="0">
                <a:solidFill>
                  <a:srgbClr val="000090"/>
                </a:solidFill>
              </a:rPr>
              <a:t>may take a wide range of values. </a:t>
            </a:r>
          </a:p>
        </p:txBody>
      </p:sp>
      <p:graphicFrame>
        <p:nvGraphicFramePr>
          <p:cNvPr id="1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8286162"/>
              </p:ext>
            </p:extLst>
          </p:nvPr>
        </p:nvGraphicFramePr>
        <p:xfrm>
          <a:off x="1506538" y="5773738"/>
          <a:ext cx="1585912" cy="804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50" name="Equation" r:id="rId6" imgW="876300" imgH="444500" progId="Equation.3">
                  <p:embed/>
                </p:oleObj>
              </mc:Choice>
              <mc:Fallback>
                <p:oleObj name="Equation" r:id="rId6" imgW="8763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6538" y="5773738"/>
                        <a:ext cx="1585912" cy="8048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" name="Straight Connector 5"/>
          <p:cNvCxnSpPr/>
          <p:nvPr/>
        </p:nvCxnSpPr>
        <p:spPr>
          <a:xfrm flipV="1">
            <a:off x="582613" y="2197100"/>
            <a:ext cx="369887" cy="1803400"/>
          </a:xfrm>
          <a:prstGeom prst="line">
            <a:avLst/>
          </a:prstGeom>
          <a:ln w="9525" cmpd="sng">
            <a:solidFill>
              <a:srgbClr val="FF66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14300" y="887569"/>
            <a:ext cx="508000" cy="5221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1176108"/>
              </p:ext>
            </p:extLst>
          </p:nvPr>
        </p:nvGraphicFramePr>
        <p:xfrm>
          <a:off x="212725" y="1095375"/>
          <a:ext cx="828675" cy="261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51" name="Equation" r:id="rId8" imgW="685800" imgH="215900" progId="Equation.3">
                  <p:embed/>
                </p:oleObj>
              </mc:Choice>
              <mc:Fallback>
                <p:oleObj name="Equation" r:id="rId8" imgW="6858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12725" y="1095375"/>
                        <a:ext cx="828675" cy="2616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2875017"/>
              </p:ext>
            </p:extLst>
          </p:nvPr>
        </p:nvGraphicFramePr>
        <p:xfrm>
          <a:off x="6779050" y="1889515"/>
          <a:ext cx="1174750" cy="725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52" name="Equation" r:id="rId10" imgW="723900" imgH="444500" progId="Equation.3">
                  <p:embed/>
                </p:oleObj>
              </mc:Choice>
              <mc:Fallback>
                <p:oleObj name="Equation" r:id="rId10" imgW="7239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79050" y="1889515"/>
                        <a:ext cx="1174750" cy="72522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213903" y="270461"/>
            <a:ext cx="65864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400" i="1" dirty="0" smtClean="0">
                <a:solidFill>
                  <a:srgbClr val="0066FF"/>
                </a:solidFill>
              </a:rPr>
              <a:t>Numerical simulations</a:t>
            </a:r>
            <a:endParaRPr lang="en-US" sz="2400" i="1" dirty="0">
              <a:solidFill>
                <a:srgbClr val="0066FF"/>
              </a:solidFill>
            </a:endParaRPr>
          </a:p>
        </p:txBody>
      </p:sp>
      <p:sp>
        <p:nvSpPr>
          <p:cNvPr id="17" name="Text Box 13"/>
          <p:cNvSpPr txBox="1">
            <a:spLocks noChangeArrowheads="1"/>
          </p:cNvSpPr>
          <p:nvPr/>
        </p:nvSpPr>
        <p:spPr bwMode="auto">
          <a:xfrm>
            <a:off x="5832390" y="393792"/>
            <a:ext cx="322271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0" i="1" dirty="0" err="1" smtClean="0">
                <a:solidFill>
                  <a:srgbClr val="4AA357"/>
                </a:solidFill>
              </a:rPr>
              <a:t>Heling</a:t>
            </a:r>
            <a:r>
              <a:rPr lang="en-US" sz="2000" b="0" i="1" dirty="0" smtClean="0">
                <a:solidFill>
                  <a:srgbClr val="4AA357"/>
                </a:solidFill>
              </a:rPr>
              <a:t> Deng &amp; A.V. (2017)</a:t>
            </a:r>
            <a:r>
              <a:rPr lang="en-US" sz="2000" b="0" dirty="0" smtClean="0">
                <a:solidFill>
                  <a:srgbClr val="4AA357"/>
                </a:solidFill>
              </a:rPr>
              <a:t>  </a:t>
            </a:r>
            <a:endParaRPr lang="en-US" sz="2000" b="0" dirty="0">
              <a:solidFill>
                <a:srgbClr val="4AA35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8042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213903" y="434236"/>
            <a:ext cx="8915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400" i="1" dirty="0" smtClean="0">
                <a:solidFill>
                  <a:srgbClr val="0066FF"/>
                </a:solidFill>
              </a:rPr>
              <a:t>Mass distribution of black holes</a:t>
            </a:r>
            <a:endParaRPr lang="en-US" sz="2400" i="1" dirty="0">
              <a:solidFill>
                <a:srgbClr val="0066FF"/>
              </a:solidFill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9154357"/>
              </p:ext>
            </p:extLst>
          </p:nvPr>
        </p:nvGraphicFramePr>
        <p:xfrm>
          <a:off x="3897313" y="1093502"/>
          <a:ext cx="1865313" cy="766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0" name="Equation" r:id="rId4" imgW="1079500" imgH="444500" progId="Equation.3">
                  <p:embed/>
                </p:oleObj>
              </mc:Choice>
              <mc:Fallback>
                <p:oleObj name="Equation" r:id="rId4" imgW="1079500" imgH="444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897313" y="1093502"/>
                        <a:ext cx="1865313" cy="7667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601253" y="1131602"/>
            <a:ext cx="3340168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i="1" dirty="0" smtClean="0">
                <a:solidFill>
                  <a:srgbClr val="000090"/>
                </a:solidFill>
                <a:latin typeface="Arial"/>
                <a:cs typeface="Arial"/>
              </a:rPr>
              <a:t>Fraction of dark matter density </a:t>
            </a:r>
          </a:p>
          <a:p>
            <a:pPr eaLnBrk="1" hangingPunct="1"/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i</a:t>
            </a:r>
            <a:r>
              <a:rPr lang="en-US" sz="1600" i="1" dirty="0" smtClean="0">
                <a:solidFill>
                  <a:srgbClr val="000090"/>
                </a:solidFill>
                <a:latin typeface="Arial"/>
                <a:cs typeface="Arial"/>
              </a:rPr>
              <a:t>n black holes of mass ~ M : </a:t>
            </a:r>
            <a:endParaRPr lang="en-US" sz="1600" i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9679764"/>
              </p:ext>
            </p:extLst>
          </p:nvPr>
        </p:nvGraphicFramePr>
        <p:xfrm>
          <a:off x="1289050" y="2284413"/>
          <a:ext cx="1184275" cy="744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1" name="Equation" r:id="rId6" imgW="685800" imgH="431800" progId="Equation.3">
                  <p:embed/>
                </p:oleObj>
              </mc:Choice>
              <mc:Fallback>
                <p:oleObj name="Equation" r:id="rId6" imgW="685800" imgH="431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289050" y="2284413"/>
                        <a:ext cx="1184275" cy="7445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Text Box 13"/>
          <p:cNvSpPr txBox="1">
            <a:spLocks noChangeArrowheads="1"/>
          </p:cNvSpPr>
          <p:nvPr/>
        </p:nvSpPr>
        <p:spPr bwMode="auto">
          <a:xfrm>
            <a:off x="531403" y="2427757"/>
            <a:ext cx="489149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0" dirty="0" smtClean="0">
                <a:solidFill>
                  <a:srgbClr val="000090"/>
                </a:solidFill>
              </a:rPr>
              <a:t>Use                          and                . </a:t>
            </a:r>
          </a:p>
        </p:txBody>
      </p:sp>
      <p:graphicFrame>
        <p:nvGraphicFramePr>
          <p:cNvPr id="35" name="Objec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1320594"/>
              </p:ext>
            </p:extLst>
          </p:nvPr>
        </p:nvGraphicFramePr>
        <p:xfrm>
          <a:off x="3278188" y="2470150"/>
          <a:ext cx="746125" cy="373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2" name="Equation" r:id="rId8" imgW="431800" imgH="215900" progId="Equation.3">
                  <p:embed/>
                </p:oleObj>
              </mc:Choice>
              <mc:Fallback>
                <p:oleObj name="Equation" r:id="rId8" imgW="4318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278188" y="2470150"/>
                        <a:ext cx="746125" cy="3730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183704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213903" y="434236"/>
            <a:ext cx="8915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400" i="1" dirty="0" smtClean="0">
                <a:solidFill>
                  <a:srgbClr val="0066FF"/>
                </a:solidFill>
              </a:rPr>
              <a:t>Mass distribution of black holes</a:t>
            </a:r>
            <a:endParaRPr lang="en-US" sz="2400" i="1" dirty="0">
              <a:solidFill>
                <a:srgbClr val="0066FF"/>
              </a:solidFill>
            </a:endParaRPr>
          </a:p>
        </p:txBody>
      </p:sp>
      <p:pic>
        <p:nvPicPr>
          <p:cNvPr id="2" name="Picture 1" descr="Screen Shot 2017-08-26 at 2.46.54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2049736"/>
            <a:ext cx="5517048" cy="2829074"/>
          </a:xfrm>
          <a:prstGeom prst="rect">
            <a:avLst/>
          </a:prstGeom>
        </p:spPr>
      </p:pic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3892528"/>
              </p:ext>
            </p:extLst>
          </p:nvPr>
        </p:nvGraphicFramePr>
        <p:xfrm>
          <a:off x="3897313" y="1093502"/>
          <a:ext cx="1865313" cy="766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00" name="Equation" r:id="rId5" imgW="1079500" imgH="444500" progId="Equation.3">
                  <p:embed/>
                </p:oleObj>
              </mc:Choice>
              <mc:Fallback>
                <p:oleObj name="Equation" r:id="rId5" imgW="1079500" imgH="444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897313" y="1093502"/>
                        <a:ext cx="1865313" cy="7667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601253" y="1131602"/>
            <a:ext cx="3340168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i="1" dirty="0" smtClean="0">
                <a:solidFill>
                  <a:srgbClr val="000090"/>
                </a:solidFill>
                <a:latin typeface="Arial"/>
                <a:cs typeface="Arial"/>
              </a:rPr>
              <a:t>Fraction of dark matter density </a:t>
            </a:r>
          </a:p>
          <a:p>
            <a:pPr eaLnBrk="1" hangingPunct="1"/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i</a:t>
            </a:r>
            <a:r>
              <a:rPr lang="en-US" sz="1600" i="1" dirty="0" smtClean="0">
                <a:solidFill>
                  <a:srgbClr val="000090"/>
                </a:solidFill>
                <a:latin typeface="Arial"/>
                <a:cs typeface="Arial"/>
              </a:rPr>
              <a:t>n black holes of mass ~ M : </a:t>
            </a:r>
            <a:endParaRPr lang="en-US" sz="1600" i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248884" y="5390152"/>
            <a:ext cx="7536216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 smtClean="0">
                <a:solidFill>
                  <a:srgbClr val="000090"/>
                </a:solidFill>
                <a:latin typeface="Arial"/>
                <a:cs typeface="Arial"/>
              </a:rPr>
              <a:t>The </a:t>
            </a:r>
            <a:r>
              <a:rPr lang="en-US" sz="1800" dirty="0" smtClean="0">
                <a:solidFill>
                  <a:srgbClr val="000090"/>
                </a:solidFill>
                <a:latin typeface="Arial"/>
                <a:cs typeface="Arial"/>
              </a:rPr>
              <a:t>mass distribution depends on </a:t>
            </a:r>
            <a:r>
              <a:rPr lang="en-US" sz="1800" dirty="0" smtClean="0">
                <a:solidFill>
                  <a:srgbClr val="000090"/>
                </a:solidFill>
                <a:latin typeface="Arial"/>
                <a:cs typeface="Arial"/>
              </a:rPr>
              <a:t>2 </a:t>
            </a:r>
            <a:r>
              <a:rPr lang="en-US" sz="1800" dirty="0" smtClean="0">
                <a:solidFill>
                  <a:srgbClr val="000090"/>
                </a:solidFill>
                <a:latin typeface="Arial"/>
                <a:cs typeface="Arial"/>
              </a:rPr>
              <a:t>parameters</a:t>
            </a:r>
            <a:r>
              <a:rPr lang="en-US" sz="1800" dirty="0" smtClean="0">
                <a:solidFill>
                  <a:srgbClr val="000090"/>
                </a:solidFill>
                <a:latin typeface="Arial"/>
                <a:cs typeface="Arial"/>
              </a:rPr>
              <a:t>:</a:t>
            </a:r>
          </a:p>
          <a:p>
            <a:pPr eaLnBrk="1" hangingPunct="1"/>
            <a:endParaRPr lang="en-US" sz="1000" dirty="0">
              <a:solidFill>
                <a:srgbClr val="000090"/>
              </a:solidFill>
              <a:latin typeface="Arial"/>
              <a:cs typeface="Arial"/>
            </a:endParaRPr>
          </a:p>
          <a:p>
            <a:pPr eaLnBrk="1" hangingPunct="1"/>
            <a:r>
              <a:rPr lang="en-US" sz="1800" dirty="0" smtClean="0">
                <a:solidFill>
                  <a:srgbClr val="000090"/>
                </a:solidFill>
                <a:latin typeface="Arial"/>
                <a:cs typeface="Arial"/>
              </a:rPr>
              <a:t>It generally has upper and lower cutoffs.  </a:t>
            </a:r>
            <a:endParaRPr lang="en-US" sz="1800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graphicFrame>
        <p:nvGraphicFramePr>
          <p:cNvPr id="2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8126947"/>
              </p:ext>
            </p:extLst>
          </p:nvPr>
        </p:nvGraphicFramePr>
        <p:xfrm>
          <a:off x="5350300" y="5425245"/>
          <a:ext cx="719138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01" name="Equation" r:id="rId7" imgW="406400" imgH="203200" progId="Equation.3">
                  <p:embed/>
                </p:oleObj>
              </mc:Choice>
              <mc:Fallback>
                <p:oleObj name="Equation" r:id="rId7" imgW="4064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0300" y="5425245"/>
                        <a:ext cx="719138" cy="361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/>
          <p:cNvSpPr/>
          <p:nvPr/>
        </p:nvSpPr>
        <p:spPr>
          <a:xfrm>
            <a:off x="438494" y="2464269"/>
            <a:ext cx="725769" cy="207832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4851400" y="2687332"/>
            <a:ext cx="426719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0" dirty="0" smtClean="0">
                <a:solidFill>
                  <a:srgbClr val="000090"/>
                </a:solidFill>
              </a:rPr>
              <a:t>The overall magnitude is determined </a:t>
            </a:r>
          </a:p>
          <a:p>
            <a:pPr eaLnBrk="1" hangingPunct="1"/>
            <a:r>
              <a:rPr lang="en-US" sz="1800" b="0" dirty="0" smtClean="0">
                <a:solidFill>
                  <a:srgbClr val="000090"/>
                </a:solidFill>
              </a:rPr>
              <a:t>by the bubble nucleation rate     .</a:t>
            </a:r>
            <a:endParaRPr lang="en-US" sz="1800" b="0" dirty="0" smtClean="0">
              <a:solidFill>
                <a:srgbClr val="000090"/>
              </a:solidFill>
            </a:endParaRPr>
          </a:p>
        </p:txBody>
      </p:sp>
      <p:graphicFrame>
        <p:nvGraphicFramePr>
          <p:cNvPr id="2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8937776"/>
              </p:ext>
            </p:extLst>
          </p:nvPr>
        </p:nvGraphicFramePr>
        <p:xfrm>
          <a:off x="7934336" y="3006728"/>
          <a:ext cx="246062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02" name="Equation" r:id="rId9" imgW="139700" imgH="177800" progId="Equation.3">
                  <p:embed/>
                </p:oleObj>
              </mc:Choice>
              <mc:Fallback>
                <p:oleObj name="Equation" r:id="rId9" imgW="139700" imgH="177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34336" y="3006728"/>
                        <a:ext cx="246062" cy="317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34623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creen Shot 2018-06-04 at 5.01.3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332" y="990723"/>
            <a:ext cx="6415683" cy="4031093"/>
          </a:xfrm>
          <a:prstGeom prst="rect">
            <a:avLst/>
          </a:prstGeom>
        </p:spPr>
      </p:pic>
      <p:sp>
        <p:nvSpPr>
          <p:cNvPr id="4" name="Text Box 13"/>
          <p:cNvSpPr txBox="1">
            <a:spLocks noChangeArrowheads="1"/>
          </p:cNvSpPr>
          <p:nvPr/>
        </p:nvSpPr>
        <p:spPr bwMode="auto">
          <a:xfrm>
            <a:off x="213903" y="92661"/>
            <a:ext cx="8915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400" i="1" dirty="0" smtClean="0">
                <a:solidFill>
                  <a:srgbClr val="0066FF"/>
                </a:solidFill>
              </a:rPr>
              <a:t>Observational bounds</a:t>
            </a:r>
            <a:endParaRPr lang="en-US" sz="2400" i="1" dirty="0">
              <a:solidFill>
                <a:srgbClr val="0066FF"/>
              </a:solidFill>
            </a:endParaRPr>
          </a:p>
        </p:txBody>
      </p:sp>
      <p:pic>
        <p:nvPicPr>
          <p:cNvPr id="17" name="Picture 16" descr="Screen Shot 2017-12-07 at 4.45.33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792" y="2487610"/>
            <a:ext cx="330200" cy="55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364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3"/>
          <p:cNvSpPr txBox="1">
            <a:spLocks noChangeArrowheads="1"/>
          </p:cNvSpPr>
          <p:nvPr/>
        </p:nvSpPr>
        <p:spPr bwMode="auto">
          <a:xfrm>
            <a:off x="271543" y="5312927"/>
            <a:ext cx="875815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0" dirty="0" smtClean="0">
                <a:solidFill>
                  <a:srgbClr val="000090"/>
                </a:solidFill>
              </a:rPr>
              <a:t>BH merger rate observed by LIGO requires                for                         .</a:t>
            </a:r>
            <a:endParaRPr lang="en-US" sz="1800" b="0" dirty="0">
              <a:solidFill>
                <a:srgbClr val="000090"/>
              </a:solidFill>
            </a:endParaRPr>
          </a:p>
        </p:txBody>
      </p:sp>
      <p:graphicFrame>
        <p:nvGraphicFramePr>
          <p:cNvPr id="5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2161276"/>
              </p:ext>
            </p:extLst>
          </p:nvPr>
        </p:nvGraphicFramePr>
        <p:xfrm>
          <a:off x="6128240" y="5336958"/>
          <a:ext cx="1311275" cy="379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57" name="Equation" r:id="rId4" imgW="749300" imgH="215900" progId="Equation.3">
                  <p:embed/>
                </p:oleObj>
              </mc:Choice>
              <mc:Fallback>
                <p:oleObj name="Equation" r:id="rId4" imgW="7493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128240" y="5336958"/>
                        <a:ext cx="1311275" cy="3794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49"/>
          <p:cNvSpPr>
            <a:spLocks noChangeArrowheads="1"/>
          </p:cNvSpPr>
          <p:nvPr/>
        </p:nvSpPr>
        <p:spPr bwMode="auto">
          <a:xfrm>
            <a:off x="7377683" y="5531928"/>
            <a:ext cx="152400" cy="152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ext Box 51"/>
          <p:cNvSpPr txBox="1">
            <a:spLocks noChangeArrowheads="1"/>
          </p:cNvSpPr>
          <p:nvPr/>
        </p:nvSpPr>
        <p:spPr bwMode="auto">
          <a:xfrm>
            <a:off x="7333233" y="5341034"/>
            <a:ext cx="2413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.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9729741"/>
              </p:ext>
            </p:extLst>
          </p:nvPr>
        </p:nvGraphicFramePr>
        <p:xfrm>
          <a:off x="4743940" y="5308383"/>
          <a:ext cx="92075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58" name="Equation" r:id="rId6" imgW="533400" imgH="228600" progId="Equation.3">
                  <p:embed/>
                </p:oleObj>
              </mc:Choice>
              <mc:Fallback>
                <p:oleObj name="Equation" r:id="rId6" imgW="5334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743940" y="5308383"/>
                        <a:ext cx="920750" cy="393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6864615" y="5795608"/>
            <a:ext cx="222858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0" i="1" dirty="0" smtClean="0">
                <a:solidFill>
                  <a:srgbClr val="4AA357"/>
                </a:solidFill>
              </a:rPr>
              <a:t> Sasaki et al (2016)</a:t>
            </a:r>
            <a:r>
              <a:rPr lang="en-US" sz="1800" b="0" dirty="0" smtClean="0">
                <a:solidFill>
                  <a:srgbClr val="4AA357"/>
                </a:solidFill>
              </a:rPr>
              <a:t>  </a:t>
            </a:r>
            <a:endParaRPr lang="en-US" sz="1800" b="0" dirty="0">
              <a:solidFill>
                <a:srgbClr val="4AA357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409803"/>
            <a:ext cx="7899400" cy="326797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213903" y="92661"/>
            <a:ext cx="8915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400" i="1" dirty="0" smtClean="0">
                <a:solidFill>
                  <a:srgbClr val="0066FF"/>
                </a:solidFill>
              </a:rPr>
              <a:t>Accounting for LIGO observations</a:t>
            </a:r>
            <a:endParaRPr lang="en-US" sz="2400" i="1" dirty="0">
              <a:solidFill>
                <a:srgbClr val="0066FF"/>
              </a:solidFill>
            </a:endParaRP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309643" y="6146269"/>
            <a:ext cx="875815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0" i="1" dirty="0" smtClean="0">
                <a:solidFill>
                  <a:srgbClr val="000090"/>
                </a:solidFill>
              </a:rPr>
              <a:t>Note:  </a:t>
            </a:r>
            <a:r>
              <a:rPr lang="en-US" sz="1800" b="0" dirty="0" smtClean="0">
                <a:solidFill>
                  <a:srgbClr val="000090"/>
                </a:solidFill>
              </a:rPr>
              <a:t>BH produced by bubbles are </a:t>
            </a:r>
            <a:r>
              <a:rPr lang="en-US" sz="1800" b="0" i="1" dirty="0" smtClean="0">
                <a:solidFill>
                  <a:srgbClr val="000090"/>
                </a:solidFill>
              </a:rPr>
              <a:t>non-rotating</a:t>
            </a:r>
            <a:r>
              <a:rPr lang="en-US" sz="1800" b="0" dirty="0" smtClean="0">
                <a:solidFill>
                  <a:srgbClr val="000090"/>
                </a:solidFill>
              </a:rPr>
              <a:t>.</a:t>
            </a:r>
            <a:endParaRPr lang="en-US" sz="1800" b="0" dirty="0">
              <a:solidFill>
                <a:srgbClr val="000090"/>
              </a:solidFill>
            </a:endParaRPr>
          </a:p>
        </p:txBody>
      </p:sp>
      <p:graphicFrame>
        <p:nvGraphicFramePr>
          <p:cNvPr id="15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2841670"/>
              </p:ext>
            </p:extLst>
          </p:nvPr>
        </p:nvGraphicFramePr>
        <p:xfrm>
          <a:off x="7353300" y="2719388"/>
          <a:ext cx="1333500" cy="357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59" name="Equation" r:id="rId8" imgW="762000" imgH="203200" progId="Equation.3">
                  <p:embed/>
                </p:oleObj>
              </mc:Choice>
              <mc:Fallback>
                <p:oleObj name="Equation" r:id="rId8" imgW="7620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7353300" y="2719388"/>
                        <a:ext cx="1333500" cy="3571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Oval 49"/>
          <p:cNvSpPr>
            <a:spLocks noChangeArrowheads="1"/>
          </p:cNvSpPr>
          <p:nvPr/>
        </p:nvSpPr>
        <p:spPr bwMode="auto">
          <a:xfrm>
            <a:off x="8627126" y="2903028"/>
            <a:ext cx="152400" cy="152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Text Box 51"/>
          <p:cNvSpPr txBox="1">
            <a:spLocks noChangeArrowheads="1"/>
          </p:cNvSpPr>
          <p:nvPr/>
        </p:nvSpPr>
        <p:spPr bwMode="auto">
          <a:xfrm>
            <a:off x="8582676" y="2712134"/>
            <a:ext cx="2413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.</a:t>
            </a:r>
          </a:p>
        </p:txBody>
      </p:sp>
      <p:graphicFrame>
        <p:nvGraphicFramePr>
          <p:cNvPr id="18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3903211"/>
              </p:ext>
            </p:extLst>
          </p:nvPr>
        </p:nvGraphicFramePr>
        <p:xfrm>
          <a:off x="7443788" y="2135188"/>
          <a:ext cx="1000125" cy="357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60" name="Equation" r:id="rId10" imgW="571500" imgH="203200" progId="Equation.3">
                  <p:embed/>
                </p:oleObj>
              </mc:Choice>
              <mc:Fallback>
                <p:oleObj name="Equation" r:id="rId10" imgW="5715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7443788" y="2135188"/>
                        <a:ext cx="1000125" cy="3571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9" name="Picture 18" descr="Screen Shot 2018-06-04 at 5.03.31 PM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05" y="949444"/>
            <a:ext cx="6428910" cy="4033231"/>
          </a:xfrm>
          <a:prstGeom prst="rect">
            <a:avLst/>
          </a:prstGeom>
        </p:spPr>
      </p:pic>
      <p:pic>
        <p:nvPicPr>
          <p:cNvPr id="20" name="Picture 19" descr="Screen Shot 2017-12-07 at 4.45.33 PM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108" y="2487610"/>
            <a:ext cx="330200" cy="55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1034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409803"/>
            <a:ext cx="7899400" cy="326797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213903" y="92661"/>
            <a:ext cx="8915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400" i="1" dirty="0" smtClean="0">
                <a:solidFill>
                  <a:srgbClr val="0066FF"/>
                </a:solidFill>
              </a:rPr>
              <a:t>Supermassive black holes</a:t>
            </a:r>
            <a:endParaRPr lang="en-US" sz="2400" i="1" dirty="0">
              <a:solidFill>
                <a:srgbClr val="0066FF"/>
              </a:solidFill>
            </a:endParaRPr>
          </a:p>
        </p:txBody>
      </p:sp>
      <p:graphicFrame>
        <p:nvGraphicFramePr>
          <p:cNvPr id="15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1342799"/>
              </p:ext>
            </p:extLst>
          </p:nvPr>
        </p:nvGraphicFramePr>
        <p:xfrm>
          <a:off x="7353300" y="2719388"/>
          <a:ext cx="1333500" cy="357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5" name="Equation" r:id="rId4" imgW="762000" imgH="203200" progId="Equation.3">
                  <p:embed/>
                </p:oleObj>
              </mc:Choice>
              <mc:Fallback>
                <p:oleObj name="Equation" r:id="rId4" imgW="7620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353300" y="2719388"/>
                        <a:ext cx="1333500" cy="3571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Oval 49"/>
          <p:cNvSpPr>
            <a:spLocks noChangeArrowheads="1"/>
          </p:cNvSpPr>
          <p:nvPr/>
        </p:nvSpPr>
        <p:spPr bwMode="auto">
          <a:xfrm>
            <a:off x="8627126" y="2903028"/>
            <a:ext cx="152400" cy="152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Text Box 51"/>
          <p:cNvSpPr txBox="1">
            <a:spLocks noChangeArrowheads="1"/>
          </p:cNvSpPr>
          <p:nvPr/>
        </p:nvSpPr>
        <p:spPr bwMode="auto">
          <a:xfrm>
            <a:off x="8582676" y="2712134"/>
            <a:ext cx="2413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.</a:t>
            </a:r>
          </a:p>
        </p:txBody>
      </p:sp>
      <p:graphicFrame>
        <p:nvGraphicFramePr>
          <p:cNvPr id="18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2714358"/>
              </p:ext>
            </p:extLst>
          </p:nvPr>
        </p:nvGraphicFramePr>
        <p:xfrm>
          <a:off x="7443788" y="2135188"/>
          <a:ext cx="1000125" cy="357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6" name="Equation" r:id="rId6" imgW="571500" imgH="203200" progId="Equation.3">
                  <p:embed/>
                </p:oleObj>
              </mc:Choice>
              <mc:Fallback>
                <p:oleObj name="Equation" r:id="rId6" imgW="5715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443788" y="2135188"/>
                        <a:ext cx="1000125" cy="3571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 Box 13"/>
          <p:cNvSpPr txBox="1">
            <a:spLocks noChangeArrowheads="1"/>
          </p:cNvSpPr>
          <p:nvPr/>
        </p:nvSpPr>
        <p:spPr bwMode="auto">
          <a:xfrm>
            <a:off x="271543" y="5350417"/>
            <a:ext cx="8758157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285750" indent="-285750" eaLnBrk="1" hangingPunct="1">
              <a:buFont typeface="Arial"/>
              <a:buChar char="•"/>
            </a:pPr>
            <a:r>
              <a:rPr lang="en-US" sz="1800" b="0" dirty="0">
                <a:solidFill>
                  <a:srgbClr val="000090"/>
                </a:solidFill>
              </a:rPr>
              <a:t>T</a:t>
            </a:r>
            <a:r>
              <a:rPr lang="en-US" sz="1800" b="0" dirty="0" smtClean="0">
                <a:solidFill>
                  <a:srgbClr val="000090"/>
                </a:solidFill>
              </a:rPr>
              <a:t>he largest BH we can expect to find in a galaxy has mass                        .</a:t>
            </a:r>
          </a:p>
          <a:p>
            <a:pPr eaLnBrk="1" hangingPunct="1"/>
            <a:endParaRPr lang="en-US" sz="800" b="0" dirty="0">
              <a:solidFill>
                <a:srgbClr val="000090"/>
              </a:solidFill>
            </a:endParaRPr>
          </a:p>
        </p:txBody>
      </p:sp>
      <p:graphicFrame>
        <p:nvGraphicFramePr>
          <p:cNvPr id="23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8015384"/>
              </p:ext>
            </p:extLst>
          </p:nvPr>
        </p:nvGraphicFramePr>
        <p:xfrm>
          <a:off x="6616700" y="5339740"/>
          <a:ext cx="1244600" cy="357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7" name="Equation" r:id="rId8" imgW="711200" imgH="203200" progId="Equation.3">
                  <p:embed/>
                </p:oleObj>
              </mc:Choice>
              <mc:Fallback>
                <p:oleObj name="Equation" r:id="rId8" imgW="7112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616700" y="5339740"/>
                        <a:ext cx="1244600" cy="3571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Oval 49"/>
          <p:cNvSpPr>
            <a:spLocks noChangeArrowheads="1"/>
          </p:cNvSpPr>
          <p:nvPr/>
        </p:nvSpPr>
        <p:spPr bwMode="auto">
          <a:xfrm>
            <a:off x="7820676" y="5562136"/>
            <a:ext cx="152400" cy="152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Text Box 51"/>
          <p:cNvSpPr txBox="1">
            <a:spLocks noChangeArrowheads="1"/>
          </p:cNvSpPr>
          <p:nvPr/>
        </p:nvSpPr>
        <p:spPr bwMode="auto">
          <a:xfrm>
            <a:off x="7776226" y="5371242"/>
            <a:ext cx="2413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.</a:t>
            </a:r>
          </a:p>
        </p:txBody>
      </p:sp>
      <p:pic>
        <p:nvPicPr>
          <p:cNvPr id="20" name="Picture 19" descr="Screen Shot 2018-06-04 at 5.03.31 PM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05" y="949444"/>
            <a:ext cx="6428910" cy="4033231"/>
          </a:xfrm>
          <a:prstGeom prst="rect">
            <a:avLst/>
          </a:prstGeom>
        </p:spPr>
      </p:pic>
      <p:pic>
        <p:nvPicPr>
          <p:cNvPr id="21" name="Picture 20" descr="Screen Shot 2017-12-07 at 4.45.33 PM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108" y="2487610"/>
            <a:ext cx="330200" cy="55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598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3"/>
          <p:cNvSpPr txBox="1">
            <a:spLocks noChangeArrowheads="1"/>
          </p:cNvSpPr>
          <p:nvPr/>
        </p:nvSpPr>
        <p:spPr bwMode="auto">
          <a:xfrm>
            <a:off x="213903" y="270461"/>
            <a:ext cx="658648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i="1" dirty="0" smtClean="0">
                <a:solidFill>
                  <a:srgbClr val="0066FF"/>
                </a:solidFill>
              </a:rPr>
              <a:t>CMB spectral distortion</a:t>
            </a:r>
            <a:endParaRPr lang="en-US" sz="2800" i="1" dirty="0">
              <a:solidFill>
                <a:srgbClr val="0066FF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-1" y="1100653"/>
            <a:ext cx="4784877" cy="330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55421" y="1177818"/>
            <a:ext cx="2506879" cy="2262045"/>
          </a:xfrm>
          <a:prstGeom prst="rect">
            <a:avLst/>
          </a:prstGeom>
          <a:solidFill>
            <a:srgbClr val="B1FFA3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225424" y="1667656"/>
            <a:ext cx="1269958" cy="1260220"/>
          </a:xfrm>
          <a:prstGeom prst="ellipse">
            <a:avLst/>
          </a:prstGeom>
          <a:solidFill>
            <a:srgbClr val="D4FFD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Donut 5"/>
          <p:cNvSpPr/>
          <p:nvPr/>
        </p:nvSpPr>
        <p:spPr>
          <a:xfrm>
            <a:off x="1174804" y="1670391"/>
            <a:ext cx="1356265" cy="1295214"/>
          </a:xfrm>
          <a:prstGeom prst="donut">
            <a:avLst>
              <a:gd name="adj" fmla="val 5340"/>
            </a:avLst>
          </a:prstGeom>
          <a:solidFill>
            <a:srgbClr val="00C8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Line 12"/>
          <p:cNvSpPr>
            <a:spLocks noChangeShapeType="1"/>
          </p:cNvSpPr>
          <p:nvPr/>
        </p:nvSpPr>
        <p:spPr bwMode="auto">
          <a:xfrm>
            <a:off x="2555729" y="2304927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 flipH="1">
            <a:off x="934244" y="2304927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Line 11"/>
          <p:cNvSpPr>
            <a:spLocks noChangeShapeType="1"/>
          </p:cNvSpPr>
          <p:nvPr/>
        </p:nvSpPr>
        <p:spPr bwMode="auto">
          <a:xfrm flipV="1">
            <a:off x="1848073" y="1416762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Line 11"/>
          <p:cNvSpPr>
            <a:spLocks noChangeShapeType="1"/>
          </p:cNvSpPr>
          <p:nvPr/>
        </p:nvSpPr>
        <p:spPr bwMode="auto">
          <a:xfrm>
            <a:off x="1848073" y="2973842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1403573" y="1869002"/>
            <a:ext cx="914400" cy="914400"/>
          </a:xfrm>
          <a:prstGeom prst="ellipse">
            <a:avLst/>
          </a:prstGeom>
          <a:solidFill>
            <a:srgbClr val="B1FFA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9"/>
          <p:cNvSpPr>
            <a:spLocks noChangeArrowheads="1"/>
          </p:cNvSpPr>
          <p:nvPr/>
        </p:nvSpPr>
        <p:spPr bwMode="auto">
          <a:xfrm>
            <a:off x="1644266" y="2119859"/>
            <a:ext cx="407614" cy="4032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4007439" y="1177818"/>
            <a:ext cx="4869861" cy="2954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285750" indent="-285750" eaLnBrk="1" hangingPunct="1">
              <a:buFont typeface="Arial"/>
              <a:buChar char="•"/>
            </a:pPr>
            <a:endParaRPr lang="en-US" sz="800" b="0" dirty="0" smtClean="0">
              <a:solidFill>
                <a:srgbClr val="000090"/>
              </a:solidFill>
            </a:endParaRPr>
          </a:p>
          <a:p>
            <a:pPr marL="285750" indent="-285750" eaLnBrk="1" hangingPunct="1">
              <a:buFont typeface="Arial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Photon diffusion from the </a:t>
            </a:r>
            <a:r>
              <a:rPr lang="en-US" sz="1800" b="0" dirty="0" smtClean="0">
                <a:solidFill>
                  <a:srgbClr val="000090"/>
                </a:solidFill>
              </a:rPr>
              <a:t>shock </a:t>
            </a:r>
            <a:r>
              <a:rPr lang="en-US" sz="1800" b="0" dirty="0" smtClean="0">
                <a:solidFill>
                  <a:srgbClr val="000090"/>
                </a:solidFill>
              </a:rPr>
              <a:t>distorts the Planck spectrum.</a:t>
            </a:r>
          </a:p>
          <a:p>
            <a:pPr marL="285750" indent="-285750" eaLnBrk="1" hangingPunct="1">
              <a:buFont typeface="Arial"/>
              <a:buChar char="•"/>
            </a:pPr>
            <a:endParaRPr lang="en-US" sz="800" b="0" dirty="0" smtClean="0">
              <a:solidFill>
                <a:srgbClr val="000090"/>
              </a:solidFill>
            </a:endParaRPr>
          </a:p>
          <a:p>
            <a:pPr marL="285750" indent="-285750" eaLnBrk="1" hangingPunct="1">
              <a:buFont typeface="Arial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Photons </a:t>
            </a:r>
            <a:r>
              <a:rPr lang="en-US" sz="1800" b="0" dirty="0" smtClean="0">
                <a:solidFill>
                  <a:srgbClr val="000090"/>
                </a:solidFill>
              </a:rPr>
              <a:t>develop a chemical potential</a:t>
            </a:r>
          </a:p>
          <a:p>
            <a:pPr eaLnBrk="1" hangingPunct="1"/>
            <a:r>
              <a:rPr lang="en-US" sz="1800" b="0" dirty="0">
                <a:solidFill>
                  <a:srgbClr val="000090"/>
                </a:solidFill>
              </a:rPr>
              <a:t> </a:t>
            </a:r>
            <a:r>
              <a:rPr lang="en-US" sz="1800" b="0" dirty="0" smtClean="0">
                <a:solidFill>
                  <a:srgbClr val="000090"/>
                </a:solidFill>
              </a:rPr>
              <a:t>    (    - distortion).</a:t>
            </a:r>
            <a:endParaRPr lang="en-US" sz="1800" b="0" dirty="0">
              <a:solidFill>
                <a:srgbClr val="000090"/>
              </a:solidFill>
            </a:endParaRPr>
          </a:p>
          <a:p>
            <a:pPr eaLnBrk="1" hangingPunct="1"/>
            <a:endParaRPr lang="en-US" sz="800" b="0" dirty="0" smtClean="0">
              <a:solidFill>
                <a:srgbClr val="000090"/>
              </a:solidFill>
            </a:endParaRPr>
          </a:p>
          <a:p>
            <a:pPr marL="285750" indent="-285750" eaLnBrk="1" hangingPunct="1">
              <a:buFont typeface="Arial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                        – </a:t>
            </a:r>
            <a:r>
              <a:rPr lang="en-US" sz="1800" b="0" dirty="0" err="1" smtClean="0">
                <a:solidFill>
                  <a:srgbClr val="000090"/>
                </a:solidFill>
              </a:rPr>
              <a:t>unobservably</a:t>
            </a:r>
            <a:r>
              <a:rPr lang="en-US" sz="1800" b="0" dirty="0" smtClean="0">
                <a:solidFill>
                  <a:srgbClr val="000090"/>
                </a:solidFill>
              </a:rPr>
              <a:t> small. </a:t>
            </a:r>
          </a:p>
          <a:p>
            <a:pPr marL="285750" indent="-285750" eaLnBrk="1" hangingPunct="1">
              <a:buFont typeface="Arial"/>
              <a:buChar char="•"/>
            </a:pPr>
            <a:endParaRPr lang="en-US" sz="1800" b="0" dirty="0">
              <a:solidFill>
                <a:srgbClr val="000090"/>
              </a:solidFill>
            </a:endParaRPr>
          </a:p>
          <a:p>
            <a:pPr marL="285750" indent="-285750" eaLnBrk="1" hangingPunct="1">
              <a:buFont typeface="Arial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 But potentially detectable</a:t>
            </a:r>
            <a:r>
              <a:rPr lang="en-US" sz="1800" b="0" dirty="0" smtClean="0">
                <a:solidFill>
                  <a:srgbClr val="000090"/>
                </a:solidFill>
              </a:rPr>
              <a:t> </a:t>
            </a:r>
            <a:r>
              <a:rPr lang="en-US" sz="1800" b="0" dirty="0" smtClean="0">
                <a:solidFill>
                  <a:srgbClr val="000090"/>
                </a:solidFill>
              </a:rPr>
              <a:t>spectral distortion </a:t>
            </a:r>
            <a:r>
              <a:rPr lang="en-US" sz="1800" b="0" dirty="0" smtClean="0">
                <a:solidFill>
                  <a:srgbClr val="000090"/>
                </a:solidFill>
              </a:rPr>
              <a:t>on angular scale ~ 10’ around </a:t>
            </a:r>
            <a:r>
              <a:rPr lang="en-US" sz="1800" b="0" dirty="0" smtClean="0">
                <a:solidFill>
                  <a:srgbClr val="000090"/>
                </a:solidFill>
              </a:rPr>
              <a:t>the </a:t>
            </a:r>
            <a:r>
              <a:rPr lang="en-US" sz="1800" b="0" dirty="0" smtClean="0">
                <a:solidFill>
                  <a:srgbClr val="000090"/>
                </a:solidFill>
              </a:rPr>
              <a:t> </a:t>
            </a:r>
            <a:r>
              <a:rPr lang="en-US" sz="1800" b="0" dirty="0" smtClean="0">
                <a:solidFill>
                  <a:srgbClr val="000090"/>
                </a:solidFill>
              </a:rPr>
              <a:t>most massive </a:t>
            </a:r>
            <a:r>
              <a:rPr lang="en-US" sz="1800" b="0" dirty="0" smtClean="0">
                <a:solidFill>
                  <a:srgbClr val="000090"/>
                </a:solidFill>
              </a:rPr>
              <a:t>BHs.</a:t>
            </a:r>
            <a:endParaRPr lang="en-US" sz="1800" b="0" dirty="0" smtClean="0">
              <a:solidFill>
                <a:srgbClr val="000090"/>
              </a:solidFill>
            </a:endParaRP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3756878"/>
              </p:ext>
            </p:extLst>
          </p:nvPr>
        </p:nvGraphicFramePr>
        <p:xfrm>
          <a:off x="4519613" y="2330560"/>
          <a:ext cx="219075" cy="260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24" name="Equation" r:id="rId3" imgW="139700" imgH="165100" progId="Equation.3">
                  <p:embed/>
                </p:oleObj>
              </mc:Choice>
              <mc:Fallback>
                <p:oleObj name="Equation" r:id="rId3" imgW="1397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19613" y="2330560"/>
                        <a:ext cx="219075" cy="260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 Box 13"/>
          <p:cNvSpPr txBox="1">
            <a:spLocks noChangeArrowheads="1"/>
          </p:cNvSpPr>
          <p:nvPr/>
        </p:nvSpPr>
        <p:spPr bwMode="auto">
          <a:xfrm>
            <a:off x="5365144" y="573664"/>
            <a:ext cx="377885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0" i="1" dirty="0" smtClean="0">
                <a:solidFill>
                  <a:srgbClr val="4AA357"/>
                </a:solidFill>
              </a:rPr>
              <a:t> Deng, A.V. </a:t>
            </a:r>
            <a:r>
              <a:rPr lang="en-US" sz="2000" b="0" i="1" dirty="0">
                <a:solidFill>
                  <a:srgbClr val="4AA357"/>
                </a:solidFill>
              </a:rPr>
              <a:t>&amp;</a:t>
            </a:r>
            <a:r>
              <a:rPr lang="en-US" sz="2000" b="0" i="1" dirty="0" smtClean="0">
                <a:solidFill>
                  <a:srgbClr val="4AA357"/>
                </a:solidFill>
              </a:rPr>
              <a:t> Yamada (2018)</a:t>
            </a:r>
            <a:r>
              <a:rPr lang="en-US" sz="2000" b="0" dirty="0" smtClean="0">
                <a:solidFill>
                  <a:srgbClr val="4AA357"/>
                </a:solidFill>
              </a:rPr>
              <a:t>  </a:t>
            </a:r>
            <a:endParaRPr lang="en-US" sz="2000" b="0" dirty="0">
              <a:solidFill>
                <a:srgbClr val="4AA357"/>
              </a:solidFill>
            </a:endParaRPr>
          </a:p>
        </p:txBody>
      </p: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2806938"/>
              </p:ext>
            </p:extLst>
          </p:nvPr>
        </p:nvGraphicFramePr>
        <p:xfrm>
          <a:off x="4411353" y="2626240"/>
          <a:ext cx="1374775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25" name="Equation" r:id="rId5" imgW="876300" imgH="254000" progId="Equation.3">
                  <p:embed/>
                </p:oleObj>
              </mc:Choice>
              <mc:Fallback>
                <p:oleObj name="Equation" r:id="rId5" imgW="876300" imgH="254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411353" y="2626240"/>
                        <a:ext cx="1374775" cy="400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85286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485900" y="265113"/>
            <a:ext cx="59309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0" dirty="0" smtClean="0">
                <a:solidFill>
                  <a:srgbClr val="0000FF"/>
                </a:solidFill>
                <a:latin typeface="Arial Rounded MT Bold" charset="0"/>
              </a:rPr>
              <a:t>Black hole puzzles</a:t>
            </a:r>
            <a:endParaRPr lang="en-US" sz="2800" b="0" dirty="0">
              <a:solidFill>
                <a:srgbClr val="0000FF"/>
              </a:solidFill>
              <a:latin typeface="Arial Rounded MT Bold" charset="0"/>
            </a:endParaRPr>
          </a:p>
        </p:txBody>
      </p:sp>
      <p:sp>
        <p:nvSpPr>
          <p:cNvPr id="6" name="Text Box 13"/>
          <p:cNvSpPr txBox="1">
            <a:spLocks noChangeArrowheads="1"/>
          </p:cNvSpPr>
          <p:nvPr/>
        </p:nvSpPr>
        <p:spPr bwMode="auto">
          <a:xfrm>
            <a:off x="239303" y="1134061"/>
            <a:ext cx="89154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0" i="1" dirty="0" smtClean="0">
                <a:solidFill>
                  <a:srgbClr val="0066FF"/>
                </a:solidFill>
              </a:rPr>
              <a:t>1. Supermassive black holes</a:t>
            </a:r>
            <a:endParaRPr lang="en-US" sz="2000" b="0" i="1" dirty="0">
              <a:solidFill>
                <a:srgbClr val="0066FF"/>
              </a:solidFill>
            </a:endParaRPr>
          </a:p>
        </p:txBody>
      </p:sp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723899" y="1731963"/>
            <a:ext cx="5765801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0" dirty="0" smtClean="0">
                <a:solidFill>
                  <a:srgbClr val="000090"/>
                </a:solidFill>
                <a:latin typeface="Arial" charset="0"/>
              </a:rPr>
              <a:t>                                </a:t>
            </a:r>
            <a:r>
              <a:rPr lang="en-US" sz="1800" b="0" dirty="0" smtClean="0">
                <a:solidFill>
                  <a:srgbClr val="000090"/>
                </a:solidFill>
                <a:latin typeface="Arial" charset="0"/>
              </a:rPr>
              <a:t>    ,  </a:t>
            </a:r>
            <a:r>
              <a:rPr lang="en-US" sz="1800" b="0" dirty="0" smtClean="0">
                <a:solidFill>
                  <a:srgbClr val="000090"/>
                </a:solidFill>
                <a:latin typeface="Arial" charset="0"/>
              </a:rPr>
              <a:t>already present at  </a:t>
            </a:r>
            <a:r>
              <a:rPr lang="en-US" sz="1800" b="0" i="1" dirty="0" smtClean="0">
                <a:solidFill>
                  <a:srgbClr val="000090"/>
                </a:solidFill>
                <a:latin typeface="Arial" charset="0"/>
              </a:rPr>
              <a:t>z ~ 7</a:t>
            </a:r>
            <a:r>
              <a:rPr lang="en-US" sz="1800" b="0" dirty="0" smtClean="0">
                <a:solidFill>
                  <a:srgbClr val="000090"/>
                </a:solidFill>
                <a:latin typeface="Arial" charset="0"/>
              </a:rPr>
              <a:t>.</a:t>
            </a:r>
          </a:p>
          <a:p>
            <a:pPr eaLnBrk="1" hangingPunct="1"/>
            <a:endParaRPr lang="en-US" sz="1000" b="0" i="1" dirty="0" smtClean="0">
              <a:solidFill>
                <a:srgbClr val="000090"/>
              </a:solidFill>
              <a:latin typeface="Arial" charset="0"/>
            </a:endParaRPr>
          </a:p>
          <a:p>
            <a:pPr eaLnBrk="1" hangingPunct="1"/>
            <a:r>
              <a:rPr lang="en-US" sz="1800" b="0" i="1" dirty="0">
                <a:solidFill>
                  <a:srgbClr val="000090"/>
                </a:solidFill>
                <a:latin typeface="Arial" charset="0"/>
              </a:rPr>
              <a:t> </a:t>
            </a:r>
            <a:r>
              <a:rPr lang="en-US" sz="1800" b="0" i="1" dirty="0" smtClean="0">
                <a:solidFill>
                  <a:srgbClr val="000090"/>
                </a:solidFill>
                <a:latin typeface="Arial" charset="0"/>
              </a:rPr>
              <a:t>   How </a:t>
            </a:r>
            <a:r>
              <a:rPr lang="en-US" sz="1800" b="0" i="1" dirty="0">
                <a:solidFill>
                  <a:srgbClr val="000090"/>
                </a:solidFill>
                <a:latin typeface="Arial" charset="0"/>
              </a:rPr>
              <a:t>were they formed</a:t>
            </a:r>
            <a:r>
              <a:rPr lang="en-US" sz="1800" b="0" i="1" dirty="0" smtClean="0">
                <a:solidFill>
                  <a:srgbClr val="000090"/>
                </a:solidFill>
                <a:latin typeface="Arial" charset="0"/>
              </a:rPr>
              <a:t>?</a:t>
            </a:r>
            <a:endParaRPr lang="en-US" sz="1800" b="0" i="1" dirty="0">
              <a:solidFill>
                <a:srgbClr val="000090"/>
              </a:solidFill>
              <a:latin typeface="Arial" charset="0"/>
            </a:endParaRPr>
          </a:p>
        </p:txBody>
      </p:sp>
      <p:sp>
        <p:nvSpPr>
          <p:cNvPr id="9" name="Text Box 25"/>
          <p:cNvSpPr txBox="1">
            <a:spLocks noChangeArrowheads="1"/>
          </p:cNvSpPr>
          <p:nvPr/>
        </p:nvSpPr>
        <p:spPr bwMode="auto">
          <a:xfrm>
            <a:off x="965818" y="3521560"/>
            <a:ext cx="6832602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0" dirty="0" smtClean="0">
                <a:solidFill>
                  <a:srgbClr val="000090"/>
                </a:solidFill>
                <a:latin typeface="Arial" charset="0"/>
              </a:rPr>
              <a:t>Gravitational waves from in</a:t>
            </a:r>
            <a:r>
              <a:rPr lang="en-US" sz="1800" b="0" dirty="0">
                <a:solidFill>
                  <a:srgbClr val="000090"/>
                </a:solidFill>
                <a:latin typeface="Arial" charset="0"/>
              </a:rPr>
              <a:t>-spiraling and colliding black </a:t>
            </a:r>
            <a:r>
              <a:rPr lang="en-US" sz="1800" b="0" dirty="0" smtClean="0">
                <a:solidFill>
                  <a:srgbClr val="000090"/>
                </a:solidFill>
                <a:latin typeface="Arial" charset="0"/>
              </a:rPr>
              <a:t>holes</a:t>
            </a:r>
            <a:r>
              <a:rPr lang="en-US" sz="1800" b="0" dirty="0" smtClean="0">
                <a:solidFill>
                  <a:srgbClr val="000090"/>
                </a:solidFill>
                <a:latin typeface="Arial" charset="0"/>
              </a:rPr>
              <a:t>.</a:t>
            </a:r>
          </a:p>
          <a:p>
            <a:pPr eaLnBrk="1" hangingPunct="1"/>
            <a:endParaRPr lang="en-US" sz="1000" b="0" dirty="0">
              <a:solidFill>
                <a:srgbClr val="000090"/>
              </a:solidFill>
              <a:latin typeface="Arial" charset="0"/>
            </a:endParaRPr>
          </a:p>
          <a:p>
            <a:pPr eaLnBrk="1" hangingPunct="1"/>
            <a:r>
              <a:rPr lang="en-US" sz="1800" b="0" dirty="0" smtClean="0">
                <a:solidFill>
                  <a:srgbClr val="000090"/>
                </a:solidFill>
                <a:latin typeface="Arial" charset="0"/>
              </a:rPr>
              <a:t>More massive than expected: </a:t>
            </a:r>
            <a:endParaRPr lang="en-US" sz="1800" b="0" dirty="0">
              <a:solidFill>
                <a:srgbClr val="000090"/>
              </a:solidFill>
              <a:latin typeface="Arial" charset="0"/>
            </a:endParaRPr>
          </a:p>
        </p:txBody>
      </p:sp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228600" y="2876423"/>
            <a:ext cx="89154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0" i="1" dirty="0">
                <a:solidFill>
                  <a:srgbClr val="0066FF"/>
                </a:solidFill>
              </a:rPr>
              <a:t>2</a:t>
            </a:r>
            <a:r>
              <a:rPr lang="en-US" sz="2000" b="0" i="1" dirty="0" smtClean="0">
                <a:solidFill>
                  <a:srgbClr val="0066FF"/>
                </a:solidFill>
              </a:rPr>
              <a:t>. LIGO observations</a:t>
            </a:r>
            <a:endParaRPr lang="en-US" sz="2000" b="0" i="1" dirty="0">
              <a:solidFill>
                <a:srgbClr val="0066FF"/>
              </a:solidFill>
            </a:endParaRPr>
          </a:p>
        </p:txBody>
      </p:sp>
      <p:graphicFrame>
        <p:nvGraphicFramePr>
          <p:cNvPr id="11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0375908"/>
              </p:ext>
            </p:extLst>
          </p:nvPr>
        </p:nvGraphicFramePr>
        <p:xfrm>
          <a:off x="4079579" y="4016640"/>
          <a:ext cx="1133475" cy="290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72" name="Equation" r:id="rId4" imgW="647700" imgH="165100" progId="Equation.3">
                  <p:embed/>
                </p:oleObj>
              </mc:Choice>
              <mc:Fallback>
                <p:oleObj name="Equation" r:id="rId4" imgW="6477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079579" y="4016640"/>
                        <a:ext cx="1133475" cy="2905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Oval 49"/>
          <p:cNvSpPr>
            <a:spLocks noChangeArrowheads="1"/>
          </p:cNvSpPr>
          <p:nvPr/>
        </p:nvSpPr>
        <p:spPr bwMode="auto">
          <a:xfrm>
            <a:off x="5164492" y="4179643"/>
            <a:ext cx="152400" cy="152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Text Box 51"/>
          <p:cNvSpPr txBox="1">
            <a:spLocks noChangeArrowheads="1"/>
          </p:cNvSpPr>
          <p:nvPr/>
        </p:nvSpPr>
        <p:spPr bwMode="auto">
          <a:xfrm>
            <a:off x="5120042" y="3988749"/>
            <a:ext cx="2413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.</a:t>
            </a:r>
          </a:p>
        </p:txBody>
      </p:sp>
      <p:graphicFrame>
        <p:nvGraphicFramePr>
          <p:cNvPr id="14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6050859"/>
              </p:ext>
            </p:extLst>
          </p:nvPr>
        </p:nvGraphicFramePr>
        <p:xfrm>
          <a:off x="1044575" y="1697038"/>
          <a:ext cx="2022475" cy="357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73" name="Equation" r:id="rId6" imgW="1155700" imgH="203200" progId="Equation.3">
                  <p:embed/>
                </p:oleObj>
              </mc:Choice>
              <mc:Fallback>
                <p:oleObj name="Equation" r:id="rId6" imgW="11557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044575" y="1697038"/>
                        <a:ext cx="2022475" cy="3571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Oval 49"/>
          <p:cNvSpPr>
            <a:spLocks noChangeArrowheads="1"/>
          </p:cNvSpPr>
          <p:nvPr/>
        </p:nvSpPr>
        <p:spPr bwMode="auto">
          <a:xfrm>
            <a:off x="2916889" y="1905395"/>
            <a:ext cx="152400" cy="152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Text Box 51"/>
          <p:cNvSpPr txBox="1">
            <a:spLocks noChangeArrowheads="1"/>
          </p:cNvSpPr>
          <p:nvPr/>
        </p:nvSpPr>
        <p:spPr bwMode="auto">
          <a:xfrm>
            <a:off x="2173939" y="1778001"/>
            <a:ext cx="2413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.</a:t>
            </a:r>
          </a:p>
        </p:txBody>
      </p:sp>
      <p:sp>
        <p:nvSpPr>
          <p:cNvPr id="17" name="Text Box 13"/>
          <p:cNvSpPr txBox="1">
            <a:spLocks noChangeArrowheads="1"/>
          </p:cNvSpPr>
          <p:nvPr/>
        </p:nvSpPr>
        <p:spPr bwMode="auto">
          <a:xfrm>
            <a:off x="228600" y="4835298"/>
            <a:ext cx="89154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0" i="1" dirty="0">
                <a:solidFill>
                  <a:srgbClr val="0066FF"/>
                </a:solidFill>
              </a:rPr>
              <a:t> </a:t>
            </a:r>
            <a:r>
              <a:rPr lang="en-US" sz="2000" b="0" i="1" dirty="0" smtClean="0">
                <a:solidFill>
                  <a:srgbClr val="0066FF"/>
                </a:solidFill>
              </a:rPr>
              <a:t>        Primordial black </a:t>
            </a:r>
            <a:r>
              <a:rPr lang="en-US" sz="2000" b="0" i="1" dirty="0" smtClean="0">
                <a:solidFill>
                  <a:srgbClr val="0066FF"/>
                </a:solidFill>
              </a:rPr>
              <a:t>holes formed </a:t>
            </a:r>
            <a:r>
              <a:rPr lang="en-US" sz="2000" b="0" i="1" dirty="0" smtClean="0">
                <a:solidFill>
                  <a:srgbClr val="0066FF"/>
                </a:solidFill>
              </a:rPr>
              <a:t>in the early universe?</a:t>
            </a:r>
            <a:endParaRPr lang="en-US" sz="2000" b="0" i="1" dirty="0">
              <a:solidFill>
                <a:srgbClr val="0066FF"/>
              </a:solidFill>
            </a:endParaRPr>
          </a:p>
        </p:txBody>
      </p:sp>
      <p:sp>
        <p:nvSpPr>
          <p:cNvPr id="18" name="AutoShape 7"/>
          <p:cNvSpPr>
            <a:spLocks noChangeAspect="1" noChangeArrowheads="1"/>
          </p:cNvSpPr>
          <p:nvPr/>
        </p:nvSpPr>
        <p:spPr bwMode="auto">
          <a:xfrm rot="10800000" flipH="1">
            <a:off x="326064" y="4941426"/>
            <a:ext cx="436121" cy="219125"/>
          </a:xfrm>
          <a:prstGeom prst="rightArrow">
            <a:avLst>
              <a:gd name="adj1" fmla="val 50000"/>
              <a:gd name="adj2" fmla="val 49757"/>
            </a:avLst>
          </a:prstGeom>
          <a:solidFill>
            <a:srgbClr val="B1FFA3"/>
          </a:solidFill>
          <a:ln w="9525">
            <a:solidFill>
              <a:srgbClr val="008000"/>
            </a:solidFill>
            <a:miter lim="800000"/>
            <a:headEnd/>
            <a:tailEnd/>
          </a:ln>
          <a:extLst/>
        </p:spPr>
        <p:txBody>
          <a:bodyPr wrap="none" anchor="ctr"/>
          <a:lstStyle/>
          <a:p>
            <a:pPr algn="ctr"/>
            <a:endParaRPr lang="en-US" sz="700"/>
          </a:p>
        </p:txBody>
      </p:sp>
      <p:sp>
        <p:nvSpPr>
          <p:cNvPr id="20" name="Text Box 3"/>
          <p:cNvSpPr txBox="1">
            <a:spLocks noChangeArrowheads="1"/>
          </p:cNvSpPr>
          <p:nvPr/>
        </p:nvSpPr>
        <p:spPr bwMode="auto">
          <a:xfrm>
            <a:off x="987245" y="5574351"/>
            <a:ext cx="740085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0" dirty="0">
                <a:solidFill>
                  <a:srgbClr val="000090"/>
                </a:solidFill>
                <a:latin typeface="Arial" charset="0"/>
              </a:rPr>
              <a:t>M</a:t>
            </a:r>
            <a:r>
              <a:rPr lang="en-US" sz="1800" b="0" dirty="0" smtClean="0">
                <a:solidFill>
                  <a:srgbClr val="000090"/>
                </a:solidFill>
                <a:latin typeface="Arial" charset="0"/>
              </a:rPr>
              <a:t>ost scenarios predict u</a:t>
            </a:r>
            <a:r>
              <a:rPr lang="en-US" sz="1800" b="0" dirty="0" smtClean="0">
                <a:solidFill>
                  <a:srgbClr val="000090"/>
                </a:solidFill>
                <a:latin typeface="Arial" charset="0"/>
              </a:rPr>
              <a:t>nacceptably </a:t>
            </a:r>
            <a:r>
              <a:rPr lang="en-US" sz="1800" b="0" dirty="0" smtClean="0">
                <a:solidFill>
                  <a:srgbClr val="000090"/>
                </a:solidFill>
                <a:latin typeface="Arial" charset="0"/>
              </a:rPr>
              <a:t>large </a:t>
            </a:r>
            <a:r>
              <a:rPr lang="en-US" sz="1800" b="0" dirty="0" smtClean="0">
                <a:solidFill>
                  <a:srgbClr val="000090"/>
                </a:solidFill>
                <a:latin typeface="Arial" charset="0"/>
              </a:rPr>
              <a:t>spectral distortions </a:t>
            </a:r>
          </a:p>
          <a:p>
            <a:pPr eaLnBrk="1" hangingPunct="1"/>
            <a:r>
              <a:rPr lang="en-US" sz="1800" b="0" dirty="0" smtClean="0">
                <a:solidFill>
                  <a:srgbClr val="000090"/>
                </a:solidFill>
                <a:latin typeface="Arial" charset="0"/>
              </a:rPr>
              <a:t>of the CMB  (for                      ).                       </a:t>
            </a:r>
            <a:endParaRPr lang="en-US" sz="1800" b="0" dirty="0">
              <a:solidFill>
                <a:srgbClr val="000090"/>
              </a:solidFill>
              <a:latin typeface="Arial" charset="0"/>
            </a:endParaRPr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9618282"/>
              </p:ext>
            </p:extLst>
          </p:nvPr>
        </p:nvGraphicFramePr>
        <p:xfrm>
          <a:off x="2710284" y="5842864"/>
          <a:ext cx="1355725" cy="357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74" name="Equation" r:id="rId8" imgW="774700" imgH="203200" progId="Equation.3">
                  <p:embed/>
                </p:oleObj>
              </mc:Choice>
              <mc:Fallback>
                <p:oleObj name="Equation" r:id="rId8" imgW="7747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710284" y="5842864"/>
                        <a:ext cx="1355725" cy="3571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Oval 49"/>
          <p:cNvSpPr>
            <a:spLocks noChangeArrowheads="1"/>
          </p:cNvSpPr>
          <p:nvPr/>
        </p:nvSpPr>
        <p:spPr bwMode="auto">
          <a:xfrm>
            <a:off x="3919023" y="6051697"/>
            <a:ext cx="152400" cy="152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Text Box 51"/>
          <p:cNvSpPr txBox="1">
            <a:spLocks noChangeArrowheads="1"/>
          </p:cNvSpPr>
          <p:nvPr/>
        </p:nvSpPr>
        <p:spPr bwMode="auto">
          <a:xfrm>
            <a:off x="4918686" y="6591374"/>
            <a:ext cx="2413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749806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 descr="Screen Shot 2015-11-26 at 3.00.2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9027" y="1049946"/>
            <a:ext cx="3784973" cy="2981688"/>
          </a:xfrm>
          <a:prstGeom prst="rect">
            <a:avLst/>
          </a:prstGeom>
        </p:spPr>
      </p:pic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22595" y="1068322"/>
            <a:ext cx="5679394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285750" indent="-285750" eaLnBrk="1" hangingPunct="1">
              <a:buFont typeface="Arial"/>
              <a:buChar char="•"/>
            </a:pPr>
            <a:endParaRPr lang="en-US" sz="2000" b="0" dirty="0">
              <a:solidFill>
                <a:srgbClr val="000090"/>
              </a:solidFill>
            </a:endParaRPr>
          </a:p>
          <a:p>
            <a:pPr marL="285750" indent="-285750" eaLnBrk="1" hangingPunct="1">
              <a:buFont typeface="Arial"/>
              <a:buChar char="•"/>
            </a:pPr>
            <a:r>
              <a:rPr lang="en-US" sz="2000" b="0" dirty="0" smtClean="0">
                <a:solidFill>
                  <a:srgbClr val="000090"/>
                </a:solidFill>
              </a:rPr>
              <a:t>The baby universes will inflate eternally.</a:t>
            </a:r>
          </a:p>
          <a:p>
            <a:pPr marL="285750" indent="-285750" eaLnBrk="1" hangingPunct="1">
              <a:buFont typeface="Arial"/>
              <a:buChar char="•"/>
            </a:pPr>
            <a:endParaRPr lang="en-US" sz="2000" b="0" dirty="0" smtClean="0">
              <a:solidFill>
                <a:srgbClr val="000090"/>
              </a:solidFill>
            </a:endParaRPr>
          </a:p>
          <a:p>
            <a:pPr marL="285750" indent="-285750" eaLnBrk="1" hangingPunct="1">
              <a:buFont typeface="Arial"/>
              <a:buChar char="•"/>
            </a:pPr>
            <a:r>
              <a:rPr lang="en-US" sz="2000" b="0" dirty="0" smtClean="0">
                <a:solidFill>
                  <a:srgbClr val="000090"/>
                </a:solidFill>
              </a:rPr>
              <a:t>Bubbles of all possible </a:t>
            </a:r>
            <a:r>
              <a:rPr lang="en-US" sz="2000" b="0" dirty="0" err="1" smtClean="0">
                <a:solidFill>
                  <a:srgbClr val="000090"/>
                </a:solidFill>
              </a:rPr>
              <a:t>vacua</a:t>
            </a:r>
            <a:r>
              <a:rPr lang="en-US" sz="2000" b="0" dirty="0" smtClean="0">
                <a:solidFill>
                  <a:srgbClr val="000090"/>
                </a:solidFill>
              </a:rPr>
              <a:t>, including ours, will be formed.</a:t>
            </a:r>
          </a:p>
          <a:p>
            <a:pPr eaLnBrk="1" hangingPunct="1"/>
            <a:endParaRPr lang="en-US" sz="2000" b="0" dirty="0">
              <a:solidFill>
                <a:srgbClr val="000090"/>
              </a:solidFill>
            </a:endParaRPr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213903" y="257761"/>
            <a:ext cx="658648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i="1" dirty="0" smtClean="0">
                <a:solidFill>
                  <a:srgbClr val="0066FF"/>
                </a:solidFill>
              </a:rPr>
              <a:t>Global structure of </a:t>
            </a:r>
            <a:r>
              <a:rPr lang="en-US" sz="2800" i="1" dirty="0" err="1" smtClean="0">
                <a:solidFill>
                  <a:srgbClr val="0066FF"/>
                </a:solidFill>
              </a:rPr>
              <a:t>spacetime</a:t>
            </a:r>
            <a:endParaRPr lang="en-US" sz="2800" i="1" dirty="0">
              <a:solidFill>
                <a:srgbClr val="0066FF"/>
              </a:solidFill>
            </a:endParaRPr>
          </a:p>
        </p:txBody>
      </p:sp>
      <p:sp>
        <p:nvSpPr>
          <p:cNvPr id="13" name="Oval 32"/>
          <p:cNvSpPr>
            <a:spLocks noChangeArrowheads="1"/>
          </p:cNvSpPr>
          <p:nvPr/>
        </p:nvSpPr>
        <p:spPr bwMode="auto">
          <a:xfrm rot="910107">
            <a:off x="6832312" y="2058182"/>
            <a:ext cx="368828" cy="293103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FFCC"/>
              </a:buClr>
              <a:buSzPct val="75000"/>
              <a:buFont typeface="Wingdings" charset="0"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 charset="0"/>
            </a:endParaRPr>
          </a:p>
        </p:txBody>
      </p:sp>
      <p:sp>
        <p:nvSpPr>
          <p:cNvPr id="14" name="Oval 32"/>
          <p:cNvSpPr>
            <a:spLocks noChangeArrowheads="1"/>
          </p:cNvSpPr>
          <p:nvPr/>
        </p:nvSpPr>
        <p:spPr bwMode="auto">
          <a:xfrm rot="3177153">
            <a:off x="7650320" y="1618065"/>
            <a:ext cx="213090" cy="182819"/>
          </a:xfrm>
          <a:prstGeom prst="ellipse">
            <a:avLst/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FFCC"/>
              </a:buClr>
              <a:buSzPct val="75000"/>
              <a:buFont typeface="Wingdings" charset="0"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 charset="0"/>
            </a:endParaRPr>
          </a:p>
        </p:txBody>
      </p:sp>
      <p:sp>
        <p:nvSpPr>
          <p:cNvPr id="15" name="Oval 32"/>
          <p:cNvSpPr>
            <a:spLocks noChangeArrowheads="1"/>
          </p:cNvSpPr>
          <p:nvPr/>
        </p:nvSpPr>
        <p:spPr bwMode="auto">
          <a:xfrm rot="3177153">
            <a:off x="6926446" y="1246802"/>
            <a:ext cx="137766" cy="147637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FFCC"/>
              </a:buClr>
              <a:buSzPct val="75000"/>
              <a:buFont typeface="Wingdings" charset="0"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39584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3BFD441-0DF1-EA4C-8DC5-DFD459F07323}" type="slidenum">
              <a:rPr lang="en-US" sz="1400" b="0"/>
              <a:pPr eaLnBrk="1" hangingPunct="1"/>
              <a:t>21</a:t>
            </a:fld>
            <a:endParaRPr lang="en-US" sz="1400" b="0"/>
          </a:p>
        </p:txBody>
      </p:sp>
      <p:pic>
        <p:nvPicPr>
          <p:cNvPr id="50178" name="Picture 2"/>
          <p:cNvPicPr>
            <a:picLocks noGrp="1" noChangeAspect="1" noChangeArrowheads="1"/>
          </p:cNvPicPr>
          <p:nvPr>
            <p:ph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860065"/>
            <a:ext cx="8089102" cy="6212880"/>
          </a:xfrm>
          <a:noFill/>
        </p:spPr>
      </p:pic>
      <p:sp>
        <p:nvSpPr>
          <p:cNvPr id="2" name="Rectangle 1"/>
          <p:cNvSpPr/>
          <p:nvPr/>
        </p:nvSpPr>
        <p:spPr>
          <a:xfrm>
            <a:off x="-5" y="2950076"/>
            <a:ext cx="777528" cy="19769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31"/>
          <p:cNvSpPr txBox="1">
            <a:spLocks noChangeArrowheads="1"/>
          </p:cNvSpPr>
          <p:nvPr/>
        </p:nvSpPr>
        <p:spPr bwMode="auto">
          <a:xfrm>
            <a:off x="6553200" y="6419514"/>
            <a:ext cx="2590800" cy="646331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0" i="1" dirty="0">
                <a:solidFill>
                  <a:srgbClr val="009900"/>
                </a:solidFill>
              </a:rPr>
              <a:t>      </a:t>
            </a:r>
            <a:r>
              <a:rPr lang="en-US" sz="1800" b="0" i="1" dirty="0" err="1">
                <a:solidFill>
                  <a:srgbClr val="009900"/>
                </a:solidFill>
              </a:rPr>
              <a:t>Linde</a:t>
            </a:r>
            <a:r>
              <a:rPr lang="en-US" sz="1800" b="0" i="1" dirty="0">
                <a:solidFill>
                  <a:srgbClr val="009900"/>
                </a:solidFill>
              </a:rPr>
              <a:t> (1988</a:t>
            </a:r>
            <a:r>
              <a:rPr lang="en-US" sz="1800" b="0" i="1" dirty="0" smtClean="0">
                <a:solidFill>
                  <a:srgbClr val="009900"/>
                </a:solidFill>
              </a:rPr>
              <a:t>)</a:t>
            </a:r>
          </a:p>
          <a:p>
            <a:pPr eaLnBrk="1" hangingPunct="1"/>
            <a:endParaRPr lang="en-US" sz="1800" b="0" i="1" dirty="0">
              <a:solidFill>
                <a:srgbClr val="009900"/>
              </a:solidFill>
            </a:endParaRPr>
          </a:p>
        </p:txBody>
      </p:sp>
      <p:sp>
        <p:nvSpPr>
          <p:cNvPr id="19" name="Text Box 13"/>
          <p:cNvSpPr txBox="1">
            <a:spLocks noChangeArrowheads="1"/>
          </p:cNvSpPr>
          <p:nvPr/>
        </p:nvSpPr>
        <p:spPr bwMode="auto">
          <a:xfrm>
            <a:off x="655663" y="257761"/>
            <a:ext cx="36928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i="1" dirty="0" smtClean="0">
                <a:solidFill>
                  <a:srgbClr val="0066FF"/>
                </a:solidFill>
              </a:rPr>
              <a:t>The big picture</a:t>
            </a:r>
            <a:endParaRPr lang="en-US" sz="2800" i="1" dirty="0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5426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Oval 3"/>
          <p:cNvSpPr>
            <a:spLocks noChangeArrowheads="1"/>
          </p:cNvSpPr>
          <p:nvPr/>
        </p:nvSpPr>
        <p:spPr bwMode="auto">
          <a:xfrm>
            <a:off x="266700" y="1447800"/>
            <a:ext cx="152400" cy="152400"/>
          </a:xfrm>
          <a:prstGeom prst="ellipse">
            <a:avLst/>
          </a:prstGeom>
          <a:solidFill>
            <a:srgbClr val="00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800" b="0">
              <a:solidFill>
                <a:schemeClr val="hlink"/>
              </a:solidFill>
            </a:endParaRPr>
          </a:p>
        </p:txBody>
      </p:sp>
      <p:sp>
        <p:nvSpPr>
          <p:cNvPr id="54275" name="Oval 3"/>
          <p:cNvSpPr>
            <a:spLocks noChangeArrowheads="1"/>
          </p:cNvSpPr>
          <p:nvPr/>
        </p:nvSpPr>
        <p:spPr bwMode="auto">
          <a:xfrm>
            <a:off x="277648" y="2403116"/>
            <a:ext cx="152400" cy="152400"/>
          </a:xfrm>
          <a:prstGeom prst="ellipse">
            <a:avLst/>
          </a:prstGeom>
          <a:solidFill>
            <a:srgbClr val="00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800" b="0">
              <a:solidFill>
                <a:schemeClr val="hlink"/>
              </a:solidFill>
            </a:endParaRPr>
          </a:p>
        </p:txBody>
      </p:sp>
      <p:sp>
        <p:nvSpPr>
          <p:cNvPr id="54277" name="Text Box 13"/>
          <p:cNvSpPr txBox="1">
            <a:spLocks noChangeArrowheads="1"/>
          </p:cNvSpPr>
          <p:nvPr/>
        </p:nvSpPr>
        <p:spPr bwMode="auto">
          <a:xfrm>
            <a:off x="567657" y="1330896"/>
            <a:ext cx="8534400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0" dirty="0">
                <a:solidFill>
                  <a:srgbClr val="000090"/>
                </a:solidFill>
              </a:rPr>
              <a:t>V</a:t>
            </a:r>
            <a:r>
              <a:rPr lang="en-US" sz="2000" b="0" dirty="0" smtClean="0">
                <a:solidFill>
                  <a:srgbClr val="000090"/>
                </a:solidFill>
              </a:rPr>
              <a:t>acuum bubbles may nucleate during inflation,</a:t>
            </a:r>
            <a:r>
              <a:rPr lang="en-US" sz="2000" b="0" dirty="0">
                <a:solidFill>
                  <a:srgbClr val="000090"/>
                </a:solidFill>
              </a:rPr>
              <a:t> </a:t>
            </a:r>
            <a:r>
              <a:rPr lang="en-US" sz="2000" b="0" dirty="0" smtClean="0">
                <a:solidFill>
                  <a:srgbClr val="000090"/>
                </a:solidFill>
              </a:rPr>
              <a:t>leading to the formation of black holes with a wide spectrum of masses.</a:t>
            </a:r>
            <a:endParaRPr lang="en-US" sz="2000" b="0" dirty="0">
              <a:solidFill>
                <a:srgbClr val="000090"/>
              </a:solidFill>
            </a:endParaRPr>
          </a:p>
          <a:p>
            <a:pPr eaLnBrk="1" hangingPunct="1"/>
            <a:endParaRPr lang="en-US" sz="2000" b="0" dirty="0">
              <a:solidFill>
                <a:srgbClr val="000090"/>
              </a:solidFill>
            </a:endParaRPr>
          </a:p>
          <a:p>
            <a:pPr eaLnBrk="1" hangingPunct="1"/>
            <a:r>
              <a:rPr lang="en-US" sz="2000" b="0" dirty="0" smtClean="0">
                <a:solidFill>
                  <a:srgbClr val="000090"/>
                </a:solidFill>
              </a:rPr>
              <a:t>These black holes </a:t>
            </a:r>
            <a:r>
              <a:rPr lang="en-US" sz="2000" b="0" dirty="0">
                <a:solidFill>
                  <a:srgbClr val="000090"/>
                </a:solidFill>
              </a:rPr>
              <a:t>have </a:t>
            </a:r>
            <a:r>
              <a:rPr lang="en-US" sz="2000" b="0" dirty="0" smtClean="0">
                <a:solidFill>
                  <a:srgbClr val="000090"/>
                </a:solidFill>
              </a:rPr>
              <a:t>inflating </a:t>
            </a:r>
            <a:r>
              <a:rPr lang="en-US" sz="2000" b="0" dirty="0">
                <a:solidFill>
                  <a:srgbClr val="000090"/>
                </a:solidFill>
              </a:rPr>
              <a:t>universes </a:t>
            </a:r>
            <a:r>
              <a:rPr lang="en-US" sz="2000" b="0" dirty="0" smtClean="0">
                <a:solidFill>
                  <a:srgbClr val="000090"/>
                </a:solidFill>
              </a:rPr>
              <a:t>inside.</a:t>
            </a:r>
          </a:p>
          <a:p>
            <a:pPr eaLnBrk="1" hangingPunct="1"/>
            <a:endParaRPr lang="en-US" sz="2000" b="0" dirty="0">
              <a:solidFill>
                <a:srgbClr val="000090"/>
              </a:solidFill>
            </a:endParaRPr>
          </a:p>
          <a:p>
            <a:pPr eaLnBrk="1" hangingPunct="1"/>
            <a:r>
              <a:rPr lang="en-US" sz="2000" b="0" dirty="0">
                <a:solidFill>
                  <a:srgbClr val="000090"/>
                </a:solidFill>
              </a:rPr>
              <a:t>A discovery of black holes with the predicted distribution of masses </a:t>
            </a:r>
          </a:p>
          <a:p>
            <a:pPr eaLnBrk="1" hangingPunct="1"/>
            <a:r>
              <a:rPr lang="en-US" sz="2000" b="0" dirty="0">
                <a:solidFill>
                  <a:srgbClr val="000090"/>
                </a:solidFill>
              </a:rPr>
              <a:t>would provide evidence for inflation – and </a:t>
            </a:r>
            <a:r>
              <a:rPr lang="en-US" sz="2000" b="0" dirty="0" smtClean="0">
                <a:solidFill>
                  <a:srgbClr val="000090"/>
                </a:solidFill>
              </a:rPr>
              <a:t>for nontrivial spacetime structure of the universe.</a:t>
            </a:r>
          </a:p>
          <a:p>
            <a:pPr eaLnBrk="1" hangingPunct="1"/>
            <a:endParaRPr lang="en-US" sz="2000" b="0" dirty="0" smtClean="0">
              <a:solidFill>
                <a:srgbClr val="000090"/>
              </a:solidFill>
            </a:endParaRPr>
          </a:p>
          <a:p>
            <a:pPr eaLnBrk="1" hangingPunct="1"/>
            <a:r>
              <a:rPr lang="en-US" sz="2000" b="0" dirty="0" smtClean="0">
                <a:solidFill>
                  <a:srgbClr val="000090"/>
                </a:solidFill>
              </a:rPr>
              <a:t>These BH </a:t>
            </a:r>
            <a:r>
              <a:rPr lang="en-US" sz="2000" b="0" dirty="0">
                <a:solidFill>
                  <a:srgbClr val="000090"/>
                </a:solidFill>
              </a:rPr>
              <a:t>might </a:t>
            </a:r>
            <a:r>
              <a:rPr lang="en-US" sz="2000" b="0" dirty="0" smtClean="0">
                <a:solidFill>
                  <a:srgbClr val="000090"/>
                </a:solidFill>
              </a:rPr>
              <a:t>act as </a:t>
            </a:r>
            <a:r>
              <a:rPr lang="en-US" sz="2000" b="0" dirty="0">
                <a:solidFill>
                  <a:srgbClr val="000090"/>
                </a:solidFill>
              </a:rPr>
              <a:t>seeds for </a:t>
            </a:r>
            <a:r>
              <a:rPr lang="en-US" sz="2000" b="0" dirty="0" smtClean="0">
                <a:solidFill>
                  <a:srgbClr val="000090"/>
                </a:solidFill>
              </a:rPr>
              <a:t>supermassive BH</a:t>
            </a:r>
            <a:r>
              <a:rPr lang="en-US" sz="2000" b="0" dirty="0">
                <a:solidFill>
                  <a:srgbClr val="000090"/>
                </a:solidFill>
              </a:rPr>
              <a:t> </a:t>
            </a:r>
            <a:r>
              <a:rPr lang="en-US" sz="2000" b="0" dirty="0" smtClean="0">
                <a:solidFill>
                  <a:srgbClr val="000090"/>
                </a:solidFill>
              </a:rPr>
              <a:t>and might have formed the binaries </a:t>
            </a:r>
            <a:r>
              <a:rPr lang="en-US" sz="2000" b="0" dirty="0" smtClean="0">
                <a:solidFill>
                  <a:srgbClr val="000090"/>
                </a:solidFill>
              </a:rPr>
              <a:t>observed by LIGO. </a:t>
            </a:r>
            <a:endParaRPr lang="en-US" sz="2000" b="0" dirty="0" smtClean="0">
              <a:solidFill>
                <a:srgbClr val="000090"/>
              </a:solidFill>
            </a:endParaRPr>
          </a:p>
          <a:p>
            <a:pPr eaLnBrk="1" hangingPunct="1"/>
            <a:endParaRPr lang="en-US" sz="2000" b="0" dirty="0">
              <a:solidFill>
                <a:srgbClr val="000090"/>
              </a:solidFill>
            </a:endParaRPr>
          </a:p>
          <a:p>
            <a:pPr eaLnBrk="1" hangingPunct="1"/>
            <a:r>
              <a:rPr lang="en-US" sz="2000" b="0" dirty="0" smtClean="0">
                <a:solidFill>
                  <a:srgbClr val="000090"/>
                </a:solidFill>
              </a:rPr>
              <a:t>Early formation of </a:t>
            </a:r>
            <a:r>
              <a:rPr lang="en-US" sz="2000" b="0" dirty="0" smtClean="0">
                <a:solidFill>
                  <a:srgbClr val="000090"/>
                </a:solidFill>
              </a:rPr>
              <a:t>quasars</a:t>
            </a:r>
            <a:r>
              <a:rPr lang="en-US" sz="2000" b="0" dirty="0" smtClean="0">
                <a:solidFill>
                  <a:srgbClr val="000090"/>
                </a:solidFill>
              </a:rPr>
              <a:t>; </a:t>
            </a:r>
            <a:r>
              <a:rPr lang="en-US" sz="2000" b="0" dirty="0" smtClean="0">
                <a:solidFill>
                  <a:srgbClr val="000090"/>
                </a:solidFill>
              </a:rPr>
              <a:t>spiky spectral distortion.</a:t>
            </a:r>
          </a:p>
        </p:txBody>
      </p:sp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344833" y="349419"/>
            <a:ext cx="845626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i="1" dirty="0" smtClean="0">
                <a:solidFill>
                  <a:srgbClr val="3366FF"/>
                </a:solidFill>
              </a:rPr>
              <a:t>Conclusions</a:t>
            </a:r>
            <a:endParaRPr lang="en-US" sz="2800" i="1" dirty="0">
              <a:solidFill>
                <a:srgbClr val="3366FF"/>
              </a:solidFill>
            </a:endParaRPr>
          </a:p>
        </p:txBody>
      </p:sp>
      <p:sp>
        <p:nvSpPr>
          <p:cNvPr id="9" name="Oval 3"/>
          <p:cNvSpPr>
            <a:spLocks noChangeArrowheads="1"/>
          </p:cNvSpPr>
          <p:nvPr/>
        </p:nvSpPr>
        <p:spPr bwMode="auto">
          <a:xfrm>
            <a:off x="273619" y="2993520"/>
            <a:ext cx="152400" cy="152400"/>
          </a:xfrm>
          <a:prstGeom prst="ellipse">
            <a:avLst/>
          </a:prstGeom>
          <a:solidFill>
            <a:srgbClr val="00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800" b="0">
              <a:solidFill>
                <a:schemeClr val="hlink"/>
              </a:solidFill>
            </a:endParaRPr>
          </a:p>
        </p:txBody>
      </p:sp>
      <p:sp>
        <p:nvSpPr>
          <p:cNvPr id="13" name="Oval 3"/>
          <p:cNvSpPr>
            <a:spLocks noChangeArrowheads="1"/>
          </p:cNvSpPr>
          <p:nvPr/>
        </p:nvSpPr>
        <p:spPr bwMode="auto">
          <a:xfrm>
            <a:off x="303048" y="4219216"/>
            <a:ext cx="152400" cy="152400"/>
          </a:xfrm>
          <a:prstGeom prst="ellipse">
            <a:avLst/>
          </a:prstGeom>
          <a:solidFill>
            <a:srgbClr val="00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800" b="0" dirty="0">
              <a:solidFill>
                <a:schemeClr val="hlink"/>
              </a:solidFill>
            </a:endParaRPr>
          </a:p>
        </p:txBody>
      </p:sp>
      <p:sp>
        <p:nvSpPr>
          <p:cNvPr id="10" name="Oval 3"/>
          <p:cNvSpPr>
            <a:spLocks noChangeArrowheads="1"/>
          </p:cNvSpPr>
          <p:nvPr/>
        </p:nvSpPr>
        <p:spPr bwMode="auto">
          <a:xfrm>
            <a:off x="315748" y="5133616"/>
            <a:ext cx="152400" cy="152400"/>
          </a:xfrm>
          <a:prstGeom prst="ellipse">
            <a:avLst/>
          </a:prstGeom>
          <a:solidFill>
            <a:srgbClr val="00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800" b="0" dirty="0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0266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8172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8-05-18 at 10.11.08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7224"/>
            <a:ext cx="9144000" cy="5101849"/>
          </a:xfrm>
          <a:prstGeom prst="rect">
            <a:avLst/>
          </a:prstGeom>
        </p:spPr>
      </p:pic>
      <p:sp>
        <p:nvSpPr>
          <p:cNvPr id="3" name="Text Box 13"/>
          <p:cNvSpPr txBox="1">
            <a:spLocks noChangeArrowheads="1"/>
          </p:cNvSpPr>
          <p:nvPr/>
        </p:nvSpPr>
        <p:spPr bwMode="auto">
          <a:xfrm>
            <a:off x="213903" y="183369"/>
            <a:ext cx="8915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400" i="1" dirty="0" smtClean="0">
                <a:solidFill>
                  <a:srgbClr val="0066FF"/>
                </a:solidFill>
              </a:rPr>
              <a:t>Early formation of galaxies and quasars</a:t>
            </a:r>
            <a:endParaRPr lang="en-US" sz="2400" i="1" dirty="0">
              <a:solidFill>
                <a:srgbClr val="0066FF"/>
              </a:solidFill>
            </a:endParaRPr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5728024" y="981850"/>
            <a:ext cx="340127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0" i="1" dirty="0" smtClean="0">
                <a:solidFill>
                  <a:srgbClr val="4AA357"/>
                </a:solidFill>
              </a:rPr>
              <a:t> Deng, A.V. </a:t>
            </a:r>
            <a:r>
              <a:rPr lang="en-US" sz="1800" b="0" i="1" dirty="0">
                <a:solidFill>
                  <a:srgbClr val="4AA357"/>
                </a:solidFill>
              </a:rPr>
              <a:t>&amp;</a:t>
            </a:r>
            <a:r>
              <a:rPr lang="en-US" sz="1800" b="0" i="1" dirty="0" smtClean="0">
                <a:solidFill>
                  <a:srgbClr val="4AA357"/>
                </a:solidFill>
              </a:rPr>
              <a:t> Yamada (2018)</a:t>
            </a:r>
            <a:r>
              <a:rPr lang="en-US" sz="1800" b="0" dirty="0" smtClean="0">
                <a:solidFill>
                  <a:srgbClr val="4AA357"/>
                </a:solidFill>
              </a:rPr>
              <a:t>  </a:t>
            </a:r>
            <a:endParaRPr lang="en-US" sz="1800" b="0" dirty="0">
              <a:solidFill>
                <a:srgbClr val="4AA35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6107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7-08-26 at 11.21.36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50" y="1009650"/>
            <a:ext cx="5898060" cy="3003550"/>
          </a:xfrm>
          <a:prstGeom prst="rect">
            <a:avLst/>
          </a:prstGeom>
        </p:spPr>
      </p:pic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213903" y="257761"/>
            <a:ext cx="359609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400" i="1" dirty="0" smtClean="0">
                <a:solidFill>
                  <a:srgbClr val="0066FF"/>
                </a:solidFill>
              </a:rPr>
              <a:t>Penrose diagram </a:t>
            </a:r>
            <a:endParaRPr lang="en-US" sz="2400" i="1" dirty="0">
              <a:solidFill>
                <a:srgbClr val="0066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33721" y="1959099"/>
            <a:ext cx="6294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6600"/>
                </a:solidFill>
                <a:latin typeface="Arial"/>
                <a:cs typeface="Arial"/>
              </a:rPr>
              <a:t>Future</a:t>
            </a:r>
          </a:p>
          <a:p>
            <a:r>
              <a:rPr lang="en-US" sz="1200" dirty="0" smtClean="0">
                <a:solidFill>
                  <a:srgbClr val="FF6600"/>
                </a:solidFill>
                <a:latin typeface="Arial"/>
                <a:cs typeface="Arial"/>
              </a:rPr>
              <a:t>infinity</a:t>
            </a:r>
            <a:endParaRPr lang="en-US" sz="1200" dirty="0">
              <a:solidFill>
                <a:srgbClr val="FF6600"/>
              </a:solidFill>
              <a:latin typeface="Arial"/>
              <a:cs typeface="Arial"/>
            </a:endParaRPr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6964930" y="1763869"/>
            <a:ext cx="2125585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b="0" dirty="0" smtClean="0">
                <a:solidFill>
                  <a:srgbClr val="990099"/>
                </a:solidFill>
              </a:rPr>
              <a:t>Light propagates</a:t>
            </a:r>
          </a:p>
          <a:p>
            <a:pPr eaLnBrk="1" hangingPunct="1"/>
            <a:r>
              <a:rPr lang="en-US" sz="1600" b="0" dirty="0">
                <a:solidFill>
                  <a:srgbClr val="990099"/>
                </a:solidFill>
              </a:rPr>
              <a:t>a</a:t>
            </a:r>
            <a:r>
              <a:rPr lang="en-US" sz="1600" b="0" dirty="0" smtClean="0">
                <a:solidFill>
                  <a:srgbClr val="990099"/>
                </a:solidFill>
              </a:rPr>
              <a:t>t  45</a:t>
            </a:r>
            <a:r>
              <a:rPr lang="en-US" sz="1600" b="0" baseline="30000" dirty="0" smtClean="0">
                <a:solidFill>
                  <a:srgbClr val="990099"/>
                </a:solidFill>
              </a:rPr>
              <a:t>o</a:t>
            </a:r>
            <a:r>
              <a:rPr lang="en-US" sz="1600" b="0" dirty="0">
                <a:solidFill>
                  <a:srgbClr val="990099"/>
                </a:solidFill>
              </a:rPr>
              <a:t>.</a:t>
            </a:r>
            <a:endParaRPr lang="en-US" sz="1600" b="0" baseline="30000" dirty="0" smtClean="0">
              <a:solidFill>
                <a:srgbClr val="990099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79621" y="1374899"/>
            <a:ext cx="6123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6600"/>
                </a:solidFill>
                <a:latin typeface="Arial"/>
                <a:cs typeface="Arial"/>
              </a:rPr>
              <a:t>Shock</a:t>
            </a:r>
            <a:endParaRPr lang="en-US" sz="1200" dirty="0">
              <a:solidFill>
                <a:srgbClr val="FF6600"/>
              </a:solidFill>
              <a:latin typeface="Arial"/>
              <a:cs typeface="Arial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3771900" y="1640399"/>
            <a:ext cx="274421" cy="280600"/>
          </a:xfrm>
          <a:prstGeom prst="straightConnector1">
            <a:avLst/>
          </a:prstGeom>
          <a:ln w="6350" cmpd="sng"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4775200" y="2420764"/>
            <a:ext cx="274421" cy="280600"/>
          </a:xfrm>
          <a:prstGeom prst="straightConnector1">
            <a:avLst/>
          </a:prstGeom>
          <a:ln w="6350" cmpd="sng"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0751545"/>
              </p:ext>
            </p:extLst>
          </p:nvPr>
        </p:nvGraphicFramePr>
        <p:xfrm>
          <a:off x="6161175" y="3898231"/>
          <a:ext cx="468225" cy="1674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3" name="Equation" r:id="rId4" imgW="355600" imgH="127000" progId="Equation.3">
                  <p:embed/>
                </p:oleObj>
              </mc:Choice>
              <mc:Fallback>
                <p:oleObj name="Equation" r:id="rId4" imgW="355600" imgH="127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161175" y="3898231"/>
                        <a:ext cx="468225" cy="1674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" name="Picture 19" descr="Screen Shot 2015-11-26 at 3.00.21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3391" y="4516417"/>
            <a:ext cx="2157484" cy="1699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1446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213903" y="270461"/>
            <a:ext cx="65864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400" i="1" dirty="0" smtClean="0">
                <a:solidFill>
                  <a:srgbClr val="0066FF"/>
                </a:solidFill>
              </a:rPr>
              <a:t>Shock propagation</a:t>
            </a:r>
            <a:endParaRPr lang="en-US" sz="2400" i="1" dirty="0">
              <a:solidFill>
                <a:srgbClr val="0066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1" y="889001"/>
            <a:ext cx="4784877" cy="330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655421" y="966166"/>
            <a:ext cx="2506879" cy="2262045"/>
          </a:xfrm>
          <a:prstGeom prst="rect">
            <a:avLst/>
          </a:prstGeom>
          <a:solidFill>
            <a:srgbClr val="B1FFA3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1225424" y="1456004"/>
            <a:ext cx="1269958" cy="1260220"/>
          </a:xfrm>
          <a:prstGeom prst="ellipse">
            <a:avLst/>
          </a:prstGeom>
          <a:solidFill>
            <a:srgbClr val="D4FFD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Donut 12"/>
          <p:cNvSpPr/>
          <p:nvPr/>
        </p:nvSpPr>
        <p:spPr>
          <a:xfrm>
            <a:off x="1174804" y="1458739"/>
            <a:ext cx="1356265" cy="1295214"/>
          </a:xfrm>
          <a:prstGeom prst="donut">
            <a:avLst>
              <a:gd name="adj" fmla="val 5340"/>
            </a:avLst>
          </a:prstGeom>
          <a:solidFill>
            <a:srgbClr val="00C8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Line 12"/>
          <p:cNvSpPr>
            <a:spLocks noChangeShapeType="1"/>
          </p:cNvSpPr>
          <p:nvPr/>
        </p:nvSpPr>
        <p:spPr bwMode="auto">
          <a:xfrm>
            <a:off x="2555729" y="2093275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Line 10"/>
          <p:cNvSpPr>
            <a:spLocks noChangeShapeType="1"/>
          </p:cNvSpPr>
          <p:nvPr/>
        </p:nvSpPr>
        <p:spPr bwMode="auto">
          <a:xfrm flipH="1">
            <a:off x="934244" y="2093275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Line 11"/>
          <p:cNvSpPr>
            <a:spLocks noChangeShapeType="1"/>
          </p:cNvSpPr>
          <p:nvPr/>
        </p:nvSpPr>
        <p:spPr bwMode="auto">
          <a:xfrm flipV="1">
            <a:off x="1848073" y="1205110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Line 11"/>
          <p:cNvSpPr>
            <a:spLocks noChangeShapeType="1"/>
          </p:cNvSpPr>
          <p:nvPr/>
        </p:nvSpPr>
        <p:spPr bwMode="auto">
          <a:xfrm>
            <a:off x="1848073" y="2762190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1403573" y="1657350"/>
            <a:ext cx="914400" cy="914400"/>
          </a:xfrm>
          <a:prstGeom prst="ellipse">
            <a:avLst/>
          </a:prstGeom>
          <a:solidFill>
            <a:srgbClr val="B1FFA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9"/>
          <p:cNvSpPr>
            <a:spLocks noChangeArrowheads="1"/>
          </p:cNvSpPr>
          <p:nvPr/>
        </p:nvSpPr>
        <p:spPr bwMode="auto">
          <a:xfrm>
            <a:off x="1644266" y="1908207"/>
            <a:ext cx="407614" cy="4032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1" name="Picture 20" descr="Screen Shot 2018-02-17 at 10.30.46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299" y="3478738"/>
            <a:ext cx="6370421" cy="3238172"/>
          </a:xfrm>
          <a:prstGeom prst="rect">
            <a:avLst/>
          </a:prstGeom>
        </p:spPr>
      </p:pic>
      <p:sp>
        <p:nvSpPr>
          <p:cNvPr id="22" name="Text Box 13"/>
          <p:cNvSpPr txBox="1">
            <a:spLocks noChangeArrowheads="1"/>
          </p:cNvSpPr>
          <p:nvPr/>
        </p:nvSpPr>
        <p:spPr bwMode="auto">
          <a:xfrm>
            <a:off x="4007439" y="966166"/>
            <a:ext cx="4869861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285750" indent="-285750" eaLnBrk="1" hangingPunct="1">
              <a:buFont typeface="Arial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At later times the BH is surrounded by a thin </a:t>
            </a:r>
            <a:r>
              <a:rPr lang="en-US" sz="1800" b="0" dirty="0" err="1" smtClean="0">
                <a:solidFill>
                  <a:srgbClr val="000090"/>
                </a:solidFill>
              </a:rPr>
              <a:t>overdense</a:t>
            </a:r>
            <a:r>
              <a:rPr lang="en-US" sz="1800" b="0" dirty="0" smtClean="0">
                <a:solidFill>
                  <a:srgbClr val="000090"/>
                </a:solidFill>
              </a:rPr>
              <a:t> shell, followed by a thicker </a:t>
            </a:r>
            <a:r>
              <a:rPr lang="en-US" sz="1800" b="0" dirty="0" err="1" smtClean="0">
                <a:solidFill>
                  <a:srgbClr val="000090"/>
                </a:solidFill>
              </a:rPr>
              <a:t>underdense</a:t>
            </a:r>
            <a:r>
              <a:rPr lang="en-US" sz="1800" b="0" dirty="0" smtClean="0">
                <a:solidFill>
                  <a:srgbClr val="000090"/>
                </a:solidFill>
              </a:rPr>
              <a:t> shell, propagating in a nearly uniform radiation.</a:t>
            </a:r>
          </a:p>
          <a:p>
            <a:pPr marL="285750" indent="-285750" eaLnBrk="1" hangingPunct="1">
              <a:buFont typeface="Arial"/>
              <a:buChar char="•"/>
            </a:pPr>
            <a:endParaRPr lang="en-US" sz="1800" b="0" dirty="0">
              <a:solidFill>
                <a:srgbClr val="000090"/>
              </a:solidFill>
            </a:endParaRPr>
          </a:p>
          <a:p>
            <a:pPr marL="285750" indent="-285750" eaLnBrk="1" hangingPunct="1">
              <a:buFont typeface="Arial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The overall mass deficit in the shells is                  .  </a:t>
            </a:r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788663"/>
              </p:ext>
            </p:extLst>
          </p:nvPr>
        </p:nvGraphicFramePr>
        <p:xfrm>
          <a:off x="4562475" y="2660650"/>
          <a:ext cx="1141413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3" name="Equation" r:id="rId5" imgW="749300" imgH="215900" progId="Equation.3">
                  <p:embed/>
                </p:oleObj>
              </mc:Choice>
              <mc:Fallback>
                <p:oleObj name="Equation" r:id="rId5" imgW="7493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62475" y="2660650"/>
                        <a:ext cx="1141413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671244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13"/>
          <p:cNvSpPr txBox="1">
            <a:spLocks noChangeArrowheads="1"/>
          </p:cNvSpPr>
          <p:nvPr/>
        </p:nvSpPr>
        <p:spPr bwMode="auto">
          <a:xfrm>
            <a:off x="454858" y="717229"/>
            <a:ext cx="8401859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400" i="1" dirty="0" smtClean="0">
                <a:solidFill>
                  <a:srgbClr val="3366FF"/>
                </a:solidFill>
              </a:rPr>
              <a:t>This talk:  a new mechanism of black hole formation.</a:t>
            </a:r>
          </a:p>
          <a:p>
            <a:pPr eaLnBrk="1" hangingPunct="1"/>
            <a:endParaRPr lang="en-US" sz="2400" b="0" i="1" dirty="0" smtClean="0">
              <a:solidFill>
                <a:srgbClr val="3366FF"/>
              </a:solidFill>
            </a:endParaRPr>
          </a:p>
          <a:p>
            <a:pPr marL="342900" indent="-342900" eaLnBrk="1" hangingPunct="1">
              <a:buFont typeface="Arial"/>
              <a:buChar char="•"/>
            </a:pPr>
            <a:r>
              <a:rPr lang="en-US" sz="2000" b="0" dirty="0">
                <a:solidFill>
                  <a:srgbClr val="000090"/>
                </a:solidFill>
              </a:rPr>
              <a:t>Vacuum bubbles spontaneously nucleate during inflation.</a:t>
            </a:r>
          </a:p>
          <a:p>
            <a:pPr eaLnBrk="1" hangingPunct="1"/>
            <a:endParaRPr lang="en-US" sz="1000" b="0" dirty="0">
              <a:solidFill>
                <a:srgbClr val="000090"/>
              </a:solidFill>
            </a:endParaRPr>
          </a:p>
          <a:p>
            <a:pPr marL="342900" indent="-342900" eaLnBrk="1" hangingPunct="1">
              <a:buFont typeface="Arial"/>
              <a:buChar char="•"/>
            </a:pPr>
            <a:r>
              <a:rPr lang="en-US" sz="2000" b="0" dirty="0">
                <a:solidFill>
                  <a:srgbClr val="000090"/>
                </a:solidFill>
              </a:rPr>
              <a:t>They </a:t>
            </a:r>
            <a:r>
              <a:rPr lang="en-US" sz="2000" b="0" dirty="0" smtClean="0">
                <a:solidFill>
                  <a:srgbClr val="000090"/>
                </a:solidFill>
              </a:rPr>
              <a:t>expand </a:t>
            </a:r>
            <a:r>
              <a:rPr lang="en-US" sz="2000" b="0" dirty="0">
                <a:solidFill>
                  <a:srgbClr val="000090"/>
                </a:solidFill>
              </a:rPr>
              <a:t>to very large sizes and collapse to black holes </a:t>
            </a:r>
            <a:endParaRPr lang="en-US" sz="2000" b="0" dirty="0" smtClean="0">
              <a:solidFill>
                <a:srgbClr val="000090"/>
              </a:solidFill>
            </a:endParaRPr>
          </a:p>
          <a:p>
            <a:pPr eaLnBrk="1" hangingPunct="1"/>
            <a:r>
              <a:rPr lang="en-US" sz="2000" b="0" dirty="0">
                <a:solidFill>
                  <a:srgbClr val="000090"/>
                </a:solidFill>
              </a:rPr>
              <a:t> </a:t>
            </a:r>
            <a:r>
              <a:rPr lang="en-US" sz="2000" b="0" dirty="0" smtClean="0">
                <a:solidFill>
                  <a:srgbClr val="000090"/>
                </a:solidFill>
              </a:rPr>
              <a:t>    after </a:t>
            </a:r>
            <a:r>
              <a:rPr lang="en-US" sz="2000" b="0" dirty="0">
                <a:solidFill>
                  <a:srgbClr val="000090"/>
                </a:solidFill>
              </a:rPr>
              <a:t>inflation ends.</a:t>
            </a:r>
          </a:p>
          <a:p>
            <a:pPr eaLnBrk="1" hangingPunct="1"/>
            <a:endParaRPr lang="en-US" sz="1000" b="0" dirty="0">
              <a:solidFill>
                <a:srgbClr val="000090"/>
              </a:solidFill>
            </a:endParaRPr>
          </a:p>
          <a:p>
            <a:pPr eaLnBrk="1" hangingPunct="1"/>
            <a:r>
              <a:rPr lang="en-US" sz="2400" b="0" dirty="0">
                <a:solidFill>
                  <a:srgbClr val="000090"/>
                </a:solidFill>
              </a:rPr>
              <a:t>       </a:t>
            </a:r>
            <a:r>
              <a:rPr lang="en-US" sz="2400" b="0" dirty="0" smtClean="0">
                <a:solidFill>
                  <a:srgbClr val="000090"/>
                </a:solidFill>
              </a:rPr>
              <a:t> </a:t>
            </a:r>
            <a:r>
              <a:rPr lang="en-US" sz="2000" b="0" dirty="0" smtClean="0">
                <a:solidFill>
                  <a:srgbClr val="000090"/>
                </a:solidFill>
              </a:rPr>
              <a:t>BH </a:t>
            </a:r>
            <a:r>
              <a:rPr lang="en-US" sz="2000" b="0" dirty="0">
                <a:solidFill>
                  <a:srgbClr val="000090"/>
                </a:solidFill>
              </a:rPr>
              <a:t>distribution with a very wide spectrum of masses</a:t>
            </a:r>
            <a:r>
              <a:rPr lang="en-US" sz="2000" b="0" dirty="0" smtClean="0">
                <a:solidFill>
                  <a:srgbClr val="000090"/>
                </a:solidFill>
              </a:rPr>
              <a:t>.</a:t>
            </a:r>
            <a:endParaRPr lang="en-US" sz="2400" b="0" i="1" dirty="0">
              <a:solidFill>
                <a:srgbClr val="3366FF"/>
              </a:solidFill>
            </a:endParaRPr>
          </a:p>
          <a:p>
            <a:pPr eaLnBrk="1" hangingPunct="1"/>
            <a:endParaRPr lang="en-US" sz="2400" b="0" i="1" dirty="0" smtClean="0">
              <a:solidFill>
                <a:srgbClr val="3366FF"/>
              </a:solidFill>
            </a:endParaRPr>
          </a:p>
          <a:p>
            <a:pPr eaLnBrk="1" hangingPunct="1"/>
            <a:endParaRPr lang="en-US" sz="2400" b="0" i="1" dirty="0">
              <a:solidFill>
                <a:srgbClr val="3366FF"/>
              </a:solidFill>
            </a:endParaRPr>
          </a:p>
          <a:p>
            <a:pPr eaLnBrk="1" hangingPunct="1"/>
            <a:r>
              <a:rPr lang="en-US" sz="2000" b="0" i="1" dirty="0" smtClean="0">
                <a:solidFill>
                  <a:srgbClr val="3366FF"/>
                </a:solidFill>
              </a:rPr>
              <a:t>Work with </a:t>
            </a:r>
            <a:r>
              <a:rPr lang="en-US" sz="2000" b="0" i="1" dirty="0" err="1" smtClean="0">
                <a:solidFill>
                  <a:srgbClr val="3366FF"/>
                </a:solidFill>
              </a:rPr>
              <a:t>Jaume</a:t>
            </a:r>
            <a:r>
              <a:rPr lang="en-US" sz="2000" b="0" i="1" dirty="0" smtClean="0">
                <a:solidFill>
                  <a:srgbClr val="3366FF"/>
                </a:solidFill>
              </a:rPr>
              <a:t> </a:t>
            </a:r>
            <a:r>
              <a:rPr lang="en-US" sz="2000" b="0" i="1" dirty="0" err="1" smtClean="0">
                <a:solidFill>
                  <a:srgbClr val="3366FF"/>
                </a:solidFill>
              </a:rPr>
              <a:t>Garriga</a:t>
            </a:r>
            <a:r>
              <a:rPr lang="en-US" sz="2000" b="0" i="1" dirty="0">
                <a:solidFill>
                  <a:srgbClr val="3366FF"/>
                </a:solidFill>
              </a:rPr>
              <a:t>,</a:t>
            </a:r>
            <a:r>
              <a:rPr lang="en-US" sz="2000" b="0" i="1" dirty="0" smtClean="0">
                <a:solidFill>
                  <a:srgbClr val="3366FF"/>
                </a:solidFill>
              </a:rPr>
              <a:t> Jun Zhang, </a:t>
            </a:r>
            <a:r>
              <a:rPr lang="en-US" sz="2000" b="0" i="1" dirty="0" err="1" smtClean="0">
                <a:solidFill>
                  <a:srgbClr val="3366FF"/>
                </a:solidFill>
              </a:rPr>
              <a:t>Heling</a:t>
            </a:r>
            <a:r>
              <a:rPr lang="en-US" sz="2000" b="0" i="1" dirty="0" smtClean="0">
                <a:solidFill>
                  <a:srgbClr val="3366FF"/>
                </a:solidFill>
              </a:rPr>
              <a:t> Deng and Masaki Yamada </a:t>
            </a:r>
            <a:endParaRPr lang="en-US" sz="2000" b="0" i="1" dirty="0">
              <a:solidFill>
                <a:srgbClr val="3366FF"/>
              </a:solidFill>
            </a:endParaRPr>
          </a:p>
        </p:txBody>
      </p:sp>
      <p:sp>
        <p:nvSpPr>
          <p:cNvPr id="31" name="AutoShape 7"/>
          <p:cNvSpPr>
            <a:spLocks noChangeAspect="1" noChangeArrowheads="1"/>
          </p:cNvSpPr>
          <p:nvPr/>
        </p:nvSpPr>
        <p:spPr bwMode="auto">
          <a:xfrm rot="10800000" flipH="1">
            <a:off x="633593" y="2838333"/>
            <a:ext cx="436121" cy="219125"/>
          </a:xfrm>
          <a:prstGeom prst="rightArrow">
            <a:avLst>
              <a:gd name="adj1" fmla="val 50000"/>
              <a:gd name="adj2" fmla="val 49757"/>
            </a:avLst>
          </a:prstGeom>
          <a:solidFill>
            <a:srgbClr val="B1FFA3"/>
          </a:solidFill>
          <a:ln w="9525">
            <a:solidFill>
              <a:srgbClr val="008000"/>
            </a:solidFill>
            <a:miter lim="800000"/>
            <a:headEnd/>
            <a:tailEnd/>
          </a:ln>
          <a:extLst/>
        </p:spPr>
        <p:txBody>
          <a:bodyPr wrap="none" anchor="ctr"/>
          <a:lstStyle/>
          <a:p>
            <a:pPr algn="ctr"/>
            <a:endParaRPr lang="en-US" sz="700"/>
          </a:p>
        </p:txBody>
      </p:sp>
    </p:spTree>
    <p:extLst>
      <p:ext uri="{BB962C8B-B14F-4D97-AF65-F5344CB8AC3E}">
        <p14:creationId xmlns:p14="http://schemas.microsoft.com/office/powerpoint/2010/main" val="5502193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1682460" y="310467"/>
            <a:ext cx="159781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0" dirty="0" smtClean="0">
                <a:solidFill>
                  <a:srgbClr val="0000FF"/>
                </a:solidFill>
                <a:latin typeface="Arial Rounded MT Bold" charset="0"/>
              </a:rPr>
              <a:t>Inflation</a:t>
            </a:r>
            <a:endParaRPr lang="en-US" sz="2800" b="0" dirty="0">
              <a:solidFill>
                <a:srgbClr val="0000FF"/>
              </a:solidFill>
              <a:latin typeface="Arial Rounded MT Bold" charset="0"/>
            </a:endParaRPr>
          </a:p>
        </p:txBody>
      </p:sp>
      <p:pic>
        <p:nvPicPr>
          <p:cNvPr id="5" name="图片 1" descr="p3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575" y="1680279"/>
            <a:ext cx="3541225" cy="2078921"/>
          </a:xfrm>
          <a:prstGeom prst="rect">
            <a:avLst/>
          </a:prstGeom>
        </p:spPr>
      </p:pic>
      <p:sp>
        <p:nvSpPr>
          <p:cNvPr id="12" name="Oval 29"/>
          <p:cNvSpPr>
            <a:spLocks noChangeAspect="1" noChangeArrowheads="1"/>
          </p:cNvSpPr>
          <p:nvPr/>
        </p:nvSpPr>
        <p:spPr bwMode="auto">
          <a:xfrm>
            <a:off x="1640923" y="2675898"/>
            <a:ext cx="164533" cy="169378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Arial" charset="0"/>
            </a:endParaRP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6434958"/>
              </p:ext>
            </p:extLst>
          </p:nvPr>
        </p:nvGraphicFramePr>
        <p:xfrm>
          <a:off x="317500" y="1716088"/>
          <a:ext cx="233363" cy="239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3" name="Equation" r:id="rId5" imgW="139700" imgH="165100" progId="Equation.3">
                  <p:embed/>
                </p:oleObj>
              </mc:Choice>
              <mc:Fallback>
                <p:oleObj name="Equation" r:id="rId5" imgW="1397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17500" y="1716088"/>
                        <a:ext cx="233363" cy="2397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1577907"/>
              </p:ext>
            </p:extLst>
          </p:nvPr>
        </p:nvGraphicFramePr>
        <p:xfrm>
          <a:off x="4057650" y="3627438"/>
          <a:ext cx="212725" cy="276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4" name="Equation" r:id="rId7" imgW="127000" imgH="190500" progId="Equation.3">
                  <p:embed/>
                </p:oleObj>
              </mc:Choice>
              <mc:Fallback>
                <p:oleObj name="Equation" r:id="rId7" imgW="127000" imgH="190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057650" y="3627438"/>
                        <a:ext cx="212725" cy="276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6114332"/>
              </p:ext>
            </p:extLst>
          </p:nvPr>
        </p:nvGraphicFramePr>
        <p:xfrm>
          <a:off x="6251575" y="2019300"/>
          <a:ext cx="1874838" cy="403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5" name="Equation" r:id="rId9" imgW="1003300" imgH="215900" progId="Equation.3">
                  <p:embed/>
                </p:oleObj>
              </mc:Choice>
              <mc:Fallback>
                <p:oleObj name="Equation" r:id="rId9" imgW="10033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51575" y="2019300"/>
                        <a:ext cx="1874838" cy="403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2440350"/>
              </p:ext>
            </p:extLst>
          </p:nvPr>
        </p:nvGraphicFramePr>
        <p:xfrm>
          <a:off x="6235700" y="2665413"/>
          <a:ext cx="1908175" cy="468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6" name="Equation" r:id="rId11" imgW="1143000" imgH="279400" progId="Equation.3">
                  <p:embed/>
                </p:oleObj>
              </mc:Choice>
              <mc:Fallback>
                <p:oleObj name="Equation" r:id="rId11" imgW="1143000" imgH="279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35700" y="2665413"/>
                        <a:ext cx="1908175" cy="468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40"/>
          <p:cNvSpPr/>
          <p:nvPr/>
        </p:nvSpPr>
        <p:spPr>
          <a:xfrm>
            <a:off x="2889350" y="2651824"/>
            <a:ext cx="914400" cy="327647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53"/>
          <p:cNvSpPr>
            <a:spLocks noChangeArrowheads="1"/>
          </p:cNvSpPr>
          <p:nvPr/>
        </p:nvSpPr>
        <p:spPr bwMode="auto">
          <a:xfrm>
            <a:off x="1950677" y="2151129"/>
            <a:ext cx="1326326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/>
            <a:r>
              <a:rPr lang="en-US" sz="1600" b="0" dirty="0">
                <a:solidFill>
                  <a:srgbClr val="FF6600"/>
                </a:solidFill>
              </a:rPr>
              <a:t>   </a:t>
            </a:r>
            <a:r>
              <a:rPr lang="en-US" sz="1600" b="0" dirty="0" smtClean="0">
                <a:solidFill>
                  <a:srgbClr val="FF6600"/>
                </a:solidFill>
              </a:rPr>
              <a:t>“</a:t>
            </a:r>
            <a:r>
              <a:rPr lang="en-US" sz="1600" dirty="0" smtClean="0">
                <a:solidFill>
                  <a:srgbClr val="FF6600"/>
                </a:solidFill>
              </a:rPr>
              <a:t>Slow roll</a:t>
            </a:r>
            <a:r>
              <a:rPr lang="en-US" sz="1600" b="0" dirty="0" smtClean="0">
                <a:solidFill>
                  <a:srgbClr val="FF6600"/>
                </a:solidFill>
              </a:rPr>
              <a:t>”</a:t>
            </a:r>
            <a:endParaRPr lang="en-US" sz="1600" b="0" dirty="0">
              <a:solidFill>
                <a:srgbClr val="FF6600"/>
              </a:solidFill>
            </a:endParaRPr>
          </a:p>
        </p:txBody>
      </p:sp>
      <p:cxnSp>
        <p:nvCxnSpPr>
          <p:cNvPr id="43" name="Curved Connector 57"/>
          <p:cNvCxnSpPr>
            <a:cxnSpLocks noChangeShapeType="1"/>
          </p:cNvCxnSpPr>
          <p:nvPr/>
        </p:nvCxnSpPr>
        <p:spPr bwMode="auto">
          <a:xfrm rot="10800000" flipV="1">
            <a:off x="2052030" y="2570311"/>
            <a:ext cx="454298" cy="155689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rgbClr val="FF66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" name="Curved Connector 57"/>
          <p:cNvCxnSpPr>
            <a:cxnSpLocks noChangeShapeType="1"/>
          </p:cNvCxnSpPr>
          <p:nvPr/>
        </p:nvCxnSpPr>
        <p:spPr bwMode="auto">
          <a:xfrm rot="5400000">
            <a:off x="3477388" y="3078691"/>
            <a:ext cx="644795" cy="446355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rgbClr val="FF66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4098562" y="2657403"/>
            <a:ext cx="915936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b="0" dirty="0" smtClean="0">
                <a:solidFill>
                  <a:srgbClr val="FF6600"/>
                </a:solidFill>
                <a:latin typeface="Arial" charset="0"/>
              </a:rPr>
              <a:t>Our </a:t>
            </a:r>
          </a:p>
          <a:p>
            <a:pPr eaLnBrk="1" hangingPunct="1"/>
            <a:r>
              <a:rPr lang="en-US" sz="1600" b="0" dirty="0" smtClean="0">
                <a:solidFill>
                  <a:srgbClr val="FF6600"/>
                </a:solidFill>
                <a:latin typeface="Arial" charset="0"/>
              </a:rPr>
              <a:t>vacuum</a:t>
            </a:r>
            <a:endParaRPr lang="en-US" sz="1600" b="0" dirty="0">
              <a:solidFill>
                <a:srgbClr val="FF6600"/>
              </a:solidFill>
              <a:latin typeface="Arial" charset="0"/>
            </a:endParaRPr>
          </a:p>
        </p:txBody>
      </p:sp>
      <p:sp>
        <p:nvSpPr>
          <p:cNvPr id="31" name="Text Box 4"/>
          <p:cNvSpPr txBox="1">
            <a:spLocks noChangeArrowheads="1"/>
          </p:cNvSpPr>
          <p:nvPr/>
        </p:nvSpPr>
        <p:spPr bwMode="auto">
          <a:xfrm>
            <a:off x="727075" y="4462541"/>
            <a:ext cx="60039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0" i="1" dirty="0">
                <a:solidFill>
                  <a:srgbClr val="0000FF"/>
                </a:solidFill>
                <a:latin typeface="Arial" charset="0"/>
              </a:rPr>
              <a:t>Explains some puzzling features of the big </a:t>
            </a:r>
            <a:r>
              <a:rPr lang="en-US" sz="2000" b="0" i="1" dirty="0" smtClean="0">
                <a:solidFill>
                  <a:srgbClr val="0000FF"/>
                </a:solidFill>
                <a:latin typeface="Arial" charset="0"/>
              </a:rPr>
              <a:t>bang. </a:t>
            </a:r>
            <a:endParaRPr lang="en-US" sz="2000" b="0" i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34" name="Text Box 6"/>
          <p:cNvSpPr txBox="1">
            <a:spLocks noChangeArrowheads="1"/>
          </p:cNvSpPr>
          <p:nvPr/>
        </p:nvSpPr>
        <p:spPr bwMode="auto">
          <a:xfrm>
            <a:off x="727075" y="4927600"/>
            <a:ext cx="456694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Calligraphy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i="1" dirty="0">
                <a:solidFill>
                  <a:srgbClr val="0000FF"/>
                </a:solidFill>
                <a:latin typeface="Arial" charset="0"/>
              </a:rPr>
              <a:t>P</a:t>
            </a:r>
            <a:r>
              <a:rPr lang="en-US" sz="2000" i="1" dirty="0" smtClean="0">
                <a:solidFill>
                  <a:srgbClr val="0000FF"/>
                </a:solidFill>
                <a:latin typeface="Arial" charset="0"/>
              </a:rPr>
              <a:t>redictions are confirmed by the data.</a:t>
            </a:r>
            <a:endParaRPr lang="en-US" sz="2000" i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11200" y="4494351"/>
            <a:ext cx="61341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586275" y="2787150"/>
            <a:ext cx="1136488" cy="45426"/>
          </a:xfrm>
          <a:prstGeom prst="line">
            <a:avLst/>
          </a:prstGeom>
          <a:ln w="3175" cmpd="sng"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1798147"/>
              </p:ext>
            </p:extLst>
          </p:nvPr>
        </p:nvGraphicFramePr>
        <p:xfrm>
          <a:off x="322263" y="2670175"/>
          <a:ext cx="276225" cy="31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7" name="Equation" r:id="rId13" imgW="165100" imgH="215900" progId="Equation.3">
                  <p:embed/>
                </p:oleObj>
              </mc:Choice>
              <mc:Fallback>
                <p:oleObj name="Equation" r:id="rId13" imgW="1651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322263" y="2670175"/>
                        <a:ext cx="276225" cy="314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 Box 3"/>
          <p:cNvSpPr txBox="1">
            <a:spLocks noChangeArrowheads="1"/>
          </p:cNvSpPr>
          <p:nvPr/>
        </p:nvSpPr>
        <p:spPr bwMode="auto">
          <a:xfrm>
            <a:off x="3317875" y="396875"/>
            <a:ext cx="536557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0" dirty="0">
                <a:solidFill>
                  <a:srgbClr val="000090"/>
                </a:solidFill>
                <a:latin typeface="Arial" charset="0"/>
              </a:rPr>
              <a:t>– </a:t>
            </a:r>
            <a:r>
              <a:rPr lang="en-US" sz="2000" b="0" dirty="0" smtClean="0">
                <a:solidFill>
                  <a:srgbClr val="000090"/>
                </a:solidFill>
                <a:latin typeface="Arial" charset="0"/>
              </a:rPr>
              <a:t>a period </a:t>
            </a:r>
            <a:r>
              <a:rPr lang="en-US" sz="2000" b="0" dirty="0" smtClean="0">
                <a:solidFill>
                  <a:srgbClr val="000090"/>
                </a:solidFill>
                <a:latin typeface="Arial" charset="0"/>
              </a:rPr>
              <a:t>of </a:t>
            </a:r>
            <a:r>
              <a:rPr lang="en-US" sz="2000" b="0" dirty="0">
                <a:solidFill>
                  <a:srgbClr val="000090"/>
                </a:solidFill>
                <a:latin typeface="Arial" charset="0"/>
              </a:rPr>
              <a:t>accelerated </a:t>
            </a:r>
            <a:r>
              <a:rPr lang="en-US" sz="2000" b="0" dirty="0" smtClean="0">
                <a:solidFill>
                  <a:srgbClr val="000090"/>
                </a:solidFill>
                <a:latin typeface="Arial" charset="0"/>
              </a:rPr>
              <a:t>expansion driven by </a:t>
            </a:r>
          </a:p>
          <a:p>
            <a:pPr eaLnBrk="1" hangingPunct="1"/>
            <a:r>
              <a:rPr lang="en-US" sz="2000" b="0" dirty="0">
                <a:solidFill>
                  <a:srgbClr val="000090"/>
                </a:solidFill>
                <a:latin typeface="Arial" charset="0"/>
              </a:rPr>
              <a:t> </a:t>
            </a:r>
            <a:r>
              <a:rPr lang="en-US" sz="2000" b="0" dirty="0" smtClean="0">
                <a:solidFill>
                  <a:srgbClr val="000090"/>
                </a:solidFill>
                <a:latin typeface="Arial" charset="0"/>
              </a:rPr>
              <a:t>  the potential energy of a scalar field</a:t>
            </a:r>
            <a:r>
              <a:rPr lang="en-US" sz="2000" b="0" dirty="0" smtClean="0">
                <a:solidFill>
                  <a:srgbClr val="000090"/>
                </a:solidFill>
                <a:latin typeface="Arial" charset="0"/>
              </a:rPr>
              <a:t>.</a:t>
            </a:r>
            <a:endParaRPr lang="en-US" sz="2000" b="0" dirty="0">
              <a:solidFill>
                <a:srgbClr val="000090"/>
              </a:solidFill>
              <a:latin typeface="Arial" charset="0"/>
            </a:endParaRPr>
          </a:p>
        </p:txBody>
      </p:sp>
      <p:cxnSp>
        <p:nvCxnSpPr>
          <p:cNvPr id="29" name="Curved Connector 57"/>
          <p:cNvCxnSpPr>
            <a:cxnSpLocks noChangeShapeType="1"/>
          </p:cNvCxnSpPr>
          <p:nvPr/>
        </p:nvCxnSpPr>
        <p:spPr bwMode="auto">
          <a:xfrm rot="10800000">
            <a:off x="4270513" y="3805855"/>
            <a:ext cx="454298" cy="111058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rgbClr val="FF66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" name="Rectangle 53"/>
          <p:cNvSpPr>
            <a:spLocks noChangeArrowheads="1"/>
          </p:cNvSpPr>
          <p:nvPr/>
        </p:nvSpPr>
        <p:spPr bwMode="auto">
          <a:xfrm>
            <a:off x="4522998" y="3675680"/>
            <a:ext cx="1511086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/>
            <a:r>
              <a:rPr lang="en-US" sz="1600" b="0" dirty="0">
                <a:solidFill>
                  <a:srgbClr val="FF6600"/>
                </a:solidFill>
              </a:rPr>
              <a:t> </a:t>
            </a:r>
            <a:r>
              <a:rPr lang="en-US" sz="1600" dirty="0">
                <a:solidFill>
                  <a:srgbClr val="FF6600"/>
                </a:solidFill>
              </a:rPr>
              <a:t> </a:t>
            </a:r>
            <a:r>
              <a:rPr lang="en-US" sz="1600" dirty="0" smtClean="0">
                <a:solidFill>
                  <a:srgbClr val="FF6600"/>
                </a:solidFill>
              </a:rPr>
              <a:t>  scalar field  </a:t>
            </a:r>
          </a:p>
          <a:p>
            <a:pPr marL="342900" indent="-342900"/>
            <a:r>
              <a:rPr lang="en-US" sz="1600" dirty="0">
                <a:solidFill>
                  <a:srgbClr val="FF6600"/>
                </a:solidFill>
              </a:rPr>
              <a:t> </a:t>
            </a:r>
            <a:r>
              <a:rPr lang="en-US" sz="1600" dirty="0" smtClean="0">
                <a:solidFill>
                  <a:srgbClr val="FF6600"/>
                </a:solidFill>
              </a:rPr>
              <a:t>   (</a:t>
            </a:r>
            <a:r>
              <a:rPr lang="en-US" sz="1600" dirty="0" err="1" smtClean="0">
                <a:solidFill>
                  <a:srgbClr val="FF6600"/>
                </a:solidFill>
              </a:rPr>
              <a:t>inflaton</a:t>
            </a:r>
            <a:r>
              <a:rPr lang="en-US" sz="1600" dirty="0" smtClean="0">
                <a:solidFill>
                  <a:srgbClr val="FF6600"/>
                </a:solidFill>
              </a:rPr>
              <a:t>) </a:t>
            </a:r>
            <a:endParaRPr lang="en-US" sz="1600" b="0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1061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13"/>
          <p:cNvSpPr txBox="1">
            <a:spLocks noChangeArrowheads="1"/>
          </p:cNvSpPr>
          <p:nvPr/>
        </p:nvSpPr>
        <p:spPr bwMode="auto">
          <a:xfrm>
            <a:off x="433801" y="940257"/>
            <a:ext cx="8710199" cy="1754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285750" indent="-285750" eaLnBrk="1" hangingPunct="1">
              <a:buFont typeface="Arial"/>
              <a:buChar char="•"/>
            </a:pPr>
            <a:r>
              <a:rPr lang="en-US" sz="2000" b="0" dirty="0" smtClean="0">
                <a:solidFill>
                  <a:srgbClr val="000090"/>
                </a:solidFill>
              </a:rPr>
              <a:t>Particle physics models generally include a number of scalar fields.</a:t>
            </a:r>
          </a:p>
          <a:p>
            <a:pPr eaLnBrk="1" hangingPunct="1"/>
            <a:r>
              <a:rPr lang="en-US" sz="2000" b="0" dirty="0" smtClean="0">
                <a:solidFill>
                  <a:srgbClr val="000090"/>
                </a:solidFill>
              </a:rPr>
              <a:t>    Then the “ball” rolls in a multi-dimensional landscape.</a:t>
            </a:r>
          </a:p>
          <a:p>
            <a:pPr eaLnBrk="1" hangingPunct="1"/>
            <a:endParaRPr lang="en-US" sz="1400" b="0" dirty="0">
              <a:solidFill>
                <a:srgbClr val="000090"/>
              </a:solidFill>
            </a:endParaRPr>
          </a:p>
          <a:p>
            <a:pPr marL="342900" indent="-342900" eaLnBrk="1" hangingPunct="1">
              <a:buFont typeface="Arial"/>
              <a:buChar char="•"/>
            </a:pPr>
            <a:r>
              <a:rPr lang="en-US" sz="2000" b="0" dirty="0" smtClean="0">
                <a:solidFill>
                  <a:srgbClr val="000090"/>
                </a:solidFill>
              </a:rPr>
              <a:t>Each local minimum represents a vacuum state.</a:t>
            </a:r>
          </a:p>
          <a:p>
            <a:pPr marL="285750" indent="-285750" eaLnBrk="1" hangingPunct="1">
              <a:buFont typeface="Arial"/>
              <a:buChar char="•"/>
            </a:pPr>
            <a:endParaRPr lang="en-US" sz="1400" b="0" dirty="0" smtClean="0">
              <a:solidFill>
                <a:srgbClr val="000090"/>
              </a:solidFill>
            </a:endParaRPr>
          </a:p>
          <a:p>
            <a:pPr marL="285750" indent="-285750" eaLnBrk="1" hangingPunct="1">
              <a:buFont typeface="Arial"/>
              <a:buChar char="•"/>
            </a:pPr>
            <a:r>
              <a:rPr lang="en-US" sz="2000" b="0" dirty="0" smtClean="0">
                <a:solidFill>
                  <a:srgbClr val="000090"/>
                </a:solidFill>
              </a:rPr>
              <a:t>As the field rolls towards our vacuum, it can tunnel to another vacuum.</a:t>
            </a:r>
          </a:p>
        </p:txBody>
      </p:sp>
      <p:pic>
        <p:nvPicPr>
          <p:cNvPr id="10" name="Picture 9" descr="Screen Shot 2016-02-26 at 2.51.2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579" y="3098478"/>
            <a:ext cx="4101667" cy="35673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26040" y="5705566"/>
            <a:ext cx="91593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6600"/>
                </a:solidFill>
                <a:latin typeface="Arial"/>
                <a:cs typeface="Arial"/>
              </a:rPr>
              <a:t>Our </a:t>
            </a:r>
          </a:p>
          <a:p>
            <a:r>
              <a:rPr lang="en-US" sz="1600" dirty="0" smtClean="0">
                <a:solidFill>
                  <a:srgbClr val="FF6600"/>
                </a:solidFill>
                <a:latin typeface="Arial"/>
                <a:cs typeface="Arial"/>
              </a:rPr>
              <a:t>vacuum</a:t>
            </a:r>
            <a:endParaRPr lang="en-US" sz="1600" dirty="0">
              <a:solidFill>
                <a:srgbClr val="FF6600"/>
              </a:solidFill>
              <a:latin typeface="Arial"/>
              <a:cs typeface="Arial"/>
            </a:endParaRPr>
          </a:p>
        </p:txBody>
      </p:sp>
      <p:cxnSp>
        <p:nvCxnSpPr>
          <p:cNvPr id="7" name="Curved Connector 57"/>
          <p:cNvCxnSpPr>
            <a:cxnSpLocks noChangeShapeType="1"/>
          </p:cNvCxnSpPr>
          <p:nvPr/>
        </p:nvCxnSpPr>
        <p:spPr bwMode="auto">
          <a:xfrm rot="5400000" flipH="1" flipV="1">
            <a:off x="2975972" y="5518421"/>
            <a:ext cx="463254" cy="384102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rgbClr val="FF66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323143" y="257761"/>
            <a:ext cx="33508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400" i="1" dirty="0" smtClean="0">
                <a:solidFill>
                  <a:srgbClr val="0000FF"/>
                </a:solidFill>
              </a:rPr>
              <a:t>Bubble nucleation</a:t>
            </a:r>
            <a:endParaRPr lang="en-US" sz="2400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8588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p3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075" y="1345846"/>
            <a:ext cx="4648200" cy="2461372"/>
          </a:xfrm>
          <a:prstGeom prst="rect">
            <a:avLst/>
          </a:prstGeom>
        </p:spPr>
      </p:pic>
      <p:sp>
        <p:nvSpPr>
          <p:cNvPr id="23" name="Freeform 16"/>
          <p:cNvSpPr>
            <a:spLocks/>
          </p:cNvSpPr>
          <p:nvPr/>
        </p:nvSpPr>
        <p:spPr bwMode="auto">
          <a:xfrm>
            <a:off x="1543420" y="3003555"/>
            <a:ext cx="508000" cy="212375"/>
          </a:xfrm>
          <a:custGeom>
            <a:avLst/>
            <a:gdLst>
              <a:gd name="T0" fmla="*/ 0 w 544"/>
              <a:gd name="T1" fmla="*/ 0 h 272"/>
              <a:gd name="T2" fmla="*/ 272 w 544"/>
              <a:gd name="T3" fmla="*/ 272 h 272"/>
              <a:gd name="T4" fmla="*/ 544 w 544"/>
              <a:gd name="T5" fmla="*/ 0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44" h="272">
                <a:moveTo>
                  <a:pt x="0" y="0"/>
                </a:moveTo>
                <a:cubicBezTo>
                  <a:pt x="90" y="136"/>
                  <a:pt x="181" y="272"/>
                  <a:pt x="272" y="272"/>
                </a:cubicBezTo>
                <a:cubicBezTo>
                  <a:pt x="363" y="272"/>
                  <a:pt x="499" y="45"/>
                  <a:pt x="544" y="0"/>
                </a:cubicBezTo>
              </a:path>
            </a:pathLst>
          </a:custGeom>
          <a:noFill/>
          <a:ln w="38100" cmpd="sng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81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Freeform 11"/>
          <p:cNvSpPr>
            <a:spLocks/>
          </p:cNvSpPr>
          <p:nvPr/>
        </p:nvSpPr>
        <p:spPr bwMode="auto">
          <a:xfrm rot="2003295" flipH="1">
            <a:off x="1788064" y="2221025"/>
            <a:ext cx="394809" cy="885148"/>
          </a:xfrm>
          <a:custGeom>
            <a:avLst/>
            <a:gdLst>
              <a:gd name="T0" fmla="*/ 0 w 104"/>
              <a:gd name="T1" fmla="*/ 40 h 280"/>
              <a:gd name="T2" fmla="*/ 96 w 104"/>
              <a:gd name="T3" fmla="*/ 40 h 280"/>
              <a:gd name="T4" fmla="*/ 48 w 104"/>
              <a:gd name="T5" fmla="*/ 28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4" h="280">
                <a:moveTo>
                  <a:pt x="0" y="40"/>
                </a:moveTo>
                <a:cubicBezTo>
                  <a:pt x="44" y="20"/>
                  <a:pt x="88" y="0"/>
                  <a:pt x="96" y="40"/>
                </a:cubicBezTo>
                <a:cubicBezTo>
                  <a:pt x="104" y="80"/>
                  <a:pt x="76" y="180"/>
                  <a:pt x="48" y="280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4" name="Straight Connector 3"/>
          <p:cNvCxnSpPr>
            <a:endCxn id="26" idx="3"/>
          </p:cNvCxnSpPr>
          <p:nvPr/>
        </p:nvCxnSpPr>
        <p:spPr>
          <a:xfrm flipH="1" flipV="1">
            <a:off x="839961" y="2671120"/>
            <a:ext cx="1555902" cy="14430"/>
          </a:xfrm>
          <a:prstGeom prst="line">
            <a:avLst/>
          </a:prstGeom>
          <a:ln w="3175" cmpd="sng"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 flipV="1">
            <a:off x="521114" y="3229572"/>
            <a:ext cx="1264924" cy="14143"/>
          </a:xfrm>
          <a:prstGeom prst="line">
            <a:avLst/>
          </a:prstGeom>
          <a:ln w="3175" cmpd="sng"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1714332"/>
              </p:ext>
            </p:extLst>
          </p:nvPr>
        </p:nvGraphicFramePr>
        <p:xfrm>
          <a:off x="563736" y="2515243"/>
          <a:ext cx="276225" cy="3117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" name="公式" r:id="rId5" imgW="165100" imgH="215900" progId="Equation.3">
                  <p:embed/>
                </p:oleObj>
              </mc:Choice>
              <mc:Fallback>
                <p:oleObj name="公式" r:id="rId5" imgW="1651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63736" y="2515243"/>
                        <a:ext cx="276225" cy="3117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215591"/>
              </p:ext>
            </p:extLst>
          </p:nvPr>
        </p:nvGraphicFramePr>
        <p:xfrm>
          <a:off x="242909" y="3090172"/>
          <a:ext cx="319087" cy="3117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" name="Equation" r:id="rId7" imgW="190500" imgH="215900" progId="Equation.3">
                  <p:embed/>
                </p:oleObj>
              </mc:Choice>
              <mc:Fallback>
                <p:oleObj name="Equation" r:id="rId7" imgW="1905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42909" y="3090172"/>
                        <a:ext cx="319087" cy="3117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Oval 29"/>
          <p:cNvSpPr>
            <a:spLocks noChangeAspect="1" noChangeArrowheads="1"/>
          </p:cNvSpPr>
          <p:nvPr/>
        </p:nvSpPr>
        <p:spPr bwMode="auto">
          <a:xfrm>
            <a:off x="2292072" y="2528858"/>
            <a:ext cx="215966" cy="200538"/>
          </a:xfrm>
          <a:prstGeom prst="ellipse">
            <a:avLst/>
          </a:prstGeom>
          <a:solidFill>
            <a:srgbClr val="3366FF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solidFill>
                <a:srgbClr val="0066FF"/>
              </a:solidFill>
              <a:latin typeface="Arial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2621677" y="3716058"/>
            <a:ext cx="11395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400" dirty="0" smtClean="0"/>
              <a:t>Scalar Field 1</a:t>
            </a:r>
            <a:endParaRPr kumimoji="1" lang="zh-CN" altLang="en-US" sz="1400" dirty="0"/>
          </a:p>
        </p:txBody>
      </p:sp>
      <p:sp>
        <p:nvSpPr>
          <p:cNvPr id="33" name="文本框 32"/>
          <p:cNvSpPr txBox="1"/>
          <p:nvPr/>
        </p:nvSpPr>
        <p:spPr>
          <a:xfrm>
            <a:off x="246785" y="1265914"/>
            <a:ext cx="7316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400" dirty="0" smtClean="0"/>
              <a:t>Energy </a:t>
            </a:r>
          </a:p>
          <a:p>
            <a:r>
              <a:rPr kumimoji="1" lang="en-US" altLang="zh-CN" sz="1400" dirty="0" smtClean="0"/>
              <a:t>Density</a:t>
            </a:r>
            <a:endParaRPr kumimoji="1" lang="zh-CN" altLang="en-US" sz="1400" dirty="0"/>
          </a:p>
        </p:txBody>
      </p:sp>
      <p:sp>
        <p:nvSpPr>
          <p:cNvPr id="34" name="文本框 33"/>
          <p:cNvSpPr txBox="1"/>
          <p:nvPr/>
        </p:nvSpPr>
        <p:spPr>
          <a:xfrm>
            <a:off x="4436150" y="3168694"/>
            <a:ext cx="7805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400" dirty="0" smtClean="0"/>
              <a:t>Our</a:t>
            </a:r>
          </a:p>
          <a:p>
            <a:r>
              <a:rPr kumimoji="1" lang="en-US" altLang="zh-CN" sz="1400" dirty="0" smtClean="0"/>
              <a:t>Vacuum</a:t>
            </a:r>
            <a:endParaRPr kumimoji="1" lang="zh-CN" altLang="en-US" sz="1400" dirty="0"/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242909" y="3785096"/>
            <a:ext cx="689132" cy="569001"/>
          </a:xfrm>
          <a:prstGeom prst="line">
            <a:avLst/>
          </a:prstGeom>
          <a:ln w="635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文本框 31"/>
          <p:cNvSpPr txBox="1"/>
          <p:nvPr/>
        </p:nvSpPr>
        <p:spPr>
          <a:xfrm>
            <a:off x="534596" y="4022346"/>
            <a:ext cx="6648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400" dirty="0" smtClean="0"/>
              <a:t>Scalar </a:t>
            </a:r>
          </a:p>
          <a:p>
            <a:r>
              <a:rPr kumimoji="1" lang="en-US" altLang="zh-CN" sz="1400" dirty="0" smtClean="0"/>
              <a:t>Field </a:t>
            </a:r>
            <a:r>
              <a:rPr kumimoji="1" lang="en-US" altLang="zh-CN" sz="1400" dirty="0"/>
              <a:t>2</a:t>
            </a:r>
            <a:endParaRPr kumimoji="1" lang="zh-CN" altLang="en-US" sz="1400" dirty="0"/>
          </a:p>
        </p:txBody>
      </p:sp>
      <p:sp>
        <p:nvSpPr>
          <p:cNvPr id="45" name="Text Box 13"/>
          <p:cNvSpPr txBox="1">
            <a:spLocks noChangeArrowheads="1"/>
          </p:cNvSpPr>
          <p:nvPr/>
        </p:nvSpPr>
        <p:spPr bwMode="auto">
          <a:xfrm>
            <a:off x="4067135" y="1266738"/>
            <a:ext cx="506005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0" dirty="0" smtClean="0">
                <a:solidFill>
                  <a:srgbClr val="000090"/>
                </a:solidFill>
              </a:rPr>
              <a:t>Bubbles of a lower-energy vacuum nucleate and expand during the slow roll:            .    </a:t>
            </a:r>
          </a:p>
        </p:txBody>
      </p:sp>
      <p:graphicFrame>
        <p:nvGraphicFramePr>
          <p:cNvPr id="46" name="Object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9127152"/>
              </p:ext>
            </p:extLst>
          </p:nvPr>
        </p:nvGraphicFramePr>
        <p:xfrm>
          <a:off x="4619439" y="1918864"/>
          <a:ext cx="765175" cy="363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9" name="Equation" r:id="rId9" imgW="457200" imgH="215900" progId="Equation.3">
                  <p:embed/>
                </p:oleObj>
              </mc:Choice>
              <mc:Fallback>
                <p:oleObj name="Equation" r:id="rId9" imgW="4572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619439" y="1918864"/>
                        <a:ext cx="765175" cy="3635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" name="Rectangle 2"/>
          <p:cNvSpPr>
            <a:spLocks noChangeArrowheads="1"/>
          </p:cNvSpPr>
          <p:nvPr/>
        </p:nvSpPr>
        <p:spPr bwMode="auto">
          <a:xfrm>
            <a:off x="6236959" y="2598312"/>
            <a:ext cx="2686050" cy="1873250"/>
          </a:xfrm>
          <a:prstGeom prst="rect">
            <a:avLst/>
          </a:prstGeom>
          <a:solidFill>
            <a:srgbClr val="3366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" name="Oval 8"/>
          <p:cNvSpPr>
            <a:spLocks noChangeArrowheads="1"/>
          </p:cNvSpPr>
          <p:nvPr/>
        </p:nvSpPr>
        <p:spPr bwMode="auto">
          <a:xfrm>
            <a:off x="8135609" y="3817512"/>
            <a:ext cx="504825" cy="504825"/>
          </a:xfrm>
          <a:prstGeom prst="ellipse">
            <a:avLst/>
          </a:prstGeom>
          <a:solidFill>
            <a:srgbClr val="D95E61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" name="Oval 9"/>
          <p:cNvSpPr>
            <a:spLocks noChangeArrowheads="1"/>
          </p:cNvSpPr>
          <p:nvPr/>
        </p:nvSpPr>
        <p:spPr bwMode="auto">
          <a:xfrm>
            <a:off x="6481434" y="2882475"/>
            <a:ext cx="914400" cy="914400"/>
          </a:xfrm>
          <a:prstGeom prst="ellipse">
            <a:avLst/>
          </a:prstGeom>
          <a:solidFill>
            <a:srgbClr val="D95E61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" name="Line 10"/>
          <p:cNvSpPr>
            <a:spLocks noChangeShapeType="1"/>
          </p:cNvSpPr>
          <p:nvPr/>
        </p:nvSpPr>
        <p:spPr bwMode="auto">
          <a:xfrm flipH="1">
            <a:off x="6273472" y="335555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" name="Line 11"/>
          <p:cNvSpPr>
            <a:spLocks noChangeShapeType="1"/>
          </p:cNvSpPr>
          <p:nvPr/>
        </p:nvSpPr>
        <p:spPr bwMode="auto">
          <a:xfrm flipV="1">
            <a:off x="6921172" y="2669750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" name="Line 12"/>
          <p:cNvSpPr>
            <a:spLocks noChangeShapeType="1"/>
          </p:cNvSpPr>
          <p:nvPr/>
        </p:nvSpPr>
        <p:spPr bwMode="auto">
          <a:xfrm>
            <a:off x="7399009" y="328570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Line 13"/>
          <p:cNvSpPr>
            <a:spLocks noChangeShapeType="1"/>
          </p:cNvSpPr>
          <p:nvPr/>
        </p:nvSpPr>
        <p:spPr bwMode="auto">
          <a:xfrm>
            <a:off x="6921172" y="3769565"/>
            <a:ext cx="15875" cy="26418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54" name="Object 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7983241"/>
              </p:ext>
            </p:extLst>
          </p:nvPr>
        </p:nvGraphicFramePr>
        <p:xfrm>
          <a:off x="8177860" y="2809668"/>
          <a:ext cx="276225" cy="363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0" name="Equation" r:id="rId11" imgW="165100" imgH="215900" progId="Equation.3">
                  <p:embed/>
                </p:oleObj>
              </mc:Choice>
              <mc:Fallback>
                <p:oleObj name="Equation" r:id="rId11" imgW="1651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8177860" y="2809668"/>
                        <a:ext cx="276225" cy="3635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" name="Object 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3538941"/>
              </p:ext>
            </p:extLst>
          </p:nvPr>
        </p:nvGraphicFramePr>
        <p:xfrm>
          <a:off x="6761628" y="3173781"/>
          <a:ext cx="319087" cy="363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1" name="Equation" r:id="rId13" imgW="190500" imgH="215900" progId="Equation.3">
                  <p:embed/>
                </p:oleObj>
              </mc:Choice>
              <mc:Fallback>
                <p:oleObj name="Equation" r:id="rId13" imgW="1905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761628" y="3173781"/>
                        <a:ext cx="319087" cy="3635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" name="Object 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3953425"/>
              </p:ext>
            </p:extLst>
          </p:nvPr>
        </p:nvGraphicFramePr>
        <p:xfrm>
          <a:off x="8254394" y="3895990"/>
          <a:ext cx="319087" cy="363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2" name="Equation" r:id="rId14" imgW="190500" imgH="215900" progId="Equation.3">
                  <p:embed/>
                </p:oleObj>
              </mc:Choice>
              <mc:Fallback>
                <p:oleObj name="Equation" r:id="rId14" imgW="1905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254394" y="3895990"/>
                        <a:ext cx="319087" cy="3635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" name="Text Box 13"/>
          <p:cNvSpPr txBox="1">
            <a:spLocks noChangeArrowheads="1"/>
          </p:cNvSpPr>
          <p:nvPr/>
        </p:nvSpPr>
        <p:spPr bwMode="auto">
          <a:xfrm>
            <a:off x="5921290" y="419192"/>
            <a:ext cx="322271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0" i="1" dirty="0" smtClean="0">
                <a:solidFill>
                  <a:srgbClr val="4AA357"/>
                </a:solidFill>
              </a:rPr>
              <a:t>Coleman &amp; De </a:t>
            </a:r>
            <a:r>
              <a:rPr lang="en-US" sz="1800" b="0" i="1" dirty="0" err="1" smtClean="0">
                <a:solidFill>
                  <a:srgbClr val="4AA357"/>
                </a:solidFill>
              </a:rPr>
              <a:t>Luccia</a:t>
            </a:r>
            <a:r>
              <a:rPr lang="en-US" sz="1800" b="0" i="1" dirty="0" smtClean="0">
                <a:solidFill>
                  <a:srgbClr val="4AA357"/>
                </a:solidFill>
              </a:rPr>
              <a:t> (1980)</a:t>
            </a:r>
            <a:r>
              <a:rPr lang="en-US" sz="1800" b="0" dirty="0" smtClean="0">
                <a:solidFill>
                  <a:srgbClr val="4AA357"/>
                </a:solidFill>
              </a:rPr>
              <a:t>  </a:t>
            </a:r>
            <a:endParaRPr lang="en-US" sz="1800" b="0" dirty="0">
              <a:solidFill>
                <a:srgbClr val="4AA357"/>
              </a:solidFill>
            </a:endParaRPr>
          </a:p>
        </p:txBody>
      </p:sp>
      <p:sp>
        <p:nvSpPr>
          <p:cNvPr id="30" name="Text Box 13"/>
          <p:cNvSpPr txBox="1">
            <a:spLocks noChangeArrowheads="1"/>
          </p:cNvSpPr>
          <p:nvPr/>
        </p:nvSpPr>
        <p:spPr bwMode="auto">
          <a:xfrm>
            <a:off x="323143" y="257761"/>
            <a:ext cx="33508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400" i="1" dirty="0" smtClean="0">
                <a:solidFill>
                  <a:srgbClr val="0000FF"/>
                </a:solidFill>
              </a:rPr>
              <a:t>Bubble nucleation</a:t>
            </a:r>
            <a:endParaRPr lang="en-US" sz="2400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1243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0794053"/>
              </p:ext>
            </p:extLst>
          </p:nvPr>
        </p:nvGraphicFramePr>
        <p:xfrm>
          <a:off x="2248733" y="1282722"/>
          <a:ext cx="1089025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5" name="Equation" r:id="rId4" imgW="495300" imgH="203200" progId="Equation.3">
                  <p:embed/>
                </p:oleObj>
              </mc:Choice>
              <mc:Fallback>
                <p:oleObj name="Equation" r:id="rId4" imgW="4953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48733" y="1282722"/>
                        <a:ext cx="1089025" cy="447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 Box 13"/>
          <p:cNvSpPr txBox="1">
            <a:spLocks noChangeArrowheads="1"/>
          </p:cNvSpPr>
          <p:nvPr/>
        </p:nvSpPr>
        <p:spPr bwMode="auto">
          <a:xfrm>
            <a:off x="295732" y="1037915"/>
            <a:ext cx="424672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0" dirty="0" smtClean="0">
                <a:solidFill>
                  <a:srgbClr val="000090"/>
                </a:solidFill>
              </a:rPr>
              <a:t>Bubble radius</a:t>
            </a:r>
            <a:r>
              <a:rPr lang="en-US" sz="2000" b="0" dirty="0" smtClean="0">
                <a:solidFill>
                  <a:srgbClr val="000090"/>
                </a:solidFill>
              </a:rPr>
              <a:t>:</a:t>
            </a:r>
            <a:endParaRPr lang="en-US" sz="2000" b="0" dirty="0" smtClean="0">
              <a:solidFill>
                <a:srgbClr val="000090"/>
              </a:solidFill>
            </a:endParaRPr>
          </a:p>
        </p:txBody>
      </p:sp>
      <p:sp>
        <p:nvSpPr>
          <p:cNvPr id="22" name="Text Box 2"/>
          <p:cNvSpPr txBox="1">
            <a:spLocks noChangeArrowheads="1"/>
          </p:cNvSpPr>
          <p:nvPr/>
        </p:nvSpPr>
        <p:spPr bwMode="auto">
          <a:xfrm>
            <a:off x="4866729" y="2933565"/>
            <a:ext cx="420668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9pPr>
          </a:lstStyle>
          <a:p>
            <a:pPr eaLnBrk="1" hangingPunct="1"/>
            <a:r>
              <a:rPr lang="en-US" i="1" dirty="0" smtClean="0">
                <a:solidFill>
                  <a:srgbClr val="0066FF"/>
                </a:solidFill>
                <a:latin typeface="Arial"/>
                <a:cs typeface="Arial"/>
              </a:rPr>
              <a:t>   </a:t>
            </a:r>
            <a:r>
              <a:rPr lang="en-US" i="1" dirty="0" smtClean="0">
                <a:solidFill>
                  <a:srgbClr val="000090"/>
                </a:solidFill>
                <a:latin typeface="Arial"/>
                <a:cs typeface="Arial"/>
              </a:rPr>
              <a:t>Bubble</a:t>
            </a:r>
            <a:r>
              <a:rPr lang="en-US" i="1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i="1" dirty="0" smtClean="0">
                <a:solidFill>
                  <a:srgbClr val="000090"/>
                </a:solidFill>
                <a:latin typeface="Arial"/>
                <a:cs typeface="Arial"/>
              </a:rPr>
              <a:t>size distribution:</a:t>
            </a:r>
            <a:endParaRPr lang="en-US" i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graphicFrame>
        <p:nvGraphicFramePr>
          <p:cNvPr id="35" name="Objec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5517346"/>
              </p:ext>
            </p:extLst>
          </p:nvPr>
        </p:nvGraphicFramePr>
        <p:xfrm>
          <a:off x="5683250" y="3446463"/>
          <a:ext cx="1590675" cy="808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6" name="Equation" r:id="rId6" imgW="774700" imgH="393700" progId="Equation.3">
                  <p:embed/>
                </p:oleObj>
              </mc:Choice>
              <mc:Fallback>
                <p:oleObj name="Equation" r:id="rId6" imgW="7747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683250" y="3446463"/>
                        <a:ext cx="1590675" cy="8080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Rectangle 2"/>
          <p:cNvSpPr>
            <a:spLocks noChangeArrowheads="1"/>
          </p:cNvSpPr>
          <p:nvPr/>
        </p:nvSpPr>
        <p:spPr bwMode="auto">
          <a:xfrm>
            <a:off x="380794" y="2198688"/>
            <a:ext cx="4195839" cy="2717455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Oval 3"/>
          <p:cNvSpPr>
            <a:spLocks noChangeArrowheads="1"/>
          </p:cNvSpPr>
          <p:nvPr/>
        </p:nvSpPr>
        <p:spPr bwMode="auto">
          <a:xfrm>
            <a:off x="3987403" y="2484901"/>
            <a:ext cx="294616" cy="301752"/>
          </a:xfrm>
          <a:prstGeom prst="ellipse">
            <a:avLst/>
          </a:prstGeom>
          <a:gradFill flip="none" rotWithShape="1">
            <a:gsLst>
              <a:gs pos="56000">
                <a:srgbClr val="D95E61"/>
              </a:gs>
              <a:gs pos="92000">
                <a:srgbClr val="FFFFFF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Oval 4"/>
          <p:cNvSpPr>
            <a:spLocks noChangeArrowheads="1"/>
          </p:cNvSpPr>
          <p:nvPr/>
        </p:nvSpPr>
        <p:spPr bwMode="auto">
          <a:xfrm>
            <a:off x="1779407" y="3758708"/>
            <a:ext cx="957230" cy="960119"/>
          </a:xfrm>
          <a:prstGeom prst="ellipse">
            <a:avLst/>
          </a:prstGeom>
          <a:gradFill flip="none" rotWithShape="1">
            <a:gsLst>
              <a:gs pos="56000">
                <a:srgbClr val="D95E61"/>
              </a:gs>
              <a:gs pos="92000">
                <a:srgbClr val="FFFFFF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7" name="Oval 5"/>
          <p:cNvSpPr>
            <a:spLocks noChangeArrowheads="1"/>
          </p:cNvSpPr>
          <p:nvPr/>
        </p:nvSpPr>
        <p:spPr bwMode="auto">
          <a:xfrm>
            <a:off x="2883405" y="4558639"/>
            <a:ext cx="221231" cy="224066"/>
          </a:xfrm>
          <a:prstGeom prst="ellipse">
            <a:avLst/>
          </a:prstGeom>
          <a:gradFill flip="none" rotWithShape="1">
            <a:gsLst>
              <a:gs pos="56000">
                <a:srgbClr val="D95E61"/>
              </a:gs>
              <a:gs pos="92000">
                <a:srgbClr val="FFFFFF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" name="Oval 6"/>
          <p:cNvSpPr>
            <a:spLocks noChangeArrowheads="1"/>
          </p:cNvSpPr>
          <p:nvPr/>
        </p:nvSpPr>
        <p:spPr bwMode="auto">
          <a:xfrm>
            <a:off x="1484792" y="3557416"/>
            <a:ext cx="294615" cy="301752"/>
          </a:xfrm>
          <a:prstGeom prst="ellipse">
            <a:avLst/>
          </a:prstGeom>
          <a:gradFill flip="none" rotWithShape="1">
            <a:gsLst>
              <a:gs pos="56000">
                <a:srgbClr val="D95E61"/>
              </a:gs>
              <a:gs pos="92000">
                <a:srgbClr val="FFFFFF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0" name="Oval 7"/>
          <p:cNvSpPr>
            <a:spLocks noChangeArrowheads="1"/>
          </p:cNvSpPr>
          <p:nvPr/>
        </p:nvSpPr>
        <p:spPr bwMode="auto">
          <a:xfrm>
            <a:off x="1116793" y="4416056"/>
            <a:ext cx="221232" cy="223018"/>
          </a:xfrm>
          <a:prstGeom prst="ellipse">
            <a:avLst/>
          </a:prstGeom>
          <a:gradFill flip="none" rotWithShape="1">
            <a:gsLst>
              <a:gs pos="56000">
                <a:srgbClr val="D95E61"/>
              </a:gs>
              <a:gs pos="92000">
                <a:srgbClr val="FFFFFF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" name="Oval 8"/>
          <p:cNvSpPr>
            <a:spLocks noChangeArrowheads="1"/>
          </p:cNvSpPr>
          <p:nvPr/>
        </p:nvSpPr>
        <p:spPr bwMode="auto">
          <a:xfrm>
            <a:off x="1852791" y="3128619"/>
            <a:ext cx="147848" cy="155448"/>
          </a:xfrm>
          <a:prstGeom prst="ellipse">
            <a:avLst/>
          </a:prstGeom>
          <a:gradFill flip="none" rotWithShape="1">
            <a:gsLst>
              <a:gs pos="56000">
                <a:srgbClr val="D95E61"/>
              </a:gs>
              <a:gs pos="92000">
                <a:srgbClr val="FFFFFF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" name="Oval 9"/>
          <p:cNvSpPr>
            <a:spLocks noChangeArrowheads="1"/>
          </p:cNvSpPr>
          <p:nvPr/>
        </p:nvSpPr>
        <p:spPr bwMode="auto">
          <a:xfrm>
            <a:off x="1852791" y="2413611"/>
            <a:ext cx="294616" cy="294309"/>
          </a:xfrm>
          <a:prstGeom prst="ellipse">
            <a:avLst/>
          </a:prstGeom>
          <a:gradFill flip="none" rotWithShape="1">
            <a:gsLst>
              <a:gs pos="56000">
                <a:srgbClr val="D95E61"/>
              </a:gs>
              <a:gs pos="92000">
                <a:srgbClr val="FFFFFF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3" name="Oval 10"/>
          <p:cNvSpPr>
            <a:spLocks noChangeArrowheads="1"/>
          </p:cNvSpPr>
          <p:nvPr/>
        </p:nvSpPr>
        <p:spPr bwMode="auto">
          <a:xfrm>
            <a:off x="602026" y="2698775"/>
            <a:ext cx="588151" cy="594360"/>
          </a:xfrm>
          <a:prstGeom prst="ellipse">
            <a:avLst/>
          </a:prstGeom>
          <a:gradFill flip="none" rotWithShape="1">
            <a:gsLst>
              <a:gs pos="56000">
                <a:srgbClr val="D95E61"/>
              </a:gs>
              <a:gs pos="92000">
                <a:srgbClr val="FFFFFF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4" name="Oval 11"/>
          <p:cNvSpPr>
            <a:spLocks noChangeArrowheads="1"/>
          </p:cNvSpPr>
          <p:nvPr/>
        </p:nvSpPr>
        <p:spPr bwMode="auto">
          <a:xfrm>
            <a:off x="2442021" y="3557416"/>
            <a:ext cx="146768" cy="142583"/>
          </a:xfrm>
          <a:prstGeom prst="ellipse">
            <a:avLst/>
          </a:prstGeom>
          <a:gradFill flip="none" rotWithShape="1">
            <a:gsLst>
              <a:gs pos="56000">
                <a:srgbClr val="D95E61"/>
              </a:gs>
              <a:gs pos="92000">
                <a:srgbClr val="FFFFFF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" name="Oval 12"/>
          <p:cNvSpPr>
            <a:spLocks noChangeArrowheads="1"/>
          </p:cNvSpPr>
          <p:nvPr/>
        </p:nvSpPr>
        <p:spPr bwMode="auto">
          <a:xfrm>
            <a:off x="3178020" y="3772338"/>
            <a:ext cx="146768" cy="142583"/>
          </a:xfrm>
          <a:prstGeom prst="ellipse">
            <a:avLst/>
          </a:prstGeom>
          <a:gradFill flip="none" rotWithShape="1">
            <a:gsLst>
              <a:gs pos="56000">
                <a:srgbClr val="D95E61"/>
              </a:gs>
              <a:gs pos="92000">
                <a:srgbClr val="FFFFFF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6" name="Oval 13"/>
          <p:cNvSpPr>
            <a:spLocks noChangeArrowheads="1"/>
          </p:cNvSpPr>
          <p:nvPr/>
        </p:nvSpPr>
        <p:spPr bwMode="auto">
          <a:xfrm>
            <a:off x="4135250" y="4558639"/>
            <a:ext cx="73384" cy="71291"/>
          </a:xfrm>
          <a:prstGeom prst="ellipse">
            <a:avLst/>
          </a:prstGeom>
          <a:gradFill flip="none" rotWithShape="1">
            <a:gsLst>
              <a:gs pos="56000">
                <a:srgbClr val="D95E61"/>
              </a:gs>
              <a:gs pos="92000">
                <a:srgbClr val="FFFFFF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7" name="Oval 14"/>
          <p:cNvSpPr>
            <a:spLocks noChangeArrowheads="1"/>
          </p:cNvSpPr>
          <p:nvPr/>
        </p:nvSpPr>
        <p:spPr bwMode="auto">
          <a:xfrm>
            <a:off x="3914019" y="3628707"/>
            <a:ext cx="73384" cy="71291"/>
          </a:xfrm>
          <a:prstGeom prst="ellipse">
            <a:avLst/>
          </a:prstGeom>
          <a:gradFill flip="none" rotWithShape="1">
            <a:gsLst>
              <a:gs pos="56000">
                <a:srgbClr val="D95E61"/>
              </a:gs>
              <a:gs pos="92000">
                <a:srgbClr val="FFFFFF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8" name="Oval 15"/>
          <p:cNvSpPr>
            <a:spLocks noChangeArrowheads="1"/>
          </p:cNvSpPr>
          <p:nvPr/>
        </p:nvSpPr>
        <p:spPr bwMode="auto">
          <a:xfrm>
            <a:off x="3399252" y="3057328"/>
            <a:ext cx="514767" cy="521208"/>
          </a:xfrm>
          <a:prstGeom prst="ellipse">
            <a:avLst/>
          </a:prstGeom>
          <a:gradFill flip="none" rotWithShape="1">
            <a:gsLst>
              <a:gs pos="56000">
                <a:srgbClr val="D95E61"/>
              </a:gs>
              <a:gs pos="92000">
                <a:srgbClr val="FFFFFF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" name="Oval 16"/>
          <p:cNvSpPr>
            <a:spLocks noChangeArrowheads="1"/>
          </p:cNvSpPr>
          <p:nvPr/>
        </p:nvSpPr>
        <p:spPr bwMode="auto">
          <a:xfrm>
            <a:off x="675410" y="3843629"/>
            <a:ext cx="294615" cy="295357"/>
          </a:xfrm>
          <a:prstGeom prst="ellipse">
            <a:avLst/>
          </a:prstGeom>
          <a:gradFill flip="none" rotWithShape="1">
            <a:gsLst>
              <a:gs pos="56000">
                <a:srgbClr val="D95E61"/>
              </a:gs>
              <a:gs pos="92000">
                <a:srgbClr val="FFFFFF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0" name="Oval 17"/>
          <p:cNvSpPr>
            <a:spLocks noChangeArrowheads="1"/>
          </p:cNvSpPr>
          <p:nvPr/>
        </p:nvSpPr>
        <p:spPr bwMode="auto">
          <a:xfrm>
            <a:off x="970024" y="2484902"/>
            <a:ext cx="73384" cy="71291"/>
          </a:xfrm>
          <a:prstGeom prst="ellipse">
            <a:avLst/>
          </a:prstGeom>
          <a:gradFill flip="none" rotWithShape="1">
            <a:gsLst>
              <a:gs pos="56000">
                <a:srgbClr val="D95E61"/>
              </a:gs>
              <a:gs pos="92000">
                <a:srgbClr val="FFFFFF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" name="Oval 18"/>
          <p:cNvSpPr>
            <a:spLocks noChangeArrowheads="1"/>
          </p:cNvSpPr>
          <p:nvPr/>
        </p:nvSpPr>
        <p:spPr bwMode="auto">
          <a:xfrm>
            <a:off x="2736637" y="2842406"/>
            <a:ext cx="220152" cy="214923"/>
          </a:xfrm>
          <a:prstGeom prst="ellipse">
            <a:avLst/>
          </a:prstGeom>
          <a:gradFill flip="none" rotWithShape="1">
            <a:gsLst>
              <a:gs pos="56000">
                <a:srgbClr val="D95E61"/>
              </a:gs>
              <a:gs pos="92000">
                <a:srgbClr val="FFFFFF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" name="Oval 19"/>
          <p:cNvSpPr>
            <a:spLocks noChangeArrowheads="1"/>
          </p:cNvSpPr>
          <p:nvPr/>
        </p:nvSpPr>
        <p:spPr bwMode="auto">
          <a:xfrm>
            <a:off x="3324788" y="2269979"/>
            <a:ext cx="294616" cy="301752"/>
          </a:xfrm>
          <a:prstGeom prst="ellipse">
            <a:avLst/>
          </a:prstGeom>
          <a:gradFill flip="none" rotWithShape="1">
            <a:gsLst>
              <a:gs pos="56000">
                <a:srgbClr val="D95E61"/>
              </a:gs>
              <a:gs pos="92000">
                <a:srgbClr val="FFFFFF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3" name="Oval 20"/>
          <p:cNvSpPr>
            <a:spLocks noChangeArrowheads="1"/>
          </p:cNvSpPr>
          <p:nvPr/>
        </p:nvSpPr>
        <p:spPr bwMode="auto">
          <a:xfrm>
            <a:off x="3472636" y="4201134"/>
            <a:ext cx="294615" cy="301752"/>
          </a:xfrm>
          <a:prstGeom prst="ellipse">
            <a:avLst/>
          </a:prstGeom>
          <a:gradFill flip="none" rotWithShape="1">
            <a:gsLst>
              <a:gs pos="56000">
                <a:srgbClr val="D95E61"/>
              </a:gs>
              <a:gs pos="92000">
                <a:srgbClr val="FFFFFF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" name="Oval 21"/>
          <p:cNvSpPr>
            <a:spLocks noChangeArrowheads="1"/>
          </p:cNvSpPr>
          <p:nvPr/>
        </p:nvSpPr>
        <p:spPr bwMode="auto">
          <a:xfrm>
            <a:off x="2368637" y="3057329"/>
            <a:ext cx="73384" cy="71291"/>
          </a:xfrm>
          <a:prstGeom prst="ellipse">
            <a:avLst/>
          </a:prstGeom>
          <a:gradFill flip="none" rotWithShape="1">
            <a:gsLst>
              <a:gs pos="56000">
                <a:srgbClr val="D95E61"/>
              </a:gs>
              <a:gs pos="92000">
                <a:srgbClr val="FFFFFF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75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9425094"/>
              </p:ext>
            </p:extLst>
          </p:nvPr>
        </p:nvGraphicFramePr>
        <p:xfrm>
          <a:off x="6551613" y="1376363"/>
          <a:ext cx="2168525" cy="531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7" name="Equation" r:id="rId8" imgW="1143000" imgH="279400" progId="Equation.3">
                  <p:embed/>
                </p:oleObj>
              </mc:Choice>
              <mc:Fallback>
                <p:oleObj name="Equation" r:id="rId8" imgW="1143000" imgH="279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1613" y="1376363"/>
                        <a:ext cx="2168525" cy="531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6" name="TextBox 75"/>
          <p:cNvSpPr txBox="1"/>
          <p:nvPr/>
        </p:nvSpPr>
        <p:spPr>
          <a:xfrm>
            <a:off x="6143155" y="4496010"/>
            <a:ext cx="115418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6600"/>
                </a:solidFill>
                <a:latin typeface="Arial"/>
                <a:cs typeface="Arial"/>
              </a:rPr>
              <a:t>Nucleation </a:t>
            </a:r>
          </a:p>
          <a:p>
            <a:r>
              <a:rPr lang="en-US" sz="1600" dirty="0">
                <a:solidFill>
                  <a:srgbClr val="FF6600"/>
                </a:solidFill>
                <a:latin typeface="Arial"/>
                <a:cs typeface="Arial"/>
              </a:rPr>
              <a:t>r</a:t>
            </a:r>
            <a:r>
              <a:rPr lang="en-US" sz="1600" dirty="0" smtClean="0">
                <a:solidFill>
                  <a:srgbClr val="FF6600"/>
                </a:solidFill>
                <a:latin typeface="Arial"/>
                <a:cs typeface="Arial"/>
              </a:rPr>
              <a:t>ate </a:t>
            </a:r>
            <a:endParaRPr lang="en-US" sz="1600" dirty="0">
              <a:solidFill>
                <a:srgbClr val="FF6600"/>
              </a:solidFill>
              <a:latin typeface="Arial"/>
              <a:cs typeface="Arial"/>
            </a:endParaRPr>
          </a:p>
        </p:txBody>
      </p:sp>
      <p:cxnSp>
        <p:nvCxnSpPr>
          <p:cNvPr id="77" name="Curved Connector 57"/>
          <p:cNvCxnSpPr>
            <a:cxnSpLocks noChangeShapeType="1"/>
          </p:cNvCxnSpPr>
          <p:nvPr/>
        </p:nvCxnSpPr>
        <p:spPr bwMode="auto">
          <a:xfrm rot="16200000" flipV="1">
            <a:off x="6284412" y="4178432"/>
            <a:ext cx="463254" cy="168688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rgbClr val="FF66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" name="Text Box 13"/>
          <p:cNvSpPr txBox="1">
            <a:spLocks noChangeArrowheads="1"/>
          </p:cNvSpPr>
          <p:nvPr/>
        </p:nvSpPr>
        <p:spPr bwMode="auto">
          <a:xfrm>
            <a:off x="5921290" y="419192"/>
            <a:ext cx="322271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0" i="1" dirty="0" smtClean="0">
                <a:solidFill>
                  <a:srgbClr val="4AA357"/>
                </a:solidFill>
              </a:rPr>
              <a:t>Coleman &amp; De </a:t>
            </a:r>
            <a:r>
              <a:rPr lang="en-US" sz="1800" b="0" i="1" dirty="0" err="1" smtClean="0">
                <a:solidFill>
                  <a:srgbClr val="4AA357"/>
                </a:solidFill>
              </a:rPr>
              <a:t>Luccia</a:t>
            </a:r>
            <a:r>
              <a:rPr lang="en-US" sz="1800" b="0" i="1" dirty="0" smtClean="0">
                <a:solidFill>
                  <a:srgbClr val="4AA357"/>
                </a:solidFill>
              </a:rPr>
              <a:t> (1980)</a:t>
            </a:r>
            <a:r>
              <a:rPr lang="en-US" sz="1800" b="0" dirty="0" smtClean="0">
                <a:solidFill>
                  <a:srgbClr val="4AA357"/>
                </a:solidFill>
              </a:rPr>
              <a:t>  </a:t>
            </a:r>
            <a:endParaRPr lang="en-US" sz="1800" b="0" dirty="0">
              <a:solidFill>
                <a:srgbClr val="4AA357"/>
              </a:solidFill>
            </a:endParaRPr>
          </a:p>
        </p:txBody>
      </p:sp>
      <p:sp>
        <p:nvSpPr>
          <p:cNvPr id="34" name="Text Box 13"/>
          <p:cNvSpPr txBox="1">
            <a:spLocks noChangeArrowheads="1"/>
          </p:cNvSpPr>
          <p:nvPr/>
        </p:nvSpPr>
        <p:spPr bwMode="auto">
          <a:xfrm>
            <a:off x="323143" y="257761"/>
            <a:ext cx="33508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400" i="1" dirty="0" smtClean="0">
                <a:solidFill>
                  <a:srgbClr val="0000FF"/>
                </a:solidFill>
              </a:rPr>
              <a:t>Bubble nucleation</a:t>
            </a:r>
            <a:endParaRPr lang="en-US" sz="2400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4416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502445" y="4369766"/>
            <a:ext cx="2395030" cy="2262045"/>
          </a:xfrm>
          <a:prstGeom prst="rect">
            <a:avLst/>
          </a:prstGeom>
          <a:solidFill>
            <a:srgbClr val="B1FFA3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1072447" y="4859604"/>
            <a:ext cx="1269958" cy="1260220"/>
          </a:xfrm>
          <a:prstGeom prst="ellipse">
            <a:avLst/>
          </a:prstGeom>
          <a:solidFill>
            <a:srgbClr val="D4FFD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93978" y="1547358"/>
            <a:ext cx="2395030" cy="2262045"/>
          </a:xfrm>
          <a:prstGeom prst="rect">
            <a:avLst/>
          </a:prstGeom>
          <a:solidFill>
            <a:srgbClr val="B1FFA3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Oval 9"/>
          <p:cNvSpPr>
            <a:spLocks noChangeArrowheads="1"/>
          </p:cNvSpPr>
          <p:nvPr/>
        </p:nvSpPr>
        <p:spPr bwMode="auto">
          <a:xfrm>
            <a:off x="1203130" y="2201392"/>
            <a:ext cx="914400" cy="914400"/>
          </a:xfrm>
          <a:prstGeom prst="ellipse">
            <a:avLst/>
          </a:prstGeom>
          <a:solidFill>
            <a:srgbClr val="D95E61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Line 10"/>
          <p:cNvSpPr>
            <a:spLocks noChangeShapeType="1"/>
          </p:cNvSpPr>
          <p:nvPr/>
        </p:nvSpPr>
        <p:spPr bwMode="auto">
          <a:xfrm flipH="1">
            <a:off x="995168" y="2674467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Line 11"/>
          <p:cNvSpPr>
            <a:spLocks noChangeShapeType="1"/>
          </p:cNvSpPr>
          <p:nvPr/>
        </p:nvSpPr>
        <p:spPr bwMode="auto">
          <a:xfrm flipV="1">
            <a:off x="1642868" y="1988667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Line 12"/>
          <p:cNvSpPr>
            <a:spLocks noChangeShapeType="1"/>
          </p:cNvSpPr>
          <p:nvPr/>
        </p:nvSpPr>
        <p:spPr bwMode="auto">
          <a:xfrm>
            <a:off x="2120705" y="2604617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Line 13"/>
          <p:cNvSpPr>
            <a:spLocks noChangeShapeType="1"/>
          </p:cNvSpPr>
          <p:nvPr/>
        </p:nvSpPr>
        <p:spPr bwMode="auto">
          <a:xfrm>
            <a:off x="1658743" y="3115792"/>
            <a:ext cx="0" cy="21526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3118018"/>
              </p:ext>
            </p:extLst>
          </p:nvPr>
        </p:nvGraphicFramePr>
        <p:xfrm>
          <a:off x="1613115" y="2744024"/>
          <a:ext cx="255588" cy="255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" name="Equation" r:id="rId4" imgW="152400" imgH="152400" progId="Equation.3">
                  <p:embed/>
                </p:oleObj>
              </mc:Choice>
              <mc:Fallback>
                <p:oleObj name="Equation" r:id="rId4" imgW="152400" imgH="15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13115" y="2744024"/>
                        <a:ext cx="255588" cy="255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Oval 9"/>
          <p:cNvSpPr>
            <a:spLocks noChangeArrowheads="1"/>
          </p:cNvSpPr>
          <p:nvPr/>
        </p:nvSpPr>
        <p:spPr bwMode="auto">
          <a:xfrm>
            <a:off x="1497655" y="5291111"/>
            <a:ext cx="407614" cy="4032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Donut 20"/>
          <p:cNvSpPr/>
          <p:nvPr/>
        </p:nvSpPr>
        <p:spPr>
          <a:xfrm>
            <a:off x="1021827" y="4862339"/>
            <a:ext cx="1356265" cy="1295214"/>
          </a:xfrm>
          <a:prstGeom prst="donut">
            <a:avLst>
              <a:gd name="adj" fmla="val 5340"/>
            </a:avLst>
          </a:prstGeom>
          <a:solidFill>
            <a:srgbClr val="00C8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Line 12"/>
          <p:cNvSpPr>
            <a:spLocks noChangeShapeType="1"/>
          </p:cNvSpPr>
          <p:nvPr/>
        </p:nvSpPr>
        <p:spPr bwMode="auto">
          <a:xfrm>
            <a:off x="2402752" y="5496875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Line 10"/>
          <p:cNvSpPr>
            <a:spLocks noChangeShapeType="1"/>
          </p:cNvSpPr>
          <p:nvPr/>
        </p:nvSpPr>
        <p:spPr bwMode="auto">
          <a:xfrm flipH="1">
            <a:off x="781267" y="5496875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Line 11"/>
          <p:cNvSpPr>
            <a:spLocks noChangeShapeType="1"/>
          </p:cNvSpPr>
          <p:nvPr/>
        </p:nvSpPr>
        <p:spPr bwMode="auto">
          <a:xfrm flipV="1">
            <a:off x="1695096" y="4608710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Line 11"/>
          <p:cNvSpPr>
            <a:spLocks noChangeShapeType="1"/>
          </p:cNvSpPr>
          <p:nvPr/>
        </p:nvSpPr>
        <p:spPr bwMode="auto">
          <a:xfrm>
            <a:off x="1695096" y="6165790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Text Box 2"/>
          <p:cNvSpPr txBox="1">
            <a:spLocks noChangeArrowheads="1"/>
          </p:cNvSpPr>
          <p:nvPr/>
        </p:nvSpPr>
        <p:spPr bwMode="auto">
          <a:xfrm>
            <a:off x="441659" y="283442"/>
            <a:ext cx="83740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400" i="1" dirty="0" smtClean="0">
                <a:solidFill>
                  <a:srgbClr val="0000FF"/>
                </a:solidFill>
                <a:latin typeface="Arial"/>
                <a:cs typeface="Arial"/>
              </a:rPr>
              <a:t>   What happens to the bubbles when inflation ends?   </a:t>
            </a:r>
            <a:endParaRPr lang="en-US" sz="2400" i="1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286" y="1189561"/>
            <a:ext cx="7274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6600"/>
                </a:solidFill>
                <a:latin typeface="Arial"/>
                <a:cs typeface="Arial"/>
              </a:rPr>
              <a:t>Matter</a:t>
            </a:r>
            <a:endParaRPr lang="en-US" sz="1400" dirty="0">
              <a:solidFill>
                <a:srgbClr val="FF6600"/>
              </a:solidFill>
              <a:latin typeface="Arial"/>
              <a:cs typeface="Arial"/>
            </a:endParaRPr>
          </a:p>
        </p:txBody>
      </p:sp>
      <p:cxnSp>
        <p:nvCxnSpPr>
          <p:cNvPr id="29" name="Curved Connector 57"/>
          <p:cNvCxnSpPr>
            <a:cxnSpLocks noChangeShapeType="1"/>
          </p:cNvCxnSpPr>
          <p:nvPr/>
        </p:nvCxnSpPr>
        <p:spPr bwMode="auto">
          <a:xfrm rot="16200000" flipH="1">
            <a:off x="531836" y="1632765"/>
            <a:ext cx="491329" cy="220474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rgbClr val="FF66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" name="Text Box 13"/>
          <p:cNvSpPr txBox="1">
            <a:spLocks noChangeArrowheads="1"/>
          </p:cNvSpPr>
          <p:nvPr/>
        </p:nvSpPr>
        <p:spPr bwMode="auto">
          <a:xfrm>
            <a:off x="3437144" y="2194980"/>
            <a:ext cx="5706855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285750" indent="-285750" eaLnBrk="1" hangingPunct="1">
              <a:buFont typeface="Arial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The bubble wall initially expands </a:t>
            </a:r>
            <a:r>
              <a:rPr lang="en-US" sz="1800" b="0" dirty="0" err="1" smtClean="0">
                <a:solidFill>
                  <a:srgbClr val="000090"/>
                </a:solidFill>
              </a:rPr>
              <a:t>relativistically</a:t>
            </a:r>
            <a:r>
              <a:rPr lang="en-US" sz="1800" b="0" dirty="0" smtClean="0">
                <a:solidFill>
                  <a:srgbClr val="000090"/>
                </a:solidFill>
              </a:rPr>
              <a:t> relative to matter.</a:t>
            </a:r>
          </a:p>
          <a:p>
            <a:pPr eaLnBrk="1" hangingPunct="1"/>
            <a:endParaRPr lang="en-US" sz="1000" b="0" dirty="0">
              <a:solidFill>
                <a:srgbClr val="000090"/>
              </a:solidFill>
            </a:endParaRPr>
          </a:p>
          <a:p>
            <a:pPr marL="285750" indent="-285750" eaLnBrk="1" hangingPunct="1">
              <a:buFont typeface="Arial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It is quickly slowed down by particle scattering.</a:t>
            </a:r>
          </a:p>
          <a:p>
            <a:pPr eaLnBrk="1" hangingPunct="1"/>
            <a:endParaRPr lang="en-US" sz="1000" b="0" dirty="0">
              <a:solidFill>
                <a:srgbClr val="000090"/>
              </a:solidFill>
            </a:endParaRPr>
          </a:p>
          <a:p>
            <a:pPr marL="285750" indent="-285750" eaLnBrk="1" hangingPunct="1">
              <a:buFont typeface="Arial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An expanding relativistic shell of matter is formed</a:t>
            </a:r>
          </a:p>
          <a:p>
            <a:pPr eaLnBrk="1" hangingPunct="1"/>
            <a:r>
              <a:rPr lang="en-US" sz="1800" b="0" dirty="0" smtClean="0">
                <a:solidFill>
                  <a:srgbClr val="000090"/>
                </a:solidFill>
              </a:rPr>
              <a:t>    (a shock wave).</a:t>
            </a:r>
          </a:p>
        </p:txBody>
      </p:sp>
      <p:sp>
        <p:nvSpPr>
          <p:cNvPr id="36" name="Line 12"/>
          <p:cNvSpPr>
            <a:spLocks noChangeShapeType="1"/>
          </p:cNvSpPr>
          <p:nvPr/>
        </p:nvSpPr>
        <p:spPr bwMode="auto">
          <a:xfrm>
            <a:off x="1656604" y="2670713"/>
            <a:ext cx="448595" cy="177029"/>
          </a:xfrm>
          <a:prstGeom prst="line">
            <a:avLst/>
          </a:prstGeom>
          <a:noFill/>
          <a:ln w="9525">
            <a:solidFill>
              <a:schemeClr val="tx1">
                <a:lumMod val="75000"/>
                <a:lumOff val="2500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Text Box 13"/>
          <p:cNvSpPr txBox="1">
            <a:spLocks noChangeArrowheads="1"/>
          </p:cNvSpPr>
          <p:nvPr/>
        </p:nvSpPr>
        <p:spPr bwMode="auto">
          <a:xfrm>
            <a:off x="3449844" y="4247901"/>
            <a:ext cx="570685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285750" indent="-285750" eaLnBrk="1" hangingPunct="1">
              <a:buFont typeface="Arial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The bubble eventually collapses to a black hole. </a:t>
            </a:r>
            <a:endParaRPr lang="en-US" sz="1000" b="0" dirty="0" smtClean="0">
              <a:solidFill>
                <a:srgbClr val="000090"/>
              </a:solidFill>
            </a:endParaRPr>
          </a:p>
        </p:txBody>
      </p:sp>
      <p:sp>
        <p:nvSpPr>
          <p:cNvPr id="32" name="Text Box 13"/>
          <p:cNvSpPr txBox="1">
            <a:spLocks noChangeArrowheads="1"/>
          </p:cNvSpPr>
          <p:nvPr/>
        </p:nvSpPr>
        <p:spPr bwMode="auto">
          <a:xfrm>
            <a:off x="3129495" y="5522171"/>
            <a:ext cx="570685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 b="0" dirty="0" smtClean="0">
              <a:solidFill>
                <a:srgbClr val="990099"/>
              </a:solidFill>
            </a:endParaRPr>
          </a:p>
        </p:txBody>
      </p:sp>
      <p:sp>
        <p:nvSpPr>
          <p:cNvPr id="35" name="Text Box 2"/>
          <p:cNvSpPr txBox="1">
            <a:spLocks noChangeArrowheads="1"/>
          </p:cNvSpPr>
          <p:nvPr/>
        </p:nvSpPr>
        <p:spPr bwMode="auto">
          <a:xfrm>
            <a:off x="4252979" y="5430767"/>
            <a:ext cx="390042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i="1" dirty="0" smtClean="0">
                <a:solidFill>
                  <a:srgbClr val="0000FF"/>
                </a:solidFill>
                <a:latin typeface="Arial"/>
                <a:cs typeface="Arial"/>
              </a:rPr>
              <a:t>But there is more to the story…</a:t>
            </a:r>
          </a:p>
        </p:txBody>
      </p:sp>
    </p:spTree>
    <p:extLst>
      <p:ext uri="{BB962C8B-B14F-4D97-AF65-F5344CB8AC3E}">
        <p14:creationId xmlns:p14="http://schemas.microsoft.com/office/powerpoint/2010/main" val="31287381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2445" y="1547358"/>
            <a:ext cx="2395030" cy="2262045"/>
          </a:xfrm>
          <a:prstGeom prst="rect">
            <a:avLst/>
          </a:prstGeom>
          <a:solidFill>
            <a:srgbClr val="B1FFA3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Oval 9"/>
          <p:cNvSpPr>
            <a:spLocks noChangeArrowheads="1"/>
          </p:cNvSpPr>
          <p:nvPr/>
        </p:nvSpPr>
        <p:spPr bwMode="auto">
          <a:xfrm>
            <a:off x="1203130" y="2201392"/>
            <a:ext cx="914400" cy="914400"/>
          </a:xfrm>
          <a:prstGeom prst="ellipse">
            <a:avLst/>
          </a:prstGeom>
          <a:solidFill>
            <a:srgbClr val="D95E61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5883930"/>
              </p:ext>
            </p:extLst>
          </p:nvPr>
        </p:nvGraphicFramePr>
        <p:xfrm>
          <a:off x="1613115" y="2744024"/>
          <a:ext cx="255588" cy="255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0" name="Equation" r:id="rId3" imgW="152400" imgH="152400" progId="Equation.3">
                  <p:embed/>
                </p:oleObj>
              </mc:Choice>
              <mc:Fallback>
                <p:oleObj name="Equation" r:id="rId3" imgW="152400" imgH="15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13115" y="2744024"/>
                        <a:ext cx="255588" cy="255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160286" y="1189561"/>
            <a:ext cx="7274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6600"/>
                </a:solidFill>
                <a:latin typeface="Arial"/>
                <a:cs typeface="Arial"/>
              </a:rPr>
              <a:t>Matter</a:t>
            </a:r>
            <a:endParaRPr lang="en-US" sz="1400" dirty="0">
              <a:solidFill>
                <a:srgbClr val="FF6600"/>
              </a:solidFill>
              <a:latin typeface="Arial"/>
              <a:cs typeface="Arial"/>
            </a:endParaRPr>
          </a:p>
        </p:txBody>
      </p:sp>
      <p:cxnSp>
        <p:nvCxnSpPr>
          <p:cNvPr id="29" name="Curved Connector 57"/>
          <p:cNvCxnSpPr>
            <a:cxnSpLocks noChangeShapeType="1"/>
          </p:cNvCxnSpPr>
          <p:nvPr/>
        </p:nvCxnSpPr>
        <p:spPr bwMode="auto">
          <a:xfrm rot="16200000" flipH="1">
            <a:off x="531836" y="1632765"/>
            <a:ext cx="491329" cy="220474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rgbClr val="FF66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6" name="Line 12"/>
          <p:cNvSpPr>
            <a:spLocks noChangeShapeType="1"/>
          </p:cNvSpPr>
          <p:nvPr/>
        </p:nvSpPr>
        <p:spPr bwMode="auto">
          <a:xfrm>
            <a:off x="1656604" y="2670713"/>
            <a:ext cx="448595" cy="177029"/>
          </a:xfrm>
          <a:prstGeom prst="line">
            <a:avLst/>
          </a:prstGeom>
          <a:noFill/>
          <a:ln w="9525">
            <a:solidFill>
              <a:schemeClr val="tx1">
                <a:lumMod val="75000"/>
                <a:lumOff val="2500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37" name="Object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1950353"/>
              </p:ext>
            </p:extLst>
          </p:nvPr>
        </p:nvGraphicFramePr>
        <p:xfrm>
          <a:off x="6929438" y="2184400"/>
          <a:ext cx="2170112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1" name="Equation" r:id="rId5" imgW="1282700" imgH="241300" progId="Equation.3">
                  <p:embed/>
                </p:oleObj>
              </mc:Choice>
              <mc:Fallback>
                <p:oleObj name="Equation" r:id="rId5" imgW="12827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929438" y="2184400"/>
                        <a:ext cx="2170112" cy="409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2" name="Straight Connector 41"/>
          <p:cNvCxnSpPr/>
          <p:nvPr/>
        </p:nvCxnSpPr>
        <p:spPr>
          <a:xfrm>
            <a:off x="6864050" y="1670253"/>
            <a:ext cx="0" cy="1057259"/>
          </a:xfrm>
          <a:prstGeom prst="line">
            <a:avLst/>
          </a:prstGeom>
          <a:ln w="3175" cmpd="sng"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441659" y="283442"/>
            <a:ext cx="83740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Lucida Calligraphy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400" i="1" dirty="0" smtClean="0">
                <a:solidFill>
                  <a:srgbClr val="0000FF"/>
                </a:solidFill>
                <a:latin typeface="Arial"/>
                <a:cs typeface="Arial"/>
              </a:rPr>
              <a:t>   What happens inside the bubble? </a:t>
            </a:r>
            <a:endParaRPr lang="en-US" sz="2400" i="1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20" name="Text Box 13"/>
          <p:cNvSpPr txBox="1">
            <a:spLocks noChangeArrowheads="1"/>
          </p:cNvSpPr>
          <p:nvPr/>
        </p:nvSpPr>
        <p:spPr bwMode="auto">
          <a:xfrm>
            <a:off x="3361266" y="1624218"/>
            <a:ext cx="3649133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342900" indent="-342900" eaLnBrk="1" hangingPunct="1">
              <a:buFont typeface="Arial"/>
              <a:buChar char="•"/>
            </a:pPr>
            <a:r>
              <a:rPr lang="en-US" sz="2000" b="0" dirty="0" smtClean="0">
                <a:solidFill>
                  <a:srgbClr val="000090"/>
                </a:solidFill>
              </a:rPr>
              <a:t>Bubbles of radius</a:t>
            </a:r>
          </a:p>
          <a:p>
            <a:pPr eaLnBrk="1" hangingPunct="1"/>
            <a:r>
              <a:rPr lang="en-US" sz="2000" b="0" dirty="0"/>
              <a:t> </a:t>
            </a:r>
            <a:r>
              <a:rPr lang="en-US" sz="2000" b="0" dirty="0" smtClean="0"/>
              <a:t>    </a:t>
            </a:r>
          </a:p>
          <a:p>
            <a:pPr eaLnBrk="1" hangingPunct="1"/>
            <a:endParaRPr lang="en-US" sz="2000" b="0" dirty="0"/>
          </a:p>
          <a:p>
            <a:pPr eaLnBrk="1" hangingPunct="1"/>
            <a:r>
              <a:rPr lang="en-US" sz="2000" b="0" dirty="0" smtClean="0">
                <a:solidFill>
                  <a:srgbClr val="000090"/>
                </a:solidFill>
              </a:rPr>
              <a:t>   collapse to a singularity.</a:t>
            </a:r>
          </a:p>
          <a:p>
            <a:pPr eaLnBrk="1" hangingPunct="1"/>
            <a:endParaRPr lang="en-US" sz="2000" b="0" dirty="0">
              <a:solidFill>
                <a:srgbClr val="000090"/>
              </a:solidFill>
            </a:endParaRPr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5192713"/>
              </p:ext>
            </p:extLst>
          </p:nvPr>
        </p:nvGraphicFramePr>
        <p:xfrm>
          <a:off x="4421188" y="2093913"/>
          <a:ext cx="885825" cy="420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2" name="Equation" r:id="rId7" imgW="508000" imgH="241300" progId="Equation.3">
                  <p:embed/>
                </p:oleObj>
              </mc:Choice>
              <mc:Fallback>
                <p:oleObj name="Equation" r:id="rId7" imgW="5080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421188" y="2093913"/>
                        <a:ext cx="885825" cy="4206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82927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6521</TotalTime>
  <Words>1080</Words>
  <Application>Microsoft Macintosh PowerPoint</Application>
  <PresentationFormat>On-screen Show (4:3)</PresentationFormat>
  <Paragraphs>207</Paragraphs>
  <Slides>26</Slides>
  <Notes>17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Office Theme</vt:lpstr>
      <vt:lpstr>Equation</vt:lpstr>
      <vt:lpstr>Microsoft Equation</vt:lpstr>
      <vt:lpstr>公式</vt:lpstr>
      <vt:lpstr>BLACK HOLES FROM COSMIC INFLATION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Tufts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Tufts User</dc:creator>
  <cp:lastModifiedBy>Tufts User</cp:lastModifiedBy>
  <cp:revision>44</cp:revision>
  <dcterms:created xsi:type="dcterms:W3CDTF">2017-05-11T18:50:59Z</dcterms:created>
  <dcterms:modified xsi:type="dcterms:W3CDTF">2018-06-05T02:20:53Z</dcterms:modified>
</cp:coreProperties>
</file>