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Override PartName="/ppt/slides/slide11.xml" ContentType="application/vnd.openxmlformats-officedocument.presentationml.slide+xml"/>
  <Default Extension="xml" ContentType="application/xml"/>
  <Override PartName="/ppt/slides/slide9.xml" ContentType="application/vnd.openxmlformats-officedocument.presentationml.slide+xml"/>
  <Default Extension="jpeg" ContentType="image/jpeg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commentAuthors.xml" ContentType="application/vnd.openxmlformats-officedocument.presentationml.commentAuthors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s/slide16.xml" ContentType="application/vnd.openxmlformats-officedocument.presentationml.slide+xml"/>
  <Override PartName="/ppt/theme/theme2.xml" ContentType="application/vnd.openxmlformats-officedocument.them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ppt/slides/slide14.xml" ContentType="application/vnd.openxmlformats-officedocument.presentationml.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Override PartName="/ppt/slides/slide12.xml" ContentType="application/vnd.openxmlformats-officedocument.presentationml.slide+xml"/>
  <Default Extension="bin" ContentType="application/vnd.openxmlformats-officedocument.presentationml.printerSettings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9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Default Extension="pdf" ContentType="application/pdf"/>
  <Override PartName="/ppt/notesMasters/notesMaster1.xml" ContentType="application/vnd.openxmlformats-officedocument.presentationml.notesMaster+xml"/>
  <Override PartName="/ppt/theme/theme3.xml" ContentType="application/vnd.openxmlformats-officedocument.theme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  <Override PartName="/ppt/slides/slide13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trictFirstAndLastChars="0" saveSubsetFonts="1" autoCompressPictures="0">
  <p:sldMasterIdLst>
    <p:sldMasterId id="2147483730" r:id="rId1"/>
  </p:sldMasterIdLst>
  <p:notesMasterIdLst>
    <p:notesMasterId r:id="rId18"/>
  </p:notesMasterIdLst>
  <p:handoutMasterIdLst>
    <p:handoutMasterId r:id="rId19"/>
  </p:handoutMasterIdLst>
  <p:sldIdLst>
    <p:sldId id="728" r:id="rId2"/>
    <p:sldId id="732" r:id="rId3"/>
    <p:sldId id="733" r:id="rId4"/>
    <p:sldId id="725" r:id="rId5"/>
    <p:sldId id="738" r:id="rId6"/>
    <p:sldId id="730" r:id="rId7"/>
    <p:sldId id="729" r:id="rId8"/>
    <p:sldId id="739" r:id="rId9"/>
    <p:sldId id="740" r:id="rId10"/>
    <p:sldId id="741" r:id="rId11"/>
    <p:sldId id="742" r:id="rId12"/>
    <p:sldId id="743" r:id="rId13"/>
    <p:sldId id="735" r:id="rId14"/>
    <p:sldId id="737" r:id="rId15"/>
    <p:sldId id="744" r:id="rId16"/>
    <p:sldId id="724" r:id="rId17"/>
  </p:sldIdLst>
  <p:sldSz cx="9144000" cy="6858000" type="screen4x3"/>
  <p:notesSz cx="6669088" cy="9753600"/>
  <p:defaultTextStyle>
    <a:defPPr>
      <a:defRPr lang="en-GB"/>
    </a:defPPr>
    <a:lvl1pPr algn="l" defTabSz="457200" rtl="0" fontAlgn="base">
      <a:spcBef>
        <a:spcPct val="0"/>
      </a:spcBef>
      <a:spcAft>
        <a:spcPct val="0"/>
      </a:spcAft>
      <a:defRPr sz="3600" kern="1200">
        <a:solidFill>
          <a:schemeClr val="tx1"/>
        </a:solidFill>
        <a:latin typeface="Arial" pitchFamily="-107" charset="0"/>
        <a:ea typeface="+mn-ea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sz="3600" kern="1200">
        <a:solidFill>
          <a:schemeClr val="tx1"/>
        </a:solidFill>
        <a:latin typeface="Arial" pitchFamily="-107" charset="0"/>
        <a:ea typeface="+mn-ea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sz="3600" kern="1200">
        <a:solidFill>
          <a:schemeClr val="tx1"/>
        </a:solidFill>
        <a:latin typeface="Arial" pitchFamily="-107" charset="0"/>
        <a:ea typeface="+mn-ea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sz="3600" kern="1200">
        <a:solidFill>
          <a:schemeClr val="tx1"/>
        </a:solidFill>
        <a:latin typeface="Arial" pitchFamily="-107" charset="0"/>
        <a:ea typeface="+mn-ea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sz="3600" kern="1200">
        <a:solidFill>
          <a:schemeClr val="tx1"/>
        </a:solidFill>
        <a:latin typeface="Arial" pitchFamily="-107" charset="0"/>
        <a:ea typeface="+mn-ea"/>
        <a:cs typeface="+mn-cs"/>
      </a:defRPr>
    </a:lvl5pPr>
    <a:lvl6pPr marL="2286000" algn="l" defTabSz="457200" rtl="0" eaLnBrk="1" latinLnBrk="0" hangingPunct="1">
      <a:defRPr sz="3600" kern="1200">
        <a:solidFill>
          <a:schemeClr val="tx1"/>
        </a:solidFill>
        <a:latin typeface="Arial" pitchFamily="-107" charset="0"/>
        <a:ea typeface="+mn-ea"/>
        <a:cs typeface="+mn-cs"/>
      </a:defRPr>
    </a:lvl6pPr>
    <a:lvl7pPr marL="2743200" algn="l" defTabSz="457200" rtl="0" eaLnBrk="1" latinLnBrk="0" hangingPunct="1">
      <a:defRPr sz="3600" kern="1200">
        <a:solidFill>
          <a:schemeClr val="tx1"/>
        </a:solidFill>
        <a:latin typeface="Arial" pitchFamily="-107" charset="0"/>
        <a:ea typeface="+mn-ea"/>
        <a:cs typeface="+mn-cs"/>
      </a:defRPr>
    </a:lvl7pPr>
    <a:lvl8pPr marL="3200400" algn="l" defTabSz="457200" rtl="0" eaLnBrk="1" latinLnBrk="0" hangingPunct="1">
      <a:defRPr sz="3600" kern="1200">
        <a:solidFill>
          <a:schemeClr val="tx1"/>
        </a:solidFill>
        <a:latin typeface="Arial" pitchFamily="-107" charset="0"/>
        <a:ea typeface="+mn-ea"/>
        <a:cs typeface="+mn-cs"/>
      </a:defRPr>
    </a:lvl8pPr>
    <a:lvl9pPr marL="3657600" algn="l" defTabSz="457200" rtl="0" eaLnBrk="1" latinLnBrk="0" hangingPunct="1">
      <a:defRPr sz="3600" kern="1200">
        <a:solidFill>
          <a:schemeClr val="tx1"/>
        </a:solidFill>
        <a:latin typeface="Arial" pitchFamily="-107" charset="0"/>
        <a:ea typeface="+mn-ea"/>
        <a:cs typeface="+mn-cs"/>
      </a:defRPr>
    </a:lvl9pPr>
  </p:defaultTextStyle>
  <p:extLst>
    <p:ext uri="{EFAFB233-063F-42B5-8137-9DF3F51BA10A}">
      <p15:sldGuideLst xmlns="" xmlns:a="http://schemas.openxmlformats.org/drawingml/2006/main" xmlns:r="http://schemas.openxmlformats.org/officeDocument/2006/relationships" xmlns:p="http://schemas.openxmlformats.org/presentationml/2006/main" xmlns:p15="http://schemas.microsoft.com/office/powerpoint/2012/main" xmlns:mv="urn:schemas-microsoft-com:mac:vml" xmlns:mc="http://schemas.openxmlformats.org/markup-compatibility/2006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="" xmlns:a="http://schemas.openxmlformats.org/drawingml/2006/main" xmlns:r="http://schemas.openxmlformats.org/officeDocument/2006/relationships" xmlns:p="http://schemas.openxmlformats.org/presentationml/2006/main" xmlns:p15="http://schemas.microsoft.com/office/powerpoint/2012/main" xmlns:mv="urn:schemas-microsoft-com:mac:vml" xmlns:mc="http://schemas.openxmlformats.org/markup-compatibility/2006">
        <p15:guide id="1" orient="horz" pos="3072">
          <p15:clr>
            <a:srgbClr val="A4A3A4"/>
          </p15:clr>
        </p15:guide>
        <p15:guide id="2" pos="210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mAuthor id="1" name="gkm" initials="g" lastIdx="2" clrIdx="0">
    <p:extLst>
      <p:ext uri="{19B8F6BF-5375-455C-9EA6-DF929625EA0E}">
        <p15:presenceInfo xmlns="" xmlns:a="http://schemas.openxmlformats.org/drawingml/2006/main" xmlns:r="http://schemas.openxmlformats.org/officeDocument/2006/relationships" xmlns:p="http://schemas.openxmlformats.org/presentationml/2006/main" xmlns:p15="http://schemas.microsoft.com/office/powerpoint/2012/main" xmlns:mv="urn:schemas-microsoft-com:mac:vml" xmlns:mc="http://schemas.openxmlformats.org/markup-compatibility/2006" userId="gkm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prnPr/>
  <p:showPr showNarration="1">
    <p:present/>
    <p:sldAll/>
    <p:penClr>
      <a:prstClr val="red"/>
    </p:penClr>
    <p:extLst>
      <p:ext uri="{EC167BDD-8182-4AB7-AECC-EB403E3ABB37}">
        <p14:laserClr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>
          <a:srgbClr val="FF0000"/>
        </p14:laserClr>
      </p:ext>
      <p:ext uri="{2FDB2607-1784-4EEB-B798-7EB5836EED8A}">
        <p14:showMediaCtrls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"/>
      </p:ext>
    </p:extLst>
  </p:showPr>
  <p:clrMru>
    <a:srgbClr val="FF9900"/>
    <a:srgbClr val="E3DBE1"/>
    <a:srgbClr val="FF3300"/>
    <a:srgbClr val="4D4D4D"/>
    <a:srgbClr val="00FFFF"/>
    <a:srgbClr val="008000"/>
    <a:srgbClr val="FF0000"/>
    <a:srgbClr val="993300"/>
  </p:clrMru>
  <p:extLst>
    <p:ext uri="{E76CE94A-603C-4142-B9EB-6D1370010A27}">
      <p14:discardImageEditData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0"/>
    </p:ext>
    <p:ext uri="{D31A062A-798A-4329-ABDD-BBA856620510}">
      <p14:defaultImageDpi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20"/>
    </p:ext>
    <p:ext uri="{FD5EFAAD-0ECE-453E-9831-46B23BE46B34}">
      <p15:chartTrackingRefBased xmlns="" xmlns:a="http://schemas.openxmlformats.org/drawingml/2006/main" xmlns:r="http://schemas.openxmlformats.org/officeDocument/2006/relationships" xmlns:p="http://schemas.openxmlformats.org/presentationml/2006/main" xmlns:p15="http://schemas.microsoft.com/office/powerpoint/2012/main" xmlns:mv="urn:schemas-microsoft-com:mac:vml" xmlns:mc="http://schemas.openxmlformats.org/markup-compatibility/2006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horzBarState="maximized">
    <p:restoredLeft sz="11950" autoAdjust="0"/>
    <p:restoredTop sz="99699" autoAdjust="0"/>
  </p:normalViewPr>
  <p:slideViewPr>
    <p:cSldViewPr>
      <p:cViewPr>
        <p:scale>
          <a:sx n="100" d="100"/>
          <a:sy n="100" d="100"/>
        </p:scale>
        <p:origin x="-1304" y="-496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3072"/>
        <p:guide pos="2101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interSettings" Target="printerSettings/printerSettings1.bin"/><Relationship Id="rId21" Type="http://schemas.openxmlformats.org/officeDocument/2006/relationships/commentAuthors" Target="commentAuthors.xml"/><Relationship Id="rId22" Type="http://schemas.openxmlformats.org/officeDocument/2006/relationships/presProps" Target="presProps.xml"/><Relationship Id="rId23" Type="http://schemas.openxmlformats.org/officeDocument/2006/relationships/viewProps" Target="viewProps.xml"/><Relationship Id="rId24" Type="http://schemas.openxmlformats.org/officeDocument/2006/relationships/theme" Target="theme/theme1.xml"/><Relationship Id="rId25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notesMaster" Target="notesMasters/notesMaster1.xml"/><Relationship Id="rId1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6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90838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769" tIns="44885" rIns="89769" bIns="44885" numCol="1" anchor="t" anchorCtr="0" compatLnSpc="1">
            <a:prstTxWarp prst="textNoShape">
              <a:avLst/>
            </a:prstTxWarp>
          </a:bodyPr>
          <a:lstStyle>
            <a:lvl1pPr defTabSz="449263">
              <a:lnSpc>
                <a:spcPct val="71000"/>
              </a:lnSpc>
              <a:buClr>
                <a:srgbClr val="000000"/>
              </a:buClr>
              <a:buSzPct val="100000"/>
              <a:buFont typeface="Arial" pitchFamily="-107" charset="0"/>
              <a:buNone/>
              <a:defRPr sz="1200">
                <a:solidFill>
                  <a:srgbClr val="000000"/>
                </a:solidFill>
                <a:latin typeface="Arial" pitchFamily="-107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462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776663" y="0"/>
            <a:ext cx="2890837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769" tIns="44885" rIns="89769" bIns="44885" numCol="1" anchor="t" anchorCtr="0" compatLnSpc="1">
            <a:prstTxWarp prst="textNoShape">
              <a:avLst/>
            </a:prstTxWarp>
          </a:bodyPr>
          <a:lstStyle>
            <a:lvl1pPr algn="r" defTabSz="449263">
              <a:lnSpc>
                <a:spcPct val="71000"/>
              </a:lnSpc>
              <a:buClr>
                <a:srgbClr val="000000"/>
              </a:buClr>
              <a:buSzPct val="100000"/>
              <a:buFont typeface="Arial" pitchFamily="-107" charset="0"/>
              <a:buNone/>
              <a:defRPr sz="1200">
                <a:solidFill>
                  <a:srgbClr val="000000"/>
                </a:solidFill>
                <a:latin typeface="Arial" pitchFamily="-107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462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263063"/>
            <a:ext cx="2890838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769" tIns="44885" rIns="89769" bIns="44885" numCol="1" anchor="b" anchorCtr="0" compatLnSpc="1">
            <a:prstTxWarp prst="textNoShape">
              <a:avLst/>
            </a:prstTxWarp>
          </a:bodyPr>
          <a:lstStyle>
            <a:lvl1pPr defTabSz="449263">
              <a:lnSpc>
                <a:spcPct val="71000"/>
              </a:lnSpc>
              <a:buClr>
                <a:srgbClr val="000000"/>
              </a:buClr>
              <a:buSzPct val="100000"/>
              <a:buFont typeface="Arial" pitchFamily="-107" charset="0"/>
              <a:buNone/>
              <a:defRPr sz="1200">
                <a:solidFill>
                  <a:srgbClr val="000000"/>
                </a:solidFill>
                <a:latin typeface="Arial" pitchFamily="-107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462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776663" y="9263063"/>
            <a:ext cx="2890837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769" tIns="44885" rIns="89769" bIns="44885" numCol="1" anchor="b" anchorCtr="0" compatLnSpc="1">
            <a:prstTxWarp prst="textNoShape">
              <a:avLst/>
            </a:prstTxWarp>
          </a:bodyPr>
          <a:lstStyle>
            <a:lvl1pPr algn="r" defTabSz="449263">
              <a:lnSpc>
                <a:spcPct val="71000"/>
              </a:lnSpc>
              <a:buClr>
                <a:srgbClr val="000000"/>
              </a:buClr>
              <a:buSzPct val="100000"/>
              <a:buFont typeface="Arial" pitchFamily="-107" charset="0"/>
              <a:buNone/>
              <a:defRPr sz="1200">
                <a:solidFill>
                  <a:srgbClr val="000000"/>
                </a:solidFill>
                <a:latin typeface="Arial" pitchFamily="-107" charset="0"/>
              </a:defRPr>
            </a:lvl1pPr>
          </a:lstStyle>
          <a:p>
            <a:pPr>
              <a:defRPr/>
            </a:pPr>
            <a:fld id="{86B4B1F2-4E52-434B-A2A4-C6C603ADD78F}" type="slidenum">
              <a:rPr lang="en-US"/>
              <a:pPr>
                <a:defRPr/>
              </a:pPr>
              <a:t>‹n.›</a:t>
            </a:fld>
            <a:endParaRPr lang="en-US" dirty="0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97052373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AutoShape 1"/>
          <p:cNvSpPr>
            <a:spLocks noChangeArrowheads="1"/>
          </p:cNvSpPr>
          <p:nvPr/>
        </p:nvSpPr>
        <p:spPr bwMode="auto">
          <a:xfrm>
            <a:off x="0" y="0"/>
            <a:ext cx="6669088" cy="97536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360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>
              <a:defRPr/>
            </a:pPr>
            <a:endParaRPr lang="it-IT" dirty="0"/>
          </a:p>
        </p:txBody>
      </p:sp>
      <p:sp>
        <p:nvSpPr>
          <p:cNvPr id="2050" name="AutoShape 2"/>
          <p:cNvSpPr>
            <a:spLocks noChangeArrowheads="1"/>
          </p:cNvSpPr>
          <p:nvPr/>
        </p:nvSpPr>
        <p:spPr bwMode="auto">
          <a:xfrm>
            <a:off x="0" y="0"/>
            <a:ext cx="6669088" cy="97536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>
              <a:defRPr/>
            </a:pPr>
            <a:endParaRPr lang="it-IT" dirty="0"/>
          </a:p>
        </p:txBody>
      </p:sp>
      <p:sp>
        <p:nvSpPr>
          <p:cNvPr id="2051" name="AutoShape 3"/>
          <p:cNvSpPr>
            <a:spLocks noChangeArrowheads="1"/>
          </p:cNvSpPr>
          <p:nvPr/>
        </p:nvSpPr>
        <p:spPr bwMode="auto">
          <a:xfrm>
            <a:off x="0" y="0"/>
            <a:ext cx="6669088" cy="97536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>
              <a:defRPr/>
            </a:pPr>
            <a:endParaRPr lang="it-IT" dirty="0"/>
          </a:p>
        </p:txBody>
      </p:sp>
      <p:sp>
        <p:nvSpPr>
          <p:cNvPr id="2052" name="AutoShape 4"/>
          <p:cNvSpPr>
            <a:spLocks noChangeArrowheads="1"/>
          </p:cNvSpPr>
          <p:nvPr/>
        </p:nvSpPr>
        <p:spPr bwMode="auto">
          <a:xfrm>
            <a:off x="0" y="0"/>
            <a:ext cx="6669088" cy="97536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>
              <a:defRPr/>
            </a:pPr>
            <a:endParaRPr lang="it-IT" dirty="0"/>
          </a:p>
        </p:txBody>
      </p:sp>
      <p:sp>
        <p:nvSpPr>
          <p:cNvPr id="2053" name="AutoShape 5"/>
          <p:cNvSpPr>
            <a:spLocks noChangeArrowheads="1"/>
          </p:cNvSpPr>
          <p:nvPr/>
        </p:nvSpPr>
        <p:spPr bwMode="auto">
          <a:xfrm>
            <a:off x="0" y="0"/>
            <a:ext cx="6669088" cy="97536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>
              <a:defRPr/>
            </a:pPr>
            <a:endParaRPr lang="it-IT" dirty="0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hdr"/>
          </p:nvPr>
        </p:nvSpPr>
        <p:spPr bwMode="auto">
          <a:xfrm>
            <a:off x="0" y="0"/>
            <a:ext cx="2882900" cy="4873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88355" tIns="45945" rIns="88355" bIns="45945" numCol="1" anchor="t" anchorCtr="0" compatLnSpc="1">
            <a:prstTxWarp prst="textNoShape">
              <a:avLst/>
            </a:prstTxWarp>
          </a:bodyPr>
          <a:lstStyle>
            <a:lvl1pPr defTabSz="449263">
              <a:buClr>
                <a:srgbClr val="000000"/>
              </a:buClr>
              <a:buSzPct val="100000"/>
              <a:buFont typeface="Arial" pitchFamily="-107" charset="0"/>
              <a:buNone/>
              <a:tabLst>
                <a:tab pos="0" algn="l"/>
                <a:tab pos="449263" algn="l"/>
                <a:tab pos="896938" algn="l"/>
                <a:tab pos="1347788" algn="l"/>
                <a:tab pos="1795463" algn="l"/>
                <a:tab pos="2244725" algn="l"/>
                <a:tab pos="2692400" algn="l"/>
                <a:tab pos="3141663" algn="l"/>
                <a:tab pos="3590925" algn="l"/>
                <a:tab pos="4040188" algn="l"/>
                <a:tab pos="4487863" algn="l"/>
                <a:tab pos="4937125" algn="l"/>
                <a:tab pos="5384800" algn="l"/>
                <a:tab pos="5835650" algn="l"/>
                <a:tab pos="6284913" algn="l"/>
                <a:tab pos="6732588" algn="l"/>
                <a:tab pos="7181850" algn="l"/>
                <a:tab pos="7629525" algn="l"/>
                <a:tab pos="8080375" algn="l"/>
                <a:tab pos="8528050" algn="l"/>
                <a:tab pos="8977313" algn="l"/>
              </a:tabLst>
              <a:defRPr sz="1200">
                <a:solidFill>
                  <a:srgbClr val="000000"/>
                </a:solidFill>
                <a:latin typeface="Arial" pitchFamily="-107" charset="0"/>
                <a:ea typeface="Arial" pitchFamily="-107" charset="0"/>
                <a:cs typeface="Arial" pitchFamily="-107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dt"/>
          </p:nvPr>
        </p:nvSpPr>
        <p:spPr bwMode="auto">
          <a:xfrm>
            <a:off x="3776663" y="0"/>
            <a:ext cx="2882900" cy="4873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88355" tIns="45945" rIns="88355" bIns="45945" numCol="1" anchor="t" anchorCtr="0" compatLnSpc="1">
            <a:prstTxWarp prst="textNoShape">
              <a:avLst/>
            </a:prstTxWarp>
          </a:bodyPr>
          <a:lstStyle>
            <a:lvl1pPr algn="r" defTabSz="449263">
              <a:buClr>
                <a:srgbClr val="000000"/>
              </a:buClr>
              <a:buSzPct val="100000"/>
              <a:buFont typeface="Arial" pitchFamily="-107" charset="0"/>
              <a:buNone/>
              <a:tabLst>
                <a:tab pos="0" algn="l"/>
                <a:tab pos="449263" algn="l"/>
                <a:tab pos="896938" algn="l"/>
                <a:tab pos="1347788" algn="l"/>
                <a:tab pos="1795463" algn="l"/>
                <a:tab pos="2244725" algn="l"/>
                <a:tab pos="2692400" algn="l"/>
                <a:tab pos="3141663" algn="l"/>
                <a:tab pos="3590925" algn="l"/>
                <a:tab pos="4040188" algn="l"/>
                <a:tab pos="4487863" algn="l"/>
                <a:tab pos="4937125" algn="l"/>
                <a:tab pos="5384800" algn="l"/>
                <a:tab pos="5835650" algn="l"/>
                <a:tab pos="6284913" algn="l"/>
                <a:tab pos="6732588" algn="l"/>
                <a:tab pos="7181850" algn="l"/>
                <a:tab pos="7629525" algn="l"/>
                <a:tab pos="8080375" algn="l"/>
                <a:tab pos="8528050" algn="l"/>
                <a:tab pos="8977313" algn="l"/>
              </a:tabLst>
              <a:defRPr sz="1200">
                <a:solidFill>
                  <a:srgbClr val="000000"/>
                </a:solidFill>
                <a:latin typeface="Arial" pitchFamily="-107" charset="0"/>
                <a:ea typeface="Arial" pitchFamily="-107" charset="0"/>
                <a:cs typeface="Arial" pitchFamily="-107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6393" name="Rectangle 8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892175" y="730250"/>
            <a:ext cx="4876800" cy="3656013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57" name="Rectangle 9"/>
          <p:cNvSpPr>
            <a:spLocks noGrp="1" noChangeArrowheads="1"/>
          </p:cNvSpPr>
          <p:nvPr>
            <p:ph type="body"/>
          </p:nvPr>
        </p:nvSpPr>
        <p:spPr bwMode="auto">
          <a:xfrm>
            <a:off x="666750" y="4633913"/>
            <a:ext cx="5327650" cy="43878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88355" tIns="45945" rIns="88355" bIns="45945" numCol="1" anchor="t" anchorCtr="0" compatLnSpc="1">
            <a:prstTxWarp prst="textNoShape">
              <a:avLst/>
            </a:prstTxWarp>
          </a:bodyPr>
          <a:lstStyle/>
          <a:p>
            <a:pPr lvl="0"/>
            <a:endParaRPr lang="it-IT" noProof="0"/>
          </a:p>
        </p:txBody>
      </p:sp>
      <p:sp>
        <p:nvSpPr>
          <p:cNvPr id="2058" name="Rectangle 10"/>
          <p:cNvSpPr>
            <a:spLocks noGrp="1" noChangeArrowheads="1"/>
          </p:cNvSpPr>
          <p:nvPr>
            <p:ph type="ftr"/>
          </p:nvPr>
        </p:nvSpPr>
        <p:spPr bwMode="auto">
          <a:xfrm>
            <a:off x="0" y="9263063"/>
            <a:ext cx="2882900" cy="4794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88355" tIns="45945" rIns="88355" bIns="45945" numCol="1" anchor="b" anchorCtr="0" compatLnSpc="1">
            <a:prstTxWarp prst="textNoShape">
              <a:avLst/>
            </a:prstTxWarp>
          </a:bodyPr>
          <a:lstStyle>
            <a:lvl1pPr defTabSz="449263">
              <a:buClr>
                <a:srgbClr val="000000"/>
              </a:buClr>
              <a:buSzPct val="100000"/>
              <a:buFont typeface="Arial" pitchFamily="-107" charset="0"/>
              <a:buNone/>
              <a:tabLst>
                <a:tab pos="0" algn="l"/>
                <a:tab pos="449263" algn="l"/>
                <a:tab pos="896938" algn="l"/>
                <a:tab pos="1347788" algn="l"/>
                <a:tab pos="1795463" algn="l"/>
                <a:tab pos="2244725" algn="l"/>
                <a:tab pos="2692400" algn="l"/>
                <a:tab pos="3141663" algn="l"/>
                <a:tab pos="3590925" algn="l"/>
                <a:tab pos="4040188" algn="l"/>
                <a:tab pos="4487863" algn="l"/>
                <a:tab pos="4937125" algn="l"/>
                <a:tab pos="5384800" algn="l"/>
                <a:tab pos="5835650" algn="l"/>
                <a:tab pos="6284913" algn="l"/>
                <a:tab pos="6732588" algn="l"/>
                <a:tab pos="7181850" algn="l"/>
                <a:tab pos="7629525" algn="l"/>
                <a:tab pos="8080375" algn="l"/>
                <a:tab pos="8528050" algn="l"/>
                <a:tab pos="8977313" algn="l"/>
              </a:tabLst>
              <a:defRPr sz="1200">
                <a:solidFill>
                  <a:srgbClr val="000000"/>
                </a:solidFill>
                <a:latin typeface="Arial" pitchFamily="-107" charset="0"/>
                <a:ea typeface="Arial" pitchFamily="-107" charset="0"/>
                <a:cs typeface="Arial" pitchFamily="-107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059" name="Rectangle 11"/>
          <p:cNvSpPr>
            <a:spLocks noGrp="1" noChangeArrowheads="1"/>
          </p:cNvSpPr>
          <p:nvPr>
            <p:ph type="sldNum"/>
          </p:nvPr>
        </p:nvSpPr>
        <p:spPr bwMode="auto">
          <a:xfrm>
            <a:off x="3776663" y="9263063"/>
            <a:ext cx="2882900" cy="4794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88355" tIns="45945" rIns="88355" bIns="45945" numCol="1" anchor="b" anchorCtr="0" compatLnSpc="1">
            <a:prstTxWarp prst="textNoShape">
              <a:avLst/>
            </a:prstTxWarp>
          </a:bodyPr>
          <a:lstStyle>
            <a:lvl1pPr algn="r" defTabSz="449263">
              <a:buClr>
                <a:srgbClr val="000000"/>
              </a:buClr>
              <a:buSzPct val="100000"/>
              <a:buFont typeface="Arial" pitchFamily="-107" charset="0"/>
              <a:buNone/>
              <a:tabLst>
                <a:tab pos="0" algn="l"/>
                <a:tab pos="449263" algn="l"/>
                <a:tab pos="896938" algn="l"/>
                <a:tab pos="1347788" algn="l"/>
                <a:tab pos="1795463" algn="l"/>
                <a:tab pos="2244725" algn="l"/>
                <a:tab pos="2692400" algn="l"/>
                <a:tab pos="3141663" algn="l"/>
                <a:tab pos="3590925" algn="l"/>
                <a:tab pos="4040188" algn="l"/>
                <a:tab pos="4487863" algn="l"/>
                <a:tab pos="4937125" algn="l"/>
                <a:tab pos="5384800" algn="l"/>
                <a:tab pos="5835650" algn="l"/>
                <a:tab pos="6284913" algn="l"/>
                <a:tab pos="6732588" algn="l"/>
                <a:tab pos="7181850" algn="l"/>
                <a:tab pos="7629525" algn="l"/>
                <a:tab pos="8080375" algn="l"/>
                <a:tab pos="8528050" algn="l"/>
                <a:tab pos="8977313" algn="l"/>
              </a:tabLst>
              <a:defRPr sz="1200">
                <a:solidFill>
                  <a:srgbClr val="000000"/>
                </a:solidFill>
                <a:latin typeface="Arial" pitchFamily="-107" charset="0"/>
                <a:ea typeface="Arial" pitchFamily="-107" charset="0"/>
                <a:cs typeface="Arial" pitchFamily="-107" charset="0"/>
              </a:defRPr>
            </a:lvl1pPr>
          </a:lstStyle>
          <a:p>
            <a:pPr>
              <a:defRPr/>
            </a:pPr>
            <a:fld id="{44176380-4107-ED4F-8080-139A3D131F2D}" type="slidenum">
              <a:rPr lang="en-GB"/>
              <a:pPr>
                <a:defRPr/>
              </a:pPr>
              <a:t>‹n.›</a:t>
            </a:fld>
            <a:endParaRPr lang="en-GB" dirty="0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44093280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-107" charset="0"/>
      <a:defRPr sz="1200" kern="1200">
        <a:solidFill>
          <a:srgbClr val="000000"/>
        </a:solidFill>
        <a:latin typeface="Times New Roman" charset="0"/>
        <a:ea typeface="ＭＳ Ｐゴシック" charset="-128"/>
        <a:cs typeface="ＭＳ Ｐゴシック" charset="-128"/>
      </a:defRPr>
    </a:lvl1pPr>
    <a:lvl2pPr marL="37931725" indent="-37474525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-107" charset="0"/>
      <a:defRPr sz="1200" kern="1200">
        <a:solidFill>
          <a:srgbClr val="000000"/>
        </a:solidFill>
        <a:latin typeface="Times New Roman" charset="0"/>
        <a:ea typeface="ＭＳ Ｐゴシック" charset="-128"/>
        <a:cs typeface="+mn-cs"/>
      </a:defRPr>
    </a:lvl2pPr>
    <a:lvl3pPr marL="11430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rgbClr val="000000"/>
        </a:solidFill>
        <a:latin typeface="Times New Roman" charset="0"/>
        <a:ea typeface="ＭＳ Ｐゴシック" charset="-128"/>
        <a:cs typeface="+mn-cs"/>
      </a:defRPr>
    </a:lvl3pPr>
    <a:lvl4pPr marL="16002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rgbClr val="000000"/>
        </a:solidFill>
        <a:latin typeface="Times New Roman" charset="0"/>
        <a:ea typeface="ＭＳ Ｐゴシック" charset="-128"/>
        <a:cs typeface="+mn-cs"/>
      </a:defRPr>
    </a:lvl4pPr>
    <a:lvl5pPr marL="20574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rgbClr val="000000"/>
        </a:solidFill>
        <a:latin typeface="Times New Roman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Fare clic per modificare stile</a:t>
            </a:r>
            <a:endParaRPr lang="en-GB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Fare clic per modificare lo stile del sottotitolo dello schema</a:t>
            </a:r>
            <a:endParaRPr lang="en-GB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13BE90B-61AB-994F-B908-D7D56ABE83D8}" type="datetime1">
              <a:rPr lang="it-IT" smtClean="0"/>
              <a:pPr>
                <a:defRPr/>
              </a:pPr>
              <a:t>14-06-2018</a:t>
            </a:fld>
            <a:endParaRPr lang="it-IT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Oleg Denisov</a:t>
            </a: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DDF64DF-0E83-4949-B886-ECC927FE9C35}" type="slidenum">
              <a:rPr lang="it-IT" smtClean="0"/>
              <a:pPr>
                <a:defRPr/>
              </a:pPr>
              <a:t>‹n.›</a:t>
            </a:fld>
            <a:endParaRPr lang="it-IT" dirty="0"/>
          </a:p>
        </p:txBody>
      </p:sp>
    </p:spTree>
  </p:cSld>
  <p:clrMapOvr>
    <a:masterClrMapping/>
  </p:clrMapOvr>
  <p:hf hdr="0"/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Fare clic per modificare stile</a:t>
            </a:r>
            <a:endParaRPr lang="en-GB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Fare clic per modificare gli stili del testo dello schema</a:t>
            </a:r>
          </a:p>
          <a:p>
            <a:pPr lvl="1"/>
            <a:r>
              <a:rPr lang="en-US" smtClean="0"/>
              <a:t>Secondo livello</a:t>
            </a:r>
          </a:p>
          <a:p>
            <a:pPr lvl="2"/>
            <a:r>
              <a:rPr lang="en-US" smtClean="0"/>
              <a:t>Terzo livello</a:t>
            </a:r>
          </a:p>
          <a:p>
            <a:pPr lvl="3"/>
            <a:r>
              <a:rPr lang="en-US" smtClean="0"/>
              <a:t>Quarto livello</a:t>
            </a:r>
          </a:p>
          <a:p>
            <a:pPr lvl="4"/>
            <a:r>
              <a:rPr lang="en-US" smtClean="0"/>
              <a:t>Quinto livello</a:t>
            </a:r>
            <a:endParaRPr lang="en-GB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37227E4-12C7-6B41-99DF-034259993C4A}" type="datetime1">
              <a:rPr lang="it-IT" smtClean="0"/>
              <a:pPr>
                <a:defRPr/>
              </a:pPr>
              <a:t>14-06-2018</a:t>
            </a:fld>
            <a:endParaRPr lang="it-IT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Oleg Denisov</a:t>
            </a: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78B02F8-CC50-1B4C-A612-595EAACBE7F7}" type="slidenum">
              <a:rPr lang="it-IT" smtClean="0"/>
              <a:pPr>
                <a:defRPr/>
              </a:pPr>
              <a:t>‹n.›</a:t>
            </a:fld>
            <a:endParaRPr lang="it-IT" dirty="0"/>
          </a:p>
        </p:txBody>
      </p:sp>
    </p:spTree>
  </p:cSld>
  <p:clrMapOvr>
    <a:masterClrMapping/>
  </p:clrMapOvr>
  <p:hf hdr="0"/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Titolo verticale e tes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Fare clic per modificare stile</a:t>
            </a:r>
            <a:endParaRPr lang="en-GB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Fare clic per modificare gli stili del testo dello schema</a:t>
            </a:r>
          </a:p>
          <a:p>
            <a:pPr lvl="1"/>
            <a:r>
              <a:rPr lang="en-US" smtClean="0"/>
              <a:t>Secondo livello</a:t>
            </a:r>
          </a:p>
          <a:p>
            <a:pPr lvl="2"/>
            <a:r>
              <a:rPr lang="en-US" smtClean="0"/>
              <a:t>Terzo livello</a:t>
            </a:r>
          </a:p>
          <a:p>
            <a:pPr lvl="3"/>
            <a:r>
              <a:rPr lang="en-US" smtClean="0"/>
              <a:t>Quarto livello</a:t>
            </a:r>
          </a:p>
          <a:p>
            <a:pPr lvl="4"/>
            <a:r>
              <a:rPr lang="en-US" smtClean="0"/>
              <a:t>Quinto livello</a:t>
            </a:r>
            <a:endParaRPr lang="en-GB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B956951-F01C-8F4A-97CE-B4A594CCDE00}" type="datetime1">
              <a:rPr lang="it-IT" smtClean="0"/>
              <a:pPr>
                <a:defRPr/>
              </a:pPr>
              <a:t>14-06-2018</a:t>
            </a:fld>
            <a:endParaRPr lang="it-IT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Oleg Denisov</a:t>
            </a: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00BA18B-EB65-E140-B84F-9632E534C1E9}" type="slidenum">
              <a:rPr lang="it-IT" smtClean="0"/>
              <a:pPr>
                <a:defRPr/>
              </a:pPr>
              <a:t>‹n.›</a:t>
            </a:fld>
            <a:endParaRPr lang="it-IT" dirty="0"/>
          </a:p>
        </p:txBody>
      </p:sp>
    </p:spTree>
  </p:cSld>
  <p:clrMapOvr>
    <a:masterClrMapping/>
  </p:clrMapOvr>
  <p:hf hdr="0"/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Fare clic per modificare stile</a:t>
            </a:r>
            <a:endParaRPr lang="en-GB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Fare clic per modificare gli stili del testo dello schema</a:t>
            </a:r>
          </a:p>
          <a:p>
            <a:pPr lvl="1"/>
            <a:r>
              <a:rPr lang="en-US" smtClean="0"/>
              <a:t>Secondo livello</a:t>
            </a:r>
          </a:p>
          <a:p>
            <a:pPr lvl="2"/>
            <a:r>
              <a:rPr lang="en-US" smtClean="0"/>
              <a:t>Terzo livello</a:t>
            </a:r>
          </a:p>
          <a:p>
            <a:pPr lvl="3"/>
            <a:r>
              <a:rPr lang="en-US" smtClean="0"/>
              <a:t>Quarto livello</a:t>
            </a:r>
          </a:p>
          <a:p>
            <a:pPr lvl="4"/>
            <a:r>
              <a:rPr lang="en-US" smtClean="0"/>
              <a:t>Quinto livello</a:t>
            </a:r>
            <a:endParaRPr lang="en-GB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0C6723E-3B72-2C40-AE91-57E9D35F6A78}" type="datetime1">
              <a:rPr lang="it-IT" smtClean="0"/>
              <a:pPr>
                <a:defRPr/>
              </a:pPr>
              <a:t>14-06-2018</a:t>
            </a:fld>
            <a:endParaRPr lang="it-IT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Oleg Denisov</a:t>
            </a: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A129FD2-50D4-8F46-A4DA-C7A4782775F7}" type="slidenum">
              <a:rPr lang="it-IT" smtClean="0"/>
              <a:pPr>
                <a:defRPr/>
              </a:pPr>
              <a:t>‹n.›</a:t>
            </a:fld>
            <a:endParaRPr lang="it-IT" dirty="0"/>
          </a:p>
        </p:txBody>
      </p:sp>
    </p:spTree>
  </p:cSld>
  <p:clrMapOvr>
    <a:masterClrMapping/>
  </p:clrMapOvr>
  <p:hf hdr="0"/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Fare clic per modificare stile</a:t>
            </a:r>
            <a:endParaRPr lang="en-GB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Fare clic per modificare gli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F9EBE11-8941-4A43-88FC-83C36FB36507}" type="datetime1">
              <a:rPr lang="it-IT" smtClean="0"/>
              <a:pPr>
                <a:defRPr/>
              </a:pPr>
              <a:t>14-06-2018</a:t>
            </a:fld>
            <a:endParaRPr lang="it-IT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Oleg Denisov</a:t>
            </a: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EC88530-4C18-754B-B3E3-3DC90EFA3AFC}" type="slidenum">
              <a:rPr lang="it-IT" smtClean="0"/>
              <a:pPr>
                <a:defRPr/>
              </a:pPr>
              <a:t>‹n.›</a:t>
            </a:fld>
            <a:endParaRPr lang="it-IT" dirty="0"/>
          </a:p>
        </p:txBody>
      </p:sp>
    </p:spTree>
  </p:cSld>
  <p:clrMapOvr>
    <a:masterClrMapping/>
  </p:clrMapOvr>
  <p:hf hdr="0"/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Contenuto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Fare clic per modificare stile</a:t>
            </a:r>
            <a:endParaRPr lang="en-GB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Fare clic per modificare gli stili del testo dello schema</a:t>
            </a:r>
          </a:p>
          <a:p>
            <a:pPr lvl="1"/>
            <a:r>
              <a:rPr lang="en-US" smtClean="0"/>
              <a:t>Secondo livello</a:t>
            </a:r>
          </a:p>
          <a:p>
            <a:pPr lvl="2"/>
            <a:r>
              <a:rPr lang="en-US" smtClean="0"/>
              <a:t>Terzo livello</a:t>
            </a:r>
          </a:p>
          <a:p>
            <a:pPr lvl="3"/>
            <a:r>
              <a:rPr lang="en-US" smtClean="0"/>
              <a:t>Quarto livello</a:t>
            </a:r>
          </a:p>
          <a:p>
            <a:pPr lvl="4"/>
            <a:r>
              <a:rPr lang="en-US" smtClean="0"/>
              <a:t>Quinto livello</a:t>
            </a:r>
            <a:endParaRPr lang="en-GB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Fare clic per modificare gli stili del testo dello schema</a:t>
            </a:r>
          </a:p>
          <a:p>
            <a:pPr lvl="1"/>
            <a:r>
              <a:rPr lang="en-US" smtClean="0"/>
              <a:t>Secondo livello</a:t>
            </a:r>
          </a:p>
          <a:p>
            <a:pPr lvl="2"/>
            <a:r>
              <a:rPr lang="en-US" smtClean="0"/>
              <a:t>Terzo livello</a:t>
            </a:r>
          </a:p>
          <a:p>
            <a:pPr lvl="3"/>
            <a:r>
              <a:rPr lang="en-US" smtClean="0"/>
              <a:t>Quarto livello</a:t>
            </a:r>
          </a:p>
          <a:p>
            <a:pPr lvl="4"/>
            <a:r>
              <a:rPr lang="en-US" smtClean="0"/>
              <a:t>Quinto livello</a:t>
            </a:r>
            <a:endParaRPr lang="en-GB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887F719-0EF9-0B4C-83A8-6EDAE8AD43C5}" type="datetime1">
              <a:rPr lang="it-IT" smtClean="0"/>
              <a:pPr>
                <a:defRPr/>
              </a:pPr>
              <a:t>14-06-2018</a:t>
            </a:fld>
            <a:endParaRPr lang="it-IT" dirty="0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Oleg Denisov</a:t>
            </a:r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875B464-4D36-CE49-8296-248A20B91F95}" type="slidenum">
              <a:rPr lang="it-IT" smtClean="0"/>
              <a:pPr>
                <a:defRPr/>
              </a:pPr>
              <a:t>‹n.›</a:t>
            </a:fld>
            <a:endParaRPr lang="it-IT" dirty="0"/>
          </a:p>
        </p:txBody>
      </p:sp>
    </p:spTree>
  </p:cSld>
  <p:clrMapOvr>
    <a:masterClrMapping/>
  </p:clrMapOvr>
  <p:hf hdr="0"/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Fare clic per modificare stile</a:t>
            </a:r>
            <a:endParaRPr lang="en-GB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Fare clic per modificare gli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Fare clic per modificare gli stili del testo dello schema</a:t>
            </a:r>
          </a:p>
          <a:p>
            <a:pPr lvl="1"/>
            <a:r>
              <a:rPr lang="en-US" smtClean="0"/>
              <a:t>Secondo livello</a:t>
            </a:r>
          </a:p>
          <a:p>
            <a:pPr lvl="2"/>
            <a:r>
              <a:rPr lang="en-US" smtClean="0"/>
              <a:t>Terzo livello</a:t>
            </a:r>
          </a:p>
          <a:p>
            <a:pPr lvl="3"/>
            <a:r>
              <a:rPr lang="en-US" smtClean="0"/>
              <a:t>Quarto livello</a:t>
            </a:r>
          </a:p>
          <a:p>
            <a:pPr lvl="4"/>
            <a:r>
              <a:rPr lang="en-US" smtClean="0"/>
              <a:t>Quinto livello</a:t>
            </a:r>
            <a:endParaRPr lang="en-GB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Fare clic per modificare gli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Fare clic per modificare gli stili del testo dello schema</a:t>
            </a:r>
          </a:p>
          <a:p>
            <a:pPr lvl="1"/>
            <a:r>
              <a:rPr lang="en-US" smtClean="0"/>
              <a:t>Secondo livello</a:t>
            </a:r>
          </a:p>
          <a:p>
            <a:pPr lvl="2"/>
            <a:r>
              <a:rPr lang="en-US" smtClean="0"/>
              <a:t>Terzo livello</a:t>
            </a:r>
          </a:p>
          <a:p>
            <a:pPr lvl="3"/>
            <a:r>
              <a:rPr lang="en-US" smtClean="0"/>
              <a:t>Quarto livello</a:t>
            </a:r>
          </a:p>
          <a:p>
            <a:pPr lvl="4"/>
            <a:r>
              <a:rPr lang="en-US" smtClean="0"/>
              <a:t>Quinto livello</a:t>
            </a:r>
            <a:endParaRPr lang="en-GB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3E66DA0-D107-D740-A70F-55C9E3EF4371}" type="datetime1">
              <a:rPr lang="it-IT" smtClean="0"/>
              <a:pPr>
                <a:defRPr/>
              </a:pPr>
              <a:t>14-06-2018</a:t>
            </a:fld>
            <a:endParaRPr lang="it-IT" dirty="0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Oleg Denisov</a:t>
            </a:r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B25D01-FDE0-6140-90C6-0EDDBDB5B0FF}" type="slidenum">
              <a:rPr lang="it-IT" smtClean="0"/>
              <a:pPr>
                <a:defRPr/>
              </a:pPr>
              <a:t>‹n.›</a:t>
            </a:fld>
            <a:endParaRPr lang="it-IT" dirty="0"/>
          </a:p>
        </p:txBody>
      </p:sp>
    </p:spTree>
  </p:cSld>
  <p:clrMapOvr>
    <a:masterClrMapping/>
  </p:clrMapOvr>
  <p:hf hdr="0"/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Fare clic per modificare stile</a:t>
            </a:r>
            <a:endParaRPr lang="en-GB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0D6A253-3FE1-9645-8D13-07697192231F}" type="datetime1">
              <a:rPr lang="it-IT" smtClean="0"/>
              <a:pPr>
                <a:defRPr/>
              </a:pPr>
              <a:t>14-06-2018</a:t>
            </a:fld>
            <a:endParaRPr lang="it-IT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Oleg Denisov</a:t>
            </a:r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B922CDF-68A7-BB49-A4E6-D21B1AA92255}" type="slidenum">
              <a:rPr lang="it-IT" smtClean="0"/>
              <a:pPr>
                <a:defRPr/>
              </a:pPr>
              <a:t>‹n.›</a:t>
            </a:fld>
            <a:endParaRPr lang="it-IT" dirty="0"/>
          </a:p>
        </p:txBody>
      </p:sp>
    </p:spTree>
  </p:cSld>
  <p:clrMapOvr>
    <a:masterClrMapping/>
  </p:clrMapOvr>
  <p:hf hdr="0"/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Vu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0A8061E-0990-D74C-BA20-FBE30BCED20A}" type="datetime1">
              <a:rPr lang="it-IT" smtClean="0"/>
              <a:pPr>
                <a:defRPr/>
              </a:pPr>
              <a:t>14-06-2018</a:t>
            </a:fld>
            <a:endParaRPr lang="it-IT" dirty="0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Oleg Denisov</a:t>
            </a:r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BB0C87B-A63A-E045-A02E-92A09D9520FD}" type="slidenum">
              <a:rPr lang="it-IT" smtClean="0"/>
              <a:pPr>
                <a:defRPr/>
              </a:pPr>
              <a:t>‹n.›</a:t>
            </a:fld>
            <a:endParaRPr lang="it-IT" dirty="0"/>
          </a:p>
        </p:txBody>
      </p:sp>
    </p:spTree>
  </p:cSld>
  <p:clrMapOvr>
    <a:masterClrMapping/>
  </p:clrMapOvr>
  <p:hf hdr="0"/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Fare clic per modificare stile</a:t>
            </a:r>
            <a:endParaRPr lang="en-GB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Fare clic per modificare gli stili del testo dello schema</a:t>
            </a:r>
          </a:p>
          <a:p>
            <a:pPr lvl="1"/>
            <a:r>
              <a:rPr lang="en-US" smtClean="0"/>
              <a:t>Secondo livello</a:t>
            </a:r>
          </a:p>
          <a:p>
            <a:pPr lvl="2"/>
            <a:r>
              <a:rPr lang="en-US" smtClean="0"/>
              <a:t>Terzo livello</a:t>
            </a:r>
          </a:p>
          <a:p>
            <a:pPr lvl="3"/>
            <a:r>
              <a:rPr lang="en-US" smtClean="0"/>
              <a:t>Quarto livello</a:t>
            </a:r>
          </a:p>
          <a:p>
            <a:pPr lvl="4"/>
            <a:r>
              <a:rPr lang="en-US" smtClean="0"/>
              <a:t>Quinto livello</a:t>
            </a:r>
            <a:endParaRPr lang="en-GB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Fare clic per modificare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FC39BE7-57C1-6B4B-A59A-DE6A771893E8}" type="datetime1">
              <a:rPr lang="it-IT" smtClean="0"/>
              <a:pPr>
                <a:defRPr/>
              </a:pPr>
              <a:t>14-06-2018</a:t>
            </a:fld>
            <a:endParaRPr lang="it-IT" dirty="0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Oleg Denisov</a:t>
            </a:r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5DFB70-BC3A-7D45-988F-0F4B9A93DB33}" type="slidenum">
              <a:rPr lang="it-IT" smtClean="0"/>
              <a:pPr>
                <a:defRPr/>
              </a:pPr>
              <a:t>‹n.›</a:t>
            </a:fld>
            <a:endParaRPr lang="it-IT" dirty="0"/>
          </a:p>
        </p:txBody>
      </p:sp>
    </p:spTree>
  </p:cSld>
  <p:clrMapOvr>
    <a:masterClrMapping/>
  </p:clrMapOvr>
  <p:hf hdr="0"/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Fare clic per modificare stile</a:t>
            </a:r>
            <a:endParaRPr lang="en-GB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Fare clic sull'icona per inserire un'immagine</a:t>
            </a:r>
            <a:endParaRPr lang="en-GB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Fare clic per modificare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7D096EA-44EF-604E-A6EE-010AD25A1275}" type="datetime1">
              <a:rPr lang="it-IT" smtClean="0"/>
              <a:pPr>
                <a:defRPr/>
              </a:pPr>
              <a:t>14-06-2018</a:t>
            </a:fld>
            <a:endParaRPr lang="it-IT" dirty="0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Oleg Denisov</a:t>
            </a:r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855B48D-3986-E445-BFA3-FD122F95F3FB}" type="slidenum">
              <a:rPr lang="it-IT" smtClean="0"/>
              <a:pPr>
                <a:defRPr/>
              </a:pPr>
              <a:t>‹n.›</a:t>
            </a:fld>
            <a:endParaRPr lang="it-IT" dirty="0"/>
          </a:p>
        </p:txBody>
      </p:sp>
    </p:spTree>
  </p:cSld>
  <p:clrMapOvr>
    <a:masterClrMapping/>
  </p:clrMapOvr>
  <p:hf hdr="0"/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eg"/><Relationship Id="rId14" Type="http://schemas.openxmlformats.org/officeDocument/2006/relationships/image" Target="../media/image2.pdf"/><Relationship Id="rId15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Fare clic per modificare stile</a:t>
            </a:r>
            <a:endParaRPr lang="en-GB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Fare clic per modificare gli stili del testo dello schema</a:t>
            </a:r>
          </a:p>
          <a:p>
            <a:pPr lvl="1"/>
            <a:r>
              <a:rPr lang="en-US" smtClean="0"/>
              <a:t>Secondo livello</a:t>
            </a:r>
          </a:p>
          <a:p>
            <a:pPr lvl="2"/>
            <a:r>
              <a:rPr lang="en-US" smtClean="0"/>
              <a:t>Terzo livello</a:t>
            </a:r>
          </a:p>
          <a:p>
            <a:pPr lvl="3"/>
            <a:r>
              <a:rPr lang="en-US" smtClean="0"/>
              <a:t>Quarto livello</a:t>
            </a:r>
          </a:p>
          <a:p>
            <a:pPr lvl="4"/>
            <a:r>
              <a:rPr lang="en-US" smtClean="0"/>
              <a:t>Quinto livello</a:t>
            </a:r>
            <a:endParaRPr lang="en-GB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022B70F6-1A64-6D45-B543-F9AAC8BBA495}" type="datetime1">
              <a:rPr lang="it-IT" smtClean="0"/>
              <a:pPr>
                <a:defRPr/>
              </a:pPr>
              <a:t>14-06-2018</a:t>
            </a:fld>
            <a:endParaRPr lang="it-IT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it-IT" smtClean="0"/>
              <a:t>Oleg Denisov</a:t>
            </a: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3952F796-BEDE-A84E-9284-FF869FF800DA}" type="slidenum">
              <a:rPr lang="it-IT" smtClean="0"/>
              <a:pPr>
                <a:defRPr/>
              </a:pPr>
              <a:t>‹n.›</a:t>
            </a:fld>
            <a:endParaRPr lang="it-IT" dirty="0"/>
          </a:p>
        </p:txBody>
      </p:sp>
      <p:pic>
        <p:nvPicPr>
          <p:cNvPr id="7" name="Immagine 6" descr="cern.jpg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1" y="1"/>
            <a:ext cx="955864" cy="955864"/>
          </a:xfrm>
          <a:prstGeom prst="rect">
            <a:avLst/>
          </a:prstGeom>
        </p:spPr>
      </p:pic>
      <p:pic>
        <p:nvPicPr>
          <p:cNvPr id="8" name="Immagine 7" descr="compass_logo.eps"/>
          <p:cNvPicPr>
            <a:picLocks noChangeAspect="1"/>
          </p:cNvPicPr>
          <p:nvPr/>
        </p:nvPicPr>
        <mc:AlternateContent xmlns:ma="http://schemas.microsoft.com/office/mac/drawingml/2008/main">
          <mc:Choice Requires="ma">
            <p:blipFill>
              <a:blip r:embed="rId14"/>
              <a:stretch>
                <a:fillRect/>
              </a:stretch>
            </p:blipFill>
          </mc:Choice>
          <mc:Fallback xmlns:ma="http://schemas.microsoft.com/office/mac/drawingml/2008/main" xmlns="" xmlns:a="http://schemas.openxmlformats.org/drawingml/2006/main" xmlns:r="http://schemas.openxmlformats.org/officeDocument/2006/relationships" xmlns:p="http://schemas.openxmlformats.org/presentationml/2006/main" xmlns:mc="http://schemas.openxmlformats.org/markup-compatibility/2006" xmlns:mv="urn:schemas-microsoft-com:mac:vml">
            <p:blipFill>
              <a:blip r:embed="rId15"/>
              <a:stretch>
                <a:fillRect/>
              </a:stretch>
            </p:blipFill>
          </mc:Fallback>
        </mc:AlternateContent>
        <p:spPr>
          <a:xfrm>
            <a:off x="8188135" y="2"/>
            <a:ext cx="955863" cy="955863"/>
          </a:xfrm>
          <a:prstGeom prst="rect">
            <a:avLst/>
          </a:prstGeom>
          <a:effectLst>
            <a:outerShdw blurRad="50800" dist="88900" dir="2700000" algn="tl" rotWithShape="0">
              <a:srgbClr val="000000">
                <a:alpha val="43000"/>
              </a:srgbClr>
            </a:outerShdw>
          </a:effec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31" r:id="rId1"/>
    <p:sldLayoutId id="2147483732" r:id="rId2"/>
    <p:sldLayoutId id="2147483733" r:id="rId3"/>
    <p:sldLayoutId id="2147483734" r:id="rId4"/>
    <p:sldLayoutId id="2147483735" r:id="rId5"/>
    <p:sldLayoutId id="2147483736" r:id="rId6"/>
    <p:sldLayoutId id="2147483737" r:id="rId7"/>
    <p:sldLayoutId id="2147483738" r:id="rId8"/>
    <p:sldLayoutId id="2147483739" r:id="rId9"/>
    <p:sldLayoutId id="2147483740" r:id="rId10"/>
    <p:sldLayoutId id="2147483741" r:id="rId11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1.png"/><Relationship Id="rId3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3.png"/><Relationship Id="rId3" Type="http://schemas.openxmlformats.org/officeDocument/2006/relationships/image" Target="../media/image1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4" Type="http://schemas.openxmlformats.org/officeDocument/2006/relationships/image" Target="../media/image17.png"/><Relationship Id="rId5" Type="http://schemas.openxmlformats.org/officeDocument/2006/relationships/image" Target="../media/image18.png"/><Relationship Id="rId6" Type="http://schemas.openxmlformats.org/officeDocument/2006/relationships/image" Target="../media/image19.png"/><Relationship Id="rId7" Type="http://schemas.openxmlformats.org/officeDocument/2006/relationships/image" Target="../media/image20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5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hyperlink" Target="https://indico.cern.ch/event/737176/" TargetMode="Externa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1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4.png"/><Relationship Id="rId3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6.png"/><Relationship Id="rId3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143000" y="274638"/>
            <a:ext cx="6858000" cy="563562"/>
          </a:xfrm>
        </p:spPr>
        <p:txBody>
          <a:bodyPr>
            <a:normAutofit fontScale="90000"/>
          </a:bodyPr>
          <a:lstStyle/>
          <a:p>
            <a:r>
              <a:rPr lang="en-GB" sz="2400" dirty="0" smtClean="0">
                <a:solidFill>
                  <a:srgbClr val="000090"/>
                </a:solidFill>
              </a:rPr>
              <a:t>Physics Beyond Colliders </a:t>
            </a:r>
            <a:br>
              <a:rPr lang="en-GB" sz="2400" dirty="0" smtClean="0">
                <a:solidFill>
                  <a:srgbClr val="000090"/>
                </a:solidFill>
              </a:rPr>
            </a:br>
            <a:r>
              <a:rPr lang="en-GB" sz="2400" dirty="0" smtClean="0">
                <a:solidFill>
                  <a:srgbClr val="000090"/>
                </a:solidFill>
              </a:rPr>
              <a:t> CERN 14/06/2018</a:t>
            </a:r>
            <a:endParaRPr lang="en-GB" sz="2400" dirty="0">
              <a:solidFill>
                <a:srgbClr val="000090"/>
              </a:solidFill>
            </a:endParaRPr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0D6A253-3FE1-9645-8D13-07697192231F}" type="datetime1">
              <a:rPr lang="it-IT" smtClean="0"/>
              <a:pPr>
                <a:defRPr/>
              </a:pPr>
              <a:t>14-06-2018</a:t>
            </a:fld>
            <a:endParaRPr lang="it-IT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Oleg Denisov</a:t>
            </a:r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B922CDF-68A7-BB49-A4E6-D21B1AA92255}" type="slidenum">
              <a:rPr lang="it-IT" smtClean="0"/>
              <a:pPr>
                <a:defRPr/>
              </a:pPr>
              <a:t>1</a:t>
            </a:fld>
            <a:endParaRPr lang="it-IT" dirty="0"/>
          </a:p>
        </p:txBody>
      </p:sp>
      <p:sp>
        <p:nvSpPr>
          <p:cNvPr id="6" name="Titolo 1"/>
          <p:cNvSpPr txBox="1">
            <a:spLocks/>
          </p:cNvSpPr>
          <p:nvPr/>
        </p:nvSpPr>
        <p:spPr>
          <a:xfrm>
            <a:off x="0" y="1828800"/>
            <a:ext cx="9144000" cy="25146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914400" lvl="1" indent="-457200" algn="ctr" fontAlgn="auto">
              <a:spcAft>
                <a:spcPts val="0"/>
              </a:spcAft>
              <a:defRPr/>
            </a:pPr>
            <a:r>
              <a:rPr lang="en-GB" sz="2400" dirty="0" smtClean="0">
                <a:solidFill>
                  <a:srgbClr val="000090"/>
                </a:solidFill>
              </a:rPr>
              <a:t>Future QCD Facility at SPS (CERN) </a:t>
            </a:r>
          </a:p>
          <a:p>
            <a:pPr marL="914400" lvl="1" indent="-457200" algn="ctr" fontAlgn="auto">
              <a:spcAft>
                <a:spcPts val="0"/>
              </a:spcAft>
              <a:defRPr/>
            </a:pPr>
            <a:r>
              <a:rPr lang="en-GB" sz="2400" dirty="0" err="1" smtClean="0">
                <a:solidFill>
                  <a:srgbClr val="000090"/>
                </a:solidFill>
              </a:rPr>
              <a:t>LoI</a:t>
            </a:r>
            <a:r>
              <a:rPr lang="en-GB" sz="2400" dirty="0" smtClean="0">
                <a:solidFill>
                  <a:srgbClr val="000090"/>
                </a:solidFill>
              </a:rPr>
              <a:t> status and news</a:t>
            </a:r>
          </a:p>
          <a:p>
            <a:pPr marL="914400" lvl="1" indent="-457200" algn="ctr" fontAlgn="auto">
              <a:spcAft>
                <a:spcPts val="0"/>
              </a:spcAft>
              <a:defRPr/>
            </a:pPr>
            <a:endParaRPr lang="en-GB" sz="2400" dirty="0" smtClean="0">
              <a:solidFill>
                <a:srgbClr val="000090"/>
              </a:solidFill>
            </a:endParaRPr>
          </a:p>
          <a:p>
            <a:pPr marL="914400" lvl="1" indent="-457200" algn="ctr" fontAlgn="auto">
              <a:spcAft>
                <a:spcPts val="0"/>
              </a:spcAft>
              <a:defRPr/>
            </a:pPr>
            <a:endParaRPr lang="en-GB" sz="2400" dirty="0" smtClean="0">
              <a:solidFill>
                <a:srgbClr val="000090"/>
              </a:solidFill>
            </a:endParaRPr>
          </a:p>
          <a:p>
            <a:pPr marL="914400" lvl="1" indent="-457200" algn="ctr" fontAlgn="auto">
              <a:spcAft>
                <a:spcPts val="0"/>
              </a:spcAft>
              <a:defRPr/>
            </a:pPr>
            <a:endParaRPr lang="en-GB" sz="2400" dirty="0" smtClean="0">
              <a:solidFill>
                <a:srgbClr val="000090"/>
              </a:solidFill>
            </a:endParaRPr>
          </a:p>
          <a:p>
            <a:pPr marL="914400" lvl="1" indent="-457200" algn="ctr" fontAlgn="auto">
              <a:spcAft>
                <a:spcPts val="0"/>
              </a:spcAft>
              <a:defRPr/>
            </a:pPr>
            <a:r>
              <a:rPr lang="en-GB" sz="2400" dirty="0" smtClean="0">
                <a:solidFill>
                  <a:srgbClr val="000090"/>
                </a:solidFill>
              </a:rPr>
              <a:t> </a:t>
            </a:r>
          </a:p>
          <a:p>
            <a:pPr marL="457200" lvl="0" indent="-457200" algn="ctr" fontAlgn="auto">
              <a:spcAft>
                <a:spcPts val="0"/>
              </a:spcAft>
              <a:defRPr/>
            </a:pPr>
            <a:endParaRPr lang="en-GB" sz="1800" dirty="0" smtClean="0">
              <a:solidFill>
                <a:srgbClr val="000090"/>
              </a:solidFill>
            </a:endParaRPr>
          </a:p>
          <a:p>
            <a:pPr marL="457200" lvl="0" indent="-457200" algn="ctr" fontAlgn="auto">
              <a:spcAft>
                <a:spcPts val="0"/>
              </a:spcAft>
              <a:defRPr/>
            </a:pPr>
            <a:r>
              <a:rPr kumimoji="0" lang="en-GB" sz="2000" b="0" i="0" u="none" strike="noStrike" kern="1200" cap="none" spc="0" normalizeH="0" dirty="0" smtClean="0">
                <a:ln>
                  <a:noFill/>
                </a:ln>
                <a:solidFill>
                  <a:srgbClr val="00009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Oleg Denisov for Future QCD Facility </a:t>
            </a:r>
            <a:r>
              <a:rPr kumimoji="0" lang="en-GB" sz="2000" b="0" i="0" u="none" strike="noStrike" kern="1200" cap="none" spc="0" normalizeH="0" dirty="0" err="1" smtClean="0">
                <a:ln>
                  <a:noFill/>
                </a:ln>
                <a:solidFill>
                  <a:srgbClr val="00009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LoI</a:t>
            </a:r>
            <a:r>
              <a:rPr kumimoji="0" lang="en-GB" sz="2000" b="0" i="0" u="none" strike="noStrike" kern="1200" cap="none" spc="0" normalizeH="0" dirty="0" smtClean="0">
                <a:ln>
                  <a:noFill/>
                </a:ln>
                <a:solidFill>
                  <a:srgbClr val="00009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group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143000" y="0"/>
            <a:ext cx="6858000" cy="563562"/>
          </a:xfrm>
        </p:spPr>
        <p:txBody>
          <a:bodyPr>
            <a:normAutofit/>
          </a:bodyPr>
          <a:lstStyle/>
          <a:p>
            <a:r>
              <a:rPr lang="en-GB" sz="2400" dirty="0" err="1" smtClean="0">
                <a:solidFill>
                  <a:srgbClr val="000090"/>
                </a:solidFill>
              </a:rPr>
              <a:t>LoI</a:t>
            </a:r>
            <a:r>
              <a:rPr lang="en-GB" sz="2400" dirty="0" smtClean="0">
                <a:solidFill>
                  <a:srgbClr val="000090"/>
                </a:solidFill>
              </a:rPr>
              <a:t> – neutral pion life time</a:t>
            </a:r>
            <a:endParaRPr lang="en-GB" sz="2400" dirty="0">
              <a:solidFill>
                <a:srgbClr val="000090"/>
              </a:solidFill>
            </a:endParaRPr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0D6A253-3FE1-9645-8D13-07697192231F}" type="datetime1">
              <a:rPr lang="it-IT" smtClean="0"/>
              <a:pPr>
                <a:defRPr/>
              </a:pPr>
              <a:t>14-06-2018</a:t>
            </a:fld>
            <a:endParaRPr lang="it-IT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Oleg Denisov</a:t>
            </a:r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B922CDF-68A7-BB49-A4E6-D21B1AA92255}" type="slidenum">
              <a:rPr lang="it-IT" smtClean="0"/>
              <a:pPr>
                <a:defRPr/>
              </a:pPr>
              <a:t>10</a:t>
            </a:fld>
            <a:endParaRPr lang="it-IT" dirty="0"/>
          </a:p>
        </p:txBody>
      </p:sp>
      <p:pic>
        <p:nvPicPr>
          <p:cNvPr id="9" name="Screen Shot 2018-06-07 at 10.49.11.png" descr="Screen Shot 2018-06-07 at 10.49.11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990600"/>
            <a:ext cx="4297068" cy="3258667"/>
          </a:xfrm>
          <a:prstGeom prst="rect">
            <a:avLst/>
          </a:prstGeom>
          <a:ln w="12700">
            <a:miter lim="400000"/>
          </a:ln>
        </p:spPr>
      </p:pic>
      <p:pic>
        <p:nvPicPr>
          <p:cNvPr id="10" name="Pion_lifetime_scheme.pdf" descr="Pion_lifetime_scheme.pdf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4648200" y="1066800"/>
            <a:ext cx="4087327" cy="2782555"/>
          </a:xfrm>
          <a:prstGeom prst="rect">
            <a:avLst/>
          </a:prstGeom>
          <a:ln w="12700">
            <a:miter lim="400000"/>
          </a:ln>
        </p:spPr>
      </p:pic>
      <p:sp>
        <p:nvSpPr>
          <p:cNvPr id="11" name="Line"/>
          <p:cNvSpPr/>
          <p:nvPr/>
        </p:nvSpPr>
        <p:spPr>
          <a:xfrm>
            <a:off x="5486401" y="2514601"/>
            <a:ext cx="1524000" cy="0"/>
          </a:xfrm>
          <a:prstGeom prst="line">
            <a:avLst/>
          </a:prstGeom>
          <a:ln w="38100">
            <a:solidFill>
              <a:srgbClr val="000000"/>
            </a:solidFill>
            <a:miter lim="400000"/>
            <a:headEnd type="triangle"/>
            <a:tailEnd type="triangle"/>
          </a:ln>
        </p:spPr>
        <p:txBody>
          <a:bodyPr lIns="50800" tIns="50800" rIns="50800" bIns="50800" anchor="ctr"/>
          <a:lstStyle/>
          <a:p>
            <a:pPr>
              <a:defRPr b="0"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/>
          </a:p>
        </p:txBody>
      </p:sp>
      <p:sp>
        <p:nvSpPr>
          <p:cNvPr id="12" name="D"/>
          <p:cNvSpPr txBox="1"/>
          <p:nvPr/>
        </p:nvSpPr>
        <p:spPr>
          <a:xfrm>
            <a:off x="5867400" y="1828800"/>
            <a:ext cx="533400" cy="65659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c="http://schemas.openxmlformats.org/markup-compatibility/2006" xmlns:mv="urn:schemas-microsoft-com:mac:vml" xmlns:ma14="http://schemas.microsoft.com/office/mac/drawingml/2011/main" xmlns:p="http://schemas.openxmlformats.org/presentationml/2006/main" xmlns:r="http://schemas.openxmlformats.org/officeDocument/2006/relationships" xmlns:a="http://schemas.openxmlformats.org/drawingml/2006/main" xmlns="" val="1"/>
            </a:ext>
          </a:extLst>
        </p:spPr>
        <p:txBody>
          <a:bodyPr wrap="square" lIns="50800" tIns="50800" rIns="50800" bIns="50800" anchor="ctr">
            <a:spAutoFit/>
          </a:bodyPr>
          <a:lstStyle>
            <a:lvl1pPr>
              <a:defRPr sz="3600" b="0"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r>
              <a:rPr dirty="0"/>
              <a:t>D</a:t>
            </a:r>
          </a:p>
        </p:txBody>
      </p:sp>
      <p:sp>
        <p:nvSpPr>
          <p:cNvPr id="13" name="We measure the conversion rate as a function of separation D"/>
          <p:cNvSpPr txBox="1"/>
          <p:nvPr/>
        </p:nvSpPr>
        <p:spPr>
          <a:xfrm>
            <a:off x="4343400" y="3810000"/>
            <a:ext cx="4267200" cy="65659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c="http://schemas.openxmlformats.org/markup-compatibility/2006" xmlns:mv="urn:schemas-microsoft-com:mac:vml" xmlns:ma14="http://schemas.microsoft.com/office/mac/drawingml/2011/main" xmlns:p="http://schemas.openxmlformats.org/presentationml/2006/main" xmlns:r="http://schemas.openxmlformats.org/officeDocument/2006/relationships" xmlns:a="http://schemas.openxmlformats.org/drawingml/2006/main" xmlns="" val="1"/>
            </a:ext>
          </a:extLst>
        </p:spPr>
        <p:txBody>
          <a:bodyPr wrap="square" lIns="50800" tIns="50800" rIns="50800" bIns="50800" anchor="ctr">
            <a:spAutoFit/>
          </a:bodyPr>
          <a:lstStyle/>
          <a:p>
            <a:pPr algn="ctr"/>
            <a:r>
              <a:rPr sz="1800" dirty="0">
                <a:solidFill>
                  <a:srgbClr val="000090"/>
                </a:solidFill>
              </a:rPr>
              <a:t>We measure the conversion rate as a function of separation D</a:t>
            </a:r>
          </a:p>
        </p:txBody>
      </p:sp>
      <p:sp>
        <p:nvSpPr>
          <p:cNvPr id="14" name="1 year of data taking with ≥100 GeV/c pion or kaon beam in parasitic mode with other programs (prompt photons, kaon spectroscopy, kaon polarizability…) → statistical accuracy &lt;1%"/>
          <p:cNvSpPr txBox="1"/>
          <p:nvPr/>
        </p:nvSpPr>
        <p:spPr>
          <a:xfrm>
            <a:off x="0" y="4495800"/>
            <a:ext cx="9144000" cy="10259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c="http://schemas.openxmlformats.org/markup-compatibility/2006" xmlns:mv="urn:schemas-microsoft-com:mac:vml" xmlns:ma14="http://schemas.microsoft.com/office/mac/drawingml/2011/main" xmlns:p="http://schemas.openxmlformats.org/presentationml/2006/main" xmlns:r="http://schemas.openxmlformats.org/officeDocument/2006/relationships" xmlns:a="http://schemas.openxmlformats.org/drawingml/2006/main" xmlns="" val="1"/>
            </a:ext>
          </a:extLst>
        </p:spPr>
        <p:txBody>
          <a:bodyPr wrap="square" lIns="50800" tIns="50800" rIns="50800" bIns="50800" anchor="ctr">
            <a:spAutoFit/>
          </a:bodyPr>
          <a:lstStyle/>
          <a:p>
            <a:pPr>
              <a:defRPr sz="2600">
                <a:solidFill>
                  <a:srgbClr val="0B5D18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rPr sz="2000" dirty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1 year </a:t>
            </a:r>
            <a:r>
              <a:rPr sz="2000" dirty="0"/>
              <a:t>of data taking with </a:t>
            </a:r>
            <a:r>
              <a:rPr sz="2000" dirty="0">
                <a:solidFill>
                  <a:srgbClr val="C82506"/>
                </a:solidFill>
              </a:rPr>
              <a:t>≥100 GeV/c</a:t>
            </a:r>
            <a:r>
              <a:rPr sz="2000" dirty="0"/>
              <a:t> pion or kaon beam in </a:t>
            </a:r>
            <a:r>
              <a:rPr sz="2000" dirty="0">
                <a:solidFill>
                  <a:srgbClr val="0365C0"/>
                </a:solidFill>
              </a:rPr>
              <a:t>parasitic mode</a:t>
            </a:r>
            <a:r>
              <a:rPr sz="2000" dirty="0" smtClean="0"/>
              <a:t> </a:t>
            </a:r>
            <a:endParaRPr lang="en-US" sz="2000" dirty="0" smtClean="0"/>
          </a:p>
          <a:p>
            <a:pPr>
              <a:defRPr sz="2600">
                <a:solidFill>
                  <a:srgbClr val="0B5D18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rPr sz="2000" dirty="0" smtClean="0"/>
              <a:t>with </a:t>
            </a:r>
            <a:r>
              <a:rPr sz="2000" dirty="0"/>
              <a:t>other programs (prompt photons, kaon spectroscopy, kaon polarizability…)</a:t>
            </a:r>
            <a:r>
              <a:rPr sz="2000" dirty="0" smtClean="0"/>
              <a:t> </a:t>
            </a:r>
            <a:endParaRPr lang="en-US" sz="2000" dirty="0" smtClean="0"/>
          </a:p>
          <a:p>
            <a:pPr>
              <a:defRPr sz="2600">
                <a:solidFill>
                  <a:srgbClr val="0B5D18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rPr sz="2000" dirty="0" smtClean="0">
                <a:solidFill>
                  <a:srgbClr val="C82506"/>
                </a:solidFill>
              </a:rPr>
              <a:t>→ </a:t>
            </a:r>
            <a:r>
              <a:rPr sz="2000" dirty="0">
                <a:solidFill>
                  <a:srgbClr val="C82506"/>
                </a:solidFill>
              </a:rPr>
              <a:t>statistical accuracy &lt;1%</a:t>
            </a:r>
          </a:p>
        </p:txBody>
      </p:sp>
      <p:sp>
        <p:nvSpPr>
          <p:cNvPr id="15" name="Special requirement: the target consisting of two ~30 μm foils with variable separation (0-200 μm, accuracy &lt; 1 μm)"/>
          <p:cNvSpPr txBox="1"/>
          <p:nvPr/>
        </p:nvSpPr>
        <p:spPr>
          <a:xfrm>
            <a:off x="641360" y="8074117"/>
            <a:ext cx="11511678" cy="1016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c="http://schemas.openxmlformats.org/markup-compatibility/2006" xmlns:mv="urn:schemas-microsoft-com:mac:vml" xmlns:ma14="http://schemas.microsoft.com/office/mac/drawingml/2011/main" xmlns:p="http://schemas.openxmlformats.org/presentationml/2006/main" xmlns:r="http://schemas.openxmlformats.org/officeDocument/2006/relationships" xmlns:a="http://schemas.openxmlformats.org/drawingml/2006/main" xmlns="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>
              <a:defRPr sz="3000">
                <a:solidFill>
                  <a:srgbClr val="0B5D18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rPr dirty="0"/>
              <a:t>Special requirement: </a:t>
            </a:r>
            <a:r>
              <a:rPr dirty="0">
                <a:solidFill>
                  <a:srgbClr val="164F86"/>
                </a:solidFill>
              </a:rPr>
              <a:t>the target consisting of two </a:t>
            </a:r>
            <a:r>
              <a:rPr dirty="0">
                <a:solidFill>
                  <a:srgbClr val="C82506"/>
                </a:solidFill>
              </a:rPr>
              <a:t>~30 μm foils</a:t>
            </a:r>
            <a:r>
              <a:rPr dirty="0">
                <a:solidFill>
                  <a:srgbClr val="164F86"/>
                </a:solidFill>
              </a:rPr>
              <a:t> with variable separation </a:t>
            </a:r>
            <a:r>
              <a:rPr dirty="0">
                <a:solidFill>
                  <a:srgbClr val="C82506"/>
                </a:solidFill>
              </a:rPr>
              <a:t>(0-200 μm, accuracy &lt; 1 μm)</a:t>
            </a:r>
          </a:p>
        </p:txBody>
      </p:sp>
      <p:sp>
        <p:nvSpPr>
          <p:cNvPr id="16" name="Special requirement: the target consisting of two ~30 μm foils with variable separation (0-200 μm, accuracy &lt; 1 μm)"/>
          <p:cNvSpPr txBox="1"/>
          <p:nvPr/>
        </p:nvSpPr>
        <p:spPr>
          <a:xfrm>
            <a:off x="793760" y="8226517"/>
            <a:ext cx="11511678" cy="1016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c="http://schemas.openxmlformats.org/markup-compatibility/2006" xmlns:mv="urn:schemas-microsoft-com:mac:vml" xmlns:ma14="http://schemas.microsoft.com/office/mac/drawingml/2011/main" xmlns:p="http://schemas.openxmlformats.org/presentationml/2006/main" xmlns:r="http://schemas.openxmlformats.org/officeDocument/2006/relationships" xmlns:a="http://schemas.openxmlformats.org/drawingml/2006/main" xmlns="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>
              <a:defRPr sz="3000">
                <a:solidFill>
                  <a:srgbClr val="0B5D18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rPr dirty="0"/>
              <a:t>Special requirement: </a:t>
            </a:r>
            <a:r>
              <a:rPr dirty="0">
                <a:solidFill>
                  <a:srgbClr val="164F86"/>
                </a:solidFill>
              </a:rPr>
              <a:t>the target consisting of two </a:t>
            </a:r>
            <a:r>
              <a:rPr dirty="0">
                <a:solidFill>
                  <a:srgbClr val="C82506"/>
                </a:solidFill>
              </a:rPr>
              <a:t>~30 μm foils</a:t>
            </a:r>
            <a:r>
              <a:rPr dirty="0">
                <a:solidFill>
                  <a:srgbClr val="164F86"/>
                </a:solidFill>
              </a:rPr>
              <a:t> with variable separation </a:t>
            </a:r>
            <a:r>
              <a:rPr dirty="0">
                <a:solidFill>
                  <a:srgbClr val="C82506"/>
                </a:solidFill>
              </a:rPr>
              <a:t>(0-200 μm, accuracy &lt; 1 μm)</a:t>
            </a:r>
          </a:p>
        </p:txBody>
      </p:sp>
      <p:sp>
        <p:nvSpPr>
          <p:cNvPr id="17" name="Special requirement: the target consisting of two ~30 μm foils with variable separation (0-200 μm, accuracy &lt; 1 μm)"/>
          <p:cNvSpPr txBox="1"/>
          <p:nvPr/>
        </p:nvSpPr>
        <p:spPr>
          <a:xfrm>
            <a:off x="946160" y="8378917"/>
            <a:ext cx="11511678" cy="1016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c="http://schemas.openxmlformats.org/markup-compatibility/2006" xmlns:mv="urn:schemas-microsoft-com:mac:vml" xmlns:ma14="http://schemas.microsoft.com/office/mac/drawingml/2011/main" xmlns:p="http://schemas.openxmlformats.org/presentationml/2006/main" xmlns:r="http://schemas.openxmlformats.org/officeDocument/2006/relationships" xmlns:a="http://schemas.openxmlformats.org/drawingml/2006/main" xmlns="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>
              <a:defRPr sz="3000">
                <a:solidFill>
                  <a:srgbClr val="0B5D18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rPr dirty="0"/>
              <a:t>Special requirement: </a:t>
            </a:r>
            <a:r>
              <a:rPr dirty="0">
                <a:solidFill>
                  <a:srgbClr val="164F86"/>
                </a:solidFill>
              </a:rPr>
              <a:t>the target consisting of two </a:t>
            </a:r>
            <a:r>
              <a:rPr dirty="0">
                <a:solidFill>
                  <a:srgbClr val="C82506"/>
                </a:solidFill>
              </a:rPr>
              <a:t>~30 μm foils</a:t>
            </a:r>
            <a:r>
              <a:rPr dirty="0">
                <a:solidFill>
                  <a:srgbClr val="164F86"/>
                </a:solidFill>
              </a:rPr>
              <a:t> with variable separation </a:t>
            </a:r>
            <a:r>
              <a:rPr dirty="0">
                <a:solidFill>
                  <a:srgbClr val="C82506"/>
                </a:solidFill>
              </a:rPr>
              <a:t>(0-200 μm, accuracy &lt; 1 μm)</a:t>
            </a:r>
          </a:p>
        </p:txBody>
      </p:sp>
      <p:sp>
        <p:nvSpPr>
          <p:cNvPr id="18" name="Special requirement: the target consisting of two ~30 μm foils with variable separation (0-200 μm, accuracy &lt; 1 μm)"/>
          <p:cNvSpPr txBox="1"/>
          <p:nvPr/>
        </p:nvSpPr>
        <p:spPr>
          <a:xfrm>
            <a:off x="0" y="5635328"/>
            <a:ext cx="11511678" cy="71814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c="http://schemas.openxmlformats.org/markup-compatibility/2006" xmlns:mv="urn:schemas-microsoft-com:mac:vml" xmlns="" xmlns:a="http://schemas.openxmlformats.org/drawingml/2006/main" xmlns:r="http://schemas.openxmlformats.org/officeDocument/2006/relationships" xmlns:p="http://schemas.openxmlformats.org/presentationml/2006/main" xmlns:ma14="http://schemas.microsoft.com/office/mac/drawingml/2011/main" xmlns:lc="http://schemas.openxmlformats.org/drawingml/2006/lockedCanvas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>
              <a:defRPr sz="3000">
                <a:solidFill>
                  <a:srgbClr val="0B5D18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rPr sz="2000" dirty="0"/>
              <a:t>Special requirement: </a:t>
            </a:r>
            <a:r>
              <a:rPr sz="2000" dirty="0">
                <a:solidFill>
                  <a:srgbClr val="164F86"/>
                </a:solidFill>
              </a:rPr>
              <a:t>the target consisting of two </a:t>
            </a:r>
            <a:r>
              <a:rPr sz="2000" dirty="0">
                <a:solidFill>
                  <a:srgbClr val="C82506"/>
                </a:solidFill>
              </a:rPr>
              <a:t>~30 μm foils</a:t>
            </a:r>
            <a:r>
              <a:rPr sz="2000" dirty="0">
                <a:solidFill>
                  <a:srgbClr val="164F86"/>
                </a:solidFill>
              </a:rPr>
              <a:t> with variable</a:t>
            </a:r>
            <a:r>
              <a:rPr sz="2000" dirty="0" smtClean="0">
                <a:solidFill>
                  <a:srgbClr val="164F86"/>
                </a:solidFill>
              </a:rPr>
              <a:t> </a:t>
            </a:r>
            <a:endParaRPr lang="en-US" sz="2000" dirty="0" smtClean="0">
              <a:solidFill>
                <a:srgbClr val="164F86"/>
              </a:solidFill>
            </a:endParaRPr>
          </a:p>
          <a:p>
            <a:pPr>
              <a:defRPr sz="3000">
                <a:solidFill>
                  <a:srgbClr val="0B5D18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rPr sz="2000" dirty="0" smtClean="0">
                <a:solidFill>
                  <a:srgbClr val="164F86"/>
                </a:solidFill>
              </a:rPr>
              <a:t>separation </a:t>
            </a:r>
            <a:r>
              <a:rPr sz="2000" dirty="0">
                <a:solidFill>
                  <a:srgbClr val="C82506"/>
                </a:solidFill>
              </a:rPr>
              <a:t>(0-200 μm, accuracy &lt; 1 μm)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143000" y="0"/>
            <a:ext cx="6858000" cy="563562"/>
          </a:xfrm>
        </p:spPr>
        <p:txBody>
          <a:bodyPr>
            <a:normAutofit/>
          </a:bodyPr>
          <a:lstStyle/>
          <a:p>
            <a:r>
              <a:rPr lang="en-GB" sz="2400" dirty="0" err="1" smtClean="0">
                <a:solidFill>
                  <a:srgbClr val="000090"/>
                </a:solidFill>
              </a:rPr>
              <a:t>LoI</a:t>
            </a:r>
            <a:r>
              <a:rPr lang="en-GB" sz="2400" dirty="0" smtClean="0">
                <a:solidFill>
                  <a:srgbClr val="000090"/>
                </a:solidFill>
              </a:rPr>
              <a:t> – vector meson production in nuclear matter</a:t>
            </a:r>
            <a:endParaRPr lang="en-GB" sz="2400" dirty="0">
              <a:solidFill>
                <a:srgbClr val="000090"/>
              </a:solidFill>
            </a:endParaRPr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0D6A253-3FE1-9645-8D13-07697192231F}" type="datetime1">
              <a:rPr lang="it-IT" smtClean="0"/>
              <a:pPr>
                <a:defRPr/>
              </a:pPr>
              <a:t>14-06-2018</a:t>
            </a:fld>
            <a:endParaRPr lang="it-IT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Oleg Denisov</a:t>
            </a:r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B922CDF-68A7-BB49-A4E6-D21B1AA92255}" type="slidenum">
              <a:rPr lang="it-IT" smtClean="0"/>
              <a:pPr>
                <a:defRPr/>
              </a:pPr>
              <a:t>11</a:t>
            </a:fld>
            <a:endParaRPr lang="it-IT" dirty="0"/>
          </a:p>
        </p:txBody>
      </p:sp>
      <p:sp>
        <p:nvSpPr>
          <p:cNvPr id="7" name="Models predict different V-N interaction cross sections for longitudinally and transversely polarized vector mesons."/>
          <p:cNvSpPr txBox="1"/>
          <p:nvPr/>
        </p:nvSpPr>
        <p:spPr>
          <a:xfrm>
            <a:off x="228600" y="990600"/>
            <a:ext cx="8637330" cy="71814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c="http://schemas.openxmlformats.org/markup-compatibility/2006" xmlns:mv="urn:schemas-microsoft-com:mac:vml" xmlns:ma14="http://schemas.microsoft.com/office/mac/drawingml/2011/main" xmlns:p="http://schemas.openxmlformats.org/presentationml/2006/main" xmlns:r="http://schemas.openxmlformats.org/officeDocument/2006/relationships" xmlns:a="http://schemas.openxmlformats.org/drawingml/2006/main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ctr"/>
            <a:r>
              <a:rPr sz="2000" dirty="0">
                <a:solidFill>
                  <a:srgbClr val="000090"/>
                </a:solidFill>
              </a:rPr>
              <a:t>Models predict different V-N interaction cross sections for longitudinally and</a:t>
            </a:r>
            <a:r>
              <a:rPr sz="2000" dirty="0" smtClean="0">
                <a:solidFill>
                  <a:srgbClr val="000090"/>
                </a:solidFill>
              </a:rPr>
              <a:t> </a:t>
            </a:r>
            <a:endParaRPr lang="en-US" sz="2000" dirty="0" smtClean="0">
              <a:solidFill>
                <a:srgbClr val="000090"/>
              </a:solidFill>
            </a:endParaRPr>
          </a:p>
          <a:p>
            <a:pPr algn="ctr"/>
            <a:r>
              <a:rPr sz="2000" dirty="0" smtClean="0">
                <a:solidFill>
                  <a:srgbClr val="000090"/>
                </a:solidFill>
              </a:rPr>
              <a:t>transversely </a:t>
            </a:r>
            <a:r>
              <a:rPr sz="2000" dirty="0">
                <a:solidFill>
                  <a:srgbClr val="000090"/>
                </a:solidFill>
              </a:rPr>
              <a:t>polarized vector mesons. </a:t>
            </a:r>
          </a:p>
        </p:txBody>
      </p:sp>
      <p:pic>
        <p:nvPicPr>
          <p:cNvPr id="9" name="Vector_N.png" descr="Vector_N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38200" y="1981200"/>
            <a:ext cx="2864808" cy="2245719"/>
          </a:xfrm>
          <a:prstGeom prst="rect">
            <a:avLst/>
          </a:prstGeom>
          <a:ln w="12700">
            <a:miter lim="400000"/>
          </a:ln>
        </p:spPr>
      </p:pic>
      <p:pic>
        <p:nvPicPr>
          <p:cNvPr id="10" name="Immagin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0" y="1752600"/>
            <a:ext cx="2969233" cy="2709927"/>
          </a:xfrm>
          <a:prstGeom prst="rect">
            <a:avLst/>
          </a:prstGeom>
        </p:spPr>
      </p:pic>
      <p:sp>
        <p:nvSpPr>
          <p:cNvPr id="11" name="Exclusive charge exchange reactions (Longitudinal polarization dominates!):…"/>
          <p:cNvSpPr txBox="1"/>
          <p:nvPr/>
        </p:nvSpPr>
        <p:spPr>
          <a:xfrm>
            <a:off x="0" y="4419600"/>
            <a:ext cx="4495800" cy="194925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c="http://schemas.openxmlformats.org/markup-compatibility/2006" xmlns:mv="urn:schemas-microsoft-com:mac:vml" xmlns:ma14="http://schemas.microsoft.com/office/mac/drawingml/2011/main" xmlns:p="http://schemas.openxmlformats.org/presentationml/2006/main" xmlns:r="http://schemas.openxmlformats.org/officeDocument/2006/relationships" xmlns:a="http://schemas.openxmlformats.org/drawingml/2006/main" xmlns="" val="1"/>
            </a:ext>
          </a:extLst>
        </p:spPr>
        <p:txBody>
          <a:bodyPr wrap="square" lIns="50800" tIns="50800" rIns="50800" bIns="50800" anchor="ctr">
            <a:spAutoFit/>
          </a:bodyPr>
          <a:lstStyle/>
          <a:p>
            <a:pPr>
              <a:defRPr sz="3000">
                <a:solidFill>
                  <a:srgbClr val="0B5D18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rPr sz="2000" dirty="0"/>
              <a:t>Exclusive charge exchange reactions</a:t>
            </a:r>
            <a:r>
              <a:rPr sz="2000" dirty="0" smtClean="0"/>
              <a:t> </a:t>
            </a:r>
            <a:endParaRPr lang="en-US" sz="2000" dirty="0" smtClean="0"/>
          </a:p>
          <a:p>
            <a:pPr>
              <a:defRPr sz="3000">
                <a:solidFill>
                  <a:srgbClr val="0B5D18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rPr sz="2000" dirty="0" smtClean="0"/>
              <a:t>(</a:t>
            </a:r>
            <a:r>
              <a:rPr sz="2000" dirty="0"/>
              <a:t>Longitudinal polarization dominates!):</a:t>
            </a:r>
          </a:p>
          <a:p>
            <a:pPr>
              <a:defRPr sz="3000">
                <a:solidFill>
                  <a:srgbClr val="C82506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rPr sz="2000" dirty="0"/>
              <a:t>K</a:t>
            </a:r>
            <a:r>
              <a:rPr sz="2000" baseline="31999" dirty="0"/>
              <a:t>−</a:t>
            </a:r>
            <a:r>
              <a:rPr sz="2000" dirty="0"/>
              <a:t> A → K*</a:t>
            </a:r>
            <a:r>
              <a:rPr sz="2000" baseline="31999" dirty="0"/>
              <a:t>0</a:t>
            </a:r>
            <a:r>
              <a:rPr sz="2000" dirty="0"/>
              <a:t>(892) A’</a:t>
            </a:r>
          </a:p>
          <a:p>
            <a:pPr>
              <a:defRPr sz="3000">
                <a:solidFill>
                  <a:srgbClr val="B36AE2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rPr sz="2000" dirty="0"/>
              <a:t>π</a:t>
            </a:r>
            <a:r>
              <a:rPr sz="2000" baseline="31999" dirty="0"/>
              <a:t>−</a:t>
            </a:r>
            <a:r>
              <a:rPr sz="2000" dirty="0"/>
              <a:t> A → ρ</a:t>
            </a:r>
            <a:r>
              <a:rPr sz="2000" baseline="31999" dirty="0"/>
              <a:t>0</a:t>
            </a:r>
            <a:r>
              <a:rPr sz="2000" dirty="0"/>
              <a:t>(770) A’</a:t>
            </a:r>
          </a:p>
          <a:p>
            <a:pPr>
              <a:defRPr sz="3000">
                <a:solidFill>
                  <a:srgbClr val="0365C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rPr sz="2000" dirty="0"/>
              <a:t>π</a:t>
            </a:r>
            <a:r>
              <a:rPr sz="2000" baseline="31999" dirty="0"/>
              <a:t>−</a:t>
            </a:r>
            <a:r>
              <a:rPr sz="2000" dirty="0"/>
              <a:t> A → f</a:t>
            </a:r>
            <a:r>
              <a:rPr sz="2000" baseline="-5999" dirty="0"/>
              <a:t>2</a:t>
            </a:r>
            <a:r>
              <a:rPr sz="2000" baseline="31999" dirty="0"/>
              <a:t>0</a:t>
            </a:r>
            <a:r>
              <a:rPr sz="2000" dirty="0"/>
              <a:t>(1270) A’</a:t>
            </a:r>
          </a:p>
          <a:p>
            <a:pPr>
              <a:defRPr sz="3000">
                <a:solidFill>
                  <a:srgbClr val="0B5D18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rPr sz="2000" dirty="0"/>
              <a:t>…</a:t>
            </a:r>
          </a:p>
        </p:txBody>
      </p:sp>
      <p:sp>
        <p:nvSpPr>
          <p:cNvPr id="12" name="Pion and kaon beam, different nuclear targets, parasitic mode"/>
          <p:cNvSpPr txBox="1"/>
          <p:nvPr/>
        </p:nvSpPr>
        <p:spPr>
          <a:xfrm>
            <a:off x="4556075" y="4419600"/>
            <a:ext cx="4587925" cy="71814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c="http://schemas.openxmlformats.org/markup-compatibility/2006" xmlns:mv="urn:schemas-microsoft-com:mac:vml" xmlns:ma14="http://schemas.microsoft.com/office/mac/drawingml/2011/main" xmlns:p="http://schemas.openxmlformats.org/presentationml/2006/main" xmlns:r="http://schemas.openxmlformats.org/officeDocument/2006/relationships" xmlns:a="http://schemas.openxmlformats.org/drawingml/2006/main" xmlns="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algn="ctr"/>
            <a:r>
              <a:rPr sz="2000" dirty="0">
                <a:solidFill>
                  <a:srgbClr val="000090"/>
                </a:solidFill>
              </a:rPr>
              <a:t>Pion and kaon beam, different nuclear targets, parasitic mode</a:t>
            </a:r>
          </a:p>
        </p:txBody>
      </p:sp>
      <p:sp>
        <p:nvSpPr>
          <p:cNvPr id="13" name="rho-meson"/>
          <p:cNvSpPr txBox="1"/>
          <p:nvPr/>
        </p:nvSpPr>
        <p:spPr>
          <a:xfrm>
            <a:off x="5105400" y="2006545"/>
            <a:ext cx="1328514" cy="41036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c="http://schemas.openxmlformats.org/markup-compatibility/2006" xmlns:mv="urn:schemas-microsoft-com:mac:vml" xmlns:ma14="http://schemas.microsoft.com/office/mac/drawingml/2011/main" xmlns:p="http://schemas.openxmlformats.org/presentationml/2006/main" xmlns:r="http://schemas.openxmlformats.org/officeDocument/2006/relationships" xmlns:a="http://schemas.openxmlformats.org/drawingml/2006/main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rPr sz="2000" dirty="0">
                <a:solidFill>
                  <a:srgbClr val="000090"/>
                </a:solidFill>
              </a:rPr>
              <a:t>rho-meson</a:t>
            </a:r>
          </a:p>
        </p:txBody>
      </p:sp>
      <p:sp>
        <p:nvSpPr>
          <p:cNvPr id="14" name="We propose to measure the cross section of longitudinally polarised vector mesons interaction with nucleons, σL, and spin density matrix elements for the produced vector mesons."/>
          <p:cNvSpPr txBox="1"/>
          <p:nvPr/>
        </p:nvSpPr>
        <p:spPr>
          <a:xfrm>
            <a:off x="797699" y="8073065"/>
            <a:ext cx="11866268" cy="1473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c="http://schemas.openxmlformats.org/markup-compatibility/2006" xmlns:mv="urn:schemas-microsoft-com:mac:vml" xmlns:ma14="http://schemas.microsoft.com/office/mac/drawingml/2011/main" xmlns:p="http://schemas.openxmlformats.org/presentationml/2006/main" xmlns:r="http://schemas.openxmlformats.org/officeDocument/2006/relationships" xmlns:a="http://schemas.openxmlformats.org/drawingml/2006/main" xmlns="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>
              <a:defRPr sz="3000">
                <a:latin typeface="Helvetica"/>
                <a:ea typeface="Helvetica"/>
                <a:cs typeface="Helvetica"/>
                <a:sym typeface="Helvetica"/>
              </a:defRPr>
            </a:pPr>
            <a:r>
              <a:rPr dirty="0"/>
              <a:t>We propose to measure the cross section of longitudinally polarised vector mesons interaction with nucleons, </a:t>
            </a:r>
            <a:r>
              <a:rPr dirty="0">
                <a:solidFill>
                  <a:srgbClr val="C82506"/>
                </a:solidFill>
              </a:rPr>
              <a:t>σ</a:t>
            </a:r>
            <a:r>
              <a:rPr baseline="-5999" dirty="0">
                <a:solidFill>
                  <a:srgbClr val="C82506"/>
                </a:solidFill>
              </a:rPr>
              <a:t>L</a:t>
            </a:r>
            <a:r>
              <a:rPr dirty="0"/>
              <a:t>, and spin density matrix elements for the produced vector mesons.</a:t>
            </a:r>
          </a:p>
        </p:txBody>
      </p:sp>
      <p:sp>
        <p:nvSpPr>
          <p:cNvPr id="15" name="We propose to measure the cross section of longitudinally polarised vector mesons interaction with nucleons, σL, and spin density matrix elements for the produced vector mesons."/>
          <p:cNvSpPr txBox="1"/>
          <p:nvPr/>
        </p:nvSpPr>
        <p:spPr>
          <a:xfrm>
            <a:off x="950099" y="8225465"/>
            <a:ext cx="11866268" cy="1473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c="http://schemas.openxmlformats.org/markup-compatibility/2006" xmlns:mv="urn:schemas-microsoft-com:mac:vml" xmlns:ma14="http://schemas.microsoft.com/office/mac/drawingml/2011/main" xmlns:p="http://schemas.openxmlformats.org/presentationml/2006/main" xmlns:r="http://schemas.openxmlformats.org/officeDocument/2006/relationships" xmlns:a="http://schemas.openxmlformats.org/drawingml/2006/main" xmlns="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>
              <a:defRPr sz="3000">
                <a:latin typeface="Helvetica"/>
                <a:ea typeface="Helvetica"/>
                <a:cs typeface="Helvetica"/>
                <a:sym typeface="Helvetica"/>
              </a:defRPr>
            </a:pPr>
            <a:r>
              <a:rPr dirty="0"/>
              <a:t>We propose to measure the cross section of longitudinally polarised vector mesons interaction with nucleons, </a:t>
            </a:r>
            <a:r>
              <a:rPr dirty="0">
                <a:solidFill>
                  <a:srgbClr val="C82506"/>
                </a:solidFill>
              </a:rPr>
              <a:t>σ</a:t>
            </a:r>
            <a:r>
              <a:rPr baseline="-5999" dirty="0">
                <a:solidFill>
                  <a:srgbClr val="C82506"/>
                </a:solidFill>
              </a:rPr>
              <a:t>L</a:t>
            </a:r>
            <a:r>
              <a:rPr dirty="0"/>
              <a:t>, and spin density matrix elements for the produced vector mesons.</a:t>
            </a:r>
          </a:p>
        </p:txBody>
      </p:sp>
      <p:sp>
        <p:nvSpPr>
          <p:cNvPr id="16" name="We propose to measure the cross section of longitudinally polarised vector mesons interaction with nucleons, σL, and spin density matrix elements for the produced vector mesons."/>
          <p:cNvSpPr txBox="1"/>
          <p:nvPr/>
        </p:nvSpPr>
        <p:spPr>
          <a:xfrm>
            <a:off x="2438400" y="5105400"/>
            <a:ext cx="6705600" cy="133369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c="http://schemas.openxmlformats.org/markup-compatibility/2006" xmlns:mv="urn:schemas-microsoft-com:mac:vml" xmlns="" xmlns:a="http://schemas.openxmlformats.org/drawingml/2006/main" xmlns:r="http://schemas.openxmlformats.org/officeDocument/2006/relationships" xmlns:p="http://schemas.openxmlformats.org/presentationml/2006/main" xmlns:ma14="http://schemas.microsoft.com/office/mac/drawingml/2011/main" xmlns:lc="http://schemas.openxmlformats.org/drawingml/2006/lockedCanvas" val="1"/>
            </a:ext>
          </a:extLst>
        </p:spPr>
        <p:txBody>
          <a:bodyPr wrap="square" lIns="50800" tIns="50800" rIns="50800" bIns="50800" anchor="ctr">
            <a:spAutoFit/>
          </a:bodyPr>
          <a:lstStyle/>
          <a:p>
            <a:pPr>
              <a:defRPr sz="3000">
                <a:latin typeface="Helvetica"/>
                <a:ea typeface="Helvetica"/>
                <a:cs typeface="Helvetica"/>
                <a:sym typeface="Helvetica"/>
              </a:defRPr>
            </a:pPr>
            <a:r>
              <a:rPr sz="2000" dirty="0">
                <a:solidFill>
                  <a:srgbClr val="000090"/>
                </a:solidFill>
              </a:rPr>
              <a:t>We propose to measure the cross section of longitudinally</a:t>
            </a:r>
            <a:r>
              <a:rPr sz="2000" dirty="0" smtClean="0">
                <a:solidFill>
                  <a:srgbClr val="000090"/>
                </a:solidFill>
              </a:rPr>
              <a:t> </a:t>
            </a:r>
            <a:endParaRPr lang="en-US" sz="2000" dirty="0" smtClean="0">
              <a:solidFill>
                <a:srgbClr val="000090"/>
              </a:solidFill>
            </a:endParaRPr>
          </a:p>
          <a:p>
            <a:pPr>
              <a:defRPr sz="3000">
                <a:latin typeface="Helvetica"/>
                <a:ea typeface="Helvetica"/>
                <a:cs typeface="Helvetica"/>
                <a:sym typeface="Helvetica"/>
              </a:defRPr>
            </a:pPr>
            <a:r>
              <a:rPr sz="2000" dirty="0" smtClean="0">
                <a:solidFill>
                  <a:srgbClr val="000090"/>
                </a:solidFill>
              </a:rPr>
              <a:t>polarised </a:t>
            </a:r>
            <a:r>
              <a:rPr sz="2000" dirty="0">
                <a:solidFill>
                  <a:srgbClr val="000090"/>
                </a:solidFill>
              </a:rPr>
              <a:t>vector mesons interaction with nucleons, σ</a:t>
            </a:r>
            <a:r>
              <a:rPr sz="2000" baseline="-5999" dirty="0">
                <a:solidFill>
                  <a:srgbClr val="000090"/>
                </a:solidFill>
              </a:rPr>
              <a:t>L</a:t>
            </a:r>
            <a:r>
              <a:rPr sz="2000" dirty="0">
                <a:solidFill>
                  <a:srgbClr val="000090"/>
                </a:solidFill>
              </a:rPr>
              <a:t>, and</a:t>
            </a:r>
            <a:r>
              <a:rPr sz="2000" dirty="0" smtClean="0">
                <a:solidFill>
                  <a:srgbClr val="000090"/>
                </a:solidFill>
              </a:rPr>
              <a:t> </a:t>
            </a:r>
            <a:endParaRPr lang="en-US" sz="2000" dirty="0" smtClean="0">
              <a:solidFill>
                <a:srgbClr val="000090"/>
              </a:solidFill>
            </a:endParaRPr>
          </a:p>
          <a:p>
            <a:pPr>
              <a:defRPr sz="3000">
                <a:latin typeface="Helvetica"/>
                <a:ea typeface="Helvetica"/>
                <a:cs typeface="Helvetica"/>
                <a:sym typeface="Helvetica"/>
              </a:defRPr>
            </a:pPr>
            <a:r>
              <a:rPr sz="2000" dirty="0" smtClean="0">
                <a:solidFill>
                  <a:srgbClr val="000090"/>
                </a:solidFill>
              </a:rPr>
              <a:t>spin </a:t>
            </a:r>
            <a:r>
              <a:rPr sz="2000" dirty="0">
                <a:solidFill>
                  <a:srgbClr val="000090"/>
                </a:solidFill>
              </a:rPr>
              <a:t>density matrix elements for the produced vector</a:t>
            </a:r>
            <a:r>
              <a:rPr sz="2000" dirty="0" smtClean="0">
                <a:solidFill>
                  <a:srgbClr val="000090"/>
                </a:solidFill>
              </a:rPr>
              <a:t> </a:t>
            </a:r>
            <a:endParaRPr lang="en-US" sz="2000" dirty="0" smtClean="0">
              <a:solidFill>
                <a:srgbClr val="000090"/>
              </a:solidFill>
            </a:endParaRPr>
          </a:p>
          <a:p>
            <a:pPr>
              <a:defRPr sz="3000">
                <a:latin typeface="Helvetica"/>
                <a:ea typeface="Helvetica"/>
                <a:cs typeface="Helvetica"/>
                <a:sym typeface="Helvetica"/>
              </a:defRPr>
            </a:pPr>
            <a:r>
              <a:rPr sz="2000" dirty="0" smtClean="0">
                <a:solidFill>
                  <a:srgbClr val="000090"/>
                </a:solidFill>
              </a:rPr>
              <a:t>mesons</a:t>
            </a:r>
            <a:r>
              <a:rPr sz="2000" dirty="0">
                <a:solidFill>
                  <a:srgbClr val="000090"/>
                </a:solidFill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143000" y="0"/>
            <a:ext cx="6858000" cy="563562"/>
          </a:xfrm>
        </p:spPr>
        <p:txBody>
          <a:bodyPr>
            <a:normAutofit/>
          </a:bodyPr>
          <a:lstStyle/>
          <a:p>
            <a:r>
              <a:rPr lang="en-GB" sz="2400" dirty="0" smtClean="0">
                <a:solidFill>
                  <a:srgbClr val="000090"/>
                </a:solidFill>
              </a:rPr>
              <a:t>Beam test for Proton Radius measurement</a:t>
            </a:r>
            <a:endParaRPr lang="en-GB" sz="2400" dirty="0">
              <a:solidFill>
                <a:srgbClr val="000090"/>
              </a:solidFill>
            </a:endParaRPr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0D6A253-3FE1-9645-8D13-07697192231F}" type="datetime1">
              <a:rPr lang="it-IT" smtClean="0"/>
              <a:pPr>
                <a:defRPr/>
              </a:pPr>
              <a:t>14-06-2018</a:t>
            </a:fld>
            <a:endParaRPr lang="it-IT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Oleg Denisov</a:t>
            </a:r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B922CDF-68A7-BB49-A4E6-D21B1AA92255}" type="slidenum">
              <a:rPr lang="it-IT" smtClean="0"/>
              <a:pPr>
                <a:defRPr/>
              </a:pPr>
              <a:t>12</a:t>
            </a:fld>
            <a:endParaRPr lang="it-IT" dirty="0"/>
          </a:p>
        </p:txBody>
      </p:sp>
      <p:pic>
        <p:nvPicPr>
          <p:cNvPr id="6" name="Immagin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990600"/>
            <a:ext cx="3581400" cy="2529613"/>
          </a:xfrm>
          <a:prstGeom prst="rect">
            <a:avLst/>
          </a:prstGeom>
        </p:spPr>
      </p:pic>
      <p:pic>
        <p:nvPicPr>
          <p:cNvPr id="8" name="Immagin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00600" y="990600"/>
            <a:ext cx="3733800" cy="1698638"/>
          </a:xfrm>
          <a:prstGeom prst="rect">
            <a:avLst/>
          </a:prstGeom>
        </p:spPr>
      </p:pic>
      <p:pic>
        <p:nvPicPr>
          <p:cNvPr id="9" name="Immagin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2400" y="3733800"/>
            <a:ext cx="4364071" cy="2588157"/>
          </a:xfrm>
          <a:prstGeom prst="rect">
            <a:avLst/>
          </a:prstGeom>
        </p:spPr>
      </p:pic>
      <p:pic>
        <p:nvPicPr>
          <p:cNvPr id="11" name="Immagine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24400" y="3124200"/>
            <a:ext cx="1482989" cy="1530350"/>
          </a:xfrm>
          <a:prstGeom prst="rect">
            <a:avLst/>
          </a:prstGeom>
        </p:spPr>
      </p:pic>
      <p:pic>
        <p:nvPicPr>
          <p:cNvPr id="12" name="Immagine 1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400800" y="3048000"/>
            <a:ext cx="2743200" cy="1600870"/>
          </a:xfrm>
          <a:prstGeom prst="rect">
            <a:avLst/>
          </a:prstGeom>
        </p:spPr>
      </p:pic>
      <p:pic>
        <p:nvPicPr>
          <p:cNvPr id="13" name="Immagine 1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257800" y="4724400"/>
            <a:ext cx="2882900" cy="188654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676400" y="0"/>
            <a:ext cx="6172200" cy="762000"/>
          </a:xfrm>
        </p:spPr>
        <p:txBody>
          <a:bodyPr>
            <a:noAutofit/>
          </a:bodyPr>
          <a:lstStyle/>
          <a:p>
            <a:r>
              <a:rPr lang="en-GB" sz="2400" dirty="0" err="1" smtClean="0">
                <a:solidFill>
                  <a:srgbClr val="000090"/>
                </a:solidFill>
              </a:rPr>
              <a:t>Loi</a:t>
            </a:r>
            <a:r>
              <a:rPr lang="en-GB" sz="2400" dirty="0" smtClean="0">
                <a:solidFill>
                  <a:srgbClr val="000090"/>
                </a:solidFill>
              </a:rPr>
              <a:t> &amp; Proposal timelines</a:t>
            </a:r>
            <a:endParaRPr lang="en-GB" sz="2400" dirty="0">
              <a:solidFill>
                <a:srgbClr val="000090"/>
              </a:solidFill>
            </a:endParaRPr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0D6A253-3FE1-9645-8D13-07697192231F}" type="datetime1">
              <a:rPr lang="it-IT" smtClean="0"/>
              <a:pPr>
                <a:defRPr/>
              </a:pPr>
              <a:t>14-06-2018</a:t>
            </a:fld>
            <a:endParaRPr lang="it-IT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Oleg Denisov</a:t>
            </a:r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B922CDF-68A7-BB49-A4E6-D21B1AA92255}" type="slidenum">
              <a:rPr lang="it-IT" smtClean="0"/>
              <a:pPr>
                <a:defRPr/>
              </a:pPr>
              <a:t>13</a:t>
            </a:fld>
            <a:endParaRPr lang="it-IT" dirty="0"/>
          </a:p>
        </p:txBody>
      </p:sp>
      <p:sp>
        <p:nvSpPr>
          <p:cNvPr id="10" name="CasellaDiTesto 9"/>
          <p:cNvSpPr txBox="1"/>
          <p:nvPr/>
        </p:nvSpPr>
        <p:spPr>
          <a:xfrm>
            <a:off x="86023" y="1371600"/>
            <a:ext cx="9033242" cy="40934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/>
              <a:buChar char="•"/>
            </a:pPr>
            <a:r>
              <a:rPr lang="en-GB" sz="2000" dirty="0" smtClean="0">
                <a:solidFill>
                  <a:srgbClr val="000090"/>
                </a:solidFill>
              </a:rPr>
              <a:t> End of June:  </a:t>
            </a:r>
            <a:r>
              <a:rPr lang="en-GB" sz="2000" dirty="0" err="1" smtClean="0">
                <a:solidFill>
                  <a:srgbClr val="000090"/>
                </a:solidFill>
              </a:rPr>
              <a:t>LoI</a:t>
            </a:r>
            <a:r>
              <a:rPr lang="en-GB" sz="2000" dirty="0" smtClean="0">
                <a:solidFill>
                  <a:srgbClr val="000090"/>
                </a:solidFill>
              </a:rPr>
              <a:t> available world wide, start of the promotion campaign.  The </a:t>
            </a:r>
          </a:p>
          <a:p>
            <a:r>
              <a:rPr lang="en-GB" sz="2000" dirty="0" smtClean="0">
                <a:solidFill>
                  <a:srgbClr val="000090"/>
                </a:solidFill>
              </a:rPr>
              <a:t>  goal it two fold:  </a:t>
            </a:r>
          </a:p>
          <a:p>
            <a:pPr lvl="1">
              <a:buFontTx/>
              <a:buChar char="-"/>
            </a:pPr>
            <a:r>
              <a:rPr lang="en-GB" sz="2000" dirty="0" smtClean="0">
                <a:solidFill>
                  <a:srgbClr val="000090"/>
                </a:solidFill>
              </a:rPr>
              <a:t> to wind new collaborators</a:t>
            </a:r>
          </a:p>
          <a:p>
            <a:pPr lvl="1">
              <a:buFontTx/>
              <a:buChar char="-"/>
            </a:pPr>
            <a:r>
              <a:rPr lang="en-GB" sz="2000" dirty="0" smtClean="0">
                <a:solidFill>
                  <a:srgbClr val="000090"/>
                </a:solidFill>
              </a:rPr>
              <a:t> to establish the priority list of all possible experiments</a:t>
            </a:r>
          </a:p>
          <a:p>
            <a:pPr>
              <a:buFont typeface="Arial"/>
              <a:buChar char="•"/>
            </a:pPr>
            <a:r>
              <a:rPr lang="en-GB" sz="2000" dirty="0" smtClean="0">
                <a:solidFill>
                  <a:srgbClr val="000090"/>
                </a:solidFill>
              </a:rPr>
              <a:t> September 2018: </a:t>
            </a:r>
            <a:r>
              <a:rPr lang="en-GB" sz="2000" dirty="0" err="1" smtClean="0">
                <a:solidFill>
                  <a:srgbClr val="000090"/>
                </a:solidFill>
              </a:rPr>
              <a:t>LoI</a:t>
            </a:r>
            <a:r>
              <a:rPr lang="en-GB" sz="2000" dirty="0" smtClean="0">
                <a:solidFill>
                  <a:srgbClr val="000090"/>
                </a:solidFill>
              </a:rPr>
              <a:t> submission to SPSC  </a:t>
            </a:r>
          </a:p>
          <a:p>
            <a:pPr>
              <a:buFont typeface="Arial"/>
              <a:buChar char="•"/>
            </a:pPr>
            <a:r>
              <a:rPr lang="en-GB" sz="2000" dirty="0" smtClean="0">
                <a:solidFill>
                  <a:srgbClr val="000090"/>
                </a:solidFill>
              </a:rPr>
              <a:t> In parallel start of the Proposal preparation</a:t>
            </a:r>
          </a:p>
          <a:p>
            <a:pPr>
              <a:buFont typeface="Arial"/>
              <a:buChar char="•"/>
            </a:pPr>
            <a:r>
              <a:rPr lang="en-GB" sz="2000" dirty="0" smtClean="0">
                <a:solidFill>
                  <a:srgbClr val="000090"/>
                </a:solidFill>
              </a:rPr>
              <a:t> End of 2019: Proposal submission to the SPSC in the end of 2019 </a:t>
            </a:r>
          </a:p>
          <a:p>
            <a:pPr>
              <a:buFont typeface="Arial"/>
              <a:buChar char="•"/>
            </a:pPr>
            <a:endParaRPr lang="en-GB" sz="2000" dirty="0" smtClean="0">
              <a:solidFill>
                <a:srgbClr val="000090"/>
              </a:solidFill>
            </a:endParaRPr>
          </a:p>
          <a:p>
            <a:pPr>
              <a:buFont typeface="Arial"/>
              <a:buChar char="•"/>
            </a:pPr>
            <a:endParaRPr lang="en-GB" sz="2000" dirty="0" smtClean="0">
              <a:solidFill>
                <a:srgbClr val="000090"/>
              </a:solidFill>
            </a:endParaRPr>
          </a:p>
          <a:p>
            <a:pPr>
              <a:buFont typeface="Arial"/>
              <a:buChar char="•"/>
            </a:pPr>
            <a:endParaRPr lang="en-GB" sz="2000" dirty="0" smtClean="0">
              <a:solidFill>
                <a:srgbClr val="000090"/>
              </a:solidFill>
            </a:endParaRPr>
          </a:p>
          <a:p>
            <a:r>
              <a:rPr lang="en-GB" sz="2000" dirty="0" smtClean="0">
                <a:solidFill>
                  <a:srgbClr val="000090"/>
                </a:solidFill>
              </a:rPr>
              <a:t>        </a:t>
            </a:r>
            <a:r>
              <a:rPr lang="en-GB" sz="2000" dirty="0" smtClean="0">
                <a:solidFill>
                  <a:srgbClr val="FF0000"/>
                </a:solidFill>
              </a:rPr>
              <a:t>IMPORTANT: </a:t>
            </a:r>
          </a:p>
          <a:p>
            <a:endParaRPr lang="en-GB" sz="2000" dirty="0" smtClean="0">
              <a:solidFill>
                <a:srgbClr val="FF0000"/>
              </a:solidFill>
            </a:endParaRPr>
          </a:p>
          <a:p>
            <a:r>
              <a:rPr lang="en-GB" sz="2000" dirty="0" smtClean="0">
                <a:solidFill>
                  <a:srgbClr val="FF0000"/>
                </a:solidFill>
              </a:rPr>
              <a:t>       </a:t>
            </a:r>
            <a:r>
              <a:rPr lang="en-GB" sz="2000" dirty="0" err="1" smtClean="0">
                <a:solidFill>
                  <a:srgbClr val="FF0000"/>
                </a:solidFill>
              </a:rPr>
              <a:t>LoI</a:t>
            </a:r>
            <a:r>
              <a:rPr lang="en-GB" sz="2000" dirty="0" smtClean="0">
                <a:solidFill>
                  <a:srgbClr val="FF0000"/>
                </a:solidFill>
              </a:rPr>
              <a:t> presentation at Mini Workshop  (Wednesday June 20</a:t>
            </a:r>
            <a:r>
              <a:rPr lang="en-GB" sz="2000" baseline="30000" dirty="0" smtClean="0">
                <a:solidFill>
                  <a:srgbClr val="FF0000"/>
                </a:solidFill>
              </a:rPr>
              <a:t>th</a:t>
            </a:r>
            <a:r>
              <a:rPr lang="en-GB" sz="2000" dirty="0" smtClean="0">
                <a:solidFill>
                  <a:srgbClr val="FF0000"/>
                </a:solidFill>
              </a:rPr>
              <a:t>) </a:t>
            </a:r>
            <a:endParaRPr lang="en-GB" sz="2000" dirty="0" smtClean="0">
              <a:solidFill>
                <a:srgbClr val="00009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676400" y="0"/>
            <a:ext cx="6553200" cy="1295400"/>
          </a:xfrm>
        </p:spPr>
        <p:txBody>
          <a:bodyPr>
            <a:noAutofit/>
          </a:bodyPr>
          <a:lstStyle/>
          <a:p>
            <a:r>
              <a:rPr lang="en-GB" sz="2400" dirty="0" smtClean="0">
                <a:solidFill>
                  <a:srgbClr val="000090"/>
                </a:solidFill>
              </a:rPr>
              <a:t>Mini Workshop</a:t>
            </a:r>
            <a:br>
              <a:rPr lang="en-GB" sz="2400" dirty="0" smtClean="0">
                <a:solidFill>
                  <a:srgbClr val="000090"/>
                </a:solidFill>
              </a:rPr>
            </a:br>
            <a:r>
              <a:rPr lang="en-GB" sz="2400" dirty="0" smtClean="0">
                <a:solidFill>
                  <a:srgbClr val="000090"/>
                </a:solidFill>
              </a:rPr>
              <a:t>CERN-</a:t>
            </a:r>
            <a:r>
              <a:rPr lang="en-GB" sz="2400" dirty="0" err="1" smtClean="0">
                <a:solidFill>
                  <a:srgbClr val="000090"/>
                </a:solidFill>
              </a:rPr>
              <a:t>Prevessin</a:t>
            </a:r>
            <a:r>
              <a:rPr lang="en-GB" sz="2400" dirty="0" smtClean="0">
                <a:solidFill>
                  <a:srgbClr val="000090"/>
                </a:solidFill>
              </a:rPr>
              <a:t>, Bat 774/R013, 2pm-7pm</a:t>
            </a:r>
            <a:r>
              <a:rPr lang="en-GB" sz="2400" dirty="0" smtClean="0">
                <a:solidFill>
                  <a:srgbClr val="000090"/>
                </a:solidFill>
              </a:rPr>
              <a:t/>
            </a:r>
            <a:br>
              <a:rPr lang="en-GB" sz="2400" dirty="0" smtClean="0">
                <a:solidFill>
                  <a:srgbClr val="000090"/>
                </a:solidFill>
              </a:rPr>
            </a:br>
            <a:r>
              <a:rPr lang="it-IT" sz="1600" u="sng" dirty="0" smtClean="0">
                <a:hlinkClick r:id="rId2"/>
              </a:rPr>
              <a:t>https://indico.cern.ch/event/737176/</a:t>
            </a:r>
            <a:endParaRPr lang="en-GB" sz="1600" dirty="0">
              <a:solidFill>
                <a:srgbClr val="0000FF"/>
              </a:solidFill>
            </a:endParaRPr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0D6A253-3FE1-9645-8D13-07697192231F}" type="datetime1">
              <a:rPr lang="it-IT" smtClean="0"/>
              <a:pPr>
                <a:defRPr/>
              </a:pPr>
              <a:t>14-06-2018</a:t>
            </a:fld>
            <a:endParaRPr lang="it-IT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Oleg Denisov</a:t>
            </a:r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B922CDF-68A7-BB49-A4E6-D21B1AA92255}" type="slidenum">
              <a:rPr lang="it-IT" smtClean="0"/>
              <a:pPr>
                <a:defRPr/>
              </a:pPr>
              <a:t>14</a:t>
            </a:fld>
            <a:endParaRPr lang="it-IT" dirty="0"/>
          </a:p>
        </p:txBody>
      </p:sp>
      <p:sp>
        <p:nvSpPr>
          <p:cNvPr id="7" name="Rettangolo 6"/>
          <p:cNvSpPr/>
          <p:nvPr/>
        </p:nvSpPr>
        <p:spPr>
          <a:xfrm>
            <a:off x="685800" y="1371600"/>
            <a:ext cx="8001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Tx/>
              <a:buChar char="-"/>
            </a:pPr>
            <a:endParaRPr lang="en-GB" sz="1800" dirty="0" smtClean="0">
              <a:solidFill>
                <a:srgbClr val="000090"/>
              </a:solidFill>
            </a:endParaRPr>
          </a:p>
          <a:p>
            <a:pPr marL="342900" indent="-342900"/>
            <a:endParaRPr lang="en-GB" sz="1800" dirty="0" smtClean="0">
              <a:solidFill>
                <a:srgbClr val="000090"/>
              </a:solidFill>
            </a:endParaRPr>
          </a:p>
        </p:txBody>
      </p:sp>
      <p:sp>
        <p:nvSpPr>
          <p:cNvPr id="8" name="CasellaDiTesto 7"/>
          <p:cNvSpPr txBox="1"/>
          <p:nvPr/>
        </p:nvSpPr>
        <p:spPr>
          <a:xfrm>
            <a:off x="685800" y="1371600"/>
            <a:ext cx="8001000" cy="47705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>
                <a:solidFill>
                  <a:srgbClr val="000090"/>
                </a:solidFill>
              </a:rPr>
              <a:t>=== SESSION 1 = start at 14:00 ===</a:t>
            </a:r>
          </a:p>
          <a:p>
            <a:endParaRPr lang="en-GB" sz="1600" dirty="0" smtClean="0">
              <a:solidFill>
                <a:srgbClr val="000090"/>
              </a:solidFill>
            </a:endParaRPr>
          </a:p>
          <a:p>
            <a:r>
              <a:rPr lang="en-GB" sz="1600" dirty="0" smtClean="0">
                <a:solidFill>
                  <a:srgbClr val="000090"/>
                </a:solidFill>
              </a:rPr>
              <a:t>15’  Proton Radius                                        Speaker:</a:t>
            </a:r>
          </a:p>
          <a:p>
            <a:r>
              <a:rPr lang="en-GB" sz="1600" dirty="0" smtClean="0">
                <a:solidFill>
                  <a:srgbClr val="000090"/>
                </a:solidFill>
              </a:rPr>
              <a:t>15’  GPDs                                                     Speaker:    </a:t>
            </a:r>
          </a:p>
          <a:p>
            <a:r>
              <a:rPr lang="en-GB" sz="1600" dirty="0" smtClean="0">
                <a:solidFill>
                  <a:srgbClr val="000090"/>
                </a:solidFill>
              </a:rPr>
              <a:t>15’  Antimatter production                             Speaker:  </a:t>
            </a:r>
          </a:p>
          <a:p>
            <a:r>
              <a:rPr lang="en-GB" sz="1600" dirty="0" smtClean="0">
                <a:solidFill>
                  <a:srgbClr val="000090"/>
                </a:solidFill>
              </a:rPr>
              <a:t>15’  Spectroscopy with antiprotons               Speaker: </a:t>
            </a:r>
          </a:p>
          <a:p>
            <a:r>
              <a:rPr lang="en-GB" sz="1600" dirty="0" smtClean="0">
                <a:solidFill>
                  <a:srgbClr val="000090"/>
                </a:solidFill>
              </a:rPr>
              <a:t>15’  Drell-Yan                                                Speaker: </a:t>
            </a:r>
          </a:p>
          <a:p>
            <a:r>
              <a:rPr lang="en-GB" sz="1600" dirty="0" smtClean="0">
                <a:solidFill>
                  <a:srgbClr val="000090"/>
                </a:solidFill>
              </a:rPr>
              <a:t>45’ Round Table                      Convention beam                                    </a:t>
            </a:r>
          </a:p>
          <a:p>
            <a:endParaRPr lang="en-GB" sz="1600" dirty="0" smtClean="0">
              <a:solidFill>
                <a:srgbClr val="000090"/>
              </a:solidFill>
            </a:endParaRPr>
          </a:p>
          <a:p>
            <a:r>
              <a:rPr lang="en-GB" sz="1600" dirty="0" smtClean="0">
                <a:solidFill>
                  <a:srgbClr val="000090"/>
                </a:solidFill>
              </a:rPr>
              <a:t>COFFEE 30’  (16:00) </a:t>
            </a:r>
          </a:p>
          <a:p>
            <a:endParaRPr lang="en-GB" sz="1600" dirty="0" smtClean="0">
              <a:solidFill>
                <a:srgbClr val="000090"/>
              </a:solidFill>
            </a:endParaRPr>
          </a:p>
          <a:p>
            <a:r>
              <a:rPr lang="en-GB" sz="1600" dirty="0" smtClean="0">
                <a:solidFill>
                  <a:srgbClr val="000090"/>
                </a:solidFill>
              </a:rPr>
              <a:t>=== SESSION 2 = start at 16:30 ===</a:t>
            </a:r>
          </a:p>
          <a:p>
            <a:endParaRPr lang="en-GB" sz="1600" dirty="0" smtClean="0">
              <a:solidFill>
                <a:srgbClr val="000090"/>
              </a:solidFill>
            </a:endParaRPr>
          </a:p>
          <a:p>
            <a:r>
              <a:rPr lang="en-GB" sz="1600" dirty="0" smtClean="0">
                <a:solidFill>
                  <a:srgbClr val="000090"/>
                </a:solidFill>
              </a:rPr>
              <a:t>15’  RF-separated beams                             Speaker:</a:t>
            </a:r>
          </a:p>
          <a:p>
            <a:r>
              <a:rPr lang="en-GB" sz="1600" dirty="0" smtClean="0">
                <a:solidFill>
                  <a:srgbClr val="000090"/>
                </a:solidFill>
              </a:rPr>
              <a:t>15’  Drell-Yan + PP </a:t>
            </a:r>
            <a:r>
              <a:rPr lang="en-GB" sz="1600" dirty="0" err="1" smtClean="0">
                <a:solidFill>
                  <a:srgbClr val="000090"/>
                </a:solidFill>
              </a:rPr>
              <a:t>kaons</a:t>
            </a:r>
            <a:r>
              <a:rPr lang="en-GB" sz="1600" dirty="0" smtClean="0">
                <a:solidFill>
                  <a:srgbClr val="000090"/>
                </a:solidFill>
              </a:rPr>
              <a:t> /antiprotons         Speaker: </a:t>
            </a:r>
          </a:p>
          <a:p>
            <a:r>
              <a:rPr lang="en-GB" sz="1600" dirty="0" smtClean="0">
                <a:solidFill>
                  <a:srgbClr val="000090"/>
                </a:solidFill>
              </a:rPr>
              <a:t>15’  </a:t>
            </a:r>
            <a:r>
              <a:rPr lang="en-GB" sz="1600" dirty="0" err="1" smtClean="0">
                <a:solidFill>
                  <a:srgbClr val="000090"/>
                </a:solidFill>
              </a:rPr>
              <a:t>Primakoff</a:t>
            </a:r>
            <a:r>
              <a:rPr lang="en-GB" sz="1600" dirty="0" smtClean="0">
                <a:solidFill>
                  <a:srgbClr val="000090"/>
                </a:solidFill>
              </a:rPr>
              <a:t>  + pion life time                      Speaker:   </a:t>
            </a:r>
          </a:p>
          <a:p>
            <a:r>
              <a:rPr lang="en-GB" sz="1600" dirty="0" smtClean="0">
                <a:solidFill>
                  <a:srgbClr val="000090"/>
                </a:solidFill>
              </a:rPr>
              <a:t>15’  Spectroscopy with </a:t>
            </a:r>
            <a:r>
              <a:rPr lang="en-GB" sz="1600" dirty="0" err="1" smtClean="0">
                <a:solidFill>
                  <a:srgbClr val="000090"/>
                </a:solidFill>
              </a:rPr>
              <a:t>kaons</a:t>
            </a:r>
            <a:r>
              <a:rPr lang="en-GB" sz="1600" dirty="0" smtClean="0">
                <a:solidFill>
                  <a:srgbClr val="000090"/>
                </a:solidFill>
              </a:rPr>
              <a:t>                       Speaker:   </a:t>
            </a:r>
          </a:p>
          <a:p>
            <a:r>
              <a:rPr lang="en-GB" sz="1600" dirty="0" smtClean="0">
                <a:solidFill>
                  <a:srgbClr val="000090"/>
                </a:solidFill>
              </a:rPr>
              <a:t>15’  Instrumentation                                      Speaker: </a:t>
            </a:r>
          </a:p>
          <a:p>
            <a:r>
              <a:rPr lang="en-GB" sz="1600" dirty="0" smtClean="0">
                <a:solidFill>
                  <a:srgbClr val="000090"/>
                </a:solidFill>
              </a:rPr>
              <a:t>45'  Round table                RF-separated beam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676400" y="0"/>
            <a:ext cx="6172200" cy="914400"/>
          </a:xfrm>
        </p:spPr>
        <p:txBody>
          <a:bodyPr>
            <a:noAutofit/>
          </a:bodyPr>
          <a:lstStyle/>
          <a:p>
            <a:r>
              <a:rPr lang="en-GB" sz="2400" dirty="0" smtClean="0">
                <a:solidFill>
                  <a:srgbClr val="000090"/>
                </a:solidFill>
              </a:rPr>
              <a:t>SUMMARY</a:t>
            </a:r>
            <a:endParaRPr lang="en-GB" sz="2400" dirty="0">
              <a:solidFill>
                <a:srgbClr val="000090"/>
              </a:solidFill>
            </a:endParaRPr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0D6A253-3FE1-9645-8D13-07697192231F}" type="datetime1">
              <a:rPr lang="it-IT" smtClean="0"/>
              <a:pPr>
                <a:defRPr/>
              </a:pPr>
              <a:t>14-06-2018</a:t>
            </a:fld>
            <a:endParaRPr lang="it-IT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Oleg Denisov</a:t>
            </a:r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B922CDF-68A7-BB49-A4E6-D21B1AA92255}" type="slidenum">
              <a:rPr lang="it-IT" smtClean="0"/>
              <a:pPr>
                <a:defRPr/>
              </a:pPr>
              <a:t>15</a:t>
            </a:fld>
            <a:endParaRPr lang="it-IT" dirty="0"/>
          </a:p>
        </p:txBody>
      </p:sp>
      <p:sp>
        <p:nvSpPr>
          <p:cNvPr id="7" name="Rettangolo 6"/>
          <p:cNvSpPr/>
          <p:nvPr/>
        </p:nvSpPr>
        <p:spPr>
          <a:xfrm>
            <a:off x="685800" y="1371600"/>
            <a:ext cx="8001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Tx/>
              <a:buChar char="-"/>
            </a:pPr>
            <a:endParaRPr lang="en-GB" sz="1800" dirty="0" smtClean="0">
              <a:solidFill>
                <a:srgbClr val="000090"/>
              </a:solidFill>
            </a:endParaRPr>
          </a:p>
          <a:p>
            <a:pPr marL="342900" indent="-342900"/>
            <a:endParaRPr lang="en-GB" sz="1800" dirty="0" smtClean="0">
              <a:solidFill>
                <a:srgbClr val="000090"/>
              </a:solidFill>
            </a:endParaRPr>
          </a:p>
        </p:txBody>
      </p:sp>
      <p:sp>
        <p:nvSpPr>
          <p:cNvPr id="8" name="CasellaDiTesto 7"/>
          <p:cNvSpPr txBox="1"/>
          <p:nvPr/>
        </p:nvSpPr>
        <p:spPr>
          <a:xfrm>
            <a:off x="609600" y="990600"/>
            <a:ext cx="800100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AutoNum type="arabicPeriod"/>
            </a:pPr>
            <a:r>
              <a:rPr lang="en-GB" sz="2000" dirty="0" smtClean="0">
                <a:solidFill>
                  <a:srgbClr val="000090"/>
                </a:solidFill>
              </a:rPr>
              <a:t>Existing SPS extracted hadron/lepton beams are unique world-wide</a:t>
            </a:r>
          </a:p>
          <a:p>
            <a:pPr marL="457200" indent="-457200">
              <a:buAutoNum type="arabicPeriod"/>
            </a:pPr>
            <a:endParaRPr lang="en-GB" sz="2000" dirty="0" smtClean="0">
              <a:solidFill>
                <a:srgbClr val="000090"/>
              </a:solidFill>
            </a:endParaRPr>
          </a:p>
          <a:p>
            <a:pPr marL="457200" indent="-457200">
              <a:buAutoNum type="arabicPeriod"/>
            </a:pPr>
            <a:r>
              <a:rPr lang="en-GB" sz="2000" dirty="0" err="1" smtClean="0">
                <a:solidFill>
                  <a:srgbClr val="000090"/>
                </a:solidFill>
              </a:rPr>
              <a:t>LoI</a:t>
            </a:r>
            <a:r>
              <a:rPr lang="en-GB" sz="2000" dirty="0" smtClean="0">
                <a:solidFill>
                  <a:srgbClr val="000090"/>
                </a:solidFill>
              </a:rPr>
              <a:t> preparation proceeding well, next step is to make it available to outside world</a:t>
            </a:r>
          </a:p>
          <a:p>
            <a:pPr marL="457200" indent="-457200">
              <a:buAutoNum type="arabicPeriod"/>
            </a:pPr>
            <a:endParaRPr lang="en-GB" sz="2000" dirty="0" smtClean="0">
              <a:solidFill>
                <a:srgbClr val="000090"/>
              </a:solidFill>
            </a:endParaRPr>
          </a:p>
          <a:p>
            <a:pPr marL="457200" indent="-457200">
              <a:buAutoNum type="arabicPeriod"/>
            </a:pPr>
            <a:r>
              <a:rPr lang="en-GB" sz="2000" dirty="0" err="1" smtClean="0">
                <a:solidFill>
                  <a:srgbClr val="000090"/>
                </a:solidFill>
              </a:rPr>
              <a:t>Prioretized</a:t>
            </a:r>
            <a:r>
              <a:rPr lang="en-GB" sz="2000" dirty="0" smtClean="0">
                <a:solidFill>
                  <a:srgbClr val="000090"/>
                </a:solidFill>
              </a:rPr>
              <a:t> list of project (measurements) will be ready in September 2018</a:t>
            </a:r>
          </a:p>
          <a:p>
            <a:pPr marL="457200" indent="-457200">
              <a:buAutoNum type="arabicPeriod"/>
            </a:pPr>
            <a:endParaRPr lang="en-GB" sz="2000" dirty="0" smtClean="0">
              <a:solidFill>
                <a:srgbClr val="000090"/>
              </a:solidFill>
            </a:endParaRPr>
          </a:p>
          <a:p>
            <a:pPr marL="457200" indent="-457200">
              <a:buAutoNum type="arabicPeriod"/>
            </a:pPr>
            <a:r>
              <a:rPr lang="en-GB" sz="2000" dirty="0" smtClean="0">
                <a:solidFill>
                  <a:srgbClr val="000090"/>
                </a:solidFill>
              </a:rPr>
              <a:t>Mini-Workshop next week is a first step to establish new collaboration </a:t>
            </a:r>
          </a:p>
          <a:p>
            <a:pPr marL="457200" indent="-457200">
              <a:buAutoNum type="arabicPeriod"/>
            </a:pPr>
            <a:endParaRPr lang="en-GB" sz="2000" dirty="0" smtClean="0">
              <a:solidFill>
                <a:srgbClr val="000090"/>
              </a:solidFill>
            </a:endParaRPr>
          </a:p>
        </p:txBody>
      </p:sp>
      <p:pic>
        <p:nvPicPr>
          <p:cNvPr id="9" name="Immagine 8" descr="COMPASS_future_logo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610099"/>
            <a:ext cx="3606800" cy="224790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304800" y="3276600"/>
            <a:ext cx="8229600" cy="1143000"/>
          </a:xfrm>
        </p:spPr>
        <p:txBody>
          <a:bodyPr/>
          <a:lstStyle/>
          <a:p>
            <a:r>
              <a:rPr lang="en-GB" dirty="0" smtClean="0">
                <a:solidFill>
                  <a:srgbClr val="FF0000"/>
                </a:solidFill>
              </a:rPr>
              <a:t>Thank you!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0D6A253-3FE1-9645-8D13-07697192231F}" type="datetime1">
              <a:rPr lang="it-IT" smtClean="0"/>
              <a:pPr>
                <a:defRPr/>
              </a:pPr>
              <a:t>14-06-2018</a:t>
            </a:fld>
            <a:endParaRPr lang="it-IT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Oleg Denisov</a:t>
            </a:r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B922CDF-68A7-BB49-A4E6-D21B1AA92255}" type="slidenum">
              <a:rPr lang="it-IT" smtClean="0"/>
              <a:pPr>
                <a:defRPr/>
              </a:pPr>
              <a:t>16</a:t>
            </a:fld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143000" y="274638"/>
            <a:ext cx="6858000" cy="563562"/>
          </a:xfrm>
        </p:spPr>
        <p:txBody>
          <a:bodyPr>
            <a:normAutofit/>
          </a:bodyPr>
          <a:lstStyle/>
          <a:p>
            <a:r>
              <a:rPr lang="en-GB" sz="2400" dirty="0" smtClean="0">
                <a:solidFill>
                  <a:srgbClr val="000090"/>
                </a:solidFill>
              </a:rPr>
              <a:t>Outline</a:t>
            </a:r>
            <a:endParaRPr lang="en-GB" sz="2400" dirty="0">
              <a:solidFill>
                <a:srgbClr val="000090"/>
              </a:solidFill>
            </a:endParaRPr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0D6A253-3FE1-9645-8D13-07697192231F}" type="datetime1">
              <a:rPr lang="it-IT" smtClean="0"/>
              <a:pPr>
                <a:defRPr/>
              </a:pPr>
              <a:t>14-06-2018</a:t>
            </a:fld>
            <a:endParaRPr lang="it-IT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Oleg Denisov</a:t>
            </a:r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B922CDF-68A7-BB49-A4E6-D21B1AA92255}" type="slidenum">
              <a:rPr lang="it-IT" smtClean="0"/>
              <a:pPr>
                <a:defRPr/>
              </a:pPr>
              <a:t>2</a:t>
            </a:fld>
            <a:endParaRPr lang="it-IT" dirty="0"/>
          </a:p>
        </p:txBody>
      </p:sp>
      <p:sp>
        <p:nvSpPr>
          <p:cNvPr id="6" name="Titolo 1"/>
          <p:cNvSpPr txBox="1">
            <a:spLocks/>
          </p:cNvSpPr>
          <p:nvPr/>
        </p:nvSpPr>
        <p:spPr>
          <a:xfrm>
            <a:off x="0" y="1066800"/>
            <a:ext cx="9144000" cy="44958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457200" lvl="0" indent="-457200" fontAlgn="auto">
              <a:spcAft>
                <a:spcPts val="0"/>
              </a:spcAft>
              <a:buAutoNum type="arabicPeriod"/>
              <a:defRPr/>
            </a:pPr>
            <a:r>
              <a:rPr lang="en-GB" sz="1800" dirty="0" err="1" smtClean="0">
                <a:solidFill>
                  <a:srgbClr val="000090"/>
                </a:solidFill>
              </a:rPr>
              <a:t>LoI</a:t>
            </a:r>
            <a:r>
              <a:rPr lang="en-GB" sz="1800" dirty="0" smtClean="0">
                <a:solidFill>
                  <a:srgbClr val="000090"/>
                </a:solidFill>
              </a:rPr>
              <a:t> status</a:t>
            </a:r>
          </a:p>
          <a:p>
            <a:pPr marL="457200" lvl="0" indent="-457200" fontAlgn="auto">
              <a:spcAft>
                <a:spcPts val="0"/>
              </a:spcAft>
              <a:buAutoNum type="arabicPeriod"/>
              <a:defRPr/>
            </a:pPr>
            <a:r>
              <a:rPr lang="en-GB" sz="1800" dirty="0" smtClean="0">
                <a:solidFill>
                  <a:srgbClr val="000090"/>
                </a:solidFill>
              </a:rPr>
              <a:t>Input provided to PBC QCD conveners</a:t>
            </a:r>
          </a:p>
          <a:p>
            <a:pPr marL="457200" lvl="0" indent="-457200" fontAlgn="auto">
              <a:spcAft>
                <a:spcPts val="0"/>
              </a:spcAft>
              <a:buAutoNum type="arabicPeriod"/>
              <a:defRPr/>
            </a:pPr>
            <a:r>
              <a:rPr lang="en-GB" sz="1800" dirty="0" smtClean="0">
                <a:solidFill>
                  <a:srgbClr val="000090"/>
                </a:solidFill>
              </a:rPr>
              <a:t>New entries: </a:t>
            </a:r>
          </a:p>
          <a:p>
            <a:pPr marL="914400" lvl="1" indent="-457200" fontAlgn="auto">
              <a:spcAft>
                <a:spcPts val="0"/>
              </a:spcAft>
              <a:buFont typeface="Arial"/>
              <a:buChar char="•"/>
              <a:defRPr/>
            </a:pPr>
            <a:r>
              <a:rPr lang="en-GB" sz="1800" dirty="0" smtClean="0">
                <a:solidFill>
                  <a:srgbClr val="000090"/>
                </a:solidFill>
              </a:rPr>
              <a:t>Neutral pion life time</a:t>
            </a:r>
          </a:p>
          <a:p>
            <a:pPr marL="914400" lvl="1" indent="-457200" fontAlgn="auto">
              <a:spcAft>
                <a:spcPts val="0"/>
              </a:spcAft>
              <a:buFont typeface="Arial"/>
              <a:buChar char="•"/>
              <a:defRPr/>
            </a:pPr>
            <a:r>
              <a:rPr lang="en-GB" sz="1800" dirty="0" smtClean="0">
                <a:solidFill>
                  <a:srgbClr val="000090"/>
                </a:solidFill>
              </a:rPr>
              <a:t>Vector meson production in nuclear matter  </a:t>
            </a:r>
          </a:p>
          <a:p>
            <a:pPr marL="457200" lvl="0" indent="-457200" fontAlgn="auto">
              <a:spcAft>
                <a:spcPts val="0"/>
              </a:spcAft>
              <a:buAutoNum type="arabicPeriod"/>
              <a:defRPr/>
            </a:pPr>
            <a:r>
              <a:rPr lang="en-GB" sz="1800" dirty="0" smtClean="0">
                <a:solidFill>
                  <a:srgbClr val="000090"/>
                </a:solidFill>
              </a:rPr>
              <a:t>Proton radius – first results of 2018 beam test</a:t>
            </a:r>
          </a:p>
          <a:p>
            <a:pPr marL="457200" lvl="0" indent="-457200" fontAlgn="auto">
              <a:spcAft>
                <a:spcPts val="0"/>
              </a:spcAft>
              <a:buAutoNum type="arabicPeriod"/>
              <a:defRPr/>
            </a:pPr>
            <a:r>
              <a:rPr lang="en-GB" sz="1800" dirty="0" smtClean="0">
                <a:solidFill>
                  <a:srgbClr val="000090"/>
                </a:solidFill>
              </a:rPr>
              <a:t>Mini Workshop </a:t>
            </a:r>
          </a:p>
          <a:p>
            <a:pPr marL="457200" lvl="0" indent="-457200" fontAlgn="auto">
              <a:spcAft>
                <a:spcPts val="0"/>
              </a:spcAft>
              <a:buAutoNum type="arabicPeriod"/>
              <a:defRPr/>
            </a:pPr>
            <a:r>
              <a:rPr lang="en-GB" sz="1800" dirty="0" smtClean="0">
                <a:solidFill>
                  <a:srgbClr val="000090"/>
                </a:solidFill>
              </a:rPr>
              <a:t>Timelines</a:t>
            </a:r>
          </a:p>
          <a:p>
            <a:pPr marL="457200" lvl="0" indent="-457200" fontAlgn="auto">
              <a:spcAft>
                <a:spcPts val="0"/>
              </a:spcAft>
              <a:defRPr/>
            </a:pPr>
            <a:endParaRPr lang="en-GB" sz="1800" dirty="0" smtClean="0">
              <a:solidFill>
                <a:srgbClr val="000090"/>
              </a:solidFill>
            </a:endParaRPr>
          </a:p>
          <a:p>
            <a:pPr marL="457200" lvl="0" indent="-457200" fontAlgn="auto">
              <a:spcAft>
                <a:spcPts val="0"/>
              </a:spcAft>
              <a:defRPr/>
            </a:pPr>
            <a:endParaRPr kumimoji="0" lang="en-GB" sz="2000" b="0" i="0" u="none" strike="noStrike" kern="1200" cap="none" spc="0" normalizeH="0" dirty="0" smtClean="0">
              <a:ln>
                <a:noFill/>
              </a:ln>
              <a:solidFill>
                <a:srgbClr val="00009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marL="457200" lvl="0" indent="-457200" fontAlgn="auto">
              <a:spcAft>
                <a:spcPts val="0"/>
              </a:spcAft>
              <a:defRPr/>
            </a:pPr>
            <a:endParaRPr lang="en-GB" sz="2000" dirty="0" smtClean="0">
              <a:solidFill>
                <a:srgbClr val="000090"/>
              </a:solidFill>
              <a:latin typeface="+mj-lt"/>
              <a:ea typeface="+mj-ea"/>
              <a:cs typeface="+mj-cs"/>
            </a:endParaRPr>
          </a:p>
          <a:p>
            <a:pPr marL="457200" lvl="0" indent="-457200" fontAlgn="auto">
              <a:spcAft>
                <a:spcPts val="0"/>
              </a:spcAft>
              <a:defRPr/>
            </a:pPr>
            <a:endParaRPr kumimoji="0" lang="en-GB" sz="2000" b="0" i="0" u="none" strike="noStrike" kern="1200" cap="none" spc="0" normalizeH="0" dirty="0" smtClean="0">
              <a:ln>
                <a:noFill/>
              </a:ln>
              <a:solidFill>
                <a:srgbClr val="00009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676400" y="0"/>
            <a:ext cx="6172200" cy="762000"/>
          </a:xfrm>
        </p:spPr>
        <p:txBody>
          <a:bodyPr>
            <a:noAutofit/>
          </a:bodyPr>
          <a:lstStyle/>
          <a:p>
            <a:r>
              <a:rPr lang="en-GB" sz="2400" dirty="0" smtClean="0">
                <a:solidFill>
                  <a:srgbClr val="000090"/>
                </a:solidFill>
              </a:rPr>
              <a:t>New CERN SPS based QCD facility</a:t>
            </a:r>
            <a:br>
              <a:rPr lang="en-GB" sz="2400" dirty="0" smtClean="0">
                <a:solidFill>
                  <a:srgbClr val="000090"/>
                </a:solidFill>
              </a:rPr>
            </a:br>
            <a:r>
              <a:rPr lang="en-GB" sz="2400" dirty="0" smtClean="0">
                <a:solidFill>
                  <a:srgbClr val="000090"/>
                </a:solidFill>
              </a:rPr>
              <a:t>Letter of Intent</a:t>
            </a:r>
            <a:endParaRPr lang="en-GB" sz="2400" dirty="0">
              <a:solidFill>
                <a:srgbClr val="000090"/>
              </a:solidFill>
            </a:endParaRPr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0D6A253-3FE1-9645-8D13-07697192231F}" type="datetime1">
              <a:rPr lang="it-IT" smtClean="0"/>
              <a:pPr>
                <a:defRPr/>
              </a:pPr>
              <a:t>14-06-2018</a:t>
            </a:fld>
            <a:endParaRPr lang="it-IT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Oleg Denisov</a:t>
            </a:r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B922CDF-68A7-BB49-A4E6-D21B1AA92255}" type="slidenum">
              <a:rPr lang="it-IT" smtClean="0"/>
              <a:pPr>
                <a:defRPr/>
              </a:pPr>
              <a:t>3</a:t>
            </a:fld>
            <a:endParaRPr lang="it-IT" dirty="0"/>
          </a:p>
        </p:txBody>
      </p:sp>
      <p:sp>
        <p:nvSpPr>
          <p:cNvPr id="10" name="CasellaDiTesto 9"/>
          <p:cNvSpPr txBox="1"/>
          <p:nvPr/>
        </p:nvSpPr>
        <p:spPr>
          <a:xfrm>
            <a:off x="533400" y="5257800"/>
            <a:ext cx="8153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 smtClean="0">
                <a:solidFill>
                  <a:srgbClr val="000090"/>
                </a:solidFill>
              </a:rPr>
              <a:t>First step: Internal circulation to the COMPASS Collaboration </a:t>
            </a:r>
          </a:p>
          <a:p>
            <a:pPr algn="ctr"/>
            <a:r>
              <a:rPr lang="en-GB" sz="2000" dirty="0" smtClean="0">
                <a:solidFill>
                  <a:srgbClr val="000090"/>
                </a:solidFill>
              </a:rPr>
              <a:t>of March 20</a:t>
            </a:r>
            <a:r>
              <a:rPr lang="en-GB" sz="2000" baseline="30000" dirty="0" smtClean="0">
                <a:solidFill>
                  <a:srgbClr val="000090"/>
                </a:solidFill>
              </a:rPr>
              <a:t>th</a:t>
            </a:r>
            <a:r>
              <a:rPr lang="en-GB" sz="2000" dirty="0" smtClean="0">
                <a:solidFill>
                  <a:srgbClr val="000090"/>
                </a:solidFill>
              </a:rPr>
              <a:t> 2018</a:t>
            </a:r>
            <a:endParaRPr lang="en-GB" sz="2000" dirty="0">
              <a:solidFill>
                <a:srgbClr val="000090"/>
              </a:solidFill>
            </a:endParaRPr>
          </a:p>
        </p:txBody>
      </p:sp>
      <p:pic>
        <p:nvPicPr>
          <p:cNvPr id="8" name="Immagin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0600" y="914400"/>
            <a:ext cx="7010400" cy="422275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676400" y="0"/>
            <a:ext cx="6172200" cy="762000"/>
          </a:xfrm>
        </p:spPr>
        <p:txBody>
          <a:bodyPr>
            <a:noAutofit/>
          </a:bodyPr>
          <a:lstStyle/>
          <a:p>
            <a:r>
              <a:rPr lang="en-GB" sz="2400" dirty="0" err="1" smtClean="0">
                <a:solidFill>
                  <a:srgbClr val="000090"/>
                </a:solidFill>
              </a:rPr>
              <a:t>LoI</a:t>
            </a:r>
            <a:r>
              <a:rPr lang="en-GB" sz="2400" dirty="0" smtClean="0">
                <a:solidFill>
                  <a:srgbClr val="000090"/>
                </a:solidFill>
              </a:rPr>
              <a:t> content: Physics  </a:t>
            </a:r>
            <a:endParaRPr lang="en-GB" sz="2400" dirty="0">
              <a:solidFill>
                <a:srgbClr val="000090"/>
              </a:solidFill>
            </a:endParaRPr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0D6A253-3FE1-9645-8D13-07697192231F}" type="datetime1">
              <a:rPr lang="it-IT" smtClean="0"/>
              <a:pPr>
                <a:defRPr/>
              </a:pPr>
              <a:t>14-06-2018</a:t>
            </a:fld>
            <a:endParaRPr lang="it-IT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dirty="0" smtClean="0"/>
              <a:t>Oleg Denisov</a:t>
            </a:r>
            <a:endParaRPr lang="it-IT" dirty="0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B922CDF-68A7-BB49-A4E6-D21B1AA92255}" type="slidenum">
              <a:rPr lang="it-IT" smtClean="0"/>
              <a:pPr>
                <a:defRPr/>
              </a:pPr>
              <a:t>4</a:t>
            </a:fld>
            <a:endParaRPr lang="it-IT" dirty="0"/>
          </a:p>
        </p:txBody>
      </p:sp>
      <p:pic>
        <p:nvPicPr>
          <p:cNvPr id="9" name="Immagin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8358" y="990600"/>
            <a:ext cx="4129740" cy="5486400"/>
          </a:xfrm>
          <a:prstGeom prst="rect">
            <a:avLst/>
          </a:prstGeom>
        </p:spPr>
      </p:pic>
      <p:pic>
        <p:nvPicPr>
          <p:cNvPr id="8" name="Immagin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95800" y="990600"/>
            <a:ext cx="4220568" cy="3733800"/>
          </a:xfrm>
          <a:prstGeom prst="rect">
            <a:avLst/>
          </a:prstGeom>
        </p:spPr>
      </p:pic>
      <p:sp>
        <p:nvSpPr>
          <p:cNvPr id="11" name="CasellaDiTesto 10"/>
          <p:cNvSpPr txBox="1"/>
          <p:nvPr/>
        </p:nvSpPr>
        <p:spPr>
          <a:xfrm>
            <a:off x="4343400" y="4724400"/>
            <a:ext cx="48006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 smtClean="0">
                <a:solidFill>
                  <a:srgbClr val="000090"/>
                </a:solidFill>
              </a:rPr>
              <a:t>The content of the </a:t>
            </a:r>
            <a:r>
              <a:rPr lang="en-GB" sz="1600" dirty="0" err="1" smtClean="0">
                <a:solidFill>
                  <a:srgbClr val="000090"/>
                </a:solidFill>
              </a:rPr>
              <a:t>LoI</a:t>
            </a:r>
            <a:r>
              <a:rPr lang="en-GB" sz="1600" dirty="0" smtClean="0">
                <a:solidFill>
                  <a:srgbClr val="000090"/>
                </a:solidFill>
              </a:rPr>
              <a:t> has been reported at </a:t>
            </a:r>
          </a:p>
          <a:p>
            <a:pPr algn="ctr"/>
            <a:r>
              <a:rPr lang="en-GB" sz="1600" dirty="0" smtClean="0">
                <a:solidFill>
                  <a:srgbClr val="000090"/>
                </a:solidFill>
              </a:rPr>
              <a:t>several PBC meetings in 2016 and 2017.</a:t>
            </a:r>
          </a:p>
          <a:p>
            <a:pPr algn="ctr"/>
            <a:endParaRPr lang="en-GB" sz="1600" dirty="0" smtClean="0">
              <a:solidFill>
                <a:srgbClr val="000090"/>
              </a:solidFill>
            </a:endParaRPr>
          </a:p>
          <a:p>
            <a:pPr algn="ctr"/>
            <a:r>
              <a:rPr lang="en-GB" sz="1600" dirty="0" smtClean="0">
                <a:solidFill>
                  <a:srgbClr val="000090"/>
                </a:solidFill>
              </a:rPr>
              <a:t>10 projects for the moment, at first stage we are going to use available hadron/muon beam, at the second – RF separated </a:t>
            </a:r>
            <a:r>
              <a:rPr lang="en-GB" sz="1600" dirty="0" err="1" smtClean="0">
                <a:solidFill>
                  <a:srgbClr val="000090"/>
                </a:solidFill>
              </a:rPr>
              <a:t>kaon</a:t>
            </a:r>
            <a:r>
              <a:rPr lang="en-GB" sz="1600" dirty="0" smtClean="0">
                <a:solidFill>
                  <a:srgbClr val="000090"/>
                </a:solidFill>
              </a:rPr>
              <a:t> and antiproton beam. </a:t>
            </a:r>
          </a:p>
          <a:p>
            <a:pPr algn="ctr"/>
            <a:r>
              <a:rPr lang="en-GB" sz="1600" b="1" dirty="0" smtClean="0">
                <a:solidFill>
                  <a:srgbClr val="FF0000"/>
                </a:solidFill>
              </a:rPr>
              <a:t>All beams we are going to use are unique </a:t>
            </a:r>
          </a:p>
          <a:p>
            <a:pPr algn="ctr"/>
            <a:r>
              <a:rPr lang="en-GB" sz="1600" b="1" dirty="0" smtClean="0">
                <a:solidFill>
                  <a:srgbClr val="FF0000"/>
                </a:solidFill>
              </a:rPr>
              <a:t>worldwide</a:t>
            </a:r>
          </a:p>
          <a:p>
            <a:r>
              <a:rPr lang="en-GB" sz="1600" dirty="0" smtClean="0">
                <a:solidFill>
                  <a:srgbClr val="FF0000"/>
                </a:solidFill>
              </a:rPr>
              <a:t> </a:t>
            </a:r>
            <a:endParaRPr lang="en-GB" sz="16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676400" y="0"/>
            <a:ext cx="6172200" cy="762000"/>
          </a:xfrm>
        </p:spPr>
        <p:txBody>
          <a:bodyPr>
            <a:noAutofit/>
          </a:bodyPr>
          <a:lstStyle/>
          <a:p>
            <a:r>
              <a:rPr lang="en-GB" sz="2400" dirty="0" err="1" smtClean="0">
                <a:solidFill>
                  <a:srgbClr val="000090"/>
                </a:solidFill>
              </a:rPr>
              <a:t>LoI</a:t>
            </a:r>
            <a:r>
              <a:rPr lang="en-GB" sz="2400" dirty="0" smtClean="0">
                <a:solidFill>
                  <a:srgbClr val="000090"/>
                </a:solidFill>
              </a:rPr>
              <a:t> content: Instrumentation  </a:t>
            </a:r>
            <a:endParaRPr lang="en-GB" sz="2400" dirty="0">
              <a:solidFill>
                <a:srgbClr val="000090"/>
              </a:solidFill>
            </a:endParaRPr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0D6A253-3FE1-9645-8D13-07697192231F}" type="datetime1">
              <a:rPr lang="it-IT" smtClean="0"/>
              <a:pPr>
                <a:defRPr/>
              </a:pPr>
              <a:t>14-06-2018</a:t>
            </a:fld>
            <a:endParaRPr lang="it-IT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dirty="0" smtClean="0"/>
              <a:t>Oleg Denisov</a:t>
            </a:r>
            <a:endParaRPr lang="it-IT" dirty="0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B922CDF-68A7-BB49-A4E6-D21B1AA92255}" type="slidenum">
              <a:rPr lang="it-IT" smtClean="0"/>
              <a:pPr>
                <a:defRPr/>
              </a:pPr>
              <a:t>5</a:t>
            </a:fld>
            <a:endParaRPr lang="it-IT" dirty="0"/>
          </a:p>
        </p:txBody>
      </p:sp>
      <p:sp>
        <p:nvSpPr>
          <p:cNvPr id="11" name="CasellaDiTesto 10"/>
          <p:cNvSpPr txBox="1"/>
          <p:nvPr/>
        </p:nvSpPr>
        <p:spPr>
          <a:xfrm>
            <a:off x="0" y="5486400"/>
            <a:ext cx="868680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 smtClean="0">
                <a:solidFill>
                  <a:srgbClr val="000090"/>
                </a:solidFill>
              </a:rPr>
              <a:t>It is difficult to give exact cost estimate right now: it stays in the range 10-20 MCHF</a:t>
            </a:r>
          </a:p>
          <a:p>
            <a:pPr algn="ctr"/>
            <a:r>
              <a:rPr lang="en-GB" sz="1600" dirty="0" smtClean="0">
                <a:solidFill>
                  <a:srgbClr val="000090"/>
                </a:solidFill>
              </a:rPr>
              <a:t> </a:t>
            </a:r>
            <a:endParaRPr lang="en-GB" sz="1600" dirty="0">
              <a:solidFill>
                <a:srgbClr val="000090"/>
              </a:solidFill>
            </a:endParaRPr>
          </a:p>
        </p:txBody>
      </p:sp>
      <p:pic>
        <p:nvPicPr>
          <p:cNvPr id="10" name="Immagin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1122506"/>
            <a:ext cx="6477001" cy="2916094"/>
          </a:xfrm>
          <a:prstGeom prst="rect">
            <a:avLst/>
          </a:prstGeom>
        </p:spPr>
      </p:pic>
      <p:pic>
        <p:nvPicPr>
          <p:cNvPr id="12" name="Immagin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886200"/>
            <a:ext cx="6391160" cy="1600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295400" y="152400"/>
            <a:ext cx="6705600" cy="685800"/>
          </a:xfrm>
        </p:spPr>
        <p:txBody>
          <a:bodyPr>
            <a:normAutofit fontScale="90000"/>
          </a:bodyPr>
          <a:lstStyle/>
          <a:p>
            <a:r>
              <a:rPr lang="en-GB" sz="2400" dirty="0" smtClean="0">
                <a:solidFill>
                  <a:srgbClr val="000090"/>
                </a:solidFill>
              </a:rPr>
              <a:t>Summary for PBC QCD conveners</a:t>
            </a:r>
            <a:br>
              <a:rPr lang="en-GB" sz="2400" dirty="0" smtClean="0">
                <a:solidFill>
                  <a:srgbClr val="000090"/>
                </a:solidFill>
              </a:rPr>
            </a:br>
            <a:endParaRPr lang="en-GB" sz="2400" dirty="0">
              <a:solidFill>
                <a:srgbClr val="000090"/>
              </a:solidFill>
            </a:endParaRPr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0D6A253-3FE1-9645-8D13-07697192231F}" type="datetime1">
              <a:rPr lang="it-IT" smtClean="0"/>
              <a:pPr>
                <a:defRPr/>
              </a:pPr>
              <a:t>14-06-2018</a:t>
            </a:fld>
            <a:endParaRPr lang="it-IT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Oleg Denisov</a:t>
            </a:r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B922CDF-68A7-BB49-A4E6-D21B1AA92255}" type="slidenum">
              <a:rPr lang="it-IT" smtClean="0"/>
              <a:pPr>
                <a:defRPr/>
              </a:pPr>
              <a:t>6</a:t>
            </a:fld>
            <a:endParaRPr lang="it-IT" dirty="0"/>
          </a:p>
        </p:txBody>
      </p:sp>
      <p:pic>
        <p:nvPicPr>
          <p:cNvPr id="7" name="Immagin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76400" y="825668"/>
            <a:ext cx="5924550" cy="543736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143000" y="0"/>
            <a:ext cx="6858000" cy="563562"/>
          </a:xfrm>
        </p:spPr>
        <p:txBody>
          <a:bodyPr>
            <a:normAutofit/>
          </a:bodyPr>
          <a:lstStyle/>
          <a:p>
            <a:r>
              <a:rPr lang="en-GB" sz="2400" dirty="0" smtClean="0">
                <a:solidFill>
                  <a:srgbClr val="000090"/>
                </a:solidFill>
              </a:rPr>
              <a:t>Summary table – beam requirements</a:t>
            </a:r>
            <a:endParaRPr lang="en-GB" sz="2400" dirty="0">
              <a:solidFill>
                <a:srgbClr val="000090"/>
              </a:solidFill>
            </a:endParaRPr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0D6A253-3FE1-9645-8D13-07697192231F}" type="datetime1">
              <a:rPr lang="it-IT" smtClean="0"/>
              <a:pPr>
                <a:defRPr/>
              </a:pPr>
              <a:t>14-06-2018</a:t>
            </a:fld>
            <a:endParaRPr lang="it-IT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Oleg Denisov</a:t>
            </a:r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B922CDF-68A7-BB49-A4E6-D21B1AA92255}" type="slidenum">
              <a:rPr lang="it-IT" smtClean="0"/>
              <a:pPr>
                <a:defRPr/>
              </a:pPr>
              <a:t>7</a:t>
            </a:fld>
            <a:endParaRPr lang="it-IT" dirty="0"/>
          </a:p>
        </p:txBody>
      </p:sp>
      <p:pic>
        <p:nvPicPr>
          <p:cNvPr id="8" name="Immagin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9200" y="457200"/>
            <a:ext cx="6616700" cy="598877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295400" y="152400"/>
            <a:ext cx="6705600" cy="685800"/>
          </a:xfrm>
        </p:spPr>
        <p:txBody>
          <a:bodyPr>
            <a:normAutofit fontScale="90000"/>
          </a:bodyPr>
          <a:lstStyle/>
          <a:p>
            <a:r>
              <a:rPr lang="en-GB" sz="2400" dirty="0" smtClean="0">
                <a:solidFill>
                  <a:srgbClr val="000090"/>
                </a:solidFill>
              </a:rPr>
              <a:t>Summary for PBC QCD conveners</a:t>
            </a:r>
            <a:br>
              <a:rPr lang="en-GB" sz="2400" dirty="0" smtClean="0">
                <a:solidFill>
                  <a:srgbClr val="000090"/>
                </a:solidFill>
              </a:rPr>
            </a:br>
            <a:endParaRPr lang="en-GB" sz="2400" dirty="0">
              <a:solidFill>
                <a:srgbClr val="000090"/>
              </a:solidFill>
            </a:endParaRPr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0D6A253-3FE1-9645-8D13-07697192231F}" type="datetime1">
              <a:rPr lang="it-IT" smtClean="0"/>
              <a:pPr>
                <a:defRPr/>
              </a:pPr>
              <a:t>14-06-2018</a:t>
            </a:fld>
            <a:endParaRPr lang="it-IT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Oleg Denisov</a:t>
            </a:r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B922CDF-68A7-BB49-A4E6-D21B1AA92255}" type="slidenum">
              <a:rPr lang="it-IT" smtClean="0"/>
              <a:pPr>
                <a:defRPr/>
              </a:pPr>
              <a:t>8</a:t>
            </a:fld>
            <a:endParaRPr lang="it-IT" dirty="0"/>
          </a:p>
        </p:txBody>
      </p:sp>
      <p:pic>
        <p:nvPicPr>
          <p:cNvPr id="8" name="Immagin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1000" y="1066800"/>
            <a:ext cx="8382000" cy="50419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143000" y="0"/>
            <a:ext cx="6858000" cy="563562"/>
          </a:xfrm>
        </p:spPr>
        <p:txBody>
          <a:bodyPr>
            <a:normAutofit/>
          </a:bodyPr>
          <a:lstStyle/>
          <a:p>
            <a:r>
              <a:rPr lang="en-GB" sz="2400" dirty="0" err="1" smtClean="0">
                <a:solidFill>
                  <a:srgbClr val="000090"/>
                </a:solidFill>
              </a:rPr>
              <a:t>LoI</a:t>
            </a:r>
            <a:r>
              <a:rPr lang="en-GB" sz="2400" dirty="0" smtClean="0">
                <a:solidFill>
                  <a:srgbClr val="000090"/>
                </a:solidFill>
              </a:rPr>
              <a:t> – new entries</a:t>
            </a:r>
            <a:endParaRPr lang="en-GB" sz="2400" dirty="0">
              <a:solidFill>
                <a:srgbClr val="000090"/>
              </a:solidFill>
            </a:endParaRPr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0D6A253-3FE1-9645-8D13-07697192231F}" type="datetime1">
              <a:rPr lang="it-IT" smtClean="0"/>
              <a:pPr>
                <a:defRPr/>
              </a:pPr>
              <a:t>14-06-2018</a:t>
            </a:fld>
            <a:endParaRPr lang="it-IT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Oleg Denisov</a:t>
            </a:r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B922CDF-68A7-BB49-A4E6-D21B1AA92255}" type="slidenum">
              <a:rPr lang="it-IT" smtClean="0"/>
              <a:pPr>
                <a:defRPr/>
              </a:pPr>
              <a:t>9</a:t>
            </a:fld>
            <a:endParaRPr lang="it-IT" dirty="0"/>
          </a:p>
        </p:txBody>
      </p:sp>
      <p:sp>
        <p:nvSpPr>
          <p:cNvPr id="7" name="CasellaDiTesto 6"/>
          <p:cNvSpPr txBox="1"/>
          <p:nvPr/>
        </p:nvSpPr>
        <p:spPr>
          <a:xfrm>
            <a:off x="381000" y="1066800"/>
            <a:ext cx="8076925" cy="31393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 dirty="0" smtClean="0">
                <a:solidFill>
                  <a:srgbClr val="000090"/>
                </a:solidFill>
              </a:rPr>
              <a:t>The content of the </a:t>
            </a:r>
            <a:r>
              <a:rPr lang="en-GB" sz="1800" dirty="0" err="1" smtClean="0">
                <a:solidFill>
                  <a:srgbClr val="000090"/>
                </a:solidFill>
              </a:rPr>
              <a:t>LoI</a:t>
            </a:r>
            <a:r>
              <a:rPr lang="en-GB" sz="1800" dirty="0" smtClean="0">
                <a:solidFill>
                  <a:srgbClr val="000090"/>
                </a:solidFill>
              </a:rPr>
              <a:t> has been reported at PBC meetings in 2016 and 2017.</a:t>
            </a:r>
          </a:p>
          <a:p>
            <a:endParaRPr lang="en-GB" sz="1800" dirty="0" smtClean="0">
              <a:solidFill>
                <a:srgbClr val="000090"/>
              </a:solidFill>
            </a:endParaRPr>
          </a:p>
          <a:p>
            <a:r>
              <a:rPr lang="en-GB" sz="1800" dirty="0" err="1" smtClean="0">
                <a:solidFill>
                  <a:srgbClr val="000090"/>
                </a:solidFill>
              </a:rPr>
              <a:t>LoI</a:t>
            </a:r>
            <a:r>
              <a:rPr lang="en-GB" sz="1800" dirty="0" smtClean="0">
                <a:solidFill>
                  <a:srgbClr val="000090"/>
                </a:solidFill>
              </a:rPr>
              <a:t> is open for new ideas and collaborators so it is changing every time..</a:t>
            </a:r>
          </a:p>
          <a:p>
            <a:endParaRPr lang="en-GB" sz="1800" dirty="0" smtClean="0">
              <a:solidFill>
                <a:srgbClr val="000090"/>
              </a:solidFill>
            </a:endParaRPr>
          </a:p>
          <a:p>
            <a:endParaRPr lang="en-GB" sz="1800" dirty="0" smtClean="0">
              <a:solidFill>
                <a:srgbClr val="000090"/>
              </a:solidFill>
            </a:endParaRPr>
          </a:p>
          <a:p>
            <a:r>
              <a:rPr lang="en-GB" sz="1800" dirty="0" smtClean="0">
                <a:solidFill>
                  <a:srgbClr val="000090"/>
                </a:solidFill>
              </a:rPr>
              <a:t>Two new entries over the past ~2 month:</a:t>
            </a:r>
          </a:p>
          <a:p>
            <a:endParaRPr lang="en-GB" sz="1800" dirty="0" smtClean="0">
              <a:solidFill>
                <a:srgbClr val="000090"/>
              </a:solidFill>
            </a:endParaRPr>
          </a:p>
          <a:p>
            <a:pPr>
              <a:buFontTx/>
              <a:buChar char="-"/>
            </a:pPr>
            <a:r>
              <a:rPr lang="en-GB" sz="1800" dirty="0" smtClean="0">
                <a:solidFill>
                  <a:srgbClr val="000090"/>
                </a:solidFill>
              </a:rPr>
              <a:t> Neutral pion life time measurement</a:t>
            </a:r>
          </a:p>
          <a:p>
            <a:pPr>
              <a:buFontTx/>
              <a:buChar char="-"/>
            </a:pPr>
            <a:endParaRPr lang="en-GB" sz="1800" dirty="0" smtClean="0">
              <a:solidFill>
                <a:srgbClr val="000090"/>
              </a:solidFill>
            </a:endParaRPr>
          </a:p>
          <a:p>
            <a:pPr>
              <a:buFontTx/>
              <a:buChar char="-"/>
            </a:pPr>
            <a:r>
              <a:rPr lang="en-GB" sz="1800" dirty="0" smtClean="0">
                <a:solidFill>
                  <a:srgbClr val="000090"/>
                </a:solidFill>
              </a:rPr>
              <a:t> Vector meson production in nuclear matter</a:t>
            </a:r>
          </a:p>
          <a:p>
            <a:r>
              <a:rPr lang="en-GB" sz="1800" dirty="0" smtClean="0">
                <a:solidFill>
                  <a:srgbClr val="000090"/>
                </a:solidFill>
              </a:rPr>
              <a:t> </a:t>
            </a:r>
            <a:endParaRPr lang="en-GB" sz="1800" dirty="0">
              <a:solidFill>
                <a:srgbClr val="00009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_compass_t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ema di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ema di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cern_compass_tema.thmx</Template>
  <TotalTime>18779</TotalTime>
  <Words>949</Words>
  <Application>Microsoft Macintosh PowerPoint</Application>
  <PresentationFormat>Presentazione su schermo (4:3)</PresentationFormat>
  <Paragraphs>169</Paragraphs>
  <Slides>16</Slides>
  <Notes>0</Notes>
  <HiddenSlides>0</HiddenSlides>
  <MMClips>0</MMClips>
  <ScaleCrop>false</ScaleCrop>
  <HeadingPairs>
    <vt:vector size="4" baseType="variant">
      <vt:variant>
        <vt:lpstr>Modello struttura</vt:lpstr>
      </vt:variant>
      <vt:variant>
        <vt:i4>1</vt:i4>
      </vt:variant>
      <vt:variant>
        <vt:lpstr>Titoli diapositive</vt:lpstr>
      </vt:variant>
      <vt:variant>
        <vt:i4>16</vt:i4>
      </vt:variant>
    </vt:vector>
  </HeadingPairs>
  <TitlesOfParts>
    <vt:vector size="17" baseType="lpstr">
      <vt:lpstr>cern_compass_tema</vt:lpstr>
      <vt:lpstr>Physics Beyond Colliders   CERN 14/06/2018</vt:lpstr>
      <vt:lpstr>Outline</vt:lpstr>
      <vt:lpstr>New CERN SPS based QCD facility Letter of Intent</vt:lpstr>
      <vt:lpstr>LoI content: Physics  </vt:lpstr>
      <vt:lpstr>LoI content: Instrumentation  </vt:lpstr>
      <vt:lpstr>Summary for PBC QCD conveners </vt:lpstr>
      <vt:lpstr>Summary table – beam requirements</vt:lpstr>
      <vt:lpstr>Summary for PBC QCD conveners </vt:lpstr>
      <vt:lpstr>LoI – new entries</vt:lpstr>
      <vt:lpstr>LoI – neutral pion life time</vt:lpstr>
      <vt:lpstr>LoI – vector meson production in nuclear matter</vt:lpstr>
      <vt:lpstr>Beam test for Proton Radius measurement</vt:lpstr>
      <vt:lpstr>Loi &amp; Proposal timelines</vt:lpstr>
      <vt:lpstr>Mini Workshop CERN-Prevessin, Bat 774/R013, 2pm-7pm https://indico.cern.ch/event/737176/</vt:lpstr>
      <vt:lpstr>SUMMARY</vt:lpstr>
      <vt:lpstr>Thank you!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Drell-Yan physics at COMPASS</dc:title>
  <dc:creator>gkm</dc:creator>
  <cp:lastModifiedBy>Oleg Denisov</cp:lastModifiedBy>
  <cp:revision>614</cp:revision>
  <cp:lastPrinted>2016-06-09T08:37:33Z</cp:lastPrinted>
  <dcterms:created xsi:type="dcterms:W3CDTF">2018-06-14T12:04:41Z</dcterms:created>
  <dcterms:modified xsi:type="dcterms:W3CDTF">2018-06-14T12:05:09Z</dcterms:modified>
</cp:coreProperties>
</file>