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76" r:id="rId4"/>
    <p:sldId id="297" r:id="rId5"/>
    <p:sldId id="292" r:id="rId6"/>
    <p:sldId id="290" r:id="rId7"/>
    <p:sldId id="293" r:id="rId8"/>
    <p:sldId id="294" r:id="rId9"/>
    <p:sldId id="262" r:id="rId10"/>
    <p:sldId id="268" r:id="rId11"/>
    <p:sldId id="296" r:id="rId12"/>
    <p:sldId id="298" r:id="rId13"/>
    <p:sldId id="266" r:id="rId14"/>
    <p:sldId id="285" r:id="rId15"/>
    <p:sldId id="286" r:id="rId16"/>
    <p:sldId id="287" r:id="rId17"/>
    <p:sldId id="284" r:id="rId18"/>
    <p:sldId id="300" r:id="rId19"/>
    <p:sldId id="275" r:id="rId20"/>
    <p:sldId id="301" r:id="rId21"/>
    <p:sldId id="288" r:id="rId22"/>
    <p:sldId id="274" r:id="rId23"/>
    <p:sldId id="269" r:id="rId24"/>
    <p:sldId id="295" r:id="rId25"/>
    <p:sldId id="299" r:id="rId26"/>
    <p:sldId id="271" r:id="rId27"/>
    <p:sldId id="272" r:id="rId28"/>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59" autoAdjust="0"/>
    <p:restoredTop sz="94660"/>
  </p:normalViewPr>
  <p:slideViewPr>
    <p:cSldViewPr snapToGrid="0">
      <p:cViewPr varScale="1">
        <p:scale>
          <a:sx n="115" d="100"/>
          <a:sy n="115" d="100"/>
        </p:scale>
        <p:origin x="49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Users\e\emnilsso\Documents\11T_lessons\CC_size_summary.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745675135097"/>
          <c:y val="0.25267891739421899"/>
          <c:w val="0.79104564355393303"/>
          <c:h val="0.54301940047474795"/>
        </c:manualLayout>
      </c:layout>
      <c:barChart>
        <c:barDir val="col"/>
        <c:grouping val="stacked"/>
        <c:varyColors val="0"/>
        <c:ser>
          <c:idx val="0"/>
          <c:order val="0"/>
          <c:tx>
            <c:strRef>
              <c:f>Sheet1!$G$1</c:f>
              <c:strCache>
                <c:ptCount val="1"/>
                <c:pt idx="0">
                  <c:v>Average azimuthal excess of coil arc (mm)</c:v>
                </c:pt>
              </c:strCache>
            </c:strRef>
          </c:tx>
          <c:spPr>
            <a:solidFill>
              <a:schemeClr val="accent1"/>
            </a:solidFill>
            <a:ln>
              <a:noFill/>
            </a:ln>
            <a:effectLst/>
          </c:spPr>
          <c:invertIfNegative val="0"/>
          <c:cat>
            <c:strRef>
              <c:f>Sheet1!$A$2:$A$8</c:f>
              <c:strCache>
                <c:ptCount val="7"/>
                <c:pt idx="0">
                  <c:v>SP102</c:v>
                </c:pt>
                <c:pt idx="1">
                  <c:v>SP103</c:v>
                </c:pt>
                <c:pt idx="2">
                  <c:v>SP104</c:v>
                </c:pt>
                <c:pt idx="3">
                  <c:v>SP104b (DP102)</c:v>
                </c:pt>
                <c:pt idx="4">
                  <c:v>SP105</c:v>
                </c:pt>
                <c:pt idx="5">
                  <c:v>SP105b (DP102)</c:v>
                </c:pt>
                <c:pt idx="6">
                  <c:v>SP106</c:v>
                </c:pt>
              </c:strCache>
            </c:strRef>
          </c:cat>
          <c:val>
            <c:numRef>
              <c:f>Sheet1!$G$2:$G$8</c:f>
              <c:numCache>
                <c:formatCode>General</c:formatCode>
                <c:ptCount val="7"/>
                <c:pt idx="0">
                  <c:v>0.374</c:v>
                </c:pt>
                <c:pt idx="1">
                  <c:v>0.51200000000000001</c:v>
                </c:pt>
                <c:pt idx="2">
                  <c:v>0.58250000000000002</c:v>
                </c:pt>
                <c:pt idx="3">
                  <c:v>0.4375</c:v>
                </c:pt>
                <c:pt idx="4">
                  <c:v>0.50049999999999994</c:v>
                </c:pt>
                <c:pt idx="5">
                  <c:v>0.45050000000000001</c:v>
                </c:pt>
                <c:pt idx="6">
                  <c:v>0.45850000000000002</c:v>
                </c:pt>
              </c:numCache>
            </c:numRef>
          </c:val>
          <c:extLst>
            <c:ext xmlns:c16="http://schemas.microsoft.com/office/drawing/2014/chart" uri="{C3380CC4-5D6E-409C-BE32-E72D297353CC}">
              <c16:uniqueId val="{00000000-E975-41EC-AC90-318D5F6F7274}"/>
            </c:ext>
          </c:extLst>
        </c:ser>
        <c:ser>
          <c:idx val="1"/>
          <c:order val="1"/>
          <c:tx>
            <c:strRef>
              <c:f>Sheet1!$H$1</c:f>
              <c:strCache>
                <c:ptCount val="1"/>
                <c:pt idx="0">
                  <c:v>Applied pole shim per arc (mm)</c:v>
                </c:pt>
              </c:strCache>
            </c:strRef>
          </c:tx>
          <c:spPr>
            <a:solidFill>
              <a:schemeClr val="accent2"/>
            </a:solidFill>
            <a:ln>
              <a:noFill/>
            </a:ln>
            <a:effectLst/>
          </c:spPr>
          <c:invertIfNegative val="0"/>
          <c:cat>
            <c:strRef>
              <c:f>Sheet1!$A$2:$A$8</c:f>
              <c:strCache>
                <c:ptCount val="7"/>
                <c:pt idx="0">
                  <c:v>SP102</c:v>
                </c:pt>
                <c:pt idx="1">
                  <c:v>SP103</c:v>
                </c:pt>
                <c:pt idx="2">
                  <c:v>SP104</c:v>
                </c:pt>
                <c:pt idx="3">
                  <c:v>SP104b (DP102)</c:v>
                </c:pt>
                <c:pt idx="4">
                  <c:v>SP105</c:v>
                </c:pt>
                <c:pt idx="5">
                  <c:v>SP105b (DP102)</c:v>
                </c:pt>
                <c:pt idx="6">
                  <c:v>SP106</c:v>
                </c:pt>
              </c:strCache>
            </c:strRef>
          </c:cat>
          <c:val>
            <c:numRef>
              <c:f>Sheet1!$H$2:$H$8</c:f>
              <c:numCache>
                <c:formatCode>General</c:formatCode>
                <c:ptCount val="7"/>
                <c:pt idx="0">
                  <c:v>0.22500000000000001</c:v>
                </c:pt>
                <c:pt idx="1">
                  <c:v>0.25</c:v>
                </c:pt>
                <c:pt idx="2">
                  <c:v>0.3</c:v>
                </c:pt>
                <c:pt idx="3">
                  <c:v>0.25</c:v>
                </c:pt>
                <c:pt idx="4">
                  <c:v>0.2</c:v>
                </c:pt>
                <c:pt idx="5">
                  <c:v>0.15</c:v>
                </c:pt>
                <c:pt idx="6">
                  <c:v>0.2</c:v>
                </c:pt>
              </c:numCache>
            </c:numRef>
          </c:val>
          <c:extLst>
            <c:ext xmlns:c16="http://schemas.microsoft.com/office/drawing/2014/chart" uri="{C3380CC4-5D6E-409C-BE32-E72D297353CC}">
              <c16:uniqueId val="{00000001-E975-41EC-AC90-318D5F6F7274}"/>
            </c:ext>
          </c:extLst>
        </c:ser>
        <c:dLbls>
          <c:showLegendKey val="0"/>
          <c:showVal val="0"/>
          <c:showCatName val="0"/>
          <c:showSerName val="0"/>
          <c:showPercent val="0"/>
          <c:showBubbleSize val="0"/>
        </c:dLbls>
        <c:gapWidth val="150"/>
        <c:overlap val="100"/>
        <c:axId val="-2072590464"/>
        <c:axId val="-2072587088"/>
      </c:barChart>
      <c:catAx>
        <c:axId val="-2072590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072587088"/>
        <c:crosses val="autoZero"/>
        <c:auto val="1"/>
        <c:lblAlgn val="ctr"/>
        <c:lblOffset val="100"/>
        <c:noMultiLvlLbl val="0"/>
      </c:catAx>
      <c:valAx>
        <c:axId val="-20725870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sz="1600" dirty="0" smtClean="0">
                    <a:latin typeface="Times New Roman" panose="02020603050405020304" pitchFamily="18" charset="0"/>
                    <a:cs typeface="Times New Roman" panose="02020603050405020304" pitchFamily="18" charset="0"/>
                  </a:rPr>
                  <a:t>Azimuthal excess (mm)</a:t>
                </a:r>
                <a:endParaRPr lang="en-GB" sz="1600" dirty="0">
                  <a:latin typeface="Times New Roman" panose="02020603050405020304" pitchFamily="18" charset="0"/>
                  <a:cs typeface="Times New Roman" panose="02020603050405020304" pitchFamily="18" charset="0"/>
                </a:endParaRPr>
              </a:p>
            </c:rich>
          </c:tx>
          <c:layout>
            <c:manualLayout>
              <c:xMode val="edge"/>
              <c:yMode val="edge"/>
              <c:x val="1.53565601094814E-2"/>
              <c:y val="0.22140548682335201"/>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072590464"/>
        <c:crosses val="autoZero"/>
        <c:crossBetween val="between"/>
      </c:valAx>
      <c:spPr>
        <a:noFill/>
        <a:ln>
          <a:noFill/>
        </a:ln>
        <a:effectLst/>
      </c:spPr>
    </c:plotArea>
    <c:legend>
      <c:legendPos val="b"/>
      <c:layout>
        <c:manualLayout>
          <c:xMode val="edge"/>
          <c:yMode val="edge"/>
          <c:x val="4.7911037616674798E-2"/>
          <c:y val="8.7758041607080395E-2"/>
          <c:w val="0.95013487788616702"/>
          <c:h val="5.9111827151813102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BA0F3E-ED09-4425-B1C9-5BE0AA1EA611}" type="datetimeFigureOut">
              <a:rPr lang="en-GB" smtClean="0"/>
              <a:t>07/03/2018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38B4FF-990A-429C-820D-6D9CCB0054B8}" type="slidenum">
              <a:rPr lang="en-GB" smtClean="0"/>
              <a:t>‹#›</a:t>
            </a:fld>
            <a:endParaRPr lang="en-GB"/>
          </a:p>
        </p:txBody>
      </p:sp>
    </p:spTree>
    <p:extLst>
      <p:ext uri="{BB962C8B-B14F-4D97-AF65-F5344CB8AC3E}">
        <p14:creationId xmlns:p14="http://schemas.microsoft.com/office/powerpoint/2010/main" val="4102374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Comment on corresponding</a:t>
            </a:r>
            <a:r>
              <a:rPr lang="en-GB" baseline="0" dirty="0" smtClean="0"/>
              <a:t> average pre stress</a:t>
            </a:r>
          </a:p>
          <a:p>
            <a:r>
              <a:rPr lang="en-GB" baseline="0" dirty="0" smtClean="0"/>
              <a:t>Add SP101 and SP106</a:t>
            </a:r>
            <a:endParaRPr lang="en-GB" dirty="0"/>
          </a:p>
        </p:txBody>
      </p:sp>
      <p:sp>
        <p:nvSpPr>
          <p:cNvPr id="4" name="Slide Number Placeholder 3"/>
          <p:cNvSpPr>
            <a:spLocks noGrp="1"/>
          </p:cNvSpPr>
          <p:nvPr>
            <p:ph type="sldNum" sz="quarter" idx="10"/>
          </p:nvPr>
        </p:nvSpPr>
        <p:spPr/>
        <p:txBody>
          <a:bodyPr/>
          <a:lstStyle/>
          <a:p>
            <a:fld id="{7E3D7F4A-C078-40C0-B48A-E57751E1C3DF}" type="slidenum">
              <a:rPr lang="en-GB" smtClean="0"/>
              <a:t>25</a:t>
            </a:fld>
            <a:endParaRPr lang="en-GB"/>
          </a:p>
        </p:txBody>
      </p:sp>
    </p:spTree>
    <p:extLst>
      <p:ext uri="{BB962C8B-B14F-4D97-AF65-F5344CB8AC3E}">
        <p14:creationId xmlns:p14="http://schemas.microsoft.com/office/powerpoint/2010/main" val="17422148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828800" y="6356351"/>
            <a:ext cx="8412000" cy="360000"/>
          </a:xfrm>
        </p:spPr>
        <p:txBody>
          <a:bodyPr lIns="0" tIns="0" rIns="0" bIns="0" anchor="b" anchorCtr="0"/>
          <a:lstStyle>
            <a:lvl1pPr algn="r">
              <a:defRPr>
                <a:solidFill>
                  <a:schemeClr val="accent1"/>
                </a:solidFill>
              </a:defRPr>
            </a:lvl1pPr>
          </a:lstStyle>
          <a:p>
            <a:r>
              <a:rPr lang="en-GB" smtClean="0"/>
              <a:t>MDP-FCC-EuroCirCol - 7-3-2018 - G. Willering - 11T model test</a:t>
            </a:r>
            <a:endParaRPr lang="en-GB"/>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2DC7E12-22AD-4C4E-A1E2-4B3ADEE36751}" type="slidenum">
              <a:rPr lang="en-GB" smtClean="0"/>
              <a:t>‹#›</a:t>
            </a:fld>
            <a:endParaRPr lang="en-GB"/>
          </a:p>
        </p:txBody>
      </p:sp>
      <p:pic>
        <p:nvPicPr>
          <p:cNvPr id="12" name="Image 11" descr="HLU-logoN-title.png"/>
          <p:cNvPicPr>
            <a:picLocks noChangeAspect="1"/>
          </p:cNvPicPr>
          <p:nvPr/>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p:nvGrpSpPr>
        <p:grpSpPr>
          <a:xfrm>
            <a:off x="609600" y="6070604"/>
            <a:ext cx="609600" cy="609600"/>
            <a:chOff x="1447800" y="4580063"/>
            <a:chExt cx="457200" cy="457200"/>
          </a:xfrm>
        </p:grpSpPr>
        <p:sp>
          <p:nvSpPr>
            <p:cNvPr id="10" name="Rectangle 9"/>
            <p:cNvSpPr/>
            <p:nvPr/>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10"/>
            <p:cNvSpPr txBox="1"/>
            <p:nvPr/>
          </p:nvSpPr>
          <p:spPr>
            <a:xfrm>
              <a:off x="1485900" y="4670164"/>
              <a:ext cx="381000" cy="276999"/>
            </a:xfrm>
            <a:prstGeom prst="rect">
              <a:avLst/>
            </a:prstGeom>
            <a:noFill/>
          </p:spPr>
          <p:txBody>
            <a:bodyPr wrap="square" lIns="0" tIns="0" rIns="0" bIns="0" rtlCol="0">
              <a:spAutoFit/>
            </a:bodyPr>
            <a:lstStyle/>
            <a:p>
              <a:pPr algn="ctr"/>
              <a:r>
                <a:rPr lang="en-GB" sz="1200" dirty="0" smtClean="0"/>
                <a:t>logo</a:t>
              </a:r>
            </a:p>
            <a:p>
              <a:pPr algn="ctr"/>
              <a:r>
                <a:rPr lang="en-GB" sz="1200" dirty="0" smtClean="0"/>
                <a:t>area</a:t>
              </a:r>
              <a:endParaRPr lang="en-GB" sz="1200" dirty="0"/>
            </a:p>
          </p:txBody>
        </p:sp>
      </p:grpSp>
      <p:pic>
        <p:nvPicPr>
          <p:cNvPr id="13" name="Image 4" descr="CERN-logo_outline.jpg"/>
          <p:cNvPicPr>
            <a:picLocks noChangeAspect="1"/>
          </p:cNvPicPr>
          <p:nvPr/>
        </p:nvPicPr>
        <p:blipFill>
          <a:blip r:embed="rId4"/>
          <a:stretch>
            <a:fillRect/>
          </a:stretch>
        </p:blipFill>
        <p:spPr>
          <a:xfrm>
            <a:off x="502920" y="5875867"/>
            <a:ext cx="817880" cy="804333"/>
          </a:xfrm>
          <a:prstGeom prst="rect">
            <a:avLst/>
          </a:prstGeom>
        </p:spPr>
      </p:pic>
    </p:spTree>
    <p:extLst>
      <p:ext uri="{BB962C8B-B14F-4D97-AF65-F5344CB8AC3E}">
        <p14:creationId xmlns:p14="http://schemas.microsoft.com/office/powerpoint/2010/main" val="48461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540000" y="6356351"/>
            <a:ext cx="8836000" cy="360000"/>
          </a:xfrm>
        </p:spPr>
        <p:txBody>
          <a:bodyPr/>
          <a:lstStyle/>
          <a:p>
            <a:r>
              <a:rPr lang="en-GB" smtClean="0"/>
              <a:t>MDP-FCC-EuroCirCol - 7-3-2018 - G. Willering - 11T model test</a:t>
            </a:r>
            <a:endParaRPr lang="en-GB"/>
          </a:p>
        </p:txBody>
      </p:sp>
      <p:sp>
        <p:nvSpPr>
          <p:cNvPr id="6" name="Espace réservé du numéro de diapositive 5"/>
          <p:cNvSpPr>
            <a:spLocks noGrp="1"/>
          </p:cNvSpPr>
          <p:nvPr>
            <p:ph type="sldNum" sz="quarter" idx="12"/>
          </p:nvPr>
        </p:nvSpPr>
        <p:spPr/>
        <p:txBody>
          <a:bodyPr/>
          <a:lstStyle/>
          <a:p>
            <a:fld id="{B2DC7E12-22AD-4C4E-A1E2-4B3ADEE36751}" type="slidenum">
              <a:rPr lang="en-GB" smtClean="0"/>
              <a:t>‹#›</a:t>
            </a:fld>
            <a:endParaRPr lang="en-GB"/>
          </a:p>
        </p:txBody>
      </p:sp>
      <p:grpSp>
        <p:nvGrpSpPr>
          <p:cNvPr id="9" name="Grouper 8"/>
          <p:cNvGrpSpPr/>
          <p:nvPr/>
        </p:nvGrpSpPr>
        <p:grpSpPr>
          <a:xfrm>
            <a:off x="1930400" y="6106755"/>
            <a:ext cx="609600" cy="609600"/>
            <a:chOff x="1447800" y="4580063"/>
            <a:chExt cx="457200" cy="457200"/>
          </a:xfrm>
        </p:grpSpPr>
        <p:sp>
          <p:nvSpPr>
            <p:cNvPr id="10" name="Rectangle 9"/>
            <p:cNvSpPr/>
            <p:nvPr/>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10"/>
            <p:cNvSpPr txBox="1"/>
            <p:nvPr/>
          </p:nvSpPr>
          <p:spPr>
            <a:xfrm>
              <a:off x="1485900" y="4670164"/>
              <a:ext cx="381000" cy="276999"/>
            </a:xfrm>
            <a:prstGeom prst="rect">
              <a:avLst/>
            </a:prstGeom>
            <a:noFill/>
          </p:spPr>
          <p:txBody>
            <a:bodyPr wrap="square" lIns="0" tIns="0" rIns="0" bIns="0" rtlCol="0">
              <a:spAutoFit/>
            </a:bodyPr>
            <a:lstStyle/>
            <a:p>
              <a:pPr algn="ctr"/>
              <a:r>
                <a:rPr lang="en-GB" sz="1200" dirty="0" smtClean="0"/>
                <a:t>logo</a:t>
              </a:r>
            </a:p>
            <a:p>
              <a:pPr algn="ctr"/>
              <a:r>
                <a:rPr lang="en-GB" sz="1200" dirty="0" smtClean="0"/>
                <a:t>area</a:t>
              </a:r>
              <a:endParaRPr lang="en-GB" sz="1200" dirty="0"/>
            </a:p>
          </p:txBody>
        </p:sp>
      </p:grpSp>
      <p:pic>
        <p:nvPicPr>
          <p:cNvPr id="12" name="Image 6" descr="CERN-logo_outline.jpg"/>
          <p:cNvPicPr>
            <a:picLocks noChangeAspect="1"/>
          </p:cNvPicPr>
          <p:nvPr/>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4077761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540000" y="6356351"/>
            <a:ext cx="8836000" cy="360000"/>
          </a:xfrm>
        </p:spPr>
        <p:txBody>
          <a:bodyPr/>
          <a:lstStyle/>
          <a:p>
            <a:r>
              <a:rPr lang="en-GB" smtClean="0"/>
              <a:t>MDP-FCC-EuroCirCol - 7-3-2018 - G. Willering - 11T model test</a:t>
            </a:r>
            <a:endParaRPr lang="en-GB"/>
          </a:p>
        </p:txBody>
      </p:sp>
      <p:sp>
        <p:nvSpPr>
          <p:cNvPr id="9" name="Espace réservé du numéro de diapositive 8"/>
          <p:cNvSpPr>
            <a:spLocks noGrp="1"/>
          </p:cNvSpPr>
          <p:nvPr>
            <p:ph type="sldNum" sz="quarter" idx="12"/>
          </p:nvPr>
        </p:nvSpPr>
        <p:spPr/>
        <p:txBody>
          <a:bodyPr/>
          <a:lstStyle/>
          <a:p>
            <a:fld id="{B2DC7E12-22AD-4C4E-A1E2-4B3ADEE36751}" type="slidenum">
              <a:rPr lang="en-GB" smtClean="0"/>
              <a:t>‹#›</a:t>
            </a:fld>
            <a:endParaRPr lang="en-GB"/>
          </a:p>
        </p:txBody>
      </p:sp>
      <p:grpSp>
        <p:nvGrpSpPr>
          <p:cNvPr id="11" name="Grouper 10"/>
          <p:cNvGrpSpPr/>
          <p:nvPr/>
        </p:nvGrpSpPr>
        <p:grpSpPr>
          <a:xfrm>
            <a:off x="1930400" y="6106755"/>
            <a:ext cx="609600" cy="609600"/>
            <a:chOff x="1447800" y="4580063"/>
            <a:chExt cx="457200" cy="457200"/>
          </a:xfrm>
        </p:grpSpPr>
        <p:sp>
          <p:nvSpPr>
            <p:cNvPr id="12" name="Rectangle 11"/>
            <p:cNvSpPr/>
            <p:nvPr/>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3" name="ZoneTexte 12"/>
            <p:cNvSpPr txBox="1"/>
            <p:nvPr/>
          </p:nvSpPr>
          <p:spPr>
            <a:xfrm>
              <a:off x="1485900" y="4670164"/>
              <a:ext cx="381000" cy="276999"/>
            </a:xfrm>
            <a:prstGeom prst="rect">
              <a:avLst/>
            </a:prstGeom>
            <a:noFill/>
          </p:spPr>
          <p:txBody>
            <a:bodyPr wrap="square" lIns="0" tIns="0" rIns="0" bIns="0" rtlCol="0">
              <a:spAutoFit/>
            </a:bodyPr>
            <a:lstStyle/>
            <a:p>
              <a:pPr algn="ctr"/>
              <a:r>
                <a:rPr lang="en-GB" sz="1200" dirty="0" smtClean="0"/>
                <a:t>logo</a:t>
              </a:r>
            </a:p>
            <a:p>
              <a:pPr algn="ctr"/>
              <a:r>
                <a:rPr lang="en-GB" sz="1200" dirty="0" smtClean="0"/>
                <a:t>area</a:t>
              </a:r>
              <a:endParaRPr lang="en-GB" sz="1200" dirty="0"/>
            </a:p>
          </p:txBody>
        </p:sp>
      </p:grpSp>
      <p:pic>
        <p:nvPicPr>
          <p:cNvPr id="14" name="Image 6" descr="CERN-logo_outline.jpg"/>
          <p:cNvPicPr>
            <a:picLocks noChangeAspect="1"/>
          </p:cNvPicPr>
          <p:nvPr/>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7773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540000" y="6356351"/>
            <a:ext cx="8836000" cy="360000"/>
          </a:xfrm>
        </p:spPr>
        <p:txBody>
          <a:bodyPr/>
          <a:lstStyle/>
          <a:p>
            <a:r>
              <a:rPr lang="en-GB" smtClean="0"/>
              <a:t>MDP-FCC-EuroCirCol - 7-3-2018 - G. Willering - 11T model test</a:t>
            </a:r>
            <a:endParaRPr lang="en-GB"/>
          </a:p>
        </p:txBody>
      </p:sp>
      <p:sp>
        <p:nvSpPr>
          <p:cNvPr id="5" name="Espace réservé du numéro de diapositive 4"/>
          <p:cNvSpPr>
            <a:spLocks noGrp="1"/>
          </p:cNvSpPr>
          <p:nvPr>
            <p:ph type="sldNum" sz="quarter" idx="12"/>
          </p:nvPr>
        </p:nvSpPr>
        <p:spPr/>
        <p:txBody>
          <a:bodyPr/>
          <a:lstStyle/>
          <a:p>
            <a:fld id="{B2DC7E12-22AD-4C4E-A1E2-4B3ADEE36751}" type="slidenum">
              <a:rPr lang="en-GB" smtClean="0"/>
              <a:t>‹#›</a:t>
            </a:fld>
            <a:endParaRPr lang="en-GB"/>
          </a:p>
        </p:txBody>
      </p:sp>
      <p:grpSp>
        <p:nvGrpSpPr>
          <p:cNvPr id="7" name="Grouper 6"/>
          <p:cNvGrpSpPr/>
          <p:nvPr/>
        </p:nvGrpSpPr>
        <p:grpSpPr>
          <a:xfrm>
            <a:off x="1930400" y="6106755"/>
            <a:ext cx="609600" cy="609600"/>
            <a:chOff x="1447800" y="4580063"/>
            <a:chExt cx="457200" cy="457200"/>
          </a:xfrm>
        </p:grpSpPr>
        <p:sp>
          <p:nvSpPr>
            <p:cNvPr id="8" name="Rectangle 7"/>
            <p:cNvSpPr/>
            <p:nvPr/>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9" name="ZoneTexte 8"/>
            <p:cNvSpPr txBox="1"/>
            <p:nvPr/>
          </p:nvSpPr>
          <p:spPr>
            <a:xfrm>
              <a:off x="1485900" y="4670164"/>
              <a:ext cx="381000" cy="276999"/>
            </a:xfrm>
            <a:prstGeom prst="rect">
              <a:avLst/>
            </a:prstGeom>
            <a:noFill/>
          </p:spPr>
          <p:txBody>
            <a:bodyPr wrap="square" lIns="0" tIns="0" rIns="0" bIns="0" rtlCol="0">
              <a:spAutoFit/>
            </a:bodyPr>
            <a:lstStyle/>
            <a:p>
              <a:pPr algn="ctr"/>
              <a:r>
                <a:rPr lang="en-GB" sz="1200" dirty="0" smtClean="0"/>
                <a:t>logo</a:t>
              </a:r>
            </a:p>
            <a:p>
              <a:pPr algn="ctr"/>
              <a:r>
                <a:rPr lang="en-GB" sz="1200" dirty="0" smtClean="0"/>
                <a:t>area</a:t>
              </a:r>
              <a:endParaRPr lang="en-GB" sz="1200" dirty="0"/>
            </a:p>
          </p:txBody>
        </p:sp>
      </p:grpSp>
      <p:pic>
        <p:nvPicPr>
          <p:cNvPr id="10" name="Image 6" descr="CERN-logo_outline.jpg"/>
          <p:cNvPicPr>
            <a:picLocks noChangeAspect="1"/>
          </p:cNvPicPr>
          <p:nvPr/>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3939401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smtClean="0"/>
              <a:t>MDP-FCC-EuroCirCol - 7-3-2018 - G. Willering - 11T model test</a:t>
            </a:r>
            <a:endParaRPr lang="en-GB"/>
          </a:p>
        </p:txBody>
      </p:sp>
      <p:sp>
        <p:nvSpPr>
          <p:cNvPr id="4" name="Espace réservé du numéro de diapositive 3"/>
          <p:cNvSpPr>
            <a:spLocks noGrp="1"/>
          </p:cNvSpPr>
          <p:nvPr>
            <p:ph type="sldNum" sz="quarter" idx="12"/>
          </p:nvPr>
        </p:nvSpPr>
        <p:spPr/>
        <p:txBody>
          <a:bodyPr/>
          <a:lstStyle/>
          <a:p>
            <a:fld id="{B2DC7E12-22AD-4C4E-A1E2-4B3ADEE36751}" type="slidenum">
              <a:rPr lang="en-GB" smtClean="0"/>
              <a:t>‹#›</a:t>
            </a:fld>
            <a:endParaRPr lang="en-GB"/>
          </a:p>
        </p:txBody>
      </p:sp>
      <p:grpSp>
        <p:nvGrpSpPr>
          <p:cNvPr id="6" name="Grouper 5"/>
          <p:cNvGrpSpPr/>
          <p:nvPr/>
        </p:nvGrpSpPr>
        <p:grpSpPr>
          <a:xfrm>
            <a:off x="1930400" y="6106755"/>
            <a:ext cx="609600" cy="609600"/>
            <a:chOff x="1447800" y="4580063"/>
            <a:chExt cx="457200" cy="457200"/>
          </a:xfrm>
        </p:grpSpPr>
        <p:sp>
          <p:nvSpPr>
            <p:cNvPr id="7" name="Rectangle 6"/>
            <p:cNvSpPr/>
            <p:nvPr/>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8" name="ZoneTexte 7"/>
            <p:cNvSpPr txBox="1"/>
            <p:nvPr/>
          </p:nvSpPr>
          <p:spPr>
            <a:xfrm>
              <a:off x="1485900" y="4670164"/>
              <a:ext cx="381000" cy="276999"/>
            </a:xfrm>
            <a:prstGeom prst="rect">
              <a:avLst/>
            </a:prstGeom>
            <a:noFill/>
          </p:spPr>
          <p:txBody>
            <a:bodyPr wrap="square" lIns="0" tIns="0" rIns="0" bIns="0" rtlCol="0">
              <a:spAutoFit/>
            </a:bodyPr>
            <a:lstStyle/>
            <a:p>
              <a:pPr algn="ctr"/>
              <a:r>
                <a:rPr lang="en-GB" sz="1200" dirty="0" smtClean="0"/>
                <a:t>logo</a:t>
              </a:r>
            </a:p>
            <a:p>
              <a:pPr algn="ctr"/>
              <a:r>
                <a:rPr lang="en-GB" sz="1200" dirty="0" smtClean="0"/>
                <a:t>area</a:t>
              </a:r>
              <a:endParaRPr lang="en-GB" sz="1200" dirty="0"/>
            </a:p>
          </p:txBody>
        </p:sp>
      </p:grpSp>
      <p:pic>
        <p:nvPicPr>
          <p:cNvPr id="9" name="Image 6" descr="CERN-logo_outline.jpg"/>
          <p:cNvPicPr>
            <a:picLocks noChangeAspect="1"/>
          </p:cNvPicPr>
          <p:nvPr/>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3717957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noProof="0" smtClean="0"/>
              <a:t>Click icon to add picture</a:t>
            </a:r>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smtClean="0"/>
              <a:t>MDP-FCC-EuroCirCol - 7-3-2018 - G. Willering - 11T model test</a:t>
            </a:r>
            <a:endParaRPr lang="en-GB"/>
          </a:p>
        </p:txBody>
      </p:sp>
      <p:sp>
        <p:nvSpPr>
          <p:cNvPr id="7" name="Espace réservé du numéro de diapositive 6"/>
          <p:cNvSpPr>
            <a:spLocks noGrp="1"/>
          </p:cNvSpPr>
          <p:nvPr>
            <p:ph type="sldNum" sz="quarter" idx="12"/>
          </p:nvPr>
        </p:nvSpPr>
        <p:spPr/>
        <p:txBody>
          <a:bodyPr/>
          <a:lstStyle/>
          <a:p>
            <a:fld id="{B2DC7E12-22AD-4C4E-A1E2-4B3ADEE36751}" type="slidenum">
              <a:rPr lang="en-GB" smtClean="0"/>
              <a:t>‹#›</a:t>
            </a:fld>
            <a:endParaRPr lang="en-GB"/>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smtClean="0"/>
              <a:t>Image title</a:t>
            </a:r>
            <a:endParaRPr lang="en-GB" dirty="0"/>
          </a:p>
        </p:txBody>
      </p:sp>
      <p:grpSp>
        <p:nvGrpSpPr>
          <p:cNvPr id="8" name="Grouper 5"/>
          <p:cNvGrpSpPr/>
          <p:nvPr/>
        </p:nvGrpSpPr>
        <p:grpSpPr>
          <a:xfrm>
            <a:off x="1930400" y="6106755"/>
            <a:ext cx="609600" cy="609600"/>
            <a:chOff x="1447800" y="4580063"/>
            <a:chExt cx="457200" cy="457200"/>
          </a:xfrm>
        </p:grpSpPr>
        <p:sp>
          <p:nvSpPr>
            <p:cNvPr id="10" name="Rectangle 9"/>
            <p:cNvSpPr/>
            <p:nvPr/>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7"/>
            <p:cNvSpPr txBox="1"/>
            <p:nvPr/>
          </p:nvSpPr>
          <p:spPr>
            <a:xfrm>
              <a:off x="1485900" y="4670164"/>
              <a:ext cx="381000" cy="276999"/>
            </a:xfrm>
            <a:prstGeom prst="rect">
              <a:avLst/>
            </a:prstGeom>
            <a:noFill/>
          </p:spPr>
          <p:txBody>
            <a:bodyPr wrap="square" lIns="0" tIns="0" rIns="0" bIns="0" rtlCol="0">
              <a:spAutoFit/>
            </a:bodyPr>
            <a:lstStyle/>
            <a:p>
              <a:pPr algn="ctr"/>
              <a:r>
                <a:rPr lang="en-GB" sz="1200" dirty="0" smtClean="0"/>
                <a:t>logo</a:t>
              </a:r>
            </a:p>
            <a:p>
              <a:pPr algn="ctr"/>
              <a:r>
                <a:rPr lang="en-GB" sz="1200" dirty="0" smtClean="0"/>
                <a:t>area</a:t>
              </a:r>
              <a:endParaRPr lang="en-GB" sz="1200" dirty="0"/>
            </a:p>
          </p:txBody>
        </p:sp>
      </p:grpSp>
      <p:pic>
        <p:nvPicPr>
          <p:cNvPr id="12" name="Image 6" descr="CERN-logo_outline.jpg"/>
          <p:cNvPicPr>
            <a:picLocks noChangeAspect="1"/>
          </p:cNvPicPr>
          <p:nvPr/>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939444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802400" y="6356351"/>
            <a:ext cx="8587200" cy="360000"/>
          </a:xfrm>
        </p:spPr>
        <p:txBody>
          <a:bodyPr/>
          <a:lstStyle/>
          <a:p>
            <a:r>
              <a:rPr lang="en-GB" smtClean="0"/>
              <a:t>MDP-FCC-EuroCirCol - 7-3-2018 - G. Willering - 11T model test</a:t>
            </a:r>
            <a:endParaRPr lang="en-GB"/>
          </a:p>
        </p:txBody>
      </p:sp>
      <p:sp>
        <p:nvSpPr>
          <p:cNvPr id="5" name="Espace réservé du numéro de diapositive 4"/>
          <p:cNvSpPr>
            <a:spLocks noGrp="1"/>
          </p:cNvSpPr>
          <p:nvPr>
            <p:ph type="sldNum" sz="quarter" idx="12"/>
          </p:nvPr>
        </p:nvSpPr>
        <p:spPr/>
        <p:txBody>
          <a:bodyPr/>
          <a:lstStyle/>
          <a:p>
            <a:fld id="{B2DC7E12-22AD-4C4E-A1E2-4B3ADEE36751}" type="slidenum">
              <a:rPr lang="en-GB" smtClean="0"/>
              <a:t>‹#›</a:t>
            </a:fld>
            <a:endParaRPr lang="en-GB"/>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smtClean="0"/>
              <a:t>Credits if needed: reference 1, reference 2 ...</a:t>
            </a:r>
            <a:endParaRPr lang="en-GB" noProof="0"/>
          </a:p>
        </p:txBody>
      </p:sp>
      <p:pic>
        <p:nvPicPr>
          <p:cNvPr id="7" name="Image 6" descr="HLU-logoN-title.png"/>
          <p:cNvPicPr>
            <a:picLocks noChangeAspect="1"/>
          </p:cNvPicPr>
          <p:nvPr/>
        </p:nvPicPr>
        <p:blipFill>
          <a:blip r:embed="rId3"/>
          <a:stretch>
            <a:fillRect/>
          </a:stretch>
        </p:blipFill>
        <p:spPr>
          <a:xfrm>
            <a:off x="1828804" y="381001"/>
            <a:ext cx="4179545" cy="1694169"/>
          </a:xfrm>
          <a:prstGeom prst="rect">
            <a:avLst/>
          </a:prstGeom>
        </p:spPr>
      </p:pic>
      <p:grpSp>
        <p:nvGrpSpPr>
          <p:cNvPr id="10" name="Grouper 9"/>
          <p:cNvGrpSpPr/>
          <p:nvPr/>
        </p:nvGrpSpPr>
        <p:grpSpPr>
          <a:xfrm>
            <a:off x="609600" y="6070604"/>
            <a:ext cx="609600" cy="609600"/>
            <a:chOff x="1447800" y="4580063"/>
            <a:chExt cx="457200" cy="457200"/>
          </a:xfrm>
        </p:grpSpPr>
        <p:sp>
          <p:nvSpPr>
            <p:cNvPr id="11" name="Rectangle 10"/>
            <p:cNvSpPr/>
            <p:nvPr/>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2" name="ZoneTexte 11"/>
            <p:cNvSpPr txBox="1"/>
            <p:nvPr/>
          </p:nvSpPr>
          <p:spPr>
            <a:xfrm>
              <a:off x="1485900" y="4670164"/>
              <a:ext cx="381000" cy="276999"/>
            </a:xfrm>
            <a:prstGeom prst="rect">
              <a:avLst/>
            </a:prstGeom>
            <a:noFill/>
          </p:spPr>
          <p:txBody>
            <a:bodyPr wrap="square" lIns="0" tIns="0" rIns="0" bIns="0" rtlCol="0">
              <a:spAutoFit/>
            </a:bodyPr>
            <a:lstStyle/>
            <a:p>
              <a:pPr algn="ctr"/>
              <a:r>
                <a:rPr lang="en-GB" sz="1200" dirty="0" smtClean="0"/>
                <a:t>logo</a:t>
              </a:r>
            </a:p>
            <a:p>
              <a:pPr algn="ctr"/>
              <a:r>
                <a:rPr lang="en-GB" sz="1200" dirty="0" smtClean="0"/>
                <a:t>area</a:t>
              </a:r>
              <a:endParaRPr lang="en-GB" sz="1200" dirty="0"/>
            </a:p>
          </p:txBody>
        </p:sp>
      </p:grpSp>
      <p:pic>
        <p:nvPicPr>
          <p:cNvPr id="13" name="Image 4" descr="CERN-logo_outline.jpg"/>
          <p:cNvPicPr>
            <a:picLocks noChangeAspect="1"/>
          </p:cNvPicPr>
          <p:nvPr/>
        </p:nvPicPr>
        <p:blipFill>
          <a:blip r:embed="rId4"/>
          <a:stretch>
            <a:fillRect/>
          </a:stretch>
        </p:blipFill>
        <p:spPr>
          <a:xfrm>
            <a:off x="502920" y="5875867"/>
            <a:ext cx="817880" cy="804333"/>
          </a:xfrm>
          <a:prstGeom prst="rect">
            <a:avLst/>
          </a:prstGeom>
        </p:spPr>
      </p:pic>
    </p:spTree>
    <p:extLst>
      <p:ext uri="{BB962C8B-B14F-4D97-AF65-F5344CB8AC3E}">
        <p14:creationId xmlns:p14="http://schemas.microsoft.com/office/powerpoint/2010/main" val="1524848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MDP-FCC-EuroCirCol - 7-3-2018 - G. Willering - 11T model test</a:t>
            </a:r>
            <a:endParaRPr lang="en-GB"/>
          </a:p>
        </p:txBody>
      </p:sp>
      <p:sp>
        <p:nvSpPr>
          <p:cNvPr id="6" name="Slide Number Placeholder 5"/>
          <p:cNvSpPr>
            <a:spLocks noGrp="1"/>
          </p:cNvSpPr>
          <p:nvPr>
            <p:ph type="sldNum" sz="quarter" idx="12"/>
          </p:nvPr>
        </p:nvSpPr>
        <p:spPr/>
        <p:txBody>
          <a:bodyPr/>
          <a:lstStyle/>
          <a:p>
            <a:fld id="{B2DC7E12-22AD-4C4E-A1E2-4B3ADEE36751}" type="slidenum">
              <a:rPr lang="en-GB" smtClean="0"/>
              <a:t>‹#›</a:t>
            </a:fld>
            <a:endParaRPr lang="en-GB"/>
          </a:p>
        </p:txBody>
      </p:sp>
    </p:spTree>
    <p:extLst>
      <p:ext uri="{BB962C8B-B14F-4D97-AF65-F5344CB8AC3E}">
        <p14:creationId xmlns:p14="http://schemas.microsoft.com/office/powerpoint/2010/main" val="131357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816000" y="1371602"/>
            <a:ext cx="10560000" cy="4735149"/>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3251200" y="6356351"/>
            <a:ext cx="8124800" cy="360000"/>
          </a:xfrm>
          <a:prstGeom prst="rect">
            <a:avLst/>
          </a:prstGeom>
        </p:spPr>
        <p:txBody>
          <a:bodyPr vert="horz" lIns="0" tIns="0" rIns="0" bIns="0" rtlCol="0" anchor="b"/>
          <a:lstStyle>
            <a:lvl1pPr algn="r">
              <a:defRPr sz="1467">
                <a:solidFill>
                  <a:schemeClr val="accent1"/>
                </a:solidFill>
              </a:defRPr>
            </a:lvl1pPr>
          </a:lstStyle>
          <a:p>
            <a:r>
              <a:rPr lang="en-GB" smtClean="0"/>
              <a:t>MDP-FCC-EuroCirCol - 7-3-2018 - G. Willering - 11T model test</a:t>
            </a:r>
            <a:endParaRPr lang="en-GB"/>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2DC7E12-22AD-4C4E-A1E2-4B3ADEE36751}" type="slidenum">
              <a:rPr lang="en-GB" smtClean="0"/>
              <a:t>‹#›</a:t>
            </a:fld>
            <a:endParaRPr lang="en-GB"/>
          </a:p>
        </p:txBody>
      </p:sp>
    </p:spTree>
    <p:extLst>
      <p:ext uri="{BB962C8B-B14F-4D97-AF65-F5344CB8AC3E}">
        <p14:creationId xmlns:p14="http://schemas.microsoft.com/office/powerpoint/2010/main" val="14179716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MBH – 11T model test </a:t>
            </a:r>
            <a:r>
              <a:rPr lang="en-GB" dirty="0"/>
              <a:t>results</a:t>
            </a:r>
            <a:br>
              <a:rPr lang="en-GB" dirty="0"/>
            </a:br>
            <a:endParaRPr lang="en-GB" dirty="0"/>
          </a:p>
        </p:txBody>
      </p:sp>
      <p:sp>
        <p:nvSpPr>
          <p:cNvPr id="5" name="Subtitle 4"/>
          <p:cNvSpPr>
            <a:spLocks noGrp="1"/>
          </p:cNvSpPr>
          <p:nvPr>
            <p:ph type="subTitle" idx="1"/>
          </p:nvPr>
        </p:nvSpPr>
        <p:spPr>
          <a:xfrm>
            <a:off x="1828800" y="3444240"/>
            <a:ext cx="8640000" cy="2034540"/>
          </a:xfrm>
        </p:spPr>
        <p:txBody>
          <a:bodyPr>
            <a:normAutofit/>
          </a:bodyPr>
          <a:lstStyle/>
          <a:p>
            <a:r>
              <a:rPr lang="en-US" sz="1800" dirty="0" smtClean="0"/>
              <a:t>Gerard Willering</a:t>
            </a:r>
          </a:p>
          <a:p>
            <a:endParaRPr lang="en-US" sz="1800" dirty="0" smtClean="0"/>
          </a:p>
          <a:p>
            <a:r>
              <a:rPr lang="en-US" sz="1600" dirty="0" smtClean="0"/>
              <a:t>Credits go to all involved in magnet design and production</a:t>
            </a:r>
          </a:p>
          <a:p>
            <a:r>
              <a:rPr lang="en-US" sz="1600" dirty="0" smtClean="0"/>
              <a:t>Thanks for the support in testing to Franco Mangiarotti, Jerome Feuvrier, Vincent Desbiolles, Michal Duda</a:t>
            </a:r>
            <a:r>
              <a:rPr lang="en-US" sz="1600" dirty="0"/>
              <a:t>, Havard Arnestad, </a:t>
            </a:r>
            <a:r>
              <a:rPr lang="en-US" sz="1600" dirty="0" smtClean="0"/>
              <a:t>Hugo Bajas, Daniel </a:t>
            </a:r>
            <a:r>
              <a:rPr lang="en-US" sz="1600" dirty="0"/>
              <a:t>Turi, </a:t>
            </a:r>
            <a:r>
              <a:rPr lang="en-US" sz="1600" dirty="0" smtClean="0"/>
              <a:t>Javier Villena, </a:t>
            </a:r>
            <a:r>
              <a:rPr lang="en-US" sz="1600" dirty="0" smtClean="0"/>
              <a:t>Christian Löffler</a:t>
            </a:r>
            <a:r>
              <a:rPr lang="en-US" sz="1600" dirty="0"/>
              <a:t>, Susana Izquierdo Bermudez, Emelie </a:t>
            </a:r>
            <a:r>
              <a:rPr lang="en-US" sz="1600" dirty="0" smtClean="0"/>
              <a:t>Nilsson, </a:t>
            </a:r>
            <a:r>
              <a:rPr lang="en-US" sz="1600" dirty="0" smtClean="0"/>
              <a:t>Marta Bajko, Bernardo Bordini, Philippe Grosclaude, et al. </a:t>
            </a:r>
            <a:endParaRPr lang="en-GB" sz="1600" dirty="0"/>
          </a:p>
        </p:txBody>
      </p:sp>
      <p:sp>
        <p:nvSpPr>
          <p:cNvPr id="6" name="Text Placeholder 5"/>
          <p:cNvSpPr>
            <a:spLocks noGrp="1"/>
          </p:cNvSpPr>
          <p:nvPr>
            <p:ph type="body" sz="quarter" idx="14"/>
          </p:nvPr>
        </p:nvSpPr>
        <p:spPr/>
        <p:txBody>
          <a:bodyPr/>
          <a:lstStyle/>
          <a:p>
            <a:r>
              <a:rPr lang="en-GB" dirty="0" smtClean="0"/>
              <a:t>MDP-FCC-</a:t>
            </a:r>
            <a:r>
              <a:rPr lang="en-GB" dirty="0" err="1" smtClean="0"/>
              <a:t>EuroCirCol</a:t>
            </a:r>
            <a:r>
              <a:rPr lang="en-GB" dirty="0" smtClean="0"/>
              <a:t> </a:t>
            </a:r>
            <a:r>
              <a:rPr lang="en-GB" dirty="0" smtClean="0"/>
              <a:t>– 07/03/2018</a:t>
            </a:r>
            <a:endParaRPr lang="en-GB" dirty="0"/>
          </a:p>
        </p:txBody>
      </p:sp>
      <p:sp>
        <p:nvSpPr>
          <p:cNvPr id="2" name="Footer Placeholder 1"/>
          <p:cNvSpPr>
            <a:spLocks noGrp="1"/>
          </p:cNvSpPr>
          <p:nvPr>
            <p:ph type="ftr" sz="quarter" idx="11"/>
          </p:nvPr>
        </p:nvSpPr>
        <p:spPr/>
        <p:txBody>
          <a:bodyPr/>
          <a:lstStyle/>
          <a:p>
            <a:r>
              <a:rPr lang="en-GB" smtClean="0"/>
              <a:t>MDP-FCC-EuroCirCol - 7-3-2018 - G. Willering - 11T model test</a:t>
            </a:r>
            <a:endParaRPr lang="en-GB"/>
          </a:p>
        </p:txBody>
      </p:sp>
      <p:sp>
        <p:nvSpPr>
          <p:cNvPr id="3" name="Slide Number Placeholder 2"/>
          <p:cNvSpPr>
            <a:spLocks noGrp="1"/>
          </p:cNvSpPr>
          <p:nvPr>
            <p:ph type="sldNum" sz="quarter" idx="12"/>
          </p:nvPr>
        </p:nvSpPr>
        <p:spPr/>
        <p:txBody>
          <a:bodyPr/>
          <a:lstStyle/>
          <a:p>
            <a:fld id="{B2DC7E12-22AD-4C4E-A1E2-4B3ADEE36751}" type="slidenum">
              <a:rPr lang="en-GB" smtClean="0"/>
              <a:t>1</a:t>
            </a:fld>
            <a:endParaRPr lang="en-GB"/>
          </a:p>
        </p:txBody>
      </p:sp>
    </p:spTree>
    <p:extLst>
      <p:ext uri="{BB962C8B-B14F-4D97-AF65-F5344CB8AC3E}">
        <p14:creationId xmlns:p14="http://schemas.microsoft.com/office/powerpoint/2010/main" val="1958946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clrChange>
              <a:clrFrom>
                <a:srgbClr val="FFFFFF"/>
              </a:clrFrom>
              <a:clrTo>
                <a:srgbClr val="FFFFFF">
                  <a:alpha val="0"/>
                </a:srgbClr>
              </a:clrTo>
            </a:clrChange>
          </a:blip>
          <a:stretch>
            <a:fillRect/>
          </a:stretch>
        </p:blipFill>
        <p:spPr>
          <a:xfrm>
            <a:off x="246537" y="899999"/>
            <a:ext cx="6535478" cy="4048095"/>
          </a:xfrm>
          <a:prstGeom prst="rect">
            <a:avLst/>
          </a:prstGeom>
        </p:spPr>
      </p:pic>
      <p:sp>
        <p:nvSpPr>
          <p:cNvPr id="2" name="Title 1"/>
          <p:cNvSpPr>
            <a:spLocks noGrp="1"/>
          </p:cNvSpPr>
          <p:nvPr>
            <p:ph type="title"/>
          </p:nvPr>
        </p:nvSpPr>
        <p:spPr/>
        <p:txBody>
          <a:bodyPr/>
          <a:lstStyle/>
          <a:p>
            <a:r>
              <a:rPr lang="en-US" dirty="0" smtClean="0"/>
              <a:t>High QI studies – location</a:t>
            </a:r>
            <a:endParaRPr lang="en-GB" dirty="0"/>
          </a:p>
        </p:txBody>
      </p:sp>
      <p:sp>
        <p:nvSpPr>
          <p:cNvPr id="5" name="Rectangle 4"/>
          <p:cNvSpPr/>
          <p:nvPr/>
        </p:nvSpPr>
        <p:spPr>
          <a:xfrm>
            <a:off x="2551611" y="1561851"/>
            <a:ext cx="3753395" cy="1271452"/>
          </a:xfrm>
          <a:prstGeom prst="rect">
            <a:avLst/>
          </a:prstGeom>
          <a:noFill/>
          <a:ln>
            <a:solidFill>
              <a:schemeClr val="accent3"/>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TextBox 5"/>
          <p:cNvSpPr txBox="1"/>
          <p:nvPr/>
        </p:nvSpPr>
        <p:spPr>
          <a:xfrm>
            <a:off x="3123814" y="2463971"/>
            <a:ext cx="3181192" cy="369332"/>
          </a:xfrm>
          <a:prstGeom prst="rect">
            <a:avLst/>
          </a:prstGeom>
          <a:noFill/>
        </p:spPr>
        <p:txBody>
          <a:bodyPr wrap="none" rtlCol="0">
            <a:spAutoFit/>
          </a:bodyPr>
          <a:lstStyle/>
          <a:p>
            <a:pPr algn="r"/>
            <a:r>
              <a:rPr lang="en-US" dirty="0" smtClean="0"/>
              <a:t>Quenches in 116 I7-I8 &amp; I8-I9</a:t>
            </a:r>
            <a:endParaRPr lang="en-GB" dirty="0"/>
          </a:p>
        </p:txBody>
      </p:sp>
      <p:sp>
        <p:nvSpPr>
          <p:cNvPr id="3" name="TextBox 2"/>
          <p:cNvSpPr txBox="1"/>
          <p:nvPr/>
        </p:nvSpPr>
        <p:spPr>
          <a:xfrm>
            <a:off x="7180094" y="1530409"/>
            <a:ext cx="2814860" cy="923330"/>
          </a:xfrm>
          <a:prstGeom prst="rect">
            <a:avLst/>
          </a:prstGeom>
          <a:noFill/>
        </p:spPr>
        <p:txBody>
          <a:bodyPr wrap="square" rtlCol="0">
            <a:spAutoFit/>
          </a:bodyPr>
          <a:lstStyle/>
          <a:p>
            <a:r>
              <a:rPr lang="en-US" dirty="0" smtClean="0"/>
              <a:t>All those quenches were in the same location, block 3 of coil 116.</a:t>
            </a:r>
            <a:endParaRPr lang="en-GB" dirty="0"/>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46776" y="153562"/>
            <a:ext cx="1967632" cy="6498463"/>
          </a:xfrm>
          <a:prstGeom prst="rect">
            <a:avLst/>
          </a:prstGeom>
        </p:spPr>
      </p:pic>
      <p:sp>
        <p:nvSpPr>
          <p:cNvPr id="28" name="5-Point Star 27"/>
          <p:cNvSpPr/>
          <p:nvPr/>
        </p:nvSpPr>
        <p:spPr>
          <a:xfrm>
            <a:off x="10797507" y="3069683"/>
            <a:ext cx="360040" cy="316588"/>
          </a:xfrm>
          <a:prstGeom prst="star5">
            <a:avLst/>
          </a:prstGeom>
          <a:solidFill>
            <a:srgbClr val="FFFF00"/>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1" name="Group 30"/>
          <p:cNvGrpSpPr/>
          <p:nvPr/>
        </p:nvGrpSpPr>
        <p:grpSpPr>
          <a:xfrm>
            <a:off x="7491245" y="2552584"/>
            <a:ext cx="2237669" cy="2082803"/>
            <a:chOff x="2057564" y="4357440"/>
            <a:chExt cx="2237669" cy="2082803"/>
          </a:xfrm>
        </p:grpSpPr>
        <p:pic>
          <p:nvPicPr>
            <p:cNvPr id="32" name="Picture 31"/>
            <p:cNvPicPr>
              <a:picLocks noChangeAspect="1"/>
            </p:cNvPicPr>
            <p:nvPr/>
          </p:nvPicPr>
          <p:blipFill>
            <a:blip r:embed="rId4"/>
            <a:stretch>
              <a:fillRect/>
            </a:stretch>
          </p:blipFill>
          <p:spPr>
            <a:xfrm>
              <a:off x="2057564" y="4357440"/>
              <a:ext cx="2237669" cy="2082803"/>
            </a:xfrm>
            <a:prstGeom prst="rect">
              <a:avLst/>
            </a:prstGeom>
          </p:spPr>
        </p:pic>
        <p:sp>
          <p:nvSpPr>
            <p:cNvPr id="33" name="TextBox 32"/>
            <p:cNvSpPr txBox="1"/>
            <p:nvPr/>
          </p:nvSpPr>
          <p:spPr>
            <a:xfrm>
              <a:off x="2889300" y="4986886"/>
              <a:ext cx="574196" cy="400110"/>
            </a:xfrm>
            <a:prstGeom prst="rect">
              <a:avLst/>
            </a:prstGeom>
            <a:noFill/>
          </p:spPr>
          <p:txBody>
            <a:bodyPr wrap="none" rtlCol="0">
              <a:spAutoFit/>
            </a:bodyPr>
            <a:lstStyle/>
            <a:p>
              <a:r>
                <a:rPr lang="en-US" sz="2000" b="1" dirty="0" smtClean="0"/>
                <a:t>116</a:t>
              </a:r>
              <a:endParaRPr lang="en-GB" sz="2000" b="1" dirty="0"/>
            </a:p>
          </p:txBody>
        </p:sp>
        <p:sp>
          <p:nvSpPr>
            <p:cNvPr id="34" name="TextBox 33"/>
            <p:cNvSpPr txBox="1"/>
            <p:nvPr/>
          </p:nvSpPr>
          <p:spPr>
            <a:xfrm>
              <a:off x="2896991" y="5386996"/>
              <a:ext cx="574196" cy="400110"/>
            </a:xfrm>
            <a:prstGeom prst="rect">
              <a:avLst/>
            </a:prstGeom>
            <a:noFill/>
          </p:spPr>
          <p:txBody>
            <a:bodyPr wrap="none" rtlCol="0">
              <a:spAutoFit/>
            </a:bodyPr>
            <a:lstStyle/>
            <a:p>
              <a:r>
                <a:rPr lang="en-US" sz="2000" b="1" dirty="0" smtClean="0"/>
                <a:t>117</a:t>
              </a:r>
              <a:endParaRPr lang="en-GB" sz="2000" b="1" dirty="0"/>
            </a:p>
          </p:txBody>
        </p:sp>
        <p:sp>
          <p:nvSpPr>
            <p:cNvPr id="37" name="5-Point Star 36"/>
            <p:cNvSpPr/>
            <p:nvPr/>
          </p:nvSpPr>
          <p:spPr>
            <a:xfrm>
              <a:off x="2720772" y="4726741"/>
              <a:ext cx="360040" cy="316588"/>
            </a:xfrm>
            <a:prstGeom prst="star5">
              <a:avLst/>
            </a:prstGeom>
            <a:solidFill>
              <a:srgbClr val="FFFF00"/>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5-Point Star 37"/>
            <p:cNvSpPr/>
            <p:nvPr/>
          </p:nvSpPr>
          <p:spPr>
            <a:xfrm>
              <a:off x="3318117" y="4710779"/>
              <a:ext cx="360040" cy="316588"/>
            </a:xfrm>
            <a:prstGeom prst="star5">
              <a:avLst/>
            </a:prstGeom>
            <a:solidFill>
              <a:srgbClr val="FFFF00"/>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9" name="TextBox 28"/>
          <p:cNvSpPr txBox="1"/>
          <p:nvPr/>
        </p:nvSpPr>
        <p:spPr>
          <a:xfrm>
            <a:off x="2250977" y="5224201"/>
            <a:ext cx="7932982" cy="1015663"/>
          </a:xfrm>
          <a:prstGeom prst="rect">
            <a:avLst/>
          </a:prstGeom>
          <a:solidFill>
            <a:srgbClr val="FFFF00"/>
          </a:solidFill>
        </p:spPr>
        <p:txBody>
          <a:bodyPr wrap="square" rtlCol="0">
            <a:spAutoFit/>
          </a:bodyPr>
          <a:lstStyle/>
          <a:p>
            <a:r>
              <a:rPr lang="en-US" sz="2000" dirty="0" smtClean="0"/>
              <a:t>Important conclusion: After </a:t>
            </a:r>
            <a:r>
              <a:rPr lang="en-US" sz="2000" dirty="0" smtClean="0"/>
              <a:t>all these quenches we don’t:</a:t>
            </a:r>
          </a:p>
          <a:p>
            <a:pPr marL="285750" indent="-285750">
              <a:buFont typeface="Arial" panose="020B0604020202020204" pitchFamily="34" charset="0"/>
              <a:buChar char="•"/>
            </a:pPr>
            <a:r>
              <a:rPr lang="en-US" sz="2000" dirty="0" smtClean="0"/>
              <a:t>Have any mechanically induced quench (training)</a:t>
            </a:r>
          </a:p>
          <a:p>
            <a:pPr marL="285750" indent="-285750">
              <a:buFont typeface="Arial" panose="020B0604020202020204" pitchFamily="34" charset="0"/>
              <a:buChar char="•"/>
            </a:pPr>
            <a:r>
              <a:rPr lang="en-US" sz="2000" dirty="0" smtClean="0"/>
              <a:t>Have any </a:t>
            </a:r>
            <a:r>
              <a:rPr lang="en-US" sz="2000" dirty="0" smtClean="0"/>
              <a:t>detraining, even in the “loose head” of coil 117</a:t>
            </a:r>
            <a:endParaRPr lang="en-US" sz="2000" dirty="0"/>
          </a:p>
        </p:txBody>
      </p:sp>
      <p:sp>
        <p:nvSpPr>
          <p:cNvPr id="4" name="Footer Placeholder 3"/>
          <p:cNvSpPr>
            <a:spLocks noGrp="1"/>
          </p:cNvSpPr>
          <p:nvPr>
            <p:ph type="ftr" sz="quarter" idx="11"/>
          </p:nvPr>
        </p:nvSpPr>
        <p:spPr/>
        <p:txBody>
          <a:bodyPr/>
          <a:lstStyle/>
          <a:p>
            <a:r>
              <a:rPr lang="en-GB" smtClean="0"/>
              <a:t>MDP-FCC-EuroCirCol - 7-3-2018 - G. Willering - 11T model test</a:t>
            </a:r>
            <a:endParaRPr lang="en-GB"/>
          </a:p>
        </p:txBody>
      </p:sp>
      <p:sp>
        <p:nvSpPr>
          <p:cNvPr id="7" name="Slide Number Placeholder 6"/>
          <p:cNvSpPr>
            <a:spLocks noGrp="1"/>
          </p:cNvSpPr>
          <p:nvPr>
            <p:ph type="sldNum" sz="quarter" idx="12"/>
          </p:nvPr>
        </p:nvSpPr>
        <p:spPr/>
        <p:txBody>
          <a:bodyPr/>
          <a:lstStyle/>
          <a:p>
            <a:fld id="{B2DC7E12-22AD-4C4E-A1E2-4B3ADEE36751}" type="slidenum">
              <a:rPr lang="en-GB" smtClean="0"/>
              <a:t>10</a:t>
            </a:fld>
            <a:endParaRPr lang="en-GB"/>
          </a:p>
        </p:txBody>
      </p:sp>
    </p:spTree>
    <p:extLst>
      <p:ext uri="{BB962C8B-B14F-4D97-AF65-F5344CB8AC3E}">
        <p14:creationId xmlns:p14="http://schemas.microsoft.com/office/powerpoint/2010/main" val="26397607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How do high-QI studies improve the quench current?</a:t>
            </a:r>
            <a:endParaRPr lang="en-GB" sz="3200" dirty="0"/>
          </a:p>
        </p:txBody>
      </p:sp>
      <p:sp>
        <p:nvSpPr>
          <p:cNvPr id="4" name="TextBox 3"/>
          <p:cNvSpPr txBox="1"/>
          <p:nvPr/>
        </p:nvSpPr>
        <p:spPr>
          <a:xfrm>
            <a:off x="929641" y="1440180"/>
            <a:ext cx="10683239" cy="2831544"/>
          </a:xfrm>
          <a:prstGeom prst="rect">
            <a:avLst/>
          </a:prstGeom>
          <a:noFill/>
        </p:spPr>
        <p:txBody>
          <a:bodyPr wrap="square" rtlCol="0">
            <a:spAutoFit/>
          </a:bodyPr>
          <a:lstStyle/>
          <a:p>
            <a:r>
              <a:rPr lang="en-US" sz="2400" dirty="0"/>
              <a:t>How do high-QI studies improve the quench current</a:t>
            </a:r>
            <a:r>
              <a:rPr lang="en-US" sz="2400" dirty="0" smtClean="0"/>
              <a:t>?</a:t>
            </a:r>
          </a:p>
          <a:p>
            <a:endParaRPr lang="en-US" dirty="0" smtClean="0"/>
          </a:p>
          <a:p>
            <a:r>
              <a:rPr lang="en-US" dirty="0" smtClean="0"/>
              <a:t>Difficult question to answer.</a:t>
            </a:r>
          </a:p>
          <a:p>
            <a:endParaRPr lang="en-US" dirty="0" smtClean="0"/>
          </a:p>
          <a:p>
            <a:r>
              <a:rPr lang="en-US" dirty="0" smtClean="0"/>
              <a:t>The only firm conclusion we can draw from the measurements is: </a:t>
            </a:r>
          </a:p>
          <a:p>
            <a:r>
              <a:rPr lang="en-US" dirty="0" smtClean="0"/>
              <a:t>We don’t see degradation up to 13.2 kA with hotspot temperatures up to ~430 K.</a:t>
            </a:r>
            <a:endParaRPr lang="en-US" dirty="0"/>
          </a:p>
          <a:p>
            <a:endParaRPr lang="en-US" dirty="0"/>
          </a:p>
          <a:p>
            <a:r>
              <a:rPr lang="en-US" sz="2400" dirty="0" smtClean="0"/>
              <a:t>Can we expect the same phenomena in other coils too? </a:t>
            </a:r>
          </a:p>
          <a:p>
            <a:r>
              <a:rPr lang="en-US" dirty="0" smtClean="0"/>
              <a:t>No statistics: we did not test it in previous models. </a:t>
            </a:r>
            <a:endParaRPr lang="en-GB" dirty="0"/>
          </a:p>
        </p:txBody>
      </p:sp>
      <p:sp>
        <p:nvSpPr>
          <p:cNvPr id="5" name="Footer Placeholder 4"/>
          <p:cNvSpPr>
            <a:spLocks noGrp="1"/>
          </p:cNvSpPr>
          <p:nvPr>
            <p:ph type="ftr" sz="quarter" idx="11"/>
          </p:nvPr>
        </p:nvSpPr>
        <p:spPr/>
        <p:txBody>
          <a:bodyPr/>
          <a:lstStyle/>
          <a:p>
            <a:r>
              <a:rPr lang="en-GB" smtClean="0"/>
              <a:t>MDP-FCC-EuroCirCol - 7-3-2018 - G. Willering - 11T model test</a:t>
            </a:r>
            <a:endParaRPr lang="en-GB"/>
          </a:p>
        </p:txBody>
      </p:sp>
      <p:sp>
        <p:nvSpPr>
          <p:cNvPr id="6" name="Slide Number Placeholder 5"/>
          <p:cNvSpPr>
            <a:spLocks noGrp="1"/>
          </p:cNvSpPr>
          <p:nvPr>
            <p:ph type="sldNum" sz="quarter" idx="12"/>
          </p:nvPr>
        </p:nvSpPr>
        <p:spPr/>
        <p:txBody>
          <a:bodyPr/>
          <a:lstStyle/>
          <a:p>
            <a:fld id="{B2DC7E12-22AD-4C4E-A1E2-4B3ADEE36751}" type="slidenum">
              <a:rPr lang="en-GB" smtClean="0"/>
              <a:t>11</a:t>
            </a:fld>
            <a:endParaRPr lang="en-GB"/>
          </a:p>
        </p:txBody>
      </p:sp>
    </p:spTree>
    <p:extLst>
      <p:ext uri="{BB962C8B-B14F-4D97-AF65-F5344CB8AC3E}">
        <p14:creationId xmlns:p14="http://schemas.microsoft.com/office/powerpoint/2010/main" val="35981878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4100" y="2610780"/>
            <a:ext cx="9783420" cy="2266020"/>
          </a:xfrm>
        </p:spPr>
        <p:txBody>
          <a:bodyPr/>
          <a:lstStyle/>
          <a:p>
            <a:r>
              <a:rPr lang="en-US" dirty="0" smtClean="0"/>
              <a:t>Degradation in mid-planes in MBHDP102 </a:t>
            </a:r>
            <a:br>
              <a:rPr lang="en-US" dirty="0" smtClean="0"/>
            </a:br>
            <a:r>
              <a:rPr lang="en-US" dirty="0" smtClean="0"/>
              <a:t>and in block 3 of MBHSP106</a:t>
            </a:r>
            <a:endParaRPr lang="en-GB" dirty="0"/>
          </a:p>
        </p:txBody>
      </p:sp>
      <p:sp>
        <p:nvSpPr>
          <p:cNvPr id="3" name="Footer Placeholder 2"/>
          <p:cNvSpPr>
            <a:spLocks noGrp="1"/>
          </p:cNvSpPr>
          <p:nvPr>
            <p:ph type="ftr" sz="quarter" idx="11"/>
          </p:nvPr>
        </p:nvSpPr>
        <p:spPr/>
        <p:txBody>
          <a:bodyPr/>
          <a:lstStyle/>
          <a:p>
            <a:r>
              <a:rPr lang="en-GB" smtClean="0"/>
              <a:t>MDP-FCC-EuroCirCol - 7-3-2018 - G. Willering - 11T model test</a:t>
            </a:r>
            <a:endParaRPr lang="en-GB"/>
          </a:p>
        </p:txBody>
      </p:sp>
      <p:sp>
        <p:nvSpPr>
          <p:cNvPr id="4" name="Slide Number Placeholder 3"/>
          <p:cNvSpPr>
            <a:spLocks noGrp="1"/>
          </p:cNvSpPr>
          <p:nvPr>
            <p:ph type="sldNum" sz="quarter" idx="12"/>
          </p:nvPr>
        </p:nvSpPr>
        <p:spPr/>
        <p:txBody>
          <a:bodyPr/>
          <a:lstStyle/>
          <a:p>
            <a:fld id="{B2DC7E12-22AD-4C4E-A1E2-4B3ADEE36751}" type="slidenum">
              <a:rPr lang="en-GB" smtClean="0"/>
              <a:t>12</a:t>
            </a:fld>
            <a:endParaRPr lang="en-GB"/>
          </a:p>
        </p:txBody>
      </p:sp>
    </p:spTree>
    <p:extLst>
      <p:ext uri="{BB962C8B-B14F-4D97-AF65-F5344CB8AC3E}">
        <p14:creationId xmlns:p14="http://schemas.microsoft.com/office/powerpoint/2010/main" val="29509825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 curve – block 3 coil 116</a:t>
            </a:r>
            <a:endParaRPr lang="en-GB" dirty="0"/>
          </a:p>
        </p:txBody>
      </p:sp>
      <p:sp>
        <p:nvSpPr>
          <p:cNvPr id="5" name="TextBox 4"/>
          <p:cNvSpPr txBox="1"/>
          <p:nvPr/>
        </p:nvSpPr>
        <p:spPr>
          <a:xfrm>
            <a:off x="7218693" y="1950720"/>
            <a:ext cx="4485683" cy="3754874"/>
          </a:xfrm>
          <a:prstGeom prst="rect">
            <a:avLst/>
          </a:prstGeom>
          <a:noFill/>
        </p:spPr>
        <p:txBody>
          <a:bodyPr wrap="square" rtlCol="0">
            <a:spAutoFit/>
          </a:bodyPr>
          <a:lstStyle/>
          <a:p>
            <a:pPr marL="285750" indent="-285750">
              <a:buFont typeface="Arial" panose="020B0604020202020204" pitchFamily="34" charset="0"/>
              <a:buChar char="•"/>
            </a:pPr>
            <a:r>
              <a:rPr lang="en-GB" sz="2000" dirty="0"/>
              <a:t>The segments that quenched:</a:t>
            </a:r>
          </a:p>
          <a:p>
            <a:pPr marL="742950" lvl="1" indent="-285750">
              <a:buFont typeface="Arial" panose="020B0604020202020204" pitchFamily="34" charset="0"/>
              <a:buChar char="•"/>
            </a:pPr>
            <a:r>
              <a:rPr lang="en-GB" dirty="0"/>
              <a:t>Segment </a:t>
            </a:r>
            <a:r>
              <a:rPr lang="en-GB" dirty="0">
                <a:solidFill>
                  <a:schemeClr val="accent6">
                    <a:lumMod val="75000"/>
                  </a:schemeClr>
                </a:solidFill>
              </a:rPr>
              <a:t>116 I7-I8</a:t>
            </a:r>
            <a:r>
              <a:rPr lang="en-GB" dirty="0"/>
              <a:t> </a:t>
            </a:r>
            <a:r>
              <a:rPr lang="en-GB" dirty="0" smtClean="0"/>
              <a:t>shows a transition, very similar to the measured before </a:t>
            </a:r>
            <a:r>
              <a:rPr lang="en-GB" dirty="0"/>
              <a:t>the high </a:t>
            </a:r>
            <a:r>
              <a:rPr lang="en-GB" dirty="0" smtClean="0"/>
              <a:t>QI studies</a:t>
            </a:r>
          </a:p>
          <a:p>
            <a:pPr marL="1200150" lvl="2" indent="-285750">
              <a:buFont typeface="Arial" panose="020B0604020202020204" pitchFamily="34" charset="0"/>
              <a:buChar char="•"/>
            </a:pPr>
            <a:r>
              <a:rPr lang="en-US" dirty="0" smtClean="0"/>
              <a:t>“n” value ~ 20-25</a:t>
            </a:r>
            <a:endParaRPr lang="en-GB" dirty="0"/>
          </a:p>
          <a:p>
            <a:pPr marL="742950" lvl="1" indent="-285750">
              <a:buFont typeface="Arial" panose="020B0604020202020204" pitchFamily="34" charset="0"/>
              <a:buChar char="•"/>
            </a:pPr>
            <a:r>
              <a:rPr lang="en-GB" dirty="0"/>
              <a:t>Segment </a:t>
            </a:r>
            <a:r>
              <a:rPr lang="en-GB" dirty="0">
                <a:solidFill>
                  <a:schemeClr val="accent6">
                    <a:lumMod val="75000"/>
                  </a:schemeClr>
                </a:solidFill>
              </a:rPr>
              <a:t>116 I8-I9 </a:t>
            </a:r>
            <a:r>
              <a:rPr lang="en-GB" dirty="0"/>
              <a:t>does not show a superconducting </a:t>
            </a:r>
            <a:r>
              <a:rPr lang="en-GB" dirty="0" smtClean="0"/>
              <a:t>transition</a:t>
            </a:r>
          </a:p>
          <a:p>
            <a:pPr marL="742950" lvl="1" indent="-285750">
              <a:buFont typeface="Arial" panose="020B0604020202020204" pitchFamily="34" charset="0"/>
              <a:buChar char="•"/>
            </a:pPr>
            <a:endParaRPr lang="en-GB" dirty="0"/>
          </a:p>
          <a:p>
            <a:pPr marL="285750" indent="-285750">
              <a:buFont typeface="Arial" panose="020B0604020202020204" pitchFamily="34" charset="0"/>
              <a:buChar char="•"/>
            </a:pPr>
            <a:r>
              <a:rPr lang="en-GB" sz="2000" dirty="0" err="1"/>
              <a:t>Midplane</a:t>
            </a:r>
            <a:r>
              <a:rPr lang="en-GB" sz="2000" dirty="0"/>
              <a:t> segments</a:t>
            </a:r>
          </a:p>
          <a:p>
            <a:pPr marL="742950" lvl="1" indent="-285750">
              <a:buFont typeface="Arial" panose="020B0604020202020204" pitchFamily="34" charset="0"/>
              <a:buChar char="•"/>
            </a:pPr>
            <a:r>
              <a:rPr lang="en-GB" dirty="0">
                <a:solidFill>
                  <a:schemeClr val="accent6">
                    <a:lumMod val="75000"/>
                  </a:schemeClr>
                </a:solidFill>
              </a:rPr>
              <a:t>116 II-I1</a:t>
            </a:r>
            <a:r>
              <a:rPr lang="en-GB" dirty="0"/>
              <a:t>, </a:t>
            </a:r>
            <a:r>
              <a:rPr lang="en-GB" dirty="0">
                <a:solidFill>
                  <a:schemeClr val="accent6">
                    <a:lumMod val="75000"/>
                  </a:schemeClr>
                </a:solidFill>
              </a:rPr>
              <a:t>I2-I3</a:t>
            </a:r>
            <a:r>
              <a:rPr lang="en-GB" dirty="0"/>
              <a:t> and </a:t>
            </a:r>
            <a:r>
              <a:rPr lang="en-GB" dirty="0">
                <a:solidFill>
                  <a:schemeClr val="accent6">
                    <a:lumMod val="75000"/>
                  </a:schemeClr>
                </a:solidFill>
              </a:rPr>
              <a:t>117 II-I1</a:t>
            </a:r>
            <a:r>
              <a:rPr lang="en-GB" dirty="0"/>
              <a:t>, </a:t>
            </a:r>
            <a:r>
              <a:rPr lang="en-GB" dirty="0">
                <a:solidFill>
                  <a:schemeClr val="accent6">
                    <a:lumMod val="75000"/>
                  </a:schemeClr>
                </a:solidFill>
              </a:rPr>
              <a:t>I2-I3</a:t>
            </a:r>
            <a:r>
              <a:rPr lang="en-GB" dirty="0"/>
              <a:t> do not show a superconducting transition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000" y="1487486"/>
            <a:ext cx="6686759" cy="4681341"/>
          </a:xfrm>
          <a:prstGeom prst="rect">
            <a:avLst/>
          </a:prstGeom>
        </p:spPr>
      </p:pic>
      <p:sp>
        <p:nvSpPr>
          <p:cNvPr id="7" name="Footer Placeholder 6"/>
          <p:cNvSpPr>
            <a:spLocks noGrp="1"/>
          </p:cNvSpPr>
          <p:nvPr>
            <p:ph type="ftr" sz="quarter" idx="11"/>
          </p:nvPr>
        </p:nvSpPr>
        <p:spPr/>
        <p:txBody>
          <a:bodyPr/>
          <a:lstStyle/>
          <a:p>
            <a:r>
              <a:rPr lang="en-GB" smtClean="0"/>
              <a:t>MDP-FCC-EuroCirCol - 7-3-2018 - G. Willering - 11T model test</a:t>
            </a:r>
            <a:endParaRPr lang="en-GB"/>
          </a:p>
        </p:txBody>
      </p:sp>
      <p:sp>
        <p:nvSpPr>
          <p:cNvPr id="8" name="Slide Number Placeholder 7"/>
          <p:cNvSpPr>
            <a:spLocks noGrp="1"/>
          </p:cNvSpPr>
          <p:nvPr>
            <p:ph type="sldNum" sz="quarter" idx="12"/>
          </p:nvPr>
        </p:nvSpPr>
        <p:spPr/>
        <p:txBody>
          <a:bodyPr/>
          <a:lstStyle/>
          <a:p>
            <a:fld id="{B2DC7E12-22AD-4C4E-A1E2-4B3ADEE36751}" type="slidenum">
              <a:rPr lang="en-GB" smtClean="0"/>
              <a:t>13</a:t>
            </a:fld>
            <a:endParaRPr lang="en-GB"/>
          </a:p>
        </p:txBody>
      </p:sp>
    </p:spTree>
    <p:extLst>
      <p:ext uri="{BB962C8B-B14F-4D97-AF65-F5344CB8AC3E}">
        <p14:creationId xmlns:p14="http://schemas.microsoft.com/office/powerpoint/2010/main" val="41075955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4288643" y="2205661"/>
            <a:ext cx="2362200" cy="2198715"/>
          </a:xfrm>
          <a:prstGeom prst="rect">
            <a:avLst/>
          </a:prstGeom>
        </p:spPr>
      </p:pic>
      <p:sp>
        <p:nvSpPr>
          <p:cNvPr id="10" name="TextBox 9"/>
          <p:cNvSpPr txBox="1"/>
          <p:nvPr/>
        </p:nvSpPr>
        <p:spPr>
          <a:xfrm>
            <a:off x="5201881" y="1605987"/>
            <a:ext cx="535724" cy="369332"/>
          </a:xfrm>
          <a:prstGeom prst="rect">
            <a:avLst/>
          </a:prstGeom>
          <a:noFill/>
        </p:spPr>
        <p:txBody>
          <a:bodyPr wrap="none" rtlCol="0">
            <a:spAutoFit/>
          </a:bodyPr>
          <a:lstStyle/>
          <a:p>
            <a:r>
              <a:rPr lang="en-US" dirty="0" smtClean="0"/>
              <a:t>112</a:t>
            </a:r>
            <a:endParaRPr lang="en-GB" dirty="0"/>
          </a:p>
        </p:txBody>
      </p:sp>
      <p:sp>
        <p:nvSpPr>
          <p:cNvPr id="11" name="TextBox 10"/>
          <p:cNvSpPr txBox="1"/>
          <p:nvPr/>
        </p:nvSpPr>
        <p:spPr>
          <a:xfrm>
            <a:off x="5201881" y="4634718"/>
            <a:ext cx="535724" cy="369332"/>
          </a:xfrm>
          <a:prstGeom prst="rect">
            <a:avLst/>
          </a:prstGeom>
          <a:noFill/>
        </p:spPr>
        <p:txBody>
          <a:bodyPr wrap="none" rtlCol="0">
            <a:spAutoFit/>
          </a:bodyPr>
          <a:lstStyle/>
          <a:p>
            <a:r>
              <a:rPr lang="en-US" dirty="0" smtClean="0"/>
              <a:t>109</a:t>
            </a:r>
            <a:endParaRPr lang="en-GB" dirty="0"/>
          </a:p>
        </p:txBody>
      </p:sp>
      <p:pic>
        <p:nvPicPr>
          <p:cNvPr id="12" name="Picture 11"/>
          <p:cNvPicPr>
            <a:picLocks noChangeAspect="1"/>
          </p:cNvPicPr>
          <p:nvPr/>
        </p:nvPicPr>
        <p:blipFill>
          <a:blip r:embed="rId3"/>
          <a:stretch>
            <a:fillRect/>
          </a:stretch>
        </p:blipFill>
        <p:spPr>
          <a:xfrm>
            <a:off x="201266" y="4319763"/>
            <a:ext cx="4327448" cy="2367939"/>
          </a:xfrm>
          <a:prstGeom prst="rect">
            <a:avLst/>
          </a:prstGeom>
        </p:spPr>
      </p:pic>
      <p:pic>
        <p:nvPicPr>
          <p:cNvPr id="14" name="Picture 13"/>
          <p:cNvPicPr>
            <a:picLocks noChangeAspect="1"/>
          </p:cNvPicPr>
          <p:nvPr/>
        </p:nvPicPr>
        <p:blipFill>
          <a:blip r:embed="rId4"/>
          <a:stretch>
            <a:fillRect/>
          </a:stretch>
        </p:blipFill>
        <p:spPr>
          <a:xfrm>
            <a:off x="0" y="477580"/>
            <a:ext cx="4626641" cy="2169459"/>
          </a:xfrm>
          <a:prstGeom prst="rect">
            <a:avLst/>
          </a:prstGeom>
        </p:spPr>
      </p:pic>
      <p:cxnSp>
        <p:nvCxnSpPr>
          <p:cNvPr id="18" name="Straight Arrow Connector 17"/>
          <p:cNvCxnSpPr/>
          <p:nvPr/>
        </p:nvCxnSpPr>
        <p:spPr>
          <a:xfrm flipV="1">
            <a:off x="4054642" y="3305018"/>
            <a:ext cx="782053" cy="109935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054642" y="1975319"/>
            <a:ext cx="782053" cy="13296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239445" y="3358190"/>
            <a:ext cx="782053" cy="109935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6206835" y="1975319"/>
            <a:ext cx="782053" cy="13296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5"/>
          <a:stretch>
            <a:fillRect/>
          </a:stretch>
        </p:blipFill>
        <p:spPr>
          <a:xfrm>
            <a:off x="6470306" y="4404376"/>
            <a:ext cx="4262678" cy="2332498"/>
          </a:xfrm>
          <a:prstGeom prst="rect">
            <a:avLst/>
          </a:prstGeom>
        </p:spPr>
      </p:pic>
      <p:pic>
        <p:nvPicPr>
          <p:cNvPr id="26" name="Picture 25"/>
          <p:cNvPicPr>
            <a:picLocks noChangeAspect="1"/>
          </p:cNvPicPr>
          <p:nvPr/>
        </p:nvPicPr>
        <p:blipFill>
          <a:blip r:embed="rId6"/>
          <a:stretch>
            <a:fillRect/>
          </a:stretch>
        </p:blipFill>
        <p:spPr>
          <a:xfrm>
            <a:off x="7107745" y="593103"/>
            <a:ext cx="3902259" cy="2135280"/>
          </a:xfrm>
          <a:prstGeom prst="rect">
            <a:avLst/>
          </a:prstGeom>
        </p:spPr>
      </p:pic>
      <p:sp>
        <p:nvSpPr>
          <p:cNvPr id="27" name="TextBox 26"/>
          <p:cNvSpPr txBox="1"/>
          <p:nvPr/>
        </p:nvSpPr>
        <p:spPr>
          <a:xfrm>
            <a:off x="1106905" y="3907869"/>
            <a:ext cx="1791965" cy="369332"/>
          </a:xfrm>
          <a:prstGeom prst="rect">
            <a:avLst/>
          </a:prstGeom>
          <a:noFill/>
        </p:spPr>
        <p:txBody>
          <a:bodyPr wrap="none" rtlCol="0">
            <a:spAutoFit/>
          </a:bodyPr>
          <a:lstStyle/>
          <a:p>
            <a:r>
              <a:rPr lang="en-US" dirty="0" smtClean="0"/>
              <a:t>20 µV at 11400 A</a:t>
            </a:r>
            <a:endParaRPr lang="en-GB" dirty="0"/>
          </a:p>
        </p:txBody>
      </p:sp>
      <p:sp>
        <p:nvSpPr>
          <p:cNvPr id="15" name="Title 1"/>
          <p:cNvSpPr>
            <a:spLocks noGrp="1"/>
          </p:cNvSpPr>
          <p:nvPr>
            <p:ph type="title"/>
          </p:nvPr>
        </p:nvSpPr>
        <p:spPr>
          <a:xfrm>
            <a:off x="865876" y="-45553"/>
            <a:ext cx="10560000" cy="720000"/>
          </a:xfrm>
        </p:spPr>
        <p:txBody>
          <a:bodyPr/>
          <a:lstStyle/>
          <a:p>
            <a:r>
              <a:rPr lang="en-US" dirty="0" smtClean="0"/>
              <a:t>VI curves – </a:t>
            </a:r>
            <a:r>
              <a:rPr lang="en-US" dirty="0" err="1" smtClean="0"/>
              <a:t>midplanes</a:t>
            </a:r>
            <a:r>
              <a:rPr lang="en-US" dirty="0" smtClean="0"/>
              <a:t> DP102</a:t>
            </a:r>
            <a:endParaRPr lang="en-GB" dirty="0"/>
          </a:p>
        </p:txBody>
      </p:sp>
      <p:sp>
        <p:nvSpPr>
          <p:cNvPr id="2" name="Footer Placeholder 1"/>
          <p:cNvSpPr>
            <a:spLocks noGrp="1"/>
          </p:cNvSpPr>
          <p:nvPr>
            <p:ph type="ftr" sz="quarter" idx="11"/>
          </p:nvPr>
        </p:nvSpPr>
        <p:spPr/>
        <p:txBody>
          <a:bodyPr/>
          <a:lstStyle/>
          <a:p>
            <a:r>
              <a:rPr lang="en-GB" smtClean="0"/>
              <a:t>MDP-FCC-EuroCirCol - 7-3-2018 - G. Willering - 11T model test</a:t>
            </a:r>
            <a:endParaRPr lang="en-GB"/>
          </a:p>
        </p:txBody>
      </p:sp>
      <p:sp>
        <p:nvSpPr>
          <p:cNvPr id="3" name="Slide Number Placeholder 2"/>
          <p:cNvSpPr>
            <a:spLocks noGrp="1"/>
          </p:cNvSpPr>
          <p:nvPr>
            <p:ph type="sldNum" sz="quarter" idx="12"/>
          </p:nvPr>
        </p:nvSpPr>
        <p:spPr/>
        <p:txBody>
          <a:bodyPr/>
          <a:lstStyle/>
          <a:p>
            <a:fld id="{B2DC7E12-22AD-4C4E-A1E2-4B3ADEE36751}" type="slidenum">
              <a:rPr lang="en-GB" smtClean="0"/>
              <a:t>14</a:t>
            </a:fld>
            <a:endParaRPr lang="en-GB"/>
          </a:p>
        </p:txBody>
      </p:sp>
      <p:sp>
        <p:nvSpPr>
          <p:cNvPr id="4" name="TextBox 3"/>
          <p:cNvSpPr txBox="1"/>
          <p:nvPr/>
        </p:nvSpPr>
        <p:spPr>
          <a:xfrm>
            <a:off x="7021498" y="3243571"/>
            <a:ext cx="3476144" cy="369332"/>
          </a:xfrm>
          <a:prstGeom prst="rect">
            <a:avLst/>
          </a:prstGeom>
          <a:noFill/>
        </p:spPr>
        <p:txBody>
          <a:bodyPr wrap="none" rtlCol="0">
            <a:spAutoFit/>
          </a:bodyPr>
          <a:lstStyle/>
          <a:p>
            <a:r>
              <a:rPr lang="en-US" dirty="0" smtClean="0"/>
              <a:t>Aperture 1 with coil 109 and 112</a:t>
            </a:r>
            <a:endParaRPr lang="en-GB" dirty="0"/>
          </a:p>
        </p:txBody>
      </p:sp>
    </p:spTree>
    <p:extLst>
      <p:ext uri="{BB962C8B-B14F-4D97-AF65-F5344CB8AC3E}">
        <p14:creationId xmlns:p14="http://schemas.microsoft.com/office/powerpoint/2010/main" val="26876761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146974" y="2253788"/>
            <a:ext cx="2362200" cy="2198715"/>
          </a:xfrm>
          <a:prstGeom prst="rect">
            <a:avLst/>
          </a:prstGeom>
        </p:spPr>
      </p:pic>
      <p:sp>
        <p:nvSpPr>
          <p:cNvPr id="5" name="TextBox 4"/>
          <p:cNvSpPr txBox="1"/>
          <p:nvPr/>
        </p:nvSpPr>
        <p:spPr>
          <a:xfrm>
            <a:off x="6063972" y="1654114"/>
            <a:ext cx="552267" cy="369332"/>
          </a:xfrm>
          <a:prstGeom prst="rect">
            <a:avLst/>
          </a:prstGeom>
          <a:noFill/>
        </p:spPr>
        <p:txBody>
          <a:bodyPr wrap="none" rtlCol="0">
            <a:spAutoFit/>
          </a:bodyPr>
          <a:lstStyle/>
          <a:p>
            <a:r>
              <a:rPr lang="en-US" dirty="0" smtClean="0"/>
              <a:t>114</a:t>
            </a:r>
            <a:endParaRPr lang="en-GB" dirty="0"/>
          </a:p>
        </p:txBody>
      </p:sp>
      <p:sp>
        <p:nvSpPr>
          <p:cNvPr id="6" name="TextBox 5"/>
          <p:cNvSpPr txBox="1"/>
          <p:nvPr/>
        </p:nvSpPr>
        <p:spPr>
          <a:xfrm>
            <a:off x="6095110" y="4682845"/>
            <a:ext cx="552267" cy="369332"/>
          </a:xfrm>
          <a:prstGeom prst="rect">
            <a:avLst/>
          </a:prstGeom>
          <a:noFill/>
        </p:spPr>
        <p:txBody>
          <a:bodyPr wrap="none" rtlCol="0">
            <a:spAutoFit/>
          </a:bodyPr>
          <a:lstStyle/>
          <a:p>
            <a:r>
              <a:rPr lang="en-US" dirty="0" smtClean="0"/>
              <a:t>115</a:t>
            </a:r>
            <a:endParaRPr lang="en-GB" dirty="0"/>
          </a:p>
        </p:txBody>
      </p:sp>
      <p:pic>
        <p:nvPicPr>
          <p:cNvPr id="8" name="Picture 7"/>
          <p:cNvPicPr>
            <a:picLocks noChangeAspect="1"/>
          </p:cNvPicPr>
          <p:nvPr/>
        </p:nvPicPr>
        <p:blipFill>
          <a:blip r:embed="rId3"/>
          <a:stretch>
            <a:fillRect/>
          </a:stretch>
        </p:blipFill>
        <p:spPr>
          <a:xfrm>
            <a:off x="354671" y="459464"/>
            <a:ext cx="4347411" cy="2378863"/>
          </a:xfrm>
          <a:prstGeom prst="rect">
            <a:avLst/>
          </a:prstGeom>
        </p:spPr>
      </p:pic>
      <p:cxnSp>
        <p:nvCxnSpPr>
          <p:cNvPr id="9" name="Straight Arrow Connector 8"/>
          <p:cNvCxnSpPr/>
          <p:nvPr/>
        </p:nvCxnSpPr>
        <p:spPr>
          <a:xfrm flipV="1">
            <a:off x="4859088" y="3353145"/>
            <a:ext cx="782053" cy="109935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859088" y="2023446"/>
            <a:ext cx="782053" cy="13296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7097558" y="3353145"/>
            <a:ext cx="782052" cy="12531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7064005" y="1992200"/>
            <a:ext cx="782053" cy="13296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stretch>
            <a:fillRect/>
          </a:stretch>
        </p:blipFill>
        <p:spPr>
          <a:xfrm>
            <a:off x="7797060" y="4353681"/>
            <a:ext cx="4309354" cy="2358039"/>
          </a:xfrm>
          <a:prstGeom prst="rect">
            <a:avLst/>
          </a:prstGeom>
        </p:spPr>
      </p:pic>
      <p:pic>
        <p:nvPicPr>
          <p:cNvPr id="15" name="Picture 14"/>
          <p:cNvPicPr>
            <a:picLocks noChangeAspect="1"/>
          </p:cNvPicPr>
          <p:nvPr/>
        </p:nvPicPr>
        <p:blipFill>
          <a:blip r:embed="rId5"/>
          <a:stretch>
            <a:fillRect/>
          </a:stretch>
        </p:blipFill>
        <p:spPr>
          <a:xfrm>
            <a:off x="7844589" y="459464"/>
            <a:ext cx="4384426" cy="2399118"/>
          </a:xfrm>
          <a:prstGeom prst="rect">
            <a:avLst/>
          </a:prstGeom>
        </p:spPr>
      </p:pic>
      <p:pic>
        <p:nvPicPr>
          <p:cNvPr id="16" name="Picture 15"/>
          <p:cNvPicPr>
            <a:picLocks noChangeAspect="1"/>
          </p:cNvPicPr>
          <p:nvPr/>
        </p:nvPicPr>
        <p:blipFill>
          <a:blip r:embed="rId6"/>
          <a:stretch>
            <a:fillRect/>
          </a:stretch>
        </p:blipFill>
        <p:spPr>
          <a:xfrm>
            <a:off x="751949" y="4358959"/>
            <a:ext cx="4154365" cy="2273230"/>
          </a:xfrm>
          <a:prstGeom prst="rect">
            <a:avLst/>
          </a:prstGeom>
        </p:spPr>
      </p:pic>
      <p:sp>
        <p:nvSpPr>
          <p:cNvPr id="18" name="TextBox 17"/>
          <p:cNvSpPr txBox="1"/>
          <p:nvPr/>
        </p:nvSpPr>
        <p:spPr>
          <a:xfrm>
            <a:off x="1459709" y="2853648"/>
            <a:ext cx="1791965" cy="369332"/>
          </a:xfrm>
          <a:prstGeom prst="rect">
            <a:avLst/>
          </a:prstGeom>
          <a:noFill/>
        </p:spPr>
        <p:txBody>
          <a:bodyPr wrap="none" rtlCol="0">
            <a:spAutoFit/>
          </a:bodyPr>
          <a:lstStyle/>
          <a:p>
            <a:r>
              <a:rPr lang="en-US" dirty="0" smtClean="0"/>
              <a:t>20 µV at 14100 A</a:t>
            </a:r>
            <a:endParaRPr lang="en-GB" dirty="0"/>
          </a:p>
        </p:txBody>
      </p:sp>
      <p:sp>
        <p:nvSpPr>
          <p:cNvPr id="2" name="Footer Placeholder 1"/>
          <p:cNvSpPr>
            <a:spLocks noGrp="1"/>
          </p:cNvSpPr>
          <p:nvPr>
            <p:ph type="ftr" sz="quarter" idx="11"/>
          </p:nvPr>
        </p:nvSpPr>
        <p:spPr/>
        <p:txBody>
          <a:bodyPr/>
          <a:lstStyle/>
          <a:p>
            <a:r>
              <a:rPr lang="en-GB" smtClean="0"/>
              <a:t>MDP-FCC-EuroCirCol - 7-3-2018 - G. Willering - 11T model test</a:t>
            </a:r>
            <a:endParaRPr lang="en-GB"/>
          </a:p>
        </p:txBody>
      </p:sp>
      <p:sp>
        <p:nvSpPr>
          <p:cNvPr id="3" name="Slide Number Placeholder 2"/>
          <p:cNvSpPr>
            <a:spLocks noGrp="1"/>
          </p:cNvSpPr>
          <p:nvPr>
            <p:ph type="sldNum" sz="quarter" idx="12"/>
          </p:nvPr>
        </p:nvSpPr>
        <p:spPr/>
        <p:txBody>
          <a:bodyPr/>
          <a:lstStyle/>
          <a:p>
            <a:fld id="{B2DC7E12-22AD-4C4E-A1E2-4B3ADEE36751}" type="slidenum">
              <a:rPr lang="en-GB" smtClean="0"/>
              <a:t>15</a:t>
            </a:fld>
            <a:endParaRPr lang="en-GB"/>
          </a:p>
        </p:txBody>
      </p:sp>
      <p:sp>
        <p:nvSpPr>
          <p:cNvPr id="19" name="TextBox 18"/>
          <p:cNvSpPr txBox="1"/>
          <p:nvPr/>
        </p:nvSpPr>
        <p:spPr>
          <a:xfrm>
            <a:off x="7844589" y="3291764"/>
            <a:ext cx="3459024" cy="369332"/>
          </a:xfrm>
          <a:prstGeom prst="rect">
            <a:avLst/>
          </a:prstGeom>
          <a:noFill/>
        </p:spPr>
        <p:txBody>
          <a:bodyPr wrap="none" rtlCol="0">
            <a:spAutoFit/>
          </a:bodyPr>
          <a:lstStyle/>
          <a:p>
            <a:r>
              <a:rPr lang="en-US" dirty="0" smtClean="0"/>
              <a:t>Aperture 2 with coil 114 and 115</a:t>
            </a:r>
            <a:endParaRPr lang="en-GB" dirty="0"/>
          </a:p>
        </p:txBody>
      </p:sp>
    </p:spTree>
    <p:extLst>
      <p:ext uri="{BB962C8B-B14F-4D97-AF65-F5344CB8AC3E}">
        <p14:creationId xmlns:p14="http://schemas.microsoft.com/office/powerpoint/2010/main" val="34781279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 curves and n-value in magnets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371130197"/>
              </p:ext>
            </p:extLst>
          </p:nvPr>
        </p:nvGraphicFramePr>
        <p:xfrm>
          <a:off x="6309238" y="2281909"/>
          <a:ext cx="5402701" cy="975360"/>
        </p:xfrm>
        <a:graphic>
          <a:graphicData uri="http://schemas.openxmlformats.org/drawingml/2006/table">
            <a:tbl>
              <a:tblPr firstRow="1" bandRow="1">
                <a:tableStyleId>{5C22544A-7EE6-4342-B048-85BDC9FD1C3A}</a:tableStyleId>
              </a:tblPr>
              <a:tblGrid>
                <a:gridCol w="2057718">
                  <a:extLst>
                    <a:ext uri="{9D8B030D-6E8A-4147-A177-3AD203B41FA5}">
                      <a16:colId xmlns:a16="http://schemas.microsoft.com/office/drawing/2014/main" val="3486972847"/>
                    </a:ext>
                  </a:extLst>
                </a:gridCol>
                <a:gridCol w="1507474">
                  <a:extLst>
                    <a:ext uri="{9D8B030D-6E8A-4147-A177-3AD203B41FA5}">
                      <a16:colId xmlns:a16="http://schemas.microsoft.com/office/drawing/2014/main" val="1510351728"/>
                    </a:ext>
                  </a:extLst>
                </a:gridCol>
                <a:gridCol w="1837509">
                  <a:extLst>
                    <a:ext uri="{9D8B030D-6E8A-4147-A177-3AD203B41FA5}">
                      <a16:colId xmlns:a16="http://schemas.microsoft.com/office/drawing/2014/main" val="1450393280"/>
                    </a:ext>
                  </a:extLst>
                </a:gridCol>
              </a:tblGrid>
              <a:tr h="417945">
                <a:tc>
                  <a:txBody>
                    <a:bodyPr/>
                    <a:lstStyle/>
                    <a:p>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Block 3 coil 116</a:t>
                      </a:r>
                      <a:endParaRPr lang="en-GB" sz="1100" dirty="0" smtClean="0"/>
                    </a:p>
                    <a:p>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err="1" smtClean="0"/>
                        <a:t>Midplane</a:t>
                      </a:r>
                      <a:r>
                        <a:rPr lang="en-US" sz="1100" dirty="0" smtClean="0"/>
                        <a:t> coil 109</a:t>
                      </a:r>
                      <a:endParaRPr lang="en-GB" sz="1100" dirty="0" smtClean="0"/>
                    </a:p>
                  </a:txBody>
                  <a:tcPr/>
                </a:tc>
                <a:extLst>
                  <a:ext uri="{0D108BD9-81ED-4DB2-BD59-A6C34878D82A}">
                    <a16:rowId xmlns:a16="http://schemas.microsoft.com/office/drawing/2014/main" val="3405277845"/>
                  </a:ext>
                </a:extLst>
              </a:tr>
              <a:tr h="270853">
                <a:tc>
                  <a:txBody>
                    <a:bodyPr/>
                    <a:lstStyle/>
                    <a:p>
                      <a:r>
                        <a:rPr lang="en-US" sz="1200" dirty="0" err="1" smtClean="0"/>
                        <a:t>I</a:t>
                      </a:r>
                      <a:r>
                        <a:rPr lang="en-US" sz="1200" baseline="-25000" dirty="0" err="1" smtClean="0"/>
                        <a:t>c</a:t>
                      </a:r>
                      <a:r>
                        <a:rPr lang="en-US" sz="1200" baseline="0" dirty="0" smtClean="0"/>
                        <a:t> reduction factor (</a:t>
                      </a:r>
                      <a:r>
                        <a:rPr lang="en-US" sz="1200" baseline="0" dirty="0" err="1" smtClean="0"/>
                        <a:t>f</a:t>
                      </a:r>
                      <a:r>
                        <a:rPr lang="en-US" sz="1200" baseline="-25000" dirty="0" err="1" smtClean="0"/>
                        <a:t>Ic</a:t>
                      </a:r>
                      <a:r>
                        <a:rPr lang="en-US" sz="1200" baseline="0" dirty="0" smtClean="0"/>
                        <a:t>)</a:t>
                      </a:r>
                    </a:p>
                  </a:txBody>
                  <a:tcPr/>
                </a:tc>
                <a:tc>
                  <a:txBody>
                    <a:bodyPr/>
                    <a:lstStyle/>
                    <a:p>
                      <a:r>
                        <a:rPr lang="en-US" sz="1200" dirty="0" smtClean="0"/>
                        <a:t>0.62</a:t>
                      </a:r>
                      <a:endParaRPr lang="en-GB" sz="1200" dirty="0"/>
                    </a:p>
                  </a:txBody>
                  <a:tcPr/>
                </a:tc>
                <a:tc>
                  <a:txBody>
                    <a:bodyPr/>
                    <a:lstStyle/>
                    <a:p>
                      <a:r>
                        <a:rPr lang="en-US" sz="1200" dirty="0" smtClean="0"/>
                        <a:t>0.26</a:t>
                      </a:r>
                      <a:endParaRPr lang="en-GB" sz="1200" dirty="0"/>
                    </a:p>
                  </a:txBody>
                  <a:tcPr/>
                </a:tc>
                <a:extLst>
                  <a:ext uri="{0D108BD9-81ED-4DB2-BD59-A6C34878D82A}">
                    <a16:rowId xmlns:a16="http://schemas.microsoft.com/office/drawing/2014/main" val="2021331672"/>
                  </a:ext>
                </a:extLst>
              </a:tr>
              <a:tr h="259080">
                <a:tc>
                  <a:txBody>
                    <a:bodyPr/>
                    <a:lstStyle/>
                    <a:p>
                      <a:r>
                        <a:rPr lang="en-US" sz="1200" dirty="0" smtClean="0"/>
                        <a:t>n-value</a:t>
                      </a:r>
                      <a:r>
                        <a:rPr lang="en-US" sz="1200" baseline="0" dirty="0" smtClean="0"/>
                        <a:t> reduction factor (</a:t>
                      </a:r>
                      <a:r>
                        <a:rPr lang="en-US" sz="1200" baseline="0" dirty="0" err="1" smtClean="0"/>
                        <a:t>f</a:t>
                      </a:r>
                      <a:r>
                        <a:rPr lang="en-US" sz="1200" baseline="-25000" dirty="0" err="1" smtClean="0"/>
                        <a:t>n</a:t>
                      </a:r>
                      <a:r>
                        <a:rPr lang="en-US" sz="1200" baseline="0" dirty="0" smtClean="0"/>
                        <a:t>)</a:t>
                      </a:r>
                      <a:endParaRPr lang="en-GB" sz="1200" dirty="0"/>
                    </a:p>
                  </a:txBody>
                  <a:tcPr/>
                </a:tc>
                <a:tc>
                  <a:txBody>
                    <a:bodyPr/>
                    <a:lstStyle/>
                    <a:p>
                      <a:r>
                        <a:rPr lang="en-US" sz="1200" dirty="0" smtClean="0"/>
                        <a:t>0.20</a:t>
                      </a:r>
                      <a:endParaRPr lang="en-GB" sz="1200" dirty="0"/>
                    </a:p>
                  </a:txBody>
                  <a:tcPr/>
                </a:tc>
                <a:tc>
                  <a:txBody>
                    <a:bodyPr/>
                    <a:lstStyle/>
                    <a:p>
                      <a:r>
                        <a:rPr lang="en-US" sz="1200" dirty="0" smtClean="0"/>
                        <a:t>0.12</a:t>
                      </a:r>
                      <a:endParaRPr lang="en-GB" sz="1200" dirty="0"/>
                    </a:p>
                  </a:txBody>
                  <a:tcPr/>
                </a:tc>
                <a:extLst>
                  <a:ext uri="{0D108BD9-81ED-4DB2-BD59-A6C34878D82A}">
                    <a16:rowId xmlns:a16="http://schemas.microsoft.com/office/drawing/2014/main" val="2406614530"/>
                  </a:ext>
                </a:extLst>
              </a:tr>
            </a:tbl>
          </a:graphicData>
        </a:graphic>
      </p:graphicFrame>
      <p:pic>
        <p:nvPicPr>
          <p:cNvPr id="5" name="Picture 4"/>
          <p:cNvPicPr>
            <a:picLocks noChangeAspect="1"/>
          </p:cNvPicPr>
          <p:nvPr/>
        </p:nvPicPr>
        <p:blipFill>
          <a:blip r:embed="rId2"/>
          <a:stretch>
            <a:fillRect/>
          </a:stretch>
        </p:blipFill>
        <p:spPr>
          <a:xfrm>
            <a:off x="183791" y="2245055"/>
            <a:ext cx="5800419" cy="3255276"/>
          </a:xfrm>
          <a:prstGeom prst="rect">
            <a:avLst/>
          </a:prstGeom>
        </p:spPr>
      </p:pic>
      <mc:AlternateContent xmlns:mc="http://schemas.openxmlformats.org/markup-compatibility/2006">
        <mc:Choice xmlns:a14="http://schemas.microsoft.com/office/drawing/2010/main" Requires="a14">
          <p:sp>
            <p:nvSpPr>
              <p:cNvPr id="6" name="TextBox 5"/>
              <p:cNvSpPr txBox="1"/>
              <p:nvPr/>
            </p:nvSpPr>
            <p:spPr>
              <a:xfrm>
                <a:off x="7741848" y="1230306"/>
                <a:ext cx="2029209" cy="4703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𝐸</m:t>
                      </m:r>
                      <m:r>
                        <a:rPr lang="en-US" sz="1200" b="0" i="1" smtClean="0">
                          <a:latin typeface="Cambria Math" panose="02040503050406030204" pitchFamily="18" charset="0"/>
                        </a:rPr>
                        <m:t>(</m:t>
                      </m:r>
                      <m:r>
                        <a:rPr lang="en-US" sz="1200" b="0" i="1" smtClean="0">
                          <a:latin typeface="Cambria Math" panose="02040503050406030204" pitchFamily="18" charset="0"/>
                        </a:rPr>
                        <m:t>𝐼</m:t>
                      </m:r>
                      <m:r>
                        <a:rPr lang="en-US" sz="1200" b="0" i="1" smtClean="0">
                          <a:latin typeface="Cambria Math" panose="02040503050406030204" pitchFamily="18" charset="0"/>
                        </a:rPr>
                        <m:t>,</m:t>
                      </m:r>
                      <m:r>
                        <a:rPr lang="en-US" sz="1200" b="0" i="1" smtClean="0">
                          <a:latin typeface="Cambria Math" panose="02040503050406030204" pitchFamily="18" charset="0"/>
                        </a:rPr>
                        <m:t>𝐵</m:t>
                      </m:r>
                      <m:r>
                        <a:rPr lang="en-US" sz="1200" b="0" i="1" smtClean="0">
                          <a:latin typeface="Cambria Math" panose="02040503050406030204" pitchFamily="18" charset="0"/>
                        </a:rPr>
                        <m:t>)=</m:t>
                      </m:r>
                      <m:sSub>
                        <m:sSubPr>
                          <m:ctrlPr>
                            <a:rPr lang="en-GB" sz="1200" i="1" smtClean="0">
                              <a:latin typeface="Cambria Math" panose="02040503050406030204" pitchFamily="18" charset="0"/>
                            </a:rPr>
                          </m:ctrlPr>
                        </m:sSubPr>
                        <m:e>
                          <m:r>
                            <a:rPr lang="en-US" sz="1200" b="0" i="1" smtClean="0">
                              <a:latin typeface="Cambria Math" panose="02040503050406030204" pitchFamily="18" charset="0"/>
                            </a:rPr>
                            <m:t>𝐸</m:t>
                          </m:r>
                        </m:e>
                        <m:sub>
                          <m:r>
                            <a:rPr lang="en-US" sz="1200" b="0" i="1" smtClean="0">
                              <a:latin typeface="Cambria Math" panose="02040503050406030204" pitchFamily="18" charset="0"/>
                            </a:rPr>
                            <m:t>𝑐</m:t>
                          </m:r>
                        </m:sub>
                      </m:sSub>
                      <m:sSup>
                        <m:sSupPr>
                          <m:ctrlPr>
                            <a:rPr lang="en-GB" sz="1200" i="1" smtClean="0">
                              <a:latin typeface="Cambria Math" panose="02040503050406030204" pitchFamily="18" charset="0"/>
                            </a:rPr>
                          </m:ctrlPr>
                        </m:sSupPr>
                        <m:e>
                          <m:d>
                            <m:dPr>
                              <m:ctrlPr>
                                <a:rPr lang="en-GB" sz="1200" i="1" smtClean="0">
                                  <a:latin typeface="Cambria Math" panose="02040503050406030204" pitchFamily="18" charset="0"/>
                                </a:rPr>
                              </m:ctrlPr>
                            </m:dPr>
                            <m:e>
                              <m:f>
                                <m:fPr>
                                  <m:ctrlPr>
                                    <a:rPr lang="en-GB" sz="1200" i="1" smtClean="0">
                                      <a:latin typeface="Cambria Math" panose="02040503050406030204" pitchFamily="18" charset="0"/>
                                    </a:rPr>
                                  </m:ctrlPr>
                                </m:fPr>
                                <m:num>
                                  <m:r>
                                    <a:rPr lang="en-US" sz="1200" b="0" i="1" smtClean="0">
                                      <a:latin typeface="Cambria Math" panose="02040503050406030204" pitchFamily="18" charset="0"/>
                                    </a:rPr>
                                    <m:t>𝐼</m:t>
                                  </m:r>
                                </m:num>
                                <m:den>
                                  <m:sSub>
                                    <m:sSubPr>
                                      <m:ctrlPr>
                                        <a:rPr lang="en-GB" sz="1200" i="1" smtClean="0">
                                          <a:latin typeface="Cambria Math" panose="02040503050406030204" pitchFamily="18" charset="0"/>
                                        </a:rPr>
                                      </m:ctrlPr>
                                    </m:sSubPr>
                                    <m:e>
                                      <m:r>
                                        <a:rPr lang="en-US" sz="1200" b="0" i="1" smtClean="0">
                                          <a:latin typeface="Cambria Math" panose="02040503050406030204" pitchFamily="18" charset="0"/>
                                        </a:rPr>
                                        <m:t>𝑓</m:t>
                                      </m:r>
                                    </m:e>
                                    <m:sub>
                                      <m:sSub>
                                        <m:sSubPr>
                                          <m:ctrlPr>
                                            <a:rPr lang="en-GB" sz="1200" i="1" smtClean="0">
                                              <a:latin typeface="Cambria Math" panose="02040503050406030204" pitchFamily="18" charset="0"/>
                                            </a:rPr>
                                          </m:ctrlPr>
                                        </m:sSubPr>
                                        <m:e>
                                          <m:r>
                                            <a:rPr lang="en-US" sz="1200" b="0" i="1" smtClean="0">
                                              <a:latin typeface="Cambria Math" panose="02040503050406030204" pitchFamily="18" charset="0"/>
                                            </a:rPr>
                                            <m:t>𝐼</m:t>
                                          </m:r>
                                        </m:e>
                                        <m:sub>
                                          <m:r>
                                            <a:rPr lang="en-US" sz="1200" b="0" i="1" smtClean="0">
                                              <a:latin typeface="Cambria Math" panose="02040503050406030204" pitchFamily="18" charset="0"/>
                                            </a:rPr>
                                            <m:t>𝑐</m:t>
                                          </m:r>
                                        </m:sub>
                                      </m:sSub>
                                    </m:sub>
                                  </m:sSub>
                                  <m:sSub>
                                    <m:sSubPr>
                                      <m:ctrlPr>
                                        <a:rPr lang="en-GB" sz="1200" i="1" smtClean="0">
                                          <a:latin typeface="Cambria Math" panose="02040503050406030204" pitchFamily="18" charset="0"/>
                                        </a:rPr>
                                      </m:ctrlPr>
                                    </m:sSubPr>
                                    <m:e>
                                      <m:r>
                                        <a:rPr lang="en-US" sz="1200" b="0" i="1" smtClean="0">
                                          <a:latin typeface="Cambria Math" panose="02040503050406030204" pitchFamily="18" charset="0"/>
                                        </a:rPr>
                                        <m:t>𝐼</m:t>
                                      </m:r>
                                    </m:e>
                                    <m:sub>
                                      <m:r>
                                        <a:rPr lang="en-US" sz="1200" b="0" i="1" smtClean="0">
                                          <a:latin typeface="Cambria Math" panose="02040503050406030204" pitchFamily="18" charset="0"/>
                                        </a:rPr>
                                        <m:t>𝑐</m:t>
                                      </m:r>
                                    </m:sub>
                                  </m:sSub>
                                  <m:r>
                                    <a:rPr lang="en-US" sz="1200" b="0" i="1" smtClean="0">
                                      <a:latin typeface="Cambria Math" panose="02040503050406030204" pitchFamily="18" charset="0"/>
                                    </a:rPr>
                                    <m:t>(</m:t>
                                  </m:r>
                                  <m:r>
                                    <a:rPr lang="en-US" sz="1200" b="0" i="1" smtClean="0">
                                      <a:latin typeface="Cambria Math" panose="02040503050406030204" pitchFamily="18" charset="0"/>
                                    </a:rPr>
                                    <m:t>𝐵</m:t>
                                  </m:r>
                                  <m:r>
                                    <a:rPr lang="en-US" sz="1200" b="0" i="1" smtClean="0">
                                      <a:latin typeface="Cambria Math" panose="02040503050406030204" pitchFamily="18" charset="0"/>
                                    </a:rPr>
                                    <m:t>)</m:t>
                                  </m:r>
                                </m:den>
                              </m:f>
                            </m:e>
                          </m:d>
                        </m:e>
                        <m:sup>
                          <m:d>
                            <m:dPr>
                              <m:ctrlPr>
                                <a:rPr lang="en-GB" sz="1200" i="1" smtClean="0">
                                  <a:latin typeface="Cambria Math" panose="02040503050406030204" pitchFamily="18" charset="0"/>
                                </a:rPr>
                              </m:ctrlPr>
                            </m:dPr>
                            <m:e>
                              <m:sSub>
                                <m:sSubPr>
                                  <m:ctrlPr>
                                    <a:rPr lang="en-GB" sz="1200" i="1" smtClean="0">
                                      <a:latin typeface="Cambria Math" panose="02040503050406030204" pitchFamily="18" charset="0"/>
                                    </a:rPr>
                                  </m:ctrlPr>
                                </m:sSubPr>
                                <m:e>
                                  <m:r>
                                    <a:rPr lang="en-US" sz="1200" b="0" i="1" smtClean="0">
                                      <a:latin typeface="Cambria Math" panose="02040503050406030204" pitchFamily="18" charset="0"/>
                                    </a:rPr>
                                    <m:t>𝑓</m:t>
                                  </m:r>
                                </m:e>
                                <m:sub>
                                  <m:r>
                                    <a:rPr lang="en-US" sz="1200" b="0" i="1" smtClean="0">
                                      <a:latin typeface="Cambria Math" panose="02040503050406030204" pitchFamily="18" charset="0"/>
                                    </a:rPr>
                                    <m:t>𝑛</m:t>
                                  </m:r>
                                </m:sub>
                              </m:sSub>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𝐵</m:t>
                              </m:r>
                              <m:r>
                                <a:rPr lang="en-US" sz="1200" b="0" i="1" smtClean="0">
                                  <a:latin typeface="Cambria Math" panose="02040503050406030204" pitchFamily="18" charset="0"/>
                                </a:rPr>
                                <m:t>)</m:t>
                              </m:r>
                            </m:e>
                          </m:d>
                        </m:sup>
                      </m:sSup>
                    </m:oMath>
                  </m:oMathPara>
                </a14:m>
                <a:endParaRPr lang="en-GB" sz="1200" dirty="0"/>
              </a:p>
            </p:txBody>
          </p:sp>
        </mc:Choice>
        <mc:Fallback>
          <p:sp>
            <p:nvSpPr>
              <p:cNvPr id="6" name="TextBox 5"/>
              <p:cNvSpPr txBox="1">
                <a:spLocks noRot="1" noChangeAspect="1" noMove="1" noResize="1" noEditPoints="1" noAdjustHandles="1" noChangeArrowheads="1" noChangeShapeType="1" noTextEdit="1"/>
              </p:cNvSpPr>
              <p:nvPr/>
            </p:nvSpPr>
            <p:spPr>
              <a:xfrm>
                <a:off x="7741848" y="1230306"/>
                <a:ext cx="2029209" cy="470385"/>
              </a:xfrm>
              <a:prstGeom prst="rect">
                <a:avLst/>
              </a:prstGeom>
              <a:blipFill>
                <a:blip r:embed="rId3"/>
                <a:stretch>
                  <a:fillRect/>
                </a:stretch>
              </a:blipFill>
            </p:spPr>
            <p:txBody>
              <a:bodyPr/>
              <a:lstStyle/>
              <a:p>
                <a:r>
                  <a:rPr lang="en-GB">
                    <a:noFill/>
                  </a:rPr>
                  <a:t> </a:t>
                </a:r>
              </a:p>
            </p:txBody>
          </p:sp>
        </mc:Fallback>
      </mc:AlternateContent>
      <p:sp>
        <p:nvSpPr>
          <p:cNvPr id="7" name="TextBox 6"/>
          <p:cNvSpPr txBox="1"/>
          <p:nvPr/>
        </p:nvSpPr>
        <p:spPr>
          <a:xfrm>
            <a:off x="7642738" y="1018132"/>
            <a:ext cx="1502334" cy="276999"/>
          </a:xfrm>
          <a:prstGeom prst="rect">
            <a:avLst/>
          </a:prstGeom>
          <a:noFill/>
        </p:spPr>
        <p:txBody>
          <a:bodyPr wrap="none" rtlCol="0">
            <a:spAutoFit/>
          </a:bodyPr>
          <a:lstStyle/>
          <a:p>
            <a:r>
              <a:rPr lang="en-US" sz="1200" dirty="0" smtClean="0"/>
              <a:t>Find the best fit for </a:t>
            </a:r>
            <a:endParaRPr lang="en-GB" sz="1200" dirty="0"/>
          </a:p>
        </p:txBody>
      </p:sp>
      <p:sp>
        <p:nvSpPr>
          <p:cNvPr id="8" name="TextBox 7"/>
          <p:cNvSpPr txBox="1"/>
          <p:nvPr/>
        </p:nvSpPr>
        <p:spPr>
          <a:xfrm>
            <a:off x="7642738" y="1730975"/>
            <a:ext cx="1505540" cy="276999"/>
          </a:xfrm>
          <a:prstGeom prst="rect">
            <a:avLst/>
          </a:prstGeom>
          <a:noFill/>
        </p:spPr>
        <p:txBody>
          <a:bodyPr wrap="none" rtlCol="0">
            <a:spAutoFit/>
          </a:bodyPr>
          <a:lstStyle/>
          <a:p>
            <a:r>
              <a:rPr lang="en-US" sz="1200" dirty="0" smtClean="0"/>
              <a:t>(with </a:t>
            </a:r>
            <a:r>
              <a:rPr lang="en-US" sz="1200" dirty="0" err="1" smtClean="0"/>
              <a:t>E</a:t>
            </a:r>
            <a:r>
              <a:rPr lang="en-US" sz="1200" baseline="-25000" dirty="0" err="1" smtClean="0"/>
              <a:t>c</a:t>
            </a:r>
            <a:r>
              <a:rPr lang="en-US" sz="1200" dirty="0"/>
              <a:t> </a:t>
            </a:r>
            <a:r>
              <a:rPr lang="en-US" sz="1200" dirty="0" smtClean="0"/>
              <a:t>= 10 </a:t>
            </a:r>
            <a:r>
              <a:rPr lang="en-US" sz="1200" dirty="0" err="1" smtClean="0"/>
              <a:t>uV</a:t>
            </a:r>
            <a:r>
              <a:rPr lang="en-US" sz="1200" dirty="0" smtClean="0"/>
              <a:t>/m)</a:t>
            </a:r>
            <a:endParaRPr lang="en-GB" sz="1200" dirty="0"/>
          </a:p>
        </p:txBody>
      </p:sp>
      <p:sp>
        <p:nvSpPr>
          <p:cNvPr id="9" name="TextBox 8"/>
          <p:cNvSpPr txBox="1"/>
          <p:nvPr/>
        </p:nvSpPr>
        <p:spPr>
          <a:xfrm>
            <a:off x="6309238" y="3596702"/>
            <a:ext cx="5611587" cy="1384995"/>
          </a:xfrm>
          <a:prstGeom prst="rect">
            <a:avLst/>
          </a:prstGeom>
          <a:noFill/>
        </p:spPr>
        <p:txBody>
          <a:bodyPr wrap="square" rtlCol="0">
            <a:spAutoFit/>
          </a:bodyPr>
          <a:lstStyle/>
          <a:p>
            <a:r>
              <a:rPr lang="en-US" sz="1050" dirty="0" smtClean="0"/>
              <a:t>Note1: Very rough estimate.</a:t>
            </a:r>
          </a:p>
          <a:p>
            <a:endParaRPr lang="en-US" sz="1050" dirty="0"/>
          </a:p>
          <a:p>
            <a:r>
              <a:rPr lang="en-US" sz="1050" dirty="0" smtClean="0"/>
              <a:t>Note2: the approach is very simple, it assumes homogeneous conductor degradation, which in very unlikely. </a:t>
            </a:r>
          </a:p>
          <a:p>
            <a:endParaRPr lang="en-US" sz="1050" dirty="0"/>
          </a:p>
          <a:p>
            <a:r>
              <a:rPr lang="en-US" sz="1050" dirty="0" smtClean="0"/>
              <a:t>Note3: The magnetic field gradient over the cable width is taken into account by calculating the average E at the thin edge, the mid point and the thick edge of the cable, all using n(B) and </a:t>
            </a:r>
            <a:r>
              <a:rPr lang="en-US" sz="1050" dirty="0" err="1" smtClean="0"/>
              <a:t>Ic</a:t>
            </a:r>
            <a:r>
              <a:rPr lang="en-US" sz="1050" dirty="0" smtClean="0"/>
              <a:t>(B). This can be further improved, but it gives a good first order approach.</a:t>
            </a:r>
            <a:endParaRPr lang="en-GB" sz="1050" dirty="0"/>
          </a:p>
        </p:txBody>
      </p:sp>
      <p:sp>
        <p:nvSpPr>
          <p:cNvPr id="10" name="TextBox 9"/>
          <p:cNvSpPr txBox="1"/>
          <p:nvPr/>
        </p:nvSpPr>
        <p:spPr>
          <a:xfrm>
            <a:off x="327659" y="1026288"/>
            <a:ext cx="6949441" cy="830997"/>
          </a:xfrm>
          <a:prstGeom prst="rect">
            <a:avLst/>
          </a:prstGeom>
          <a:noFill/>
        </p:spPr>
        <p:txBody>
          <a:bodyPr wrap="square" rtlCol="0">
            <a:spAutoFit/>
          </a:bodyPr>
          <a:lstStyle/>
          <a:p>
            <a:r>
              <a:rPr lang="en-US" sz="1600" dirty="0" smtClean="0"/>
              <a:t>Typically n-value is used with constant magnetic field</a:t>
            </a:r>
            <a:r>
              <a:rPr lang="en-US" sz="1600" dirty="0"/>
              <a:t> </a:t>
            </a:r>
            <a:r>
              <a:rPr lang="en-US" sz="1600" dirty="0" smtClean="0"/>
              <a:t>for (I/</a:t>
            </a:r>
            <a:r>
              <a:rPr lang="en-US" sz="1600" dirty="0" err="1" smtClean="0"/>
              <a:t>I</a:t>
            </a:r>
            <a:r>
              <a:rPr lang="en-US" sz="1600" baseline="-25000" dirty="0" err="1" smtClean="0"/>
              <a:t>c</a:t>
            </a:r>
            <a:r>
              <a:rPr lang="en-US" sz="1600" dirty="0" smtClean="0"/>
              <a:t>)</a:t>
            </a:r>
            <a:r>
              <a:rPr lang="en-US" sz="1600" baseline="30000" dirty="0" smtClean="0"/>
              <a:t>n</a:t>
            </a:r>
            <a:r>
              <a:rPr lang="en-US" sz="1600" dirty="0" smtClean="0"/>
              <a:t> and cannot be compared to (I/</a:t>
            </a:r>
            <a:r>
              <a:rPr lang="en-US" sz="1600" dirty="0" err="1" smtClean="0"/>
              <a:t>I</a:t>
            </a:r>
            <a:r>
              <a:rPr lang="en-US" sz="1600" baseline="-25000" dirty="0" err="1" smtClean="0"/>
              <a:t>ss</a:t>
            </a:r>
            <a:r>
              <a:rPr lang="en-US" sz="1600" dirty="0" smtClean="0"/>
              <a:t>)</a:t>
            </a:r>
            <a:r>
              <a:rPr lang="en-US" sz="1600" baseline="30000" dirty="0" smtClean="0"/>
              <a:t>n</a:t>
            </a:r>
            <a:r>
              <a:rPr lang="en-US" sz="1600" dirty="0" smtClean="0"/>
              <a:t>. However, we can fit the curve with the following formula, using for </a:t>
            </a:r>
            <a:r>
              <a:rPr lang="en-US" sz="1600" dirty="0" err="1" smtClean="0"/>
              <a:t>I</a:t>
            </a:r>
            <a:r>
              <a:rPr lang="en-US" sz="1600" baseline="-25000" dirty="0" err="1" smtClean="0"/>
              <a:t>c</a:t>
            </a:r>
            <a:r>
              <a:rPr lang="en-US" sz="1600" dirty="0" smtClean="0"/>
              <a:t>(B) and n(B) the values from extracted strand data.  </a:t>
            </a:r>
          </a:p>
        </p:txBody>
      </p:sp>
      <p:sp>
        <p:nvSpPr>
          <p:cNvPr id="11" name="TextBox 10"/>
          <p:cNvSpPr txBox="1"/>
          <p:nvPr/>
        </p:nvSpPr>
        <p:spPr>
          <a:xfrm>
            <a:off x="4076765" y="4970507"/>
            <a:ext cx="5038266" cy="1600438"/>
          </a:xfrm>
          <a:prstGeom prst="rect">
            <a:avLst/>
          </a:prstGeom>
          <a:solidFill>
            <a:srgbClr val="FFFF00"/>
          </a:solidFill>
        </p:spPr>
        <p:txBody>
          <a:bodyPr wrap="square" rtlCol="0">
            <a:spAutoFit/>
          </a:bodyPr>
          <a:lstStyle/>
          <a:p>
            <a:r>
              <a:rPr lang="en-US" sz="1400" dirty="0" smtClean="0"/>
              <a:t>Both the </a:t>
            </a:r>
            <a:r>
              <a:rPr lang="en-US" sz="1400" dirty="0" err="1" smtClean="0"/>
              <a:t>midplane</a:t>
            </a:r>
            <a:r>
              <a:rPr lang="en-US" sz="1400" dirty="0" smtClean="0"/>
              <a:t> turn in coil 109 as the block 3 in coil 116 show a SC to normal transition with </a:t>
            </a:r>
          </a:p>
          <a:p>
            <a:pPr marL="285750" indent="-285750">
              <a:buFontTx/>
              <a:buChar char="-"/>
            </a:pPr>
            <a:r>
              <a:rPr lang="en-US" sz="1400" dirty="0" smtClean="0"/>
              <a:t>very little hysteresis</a:t>
            </a:r>
          </a:p>
          <a:p>
            <a:pPr marL="285750" indent="-285750">
              <a:buFontTx/>
              <a:buChar char="-"/>
            </a:pPr>
            <a:r>
              <a:rPr lang="en-US" sz="1400" dirty="0" smtClean="0"/>
              <a:t>a low n-value </a:t>
            </a:r>
          </a:p>
          <a:p>
            <a:pPr marL="285750" indent="-285750">
              <a:buFontTx/>
              <a:buChar char="-"/>
            </a:pPr>
            <a:r>
              <a:rPr lang="en-US" sz="1400" dirty="0" smtClean="0"/>
              <a:t>no decay at constant current. </a:t>
            </a:r>
          </a:p>
          <a:p>
            <a:r>
              <a:rPr lang="en-US" sz="1400" dirty="0" smtClean="0"/>
              <a:t>Interpretation: All this info points to a distributed degradation of the conductor over at least a </a:t>
            </a:r>
            <a:r>
              <a:rPr lang="en-US" sz="1400" dirty="0" err="1" smtClean="0"/>
              <a:t>twistpitch</a:t>
            </a:r>
            <a:r>
              <a:rPr lang="en-US" sz="1400" dirty="0" smtClean="0"/>
              <a:t>, but likely more.  </a:t>
            </a:r>
            <a:endParaRPr lang="en-GB" sz="1400" dirty="0"/>
          </a:p>
        </p:txBody>
      </p:sp>
      <p:pic>
        <p:nvPicPr>
          <p:cNvPr id="12" name="Picture 1"/>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16634" t="38099" r="53751" b="20978"/>
          <a:stretch/>
        </p:blipFill>
        <p:spPr bwMode="auto">
          <a:xfrm>
            <a:off x="9721031" y="4856006"/>
            <a:ext cx="2341369" cy="1860345"/>
          </a:xfrm>
          <a:prstGeom prst="rect">
            <a:avLst/>
          </a:prstGeom>
          <a:solidFill>
            <a:srgbClr val="FFFF00"/>
          </a:solidFill>
          <a:ln>
            <a:noFill/>
          </a:ln>
          <a:extLst/>
        </p:spPr>
      </p:pic>
      <p:cxnSp>
        <p:nvCxnSpPr>
          <p:cNvPr id="14" name="Straight Arrow Connector 13"/>
          <p:cNvCxnSpPr/>
          <p:nvPr/>
        </p:nvCxnSpPr>
        <p:spPr>
          <a:xfrm flipV="1">
            <a:off x="9974581" y="5844540"/>
            <a:ext cx="342899" cy="3113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9783036" y="6415778"/>
            <a:ext cx="868679" cy="407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Footer Placeholder 19"/>
          <p:cNvSpPr>
            <a:spLocks noGrp="1"/>
          </p:cNvSpPr>
          <p:nvPr>
            <p:ph type="ftr" sz="quarter" idx="11"/>
          </p:nvPr>
        </p:nvSpPr>
        <p:spPr>
          <a:xfrm>
            <a:off x="419689" y="6451365"/>
            <a:ext cx="8836000" cy="360000"/>
          </a:xfrm>
        </p:spPr>
        <p:txBody>
          <a:bodyPr/>
          <a:lstStyle/>
          <a:p>
            <a:r>
              <a:rPr lang="en-GB" dirty="0" smtClean="0"/>
              <a:t>MDP-FCC-</a:t>
            </a:r>
            <a:r>
              <a:rPr lang="en-GB" dirty="0" err="1" smtClean="0"/>
              <a:t>EuroCirCol</a:t>
            </a:r>
            <a:r>
              <a:rPr lang="en-GB" dirty="0" smtClean="0"/>
              <a:t> - 7-3-2018 - G. Willering - 11T model test</a:t>
            </a:r>
            <a:endParaRPr lang="en-GB" dirty="0"/>
          </a:p>
        </p:txBody>
      </p:sp>
      <p:sp>
        <p:nvSpPr>
          <p:cNvPr id="21" name="Slide Number Placeholder 20"/>
          <p:cNvSpPr>
            <a:spLocks noGrp="1"/>
          </p:cNvSpPr>
          <p:nvPr>
            <p:ph type="sldNum" sz="quarter" idx="12"/>
          </p:nvPr>
        </p:nvSpPr>
        <p:spPr>
          <a:xfrm>
            <a:off x="11586590" y="6451365"/>
            <a:ext cx="480000" cy="360000"/>
          </a:xfrm>
          <a:solidFill>
            <a:schemeClr val="bg1"/>
          </a:solidFill>
        </p:spPr>
        <p:txBody>
          <a:bodyPr/>
          <a:lstStyle/>
          <a:p>
            <a:fld id="{B2DC7E12-22AD-4C4E-A1E2-4B3ADEE36751}" type="slidenum">
              <a:rPr lang="en-GB" smtClean="0"/>
              <a:t>16</a:t>
            </a:fld>
            <a:endParaRPr lang="en-GB"/>
          </a:p>
        </p:txBody>
      </p:sp>
    </p:spTree>
    <p:extLst>
      <p:ext uri="{BB962C8B-B14F-4D97-AF65-F5344CB8AC3E}">
        <p14:creationId xmlns:p14="http://schemas.microsoft.com/office/powerpoint/2010/main" val="4516066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Midplane</a:t>
            </a:r>
            <a:r>
              <a:rPr lang="en-US" dirty="0" smtClean="0"/>
              <a:t> limit</a:t>
            </a:r>
            <a:endParaRPr lang="en-GB" dirty="0"/>
          </a:p>
        </p:txBody>
      </p:sp>
      <p:sp>
        <p:nvSpPr>
          <p:cNvPr id="7" name="TextBox 6"/>
          <p:cNvSpPr txBox="1"/>
          <p:nvPr/>
        </p:nvSpPr>
        <p:spPr>
          <a:xfrm>
            <a:off x="541713" y="1369472"/>
            <a:ext cx="7480069" cy="4247317"/>
          </a:xfrm>
          <a:prstGeom prst="rect">
            <a:avLst/>
          </a:prstGeom>
          <a:noFill/>
        </p:spPr>
        <p:txBody>
          <a:bodyPr wrap="square" rtlCol="0">
            <a:spAutoFit/>
          </a:bodyPr>
          <a:lstStyle/>
          <a:p>
            <a:r>
              <a:rPr lang="en-US" dirty="0" smtClean="0"/>
              <a:t>The V-I measurements were only done for DP102 and SP106 on the 1.4 m straight </a:t>
            </a:r>
            <a:r>
              <a:rPr lang="en-US" dirty="0" err="1" smtClean="0"/>
              <a:t>midplane</a:t>
            </a:r>
            <a:r>
              <a:rPr lang="en-US" dirty="0" smtClean="0"/>
              <a:t> segments. </a:t>
            </a:r>
          </a:p>
          <a:p>
            <a:endParaRPr lang="en-US" dirty="0"/>
          </a:p>
          <a:p>
            <a:r>
              <a:rPr lang="en-US" b="1" dirty="0" smtClean="0"/>
              <a:t>DP102: </a:t>
            </a:r>
          </a:p>
          <a:p>
            <a:r>
              <a:rPr lang="en-US" dirty="0" smtClean="0"/>
              <a:t>4 out 8 mid-plane segments showed a SC-NC transition below 11.5 kA</a:t>
            </a:r>
          </a:p>
          <a:p>
            <a:endParaRPr lang="en-US" dirty="0"/>
          </a:p>
          <a:p>
            <a:r>
              <a:rPr lang="en-US" b="1" dirty="0" smtClean="0"/>
              <a:t>SP106: </a:t>
            </a:r>
          </a:p>
          <a:p>
            <a:r>
              <a:rPr lang="en-US" dirty="0" smtClean="0"/>
              <a:t>0 out of 4 mid-plane segments showed a SC-NC transition up to 13.2 kA.</a:t>
            </a:r>
          </a:p>
          <a:p>
            <a:endParaRPr lang="en-US" dirty="0" smtClean="0"/>
          </a:p>
          <a:p>
            <a:r>
              <a:rPr lang="en-US" dirty="0" smtClean="0"/>
              <a:t>Soft conclusion: the revised collaring procedure seems to give the expected improvement. Would be good to see more statistics. </a:t>
            </a:r>
          </a:p>
          <a:p>
            <a:endParaRPr lang="en-US" dirty="0"/>
          </a:p>
          <a:p>
            <a:endParaRPr lang="en-US" dirty="0" smtClean="0"/>
          </a:p>
          <a:p>
            <a:endParaRPr lang="en-GB" dirty="0"/>
          </a:p>
        </p:txBody>
      </p:sp>
      <p:sp>
        <p:nvSpPr>
          <p:cNvPr id="8" name="Footer Placeholder 7"/>
          <p:cNvSpPr>
            <a:spLocks noGrp="1"/>
          </p:cNvSpPr>
          <p:nvPr>
            <p:ph type="ftr" sz="quarter" idx="11"/>
          </p:nvPr>
        </p:nvSpPr>
        <p:spPr/>
        <p:txBody>
          <a:bodyPr/>
          <a:lstStyle/>
          <a:p>
            <a:r>
              <a:rPr lang="en-GB" smtClean="0"/>
              <a:t>MDP-FCC-EuroCirCol - 7-3-2018 - G. Willering - 11T model test</a:t>
            </a:r>
            <a:endParaRPr lang="en-GB"/>
          </a:p>
        </p:txBody>
      </p:sp>
      <p:sp>
        <p:nvSpPr>
          <p:cNvPr id="9" name="Slide Number Placeholder 8"/>
          <p:cNvSpPr>
            <a:spLocks noGrp="1"/>
          </p:cNvSpPr>
          <p:nvPr>
            <p:ph type="sldNum" sz="quarter" idx="12"/>
          </p:nvPr>
        </p:nvSpPr>
        <p:spPr/>
        <p:txBody>
          <a:bodyPr/>
          <a:lstStyle/>
          <a:p>
            <a:fld id="{B2DC7E12-22AD-4C4E-A1E2-4B3ADEE36751}" type="slidenum">
              <a:rPr lang="en-GB" smtClean="0"/>
              <a:t>17</a:t>
            </a:fld>
            <a:endParaRPr lang="en-GB"/>
          </a:p>
        </p:txBody>
      </p:sp>
      <p:pic>
        <p:nvPicPr>
          <p:cNvPr id="24" name="Picture 23"/>
          <p:cNvPicPr>
            <a:picLocks noChangeAspect="1"/>
          </p:cNvPicPr>
          <p:nvPr/>
        </p:nvPicPr>
        <p:blipFill>
          <a:blip r:embed="rId2"/>
          <a:stretch>
            <a:fillRect/>
          </a:stretch>
        </p:blipFill>
        <p:spPr>
          <a:xfrm>
            <a:off x="8098771" y="2870555"/>
            <a:ext cx="3830626" cy="2654524"/>
          </a:xfrm>
          <a:prstGeom prst="rect">
            <a:avLst/>
          </a:prstGeom>
          <a:solidFill>
            <a:schemeClr val="bg1"/>
          </a:solidFill>
        </p:spPr>
      </p:pic>
      <p:sp>
        <p:nvSpPr>
          <p:cNvPr id="25" name="Oval 24"/>
          <p:cNvSpPr/>
          <p:nvPr/>
        </p:nvSpPr>
        <p:spPr>
          <a:xfrm>
            <a:off x="10922924" y="3200400"/>
            <a:ext cx="1072342" cy="581891"/>
          </a:xfrm>
          <a:prstGeom prst="ellipse">
            <a:avLst/>
          </a:prstGeom>
          <a:noFill/>
          <a:ln w="19050">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Box 25"/>
          <p:cNvSpPr txBox="1"/>
          <p:nvPr/>
        </p:nvSpPr>
        <p:spPr>
          <a:xfrm>
            <a:off x="8205796" y="5424659"/>
            <a:ext cx="3376604" cy="384260"/>
          </a:xfrm>
          <a:prstGeom prst="rect">
            <a:avLst/>
          </a:prstGeom>
          <a:noFill/>
        </p:spPr>
        <p:txBody>
          <a:bodyPr wrap="square" lIns="48000" tIns="48000" rIns="48000" bIns="48000" rtlCol="0" anchor="ctr" anchorCtr="0">
            <a:spAutoFit/>
          </a:bodyPr>
          <a:lstStyle/>
          <a:p>
            <a:pPr algn="ctr"/>
            <a:r>
              <a:rPr lang="en-US" sz="1867" i="1" dirty="0">
                <a:solidFill>
                  <a:schemeClr val="bg2"/>
                </a:solidFill>
              </a:rPr>
              <a:t>Courtesy C. L</a:t>
            </a:r>
            <a:r>
              <a:rPr lang="fr-CH" sz="1867" i="1" dirty="0" err="1">
                <a:solidFill>
                  <a:schemeClr val="bg2"/>
                </a:solidFill>
              </a:rPr>
              <a:t>öffler</a:t>
            </a:r>
            <a:r>
              <a:rPr lang="fr-CH" sz="1867" i="1" dirty="0">
                <a:solidFill>
                  <a:schemeClr val="bg2"/>
                </a:solidFill>
              </a:rPr>
              <a:t>, </a:t>
            </a:r>
            <a:r>
              <a:rPr lang="en-US" sz="1867" i="1" dirty="0">
                <a:solidFill>
                  <a:schemeClr val="bg2"/>
                </a:solidFill>
              </a:rPr>
              <a:t>E. Nilsson</a:t>
            </a:r>
            <a:endParaRPr lang="en-US" sz="1867" i="1" dirty="0">
              <a:solidFill>
                <a:schemeClr val="bg2"/>
              </a:solidFill>
            </a:endParaRPr>
          </a:p>
        </p:txBody>
      </p:sp>
    </p:spTree>
    <p:extLst>
      <p:ext uri="{BB962C8B-B14F-4D97-AF65-F5344CB8AC3E}">
        <p14:creationId xmlns:p14="http://schemas.microsoft.com/office/powerpoint/2010/main" val="12699139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4100" y="2610780"/>
            <a:ext cx="9783420" cy="2266020"/>
          </a:xfrm>
        </p:spPr>
        <p:txBody>
          <a:bodyPr/>
          <a:lstStyle/>
          <a:p>
            <a:r>
              <a:rPr lang="en-US" dirty="0" smtClean="0"/>
              <a:t>Coil limit overview</a:t>
            </a:r>
            <a:endParaRPr lang="en-GB" dirty="0"/>
          </a:p>
        </p:txBody>
      </p:sp>
      <p:sp>
        <p:nvSpPr>
          <p:cNvPr id="3" name="Footer Placeholder 2"/>
          <p:cNvSpPr>
            <a:spLocks noGrp="1"/>
          </p:cNvSpPr>
          <p:nvPr>
            <p:ph type="ftr" sz="quarter" idx="11"/>
          </p:nvPr>
        </p:nvSpPr>
        <p:spPr/>
        <p:txBody>
          <a:bodyPr/>
          <a:lstStyle/>
          <a:p>
            <a:r>
              <a:rPr lang="en-GB" smtClean="0"/>
              <a:t>MDP-FCC-EuroCirCol - 7-3-2018 - G. Willering - 11T model test</a:t>
            </a:r>
            <a:endParaRPr lang="en-GB"/>
          </a:p>
        </p:txBody>
      </p:sp>
      <p:sp>
        <p:nvSpPr>
          <p:cNvPr id="4" name="Slide Number Placeholder 3"/>
          <p:cNvSpPr>
            <a:spLocks noGrp="1"/>
          </p:cNvSpPr>
          <p:nvPr>
            <p:ph type="sldNum" sz="quarter" idx="12"/>
          </p:nvPr>
        </p:nvSpPr>
        <p:spPr/>
        <p:txBody>
          <a:bodyPr/>
          <a:lstStyle/>
          <a:p>
            <a:fld id="{B2DC7E12-22AD-4C4E-A1E2-4B3ADEE36751}" type="slidenum">
              <a:rPr lang="en-GB" smtClean="0"/>
              <a:t>18</a:t>
            </a:fld>
            <a:endParaRPr lang="en-GB"/>
          </a:p>
        </p:txBody>
      </p:sp>
    </p:spTree>
    <p:extLst>
      <p:ext uri="{BB962C8B-B14F-4D97-AF65-F5344CB8AC3E}">
        <p14:creationId xmlns:p14="http://schemas.microsoft.com/office/powerpoint/2010/main" val="4385512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Coil limits overview</a:t>
            </a:r>
            <a:endParaRPr lang="en-GB" dirty="0"/>
          </a:p>
        </p:txBody>
      </p:sp>
      <p:pic>
        <p:nvPicPr>
          <p:cNvPr id="5" name="Picture 4"/>
          <p:cNvPicPr>
            <a:picLocks noChangeAspect="1"/>
          </p:cNvPicPr>
          <p:nvPr/>
        </p:nvPicPr>
        <p:blipFill>
          <a:blip r:embed="rId2"/>
          <a:stretch>
            <a:fillRect/>
          </a:stretch>
        </p:blipFill>
        <p:spPr>
          <a:xfrm>
            <a:off x="816000" y="803495"/>
            <a:ext cx="4441298" cy="2504970"/>
          </a:xfrm>
          <a:prstGeom prst="rect">
            <a:avLst/>
          </a:prstGeom>
        </p:spPr>
      </p:pic>
      <p:pic>
        <p:nvPicPr>
          <p:cNvPr id="6" name="Picture 5"/>
          <p:cNvPicPr>
            <a:picLocks noChangeAspect="1"/>
          </p:cNvPicPr>
          <p:nvPr/>
        </p:nvPicPr>
        <p:blipFill>
          <a:blip r:embed="rId3"/>
          <a:stretch>
            <a:fillRect/>
          </a:stretch>
        </p:blipFill>
        <p:spPr>
          <a:xfrm>
            <a:off x="6095999" y="803495"/>
            <a:ext cx="4562893" cy="2504970"/>
          </a:xfrm>
          <a:prstGeom prst="rect">
            <a:avLst/>
          </a:prstGeom>
        </p:spPr>
      </p:pic>
      <p:pic>
        <p:nvPicPr>
          <p:cNvPr id="7" name="Picture 6"/>
          <p:cNvPicPr>
            <a:picLocks noChangeAspect="1"/>
          </p:cNvPicPr>
          <p:nvPr/>
        </p:nvPicPr>
        <p:blipFill>
          <a:blip r:embed="rId4"/>
          <a:stretch>
            <a:fillRect/>
          </a:stretch>
        </p:blipFill>
        <p:spPr>
          <a:xfrm>
            <a:off x="732873" y="3439427"/>
            <a:ext cx="4710546" cy="2695366"/>
          </a:xfrm>
          <a:prstGeom prst="rect">
            <a:avLst/>
          </a:prstGeom>
        </p:spPr>
      </p:pic>
      <p:sp>
        <p:nvSpPr>
          <p:cNvPr id="8" name="TextBox 7"/>
          <p:cNvSpPr txBox="1"/>
          <p:nvPr/>
        </p:nvSpPr>
        <p:spPr>
          <a:xfrm>
            <a:off x="6154190" y="3771447"/>
            <a:ext cx="5633258" cy="2031325"/>
          </a:xfrm>
          <a:prstGeom prst="rect">
            <a:avLst/>
          </a:prstGeom>
          <a:noFill/>
        </p:spPr>
        <p:txBody>
          <a:bodyPr wrap="square" rtlCol="0">
            <a:spAutoFit/>
          </a:bodyPr>
          <a:lstStyle/>
          <a:p>
            <a:r>
              <a:rPr lang="en-US" dirty="0" smtClean="0"/>
              <a:t>All coils, except the mirror coils, were limited well below the short sample limit, at 4.5 K and at 1.9 K.</a:t>
            </a:r>
          </a:p>
          <a:p>
            <a:endParaRPr lang="en-US" dirty="0"/>
          </a:p>
          <a:p>
            <a:r>
              <a:rPr lang="en-US" dirty="0" smtClean="0"/>
              <a:t>The limit location varies.</a:t>
            </a:r>
          </a:p>
          <a:p>
            <a:endParaRPr lang="en-US" dirty="0" smtClean="0"/>
          </a:p>
          <a:p>
            <a:r>
              <a:rPr lang="en-US" dirty="0" smtClean="0"/>
              <a:t>Many investigations are ongoing to address these limits due to the conductor.</a:t>
            </a:r>
            <a:endParaRPr lang="en-GB" dirty="0"/>
          </a:p>
        </p:txBody>
      </p:sp>
      <p:sp>
        <p:nvSpPr>
          <p:cNvPr id="9" name="Footer Placeholder 8"/>
          <p:cNvSpPr>
            <a:spLocks noGrp="1"/>
          </p:cNvSpPr>
          <p:nvPr>
            <p:ph type="ftr" sz="quarter" idx="11"/>
          </p:nvPr>
        </p:nvSpPr>
        <p:spPr/>
        <p:txBody>
          <a:bodyPr/>
          <a:lstStyle/>
          <a:p>
            <a:r>
              <a:rPr lang="en-GB" smtClean="0"/>
              <a:t>MDP-FCC-EuroCirCol - 7-3-2018 - G. Willering - 11T model test</a:t>
            </a:r>
            <a:endParaRPr lang="en-GB"/>
          </a:p>
        </p:txBody>
      </p:sp>
      <p:sp>
        <p:nvSpPr>
          <p:cNvPr id="10" name="Slide Number Placeholder 9"/>
          <p:cNvSpPr>
            <a:spLocks noGrp="1"/>
          </p:cNvSpPr>
          <p:nvPr>
            <p:ph type="sldNum" sz="quarter" idx="12"/>
          </p:nvPr>
        </p:nvSpPr>
        <p:spPr/>
        <p:txBody>
          <a:bodyPr/>
          <a:lstStyle/>
          <a:p>
            <a:fld id="{B2DC7E12-22AD-4C4E-A1E2-4B3ADEE36751}" type="slidenum">
              <a:rPr lang="en-GB" smtClean="0"/>
              <a:t>19</a:t>
            </a:fld>
            <a:endParaRPr lang="en-GB"/>
          </a:p>
        </p:txBody>
      </p:sp>
    </p:spTree>
    <p:extLst>
      <p:ext uri="{BB962C8B-B14F-4D97-AF65-F5344CB8AC3E}">
        <p14:creationId xmlns:p14="http://schemas.microsoft.com/office/powerpoint/2010/main" val="4072972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Test overview</a:t>
            </a:r>
            <a:endParaRPr lang="en-GB" dirty="0"/>
          </a:p>
        </p:txBody>
      </p:sp>
      <p:sp>
        <p:nvSpPr>
          <p:cNvPr id="15" name="Content Placeholder 14"/>
          <p:cNvSpPr>
            <a:spLocks noGrp="1"/>
          </p:cNvSpPr>
          <p:nvPr>
            <p:ph idx="1"/>
          </p:nvPr>
        </p:nvSpPr>
        <p:spPr/>
        <p:txBody>
          <a:bodyPr>
            <a:normAutofit lnSpcReduction="10000"/>
          </a:bodyPr>
          <a:lstStyle/>
          <a:p>
            <a:pPr algn="l"/>
            <a:r>
              <a:rPr lang="en-US" dirty="0" smtClean="0"/>
              <a:t>Training</a:t>
            </a:r>
          </a:p>
          <a:p>
            <a:pPr algn="l"/>
            <a:r>
              <a:rPr lang="en-US" dirty="0" smtClean="0"/>
              <a:t>MBHSP106</a:t>
            </a:r>
          </a:p>
          <a:p>
            <a:pPr lvl="1" algn="l"/>
            <a:r>
              <a:rPr lang="en-US" dirty="0" smtClean="0"/>
              <a:t>RR study, training, degradation, High-</a:t>
            </a:r>
            <a:r>
              <a:rPr lang="en-US" dirty="0" err="1" smtClean="0"/>
              <a:t>MIIts</a:t>
            </a:r>
            <a:r>
              <a:rPr lang="en-US" dirty="0" smtClean="0"/>
              <a:t> studies</a:t>
            </a:r>
          </a:p>
          <a:p>
            <a:pPr algn="l"/>
            <a:r>
              <a:rPr lang="en-US" dirty="0" err="1" smtClean="0"/>
              <a:t>Midplane</a:t>
            </a:r>
            <a:r>
              <a:rPr lang="en-US" dirty="0" smtClean="0"/>
              <a:t> limit MBHDP102 and Block 3 limit MBHSP106</a:t>
            </a:r>
          </a:p>
          <a:p>
            <a:pPr algn="l"/>
            <a:r>
              <a:rPr lang="en-US" dirty="0" smtClean="0"/>
              <a:t>Coil limit overview</a:t>
            </a:r>
          </a:p>
          <a:p>
            <a:pPr algn="l"/>
            <a:r>
              <a:rPr lang="en-US" dirty="0" smtClean="0"/>
              <a:t>Successes</a:t>
            </a:r>
          </a:p>
          <a:p>
            <a:pPr algn="l"/>
            <a:r>
              <a:rPr lang="en-US" dirty="0" smtClean="0"/>
              <a:t>Conclusions</a:t>
            </a:r>
          </a:p>
          <a:p>
            <a:pPr algn="l"/>
            <a:endParaRPr lang="en-GB" dirty="0"/>
          </a:p>
        </p:txBody>
      </p:sp>
      <p:sp>
        <p:nvSpPr>
          <p:cNvPr id="2" name="Footer Placeholder 1"/>
          <p:cNvSpPr>
            <a:spLocks noGrp="1"/>
          </p:cNvSpPr>
          <p:nvPr>
            <p:ph type="ftr" sz="quarter" idx="11"/>
          </p:nvPr>
        </p:nvSpPr>
        <p:spPr/>
        <p:txBody>
          <a:bodyPr/>
          <a:lstStyle/>
          <a:p>
            <a:r>
              <a:rPr lang="en-GB" smtClean="0"/>
              <a:t>MDP-FCC-EuroCirCol - 7-3-2018 - G. Willering - 11T model test</a:t>
            </a:r>
            <a:endParaRPr lang="en-GB"/>
          </a:p>
        </p:txBody>
      </p:sp>
      <p:sp>
        <p:nvSpPr>
          <p:cNvPr id="3" name="Slide Number Placeholder 2"/>
          <p:cNvSpPr>
            <a:spLocks noGrp="1"/>
          </p:cNvSpPr>
          <p:nvPr>
            <p:ph type="sldNum" sz="quarter" idx="12"/>
          </p:nvPr>
        </p:nvSpPr>
        <p:spPr/>
        <p:txBody>
          <a:bodyPr/>
          <a:lstStyle/>
          <a:p>
            <a:fld id="{B2DC7E12-22AD-4C4E-A1E2-4B3ADEE36751}" type="slidenum">
              <a:rPr lang="en-GB" smtClean="0"/>
              <a:t>2</a:t>
            </a:fld>
            <a:endParaRPr lang="en-GB"/>
          </a:p>
        </p:txBody>
      </p:sp>
    </p:spTree>
    <p:extLst>
      <p:ext uri="{BB962C8B-B14F-4D97-AF65-F5344CB8AC3E}">
        <p14:creationId xmlns:p14="http://schemas.microsoft.com/office/powerpoint/2010/main" val="40255159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4100" y="2610780"/>
            <a:ext cx="9783420" cy="2266020"/>
          </a:xfrm>
        </p:spPr>
        <p:txBody>
          <a:bodyPr/>
          <a:lstStyle/>
          <a:p>
            <a:r>
              <a:rPr lang="en-US" dirty="0" smtClean="0"/>
              <a:t>Successes</a:t>
            </a:r>
            <a:endParaRPr lang="en-GB" dirty="0"/>
          </a:p>
        </p:txBody>
      </p:sp>
      <p:sp>
        <p:nvSpPr>
          <p:cNvPr id="3" name="Footer Placeholder 2"/>
          <p:cNvSpPr>
            <a:spLocks noGrp="1"/>
          </p:cNvSpPr>
          <p:nvPr>
            <p:ph type="ftr" sz="quarter" idx="11"/>
          </p:nvPr>
        </p:nvSpPr>
        <p:spPr/>
        <p:txBody>
          <a:bodyPr/>
          <a:lstStyle/>
          <a:p>
            <a:r>
              <a:rPr lang="en-GB" smtClean="0"/>
              <a:t>MDP-FCC-EuroCirCol - 7-3-2018 - G. Willering - 11T model test</a:t>
            </a:r>
            <a:endParaRPr lang="en-GB"/>
          </a:p>
        </p:txBody>
      </p:sp>
      <p:sp>
        <p:nvSpPr>
          <p:cNvPr id="4" name="Slide Number Placeholder 3"/>
          <p:cNvSpPr>
            <a:spLocks noGrp="1"/>
          </p:cNvSpPr>
          <p:nvPr>
            <p:ph type="sldNum" sz="quarter" idx="12"/>
          </p:nvPr>
        </p:nvSpPr>
        <p:spPr/>
        <p:txBody>
          <a:bodyPr/>
          <a:lstStyle/>
          <a:p>
            <a:fld id="{B2DC7E12-22AD-4C4E-A1E2-4B3ADEE36751}" type="slidenum">
              <a:rPr lang="en-GB" smtClean="0"/>
              <a:t>20</a:t>
            </a:fld>
            <a:endParaRPr lang="en-GB"/>
          </a:p>
        </p:txBody>
      </p:sp>
    </p:spTree>
    <p:extLst>
      <p:ext uri="{BB962C8B-B14F-4D97-AF65-F5344CB8AC3E}">
        <p14:creationId xmlns:p14="http://schemas.microsoft.com/office/powerpoint/2010/main" val="4716469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Successes</a:t>
            </a:r>
            <a:endParaRPr lang="en-GB" dirty="0"/>
          </a:p>
        </p:txBody>
      </p:sp>
      <p:sp>
        <p:nvSpPr>
          <p:cNvPr id="3" name="TextBox 2"/>
          <p:cNvSpPr txBox="1"/>
          <p:nvPr/>
        </p:nvSpPr>
        <p:spPr>
          <a:xfrm>
            <a:off x="747615" y="811283"/>
            <a:ext cx="10858231" cy="5016758"/>
          </a:xfrm>
          <a:prstGeom prst="rect">
            <a:avLst/>
          </a:prstGeom>
          <a:noFill/>
        </p:spPr>
        <p:txBody>
          <a:bodyPr wrap="square" rtlCol="0">
            <a:spAutoFit/>
          </a:bodyPr>
          <a:lstStyle/>
          <a:p>
            <a:r>
              <a:rPr lang="en-US" sz="1600" b="1" dirty="0" smtClean="0">
                <a:solidFill>
                  <a:schemeClr val="tx2"/>
                </a:solidFill>
              </a:rPr>
              <a:t>Splices</a:t>
            </a:r>
          </a:p>
          <a:p>
            <a:r>
              <a:rPr lang="en-US" sz="1600" dirty="0" smtClean="0"/>
              <a:t>All 24 Nb</a:t>
            </a:r>
            <a:r>
              <a:rPr lang="en-US" sz="1600" baseline="-25000" dirty="0" smtClean="0"/>
              <a:t>3</a:t>
            </a:r>
            <a:r>
              <a:rPr lang="en-US" sz="1600" dirty="0" smtClean="0"/>
              <a:t>Sn to </a:t>
            </a:r>
            <a:r>
              <a:rPr lang="en-US" sz="1600" dirty="0" err="1" smtClean="0"/>
              <a:t>NbTi</a:t>
            </a:r>
            <a:r>
              <a:rPr lang="en-US" sz="1600" dirty="0" smtClean="0"/>
              <a:t> splices were excellent with a resistance below 0.5 </a:t>
            </a:r>
            <a:r>
              <a:rPr lang="en-US" sz="1600" dirty="0" err="1" smtClean="0"/>
              <a:t>nOhm</a:t>
            </a:r>
            <a:r>
              <a:rPr lang="en-US" sz="1600" dirty="0" smtClean="0"/>
              <a:t>.</a:t>
            </a:r>
          </a:p>
          <a:p>
            <a:endParaRPr lang="en-US" sz="1600" dirty="0" smtClean="0"/>
          </a:p>
          <a:p>
            <a:r>
              <a:rPr lang="en-US" sz="1600" b="1" dirty="0" smtClean="0">
                <a:solidFill>
                  <a:schemeClr val="tx2"/>
                </a:solidFill>
              </a:rPr>
              <a:t>Holding current tests</a:t>
            </a:r>
          </a:p>
          <a:p>
            <a:r>
              <a:rPr lang="en-US" sz="1600" dirty="0" smtClean="0"/>
              <a:t>Except for coil 113 (layer jump issue) all magnets could hold the current for 1 to 12 hours very close to maximum quench current.</a:t>
            </a:r>
          </a:p>
          <a:p>
            <a:endParaRPr lang="en-US" sz="1600" dirty="0"/>
          </a:p>
          <a:p>
            <a:r>
              <a:rPr lang="en-US" sz="1600" b="1" dirty="0" smtClean="0">
                <a:solidFill>
                  <a:schemeClr val="tx2"/>
                </a:solidFill>
              </a:rPr>
              <a:t>Memory</a:t>
            </a:r>
          </a:p>
          <a:p>
            <a:r>
              <a:rPr lang="en-US" sz="1600" dirty="0" smtClean="0"/>
              <a:t>Every retraining of a coil after thermal cycle, including after re-collaring and re-assembly from single to double aperture, showed a very good memory.</a:t>
            </a:r>
          </a:p>
          <a:p>
            <a:endParaRPr lang="en-US" sz="1600" dirty="0"/>
          </a:p>
          <a:p>
            <a:r>
              <a:rPr lang="en-US" sz="1600" b="1" dirty="0" err="1" smtClean="0">
                <a:solidFill>
                  <a:schemeClr val="tx2"/>
                </a:solidFill>
              </a:rPr>
              <a:t>Protectability</a:t>
            </a:r>
            <a:endParaRPr lang="en-US" sz="1600" b="1" dirty="0" smtClean="0">
              <a:solidFill>
                <a:schemeClr val="tx2"/>
              </a:solidFill>
            </a:endParaRPr>
          </a:p>
          <a:p>
            <a:r>
              <a:rPr lang="en-US" sz="1600" dirty="0" smtClean="0"/>
              <a:t>The high-</a:t>
            </a:r>
            <a:r>
              <a:rPr lang="en-US" sz="1600" dirty="0" err="1" smtClean="0"/>
              <a:t>MIIts</a:t>
            </a:r>
            <a:r>
              <a:rPr lang="en-US" sz="1600" dirty="0" smtClean="0"/>
              <a:t> studies for SP106 did not show any degradation up to 13.2 kA up to ~430 K using only nominal protection by the outer layer quench heaters. This gives confidence for the prototypes and series magnets protection. Flux jumps at low current seem to be easily ignored by variable threshold detection cards.</a:t>
            </a:r>
          </a:p>
          <a:p>
            <a:endParaRPr lang="en-US" sz="1600" dirty="0"/>
          </a:p>
          <a:p>
            <a:r>
              <a:rPr lang="en-US" sz="1600" b="1" dirty="0" smtClean="0">
                <a:solidFill>
                  <a:schemeClr val="tx2"/>
                </a:solidFill>
              </a:rPr>
              <a:t>Understanding</a:t>
            </a:r>
          </a:p>
          <a:p>
            <a:r>
              <a:rPr lang="en-US" sz="1600" dirty="0" smtClean="0"/>
              <a:t>With all effort put in to the measurements throughout the lifecycle of the magnet, issues seem well identified and can be solved.</a:t>
            </a:r>
          </a:p>
          <a:p>
            <a:r>
              <a:rPr lang="en-US" sz="1600" dirty="0" smtClean="0"/>
              <a:t>In MBHSP106 there is no sign anymore of the </a:t>
            </a:r>
            <a:r>
              <a:rPr lang="en-US" sz="1600" dirty="0" err="1" smtClean="0"/>
              <a:t>midplane</a:t>
            </a:r>
            <a:r>
              <a:rPr lang="en-US" sz="1600" dirty="0" smtClean="0"/>
              <a:t> limit.</a:t>
            </a:r>
            <a:endParaRPr lang="en-GB" sz="1600" dirty="0"/>
          </a:p>
        </p:txBody>
      </p:sp>
      <p:sp>
        <p:nvSpPr>
          <p:cNvPr id="6" name="Footer Placeholder 5"/>
          <p:cNvSpPr>
            <a:spLocks noGrp="1"/>
          </p:cNvSpPr>
          <p:nvPr>
            <p:ph type="ftr" sz="quarter" idx="11"/>
          </p:nvPr>
        </p:nvSpPr>
        <p:spPr/>
        <p:txBody>
          <a:bodyPr/>
          <a:lstStyle/>
          <a:p>
            <a:r>
              <a:rPr lang="en-GB" smtClean="0"/>
              <a:t>MDP-FCC-EuroCirCol - 7-3-2018 - G. Willering - 11T model test</a:t>
            </a:r>
            <a:endParaRPr lang="en-GB"/>
          </a:p>
        </p:txBody>
      </p:sp>
      <p:sp>
        <p:nvSpPr>
          <p:cNvPr id="7" name="Slide Number Placeholder 6"/>
          <p:cNvSpPr>
            <a:spLocks noGrp="1"/>
          </p:cNvSpPr>
          <p:nvPr>
            <p:ph type="sldNum" sz="quarter" idx="12"/>
          </p:nvPr>
        </p:nvSpPr>
        <p:spPr/>
        <p:txBody>
          <a:bodyPr/>
          <a:lstStyle/>
          <a:p>
            <a:fld id="{B2DC7E12-22AD-4C4E-A1E2-4B3ADEE36751}" type="slidenum">
              <a:rPr lang="en-GB" smtClean="0"/>
              <a:t>21</a:t>
            </a:fld>
            <a:endParaRPr lang="en-GB"/>
          </a:p>
        </p:txBody>
      </p:sp>
    </p:spTree>
    <p:extLst>
      <p:ext uri="{BB962C8B-B14F-4D97-AF65-F5344CB8AC3E}">
        <p14:creationId xmlns:p14="http://schemas.microsoft.com/office/powerpoint/2010/main" val="34900714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Coil performance assessment</a:t>
            </a:r>
            <a:endParaRPr lang="en-GB" dirty="0"/>
          </a:p>
        </p:txBody>
      </p:sp>
      <p:pic>
        <p:nvPicPr>
          <p:cNvPr id="6" name="Picture 5"/>
          <p:cNvPicPr>
            <a:picLocks noChangeAspect="1"/>
          </p:cNvPicPr>
          <p:nvPr/>
        </p:nvPicPr>
        <p:blipFill rotWithShape="1">
          <a:blip r:embed="rId2"/>
          <a:srcRect r="35726"/>
          <a:stretch/>
        </p:blipFill>
        <p:spPr>
          <a:xfrm>
            <a:off x="165312" y="1289028"/>
            <a:ext cx="8863184" cy="4623304"/>
          </a:xfrm>
          <a:prstGeom prst="rect">
            <a:avLst/>
          </a:prstGeom>
        </p:spPr>
      </p:pic>
      <p:sp>
        <p:nvSpPr>
          <p:cNvPr id="10" name="TextBox 9"/>
          <p:cNvSpPr txBox="1"/>
          <p:nvPr/>
        </p:nvSpPr>
        <p:spPr>
          <a:xfrm>
            <a:off x="9355015" y="1289028"/>
            <a:ext cx="2555630" cy="3293209"/>
          </a:xfrm>
          <a:prstGeom prst="rect">
            <a:avLst/>
          </a:prstGeom>
          <a:noFill/>
        </p:spPr>
        <p:txBody>
          <a:bodyPr wrap="square" rtlCol="0">
            <a:spAutoFit/>
          </a:bodyPr>
          <a:lstStyle/>
          <a:p>
            <a:r>
              <a:rPr lang="en-US" sz="1600" b="1" dirty="0" smtClean="0">
                <a:solidFill>
                  <a:schemeClr val="tx2"/>
                </a:solidFill>
              </a:rPr>
              <a:t>Assessment</a:t>
            </a:r>
          </a:p>
          <a:p>
            <a:endParaRPr lang="en-US" sz="1600" dirty="0"/>
          </a:p>
          <a:p>
            <a:r>
              <a:rPr lang="en-US" sz="1600" dirty="0" smtClean="0"/>
              <a:t>Combining the data makes an overview more clear. </a:t>
            </a:r>
          </a:p>
          <a:p>
            <a:endParaRPr lang="en-US" sz="1600" dirty="0"/>
          </a:p>
          <a:p>
            <a:r>
              <a:rPr lang="en-US" sz="1600" dirty="0" smtClean="0"/>
              <a:t>Single aperture model SP106 and double aperture DP101 are  assessed to be good in all important aspects.</a:t>
            </a:r>
          </a:p>
          <a:p>
            <a:endParaRPr lang="en-US" sz="1600" dirty="0"/>
          </a:p>
          <a:p>
            <a:endParaRPr lang="en-US" sz="1600" dirty="0" smtClean="0"/>
          </a:p>
        </p:txBody>
      </p:sp>
      <p:sp>
        <p:nvSpPr>
          <p:cNvPr id="11" name="Footer Placeholder 10"/>
          <p:cNvSpPr>
            <a:spLocks noGrp="1"/>
          </p:cNvSpPr>
          <p:nvPr>
            <p:ph type="ftr" sz="quarter" idx="11"/>
          </p:nvPr>
        </p:nvSpPr>
        <p:spPr/>
        <p:txBody>
          <a:bodyPr/>
          <a:lstStyle/>
          <a:p>
            <a:r>
              <a:rPr lang="en-GB" smtClean="0"/>
              <a:t>MDP-FCC-EuroCirCol - 7-3-2018 - G. Willering - 11T model test</a:t>
            </a:r>
            <a:endParaRPr lang="en-GB"/>
          </a:p>
        </p:txBody>
      </p:sp>
      <p:sp>
        <p:nvSpPr>
          <p:cNvPr id="12" name="Slide Number Placeholder 11"/>
          <p:cNvSpPr>
            <a:spLocks noGrp="1"/>
          </p:cNvSpPr>
          <p:nvPr>
            <p:ph type="sldNum" sz="quarter" idx="12"/>
          </p:nvPr>
        </p:nvSpPr>
        <p:spPr/>
        <p:txBody>
          <a:bodyPr/>
          <a:lstStyle/>
          <a:p>
            <a:fld id="{B2DC7E12-22AD-4C4E-A1E2-4B3ADEE36751}" type="slidenum">
              <a:rPr lang="en-GB" smtClean="0"/>
              <a:t>22</a:t>
            </a:fld>
            <a:endParaRPr lang="en-GB"/>
          </a:p>
        </p:txBody>
      </p:sp>
    </p:spTree>
    <p:extLst>
      <p:ext uri="{BB962C8B-B14F-4D97-AF65-F5344CB8AC3E}">
        <p14:creationId xmlns:p14="http://schemas.microsoft.com/office/powerpoint/2010/main" val="28349634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3" name="Content Placeholder 2"/>
          <p:cNvSpPr>
            <a:spLocks noGrp="1"/>
          </p:cNvSpPr>
          <p:nvPr>
            <p:ph idx="1"/>
          </p:nvPr>
        </p:nvSpPr>
        <p:spPr/>
        <p:txBody>
          <a:bodyPr>
            <a:normAutofit/>
          </a:bodyPr>
          <a:lstStyle/>
          <a:p>
            <a:pPr algn="l"/>
            <a:endParaRPr lang="en-US" sz="2800" dirty="0" smtClean="0"/>
          </a:p>
          <a:p>
            <a:pPr algn="l"/>
            <a:endParaRPr lang="en-US" sz="2800" dirty="0" smtClean="0"/>
          </a:p>
        </p:txBody>
      </p:sp>
      <p:sp>
        <p:nvSpPr>
          <p:cNvPr id="5" name="TextBox 4"/>
          <p:cNvSpPr txBox="1"/>
          <p:nvPr/>
        </p:nvSpPr>
        <p:spPr>
          <a:xfrm>
            <a:off x="1112520" y="1834343"/>
            <a:ext cx="9966960" cy="2585323"/>
          </a:xfrm>
          <a:prstGeom prst="rect">
            <a:avLst/>
          </a:prstGeom>
          <a:noFill/>
        </p:spPr>
        <p:txBody>
          <a:bodyPr wrap="square" rtlCol="0">
            <a:spAutoFit/>
          </a:bodyPr>
          <a:lstStyle/>
          <a:p>
            <a:pPr marL="285750" indent="-285750">
              <a:buFontTx/>
              <a:buChar char="-"/>
            </a:pPr>
            <a:r>
              <a:rPr lang="en-US" dirty="0" smtClean="0"/>
              <a:t>Last magnet was a good magnet, as was the first double aperture.</a:t>
            </a:r>
          </a:p>
          <a:p>
            <a:pPr marL="285750" indent="-285750">
              <a:buFontTx/>
              <a:buChar char="-"/>
            </a:pPr>
            <a:endParaRPr lang="en-US" dirty="0" smtClean="0"/>
          </a:p>
          <a:p>
            <a:pPr marL="285750" indent="-285750">
              <a:buFontTx/>
              <a:buChar char="-"/>
            </a:pPr>
            <a:r>
              <a:rPr lang="en-US" dirty="0" smtClean="0"/>
              <a:t>We have a large amount of measurements: understanding so much data is not always easy.</a:t>
            </a:r>
          </a:p>
          <a:p>
            <a:pPr marL="285750" indent="-285750">
              <a:buFontTx/>
              <a:buChar char="-"/>
            </a:pPr>
            <a:endParaRPr lang="en-US" dirty="0" smtClean="0"/>
          </a:p>
          <a:p>
            <a:pPr marL="285750" indent="-285750">
              <a:buFontTx/>
              <a:buChar char="-"/>
            </a:pPr>
            <a:r>
              <a:rPr lang="en-US" dirty="0" smtClean="0"/>
              <a:t>It is clear from the measurements that the conductor is strongly degraded in the </a:t>
            </a:r>
            <a:r>
              <a:rPr lang="en-US" dirty="0" err="1" smtClean="0"/>
              <a:t>midplane</a:t>
            </a:r>
            <a:r>
              <a:rPr lang="en-US" dirty="0" smtClean="0"/>
              <a:t> for DP102 and for block 3 in SP106. This is the main issue that is being addressed by all teams at CERN.</a:t>
            </a:r>
          </a:p>
          <a:p>
            <a:pPr marL="285750" indent="-285750">
              <a:buFontTx/>
              <a:buChar char="-"/>
            </a:pPr>
            <a:endParaRPr lang="en-US" dirty="0"/>
          </a:p>
          <a:p>
            <a:pPr marL="285750" indent="-285750">
              <a:buFontTx/>
              <a:buChar char="-"/>
            </a:pPr>
            <a:endParaRPr lang="en-GB" dirty="0"/>
          </a:p>
        </p:txBody>
      </p:sp>
      <p:sp>
        <p:nvSpPr>
          <p:cNvPr id="6" name="Footer Placeholder 5"/>
          <p:cNvSpPr>
            <a:spLocks noGrp="1"/>
          </p:cNvSpPr>
          <p:nvPr>
            <p:ph type="ftr" sz="quarter" idx="11"/>
          </p:nvPr>
        </p:nvSpPr>
        <p:spPr/>
        <p:txBody>
          <a:bodyPr/>
          <a:lstStyle/>
          <a:p>
            <a:r>
              <a:rPr lang="en-GB" smtClean="0"/>
              <a:t>MDP-FCC-EuroCirCol - 7-3-2018 - G. Willering - 11T model test</a:t>
            </a:r>
            <a:endParaRPr lang="en-GB"/>
          </a:p>
        </p:txBody>
      </p:sp>
      <p:sp>
        <p:nvSpPr>
          <p:cNvPr id="7" name="Slide Number Placeholder 6"/>
          <p:cNvSpPr>
            <a:spLocks noGrp="1"/>
          </p:cNvSpPr>
          <p:nvPr>
            <p:ph type="sldNum" sz="quarter" idx="12"/>
          </p:nvPr>
        </p:nvSpPr>
        <p:spPr/>
        <p:txBody>
          <a:bodyPr/>
          <a:lstStyle/>
          <a:p>
            <a:fld id="{B2DC7E12-22AD-4C4E-A1E2-4B3ADEE36751}" type="slidenum">
              <a:rPr lang="en-GB" smtClean="0"/>
              <a:t>23</a:t>
            </a:fld>
            <a:endParaRPr lang="en-GB"/>
          </a:p>
        </p:txBody>
      </p:sp>
    </p:spTree>
    <p:extLst>
      <p:ext uri="{BB962C8B-B14F-4D97-AF65-F5344CB8AC3E}">
        <p14:creationId xmlns:p14="http://schemas.microsoft.com/office/powerpoint/2010/main" val="2414300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380" y="2648880"/>
            <a:ext cx="10560000" cy="720000"/>
          </a:xfrm>
        </p:spPr>
        <p:txBody>
          <a:bodyPr/>
          <a:lstStyle/>
          <a:p>
            <a:r>
              <a:rPr lang="en-US" dirty="0" smtClean="0"/>
              <a:t>Thank you.</a:t>
            </a:r>
            <a:endParaRPr lang="en-GB" dirty="0"/>
          </a:p>
        </p:txBody>
      </p:sp>
      <p:sp>
        <p:nvSpPr>
          <p:cNvPr id="5" name="Footer Placeholder 4"/>
          <p:cNvSpPr>
            <a:spLocks noGrp="1"/>
          </p:cNvSpPr>
          <p:nvPr>
            <p:ph type="ftr" sz="quarter" idx="11"/>
          </p:nvPr>
        </p:nvSpPr>
        <p:spPr/>
        <p:txBody>
          <a:bodyPr/>
          <a:lstStyle/>
          <a:p>
            <a:r>
              <a:rPr lang="en-GB" smtClean="0"/>
              <a:t>MDP-FCC-EuroCirCol - 7-3-2018 - G. Willering - 11T model test</a:t>
            </a:r>
            <a:endParaRPr lang="en-GB"/>
          </a:p>
        </p:txBody>
      </p:sp>
      <p:sp>
        <p:nvSpPr>
          <p:cNvPr id="6" name="Slide Number Placeholder 5"/>
          <p:cNvSpPr>
            <a:spLocks noGrp="1"/>
          </p:cNvSpPr>
          <p:nvPr>
            <p:ph type="sldNum" sz="quarter" idx="12"/>
          </p:nvPr>
        </p:nvSpPr>
        <p:spPr/>
        <p:txBody>
          <a:bodyPr/>
          <a:lstStyle/>
          <a:p>
            <a:fld id="{B2DC7E12-22AD-4C4E-A1E2-4B3ADEE36751}" type="slidenum">
              <a:rPr lang="en-GB" smtClean="0"/>
              <a:t>24</a:t>
            </a:fld>
            <a:endParaRPr lang="en-GB"/>
          </a:p>
        </p:txBody>
      </p:sp>
    </p:spTree>
    <p:extLst>
      <p:ext uri="{BB962C8B-B14F-4D97-AF65-F5344CB8AC3E}">
        <p14:creationId xmlns:p14="http://schemas.microsoft.com/office/powerpoint/2010/main" val="24445320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Shimming of magnet models</a:t>
            </a:r>
            <a:endParaRPr lang="en-GB" dirty="0"/>
          </a:p>
        </p:txBody>
      </p:sp>
      <p:sp>
        <p:nvSpPr>
          <p:cNvPr id="34" name="Slide Number Placeholder 33"/>
          <p:cNvSpPr>
            <a:spLocks noGrp="1"/>
          </p:cNvSpPr>
          <p:nvPr>
            <p:ph type="sldNum" sz="quarter" idx="12"/>
          </p:nvPr>
        </p:nvSpPr>
        <p:spPr/>
        <p:txBody>
          <a:bodyPr/>
          <a:lstStyle/>
          <a:p>
            <a:fld id="{BFDCA1C4-9514-7B4F-976F-D92F7E296653}" type="slidenum">
              <a:rPr lang="fr-FR" smtClean="0"/>
              <a:pPr/>
              <a:t>25</a:t>
            </a:fld>
            <a:endParaRPr lang="fr-FR"/>
          </a:p>
        </p:txBody>
      </p:sp>
      <p:graphicFrame>
        <p:nvGraphicFramePr>
          <p:cNvPr id="37" name="Chart 36"/>
          <p:cNvGraphicFramePr>
            <a:graphicFrameLocks/>
          </p:cNvGraphicFramePr>
          <p:nvPr>
            <p:extLst/>
          </p:nvPr>
        </p:nvGraphicFramePr>
        <p:xfrm>
          <a:off x="5410626" y="1124745"/>
          <a:ext cx="6079573" cy="4394188"/>
        </p:xfrm>
        <a:graphic>
          <a:graphicData uri="http://schemas.openxmlformats.org/drawingml/2006/chart">
            <c:chart xmlns:c="http://schemas.openxmlformats.org/drawingml/2006/chart" xmlns:r="http://schemas.openxmlformats.org/officeDocument/2006/relationships" r:id="rId3"/>
          </a:graphicData>
        </a:graphic>
      </p:graphicFrame>
      <p:pic>
        <p:nvPicPr>
          <p:cNvPr id="38" name="Content Placeholder 37"/>
          <p:cNvPicPr>
            <a:picLocks noGrp="1" noChangeAspect="1"/>
          </p:cNvPicPr>
          <p:nvPr>
            <p:ph idx="1"/>
          </p:nvPr>
        </p:nvPicPr>
        <p:blipFill>
          <a:blip r:embed="rId4"/>
          <a:stretch>
            <a:fillRect/>
          </a:stretch>
        </p:blipFill>
        <p:spPr>
          <a:xfrm>
            <a:off x="1466007" y="1412776"/>
            <a:ext cx="3093823" cy="4881813"/>
          </a:xfrm>
          <a:prstGeom prst="rect">
            <a:avLst/>
          </a:prstGeom>
        </p:spPr>
      </p:pic>
      <p:sp>
        <p:nvSpPr>
          <p:cNvPr id="39" name="Content Placeholder 2"/>
          <p:cNvSpPr txBox="1">
            <a:spLocks/>
          </p:cNvSpPr>
          <p:nvPr/>
        </p:nvSpPr>
        <p:spPr>
          <a:xfrm>
            <a:off x="706849" y="900001"/>
            <a:ext cx="10560000" cy="4906963"/>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algn="l"/>
            <a:r>
              <a:rPr lang="en-GB" sz="2000" dirty="0"/>
              <a:t>The pre-stress depends on the sum of the </a:t>
            </a:r>
            <a:r>
              <a:rPr lang="en-GB" sz="2000" b="1" dirty="0">
                <a:solidFill>
                  <a:schemeClr val="accent1">
                    <a:lumMod val="75000"/>
                  </a:schemeClr>
                </a:solidFill>
              </a:rPr>
              <a:t>azimuthal oversize of the coils </a:t>
            </a:r>
            <a:r>
              <a:rPr lang="en-GB" sz="2000" b="1" dirty="0"/>
              <a:t>with the thickness of the </a:t>
            </a:r>
            <a:r>
              <a:rPr lang="en-GB" sz="2000" b="1" dirty="0">
                <a:solidFill>
                  <a:schemeClr val="accent4">
                    <a:lumMod val="50000"/>
                  </a:schemeClr>
                </a:solidFill>
              </a:rPr>
              <a:t>pole shims</a:t>
            </a:r>
            <a:r>
              <a:rPr lang="en-GB" sz="2000" dirty="0"/>
              <a:t> (</a:t>
            </a:r>
            <a:r>
              <a:rPr lang="is-IS" sz="2000" dirty="0"/>
              <a:t>…</a:t>
            </a:r>
            <a:r>
              <a:rPr lang="en-GB" sz="2000" dirty="0"/>
              <a:t> and also on the mechanical properties of the coil)</a:t>
            </a:r>
            <a:endParaRPr lang="en-GB" sz="2000" dirty="0">
              <a:solidFill>
                <a:schemeClr val="accent4">
                  <a:lumMod val="50000"/>
                </a:schemeClr>
              </a:solidFill>
            </a:endParaRPr>
          </a:p>
          <a:p>
            <a:pPr algn="l"/>
            <a:endParaRPr lang="en-GB" sz="2000" dirty="0"/>
          </a:p>
        </p:txBody>
      </p:sp>
      <p:sp>
        <p:nvSpPr>
          <p:cNvPr id="40" name="TextBox 39"/>
          <p:cNvSpPr txBox="1"/>
          <p:nvPr/>
        </p:nvSpPr>
        <p:spPr>
          <a:xfrm>
            <a:off x="583211" y="3866465"/>
            <a:ext cx="1765592" cy="369332"/>
          </a:xfrm>
          <a:prstGeom prst="rect">
            <a:avLst/>
          </a:prstGeom>
          <a:noFill/>
        </p:spPr>
        <p:txBody>
          <a:bodyPr wrap="square" rtlCol="0">
            <a:spAutoFit/>
          </a:bodyPr>
          <a:lstStyle/>
          <a:p>
            <a:r>
              <a:rPr lang="en-GB" i="1" dirty="0">
                <a:latin typeface="Times New Roman" panose="02020603050405020304" pitchFamily="18" charset="0"/>
                <a:cs typeface="Times New Roman" panose="02020603050405020304" pitchFamily="18" charset="0"/>
              </a:rPr>
              <a:t>11 T coil branch</a:t>
            </a:r>
          </a:p>
        </p:txBody>
      </p:sp>
      <p:cxnSp>
        <p:nvCxnSpPr>
          <p:cNvPr id="42" name="Straight Arrow Connector 41"/>
          <p:cNvCxnSpPr/>
          <p:nvPr/>
        </p:nvCxnSpPr>
        <p:spPr>
          <a:xfrm flipV="1">
            <a:off x="7701462" y="4975086"/>
            <a:ext cx="244551" cy="4041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44" name="Table 43"/>
          <p:cNvGraphicFramePr>
            <a:graphicFrameLocks noGrp="1"/>
          </p:cNvGraphicFramePr>
          <p:nvPr>
            <p:extLst/>
          </p:nvPr>
        </p:nvGraphicFramePr>
        <p:xfrm>
          <a:off x="6619640" y="5239599"/>
          <a:ext cx="2502125" cy="548640"/>
        </p:xfrm>
        <a:graphic>
          <a:graphicData uri="http://schemas.openxmlformats.org/drawingml/2006/table">
            <a:tbl>
              <a:tblPr firstRow="1" bandRow="1">
                <a:tableStyleId>{5C22544A-7EE6-4342-B048-85BDC9FD1C3A}</a:tableStyleId>
              </a:tblPr>
              <a:tblGrid>
                <a:gridCol w="1333853">
                  <a:extLst>
                    <a:ext uri="{9D8B030D-6E8A-4147-A177-3AD203B41FA5}">
                      <a16:colId xmlns:a16="http://schemas.microsoft.com/office/drawing/2014/main" val="954720421"/>
                    </a:ext>
                  </a:extLst>
                </a:gridCol>
                <a:gridCol w="1168272">
                  <a:extLst>
                    <a:ext uri="{9D8B030D-6E8A-4147-A177-3AD203B41FA5}">
                      <a16:colId xmlns:a16="http://schemas.microsoft.com/office/drawing/2014/main" val="1427948954"/>
                    </a:ext>
                  </a:extLst>
                </a:gridCol>
              </a:tblGrid>
              <a:tr h="274320">
                <a:tc>
                  <a:txBody>
                    <a:bodyPr/>
                    <a:lstStyle/>
                    <a:p>
                      <a:r>
                        <a:rPr lang="en-GB" sz="1200" dirty="0" err="1" smtClean="0">
                          <a:solidFill>
                            <a:schemeClr val="tx1"/>
                          </a:solidFill>
                        </a:rPr>
                        <a:t>Midplane</a:t>
                      </a:r>
                      <a:r>
                        <a:rPr lang="en-GB" sz="1200" dirty="0" smtClean="0">
                          <a:solidFill>
                            <a:schemeClr val="tx1"/>
                          </a:solidFill>
                        </a:rPr>
                        <a:t> turn</a:t>
                      </a:r>
                      <a:endParaRPr lang="en-GB" sz="1200" dirty="0">
                        <a:solidFill>
                          <a:schemeClr val="tx1"/>
                        </a:solidFill>
                      </a:endParaRPr>
                    </a:p>
                  </a:txBody>
                  <a:tcPr>
                    <a:solidFill>
                      <a:schemeClr val="accent5">
                        <a:lumMod val="20000"/>
                        <a:lumOff val="80000"/>
                      </a:schemeClr>
                    </a:solidFill>
                  </a:tcPr>
                </a:tc>
                <a:tc>
                  <a:txBody>
                    <a:bodyPr/>
                    <a:lstStyle/>
                    <a:p>
                      <a:pPr algn="ctr"/>
                      <a:r>
                        <a:rPr lang="en-GB" sz="1200" b="1" dirty="0" smtClean="0">
                          <a:solidFill>
                            <a:schemeClr val="tx1"/>
                          </a:solidFill>
                        </a:rPr>
                        <a:t>-147 MPa</a:t>
                      </a:r>
                      <a:endParaRPr lang="en-GB" sz="1200" b="1"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1470348850"/>
                  </a:ext>
                </a:extLst>
              </a:tr>
              <a:tr h="274320">
                <a:tc>
                  <a:txBody>
                    <a:bodyPr/>
                    <a:lstStyle/>
                    <a:p>
                      <a:r>
                        <a:rPr lang="en-GB" sz="1200" b="1" dirty="0" smtClean="0">
                          <a:solidFill>
                            <a:schemeClr val="tx1"/>
                          </a:solidFill>
                        </a:rPr>
                        <a:t>Pole turn</a:t>
                      </a:r>
                      <a:endParaRPr lang="en-GB" sz="1200" b="1" dirty="0">
                        <a:solidFill>
                          <a:schemeClr val="tx1"/>
                        </a:solidFill>
                      </a:endParaRPr>
                    </a:p>
                  </a:txBody>
                  <a:tcPr>
                    <a:solidFill>
                      <a:schemeClr val="accent5">
                        <a:lumMod val="20000"/>
                        <a:lumOff val="80000"/>
                      </a:schemeClr>
                    </a:solidFill>
                  </a:tcPr>
                </a:tc>
                <a:tc>
                  <a:txBody>
                    <a:bodyPr/>
                    <a:lstStyle/>
                    <a:p>
                      <a:pPr algn="ctr"/>
                      <a:r>
                        <a:rPr lang="en-GB" sz="1200" b="1" dirty="0" smtClean="0">
                          <a:solidFill>
                            <a:schemeClr val="tx1"/>
                          </a:solidFill>
                        </a:rPr>
                        <a:t>-29 MPa</a:t>
                      </a:r>
                      <a:endParaRPr lang="en-GB" sz="1200" b="1"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3729937395"/>
                  </a:ext>
                </a:extLst>
              </a:tr>
            </a:tbl>
          </a:graphicData>
        </a:graphic>
      </p:graphicFrame>
      <p:cxnSp>
        <p:nvCxnSpPr>
          <p:cNvPr id="47" name="Straight Arrow Connector 46"/>
          <p:cNvCxnSpPr/>
          <p:nvPr/>
        </p:nvCxnSpPr>
        <p:spPr>
          <a:xfrm flipV="1">
            <a:off x="10677898" y="4982494"/>
            <a:ext cx="244551" cy="4041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48" name="Table 47"/>
          <p:cNvGraphicFramePr>
            <a:graphicFrameLocks noGrp="1"/>
          </p:cNvGraphicFramePr>
          <p:nvPr>
            <p:extLst/>
          </p:nvPr>
        </p:nvGraphicFramePr>
        <p:xfrm>
          <a:off x="9373964" y="5239599"/>
          <a:ext cx="2636784" cy="548640"/>
        </p:xfrm>
        <a:graphic>
          <a:graphicData uri="http://schemas.openxmlformats.org/drawingml/2006/table">
            <a:tbl>
              <a:tblPr firstRow="1" bandRow="1">
                <a:tableStyleId>{5C22544A-7EE6-4342-B048-85BDC9FD1C3A}</a:tableStyleId>
              </a:tblPr>
              <a:tblGrid>
                <a:gridCol w="1336513">
                  <a:extLst>
                    <a:ext uri="{9D8B030D-6E8A-4147-A177-3AD203B41FA5}">
                      <a16:colId xmlns:a16="http://schemas.microsoft.com/office/drawing/2014/main" val="954720421"/>
                    </a:ext>
                  </a:extLst>
                </a:gridCol>
                <a:gridCol w="1300271">
                  <a:extLst>
                    <a:ext uri="{9D8B030D-6E8A-4147-A177-3AD203B41FA5}">
                      <a16:colId xmlns:a16="http://schemas.microsoft.com/office/drawing/2014/main" val="1427948954"/>
                    </a:ext>
                  </a:extLst>
                </a:gridCol>
              </a:tblGrid>
              <a:tr h="274320">
                <a:tc>
                  <a:txBody>
                    <a:bodyPr/>
                    <a:lstStyle/>
                    <a:p>
                      <a:r>
                        <a:rPr lang="en-GB" sz="1200" b="1" dirty="0" err="1" smtClean="0">
                          <a:solidFill>
                            <a:schemeClr val="tx1"/>
                          </a:solidFill>
                        </a:rPr>
                        <a:t>Midplane</a:t>
                      </a:r>
                      <a:r>
                        <a:rPr lang="en-GB" sz="1200" b="1" dirty="0" smtClean="0">
                          <a:solidFill>
                            <a:schemeClr val="tx1"/>
                          </a:solidFill>
                        </a:rPr>
                        <a:t> turn</a:t>
                      </a:r>
                      <a:endParaRPr lang="en-GB" sz="1200" b="1" dirty="0">
                        <a:solidFill>
                          <a:schemeClr val="tx1"/>
                        </a:solidFill>
                      </a:endParaRPr>
                    </a:p>
                  </a:txBody>
                  <a:tcPr>
                    <a:solidFill>
                      <a:schemeClr val="accent5">
                        <a:lumMod val="20000"/>
                        <a:lumOff val="80000"/>
                      </a:schemeClr>
                    </a:solidFill>
                  </a:tcPr>
                </a:tc>
                <a:tc>
                  <a:txBody>
                    <a:bodyPr/>
                    <a:lstStyle/>
                    <a:p>
                      <a:pPr algn="ctr"/>
                      <a:r>
                        <a:rPr lang="en-GB" sz="1200" b="1" dirty="0" smtClean="0">
                          <a:solidFill>
                            <a:schemeClr val="tx1"/>
                          </a:solidFill>
                        </a:rPr>
                        <a:t>-127 MPa</a:t>
                      </a:r>
                      <a:endParaRPr lang="en-GB" sz="1200" b="1"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1470348850"/>
                  </a:ext>
                </a:extLst>
              </a:tr>
              <a:tr h="274320">
                <a:tc>
                  <a:txBody>
                    <a:bodyPr/>
                    <a:lstStyle/>
                    <a:p>
                      <a:r>
                        <a:rPr lang="en-GB" sz="1200" b="1" dirty="0" smtClean="0">
                          <a:solidFill>
                            <a:schemeClr val="tx1"/>
                          </a:solidFill>
                        </a:rPr>
                        <a:t>Pole turn</a:t>
                      </a:r>
                      <a:endParaRPr lang="en-GB" sz="1200" b="1" dirty="0">
                        <a:solidFill>
                          <a:schemeClr val="tx1"/>
                        </a:solidFill>
                      </a:endParaRPr>
                    </a:p>
                  </a:txBody>
                  <a:tcPr>
                    <a:solidFill>
                      <a:schemeClr val="accent5">
                        <a:lumMod val="20000"/>
                        <a:lumOff val="80000"/>
                      </a:schemeClr>
                    </a:solidFill>
                  </a:tcPr>
                </a:tc>
                <a:tc>
                  <a:txBody>
                    <a:bodyPr/>
                    <a:lstStyle/>
                    <a:p>
                      <a:pPr algn="ctr"/>
                      <a:r>
                        <a:rPr lang="en-GB" sz="1200" b="1" dirty="0" smtClean="0">
                          <a:solidFill>
                            <a:schemeClr val="tx1"/>
                          </a:solidFill>
                        </a:rPr>
                        <a:t>-7 MPa</a:t>
                      </a:r>
                      <a:endParaRPr lang="en-GB" sz="1200" b="1"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3729937395"/>
                  </a:ext>
                </a:extLst>
              </a:tr>
            </a:tbl>
          </a:graphicData>
        </a:graphic>
      </p:graphicFrame>
      <p:sp>
        <p:nvSpPr>
          <p:cNvPr id="49" name="Rectangle 48"/>
          <p:cNvSpPr/>
          <p:nvPr/>
        </p:nvSpPr>
        <p:spPr>
          <a:xfrm>
            <a:off x="7828000" y="4656000"/>
            <a:ext cx="648587" cy="315752"/>
          </a:xfrm>
          <a:prstGeom prst="rect">
            <a:avLst/>
          </a:prstGeom>
          <a:noFill/>
          <a:ln w="19050">
            <a:solidFill>
              <a:schemeClr val="tx1">
                <a:lumMod val="65000"/>
                <a:lumOff val="35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0" name="Rectangle 49"/>
          <p:cNvSpPr/>
          <p:nvPr/>
        </p:nvSpPr>
        <p:spPr>
          <a:xfrm>
            <a:off x="10612309" y="4656000"/>
            <a:ext cx="648587" cy="315752"/>
          </a:xfrm>
          <a:prstGeom prst="rect">
            <a:avLst/>
          </a:prstGeom>
          <a:noFill/>
          <a:ln w="19050">
            <a:solidFill>
              <a:schemeClr val="tx1">
                <a:lumMod val="65000"/>
                <a:lumOff val="35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aphicFrame>
        <p:nvGraphicFramePr>
          <p:cNvPr id="51" name="Table 50"/>
          <p:cNvGraphicFramePr>
            <a:graphicFrameLocks noGrp="1"/>
          </p:cNvGraphicFramePr>
          <p:nvPr>
            <p:extLst/>
          </p:nvPr>
        </p:nvGraphicFramePr>
        <p:xfrm>
          <a:off x="3887756" y="5239598"/>
          <a:ext cx="2637953" cy="548641"/>
        </p:xfrm>
        <a:graphic>
          <a:graphicData uri="http://schemas.openxmlformats.org/drawingml/2006/table">
            <a:tbl>
              <a:tblPr firstRow="1" bandRow="1">
                <a:tableStyleId>{5C22544A-7EE6-4342-B048-85BDC9FD1C3A}</a:tableStyleId>
              </a:tblPr>
              <a:tblGrid>
                <a:gridCol w="2637953">
                  <a:extLst>
                    <a:ext uri="{9D8B030D-6E8A-4147-A177-3AD203B41FA5}">
                      <a16:colId xmlns:a16="http://schemas.microsoft.com/office/drawing/2014/main" val="954720421"/>
                    </a:ext>
                  </a:extLst>
                </a:gridCol>
              </a:tblGrid>
              <a:tr h="548641">
                <a:tc>
                  <a:txBody>
                    <a:bodyPr/>
                    <a:lstStyle/>
                    <a:p>
                      <a:r>
                        <a:rPr lang="en-GB" sz="1500" dirty="0" smtClean="0">
                          <a:solidFill>
                            <a:schemeClr val="tx1"/>
                          </a:solidFill>
                        </a:rPr>
                        <a:t>Average inner layer azimuthal stresses @ 12 T</a:t>
                      </a:r>
                      <a:endParaRPr lang="en-GB" sz="15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3424033491"/>
                  </a:ext>
                </a:extLst>
              </a:tr>
            </a:tbl>
          </a:graphicData>
        </a:graphic>
      </p:graphicFrame>
      <p:sp>
        <p:nvSpPr>
          <p:cNvPr id="3" name="Footer Placeholder 2"/>
          <p:cNvSpPr>
            <a:spLocks noGrp="1"/>
          </p:cNvSpPr>
          <p:nvPr>
            <p:ph type="ftr" sz="quarter" idx="11"/>
          </p:nvPr>
        </p:nvSpPr>
        <p:spPr/>
        <p:txBody>
          <a:bodyPr/>
          <a:lstStyle/>
          <a:p>
            <a:r>
              <a:rPr lang="fr-FR" noProof="0" smtClean="0"/>
              <a:t>Status of the 11T Dipole Project and Task Force Activities</a:t>
            </a:r>
            <a:endParaRPr lang="en-GB" noProof="0"/>
          </a:p>
        </p:txBody>
      </p:sp>
      <p:sp>
        <p:nvSpPr>
          <p:cNvPr id="16" name="TextBox 15"/>
          <p:cNvSpPr txBox="1"/>
          <p:nvPr/>
        </p:nvSpPr>
        <p:spPr>
          <a:xfrm>
            <a:off x="3335239" y="6241430"/>
            <a:ext cx="3376604" cy="384260"/>
          </a:xfrm>
          <a:prstGeom prst="rect">
            <a:avLst/>
          </a:prstGeom>
          <a:noFill/>
        </p:spPr>
        <p:txBody>
          <a:bodyPr wrap="square" lIns="48000" tIns="48000" rIns="48000" bIns="48000" rtlCol="0" anchor="ctr" anchorCtr="0">
            <a:spAutoFit/>
          </a:bodyPr>
          <a:lstStyle/>
          <a:p>
            <a:pPr algn="ctr"/>
            <a:r>
              <a:rPr lang="en-US" sz="1867" i="1" dirty="0">
                <a:solidFill>
                  <a:schemeClr val="bg2"/>
                </a:solidFill>
              </a:rPr>
              <a:t>Courtesy C. L</a:t>
            </a:r>
            <a:r>
              <a:rPr lang="fr-CH" sz="1867" i="1" dirty="0" err="1">
                <a:solidFill>
                  <a:schemeClr val="bg2"/>
                </a:solidFill>
              </a:rPr>
              <a:t>öffler</a:t>
            </a:r>
            <a:r>
              <a:rPr lang="fr-CH" sz="1867" i="1" dirty="0">
                <a:solidFill>
                  <a:schemeClr val="bg2"/>
                </a:solidFill>
              </a:rPr>
              <a:t>, </a:t>
            </a:r>
            <a:r>
              <a:rPr lang="en-US" sz="1867" i="1" dirty="0">
                <a:solidFill>
                  <a:schemeClr val="bg2"/>
                </a:solidFill>
              </a:rPr>
              <a:t>E. Nilsson</a:t>
            </a:r>
            <a:endParaRPr lang="en-US" sz="1867" i="1" dirty="0">
              <a:solidFill>
                <a:schemeClr val="bg2"/>
              </a:solidFill>
            </a:endParaRPr>
          </a:p>
        </p:txBody>
      </p:sp>
      <p:sp>
        <p:nvSpPr>
          <p:cNvPr id="17" name="TextBox 16"/>
          <p:cNvSpPr txBox="1"/>
          <p:nvPr/>
        </p:nvSpPr>
        <p:spPr>
          <a:xfrm>
            <a:off x="6672064" y="4877009"/>
            <a:ext cx="1012531" cy="307777"/>
          </a:xfrm>
          <a:prstGeom prst="rect">
            <a:avLst/>
          </a:prstGeom>
          <a:noFill/>
        </p:spPr>
        <p:txBody>
          <a:bodyPr wrap="square" rtlCol="0">
            <a:spAutoFit/>
          </a:bodyPr>
          <a:lstStyle/>
          <a:p>
            <a:pPr algn="ctr"/>
            <a:r>
              <a:rPr lang="en-US" sz="1400" b="1">
                <a:solidFill>
                  <a:schemeClr val="tx1">
                    <a:lumMod val="65000"/>
                    <a:lumOff val="35000"/>
                  </a:schemeClr>
                </a:solidFill>
                <a:latin typeface="Times" charset="0"/>
                <a:ea typeface="Times" charset="0"/>
                <a:cs typeface="Times" charset="0"/>
              </a:rPr>
              <a:t>(DP101)</a:t>
            </a:r>
            <a:endParaRPr lang="en-GB" sz="1400" b="1" dirty="0">
              <a:solidFill>
                <a:schemeClr val="tx1">
                  <a:lumMod val="65000"/>
                  <a:lumOff val="35000"/>
                </a:schemeClr>
              </a:solidFill>
              <a:latin typeface="Times" charset="0"/>
              <a:ea typeface="Times" charset="0"/>
              <a:cs typeface="Times" charset="0"/>
            </a:endParaRPr>
          </a:p>
        </p:txBody>
      </p:sp>
      <p:sp>
        <p:nvSpPr>
          <p:cNvPr id="4" name="Right Bracket 3"/>
          <p:cNvSpPr/>
          <p:nvPr/>
        </p:nvSpPr>
        <p:spPr>
          <a:xfrm rot="5400000">
            <a:off x="7067159" y="4248000"/>
            <a:ext cx="144000" cy="1248000"/>
          </a:xfrm>
          <a:prstGeom prst="rightBracket">
            <a:avLst/>
          </a:prstGeom>
          <a:ln w="158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solidFill>
                <a:schemeClr val="bg1">
                  <a:lumMod val="50000"/>
                </a:schemeClr>
              </a:solidFill>
            </a:endParaRPr>
          </a:p>
        </p:txBody>
      </p:sp>
      <p:sp>
        <p:nvSpPr>
          <p:cNvPr id="19" name="TextBox 18"/>
          <p:cNvSpPr txBox="1"/>
          <p:nvPr/>
        </p:nvSpPr>
        <p:spPr>
          <a:xfrm>
            <a:off x="10139469" y="1988841"/>
            <a:ext cx="1594267" cy="430887"/>
          </a:xfrm>
          <a:prstGeom prst="rect">
            <a:avLst/>
          </a:prstGeom>
          <a:solidFill>
            <a:schemeClr val="bg1"/>
          </a:solidFill>
        </p:spPr>
        <p:txBody>
          <a:bodyPr wrap="square" lIns="48000" tIns="0" rIns="48000" bIns="0" rtlCol="0">
            <a:spAutoFit/>
          </a:bodyPr>
          <a:lstStyle/>
          <a:p>
            <a:pPr algn="ctr"/>
            <a:r>
              <a:rPr lang="en-US" sz="1400" b="1" dirty="0">
                <a:solidFill>
                  <a:schemeClr val="tx1">
                    <a:lumMod val="65000"/>
                    <a:lumOff val="35000"/>
                  </a:schemeClr>
                </a:solidFill>
                <a:latin typeface="Times" charset="0"/>
                <a:ea typeface="Times" charset="0"/>
                <a:cs typeface="Times" charset="0"/>
              </a:rPr>
              <a:t>Revised collaring procedure</a:t>
            </a:r>
            <a:endParaRPr lang="en-GB" sz="1400" b="1" dirty="0">
              <a:solidFill>
                <a:schemeClr val="tx1">
                  <a:lumMod val="65000"/>
                  <a:lumOff val="35000"/>
                </a:schemeClr>
              </a:solidFill>
              <a:latin typeface="Times" charset="0"/>
              <a:ea typeface="Times" charset="0"/>
              <a:cs typeface="Times" charset="0"/>
            </a:endParaRPr>
          </a:p>
        </p:txBody>
      </p:sp>
      <p:cxnSp>
        <p:nvCxnSpPr>
          <p:cNvPr id="6" name="Straight Arrow Connector 5"/>
          <p:cNvCxnSpPr>
            <a:stCxn id="19" idx="2"/>
          </p:cNvCxnSpPr>
          <p:nvPr/>
        </p:nvCxnSpPr>
        <p:spPr>
          <a:xfrm>
            <a:off x="10936603" y="2419727"/>
            <a:ext cx="0" cy="600000"/>
          </a:xfrm>
          <a:prstGeom prst="straightConnector1">
            <a:avLst/>
          </a:prstGeom>
          <a:ln w="25400">
            <a:solidFill>
              <a:schemeClr val="tx1">
                <a:lumMod val="65000"/>
                <a:lumOff val="35000"/>
              </a:schemeClr>
            </a:solidFill>
            <a:tailEnd type="stealth"/>
          </a:ln>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7382053" y="1988841"/>
            <a:ext cx="1594267" cy="215444"/>
          </a:xfrm>
          <a:prstGeom prst="rect">
            <a:avLst/>
          </a:prstGeom>
          <a:solidFill>
            <a:schemeClr val="bg1"/>
          </a:solidFill>
        </p:spPr>
        <p:txBody>
          <a:bodyPr wrap="square" lIns="48000" tIns="0" rIns="48000" bIns="0" rtlCol="0">
            <a:spAutoFit/>
          </a:bodyPr>
          <a:lstStyle/>
          <a:p>
            <a:pPr algn="ctr"/>
            <a:r>
              <a:rPr lang="en-US" sz="1400" b="1" dirty="0">
                <a:solidFill>
                  <a:schemeClr val="tx1">
                    <a:lumMod val="65000"/>
                    <a:lumOff val="35000"/>
                  </a:schemeClr>
                </a:solidFill>
                <a:latin typeface="Times" charset="0"/>
                <a:ea typeface="Times" charset="0"/>
                <a:cs typeface="Times" charset="0"/>
              </a:rPr>
              <a:t>Excessive stress!</a:t>
            </a:r>
            <a:endParaRPr lang="en-GB" sz="1400" b="1" dirty="0">
              <a:solidFill>
                <a:schemeClr val="tx1">
                  <a:lumMod val="65000"/>
                  <a:lumOff val="35000"/>
                </a:schemeClr>
              </a:solidFill>
              <a:latin typeface="Times" charset="0"/>
              <a:ea typeface="Times" charset="0"/>
              <a:cs typeface="Times" charset="0"/>
            </a:endParaRPr>
          </a:p>
        </p:txBody>
      </p:sp>
      <p:cxnSp>
        <p:nvCxnSpPr>
          <p:cNvPr id="24" name="Straight Arrow Connector 23"/>
          <p:cNvCxnSpPr>
            <a:stCxn id="23" idx="2"/>
          </p:cNvCxnSpPr>
          <p:nvPr/>
        </p:nvCxnSpPr>
        <p:spPr>
          <a:xfrm>
            <a:off x="8179187" y="2204284"/>
            <a:ext cx="0" cy="283200"/>
          </a:xfrm>
          <a:prstGeom prst="straightConnector1">
            <a:avLst/>
          </a:prstGeom>
          <a:ln w="25400">
            <a:solidFill>
              <a:schemeClr val="tx1">
                <a:lumMod val="65000"/>
                <a:lumOff val="35000"/>
              </a:schemeClr>
            </a:solidFill>
            <a:tailEnd type="stealth"/>
          </a:ln>
          <a:effectLst/>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8862945" y="1986930"/>
            <a:ext cx="1392000" cy="430887"/>
          </a:xfrm>
          <a:prstGeom prst="rect">
            <a:avLst/>
          </a:prstGeom>
          <a:solidFill>
            <a:schemeClr val="bg1"/>
          </a:solidFill>
        </p:spPr>
        <p:txBody>
          <a:bodyPr wrap="square" lIns="48000" tIns="0" rIns="48000" bIns="0" rtlCol="0">
            <a:spAutoFit/>
          </a:bodyPr>
          <a:lstStyle/>
          <a:p>
            <a:pPr algn="ctr"/>
            <a:r>
              <a:rPr lang="en-US" sz="1400" b="1" dirty="0">
                <a:solidFill>
                  <a:schemeClr val="tx1">
                    <a:lumMod val="65000"/>
                    <a:lumOff val="35000"/>
                  </a:schemeClr>
                </a:solidFill>
                <a:latin typeface="Times" charset="0"/>
                <a:ea typeface="Times" charset="0"/>
                <a:cs typeface="Times" charset="0"/>
              </a:rPr>
              <a:t>Stress ok</a:t>
            </a:r>
          </a:p>
          <a:p>
            <a:pPr algn="ctr"/>
            <a:r>
              <a:rPr lang="en-US" sz="1400" b="1" dirty="0">
                <a:solidFill>
                  <a:schemeClr val="tx1">
                    <a:lumMod val="65000"/>
                    <a:lumOff val="35000"/>
                  </a:schemeClr>
                </a:solidFill>
                <a:latin typeface="Times" charset="0"/>
                <a:ea typeface="Times" charset="0"/>
                <a:cs typeface="Times" charset="0"/>
              </a:rPr>
              <a:t>But ?</a:t>
            </a:r>
            <a:endParaRPr lang="en-GB" sz="1400" b="1" dirty="0">
              <a:solidFill>
                <a:schemeClr val="tx1">
                  <a:lumMod val="65000"/>
                  <a:lumOff val="35000"/>
                </a:schemeClr>
              </a:solidFill>
              <a:latin typeface="Times" charset="0"/>
              <a:ea typeface="Times" charset="0"/>
              <a:cs typeface="Times" charset="0"/>
            </a:endParaRPr>
          </a:p>
        </p:txBody>
      </p:sp>
      <p:cxnSp>
        <p:nvCxnSpPr>
          <p:cNvPr id="29" name="Straight Arrow Connector 28"/>
          <p:cNvCxnSpPr>
            <a:stCxn id="28" idx="2"/>
          </p:cNvCxnSpPr>
          <p:nvPr/>
        </p:nvCxnSpPr>
        <p:spPr>
          <a:xfrm>
            <a:off x="9558945" y="2417816"/>
            <a:ext cx="0" cy="490157"/>
          </a:xfrm>
          <a:prstGeom prst="straightConnector1">
            <a:avLst/>
          </a:prstGeom>
          <a:ln w="25400">
            <a:solidFill>
              <a:schemeClr val="tx1">
                <a:lumMod val="65000"/>
                <a:lumOff val="35000"/>
              </a:schemeClr>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9222908" y="5040000"/>
            <a:ext cx="648000" cy="0"/>
          </a:xfrm>
          <a:prstGeom prst="straightConnector1">
            <a:avLst/>
          </a:prstGeom>
          <a:ln w="25400">
            <a:solidFill>
              <a:schemeClr val="tx1">
                <a:lumMod val="65000"/>
                <a:lumOff val="35000"/>
              </a:schemeClr>
            </a:solidFill>
            <a:headEnd type="stealth"/>
            <a:tailEnd type="stealt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1142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clrChange>
              <a:clrFrom>
                <a:srgbClr val="FFFFFF"/>
              </a:clrFrom>
              <a:clrTo>
                <a:srgbClr val="FFFFFF">
                  <a:alpha val="0"/>
                </a:srgbClr>
              </a:clrTo>
            </a:clrChange>
          </a:blip>
          <a:stretch>
            <a:fillRect/>
          </a:stretch>
        </p:blipFill>
        <p:spPr>
          <a:xfrm>
            <a:off x="199816" y="2589461"/>
            <a:ext cx="3510036" cy="2174127"/>
          </a:xfrm>
          <a:prstGeom prst="rect">
            <a:avLst/>
          </a:prstGeom>
        </p:spPr>
      </p:pic>
      <p:sp>
        <p:nvSpPr>
          <p:cNvPr id="2" name="Title 1"/>
          <p:cNvSpPr>
            <a:spLocks noGrp="1"/>
          </p:cNvSpPr>
          <p:nvPr>
            <p:ph type="title"/>
          </p:nvPr>
        </p:nvSpPr>
        <p:spPr/>
        <p:txBody>
          <a:bodyPr/>
          <a:lstStyle/>
          <a:p>
            <a:r>
              <a:rPr lang="en-US" dirty="0" smtClean="0"/>
              <a:t>High QI studies – before and after</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9852" y="960960"/>
            <a:ext cx="3738750" cy="28800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9852" y="3840960"/>
            <a:ext cx="3738750" cy="2880000"/>
          </a:xfrm>
          <a:prstGeom prst="rect">
            <a:avLst/>
          </a:prstGeom>
        </p:spPr>
      </p:pic>
      <p:pic>
        <p:nvPicPr>
          <p:cNvPr id="35" name="Picture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20983" y="960960"/>
            <a:ext cx="3738750" cy="2880000"/>
          </a:xfrm>
          <a:prstGeom prst="rect">
            <a:avLst/>
          </a:prstGeom>
        </p:spPr>
      </p:pic>
      <p:pic>
        <p:nvPicPr>
          <p:cNvPr id="36" name="Picture 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20983" y="3840960"/>
            <a:ext cx="3738750" cy="2880000"/>
          </a:xfrm>
          <a:prstGeom prst="rect">
            <a:avLst/>
          </a:prstGeom>
        </p:spPr>
      </p:pic>
      <p:sp>
        <p:nvSpPr>
          <p:cNvPr id="40" name="Down Arrow 39"/>
          <p:cNvSpPr/>
          <p:nvPr/>
        </p:nvSpPr>
        <p:spPr>
          <a:xfrm>
            <a:off x="1323703" y="2168434"/>
            <a:ext cx="566058" cy="1210491"/>
          </a:xfrm>
          <a:prstGeom prst="downArrow">
            <a:avLst/>
          </a:prstGeom>
        </p:spPr>
        <p:style>
          <a:lnRef idx="1">
            <a:schemeClr val="dk1"/>
          </a:lnRef>
          <a:fillRef idx="3">
            <a:schemeClr val="dk1"/>
          </a:fillRef>
          <a:effectRef idx="2">
            <a:schemeClr val="dk1"/>
          </a:effectRef>
          <a:fontRef idx="minor">
            <a:schemeClr val="lt1"/>
          </a:fontRef>
        </p:style>
        <p:txBody>
          <a:bodyPr vert="vert270" rtlCol="0" anchor="ctr"/>
          <a:lstStyle/>
          <a:p>
            <a:pPr algn="ctr"/>
            <a:r>
              <a:rPr lang="en-US" dirty="0" smtClean="0"/>
              <a:t>Left</a:t>
            </a:r>
            <a:endParaRPr lang="en-GB" dirty="0"/>
          </a:p>
        </p:txBody>
      </p:sp>
      <p:sp>
        <p:nvSpPr>
          <p:cNvPr id="41" name="Down Arrow 40"/>
          <p:cNvSpPr/>
          <p:nvPr/>
        </p:nvSpPr>
        <p:spPr>
          <a:xfrm>
            <a:off x="2948895" y="1958089"/>
            <a:ext cx="566058" cy="1210491"/>
          </a:xfrm>
          <a:prstGeom prst="downArrow">
            <a:avLst/>
          </a:prstGeom>
        </p:spPr>
        <p:style>
          <a:lnRef idx="1">
            <a:schemeClr val="dk1"/>
          </a:lnRef>
          <a:fillRef idx="3">
            <a:schemeClr val="dk1"/>
          </a:fillRef>
          <a:effectRef idx="2">
            <a:schemeClr val="dk1"/>
          </a:effectRef>
          <a:fontRef idx="minor">
            <a:schemeClr val="lt1"/>
          </a:fontRef>
        </p:style>
        <p:txBody>
          <a:bodyPr vert="vert270" rtlCol="0" anchor="ctr"/>
          <a:lstStyle/>
          <a:p>
            <a:pPr algn="ctr"/>
            <a:r>
              <a:rPr lang="en-US" dirty="0" smtClean="0"/>
              <a:t>Right</a:t>
            </a:r>
            <a:endParaRPr lang="en-GB" dirty="0"/>
          </a:p>
        </p:txBody>
      </p:sp>
      <p:sp>
        <p:nvSpPr>
          <p:cNvPr id="42" name="TextBox 41"/>
          <p:cNvSpPr txBox="1"/>
          <p:nvPr/>
        </p:nvSpPr>
        <p:spPr>
          <a:xfrm>
            <a:off x="4191115" y="1059712"/>
            <a:ext cx="1338828" cy="369332"/>
          </a:xfrm>
          <a:prstGeom prst="rect">
            <a:avLst/>
          </a:prstGeom>
          <a:noFill/>
        </p:spPr>
        <p:txBody>
          <a:bodyPr wrap="none" rtlCol="0">
            <a:spAutoFit/>
          </a:bodyPr>
          <a:lstStyle/>
          <a:p>
            <a:r>
              <a:rPr lang="en-US" dirty="0" smtClean="0"/>
              <a:t>Magnet top</a:t>
            </a:r>
            <a:endParaRPr lang="en-GB" dirty="0"/>
          </a:p>
        </p:txBody>
      </p:sp>
      <p:sp>
        <p:nvSpPr>
          <p:cNvPr id="43" name="TextBox 42"/>
          <p:cNvSpPr txBox="1"/>
          <p:nvPr/>
        </p:nvSpPr>
        <p:spPr>
          <a:xfrm>
            <a:off x="4191115" y="3127250"/>
            <a:ext cx="1723549" cy="369332"/>
          </a:xfrm>
          <a:prstGeom prst="rect">
            <a:avLst/>
          </a:prstGeom>
          <a:noFill/>
        </p:spPr>
        <p:txBody>
          <a:bodyPr wrap="none" rtlCol="0">
            <a:spAutoFit/>
          </a:bodyPr>
          <a:lstStyle/>
          <a:p>
            <a:r>
              <a:rPr lang="en-US" dirty="0" smtClean="0"/>
              <a:t>Magnet bottom</a:t>
            </a:r>
            <a:endParaRPr lang="en-GB" dirty="0"/>
          </a:p>
        </p:txBody>
      </p:sp>
      <p:sp>
        <p:nvSpPr>
          <p:cNvPr id="3" name="Footer Placeholder 2"/>
          <p:cNvSpPr>
            <a:spLocks noGrp="1"/>
          </p:cNvSpPr>
          <p:nvPr>
            <p:ph type="ftr" sz="quarter" idx="11"/>
          </p:nvPr>
        </p:nvSpPr>
        <p:spPr/>
        <p:txBody>
          <a:bodyPr/>
          <a:lstStyle/>
          <a:p>
            <a:r>
              <a:rPr lang="en-GB" smtClean="0"/>
              <a:t>MDP-FCC-EuroCirCol - 7-3-2018 - G. Willering - 11T model test</a:t>
            </a:r>
            <a:endParaRPr lang="en-GB"/>
          </a:p>
        </p:txBody>
      </p:sp>
      <p:sp>
        <p:nvSpPr>
          <p:cNvPr id="5" name="Slide Number Placeholder 4"/>
          <p:cNvSpPr>
            <a:spLocks noGrp="1"/>
          </p:cNvSpPr>
          <p:nvPr>
            <p:ph type="sldNum" sz="quarter" idx="12"/>
          </p:nvPr>
        </p:nvSpPr>
        <p:spPr/>
        <p:txBody>
          <a:bodyPr/>
          <a:lstStyle/>
          <a:p>
            <a:fld id="{B2DC7E12-22AD-4C4E-A1E2-4B3ADEE36751}" type="slidenum">
              <a:rPr lang="en-GB" smtClean="0"/>
              <a:t>26</a:t>
            </a:fld>
            <a:endParaRPr lang="en-GB"/>
          </a:p>
        </p:txBody>
      </p:sp>
    </p:spTree>
    <p:extLst>
      <p:ext uri="{BB962C8B-B14F-4D97-AF65-F5344CB8AC3E}">
        <p14:creationId xmlns:p14="http://schemas.microsoft.com/office/powerpoint/2010/main" val="12024647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clrChange>
              <a:clrFrom>
                <a:srgbClr val="FFFFFF"/>
              </a:clrFrom>
              <a:clrTo>
                <a:srgbClr val="FFFFFF">
                  <a:alpha val="0"/>
                </a:srgbClr>
              </a:clrTo>
            </a:clrChange>
          </a:blip>
          <a:stretch>
            <a:fillRect/>
          </a:stretch>
        </p:blipFill>
        <p:spPr>
          <a:xfrm>
            <a:off x="199816" y="2589461"/>
            <a:ext cx="3510036" cy="2174127"/>
          </a:xfrm>
          <a:prstGeom prst="rect">
            <a:avLst/>
          </a:prstGeom>
        </p:spPr>
      </p:pic>
      <p:sp>
        <p:nvSpPr>
          <p:cNvPr id="2" name="Title 1"/>
          <p:cNvSpPr>
            <a:spLocks noGrp="1"/>
          </p:cNvSpPr>
          <p:nvPr>
            <p:ph type="title"/>
          </p:nvPr>
        </p:nvSpPr>
        <p:spPr/>
        <p:txBody>
          <a:bodyPr/>
          <a:lstStyle/>
          <a:p>
            <a:r>
              <a:rPr lang="en-US" dirty="0" smtClean="0"/>
              <a:t>High QI studies – before and after</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9852" y="960960"/>
            <a:ext cx="3738750" cy="28800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9852" y="3840960"/>
            <a:ext cx="3738750" cy="2880000"/>
          </a:xfrm>
          <a:prstGeom prst="rect">
            <a:avLst/>
          </a:prstGeom>
        </p:spPr>
      </p:pic>
      <p:sp>
        <p:nvSpPr>
          <p:cNvPr id="40" name="Down Arrow 39"/>
          <p:cNvSpPr/>
          <p:nvPr/>
        </p:nvSpPr>
        <p:spPr>
          <a:xfrm>
            <a:off x="1323703" y="2168434"/>
            <a:ext cx="566058" cy="1210491"/>
          </a:xfrm>
          <a:prstGeom prst="downArrow">
            <a:avLst/>
          </a:prstGeom>
        </p:spPr>
        <p:style>
          <a:lnRef idx="1">
            <a:schemeClr val="dk1"/>
          </a:lnRef>
          <a:fillRef idx="3">
            <a:schemeClr val="dk1"/>
          </a:fillRef>
          <a:effectRef idx="2">
            <a:schemeClr val="dk1"/>
          </a:effectRef>
          <a:fontRef idx="minor">
            <a:schemeClr val="lt1"/>
          </a:fontRef>
        </p:style>
        <p:txBody>
          <a:bodyPr vert="vert270" rtlCol="0" anchor="ctr"/>
          <a:lstStyle/>
          <a:p>
            <a:pPr algn="ctr"/>
            <a:r>
              <a:rPr lang="en-US" dirty="0" smtClean="0"/>
              <a:t>Left</a:t>
            </a:r>
            <a:endParaRPr lang="en-GB" dirty="0"/>
          </a:p>
        </p:txBody>
      </p:sp>
      <p:sp>
        <p:nvSpPr>
          <p:cNvPr id="41" name="Down Arrow 40"/>
          <p:cNvSpPr/>
          <p:nvPr/>
        </p:nvSpPr>
        <p:spPr>
          <a:xfrm>
            <a:off x="3053397" y="1801335"/>
            <a:ext cx="566058" cy="1210491"/>
          </a:xfrm>
          <a:prstGeom prst="downArrow">
            <a:avLst/>
          </a:prstGeom>
        </p:spPr>
        <p:style>
          <a:lnRef idx="1">
            <a:schemeClr val="dk1"/>
          </a:lnRef>
          <a:fillRef idx="3">
            <a:schemeClr val="dk1"/>
          </a:fillRef>
          <a:effectRef idx="2">
            <a:schemeClr val="dk1"/>
          </a:effectRef>
          <a:fontRef idx="minor">
            <a:schemeClr val="lt1"/>
          </a:fontRef>
        </p:style>
        <p:txBody>
          <a:bodyPr vert="vert270" rtlCol="0" anchor="ctr"/>
          <a:lstStyle/>
          <a:p>
            <a:pPr algn="ctr"/>
            <a:r>
              <a:rPr lang="en-US" dirty="0" smtClean="0"/>
              <a:t>Right</a:t>
            </a:r>
            <a:endParaRPr lang="en-GB" dirty="0"/>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20983" y="3840960"/>
            <a:ext cx="3738750" cy="2880000"/>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20983" y="960960"/>
            <a:ext cx="3738750" cy="2880000"/>
          </a:xfrm>
          <a:prstGeom prst="rect">
            <a:avLst/>
          </a:prstGeom>
        </p:spPr>
      </p:pic>
      <p:sp>
        <p:nvSpPr>
          <p:cNvPr id="14" name="TextBox 13"/>
          <p:cNvSpPr txBox="1"/>
          <p:nvPr/>
        </p:nvSpPr>
        <p:spPr>
          <a:xfrm>
            <a:off x="4191115" y="1059712"/>
            <a:ext cx="1338828" cy="369332"/>
          </a:xfrm>
          <a:prstGeom prst="rect">
            <a:avLst/>
          </a:prstGeom>
          <a:noFill/>
        </p:spPr>
        <p:txBody>
          <a:bodyPr wrap="none" rtlCol="0">
            <a:spAutoFit/>
          </a:bodyPr>
          <a:lstStyle/>
          <a:p>
            <a:r>
              <a:rPr lang="en-US" dirty="0" smtClean="0"/>
              <a:t>Magnet top</a:t>
            </a:r>
            <a:endParaRPr lang="en-GB" dirty="0"/>
          </a:p>
        </p:txBody>
      </p:sp>
      <p:sp>
        <p:nvSpPr>
          <p:cNvPr id="15" name="TextBox 14"/>
          <p:cNvSpPr txBox="1"/>
          <p:nvPr/>
        </p:nvSpPr>
        <p:spPr>
          <a:xfrm>
            <a:off x="4191115" y="3127250"/>
            <a:ext cx="1723549" cy="369332"/>
          </a:xfrm>
          <a:prstGeom prst="rect">
            <a:avLst/>
          </a:prstGeom>
          <a:noFill/>
        </p:spPr>
        <p:txBody>
          <a:bodyPr wrap="none" rtlCol="0">
            <a:spAutoFit/>
          </a:bodyPr>
          <a:lstStyle/>
          <a:p>
            <a:r>
              <a:rPr lang="en-US" dirty="0" smtClean="0"/>
              <a:t>Magnet bottom</a:t>
            </a:r>
            <a:endParaRPr lang="en-GB" dirty="0"/>
          </a:p>
        </p:txBody>
      </p:sp>
      <p:sp>
        <p:nvSpPr>
          <p:cNvPr id="6" name="Footer Placeholder 5"/>
          <p:cNvSpPr>
            <a:spLocks noGrp="1"/>
          </p:cNvSpPr>
          <p:nvPr>
            <p:ph type="ftr" sz="quarter" idx="11"/>
          </p:nvPr>
        </p:nvSpPr>
        <p:spPr/>
        <p:txBody>
          <a:bodyPr/>
          <a:lstStyle/>
          <a:p>
            <a:r>
              <a:rPr lang="en-GB" smtClean="0"/>
              <a:t>MDP-FCC-EuroCirCol - 7-3-2018 - G. Willering - 11T model test</a:t>
            </a:r>
            <a:endParaRPr lang="en-GB"/>
          </a:p>
        </p:txBody>
      </p:sp>
      <p:sp>
        <p:nvSpPr>
          <p:cNvPr id="8" name="Slide Number Placeholder 7"/>
          <p:cNvSpPr>
            <a:spLocks noGrp="1"/>
          </p:cNvSpPr>
          <p:nvPr>
            <p:ph type="sldNum" sz="quarter" idx="12"/>
          </p:nvPr>
        </p:nvSpPr>
        <p:spPr/>
        <p:txBody>
          <a:bodyPr/>
          <a:lstStyle/>
          <a:p>
            <a:fld id="{B2DC7E12-22AD-4C4E-A1E2-4B3ADEE36751}" type="slidenum">
              <a:rPr lang="en-GB" smtClean="0"/>
              <a:t>27</a:t>
            </a:fld>
            <a:endParaRPr lang="en-GB"/>
          </a:p>
        </p:txBody>
      </p:sp>
    </p:spTree>
    <p:extLst>
      <p:ext uri="{BB962C8B-B14F-4D97-AF65-F5344CB8AC3E}">
        <p14:creationId xmlns:p14="http://schemas.microsoft.com/office/powerpoint/2010/main" val="3674704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a:t>
            </a:r>
            <a:endParaRPr lang="en-GB" dirty="0"/>
          </a:p>
        </p:txBody>
      </p:sp>
      <p:pic>
        <p:nvPicPr>
          <p:cNvPr id="4" name="Picture 3"/>
          <p:cNvPicPr>
            <a:picLocks noChangeAspect="1"/>
          </p:cNvPicPr>
          <p:nvPr/>
        </p:nvPicPr>
        <p:blipFill>
          <a:blip r:embed="rId2"/>
          <a:stretch>
            <a:fillRect/>
          </a:stretch>
        </p:blipFill>
        <p:spPr>
          <a:xfrm>
            <a:off x="314155" y="1301009"/>
            <a:ext cx="6486158" cy="4276831"/>
          </a:xfrm>
          <a:prstGeom prst="rect">
            <a:avLst/>
          </a:prstGeom>
        </p:spPr>
      </p:pic>
      <p:sp>
        <p:nvSpPr>
          <p:cNvPr id="5" name="TextBox 4"/>
          <p:cNvSpPr txBox="1"/>
          <p:nvPr/>
        </p:nvSpPr>
        <p:spPr>
          <a:xfrm>
            <a:off x="7023881" y="1466267"/>
            <a:ext cx="4566333" cy="3385542"/>
          </a:xfrm>
          <a:prstGeom prst="rect">
            <a:avLst/>
          </a:prstGeom>
          <a:noFill/>
        </p:spPr>
        <p:txBody>
          <a:bodyPr wrap="square" rtlCol="0">
            <a:spAutoFit/>
          </a:bodyPr>
          <a:lstStyle/>
          <a:p>
            <a:r>
              <a:rPr lang="en-US" sz="1400" dirty="0" smtClean="0"/>
              <a:t>Training of all models at CERN: </a:t>
            </a:r>
          </a:p>
          <a:p>
            <a:pPr marL="285750" indent="-285750">
              <a:buFontTx/>
              <a:buChar char="-"/>
            </a:pPr>
            <a:r>
              <a:rPr lang="en-US" sz="1400" dirty="0" smtClean="0"/>
              <a:t>All single aperture magnets show their first quench between 8 and 9 kA.</a:t>
            </a:r>
          </a:p>
          <a:p>
            <a:pPr marL="285750" indent="-285750">
              <a:buFontTx/>
              <a:buChar char="-"/>
            </a:pPr>
            <a:r>
              <a:rPr lang="en-US" sz="1400" dirty="0" smtClean="0"/>
              <a:t>DP101 went immediately to 12.2 kA. </a:t>
            </a:r>
          </a:p>
          <a:p>
            <a:pPr marL="285750" indent="-285750">
              <a:buFontTx/>
              <a:buChar char="-"/>
            </a:pPr>
            <a:r>
              <a:rPr lang="en-US" sz="1400" dirty="0" smtClean="0"/>
              <a:t>DP102 went straight to a conductor induced limit.</a:t>
            </a:r>
            <a:endParaRPr lang="en-US" sz="1400" dirty="0"/>
          </a:p>
          <a:p>
            <a:endParaRPr lang="en-US" sz="1400" dirty="0" smtClean="0"/>
          </a:p>
          <a:p>
            <a:endParaRPr lang="en-US" sz="1400" dirty="0" smtClean="0"/>
          </a:p>
          <a:p>
            <a:r>
              <a:rPr lang="en-US" sz="1400" dirty="0" smtClean="0"/>
              <a:t>Quench curves give only half the information: </a:t>
            </a:r>
          </a:p>
          <a:p>
            <a:r>
              <a:rPr lang="en-US" sz="1400" dirty="0" smtClean="0"/>
              <a:t>Quenches typically come in two fashions: </a:t>
            </a:r>
          </a:p>
          <a:p>
            <a:pPr marL="285750" indent="-285750">
              <a:buFontTx/>
              <a:buChar char="-"/>
            </a:pPr>
            <a:r>
              <a:rPr lang="en-US" sz="1400" dirty="0" smtClean="0"/>
              <a:t>Induced by mechanical movement (slip-stick, epoxy cracking, etc.)</a:t>
            </a:r>
          </a:p>
          <a:p>
            <a:pPr marL="285750" indent="-285750">
              <a:buFontTx/>
              <a:buChar char="-"/>
            </a:pPr>
            <a:r>
              <a:rPr lang="en-US" sz="1400" dirty="0" smtClean="0"/>
              <a:t>Induced by conductor limits (degradation, current distribution effects, flux jumps, etc. )</a:t>
            </a:r>
          </a:p>
          <a:p>
            <a:pPr marL="742950" lvl="1" indent="-285750">
              <a:buFontTx/>
              <a:buChar char="-"/>
            </a:pPr>
            <a:endParaRPr lang="en-US" sz="1400" dirty="0"/>
          </a:p>
          <a:p>
            <a:endParaRPr lang="en-US" dirty="0" smtClean="0"/>
          </a:p>
        </p:txBody>
      </p:sp>
      <p:sp>
        <p:nvSpPr>
          <p:cNvPr id="6" name="TextBox 5"/>
          <p:cNvSpPr txBox="1"/>
          <p:nvPr/>
        </p:nvSpPr>
        <p:spPr>
          <a:xfrm>
            <a:off x="5134707" y="5128123"/>
            <a:ext cx="4506362" cy="369332"/>
          </a:xfrm>
          <a:prstGeom prst="rect">
            <a:avLst/>
          </a:prstGeom>
          <a:noFill/>
        </p:spPr>
        <p:txBody>
          <a:bodyPr wrap="none" rtlCol="0">
            <a:spAutoFit/>
          </a:bodyPr>
          <a:lstStyle/>
          <a:p>
            <a:r>
              <a:rPr lang="en-US" dirty="0" smtClean="0"/>
              <a:t>Special high-</a:t>
            </a:r>
            <a:r>
              <a:rPr lang="en-US" dirty="0" err="1" smtClean="0"/>
              <a:t>MIIts</a:t>
            </a:r>
            <a:r>
              <a:rPr lang="en-US" dirty="0" smtClean="0"/>
              <a:t> training, see later slide</a:t>
            </a:r>
            <a:endParaRPr lang="en-GB" dirty="0"/>
          </a:p>
        </p:txBody>
      </p:sp>
      <p:cxnSp>
        <p:nvCxnSpPr>
          <p:cNvPr id="8" name="Straight Arrow Connector 7"/>
          <p:cNvCxnSpPr/>
          <p:nvPr/>
        </p:nvCxnSpPr>
        <p:spPr>
          <a:xfrm flipH="1" flipV="1">
            <a:off x="3557234" y="2414954"/>
            <a:ext cx="1935244" cy="2649415"/>
          </a:xfrm>
          <a:prstGeom prst="straightConnector1">
            <a:avLst/>
          </a:prstGeom>
          <a:ln>
            <a:prstDash val="sysDash"/>
            <a:tailEnd type="triangle"/>
          </a:ln>
        </p:spPr>
        <p:style>
          <a:lnRef idx="2">
            <a:schemeClr val="accent1"/>
          </a:lnRef>
          <a:fillRef idx="0">
            <a:schemeClr val="accent1"/>
          </a:fillRef>
          <a:effectRef idx="1">
            <a:schemeClr val="accent1"/>
          </a:effectRef>
          <a:fontRef idx="minor">
            <a:schemeClr val="tx1"/>
          </a:fontRef>
        </p:style>
      </p:cxnSp>
      <p:sp>
        <p:nvSpPr>
          <p:cNvPr id="9" name="Footer Placeholder 8"/>
          <p:cNvSpPr>
            <a:spLocks noGrp="1"/>
          </p:cNvSpPr>
          <p:nvPr>
            <p:ph type="ftr" sz="quarter" idx="11"/>
          </p:nvPr>
        </p:nvSpPr>
        <p:spPr/>
        <p:txBody>
          <a:bodyPr/>
          <a:lstStyle/>
          <a:p>
            <a:r>
              <a:rPr lang="en-GB" smtClean="0"/>
              <a:t>MDP-FCC-EuroCirCol - 7-3-2018 - G. Willering - 11T model test</a:t>
            </a:r>
            <a:endParaRPr lang="en-GB"/>
          </a:p>
        </p:txBody>
      </p:sp>
      <p:sp>
        <p:nvSpPr>
          <p:cNvPr id="10" name="Slide Number Placeholder 9"/>
          <p:cNvSpPr>
            <a:spLocks noGrp="1"/>
          </p:cNvSpPr>
          <p:nvPr>
            <p:ph type="sldNum" sz="quarter" idx="12"/>
          </p:nvPr>
        </p:nvSpPr>
        <p:spPr/>
        <p:txBody>
          <a:bodyPr/>
          <a:lstStyle/>
          <a:p>
            <a:fld id="{B2DC7E12-22AD-4C4E-A1E2-4B3ADEE36751}" type="slidenum">
              <a:rPr lang="en-GB" smtClean="0"/>
              <a:t>3</a:t>
            </a:fld>
            <a:endParaRPr lang="en-GB"/>
          </a:p>
        </p:txBody>
      </p:sp>
    </p:spTree>
    <p:extLst>
      <p:ext uri="{BB962C8B-B14F-4D97-AF65-F5344CB8AC3E}">
        <p14:creationId xmlns:p14="http://schemas.microsoft.com/office/powerpoint/2010/main" val="2222266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4100" y="2610780"/>
            <a:ext cx="10560000" cy="720000"/>
          </a:xfrm>
        </p:spPr>
        <p:txBody>
          <a:bodyPr/>
          <a:lstStyle/>
          <a:p>
            <a:r>
              <a:rPr lang="en-US" dirty="0" smtClean="0"/>
              <a:t>Details of MBHSP106 powering tests</a:t>
            </a:r>
            <a:endParaRPr lang="en-GB" dirty="0"/>
          </a:p>
        </p:txBody>
      </p:sp>
      <p:sp>
        <p:nvSpPr>
          <p:cNvPr id="4" name="Footer Placeholder 3"/>
          <p:cNvSpPr>
            <a:spLocks noGrp="1"/>
          </p:cNvSpPr>
          <p:nvPr>
            <p:ph type="ftr" sz="quarter" idx="11"/>
          </p:nvPr>
        </p:nvSpPr>
        <p:spPr/>
        <p:txBody>
          <a:bodyPr/>
          <a:lstStyle/>
          <a:p>
            <a:r>
              <a:rPr lang="en-GB" smtClean="0"/>
              <a:t>MDP-FCC-EuroCirCol - 7-3-2018 - G. Willering - 11T model test</a:t>
            </a:r>
            <a:endParaRPr lang="en-GB"/>
          </a:p>
        </p:txBody>
      </p:sp>
      <p:sp>
        <p:nvSpPr>
          <p:cNvPr id="5" name="Slide Number Placeholder 4"/>
          <p:cNvSpPr>
            <a:spLocks noGrp="1"/>
          </p:cNvSpPr>
          <p:nvPr>
            <p:ph type="sldNum" sz="quarter" idx="12"/>
          </p:nvPr>
        </p:nvSpPr>
        <p:spPr/>
        <p:txBody>
          <a:bodyPr/>
          <a:lstStyle/>
          <a:p>
            <a:fld id="{B2DC7E12-22AD-4C4E-A1E2-4B3ADEE36751}" type="slidenum">
              <a:rPr lang="en-GB" smtClean="0"/>
              <a:t>4</a:t>
            </a:fld>
            <a:endParaRPr lang="en-GB"/>
          </a:p>
        </p:txBody>
      </p:sp>
    </p:spTree>
    <p:extLst>
      <p:ext uri="{BB962C8B-B14F-4D97-AF65-F5344CB8AC3E}">
        <p14:creationId xmlns:p14="http://schemas.microsoft.com/office/powerpoint/2010/main" val="23342222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Quench events of the last SP106</a:t>
            </a:r>
            <a:endParaRPr lang="en-GB" dirty="0"/>
          </a:p>
        </p:txBody>
      </p:sp>
      <p:pic>
        <p:nvPicPr>
          <p:cNvPr id="4" name="Picture 3"/>
          <p:cNvPicPr>
            <a:picLocks noChangeAspect="1"/>
          </p:cNvPicPr>
          <p:nvPr/>
        </p:nvPicPr>
        <p:blipFill>
          <a:blip r:embed="rId2"/>
          <a:stretch>
            <a:fillRect/>
          </a:stretch>
        </p:blipFill>
        <p:spPr>
          <a:xfrm>
            <a:off x="0" y="728522"/>
            <a:ext cx="9509760" cy="3426133"/>
          </a:xfrm>
          <a:prstGeom prst="rect">
            <a:avLst/>
          </a:prstGeom>
        </p:spPr>
      </p:pic>
      <p:sp>
        <p:nvSpPr>
          <p:cNvPr id="5" name="TextBox 4"/>
          <p:cNvSpPr txBox="1"/>
          <p:nvPr/>
        </p:nvSpPr>
        <p:spPr>
          <a:xfrm>
            <a:off x="216927" y="4224246"/>
            <a:ext cx="8553000" cy="2031325"/>
          </a:xfrm>
          <a:prstGeom prst="rect">
            <a:avLst/>
          </a:prstGeom>
          <a:noFill/>
        </p:spPr>
        <p:txBody>
          <a:bodyPr wrap="square" rtlCol="0">
            <a:spAutoFit/>
          </a:bodyPr>
          <a:lstStyle/>
          <a:p>
            <a:r>
              <a:rPr lang="en-US" dirty="0" smtClean="0"/>
              <a:t>Full quench history including ramp rate </a:t>
            </a:r>
            <a:r>
              <a:rPr lang="en-US" dirty="0" smtClean="0"/>
              <a:t>studies (before high-</a:t>
            </a:r>
            <a:r>
              <a:rPr lang="en-US" dirty="0" err="1" smtClean="0"/>
              <a:t>MIIts</a:t>
            </a:r>
            <a:r>
              <a:rPr lang="en-US" dirty="0" smtClean="0"/>
              <a:t> studies).</a:t>
            </a:r>
          </a:p>
          <a:p>
            <a:r>
              <a:rPr lang="en-US" dirty="0" smtClean="0"/>
              <a:t>In light-blue are the quenches limited by the conductor. </a:t>
            </a:r>
          </a:p>
          <a:p>
            <a:endParaRPr lang="en-US" dirty="0"/>
          </a:p>
          <a:p>
            <a:r>
              <a:rPr lang="en-US" dirty="0" smtClean="0"/>
              <a:t>In the following slide the data is split up: </a:t>
            </a:r>
          </a:p>
          <a:p>
            <a:pPr marL="342900" indent="-342900">
              <a:buAutoNum type="arabicPeriod"/>
            </a:pPr>
            <a:r>
              <a:rPr lang="en-US" dirty="0" smtClean="0"/>
              <a:t>Training curve with clear mechanical movements causing the quench. </a:t>
            </a:r>
          </a:p>
          <a:p>
            <a:pPr marL="342900" indent="-342900">
              <a:buAutoNum type="arabicPeriod"/>
            </a:pPr>
            <a:r>
              <a:rPr lang="en-US" dirty="0" smtClean="0"/>
              <a:t>Quench at conductor limit, placed in the ramp rate dependency curve</a:t>
            </a:r>
            <a:endParaRPr lang="en-US" dirty="0"/>
          </a:p>
          <a:p>
            <a:endParaRPr lang="en-US" dirty="0" smtClean="0"/>
          </a:p>
        </p:txBody>
      </p:sp>
      <p:sp>
        <p:nvSpPr>
          <p:cNvPr id="6" name="Footer Placeholder 5"/>
          <p:cNvSpPr>
            <a:spLocks noGrp="1"/>
          </p:cNvSpPr>
          <p:nvPr>
            <p:ph type="ftr" sz="quarter" idx="11"/>
          </p:nvPr>
        </p:nvSpPr>
        <p:spPr/>
        <p:txBody>
          <a:bodyPr/>
          <a:lstStyle/>
          <a:p>
            <a:r>
              <a:rPr lang="en-GB" smtClean="0"/>
              <a:t>MDP-FCC-EuroCirCol - 7-3-2018 - G. Willering - 11T model test</a:t>
            </a:r>
            <a:endParaRPr lang="en-GB"/>
          </a:p>
        </p:txBody>
      </p:sp>
      <p:sp>
        <p:nvSpPr>
          <p:cNvPr id="7" name="Slide Number Placeholder 6"/>
          <p:cNvSpPr>
            <a:spLocks noGrp="1"/>
          </p:cNvSpPr>
          <p:nvPr>
            <p:ph type="sldNum" sz="quarter" idx="12"/>
          </p:nvPr>
        </p:nvSpPr>
        <p:spPr/>
        <p:txBody>
          <a:bodyPr/>
          <a:lstStyle/>
          <a:p>
            <a:fld id="{B2DC7E12-22AD-4C4E-A1E2-4B3ADEE36751}" type="slidenum">
              <a:rPr lang="en-GB" smtClean="0"/>
              <a:t>5</a:t>
            </a:fld>
            <a:endParaRPr lang="en-GB"/>
          </a:p>
        </p:txBody>
      </p:sp>
    </p:spTree>
    <p:extLst>
      <p:ext uri="{BB962C8B-B14F-4D97-AF65-F5344CB8AC3E}">
        <p14:creationId xmlns:p14="http://schemas.microsoft.com/office/powerpoint/2010/main" val="631921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Ramp rate dependency of model SP106</a:t>
            </a:r>
            <a:endParaRPr lang="en-GB" dirty="0"/>
          </a:p>
        </p:txBody>
      </p:sp>
      <p:pic>
        <p:nvPicPr>
          <p:cNvPr id="5" name="Picture 4"/>
          <p:cNvPicPr>
            <a:picLocks noChangeAspect="1"/>
          </p:cNvPicPr>
          <p:nvPr/>
        </p:nvPicPr>
        <p:blipFill>
          <a:blip r:embed="rId2"/>
          <a:stretch>
            <a:fillRect/>
          </a:stretch>
        </p:blipFill>
        <p:spPr>
          <a:xfrm>
            <a:off x="6784026" y="3669101"/>
            <a:ext cx="4223898" cy="2859273"/>
          </a:xfrm>
          <a:prstGeom prst="rect">
            <a:avLst/>
          </a:prstGeom>
        </p:spPr>
      </p:pic>
      <p:pic>
        <p:nvPicPr>
          <p:cNvPr id="6" name="Picture 5"/>
          <p:cNvPicPr>
            <a:picLocks noChangeAspect="1"/>
          </p:cNvPicPr>
          <p:nvPr/>
        </p:nvPicPr>
        <p:blipFill>
          <a:blip r:embed="rId3"/>
          <a:stretch>
            <a:fillRect/>
          </a:stretch>
        </p:blipFill>
        <p:spPr>
          <a:xfrm>
            <a:off x="6784026" y="798400"/>
            <a:ext cx="4769566" cy="2750021"/>
          </a:xfrm>
          <a:prstGeom prst="rect">
            <a:avLst/>
          </a:prstGeom>
        </p:spPr>
      </p:pic>
      <p:sp>
        <p:nvSpPr>
          <p:cNvPr id="7" name="TextBox 6"/>
          <p:cNvSpPr txBox="1"/>
          <p:nvPr/>
        </p:nvSpPr>
        <p:spPr>
          <a:xfrm>
            <a:off x="457200" y="1507067"/>
            <a:ext cx="6182013" cy="1200329"/>
          </a:xfrm>
          <a:prstGeom prst="rect">
            <a:avLst/>
          </a:prstGeom>
          <a:noFill/>
        </p:spPr>
        <p:txBody>
          <a:bodyPr wrap="none" rtlCol="0">
            <a:spAutoFit/>
          </a:bodyPr>
          <a:lstStyle/>
          <a:p>
            <a:r>
              <a:rPr lang="en-US" dirty="0" smtClean="0"/>
              <a:t>Coil 116 has a clear limit in I7-I8 and I8-I9 at 1.9 and 4.5 K.</a:t>
            </a:r>
          </a:p>
          <a:p>
            <a:r>
              <a:rPr lang="en-US" dirty="0" smtClean="0"/>
              <a:t>At 4.5 K another limit was found in coil 116 I13-I14.</a:t>
            </a:r>
          </a:p>
          <a:p>
            <a:endParaRPr lang="en-US" dirty="0"/>
          </a:p>
          <a:p>
            <a:r>
              <a:rPr lang="en-US" dirty="0" smtClean="0"/>
              <a:t>Both are close to the middle of the straight part of the coil.</a:t>
            </a:r>
            <a:endParaRPr lang="en-GB" dirty="0"/>
          </a:p>
        </p:txBody>
      </p:sp>
      <p:pic>
        <p:nvPicPr>
          <p:cNvPr id="8" name="Picture 1"/>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16634" t="38099" r="53751" b="20978"/>
          <a:stretch/>
        </p:blipFill>
        <p:spPr bwMode="auto">
          <a:xfrm>
            <a:off x="2939749" y="2793076"/>
            <a:ext cx="3702119" cy="2941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Arrow Connector 9"/>
          <p:cNvCxnSpPr/>
          <p:nvPr/>
        </p:nvCxnSpPr>
        <p:spPr>
          <a:xfrm flipV="1">
            <a:off x="2895600" y="4131425"/>
            <a:ext cx="853440" cy="6151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2939749" y="4167448"/>
            <a:ext cx="892418" cy="6899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046071" y="4242262"/>
            <a:ext cx="853440" cy="6151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24063" y="4713316"/>
            <a:ext cx="2997437" cy="923330"/>
          </a:xfrm>
          <a:prstGeom prst="rect">
            <a:avLst/>
          </a:prstGeom>
          <a:noFill/>
        </p:spPr>
        <p:txBody>
          <a:bodyPr wrap="square" rtlCol="0">
            <a:spAutoFit/>
          </a:bodyPr>
          <a:lstStyle/>
          <a:p>
            <a:r>
              <a:rPr lang="en-US" dirty="0" smtClean="0"/>
              <a:t>I7-I8 and I8-I9</a:t>
            </a:r>
          </a:p>
          <a:p>
            <a:r>
              <a:rPr lang="en-US" dirty="0" smtClean="0"/>
              <a:t>Three turns of block 3 quench simultaneously.</a:t>
            </a:r>
            <a:endParaRPr lang="en-GB" dirty="0"/>
          </a:p>
        </p:txBody>
      </p:sp>
      <p:cxnSp>
        <p:nvCxnSpPr>
          <p:cNvPr id="17" name="Straight Arrow Connector 16"/>
          <p:cNvCxnSpPr/>
          <p:nvPr/>
        </p:nvCxnSpPr>
        <p:spPr>
          <a:xfrm flipV="1">
            <a:off x="2459868" y="3835385"/>
            <a:ext cx="1079042" cy="4068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00446" y="4038823"/>
            <a:ext cx="2152996" cy="369332"/>
          </a:xfrm>
          <a:prstGeom prst="rect">
            <a:avLst/>
          </a:prstGeom>
          <a:noFill/>
        </p:spPr>
        <p:txBody>
          <a:bodyPr wrap="square" rtlCol="0">
            <a:spAutoFit/>
          </a:bodyPr>
          <a:lstStyle/>
          <a:p>
            <a:r>
              <a:rPr lang="en-US" dirty="0" smtClean="0"/>
              <a:t>Pole turn I13-I14.</a:t>
            </a:r>
            <a:endParaRPr lang="en-GB" dirty="0"/>
          </a:p>
        </p:txBody>
      </p:sp>
      <p:sp>
        <p:nvSpPr>
          <p:cNvPr id="20" name="Footer Placeholder 19"/>
          <p:cNvSpPr>
            <a:spLocks noGrp="1"/>
          </p:cNvSpPr>
          <p:nvPr>
            <p:ph type="ftr" sz="quarter" idx="11"/>
          </p:nvPr>
        </p:nvSpPr>
        <p:spPr/>
        <p:txBody>
          <a:bodyPr/>
          <a:lstStyle/>
          <a:p>
            <a:r>
              <a:rPr lang="en-GB" smtClean="0"/>
              <a:t>MDP-FCC-EuroCirCol - 7-3-2018 - G. Willering - 11T model test</a:t>
            </a:r>
            <a:endParaRPr lang="en-GB"/>
          </a:p>
        </p:txBody>
      </p:sp>
      <p:sp>
        <p:nvSpPr>
          <p:cNvPr id="21" name="Slide Number Placeholder 20"/>
          <p:cNvSpPr>
            <a:spLocks noGrp="1"/>
          </p:cNvSpPr>
          <p:nvPr>
            <p:ph type="sldNum" sz="quarter" idx="12"/>
          </p:nvPr>
        </p:nvSpPr>
        <p:spPr/>
        <p:txBody>
          <a:bodyPr/>
          <a:lstStyle/>
          <a:p>
            <a:fld id="{B2DC7E12-22AD-4C4E-A1E2-4B3ADEE36751}" type="slidenum">
              <a:rPr lang="en-GB" smtClean="0"/>
              <a:t>6</a:t>
            </a:fld>
            <a:endParaRPr lang="en-GB"/>
          </a:p>
        </p:txBody>
      </p:sp>
    </p:spTree>
    <p:extLst>
      <p:ext uri="{BB962C8B-B14F-4D97-AF65-F5344CB8AC3E}">
        <p14:creationId xmlns:p14="http://schemas.microsoft.com/office/powerpoint/2010/main" val="29220310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of model SP106</a:t>
            </a:r>
            <a:endParaRPr lang="en-GB" dirty="0"/>
          </a:p>
        </p:txBody>
      </p:sp>
      <p:pic>
        <p:nvPicPr>
          <p:cNvPr id="4" name="Picture 3"/>
          <p:cNvPicPr>
            <a:picLocks noChangeAspect="1"/>
          </p:cNvPicPr>
          <p:nvPr/>
        </p:nvPicPr>
        <p:blipFill>
          <a:blip r:embed="rId2"/>
          <a:stretch>
            <a:fillRect/>
          </a:stretch>
        </p:blipFill>
        <p:spPr>
          <a:xfrm>
            <a:off x="616119" y="1060752"/>
            <a:ext cx="4968552" cy="3122464"/>
          </a:xfrm>
          <a:prstGeom prst="rect">
            <a:avLst/>
          </a:prstGeom>
        </p:spPr>
      </p:pic>
      <p:sp>
        <p:nvSpPr>
          <p:cNvPr id="3" name="TextBox 2"/>
          <p:cNvSpPr txBox="1"/>
          <p:nvPr/>
        </p:nvSpPr>
        <p:spPr>
          <a:xfrm>
            <a:off x="353444" y="4343968"/>
            <a:ext cx="9995901" cy="2031325"/>
          </a:xfrm>
          <a:prstGeom prst="rect">
            <a:avLst/>
          </a:prstGeom>
          <a:noFill/>
        </p:spPr>
        <p:txBody>
          <a:bodyPr wrap="square" rtlCol="0">
            <a:spAutoFit/>
          </a:bodyPr>
          <a:lstStyle/>
          <a:p>
            <a:pPr marL="285750" indent="-285750">
              <a:buFontTx/>
              <a:buChar char="-"/>
            </a:pPr>
            <a:r>
              <a:rPr lang="en-US" dirty="0" smtClean="0"/>
              <a:t>First training was at 4.5 K, looking rather similar to training of other coils at 1.9 K.</a:t>
            </a:r>
          </a:p>
          <a:p>
            <a:pPr marL="285750" indent="-285750">
              <a:buFontTx/>
              <a:buChar char="-"/>
            </a:pPr>
            <a:r>
              <a:rPr lang="en-US" dirty="0" smtClean="0"/>
              <a:t>Second training at 4.5 K showed good memory up to 11.3 kA without quench</a:t>
            </a:r>
          </a:p>
          <a:p>
            <a:pPr marL="285750" indent="-285750">
              <a:buFontTx/>
              <a:buChar char="-"/>
            </a:pPr>
            <a:r>
              <a:rPr lang="en-US" dirty="0" smtClean="0"/>
              <a:t>Training continued at 1.9 K and showed two important detraining quenches at 11.2 and 11.3 kA, but stable performance after the end of training.</a:t>
            </a:r>
          </a:p>
          <a:p>
            <a:pPr marL="285750" indent="-285750">
              <a:buFontTx/>
              <a:buChar char="-"/>
            </a:pPr>
            <a:endParaRPr lang="en-US" dirty="0"/>
          </a:p>
          <a:p>
            <a:pPr marL="285750" indent="-285750">
              <a:buFontTx/>
              <a:buChar char="-"/>
            </a:pPr>
            <a:endParaRPr lang="en-US" dirty="0" smtClean="0"/>
          </a:p>
          <a:p>
            <a:endParaRPr lang="en-GB" dirty="0"/>
          </a:p>
        </p:txBody>
      </p:sp>
      <p:sp>
        <p:nvSpPr>
          <p:cNvPr id="7" name="TextBox 6"/>
          <p:cNvSpPr txBox="1"/>
          <p:nvPr/>
        </p:nvSpPr>
        <p:spPr>
          <a:xfrm>
            <a:off x="6301048" y="1060752"/>
            <a:ext cx="248786" cy="369332"/>
          </a:xfrm>
          <a:prstGeom prst="rect">
            <a:avLst/>
          </a:prstGeom>
          <a:noFill/>
        </p:spPr>
        <p:txBody>
          <a:bodyPr wrap="none" rtlCol="0">
            <a:spAutoFit/>
          </a:bodyPr>
          <a:lstStyle/>
          <a:p>
            <a:r>
              <a:rPr lang="en-US" dirty="0" smtClean="0"/>
              <a:t> </a:t>
            </a:r>
            <a:endParaRPr lang="en-GB" dirty="0"/>
          </a:p>
        </p:txBody>
      </p:sp>
      <p:sp>
        <p:nvSpPr>
          <p:cNvPr id="8" name="Footer Placeholder 7"/>
          <p:cNvSpPr>
            <a:spLocks noGrp="1"/>
          </p:cNvSpPr>
          <p:nvPr>
            <p:ph type="ftr" sz="quarter" idx="11"/>
          </p:nvPr>
        </p:nvSpPr>
        <p:spPr/>
        <p:txBody>
          <a:bodyPr/>
          <a:lstStyle/>
          <a:p>
            <a:r>
              <a:rPr lang="en-GB" smtClean="0"/>
              <a:t>MDP-FCC-EuroCirCol - 7-3-2018 - G. Willering - 11T model test</a:t>
            </a:r>
            <a:endParaRPr lang="en-GB"/>
          </a:p>
        </p:txBody>
      </p:sp>
      <p:sp>
        <p:nvSpPr>
          <p:cNvPr id="9" name="Slide Number Placeholder 8"/>
          <p:cNvSpPr>
            <a:spLocks noGrp="1"/>
          </p:cNvSpPr>
          <p:nvPr>
            <p:ph type="sldNum" sz="quarter" idx="12"/>
          </p:nvPr>
        </p:nvSpPr>
        <p:spPr/>
        <p:txBody>
          <a:bodyPr/>
          <a:lstStyle/>
          <a:p>
            <a:fld id="{B2DC7E12-22AD-4C4E-A1E2-4B3ADEE36751}" type="slidenum">
              <a:rPr lang="en-GB" smtClean="0"/>
              <a:t>7</a:t>
            </a:fld>
            <a:endParaRPr lang="en-GB"/>
          </a:p>
        </p:txBody>
      </p:sp>
    </p:spTree>
    <p:extLst>
      <p:ext uri="{BB962C8B-B14F-4D97-AF65-F5344CB8AC3E}">
        <p14:creationId xmlns:p14="http://schemas.microsoft.com/office/powerpoint/2010/main" val="41474092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0064"/>
            <a:ext cx="12302067" cy="720000"/>
          </a:xfrm>
        </p:spPr>
        <p:txBody>
          <a:bodyPr/>
          <a:lstStyle/>
          <a:p>
            <a:r>
              <a:rPr lang="en-US" sz="3200" dirty="0" smtClean="0"/>
              <a:t>(de)Training in head coil 117 inner layer connection side </a:t>
            </a:r>
            <a:endParaRPr lang="en-GB" sz="3200" dirty="0"/>
          </a:p>
        </p:txBody>
      </p:sp>
      <p:sp>
        <p:nvSpPr>
          <p:cNvPr id="4" name="Footer Placeholder 3"/>
          <p:cNvSpPr>
            <a:spLocks noGrp="1"/>
          </p:cNvSpPr>
          <p:nvPr>
            <p:ph type="ftr" sz="quarter" idx="11"/>
          </p:nvPr>
        </p:nvSpPr>
        <p:spPr/>
        <p:txBody>
          <a:bodyPr/>
          <a:lstStyle/>
          <a:p>
            <a:r>
              <a:rPr lang="en-GB" noProof="0" smtClean="0"/>
              <a:t>MDP-FCC-EuroCirCol - 7-3-2018 - G. Willering - 11T model test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pic>
        <p:nvPicPr>
          <p:cNvPr id="6" name="Picture 5"/>
          <p:cNvPicPr>
            <a:picLocks noChangeAspect="1"/>
          </p:cNvPicPr>
          <p:nvPr/>
        </p:nvPicPr>
        <p:blipFill>
          <a:blip r:embed="rId2"/>
          <a:stretch>
            <a:fillRect/>
          </a:stretch>
        </p:blipFill>
        <p:spPr>
          <a:xfrm>
            <a:off x="562621" y="840256"/>
            <a:ext cx="5901316" cy="3708655"/>
          </a:xfrm>
          <a:prstGeom prst="rect">
            <a:avLst/>
          </a:prstGeom>
        </p:spPr>
      </p:pic>
      <p:sp>
        <p:nvSpPr>
          <p:cNvPr id="7" name="TextBox 6"/>
          <p:cNvSpPr txBox="1"/>
          <p:nvPr/>
        </p:nvSpPr>
        <p:spPr>
          <a:xfrm>
            <a:off x="321733" y="4578167"/>
            <a:ext cx="6792798" cy="1477328"/>
          </a:xfrm>
          <a:prstGeom prst="rect">
            <a:avLst/>
          </a:prstGeom>
          <a:noFill/>
        </p:spPr>
        <p:txBody>
          <a:bodyPr wrap="square" rtlCol="0">
            <a:spAutoFit/>
          </a:bodyPr>
          <a:lstStyle/>
          <a:p>
            <a:r>
              <a:rPr lang="en-US" dirty="0" smtClean="0"/>
              <a:t>Very prominent training and detraining location is the connection side head of coil 117 where the following quenches originate </a:t>
            </a:r>
          </a:p>
          <a:p>
            <a:r>
              <a:rPr lang="en-US" dirty="0" smtClean="0"/>
              <a:t>7, 8, 10, 11, 13, 14, 15, 17</a:t>
            </a:r>
          </a:p>
          <a:p>
            <a:endParaRPr lang="en-US" dirty="0"/>
          </a:p>
          <a:p>
            <a:r>
              <a:rPr lang="en-US" dirty="0" smtClean="0"/>
              <a:t>Quench 12 and 16 started in coil 116 and 117 simultaneously. </a:t>
            </a:r>
          </a:p>
        </p:txBody>
      </p:sp>
      <p:cxnSp>
        <p:nvCxnSpPr>
          <p:cNvPr id="9" name="Straight Arrow Connector 8"/>
          <p:cNvCxnSpPr/>
          <p:nvPr/>
        </p:nvCxnSpPr>
        <p:spPr>
          <a:xfrm flipH="1" flipV="1">
            <a:off x="2921503" y="2486157"/>
            <a:ext cx="72008" cy="5760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flipV="1">
            <a:off x="2722861" y="2507117"/>
            <a:ext cx="72008" cy="5760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3298359" y="2292013"/>
            <a:ext cx="0" cy="5961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3586957" y="2074885"/>
            <a:ext cx="144016" cy="5961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4019570" y="1903432"/>
            <a:ext cx="0" cy="5961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4235029" y="2398512"/>
            <a:ext cx="0" cy="5961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4404981" y="2337199"/>
            <a:ext cx="0" cy="5961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4883101" y="1741087"/>
            <a:ext cx="0" cy="5961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5" name="Group 34"/>
          <p:cNvGrpSpPr/>
          <p:nvPr/>
        </p:nvGrpSpPr>
        <p:grpSpPr>
          <a:xfrm>
            <a:off x="6307197" y="672347"/>
            <a:ext cx="4985112" cy="5833771"/>
            <a:chOff x="6604804" y="202743"/>
            <a:chExt cx="5769677" cy="6877771"/>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487187" y="2830471"/>
              <a:ext cx="6341739" cy="1713318"/>
            </a:xfrm>
            <a:prstGeom prst="rect">
              <a:avLst/>
            </a:prstGeom>
          </p:spPr>
        </p:pic>
        <p:pic>
          <p:nvPicPr>
            <p:cNvPr id="22" name="Picture 21"/>
            <p:cNvPicPr>
              <a:picLocks noChangeAspect="1"/>
            </p:cNvPicPr>
            <p:nvPr/>
          </p:nvPicPr>
          <p:blipFill rotWithShape="1">
            <a:blip r:embed="rId3">
              <a:extLst>
                <a:ext uri="{28A0092B-C50C-407E-A947-70E740481C1C}">
                  <a14:useLocalDpi xmlns:a14="http://schemas.microsoft.com/office/drawing/2010/main" val="0"/>
                </a:ext>
              </a:extLst>
            </a:blip>
            <a:srcRect b="50272"/>
            <a:stretch/>
          </p:blipFill>
          <p:spPr>
            <a:xfrm rot="5400000">
              <a:off x="4640283" y="3261126"/>
              <a:ext cx="6341740" cy="852005"/>
            </a:xfrm>
            <a:prstGeom prst="rect">
              <a:avLst/>
            </a:prstGeom>
          </p:spPr>
        </p:pic>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t="52763"/>
            <a:stretch/>
          </p:blipFill>
          <p:spPr>
            <a:xfrm rot="5400000">
              <a:off x="5740409" y="3282466"/>
              <a:ext cx="6341740" cy="809323"/>
            </a:xfrm>
            <a:prstGeom prst="rect">
              <a:avLst/>
            </a:prstGeom>
          </p:spPr>
        </p:pic>
        <p:sp>
          <p:nvSpPr>
            <p:cNvPr id="24" name="5-Point Star 23"/>
            <p:cNvSpPr/>
            <p:nvPr/>
          </p:nvSpPr>
          <p:spPr>
            <a:xfrm>
              <a:off x="9916116" y="202743"/>
              <a:ext cx="504000" cy="504000"/>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rgbClr val="FF0000"/>
                  </a:solidFill>
                </a:rPr>
                <a:t>1</a:t>
              </a:r>
              <a:endParaRPr lang="en-GB" dirty="0">
                <a:solidFill>
                  <a:srgbClr val="FF0000"/>
                </a:solidFill>
              </a:endParaRPr>
            </a:p>
          </p:txBody>
        </p:sp>
        <p:sp>
          <p:nvSpPr>
            <p:cNvPr id="25" name="5-Point Star 24"/>
            <p:cNvSpPr/>
            <p:nvPr/>
          </p:nvSpPr>
          <p:spPr>
            <a:xfrm>
              <a:off x="8452612" y="6164582"/>
              <a:ext cx="504000" cy="504000"/>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rgbClr val="FF0000"/>
                  </a:solidFill>
                </a:rPr>
                <a:t>2</a:t>
              </a:r>
              <a:endParaRPr lang="en-GB" dirty="0">
                <a:solidFill>
                  <a:srgbClr val="FF0000"/>
                </a:solidFill>
              </a:endParaRPr>
            </a:p>
          </p:txBody>
        </p:sp>
        <p:sp>
          <p:nvSpPr>
            <p:cNvPr id="26" name="5-Point Star 25"/>
            <p:cNvSpPr/>
            <p:nvPr/>
          </p:nvSpPr>
          <p:spPr>
            <a:xfrm>
              <a:off x="8820740" y="1063265"/>
              <a:ext cx="504000" cy="504000"/>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rgbClr val="FF0000"/>
                  </a:solidFill>
                </a:rPr>
                <a:t>3</a:t>
              </a:r>
              <a:endParaRPr lang="en-GB" dirty="0">
                <a:solidFill>
                  <a:srgbClr val="FF0000"/>
                </a:solidFill>
              </a:endParaRPr>
            </a:p>
          </p:txBody>
        </p:sp>
        <p:sp>
          <p:nvSpPr>
            <p:cNvPr id="27" name="TextBox 26"/>
            <p:cNvSpPr txBox="1"/>
            <p:nvPr/>
          </p:nvSpPr>
          <p:spPr>
            <a:xfrm>
              <a:off x="6604804" y="6691414"/>
              <a:ext cx="939681" cy="369332"/>
            </a:xfrm>
            <a:prstGeom prst="rect">
              <a:avLst/>
            </a:prstGeom>
            <a:noFill/>
          </p:spPr>
          <p:txBody>
            <a:bodyPr wrap="none" rtlCol="0">
              <a:spAutoFit/>
            </a:bodyPr>
            <a:lstStyle/>
            <a:p>
              <a:r>
                <a:rPr lang="en-US" dirty="0" smtClean="0"/>
                <a:t>Coil </a:t>
              </a:r>
              <a:r>
                <a:rPr lang="en-US" dirty="0" smtClean="0">
                  <a:solidFill>
                    <a:srgbClr val="002060"/>
                  </a:solidFill>
                </a:rPr>
                <a:t>117</a:t>
              </a:r>
              <a:endParaRPr lang="en-GB" dirty="0">
                <a:solidFill>
                  <a:srgbClr val="002060"/>
                </a:solidFill>
              </a:endParaRPr>
            </a:p>
          </p:txBody>
        </p:sp>
        <p:sp>
          <p:nvSpPr>
            <p:cNvPr id="28" name="TextBox 27"/>
            <p:cNvSpPr txBox="1"/>
            <p:nvPr/>
          </p:nvSpPr>
          <p:spPr>
            <a:xfrm>
              <a:off x="11434800" y="6711182"/>
              <a:ext cx="939681" cy="369332"/>
            </a:xfrm>
            <a:prstGeom prst="rect">
              <a:avLst/>
            </a:prstGeom>
            <a:noFill/>
          </p:spPr>
          <p:txBody>
            <a:bodyPr wrap="none" rtlCol="0">
              <a:spAutoFit/>
            </a:bodyPr>
            <a:lstStyle/>
            <a:p>
              <a:r>
                <a:rPr lang="en-US" dirty="0" smtClean="0"/>
                <a:t>Coil </a:t>
              </a:r>
              <a:r>
                <a:rPr lang="en-US" dirty="0" smtClean="0">
                  <a:solidFill>
                    <a:srgbClr val="00B050"/>
                  </a:solidFill>
                </a:rPr>
                <a:t>116</a:t>
              </a:r>
              <a:endParaRPr lang="en-GB" dirty="0">
                <a:solidFill>
                  <a:srgbClr val="00B050"/>
                </a:solidFill>
              </a:endParaRPr>
            </a:p>
          </p:txBody>
        </p:sp>
        <p:sp>
          <p:nvSpPr>
            <p:cNvPr id="29" name="5-Point Star 28"/>
            <p:cNvSpPr/>
            <p:nvPr/>
          </p:nvSpPr>
          <p:spPr>
            <a:xfrm>
              <a:off x="7790412" y="742743"/>
              <a:ext cx="504000" cy="504000"/>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rgbClr val="FF0000"/>
                  </a:solidFill>
                </a:rPr>
                <a:t>4</a:t>
              </a:r>
              <a:endParaRPr lang="en-GB" dirty="0">
                <a:solidFill>
                  <a:srgbClr val="FF0000"/>
                </a:solidFill>
              </a:endParaRPr>
            </a:p>
          </p:txBody>
        </p:sp>
        <p:sp>
          <p:nvSpPr>
            <p:cNvPr id="30" name="5-Point Star 29"/>
            <p:cNvSpPr/>
            <p:nvPr/>
          </p:nvSpPr>
          <p:spPr>
            <a:xfrm>
              <a:off x="10840291" y="360243"/>
              <a:ext cx="540000" cy="540000"/>
            </a:xfrm>
            <a:prstGeom prst="star5">
              <a:avLst>
                <a:gd name="adj" fmla="val 23492"/>
                <a:gd name="hf" fmla="val 105146"/>
                <a:gd name="vf" fmla="val 110557"/>
              </a:avLst>
            </a:prstGeom>
            <a:solidFill>
              <a:srgbClr val="66FF99"/>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chemeClr val="tx1"/>
                  </a:solidFill>
                </a:rPr>
                <a:t>5</a:t>
              </a:r>
              <a:endParaRPr lang="en-GB" dirty="0">
                <a:solidFill>
                  <a:schemeClr val="tx1"/>
                </a:solidFill>
              </a:endParaRPr>
            </a:p>
          </p:txBody>
        </p:sp>
        <p:sp>
          <p:nvSpPr>
            <p:cNvPr id="31" name="5-Point Star 30"/>
            <p:cNvSpPr/>
            <p:nvPr/>
          </p:nvSpPr>
          <p:spPr>
            <a:xfrm>
              <a:off x="9715864" y="6151414"/>
              <a:ext cx="504000" cy="504000"/>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rgbClr val="FF0000"/>
                  </a:solidFill>
                </a:rPr>
                <a:t>6</a:t>
              </a:r>
              <a:endParaRPr lang="en-GB" dirty="0">
                <a:solidFill>
                  <a:srgbClr val="FF0000"/>
                </a:solidFill>
              </a:endParaRPr>
            </a:p>
          </p:txBody>
        </p:sp>
        <p:sp>
          <p:nvSpPr>
            <p:cNvPr id="34" name="5-Point Star 33"/>
            <p:cNvSpPr/>
            <p:nvPr/>
          </p:nvSpPr>
          <p:spPr>
            <a:xfrm>
              <a:off x="7291719" y="899116"/>
              <a:ext cx="540000" cy="540000"/>
            </a:xfrm>
            <a:prstGeom prst="star5">
              <a:avLst>
                <a:gd name="adj" fmla="val 23492"/>
                <a:gd name="hf" fmla="val 105146"/>
                <a:gd name="vf" fmla="val 110557"/>
              </a:avLst>
            </a:prstGeom>
            <a:solidFill>
              <a:srgbClr val="66FF99"/>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chemeClr val="tx1"/>
                  </a:solidFill>
                </a:rPr>
                <a:t>9</a:t>
              </a:r>
              <a:endParaRPr lang="en-GB" dirty="0">
                <a:solidFill>
                  <a:schemeClr val="tx1"/>
                </a:solidFill>
              </a:endParaRPr>
            </a:p>
          </p:txBody>
        </p:sp>
      </p:grpSp>
      <p:sp>
        <p:nvSpPr>
          <p:cNvPr id="36" name="Rectangle 35"/>
          <p:cNvSpPr/>
          <p:nvPr/>
        </p:nvSpPr>
        <p:spPr>
          <a:xfrm>
            <a:off x="10848679" y="3164898"/>
            <a:ext cx="1324201" cy="925853"/>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7, 8, 10, 11, 13, 14, 15, 17</a:t>
            </a:r>
            <a:endParaRPr lang="en-GB" sz="1200" b="1" dirty="0">
              <a:solidFill>
                <a:schemeClr val="tx1"/>
              </a:solidFill>
            </a:endParaRPr>
          </a:p>
        </p:txBody>
      </p:sp>
      <p:sp>
        <p:nvSpPr>
          <p:cNvPr id="37" name="5-Point Star 36"/>
          <p:cNvSpPr/>
          <p:nvPr/>
        </p:nvSpPr>
        <p:spPr>
          <a:xfrm>
            <a:off x="7878566" y="1333420"/>
            <a:ext cx="237043" cy="268875"/>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dirty="0">
              <a:solidFill>
                <a:srgbClr val="FF0000"/>
              </a:solidFill>
            </a:endParaRPr>
          </a:p>
        </p:txBody>
      </p:sp>
      <p:sp>
        <p:nvSpPr>
          <p:cNvPr id="38" name="Up Arrow 37"/>
          <p:cNvSpPr/>
          <p:nvPr/>
        </p:nvSpPr>
        <p:spPr>
          <a:xfrm rot="18149017">
            <a:off x="9392793" y="1147226"/>
            <a:ext cx="220967" cy="3219563"/>
          </a:xfrm>
          <a:prstGeom prst="upArrow">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5-Point Star 38"/>
          <p:cNvSpPr/>
          <p:nvPr/>
        </p:nvSpPr>
        <p:spPr>
          <a:xfrm>
            <a:off x="8030966" y="1485820"/>
            <a:ext cx="237043" cy="268875"/>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dirty="0">
              <a:solidFill>
                <a:srgbClr val="FF0000"/>
              </a:solidFill>
            </a:endParaRPr>
          </a:p>
        </p:txBody>
      </p:sp>
      <p:sp>
        <p:nvSpPr>
          <p:cNvPr id="40" name="5-Point Star 39"/>
          <p:cNvSpPr/>
          <p:nvPr/>
        </p:nvSpPr>
        <p:spPr>
          <a:xfrm>
            <a:off x="7979800" y="1414494"/>
            <a:ext cx="237043" cy="268875"/>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dirty="0">
              <a:solidFill>
                <a:srgbClr val="FF0000"/>
              </a:solidFill>
            </a:endParaRPr>
          </a:p>
        </p:txBody>
      </p:sp>
      <p:sp>
        <p:nvSpPr>
          <p:cNvPr id="41" name="5-Point Star 40"/>
          <p:cNvSpPr/>
          <p:nvPr/>
        </p:nvSpPr>
        <p:spPr>
          <a:xfrm>
            <a:off x="8030966" y="1517572"/>
            <a:ext cx="237043" cy="268875"/>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dirty="0">
              <a:solidFill>
                <a:srgbClr val="FF0000"/>
              </a:solidFill>
            </a:endParaRPr>
          </a:p>
        </p:txBody>
      </p:sp>
      <p:sp>
        <p:nvSpPr>
          <p:cNvPr id="42" name="5-Point Star 41"/>
          <p:cNvSpPr/>
          <p:nvPr/>
        </p:nvSpPr>
        <p:spPr>
          <a:xfrm>
            <a:off x="7748832" y="1403750"/>
            <a:ext cx="237043" cy="268875"/>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dirty="0">
              <a:solidFill>
                <a:srgbClr val="FF0000"/>
              </a:solidFill>
            </a:endParaRPr>
          </a:p>
        </p:txBody>
      </p:sp>
      <p:sp>
        <p:nvSpPr>
          <p:cNvPr id="43" name="5-Point Star 42"/>
          <p:cNvSpPr/>
          <p:nvPr/>
        </p:nvSpPr>
        <p:spPr>
          <a:xfrm>
            <a:off x="7909372" y="1587902"/>
            <a:ext cx="237043" cy="268875"/>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dirty="0">
              <a:solidFill>
                <a:srgbClr val="FF0000"/>
              </a:solidFill>
            </a:endParaRPr>
          </a:p>
        </p:txBody>
      </p:sp>
      <p:sp>
        <p:nvSpPr>
          <p:cNvPr id="44" name="5-Point Star 43"/>
          <p:cNvSpPr/>
          <p:nvPr/>
        </p:nvSpPr>
        <p:spPr>
          <a:xfrm>
            <a:off x="7909372" y="1434063"/>
            <a:ext cx="237043" cy="268875"/>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dirty="0">
              <a:solidFill>
                <a:srgbClr val="FF0000"/>
              </a:solidFill>
            </a:endParaRPr>
          </a:p>
        </p:txBody>
      </p:sp>
      <p:sp>
        <p:nvSpPr>
          <p:cNvPr id="45" name="5-Point Star 44"/>
          <p:cNvSpPr/>
          <p:nvPr/>
        </p:nvSpPr>
        <p:spPr>
          <a:xfrm>
            <a:off x="7826516" y="1455005"/>
            <a:ext cx="237043" cy="268875"/>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dirty="0">
              <a:solidFill>
                <a:srgbClr val="FF0000"/>
              </a:solidFill>
            </a:endParaRPr>
          </a:p>
        </p:txBody>
      </p:sp>
      <p:sp>
        <p:nvSpPr>
          <p:cNvPr id="46" name="5-Point Star 45"/>
          <p:cNvSpPr/>
          <p:nvPr/>
        </p:nvSpPr>
        <p:spPr>
          <a:xfrm>
            <a:off x="8550857" y="3100861"/>
            <a:ext cx="577267" cy="427496"/>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rgbClr val="FF0000"/>
                </a:solidFill>
              </a:rPr>
              <a:t>12</a:t>
            </a:r>
            <a:endParaRPr lang="en-GB" dirty="0">
              <a:solidFill>
                <a:srgbClr val="FF0000"/>
              </a:solidFill>
            </a:endParaRPr>
          </a:p>
        </p:txBody>
      </p:sp>
      <p:sp>
        <p:nvSpPr>
          <p:cNvPr id="47" name="5-Point Star 46"/>
          <p:cNvSpPr/>
          <p:nvPr/>
        </p:nvSpPr>
        <p:spPr>
          <a:xfrm>
            <a:off x="8543360" y="4615210"/>
            <a:ext cx="577267" cy="427496"/>
          </a:xfrm>
          <a:prstGeom prst="star5">
            <a:avLst>
              <a:gd name="adj" fmla="val 23492"/>
              <a:gd name="hf" fmla="val 105146"/>
              <a:gd name="vf" fmla="val 11055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solidFill>
                  <a:srgbClr val="FF0000"/>
                </a:solidFill>
              </a:rPr>
              <a:t>16</a:t>
            </a:r>
            <a:endParaRPr lang="en-GB" dirty="0">
              <a:solidFill>
                <a:srgbClr val="FF0000"/>
              </a:solidFill>
            </a:endParaRPr>
          </a:p>
        </p:txBody>
      </p:sp>
    </p:spTree>
    <p:extLst>
      <p:ext uri="{BB962C8B-B14F-4D97-AF65-F5344CB8AC3E}">
        <p14:creationId xmlns:p14="http://schemas.microsoft.com/office/powerpoint/2010/main" val="390394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clrChange>
              <a:clrFrom>
                <a:srgbClr val="FFFFFF"/>
              </a:clrFrom>
              <a:clrTo>
                <a:srgbClr val="FFFFFF">
                  <a:alpha val="0"/>
                </a:srgbClr>
              </a:clrTo>
            </a:clrChange>
          </a:blip>
          <a:stretch>
            <a:fillRect/>
          </a:stretch>
        </p:blipFill>
        <p:spPr>
          <a:xfrm>
            <a:off x="246537" y="899999"/>
            <a:ext cx="6535478" cy="4048095"/>
          </a:xfrm>
          <a:prstGeom prst="rect">
            <a:avLst/>
          </a:prstGeom>
        </p:spPr>
      </p:pic>
      <p:sp>
        <p:nvSpPr>
          <p:cNvPr id="2" name="Title 1"/>
          <p:cNvSpPr>
            <a:spLocks noGrp="1"/>
          </p:cNvSpPr>
          <p:nvPr>
            <p:ph type="title"/>
          </p:nvPr>
        </p:nvSpPr>
        <p:spPr/>
        <p:txBody>
          <a:bodyPr/>
          <a:lstStyle/>
          <a:p>
            <a:r>
              <a:rPr lang="en-US" dirty="0" smtClean="0"/>
              <a:t>High QI studies</a:t>
            </a:r>
            <a:endParaRPr lang="en-GB" dirty="0"/>
          </a:p>
        </p:txBody>
      </p:sp>
      <p:sp>
        <p:nvSpPr>
          <p:cNvPr id="5" name="Rectangle 4"/>
          <p:cNvSpPr/>
          <p:nvPr/>
        </p:nvSpPr>
        <p:spPr>
          <a:xfrm>
            <a:off x="2551611" y="1561851"/>
            <a:ext cx="3753395" cy="1271452"/>
          </a:xfrm>
          <a:prstGeom prst="rect">
            <a:avLst/>
          </a:prstGeom>
          <a:noFill/>
          <a:ln>
            <a:solidFill>
              <a:schemeClr val="accent3"/>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TextBox 5"/>
          <p:cNvSpPr txBox="1"/>
          <p:nvPr/>
        </p:nvSpPr>
        <p:spPr>
          <a:xfrm>
            <a:off x="3123814" y="2463971"/>
            <a:ext cx="3181192" cy="369332"/>
          </a:xfrm>
          <a:prstGeom prst="rect">
            <a:avLst/>
          </a:prstGeom>
          <a:noFill/>
        </p:spPr>
        <p:txBody>
          <a:bodyPr wrap="none" rtlCol="0">
            <a:spAutoFit/>
          </a:bodyPr>
          <a:lstStyle/>
          <a:p>
            <a:pPr algn="r"/>
            <a:r>
              <a:rPr lang="en-US" dirty="0" smtClean="0"/>
              <a:t>Quenches in 116 I7-I8 &amp; I8-I9</a:t>
            </a:r>
            <a:endParaRPr lang="en-GB" dirty="0"/>
          </a:p>
        </p:txBody>
      </p:sp>
      <p:pic>
        <p:nvPicPr>
          <p:cNvPr id="11" name="Picture 10"/>
          <p:cNvPicPr>
            <a:picLocks noChangeAspect="1"/>
          </p:cNvPicPr>
          <p:nvPr/>
        </p:nvPicPr>
        <p:blipFill>
          <a:blip r:embed="rId3">
            <a:clrChange>
              <a:clrFrom>
                <a:srgbClr val="FFFFFF"/>
              </a:clrFrom>
              <a:clrTo>
                <a:srgbClr val="FFFFFF">
                  <a:alpha val="0"/>
                </a:srgbClr>
              </a:clrTo>
            </a:clrChange>
          </a:blip>
          <a:stretch>
            <a:fillRect/>
          </a:stretch>
        </p:blipFill>
        <p:spPr>
          <a:xfrm>
            <a:off x="6782015" y="1192633"/>
            <a:ext cx="5060119" cy="3755461"/>
          </a:xfrm>
          <a:prstGeom prst="rect">
            <a:avLst/>
          </a:prstGeom>
        </p:spPr>
      </p:pic>
      <p:sp>
        <p:nvSpPr>
          <p:cNvPr id="12" name="TextBox 11"/>
          <p:cNvSpPr txBox="1"/>
          <p:nvPr/>
        </p:nvSpPr>
        <p:spPr>
          <a:xfrm>
            <a:off x="2717074" y="5120640"/>
            <a:ext cx="8783174" cy="923330"/>
          </a:xfrm>
          <a:prstGeom prst="rect">
            <a:avLst/>
          </a:prstGeom>
          <a:noFill/>
        </p:spPr>
        <p:txBody>
          <a:bodyPr wrap="none" rtlCol="0">
            <a:spAutoFit/>
          </a:bodyPr>
          <a:lstStyle/>
          <a:p>
            <a:pPr marL="285750" indent="-285750">
              <a:buFont typeface="Arial" panose="020B0604020202020204" pitchFamily="34" charset="0"/>
              <a:buChar char="•"/>
            </a:pPr>
            <a:r>
              <a:rPr lang="en-US" dirty="0" smtClean="0"/>
              <a:t>After all the high QI quenches (except the first one), the quench current increases</a:t>
            </a:r>
          </a:p>
          <a:p>
            <a:pPr marL="285750" indent="-285750">
              <a:buFont typeface="Arial" panose="020B0604020202020204" pitchFamily="34" charset="0"/>
              <a:buChar char="•"/>
            </a:pPr>
            <a:r>
              <a:rPr lang="en-US" dirty="0" smtClean="0"/>
              <a:t>We have reached a maximum quench current of 13.23 kA</a:t>
            </a:r>
          </a:p>
          <a:p>
            <a:pPr marL="285750" indent="-285750">
              <a:buFont typeface="Arial" panose="020B0604020202020204" pitchFamily="34" charset="0"/>
              <a:buChar char="•"/>
            </a:pPr>
            <a:r>
              <a:rPr lang="en-US" dirty="0" smtClean="0"/>
              <a:t>All the high QI &amp; verification quenches were in the same location</a:t>
            </a:r>
          </a:p>
        </p:txBody>
      </p:sp>
      <p:sp>
        <p:nvSpPr>
          <p:cNvPr id="17" name="Left Arrow 16"/>
          <p:cNvSpPr/>
          <p:nvPr/>
        </p:nvSpPr>
        <p:spPr>
          <a:xfrm>
            <a:off x="11376000" y="1762673"/>
            <a:ext cx="816000" cy="496388"/>
          </a:xfrm>
          <a:prstGeom prst="leftArrow">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200" dirty="0" smtClean="0"/>
              <a:t>~370 K</a:t>
            </a:r>
            <a:endParaRPr lang="en-GB" sz="1200" dirty="0"/>
          </a:p>
        </p:txBody>
      </p:sp>
      <p:sp>
        <p:nvSpPr>
          <p:cNvPr id="16" name="Left Arrow 15"/>
          <p:cNvSpPr/>
          <p:nvPr/>
        </p:nvSpPr>
        <p:spPr>
          <a:xfrm>
            <a:off x="11376000" y="1428206"/>
            <a:ext cx="816000" cy="496388"/>
          </a:xfrm>
          <a:prstGeom prst="leftArrow">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200" dirty="0" smtClean="0"/>
              <a:t>~430 K</a:t>
            </a:r>
            <a:endParaRPr lang="en-GB" sz="1200" dirty="0"/>
          </a:p>
        </p:txBody>
      </p:sp>
      <p:sp>
        <p:nvSpPr>
          <p:cNvPr id="3" name="Footer Placeholder 2"/>
          <p:cNvSpPr>
            <a:spLocks noGrp="1"/>
          </p:cNvSpPr>
          <p:nvPr>
            <p:ph type="ftr" sz="quarter" idx="11"/>
          </p:nvPr>
        </p:nvSpPr>
        <p:spPr/>
        <p:txBody>
          <a:bodyPr/>
          <a:lstStyle/>
          <a:p>
            <a:r>
              <a:rPr lang="en-GB" smtClean="0"/>
              <a:t>MDP-FCC-EuroCirCol - 7-3-2018 - G. Willering - 11T model test</a:t>
            </a:r>
            <a:endParaRPr lang="en-GB"/>
          </a:p>
        </p:txBody>
      </p:sp>
      <p:sp>
        <p:nvSpPr>
          <p:cNvPr id="4" name="Slide Number Placeholder 3"/>
          <p:cNvSpPr>
            <a:spLocks noGrp="1"/>
          </p:cNvSpPr>
          <p:nvPr>
            <p:ph type="sldNum" sz="quarter" idx="12"/>
          </p:nvPr>
        </p:nvSpPr>
        <p:spPr/>
        <p:txBody>
          <a:bodyPr/>
          <a:lstStyle/>
          <a:p>
            <a:fld id="{B2DC7E12-22AD-4C4E-A1E2-4B3ADEE36751}" type="slidenum">
              <a:rPr lang="en-GB" smtClean="0"/>
              <a:t>9</a:t>
            </a:fld>
            <a:endParaRPr lang="en-GB"/>
          </a:p>
        </p:txBody>
      </p:sp>
    </p:spTree>
    <p:extLst>
      <p:ext uri="{BB962C8B-B14F-4D97-AF65-F5344CB8AC3E}">
        <p14:creationId xmlns:p14="http://schemas.microsoft.com/office/powerpoint/2010/main" val="1222963179"/>
      </p:ext>
    </p:extLst>
  </p:cSld>
  <p:clrMapOvr>
    <a:masterClrMapping/>
  </p:clrMapOvr>
  <p:timing>
    <p:tnLst>
      <p:par>
        <p:cTn id="1" dur="indefinite" restart="never" nodeType="tmRoot"/>
      </p:par>
    </p:tnLst>
  </p:timing>
</p:sld>
</file>

<file path=ppt/theme/theme1.xml><?xml version="1.0" encoding="utf-8"?>
<a:theme xmlns:a="http://schemas.openxmlformats.org/drawingml/2006/main" name="HiLumi_16x9">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_16x9" id="{5A9C0E1B-960F-445F-B3BE-C3834F19BB92}" vid="{74A7E99A-504A-4004-ABAF-627FE6C77E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HiLumi_16x9</Template>
  <TotalTime>3356</TotalTime>
  <Words>1843</Words>
  <Application>Microsoft Office PowerPoint</Application>
  <PresentationFormat>Widescreen</PresentationFormat>
  <Paragraphs>266</Paragraphs>
  <Slides>27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Cambria Math</vt:lpstr>
      <vt:lpstr>Times</vt:lpstr>
      <vt:lpstr>Times New Roman</vt:lpstr>
      <vt:lpstr>Wingdings</vt:lpstr>
      <vt:lpstr>HiLumi_16x9</vt:lpstr>
      <vt:lpstr>MBH – 11T model test results </vt:lpstr>
      <vt:lpstr>Test overview</vt:lpstr>
      <vt:lpstr>Training</vt:lpstr>
      <vt:lpstr>Details of MBHSP106 powering tests</vt:lpstr>
      <vt:lpstr>Quench events of the last SP106</vt:lpstr>
      <vt:lpstr>Ramp rate dependency of model SP106</vt:lpstr>
      <vt:lpstr>Training of model SP106</vt:lpstr>
      <vt:lpstr>(de)Training in head coil 117 inner layer connection side </vt:lpstr>
      <vt:lpstr>High QI studies</vt:lpstr>
      <vt:lpstr>High QI studies – location</vt:lpstr>
      <vt:lpstr>How do high-QI studies improve the quench current?</vt:lpstr>
      <vt:lpstr>Degradation in mid-planes in MBHDP102  and in block 3 of MBHSP106</vt:lpstr>
      <vt:lpstr>VI curve – block 3 coil 116</vt:lpstr>
      <vt:lpstr>VI curves – midplanes DP102</vt:lpstr>
      <vt:lpstr>PowerPoint Presentation</vt:lpstr>
      <vt:lpstr>V-I curves and n-value in magnets</vt:lpstr>
      <vt:lpstr>Midplane limit</vt:lpstr>
      <vt:lpstr>Coil limit overview</vt:lpstr>
      <vt:lpstr>Coil limits overview</vt:lpstr>
      <vt:lpstr>Successes</vt:lpstr>
      <vt:lpstr>Successes</vt:lpstr>
      <vt:lpstr>Coil performance assessment</vt:lpstr>
      <vt:lpstr>Conclusions</vt:lpstr>
      <vt:lpstr>Thank you.</vt:lpstr>
      <vt:lpstr>Shimming of magnet models</vt:lpstr>
      <vt:lpstr>High QI studies – before and after</vt:lpstr>
      <vt:lpstr>High QI studies – before and after</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MBHSP106 Test results 06/02/2018 – 20/02/2018</dc:title>
  <dc:creator>Franco Julio Mangiarotti</dc:creator>
  <cp:lastModifiedBy>Gerard Willering</cp:lastModifiedBy>
  <cp:revision>71</cp:revision>
  <dcterms:created xsi:type="dcterms:W3CDTF">2018-02-20T09:03:40Z</dcterms:created>
  <dcterms:modified xsi:type="dcterms:W3CDTF">2018-03-07T16:45:26Z</dcterms:modified>
</cp:coreProperties>
</file>