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6" r:id="rId20"/>
    <p:sldId id="280" r:id="rId21"/>
    <p:sldId id="281" r:id="rId22"/>
    <p:sldId id="282" r:id="rId23"/>
    <p:sldId id="283" r:id="rId24"/>
    <p:sldId id="284" r:id="rId25"/>
    <p:sldId id="286" r:id="rId26"/>
    <p:sldId id="291" r:id="rId27"/>
    <p:sldId id="292" r:id="rId28"/>
    <p:sldId id="300" r:id="rId29"/>
    <p:sldId id="293" r:id="rId30"/>
    <p:sldId id="301" r:id="rId31"/>
    <p:sldId id="294" r:id="rId32"/>
    <p:sldId id="305" r:id="rId33"/>
    <p:sldId id="295" r:id="rId34"/>
    <p:sldId id="296" r:id="rId35"/>
    <p:sldId id="297" r:id="rId36"/>
    <p:sldId id="298" r:id="rId37"/>
    <p:sldId id="299" r:id="rId38"/>
    <p:sldId id="278" r:id="rId39"/>
    <p:sldId id="279" r:id="rId40"/>
    <p:sldId id="303" r:id="rId41"/>
    <p:sldId id="302" r:id="rId42"/>
    <p:sldId id="304" r:id="rId4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69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5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3E6F3-3561-489C-A7B7-19FBDD1FB672}" type="datetimeFigureOut">
              <a:rPr lang="es-ES" smtClean="0"/>
              <a:t>20/02/2018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665C96-A5D1-4ACD-8B0D-2D8069F8128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6025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091B-BAFF-448C-82A2-E75C4012B2E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6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091B-BAFF-448C-82A2-E75C4012B2E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57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39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352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5151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title"/>
          </p:nvPr>
        </p:nvSpPr>
        <p:spPr>
          <a:xfrm>
            <a:off x="2193727" y="312539"/>
            <a:ext cx="7804547" cy="1518048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" name="Shape 59"/>
          <p:cNvSpPr>
            <a:spLocks noGrp="1"/>
          </p:cNvSpPr>
          <p:nvPr>
            <p:ph type="body" idx="1"/>
          </p:nvPr>
        </p:nvSpPr>
        <p:spPr>
          <a:xfrm>
            <a:off x="2193727" y="1830586"/>
            <a:ext cx="7804547" cy="4420197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95939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62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918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7702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70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17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981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6892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596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2695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1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31.pn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31.png"/><Relationship Id="rId4" Type="http://schemas.openxmlformats.org/officeDocument/2006/relationships/image" Target="../media/image36.jpe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9.jpe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.jpeg"/><Relationship Id="rId7" Type="http://schemas.openxmlformats.org/officeDocument/2006/relationships/image" Target="../media/image4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6.jpeg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jpeg"/><Relationship Id="rId5" Type="http://schemas.openxmlformats.org/officeDocument/2006/relationships/image" Target="../media/image44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1.jpeg"/><Relationship Id="rId7" Type="http://schemas.openxmlformats.org/officeDocument/2006/relationships/image" Target="../media/image52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jpeg"/><Relationship Id="rId11" Type="http://schemas.openxmlformats.org/officeDocument/2006/relationships/image" Target="../media/image48.jpeg"/><Relationship Id="rId5" Type="http://schemas.openxmlformats.org/officeDocument/2006/relationships/image" Target="../media/image50.jpeg"/><Relationship Id="rId10" Type="http://schemas.openxmlformats.org/officeDocument/2006/relationships/image" Target="../media/image44.png"/><Relationship Id="rId4" Type="http://schemas.openxmlformats.org/officeDocument/2006/relationships/image" Target="../media/image2.png"/><Relationship Id="rId9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jpeg"/><Relationship Id="rId5" Type="http://schemas.openxmlformats.org/officeDocument/2006/relationships/image" Target="../media/image3.png"/><Relationship Id="rId4" Type="http://schemas.openxmlformats.org/officeDocument/2006/relationships/image" Target="../media/image5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8.png"/><Relationship Id="rId5" Type="http://schemas.openxmlformats.org/officeDocument/2006/relationships/image" Target="../media/image77.jpe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78.png"/><Relationship Id="rId4" Type="http://schemas.openxmlformats.org/officeDocument/2006/relationships/image" Target="../media/image7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.png"/><Relationship Id="rId7" Type="http://schemas.openxmlformats.org/officeDocument/2006/relationships/image" Target="../media/image5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1.jpeg"/><Relationship Id="rId5" Type="http://schemas.openxmlformats.org/officeDocument/2006/relationships/image" Target="../media/image3.png"/><Relationship Id="rId4" Type="http://schemas.openxmlformats.org/officeDocument/2006/relationships/image" Target="../media/image80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test-molflow.web.cern.ch/node/107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9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 rot="10800000">
            <a:off x="3999" y="1479"/>
            <a:ext cx="12192003" cy="1574129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22529E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 dirty="0"/>
          </a:p>
        </p:txBody>
      </p:sp>
      <p:sp>
        <p:nvSpPr>
          <p:cNvPr id="122" name="Shape 122"/>
          <p:cNvSpPr/>
          <p:nvPr/>
        </p:nvSpPr>
        <p:spPr>
          <a:xfrm>
            <a:off x="5042029" y="1431940"/>
            <a:ext cx="2080695" cy="687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000" b="1" dirty="0"/>
          </a:p>
          <a:p>
            <a:pPr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2000" b="1" dirty="0" smtClean="0"/>
              <a:t>L</a:t>
            </a:r>
            <a:r>
              <a:rPr lang="es-ES" sz="2000" b="1" dirty="0" err="1" smtClean="0"/>
              <a:t>uis</a:t>
            </a:r>
            <a:r>
              <a:rPr sz="2000" b="1" dirty="0" smtClean="0"/>
              <a:t> Gonzalez</a:t>
            </a:r>
            <a:r>
              <a:rPr sz="2000" b="1" baseline="31999" dirty="0" smtClean="0"/>
              <a:t>1, 2</a:t>
            </a:r>
            <a:endParaRPr sz="2000" b="1" baseline="31999" dirty="0"/>
          </a:p>
        </p:txBody>
      </p:sp>
      <p:sp>
        <p:nvSpPr>
          <p:cNvPr id="123" name="Shape 123"/>
          <p:cNvSpPr/>
          <p:nvPr/>
        </p:nvSpPr>
        <p:spPr>
          <a:xfrm>
            <a:off x="242895" y="467780"/>
            <a:ext cx="10071407" cy="641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74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3700" dirty="0"/>
              <a:t>Test of FCC-</a:t>
            </a:r>
            <a:r>
              <a:rPr sz="3700" dirty="0" err="1"/>
              <a:t>hh</a:t>
            </a:r>
            <a:r>
              <a:rPr sz="3700" dirty="0"/>
              <a:t> Beam Screen at the </a:t>
            </a:r>
            <a:r>
              <a:rPr lang="en-GB" sz="3700" dirty="0" smtClean="0"/>
              <a:t>KARA</a:t>
            </a:r>
            <a:r>
              <a:rPr sz="3700" dirty="0" smtClean="0"/>
              <a:t> </a:t>
            </a:r>
            <a:r>
              <a:rPr sz="3700" dirty="0"/>
              <a:t>Beamline.</a:t>
            </a:r>
          </a:p>
        </p:txBody>
      </p:sp>
      <p:grpSp>
        <p:nvGrpSpPr>
          <p:cNvPr id="130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124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25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/>
                <a:t>LNF-INFN/CERN TE-VSC     </a:t>
              </a:r>
            </a:p>
          </p:txBody>
        </p:sp>
        <p:pic>
          <p:nvPicPr>
            <p:cNvPr id="126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pic>
          <p:nvPicPr>
            <p:cNvPr id="127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128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CERN February 20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</a:t>
              </a:r>
              <a:endParaRPr sz="1300" dirty="0"/>
            </a:p>
          </p:txBody>
        </p:sp>
        <p:sp>
          <p:nvSpPr>
            <p:cNvPr id="129" name="Shape 129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pic>
        <p:nvPicPr>
          <p:cNvPr id="131" name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9746" y="3673606"/>
            <a:ext cx="2092963" cy="21415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image5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88325" y="2574242"/>
            <a:ext cx="1625207" cy="892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image6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831164" y="2815333"/>
            <a:ext cx="1625205" cy="4232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5992" y="2643716"/>
            <a:ext cx="1149857" cy="8244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2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650950" y="2611031"/>
            <a:ext cx="902041" cy="890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7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399803" y="3393282"/>
            <a:ext cx="5427038" cy="2702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age3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101325" y="3590785"/>
            <a:ext cx="1641337" cy="78581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4407212" y="4468972"/>
            <a:ext cx="2887774" cy="47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>
              <a:defRPr sz="2600">
                <a:solidFill>
                  <a:srgbClr val="17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300"/>
              <a:t>Task4.6: Measurements on cryogenic </a:t>
            </a:r>
          </a:p>
          <a:p>
            <a:pPr>
              <a:defRPr sz="2600">
                <a:solidFill>
                  <a:srgbClr val="17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300"/>
              <a:t>beam vacuum system prototype</a:t>
            </a:r>
          </a:p>
        </p:txBody>
      </p:sp>
      <p:sp>
        <p:nvSpPr>
          <p:cNvPr id="140" name="Shape 140"/>
          <p:cNvSpPr/>
          <p:nvPr/>
        </p:nvSpPr>
        <p:spPr>
          <a:xfrm>
            <a:off x="4355690" y="3484297"/>
            <a:ext cx="2982087" cy="1493339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ffectLst>
            <a:outerShdw blurRad="889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141" name="Shape 141"/>
          <p:cNvSpPr/>
          <p:nvPr/>
        </p:nvSpPr>
        <p:spPr>
          <a:xfrm>
            <a:off x="657210" y="2574378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1</a:t>
            </a:r>
          </a:p>
        </p:txBody>
      </p:sp>
      <p:sp>
        <p:nvSpPr>
          <p:cNvPr id="142" name="Shape 142"/>
          <p:cNvSpPr/>
          <p:nvPr/>
        </p:nvSpPr>
        <p:spPr>
          <a:xfrm>
            <a:off x="2528081" y="2541424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2</a:t>
            </a:r>
          </a:p>
        </p:txBody>
      </p:sp>
      <p:sp>
        <p:nvSpPr>
          <p:cNvPr id="143" name="Shape 143"/>
          <p:cNvSpPr/>
          <p:nvPr/>
        </p:nvSpPr>
        <p:spPr>
          <a:xfrm>
            <a:off x="4722292" y="2512327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 smtClean="0"/>
              <a:t>3</a:t>
            </a:r>
            <a:endParaRPr sz="1400" dirty="0"/>
          </a:p>
        </p:txBody>
      </p:sp>
      <p:sp>
        <p:nvSpPr>
          <p:cNvPr id="144" name="Shape 144"/>
          <p:cNvSpPr/>
          <p:nvPr/>
        </p:nvSpPr>
        <p:spPr>
          <a:xfrm>
            <a:off x="7492395" y="2539769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4</a:t>
            </a:r>
          </a:p>
        </p:txBody>
      </p:sp>
      <p:sp>
        <p:nvSpPr>
          <p:cNvPr id="145" name="Shape 145"/>
          <p:cNvSpPr/>
          <p:nvPr/>
        </p:nvSpPr>
        <p:spPr>
          <a:xfrm>
            <a:off x="10344778" y="2506089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5</a:t>
            </a:r>
          </a:p>
        </p:txBody>
      </p:sp>
      <p:pic>
        <p:nvPicPr>
          <p:cNvPr id="29" name="Picture 2" descr="KIT-Logo - Link to KIT-Homepage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0" t="21450" r="12408"/>
          <a:stretch/>
        </p:blipFill>
        <p:spPr bwMode="auto">
          <a:xfrm>
            <a:off x="8004188" y="2643716"/>
            <a:ext cx="1456837" cy="79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650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426"/>
          <p:cNvSpPr/>
          <p:nvPr/>
        </p:nvSpPr>
        <p:spPr>
          <a:xfrm rot="5400000">
            <a:off x="5225568" y="1477573"/>
            <a:ext cx="720624" cy="1633041"/>
          </a:xfrm>
          <a:prstGeom prst="triangle">
            <a:avLst>
              <a:gd name="adj" fmla="val 49503"/>
            </a:avLst>
          </a:prstGeom>
          <a:gradFill flip="none" rotWithShape="1">
            <a:gsLst>
              <a:gs pos="0">
                <a:srgbClr val="FF9C9C"/>
              </a:gs>
              <a:gs pos="50000">
                <a:srgbClr val="FFC3C3"/>
              </a:gs>
              <a:gs pos="100000">
                <a:srgbClr val="FFE2E2"/>
              </a:gs>
            </a:gsLst>
            <a:lin ang="0" scaled="0"/>
          </a:gra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2" name="Shape 427"/>
          <p:cNvSpPr/>
          <p:nvPr/>
        </p:nvSpPr>
        <p:spPr>
          <a:xfrm rot="5400000">
            <a:off x="2675325" y="-817213"/>
            <a:ext cx="1143245" cy="6235481"/>
          </a:xfrm>
          <a:prstGeom prst="triangle">
            <a:avLst/>
          </a:prstGeom>
          <a:solidFill>
            <a:srgbClr val="C00000"/>
          </a:soli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9397"/>
            <a:ext cx="3994231" cy="2433880"/>
          </a:xfrm>
          <a:prstGeom prst="rect">
            <a:avLst/>
          </a:prstGeom>
        </p:spPr>
      </p:pic>
      <p:sp>
        <p:nvSpPr>
          <p:cNvPr id="28" name="Shape 436"/>
          <p:cNvSpPr/>
          <p:nvPr/>
        </p:nvSpPr>
        <p:spPr>
          <a:xfrm rot="10107964">
            <a:off x="-254082" y="1052232"/>
            <a:ext cx="4568226" cy="1463829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29" name="Shape 436"/>
          <p:cNvSpPr/>
          <p:nvPr/>
        </p:nvSpPr>
        <p:spPr>
          <a:xfrm rot="10101914">
            <a:off x="194032" y="2469423"/>
            <a:ext cx="4466406" cy="636463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79247" y="1746038"/>
            <a:ext cx="6706" cy="99135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168069" y="1736521"/>
            <a:ext cx="4668" cy="38528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85953" y="1741279"/>
            <a:ext cx="338211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hape 428"/>
          <p:cNvSpPr/>
          <p:nvPr/>
        </p:nvSpPr>
        <p:spPr>
          <a:xfrm>
            <a:off x="1037787" y="1317213"/>
            <a:ext cx="3428318" cy="4991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dirty="0" smtClean="0"/>
              <a:t>Irradiated length 1.8</a:t>
            </a:r>
            <a:r>
              <a:rPr dirty="0" smtClean="0"/>
              <a:t>m</a:t>
            </a:r>
            <a:endParaRPr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82700" y="3544258"/>
            <a:ext cx="3382116" cy="0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2248463" y="3132249"/>
            <a:ext cx="295445" cy="412010"/>
          </a:xfrm>
          <a:prstGeom prst="arc">
            <a:avLst>
              <a:gd name="adj1" fmla="val 16200000"/>
              <a:gd name="adj2" fmla="val 4818257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Shape 428"/>
          <p:cNvSpPr/>
          <p:nvPr/>
        </p:nvSpPr>
        <p:spPr>
          <a:xfrm rot="869975">
            <a:off x="899263" y="4347489"/>
            <a:ext cx="464924" cy="4376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2000" dirty="0" smtClean="0"/>
              <a:t>2m</a:t>
            </a:r>
            <a:endParaRPr sz="2000" dirty="0"/>
          </a:p>
        </p:txBody>
      </p:sp>
      <p:sp>
        <p:nvSpPr>
          <p:cNvPr id="84" name="Left-Right Arrow 83"/>
          <p:cNvSpPr/>
          <p:nvPr/>
        </p:nvSpPr>
        <p:spPr>
          <a:xfrm rot="941659">
            <a:off x="59438" y="4731005"/>
            <a:ext cx="2025645" cy="134378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Group 44"/>
          <p:cNvGrpSpPr/>
          <p:nvPr/>
        </p:nvGrpSpPr>
        <p:grpSpPr>
          <a:xfrm>
            <a:off x="5836976" y="985312"/>
            <a:ext cx="1558234" cy="1304573"/>
            <a:chOff x="4631325" y="983425"/>
            <a:chExt cx="3662687" cy="2110561"/>
          </a:xfrm>
        </p:grpSpPr>
        <p:sp>
          <p:nvSpPr>
            <p:cNvPr id="46" name="Oval 45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H="1" flipV="1">
              <a:off x="4631325" y="1770894"/>
              <a:ext cx="316232" cy="63022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7922638" y="1622195"/>
              <a:ext cx="371374" cy="6461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5964944" y="1444095"/>
            <a:ext cx="132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KARA e-Beam</a:t>
            </a:r>
            <a:endParaRPr lang="en-GB" sz="1600" dirty="0"/>
          </a:p>
        </p:txBody>
      </p:sp>
      <p:sp>
        <p:nvSpPr>
          <p:cNvPr id="8" name="Isosceles Triangle 7"/>
          <p:cNvSpPr/>
          <p:nvPr/>
        </p:nvSpPr>
        <p:spPr>
          <a:xfrm rot="1055213" flipV="1">
            <a:off x="2554334" y="5055832"/>
            <a:ext cx="3275902" cy="744997"/>
          </a:xfrm>
          <a:prstGeom prst="triangle">
            <a:avLst>
              <a:gd name="adj" fmla="val 2217"/>
            </a:avLst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grpSp>
        <p:nvGrpSpPr>
          <p:cNvPr id="79" name="Group 78"/>
          <p:cNvGrpSpPr/>
          <p:nvPr/>
        </p:nvGrpSpPr>
        <p:grpSpPr>
          <a:xfrm>
            <a:off x="5430207" y="5136852"/>
            <a:ext cx="2294568" cy="571615"/>
            <a:chOff x="4855064" y="349435"/>
            <a:chExt cx="3201413" cy="3538111"/>
          </a:xfrm>
        </p:grpSpPr>
        <p:sp>
          <p:nvSpPr>
            <p:cNvPr id="80" name="Oval 79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1" name="Straight Arrow Connector 80"/>
            <p:cNvCxnSpPr>
              <a:stCxn id="80" idx="1"/>
            </p:cNvCxnSpPr>
            <p:nvPr/>
          </p:nvCxnSpPr>
          <p:spPr>
            <a:xfrm flipV="1">
              <a:off x="5323900" y="349435"/>
              <a:ext cx="1131870" cy="94307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>
              <a:stCxn id="80" idx="5"/>
            </p:cNvCxnSpPr>
            <p:nvPr/>
          </p:nvCxnSpPr>
          <p:spPr>
            <a:xfrm flipH="1">
              <a:off x="6455771" y="2784899"/>
              <a:ext cx="1131870" cy="110264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Parallelogram 40"/>
          <p:cNvSpPr/>
          <p:nvPr/>
        </p:nvSpPr>
        <p:spPr>
          <a:xfrm>
            <a:off x="4770945" y="1782648"/>
            <a:ext cx="269686" cy="371865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Parallelogram 41"/>
          <p:cNvSpPr/>
          <p:nvPr/>
        </p:nvSpPr>
        <p:spPr>
          <a:xfrm>
            <a:off x="4770746" y="2463044"/>
            <a:ext cx="269686" cy="387058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Shape 429"/>
          <p:cNvSpPr/>
          <p:nvPr/>
        </p:nvSpPr>
        <p:spPr>
          <a:xfrm rot="10800000">
            <a:off x="5049509" y="2287921"/>
            <a:ext cx="466607" cy="56218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7" name="Rectangle 46"/>
          <p:cNvSpPr/>
          <p:nvPr/>
        </p:nvSpPr>
        <p:spPr>
          <a:xfrm>
            <a:off x="2543908" y="306235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b="1" dirty="0">
                <a:solidFill>
                  <a:srgbClr val="7D43A9"/>
                </a:solidFill>
                <a:latin typeface="arial" panose="020B0604020202020204" pitchFamily="34" charset="0"/>
              </a:rPr>
              <a:t>θ</a:t>
            </a:r>
            <a:endParaRPr lang="en-GB" sz="2800" b="1" dirty="0">
              <a:solidFill>
                <a:srgbClr val="7D43A9"/>
              </a:solidFill>
            </a:endParaRPr>
          </a:p>
        </p:txBody>
      </p:sp>
      <p:sp>
        <p:nvSpPr>
          <p:cNvPr id="53" name="Shape 428"/>
          <p:cNvSpPr/>
          <p:nvPr/>
        </p:nvSpPr>
        <p:spPr>
          <a:xfrm rot="20908716">
            <a:off x="1415278" y="2086987"/>
            <a:ext cx="1903378" cy="3760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1600" b="1" dirty="0" smtClean="0"/>
              <a:t>2m FCC-</a:t>
            </a:r>
            <a:r>
              <a:rPr lang="en-GB" sz="1600" b="1" dirty="0" err="1" smtClean="0"/>
              <a:t>hh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Protoype</a:t>
            </a:r>
            <a:endParaRPr sz="1600" b="1" dirty="0"/>
          </a:p>
        </p:txBody>
      </p:sp>
      <p:sp>
        <p:nvSpPr>
          <p:cNvPr id="5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50" name="Shape 428"/>
          <p:cNvSpPr/>
          <p:nvPr/>
        </p:nvSpPr>
        <p:spPr>
          <a:xfrm>
            <a:off x="5516116" y="2675881"/>
            <a:ext cx="1577823" cy="505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b="1" dirty="0" smtClean="0"/>
              <a:t>D</a:t>
            </a:r>
            <a:r>
              <a:rPr lang="en-GB" sz="2000" dirty="0" smtClean="0"/>
              <a:t>-</a:t>
            </a:r>
            <a:r>
              <a:rPr lang="en-GB" sz="2000" i="1" dirty="0" smtClean="0"/>
              <a:t>horizontal</a:t>
            </a:r>
            <a:endParaRPr sz="2000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5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022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426"/>
          <p:cNvSpPr/>
          <p:nvPr/>
        </p:nvSpPr>
        <p:spPr>
          <a:xfrm rot="5400000">
            <a:off x="5225568" y="1477573"/>
            <a:ext cx="720624" cy="1633041"/>
          </a:xfrm>
          <a:prstGeom prst="triangle">
            <a:avLst>
              <a:gd name="adj" fmla="val 49503"/>
            </a:avLst>
          </a:prstGeom>
          <a:gradFill flip="none" rotWithShape="1">
            <a:gsLst>
              <a:gs pos="0">
                <a:srgbClr val="FF9C9C"/>
              </a:gs>
              <a:gs pos="50000">
                <a:srgbClr val="FFC3C3"/>
              </a:gs>
              <a:gs pos="100000">
                <a:srgbClr val="FFE2E2"/>
              </a:gs>
            </a:gsLst>
            <a:lin ang="0" scaled="0"/>
          </a:gra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2" name="Shape 427"/>
          <p:cNvSpPr/>
          <p:nvPr/>
        </p:nvSpPr>
        <p:spPr>
          <a:xfrm rot="5400000">
            <a:off x="2675325" y="-817213"/>
            <a:ext cx="1143245" cy="6235481"/>
          </a:xfrm>
          <a:prstGeom prst="triangle">
            <a:avLst/>
          </a:prstGeom>
          <a:solidFill>
            <a:srgbClr val="C00000"/>
          </a:soli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9397"/>
            <a:ext cx="3994231" cy="2433880"/>
          </a:xfrm>
          <a:prstGeom prst="rect">
            <a:avLst/>
          </a:prstGeom>
        </p:spPr>
      </p:pic>
      <p:sp>
        <p:nvSpPr>
          <p:cNvPr id="28" name="Shape 436"/>
          <p:cNvSpPr/>
          <p:nvPr/>
        </p:nvSpPr>
        <p:spPr>
          <a:xfrm rot="10107964">
            <a:off x="-254082" y="1052232"/>
            <a:ext cx="4568226" cy="1463829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29" name="Shape 436"/>
          <p:cNvSpPr/>
          <p:nvPr/>
        </p:nvSpPr>
        <p:spPr>
          <a:xfrm rot="10101914">
            <a:off x="194032" y="2469423"/>
            <a:ext cx="4466406" cy="636463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79247" y="1746038"/>
            <a:ext cx="6706" cy="99135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168069" y="1736521"/>
            <a:ext cx="4668" cy="38528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85953" y="1741279"/>
            <a:ext cx="338211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hape 428"/>
          <p:cNvSpPr/>
          <p:nvPr/>
        </p:nvSpPr>
        <p:spPr>
          <a:xfrm>
            <a:off x="1037787" y="1317213"/>
            <a:ext cx="3428318" cy="4991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dirty="0" smtClean="0"/>
              <a:t>Irradiated length 1.8</a:t>
            </a:r>
            <a:r>
              <a:rPr dirty="0" smtClean="0"/>
              <a:t>m</a:t>
            </a:r>
            <a:endParaRPr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82700" y="3544258"/>
            <a:ext cx="3382116" cy="0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2248463" y="3132249"/>
            <a:ext cx="295445" cy="412010"/>
          </a:xfrm>
          <a:prstGeom prst="arc">
            <a:avLst>
              <a:gd name="adj1" fmla="val 16200000"/>
              <a:gd name="adj2" fmla="val 4818257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Shape 428"/>
          <p:cNvSpPr/>
          <p:nvPr/>
        </p:nvSpPr>
        <p:spPr>
          <a:xfrm rot="869975">
            <a:off x="899263" y="4347489"/>
            <a:ext cx="464924" cy="4376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2000" dirty="0" smtClean="0"/>
              <a:t>2m</a:t>
            </a:r>
            <a:endParaRPr sz="2000" dirty="0"/>
          </a:p>
        </p:txBody>
      </p:sp>
      <p:sp>
        <p:nvSpPr>
          <p:cNvPr id="84" name="Left-Right Arrow 83"/>
          <p:cNvSpPr/>
          <p:nvPr/>
        </p:nvSpPr>
        <p:spPr>
          <a:xfrm rot="941659">
            <a:off x="59438" y="4731005"/>
            <a:ext cx="2025645" cy="134378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rapezoid 2"/>
          <p:cNvSpPr/>
          <p:nvPr/>
        </p:nvSpPr>
        <p:spPr>
          <a:xfrm rot="883098">
            <a:off x="2397751" y="4995361"/>
            <a:ext cx="2314565" cy="133157"/>
          </a:xfrm>
          <a:prstGeom prst="trapezoid">
            <a:avLst>
              <a:gd name="adj" fmla="val 23915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arallelogram 6"/>
          <p:cNvSpPr/>
          <p:nvPr/>
        </p:nvSpPr>
        <p:spPr>
          <a:xfrm rot="20752601">
            <a:off x="4359712" y="4996390"/>
            <a:ext cx="539372" cy="300515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Parallelogram 46"/>
          <p:cNvSpPr/>
          <p:nvPr/>
        </p:nvSpPr>
        <p:spPr>
          <a:xfrm rot="20752601">
            <a:off x="4359712" y="5418851"/>
            <a:ext cx="539372" cy="300515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055213" flipV="1">
            <a:off x="4586167" y="5370135"/>
            <a:ext cx="1268562" cy="272346"/>
          </a:xfrm>
          <a:prstGeom prst="triangle">
            <a:avLst>
              <a:gd name="adj" fmla="val 6952"/>
            </a:avLst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grpSp>
        <p:nvGrpSpPr>
          <p:cNvPr id="45" name="Group 44"/>
          <p:cNvGrpSpPr/>
          <p:nvPr/>
        </p:nvGrpSpPr>
        <p:grpSpPr>
          <a:xfrm>
            <a:off x="5836976" y="985312"/>
            <a:ext cx="1558234" cy="1304573"/>
            <a:chOff x="4631325" y="983425"/>
            <a:chExt cx="3662687" cy="2110561"/>
          </a:xfrm>
        </p:grpSpPr>
        <p:sp>
          <p:nvSpPr>
            <p:cNvPr id="46" name="Oval 45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H="1" flipV="1">
              <a:off x="4631325" y="1770894"/>
              <a:ext cx="316232" cy="63022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7922638" y="1622195"/>
              <a:ext cx="371374" cy="6461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5964944" y="1444095"/>
            <a:ext cx="132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KARA e-Beam</a:t>
            </a:r>
            <a:endParaRPr lang="en-GB" sz="16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5430207" y="5136852"/>
            <a:ext cx="2294568" cy="571615"/>
            <a:chOff x="4855064" y="349435"/>
            <a:chExt cx="3201413" cy="3538111"/>
          </a:xfrm>
        </p:grpSpPr>
        <p:sp>
          <p:nvSpPr>
            <p:cNvPr id="43" name="Oval 42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Arrow Connector 43"/>
            <p:cNvCxnSpPr>
              <a:stCxn id="43" idx="1"/>
            </p:cNvCxnSpPr>
            <p:nvPr/>
          </p:nvCxnSpPr>
          <p:spPr>
            <a:xfrm flipV="1">
              <a:off x="5323900" y="349435"/>
              <a:ext cx="1131870" cy="94307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43" idx="5"/>
            </p:cNvCxnSpPr>
            <p:nvPr/>
          </p:nvCxnSpPr>
          <p:spPr>
            <a:xfrm flipH="1">
              <a:off x="6455771" y="2784899"/>
              <a:ext cx="1131870" cy="110264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Parallelogram 56"/>
          <p:cNvSpPr/>
          <p:nvPr/>
        </p:nvSpPr>
        <p:spPr>
          <a:xfrm>
            <a:off x="4770945" y="1782648"/>
            <a:ext cx="269686" cy="371865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Parallelogram 57"/>
          <p:cNvSpPr/>
          <p:nvPr/>
        </p:nvSpPr>
        <p:spPr>
          <a:xfrm>
            <a:off x="4770746" y="2463044"/>
            <a:ext cx="269686" cy="387058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/>
          <p:cNvGrpSpPr/>
          <p:nvPr/>
        </p:nvGrpSpPr>
        <p:grpSpPr>
          <a:xfrm>
            <a:off x="8937262" y="1144211"/>
            <a:ext cx="2937445" cy="4134325"/>
            <a:chOff x="8826834" y="1172054"/>
            <a:chExt cx="2915205" cy="4621170"/>
          </a:xfrm>
        </p:grpSpPr>
        <p:pic>
          <p:nvPicPr>
            <p:cNvPr id="60" name="image12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t="2803"/>
            <a:stretch>
              <a:fillRect/>
            </a:stretch>
          </p:blipFill>
          <p:spPr>
            <a:xfrm>
              <a:off x="8836669" y="1174824"/>
              <a:ext cx="2895535" cy="46183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" name="Shape 292"/>
            <p:cNvSpPr/>
            <p:nvPr/>
          </p:nvSpPr>
          <p:spPr>
            <a:xfrm>
              <a:off x="8826834" y="1172054"/>
              <a:ext cx="2915205" cy="4621170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3" tIns="71433" rIns="71433" bIns="71433" numCol="1" anchor="ctr">
              <a:noAutofit/>
            </a:bodyPr>
            <a:lstStyle/>
            <a:p>
              <a:pPr>
                <a:defRPr sz="3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sp>
        <p:nvSpPr>
          <p:cNvPr id="54" name="Shape 428"/>
          <p:cNvSpPr/>
          <p:nvPr/>
        </p:nvSpPr>
        <p:spPr>
          <a:xfrm>
            <a:off x="5516116" y="2675881"/>
            <a:ext cx="1577823" cy="505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b="1" dirty="0" smtClean="0"/>
              <a:t>D</a:t>
            </a:r>
            <a:r>
              <a:rPr lang="en-GB" sz="2000" dirty="0" smtClean="0"/>
              <a:t>-</a:t>
            </a:r>
            <a:r>
              <a:rPr lang="en-GB" sz="2000" i="1" dirty="0" smtClean="0"/>
              <a:t>horizontal</a:t>
            </a:r>
            <a:endParaRPr sz="2000" i="1" dirty="0"/>
          </a:p>
        </p:txBody>
      </p:sp>
      <p:sp>
        <p:nvSpPr>
          <p:cNvPr id="55" name="Shape 429"/>
          <p:cNvSpPr/>
          <p:nvPr/>
        </p:nvSpPr>
        <p:spPr>
          <a:xfrm rot="10800000">
            <a:off x="5049509" y="2287921"/>
            <a:ext cx="466607" cy="56218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56" name="Shape 428"/>
          <p:cNvSpPr/>
          <p:nvPr/>
        </p:nvSpPr>
        <p:spPr>
          <a:xfrm>
            <a:off x="5613489" y="4065439"/>
            <a:ext cx="1577823" cy="505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b="1" dirty="0" smtClean="0"/>
              <a:t>D</a:t>
            </a:r>
            <a:r>
              <a:rPr lang="en-GB" sz="2000" dirty="0" smtClean="0"/>
              <a:t>-</a:t>
            </a:r>
            <a:r>
              <a:rPr lang="en-GB" sz="2000" i="1" dirty="0" smtClean="0"/>
              <a:t>vertical</a:t>
            </a:r>
            <a:endParaRPr sz="2000" i="1" dirty="0"/>
          </a:p>
        </p:txBody>
      </p:sp>
      <p:sp>
        <p:nvSpPr>
          <p:cNvPr id="62" name="Shape 429"/>
          <p:cNvSpPr/>
          <p:nvPr/>
        </p:nvSpPr>
        <p:spPr>
          <a:xfrm rot="10800000" flipV="1">
            <a:off x="4923326" y="4467212"/>
            <a:ext cx="497906" cy="717637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63" name="Shape 428"/>
          <p:cNvSpPr/>
          <p:nvPr/>
        </p:nvSpPr>
        <p:spPr>
          <a:xfrm rot="20908716">
            <a:off x="1415278" y="2086987"/>
            <a:ext cx="1903378" cy="3760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1600" b="1" dirty="0" smtClean="0"/>
              <a:t>2m FCC-</a:t>
            </a:r>
            <a:r>
              <a:rPr lang="en-GB" sz="1600" b="1" dirty="0" err="1" smtClean="0"/>
              <a:t>hh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Protoype</a:t>
            </a:r>
            <a:endParaRPr sz="1600" b="1" dirty="0"/>
          </a:p>
        </p:txBody>
      </p:sp>
      <p:sp>
        <p:nvSpPr>
          <p:cNvPr id="64" name="Rectangle 63"/>
          <p:cNvSpPr/>
          <p:nvPr/>
        </p:nvSpPr>
        <p:spPr>
          <a:xfrm>
            <a:off x="2543908" y="306235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b="1" dirty="0">
                <a:solidFill>
                  <a:srgbClr val="7D43A9"/>
                </a:solidFill>
                <a:latin typeface="arial" panose="020B0604020202020204" pitchFamily="34" charset="0"/>
              </a:rPr>
              <a:t>θ</a:t>
            </a:r>
            <a:endParaRPr lang="en-GB" sz="2800" b="1" dirty="0">
              <a:solidFill>
                <a:srgbClr val="7D43A9"/>
              </a:solidFill>
            </a:endParaRPr>
          </a:p>
        </p:txBody>
      </p:sp>
      <p:sp>
        <p:nvSpPr>
          <p:cNvPr id="65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50" name="TextBox 49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5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0548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grpSp>
        <p:nvGrpSpPr>
          <p:cNvPr id="54" name="Group 53"/>
          <p:cNvGrpSpPr/>
          <p:nvPr/>
        </p:nvGrpSpPr>
        <p:grpSpPr>
          <a:xfrm>
            <a:off x="8937262" y="1144211"/>
            <a:ext cx="2937445" cy="4134325"/>
            <a:chOff x="8826834" y="1172054"/>
            <a:chExt cx="2915205" cy="4621170"/>
          </a:xfrm>
        </p:grpSpPr>
        <p:pic>
          <p:nvPicPr>
            <p:cNvPr id="55" name="image12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t="2803"/>
            <a:stretch>
              <a:fillRect/>
            </a:stretch>
          </p:blipFill>
          <p:spPr>
            <a:xfrm>
              <a:off x="8836669" y="1174824"/>
              <a:ext cx="2895535" cy="46183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" name="Shape 292"/>
            <p:cNvSpPr/>
            <p:nvPr/>
          </p:nvSpPr>
          <p:spPr>
            <a:xfrm>
              <a:off x="8826834" y="1172054"/>
              <a:ext cx="2915205" cy="4621170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3" tIns="71433" rIns="71433" bIns="71433" numCol="1" anchor="ctr">
              <a:noAutofit/>
            </a:bodyPr>
            <a:lstStyle/>
            <a:p>
              <a:pPr>
                <a:defRPr sz="3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sp>
        <p:nvSpPr>
          <p:cNvPr id="58" name="Shape 428"/>
          <p:cNvSpPr/>
          <p:nvPr/>
        </p:nvSpPr>
        <p:spPr>
          <a:xfrm>
            <a:off x="158716" y="4447182"/>
            <a:ext cx="3435188" cy="9916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2000" dirty="0"/>
              <a:t>After collimation :</a:t>
            </a:r>
            <a:endParaRPr lang="en-GB" sz="2000" dirty="0" smtClean="0"/>
          </a:p>
          <a:p>
            <a:r>
              <a:rPr lang="en-GB" sz="1800" dirty="0" smtClean="0"/>
              <a:t>83% of Photon Flux Cropped</a:t>
            </a:r>
          </a:p>
          <a:p>
            <a:r>
              <a:rPr lang="en-GB" sz="1800" dirty="0" smtClean="0"/>
              <a:t>69% of Photon  Power Cropped</a:t>
            </a:r>
            <a:endParaRPr sz="1800" dirty="0"/>
          </a:p>
        </p:txBody>
      </p:sp>
      <p:sp>
        <p:nvSpPr>
          <p:cNvPr id="9" name="Right Arrow 8"/>
          <p:cNvSpPr/>
          <p:nvPr/>
        </p:nvSpPr>
        <p:spPr>
          <a:xfrm>
            <a:off x="3399171" y="4887154"/>
            <a:ext cx="666392" cy="512692"/>
          </a:xfrm>
          <a:prstGeom prst="rightArrow">
            <a:avLst>
              <a:gd name="adj1" fmla="val 46430"/>
              <a:gd name="adj2" fmla="val 80344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372066"/>
              </p:ext>
            </p:extLst>
          </p:nvPr>
        </p:nvGraphicFramePr>
        <p:xfrm>
          <a:off x="4387607" y="4143157"/>
          <a:ext cx="4307460" cy="1681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7139">
                  <a:extLst>
                    <a:ext uri="{9D8B030D-6E8A-4147-A177-3AD203B41FA5}">
                      <a16:colId xmlns:a16="http://schemas.microsoft.com/office/drawing/2014/main" xmlns="" val="3530202601"/>
                    </a:ext>
                  </a:extLst>
                </a:gridCol>
                <a:gridCol w="1322363">
                  <a:extLst>
                    <a:ext uri="{9D8B030D-6E8A-4147-A177-3AD203B41FA5}">
                      <a16:colId xmlns:a16="http://schemas.microsoft.com/office/drawing/2014/main" xmlns="" val="2432754413"/>
                    </a:ext>
                  </a:extLst>
                </a:gridCol>
                <a:gridCol w="1237958">
                  <a:extLst>
                    <a:ext uri="{9D8B030D-6E8A-4147-A177-3AD203B41FA5}">
                      <a16:colId xmlns:a16="http://schemas.microsoft.com/office/drawing/2014/main" xmlns="" val="2030044947"/>
                    </a:ext>
                  </a:extLst>
                </a:gridCol>
              </a:tblGrid>
              <a:tr h="32023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KARA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FCC-</a:t>
                      </a:r>
                      <a:r>
                        <a:rPr lang="en-GB" sz="1600" dirty="0" err="1" smtClean="0"/>
                        <a:t>hh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22825832"/>
                  </a:ext>
                </a:extLst>
              </a:tr>
              <a:tr h="3405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SR</a:t>
                      </a:r>
                      <a:r>
                        <a:rPr lang="en-GB" sz="1600" baseline="0" dirty="0" smtClean="0"/>
                        <a:t>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8.7E+16ph/s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1.5E+17ph/s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53346199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SR</a:t>
                      </a:r>
                      <a:r>
                        <a:rPr lang="en-GB" sz="1600" baseline="0" dirty="0" smtClean="0"/>
                        <a:t>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32W/m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32W/m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7219540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Angle</a:t>
                      </a:r>
                      <a:r>
                        <a:rPr lang="en-GB" sz="1600" baseline="0" dirty="0" smtClean="0"/>
                        <a:t> of Incidence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18mrad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&lt;2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chemeClr val="tx1"/>
                          </a:solidFill>
                        </a:rPr>
                        <a:t>mrad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64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Ec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6.2KeV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4.2KeV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0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16" y="1557259"/>
            <a:ext cx="3959801" cy="23417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966" y="1557260"/>
            <a:ext cx="3856905" cy="2341788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0800000">
            <a:off x="5029200" y="1004508"/>
            <a:ext cx="3200400" cy="494091"/>
          </a:xfrm>
          <a:prstGeom prst="rightArrow">
            <a:avLst>
              <a:gd name="adj1" fmla="val 50000"/>
              <a:gd name="adj2" fmla="val 100547"/>
            </a:avLst>
          </a:prstGeom>
          <a:solidFill>
            <a:srgbClr val="7D43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952614" y="1063436"/>
            <a:ext cx="1660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Beam Direction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6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448693" y="2696066"/>
            <a:ext cx="2526383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52270" y="240405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1.8m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7279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14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10451" y="918729"/>
            <a:ext cx="4594540" cy="5340807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12" name="Shape 148"/>
          <p:cNvSpPr txBox="1">
            <a:spLocks/>
          </p:cNvSpPr>
          <p:nvPr/>
        </p:nvSpPr>
        <p:spPr>
          <a:xfrm>
            <a:off x="8384026" y="135625"/>
            <a:ext cx="3751470" cy="477439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The Setup</a:t>
            </a:r>
            <a:endParaRPr lang="en-GB" sz="24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1701691" y="3975669"/>
            <a:ext cx="535253" cy="295275"/>
            <a:chOff x="11701691" y="3975669"/>
            <a:chExt cx="535253" cy="295275"/>
          </a:xfrm>
        </p:grpSpPr>
        <p:sp>
          <p:nvSpPr>
            <p:cNvPr id="5" name="Down Arrow 4"/>
            <p:cNvSpPr/>
            <p:nvPr/>
          </p:nvSpPr>
          <p:spPr>
            <a:xfrm rot="7504801">
              <a:off x="11790362" y="3886998"/>
              <a:ext cx="295275" cy="472618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 rot="1997168">
              <a:off x="11718853" y="4003445"/>
              <a:ext cx="5180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bg1"/>
                  </a:solidFill>
                </a:rPr>
                <a:t>Beam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Shape 148"/>
          <p:cNvSpPr txBox="1">
            <a:spLocks/>
          </p:cNvSpPr>
          <p:nvPr/>
        </p:nvSpPr>
        <p:spPr>
          <a:xfrm>
            <a:off x="420134" y="1123040"/>
            <a:ext cx="4665034" cy="136762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err="1" smtClean="0">
                <a:solidFill>
                  <a:schemeClr val="tx1"/>
                </a:solidFill>
              </a:rPr>
              <a:t>BE</a:t>
            </a:r>
            <a:r>
              <a:rPr lang="en-GB" sz="2400" dirty="0" err="1" smtClean="0">
                <a:solidFill>
                  <a:schemeClr val="tx1"/>
                </a:solidFill>
              </a:rPr>
              <a:t>am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b="1" dirty="0" smtClean="0">
                <a:solidFill>
                  <a:schemeClr val="tx1"/>
                </a:solidFill>
              </a:rPr>
              <a:t>S</a:t>
            </a:r>
            <a:r>
              <a:rPr lang="en-GB" sz="2400" dirty="0" smtClean="0">
                <a:solidFill>
                  <a:schemeClr val="tx1"/>
                </a:solidFill>
              </a:rPr>
              <a:t>creen </a:t>
            </a:r>
            <a:r>
              <a:rPr lang="en-GB" sz="2400" b="1" dirty="0" err="1" smtClean="0">
                <a:solidFill>
                  <a:schemeClr val="tx1"/>
                </a:solidFill>
              </a:rPr>
              <a:t>T</a:t>
            </a:r>
            <a:r>
              <a:rPr lang="en-GB" sz="2400" dirty="0" err="1" smtClean="0">
                <a:solidFill>
                  <a:schemeClr val="tx1"/>
                </a:solidFill>
              </a:rPr>
              <a:t>estbench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b="1" dirty="0" smtClean="0">
                <a:solidFill>
                  <a:schemeClr val="tx1"/>
                </a:solidFill>
              </a:rPr>
              <a:t>Ex</a:t>
            </a:r>
            <a:r>
              <a:rPr lang="en-GB" sz="2400" dirty="0" smtClean="0">
                <a:solidFill>
                  <a:schemeClr val="tx1"/>
                </a:solidFill>
              </a:rPr>
              <a:t>periment</a:t>
            </a:r>
          </a:p>
          <a:p>
            <a:endParaRPr lang="en-GB" sz="2400" b="1" dirty="0" smtClean="0">
              <a:solidFill>
                <a:schemeClr val="tx1"/>
              </a:solidFill>
            </a:endParaRPr>
          </a:p>
          <a:p>
            <a:r>
              <a:rPr lang="en-GB" sz="3200" b="1" dirty="0" smtClean="0">
                <a:solidFill>
                  <a:schemeClr val="tx1"/>
                </a:solidFill>
              </a:rPr>
              <a:t>BESTEX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20" name="image11.jpeg"/>
          <p:cNvPicPr>
            <a:picLocks noChangeAspect="1"/>
          </p:cNvPicPr>
          <p:nvPr/>
        </p:nvPicPr>
        <p:blipFill>
          <a:blip r:embed="rId5">
            <a:extLst/>
          </a:blip>
          <a:srcRect l="20658" r="15407"/>
          <a:stretch>
            <a:fillRect/>
          </a:stretch>
        </p:blipFill>
        <p:spPr>
          <a:xfrm>
            <a:off x="285979" y="2423806"/>
            <a:ext cx="1671852" cy="349608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1" name="image10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33349" y="2421468"/>
            <a:ext cx="4677025" cy="349841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152581" y="5848302"/>
            <a:ext cx="2107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See Miguel’s presentation</a:t>
            </a:r>
            <a:endParaRPr lang="en-GB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8680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06496" y="3661200"/>
            <a:ext cx="2315282" cy="2330729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4498" y="1265075"/>
            <a:ext cx="2315282" cy="2330729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 dirty="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 dirty="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 dirty="0"/>
                <a:t>Test of FCC-</a:t>
              </a:r>
              <a:r>
                <a:rPr sz="1000" dirty="0" err="1"/>
                <a:t>hh</a:t>
              </a:r>
              <a:r>
                <a:rPr sz="1000" dirty="0"/>
                <a:t> Beam Screen at the ANKA </a:t>
              </a:r>
              <a:r>
                <a:rPr sz="1000" dirty="0" err="1"/>
                <a:t>Beamline</a:t>
              </a:r>
              <a:r>
                <a:rPr sz="1000" dirty="0"/>
                <a:t>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12" name="Shape 148"/>
          <p:cNvSpPr txBox="1">
            <a:spLocks/>
          </p:cNvSpPr>
          <p:nvPr/>
        </p:nvSpPr>
        <p:spPr>
          <a:xfrm>
            <a:off x="8384026" y="135625"/>
            <a:ext cx="3751470" cy="477439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Experimental Configurations</a:t>
            </a:r>
            <a:endParaRPr lang="en-GB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222191" y="1015570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Ph Flux = 8.73E+16 Ph/s</a:t>
            </a:r>
            <a:endParaRPr lang="de-DE" sz="1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222275" y="5922373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Ph Flux = 1.44E+17 Ph/s</a:t>
            </a:r>
            <a:endParaRPr lang="de-DE" sz="1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2856971" y="1750090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Geometry #1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55790" y="4127766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Geometry #2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797400" y="1191396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17295" y="2937488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557958" y="1754561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577953" y="4107946"/>
            <a:ext cx="1833218" cy="135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99392" y="1262861"/>
            <a:ext cx="2315282" cy="2330729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TextBox 55"/>
          <p:cNvSpPr txBox="1"/>
          <p:nvPr/>
        </p:nvSpPr>
        <p:spPr>
          <a:xfrm>
            <a:off x="7770294" y="1734358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Geometry #4</a:t>
            </a:r>
            <a:endParaRPr lang="de-DE" sz="1400" b="1" dirty="0">
              <a:solidFill>
                <a:srgbClr val="FF0000"/>
              </a:solidFill>
            </a:endParaRPr>
          </a:p>
        </p:txBody>
      </p:sp>
      <p:pic>
        <p:nvPicPr>
          <p:cNvPr id="76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16200000">
            <a:off x="9421823" y="2036967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06349" y="3661200"/>
            <a:ext cx="2315282" cy="2330729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TextBox 55"/>
          <p:cNvSpPr txBox="1"/>
          <p:nvPr/>
        </p:nvSpPr>
        <p:spPr>
          <a:xfrm>
            <a:off x="9526656" y="4127766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Geometry #3</a:t>
            </a:r>
            <a:endParaRPr lang="de-DE" sz="1400" b="1" dirty="0">
              <a:solidFill>
                <a:srgbClr val="FF0000"/>
              </a:solidFill>
            </a:endParaRPr>
          </a:p>
        </p:txBody>
      </p:sp>
      <p:pic>
        <p:nvPicPr>
          <p:cNvPr id="79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6793437" y="4118615"/>
            <a:ext cx="1833218" cy="135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9217800" y="1023364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Ph Flux = 8.73E+16 Ph/s</a:t>
            </a:r>
            <a:endParaRPr lang="de-DE" sz="1400" b="1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015725" y="4824849"/>
            <a:ext cx="2315282" cy="0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79"/>
          <p:cNvCxnSpPr/>
          <p:nvPr/>
        </p:nvCxnSpPr>
        <p:spPr>
          <a:xfrm>
            <a:off x="1015725" y="2438769"/>
            <a:ext cx="2315282" cy="0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/>
          <p:cNvCxnSpPr/>
          <p:nvPr/>
        </p:nvCxnSpPr>
        <p:spPr>
          <a:xfrm>
            <a:off x="8587148" y="2670744"/>
            <a:ext cx="2315282" cy="0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043701" y="5901646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Ph Flux = 1.44E+17 Ph/s</a:t>
            </a:r>
            <a:endParaRPr lang="de-DE" sz="1400" b="1" dirty="0"/>
          </a:p>
        </p:txBody>
      </p:sp>
      <p:cxnSp>
        <p:nvCxnSpPr>
          <p:cNvPr id="82" name="Conector recto 81"/>
          <p:cNvCxnSpPr/>
          <p:nvPr/>
        </p:nvCxnSpPr>
        <p:spPr>
          <a:xfrm>
            <a:off x="7228221" y="4826562"/>
            <a:ext cx="2315282" cy="0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2434127" y="2334109"/>
            <a:ext cx="896880" cy="189604"/>
          </a:xfrm>
          <a:prstGeom prst="rect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/>
          <p:cNvSpPr/>
          <p:nvPr/>
        </p:nvSpPr>
        <p:spPr>
          <a:xfrm>
            <a:off x="8215622" y="2570459"/>
            <a:ext cx="896880" cy="189604"/>
          </a:xfrm>
          <a:prstGeom prst="rect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4" name="Rectángulo 83"/>
          <p:cNvSpPr/>
          <p:nvPr/>
        </p:nvSpPr>
        <p:spPr>
          <a:xfrm>
            <a:off x="2434127" y="4730046"/>
            <a:ext cx="896880" cy="431099"/>
          </a:xfrm>
          <a:prstGeom prst="rect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5" name="Rectángulo 84"/>
          <p:cNvSpPr/>
          <p:nvPr/>
        </p:nvSpPr>
        <p:spPr>
          <a:xfrm>
            <a:off x="8832007" y="4500187"/>
            <a:ext cx="896880" cy="431099"/>
          </a:xfrm>
          <a:prstGeom prst="rect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TextBox 38"/>
          <p:cNvSpPr txBox="1"/>
          <p:nvPr/>
        </p:nvSpPr>
        <p:spPr>
          <a:xfrm>
            <a:off x="2632619" y="5922214"/>
            <a:ext cx="1598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22529E"/>
                </a:solidFill>
              </a:rPr>
              <a:t>Injection @ FCC-hh</a:t>
            </a:r>
            <a:endParaRPr lang="de-DE" sz="1400" b="1" dirty="0">
              <a:solidFill>
                <a:srgbClr val="22529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2150" y="1007399"/>
            <a:ext cx="225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22529E"/>
                </a:solidFill>
              </a:rPr>
              <a:t>Normal operation of FCC-hh</a:t>
            </a:r>
            <a:endParaRPr lang="de-DE" sz="1400" b="1" dirty="0">
              <a:solidFill>
                <a:srgbClr val="22529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27501" y="5897112"/>
            <a:ext cx="1598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22529E"/>
                </a:solidFill>
              </a:rPr>
              <a:t>Injection @ FCC-hh</a:t>
            </a:r>
            <a:endParaRPr lang="de-DE" sz="1400" b="1" dirty="0">
              <a:solidFill>
                <a:srgbClr val="22529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93948" y="1033001"/>
            <a:ext cx="2041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22529E"/>
                </a:solidFill>
              </a:rPr>
              <a:t>Missalignment @ FCC-hh</a:t>
            </a:r>
            <a:endParaRPr lang="de-DE" sz="1400" b="1" dirty="0">
              <a:solidFill>
                <a:srgbClr val="22529E"/>
              </a:solidFill>
            </a:endParaRPr>
          </a:p>
        </p:txBody>
      </p:sp>
      <p:sp>
        <p:nvSpPr>
          <p:cNvPr id="4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4" name="TextBox 43"/>
          <p:cNvSpPr txBox="1"/>
          <p:nvPr/>
        </p:nvSpPr>
        <p:spPr>
          <a:xfrm>
            <a:off x="1340249" y="1677503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340249" y="4085885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539263" y="4051154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930087" y="1913496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8433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1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08949" y="914152"/>
            <a:ext cx="4543931" cy="5342810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12" name="Shape 148"/>
          <p:cNvSpPr txBox="1">
            <a:spLocks/>
          </p:cNvSpPr>
          <p:nvPr/>
        </p:nvSpPr>
        <p:spPr>
          <a:xfrm>
            <a:off x="8384026" y="135625"/>
            <a:ext cx="3751470" cy="477439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  <a:endParaRPr lang="en-GB" sz="2400" b="1" dirty="0"/>
          </a:p>
        </p:txBody>
      </p:sp>
      <p:sp>
        <p:nvSpPr>
          <p:cNvPr id="14" name="Shape 384"/>
          <p:cNvSpPr/>
          <p:nvPr/>
        </p:nvSpPr>
        <p:spPr>
          <a:xfrm>
            <a:off x="2267800" y="5610566"/>
            <a:ext cx="3416408" cy="575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3" tIns="71433" rIns="71433" bIns="71433" anchor="ctr">
            <a:spAutoFit/>
          </a:bodyPr>
          <a:lstStyle>
            <a:lvl1pPr>
              <a:defRPr sz="36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2800" dirty="0"/>
              <a:t>Chimney </a:t>
            </a:r>
            <a:r>
              <a:rPr sz="2800" dirty="0" err="1" smtClean="0"/>
              <a:t>Conne</a:t>
            </a:r>
            <a:r>
              <a:rPr lang="en-GB" sz="2800" dirty="0" err="1" smtClean="0"/>
              <a:t>ct</a:t>
            </a:r>
            <a:r>
              <a:rPr sz="2800" dirty="0" smtClean="0"/>
              <a:t>ion</a:t>
            </a:r>
            <a:endParaRPr sz="2800" dirty="0"/>
          </a:p>
        </p:txBody>
      </p:sp>
      <p:pic>
        <p:nvPicPr>
          <p:cNvPr id="17" name="image16.jpeg"/>
          <p:cNvPicPr>
            <a:picLocks noChangeAspect="1"/>
          </p:cNvPicPr>
          <p:nvPr/>
        </p:nvPicPr>
        <p:blipFill>
          <a:blip r:embed="rId5">
            <a:extLst/>
          </a:blip>
          <a:srcRect l="5021" r="5865"/>
          <a:stretch>
            <a:fillRect/>
          </a:stretch>
        </p:blipFill>
        <p:spPr>
          <a:xfrm>
            <a:off x="2267800" y="1719175"/>
            <a:ext cx="3370327" cy="3726830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miter lim="400000"/>
          </a:ln>
          <a:effectLst/>
        </p:spPr>
      </p:pic>
      <p:sp>
        <p:nvSpPr>
          <p:cNvPr id="18" name="Shape 386"/>
          <p:cNvSpPr/>
          <p:nvPr/>
        </p:nvSpPr>
        <p:spPr>
          <a:xfrm>
            <a:off x="5629695" y="1700126"/>
            <a:ext cx="4379666" cy="1138700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9" name="Shape 387"/>
          <p:cNvSpPr/>
          <p:nvPr/>
        </p:nvSpPr>
        <p:spPr>
          <a:xfrm flipV="1">
            <a:off x="5629694" y="3117340"/>
            <a:ext cx="4379667" cy="2341747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20" name="Shape 388"/>
          <p:cNvSpPr/>
          <p:nvPr/>
        </p:nvSpPr>
        <p:spPr>
          <a:xfrm>
            <a:off x="9667867" y="2838826"/>
            <a:ext cx="341494" cy="278515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" name="CuadroTexto 1"/>
          <p:cNvSpPr txBox="1"/>
          <p:nvPr/>
        </p:nvSpPr>
        <p:spPr>
          <a:xfrm>
            <a:off x="9283984" y="4375337"/>
            <a:ext cx="1230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err="1" smtClean="0"/>
              <a:t>Middle</a:t>
            </a:r>
            <a:endParaRPr lang="es-ES" b="1" i="1" dirty="0" smtClean="0"/>
          </a:p>
          <a:p>
            <a:r>
              <a:rPr lang="es-ES" b="1" i="1" dirty="0" smtClean="0"/>
              <a:t>BAG + RGA</a:t>
            </a:r>
            <a:endParaRPr lang="es-ES" b="1" i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8659380" y="1136888"/>
            <a:ext cx="1511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/>
              <a:t>Back </a:t>
            </a:r>
            <a:r>
              <a:rPr lang="es-ES" b="1" i="1" dirty="0" err="1" smtClean="0"/>
              <a:t>End</a:t>
            </a:r>
            <a:r>
              <a:rPr lang="es-ES" b="1" i="1" dirty="0" smtClean="0"/>
              <a:t> BAG</a:t>
            </a:r>
            <a:endParaRPr lang="es-ES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10612121" y="2296438"/>
            <a:ext cx="156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/>
              <a:t>Front </a:t>
            </a:r>
            <a:r>
              <a:rPr lang="es-ES" b="1" i="1" dirty="0" err="1" smtClean="0"/>
              <a:t>End</a:t>
            </a:r>
            <a:r>
              <a:rPr lang="es-ES" b="1" i="1" dirty="0" smtClean="0"/>
              <a:t> BAG</a:t>
            </a:r>
            <a:endParaRPr lang="es-ES" b="1" i="1" dirty="0"/>
          </a:p>
        </p:txBody>
      </p:sp>
      <p:cxnSp>
        <p:nvCxnSpPr>
          <p:cNvPr id="4" name="Conector recto de flecha 3"/>
          <p:cNvCxnSpPr/>
          <p:nvPr/>
        </p:nvCxnSpPr>
        <p:spPr>
          <a:xfrm flipH="1">
            <a:off x="8753475" y="1506220"/>
            <a:ext cx="429446" cy="113030"/>
          </a:xfrm>
          <a:prstGeom prst="straightConnector1">
            <a:avLst/>
          </a:prstGeom>
          <a:ln w="28575">
            <a:solidFill>
              <a:srgbClr val="ED8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11772901" y="2718264"/>
            <a:ext cx="7282" cy="491661"/>
          </a:xfrm>
          <a:prstGeom prst="straightConnector1">
            <a:avLst/>
          </a:prstGeom>
          <a:ln w="28575">
            <a:solidFill>
              <a:srgbClr val="ED8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 flipH="1" flipV="1">
            <a:off x="9621183" y="3543245"/>
            <a:ext cx="46684" cy="786262"/>
          </a:xfrm>
          <a:prstGeom prst="straightConnector1">
            <a:avLst/>
          </a:prstGeom>
          <a:ln w="28575">
            <a:solidFill>
              <a:srgbClr val="ED8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 flipV="1">
            <a:off x="9960424" y="4058859"/>
            <a:ext cx="93473" cy="229354"/>
          </a:xfrm>
          <a:prstGeom prst="straightConnector1">
            <a:avLst/>
          </a:prstGeom>
          <a:ln w="28575">
            <a:solidFill>
              <a:srgbClr val="ED8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11701691" y="3975669"/>
            <a:ext cx="535253" cy="295275"/>
            <a:chOff x="11701691" y="3975669"/>
            <a:chExt cx="535253" cy="295275"/>
          </a:xfrm>
        </p:grpSpPr>
        <p:sp>
          <p:nvSpPr>
            <p:cNvPr id="27" name="Down Arrow 26"/>
            <p:cNvSpPr/>
            <p:nvPr/>
          </p:nvSpPr>
          <p:spPr>
            <a:xfrm rot="7504801">
              <a:off x="11790362" y="3886998"/>
              <a:ext cx="295275" cy="472618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 rot="1997168">
              <a:off x="11718853" y="4003445"/>
              <a:ext cx="5180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bg1"/>
                  </a:solidFill>
                </a:rPr>
                <a:t>Beam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1" name="TextBox 30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1969538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86" y="1208627"/>
            <a:ext cx="7304824" cy="426007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062" y="1053065"/>
            <a:ext cx="1668653" cy="167743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2044585" y="1337801"/>
            <a:ext cx="881495" cy="962859"/>
            <a:chOff x="2044585" y="1767641"/>
            <a:chExt cx="881495" cy="962859"/>
          </a:xfrm>
        </p:grpSpPr>
        <p:sp>
          <p:nvSpPr>
            <p:cNvPr id="18" name="TextBox 17"/>
            <p:cNvSpPr txBox="1"/>
            <p:nvPr/>
          </p:nvSpPr>
          <p:spPr>
            <a:xfrm>
              <a:off x="2044585" y="1767641"/>
              <a:ext cx="881495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Middle</a:t>
              </a:r>
            </a:p>
            <a:p>
              <a:r>
                <a:rPr lang="en-GB" b="1" dirty="0" smtClean="0">
                  <a:solidFill>
                    <a:srgbClr val="FF0000"/>
                  </a:solidFill>
                </a:rPr>
                <a:t>Front</a:t>
              </a:r>
            </a:p>
            <a:p>
              <a:r>
                <a:rPr lang="en-GB" b="1" dirty="0" smtClean="0">
                  <a:solidFill>
                    <a:srgbClr val="0070C0"/>
                  </a:solidFill>
                </a:rPr>
                <a:t>Back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44585" y="1777674"/>
              <a:ext cx="881495" cy="9528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2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7693991" y="1222146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476282" y="1145088"/>
            <a:ext cx="690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Energy</a:t>
            </a:r>
          </a:p>
          <a:p>
            <a:r>
              <a:rPr lang="de-DE" sz="1400" b="1" dirty="0" smtClean="0"/>
              <a:t>Flux</a:t>
            </a:r>
            <a:endParaRPr lang="de-DE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87966" y="5551480"/>
            <a:ext cx="42521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Conditioning of the Sample takes place as photon dose increase</a:t>
            </a:r>
            <a:endParaRPr lang="en-GB" sz="1200" b="1" dirty="0"/>
          </a:p>
        </p:txBody>
      </p:sp>
      <p:sp>
        <p:nvSpPr>
          <p:cNvPr id="26" name="Rectangle 25"/>
          <p:cNvSpPr/>
          <p:nvPr/>
        </p:nvSpPr>
        <p:spPr>
          <a:xfrm>
            <a:off x="1400597" y="5538371"/>
            <a:ext cx="6414788" cy="6395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6487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0" y="1208624"/>
            <a:ext cx="7304824" cy="4260069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1445052" y="2623637"/>
            <a:ext cx="5132441" cy="1523311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1053065"/>
            <a:ext cx="1668653" cy="1677435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2783272"/>
            <a:ext cx="1672462" cy="168126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006499" y="1043326"/>
            <a:ext cx="2224454" cy="167725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0" name="Group 19"/>
          <p:cNvGrpSpPr/>
          <p:nvPr/>
        </p:nvGrpSpPr>
        <p:grpSpPr>
          <a:xfrm>
            <a:off x="2044585" y="1345613"/>
            <a:ext cx="881495" cy="962859"/>
            <a:chOff x="2044585" y="1767641"/>
            <a:chExt cx="881495" cy="962859"/>
          </a:xfrm>
        </p:grpSpPr>
        <p:sp>
          <p:nvSpPr>
            <p:cNvPr id="22" name="TextBox 21"/>
            <p:cNvSpPr txBox="1"/>
            <p:nvPr/>
          </p:nvSpPr>
          <p:spPr>
            <a:xfrm>
              <a:off x="2044585" y="1767641"/>
              <a:ext cx="881495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Middle</a:t>
              </a:r>
            </a:p>
            <a:p>
              <a:r>
                <a:rPr lang="en-GB" b="1" dirty="0" smtClean="0">
                  <a:solidFill>
                    <a:srgbClr val="FF0000"/>
                  </a:solidFill>
                </a:rPr>
                <a:t>Front</a:t>
              </a:r>
            </a:p>
            <a:p>
              <a:r>
                <a:rPr lang="en-GB" b="1" dirty="0" smtClean="0">
                  <a:solidFill>
                    <a:srgbClr val="0070C0"/>
                  </a:solidFill>
                </a:rPr>
                <a:t>Back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044585" y="1777674"/>
              <a:ext cx="881495" cy="9528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7736917" y="2962750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1400597" y="5538371"/>
            <a:ext cx="6414788" cy="6395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1387966" y="5559295"/>
            <a:ext cx="3233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At Geometry #2 a pressure increase takes place.</a:t>
            </a:r>
            <a:endParaRPr lang="en-GB" sz="800" b="1" dirty="0"/>
          </a:p>
        </p:txBody>
      </p:sp>
      <p:sp>
        <p:nvSpPr>
          <p:cNvPr id="31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33292" y="2872493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2795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0" y="1208624"/>
            <a:ext cx="7304824" cy="4260069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>
            <a:off x="1435238" y="1373166"/>
            <a:ext cx="5715147" cy="2881093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1053065"/>
            <a:ext cx="1668653" cy="167743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4500484"/>
            <a:ext cx="1668654" cy="1677437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2783272"/>
            <a:ext cx="1672462" cy="1681264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8958094" y="999361"/>
            <a:ext cx="2224454" cy="3496192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" name="Group 3"/>
          <p:cNvGrpSpPr/>
          <p:nvPr/>
        </p:nvGrpSpPr>
        <p:grpSpPr>
          <a:xfrm>
            <a:off x="2044585" y="1337798"/>
            <a:ext cx="881495" cy="962859"/>
            <a:chOff x="2044585" y="1767641"/>
            <a:chExt cx="881495" cy="962859"/>
          </a:xfrm>
        </p:grpSpPr>
        <p:sp>
          <p:nvSpPr>
            <p:cNvPr id="21" name="TextBox 20"/>
            <p:cNvSpPr txBox="1"/>
            <p:nvPr/>
          </p:nvSpPr>
          <p:spPr>
            <a:xfrm>
              <a:off x="2044585" y="1767641"/>
              <a:ext cx="881495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Middle</a:t>
              </a:r>
            </a:p>
            <a:p>
              <a:r>
                <a:rPr lang="en-GB" b="1" dirty="0" smtClean="0">
                  <a:solidFill>
                    <a:srgbClr val="FF0000"/>
                  </a:solidFill>
                </a:rPr>
                <a:t>Front</a:t>
              </a:r>
            </a:p>
            <a:p>
              <a:r>
                <a:rPr lang="en-GB" b="1" dirty="0" smtClean="0">
                  <a:solidFill>
                    <a:srgbClr val="0070C0"/>
                  </a:solidFill>
                </a:rPr>
                <a:t>Back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044585" y="1777674"/>
              <a:ext cx="881495" cy="9528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7708982" y="4673030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387966" y="5559295"/>
            <a:ext cx="424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At Geometry #2 a pressure increase takes place.</a:t>
            </a:r>
            <a:endParaRPr lang="en-GB" sz="800" b="1" dirty="0"/>
          </a:p>
          <a:p>
            <a:r>
              <a:rPr lang="en-GB" sz="1200" b="1" dirty="0" smtClean="0"/>
              <a:t>At Geometry #3 The pressure follows the trend of Geometry #2 </a:t>
            </a:r>
          </a:p>
          <a:p>
            <a:r>
              <a:rPr lang="en-GB" sz="1200" b="1" dirty="0" smtClean="0"/>
              <a:t>Large amount of internally reflected photons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400597" y="5538371"/>
            <a:ext cx="6414788" cy="6395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500677" y="4603044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37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0" y="1208622"/>
            <a:ext cx="7304824" cy="4260069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1053065"/>
            <a:ext cx="1668653" cy="1677435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4500484"/>
            <a:ext cx="1668654" cy="1677437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2783272"/>
            <a:ext cx="1672462" cy="1681264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8931166" y="2833852"/>
            <a:ext cx="2224454" cy="333326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626342" y="4224048"/>
                <a:ext cx="1282915" cy="49244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sz="3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32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lang="en-GB" sz="3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sz="3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342" y="4224048"/>
                <a:ext cx="1282915" cy="49244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2044584" y="1337793"/>
            <a:ext cx="2675549" cy="1154162"/>
            <a:chOff x="2044584" y="1767638"/>
            <a:chExt cx="2675549" cy="1154162"/>
          </a:xfrm>
        </p:grpSpPr>
        <p:grpSp>
          <p:nvGrpSpPr>
            <p:cNvPr id="7" name="Group 6"/>
            <p:cNvGrpSpPr/>
            <p:nvPr/>
          </p:nvGrpSpPr>
          <p:grpSpPr>
            <a:xfrm>
              <a:off x="2044584" y="1767638"/>
              <a:ext cx="2675549" cy="1154162"/>
              <a:chOff x="1668063" y="1744194"/>
              <a:chExt cx="2675549" cy="1069983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668063" y="1744194"/>
                <a:ext cx="2675549" cy="10699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Middle</a:t>
                </a:r>
              </a:p>
              <a:p>
                <a:r>
                  <a:rPr lang="en-GB" b="1" dirty="0" smtClean="0">
                    <a:solidFill>
                      <a:srgbClr val="FF0000"/>
                    </a:solidFill>
                  </a:rPr>
                  <a:t>Front</a:t>
                </a:r>
              </a:p>
              <a:p>
                <a:r>
                  <a:rPr lang="en-GB" b="1" dirty="0" smtClean="0">
                    <a:solidFill>
                      <a:srgbClr val="0070C0"/>
                    </a:solidFill>
                  </a:rPr>
                  <a:t>Back</a:t>
                </a:r>
              </a:p>
              <a:p>
                <a:endParaRPr lang="en-GB" sz="500" b="1" dirty="0" smtClean="0">
                  <a:solidFill>
                    <a:srgbClr val="0070C0"/>
                  </a:solidFill>
                </a:endParaRPr>
              </a:p>
              <a:p>
                <a:r>
                  <a:rPr lang="en-GB" sz="800" b="1" dirty="0" smtClean="0">
                    <a:solidFill>
                      <a:srgbClr val="0070C0"/>
                    </a:solidFill>
                  </a:rPr>
                  <a:t>                                 </a:t>
                </a:r>
                <a:r>
                  <a:rPr lang="en-GB" sz="1000" b="1" dirty="0" err="1" smtClean="0">
                    <a:solidFill>
                      <a:srgbClr val="0070C0"/>
                    </a:solidFill>
                  </a:rPr>
                  <a:t>Levenberg</a:t>
                </a:r>
                <a:r>
                  <a:rPr lang="en-GB" sz="1000" b="1" dirty="0" smtClean="0">
                    <a:solidFill>
                      <a:srgbClr val="0070C0"/>
                    </a:solidFill>
                  </a:rPr>
                  <a:t>-Marquardt Algorithm </a:t>
                </a:r>
                <a:endParaRPr lang="en-GB" sz="8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698610" y="1753495"/>
                <a:ext cx="1645002" cy="8559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b="1" i="1" dirty="0" smtClean="0"/>
                  <a:t>X=-0.54 </a:t>
                </a:r>
                <a:r>
                  <a:rPr lang="en-GB" i="1" dirty="0"/>
                  <a:t>± </a:t>
                </a:r>
                <a:r>
                  <a:rPr lang="en-GB" i="1" dirty="0" smtClean="0"/>
                  <a:t>0.01  </a:t>
                </a:r>
              </a:p>
              <a:p>
                <a:pPr algn="r"/>
                <a:r>
                  <a:rPr lang="en-GB" b="1" i="1" dirty="0" smtClean="0">
                    <a:solidFill>
                      <a:srgbClr val="FF0000"/>
                    </a:solidFill>
                  </a:rPr>
                  <a:t>X=-0.41 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± 0.01  </a:t>
                </a:r>
              </a:p>
              <a:p>
                <a:pPr algn="r"/>
                <a:r>
                  <a:rPr lang="en-GB" b="1" i="1" dirty="0" smtClean="0">
                    <a:solidFill>
                      <a:srgbClr val="0070C0"/>
                    </a:solidFill>
                  </a:rPr>
                  <a:t>X=-0.55 </a:t>
                </a:r>
                <a:r>
                  <a:rPr lang="en-GB" i="1" dirty="0" smtClean="0">
                    <a:solidFill>
                      <a:srgbClr val="0070C0"/>
                    </a:solidFill>
                  </a:rPr>
                  <a:t>± 0.01  </a:t>
                </a: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2044585" y="1777674"/>
              <a:ext cx="2675548" cy="11441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31" name="Picture 6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7693991" y="1222146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387966" y="5559295"/>
            <a:ext cx="38474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Back at Geometry #1 conditioning is rate recovered.</a:t>
            </a:r>
          </a:p>
          <a:p>
            <a:endParaRPr lang="en-GB" sz="1200" b="1" dirty="0" smtClean="0"/>
          </a:p>
          <a:p>
            <a:r>
              <a:rPr lang="en-GB" sz="1200" b="1" dirty="0" smtClean="0"/>
              <a:t>Pressure ~x2 larger than the foreseen after extrapolation.</a:t>
            </a:r>
          </a:p>
          <a:p>
            <a:endParaRPr lang="en-GB" sz="1200" b="1" dirty="0" smtClean="0"/>
          </a:p>
        </p:txBody>
      </p:sp>
      <p:sp>
        <p:nvSpPr>
          <p:cNvPr id="35" name="Rectangle 34"/>
          <p:cNvSpPr/>
          <p:nvPr/>
        </p:nvSpPr>
        <p:spPr>
          <a:xfrm>
            <a:off x="1400597" y="5538371"/>
            <a:ext cx="6414788" cy="6395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70067" y="1142191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939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5" y="179324"/>
            <a:ext cx="2116874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sz="4400" b="1" dirty="0"/>
              <a:t>Outline</a:t>
            </a:r>
          </a:p>
        </p:txBody>
      </p:sp>
      <p:sp>
        <p:nvSpPr>
          <p:cNvPr id="12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137485" y="1977548"/>
            <a:ext cx="547040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 smtClean="0"/>
              <a:t>Motivation</a:t>
            </a:r>
            <a:r>
              <a:rPr lang="es-ES" sz="2400" b="1" dirty="0" smtClean="0"/>
              <a:t> of </a:t>
            </a:r>
            <a:r>
              <a:rPr lang="es-ES" sz="2400" b="1" dirty="0" err="1" smtClean="0"/>
              <a:t>the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Experiment</a:t>
            </a:r>
            <a:endParaRPr lang="es-ES" sz="2400" b="1" dirty="0" smtClean="0"/>
          </a:p>
          <a:p>
            <a:endParaRPr lang="es-ES" sz="2400" b="1" dirty="0"/>
          </a:p>
          <a:p>
            <a:r>
              <a:rPr lang="es-ES" sz="2400" b="1" dirty="0" err="1" smtClean="0"/>
              <a:t>Description</a:t>
            </a:r>
            <a:r>
              <a:rPr lang="es-ES" sz="2400" b="1" dirty="0" smtClean="0"/>
              <a:t> of </a:t>
            </a:r>
            <a:r>
              <a:rPr lang="es-ES" sz="2400" b="1" dirty="0" err="1" smtClean="0"/>
              <a:t>the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Experiment</a:t>
            </a:r>
            <a:endParaRPr lang="es-ES" sz="2400" b="1" dirty="0" smtClean="0"/>
          </a:p>
          <a:p>
            <a:r>
              <a:rPr lang="es-ES" sz="2400" b="1" dirty="0"/>
              <a:t>	</a:t>
            </a:r>
            <a:r>
              <a:rPr lang="es-ES" sz="2400" b="1" dirty="0" err="1" smtClean="0"/>
              <a:t>Samples</a:t>
            </a:r>
            <a:endParaRPr lang="es-ES" sz="2400" b="1" dirty="0" smtClean="0"/>
          </a:p>
          <a:p>
            <a:r>
              <a:rPr lang="es-ES" sz="2400" b="1" dirty="0"/>
              <a:t>	</a:t>
            </a:r>
            <a:r>
              <a:rPr lang="es-ES" sz="2400" b="1" dirty="0" err="1" smtClean="0"/>
              <a:t>Geometry</a:t>
            </a:r>
            <a:endParaRPr lang="es-ES" sz="2400" b="1" dirty="0" smtClean="0"/>
          </a:p>
          <a:p>
            <a:r>
              <a:rPr lang="es-ES" sz="2400" b="1" dirty="0"/>
              <a:t>	</a:t>
            </a:r>
            <a:r>
              <a:rPr lang="es-ES" sz="2400" b="1" dirty="0" smtClean="0"/>
              <a:t>Experimental </a:t>
            </a:r>
            <a:r>
              <a:rPr lang="es-ES" sz="2400" b="1" dirty="0" err="1" smtClean="0"/>
              <a:t>Configurations</a:t>
            </a:r>
            <a:endParaRPr lang="es-ES" sz="2400" b="1" dirty="0" smtClean="0"/>
          </a:p>
          <a:p>
            <a:endParaRPr lang="es-ES" sz="2400" b="1" dirty="0" smtClean="0"/>
          </a:p>
          <a:p>
            <a:r>
              <a:rPr lang="es-ES" sz="2400" b="1" dirty="0" err="1" smtClean="0"/>
              <a:t>Results</a:t>
            </a:r>
            <a:r>
              <a:rPr lang="es-ES" sz="2400" b="1" dirty="0" smtClean="0"/>
              <a:t> and </a:t>
            </a:r>
            <a:r>
              <a:rPr lang="es-ES" sz="2400" b="1" dirty="0" err="1" smtClean="0"/>
              <a:t>Comparison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with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Simulations</a:t>
            </a:r>
            <a:endParaRPr lang="es-E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812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6" name="image16.jpeg"/>
          <p:cNvPicPr>
            <a:picLocks noChangeAspect="1"/>
          </p:cNvPicPr>
          <p:nvPr/>
        </p:nvPicPr>
        <p:blipFill>
          <a:blip r:embed="rId5">
            <a:extLst/>
          </a:blip>
          <a:srcRect l="5021" r="5865"/>
          <a:stretch>
            <a:fillRect/>
          </a:stretch>
        </p:blipFill>
        <p:spPr>
          <a:xfrm>
            <a:off x="3446369" y="3722249"/>
            <a:ext cx="2037564" cy="2253091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miter lim="400000"/>
          </a:ln>
          <a:effectLst/>
        </p:spPr>
      </p:pic>
      <p:pic>
        <p:nvPicPr>
          <p:cNvPr id="21" name="image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696644" y="3633024"/>
            <a:ext cx="2445298" cy="246161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" name="Group 2"/>
          <p:cNvGrpSpPr/>
          <p:nvPr/>
        </p:nvGrpSpPr>
        <p:grpSpPr>
          <a:xfrm>
            <a:off x="7752104" y="3607949"/>
            <a:ext cx="3922822" cy="2519165"/>
            <a:chOff x="7304444" y="3492667"/>
            <a:chExt cx="4049356" cy="2755169"/>
          </a:xfrm>
        </p:grpSpPr>
        <p:sp>
          <p:nvSpPr>
            <p:cNvPr id="6" name="Rectangle 5"/>
            <p:cNvSpPr/>
            <p:nvPr/>
          </p:nvSpPr>
          <p:spPr>
            <a:xfrm>
              <a:off x="7304444" y="4715096"/>
              <a:ext cx="484094" cy="33554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/>
            <p:cNvGrpSpPr/>
            <p:nvPr/>
          </p:nvGrpSpPr>
          <p:grpSpPr>
            <a:xfrm rot="10800000">
              <a:off x="8510018" y="3492667"/>
              <a:ext cx="2843782" cy="2755169"/>
              <a:chOff x="8368553" y="3480512"/>
              <a:chExt cx="2843782" cy="2755169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74" t="13975" r="9806" b="54828"/>
              <a:stretch/>
            </p:blipFill>
            <p:spPr>
              <a:xfrm rot="5400000">
                <a:off x="7627530" y="4329112"/>
                <a:ext cx="2729934" cy="1032734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74" t="56925" r="9806"/>
              <a:stretch/>
            </p:blipFill>
            <p:spPr>
              <a:xfrm rot="5400000">
                <a:off x="9134413" y="4157759"/>
                <a:ext cx="2729934" cy="1425910"/>
              </a:xfrm>
              <a:prstGeom prst="rect">
                <a:avLst/>
              </a:prstGeom>
            </p:spPr>
          </p:pic>
          <p:sp>
            <p:nvSpPr>
              <p:cNvPr id="5" name="Isosceles Triangle 4"/>
              <p:cNvSpPr/>
              <p:nvPr/>
            </p:nvSpPr>
            <p:spPr>
              <a:xfrm rot="5400000">
                <a:off x="9150089" y="4558271"/>
                <a:ext cx="187325" cy="533400"/>
              </a:xfrm>
              <a:prstGeom prst="triangle">
                <a:avLst/>
              </a:prstGeom>
              <a:solidFill>
                <a:srgbClr val="005B87"/>
              </a:solidFill>
              <a:ln>
                <a:solidFill>
                  <a:srgbClr val="005B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368553" y="3592428"/>
                <a:ext cx="2843782" cy="257842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 flipV="1">
              <a:off x="7304444" y="3557495"/>
              <a:ext cx="1204780" cy="1157601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304444" y="5050640"/>
              <a:ext cx="1204780" cy="108339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ight Arrow 13"/>
            <p:cNvSpPr/>
            <p:nvPr/>
          </p:nvSpPr>
          <p:spPr>
            <a:xfrm rot="10800000">
              <a:off x="9617336" y="4715096"/>
              <a:ext cx="494852" cy="335544"/>
            </a:xfrm>
            <a:prstGeom prst="rightArrow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graphicFrame>
        <p:nvGraphicFramePr>
          <p:cNvPr id="20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26279"/>
              </p:ext>
            </p:extLst>
          </p:nvPr>
        </p:nvGraphicFramePr>
        <p:xfrm>
          <a:off x="419100" y="1042983"/>
          <a:ext cx="11265546" cy="25074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63650">
                  <a:extLst>
                    <a:ext uri="{9D8B030D-6E8A-4147-A177-3AD203B41FA5}">
                      <a16:colId xmlns:a16="http://schemas.microsoft.com/office/drawing/2014/main" xmlns="" val="135526212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60052208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xmlns="" val="3167840186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xmlns="" val="1231199852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xmlns="" val="1200487591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xmlns="" val="1830566851"/>
                    </a:ext>
                  </a:extLst>
                </a:gridCol>
                <a:gridCol w="1536700">
                  <a:extLst>
                    <a:ext uri="{9D8B030D-6E8A-4147-A177-3AD203B41FA5}">
                      <a16:colId xmlns:a16="http://schemas.microsoft.com/office/drawing/2014/main" xmlns="" val="918440647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xmlns="" val="3251028066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xmlns="" val="2646799515"/>
                    </a:ext>
                  </a:extLst>
                </a:gridCol>
                <a:gridCol w="838657">
                  <a:extLst>
                    <a:ext uri="{9D8B030D-6E8A-4147-A177-3AD203B41FA5}">
                      <a16:colId xmlns:a16="http://schemas.microsoft.com/office/drawing/2014/main" xmlns="" val="1660401286"/>
                    </a:ext>
                  </a:extLst>
                </a:gridCol>
                <a:gridCol w="870139">
                  <a:extLst>
                    <a:ext uri="{9D8B030D-6E8A-4147-A177-3AD203B41FA5}">
                      <a16:colId xmlns:a16="http://schemas.microsoft.com/office/drawing/2014/main" xmlns="" val="2530318980"/>
                    </a:ext>
                  </a:extLst>
                </a:gridCol>
              </a:tblGrid>
              <a:tr h="257637">
                <a:tc rowSpan="4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</a:t>
                      </a:r>
                    </a:p>
                  </a:txBody>
                  <a:tcPr marL="68580" marR="68580" marT="46800" marB="46800" anchor="b"/>
                </a:tc>
                <a:tc gridSpan="10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2.5GeV/130mA</a:t>
                      </a:r>
                    </a:p>
                  </a:txBody>
                  <a:tcPr marL="68580" marR="68580" marT="46800" marB="4680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12507149"/>
                  </a:ext>
                </a:extLst>
              </a:tr>
              <a:tr h="3007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3Ah</a:t>
                      </a:r>
                    </a:p>
                  </a:txBody>
                  <a:tcPr marL="68580" marR="68580" marT="46800" marB="4680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9.5Ah</a:t>
                      </a:r>
                    </a:p>
                  </a:txBody>
                  <a:tcPr marL="68580" marR="68580" marT="46800" marB="4680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5100043"/>
                  </a:ext>
                </a:extLst>
              </a:tr>
              <a:tr h="3501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Experiment</a:t>
                      </a:r>
                    </a:p>
                  </a:txBody>
                  <a:tcPr marL="68580" marR="68580" marT="72000" marB="7200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Calculations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Rel</a:t>
                      </a: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Discrepancy %</a:t>
                      </a:r>
                    </a:p>
                  </a:txBody>
                  <a:tcPr marL="68580" marR="68580" marT="72000" marB="7200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Experiment</a:t>
                      </a:r>
                    </a:p>
                  </a:txBody>
                  <a:tcPr marL="68580" marR="68580" marT="72000" marB="7200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Calculations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Rel</a:t>
                      </a: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Discrepancy %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44561838"/>
                  </a:ext>
                </a:extLst>
              </a:tr>
              <a:tr h="3501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1st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2nd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1st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2nd</a:t>
                      </a:r>
                    </a:p>
                  </a:txBody>
                  <a:tcPr marL="68580" marR="68580" marT="72000" marB="7200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1st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2nd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1st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2nd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extLst>
                  <a:ext uri="{0D108BD9-81ED-4DB2-BD59-A6C34878D82A}">
                    <a16:rowId xmlns:a16="http://schemas.microsoft.com/office/drawing/2014/main" xmlns="" val="41367381"/>
                  </a:ext>
                </a:extLst>
              </a:tr>
              <a:tr h="350182">
                <a:tc>
                  <a:txBody>
                    <a:bodyPr/>
                    <a:lstStyle/>
                    <a:p>
                      <a: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Middle (mbar) 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46800" marB="468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5.7E-09 ± 15%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2.3E-08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6.3E-9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74%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9%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3.0E-09 ± 15%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1.2E-08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3.3E-9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76%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13.2%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93804493"/>
                  </a:ext>
                </a:extLst>
              </a:tr>
              <a:tr h="350182">
                <a:tc>
                  <a:txBody>
                    <a:bodyPr/>
                    <a:lstStyle/>
                    <a:p>
                      <a: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Front </a:t>
                      </a: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(mbar)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46800" marB="468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2.9E-09 ± 15%</a:t>
                      </a: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4.7E-09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2.9E-9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33%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2.0E-09 ± 15%</a:t>
                      </a: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2.8E-09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1.6E-9</a:t>
                      </a: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31%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15%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60049925"/>
                  </a:ext>
                </a:extLst>
              </a:tr>
              <a:tr h="350182">
                <a:tc>
                  <a:txBody>
                    <a:bodyPr/>
                    <a:lstStyle/>
                    <a:p>
                      <a: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Back (mbar) 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46800" marB="468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2.0E-09 ± 15%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3.8E-09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2.8E-9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46%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29%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1.0E-09 ± 15%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2.0E-09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1.4E-9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45%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25%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0280927"/>
                  </a:ext>
                </a:extLst>
              </a:tr>
            </a:tbl>
          </a:graphicData>
        </a:graphic>
      </p:graphicFrame>
      <p:cxnSp>
        <p:nvCxnSpPr>
          <p:cNvPr id="10" name="Straight Connector 9"/>
          <p:cNvCxnSpPr/>
          <p:nvPr/>
        </p:nvCxnSpPr>
        <p:spPr>
          <a:xfrm flipH="1">
            <a:off x="6527800" y="1457778"/>
            <a:ext cx="1588" cy="208915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hape 148"/>
          <p:cNvSpPr txBox="1">
            <a:spLocks/>
          </p:cNvSpPr>
          <p:nvPr/>
        </p:nvSpPr>
        <p:spPr>
          <a:xfrm>
            <a:off x="5471886" y="135625"/>
            <a:ext cx="666361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– Comparison with Calculations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57686" y="3795717"/>
            <a:ext cx="31154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Leak tight Chimney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Perfectly pointy reflector</a:t>
            </a:r>
          </a:p>
          <a:p>
            <a:endParaRPr lang="en-GB" dirty="0" smtClean="0"/>
          </a:p>
          <a:p>
            <a:r>
              <a:rPr lang="en-GB" b="1" dirty="0" smtClean="0"/>
              <a:t>2</a:t>
            </a:r>
            <a:r>
              <a:rPr lang="en-GB" b="1" baseline="30000" dirty="0" smtClean="0"/>
              <a:t>nd</a:t>
            </a:r>
            <a:r>
              <a:rPr lang="en-GB" b="1" dirty="0" smtClean="0"/>
              <a:t> Calculations </a:t>
            </a:r>
            <a:r>
              <a:rPr lang="en-GB" dirty="0" smtClean="0"/>
              <a:t>(more realistic)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Not leak </a:t>
            </a:r>
            <a:r>
              <a:rPr lang="en-GB" dirty="0"/>
              <a:t>tight Chimney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Rounded </a:t>
            </a:r>
            <a:r>
              <a:rPr lang="en-GB" dirty="0"/>
              <a:t>reflector</a:t>
            </a:r>
          </a:p>
          <a:p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11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233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17.jpeg"/>
          <p:cNvPicPr>
            <a:picLocks noChangeAspect="1"/>
          </p:cNvPicPr>
          <p:nvPr/>
        </p:nvPicPr>
        <p:blipFill>
          <a:blip r:embed="rId2">
            <a:extLst/>
          </a:blip>
          <a:srcRect l="486" r="485"/>
          <a:stretch>
            <a:fillRect/>
          </a:stretch>
        </p:blipFill>
        <p:spPr>
          <a:xfrm>
            <a:off x="7407672" y="916084"/>
            <a:ext cx="4558490" cy="5359928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27" name="Shape 404"/>
          <p:cNvSpPr/>
          <p:nvPr/>
        </p:nvSpPr>
        <p:spPr>
          <a:xfrm>
            <a:off x="8064498" y="987930"/>
            <a:ext cx="546101" cy="1170215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28" name="image18.jpeg"/>
          <p:cNvPicPr>
            <a:picLocks noChangeAspect="1"/>
          </p:cNvPicPr>
          <p:nvPr/>
        </p:nvPicPr>
        <p:blipFill>
          <a:blip r:embed="rId5">
            <a:extLst/>
          </a:blip>
          <a:srcRect l="29741" t="5516" r="29740" b="13425"/>
          <a:stretch>
            <a:fillRect/>
          </a:stretch>
        </p:blipFill>
        <p:spPr>
          <a:xfrm>
            <a:off x="4826138" y="1145794"/>
            <a:ext cx="1837224" cy="4900507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miter lim="400000"/>
          </a:ln>
          <a:effectLst/>
        </p:spPr>
      </p:pic>
      <p:sp>
        <p:nvSpPr>
          <p:cNvPr id="29" name="Shape 406"/>
          <p:cNvSpPr/>
          <p:nvPr/>
        </p:nvSpPr>
        <p:spPr>
          <a:xfrm flipV="1">
            <a:off x="4826138" y="987928"/>
            <a:ext cx="3238359" cy="138456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0" name="Shape 407"/>
          <p:cNvSpPr/>
          <p:nvPr/>
        </p:nvSpPr>
        <p:spPr>
          <a:xfrm flipV="1">
            <a:off x="6663362" y="2158143"/>
            <a:ext cx="1947237" cy="3888157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grpSp>
        <p:nvGrpSpPr>
          <p:cNvPr id="24" name="Group 23"/>
          <p:cNvGrpSpPr/>
          <p:nvPr/>
        </p:nvGrpSpPr>
        <p:grpSpPr>
          <a:xfrm>
            <a:off x="11701691" y="3975669"/>
            <a:ext cx="535253" cy="295275"/>
            <a:chOff x="11701691" y="3975669"/>
            <a:chExt cx="535253" cy="295275"/>
          </a:xfrm>
        </p:grpSpPr>
        <p:sp>
          <p:nvSpPr>
            <p:cNvPr id="25" name="Down Arrow 24"/>
            <p:cNvSpPr/>
            <p:nvPr/>
          </p:nvSpPr>
          <p:spPr>
            <a:xfrm rot="7504801">
              <a:off x="11790362" y="3886998"/>
              <a:ext cx="295275" cy="472618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 rot="1997168">
              <a:off x="11718853" y="4003445"/>
              <a:ext cx="5180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bg1"/>
                  </a:solidFill>
                </a:rPr>
                <a:t>Beam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2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Equipment</a:t>
            </a:r>
            <a:endParaRPr lang="en-GB" sz="2400" b="1" dirty="0"/>
          </a:p>
        </p:txBody>
      </p:sp>
      <p:pic>
        <p:nvPicPr>
          <p:cNvPr id="33" name="Picture 2" descr="D:\L.A.Gonzalez-BackUp-20-07-2017\EuroCircol\EuroCircol-Meetings\Meetings-CERN\Seminar-20-02-18\AngleandStraigh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41" y="1711429"/>
            <a:ext cx="3811437" cy="338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88053" y="1678288"/>
            <a:ext cx="3951275" cy="163362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88053" y="3429000"/>
            <a:ext cx="3951275" cy="171857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177453" y="1059822"/>
                <a:ext cx="2344488" cy="569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i="1" dirty="0" smtClean="0"/>
                  <a:t>R</a:t>
                </a:r>
                <a:r>
                  <a:rPr lang="de-DE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𝑅𝑒𝑓𝑙𝑒𝑐𝑡𝑖𝑜𝑛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𝑆𝑡𝑟𝑎𝑖𝑔h𝑡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𝑇h𝑟𝑜𝑢𝑔h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0" smtClean="0">
                        <a:latin typeface="Cambria Math"/>
                      </a:rPr>
                      <m:t>100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453" y="1059822"/>
                <a:ext cx="2344488" cy="569002"/>
              </a:xfrm>
              <a:prstGeom prst="rect">
                <a:avLst/>
              </a:prstGeom>
              <a:blipFill>
                <a:blip r:embed="rId7"/>
                <a:stretch>
                  <a:fillRect l="-2078" b="-43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12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2101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3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0" name="Shape 148"/>
          <p:cNvSpPr txBox="1">
            <a:spLocks/>
          </p:cNvSpPr>
          <p:nvPr/>
        </p:nvSpPr>
        <p:spPr>
          <a:xfrm>
            <a:off x="7099540" y="135625"/>
            <a:ext cx="5035956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Results </a:t>
            </a:r>
            <a:r>
              <a:rPr lang="en-GB" sz="2400" b="1" dirty="0" err="1" smtClean="0"/>
              <a:t>Protoype</a:t>
            </a:r>
            <a:r>
              <a:rPr lang="en-GB" sz="2400" b="1" dirty="0" smtClean="0"/>
              <a:t> #1</a:t>
            </a:r>
            <a:endParaRPr lang="en-GB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324" y="1574193"/>
            <a:ext cx="5299616" cy="3614399"/>
          </a:xfrm>
          <a:prstGeom prst="rect">
            <a:avLst/>
          </a:prstGeom>
        </p:spPr>
      </p:pic>
      <p:pic>
        <p:nvPicPr>
          <p:cNvPr id="55" name="Picture 2" descr="D:\L.A.Gonzalez-BackUp-20-07-2017\EuroCircol\EuroCircol-Meetings\Meetings-CERN\Seminar-20-02-18\AngleandStraigh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41" y="1711429"/>
            <a:ext cx="3811437" cy="338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88053" y="1678288"/>
            <a:ext cx="3951275" cy="163362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88053" y="3429000"/>
            <a:ext cx="3951275" cy="171857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1177453" y="1059822"/>
                <a:ext cx="2344488" cy="569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i="1" dirty="0" smtClean="0"/>
                  <a:t>R</a:t>
                </a:r>
                <a:r>
                  <a:rPr lang="de-DE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𝑅𝑒𝑓𝑙𝑒𝑐𝑡𝑖𝑜𝑛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𝑆𝑡𝑟𝑎𝑖𝑔h𝑡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𝑇h𝑟𝑜𝑢𝑔h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0" smtClean="0">
                        <a:latin typeface="Cambria Math"/>
                      </a:rPr>
                      <m:t>100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453" y="1059822"/>
                <a:ext cx="2344488" cy="569002"/>
              </a:xfrm>
              <a:prstGeom prst="rect">
                <a:avLst/>
              </a:prstGeom>
              <a:blipFill>
                <a:blip r:embed="rId6"/>
                <a:stretch>
                  <a:fillRect l="-2078" b="-43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3" name="image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8313" y="5202728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Rectangle 82"/>
          <p:cNvSpPr/>
          <p:nvPr/>
        </p:nvSpPr>
        <p:spPr>
          <a:xfrm>
            <a:off x="117572" y="5673784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TextBox 83"/>
          <p:cNvSpPr txBox="1"/>
          <p:nvPr/>
        </p:nvSpPr>
        <p:spPr>
          <a:xfrm>
            <a:off x="514671" y="5401424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pic>
        <p:nvPicPr>
          <p:cNvPr id="85" name="image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21776" y="5162175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Rectangle 85"/>
          <p:cNvSpPr/>
          <p:nvPr/>
        </p:nvSpPr>
        <p:spPr>
          <a:xfrm>
            <a:off x="1199721" y="5497794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TextBox 86"/>
          <p:cNvSpPr txBox="1"/>
          <p:nvPr/>
        </p:nvSpPr>
        <p:spPr>
          <a:xfrm>
            <a:off x="1619259" y="5366007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#2</a:t>
            </a:r>
            <a:endParaRPr lang="de-DE" sz="1400" b="1" dirty="0"/>
          </a:p>
        </p:txBody>
      </p:sp>
      <p:pic>
        <p:nvPicPr>
          <p:cNvPr id="88" name="image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244423" y="5159890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Rectangle 88"/>
          <p:cNvSpPr/>
          <p:nvPr/>
        </p:nvSpPr>
        <p:spPr>
          <a:xfrm>
            <a:off x="2317873" y="5631859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TextBox 89"/>
          <p:cNvSpPr txBox="1"/>
          <p:nvPr/>
        </p:nvSpPr>
        <p:spPr>
          <a:xfrm>
            <a:off x="2751769" y="5348714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#3</a:t>
            </a:r>
            <a:endParaRPr lang="de-DE" sz="1400" b="1" dirty="0"/>
          </a:p>
        </p:txBody>
      </p:sp>
      <p:pic>
        <p:nvPicPr>
          <p:cNvPr id="91" name="image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379665" y="5159890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Rectangle 91"/>
          <p:cNvSpPr/>
          <p:nvPr/>
        </p:nvSpPr>
        <p:spPr>
          <a:xfrm>
            <a:off x="3858473" y="5560694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Box 92"/>
          <p:cNvSpPr txBox="1"/>
          <p:nvPr/>
        </p:nvSpPr>
        <p:spPr>
          <a:xfrm>
            <a:off x="3540172" y="5351165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#4</a:t>
            </a:r>
            <a:endParaRPr lang="de-DE" sz="14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10788841" y="198862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2.4%</a:t>
            </a:r>
            <a:endParaRPr lang="de-DE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10788841" y="405392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0.5%</a:t>
            </a:r>
            <a:endParaRPr lang="de-DE" b="1" dirty="0"/>
          </a:p>
        </p:txBody>
      </p:sp>
      <p:sp>
        <p:nvSpPr>
          <p:cNvPr id="96" name="Right Brace 95"/>
          <p:cNvSpPr/>
          <p:nvPr/>
        </p:nvSpPr>
        <p:spPr>
          <a:xfrm>
            <a:off x="10515184" y="1967344"/>
            <a:ext cx="162436" cy="470282"/>
          </a:xfrm>
          <a:prstGeom prst="rightBrace">
            <a:avLst>
              <a:gd name="adj1" fmla="val 52900"/>
              <a:gd name="adj2" fmla="val 4821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Right Brace 96"/>
          <p:cNvSpPr/>
          <p:nvPr/>
        </p:nvSpPr>
        <p:spPr>
          <a:xfrm>
            <a:off x="10505208" y="4053926"/>
            <a:ext cx="174682" cy="451870"/>
          </a:xfrm>
          <a:prstGeom prst="rightBrace">
            <a:avLst>
              <a:gd name="adj1" fmla="val 52900"/>
              <a:gd name="adj2" fmla="val 5140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TextBox 97"/>
          <p:cNvSpPr txBox="1"/>
          <p:nvPr/>
        </p:nvSpPr>
        <p:spPr>
          <a:xfrm>
            <a:off x="5655572" y="5304979"/>
            <a:ext cx="4767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Photoelectron current measurements at the photon cup show a very low amount of reflected photons for Geometry 4.</a:t>
            </a:r>
          </a:p>
          <a:p>
            <a:endParaRPr lang="en-GB" sz="1200" b="1" dirty="0" smtClean="0"/>
          </a:p>
        </p:txBody>
      </p:sp>
      <p:sp>
        <p:nvSpPr>
          <p:cNvPr id="99" name="Rectangle 98"/>
          <p:cNvSpPr/>
          <p:nvPr/>
        </p:nvSpPr>
        <p:spPr>
          <a:xfrm>
            <a:off x="5655572" y="5202729"/>
            <a:ext cx="4836743" cy="66290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13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238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14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10451" y="918729"/>
            <a:ext cx="4594540" cy="5340807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701691" y="3975669"/>
            <a:ext cx="535253" cy="295275"/>
            <a:chOff x="11701691" y="3975669"/>
            <a:chExt cx="535253" cy="295275"/>
          </a:xfrm>
        </p:grpSpPr>
        <p:sp>
          <p:nvSpPr>
            <p:cNvPr id="17" name="Down Arrow 16"/>
            <p:cNvSpPr/>
            <p:nvPr/>
          </p:nvSpPr>
          <p:spPr>
            <a:xfrm rot="7504801">
              <a:off x="11790362" y="3886998"/>
              <a:ext cx="295275" cy="472618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 rot="1997168">
              <a:off x="11718853" y="4003445"/>
              <a:ext cx="5180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bg1"/>
                  </a:solidFill>
                </a:rPr>
                <a:t>Beam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0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Heat Load Studies</a:t>
            </a:r>
          </a:p>
          <a:p>
            <a:pPr algn="r"/>
            <a:r>
              <a:rPr lang="en-GB" sz="2400" b="1" dirty="0" smtClean="0"/>
              <a:t>Experimental Equipment</a:t>
            </a:r>
            <a:endParaRPr lang="en-GB" sz="2400" b="1" dirty="0"/>
          </a:p>
        </p:txBody>
      </p:sp>
      <p:pic>
        <p:nvPicPr>
          <p:cNvPr id="21" name="image1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09717" y="1120705"/>
            <a:ext cx="1431324" cy="189411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2" t="30869" r="24064" b="47630"/>
          <a:stretch/>
        </p:blipFill>
        <p:spPr>
          <a:xfrm>
            <a:off x="327844" y="1120705"/>
            <a:ext cx="4936628" cy="1894115"/>
          </a:xfrm>
          <a:prstGeom prst="rect">
            <a:avLst/>
          </a:prstGeom>
        </p:spPr>
      </p:pic>
      <p:pic>
        <p:nvPicPr>
          <p:cNvPr id="24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57" y="3219810"/>
            <a:ext cx="6577144" cy="724678"/>
          </a:xfrm>
          <a:prstGeom prst="rect">
            <a:avLst/>
          </a:prstGeom>
        </p:spPr>
      </p:pic>
      <p:pic>
        <p:nvPicPr>
          <p:cNvPr id="25" name="image9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58634" y="4118201"/>
            <a:ext cx="2818951" cy="1957904"/>
          </a:xfrm>
          <a:prstGeom prst="rect">
            <a:avLst/>
          </a:prstGeom>
          <a:ln w="63500" cap="flat">
            <a:solidFill>
              <a:srgbClr val="000000"/>
            </a:solidFill>
            <a:prstDash val="solid"/>
            <a:miter lim="400000"/>
          </a:ln>
          <a:effectLst/>
        </p:spPr>
      </p:pic>
      <p:pic>
        <p:nvPicPr>
          <p:cNvPr id="26" name="image3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561336" y="4149478"/>
            <a:ext cx="1916143" cy="192892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Oval 3"/>
          <p:cNvSpPr/>
          <p:nvPr/>
        </p:nvSpPr>
        <p:spPr>
          <a:xfrm>
            <a:off x="3484333" y="5036938"/>
            <a:ext cx="154005" cy="154004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642153" y="5035165"/>
            <a:ext cx="154005" cy="154004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>
            <a:endCxn id="27" idx="7"/>
          </p:cNvCxnSpPr>
          <p:nvPr/>
        </p:nvCxnSpPr>
        <p:spPr>
          <a:xfrm flipH="1">
            <a:off x="2773604" y="4321620"/>
            <a:ext cx="692458" cy="7360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0" idx="2"/>
            <a:endCxn id="4" idx="0"/>
          </p:cNvCxnSpPr>
          <p:nvPr/>
        </p:nvCxnSpPr>
        <p:spPr>
          <a:xfrm flipH="1">
            <a:off x="3561336" y="4332896"/>
            <a:ext cx="162081" cy="7040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38314" y="3963564"/>
            <a:ext cx="770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PT100</a:t>
            </a:r>
            <a:endParaRPr lang="en-GB" dirty="0"/>
          </a:p>
        </p:txBody>
      </p:sp>
      <p:pic>
        <p:nvPicPr>
          <p:cNvPr id="28" name="Picture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43" t="26369" r="25013" b="38574"/>
          <a:stretch/>
        </p:blipFill>
        <p:spPr>
          <a:xfrm>
            <a:off x="5794444" y="4379938"/>
            <a:ext cx="1998697" cy="1585504"/>
          </a:xfrm>
          <a:prstGeom prst="rect">
            <a:avLst/>
          </a:prstGeom>
          <a:ln w="41275">
            <a:solidFill>
              <a:schemeClr val="tx1"/>
            </a:solidFill>
          </a:ln>
        </p:spPr>
      </p:pic>
      <p:sp>
        <p:nvSpPr>
          <p:cNvPr id="29" name="TextBox 9"/>
          <p:cNvSpPr txBox="1"/>
          <p:nvPr/>
        </p:nvSpPr>
        <p:spPr>
          <a:xfrm>
            <a:off x="4995826" y="3924899"/>
            <a:ext cx="770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PT100</a:t>
            </a:r>
            <a:endParaRPr lang="en-GB" dirty="0"/>
          </a:p>
        </p:txBody>
      </p:sp>
      <p:cxnSp>
        <p:nvCxnSpPr>
          <p:cNvPr id="37" name="Straight Arrow Connector 30"/>
          <p:cNvCxnSpPr>
            <a:stCxn id="29" idx="2"/>
          </p:cNvCxnSpPr>
          <p:nvPr/>
        </p:nvCxnSpPr>
        <p:spPr>
          <a:xfrm>
            <a:off x="5380929" y="4294231"/>
            <a:ext cx="892540" cy="8784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 rot="20372166">
            <a:off x="8826695" y="2429863"/>
            <a:ext cx="120650" cy="174656"/>
          </a:xfrm>
          <a:prstGeom prst="ellipse">
            <a:avLst/>
          </a:prstGeom>
          <a:solidFill>
            <a:srgbClr val="D0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 rot="20372166">
            <a:off x="9647395" y="2912086"/>
            <a:ext cx="120650" cy="174656"/>
          </a:xfrm>
          <a:prstGeom prst="ellipse">
            <a:avLst/>
          </a:prstGeom>
          <a:solidFill>
            <a:srgbClr val="D0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 rot="20372166">
            <a:off x="10516075" y="3410280"/>
            <a:ext cx="120650" cy="174656"/>
          </a:xfrm>
          <a:prstGeom prst="ellipse">
            <a:avLst/>
          </a:prstGeom>
          <a:solidFill>
            <a:srgbClr val="D0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15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213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1" y="1158092"/>
            <a:ext cx="6643830" cy="4936543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320" y="1146399"/>
            <a:ext cx="5353696" cy="589877"/>
          </a:xfrm>
          <a:prstGeom prst="rect">
            <a:avLst/>
          </a:prstGeom>
        </p:spPr>
      </p:pic>
      <p:sp>
        <p:nvSpPr>
          <p:cNvPr id="23" name="CuadroTexto 5"/>
          <p:cNvSpPr txBox="1"/>
          <p:nvPr/>
        </p:nvSpPr>
        <p:spPr>
          <a:xfrm flipH="1">
            <a:off x="6149516" y="3893434"/>
            <a:ext cx="402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7E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s-ES" sz="1600" b="1" dirty="0">
              <a:solidFill>
                <a:srgbClr val="FF7E0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uadroTexto 47"/>
          <p:cNvSpPr txBox="1"/>
          <p:nvPr/>
        </p:nvSpPr>
        <p:spPr>
          <a:xfrm flipH="1">
            <a:off x="6108602" y="3399698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7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5" name="CuadroTexto 48"/>
          <p:cNvSpPr txBox="1"/>
          <p:nvPr/>
        </p:nvSpPr>
        <p:spPr>
          <a:xfrm flipH="1">
            <a:off x="6114644" y="2211054"/>
            <a:ext cx="495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26" name="CuadroTexto 49"/>
          <p:cNvSpPr txBox="1"/>
          <p:nvPr/>
        </p:nvSpPr>
        <p:spPr>
          <a:xfrm flipH="1">
            <a:off x="6108602" y="1886595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1A1A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7" name="CuadroTexto 50"/>
          <p:cNvSpPr txBox="1"/>
          <p:nvPr/>
        </p:nvSpPr>
        <p:spPr>
          <a:xfrm flipH="1">
            <a:off x="6085903" y="1381868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53" y="1936866"/>
            <a:ext cx="4343447" cy="1500190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 flipH="1">
            <a:off x="9864814" y="1595810"/>
            <a:ext cx="117386" cy="33647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9873722" y="1949164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9891712" y="1322274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10820400" y="1541417"/>
            <a:ext cx="266700" cy="360038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0820400" y="1919991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1044237" y="1313765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>
            <a:off x="7219950" y="1514475"/>
            <a:ext cx="409575" cy="403855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629525" y="1936866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7032680" y="1313020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10378525" y="1510518"/>
            <a:ext cx="136459" cy="438646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0378525" y="1949164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10424496" y="1236982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4" name="Shape 148"/>
          <p:cNvSpPr txBox="1">
            <a:spLocks/>
          </p:cNvSpPr>
          <p:nvPr/>
        </p:nvSpPr>
        <p:spPr>
          <a:xfrm>
            <a:off x="7032680" y="135625"/>
            <a:ext cx="5102816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Heat Load Studies</a:t>
            </a:r>
          </a:p>
          <a:p>
            <a:pPr algn="r"/>
            <a:r>
              <a:rPr lang="en-GB" sz="2400" b="1" dirty="0" smtClean="0"/>
              <a:t>Experimental Results Prototype #2</a:t>
            </a:r>
            <a:endParaRPr lang="en-GB" sz="2400" b="1" dirty="0"/>
          </a:p>
        </p:txBody>
      </p:sp>
      <p:sp>
        <p:nvSpPr>
          <p:cNvPr id="5" name="Cerrar llave 4"/>
          <p:cNvSpPr/>
          <p:nvPr/>
        </p:nvSpPr>
        <p:spPr>
          <a:xfrm rot="16200000">
            <a:off x="1550017" y="3260048"/>
            <a:ext cx="386970" cy="1310958"/>
          </a:xfrm>
          <a:prstGeom prst="rightBrace">
            <a:avLst>
              <a:gd name="adj1" fmla="val 26280"/>
              <a:gd name="adj2" fmla="val 50000"/>
            </a:avLst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1088023" y="3368920"/>
            <a:ext cx="153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Extrapolation</a:t>
            </a:r>
            <a:endParaRPr lang="es-ES" dirty="0"/>
          </a:p>
        </p:txBody>
      </p:sp>
      <p:sp>
        <p:nvSpPr>
          <p:cNvPr id="36" name="TextBox 22"/>
          <p:cNvSpPr txBox="1"/>
          <p:nvPr/>
        </p:nvSpPr>
        <p:spPr>
          <a:xfrm>
            <a:off x="7160994" y="4708945"/>
            <a:ext cx="4042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Extrapolation @ 0 mA converge in 20</a:t>
            </a:r>
            <a:r>
              <a:rPr lang="es-ES_tradnl" sz="1200" b="1" dirty="0"/>
              <a:t>º</a:t>
            </a:r>
            <a:r>
              <a:rPr lang="en-GB" sz="1200" b="1" dirty="0" smtClean="0"/>
              <a:t>C </a:t>
            </a:r>
          </a:p>
          <a:p>
            <a:endParaRPr lang="en-GB" sz="1200" b="1" dirty="0"/>
          </a:p>
          <a:p>
            <a:r>
              <a:rPr lang="es-ES_tradnl" sz="1200" b="1" dirty="0" err="1" smtClean="0"/>
              <a:t>Reliable</a:t>
            </a:r>
            <a:r>
              <a:rPr lang="es-ES_tradnl" sz="1200" b="1" dirty="0" smtClean="0"/>
              <a:t> experimental data</a:t>
            </a:r>
            <a:endParaRPr lang="en-GB" sz="1200" b="1" dirty="0" smtClean="0"/>
          </a:p>
        </p:txBody>
      </p:sp>
      <p:sp>
        <p:nvSpPr>
          <p:cNvPr id="46" name="Rectangle 29"/>
          <p:cNvSpPr/>
          <p:nvPr/>
        </p:nvSpPr>
        <p:spPr>
          <a:xfrm>
            <a:off x="6971323" y="4623890"/>
            <a:ext cx="4462152" cy="8164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16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5567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290" y="1140462"/>
            <a:ext cx="3248685" cy="2413859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1" y="1158092"/>
            <a:ext cx="3199206" cy="2377095"/>
          </a:xfrm>
          <a:prstGeom prst="rect">
            <a:avLst/>
          </a:prstGeom>
        </p:spPr>
      </p:pic>
      <p:sp>
        <p:nvSpPr>
          <p:cNvPr id="25" name="CuadroTexto 50"/>
          <p:cNvSpPr txBox="1"/>
          <p:nvPr/>
        </p:nvSpPr>
        <p:spPr>
          <a:xfrm>
            <a:off x="501391" y="1272060"/>
            <a:ext cx="1401592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 smtClean="0">
                <a:solidFill>
                  <a:srgbClr val="00FF00"/>
                </a:solidFill>
                <a:latin typeface="SimSun" panose="02010600030101010101" pitchFamily="2" charset="-122"/>
                <a:ea typeface="SimSun" panose="02010600030101010101" pitchFamily="2" charset="-122"/>
                <a:cs typeface="Arial" panose="020B0604020202020204" pitchFamily="34" charset="0"/>
              </a:rPr>
              <a:t>Calculation</a:t>
            </a:r>
            <a:endParaRPr lang="es-ES" sz="1600" b="1" dirty="0">
              <a:solidFill>
                <a:srgbClr val="00FF00"/>
              </a:solidFill>
              <a:latin typeface="SimSun" panose="02010600030101010101" pitchFamily="2" charset="-122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CuadroTexto 50"/>
          <p:cNvSpPr txBox="1"/>
          <p:nvPr/>
        </p:nvSpPr>
        <p:spPr>
          <a:xfrm flipH="1">
            <a:off x="2374243" y="1153129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3" name="Shape 148"/>
          <p:cNvSpPr txBox="1">
            <a:spLocks/>
          </p:cNvSpPr>
          <p:nvPr/>
        </p:nvSpPr>
        <p:spPr>
          <a:xfrm>
            <a:off x="7032680" y="135625"/>
            <a:ext cx="5102816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Heat Load Studies</a:t>
            </a:r>
          </a:p>
          <a:p>
            <a:pPr algn="r"/>
            <a:r>
              <a:rPr lang="en-GB" sz="2400" b="1" dirty="0" smtClean="0"/>
              <a:t>Experimental Results Prototype #2</a:t>
            </a:r>
            <a:endParaRPr lang="en-GB" sz="2400" b="1" dirty="0"/>
          </a:p>
        </p:txBody>
      </p:sp>
      <p:sp>
        <p:nvSpPr>
          <p:cNvPr id="24" name="CuadroTexto 49"/>
          <p:cNvSpPr txBox="1"/>
          <p:nvPr/>
        </p:nvSpPr>
        <p:spPr>
          <a:xfrm flipH="1">
            <a:off x="5671036" y="1313765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1A1A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26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1" y="3728934"/>
            <a:ext cx="3183871" cy="2365701"/>
          </a:xfrm>
          <a:prstGeom prst="rect">
            <a:avLst/>
          </a:prstGeom>
        </p:spPr>
      </p:pic>
      <p:sp>
        <p:nvSpPr>
          <p:cNvPr id="27" name="CuadroTexto 47"/>
          <p:cNvSpPr txBox="1"/>
          <p:nvPr/>
        </p:nvSpPr>
        <p:spPr>
          <a:xfrm flipH="1">
            <a:off x="2599166" y="4394239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7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8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118" y="3722939"/>
            <a:ext cx="3191939" cy="2371696"/>
          </a:xfrm>
          <a:prstGeom prst="rect">
            <a:avLst/>
          </a:prstGeom>
        </p:spPr>
      </p:pic>
      <p:sp>
        <p:nvSpPr>
          <p:cNvPr id="29" name="CuadroTexto 48"/>
          <p:cNvSpPr txBox="1"/>
          <p:nvPr/>
        </p:nvSpPr>
        <p:spPr>
          <a:xfrm flipH="1">
            <a:off x="5848161" y="3997491"/>
            <a:ext cx="495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pic>
        <p:nvPicPr>
          <p:cNvPr id="36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63" y="3720813"/>
            <a:ext cx="3119037" cy="2317528"/>
          </a:xfrm>
          <a:prstGeom prst="rect">
            <a:avLst/>
          </a:prstGeom>
        </p:spPr>
      </p:pic>
      <p:pic>
        <p:nvPicPr>
          <p:cNvPr id="37" name="Picture 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0" t="8755" r="23582" b="31673"/>
          <a:stretch/>
        </p:blipFill>
        <p:spPr>
          <a:xfrm>
            <a:off x="10020137" y="3738197"/>
            <a:ext cx="1587198" cy="1933398"/>
          </a:xfrm>
          <a:prstGeom prst="rect">
            <a:avLst/>
          </a:prstGeom>
          <a:ln w="41275">
            <a:solidFill>
              <a:schemeClr val="tx1"/>
            </a:solidFill>
          </a:ln>
        </p:spPr>
      </p:pic>
      <p:sp>
        <p:nvSpPr>
          <p:cNvPr id="3" name="Rectángulo 2"/>
          <p:cNvSpPr/>
          <p:nvPr/>
        </p:nvSpPr>
        <p:spPr>
          <a:xfrm>
            <a:off x="6799904" y="3637645"/>
            <a:ext cx="4902101" cy="242778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320" y="1146399"/>
            <a:ext cx="5353696" cy="589877"/>
          </a:xfrm>
          <a:prstGeom prst="rect">
            <a:avLst/>
          </a:prstGeom>
        </p:spPr>
      </p:pic>
      <p:pic>
        <p:nvPicPr>
          <p:cNvPr id="39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53" y="1936866"/>
            <a:ext cx="4343447" cy="1500190"/>
          </a:xfrm>
          <a:prstGeom prst="rect">
            <a:avLst/>
          </a:prstGeom>
        </p:spPr>
      </p:pic>
      <p:cxnSp>
        <p:nvCxnSpPr>
          <p:cNvPr id="40" name="Straight Connector 36"/>
          <p:cNvCxnSpPr/>
          <p:nvPr/>
        </p:nvCxnSpPr>
        <p:spPr>
          <a:xfrm flipH="1">
            <a:off x="9864814" y="1595810"/>
            <a:ext cx="117386" cy="33647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37"/>
          <p:cNvCxnSpPr/>
          <p:nvPr/>
        </p:nvCxnSpPr>
        <p:spPr>
          <a:xfrm>
            <a:off x="9873722" y="1949164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38"/>
          <p:cNvSpPr/>
          <p:nvPr/>
        </p:nvSpPr>
        <p:spPr>
          <a:xfrm>
            <a:off x="9891712" y="1322274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39"/>
          <p:cNvCxnSpPr/>
          <p:nvPr/>
        </p:nvCxnSpPr>
        <p:spPr>
          <a:xfrm flipH="1">
            <a:off x="10820400" y="1541417"/>
            <a:ext cx="266700" cy="360038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0"/>
          <p:cNvCxnSpPr/>
          <p:nvPr/>
        </p:nvCxnSpPr>
        <p:spPr>
          <a:xfrm>
            <a:off x="10820400" y="1919991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1"/>
          <p:cNvSpPr/>
          <p:nvPr/>
        </p:nvSpPr>
        <p:spPr>
          <a:xfrm>
            <a:off x="11044237" y="1313765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2"/>
          <p:cNvCxnSpPr/>
          <p:nvPr/>
        </p:nvCxnSpPr>
        <p:spPr>
          <a:xfrm>
            <a:off x="7219950" y="1514475"/>
            <a:ext cx="409575" cy="403855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3"/>
          <p:cNvCxnSpPr/>
          <p:nvPr/>
        </p:nvCxnSpPr>
        <p:spPr>
          <a:xfrm>
            <a:off x="7629525" y="1936866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4"/>
          <p:cNvSpPr/>
          <p:nvPr/>
        </p:nvSpPr>
        <p:spPr>
          <a:xfrm>
            <a:off x="7032680" y="1313020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51"/>
          <p:cNvCxnSpPr/>
          <p:nvPr/>
        </p:nvCxnSpPr>
        <p:spPr>
          <a:xfrm flipH="1">
            <a:off x="10378525" y="1510518"/>
            <a:ext cx="136459" cy="438646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53"/>
          <p:cNvCxnSpPr/>
          <p:nvPr/>
        </p:nvCxnSpPr>
        <p:spPr>
          <a:xfrm>
            <a:off x="10378525" y="1949164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4"/>
          <p:cNvSpPr/>
          <p:nvPr/>
        </p:nvSpPr>
        <p:spPr>
          <a:xfrm>
            <a:off x="10424496" y="1236982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17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83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7" t="29306" r="25556" b="46468"/>
          <a:stretch/>
        </p:blipFill>
        <p:spPr>
          <a:xfrm>
            <a:off x="5218174" y="1296340"/>
            <a:ext cx="3312846" cy="2860587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2" t="44167" b="33626"/>
          <a:stretch/>
        </p:blipFill>
        <p:spPr>
          <a:xfrm>
            <a:off x="5218175" y="4419456"/>
            <a:ext cx="3312846" cy="1347845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2" r="23116" b="13022"/>
          <a:stretch/>
        </p:blipFill>
        <p:spPr>
          <a:xfrm>
            <a:off x="420134" y="1874506"/>
            <a:ext cx="4259429" cy="3892795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sp>
        <p:nvSpPr>
          <p:cNvPr id="57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58" name="Shape 148"/>
          <p:cNvSpPr txBox="1">
            <a:spLocks/>
          </p:cNvSpPr>
          <p:nvPr/>
        </p:nvSpPr>
        <p:spPr>
          <a:xfrm>
            <a:off x="7445829" y="135625"/>
            <a:ext cx="4689667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Photoelectron Generation Studies</a:t>
            </a:r>
          </a:p>
          <a:p>
            <a:pPr algn="r"/>
            <a:r>
              <a:rPr lang="en-GB" sz="2400" b="1" dirty="0" smtClean="0"/>
              <a:t>Experimental Equipment</a:t>
            </a:r>
            <a:endParaRPr lang="en-GB" sz="2400" b="1" dirty="0"/>
          </a:p>
        </p:txBody>
      </p:sp>
      <p:grpSp>
        <p:nvGrpSpPr>
          <p:cNvPr id="59" name="Group 58"/>
          <p:cNvGrpSpPr/>
          <p:nvPr/>
        </p:nvGrpSpPr>
        <p:grpSpPr>
          <a:xfrm>
            <a:off x="9124950" y="1291680"/>
            <a:ext cx="2355850" cy="4475621"/>
            <a:chOff x="9582150" y="1291680"/>
            <a:chExt cx="2355850" cy="4475621"/>
          </a:xfrm>
        </p:grpSpPr>
        <p:grpSp>
          <p:nvGrpSpPr>
            <p:cNvPr id="60" name="Group 59"/>
            <p:cNvGrpSpPr/>
            <p:nvPr/>
          </p:nvGrpSpPr>
          <p:grpSpPr>
            <a:xfrm>
              <a:off x="9816069" y="1739419"/>
              <a:ext cx="1904384" cy="3624553"/>
              <a:chOff x="10117909" y="1739419"/>
              <a:chExt cx="1904384" cy="3624553"/>
            </a:xfrm>
          </p:grpSpPr>
          <p:pic>
            <p:nvPicPr>
              <p:cNvPr id="64" name="image3.png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10117909" y="1739419"/>
                <a:ext cx="1904384" cy="194859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5" name="Shape 488"/>
              <p:cNvSpPr/>
              <p:nvPr/>
            </p:nvSpPr>
            <p:spPr>
              <a:xfrm flipV="1">
                <a:off x="11350172" y="3278901"/>
                <a:ext cx="3" cy="923571"/>
              </a:xfrm>
              <a:prstGeom prst="line">
                <a:avLst/>
              </a:prstGeom>
              <a:noFill/>
              <a:ln w="571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6" name="Shape 489"/>
              <p:cNvSpPr/>
              <p:nvPr/>
            </p:nvSpPr>
            <p:spPr>
              <a:xfrm>
                <a:off x="10760545" y="3234009"/>
                <a:ext cx="619112" cy="89785"/>
              </a:xfrm>
              <a:prstGeom prst="rect">
                <a:avLst/>
              </a:prstGeom>
              <a:solidFill>
                <a:srgbClr val="BD590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67" name="Shape 490"/>
              <p:cNvSpPr/>
              <p:nvPr/>
            </p:nvSpPr>
            <p:spPr>
              <a:xfrm>
                <a:off x="11368299" y="4335801"/>
                <a:ext cx="4" cy="222700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8" name="Shape 491"/>
              <p:cNvSpPr/>
              <p:nvPr/>
            </p:nvSpPr>
            <p:spPr>
              <a:xfrm flipH="1">
                <a:off x="11090895" y="4205899"/>
                <a:ext cx="535759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Shape 492"/>
              <p:cNvSpPr/>
              <p:nvPr/>
            </p:nvSpPr>
            <p:spPr>
              <a:xfrm flipH="1">
                <a:off x="11245453" y="4298448"/>
                <a:ext cx="2151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0" name="Shape 493"/>
              <p:cNvSpPr/>
              <p:nvPr/>
            </p:nvSpPr>
            <p:spPr>
              <a:xfrm>
                <a:off x="11190215" y="4573474"/>
                <a:ext cx="349886" cy="352133"/>
              </a:xfrm>
              <a:prstGeom prst="ellips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71" name="Shape 494"/>
              <p:cNvSpPr/>
              <p:nvPr/>
            </p:nvSpPr>
            <p:spPr>
              <a:xfrm>
                <a:off x="11219902" y="4505901"/>
                <a:ext cx="294540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A</a:t>
                </a:r>
              </a:p>
            </p:txBody>
          </p:sp>
          <p:sp>
            <p:nvSpPr>
              <p:cNvPr id="72" name="Shape 495"/>
              <p:cNvSpPr/>
              <p:nvPr/>
            </p:nvSpPr>
            <p:spPr>
              <a:xfrm flipH="1" flipV="1">
                <a:off x="11350173" y="4939870"/>
                <a:ext cx="2714" cy="300422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3" name="Shape 496"/>
              <p:cNvSpPr/>
              <p:nvPr/>
            </p:nvSpPr>
            <p:spPr>
              <a:xfrm flipH="1">
                <a:off x="11131500" y="5240289"/>
                <a:ext cx="442776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4" name="Shape 497"/>
              <p:cNvSpPr/>
              <p:nvPr/>
            </p:nvSpPr>
            <p:spPr>
              <a:xfrm flipH="1">
                <a:off x="11241298" y="5297365"/>
                <a:ext cx="2327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5" name="Shape 498"/>
              <p:cNvSpPr/>
              <p:nvPr/>
            </p:nvSpPr>
            <p:spPr>
              <a:xfrm flipH="1">
                <a:off x="11291420" y="5363969"/>
                <a:ext cx="151505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6" name="Shape 499"/>
              <p:cNvSpPr/>
              <p:nvPr/>
            </p:nvSpPr>
            <p:spPr>
              <a:xfrm>
                <a:off x="11601879" y="3985487"/>
                <a:ext cx="252457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+</a:t>
                </a:r>
              </a:p>
            </p:txBody>
          </p:sp>
          <p:sp>
            <p:nvSpPr>
              <p:cNvPr id="77" name="Shape 500"/>
              <p:cNvSpPr/>
              <p:nvPr/>
            </p:nvSpPr>
            <p:spPr>
              <a:xfrm>
                <a:off x="11488954" y="4109569"/>
                <a:ext cx="176024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-</a:t>
                </a:r>
              </a:p>
            </p:txBody>
          </p:sp>
          <p:sp>
            <p:nvSpPr>
              <p:cNvPr id="78" name="Shape 501"/>
              <p:cNvSpPr/>
              <p:nvPr/>
            </p:nvSpPr>
            <p:spPr>
              <a:xfrm>
                <a:off x="10286052" y="2722022"/>
                <a:ext cx="750234" cy="546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1" extrusionOk="0">
                    <a:moveTo>
                      <a:pt x="0" y="0"/>
                    </a:moveTo>
                    <a:cubicBezTo>
                      <a:pt x="10368" y="-29"/>
                      <a:pt x="17568" y="7161"/>
                      <a:pt x="21600" y="21571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3" tIns="71433" rIns="71433" bIns="71433" numCol="1" anchor="t">
                <a:noAutofit/>
              </a:bodyPr>
              <a:lstStyle/>
              <a:p>
                <a:pPr>
                  <a:defRPr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79" name="Shape 502"/>
              <p:cNvSpPr/>
              <p:nvPr/>
            </p:nvSpPr>
            <p:spPr>
              <a:xfrm flipH="1" flipV="1">
                <a:off x="10264995" y="2713717"/>
                <a:ext cx="771290" cy="16608"/>
              </a:xfrm>
              <a:prstGeom prst="line">
                <a:avLst/>
              </a:prstGeom>
              <a:noFill/>
              <a:ln w="38100" cap="flat">
                <a:solidFill>
                  <a:srgbClr val="FF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0" name="Shape 503"/>
              <p:cNvSpPr/>
              <p:nvPr/>
            </p:nvSpPr>
            <p:spPr>
              <a:xfrm>
                <a:off x="10797611" y="2358640"/>
                <a:ext cx="410360" cy="4520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sz="4200" b="1">
                    <a:solidFill>
                      <a:srgbClr val="5F327B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sz="2000" dirty="0">
                    <a:solidFill>
                      <a:srgbClr val="FF0000"/>
                    </a:solidFill>
                  </a:rPr>
                  <a:t>SR</a:t>
                </a:r>
              </a:p>
            </p:txBody>
          </p:sp>
          <p:sp>
            <p:nvSpPr>
              <p:cNvPr id="81" name="Shape 504"/>
              <p:cNvSpPr/>
              <p:nvPr/>
            </p:nvSpPr>
            <p:spPr>
              <a:xfrm>
                <a:off x="10903449" y="2642909"/>
                <a:ext cx="417226" cy="5767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/>
              <a:p>
                <a:pPr>
                  <a:defRPr sz="4200" b="1"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rPr sz="2000" dirty="0"/>
                  <a:t>e</a:t>
                </a:r>
                <a:r>
                  <a:rPr sz="2000" baseline="31999" dirty="0"/>
                  <a:t>-</a:t>
                </a:r>
              </a:p>
            </p:txBody>
          </p:sp>
        </p:grpSp>
        <p:sp>
          <p:nvSpPr>
            <p:cNvPr id="61" name="Shape 502"/>
            <p:cNvSpPr/>
            <p:nvPr/>
          </p:nvSpPr>
          <p:spPr>
            <a:xfrm flipV="1">
              <a:off x="9984212" y="2244514"/>
              <a:ext cx="1271805" cy="45486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2" name="Shape 501"/>
            <p:cNvSpPr/>
            <p:nvPr/>
          </p:nvSpPr>
          <p:spPr>
            <a:xfrm flipH="1">
              <a:off x="10847721" y="2244515"/>
              <a:ext cx="398238" cy="1028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1" extrusionOk="0">
                  <a:moveTo>
                    <a:pt x="0" y="0"/>
                  </a:moveTo>
                  <a:cubicBezTo>
                    <a:pt x="10368" y="-29"/>
                    <a:pt x="17568" y="7161"/>
                    <a:pt x="21600" y="21571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71433" tIns="71433" rIns="71433" bIns="71433" numCol="1" anchor="t">
              <a:noAutofit/>
            </a:bodyPr>
            <a:lstStyle/>
            <a:p>
              <a:pPr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9582150" y="1291680"/>
              <a:ext cx="2355850" cy="447562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896350" y="1303443"/>
            <a:ext cx="330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err="1" smtClean="0"/>
              <a:t>Cold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Sprayed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Isolated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Electrode</a:t>
            </a:r>
            <a:endParaRPr lang="en-GB" b="1" dirty="0"/>
          </a:p>
        </p:txBody>
      </p:sp>
      <p:sp>
        <p:nvSpPr>
          <p:cNvPr id="40" name="Rectangle 39"/>
          <p:cNvSpPr/>
          <p:nvPr/>
        </p:nvSpPr>
        <p:spPr>
          <a:xfrm>
            <a:off x="410075" y="1265075"/>
            <a:ext cx="4269488" cy="45424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18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8277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5682062" y="4939870"/>
            <a:ext cx="15971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Photoelectrons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23.7% </a:t>
            </a:r>
            <a:r>
              <a:rPr lang="en-US" dirty="0" smtClean="0">
                <a:solidFill>
                  <a:srgbClr val="0070C0"/>
                </a:solidFill>
              </a:rPr>
              <a:t>Increase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97858" y="4949460"/>
            <a:ext cx="15971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i="1" dirty="0" smtClean="0">
                <a:solidFill>
                  <a:srgbClr val="0070C0"/>
                </a:solidFill>
              </a:rPr>
              <a:t>Photon Flux</a:t>
            </a:r>
          </a:p>
          <a:p>
            <a:pPr algn="r"/>
            <a:r>
              <a:rPr lang="en-US" b="1" dirty="0" smtClean="0">
                <a:solidFill>
                  <a:srgbClr val="0070C0"/>
                </a:solidFill>
              </a:rPr>
              <a:t>75.4% </a:t>
            </a:r>
            <a:r>
              <a:rPr lang="en-US" dirty="0" smtClean="0">
                <a:solidFill>
                  <a:srgbClr val="0070C0"/>
                </a:solidFill>
              </a:rPr>
              <a:t>Increase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rot="16200000">
            <a:off x="4949966" y="5024543"/>
            <a:ext cx="415713" cy="476983"/>
          </a:xfrm>
          <a:prstGeom prst="downArrow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75" y="1436790"/>
            <a:ext cx="4663075" cy="3109469"/>
          </a:xfrm>
          <a:prstGeom prst="rect">
            <a:avLst/>
          </a:prstGeom>
        </p:spPr>
      </p:pic>
      <p:sp>
        <p:nvSpPr>
          <p:cNvPr id="2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0" name="Shape 148"/>
          <p:cNvSpPr txBox="1">
            <a:spLocks/>
          </p:cNvSpPr>
          <p:nvPr/>
        </p:nvSpPr>
        <p:spPr>
          <a:xfrm>
            <a:off x="7445829" y="135625"/>
            <a:ext cx="4689667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Photoelectron Generation Studies</a:t>
            </a:r>
          </a:p>
          <a:p>
            <a:pPr algn="r"/>
            <a:r>
              <a:rPr lang="en-GB" sz="2400" b="1" dirty="0" smtClean="0"/>
              <a:t>Experimental Results – </a:t>
            </a:r>
            <a:r>
              <a:rPr lang="en-GB" sz="2400" b="1" i="1" dirty="0" smtClean="0"/>
              <a:t>Prototype #2</a:t>
            </a:r>
            <a:endParaRPr lang="en-GB" sz="2400" b="1" i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9124950" y="1291680"/>
            <a:ext cx="2355850" cy="4475621"/>
            <a:chOff x="9582150" y="1291680"/>
            <a:chExt cx="2355850" cy="4475621"/>
          </a:xfrm>
        </p:grpSpPr>
        <p:grpSp>
          <p:nvGrpSpPr>
            <p:cNvPr id="33" name="Group 32"/>
            <p:cNvGrpSpPr/>
            <p:nvPr/>
          </p:nvGrpSpPr>
          <p:grpSpPr>
            <a:xfrm>
              <a:off x="9816069" y="1739419"/>
              <a:ext cx="1904384" cy="3624553"/>
              <a:chOff x="10117909" y="1739419"/>
              <a:chExt cx="1904384" cy="3624553"/>
            </a:xfrm>
          </p:grpSpPr>
          <p:pic>
            <p:nvPicPr>
              <p:cNvPr id="37" name="image3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0117909" y="1739419"/>
                <a:ext cx="1904384" cy="194859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8" name="Shape 488"/>
              <p:cNvSpPr/>
              <p:nvPr/>
            </p:nvSpPr>
            <p:spPr>
              <a:xfrm flipV="1">
                <a:off x="11350172" y="3278901"/>
                <a:ext cx="3" cy="923571"/>
              </a:xfrm>
              <a:prstGeom prst="line">
                <a:avLst/>
              </a:prstGeom>
              <a:noFill/>
              <a:ln w="571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9" name="Shape 489"/>
              <p:cNvSpPr/>
              <p:nvPr/>
            </p:nvSpPr>
            <p:spPr>
              <a:xfrm>
                <a:off x="10760545" y="3234009"/>
                <a:ext cx="619112" cy="89785"/>
              </a:xfrm>
              <a:prstGeom prst="rect">
                <a:avLst/>
              </a:prstGeom>
              <a:solidFill>
                <a:srgbClr val="BD590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40" name="Shape 490"/>
              <p:cNvSpPr/>
              <p:nvPr/>
            </p:nvSpPr>
            <p:spPr>
              <a:xfrm>
                <a:off x="11368299" y="4335801"/>
                <a:ext cx="4" cy="222700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1" name="Shape 491"/>
              <p:cNvSpPr/>
              <p:nvPr/>
            </p:nvSpPr>
            <p:spPr>
              <a:xfrm flipH="1">
                <a:off x="11090895" y="4205899"/>
                <a:ext cx="535759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2" name="Shape 492"/>
              <p:cNvSpPr/>
              <p:nvPr/>
            </p:nvSpPr>
            <p:spPr>
              <a:xfrm flipH="1">
                <a:off x="11245453" y="4298448"/>
                <a:ext cx="2151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3" name="Shape 493"/>
              <p:cNvSpPr/>
              <p:nvPr/>
            </p:nvSpPr>
            <p:spPr>
              <a:xfrm>
                <a:off x="11190215" y="4573474"/>
                <a:ext cx="349886" cy="352133"/>
              </a:xfrm>
              <a:prstGeom prst="ellips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44" name="Shape 494"/>
              <p:cNvSpPr/>
              <p:nvPr/>
            </p:nvSpPr>
            <p:spPr>
              <a:xfrm>
                <a:off x="11219902" y="4505901"/>
                <a:ext cx="294540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A</a:t>
                </a:r>
              </a:p>
            </p:txBody>
          </p:sp>
          <p:sp>
            <p:nvSpPr>
              <p:cNvPr id="45" name="Shape 495"/>
              <p:cNvSpPr/>
              <p:nvPr/>
            </p:nvSpPr>
            <p:spPr>
              <a:xfrm flipH="1" flipV="1">
                <a:off x="11350173" y="4939870"/>
                <a:ext cx="2714" cy="300422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6" name="Shape 496"/>
              <p:cNvSpPr/>
              <p:nvPr/>
            </p:nvSpPr>
            <p:spPr>
              <a:xfrm flipH="1">
                <a:off x="11131500" y="5240289"/>
                <a:ext cx="442776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7" name="Shape 497"/>
              <p:cNvSpPr/>
              <p:nvPr/>
            </p:nvSpPr>
            <p:spPr>
              <a:xfrm flipH="1">
                <a:off x="11241298" y="5297365"/>
                <a:ext cx="2327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8" name="Shape 498"/>
              <p:cNvSpPr/>
              <p:nvPr/>
            </p:nvSpPr>
            <p:spPr>
              <a:xfrm flipH="1">
                <a:off x="11291420" y="5363969"/>
                <a:ext cx="151505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9" name="Shape 499"/>
              <p:cNvSpPr/>
              <p:nvPr/>
            </p:nvSpPr>
            <p:spPr>
              <a:xfrm>
                <a:off x="11601879" y="3985487"/>
                <a:ext cx="252457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+</a:t>
                </a:r>
              </a:p>
            </p:txBody>
          </p:sp>
          <p:sp>
            <p:nvSpPr>
              <p:cNvPr id="50" name="Shape 500"/>
              <p:cNvSpPr/>
              <p:nvPr/>
            </p:nvSpPr>
            <p:spPr>
              <a:xfrm>
                <a:off x="11488954" y="4109569"/>
                <a:ext cx="176024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-</a:t>
                </a:r>
              </a:p>
            </p:txBody>
          </p:sp>
          <p:sp>
            <p:nvSpPr>
              <p:cNvPr id="51" name="Shape 501"/>
              <p:cNvSpPr/>
              <p:nvPr/>
            </p:nvSpPr>
            <p:spPr>
              <a:xfrm>
                <a:off x="10286052" y="2722022"/>
                <a:ext cx="750234" cy="546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1" extrusionOk="0">
                    <a:moveTo>
                      <a:pt x="0" y="0"/>
                    </a:moveTo>
                    <a:cubicBezTo>
                      <a:pt x="10368" y="-29"/>
                      <a:pt x="17568" y="7161"/>
                      <a:pt x="21600" y="21571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3" tIns="71433" rIns="71433" bIns="71433" numCol="1" anchor="t">
                <a:noAutofit/>
              </a:bodyPr>
              <a:lstStyle/>
              <a:p>
                <a:pPr>
                  <a:defRPr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52" name="Shape 502"/>
              <p:cNvSpPr/>
              <p:nvPr/>
            </p:nvSpPr>
            <p:spPr>
              <a:xfrm flipH="1" flipV="1">
                <a:off x="10264995" y="2713717"/>
                <a:ext cx="771290" cy="16608"/>
              </a:xfrm>
              <a:prstGeom prst="line">
                <a:avLst/>
              </a:prstGeom>
              <a:noFill/>
              <a:ln w="38100" cap="flat">
                <a:solidFill>
                  <a:srgbClr val="FF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3" name="Shape 503"/>
              <p:cNvSpPr/>
              <p:nvPr/>
            </p:nvSpPr>
            <p:spPr>
              <a:xfrm>
                <a:off x="10797611" y="2358640"/>
                <a:ext cx="410360" cy="4520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sz="4200" b="1">
                    <a:solidFill>
                      <a:srgbClr val="5F327B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sz="2000" dirty="0">
                    <a:solidFill>
                      <a:srgbClr val="FF0000"/>
                    </a:solidFill>
                  </a:rPr>
                  <a:t>SR</a:t>
                </a:r>
              </a:p>
            </p:txBody>
          </p:sp>
          <p:sp>
            <p:nvSpPr>
              <p:cNvPr id="54" name="Shape 504"/>
              <p:cNvSpPr/>
              <p:nvPr/>
            </p:nvSpPr>
            <p:spPr>
              <a:xfrm>
                <a:off x="10903449" y="2642909"/>
                <a:ext cx="417226" cy="5767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/>
              <a:p>
                <a:pPr>
                  <a:defRPr sz="4200" b="1"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rPr sz="2000" dirty="0"/>
                  <a:t>e</a:t>
                </a:r>
                <a:r>
                  <a:rPr sz="2000" baseline="31999" dirty="0"/>
                  <a:t>-</a:t>
                </a:r>
              </a:p>
            </p:txBody>
          </p:sp>
        </p:grpSp>
        <p:sp>
          <p:nvSpPr>
            <p:cNvPr id="34" name="Shape 502"/>
            <p:cNvSpPr/>
            <p:nvPr/>
          </p:nvSpPr>
          <p:spPr>
            <a:xfrm flipV="1">
              <a:off x="9984212" y="2244514"/>
              <a:ext cx="1271805" cy="45486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Shape 501"/>
            <p:cNvSpPr/>
            <p:nvPr/>
          </p:nvSpPr>
          <p:spPr>
            <a:xfrm flipH="1">
              <a:off x="10847721" y="2244515"/>
              <a:ext cx="398238" cy="1028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1" extrusionOk="0">
                  <a:moveTo>
                    <a:pt x="0" y="0"/>
                  </a:moveTo>
                  <a:cubicBezTo>
                    <a:pt x="10368" y="-29"/>
                    <a:pt x="17568" y="7161"/>
                    <a:pt x="21600" y="21571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71433" tIns="71433" rIns="71433" bIns="71433" numCol="1" anchor="t">
              <a:noAutofit/>
            </a:bodyPr>
            <a:lstStyle/>
            <a:p>
              <a:pPr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582150" y="1291680"/>
              <a:ext cx="2355850" cy="447562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5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6557" y="4913533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 55"/>
          <p:cNvSpPr/>
          <p:nvPr/>
        </p:nvSpPr>
        <p:spPr>
          <a:xfrm>
            <a:off x="445816" y="538458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Box 56"/>
          <p:cNvSpPr txBox="1"/>
          <p:nvPr/>
        </p:nvSpPr>
        <p:spPr>
          <a:xfrm>
            <a:off x="842915" y="511222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pic>
        <p:nvPicPr>
          <p:cNvPr id="58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0020" y="4872980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 58"/>
          <p:cNvSpPr/>
          <p:nvPr/>
        </p:nvSpPr>
        <p:spPr>
          <a:xfrm>
            <a:off x="1527965" y="5208599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TextBox 59"/>
          <p:cNvSpPr txBox="1"/>
          <p:nvPr/>
        </p:nvSpPr>
        <p:spPr>
          <a:xfrm>
            <a:off x="1947503" y="5076812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#2</a:t>
            </a:r>
            <a:endParaRPr lang="de-DE" sz="1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851" y="1399078"/>
            <a:ext cx="4035303" cy="309470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5" t="6777" r="53032" b="81266"/>
          <a:stretch/>
        </p:blipFill>
        <p:spPr>
          <a:xfrm>
            <a:off x="7348123" y="3326860"/>
            <a:ext cx="1235869" cy="371796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19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42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Summary</a:t>
            </a:r>
            <a:r>
              <a:rPr lang="es-ES_tradnl" sz="4400" b="1" dirty="0" smtClean="0"/>
              <a:t> and </a:t>
            </a:r>
            <a:r>
              <a:rPr lang="es-ES_tradnl" sz="4400" b="1" dirty="0" err="1" smtClean="0"/>
              <a:t>Conclusions</a:t>
            </a:r>
            <a:endParaRPr sz="4400" b="1" dirty="0"/>
          </a:p>
        </p:txBody>
      </p:sp>
      <p:sp>
        <p:nvSpPr>
          <p:cNvPr id="2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" name="TextBox 1"/>
          <p:cNvSpPr txBox="1"/>
          <p:nvPr/>
        </p:nvSpPr>
        <p:spPr>
          <a:xfrm>
            <a:off x="121615" y="1132197"/>
            <a:ext cx="1136700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After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installation</a:t>
            </a:r>
            <a:r>
              <a:rPr lang="es-ES_tradnl" sz="1600" dirty="0" smtClean="0"/>
              <a:t> of BESTEX at KARA </a:t>
            </a:r>
            <a:r>
              <a:rPr lang="es-ES_tradnl" sz="1600" dirty="0" err="1" smtClean="0"/>
              <a:t>first</a:t>
            </a:r>
            <a:r>
              <a:rPr lang="es-ES_tradnl" sz="1600" dirty="0" smtClean="0"/>
              <a:t> experimental data </a:t>
            </a:r>
            <a:r>
              <a:rPr lang="es-ES_tradnl" sz="1600" dirty="0" err="1" smtClean="0"/>
              <a:t>have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been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obtained</a:t>
            </a:r>
            <a:r>
              <a:rPr lang="es-ES_tradnl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Experiments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have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been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carried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out</a:t>
            </a:r>
            <a:r>
              <a:rPr lang="es-ES_tradnl" sz="1600" dirty="0" smtClean="0"/>
              <a:t> in </a:t>
            </a:r>
            <a:r>
              <a:rPr lang="es-ES_tradnl" sz="1600" dirty="0" err="1" smtClean="0"/>
              <a:t>different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irradiation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configurations</a:t>
            </a:r>
            <a:r>
              <a:rPr lang="es-ES_tradnl" sz="1600" dirty="0" smtClean="0"/>
              <a:t>, in </a:t>
            </a:r>
            <a:r>
              <a:rPr lang="es-ES_tradnl" sz="1600" dirty="0" err="1" smtClean="0"/>
              <a:t>order</a:t>
            </a:r>
            <a:r>
              <a:rPr lang="es-ES_tradnl" sz="1600" dirty="0" smtClean="0"/>
              <a:t> to </a:t>
            </a:r>
            <a:r>
              <a:rPr lang="es-ES_tradnl" sz="1600" dirty="0" err="1" smtClean="0"/>
              <a:t>mimic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different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scenarios</a:t>
            </a:r>
            <a:r>
              <a:rPr lang="es-ES_tradnl" sz="1600" dirty="0" smtClean="0"/>
              <a:t> at FCC-</a:t>
            </a:r>
            <a:r>
              <a:rPr lang="es-ES_tradnl" sz="1600" dirty="0" err="1" smtClean="0"/>
              <a:t>hh</a:t>
            </a:r>
            <a:endParaRPr lang="es-ES_tradn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smtClean="0"/>
              <a:t>Experimental PSD </a:t>
            </a:r>
            <a:r>
              <a:rPr lang="es-ES_tradnl" sz="1600" dirty="0" err="1" smtClean="0"/>
              <a:t>results</a:t>
            </a:r>
            <a:r>
              <a:rPr lang="es-ES_tradnl" sz="1600" dirty="0" smtClean="0"/>
              <a:t> in </a:t>
            </a:r>
            <a:r>
              <a:rPr lang="es-ES_tradnl" sz="1600" dirty="0" err="1" smtClean="0"/>
              <a:t>prototype</a:t>
            </a:r>
            <a:r>
              <a:rPr lang="es-ES_tradnl" sz="1600" dirty="0" smtClean="0"/>
              <a:t> #1 </a:t>
            </a:r>
            <a:r>
              <a:rPr lang="es-ES_tradnl" sz="1600" dirty="0" err="1" smtClean="0"/>
              <a:t>indicate</a:t>
            </a:r>
            <a:r>
              <a:rPr lang="es-ES_tradnl" sz="1600" dirty="0" smtClean="0"/>
              <a:t> a </a:t>
            </a:r>
            <a:r>
              <a:rPr lang="es-ES_tradnl" sz="1600" dirty="0" err="1" smtClean="0"/>
              <a:t>large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amount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reflected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photons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inside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BS </a:t>
            </a:r>
            <a:r>
              <a:rPr lang="es-ES_tradnl" sz="1600" dirty="0" err="1" smtClean="0"/>
              <a:t>when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irradiating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outside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reflector </a:t>
            </a:r>
            <a:r>
              <a:rPr lang="es-ES_tradnl" sz="1600" dirty="0" err="1" smtClean="0"/>
              <a:t>region</a:t>
            </a:r>
            <a:r>
              <a:rPr lang="es-ES_tradnl" sz="1600" dirty="0"/>
              <a:t>.</a:t>
            </a:r>
            <a:endParaRPr lang="es-ES_tradnl" sz="1600" dirty="0" smtClean="0"/>
          </a:p>
          <a:p>
            <a:endParaRPr lang="es-ES_trad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smtClean="0"/>
              <a:t>PSD </a:t>
            </a:r>
            <a:r>
              <a:rPr lang="es-ES_tradnl" sz="1600" dirty="0" err="1" smtClean="0"/>
              <a:t>calculations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were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carried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out</a:t>
            </a:r>
            <a:r>
              <a:rPr lang="es-ES_tradnl" sz="1600" dirty="0" smtClean="0"/>
              <a:t>, </a:t>
            </a:r>
            <a:r>
              <a:rPr lang="es-ES_tradnl" sz="1600" dirty="0" err="1" smtClean="0"/>
              <a:t>compared</a:t>
            </a:r>
            <a:r>
              <a:rPr lang="es-ES_tradnl" sz="1600" dirty="0" smtClean="0"/>
              <a:t> to experimental </a:t>
            </a:r>
            <a:r>
              <a:rPr lang="es-ES_tradnl" sz="1600" dirty="0" err="1" smtClean="0"/>
              <a:t>results</a:t>
            </a:r>
            <a:r>
              <a:rPr lang="es-ES_tradnl" sz="1600" dirty="0" smtClean="0"/>
              <a:t> and </a:t>
            </a:r>
            <a:r>
              <a:rPr lang="es-ES_tradnl" sz="1600" dirty="0" err="1" smtClean="0"/>
              <a:t>tuned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by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using</a:t>
            </a:r>
            <a:r>
              <a:rPr lang="es-ES_tradnl" sz="1600" dirty="0" smtClean="0"/>
              <a:t> more </a:t>
            </a:r>
            <a:r>
              <a:rPr lang="es-ES_tradnl" sz="1600" dirty="0" err="1" smtClean="0"/>
              <a:t>realistic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models</a:t>
            </a:r>
            <a:r>
              <a:rPr lang="es-ES_tradnl" sz="1600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/>
              <a:t>Experimental PSD </a:t>
            </a:r>
            <a:r>
              <a:rPr lang="es-ES_tradnl" sz="1600" dirty="0" err="1"/>
              <a:t>results</a:t>
            </a:r>
            <a:r>
              <a:rPr lang="es-ES_tradnl" sz="1600" dirty="0"/>
              <a:t> and </a:t>
            </a:r>
            <a:r>
              <a:rPr lang="es-ES_tradnl" sz="1600" dirty="0" err="1"/>
              <a:t>calculations</a:t>
            </a:r>
            <a:r>
              <a:rPr lang="es-ES_tradnl" sz="1600" dirty="0"/>
              <a:t> show a </a:t>
            </a:r>
            <a:r>
              <a:rPr lang="es-ES_tradnl" sz="1600" dirty="0" err="1"/>
              <a:t>discrepancy</a:t>
            </a:r>
            <a:r>
              <a:rPr lang="es-ES_tradnl" sz="1600" dirty="0"/>
              <a:t> </a:t>
            </a:r>
            <a:r>
              <a:rPr lang="es-ES_tradnl" sz="1600" dirty="0" err="1"/>
              <a:t>which</a:t>
            </a:r>
            <a:r>
              <a:rPr lang="es-ES_tradnl" sz="1600" dirty="0"/>
              <a:t> </a:t>
            </a:r>
            <a:r>
              <a:rPr lang="es-ES_tradnl" sz="1600" dirty="0" err="1"/>
              <a:t>remains</a:t>
            </a:r>
            <a:r>
              <a:rPr lang="es-ES_tradnl" sz="1600" dirty="0"/>
              <a:t> </a:t>
            </a:r>
            <a:r>
              <a:rPr lang="es-ES_tradnl" sz="1600" dirty="0" err="1"/>
              <a:t>below</a:t>
            </a:r>
            <a:r>
              <a:rPr lang="es-ES_tradnl" sz="1600" dirty="0"/>
              <a:t> 30% in al cases. </a:t>
            </a:r>
            <a:endParaRPr lang="es-ES_tradnl" sz="1600" dirty="0" smtClean="0"/>
          </a:p>
          <a:p>
            <a:endParaRPr lang="es-ES_trad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smtClean="0"/>
              <a:t>Experimental </a:t>
            </a:r>
            <a:r>
              <a:rPr lang="es-ES_tradnl" sz="1600" dirty="0" err="1" smtClean="0"/>
              <a:t>reflectivity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measurements</a:t>
            </a:r>
            <a:r>
              <a:rPr lang="es-ES_tradnl" sz="1600" dirty="0" smtClean="0"/>
              <a:t> show </a:t>
            </a:r>
            <a:r>
              <a:rPr lang="es-ES_tradnl" sz="1600" dirty="0" err="1" smtClean="0"/>
              <a:t>an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unforeseen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decrease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amount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reflected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photons</a:t>
            </a:r>
            <a:r>
              <a:rPr lang="es-ES_tradnl" sz="1600" dirty="0" smtClean="0"/>
              <a:t> for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misalignment</a:t>
            </a:r>
            <a:r>
              <a:rPr lang="es-ES_tradnl" sz="1600" dirty="0" smtClean="0"/>
              <a:t> case. </a:t>
            </a:r>
            <a:r>
              <a:rPr lang="es-ES_tradnl" sz="1600" dirty="0" err="1" smtClean="0"/>
              <a:t>Comparison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with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simulations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ongoing</a:t>
            </a:r>
            <a:r>
              <a:rPr lang="es-ES_tradnl" sz="1600" dirty="0" smtClean="0"/>
              <a:t>. </a:t>
            </a:r>
            <a:r>
              <a:rPr lang="es-ES_tradnl" sz="1600" dirty="0" err="1" smtClean="0"/>
              <a:t>Further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analysis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needed</a:t>
            </a:r>
            <a:r>
              <a:rPr lang="es-ES_tradnl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Calculations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temperature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distribution</a:t>
            </a:r>
            <a:r>
              <a:rPr lang="es-ES_tradnl" sz="1600" dirty="0" smtClean="0"/>
              <a:t> are in </a:t>
            </a:r>
            <a:r>
              <a:rPr lang="es-ES_tradnl" sz="1600" dirty="0" err="1" smtClean="0"/>
              <a:t>good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agreement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with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calculations</a:t>
            </a:r>
            <a:r>
              <a:rPr lang="es-ES_tradnl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Measurements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Photoelctron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generation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inside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BS </a:t>
            </a:r>
            <a:r>
              <a:rPr lang="es-ES_tradnl" sz="1600" dirty="0" err="1" smtClean="0"/>
              <a:t>have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been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peformed</a:t>
            </a:r>
            <a:r>
              <a:rPr lang="es-ES_tradnl" sz="1600" dirty="0" smtClean="0"/>
              <a:t> for </a:t>
            </a:r>
            <a:r>
              <a:rPr lang="es-ES_tradnl" sz="1600" dirty="0" err="1" smtClean="0"/>
              <a:t>two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different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configurations</a:t>
            </a:r>
            <a:r>
              <a:rPr lang="es-ES_tradnl" sz="1600" dirty="0" smtClean="0"/>
              <a:t> so </a:t>
            </a:r>
            <a:r>
              <a:rPr lang="es-ES_tradnl" sz="1600" dirty="0" err="1" smtClean="0"/>
              <a:t>far</a:t>
            </a:r>
            <a:r>
              <a:rPr lang="es-ES_tradnl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Further</a:t>
            </a:r>
            <a:r>
              <a:rPr lang="es-ES_tradnl" sz="1600" dirty="0" smtClean="0"/>
              <a:t> data </a:t>
            </a:r>
            <a:r>
              <a:rPr lang="es-ES_tradnl" sz="1600" dirty="0" err="1" smtClean="0"/>
              <a:t>acquisition</a:t>
            </a:r>
            <a:r>
              <a:rPr lang="es-ES_tradnl" sz="1600" dirty="0" smtClean="0"/>
              <a:t> and data </a:t>
            </a:r>
            <a:r>
              <a:rPr lang="es-ES_tradnl" sz="1600" dirty="0" err="1" smtClean="0"/>
              <a:t>interpretation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needed</a:t>
            </a:r>
            <a:r>
              <a:rPr lang="es-ES_tradnl" sz="1600" dirty="0" smtClean="0"/>
              <a:t>.</a:t>
            </a:r>
            <a:endParaRPr lang="es-ES_tradnl" sz="1600" dirty="0"/>
          </a:p>
          <a:p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20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4404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err="1" smtClean="0"/>
              <a:t>Acknowlegments</a:t>
            </a:r>
            <a:endParaRPr sz="4400" b="1" dirty="0"/>
          </a:p>
        </p:txBody>
      </p:sp>
      <p:sp>
        <p:nvSpPr>
          <p:cNvPr id="16" name="Rectangle 15"/>
          <p:cNvSpPr/>
          <p:nvPr/>
        </p:nvSpPr>
        <p:spPr>
          <a:xfrm>
            <a:off x="742600" y="1155746"/>
            <a:ext cx="1086473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Miguel Gil Costa                  – </a:t>
            </a:r>
            <a:r>
              <a:rPr lang="en-US" sz="1400" b="1" i="1" dirty="0" smtClean="0"/>
              <a:t>Management, Setup development, Installation, mechanical design</a:t>
            </a:r>
            <a:r>
              <a:rPr lang="en-US" b="1" i="1" dirty="0" smtClean="0"/>
              <a:t>…</a:t>
            </a:r>
          </a:p>
          <a:p>
            <a:r>
              <a:rPr lang="en-US" b="1" i="1" dirty="0" smtClean="0"/>
              <a:t>Ignasi Bellafont                   </a:t>
            </a:r>
            <a:r>
              <a:rPr lang="en-US" sz="1400" b="1" i="1" dirty="0" smtClean="0"/>
              <a:t>– </a:t>
            </a:r>
            <a:r>
              <a:rPr lang="en-US" sz="1400" b="1" i="1" dirty="0" err="1" smtClean="0"/>
              <a:t>Synrad</a:t>
            </a:r>
            <a:r>
              <a:rPr lang="en-US" sz="1400" b="1" i="1" dirty="0" smtClean="0"/>
              <a:t> + </a:t>
            </a:r>
            <a:r>
              <a:rPr lang="en-US" sz="1400" b="1" i="1" dirty="0" err="1" smtClean="0"/>
              <a:t>Molflow</a:t>
            </a:r>
            <a:r>
              <a:rPr lang="en-US" sz="1400" b="1" i="1" dirty="0" smtClean="0"/>
              <a:t> Calculations</a:t>
            </a:r>
            <a:endParaRPr lang="en-US" b="1" i="1" dirty="0" smtClean="0"/>
          </a:p>
          <a:p>
            <a:r>
              <a:rPr lang="en-US" b="1" i="1" dirty="0" smtClean="0"/>
              <a:t>Javier Fernandez Topham  </a:t>
            </a:r>
            <a:r>
              <a:rPr lang="en-US" sz="1400" b="1" i="1" dirty="0" smtClean="0"/>
              <a:t>– </a:t>
            </a:r>
            <a:r>
              <a:rPr lang="en-US" sz="1400" b="1" i="1" dirty="0" err="1" smtClean="0"/>
              <a:t>Comsol</a:t>
            </a:r>
            <a:r>
              <a:rPr lang="en-US" sz="1400" b="1" i="1" dirty="0" smtClean="0"/>
              <a:t> Calculations </a:t>
            </a:r>
            <a:endParaRPr lang="en-US" b="1" i="1" dirty="0" smtClean="0"/>
          </a:p>
          <a:p>
            <a:r>
              <a:rPr lang="en-US" i="1" dirty="0" smtClean="0"/>
              <a:t>Antoine Benoit</a:t>
            </a:r>
          </a:p>
          <a:p>
            <a:r>
              <a:rPr lang="en-US" i="1" dirty="0" smtClean="0"/>
              <a:t>Abel Gutierrez</a:t>
            </a:r>
          </a:p>
          <a:p>
            <a:r>
              <a:rPr lang="en-US" i="1" dirty="0" smtClean="0"/>
              <a:t>Jesus Fernandez</a:t>
            </a:r>
          </a:p>
          <a:p>
            <a:r>
              <a:rPr lang="en-US" i="1" dirty="0" err="1" smtClean="0"/>
              <a:t>Marton</a:t>
            </a:r>
            <a:r>
              <a:rPr lang="en-US" i="1" dirty="0" smtClean="0"/>
              <a:t> </a:t>
            </a:r>
            <a:r>
              <a:rPr lang="en-US" i="1" dirty="0" err="1" smtClean="0"/>
              <a:t>Ady</a:t>
            </a:r>
            <a:endParaRPr lang="en-US" i="1" dirty="0" smtClean="0"/>
          </a:p>
          <a:p>
            <a:r>
              <a:rPr lang="en-US" i="1" dirty="0" smtClean="0"/>
              <a:t>Alexis Vidal</a:t>
            </a:r>
            <a:endParaRPr lang="en-US" i="1" dirty="0" smtClean="0"/>
          </a:p>
          <a:p>
            <a:r>
              <a:rPr lang="en-US" i="1" dirty="0" smtClean="0"/>
              <a:t>Bernard </a:t>
            </a:r>
            <a:r>
              <a:rPr lang="en-US" i="1" dirty="0" err="1" smtClean="0"/>
              <a:t>Henrist</a:t>
            </a:r>
            <a:endParaRPr lang="en-US" i="1" dirty="0" smtClean="0"/>
          </a:p>
          <a:p>
            <a:r>
              <a:rPr lang="en-US" i="1" dirty="0" smtClean="0"/>
              <a:t>Berthold </a:t>
            </a:r>
            <a:r>
              <a:rPr lang="en-US" i="1" dirty="0" err="1" smtClean="0"/>
              <a:t>Jenninger</a:t>
            </a:r>
            <a:endParaRPr lang="en-US" i="1" dirty="0" smtClean="0"/>
          </a:p>
          <a:p>
            <a:r>
              <a:rPr lang="en-US" i="1" dirty="0" smtClean="0"/>
              <a:t>Ivo </a:t>
            </a:r>
            <a:r>
              <a:rPr lang="en-US" i="1" dirty="0" err="1" smtClean="0"/>
              <a:t>Wevers</a:t>
            </a:r>
            <a:endParaRPr lang="en-US" i="1" dirty="0" smtClean="0"/>
          </a:p>
          <a:p>
            <a:r>
              <a:rPr lang="en-US" i="1" dirty="0" smtClean="0"/>
              <a:t>Sophie Meunier</a:t>
            </a:r>
          </a:p>
          <a:p>
            <a:r>
              <a:rPr lang="en-US" i="1" dirty="0" smtClean="0"/>
              <a:t>Christian Duclos</a:t>
            </a:r>
          </a:p>
          <a:p>
            <a:r>
              <a:rPr lang="en-US" i="1" dirty="0" smtClean="0"/>
              <a:t>Herve Rambeau</a:t>
            </a:r>
          </a:p>
          <a:p>
            <a:r>
              <a:rPr lang="en-US" i="1" dirty="0" smtClean="0"/>
              <a:t>David Saez</a:t>
            </a:r>
          </a:p>
          <a:p>
            <a:r>
              <a:rPr lang="en-US" i="1" dirty="0" smtClean="0"/>
              <a:t>Erhard </a:t>
            </a:r>
            <a:r>
              <a:rPr lang="en-US" i="1" dirty="0" err="1" smtClean="0"/>
              <a:t>Huttel</a:t>
            </a:r>
            <a:endParaRPr lang="en-US" i="1" dirty="0" smtClean="0"/>
          </a:p>
          <a:p>
            <a:r>
              <a:rPr lang="en-US" i="1" dirty="0" smtClean="0"/>
              <a:t>Andreas </a:t>
            </a:r>
            <a:r>
              <a:rPr lang="en-US" i="1" dirty="0" err="1" smtClean="0"/>
              <a:t>Graü</a:t>
            </a:r>
            <a:endParaRPr lang="en-US" i="1" dirty="0" smtClean="0"/>
          </a:p>
          <a:p>
            <a:endParaRPr lang="en-US" i="1" dirty="0" smtClean="0"/>
          </a:p>
          <a:p>
            <a:endParaRPr lang="de-DE" dirty="0"/>
          </a:p>
        </p:txBody>
      </p: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" name="Rectangle 2"/>
          <p:cNvSpPr/>
          <p:nvPr/>
        </p:nvSpPr>
        <p:spPr>
          <a:xfrm>
            <a:off x="8142514" y="3796675"/>
            <a:ext cx="273022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Paolo </a:t>
            </a:r>
            <a:r>
              <a:rPr lang="en-US" b="1" i="1" dirty="0" err="1" smtClean="0"/>
              <a:t>Chiggiato</a:t>
            </a:r>
            <a:r>
              <a:rPr lang="en-US" b="1" i="1" dirty="0" smtClean="0"/>
              <a:t>       -CERN</a:t>
            </a:r>
            <a:endParaRPr lang="en-US" b="1" i="1" dirty="0"/>
          </a:p>
          <a:p>
            <a:r>
              <a:rPr lang="en-US" b="1" i="1" dirty="0" smtClean="0"/>
              <a:t>Roberto </a:t>
            </a:r>
            <a:r>
              <a:rPr lang="en-US" b="1" i="1" dirty="0" err="1" smtClean="0"/>
              <a:t>Cimino</a:t>
            </a:r>
            <a:r>
              <a:rPr lang="en-US" b="1" i="1" dirty="0" smtClean="0"/>
              <a:t>        -INFN</a:t>
            </a:r>
            <a:endParaRPr lang="en-US" b="1" i="1" dirty="0" smtClean="0"/>
          </a:p>
          <a:p>
            <a:r>
              <a:rPr lang="en-US" b="1" i="1" dirty="0" smtClean="0"/>
              <a:t>Vincent </a:t>
            </a:r>
            <a:r>
              <a:rPr lang="en-US" b="1" i="1" dirty="0" err="1" smtClean="0"/>
              <a:t>Baglin</a:t>
            </a:r>
            <a:r>
              <a:rPr lang="en-US" b="1" i="1" dirty="0" smtClean="0"/>
              <a:t>         -CERN</a:t>
            </a:r>
            <a:endParaRPr lang="en-US" b="1" i="1" dirty="0"/>
          </a:p>
          <a:p>
            <a:r>
              <a:rPr lang="en-US" b="1" i="1" dirty="0" smtClean="0"/>
              <a:t>Francis </a:t>
            </a:r>
            <a:r>
              <a:rPr lang="en-US" b="1" i="1" dirty="0" smtClean="0"/>
              <a:t>Perez            -ALBA</a:t>
            </a:r>
            <a:endParaRPr lang="en-US" b="1" i="1" dirty="0"/>
          </a:p>
          <a:p>
            <a:r>
              <a:rPr lang="en-US" b="1" i="1" dirty="0"/>
              <a:t>Cedric </a:t>
            </a:r>
            <a:r>
              <a:rPr lang="en-US" b="1" i="1" dirty="0" err="1" smtClean="0"/>
              <a:t>Garion</a:t>
            </a:r>
            <a:r>
              <a:rPr lang="en-US" b="1" i="1" dirty="0" smtClean="0"/>
              <a:t>           -CERN</a:t>
            </a:r>
            <a:endParaRPr lang="en-US" b="1" i="1" dirty="0"/>
          </a:p>
          <a:p>
            <a:r>
              <a:rPr lang="en-US" b="1" i="1" dirty="0"/>
              <a:t>Sara </a:t>
            </a:r>
            <a:r>
              <a:rPr lang="en-US" b="1" i="1" dirty="0" err="1" smtClean="0"/>
              <a:t>Casalbuoni</a:t>
            </a:r>
            <a:r>
              <a:rPr lang="en-US" b="1" i="1" dirty="0" smtClean="0"/>
              <a:t> -KIT-IBPT</a:t>
            </a:r>
            <a:endParaRPr lang="en-US" b="1" i="1" dirty="0"/>
          </a:p>
          <a:p>
            <a:r>
              <a:rPr lang="en-US" b="1" i="1" dirty="0" smtClean="0"/>
              <a:t>Roberto </a:t>
            </a:r>
            <a:r>
              <a:rPr lang="en-US" b="1" i="1" dirty="0" err="1" smtClean="0"/>
              <a:t>Kersevan</a:t>
            </a:r>
            <a:r>
              <a:rPr lang="en-US" b="1" i="1" dirty="0" smtClean="0"/>
              <a:t>   -CERN</a:t>
            </a:r>
            <a:endParaRPr lang="en-US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21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42600" y="1258535"/>
            <a:ext cx="0" cy="3778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38242" y="5111332"/>
            <a:ext cx="0" cy="679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 rot="16200000">
            <a:off x="235796" y="2770976"/>
            <a:ext cx="6399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CERN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112688" y="5313116"/>
            <a:ext cx="8730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KIT-IBPT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305761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Motivation of Experiment</a:t>
            </a:r>
            <a:endParaRPr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5778" y="1314082"/>
            <a:ext cx="365029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Validation of Simulation Techniques </a:t>
            </a:r>
          </a:p>
          <a:p>
            <a:r>
              <a:rPr lang="en-GB" b="1" dirty="0" smtClean="0"/>
              <a:t>used for the real machine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Reflectivity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Heat Load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Photoelectron Generation</a:t>
            </a:r>
            <a:endParaRPr lang="en-GB" dirty="0"/>
          </a:p>
        </p:txBody>
      </p:sp>
      <p:sp>
        <p:nvSpPr>
          <p:cNvPr id="1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4" name="image5.jpeg"/>
          <p:cNvPicPr>
            <a:picLocks noChangeAspect="1"/>
          </p:cNvPicPr>
          <p:nvPr/>
        </p:nvPicPr>
        <p:blipFill>
          <a:blip r:embed="rId4">
            <a:extLst/>
          </a:blip>
          <a:srcRect l="10873" t="21857" r="7132" b="34947"/>
          <a:stretch>
            <a:fillRect/>
          </a:stretch>
        </p:blipFill>
        <p:spPr>
          <a:xfrm>
            <a:off x="195778" y="3823799"/>
            <a:ext cx="11691422" cy="217621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grpSp>
        <p:nvGrpSpPr>
          <p:cNvPr id="3" name="Group 2"/>
          <p:cNvGrpSpPr/>
          <p:nvPr/>
        </p:nvGrpSpPr>
        <p:grpSpPr>
          <a:xfrm>
            <a:off x="4788799" y="1503084"/>
            <a:ext cx="7141942" cy="1633986"/>
            <a:chOff x="2843887" y="1241828"/>
            <a:chExt cx="7141942" cy="1633986"/>
          </a:xfrm>
        </p:grpSpPr>
        <p:graphicFrame>
          <p:nvGraphicFramePr>
            <p:cNvPr id="22" name="Table 181"/>
            <p:cNvGraphicFramePr/>
            <p:nvPr>
              <p:extLst>
                <p:ext uri="{D42A27DB-BD31-4B8C-83A1-F6EECF244321}">
                  <p14:modId xmlns:p14="http://schemas.microsoft.com/office/powerpoint/2010/main" val="244893977"/>
                </p:ext>
              </p:extLst>
            </p:nvPr>
          </p:nvGraphicFramePr>
          <p:xfrm>
            <a:off x="2843888" y="1250213"/>
            <a:ext cx="7141941" cy="1625600"/>
          </p:xfrm>
          <a:graphic>
            <a:graphicData uri="http://schemas.openxmlformats.org/drawingml/2006/table">
              <a:tbl>
                <a:tblPr firstRow="1" firstCol="1" bandRow="1"/>
                <a:tblGrid>
                  <a:gridCol w="2192569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278743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  <a:gridCol w="2670629">
                    <a:extLst>
                      <a:ext uri="{9D8B030D-6E8A-4147-A177-3AD203B41FA5}">
                        <a16:colId xmlns:a16="http://schemas.microsoft.com/office/drawing/2014/main" xmlns="" val="20002"/>
                      </a:ext>
                    </a:extLst>
                  </a:gridCol>
                </a:tblGrid>
                <a:tr h="327567">
                  <a:tc>
                    <a:txBody>
                      <a:bodyPr/>
                      <a:lstStyle/>
                      <a:p>
                        <a:pPr defTabSz="1285875">
                          <a:defRPr sz="3200" b="0"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defRPr>
                        </a:pPr>
                        <a:endParaRPr sz="2000" dirty="0"/>
                      </a:p>
                    </a:txBody>
                    <a:tcPr marL="50800" marR="50800" marT="50800" marB="50800" anchor="ctr" horzOverflow="overflow"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1285875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dirty="0">
                            <a:solidFill>
                              <a:schemeClr val="accent1"/>
                            </a:solidFill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rPr>
                          <a:t>LHC - 0.58A  7TeV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dirty="0">
                            <a:solidFill>
                              <a:srgbClr val="FF0000"/>
                            </a:solidFill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rPr>
                          <a:t>FCC-</a:t>
                        </a:r>
                        <a:r>
                          <a:rPr sz="2000" dirty="0" err="1">
                            <a:solidFill>
                              <a:srgbClr val="FF0000"/>
                            </a:solidFill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rPr>
                          <a:t>hh</a:t>
                        </a:r>
                        <a:r>
                          <a:rPr sz="2000" dirty="0">
                            <a:solidFill>
                              <a:srgbClr val="FF0000"/>
                            </a:solidFill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rPr>
                          <a:t> - 0.5A 50TeV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rgbClr val="A6AAA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12052">
                  <a:tc>
                    <a:txBody>
                      <a:bodyPr/>
                      <a:lstStyle/>
                      <a:p>
                        <a:pPr algn="l" defTabSz="1285875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 dirty="0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SR power [W/m]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rgbClr val="A6AAA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1285875">
                          <a:defRPr sz="1800"/>
                        </a:pPr>
                        <a:r>
                          <a:rPr sz="2000" b="1" dirty="0">
                            <a:solidFill>
                              <a:schemeClr val="accent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0,2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1285875">
                          <a:defRPr sz="1800"/>
                        </a:pPr>
                        <a:r>
                          <a:rPr sz="2000" b="1" dirty="0" smtClean="0">
                            <a:solidFill>
                              <a:srgbClr val="FF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3</a:t>
                        </a:r>
                        <a:r>
                          <a:rPr lang="en-GB" sz="2000" b="1" dirty="0" smtClean="0">
                            <a:solidFill>
                              <a:srgbClr val="FF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5,2</a:t>
                        </a:r>
                        <a:endParaRPr sz="2000" b="1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  <a:tr h="312947">
                  <a:tc>
                    <a:txBody>
                      <a:bodyPr/>
                      <a:lstStyle/>
                      <a:p>
                        <a:pPr algn="l" defTabSz="1285875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 dirty="0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Flux* </a:t>
                        </a:r>
                        <a:r>
                          <a:rPr sz="2000" b="1" dirty="0" err="1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ph</a:t>
                        </a:r>
                        <a:r>
                          <a:rPr sz="2000" b="1" dirty="0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/m/s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rgbClr val="A6AAA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1285875">
                          <a:defRPr sz="3200" b="1">
                            <a:solidFill>
                              <a:schemeClr val="accent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r>
                          <a:rPr sz="2000" dirty="0"/>
                          <a:t>4,2</a:t>
                        </a:r>
                        <a:r>
                          <a:rPr sz="2000" dirty="0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·</a:t>
                        </a:r>
                        <a:r>
                          <a:rPr sz="2000" dirty="0"/>
                          <a:t>10</a:t>
                        </a:r>
                        <a:r>
                          <a:rPr sz="2000" baseline="30998" dirty="0"/>
                          <a:t>16</a:t>
                        </a:r>
                        <a:r>
                          <a:rPr sz="2000" dirty="0"/>
                          <a:t> 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1285875">
                          <a:defRPr sz="3200" b="1">
                            <a:solidFill>
                              <a:schemeClr val="accent5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r>
                          <a:rPr sz="2000">
                            <a:solidFill>
                              <a:srgbClr val="FF0000"/>
                            </a:solidFill>
                          </a:rPr>
                          <a:t>1,5</a:t>
                        </a:r>
                        <a:r>
                          <a:rPr sz="2000">
                            <a:solidFill>
                              <a:srgbClr val="FF0000"/>
                            </a:solidFill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·</a:t>
                        </a:r>
                        <a:r>
                          <a:rPr sz="2000">
                            <a:solidFill>
                              <a:srgbClr val="FF0000"/>
                            </a:solidFill>
                          </a:rPr>
                          <a:t>10</a:t>
                        </a:r>
                        <a:r>
                          <a:rPr sz="2000" baseline="30998">
                            <a:solidFill>
                              <a:srgbClr val="FF0000"/>
                            </a:solidFill>
                          </a:rPr>
                          <a:t>17</a:t>
                        </a: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xmlns="" val="10002"/>
                    </a:ext>
                  </a:extLst>
                </a:tr>
                <a:tr h="327567">
                  <a:tc>
                    <a:txBody>
                      <a:bodyPr/>
                      <a:lstStyle/>
                      <a:p>
                        <a:pPr algn="l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 dirty="0">
                            <a:solidFill>
                              <a:schemeClr val="bg1"/>
                            </a:solidFill>
                            <a:sym typeface="Helvetica"/>
                          </a:rPr>
                          <a:t>Critical Energy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rgbClr val="A6AAA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2000" b="1" dirty="0">
                            <a:solidFill>
                              <a:schemeClr val="accent1"/>
                            </a:solidFill>
                            <a:latin typeface="+mn-lt"/>
                            <a:ea typeface="+mn-ea"/>
                            <a:cs typeface="+mn-cs"/>
                            <a:sym typeface="Helvetica"/>
                          </a:rPr>
                          <a:t> 44,2eV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2000" b="1" dirty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  <a:sym typeface="Helvetica"/>
                          </a:rPr>
                          <a:t>4,3 </a:t>
                        </a:r>
                        <a:r>
                          <a:rPr sz="2000" b="1" dirty="0" err="1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  <a:sym typeface="Helvetica"/>
                          </a:rPr>
                          <a:t>KeV</a:t>
                        </a:r>
                        <a:endParaRPr sz="2000" b="1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Helvetica"/>
                        </a:endParaRP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xmlns="" val="10003"/>
                    </a:ext>
                  </a:extLst>
                </a:tr>
              </a:tbl>
            </a:graphicData>
          </a:graphic>
        </p:graphicFrame>
        <p:sp>
          <p:nvSpPr>
            <p:cNvPr id="23" name="Shape 182"/>
            <p:cNvSpPr/>
            <p:nvPr/>
          </p:nvSpPr>
          <p:spPr>
            <a:xfrm>
              <a:off x="2843887" y="1241828"/>
              <a:ext cx="7138311" cy="1633986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3" tIns="71433" rIns="71433" bIns="71433" numCol="1" anchor="ctr">
              <a:noAutofit/>
            </a:bodyPr>
            <a:lstStyle/>
            <a:p>
              <a:pPr>
                <a:defRPr sz="3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000"/>
            </a:p>
          </p:txBody>
        </p:sp>
      </p:grpSp>
      <p:sp>
        <p:nvSpPr>
          <p:cNvPr id="24" name="Shape 183"/>
          <p:cNvSpPr/>
          <p:nvPr/>
        </p:nvSpPr>
        <p:spPr>
          <a:xfrm>
            <a:off x="4788800" y="3394306"/>
            <a:ext cx="7272572" cy="2914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1800" b="1" i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50" dirty="0" err="1"/>
              <a:t>R.Kersevan</a:t>
            </a:r>
            <a:r>
              <a:rPr sz="1050" dirty="0"/>
              <a:t>; Beam Dynamics meets Vacuum, Collimations, and Surfaces Workshop. KIT, Karlsruhe. March 2017</a:t>
            </a:r>
          </a:p>
        </p:txBody>
      </p:sp>
      <p:sp>
        <p:nvSpPr>
          <p:cNvPr id="25" name="Shape 184"/>
          <p:cNvSpPr/>
          <p:nvPr/>
        </p:nvSpPr>
        <p:spPr>
          <a:xfrm>
            <a:off x="4788799" y="3160462"/>
            <a:ext cx="1599788" cy="2827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3" tIns="71433" rIns="71433" bIns="71433" numCol="1" anchor="ctr">
            <a:spAutoFit/>
          </a:bodyPr>
          <a:lstStyle/>
          <a:p>
            <a:pPr algn="l" defTabSz="1285875">
              <a:defRPr sz="32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900" dirty="0"/>
              <a:t>*Photon energy above 4eV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934862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err="1" smtClean="0"/>
              <a:t>Acknowlegments</a:t>
            </a:r>
            <a:endParaRPr sz="4400" b="1" dirty="0"/>
          </a:p>
        </p:txBody>
      </p: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17" name="Shape 148"/>
          <p:cNvSpPr txBox="1">
            <a:spLocks/>
          </p:cNvSpPr>
          <p:nvPr/>
        </p:nvSpPr>
        <p:spPr>
          <a:xfrm>
            <a:off x="4631512" y="2977242"/>
            <a:ext cx="309510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>
                <a:solidFill>
                  <a:schemeClr val="tx1"/>
                </a:solidFill>
              </a:rPr>
              <a:t>Thank You</a:t>
            </a:r>
            <a:endParaRPr lang="en-GB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2877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27" name="image13.jpeg"/>
          <p:cNvPicPr>
            <a:picLocks noChangeAspect="1"/>
          </p:cNvPicPr>
          <p:nvPr/>
        </p:nvPicPr>
        <p:blipFill>
          <a:blip r:embed="rId4">
            <a:extLst/>
          </a:blip>
          <a:srcRect l="11624" r="5927"/>
          <a:stretch>
            <a:fillRect/>
          </a:stretch>
        </p:blipFill>
        <p:spPr>
          <a:xfrm>
            <a:off x="2950590" y="1046141"/>
            <a:ext cx="6333769" cy="5121668"/>
          </a:xfrm>
          <a:prstGeom prst="rect">
            <a:avLst/>
          </a:prstGeom>
          <a:ln w="50800" cap="flat">
            <a:solidFill>
              <a:srgbClr val="000000"/>
            </a:solidFill>
            <a:prstDash val="solid"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4357947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grpSp>
        <p:nvGrpSpPr>
          <p:cNvPr id="17" name="Group 9"/>
          <p:cNvGrpSpPr/>
          <p:nvPr/>
        </p:nvGrpSpPr>
        <p:grpSpPr>
          <a:xfrm>
            <a:off x="2317567" y="1240663"/>
            <a:ext cx="2689265" cy="2420578"/>
            <a:chOff x="1294071" y="946388"/>
            <a:chExt cx="2766951" cy="2568337"/>
          </a:xfrm>
        </p:grpSpPr>
        <p:pic>
          <p:nvPicPr>
            <p:cNvPr id="18" name="Picture 2" descr="C:\Users\hx0799\Pictures\Config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47" t="5217"/>
            <a:stretch/>
          </p:blipFill>
          <p:spPr bwMode="auto">
            <a:xfrm>
              <a:off x="1336969" y="946388"/>
              <a:ext cx="2724053" cy="2568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1"/>
            <p:cNvSpPr/>
            <p:nvPr/>
          </p:nvSpPr>
          <p:spPr>
            <a:xfrm>
              <a:off x="1307216" y="1051380"/>
              <a:ext cx="609045" cy="452610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0" name="Rectangle 12"/>
            <p:cNvSpPr/>
            <p:nvPr/>
          </p:nvSpPr>
          <p:spPr>
            <a:xfrm>
              <a:off x="1294071" y="2811576"/>
              <a:ext cx="609045" cy="452610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</p:grpSp>
      <p:pic>
        <p:nvPicPr>
          <p:cNvPr id="21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2156" y="1470027"/>
            <a:ext cx="2658445" cy="2126756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2155" y="3843723"/>
            <a:ext cx="2658445" cy="2126756"/>
          </a:xfrm>
          <a:prstGeom prst="rect">
            <a:avLst/>
          </a:prstGeom>
        </p:spPr>
      </p:pic>
      <p:grpSp>
        <p:nvGrpSpPr>
          <p:cNvPr id="23" name="Group 3"/>
          <p:cNvGrpSpPr/>
          <p:nvPr/>
        </p:nvGrpSpPr>
        <p:grpSpPr>
          <a:xfrm>
            <a:off x="2317567" y="3666277"/>
            <a:ext cx="2689265" cy="2419392"/>
            <a:chOff x="1330431" y="3532046"/>
            <a:chExt cx="2860569" cy="2673445"/>
          </a:xfrm>
        </p:grpSpPr>
        <p:pic>
          <p:nvPicPr>
            <p:cNvPr id="24" name="Picture 2" descr="C:\Users\hx0799\Pictures\Config3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93" t="7567"/>
            <a:stretch/>
          </p:blipFill>
          <p:spPr bwMode="auto">
            <a:xfrm>
              <a:off x="1341285" y="3566494"/>
              <a:ext cx="2849715" cy="2638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16"/>
            <p:cNvSpPr/>
            <p:nvPr/>
          </p:nvSpPr>
          <p:spPr>
            <a:xfrm>
              <a:off x="1343576" y="3532046"/>
              <a:ext cx="681364" cy="452610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6" name="Rectangle 17"/>
            <p:cNvSpPr/>
            <p:nvPr/>
          </p:nvSpPr>
          <p:spPr>
            <a:xfrm>
              <a:off x="1330431" y="5292242"/>
              <a:ext cx="609045" cy="452610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00591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graphicFrame>
        <p:nvGraphicFramePr>
          <p:cNvPr id="11" name="Table 20"/>
          <p:cNvGraphicFramePr>
            <a:graphicFrameLocks noGrp="1"/>
          </p:cNvGraphicFramePr>
          <p:nvPr>
            <p:extLst/>
          </p:nvPr>
        </p:nvGraphicFramePr>
        <p:xfrm>
          <a:off x="3028950" y="1200150"/>
          <a:ext cx="4129496" cy="47173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09122">
                  <a:extLst>
                    <a:ext uri="{9D8B030D-6E8A-4147-A177-3AD203B41FA5}">
                      <a16:colId xmlns:a16="http://schemas.microsoft.com/office/drawing/2014/main" xmlns="" val="373447077"/>
                    </a:ext>
                  </a:extLst>
                </a:gridCol>
                <a:gridCol w="1088000">
                  <a:extLst>
                    <a:ext uri="{9D8B030D-6E8A-4147-A177-3AD203B41FA5}">
                      <a16:colId xmlns:a16="http://schemas.microsoft.com/office/drawing/2014/main" xmlns="" val="1393017469"/>
                    </a:ext>
                  </a:extLst>
                </a:gridCol>
                <a:gridCol w="1032374">
                  <a:extLst>
                    <a:ext uri="{9D8B030D-6E8A-4147-A177-3AD203B41FA5}">
                      <a16:colId xmlns:a16="http://schemas.microsoft.com/office/drawing/2014/main" xmlns="" val="1402051029"/>
                    </a:ext>
                  </a:extLst>
                </a:gridCol>
              </a:tblGrid>
              <a:tr h="241235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ANKA Parameters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3369886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Energy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2.5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GeV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640040684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Emittance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50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nm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120448753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Circumference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110.4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263479664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Current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200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mA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280392390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Optics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4x2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DBA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756883588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DP-Field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1.5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306847986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107688342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DP SR Power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18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W/mrad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078504517"/>
                  </a:ext>
                </a:extLst>
              </a:tr>
              <a:tr h="402757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Photon Flux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6 10</a:t>
                      </a:r>
                      <a:r>
                        <a:rPr lang="de-DE" sz="1100" baseline="30000">
                          <a:effectLst/>
                        </a:rPr>
                        <a:t>19</a:t>
                      </a:r>
                      <a:r>
                        <a:rPr lang="de-DE" sz="1100">
                          <a:effectLst/>
                        </a:rPr>
                        <a:t>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Ph/(s mrad)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751767295"/>
                  </a:ext>
                </a:extLst>
              </a:tr>
              <a:tr h="28604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E</a:t>
                      </a:r>
                      <a:r>
                        <a:rPr lang="de-DE" sz="1100" baseline="-25000">
                          <a:effectLst/>
                        </a:rPr>
                        <a:t>critic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6.2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KeV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38620471"/>
                  </a:ext>
                </a:extLst>
              </a:tr>
              <a:tr h="240281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FCC Parameters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8963819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Power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32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W/m*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745939225"/>
                  </a:ext>
                </a:extLst>
              </a:tr>
              <a:tr h="274607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Photon Flux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effectLst/>
                        </a:rPr>
                        <a:t>1x10</a:t>
                      </a:r>
                      <a:r>
                        <a:rPr lang="de-DE" sz="1100" baseline="30000" dirty="0" smtClean="0">
                          <a:effectLst/>
                        </a:rPr>
                        <a:t>17</a:t>
                      </a:r>
                      <a:r>
                        <a:rPr lang="de-DE" sz="1100" dirty="0" smtClean="0">
                          <a:effectLst/>
                        </a:rPr>
                        <a:t>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Ph/(s m*)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011875015"/>
                  </a:ext>
                </a:extLst>
              </a:tr>
              <a:tr h="240281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BESTEX Parameters (at ANKA after collimation)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231442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Power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32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W/m*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262606514"/>
                  </a:ext>
                </a:extLst>
              </a:tr>
              <a:tr h="26316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Photon Flux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5 10</a:t>
                      </a:r>
                      <a:r>
                        <a:rPr lang="de-DE" sz="1100" baseline="30000">
                          <a:effectLst/>
                        </a:rPr>
                        <a:t>16</a:t>
                      </a:r>
                      <a:r>
                        <a:rPr lang="de-DE" sz="1100">
                          <a:effectLst/>
                        </a:rPr>
                        <a:t>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Ph/(s m*)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779935748"/>
                  </a:ext>
                </a:extLst>
              </a:tr>
              <a:tr h="240281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Incident angle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18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mrad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248429729"/>
                  </a:ext>
                </a:extLst>
              </a:tr>
              <a:tr h="240281">
                <a:tc gridSpan="3"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*m: irradiated length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0304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97684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392818" y="2312449"/>
            <a:ext cx="2481889" cy="1985510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267182" y="2318575"/>
            <a:ext cx="2474231" cy="1979384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49354" y="2312448"/>
            <a:ext cx="2452612" cy="1962089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4705" y="2312448"/>
            <a:ext cx="2467254" cy="197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8343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6" name="Picture 2" descr="D:\L.A.Gonzalez-BackUp-20-07-2017\Experimental\AtANKA\Experiments\Fluorescent Screen Images\Config4\Image__2017-10-11__09-19-53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929" y="2545011"/>
            <a:ext cx="2337871" cy="187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L.A.Gonzalez-BackUp-20-07-2017\Experimental\AtANKA\Experiments\Fluorescent Screen Images\Config4\Image__2017-10-11__09-18-39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545011"/>
            <a:ext cx="2337870" cy="187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L.A.Gonzalez-BackUp-20-07-2017\Experimental\AtANKA\Experiments\Fluorescent Screen Images\Config4\Image__2017-10-11__09-18-24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103" y="2545011"/>
            <a:ext cx="2332810" cy="186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L.A.Gonzalez-BackUp-20-07-2017\Experimental\AtANKA\Experiments\Fluorescent Screen Images\Config4\Image__2017-10-11__09-01-06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35" y="2545011"/>
            <a:ext cx="2332809" cy="186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8492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1" name="Picture 12" descr="\\cern.ch\dfs\Users\l\lagonzal\Desktop\Scanpeaks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3" y="1034019"/>
            <a:ext cx="6160347" cy="4128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939" y="1070876"/>
            <a:ext cx="5332861" cy="409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60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1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750" y="2007168"/>
            <a:ext cx="8661400" cy="307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3532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16200000">
            <a:off x="10598092" y="4160731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0" y="1200807"/>
            <a:ext cx="7142253" cy="4260069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3751184"/>
            <a:ext cx="1664263" cy="1677437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044585" y="1329979"/>
            <a:ext cx="2675548" cy="1154162"/>
            <a:chOff x="2044585" y="1767639"/>
            <a:chExt cx="2675548" cy="1154162"/>
          </a:xfrm>
        </p:grpSpPr>
        <p:grpSp>
          <p:nvGrpSpPr>
            <p:cNvPr id="19" name="Group 18"/>
            <p:cNvGrpSpPr/>
            <p:nvPr/>
          </p:nvGrpSpPr>
          <p:grpSpPr>
            <a:xfrm>
              <a:off x="2044585" y="1767639"/>
              <a:ext cx="2675548" cy="1154162"/>
              <a:chOff x="1668064" y="1744194"/>
              <a:chExt cx="2675548" cy="1069983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668064" y="1744194"/>
                <a:ext cx="2675548" cy="10699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Middle</a:t>
                </a:r>
              </a:p>
              <a:p>
                <a:r>
                  <a:rPr lang="en-GB" b="1" dirty="0" smtClean="0">
                    <a:solidFill>
                      <a:srgbClr val="FF0000"/>
                    </a:solidFill>
                  </a:rPr>
                  <a:t>Front</a:t>
                </a:r>
              </a:p>
              <a:p>
                <a:r>
                  <a:rPr lang="en-GB" b="1" dirty="0" smtClean="0">
                    <a:solidFill>
                      <a:srgbClr val="0070C0"/>
                    </a:solidFill>
                  </a:rPr>
                  <a:t>Back</a:t>
                </a:r>
              </a:p>
              <a:p>
                <a:endParaRPr lang="en-GB" sz="500" b="1" dirty="0" smtClean="0">
                  <a:solidFill>
                    <a:srgbClr val="0070C0"/>
                  </a:solidFill>
                </a:endParaRPr>
              </a:p>
              <a:p>
                <a:pPr algn="r"/>
                <a:r>
                  <a:rPr lang="en-GB" sz="1000" b="1" dirty="0" err="1" smtClean="0">
                    <a:solidFill>
                      <a:srgbClr val="0070C0"/>
                    </a:solidFill>
                  </a:rPr>
                  <a:t>Levenberg</a:t>
                </a:r>
                <a:r>
                  <a:rPr lang="en-GB" sz="1000" b="1" dirty="0" smtClean="0">
                    <a:solidFill>
                      <a:srgbClr val="0070C0"/>
                    </a:solidFill>
                  </a:rPr>
                  <a:t>-Marquardt </a:t>
                </a:r>
                <a:r>
                  <a:rPr lang="en-GB" sz="1000" b="1" dirty="0">
                    <a:solidFill>
                      <a:srgbClr val="0070C0"/>
                    </a:solidFill>
                  </a:rPr>
                  <a:t>Algorithm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698610" y="1753494"/>
                <a:ext cx="1645002" cy="8559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b="1" i="1" dirty="0" smtClean="0"/>
                  <a:t>X=-0.16 </a:t>
                </a:r>
                <a:r>
                  <a:rPr lang="en-GB" i="1" dirty="0" smtClean="0"/>
                  <a:t>± 0.01  </a:t>
                </a:r>
              </a:p>
              <a:p>
                <a:pPr algn="r"/>
                <a:r>
                  <a:rPr lang="en-GB" b="1" i="1" dirty="0" smtClean="0">
                    <a:solidFill>
                      <a:srgbClr val="FF0000"/>
                    </a:solidFill>
                  </a:rPr>
                  <a:t>X=-0.02 </a:t>
                </a:r>
                <a:r>
                  <a:rPr lang="en-GB" i="1" dirty="0">
                    <a:solidFill>
                      <a:srgbClr val="FF0000"/>
                    </a:solidFill>
                  </a:rPr>
                  <a:t>±</a:t>
                </a:r>
                <a:r>
                  <a:rPr lang="en-GB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0.01  </a:t>
                </a:r>
              </a:p>
              <a:p>
                <a:pPr algn="r"/>
                <a:r>
                  <a:rPr lang="en-GB" b="1" i="1" dirty="0" smtClean="0">
                    <a:solidFill>
                      <a:srgbClr val="0070C0"/>
                    </a:solidFill>
                  </a:rPr>
                  <a:t>X=-0.23 </a:t>
                </a:r>
                <a:r>
                  <a:rPr lang="en-GB" i="1" dirty="0">
                    <a:solidFill>
                      <a:srgbClr val="0070C0"/>
                    </a:solidFill>
                  </a:rPr>
                  <a:t>±</a:t>
                </a:r>
                <a:r>
                  <a:rPr lang="en-GB" b="1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0070C0"/>
                    </a:solidFill>
                  </a:rPr>
                  <a:t>0.01  </a:t>
                </a: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2044585" y="1777674"/>
              <a:ext cx="2675548" cy="114412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4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0972478" y="4040555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5343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0" y="1200809"/>
            <a:ext cx="7142253" cy="4260069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3313526"/>
            <a:ext cx="1664263" cy="1677437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1235995"/>
            <a:ext cx="1664263" cy="1673022"/>
          </a:xfrm>
          <a:prstGeom prst="rect">
            <a:avLst/>
          </a:prstGeom>
        </p:spPr>
      </p:pic>
      <p:sp>
        <p:nvSpPr>
          <p:cNvPr id="13" name="Cerrar llave 12"/>
          <p:cNvSpPr/>
          <p:nvPr/>
        </p:nvSpPr>
        <p:spPr>
          <a:xfrm>
            <a:off x="6896100" y="3499342"/>
            <a:ext cx="406400" cy="1346200"/>
          </a:xfrm>
          <a:prstGeom prst="rightBrace">
            <a:avLst>
              <a:gd name="adj1" fmla="val 48958"/>
              <a:gd name="adj2" fmla="val 50000"/>
            </a:avLst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Cerrar llave 37"/>
          <p:cNvSpPr/>
          <p:nvPr/>
        </p:nvSpPr>
        <p:spPr>
          <a:xfrm>
            <a:off x="7630253" y="2826242"/>
            <a:ext cx="406400" cy="952500"/>
          </a:xfrm>
          <a:prstGeom prst="rightBrace">
            <a:avLst>
              <a:gd name="adj1" fmla="val 48958"/>
              <a:gd name="adj2" fmla="val 50000"/>
            </a:avLst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8106715" y="2290428"/>
            <a:ext cx="1107622" cy="95269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/>
          <p:nvPr/>
        </p:nvCxnSpPr>
        <p:spPr>
          <a:xfrm flipV="1">
            <a:off x="7442625" y="4172442"/>
            <a:ext cx="1771712" cy="9046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9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</a:t>
            </a:r>
            <a:endParaRPr lang="en-GB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372336" y="5559295"/>
            <a:ext cx="52211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Lower starting point lower conditioning rate. </a:t>
            </a:r>
          </a:p>
          <a:p>
            <a:endParaRPr lang="en-GB" sz="1200" b="1" dirty="0"/>
          </a:p>
          <a:p>
            <a:r>
              <a:rPr lang="en-GB" sz="1200" b="1" dirty="0" smtClean="0"/>
              <a:t>Indicates pre-conditioning of the Geometry #4 region due to scattered photons</a:t>
            </a:r>
          </a:p>
          <a:p>
            <a:endParaRPr lang="en-GB" sz="1200" b="1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1400597" y="5538371"/>
            <a:ext cx="6414788" cy="6864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3" name="Group 32"/>
          <p:cNvGrpSpPr/>
          <p:nvPr/>
        </p:nvGrpSpPr>
        <p:grpSpPr>
          <a:xfrm>
            <a:off x="6136395" y="1064028"/>
            <a:ext cx="2675548" cy="1154162"/>
            <a:chOff x="2044585" y="1767639"/>
            <a:chExt cx="2675548" cy="1154162"/>
          </a:xfrm>
        </p:grpSpPr>
        <p:grpSp>
          <p:nvGrpSpPr>
            <p:cNvPr id="34" name="Group 33"/>
            <p:cNvGrpSpPr/>
            <p:nvPr/>
          </p:nvGrpSpPr>
          <p:grpSpPr>
            <a:xfrm>
              <a:off x="2044585" y="1767639"/>
              <a:ext cx="2675548" cy="1154162"/>
              <a:chOff x="1668064" y="1744194"/>
              <a:chExt cx="2675548" cy="1069983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1668064" y="1744194"/>
                <a:ext cx="2675548" cy="10699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Middle</a:t>
                </a:r>
              </a:p>
              <a:p>
                <a:r>
                  <a:rPr lang="en-GB" b="1" dirty="0" smtClean="0">
                    <a:solidFill>
                      <a:srgbClr val="FF0000"/>
                    </a:solidFill>
                  </a:rPr>
                  <a:t>Front</a:t>
                </a:r>
              </a:p>
              <a:p>
                <a:r>
                  <a:rPr lang="en-GB" b="1" dirty="0" smtClean="0">
                    <a:solidFill>
                      <a:srgbClr val="0070C0"/>
                    </a:solidFill>
                  </a:rPr>
                  <a:t>Back</a:t>
                </a:r>
              </a:p>
              <a:p>
                <a:endParaRPr lang="en-GB" sz="500" b="1" dirty="0" smtClean="0">
                  <a:solidFill>
                    <a:srgbClr val="0070C0"/>
                  </a:solidFill>
                </a:endParaRPr>
              </a:p>
              <a:p>
                <a:pPr algn="r"/>
                <a:r>
                  <a:rPr lang="en-GB" sz="1000" b="1" dirty="0" err="1" smtClean="0">
                    <a:solidFill>
                      <a:srgbClr val="0070C0"/>
                    </a:solidFill>
                  </a:rPr>
                  <a:t>Levenberg</a:t>
                </a:r>
                <a:r>
                  <a:rPr lang="en-GB" sz="1000" b="1" dirty="0" smtClean="0">
                    <a:solidFill>
                      <a:srgbClr val="0070C0"/>
                    </a:solidFill>
                  </a:rPr>
                  <a:t>-Marquardt </a:t>
                </a:r>
                <a:r>
                  <a:rPr lang="en-GB" sz="1000" b="1" dirty="0">
                    <a:solidFill>
                      <a:srgbClr val="0070C0"/>
                    </a:solidFill>
                  </a:rPr>
                  <a:t>Algorithm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698610" y="1753494"/>
                <a:ext cx="1645002" cy="8559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b="1" i="1" dirty="0" smtClean="0"/>
                  <a:t>X=-0.16 </a:t>
                </a:r>
                <a:r>
                  <a:rPr lang="en-GB" i="1" dirty="0" smtClean="0"/>
                  <a:t>± 0.01  </a:t>
                </a:r>
              </a:p>
              <a:p>
                <a:pPr algn="r"/>
                <a:r>
                  <a:rPr lang="en-GB" b="1" i="1" dirty="0" smtClean="0">
                    <a:solidFill>
                      <a:srgbClr val="FF0000"/>
                    </a:solidFill>
                  </a:rPr>
                  <a:t>X=-0.02 </a:t>
                </a:r>
                <a:r>
                  <a:rPr lang="en-GB" i="1" dirty="0">
                    <a:solidFill>
                      <a:srgbClr val="FF0000"/>
                    </a:solidFill>
                  </a:rPr>
                  <a:t>±</a:t>
                </a:r>
                <a:r>
                  <a:rPr lang="en-GB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0.01  </a:t>
                </a:r>
              </a:p>
              <a:p>
                <a:pPr algn="r"/>
                <a:r>
                  <a:rPr lang="en-GB" b="1" i="1" dirty="0" smtClean="0">
                    <a:solidFill>
                      <a:srgbClr val="0070C0"/>
                    </a:solidFill>
                  </a:rPr>
                  <a:t>X=-0.23 </a:t>
                </a:r>
                <a:r>
                  <a:rPr lang="en-GB" i="1" dirty="0">
                    <a:solidFill>
                      <a:srgbClr val="0070C0"/>
                    </a:solidFill>
                  </a:rPr>
                  <a:t>±</a:t>
                </a:r>
                <a:r>
                  <a:rPr lang="en-GB" b="1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0070C0"/>
                    </a:solidFill>
                  </a:rPr>
                  <a:t>0.01  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2044585" y="1777674"/>
              <a:ext cx="2675548" cy="114412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104980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Samples: FCC-</a:t>
            </a:r>
            <a:r>
              <a:rPr lang="en-GB" sz="4400" b="1" dirty="0" err="1" smtClean="0"/>
              <a:t>hh</a:t>
            </a:r>
            <a:r>
              <a:rPr lang="en-GB" sz="4400" b="1" dirty="0" smtClean="0"/>
              <a:t> Beam Screen Prototypes</a:t>
            </a:r>
            <a:endParaRPr sz="44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4677968" y="1364605"/>
            <a:ext cx="2836061" cy="3751901"/>
            <a:chOff x="4761036" y="1504949"/>
            <a:chExt cx="2836061" cy="375190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46"/>
            <a:stretch/>
          </p:blipFill>
          <p:spPr>
            <a:xfrm>
              <a:off x="4782354" y="3884791"/>
              <a:ext cx="2695575" cy="1372059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4761036" y="1504949"/>
              <a:ext cx="2836061" cy="3686207"/>
              <a:chOff x="4829175" y="1498598"/>
              <a:chExt cx="2836061" cy="368620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39" t="6869" r="2232" b="4384"/>
              <a:stretch/>
            </p:blipFill>
            <p:spPr>
              <a:xfrm>
                <a:off x="4848225" y="1504950"/>
                <a:ext cx="2800350" cy="2314575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829175" y="1498598"/>
                <a:ext cx="2836061" cy="36862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893032" y="1336630"/>
            <a:ext cx="2836061" cy="3714182"/>
            <a:chOff x="947866" y="1476975"/>
            <a:chExt cx="2836061" cy="371418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583" y="3988582"/>
              <a:ext cx="2714263" cy="1202575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947866" y="1476975"/>
              <a:ext cx="2836061" cy="3714182"/>
              <a:chOff x="1524000" y="1498599"/>
              <a:chExt cx="2836061" cy="371418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562" t="3087"/>
              <a:stretch/>
            </p:blipFill>
            <p:spPr>
              <a:xfrm>
                <a:off x="1536700" y="1504951"/>
                <a:ext cx="2766831" cy="2336198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1524000" y="1498599"/>
                <a:ext cx="2836061" cy="371418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8462905" y="1364605"/>
            <a:ext cx="2836061" cy="3686206"/>
            <a:chOff x="8517739" y="1504950"/>
            <a:chExt cx="2836061" cy="3686206"/>
          </a:xfrm>
        </p:grpSpPr>
        <p:grpSp>
          <p:nvGrpSpPr>
            <p:cNvPr id="13" name="Group 12"/>
            <p:cNvGrpSpPr/>
            <p:nvPr/>
          </p:nvGrpSpPr>
          <p:grpSpPr>
            <a:xfrm>
              <a:off x="8517739" y="1504950"/>
              <a:ext cx="2836061" cy="3686206"/>
              <a:chOff x="8493125" y="1498599"/>
              <a:chExt cx="2836061" cy="368620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03"/>
              <a:stretch/>
            </p:blipFill>
            <p:spPr>
              <a:xfrm>
                <a:off x="8509000" y="1498600"/>
                <a:ext cx="2768750" cy="2398890"/>
              </a:xfrm>
              <a:prstGeom prst="rect">
                <a:avLst/>
              </a:prstGeom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8493125" y="1498599"/>
                <a:ext cx="2836061" cy="368620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76" b="8109"/>
            <a:stretch/>
          </p:blipFill>
          <p:spPr>
            <a:xfrm>
              <a:off x="8542977" y="3900704"/>
              <a:ext cx="2713358" cy="1192291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809367" y="950596"/>
            <a:ext cx="294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Prototype #1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July- Oct ‘17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0262" y="976175"/>
            <a:ext cx="3206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Prototype #2 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Jan- May </a:t>
            </a:r>
            <a:r>
              <a:rPr lang="en-GB" sz="1400" i="1" dirty="0">
                <a:solidFill>
                  <a:schemeClr val="accent1"/>
                </a:solidFill>
              </a:rPr>
              <a:t>‘18</a:t>
            </a:r>
          </a:p>
          <a:p>
            <a:endParaRPr lang="en-GB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8386723" y="973650"/>
            <a:ext cx="296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Prototype #3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June-Aug‘18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8" name="Shape 242"/>
          <p:cNvSpPr/>
          <p:nvPr/>
        </p:nvSpPr>
        <p:spPr>
          <a:xfrm>
            <a:off x="905732" y="5232987"/>
            <a:ext cx="2823361" cy="523216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/>
              <a:t>#</a:t>
            </a:r>
            <a:r>
              <a:rPr sz="1400" dirty="0" smtClean="0"/>
              <a:t>1</a:t>
            </a:r>
            <a:r>
              <a:rPr lang="en-GB" sz="1400" dirty="0" smtClean="0"/>
              <a:t>: V</a:t>
            </a:r>
            <a:r>
              <a:rPr sz="1400" dirty="0" err="1" smtClean="0"/>
              <a:t>alidation</a:t>
            </a:r>
            <a:r>
              <a:rPr sz="1400" dirty="0" smtClean="0"/>
              <a:t> </a:t>
            </a:r>
            <a:r>
              <a:rPr sz="1400" dirty="0"/>
              <a:t>of temperature profile and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</a:rPr>
              <a:t>validity of photon reflector</a:t>
            </a:r>
          </a:p>
        </p:txBody>
      </p:sp>
      <p:sp>
        <p:nvSpPr>
          <p:cNvPr id="39" name="Shape 242"/>
          <p:cNvSpPr/>
          <p:nvPr/>
        </p:nvSpPr>
        <p:spPr>
          <a:xfrm>
            <a:off x="4674007" y="5232987"/>
            <a:ext cx="2823361" cy="523216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 smtClean="0"/>
              <a:t>#</a:t>
            </a:r>
            <a:r>
              <a:rPr lang="en-GB" sz="1400" dirty="0" smtClean="0"/>
              <a:t>2: #1 + Electrode for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photoelectron current measurements</a:t>
            </a:r>
            <a:endParaRPr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Shape 242"/>
          <p:cNvSpPr/>
          <p:nvPr/>
        </p:nvSpPr>
        <p:spPr>
          <a:xfrm>
            <a:off x="8488143" y="5228374"/>
            <a:ext cx="2823361" cy="954103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 smtClean="0"/>
              <a:t>#</a:t>
            </a:r>
            <a:r>
              <a:rPr lang="en-GB" sz="1400" dirty="0" smtClean="0"/>
              <a:t>3: </a:t>
            </a:r>
            <a:r>
              <a:rPr lang="en-GB" sz="1400" dirty="0"/>
              <a:t>Surface treatments </a:t>
            </a: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</a:rPr>
              <a:t>as for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baseline</a:t>
            </a:r>
            <a:r>
              <a:rPr lang="en-GB" sz="1400" dirty="0" smtClean="0"/>
              <a:t>. Updated </a:t>
            </a:r>
            <a:r>
              <a:rPr lang="en-GB" sz="1400" dirty="0"/>
              <a:t>internal screen and pumping </a:t>
            </a:r>
            <a:r>
              <a:rPr lang="en-GB" sz="1400" dirty="0" smtClean="0"/>
              <a:t>slots.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Substitution Reflector for </a:t>
            </a:r>
            <a:r>
              <a:rPr lang="en-GB" sz="1400" b="1" dirty="0" err="1" smtClean="0">
                <a:solidFill>
                  <a:schemeClr val="accent1">
                    <a:lumMod val="50000"/>
                  </a:schemeClr>
                </a:solidFill>
              </a:rPr>
              <a:t>Sawtooth</a:t>
            </a:r>
            <a:endParaRPr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3" name="TextBox 32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3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223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92" y="1719137"/>
            <a:ext cx="4597178" cy="4356020"/>
          </a:xfrm>
          <a:prstGeom prst="rect">
            <a:avLst/>
          </a:prstGeom>
        </p:spPr>
      </p:pic>
      <p:pic>
        <p:nvPicPr>
          <p:cNvPr id="58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3272" y="1328064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 58"/>
          <p:cNvSpPr/>
          <p:nvPr/>
        </p:nvSpPr>
        <p:spPr>
          <a:xfrm>
            <a:off x="182531" y="1799120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0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551" y="2495362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Rectangle 60"/>
          <p:cNvSpPr/>
          <p:nvPr/>
        </p:nvSpPr>
        <p:spPr>
          <a:xfrm>
            <a:off x="151971" y="2830981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2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4909" y="3749669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Rectangle 62"/>
          <p:cNvSpPr/>
          <p:nvPr/>
        </p:nvSpPr>
        <p:spPr>
          <a:xfrm>
            <a:off x="618799" y="5327893"/>
            <a:ext cx="488213" cy="82928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TextBox 63"/>
          <p:cNvSpPr txBox="1"/>
          <p:nvPr/>
        </p:nvSpPr>
        <p:spPr>
          <a:xfrm>
            <a:off x="102350" y="1093482"/>
            <a:ext cx="1141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#1</a:t>
            </a:r>
            <a:endParaRPr lang="de-DE" sz="1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0984" y="2291901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#2</a:t>
            </a:r>
            <a:endParaRPr lang="de-DE" sz="1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83550" y="3545367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#3</a:t>
            </a:r>
            <a:endParaRPr lang="de-DE" sz="14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226" y="1523103"/>
            <a:ext cx="3359818" cy="4601616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5017958" y="215296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2.4%</a:t>
            </a:r>
            <a:endParaRPr lang="de-DE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5029623" y="506182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0.5%</a:t>
            </a:r>
            <a:endParaRPr lang="de-DE" b="1" dirty="0"/>
          </a:p>
        </p:txBody>
      </p:sp>
      <p:sp>
        <p:nvSpPr>
          <p:cNvPr id="72" name="Right Brace 71"/>
          <p:cNvSpPr/>
          <p:nvPr/>
        </p:nvSpPr>
        <p:spPr>
          <a:xfrm flipH="1">
            <a:off x="6635101" y="3220857"/>
            <a:ext cx="188508" cy="1000781"/>
          </a:xfrm>
          <a:prstGeom prst="rightBrace">
            <a:avLst>
              <a:gd name="adj1" fmla="val 38240"/>
              <a:gd name="adj2" fmla="val 4000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TextBox 73"/>
          <p:cNvSpPr txBox="1"/>
          <p:nvPr/>
        </p:nvSpPr>
        <p:spPr>
          <a:xfrm>
            <a:off x="5904297" y="214088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1.3%</a:t>
            </a:r>
            <a:endParaRPr lang="de-DE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5920946" y="342919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1.2%</a:t>
            </a:r>
            <a:endParaRPr lang="de-DE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937237" y="506182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0.3%</a:t>
            </a:r>
            <a:endParaRPr lang="de-DE" b="1" dirty="0"/>
          </a:p>
        </p:txBody>
      </p:sp>
      <p:sp>
        <p:nvSpPr>
          <p:cNvPr id="77" name="Right Brace 76"/>
          <p:cNvSpPr/>
          <p:nvPr/>
        </p:nvSpPr>
        <p:spPr>
          <a:xfrm>
            <a:off x="4668101" y="2090411"/>
            <a:ext cx="162436" cy="470282"/>
          </a:xfrm>
          <a:prstGeom prst="rightBrace">
            <a:avLst>
              <a:gd name="adj1" fmla="val 52900"/>
              <a:gd name="adj2" fmla="val 4821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Right Brace 77"/>
          <p:cNvSpPr/>
          <p:nvPr/>
        </p:nvSpPr>
        <p:spPr>
          <a:xfrm>
            <a:off x="4708450" y="4951260"/>
            <a:ext cx="174682" cy="451870"/>
          </a:xfrm>
          <a:prstGeom prst="rightBrace">
            <a:avLst>
              <a:gd name="adj1" fmla="val 52900"/>
              <a:gd name="adj2" fmla="val 57726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4883132" y="4517322"/>
            <a:ext cx="246891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0984" y="4979704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TextBox 79"/>
          <p:cNvSpPr txBox="1"/>
          <p:nvPr/>
        </p:nvSpPr>
        <p:spPr>
          <a:xfrm>
            <a:off x="42583" y="4717654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#4</a:t>
            </a:r>
            <a:endParaRPr lang="de-DE" sz="1400" b="1" dirty="0"/>
          </a:p>
        </p:txBody>
      </p:sp>
      <p:sp>
        <p:nvSpPr>
          <p:cNvPr id="81" name="Rectangle 80"/>
          <p:cNvSpPr/>
          <p:nvPr/>
        </p:nvSpPr>
        <p:spPr>
          <a:xfrm>
            <a:off x="158834" y="4221638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tangle 81"/>
          <p:cNvSpPr/>
          <p:nvPr/>
        </p:nvSpPr>
        <p:spPr>
          <a:xfrm>
            <a:off x="539792" y="5380508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0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Results</a:t>
            </a:r>
            <a:endParaRPr lang="en-GB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784162" y="-1310077"/>
            <a:ext cx="2353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Photoelectron Currents Ratio</a:t>
            </a:r>
            <a:endParaRPr lang="de-DE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448728" y="1713655"/>
            <a:ext cx="216283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Straight Irradiation</a:t>
            </a: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FF0000"/>
                </a:solidFill>
              </a:rPr>
              <a:t>Irradiation after Reflection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728" y="3220857"/>
            <a:ext cx="216283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Straight Irradiation</a:t>
            </a: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FF0000"/>
                </a:solidFill>
              </a:rPr>
              <a:t>Irradiation after Reflection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66794" y="4703376"/>
            <a:ext cx="216283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Straight Irradiation</a:t>
            </a: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FF0000"/>
                </a:solidFill>
              </a:rPr>
              <a:t>Irradiation after Reflection</a:t>
            </a:r>
            <a:endParaRPr lang="de-DE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418595" y="971932"/>
                <a:ext cx="2099293" cy="629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𝑅𝑒𝑓𝑙𝑒𝑐𝑡𝑖𝑜𝑛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𝑆𝑡𝑟𝑎𝑖𝑔h𝑡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𝑇h𝑟𝑜𝑢𝑔h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𝑥</m:t>
                      </m:r>
                      <m:r>
                        <a:rPr lang="en-US" sz="1600" b="0" i="0" smtClean="0"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8595" y="971932"/>
                <a:ext cx="2099293" cy="62998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>
          <a:xfrm>
            <a:off x="11250382" y="1947159"/>
            <a:ext cx="971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</a:t>
            </a:r>
          </a:p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1257640" y="3492929"/>
            <a:ext cx="971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</a:t>
            </a:r>
          </a:p>
          <a:p>
            <a:r>
              <a:rPr lang="en-US" sz="1400" b="1" dirty="0" smtClean="0"/>
              <a:t>#2 &amp; #3</a:t>
            </a:r>
            <a:endParaRPr lang="de-DE" sz="1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1250382" y="5099853"/>
            <a:ext cx="971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</a:t>
            </a:r>
          </a:p>
          <a:p>
            <a:r>
              <a:rPr lang="en-US" sz="1400" b="1" dirty="0" smtClean="0"/>
              <a:t>#4</a:t>
            </a:r>
            <a:endParaRPr lang="de-DE" sz="14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8516754" y="819081"/>
            <a:ext cx="2120902" cy="827859"/>
            <a:chOff x="8316729" y="819081"/>
            <a:chExt cx="2120902" cy="8278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8316729" y="1016446"/>
                  <a:ext cx="2120902" cy="6304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DE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600" b="0" i="1" smtClean="0">
                                    <a:latin typeface="Cambria Math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𝑅𝑒𝑓𝑙𝑒𝑐𝑡𝑖𝑜𝑛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DE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600" i="1">
                                    <a:latin typeface="Cambria Math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𝑆𝑡𝑟𝑎𝑖𝑔h𝑡</m:t>
                                </m:r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𝑇h𝑟𝑜𝑢𝑔h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1600" b="0" i="0" smtClean="0">
                            <a:latin typeface="Cambria Math"/>
                          </a:rPr>
                          <m:t>100</m:t>
                        </m:r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6729" y="1016446"/>
                  <a:ext cx="2120902" cy="63049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TextBox 1"/>
            <p:cNvSpPr txBox="1"/>
            <p:nvPr/>
          </p:nvSpPr>
          <p:spPr>
            <a:xfrm>
              <a:off x="8384026" y="1119658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.</a:t>
              </a:r>
              <a:endParaRPr lang="en-GB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635656" y="819081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.</a:t>
              </a:r>
              <a:endParaRPr lang="en-GB" dirty="0"/>
            </a:p>
          </p:txBody>
        </p:sp>
      </p:grpSp>
      <p:sp>
        <p:nvSpPr>
          <p:cNvPr id="53" name="Right Brace 52"/>
          <p:cNvSpPr/>
          <p:nvPr/>
        </p:nvSpPr>
        <p:spPr>
          <a:xfrm flipH="1">
            <a:off x="6616371" y="1732486"/>
            <a:ext cx="199009" cy="1186133"/>
          </a:xfrm>
          <a:prstGeom prst="rightBrace">
            <a:avLst>
              <a:gd name="adj1" fmla="val 38240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ight Brace 53"/>
          <p:cNvSpPr/>
          <p:nvPr/>
        </p:nvSpPr>
        <p:spPr>
          <a:xfrm flipH="1">
            <a:off x="6624600" y="4657667"/>
            <a:ext cx="199009" cy="1186133"/>
          </a:xfrm>
          <a:prstGeom prst="rightBrace">
            <a:avLst>
              <a:gd name="adj1" fmla="val 38240"/>
              <a:gd name="adj2" fmla="val 4919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5029623" y="2090411"/>
            <a:ext cx="1522608" cy="176273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5029623" y="5022913"/>
            <a:ext cx="1522608" cy="44730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/>
          <p:cNvSpPr txBox="1"/>
          <p:nvPr/>
        </p:nvSpPr>
        <p:spPr>
          <a:xfrm>
            <a:off x="5082013" y="342919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2.4%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5505754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 txBox="1">
            <a:spLocks/>
          </p:cNvSpPr>
          <p:nvPr/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smtClean="0"/>
              <a:t>Acknowlegments</a:t>
            </a:r>
            <a:endParaRPr lang="en-GB" sz="4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098" y="282702"/>
            <a:ext cx="9099804" cy="629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202726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60098"/>
            <a:ext cx="8420100" cy="617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59179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958" y="1908969"/>
            <a:ext cx="5224040" cy="365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7707" y="1100932"/>
            <a:ext cx="3402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KARA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b="1" dirty="0" err="1" smtClean="0"/>
              <a:t>KA</a:t>
            </a:r>
            <a:r>
              <a:rPr lang="en-US" dirty="0" err="1" smtClean="0"/>
              <a:t>rlsruhe</a:t>
            </a:r>
            <a:r>
              <a:rPr lang="en-US" dirty="0" smtClean="0"/>
              <a:t>  </a:t>
            </a:r>
            <a:r>
              <a:rPr lang="en-US" b="1" dirty="0" smtClean="0"/>
              <a:t>R</a:t>
            </a:r>
            <a:r>
              <a:rPr lang="en-US" dirty="0" smtClean="0"/>
              <a:t>esearch </a:t>
            </a:r>
            <a:r>
              <a:rPr lang="en-US" b="1" dirty="0" smtClean="0"/>
              <a:t>A</a:t>
            </a:r>
            <a:r>
              <a:rPr lang="en-US" dirty="0" smtClean="0"/>
              <a:t>ccelerator) </a:t>
            </a:r>
            <a:endParaRPr lang="de-DE" dirty="0"/>
          </a:p>
        </p:txBody>
      </p:sp>
      <p:pic>
        <p:nvPicPr>
          <p:cNvPr id="1026" name="Picture 2" descr="KIT-Logo - Link to KIT-Homepag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0" t="21450" r="12408"/>
          <a:stretch/>
        </p:blipFill>
        <p:spPr bwMode="auto">
          <a:xfrm>
            <a:off x="3559920" y="1188227"/>
            <a:ext cx="990493" cy="53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aktuell.ruhr-uni-bochum.de/mam/images/anka-draufsicht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7" y="2008985"/>
            <a:ext cx="4531267" cy="306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37"/>
          <a:stretch/>
        </p:blipFill>
        <p:spPr bwMode="auto">
          <a:xfrm>
            <a:off x="4533022" y="1908969"/>
            <a:ext cx="3870753" cy="3677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33" b="50000"/>
          <a:stretch/>
        </p:blipFill>
        <p:spPr bwMode="auto">
          <a:xfrm>
            <a:off x="9216570" y="2008985"/>
            <a:ext cx="811637" cy="125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Shape 215"/>
          <p:cNvSpPr/>
          <p:nvPr/>
        </p:nvSpPr>
        <p:spPr>
          <a:xfrm>
            <a:off x="4837684" y="5444355"/>
            <a:ext cx="8173466" cy="283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>
            <a:spAutoFit/>
          </a:bodyPr>
          <a:lstStyle/>
          <a:p>
            <a:pPr algn="l" defTabSz="1285875">
              <a:defRPr sz="1800" b="1" i="1">
                <a:latin typeface="Arial"/>
                <a:ea typeface="Arial"/>
                <a:cs typeface="Arial"/>
                <a:sym typeface="Arial"/>
              </a:defRPr>
            </a:pPr>
            <a:r>
              <a:rPr sz="1000" dirty="0"/>
              <a:t>Simulations performed with </a:t>
            </a:r>
            <a:r>
              <a:rPr sz="1000" dirty="0" err="1"/>
              <a:t>Synrad</a:t>
            </a:r>
            <a:r>
              <a:rPr sz="1000" dirty="0"/>
              <a:t>; M. </a:t>
            </a:r>
            <a:r>
              <a:rPr sz="1000" dirty="0" err="1"/>
              <a:t>Ady</a:t>
            </a:r>
            <a:r>
              <a:rPr sz="1000" dirty="0"/>
              <a:t>, R. </a:t>
            </a:r>
            <a:r>
              <a:rPr sz="1000" dirty="0" err="1"/>
              <a:t>Kersevan</a:t>
            </a:r>
            <a:r>
              <a:rPr sz="1000" dirty="0"/>
              <a:t>, </a:t>
            </a:r>
            <a:r>
              <a:rPr sz="1000" dirty="0" err="1"/>
              <a:t>M.Grabski</a:t>
            </a:r>
            <a:r>
              <a:rPr sz="1000" dirty="0"/>
              <a:t>, IPAC15. </a:t>
            </a:r>
            <a:r>
              <a:rPr sz="10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8"/>
              </a:rPr>
              <a:t>http://test-molflow.web.cern.ch/node/107</a:t>
            </a:r>
          </a:p>
        </p:txBody>
      </p:sp>
      <p:sp>
        <p:nvSpPr>
          <p:cNvPr id="4" name="Rectangle 3"/>
          <p:cNvSpPr/>
          <p:nvPr/>
        </p:nvSpPr>
        <p:spPr>
          <a:xfrm>
            <a:off x="5286553" y="1424097"/>
            <a:ext cx="2037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>
                <a:solidFill>
                  <a:schemeClr val="accent2"/>
                </a:solidFill>
              </a:rPr>
              <a:t>Ec FCC-hh = 4.2 KeV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11245" y="1422626"/>
            <a:ext cx="1831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7030A0"/>
                </a:solidFill>
              </a:rPr>
              <a:t>Ec </a:t>
            </a:r>
            <a:r>
              <a:rPr lang="de-DE" dirty="0" smtClean="0">
                <a:solidFill>
                  <a:srgbClr val="7030A0"/>
                </a:solidFill>
              </a:rPr>
              <a:t>KARA </a:t>
            </a:r>
            <a:r>
              <a:rPr lang="de-DE" dirty="0">
                <a:solidFill>
                  <a:srgbClr val="7030A0"/>
                </a:solidFill>
              </a:rPr>
              <a:t>= 6.2KeV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496269" y="1608763"/>
            <a:ext cx="0" cy="878786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639615" y="1608763"/>
            <a:ext cx="0" cy="932664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4" idx="3"/>
          </p:cNvCxnSpPr>
          <p:nvPr/>
        </p:nvCxnSpPr>
        <p:spPr>
          <a:xfrm flipH="1">
            <a:off x="7324547" y="1608763"/>
            <a:ext cx="17172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5" idx="1"/>
          </p:cNvCxnSpPr>
          <p:nvPr/>
        </p:nvCxnSpPr>
        <p:spPr>
          <a:xfrm flipH="1">
            <a:off x="7647085" y="1607292"/>
            <a:ext cx="764160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Shape 197"/>
          <p:cNvSpPr/>
          <p:nvPr/>
        </p:nvSpPr>
        <p:spPr>
          <a:xfrm>
            <a:off x="157707" y="5237088"/>
            <a:ext cx="4531267" cy="698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3" tIns="71433" rIns="71433" bIns="71433" anchor="ctr">
            <a:spAutoFit/>
          </a:bodyPr>
          <a:lstStyle>
            <a:lvl1pPr algn="l" defTabSz="1285875">
              <a:defRPr sz="2200" b="1" i="1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200" dirty="0" smtClean="0"/>
              <a:t>KARA</a:t>
            </a:r>
            <a:r>
              <a:rPr sz="1200" dirty="0" smtClean="0"/>
              <a:t> </a:t>
            </a:r>
            <a:r>
              <a:rPr sz="1200" dirty="0"/>
              <a:t>reasonably resembles FCC-</a:t>
            </a:r>
            <a:r>
              <a:rPr sz="1200" dirty="0" err="1"/>
              <a:t>hh’s</a:t>
            </a:r>
            <a:r>
              <a:rPr sz="1200" dirty="0"/>
              <a:t> spectrum and linear power, and even at nominal beam energy (2.5 GeV) ANKA’s spectrum is a close match of that of FCC-</a:t>
            </a:r>
            <a:r>
              <a:rPr sz="1200" dirty="0" err="1"/>
              <a:t>hh</a:t>
            </a:r>
            <a:r>
              <a:rPr sz="1200" dirty="0"/>
              <a:t>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761484" y="1238251"/>
            <a:ext cx="7335826" cy="47374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8" name="TextBox 27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4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6961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26"/>
          <p:cNvSpPr/>
          <p:nvPr/>
        </p:nvSpPr>
        <p:spPr>
          <a:xfrm rot="5400000">
            <a:off x="2010924" y="-896404"/>
            <a:ext cx="2627428" cy="6390860"/>
          </a:xfrm>
          <a:prstGeom prst="triangle">
            <a:avLst>
              <a:gd name="adj" fmla="val 49503"/>
            </a:avLst>
          </a:prstGeom>
          <a:gradFill flip="none" rotWithShape="1">
            <a:gsLst>
              <a:gs pos="0">
                <a:srgbClr val="FF9C9C"/>
              </a:gs>
              <a:gs pos="50000">
                <a:srgbClr val="FFC3C3"/>
              </a:gs>
              <a:gs pos="100000">
                <a:srgbClr val="FFE2E2"/>
              </a:gs>
            </a:gsLst>
            <a:lin ang="0" scaled="0"/>
          </a:gra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50" name="Group 49"/>
          <p:cNvGrpSpPr/>
          <p:nvPr/>
        </p:nvGrpSpPr>
        <p:grpSpPr>
          <a:xfrm>
            <a:off x="5836976" y="985312"/>
            <a:ext cx="1558234" cy="1304573"/>
            <a:chOff x="4631325" y="983425"/>
            <a:chExt cx="3662687" cy="2110561"/>
          </a:xfrm>
        </p:grpSpPr>
        <p:sp>
          <p:nvSpPr>
            <p:cNvPr id="51" name="Oval 50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H="1" flipV="1">
              <a:off x="4631325" y="1770894"/>
              <a:ext cx="316232" cy="63022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7922638" y="1622195"/>
              <a:ext cx="371374" cy="6461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964944" y="1444095"/>
            <a:ext cx="132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KARA e-Beam</a:t>
            </a:r>
            <a:endParaRPr lang="en-GB" sz="1600" dirty="0"/>
          </a:p>
        </p:txBody>
      </p:sp>
      <p:sp>
        <p:nvSpPr>
          <p:cNvPr id="18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19" name="TextBox 18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5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3974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426"/>
          <p:cNvSpPr/>
          <p:nvPr/>
        </p:nvSpPr>
        <p:spPr>
          <a:xfrm rot="5400000">
            <a:off x="2010924" y="-896404"/>
            <a:ext cx="2627428" cy="6390860"/>
          </a:xfrm>
          <a:prstGeom prst="triangle">
            <a:avLst>
              <a:gd name="adj" fmla="val 49503"/>
            </a:avLst>
          </a:prstGeom>
          <a:gradFill flip="none" rotWithShape="1">
            <a:gsLst>
              <a:gs pos="0">
                <a:srgbClr val="FF9C9C"/>
              </a:gs>
              <a:gs pos="50000">
                <a:srgbClr val="FFC3C3"/>
              </a:gs>
              <a:gs pos="100000">
                <a:srgbClr val="FFE2E2"/>
              </a:gs>
            </a:gsLst>
            <a:lin ang="0" scaled="0"/>
          </a:gra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19" name="Shape 436"/>
          <p:cNvSpPr/>
          <p:nvPr/>
        </p:nvSpPr>
        <p:spPr>
          <a:xfrm rot="10800000">
            <a:off x="194032" y="1970948"/>
            <a:ext cx="4466406" cy="636463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" name="Shape 428"/>
          <p:cNvSpPr/>
          <p:nvPr/>
        </p:nvSpPr>
        <p:spPr>
          <a:xfrm>
            <a:off x="1415278" y="2086987"/>
            <a:ext cx="1903378" cy="3760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1600" b="1" dirty="0" smtClean="0"/>
              <a:t>2m FCC-</a:t>
            </a:r>
            <a:r>
              <a:rPr lang="en-GB" sz="1600" b="1" dirty="0" err="1" smtClean="0"/>
              <a:t>hh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Protoype</a:t>
            </a:r>
            <a:endParaRPr sz="16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5836976" y="985312"/>
            <a:ext cx="1558234" cy="1304573"/>
            <a:chOff x="4631325" y="983425"/>
            <a:chExt cx="3662687" cy="2110561"/>
          </a:xfrm>
        </p:grpSpPr>
        <p:sp>
          <p:nvSpPr>
            <p:cNvPr id="22" name="Oval 21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4631325" y="1770894"/>
              <a:ext cx="316232" cy="63022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7922638" y="1622195"/>
              <a:ext cx="371374" cy="6461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964944" y="1444095"/>
            <a:ext cx="132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KARA e-Beam</a:t>
            </a:r>
            <a:endParaRPr lang="en-GB" sz="1600" dirty="0"/>
          </a:p>
        </p:txBody>
      </p:sp>
      <p:sp>
        <p:nvSpPr>
          <p:cNvPr id="2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5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175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426"/>
          <p:cNvSpPr/>
          <p:nvPr/>
        </p:nvSpPr>
        <p:spPr>
          <a:xfrm rot="5400000">
            <a:off x="5225568" y="1477573"/>
            <a:ext cx="720624" cy="1633041"/>
          </a:xfrm>
          <a:prstGeom prst="triangle">
            <a:avLst>
              <a:gd name="adj" fmla="val 49503"/>
            </a:avLst>
          </a:prstGeom>
          <a:gradFill flip="none" rotWithShape="1">
            <a:gsLst>
              <a:gs pos="0">
                <a:srgbClr val="FF9C9C"/>
              </a:gs>
              <a:gs pos="50000">
                <a:srgbClr val="FFC3C3"/>
              </a:gs>
              <a:gs pos="100000">
                <a:srgbClr val="FFE2E2"/>
              </a:gs>
            </a:gsLst>
            <a:lin ang="0" scaled="0"/>
          </a:gra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20" name="Shape 428"/>
          <p:cNvSpPr/>
          <p:nvPr/>
        </p:nvSpPr>
        <p:spPr>
          <a:xfrm>
            <a:off x="1415278" y="2086985"/>
            <a:ext cx="1903378" cy="3760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1600" b="1" dirty="0" smtClean="0"/>
              <a:t>2m FCC-</a:t>
            </a:r>
            <a:r>
              <a:rPr lang="en-GB" sz="1600" b="1" dirty="0" err="1" smtClean="0"/>
              <a:t>hh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Protoype</a:t>
            </a:r>
            <a:endParaRPr sz="1600" b="1" dirty="0"/>
          </a:p>
        </p:txBody>
      </p:sp>
      <p:sp>
        <p:nvSpPr>
          <p:cNvPr id="22" name="Shape 427"/>
          <p:cNvSpPr/>
          <p:nvPr/>
        </p:nvSpPr>
        <p:spPr>
          <a:xfrm rot="5400000">
            <a:off x="2675325" y="-817215"/>
            <a:ext cx="1143245" cy="6235481"/>
          </a:xfrm>
          <a:prstGeom prst="triangle">
            <a:avLst/>
          </a:prstGeom>
          <a:solidFill>
            <a:srgbClr val="C00000"/>
          </a:soli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6" name="Shape 429"/>
          <p:cNvSpPr/>
          <p:nvPr/>
        </p:nvSpPr>
        <p:spPr>
          <a:xfrm rot="10800000">
            <a:off x="5049509" y="2287921"/>
            <a:ext cx="466607" cy="56218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29" name="Shape 436"/>
          <p:cNvSpPr/>
          <p:nvPr/>
        </p:nvSpPr>
        <p:spPr>
          <a:xfrm rot="10800000">
            <a:off x="194032" y="1970946"/>
            <a:ext cx="4466406" cy="636463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28" name="Group 27"/>
          <p:cNvGrpSpPr/>
          <p:nvPr/>
        </p:nvGrpSpPr>
        <p:grpSpPr>
          <a:xfrm>
            <a:off x="5836976" y="985312"/>
            <a:ext cx="1558234" cy="1304573"/>
            <a:chOff x="4631325" y="983425"/>
            <a:chExt cx="3662687" cy="2110561"/>
          </a:xfrm>
        </p:grpSpPr>
        <p:sp>
          <p:nvSpPr>
            <p:cNvPr id="30" name="Oval 29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 flipV="1">
              <a:off x="4631325" y="1770894"/>
              <a:ext cx="316232" cy="63022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7922638" y="1622195"/>
              <a:ext cx="371374" cy="6461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5964944" y="1444095"/>
            <a:ext cx="132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KARA e-Beam</a:t>
            </a:r>
            <a:endParaRPr lang="en-GB" sz="1600" dirty="0"/>
          </a:p>
        </p:txBody>
      </p:sp>
      <p:sp>
        <p:nvSpPr>
          <p:cNvPr id="31" name="Parallelogram 30"/>
          <p:cNvSpPr/>
          <p:nvPr/>
        </p:nvSpPr>
        <p:spPr>
          <a:xfrm>
            <a:off x="4770945" y="1782648"/>
            <a:ext cx="269686" cy="371865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Parallelogram 32"/>
          <p:cNvSpPr/>
          <p:nvPr/>
        </p:nvSpPr>
        <p:spPr>
          <a:xfrm>
            <a:off x="4770746" y="2463044"/>
            <a:ext cx="269686" cy="387058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Shape 428"/>
          <p:cNvSpPr/>
          <p:nvPr/>
        </p:nvSpPr>
        <p:spPr>
          <a:xfrm>
            <a:off x="1415278" y="2086987"/>
            <a:ext cx="1903378" cy="3760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1600" b="1" dirty="0" smtClean="0"/>
              <a:t>2m FCC-</a:t>
            </a:r>
            <a:r>
              <a:rPr lang="en-GB" sz="1600" b="1" dirty="0" err="1" smtClean="0"/>
              <a:t>hh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Protoype</a:t>
            </a:r>
            <a:endParaRPr sz="1600" b="1" dirty="0"/>
          </a:p>
        </p:txBody>
      </p:sp>
      <p:sp>
        <p:nvSpPr>
          <p:cNvPr id="37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8" name="Shape 428"/>
          <p:cNvSpPr/>
          <p:nvPr/>
        </p:nvSpPr>
        <p:spPr>
          <a:xfrm>
            <a:off x="5516116" y="2675881"/>
            <a:ext cx="1577823" cy="505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b="1" dirty="0" smtClean="0"/>
              <a:t>D</a:t>
            </a:r>
            <a:r>
              <a:rPr lang="en-GB" sz="2000" dirty="0" smtClean="0"/>
              <a:t>-</a:t>
            </a:r>
            <a:r>
              <a:rPr lang="en-GB" sz="2000" i="1" dirty="0" smtClean="0"/>
              <a:t>horizontal</a:t>
            </a:r>
            <a:endParaRPr sz="200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5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2072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426"/>
          <p:cNvSpPr/>
          <p:nvPr/>
        </p:nvSpPr>
        <p:spPr>
          <a:xfrm rot="5400000">
            <a:off x="5225568" y="1477573"/>
            <a:ext cx="720624" cy="1633041"/>
          </a:xfrm>
          <a:prstGeom prst="triangle">
            <a:avLst>
              <a:gd name="adj" fmla="val 49503"/>
            </a:avLst>
          </a:prstGeom>
          <a:gradFill flip="none" rotWithShape="1">
            <a:gsLst>
              <a:gs pos="0">
                <a:srgbClr val="FF9C9C"/>
              </a:gs>
              <a:gs pos="50000">
                <a:srgbClr val="FFC3C3"/>
              </a:gs>
              <a:gs pos="100000">
                <a:srgbClr val="FFE2E2"/>
              </a:gs>
            </a:gsLst>
            <a:lin ang="0" scaled="0"/>
          </a:gra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2" name="Shape 427"/>
          <p:cNvSpPr/>
          <p:nvPr/>
        </p:nvSpPr>
        <p:spPr>
          <a:xfrm rot="5400000">
            <a:off x="2675325" y="-817213"/>
            <a:ext cx="1143245" cy="6235481"/>
          </a:xfrm>
          <a:prstGeom prst="triangle">
            <a:avLst/>
          </a:prstGeom>
          <a:solidFill>
            <a:srgbClr val="C00000"/>
          </a:soli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8" name="Shape 436"/>
          <p:cNvSpPr/>
          <p:nvPr/>
        </p:nvSpPr>
        <p:spPr>
          <a:xfrm rot="10107964">
            <a:off x="-254082" y="1052232"/>
            <a:ext cx="4568226" cy="1463829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29" name="Shape 436"/>
          <p:cNvSpPr/>
          <p:nvPr/>
        </p:nvSpPr>
        <p:spPr>
          <a:xfrm rot="10101914">
            <a:off x="194032" y="2469423"/>
            <a:ext cx="4466406" cy="636463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79247" y="1746038"/>
            <a:ext cx="6706" cy="99135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168069" y="1736521"/>
            <a:ext cx="4668" cy="38528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85953" y="1741279"/>
            <a:ext cx="338211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hape 428"/>
          <p:cNvSpPr/>
          <p:nvPr/>
        </p:nvSpPr>
        <p:spPr>
          <a:xfrm>
            <a:off x="1037787" y="1317213"/>
            <a:ext cx="3428318" cy="4991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dirty="0" smtClean="0"/>
              <a:t>Irradiated length 1.8</a:t>
            </a:r>
            <a:r>
              <a:rPr dirty="0" smtClean="0"/>
              <a:t>m</a:t>
            </a:r>
            <a:endParaRPr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82700" y="3544258"/>
            <a:ext cx="3382116" cy="0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2248463" y="3132249"/>
            <a:ext cx="295445" cy="412010"/>
          </a:xfrm>
          <a:prstGeom prst="arc">
            <a:avLst>
              <a:gd name="adj1" fmla="val 16200000"/>
              <a:gd name="adj2" fmla="val 4818257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5836976" y="985312"/>
            <a:ext cx="1558234" cy="1304573"/>
            <a:chOff x="4631325" y="983425"/>
            <a:chExt cx="3662687" cy="2110561"/>
          </a:xfrm>
        </p:grpSpPr>
        <p:sp>
          <p:nvSpPr>
            <p:cNvPr id="33" name="Oval 32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4631325" y="1770894"/>
              <a:ext cx="316232" cy="63022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7922638" y="1622195"/>
              <a:ext cx="371374" cy="6461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5964944" y="1444095"/>
            <a:ext cx="132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KARA e-Beam</a:t>
            </a:r>
            <a:endParaRPr lang="en-GB" sz="1600" dirty="0"/>
          </a:p>
        </p:txBody>
      </p:sp>
      <p:sp>
        <p:nvSpPr>
          <p:cNvPr id="38" name="Parallelogram 37"/>
          <p:cNvSpPr/>
          <p:nvPr/>
        </p:nvSpPr>
        <p:spPr>
          <a:xfrm>
            <a:off x="4770945" y="1782648"/>
            <a:ext cx="269686" cy="371865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Parallelogram 39"/>
          <p:cNvSpPr/>
          <p:nvPr/>
        </p:nvSpPr>
        <p:spPr>
          <a:xfrm>
            <a:off x="4770746" y="2463044"/>
            <a:ext cx="269686" cy="387058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543908" y="306235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b="1" dirty="0">
                <a:solidFill>
                  <a:srgbClr val="7D43A9"/>
                </a:solidFill>
                <a:latin typeface="arial" panose="020B0604020202020204" pitchFamily="34" charset="0"/>
              </a:rPr>
              <a:t>θ</a:t>
            </a:r>
            <a:endParaRPr lang="en-GB" sz="2800" b="1" dirty="0">
              <a:solidFill>
                <a:srgbClr val="7D43A9"/>
              </a:solidFill>
            </a:endParaRPr>
          </a:p>
        </p:txBody>
      </p:sp>
      <p:sp>
        <p:nvSpPr>
          <p:cNvPr id="42" name="Shape 429"/>
          <p:cNvSpPr/>
          <p:nvPr/>
        </p:nvSpPr>
        <p:spPr>
          <a:xfrm rot="10800000">
            <a:off x="5049509" y="2287921"/>
            <a:ext cx="466607" cy="56218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3" name="Shape 428"/>
          <p:cNvSpPr/>
          <p:nvPr/>
        </p:nvSpPr>
        <p:spPr>
          <a:xfrm rot="20908716">
            <a:off x="1415278" y="2086987"/>
            <a:ext cx="1903378" cy="3760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1600" b="1" dirty="0" smtClean="0"/>
              <a:t>2m FCC-</a:t>
            </a:r>
            <a:r>
              <a:rPr lang="en-GB" sz="1600" b="1" dirty="0" err="1" smtClean="0"/>
              <a:t>hh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Protoype</a:t>
            </a:r>
            <a:endParaRPr sz="1600" b="1" dirty="0"/>
          </a:p>
        </p:txBody>
      </p:sp>
      <p:sp>
        <p:nvSpPr>
          <p:cNvPr id="4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5" name="Shape 428"/>
          <p:cNvSpPr/>
          <p:nvPr/>
        </p:nvSpPr>
        <p:spPr>
          <a:xfrm>
            <a:off x="5516116" y="2675881"/>
            <a:ext cx="1577823" cy="505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b="1" dirty="0" smtClean="0"/>
              <a:t>D</a:t>
            </a:r>
            <a:r>
              <a:rPr lang="en-GB" sz="2000" dirty="0" smtClean="0"/>
              <a:t>-</a:t>
            </a:r>
            <a:r>
              <a:rPr lang="en-GB" sz="2000" i="1" dirty="0" smtClean="0"/>
              <a:t>horizontal</a:t>
            </a:r>
            <a:endParaRPr sz="20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5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378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2107</Words>
  <Application>Microsoft Office PowerPoint</Application>
  <PresentationFormat>Widescreen</PresentationFormat>
  <Paragraphs>666</Paragraphs>
  <Slides>42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SimSun</vt:lpstr>
      <vt:lpstr>Arial</vt:lpstr>
      <vt:lpstr>Arial</vt:lpstr>
      <vt:lpstr>Calibri</vt:lpstr>
      <vt:lpstr>Calibri Light</vt:lpstr>
      <vt:lpstr>Cambria Math</vt:lpstr>
      <vt:lpstr>Helvetica</vt:lpstr>
      <vt:lpstr>Helvetica Light</vt:lpstr>
      <vt:lpstr>Times New Roman</vt:lpstr>
      <vt:lpstr>Tema de Office</vt:lpstr>
      <vt:lpstr>PowerPoint Presentation</vt:lpstr>
      <vt:lpstr>Outline</vt:lpstr>
      <vt:lpstr>Motivation of Experiment</vt:lpstr>
      <vt:lpstr>Samples: FCC-hh Beam Screen Prototypes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Summary and Conclusions</vt:lpstr>
      <vt:lpstr>Acknowlegments</vt:lpstr>
      <vt:lpstr>Acknowlegments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Experiment at KARA</vt:lpstr>
      <vt:lpstr>Experiment at KARA</vt:lpstr>
      <vt:lpstr>Experiment at KARA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Antonio González Gómez</dc:creator>
  <cp:lastModifiedBy>VC room</cp:lastModifiedBy>
  <cp:revision>53</cp:revision>
  <dcterms:created xsi:type="dcterms:W3CDTF">2018-02-18T21:58:56Z</dcterms:created>
  <dcterms:modified xsi:type="dcterms:W3CDTF">2018-02-20T12:01:24Z</dcterms:modified>
</cp:coreProperties>
</file>