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mov" ContentType="video/quicktime"/>
  <Default Extension="rels" ContentType="application/vnd.openxmlformats-package.relationships+xml"/>
  <Default Extension="xml" ContentType="application/xml"/>
  <Default Extension="wdp" ContentType="image/vnd.ms-photo"/>
  <Default Extension="gif" ContentType="video/unknown"/>
  <Default Extension="vml" ContentType="application/vnd.openxmlformats-officedocument.vmlDrawing"/>
  <Default Extension="AVI" ContentType="video/x-msvideo"/>
  <Default Extension="m4v" ContentType="video/unknown"/>
  <Default Extension="mp4" ContentType="video/mp4"/>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38.gif" ContentType="image/gif"/>
  <Override PartName="/ppt/media/image39.gif" ContentType="image/gif"/>
  <Override PartName="/ppt/notesSlides/notesSlide4.xml" ContentType="application/vnd.openxmlformats-officedocument.presentationml.notesSlide+xml"/>
  <Override PartName="/ppt/media/image53.gif" ContentType="image/gif"/>
  <Override PartName="/ppt/media/image54.gif" ContentType="image/gif"/>
  <Override PartName="/ppt/media/image55.gif"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1"/>
  </p:notesMasterIdLst>
  <p:sldIdLst>
    <p:sldId id="263" r:id="rId2"/>
    <p:sldId id="353" r:id="rId3"/>
    <p:sldId id="265" r:id="rId4"/>
    <p:sldId id="355" r:id="rId5"/>
    <p:sldId id="354" r:id="rId6"/>
    <p:sldId id="350" r:id="rId7"/>
    <p:sldId id="349" r:id="rId8"/>
    <p:sldId id="268" r:id="rId9"/>
    <p:sldId id="275" r:id="rId10"/>
    <p:sldId id="276" r:id="rId11"/>
    <p:sldId id="278" r:id="rId12"/>
    <p:sldId id="279" r:id="rId13"/>
    <p:sldId id="313" r:id="rId14"/>
    <p:sldId id="347" r:id="rId15"/>
    <p:sldId id="280" r:id="rId16"/>
    <p:sldId id="314" r:id="rId17"/>
    <p:sldId id="282" r:id="rId18"/>
    <p:sldId id="284" r:id="rId19"/>
    <p:sldId id="257" r:id="rId20"/>
    <p:sldId id="287" r:id="rId21"/>
    <p:sldId id="258" r:id="rId22"/>
    <p:sldId id="346" r:id="rId23"/>
    <p:sldId id="259" r:id="rId24"/>
    <p:sldId id="352" r:id="rId25"/>
    <p:sldId id="288" r:id="rId26"/>
    <p:sldId id="289" r:id="rId27"/>
    <p:sldId id="290" r:id="rId28"/>
    <p:sldId id="315" r:id="rId29"/>
    <p:sldId id="262" r:id="rId30"/>
    <p:sldId id="295" r:id="rId31"/>
    <p:sldId id="297" r:id="rId32"/>
    <p:sldId id="298" r:id="rId33"/>
    <p:sldId id="299" r:id="rId34"/>
    <p:sldId id="310" r:id="rId35"/>
    <p:sldId id="326" r:id="rId36"/>
    <p:sldId id="328" r:id="rId37"/>
    <p:sldId id="329" r:id="rId38"/>
    <p:sldId id="330" r:id="rId39"/>
    <p:sldId id="334" r:id="rId40"/>
    <p:sldId id="335" r:id="rId41"/>
    <p:sldId id="336" r:id="rId42"/>
    <p:sldId id="337" r:id="rId43"/>
    <p:sldId id="338" r:id="rId44"/>
    <p:sldId id="339" r:id="rId45"/>
    <p:sldId id="340" r:id="rId46"/>
    <p:sldId id="342" r:id="rId47"/>
    <p:sldId id="356" r:id="rId48"/>
    <p:sldId id="357" r:id="rId49"/>
    <p:sldId id="343" r:id="rId5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692" y="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4"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E7224E-C1A6-40A6-99B6-5779FB3C9993}" type="datetimeFigureOut">
              <a:rPr kumimoji="1" lang="ja-JP" altLang="en-US" smtClean="0"/>
              <a:t>2018/9/22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68B7DA-3101-4789-BC8E-5B53491ADAF4}" type="slidenum">
              <a:rPr kumimoji="1" lang="ja-JP" altLang="en-US" smtClean="0"/>
              <a:t>‹#›</a:t>
            </a:fld>
            <a:endParaRPr kumimoji="1" lang="ja-JP" altLang="en-US"/>
          </a:p>
        </p:txBody>
      </p:sp>
    </p:spTree>
    <p:extLst>
      <p:ext uri="{BB962C8B-B14F-4D97-AF65-F5344CB8AC3E}">
        <p14:creationId xmlns:p14="http://schemas.microsoft.com/office/powerpoint/2010/main" val="23479117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スライド イメージ プレースホルダ 1"/>
          <p:cNvSpPr>
            <a:spLocks noGrp="1" noRot="1" noChangeAspect="1" noTextEdit="1"/>
          </p:cNvSpPr>
          <p:nvPr>
            <p:ph type="sldImg"/>
          </p:nvPr>
        </p:nvSpPr>
        <p:spPr>
          <a:ln/>
        </p:spPr>
      </p:sp>
      <p:sp>
        <p:nvSpPr>
          <p:cNvPr id="234499" name="ノート プレースホル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itchFamily="34" charset="0"/>
            </a:endParaRPr>
          </a:p>
        </p:txBody>
      </p:sp>
      <p:sp>
        <p:nvSpPr>
          <p:cNvPr id="234500"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ea typeface="ＭＳ Ｐ明朝" pitchFamily="18" charset="-128"/>
              </a:defRPr>
            </a:lvl1pPr>
            <a:lvl2pPr marL="769993" indent="-296151" eaLnBrk="0" hangingPunct="0">
              <a:spcBef>
                <a:spcPct val="30000"/>
              </a:spcBef>
              <a:defRPr kumimoji="1" sz="1200">
                <a:solidFill>
                  <a:schemeClr val="tx1"/>
                </a:solidFill>
                <a:latin typeface="Arial" pitchFamily="34" charset="0"/>
                <a:ea typeface="ＭＳ Ｐ明朝" pitchFamily="18" charset="-128"/>
              </a:defRPr>
            </a:lvl2pPr>
            <a:lvl3pPr marL="1184605" indent="-236921" eaLnBrk="0" hangingPunct="0">
              <a:spcBef>
                <a:spcPct val="30000"/>
              </a:spcBef>
              <a:defRPr kumimoji="1" sz="1200">
                <a:solidFill>
                  <a:schemeClr val="tx1"/>
                </a:solidFill>
                <a:latin typeface="Arial" pitchFamily="34" charset="0"/>
                <a:ea typeface="ＭＳ Ｐ明朝" pitchFamily="18" charset="-128"/>
              </a:defRPr>
            </a:lvl3pPr>
            <a:lvl4pPr marL="1658447" indent="-236921" eaLnBrk="0" hangingPunct="0">
              <a:spcBef>
                <a:spcPct val="30000"/>
              </a:spcBef>
              <a:defRPr kumimoji="1" sz="1200">
                <a:solidFill>
                  <a:schemeClr val="tx1"/>
                </a:solidFill>
                <a:latin typeface="Arial" pitchFamily="34" charset="0"/>
                <a:ea typeface="ＭＳ Ｐ明朝" pitchFamily="18" charset="-128"/>
              </a:defRPr>
            </a:lvl4pPr>
            <a:lvl5pPr marL="2132289" indent="-236921" eaLnBrk="0" hangingPunct="0">
              <a:spcBef>
                <a:spcPct val="30000"/>
              </a:spcBef>
              <a:defRPr kumimoji="1" sz="1200">
                <a:solidFill>
                  <a:schemeClr val="tx1"/>
                </a:solidFill>
                <a:latin typeface="Arial" pitchFamily="34" charset="0"/>
                <a:ea typeface="ＭＳ Ｐ明朝" pitchFamily="18" charset="-128"/>
              </a:defRPr>
            </a:lvl5pPr>
            <a:lvl6pPr marL="2606131"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6pPr>
            <a:lvl7pPr marL="3079974"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7pPr>
            <a:lvl8pPr marL="3553816"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8pPr>
            <a:lvl9pPr marL="4027658" indent="-236921" eaLnBrk="0" fontAlgn="base" hangingPunct="0">
              <a:spcBef>
                <a:spcPct val="30000"/>
              </a:spcBef>
              <a:spcAft>
                <a:spcPct val="0"/>
              </a:spcAft>
              <a:defRPr kumimoji="1" sz="1200">
                <a:solidFill>
                  <a:schemeClr val="tx1"/>
                </a:solidFill>
                <a:latin typeface="Arial" pitchFamily="34" charset="0"/>
                <a:ea typeface="ＭＳ Ｐ明朝" pitchFamily="18"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931F1271-EE81-4B26-91E3-FB88E629DB2F}" type="slidenum">
              <a:rPr kumimoji="1" lang="en-US" altLang="ja-JP" sz="1200" b="0" i="0" u="none" strike="noStrike" kern="1200" cap="none" spc="0" normalizeH="0" baseline="0" noProof="0" smtClean="0">
                <a:ln>
                  <a:noFill/>
                </a:ln>
                <a:solidFill>
                  <a:srgbClr val="000000"/>
                </a:solidFill>
                <a:effectLst/>
                <a:uLnTx/>
                <a:uFillTx/>
                <a:latin typeface="Arial" pitchFamily="34" charset="0"/>
                <a:ea typeface="ＭＳ Ｐゴシック" pitchFamily="50"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2</a:t>
            </a:fld>
            <a:endParaRPr kumimoji="1" lang="en-US" altLang="ja-JP" sz="1200" b="0" i="0" u="none" strike="noStrike" kern="1200" cap="none" spc="0" normalizeH="0" baseline="0" noProof="0">
              <a:ln>
                <a:noFill/>
              </a:ln>
              <a:solidFill>
                <a:srgbClr val="000000"/>
              </a:solidFill>
              <a:effectLst/>
              <a:uLnTx/>
              <a:uFillTx/>
              <a:latin typeface="Arial" pitchFamily="34" charset="0"/>
              <a:ea typeface="ＭＳ Ｐゴシック" pitchFamily="50" charset="-128"/>
              <a:cs typeface="+mn-cs"/>
            </a:endParaRPr>
          </a:p>
        </p:txBody>
      </p:sp>
    </p:spTree>
    <p:extLst>
      <p:ext uri="{BB962C8B-B14F-4D97-AF65-F5344CB8AC3E}">
        <p14:creationId xmlns:p14="http://schemas.microsoft.com/office/powerpoint/2010/main" val="718841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868B7DA-3101-4789-BC8E-5B53491ADAF4}" type="slidenum">
              <a:rPr kumimoji="1" lang="ja-JP" altLang="en-US" smtClean="0"/>
              <a:t>3</a:t>
            </a:fld>
            <a:endParaRPr kumimoji="1" lang="ja-JP" altLang="en-US"/>
          </a:p>
        </p:txBody>
      </p:sp>
    </p:spTree>
    <p:extLst>
      <p:ext uri="{BB962C8B-B14F-4D97-AF65-F5344CB8AC3E}">
        <p14:creationId xmlns:p14="http://schemas.microsoft.com/office/powerpoint/2010/main" val="3006550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43011" name="Rectangle 3"/>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ja-JP" altLang="en-US" dirty="0">
                <a:latin typeface="Calibri" charset="0"/>
                <a:ea typeface="ＭＳ Ｐゴシック" charset="0"/>
              </a:rPr>
              <a:t>まず、こちらが、</a:t>
            </a:r>
            <a:r>
              <a:rPr lang="en-US" altLang="ja-JP" dirty="0">
                <a:latin typeface="Calibri" charset="0"/>
                <a:ea typeface="ＭＳ Ｐゴシック" charset="0"/>
              </a:rPr>
              <a:t>J-PARC</a:t>
            </a:r>
            <a:r>
              <a:rPr lang="ja-JP" altLang="en-US" dirty="0">
                <a:latin typeface="Calibri" charset="0"/>
                <a:ea typeface="ＭＳ Ｐゴシック" charset="0"/>
              </a:rPr>
              <a:t>の加速器複合施設です。陽子ビームを１８１</a:t>
            </a:r>
            <a:r>
              <a:rPr lang="en-US" altLang="ja-JP" dirty="0">
                <a:latin typeface="Calibri" charset="0"/>
                <a:ea typeface="ＭＳ Ｐゴシック" charset="0"/>
              </a:rPr>
              <a:t>MeV</a:t>
            </a:r>
            <a:r>
              <a:rPr lang="ja-JP" altLang="en-US" dirty="0">
                <a:latin typeface="Calibri" charset="0"/>
                <a:ea typeface="ＭＳ Ｐゴシック" charset="0"/>
              </a:rPr>
              <a:t>まで加速する（来年度以降４００</a:t>
            </a:r>
            <a:r>
              <a:rPr lang="en-US" altLang="ja-JP" dirty="0">
                <a:latin typeface="Calibri" charset="0"/>
                <a:ea typeface="ＭＳ Ｐゴシック" charset="0"/>
              </a:rPr>
              <a:t> MeV</a:t>
            </a:r>
            <a:r>
              <a:rPr lang="ja-JP" altLang="en-US" dirty="0">
                <a:latin typeface="Calibri" charset="0"/>
                <a:ea typeface="ＭＳ Ｐゴシック" charset="0"/>
              </a:rPr>
              <a:t>になる）線形加速器ライナックがあり、その後、ビームは、</a:t>
            </a:r>
            <a:r>
              <a:rPr lang="en-US" altLang="ja-JP" dirty="0">
                <a:latin typeface="Calibri" charset="0"/>
                <a:ea typeface="ＭＳ Ｐゴシック" charset="0"/>
              </a:rPr>
              <a:t>40 </a:t>
            </a:r>
            <a:r>
              <a:rPr lang="en-US" altLang="ja-JP" dirty="0" err="1">
                <a:latin typeface="Calibri" charset="0"/>
                <a:ea typeface="ＭＳ Ｐゴシック" charset="0"/>
              </a:rPr>
              <a:t>ms</a:t>
            </a:r>
            <a:r>
              <a:rPr lang="ja-JP" altLang="en-US" dirty="0">
                <a:latin typeface="Calibri" charset="0"/>
                <a:ea typeface="ＭＳ Ｐゴシック" charset="0"/>
              </a:rPr>
              <a:t>という短い時間の間に</a:t>
            </a:r>
            <a:r>
              <a:rPr lang="en-US" altLang="ja-JP" dirty="0">
                <a:latin typeface="Calibri" charset="0"/>
                <a:ea typeface="ＭＳ Ｐゴシック" charset="0"/>
              </a:rPr>
              <a:t>3 </a:t>
            </a:r>
            <a:r>
              <a:rPr lang="en-US" altLang="ja-JP" dirty="0" err="1">
                <a:latin typeface="Calibri" charset="0"/>
                <a:ea typeface="ＭＳ Ｐゴシック" charset="0"/>
              </a:rPr>
              <a:t>GeV</a:t>
            </a:r>
            <a:r>
              <a:rPr lang="ja-JP" altLang="en-US" dirty="0">
                <a:latin typeface="Calibri" charset="0"/>
                <a:ea typeface="ＭＳ Ｐゴシック" charset="0"/>
              </a:rPr>
              <a:t>まで加速されます。そのビームのほとんどは、この物質生命科学実験施設で中性子やミュオンを使った実験の</a:t>
            </a:r>
            <a:r>
              <a:rPr lang="ja-JP" altLang="en-US">
                <a:latin typeface="Calibri" charset="0"/>
                <a:ea typeface="ＭＳ Ｐゴシック" charset="0"/>
              </a:rPr>
              <a:t>為に使われています。</a:t>
            </a:r>
          </a:p>
        </p:txBody>
      </p:sp>
    </p:spTree>
    <p:extLst>
      <p:ext uri="{BB962C8B-B14F-4D97-AF65-F5344CB8AC3E}">
        <p14:creationId xmlns:p14="http://schemas.microsoft.com/office/powerpoint/2010/main" val="2683272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868B7DA-3101-4789-BC8E-5B53491ADAF4}" type="slidenum">
              <a:rPr kumimoji="1" lang="ja-JP" altLang="en-US" smtClean="0"/>
              <a:t>21</a:t>
            </a:fld>
            <a:endParaRPr kumimoji="1" lang="ja-JP" altLang="en-US"/>
          </a:p>
        </p:txBody>
      </p:sp>
    </p:spTree>
    <p:extLst>
      <p:ext uri="{BB962C8B-B14F-4D97-AF65-F5344CB8AC3E}">
        <p14:creationId xmlns:p14="http://schemas.microsoft.com/office/powerpoint/2010/main" val="2547865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38588"/>
            <a:ext cx="40386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pPr>
              <a:defRPr/>
            </a:pPr>
            <a:endParaRPr lang="en-US" altLang="ja-JP"/>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pPr>
              <a:defRPr/>
            </a:pPr>
            <a:fld id="{C67149F1-17B4-4A64-8A39-B38462A5EF18}" type="slidenum">
              <a:rPr lang="en-US" altLang="ja-JP"/>
              <a:pPr>
                <a:defRPr/>
              </a:pPr>
              <a:t>‹#›</a:t>
            </a:fld>
            <a:endParaRPr lang="en-US" altLang="ja-JP"/>
          </a:p>
        </p:txBody>
      </p:sp>
    </p:spTree>
    <p:extLst>
      <p:ext uri="{BB962C8B-B14F-4D97-AF65-F5344CB8AC3E}">
        <p14:creationId xmlns:p14="http://schemas.microsoft.com/office/powerpoint/2010/main" val="560490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95" name="Title 94"/>
          <p:cNvSpPr>
            <a:spLocks noGrp="1"/>
          </p:cNvSpPr>
          <p:nvPr>
            <p:ph type="title"/>
          </p:nvPr>
        </p:nvSpPr>
        <p:spPr>
          <a:xfrm>
            <a:off x="457200" y="4463568"/>
            <a:ext cx="8305800" cy="1143000"/>
          </a:xfrm>
        </p:spPr>
        <p:txBody>
          <a:bodyPr/>
          <a:lstStyle/>
          <a:p>
            <a:r>
              <a:rPr lang="ja-JP" altLang="en-US" smtClean="0"/>
              <a:t>マスター タイトルの書式設定</a:t>
            </a:r>
            <a:endParaRPr lang="en-US"/>
          </a:p>
        </p:txBody>
      </p:sp>
      <p:sp>
        <p:nvSpPr>
          <p:cNvPr id="2" name="Date Placeholder 1"/>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91" name="Footer Placeholder 90"/>
          <p:cNvSpPr>
            <a:spLocks noGrp="1"/>
          </p:cNvSpPr>
          <p:nvPr>
            <p:ph type="ftr" sz="quarter" idx="11"/>
          </p:nvPr>
        </p:nvSpPr>
        <p:spPr/>
        <p:txBody>
          <a:bodyPr/>
          <a:lstStyle/>
          <a:p>
            <a:endParaRPr kumimoji="1" lang="ja-JP" altLang="en-US"/>
          </a:p>
        </p:txBody>
      </p:sp>
      <p:sp>
        <p:nvSpPr>
          <p:cNvPr id="92" name="Slide Number Placeholder 91"/>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2018/9/22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E90ED720-0104-4369-84BC-D37694168613}" type="datetimeFigureOut">
              <a:rPr kumimoji="1" lang="ja-JP" altLang="en-US" smtClean="0"/>
              <a:t>2018/9/22</a:t>
            </a:fld>
            <a:endParaRPr kumimoji="1" lang="ja-JP" alt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kumimoji="1" lang="ja-JP" alt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D2D8002D-B5B0-4BAC-B1F6-782DDCCE6D9C}" type="slidenum">
              <a:rPr kumimoji="1" lang="ja-JP" altLang="en-US" smtClean="0"/>
              <a:t>‹#›</a:t>
            </a:fld>
            <a:endParaRPr kumimoji="1" lang="ja-JP" alt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tabLst>
          <a:tab pos="3830638" algn="l"/>
        </a:tabLst>
        <a:defRPr kumimoji="1"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kumimoji="1"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kumimoji="1"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kumimoji="1"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kumimoji="1"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kumimoji="1"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kumimoji="1"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kumimoji="1"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kumimoji="1"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oleObject" Target="../embeddings/oleObject2.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22.wmf"/><Relationship Id="rId5" Type="http://schemas.openxmlformats.org/officeDocument/2006/relationships/oleObject" Target="../embeddings/oleObject6.bin"/><Relationship Id="rId4" Type="http://schemas.openxmlformats.org/officeDocument/2006/relationships/image" Target="../media/image21.wmf"/></Relationships>
</file>

<file path=ppt/slides/_rels/slide12.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24.wmf"/><Relationship Id="rId5" Type="http://schemas.openxmlformats.org/officeDocument/2006/relationships/oleObject" Target="../embeddings/oleObject8.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4.mov"/><Relationship Id="rId1" Type="http://schemas.microsoft.com/office/2007/relationships/media" Target="../media/media4.mov"/><Relationship Id="rId5" Type="http://schemas.openxmlformats.org/officeDocument/2006/relationships/image" Target="../media/image37.jp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jpeg"/><Relationship Id="rId4" Type="http://schemas.openxmlformats.org/officeDocument/2006/relationships/hyperlink" Target="http://www-acc.kek.jp/KEKB/pictures/KEKB_photo/KEKair2005/KEKair2004-04H.jp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42.w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wmv"/><Relationship Id="rId1" Type="http://schemas.microsoft.com/office/2007/relationships/media" Target="../media/media5.wmv"/><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microsoft.com/office/2007/relationships/media" Target="../media/media6.AVI"/><Relationship Id="rId7" Type="http://schemas.openxmlformats.org/officeDocument/2006/relationships/image" Target="../media/image48.png"/><Relationship Id="rId2" Type="http://schemas.openxmlformats.org/officeDocument/2006/relationships/video" Target="file:///C:\Users\JunjiHaba\Pictures\Documents\&#35611;&#32681;&#35611;&#28436;\education_stuff\detector\alpha_kiri.AVI" TargetMode="External"/><Relationship Id="rId1" Type="http://schemas.microsoft.com/office/2007/relationships/media" Target="file:///C:\Users\JunjiHaba\Pictures\Documents\&#35611;&#32681;&#35611;&#28436;\education_stuff\detector\alpha_kiri.AVI" TargetMode="External"/><Relationship Id="rId6" Type="http://schemas.openxmlformats.org/officeDocument/2006/relationships/image" Target="../media/image47.png"/><Relationship Id="rId5" Type="http://schemas.openxmlformats.org/officeDocument/2006/relationships/slideLayout" Target="../slideLayouts/slideLayout4.xml"/><Relationship Id="rId4" Type="http://schemas.openxmlformats.org/officeDocument/2006/relationships/video" Target="../media/media6.AVI"/></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mp4"/><Relationship Id="rId1" Type="http://schemas.microsoft.com/office/2007/relationships/media" Target="../media/media7.mp4"/><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2.xml"/><Relationship Id="rId4" Type="http://schemas.openxmlformats.org/officeDocument/2006/relationships/image" Target="../media/image55.gif"/></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56.wmf"/><Relationship Id="rId5" Type="http://schemas.openxmlformats.org/officeDocument/2006/relationships/oleObject" Target="../embeddings/oleObject12.bin"/><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gif"/><Relationship Id="rId1" Type="http://schemas.microsoft.com/office/2007/relationships/media" Target="../media/media1.gif"/><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71.jpeg"/><Relationship Id="rId5" Type="http://schemas.openxmlformats.org/officeDocument/2006/relationships/image" Target="../media/image69.wmf"/><Relationship Id="rId4" Type="http://schemas.openxmlformats.org/officeDocument/2006/relationships/oleObject" Target="../embeddings/oleObject13.bin"/></Relationships>
</file>

<file path=ppt/slides/_rels/slide4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45.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4v"/><Relationship Id="rId1" Type="http://schemas.microsoft.com/office/2007/relationships/media" Target="../media/media2.m4v"/><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normAutofit fontScale="90000"/>
          </a:bodyPr>
          <a:lstStyle/>
          <a:p>
            <a:pPr algn="r" eaLnBrk="1" hangingPunct="1"/>
            <a:r>
              <a:rPr lang="en-US" altLang="ja-JP" dirty="0" smtClean="0"/>
              <a:t>How can physicists explore </a:t>
            </a:r>
            <a:br>
              <a:rPr lang="en-US" altLang="ja-JP" dirty="0" smtClean="0"/>
            </a:br>
            <a:r>
              <a:rPr lang="en-US" altLang="ja-JP" dirty="0" smtClean="0"/>
              <a:t>the  particle world?(I) </a:t>
            </a:r>
            <a:endParaRPr lang="ja-JP" altLang="en-US" dirty="0" smtClean="0"/>
          </a:p>
        </p:txBody>
      </p:sp>
      <p:sp>
        <p:nvSpPr>
          <p:cNvPr id="12291" name="Rectangle 3"/>
          <p:cNvSpPr>
            <a:spLocks noGrp="1" noChangeArrowheads="1"/>
          </p:cNvSpPr>
          <p:nvPr>
            <p:ph type="subTitle" idx="1"/>
          </p:nvPr>
        </p:nvSpPr>
        <p:spPr>
          <a:xfrm>
            <a:off x="228600" y="3733800"/>
            <a:ext cx="4919464" cy="1066800"/>
          </a:xfrm>
        </p:spPr>
        <p:txBody>
          <a:bodyPr>
            <a:normAutofit fontScale="92500" lnSpcReduction="10000"/>
          </a:bodyPr>
          <a:lstStyle/>
          <a:p>
            <a:r>
              <a:rPr lang="en-US" altLang="ja-JP" dirty="0" err="1" smtClean="0"/>
              <a:t>Junji</a:t>
            </a:r>
            <a:r>
              <a:rPr lang="en-US" altLang="ja-JP" dirty="0" smtClean="0"/>
              <a:t> </a:t>
            </a:r>
            <a:r>
              <a:rPr lang="en-US" altLang="ja-JP" dirty="0" err="1" smtClean="0"/>
              <a:t>Haba</a:t>
            </a:r>
            <a:r>
              <a:rPr lang="en-US" altLang="ja-JP" dirty="0"/>
              <a:t> </a:t>
            </a:r>
            <a:r>
              <a:rPr lang="en-US" altLang="ja-JP" dirty="0" smtClean="0"/>
              <a:t>(KEK)</a:t>
            </a:r>
          </a:p>
          <a:p>
            <a:r>
              <a:rPr lang="en-US" altLang="ja-JP" b="1" dirty="0" smtClean="0"/>
              <a:t>The </a:t>
            </a:r>
            <a:r>
              <a:rPr lang="en-US" altLang="ja-JP" b="1" dirty="0"/>
              <a:t>4</a:t>
            </a:r>
            <a:r>
              <a:rPr lang="en-US" altLang="ja-JP" b="1" baseline="30000" dirty="0" smtClean="0"/>
              <a:t>th</a:t>
            </a:r>
            <a:r>
              <a:rPr lang="en-US" altLang="ja-JP" b="1" dirty="0"/>
              <a:t> </a:t>
            </a:r>
            <a:r>
              <a:rPr lang="en-US" altLang="ja-JP" b="1" dirty="0" smtClean="0"/>
              <a:t>Asia Europe Pacific School of HEP </a:t>
            </a:r>
          </a:p>
          <a:p>
            <a:r>
              <a:rPr lang="en-US" altLang="ja-JP" dirty="0" smtClean="0"/>
              <a:t>At</a:t>
            </a:r>
            <a:r>
              <a:rPr lang="en-US" altLang="ja-JP" dirty="0"/>
              <a:t> </a:t>
            </a:r>
            <a:r>
              <a:rPr lang="en-US" altLang="ja-JP" dirty="0" err="1" smtClean="0"/>
              <a:t>Quy</a:t>
            </a:r>
            <a:r>
              <a:rPr lang="en-US" altLang="ja-JP" dirty="0" smtClean="0"/>
              <a:t> </a:t>
            </a:r>
            <a:r>
              <a:rPr lang="en-US" altLang="ja-JP" dirty="0" err="1" smtClean="0"/>
              <a:t>Nhon</a:t>
            </a:r>
            <a:r>
              <a:rPr lang="en-US" altLang="ja-JP" dirty="0" smtClean="0"/>
              <a:t>, Vietnam</a:t>
            </a:r>
          </a:p>
        </p:txBody>
      </p:sp>
    </p:spTree>
    <p:extLst>
      <p:ext uri="{BB962C8B-B14F-4D97-AF65-F5344CB8AC3E}">
        <p14:creationId xmlns:p14="http://schemas.microsoft.com/office/powerpoint/2010/main" val="2152564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914400" y="692150"/>
            <a:ext cx="8229600" cy="1066800"/>
          </a:xfrm>
        </p:spPr>
        <p:txBody>
          <a:bodyPr/>
          <a:lstStyle/>
          <a:p>
            <a:r>
              <a:rPr kumimoji="1" lang="en-US" altLang="ja-JP" dirty="0" smtClean="0"/>
              <a:t>Key concept</a:t>
            </a:r>
            <a:endParaRPr kumimoji="1" lang="ja-JP" altLang="en-US" dirty="0"/>
          </a:p>
        </p:txBody>
      </p:sp>
      <p:sp>
        <p:nvSpPr>
          <p:cNvPr id="3" name="テキスト プレースホルダー 2"/>
          <p:cNvSpPr>
            <a:spLocks noGrp="1"/>
          </p:cNvSpPr>
          <p:nvPr>
            <p:ph idx="4294967295"/>
          </p:nvPr>
        </p:nvSpPr>
        <p:spPr>
          <a:xfrm>
            <a:off x="395536" y="1916832"/>
            <a:ext cx="8229600" cy="4324350"/>
          </a:xfrm>
        </p:spPr>
        <p:txBody>
          <a:bodyPr>
            <a:normAutofit/>
          </a:bodyPr>
          <a:lstStyle/>
          <a:p>
            <a:r>
              <a:rPr kumimoji="1" lang="en-US" altLang="ja-JP" dirty="0" smtClean="0"/>
              <a:t>Four vectors can be determined for final particles</a:t>
            </a:r>
          </a:p>
          <a:p>
            <a:r>
              <a:rPr kumimoji="1" lang="en-US" altLang="ja-JP" dirty="0" smtClean="0"/>
              <a:t>Four vector is </a:t>
            </a:r>
            <a:r>
              <a:rPr kumimoji="1" lang="en-US" altLang="ja-JP" dirty="0" err="1" smtClean="0"/>
              <a:t>conseverd</a:t>
            </a:r>
            <a:r>
              <a:rPr lang="en-US" altLang="ja-JP" dirty="0" smtClean="0"/>
              <a:t> through any interaction/decay</a:t>
            </a:r>
          </a:p>
          <a:p>
            <a:endParaRPr kumimoji="1" lang="en-US" altLang="ja-JP" dirty="0" smtClean="0"/>
          </a:p>
          <a:p>
            <a:endParaRPr lang="en-US" altLang="ja-JP" dirty="0" smtClean="0">
              <a:solidFill>
                <a:srgbClr val="FF0000"/>
              </a:solidFill>
            </a:endParaRPr>
          </a:p>
          <a:p>
            <a:endParaRPr kumimoji="1" lang="en-US" altLang="ja-JP" dirty="0" smtClean="0"/>
          </a:p>
          <a:p>
            <a:endParaRPr lang="en-US" altLang="ja-JP" dirty="0" smtClean="0"/>
          </a:p>
          <a:p>
            <a:r>
              <a:rPr kumimoji="1" lang="en-US" altLang="ja-JP" dirty="0" smtClean="0"/>
              <a:t>You can reconstruct</a:t>
            </a:r>
          </a:p>
          <a:p>
            <a:pPr marL="109537" indent="0">
              <a:buNone/>
            </a:pPr>
            <a:r>
              <a:rPr kumimoji="1" lang="en-US" altLang="ja-JP" dirty="0" smtClean="0"/>
              <a:t> the </a:t>
            </a:r>
            <a:r>
              <a:rPr lang="en-US" altLang="ja-JP" dirty="0" smtClean="0"/>
              <a:t>initial (original interesting)</a:t>
            </a:r>
            <a:r>
              <a:rPr kumimoji="1" lang="en-US" altLang="ja-JP" dirty="0" smtClean="0"/>
              <a:t> </a:t>
            </a:r>
          </a:p>
          <a:p>
            <a:pPr marL="109537" indent="0">
              <a:buNone/>
            </a:pPr>
            <a:r>
              <a:rPr kumimoji="1" lang="en-US" altLang="ja-JP" dirty="0" smtClean="0"/>
              <a:t>Particle such as Higgs as</a:t>
            </a:r>
            <a:endParaRPr kumimoji="1" lang="ja-JP" altLang="en-US" dirty="0"/>
          </a:p>
        </p:txBody>
      </p:sp>
      <p:cxnSp>
        <p:nvCxnSpPr>
          <p:cNvPr id="7" name="直線矢印コネクタ 6"/>
          <p:cNvCxnSpPr/>
          <p:nvPr/>
        </p:nvCxnSpPr>
        <p:spPr>
          <a:xfrm>
            <a:off x="1331640" y="4581128"/>
            <a:ext cx="2664296" cy="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3995936" y="3356992"/>
            <a:ext cx="2088232" cy="1224136"/>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3995936" y="4581128"/>
            <a:ext cx="2448272" cy="1008112"/>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 name="オブジェクト 3"/>
          <p:cNvGraphicFramePr>
            <a:graphicFrameLocks noChangeAspect="1"/>
          </p:cNvGraphicFramePr>
          <p:nvPr>
            <p:extLst>
              <p:ext uri="{D42A27DB-BD31-4B8C-83A1-F6EECF244321}">
                <p14:modId xmlns:p14="http://schemas.microsoft.com/office/powerpoint/2010/main" val="4008732059"/>
              </p:ext>
            </p:extLst>
          </p:nvPr>
        </p:nvGraphicFramePr>
        <p:xfrm>
          <a:off x="2915816" y="5849838"/>
          <a:ext cx="2306803" cy="819522"/>
        </p:xfrm>
        <a:graphic>
          <a:graphicData uri="http://schemas.openxmlformats.org/presentationml/2006/ole">
            <mc:AlternateContent xmlns:mc="http://schemas.openxmlformats.org/markup-compatibility/2006">
              <mc:Choice xmlns:v="urn:schemas-microsoft-com:vml" Requires="v">
                <p:oleObj spid="_x0000_s1418" name="数式" r:id="rId3" imgW="965160" imgH="342720" progId="Equation.3">
                  <p:embed/>
                </p:oleObj>
              </mc:Choice>
              <mc:Fallback>
                <p:oleObj name="数式" r:id="rId3" imgW="965160" imgH="342720" progId="Equation.3">
                  <p:embed/>
                  <p:pic>
                    <p:nvPicPr>
                      <p:cNvPr id="0" name=""/>
                      <p:cNvPicPr/>
                      <p:nvPr/>
                    </p:nvPicPr>
                    <p:blipFill>
                      <a:blip r:embed="rId4"/>
                      <a:stretch>
                        <a:fillRect/>
                      </a:stretch>
                    </p:blipFill>
                    <p:spPr>
                      <a:xfrm>
                        <a:off x="2915816" y="5849838"/>
                        <a:ext cx="2306803" cy="819522"/>
                      </a:xfrm>
                      <a:prstGeom prst="rect">
                        <a:avLst/>
                      </a:prstGeom>
                    </p:spPr>
                  </p:pic>
                </p:oleObj>
              </mc:Fallback>
            </mc:AlternateContent>
          </a:graphicData>
        </a:graphic>
      </p:graphicFrame>
      <p:graphicFrame>
        <p:nvGraphicFramePr>
          <p:cNvPr id="5" name="オブジェクト 4"/>
          <p:cNvGraphicFramePr>
            <a:graphicFrameLocks noChangeAspect="1"/>
          </p:cNvGraphicFramePr>
          <p:nvPr>
            <p:extLst>
              <p:ext uri="{D42A27DB-BD31-4B8C-83A1-F6EECF244321}">
                <p14:modId xmlns:p14="http://schemas.microsoft.com/office/powerpoint/2010/main" val="3726593272"/>
              </p:ext>
            </p:extLst>
          </p:nvPr>
        </p:nvGraphicFramePr>
        <p:xfrm>
          <a:off x="2097088" y="3761978"/>
          <a:ext cx="606425" cy="819150"/>
        </p:xfrm>
        <a:graphic>
          <a:graphicData uri="http://schemas.openxmlformats.org/presentationml/2006/ole">
            <mc:AlternateContent xmlns:mc="http://schemas.openxmlformats.org/markup-compatibility/2006">
              <mc:Choice xmlns:v="urn:schemas-microsoft-com:vml" Requires="v">
                <p:oleObj spid="_x0000_s1419" name="数式" r:id="rId5" imgW="253800" imgH="342720" progId="Equation.3">
                  <p:embed/>
                </p:oleObj>
              </mc:Choice>
              <mc:Fallback>
                <p:oleObj name="数式" r:id="rId5" imgW="253800" imgH="342720" progId="Equation.3">
                  <p:embed/>
                  <p:pic>
                    <p:nvPicPr>
                      <p:cNvPr id="0" name=""/>
                      <p:cNvPicPr>
                        <a:picLocks noChangeAspect="1" noChangeArrowheads="1"/>
                      </p:cNvPicPr>
                      <p:nvPr/>
                    </p:nvPicPr>
                    <p:blipFill>
                      <a:blip r:embed="rId6"/>
                      <a:srcRect/>
                      <a:stretch>
                        <a:fillRect/>
                      </a:stretch>
                    </p:blipFill>
                    <p:spPr bwMode="auto">
                      <a:xfrm>
                        <a:off x="2097088" y="3761978"/>
                        <a:ext cx="6064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オブジェクト 9"/>
          <p:cNvGraphicFramePr>
            <a:graphicFrameLocks noChangeAspect="1"/>
          </p:cNvGraphicFramePr>
          <p:nvPr>
            <p:extLst>
              <p:ext uri="{D42A27DB-BD31-4B8C-83A1-F6EECF244321}">
                <p14:modId xmlns:p14="http://schemas.microsoft.com/office/powerpoint/2010/main" val="163077610"/>
              </p:ext>
            </p:extLst>
          </p:nvPr>
        </p:nvGraphicFramePr>
        <p:xfrm>
          <a:off x="6140995" y="2708920"/>
          <a:ext cx="606425" cy="819150"/>
        </p:xfrm>
        <a:graphic>
          <a:graphicData uri="http://schemas.openxmlformats.org/presentationml/2006/ole">
            <mc:AlternateContent xmlns:mc="http://schemas.openxmlformats.org/markup-compatibility/2006">
              <mc:Choice xmlns:v="urn:schemas-microsoft-com:vml" Requires="v">
                <p:oleObj spid="_x0000_s1420" name="数式" r:id="rId7" imgW="253800" imgH="342720" progId="Equation.3">
                  <p:embed/>
                </p:oleObj>
              </mc:Choice>
              <mc:Fallback>
                <p:oleObj name="数式" r:id="rId7" imgW="253800" imgH="342720" progId="Equation.3">
                  <p:embed/>
                  <p:pic>
                    <p:nvPicPr>
                      <p:cNvPr id="0" name=""/>
                      <p:cNvPicPr>
                        <a:picLocks noChangeAspect="1" noChangeArrowheads="1"/>
                      </p:cNvPicPr>
                      <p:nvPr/>
                    </p:nvPicPr>
                    <p:blipFill>
                      <a:blip r:embed="rId8"/>
                      <a:srcRect/>
                      <a:stretch>
                        <a:fillRect/>
                      </a:stretch>
                    </p:blipFill>
                    <p:spPr bwMode="auto">
                      <a:xfrm>
                        <a:off x="6140995" y="2708920"/>
                        <a:ext cx="6064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オブジェクト 11"/>
          <p:cNvGraphicFramePr>
            <a:graphicFrameLocks noChangeAspect="1"/>
          </p:cNvGraphicFramePr>
          <p:nvPr>
            <p:extLst>
              <p:ext uri="{D42A27DB-BD31-4B8C-83A1-F6EECF244321}">
                <p14:modId xmlns:p14="http://schemas.microsoft.com/office/powerpoint/2010/main" val="4186686594"/>
              </p:ext>
            </p:extLst>
          </p:nvPr>
        </p:nvGraphicFramePr>
        <p:xfrm>
          <a:off x="6485855" y="5274146"/>
          <a:ext cx="606425" cy="819150"/>
        </p:xfrm>
        <a:graphic>
          <a:graphicData uri="http://schemas.openxmlformats.org/presentationml/2006/ole">
            <mc:AlternateContent xmlns:mc="http://schemas.openxmlformats.org/markup-compatibility/2006">
              <mc:Choice xmlns:v="urn:schemas-microsoft-com:vml" Requires="v">
                <p:oleObj spid="_x0000_s1421" name="数式" r:id="rId9" imgW="253800" imgH="342720" progId="Equation.3">
                  <p:embed/>
                </p:oleObj>
              </mc:Choice>
              <mc:Fallback>
                <p:oleObj name="数式" r:id="rId9" imgW="253800" imgH="342720" progId="Equation.3">
                  <p:embed/>
                  <p:pic>
                    <p:nvPicPr>
                      <p:cNvPr id="0" name=""/>
                      <p:cNvPicPr>
                        <a:picLocks noChangeAspect="1" noChangeArrowheads="1"/>
                      </p:cNvPicPr>
                      <p:nvPr/>
                    </p:nvPicPr>
                    <p:blipFill>
                      <a:blip r:embed="rId10"/>
                      <a:srcRect/>
                      <a:stretch>
                        <a:fillRect/>
                      </a:stretch>
                    </p:blipFill>
                    <p:spPr bwMode="auto">
                      <a:xfrm>
                        <a:off x="6485855" y="5274146"/>
                        <a:ext cx="6064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800862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
          <p:cNvSpPr>
            <a:spLocks noGrp="1" noChangeArrowheads="1"/>
          </p:cNvSpPr>
          <p:nvPr>
            <p:ph type="title"/>
          </p:nvPr>
        </p:nvSpPr>
        <p:spPr/>
        <p:txBody>
          <a:bodyPr/>
          <a:lstStyle/>
          <a:p>
            <a:r>
              <a:rPr lang="en-US" altLang="ja-JP" smtClean="0"/>
              <a:t>Review of Relativistic kinematics</a:t>
            </a:r>
            <a:endParaRPr lang="ja-JP" altLang="en-US" smtClean="0"/>
          </a:p>
        </p:txBody>
      </p:sp>
      <p:sp>
        <p:nvSpPr>
          <p:cNvPr id="11267" name="Rectangle 3"/>
          <p:cNvSpPr>
            <a:spLocks noGrp="1" noChangeArrowheads="1"/>
          </p:cNvSpPr>
          <p:nvPr>
            <p:ph type="body" sz="half" idx="1"/>
          </p:nvPr>
        </p:nvSpPr>
        <p:spPr>
          <a:xfrm>
            <a:off x="457200" y="1600200"/>
            <a:ext cx="6923088" cy="4525963"/>
          </a:xfrm>
        </p:spPr>
        <p:txBody>
          <a:bodyPr>
            <a:normAutofit/>
          </a:bodyPr>
          <a:lstStyle/>
          <a:p>
            <a:pPr marL="609600" indent="-609600" fontAlgn="auto">
              <a:spcAft>
                <a:spcPts val="0"/>
              </a:spcAft>
              <a:buClr>
                <a:schemeClr val="accent3"/>
              </a:buClr>
              <a:buFont typeface="Georgia"/>
              <a:buChar char="•"/>
              <a:defRPr/>
            </a:pPr>
            <a:r>
              <a:rPr lang="en-US" altLang="ja-JP" dirty="0" smtClean="0"/>
              <a:t>Formula from Einstein’s Relativity</a:t>
            </a:r>
            <a:endParaRPr lang="ja-JP" altLang="en-US" dirty="0"/>
          </a:p>
          <a:p>
            <a:pPr marL="457200" lvl="1" indent="0" fontAlgn="auto">
              <a:spcAft>
                <a:spcPts val="0"/>
              </a:spcAft>
              <a:buFont typeface="Georgia"/>
              <a:buNone/>
              <a:defRPr/>
            </a:pPr>
            <a:r>
              <a:rPr lang="en-US" altLang="ja-JP" sz="2400" dirty="0" smtClean="0"/>
              <a:t>Equivalence among energy and mass </a:t>
            </a:r>
            <a:r>
              <a:rPr lang="ja-JP" altLang="en-US" sz="2400" dirty="0"/>
              <a:t>　</a:t>
            </a:r>
          </a:p>
          <a:p>
            <a:pPr marL="990600" lvl="1" indent="-533400" fontAlgn="auto">
              <a:spcAft>
                <a:spcPts val="0"/>
              </a:spcAft>
              <a:buFontTx/>
              <a:buChar char="•"/>
              <a:defRPr/>
            </a:pPr>
            <a:endParaRPr lang="ja-JP" altLang="en-US" sz="2400" dirty="0"/>
          </a:p>
          <a:p>
            <a:pPr marL="990600" lvl="1" indent="-533400" fontAlgn="auto">
              <a:spcAft>
                <a:spcPts val="0"/>
              </a:spcAft>
              <a:buFontTx/>
              <a:buNone/>
              <a:defRPr/>
            </a:pPr>
            <a:r>
              <a:rPr lang="ja-JP" altLang="en-US" sz="2400" dirty="0"/>
              <a:t>　</a:t>
            </a:r>
          </a:p>
          <a:p>
            <a:pPr marL="457200" lvl="1" indent="0" fontAlgn="auto">
              <a:spcAft>
                <a:spcPts val="0"/>
              </a:spcAft>
              <a:buFont typeface="Georgia"/>
              <a:buNone/>
              <a:defRPr/>
            </a:pPr>
            <a:r>
              <a:rPr lang="en-US" altLang="ja-JP" sz="2400" dirty="0" smtClean="0"/>
              <a:t>Mass would increase according to its velocity</a:t>
            </a:r>
            <a:endParaRPr lang="ja-JP" altLang="en-US" sz="2400" dirty="0"/>
          </a:p>
          <a:p>
            <a:pPr marL="1371600" lvl="2" indent="-457200" fontAlgn="auto">
              <a:spcAft>
                <a:spcPts val="0"/>
              </a:spcAft>
              <a:buFont typeface="Wingdings 2"/>
              <a:buChar char=""/>
              <a:defRPr/>
            </a:pPr>
            <a:endParaRPr lang="en-US" altLang="ja-JP" sz="2000" dirty="0"/>
          </a:p>
        </p:txBody>
      </p:sp>
      <p:graphicFrame>
        <p:nvGraphicFramePr>
          <p:cNvPr id="21508" name="Object 4"/>
          <p:cNvGraphicFramePr>
            <a:graphicFrameLocks noGrp="1" noChangeAspect="1"/>
          </p:cNvGraphicFramePr>
          <p:nvPr>
            <p:ph sz="quarter" idx="2"/>
            <p:extLst>
              <p:ext uri="{D42A27DB-BD31-4B8C-83A1-F6EECF244321}">
                <p14:modId xmlns:p14="http://schemas.microsoft.com/office/powerpoint/2010/main" val="4057154546"/>
              </p:ext>
            </p:extLst>
          </p:nvPr>
        </p:nvGraphicFramePr>
        <p:xfrm>
          <a:off x="3349625" y="3789363"/>
          <a:ext cx="3665538" cy="2749550"/>
        </p:xfrm>
        <a:graphic>
          <a:graphicData uri="http://schemas.openxmlformats.org/presentationml/2006/ole">
            <mc:AlternateContent xmlns:mc="http://schemas.openxmlformats.org/markup-compatibility/2006">
              <mc:Choice xmlns:v="urn:schemas-microsoft-com:vml" Requires="v">
                <p:oleObj spid="_x0000_s2246" name="数式" r:id="rId3" imgW="914400" imgH="685800" progId="Equation.3">
                  <p:embed/>
                </p:oleObj>
              </mc:Choice>
              <mc:Fallback>
                <p:oleObj name="数式" r:id="rId3" imgW="914400" imgH="685800" progId="Equation.3">
                  <p:embed/>
                  <p:pic>
                    <p:nvPicPr>
                      <p:cNvPr id="0" name=""/>
                      <p:cNvPicPr>
                        <a:picLocks noGrp="1" noChangeAspect="1" noChangeArrowheads="1"/>
                      </p:cNvPicPr>
                      <p:nvPr/>
                    </p:nvPicPr>
                    <p:blipFill>
                      <a:blip r:embed="rId4"/>
                      <a:srcRect/>
                      <a:stretch>
                        <a:fillRect/>
                      </a:stretch>
                    </p:blipFill>
                    <p:spPr bwMode="auto">
                      <a:xfrm>
                        <a:off x="3349625" y="3789363"/>
                        <a:ext cx="3665538" cy="2749550"/>
                      </a:xfrm>
                      <a:prstGeom prst="rect">
                        <a:avLst/>
                      </a:prstGeom>
                      <a:noFill/>
                      <a:ln>
                        <a:noFill/>
                      </a:ln>
                    </p:spPr>
                  </p:pic>
                </p:oleObj>
              </mc:Fallback>
            </mc:AlternateContent>
          </a:graphicData>
        </a:graphic>
      </p:graphicFrame>
      <p:graphicFrame>
        <p:nvGraphicFramePr>
          <p:cNvPr id="21509" name="Object 7"/>
          <p:cNvGraphicFramePr>
            <a:graphicFrameLocks noGrp="1" noChangeAspect="1"/>
          </p:cNvGraphicFramePr>
          <p:nvPr>
            <p:ph sz="quarter" idx="3"/>
          </p:nvPr>
        </p:nvGraphicFramePr>
        <p:xfrm>
          <a:off x="3492500" y="2708275"/>
          <a:ext cx="1706563" cy="533400"/>
        </p:xfrm>
        <a:graphic>
          <a:graphicData uri="http://schemas.openxmlformats.org/presentationml/2006/ole">
            <mc:AlternateContent xmlns:mc="http://schemas.openxmlformats.org/markup-compatibility/2006">
              <mc:Choice xmlns:v="urn:schemas-microsoft-com:vml" Requires="v">
                <p:oleObj spid="_x0000_s2247" name="数式" r:id="rId5" imgW="1015559" imgH="317362" progId="Equation.3">
                  <p:embed/>
                </p:oleObj>
              </mc:Choice>
              <mc:Fallback>
                <p:oleObj name="数式" r:id="rId5" imgW="1015559" imgH="317362"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2500" y="2708275"/>
                        <a:ext cx="17065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3025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Grp="1" noChangeArrowheads="1"/>
          </p:cNvSpPr>
          <p:nvPr>
            <p:ph type="title"/>
          </p:nvPr>
        </p:nvSpPr>
        <p:spPr/>
        <p:txBody>
          <a:bodyPr/>
          <a:lstStyle/>
          <a:p>
            <a:r>
              <a:rPr lang="en-US" altLang="ja-JP" smtClean="0"/>
              <a:t>Important relations</a:t>
            </a:r>
            <a:endParaRPr lang="ja-JP" altLang="en-US" smtClean="0"/>
          </a:p>
        </p:txBody>
      </p:sp>
      <p:sp>
        <p:nvSpPr>
          <p:cNvPr id="22531" name="Rectangle 3"/>
          <p:cNvSpPr>
            <a:spLocks noGrp="1" noChangeArrowheads="1"/>
          </p:cNvSpPr>
          <p:nvPr>
            <p:ph type="body" sz="half" idx="1"/>
          </p:nvPr>
        </p:nvSpPr>
        <p:spPr>
          <a:xfrm>
            <a:off x="457200" y="1600200"/>
            <a:ext cx="7210425" cy="4525963"/>
          </a:xfrm>
        </p:spPr>
        <p:txBody>
          <a:bodyPr/>
          <a:lstStyle/>
          <a:p>
            <a:endParaRPr lang="en-US" altLang="ja-JP" dirty="0" smtClean="0"/>
          </a:p>
          <a:p>
            <a:r>
              <a:rPr lang="en-US" altLang="ja-JP" dirty="0" smtClean="0"/>
              <a:t>momentum</a:t>
            </a:r>
            <a:r>
              <a:rPr lang="ja-JP" altLang="en-US" dirty="0" smtClean="0"/>
              <a:t>　</a:t>
            </a:r>
          </a:p>
          <a:p>
            <a:endParaRPr lang="ja-JP" altLang="en-US" dirty="0" smtClean="0"/>
          </a:p>
          <a:p>
            <a:endParaRPr lang="ja-JP" altLang="en-US" dirty="0" smtClean="0"/>
          </a:p>
          <a:p>
            <a:r>
              <a:rPr lang="en-US" altLang="ja-JP" dirty="0" smtClean="0"/>
              <a:t>Four vector and Lorentz invariance</a:t>
            </a:r>
            <a:r>
              <a:rPr lang="ja-JP" altLang="en-US" dirty="0" smtClean="0"/>
              <a:t> </a:t>
            </a:r>
          </a:p>
        </p:txBody>
      </p:sp>
      <p:graphicFrame>
        <p:nvGraphicFramePr>
          <p:cNvPr id="22532" name="Object 4"/>
          <p:cNvGraphicFramePr>
            <a:graphicFrameLocks noGrp="1" noChangeAspect="1"/>
          </p:cNvGraphicFramePr>
          <p:nvPr>
            <p:ph sz="quarter" idx="2"/>
          </p:nvPr>
        </p:nvGraphicFramePr>
        <p:xfrm>
          <a:off x="2411413" y="2349500"/>
          <a:ext cx="4762500" cy="1120775"/>
        </p:xfrm>
        <a:graphic>
          <a:graphicData uri="http://schemas.openxmlformats.org/presentationml/2006/ole">
            <mc:AlternateContent xmlns:mc="http://schemas.openxmlformats.org/markup-compatibility/2006">
              <mc:Choice xmlns:v="urn:schemas-microsoft-com:vml" Requires="v">
                <p:oleObj spid="_x0000_s3466" name="数式" r:id="rId3" imgW="4318000" imgH="1016000" progId="Equation.3">
                  <p:embed/>
                </p:oleObj>
              </mc:Choice>
              <mc:Fallback>
                <p:oleObj name="数式" r:id="rId3" imgW="4318000" imgH="10160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349500"/>
                        <a:ext cx="47625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3" name="Object 7"/>
          <p:cNvGraphicFramePr>
            <a:graphicFrameLocks noGrp="1" noChangeAspect="1"/>
          </p:cNvGraphicFramePr>
          <p:nvPr>
            <p:ph sz="quarter" idx="3"/>
          </p:nvPr>
        </p:nvGraphicFramePr>
        <p:xfrm>
          <a:off x="1187450" y="4076700"/>
          <a:ext cx="5256213" cy="1068388"/>
        </p:xfrm>
        <a:graphic>
          <a:graphicData uri="http://schemas.openxmlformats.org/presentationml/2006/ole">
            <mc:AlternateContent xmlns:mc="http://schemas.openxmlformats.org/markup-compatibility/2006">
              <mc:Choice xmlns:v="urn:schemas-microsoft-com:vml" Requires="v">
                <p:oleObj spid="_x0000_s3467" name="数式" r:id="rId5" imgW="4749800" imgH="965200" progId="Equation.3">
                  <p:embed/>
                </p:oleObj>
              </mc:Choice>
              <mc:Fallback>
                <p:oleObj name="数式" r:id="rId5" imgW="4749800" imgH="965200"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450" y="4076700"/>
                        <a:ext cx="5256213"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4" name="Object 10"/>
          <p:cNvGraphicFramePr>
            <a:graphicFrameLocks noChangeAspect="1"/>
          </p:cNvGraphicFramePr>
          <p:nvPr/>
        </p:nvGraphicFramePr>
        <p:xfrm>
          <a:off x="1149350" y="5173663"/>
          <a:ext cx="5524500" cy="1549400"/>
        </p:xfrm>
        <a:graphic>
          <a:graphicData uri="http://schemas.openxmlformats.org/presentationml/2006/ole">
            <mc:AlternateContent xmlns:mc="http://schemas.openxmlformats.org/markup-compatibility/2006">
              <mc:Choice xmlns:v="urn:schemas-microsoft-com:vml" Requires="v">
                <p:oleObj spid="_x0000_s3468" name="数式" r:id="rId7" imgW="5524500" imgH="1549400" progId="Equation.3">
                  <p:embed/>
                </p:oleObj>
              </mc:Choice>
              <mc:Fallback>
                <p:oleObj name="数式" r:id="rId7" imgW="5524500" imgH="1549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9350" y="5173663"/>
                        <a:ext cx="55245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5" name="Object 11"/>
          <p:cNvGraphicFramePr>
            <a:graphicFrameLocks noChangeAspect="1"/>
          </p:cNvGraphicFramePr>
          <p:nvPr>
            <p:extLst>
              <p:ext uri="{D42A27DB-BD31-4B8C-83A1-F6EECF244321}">
                <p14:modId xmlns:p14="http://schemas.microsoft.com/office/powerpoint/2010/main" val="3853757870"/>
              </p:ext>
            </p:extLst>
          </p:nvPr>
        </p:nvGraphicFramePr>
        <p:xfrm>
          <a:off x="1397475" y="1124744"/>
          <a:ext cx="3341171" cy="1008112"/>
        </p:xfrm>
        <a:graphic>
          <a:graphicData uri="http://schemas.openxmlformats.org/presentationml/2006/ole">
            <mc:AlternateContent xmlns:mc="http://schemas.openxmlformats.org/markup-compatibility/2006">
              <mc:Choice xmlns:v="urn:schemas-microsoft-com:vml" Requires="v">
                <p:oleObj spid="_x0000_s3469" name="数式" r:id="rId9" imgW="1473120" imgH="444240" progId="Equation.3">
                  <p:embed/>
                </p:oleObj>
              </mc:Choice>
              <mc:Fallback>
                <p:oleObj name="数式" r:id="rId9" imgW="1473120" imgH="444240" progId="Equation.3">
                  <p:embed/>
                  <p:pic>
                    <p:nvPicPr>
                      <p:cNvPr id="0" name=""/>
                      <p:cNvPicPr>
                        <a:picLocks noChangeAspect="1" noChangeArrowheads="1"/>
                      </p:cNvPicPr>
                      <p:nvPr/>
                    </p:nvPicPr>
                    <p:blipFill>
                      <a:blip r:embed="rId10"/>
                      <a:srcRect/>
                      <a:stretch>
                        <a:fillRect/>
                      </a:stretch>
                    </p:blipFill>
                    <p:spPr bwMode="auto">
                      <a:xfrm>
                        <a:off x="1397475" y="1124744"/>
                        <a:ext cx="3341171" cy="100811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539615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88028" y="274638"/>
            <a:ext cx="8848468" cy="1143000"/>
          </a:xfrm>
        </p:spPr>
        <p:txBody>
          <a:bodyPr>
            <a:normAutofit fontScale="90000"/>
          </a:bodyPr>
          <a:lstStyle/>
          <a:p>
            <a:r>
              <a:rPr lang="en-US" altLang="ja-JP" sz="4000" dirty="0" smtClean="0"/>
              <a:t>What can we actually do with the detector?</a:t>
            </a:r>
            <a:br>
              <a:rPr lang="en-US" altLang="ja-JP" sz="4000" dirty="0" smtClean="0"/>
            </a:br>
            <a:r>
              <a:rPr lang="en-US" altLang="ja-JP" sz="4000" dirty="0" smtClean="0"/>
              <a:t>Legacy experiments with Bubble Chamber</a:t>
            </a:r>
            <a:endParaRPr lang="ja-JP" altLang="en-US" sz="4000" dirty="0"/>
          </a:p>
        </p:txBody>
      </p:sp>
      <p:sp>
        <p:nvSpPr>
          <p:cNvPr id="24580" name="Rectangle 4"/>
          <p:cNvSpPr>
            <a:spLocks noGrp="1" noChangeArrowheads="1"/>
          </p:cNvSpPr>
          <p:nvPr>
            <p:ph type="body" idx="4294967295"/>
          </p:nvPr>
        </p:nvSpPr>
        <p:spPr>
          <a:xfrm>
            <a:off x="457200" y="1600200"/>
            <a:ext cx="8229600" cy="4525963"/>
          </a:xfrm>
          <a:prstGeom prst="rect">
            <a:avLst/>
          </a:prstGeom>
        </p:spPr>
        <p:txBody>
          <a:bodyPr/>
          <a:lstStyle/>
          <a:p>
            <a:endParaRPr lang="ja-JP" altLang="ja-JP" dirty="0"/>
          </a:p>
        </p:txBody>
      </p:sp>
      <p:pic>
        <p:nvPicPr>
          <p:cNvPr id="24581" name="Picture 5"/>
          <p:cNvPicPr>
            <a:picLocks noChangeAspect="1" noChangeArrowheads="1"/>
          </p:cNvPicPr>
          <p:nvPr/>
        </p:nvPicPr>
        <p:blipFill>
          <a:blip r:embed="rId2" cstate="print">
            <a:lum bright="50000" contrast="48000"/>
          </a:blip>
          <a:srcRect/>
          <a:stretch>
            <a:fillRect/>
          </a:stretch>
        </p:blipFill>
        <p:spPr bwMode="auto">
          <a:xfrm>
            <a:off x="-97972" y="1584778"/>
            <a:ext cx="3257550" cy="4714875"/>
          </a:xfrm>
          <a:prstGeom prst="rect">
            <a:avLst/>
          </a:prstGeom>
          <a:ln>
            <a:noFill/>
          </a:ln>
          <a:effectLst>
            <a:softEdge rad="112500"/>
          </a:effectLst>
        </p:spPr>
      </p:pic>
      <p:pic>
        <p:nvPicPr>
          <p:cNvPr id="24582" name="Picture 6"/>
          <p:cNvPicPr>
            <a:picLocks noChangeAspect="1" noChangeArrowheads="1"/>
          </p:cNvPicPr>
          <p:nvPr/>
        </p:nvPicPr>
        <p:blipFill>
          <a:blip r:embed="rId3" cstate="print"/>
          <a:srcRect/>
          <a:stretch>
            <a:fillRect/>
          </a:stretch>
        </p:blipFill>
        <p:spPr bwMode="auto">
          <a:xfrm>
            <a:off x="6067425" y="1616074"/>
            <a:ext cx="3076575" cy="4695825"/>
          </a:xfrm>
          <a:prstGeom prst="rect">
            <a:avLst/>
          </a:prstGeom>
          <a:noFill/>
          <a:ln w="9525">
            <a:noFill/>
            <a:miter lim="800000"/>
            <a:headEnd/>
            <a:tailEnd/>
          </a:ln>
          <a:effectLst/>
        </p:spPr>
      </p:pic>
      <p:sp>
        <p:nvSpPr>
          <p:cNvPr id="3" name="ストライプ矢印 2"/>
          <p:cNvSpPr/>
          <p:nvPr/>
        </p:nvSpPr>
        <p:spPr>
          <a:xfrm>
            <a:off x="3159578" y="4040189"/>
            <a:ext cx="2907847" cy="177278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Event</a:t>
            </a:r>
          </a:p>
          <a:p>
            <a:pPr algn="ctr"/>
            <a:r>
              <a:rPr kumimoji="1" lang="en-US" altLang="ja-JP" sz="2800" dirty="0" err="1" smtClean="0"/>
              <a:t>Reconstuction</a:t>
            </a:r>
            <a:endParaRPr kumimoji="1" lang="ja-JP" altLang="en-US" sz="3200" dirty="0"/>
          </a:p>
        </p:txBody>
      </p:sp>
      <p:grpSp>
        <p:nvGrpSpPr>
          <p:cNvPr id="5" name="グループ化 4"/>
          <p:cNvGrpSpPr/>
          <p:nvPr/>
        </p:nvGrpSpPr>
        <p:grpSpPr>
          <a:xfrm>
            <a:off x="8305795" y="5138038"/>
            <a:ext cx="650178" cy="805864"/>
            <a:chOff x="8305795" y="5138038"/>
            <a:chExt cx="650178" cy="805864"/>
          </a:xfrm>
        </p:grpSpPr>
        <p:sp>
          <p:nvSpPr>
            <p:cNvPr id="4" name="テキスト ボックス 3"/>
            <p:cNvSpPr txBox="1"/>
            <p:nvPr/>
          </p:nvSpPr>
          <p:spPr>
            <a:xfrm>
              <a:off x="8305795" y="5236016"/>
              <a:ext cx="466794" cy="707886"/>
            </a:xfrm>
            <a:prstGeom prst="rect">
              <a:avLst/>
            </a:prstGeom>
            <a:noFill/>
          </p:spPr>
          <p:txBody>
            <a:bodyPr wrap="none" rtlCol="0">
              <a:spAutoFit/>
            </a:bodyPr>
            <a:lstStyle/>
            <a:p>
              <a:r>
                <a:rPr kumimoji="1" lang="en-US" altLang="ja-JP" sz="4000" dirty="0" smtClean="0">
                  <a:solidFill>
                    <a:schemeClr val="bg1"/>
                  </a:solidFill>
                  <a:latin typeface="Symbol" pitchFamily="18" charset="2"/>
                </a:rPr>
                <a:t>p</a:t>
              </a:r>
              <a:endParaRPr kumimoji="1" lang="ja-JP" altLang="en-US" sz="4000" dirty="0">
                <a:solidFill>
                  <a:schemeClr val="bg1"/>
                </a:solidFill>
                <a:latin typeface="Symbol" pitchFamily="18" charset="2"/>
              </a:endParaRPr>
            </a:p>
          </p:txBody>
        </p:sp>
        <p:sp>
          <p:nvSpPr>
            <p:cNvPr id="12" name="テキスト ボックス 11"/>
            <p:cNvSpPr txBox="1"/>
            <p:nvPr/>
          </p:nvSpPr>
          <p:spPr>
            <a:xfrm>
              <a:off x="8545283" y="5138038"/>
              <a:ext cx="410690" cy="584775"/>
            </a:xfrm>
            <a:prstGeom prst="rect">
              <a:avLst/>
            </a:prstGeom>
            <a:noFill/>
          </p:spPr>
          <p:txBody>
            <a:bodyPr wrap="none" rtlCol="0">
              <a:spAutoFit/>
            </a:bodyPr>
            <a:lstStyle/>
            <a:p>
              <a:r>
                <a:rPr lang="en-US" altLang="ja-JP" sz="3200" dirty="0">
                  <a:solidFill>
                    <a:schemeClr val="bg1"/>
                  </a:solidFill>
                  <a:latin typeface="Symbol" pitchFamily="18" charset="2"/>
                </a:rPr>
                <a:t>-</a:t>
              </a:r>
              <a:endParaRPr kumimoji="1" lang="ja-JP" altLang="en-US" sz="3200" dirty="0">
                <a:solidFill>
                  <a:schemeClr val="bg1"/>
                </a:solidFill>
                <a:latin typeface="Symbol" pitchFamily="18" charset="2"/>
              </a:endParaRPr>
            </a:p>
          </p:txBody>
        </p:sp>
      </p:grpSp>
      <p:grpSp>
        <p:nvGrpSpPr>
          <p:cNvPr id="14" name="グループ化 13"/>
          <p:cNvGrpSpPr/>
          <p:nvPr/>
        </p:nvGrpSpPr>
        <p:grpSpPr>
          <a:xfrm>
            <a:off x="8121290" y="3848045"/>
            <a:ext cx="629338" cy="805864"/>
            <a:chOff x="8305795" y="5138038"/>
            <a:chExt cx="629338" cy="805864"/>
          </a:xfrm>
        </p:grpSpPr>
        <p:sp>
          <p:nvSpPr>
            <p:cNvPr id="15" name="テキスト ボックス 14"/>
            <p:cNvSpPr txBox="1"/>
            <p:nvPr/>
          </p:nvSpPr>
          <p:spPr>
            <a:xfrm>
              <a:off x="8305795" y="5236016"/>
              <a:ext cx="537327" cy="707886"/>
            </a:xfrm>
            <a:prstGeom prst="rect">
              <a:avLst/>
            </a:prstGeom>
            <a:noFill/>
          </p:spPr>
          <p:txBody>
            <a:bodyPr wrap="none" rtlCol="0">
              <a:spAutoFit/>
            </a:bodyPr>
            <a:lstStyle/>
            <a:p>
              <a:r>
                <a:rPr lang="en-US" altLang="ja-JP" sz="4000" dirty="0">
                  <a:solidFill>
                    <a:schemeClr val="bg1"/>
                  </a:solidFill>
                  <a:latin typeface="Symbol" pitchFamily="18" charset="2"/>
                </a:rPr>
                <a:t>L</a:t>
              </a:r>
              <a:endParaRPr kumimoji="1" lang="ja-JP" altLang="en-US" sz="4000" dirty="0">
                <a:solidFill>
                  <a:schemeClr val="bg1"/>
                </a:solidFill>
                <a:latin typeface="Symbol" pitchFamily="18" charset="2"/>
              </a:endParaRPr>
            </a:p>
          </p:txBody>
        </p:sp>
        <p:sp>
          <p:nvSpPr>
            <p:cNvPr id="16" name="テキスト ボックス 15"/>
            <p:cNvSpPr txBox="1"/>
            <p:nvPr/>
          </p:nvSpPr>
          <p:spPr>
            <a:xfrm>
              <a:off x="8545283" y="5138038"/>
              <a:ext cx="389850" cy="584775"/>
            </a:xfrm>
            <a:prstGeom prst="rect">
              <a:avLst/>
            </a:prstGeom>
            <a:noFill/>
          </p:spPr>
          <p:txBody>
            <a:bodyPr wrap="none" rtlCol="0">
              <a:spAutoFit/>
            </a:bodyPr>
            <a:lstStyle/>
            <a:p>
              <a:r>
                <a:rPr lang="en-US" altLang="ja-JP" sz="3200" dirty="0" smtClean="0">
                  <a:solidFill>
                    <a:schemeClr val="bg1"/>
                  </a:solidFill>
                  <a:latin typeface="Symbol" pitchFamily="18" charset="2"/>
                </a:rPr>
                <a:t>0</a:t>
              </a:r>
              <a:endParaRPr kumimoji="1" lang="ja-JP" altLang="en-US" sz="3200" dirty="0">
                <a:solidFill>
                  <a:schemeClr val="bg1"/>
                </a:solidFill>
                <a:latin typeface="Symbol" pitchFamily="18" charset="2"/>
              </a:endParaRPr>
            </a:p>
          </p:txBody>
        </p:sp>
      </p:grpSp>
      <p:grpSp>
        <p:nvGrpSpPr>
          <p:cNvPr id="17" name="グループ化 16"/>
          <p:cNvGrpSpPr/>
          <p:nvPr/>
        </p:nvGrpSpPr>
        <p:grpSpPr>
          <a:xfrm>
            <a:off x="7315161" y="4854994"/>
            <a:ext cx="661996" cy="860294"/>
            <a:chOff x="8186049" y="5148924"/>
            <a:chExt cx="661996" cy="860294"/>
          </a:xfrm>
        </p:grpSpPr>
        <p:sp>
          <p:nvSpPr>
            <p:cNvPr id="18" name="テキスト ボックス 17"/>
            <p:cNvSpPr txBox="1"/>
            <p:nvPr/>
          </p:nvSpPr>
          <p:spPr>
            <a:xfrm>
              <a:off x="8186049" y="5301332"/>
              <a:ext cx="465192" cy="707886"/>
            </a:xfrm>
            <a:prstGeom prst="rect">
              <a:avLst/>
            </a:prstGeom>
            <a:noFill/>
          </p:spPr>
          <p:txBody>
            <a:bodyPr wrap="none" rtlCol="0">
              <a:spAutoFit/>
            </a:bodyPr>
            <a:lstStyle/>
            <a:p>
              <a:r>
                <a:rPr lang="en-US" altLang="ja-JP" sz="4000" dirty="0">
                  <a:solidFill>
                    <a:schemeClr val="bg1"/>
                  </a:solidFill>
                  <a:latin typeface="+mj-lt"/>
                </a:rPr>
                <a:t>K</a:t>
              </a:r>
              <a:endParaRPr kumimoji="1" lang="ja-JP" altLang="en-US" sz="4000" dirty="0">
                <a:solidFill>
                  <a:schemeClr val="bg1"/>
                </a:solidFill>
                <a:latin typeface="+mj-lt"/>
              </a:endParaRPr>
            </a:p>
          </p:txBody>
        </p:sp>
        <p:sp>
          <p:nvSpPr>
            <p:cNvPr id="19" name="テキスト ボックス 18"/>
            <p:cNvSpPr txBox="1"/>
            <p:nvPr/>
          </p:nvSpPr>
          <p:spPr>
            <a:xfrm>
              <a:off x="8458195" y="5148924"/>
              <a:ext cx="389850" cy="584775"/>
            </a:xfrm>
            <a:prstGeom prst="rect">
              <a:avLst/>
            </a:prstGeom>
            <a:noFill/>
          </p:spPr>
          <p:txBody>
            <a:bodyPr wrap="none" rtlCol="0">
              <a:spAutoFit/>
            </a:bodyPr>
            <a:lstStyle/>
            <a:p>
              <a:r>
                <a:rPr lang="en-US" altLang="ja-JP" sz="3200" dirty="0" smtClean="0">
                  <a:solidFill>
                    <a:schemeClr val="bg1"/>
                  </a:solidFill>
                  <a:latin typeface="Symbol" pitchFamily="18" charset="2"/>
                </a:rPr>
                <a:t>0</a:t>
              </a:r>
              <a:endParaRPr kumimoji="1" lang="ja-JP" altLang="en-US" sz="3200" dirty="0">
                <a:solidFill>
                  <a:schemeClr val="bg1"/>
                </a:solidFill>
                <a:latin typeface="Symbol" pitchFamily="18" charset="2"/>
              </a:endParaRPr>
            </a:p>
          </p:txBody>
        </p:sp>
      </p:grpSp>
      <p:grpSp>
        <p:nvGrpSpPr>
          <p:cNvPr id="20" name="グループ化 19"/>
          <p:cNvGrpSpPr/>
          <p:nvPr/>
        </p:nvGrpSpPr>
        <p:grpSpPr>
          <a:xfrm>
            <a:off x="6433457" y="3956905"/>
            <a:ext cx="650178" cy="805864"/>
            <a:chOff x="8305795" y="5138038"/>
            <a:chExt cx="650178" cy="805864"/>
          </a:xfrm>
        </p:grpSpPr>
        <p:sp>
          <p:nvSpPr>
            <p:cNvPr id="21" name="テキスト ボックス 20"/>
            <p:cNvSpPr txBox="1"/>
            <p:nvPr/>
          </p:nvSpPr>
          <p:spPr>
            <a:xfrm>
              <a:off x="8305795" y="5236016"/>
              <a:ext cx="466794" cy="707886"/>
            </a:xfrm>
            <a:prstGeom prst="rect">
              <a:avLst/>
            </a:prstGeom>
            <a:noFill/>
          </p:spPr>
          <p:txBody>
            <a:bodyPr wrap="none" rtlCol="0">
              <a:spAutoFit/>
            </a:bodyPr>
            <a:lstStyle/>
            <a:p>
              <a:r>
                <a:rPr kumimoji="1" lang="en-US" altLang="ja-JP" sz="4000" dirty="0" smtClean="0">
                  <a:solidFill>
                    <a:schemeClr val="bg1"/>
                  </a:solidFill>
                  <a:latin typeface="Symbol" pitchFamily="18" charset="2"/>
                </a:rPr>
                <a:t>p</a:t>
              </a:r>
              <a:endParaRPr kumimoji="1" lang="ja-JP" altLang="en-US" sz="4000" dirty="0">
                <a:solidFill>
                  <a:schemeClr val="bg1"/>
                </a:solidFill>
                <a:latin typeface="Symbol" pitchFamily="18" charset="2"/>
              </a:endParaRPr>
            </a:p>
          </p:txBody>
        </p:sp>
        <p:sp>
          <p:nvSpPr>
            <p:cNvPr id="22" name="テキスト ボックス 21"/>
            <p:cNvSpPr txBox="1"/>
            <p:nvPr/>
          </p:nvSpPr>
          <p:spPr>
            <a:xfrm>
              <a:off x="8545283" y="5138038"/>
              <a:ext cx="410690" cy="584775"/>
            </a:xfrm>
            <a:prstGeom prst="rect">
              <a:avLst/>
            </a:prstGeom>
            <a:noFill/>
          </p:spPr>
          <p:txBody>
            <a:bodyPr wrap="none" rtlCol="0">
              <a:spAutoFit/>
            </a:bodyPr>
            <a:lstStyle/>
            <a:p>
              <a:r>
                <a:rPr lang="en-US" altLang="ja-JP" sz="3200" dirty="0">
                  <a:solidFill>
                    <a:schemeClr val="bg1"/>
                  </a:solidFill>
                  <a:latin typeface="Symbol" pitchFamily="18" charset="2"/>
                </a:rPr>
                <a:t>-</a:t>
              </a:r>
              <a:endParaRPr kumimoji="1" lang="ja-JP" altLang="en-US" sz="3200" dirty="0">
                <a:solidFill>
                  <a:schemeClr val="bg1"/>
                </a:solidFill>
                <a:latin typeface="Symbol" pitchFamily="18" charset="2"/>
              </a:endParaRPr>
            </a:p>
          </p:txBody>
        </p:sp>
      </p:grpSp>
      <p:grpSp>
        <p:nvGrpSpPr>
          <p:cNvPr id="23" name="グループ化 22"/>
          <p:cNvGrpSpPr/>
          <p:nvPr/>
        </p:nvGrpSpPr>
        <p:grpSpPr>
          <a:xfrm>
            <a:off x="7462841" y="2822122"/>
            <a:ext cx="650178" cy="805864"/>
            <a:chOff x="8305795" y="5138038"/>
            <a:chExt cx="650178" cy="805864"/>
          </a:xfrm>
        </p:grpSpPr>
        <p:sp>
          <p:nvSpPr>
            <p:cNvPr id="24" name="テキスト ボックス 23"/>
            <p:cNvSpPr txBox="1"/>
            <p:nvPr/>
          </p:nvSpPr>
          <p:spPr>
            <a:xfrm>
              <a:off x="8305795" y="5236016"/>
              <a:ext cx="466794" cy="707886"/>
            </a:xfrm>
            <a:prstGeom prst="rect">
              <a:avLst/>
            </a:prstGeom>
            <a:noFill/>
          </p:spPr>
          <p:txBody>
            <a:bodyPr wrap="none" rtlCol="0">
              <a:spAutoFit/>
            </a:bodyPr>
            <a:lstStyle/>
            <a:p>
              <a:r>
                <a:rPr kumimoji="1" lang="en-US" altLang="ja-JP" sz="4000" dirty="0" smtClean="0">
                  <a:solidFill>
                    <a:schemeClr val="bg1"/>
                  </a:solidFill>
                  <a:latin typeface="Symbol" pitchFamily="18" charset="2"/>
                </a:rPr>
                <a:t>p</a:t>
              </a:r>
              <a:endParaRPr kumimoji="1" lang="ja-JP" altLang="en-US" sz="4000" dirty="0">
                <a:solidFill>
                  <a:schemeClr val="bg1"/>
                </a:solidFill>
                <a:latin typeface="Symbol" pitchFamily="18" charset="2"/>
              </a:endParaRPr>
            </a:p>
          </p:txBody>
        </p:sp>
        <p:sp>
          <p:nvSpPr>
            <p:cNvPr id="25" name="テキスト ボックス 24"/>
            <p:cNvSpPr txBox="1"/>
            <p:nvPr/>
          </p:nvSpPr>
          <p:spPr>
            <a:xfrm>
              <a:off x="8545283" y="5138038"/>
              <a:ext cx="410690" cy="584775"/>
            </a:xfrm>
            <a:prstGeom prst="rect">
              <a:avLst/>
            </a:prstGeom>
            <a:noFill/>
          </p:spPr>
          <p:txBody>
            <a:bodyPr wrap="none" rtlCol="0">
              <a:spAutoFit/>
            </a:bodyPr>
            <a:lstStyle/>
            <a:p>
              <a:r>
                <a:rPr lang="en-US" altLang="ja-JP" sz="3200" dirty="0" smtClean="0">
                  <a:solidFill>
                    <a:schemeClr val="bg1"/>
                  </a:solidFill>
                  <a:latin typeface="Symbol" pitchFamily="18" charset="2"/>
                </a:rPr>
                <a:t>+</a:t>
              </a:r>
              <a:endParaRPr kumimoji="1" lang="ja-JP" altLang="en-US" sz="3200" dirty="0">
                <a:solidFill>
                  <a:schemeClr val="bg1"/>
                </a:solidFill>
                <a:latin typeface="Symbol" pitchFamily="18" charset="2"/>
              </a:endParaRPr>
            </a:p>
          </p:txBody>
        </p:sp>
      </p:grpSp>
      <p:grpSp>
        <p:nvGrpSpPr>
          <p:cNvPr id="26" name="グループ化 25"/>
          <p:cNvGrpSpPr/>
          <p:nvPr/>
        </p:nvGrpSpPr>
        <p:grpSpPr>
          <a:xfrm>
            <a:off x="8268758" y="2191859"/>
            <a:ext cx="650178" cy="805864"/>
            <a:chOff x="8305795" y="5138038"/>
            <a:chExt cx="650178" cy="805864"/>
          </a:xfrm>
        </p:grpSpPr>
        <p:sp>
          <p:nvSpPr>
            <p:cNvPr id="27" name="テキスト ボックス 26"/>
            <p:cNvSpPr txBox="1"/>
            <p:nvPr/>
          </p:nvSpPr>
          <p:spPr>
            <a:xfrm>
              <a:off x="8305795" y="5236016"/>
              <a:ext cx="418704" cy="707886"/>
            </a:xfrm>
            <a:prstGeom prst="rect">
              <a:avLst/>
            </a:prstGeom>
            <a:noFill/>
          </p:spPr>
          <p:txBody>
            <a:bodyPr wrap="none" rtlCol="0">
              <a:spAutoFit/>
            </a:bodyPr>
            <a:lstStyle/>
            <a:p>
              <a:r>
                <a:rPr kumimoji="1" lang="en-US" altLang="ja-JP" sz="4000" dirty="0" smtClean="0">
                  <a:solidFill>
                    <a:schemeClr val="bg1"/>
                  </a:solidFill>
                  <a:latin typeface="+mj-lt"/>
                </a:rPr>
                <a:t>p</a:t>
              </a:r>
              <a:endParaRPr kumimoji="1" lang="ja-JP" altLang="en-US" sz="4000" dirty="0">
                <a:solidFill>
                  <a:schemeClr val="bg1"/>
                </a:solidFill>
                <a:latin typeface="+mj-lt"/>
              </a:endParaRPr>
            </a:p>
          </p:txBody>
        </p:sp>
        <p:sp>
          <p:nvSpPr>
            <p:cNvPr id="28" name="テキスト ボックス 27"/>
            <p:cNvSpPr txBox="1"/>
            <p:nvPr/>
          </p:nvSpPr>
          <p:spPr>
            <a:xfrm>
              <a:off x="8545283" y="5138038"/>
              <a:ext cx="410690" cy="584775"/>
            </a:xfrm>
            <a:prstGeom prst="rect">
              <a:avLst/>
            </a:prstGeom>
            <a:noFill/>
          </p:spPr>
          <p:txBody>
            <a:bodyPr wrap="none" rtlCol="0">
              <a:spAutoFit/>
            </a:bodyPr>
            <a:lstStyle/>
            <a:p>
              <a:r>
                <a:rPr lang="en-US" altLang="ja-JP" sz="3200" dirty="0" smtClean="0">
                  <a:solidFill>
                    <a:schemeClr val="bg1"/>
                  </a:solidFill>
                  <a:latin typeface="Symbol" pitchFamily="18" charset="2"/>
                </a:rPr>
                <a:t>+</a:t>
              </a:r>
              <a:endParaRPr kumimoji="1" lang="ja-JP" altLang="en-US" sz="3200" dirty="0">
                <a:solidFill>
                  <a:schemeClr val="bg1"/>
                </a:solidFill>
                <a:latin typeface="Symbol" pitchFamily="18" charset="2"/>
              </a:endParaRPr>
            </a:p>
          </p:txBody>
        </p:sp>
      </p:grpSp>
      <p:grpSp>
        <p:nvGrpSpPr>
          <p:cNvPr id="29" name="グループ化 28"/>
          <p:cNvGrpSpPr/>
          <p:nvPr/>
        </p:nvGrpSpPr>
        <p:grpSpPr>
          <a:xfrm>
            <a:off x="8624365" y="2757853"/>
            <a:ext cx="650178" cy="805864"/>
            <a:chOff x="8305795" y="5138038"/>
            <a:chExt cx="650178" cy="805864"/>
          </a:xfrm>
        </p:grpSpPr>
        <p:sp>
          <p:nvSpPr>
            <p:cNvPr id="30" name="テキスト ボックス 29"/>
            <p:cNvSpPr txBox="1"/>
            <p:nvPr/>
          </p:nvSpPr>
          <p:spPr>
            <a:xfrm>
              <a:off x="8305795" y="5236016"/>
              <a:ext cx="466794" cy="707886"/>
            </a:xfrm>
            <a:prstGeom prst="rect">
              <a:avLst/>
            </a:prstGeom>
            <a:noFill/>
          </p:spPr>
          <p:txBody>
            <a:bodyPr wrap="none" rtlCol="0">
              <a:spAutoFit/>
            </a:bodyPr>
            <a:lstStyle/>
            <a:p>
              <a:r>
                <a:rPr kumimoji="1" lang="en-US" altLang="ja-JP" sz="4000" dirty="0" smtClean="0">
                  <a:solidFill>
                    <a:schemeClr val="bg1"/>
                  </a:solidFill>
                  <a:latin typeface="Symbol" pitchFamily="18" charset="2"/>
                </a:rPr>
                <a:t>p</a:t>
              </a:r>
              <a:endParaRPr kumimoji="1" lang="ja-JP" altLang="en-US" sz="4000" dirty="0">
                <a:solidFill>
                  <a:schemeClr val="bg1"/>
                </a:solidFill>
                <a:latin typeface="Symbol" pitchFamily="18" charset="2"/>
              </a:endParaRPr>
            </a:p>
          </p:txBody>
        </p:sp>
        <p:sp>
          <p:nvSpPr>
            <p:cNvPr id="31" name="テキスト ボックス 30"/>
            <p:cNvSpPr txBox="1"/>
            <p:nvPr/>
          </p:nvSpPr>
          <p:spPr>
            <a:xfrm>
              <a:off x="8545283" y="5138038"/>
              <a:ext cx="410690" cy="584775"/>
            </a:xfrm>
            <a:prstGeom prst="rect">
              <a:avLst/>
            </a:prstGeom>
            <a:noFill/>
          </p:spPr>
          <p:txBody>
            <a:bodyPr wrap="none" rtlCol="0">
              <a:spAutoFit/>
            </a:bodyPr>
            <a:lstStyle/>
            <a:p>
              <a:r>
                <a:rPr lang="en-US" altLang="ja-JP" sz="3200" dirty="0">
                  <a:solidFill>
                    <a:schemeClr val="bg1"/>
                  </a:solidFill>
                  <a:latin typeface="Symbol" pitchFamily="18" charset="2"/>
                </a:rPr>
                <a:t>-</a:t>
              </a:r>
              <a:endParaRPr kumimoji="1" lang="ja-JP" altLang="en-US" sz="3200" dirty="0">
                <a:solidFill>
                  <a:schemeClr val="bg1"/>
                </a:solidFill>
                <a:latin typeface="Symbol" pitchFamily="18" charset="2"/>
              </a:endParaRPr>
            </a:p>
          </p:txBody>
        </p:sp>
      </p:grpSp>
      <p:sp>
        <p:nvSpPr>
          <p:cNvPr id="32" name="Text Box 7"/>
          <p:cNvSpPr txBox="1">
            <a:spLocks noChangeArrowheads="1"/>
          </p:cNvSpPr>
          <p:nvPr/>
        </p:nvSpPr>
        <p:spPr bwMode="auto">
          <a:xfrm>
            <a:off x="3059832" y="1573629"/>
            <a:ext cx="4211960" cy="2431435"/>
          </a:xfrm>
          <a:prstGeom prst="rect">
            <a:avLst/>
          </a:prstGeom>
          <a:solidFill>
            <a:schemeClr val="bg2">
              <a:lumMod val="75000"/>
            </a:schemeClr>
          </a:solidFill>
          <a:ln>
            <a:noFill/>
          </a:ln>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buClr>
                <a:schemeClr val="tx1"/>
              </a:buClr>
              <a:buSzPts val="1800"/>
              <a:buFont typeface="Arial" pitchFamily="34" charset="0"/>
              <a:buChar char="•"/>
            </a:pPr>
            <a:r>
              <a:rPr lang="en-US" altLang="ja-JP" sz="2000" dirty="0"/>
              <a:t> Measure </a:t>
            </a:r>
            <a:r>
              <a:rPr lang="en-US" altLang="ja-JP" sz="2000" dirty="0" smtClean="0"/>
              <a:t>Energy/momentum </a:t>
            </a:r>
            <a:r>
              <a:rPr lang="en-US" altLang="ja-JP" sz="2000" dirty="0"/>
              <a:t>and velocity</a:t>
            </a:r>
            <a:endParaRPr lang="ja-JP" altLang="en-US" sz="2000" dirty="0"/>
          </a:p>
          <a:p>
            <a:pPr eaLnBrk="1" hangingPunct="1">
              <a:buClr>
                <a:schemeClr val="tx1"/>
              </a:buClr>
              <a:buSzPts val="1800"/>
              <a:buFont typeface="Arial" pitchFamily="34" charset="0"/>
              <a:buChar char="•"/>
            </a:pPr>
            <a:r>
              <a:rPr lang="en-US" altLang="ja-JP" sz="2000" dirty="0"/>
              <a:t> </a:t>
            </a:r>
            <a:r>
              <a:rPr lang="en-US" altLang="ja-JP" sz="2000" dirty="0" err="1"/>
              <a:t>Detemine</a:t>
            </a:r>
            <a:r>
              <a:rPr lang="en-US" altLang="ja-JP" sz="2000" dirty="0"/>
              <a:t> the mass/identify </a:t>
            </a:r>
            <a:r>
              <a:rPr lang="en-US" altLang="ja-JP" sz="2000" dirty="0" smtClean="0"/>
              <a:t>particles</a:t>
            </a:r>
            <a:endParaRPr lang="ja-JP" altLang="en-US" sz="2000" dirty="0"/>
          </a:p>
          <a:p>
            <a:pPr marL="342900" indent="-342900" eaLnBrk="1" hangingPunct="1">
              <a:buFont typeface="Wingdings"/>
              <a:buChar char="à"/>
            </a:pPr>
            <a:r>
              <a:rPr lang="en-US" altLang="ja-JP" sz="2400" dirty="0" smtClean="0">
                <a:solidFill>
                  <a:srgbClr val="FF9900"/>
                </a:solidFill>
              </a:rPr>
              <a:t>Four </a:t>
            </a:r>
            <a:r>
              <a:rPr lang="en-US" altLang="ja-JP" sz="2400" dirty="0">
                <a:solidFill>
                  <a:srgbClr val="FF9900"/>
                </a:solidFill>
              </a:rPr>
              <a:t>vector determined</a:t>
            </a:r>
            <a:r>
              <a:rPr lang="en-US" altLang="ja-JP" sz="2400" dirty="0" smtClean="0">
                <a:solidFill>
                  <a:srgbClr val="FF9900"/>
                </a:solidFill>
              </a:rPr>
              <a:t>.</a:t>
            </a:r>
          </a:p>
          <a:p>
            <a:pPr marL="342900" indent="-342900" eaLnBrk="1" hangingPunct="1">
              <a:buFont typeface="Wingdings"/>
              <a:buChar char="à"/>
            </a:pPr>
            <a:r>
              <a:rPr lang="en-US" altLang="ja-JP" sz="2400" dirty="0" smtClean="0">
                <a:solidFill>
                  <a:srgbClr val="FF9900"/>
                </a:solidFill>
              </a:rPr>
              <a:t>Mother particles identified</a:t>
            </a:r>
          </a:p>
          <a:p>
            <a:pPr marL="342900" indent="-342900" eaLnBrk="1" hangingPunct="1">
              <a:buFont typeface="Wingdings"/>
              <a:buChar char="à"/>
            </a:pPr>
            <a:r>
              <a:rPr lang="en-US" altLang="ja-JP" sz="2400" dirty="0" err="1" smtClean="0">
                <a:solidFill>
                  <a:srgbClr val="FF9900"/>
                </a:solidFill>
              </a:rPr>
              <a:t>Interatction</a:t>
            </a:r>
            <a:r>
              <a:rPr lang="en-US" altLang="ja-JP" sz="2400" dirty="0" smtClean="0">
                <a:solidFill>
                  <a:srgbClr val="FF9900"/>
                </a:solidFill>
              </a:rPr>
              <a:t> </a:t>
            </a:r>
            <a:r>
              <a:rPr lang="en-US" altLang="ja-JP" sz="2400" dirty="0" err="1" smtClean="0">
                <a:solidFill>
                  <a:srgbClr val="FF9900"/>
                </a:solidFill>
              </a:rPr>
              <a:t>reconsructed</a:t>
            </a:r>
            <a:r>
              <a:rPr lang="en-US" altLang="ja-JP" sz="2400" dirty="0" smtClean="0">
                <a:solidFill>
                  <a:srgbClr val="FF9900"/>
                </a:solidFill>
              </a:rPr>
              <a:t> </a:t>
            </a:r>
            <a:endParaRPr lang="ja-JP" altLang="en-US" sz="2400" dirty="0">
              <a:solidFill>
                <a:srgbClr val="FF9900"/>
              </a:solidFill>
            </a:endParaRPr>
          </a:p>
        </p:txBody>
      </p:sp>
      <p:pic>
        <p:nvPicPr>
          <p:cNvPr id="2052" name="Picture 4" descr="The analysis of bubble-chamber film took place both at CERN and in the collaborating institutes. This is a typical scene of scanners at work on the projection and measuring machines at C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7365" y="1681630"/>
            <a:ext cx="6336635" cy="4646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75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2052"/>
                                        </p:tgtEl>
                                        <p:attrNameLst>
                                          <p:attrName>ppt_x</p:attrName>
                                        </p:attrNameLst>
                                      </p:cBhvr>
                                      <p:tavLst>
                                        <p:tav tm="0">
                                          <p:val>
                                            <p:strVal val="ppt_x"/>
                                          </p:val>
                                        </p:tav>
                                        <p:tav tm="100000">
                                          <p:val>
                                            <p:strVal val="ppt_x"/>
                                          </p:val>
                                        </p:tav>
                                      </p:tavLst>
                                    </p:anim>
                                    <p:anim calcmode="lin" valueType="num">
                                      <p:cBhvr additive="base">
                                        <p:cTn id="12" dur="500"/>
                                        <p:tgtEl>
                                          <p:spTgt spid="2052"/>
                                        </p:tgtEl>
                                        <p:attrNameLst>
                                          <p:attrName>ppt_y</p:attrName>
                                        </p:attrNameLst>
                                      </p:cBhvr>
                                      <p:tavLst>
                                        <p:tav tm="0">
                                          <p:val>
                                            <p:strVal val="ppt_y"/>
                                          </p:val>
                                        </p:tav>
                                        <p:tav tm="100000">
                                          <p:val>
                                            <p:strVal val="1+ppt_h/2"/>
                                          </p:val>
                                        </p:tav>
                                      </p:tavLst>
                                    </p:anim>
                                    <p:set>
                                      <p:cBhvr>
                                        <p:cTn id="13" dur="1" fill="hold">
                                          <p:stCondLst>
                                            <p:cond delay="499"/>
                                          </p:stCondLst>
                                        </p:cTn>
                                        <p:tgtEl>
                                          <p:spTgt spid="205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1000"/>
                                        <p:tgtEl>
                                          <p:spTgt spid="32"/>
                                        </p:tgtEl>
                                      </p:cBhvr>
                                    </p:animEffect>
                                    <p:anim calcmode="lin" valueType="num">
                                      <p:cBhvr>
                                        <p:cTn id="19" dur="1000" fill="hold"/>
                                        <p:tgtEl>
                                          <p:spTgt spid="32"/>
                                        </p:tgtEl>
                                        <p:attrNameLst>
                                          <p:attrName>ppt_x</p:attrName>
                                        </p:attrNameLst>
                                      </p:cBhvr>
                                      <p:tavLst>
                                        <p:tav tm="0">
                                          <p:val>
                                            <p:strVal val="#ppt_x"/>
                                          </p:val>
                                        </p:tav>
                                        <p:tav tm="100000">
                                          <p:val>
                                            <p:strVal val="#ppt_x"/>
                                          </p:val>
                                        </p:tav>
                                      </p:tavLst>
                                    </p:anim>
                                    <p:anim calcmode="lin" valueType="num">
                                      <p:cBhvr>
                                        <p:cTn id="20" dur="100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14" presetClass="entr" presetSubtype="10" fill="hold" nodeType="withEffect">
                                  <p:stCondLst>
                                    <p:cond delay="0"/>
                                  </p:stCondLst>
                                  <p:childTnLst>
                                    <p:set>
                                      <p:cBhvr>
                                        <p:cTn id="27" dur="1" fill="hold">
                                          <p:stCondLst>
                                            <p:cond delay="0"/>
                                          </p:stCondLst>
                                        </p:cTn>
                                        <p:tgtEl>
                                          <p:spTgt spid="24582"/>
                                        </p:tgtEl>
                                        <p:attrNameLst>
                                          <p:attrName>style.visibility</p:attrName>
                                        </p:attrNameLst>
                                      </p:cBhvr>
                                      <p:to>
                                        <p:strVal val="visible"/>
                                      </p:to>
                                    </p:set>
                                    <p:animEffect transition="in" filter="randombar(horizontal)">
                                      <p:cBhvr>
                                        <p:cTn id="28" dur="500"/>
                                        <p:tgtEl>
                                          <p:spTgt spid="24582"/>
                                        </p:tgtEl>
                                      </p:cBhvr>
                                    </p:animEffect>
                                  </p:childTnLst>
                                </p:cTn>
                              </p:par>
                            </p:childTnLst>
                          </p:cTn>
                        </p:par>
                        <p:par>
                          <p:cTn id="29" fill="hold">
                            <p:stCondLst>
                              <p:cond delay="1500"/>
                            </p:stCondLst>
                            <p:childTnLst>
                              <p:par>
                                <p:cTn id="30" presetID="14" presetClass="entr" presetSubtype="1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randombar(horizontal)">
                                      <p:cBhvr>
                                        <p:cTn id="32" dur="500"/>
                                        <p:tgtEl>
                                          <p:spTgt spid="20"/>
                                        </p:tgtEl>
                                      </p:cBhvr>
                                    </p:animEffect>
                                  </p:childTnLst>
                                </p:cTn>
                              </p:par>
                              <p:par>
                                <p:cTn id="33" presetID="14" presetClass="entr" presetSubtype="1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par>
                                <p:cTn id="36" presetID="14" presetClass="entr" presetSubtype="10"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randombar(horizontal)">
                                      <p:cBhvr>
                                        <p:cTn id="38" dur="500"/>
                                        <p:tgtEl>
                                          <p:spTgt spid="29"/>
                                        </p:tgtEl>
                                      </p:cBhvr>
                                    </p:animEffect>
                                  </p:childTnLst>
                                </p:cTn>
                              </p:par>
                              <p:par>
                                <p:cTn id="39" presetID="14" presetClass="entr" presetSubtype="1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par>
                                <p:cTn id="42" presetID="14" presetClass="entr" presetSubtype="1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randombar(horizontal)">
                                      <p:cBhvr>
                                        <p:cTn id="44" dur="500"/>
                                        <p:tgtEl>
                                          <p:spTgt spid="14"/>
                                        </p:tgtEl>
                                      </p:cBhvr>
                                    </p:animEffect>
                                  </p:childTnLst>
                                </p:cTn>
                              </p:par>
                              <p:par>
                                <p:cTn id="45" presetID="14" presetClass="entr" presetSubtype="1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par>
                                <p:cTn id="48" presetID="14" presetClass="entr" presetSubtype="10"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randombar(horizont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r>
              <a:rPr lang="en-US" altLang="ja-JP" sz="4000" dirty="0" smtClean="0"/>
              <a:t>Collider experiment and detector</a:t>
            </a:r>
            <a:endParaRPr lang="ja-JP" altLang="en-US" sz="4000" dirty="0" smtClean="0"/>
          </a:p>
        </p:txBody>
      </p:sp>
      <p:pic>
        <p:nvPicPr>
          <p:cNvPr id="19" name="Belle2Even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74651" y="2088195"/>
            <a:ext cx="7010400" cy="3943350"/>
          </a:xfrm>
          <a:prstGeom prst="rect">
            <a:avLst/>
          </a:prstGeom>
        </p:spPr>
      </p:pic>
    </p:spTree>
    <p:extLst>
      <p:ext uri="{BB962C8B-B14F-4D97-AF65-F5344CB8AC3E}">
        <p14:creationId xmlns:p14="http://schemas.microsoft.com/office/powerpoint/2010/main" val="15085591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3366"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9"/>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altLang="ja-JP" sz="4000" dirty="0" smtClean="0"/>
              <a:t>Today,</a:t>
            </a:r>
            <a:br>
              <a:rPr lang="en-US" altLang="ja-JP" sz="4000" dirty="0" smtClean="0"/>
            </a:br>
            <a:r>
              <a:rPr lang="en-US" altLang="ja-JP" sz="4000" dirty="0" smtClean="0"/>
              <a:t>“Digital bubble chamber”</a:t>
            </a:r>
          </a:p>
        </p:txBody>
      </p:sp>
      <p:pic>
        <p:nvPicPr>
          <p:cNvPr id="23555" name="Picture 3" descr="full_recon_glob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1628775"/>
            <a:ext cx="5038725"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72917"/>
            <a:ext cx="6680200" cy="652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l="12653" t="14175" r="6316" b="14828"/>
          <a:stretch>
            <a:fillRect/>
          </a:stretch>
        </p:blipFill>
        <p:spPr bwMode="auto">
          <a:xfrm>
            <a:off x="395536" y="152400"/>
            <a:ext cx="7812087"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pic>
      <p:pic>
        <p:nvPicPr>
          <p:cNvPr id="19472" name="Picture 16"/>
          <p:cNvPicPr>
            <a:picLocks noChangeAspect="1" noChangeArrowheads="1"/>
          </p:cNvPicPr>
          <p:nvPr/>
        </p:nvPicPr>
        <p:blipFill>
          <a:blip r:embed="rId4">
            <a:extLst>
              <a:ext uri="{28A0092B-C50C-407E-A947-70E740481C1C}">
                <a14:useLocalDpi xmlns:a14="http://schemas.microsoft.com/office/drawing/2010/main" val="0"/>
              </a:ext>
            </a:extLst>
          </a:blip>
          <a:srcRect l="35771" t="34576" r="34045" b="32863"/>
          <a:stretch>
            <a:fillRect/>
          </a:stretch>
        </p:blipFill>
        <p:spPr bwMode="auto">
          <a:xfrm>
            <a:off x="905148" y="-27384"/>
            <a:ext cx="66690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pic>
    </p:spTree>
    <p:extLst>
      <p:ext uri="{BB962C8B-B14F-4D97-AF65-F5344CB8AC3E}">
        <p14:creationId xmlns:p14="http://schemas.microsoft.com/office/powerpoint/2010/main" val="28461888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
                                          </p:val>
                                        </p:tav>
                                        <p:tav tm="100000">
                                          <p:val>
                                            <p:strVal val="#ppt_w"/>
                                          </p:val>
                                        </p:tav>
                                      </p:tavLst>
                                    </p:anim>
                                    <p:anim calcmode="lin" valueType="num">
                                      <p:cBhvr>
                                        <p:cTn id="8" dur="500" fill="hold"/>
                                        <p:tgtEl>
                                          <p:spTgt spid="19460"/>
                                        </p:tgtEl>
                                        <p:attrNameLst>
                                          <p:attrName>ppt_h</p:attrName>
                                        </p:attrNameLst>
                                      </p:cBhvr>
                                      <p:tavLst>
                                        <p:tav tm="0">
                                          <p:val>
                                            <p:fltVal val="0"/>
                                          </p:val>
                                        </p:tav>
                                        <p:tav tm="100000">
                                          <p:val>
                                            <p:strVal val="#ppt_h"/>
                                          </p:val>
                                        </p:tav>
                                      </p:tavLst>
                                    </p:anim>
                                    <p:animEffect transition="in" filter="fade">
                                      <p:cBhvr>
                                        <p:cTn id="9" dur="500"/>
                                        <p:tgtEl>
                                          <p:spTgt spid="1946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9461"/>
                                        </p:tgtEl>
                                        <p:attrNameLst>
                                          <p:attrName>style.visibility</p:attrName>
                                        </p:attrNameLst>
                                      </p:cBhvr>
                                      <p:to>
                                        <p:strVal val="visible"/>
                                      </p:to>
                                    </p:set>
                                    <p:anim calcmode="lin" valueType="num">
                                      <p:cBhvr>
                                        <p:cTn id="14" dur="500" fill="hold"/>
                                        <p:tgtEl>
                                          <p:spTgt spid="19461"/>
                                        </p:tgtEl>
                                        <p:attrNameLst>
                                          <p:attrName>ppt_w</p:attrName>
                                        </p:attrNameLst>
                                      </p:cBhvr>
                                      <p:tavLst>
                                        <p:tav tm="0">
                                          <p:val>
                                            <p:fltVal val="0"/>
                                          </p:val>
                                        </p:tav>
                                        <p:tav tm="100000">
                                          <p:val>
                                            <p:strVal val="#ppt_w"/>
                                          </p:val>
                                        </p:tav>
                                      </p:tavLst>
                                    </p:anim>
                                    <p:anim calcmode="lin" valueType="num">
                                      <p:cBhvr>
                                        <p:cTn id="15" dur="500" fill="hold"/>
                                        <p:tgtEl>
                                          <p:spTgt spid="19461"/>
                                        </p:tgtEl>
                                        <p:attrNameLst>
                                          <p:attrName>ppt_h</p:attrName>
                                        </p:attrNameLst>
                                      </p:cBhvr>
                                      <p:tavLst>
                                        <p:tav tm="0">
                                          <p:val>
                                            <p:fltVal val="0"/>
                                          </p:val>
                                        </p:tav>
                                        <p:tav tm="100000">
                                          <p:val>
                                            <p:strVal val="#ppt_h"/>
                                          </p:val>
                                        </p:tav>
                                      </p:tavLst>
                                    </p:anim>
                                    <p:animEffect transition="in" filter="fade">
                                      <p:cBhvr>
                                        <p:cTn id="16" dur="500"/>
                                        <p:tgtEl>
                                          <p:spTgt spid="1946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19472"/>
                                        </p:tgtEl>
                                        <p:attrNameLst>
                                          <p:attrName>style.visibility</p:attrName>
                                        </p:attrNameLst>
                                      </p:cBhvr>
                                      <p:to>
                                        <p:strVal val="visible"/>
                                      </p:to>
                                    </p:set>
                                    <p:anim calcmode="lin" valueType="num">
                                      <p:cBhvr>
                                        <p:cTn id="21" dur="500" fill="hold"/>
                                        <p:tgtEl>
                                          <p:spTgt spid="19472"/>
                                        </p:tgtEl>
                                        <p:attrNameLst>
                                          <p:attrName>ppt_w</p:attrName>
                                        </p:attrNameLst>
                                      </p:cBhvr>
                                      <p:tavLst>
                                        <p:tav tm="0">
                                          <p:val>
                                            <p:fltVal val="0"/>
                                          </p:val>
                                        </p:tav>
                                        <p:tav tm="100000">
                                          <p:val>
                                            <p:strVal val="#ppt_w"/>
                                          </p:val>
                                        </p:tav>
                                      </p:tavLst>
                                    </p:anim>
                                    <p:anim calcmode="lin" valueType="num">
                                      <p:cBhvr>
                                        <p:cTn id="22" dur="500" fill="hold"/>
                                        <p:tgtEl>
                                          <p:spTgt spid="19472"/>
                                        </p:tgtEl>
                                        <p:attrNameLst>
                                          <p:attrName>ppt_h</p:attrName>
                                        </p:attrNameLst>
                                      </p:cBhvr>
                                      <p:tavLst>
                                        <p:tav tm="0">
                                          <p:val>
                                            <p:fltVal val="0"/>
                                          </p:val>
                                        </p:tav>
                                        <p:tav tm="100000">
                                          <p:val>
                                            <p:strVal val="#ppt_h"/>
                                          </p:val>
                                        </p:tav>
                                      </p:tavLst>
                                    </p:anim>
                                    <p:animEffect transition="in" filter="fade">
                                      <p:cBhvr>
                                        <p:cTn id="23" dur="500"/>
                                        <p:tgtEl>
                                          <p:spTgt spid="19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altLang="ja-JP" dirty="0" smtClean="0"/>
              <a:t>Event reconstruction using signals from millions of detector sensors with computers</a:t>
            </a:r>
            <a:endParaRPr lang="ja-JP" altLang="ja-JP" dirty="0"/>
          </a:p>
        </p:txBody>
      </p:sp>
      <p:sp>
        <p:nvSpPr>
          <p:cNvPr id="2" name="コンテンツ プレースホルダー 1"/>
          <p:cNvSpPr>
            <a:spLocks noGrp="1"/>
          </p:cNvSpPr>
          <p:nvPr>
            <p:ph sz="quarter" idx="4294967295"/>
          </p:nvPr>
        </p:nvSpPr>
        <p:spPr>
          <a:xfrm>
            <a:off x="609600" y="1600200"/>
            <a:ext cx="7924800" cy="4114800"/>
          </a:xfrm>
          <a:prstGeom prst="rect">
            <a:avLst/>
          </a:prstGeom>
        </p:spPr>
        <p:txBody>
          <a:bodyPr/>
          <a:lstStyle/>
          <a:p>
            <a:r>
              <a:rPr lang="en-US" altLang="ja-JP" dirty="0" smtClean="0"/>
              <a:t>We can reproduce elementary particle reactions created inside the accelerator vacuum tube..</a:t>
            </a:r>
            <a:endParaRPr kumimoji="1" lang="ja-JP" altLang="en-US" dirty="0"/>
          </a:p>
        </p:txBody>
      </p:sp>
      <p:pic>
        <p:nvPicPr>
          <p:cNvPr id="15" name="Picture 16"/>
          <p:cNvPicPr>
            <a:picLocks noChangeAspect="1" noChangeArrowheads="1"/>
          </p:cNvPicPr>
          <p:nvPr/>
        </p:nvPicPr>
        <p:blipFill rotWithShape="1">
          <a:blip r:embed="rId2">
            <a:extLst>
              <a:ext uri="{28A0092B-C50C-407E-A947-70E740481C1C}">
                <a14:useLocalDpi xmlns:a14="http://schemas.microsoft.com/office/drawing/2010/main" val="0"/>
              </a:ext>
            </a:extLst>
          </a:blip>
          <a:srcRect l="42321" t="43805" r="41512" b="42825"/>
          <a:stretch/>
        </p:blipFill>
        <p:spPr bwMode="auto">
          <a:xfrm>
            <a:off x="1519748" y="2506256"/>
            <a:ext cx="5263258" cy="414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prstDash val="sysDot"/>
                <a:miter lim="800000"/>
                <a:headEnd/>
                <a:tailEnd/>
              </a14:hiddenLine>
            </a:ext>
          </a:extLst>
        </p:spPr>
      </p:pic>
      <p:sp>
        <p:nvSpPr>
          <p:cNvPr id="4" name="円/楕円 3"/>
          <p:cNvSpPr/>
          <p:nvPr/>
        </p:nvSpPr>
        <p:spPr>
          <a:xfrm>
            <a:off x="3851920" y="4149080"/>
            <a:ext cx="864096" cy="82839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44" name="Picture 4" descr="full_recon_vtx"/>
          <p:cNvPicPr>
            <a:picLocks noChangeAspect="1" noChangeArrowheads="1"/>
          </p:cNvPicPr>
          <p:nvPr/>
        </p:nvPicPr>
        <p:blipFill>
          <a:blip r:embed="rId3" cstate="print"/>
          <a:srcRect l="-1457" r="-1208"/>
          <a:stretch>
            <a:fillRect/>
          </a:stretch>
        </p:blipFill>
        <p:spPr bwMode="auto">
          <a:xfrm>
            <a:off x="180528" y="30442"/>
            <a:ext cx="9144000" cy="6905625"/>
          </a:xfrm>
          <a:prstGeom prst="rect">
            <a:avLst/>
          </a:prstGeom>
          <a:solidFill>
            <a:srgbClr val="FFFF99"/>
          </a:solidFill>
        </p:spPr>
      </p:pic>
      <p:sp>
        <p:nvSpPr>
          <p:cNvPr id="5" name="Text Box 7"/>
          <p:cNvSpPr txBox="1">
            <a:spLocks noChangeArrowheads="1"/>
          </p:cNvSpPr>
          <p:nvPr/>
        </p:nvSpPr>
        <p:spPr bwMode="auto">
          <a:xfrm>
            <a:off x="5408753" y="2244996"/>
            <a:ext cx="503664" cy="461665"/>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cap="rnd">
                <a:solidFill>
                  <a:srgbClr val="FF00FF"/>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dirty="0">
                <a:solidFill>
                  <a:schemeClr val="bg1"/>
                </a:solidFill>
              </a:rPr>
              <a:t>B</a:t>
            </a:r>
            <a:r>
              <a:rPr lang="en-US" altLang="ja-JP" sz="2400" baseline="-25000" dirty="0">
                <a:solidFill>
                  <a:schemeClr val="bg1"/>
                </a:solidFill>
              </a:rPr>
              <a:t>1</a:t>
            </a:r>
            <a:endParaRPr lang="en-US" sz="2400" baseline="-25000" dirty="0">
              <a:solidFill>
                <a:schemeClr val="bg1"/>
              </a:solidFill>
            </a:endParaRPr>
          </a:p>
        </p:txBody>
      </p:sp>
      <p:sp>
        <p:nvSpPr>
          <p:cNvPr id="6" name="Text Box 8"/>
          <p:cNvSpPr txBox="1">
            <a:spLocks noChangeArrowheads="1"/>
          </p:cNvSpPr>
          <p:nvPr/>
        </p:nvSpPr>
        <p:spPr bwMode="auto">
          <a:xfrm>
            <a:off x="6279342" y="2264182"/>
            <a:ext cx="503664" cy="461665"/>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cap="rnd">
                <a:solidFill>
                  <a:srgbClr val="FF00FF"/>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dirty="0">
                <a:solidFill>
                  <a:schemeClr val="bg1"/>
                </a:solidFill>
              </a:rPr>
              <a:t>B</a:t>
            </a:r>
            <a:r>
              <a:rPr lang="en-US" altLang="ja-JP" sz="2400" baseline="-25000" dirty="0">
                <a:solidFill>
                  <a:schemeClr val="bg1"/>
                </a:solidFill>
              </a:rPr>
              <a:t>2</a:t>
            </a:r>
            <a:endParaRPr lang="en-US" sz="2400" baseline="-25000" dirty="0">
              <a:solidFill>
                <a:schemeClr val="bg1"/>
              </a:solidFill>
            </a:endParaRPr>
          </a:p>
        </p:txBody>
      </p:sp>
      <p:grpSp>
        <p:nvGrpSpPr>
          <p:cNvPr id="7" name="Group 9"/>
          <p:cNvGrpSpPr>
            <a:grpSpLocks/>
          </p:cNvGrpSpPr>
          <p:nvPr/>
        </p:nvGrpSpPr>
        <p:grpSpPr bwMode="auto">
          <a:xfrm rot="21224879">
            <a:off x="5329654" y="2747464"/>
            <a:ext cx="1295400" cy="217488"/>
            <a:chOff x="2880" y="1706"/>
            <a:chExt cx="816" cy="137"/>
          </a:xfrm>
        </p:grpSpPr>
        <p:sp>
          <p:nvSpPr>
            <p:cNvPr id="8" name="Line 10"/>
            <p:cNvSpPr>
              <a:spLocks noChangeShapeType="1"/>
            </p:cNvSpPr>
            <p:nvPr/>
          </p:nvSpPr>
          <p:spPr bwMode="auto">
            <a:xfrm flipV="1">
              <a:off x="2880" y="1752"/>
              <a:ext cx="816" cy="91"/>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solidFill>
                  <a:schemeClr val="bg1"/>
                </a:solidFill>
              </a:endParaRPr>
            </a:p>
          </p:txBody>
        </p:sp>
        <p:sp>
          <p:nvSpPr>
            <p:cNvPr id="9" name="Line 11"/>
            <p:cNvSpPr>
              <a:spLocks noChangeShapeType="1"/>
            </p:cNvSpPr>
            <p:nvPr/>
          </p:nvSpPr>
          <p:spPr bwMode="auto">
            <a:xfrm flipV="1">
              <a:off x="2880" y="1706"/>
              <a:ext cx="499" cy="136"/>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solidFill>
                  <a:schemeClr val="bg1"/>
                </a:solidFill>
              </a:endParaRPr>
            </a:p>
          </p:txBody>
        </p:sp>
      </p:grpSp>
      <p:grpSp>
        <p:nvGrpSpPr>
          <p:cNvPr id="12" name="グループ化 11"/>
          <p:cNvGrpSpPr/>
          <p:nvPr/>
        </p:nvGrpSpPr>
        <p:grpSpPr>
          <a:xfrm>
            <a:off x="4053540" y="2014163"/>
            <a:ext cx="2753769" cy="2314639"/>
            <a:chOff x="4053540" y="2014163"/>
            <a:chExt cx="2753769" cy="2314639"/>
          </a:xfrm>
        </p:grpSpPr>
        <p:sp>
          <p:nvSpPr>
            <p:cNvPr id="3" name="右矢印 2"/>
            <p:cNvSpPr/>
            <p:nvPr/>
          </p:nvSpPr>
          <p:spPr>
            <a:xfrm rot="3124157">
              <a:off x="4528915" y="2597968"/>
              <a:ext cx="864670" cy="31710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p:cNvSpPr/>
            <p:nvPr/>
          </p:nvSpPr>
          <p:spPr>
            <a:xfrm rot="13964865">
              <a:off x="5060142" y="3299014"/>
              <a:ext cx="864670" cy="31710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053540" y="2014163"/>
              <a:ext cx="1146724" cy="461665"/>
            </a:xfrm>
            <a:prstGeom prst="rect">
              <a:avLst/>
            </a:prstGeom>
            <a:noFill/>
          </p:spPr>
          <p:txBody>
            <a:bodyPr wrap="none" rtlCol="0">
              <a:spAutoFit/>
            </a:bodyPr>
            <a:lstStyle/>
            <a:p>
              <a:r>
                <a:rPr lang="en-US" altLang="ja-JP" sz="2400" dirty="0" smtClean="0">
                  <a:solidFill>
                    <a:schemeClr val="bg1"/>
                  </a:solidFill>
                </a:rPr>
                <a:t>electron</a:t>
              </a:r>
              <a:endParaRPr kumimoji="1" lang="ja-JP" altLang="en-US" sz="2400" dirty="0">
                <a:solidFill>
                  <a:schemeClr val="bg1"/>
                </a:solidFill>
              </a:endParaRPr>
            </a:p>
          </p:txBody>
        </p:sp>
        <p:sp>
          <p:nvSpPr>
            <p:cNvPr id="14" name="テキスト ボックス 13"/>
            <p:cNvSpPr txBox="1"/>
            <p:nvPr/>
          </p:nvSpPr>
          <p:spPr>
            <a:xfrm>
              <a:off x="5660585" y="3867137"/>
              <a:ext cx="1146724" cy="461665"/>
            </a:xfrm>
            <a:prstGeom prst="rect">
              <a:avLst/>
            </a:prstGeom>
            <a:noFill/>
          </p:spPr>
          <p:txBody>
            <a:bodyPr wrap="none" rtlCol="0">
              <a:spAutoFit/>
            </a:bodyPr>
            <a:lstStyle/>
            <a:p>
              <a:r>
                <a:rPr lang="en-US" altLang="ja-JP" sz="2400" dirty="0" smtClean="0">
                  <a:solidFill>
                    <a:schemeClr val="bg1"/>
                  </a:solidFill>
                </a:rPr>
                <a:t>positron</a:t>
              </a:r>
              <a:endParaRPr kumimoji="1" lang="ja-JP" altLang="en-US" sz="2400" dirty="0">
                <a:solidFill>
                  <a:schemeClr val="bg1"/>
                </a:solidFill>
              </a:endParaRPr>
            </a:p>
          </p:txBody>
        </p:sp>
      </p:grpSp>
    </p:spTree>
    <p:extLst>
      <p:ext uri="{BB962C8B-B14F-4D97-AF65-F5344CB8AC3E}">
        <p14:creationId xmlns:p14="http://schemas.microsoft.com/office/powerpoint/2010/main" val="400649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7" presetClass="emph" presetSubtype="0" fill="remove" grpId="0" nodeType="afterEffect">
                                  <p:stCondLst>
                                    <p:cond delay="0"/>
                                  </p:stCondLst>
                                  <p:childTnLst>
                                    <p:animClr clrSpc="rgb" dir="cw">
                                      <p:cBhvr override="childStyle">
                                        <p:cTn id="12" dur="250" autoRev="1" fill="remove"/>
                                        <p:tgtEl>
                                          <p:spTgt spid="4"/>
                                        </p:tgtEl>
                                        <p:attrNameLst>
                                          <p:attrName>style.color</p:attrName>
                                        </p:attrNameLst>
                                      </p:cBhvr>
                                      <p:to>
                                        <a:schemeClr val="bg1"/>
                                      </p:to>
                                    </p:animClr>
                                    <p:animClr clrSpc="rgb" dir="cw">
                                      <p:cBhvr>
                                        <p:cTn id="13" dur="250" autoRev="1" fill="remove"/>
                                        <p:tgtEl>
                                          <p:spTgt spid="4"/>
                                        </p:tgtEl>
                                        <p:attrNameLst>
                                          <p:attrName>fillcolor</p:attrName>
                                        </p:attrNameLst>
                                      </p:cBhvr>
                                      <p:to>
                                        <a:schemeClr val="bg1"/>
                                      </p:to>
                                    </p:animClr>
                                    <p:set>
                                      <p:cBhvr>
                                        <p:cTn id="14" dur="250" autoRev="1" fill="remove"/>
                                        <p:tgtEl>
                                          <p:spTgt spid="4"/>
                                        </p:tgtEl>
                                        <p:attrNameLst>
                                          <p:attrName>fill.type</p:attrName>
                                        </p:attrNameLst>
                                      </p:cBhvr>
                                      <p:to>
                                        <p:strVal val="solid"/>
                                      </p:to>
                                    </p:set>
                                    <p:set>
                                      <p:cBhvr>
                                        <p:cTn id="15" dur="250" autoRev="1" fill="remove"/>
                                        <p:tgtEl>
                                          <p:spTgt spid="4"/>
                                        </p:tgtEl>
                                        <p:attrNameLst>
                                          <p:attrName>fill.on</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10244"/>
                                        </p:tgtEl>
                                        <p:attrNameLst>
                                          <p:attrName>style.visibility</p:attrName>
                                        </p:attrNameLst>
                                      </p:cBhvr>
                                      <p:to>
                                        <p:strVal val="visible"/>
                                      </p:to>
                                    </p:set>
                                    <p:anim calcmode="lin" valueType="num">
                                      <p:cBhvr>
                                        <p:cTn id="20" dur="500" fill="hold"/>
                                        <p:tgtEl>
                                          <p:spTgt spid="10244"/>
                                        </p:tgtEl>
                                        <p:attrNameLst>
                                          <p:attrName>ppt_w</p:attrName>
                                        </p:attrNameLst>
                                      </p:cBhvr>
                                      <p:tavLst>
                                        <p:tav tm="0">
                                          <p:val>
                                            <p:fltVal val="0"/>
                                          </p:val>
                                        </p:tav>
                                        <p:tav tm="100000">
                                          <p:val>
                                            <p:strVal val="#ppt_w"/>
                                          </p:val>
                                        </p:tav>
                                      </p:tavLst>
                                    </p:anim>
                                    <p:anim calcmode="lin" valueType="num">
                                      <p:cBhvr>
                                        <p:cTn id="21" dur="500" fill="hold"/>
                                        <p:tgtEl>
                                          <p:spTgt spid="10244"/>
                                        </p:tgtEl>
                                        <p:attrNameLst>
                                          <p:attrName>ppt_h</p:attrName>
                                        </p:attrNameLst>
                                      </p:cBhvr>
                                      <p:tavLst>
                                        <p:tav tm="0">
                                          <p:val>
                                            <p:fltVal val="0"/>
                                          </p:val>
                                        </p:tav>
                                        <p:tav tm="100000">
                                          <p:val>
                                            <p:strVal val="#ppt_h"/>
                                          </p:val>
                                        </p:tav>
                                      </p:tavLst>
                                    </p:anim>
                                    <p:animEffect transition="in" filter="fade">
                                      <p:cBhvr>
                                        <p:cTn id="22" dur="500"/>
                                        <p:tgtEl>
                                          <p:spTgt spid="10244"/>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1000"/>
                            </p:stCondLst>
                            <p:childTnLst>
                              <p:par>
                                <p:cTn id="28" presetID="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11" presetClass="entr" presetSubtype="0" repeatCount="indefinite" fill="hold" grpId="0" nodeType="afterEffect">
                                  <p:stCondLst>
                                    <p:cond delay="0"/>
                                  </p:stCondLst>
                                  <p:childTnLst>
                                    <p:set>
                                      <p:cBhvr>
                                        <p:cTn id="34" dur="1000">
                                          <p:stCondLst>
                                            <p:cond delay="0"/>
                                          </p:stCondLst>
                                        </p:cTn>
                                        <p:tgtEl>
                                          <p:spTgt spid="5"/>
                                        </p:tgtEl>
                                        <p:attrNameLst>
                                          <p:attrName>style.visibility</p:attrName>
                                        </p:attrNameLst>
                                      </p:cBhvr>
                                      <p:to>
                                        <p:strVal val="visible"/>
                                      </p:to>
                                    </p:set>
                                  </p:childTnLst>
                                </p:cTn>
                              </p:par>
                              <p:par>
                                <p:cTn id="35" presetID="11" presetClass="entr" presetSubtype="0" repeatCount="indefinite" fill="hold" grpId="0" nodeType="withEffect">
                                  <p:stCondLst>
                                    <p:cond delay="0"/>
                                  </p:stCondLst>
                                  <p:endCondLst>
                                    <p:cond evt="onNext" delay="0">
                                      <p:tgtEl>
                                        <p:sldTgt/>
                                      </p:tgtEl>
                                    </p:cond>
                                  </p:endCondLst>
                                  <p:childTnLst>
                                    <p:set>
                                      <p:cBhvr>
                                        <p:cTn id="36" dur="1000">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ja-JP" smtClean="0"/>
              <a:t>How to detect the particles ?</a:t>
            </a:r>
            <a:endParaRPr lang="ja-JP" altLang="en-US" smtClean="0"/>
          </a:p>
        </p:txBody>
      </p:sp>
      <p:sp>
        <p:nvSpPr>
          <p:cNvPr id="25603" name="Rectangle 3"/>
          <p:cNvSpPr>
            <a:spLocks noGrp="1" noChangeArrowheads="1"/>
          </p:cNvSpPr>
          <p:nvPr>
            <p:ph idx="1"/>
          </p:nvPr>
        </p:nvSpPr>
        <p:spPr>
          <a:xfrm>
            <a:off x="457200" y="1719263"/>
            <a:ext cx="8435975" cy="4949825"/>
          </a:xfrm>
        </p:spPr>
        <p:txBody>
          <a:bodyPr>
            <a:normAutofit/>
          </a:bodyPr>
          <a:lstStyle/>
          <a:p>
            <a:pPr lvl="1" eaLnBrk="1" hangingPunct="1">
              <a:lnSpc>
                <a:spcPct val="90000"/>
              </a:lnSpc>
            </a:pPr>
            <a:r>
              <a:rPr lang="en-US" altLang="ja-JP" smtClean="0"/>
              <a:t>Unable to see</a:t>
            </a:r>
            <a:endParaRPr lang="ja-JP" altLang="en-US" smtClean="0"/>
          </a:p>
          <a:p>
            <a:pPr lvl="1" eaLnBrk="1" hangingPunct="1">
              <a:lnSpc>
                <a:spcPct val="90000"/>
              </a:lnSpc>
            </a:pPr>
            <a:r>
              <a:rPr lang="en-US" altLang="ja-JP" smtClean="0"/>
              <a:t>Unable to touch</a:t>
            </a:r>
            <a:endParaRPr lang="ja-JP" altLang="en-US" smtClean="0"/>
          </a:p>
          <a:p>
            <a:pPr eaLnBrk="1" hangingPunct="1">
              <a:lnSpc>
                <a:spcPct val="90000"/>
              </a:lnSpc>
              <a:buFont typeface="Wingdings" pitchFamily="2" charset="2"/>
              <a:buNone/>
            </a:pPr>
            <a:r>
              <a:rPr lang="ja-JP" altLang="en-US" smtClean="0">
                <a:sym typeface="Wingdings" pitchFamily="2" charset="2"/>
              </a:rPr>
              <a:t></a:t>
            </a:r>
            <a:r>
              <a:rPr lang="en-US" altLang="ja-JP" smtClean="0">
                <a:sym typeface="Wingdings" pitchFamily="2" charset="2"/>
              </a:rPr>
              <a:t>Try to find the faint </a:t>
            </a:r>
            <a:r>
              <a:rPr lang="en-US" altLang="ja-JP" smtClean="0">
                <a:solidFill>
                  <a:srgbClr val="FF0000"/>
                </a:solidFill>
                <a:sym typeface="Wingdings" pitchFamily="2" charset="2"/>
              </a:rPr>
              <a:t>trace</a:t>
            </a:r>
            <a:r>
              <a:rPr lang="en-US" altLang="ja-JP" smtClean="0">
                <a:sym typeface="Wingdings" pitchFamily="2" charset="2"/>
              </a:rPr>
              <a:t> of the particles</a:t>
            </a:r>
            <a:endParaRPr lang="ja-JP" altLang="en-US" smtClean="0">
              <a:sym typeface="Wingdings" pitchFamily="2" charset="2"/>
            </a:endParaRPr>
          </a:p>
          <a:p>
            <a:pPr eaLnBrk="1" hangingPunct="1">
              <a:lnSpc>
                <a:spcPct val="90000"/>
              </a:lnSpc>
              <a:buFont typeface="Wingdings" pitchFamily="2" charset="2"/>
              <a:buNone/>
            </a:pPr>
            <a:r>
              <a:rPr lang="ja-JP" altLang="en-US" smtClean="0">
                <a:sym typeface="Wingdings" pitchFamily="2" charset="2"/>
              </a:rPr>
              <a:t>　　　　　　　</a:t>
            </a:r>
            <a:r>
              <a:rPr lang="en-US" altLang="ja-JP" smtClean="0">
                <a:sym typeface="Wingdings" pitchFamily="2" charset="2"/>
              </a:rPr>
              <a:t>(Ionization, excitation of molecule)</a:t>
            </a:r>
          </a:p>
          <a:p>
            <a:pPr lvl="2" eaLnBrk="1" hangingPunct="1">
              <a:lnSpc>
                <a:spcPct val="90000"/>
              </a:lnSpc>
            </a:pPr>
            <a:r>
              <a:rPr lang="en-US" altLang="ja-JP" smtClean="0">
                <a:sym typeface="Wingdings" pitchFamily="2" charset="2"/>
              </a:rPr>
              <a:t> Classical: Cloud chamber, bubble chamber, spark chamber, scintillator …..</a:t>
            </a:r>
          </a:p>
          <a:p>
            <a:pPr lvl="2" eaLnBrk="1" hangingPunct="1">
              <a:lnSpc>
                <a:spcPct val="90000"/>
              </a:lnSpc>
            </a:pPr>
            <a:r>
              <a:rPr lang="en-US" altLang="ja-JP" smtClean="0">
                <a:sym typeface="Wingdings" pitchFamily="2" charset="2"/>
              </a:rPr>
              <a:t> Modern</a:t>
            </a:r>
            <a:r>
              <a:rPr lang="ja-JP" altLang="en-US" smtClean="0">
                <a:sym typeface="Wingdings" pitchFamily="2" charset="2"/>
              </a:rPr>
              <a:t>：</a:t>
            </a:r>
            <a:r>
              <a:rPr lang="en-US" altLang="ja-JP" smtClean="0">
                <a:sym typeface="Wingdings" pitchFamily="2" charset="2"/>
              </a:rPr>
              <a:t>Drift chamber, TPC, silicon detector, scintillator….</a:t>
            </a:r>
            <a:endParaRPr lang="ja-JP" altLang="en-US" smtClean="0">
              <a:sym typeface="Wingdings" pitchFamily="2" charset="2"/>
            </a:endParaRPr>
          </a:p>
          <a:p>
            <a:pPr eaLnBrk="1" hangingPunct="1">
              <a:lnSpc>
                <a:spcPct val="90000"/>
              </a:lnSpc>
              <a:buFont typeface="Wingdings" pitchFamily="2" charset="2"/>
              <a:buNone/>
            </a:pPr>
            <a:r>
              <a:rPr lang="ja-JP" altLang="en-US" smtClean="0">
                <a:sym typeface="Wingdings" pitchFamily="2" charset="2"/>
              </a:rPr>
              <a:t></a:t>
            </a:r>
            <a:r>
              <a:rPr lang="en-US" altLang="ja-JP" smtClean="0">
                <a:sym typeface="Wingdings" pitchFamily="2" charset="2"/>
              </a:rPr>
              <a:t>Try to catch the faint </a:t>
            </a:r>
            <a:r>
              <a:rPr lang="en-US" altLang="ja-JP" smtClean="0">
                <a:solidFill>
                  <a:srgbClr val="FF0000"/>
                </a:solidFill>
                <a:sym typeface="Wingdings" pitchFamily="2" charset="2"/>
              </a:rPr>
              <a:t>light</a:t>
            </a:r>
            <a:r>
              <a:rPr lang="en-US" altLang="ja-JP" smtClean="0">
                <a:sym typeface="Wingdings" pitchFamily="2" charset="2"/>
              </a:rPr>
              <a:t> emitted from the particles</a:t>
            </a:r>
            <a:endParaRPr lang="ja-JP" altLang="en-US" smtClean="0">
              <a:sym typeface="Wingdings" pitchFamily="2" charset="2"/>
            </a:endParaRPr>
          </a:p>
          <a:p>
            <a:pPr lvl="2" eaLnBrk="1" hangingPunct="1">
              <a:lnSpc>
                <a:spcPct val="90000"/>
              </a:lnSpc>
            </a:pPr>
            <a:r>
              <a:rPr lang="en-US" altLang="ja-JP" smtClean="0">
                <a:sym typeface="Wingdings" pitchFamily="2" charset="2"/>
              </a:rPr>
              <a:t>Cherenkov radiation detector,</a:t>
            </a:r>
            <a:r>
              <a:rPr lang="ja-JP" altLang="en-US" smtClean="0">
                <a:sym typeface="Wingdings" pitchFamily="2" charset="2"/>
              </a:rPr>
              <a:t> </a:t>
            </a:r>
            <a:r>
              <a:rPr lang="en-US" altLang="ja-JP" smtClean="0">
                <a:sym typeface="Wingdings" pitchFamily="2" charset="2"/>
              </a:rPr>
              <a:t>transition radiation detector</a:t>
            </a:r>
            <a:endParaRPr lang="ja-JP" altLang="en-US" smtClean="0">
              <a:sym typeface="Wingdings" pitchFamily="2" charset="2"/>
            </a:endParaRPr>
          </a:p>
          <a:p>
            <a:pPr eaLnBrk="1" hangingPunct="1">
              <a:lnSpc>
                <a:spcPct val="90000"/>
              </a:lnSpc>
            </a:pPr>
            <a:endParaRPr lang="en-US" altLang="ja-JP" smtClean="0"/>
          </a:p>
        </p:txBody>
      </p:sp>
    </p:spTree>
    <p:extLst>
      <p:ext uri="{BB962C8B-B14F-4D97-AF65-F5344CB8AC3E}">
        <p14:creationId xmlns:p14="http://schemas.microsoft.com/office/powerpoint/2010/main" val="1301075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1052513"/>
            <a:ext cx="9132887" cy="537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 Box 3"/>
          <p:cNvSpPr txBox="1">
            <a:spLocks noChangeArrowheads="1"/>
          </p:cNvSpPr>
          <p:nvPr/>
        </p:nvSpPr>
        <p:spPr bwMode="auto">
          <a:xfrm>
            <a:off x="261938" y="500063"/>
            <a:ext cx="1862137" cy="923925"/>
          </a:xfrm>
          <a:prstGeom prst="rect">
            <a:avLst/>
          </a:prstGeom>
          <a:solidFill>
            <a:schemeClr val="tx2">
              <a:lumMod val="90000"/>
            </a:schemeClr>
          </a:solid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dirty="0">
                <a:solidFill>
                  <a:srgbClr val="FF3300"/>
                </a:solidFill>
              </a:rPr>
              <a:t>Similar  velocity as atomic orbital electron </a:t>
            </a:r>
            <a:r>
              <a:rPr lang="ja-JP" altLang="en-US" dirty="0">
                <a:solidFill>
                  <a:srgbClr val="FF3300"/>
                </a:solidFill>
              </a:rPr>
              <a:t> </a:t>
            </a:r>
          </a:p>
        </p:txBody>
      </p:sp>
      <p:sp>
        <p:nvSpPr>
          <p:cNvPr id="27652" name="Text Box 4"/>
          <p:cNvSpPr txBox="1">
            <a:spLocks noChangeArrowheads="1"/>
          </p:cNvSpPr>
          <p:nvPr/>
        </p:nvSpPr>
        <p:spPr bwMode="auto">
          <a:xfrm>
            <a:off x="4859338" y="2859088"/>
            <a:ext cx="1276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a:t>Relativistic</a:t>
            </a:r>
          </a:p>
          <a:p>
            <a:pPr eaLnBrk="1" hangingPunct="1"/>
            <a:r>
              <a:rPr lang="en-US" altLang="ja-JP"/>
              <a:t>rise</a:t>
            </a:r>
          </a:p>
        </p:txBody>
      </p:sp>
      <p:sp>
        <p:nvSpPr>
          <p:cNvPr id="27653" name="Rectangle 5"/>
          <p:cNvSpPr>
            <a:spLocks noChangeArrowheads="1"/>
          </p:cNvSpPr>
          <p:nvPr/>
        </p:nvSpPr>
        <p:spPr bwMode="auto">
          <a:xfrm>
            <a:off x="3225800" y="2168525"/>
            <a:ext cx="1512888" cy="360363"/>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sp>
        <p:nvSpPr>
          <p:cNvPr id="27654" name="Text Box 6"/>
          <p:cNvSpPr txBox="1">
            <a:spLocks noChangeArrowheads="1"/>
          </p:cNvSpPr>
          <p:nvPr/>
        </p:nvSpPr>
        <p:spPr bwMode="auto">
          <a:xfrm>
            <a:off x="1331913" y="3068638"/>
            <a:ext cx="1584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a:solidFill>
                  <a:srgbClr val="FF3300"/>
                </a:solidFill>
              </a:rPr>
              <a:t>No theory </a:t>
            </a:r>
          </a:p>
        </p:txBody>
      </p:sp>
      <p:sp>
        <p:nvSpPr>
          <p:cNvPr id="27655" name="テキスト ボックス 1"/>
          <p:cNvSpPr txBox="1">
            <a:spLocks noChangeArrowheads="1"/>
          </p:cNvSpPr>
          <p:nvPr/>
        </p:nvSpPr>
        <p:spPr bwMode="auto">
          <a:xfrm>
            <a:off x="3276600" y="333375"/>
            <a:ext cx="5422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sz="3200"/>
              <a:t>Energy loss due to ionization</a:t>
            </a:r>
            <a:endParaRPr lang="ja-JP" altLang="en-US" sz="3200"/>
          </a:p>
        </p:txBody>
      </p:sp>
    </p:spTree>
    <p:extLst>
      <p:ext uri="{BB962C8B-B14F-4D97-AF65-F5344CB8AC3E}">
        <p14:creationId xmlns:p14="http://schemas.microsoft.com/office/powerpoint/2010/main" val="2576701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箔検電器fast.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85439" y="1142960"/>
            <a:ext cx="7520999" cy="5640749"/>
          </a:xfrm>
          <a:prstGeom prst="rect">
            <a:avLst/>
          </a:prstGeom>
        </p:spPr>
      </p:pic>
      <p:grpSp>
        <p:nvGrpSpPr>
          <p:cNvPr id="5" name="グループ化 4"/>
          <p:cNvGrpSpPr/>
          <p:nvPr/>
        </p:nvGrpSpPr>
        <p:grpSpPr>
          <a:xfrm>
            <a:off x="17797" y="1569931"/>
            <a:ext cx="8509876" cy="4786805"/>
            <a:chOff x="77491" y="1719054"/>
            <a:chExt cx="8509876" cy="4786805"/>
          </a:xfrm>
        </p:grpSpPr>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91" y="1719054"/>
              <a:ext cx="8509876" cy="4786805"/>
            </a:xfrm>
            <a:prstGeom prst="rect">
              <a:avLst/>
            </a:prstGeom>
          </p:spPr>
        </p:pic>
        <p:cxnSp>
          <p:nvCxnSpPr>
            <p:cNvPr id="7" name="直線矢印コネクタ 6"/>
            <p:cNvCxnSpPr/>
            <p:nvPr/>
          </p:nvCxnSpPr>
          <p:spPr>
            <a:xfrm flipH="1">
              <a:off x="2877240" y="1828796"/>
              <a:ext cx="1079938" cy="398867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加算記号 7"/>
            <p:cNvSpPr/>
            <p:nvPr/>
          </p:nvSpPr>
          <p:spPr>
            <a:xfrm>
              <a:off x="3363960" y="2427341"/>
              <a:ext cx="323193" cy="30742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減算記号 8"/>
            <p:cNvSpPr/>
            <p:nvPr/>
          </p:nvSpPr>
          <p:spPr>
            <a:xfrm>
              <a:off x="3356482" y="1954351"/>
              <a:ext cx="376422" cy="2601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減算記号 9"/>
            <p:cNvSpPr/>
            <p:nvPr/>
          </p:nvSpPr>
          <p:spPr>
            <a:xfrm>
              <a:off x="3875364" y="2540143"/>
              <a:ext cx="379574" cy="2601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減算記号 10"/>
            <p:cNvSpPr/>
            <p:nvPr/>
          </p:nvSpPr>
          <p:spPr>
            <a:xfrm>
              <a:off x="3189222" y="2901328"/>
              <a:ext cx="376422" cy="2601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加算記号 11"/>
            <p:cNvSpPr/>
            <p:nvPr/>
          </p:nvSpPr>
          <p:spPr>
            <a:xfrm>
              <a:off x="4136564" y="2127812"/>
              <a:ext cx="323193" cy="30742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加算記号 12"/>
            <p:cNvSpPr/>
            <p:nvPr/>
          </p:nvSpPr>
          <p:spPr>
            <a:xfrm>
              <a:off x="3767909" y="3199457"/>
              <a:ext cx="323193" cy="30742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p:cNvCxnSpPr/>
            <p:nvPr/>
          </p:nvCxnSpPr>
          <p:spPr>
            <a:xfrm>
              <a:off x="4382921" y="2405337"/>
              <a:ext cx="164282" cy="394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603627" y="2636456"/>
              <a:ext cx="556118" cy="394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4014061" y="3199459"/>
              <a:ext cx="240877" cy="799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5059680" y="3384984"/>
              <a:ext cx="2857257" cy="646331"/>
            </a:xfrm>
            <a:prstGeom prst="rect">
              <a:avLst/>
            </a:prstGeom>
            <a:noFill/>
          </p:spPr>
          <p:txBody>
            <a:bodyPr wrap="none" rtlCol="0">
              <a:spAutoFit/>
            </a:bodyPr>
            <a:lstStyle/>
            <a:p>
              <a:r>
                <a:rPr lang="en-US" altLang="ja-JP" dirty="0" err="1" smtClean="0"/>
                <a:t>Discarged</a:t>
              </a:r>
              <a:r>
                <a:rPr lang="en-US" altLang="ja-JP" dirty="0" smtClean="0"/>
                <a:t> through ionization </a:t>
              </a:r>
            </a:p>
            <a:p>
              <a:r>
                <a:rPr lang="en-US" altLang="ja-JP" dirty="0" smtClean="0"/>
                <a:t>of particles passing nearby</a:t>
              </a:r>
              <a:endParaRPr kumimoji="1" lang="en-US" altLang="ja-JP" dirty="0" smtClean="0"/>
            </a:p>
          </p:txBody>
        </p:sp>
      </p:grpSp>
      <p:sp>
        <p:nvSpPr>
          <p:cNvPr id="21506" name="タイトル 1"/>
          <p:cNvSpPr>
            <a:spLocks noGrp="1"/>
          </p:cNvSpPr>
          <p:nvPr>
            <p:ph type="title"/>
          </p:nvPr>
        </p:nvSpPr>
        <p:spPr/>
        <p:txBody>
          <a:bodyPr>
            <a:normAutofit fontScale="90000"/>
          </a:bodyPr>
          <a:lstStyle/>
          <a:p>
            <a:r>
              <a:rPr lang="en-US" altLang="ja-JP" dirty="0" smtClean="0"/>
              <a:t>First particle detector using ionization</a:t>
            </a:r>
            <a:r>
              <a:rPr lang="en-US" altLang="ja-JP" dirty="0"/>
              <a:t>:</a:t>
            </a:r>
            <a:br>
              <a:rPr lang="en-US" altLang="ja-JP" dirty="0"/>
            </a:br>
            <a:r>
              <a:rPr lang="en-US" altLang="ja-JP" dirty="0" smtClean="0"/>
              <a:t>Leaf </a:t>
            </a:r>
            <a:r>
              <a:rPr lang="en-US" altLang="ja-JP" dirty="0"/>
              <a:t>electroscope</a:t>
            </a:r>
            <a:endParaRPr lang="ja-JP" altLang="en-US" dirty="0" smtClean="0"/>
          </a:p>
        </p:txBody>
      </p:sp>
    </p:spTree>
    <p:extLst>
      <p:ext uri="{BB962C8B-B14F-4D97-AF65-F5344CB8AC3E}">
        <p14:creationId xmlns:p14="http://schemas.microsoft.com/office/powerpoint/2010/main" val="423557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848" fill="hold"/>
                                        <p:tgtEl>
                                          <p:spTgt spid="18"/>
                                        </p:tgtEl>
                                      </p:cBhvr>
                                    </p:cmd>
                                  </p:childTnLst>
                                </p:cTn>
                              </p:par>
                            </p:childTnLst>
                          </p:cTn>
                        </p:par>
                        <p:par>
                          <p:cTn id="7" fill="hold">
                            <p:stCondLst>
                              <p:cond delay="6848"/>
                            </p:stCondLst>
                            <p:childTnLst>
                              <p:par>
                                <p:cTn id="8" presetID="10"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18"/>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p:cNvPicPr>
            <a:picLocks noChangeAspect="1" noChangeArrowheads="1"/>
          </p:cNvPicPr>
          <p:nvPr/>
        </p:nvPicPr>
        <p:blipFill>
          <a:blip r:embed="rId3">
            <a:extLst>
              <a:ext uri="{28A0092B-C50C-407E-A947-70E740481C1C}">
                <a14:useLocalDpi xmlns:a14="http://schemas.microsoft.com/office/drawing/2010/main" val="0"/>
              </a:ext>
            </a:extLst>
          </a:blip>
          <a:srcRect l="1781" r="1781"/>
          <a:stretch>
            <a:fillRect/>
          </a:stretch>
        </p:blipFill>
        <p:spPr bwMode="auto">
          <a:xfrm>
            <a:off x="0" y="0"/>
            <a:ext cx="9201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6" name="Text Box 20"/>
          <p:cNvSpPr txBox="1">
            <a:spLocks noChangeArrowheads="1"/>
          </p:cNvSpPr>
          <p:nvPr/>
        </p:nvSpPr>
        <p:spPr bwMode="auto">
          <a:xfrm>
            <a:off x="3786188" y="3857625"/>
            <a:ext cx="8461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rgbClr val="FFFFFF"/>
                </a:solidFill>
                <a:effectLst/>
                <a:uLnTx/>
                <a:uFillTx/>
                <a:latin typeface="Calibri" pitchFamily="34" charset="0"/>
                <a:ea typeface="ＭＳ Ｐゴシック" pitchFamily="50" charset="-128"/>
                <a:cs typeface="+mn-cs"/>
              </a:rPr>
              <a:t>Tokai</a:t>
            </a:r>
          </a:p>
        </p:txBody>
      </p:sp>
      <p:sp>
        <p:nvSpPr>
          <p:cNvPr id="128007" name="Oval 21"/>
          <p:cNvSpPr>
            <a:spLocks noChangeArrowheads="1"/>
          </p:cNvSpPr>
          <p:nvPr/>
        </p:nvSpPr>
        <p:spPr bwMode="auto">
          <a:xfrm>
            <a:off x="4206875" y="4410891"/>
            <a:ext cx="215900" cy="2159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itchFamily="34" charset="0"/>
              <a:ea typeface="ＭＳ Ｐゴシック" pitchFamily="50" charset="-128"/>
              <a:cs typeface="+mn-cs"/>
            </a:endParaRPr>
          </a:p>
        </p:txBody>
      </p:sp>
      <p:sp>
        <p:nvSpPr>
          <p:cNvPr id="128008" name="Oval 22"/>
          <p:cNvSpPr>
            <a:spLocks noChangeArrowheads="1"/>
          </p:cNvSpPr>
          <p:nvPr/>
        </p:nvSpPr>
        <p:spPr bwMode="auto">
          <a:xfrm>
            <a:off x="4357688" y="4214813"/>
            <a:ext cx="215900" cy="2159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itchFamily="34" charset="0"/>
              <a:ea typeface="ＭＳ Ｐゴシック" pitchFamily="50" charset="-128"/>
              <a:cs typeface="+mn-cs"/>
            </a:endParaRPr>
          </a:p>
        </p:txBody>
      </p:sp>
      <p:pic>
        <p:nvPicPr>
          <p:cNvPr id="22" name="Picture 2" descr="KEKair2004-04M">
            <a:hlinkClick r:id="rId4"/>
          </p:cNvPr>
          <p:cNvPicPr>
            <a:picLocks noChangeAspect="1" noChangeArrowheads="1"/>
          </p:cNvPicPr>
          <p:nvPr/>
        </p:nvPicPr>
        <p:blipFill>
          <a:blip r:embed="rId5" cstate="email">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472100" y="3483429"/>
            <a:ext cx="3722212" cy="3374571"/>
          </a:xfrm>
          <a:prstGeom prst="rect">
            <a:avLst/>
          </a:prstGeom>
          <a:ln>
            <a:noFill/>
          </a:ln>
          <a:effectLst>
            <a:outerShdw blurRad="292100" dist="139700" dir="2700000" algn="tl" rotWithShape="0">
              <a:srgbClr val="333333">
                <a:alpha val="65000"/>
              </a:srgbClr>
            </a:outerShdw>
          </a:effectLst>
        </p:spPr>
      </p:pic>
      <p:pic>
        <p:nvPicPr>
          <p:cNvPr id="23" name="Picture 2" descr="0803photo�"/>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5555779" y="0"/>
            <a:ext cx="3649181" cy="3230880"/>
          </a:xfrm>
          <a:prstGeom prst="rect">
            <a:avLst/>
          </a:prstGeom>
          <a:solidFill>
            <a:srgbClr val="000000">
              <a:alpha val="0"/>
            </a:srgbClr>
          </a:solidFill>
          <a:ln>
            <a:noFill/>
          </a:ln>
          <a:effectLst>
            <a:outerShdw blurRad="292100" dist="139700" dir="2700000" algn="tl" rotWithShape="0">
              <a:srgbClr val="333333">
                <a:alpha val="65000"/>
              </a:srgbClr>
            </a:outerShdw>
          </a:effectLst>
        </p:spPr>
      </p:pic>
      <p:sp>
        <p:nvSpPr>
          <p:cNvPr id="20" name="Line 18"/>
          <p:cNvSpPr>
            <a:spLocks noChangeShapeType="1"/>
          </p:cNvSpPr>
          <p:nvPr/>
        </p:nvSpPr>
        <p:spPr bwMode="auto">
          <a:xfrm flipV="1">
            <a:off x="4572000" y="2690949"/>
            <a:ext cx="1576251" cy="1530214"/>
          </a:xfrm>
          <a:prstGeom prst="line">
            <a:avLst/>
          </a:prstGeom>
          <a:noFill/>
          <a:ln w="57150">
            <a:solidFill>
              <a:srgbClr val="FF0000"/>
            </a:solidFill>
            <a:prstDash val="solid"/>
            <a:round/>
            <a:headEnd/>
            <a:tailEnd type="stealth" w="lg" len="lg"/>
          </a:ln>
        </p:spPr>
        <p:txBody>
          <a:bodyPr lIns="91336" tIns="45668" rIns="91336" bIns="4566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Calibri"/>
              <a:ea typeface="ＭＳ Ｐゴシック" pitchFamily="50" charset="-128"/>
              <a:cs typeface="+mn-cs"/>
            </a:endParaRPr>
          </a:p>
        </p:txBody>
      </p:sp>
      <p:sp>
        <p:nvSpPr>
          <p:cNvPr id="19" name="Line 17"/>
          <p:cNvSpPr>
            <a:spLocks noChangeShapeType="1"/>
          </p:cNvSpPr>
          <p:nvPr/>
        </p:nvSpPr>
        <p:spPr bwMode="auto">
          <a:xfrm>
            <a:off x="4422775" y="4605338"/>
            <a:ext cx="1429385" cy="515301"/>
          </a:xfrm>
          <a:prstGeom prst="line">
            <a:avLst/>
          </a:prstGeom>
          <a:noFill/>
          <a:ln w="57150">
            <a:solidFill>
              <a:srgbClr val="FF0000"/>
            </a:solidFill>
            <a:prstDash val="solid"/>
            <a:round/>
            <a:headEnd/>
            <a:tailEnd type="stealth" w="lg" len="lg"/>
          </a:ln>
        </p:spPr>
        <p:txBody>
          <a:bodyPr lIns="91336" tIns="45668" rIns="91336" bIns="4566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Calibri"/>
              <a:ea typeface="ＭＳ Ｐゴシック" pitchFamily="50" charset="-128"/>
              <a:cs typeface="+mn-cs"/>
            </a:endParaRPr>
          </a:p>
        </p:txBody>
      </p:sp>
      <p:sp>
        <p:nvSpPr>
          <p:cNvPr id="24" name="Text Box 20"/>
          <p:cNvSpPr txBox="1">
            <a:spLocks noChangeArrowheads="1"/>
          </p:cNvSpPr>
          <p:nvPr/>
        </p:nvSpPr>
        <p:spPr bwMode="auto">
          <a:xfrm>
            <a:off x="3024188" y="4314825"/>
            <a:ext cx="1231024" cy="46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rgbClr val="FFFFFF"/>
                </a:solidFill>
                <a:effectLst/>
                <a:uLnTx/>
                <a:uFillTx/>
                <a:latin typeface="Calibri" pitchFamily="34" charset="0"/>
                <a:ea typeface="ＭＳ Ｐゴシック" pitchFamily="50" charset="-128"/>
                <a:cs typeface="+mn-cs"/>
              </a:rPr>
              <a:t>Tsukuba</a:t>
            </a:r>
          </a:p>
        </p:txBody>
      </p:sp>
      <p:sp>
        <p:nvSpPr>
          <p:cNvPr id="14" name="テキスト ボックス 13"/>
          <p:cNvSpPr txBox="1"/>
          <p:nvPr/>
        </p:nvSpPr>
        <p:spPr>
          <a:xfrm>
            <a:off x="0" y="116632"/>
            <a:ext cx="5732229" cy="1076909"/>
          </a:xfrm>
          <a:prstGeom prst="rect">
            <a:avLst/>
          </a:prstGeom>
          <a:noFill/>
        </p:spPr>
        <p:txBody>
          <a:bodyPr wrap="none" lIns="91132" tIns="45567" rIns="91132" bIns="45567">
            <a:spAutoFit/>
          </a:bodyPr>
          <a:lstStyle/>
          <a:p>
            <a:pPr marL="0" marR="0" lvl="0" indent="0" algn="l" defTabSz="912386" rtl="0" eaLnBrk="1" fontAlgn="auto" latinLnBrk="0" hangingPunct="1">
              <a:lnSpc>
                <a:spcPct val="100000"/>
              </a:lnSpc>
              <a:spcBef>
                <a:spcPts val="0"/>
              </a:spcBef>
              <a:spcAft>
                <a:spcPts val="0"/>
              </a:spcAft>
              <a:buClrTx/>
              <a:buSzTx/>
              <a:buFontTx/>
              <a:buNone/>
              <a:tabLst/>
              <a:defRPr/>
            </a:pPr>
            <a:r>
              <a:rPr kumimoji="1" lang="en-US" sz="3200" b="1" i="0" u="none" strike="noStrike" kern="1200" cap="none" spc="0" normalizeH="0" baseline="0" noProof="0" dirty="0">
                <a:ln>
                  <a:noFill/>
                </a:ln>
                <a:solidFill>
                  <a:prstClr val="white"/>
                </a:solidFill>
                <a:effectLst/>
                <a:uLnTx/>
                <a:uFillTx/>
                <a:latin typeface="Calibri"/>
                <a:ea typeface="ＭＳ Ｐゴシック" pitchFamily="50" charset="-128"/>
                <a:cs typeface="+mn-cs"/>
              </a:rPr>
              <a:t>Electron accelerators in Tsukuba </a:t>
            </a:r>
          </a:p>
          <a:p>
            <a:pPr marL="0" marR="0" lvl="0" indent="0" algn="l" defTabSz="912386" rtl="0" eaLnBrk="1" fontAlgn="auto" latinLnBrk="0" hangingPunct="1">
              <a:lnSpc>
                <a:spcPct val="100000"/>
              </a:lnSpc>
              <a:spcBef>
                <a:spcPts val="0"/>
              </a:spcBef>
              <a:spcAft>
                <a:spcPts val="0"/>
              </a:spcAft>
              <a:buClrTx/>
              <a:buSzTx/>
              <a:buFontTx/>
              <a:buNone/>
              <a:tabLst/>
              <a:defRPr/>
            </a:pPr>
            <a:r>
              <a:rPr kumimoji="1" lang="en-US" sz="3200" b="1" i="0" u="none" strike="noStrike" kern="1200" cap="none" spc="0" normalizeH="0" baseline="0" noProof="0" dirty="0">
                <a:ln>
                  <a:noFill/>
                </a:ln>
                <a:solidFill>
                  <a:prstClr val="white"/>
                </a:solidFill>
                <a:effectLst/>
                <a:uLnTx/>
                <a:uFillTx/>
                <a:latin typeface="Calibri"/>
                <a:ea typeface="ＭＳ Ｐゴシック" pitchFamily="50" charset="-128"/>
                <a:cs typeface="+mn-cs"/>
              </a:rPr>
              <a:t>and proton accelerators in Tokai</a:t>
            </a:r>
          </a:p>
        </p:txBody>
      </p:sp>
      <p:sp>
        <p:nvSpPr>
          <p:cNvPr id="2" name="テキスト ボックス 1"/>
          <p:cNvSpPr txBox="1"/>
          <p:nvPr/>
        </p:nvSpPr>
        <p:spPr>
          <a:xfrm>
            <a:off x="5490159" y="1963299"/>
            <a:ext cx="3780420" cy="584775"/>
          </a:xfrm>
          <a:prstGeom prst="rect">
            <a:avLst/>
          </a:prstGeom>
          <a:noFill/>
        </p:spPr>
        <p:txBody>
          <a:bodyPr wrap="square" rtlCol="0">
            <a:spAutoFit/>
          </a:bodyPr>
          <a:lstStyle/>
          <a:p>
            <a:pPr marL="0" marR="0" lvl="0" indent="0" algn="l" defTabSz="912386"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J-PARC: high intensity proton accelerator complex jointly operated by KEK and JAEA</a:t>
            </a:r>
            <a:endParaRPr kumimoji="1" lang="ja-JP" altLang="en-US" sz="16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sp>
        <p:nvSpPr>
          <p:cNvPr id="13" name="テキスト ボックス 12"/>
          <p:cNvSpPr txBox="1"/>
          <p:nvPr/>
        </p:nvSpPr>
        <p:spPr>
          <a:xfrm>
            <a:off x="5760132" y="3501008"/>
            <a:ext cx="3383868" cy="369332"/>
          </a:xfrm>
          <a:prstGeom prst="rect">
            <a:avLst/>
          </a:prstGeom>
          <a:noFill/>
        </p:spPr>
        <p:txBody>
          <a:bodyPr wrap="square" rtlCol="0">
            <a:spAutoFit/>
          </a:bodyPr>
          <a:lstStyle/>
          <a:p>
            <a:pPr marL="0" marR="0" lvl="0" indent="0" algn="l" defTabSz="912386"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KEK Tsukuba: </a:t>
            </a:r>
            <a:r>
              <a:rPr kumimoji="1" lang="en-US" altLang="ja-JP" sz="1800" b="1" i="0" u="none" strike="noStrike" kern="1200" cap="none" spc="0" normalizeH="0" baseline="0" noProof="0" dirty="0" err="1">
                <a:ln>
                  <a:noFill/>
                </a:ln>
                <a:solidFill>
                  <a:prstClr val="white"/>
                </a:solidFill>
                <a:effectLst/>
                <a:uLnTx/>
                <a:uFillTx/>
                <a:latin typeface="Calibri"/>
                <a:ea typeface="ＭＳ Ｐゴシック" panose="020B0600070205080204" pitchFamily="50" charset="-128"/>
                <a:cs typeface="+mn-cs"/>
              </a:rPr>
              <a:t>SuperKEKB</a:t>
            </a:r>
            <a:r>
              <a:rPr kumimoji="1" lang="en-US" altLang="ja-JP"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 PF, ATF</a:t>
            </a:r>
            <a:endParaRPr kumimoji="1" lang="ja-JP" altLang="en-US" sz="18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5EF3C9-92EE-4B32-B9E6-689D0CA048B0}"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1995266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How can we see ionization? </a:t>
            </a:r>
            <a:br>
              <a:rPr lang="en-US" altLang="ja-JP" dirty="0"/>
            </a:br>
            <a:r>
              <a:rPr lang="en-US" altLang="ja-JP" dirty="0" smtClean="0"/>
              <a:t>Very early</a:t>
            </a:r>
            <a:r>
              <a:rPr lang="en-US" altLang="ja-JP" baseline="30000" dirty="0" smtClean="0"/>
              <a:t> </a:t>
            </a:r>
            <a:r>
              <a:rPr lang="en-US" altLang="ja-JP" dirty="0" smtClean="0"/>
              <a:t>attempt</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pic>
        <p:nvPicPr>
          <p:cNvPr id="47106" name="Picture 2" descr="http://fnorio.com/0083radioactive_conversion_theory1/fig4-5-1.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693" b="22551"/>
          <a:stretch/>
        </p:blipFill>
        <p:spPr bwMode="auto">
          <a:xfrm>
            <a:off x="217166" y="2069228"/>
            <a:ext cx="4714874" cy="4081662"/>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descr="http://fnorio.com/0083radioactive_conversion_theory1/fig4-5-1.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9059"/>
          <a:stretch/>
        </p:blipFill>
        <p:spPr bwMode="auto">
          <a:xfrm>
            <a:off x="217165" y="6093296"/>
            <a:ext cx="4714875" cy="605500"/>
          </a:xfrm>
          <a:prstGeom prst="rect">
            <a:avLst/>
          </a:prstGeom>
          <a:noFill/>
          <a:extLst>
            <a:ext uri="{909E8E84-426E-40DD-AFC4-6F175D3DCCD1}">
              <a14:hiddenFill xmlns:a14="http://schemas.microsoft.com/office/drawing/2010/main">
                <a:solidFill>
                  <a:srgbClr val="FFFFFF"/>
                </a:solidFill>
              </a14:hiddenFill>
            </a:ext>
          </a:extLst>
        </p:spPr>
      </p:pic>
      <p:pic>
        <p:nvPicPr>
          <p:cNvPr id="47112" name="Picture 8" descr="http://accessscience.com/loadBinary.aspx?filename=352400FG001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8669" y="2060848"/>
            <a:ext cx="3757787"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439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629816"/>
            <a:ext cx="8229600" cy="1143000"/>
          </a:xfrm>
        </p:spPr>
        <p:txBody>
          <a:bodyPr>
            <a:normAutofit fontScale="90000"/>
          </a:bodyPr>
          <a:lstStyle/>
          <a:p>
            <a:r>
              <a:rPr lang="en-US" altLang="ja-JP" dirty="0" smtClean="0"/>
              <a:t>Leaf electroscope</a:t>
            </a:r>
            <a:r>
              <a:rPr lang="ja-JP" altLang="en-US" dirty="0"/>
              <a:t> </a:t>
            </a:r>
            <a:r>
              <a:rPr lang="en-US" altLang="ja-JP" dirty="0" smtClean="0"/>
              <a:t>carried by balloon to confirm the existence of Cosmic Ray for the first time.</a:t>
            </a:r>
            <a:endParaRPr kumimoji="1" lang="ja-JP" altLang="en-US" dirty="0"/>
          </a:p>
        </p:txBody>
      </p:sp>
      <p:pic>
        <p:nvPicPr>
          <p:cNvPr id="4" name="Picture 4" descr="https://cdsweb.cern.ch/record/1471207/files/kess-a_ima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1464" y="1470171"/>
            <a:ext cx="3330656" cy="433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https://cdsweb.cern.ch/record/1471207/files/Hessballon_2_image.jpg?subforma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5220" y="1467164"/>
            <a:ext cx="3406775"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92841" y="3264011"/>
            <a:ext cx="2307627" cy="1200329"/>
          </a:xfrm>
          <a:prstGeom prst="rect">
            <a:avLst/>
          </a:prstGeom>
          <a:noFill/>
        </p:spPr>
        <p:txBody>
          <a:bodyPr wrap="square" rtlCol="0">
            <a:spAutoFit/>
          </a:bodyPr>
          <a:lstStyle/>
          <a:p>
            <a:r>
              <a:rPr lang="en-US" altLang="ja-JP" sz="2400" dirty="0" smtClean="0"/>
              <a:t>Discharge seems quicker in higher altitude.</a:t>
            </a:r>
            <a:endParaRPr kumimoji="1" lang="en-US" altLang="ja-JP" sz="2400" dirty="0" smtClean="0"/>
          </a:p>
        </p:txBody>
      </p:sp>
      <p:sp>
        <p:nvSpPr>
          <p:cNvPr id="3" name="テキスト ボックス 2"/>
          <p:cNvSpPr txBox="1"/>
          <p:nvPr/>
        </p:nvSpPr>
        <p:spPr>
          <a:xfrm>
            <a:off x="2627784" y="5733256"/>
            <a:ext cx="6314132" cy="1200329"/>
          </a:xfrm>
          <a:prstGeom prst="rect">
            <a:avLst/>
          </a:prstGeom>
          <a:noFill/>
        </p:spPr>
        <p:txBody>
          <a:bodyPr wrap="square" rtlCol="0">
            <a:spAutoFit/>
          </a:bodyPr>
          <a:lstStyle/>
          <a:p>
            <a:pPr algn="r"/>
            <a:r>
              <a:rPr lang="en-US" altLang="ja-JP" dirty="0" smtClean="0"/>
              <a:t>Dr. Hess was coming back from the </a:t>
            </a:r>
            <a:r>
              <a:rPr lang="en-US" altLang="ja-JP" dirty="0" err="1" smtClean="0"/>
              <a:t>ballon</a:t>
            </a:r>
            <a:r>
              <a:rPr lang="en-US" altLang="ja-JP" dirty="0" smtClean="0"/>
              <a:t> fight </a:t>
            </a:r>
            <a:r>
              <a:rPr lang="en-US" altLang="ja-JP" dirty="0"/>
              <a:t>i</a:t>
            </a:r>
            <a:r>
              <a:rPr lang="en-US" altLang="ja-JP" dirty="0" smtClean="0"/>
              <a:t>n 1912 August</a:t>
            </a:r>
          </a:p>
          <a:p>
            <a:pPr algn="r"/>
            <a:r>
              <a:rPr lang="ja-JP" altLang="en-US" dirty="0" smtClean="0"/>
              <a:t> </a:t>
            </a:r>
            <a:r>
              <a:rPr lang="en-US" altLang="ja-JP" dirty="0" smtClean="0"/>
              <a:t>in which he discovered Cosmic ray</a:t>
            </a:r>
            <a:r>
              <a:rPr lang="ja-JP" altLang="en-US" dirty="0"/>
              <a:t> </a:t>
            </a:r>
            <a:r>
              <a:rPr lang="en-US" altLang="ja-JP" dirty="0" smtClean="0"/>
              <a:t>for the </a:t>
            </a:r>
            <a:r>
              <a:rPr lang="en-US" altLang="ja-JP" dirty="0" err="1" smtClean="0"/>
              <a:t>ftirst</a:t>
            </a:r>
            <a:r>
              <a:rPr lang="en-US" altLang="ja-JP" dirty="0" smtClean="0"/>
              <a:t> </a:t>
            </a:r>
            <a:r>
              <a:rPr lang="en-US" altLang="ja-JP" dirty="0" err="1" smtClean="0"/>
              <a:t>ime</a:t>
            </a:r>
            <a:endParaRPr lang="en-US" altLang="ja-JP" dirty="0"/>
          </a:p>
          <a:p>
            <a:pPr algn="r"/>
            <a:r>
              <a:rPr lang="en-US" altLang="ja-JP" dirty="0"/>
              <a:t>Source: American Physical Society.</a:t>
            </a:r>
            <a:endParaRPr lang="ja-JP" altLang="en-US" dirty="0"/>
          </a:p>
          <a:p>
            <a:pPr algn="r"/>
            <a:endParaRPr kumimoji="1" lang="ja-JP" altLang="en-US" dirty="0"/>
          </a:p>
        </p:txBody>
      </p:sp>
    </p:spTree>
    <p:extLst>
      <p:ext uri="{BB962C8B-B14F-4D97-AF65-F5344CB8AC3E}">
        <p14:creationId xmlns:p14="http://schemas.microsoft.com/office/powerpoint/2010/main" val="508039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To discover new elementary particle, radiation flux measurement is not sufficient. </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Need to observe radiation particle by particle, photon by photon , quanta by quanta , </a:t>
            </a:r>
            <a:r>
              <a:rPr kumimoji="1" lang="en-US" altLang="ja-JP" dirty="0" smtClean="0"/>
              <a:t> </a:t>
            </a:r>
            <a:endParaRPr kumimoji="1" lang="ja-JP" altLang="en-US" dirty="0"/>
          </a:p>
        </p:txBody>
      </p:sp>
      <p:graphicFrame>
        <p:nvGraphicFramePr>
          <p:cNvPr id="4" name="オブジェクト 3"/>
          <p:cNvGraphicFramePr>
            <a:graphicFrameLocks noChangeAspect="1"/>
          </p:cNvGraphicFramePr>
          <p:nvPr>
            <p:extLst>
              <p:ext uri="{D42A27DB-BD31-4B8C-83A1-F6EECF244321}">
                <p14:modId xmlns:p14="http://schemas.microsoft.com/office/powerpoint/2010/main" val="357003554"/>
              </p:ext>
            </p:extLst>
          </p:nvPr>
        </p:nvGraphicFramePr>
        <p:xfrm>
          <a:off x="683568" y="2708920"/>
          <a:ext cx="7691438" cy="1447800"/>
        </p:xfrm>
        <a:graphic>
          <a:graphicData uri="http://schemas.openxmlformats.org/presentationml/2006/ole">
            <mc:AlternateContent xmlns:mc="http://schemas.openxmlformats.org/markup-compatibility/2006">
              <mc:Choice xmlns:v="urn:schemas-microsoft-com:vml" Requires="v">
                <p:oleObj spid="_x0000_s11306" name="数式" r:id="rId3" imgW="3238200" imgH="609480" progId="Equation.3">
                  <p:embed/>
                </p:oleObj>
              </mc:Choice>
              <mc:Fallback>
                <p:oleObj name="数式" r:id="rId3" imgW="3238200" imgH="609480" progId="Equation.3">
                  <p:embed/>
                  <p:pic>
                    <p:nvPicPr>
                      <p:cNvPr id="0" name="Object 3"/>
                      <p:cNvPicPr>
                        <a:picLocks noChangeAspect="1" noChangeArrowheads="1"/>
                      </p:cNvPicPr>
                      <p:nvPr/>
                    </p:nvPicPr>
                    <p:blipFill>
                      <a:blip r:embed="rId4"/>
                      <a:srcRect/>
                      <a:stretch>
                        <a:fillRect/>
                      </a:stretch>
                    </p:blipFill>
                    <p:spPr bwMode="auto">
                      <a:xfrm>
                        <a:off x="683568" y="2708920"/>
                        <a:ext cx="769143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テキスト ボックス 4"/>
          <p:cNvSpPr txBox="1"/>
          <p:nvPr/>
        </p:nvSpPr>
        <p:spPr>
          <a:xfrm>
            <a:off x="395536" y="4437112"/>
            <a:ext cx="8366078" cy="2062103"/>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lvl="0"/>
            <a:r>
              <a:rPr lang="en-US" altLang="ja-JP" sz="3200" kern="0" dirty="0" smtClean="0">
                <a:solidFill>
                  <a:schemeClr val="tx2"/>
                </a:solidFill>
              </a:rPr>
              <a:t>It is impossible to see this tiny signal</a:t>
            </a:r>
          </a:p>
          <a:p>
            <a:pPr lvl="0"/>
            <a:r>
              <a:rPr lang="ja-JP" altLang="en-US" sz="3200" kern="0" dirty="0" smtClean="0">
                <a:solidFill>
                  <a:schemeClr val="tx2"/>
                </a:solidFill>
              </a:rPr>
              <a:t>→</a:t>
            </a:r>
            <a:r>
              <a:rPr lang="en-US" altLang="ja-JP" sz="3200" kern="0" dirty="0" smtClean="0">
                <a:solidFill>
                  <a:schemeClr val="tx2"/>
                </a:solidFill>
              </a:rPr>
              <a:t>Small stimulation (Ionization, emission) may trigger visible large enough effect which make an observation possible.</a:t>
            </a:r>
            <a:endParaRPr lang="ja-JP" altLang="en-US" sz="3200" kern="0" dirty="0" smtClean="0">
              <a:solidFill>
                <a:schemeClr val="tx2"/>
              </a:solidFill>
            </a:endParaRPr>
          </a:p>
        </p:txBody>
      </p:sp>
    </p:spTree>
    <p:extLst>
      <p:ext uri="{BB962C8B-B14F-4D97-AF65-F5344CB8AC3E}">
        <p14:creationId xmlns:p14="http://schemas.microsoft.com/office/powerpoint/2010/main" val="15807872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2400" dirty="0" smtClean="0"/>
              <a:t/>
            </a:r>
            <a:br>
              <a:rPr lang="en-US" altLang="ja-JP" sz="2400" dirty="0" smtClean="0"/>
            </a:br>
            <a:r>
              <a:rPr lang="en-US" altLang="ja-JP" sz="2400" dirty="0"/>
              <a:t/>
            </a:r>
            <a:br>
              <a:rPr lang="en-US" altLang="ja-JP" sz="2400" dirty="0"/>
            </a:br>
            <a:r>
              <a:rPr lang="en-US" altLang="ja-JP" sz="2400" dirty="0" smtClean="0"/>
              <a:t>We want to observe any direct sign of particle passing by Eyes.</a:t>
            </a:r>
            <a:br>
              <a:rPr lang="en-US" altLang="ja-JP" sz="2400" dirty="0" smtClean="0"/>
            </a:br>
            <a:r>
              <a:rPr lang="en-US" altLang="ja-JP" sz="2400" dirty="0" smtClean="0"/>
              <a:t>Tiny effect  stimulated by particle (Ionization) may sometime trigger a visible signature in matter</a:t>
            </a:r>
            <a:endParaRPr kumimoji="1" lang="ja-JP" altLang="en-US" sz="2400" dirty="0"/>
          </a:p>
        </p:txBody>
      </p:sp>
      <p:sp>
        <p:nvSpPr>
          <p:cNvPr id="3" name="コンテンツ プレースホルダー 2"/>
          <p:cNvSpPr>
            <a:spLocks noGrp="1"/>
          </p:cNvSpPr>
          <p:nvPr>
            <p:ph idx="1"/>
          </p:nvPr>
        </p:nvSpPr>
        <p:spPr>
          <a:xfrm>
            <a:off x="609600" y="1600200"/>
            <a:ext cx="7924800" cy="4114800"/>
          </a:xfrm>
          <a:prstGeom prst="rect">
            <a:avLst/>
          </a:prstGeom>
        </p:spPr>
        <p:txBody>
          <a:bodyPr/>
          <a:lstStyle/>
          <a:p>
            <a:endParaRPr kumimoji="1" lang="ja-JP" altLang="en-US"/>
          </a:p>
        </p:txBody>
      </p:sp>
      <p:pic>
        <p:nvPicPr>
          <p:cNvPr id="5" name="酢酸ナトリウム過飽和溶液.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04850" y="1538755"/>
            <a:ext cx="6459020" cy="4844265"/>
          </a:xfrm>
          <a:prstGeom prst="rect">
            <a:avLst/>
          </a:prstGeom>
        </p:spPr>
      </p:pic>
      <p:sp>
        <p:nvSpPr>
          <p:cNvPr id="4" name="テキスト ボックス 3"/>
          <p:cNvSpPr txBox="1"/>
          <p:nvPr/>
        </p:nvSpPr>
        <p:spPr>
          <a:xfrm>
            <a:off x="7353300" y="5219700"/>
            <a:ext cx="1847365" cy="1200329"/>
          </a:xfrm>
          <a:prstGeom prst="rect">
            <a:avLst/>
          </a:prstGeom>
          <a:noFill/>
        </p:spPr>
        <p:txBody>
          <a:bodyPr wrap="none" rtlCol="0">
            <a:spAutoFit/>
          </a:bodyPr>
          <a:lstStyle/>
          <a:p>
            <a:r>
              <a:rPr lang="en-US" altLang="ja-JP" dirty="0" smtClean="0"/>
              <a:t>Supersaturated </a:t>
            </a:r>
          </a:p>
          <a:p>
            <a:r>
              <a:rPr lang="en-US" altLang="ja-JP" dirty="0" smtClean="0"/>
              <a:t>Water solution of </a:t>
            </a:r>
          </a:p>
          <a:p>
            <a:r>
              <a:rPr lang="en-US" altLang="ja-JP" dirty="0" smtClean="0"/>
              <a:t>sodium acetate</a:t>
            </a:r>
          </a:p>
          <a:p>
            <a:endParaRPr lang="en-US" altLang="ja-JP" dirty="0"/>
          </a:p>
        </p:txBody>
      </p:sp>
      <p:sp>
        <p:nvSpPr>
          <p:cNvPr id="6" name="テキスト ボックス 5"/>
          <p:cNvSpPr txBox="1"/>
          <p:nvPr/>
        </p:nvSpPr>
        <p:spPr>
          <a:xfrm>
            <a:off x="4809553" y="6504354"/>
            <a:ext cx="4403834" cy="646331"/>
          </a:xfrm>
          <a:prstGeom prst="rect">
            <a:avLst/>
          </a:prstGeom>
          <a:noFill/>
        </p:spPr>
        <p:txBody>
          <a:bodyPr wrap="none" rtlCol="0">
            <a:spAutoFit/>
          </a:bodyPr>
          <a:lstStyle/>
          <a:p>
            <a:r>
              <a:rPr lang="en-US" altLang="ja-JP" dirty="0"/>
              <a:t>http://www.youtube.com/user/ikemonmon</a:t>
            </a:r>
          </a:p>
          <a:p>
            <a:endParaRPr kumimoji="1" lang="ja-JP" altLang="en-US" dirty="0"/>
          </a:p>
        </p:txBody>
      </p:sp>
    </p:spTree>
    <p:extLst>
      <p:ext uri="{BB962C8B-B14F-4D97-AF65-F5344CB8AC3E}">
        <p14:creationId xmlns:p14="http://schemas.microsoft.com/office/powerpoint/2010/main" val="245508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02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err="1" smtClean="0"/>
              <a:t>Supercooled</a:t>
            </a:r>
            <a:r>
              <a:rPr kumimoji="1" lang="en-US" altLang="ja-JP" dirty="0" smtClean="0"/>
              <a:t> solution </a:t>
            </a:r>
            <a:r>
              <a:rPr kumimoji="1" lang="en-US" altLang="ja-JP" dirty="0" smtClean="0"/>
              <a:t>and sudden </a:t>
            </a:r>
            <a:r>
              <a:rPr lang="en-US" altLang="ja-JP" dirty="0" smtClean="0"/>
              <a:t>crystallization caused </a:t>
            </a:r>
            <a:r>
              <a:rPr lang="en-US" altLang="ja-JP" dirty="0" smtClean="0"/>
              <a:t>by a </a:t>
            </a:r>
            <a:r>
              <a:rPr lang="en-US" altLang="ja-JP" dirty="0" smtClean="0"/>
              <a:t>tiny stimulation</a:t>
            </a:r>
            <a:endParaRPr kumimoji="1" lang="ja-JP" alt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3" y="1583387"/>
            <a:ext cx="5486859" cy="4437901"/>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
          <p:cNvSpPr txBox="1">
            <a:spLocks noChangeArrowheads="1"/>
          </p:cNvSpPr>
          <p:nvPr/>
        </p:nvSpPr>
        <p:spPr bwMode="auto">
          <a:xfrm>
            <a:off x="3059832" y="6187037"/>
            <a:ext cx="82550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ja-JP" sz="1200" dirty="0">
                <a:ea typeface="ＭＳ Ｐゴシック" panose="020B0600070205080204" pitchFamily="50" charset="-128"/>
              </a:rPr>
              <a:t>Figure 7 from Using Peltier cells to study solid–liquid–</a:t>
            </a:r>
            <a:r>
              <a:rPr lang="en-US" altLang="ja-JP" sz="1200" dirty="0" err="1">
                <a:ea typeface="ＭＳ Ｐゴシック" panose="020B0600070205080204" pitchFamily="50" charset="-128"/>
              </a:rPr>
              <a:t>vapour</a:t>
            </a:r>
            <a:r>
              <a:rPr lang="en-US" altLang="ja-JP" sz="1200" dirty="0">
                <a:ea typeface="ＭＳ Ｐゴシック" panose="020B0600070205080204" pitchFamily="50" charset="-128"/>
              </a:rPr>
              <a:t> transitions and </a:t>
            </a:r>
            <a:r>
              <a:rPr lang="en-US" altLang="ja-JP" sz="1200" dirty="0" err="1">
                <a:ea typeface="ＭＳ Ｐゴシック" panose="020B0600070205080204" pitchFamily="50" charset="-128"/>
              </a:rPr>
              <a:t>supercooling</a:t>
            </a:r>
            <a:endParaRPr lang="en-US" altLang="ja-JP" sz="1200" dirty="0">
              <a:ea typeface="ＭＳ Ｐゴシック" panose="020B0600070205080204" pitchFamily="50" charset="-128"/>
            </a:endParaRPr>
          </a:p>
          <a:p>
            <a:pPr eaLnBrk="1" hangingPunct="1"/>
            <a:r>
              <a:rPr lang="en-US" altLang="ja-JP" sz="1200" dirty="0">
                <a:ea typeface="ＭＳ Ｐゴシック" panose="020B0600070205080204" pitchFamily="50" charset="-128"/>
              </a:rPr>
              <a:t>Giacomo </a:t>
            </a:r>
            <a:r>
              <a:rPr lang="en-US" altLang="ja-JP" sz="1200" dirty="0" err="1">
                <a:ea typeface="ＭＳ Ｐゴシック" panose="020B0600070205080204" pitchFamily="50" charset="-128"/>
              </a:rPr>
              <a:t>Torzo</a:t>
            </a:r>
            <a:r>
              <a:rPr lang="en-US" altLang="ja-JP" sz="1200" dirty="0">
                <a:ea typeface="ＭＳ Ｐゴシック" panose="020B0600070205080204" pitchFamily="50" charset="-128"/>
              </a:rPr>
              <a:t> et al 2007 Eur. J. Phys. 28 S13 doi:10.1088/0143-0807/28/3/S02</a:t>
            </a:r>
          </a:p>
        </p:txBody>
      </p:sp>
    </p:spTree>
    <p:extLst>
      <p:ext uri="{BB962C8B-B14F-4D97-AF65-F5344CB8AC3E}">
        <p14:creationId xmlns:p14="http://schemas.microsoft.com/office/powerpoint/2010/main" val="5451542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1"/>
          <p:cNvPicPr>
            <a:picLocks noChangeAspect="1" noChangeArrowheads="1"/>
          </p:cNvPicPr>
          <p:nvPr/>
        </p:nvPicPr>
        <p:blipFill>
          <a:blip r:embed="rId2">
            <a:extLst>
              <a:ext uri="{28A0092B-C50C-407E-A947-70E740481C1C}">
                <a14:useLocalDpi xmlns:a14="http://schemas.microsoft.com/office/drawing/2010/main" val="0"/>
              </a:ext>
            </a:extLst>
          </a:blip>
          <a:srcRect l="6841" t="15913" r="17921" b="11935"/>
          <a:stretch>
            <a:fillRect/>
          </a:stretch>
        </p:blipFill>
        <p:spPr bwMode="auto">
          <a:xfrm>
            <a:off x="4618038" y="1539875"/>
            <a:ext cx="4265612"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5" name="Rectangle 6"/>
          <p:cNvSpPr>
            <a:spLocks noGrp="1" noChangeArrowheads="1"/>
          </p:cNvSpPr>
          <p:nvPr>
            <p:ph type="title"/>
          </p:nvPr>
        </p:nvSpPr>
        <p:spPr/>
        <p:txBody>
          <a:bodyPr/>
          <a:lstStyle/>
          <a:p>
            <a:pPr eaLnBrk="1" hangingPunct="1"/>
            <a:r>
              <a:rPr lang="en-US" altLang="ja-JP" dirty="0" smtClean="0"/>
              <a:t>Cloud chamber</a:t>
            </a:r>
            <a:endParaRPr lang="ja-JP" altLang="en-US" dirty="0" smtClean="0"/>
          </a:p>
        </p:txBody>
      </p:sp>
      <p:sp>
        <p:nvSpPr>
          <p:cNvPr id="8201" name="AutoShape 9"/>
          <p:cNvSpPr>
            <a:spLocks/>
          </p:cNvSpPr>
          <p:nvPr/>
        </p:nvSpPr>
        <p:spPr bwMode="auto">
          <a:xfrm>
            <a:off x="4859338" y="5256213"/>
            <a:ext cx="3313112" cy="1341139"/>
          </a:xfrm>
          <a:prstGeom prst="borderCallout3">
            <a:avLst>
              <a:gd name="adj1" fmla="val 18750"/>
              <a:gd name="adj2" fmla="val 101708"/>
              <a:gd name="adj3" fmla="val 18750"/>
              <a:gd name="adj4" fmla="val 104944"/>
              <a:gd name="adj5" fmla="val -85417"/>
              <a:gd name="adj6" fmla="val 104944"/>
              <a:gd name="adj7" fmla="val -234764"/>
              <a:gd name="adj8" fmla="val 49259"/>
            </a:avLst>
          </a:prstGeom>
          <a:solidFill>
            <a:schemeClr val="folHlink"/>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ja-JP" sz="2800" dirty="0">
                <a:ea typeface="HGP創英角ﾎﾟｯﾌﾟ体" pitchFamily="50" charset="-128"/>
              </a:rPr>
              <a:t>Particle detector </a:t>
            </a:r>
          </a:p>
          <a:p>
            <a:pPr algn="ctr"/>
            <a:r>
              <a:rPr lang="en-US" altLang="ja-JP" sz="2800" dirty="0">
                <a:ea typeface="HGP創英角ﾎﾟｯﾌﾟ体" pitchFamily="50" charset="-128"/>
              </a:rPr>
              <a:t>you can </a:t>
            </a:r>
            <a:r>
              <a:rPr lang="en-US" altLang="ja-JP" sz="2800" dirty="0" smtClean="0">
                <a:ea typeface="HGP創英角ﾎﾟｯﾌﾟ体" pitchFamily="50" charset="-128"/>
              </a:rPr>
              <a:t>build </a:t>
            </a:r>
          </a:p>
          <a:p>
            <a:pPr algn="ctr"/>
            <a:r>
              <a:rPr lang="en-US" altLang="ja-JP" sz="2800" dirty="0" smtClean="0">
                <a:ea typeface="HGP創英角ﾎﾟｯﾌﾟ体" pitchFamily="50" charset="-128"/>
              </a:rPr>
              <a:t>at home</a:t>
            </a:r>
            <a:endParaRPr lang="ja-JP" altLang="en-US" sz="2800" dirty="0">
              <a:ea typeface="HGP創英角ﾎﾟｯﾌﾟ体" pitchFamily="50" charset="-128"/>
            </a:endParaRPr>
          </a:p>
        </p:txBody>
      </p:sp>
      <p:pic>
        <p:nvPicPr>
          <p:cNvPr id="2867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38" y="2011363"/>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8" name="テキスト ボックス 1"/>
          <p:cNvSpPr txBox="1">
            <a:spLocks noChangeArrowheads="1"/>
          </p:cNvSpPr>
          <p:nvPr/>
        </p:nvSpPr>
        <p:spPr bwMode="auto">
          <a:xfrm>
            <a:off x="323850" y="5035550"/>
            <a:ext cx="42274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sz="2800" dirty="0"/>
              <a:t>Contrail</a:t>
            </a:r>
          </a:p>
          <a:p>
            <a:pPr eaLnBrk="1" hangingPunct="1"/>
            <a:r>
              <a:rPr lang="en-US" altLang="ja-JP" sz="2000" dirty="0" smtClean="0"/>
              <a:t>Generated in </a:t>
            </a:r>
            <a:r>
              <a:rPr lang="en-US" altLang="ja-JP" sz="2000" u="sng" dirty="0" smtClean="0"/>
              <a:t>super </a:t>
            </a:r>
            <a:r>
              <a:rPr lang="en-US" altLang="ja-JP" sz="2000" u="sng" dirty="0"/>
              <a:t>saturated vapor</a:t>
            </a:r>
            <a:endParaRPr lang="ja-JP" altLang="en-US" sz="2000" u="sng" dirty="0"/>
          </a:p>
        </p:txBody>
      </p:sp>
    </p:spTree>
    <p:extLst>
      <p:ext uri="{BB962C8B-B14F-4D97-AF65-F5344CB8AC3E}">
        <p14:creationId xmlns:p14="http://schemas.microsoft.com/office/powerpoint/2010/main" val="3288090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p:cNvSpPr>
            <a:spLocks noGrp="1"/>
          </p:cNvSpPr>
          <p:nvPr>
            <p:ph type="title"/>
          </p:nvPr>
        </p:nvSpPr>
        <p:spPr/>
        <p:txBody>
          <a:bodyPr/>
          <a:lstStyle/>
          <a:p>
            <a:pPr eaLnBrk="1" hangingPunct="1"/>
            <a:r>
              <a:rPr lang="en-US" altLang="ja-JP" smtClean="0"/>
              <a:t>Cloud chamber animation</a:t>
            </a:r>
            <a:endParaRPr lang="ja-JP" altLang="en-US" smtClean="0"/>
          </a:p>
        </p:txBody>
      </p:sp>
      <p:pic>
        <p:nvPicPr>
          <p:cNvPr id="6" name="beta_kiri.AVI">
            <a:hlinkClick r:id="" action="ppaction://media"/>
          </p:cNvPr>
          <p:cNvPicPr>
            <a:picLocks noGrp="1" noChangeAspect="1"/>
          </p:cNvPicPr>
          <p:nvPr>
            <p:ph sz="half" idx="2"/>
            <a:videoFile r:link="rId2"/>
            <p:extLst>
              <p:ext uri="{DAA4B4D4-6D71-4841-9C94-3DE7FCFB9230}">
                <p14:media xmlns:p14="http://schemas.microsoft.com/office/powerpoint/2010/main" r:link="rId1"/>
              </p:ext>
            </p:extLst>
          </p:nvPr>
        </p:nvPicPr>
        <p:blipFill>
          <a:blip r:embed="rId6"/>
          <a:stretch>
            <a:fillRect/>
          </a:stretch>
        </p:blipFill>
        <p:spPr>
          <a:xfrm>
            <a:off x="323528" y="2397319"/>
            <a:ext cx="4038600" cy="3028950"/>
          </a:xfrm>
        </p:spPr>
      </p:pic>
      <p:pic>
        <p:nvPicPr>
          <p:cNvPr id="3" name="beta_kiri">
            <a:hlinkClick r:id="" action="ppaction://media"/>
          </p:cNvPr>
          <p:cNvPicPr>
            <a:picLocks noGrp="1" noChangeAspect="1"/>
          </p:cNvPicPr>
          <p:nvPr>
            <p:ph sz="half" idx="1"/>
            <a:videoFile r:link="rId4"/>
            <p:extLst>
              <p:ext uri="{DAA4B4D4-6D71-4841-9C94-3DE7FCFB9230}">
                <p14:media xmlns:p14="http://schemas.microsoft.com/office/powerpoint/2010/main" r:embed="rId3"/>
              </p:ext>
            </p:extLst>
          </p:nvPr>
        </p:nvPicPr>
        <p:blipFill>
          <a:blip r:embed="rId7"/>
          <a:stretch>
            <a:fillRect/>
          </a:stretch>
        </p:blipFill>
        <p:spPr>
          <a:xfrm>
            <a:off x="4648200" y="2397319"/>
            <a:ext cx="4038600" cy="3028950"/>
          </a:xfrm>
        </p:spPr>
      </p:pic>
    </p:spTree>
    <p:extLst>
      <p:ext uri="{BB962C8B-B14F-4D97-AF65-F5344CB8AC3E}">
        <p14:creationId xmlns:p14="http://schemas.microsoft.com/office/powerpoint/2010/main" val="371244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video>
              <p:cMediaNode vol="80000">
                <p:cTn id="13" fill="hold" display="0">
                  <p:stCondLst>
                    <p:cond delay="indefinite"/>
                  </p:stCondLst>
                </p:cTn>
                <p:tgtEl>
                  <p:spTgt spid="3"/>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normAutofit fontScale="90000"/>
          </a:bodyPr>
          <a:lstStyle/>
          <a:p>
            <a:pPr eaLnBrk="1" hangingPunct="1">
              <a:defRPr/>
            </a:pPr>
            <a:r>
              <a:rPr lang="en-US" altLang="ja-JP" sz="4000" dirty="0" smtClean="0"/>
              <a:t>Cloud chamber, energy loss and</a:t>
            </a:r>
            <a:r>
              <a:rPr lang="ja-JP" altLang="en-US" sz="4000" dirty="0"/>
              <a:t/>
            </a:r>
            <a:br>
              <a:rPr lang="ja-JP" altLang="en-US" sz="4000" dirty="0"/>
            </a:br>
            <a:r>
              <a:rPr lang="en-US" altLang="ja-JP" sz="4000" dirty="0" smtClean="0"/>
              <a:t>discovery of positron(1932)</a:t>
            </a:r>
            <a:endParaRPr lang="ja-JP" altLang="en-US" sz="4000" dirty="0"/>
          </a:p>
        </p:txBody>
      </p:sp>
      <p:sp>
        <p:nvSpPr>
          <p:cNvPr id="30723" name="Rectangle 3"/>
          <p:cNvSpPr>
            <a:spLocks noGrp="1" noChangeArrowheads="1"/>
          </p:cNvSpPr>
          <p:nvPr>
            <p:ph idx="1"/>
          </p:nvPr>
        </p:nvSpPr>
        <p:spPr/>
        <p:txBody>
          <a:bodyPr/>
          <a:lstStyle/>
          <a:p>
            <a:pPr eaLnBrk="1" hangingPunct="1"/>
            <a:endParaRPr lang="ja-JP" altLang="ja-JP" smtClean="0"/>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276475"/>
            <a:ext cx="3629025"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 Box 5"/>
          <p:cNvSpPr txBox="1">
            <a:spLocks noChangeArrowheads="1"/>
          </p:cNvSpPr>
          <p:nvPr/>
        </p:nvSpPr>
        <p:spPr bwMode="auto">
          <a:xfrm>
            <a:off x="3995738" y="2276475"/>
            <a:ext cx="4821237"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sz="1600" dirty="0"/>
              <a:t>Anderson's cloud chamber picture of cosmic radiation from 1932 showing for the first time the existence of the anti-electron that we now call the positron. In the picture a charged particle is seen entering from the bottom at high energy. It then looses some of the energy in passing through the 6 mm thick lead plate in the middle. The cloud chamber is placed in a magnetic field and from the curvature of the track one can deduce that it is a positively charged particle. </a:t>
            </a:r>
            <a:r>
              <a:rPr lang="en-US" altLang="ja-JP" sz="1600" dirty="0">
                <a:solidFill>
                  <a:schemeClr val="hlink"/>
                </a:solidFill>
              </a:rPr>
              <a:t>From the energy loss in the lead and the length of the tracks after passing though the lead, an upper limit of the mass of the particle can be made</a:t>
            </a:r>
            <a:r>
              <a:rPr lang="en-US" altLang="ja-JP" sz="1600" dirty="0"/>
              <a:t>. In this case Anderson deduces that the mass is less </a:t>
            </a:r>
            <a:r>
              <a:rPr lang="en-US" altLang="ja-JP" sz="1600" dirty="0" smtClean="0"/>
              <a:t>than </a:t>
            </a:r>
            <a:r>
              <a:rPr lang="en-US" altLang="ja-JP" sz="1600" dirty="0"/>
              <a:t>two times the mass of the electron. Caption credit: CERN </a:t>
            </a:r>
          </a:p>
        </p:txBody>
      </p:sp>
      <p:sp>
        <p:nvSpPr>
          <p:cNvPr id="30726" name="Line 6"/>
          <p:cNvSpPr>
            <a:spLocks noChangeShapeType="1"/>
          </p:cNvSpPr>
          <p:nvPr/>
        </p:nvSpPr>
        <p:spPr bwMode="auto">
          <a:xfrm flipV="1">
            <a:off x="1187450" y="4365625"/>
            <a:ext cx="288925" cy="792163"/>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0727" name="Text Box 7"/>
          <p:cNvSpPr txBox="1">
            <a:spLocks noChangeArrowheads="1"/>
          </p:cNvSpPr>
          <p:nvPr/>
        </p:nvSpPr>
        <p:spPr bwMode="auto">
          <a:xfrm>
            <a:off x="2032000" y="2513013"/>
            <a:ext cx="1111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a:t>Q=+1</a:t>
            </a:r>
          </a:p>
          <a:p>
            <a:pPr eaLnBrk="1" hangingPunct="1"/>
            <a:r>
              <a:rPr lang="en-US" altLang="ja-JP"/>
              <a:t>p and </a:t>
            </a:r>
            <a:r>
              <a:rPr lang="en-US" altLang="ja-JP">
                <a:latin typeface="Symbol" pitchFamily="18" charset="2"/>
              </a:rPr>
              <a:t>D</a:t>
            </a:r>
            <a:r>
              <a:rPr lang="en-US" altLang="ja-JP"/>
              <a:t>E</a:t>
            </a:r>
          </a:p>
        </p:txBody>
      </p:sp>
    </p:spTree>
    <p:extLst>
      <p:ext uri="{BB962C8B-B14F-4D97-AF65-F5344CB8AC3E}">
        <p14:creationId xmlns:p14="http://schemas.microsoft.com/office/powerpoint/2010/main" val="3085608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What can you tell from the Anderson’s picture?</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Momentum of particle?</a:t>
            </a:r>
          </a:p>
          <a:p>
            <a:r>
              <a:rPr kumimoji="1" lang="en-US" altLang="ja-JP" dirty="0" smtClean="0"/>
              <a:t>Mass of particle?</a:t>
            </a:r>
          </a:p>
          <a:p>
            <a:r>
              <a:rPr lang="en-US" altLang="ja-JP" dirty="0" smtClean="0"/>
              <a:t>Charge of particle?</a:t>
            </a:r>
          </a:p>
          <a:p>
            <a:r>
              <a:rPr kumimoji="1" lang="en-US" altLang="ja-JP" dirty="0" smtClean="0"/>
              <a:t>Discovery or routine observation?</a:t>
            </a:r>
            <a:endParaRPr kumimoji="1" lang="ja-JP" altLang="en-US" dirty="0"/>
          </a:p>
        </p:txBody>
      </p:sp>
    </p:spTree>
    <p:extLst>
      <p:ext uri="{BB962C8B-B14F-4D97-AF65-F5344CB8AC3E}">
        <p14:creationId xmlns:p14="http://schemas.microsoft.com/office/powerpoint/2010/main" val="1934416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pPr algn="r"/>
            <a:r>
              <a:rPr lang="en-US" altLang="ja-JP" dirty="0" smtClean="0"/>
              <a:t>“Cloud” was replaced with “Bubble” shortly</a:t>
            </a:r>
            <a:r>
              <a:rPr lang="ja-JP" altLang="en-US" dirty="0"/>
              <a:t>　</a:t>
            </a:r>
            <a:r>
              <a:rPr lang="ja-JP" altLang="en-US" dirty="0" smtClean="0"/>
              <a:t>　　　　　　</a:t>
            </a:r>
            <a:endParaRPr kumimoji="1" lang="ja-JP" altLang="en-US" dirty="0"/>
          </a:p>
        </p:txBody>
      </p:sp>
      <p:sp>
        <p:nvSpPr>
          <p:cNvPr id="2" name="コンテンツ プレースホルダー 1"/>
          <p:cNvSpPr>
            <a:spLocks noGrp="1"/>
          </p:cNvSpPr>
          <p:nvPr>
            <p:ph sz="half" idx="1"/>
          </p:nvPr>
        </p:nvSpPr>
        <p:spPr>
          <a:xfrm>
            <a:off x="609600" y="1600200"/>
            <a:ext cx="3733800" cy="4114800"/>
          </a:xfrm>
          <a:prstGeom prst="rect">
            <a:avLst/>
          </a:prstGeom>
        </p:spPr>
        <p:txBody>
          <a:bodyPr/>
          <a:lstStyle/>
          <a:p>
            <a:endParaRPr kumimoji="1" lang="ja-JP" altLang="en-US"/>
          </a:p>
        </p:txBody>
      </p:sp>
      <p:sp>
        <p:nvSpPr>
          <p:cNvPr id="3" name="コンテンツ プレースホルダー 2"/>
          <p:cNvSpPr>
            <a:spLocks noGrp="1"/>
          </p:cNvSpPr>
          <p:nvPr>
            <p:ph sz="half" idx="2"/>
          </p:nvPr>
        </p:nvSpPr>
        <p:spPr>
          <a:xfrm>
            <a:off x="4800600" y="1600200"/>
            <a:ext cx="3733800" cy="4114800"/>
          </a:xfrm>
          <a:prstGeom prst="rect">
            <a:avLst/>
          </a:prstGeom>
        </p:spPr>
        <p:txBody>
          <a:bodyPr/>
          <a:lstStyle/>
          <a:p>
            <a:endParaRPr kumimoji="1" lang="ja-JP" alt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6" y="1497013"/>
            <a:ext cx="9082087"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9162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23528" y="413792"/>
            <a:ext cx="8229600" cy="1143000"/>
          </a:xfrm>
        </p:spPr>
        <p:txBody>
          <a:bodyPr>
            <a:normAutofit fontScale="90000"/>
          </a:bodyPr>
          <a:lstStyle/>
          <a:p>
            <a:pPr eaLnBrk="1" hangingPunct="1"/>
            <a:r>
              <a:rPr lang="en-US" altLang="ja-JP" dirty="0" smtClean="0"/>
              <a:t>KEK Accelerators </a:t>
            </a:r>
            <a:r>
              <a:rPr lang="en-US" altLang="ja-JP" dirty="0" smtClean="0"/>
              <a:t/>
            </a:r>
            <a:br>
              <a:rPr lang="en-US" altLang="ja-JP" dirty="0" smtClean="0"/>
            </a:br>
            <a:r>
              <a:rPr lang="en-US" altLang="ja-JP" dirty="0" err="1" smtClean="0"/>
              <a:t>Tsukuaba</a:t>
            </a:r>
            <a:r>
              <a:rPr lang="en-US" altLang="ja-JP" dirty="0" smtClean="0"/>
              <a:t>     Electron/Positron</a:t>
            </a:r>
            <a:r>
              <a:rPr lang="en-US" altLang="ja-JP" dirty="0" smtClean="0"/>
              <a:t/>
            </a:r>
            <a:br>
              <a:rPr lang="en-US" altLang="ja-JP" dirty="0" smtClean="0"/>
            </a:br>
            <a:endParaRPr lang="ja-JP" altLang="ja-JP" dirty="0" smtClean="0"/>
          </a:p>
        </p:txBody>
      </p:sp>
      <p:sp>
        <p:nvSpPr>
          <p:cNvPr id="7171" name="Rectangle 3"/>
          <p:cNvSpPr>
            <a:spLocks noGrp="1" noChangeArrowheads="1"/>
          </p:cNvSpPr>
          <p:nvPr>
            <p:ph idx="1"/>
          </p:nvPr>
        </p:nvSpPr>
        <p:spPr/>
        <p:txBody>
          <a:bodyPr/>
          <a:lstStyle/>
          <a:p>
            <a:pPr eaLnBrk="1" hangingPunct="1"/>
            <a:endParaRPr lang="ja-JP" altLang="ja-JP" dirty="0" smtClean="0"/>
          </a:p>
        </p:txBody>
      </p:sp>
      <p:pic>
        <p:nvPicPr>
          <p:cNvPr id="7172" name="Picture 4"/>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colorTemperature colorTemp="5200"/>
                    </a14:imgEffect>
                    <a14:imgEffect>
                      <a14:saturation sat="92000"/>
                    </a14:imgEffect>
                  </a14:imgLayer>
                </a14:imgProps>
              </a:ext>
              <a:ext uri="{28A0092B-C50C-407E-A947-70E740481C1C}">
                <a14:useLocalDpi xmlns:a14="http://schemas.microsoft.com/office/drawing/2010/main" val="0"/>
              </a:ext>
            </a:extLst>
          </a:blip>
          <a:srcRect/>
          <a:stretch>
            <a:fillRect/>
          </a:stretch>
        </p:blipFill>
        <p:spPr bwMode="auto">
          <a:xfrm>
            <a:off x="259878" y="959817"/>
            <a:ext cx="6256338" cy="599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7270" name="Text Box 6"/>
          <p:cNvSpPr txBox="1">
            <a:spLocks noChangeArrowheads="1"/>
          </p:cNvSpPr>
          <p:nvPr/>
        </p:nvSpPr>
        <p:spPr bwMode="auto">
          <a:xfrm>
            <a:off x="6300192" y="123924"/>
            <a:ext cx="2531462" cy="9233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Times New Roman" pitchFamily="18" charset="0"/>
                <a:ea typeface="ＭＳ Ｐゴシック" charset="-128"/>
              </a:defRPr>
            </a:lvl1pPr>
            <a:lvl2pPr marL="742950" indent="-285750" eaLnBrk="0" hangingPunct="0">
              <a:defRPr kumimoji="1">
                <a:solidFill>
                  <a:schemeClr val="tx1"/>
                </a:solidFill>
                <a:latin typeface="Times New Roman" pitchFamily="18" charset="0"/>
                <a:ea typeface="ＭＳ Ｐゴシック" charset="-128"/>
              </a:defRPr>
            </a:lvl2pPr>
            <a:lvl3pPr marL="1143000" indent="-228600" eaLnBrk="0" hangingPunct="0">
              <a:defRPr kumimoji="1">
                <a:solidFill>
                  <a:schemeClr val="tx1"/>
                </a:solidFill>
                <a:latin typeface="Times New Roman" pitchFamily="18" charset="0"/>
                <a:ea typeface="ＭＳ Ｐゴシック" charset="-128"/>
              </a:defRPr>
            </a:lvl3pPr>
            <a:lvl4pPr marL="1600200" indent="-228600" eaLnBrk="0" hangingPunct="0">
              <a:defRPr kumimoji="1">
                <a:solidFill>
                  <a:schemeClr val="tx1"/>
                </a:solidFill>
                <a:latin typeface="Times New Roman" pitchFamily="18" charset="0"/>
                <a:ea typeface="ＭＳ Ｐゴシック" charset="-128"/>
              </a:defRPr>
            </a:lvl4pPr>
            <a:lvl5pPr marL="2057400" indent="-228600" eaLnBrk="0" hangingPunct="0">
              <a:defRPr kumimoji="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9pPr>
          </a:lstStyle>
          <a:p>
            <a:pPr algn="ctr" eaLnBrk="1" hangingPunct="1"/>
            <a:r>
              <a:rPr lang="en-US" altLang="ja-JP" b="1" dirty="0" smtClean="0">
                <a:solidFill>
                  <a:srgbClr val="7030A0"/>
                </a:solidFill>
                <a:latin typeface="Arial" charset="0"/>
              </a:rPr>
              <a:t>1km diameter </a:t>
            </a:r>
          </a:p>
          <a:p>
            <a:pPr algn="ctr" eaLnBrk="1" hangingPunct="1"/>
            <a:r>
              <a:rPr lang="en-US" altLang="ja-JP" b="1" dirty="0" smtClean="0">
                <a:solidFill>
                  <a:srgbClr val="7030A0"/>
                </a:solidFill>
                <a:latin typeface="Arial" charset="0"/>
              </a:rPr>
              <a:t>large accelerator ring</a:t>
            </a:r>
          </a:p>
          <a:p>
            <a:pPr algn="ctr" eaLnBrk="1" hangingPunct="1"/>
            <a:r>
              <a:rPr lang="en-US" altLang="ja-JP" b="1" dirty="0" smtClean="0">
                <a:solidFill>
                  <a:srgbClr val="7030A0"/>
                </a:solidFill>
                <a:latin typeface="Arial" charset="0"/>
              </a:rPr>
              <a:t>10m underground</a:t>
            </a:r>
            <a:endParaRPr lang="ja-JP" altLang="en-US" b="1" dirty="0">
              <a:solidFill>
                <a:srgbClr val="7030A0"/>
              </a:solidFill>
              <a:latin typeface="Arial" charset="0"/>
            </a:endParaRPr>
          </a:p>
        </p:txBody>
      </p:sp>
      <p:sp>
        <p:nvSpPr>
          <p:cNvPr id="267271" name="Oval 7"/>
          <p:cNvSpPr>
            <a:spLocks noChangeArrowheads="1"/>
          </p:cNvSpPr>
          <p:nvPr/>
        </p:nvSpPr>
        <p:spPr bwMode="auto">
          <a:xfrm>
            <a:off x="1479541" y="1666725"/>
            <a:ext cx="2641212" cy="2501776"/>
          </a:xfrm>
          <a:prstGeom prst="ellipse">
            <a:avLst/>
          </a:prstGeom>
          <a:noFill/>
          <a:ln w="38100">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cxnSp>
        <p:nvCxnSpPr>
          <p:cNvPr id="5" name="直線矢印コネクタ 4"/>
          <p:cNvCxnSpPr/>
          <p:nvPr/>
        </p:nvCxnSpPr>
        <p:spPr>
          <a:xfrm flipH="1" flipV="1">
            <a:off x="2248545" y="4024485"/>
            <a:ext cx="648073" cy="172819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Oval 7"/>
          <p:cNvSpPr>
            <a:spLocks noChangeArrowheads="1"/>
          </p:cNvSpPr>
          <p:nvPr/>
        </p:nvSpPr>
        <p:spPr bwMode="auto">
          <a:xfrm>
            <a:off x="2055605" y="3331789"/>
            <a:ext cx="465184" cy="430307"/>
          </a:xfrm>
          <a:prstGeom prst="ellipse">
            <a:avLst/>
          </a:prstGeom>
          <a:noFill/>
          <a:ln w="38100">
            <a:solidFill>
              <a:srgbClr val="7030A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12" name="Oval 7"/>
          <p:cNvSpPr>
            <a:spLocks noChangeArrowheads="1"/>
          </p:cNvSpPr>
          <p:nvPr/>
        </p:nvSpPr>
        <p:spPr bwMode="auto">
          <a:xfrm>
            <a:off x="1911589" y="4053610"/>
            <a:ext cx="321168" cy="286291"/>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2" name="テキスト ボックス 1"/>
          <p:cNvSpPr txBox="1"/>
          <p:nvPr/>
        </p:nvSpPr>
        <p:spPr>
          <a:xfrm>
            <a:off x="6516216" y="1294827"/>
            <a:ext cx="2430474" cy="2308324"/>
          </a:xfrm>
          <a:prstGeom prst="rect">
            <a:avLst/>
          </a:prstGeom>
          <a:noFill/>
        </p:spPr>
        <p:txBody>
          <a:bodyPr wrap="none" rtlCol="0">
            <a:spAutoFit/>
          </a:bodyPr>
          <a:lstStyle/>
          <a:p>
            <a:r>
              <a:rPr lang="en-US" altLang="ja-JP" sz="3600" dirty="0" err="1" smtClean="0"/>
              <a:t>SuperKEKB</a:t>
            </a:r>
            <a:r>
              <a:rPr lang="en-US" altLang="ja-JP" sz="3600" dirty="0" smtClean="0"/>
              <a:t>/</a:t>
            </a:r>
          </a:p>
          <a:p>
            <a:r>
              <a:rPr kumimoji="1" lang="en-US" altLang="ja-JP" sz="3600" dirty="0"/>
              <a:t> </a:t>
            </a:r>
            <a:r>
              <a:rPr kumimoji="1" lang="en-US" altLang="ja-JP" sz="3600" dirty="0" smtClean="0"/>
              <a:t>       Belle II</a:t>
            </a:r>
          </a:p>
          <a:p>
            <a:r>
              <a:rPr lang="en-US" altLang="ja-JP" sz="3600" dirty="0" smtClean="0"/>
              <a:t>PF  PF-AR</a:t>
            </a:r>
          </a:p>
          <a:p>
            <a:r>
              <a:rPr kumimoji="1" lang="en-US" altLang="ja-JP" sz="3600" dirty="0" smtClean="0"/>
              <a:t>     (SRF)</a:t>
            </a:r>
            <a:endParaRPr kumimoji="1" lang="ja-JP" altLang="en-US" sz="3600" dirty="0"/>
          </a:p>
        </p:txBody>
      </p:sp>
    </p:spTree>
    <p:extLst>
      <p:ext uri="{BB962C8B-B14F-4D97-AF65-F5344CB8AC3E}">
        <p14:creationId xmlns:p14="http://schemas.microsoft.com/office/powerpoint/2010/main" val="11108164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67270"/>
                                        </p:tgtEl>
                                        <p:attrNameLst>
                                          <p:attrName>style.visibility</p:attrName>
                                        </p:attrNameLst>
                                      </p:cBhvr>
                                      <p:to>
                                        <p:strVal val="visible"/>
                                      </p:to>
                                    </p:set>
                                    <p:anim calcmode="lin" valueType="num">
                                      <p:cBhvr>
                                        <p:cTn id="7" dur="500" fill="hold"/>
                                        <p:tgtEl>
                                          <p:spTgt spid="267270"/>
                                        </p:tgtEl>
                                        <p:attrNameLst>
                                          <p:attrName>ppt_w</p:attrName>
                                        </p:attrNameLst>
                                      </p:cBhvr>
                                      <p:tavLst>
                                        <p:tav tm="0">
                                          <p:val>
                                            <p:fltVal val="0"/>
                                          </p:val>
                                        </p:tav>
                                        <p:tav tm="100000">
                                          <p:val>
                                            <p:strVal val="#ppt_w"/>
                                          </p:val>
                                        </p:tav>
                                      </p:tavLst>
                                    </p:anim>
                                    <p:anim calcmode="lin" valueType="num">
                                      <p:cBhvr>
                                        <p:cTn id="8" dur="500" fill="hold"/>
                                        <p:tgtEl>
                                          <p:spTgt spid="26727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500"/>
                            </p:stCondLst>
                            <p:childTnLst>
                              <p:par>
                                <p:cTn id="15" presetID="21" presetClass="entr" presetSubtype="3" fill="hold" nodeType="afterEffect">
                                  <p:stCondLst>
                                    <p:cond delay="0"/>
                                  </p:stCondLst>
                                  <p:childTnLst>
                                    <p:set>
                                      <p:cBhvr>
                                        <p:cTn id="16" dur="1" fill="hold">
                                          <p:stCondLst>
                                            <p:cond delay="0"/>
                                          </p:stCondLst>
                                        </p:cTn>
                                        <p:tgtEl>
                                          <p:spTgt spid="267271"/>
                                        </p:tgtEl>
                                        <p:attrNameLst>
                                          <p:attrName>style.visibility</p:attrName>
                                        </p:attrNameLst>
                                      </p:cBhvr>
                                      <p:to>
                                        <p:strVal val="visible"/>
                                      </p:to>
                                    </p:set>
                                    <p:animEffect transition="in" filter="wheel(3)">
                                      <p:cBhvr>
                                        <p:cTn id="17" dur="2000"/>
                                        <p:tgtEl>
                                          <p:spTgt spid="267271"/>
                                        </p:tgtEl>
                                      </p:cBhvr>
                                    </p:animEffect>
                                  </p:childTnLst>
                                </p:cTn>
                              </p:par>
                            </p:childTnLst>
                          </p:cTn>
                        </p:par>
                        <p:par>
                          <p:cTn id="18" fill="hold">
                            <p:stCondLst>
                              <p:cond delay="2500"/>
                            </p:stCondLst>
                            <p:childTnLst>
                              <p:par>
                                <p:cTn id="19" presetID="21" presetClass="entr" presetSubtype="3"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3)">
                                      <p:cBhvr>
                                        <p:cTn id="21" dur="2000"/>
                                        <p:tgtEl>
                                          <p:spTgt spid="11"/>
                                        </p:tgtEl>
                                      </p:cBhvr>
                                    </p:animEffect>
                                  </p:childTnLst>
                                </p:cTn>
                              </p:par>
                            </p:childTnLst>
                          </p:cTn>
                        </p:par>
                        <p:par>
                          <p:cTn id="22" fill="hold">
                            <p:stCondLst>
                              <p:cond delay="4500"/>
                            </p:stCondLst>
                            <p:childTnLst>
                              <p:par>
                                <p:cTn id="23" presetID="21" presetClass="entr" presetSubtype="3"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3)">
                                      <p:cBhvr>
                                        <p:cTn id="2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7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ja-JP" sz="4000" smtClean="0"/>
              <a:t>Excitation and scintillation</a:t>
            </a:r>
            <a:r>
              <a:rPr lang="ja-JP" altLang="en-US" sz="4000" smtClean="0"/>
              <a:t/>
            </a:r>
            <a:br>
              <a:rPr lang="ja-JP" altLang="en-US" sz="4000" smtClean="0"/>
            </a:br>
            <a:r>
              <a:rPr lang="en-US" altLang="ja-JP" sz="2400" smtClean="0"/>
              <a:t>Aurora</a:t>
            </a:r>
            <a:r>
              <a:rPr lang="ja-JP" altLang="en-US" sz="2400" smtClean="0"/>
              <a:t> </a:t>
            </a:r>
            <a:r>
              <a:rPr lang="en-US" altLang="ja-JP" sz="2400" smtClean="0"/>
              <a:t>is a cosmic ray detector in the skay</a:t>
            </a:r>
            <a:endParaRPr lang="ja-JP" altLang="en-US" sz="2400" smtClean="0"/>
          </a:p>
        </p:txBody>
      </p:sp>
      <p:pic>
        <p:nvPicPr>
          <p:cNvPr id="2" name="Scintillation_ISS_HD_LIVE_VIDEO_20171016_00040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600200"/>
            <a:ext cx="8045450" cy="4525963"/>
          </a:xfrm>
        </p:spPr>
      </p:pic>
    </p:spTree>
    <p:extLst>
      <p:ext uri="{BB962C8B-B14F-4D97-AF65-F5344CB8AC3E}">
        <p14:creationId xmlns:p14="http://schemas.microsoft.com/office/powerpoint/2010/main" val="9916972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smtClean="0"/>
              <a:t>Scitillation</a:t>
            </a:r>
            <a:endParaRPr kumimoji="1" lang="ja-JP" altLang="en-US" dirty="0"/>
          </a:p>
        </p:txBody>
      </p:sp>
      <p:sp>
        <p:nvSpPr>
          <p:cNvPr id="5" name="テキスト プレースホルダー 4"/>
          <p:cNvSpPr>
            <a:spLocks noGrp="1"/>
          </p:cNvSpPr>
          <p:nvPr>
            <p:ph type="body" idx="1"/>
          </p:nvPr>
        </p:nvSpPr>
        <p:spPr/>
        <p:txBody>
          <a:bodyPr/>
          <a:lstStyle/>
          <a:p>
            <a:endParaRPr kumimoji="1" lang="ja-JP" altLang="en-US"/>
          </a:p>
        </p:txBody>
      </p:sp>
      <p:sp>
        <p:nvSpPr>
          <p:cNvPr id="3" name="コンテンツ プレースホルダー 2"/>
          <p:cNvSpPr>
            <a:spLocks noGrp="1"/>
          </p:cNvSpPr>
          <p:nvPr>
            <p:ph sz="half" idx="2"/>
          </p:nvPr>
        </p:nvSpPr>
        <p:spPr/>
        <p:txBody>
          <a:bodyPr/>
          <a:lstStyle/>
          <a:p>
            <a:endParaRPr kumimoji="1" lang="ja-JP" altLang="en-US" dirty="0"/>
          </a:p>
        </p:txBody>
      </p:sp>
      <p:sp>
        <p:nvSpPr>
          <p:cNvPr id="6" name="テキスト プレースホルダー 5"/>
          <p:cNvSpPr>
            <a:spLocks noGrp="1"/>
          </p:cNvSpPr>
          <p:nvPr>
            <p:ph type="body" sz="quarter" idx="3"/>
          </p:nvPr>
        </p:nvSpPr>
        <p:spPr/>
        <p:txBody>
          <a:bodyPr/>
          <a:lstStyle/>
          <a:p>
            <a:r>
              <a:rPr lang="en-US" altLang="ja-JP" dirty="0"/>
              <a:t>Demonstration</a:t>
            </a:r>
            <a:endParaRPr kumimoji="1" lang="ja-JP" altLang="en-US" dirty="0"/>
          </a:p>
        </p:txBody>
      </p:sp>
      <p:sp>
        <p:nvSpPr>
          <p:cNvPr id="7" name="コンテンツ プレースホルダー 6"/>
          <p:cNvSpPr>
            <a:spLocks noGrp="1"/>
          </p:cNvSpPr>
          <p:nvPr>
            <p:ph sz="quarter" idx="4"/>
          </p:nvPr>
        </p:nvSpPr>
        <p:spPr/>
        <p:txBody>
          <a:bodyPr/>
          <a:lstStyle/>
          <a:p>
            <a:r>
              <a:rPr lang="en-US" altLang="ja-JP" dirty="0"/>
              <a:t>UV LED light and scintillators</a:t>
            </a:r>
          </a:p>
          <a:p>
            <a:endParaRPr kumimoji="1" lang="ja-JP" altLang="en-US" dirty="0"/>
          </a:p>
        </p:txBody>
      </p:sp>
      <p:pic>
        <p:nvPicPr>
          <p:cNvPr id="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08920"/>
            <a:ext cx="533260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6965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stop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060575"/>
            <a:ext cx="2665413"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Rectangle 3"/>
          <p:cNvSpPr>
            <a:spLocks noGrp="1" noChangeArrowheads="1"/>
          </p:cNvSpPr>
          <p:nvPr>
            <p:ph type="title"/>
          </p:nvPr>
        </p:nvSpPr>
        <p:spPr/>
        <p:txBody>
          <a:bodyPr/>
          <a:lstStyle/>
          <a:p>
            <a:pPr eaLnBrk="1" hangingPunct="1"/>
            <a:r>
              <a:rPr lang="en-GB" altLang="ja-JP" sz="4000" smtClean="0"/>
              <a:t>Cherenkov Radiation (1)</a:t>
            </a:r>
          </a:p>
        </p:txBody>
      </p:sp>
      <p:sp>
        <p:nvSpPr>
          <p:cNvPr id="39940" name="Rectangle 4"/>
          <p:cNvSpPr>
            <a:spLocks noGrp="1" noChangeArrowheads="1"/>
          </p:cNvSpPr>
          <p:nvPr>
            <p:ph idx="1"/>
          </p:nvPr>
        </p:nvSpPr>
        <p:spPr/>
        <p:txBody>
          <a:bodyPr/>
          <a:lstStyle/>
          <a:p>
            <a:pPr eaLnBrk="1" hangingPunct="1"/>
            <a:r>
              <a:rPr lang="en-GB" altLang="ja-JP" smtClean="0"/>
              <a:t>Moving charge in matter</a:t>
            </a:r>
          </a:p>
        </p:txBody>
      </p:sp>
      <p:pic>
        <p:nvPicPr>
          <p:cNvPr id="39941" name="Picture 5" descr="slow0"/>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060575"/>
            <a:ext cx="266382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6" descr="fast0"/>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227763" y="2060575"/>
            <a:ext cx="2665412" cy="265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AutoShape 7"/>
          <p:cNvSpPr>
            <a:spLocks noChangeArrowheads="1"/>
          </p:cNvSpPr>
          <p:nvPr/>
        </p:nvSpPr>
        <p:spPr bwMode="auto">
          <a:xfrm>
            <a:off x="1042988" y="5373688"/>
            <a:ext cx="1008062" cy="503237"/>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en-GB" altLang="ja-JP" sz="2400" dirty="0">
                <a:solidFill>
                  <a:schemeClr val="accent6">
                    <a:lumMod val="50000"/>
                  </a:schemeClr>
                </a:solidFill>
                <a:latin typeface="Times" pitchFamily="18" charset="0"/>
              </a:rPr>
              <a:t>at rest</a:t>
            </a:r>
          </a:p>
        </p:txBody>
      </p:sp>
      <p:sp>
        <p:nvSpPr>
          <p:cNvPr id="39944" name="AutoShape 8"/>
          <p:cNvSpPr>
            <a:spLocks noChangeArrowheads="1"/>
          </p:cNvSpPr>
          <p:nvPr/>
        </p:nvSpPr>
        <p:spPr bwMode="auto">
          <a:xfrm>
            <a:off x="4211638" y="5300663"/>
            <a:ext cx="1008062" cy="503237"/>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en-GB" altLang="ja-JP" sz="2400">
                <a:solidFill>
                  <a:schemeClr val="accent6">
                    <a:lumMod val="50000"/>
                  </a:schemeClr>
                </a:solidFill>
                <a:latin typeface="Times" pitchFamily="18" charset="0"/>
              </a:rPr>
              <a:t>slow</a:t>
            </a:r>
          </a:p>
        </p:txBody>
      </p:sp>
      <p:sp>
        <p:nvSpPr>
          <p:cNvPr id="39945" name="AutoShape 9"/>
          <p:cNvSpPr>
            <a:spLocks noChangeArrowheads="1"/>
          </p:cNvSpPr>
          <p:nvPr/>
        </p:nvSpPr>
        <p:spPr bwMode="auto">
          <a:xfrm>
            <a:off x="7092950" y="5373688"/>
            <a:ext cx="1008063" cy="503237"/>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en-GB" altLang="ja-JP" sz="2400">
                <a:solidFill>
                  <a:schemeClr val="accent6">
                    <a:lumMod val="50000"/>
                  </a:schemeClr>
                </a:solidFill>
                <a:latin typeface="Times" pitchFamily="18" charset="0"/>
              </a:rPr>
              <a:t>fast</a:t>
            </a:r>
          </a:p>
        </p:txBody>
      </p:sp>
    </p:spTree>
    <p:extLst>
      <p:ext uri="{BB962C8B-B14F-4D97-AF65-F5344CB8AC3E}">
        <p14:creationId xmlns:p14="http://schemas.microsoft.com/office/powerpoint/2010/main" val="39634923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p:txBody>
          <a:bodyPr/>
          <a:lstStyle/>
          <a:p>
            <a:pPr eaLnBrk="1" hangingPunct="1"/>
            <a:r>
              <a:rPr lang="en-GB" altLang="ja-JP" sz="4000" smtClean="0"/>
              <a:t>Cherenkov Radiation (2)</a:t>
            </a:r>
          </a:p>
        </p:txBody>
      </p:sp>
      <p:sp>
        <p:nvSpPr>
          <p:cNvPr id="40962" name="Rectangle 2"/>
          <p:cNvSpPr>
            <a:spLocks noGrp="1" noChangeArrowheads="1"/>
          </p:cNvSpPr>
          <p:nvPr>
            <p:ph idx="1"/>
          </p:nvPr>
        </p:nvSpPr>
        <p:spPr>
          <a:xfrm>
            <a:off x="457200" y="1484313"/>
            <a:ext cx="8229600" cy="4525962"/>
          </a:xfrm>
        </p:spPr>
        <p:txBody>
          <a:bodyPr/>
          <a:lstStyle/>
          <a:p>
            <a:pPr eaLnBrk="1" hangingPunct="1"/>
            <a:r>
              <a:rPr lang="en-GB" altLang="ja-JP" dirty="0" smtClean="0"/>
              <a:t>Wave front comes out at certain angle</a:t>
            </a:r>
            <a:br>
              <a:rPr lang="en-GB" altLang="ja-JP" dirty="0" smtClean="0"/>
            </a:br>
            <a:r>
              <a:rPr lang="en-GB" altLang="ja-JP" dirty="0" smtClean="0"/>
              <a:t/>
            </a:r>
            <a:br>
              <a:rPr lang="en-GB" altLang="ja-JP" dirty="0" smtClean="0"/>
            </a:br>
            <a:r>
              <a:rPr lang="en-GB" altLang="ja-JP" dirty="0" smtClean="0"/>
              <a:t/>
            </a:r>
            <a:br>
              <a:rPr lang="en-GB" altLang="ja-JP" dirty="0" smtClean="0"/>
            </a:br>
            <a:r>
              <a:rPr lang="en-GB" altLang="ja-JP" dirty="0" smtClean="0"/>
              <a:t/>
            </a:r>
            <a:br>
              <a:rPr lang="en-GB" altLang="ja-JP" dirty="0" smtClean="0"/>
            </a:br>
            <a:r>
              <a:rPr lang="en-GB" altLang="ja-JP" dirty="0" smtClean="0"/>
              <a:t/>
            </a:r>
            <a:br>
              <a:rPr lang="en-GB" altLang="ja-JP" dirty="0" smtClean="0"/>
            </a:br>
            <a:r>
              <a:rPr lang="en-GB" altLang="ja-JP" dirty="0" smtClean="0"/>
              <a:t/>
            </a:r>
            <a:br>
              <a:rPr lang="en-GB" altLang="ja-JP" dirty="0" smtClean="0"/>
            </a:br>
            <a:r>
              <a:rPr lang="en-GB" altLang="ja-JP" dirty="0" smtClean="0"/>
              <a:t/>
            </a:r>
            <a:br>
              <a:rPr lang="en-GB" altLang="ja-JP" dirty="0" smtClean="0"/>
            </a:br>
            <a:r>
              <a:rPr lang="en-GB" altLang="ja-JP" dirty="0" smtClean="0">
                <a:solidFill>
                  <a:srgbClr val="FF0000"/>
                </a:solidFill>
              </a:rPr>
              <a:t>The particle with </a:t>
            </a:r>
            <a:r>
              <a:rPr lang="en-GB" altLang="ja-JP" dirty="0" smtClean="0">
                <a:solidFill>
                  <a:srgbClr val="FF0000"/>
                </a:solidFill>
                <a:latin typeface="Symbol" pitchFamily="18" charset="2"/>
              </a:rPr>
              <a:t>b</a:t>
            </a:r>
            <a:r>
              <a:rPr lang="en-GB" altLang="ja-JP" dirty="0" smtClean="0">
                <a:solidFill>
                  <a:srgbClr val="FF0000"/>
                </a:solidFill>
              </a:rPr>
              <a:t>&lt;</a:t>
            </a:r>
            <a:r>
              <a:rPr lang="en-GB" altLang="ja-JP" i="1" dirty="0" smtClean="0">
                <a:solidFill>
                  <a:srgbClr val="FF0000"/>
                </a:solidFill>
              </a:rPr>
              <a:t>1/n</a:t>
            </a:r>
            <a:r>
              <a:rPr lang="en-GB" altLang="ja-JP" dirty="0" smtClean="0">
                <a:solidFill>
                  <a:srgbClr val="FF0000"/>
                </a:solidFill>
              </a:rPr>
              <a:t> could never emit the radiation</a:t>
            </a:r>
          </a:p>
        </p:txBody>
      </p:sp>
      <p:sp>
        <p:nvSpPr>
          <p:cNvPr id="40963" name="AutoShape 3"/>
          <p:cNvSpPr>
            <a:spLocks noChangeArrowheads="1"/>
          </p:cNvSpPr>
          <p:nvPr/>
        </p:nvSpPr>
        <p:spPr bwMode="auto">
          <a:xfrm>
            <a:off x="6537325" y="4159250"/>
            <a:ext cx="1584325" cy="865188"/>
          </a:xfrm>
          <a:prstGeom prst="roundRect">
            <a:avLst>
              <a:gd name="adj" fmla="val 16667"/>
            </a:avLst>
          </a:prstGeom>
          <a:solidFill>
            <a:srgbClr val="FFFF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40965" name="Picture 5" descr="cerf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989138"/>
            <a:ext cx="2903538" cy="243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Picture 6" descr="cerfig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6013" y="1989138"/>
            <a:ext cx="2479675"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0967" name="Object 7"/>
          <p:cNvGraphicFramePr>
            <a:graphicFrameLocks noChangeAspect="1"/>
          </p:cNvGraphicFramePr>
          <p:nvPr/>
        </p:nvGraphicFramePr>
        <p:xfrm>
          <a:off x="6608763" y="4192588"/>
          <a:ext cx="1512887" cy="831850"/>
        </p:xfrm>
        <a:graphic>
          <a:graphicData uri="http://schemas.openxmlformats.org/presentationml/2006/ole">
            <mc:AlternateContent xmlns:mc="http://schemas.openxmlformats.org/markup-compatibility/2006">
              <mc:Choice xmlns:v="urn:schemas-microsoft-com:vml" Requires="v">
                <p:oleObj spid="_x0000_s4196" name="Equation" r:id="rId5" imgW="761669" imgH="418918" progId="Equation.DSMT4">
                  <p:embed/>
                </p:oleObj>
              </mc:Choice>
              <mc:Fallback>
                <p:oleObj name="Equation" r:id="rId5" imgW="761669" imgH="418918"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8763" y="4192588"/>
                        <a:ext cx="1512887" cy="83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0968" name="Picture 8" descr="cerfig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213" y="2006600"/>
            <a:ext cx="24574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19130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Cherenkov light in reactors</a:t>
            </a:r>
            <a:endParaRPr kumimoji="1" lang="ja-JP" altLang="en-US" dirty="0"/>
          </a:p>
        </p:txBody>
      </p:sp>
      <p:sp>
        <p:nvSpPr>
          <p:cNvPr id="3" name="コンテンツ プレースホルダー 2"/>
          <p:cNvSpPr>
            <a:spLocks noGrp="1"/>
          </p:cNvSpPr>
          <p:nvPr>
            <p:ph idx="1"/>
          </p:nvPr>
        </p:nvSpPr>
        <p:spPr>
          <a:xfrm>
            <a:off x="202550" y="1322400"/>
            <a:ext cx="8229600" cy="4525963"/>
          </a:xfrm>
        </p:spPr>
        <p:txBody>
          <a:bodyPr/>
          <a:lstStyle/>
          <a:p>
            <a:r>
              <a:rPr lang="en-US" altLang="ja-JP" sz="2800" dirty="0"/>
              <a:t>OPAL </a:t>
            </a:r>
            <a:r>
              <a:rPr lang="en-US" altLang="ja-JP" sz="2800" dirty="0" smtClean="0"/>
              <a:t>– </a:t>
            </a:r>
          </a:p>
          <a:p>
            <a:r>
              <a:rPr lang="en-US" altLang="ja-JP" sz="2800" dirty="0" smtClean="0"/>
              <a:t>the </a:t>
            </a:r>
            <a:r>
              <a:rPr lang="en-US" altLang="ja-JP" sz="2800" dirty="0"/>
              <a:t>Open Pool </a:t>
            </a:r>
            <a:r>
              <a:rPr lang="en-US" altLang="ja-JP" sz="2800" dirty="0" smtClean="0"/>
              <a:t>Australian </a:t>
            </a:r>
            <a:r>
              <a:rPr lang="en-US" altLang="ja-JP" sz="2800" dirty="0" err="1" smtClean="0"/>
              <a:t>Lightwater</a:t>
            </a:r>
            <a:r>
              <a:rPr lang="en-US" altLang="ja-JP" sz="2800" dirty="0" smtClean="0"/>
              <a:t> </a:t>
            </a:r>
            <a:r>
              <a:rPr lang="en-US" altLang="ja-JP" sz="2800" dirty="0"/>
              <a:t>reactor</a:t>
            </a:r>
            <a:endParaRPr kumimoji="1" lang="ja-JP" altLang="en-US" sz="2800" dirty="0"/>
          </a:p>
        </p:txBody>
      </p:sp>
      <p:pic>
        <p:nvPicPr>
          <p:cNvPr id="46082" name="Picture 2" descr="http://www.popsci.com.au/science/energy/how-much-do-you-even-know-about-lucas-heights/opal-2-large-20110926202101-resized_201305311002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5733" y="2605569"/>
            <a:ext cx="6191250" cy="418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273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altLang="ja-JP" dirty="0" err="1" smtClean="0"/>
              <a:t>Intreraction</a:t>
            </a:r>
            <a:r>
              <a:rPr lang="en-US" altLang="ja-JP" dirty="0" smtClean="0"/>
              <a:t> of neutral particles</a:t>
            </a:r>
            <a:endParaRPr lang="ja-JP" altLang="en-US" dirty="0"/>
          </a:p>
        </p:txBody>
      </p:sp>
      <p:sp>
        <p:nvSpPr>
          <p:cNvPr id="121859" name="Rectangle 3"/>
          <p:cNvSpPr>
            <a:spLocks noGrp="1" noChangeArrowheads="1"/>
          </p:cNvSpPr>
          <p:nvPr>
            <p:ph type="body" idx="1"/>
          </p:nvPr>
        </p:nvSpPr>
        <p:spPr/>
        <p:txBody>
          <a:bodyPr/>
          <a:lstStyle/>
          <a:p>
            <a:r>
              <a:rPr lang="en-US" altLang="ja-JP" dirty="0" smtClean="0"/>
              <a:t>Unable to see their ionizations</a:t>
            </a:r>
          </a:p>
          <a:p>
            <a:r>
              <a:rPr lang="en-US" altLang="ja-JP" dirty="0" smtClean="0"/>
              <a:t>Unable to detect their radiation</a:t>
            </a:r>
            <a:endParaRPr lang="ja-JP" altLang="en-US" dirty="0"/>
          </a:p>
          <a:p>
            <a:endParaRPr lang="ja-JP" altLang="en-US" dirty="0"/>
          </a:p>
          <a:p>
            <a:pPr lvl="1"/>
            <a:r>
              <a:rPr lang="en-US" altLang="ja-JP" dirty="0" smtClean="0"/>
              <a:t>Photon, </a:t>
            </a:r>
            <a:r>
              <a:rPr lang="en-US" altLang="ja-JP" dirty="0" smtClean="0">
                <a:latin typeface="Symbol" pitchFamily="18" charset="2"/>
              </a:rPr>
              <a:t>g</a:t>
            </a:r>
            <a:r>
              <a:rPr lang="en-US" altLang="ja-JP" dirty="0" smtClean="0"/>
              <a:t>, X</a:t>
            </a:r>
            <a:r>
              <a:rPr lang="ja-JP" altLang="en-US" dirty="0"/>
              <a:t>　　</a:t>
            </a:r>
            <a:r>
              <a:rPr lang="en-US" altLang="ja-JP" dirty="0" smtClean="0"/>
              <a:t>Electromagnetic interaction</a:t>
            </a:r>
            <a:endParaRPr lang="ja-JP" altLang="en-US" dirty="0"/>
          </a:p>
          <a:p>
            <a:pPr lvl="1"/>
            <a:r>
              <a:rPr lang="en-US" altLang="ja-JP" dirty="0" smtClean="0"/>
              <a:t>Neutron</a:t>
            </a:r>
            <a:r>
              <a:rPr lang="ja-JP" altLang="en-US" dirty="0"/>
              <a:t>　</a:t>
            </a:r>
            <a:r>
              <a:rPr lang="ja-JP" altLang="en-US" dirty="0" smtClean="0"/>
              <a:t> </a:t>
            </a:r>
            <a:r>
              <a:rPr lang="en-US" altLang="ja-JP" dirty="0" smtClean="0"/>
              <a:t>strong</a:t>
            </a:r>
            <a:r>
              <a:rPr lang="ja-JP" altLang="en-US" dirty="0"/>
              <a:t>　</a:t>
            </a:r>
            <a:r>
              <a:rPr lang="en-US" altLang="ja-JP" dirty="0" smtClean="0"/>
              <a:t>interaction with nucleus or nucleon</a:t>
            </a:r>
            <a:endParaRPr lang="en-US" altLang="ja-JP" dirty="0"/>
          </a:p>
          <a:p>
            <a:pPr lvl="1"/>
            <a:r>
              <a:rPr lang="en-US" altLang="ja-JP" dirty="0" smtClean="0"/>
              <a:t>Neutrino    weak interaction with nucleon</a:t>
            </a:r>
            <a:endParaRPr lang="ja-JP" altLang="en-US" dirty="0"/>
          </a:p>
        </p:txBody>
      </p:sp>
    </p:spTree>
    <p:extLst>
      <p:ext uri="{BB962C8B-B14F-4D97-AF65-F5344CB8AC3E}">
        <p14:creationId xmlns:p14="http://schemas.microsoft.com/office/powerpoint/2010/main" val="13506149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ja-JP" dirty="0" smtClean="0"/>
              <a:t>Photoelectric effect</a:t>
            </a:r>
          </a:p>
        </p:txBody>
      </p:sp>
      <p:sp>
        <p:nvSpPr>
          <p:cNvPr id="41987" name="Rectangle 3"/>
          <p:cNvSpPr>
            <a:spLocks noGrp="1" noChangeArrowheads="1"/>
          </p:cNvSpPr>
          <p:nvPr>
            <p:ph type="body" idx="1"/>
          </p:nvPr>
        </p:nvSpPr>
        <p:spPr>
          <a:xfrm>
            <a:off x="-612775" y="1508125"/>
            <a:ext cx="8229600" cy="4525963"/>
          </a:xfrm>
        </p:spPr>
        <p:txBody>
          <a:bodyPr/>
          <a:lstStyle/>
          <a:p>
            <a:pPr eaLnBrk="1" hangingPunct="1"/>
            <a:endParaRPr lang="ja-JP" altLang="ja-JP" smtClean="0"/>
          </a:p>
        </p:txBody>
      </p:sp>
      <p:pic>
        <p:nvPicPr>
          <p:cNvPr id="4198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412875"/>
            <a:ext cx="7127875" cy="526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89" name="Oval 7"/>
          <p:cNvSpPr>
            <a:spLocks noChangeArrowheads="1"/>
          </p:cNvSpPr>
          <p:nvPr/>
        </p:nvSpPr>
        <p:spPr bwMode="auto">
          <a:xfrm>
            <a:off x="6588125" y="2278063"/>
            <a:ext cx="2339975" cy="93503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dirty="0" smtClean="0"/>
              <a:t>Absorbed</a:t>
            </a:r>
            <a:endParaRPr lang="ja-JP" altLang="en-US" dirty="0"/>
          </a:p>
        </p:txBody>
      </p:sp>
      <p:sp>
        <p:nvSpPr>
          <p:cNvPr id="41990" name="Oval 8"/>
          <p:cNvSpPr>
            <a:spLocks noChangeArrowheads="1"/>
          </p:cNvSpPr>
          <p:nvPr/>
        </p:nvSpPr>
        <p:spPr bwMode="auto">
          <a:xfrm>
            <a:off x="2771775" y="2492375"/>
            <a:ext cx="144463" cy="142875"/>
          </a:xfrm>
          <a:prstGeom prst="ellipse">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1" name="Line 9"/>
          <p:cNvSpPr>
            <a:spLocks noChangeShapeType="1"/>
          </p:cNvSpPr>
          <p:nvPr/>
        </p:nvSpPr>
        <p:spPr bwMode="auto">
          <a:xfrm>
            <a:off x="2916238" y="2636838"/>
            <a:ext cx="576262" cy="936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92" name="Line 10"/>
          <p:cNvSpPr>
            <a:spLocks noChangeShapeType="1"/>
          </p:cNvSpPr>
          <p:nvPr/>
        </p:nvSpPr>
        <p:spPr bwMode="auto">
          <a:xfrm flipV="1">
            <a:off x="2916188" y="1628800"/>
            <a:ext cx="647700" cy="863600"/>
          </a:xfrm>
          <a:prstGeom prst="line">
            <a:avLst/>
          </a:prstGeom>
          <a:noFill/>
          <a:ln w="38100">
            <a:solidFill>
              <a:srgbClr val="FF3300"/>
            </a:solidFill>
            <a:prstDash val="sysDot"/>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93" name="Text Box 11"/>
          <p:cNvSpPr txBox="1">
            <a:spLocks noChangeArrowheads="1"/>
          </p:cNvSpPr>
          <p:nvPr/>
        </p:nvSpPr>
        <p:spPr bwMode="auto">
          <a:xfrm>
            <a:off x="3841750" y="1412875"/>
            <a:ext cx="7232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dirty="0" smtClean="0"/>
              <a:t>X</a:t>
            </a:r>
            <a:r>
              <a:rPr lang="ja-JP" altLang="en-US" dirty="0"/>
              <a:t> </a:t>
            </a:r>
            <a:r>
              <a:rPr lang="en-US" altLang="ja-JP" dirty="0" smtClean="0"/>
              <a:t>ray</a:t>
            </a:r>
            <a:endParaRPr lang="ja-JP" altLang="en-US" dirty="0"/>
          </a:p>
        </p:txBody>
      </p:sp>
      <p:pic>
        <p:nvPicPr>
          <p:cNvPr id="41994"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l="-9164"/>
          <a:stretch>
            <a:fillRect/>
          </a:stretch>
        </p:blipFill>
        <p:spPr bwMode="auto">
          <a:xfrm>
            <a:off x="5867400" y="3500438"/>
            <a:ext cx="2987675" cy="287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26345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chor="t"/>
          <a:lstStyle/>
          <a:p>
            <a:pPr eaLnBrk="1" hangingPunct="1"/>
            <a:r>
              <a:rPr lang="en-US" altLang="ja-JP" dirty="0" smtClean="0"/>
              <a:t>Compton scattering</a:t>
            </a:r>
          </a:p>
        </p:txBody>
      </p:sp>
      <p:sp>
        <p:nvSpPr>
          <p:cNvPr id="43011" name="Rectangle 3"/>
          <p:cNvSpPr>
            <a:spLocks noGrp="1" noChangeArrowheads="1"/>
          </p:cNvSpPr>
          <p:nvPr>
            <p:ph type="body" idx="1"/>
          </p:nvPr>
        </p:nvSpPr>
        <p:spPr/>
        <p:txBody>
          <a:bodyPr/>
          <a:lstStyle/>
          <a:p>
            <a:pPr eaLnBrk="1" hangingPunct="1"/>
            <a:endParaRPr lang="ja-JP" altLang="ja-JP" smtClean="0"/>
          </a:p>
        </p:txBody>
      </p:sp>
      <p:pic>
        <p:nvPicPr>
          <p:cNvPr id="430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17" y="1196752"/>
            <a:ext cx="6276975" cy="521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438" y="4365104"/>
            <a:ext cx="4465637" cy="247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4" name="Line 6"/>
          <p:cNvSpPr>
            <a:spLocks noChangeShapeType="1"/>
          </p:cNvSpPr>
          <p:nvPr/>
        </p:nvSpPr>
        <p:spPr bwMode="auto">
          <a:xfrm>
            <a:off x="7380288" y="4941888"/>
            <a:ext cx="71437" cy="10080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15" name="Text Box 7"/>
          <p:cNvSpPr txBox="1">
            <a:spLocks noChangeArrowheads="1"/>
          </p:cNvSpPr>
          <p:nvPr/>
        </p:nvSpPr>
        <p:spPr bwMode="auto">
          <a:xfrm>
            <a:off x="7000875" y="4298950"/>
            <a:ext cx="201850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dirty="0" smtClean="0"/>
              <a:t>Maximum energy </a:t>
            </a:r>
          </a:p>
          <a:p>
            <a:pPr eaLnBrk="1" hangingPunct="1"/>
            <a:r>
              <a:rPr lang="en-US" altLang="ja-JP" dirty="0" smtClean="0"/>
              <a:t>transfer</a:t>
            </a:r>
            <a:endParaRPr lang="ja-JP" altLang="en-US" dirty="0"/>
          </a:p>
        </p:txBody>
      </p:sp>
      <p:sp>
        <p:nvSpPr>
          <p:cNvPr id="43016" name="Oval 8"/>
          <p:cNvSpPr>
            <a:spLocks noChangeArrowheads="1"/>
          </p:cNvSpPr>
          <p:nvPr/>
        </p:nvSpPr>
        <p:spPr bwMode="auto">
          <a:xfrm>
            <a:off x="6048375" y="3068638"/>
            <a:ext cx="2339975" cy="93503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dirty="0" smtClean="0"/>
              <a:t>absorbed</a:t>
            </a:r>
            <a:endParaRPr lang="ja-JP" altLang="en-US" dirty="0"/>
          </a:p>
        </p:txBody>
      </p:sp>
      <p:sp>
        <p:nvSpPr>
          <p:cNvPr id="9" name="Oval 8"/>
          <p:cNvSpPr>
            <a:spLocks noChangeArrowheads="1"/>
          </p:cNvSpPr>
          <p:nvPr/>
        </p:nvSpPr>
        <p:spPr bwMode="auto">
          <a:xfrm>
            <a:off x="5940152" y="1196752"/>
            <a:ext cx="2339975" cy="935037"/>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dirty="0" smtClean="0"/>
              <a:t>escaping</a:t>
            </a:r>
            <a:endParaRPr lang="ja-JP" altLang="en-US" dirty="0"/>
          </a:p>
        </p:txBody>
      </p:sp>
    </p:spTree>
    <p:extLst>
      <p:ext uri="{BB962C8B-B14F-4D97-AF65-F5344CB8AC3E}">
        <p14:creationId xmlns:p14="http://schemas.microsoft.com/office/powerpoint/2010/main" val="26282946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489636">
            <a:off x="5209903" y="2214861"/>
            <a:ext cx="4462462" cy="204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5" name="Rectangle 2"/>
          <p:cNvSpPr>
            <a:spLocks noGrp="1" noChangeArrowheads="1"/>
          </p:cNvSpPr>
          <p:nvPr>
            <p:ph type="title"/>
          </p:nvPr>
        </p:nvSpPr>
        <p:spPr/>
        <p:txBody>
          <a:bodyPr/>
          <a:lstStyle/>
          <a:p>
            <a:pPr eaLnBrk="1" hangingPunct="1"/>
            <a:r>
              <a:rPr lang="en-US" altLang="ja-JP" dirty="0" smtClean="0"/>
              <a:t>Pair Creation</a:t>
            </a:r>
            <a:endParaRPr lang="ja-JP" altLang="en-US" dirty="0" smtClean="0"/>
          </a:p>
        </p:txBody>
      </p:sp>
      <p:grpSp>
        <p:nvGrpSpPr>
          <p:cNvPr id="44036" name="Group 10"/>
          <p:cNvGrpSpPr>
            <a:grpSpLocks/>
          </p:cNvGrpSpPr>
          <p:nvPr/>
        </p:nvGrpSpPr>
        <p:grpSpPr bwMode="auto">
          <a:xfrm>
            <a:off x="321218" y="2780928"/>
            <a:ext cx="6122990" cy="3173413"/>
            <a:chOff x="1383" y="1256"/>
            <a:chExt cx="3857" cy="1999"/>
          </a:xfrm>
        </p:grpSpPr>
        <p:pic>
          <p:nvPicPr>
            <p:cNvPr id="44037" name="Picture 4" descr="paircre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 y="1434"/>
              <a:ext cx="2826" cy="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Text Box 6"/>
            <p:cNvSpPr txBox="1">
              <a:spLocks noChangeArrowheads="1"/>
            </p:cNvSpPr>
            <p:nvPr/>
          </p:nvSpPr>
          <p:spPr bwMode="auto">
            <a:xfrm>
              <a:off x="3107" y="3022"/>
              <a:ext cx="91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dirty="0" smtClean="0"/>
                <a:t>Nucleus</a:t>
              </a:r>
              <a:r>
                <a:rPr lang="ja-JP" altLang="en-US" dirty="0"/>
                <a:t>　Ｚｅ</a:t>
              </a:r>
            </a:p>
          </p:txBody>
        </p:sp>
        <p:sp>
          <p:nvSpPr>
            <p:cNvPr id="44039" name="Text Box 7"/>
            <p:cNvSpPr txBox="1">
              <a:spLocks noChangeArrowheads="1"/>
            </p:cNvSpPr>
            <p:nvPr/>
          </p:nvSpPr>
          <p:spPr bwMode="auto">
            <a:xfrm>
              <a:off x="1383" y="1842"/>
              <a:ext cx="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a:t>γ</a:t>
              </a:r>
            </a:p>
          </p:txBody>
        </p:sp>
        <p:sp>
          <p:nvSpPr>
            <p:cNvPr id="44040" name="Text Box 8"/>
            <p:cNvSpPr txBox="1">
              <a:spLocks noChangeArrowheads="1"/>
            </p:cNvSpPr>
            <p:nvPr/>
          </p:nvSpPr>
          <p:spPr bwMode="auto">
            <a:xfrm>
              <a:off x="4092" y="1256"/>
              <a:ext cx="64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dirty="0" err="1" smtClean="0"/>
                <a:t>Postiron</a:t>
              </a:r>
              <a:endParaRPr lang="ja-JP" altLang="en-US" dirty="0"/>
            </a:p>
          </p:txBody>
        </p:sp>
        <p:sp>
          <p:nvSpPr>
            <p:cNvPr id="44041" name="Text Box 9"/>
            <p:cNvSpPr txBox="1">
              <a:spLocks noChangeArrowheads="1"/>
            </p:cNvSpPr>
            <p:nvPr/>
          </p:nvSpPr>
          <p:spPr bwMode="auto">
            <a:xfrm>
              <a:off x="4591" y="2163"/>
              <a:ext cx="64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dirty="0" smtClean="0"/>
                <a:t>Electron</a:t>
              </a:r>
              <a:endParaRPr lang="ja-JP" altLang="en-US" dirty="0"/>
            </a:p>
          </p:txBody>
        </p:sp>
      </p:grpSp>
    </p:spTree>
    <p:extLst>
      <p:ext uri="{BB962C8B-B14F-4D97-AF65-F5344CB8AC3E}">
        <p14:creationId xmlns:p14="http://schemas.microsoft.com/office/powerpoint/2010/main" val="17686017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ja-JP" dirty="0" smtClean="0"/>
              <a:t>Detection of Neutron</a:t>
            </a:r>
            <a:endParaRPr lang="ja-JP" altLang="en-US" dirty="0" smtClean="0"/>
          </a:p>
        </p:txBody>
      </p:sp>
      <p:sp>
        <p:nvSpPr>
          <p:cNvPr id="50179" name="Rectangle 3"/>
          <p:cNvSpPr>
            <a:spLocks noGrp="1" noChangeArrowheads="1"/>
          </p:cNvSpPr>
          <p:nvPr>
            <p:ph type="body" idx="1"/>
          </p:nvPr>
        </p:nvSpPr>
        <p:spPr/>
        <p:txBody>
          <a:bodyPr/>
          <a:lstStyle/>
          <a:p>
            <a:pPr eaLnBrk="1" hangingPunct="1"/>
            <a:endParaRPr lang="ja-JP" altLang="ja-JP" smtClean="0"/>
          </a:p>
        </p:txBody>
      </p:sp>
      <p:pic>
        <p:nvPicPr>
          <p:cNvPr id="5018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b="37738"/>
          <a:stretch/>
        </p:blipFill>
        <p:spPr bwMode="auto">
          <a:xfrm>
            <a:off x="195766" y="1484784"/>
            <a:ext cx="8757734" cy="4068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181" name="AutoShape 5"/>
          <p:cNvSpPr>
            <a:spLocks noChangeArrowheads="1"/>
          </p:cNvSpPr>
          <p:nvPr/>
        </p:nvSpPr>
        <p:spPr bwMode="auto">
          <a:xfrm>
            <a:off x="7608465" y="188640"/>
            <a:ext cx="1368425" cy="1655763"/>
          </a:xfrm>
          <a:prstGeom prst="downArrowCallout">
            <a:avLst>
              <a:gd name="adj1" fmla="val 25000"/>
              <a:gd name="adj2" fmla="val 25000"/>
              <a:gd name="adj3" fmla="val 20166"/>
              <a:gd name="adj4" fmla="val 6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dirty="0" smtClean="0">
                <a:solidFill>
                  <a:srgbClr val="000000"/>
                </a:solidFill>
              </a:rPr>
              <a:t>Low energy</a:t>
            </a:r>
            <a:endParaRPr lang="ja-JP" altLang="en-US" dirty="0">
              <a:solidFill>
                <a:srgbClr val="000000"/>
              </a:solidFill>
            </a:endParaRPr>
          </a:p>
        </p:txBody>
      </p:sp>
      <p:sp>
        <p:nvSpPr>
          <p:cNvPr id="50182" name="Text Box 6"/>
          <p:cNvSpPr txBox="1">
            <a:spLocks noChangeArrowheads="1"/>
          </p:cNvSpPr>
          <p:nvPr/>
        </p:nvSpPr>
        <p:spPr bwMode="auto">
          <a:xfrm>
            <a:off x="7956550" y="5734050"/>
            <a:ext cx="99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base" hangingPunct="1">
              <a:spcBef>
                <a:spcPct val="0"/>
              </a:spcBef>
              <a:spcAft>
                <a:spcPct val="0"/>
              </a:spcAft>
            </a:pPr>
            <a:r>
              <a:rPr lang="en-US" altLang="ja-JP">
                <a:solidFill>
                  <a:srgbClr val="000000"/>
                </a:solidFill>
              </a:rPr>
              <a:t>Shimizu</a:t>
            </a:r>
          </a:p>
        </p:txBody>
      </p:sp>
      <p:sp>
        <p:nvSpPr>
          <p:cNvPr id="2" name="テキスト ボックス 1"/>
          <p:cNvSpPr txBox="1"/>
          <p:nvPr/>
        </p:nvSpPr>
        <p:spPr>
          <a:xfrm>
            <a:off x="489830" y="1628800"/>
            <a:ext cx="6084551" cy="523220"/>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kumimoji="1" lang="en-US" altLang="ja-JP" sz="2800" dirty="0" smtClean="0"/>
              <a:t>Nuclear reaction useful to detect neutrons</a:t>
            </a:r>
            <a:endParaRPr kumimoji="1" lang="ja-JP" altLang="en-US" sz="2800" dirty="0"/>
          </a:p>
        </p:txBody>
      </p:sp>
    </p:spTree>
    <p:extLst>
      <p:ext uri="{BB962C8B-B14F-4D97-AF65-F5344CB8AC3E}">
        <p14:creationId xmlns:p14="http://schemas.microsoft.com/office/powerpoint/2010/main" val="286672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pic>
        <p:nvPicPr>
          <p:cNvPr id="4" name="20160125_1s.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59632" y="1600200"/>
            <a:ext cx="6242050" cy="4525963"/>
          </a:xfrm>
          <a:prstGeom prst="rect">
            <a:avLst/>
          </a:prstGeom>
        </p:spPr>
      </p:pic>
    </p:spTree>
    <p:extLst>
      <p:ext uri="{BB962C8B-B14F-4D97-AF65-F5344CB8AC3E}">
        <p14:creationId xmlns:p14="http://schemas.microsoft.com/office/powerpoint/2010/main" val="1743559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7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repeatCount="indefinite" fill="hold" display="0">
                  <p:stCondLst>
                    <p:cond delay="indefinite"/>
                  </p:stCondLst>
                </p:cTn>
                <p:tgtEl>
                  <p:spTgt spid="4"/>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a:bodyPr>
          <a:lstStyle/>
          <a:p>
            <a:pPr eaLnBrk="1" hangingPunct="1"/>
            <a:r>
              <a:rPr lang="en-US" altLang="ja-JP" dirty="0" smtClean="0"/>
              <a:t>Neutron interaction at higher energy</a:t>
            </a:r>
            <a:endParaRPr lang="ja-JP" altLang="en-US" dirty="0" smtClean="0"/>
          </a:p>
        </p:txBody>
      </p:sp>
      <p:sp>
        <p:nvSpPr>
          <p:cNvPr id="51203" name="Rectangle 3"/>
          <p:cNvSpPr>
            <a:spLocks noGrp="1" noChangeArrowheads="1"/>
          </p:cNvSpPr>
          <p:nvPr>
            <p:ph type="body" idx="1"/>
          </p:nvPr>
        </p:nvSpPr>
        <p:spPr/>
        <p:txBody>
          <a:bodyPr/>
          <a:lstStyle/>
          <a:p>
            <a:pPr eaLnBrk="1" hangingPunct="1"/>
            <a:endParaRPr lang="ja-JP" altLang="ja-JP" smtClean="0"/>
          </a:p>
        </p:txBody>
      </p:sp>
      <p:pic>
        <p:nvPicPr>
          <p:cNvPr id="512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484313"/>
            <a:ext cx="8053387" cy="463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44748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ev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775" y="1052513"/>
            <a:ext cx="5430838" cy="564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ext Box 3"/>
          <p:cNvSpPr txBox="1">
            <a:spLocks noChangeArrowheads="1"/>
          </p:cNvSpPr>
          <p:nvPr/>
        </p:nvSpPr>
        <p:spPr bwMode="auto">
          <a:xfrm>
            <a:off x="288925" y="1855788"/>
            <a:ext cx="3790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fontAlgn="base">
              <a:spcBef>
                <a:spcPct val="50000"/>
              </a:spcBef>
              <a:spcAft>
                <a:spcPct val="0"/>
              </a:spcAft>
            </a:pPr>
            <a:endParaRPr kumimoji="0" lang="ja-JP" altLang="en-US" sz="2400" dirty="0">
              <a:solidFill>
                <a:srgbClr val="000000"/>
              </a:solidFill>
              <a:latin typeface="Times New Roman" pitchFamily="18" charset="0"/>
            </a:endParaRPr>
          </a:p>
          <a:p>
            <a:pPr fontAlgn="base">
              <a:spcBef>
                <a:spcPct val="50000"/>
              </a:spcBef>
              <a:spcAft>
                <a:spcPct val="0"/>
              </a:spcAft>
            </a:pPr>
            <a:endParaRPr kumimoji="0" lang="en-US" altLang="ja-JP" sz="2400" dirty="0">
              <a:solidFill>
                <a:srgbClr val="000000"/>
              </a:solidFill>
              <a:latin typeface="Times New Roman" pitchFamily="18" charset="0"/>
            </a:endParaRPr>
          </a:p>
        </p:txBody>
      </p:sp>
      <p:sp>
        <p:nvSpPr>
          <p:cNvPr id="52228" name="Oval 4"/>
          <p:cNvSpPr>
            <a:spLocks noChangeArrowheads="1"/>
          </p:cNvSpPr>
          <p:nvPr/>
        </p:nvSpPr>
        <p:spPr bwMode="auto">
          <a:xfrm>
            <a:off x="7350125" y="4776788"/>
            <a:ext cx="657225" cy="719137"/>
          </a:xfrm>
          <a:prstGeom prst="ellipse">
            <a:avLst/>
          </a:prstGeom>
          <a:noFill/>
          <a:ln w="2857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a:solidFill>
                <a:srgbClr val="000000"/>
              </a:solidFill>
            </a:endParaRPr>
          </a:p>
        </p:txBody>
      </p:sp>
      <p:sp>
        <p:nvSpPr>
          <p:cNvPr id="52229" name="Line 5"/>
          <p:cNvSpPr>
            <a:spLocks noChangeShapeType="1"/>
          </p:cNvSpPr>
          <p:nvPr/>
        </p:nvSpPr>
        <p:spPr bwMode="auto">
          <a:xfrm flipH="1" flipV="1">
            <a:off x="7812088" y="5445125"/>
            <a:ext cx="576262" cy="863600"/>
          </a:xfrm>
          <a:prstGeom prst="line">
            <a:avLst/>
          </a:prstGeom>
          <a:noFill/>
          <a:ln w="2857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a:solidFill>
                <a:srgbClr val="000000"/>
              </a:solidFill>
            </a:endParaRPr>
          </a:p>
        </p:txBody>
      </p:sp>
      <p:sp>
        <p:nvSpPr>
          <p:cNvPr id="52230" name="Line 6"/>
          <p:cNvSpPr>
            <a:spLocks noChangeShapeType="1"/>
          </p:cNvSpPr>
          <p:nvPr/>
        </p:nvSpPr>
        <p:spPr bwMode="auto">
          <a:xfrm>
            <a:off x="6391275" y="3976688"/>
            <a:ext cx="995363" cy="842962"/>
          </a:xfrm>
          <a:prstGeom prst="line">
            <a:avLst/>
          </a:prstGeom>
          <a:noFill/>
          <a:ln w="285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a:solidFill>
                <a:srgbClr val="000000"/>
              </a:solidFill>
            </a:endParaRPr>
          </a:p>
        </p:txBody>
      </p:sp>
      <p:sp>
        <p:nvSpPr>
          <p:cNvPr id="52231" name="Text Box 7"/>
          <p:cNvSpPr txBox="1">
            <a:spLocks noChangeArrowheads="1"/>
          </p:cNvSpPr>
          <p:nvPr/>
        </p:nvSpPr>
        <p:spPr bwMode="auto">
          <a:xfrm>
            <a:off x="7708900" y="6237288"/>
            <a:ext cx="168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fontAlgn="base">
              <a:spcBef>
                <a:spcPct val="50000"/>
              </a:spcBef>
              <a:spcAft>
                <a:spcPct val="0"/>
              </a:spcAft>
            </a:pPr>
            <a:r>
              <a:rPr kumimoji="0" lang="en-US" altLang="ja-JP" sz="2400" i="1">
                <a:solidFill>
                  <a:srgbClr val="009900"/>
                </a:solidFill>
                <a:latin typeface="Times New Roman" pitchFamily="18" charset="0"/>
              </a:rPr>
              <a:t>K</a:t>
            </a:r>
            <a:r>
              <a:rPr kumimoji="0" lang="en-US" altLang="ja-JP" sz="2400" i="1" baseline="-25000">
                <a:solidFill>
                  <a:srgbClr val="009900"/>
                </a:solidFill>
                <a:latin typeface="Times New Roman" pitchFamily="18" charset="0"/>
              </a:rPr>
              <a:t>L</a:t>
            </a:r>
            <a:r>
              <a:rPr kumimoji="0" lang="en-US" altLang="ja-JP" sz="2400" i="1">
                <a:solidFill>
                  <a:srgbClr val="009900"/>
                </a:solidFill>
                <a:latin typeface="Times New Roman" pitchFamily="18" charset="0"/>
              </a:rPr>
              <a:t> </a:t>
            </a:r>
            <a:r>
              <a:rPr kumimoji="0" lang="en-US" altLang="ja-JP" sz="2400">
                <a:solidFill>
                  <a:srgbClr val="009900"/>
                </a:solidFill>
                <a:latin typeface="Times New Roman" pitchFamily="18" charset="0"/>
              </a:rPr>
              <a:t>hits</a:t>
            </a:r>
          </a:p>
        </p:txBody>
      </p:sp>
      <p:sp>
        <p:nvSpPr>
          <p:cNvPr id="52232" name="Text Box 8"/>
          <p:cNvSpPr txBox="1">
            <a:spLocks noChangeArrowheads="1"/>
          </p:cNvSpPr>
          <p:nvPr/>
        </p:nvSpPr>
        <p:spPr bwMode="auto">
          <a:xfrm>
            <a:off x="6569075" y="3871913"/>
            <a:ext cx="168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fontAlgn="base">
              <a:spcBef>
                <a:spcPct val="50000"/>
              </a:spcBef>
              <a:spcAft>
                <a:spcPct val="0"/>
              </a:spcAft>
            </a:pPr>
            <a:r>
              <a:rPr kumimoji="0" lang="en-US" altLang="ja-JP" sz="2400" i="1">
                <a:solidFill>
                  <a:srgbClr val="FF0000"/>
                </a:solidFill>
                <a:latin typeface="Times New Roman" pitchFamily="18" charset="0"/>
              </a:rPr>
              <a:t>K</a:t>
            </a:r>
            <a:r>
              <a:rPr kumimoji="0" lang="en-US" altLang="ja-JP" sz="2400" i="1" baseline="-25000">
                <a:solidFill>
                  <a:srgbClr val="FF0000"/>
                </a:solidFill>
                <a:latin typeface="Times New Roman" pitchFamily="18" charset="0"/>
              </a:rPr>
              <a:t>L</a:t>
            </a:r>
            <a:endParaRPr kumimoji="0" lang="en-US" altLang="ja-JP" sz="2400">
              <a:solidFill>
                <a:srgbClr val="FF0000"/>
              </a:solidFill>
              <a:latin typeface="Times New Roman" pitchFamily="18" charset="0"/>
            </a:endParaRPr>
          </a:p>
        </p:txBody>
      </p:sp>
      <p:graphicFrame>
        <p:nvGraphicFramePr>
          <p:cNvPr id="52233" name="Object 9"/>
          <p:cNvGraphicFramePr>
            <a:graphicFrameLocks noChangeAspect="1"/>
          </p:cNvGraphicFramePr>
          <p:nvPr>
            <p:extLst>
              <p:ext uri="{D42A27DB-BD31-4B8C-83A1-F6EECF244321}">
                <p14:modId xmlns:p14="http://schemas.microsoft.com/office/powerpoint/2010/main" val="1042554370"/>
              </p:ext>
            </p:extLst>
          </p:nvPr>
        </p:nvGraphicFramePr>
        <p:xfrm>
          <a:off x="590550" y="1772816"/>
          <a:ext cx="2098675" cy="525463"/>
        </p:xfrm>
        <a:graphic>
          <a:graphicData uri="http://schemas.openxmlformats.org/presentationml/2006/ole">
            <mc:AlternateContent xmlns:mc="http://schemas.openxmlformats.org/markup-compatibility/2006">
              <mc:Choice xmlns:v="urn:schemas-microsoft-com:vml" Requires="v">
                <p:oleObj spid="_x0000_s9270" name="数式" r:id="rId4" imgW="914400" imgH="228600" progId="Equation.3">
                  <p:embed/>
                </p:oleObj>
              </mc:Choice>
              <mc:Fallback>
                <p:oleObj name="数式" r:id="rId4" imgW="9144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550" y="1772816"/>
                        <a:ext cx="2098675" cy="52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34" name="Rectangle 10"/>
          <p:cNvSpPr>
            <a:spLocks noGrp="1" noChangeArrowheads="1"/>
          </p:cNvSpPr>
          <p:nvPr>
            <p:ph type="title"/>
          </p:nvPr>
        </p:nvSpPr>
        <p:spPr/>
        <p:txBody>
          <a:bodyPr anchor="t"/>
          <a:lstStyle/>
          <a:p>
            <a:pPr eaLnBrk="1" hangingPunct="1"/>
            <a:r>
              <a:rPr lang="en-US" altLang="ja-JP" dirty="0" smtClean="0"/>
              <a:t>Neutral hadron/K</a:t>
            </a:r>
            <a:r>
              <a:rPr lang="en-US" altLang="ja-JP" baseline="-25000" dirty="0" smtClean="0"/>
              <a:t>L</a:t>
            </a:r>
            <a:r>
              <a:rPr lang="en-US" altLang="ja-JP" dirty="0" smtClean="0"/>
              <a:t> detection</a:t>
            </a:r>
            <a:endParaRPr lang="ja-JP" altLang="en-US" dirty="0" smtClean="0"/>
          </a:p>
        </p:txBody>
      </p:sp>
      <p:pic>
        <p:nvPicPr>
          <p:cNvPr id="12" name="Picture 11" descr="klm_blo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3230640"/>
            <a:ext cx="4117233" cy="3545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3137285"/>
      </p:ext>
    </p:extLst>
  </p:cSld>
  <p:clrMapOvr>
    <a:masterClrMapping/>
  </p:clrMapOvr>
  <p:transition advTm="33152"/>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chor="t"/>
          <a:lstStyle/>
          <a:p>
            <a:pPr eaLnBrk="1" hangingPunct="1"/>
            <a:r>
              <a:rPr lang="en-US" altLang="ja-JP" dirty="0" smtClean="0"/>
              <a:t>Hadron reaction cross section</a:t>
            </a:r>
            <a:endParaRPr lang="ja-JP" altLang="en-US" dirty="0" smtClean="0"/>
          </a:p>
        </p:txBody>
      </p:sp>
      <p:pic>
        <p:nvPicPr>
          <p:cNvPr id="532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360488"/>
            <a:ext cx="7986713" cy="473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2573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chor="t"/>
          <a:lstStyle/>
          <a:p>
            <a:pPr eaLnBrk="1" hangingPunct="1"/>
            <a:r>
              <a:rPr lang="en-US" altLang="ja-JP" dirty="0" smtClean="0"/>
              <a:t>Finally neutrino detection..</a:t>
            </a:r>
            <a:endParaRPr lang="ja-JP" altLang="en-US" dirty="0" smtClean="0"/>
          </a:p>
        </p:txBody>
      </p:sp>
      <p:sp>
        <p:nvSpPr>
          <p:cNvPr id="54275" name="Rectangle 3"/>
          <p:cNvSpPr>
            <a:spLocks noGrp="1" noChangeArrowheads="1"/>
          </p:cNvSpPr>
          <p:nvPr>
            <p:ph type="body" idx="1"/>
          </p:nvPr>
        </p:nvSpPr>
        <p:spPr/>
        <p:txBody>
          <a:bodyPr/>
          <a:lstStyle/>
          <a:p>
            <a:pPr eaLnBrk="1" hangingPunct="1"/>
            <a:endParaRPr lang="ja-JP" altLang="ja-JP" smtClean="0"/>
          </a:p>
        </p:txBody>
      </p:sp>
      <p:pic>
        <p:nvPicPr>
          <p:cNvPr id="542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268413"/>
            <a:ext cx="6896100" cy="495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77" name="Text Box 5"/>
          <p:cNvSpPr txBox="1">
            <a:spLocks noChangeArrowheads="1"/>
          </p:cNvSpPr>
          <p:nvPr/>
        </p:nvSpPr>
        <p:spPr bwMode="auto">
          <a:xfrm>
            <a:off x="158750" y="63817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base" hangingPunct="1">
              <a:spcBef>
                <a:spcPct val="0"/>
              </a:spcBef>
              <a:spcAft>
                <a:spcPct val="0"/>
              </a:spcAft>
            </a:pPr>
            <a:endParaRPr lang="ja-JP" altLang="ja-JP">
              <a:solidFill>
                <a:srgbClr val="000000"/>
              </a:solidFill>
            </a:endParaRPr>
          </a:p>
        </p:txBody>
      </p:sp>
      <p:sp>
        <p:nvSpPr>
          <p:cNvPr id="54278" name="Text Box 6"/>
          <p:cNvSpPr txBox="1">
            <a:spLocks noChangeArrowheads="1"/>
          </p:cNvSpPr>
          <p:nvPr/>
        </p:nvSpPr>
        <p:spPr bwMode="auto">
          <a:xfrm>
            <a:off x="395288" y="6211888"/>
            <a:ext cx="85940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base" hangingPunct="1">
              <a:spcBef>
                <a:spcPct val="0"/>
              </a:spcBef>
              <a:spcAft>
                <a:spcPct val="0"/>
              </a:spcAft>
            </a:pPr>
            <a:r>
              <a:rPr lang="en-US" altLang="ja-JP" sz="2400" b="1" u="sng" dirty="0" smtClean="0">
                <a:solidFill>
                  <a:srgbClr val="333399"/>
                </a:solidFill>
              </a:rPr>
              <a:t>Exercise  What is the detection efficiency of 1m thick iron</a:t>
            </a:r>
            <a:endParaRPr lang="ja-JP" altLang="en-US" sz="2400" b="1" u="sng" dirty="0">
              <a:solidFill>
                <a:srgbClr val="333399"/>
              </a:solidFill>
            </a:endParaRPr>
          </a:p>
        </p:txBody>
      </p:sp>
    </p:spTree>
    <p:extLst>
      <p:ext uri="{BB962C8B-B14F-4D97-AF65-F5344CB8AC3E}">
        <p14:creationId xmlns:p14="http://schemas.microsoft.com/office/powerpoint/2010/main" val="39936348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chor="t"/>
          <a:lstStyle/>
          <a:p>
            <a:pPr eaLnBrk="1" hangingPunct="1"/>
            <a:r>
              <a:rPr lang="en-US" altLang="ja-JP" dirty="0" err="1" smtClean="0"/>
              <a:t>SciBar</a:t>
            </a:r>
            <a:r>
              <a:rPr lang="en-US" altLang="ja-JP" dirty="0" smtClean="0"/>
              <a:t> detector (K2K)</a:t>
            </a:r>
          </a:p>
        </p:txBody>
      </p:sp>
      <p:pic>
        <p:nvPicPr>
          <p:cNvPr id="552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1916113"/>
            <a:ext cx="4103688" cy="462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1452563"/>
            <a:ext cx="3790950" cy="528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350" y="1032938"/>
            <a:ext cx="8424863" cy="569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6" name="Text Box 6"/>
          <p:cNvSpPr txBox="1">
            <a:spLocks noChangeArrowheads="1"/>
          </p:cNvSpPr>
          <p:nvPr/>
        </p:nvSpPr>
        <p:spPr bwMode="auto">
          <a:xfrm>
            <a:off x="2332038" y="5035550"/>
            <a:ext cx="40497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fontAlgn="base" hangingPunct="1">
              <a:spcBef>
                <a:spcPct val="0"/>
              </a:spcBef>
              <a:spcAft>
                <a:spcPct val="0"/>
              </a:spcAft>
            </a:pPr>
            <a:r>
              <a:rPr lang="en-US" altLang="ja-JP" sz="3200" dirty="0">
                <a:solidFill>
                  <a:srgbClr val="000000"/>
                </a:solidFill>
              </a:rPr>
              <a:t>ν</a:t>
            </a:r>
            <a:r>
              <a:rPr lang="ja-JP" altLang="en-US" sz="3200" dirty="0">
                <a:solidFill>
                  <a:srgbClr val="000000"/>
                </a:solidFill>
              </a:rPr>
              <a:t>＋ｎ　→　</a:t>
            </a:r>
            <a:r>
              <a:rPr lang="en-US" altLang="ja-JP" sz="3200" dirty="0">
                <a:solidFill>
                  <a:srgbClr val="000000"/>
                </a:solidFill>
              </a:rPr>
              <a:t>μ</a:t>
            </a:r>
            <a:r>
              <a:rPr lang="ja-JP" altLang="en-US" sz="3200" baseline="30000" dirty="0" err="1">
                <a:solidFill>
                  <a:srgbClr val="000000"/>
                </a:solidFill>
              </a:rPr>
              <a:t>ー</a:t>
            </a:r>
            <a:r>
              <a:rPr lang="ja-JP" altLang="en-US" sz="3200" dirty="0">
                <a:solidFill>
                  <a:srgbClr val="000000"/>
                </a:solidFill>
              </a:rPr>
              <a:t>　＋　ｐ</a:t>
            </a:r>
          </a:p>
        </p:txBody>
      </p:sp>
    </p:spTree>
    <p:extLst>
      <p:ext uri="{BB962C8B-B14F-4D97-AF65-F5344CB8AC3E}">
        <p14:creationId xmlns:p14="http://schemas.microsoft.com/office/powerpoint/2010/main" val="1250882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additive="base">
                                        <p:cTn id="7" dur="500" fill="hold"/>
                                        <p:tgtEl>
                                          <p:spTgt spid="25605"/>
                                        </p:tgtEl>
                                        <p:attrNameLst>
                                          <p:attrName>ppt_x</p:attrName>
                                        </p:attrNameLst>
                                      </p:cBhvr>
                                      <p:tavLst>
                                        <p:tav tm="0">
                                          <p:val>
                                            <p:strVal val="0-#ppt_w/2"/>
                                          </p:val>
                                        </p:tav>
                                        <p:tav tm="100000">
                                          <p:val>
                                            <p:strVal val="#ppt_x"/>
                                          </p:val>
                                        </p:tav>
                                      </p:tavLst>
                                    </p:anim>
                                    <p:anim calcmode="lin" valueType="num">
                                      <p:cBhvr additive="base">
                                        <p:cTn id="8" dur="500" fill="hold"/>
                                        <p:tgtEl>
                                          <p:spTgt spid="2560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5606"/>
                                        </p:tgtEl>
                                        <p:attrNameLst>
                                          <p:attrName>style.visibility</p:attrName>
                                        </p:attrNameLst>
                                      </p:cBhvr>
                                      <p:to>
                                        <p:strVal val="visible"/>
                                      </p:to>
                                    </p:set>
                                    <p:anim calcmode="lin" valueType="num">
                                      <p:cBhvr>
                                        <p:cTn id="13" dur="500" fill="hold"/>
                                        <p:tgtEl>
                                          <p:spTgt spid="25606"/>
                                        </p:tgtEl>
                                        <p:attrNameLst>
                                          <p:attrName>ppt_w</p:attrName>
                                        </p:attrNameLst>
                                      </p:cBhvr>
                                      <p:tavLst>
                                        <p:tav tm="0">
                                          <p:val>
                                            <p:fltVal val="0"/>
                                          </p:val>
                                        </p:tav>
                                        <p:tav tm="100000">
                                          <p:val>
                                            <p:strVal val="#ppt_w"/>
                                          </p:val>
                                        </p:tav>
                                      </p:tavLst>
                                    </p:anim>
                                    <p:anim calcmode="lin" valueType="num">
                                      <p:cBhvr>
                                        <p:cTn id="14" dur="500" fill="hold"/>
                                        <p:tgtEl>
                                          <p:spTgt spid="256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ja-JP" smtClean="0"/>
              <a:t>Neutrino detection in Kamiokande </a:t>
            </a:r>
            <a:endParaRPr lang="ja-JP" altLang="en-US" smtClean="0"/>
          </a:p>
        </p:txBody>
      </p:sp>
      <p:sp>
        <p:nvSpPr>
          <p:cNvPr id="72707" name="Rectangle 3"/>
          <p:cNvSpPr>
            <a:spLocks noGrp="1" noChangeArrowheads="1"/>
          </p:cNvSpPr>
          <p:nvPr>
            <p:ph type="body" idx="1"/>
          </p:nvPr>
        </p:nvSpPr>
        <p:spPr/>
        <p:txBody>
          <a:bodyPr/>
          <a:lstStyle/>
          <a:p>
            <a:pPr eaLnBrk="1" hangingPunct="1"/>
            <a:endParaRPr lang="ja-JP" altLang="ja-JP" smtClean="0"/>
          </a:p>
        </p:txBody>
      </p:sp>
      <p:pic>
        <p:nvPicPr>
          <p:cNvPr id="72708" name="Picture 6" descr="sk_build01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581150"/>
            <a:ext cx="7777163" cy="566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2259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ja-JP" smtClean="0"/>
              <a:t>Water Cherenkov Detector</a:t>
            </a:r>
            <a:endParaRPr lang="ja-JP" altLang="en-US" smtClean="0"/>
          </a:p>
        </p:txBody>
      </p:sp>
      <p:sp>
        <p:nvSpPr>
          <p:cNvPr id="74755" name="Rectangle 3"/>
          <p:cNvSpPr>
            <a:spLocks noGrp="1" noChangeArrowheads="1"/>
          </p:cNvSpPr>
          <p:nvPr>
            <p:ph type="body" idx="1"/>
          </p:nvPr>
        </p:nvSpPr>
        <p:spPr/>
        <p:txBody>
          <a:bodyPr/>
          <a:lstStyle/>
          <a:p>
            <a:pPr eaLnBrk="1" hangingPunct="1"/>
            <a:endParaRPr lang="ja-JP" altLang="ja-JP" smtClean="0"/>
          </a:p>
        </p:txBody>
      </p:sp>
      <p:pic>
        <p:nvPicPr>
          <p:cNvPr id="74756" name="Picture 4" descr="sk_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628775"/>
            <a:ext cx="3281362"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7" name="Picture 5" descr="kamioka_event2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1628775"/>
            <a:ext cx="5003800"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54971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Dark Matter?</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pic>
        <p:nvPicPr>
          <p:cNvPr id="10242" name="Picture 2" descr="http://cdms.berkeley.edu/Education/DMpages/science/images/NucRecoilAtom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491074"/>
            <a:ext cx="6572224" cy="51782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30610"/>
            <a:ext cx="8534400" cy="523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288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タイトル 1"/>
          <p:cNvSpPr>
            <a:spLocks noGrp="1"/>
          </p:cNvSpPr>
          <p:nvPr>
            <p:ph type="title"/>
          </p:nvPr>
        </p:nvSpPr>
        <p:spPr>
          <a:xfrm>
            <a:off x="457200" y="769938"/>
            <a:ext cx="8229600" cy="1143000"/>
          </a:xfrm>
        </p:spPr>
        <p:txBody>
          <a:bodyPr/>
          <a:lstStyle/>
          <a:p>
            <a:endParaRPr lang="ja-JP" altLang="en-US" dirty="0" smtClean="0"/>
          </a:p>
        </p:txBody>
      </p:sp>
      <p:sp>
        <p:nvSpPr>
          <p:cNvPr id="57347" name="コンテンツ プレースホルダー 2"/>
          <p:cNvSpPr>
            <a:spLocks noGrp="1"/>
          </p:cNvSpPr>
          <p:nvPr>
            <p:ph idx="1"/>
          </p:nvPr>
        </p:nvSpPr>
        <p:spPr/>
        <p:txBody>
          <a:bodyPr/>
          <a:lstStyle/>
          <a:p>
            <a:endParaRPr lang="ja-JP" altLang="en-US" smtClean="0"/>
          </a:p>
        </p:txBody>
      </p:sp>
      <p:sp>
        <p:nvSpPr>
          <p:cNvPr id="2" name="テキスト ボックス 1"/>
          <p:cNvSpPr txBox="1"/>
          <p:nvPr/>
        </p:nvSpPr>
        <p:spPr>
          <a:xfrm>
            <a:off x="1547664" y="6535965"/>
            <a:ext cx="5955541" cy="369332"/>
          </a:xfrm>
          <a:prstGeom prst="rect">
            <a:avLst/>
          </a:prstGeom>
          <a:noFill/>
        </p:spPr>
        <p:txBody>
          <a:bodyPr wrap="none" rtlCol="0">
            <a:spAutoFit/>
          </a:bodyPr>
          <a:lstStyle/>
          <a:p>
            <a:r>
              <a:rPr kumimoji="1" lang="en-US" altLang="ja-JP" dirty="0" err="1" smtClean="0"/>
              <a:t>Xe</a:t>
            </a:r>
            <a:r>
              <a:rPr kumimoji="1" lang="en-US" altLang="ja-JP" dirty="0" smtClean="0"/>
              <a:t> 131,  </a:t>
            </a:r>
            <a:r>
              <a:rPr kumimoji="1" lang="en-US" altLang="ja-JP" dirty="0" err="1" smtClean="0"/>
              <a:t>Ge</a:t>
            </a:r>
            <a:r>
              <a:rPr kumimoji="1" lang="en-US" altLang="ja-JP" dirty="0" smtClean="0"/>
              <a:t> 72.6  I 127, Bi 209,  </a:t>
            </a:r>
            <a:r>
              <a:rPr kumimoji="1" lang="en-US" altLang="ja-JP" dirty="0" err="1" smtClean="0"/>
              <a:t>Ar</a:t>
            </a:r>
            <a:r>
              <a:rPr kumimoji="1" lang="en-US" altLang="ja-JP" dirty="0" smtClean="0"/>
              <a:t> 40, Br 80, Hg 200.6</a:t>
            </a:r>
            <a:endParaRPr kumimoji="1" lang="ja-JP" altLang="en-US" dirty="0"/>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040" y="620538"/>
            <a:ext cx="8332787" cy="619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グループ化 3"/>
          <p:cNvGrpSpPr/>
          <p:nvPr/>
        </p:nvGrpSpPr>
        <p:grpSpPr>
          <a:xfrm>
            <a:off x="899592" y="331788"/>
            <a:ext cx="4676775" cy="6248400"/>
            <a:chOff x="899592" y="331788"/>
            <a:chExt cx="4676775" cy="6248400"/>
          </a:xfrm>
        </p:grpSpPr>
        <p:pic>
          <p:nvPicPr>
            <p:cNvPr id="43010" name="Picture 2" descr="http://www.fnal.gov/pub/today/archive/archive_2015/images/fsr-pico-20150403-fig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31788"/>
              <a:ext cx="4676775" cy="624840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899592" y="5325015"/>
              <a:ext cx="464826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ja-JP" dirty="0">
                  <a:solidFill>
                    <a:schemeClr val="bg1"/>
                  </a:solidFill>
                </a:rPr>
                <a:t>A calibration event from PICO-2L shows boiling from multiple recoiling atomic nuclei. PICO-2L is designed to see a recoiling nucleus a from dark matter interaction</a:t>
              </a:r>
              <a:endParaRPr kumimoji="1" lang="ja-JP" altLang="en-US" dirty="0">
                <a:solidFill>
                  <a:schemeClr val="bg1"/>
                </a:solidFill>
              </a:endParaRPr>
            </a:p>
          </p:txBody>
        </p:sp>
      </p:grpSp>
    </p:spTree>
    <p:extLst>
      <p:ext uri="{BB962C8B-B14F-4D97-AF65-F5344CB8AC3E}">
        <p14:creationId xmlns:p14="http://schemas.microsoft.com/office/powerpoint/2010/main" val="18329936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 at this point</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Detection of charged particles</a:t>
            </a:r>
          </a:p>
          <a:p>
            <a:pPr lvl="1"/>
            <a:r>
              <a:rPr lang="en-US" altLang="ja-JP" dirty="0" smtClean="0"/>
              <a:t>Ionization</a:t>
            </a:r>
          </a:p>
          <a:p>
            <a:pPr lvl="1"/>
            <a:r>
              <a:rPr lang="en-US" altLang="ja-JP" dirty="0" smtClean="0"/>
              <a:t>Excitation </a:t>
            </a:r>
          </a:p>
          <a:p>
            <a:pPr lvl="1"/>
            <a:r>
              <a:rPr lang="en-US" altLang="ja-JP" dirty="0" smtClean="0"/>
              <a:t>Cherenkov radiation</a:t>
            </a:r>
          </a:p>
          <a:p>
            <a:pPr lvl="1"/>
            <a:r>
              <a:rPr lang="en-US" altLang="ja-JP" dirty="0" smtClean="0"/>
              <a:t>Bremsstrahlung  (Electron)</a:t>
            </a:r>
          </a:p>
          <a:p>
            <a:r>
              <a:rPr kumimoji="1" lang="en-US" altLang="ja-JP" dirty="0" smtClean="0"/>
              <a:t>Detection of Neutral particles</a:t>
            </a:r>
          </a:p>
          <a:p>
            <a:pPr lvl="2"/>
            <a:r>
              <a:rPr lang="en-US" altLang="ja-JP" dirty="0" smtClean="0"/>
              <a:t>Nuclear reaction  (Neutron, hadron)</a:t>
            </a:r>
          </a:p>
          <a:p>
            <a:pPr lvl="2"/>
            <a:r>
              <a:rPr kumimoji="1" lang="en-US" altLang="ja-JP" dirty="0" smtClean="0"/>
              <a:t>Weak interaction (Neutrino)</a:t>
            </a:r>
          </a:p>
          <a:p>
            <a:pPr lvl="2"/>
            <a:r>
              <a:rPr lang="en-US" altLang="ja-JP" dirty="0"/>
              <a:t>Photoelectric/Compton </a:t>
            </a:r>
            <a:r>
              <a:rPr lang="en-US" altLang="ja-JP" dirty="0" smtClean="0"/>
              <a:t>scattering (Photon)</a:t>
            </a:r>
          </a:p>
          <a:p>
            <a:pPr lvl="2"/>
            <a:r>
              <a:rPr lang="en-US" altLang="ja-JP" dirty="0" smtClean="0"/>
              <a:t>What about dark matter </a:t>
            </a:r>
            <a:r>
              <a:rPr lang="en-US" altLang="ja-JP" dirty="0" smtClean="0"/>
              <a:t>(??)  We have to try any type of detection </a:t>
            </a:r>
            <a:r>
              <a:rPr lang="en-US" altLang="ja-JP" dirty="0" err="1" smtClean="0"/>
              <a:t>shceme</a:t>
            </a:r>
            <a:r>
              <a:rPr lang="en-US" altLang="ja-JP" dirty="0" smtClean="0"/>
              <a:t>. We don’t know </a:t>
            </a:r>
            <a:r>
              <a:rPr lang="en-US" altLang="ja-JP" smtClean="0"/>
              <a:t>what it is.</a:t>
            </a:r>
            <a:endParaRPr kumimoji="1" lang="en-US" altLang="ja-JP" dirty="0" smtClean="0"/>
          </a:p>
          <a:p>
            <a:endParaRPr kumimoji="1" lang="ja-JP" altLang="en-US" dirty="0"/>
          </a:p>
        </p:txBody>
      </p:sp>
    </p:spTree>
    <p:extLst>
      <p:ext uri="{BB962C8B-B14F-4D97-AF65-F5344CB8AC3E}">
        <p14:creationId xmlns:p14="http://schemas.microsoft.com/office/powerpoint/2010/main" val="1530271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390" y="-5611"/>
            <a:ext cx="9151390" cy="6863611"/>
          </a:xfrm>
          <a:prstGeom prst="rect">
            <a:avLst/>
          </a:prstGeom>
        </p:spPr>
      </p:pic>
      <p:grpSp>
        <p:nvGrpSpPr>
          <p:cNvPr id="25605" name="Group 5"/>
          <p:cNvGrpSpPr>
            <a:grpSpLocks/>
          </p:cNvGrpSpPr>
          <p:nvPr/>
        </p:nvGrpSpPr>
        <p:grpSpPr bwMode="auto">
          <a:xfrm>
            <a:off x="3497646" y="81063"/>
            <a:ext cx="1976547" cy="1731963"/>
            <a:chOff x="0" y="0"/>
            <a:chExt cx="1896" cy="1552"/>
          </a:xfrm>
          <a:scene3d>
            <a:camera prst="orthographicFront">
              <a:rot lat="0" lon="0" rev="120000"/>
            </a:camera>
            <a:lightRig rig="threePt" dir="t"/>
          </a:scene3d>
        </p:grpSpPr>
        <p:sp>
          <p:nvSpPr>
            <p:cNvPr id="34841" name="Freeform 3"/>
            <p:cNvSpPr>
              <a:spLocks/>
            </p:cNvSpPr>
            <p:nvPr/>
          </p:nvSpPr>
          <p:spPr bwMode="auto">
            <a:xfrm>
              <a:off x="40" y="32"/>
              <a:ext cx="1820" cy="1486"/>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1 w 21600"/>
                <a:gd name="T13" fmla="*/ 0 h 21600"/>
                <a:gd name="T14" fmla="*/ 1 w 21600"/>
                <a:gd name="T15" fmla="*/ 0 h 21600"/>
                <a:gd name="T16" fmla="*/ 1 w 21600"/>
                <a:gd name="T17" fmla="*/ 0 h 21600"/>
                <a:gd name="T18" fmla="*/ 1 w 21600"/>
                <a:gd name="T19" fmla="*/ 0 h 21600"/>
                <a:gd name="T20" fmla="*/ 1 w 21600"/>
                <a:gd name="T21" fmla="*/ 0 h 21600"/>
                <a:gd name="T22" fmla="*/ 1 w 21600"/>
                <a:gd name="T23" fmla="*/ 0 h 21600"/>
                <a:gd name="T24" fmla="*/ 1 w 21600"/>
                <a:gd name="T25" fmla="*/ 0 h 21600"/>
                <a:gd name="T26" fmla="*/ 1 w 21600"/>
                <a:gd name="T27" fmla="*/ 0 h 21600"/>
                <a:gd name="T28" fmla="*/ 1 w 21600"/>
                <a:gd name="T29" fmla="*/ 0 h 21600"/>
                <a:gd name="T30" fmla="*/ 1 w 21600"/>
                <a:gd name="T31" fmla="*/ 0 h 21600"/>
                <a:gd name="T32" fmla="*/ 1 w 21600"/>
                <a:gd name="T33" fmla="*/ 0 h 21600"/>
                <a:gd name="T34" fmla="*/ 1 w 21600"/>
                <a:gd name="T35" fmla="*/ 0 h 21600"/>
                <a:gd name="T36" fmla="*/ 1 w 21600"/>
                <a:gd name="T37" fmla="*/ 0 h 21600"/>
                <a:gd name="T38" fmla="*/ 1 w 21600"/>
                <a:gd name="T39" fmla="*/ 0 h 21600"/>
                <a:gd name="T40" fmla="*/ 1 w 21600"/>
                <a:gd name="T41" fmla="*/ 0 h 21600"/>
                <a:gd name="T42" fmla="*/ 1 w 21600"/>
                <a:gd name="T43" fmla="*/ 0 h 21600"/>
                <a:gd name="T44" fmla="*/ 1 w 21600"/>
                <a:gd name="T45" fmla="*/ 0 h 21600"/>
                <a:gd name="T46" fmla="*/ 1 w 21600"/>
                <a:gd name="T47" fmla="*/ 0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480" y="0"/>
                  </a:moveTo>
                  <a:lnTo>
                    <a:pt x="0" y="14547"/>
                  </a:lnTo>
                  <a:lnTo>
                    <a:pt x="13440" y="15429"/>
                  </a:lnTo>
                  <a:lnTo>
                    <a:pt x="15840" y="15429"/>
                  </a:lnTo>
                  <a:lnTo>
                    <a:pt x="17520" y="15429"/>
                  </a:lnTo>
                  <a:lnTo>
                    <a:pt x="18480" y="15429"/>
                  </a:lnTo>
                  <a:lnTo>
                    <a:pt x="19560" y="15429"/>
                  </a:lnTo>
                  <a:lnTo>
                    <a:pt x="20400" y="15576"/>
                  </a:lnTo>
                  <a:lnTo>
                    <a:pt x="21120" y="16310"/>
                  </a:lnTo>
                  <a:lnTo>
                    <a:pt x="21600" y="17045"/>
                  </a:lnTo>
                  <a:lnTo>
                    <a:pt x="21580" y="18066"/>
                  </a:lnTo>
                  <a:lnTo>
                    <a:pt x="20536" y="19345"/>
                  </a:lnTo>
                  <a:lnTo>
                    <a:pt x="18720" y="20718"/>
                  </a:lnTo>
                  <a:lnTo>
                    <a:pt x="18120" y="21159"/>
                  </a:lnTo>
                  <a:lnTo>
                    <a:pt x="17280" y="21453"/>
                  </a:lnTo>
                  <a:lnTo>
                    <a:pt x="16560" y="21600"/>
                  </a:lnTo>
                  <a:lnTo>
                    <a:pt x="15720" y="21600"/>
                  </a:lnTo>
                  <a:lnTo>
                    <a:pt x="14640" y="21159"/>
                  </a:lnTo>
                  <a:lnTo>
                    <a:pt x="12480" y="19102"/>
                  </a:lnTo>
                  <a:lnTo>
                    <a:pt x="11880" y="18073"/>
                  </a:lnTo>
                  <a:lnTo>
                    <a:pt x="12240" y="16898"/>
                  </a:lnTo>
                  <a:lnTo>
                    <a:pt x="13080" y="16457"/>
                  </a:lnTo>
                  <a:lnTo>
                    <a:pt x="13920" y="16016"/>
                  </a:lnTo>
                  <a:lnTo>
                    <a:pt x="14880" y="15722"/>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55163" fontAlgn="base">
                <a:spcBef>
                  <a:spcPct val="0"/>
                </a:spcBef>
                <a:spcAft>
                  <a:spcPct val="0"/>
                </a:spcAft>
              </a:pPr>
              <a:endParaRPr lang="ja-JP" altLang="en-US">
                <a:solidFill>
                  <a:prstClr val="black"/>
                </a:solidFill>
                <a:latin typeface="Arial" charset="0"/>
                <a:ea typeface="ＭＳ Ｐゴシック" charset="0"/>
                <a:cs typeface="ＭＳ Ｐゴシック" charset="0"/>
              </a:endParaRPr>
            </a:p>
          </p:txBody>
        </p:sp>
        <p:pic>
          <p:nvPicPr>
            <p:cNvPr id="34842" name="Picture 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896" cy="1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08" name="Group 8"/>
          <p:cNvGrpSpPr>
            <a:grpSpLocks/>
          </p:cNvGrpSpPr>
          <p:nvPr/>
        </p:nvGrpSpPr>
        <p:grpSpPr bwMode="auto">
          <a:xfrm>
            <a:off x="4630706" y="1584982"/>
            <a:ext cx="801444" cy="1988612"/>
            <a:chOff x="0" y="0"/>
            <a:chExt cx="800" cy="1728"/>
          </a:xfrm>
        </p:grpSpPr>
        <p:sp>
          <p:nvSpPr>
            <p:cNvPr id="34839" name="Freeform 6"/>
            <p:cNvSpPr>
              <a:spLocks/>
            </p:cNvSpPr>
            <p:nvPr/>
          </p:nvSpPr>
          <p:spPr bwMode="auto">
            <a:xfrm>
              <a:off x="128" y="32"/>
              <a:ext cx="637" cy="16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1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15771" y="2371"/>
                  </a:lnTo>
                  <a:lnTo>
                    <a:pt x="343" y="9351"/>
                  </a:lnTo>
                  <a:lnTo>
                    <a:pt x="0" y="10010"/>
                  </a:lnTo>
                  <a:lnTo>
                    <a:pt x="1714"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55163" fontAlgn="base">
                <a:spcBef>
                  <a:spcPct val="0"/>
                </a:spcBef>
                <a:spcAft>
                  <a:spcPct val="0"/>
                </a:spcAft>
              </a:pPr>
              <a:endParaRPr lang="ja-JP" altLang="en-US">
                <a:solidFill>
                  <a:prstClr val="black"/>
                </a:solidFill>
                <a:latin typeface="Arial" charset="0"/>
                <a:ea typeface="ＭＳ Ｐゴシック" charset="0"/>
                <a:cs typeface="ＭＳ Ｐゴシック" charset="0"/>
              </a:endParaRPr>
            </a:p>
          </p:txBody>
        </p:sp>
        <p:pic>
          <p:nvPicPr>
            <p:cNvPr id="34840" name="Picture 7"/>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800" cy="1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1" name="Group 11"/>
          <p:cNvGrpSpPr>
            <a:grpSpLocks/>
          </p:cNvGrpSpPr>
          <p:nvPr/>
        </p:nvGrpSpPr>
        <p:grpSpPr bwMode="auto">
          <a:xfrm>
            <a:off x="1658249" y="2213421"/>
            <a:ext cx="5893343" cy="2846707"/>
            <a:chOff x="0" y="0"/>
            <a:chExt cx="5568" cy="2768"/>
          </a:xfrm>
        </p:grpSpPr>
        <p:sp>
          <p:nvSpPr>
            <p:cNvPr id="34837" name="Freeform 9"/>
            <p:cNvSpPr>
              <a:spLocks/>
            </p:cNvSpPr>
            <p:nvPr/>
          </p:nvSpPr>
          <p:spPr bwMode="auto">
            <a:xfrm>
              <a:off x="40" y="40"/>
              <a:ext cx="5495" cy="2689"/>
            </a:xfrm>
            <a:custGeom>
              <a:avLst/>
              <a:gdLst>
                <a:gd name="T0" fmla="*/ 25 w 21600"/>
                <a:gd name="T1" fmla="*/ 1 h 21600"/>
                <a:gd name="T2" fmla="*/ 15 w 21600"/>
                <a:gd name="T3" fmla="*/ 1 h 21600"/>
                <a:gd name="T4" fmla="*/ 10 w 21600"/>
                <a:gd name="T5" fmla="*/ 2 h 21600"/>
                <a:gd name="T6" fmla="*/ 6 w 21600"/>
                <a:gd name="T7" fmla="*/ 2 h 21600"/>
                <a:gd name="T8" fmla="*/ 3 w 21600"/>
                <a:gd name="T9" fmla="*/ 2 h 21600"/>
                <a:gd name="T10" fmla="*/ 1 w 21600"/>
                <a:gd name="T11" fmla="*/ 3 h 21600"/>
                <a:gd name="T12" fmla="*/ 0 w 21600"/>
                <a:gd name="T13" fmla="*/ 3 h 21600"/>
                <a:gd name="T14" fmla="*/ 1 w 21600"/>
                <a:gd name="T15" fmla="*/ 3 h 21600"/>
                <a:gd name="T16" fmla="*/ 4 w 21600"/>
                <a:gd name="T17" fmla="*/ 4 h 21600"/>
                <a:gd name="T18" fmla="*/ 8 w 21600"/>
                <a:gd name="T19" fmla="*/ 4 h 21600"/>
                <a:gd name="T20" fmla="*/ 12 w 21600"/>
                <a:gd name="T21" fmla="*/ 4 h 21600"/>
                <a:gd name="T22" fmla="*/ 16 w 21600"/>
                <a:gd name="T23" fmla="*/ 4 h 21600"/>
                <a:gd name="T24" fmla="*/ 21 w 21600"/>
                <a:gd name="T25" fmla="*/ 5 h 21600"/>
                <a:gd name="T26" fmla="*/ 29 w 21600"/>
                <a:gd name="T27" fmla="*/ 5 h 21600"/>
                <a:gd name="T28" fmla="*/ 37 w 21600"/>
                <a:gd name="T29" fmla="*/ 5 h 21600"/>
                <a:gd name="T30" fmla="*/ 45 w 21600"/>
                <a:gd name="T31" fmla="*/ 5 h 21600"/>
                <a:gd name="T32" fmla="*/ 54 w 21600"/>
                <a:gd name="T33" fmla="*/ 5 h 21600"/>
                <a:gd name="T34" fmla="*/ 63 w 21600"/>
                <a:gd name="T35" fmla="*/ 5 h 21600"/>
                <a:gd name="T36" fmla="*/ 70 w 21600"/>
                <a:gd name="T37" fmla="*/ 5 h 21600"/>
                <a:gd name="T38" fmla="*/ 74 w 21600"/>
                <a:gd name="T39" fmla="*/ 5 h 21600"/>
                <a:gd name="T40" fmla="*/ 79 w 21600"/>
                <a:gd name="T41" fmla="*/ 5 h 21600"/>
                <a:gd name="T42" fmla="*/ 83 w 21600"/>
                <a:gd name="T43" fmla="*/ 4 h 21600"/>
                <a:gd name="T44" fmla="*/ 86 w 21600"/>
                <a:gd name="T45" fmla="*/ 4 h 21600"/>
                <a:gd name="T46" fmla="*/ 90 w 21600"/>
                <a:gd name="T47" fmla="*/ 4 h 21600"/>
                <a:gd name="T48" fmla="*/ 91 w 21600"/>
                <a:gd name="T49" fmla="*/ 3 h 21600"/>
                <a:gd name="T50" fmla="*/ 88 w 21600"/>
                <a:gd name="T51" fmla="*/ 2 h 21600"/>
                <a:gd name="T52" fmla="*/ 85 w 21600"/>
                <a:gd name="T53" fmla="*/ 1 h 21600"/>
                <a:gd name="T54" fmla="*/ 82 w 21600"/>
                <a:gd name="T55" fmla="*/ 1 h 21600"/>
                <a:gd name="T56" fmla="*/ 79 w 21600"/>
                <a:gd name="T57" fmla="*/ 0 h 21600"/>
                <a:gd name="T58" fmla="*/ 73 w 21600"/>
                <a:gd name="T59" fmla="*/ 0 h 21600"/>
                <a:gd name="T60" fmla="*/ 66 w 21600"/>
                <a:gd name="T61" fmla="*/ 0 h 21600"/>
                <a:gd name="T62" fmla="*/ 60 w 21600"/>
                <a:gd name="T63" fmla="*/ 0 h 21600"/>
                <a:gd name="T64" fmla="*/ 53 w 21600"/>
                <a:gd name="T65" fmla="*/ 0 h 21600"/>
                <a:gd name="T66" fmla="*/ 45 w 21600"/>
                <a:gd name="T67" fmla="*/ 0 h 21600"/>
                <a:gd name="T68" fmla="*/ 36 w 21600"/>
                <a:gd name="T69" fmla="*/ 0 h 21600"/>
                <a:gd name="T70" fmla="*/ 30 w 21600"/>
                <a:gd name="T71" fmla="*/ 1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7038" y="2958"/>
                  </a:moveTo>
                  <a:lnTo>
                    <a:pt x="6099" y="3526"/>
                  </a:lnTo>
                  <a:lnTo>
                    <a:pt x="4868" y="4433"/>
                  </a:lnTo>
                  <a:lnTo>
                    <a:pt x="3553" y="5442"/>
                  </a:lnTo>
                  <a:lnTo>
                    <a:pt x="2877" y="5929"/>
                  </a:lnTo>
                  <a:lnTo>
                    <a:pt x="2287" y="6629"/>
                  </a:lnTo>
                  <a:lnTo>
                    <a:pt x="1764" y="7147"/>
                  </a:lnTo>
                  <a:lnTo>
                    <a:pt x="1327" y="7716"/>
                  </a:lnTo>
                  <a:lnTo>
                    <a:pt x="1048" y="8220"/>
                  </a:lnTo>
                  <a:lnTo>
                    <a:pt x="684" y="9032"/>
                  </a:lnTo>
                  <a:lnTo>
                    <a:pt x="389" y="9780"/>
                  </a:lnTo>
                  <a:lnTo>
                    <a:pt x="190" y="10653"/>
                  </a:lnTo>
                  <a:lnTo>
                    <a:pt x="0" y="11695"/>
                  </a:lnTo>
                  <a:lnTo>
                    <a:pt x="15" y="12751"/>
                  </a:lnTo>
                  <a:lnTo>
                    <a:pt x="94" y="13888"/>
                  </a:lnTo>
                  <a:lnTo>
                    <a:pt x="293" y="14619"/>
                  </a:lnTo>
                  <a:lnTo>
                    <a:pt x="571" y="15431"/>
                  </a:lnTo>
                  <a:lnTo>
                    <a:pt x="1009" y="16325"/>
                  </a:lnTo>
                  <a:lnTo>
                    <a:pt x="1486" y="16974"/>
                  </a:lnTo>
                  <a:lnTo>
                    <a:pt x="1963" y="17462"/>
                  </a:lnTo>
                  <a:lnTo>
                    <a:pt x="2479" y="17881"/>
                  </a:lnTo>
                  <a:lnTo>
                    <a:pt x="2877" y="18223"/>
                  </a:lnTo>
                  <a:lnTo>
                    <a:pt x="3369" y="18402"/>
                  </a:lnTo>
                  <a:lnTo>
                    <a:pt x="3831" y="18646"/>
                  </a:lnTo>
                  <a:lnTo>
                    <a:pt x="4348" y="18873"/>
                  </a:lnTo>
                  <a:lnTo>
                    <a:pt x="4984" y="19214"/>
                  </a:lnTo>
                  <a:lnTo>
                    <a:pt x="5858" y="19475"/>
                  </a:lnTo>
                  <a:lnTo>
                    <a:pt x="6957" y="20027"/>
                  </a:lnTo>
                  <a:lnTo>
                    <a:pt x="8045" y="20385"/>
                  </a:lnTo>
                  <a:lnTo>
                    <a:pt x="8840" y="20710"/>
                  </a:lnTo>
                  <a:lnTo>
                    <a:pt x="9867" y="21035"/>
                  </a:lnTo>
                  <a:lnTo>
                    <a:pt x="10827" y="21279"/>
                  </a:lnTo>
                  <a:lnTo>
                    <a:pt x="11915" y="21472"/>
                  </a:lnTo>
                  <a:lnTo>
                    <a:pt x="13014" y="21600"/>
                  </a:lnTo>
                  <a:lnTo>
                    <a:pt x="14166" y="21536"/>
                  </a:lnTo>
                  <a:lnTo>
                    <a:pt x="15120" y="21360"/>
                  </a:lnTo>
                  <a:lnTo>
                    <a:pt x="15932" y="21390"/>
                  </a:lnTo>
                  <a:lnTo>
                    <a:pt x="16648" y="21198"/>
                  </a:lnTo>
                  <a:lnTo>
                    <a:pt x="17148" y="21035"/>
                  </a:lnTo>
                  <a:lnTo>
                    <a:pt x="17719" y="20886"/>
                  </a:lnTo>
                  <a:lnTo>
                    <a:pt x="18261" y="20548"/>
                  </a:lnTo>
                  <a:lnTo>
                    <a:pt x="18817" y="20061"/>
                  </a:lnTo>
                  <a:lnTo>
                    <a:pt x="19294" y="19411"/>
                  </a:lnTo>
                  <a:lnTo>
                    <a:pt x="19811" y="18842"/>
                  </a:lnTo>
                  <a:lnTo>
                    <a:pt x="20224" y="18240"/>
                  </a:lnTo>
                  <a:lnTo>
                    <a:pt x="20527" y="17543"/>
                  </a:lnTo>
                  <a:lnTo>
                    <a:pt x="21004" y="16568"/>
                  </a:lnTo>
                  <a:lnTo>
                    <a:pt x="21401" y="15350"/>
                  </a:lnTo>
                  <a:lnTo>
                    <a:pt x="21560" y="14132"/>
                  </a:lnTo>
                  <a:lnTo>
                    <a:pt x="21600" y="12913"/>
                  </a:lnTo>
                  <a:lnTo>
                    <a:pt x="21282" y="11208"/>
                  </a:lnTo>
                  <a:lnTo>
                    <a:pt x="20884" y="9096"/>
                  </a:lnTo>
                  <a:lnTo>
                    <a:pt x="20527" y="7425"/>
                  </a:lnTo>
                  <a:lnTo>
                    <a:pt x="20248" y="5993"/>
                  </a:lnTo>
                  <a:lnTo>
                    <a:pt x="20040" y="4900"/>
                  </a:lnTo>
                  <a:lnTo>
                    <a:pt x="19667" y="3753"/>
                  </a:lnTo>
                  <a:lnTo>
                    <a:pt x="19334" y="3086"/>
                  </a:lnTo>
                  <a:lnTo>
                    <a:pt x="18798" y="2252"/>
                  </a:lnTo>
                  <a:lnTo>
                    <a:pt x="18110" y="1560"/>
                  </a:lnTo>
                  <a:lnTo>
                    <a:pt x="17361" y="1154"/>
                  </a:lnTo>
                  <a:lnTo>
                    <a:pt x="16552" y="846"/>
                  </a:lnTo>
                  <a:lnTo>
                    <a:pt x="15763" y="521"/>
                  </a:lnTo>
                  <a:lnTo>
                    <a:pt x="14961" y="244"/>
                  </a:lnTo>
                  <a:lnTo>
                    <a:pt x="14206" y="98"/>
                  </a:lnTo>
                  <a:lnTo>
                    <a:pt x="13491" y="0"/>
                  </a:lnTo>
                  <a:lnTo>
                    <a:pt x="12616" y="162"/>
                  </a:lnTo>
                  <a:lnTo>
                    <a:pt x="11742" y="504"/>
                  </a:lnTo>
                  <a:lnTo>
                    <a:pt x="10788" y="812"/>
                  </a:lnTo>
                  <a:lnTo>
                    <a:pt x="9833" y="1299"/>
                  </a:lnTo>
                  <a:lnTo>
                    <a:pt x="8720" y="1868"/>
                  </a:lnTo>
                  <a:lnTo>
                    <a:pt x="7846" y="2355"/>
                  </a:lnTo>
                  <a:lnTo>
                    <a:pt x="7038" y="2958"/>
                  </a:lnTo>
                  <a:close/>
                  <a:moveTo>
                    <a:pt x="7038" y="2958"/>
                  </a:move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55163" fontAlgn="base">
                <a:spcBef>
                  <a:spcPct val="0"/>
                </a:spcBef>
                <a:spcAft>
                  <a:spcPct val="0"/>
                </a:spcAft>
              </a:pPr>
              <a:endParaRPr lang="ja-JP" altLang="en-US">
                <a:solidFill>
                  <a:prstClr val="black"/>
                </a:solidFill>
                <a:latin typeface="Arial" charset="0"/>
                <a:ea typeface="ＭＳ Ｐゴシック" charset="0"/>
                <a:cs typeface="ＭＳ Ｐゴシック" charset="0"/>
              </a:endParaRPr>
            </a:p>
          </p:txBody>
        </p:sp>
        <p:pic>
          <p:nvPicPr>
            <p:cNvPr id="34838" name="Picture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5568" cy="2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4" name="Group 14"/>
          <p:cNvGrpSpPr>
            <a:grpSpLocks/>
          </p:cNvGrpSpPr>
          <p:nvPr/>
        </p:nvGrpSpPr>
        <p:grpSpPr bwMode="auto">
          <a:xfrm>
            <a:off x="1785762" y="2393814"/>
            <a:ext cx="5073027" cy="505651"/>
            <a:chOff x="0" y="0"/>
            <a:chExt cx="4768" cy="376"/>
          </a:xfrm>
        </p:grpSpPr>
        <p:sp>
          <p:nvSpPr>
            <p:cNvPr id="34835" name="Freeform 12"/>
            <p:cNvSpPr>
              <a:spLocks/>
            </p:cNvSpPr>
            <p:nvPr/>
          </p:nvSpPr>
          <p:spPr bwMode="auto">
            <a:xfrm>
              <a:off x="32" y="32"/>
              <a:ext cx="4702" cy="212"/>
            </a:xfrm>
            <a:custGeom>
              <a:avLst/>
              <a:gdLst>
                <a:gd name="T0" fmla="*/ 49 w 21600"/>
                <a:gd name="T1" fmla="*/ 0 h 21600"/>
                <a:gd name="T2" fmla="*/ 48 w 21600"/>
                <a:gd name="T3" fmla="*/ 0 h 21600"/>
                <a:gd name="T4" fmla="*/ 47 w 21600"/>
                <a:gd name="T5" fmla="*/ 0 h 21600"/>
                <a:gd name="T6" fmla="*/ 46 w 21600"/>
                <a:gd name="T7" fmla="*/ 0 h 21600"/>
                <a:gd name="T8" fmla="*/ 45 w 21600"/>
                <a:gd name="T9" fmla="*/ 0 h 21600"/>
                <a:gd name="T10" fmla="*/ 43 w 21600"/>
                <a:gd name="T11" fmla="*/ 0 h 21600"/>
                <a:gd name="T12" fmla="*/ 41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7486"/>
                  </a:moveTo>
                  <a:lnTo>
                    <a:pt x="21368" y="11314"/>
                  </a:lnTo>
                  <a:lnTo>
                    <a:pt x="20903" y="4114"/>
                  </a:lnTo>
                  <a:lnTo>
                    <a:pt x="20671" y="3086"/>
                  </a:lnTo>
                  <a:lnTo>
                    <a:pt x="20021" y="0"/>
                  </a:lnTo>
                  <a:lnTo>
                    <a:pt x="19324" y="0"/>
                  </a:lnTo>
                  <a:lnTo>
                    <a:pt x="18395" y="0"/>
                  </a:lnTo>
                  <a:lnTo>
                    <a:pt x="0"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55163" fontAlgn="base">
                <a:spcBef>
                  <a:spcPct val="0"/>
                </a:spcBef>
                <a:spcAft>
                  <a:spcPct val="0"/>
                </a:spcAft>
              </a:pPr>
              <a:endParaRPr lang="ja-JP" altLang="en-US">
                <a:solidFill>
                  <a:prstClr val="black"/>
                </a:solidFill>
                <a:latin typeface="Arial" charset="0"/>
                <a:ea typeface="ＭＳ Ｐゴシック" charset="0"/>
                <a:cs typeface="ＭＳ Ｐゴシック" charset="0"/>
              </a:endParaRPr>
            </a:p>
          </p:txBody>
        </p:sp>
        <p:pic>
          <p:nvPicPr>
            <p:cNvPr id="34836" name="Picture 13"/>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4768" cy="3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7" name="Group 17"/>
          <p:cNvGrpSpPr>
            <a:grpSpLocks/>
          </p:cNvGrpSpPr>
          <p:nvPr/>
        </p:nvGrpSpPr>
        <p:grpSpPr bwMode="auto">
          <a:xfrm>
            <a:off x="2065878" y="4426717"/>
            <a:ext cx="4081463" cy="1529273"/>
            <a:chOff x="0" y="0"/>
            <a:chExt cx="3656" cy="1136"/>
          </a:xfrm>
        </p:grpSpPr>
        <p:sp>
          <p:nvSpPr>
            <p:cNvPr id="34833" name="Freeform 15"/>
            <p:cNvSpPr>
              <a:spLocks/>
            </p:cNvSpPr>
            <p:nvPr/>
          </p:nvSpPr>
          <p:spPr bwMode="auto">
            <a:xfrm>
              <a:off x="32" y="32"/>
              <a:ext cx="3586" cy="1010"/>
            </a:xfrm>
            <a:custGeom>
              <a:avLst/>
              <a:gdLst>
                <a:gd name="T0" fmla="*/ 0 w 21600"/>
                <a:gd name="T1" fmla="*/ 0 h 21600"/>
                <a:gd name="T2" fmla="*/ 3 w 21600"/>
                <a:gd name="T3" fmla="*/ 0 h 21600"/>
                <a:gd name="T4" fmla="*/ 5 w 21600"/>
                <a:gd name="T5" fmla="*/ 0 h 21600"/>
                <a:gd name="T6" fmla="*/ 16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567" y="3980"/>
                  </a:lnTo>
                  <a:lnTo>
                    <a:pt x="7210" y="7588"/>
                  </a:lnTo>
                  <a:lnTo>
                    <a:pt x="21600"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55163" fontAlgn="base">
                <a:spcBef>
                  <a:spcPct val="0"/>
                </a:spcBef>
                <a:spcAft>
                  <a:spcPct val="0"/>
                </a:spcAft>
              </a:pPr>
              <a:endParaRPr lang="ja-JP" altLang="en-US">
                <a:solidFill>
                  <a:prstClr val="black"/>
                </a:solidFill>
                <a:latin typeface="Arial" charset="0"/>
                <a:ea typeface="ＭＳ Ｐゴシック" charset="0"/>
                <a:cs typeface="ＭＳ Ｐゴシック" charset="0"/>
              </a:endParaRPr>
            </a:p>
          </p:txBody>
        </p:sp>
        <p:pic>
          <p:nvPicPr>
            <p:cNvPr id="34834" name="Picture 16"/>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3656" cy="1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pic>
        <p:nvPicPr>
          <p:cNvPr id="25625" name="Picture 25"/>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572106" y="1628471"/>
            <a:ext cx="1805290" cy="1035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28" name="テキスト ボックス 27"/>
          <p:cNvSpPr txBox="1"/>
          <p:nvPr/>
        </p:nvSpPr>
        <p:spPr>
          <a:xfrm>
            <a:off x="4166960" y="188640"/>
            <a:ext cx="1412865" cy="972776"/>
          </a:xfrm>
          <a:prstGeom prst="rect">
            <a:avLst/>
          </a:prstGeom>
          <a:solidFill>
            <a:srgbClr val="446DC1">
              <a:alpha val="49000"/>
            </a:srgbClr>
          </a:solidFill>
        </p:spPr>
        <p:txBody>
          <a:bodyPr wrap="none" lIns="64211" tIns="32104" rIns="64211" bIns="32104">
            <a:spAutoFit/>
          </a:bodyPr>
          <a:lstStyle/>
          <a:p>
            <a:pPr defTabSz="642074" fontAlgn="base">
              <a:spcBef>
                <a:spcPct val="0"/>
              </a:spcBef>
              <a:spcAft>
                <a:spcPct val="0"/>
              </a:spcAft>
              <a:defRPr/>
            </a:pPr>
            <a:r>
              <a:rPr lang="en-US" altLang="ja-JP" sz="3400"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rPr>
              <a:t>L</a:t>
            </a:r>
            <a:r>
              <a:rPr lang="en-US" altLang="ja-JP" sz="3100"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rPr>
              <a:t>INAC</a:t>
            </a:r>
          </a:p>
          <a:p>
            <a:pPr defTabSz="642074" fontAlgn="base">
              <a:spcBef>
                <a:spcPct val="0"/>
              </a:spcBef>
              <a:spcAft>
                <a:spcPct val="0"/>
              </a:spcAft>
              <a:defRPr/>
            </a:pPr>
            <a:r>
              <a:rPr lang="en-US" altLang="ja-JP" sz="2500"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Wingdings"/>
              </a:rPr>
              <a:t>400 MeV</a:t>
            </a:r>
            <a:endParaRPr lang="ja-JP" altLang="en-US" sz="2500"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endParaRPr>
          </a:p>
        </p:txBody>
      </p:sp>
      <p:sp>
        <p:nvSpPr>
          <p:cNvPr id="2" name="フッター プレースホルダー 1"/>
          <p:cNvSpPr>
            <a:spLocks noGrp="1"/>
          </p:cNvSpPr>
          <p:nvPr>
            <p:ph type="ftr" sz="quarter" idx="4294967295"/>
          </p:nvPr>
        </p:nvSpPr>
        <p:spPr>
          <a:xfrm>
            <a:off x="3124205" y="6356352"/>
            <a:ext cx="2895600" cy="365125"/>
          </a:xfrm>
          <a:prstGeom prst="rect">
            <a:avLst/>
          </a:prstGeom>
        </p:spPr>
        <p:txBody>
          <a:bodyPr/>
          <a:lstStyle/>
          <a:p>
            <a:pPr defTabSz="456440">
              <a:defRPr/>
            </a:pPr>
            <a:endParaRPr lang="ja-JP" altLang="en-US">
              <a:solidFill>
                <a:srgbClr val="000000"/>
              </a:solidFill>
              <a:latin typeface="Calibri"/>
              <a:ea typeface="ヒラギノ角ゴ ProN W3"/>
              <a:cs typeface="ヒラギノ角ゴ ProN W3"/>
            </a:endParaRPr>
          </a:p>
        </p:txBody>
      </p:sp>
      <p:pic>
        <p:nvPicPr>
          <p:cNvPr id="34" name="Picture 11"/>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814343" y="1298154"/>
            <a:ext cx="3146598" cy="15481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5" name="Rectangle 13"/>
          <p:cNvSpPr>
            <a:spLocks/>
          </p:cNvSpPr>
          <p:nvPr/>
        </p:nvSpPr>
        <p:spPr bwMode="auto">
          <a:xfrm>
            <a:off x="116089" y="1923134"/>
            <a:ext cx="5112245" cy="476622"/>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defTabSz="641496" fontAlgn="base">
              <a:spcBef>
                <a:spcPct val="0"/>
              </a:spcBef>
              <a:spcAft>
                <a:spcPct val="0"/>
              </a:spcAft>
              <a:defRPr/>
            </a:pPr>
            <a:r>
              <a:rPr kumimoji="0" lang="en-US" altLang="ja-JP" sz="3100" b="1" dirty="0">
                <a:solidFill>
                  <a:srgbClr val="FFFFFF"/>
                </a:solidFill>
                <a:latin typeface="Arial"/>
                <a:ea typeface="Osaka"/>
                <a:cs typeface="Arial"/>
                <a:sym typeface="Chalkduster" charset="0"/>
              </a:rPr>
              <a:t>Neutrino Beam to </a:t>
            </a:r>
            <a:r>
              <a:rPr kumimoji="0" lang="en-US" altLang="ja-JP" sz="3100" b="1" dirty="0" err="1">
                <a:solidFill>
                  <a:srgbClr val="FFFFFF"/>
                </a:solidFill>
                <a:latin typeface="Arial"/>
                <a:ea typeface="Osaka"/>
                <a:cs typeface="Arial"/>
                <a:sym typeface="Chalkduster" charset="0"/>
              </a:rPr>
              <a:t>Kamioka</a:t>
            </a:r>
            <a:endParaRPr kumimoji="0" lang="en-US" altLang="ja-JP" sz="3100" b="1" dirty="0">
              <a:solidFill>
                <a:srgbClr val="FFFFFF"/>
              </a:solidFill>
              <a:latin typeface="Arial"/>
              <a:ea typeface="Osaka"/>
              <a:cs typeface="Arial"/>
              <a:sym typeface="Chalkduster" charset="0"/>
            </a:endParaRPr>
          </a:p>
        </p:txBody>
      </p:sp>
      <p:sp>
        <p:nvSpPr>
          <p:cNvPr id="36" name="Rectangle 15"/>
          <p:cNvSpPr>
            <a:spLocks/>
          </p:cNvSpPr>
          <p:nvPr/>
        </p:nvSpPr>
        <p:spPr bwMode="auto">
          <a:xfrm>
            <a:off x="1841070" y="3894081"/>
            <a:ext cx="6263059" cy="476622"/>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defTabSz="641496" fontAlgn="base">
              <a:spcBef>
                <a:spcPct val="0"/>
              </a:spcBef>
              <a:spcAft>
                <a:spcPct val="0"/>
              </a:spcAft>
              <a:defRPr/>
            </a:pPr>
            <a:r>
              <a:rPr kumimoji="0" lang="en-US" altLang="ja-JP" sz="3100" b="1" dirty="0">
                <a:solidFill>
                  <a:srgbClr val="FFFFFF"/>
                </a:solidFill>
                <a:latin typeface="Arial"/>
                <a:ea typeface="ＭＳ Ｐゴシック" charset="0"/>
                <a:cs typeface="Arial"/>
                <a:sym typeface="Chalkduster" charset="0"/>
              </a:rPr>
              <a:t>Material and Life Science Facility</a:t>
            </a:r>
          </a:p>
        </p:txBody>
      </p:sp>
      <p:pic>
        <p:nvPicPr>
          <p:cNvPr id="37" name="Picture 12"/>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42877" y="5051973"/>
            <a:ext cx="4030638" cy="1553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9" name="Rectangle 14"/>
          <p:cNvSpPr>
            <a:spLocks/>
          </p:cNvSpPr>
          <p:nvPr/>
        </p:nvSpPr>
        <p:spPr bwMode="auto">
          <a:xfrm>
            <a:off x="6858728" y="5955990"/>
            <a:ext cx="1984062" cy="415498"/>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40457" bIns="0">
            <a:spAutoFit/>
          </a:bodyPr>
          <a:lstStyle/>
          <a:p>
            <a:pPr marL="40059" defTabSz="641496" fontAlgn="base">
              <a:spcBef>
                <a:spcPct val="0"/>
              </a:spcBef>
              <a:spcAft>
                <a:spcPct val="0"/>
              </a:spcAft>
              <a:defRPr/>
            </a:pPr>
            <a:r>
              <a:rPr kumimoji="0" lang="en-US" altLang="ja-JP" sz="2700" b="1" dirty="0">
                <a:solidFill>
                  <a:srgbClr val="FFFFFF"/>
                </a:solidFill>
                <a:latin typeface="Arial"/>
                <a:ea typeface="ＭＳ Ｐゴシック" charset="0"/>
                <a:cs typeface="Arial"/>
                <a:sym typeface="Chalkduster" charset="0"/>
              </a:rPr>
              <a:t>Hadron Hall</a:t>
            </a:r>
          </a:p>
        </p:txBody>
      </p:sp>
      <p:sp>
        <p:nvSpPr>
          <p:cNvPr id="3" name="テキスト ボックス 2">
            <a:extLst>
              <a:ext uri="{FF2B5EF4-FFF2-40B4-BE49-F238E27FC236}">
                <a16:creationId xmlns:a16="http://schemas.microsoft.com/office/drawing/2014/main" id="{8101B742-AD4F-8846-9D33-DC4E06DAECC4}"/>
              </a:ext>
            </a:extLst>
          </p:cNvPr>
          <p:cNvSpPr txBox="1"/>
          <p:nvPr/>
        </p:nvSpPr>
        <p:spPr>
          <a:xfrm>
            <a:off x="7105745" y="2835324"/>
            <a:ext cx="2037417"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kumimoji="1" lang="en-US" altLang="ja-JP" dirty="0"/>
              <a:t>Currently 0.525MW</a:t>
            </a:r>
            <a:endParaRPr kumimoji="1" lang="ja-JP" altLang="en-US" dirty="0"/>
          </a:p>
        </p:txBody>
      </p:sp>
      <p:sp>
        <p:nvSpPr>
          <p:cNvPr id="29" name="テキスト ボックス 28">
            <a:extLst>
              <a:ext uri="{FF2B5EF4-FFF2-40B4-BE49-F238E27FC236}">
                <a16:creationId xmlns:a16="http://schemas.microsoft.com/office/drawing/2014/main" id="{7DECD60D-1259-7644-9B22-7FF3B4F81CD8}"/>
              </a:ext>
            </a:extLst>
          </p:cNvPr>
          <p:cNvSpPr txBox="1"/>
          <p:nvPr/>
        </p:nvSpPr>
        <p:spPr>
          <a:xfrm>
            <a:off x="2609660" y="5166331"/>
            <a:ext cx="261867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en-US" altLang="ja-JP" dirty="0"/>
              <a:t>Currently 0.485 MW(FX) and </a:t>
            </a:r>
            <a:r>
              <a:rPr lang="en-US" altLang="ja-JP" dirty="0"/>
              <a:t>0.051 MW (SX)</a:t>
            </a:r>
            <a:endParaRPr kumimoji="1" lang="ja-JP" altLang="en-US" dirty="0"/>
          </a:p>
        </p:txBody>
      </p:sp>
      <p:sp>
        <p:nvSpPr>
          <p:cNvPr id="4" name="テキスト ボックス 3"/>
          <p:cNvSpPr txBox="1"/>
          <p:nvPr/>
        </p:nvSpPr>
        <p:spPr>
          <a:xfrm>
            <a:off x="-36512" y="-27384"/>
            <a:ext cx="3134512"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kumimoji="1" lang="en-US" altLang="ja-JP" sz="3600" dirty="0" smtClean="0"/>
              <a:t>KEK Accelerator</a:t>
            </a:r>
          </a:p>
          <a:p>
            <a:r>
              <a:rPr lang="en-US" altLang="ja-JP" sz="3600" dirty="0" smtClean="0"/>
              <a:t>Tokai    proton</a:t>
            </a:r>
            <a:endParaRPr kumimoji="1" lang="ja-JP" altLang="en-US" sz="3600" dirty="0"/>
          </a:p>
        </p:txBody>
      </p:sp>
    </p:spTree>
    <p:extLst>
      <p:ext uri="{BB962C8B-B14F-4D97-AF65-F5344CB8AC3E}">
        <p14:creationId xmlns:p14="http://schemas.microsoft.com/office/powerpoint/2010/main" val="750151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wipe(up)">
                                      <p:cBhvr>
                                        <p:cTn id="7" dur="500"/>
                                        <p:tgtEl>
                                          <p:spTgt spid="2560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nodeType="afterEffect">
                                  <p:stCondLst>
                                    <p:cond delay="50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5608"/>
                                        </p:tgtEl>
                                        <p:attrNameLst>
                                          <p:attrName>style.visibility</p:attrName>
                                        </p:attrNameLst>
                                      </p:cBhvr>
                                      <p:to>
                                        <p:strVal val="visible"/>
                                      </p:to>
                                    </p:set>
                                    <p:animEffect transition="in" filter="wipe(up)">
                                      <p:cBhvr>
                                        <p:cTn id="20" dur="500"/>
                                        <p:tgtEl>
                                          <p:spTgt spid="2560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25625"/>
                                        </p:tgtEl>
                                        <p:attrNameLst>
                                          <p:attrName>style.visibility</p:attrName>
                                        </p:attrNameLst>
                                      </p:cBhvr>
                                      <p:to>
                                        <p:strVal val="visible"/>
                                      </p:to>
                                    </p:set>
                                    <p:animEffect transition="in" filter="wipe(right)">
                                      <p:cBhvr>
                                        <p:cTn id="31" dur="500"/>
                                        <p:tgtEl>
                                          <p:spTgt spid="25625"/>
                                        </p:tgtEl>
                                      </p:cBhvr>
                                    </p:animEffect>
                                  </p:childTnLst>
                                </p:cTn>
                              </p:par>
                            </p:childTnLst>
                          </p:cTn>
                        </p:par>
                        <p:par>
                          <p:cTn id="32" fill="hold">
                            <p:stCondLst>
                              <p:cond delay="500"/>
                            </p:stCondLst>
                            <p:childTnLst>
                              <p:par>
                                <p:cTn id="33" presetID="18" presetClass="entr" presetSubtype="6" fill="hold" nodeType="afterEffect">
                                  <p:stCondLst>
                                    <p:cond delay="0"/>
                                  </p:stCondLst>
                                  <p:childTnLst>
                                    <p:set>
                                      <p:cBhvr>
                                        <p:cTn id="34" dur="1" fill="hold">
                                          <p:stCondLst>
                                            <p:cond delay="0"/>
                                          </p:stCondLst>
                                        </p:cTn>
                                        <p:tgtEl>
                                          <p:spTgt spid="25611"/>
                                        </p:tgtEl>
                                        <p:attrNameLst>
                                          <p:attrName>style.visibility</p:attrName>
                                        </p:attrNameLst>
                                      </p:cBhvr>
                                      <p:to>
                                        <p:strVal val="visible"/>
                                      </p:to>
                                    </p:set>
                                    <p:animEffect transition="in" filter="strips(downRight)">
                                      <p:cBhvr>
                                        <p:cTn id="35" dur="500"/>
                                        <p:tgtEl>
                                          <p:spTgt spid="256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25614"/>
                                        </p:tgtEl>
                                        <p:attrNameLst>
                                          <p:attrName>style.visibility</p:attrName>
                                        </p:attrNameLst>
                                      </p:cBhvr>
                                      <p:to>
                                        <p:strVal val="visible"/>
                                      </p:to>
                                    </p:set>
                                    <p:animEffect transition="in" filter="wipe(right)">
                                      <p:cBhvr>
                                        <p:cTn id="45" dur="500"/>
                                        <p:tgtEl>
                                          <p:spTgt spid="25614"/>
                                        </p:tgtEl>
                                      </p:cBhvr>
                                    </p:animEffect>
                                  </p:childTnLst>
                                </p:cTn>
                              </p:par>
                            </p:childTnLst>
                          </p:cTn>
                        </p:par>
                        <p:par>
                          <p:cTn id="46" fill="hold">
                            <p:stCondLst>
                              <p:cond delay="500"/>
                            </p:stCondLst>
                            <p:childTnLst>
                              <p:par>
                                <p:cTn id="47" presetID="2" presetClass="entr" presetSubtype="2" fill="hold" grpId="0" nodeType="afterEffect">
                                  <p:stCondLst>
                                    <p:cond delay="5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1+#ppt_w/2"/>
                                          </p:val>
                                        </p:tav>
                                        <p:tav tm="100000">
                                          <p:val>
                                            <p:strVal val="#ppt_x"/>
                                          </p:val>
                                        </p:tav>
                                      </p:tavLst>
                                    </p:anim>
                                    <p:anim calcmode="lin" valueType="num">
                                      <p:cBhvr additive="base">
                                        <p:cTn id="5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5617"/>
                                        </p:tgtEl>
                                        <p:attrNameLst>
                                          <p:attrName>style.visibility</p:attrName>
                                        </p:attrNameLst>
                                      </p:cBhvr>
                                      <p:to>
                                        <p:strVal val="visible"/>
                                      </p:to>
                                    </p:set>
                                    <p:animEffect transition="in" filter="wipe(left)">
                                      <p:cBhvr>
                                        <p:cTn id="55" dur="500"/>
                                        <p:tgtEl>
                                          <p:spTgt spid="25617"/>
                                        </p:tgtEl>
                                      </p:cBhvr>
                                    </p:animEffect>
                                  </p:childTnLst>
                                </p:cTn>
                              </p:par>
                            </p:childTnLst>
                          </p:cTn>
                        </p:par>
                        <p:par>
                          <p:cTn id="56" fill="hold">
                            <p:stCondLst>
                              <p:cond delay="500"/>
                            </p:stCondLst>
                            <p:childTnLst>
                              <p:par>
                                <p:cTn id="57" presetID="2" presetClass="entr" presetSubtype="9" fill="hold" grpId="0" nodeType="afterEffect">
                                  <p:stCondLst>
                                    <p:cond delay="50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500" fill="hold"/>
                                        <p:tgtEl>
                                          <p:spTgt spid="3"/>
                                        </p:tgtEl>
                                        <p:attrNameLst>
                                          <p:attrName>ppt_x</p:attrName>
                                        </p:attrNameLst>
                                      </p:cBhvr>
                                      <p:tavLst>
                                        <p:tav tm="0">
                                          <p:val>
                                            <p:strVal val="0-#ppt_w/2"/>
                                          </p:val>
                                        </p:tav>
                                        <p:tav tm="100000">
                                          <p:val>
                                            <p:strVal val="#ppt_x"/>
                                          </p:val>
                                        </p:tav>
                                      </p:tavLst>
                                    </p:anim>
                                    <p:anim calcmode="lin" valueType="num">
                                      <p:cBhvr additive="base">
                                        <p:cTn id="6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0-#ppt_w/2"/>
                                          </p:val>
                                        </p:tav>
                                        <p:tav tm="100000">
                                          <p:val>
                                            <p:strVal val="#ppt_x"/>
                                          </p:val>
                                        </p:tav>
                                      </p:tavLst>
                                    </p:anim>
                                    <p:anim calcmode="lin" valueType="num">
                                      <p:cBhvr additive="base">
                                        <p:cTn id="7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autoUpdateAnimBg="0"/>
      <p:bldP spid="36" grpId="0" animBg="1" autoUpdateAnimBg="0"/>
      <p:bldP spid="39" grpId="0" animBg="1" autoUpdateAnimBg="0"/>
      <p:bldP spid="3"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Disclaimer</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This lecture was originally prepared for the students of PPSEA school (</a:t>
            </a:r>
            <a:r>
              <a:rPr lang="en-US" altLang="ja-JP" dirty="0" err="1" smtClean="0"/>
              <a:t>Partilce</a:t>
            </a:r>
            <a:r>
              <a:rPr lang="en-US" altLang="ja-JP" dirty="0" smtClean="0"/>
              <a:t> Physics School in South East </a:t>
            </a:r>
            <a:r>
              <a:rPr lang="en-US" altLang="ja-JP" dirty="0" err="1" smtClean="0"/>
              <a:t>Asea</a:t>
            </a:r>
            <a:r>
              <a:rPr lang="en-US" altLang="ja-JP" dirty="0" smtClean="0"/>
              <a:t>)</a:t>
            </a:r>
          </a:p>
          <a:p>
            <a:r>
              <a:rPr lang="en-US" altLang="ja-JP" dirty="0" smtClean="0"/>
              <a:t>The lecture is intended to give the most fundamental idea about the particle detector to students in early year master course students (and also theorists who have some interests on the topics).</a:t>
            </a:r>
          </a:p>
          <a:p>
            <a:r>
              <a:rPr lang="en-US" altLang="ja-JP" dirty="0" smtClean="0"/>
              <a:t>Elder </a:t>
            </a:r>
            <a:r>
              <a:rPr lang="en-US" altLang="ja-JP" dirty="0" err="1" smtClean="0"/>
              <a:t>sutudents</a:t>
            </a:r>
            <a:r>
              <a:rPr lang="en-US" altLang="ja-JP" dirty="0" smtClean="0"/>
              <a:t> may enjoy good break for their brain among high level lectures in this high-quality School. </a:t>
            </a:r>
          </a:p>
          <a:p>
            <a:endParaRPr kumimoji="1" lang="en-US" altLang="ja-JP" dirty="0"/>
          </a:p>
        </p:txBody>
      </p:sp>
    </p:spTree>
    <p:extLst>
      <p:ext uri="{BB962C8B-B14F-4D97-AF65-F5344CB8AC3E}">
        <p14:creationId xmlns:p14="http://schemas.microsoft.com/office/powerpoint/2010/main" val="2916123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Colliding beams</a:t>
            </a:r>
            <a:endParaRPr kumimoji="1" lang="ja-JP" altLang="en-US" dirty="0"/>
          </a:p>
        </p:txBody>
      </p:sp>
      <p:pic>
        <p:nvPicPr>
          <p:cNvPr id="7" name="beam_entry">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600200"/>
            <a:ext cx="8045450" cy="4525963"/>
          </a:xfrm>
        </p:spPr>
      </p:pic>
    </p:spTree>
    <p:extLst>
      <p:ext uri="{BB962C8B-B14F-4D97-AF65-F5344CB8AC3E}">
        <p14:creationId xmlns:p14="http://schemas.microsoft.com/office/powerpoint/2010/main" val="180078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www.belle2.org/sites/sites_custom/site_belle2/content/e21593/e21642/e21643/infoboxContent21645/SuperKEKB-BelleII.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28"/>
          <a:stretch/>
        </p:blipFill>
        <p:spPr bwMode="auto">
          <a:xfrm>
            <a:off x="1194991" y="177457"/>
            <a:ext cx="6912768" cy="6360211"/>
          </a:xfrm>
          <a:prstGeom prst="rect">
            <a:avLst/>
          </a:prstGeom>
          <a:noFill/>
          <a:extLst>
            <a:ext uri="{909E8E84-426E-40DD-AFC4-6F175D3DCCD1}">
              <a14:hiddenFill xmlns:a14="http://schemas.microsoft.com/office/drawing/2010/main">
                <a:solidFill>
                  <a:srgbClr val="FFFFFF"/>
                </a:solidFill>
              </a14:hiddenFill>
            </a:ext>
          </a:extLst>
        </p:spPr>
      </p:pic>
      <p:sp>
        <p:nvSpPr>
          <p:cNvPr id="105476" name="AutoShape 4"/>
          <p:cNvSpPr>
            <a:spLocks noChangeArrowheads="1"/>
          </p:cNvSpPr>
          <p:nvPr/>
        </p:nvSpPr>
        <p:spPr bwMode="auto">
          <a:xfrm>
            <a:off x="1116013" y="1557338"/>
            <a:ext cx="7070725" cy="3600450"/>
          </a:xfrm>
          <a:prstGeom prst="cloudCallout">
            <a:avLst>
              <a:gd name="adj1" fmla="val -43977"/>
              <a:gd name="adj2" fmla="val 70019"/>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ja-JP" sz="4800"/>
              <a:t>Why do we need this huge equipment?</a:t>
            </a:r>
            <a:endParaRPr lang="ja-JP" altLang="en-US" sz="4800"/>
          </a:p>
        </p:txBody>
      </p:sp>
    </p:spTree>
    <p:extLst>
      <p:ext uri="{BB962C8B-B14F-4D97-AF65-F5344CB8AC3E}">
        <p14:creationId xmlns:p14="http://schemas.microsoft.com/office/powerpoint/2010/main" val="5673495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5476"/>
                                        </p:tgtEl>
                                        <p:attrNameLst>
                                          <p:attrName>style.visibility</p:attrName>
                                        </p:attrNameLst>
                                      </p:cBhvr>
                                      <p:to>
                                        <p:strVal val="visible"/>
                                      </p:to>
                                    </p:set>
                                    <p:anim calcmode="lin" valueType="num">
                                      <p:cBhvr>
                                        <p:cTn id="7" dur="500" fill="hold"/>
                                        <p:tgtEl>
                                          <p:spTgt spid="105476"/>
                                        </p:tgtEl>
                                        <p:attrNameLst>
                                          <p:attrName>ppt_w</p:attrName>
                                        </p:attrNameLst>
                                      </p:cBhvr>
                                      <p:tavLst>
                                        <p:tav tm="0">
                                          <p:val>
                                            <p:fltVal val="0"/>
                                          </p:val>
                                        </p:tav>
                                        <p:tav tm="100000">
                                          <p:val>
                                            <p:strVal val="#ppt_w"/>
                                          </p:val>
                                        </p:tav>
                                      </p:tavLst>
                                    </p:anim>
                                    <p:anim calcmode="lin" valueType="num">
                                      <p:cBhvr>
                                        <p:cTn id="8" dur="500" fill="hold"/>
                                        <p:tgtEl>
                                          <p:spTgt spid="1054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normAutofit fontScale="90000"/>
          </a:bodyPr>
          <a:lstStyle/>
          <a:p>
            <a:pPr eaLnBrk="1" hangingPunct="1"/>
            <a:r>
              <a:rPr lang="en-US" altLang="ja-JP" smtClean="0"/>
              <a:t>To study the particles and their interactions…</a:t>
            </a:r>
            <a:endParaRPr lang="ja-JP" altLang="en-US" smtClean="0"/>
          </a:p>
        </p:txBody>
      </p:sp>
      <p:sp>
        <p:nvSpPr>
          <p:cNvPr id="19458" name="Rectangle 3"/>
          <p:cNvSpPr>
            <a:spLocks noGrp="1" noChangeArrowheads="1"/>
          </p:cNvSpPr>
          <p:nvPr>
            <p:ph idx="1"/>
          </p:nvPr>
        </p:nvSpPr>
        <p:spPr/>
        <p:txBody>
          <a:bodyPr/>
          <a:lstStyle/>
          <a:p>
            <a:pPr marL="609600" indent="-609600" eaLnBrk="1" hangingPunct="1">
              <a:lnSpc>
                <a:spcPct val="90000"/>
              </a:lnSpc>
              <a:buFontTx/>
              <a:buAutoNum type="arabicPeriod"/>
            </a:pPr>
            <a:r>
              <a:rPr lang="en-US" altLang="ja-JP" dirty="0" smtClean="0"/>
              <a:t>Detect the emerging particles</a:t>
            </a:r>
            <a:endParaRPr lang="ja-JP" altLang="en-US" dirty="0" smtClean="0"/>
          </a:p>
          <a:p>
            <a:pPr marL="609600" indent="-609600" eaLnBrk="1" hangingPunct="1">
              <a:lnSpc>
                <a:spcPct val="90000"/>
              </a:lnSpc>
              <a:buFontTx/>
              <a:buAutoNum type="arabicPeriod"/>
            </a:pPr>
            <a:r>
              <a:rPr lang="en-US" altLang="ja-JP" dirty="0" smtClean="0"/>
              <a:t>Measure their kinematical quantities</a:t>
            </a:r>
            <a:endParaRPr lang="ja-JP" altLang="en-US" dirty="0" smtClean="0"/>
          </a:p>
          <a:p>
            <a:pPr marL="990600" lvl="1" indent="-646113" eaLnBrk="1" hangingPunct="1">
              <a:lnSpc>
                <a:spcPct val="90000"/>
              </a:lnSpc>
            </a:pPr>
            <a:r>
              <a:rPr lang="en-US" altLang="ja-JP" dirty="0" smtClean="0"/>
              <a:t>Momentum, velocity, energy or mass….</a:t>
            </a:r>
            <a:endParaRPr lang="ja-JP" altLang="en-US" dirty="0" smtClean="0"/>
          </a:p>
          <a:p>
            <a:pPr marL="990600" lvl="1" indent="-646113" eaLnBrk="1" hangingPunct="1">
              <a:lnSpc>
                <a:spcPct val="90000"/>
              </a:lnSpc>
              <a:buFont typeface="Wingdings" pitchFamily="2" charset="2"/>
              <a:buNone/>
            </a:pPr>
            <a:r>
              <a:rPr lang="ja-JP" altLang="en-US" dirty="0" smtClean="0">
                <a:sym typeface="Wingdings" pitchFamily="2" charset="2"/>
              </a:rPr>
              <a:t></a:t>
            </a:r>
            <a:r>
              <a:rPr lang="en-US" altLang="ja-JP" dirty="0" smtClean="0">
                <a:sym typeface="Wingdings" pitchFamily="2" charset="2"/>
              </a:rPr>
              <a:t>Four momentum </a:t>
            </a:r>
            <a:r>
              <a:rPr lang="en-US" altLang="ja-JP" dirty="0" smtClean="0"/>
              <a:t>(</a:t>
            </a:r>
            <a:r>
              <a:rPr lang="en-US" altLang="ja-JP" i="1" dirty="0" err="1" smtClean="0"/>
              <a:t>E,p</a:t>
            </a:r>
            <a:r>
              <a:rPr lang="en-US" altLang="ja-JP" i="1" baseline="-25000" dirty="0" err="1" smtClean="0"/>
              <a:t>x</a:t>
            </a:r>
            <a:r>
              <a:rPr lang="en-US" altLang="ja-JP" i="1" dirty="0" err="1" smtClean="0"/>
              <a:t>,p</a:t>
            </a:r>
            <a:r>
              <a:rPr lang="en-US" altLang="ja-JP" i="1" baseline="-25000" dirty="0" err="1" smtClean="0"/>
              <a:t>y</a:t>
            </a:r>
            <a:r>
              <a:rPr lang="en-US" altLang="ja-JP" i="1" dirty="0" err="1" smtClean="0"/>
              <a:t>,p</a:t>
            </a:r>
            <a:r>
              <a:rPr lang="en-US" altLang="ja-JP" i="1" baseline="-25000" dirty="0" err="1" smtClean="0"/>
              <a:t>z</a:t>
            </a:r>
            <a:r>
              <a:rPr lang="en-US" altLang="ja-JP" dirty="0" smtClean="0"/>
              <a:t>) using Lorentz relations</a:t>
            </a:r>
            <a:r>
              <a:rPr lang="ja-JP" altLang="en-US" dirty="0" smtClean="0"/>
              <a:t> </a:t>
            </a:r>
            <a:endParaRPr lang="en-US" altLang="ja-JP" dirty="0" smtClean="0"/>
          </a:p>
          <a:p>
            <a:pPr marL="990600" lvl="1" indent="-646113" eaLnBrk="1" hangingPunct="1">
              <a:lnSpc>
                <a:spcPct val="90000"/>
              </a:lnSpc>
            </a:pPr>
            <a:r>
              <a:rPr lang="en-US" altLang="ja-JP" dirty="0" smtClean="0"/>
              <a:t>Charge</a:t>
            </a:r>
            <a:endParaRPr lang="ja-JP" altLang="en-US" dirty="0" smtClean="0"/>
          </a:p>
          <a:p>
            <a:pPr marL="609600" indent="-609600" eaLnBrk="1" hangingPunct="1">
              <a:lnSpc>
                <a:spcPct val="90000"/>
              </a:lnSpc>
              <a:buFontTx/>
              <a:buAutoNum type="arabicPeriod"/>
            </a:pPr>
            <a:r>
              <a:rPr lang="en-US" altLang="ja-JP" dirty="0" smtClean="0"/>
              <a:t>Determine mass/Identify particle species </a:t>
            </a:r>
            <a:endParaRPr lang="ja-JP" altLang="en-US" dirty="0" smtClean="0"/>
          </a:p>
          <a:p>
            <a:pPr marL="609600" indent="-609600" eaLnBrk="1" hangingPunct="1">
              <a:lnSpc>
                <a:spcPct val="90000"/>
              </a:lnSpc>
              <a:buFontTx/>
              <a:buAutoNum type="arabicPeriod"/>
            </a:pPr>
            <a:r>
              <a:rPr lang="en-US" altLang="ja-JP" dirty="0" smtClean="0"/>
              <a:t>Reconstruct the particle interactions/decays</a:t>
            </a:r>
            <a:endParaRPr lang="ja-JP" altLang="en-US" dirty="0" smtClean="0"/>
          </a:p>
          <a:p>
            <a:pPr marL="609600" indent="-609600" eaLnBrk="1" hangingPunct="1">
              <a:lnSpc>
                <a:spcPct val="90000"/>
              </a:lnSpc>
            </a:pPr>
            <a:endParaRPr lang="en-US" altLang="ja-JP" dirty="0" smtClean="0"/>
          </a:p>
        </p:txBody>
      </p:sp>
    </p:spTree>
    <p:extLst>
      <p:ext uri="{BB962C8B-B14F-4D97-AF65-F5344CB8AC3E}">
        <p14:creationId xmlns:p14="http://schemas.microsoft.com/office/powerpoint/2010/main" val="2180807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ストロー">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デザート">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トロー">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4182</TotalTime>
  <Words>1094</Words>
  <Application>Microsoft Office PowerPoint</Application>
  <PresentationFormat>画面に合わせる (4:3)</PresentationFormat>
  <Paragraphs>213</Paragraphs>
  <Slides>49</Slides>
  <Notes>4</Notes>
  <HiddenSlides>0</HiddenSlides>
  <MMClips>8</MMClips>
  <ScaleCrop>false</ScaleCrop>
  <HeadingPairs>
    <vt:vector size="8" baseType="variant">
      <vt:variant>
        <vt:lpstr>使用されているフォント</vt:lpstr>
      </vt:variant>
      <vt:variant>
        <vt:i4>17</vt:i4>
      </vt:variant>
      <vt:variant>
        <vt:lpstr>テーマ</vt:lpstr>
      </vt:variant>
      <vt:variant>
        <vt:i4>1</vt:i4>
      </vt:variant>
      <vt:variant>
        <vt:lpstr>埋め込まれた OLE サーバー</vt:lpstr>
      </vt:variant>
      <vt:variant>
        <vt:i4>2</vt:i4>
      </vt:variant>
      <vt:variant>
        <vt:lpstr>スライド タイトル</vt:lpstr>
      </vt:variant>
      <vt:variant>
        <vt:i4>49</vt:i4>
      </vt:variant>
    </vt:vector>
  </HeadingPairs>
  <TitlesOfParts>
    <vt:vector size="69" baseType="lpstr">
      <vt:lpstr>Chalkduster</vt:lpstr>
      <vt:lpstr>HGP創英角ﾎﾟｯﾌﾟ体</vt:lpstr>
      <vt:lpstr>HG創英角ｺﾞｼｯｸUB</vt:lpstr>
      <vt:lpstr>ＭＳ Ｐゴシック</vt:lpstr>
      <vt:lpstr>Osaka</vt:lpstr>
      <vt:lpstr>Palatino</vt:lpstr>
      <vt:lpstr>ヒラギノ角ゴ ProN W3</vt:lpstr>
      <vt:lpstr>ヒラギノ明朝 ProN W3</vt:lpstr>
      <vt:lpstr>Arial</vt:lpstr>
      <vt:lpstr>Calibri</vt:lpstr>
      <vt:lpstr>Georgia</vt:lpstr>
      <vt:lpstr>Symbol</vt:lpstr>
      <vt:lpstr>Times</vt:lpstr>
      <vt:lpstr>Times New Roman</vt:lpstr>
      <vt:lpstr>Tw Cen MT</vt:lpstr>
      <vt:lpstr>Wingdings</vt:lpstr>
      <vt:lpstr>Wingdings 2</vt:lpstr>
      <vt:lpstr>ストロー</vt:lpstr>
      <vt:lpstr>数式</vt:lpstr>
      <vt:lpstr>Equation</vt:lpstr>
      <vt:lpstr>How can physicists explore  the  particle world?(I) </vt:lpstr>
      <vt:lpstr>PowerPoint プレゼンテーション</vt:lpstr>
      <vt:lpstr>KEK Accelerators  Tsukuaba     Electron/Positron </vt:lpstr>
      <vt:lpstr>PowerPoint プレゼンテーション</vt:lpstr>
      <vt:lpstr>PowerPoint プレゼンテーション</vt:lpstr>
      <vt:lpstr>Disclaimer</vt:lpstr>
      <vt:lpstr>Colliding beams</vt:lpstr>
      <vt:lpstr>PowerPoint プレゼンテーション</vt:lpstr>
      <vt:lpstr>To study the particles and their interactions…</vt:lpstr>
      <vt:lpstr>Key concept</vt:lpstr>
      <vt:lpstr>Review of Relativistic kinematics</vt:lpstr>
      <vt:lpstr>Important relations</vt:lpstr>
      <vt:lpstr>What can we actually do with the detector? Legacy experiments with Bubble Chamber</vt:lpstr>
      <vt:lpstr>Collider experiment and detector</vt:lpstr>
      <vt:lpstr>Today, “Digital bubble chamber”</vt:lpstr>
      <vt:lpstr>Event reconstruction using signals from millions of detector sensors with computers</vt:lpstr>
      <vt:lpstr>How to detect the particles ?</vt:lpstr>
      <vt:lpstr>PowerPoint プレゼンテーション</vt:lpstr>
      <vt:lpstr>First particle detector using ionization: Leaf electroscope</vt:lpstr>
      <vt:lpstr>How can we see ionization?  Very early attempt</vt:lpstr>
      <vt:lpstr>Leaf electroscope carried by balloon to confirm the existence of Cosmic Ray for the first time.</vt:lpstr>
      <vt:lpstr>To discover new elementary particle, radiation flux measurement is not sufficient. </vt:lpstr>
      <vt:lpstr>  We want to observe any direct sign of particle passing by Eyes. Tiny effect  stimulated by particle (Ionization) may sometime trigger a visible signature in matter</vt:lpstr>
      <vt:lpstr>Supercooled solution and sudden crystallization caused by a tiny stimulation</vt:lpstr>
      <vt:lpstr>Cloud chamber</vt:lpstr>
      <vt:lpstr>Cloud chamber animation</vt:lpstr>
      <vt:lpstr>Cloud chamber, energy loss and discovery of positron(1932)</vt:lpstr>
      <vt:lpstr>What can you tell from the Anderson’s picture?</vt:lpstr>
      <vt:lpstr>“Cloud” was replaced with “Bubble” shortly　　　　　　　</vt:lpstr>
      <vt:lpstr>Excitation and scintillation Aurora is a cosmic ray detector in the skay</vt:lpstr>
      <vt:lpstr>Scitillation</vt:lpstr>
      <vt:lpstr>Cherenkov Radiation (1)</vt:lpstr>
      <vt:lpstr>Cherenkov Radiation (2)</vt:lpstr>
      <vt:lpstr>Cherenkov light in reactors</vt:lpstr>
      <vt:lpstr>Intreraction of neutral particles</vt:lpstr>
      <vt:lpstr>Photoelectric effect</vt:lpstr>
      <vt:lpstr>Compton scattering</vt:lpstr>
      <vt:lpstr>Pair Creation</vt:lpstr>
      <vt:lpstr>Detection of Neutron</vt:lpstr>
      <vt:lpstr>Neutron interaction at higher energy</vt:lpstr>
      <vt:lpstr>Neutral hadron/KL detection</vt:lpstr>
      <vt:lpstr>Hadron reaction cross section</vt:lpstr>
      <vt:lpstr>Finally neutrino detection..</vt:lpstr>
      <vt:lpstr>SciBar detector (K2K)</vt:lpstr>
      <vt:lpstr>Neutrino detection in Kamiokande </vt:lpstr>
      <vt:lpstr>Water Cherenkov Detector</vt:lpstr>
      <vt:lpstr>Dark Matter?</vt:lpstr>
      <vt:lpstr>PowerPoint プレゼンテーション</vt:lpstr>
      <vt:lpstr>Summary at this point</vt:lpstr>
    </vt:vector>
  </TitlesOfParts>
  <Company>KEK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can physicists explore  the  particle world? (I)</dc:title>
  <dc:creator>haba</dc:creator>
  <cp:lastModifiedBy>JunjiHaba</cp:lastModifiedBy>
  <cp:revision>109</cp:revision>
  <dcterms:created xsi:type="dcterms:W3CDTF">2014-02-28T01:39:15Z</dcterms:created>
  <dcterms:modified xsi:type="dcterms:W3CDTF">2018-09-22T02:51:39Z</dcterms:modified>
</cp:coreProperties>
</file>