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m4v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5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  <p:sldMasterId id="2147483691" r:id="rId3"/>
    <p:sldMasterId id="2147483704" r:id="rId4"/>
    <p:sldMasterId id="2147483747" r:id="rId5"/>
    <p:sldMasterId id="2147483760" r:id="rId6"/>
  </p:sldMasterIdLst>
  <p:notesMasterIdLst>
    <p:notesMasterId r:id="rId50"/>
  </p:notesMasterIdLst>
  <p:sldIdLst>
    <p:sldId id="283" r:id="rId7"/>
    <p:sldId id="345" r:id="rId8"/>
    <p:sldId id="257" r:id="rId9"/>
    <p:sldId id="341" r:id="rId10"/>
    <p:sldId id="407" r:id="rId11"/>
    <p:sldId id="393" r:id="rId12"/>
    <p:sldId id="389" r:id="rId13"/>
    <p:sldId id="390" r:id="rId14"/>
    <p:sldId id="386" r:id="rId15"/>
    <p:sldId id="387" r:id="rId16"/>
    <p:sldId id="392" r:id="rId17"/>
    <p:sldId id="388" r:id="rId18"/>
    <p:sldId id="394" r:id="rId19"/>
    <p:sldId id="395" r:id="rId20"/>
    <p:sldId id="396" r:id="rId21"/>
    <p:sldId id="397" r:id="rId22"/>
    <p:sldId id="398" r:id="rId23"/>
    <p:sldId id="399" r:id="rId24"/>
    <p:sldId id="401" r:id="rId25"/>
    <p:sldId id="402" r:id="rId26"/>
    <p:sldId id="403" r:id="rId27"/>
    <p:sldId id="400" r:id="rId28"/>
    <p:sldId id="313" r:id="rId29"/>
    <p:sldId id="408" r:id="rId30"/>
    <p:sldId id="314" r:id="rId31"/>
    <p:sldId id="364" r:id="rId32"/>
    <p:sldId id="365" r:id="rId33"/>
    <p:sldId id="366" r:id="rId34"/>
    <p:sldId id="381" r:id="rId35"/>
    <p:sldId id="384" r:id="rId36"/>
    <p:sldId id="382" r:id="rId37"/>
    <p:sldId id="383" r:id="rId38"/>
    <p:sldId id="405" r:id="rId39"/>
    <p:sldId id="404" r:id="rId40"/>
    <p:sldId id="385" r:id="rId41"/>
    <p:sldId id="367" r:id="rId42"/>
    <p:sldId id="263" r:id="rId43"/>
    <p:sldId id="338" r:id="rId44"/>
    <p:sldId id="264" r:id="rId45"/>
    <p:sldId id="293" r:id="rId46"/>
    <p:sldId id="265" r:id="rId47"/>
    <p:sldId id="266" r:id="rId48"/>
    <p:sldId id="368" r:id="rId4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9537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68" autoAdjust="0"/>
    <p:restoredTop sz="94660"/>
  </p:normalViewPr>
  <p:slideViewPr>
    <p:cSldViewPr>
      <p:cViewPr varScale="1">
        <p:scale>
          <a:sx n="69" d="100"/>
          <a:sy n="69" d="100"/>
        </p:scale>
        <p:origin x="110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8" Type="http://schemas.openxmlformats.org/officeDocument/2006/relationships/slide" Target="slides/slide2.xml"/><Relationship Id="rId51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CE5D6D-473F-4DDB-BC87-9CFE48C1DB19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6BDD92-FECB-4409-9A44-945F8E0EBA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1556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7805-2776-46FE-B050-21C79F6A3E9A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81B62-F1AC-4379-8FD6-CDDD70B1F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393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7805-2776-46FE-B050-21C79F6A3E9A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81B62-F1AC-4379-8FD6-CDDD70B1F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0443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7805-2776-46FE-B050-21C79F6A3E9A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81B62-F1AC-4379-8FD6-CDDD70B1F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81126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1079500" y="288925"/>
            <a:ext cx="7726363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855663" y="1593850"/>
            <a:ext cx="3976687" cy="21367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984750" y="1593850"/>
            <a:ext cx="3976688" cy="21367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855663" y="3883025"/>
            <a:ext cx="3976687" cy="21367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984750" y="3883025"/>
            <a:ext cx="3976688" cy="21367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838200" y="6235700"/>
            <a:ext cx="2449513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1"/>
          </p:nvPr>
        </p:nvSpPr>
        <p:spPr>
          <a:xfrm>
            <a:off x="6553200" y="6224588"/>
            <a:ext cx="24209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2"/>
          </p:nvPr>
        </p:nvSpPr>
        <p:spPr>
          <a:xfrm>
            <a:off x="3484563" y="623728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9742038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タイトル、テキスト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EB3B54B-2463-4730-9EF7-8A6C4FD8DC6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777455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E93AB-59A7-4DD1-AF53-2C9D47131A4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313366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54742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表プレースホルダー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389402B-1DFC-4465-B5C1-B64E17F4CB7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34919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228600" y="990600"/>
            <a:ext cx="8610600" cy="0"/>
          </a:xfrm>
          <a:prstGeom prst="line">
            <a:avLst/>
          </a:prstGeom>
          <a:noFill/>
          <a:ln w="666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mtClean="0">
              <a:solidFill>
                <a:srgbClr val="FFFFFF"/>
              </a:solidFill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228600" y="1447800"/>
            <a:ext cx="2286000" cy="2514600"/>
            <a:chOff x="144" y="912"/>
            <a:chExt cx="1440" cy="1584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960" y="912"/>
              <a:ext cx="52" cy="97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>
              <a:off x="844" y="912"/>
              <a:ext cx="52" cy="86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727" y="912"/>
              <a:ext cx="52" cy="7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610" y="912"/>
              <a:ext cx="52" cy="61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494" y="912"/>
              <a:ext cx="52" cy="49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377" y="912"/>
              <a:ext cx="52" cy="36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2" name="Rectangle 15"/>
            <p:cNvSpPr>
              <a:spLocks noChangeArrowheads="1"/>
            </p:cNvSpPr>
            <p:nvPr/>
          </p:nvSpPr>
          <p:spPr bwMode="auto">
            <a:xfrm>
              <a:off x="260" y="912"/>
              <a:ext cx="52" cy="24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3" name="Rectangle 16"/>
            <p:cNvSpPr>
              <a:spLocks noChangeArrowheads="1"/>
            </p:cNvSpPr>
            <p:nvPr/>
          </p:nvSpPr>
          <p:spPr bwMode="auto">
            <a:xfrm>
              <a:off x="144" y="912"/>
              <a:ext cx="52" cy="12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1077" y="912"/>
              <a:ext cx="49" cy="109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5" name="Rectangle 18"/>
            <p:cNvSpPr>
              <a:spLocks noChangeArrowheads="1"/>
            </p:cNvSpPr>
            <p:nvPr/>
          </p:nvSpPr>
          <p:spPr bwMode="auto">
            <a:xfrm>
              <a:off x="1191" y="912"/>
              <a:ext cx="49" cy="122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6" name="Rectangle 19"/>
            <p:cNvSpPr>
              <a:spLocks noChangeArrowheads="1"/>
            </p:cNvSpPr>
            <p:nvPr/>
          </p:nvSpPr>
          <p:spPr bwMode="auto">
            <a:xfrm>
              <a:off x="1304" y="912"/>
              <a:ext cx="49" cy="134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>
              <a:off x="1418" y="912"/>
              <a:ext cx="52" cy="14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8" name="Rectangle 21"/>
            <p:cNvSpPr>
              <a:spLocks noChangeArrowheads="1"/>
            </p:cNvSpPr>
            <p:nvPr/>
          </p:nvSpPr>
          <p:spPr bwMode="auto">
            <a:xfrm>
              <a:off x="1535" y="912"/>
              <a:ext cx="49" cy="15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19" name="Line 22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mtClean="0">
              <a:solidFill>
                <a:srgbClr val="FFFFFF"/>
              </a:solidFill>
            </a:endParaRPr>
          </a:p>
        </p:txBody>
      </p:sp>
      <p:sp>
        <p:nvSpPr>
          <p:cNvPr id="983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5600" y="1371600"/>
            <a:ext cx="5867400" cy="2286000"/>
          </a:xfrm>
        </p:spPr>
        <p:txBody>
          <a:bodyPr/>
          <a:lstStyle>
            <a:lvl1pPr>
              <a:defRPr sz="4500"/>
            </a:lvl1pPr>
          </a:lstStyle>
          <a:p>
            <a:pPr lvl="0"/>
            <a:r>
              <a:rPr lang="ja-JP" altLang="en-US" noProof="0" smtClean="0"/>
              <a:t>マスタ タイトルの書式設定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5791200" cy="14478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 b="1"/>
            </a:lvl1pPr>
          </a:lstStyle>
          <a:p>
            <a:pPr lvl="0"/>
            <a:r>
              <a:rPr lang="ja-JP" altLang="en-US" noProof="0" smtClean="0"/>
              <a:t>マスタ サブタイトルの書式設定</a:t>
            </a:r>
          </a:p>
        </p:txBody>
      </p:sp>
      <p:sp>
        <p:nvSpPr>
          <p:cNvPr id="20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21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2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07652-88EA-4960-8F0C-91F4B703B36F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5889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685760-9463-4548-BBC1-B031D6F895AA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3340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66611-DD44-414D-AA02-2C2F434298C0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951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7805-2776-46FE-B050-21C79F6A3E9A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81B62-F1AC-4379-8FD6-CDDD70B1F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33390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4484E-025A-4FAE-BB45-5654D91808D8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7548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2B61E-9955-47E7-9C9A-D43DE2663321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9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7981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7BB5E-96C2-4CF2-88C8-0A698DC248FF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5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863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E9F3F7-6CA0-416E-ACA0-67BAA9E4C31D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4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7615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B8F759-E60C-4ACD-8A44-A12EE9674859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8520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913AC1-07DE-4F49-9E6A-79C2EBB3E1FA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7825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3AF891-C7E8-484E-A999-95F635361E5E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4749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934200" y="457200"/>
            <a:ext cx="1752600" cy="5638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76400" y="457200"/>
            <a:ext cx="5105400" cy="5638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A712C7-7F5A-4696-97B3-FAC4DC3289CD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9515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対角する 2 つの角を丸めた四角形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0BCD7805-2776-46FE-B050-21C79F6A3E9A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AA81B62-F1AC-4379-8FD6-CDDD70B1F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7805-2776-46FE-B050-21C79F6A3E9A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81B62-F1AC-4379-8FD6-CDDD70B1F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7805-2776-46FE-B050-21C79F6A3E9A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81B62-F1AC-4379-8FD6-CDDD70B1F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854568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0BCD7805-2776-46FE-B050-21C79F6A3E9A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AA81B62-F1AC-4379-8FD6-CDDD70B1F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kumimoji="1" lang="ja-JP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7805-2776-46FE-B050-21C79F6A3E9A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1AA81B62-F1AC-4379-8FD6-CDDD70B1F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7805-2776-46FE-B050-21C79F6A3E9A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1AA81B62-F1AC-4379-8FD6-CDDD70B1F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7805-2776-46FE-B050-21C79F6A3E9A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81B62-F1AC-4379-8FD6-CDDD70B1F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7805-2776-46FE-B050-21C79F6A3E9A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81B62-F1AC-4379-8FD6-CDDD70B1F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9" name="日付プレースホルダー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0BCD7805-2776-46FE-B050-21C79F6A3E9A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AA81B62-F1AC-4379-8FD6-CDDD70B1F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kumimoji="1" lang="ja-JP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ja-JP" alt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アイコンをクリックして図を追加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0BCD7805-2776-46FE-B050-21C79F6A3E9A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AA81B62-F1AC-4379-8FD6-CDDD70B1F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7805-2776-46FE-B050-21C79F6A3E9A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81B62-F1AC-4379-8FD6-CDDD70B1F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7805-2776-46FE-B050-21C79F6A3E9A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81B62-F1AC-4379-8FD6-CDDD70B1F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587D-8461-4ACB-BA1F-4D5DD745B081}" type="datetimeFigureOut">
              <a:rPr kumimoji="1" lang="ja-JP" altLang="en-US" smtClean="0"/>
              <a:pPr/>
              <a:t>2018/9/23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10BD-E068-44E5-8E2E-B585CB7D21A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7600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7805-2776-46FE-B050-21C79F6A3E9A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81B62-F1AC-4379-8FD6-CDDD70B1F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38665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587D-8461-4ACB-BA1F-4D5DD745B081}" type="datetimeFigureOut">
              <a:rPr kumimoji="1" lang="ja-JP" altLang="en-US" smtClean="0"/>
              <a:pPr/>
              <a:t>2018/9/23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10BD-E068-44E5-8E2E-B585CB7D21A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615810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587D-8461-4ACB-BA1F-4D5DD745B081}" type="datetimeFigureOut">
              <a:rPr kumimoji="1" lang="ja-JP" altLang="en-US" smtClean="0"/>
              <a:pPr/>
              <a:t>2018/9/23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10BD-E068-44E5-8E2E-B585CB7D21A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605847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587D-8461-4ACB-BA1F-4D5DD745B081}" type="datetimeFigureOut">
              <a:rPr kumimoji="1" lang="ja-JP" altLang="en-US" smtClean="0"/>
              <a:pPr/>
              <a:t>2018/9/23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10BD-E068-44E5-8E2E-B585CB7D21A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031068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587D-8461-4ACB-BA1F-4D5DD745B081}" type="datetimeFigureOut">
              <a:rPr kumimoji="1" lang="ja-JP" altLang="en-US" smtClean="0"/>
              <a:pPr/>
              <a:t>2018/9/23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10BD-E068-44E5-8E2E-B585CB7D21A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479472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587D-8461-4ACB-BA1F-4D5DD745B081}" type="datetimeFigureOut">
              <a:rPr kumimoji="1" lang="ja-JP" altLang="en-US" smtClean="0"/>
              <a:pPr/>
              <a:t>2018/9/23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10BD-E068-44E5-8E2E-B585CB7D21A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988783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587D-8461-4ACB-BA1F-4D5DD745B081}" type="datetimeFigureOut">
              <a:rPr kumimoji="1" lang="ja-JP" altLang="en-US" smtClean="0"/>
              <a:pPr/>
              <a:t>2018/9/23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10BD-E068-44E5-8E2E-B585CB7D21A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646730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587D-8461-4ACB-BA1F-4D5DD745B081}" type="datetimeFigureOut">
              <a:rPr kumimoji="1" lang="ja-JP" altLang="en-US" smtClean="0"/>
              <a:pPr/>
              <a:t>2018/9/23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10BD-E068-44E5-8E2E-B585CB7D21A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449880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587D-8461-4ACB-BA1F-4D5DD745B081}" type="datetimeFigureOut">
              <a:rPr kumimoji="1" lang="ja-JP" altLang="en-US" smtClean="0"/>
              <a:pPr/>
              <a:t>2018/9/23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10BD-E068-44E5-8E2E-B585CB7D21A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477369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587D-8461-4ACB-BA1F-4D5DD745B081}" type="datetimeFigureOut">
              <a:rPr kumimoji="1" lang="ja-JP" altLang="en-US" smtClean="0"/>
              <a:pPr/>
              <a:t>2018/9/23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10BD-E068-44E5-8E2E-B585CB7D21A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381928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587D-8461-4ACB-BA1F-4D5DD745B081}" type="datetimeFigureOut">
              <a:rPr kumimoji="1" lang="ja-JP" altLang="en-US" smtClean="0"/>
              <a:pPr/>
              <a:t>2018/9/23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10BD-E068-44E5-8E2E-B585CB7D21A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6319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7805-2776-46FE-B050-21C79F6A3E9A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81B62-F1AC-4379-8FD6-CDDD70B1F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971426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3F40E-4B18-43F9-9EA5-347B76A38E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9028567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タイトル、テキスト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E99DB-259C-48FD-9D25-85F1F3781929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27157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80216E-01E7-4E11-A064-64CA88F04873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65829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E60839-CE89-4BFC-8972-D7142FC51FE1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41212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6B953C-A4B8-40DE-BDF4-DAE4A4F04491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2413568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4718C2-4D98-4E55-9374-C3ADC3544F0E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1407273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0A6B3D-387B-488B-B9F4-9177A8A1ED06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2509852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4EB722-1C5B-473C-87A3-70BC08DC0CCF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4037855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FED8C0-A18C-4862-80CA-AC0A42187732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7344712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770727-EC35-4199-BA00-10FA49ED08C1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47355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7805-2776-46FE-B050-21C79F6A3E9A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81B62-F1AC-4379-8FD6-CDDD70B1F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653543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E2A934-AA22-4036-89E3-5BE41CD36FB9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542464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9489AE-8C6D-4704-8BC7-ED0FA6D2DF2D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9123121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9F3C25-E801-4282-AB8C-66CC0073039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3113738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通常ペー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1039454" y="7389"/>
            <a:ext cx="7065092" cy="588961"/>
          </a:xfrm>
        </p:spPr>
        <p:txBody>
          <a:bodyPr lIns="0" tIns="0" rIns="0" bIns="0"/>
          <a:lstStyle>
            <a:lvl1pPr>
              <a:defRPr/>
            </a:lvl1pPr>
          </a:lstStyle>
          <a:p>
            <a:r>
              <a:rPr kumimoji="1" lang="ja-JP" altLang="en-US" dirty="0" smtClean="0"/>
              <a:t>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8693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80216E-01E7-4E11-A064-64CA88F0487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506228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E60839-CE89-4BFC-8972-D7142FC51FE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5944225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6B953C-A4B8-40DE-BDF4-DAE4A4F0449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6591211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718C2-4D98-4E55-9374-C3ADC3544F0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7672451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0A6B3D-387B-488B-B9F4-9177A8A1ED0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7106579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EB722-1C5B-473C-87A3-70BC08DC0CC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14656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7805-2776-46FE-B050-21C79F6A3E9A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81B62-F1AC-4379-8FD6-CDDD70B1F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585594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ED8C0-A18C-4862-80CA-AC0A4218773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8204496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770727-EC35-4199-BA00-10FA49ED08C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209106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2A934-AA22-4036-89E3-5BE41CD36FB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7933747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9489AE-8C6D-4704-8BC7-ED0FA6D2DF2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4312111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9F3C25-E801-4282-AB8C-66CC0073039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1424497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3F40E-4B18-43F9-9EA5-347B76A38E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0579167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タイトル、テキスト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26947-B455-46BE-BD61-0AB556C4D11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0632480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タイトル、クリップ アート、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クリップアート プレースホルダー 2"/>
          <p:cNvSpPr>
            <a:spLocks noGrp="1"/>
          </p:cNvSpPr>
          <p:nvPr>
            <p:ph type="clipArt"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/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2766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1524000" y="6248400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fld id="{AA22EC58-9392-40E0-A1F0-61DE4F2B9F3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308106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通常ペー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1039454" y="7389"/>
            <a:ext cx="7065092" cy="588961"/>
          </a:xfrm>
        </p:spPr>
        <p:txBody>
          <a:bodyPr lIns="0" tIns="0" rIns="0" bIns="0"/>
          <a:lstStyle>
            <a:lvl1pPr>
              <a:defRPr/>
            </a:lvl1pPr>
          </a:lstStyle>
          <a:p>
            <a:r>
              <a:rPr kumimoji="1" lang="ja-JP" altLang="en-US" dirty="0" smtClean="0"/>
              <a:t>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87252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493" y="1297063"/>
            <a:ext cx="8086439" cy="4656423"/>
          </a:xfrm>
        </p:spPr>
        <p:txBody>
          <a:bodyPr>
            <a:noAutofit/>
          </a:bodyPr>
          <a:lstStyle>
            <a:lvl1pPr marL="264911" indent="-264911">
              <a:buFont typeface="Wingdings" panose="05000000000000000000" pitchFamily="2" charset="2"/>
              <a:buChar char="l"/>
              <a:defRPr sz="2059">
                <a:latin typeface="+mn-lt"/>
              </a:defRPr>
            </a:lvl1pPr>
            <a:lvl2pPr marL="457468" indent="-192557">
              <a:buFont typeface="Wingdings" panose="05000000000000000000" pitchFamily="2" charset="2"/>
              <a:buChar char="p"/>
              <a:tabLst>
                <a:tab pos="200726" algn="l"/>
              </a:tabLst>
              <a:defRPr sz="1470"/>
            </a:lvl2pPr>
            <a:lvl3pPr marL="457468" indent="-239237">
              <a:defRPr sz="1324"/>
            </a:lvl3pPr>
            <a:lvl4pPr marL="594009" indent="-136541">
              <a:buFont typeface="Wingdings" panose="05000000000000000000" pitchFamily="2" charset="2"/>
              <a:buChar char="n"/>
              <a:defRPr sz="1176"/>
            </a:lvl4pPr>
            <a:lvl5pPr marL="722379" indent="-100363">
              <a:defRPr sz="1029"/>
            </a:lvl5pPr>
            <a:lvl6pPr>
              <a:defRPr sz="1176"/>
            </a:lvl6pPr>
            <a:lvl7pPr>
              <a:defRPr sz="1176"/>
            </a:lvl7pPr>
            <a:lvl8pPr>
              <a:defRPr sz="1176"/>
            </a:lvl8pPr>
            <a:lvl9pPr>
              <a:defRPr sz="1176"/>
            </a:lvl9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1294F-C72C-4852-B348-C64759786D48}" type="datetime4">
              <a:rPr lang="en-US" altLang="ja-JP" smtClean="0"/>
              <a:t>September 23, 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Yusuke UCHIYAMA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129116" y="14446"/>
            <a:ext cx="1004835" cy="823655"/>
          </a:xfrm>
        </p:spPr>
        <p:txBody>
          <a:bodyPr/>
          <a:lstStyle>
            <a:lvl1pPr>
              <a:defRPr sz="4985"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724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7805-2776-46FE-B050-21C79F6A3E9A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81B62-F1AC-4379-8FD6-CDDD70B1F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6163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7805-2776-46FE-B050-21C79F6A3E9A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81B62-F1AC-4379-8FD6-CDDD70B1F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4707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51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1.xml"/><Relationship Id="rId13" Type="http://schemas.openxmlformats.org/officeDocument/2006/relationships/slideLayout" Target="../slideLayouts/slideLayout76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5.xml"/><Relationship Id="rId17" Type="http://schemas.openxmlformats.org/officeDocument/2006/relationships/theme" Target="../theme/theme6.xml"/><Relationship Id="rId2" Type="http://schemas.openxmlformats.org/officeDocument/2006/relationships/slideLayout" Target="../slideLayouts/slideLayout65.xml"/><Relationship Id="rId16" Type="http://schemas.openxmlformats.org/officeDocument/2006/relationships/slideLayout" Target="../slideLayouts/slideLayout79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4.xml"/><Relationship Id="rId5" Type="http://schemas.openxmlformats.org/officeDocument/2006/relationships/slideLayout" Target="../slideLayouts/slideLayout68.xml"/><Relationship Id="rId15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73.xml"/><Relationship Id="rId4" Type="http://schemas.openxmlformats.org/officeDocument/2006/relationships/slideLayout" Target="../slideLayouts/slideLayout67.xml"/><Relationship Id="rId9" Type="http://schemas.openxmlformats.org/officeDocument/2006/relationships/slideLayout" Target="../slideLayouts/slideLayout72.xml"/><Relationship Id="rId14" Type="http://schemas.openxmlformats.org/officeDocument/2006/relationships/slideLayout" Target="../slideLayouts/slideLayout7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D7805-2776-46FE-B050-21C79F6A3E9A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81B62-F1AC-4379-8FD6-CDDD70B1F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7325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90" r:id="rId13"/>
    <p:sldLayoutId id="2147483744" r:id="rId14"/>
    <p:sldLayoutId id="2147483745" r:id="rId15"/>
    <p:sldLayoutId id="214748374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457200"/>
            <a:ext cx="7010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1981200"/>
            <a:ext cx="7010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9728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9728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5C8F5C-B51E-4636-93BC-6A42F3517889}" type="slidenum">
              <a:rPr lang="en-US" altLang="ja-JP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mtClean="0">
              <a:solidFill>
                <a:srgbClr val="FFFFFF"/>
              </a:solidFill>
            </a:endParaRPr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>
            <a:off x="228600" y="304800"/>
            <a:ext cx="86106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mtClean="0">
              <a:solidFill>
                <a:srgbClr val="FFFFFF"/>
              </a:solidFill>
            </a:endParaRPr>
          </a:p>
        </p:txBody>
      </p:sp>
      <p:grpSp>
        <p:nvGrpSpPr>
          <p:cNvPr id="2056" name="Group 8"/>
          <p:cNvGrpSpPr>
            <a:grpSpLocks/>
          </p:cNvGrpSpPr>
          <p:nvPr/>
        </p:nvGrpSpPr>
        <p:grpSpPr bwMode="auto">
          <a:xfrm>
            <a:off x="228600" y="457200"/>
            <a:ext cx="1246188" cy="1371600"/>
            <a:chOff x="144" y="288"/>
            <a:chExt cx="785" cy="864"/>
          </a:xfrm>
        </p:grpSpPr>
        <p:sp>
          <p:nvSpPr>
            <p:cNvPr id="2058" name="Rectangle 9"/>
            <p:cNvSpPr>
              <a:spLocks noChangeArrowheads="1"/>
            </p:cNvSpPr>
            <p:nvPr/>
          </p:nvSpPr>
          <p:spPr bwMode="auto">
            <a:xfrm>
              <a:off x="589" y="288"/>
              <a:ext cx="28" cy="53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59" name="Rectangle 10"/>
            <p:cNvSpPr>
              <a:spLocks noChangeArrowheads="1"/>
            </p:cNvSpPr>
            <p:nvPr/>
          </p:nvSpPr>
          <p:spPr bwMode="auto">
            <a:xfrm>
              <a:off x="526" y="288"/>
              <a:ext cx="28" cy="47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60" name="Rectangle 11"/>
            <p:cNvSpPr>
              <a:spLocks noChangeArrowheads="1"/>
            </p:cNvSpPr>
            <p:nvPr/>
          </p:nvSpPr>
          <p:spPr bwMode="auto">
            <a:xfrm>
              <a:off x="462" y="288"/>
              <a:ext cx="28" cy="40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61" name="Rectangle 12"/>
            <p:cNvSpPr>
              <a:spLocks noChangeArrowheads="1"/>
            </p:cNvSpPr>
            <p:nvPr/>
          </p:nvSpPr>
          <p:spPr bwMode="auto">
            <a:xfrm>
              <a:off x="398" y="288"/>
              <a:ext cx="28" cy="33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62" name="Rectangle 13"/>
            <p:cNvSpPr>
              <a:spLocks noChangeArrowheads="1"/>
            </p:cNvSpPr>
            <p:nvPr/>
          </p:nvSpPr>
          <p:spPr bwMode="auto">
            <a:xfrm>
              <a:off x="335" y="288"/>
              <a:ext cx="28" cy="26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63" name="Rectangle 14"/>
            <p:cNvSpPr>
              <a:spLocks noChangeArrowheads="1"/>
            </p:cNvSpPr>
            <p:nvPr/>
          </p:nvSpPr>
          <p:spPr bwMode="auto">
            <a:xfrm>
              <a:off x="271" y="288"/>
              <a:ext cx="28" cy="19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64" name="Rectangle 15"/>
            <p:cNvSpPr>
              <a:spLocks noChangeArrowheads="1"/>
            </p:cNvSpPr>
            <p:nvPr/>
          </p:nvSpPr>
          <p:spPr bwMode="auto">
            <a:xfrm>
              <a:off x="207" y="288"/>
              <a:ext cx="29" cy="1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65" name="Rectangle 16"/>
            <p:cNvSpPr>
              <a:spLocks noChangeArrowheads="1"/>
            </p:cNvSpPr>
            <p:nvPr/>
          </p:nvSpPr>
          <p:spPr bwMode="auto">
            <a:xfrm>
              <a:off x="144" y="288"/>
              <a:ext cx="28" cy="6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66" name="Rectangle 17"/>
            <p:cNvSpPr>
              <a:spLocks noChangeArrowheads="1"/>
            </p:cNvSpPr>
            <p:nvPr/>
          </p:nvSpPr>
          <p:spPr bwMode="auto">
            <a:xfrm>
              <a:off x="653" y="288"/>
              <a:ext cx="26" cy="5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67" name="Rectangle 18"/>
            <p:cNvSpPr>
              <a:spLocks noChangeArrowheads="1"/>
            </p:cNvSpPr>
            <p:nvPr/>
          </p:nvSpPr>
          <p:spPr bwMode="auto">
            <a:xfrm>
              <a:off x="715" y="288"/>
              <a:ext cx="26" cy="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68" name="Rectangle 19"/>
            <p:cNvSpPr>
              <a:spLocks noChangeArrowheads="1"/>
            </p:cNvSpPr>
            <p:nvPr/>
          </p:nvSpPr>
          <p:spPr bwMode="auto">
            <a:xfrm>
              <a:off x="776" y="288"/>
              <a:ext cx="27" cy="7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69" name="Rectangle 20"/>
            <p:cNvSpPr>
              <a:spLocks noChangeArrowheads="1"/>
            </p:cNvSpPr>
            <p:nvPr/>
          </p:nvSpPr>
          <p:spPr bwMode="auto">
            <a:xfrm>
              <a:off x="839" y="288"/>
              <a:ext cx="28" cy="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70" name="Rectangle 21"/>
            <p:cNvSpPr>
              <a:spLocks noChangeArrowheads="1"/>
            </p:cNvSpPr>
            <p:nvPr/>
          </p:nvSpPr>
          <p:spPr bwMode="auto">
            <a:xfrm>
              <a:off x="902" y="288"/>
              <a:ext cx="27" cy="86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97302" name="Rectangle 2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52559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9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9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9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9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9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9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9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9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9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" pitchFamily="2" charset="2"/>
        <a:buChar char="o"/>
        <a:defRPr kumimoji="1"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2500">
          <a:solidFill>
            <a:schemeClr val="tx2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p"/>
        <a:defRPr kumimoji="1" sz="2200">
          <a:solidFill>
            <a:schemeClr val="tx2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2000">
          <a:solidFill>
            <a:schemeClr val="tx2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kumimoji="1" sz="2000">
          <a:solidFill>
            <a:schemeClr val="tx2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kumimoji="1" sz="2000">
          <a:solidFill>
            <a:schemeClr val="tx2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kumimoji="1" sz="2000">
          <a:solidFill>
            <a:schemeClr val="tx2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kumimoji="1" sz="2000">
          <a:solidFill>
            <a:schemeClr val="tx2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kumimoji="1" sz="2000">
          <a:solidFill>
            <a:schemeClr val="tx2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対角する 2 つの角を丸めた四角形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0BCD7805-2776-46FE-B050-21C79F6A3E9A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1AA81B62-F1AC-4379-8FD6-CDDD70B1F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1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A0587D-8461-4ACB-BA1F-4D5DD745B081}" type="datetimeFigureOut">
              <a:rPr kumimoji="1" lang="ja-JP" altLang="en-US" smtClean="0"/>
              <a:pPr/>
              <a:t>2018/9/23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510BD-E068-44E5-8E2E-B585CB7D21A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0825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25431BA-EC30-42B0-8040-D0BFCABEED25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57866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kumimoji="1"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kumimoji="1"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kumimoji="1"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kumimoji="1"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kumimoji="1"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E25431BA-EC30-42B0-8040-D0BFCABEED2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74652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  <p:sldLayoutId id="2147483775" r:id="rId15"/>
    <p:sldLayoutId id="2147483776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5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0.png"/><Relationship Id="rId5" Type="http://schemas.openxmlformats.org/officeDocument/2006/relationships/image" Target="../media/image53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4v"/><Relationship Id="rId1" Type="http://schemas.microsoft.com/office/2007/relationships/media" Target="../media/media2.m4v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7" Type="http://schemas.openxmlformats.org/officeDocument/2006/relationships/hyperlink" Target="https://www.osti.gov/search/author:%22McDonald,%20Benjamin%20S.%22" TargetMode="External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osti.gov/search/author:%22Stave,%20Jean%20A.%22" TargetMode="External"/><Relationship Id="rId5" Type="http://schemas.openxmlformats.org/officeDocument/2006/relationships/hyperlink" Target="https://www.osti.gov/search/author:%22Ely,%20James%20H.%22" TargetMode="External"/><Relationship Id="rId4" Type="http://schemas.openxmlformats.org/officeDocument/2006/relationships/hyperlink" Target="https://www.osti.gov/search/author:%22Lintereur,%20Azaree%20T.%22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4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50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5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2" Type="http://schemas.openxmlformats.org/officeDocument/2006/relationships/video" Target="../media/media3.m4v"/><Relationship Id="rId1" Type="http://schemas.microsoft.com/office/2007/relationships/media" Target="../media/media3.m4v"/><Relationship Id="rId4" Type="http://schemas.openxmlformats.org/officeDocument/2006/relationships/image" Target="../media/image54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4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4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8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65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4v"/><Relationship Id="rId1" Type="http://schemas.microsoft.com/office/2007/relationships/media" Target="../media/media4.m4v"/><Relationship Id="rId4" Type="http://schemas.openxmlformats.org/officeDocument/2006/relationships/image" Target="../media/image6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image" Target="../media/image8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png"/><Relationship Id="rId11" Type="http://schemas.openxmlformats.org/officeDocument/2006/relationships/image" Target="../media/image10.png"/><Relationship Id="rId5" Type="http://schemas.openxmlformats.org/officeDocument/2006/relationships/image" Target="../media/image5.wmf"/><Relationship Id="rId10" Type="http://schemas.openxmlformats.org/officeDocument/2006/relationships/image" Target="../media/image7.wmf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3.bin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6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4v"/><Relationship Id="rId1" Type="http://schemas.microsoft.com/office/2007/relationships/media" Target="../media/media1.m4v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5600" y="1371600"/>
            <a:ext cx="5867400" cy="2705472"/>
          </a:xfrm>
        </p:spPr>
        <p:txBody>
          <a:bodyPr/>
          <a:lstStyle/>
          <a:p>
            <a:pPr algn="r" eaLnBrk="1" hangingPunct="1"/>
            <a:r>
              <a:rPr lang="en-US" altLang="ja-JP" dirty="0" smtClean="0"/>
              <a:t>How can physicists explore </a:t>
            </a:r>
            <a:br>
              <a:rPr lang="en-US" altLang="ja-JP" dirty="0" smtClean="0"/>
            </a:br>
            <a:r>
              <a:rPr lang="en-US" altLang="ja-JP" dirty="0" smtClean="0"/>
              <a:t>the  particle world?  (II) </a:t>
            </a:r>
            <a:endParaRPr lang="ja-JP" altLang="en-US" dirty="0" smtClean="0"/>
          </a:p>
        </p:txBody>
      </p:sp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err="1"/>
              <a:t>Junji</a:t>
            </a:r>
            <a:r>
              <a:rPr lang="en-US" altLang="ja-JP" dirty="0"/>
              <a:t> </a:t>
            </a:r>
            <a:r>
              <a:rPr lang="en-US" altLang="ja-JP" dirty="0" err="1"/>
              <a:t>Haba</a:t>
            </a:r>
            <a:r>
              <a:rPr lang="en-US" altLang="ja-JP" dirty="0"/>
              <a:t> (KEK)</a:t>
            </a:r>
          </a:p>
          <a:p>
            <a:r>
              <a:rPr lang="en-US" altLang="ja-JP" dirty="0"/>
              <a:t>The 4</a:t>
            </a:r>
            <a:r>
              <a:rPr lang="en-US" altLang="ja-JP" baseline="30000" dirty="0"/>
              <a:t>th</a:t>
            </a:r>
            <a:r>
              <a:rPr lang="en-US" altLang="ja-JP" dirty="0"/>
              <a:t> Asia Europe Pacific School of HEP </a:t>
            </a:r>
            <a:r>
              <a:rPr lang="en-US" altLang="ja-JP" dirty="0" smtClean="0"/>
              <a:t> @</a:t>
            </a:r>
            <a:r>
              <a:rPr lang="en-US" altLang="ja-JP" dirty="0" err="1" smtClean="0"/>
              <a:t>Quy</a:t>
            </a:r>
            <a:r>
              <a:rPr lang="en-US" altLang="ja-JP" dirty="0" smtClean="0"/>
              <a:t> </a:t>
            </a:r>
            <a:r>
              <a:rPr lang="en-US" altLang="ja-JP" dirty="0" err="1"/>
              <a:t>Nhon</a:t>
            </a:r>
            <a:r>
              <a:rPr lang="en-US" altLang="ja-JP" dirty="0"/>
              <a:t>, Vietnam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8890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cdc_xy_pd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64" t="23076" r="9804" b="49051"/>
          <a:stretch>
            <a:fillRect/>
          </a:stretch>
        </p:blipFill>
        <p:spPr bwMode="auto">
          <a:xfrm>
            <a:off x="5999163" y="3284538"/>
            <a:ext cx="3214687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ja-JP" sz="4000" smtClean="0"/>
              <a:t>Drift Chamber</a:t>
            </a:r>
            <a:r>
              <a:rPr lang="ja-JP" altLang="en-US" sz="5400" b="1" u="sng" smtClean="0"/>
              <a:t/>
            </a:r>
            <a:br>
              <a:rPr lang="ja-JP" altLang="en-US" sz="5400" b="1" u="sng" smtClean="0"/>
            </a:br>
            <a:r>
              <a:rPr lang="ja-JP" altLang="en-US" sz="4000" smtClean="0"/>
              <a:t> </a:t>
            </a:r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7861300" cy="14605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ja-JP" sz="1800" smtClean="0"/>
              <a:t>Belle CDC consists of </a:t>
            </a:r>
            <a:r>
              <a:rPr lang="en-US" altLang="ja-JP" sz="1800" smtClean="0">
                <a:solidFill>
                  <a:srgbClr val="FF3300"/>
                </a:solidFill>
              </a:rPr>
              <a:t>three parts</a:t>
            </a:r>
            <a:r>
              <a:rPr lang="en-US" altLang="ja-JP" sz="1800" smtClean="0"/>
              <a:t>(Main, Inner and Cathode).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ja-JP" sz="1800" smtClean="0">
                <a:solidFill>
                  <a:srgbClr val="FF3300"/>
                </a:solidFill>
              </a:rPr>
              <a:t>Curved Aluminum</a:t>
            </a:r>
            <a:r>
              <a:rPr lang="en-US" altLang="ja-JP" sz="1800" smtClean="0"/>
              <a:t> </a:t>
            </a:r>
            <a:r>
              <a:rPr lang="en-US" altLang="ja-JP" sz="1800" smtClean="0">
                <a:solidFill>
                  <a:srgbClr val="FF3300"/>
                </a:solidFill>
              </a:rPr>
              <a:t>enplates</a:t>
            </a:r>
            <a:r>
              <a:rPr lang="en-US" altLang="ja-JP" sz="1800" smtClean="0"/>
              <a:t> for the main part.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ja-JP" sz="1800" smtClean="0">
                <a:solidFill>
                  <a:srgbClr val="006600"/>
                </a:solidFill>
              </a:rPr>
              <a:t>Thickness : 10mm</a:t>
            </a:r>
            <a:r>
              <a:rPr lang="en-US" altLang="ja-JP" sz="1800" baseline="30000" smtClean="0">
                <a:solidFill>
                  <a:srgbClr val="006600"/>
                </a:solidFill>
              </a:rPr>
              <a:t>t</a:t>
            </a:r>
          </a:p>
          <a:p>
            <a:pPr eaLnBrk="1" hangingPunct="1">
              <a:lnSpc>
                <a:spcPct val="80000"/>
              </a:lnSpc>
            </a:pPr>
            <a:r>
              <a:rPr lang="en-US" altLang="ja-JP" sz="1800" smtClean="0">
                <a:solidFill>
                  <a:srgbClr val="FF3300"/>
                </a:solidFill>
              </a:rPr>
              <a:t>Conical endplates</a:t>
            </a:r>
            <a:r>
              <a:rPr lang="en-US" altLang="ja-JP" sz="1800" smtClean="0"/>
              <a:t> for the inner part to give a space for accelerator components</a:t>
            </a:r>
            <a:r>
              <a:rPr lang="en-US" altLang="ja-JP" sz="2000" smtClean="0"/>
              <a:t>.</a:t>
            </a:r>
          </a:p>
        </p:txBody>
      </p:sp>
      <p:pic>
        <p:nvPicPr>
          <p:cNvPr id="33797" name="Picture 5" descr="wire_config_preview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07100" y="3357563"/>
            <a:ext cx="3136900" cy="3255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6496050" y="827088"/>
            <a:ext cx="24304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>
                <a:solidFill>
                  <a:srgbClr val="FE0A04"/>
                </a:solidFill>
                <a:latin typeface="Verdana" pitchFamily="34" charset="0"/>
              </a:rPr>
              <a:t>(momentum,PID)</a:t>
            </a:r>
          </a:p>
        </p:txBody>
      </p:sp>
      <p:pic>
        <p:nvPicPr>
          <p:cNvPr id="41991" name="Picture 7" descr="detecto_cd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644900"/>
            <a:ext cx="5256213" cy="269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29419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xt_l29_previe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23" t="4167"/>
          <a:stretch>
            <a:fillRect/>
          </a:stretch>
        </p:blipFill>
        <p:spPr bwMode="auto">
          <a:xfrm>
            <a:off x="3995738" y="1628775"/>
            <a:ext cx="5364162" cy="496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ja-JP" sz="4000" smtClean="0"/>
              <a:t>	X-T relation </a:t>
            </a:r>
            <a:br>
              <a:rPr lang="en-US" altLang="ja-JP" sz="4000" smtClean="0"/>
            </a:br>
            <a:r>
              <a:rPr lang="en-US" altLang="ja-JP" sz="4000" smtClean="0"/>
              <a:t>(drift time vs position)</a:t>
            </a:r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23850" y="1557338"/>
            <a:ext cx="3914775" cy="19050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ja-JP" sz="2400" smtClean="0"/>
              <a:t>He(50%)-C</a:t>
            </a:r>
            <a:r>
              <a:rPr lang="en-US" altLang="ja-JP" sz="2400" baseline="-25000" smtClean="0"/>
              <a:t>2</a:t>
            </a:r>
            <a:r>
              <a:rPr lang="en-US" altLang="ja-JP" sz="2400" smtClean="0"/>
              <a:t>H</a:t>
            </a:r>
            <a:r>
              <a:rPr lang="en-US" altLang="ja-JP" sz="2400" baseline="-25000" smtClean="0"/>
              <a:t>6</a:t>
            </a:r>
            <a:r>
              <a:rPr lang="en-US" altLang="ja-JP" sz="2400" smtClean="0"/>
              <a:t>(50%)</a:t>
            </a:r>
          </a:p>
          <a:p>
            <a:pPr eaLnBrk="1" hangingPunct="1">
              <a:lnSpc>
                <a:spcPct val="80000"/>
              </a:lnSpc>
            </a:pPr>
            <a:r>
              <a:rPr lang="en-US" altLang="ja-JP" sz="2400" smtClean="0"/>
              <a:t>B=1.5Tesla</a:t>
            </a:r>
          </a:p>
          <a:p>
            <a:pPr eaLnBrk="1" hangingPunct="1">
              <a:lnSpc>
                <a:spcPct val="80000"/>
              </a:lnSpc>
            </a:pPr>
            <a:r>
              <a:rPr lang="en-US" altLang="ja-JP" sz="2400" smtClean="0"/>
              <a:t>HV : 2.3KV</a:t>
            </a:r>
          </a:p>
          <a:p>
            <a:pPr eaLnBrk="1" hangingPunct="1">
              <a:lnSpc>
                <a:spcPct val="80000"/>
              </a:lnSpc>
            </a:pPr>
            <a:r>
              <a:rPr lang="en-US" altLang="ja-JP" sz="2400" smtClean="0"/>
              <a:t>Cell Size:18mm</a:t>
            </a:r>
          </a:p>
          <a:p>
            <a:pPr eaLnBrk="1" hangingPunct="1">
              <a:lnSpc>
                <a:spcPct val="80000"/>
              </a:lnSpc>
            </a:pPr>
            <a:r>
              <a:rPr lang="en-US" altLang="ja-JP" sz="2400" smtClean="0"/>
              <a:t>Maximum Drift Time :  </a:t>
            </a:r>
            <a:r>
              <a:rPr lang="en-US" altLang="ja-JP" sz="2400" smtClean="0">
                <a:solidFill>
                  <a:srgbClr val="FF3300"/>
                </a:solidFill>
              </a:rPr>
              <a:t>~400nsec</a:t>
            </a:r>
          </a:p>
        </p:txBody>
      </p:sp>
      <p:sp>
        <p:nvSpPr>
          <p:cNvPr id="44037" name="Oval 5"/>
          <p:cNvSpPr>
            <a:spLocks noChangeArrowheads="1"/>
          </p:cNvSpPr>
          <p:nvPr/>
        </p:nvSpPr>
        <p:spPr bwMode="auto">
          <a:xfrm>
            <a:off x="971550" y="6165850"/>
            <a:ext cx="190500" cy="1793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4038" name="Oval 6"/>
          <p:cNvSpPr>
            <a:spLocks noChangeArrowheads="1"/>
          </p:cNvSpPr>
          <p:nvPr/>
        </p:nvSpPr>
        <p:spPr bwMode="auto">
          <a:xfrm>
            <a:off x="2176463" y="6165850"/>
            <a:ext cx="190500" cy="1793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4039" name="Oval 7"/>
          <p:cNvSpPr>
            <a:spLocks noChangeArrowheads="1"/>
          </p:cNvSpPr>
          <p:nvPr/>
        </p:nvSpPr>
        <p:spPr bwMode="auto">
          <a:xfrm>
            <a:off x="3444875" y="6165850"/>
            <a:ext cx="190500" cy="1793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4040" name="Line 8"/>
          <p:cNvSpPr>
            <a:spLocks noChangeShapeType="1"/>
          </p:cNvSpPr>
          <p:nvPr/>
        </p:nvSpPr>
        <p:spPr bwMode="auto">
          <a:xfrm flipH="1">
            <a:off x="2049463" y="3429000"/>
            <a:ext cx="1077912" cy="2952750"/>
          </a:xfrm>
          <a:prstGeom prst="line">
            <a:avLst/>
          </a:prstGeom>
          <a:noFill/>
          <a:ln w="19050">
            <a:solidFill>
              <a:srgbClr val="046208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44041" name="Group 9"/>
          <p:cNvGrpSpPr>
            <a:grpSpLocks/>
          </p:cNvGrpSpPr>
          <p:nvPr/>
        </p:nvGrpSpPr>
        <p:grpSpPr bwMode="auto">
          <a:xfrm>
            <a:off x="971550" y="4976813"/>
            <a:ext cx="2663825" cy="177800"/>
            <a:chOff x="612" y="3067"/>
            <a:chExt cx="1905" cy="136"/>
          </a:xfrm>
        </p:grpSpPr>
        <p:sp>
          <p:nvSpPr>
            <p:cNvPr id="44063" name="Oval 10"/>
            <p:cNvSpPr>
              <a:spLocks noChangeArrowheads="1"/>
            </p:cNvSpPr>
            <p:nvPr/>
          </p:nvSpPr>
          <p:spPr bwMode="auto">
            <a:xfrm>
              <a:off x="612" y="3067"/>
              <a:ext cx="136" cy="136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064" name="Oval 11"/>
            <p:cNvSpPr>
              <a:spLocks noChangeArrowheads="1"/>
            </p:cNvSpPr>
            <p:nvPr/>
          </p:nvSpPr>
          <p:spPr bwMode="auto">
            <a:xfrm>
              <a:off x="1474" y="3067"/>
              <a:ext cx="136" cy="136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065" name="Oval 12"/>
            <p:cNvSpPr>
              <a:spLocks noChangeArrowheads="1"/>
            </p:cNvSpPr>
            <p:nvPr/>
          </p:nvSpPr>
          <p:spPr bwMode="auto">
            <a:xfrm>
              <a:off x="2381" y="3067"/>
              <a:ext cx="136" cy="136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4042" name="Oval 13"/>
          <p:cNvSpPr>
            <a:spLocks noChangeArrowheads="1"/>
          </p:cNvSpPr>
          <p:nvPr/>
        </p:nvSpPr>
        <p:spPr bwMode="auto">
          <a:xfrm>
            <a:off x="2874963" y="5572125"/>
            <a:ext cx="127000" cy="12065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4043" name="Line 14"/>
          <p:cNvSpPr>
            <a:spLocks noChangeShapeType="1"/>
          </p:cNvSpPr>
          <p:nvPr/>
        </p:nvSpPr>
        <p:spPr bwMode="auto">
          <a:xfrm>
            <a:off x="2493963" y="5453063"/>
            <a:ext cx="315912" cy="11906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44" name="Text Box 15"/>
          <p:cNvSpPr txBox="1">
            <a:spLocks noChangeArrowheads="1"/>
          </p:cNvSpPr>
          <p:nvPr/>
        </p:nvSpPr>
        <p:spPr bwMode="auto">
          <a:xfrm>
            <a:off x="2936875" y="5230813"/>
            <a:ext cx="3921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800"/>
              <a:t>+</a:t>
            </a:r>
          </a:p>
        </p:txBody>
      </p:sp>
      <p:sp>
        <p:nvSpPr>
          <p:cNvPr id="44045" name="Line 16"/>
          <p:cNvSpPr>
            <a:spLocks noChangeShapeType="1"/>
          </p:cNvSpPr>
          <p:nvPr/>
        </p:nvSpPr>
        <p:spPr bwMode="auto">
          <a:xfrm flipH="1" flipV="1">
            <a:off x="1731963" y="5691188"/>
            <a:ext cx="508000" cy="238125"/>
          </a:xfrm>
          <a:prstGeom prst="line">
            <a:avLst/>
          </a:prstGeom>
          <a:noFill/>
          <a:ln w="19050">
            <a:solidFill>
              <a:srgbClr val="FA3A14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46" name="Rectangle 17"/>
          <p:cNvSpPr>
            <a:spLocks noChangeArrowheads="1"/>
          </p:cNvSpPr>
          <p:nvPr/>
        </p:nvSpPr>
        <p:spPr bwMode="auto">
          <a:xfrm>
            <a:off x="2239963" y="5035550"/>
            <a:ext cx="1331912" cy="1250950"/>
          </a:xfrm>
          <a:prstGeom prst="rect">
            <a:avLst/>
          </a:prstGeom>
          <a:solidFill>
            <a:srgbClr val="FF9900">
              <a:alpha val="36862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4047" name="Text Box 18"/>
          <p:cNvSpPr txBox="1">
            <a:spLocks noChangeArrowheads="1"/>
          </p:cNvSpPr>
          <p:nvPr/>
        </p:nvSpPr>
        <p:spPr bwMode="auto">
          <a:xfrm>
            <a:off x="3000375" y="5810250"/>
            <a:ext cx="5667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>
                <a:latin typeface="Verdana" pitchFamily="34" charset="0"/>
              </a:rPr>
              <a:t>cell</a:t>
            </a:r>
          </a:p>
        </p:txBody>
      </p:sp>
      <p:sp>
        <p:nvSpPr>
          <p:cNvPr id="44048" name="Oval 19"/>
          <p:cNvSpPr>
            <a:spLocks noChangeArrowheads="1"/>
          </p:cNvSpPr>
          <p:nvPr/>
        </p:nvSpPr>
        <p:spPr bwMode="auto">
          <a:xfrm>
            <a:off x="971550" y="3786188"/>
            <a:ext cx="190500" cy="17780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4049" name="Oval 20"/>
          <p:cNvSpPr>
            <a:spLocks noChangeArrowheads="1"/>
          </p:cNvSpPr>
          <p:nvPr/>
        </p:nvSpPr>
        <p:spPr bwMode="auto">
          <a:xfrm>
            <a:off x="2176463" y="3786188"/>
            <a:ext cx="190500" cy="17780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4050" name="Oval 21"/>
          <p:cNvSpPr>
            <a:spLocks noChangeArrowheads="1"/>
          </p:cNvSpPr>
          <p:nvPr/>
        </p:nvSpPr>
        <p:spPr bwMode="auto">
          <a:xfrm>
            <a:off x="3444875" y="3786188"/>
            <a:ext cx="190500" cy="17780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4051" name="Oval 22"/>
          <p:cNvSpPr>
            <a:spLocks noChangeArrowheads="1"/>
          </p:cNvSpPr>
          <p:nvPr/>
        </p:nvSpPr>
        <p:spPr bwMode="auto">
          <a:xfrm>
            <a:off x="2874963" y="4381500"/>
            <a:ext cx="127000" cy="119063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4052" name="Text Box 23"/>
          <p:cNvSpPr txBox="1">
            <a:spLocks noChangeArrowheads="1"/>
          </p:cNvSpPr>
          <p:nvPr/>
        </p:nvSpPr>
        <p:spPr bwMode="auto">
          <a:xfrm>
            <a:off x="2936875" y="4040188"/>
            <a:ext cx="3921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800"/>
              <a:t>+</a:t>
            </a:r>
          </a:p>
        </p:txBody>
      </p:sp>
      <p:grpSp>
        <p:nvGrpSpPr>
          <p:cNvPr id="44053" name="Group 24"/>
          <p:cNvGrpSpPr>
            <a:grpSpLocks/>
          </p:cNvGrpSpPr>
          <p:nvPr/>
        </p:nvGrpSpPr>
        <p:grpSpPr bwMode="auto">
          <a:xfrm>
            <a:off x="1606550" y="4083050"/>
            <a:ext cx="455613" cy="1711325"/>
            <a:chOff x="1012" y="2572"/>
            <a:chExt cx="287" cy="1078"/>
          </a:xfrm>
        </p:grpSpPr>
        <p:sp>
          <p:nvSpPr>
            <p:cNvPr id="44059" name="Oval 25"/>
            <p:cNvSpPr>
              <a:spLocks noChangeArrowheads="1"/>
            </p:cNvSpPr>
            <p:nvPr/>
          </p:nvSpPr>
          <p:spPr bwMode="auto">
            <a:xfrm>
              <a:off x="1012" y="3510"/>
              <a:ext cx="80" cy="7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060" name="Text Box 26"/>
            <p:cNvSpPr txBox="1">
              <a:spLocks noChangeArrowheads="1"/>
            </p:cNvSpPr>
            <p:nvPr/>
          </p:nvSpPr>
          <p:spPr bwMode="auto">
            <a:xfrm>
              <a:off x="1052" y="3323"/>
              <a:ext cx="247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2800"/>
                <a:t>+</a:t>
              </a:r>
            </a:p>
          </p:txBody>
        </p:sp>
        <p:sp>
          <p:nvSpPr>
            <p:cNvPr id="44061" name="Oval 27"/>
            <p:cNvSpPr>
              <a:spLocks noChangeArrowheads="1"/>
            </p:cNvSpPr>
            <p:nvPr/>
          </p:nvSpPr>
          <p:spPr bwMode="auto">
            <a:xfrm>
              <a:off x="1012" y="2760"/>
              <a:ext cx="80" cy="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062" name="Text Box 28"/>
            <p:cNvSpPr txBox="1">
              <a:spLocks noChangeArrowheads="1"/>
            </p:cNvSpPr>
            <p:nvPr/>
          </p:nvSpPr>
          <p:spPr bwMode="auto">
            <a:xfrm>
              <a:off x="1052" y="2572"/>
              <a:ext cx="247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2800"/>
                <a:t>+</a:t>
              </a:r>
            </a:p>
          </p:txBody>
        </p:sp>
      </p:grpSp>
      <p:grpSp>
        <p:nvGrpSpPr>
          <p:cNvPr id="44054" name="Group 29"/>
          <p:cNvGrpSpPr>
            <a:grpSpLocks/>
          </p:cNvGrpSpPr>
          <p:nvPr/>
        </p:nvGrpSpPr>
        <p:grpSpPr bwMode="auto">
          <a:xfrm>
            <a:off x="250825" y="4076700"/>
            <a:ext cx="455613" cy="1711325"/>
            <a:chOff x="1012" y="2572"/>
            <a:chExt cx="287" cy="1078"/>
          </a:xfrm>
        </p:grpSpPr>
        <p:sp>
          <p:nvSpPr>
            <p:cNvPr id="44055" name="Oval 30"/>
            <p:cNvSpPr>
              <a:spLocks noChangeArrowheads="1"/>
            </p:cNvSpPr>
            <p:nvPr/>
          </p:nvSpPr>
          <p:spPr bwMode="auto">
            <a:xfrm>
              <a:off x="1012" y="3510"/>
              <a:ext cx="80" cy="7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056" name="Text Box 31"/>
            <p:cNvSpPr txBox="1">
              <a:spLocks noChangeArrowheads="1"/>
            </p:cNvSpPr>
            <p:nvPr/>
          </p:nvSpPr>
          <p:spPr bwMode="auto">
            <a:xfrm>
              <a:off x="1052" y="3323"/>
              <a:ext cx="247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2800"/>
                <a:t>+</a:t>
              </a:r>
            </a:p>
          </p:txBody>
        </p:sp>
        <p:sp>
          <p:nvSpPr>
            <p:cNvPr id="44057" name="Oval 32"/>
            <p:cNvSpPr>
              <a:spLocks noChangeArrowheads="1"/>
            </p:cNvSpPr>
            <p:nvPr/>
          </p:nvSpPr>
          <p:spPr bwMode="auto">
            <a:xfrm>
              <a:off x="1012" y="2760"/>
              <a:ext cx="80" cy="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058" name="Text Box 33"/>
            <p:cNvSpPr txBox="1">
              <a:spLocks noChangeArrowheads="1"/>
            </p:cNvSpPr>
            <p:nvPr/>
          </p:nvSpPr>
          <p:spPr bwMode="auto">
            <a:xfrm>
              <a:off x="1052" y="2572"/>
              <a:ext cx="247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2800"/>
                <a:t>+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761081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57388"/>
            <a:ext cx="4275138" cy="282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288" y="1779588"/>
            <a:ext cx="4321175" cy="324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2" name="テキスト ボックス 6"/>
          <p:cNvSpPr txBox="1">
            <a:spLocks noChangeArrowheads="1"/>
          </p:cNvSpPr>
          <p:nvPr/>
        </p:nvSpPr>
        <p:spPr bwMode="auto">
          <a:xfrm>
            <a:off x="179512" y="4825260"/>
            <a:ext cx="1590500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2800" dirty="0" smtClean="0">
                <a:latin typeface="Times New Roman" panose="02020603050405020304" pitchFamily="18" charset="0"/>
              </a:rPr>
              <a:t>Inner part</a:t>
            </a:r>
            <a:endParaRPr lang="en-US" altLang="ja-JP" sz="2800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ja-JP" sz="1800" dirty="0" smtClean="0">
                <a:latin typeface="Times New Roman" panose="02020603050405020304" pitchFamily="18" charset="0"/>
              </a:rPr>
              <a:t>5120 wires </a:t>
            </a:r>
            <a:endParaRPr lang="ja-JP" altLang="en-US" sz="1800" dirty="0">
              <a:latin typeface="Times New Roman" panose="02020603050405020304" pitchFamily="18" charset="0"/>
            </a:endParaRPr>
          </a:p>
        </p:txBody>
      </p:sp>
      <p:sp>
        <p:nvSpPr>
          <p:cNvPr id="32773" name="テキスト ボックス 7"/>
          <p:cNvSpPr txBox="1">
            <a:spLocks noChangeArrowheads="1"/>
          </p:cNvSpPr>
          <p:nvPr/>
        </p:nvSpPr>
        <p:spPr bwMode="auto">
          <a:xfrm>
            <a:off x="4968875" y="5154613"/>
            <a:ext cx="173957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2800" dirty="0" smtClean="0">
                <a:latin typeface="Times New Roman" panose="02020603050405020304" pitchFamily="18" charset="0"/>
              </a:rPr>
              <a:t>Outer part </a:t>
            </a:r>
            <a:endParaRPr lang="en-US" altLang="ja-JP" sz="2800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ja-JP" sz="2000" dirty="0" smtClean="0">
                <a:latin typeface="Times New Roman" panose="02020603050405020304" pitchFamily="18" charset="0"/>
              </a:rPr>
              <a:t>43,776</a:t>
            </a:r>
            <a:r>
              <a:rPr lang="ja-JP" altLang="en-US" sz="2000" dirty="0" smtClean="0">
                <a:latin typeface="Times New Roman" panose="02020603050405020304" pitchFamily="18" charset="0"/>
              </a:rPr>
              <a:t> </a:t>
            </a:r>
            <a:r>
              <a:rPr lang="en-US" altLang="ja-JP" sz="2000" dirty="0" smtClean="0">
                <a:latin typeface="Times New Roman" panose="02020603050405020304" pitchFamily="18" charset="0"/>
              </a:rPr>
              <a:t>wires</a:t>
            </a:r>
            <a:endParaRPr lang="ja-JP" altLang="en-US" sz="2000" dirty="0">
              <a:latin typeface="Times New Roman" panose="02020603050405020304" pitchFamily="18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44525" y="127000"/>
            <a:ext cx="8228535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5400" dirty="0" smtClean="0">
                <a:latin typeface="+mj-ea"/>
                <a:ea typeface="+mj-ea"/>
              </a:rPr>
              <a:t>Wire stringing for </a:t>
            </a:r>
          </a:p>
          <a:p>
            <a:pPr>
              <a:defRPr/>
            </a:pPr>
            <a:r>
              <a:rPr lang="en-US" altLang="ja-JP" sz="5400" dirty="0" err="1" smtClean="0">
                <a:latin typeface="+mj-ea"/>
                <a:ea typeface="+mj-ea"/>
              </a:rPr>
              <a:t>BelleII</a:t>
            </a:r>
            <a:r>
              <a:rPr lang="en-US" altLang="ja-JP" sz="5400" dirty="0" smtClean="0">
                <a:latin typeface="+mj-ea"/>
                <a:ea typeface="+mj-ea"/>
              </a:rPr>
              <a:t> central drift chamber</a:t>
            </a:r>
            <a:endParaRPr lang="ja-JP" altLang="en-US" sz="5400" dirty="0">
              <a:latin typeface="+mj-ea"/>
              <a:ea typeface="+mj-ea"/>
            </a:endParaRPr>
          </a:p>
        </p:txBody>
      </p:sp>
      <p:sp>
        <p:nvSpPr>
          <p:cNvPr id="32775" name="テキスト ボックス 1"/>
          <p:cNvSpPr txBox="1">
            <a:spLocks noChangeArrowheads="1"/>
          </p:cNvSpPr>
          <p:nvPr/>
        </p:nvSpPr>
        <p:spPr bwMode="auto">
          <a:xfrm>
            <a:off x="755576" y="6165304"/>
            <a:ext cx="526458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2400" dirty="0" smtClean="0">
                <a:latin typeface="Arial" panose="020B0604020202020204" pitchFamily="34" charset="0"/>
              </a:rPr>
              <a:t>It </a:t>
            </a:r>
            <a:r>
              <a:rPr lang="en-US" altLang="ja-JP" sz="2400" dirty="0">
                <a:latin typeface="Arial" panose="020B0604020202020204" pitchFamily="34" charset="0"/>
              </a:rPr>
              <a:t>t</a:t>
            </a:r>
            <a:r>
              <a:rPr lang="en-US" altLang="ja-JP" sz="2400" dirty="0" smtClean="0">
                <a:latin typeface="Arial" panose="020B0604020202020204" pitchFamily="34" charset="0"/>
              </a:rPr>
              <a:t>ook more than 5 years to complete</a:t>
            </a:r>
            <a:endParaRPr lang="ja-JP" altLang="en-US" sz="24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502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4143C7B4-4343-44BF-949B-BFD8712D99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853" y="738957"/>
            <a:ext cx="4551250" cy="38230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EF0D04-E6D1-41EE-B38D-A715FB62D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12" y="21754"/>
            <a:ext cx="9144000" cy="742950"/>
          </a:xfrm>
        </p:spPr>
        <p:txBody>
          <a:bodyPr>
            <a:noAutofit/>
          </a:bodyPr>
          <a:lstStyle/>
          <a:p>
            <a:r>
              <a:rPr lang="en-US" sz="2800" dirty="0"/>
              <a:t>P</a:t>
            </a:r>
            <a:r>
              <a:rPr lang="en-US" sz="2800" baseline="-25000" dirty="0"/>
              <a:t>t</a:t>
            </a:r>
            <a:r>
              <a:rPr lang="en-US" sz="2800" dirty="0"/>
              <a:t> </a:t>
            </a:r>
            <a:r>
              <a:rPr lang="en-US" sz="2800" dirty="0" smtClean="0"/>
              <a:t>resolution of </a:t>
            </a:r>
            <a:r>
              <a:rPr lang="en-US" sz="2800" dirty="0" err="1" smtClean="0"/>
              <a:t>BelleII</a:t>
            </a:r>
            <a:r>
              <a:rPr lang="en-US" sz="2800" dirty="0" smtClean="0"/>
              <a:t> CDC </a:t>
            </a:r>
            <a:br>
              <a:rPr lang="en-US" sz="2800" dirty="0" smtClean="0"/>
            </a:br>
            <a:r>
              <a:rPr lang="en-US" sz="2800" dirty="0" smtClean="0"/>
              <a:t>(Big contribution of </a:t>
            </a:r>
            <a:r>
              <a:rPr lang="en-US" sz="2800" dirty="0" err="1" smtClean="0"/>
              <a:t>Vietnamise</a:t>
            </a:r>
            <a:r>
              <a:rPr lang="en-US" sz="2800" dirty="0" smtClean="0"/>
              <a:t> students in KEK) </a:t>
            </a:r>
            <a:endParaRPr lang="en-US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BA5E15-9BD8-451E-86DF-F421C6B9E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EABBFE-56EA-4A00-8A43-51F67F21A32D}" type="datetime1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9/23/2018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714307-355C-4E54-8DA9-2C23FBDF6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D.V.Thanh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2D2ADD-AA53-490B-8A62-A3A167063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3CA522-BF5B-49D2-BFB6-5C9C7390A573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C47833-4D8F-4C16-BB6F-83CBE362D66C}"/>
              </a:ext>
            </a:extLst>
          </p:cNvPr>
          <p:cNvSpPr txBox="1"/>
          <p:nvPr/>
        </p:nvSpPr>
        <p:spPr>
          <a:xfrm rot="19375479">
            <a:off x="6833909" y="1486582"/>
            <a:ext cx="1520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Before Align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239249A-2209-4B78-AA78-B582C6679232}"/>
              </a:ext>
            </a:extLst>
          </p:cNvPr>
          <p:cNvSpPr/>
          <p:nvPr/>
        </p:nvSpPr>
        <p:spPr>
          <a:xfrm rot="19840736">
            <a:off x="6313198" y="2571340"/>
            <a:ext cx="12087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After Align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66484B9-F6B1-4AD0-8C72-AC5BD5BECF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892" y="738957"/>
            <a:ext cx="2570407" cy="72732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11DF5C4-3AFD-473D-B6E7-B3D4F79963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034" y="1376368"/>
            <a:ext cx="2974116" cy="100460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9F7A084-5CC7-4685-A8CC-508C67C3F6AD}"/>
                  </a:ext>
                </a:extLst>
              </p:cNvPr>
              <p:cNvSpPr txBox="1"/>
              <p:nvPr/>
            </p:nvSpPr>
            <p:spPr>
              <a:xfrm>
                <a:off x="206477" y="5486007"/>
                <a:ext cx="4541537" cy="110799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FF00FF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     Belle CDC only:     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 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0.28</m:t>
                    </m:r>
                    <m:sSub>
                      <m:sSubPr>
                        <m:ctrlP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𝑃</m:t>
                        </m:r>
                      </m:e>
                      <m:sub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𝑡</m:t>
                        </m:r>
                      </m:sub>
                    </m:sSub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r>
                      <m:rPr>
                        <m:nor/>
                      </m:rPr>
                      <a:rPr kumimoji="0" lang="en-US" sz="1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m:t>⊕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0.35 </m:t>
                    </m:r>
                    <m:d>
                      <m:dPr>
                        <m:ctrlP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%</m:t>
                        </m:r>
                      </m:e>
                    </m:d>
                  </m:oMath>
                </a14:m>
                <a:endParaRPr kumimoji="0" lang="en-US" sz="1800" b="0" i="1" u="none" strike="noStrike" kern="1200" cap="none" spc="0" normalizeH="0" baseline="0" noProof="0" dirty="0">
                  <a:ln>
                    <a:noFill/>
                  </a:ln>
                  <a:solidFill>
                    <a:srgbClr val="FF00FF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=&gt; Estimate for 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  <a:sym typeface="Wingdings" panose="05000000000000000000" pitchFamily="2" charset="2"/>
                  </a:rPr>
                  <a:t>Belle II 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  <a:sym typeface="Wingdings" panose="05000000000000000000" pitchFamily="2" charset="2"/>
                  </a:rPr>
                  <a:t>: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  <a:sym typeface="Wingdings" panose="05000000000000000000" pitchFamily="2" charset="2"/>
                      </a:rPr>
                      <m:t> </m:t>
                    </m:r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0.19</m:t>
                    </m:r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𝑃𝑡</m:t>
                    </m:r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r>
                      <m:rPr>
                        <m:nor/>
                      </m:rPr>
                      <a:rPr kumimoji="0" 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rPr>
                      <m:t>⊕ </m:t>
                    </m:r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0.32</m:t>
                    </m:r>
                    <m:d>
                      <m:dPr>
                        <m:ctrlP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%</m:t>
                        </m:r>
                      </m:e>
                    </m:d>
                  </m:oMath>
                </a14:m>
                <a:endParaRPr kumimoji="0" lang="en-US" sz="1800" b="0" i="1" u="none" strike="noStrike" kern="1200" cap="none" spc="0" normalizeH="0" baseline="0" noProof="0" dirty="0">
                  <a:ln>
                    <a:noFill/>
                  </a:ln>
                  <a:solidFill>
                    <a:srgbClr val="4343FF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     Obtained :                   :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0.127</m:t>
                    </m:r>
                    <m:sSub>
                      <m:sSubPr>
                        <m:ctrlP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𝑃</m:t>
                        </m:r>
                      </m:e>
                      <m:sub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𝑡</m:t>
                        </m:r>
                      </m:sub>
                    </m:sSub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r>
                      <m:rPr>
                        <m:nor/>
                      </m:rPr>
                      <a:rPr kumimoji="0" 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m:t>⊕ </m:t>
                    </m:r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0.310</m:t>
                    </m:r>
                    <m:d>
                      <m:dPr>
                        <m:ctrlP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%</m:t>
                        </m:r>
                      </m:e>
                    </m:d>
                  </m:oMath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mbria Math" panose="02040503050406030204" pitchFamily="18" charset="0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                                                    P</a:t>
                </a:r>
                <a:r>
                  <a:rPr kumimoji="0" lang="en-US" sz="1800" b="0" i="0" u="none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T  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(GeV/c)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9F7A084-5CC7-4685-A8CC-508C67C3F6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477" y="5486007"/>
                <a:ext cx="4541537" cy="1107996"/>
              </a:xfrm>
              <a:prstGeom prst="rect">
                <a:avLst/>
              </a:prstGeom>
              <a:blipFill>
                <a:blip r:embed="rId5"/>
                <a:stretch>
                  <a:fillRect l="-3221" t="-7143" b="-1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6037AF8E-8D6E-4CF7-B808-6CF3F64FFC60}"/>
              </a:ext>
            </a:extLst>
          </p:cNvPr>
          <p:cNvSpPr txBox="1"/>
          <p:nvPr/>
        </p:nvSpPr>
        <p:spPr>
          <a:xfrm>
            <a:off x="834539" y="2297775"/>
            <a:ext cx="446818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σ</a:t>
            </a:r>
            <a:r>
              <a:rPr kumimoji="0" lang="en-US" sz="20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rϕ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 position resolution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B: magnetic field (1.5 T).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Χ</a:t>
            </a:r>
            <a:r>
              <a:rPr kumimoji="0" lang="en-US" sz="2000" b="0" i="1" u="none" strike="noStrike" kern="1200" cap="none" spc="0" normalizeH="0" baseline="-2500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radiation length.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L: lever arm.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N: number of measurement point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8CFDE5F-8A48-4A03-9EF7-8F5DF3BE1B49}"/>
                  </a:ext>
                </a:extLst>
              </p:cNvPr>
              <p:cNvSpPr txBox="1"/>
              <p:nvPr/>
            </p:nvSpPr>
            <p:spPr>
              <a:xfrm>
                <a:off x="1273601" y="3935801"/>
                <a:ext cx="2593940" cy="617285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𝜎</m:t>
                              </m:r>
                            </m:e>
                            <m:sub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𝑃𝑡</m:t>
                              </m:r>
                            </m:sub>
                          </m:sSub>
                        </m:num>
                        <m:den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𝑃𝑡</m:t>
                          </m:r>
                        </m:den>
                      </m:f>
                      <m:r>
                        <a:rPr kumimoji="0" lang="en-US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kumimoji="0" lang="en-US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kumimoji="0" lang="en-US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𝑎</m:t>
                                  </m:r>
                                  <m:sSub>
                                    <m:sSubPr>
                                      <m:ctrlPr>
                                        <a:rPr kumimoji="0" lang="en-US" sz="20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0" lang="en-US" sz="20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kumimoji="0" lang="en-US" sz="20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𝑡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+</m:t>
                          </m:r>
                          <m:sSup>
                            <m:sSupPr>
                              <m:ctrlP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𝑏</m:t>
                              </m:r>
                            </m:e>
                            <m:sup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EE5A08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8CFDE5F-8A48-4A03-9EF7-8F5DF3BE1B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3601" y="3935801"/>
                <a:ext cx="2593940" cy="61728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2BD2DF6D-26FA-4655-8AC1-ACD21C8F1F36}"/>
              </a:ext>
            </a:extLst>
          </p:cNvPr>
          <p:cNvSpPr/>
          <p:nvPr/>
        </p:nvSpPr>
        <p:spPr>
          <a:xfrm>
            <a:off x="737489" y="4632041"/>
            <a:ext cx="323520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937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Belle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Belle II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L:   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937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77.5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E5A0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 94.84  cm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N:     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937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50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E5A0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E5A0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56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3C37C51D-BBEA-4239-8590-4CA5D1511A83}"/>
                  </a:ext>
                </a:extLst>
              </p:cNvPr>
              <p:cNvSpPr/>
              <p:nvPr/>
            </p:nvSpPr>
            <p:spPr>
              <a:xfrm>
                <a:off x="5164520" y="3709140"/>
                <a:ext cx="378276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𝑎𝑓𝑡𝑒𝑟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𝑎𝑙𝑖𝑔𝑛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: 0.127</m:t>
                    </m:r>
                    <m:sSub>
                      <m:sSubPr>
                        <m:ctrlP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𝑃</m:t>
                        </m:r>
                      </m:e>
                      <m:sub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𝑇</m:t>
                        </m:r>
                      </m:sub>
                    </m:sSub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r>
                      <m:rPr>
                        <m:nor/>
                      </m:rPr>
                      <a:rPr kumimoji="0" 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m:t>⊕ </m:t>
                    </m:r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0.310 (</m:t>
                    </m:r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%)</m:t>
                    </m:r>
                  </m:oMath>
                </a14:m>
                <a:r>
                  <a:rPr kumimoji="0" lang="en-US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</a:t>
                </a: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3C37C51D-BBEA-4239-8590-4CA5D1511A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4520" y="3709140"/>
                <a:ext cx="3782767" cy="369332"/>
              </a:xfrm>
              <a:prstGeom prst="rect">
                <a:avLst/>
              </a:prstGeom>
              <a:blipFill>
                <a:blip r:embed="rId7"/>
                <a:stretch>
                  <a:fillRect l="-483"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9DBAE95F-9ACB-4202-B712-DBB046A7A3B8}"/>
              </a:ext>
            </a:extLst>
          </p:cNvPr>
          <p:cNvSpPr txBox="1"/>
          <p:nvPr/>
        </p:nvSpPr>
        <p:spPr>
          <a:xfrm>
            <a:off x="4688862" y="4492001"/>
            <a:ext cx="4392906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343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4343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343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resolution is much improved compare with Belle CDC.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343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Much better than the expectation (extrapolation from Belle CDC)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343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Observed constant term is not improved as expected because of the multiple scattering on the B-field mapper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C2159CB-4D08-4995-A720-A67AA3C11BC3}"/>
              </a:ext>
            </a:extLst>
          </p:cNvPr>
          <p:cNvSpPr/>
          <p:nvPr/>
        </p:nvSpPr>
        <p:spPr>
          <a:xfrm>
            <a:off x="5036344" y="936832"/>
            <a:ext cx="1611344" cy="7639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46B9482-8FE2-4A3D-94DE-2B1C00F32A0E}"/>
              </a:ext>
            </a:extLst>
          </p:cNvPr>
          <p:cNvSpPr txBox="1"/>
          <p:nvPr/>
        </p:nvSpPr>
        <p:spPr>
          <a:xfrm>
            <a:off x="6352226" y="799344"/>
            <a:ext cx="134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937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Belle CDC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0C04C2B-08E7-4071-B6FF-98D2A2EDD53C}"/>
              </a:ext>
            </a:extLst>
          </p:cNvPr>
          <p:cNvSpPr txBox="1"/>
          <p:nvPr/>
        </p:nvSpPr>
        <p:spPr>
          <a:xfrm>
            <a:off x="7766632" y="2420888"/>
            <a:ext cx="621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MC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B31C41A-B50F-444B-A08D-3EAA89278B45}"/>
              </a:ext>
            </a:extLst>
          </p:cNvPr>
          <p:cNvSpPr txBox="1"/>
          <p:nvPr/>
        </p:nvSpPr>
        <p:spPr>
          <a:xfrm>
            <a:off x="7517685" y="2870921"/>
            <a:ext cx="1435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 B-filed mapper</a:t>
            </a:r>
          </a:p>
        </p:txBody>
      </p:sp>
      <p:cxnSp>
        <p:nvCxnSpPr>
          <p:cNvPr id="12" name="直線コネクタ 11"/>
          <p:cNvCxnSpPr/>
          <p:nvPr/>
        </p:nvCxnSpPr>
        <p:spPr>
          <a:xfrm flipV="1">
            <a:off x="4860032" y="2123513"/>
            <a:ext cx="3876007" cy="87344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4876453" y="2278613"/>
            <a:ext cx="14285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1">
                    <a:lumMod val="50000"/>
                  </a:schemeClr>
                </a:solidFill>
              </a:rPr>
              <a:t>(0.05p+0.7)%</a:t>
            </a:r>
          </a:p>
          <a:p>
            <a:r>
              <a:rPr lang="en-US" altLang="ja-JP" dirty="0">
                <a:solidFill>
                  <a:schemeClr val="accent1">
                    <a:lumMod val="50000"/>
                  </a:schemeClr>
                </a:solidFill>
              </a:rPr>
              <a:t>~</a:t>
            </a:r>
            <a:r>
              <a:rPr kumimoji="1" lang="en-US" altLang="ja-JP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ja-JP" dirty="0" smtClean="0">
                <a:solidFill>
                  <a:schemeClr val="accent1">
                    <a:lumMod val="50000"/>
                  </a:schemeClr>
                </a:solidFill>
              </a:rPr>
              <a:t>CMS</a:t>
            </a:r>
            <a:endParaRPr kumimoji="1" lang="ja-JP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11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TPC(Time Projection Chamber)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ja-JP" altLang="ja-JP" smtClean="0"/>
          </a:p>
        </p:txBody>
      </p:sp>
      <p:sp>
        <p:nvSpPr>
          <p:cNvPr id="8" name="日付プレースホル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679ADC-CA3C-448F-9579-4E882A24D713}" type="datetime4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September 23, 2018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F57B25-B184-4C2A-91FA-A21AB9C3023A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en-US" altLang="ja-JP">
              <a:solidFill>
                <a:srgbClr val="000000"/>
              </a:solidFill>
            </a:endParaRPr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1" y="1462088"/>
            <a:ext cx="5918200" cy="539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473200"/>
            <a:ext cx="312420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678" name="Text Box 7"/>
          <p:cNvSpPr txBox="1">
            <a:spLocks noChangeArrowheads="1"/>
          </p:cNvSpPr>
          <p:nvPr/>
        </p:nvSpPr>
        <p:spPr bwMode="auto">
          <a:xfrm>
            <a:off x="6524628" y="4418015"/>
            <a:ext cx="232467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srgbClr val="000000"/>
                </a:solidFill>
              </a:rPr>
              <a:t>Z</a:t>
            </a:r>
            <a:r>
              <a:rPr lang="ja-JP" altLang="en-US">
                <a:solidFill>
                  <a:srgbClr val="000000"/>
                </a:solidFill>
              </a:rPr>
              <a:t>座標をドリフト時間で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ja-JP" altLang="en-US">
                <a:solidFill>
                  <a:srgbClr val="000000"/>
                </a:solidFill>
              </a:rPr>
              <a:t>３次元の空間測定</a:t>
            </a:r>
          </a:p>
        </p:txBody>
      </p:sp>
      <p:sp>
        <p:nvSpPr>
          <p:cNvPr id="28679" name="Text Box 8"/>
          <p:cNvSpPr txBox="1">
            <a:spLocks noChangeArrowheads="1"/>
          </p:cNvSpPr>
          <p:nvPr/>
        </p:nvSpPr>
        <p:spPr bwMode="auto">
          <a:xfrm>
            <a:off x="6192839" y="6118227"/>
            <a:ext cx="280878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srgbClr val="000000"/>
                </a:solidFill>
              </a:rPr>
              <a:t>CERN/ALICE</a:t>
            </a:r>
            <a:r>
              <a:rPr lang="ja-JP" altLang="en-US">
                <a:solidFill>
                  <a:srgbClr val="000000"/>
                </a:solidFill>
              </a:rPr>
              <a:t>ウェブページ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ja-JP" altLang="en-US">
                <a:solidFill>
                  <a:srgbClr val="000000"/>
                </a:solidFill>
              </a:rPr>
              <a:t>より抜粋</a:t>
            </a:r>
          </a:p>
        </p:txBody>
      </p:sp>
    </p:spTree>
    <p:extLst>
      <p:ext uri="{BB962C8B-B14F-4D97-AF65-F5344CB8AC3E}">
        <p14:creationId xmlns:p14="http://schemas.microsoft.com/office/powerpoint/2010/main" val="144340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latin typeface="Comic Sans MS" pitchFamily="66" charset="0"/>
                <a:cs typeface="Times New Roman" pitchFamily="18" charset="0"/>
              </a:rPr>
              <a:t>Straw Tubes Modules</a:t>
            </a:r>
          </a:p>
        </p:txBody>
      </p:sp>
      <p:sp>
        <p:nvSpPr>
          <p:cNvPr id="13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57200" y="6808293"/>
            <a:ext cx="2133600" cy="365125"/>
          </a:xfrm>
        </p:spPr>
        <p:txBody>
          <a:bodyPr/>
          <a:lstStyle/>
          <a:p>
            <a:fld id="{9163B29B-3DB6-48DC-9974-775AAD9C9ED0}" type="datetime4">
              <a:rPr lang="en-US" altLang="ja-JP" smtClean="0">
                <a:solidFill>
                  <a:srgbClr val="000000"/>
                </a:solidFill>
              </a:rPr>
              <a:pPr/>
              <a:t>September 23, 2018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14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808293"/>
            <a:ext cx="2895600" cy="365125"/>
          </a:xfrm>
        </p:spPr>
        <p:txBody>
          <a:bodyPr/>
          <a:lstStyle/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15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808293"/>
            <a:ext cx="2133600" cy="365125"/>
          </a:xfrm>
        </p:spPr>
        <p:txBody>
          <a:bodyPr/>
          <a:lstStyle/>
          <a:p>
            <a:fld id="{556BDFD7-936C-4D92-A6E5-FDA3B0E80DFC}" type="slidenum">
              <a:rPr lang="en-US" altLang="ja-JP">
                <a:solidFill>
                  <a:srgbClr val="000000"/>
                </a:solidFill>
              </a:rPr>
              <a:pPr/>
              <a:t>15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20227" name="Text Box 3"/>
          <p:cNvSpPr txBox="1">
            <a:spLocks noChangeArrowheads="1"/>
          </p:cNvSpPr>
          <p:nvPr/>
        </p:nvSpPr>
        <p:spPr bwMode="auto">
          <a:xfrm>
            <a:off x="695328" y="1306018"/>
            <a:ext cx="2962275" cy="587318"/>
          </a:xfrm>
          <a:prstGeom prst="rect">
            <a:avLst/>
          </a:prstGeom>
          <a:solidFill>
            <a:srgbClr val="FF0000"/>
          </a:solidFill>
          <a:ln w="9525">
            <a:solidFill>
              <a:srgbClr val="FBD5ED"/>
            </a:solidFill>
            <a:miter lim="800000"/>
            <a:headEnd/>
            <a:tailEnd/>
          </a:ln>
          <a:effectLst/>
        </p:spPr>
        <p:txBody>
          <a:bodyPr lIns="87859" tIns="43931" rIns="87859" bIns="43931">
            <a:spAutoFit/>
          </a:bodyPr>
          <a:lstStyle/>
          <a:p>
            <a:pPr algn="ctr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Pct val="75000"/>
              <a:buFont typeface="Wingdings" pitchFamily="2" charset="2"/>
              <a:buNone/>
            </a:pPr>
            <a:r>
              <a:rPr kumimoji="0" lang="en-US" altLang="ja-JP" b="1">
                <a:solidFill>
                  <a:srgbClr val="FFFFFF"/>
                </a:solidFill>
                <a:latin typeface="Comic Sans MS" pitchFamily="66" charset="0"/>
                <a:ea typeface="ＭＳ Ｐゴシック" charset="-128"/>
              </a:rPr>
              <a:t>Straw Tubes packed in double-layered modules</a:t>
            </a:r>
            <a:endParaRPr kumimoji="0" lang="en-US" altLang="ja-JP" b="1" i="1">
              <a:solidFill>
                <a:srgbClr val="FFFFFF"/>
              </a:solidFill>
              <a:latin typeface="Comic Sans MS" pitchFamily="66" charset="0"/>
              <a:ea typeface="ＭＳ Ｐゴシック" charset="-128"/>
            </a:endParaRPr>
          </a:p>
        </p:txBody>
      </p:sp>
      <p:pic>
        <p:nvPicPr>
          <p:cNvPr id="820228" name="Picture 4" descr="fig5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3" y="2031505"/>
            <a:ext cx="5294313" cy="3814763"/>
          </a:xfrm>
          <a:prstGeom prst="rect">
            <a:avLst/>
          </a:prstGeom>
          <a:solidFill>
            <a:srgbClr val="FBD5ED"/>
          </a:solidFill>
        </p:spPr>
      </p:pic>
      <p:sp>
        <p:nvSpPr>
          <p:cNvPr id="820229" name="Text Box 5"/>
          <p:cNvSpPr txBox="1">
            <a:spLocks noChangeArrowheads="1"/>
          </p:cNvSpPr>
          <p:nvPr/>
        </p:nvSpPr>
        <p:spPr bwMode="auto">
          <a:xfrm>
            <a:off x="5626101" y="4795345"/>
            <a:ext cx="3441700" cy="1916913"/>
          </a:xfrm>
          <a:prstGeom prst="rect">
            <a:avLst/>
          </a:prstGeom>
          <a:solidFill>
            <a:srgbClr val="008000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lIns="87859" tIns="43931" rIns="87859" bIns="43931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FFFF"/>
              </a:buClr>
              <a:buSzPct val="75000"/>
              <a:buFont typeface="Wingdings" pitchFamily="2" charset="2"/>
              <a:buChar char="®"/>
            </a:pPr>
            <a:r>
              <a:rPr kumimoji="0" lang="en-US" altLang="ja-JP">
                <a:solidFill>
                  <a:srgbClr val="FFFFFF"/>
                </a:solidFill>
                <a:latin typeface="Comic Sans MS" pitchFamily="66" charset="0"/>
                <a:ea typeface="ＭＳ Ｐゴシック" charset="-128"/>
              </a:rPr>
              <a:t> modules 64-cells wide</a:t>
            </a:r>
          </a:p>
          <a:p>
            <a:pPr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FFFF"/>
              </a:buClr>
              <a:buSzPct val="75000"/>
              <a:buFont typeface="Wingdings" pitchFamily="2" charset="2"/>
              <a:buChar char="®"/>
            </a:pPr>
            <a:r>
              <a:rPr kumimoji="0" lang="en-US" altLang="ja-JP">
                <a:solidFill>
                  <a:srgbClr val="FFFFFF"/>
                </a:solidFill>
                <a:latin typeface="Comic Sans MS" pitchFamily="66" charset="0"/>
                <a:ea typeface="ＭＳ Ｐゴシック" charset="-128"/>
              </a:rPr>
              <a:t> modules only ~0.37% of 1 X</a:t>
            </a:r>
            <a:r>
              <a:rPr kumimoji="0" lang="en-US" altLang="ja-JP" baseline="-25000">
                <a:solidFill>
                  <a:srgbClr val="FFFFFF"/>
                </a:solidFill>
                <a:latin typeface="Comic Sans MS" pitchFamily="66" charset="0"/>
                <a:ea typeface="ＭＳ Ｐゴシック" charset="-128"/>
              </a:rPr>
              <a:t>0</a:t>
            </a:r>
            <a:endParaRPr kumimoji="0" lang="en-US" altLang="ja-JP">
              <a:solidFill>
                <a:srgbClr val="FFFFFF"/>
              </a:solidFill>
              <a:latin typeface="Comic Sans MS" pitchFamily="66" charset="0"/>
              <a:ea typeface="ＭＳ Ｐゴシック" charset="-128"/>
            </a:endParaRPr>
          </a:p>
          <a:p>
            <a:pPr lvl="1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FFFF"/>
              </a:buClr>
              <a:buSzPct val="75000"/>
              <a:buFont typeface="Wingdings" pitchFamily="2" charset="2"/>
              <a:buChar char="m"/>
            </a:pPr>
            <a:r>
              <a:rPr kumimoji="0" lang="en-US" altLang="ja-JP">
                <a:solidFill>
                  <a:srgbClr val="FFFFFF"/>
                </a:solidFill>
                <a:latin typeface="Comic Sans MS" pitchFamily="66" charset="0"/>
                <a:ea typeface="ＭＳ Ｐゴシック" charset="-128"/>
              </a:rPr>
              <a:t> “light” panels</a:t>
            </a:r>
          </a:p>
          <a:p>
            <a:pPr lvl="1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FFFF"/>
              </a:buClr>
              <a:buSzPct val="75000"/>
              <a:buFont typeface="Wingdings" pitchFamily="2" charset="2"/>
              <a:buNone/>
            </a:pPr>
            <a:r>
              <a:rPr kumimoji="0" lang="en-US" altLang="ja-JP">
                <a:solidFill>
                  <a:srgbClr val="FFFFFF"/>
                </a:solidFill>
                <a:latin typeface="Comic Sans MS" pitchFamily="66" charset="0"/>
                <a:ea typeface="ＭＳ Ｐゴシック" charset="-128"/>
              </a:rPr>
              <a:t>     (Rohacell core with carbon fiber skins)</a:t>
            </a:r>
          </a:p>
          <a:p>
            <a:pPr lvl="1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FFFF"/>
              </a:buClr>
              <a:buSzPct val="75000"/>
              <a:buFont typeface="Wingdings" pitchFamily="2" charset="2"/>
              <a:buChar char="m"/>
            </a:pPr>
            <a:r>
              <a:rPr kumimoji="0" lang="en-US" altLang="ja-JP">
                <a:solidFill>
                  <a:srgbClr val="FFFFFF"/>
                </a:solidFill>
                <a:latin typeface="Comic Sans MS" pitchFamily="66" charset="0"/>
                <a:ea typeface="ＭＳ Ｐゴシック" charset="-128"/>
              </a:rPr>
              <a:t> “light” straws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-63501" y="4947740"/>
            <a:ext cx="1384300" cy="1216025"/>
            <a:chOff x="4741" y="2959"/>
            <a:chExt cx="872" cy="766"/>
          </a:xfrm>
        </p:grpSpPr>
        <p:cxnSp>
          <p:nvCxnSpPr>
            <p:cNvPr id="820231" name="AutoShape 7"/>
            <p:cNvCxnSpPr>
              <a:cxnSpLocks noChangeShapeType="1"/>
            </p:cNvCxnSpPr>
            <p:nvPr/>
          </p:nvCxnSpPr>
          <p:spPr bwMode="auto">
            <a:xfrm flipV="1">
              <a:off x="4931" y="3072"/>
              <a:ext cx="1" cy="52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820232" name="AutoShape 8"/>
            <p:cNvCxnSpPr>
              <a:cxnSpLocks noChangeShapeType="1"/>
            </p:cNvCxnSpPr>
            <p:nvPr/>
          </p:nvCxnSpPr>
          <p:spPr bwMode="auto">
            <a:xfrm>
              <a:off x="4944" y="3608"/>
              <a:ext cx="48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820233" name="Text Box 9"/>
            <p:cNvSpPr txBox="1">
              <a:spLocks noChangeArrowheads="1"/>
            </p:cNvSpPr>
            <p:nvPr/>
          </p:nvSpPr>
          <p:spPr bwMode="auto">
            <a:xfrm>
              <a:off x="5406" y="3495"/>
              <a:ext cx="207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87859" tIns="43931" rIns="87859" bIns="43931">
              <a:spAutoFit/>
            </a:bodyPr>
            <a:lstStyle/>
            <a:p>
              <a:pPr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5000"/>
                <a:buFont typeface="Wingdings" pitchFamily="2" charset="2"/>
                <a:buNone/>
              </a:pPr>
              <a:r>
                <a:rPr kumimoji="0" lang="en-US" altLang="ja-JP" sz="2000" b="1" i="1">
                  <a:solidFill>
                    <a:srgbClr val="000000"/>
                  </a:solidFill>
                  <a:latin typeface="Comic Sans MS" pitchFamily="66" charset="0"/>
                  <a:ea typeface="ＭＳ Ｐゴシック" charset="-128"/>
                </a:rPr>
                <a:t>x</a:t>
              </a:r>
            </a:p>
          </p:txBody>
        </p:sp>
        <p:sp>
          <p:nvSpPr>
            <p:cNvPr id="820234" name="Text Box 10"/>
            <p:cNvSpPr txBox="1">
              <a:spLocks noChangeArrowheads="1"/>
            </p:cNvSpPr>
            <p:nvPr/>
          </p:nvSpPr>
          <p:spPr bwMode="auto">
            <a:xfrm>
              <a:off x="4741" y="2959"/>
              <a:ext cx="199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87859" tIns="43931" rIns="87859" bIns="43931">
              <a:spAutoFit/>
            </a:bodyPr>
            <a:lstStyle/>
            <a:p>
              <a:pPr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5000"/>
                <a:buFont typeface="Wingdings" pitchFamily="2" charset="2"/>
                <a:buNone/>
              </a:pPr>
              <a:r>
                <a:rPr kumimoji="0" lang="en-US" altLang="ja-JP" sz="2000" b="1" i="1">
                  <a:solidFill>
                    <a:srgbClr val="000000"/>
                  </a:solidFill>
                  <a:latin typeface="Comic Sans MS" pitchFamily="66" charset="0"/>
                  <a:ea typeface="ＭＳ Ｐゴシック" charset="-128"/>
                </a:rPr>
                <a:t>z</a:t>
              </a:r>
            </a:p>
          </p:txBody>
        </p:sp>
      </p:grpSp>
      <p:pic>
        <p:nvPicPr>
          <p:cNvPr id="820235" name="Picture 11" descr="DSCF0029"/>
          <p:cNvPicPr>
            <a:picLocks noChangeAspect="1" noChangeArrowheads="1"/>
          </p:cNvPicPr>
          <p:nvPr/>
        </p:nvPicPr>
        <p:blipFill>
          <a:blip r:embed="rId3" cstate="print"/>
          <a:srcRect l="1129" t="39714" r="4893" b="48189"/>
          <a:stretch>
            <a:fillRect/>
          </a:stretch>
        </p:blipFill>
        <p:spPr bwMode="auto">
          <a:xfrm>
            <a:off x="4114800" y="1280619"/>
            <a:ext cx="4876800" cy="695325"/>
          </a:xfrm>
          <a:prstGeom prst="rect">
            <a:avLst/>
          </a:prstGeom>
          <a:noFill/>
          <a:ln w="19050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820236" name="Picture 12" descr="pic2 00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2128341"/>
            <a:ext cx="3048000" cy="2286000"/>
          </a:xfrm>
          <a:prstGeom prst="rect">
            <a:avLst/>
          </a:prstGeom>
          <a:noFill/>
          <a:ln w="19050">
            <a:solidFill>
              <a:schemeClr val="hlink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375457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Scintillation strip/fiber </a:t>
            </a:r>
            <a:r>
              <a:rPr kumimoji="1" lang="en-US" altLang="ja-JP" dirty="0" err="1" smtClean="0"/>
              <a:t>tacker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4294967295"/>
          </p:nvPr>
        </p:nvSpPr>
        <p:spPr>
          <a:xfrm>
            <a:off x="0" y="6356350"/>
            <a:ext cx="2133600" cy="365125"/>
          </a:xfrm>
        </p:spPr>
        <p:txBody>
          <a:bodyPr/>
          <a:lstStyle/>
          <a:p>
            <a:fld id="{154A19CD-3BFB-49FA-B6B4-BBB74E6A64FA}" type="datetime4">
              <a:rPr lang="en-US" altLang="ja-JP" smtClean="0">
                <a:solidFill>
                  <a:srgbClr val="000000"/>
                </a:solidFill>
              </a:rPr>
              <a:pPr/>
              <a:t>September 23, 2018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7BED8080-B7B8-4744-8211-A44E4C61B0E8}" type="slidenum">
              <a:rPr lang="en-US" altLang="ja-JP" smtClean="0">
                <a:solidFill>
                  <a:srgbClr val="000000"/>
                </a:solidFill>
              </a:rPr>
              <a:pPr/>
              <a:t>16</a:t>
            </a:fld>
            <a:endParaRPr lang="en-US" altLang="ja-JP">
              <a:solidFill>
                <a:srgbClr val="000000"/>
              </a:solidFill>
            </a:endParaRPr>
          </a:p>
        </p:txBody>
      </p:sp>
      <p:pic>
        <p:nvPicPr>
          <p:cNvPr id="70660" name="Picture 4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975"/>
            <a:ext cx="5616575" cy="272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4284680"/>
            <a:ext cx="2664296" cy="2115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テキスト ボックス 10"/>
          <p:cNvSpPr txBox="1"/>
          <p:nvPr/>
        </p:nvSpPr>
        <p:spPr>
          <a:xfrm>
            <a:off x="5724128" y="1268760"/>
            <a:ext cx="16033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0.5 – 1 </a:t>
            </a:r>
            <a:r>
              <a:rPr lang="en-US" altLang="ja-JP" sz="2000" dirty="0" err="1"/>
              <a:t>mm</a:t>
            </a:r>
            <a:r>
              <a:rPr lang="en-US" altLang="ja-JP" sz="2000" dirty="0" err="1">
                <a:latin typeface="Symbol" pitchFamily="18" charset="2"/>
              </a:rPr>
              <a:t>f</a:t>
            </a:r>
            <a:endParaRPr lang="ja-JP" altLang="en-US" sz="2000" dirty="0">
              <a:latin typeface="Symbol" pitchFamily="18" charset="2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51520" y="5517232"/>
            <a:ext cx="13276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0.25 </a:t>
            </a:r>
            <a:r>
              <a:rPr lang="en-US" altLang="ja-JP" sz="2000" dirty="0" err="1"/>
              <a:t>mm</a:t>
            </a:r>
            <a:r>
              <a:rPr lang="en-US" altLang="ja-JP" sz="2000" dirty="0" err="1">
                <a:latin typeface="Symbol" pitchFamily="18" charset="2"/>
              </a:rPr>
              <a:t>f</a:t>
            </a:r>
            <a:endParaRPr lang="ja-JP" altLang="en-US" sz="2000" dirty="0">
              <a:latin typeface="Symbol" pitchFamily="18" charset="2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95539" y="4221091"/>
            <a:ext cx="12570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/>
              <a:t>Mu3e</a:t>
            </a:r>
            <a:endParaRPr lang="ja-JP" altLang="en-US" sz="3200" dirty="0"/>
          </a:p>
        </p:txBody>
      </p:sp>
      <p:pic>
        <p:nvPicPr>
          <p:cNvPr id="70662" name="Picture 6"/>
          <p:cNvPicPr>
            <a:picLocks noChangeAspect="1" noChangeArrowheads="1"/>
          </p:cNvPicPr>
          <p:nvPr/>
        </p:nvPicPr>
        <p:blipFill>
          <a:blip r:embed="rId4" cstate="print"/>
          <a:srcRect l="21911" t="3125" b="3125"/>
          <a:stretch>
            <a:fillRect/>
          </a:stretch>
        </p:blipFill>
        <p:spPr bwMode="auto">
          <a:xfrm>
            <a:off x="4572002" y="4149080"/>
            <a:ext cx="4141675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テキスト ボックス 14"/>
          <p:cNvSpPr txBox="1"/>
          <p:nvPr/>
        </p:nvSpPr>
        <p:spPr>
          <a:xfrm>
            <a:off x="4716019" y="4149083"/>
            <a:ext cx="19255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/>
              <a:t>T2K FGD</a:t>
            </a:r>
            <a:endParaRPr lang="ja-JP" altLang="en-US" sz="3200" dirty="0"/>
          </a:p>
        </p:txBody>
      </p:sp>
      <p:pic>
        <p:nvPicPr>
          <p:cNvPr id="63489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72064" y="2204867"/>
            <a:ext cx="1792427" cy="177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749079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Energy measurement </a:t>
            </a:r>
            <a:endParaRPr kumimoji="1" lang="ja-JP" altLang="en-US" dirty="0"/>
          </a:p>
        </p:txBody>
      </p:sp>
      <p:pic>
        <p:nvPicPr>
          <p:cNvPr id="4" name="ECL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491880" y="3501008"/>
            <a:ext cx="5566519" cy="3131448"/>
          </a:xfrm>
        </p:spPr>
      </p:pic>
      <p:sp>
        <p:nvSpPr>
          <p:cNvPr id="3" name="テキスト ボックス 2"/>
          <p:cNvSpPr txBox="1"/>
          <p:nvPr/>
        </p:nvSpPr>
        <p:spPr>
          <a:xfrm>
            <a:off x="1115616" y="1196752"/>
            <a:ext cx="691323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i="1" u="sng" dirty="0">
                <a:solidFill>
                  <a:srgbClr val="046208"/>
                </a:solidFill>
              </a:rPr>
              <a:t>Energy</a:t>
            </a:r>
            <a:r>
              <a:rPr lang="ja-JP" altLang="en-US" sz="3600" dirty="0"/>
              <a:t> </a:t>
            </a:r>
            <a:r>
              <a:rPr lang="en-US" altLang="ja-JP" sz="3600" dirty="0"/>
              <a:t>can be measured </a:t>
            </a:r>
            <a:endParaRPr lang="en-US" altLang="ja-JP" sz="3600" dirty="0" smtClean="0"/>
          </a:p>
          <a:p>
            <a:r>
              <a:rPr lang="en-US" altLang="ja-JP" sz="3600" dirty="0" smtClean="0"/>
              <a:t>by </a:t>
            </a:r>
            <a:r>
              <a:rPr lang="en-US" altLang="ja-JP" sz="3600" dirty="0"/>
              <a:t>a total absorption calorimeter, </a:t>
            </a:r>
            <a:endParaRPr lang="en-US" altLang="ja-JP" sz="3600" dirty="0" smtClean="0"/>
          </a:p>
          <a:p>
            <a:r>
              <a:rPr lang="en-US" altLang="ja-JP" sz="3600" dirty="0" smtClean="0"/>
              <a:t>in </a:t>
            </a:r>
            <a:r>
              <a:rPr lang="en-US" altLang="ja-JP" sz="3600" dirty="0"/>
              <a:t>which all the energy are released </a:t>
            </a:r>
            <a:endParaRPr lang="en-US" altLang="ja-JP" sz="3600" dirty="0" smtClean="0"/>
          </a:p>
          <a:p>
            <a:r>
              <a:rPr lang="en-US" altLang="ja-JP" sz="3600" dirty="0" smtClean="0"/>
              <a:t>through </a:t>
            </a:r>
            <a:r>
              <a:rPr lang="en-US" altLang="ja-JP" sz="3600" dirty="0"/>
              <a:t>cascading shower.</a:t>
            </a:r>
            <a:endParaRPr lang="ja-JP" altLang="en-US" sz="3600" dirty="0"/>
          </a:p>
          <a:p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10660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Energy measurement </a:t>
            </a:r>
            <a:endParaRPr lang="ja-JP" altLang="ja-JP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4563" name="Rectangle 3"/>
              <p:cNvSpPr>
                <a:spLocks noGrp="1" noChangeArrowheads="1"/>
              </p:cNvSpPr>
              <p:nvPr>
                <p:ph type="body"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altLang="ja-JP" dirty="0" smtClean="0"/>
                  <a:t>Energy measurement with calorimetry is a powerful technique especially for higher energy experiment at hadron colliders.</a:t>
                </a:r>
              </a:p>
              <a:p>
                <a:pPr marL="400050" lvl="1" indent="0">
                  <a:buNone/>
                </a:pPr>
                <a:r>
                  <a:rPr lang="en-US" altLang="ja-JP" dirty="0" smtClean="0"/>
                  <a:t>E ~ Number of particles generated in a shower (N)</a:t>
                </a:r>
              </a:p>
              <a:p>
                <a:pPr marL="400050" lvl="1" indent="0">
                  <a:buNone/>
                </a:pPr>
                <a14:m>
                  <m:oMath xmlns:m="http://schemas.openxmlformats.org/officeDocument/2006/math"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𝐶𝑁</m:t>
                    </m:r>
                  </m:oMath>
                </a14:m>
                <a:r>
                  <a:rPr lang="en-US" altLang="ja-JP" i="1" dirty="0" smtClean="0">
                    <a:latin typeface="Cambria Math" panose="02040503050406030204" pitchFamily="18" charset="0"/>
                  </a:rPr>
                  <a:t> </a:t>
                </a:r>
              </a:p>
              <a:p>
                <a:pPr marL="400050" lvl="1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ja-JP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altLang="ja-JP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num>
                      <m:den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den>
                    </m:f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altLang="ja-JP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num>
                      <m:den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den>
                    </m:f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rad>
                      </m:den>
                    </m:f>
                    <m:r>
                      <a:rPr lang="en-US" altLang="ja-JP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</m:rad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ja-JP" dirty="0" smtClean="0"/>
                  <a:t> </a:t>
                </a:r>
              </a:p>
              <a:p>
                <a:pPr marL="400050" lvl="1" indent="0">
                  <a:buNone/>
                </a:pPr>
                <a:endParaRPr lang="en-US" altLang="ja-JP" dirty="0"/>
              </a:p>
              <a:p>
                <a:pPr marL="400050" lvl="1" indent="0">
                  <a:buNone/>
                </a:pPr>
                <a:r>
                  <a:rPr lang="en-US" altLang="ja-JP" dirty="0" smtClean="0"/>
                  <a:t>Cf. </a:t>
                </a:r>
                <a14:m>
                  <m:oMath xmlns:m="http://schemas.openxmlformats.org/officeDocument/2006/math">
                    <m:r>
                      <a:rPr lang="en-US" altLang="ja-JP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 </m:t>
                    </m:r>
                    <m:f>
                      <m:fPr>
                        <m:ctrlPr>
                          <a:rPr lang="en-US" altLang="ja-JP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𝑑𝑝</m:t>
                        </m:r>
                      </m:num>
                      <m:den>
                        <m:r>
                          <a:rPr lang="en-US" altLang="ja-JP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den>
                    </m:f>
                    <m:r>
                      <a:rPr lang="en-US" altLang="ja-JP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skw"/>
                        <m:ctrlPr>
                          <a:rPr lang="en-US" altLang="ja-JP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en-US" altLang="ja-JP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𝑝𝑑𝑠</m:t>
                        </m:r>
                      </m:num>
                      <m:den>
                        <m:r>
                          <a:rPr lang="en-US" altLang="ja-JP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0.3</m:t>
                        </m:r>
                        <m:r>
                          <a:rPr lang="en-US" altLang="ja-JP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𝑧𝐵</m:t>
                        </m:r>
                        <m:sSup>
                          <m:sSupPr>
                            <m:ctrlPr>
                              <a:rPr lang="en-US" altLang="ja-JP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p>
                            <m:r>
                              <a:rPr lang="en-US" altLang="ja-JP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ja-JP" dirty="0" smtClean="0"/>
                  <a:t> </a:t>
                </a:r>
                <a:endParaRPr lang="en-US" altLang="ja-JP" dirty="0"/>
              </a:p>
            </p:txBody>
          </p:sp>
        </mc:Choice>
        <mc:Fallback>
          <p:sp>
            <p:nvSpPr>
              <p:cNvPr id="19456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 l="-1704" t="-283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図 2"/>
          <p:cNvPicPr>
            <a:picLocks noChangeAspect="1"/>
          </p:cNvPicPr>
          <p:nvPr/>
        </p:nvPicPr>
        <p:blipFill rotWithShape="1">
          <a:blip r:embed="rId3"/>
          <a:srcRect l="5673"/>
          <a:stretch/>
        </p:blipFill>
        <p:spPr>
          <a:xfrm>
            <a:off x="4139952" y="3901118"/>
            <a:ext cx="4789629" cy="252028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4067944" y="6381328"/>
            <a:ext cx="5143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Klaus </a:t>
            </a:r>
            <a:r>
              <a:rPr lang="en-US" altLang="ja-JP" dirty="0" err="1"/>
              <a:t>Pretzl</a:t>
            </a:r>
            <a:r>
              <a:rPr lang="en-US" altLang="ja-JP" dirty="0"/>
              <a:t> 2005 </a:t>
            </a:r>
            <a:r>
              <a:rPr lang="en-US" altLang="ja-JP" i="1" dirty="0"/>
              <a:t>J. Phys. G: </a:t>
            </a:r>
            <a:r>
              <a:rPr lang="en-US" altLang="ja-JP" i="1" dirty="0" err="1"/>
              <a:t>Nucl</a:t>
            </a:r>
            <a:r>
              <a:rPr lang="en-US" altLang="ja-JP" i="1" dirty="0"/>
              <a:t>. Part. Phys. </a:t>
            </a:r>
            <a:r>
              <a:rPr lang="en-US" altLang="ja-JP" b="1" dirty="0"/>
              <a:t>31 </a:t>
            </a:r>
            <a:r>
              <a:rPr lang="en-US" altLang="ja-JP" dirty="0"/>
              <a:t>R133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588238" y="3501008"/>
            <a:ext cx="3554050" cy="4001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ja-JP" sz="2000" dirty="0" smtClean="0"/>
              <a:t>Traditional sampling calorimeter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2100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kumimoji="1" lang="en-US" altLang="ja-JP" dirty="0" smtClean="0"/>
              <a:t>Photon vs neutron</a:t>
            </a:r>
            <a:br>
              <a:rPr kumimoji="1" lang="en-US" altLang="ja-JP" dirty="0" smtClean="0"/>
            </a:br>
            <a:r>
              <a:rPr lang="en-US" altLang="ja-JP" dirty="0"/>
              <a:t>For low energy </a:t>
            </a:r>
            <a:r>
              <a:rPr lang="en-US" altLang="ja-JP" dirty="0" smtClean="0"/>
              <a:t>area</a:t>
            </a:r>
            <a:endParaRPr kumimoji="1" lang="ja-JP" altLang="en-US" dirty="0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altLang="ja-JP" dirty="0" smtClean="0"/>
              <a:t>Material with high Z for photon, high absorption cross section (like 3He) for neutron</a:t>
            </a:r>
          </a:p>
          <a:p>
            <a:endParaRPr lang="en-US" altLang="ja-JP" dirty="0" smtClean="0"/>
          </a:p>
          <a:p>
            <a:endParaRPr lang="en-US" altLang="ja-JP" dirty="0"/>
          </a:p>
          <a:p>
            <a:endParaRPr lang="en-US" altLang="ja-JP" dirty="0" smtClean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 rotWithShape="1">
          <a:blip r:embed="rId2"/>
          <a:srcRect l="22280" t="33753" r="25464" b="17996"/>
          <a:stretch/>
        </p:blipFill>
        <p:spPr>
          <a:xfrm>
            <a:off x="457200" y="3068960"/>
            <a:ext cx="5515163" cy="2864465"/>
          </a:xfrm>
          <a:prstGeom prst="rect">
            <a:avLst/>
          </a:prstGeom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9" t="11021" r="65653" b="37738"/>
          <a:stretch/>
        </p:blipFill>
        <p:spPr bwMode="auto">
          <a:xfrm>
            <a:off x="6579820" y="2852936"/>
            <a:ext cx="2140848" cy="2844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テキスト ボックス 10"/>
          <p:cNvSpPr txBox="1"/>
          <p:nvPr/>
        </p:nvSpPr>
        <p:spPr>
          <a:xfrm>
            <a:off x="251520" y="192981"/>
            <a:ext cx="39611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i="1" dirty="0" smtClean="0">
                <a:solidFill>
                  <a:srgbClr val="FF0000"/>
                </a:solidFill>
              </a:rPr>
              <a:t>Question given yesterday: How to distinguish photon from neutron?</a:t>
            </a:r>
            <a:endParaRPr kumimoji="1" lang="ja-JP" altLang="en-US" sz="2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40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The 2</a:t>
            </a:r>
            <a:r>
              <a:rPr kumimoji="1" lang="en-US" altLang="ja-JP" baseline="30000" dirty="0" smtClean="0"/>
              <a:t>nd</a:t>
            </a:r>
            <a:r>
              <a:rPr kumimoji="1" lang="en-US" altLang="ja-JP" dirty="0" smtClean="0"/>
              <a:t> step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Measuring four momentum of particles combining  the information from detectors….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67453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kumimoji="1" lang="en-US" altLang="ja-JP" dirty="0" smtClean="0"/>
              <a:t>Pulse shape discrimination in scintillation device, very important technique in low energy neutrino experiment or DM search</a:t>
            </a:r>
          </a:p>
          <a:p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2924944"/>
            <a:ext cx="3826768" cy="285133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585" y="3448609"/>
            <a:ext cx="4917151" cy="1804000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3995936" y="5659053"/>
            <a:ext cx="14398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000000"/>
                </a:solidFill>
                <a:latin typeface="Roboto"/>
              </a:rPr>
              <a:t>PNNL-21609</a:t>
            </a:r>
            <a:endParaRPr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863754" y="532899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>
                <a:solidFill>
                  <a:srgbClr val="337AB7"/>
                </a:solidFill>
                <a:latin typeface="Roboto"/>
                <a:hlinkClick r:id="rId4"/>
              </a:rPr>
              <a:t>Lintereur</a:t>
            </a:r>
            <a:r>
              <a:rPr lang="en-US" altLang="ja-JP" dirty="0">
                <a:solidFill>
                  <a:srgbClr val="337AB7"/>
                </a:solidFill>
                <a:latin typeface="Roboto"/>
                <a:hlinkClick r:id="rId4"/>
              </a:rPr>
              <a:t>, </a:t>
            </a:r>
            <a:r>
              <a:rPr lang="en-US" altLang="ja-JP" dirty="0" err="1">
                <a:solidFill>
                  <a:srgbClr val="337AB7"/>
                </a:solidFill>
                <a:latin typeface="Roboto"/>
                <a:hlinkClick r:id="rId4"/>
              </a:rPr>
              <a:t>Azaree</a:t>
            </a:r>
            <a:r>
              <a:rPr lang="en-US" altLang="ja-JP" dirty="0">
                <a:solidFill>
                  <a:srgbClr val="337AB7"/>
                </a:solidFill>
                <a:latin typeface="Roboto"/>
                <a:hlinkClick r:id="rId4"/>
              </a:rPr>
              <a:t> T.</a:t>
            </a:r>
            <a:r>
              <a:rPr lang="en-US" altLang="ja-JP" dirty="0">
                <a:solidFill>
                  <a:srgbClr val="000000"/>
                </a:solidFill>
                <a:latin typeface="Roboto"/>
              </a:rPr>
              <a:t>; </a:t>
            </a:r>
            <a:r>
              <a:rPr lang="en-US" altLang="ja-JP" dirty="0">
                <a:solidFill>
                  <a:srgbClr val="337AB7"/>
                </a:solidFill>
                <a:latin typeface="Roboto"/>
                <a:hlinkClick r:id="rId5"/>
              </a:rPr>
              <a:t>Ely, James H.</a:t>
            </a:r>
            <a:r>
              <a:rPr lang="en-US" altLang="ja-JP" dirty="0">
                <a:solidFill>
                  <a:srgbClr val="000000"/>
                </a:solidFill>
                <a:latin typeface="Roboto"/>
              </a:rPr>
              <a:t>; </a:t>
            </a:r>
            <a:r>
              <a:rPr lang="en-US" altLang="ja-JP" dirty="0">
                <a:solidFill>
                  <a:srgbClr val="337AB7"/>
                </a:solidFill>
                <a:latin typeface="Roboto"/>
                <a:hlinkClick r:id="rId6"/>
              </a:rPr>
              <a:t>Stave, Jean A.</a:t>
            </a:r>
            <a:r>
              <a:rPr lang="en-US" altLang="ja-JP" dirty="0">
                <a:solidFill>
                  <a:srgbClr val="000000"/>
                </a:solidFill>
                <a:latin typeface="Roboto"/>
              </a:rPr>
              <a:t>; </a:t>
            </a:r>
            <a:r>
              <a:rPr lang="en-US" altLang="ja-JP" dirty="0">
                <a:solidFill>
                  <a:srgbClr val="337AB7"/>
                </a:solidFill>
                <a:latin typeface="Roboto"/>
                <a:hlinkClick r:id="rId7"/>
              </a:rPr>
              <a:t>McDonald, Benjamin S.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106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For </a:t>
            </a:r>
            <a:r>
              <a:rPr lang="en-US" altLang="ja-JP" dirty="0" smtClean="0"/>
              <a:t>high </a:t>
            </a:r>
            <a:r>
              <a:rPr lang="en-US" altLang="ja-JP" dirty="0"/>
              <a:t>energy </a:t>
            </a:r>
            <a:r>
              <a:rPr lang="en-US" altLang="ja-JP" dirty="0" smtClean="0"/>
              <a:t>area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Radiation length, interaction length (~ mean free paths of photon or neutron, respectively) 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/>
        </p:nvGraphicFramePr>
        <p:xfrm>
          <a:off x="935596" y="2713720"/>
          <a:ext cx="684076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3784">
                  <a:extLst>
                    <a:ext uri="{9D8B030D-6E8A-4147-A177-3AD203B41FA5}">
                      <a16:colId xmlns:a16="http://schemas.microsoft.com/office/drawing/2014/main" val="4098961357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3714266571"/>
                    </a:ext>
                  </a:extLst>
                </a:gridCol>
                <a:gridCol w="2280592">
                  <a:extLst>
                    <a:ext uri="{9D8B030D-6E8A-4147-A177-3AD203B41FA5}">
                      <a16:colId xmlns:a16="http://schemas.microsoft.com/office/drawing/2014/main" val="3122825054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9602498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Radiation length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Nuclear</a:t>
                      </a:r>
                      <a:r>
                        <a:rPr kumimoji="1" lang="en-US" altLang="ja-JP" baseline="0" dirty="0" smtClean="0"/>
                        <a:t> i</a:t>
                      </a:r>
                      <a:r>
                        <a:rPr kumimoji="1" lang="en-US" altLang="ja-JP" dirty="0" smtClean="0"/>
                        <a:t>nteraction</a:t>
                      </a:r>
                      <a:r>
                        <a:rPr kumimoji="1" lang="en-US" altLang="ja-JP" baseline="0" dirty="0" smtClean="0"/>
                        <a:t> length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Density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48067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W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6.76</a:t>
                      </a:r>
                      <a:r>
                        <a:rPr kumimoji="1" lang="en-US" altLang="ja-JP" baseline="0" dirty="0" smtClean="0"/>
                        <a:t> (g/cm^2)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191.9 (g/cm^2)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19.3 g/cm^3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3005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0.35 cm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9.94 cm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41322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Fe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13.84(g/cm^2)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132.1(g/cm^2)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7.87</a:t>
                      </a:r>
                      <a:r>
                        <a:rPr kumimoji="1" lang="en-US" altLang="ja-JP" baseline="0" dirty="0" smtClean="0"/>
                        <a:t> g/cm^3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29901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1.76 cm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16.8cm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2529333"/>
                  </a:ext>
                </a:extLst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2339752" y="5517232"/>
            <a:ext cx="28803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2627784" y="5517232"/>
            <a:ext cx="288032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2915816" y="5517232"/>
            <a:ext cx="288032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3203848" y="5517232"/>
            <a:ext cx="288032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3491880" y="5517232"/>
            <a:ext cx="288032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3779912" y="5517232"/>
            <a:ext cx="288032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4067944" y="5517232"/>
            <a:ext cx="288032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4355976" y="5517232"/>
            <a:ext cx="288032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4644008" y="5517232"/>
            <a:ext cx="288032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4932040" y="5517232"/>
            <a:ext cx="288032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5220072" y="5517232"/>
            <a:ext cx="288032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線吹き出し 1 (枠付き) 16"/>
          <p:cNvSpPr/>
          <p:nvPr/>
        </p:nvSpPr>
        <p:spPr>
          <a:xfrm>
            <a:off x="2699792" y="5073007"/>
            <a:ext cx="3096344" cy="228202"/>
          </a:xfrm>
          <a:prstGeom prst="borderCallout1">
            <a:avLst>
              <a:gd name="adj1" fmla="val 51135"/>
              <a:gd name="adj2" fmla="val 21"/>
              <a:gd name="adj3" fmla="val 199939"/>
              <a:gd name="adj4" fmla="val -82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10cm thick W EM calorimeter</a:t>
            </a:r>
            <a:endParaRPr kumimoji="1" lang="ja-JP" altLang="en-US" dirty="0"/>
          </a:p>
        </p:txBody>
      </p:sp>
      <p:sp>
        <p:nvSpPr>
          <p:cNvPr id="18" name="線吹き出し 1 (枠付き) 17"/>
          <p:cNvSpPr/>
          <p:nvPr/>
        </p:nvSpPr>
        <p:spPr>
          <a:xfrm>
            <a:off x="4555996" y="6230217"/>
            <a:ext cx="3688412" cy="363210"/>
          </a:xfrm>
          <a:prstGeom prst="borderCallout1">
            <a:avLst>
              <a:gd name="adj1" fmla="val 46024"/>
              <a:gd name="adj2" fmla="val -356"/>
              <a:gd name="adj3" fmla="val -63729"/>
              <a:gd name="adj4" fmla="val -20445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100cm thick Fe Hadron calorimeter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124883" y="5073007"/>
            <a:ext cx="2023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~28.6 </a:t>
            </a:r>
            <a:r>
              <a:rPr kumimoji="1" lang="en-US" altLang="ja-JP" dirty="0" err="1" smtClean="0"/>
              <a:t>r.l</a:t>
            </a:r>
            <a:r>
              <a:rPr kumimoji="1" lang="en-US" altLang="ja-JP" dirty="0" smtClean="0"/>
              <a:t>.  ~1.0 int. l.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316346" y="5912201"/>
            <a:ext cx="1954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~56.8 </a:t>
            </a:r>
            <a:r>
              <a:rPr kumimoji="1" lang="en-US" altLang="ja-JP" dirty="0" err="1" smtClean="0"/>
              <a:t>r.l</a:t>
            </a:r>
            <a:r>
              <a:rPr kumimoji="1" lang="en-US" altLang="ja-JP" dirty="0" smtClean="0"/>
              <a:t>.  ~ 6 int. l. </a:t>
            </a:r>
            <a:endParaRPr kumimoji="1" lang="ja-JP" altLang="en-US" dirty="0"/>
          </a:p>
        </p:txBody>
      </p:sp>
      <p:sp>
        <p:nvSpPr>
          <p:cNvPr id="22" name="右矢印 21"/>
          <p:cNvSpPr/>
          <p:nvPr/>
        </p:nvSpPr>
        <p:spPr>
          <a:xfrm>
            <a:off x="457200" y="5589240"/>
            <a:ext cx="109046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右矢印 22"/>
          <p:cNvSpPr/>
          <p:nvPr/>
        </p:nvSpPr>
        <p:spPr>
          <a:xfrm>
            <a:off x="609600" y="5741640"/>
            <a:ext cx="1090464" cy="144016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60496" y="5290785"/>
            <a:ext cx="868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photon</a:t>
            </a:r>
            <a:endParaRPr kumimoji="1"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12896" y="5795972"/>
            <a:ext cx="940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neutron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1587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31" name="Rectangle 4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Organic scintillator</a:t>
            </a:r>
            <a:r>
              <a:rPr lang="ja-JP" altLang="en-US" dirty="0"/>
              <a:t> </a:t>
            </a:r>
            <a:r>
              <a:rPr lang="en-US" altLang="ja-JP" dirty="0" smtClean="0"/>
              <a:t>and </a:t>
            </a:r>
            <a:r>
              <a:rPr lang="ja-JP" altLang="en-US" dirty="0" smtClean="0"/>
              <a:t>ＷＬＳ</a:t>
            </a:r>
            <a:endParaRPr lang="ja-JP" altLang="en-US" dirty="0"/>
          </a:p>
        </p:txBody>
      </p:sp>
      <p:graphicFrame>
        <p:nvGraphicFramePr>
          <p:cNvPr id="89162" name="Group 7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9868519"/>
              </p:ext>
            </p:extLst>
          </p:nvPr>
        </p:nvGraphicFramePr>
        <p:xfrm>
          <a:off x="755576" y="1628800"/>
          <a:ext cx="7769225" cy="4625340"/>
        </p:xfrm>
        <a:graphic>
          <a:graphicData uri="http://schemas.openxmlformats.org/drawingml/2006/table">
            <a:tbl>
              <a:tblPr/>
              <a:tblGrid>
                <a:gridCol w="1904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10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31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319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Scintillator</a:t>
                      </a:r>
                      <a:endParaRPr kumimoji="1" lang="ja-JP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Emission spectrum</a:t>
                      </a: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（</a:t>
                      </a: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nm</a:t>
                      </a: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Decay time</a:t>
                      </a: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（</a:t>
                      </a: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ns</a:t>
                      </a: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Light yield </a:t>
                      </a:r>
                      <a:r>
                        <a:rPr kumimoji="1" lang="en-US" altLang="ja-JP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wrt</a:t>
                      </a: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1" lang="en-US" altLang="ja-JP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NaI</a:t>
                      </a:r>
                      <a:endParaRPr kumimoji="1" lang="ja-JP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4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ja-JP" dirty="0" smtClean="0"/>
                        <a:t>Naphthalene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ja-JP" smtClean="0"/>
                        <a:t>348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ja-JP" smtClean="0"/>
                        <a:t>96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ja-JP" smtClean="0"/>
                        <a:t>0.12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4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ja-JP" smtClean="0"/>
                        <a:t>Anthracene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ja-JP" dirty="0" smtClean="0"/>
                        <a:t>440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ja-JP" smtClean="0"/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ja-JP" smtClean="0"/>
                        <a:t>0.5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4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ja-JP" smtClean="0"/>
                        <a:t>p-Terphenyl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ja-JP" dirty="0" smtClean="0"/>
                        <a:t>440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ja-JP" dirty="0" smtClean="0"/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ja-JP" smtClean="0"/>
                        <a:t>0.25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4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ja-JP" smtClean="0"/>
                        <a:t>PBD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ja-JP" smtClean="0"/>
                        <a:t>360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ja-JP" dirty="0" smtClean="0"/>
                        <a:t>1.2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ja-JP" altLang="ja-JP" dirty="0" smtClean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54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POPOP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420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1.6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54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bis-MSB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420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1.2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089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i="1" dirty="0" smtClean="0"/>
              <a:t>Particle identification</a:t>
            </a:r>
            <a:endParaRPr kumimoji="1" lang="ja-JP" altLang="en-US" dirty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611188" y="1772816"/>
            <a:ext cx="7633220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ja-JP" sz="2800" i="1" u="sng" dirty="0" smtClean="0">
                <a:solidFill>
                  <a:srgbClr val="046208"/>
                </a:solidFill>
              </a:rPr>
              <a:t>Particle </a:t>
            </a:r>
            <a:r>
              <a:rPr lang="en-US" altLang="ja-JP" sz="2800" i="1" u="sng" dirty="0">
                <a:solidFill>
                  <a:srgbClr val="046208"/>
                </a:solidFill>
              </a:rPr>
              <a:t>identification (mass)</a:t>
            </a:r>
            <a:r>
              <a:rPr lang="ja-JP" altLang="en-US" sz="2800" dirty="0"/>
              <a:t> </a:t>
            </a:r>
            <a:r>
              <a:rPr lang="en-US" altLang="ja-JP" sz="2800" dirty="0"/>
              <a:t>can be </a:t>
            </a:r>
            <a:r>
              <a:rPr lang="en-US" altLang="ja-JP" sz="2800" dirty="0" smtClean="0"/>
              <a:t>made </a:t>
            </a:r>
            <a:r>
              <a:rPr lang="en-US" altLang="ja-JP" sz="2800" dirty="0"/>
              <a:t>from its </a:t>
            </a:r>
            <a:r>
              <a:rPr lang="en-US" altLang="ja-JP" sz="2800" dirty="0" err="1" smtClean="0"/>
              <a:t>veolocity</a:t>
            </a:r>
            <a:r>
              <a:rPr lang="ja-JP" altLang="en-US" sz="2800" dirty="0"/>
              <a:t>（</a:t>
            </a:r>
            <a:r>
              <a:rPr lang="en-US" altLang="ja-JP" sz="2800" dirty="0"/>
              <a:t>β=</a:t>
            </a:r>
            <a:r>
              <a:rPr lang="en-US" altLang="ja-JP" sz="2800" i="1" dirty="0"/>
              <a:t>v/c</a:t>
            </a:r>
            <a:r>
              <a:rPr lang="ja-JP" altLang="en-US" sz="2800" dirty="0"/>
              <a:t>）</a:t>
            </a:r>
            <a:r>
              <a:rPr lang="en-US" altLang="ja-JP" sz="2800" dirty="0"/>
              <a:t>, which can be measured through time of flight, Cherenkov radiation </a:t>
            </a:r>
            <a:r>
              <a:rPr lang="ja-JP" altLang="en-US" sz="2800" dirty="0"/>
              <a:t> </a:t>
            </a:r>
            <a:r>
              <a:rPr lang="en-US" altLang="ja-JP" sz="2800" dirty="0"/>
              <a:t>or energy loss rate</a:t>
            </a:r>
            <a:r>
              <a:rPr lang="en-US" altLang="ja-JP" sz="2800" dirty="0" smtClean="0"/>
              <a:t>.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ja-JP" sz="2800" u="sng" dirty="0" smtClean="0">
                <a:solidFill>
                  <a:schemeClr val="accent3">
                    <a:lumMod val="75000"/>
                  </a:schemeClr>
                </a:solidFill>
              </a:rPr>
              <a:t>Life time (flight distance) </a:t>
            </a:r>
            <a:r>
              <a:rPr lang="en-US" altLang="ja-JP" sz="2800" dirty="0" smtClean="0"/>
              <a:t>of particle is another very important characteristics.</a:t>
            </a:r>
            <a:endParaRPr lang="ja-JP" altLang="en-US" sz="2800" dirty="0"/>
          </a:p>
        </p:txBody>
      </p:sp>
      <p:graphicFrame>
        <p:nvGraphicFramePr>
          <p:cNvPr id="5" name="Group 25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2168142"/>
              </p:ext>
            </p:extLst>
          </p:nvPr>
        </p:nvGraphicFramePr>
        <p:xfrm>
          <a:off x="395536" y="4293096"/>
          <a:ext cx="8350448" cy="2489021"/>
        </p:xfrm>
        <a:graphic>
          <a:graphicData uri="http://schemas.openxmlformats.org/drawingml/2006/table">
            <a:tbl>
              <a:tblPr/>
              <a:tblGrid>
                <a:gridCol w="11521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83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73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73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731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731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9731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9731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604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pitchFamily="18" charset="2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ＭＳ Ｐゴシック" pitchFamily="50" charset="-128"/>
                        </a:rPr>
                        <a:t>m </a:t>
                      </a:r>
                      <a:r>
                        <a:rPr kumimoji="1" lang="en-US" altLang="ja-JP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±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e </a:t>
                      </a:r>
                      <a:r>
                        <a:rPr kumimoji="1" lang="en-US" altLang="ja-JP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±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ＭＳ Ｐゴシック" pitchFamily="50" charset="-128"/>
                        </a:rPr>
                        <a:t>g</a:t>
                      </a:r>
                      <a:endParaRPr kumimoji="1" lang="en-US" altLang="ja-JP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ＭＳ Ｐゴシック" pitchFamily="50" charset="-128"/>
                        </a:rPr>
                        <a:t>p </a:t>
                      </a:r>
                      <a:r>
                        <a:rPr kumimoji="1" lang="en-US" altLang="ja-JP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±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K</a:t>
                      </a:r>
                      <a:r>
                        <a:rPr kumimoji="1" lang="en-US" altLang="ja-JP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0</a:t>
                      </a:r>
                      <a:endParaRPr kumimoji="1" lang="en-US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K </a:t>
                      </a:r>
                      <a:r>
                        <a:rPr kumimoji="1" lang="en-US" altLang="ja-JP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±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p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25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Mass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(MeV/c</a:t>
                      </a:r>
                      <a:r>
                        <a:rPr kumimoji="1" lang="en-US" altLang="ja-JP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106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0.511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498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494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938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940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48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Detection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Charge</a:t>
                      </a: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Charge</a:t>
                      </a: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Shower</a:t>
                      </a: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Shower</a:t>
                      </a: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Charge</a:t>
                      </a: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Strong</a:t>
                      </a: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Strong</a:t>
                      </a: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Charge</a:t>
                      </a: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Strong</a:t>
                      </a: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Charge</a:t>
                      </a: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Strong</a:t>
                      </a: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Strong</a:t>
                      </a: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27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Life time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（</a:t>
                      </a:r>
                      <a:r>
                        <a:rPr kumimoji="1" lang="en-US" altLang="ja-JP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c</a:t>
                      </a:r>
                      <a:r>
                        <a:rPr kumimoji="1" lang="en-US" altLang="ja-JP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ＭＳ Ｐゴシック" pitchFamily="50" charset="-128"/>
                        </a:rPr>
                        <a:t>t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ＭＳ Ｐゴシック" pitchFamily="50" charset="-128"/>
                        </a:rPr>
                        <a:t> 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 m</a:t>
                      </a: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）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659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--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--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7.8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0.027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(15.3)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3.7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--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2.7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x10</a:t>
                      </a:r>
                      <a:r>
                        <a:rPr kumimoji="1" lang="en-US" altLang="ja-JP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11</a:t>
                      </a:r>
                      <a:endParaRPr kumimoji="1" lang="en-US" altLang="ja-JP" sz="20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055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chemeClr val="accent3">
                    <a:lumMod val="75000"/>
                  </a:schemeClr>
                </a:solidFill>
                <a:latin typeface="Bahnschrift SemiLight SemiConde" panose="020B0502040204020203" pitchFamily="34" charset="0"/>
              </a:rPr>
              <a:t>Some t</a:t>
            </a:r>
            <a:r>
              <a:rPr kumimoji="1" lang="en-US" altLang="ja-JP" dirty="0" smtClean="0">
                <a:solidFill>
                  <a:schemeClr val="accent3">
                    <a:lumMod val="75000"/>
                  </a:schemeClr>
                </a:solidFill>
                <a:latin typeface="Bahnschrift SemiLight SemiConde" panose="020B0502040204020203" pitchFamily="34" charset="0"/>
              </a:rPr>
              <a:t>heorists know better….</a:t>
            </a:r>
            <a:endParaRPr kumimoji="1" lang="ja-JP" altLang="en-US" dirty="0">
              <a:solidFill>
                <a:schemeClr val="accent3">
                  <a:lumMod val="75000"/>
                </a:schemeClr>
              </a:solidFill>
              <a:latin typeface="Bahnschrift SemiLight SemiConde" panose="020B0502040204020203" pitchFamily="34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144" y="1385392"/>
            <a:ext cx="7769712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47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How modern detector </a:t>
            </a:r>
            <a:r>
              <a:rPr lang="en-US" altLang="ja-JP" dirty="0" err="1" smtClean="0"/>
              <a:t>measrue</a:t>
            </a:r>
            <a:r>
              <a:rPr lang="en-US" altLang="ja-JP" dirty="0" smtClean="0"/>
              <a:t> them?</a:t>
            </a:r>
            <a:br>
              <a:rPr lang="en-US" altLang="ja-JP" dirty="0" smtClean="0"/>
            </a:br>
            <a:r>
              <a:rPr lang="en-US" altLang="ja-JP" dirty="0" smtClean="0"/>
              <a:t> Higher energy collider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1512888"/>
            <a:ext cx="9105900" cy="454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766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Direct </a:t>
            </a:r>
            <a:r>
              <a:rPr lang="en-US" altLang="ja-JP" dirty="0" smtClean="0">
                <a:latin typeface="Symbol" panose="05050102010706020507" pitchFamily="18" charset="2"/>
              </a:rPr>
              <a:t>b</a:t>
            </a:r>
            <a:r>
              <a:rPr lang="en-US" altLang="ja-JP" dirty="0" smtClean="0"/>
              <a:t> measurement: </a:t>
            </a:r>
            <a:r>
              <a:rPr lang="en-US" altLang="ja-JP" dirty="0" err="1" smtClean="0"/>
              <a:t>ToF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(Time of Flight)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コンテンツ プレースホルダー 3"/>
              <p:cNvSpPr>
                <a:spLocks noGrp="1"/>
              </p:cNvSpPr>
              <p:nvPr>
                <p:ph sz="quarter" idx="2"/>
              </p:nvPr>
            </p:nvSpPr>
            <p:spPr>
              <a:xfrm>
                <a:off x="4788024" y="1988840"/>
                <a:ext cx="4748336" cy="2185988"/>
              </a:xfrm>
            </p:spPr>
            <p:txBody>
              <a:bodyPr>
                <a:normAutofit/>
              </a:bodyPr>
              <a:lstStyle/>
              <a:p>
                <a:r>
                  <a:rPr kumimoji="1" lang="en-US" altLang="ja-JP" dirty="0" smtClean="0"/>
                  <a:t>    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kumimoji="1" lang="ja-JP" altLang="en-US" b="0" i="1" smtClean="0">
                        <a:latin typeface="Cambria Math" panose="02040503050406030204" pitchFamily="18" charset="0"/>
                      </a:rPr>
                      <m:t>𝛽</m:t>
                    </m:r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𝑓𝑙𝑖𝑔h𝑡</m:t>
                        </m:r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𝑑𝑖𝑠𝑡𝑎𝑛𝑐𝑒</m:t>
                        </m:r>
                      </m:num>
                      <m:den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𝑓𝑙𝑖𝑔h𝑡</m:t>
                        </m:r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𝑡𝑖𝑚𝑒</m:t>
                        </m:r>
                      </m:den>
                    </m:f>
                  </m:oMath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4" name="コンテンツ プレースホルダー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2"/>
              </p:nvPr>
            </p:nvSpPr>
            <p:spPr>
              <a:xfrm>
                <a:off x="4788024" y="1988840"/>
                <a:ext cx="4748336" cy="2185988"/>
              </a:xfrm>
              <a:blipFill>
                <a:blip r:embed="rId2"/>
                <a:stretch>
                  <a:fillRect l="-295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194" name="Picture 2" descr="「energy momentum particle identification」の画像検索結果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1530" y="3307705"/>
            <a:ext cx="5228053" cy="3550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2" name="Picture 2" descr="http://blogs.uslhc.us/wp-content/uploads/2010/10/TOF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755" y="1487314"/>
            <a:ext cx="5301895" cy="3595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863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ja-JP" dirty="0">
                <a:latin typeface="Symbol" panose="05050102010706020507" pitchFamily="18" charset="2"/>
              </a:rPr>
              <a:t>b</a:t>
            </a:r>
            <a:r>
              <a:rPr lang="en-US" altLang="ja-JP" dirty="0" smtClean="0"/>
              <a:t> measurement through energy loss information</a:t>
            </a:r>
            <a:endParaRPr lang="ja-JP" altLang="en-US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08088"/>
            <a:ext cx="7931150" cy="4525962"/>
          </a:xfrm>
        </p:spPr>
        <p:txBody>
          <a:bodyPr/>
          <a:lstStyle/>
          <a:p>
            <a:pPr eaLnBrk="1" hangingPunct="1"/>
            <a:endParaRPr lang="en-US" altLang="ja-JP" sz="2800" dirty="0" smtClean="0"/>
          </a:p>
          <a:p>
            <a:pPr eaLnBrk="1" hangingPunct="1"/>
            <a:r>
              <a:rPr lang="en-US" altLang="ja-JP" sz="2800" dirty="0" smtClean="0"/>
              <a:t>Remember  Bethe-Bloch formulation</a:t>
            </a:r>
          </a:p>
        </p:txBody>
      </p:sp>
      <p:graphicFrame>
        <p:nvGraphicFramePr>
          <p:cNvPr id="17412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468313" y="2205038"/>
          <a:ext cx="7993062" cy="1055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8" name="Equation" r:id="rId3" imgW="3848100" imgH="508000" progId="">
                  <p:embed/>
                </p:oleObj>
              </mc:Choice>
              <mc:Fallback>
                <p:oleObj name="Equation" r:id="rId3" imgW="3848100" imgH="508000" progId="">
                  <p:embed/>
                  <p:pic>
                    <p:nvPicPr>
                      <p:cNvPr id="17412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2205038"/>
                        <a:ext cx="7993062" cy="1055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0" name="Oval 6"/>
          <p:cNvSpPr>
            <a:spLocks noChangeArrowheads="1"/>
          </p:cNvSpPr>
          <p:nvPr/>
        </p:nvSpPr>
        <p:spPr bwMode="auto">
          <a:xfrm>
            <a:off x="1692275" y="2636838"/>
            <a:ext cx="647700" cy="576262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1751" name="Oval 7"/>
          <p:cNvSpPr>
            <a:spLocks noChangeArrowheads="1"/>
          </p:cNvSpPr>
          <p:nvPr/>
        </p:nvSpPr>
        <p:spPr bwMode="auto">
          <a:xfrm>
            <a:off x="4284663" y="2133600"/>
            <a:ext cx="647700" cy="576263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1752" name="Oval 8"/>
          <p:cNvSpPr>
            <a:spLocks noChangeArrowheads="1"/>
          </p:cNvSpPr>
          <p:nvPr/>
        </p:nvSpPr>
        <p:spPr bwMode="auto">
          <a:xfrm>
            <a:off x="6227763" y="2349500"/>
            <a:ext cx="647700" cy="576263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pic>
        <p:nvPicPr>
          <p:cNvPr id="17416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62" b="19676"/>
          <a:stretch>
            <a:fillRect/>
          </a:stretch>
        </p:blipFill>
        <p:spPr bwMode="auto">
          <a:xfrm>
            <a:off x="5148263" y="3284538"/>
            <a:ext cx="3995737" cy="346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755" name="Oval 11"/>
          <p:cNvSpPr>
            <a:spLocks noChangeArrowheads="1"/>
          </p:cNvSpPr>
          <p:nvPr/>
        </p:nvSpPr>
        <p:spPr bwMode="auto">
          <a:xfrm>
            <a:off x="2339975" y="2205038"/>
            <a:ext cx="576263" cy="503237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pic>
        <p:nvPicPr>
          <p:cNvPr id="17418" name="Picture 1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3427413"/>
            <a:ext cx="4025900" cy="343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3108039" y="4048125"/>
            <a:ext cx="4055854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kumimoji="1" lang="en-US" altLang="ja-JP" sz="3200" b="1" dirty="0" smtClean="0">
                <a:ln/>
                <a:solidFill>
                  <a:schemeClr val="accent3"/>
                </a:solidFill>
              </a:rPr>
              <a:t>Effective </a:t>
            </a:r>
            <a:r>
              <a:rPr kumimoji="1" lang="en-US" altLang="ja-JP" sz="3200" b="1" dirty="0" err="1" smtClean="0">
                <a:ln/>
                <a:solidFill>
                  <a:schemeClr val="accent3"/>
                </a:solidFill>
              </a:rPr>
              <a:t>aet</a:t>
            </a:r>
            <a:r>
              <a:rPr kumimoji="1" lang="en-US" altLang="ja-JP" sz="3200" b="1" dirty="0" smtClean="0">
                <a:ln/>
                <a:solidFill>
                  <a:schemeClr val="accent3"/>
                </a:solidFill>
              </a:rPr>
              <a:t> low </a:t>
            </a:r>
            <a:r>
              <a:rPr kumimoji="1" lang="en-US" altLang="ja-JP" sz="3200" b="1" dirty="0" err="1" smtClean="0">
                <a:ln/>
                <a:solidFill>
                  <a:schemeClr val="accent3"/>
                </a:solidFill>
              </a:rPr>
              <a:t>enrgy</a:t>
            </a:r>
            <a:endParaRPr kumimoji="1" lang="ja-JP" altLang="en-US" sz="3200" b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272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3175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8" dur="500" fill="hold"/>
                                        <p:tgtEl>
                                          <p:spTgt spid="3175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0" dur="500" fill="hold"/>
                                        <p:tgtEl>
                                          <p:spTgt spid="3175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3175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0" grpId="0" animBg="1"/>
      <p:bldP spid="31751" grpId="0" animBg="1"/>
      <p:bldP spid="31752" grpId="0" animBg="1"/>
      <p:bldP spid="3175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7170" name="Picture 2" descr="Fig. 3. In ALICE different PID measurements can be combined to achieve better separation of particle species. Here, for a certain momentum window, the time-of-flight information from the TOF detector is combined with ionization measurements (dE/dx) in the TPC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29505"/>
            <a:ext cx="6667500" cy="5467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31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ja-JP" sz="4000" b="1" i="1" dirty="0" smtClean="0">
                <a:solidFill>
                  <a:schemeClr val="hlink"/>
                </a:solidFill>
              </a:rPr>
              <a:t>Particle identification with </a:t>
            </a:r>
            <a:br>
              <a:rPr lang="en-US" altLang="ja-JP" sz="4000" b="1" i="1" dirty="0" smtClean="0">
                <a:solidFill>
                  <a:schemeClr val="hlink"/>
                </a:solidFill>
              </a:rPr>
            </a:br>
            <a:r>
              <a:rPr lang="en-US" altLang="ja-JP" sz="4000" b="1" i="1" dirty="0" smtClean="0">
                <a:solidFill>
                  <a:schemeClr val="hlink"/>
                </a:solidFill>
              </a:rPr>
              <a:t>Silica Aerogel  Cherenkov radiator</a:t>
            </a:r>
          </a:p>
        </p:txBody>
      </p:sp>
      <p:pic>
        <p:nvPicPr>
          <p:cNvPr id="54275" name="Picture 3" descr="sio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388" y="2349500"/>
            <a:ext cx="4392612" cy="406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684213" y="1773238"/>
            <a:ext cx="4654550" cy="97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0"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b="1" dirty="0">
                <a:solidFill>
                  <a:srgbClr val="000066"/>
                </a:solidFill>
                <a:latin typeface="Times New Roman" pitchFamily="18" charset="0"/>
              </a:rPr>
              <a:t>Colloidal form of SiO</a:t>
            </a:r>
            <a:r>
              <a:rPr lang="en-US" altLang="ja-JP" sz="2000" b="1" baseline="-25000" dirty="0">
                <a:solidFill>
                  <a:srgbClr val="000066"/>
                </a:solidFill>
                <a:latin typeface="Times New Roman" pitchFamily="18" charset="0"/>
              </a:rPr>
              <a:t>2</a:t>
            </a:r>
            <a:r>
              <a:rPr lang="en-US" altLang="ja-JP" sz="2000" b="1" dirty="0" smtClean="0">
                <a:solidFill>
                  <a:srgbClr val="000066"/>
                </a:solidFill>
                <a:latin typeface="Times New Roman" pitchFamily="18" charset="0"/>
              </a:rPr>
              <a:t>. Very special refractive index</a:t>
            </a:r>
            <a:r>
              <a:rPr lang="en-US" altLang="ja-JP" sz="2000" b="1" dirty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smtClean="0">
                <a:solidFill>
                  <a:srgbClr val="000066"/>
                </a:solidFill>
                <a:latin typeface="Times New Roman" pitchFamily="18" charset="0"/>
              </a:rPr>
              <a:t>of </a:t>
            </a:r>
            <a:r>
              <a:rPr lang="ja-JP" altLang="en-US" sz="2000" b="1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>
                <a:solidFill>
                  <a:srgbClr val="000066"/>
                </a:solidFill>
                <a:latin typeface="Times New Roman" pitchFamily="18" charset="0"/>
              </a:rPr>
              <a:t>n=1.006 ~ 1.06</a:t>
            </a:r>
          </a:p>
          <a:p>
            <a:pPr eaLnBrk="1" hangingPunct="1"/>
            <a:r>
              <a:rPr lang="en-US" altLang="ja-JP" sz="2000" b="1" dirty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smtClean="0">
                <a:solidFill>
                  <a:srgbClr val="000066"/>
                </a:solidFill>
                <a:latin typeface="Times New Roman" pitchFamily="18" charset="0"/>
              </a:rPr>
              <a:t>with </a:t>
            </a:r>
            <a:r>
              <a:rPr lang="en-US" altLang="ja-JP" sz="2000" b="1" dirty="0" smtClean="0">
                <a:solidFill>
                  <a:srgbClr val="000066"/>
                </a:solidFill>
                <a:latin typeface="Symbol" pitchFamily="18" charset="2"/>
              </a:rPr>
              <a:t>r=</a:t>
            </a:r>
            <a:r>
              <a:rPr lang="en-US" altLang="ja-JP" sz="2000" b="1" dirty="0" smtClean="0">
                <a:solidFill>
                  <a:srgbClr val="000066"/>
                </a:solidFill>
              </a:rPr>
              <a:t>0.1g/cc.  </a:t>
            </a:r>
            <a:r>
              <a:rPr lang="en-US" altLang="ja-JP" sz="2000" b="1" dirty="0" smtClean="0">
                <a:solidFill>
                  <a:srgbClr val="000066"/>
                </a:solidFill>
                <a:latin typeface="Times New Roman" pitchFamily="18" charset="0"/>
              </a:rPr>
              <a:t>Hydrophobic </a:t>
            </a:r>
            <a:endParaRPr lang="en-US" altLang="ja-JP" sz="2000" b="1" dirty="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5219700" y="3789363"/>
            <a:ext cx="647700" cy="287337"/>
          </a:xfrm>
          <a:prstGeom prst="line">
            <a:avLst/>
          </a:prstGeom>
          <a:noFill/>
          <a:ln w="25400">
            <a:solidFill>
              <a:srgbClr val="CC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0">
            <a:spAutoFit/>
          </a:bodyPr>
          <a:lstStyle/>
          <a:p>
            <a:endParaRPr lang="ja-JP" altLang="en-US"/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6948488" y="1989138"/>
            <a:ext cx="1851025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>
                <a:solidFill>
                  <a:srgbClr val="008000"/>
                </a:solidFill>
                <a:latin typeface="Times New Roman" pitchFamily="18" charset="0"/>
              </a:rPr>
              <a:t>Fractal structure</a:t>
            </a:r>
          </a:p>
        </p:txBody>
      </p:sp>
      <p:pic>
        <p:nvPicPr>
          <p:cNvPr id="54279" name="Picture 7" descr="acc_radiator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2997200"/>
            <a:ext cx="4248150" cy="33416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0954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ja-JP" dirty="0" smtClean="0"/>
              <a:t>Momentum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159000"/>
          </a:xfrm>
        </p:spPr>
        <p:txBody>
          <a:bodyPr/>
          <a:lstStyle/>
          <a:p>
            <a:pPr eaLnBrk="1" hangingPunct="1"/>
            <a:r>
              <a:rPr lang="en-US" altLang="ja-JP" i="1" u="sng" dirty="0" smtClean="0">
                <a:solidFill>
                  <a:srgbClr val="046208"/>
                </a:solidFill>
              </a:rPr>
              <a:t>Momentum</a:t>
            </a:r>
            <a:r>
              <a:rPr lang="ja-JP" altLang="en-US" dirty="0" smtClean="0"/>
              <a:t> </a:t>
            </a:r>
            <a:r>
              <a:rPr lang="en-US" altLang="ja-JP" dirty="0" smtClean="0"/>
              <a:t>can be measured as a radius of circular motion in a magnetic field</a:t>
            </a:r>
            <a:endParaRPr lang="ja-JP" altLang="en-US" dirty="0" smtClean="0"/>
          </a:p>
          <a:p>
            <a:pPr eaLnBrk="1" hangingPunct="1">
              <a:buFontTx/>
              <a:buNone/>
            </a:pPr>
            <a:r>
              <a:rPr lang="ja-JP" altLang="en-US" dirty="0" smtClean="0"/>
              <a:t>   </a:t>
            </a:r>
            <a:endParaRPr lang="ja-JP" altLang="en-US" b="1" dirty="0" smtClean="0">
              <a:solidFill>
                <a:srgbClr val="FE0A04"/>
              </a:solidFill>
              <a:latin typeface="Impact" pitchFamily="34" charset="0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818045"/>
            <a:ext cx="5433954" cy="3851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366" name="Group 6"/>
          <p:cNvGrpSpPr>
            <a:grpSpLocks/>
          </p:cNvGrpSpPr>
          <p:nvPr/>
        </p:nvGrpSpPr>
        <p:grpSpPr bwMode="auto">
          <a:xfrm>
            <a:off x="3811558" y="3711361"/>
            <a:ext cx="1173163" cy="881063"/>
            <a:chOff x="1189" y="2966"/>
            <a:chExt cx="739" cy="555"/>
          </a:xfrm>
        </p:grpSpPr>
        <p:sp>
          <p:nvSpPr>
            <p:cNvPr id="29708" name="AutoShape 9"/>
            <p:cNvSpPr>
              <a:spLocks noChangeArrowheads="1"/>
            </p:cNvSpPr>
            <p:nvPr/>
          </p:nvSpPr>
          <p:spPr bwMode="auto">
            <a:xfrm>
              <a:off x="1429" y="3294"/>
              <a:ext cx="499" cy="22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6 w 21600"/>
                <a:gd name="T13" fmla="*/ 5424 h 21600"/>
                <a:gd name="T14" fmla="*/ 18916 w 21600"/>
                <a:gd name="T15" fmla="*/ 1617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  <p:sp>
          <p:nvSpPr>
            <p:cNvPr id="29709" name="Text Box 10"/>
            <p:cNvSpPr txBox="1">
              <a:spLocks noChangeArrowheads="1"/>
            </p:cNvSpPr>
            <p:nvPr/>
          </p:nvSpPr>
          <p:spPr bwMode="auto">
            <a:xfrm>
              <a:off x="1189" y="2966"/>
              <a:ext cx="311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3200" b="1">
                  <a:solidFill>
                    <a:schemeClr val="bg1"/>
                  </a:solidFill>
                  <a:latin typeface="Verdana" pitchFamily="34" charset="0"/>
                </a:rPr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974305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ARICH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49275" y="1600200"/>
            <a:ext cx="8045450" cy="4525963"/>
          </a:xfrm>
        </p:spPr>
      </p:pic>
    </p:spTree>
    <p:extLst>
      <p:ext uri="{BB962C8B-B14F-4D97-AF65-F5344CB8AC3E}">
        <p14:creationId xmlns:p14="http://schemas.microsoft.com/office/powerpoint/2010/main" val="257633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Belle II A-RICH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19" y="1600200"/>
            <a:ext cx="8691711" cy="4637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1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240" y="1567959"/>
            <a:ext cx="3178696" cy="4918494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4" y="1567959"/>
            <a:ext cx="3888432" cy="4803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18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HAPD</a:t>
            </a:r>
            <a:r>
              <a:rPr kumimoji="1" lang="ja-JP" altLang="en-US" dirty="0" smtClean="0"/>
              <a:t>　　</a:t>
            </a:r>
            <a:r>
              <a:rPr kumimoji="1" lang="en-US" altLang="ja-JP" dirty="0" smtClean="0"/>
              <a:t>Belle II</a:t>
            </a:r>
            <a:endParaRPr kumimoji="1" lang="ja-JP" altLang="en-US" dirty="0"/>
          </a:p>
        </p:txBody>
      </p:sp>
      <p:sp>
        <p:nvSpPr>
          <p:cNvPr id="3" name="角丸四角形 2"/>
          <p:cNvSpPr/>
          <p:nvPr/>
        </p:nvSpPr>
        <p:spPr>
          <a:xfrm>
            <a:off x="384816" y="1304376"/>
            <a:ext cx="4907264" cy="118852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180000" marR="0" lvl="0" indent="-180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~5mm pixel </a:t>
            </a:r>
            <a:r>
              <a:rPr kumimoji="0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size. Large coverage.</a:t>
            </a:r>
            <a:endParaRPr kumimoji="0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  <a:p>
            <a:pPr marL="180000" marR="0" lvl="0" indent="-180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Immune to 1.5T magnetic field.</a:t>
            </a:r>
          </a:p>
          <a:p>
            <a:pPr marL="180000" marR="0" lvl="0" indent="-180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Radiation </a:t>
            </a:r>
            <a:r>
              <a:rPr kumimoji="0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tolerance </a:t>
            </a:r>
            <a:r>
              <a:rPr kumimoji="0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(</a:t>
            </a:r>
            <a:r>
              <a:rPr kumimoji="0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neutron, gamma</a:t>
            </a:r>
            <a:r>
              <a:rPr kumimoji="0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).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61908" y="836712"/>
            <a:ext cx="20608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Photo-detector</a:t>
            </a:r>
            <a:endParaRPr kumimoji="1" lang="ja-JP" alt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8" name="右矢印 7"/>
          <p:cNvSpPr/>
          <p:nvPr/>
        </p:nvSpPr>
        <p:spPr>
          <a:xfrm>
            <a:off x="338396" y="2666437"/>
            <a:ext cx="219468" cy="144016"/>
          </a:xfrm>
          <a:prstGeom prst="rightArrow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36733" y="2556918"/>
            <a:ext cx="45999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HAPD (Hybrid Avalanche Photo-Detector)</a:t>
            </a:r>
            <a:endParaRPr kumimoji="0" lang="en-GB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24" t="4846" r="10013" b="161"/>
          <a:stretch/>
        </p:blipFill>
        <p:spPr>
          <a:xfrm>
            <a:off x="5403315" y="966830"/>
            <a:ext cx="1806763" cy="1821340"/>
          </a:xfrm>
          <a:prstGeom prst="rect">
            <a:avLst/>
          </a:prstGeom>
        </p:spPr>
      </p:pic>
      <p:sp>
        <p:nvSpPr>
          <p:cNvPr id="65" name="Text Box 59"/>
          <p:cNvSpPr txBox="1">
            <a:spLocks noChangeArrowheads="1"/>
          </p:cNvSpPr>
          <p:nvPr/>
        </p:nvSpPr>
        <p:spPr bwMode="auto">
          <a:xfrm>
            <a:off x="4475698" y="3052859"/>
            <a:ext cx="4668302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180000" marR="0" lvl="0" indent="-180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Developed with Hamamatsu Photonics.</a:t>
            </a:r>
          </a:p>
          <a:p>
            <a:pPr marL="180000" marR="0" lvl="0" indent="-180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144 channels (36-ch APD chip×4).</a:t>
            </a:r>
          </a:p>
          <a:p>
            <a:pPr marL="180000" marR="0" lvl="0" indent="-180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Gain ≥45000.</a:t>
            </a:r>
          </a:p>
          <a:p>
            <a:pPr marL="180000" marR="0" lvl="0" indent="-180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Peak QE ~28%</a:t>
            </a:r>
          </a:p>
          <a:p>
            <a:pPr marL="180000" marR="0" lvl="0" indent="-180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Size 73mm×73mm.</a:t>
            </a:r>
          </a:p>
          <a:p>
            <a:pPr marL="180000" marR="0" lvl="0" indent="-180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Effective area </a:t>
            </a:r>
            <a:r>
              <a:rPr kumimoji="1" lang="en-GB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63mm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tandard Symbols L"/>
                <a:ea typeface="Standard Symbols L"/>
                <a:cs typeface="Standard Symbols L"/>
              </a:rPr>
              <a:t>×</a:t>
            </a:r>
            <a:r>
              <a:rPr kumimoji="1" lang="en-GB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63mm (65%).</a:t>
            </a:r>
            <a:endParaRPr kumimoji="0" lang="en-GB" altLang="ja-JP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4500" y="913015"/>
            <a:ext cx="1301262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9084" y="2388121"/>
            <a:ext cx="1322902" cy="350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4641855" y="5510684"/>
            <a:ext cx="21391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Total 420 HAPDs</a:t>
            </a:r>
            <a:endParaRPr kumimoji="1" lang="ja-JP" alt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296" y="3310966"/>
            <a:ext cx="3817014" cy="345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865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155575" y="0"/>
            <a:ext cx="4462463" cy="1143000"/>
          </a:xfrm>
          <a:solidFill>
            <a:srgbClr val="FF6600"/>
          </a:solidFill>
        </p:spPr>
        <p:txBody>
          <a:bodyPr>
            <a:normAutofit/>
          </a:bodyPr>
          <a:lstStyle/>
          <a:p>
            <a:r>
              <a:rPr lang="en-US" altLang="ja-JP" sz="28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Possible Solution</a:t>
            </a:r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787400" y="1143000"/>
            <a:ext cx="7502525" cy="50292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2678113" y="2227263"/>
            <a:ext cx="2897187" cy="2730500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50181" name="Line 5"/>
          <p:cNvSpPr>
            <a:spLocks noChangeShapeType="1"/>
          </p:cNvSpPr>
          <p:nvPr/>
        </p:nvSpPr>
        <p:spPr bwMode="auto">
          <a:xfrm>
            <a:off x="2698750" y="2316163"/>
            <a:ext cx="1588" cy="2516187"/>
          </a:xfrm>
          <a:prstGeom prst="line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1009650" y="1214438"/>
            <a:ext cx="1946275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1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 Black" pitchFamily="34" charset="0"/>
                <a:ea typeface="ＭＳ 明朝" pitchFamily="17" charset="-128"/>
                <a:cs typeface="+mn-cs"/>
              </a:rPr>
              <a:t>Photocathode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1" i="0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ＭＳ Ｐゴシック" charset="-128"/>
              <a:ea typeface="ＭＳ Ｐゴシック" pitchFamily="50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1" i="1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 Black" pitchFamily="34" charset="0"/>
              <a:ea typeface="ＭＳ 明朝" pitchFamily="17" charset="-128"/>
              <a:cs typeface="+mn-cs"/>
            </a:endParaRPr>
          </a:p>
        </p:txBody>
      </p:sp>
      <p:sp>
        <p:nvSpPr>
          <p:cNvPr id="50183" name="Text Box 7"/>
          <p:cNvSpPr txBox="1">
            <a:spLocks noChangeArrowheads="1"/>
          </p:cNvSpPr>
          <p:nvPr/>
        </p:nvSpPr>
        <p:spPr bwMode="auto">
          <a:xfrm>
            <a:off x="5603875" y="1603375"/>
            <a:ext cx="188436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1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 Black" pitchFamily="34" charset="0"/>
                <a:ea typeface="ＭＳ 明朝" pitchFamily="17" charset="-128"/>
                <a:cs typeface="+mn-cs"/>
              </a:rPr>
              <a:t>Multi-pixel AD</a:t>
            </a:r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2357438" y="2060575"/>
            <a:ext cx="320675" cy="3049588"/>
          </a:xfrm>
          <a:prstGeom prst="rect">
            <a:avLst/>
          </a:prstGeom>
          <a:solidFill>
            <a:srgbClr val="CCECFF">
              <a:alpha val="50000"/>
            </a:srgbClr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50185" name="Freeform 9" descr="20%"/>
          <p:cNvSpPr>
            <a:spLocks/>
          </p:cNvSpPr>
          <p:nvPr/>
        </p:nvSpPr>
        <p:spPr bwMode="auto">
          <a:xfrm>
            <a:off x="2500313" y="2060575"/>
            <a:ext cx="3254375" cy="3049588"/>
          </a:xfrm>
          <a:custGeom>
            <a:avLst/>
            <a:gdLst>
              <a:gd name="T0" fmla="*/ 0 w 4662"/>
              <a:gd name="T1" fmla="*/ 0 h 4248"/>
              <a:gd name="T2" fmla="*/ 4662 w 4662"/>
              <a:gd name="T3" fmla="*/ 0 h 4248"/>
              <a:gd name="T4" fmla="*/ 4662 w 4662"/>
              <a:gd name="T5" fmla="*/ 4248 h 4248"/>
              <a:gd name="T6" fmla="*/ 0 w 4662"/>
              <a:gd name="T7" fmla="*/ 4248 h 4248"/>
              <a:gd name="T8" fmla="*/ 0 w 4662"/>
              <a:gd name="T9" fmla="*/ 4032 h 4248"/>
              <a:gd name="T10" fmla="*/ 4410 w 4662"/>
              <a:gd name="T11" fmla="*/ 4032 h 4248"/>
              <a:gd name="T12" fmla="*/ 4410 w 4662"/>
              <a:gd name="T13" fmla="*/ 216 h 4248"/>
              <a:gd name="T14" fmla="*/ 0 w 4662"/>
              <a:gd name="T15" fmla="*/ 216 h 4248"/>
              <a:gd name="T16" fmla="*/ 0 w 4662"/>
              <a:gd name="T17" fmla="*/ 0 h 4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62" h="4248">
                <a:moveTo>
                  <a:pt x="0" y="0"/>
                </a:moveTo>
                <a:lnTo>
                  <a:pt x="4662" y="0"/>
                </a:lnTo>
                <a:lnTo>
                  <a:pt x="4662" y="4248"/>
                </a:lnTo>
                <a:lnTo>
                  <a:pt x="0" y="4248"/>
                </a:lnTo>
                <a:lnTo>
                  <a:pt x="0" y="4032"/>
                </a:lnTo>
                <a:lnTo>
                  <a:pt x="4410" y="4032"/>
                </a:lnTo>
                <a:lnTo>
                  <a:pt x="4410" y="216"/>
                </a:lnTo>
                <a:lnTo>
                  <a:pt x="0" y="216"/>
                </a:lnTo>
                <a:lnTo>
                  <a:pt x="0" y="0"/>
                </a:lnTo>
                <a:close/>
              </a:path>
            </a:pathLst>
          </a:custGeom>
          <a:pattFill prst="pct20">
            <a:fgClr>
              <a:srgbClr val="000000"/>
            </a:fgClr>
            <a:bgClr>
              <a:srgbClr val="FFFFFF"/>
            </a:bgClr>
          </a:pattFill>
          <a:ln w="1905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50186" name="Rectangle 10" descr="30%"/>
          <p:cNvSpPr>
            <a:spLocks noChangeArrowheads="1"/>
          </p:cNvSpPr>
          <p:nvPr/>
        </p:nvSpPr>
        <p:spPr bwMode="auto">
          <a:xfrm>
            <a:off x="3922713" y="2398713"/>
            <a:ext cx="1549400" cy="2378075"/>
          </a:xfrm>
          <a:prstGeom prst="rect">
            <a:avLst/>
          </a:prstGeom>
          <a:pattFill prst="pct30">
            <a:fgClr>
              <a:srgbClr val="000099"/>
            </a:fgClr>
            <a:bgClr>
              <a:srgbClr val="FFFF66"/>
            </a:bgClr>
          </a:patt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50187" name="Rectangle 11"/>
          <p:cNvSpPr>
            <a:spLocks noChangeArrowheads="1"/>
          </p:cNvSpPr>
          <p:nvPr/>
        </p:nvSpPr>
        <p:spPr bwMode="auto">
          <a:xfrm>
            <a:off x="4992688" y="2517775"/>
            <a:ext cx="434975" cy="4635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50188" name="Rectangle 12"/>
          <p:cNvSpPr>
            <a:spLocks noChangeArrowheads="1"/>
          </p:cNvSpPr>
          <p:nvPr/>
        </p:nvSpPr>
        <p:spPr bwMode="auto">
          <a:xfrm>
            <a:off x="4992688" y="3048000"/>
            <a:ext cx="434975" cy="4635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50189" name="Rectangle 13"/>
          <p:cNvSpPr>
            <a:spLocks noChangeArrowheads="1"/>
          </p:cNvSpPr>
          <p:nvPr/>
        </p:nvSpPr>
        <p:spPr bwMode="auto">
          <a:xfrm>
            <a:off x="4992688" y="3548063"/>
            <a:ext cx="434975" cy="4651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50190" name="Line 14"/>
          <p:cNvSpPr>
            <a:spLocks noChangeShapeType="1"/>
          </p:cNvSpPr>
          <p:nvPr/>
        </p:nvSpPr>
        <p:spPr bwMode="auto">
          <a:xfrm flipV="1">
            <a:off x="5427663" y="2806700"/>
            <a:ext cx="6858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50191" name="Text Box 15"/>
          <p:cNvSpPr txBox="1">
            <a:spLocks noChangeArrowheads="1"/>
          </p:cNvSpPr>
          <p:nvPr/>
        </p:nvSpPr>
        <p:spPr bwMode="auto">
          <a:xfrm>
            <a:off x="2674938" y="4189413"/>
            <a:ext cx="1306512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1" i="1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 Black" pitchFamily="34" charset="0"/>
                <a:ea typeface="ＭＳ 明朝" pitchFamily="17" charset="-128"/>
                <a:cs typeface="+mn-cs"/>
              </a:rPr>
              <a:t>Proximity focus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ＭＳ Ｐゴシック" charset="-128"/>
                <a:ea typeface="ＭＳ Ｐゴシック" pitchFamily="50" charset="-128"/>
                <a:cs typeface="+mn-cs"/>
              </a:rPr>
              <a:t>(8kV)</a:t>
            </a:r>
          </a:p>
        </p:txBody>
      </p:sp>
      <p:sp>
        <p:nvSpPr>
          <p:cNvPr id="50192" name="Text Box 16"/>
          <p:cNvSpPr txBox="1">
            <a:spLocks noChangeArrowheads="1"/>
          </p:cNvSpPr>
          <p:nvPr/>
        </p:nvSpPr>
        <p:spPr bwMode="auto">
          <a:xfrm>
            <a:off x="3970338" y="5091113"/>
            <a:ext cx="2136775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ＭＳ Ｐゴシック" charset="-128"/>
                <a:ea typeface="ＭＳ 明朝" pitchFamily="17" charset="-128"/>
                <a:cs typeface="+mn-cs"/>
              </a:rPr>
              <a:t>AD voltage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" pitchFamily="18" charset="0"/>
                <a:ea typeface="ＭＳ 明朝" pitchFamily="17" charset="-128"/>
                <a:cs typeface="+mn-cs"/>
              </a:rPr>
              <a:t>(-200 to -400 V)</a:t>
            </a:r>
          </a:p>
        </p:txBody>
      </p:sp>
      <p:sp>
        <p:nvSpPr>
          <p:cNvPr id="50193" name="Line 17"/>
          <p:cNvSpPr>
            <a:spLocks noChangeShapeType="1"/>
          </p:cNvSpPr>
          <p:nvPr/>
        </p:nvSpPr>
        <p:spPr bwMode="auto">
          <a:xfrm flipV="1">
            <a:off x="5303838" y="1851025"/>
            <a:ext cx="384175" cy="5302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50194" name="Line 18"/>
          <p:cNvSpPr>
            <a:spLocks noChangeShapeType="1"/>
          </p:cNvSpPr>
          <p:nvPr/>
        </p:nvSpPr>
        <p:spPr bwMode="auto">
          <a:xfrm>
            <a:off x="1847850" y="1765300"/>
            <a:ext cx="876300" cy="10731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grpSp>
        <p:nvGrpSpPr>
          <p:cNvPr id="50195" name="Group 19"/>
          <p:cNvGrpSpPr>
            <a:grpSpLocks/>
          </p:cNvGrpSpPr>
          <p:nvPr/>
        </p:nvGrpSpPr>
        <p:grpSpPr bwMode="auto">
          <a:xfrm>
            <a:off x="2322513" y="1676400"/>
            <a:ext cx="2000250" cy="2130425"/>
            <a:chOff x="1463" y="1056"/>
            <a:chExt cx="1260" cy="1342"/>
          </a:xfrm>
        </p:grpSpPr>
        <p:sp>
          <p:nvSpPr>
            <p:cNvPr id="50196" name="Text Box 20"/>
            <p:cNvSpPr txBox="1">
              <a:spLocks noChangeArrowheads="1"/>
            </p:cNvSpPr>
            <p:nvPr/>
          </p:nvSpPr>
          <p:spPr bwMode="auto">
            <a:xfrm>
              <a:off x="1463" y="1056"/>
              <a:ext cx="1260" cy="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ＭＳ Ｐゴシック" charset="-128"/>
                  <a:ea typeface="ＭＳ Ｐゴシック" pitchFamily="50" charset="-128"/>
                  <a:cs typeface="+mn-cs"/>
                </a:rPr>
                <a:t>EB gain (x1200)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ＭＳ Ｐゴシック" charset="-128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50197" name="Line 21"/>
            <p:cNvSpPr>
              <a:spLocks noChangeShapeType="1"/>
            </p:cNvSpPr>
            <p:nvPr/>
          </p:nvSpPr>
          <p:spPr bwMode="auto">
            <a:xfrm>
              <a:off x="2112" y="1250"/>
              <a:ext cx="428" cy="75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grpSp>
          <p:nvGrpSpPr>
            <p:cNvPr id="50198" name="Group 22"/>
            <p:cNvGrpSpPr>
              <a:grpSpLocks/>
            </p:cNvGrpSpPr>
            <p:nvPr/>
          </p:nvGrpSpPr>
          <p:grpSpPr bwMode="auto">
            <a:xfrm>
              <a:off x="1673" y="1989"/>
              <a:ext cx="989" cy="409"/>
              <a:chOff x="1673" y="1989"/>
              <a:chExt cx="989" cy="409"/>
            </a:xfrm>
          </p:grpSpPr>
          <p:sp>
            <p:nvSpPr>
              <p:cNvPr id="50199" name="Text Box 23"/>
              <p:cNvSpPr txBox="1">
                <a:spLocks noChangeArrowheads="1"/>
              </p:cNvSpPr>
              <p:nvPr/>
            </p:nvSpPr>
            <p:spPr bwMode="auto">
              <a:xfrm>
                <a:off x="1673" y="2153"/>
                <a:ext cx="989" cy="2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ＭＳ Ｐゴシック" charset="-128"/>
                    <a:ea typeface="ＭＳ 明朝" pitchFamily="17" charset="-128"/>
                    <a:cs typeface="+mn-cs"/>
                  </a:rPr>
                  <a:t>Acceleration</a:t>
                </a:r>
              </a:p>
            </p:txBody>
          </p:sp>
          <p:sp>
            <p:nvSpPr>
              <p:cNvPr id="50200" name="Line 24"/>
              <p:cNvSpPr>
                <a:spLocks noChangeShapeType="1"/>
              </p:cNvSpPr>
              <p:nvPr/>
            </p:nvSpPr>
            <p:spPr bwMode="auto">
              <a:xfrm>
                <a:off x="2206" y="2052"/>
                <a:ext cx="300" cy="1"/>
              </a:xfrm>
              <a:prstGeom prst="line">
                <a:avLst/>
              </a:prstGeom>
              <a:noFill/>
              <a:ln w="152400">
                <a:solidFill>
                  <a:srgbClr val="000000"/>
                </a:solidFill>
                <a:round/>
                <a:headEnd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50201" name="Freeform 25"/>
              <p:cNvSpPr>
                <a:spLocks/>
              </p:cNvSpPr>
              <p:nvPr/>
            </p:nvSpPr>
            <p:spPr bwMode="auto">
              <a:xfrm>
                <a:off x="1850" y="1989"/>
                <a:ext cx="455" cy="138"/>
              </a:xfrm>
              <a:custGeom>
                <a:avLst/>
                <a:gdLst>
                  <a:gd name="T0" fmla="*/ 0 w 873"/>
                  <a:gd name="T1" fmla="*/ 147 h 304"/>
                  <a:gd name="T2" fmla="*/ 873 w 873"/>
                  <a:gd name="T3" fmla="*/ 0 h 304"/>
                  <a:gd name="T4" fmla="*/ 873 w 873"/>
                  <a:gd name="T5" fmla="*/ 304 h 304"/>
                  <a:gd name="T6" fmla="*/ 0 w 873"/>
                  <a:gd name="T7" fmla="*/ 147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3" h="304">
                    <a:moveTo>
                      <a:pt x="0" y="147"/>
                    </a:moveTo>
                    <a:lnTo>
                      <a:pt x="873" y="0"/>
                    </a:lnTo>
                    <a:lnTo>
                      <a:pt x="873" y="304"/>
                    </a:lnTo>
                    <a:lnTo>
                      <a:pt x="0" y="14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grpSp>
            <p:nvGrpSpPr>
              <p:cNvPr id="50202" name="Group 26"/>
              <p:cNvGrpSpPr>
                <a:grpSpLocks/>
              </p:cNvGrpSpPr>
              <p:nvPr/>
            </p:nvGrpSpPr>
            <p:grpSpPr bwMode="auto">
              <a:xfrm>
                <a:off x="2532" y="2012"/>
                <a:ext cx="107" cy="78"/>
                <a:chOff x="4409" y="5394"/>
                <a:chExt cx="244" cy="175"/>
              </a:xfrm>
            </p:grpSpPr>
            <p:sp>
              <p:nvSpPr>
                <p:cNvPr id="50203" name="Oval 27"/>
                <p:cNvSpPr>
                  <a:spLocks noChangeArrowheads="1"/>
                </p:cNvSpPr>
                <p:nvPr/>
              </p:nvSpPr>
              <p:spPr bwMode="auto">
                <a:xfrm flipH="1">
                  <a:off x="4409" y="5448"/>
                  <a:ext cx="76" cy="8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50204" name="Oval 28"/>
                <p:cNvSpPr>
                  <a:spLocks noChangeArrowheads="1"/>
                </p:cNvSpPr>
                <p:nvPr/>
              </p:nvSpPr>
              <p:spPr bwMode="auto">
                <a:xfrm flipH="1">
                  <a:off x="4493" y="5394"/>
                  <a:ext cx="76" cy="8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50205" name="Oval 29"/>
                <p:cNvSpPr>
                  <a:spLocks noChangeArrowheads="1"/>
                </p:cNvSpPr>
                <p:nvPr/>
              </p:nvSpPr>
              <p:spPr bwMode="auto">
                <a:xfrm flipH="1">
                  <a:off x="4492" y="5487"/>
                  <a:ext cx="76" cy="8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50206" name="Oval 30"/>
                <p:cNvSpPr>
                  <a:spLocks noChangeArrowheads="1"/>
                </p:cNvSpPr>
                <p:nvPr/>
              </p:nvSpPr>
              <p:spPr bwMode="auto">
                <a:xfrm flipH="1">
                  <a:off x="4577" y="5448"/>
                  <a:ext cx="76" cy="8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50207" name="Group 31"/>
          <p:cNvGrpSpPr>
            <a:grpSpLocks/>
          </p:cNvGrpSpPr>
          <p:nvPr/>
        </p:nvGrpSpPr>
        <p:grpSpPr bwMode="auto">
          <a:xfrm>
            <a:off x="3527425" y="1436688"/>
            <a:ext cx="2149475" cy="2128837"/>
            <a:chOff x="2222" y="905"/>
            <a:chExt cx="1354" cy="1341"/>
          </a:xfrm>
        </p:grpSpPr>
        <p:sp>
          <p:nvSpPr>
            <p:cNvPr id="50208" name="Text Box 32"/>
            <p:cNvSpPr txBox="1">
              <a:spLocks noChangeArrowheads="1"/>
            </p:cNvSpPr>
            <p:nvPr/>
          </p:nvSpPr>
          <p:spPr bwMode="auto">
            <a:xfrm>
              <a:off x="2222" y="905"/>
              <a:ext cx="1354" cy="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ＭＳ Ｐゴシック" charset="-128"/>
                  <a:ea typeface="ＭＳ Ｐゴシック" pitchFamily="50" charset="-128"/>
                  <a:cs typeface="+mn-cs"/>
                </a:rPr>
                <a:t>Avalanche gain (x40)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ＭＳ Ｐゴシック" charset="-128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50209" name="Line 33"/>
            <p:cNvSpPr>
              <a:spLocks noChangeShapeType="1"/>
            </p:cNvSpPr>
            <p:nvPr/>
          </p:nvSpPr>
          <p:spPr bwMode="auto">
            <a:xfrm>
              <a:off x="2746" y="1109"/>
              <a:ext cx="478" cy="89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50210" name="Oval 34"/>
            <p:cNvSpPr>
              <a:spLocks noChangeArrowheads="1"/>
            </p:cNvSpPr>
            <p:nvPr/>
          </p:nvSpPr>
          <p:spPr bwMode="auto">
            <a:xfrm>
              <a:off x="3077" y="1888"/>
              <a:ext cx="420" cy="358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grpSp>
          <p:nvGrpSpPr>
            <p:cNvPr id="50211" name="Group 35"/>
            <p:cNvGrpSpPr>
              <a:grpSpLocks/>
            </p:cNvGrpSpPr>
            <p:nvPr/>
          </p:nvGrpSpPr>
          <p:grpSpPr bwMode="auto">
            <a:xfrm>
              <a:off x="2651" y="1919"/>
              <a:ext cx="768" cy="292"/>
              <a:chOff x="2651" y="1919"/>
              <a:chExt cx="768" cy="292"/>
            </a:xfrm>
          </p:grpSpPr>
          <p:sp>
            <p:nvSpPr>
              <p:cNvPr id="50212" name="Rectangle 36"/>
              <p:cNvSpPr>
                <a:spLocks noChangeArrowheads="1"/>
              </p:cNvSpPr>
              <p:nvPr/>
            </p:nvSpPr>
            <p:spPr bwMode="auto">
              <a:xfrm>
                <a:off x="3145" y="1919"/>
                <a:ext cx="274" cy="29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50213" name="Line 37"/>
              <p:cNvSpPr>
                <a:spLocks noChangeShapeType="1"/>
              </p:cNvSpPr>
              <p:nvPr/>
            </p:nvSpPr>
            <p:spPr bwMode="auto">
              <a:xfrm>
                <a:off x="2651" y="2051"/>
                <a:ext cx="417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grpSp>
            <p:nvGrpSpPr>
              <p:cNvPr id="50214" name="Group 38"/>
              <p:cNvGrpSpPr>
                <a:grpSpLocks/>
              </p:cNvGrpSpPr>
              <p:nvPr/>
            </p:nvGrpSpPr>
            <p:grpSpPr bwMode="auto">
              <a:xfrm>
                <a:off x="3144" y="2015"/>
                <a:ext cx="106" cy="78"/>
                <a:chOff x="4409" y="5394"/>
                <a:chExt cx="244" cy="175"/>
              </a:xfrm>
            </p:grpSpPr>
            <p:sp>
              <p:nvSpPr>
                <p:cNvPr id="50215" name="Oval 39"/>
                <p:cNvSpPr>
                  <a:spLocks noChangeArrowheads="1"/>
                </p:cNvSpPr>
                <p:nvPr/>
              </p:nvSpPr>
              <p:spPr bwMode="auto">
                <a:xfrm flipH="1">
                  <a:off x="4409" y="5448"/>
                  <a:ext cx="76" cy="8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50216" name="Oval 40"/>
                <p:cNvSpPr>
                  <a:spLocks noChangeArrowheads="1"/>
                </p:cNvSpPr>
                <p:nvPr/>
              </p:nvSpPr>
              <p:spPr bwMode="auto">
                <a:xfrm flipH="1">
                  <a:off x="4493" y="5394"/>
                  <a:ext cx="76" cy="8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50217" name="Oval 41"/>
                <p:cNvSpPr>
                  <a:spLocks noChangeArrowheads="1"/>
                </p:cNvSpPr>
                <p:nvPr/>
              </p:nvSpPr>
              <p:spPr bwMode="auto">
                <a:xfrm flipH="1">
                  <a:off x="4492" y="5487"/>
                  <a:ext cx="76" cy="8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50218" name="Oval 42"/>
                <p:cNvSpPr>
                  <a:spLocks noChangeArrowheads="1"/>
                </p:cNvSpPr>
                <p:nvPr/>
              </p:nvSpPr>
              <p:spPr bwMode="auto">
                <a:xfrm flipH="1">
                  <a:off x="4577" y="5448"/>
                  <a:ext cx="76" cy="8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0219" name="Group 43"/>
              <p:cNvGrpSpPr>
                <a:grpSpLocks/>
              </p:cNvGrpSpPr>
              <p:nvPr/>
            </p:nvGrpSpPr>
            <p:grpSpPr bwMode="auto">
              <a:xfrm>
                <a:off x="3224" y="2063"/>
                <a:ext cx="107" cy="78"/>
                <a:chOff x="4409" y="5394"/>
                <a:chExt cx="244" cy="175"/>
              </a:xfrm>
            </p:grpSpPr>
            <p:sp>
              <p:nvSpPr>
                <p:cNvPr id="50220" name="Oval 44"/>
                <p:cNvSpPr>
                  <a:spLocks noChangeArrowheads="1"/>
                </p:cNvSpPr>
                <p:nvPr/>
              </p:nvSpPr>
              <p:spPr bwMode="auto">
                <a:xfrm flipH="1">
                  <a:off x="4409" y="5448"/>
                  <a:ext cx="76" cy="8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50221" name="Oval 45"/>
                <p:cNvSpPr>
                  <a:spLocks noChangeArrowheads="1"/>
                </p:cNvSpPr>
                <p:nvPr/>
              </p:nvSpPr>
              <p:spPr bwMode="auto">
                <a:xfrm flipH="1">
                  <a:off x="4493" y="5394"/>
                  <a:ext cx="76" cy="8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50222" name="Oval 46"/>
                <p:cNvSpPr>
                  <a:spLocks noChangeArrowheads="1"/>
                </p:cNvSpPr>
                <p:nvPr/>
              </p:nvSpPr>
              <p:spPr bwMode="auto">
                <a:xfrm flipH="1">
                  <a:off x="4492" y="5487"/>
                  <a:ext cx="76" cy="8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50223" name="Oval 47"/>
                <p:cNvSpPr>
                  <a:spLocks noChangeArrowheads="1"/>
                </p:cNvSpPr>
                <p:nvPr/>
              </p:nvSpPr>
              <p:spPr bwMode="auto">
                <a:xfrm flipH="1">
                  <a:off x="4577" y="5448"/>
                  <a:ext cx="76" cy="8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0224" name="Group 48"/>
              <p:cNvGrpSpPr>
                <a:grpSpLocks/>
              </p:cNvGrpSpPr>
              <p:nvPr/>
            </p:nvGrpSpPr>
            <p:grpSpPr bwMode="auto">
              <a:xfrm>
                <a:off x="3222" y="1975"/>
                <a:ext cx="107" cy="78"/>
                <a:chOff x="4409" y="5394"/>
                <a:chExt cx="244" cy="175"/>
              </a:xfrm>
            </p:grpSpPr>
            <p:sp>
              <p:nvSpPr>
                <p:cNvPr id="50225" name="Oval 49"/>
                <p:cNvSpPr>
                  <a:spLocks noChangeArrowheads="1"/>
                </p:cNvSpPr>
                <p:nvPr/>
              </p:nvSpPr>
              <p:spPr bwMode="auto">
                <a:xfrm flipH="1">
                  <a:off x="4409" y="5448"/>
                  <a:ext cx="76" cy="8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50226" name="Oval 50"/>
                <p:cNvSpPr>
                  <a:spLocks noChangeArrowheads="1"/>
                </p:cNvSpPr>
                <p:nvPr/>
              </p:nvSpPr>
              <p:spPr bwMode="auto">
                <a:xfrm flipH="1">
                  <a:off x="4493" y="5394"/>
                  <a:ext cx="76" cy="8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50227" name="Oval 51"/>
                <p:cNvSpPr>
                  <a:spLocks noChangeArrowheads="1"/>
                </p:cNvSpPr>
                <p:nvPr/>
              </p:nvSpPr>
              <p:spPr bwMode="auto">
                <a:xfrm flipH="1">
                  <a:off x="4492" y="5487"/>
                  <a:ext cx="76" cy="8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50228" name="Oval 52"/>
                <p:cNvSpPr>
                  <a:spLocks noChangeArrowheads="1"/>
                </p:cNvSpPr>
                <p:nvPr/>
              </p:nvSpPr>
              <p:spPr bwMode="auto">
                <a:xfrm flipH="1">
                  <a:off x="4577" y="5448"/>
                  <a:ext cx="76" cy="8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</p:grpSp>
          <p:sp>
            <p:nvSpPr>
              <p:cNvPr id="50229" name="Oval 53"/>
              <p:cNvSpPr>
                <a:spLocks noChangeArrowheads="1"/>
              </p:cNvSpPr>
              <p:nvPr/>
            </p:nvSpPr>
            <p:spPr bwMode="auto">
              <a:xfrm flipH="1">
                <a:off x="3298" y="2038"/>
                <a:ext cx="51" cy="51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50230" name="Oval 54"/>
              <p:cNvSpPr>
                <a:spLocks noChangeArrowheads="1"/>
              </p:cNvSpPr>
              <p:nvPr/>
            </p:nvSpPr>
            <p:spPr bwMode="auto">
              <a:xfrm flipH="1">
                <a:off x="3332" y="2016"/>
                <a:ext cx="51" cy="51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50231" name="Oval 55"/>
              <p:cNvSpPr>
                <a:spLocks noChangeArrowheads="1"/>
              </p:cNvSpPr>
              <p:nvPr/>
            </p:nvSpPr>
            <p:spPr bwMode="auto">
              <a:xfrm flipH="1">
                <a:off x="3332" y="2054"/>
                <a:ext cx="51" cy="51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50232" name="Oval 56"/>
              <p:cNvSpPr>
                <a:spLocks noChangeArrowheads="1"/>
              </p:cNvSpPr>
              <p:nvPr/>
            </p:nvSpPr>
            <p:spPr bwMode="auto">
              <a:xfrm flipH="1">
                <a:off x="3298" y="2130"/>
                <a:ext cx="51" cy="51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50233" name="Oval 57"/>
              <p:cNvSpPr>
                <a:spLocks noChangeArrowheads="1"/>
              </p:cNvSpPr>
              <p:nvPr/>
            </p:nvSpPr>
            <p:spPr bwMode="auto">
              <a:xfrm flipH="1">
                <a:off x="3332" y="2109"/>
                <a:ext cx="51" cy="51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50234" name="Oval 58"/>
              <p:cNvSpPr>
                <a:spLocks noChangeArrowheads="1"/>
              </p:cNvSpPr>
              <p:nvPr/>
            </p:nvSpPr>
            <p:spPr bwMode="auto">
              <a:xfrm flipH="1">
                <a:off x="3332" y="2146"/>
                <a:ext cx="51" cy="51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50235" name="Oval 59"/>
              <p:cNvSpPr>
                <a:spLocks noChangeArrowheads="1"/>
              </p:cNvSpPr>
              <p:nvPr/>
            </p:nvSpPr>
            <p:spPr bwMode="auto">
              <a:xfrm flipH="1">
                <a:off x="3298" y="1951"/>
                <a:ext cx="51" cy="51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50236" name="Oval 60"/>
              <p:cNvSpPr>
                <a:spLocks noChangeArrowheads="1"/>
              </p:cNvSpPr>
              <p:nvPr/>
            </p:nvSpPr>
            <p:spPr bwMode="auto">
              <a:xfrm flipH="1">
                <a:off x="3332" y="1929"/>
                <a:ext cx="51" cy="51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50237" name="Oval 61"/>
              <p:cNvSpPr>
                <a:spLocks noChangeArrowheads="1"/>
              </p:cNvSpPr>
              <p:nvPr/>
            </p:nvSpPr>
            <p:spPr bwMode="auto">
              <a:xfrm flipH="1">
                <a:off x="3332" y="1966"/>
                <a:ext cx="51" cy="51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</p:grpSp>
      <p:grpSp>
        <p:nvGrpSpPr>
          <p:cNvPr id="50238" name="Group 62"/>
          <p:cNvGrpSpPr>
            <a:grpSpLocks/>
          </p:cNvGrpSpPr>
          <p:nvPr/>
        </p:nvGrpSpPr>
        <p:grpSpPr bwMode="auto">
          <a:xfrm>
            <a:off x="1155700" y="2505075"/>
            <a:ext cx="1692275" cy="1225550"/>
            <a:chOff x="728" y="1578"/>
            <a:chExt cx="1066" cy="772"/>
          </a:xfrm>
        </p:grpSpPr>
        <p:sp>
          <p:nvSpPr>
            <p:cNvPr id="50239" name="Oval 63"/>
            <p:cNvSpPr>
              <a:spLocks noChangeArrowheads="1"/>
            </p:cNvSpPr>
            <p:nvPr/>
          </p:nvSpPr>
          <p:spPr bwMode="auto">
            <a:xfrm flipH="1">
              <a:off x="1743" y="2031"/>
              <a:ext cx="51" cy="51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grpSp>
          <p:nvGrpSpPr>
            <p:cNvPr id="50240" name="Group 64"/>
            <p:cNvGrpSpPr>
              <a:grpSpLocks/>
            </p:cNvGrpSpPr>
            <p:nvPr/>
          </p:nvGrpSpPr>
          <p:grpSpPr bwMode="auto">
            <a:xfrm>
              <a:off x="822" y="2040"/>
              <a:ext cx="845" cy="310"/>
              <a:chOff x="822" y="2040"/>
              <a:chExt cx="845" cy="310"/>
            </a:xfrm>
          </p:grpSpPr>
          <p:sp>
            <p:nvSpPr>
              <p:cNvPr id="50241" name="Line 65"/>
              <p:cNvSpPr>
                <a:spLocks noChangeShapeType="1"/>
              </p:cNvSpPr>
              <p:nvPr/>
            </p:nvSpPr>
            <p:spPr bwMode="auto">
              <a:xfrm flipV="1">
                <a:off x="974" y="2040"/>
                <a:ext cx="693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50242" name="Text Box 66"/>
              <p:cNvSpPr txBox="1">
                <a:spLocks noChangeArrowheads="1"/>
              </p:cNvSpPr>
              <p:nvPr/>
            </p:nvSpPr>
            <p:spPr bwMode="auto">
              <a:xfrm>
                <a:off x="822" y="2105"/>
                <a:ext cx="763" cy="2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ＭＳ Ｐゴシック" charset="-128"/>
                    <a:ea typeface="ＭＳ 明朝" pitchFamily="17" charset="-128"/>
                    <a:cs typeface="+mn-cs"/>
                  </a:rPr>
                  <a:t>Photon</a:t>
                </a:r>
              </a:p>
            </p:txBody>
          </p:sp>
        </p:grpSp>
        <p:sp>
          <p:nvSpPr>
            <p:cNvPr id="50243" name="Text Box 67"/>
            <p:cNvSpPr txBox="1">
              <a:spLocks noChangeArrowheads="1"/>
            </p:cNvSpPr>
            <p:nvPr/>
          </p:nvSpPr>
          <p:spPr bwMode="auto">
            <a:xfrm>
              <a:off x="728" y="1578"/>
              <a:ext cx="711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ＭＳ Ｐゴシック" charset="-128"/>
                  <a:ea typeface="ＭＳ 明朝" pitchFamily="17" charset="-128"/>
                  <a:cs typeface="+mn-cs"/>
                </a:rPr>
                <a:t>Electron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" pitchFamily="18" charset="0"/>
                <a:ea typeface="ＭＳ 明朝" pitchFamily="17" charset="-128"/>
                <a:cs typeface="+mn-cs"/>
              </a:endParaRPr>
            </a:p>
          </p:txBody>
        </p:sp>
        <p:sp>
          <p:nvSpPr>
            <p:cNvPr id="50244" name="Line 68"/>
            <p:cNvSpPr>
              <a:spLocks noChangeShapeType="1"/>
            </p:cNvSpPr>
            <p:nvPr/>
          </p:nvSpPr>
          <p:spPr bwMode="auto">
            <a:xfrm flipH="1" flipV="1">
              <a:off x="1339" y="1731"/>
              <a:ext cx="441" cy="3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50245" name="Line 69"/>
          <p:cNvSpPr>
            <a:spLocks noChangeShapeType="1"/>
          </p:cNvSpPr>
          <p:nvPr/>
        </p:nvSpPr>
        <p:spPr bwMode="auto">
          <a:xfrm flipV="1">
            <a:off x="5440363" y="3289300"/>
            <a:ext cx="6858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50246" name="Line 70"/>
          <p:cNvSpPr>
            <a:spLocks noChangeShapeType="1"/>
          </p:cNvSpPr>
          <p:nvPr/>
        </p:nvSpPr>
        <p:spPr bwMode="auto">
          <a:xfrm flipV="1">
            <a:off x="5427663" y="3784600"/>
            <a:ext cx="6858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50247" name="Line 71"/>
          <p:cNvSpPr>
            <a:spLocks noChangeShapeType="1"/>
          </p:cNvSpPr>
          <p:nvPr/>
        </p:nvSpPr>
        <p:spPr bwMode="auto">
          <a:xfrm flipV="1">
            <a:off x="5440363" y="4279900"/>
            <a:ext cx="6858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grpSp>
        <p:nvGrpSpPr>
          <p:cNvPr id="50248" name="Group 72"/>
          <p:cNvGrpSpPr>
            <a:grpSpLocks/>
          </p:cNvGrpSpPr>
          <p:nvPr/>
        </p:nvGrpSpPr>
        <p:grpSpPr bwMode="auto">
          <a:xfrm>
            <a:off x="6321425" y="2760663"/>
            <a:ext cx="1600200" cy="1339850"/>
            <a:chOff x="3982" y="1739"/>
            <a:chExt cx="1008" cy="844"/>
          </a:xfrm>
        </p:grpSpPr>
        <p:sp>
          <p:nvSpPr>
            <p:cNvPr id="50249" name="Line 73"/>
            <p:cNvSpPr>
              <a:spLocks noChangeShapeType="1"/>
            </p:cNvSpPr>
            <p:nvPr/>
          </p:nvSpPr>
          <p:spPr bwMode="auto">
            <a:xfrm>
              <a:off x="3982" y="2076"/>
              <a:ext cx="333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50250" name="Text Box 74"/>
            <p:cNvSpPr txBox="1">
              <a:spLocks noChangeArrowheads="1"/>
            </p:cNvSpPr>
            <p:nvPr/>
          </p:nvSpPr>
          <p:spPr bwMode="auto">
            <a:xfrm>
              <a:off x="4050" y="1739"/>
              <a:ext cx="763" cy="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ＭＳ Ｐゴシック" charset="-128"/>
                  <a:ea typeface="ＭＳ 明朝" pitchFamily="17" charset="-128"/>
                  <a:cs typeface="+mn-cs"/>
                </a:rPr>
                <a:t>Output</a:t>
              </a:r>
            </a:p>
          </p:txBody>
        </p:sp>
        <p:sp>
          <p:nvSpPr>
            <p:cNvPr id="50251" name="Text Box 75"/>
            <p:cNvSpPr txBox="1">
              <a:spLocks noChangeArrowheads="1"/>
            </p:cNvSpPr>
            <p:nvPr/>
          </p:nvSpPr>
          <p:spPr bwMode="auto">
            <a:xfrm>
              <a:off x="4016" y="2208"/>
              <a:ext cx="974" cy="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itchFamily="34" charset="0"/>
                  <a:ea typeface="ＭＳ 明朝" pitchFamily="17" charset="-128"/>
                  <a:cs typeface="+mn-cs"/>
                </a:rPr>
                <a:t>Total gain:   </a:t>
              </a:r>
            </a:p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itchFamily="34" charset="0"/>
                  <a:ea typeface="ＭＳ 明朝" pitchFamily="17" charset="-128"/>
                  <a:cs typeface="+mn-cs"/>
                </a:rPr>
                <a:t>         5x10</a:t>
              </a:r>
              <a:r>
                <a:rPr kumimoji="0" lang="en-US" altLang="ja-JP" sz="1800" b="0" i="0" u="none" strike="noStrike" kern="1200" cap="none" spc="0" normalizeH="0" baseline="3000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itchFamily="34" charset="0"/>
                  <a:ea typeface="ＭＳ 明朝" pitchFamily="17" charset="-128"/>
                  <a:cs typeface="+mn-cs"/>
                </a:rPr>
                <a:t>4</a:t>
              </a:r>
            </a:p>
          </p:txBody>
        </p:sp>
      </p:grpSp>
      <p:sp>
        <p:nvSpPr>
          <p:cNvPr id="50252" name="Line 76"/>
          <p:cNvSpPr>
            <a:spLocks noChangeShapeType="1"/>
          </p:cNvSpPr>
          <p:nvPr/>
        </p:nvSpPr>
        <p:spPr bwMode="auto">
          <a:xfrm>
            <a:off x="2716213" y="4094163"/>
            <a:ext cx="1236662" cy="0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50253" name="Text Box 77"/>
          <p:cNvSpPr txBox="1">
            <a:spLocks noChangeArrowheads="1"/>
          </p:cNvSpPr>
          <p:nvPr/>
        </p:nvSpPr>
        <p:spPr bwMode="auto">
          <a:xfrm>
            <a:off x="4570413" y="0"/>
            <a:ext cx="457358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1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HPD with Multi-pixel Avalanche Diode (AD-HPD)</a:t>
            </a:r>
          </a:p>
        </p:txBody>
      </p:sp>
      <p:sp>
        <p:nvSpPr>
          <p:cNvPr id="50254" name="Rectangle 78"/>
          <p:cNvSpPr>
            <a:spLocks noChangeArrowheads="1"/>
          </p:cNvSpPr>
          <p:nvPr/>
        </p:nvSpPr>
        <p:spPr bwMode="auto">
          <a:xfrm>
            <a:off x="4992688" y="4076700"/>
            <a:ext cx="434975" cy="4635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5534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500"/>
                                        <p:tgtEl>
                                          <p:spTgt spid="50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8" dur="500"/>
                                        <p:tgtEl>
                                          <p:spTgt spid="50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" y="176212"/>
            <a:ext cx="8305800" cy="6505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64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>
            <a:noAutofit/>
          </a:bodyPr>
          <a:lstStyle/>
          <a:p>
            <a:r>
              <a:rPr kumimoji="1" lang="en-US" altLang="ja-JP" sz="3600" dirty="0" err="1" smtClean="0"/>
              <a:t>cf</a:t>
            </a:r>
            <a:r>
              <a:rPr kumimoji="1" lang="en-US" altLang="ja-JP" sz="3600" dirty="0" smtClean="0"/>
              <a:t>   </a:t>
            </a:r>
            <a:r>
              <a:rPr lang="en-US" altLang="ja-JP" sz="3600" dirty="0" smtClean="0"/>
              <a:t>Serious</a:t>
            </a:r>
            <a:r>
              <a:rPr kumimoji="1" lang="en-US" altLang="ja-JP" sz="3600" dirty="0" smtClean="0"/>
              <a:t> </a:t>
            </a:r>
            <a:r>
              <a:rPr kumimoji="1" lang="en-US" altLang="ja-JP" sz="3600" dirty="0" smtClean="0"/>
              <a:t>mass </a:t>
            </a:r>
            <a:r>
              <a:rPr kumimoji="1" lang="en-US" altLang="ja-JP" sz="3600" dirty="0" smtClean="0"/>
              <a:t>measurement beyond particle identification..</a:t>
            </a:r>
            <a:endParaRPr kumimoji="1" lang="ja-JP" altLang="en-US" sz="3600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ja-JP" dirty="0"/>
              <a:t>Example of </a:t>
            </a:r>
          </a:p>
          <a:p>
            <a:pPr>
              <a:buFont typeface="Symbol" panose="05050102010706020507" pitchFamily="18" charset="2"/>
              <a:buChar char=" "/>
            </a:pPr>
            <a:r>
              <a:rPr lang="en-US" altLang="ja-JP" dirty="0" smtClean="0">
                <a:latin typeface="Symbol" panose="05050102010706020507" pitchFamily="18" charset="2"/>
              </a:rPr>
              <a:t>p</a:t>
            </a:r>
            <a:r>
              <a:rPr lang="en-US" altLang="ja-JP" dirty="0" smtClean="0"/>
              <a:t> mass</a:t>
            </a:r>
          </a:p>
          <a:p>
            <a:pPr>
              <a:buFont typeface="Symbol" panose="05050102010706020507" pitchFamily="18" charset="2"/>
              <a:buChar char=" "/>
            </a:pPr>
            <a:r>
              <a:rPr lang="en-US" altLang="ja-JP" dirty="0" smtClean="0"/>
              <a:t>measurement</a:t>
            </a:r>
            <a:endParaRPr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altLang="ja-JP" dirty="0"/>
              <a:t>Example of </a:t>
            </a:r>
          </a:p>
          <a:p>
            <a:r>
              <a:rPr lang="en-US" altLang="ja-JP" dirty="0">
                <a:latin typeface="Symbol" panose="05050102010706020507" pitchFamily="18" charset="2"/>
              </a:rPr>
              <a:t>p</a:t>
            </a:r>
            <a:r>
              <a:rPr lang="en-US" altLang="ja-JP" dirty="0"/>
              <a:t> mass</a:t>
            </a:r>
            <a:endParaRPr lang="ja-JP" altLang="en-US" dirty="0"/>
          </a:p>
          <a:p>
            <a:endParaRPr kumimoji="1" lang="ja-JP" altLang="en-US" dirty="0"/>
          </a:p>
        </p:txBody>
      </p:sp>
      <p:pic>
        <p:nvPicPr>
          <p:cNvPr id="9218" name="Picture 2" descr="Fig.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53" y="1248190"/>
            <a:ext cx="2435522" cy="5017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Fig.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3" y="3451022"/>
            <a:ext cx="3381375" cy="292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3778" y="1242423"/>
            <a:ext cx="3280222" cy="4247264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5863778" y="6080846"/>
            <a:ext cx="3239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Symbol" panose="05050102010706020507" pitchFamily="18" charset="2"/>
              </a:rPr>
              <a:t>m</a:t>
            </a:r>
            <a:r>
              <a:rPr lang="en-US" altLang="ja-JP" dirty="0" smtClean="0"/>
              <a:t> spectrum from </a:t>
            </a:r>
            <a:r>
              <a:rPr lang="en-US" altLang="ja-JP" dirty="0" smtClean="0">
                <a:latin typeface="Symbol" panose="05050102010706020507" pitchFamily="18" charset="2"/>
              </a:rPr>
              <a:t>p</a:t>
            </a:r>
            <a:r>
              <a:rPr lang="en-US" altLang="ja-JP" dirty="0" smtClean="0"/>
              <a:t> decay at rest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418879" y="6167045"/>
            <a:ext cx="21612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X-ray spectrum from </a:t>
            </a:r>
          </a:p>
          <a:p>
            <a:r>
              <a:rPr kumimoji="1" lang="en-US" altLang="ja-JP" dirty="0" err="1" smtClean="0"/>
              <a:t>pionic</a:t>
            </a:r>
            <a:r>
              <a:rPr kumimoji="1" lang="en-US" altLang="ja-JP" dirty="0" smtClean="0"/>
              <a:t> atom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7686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Life time measurement</a:t>
            </a:r>
            <a:br>
              <a:rPr lang="en-US" altLang="ja-JP" dirty="0" smtClean="0"/>
            </a:br>
            <a:r>
              <a:rPr lang="en-US" altLang="ja-JP" dirty="0" smtClean="0"/>
              <a:t> using decay vertex</a:t>
            </a:r>
            <a:endParaRPr lang="ja-JP" altLang="en-US" dirty="0" smtClean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60209" y="1844824"/>
            <a:ext cx="815620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Life time is measured through “decay length “ L,</a:t>
            </a:r>
            <a:endParaRPr lang="en-US" altLang="ja-JP" sz="3200" dirty="0" smtClean="0"/>
          </a:p>
          <a:p>
            <a:r>
              <a:rPr lang="en-US" altLang="ja-JP" sz="3200" dirty="0"/>
              <a:t> </a:t>
            </a:r>
            <a:r>
              <a:rPr lang="en-US" altLang="ja-JP" sz="3200" dirty="0" smtClean="0"/>
              <a:t>                    </a:t>
            </a:r>
            <a:r>
              <a:rPr lang="en-US" altLang="ja-JP" sz="4800" dirty="0" smtClean="0"/>
              <a:t>    L= c </a:t>
            </a:r>
            <a:r>
              <a:rPr lang="en-US" altLang="ja-JP" sz="4800" dirty="0" smtClean="0">
                <a:latin typeface="Symbol" panose="05050102010706020507" pitchFamily="18" charset="2"/>
              </a:rPr>
              <a:t>b g t</a:t>
            </a:r>
            <a:endParaRPr kumimoji="1" lang="ja-JP" altLang="en-US" sz="4800" dirty="0">
              <a:latin typeface="Symbol" panose="05050102010706020507" pitchFamily="18" charset="2"/>
            </a:endParaRPr>
          </a:p>
        </p:txBody>
      </p:sp>
      <p:cxnSp>
        <p:nvCxnSpPr>
          <p:cNvPr id="7" name="直線コネクタ 6"/>
          <p:cNvCxnSpPr/>
          <p:nvPr/>
        </p:nvCxnSpPr>
        <p:spPr>
          <a:xfrm flipH="1" flipV="1">
            <a:off x="1007604" y="3744328"/>
            <a:ext cx="3150350" cy="155688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-4645024" y="-1395536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>
            <a:off x="4139952" y="5301208"/>
            <a:ext cx="3816424" cy="155679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円/楕円 29"/>
          <p:cNvSpPr/>
          <p:nvPr/>
        </p:nvSpPr>
        <p:spPr>
          <a:xfrm>
            <a:off x="2555776" y="3429000"/>
            <a:ext cx="4104456" cy="4053209"/>
          </a:xfrm>
          <a:prstGeom prst="ellipse">
            <a:avLst/>
          </a:prstGeom>
          <a:solidFill>
            <a:srgbClr val="CCFF99">
              <a:alpha val="16078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noFill/>
              </a:rPr>
              <a:t>\\\</a:t>
            </a:r>
            <a:endParaRPr kumimoji="1" lang="ja-JP" altLang="en-US" dirty="0">
              <a:noFill/>
            </a:endParaRPr>
          </a:p>
        </p:txBody>
      </p:sp>
      <p:grpSp>
        <p:nvGrpSpPr>
          <p:cNvPr id="12" name="グループ化 11"/>
          <p:cNvGrpSpPr/>
          <p:nvPr/>
        </p:nvGrpSpPr>
        <p:grpSpPr>
          <a:xfrm>
            <a:off x="4139952" y="4365104"/>
            <a:ext cx="4464496" cy="1512168"/>
            <a:chOff x="4139952" y="4365104"/>
            <a:chExt cx="4464496" cy="1512168"/>
          </a:xfrm>
        </p:grpSpPr>
        <p:cxnSp>
          <p:nvCxnSpPr>
            <p:cNvPr id="9" name="直線コネクタ 8"/>
            <p:cNvCxnSpPr/>
            <p:nvPr/>
          </p:nvCxnSpPr>
          <p:spPr>
            <a:xfrm>
              <a:off x="4139952" y="5301208"/>
              <a:ext cx="1800200" cy="144016"/>
            </a:xfrm>
            <a:prstGeom prst="line">
              <a:avLst/>
            </a:prstGeom>
            <a:ln w="381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 flipV="1">
              <a:off x="5940152" y="4365104"/>
              <a:ext cx="2520280" cy="108012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/>
            <p:cNvCxnSpPr/>
            <p:nvPr/>
          </p:nvCxnSpPr>
          <p:spPr>
            <a:xfrm>
              <a:off x="5940152" y="5445224"/>
              <a:ext cx="2664296" cy="43204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円/楕円 33"/>
            <p:cNvSpPr/>
            <p:nvPr/>
          </p:nvSpPr>
          <p:spPr>
            <a:xfrm>
              <a:off x="8172400" y="4437112"/>
              <a:ext cx="144016" cy="7200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円/楕円 34"/>
            <p:cNvSpPr/>
            <p:nvPr/>
          </p:nvSpPr>
          <p:spPr>
            <a:xfrm>
              <a:off x="7596336" y="4725144"/>
              <a:ext cx="144016" cy="7200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円/楕円 35"/>
            <p:cNvSpPr/>
            <p:nvPr/>
          </p:nvSpPr>
          <p:spPr>
            <a:xfrm>
              <a:off x="8244408" y="5805264"/>
              <a:ext cx="144016" cy="7200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37"/>
            <p:cNvSpPr/>
            <p:nvPr/>
          </p:nvSpPr>
          <p:spPr>
            <a:xfrm flipH="1">
              <a:off x="7632340" y="5693060"/>
              <a:ext cx="216024" cy="8039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円/楕円 38"/>
            <p:cNvSpPr/>
            <p:nvPr/>
          </p:nvSpPr>
          <p:spPr>
            <a:xfrm>
              <a:off x="7020272" y="5589240"/>
              <a:ext cx="144016" cy="7200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/楕円 39"/>
            <p:cNvSpPr/>
            <p:nvPr/>
          </p:nvSpPr>
          <p:spPr>
            <a:xfrm>
              <a:off x="7020272" y="4941168"/>
              <a:ext cx="144016" cy="7200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円/楕円 20"/>
            <p:cNvSpPr/>
            <p:nvPr/>
          </p:nvSpPr>
          <p:spPr>
            <a:xfrm>
              <a:off x="5868144" y="5309592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" name="グループ化 27"/>
          <p:cNvGrpSpPr/>
          <p:nvPr/>
        </p:nvGrpSpPr>
        <p:grpSpPr>
          <a:xfrm rot="11207217">
            <a:off x="187692" y="4654285"/>
            <a:ext cx="3901808" cy="1512168"/>
            <a:chOff x="5940152" y="4365104"/>
            <a:chExt cx="2664296" cy="1512168"/>
          </a:xfrm>
        </p:grpSpPr>
        <p:cxnSp>
          <p:nvCxnSpPr>
            <p:cNvPr id="31" name="直線コネクタ 30"/>
            <p:cNvCxnSpPr/>
            <p:nvPr/>
          </p:nvCxnSpPr>
          <p:spPr>
            <a:xfrm flipV="1">
              <a:off x="5940152" y="4365104"/>
              <a:ext cx="2520280" cy="108012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/>
            <p:cNvCxnSpPr/>
            <p:nvPr/>
          </p:nvCxnSpPr>
          <p:spPr>
            <a:xfrm>
              <a:off x="5940152" y="5445224"/>
              <a:ext cx="2664296" cy="43204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円/楕円 33"/>
            <p:cNvSpPr/>
            <p:nvPr/>
          </p:nvSpPr>
          <p:spPr>
            <a:xfrm>
              <a:off x="8172400" y="4437112"/>
              <a:ext cx="144016" cy="7200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34"/>
            <p:cNvSpPr/>
            <p:nvPr/>
          </p:nvSpPr>
          <p:spPr>
            <a:xfrm>
              <a:off x="7596336" y="4725144"/>
              <a:ext cx="144016" cy="7200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円/楕円 35"/>
            <p:cNvSpPr/>
            <p:nvPr/>
          </p:nvSpPr>
          <p:spPr>
            <a:xfrm>
              <a:off x="8244408" y="5805264"/>
              <a:ext cx="144016" cy="7200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37"/>
            <p:cNvSpPr/>
            <p:nvPr/>
          </p:nvSpPr>
          <p:spPr>
            <a:xfrm flipH="1">
              <a:off x="7632340" y="5693060"/>
              <a:ext cx="216024" cy="8039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38"/>
            <p:cNvSpPr/>
            <p:nvPr/>
          </p:nvSpPr>
          <p:spPr>
            <a:xfrm>
              <a:off x="7020272" y="5589240"/>
              <a:ext cx="144016" cy="7200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円/楕円 39"/>
            <p:cNvSpPr/>
            <p:nvPr/>
          </p:nvSpPr>
          <p:spPr>
            <a:xfrm>
              <a:off x="7020272" y="4941168"/>
              <a:ext cx="144016" cy="7200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" name="テキスト ボックス 13"/>
          <p:cNvSpPr txBox="1"/>
          <p:nvPr/>
        </p:nvSpPr>
        <p:spPr>
          <a:xfrm>
            <a:off x="4884724" y="4797152"/>
            <a:ext cx="3786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/>
              <a:t>L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48705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Vertex detector</a:t>
            </a:r>
            <a:endParaRPr kumimoji="1" lang="ja-JP" altLang="en-US" dirty="0"/>
          </a:p>
        </p:txBody>
      </p:sp>
      <p:pic>
        <p:nvPicPr>
          <p:cNvPr id="8" name="SVD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49275" y="1600200"/>
            <a:ext cx="8045450" cy="4525963"/>
          </a:xfrm>
        </p:spPr>
      </p:pic>
    </p:spTree>
    <p:extLst>
      <p:ext uri="{BB962C8B-B14F-4D97-AF65-F5344CB8AC3E}">
        <p14:creationId xmlns:p14="http://schemas.microsoft.com/office/powerpoint/2010/main" val="4246119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/>
              <a:t> Silicon vertex detector</a:t>
            </a:r>
            <a:endParaRPr lang="ja-JP" altLang="en-US" dirty="0" smtClean="0"/>
          </a:p>
        </p:txBody>
      </p:sp>
      <p:pic>
        <p:nvPicPr>
          <p:cNvPr id="36867" name="Picture 3" descr="ladder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1550" y="2492375"/>
            <a:ext cx="7940675" cy="41640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6868" name="Picture 4" descr="dssd_princip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123950"/>
            <a:ext cx="3816350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18848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6"/>
          <p:cNvPicPr>
            <a:picLocks noChangeAspect="1" noChangeArrowheads="1"/>
          </p:cNvPicPr>
          <p:nvPr/>
        </p:nvPicPr>
        <p:blipFill>
          <a:blip r:embed="rId3" cstate="print">
            <a:lum bright="-4000"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213" y="2276475"/>
            <a:ext cx="3892550" cy="360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ja-JP" dirty="0" smtClean="0"/>
              <a:t>Lorentz force</a:t>
            </a:r>
            <a:r>
              <a:rPr lang="ja-JP" altLang="en-US" dirty="0" smtClean="0"/>
              <a:t> </a:t>
            </a:r>
            <a:r>
              <a:rPr lang="en-US" altLang="ja-JP" dirty="0" smtClean="0"/>
              <a:t>and </a:t>
            </a:r>
            <a:br>
              <a:rPr lang="en-US" altLang="ja-JP" dirty="0" smtClean="0"/>
            </a:br>
            <a:r>
              <a:rPr lang="en-US" altLang="ja-JP" dirty="0" smtClean="0"/>
              <a:t>momentum measurement</a:t>
            </a:r>
            <a:endParaRPr lang="ja-JP" altLang="en-US" dirty="0" smtClean="0"/>
          </a:p>
        </p:txBody>
      </p:sp>
      <p:graphicFrame>
        <p:nvGraphicFramePr>
          <p:cNvPr id="5124" name="Object 2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781300" y="4689475"/>
          <a:ext cx="125413" cy="273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76" name="数式" r:id="rId4" imgW="126890" imgH="279158" progId="Equation.3">
                  <p:embed/>
                </p:oleObj>
              </mc:Choice>
              <mc:Fallback>
                <p:oleObj name="数式" r:id="rId4" imgW="126890" imgH="279158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1300" y="4689475"/>
                        <a:ext cx="125413" cy="273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25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022475"/>
            <a:ext cx="4031803" cy="385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Text Box 12"/>
          <p:cNvSpPr txBox="1">
            <a:spLocks noChangeArrowheads="1"/>
          </p:cNvSpPr>
          <p:nvPr/>
        </p:nvSpPr>
        <p:spPr bwMode="auto">
          <a:xfrm>
            <a:off x="4284663" y="4195763"/>
            <a:ext cx="438150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2400">
                <a:solidFill>
                  <a:srgbClr val="000000"/>
                </a:solidFill>
              </a:rPr>
              <a:t> p</a:t>
            </a:r>
          </a:p>
        </p:txBody>
      </p:sp>
      <p:sp>
        <p:nvSpPr>
          <p:cNvPr id="5127" name="Line 13"/>
          <p:cNvSpPr>
            <a:spLocks noChangeShapeType="1"/>
          </p:cNvSpPr>
          <p:nvPr/>
        </p:nvSpPr>
        <p:spPr bwMode="auto">
          <a:xfrm flipH="1">
            <a:off x="1619250" y="4089400"/>
            <a:ext cx="649288" cy="6477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28" name="Text Box 14"/>
          <p:cNvSpPr txBox="1">
            <a:spLocks noChangeArrowheads="1"/>
          </p:cNvSpPr>
          <p:nvPr/>
        </p:nvSpPr>
        <p:spPr bwMode="auto">
          <a:xfrm>
            <a:off x="1600200" y="3989388"/>
            <a:ext cx="3032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2800">
                <a:solidFill>
                  <a:srgbClr val="000000"/>
                </a:solidFill>
              </a:rPr>
              <a:t>r</a:t>
            </a:r>
          </a:p>
        </p:txBody>
      </p:sp>
      <p:sp>
        <p:nvSpPr>
          <p:cNvPr id="5129" name="Text Box 15"/>
          <p:cNvSpPr txBox="1">
            <a:spLocks noChangeArrowheads="1"/>
          </p:cNvSpPr>
          <p:nvPr/>
        </p:nvSpPr>
        <p:spPr bwMode="auto">
          <a:xfrm>
            <a:off x="2621258" y="4822825"/>
            <a:ext cx="1125629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2400" dirty="0" smtClean="0">
                <a:solidFill>
                  <a:srgbClr val="000000"/>
                </a:solidFill>
              </a:rPr>
              <a:t>q or </a:t>
            </a:r>
            <a:r>
              <a:rPr lang="en-US" altLang="ja-JP" sz="2400" dirty="0" err="1" smtClean="0">
                <a:solidFill>
                  <a:srgbClr val="000000"/>
                </a:solidFill>
              </a:rPr>
              <a:t>ze</a:t>
            </a:r>
            <a:endParaRPr lang="en-US" altLang="ja-JP" sz="2400" dirty="0">
              <a:solidFill>
                <a:srgbClr val="000000"/>
              </a:solidFill>
            </a:endParaRPr>
          </a:p>
        </p:txBody>
      </p:sp>
      <p:sp>
        <p:nvSpPr>
          <p:cNvPr id="5130" name="Line 19"/>
          <p:cNvSpPr>
            <a:spLocks noChangeShapeType="1"/>
          </p:cNvSpPr>
          <p:nvPr/>
        </p:nvSpPr>
        <p:spPr bwMode="auto">
          <a:xfrm flipH="1" flipV="1">
            <a:off x="4994275" y="4183063"/>
            <a:ext cx="2232025" cy="50323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31" name="Line 20"/>
          <p:cNvSpPr>
            <a:spLocks noChangeShapeType="1"/>
          </p:cNvSpPr>
          <p:nvPr/>
        </p:nvSpPr>
        <p:spPr bwMode="auto">
          <a:xfrm flipV="1">
            <a:off x="6122988" y="4097338"/>
            <a:ext cx="100012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32" name="Text Box 21"/>
          <p:cNvSpPr txBox="1">
            <a:spLocks noChangeArrowheads="1"/>
          </p:cNvSpPr>
          <p:nvPr/>
        </p:nvSpPr>
        <p:spPr bwMode="auto">
          <a:xfrm>
            <a:off x="5800725" y="3935413"/>
            <a:ext cx="3619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2800">
                <a:solidFill>
                  <a:srgbClr val="333399"/>
                </a:solidFill>
              </a:rPr>
              <a:t>s</a:t>
            </a:r>
          </a:p>
        </p:txBody>
      </p:sp>
      <p:sp>
        <p:nvSpPr>
          <p:cNvPr id="5133" name="Text Box 22"/>
          <p:cNvSpPr txBox="1">
            <a:spLocks noChangeArrowheads="1"/>
          </p:cNvSpPr>
          <p:nvPr/>
        </p:nvSpPr>
        <p:spPr bwMode="auto">
          <a:xfrm>
            <a:off x="6170613" y="3498850"/>
            <a:ext cx="857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srgbClr val="000000"/>
                </a:solidFill>
              </a:rPr>
              <a:t>sagitta</a:t>
            </a:r>
          </a:p>
        </p:txBody>
      </p:sp>
      <p:sp>
        <p:nvSpPr>
          <p:cNvPr id="5134" name="Line 26"/>
          <p:cNvSpPr>
            <a:spLocks noChangeShapeType="1"/>
          </p:cNvSpPr>
          <p:nvPr/>
        </p:nvSpPr>
        <p:spPr bwMode="auto">
          <a:xfrm>
            <a:off x="5135563" y="4344988"/>
            <a:ext cx="561975" cy="442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35" name="Line 27"/>
          <p:cNvSpPr>
            <a:spLocks noChangeShapeType="1"/>
          </p:cNvSpPr>
          <p:nvPr/>
        </p:nvSpPr>
        <p:spPr bwMode="auto">
          <a:xfrm flipV="1">
            <a:off x="5980113" y="4776788"/>
            <a:ext cx="858837" cy="46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srgbClr val="000000"/>
              </a:solidFill>
            </a:endParaRPr>
          </a:p>
        </p:txBody>
      </p:sp>
      <p:graphicFrame>
        <p:nvGraphicFramePr>
          <p:cNvPr id="5136" name="Object 30"/>
          <p:cNvGraphicFramePr>
            <a:graphicFrameLocks noChangeAspect="1"/>
          </p:cNvGraphicFramePr>
          <p:nvPr/>
        </p:nvGraphicFramePr>
        <p:xfrm>
          <a:off x="5794375" y="4660900"/>
          <a:ext cx="1270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77" name="数式" r:id="rId7" imgW="126890" imgH="279158" progId="Equation.3">
                  <p:embed/>
                </p:oleObj>
              </mc:Choice>
              <mc:Fallback>
                <p:oleObj name="数式" r:id="rId7" imgW="126890" imgH="27915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4375" y="4660900"/>
                        <a:ext cx="127000" cy="27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37" name="Object 5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403530358"/>
              </p:ext>
            </p:extLst>
          </p:nvPr>
        </p:nvGraphicFramePr>
        <p:xfrm>
          <a:off x="1298575" y="1482725"/>
          <a:ext cx="6592888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78" name="数式" r:id="rId9" imgW="2793960" imgH="203040" progId="Equation.3">
                  <p:embed/>
                </p:oleObj>
              </mc:Choice>
              <mc:Fallback>
                <p:oleObj name="数式" r:id="rId9" imgW="2793960" imgH="20304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8575" y="1482725"/>
                        <a:ext cx="6592888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2" name="テキスト ボックス 1"/>
              <p:cNvSpPr txBox="1"/>
              <p:nvPr/>
            </p:nvSpPr>
            <p:spPr>
              <a:xfrm>
                <a:off x="4005633" y="5130800"/>
                <a:ext cx="4538487" cy="209025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kumimoji="1" lang="en-US" altLang="ja-JP" sz="2800" b="0" dirty="0" smtClean="0"/>
                  <a:t>  </a:t>
                </a:r>
                <a:r>
                  <a:rPr kumimoji="1" lang="en-US" altLang="ja-JP" sz="28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altLang="ja-JP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sz="28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altLang="ja-JP" sz="2800" b="0" i="1" smtClean="0">
                            <a:latin typeface="Cambria Math" panose="02040503050406030204" pitchFamily="18" charset="0"/>
                          </a:rPr>
                          <m:t>=0.3</m:t>
                        </m:r>
                        <m:r>
                          <a:rPr lang="en-US" altLang="ja-JP" sz="2800" b="0" i="1" smtClean="0">
                            <a:latin typeface="Cambria Math" panose="02040503050406030204" pitchFamily="18" charset="0"/>
                          </a:rPr>
                          <m:t>𝑧𝐵</m:t>
                        </m:r>
                        <m:sSup>
                          <m:sSupPr>
                            <m:ctrlPr>
                              <a:rPr lang="en-US" altLang="ja-JP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2800" i="1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p>
                            <m:r>
                              <a:rPr lang="en-US" altLang="ja-JP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ja-JP" sz="2800" i="1"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en-US" altLang="ja-JP" sz="2800" i="1">
                            <a:latin typeface="Cambria Math" panose="02040503050406030204" pitchFamily="18" charset="0"/>
                          </a:rPr>
                          <m:t>𝑝</m:t>
                        </m:r>
                      </m:den>
                    </m:f>
                  </m:oMath>
                </a14:m>
                <a:endParaRPr lang="en-US" altLang="ja-JP" sz="2800" dirty="0" smtClean="0"/>
              </a:p>
              <a:p>
                <a14:m>
                  <m:oMath xmlns:m="http://schemas.openxmlformats.org/officeDocument/2006/math">
                    <m:r>
                      <a:rPr kumimoji="1" lang="en-US" altLang="ja-JP" sz="3200" b="0" i="1" smtClean="0">
                        <a:latin typeface="Cambria Math" panose="02040503050406030204" pitchFamily="18" charset="0"/>
                      </a:rPr>
                      <m:t>      </m:t>
                    </m:r>
                    <m:r>
                      <a:rPr kumimoji="1" lang="en-US" altLang="ja-JP" sz="3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→  </m:t>
                    </m:r>
                    <m:f>
                      <m:fPr>
                        <m:ctrlPr>
                          <a:rPr kumimoji="1" lang="en-US" altLang="ja-JP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𝑑𝑝</m:t>
                        </m:r>
                      </m:num>
                      <m:den>
                        <m:r>
                          <a:rPr kumimoji="1" lang="en-US" altLang="ja-JP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den>
                    </m:f>
                    <m:r>
                      <a:rPr kumimoji="1" lang="en-US" altLang="ja-JP" sz="32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skw"/>
                        <m:ctrlPr>
                          <a:rPr kumimoji="1" lang="en-US" altLang="ja-JP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kumimoji="1" lang="en-US" altLang="ja-JP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𝑝𝑑𝑠</m:t>
                        </m:r>
                      </m:num>
                      <m:den>
                        <m:r>
                          <a:rPr kumimoji="1" lang="en-US" altLang="ja-JP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0.3</m:t>
                        </m:r>
                        <m:r>
                          <a:rPr kumimoji="1" lang="en-US" altLang="ja-JP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𝑧𝐵</m:t>
                        </m:r>
                        <m:sSup>
                          <m:sSupPr>
                            <m:ctrlPr>
                              <a:rPr kumimoji="1" lang="en-US" altLang="ja-JP" sz="3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1" lang="en-US" altLang="ja-JP" sz="3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p>
                            <m:r>
                              <a:rPr kumimoji="1" lang="en-US" altLang="ja-JP" sz="3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kumimoji="1" lang="en-US" altLang="ja-JP" sz="3200" dirty="0" smtClean="0">
                    <a:solidFill>
                      <a:srgbClr val="FF0000"/>
                    </a:solidFill>
                  </a:rPr>
                  <a:t>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ja-JP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𝑑𝑠</m:t>
                          </m:r>
                        </m:e>
                        <m:sup>
                          <m:r>
                            <a:rPr kumimoji="1" lang="en-US" altLang="ja-JP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kumimoji="1" lang="en-US" altLang="ja-JP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kumimoji="1" lang="en-US" altLang="ja-JP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kumimoji="1" lang="ja-JP" alt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kumimoji="1" lang="en-US" altLang="ja-JP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𝑡𝑟𝑎𝑐𝑘𝑖𝑛𝑔</m:t>
                          </m:r>
                        </m:sub>
                        <m:sup>
                          <m:r>
                            <a:rPr kumimoji="1" lang="en-US" altLang="ja-JP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kumimoji="1" lang="en-US" altLang="ja-JP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kumimoji="1" lang="en-US" altLang="ja-JP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f>
                            <m:fPr>
                              <m:type m:val="lin"/>
                              <m:ctrlPr>
                                <a:rPr kumimoji="1" lang="en-US" altLang="ja-JP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kumimoji="1" lang="en-US" altLang="ja-JP" sz="2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ja-JP" altLang="en-US" sz="2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kumimoji="1" lang="en-US" altLang="ja-JP" sz="2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𝑀𝑆</m:t>
                                  </m:r>
                                </m:sub>
                              </m:sSub>
                            </m:num>
                            <m:den>
                              <m:r>
                                <a:rPr kumimoji="1" lang="en-US" altLang="ja-JP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kumimoji="1" lang="en-US" altLang="ja-JP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</m:e>
                        <m:sup>
                          <m:r>
                            <a:rPr kumimoji="1" lang="en-US" altLang="ja-JP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kumimoji="1" lang="en-US" altLang="ja-JP" sz="3200" dirty="0" smtClean="0">
                  <a:solidFill>
                    <a:srgbClr val="FF0000"/>
                  </a:solidFill>
                </a:endParaRPr>
              </a:p>
              <a:p>
                <a:endParaRPr kumimoji="1" lang="ja-JP" altLang="en-US" sz="2800" dirty="0"/>
              </a:p>
            </p:txBody>
          </p:sp>
        </mc:Choice>
        <mc:Fallback>
          <p:sp>
            <p:nvSpPr>
              <p:cNvPr id="2" name="テキスト ボックス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5633" y="5130800"/>
                <a:ext cx="4538487" cy="209025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コンテンツ プレースホルダー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471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ATLAS SCT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  <p:pic>
        <p:nvPicPr>
          <p:cNvPr id="634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50" y="1462088"/>
            <a:ext cx="7842250" cy="5110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3493" name="Text Box 5"/>
          <p:cNvSpPr txBox="1">
            <a:spLocks noChangeArrowheads="1"/>
          </p:cNvSpPr>
          <p:nvPr/>
        </p:nvSpPr>
        <p:spPr bwMode="auto">
          <a:xfrm>
            <a:off x="7180263" y="836613"/>
            <a:ext cx="112646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dirty="0"/>
              <a:t>ATLAS</a:t>
            </a:r>
          </a:p>
          <a:p>
            <a:r>
              <a:rPr lang="en-US" altLang="ja-JP" dirty="0" smtClean="0"/>
              <a:t>Web page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2460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1_ATO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882650"/>
            <a:ext cx="7620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Line 3"/>
          <p:cNvSpPr>
            <a:spLocks noChangeShapeType="1"/>
          </p:cNvSpPr>
          <p:nvPr/>
        </p:nvSpPr>
        <p:spPr bwMode="auto">
          <a:xfrm rot="-5400000">
            <a:off x="3310732" y="-567532"/>
            <a:ext cx="0" cy="2519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stealth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2747963" y="325438"/>
            <a:ext cx="8874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FF"/>
                </a:solidFill>
              </a14:hiddenFill>
            </a:ext>
            <a:ext uri="{91240B29-F687-4F45-9708-019B960494DF}">
              <a14:hiddenLine xmlns:a14="http://schemas.microsoft.com/office/drawing/2010/main" w="9525" cap="rnd">
                <a:solidFill>
                  <a:srgbClr val="FF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/>
              <a:t>150</a:t>
            </a:r>
            <a:r>
              <a:rPr lang="en-US" altLang="ja-JP">
                <a:latin typeface="Symbol" pitchFamily="18" charset="2"/>
              </a:rPr>
              <a:t>m</a:t>
            </a:r>
            <a:r>
              <a:rPr lang="en-US" altLang="ja-JP"/>
              <a:t>m</a:t>
            </a:r>
          </a:p>
        </p:txBody>
      </p:sp>
      <p:pic>
        <p:nvPicPr>
          <p:cNvPr id="91141" name="Picture 5" descr="2_NSTRI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50" y="908050"/>
            <a:ext cx="7620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5764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1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1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4640263" y="785813"/>
            <a:ext cx="2881312" cy="4646612"/>
          </a:xfrm>
          <a:prstGeom prst="rect">
            <a:avLst/>
          </a:prstGeom>
          <a:solidFill>
            <a:srgbClr val="FF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 anchorCtr="1"/>
          <a:lstStyle/>
          <a:p>
            <a:pPr algn="ctr"/>
            <a:endParaRPr lang="en-US" altLang="ja-JP" sz="2400">
              <a:latin typeface="Times New Roman" pitchFamily="18" charset="0"/>
            </a:endParaRP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1760538" y="785813"/>
            <a:ext cx="2879725" cy="4646612"/>
          </a:xfrm>
          <a:prstGeom prst="rect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 anchorCtr="1"/>
          <a:lstStyle/>
          <a:p>
            <a:pPr algn="ctr"/>
            <a:endParaRPr lang="en-US" altLang="ja-JP" sz="2400">
              <a:latin typeface="Times New Roman" pitchFamily="18" charset="0"/>
            </a:endParaRPr>
          </a:p>
        </p:txBody>
      </p:sp>
      <p:grpSp>
        <p:nvGrpSpPr>
          <p:cNvPr id="38916" name="Group 4"/>
          <p:cNvGrpSpPr>
            <a:grpSpLocks/>
          </p:cNvGrpSpPr>
          <p:nvPr/>
        </p:nvGrpSpPr>
        <p:grpSpPr bwMode="auto">
          <a:xfrm>
            <a:off x="1905000" y="1836738"/>
            <a:ext cx="2520950" cy="1801812"/>
            <a:chOff x="703" y="890"/>
            <a:chExt cx="1588" cy="1135"/>
          </a:xfrm>
        </p:grpSpPr>
        <p:sp>
          <p:nvSpPr>
            <p:cNvPr id="39029" name="Oval 5"/>
            <p:cNvSpPr>
              <a:spLocks noChangeArrowheads="1"/>
            </p:cNvSpPr>
            <p:nvPr/>
          </p:nvSpPr>
          <p:spPr bwMode="auto">
            <a:xfrm>
              <a:off x="703" y="890"/>
              <a:ext cx="227" cy="22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/>
            <a:p>
              <a:pPr algn="ctr"/>
              <a:r>
                <a:rPr lang="ja-JP" altLang="en-US" sz="2400">
                  <a:latin typeface="Times New Roman" pitchFamily="18" charset="0"/>
                </a:rPr>
                <a:t>－</a:t>
              </a:r>
            </a:p>
          </p:txBody>
        </p:sp>
        <p:sp>
          <p:nvSpPr>
            <p:cNvPr id="39030" name="Oval 6"/>
            <p:cNvSpPr>
              <a:spLocks noChangeArrowheads="1"/>
            </p:cNvSpPr>
            <p:nvPr/>
          </p:nvSpPr>
          <p:spPr bwMode="auto">
            <a:xfrm>
              <a:off x="1156" y="890"/>
              <a:ext cx="227" cy="22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/>
            <a:p>
              <a:pPr algn="ctr"/>
              <a:r>
                <a:rPr lang="ja-JP" altLang="en-US" sz="2400">
                  <a:latin typeface="Times New Roman" pitchFamily="18" charset="0"/>
                </a:rPr>
                <a:t>－</a:t>
              </a:r>
            </a:p>
          </p:txBody>
        </p:sp>
        <p:sp>
          <p:nvSpPr>
            <p:cNvPr id="39031" name="Oval 7"/>
            <p:cNvSpPr>
              <a:spLocks noChangeArrowheads="1"/>
            </p:cNvSpPr>
            <p:nvPr/>
          </p:nvSpPr>
          <p:spPr bwMode="auto">
            <a:xfrm>
              <a:off x="1611" y="890"/>
              <a:ext cx="227" cy="22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/>
            <a:p>
              <a:pPr algn="ctr"/>
              <a:r>
                <a:rPr lang="ja-JP" altLang="en-US" sz="2400">
                  <a:latin typeface="Times New Roman" pitchFamily="18" charset="0"/>
                </a:rPr>
                <a:t>－</a:t>
              </a:r>
            </a:p>
          </p:txBody>
        </p:sp>
        <p:sp>
          <p:nvSpPr>
            <p:cNvPr id="39032" name="Oval 8"/>
            <p:cNvSpPr>
              <a:spLocks noChangeArrowheads="1"/>
            </p:cNvSpPr>
            <p:nvPr/>
          </p:nvSpPr>
          <p:spPr bwMode="auto">
            <a:xfrm>
              <a:off x="2064" y="890"/>
              <a:ext cx="227" cy="22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/>
            <a:p>
              <a:pPr algn="ctr"/>
              <a:r>
                <a:rPr lang="ja-JP" altLang="en-US" sz="2400">
                  <a:latin typeface="Times New Roman" pitchFamily="18" charset="0"/>
                </a:rPr>
                <a:t>－</a:t>
              </a:r>
            </a:p>
          </p:txBody>
        </p:sp>
        <p:sp>
          <p:nvSpPr>
            <p:cNvPr id="39033" name="Oval 9"/>
            <p:cNvSpPr>
              <a:spLocks noChangeArrowheads="1"/>
            </p:cNvSpPr>
            <p:nvPr/>
          </p:nvSpPr>
          <p:spPr bwMode="auto">
            <a:xfrm>
              <a:off x="703" y="1344"/>
              <a:ext cx="227" cy="22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/>
            <a:p>
              <a:pPr algn="ctr"/>
              <a:r>
                <a:rPr lang="ja-JP" altLang="en-US" sz="2400">
                  <a:latin typeface="Times New Roman" pitchFamily="18" charset="0"/>
                </a:rPr>
                <a:t>－</a:t>
              </a:r>
            </a:p>
          </p:txBody>
        </p:sp>
        <p:sp>
          <p:nvSpPr>
            <p:cNvPr id="39034" name="Oval 10"/>
            <p:cNvSpPr>
              <a:spLocks noChangeArrowheads="1"/>
            </p:cNvSpPr>
            <p:nvPr/>
          </p:nvSpPr>
          <p:spPr bwMode="auto">
            <a:xfrm>
              <a:off x="1156" y="1344"/>
              <a:ext cx="227" cy="22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/>
            <a:p>
              <a:pPr algn="ctr"/>
              <a:r>
                <a:rPr lang="ja-JP" altLang="en-US" sz="2400">
                  <a:latin typeface="Times New Roman" pitchFamily="18" charset="0"/>
                </a:rPr>
                <a:t>－</a:t>
              </a:r>
            </a:p>
          </p:txBody>
        </p:sp>
        <p:sp>
          <p:nvSpPr>
            <p:cNvPr id="39035" name="Oval 11"/>
            <p:cNvSpPr>
              <a:spLocks noChangeArrowheads="1"/>
            </p:cNvSpPr>
            <p:nvPr/>
          </p:nvSpPr>
          <p:spPr bwMode="auto">
            <a:xfrm>
              <a:off x="1611" y="1344"/>
              <a:ext cx="227" cy="22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/>
            <a:p>
              <a:pPr algn="ctr"/>
              <a:r>
                <a:rPr lang="ja-JP" altLang="en-US" sz="2400">
                  <a:latin typeface="Times New Roman" pitchFamily="18" charset="0"/>
                </a:rPr>
                <a:t>－</a:t>
              </a:r>
            </a:p>
          </p:txBody>
        </p:sp>
        <p:sp>
          <p:nvSpPr>
            <p:cNvPr id="39036" name="Oval 12"/>
            <p:cNvSpPr>
              <a:spLocks noChangeArrowheads="1"/>
            </p:cNvSpPr>
            <p:nvPr/>
          </p:nvSpPr>
          <p:spPr bwMode="auto">
            <a:xfrm>
              <a:off x="2064" y="1344"/>
              <a:ext cx="227" cy="22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/>
            <a:p>
              <a:pPr algn="ctr"/>
              <a:r>
                <a:rPr lang="ja-JP" altLang="en-US" sz="2400">
                  <a:latin typeface="Times New Roman" pitchFamily="18" charset="0"/>
                </a:rPr>
                <a:t>－</a:t>
              </a:r>
            </a:p>
          </p:txBody>
        </p:sp>
        <p:sp>
          <p:nvSpPr>
            <p:cNvPr id="39037" name="Oval 13"/>
            <p:cNvSpPr>
              <a:spLocks noChangeArrowheads="1"/>
            </p:cNvSpPr>
            <p:nvPr/>
          </p:nvSpPr>
          <p:spPr bwMode="auto">
            <a:xfrm>
              <a:off x="703" y="1798"/>
              <a:ext cx="227" cy="22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/>
            <a:p>
              <a:pPr algn="ctr"/>
              <a:r>
                <a:rPr lang="ja-JP" altLang="en-US" sz="2400">
                  <a:latin typeface="Times New Roman" pitchFamily="18" charset="0"/>
                </a:rPr>
                <a:t>－</a:t>
              </a:r>
            </a:p>
          </p:txBody>
        </p:sp>
        <p:sp>
          <p:nvSpPr>
            <p:cNvPr id="39038" name="Oval 14"/>
            <p:cNvSpPr>
              <a:spLocks noChangeArrowheads="1"/>
            </p:cNvSpPr>
            <p:nvPr/>
          </p:nvSpPr>
          <p:spPr bwMode="auto">
            <a:xfrm>
              <a:off x="1156" y="1798"/>
              <a:ext cx="227" cy="22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/>
            <a:p>
              <a:pPr algn="ctr"/>
              <a:r>
                <a:rPr lang="ja-JP" altLang="en-US" sz="2400">
                  <a:latin typeface="Times New Roman" pitchFamily="18" charset="0"/>
                </a:rPr>
                <a:t>－</a:t>
              </a:r>
            </a:p>
          </p:txBody>
        </p:sp>
        <p:sp>
          <p:nvSpPr>
            <p:cNvPr id="39039" name="Oval 15"/>
            <p:cNvSpPr>
              <a:spLocks noChangeArrowheads="1"/>
            </p:cNvSpPr>
            <p:nvPr/>
          </p:nvSpPr>
          <p:spPr bwMode="auto">
            <a:xfrm>
              <a:off x="1611" y="1798"/>
              <a:ext cx="227" cy="22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/>
            <a:p>
              <a:pPr algn="ctr"/>
              <a:r>
                <a:rPr lang="ja-JP" altLang="en-US" sz="2400">
                  <a:latin typeface="Times New Roman" pitchFamily="18" charset="0"/>
                </a:rPr>
                <a:t>－</a:t>
              </a:r>
            </a:p>
          </p:txBody>
        </p:sp>
        <p:sp>
          <p:nvSpPr>
            <p:cNvPr id="39040" name="Oval 16"/>
            <p:cNvSpPr>
              <a:spLocks noChangeArrowheads="1"/>
            </p:cNvSpPr>
            <p:nvPr/>
          </p:nvSpPr>
          <p:spPr bwMode="auto">
            <a:xfrm>
              <a:off x="2064" y="1798"/>
              <a:ext cx="227" cy="22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/>
            <a:p>
              <a:pPr algn="ctr"/>
              <a:r>
                <a:rPr lang="ja-JP" altLang="en-US" sz="2400">
                  <a:latin typeface="Times New Roman" pitchFamily="18" charset="0"/>
                </a:rPr>
                <a:t>－</a:t>
              </a:r>
            </a:p>
          </p:txBody>
        </p:sp>
      </p:grpSp>
      <p:grpSp>
        <p:nvGrpSpPr>
          <p:cNvPr id="38917" name="Group 17"/>
          <p:cNvGrpSpPr>
            <a:grpSpLocks/>
          </p:cNvGrpSpPr>
          <p:nvPr/>
        </p:nvGrpSpPr>
        <p:grpSpPr bwMode="auto">
          <a:xfrm>
            <a:off x="4856163" y="1836738"/>
            <a:ext cx="2520950" cy="1801812"/>
            <a:chOff x="2562" y="890"/>
            <a:chExt cx="1588" cy="1135"/>
          </a:xfrm>
        </p:grpSpPr>
        <p:sp>
          <p:nvSpPr>
            <p:cNvPr id="39017" name="Oval 18"/>
            <p:cNvSpPr>
              <a:spLocks noChangeArrowheads="1"/>
            </p:cNvSpPr>
            <p:nvPr/>
          </p:nvSpPr>
          <p:spPr bwMode="auto">
            <a:xfrm>
              <a:off x="2562" y="890"/>
              <a:ext cx="227" cy="22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/>
            <a:p>
              <a:pPr algn="ctr"/>
              <a:r>
                <a:rPr lang="ja-JP" altLang="en-US" sz="2400">
                  <a:latin typeface="Times New Roman" pitchFamily="18" charset="0"/>
                </a:rPr>
                <a:t>＋</a:t>
              </a:r>
            </a:p>
          </p:txBody>
        </p:sp>
        <p:sp>
          <p:nvSpPr>
            <p:cNvPr id="39018" name="Oval 19"/>
            <p:cNvSpPr>
              <a:spLocks noChangeArrowheads="1"/>
            </p:cNvSpPr>
            <p:nvPr/>
          </p:nvSpPr>
          <p:spPr bwMode="auto">
            <a:xfrm>
              <a:off x="3016" y="890"/>
              <a:ext cx="227" cy="22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/>
            <a:p>
              <a:pPr algn="ctr"/>
              <a:r>
                <a:rPr lang="ja-JP" altLang="en-US" sz="2400">
                  <a:latin typeface="Times New Roman" pitchFamily="18" charset="0"/>
                </a:rPr>
                <a:t>＋</a:t>
              </a:r>
            </a:p>
          </p:txBody>
        </p:sp>
        <p:sp>
          <p:nvSpPr>
            <p:cNvPr id="39019" name="Oval 20"/>
            <p:cNvSpPr>
              <a:spLocks noChangeArrowheads="1"/>
            </p:cNvSpPr>
            <p:nvPr/>
          </p:nvSpPr>
          <p:spPr bwMode="auto">
            <a:xfrm>
              <a:off x="3470" y="890"/>
              <a:ext cx="227" cy="22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/>
            <a:p>
              <a:pPr algn="ctr"/>
              <a:r>
                <a:rPr lang="ja-JP" altLang="en-US" sz="2400">
                  <a:latin typeface="Times New Roman" pitchFamily="18" charset="0"/>
                </a:rPr>
                <a:t>＋</a:t>
              </a:r>
            </a:p>
          </p:txBody>
        </p:sp>
        <p:sp>
          <p:nvSpPr>
            <p:cNvPr id="39020" name="Oval 21"/>
            <p:cNvSpPr>
              <a:spLocks noChangeArrowheads="1"/>
            </p:cNvSpPr>
            <p:nvPr/>
          </p:nvSpPr>
          <p:spPr bwMode="auto">
            <a:xfrm>
              <a:off x="3923" y="890"/>
              <a:ext cx="227" cy="22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/>
            <a:p>
              <a:pPr algn="ctr"/>
              <a:r>
                <a:rPr lang="ja-JP" altLang="en-US" sz="2400">
                  <a:latin typeface="Times New Roman" pitchFamily="18" charset="0"/>
                </a:rPr>
                <a:t>＋</a:t>
              </a:r>
            </a:p>
          </p:txBody>
        </p:sp>
        <p:sp>
          <p:nvSpPr>
            <p:cNvPr id="39021" name="Oval 22"/>
            <p:cNvSpPr>
              <a:spLocks noChangeArrowheads="1"/>
            </p:cNvSpPr>
            <p:nvPr/>
          </p:nvSpPr>
          <p:spPr bwMode="auto">
            <a:xfrm>
              <a:off x="2562" y="1344"/>
              <a:ext cx="227" cy="22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/>
            <a:p>
              <a:pPr algn="ctr"/>
              <a:r>
                <a:rPr lang="ja-JP" altLang="en-US" sz="2400">
                  <a:latin typeface="Times New Roman" pitchFamily="18" charset="0"/>
                </a:rPr>
                <a:t>＋</a:t>
              </a:r>
            </a:p>
          </p:txBody>
        </p:sp>
        <p:sp>
          <p:nvSpPr>
            <p:cNvPr id="39022" name="Oval 23"/>
            <p:cNvSpPr>
              <a:spLocks noChangeArrowheads="1"/>
            </p:cNvSpPr>
            <p:nvPr/>
          </p:nvSpPr>
          <p:spPr bwMode="auto">
            <a:xfrm>
              <a:off x="3016" y="1344"/>
              <a:ext cx="227" cy="22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/>
            <a:p>
              <a:pPr algn="ctr"/>
              <a:r>
                <a:rPr lang="ja-JP" altLang="en-US" sz="2400">
                  <a:latin typeface="Times New Roman" pitchFamily="18" charset="0"/>
                </a:rPr>
                <a:t>＋</a:t>
              </a:r>
            </a:p>
          </p:txBody>
        </p:sp>
        <p:sp>
          <p:nvSpPr>
            <p:cNvPr id="39023" name="Oval 24"/>
            <p:cNvSpPr>
              <a:spLocks noChangeArrowheads="1"/>
            </p:cNvSpPr>
            <p:nvPr/>
          </p:nvSpPr>
          <p:spPr bwMode="auto">
            <a:xfrm>
              <a:off x="3470" y="1344"/>
              <a:ext cx="227" cy="22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/>
            <a:p>
              <a:pPr algn="ctr"/>
              <a:r>
                <a:rPr lang="ja-JP" altLang="en-US" sz="2400">
                  <a:latin typeface="Times New Roman" pitchFamily="18" charset="0"/>
                </a:rPr>
                <a:t>＋</a:t>
              </a:r>
            </a:p>
          </p:txBody>
        </p:sp>
        <p:sp>
          <p:nvSpPr>
            <p:cNvPr id="39024" name="Oval 25"/>
            <p:cNvSpPr>
              <a:spLocks noChangeArrowheads="1"/>
            </p:cNvSpPr>
            <p:nvPr/>
          </p:nvSpPr>
          <p:spPr bwMode="auto">
            <a:xfrm>
              <a:off x="3923" y="1344"/>
              <a:ext cx="227" cy="22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/>
            <a:p>
              <a:pPr algn="ctr"/>
              <a:r>
                <a:rPr lang="ja-JP" altLang="en-US" sz="2400">
                  <a:latin typeface="Times New Roman" pitchFamily="18" charset="0"/>
                </a:rPr>
                <a:t>＋</a:t>
              </a:r>
            </a:p>
          </p:txBody>
        </p:sp>
        <p:sp>
          <p:nvSpPr>
            <p:cNvPr id="39025" name="Oval 26"/>
            <p:cNvSpPr>
              <a:spLocks noChangeArrowheads="1"/>
            </p:cNvSpPr>
            <p:nvPr/>
          </p:nvSpPr>
          <p:spPr bwMode="auto">
            <a:xfrm>
              <a:off x="2562" y="1798"/>
              <a:ext cx="227" cy="22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/>
            <a:p>
              <a:pPr algn="ctr"/>
              <a:r>
                <a:rPr lang="ja-JP" altLang="en-US" sz="2400">
                  <a:latin typeface="Times New Roman" pitchFamily="18" charset="0"/>
                </a:rPr>
                <a:t>＋</a:t>
              </a:r>
            </a:p>
          </p:txBody>
        </p:sp>
        <p:sp>
          <p:nvSpPr>
            <p:cNvPr id="39026" name="Oval 27"/>
            <p:cNvSpPr>
              <a:spLocks noChangeArrowheads="1"/>
            </p:cNvSpPr>
            <p:nvPr/>
          </p:nvSpPr>
          <p:spPr bwMode="auto">
            <a:xfrm>
              <a:off x="3016" y="1798"/>
              <a:ext cx="227" cy="22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/>
            <a:p>
              <a:pPr algn="ctr"/>
              <a:r>
                <a:rPr lang="ja-JP" altLang="en-US" sz="2400">
                  <a:latin typeface="Times New Roman" pitchFamily="18" charset="0"/>
                </a:rPr>
                <a:t>＋</a:t>
              </a:r>
            </a:p>
          </p:txBody>
        </p:sp>
        <p:sp>
          <p:nvSpPr>
            <p:cNvPr id="39027" name="Oval 28"/>
            <p:cNvSpPr>
              <a:spLocks noChangeArrowheads="1"/>
            </p:cNvSpPr>
            <p:nvPr/>
          </p:nvSpPr>
          <p:spPr bwMode="auto">
            <a:xfrm>
              <a:off x="3470" y="1798"/>
              <a:ext cx="227" cy="22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/>
            <a:p>
              <a:pPr algn="ctr"/>
              <a:r>
                <a:rPr lang="ja-JP" altLang="en-US" sz="2400">
                  <a:latin typeface="Times New Roman" pitchFamily="18" charset="0"/>
                </a:rPr>
                <a:t>＋</a:t>
              </a:r>
            </a:p>
          </p:txBody>
        </p:sp>
        <p:sp>
          <p:nvSpPr>
            <p:cNvPr id="39028" name="Oval 29"/>
            <p:cNvSpPr>
              <a:spLocks noChangeArrowheads="1"/>
            </p:cNvSpPr>
            <p:nvPr/>
          </p:nvSpPr>
          <p:spPr bwMode="auto">
            <a:xfrm>
              <a:off x="3923" y="1797"/>
              <a:ext cx="227" cy="22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/>
            <a:p>
              <a:pPr algn="ctr"/>
              <a:r>
                <a:rPr lang="ja-JP" altLang="en-US" sz="2400">
                  <a:latin typeface="Times New Roman" pitchFamily="18" charset="0"/>
                </a:rPr>
                <a:t>＋</a:t>
              </a:r>
            </a:p>
          </p:txBody>
        </p:sp>
      </p:grpSp>
      <p:grpSp>
        <p:nvGrpSpPr>
          <p:cNvPr id="38918" name="Group 30"/>
          <p:cNvGrpSpPr>
            <a:grpSpLocks/>
          </p:cNvGrpSpPr>
          <p:nvPr/>
        </p:nvGrpSpPr>
        <p:grpSpPr bwMode="auto">
          <a:xfrm>
            <a:off x="1835150" y="3924300"/>
            <a:ext cx="2836864" cy="1328738"/>
            <a:chOff x="659" y="2205"/>
            <a:chExt cx="1787" cy="837"/>
          </a:xfrm>
        </p:grpSpPr>
        <p:sp>
          <p:nvSpPr>
            <p:cNvPr id="39012" name="AutoShape 31"/>
            <p:cNvSpPr>
              <a:spLocks noChangeArrowheads="1"/>
            </p:cNvSpPr>
            <p:nvPr/>
          </p:nvSpPr>
          <p:spPr bwMode="auto">
            <a:xfrm>
              <a:off x="930" y="2840"/>
              <a:ext cx="137" cy="137"/>
            </a:xfrm>
            <a:prstGeom prst="smileyFace">
              <a:avLst>
                <a:gd name="adj" fmla="val 4653"/>
              </a:avLst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013" name="Text Box 32"/>
            <p:cNvSpPr txBox="1">
              <a:spLocks noChangeArrowheads="1"/>
            </p:cNvSpPr>
            <p:nvPr/>
          </p:nvSpPr>
          <p:spPr bwMode="auto">
            <a:xfrm>
              <a:off x="659" y="2205"/>
              <a:ext cx="178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2400" dirty="0">
                  <a:latin typeface="Times New Roman" pitchFamily="18" charset="0"/>
                </a:rPr>
                <a:t>P </a:t>
              </a:r>
              <a:r>
                <a:rPr lang="en-US" altLang="ja-JP" sz="2400" dirty="0" smtClean="0">
                  <a:latin typeface="Times New Roman" pitchFamily="18" charset="0"/>
                </a:rPr>
                <a:t>type </a:t>
              </a:r>
              <a:r>
                <a:rPr lang="en-US" altLang="ja-JP" sz="2400" dirty="0">
                  <a:latin typeface="Times New Roman" pitchFamily="18" charset="0"/>
                </a:rPr>
                <a:t>semiconductor</a:t>
              </a:r>
              <a:endParaRPr lang="ja-JP" altLang="en-US" sz="2400" dirty="0">
                <a:latin typeface="Times New Roman" pitchFamily="18" charset="0"/>
              </a:endParaRPr>
            </a:p>
          </p:txBody>
        </p:sp>
        <p:sp>
          <p:nvSpPr>
            <p:cNvPr id="39014" name="Text Box 33"/>
            <p:cNvSpPr txBox="1">
              <a:spLocks noChangeArrowheads="1"/>
            </p:cNvSpPr>
            <p:nvPr/>
          </p:nvSpPr>
          <p:spPr bwMode="auto">
            <a:xfrm>
              <a:off x="1202" y="2478"/>
              <a:ext cx="77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2400">
                  <a:latin typeface="Times New Roman" pitchFamily="18" charset="0"/>
                </a:rPr>
                <a:t>acceptor</a:t>
              </a:r>
              <a:endParaRPr lang="ja-JP" altLang="en-US" sz="2400">
                <a:latin typeface="Times New Roman" pitchFamily="18" charset="0"/>
              </a:endParaRPr>
            </a:p>
          </p:txBody>
        </p:sp>
        <p:sp>
          <p:nvSpPr>
            <p:cNvPr id="39015" name="Oval 34"/>
            <p:cNvSpPr>
              <a:spLocks noChangeArrowheads="1"/>
            </p:cNvSpPr>
            <p:nvPr/>
          </p:nvSpPr>
          <p:spPr bwMode="auto">
            <a:xfrm>
              <a:off x="884" y="2523"/>
              <a:ext cx="227" cy="22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/>
            <a:p>
              <a:pPr algn="ctr"/>
              <a:r>
                <a:rPr lang="ja-JP" altLang="en-US" sz="2400">
                  <a:latin typeface="Times New Roman" pitchFamily="18" charset="0"/>
                </a:rPr>
                <a:t>－</a:t>
              </a:r>
            </a:p>
          </p:txBody>
        </p:sp>
        <p:sp>
          <p:nvSpPr>
            <p:cNvPr id="39016" name="Text Box 35"/>
            <p:cNvSpPr txBox="1">
              <a:spLocks noChangeArrowheads="1"/>
            </p:cNvSpPr>
            <p:nvPr/>
          </p:nvSpPr>
          <p:spPr bwMode="auto">
            <a:xfrm>
              <a:off x="1170" y="2751"/>
              <a:ext cx="45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2400">
                  <a:latin typeface="Times New Roman" pitchFamily="18" charset="0"/>
                </a:rPr>
                <a:t>hole</a:t>
              </a:r>
              <a:endParaRPr lang="ja-JP" altLang="en-US" sz="2400">
                <a:latin typeface="Times New Roman" pitchFamily="18" charset="0"/>
              </a:endParaRPr>
            </a:p>
          </p:txBody>
        </p:sp>
      </p:grpSp>
      <p:grpSp>
        <p:nvGrpSpPr>
          <p:cNvPr id="38919" name="Group 36"/>
          <p:cNvGrpSpPr>
            <a:grpSpLocks/>
          </p:cNvGrpSpPr>
          <p:nvPr/>
        </p:nvGrpSpPr>
        <p:grpSpPr bwMode="auto">
          <a:xfrm>
            <a:off x="4716463" y="3924300"/>
            <a:ext cx="2900362" cy="1327150"/>
            <a:chOff x="2474" y="2205"/>
            <a:chExt cx="1827" cy="836"/>
          </a:xfrm>
        </p:grpSpPr>
        <p:sp>
          <p:nvSpPr>
            <p:cNvPr id="39007" name="AutoShape 37"/>
            <p:cNvSpPr>
              <a:spLocks noChangeArrowheads="1"/>
            </p:cNvSpPr>
            <p:nvPr/>
          </p:nvSpPr>
          <p:spPr bwMode="auto">
            <a:xfrm>
              <a:off x="2789" y="2840"/>
              <a:ext cx="136" cy="136"/>
            </a:xfrm>
            <a:prstGeom prst="smileyFace">
              <a:avLst>
                <a:gd name="adj" fmla="val 4653"/>
              </a:avLst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008" name="Text Box 38"/>
            <p:cNvSpPr txBox="1">
              <a:spLocks noChangeArrowheads="1"/>
            </p:cNvSpPr>
            <p:nvPr/>
          </p:nvSpPr>
          <p:spPr bwMode="auto">
            <a:xfrm>
              <a:off x="2474" y="2205"/>
              <a:ext cx="182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2400">
                  <a:latin typeface="Times New Roman" pitchFamily="18" charset="0"/>
                </a:rPr>
                <a:t>N type semiconductor</a:t>
              </a:r>
              <a:endParaRPr lang="ja-JP" altLang="en-US" sz="2400">
                <a:latin typeface="Times New Roman" pitchFamily="18" charset="0"/>
              </a:endParaRPr>
            </a:p>
          </p:txBody>
        </p:sp>
        <p:sp>
          <p:nvSpPr>
            <p:cNvPr id="39009" name="Oval 39"/>
            <p:cNvSpPr>
              <a:spLocks noChangeArrowheads="1"/>
            </p:cNvSpPr>
            <p:nvPr/>
          </p:nvSpPr>
          <p:spPr bwMode="auto">
            <a:xfrm>
              <a:off x="2744" y="2523"/>
              <a:ext cx="227" cy="22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/>
            <a:p>
              <a:pPr algn="ctr"/>
              <a:r>
                <a:rPr lang="en-US" altLang="ja-JP" sz="2400">
                  <a:latin typeface="Times New Roman" pitchFamily="18" charset="0"/>
                </a:rPr>
                <a:t>+</a:t>
              </a:r>
            </a:p>
          </p:txBody>
        </p:sp>
        <p:sp>
          <p:nvSpPr>
            <p:cNvPr id="39010" name="Text Box 40"/>
            <p:cNvSpPr txBox="1">
              <a:spLocks noChangeArrowheads="1"/>
            </p:cNvSpPr>
            <p:nvPr/>
          </p:nvSpPr>
          <p:spPr bwMode="auto">
            <a:xfrm>
              <a:off x="3061" y="2478"/>
              <a:ext cx="569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2400">
                  <a:latin typeface="Times New Roman" pitchFamily="18" charset="0"/>
                </a:rPr>
                <a:t>donor</a:t>
              </a:r>
              <a:endParaRPr lang="ja-JP" altLang="en-US" sz="2400">
                <a:latin typeface="Times New Roman" pitchFamily="18" charset="0"/>
              </a:endParaRPr>
            </a:p>
          </p:txBody>
        </p:sp>
        <p:sp>
          <p:nvSpPr>
            <p:cNvPr id="39011" name="Text Box 41"/>
            <p:cNvSpPr txBox="1">
              <a:spLocks noChangeArrowheads="1"/>
            </p:cNvSpPr>
            <p:nvPr/>
          </p:nvSpPr>
          <p:spPr bwMode="auto">
            <a:xfrm>
              <a:off x="3016" y="2750"/>
              <a:ext cx="739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2400">
                  <a:latin typeface="Times New Roman" pitchFamily="18" charset="0"/>
                </a:rPr>
                <a:t>electron</a:t>
              </a:r>
              <a:endParaRPr lang="ja-JP" altLang="en-US" sz="2400">
                <a:latin typeface="Times New Roman" pitchFamily="18" charset="0"/>
              </a:endParaRPr>
            </a:p>
          </p:txBody>
        </p:sp>
      </p:grpSp>
      <p:sp>
        <p:nvSpPr>
          <p:cNvPr id="89130" name="AutoShape 42"/>
          <p:cNvSpPr>
            <a:spLocks noChangeArrowheads="1"/>
          </p:cNvSpPr>
          <p:nvPr/>
        </p:nvSpPr>
        <p:spPr bwMode="auto">
          <a:xfrm>
            <a:off x="5865813" y="2268538"/>
            <a:ext cx="215900" cy="215900"/>
          </a:xfrm>
          <a:prstGeom prst="smileyFace">
            <a:avLst>
              <a:gd name="adj" fmla="val 4653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9131" name="AutoShape 43"/>
          <p:cNvSpPr>
            <a:spLocks noChangeArrowheads="1"/>
          </p:cNvSpPr>
          <p:nvPr/>
        </p:nvSpPr>
        <p:spPr bwMode="auto">
          <a:xfrm>
            <a:off x="6513513" y="2197100"/>
            <a:ext cx="215900" cy="215900"/>
          </a:xfrm>
          <a:prstGeom prst="smileyFace">
            <a:avLst>
              <a:gd name="adj" fmla="val 4653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9132" name="AutoShape 44"/>
          <p:cNvSpPr>
            <a:spLocks noChangeArrowheads="1"/>
          </p:cNvSpPr>
          <p:nvPr/>
        </p:nvSpPr>
        <p:spPr bwMode="auto">
          <a:xfrm>
            <a:off x="6008688" y="2916238"/>
            <a:ext cx="215900" cy="215900"/>
          </a:xfrm>
          <a:prstGeom prst="smileyFace">
            <a:avLst>
              <a:gd name="adj" fmla="val 4653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9133" name="AutoShape 45"/>
          <p:cNvSpPr>
            <a:spLocks noChangeArrowheads="1"/>
          </p:cNvSpPr>
          <p:nvPr/>
        </p:nvSpPr>
        <p:spPr bwMode="auto">
          <a:xfrm>
            <a:off x="5360988" y="3276600"/>
            <a:ext cx="215900" cy="215900"/>
          </a:xfrm>
          <a:prstGeom prst="smileyFace">
            <a:avLst>
              <a:gd name="adj" fmla="val 4653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9134" name="AutoShape 46"/>
          <p:cNvSpPr>
            <a:spLocks noChangeArrowheads="1"/>
          </p:cNvSpPr>
          <p:nvPr/>
        </p:nvSpPr>
        <p:spPr bwMode="auto">
          <a:xfrm>
            <a:off x="6656388" y="3205163"/>
            <a:ext cx="215900" cy="215900"/>
          </a:xfrm>
          <a:prstGeom prst="smileyFace">
            <a:avLst>
              <a:gd name="adj" fmla="val 4653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9135" name="AutoShape 47"/>
          <p:cNvSpPr>
            <a:spLocks noChangeArrowheads="1"/>
          </p:cNvSpPr>
          <p:nvPr/>
        </p:nvSpPr>
        <p:spPr bwMode="auto">
          <a:xfrm>
            <a:off x="6729413" y="2773363"/>
            <a:ext cx="215900" cy="215900"/>
          </a:xfrm>
          <a:prstGeom prst="smileyFace">
            <a:avLst>
              <a:gd name="adj" fmla="val 4653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9136" name="AutoShape 48"/>
          <p:cNvSpPr>
            <a:spLocks noChangeArrowheads="1"/>
          </p:cNvSpPr>
          <p:nvPr/>
        </p:nvSpPr>
        <p:spPr bwMode="auto">
          <a:xfrm>
            <a:off x="7232650" y="3132138"/>
            <a:ext cx="215900" cy="215900"/>
          </a:xfrm>
          <a:prstGeom prst="smileyFace">
            <a:avLst>
              <a:gd name="adj" fmla="val 4653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9137" name="AutoShape 49"/>
          <p:cNvSpPr>
            <a:spLocks noChangeArrowheads="1"/>
          </p:cNvSpPr>
          <p:nvPr/>
        </p:nvSpPr>
        <p:spPr bwMode="auto">
          <a:xfrm>
            <a:off x="6873875" y="2413000"/>
            <a:ext cx="215900" cy="215900"/>
          </a:xfrm>
          <a:prstGeom prst="smileyFace">
            <a:avLst>
              <a:gd name="adj" fmla="val 4653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9138" name="AutoShape 50"/>
          <p:cNvSpPr>
            <a:spLocks noChangeArrowheads="1"/>
          </p:cNvSpPr>
          <p:nvPr/>
        </p:nvSpPr>
        <p:spPr bwMode="auto">
          <a:xfrm>
            <a:off x="7232650" y="2197100"/>
            <a:ext cx="215900" cy="215900"/>
          </a:xfrm>
          <a:prstGeom prst="smileyFace">
            <a:avLst>
              <a:gd name="adj" fmla="val 4653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9139" name="AutoShape 51"/>
          <p:cNvSpPr>
            <a:spLocks noChangeArrowheads="1"/>
          </p:cNvSpPr>
          <p:nvPr/>
        </p:nvSpPr>
        <p:spPr bwMode="auto">
          <a:xfrm>
            <a:off x="3705225" y="2197100"/>
            <a:ext cx="217488" cy="217488"/>
          </a:xfrm>
          <a:prstGeom prst="smileyFace">
            <a:avLst>
              <a:gd name="adj" fmla="val 4653"/>
            </a:avLst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9140" name="AutoShape 52"/>
          <p:cNvSpPr>
            <a:spLocks noChangeArrowheads="1"/>
          </p:cNvSpPr>
          <p:nvPr/>
        </p:nvSpPr>
        <p:spPr bwMode="auto">
          <a:xfrm>
            <a:off x="3128963" y="2484438"/>
            <a:ext cx="217487" cy="217487"/>
          </a:xfrm>
          <a:prstGeom prst="smileyFace">
            <a:avLst>
              <a:gd name="adj" fmla="val 4653"/>
            </a:avLst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9141" name="AutoShape 53"/>
          <p:cNvSpPr>
            <a:spLocks noChangeArrowheads="1"/>
          </p:cNvSpPr>
          <p:nvPr/>
        </p:nvSpPr>
        <p:spPr bwMode="auto">
          <a:xfrm>
            <a:off x="3776663" y="3205163"/>
            <a:ext cx="217487" cy="217487"/>
          </a:xfrm>
          <a:prstGeom prst="smileyFace">
            <a:avLst>
              <a:gd name="adj" fmla="val 4653"/>
            </a:avLst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9142" name="AutoShape 54"/>
          <p:cNvSpPr>
            <a:spLocks noChangeArrowheads="1"/>
          </p:cNvSpPr>
          <p:nvPr/>
        </p:nvSpPr>
        <p:spPr bwMode="auto">
          <a:xfrm>
            <a:off x="2697163" y="2197100"/>
            <a:ext cx="217487" cy="217488"/>
          </a:xfrm>
          <a:prstGeom prst="smileyFace">
            <a:avLst>
              <a:gd name="adj" fmla="val 4653"/>
            </a:avLst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9143" name="AutoShape 55"/>
          <p:cNvSpPr>
            <a:spLocks noChangeArrowheads="1"/>
          </p:cNvSpPr>
          <p:nvPr/>
        </p:nvSpPr>
        <p:spPr bwMode="auto">
          <a:xfrm>
            <a:off x="2913063" y="2989263"/>
            <a:ext cx="217487" cy="217487"/>
          </a:xfrm>
          <a:prstGeom prst="smileyFace">
            <a:avLst>
              <a:gd name="adj" fmla="val 4653"/>
            </a:avLst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9144" name="AutoShape 56"/>
          <p:cNvSpPr>
            <a:spLocks noChangeArrowheads="1"/>
          </p:cNvSpPr>
          <p:nvPr/>
        </p:nvSpPr>
        <p:spPr bwMode="auto">
          <a:xfrm>
            <a:off x="2408238" y="3565525"/>
            <a:ext cx="217487" cy="217488"/>
          </a:xfrm>
          <a:prstGeom prst="smileyFace">
            <a:avLst>
              <a:gd name="adj" fmla="val 4653"/>
            </a:avLst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9145" name="AutoShape 57"/>
          <p:cNvSpPr>
            <a:spLocks noChangeArrowheads="1"/>
          </p:cNvSpPr>
          <p:nvPr/>
        </p:nvSpPr>
        <p:spPr bwMode="auto">
          <a:xfrm>
            <a:off x="1831975" y="3132138"/>
            <a:ext cx="217488" cy="217487"/>
          </a:xfrm>
          <a:prstGeom prst="smileyFace">
            <a:avLst>
              <a:gd name="adj" fmla="val 4653"/>
            </a:avLst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9146" name="AutoShape 58"/>
          <p:cNvSpPr>
            <a:spLocks noChangeArrowheads="1"/>
          </p:cNvSpPr>
          <p:nvPr/>
        </p:nvSpPr>
        <p:spPr bwMode="auto">
          <a:xfrm>
            <a:off x="2336800" y="2773363"/>
            <a:ext cx="217488" cy="217487"/>
          </a:xfrm>
          <a:prstGeom prst="smileyFace">
            <a:avLst>
              <a:gd name="adj" fmla="val 4653"/>
            </a:avLst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9147" name="AutoShape 59"/>
          <p:cNvSpPr>
            <a:spLocks noChangeArrowheads="1"/>
          </p:cNvSpPr>
          <p:nvPr/>
        </p:nvSpPr>
        <p:spPr bwMode="auto">
          <a:xfrm>
            <a:off x="2265363" y="2197100"/>
            <a:ext cx="217487" cy="217488"/>
          </a:xfrm>
          <a:prstGeom prst="smileyFace">
            <a:avLst>
              <a:gd name="adj" fmla="val 4653"/>
            </a:avLst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89148" name="Group 60"/>
          <p:cNvGrpSpPr>
            <a:grpSpLocks/>
          </p:cNvGrpSpPr>
          <p:nvPr/>
        </p:nvGrpSpPr>
        <p:grpSpPr bwMode="auto">
          <a:xfrm>
            <a:off x="1143000" y="2773363"/>
            <a:ext cx="7013575" cy="4060825"/>
            <a:chOff x="678" y="1480"/>
            <a:chExt cx="4418" cy="2558"/>
          </a:xfrm>
        </p:grpSpPr>
        <p:sp>
          <p:nvSpPr>
            <p:cNvPr id="38995" name="Text Box 61"/>
            <p:cNvSpPr txBox="1">
              <a:spLocks noChangeArrowheads="1"/>
            </p:cNvSpPr>
            <p:nvPr/>
          </p:nvSpPr>
          <p:spPr bwMode="auto">
            <a:xfrm>
              <a:off x="2415" y="3747"/>
              <a:ext cx="1101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2400">
                  <a:latin typeface="Times New Roman" pitchFamily="18" charset="0"/>
                </a:rPr>
                <a:t>Reverse bias</a:t>
              </a:r>
              <a:endParaRPr lang="ja-JP" altLang="en-US" sz="2400">
                <a:latin typeface="Times New Roman" pitchFamily="18" charset="0"/>
              </a:endParaRPr>
            </a:p>
          </p:txBody>
        </p:sp>
        <p:grpSp>
          <p:nvGrpSpPr>
            <p:cNvPr id="38996" name="Group 62"/>
            <p:cNvGrpSpPr>
              <a:grpSpLocks/>
            </p:cNvGrpSpPr>
            <p:nvPr/>
          </p:nvGrpSpPr>
          <p:grpSpPr bwMode="auto">
            <a:xfrm>
              <a:off x="678" y="1480"/>
              <a:ext cx="4418" cy="2231"/>
              <a:chOff x="678" y="1480"/>
              <a:chExt cx="4418" cy="2231"/>
            </a:xfrm>
          </p:grpSpPr>
          <p:sp>
            <p:nvSpPr>
              <p:cNvPr id="38997" name="Line 63"/>
              <p:cNvSpPr>
                <a:spLocks noChangeShapeType="1"/>
              </p:cNvSpPr>
              <p:nvPr/>
            </p:nvSpPr>
            <p:spPr bwMode="auto">
              <a:xfrm>
                <a:off x="678" y="1480"/>
                <a:ext cx="38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38998" name="Group 64"/>
              <p:cNvGrpSpPr>
                <a:grpSpLocks/>
              </p:cNvGrpSpPr>
              <p:nvPr/>
            </p:nvGrpSpPr>
            <p:grpSpPr bwMode="auto">
              <a:xfrm>
                <a:off x="678" y="1480"/>
                <a:ext cx="4418" cy="2231"/>
                <a:chOff x="223" y="1480"/>
                <a:chExt cx="4418" cy="2231"/>
              </a:xfrm>
            </p:grpSpPr>
            <p:grpSp>
              <p:nvGrpSpPr>
                <p:cNvPr id="38999" name="Group 65"/>
                <p:cNvGrpSpPr>
                  <a:grpSpLocks/>
                </p:cNvGrpSpPr>
                <p:nvPr/>
              </p:nvGrpSpPr>
              <p:grpSpPr bwMode="auto">
                <a:xfrm>
                  <a:off x="2446" y="3303"/>
                  <a:ext cx="90" cy="408"/>
                  <a:chOff x="2336" y="3339"/>
                  <a:chExt cx="90" cy="408"/>
                </a:xfrm>
              </p:grpSpPr>
              <p:sp>
                <p:nvSpPr>
                  <p:cNvPr id="39005" name="Line 66"/>
                  <p:cNvSpPr>
                    <a:spLocks noChangeShapeType="1"/>
                  </p:cNvSpPr>
                  <p:nvPr/>
                </p:nvSpPr>
                <p:spPr bwMode="auto">
                  <a:xfrm>
                    <a:off x="2426" y="3339"/>
                    <a:ext cx="0" cy="408"/>
                  </a:xfrm>
                  <a:prstGeom prst="line">
                    <a:avLst/>
                  </a:prstGeom>
                  <a:noFill/>
                  <a:ln w="222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006" name="Line 6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336" y="3475"/>
                    <a:ext cx="1" cy="136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9000" name="Line 68"/>
                <p:cNvSpPr>
                  <a:spLocks noChangeShapeType="1"/>
                </p:cNvSpPr>
                <p:nvPr/>
              </p:nvSpPr>
              <p:spPr bwMode="auto">
                <a:xfrm>
                  <a:off x="2536" y="3512"/>
                  <a:ext cx="2105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9001" name="Line 69"/>
                <p:cNvSpPr>
                  <a:spLocks noChangeShapeType="1"/>
                </p:cNvSpPr>
                <p:nvPr/>
              </p:nvSpPr>
              <p:spPr bwMode="auto">
                <a:xfrm>
                  <a:off x="223" y="3512"/>
                  <a:ext cx="2223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9002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223" y="1480"/>
                  <a:ext cx="0" cy="203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9003" name="Line 71"/>
                <p:cNvSpPr>
                  <a:spLocks noChangeShapeType="1"/>
                </p:cNvSpPr>
                <p:nvPr/>
              </p:nvSpPr>
              <p:spPr bwMode="auto">
                <a:xfrm flipV="1">
                  <a:off x="4641" y="1480"/>
                  <a:ext cx="0" cy="203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9004" name="Line 72"/>
                <p:cNvSpPr>
                  <a:spLocks noChangeShapeType="1"/>
                </p:cNvSpPr>
                <p:nvPr/>
              </p:nvSpPr>
              <p:spPr bwMode="auto">
                <a:xfrm>
                  <a:off x="4241" y="1488"/>
                  <a:ext cx="400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sp>
        <p:nvSpPr>
          <p:cNvPr id="89161" name="Line 73"/>
          <p:cNvSpPr>
            <a:spLocks noChangeShapeType="1"/>
          </p:cNvSpPr>
          <p:nvPr/>
        </p:nvSpPr>
        <p:spPr bwMode="auto">
          <a:xfrm>
            <a:off x="501650" y="960438"/>
            <a:ext cx="8404225" cy="296386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9162" name="Text Box 74"/>
          <p:cNvSpPr txBox="1">
            <a:spLocks noChangeArrowheads="1"/>
          </p:cNvSpPr>
          <p:nvPr/>
        </p:nvSpPr>
        <p:spPr bwMode="auto">
          <a:xfrm>
            <a:off x="3994150" y="1206500"/>
            <a:ext cx="20875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400">
                <a:latin typeface="Times New Roman" pitchFamily="18" charset="0"/>
              </a:rPr>
              <a:t>Depletion layer</a:t>
            </a:r>
            <a:endParaRPr lang="ja-JP" altLang="en-US" sz="2400">
              <a:latin typeface="Times New Roman" pitchFamily="18" charset="0"/>
            </a:endParaRPr>
          </a:p>
        </p:txBody>
      </p:sp>
      <p:sp>
        <p:nvSpPr>
          <p:cNvPr id="89163" name="AutoShape 75"/>
          <p:cNvSpPr>
            <a:spLocks noChangeArrowheads="1"/>
          </p:cNvSpPr>
          <p:nvPr/>
        </p:nvSpPr>
        <p:spPr bwMode="auto">
          <a:xfrm>
            <a:off x="4673600" y="2268538"/>
            <a:ext cx="215900" cy="215900"/>
          </a:xfrm>
          <a:prstGeom prst="smileyFace">
            <a:avLst>
              <a:gd name="adj" fmla="val 4653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9164" name="AutoShape 76"/>
          <p:cNvSpPr>
            <a:spLocks noChangeArrowheads="1"/>
          </p:cNvSpPr>
          <p:nvPr/>
        </p:nvSpPr>
        <p:spPr bwMode="auto">
          <a:xfrm>
            <a:off x="4454525" y="2447925"/>
            <a:ext cx="217488" cy="217488"/>
          </a:xfrm>
          <a:prstGeom prst="smileyFace">
            <a:avLst>
              <a:gd name="adj" fmla="val 4653"/>
            </a:avLst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9165" name="AutoShape 77"/>
          <p:cNvSpPr>
            <a:spLocks noChangeArrowheads="1"/>
          </p:cNvSpPr>
          <p:nvPr/>
        </p:nvSpPr>
        <p:spPr bwMode="auto">
          <a:xfrm>
            <a:off x="3706813" y="1871663"/>
            <a:ext cx="215900" cy="215900"/>
          </a:xfrm>
          <a:prstGeom prst="smileyFace">
            <a:avLst>
              <a:gd name="adj" fmla="val 4653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9166" name="AutoShape 78"/>
          <p:cNvSpPr>
            <a:spLocks noChangeArrowheads="1"/>
          </p:cNvSpPr>
          <p:nvPr/>
        </p:nvSpPr>
        <p:spPr bwMode="auto">
          <a:xfrm>
            <a:off x="3487738" y="2051050"/>
            <a:ext cx="217487" cy="217488"/>
          </a:xfrm>
          <a:prstGeom prst="smileyFace">
            <a:avLst>
              <a:gd name="adj" fmla="val 4653"/>
            </a:avLst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9167" name="AutoShape 79"/>
          <p:cNvSpPr>
            <a:spLocks noChangeArrowheads="1"/>
          </p:cNvSpPr>
          <p:nvPr/>
        </p:nvSpPr>
        <p:spPr bwMode="auto">
          <a:xfrm>
            <a:off x="3175000" y="1692275"/>
            <a:ext cx="215900" cy="215900"/>
          </a:xfrm>
          <a:prstGeom prst="smileyFace">
            <a:avLst>
              <a:gd name="adj" fmla="val 4653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9168" name="AutoShape 80"/>
          <p:cNvSpPr>
            <a:spLocks noChangeArrowheads="1"/>
          </p:cNvSpPr>
          <p:nvPr/>
        </p:nvSpPr>
        <p:spPr bwMode="auto">
          <a:xfrm>
            <a:off x="2955925" y="1871663"/>
            <a:ext cx="217488" cy="217487"/>
          </a:xfrm>
          <a:prstGeom prst="smileyFace">
            <a:avLst>
              <a:gd name="adj" fmla="val 4653"/>
            </a:avLst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9169" name="AutoShape 81"/>
          <p:cNvSpPr>
            <a:spLocks noChangeArrowheads="1"/>
          </p:cNvSpPr>
          <p:nvPr/>
        </p:nvSpPr>
        <p:spPr bwMode="auto">
          <a:xfrm>
            <a:off x="5468938" y="2520950"/>
            <a:ext cx="215900" cy="215900"/>
          </a:xfrm>
          <a:prstGeom prst="smileyFace">
            <a:avLst>
              <a:gd name="adj" fmla="val 4653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9170" name="AutoShape 82"/>
          <p:cNvSpPr>
            <a:spLocks noChangeArrowheads="1"/>
          </p:cNvSpPr>
          <p:nvPr/>
        </p:nvSpPr>
        <p:spPr bwMode="auto">
          <a:xfrm>
            <a:off x="5249863" y="2700338"/>
            <a:ext cx="217487" cy="217487"/>
          </a:xfrm>
          <a:prstGeom prst="smileyFace">
            <a:avLst>
              <a:gd name="adj" fmla="val 4653"/>
            </a:avLst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9171" name="AutoShape 83"/>
          <p:cNvSpPr>
            <a:spLocks noChangeArrowheads="1"/>
          </p:cNvSpPr>
          <p:nvPr/>
        </p:nvSpPr>
        <p:spPr bwMode="auto">
          <a:xfrm>
            <a:off x="6297613" y="2809875"/>
            <a:ext cx="215900" cy="215900"/>
          </a:xfrm>
          <a:prstGeom prst="smileyFace">
            <a:avLst>
              <a:gd name="adj" fmla="val 4653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9172" name="AutoShape 84"/>
          <p:cNvSpPr>
            <a:spLocks noChangeArrowheads="1"/>
          </p:cNvSpPr>
          <p:nvPr/>
        </p:nvSpPr>
        <p:spPr bwMode="auto">
          <a:xfrm>
            <a:off x="6078538" y="2989263"/>
            <a:ext cx="217487" cy="217487"/>
          </a:xfrm>
          <a:prstGeom prst="smileyFace">
            <a:avLst>
              <a:gd name="adj" fmla="val 4653"/>
            </a:avLst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ja-JP" sz="2400">
              <a:latin typeface="Times New Roman" pitchFamily="18" charset="0"/>
            </a:endParaRPr>
          </a:p>
        </p:txBody>
      </p:sp>
      <p:sp>
        <p:nvSpPr>
          <p:cNvPr id="89173" name="AutoShape 85"/>
          <p:cNvSpPr>
            <a:spLocks noChangeArrowheads="1"/>
          </p:cNvSpPr>
          <p:nvPr/>
        </p:nvSpPr>
        <p:spPr bwMode="auto">
          <a:xfrm>
            <a:off x="7126288" y="3098800"/>
            <a:ext cx="215900" cy="215900"/>
          </a:xfrm>
          <a:prstGeom prst="smileyFace">
            <a:avLst>
              <a:gd name="adj" fmla="val 4653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9174" name="AutoShape 86"/>
          <p:cNvSpPr>
            <a:spLocks noChangeArrowheads="1"/>
          </p:cNvSpPr>
          <p:nvPr/>
        </p:nvSpPr>
        <p:spPr bwMode="auto">
          <a:xfrm>
            <a:off x="6907213" y="3278188"/>
            <a:ext cx="217487" cy="217487"/>
          </a:xfrm>
          <a:prstGeom prst="smileyFace">
            <a:avLst>
              <a:gd name="adj" fmla="val 4653"/>
            </a:avLst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9175" name="AutoShape 87"/>
          <p:cNvSpPr>
            <a:spLocks noChangeArrowheads="1"/>
          </p:cNvSpPr>
          <p:nvPr/>
        </p:nvSpPr>
        <p:spPr bwMode="auto">
          <a:xfrm>
            <a:off x="2228850" y="1400175"/>
            <a:ext cx="215900" cy="215900"/>
          </a:xfrm>
          <a:prstGeom prst="smileyFace">
            <a:avLst>
              <a:gd name="adj" fmla="val 4653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9176" name="AutoShape 88"/>
          <p:cNvSpPr>
            <a:spLocks noChangeArrowheads="1"/>
          </p:cNvSpPr>
          <p:nvPr/>
        </p:nvSpPr>
        <p:spPr bwMode="auto">
          <a:xfrm>
            <a:off x="2049463" y="1582738"/>
            <a:ext cx="217487" cy="217487"/>
          </a:xfrm>
          <a:prstGeom prst="smileyFace">
            <a:avLst>
              <a:gd name="adj" fmla="val 4653"/>
            </a:avLst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89177" name="Group 89"/>
          <p:cNvGrpSpPr>
            <a:grpSpLocks/>
          </p:cNvGrpSpPr>
          <p:nvPr/>
        </p:nvGrpSpPr>
        <p:grpSpPr bwMode="auto">
          <a:xfrm>
            <a:off x="20638" y="960438"/>
            <a:ext cx="9218612" cy="4265612"/>
            <a:chOff x="13" y="605"/>
            <a:chExt cx="5807" cy="2687"/>
          </a:xfrm>
        </p:grpSpPr>
        <p:grpSp>
          <p:nvGrpSpPr>
            <p:cNvPr id="38957" name="Group 90"/>
            <p:cNvGrpSpPr>
              <a:grpSpLocks/>
            </p:cNvGrpSpPr>
            <p:nvPr/>
          </p:nvGrpSpPr>
          <p:grpSpPr bwMode="auto">
            <a:xfrm>
              <a:off x="13" y="605"/>
              <a:ext cx="1096" cy="2687"/>
              <a:chOff x="13" y="605"/>
              <a:chExt cx="1096" cy="2687"/>
            </a:xfrm>
          </p:grpSpPr>
          <p:grpSp>
            <p:nvGrpSpPr>
              <p:cNvPr id="38980" name="Group 91"/>
              <p:cNvGrpSpPr>
                <a:grpSpLocks/>
              </p:cNvGrpSpPr>
              <p:nvPr/>
            </p:nvGrpSpPr>
            <p:grpSpPr bwMode="auto">
              <a:xfrm>
                <a:off x="13" y="605"/>
                <a:ext cx="1096" cy="532"/>
                <a:chOff x="-29" y="358"/>
                <a:chExt cx="1096" cy="532"/>
              </a:xfrm>
            </p:grpSpPr>
            <p:sp>
              <p:nvSpPr>
                <p:cNvPr id="38991" name="Rectangle 92"/>
                <p:cNvSpPr>
                  <a:spLocks noChangeArrowheads="1"/>
                </p:cNvSpPr>
                <p:nvPr/>
              </p:nvSpPr>
              <p:spPr bwMode="auto">
                <a:xfrm>
                  <a:off x="1011" y="358"/>
                  <a:ext cx="56" cy="532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992" name="AutoShape 93"/>
                <p:cNvSpPr>
                  <a:spLocks noChangeArrowheads="1"/>
                </p:cNvSpPr>
                <p:nvPr/>
              </p:nvSpPr>
              <p:spPr bwMode="auto">
                <a:xfrm rot="-5400000">
                  <a:off x="322" y="428"/>
                  <a:ext cx="338" cy="374"/>
                </a:xfrm>
                <a:prstGeom prst="triangle">
                  <a:avLst>
                    <a:gd name="adj" fmla="val 50000"/>
                  </a:avLst>
                </a:prstGeom>
                <a:noFill/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993" name="Line 94"/>
                <p:cNvSpPr>
                  <a:spLocks noChangeShapeType="1"/>
                </p:cNvSpPr>
                <p:nvPr/>
              </p:nvSpPr>
              <p:spPr bwMode="auto">
                <a:xfrm>
                  <a:off x="678" y="615"/>
                  <a:ext cx="333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994" name="Line 95"/>
                <p:cNvSpPr>
                  <a:spLocks noChangeShapeType="1"/>
                </p:cNvSpPr>
                <p:nvPr/>
              </p:nvSpPr>
              <p:spPr bwMode="auto">
                <a:xfrm>
                  <a:off x="-29" y="621"/>
                  <a:ext cx="333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8981" name="Group 96"/>
              <p:cNvGrpSpPr>
                <a:grpSpLocks/>
              </p:cNvGrpSpPr>
              <p:nvPr/>
            </p:nvGrpSpPr>
            <p:grpSpPr bwMode="auto">
              <a:xfrm>
                <a:off x="13" y="1686"/>
                <a:ext cx="1096" cy="532"/>
                <a:chOff x="-29" y="358"/>
                <a:chExt cx="1096" cy="532"/>
              </a:xfrm>
            </p:grpSpPr>
            <p:sp>
              <p:nvSpPr>
                <p:cNvPr id="38987" name="Rectangle 97"/>
                <p:cNvSpPr>
                  <a:spLocks noChangeArrowheads="1"/>
                </p:cNvSpPr>
                <p:nvPr/>
              </p:nvSpPr>
              <p:spPr bwMode="auto">
                <a:xfrm>
                  <a:off x="1011" y="358"/>
                  <a:ext cx="56" cy="532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988" name="AutoShape 98"/>
                <p:cNvSpPr>
                  <a:spLocks noChangeArrowheads="1"/>
                </p:cNvSpPr>
                <p:nvPr/>
              </p:nvSpPr>
              <p:spPr bwMode="auto">
                <a:xfrm rot="-5400000">
                  <a:off x="322" y="428"/>
                  <a:ext cx="338" cy="374"/>
                </a:xfrm>
                <a:prstGeom prst="triangle">
                  <a:avLst>
                    <a:gd name="adj" fmla="val 50000"/>
                  </a:avLst>
                </a:prstGeom>
                <a:noFill/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989" name="Line 99"/>
                <p:cNvSpPr>
                  <a:spLocks noChangeShapeType="1"/>
                </p:cNvSpPr>
                <p:nvPr/>
              </p:nvSpPr>
              <p:spPr bwMode="auto">
                <a:xfrm>
                  <a:off x="678" y="615"/>
                  <a:ext cx="333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990" name="Line 100"/>
                <p:cNvSpPr>
                  <a:spLocks noChangeShapeType="1"/>
                </p:cNvSpPr>
                <p:nvPr/>
              </p:nvSpPr>
              <p:spPr bwMode="auto">
                <a:xfrm>
                  <a:off x="-29" y="621"/>
                  <a:ext cx="333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8982" name="Group 101"/>
              <p:cNvGrpSpPr>
                <a:grpSpLocks/>
              </p:cNvGrpSpPr>
              <p:nvPr/>
            </p:nvGrpSpPr>
            <p:grpSpPr bwMode="auto">
              <a:xfrm>
                <a:off x="13" y="2760"/>
                <a:ext cx="1096" cy="532"/>
                <a:chOff x="-29" y="358"/>
                <a:chExt cx="1096" cy="532"/>
              </a:xfrm>
            </p:grpSpPr>
            <p:sp>
              <p:nvSpPr>
                <p:cNvPr id="38983" name="Rectangle 102"/>
                <p:cNvSpPr>
                  <a:spLocks noChangeArrowheads="1"/>
                </p:cNvSpPr>
                <p:nvPr/>
              </p:nvSpPr>
              <p:spPr bwMode="auto">
                <a:xfrm>
                  <a:off x="1011" y="358"/>
                  <a:ext cx="56" cy="532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984" name="AutoShape 103"/>
                <p:cNvSpPr>
                  <a:spLocks noChangeArrowheads="1"/>
                </p:cNvSpPr>
                <p:nvPr/>
              </p:nvSpPr>
              <p:spPr bwMode="auto">
                <a:xfrm rot="-5400000">
                  <a:off x="322" y="428"/>
                  <a:ext cx="338" cy="374"/>
                </a:xfrm>
                <a:prstGeom prst="triangle">
                  <a:avLst>
                    <a:gd name="adj" fmla="val 50000"/>
                  </a:avLst>
                </a:prstGeom>
                <a:noFill/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985" name="Line 104"/>
                <p:cNvSpPr>
                  <a:spLocks noChangeShapeType="1"/>
                </p:cNvSpPr>
                <p:nvPr/>
              </p:nvSpPr>
              <p:spPr bwMode="auto">
                <a:xfrm>
                  <a:off x="678" y="615"/>
                  <a:ext cx="333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986" name="Line 105"/>
                <p:cNvSpPr>
                  <a:spLocks noChangeShapeType="1"/>
                </p:cNvSpPr>
                <p:nvPr/>
              </p:nvSpPr>
              <p:spPr bwMode="auto">
                <a:xfrm>
                  <a:off x="-29" y="621"/>
                  <a:ext cx="333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8958" name="Group 106"/>
            <p:cNvGrpSpPr>
              <a:grpSpLocks/>
            </p:cNvGrpSpPr>
            <p:nvPr/>
          </p:nvGrpSpPr>
          <p:grpSpPr bwMode="auto">
            <a:xfrm>
              <a:off x="4738" y="625"/>
              <a:ext cx="1082" cy="2652"/>
              <a:chOff x="4738" y="625"/>
              <a:chExt cx="1082" cy="2652"/>
            </a:xfrm>
          </p:grpSpPr>
          <p:grpSp>
            <p:nvGrpSpPr>
              <p:cNvPr id="38959" name="Group 107"/>
              <p:cNvGrpSpPr>
                <a:grpSpLocks/>
              </p:cNvGrpSpPr>
              <p:nvPr/>
            </p:nvGrpSpPr>
            <p:grpSpPr bwMode="auto">
              <a:xfrm>
                <a:off x="4738" y="625"/>
                <a:ext cx="1082" cy="532"/>
                <a:chOff x="4696" y="358"/>
                <a:chExt cx="1082" cy="532"/>
              </a:xfrm>
            </p:grpSpPr>
            <p:grpSp>
              <p:nvGrpSpPr>
                <p:cNvPr id="38974" name="Group 108"/>
                <p:cNvGrpSpPr>
                  <a:grpSpLocks/>
                </p:cNvGrpSpPr>
                <p:nvPr/>
              </p:nvGrpSpPr>
              <p:grpSpPr bwMode="auto">
                <a:xfrm>
                  <a:off x="4696" y="358"/>
                  <a:ext cx="756" cy="532"/>
                  <a:chOff x="4696" y="358"/>
                  <a:chExt cx="756" cy="532"/>
                </a:xfrm>
              </p:grpSpPr>
              <p:sp>
                <p:nvSpPr>
                  <p:cNvPr id="38978" name="Rectangle 109"/>
                  <p:cNvSpPr>
                    <a:spLocks noChangeArrowheads="1"/>
                  </p:cNvSpPr>
                  <p:nvPr/>
                </p:nvSpPr>
                <p:spPr bwMode="auto">
                  <a:xfrm>
                    <a:off x="4696" y="358"/>
                    <a:ext cx="56" cy="532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8979" name="AutoShape 110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096" y="425"/>
                    <a:ext cx="338" cy="374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8975" name="Group 111"/>
                <p:cNvGrpSpPr>
                  <a:grpSpLocks/>
                </p:cNvGrpSpPr>
                <p:nvPr/>
              </p:nvGrpSpPr>
              <p:grpSpPr bwMode="auto">
                <a:xfrm>
                  <a:off x="4752" y="615"/>
                  <a:ext cx="1026" cy="0"/>
                  <a:chOff x="4752" y="615"/>
                  <a:chExt cx="1026" cy="0"/>
                </a:xfrm>
              </p:grpSpPr>
              <p:sp>
                <p:nvSpPr>
                  <p:cNvPr id="38976" name="Line 112"/>
                  <p:cNvSpPr>
                    <a:spLocks noChangeShapeType="1"/>
                  </p:cNvSpPr>
                  <p:nvPr/>
                </p:nvSpPr>
                <p:spPr bwMode="auto">
                  <a:xfrm>
                    <a:off x="4752" y="615"/>
                    <a:ext cx="326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8977" name="Line 113"/>
                  <p:cNvSpPr>
                    <a:spLocks noChangeShapeType="1"/>
                  </p:cNvSpPr>
                  <p:nvPr/>
                </p:nvSpPr>
                <p:spPr bwMode="auto">
                  <a:xfrm>
                    <a:off x="5452" y="615"/>
                    <a:ext cx="326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8960" name="Group 114"/>
              <p:cNvGrpSpPr>
                <a:grpSpLocks/>
              </p:cNvGrpSpPr>
              <p:nvPr/>
            </p:nvGrpSpPr>
            <p:grpSpPr bwMode="auto">
              <a:xfrm>
                <a:off x="4738" y="1686"/>
                <a:ext cx="1082" cy="532"/>
                <a:chOff x="4696" y="358"/>
                <a:chExt cx="1082" cy="532"/>
              </a:xfrm>
            </p:grpSpPr>
            <p:grpSp>
              <p:nvGrpSpPr>
                <p:cNvPr id="38968" name="Group 115"/>
                <p:cNvGrpSpPr>
                  <a:grpSpLocks/>
                </p:cNvGrpSpPr>
                <p:nvPr/>
              </p:nvGrpSpPr>
              <p:grpSpPr bwMode="auto">
                <a:xfrm>
                  <a:off x="4696" y="358"/>
                  <a:ext cx="756" cy="532"/>
                  <a:chOff x="4696" y="358"/>
                  <a:chExt cx="756" cy="532"/>
                </a:xfrm>
              </p:grpSpPr>
              <p:sp>
                <p:nvSpPr>
                  <p:cNvPr id="38972" name="Rectangle 116"/>
                  <p:cNvSpPr>
                    <a:spLocks noChangeArrowheads="1"/>
                  </p:cNvSpPr>
                  <p:nvPr/>
                </p:nvSpPr>
                <p:spPr bwMode="auto">
                  <a:xfrm>
                    <a:off x="4696" y="358"/>
                    <a:ext cx="56" cy="532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8973" name="AutoShape 11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096" y="425"/>
                    <a:ext cx="338" cy="374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8969" name="Group 118"/>
                <p:cNvGrpSpPr>
                  <a:grpSpLocks/>
                </p:cNvGrpSpPr>
                <p:nvPr/>
              </p:nvGrpSpPr>
              <p:grpSpPr bwMode="auto">
                <a:xfrm>
                  <a:off x="4752" y="615"/>
                  <a:ext cx="1026" cy="0"/>
                  <a:chOff x="4752" y="615"/>
                  <a:chExt cx="1026" cy="0"/>
                </a:xfrm>
              </p:grpSpPr>
              <p:sp>
                <p:nvSpPr>
                  <p:cNvPr id="38970" name="Line 119"/>
                  <p:cNvSpPr>
                    <a:spLocks noChangeShapeType="1"/>
                  </p:cNvSpPr>
                  <p:nvPr/>
                </p:nvSpPr>
                <p:spPr bwMode="auto">
                  <a:xfrm>
                    <a:off x="4752" y="615"/>
                    <a:ext cx="326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8971" name="Line 120"/>
                  <p:cNvSpPr>
                    <a:spLocks noChangeShapeType="1"/>
                  </p:cNvSpPr>
                  <p:nvPr/>
                </p:nvSpPr>
                <p:spPr bwMode="auto">
                  <a:xfrm>
                    <a:off x="5452" y="615"/>
                    <a:ext cx="326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8961" name="Group 121"/>
              <p:cNvGrpSpPr>
                <a:grpSpLocks/>
              </p:cNvGrpSpPr>
              <p:nvPr/>
            </p:nvGrpSpPr>
            <p:grpSpPr bwMode="auto">
              <a:xfrm>
                <a:off x="4738" y="2745"/>
                <a:ext cx="1082" cy="532"/>
                <a:chOff x="4696" y="358"/>
                <a:chExt cx="1082" cy="532"/>
              </a:xfrm>
            </p:grpSpPr>
            <p:grpSp>
              <p:nvGrpSpPr>
                <p:cNvPr id="38962" name="Group 122"/>
                <p:cNvGrpSpPr>
                  <a:grpSpLocks/>
                </p:cNvGrpSpPr>
                <p:nvPr/>
              </p:nvGrpSpPr>
              <p:grpSpPr bwMode="auto">
                <a:xfrm>
                  <a:off x="4696" y="358"/>
                  <a:ext cx="756" cy="532"/>
                  <a:chOff x="4696" y="358"/>
                  <a:chExt cx="756" cy="532"/>
                </a:xfrm>
              </p:grpSpPr>
              <p:sp>
                <p:nvSpPr>
                  <p:cNvPr id="38966" name="Rectangle 123"/>
                  <p:cNvSpPr>
                    <a:spLocks noChangeArrowheads="1"/>
                  </p:cNvSpPr>
                  <p:nvPr/>
                </p:nvSpPr>
                <p:spPr bwMode="auto">
                  <a:xfrm>
                    <a:off x="4696" y="358"/>
                    <a:ext cx="56" cy="532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8967" name="AutoShape 124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096" y="425"/>
                    <a:ext cx="338" cy="374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8963" name="Group 125"/>
                <p:cNvGrpSpPr>
                  <a:grpSpLocks/>
                </p:cNvGrpSpPr>
                <p:nvPr/>
              </p:nvGrpSpPr>
              <p:grpSpPr bwMode="auto">
                <a:xfrm>
                  <a:off x="4752" y="615"/>
                  <a:ext cx="1026" cy="0"/>
                  <a:chOff x="4752" y="615"/>
                  <a:chExt cx="1026" cy="0"/>
                </a:xfrm>
              </p:grpSpPr>
              <p:sp>
                <p:nvSpPr>
                  <p:cNvPr id="38964" name="Line 126"/>
                  <p:cNvSpPr>
                    <a:spLocks noChangeShapeType="1"/>
                  </p:cNvSpPr>
                  <p:nvPr/>
                </p:nvSpPr>
                <p:spPr bwMode="auto">
                  <a:xfrm>
                    <a:off x="4752" y="615"/>
                    <a:ext cx="326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8965" name="Line 127"/>
                  <p:cNvSpPr>
                    <a:spLocks noChangeShapeType="1"/>
                  </p:cNvSpPr>
                  <p:nvPr/>
                </p:nvSpPr>
                <p:spPr bwMode="auto">
                  <a:xfrm>
                    <a:off x="5452" y="615"/>
                    <a:ext cx="326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sp>
        <p:nvSpPr>
          <p:cNvPr id="38956" name="Rectangle 128"/>
          <p:cNvSpPr>
            <a:spLocks noChangeArrowheads="1"/>
          </p:cNvSpPr>
          <p:nvPr/>
        </p:nvSpPr>
        <p:spPr bwMode="auto">
          <a:xfrm>
            <a:off x="179388" y="0"/>
            <a:ext cx="8926512" cy="785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altLang="ja-JP" sz="4400">
                <a:solidFill>
                  <a:schemeClr val="tx2"/>
                </a:solidFill>
              </a:rPr>
              <a:t>Principle of semiconductor detector</a:t>
            </a:r>
            <a:endParaRPr lang="ja-JP" altLang="en-US" sz="44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294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6763E-6 L 0.14792 1.6763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89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96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06358E-6 L 0.16354 -3.06358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9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77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674 0.03145 L 0.03941 0.0314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89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99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87283E-6 L 0.21875 -3.87283E-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9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38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3.52601E-6 L 0.0533 -3.52601E-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891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6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9.24855E-7 L 0.0691 9.24855E-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9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5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7.51445E-7 L 0.07708 7.51445E-7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89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54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56069E-6 L -0.20191 1.56069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91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04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7.51445E-7 L -0.20712 7.51445E-7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891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365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16185E-6 L -0.11528 -4.16185E-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89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64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79769E-6 L -0.06007 -4.79769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89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3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9.24855E-7 L -0.07431 9.24855E-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89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15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2544 L -0.06702 0.02544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89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3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56069E-6 L -0.11372 1.56069E-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89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94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84971E-6 L -0.16094 1.84971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89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5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891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891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891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89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891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89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500"/>
                                        <p:tgtEl>
                                          <p:spTgt spid="891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89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500"/>
                                        <p:tgtEl>
                                          <p:spTgt spid="89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891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9" dur="500"/>
                                        <p:tgtEl>
                                          <p:spTgt spid="89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89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89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89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89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89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7" dur="500"/>
                                        <p:tgtEl>
                                          <p:spTgt spid="89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89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891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1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2.42775E-6 L 0.45781 -2.42775E-6 " pathEditMode="relative" rAng="0" ptsTypes="AA">
                                      <p:cBhvr>
                                        <p:cTn id="132" dur="2000" fill="hold"/>
                                        <p:tgtEl>
                                          <p:spTgt spid="891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882" y="0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04624E-7 L 0.39965 4.04624E-7 " pathEditMode="relative" rAng="0" ptsTypes="AA">
                                      <p:cBhvr>
                                        <p:cTn id="134" dur="2000" fill="hold"/>
                                        <p:tgtEl>
                                          <p:spTgt spid="89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83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E-6 -3.06358E-6 L 0.29393 -3.06358E-6 " pathEditMode="relative" rAng="0" ptsTypes="AA">
                                      <p:cBhvr>
                                        <p:cTn id="136" dur="2000" fill="hold"/>
                                        <p:tgtEl>
                                          <p:spTgt spid="891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87" y="0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93064E-6 L 0.20695 3.93064E-6 " pathEditMode="relative" rAng="0" ptsTypes="AA">
                                      <p:cBhvr>
                                        <p:cTn id="138" dur="2000" fill="hold"/>
                                        <p:tgtEl>
                                          <p:spTgt spid="891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47" y="0"/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00578E-6 L 0.11632 3.00578E-6 " pathEditMode="relative" rAng="0" ptsTypes="AA">
                                      <p:cBhvr>
                                        <p:cTn id="140" dur="2000" fill="hold"/>
                                        <p:tgtEl>
                                          <p:spTgt spid="89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16" y="0"/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7.51445E-7 L 0.0257 7.51445E-7 " pathEditMode="relative" rAng="0" ptsTypes="AA">
                                      <p:cBhvr>
                                        <p:cTn id="142" dur="2000" fill="hold"/>
                                        <p:tgtEl>
                                          <p:spTgt spid="891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5" y="0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9.24855E-7 L 0.56129 -0.00208 " pathEditMode="relative" rAng="0" ptsTypes="AA">
                                      <p:cBhvr>
                                        <p:cTn id="144" dur="2000" fill="hold"/>
                                        <p:tgtEl>
                                          <p:spTgt spid="891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056" y="-116"/>
                                    </p:animMotion>
                                  </p:childTnLst>
                                </p:cTn>
                              </p:par>
                              <p:par>
                                <p:cTn id="145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91329E-6 L -0.57414 4.91329E-6 " pathEditMode="relative" rAng="0" ptsTypes="AA">
                                      <p:cBhvr>
                                        <p:cTn id="146" dur="2000" fill="hold"/>
                                        <p:tgtEl>
                                          <p:spTgt spid="89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715" y="0"/>
                                    </p:animMotion>
                                  </p:childTnLst>
                                </p:cTn>
                              </p:par>
                              <p:par>
                                <p:cTn id="14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16185E-6 L -0.48351 -4.16185E-6 " pathEditMode="relative" rAng="0" ptsTypes="AA">
                                      <p:cBhvr>
                                        <p:cTn id="148" dur="2000" fill="hold"/>
                                        <p:tgtEl>
                                          <p:spTgt spid="89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184" y="0"/>
                                    </p:animMotion>
                                  </p:childTnLst>
                                </p:cTn>
                              </p:par>
                              <p:par>
                                <p:cTn id="14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23699E-6 L -0.39289 -3.23699E-6 " pathEditMode="relative" rAng="0" ptsTypes="AA">
                                      <p:cBhvr>
                                        <p:cTn id="150" dur="2000" fill="hold"/>
                                        <p:tgtEl>
                                          <p:spTgt spid="89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53" y="0"/>
                                    </p:animMotion>
                                  </p:childTnLst>
                                </p:cTn>
                              </p:par>
                              <p:par>
                                <p:cTn id="15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31214E-7 L -0.30591 -2.31214E-7 " pathEditMode="relative" rAng="0" ptsTypes="AA">
                                      <p:cBhvr>
                                        <p:cTn id="152" dur="2000" fill="hold"/>
                                        <p:tgtEl>
                                          <p:spTgt spid="891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95" y="0"/>
                                    </p:animMotion>
                                  </p:childTnLst>
                                </p:cTn>
                              </p:par>
                              <p:par>
                                <p:cTn id="153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23699E-6 L -0.20018 3.23699E-6 " pathEditMode="relative" rAng="0" ptsTypes="AA">
                                      <p:cBhvr>
                                        <p:cTn id="154" dur="2000" fill="hold"/>
                                        <p:tgtEl>
                                          <p:spTgt spid="891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17" y="0"/>
                                    </p:animMotion>
                                  </p:childTnLst>
                                </p:cTn>
                              </p:par>
                              <p:par>
                                <p:cTn id="155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04624E-7 L -0.14202 4.04624E-7 " pathEditMode="relative" rAng="0" ptsTypes="AA">
                                      <p:cBhvr>
                                        <p:cTn id="156" dur="2000" fill="hold"/>
                                        <p:tgtEl>
                                          <p:spTgt spid="89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01" y="0"/>
                                    </p:animMotion>
                                  </p:childTnLst>
                                </p:cTn>
                              </p:par>
                              <p:par>
                                <p:cTn id="15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32948E-6 L -0.04289 1.32948E-6 " pathEditMode="relative" rAng="0" ptsTypes="AA">
                                      <p:cBhvr>
                                        <p:cTn id="158" dur="2000" fill="hold"/>
                                        <p:tgtEl>
                                          <p:spTgt spid="89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5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 nodeType="clickPar">
                      <p:stCondLst>
                        <p:cond delay="indefinite"/>
                      </p:stCondLst>
                      <p:childTnLst>
                        <p:par>
                          <p:cTn id="1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130" grpId="0" animBg="1"/>
      <p:bldP spid="89130" grpId="1" animBg="1"/>
      <p:bldP spid="89131" grpId="0" animBg="1"/>
      <p:bldP spid="89131" grpId="1" animBg="1"/>
      <p:bldP spid="89132" grpId="0" animBg="1"/>
      <p:bldP spid="89132" grpId="1" animBg="1"/>
      <p:bldP spid="89133" grpId="0" animBg="1"/>
      <p:bldP spid="89133" grpId="1" animBg="1"/>
      <p:bldP spid="89134" grpId="0" animBg="1"/>
      <p:bldP spid="89134" grpId="1" animBg="1"/>
      <p:bldP spid="89135" grpId="0" animBg="1"/>
      <p:bldP spid="89135" grpId="1" animBg="1"/>
      <p:bldP spid="89136" grpId="0" animBg="1"/>
      <p:bldP spid="89137" grpId="0" animBg="1"/>
      <p:bldP spid="89137" grpId="1" animBg="1"/>
      <p:bldP spid="89138" grpId="0" animBg="1"/>
      <p:bldP spid="89139" grpId="0" animBg="1"/>
      <p:bldP spid="89139" grpId="1" animBg="1"/>
      <p:bldP spid="89140" grpId="0" animBg="1"/>
      <p:bldP spid="89140" grpId="1" animBg="1"/>
      <p:bldP spid="89141" grpId="0" animBg="1"/>
      <p:bldP spid="89141" grpId="1" animBg="1"/>
      <p:bldP spid="89142" grpId="0" animBg="1"/>
      <p:bldP spid="89142" grpId="1" animBg="1"/>
      <p:bldP spid="89142" grpId="2" animBg="1"/>
      <p:bldP spid="89143" grpId="0" animBg="1"/>
      <p:bldP spid="89143" grpId="1" animBg="1"/>
      <p:bldP spid="89144" grpId="0" animBg="1"/>
      <p:bldP spid="89144" grpId="1" animBg="1"/>
      <p:bldP spid="89145" grpId="0" animBg="1"/>
      <p:bldP spid="89146" grpId="0" animBg="1"/>
      <p:bldP spid="89146" grpId="1" animBg="1"/>
      <p:bldP spid="89147" grpId="0" animBg="1"/>
      <p:bldP spid="89147" grpId="1" animBg="1"/>
      <p:bldP spid="89161" grpId="0" animBg="1"/>
      <p:bldP spid="89162" grpId="0"/>
      <p:bldP spid="89163" grpId="0" animBg="1"/>
      <p:bldP spid="89163" grpId="1" animBg="1"/>
      <p:bldP spid="89164" grpId="0" animBg="1"/>
      <p:bldP spid="89164" grpId="1" animBg="1"/>
      <p:bldP spid="89165" grpId="0" animBg="1"/>
      <p:bldP spid="89165" grpId="1" animBg="1"/>
      <p:bldP spid="89166" grpId="0" animBg="1"/>
      <p:bldP spid="89166" grpId="1" animBg="1"/>
      <p:bldP spid="89167" grpId="0" animBg="1"/>
      <p:bldP spid="89167" grpId="1" animBg="1"/>
      <p:bldP spid="89168" grpId="0" animBg="1"/>
      <p:bldP spid="89168" grpId="1" animBg="1"/>
      <p:bldP spid="89169" grpId="0" animBg="1"/>
      <p:bldP spid="89169" grpId="1" animBg="1"/>
      <p:bldP spid="89170" grpId="0" animBg="1"/>
      <p:bldP spid="89170" grpId="1" animBg="1"/>
      <p:bldP spid="89171" grpId="0" animBg="1"/>
      <p:bldP spid="89171" grpId="1" animBg="1"/>
      <p:bldP spid="89172" grpId="0" animBg="1"/>
      <p:bldP spid="89172" grpId="1" animBg="1"/>
      <p:bldP spid="89173" grpId="0" animBg="1"/>
      <p:bldP spid="89173" grpId="1" animBg="1"/>
      <p:bldP spid="89174" grpId="0" animBg="1"/>
      <p:bldP spid="89174" grpId="1" animBg="1"/>
      <p:bldP spid="89175" grpId="0" animBg="1"/>
      <p:bldP spid="89175" grpId="1" animBg="1"/>
      <p:bldP spid="89176" grpId="0" animBg="1"/>
      <p:bldP spid="89176" grpId="1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accessscience.com/loadBinary.aspx?filename=352400FG001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132856"/>
            <a:ext cx="5616624" cy="4197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467544" y="692696"/>
            <a:ext cx="758874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No big difference from old leaf electroscope </a:t>
            </a:r>
          </a:p>
          <a:p>
            <a:r>
              <a:rPr lang="en-US" altLang="ja-JP" sz="3200"/>
              <a:t>s</a:t>
            </a:r>
            <a:r>
              <a:rPr lang="en-US" altLang="ja-JP" sz="3200" smtClean="0"/>
              <a:t>hown </a:t>
            </a:r>
            <a:r>
              <a:rPr lang="en-US" altLang="ja-JP" sz="3200" dirty="0" smtClean="0"/>
              <a:t>yesterday</a:t>
            </a:r>
            <a:r>
              <a:rPr kumimoji="1" lang="en-US" altLang="ja-JP" sz="3200" dirty="0" smtClean="0"/>
              <a:t>!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6279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eaLnBrk="1" hangingPunct="1"/>
            <a:r>
              <a:rPr lang="en-US" altLang="ja-JP" dirty="0" smtClean="0"/>
              <a:t>Wire chambers invented by </a:t>
            </a:r>
            <a:r>
              <a:rPr lang="en-US" altLang="ja-JP" dirty="0" err="1" smtClean="0"/>
              <a:t>Charpak</a:t>
            </a:r>
            <a:endParaRPr lang="ja-JP" altLang="en-US" dirty="0" smtClean="0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497DC4-D1E8-40D0-8D11-7C380956211C}" type="datetime4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September 23, 2018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F57B25-B184-4C2A-91FA-A21AB9C3023A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 altLang="ja-JP">
              <a:solidFill>
                <a:srgbClr val="000000"/>
              </a:solidFill>
            </a:endParaRPr>
          </a:p>
        </p:txBody>
      </p:sp>
      <p:pic>
        <p:nvPicPr>
          <p:cNvPr id="12" name="Picture 5" descr="conventional drift chamb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17638"/>
            <a:ext cx="6776963" cy="468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3480297" y="2819329"/>
            <a:ext cx="1108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Ionization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047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Drift velocity</a:t>
            </a:r>
            <a:endParaRPr lang="ja-JP" altLang="en-US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138" y="1404938"/>
            <a:ext cx="815498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89521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Electron avalanche multiplication</a:t>
            </a:r>
            <a:endParaRPr lang="ja-JP" altLang="en-US" smtClean="0"/>
          </a:p>
        </p:txBody>
      </p:sp>
      <p:pic>
        <p:nvPicPr>
          <p:cNvPr id="4505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8363" y="1630363"/>
            <a:ext cx="5565775" cy="498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1603375"/>
            <a:ext cx="3457575" cy="508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5061" name="Object 6"/>
          <p:cNvGraphicFramePr>
            <a:graphicFrameLocks noGrp="1" noChangeAspect="1"/>
          </p:cNvGraphicFramePr>
          <p:nvPr>
            <p:ph idx="1"/>
          </p:nvPr>
        </p:nvGraphicFramePr>
        <p:xfrm>
          <a:off x="4983163" y="2286000"/>
          <a:ext cx="2208212" cy="700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2" name="数式" r:id="rId5" imgW="1231366" imgH="393529" progId="Equation.3">
                  <p:embed/>
                </p:oleObj>
              </mc:Choice>
              <mc:Fallback>
                <p:oleObj name="数式" r:id="rId5" imgW="1231366" imgH="393529" progId="Equation.3">
                  <p:embed/>
                  <p:pic>
                    <p:nvPicPr>
                      <p:cNvPr id="45061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83163" y="2286000"/>
                        <a:ext cx="2208212" cy="700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23474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4546600" cy="4525963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endParaRPr lang="en-US" altLang="ja-JP" dirty="0" smtClean="0"/>
          </a:p>
          <a:p>
            <a:pPr eaLnBrk="1" hangingPunct="1">
              <a:defRPr/>
            </a:pPr>
            <a:endParaRPr lang="en-US" altLang="ja-JP" dirty="0" smtClean="0"/>
          </a:p>
          <a:p>
            <a:pPr eaLnBrk="1" hangingPunct="1">
              <a:defRPr/>
            </a:pPr>
            <a:endParaRPr lang="en-US" altLang="ja-JP" dirty="0" smtClean="0"/>
          </a:p>
          <a:p>
            <a:pPr eaLnBrk="1" hangingPunct="1">
              <a:defRPr/>
            </a:pPr>
            <a:endParaRPr lang="en-US" altLang="ja-JP" dirty="0" smtClean="0"/>
          </a:p>
          <a:p>
            <a:pPr eaLnBrk="1" hangingPunct="1">
              <a:defRPr/>
            </a:pPr>
            <a:endParaRPr lang="en-US" altLang="ja-JP" dirty="0" smtClean="0"/>
          </a:p>
          <a:p>
            <a:pPr eaLnBrk="1" hangingPunct="1">
              <a:defRPr/>
            </a:pPr>
            <a:endParaRPr lang="en-US" altLang="ja-JP" dirty="0" smtClean="0"/>
          </a:p>
        </p:txBody>
      </p:sp>
      <p:graphicFrame>
        <p:nvGraphicFramePr>
          <p:cNvPr id="46083" name="Object 2"/>
          <p:cNvGraphicFramePr>
            <a:graphicFrameLocks noChangeAspect="1"/>
          </p:cNvGraphicFramePr>
          <p:nvPr/>
        </p:nvGraphicFramePr>
        <p:xfrm>
          <a:off x="5414963" y="3500438"/>
          <a:ext cx="3729037" cy="1839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6" name="数式" r:id="rId3" imgW="977476" imgH="482391" progId="Equation.3">
                  <p:embed/>
                </p:oleObj>
              </mc:Choice>
              <mc:Fallback>
                <p:oleObj name="数式" r:id="rId3" imgW="977476" imgH="482391" progId="Equation.3">
                  <p:embed/>
                  <p:pic>
                    <p:nvPicPr>
                      <p:cNvPr id="4608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4963" y="3500438"/>
                        <a:ext cx="3729037" cy="1839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84" name="Text Box 6"/>
          <p:cNvSpPr>
            <a:spLocks noGrp="1" noChangeArrowheads="1"/>
          </p:cNvSpPr>
          <p:nvPr>
            <p:ph type="title"/>
          </p:nvPr>
        </p:nvSpPr>
        <p:spPr>
          <a:xfrm>
            <a:off x="631825" y="549275"/>
            <a:ext cx="7591425" cy="1076325"/>
          </a:xfrm>
        </p:spPr>
        <p:txBody>
          <a:bodyPr>
            <a:spAutoFit/>
          </a:bodyPr>
          <a:lstStyle/>
          <a:p>
            <a:pPr eaLnBrk="1" hangingPunct="1"/>
            <a:r>
              <a:rPr lang="en-US" altLang="ja-JP" sz="3200" smtClean="0">
                <a:solidFill>
                  <a:schemeClr val="hlink"/>
                </a:solidFill>
              </a:rPr>
              <a:t>Electric field around a thin wire </a:t>
            </a:r>
            <a:br>
              <a:rPr lang="en-US" altLang="ja-JP" sz="3200" smtClean="0">
                <a:solidFill>
                  <a:schemeClr val="hlink"/>
                </a:solidFill>
              </a:rPr>
            </a:br>
            <a:r>
              <a:rPr lang="en-US" altLang="ja-JP" sz="3200" smtClean="0">
                <a:solidFill>
                  <a:schemeClr val="hlink"/>
                </a:solidFill>
              </a:rPr>
              <a:t>is </a:t>
            </a:r>
            <a:r>
              <a:rPr lang="en-US" altLang="ja-JP" sz="3200" smtClean="0">
                <a:solidFill>
                  <a:srgbClr val="FF0000"/>
                </a:solidFill>
              </a:rPr>
              <a:t>extremly high</a:t>
            </a:r>
            <a:endParaRPr lang="ja-JP" altLang="en-US" sz="3200" smtClean="0">
              <a:solidFill>
                <a:srgbClr val="FF0000"/>
              </a:solidFill>
            </a:endParaRPr>
          </a:p>
        </p:txBody>
      </p:sp>
      <p:grpSp>
        <p:nvGrpSpPr>
          <p:cNvPr id="46085" name="グループ化 15"/>
          <p:cNvGrpSpPr>
            <a:grpSpLocks/>
          </p:cNvGrpSpPr>
          <p:nvPr/>
        </p:nvGrpSpPr>
        <p:grpSpPr bwMode="auto">
          <a:xfrm>
            <a:off x="1692275" y="2565400"/>
            <a:ext cx="3167063" cy="1439863"/>
            <a:chOff x="395536" y="3212976"/>
            <a:chExt cx="3168352" cy="1440160"/>
          </a:xfrm>
        </p:grpSpPr>
        <p:sp>
          <p:nvSpPr>
            <p:cNvPr id="11" name="弦 10"/>
            <p:cNvSpPr/>
            <p:nvPr/>
          </p:nvSpPr>
          <p:spPr>
            <a:xfrm rot="10800000">
              <a:off x="2699937" y="3212976"/>
              <a:ext cx="863951" cy="1440160"/>
            </a:xfrm>
            <a:prstGeom prst="chord">
              <a:avLst>
                <a:gd name="adj1" fmla="val 5366692"/>
                <a:gd name="adj2" fmla="val 16200000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682991" y="3212976"/>
              <a:ext cx="2520387" cy="14401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" name="円/楕円 6"/>
            <p:cNvSpPr/>
            <p:nvPr/>
          </p:nvSpPr>
          <p:spPr>
            <a:xfrm>
              <a:off x="395536" y="3212976"/>
              <a:ext cx="576498" cy="144016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cxnSp>
          <p:nvCxnSpPr>
            <p:cNvPr id="14" name="直線コネクタ 13"/>
            <p:cNvCxnSpPr>
              <a:stCxn id="7" idx="0"/>
            </p:cNvCxnSpPr>
            <p:nvPr/>
          </p:nvCxnSpPr>
          <p:spPr>
            <a:xfrm rot="5400000" flipH="1" flipV="1">
              <a:off x="1979713" y="1916254"/>
              <a:ext cx="0" cy="25934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/>
            <p:cNvCxnSpPr/>
            <p:nvPr/>
          </p:nvCxnSpPr>
          <p:spPr>
            <a:xfrm rot="5400000" flipH="1" flipV="1">
              <a:off x="1979713" y="3356414"/>
              <a:ext cx="0" cy="25934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直線コネクタ 17"/>
          <p:cNvCxnSpPr>
            <a:endCxn id="7" idx="6"/>
          </p:cNvCxnSpPr>
          <p:nvPr/>
        </p:nvCxnSpPr>
        <p:spPr>
          <a:xfrm>
            <a:off x="900113" y="3284538"/>
            <a:ext cx="136842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>
            <a:off x="4859338" y="3284538"/>
            <a:ext cx="136842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088" name="テキスト ボックス 20"/>
          <p:cNvSpPr txBox="1">
            <a:spLocks noChangeArrowheads="1"/>
          </p:cNvSpPr>
          <p:nvPr/>
        </p:nvSpPr>
        <p:spPr bwMode="auto">
          <a:xfrm>
            <a:off x="1116013" y="2565400"/>
            <a:ext cx="4540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4000"/>
              <a:t>b</a:t>
            </a:r>
            <a:endParaRPr lang="ja-JP" altLang="en-US" sz="4000"/>
          </a:p>
        </p:txBody>
      </p:sp>
      <p:sp>
        <p:nvSpPr>
          <p:cNvPr id="46089" name="テキスト ボックス 21"/>
          <p:cNvSpPr txBox="1">
            <a:spLocks noChangeArrowheads="1"/>
          </p:cNvSpPr>
          <p:nvPr/>
        </p:nvSpPr>
        <p:spPr bwMode="auto">
          <a:xfrm flipH="1">
            <a:off x="6227763" y="3068638"/>
            <a:ext cx="280987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3200"/>
              <a:t>a</a:t>
            </a:r>
            <a:endParaRPr lang="ja-JP" altLang="en-US" sz="3200"/>
          </a:p>
        </p:txBody>
      </p:sp>
      <p:cxnSp>
        <p:nvCxnSpPr>
          <p:cNvPr id="24" name="直線矢印コネクタ 23"/>
          <p:cNvCxnSpPr/>
          <p:nvPr/>
        </p:nvCxnSpPr>
        <p:spPr>
          <a:xfrm rot="5400000">
            <a:off x="1150937" y="2960688"/>
            <a:ext cx="792163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091" name="テキスト ボックス 24"/>
          <p:cNvSpPr txBox="1">
            <a:spLocks noChangeArrowheads="1"/>
          </p:cNvSpPr>
          <p:nvPr/>
        </p:nvSpPr>
        <p:spPr bwMode="auto">
          <a:xfrm>
            <a:off x="5580063" y="2565400"/>
            <a:ext cx="4318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4000"/>
              <a:t>V</a:t>
            </a:r>
            <a:endParaRPr lang="ja-JP" altLang="en-US" sz="4000"/>
          </a:p>
        </p:txBody>
      </p:sp>
    </p:spTree>
    <p:extLst>
      <p:ext uri="{BB962C8B-B14F-4D97-AF65-F5344CB8AC3E}">
        <p14:creationId xmlns:p14="http://schemas.microsoft.com/office/powerpoint/2010/main" val="184582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Central Tracker</a:t>
            </a:r>
            <a:endParaRPr kumimoji="1" lang="ja-JP" altLang="en-US" dirty="0"/>
          </a:p>
        </p:txBody>
      </p:sp>
      <p:pic>
        <p:nvPicPr>
          <p:cNvPr id="4" name="CDC-B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49275" y="1600200"/>
            <a:ext cx="8045450" cy="4525963"/>
          </a:xfrm>
        </p:spPr>
      </p:pic>
    </p:spTree>
    <p:extLst>
      <p:ext uri="{BB962C8B-B14F-4D97-AF65-F5344CB8AC3E}">
        <p14:creationId xmlns:p14="http://schemas.microsoft.com/office/powerpoint/2010/main" val="1357152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ascade">
  <a:themeElements>
    <a:clrScheme name="Cascade 4">
      <a:dk1>
        <a:srgbClr val="FFFFCC"/>
      </a:dk1>
      <a:lt1>
        <a:srgbClr val="FFFFFF"/>
      </a:lt1>
      <a:dk2>
        <a:srgbClr val="000066"/>
      </a:dk2>
      <a:lt2>
        <a:srgbClr val="FFFFFF"/>
      </a:lt2>
      <a:accent1>
        <a:srgbClr val="0078F0"/>
      </a:accent1>
      <a:accent2>
        <a:srgbClr val="CCECFF"/>
      </a:accent2>
      <a:accent3>
        <a:srgbClr val="AAAAB8"/>
      </a:accent3>
      <a:accent4>
        <a:srgbClr val="DADADA"/>
      </a:accent4>
      <a:accent5>
        <a:srgbClr val="AABEF6"/>
      </a:accent5>
      <a:accent6>
        <a:srgbClr val="B9D6E7"/>
      </a:accent6>
      <a:hlink>
        <a:srgbClr val="3399FF"/>
      </a:hlink>
      <a:folHlink>
        <a:srgbClr val="FFCC00"/>
      </a:folHlink>
    </a:clrScheme>
    <a:fontScheme name="Cascad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ascade 1">
        <a:dk1>
          <a:srgbClr val="C0C0C0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5C5C8A"/>
        </a:accent6>
        <a:hlink>
          <a:srgbClr val="FFFF99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2">
        <a:dk1>
          <a:srgbClr val="CC99FF"/>
        </a:dk1>
        <a:lt1>
          <a:srgbClr val="FFFFFF"/>
        </a:lt1>
        <a:dk2>
          <a:srgbClr val="400040"/>
        </a:dk2>
        <a:lt2>
          <a:srgbClr val="FFFFFF"/>
        </a:lt2>
        <a:accent1>
          <a:srgbClr val="FF66FF"/>
        </a:accent1>
        <a:accent2>
          <a:srgbClr val="CC00CC"/>
        </a:accent2>
        <a:accent3>
          <a:srgbClr val="AFAAAF"/>
        </a:accent3>
        <a:accent4>
          <a:srgbClr val="DADADA"/>
        </a:accent4>
        <a:accent5>
          <a:srgbClr val="FFB8FF"/>
        </a:accent5>
        <a:accent6>
          <a:srgbClr val="B900B9"/>
        </a:accent6>
        <a:hlink>
          <a:srgbClr val="FF7C80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3">
        <a:dk1>
          <a:srgbClr val="CC99FF"/>
        </a:dk1>
        <a:lt1>
          <a:srgbClr val="FFFFFF"/>
        </a:lt1>
        <a:dk2>
          <a:srgbClr val="34022D"/>
        </a:dk2>
        <a:lt2>
          <a:srgbClr val="FFFFFF"/>
        </a:lt2>
        <a:accent1>
          <a:srgbClr val="775EC8"/>
        </a:accent1>
        <a:accent2>
          <a:srgbClr val="9933FF"/>
        </a:accent2>
        <a:accent3>
          <a:srgbClr val="AEAAAD"/>
        </a:accent3>
        <a:accent4>
          <a:srgbClr val="DADADA"/>
        </a:accent4>
        <a:accent5>
          <a:srgbClr val="BDB6E0"/>
        </a:accent5>
        <a:accent6>
          <a:srgbClr val="8A2DE7"/>
        </a:accent6>
        <a:hlink>
          <a:srgbClr val="993366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4">
        <a:dk1>
          <a:srgbClr val="FFFFCC"/>
        </a:dk1>
        <a:lt1>
          <a:srgbClr val="FFFFFF"/>
        </a:lt1>
        <a:dk2>
          <a:srgbClr val="000066"/>
        </a:dk2>
        <a:lt2>
          <a:srgbClr val="FFFFFF"/>
        </a:lt2>
        <a:accent1>
          <a:srgbClr val="0078F0"/>
        </a:accent1>
        <a:accent2>
          <a:srgbClr val="CCECFF"/>
        </a:accent2>
        <a:accent3>
          <a:srgbClr val="AAAAB8"/>
        </a:accent3>
        <a:accent4>
          <a:srgbClr val="DADADA"/>
        </a:accent4>
        <a:accent5>
          <a:srgbClr val="AABEF6"/>
        </a:accent5>
        <a:accent6>
          <a:srgbClr val="B9D6E7"/>
        </a:accent6>
        <a:hlink>
          <a:srgbClr val="3399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5">
        <a:dk1>
          <a:srgbClr val="00FFFF"/>
        </a:dk1>
        <a:lt1>
          <a:srgbClr val="FFFFFF"/>
        </a:lt1>
        <a:dk2>
          <a:srgbClr val="4E009C"/>
        </a:dk2>
        <a:lt2>
          <a:srgbClr val="FFFFFF"/>
        </a:lt2>
        <a:accent1>
          <a:srgbClr val="00A8A4"/>
        </a:accent1>
        <a:accent2>
          <a:srgbClr val="3399FF"/>
        </a:accent2>
        <a:accent3>
          <a:srgbClr val="B2AACB"/>
        </a:accent3>
        <a:accent4>
          <a:srgbClr val="DADADA"/>
        </a:accent4>
        <a:accent5>
          <a:srgbClr val="AAD1CF"/>
        </a:accent5>
        <a:accent6>
          <a:srgbClr val="2D8A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6">
        <a:dk1>
          <a:srgbClr val="CCCC33"/>
        </a:dk1>
        <a:lt1>
          <a:srgbClr val="FFFFFF"/>
        </a:lt1>
        <a:dk2>
          <a:srgbClr val="003300"/>
        </a:dk2>
        <a:lt2>
          <a:srgbClr val="FFFFCC"/>
        </a:lt2>
        <a:accent1>
          <a:srgbClr val="008000"/>
        </a:accent1>
        <a:accent2>
          <a:srgbClr val="669900"/>
        </a:accent2>
        <a:accent3>
          <a:srgbClr val="AAADAA"/>
        </a:accent3>
        <a:accent4>
          <a:srgbClr val="DADADA"/>
        </a:accent4>
        <a:accent5>
          <a:srgbClr val="AAC0AA"/>
        </a:accent5>
        <a:accent6>
          <a:srgbClr val="5C8A00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7">
        <a:dk1>
          <a:srgbClr val="CCCC99"/>
        </a:dk1>
        <a:lt1>
          <a:srgbClr val="FFFFFF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996633"/>
        </a:accent2>
        <a:accent3>
          <a:srgbClr val="C0AAAA"/>
        </a:accent3>
        <a:accent4>
          <a:srgbClr val="DADADA"/>
        </a:accent4>
        <a:accent5>
          <a:srgbClr val="E2CAAA"/>
        </a:accent5>
        <a:accent6>
          <a:srgbClr val="8A5C2D"/>
        </a:accent6>
        <a:hlink>
          <a:srgbClr val="FFFFCC"/>
        </a:hlink>
        <a:folHlink>
          <a:srgbClr val="DDD8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8">
        <a:dk1>
          <a:srgbClr val="204162"/>
        </a:dk1>
        <a:lt1>
          <a:srgbClr val="FFFFFF"/>
        </a:lt1>
        <a:dk2>
          <a:srgbClr val="204162"/>
        </a:dk2>
        <a:lt2>
          <a:srgbClr val="003300"/>
        </a:lt2>
        <a:accent1>
          <a:srgbClr val="99CC00"/>
        </a:accent1>
        <a:accent2>
          <a:srgbClr val="336633"/>
        </a:accent2>
        <a:accent3>
          <a:srgbClr val="FFFFFF"/>
        </a:accent3>
        <a:accent4>
          <a:srgbClr val="1A3653"/>
        </a:accent4>
        <a:accent5>
          <a:srgbClr val="CAE2AA"/>
        </a:accent5>
        <a:accent6>
          <a:srgbClr val="2D5C2D"/>
        </a:accent6>
        <a:hlink>
          <a:srgbClr val="6666FF"/>
        </a:hlink>
        <a:folHlink>
          <a:srgbClr val="C5C2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scade 9">
        <a:dk1>
          <a:srgbClr val="000000"/>
        </a:dk1>
        <a:lt1>
          <a:srgbClr val="FFFFFF"/>
        </a:lt1>
        <a:dk2>
          <a:srgbClr val="1C1C34"/>
        </a:dk2>
        <a:lt2>
          <a:srgbClr val="000066"/>
        </a:lt2>
        <a:accent1>
          <a:srgbClr val="DDDDDD"/>
        </a:accent1>
        <a:accent2>
          <a:srgbClr val="6699CC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5C8AB9"/>
        </a:accent6>
        <a:hlink>
          <a:srgbClr val="005A58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エコロジー">
  <a:themeElements>
    <a:clrScheme name="エコロジー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エコロジー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エコロジー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ホライズン">
  <a:themeElements>
    <a:clrScheme name="ホライズン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ホライズン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ホライズン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10717</TotalTime>
  <Words>1011</Words>
  <Application>Microsoft Office PowerPoint</Application>
  <PresentationFormat>画面に合わせる (4:3)</PresentationFormat>
  <Paragraphs>329</Paragraphs>
  <Slides>43</Slides>
  <Notes>0</Notes>
  <HiddenSlides>0</HiddenSlides>
  <MMClips>4</MMClips>
  <ScaleCrop>false</ScaleCrop>
  <HeadingPairs>
    <vt:vector size="8" baseType="variant">
      <vt:variant>
        <vt:lpstr>使用されているフォント</vt:lpstr>
      </vt:variant>
      <vt:variant>
        <vt:i4>21</vt:i4>
      </vt:variant>
      <vt:variant>
        <vt:lpstr>テーマ</vt:lpstr>
      </vt:variant>
      <vt:variant>
        <vt:i4>6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43</vt:i4>
      </vt:variant>
    </vt:vector>
  </HeadingPairs>
  <TitlesOfParts>
    <vt:vector size="72" baseType="lpstr">
      <vt:lpstr>HGｺﾞｼｯｸM</vt:lpstr>
      <vt:lpstr>HG明朝B</vt:lpstr>
      <vt:lpstr>ＭＳ Ｐゴシック</vt:lpstr>
      <vt:lpstr>ＭＳ 明朝</vt:lpstr>
      <vt:lpstr>Roboto</vt:lpstr>
      <vt:lpstr>Standard Symbols L</vt:lpstr>
      <vt:lpstr>Arial</vt:lpstr>
      <vt:lpstr>Arial Black</vt:lpstr>
      <vt:lpstr>Arial Narrow</vt:lpstr>
      <vt:lpstr>Bahnschrift SemiLight SemiConde</vt:lpstr>
      <vt:lpstr>Calibri</vt:lpstr>
      <vt:lpstr>Cambria Math</vt:lpstr>
      <vt:lpstr>Century</vt:lpstr>
      <vt:lpstr>Comic Sans MS</vt:lpstr>
      <vt:lpstr>Impact</vt:lpstr>
      <vt:lpstr>Rockwell</vt:lpstr>
      <vt:lpstr>Symbol</vt:lpstr>
      <vt:lpstr>Times New Roman</vt:lpstr>
      <vt:lpstr>Verdana</vt:lpstr>
      <vt:lpstr>Wingdings</vt:lpstr>
      <vt:lpstr>Wingdings 2</vt:lpstr>
      <vt:lpstr>Office ​​テーマ</vt:lpstr>
      <vt:lpstr>Cascade</vt:lpstr>
      <vt:lpstr>エコロジー</vt:lpstr>
      <vt:lpstr>1_Office ​​テーマ</vt:lpstr>
      <vt:lpstr>ホライズン</vt:lpstr>
      <vt:lpstr>標準デザイン</vt:lpstr>
      <vt:lpstr>数式</vt:lpstr>
      <vt:lpstr>Equation</vt:lpstr>
      <vt:lpstr>How can physicists explore  the  particle world?  (II) </vt:lpstr>
      <vt:lpstr>The 2nd step </vt:lpstr>
      <vt:lpstr>Momentum</vt:lpstr>
      <vt:lpstr>Lorentz force and  momentum measurement</vt:lpstr>
      <vt:lpstr>Wire chambers invented by Charpak</vt:lpstr>
      <vt:lpstr>Drift velocity</vt:lpstr>
      <vt:lpstr>Electron avalanche multiplication</vt:lpstr>
      <vt:lpstr>Electric field around a thin wire  is extremly high</vt:lpstr>
      <vt:lpstr>Central Tracker</vt:lpstr>
      <vt:lpstr>Drift Chamber  </vt:lpstr>
      <vt:lpstr> X-T relation  (drift time vs position)</vt:lpstr>
      <vt:lpstr>PowerPoint プレゼンテーション</vt:lpstr>
      <vt:lpstr>Pt resolution of BelleII CDC  (Big contribution of Vietnamise students in KEK) </vt:lpstr>
      <vt:lpstr>TPC(Time Projection Chamber)</vt:lpstr>
      <vt:lpstr>Straw Tubes Modules</vt:lpstr>
      <vt:lpstr>Scintillation strip/fiber tacker </vt:lpstr>
      <vt:lpstr>Energy measurement </vt:lpstr>
      <vt:lpstr>Energy measurement </vt:lpstr>
      <vt:lpstr>Photon vs neutron For low energy area</vt:lpstr>
      <vt:lpstr>PowerPoint プレゼンテーション</vt:lpstr>
      <vt:lpstr>For high energy area</vt:lpstr>
      <vt:lpstr>Organic scintillator and ＷＬＳ</vt:lpstr>
      <vt:lpstr>Particle identification</vt:lpstr>
      <vt:lpstr>Some theorists know better….</vt:lpstr>
      <vt:lpstr>How modern detector measrue them?  Higher energy collider</vt:lpstr>
      <vt:lpstr>Direct b measurement: ToF (Time of Flight)</vt:lpstr>
      <vt:lpstr>b measurement through energy loss information</vt:lpstr>
      <vt:lpstr>PowerPoint プレゼンテーション</vt:lpstr>
      <vt:lpstr>Particle identification with  Silica Aerogel  Cherenkov radiator</vt:lpstr>
      <vt:lpstr>PowerPoint プレゼンテーション</vt:lpstr>
      <vt:lpstr>Belle II A-RICH</vt:lpstr>
      <vt:lpstr>PowerPoint プレゼンテーション</vt:lpstr>
      <vt:lpstr>HAPD　　Belle II</vt:lpstr>
      <vt:lpstr>Possible Solution</vt:lpstr>
      <vt:lpstr>PowerPoint プレゼンテーション</vt:lpstr>
      <vt:lpstr>cf   Serious mass measurement beyond particle identification..</vt:lpstr>
      <vt:lpstr>Life time measurement  using decay vertex</vt:lpstr>
      <vt:lpstr>Vertex detector</vt:lpstr>
      <vt:lpstr> Silicon vertex detector</vt:lpstr>
      <vt:lpstr>ATLAS SCT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Junji Haba</dc:creator>
  <cp:lastModifiedBy>JunjiHaba</cp:lastModifiedBy>
  <cp:revision>160</cp:revision>
  <dcterms:created xsi:type="dcterms:W3CDTF">2011-03-10T02:11:38Z</dcterms:created>
  <dcterms:modified xsi:type="dcterms:W3CDTF">2018-09-23T06:22:48Z</dcterms:modified>
</cp:coreProperties>
</file>