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avi" ContentType="video/x-msvideo"/>
  <Default Extension="gif" ContentType="image/gif"/>
  <Default Extension="vml" ContentType="application/vnd.openxmlformats-officedocument.vmlDrawing"/>
  <Default Extension="m4v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13" r:id="rId2"/>
    <p:sldMasterId id="2147483730" r:id="rId3"/>
  </p:sldMasterIdLst>
  <p:notesMasterIdLst>
    <p:notesMasterId r:id="rId54"/>
  </p:notesMasterIdLst>
  <p:sldIdLst>
    <p:sldId id="256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21" r:id="rId16"/>
    <p:sldId id="257" r:id="rId17"/>
    <p:sldId id="297" r:id="rId18"/>
    <p:sldId id="258" r:id="rId19"/>
    <p:sldId id="259" r:id="rId20"/>
    <p:sldId id="294" r:id="rId21"/>
    <p:sldId id="274" r:id="rId22"/>
    <p:sldId id="275" r:id="rId23"/>
    <p:sldId id="296" r:id="rId24"/>
    <p:sldId id="260" r:id="rId25"/>
    <p:sldId id="290" r:id="rId26"/>
    <p:sldId id="291" r:id="rId27"/>
    <p:sldId id="293" r:id="rId28"/>
    <p:sldId id="264" r:id="rId29"/>
    <p:sldId id="265" r:id="rId30"/>
    <p:sldId id="268" r:id="rId31"/>
    <p:sldId id="269" r:id="rId32"/>
    <p:sldId id="270" r:id="rId33"/>
    <p:sldId id="298" r:id="rId34"/>
    <p:sldId id="262" r:id="rId35"/>
    <p:sldId id="285" r:id="rId36"/>
    <p:sldId id="287" r:id="rId37"/>
    <p:sldId id="286" r:id="rId38"/>
    <p:sldId id="289" r:id="rId39"/>
    <p:sldId id="288" r:id="rId40"/>
    <p:sldId id="299" r:id="rId41"/>
    <p:sldId id="263" r:id="rId42"/>
    <p:sldId id="300" r:id="rId43"/>
    <p:sldId id="267" r:id="rId44"/>
    <p:sldId id="312" r:id="rId45"/>
    <p:sldId id="313" r:id="rId46"/>
    <p:sldId id="319" r:id="rId47"/>
    <p:sldId id="317" r:id="rId48"/>
    <p:sldId id="314" r:id="rId49"/>
    <p:sldId id="315" r:id="rId50"/>
    <p:sldId id="316" r:id="rId51"/>
    <p:sldId id="318" r:id="rId52"/>
    <p:sldId id="320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964" y="-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3119A-5539-4FCA-A95D-ED8C3055A8A1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EB35C-181C-42D6-A707-8BEFD2D165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309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841AA-8BDD-48F0-8755-E68CD95D7079}" type="slidenum">
              <a:rPr lang="en-US" altLang="ja-JP" smtClean="0">
                <a:solidFill>
                  <a:prstClr val="black"/>
                </a:solidFill>
              </a:rPr>
              <a:pPr/>
              <a:t>22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069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841AA-8BDD-48F0-8755-E68CD95D7079}" type="slidenum">
              <a:rPr lang="en-US" altLang="ja-JP" smtClean="0">
                <a:solidFill>
                  <a:prstClr val="black"/>
                </a:solidFill>
              </a:rPr>
              <a:pPr/>
              <a:t>32</a:t>
            </a:fld>
            <a:endParaRPr lang="en-US" altLang="ja-JP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406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2013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1pPr>
            <a:lvl2pPr marL="742950" indent="-285750" defTabSz="862013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2pPr>
            <a:lvl3pPr marL="1143000" indent="-228600" defTabSz="862013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3pPr>
            <a:lvl4pPr marL="1600200" indent="-228600" defTabSz="862013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4pPr>
            <a:lvl5pPr marL="2057400" indent="-228600" defTabSz="862013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5pPr>
            <a:lvl6pPr marL="25146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6pPr>
            <a:lvl7pPr marL="29718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7pPr>
            <a:lvl8pPr marL="34290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8pPr>
            <a:lvl9pPr marL="38862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73552F63-7D9C-41D6-AC40-62A0038FDB4D}" type="slidenum">
              <a:rPr lang="en-US" altLang="ja-JP" sz="1100">
                <a:latin typeface="Arial" panose="020B0604020202020204" pitchFamily="34" charset="0"/>
              </a:rPr>
              <a:pPr eaLnBrk="1" hangingPunct="1"/>
              <a:t>44</a:t>
            </a:fld>
            <a:endParaRPr lang="en-US" altLang="ja-JP" sz="1100">
              <a:latin typeface="Arial" panose="020B0604020202020204" pitchFamily="34" charset="0"/>
            </a:endParaRPr>
          </a:p>
        </p:txBody>
      </p:sp>
      <p:sp>
        <p:nvSpPr>
          <p:cNvPr id="901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7030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649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995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8825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786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60395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028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5542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736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9F6CBC5-0480-40BD-BCBC-EEDFF167B9C8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6898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7671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187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4080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5187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5919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1413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7867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1752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353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22663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6832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66554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1079500" y="288925"/>
            <a:ext cx="7726363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855663" y="1593850"/>
            <a:ext cx="3976687" cy="21367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984750" y="1593850"/>
            <a:ext cx="3976688" cy="21367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855663" y="3883025"/>
            <a:ext cx="3976687" cy="21367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984750" y="3883025"/>
            <a:ext cx="3976688" cy="21367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838200" y="6235700"/>
            <a:ext cx="244951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1"/>
          </p:nvPr>
        </p:nvSpPr>
        <p:spPr>
          <a:xfrm>
            <a:off x="6553200" y="6224588"/>
            <a:ext cx="24209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2"/>
          </p:nvPr>
        </p:nvSpPr>
        <p:spPr>
          <a:xfrm>
            <a:off x="3484563" y="62372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2341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4052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B3B54B-2463-4730-9EF7-8A6C4FD8DC6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988121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E93AB-59A7-4DD1-AF53-2C9D47131A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156976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98450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389402B-1DFC-4465-B5C1-B64E17F4CB7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5392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0E0DD5-9E10-4661-BA75-76F197661B73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78FFC-14F5-4EFF-BD1B-2A681B9AE777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2452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BB0BEA-11B5-4034-ACB5-39A3836F46AF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F57B25-B184-4C2A-91FA-A21AB9C3023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8795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9E1A66-4B71-4DD0-9739-FA0B9178F20D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3A7B4-241C-4A9E-AB83-AD19364AF378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58162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C04A82-E011-44CF-A313-1097D0AC3AB1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436E9-E854-49D3-B6E0-2F8BDBA5819E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54905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135F48-E28A-49F7-82AF-F60C40AE2D63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0DA11C-6EFD-439E-ABBA-47445872E6B0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0979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847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4298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F6932B-EFDA-408E-8DE4-EE47654F415B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AE9BE2-79FC-4A06-9034-37A07F3DD34C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075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33BD6A-F171-43D8-A944-7117690AF36B}" type="datetime4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0B91C0-ED53-4003-B4DE-7A4A0720E0EB}" type="slidenum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558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DB8182-0E66-4686-A5DD-D981CDC580BC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A6A60-8CF8-477E-BFB3-68A11A3B2FD9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31925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5C5F92-E01A-4482-B150-93849B60A6DA}" type="datetime4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0B91C0-ED53-4003-B4DE-7A4A0720E0EB}" type="slidenum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3013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E872C8-97F9-421D-83DF-798E98B3B673}" type="datetime4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0B91C0-ED53-4003-B4DE-7A4A0720E0EB}" type="slidenum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0074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644B-3D63-4FEC-AAA9-4C372C0BEA84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F1CA6-AEC6-433A-A214-7414752EF4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22429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9B678-920F-409A-BD32-E014BC3D2CCF}" type="datetime4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D4F51-99F9-4B01-8BCA-EB3084CD91A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434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47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4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322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490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9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6C1B4-E970-41D3-BAA4-5530C34D6CDE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7A0F63C-283C-4687-B723-1F07BA390B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9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44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D7805-2776-46FE-B050-21C79F6A3E9A}" type="datetimeFigureOut">
              <a:rPr kumimoji="1" lang="ja-JP" altLang="en-US" smtClean="0"/>
              <a:t>2018/9/23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81B62-F1AC-4379-8FD6-CDDD70B1F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29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DE5144-C2EA-4E86-BE02-6AAECBA1F331}" type="datetime4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September 23, 2018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0B91C0-ED53-4003-B4DE-7A4A0720E0EB}" type="slidenum">
              <a:rPr lang="en-US" altLang="ja-JP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6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.w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mailto:junji.haba@keke.jp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How can physicists explore </a:t>
            </a:r>
            <a:br>
              <a:rPr lang="en-US" altLang="ja-JP" dirty="0"/>
            </a:br>
            <a:r>
              <a:rPr lang="en-US" altLang="ja-JP" dirty="0"/>
              <a:t>the  particle world</a:t>
            </a:r>
            <a:r>
              <a:rPr lang="en-US" altLang="ja-JP" dirty="0" smtClean="0"/>
              <a:t>?(</a:t>
            </a:r>
            <a:r>
              <a:rPr kumimoji="1" lang="en-US" altLang="ja-JP" dirty="0" smtClean="0"/>
              <a:t>II+)</a:t>
            </a:r>
            <a:endParaRPr kumimoji="1" lang="ja-JP" altLang="en-US" dirty="0"/>
          </a:p>
        </p:txBody>
      </p:sp>
      <p:sp>
        <p:nvSpPr>
          <p:cNvPr id="5" name="サブタイトル 1"/>
          <p:cNvSpPr txBox="1">
            <a:spLocks/>
          </p:cNvSpPr>
          <p:nvPr/>
        </p:nvSpPr>
        <p:spPr>
          <a:xfrm>
            <a:off x="2669232" y="5437584"/>
            <a:ext cx="5791200" cy="1447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1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1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err="1" smtClean="0"/>
              <a:t>Junji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Haba</a:t>
            </a:r>
            <a:r>
              <a:rPr lang="en-US" altLang="ja-JP" dirty="0" smtClean="0"/>
              <a:t> (KEK)</a:t>
            </a:r>
          </a:p>
          <a:p>
            <a:r>
              <a:rPr lang="en-US" altLang="ja-JP" dirty="0" smtClean="0"/>
              <a:t>The 4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 Asia Europe Pacific School of HEP  @</a:t>
            </a:r>
            <a:r>
              <a:rPr lang="en-US" altLang="ja-JP" dirty="0" err="1" smtClean="0"/>
              <a:t>Quy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Nhon</a:t>
            </a:r>
            <a:r>
              <a:rPr lang="en-US" altLang="ja-JP" dirty="0" smtClean="0"/>
              <a:t>, Vietnam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5014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Solenoid magnet: Belle</a:t>
            </a:r>
            <a:endParaRPr lang="en-US" altLang="ja-JP" dirty="0"/>
          </a:p>
        </p:txBody>
      </p:sp>
      <p:pic>
        <p:nvPicPr>
          <p:cNvPr id="7171" name="Picture 3" descr="bflu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557338"/>
            <a:ext cx="8653463" cy="4432300"/>
          </a:xfrm>
          <a:prstGeom prst="rect">
            <a:avLst/>
          </a:prstGeom>
          <a:noFill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403350" y="6100763"/>
            <a:ext cx="5907088" cy="6413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ＭＳ Ｐゴシック" panose="020B0600070205080204" pitchFamily="50" charset="-128"/>
                <a:cs typeface="+mn-cs"/>
              </a:rPr>
              <a:t>Non-uniformity below 5% inside tracking volume.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ＭＳ Ｐゴシック" panose="020B0600070205080204" pitchFamily="50" charset="-128"/>
                <a:cs typeface="+mn-cs"/>
              </a:rPr>
              <a:t>Field mapping with 0.3% precision. 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7596188" y="3357563"/>
            <a:ext cx="358775" cy="792162"/>
          </a:xfrm>
          <a:prstGeom prst="upArrow">
            <a:avLst>
              <a:gd name="adj1" fmla="val 50000"/>
              <a:gd name="adj2" fmla="val 55199"/>
            </a:avLst>
          </a:prstGeom>
          <a:solidFill>
            <a:srgbClr val="FDF43B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 rot="16200000">
            <a:off x="4140994" y="2275681"/>
            <a:ext cx="358775" cy="792163"/>
          </a:xfrm>
          <a:prstGeom prst="upArrow">
            <a:avLst>
              <a:gd name="adj1" fmla="val 50000"/>
              <a:gd name="adj2" fmla="val 55199"/>
            </a:avLst>
          </a:prstGeom>
          <a:solidFill>
            <a:srgbClr val="FDF43B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 rot="10800000">
            <a:off x="1258888" y="3573463"/>
            <a:ext cx="358775" cy="792162"/>
          </a:xfrm>
          <a:prstGeom prst="upArrow">
            <a:avLst>
              <a:gd name="adj1" fmla="val 50000"/>
              <a:gd name="adj2" fmla="val 55199"/>
            </a:avLst>
          </a:prstGeom>
          <a:solidFill>
            <a:srgbClr val="FDF43B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 rot="5400000">
            <a:off x="4283869" y="4507706"/>
            <a:ext cx="358775" cy="792163"/>
          </a:xfrm>
          <a:prstGeom prst="upArrow">
            <a:avLst>
              <a:gd name="adj1" fmla="val 50000"/>
              <a:gd name="adj2" fmla="val 55199"/>
            </a:avLst>
          </a:prstGeom>
          <a:solidFill>
            <a:srgbClr val="FDF43B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563938" y="2827338"/>
            <a:ext cx="2167581" cy="400110"/>
          </a:xfrm>
          <a:prstGeom prst="rect">
            <a:avLst/>
          </a:prstGeom>
          <a:solidFill>
            <a:srgbClr val="FE0A04"/>
          </a:solidFill>
          <a:ln w="190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ＭＳ Ｐゴシック" panose="020B0600070205080204" pitchFamily="50" charset="-128"/>
                <a:cs typeface="+mn-cs"/>
              </a:rPr>
              <a:t>Iron </a:t>
            </a:r>
            <a:r>
              <a:rPr kumimoji="1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ＭＳ Ｐゴシック" panose="020B0600070205080204" pitchFamily="50" charset="-128"/>
                <a:cs typeface="+mn-cs"/>
              </a:rPr>
              <a:t>flux </a:t>
            </a:r>
            <a:r>
              <a:rPr kumimoji="1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Verdana" pitchFamily="34" charset="0"/>
                <a:ea typeface="ＭＳ Ｐゴシック" panose="020B0600070205080204" pitchFamily="50" charset="-128"/>
                <a:cs typeface="+mn-cs"/>
              </a:rPr>
              <a:t>return</a:t>
            </a:r>
          </a:p>
        </p:txBody>
      </p:sp>
      <p:pic>
        <p:nvPicPr>
          <p:cNvPr id="7178" name="Picture 10" descr="SIDE-COLOR2"/>
          <p:cNvPicPr>
            <a:picLocks noChangeAspect="1" noChangeArrowheads="1"/>
          </p:cNvPicPr>
          <p:nvPr/>
        </p:nvPicPr>
        <p:blipFill>
          <a:blip r:embed="rId3" cstate="print"/>
          <a:srcRect l="15433" t="8899" r="29947" b="53535"/>
          <a:stretch>
            <a:fillRect/>
          </a:stretch>
        </p:blipFill>
        <p:spPr bwMode="auto">
          <a:xfrm>
            <a:off x="0" y="1407478"/>
            <a:ext cx="8893175" cy="457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197843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Muon </a:t>
            </a:r>
            <a:r>
              <a:rPr lang="en-US" altLang="ja-JP" dirty="0" smtClean="0"/>
              <a:t>Identification using</a:t>
            </a:r>
            <a:r>
              <a:rPr kumimoji="1" lang="en-US" altLang="ja-JP" dirty="0" smtClean="0"/>
              <a:t> </a:t>
            </a:r>
            <a:br>
              <a:rPr kumimoji="1" lang="en-US" altLang="ja-JP" dirty="0" smtClean="0"/>
            </a:br>
            <a:r>
              <a:rPr lang="en-US" altLang="ja-JP" dirty="0" smtClean="0"/>
              <a:t>Instrumented flux return</a:t>
            </a:r>
            <a:endParaRPr kumimoji="1" lang="ja-JP" altLang="en-US" dirty="0"/>
          </a:p>
        </p:txBody>
      </p:sp>
      <p:pic>
        <p:nvPicPr>
          <p:cNvPr id="5" name="KLM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49275" y="1600200"/>
            <a:ext cx="8045450" cy="4525963"/>
          </a:xfrm>
        </p:spPr>
      </p:pic>
    </p:spTree>
    <p:extLst>
      <p:ext uri="{BB962C8B-B14F-4D97-AF65-F5344CB8AC3E}">
        <p14:creationId xmlns:p14="http://schemas.microsoft.com/office/powerpoint/2010/main" val="287565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Comments from the last lecture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Drift velocity is not always monotonically increasing with external electrical field. Why?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361" y="3459196"/>
            <a:ext cx="4442639" cy="273630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3134950"/>
            <a:ext cx="4760772" cy="331838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5856" y="2642089"/>
            <a:ext cx="4348242" cy="82228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80" y="2647488"/>
            <a:ext cx="1800200" cy="653509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2642089"/>
            <a:ext cx="7056784" cy="395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5196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How can physicists explore </a:t>
            </a:r>
            <a:br>
              <a:rPr lang="en-US" altLang="ja-JP" dirty="0"/>
            </a:br>
            <a:r>
              <a:rPr lang="en-US" altLang="ja-JP" dirty="0"/>
              <a:t>the  </a:t>
            </a:r>
            <a:r>
              <a:rPr lang="en-US" altLang="ja-JP" strike="sngStrike" dirty="0"/>
              <a:t>particle</a:t>
            </a:r>
            <a:r>
              <a:rPr lang="en-US" altLang="ja-JP" dirty="0"/>
              <a:t> world</a:t>
            </a:r>
            <a:r>
              <a:rPr lang="en-US" altLang="ja-JP" dirty="0" smtClean="0"/>
              <a:t>?(</a:t>
            </a:r>
            <a:r>
              <a:rPr kumimoji="1" lang="en-US" altLang="ja-JP" dirty="0" smtClean="0"/>
              <a:t>III)</a:t>
            </a:r>
            <a:endParaRPr kumimoji="1" lang="ja-JP" altLang="en-US" dirty="0"/>
          </a:p>
        </p:txBody>
      </p:sp>
      <p:sp>
        <p:nvSpPr>
          <p:cNvPr id="5" name="サブタイトル 1"/>
          <p:cNvSpPr txBox="1">
            <a:spLocks/>
          </p:cNvSpPr>
          <p:nvPr/>
        </p:nvSpPr>
        <p:spPr>
          <a:xfrm>
            <a:off x="2669232" y="5437584"/>
            <a:ext cx="5791200" cy="1447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1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1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1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1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err="1" smtClean="0"/>
              <a:t>Junji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Haba</a:t>
            </a:r>
            <a:r>
              <a:rPr lang="en-US" altLang="ja-JP" dirty="0" smtClean="0"/>
              <a:t> (KEK)</a:t>
            </a:r>
          </a:p>
          <a:p>
            <a:r>
              <a:rPr lang="en-US" altLang="ja-JP" dirty="0" smtClean="0"/>
              <a:t>The 4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 Asia Europe Pacific School of HEP  @</a:t>
            </a:r>
            <a:r>
              <a:rPr lang="en-US" altLang="ja-JP" dirty="0" err="1" smtClean="0"/>
              <a:t>Quy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Nhon</a:t>
            </a:r>
            <a:r>
              <a:rPr lang="en-US" altLang="ja-JP" dirty="0" smtClean="0"/>
              <a:t>, Vietnam</a:t>
            </a:r>
          </a:p>
          <a:p>
            <a:endParaRPr lang="ja-JP" altLang="en-US" dirty="0"/>
          </a:p>
        </p:txBody>
      </p:sp>
      <p:sp>
        <p:nvSpPr>
          <p:cNvPr id="3" name="角丸四角形吹き出し 2"/>
          <p:cNvSpPr/>
          <p:nvPr/>
        </p:nvSpPr>
        <p:spPr>
          <a:xfrm>
            <a:off x="7164288" y="620688"/>
            <a:ext cx="1872208" cy="1008112"/>
          </a:xfrm>
          <a:prstGeom prst="wedgeRoundRectCallout">
            <a:avLst>
              <a:gd name="adj1" fmla="val -83013"/>
              <a:gd name="adj2" fmla="val 165533"/>
              <a:gd name="adj3" fmla="val 16667"/>
            </a:avLst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400" dirty="0" smtClean="0">
                <a:latin typeface="Castellar" panose="020A0402060406010301" pitchFamily="18" charset="0"/>
              </a:rPr>
              <a:t>real</a:t>
            </a:r>
            <a:endParaRPr kumimoji="1" lang="ja-JP" altLang="en-US" sz="4400" dirty="0">
              <a:latin typeface="Castellar" panose="020A0402060406010301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40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Applications of HEP detector technology to society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At Hospitals…</a:t>
            </a:r>
          </a:p>
          <a:p>
            <a:pPr lvl="1"/>
            <a:r>
              <a:rPr lang="en-US" altLang="ja-JP" smtClean="0"/>
              <a:t>X-ray, g-ray, </a:t>
            </a:r>
            <a:r>
              <a:rPr lang="ja-JP" altLang="en-US" smtClean="0"/>
              <a:t>ＰＥＴ</a:t>
            </a:r>
            <a:r>
              <a:rPr lang="en-US" altLang="ja-JP" smtClean="0"/>
              <a:t> diagnosis, Cancer therapy</a:t>
            </a:r>
          </a:p>
          <a:p>
            <a:r>
              <a:rPr lang="en-US" altLang="ja-JP" smtClean="0"/>
              <a:t>At Aiports or Boarder gates….</a:t>
            </a:r>
          </a:p>
          <a:p>
            <a:pPr lvl="1"/>
            <a:r>
              <a:rPr lang="en-US" altLang="ja-JP" smtClean="0"/>
              <a:t>X-ray inspection</a:t>
            </a:r>
          </a:p>
          <a:p>
            <a:r>
              <a:rPr lang="en-US" altLang="ja-JP" smtClean="0"/>
              <a:t>At factories, infrastructures as bridges, power plants….</a:t>
            </a:r>
          </a:p>
          <a:p>
            <a:pPr lvl="1"/>
            <a:r>
              <a:rPr lang="en-US" altLang="ja-JP" smtClean="0"/>
              <a:t>X-ray or Neutron Non–destructive defect/damage inspection</a:t>
            </a:r>
          </a:p>
          <a:p>
            <a:r>
              <a:rPr lang="en-US" altLang="ja-JP" smtClean="0"/>
              <a:t>At the Fukushima site</a:t>
            </a:r>
          </a:p>
          <a:p>
            <a:pPr lvl="1"/>
            <a:r>
              <a:rPr lang="en-US" altLang="ja-JP" smtClean="0"/>
              <a:t>Mapping and Identification of radioactive substances</a:t>
            </a:r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889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X-ray 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96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mtClean="0"/>
              <a:t>X-ray imaging device</a:t>
            </a:r>
            <a:r>
              <a:rPr lang="ja-JP" altLang="en-US" smtClean="0"/>
              <a:t> </a:t>
            </a:r>
            <a:r>
              <a:rPr lang="en-US" altLang="ja-JP" smtClean="0"/>
              <a:t>with the most advanced technology developped in Particle detectors</a:t>
            </a:r>
            <a:endParaRPr lang="ja-JP" altLang="en-US" dirty="0"/>
          </a:p>
        </p:txBody>
      </p:sp>
      <p:pic>
        <p:nvPicPr>
          <p:cNvPr id="19458" name="Picture 2" descr="ファイル:X-ray by Wilhelm Röntgen of Albert von Kölliker's hand - 18960123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9" y="2132856"/>
            <a:ext cx="3017931" cy="4732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www.tsushimacity-hp.jp/ippan-bumon-housyasen-ippanshika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998" y="2132856"/>
            <a:ext cx="4332195" cy="231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miyoshi\Desktop\NE7AwireINTPIX4s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636" y="4231043"/>
            <a:ext cx="4254364" cy="262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92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For safety Flights: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100" name="Picture 4" descr="http://media.salon.com/2010/11/airport_security_reaches_new_levels_of_absurdity-620x4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" y="1567464"/>
            <a:ext cx="4660733" cy="309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327628"/>
            <a:ext cx="592455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930" y="1579039"/>
            <a:ext cx="4388301" cy="2518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951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20555" y="1557932"/>
            <a:ext cx="5952662" cy="4464496"/>
          </a:xfrm>
          <a:prstGeom prst="rect">
            <a:avLst/>
          </a:prstGeom>
        </p:spPr>
      </p:pic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3443730" y="149982"/>
            <a:ext cx="2820431" cy="597951"/>
          </a:xfrm>
        </p:spPr>
        <p:txBody>
          <a:bodyPr>
            <a:normAutofit/>
          </a:bodyPr>
          <a:lstStyle/>
          <a:p>
            <a:r>
              <a:rPr kumimoji="1" lang="en-US" altLang="ja-JP" sz="2800" u="sng" dirty="0" smtClean="0"/>
              <a:t>3D</a:t>
            </a:r>
            <a:r>
              <a:rPr lang="ja-JP" altLang="en-US" sz="2800" u="sng" dirty="0"/>
              <a:t> </a:t>
            </a:r>
            <a:r>
              <a:rPr lang="en-US" altLang="ja-JP" sz="2800" u="sng" dirty="0" smtClean="0"/>
              <a:t>X-ray</a:t>
            </a:r>
            <a:r>
              <a:rPr lang="ja-JP" altLang="en-US" sz="2800" u="sng" dirty="0" smtClean="0"/>
              <a:t> </a:t>
            </a:r>
            <a:r>
              <a:rPr lang="en-US" altLang="ja-JP" sz="2800" u="sng" dirty="0" smtClean="0"/>
              <a:t>CT</a:t>
            </a:r>
            <a:endParaRPr kumimoji="1" lang="ja-JP" altLang="en-US" sz="2800" u="sng" dirty="0"/>
          </a:p>
        </p:txBody>
      </p:sp>
      <p:pic>
        <p:nvPicPr>
          <p:cNvPr id="10" name="CT1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20072" y="3356992"/>
            <a:ext cx="3840163" cy="2879725"/>
          </a:xfrm>
        </p:spPr>
      </p:pic>
      <p:sp>
        <p:nvSpPr>
          <p:cNvPr id="7" name="コンテンツ プレースホルダー 3"/>
          <p:cNvSpPr txBox="1">
            <a:spLocks/>
          </p:cNvSpPr>
          <p:nvPr/>
        </p:nvSpPr>
        <p:spPr>
          <a:xfrm>
            <a:off x="5580112" y="763140"/>
            <a:ext cx="2695066" cy="22940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 smtClean="0"/>
              <a:t>Sensor chip INTPIX4 NFZ (5JA-FZ-1407)</a:t>
            </a:r>
            <a:r>
              <a:rPr lang="ja-JP" altLang="en-US" sz="1800" dirty="0" smtClean="0"/>
              <a:t> </a:t>
            </a:r>
            <a:r>
              <a:rPr lang="en-US" altLang="ja-JP" sz="1800" dirty="0" smtClean="0"/>
              <a:t>Back illumination</a:t>
            </a:r>
          </a:p>
          <a:p>
            <a:r>
              <a:rPr lang="en-US" altLang="ja-JP" sz="1800" dirty="0" smtClean="0"/>
              <a:t>HV</a:t>
            </a:r>
            <a:r>
              <a:rPr lang="ja-JP" altLang="en-US" sz="1800" dirty="0" smtClean="0"/>
              <a:t>：</a:t>
            </a:r>
            <a:r>
              <a:rPr lang="en-US" altLang="ja-JP" sz="1800" dirty="0" smtClean="0"/>
              <a:t>200V</a:t>
            </a:r>
            <a:r>
              <a:rPr lang="ja-JP" altLang="en-US" sz="1800" dirty="0" err="1" smtClean="0"/>
              <a:t>、</a:t>
            </a:r>
            <a:r>
              <a:rPr lang="en-US" altLang="ja-JP" sz="1800" dirty="0" smtClean="0"/>
              <a:t>integration/frame</a:t>
            </a:r>
            <a:r>
              <a:rPr lang="ja-JP" altLang="en-US" sz="1800" dirty="0" smtClean="0"/>
              <a:t>：</a:t>
            </a:r>
            <a:r>
              <a:rPr lang="en-US" altLang="ja-JP" sz="1800" dirty="0" smtClean="0"/>
              <a:t>1ms</a:t>
            </a:r>
            <a:r>
              <a:rPr lang="ja-JP" altLang="en-US" sz="1800" dirty="0" smtClean="0"/>
              <a:t>、</a:t>
            </a:r>
            <a:r>
              <a:rPr lang="en-US" altLang="ja-JP" sz="1800" dirty="0" err="1" smtClean="0"/>
              <a:t>ScanTime</a:t>
            </a:r>
            <a:r>
              <a:rPr lang="ja-JP" altLang="en-US" sz="1800" dirty="0" smtClean="0"/>
              <a:t>：</a:t>
            </a:r>
            <a:r>
              <a:rPr lang="en-US" altLang="ja-JP" sz="1800" dirty="0" smtClean="0"/>
              <a:t>320ns/pix</a:t>
            </a:r>
          </a:p>
          <a:p>
            <a:r>
              <a:rPr lang="en-US" altLang="ja-JP" sz="1800" dirty="0" smtClean="0"/>
              <a:t>Calibration</a:t>
            </a:r>
            <a:r>
              <a:rPr lang="ja-JP" altLang="en-US" sz="1800" dirty="0" smtClean="0"/>
              <a:t>：</a:t>
            </a:r>
            <a:r>
              <a:rPr lang="en-US" altLang="ja-JP" sz="1800" dirty="0" smtClean="0"/>
              <a:t>500frame</a:t>
            </a:r>
            <a:r>
              <a:rPr lang="ja-JP" altLang="en-US" sz="1800" dirty="0" smtClean="0"/>
              <a:t>、</a:t>
            </a:r>
            <a:r>
              <a:rPr lang="en-US" altLang="ja-JP" sz="1800" dirty="0" smtClean="0"/>
              <a:t>Event</a:t>
            </a:r>
            <a:r>
              <a:rPr lang="ja-JP" altLang="en-US" sz="1800" dirty="0" smtClean="0"/>
              <a:t>：</a:t>
            </a:r>
            <a:r>
              <a:rPr lang="en-US" altLang="ja-JP" sz="1800" dirty="0" smtClean="0"/>
              <a:t>1000frame</a:t>
            </a:r>
            <a:r>
              <a:rPr lang="ja-JP" altLang="en-US" sz="1800" dirty="0" smtClean="0"/>
              <a:t>　</a:t>
            </a:r>
            <a:endParaRPr lang="en-US" altLang="ja-JP" sz="1800" dirty="0" smtClean="0"/>
          </a:p>
          <a:p>
            <a:r>
              <a:rPr lang="en-US" altLang="ja-JP" sz="1800" dirty="0" smtClean="0"/>
              <a:t>X-ray energy</a:t>
            </a:r>
            <a:r>
              <a:rPr lang="ja-JP" altLang="en-US" sz="1800" dirty="0" smtClean="0"/>
              <a:t>：</a:t>
            </a:r>
            <a:r>
              <a:rPr lang="en-US" altLang="ja-JP" sz="1800" dirty="0" smtClean="0"/>
              <a:t>9.5keV</a:t>
            </a:r>
            <a:endParaRPr lang="ja-JP" altLang="en-US" sz="18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940152" y="6385154"/>
            <a:ext cx="2772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(by R. Nishimura, K. Hirano)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7082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41" y="908720"/>
            <a:ext cx="8588375" cy="565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New technique of X-ray imaging:</a:t>
            </a:r>
            <a:br>
              <a:rPr kumimoji="1" lang="en-US" altLang="ja-JP" dirty="0" smtClean="0"/>
            </a:br>
            <a:r>
              <a:rPr lang="en-US" altLang="ja-JP" dirty="0" smtClean="0"/>
              <a:t>Phase contrast image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243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 smtClean="0"/>
              <a:t>Very important components to measure momentum,  </a:t>
            </a:r>
            <a:r>
              <a:rPr lang="en-US" altLang="ja-JP" sz="3200" b="1" u="sng" dirty="0" smtClean="0"/>
              <a:t>magnetic field</a:t>
            </a:r>
            <a:endParaRPr kumimoji="1" lang="ja-JP" altLang="en-US" sz="3200" b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31019"/>
            <a:ext cx="6787088" cy="4810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196358" y="6237312"/>
            <a:ext cx="4976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Image of momentum measurement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615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3" y="307975"/>
            <a:ext cx="8093075" cy="624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61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Gamma Ray</a:t>
            </a:r>
            <a:endParaRPr kumimoji="1" lang="ja-JP" altLang="en-US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64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ncgm.go.jp/sogoannai/housyasen/kakuigaku/inspect/images/scinti_0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42" y="2846625"/>
            <a:ext cx="7538210" cy="389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/>
              <a:t>S</a:t>
            </a:r>
            <a:r>
              <a:rPr lang="en-US" altLang="ja-JP" dirty="0" err="1" smtClean="0"/>
              <a:t>cintigraphy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Blood flow can be observed externally by radio isotope (RI) labelling.</a:t>
            </a:r>
          </a:p>
          <a:p>
            <a:r>
              <a:rPr lang="en-US" altLang="ja-JP" dirty="0" smtClean="0"/>
              <a:t>Imaging of radiation from RI</a:t>
            </a:r>
            <a:r>
              <a:rPr lang="en-US" altLang="ja-JP" dirty="0"/>
              <a:t> by particle detectors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320988" y="6458181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撮像３０分とのこと</a:t>
            </a:r>
          </a:p>
        </p:txBody>
      </p:sp>
      <p:pic>
        <p:nvPicPr>
          <p:cNvPr id="5122" name="Picture 2" descr="独立行政法人国立国際医療研究センタ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319" y="6312788"/>
            <a:ext cx="176212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07504" y="4365104"/>
            <a:ext cx="16546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After exercise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0987" y="5651956"/>
            <a:ext cx="10486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At rest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318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Standard Gamma “camera”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Not very efficient. Most of gamma rays are absorbed in collimators.</a:t>
            </a:r>
            <a:endParaRPr kumimoji="1" lang="ja-JP" altLang="en-US" dirty="0"/>
          </a:p>
        </p:txBody>
      </p:sp>
      <p:pic>
        <p:nvPicPr>
          <p:cNvPr id="3074" name="Picture 2" descr="http://www.cyberphysics.co.uk/graphics/diagrams/medical/gamma%20camer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44824"/>
            <a:ext cx="4772025" cy="36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yberphysics.co.uk/graphics/flowcharts/Tc_deca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187" y="2564904"/>
            <a:ext cx="9144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94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Gamma Pin hole camera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grpSp>
        <p:nvGrpSpPr>
          <p:cNvPr id="4" name="グループ化 72"/>
          <p:cNvGrpSpPr>
            <a:grpSpLocks/>
          </p:cNvGrpSpPr>
          <p:nvPr/>
        </p:nvGrpSpPr>
        <p:grpSpPr bwMode="auto">
          <a:xfrm>
            <a:off x="216441" y="1702298"/>
            <a:ext cx="8027967" cy="4895054"/>
            <a:chOff x="0" y="642918"/>
            <a:chExt cx="8650311" cy="5710240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971550" y="954070"/>
            <a:ext cx="1330325" cy="3673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43" name="Image" r:id="rId3" imgW="3151430" imgH="4638193" progId="Photoshop.Image.5">
                    <p:embed/>
                  </p:oleObj>
                </mc:Choice>
                <mc:Fallback>
                  <p:oleObj name="Image" r:id="rId3" imgW="3151430" imgH="4638193" progId="Photoshop.Image.5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45663"/>
                        <a:stretch>
                          <a:fillRect/>
                        </a:stretch>
                      </p:blipFill>
                      <p:spPr bwMode="auto">
                        <a:xfrm>
                          <a:off x="971550" y="954070"/>
                          <a:ext cx="1330325" cy="3673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238250" y="4338620"/>
              <a:ext cx="2016125" cy="2873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3203575" y="4481495"/>
              <a:ext cx="165576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ja-JP" altLang="en-US" sz="2000" b="1" dirty="0"/>
            </a:p>
          </p:txBody>
        </p:sp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2268538" y="4481495"/>
              <a:ext cx="431800" cy="1871663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AutoShape 13"/>
            <p:cNvSpPr>
              <a:spLocks noChangeArrowheads="1"/>
            </p:cNvSpPr>
            <p:nvPr/>
          </p:nvSpPr>
          <p:spPr bwMode="auto">
            <a:xfrm rot="-5400000">
              <a:off x="2143125" y="5254608"/>
              <a:ext cx="465138" cy="2159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5898 w 21600"/>
                <a:gd name="T13" fmla="*/ 5876 h 21600"/>
                <a:gd name="T14" fmla="*/ 15702 w 21600"/>
                <a:gd name="T15" fmla="*/ 1572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8179" y="21600"/>
                  </a:lnTo>
                  <a:lnTo>
                    <a:pt x="1342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AutoShape 14"/>
            <p:cNvSpPr>
              <a:spLocks noChangeArrowheads="1"/>
            </p:cNvSpPr>
            <p:nvPr/>
          </p:nvSpPr>
          <p:spPr bwMode="auto">
            <a:xfrm rot="5400000">
              <a:off x="2324100" y="5218095"/>
              <a:ext cx="466725" cy="28733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7200 w 21600"/>
                <a:gd name="T13" fmla="*/ 7160 h 21600"/>
                <a:gd name="T14" fmla="*/ 14400 w 21600"/>
                <a:gd name="T15" fmla="*/ 1444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Line 16"/>
            <p:cNvSpPr>
              <a:spLocks noChangeShapeType="1"/>
            </p:cNvSpPr>
            <p:nvPr/>
          </p:nvSpPr>
          <p:spPr bwMode="auto">
            <a:xfrm flipH="1">
              <a:off x="2843212" y="3832427"/>
              <a:ext cx="864394" cy="10094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Line 18"/>
            <p:cNvSpPr>
              <a:spLocks noChangeShapeType="1"/>
            </p:cNvSpPr>
            <p:nvPr/>
          </p:nvSpPr>
          <p:spPr bwMode="auto">
            <a:xfrm>
              <a:off x="1404938" y="5291120"/>
              <a:ext cx="10795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>
              <a:off x="1404938" y="5416533"/>
              <a:ext cx="10795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Line 20"/>
            <p:cNvSpPr>
              <a:spLocks noChangeShapeType="1"/>
            </p:cNvSpPr>
            <p:nvPr/>
          </p:nvSpPr>
          <p:spPr bwMode="auto">
            <a:xfrm flipV="1">
              <a:off x="1549400" y="541653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 flipV="1">
              <a:off x="1549400" y="4984733"/>
              <a:ext cx="0" cy="288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Text Box 22"/>
            <p:cNvSpPr txBox="1">
              <a:spLocks noChangeArrowheads="1"/>
            </p:cNvSpPr>
            <p:nvPr/>
          </p:nvSpPr>
          <p:spPr bwMode="auto">
            <a:xfrm>
              <a:off x="792163" y="5129195"/>
              <a:ext cx="68421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600"/>
                <a:t>2mm</a:t>
              </a:r>
            </a:p>
          </p:txBody>
        </p:sp>
        <p:sp>
          <p:nvSpPr>
            <p:cNvPr id="17" name="AutoShape 23"/>
            <p:cNvSpPr>
              <a:spLocks noChangeArrowheads="1"/>
            </p:cNvSpPr>
            <p:nvPr/>
          </p:nvSpPr>
          <p:spPr bwMode="auto">
            <a:xfrm>
              <a:off x="2557463" y="5273658"/>
              <a:ext cx="71438" cy="215900"/>
            </a:xfrm>
            <a:prstGeom prst="curvedLeftArrow">
              <a:avLst>
                <a:gd name="adj1" fmla="val 60444"/>
                <a:gd name="adj2" fmla="val 120888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Text Box 24"/>
            <p:cNvSpPr txBox="1">
              <a:spLocks noChangeArrowheads="1"/>
            </p:cNvSpPr>
            <p:nvPr/>
          </p:nvSpPr>
          <p:spPr bwMode="auto">
            <a:xfrm>
              <a:off x="2628900" y="5200633"/>
              <a:ext cx="7905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400" b="1"/>
                <a:t>60°</a:t>
              </a:r>
            </a:p>
          </p:txBody>
        </p:sp>
        <p:grpSp>
          <p:nvGrpSpPr>
            <p:cNvPr id="19" name="Group 28"/>
            <p:cNvGrpSpPr>
              <a:grpSpLocks/>
            </p:cNvGrpSpPr>
            <p:nvPr/>
          </p:nvGrpSpPr>
          <p:grpSpPr bwMode="auto">
            <a:xfrm>
              <a:off x="5076826" y="3473432"/>
              <a:ext cx="2522538" cy="2520950"/>
              <a:chOff x="3832" y="1706"/>
              <a:chExt cx="1589" cy="1588"/>
            </a:xfrm>
          </p:grpSpPr>
          <p:sp>
            <p:nvSpPr>
              <p:cNvPr id="57" name="Rectangle 29"/>
              <p:cNvSpPr>
                <a:spLocks noChangeArrowheads="1"/>
              </p:cNvSpPr>
              <p:nvPr/>
            </p:nvSpPr>
            <p:spPr bwMode="auto">
              <a:xfrm>
                <a:off x="3832" y="2069"/>
                <a:ext cx="1588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30"/>
              <p:cNvSpPr>
                <a:spLocks noChangeArrowheads="1"/>
              </p:cNvSpPr>
              <p:nvPr/>
            </p:nvSpPr>
            <p:spPr bwMode="auto">
              <a:xfrm rot="-5400000">
                <a:off x="4468" y="2341"/>
                <a:ext cx="1588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Rectangle 31"/>
              <p:cNvSpPr>
                <a:spLocks noChangeArrowheads="1"/>
              </p:cNvSpPr>
              <p:nvPr/>
            </p:nvSpPr>
            <p:spPr bwMode="auto">
              <a:xfrm rot="-5400000">
                <a:off x="3242" y="2341"/>
                <a:ext cx="1588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" name="Group 38"/>
            <p:cNvGrpSpPr>
              <a:grpSpLocks/>
            </p:cNvGrpSpPr>
            <p:nvPr/>
          </p:nvGrpSpPr>
          <p:grpSpPr bwMode="auto">
            <a:xfrm>
              <a:off x="755650" y="1169970"/>
              <a:ext cx="1223963" cy="2520950"/>
              <a:chOff x="476" y="2024"/>
              <a:chExt cx="771" cy="1588"/>
            </a:xfrm>
          </p:grpSpPr>
          <p:sp>
            <p:nvSpPr>
              <p:cNvPr id="45" name="Rectangle 39"/>
              <p:cNvSpPr>
                <a:spLocks noChangeArrowheads="1"/>
              </p:cNvSpPr>
              <p:nvPr/>
            </p:nvSpPr>
            <p:spPr bwMode="auto">
              <a:xfrm>
                <a:off x="476" y="2024"/>
                <a:ext cx="317" cy="36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Rectangle 40"/>
              <p:cNvSpPr>
                <a:spLocks noChangeArrowheads="1"/>
              </p:cNvSpPr>
              <p:nvPr/>
            </p:nvSpPr>
            <p:spPr bwMode="auto">
              <a:xfrm>
                <a:off x="521" y="2387"/>
                <a:ext cx="136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Rectangle 41"/>
              <p:cNvSpPr>
                <a:spLocks noChangeArrowheads="1"/>
              </p:cNvSpPr>
              <p:nvPr/>
            </p:nvSpPr>
            <p:spPr bwMode="auto">
              <a:xfrm>
                <a:off x="612" y="3249"/>
                <a:ext cx="136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Rectangle 42"/>
              <p:cNvSpPr>
                <a:spLocks noChangeArrowheads="1"/>
              </p:cNvSpPr>
              <p:nvPr/>
            </p:nvSpPr>
            <p:spPr bwMode="auto">
              <a:xfrm>
                <a:off x="657" y="3294"/>
                <a:ext cx="136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Rectangle 43"/>
              <p:cNvSpPr>
                <a:spLocks noChangeArrowheads="1"/>
              </p:cNvSpPr>
              <p:nvPr/>
            </p:nvSpPr>
            <p:spPr bwMode="auto">
              <a:xfrm>
                <a:off x="839" y="2659"/>
                <a:ext cx="136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44"/>
              <p:cNvSpPr>
                <a:spLocks noChangeArrowheads="1"/>
              </p:cNvSpPr>
              <p:nvPr/>
            </p:nvSpPr>
            <p:spPr bwMode="auto">
              <a:xfrm>
                <a:off x="975" y="2704"/>
                <a:ext cx="136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45"/>
              <p:cNvSpPr>
                <a:spLocks noChangeArrowheads="1"/>
              </p:cNvSpPr>
              <p:nvPr/>
            </p:nvSpPr>
            <p:spPr bwMode="auto">
              <a:xfrm>
                <a:off x="1020" y="2613"/>
                <a:ext cx="136" cy="31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46"/>
              <p:cNvSpPr>
                <a:spLocks noChangeArrowheads="1"/>
              </p:cNvSpPr>
              <p:nvPr/>
            </p:nvSpPr>
            <p:spPr bwMode="auto">
              <a:xfrm>
                <a:off x="793" y="2478"/>
                <a:ext cx="363" cy="13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Rectangle 47"/>
              <p:cNvSpPr>
                <a:spLocks noChangeArrowheads="1"/>
              </p:cNvSpPr>
              <p:nvPr/>
            </p:nvSpPr>
            <p:spPr bwMode="auto">
              <a:xfrm>
                <a:off x="839" y="2478"/>
                <a:ext cx="408" cy="9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Rectangle 48"/>
              <p:cNvSpPr>
                <a:spLocks noChangeArrowheads="1"/>
              </p:cNvSpPr>
              <p:nvPr/>
            </p:nvSpPr>
            <p:spPr bwMode="auto">
              <a:xfrm>
                <a:off x="839" y="2614"/>
                <a:ext cx="227" cy="9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Rectangle 49"/>
              <p:cNvSpPr>
                <a:spLocks noChangeArrowheads="1"/>
              </p:cNvSpPr>
              <p:nvPr/>
            </p:nvSpPr>
            <p:spPr bwMode="auto">
              <a:xfrm rot="6098459">
                <a:off x="633" y="2596"/>
                <a:ext cx="227" cy="9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Rectangle 50"/>
              <p:cNvSpPr>
                <a:spLocks noChangeArrowheads="1"/>
              </p:cNvSpPr>
              <p:nvPr/>
            </p:nvSpPr>
            <p:spPr bwMode="auto">
              <a:xfrm rot="4580937">
                <a:off x="724" y="2637"/>
                <a:ext cx="227" cy="9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" name="Oval 51"/>
            <p:cNvSpPr>
              <a:spLocks noChangeArrowheads="1"/>
            </p:cNvSpPr>
            <p:nvPr/>
          </p:nvSpPr>
          <p:spPr bwMode="auto">
            <a:xfrm>
              <a:off x="1547813" y="2322495"/>
              <a:ext cx="215900" cy="2143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Line 52"/>
            <p:cNvSpPr>
              <a:spLocks noChangeShapeType="1"/>
            </p:cNvSpPr>
            <p:nvPr/>
          </p:nvSpPr>
          <p:spPr bwMode="auto">
            <a:xfrm flipV="1">
              <a:off x="611188" y="2538395"/>
              <a:ext cx="936625" cy="5762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Text Box 53"/>
            <p:cNvSpPr txBox="1">
              <a:spLocks noChangeArrowheads="1"/>
            </p:cNvSpPr>
            <p:nvPr/>
          </p:nvSpPr>
          <p:spPr bwMode="auto">
            <a:xfrm>
              <a:off x="0" y="3186095"/>
              <a:ext cx="118745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b="1" dirty="0" smtClean="0"/>
                <a:t>RI source</a:t>
              </a:r>
              <a:endParaRPr lang="ja-JP" altLang="en-US" b="1" dirty="0"/>
            </a:p>
          </p:txBody>
        </p:sp>
        <p:sp>
          <p:nvSpPr>
            <p:cNvPr id="24" name="Rectangle 54"/>
            <p:cNvSpPr>
              <a:spLocks noChangeArrowheads="1"/>
            </p:cNvSpPr>
            <p:nvPr/>
          </p:nvSpPr>
          <p:spPr bwMode="auto">
            <a:xfrm>
              <a:off x="1692275" y="1962133"/>
              <a:ext cx="287338" cy="730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Line 55"/>
            <p:cNvSpPr>
              <a:spLocks noChangeShapeType="1"/>
            </p:cNvSpPr>
            <p:nvPr/>
          </p:nvSpPr>
          <p:spPr bwMode="auto">
            <a:xfrm>
              <a:off x="3708400" y="1314433"/>
              <a:ext cx="0" cy="792163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Line 56"/>
            <p:cNvSpPr>
              <a:spLocks noChangeShapeType="1"/>
            </p:cNvSpPr>
            <p:nvPr/>
          </p:nvSpPr>
          <p:spPr bwMode="auto">
            <a:xfrm>
              <a:off x="3708400" y="2178033"/>
              <a:ext cx="0" cy="151130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57"/>
            <p:cNvSpPr>
              <a:spLocks noChangeArrowheads="1"/>
            </p:cNvSpPr>
            <p:nvPr/>
          </p:nvSpPr>
          <p:spPr bwMode="auto">
            <a:xfrm>
              <a:off x="5786446" y="1071546"/>
              <a:ext cx="720725" cy="1538288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Text Box 58"/>
            <p:cNvSpPr txBox="1">
              <a:spLocks noChangeArrowheads="1"/>
            </p:cNvSpPr>
            <p:nvPr/>
          </p:nvSpPr>
          <p:spPr bwMode="auto">
            <a:xfrm>
              <a:off x="6357950" y="642918"/>
              <a:ext cx="1727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b="1" dirty="0" smtClean="0">
                  <a:latin typeface="Symbol" panose="05050102010706020507" pitchFamily="18" charset="2"/>
                </a:rPr>
                <a:t>g</a:t>
              </a:r>
              <a:r>
                <a:rPr lang="en-US" altLang="ja-JP" b="1" dirty="0" smtClean="0"/>
                <a:t> ray imager</a:t>
              </a:r>
              <a:endParaRPr lang="ja-JP" altLang="en-US" b="1" dirty="0"/>
            </a:p>
          </p:txBody>
        </p:sp>
        <p:sp>
          <p:nvSpPr>
            <p:cNvPr id="29" name="Line 59"/>
            <p:cNvSpPr>
              <a:spLocks noChangeShapeType="1"/>
            </p:cNvSpPr>
            <p:nvPr/>
          </p:nvSpPr>
          <p:spPr bwMode="auto">
            <a:xfrm flipV="1">
              <a:off x="1619250" y="1962133"/>
              <a:ext cx="4176713" cy="3603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Line 60"/>
            <p:cNvSpPr>
              <a:spLocks noChangeShapeType="1"/>
            </p:cNvSpPr>
            <p:nvPr/>
          </p:nvSpPr>
          <p:spPr bwMode="auto">
            <a:xfrm flipV="1">
              <a:off x="1619250" y="1746233"/>
              <a:ext cx="4176713" cy="7921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Oval 61"/>
            <p:cNvSpPr>
              <a:spLocks noChangeArrowheads="1"/>
            </p:cNvSpPr>
            <p:nvPr/>
          </p:nvSpPr>
          <p:spPr bwMode="auto">
            <a:xfrm>
              <a:off x="5795963" y="1746233"/>
              <a:ext cx="71438" cy="2143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" name="Line 62"/>
            <p:cNvSpPr>
              <a:spLocks noChangeShapeType="1"/>
            </p:cNvSpPr>
            <p:nvPr/>
          </p:nvSpPr>
          <p:spPr bwMode="auto">
            <a:xfrm flipH="1" flipV="1">
              <a:off x="3851275" y="2249470"/>
              <a:ext cx="720725" cy="863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Text Box 63"/>
            <p:cNvSpPr txBox="1">
              <a:spLocks noChangeArrowheads="1"/>
            </p:cNvSpPr>
            <p:nvPr/>
          </p:nvSpPr>
          <p:spPr bwMode="auto">
            <a:xfrm>
              <a:off x="3924300" y="3113070"/>
              <a:ext cx="302577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2000" b="1" dirty="0" smtClean="0"/>
                <a:t>Pinhole</a:t>
              </a:r>
              <a:endParaRPr lang="ja-JP" altLang="en-US" sz="2000" b="1" dirty="0"/>
            </a:p>
          </p:txBody>
        </p:sp>
        <p:sp>
          <p:nvSpPr>
            <p:cNvPr id="34" name="Text Box 64"/>
            <p:cNvSpPr txBox="1">
              <a:spLocks noChangeArrowheads="1"/>
            </p:cNvSpPr>
            <p:nvPr/>
          </p:nvSpPr>
          <p:spPr bwMode="auto">
            <a:xfrm>
              <a:off x="2268538" y="1817670"/>
              <a:ext cx="115093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b="1" dirty="0">
                  <a:latin typeface="Symbol" panose="05050102010706020507" pitchFamily="18" charset="2"/>
                </a:rPr>
                <a:t>g</a:t>
              </a:r>
              <a:r>
                <a:rPr lang="en-US" altLang="ja-JP" b="1" dirty="0" smtClean="0"/>
                <a:t> ray</a:t>
              </a:r>
              <a:endParaRPr lang="ja-JP" altLang="en-US" b="1" dirty="0"/>
            </a:p>
          </p:txBody>
        </p:sp>
        <p:sp>
          <p:nvSpPr>
            <p:cNvPr id="35" name="Rectangle 65"/>
            <p:cNvSpPr>
              <a:spLocks noChangeArrowheads="1"/>
            </p:cNvSpPr>
            <p:nvPr/>
          </p:nvSpPr>
          <p:spPr bwMode="auto">
            <a:xfrm>
              <a:off x="7929586" y="1071546"/>
              <a:ext cx="720725" cy="1539875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Line 66"/>
            <p:cNvSpPr>
              <a:spLocks noChangeShapeType="1"/>
            </p:cNvSpPr>
            <p:nvPr/>
          </p:nvSpPr>
          <p:spPr bwMode="auto">
            <a:xfrm flipV="1">
              <a:off x="1619250" y="1746233"/>
              <a:ext cx="6337300" cy="5762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Line 67"/>
            <p:cNvSpPr>
              <a:spLocks noChangeShapeType="1"/>
            </p:cNvSpPr>
            <p:nvPr/>
          </p:nvSpPr>
          <p:spPr bwMode="auto">
            <a:xfrm flipV="1">
              <a:off x="1619250" y="1314433"/>
              <a:ext cx="6337300" cy="122396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Oval 68"/>
            <p:cNvSpPr>
              <a:spLocks noChangeArrowheads="1"/>
            </p:cNvSpPr>
            <p:nvPr/>
          </p:nvSpPr>
          <p:spPr bwMode="auto">
            <a:xfrm>
              <a:off x="7956550" y="1241408"/>
              <a:ext cx="71438" cy="5032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prstDash val="dashDot"/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" name="Line 69"/>
            <p:cNvSpPr>
              <a:spLocks noChangeShapeType="1"/>
            </p:cNvSpPr>
            <p:nvPr/>
          </p:nvSpPr>
          <p:spPr bwMode="auto">
            <a:xfrm flipV="1">
              <a:off x="7235825" y="1889108"/>
              <a:ext cx="504825" cy="3603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Text Box 70"/>
            <p:cNvSpPr txBox="1">
              <a:spLocks noChangeArrowheads="1"/>
            </p:cNvSpPr>
            <p:nvPr/>
          </p:nvSpPr>
          <p:spPr bwMode="auto">
            <a:xfrm>
              <a:off x="6786563" y="2285983"/>
              <a:ext cx="116998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b="1" dirty="0" smtClean="0"/>
                <a:t>Enlarge</a:t>
              </a:r>
              <a:endParaRPr lang="ja-JP" altLang="en-US" b="1" dirty="0"/>
            </a:p>
          </p:txBody>
        </p:sp>
        <p:sp>
          <p:nvSpPr>
            <p:cNvPr id="41" name="Text Box 71"/>
            <p:cNvSpPr txBox="1">
              <a:spLocks noChangeArrowheads="1"/>
            </p:cNvSpPr>
            <p:nvPr/>
          </p:nvSpPr>
          <p:spPr bwMode="auto">
            <a:xfrm>
              <a:off x="2124075" y="3905233"/>
              <a:ext cx="1439863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/>
                <a:t>10mm</a:t>
              </a:r>
            </a:p>
          </p:txBody>
        </p:sp>
        <p:sp>
          <p:nvSpPr>
            <p:cNvPr id="42" name="Line 73"/>
            <p:cNvSpPr>
              <a:spLocks noChangeShapeType="1"/>
            </p:cNvSpPr>
            <p:nvPr/>
          </p:nvSpPr>
          <p:spPr bwMode="auto">
            <a:xfrm flipV="1">
              <a:off x="2268538" y="4122720"/>
              <a:ext cx="0" cy="3587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" name="Line 74"/>
            <p:cNvSpPr>
              <a:spLocks noChangeShapeType="1"/>
            </p:cNvSpPr>
            <p:nvPr/>
          </p:nvSpPr>
          <p:spPr bwMode="auto">
            <a:xfrm flipV="1">
              <a:off x="2700338" y="4122720"/>
              <a:ext cx="0" cy="3587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Line 75"/>
            <p:cNvSpPr>
              <a:spLocks noChangeShapeType="1"/>
            </p:cNvSpPr>
            <p:nvPr/>
          </p:nvSpPr>
          <p:spPr bwMode="auto">
            <a:xfrm>
              <a:off x="2268538" y="4265595"/>
              <a:ext cx="431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ja-JP" altLang="en-US"/>
            </a:p>
          </p:txBody>
        </p:sp>
      </p:grpSp>
      <p:pic>
        <p:nvPicPr>
          <p:cNvPr id="60" name="Picture 6" descr="1001run017Phantom_all"/>
          <p:cNvPicPr>
            <a:picLocks noChangeAspect="1" noChangeArrowheads="1"/>
          </p:cNvPicPr>
          <p:nvPr/>
        </p:nvPicPr>
        <p:blipFill>
          <a:blip r:embed="rId5" cstate="print"/>
          <a:srcRect t="8853" r="6966"/>
          <a:stretch>
            <a:fillRect/>
          </a:stretch>
        </p:blipFill>
        <p:spPr bwMode="auto">
          <a:xfrm>
            <a:off x="6083081" y="4304630"/>
            <a:ext cx="2527588" cy="247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4" descr="IMG_026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08" t="8659" r="6445" b="3125"/>
          <a:stretch>
            <a:fillRect/>
          </a:stretch>
        </p:blipFill>
        <p:spPr bwMode="auto">
          <a:xfrm>
            <a:off x="3902984" y="4813251"/>
            <a:ext cx="2105985" cy="192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515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Further attempt: Compton camera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7650" name="Picture 2" descr="compton-princip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844824"/>
            <a:ext cx="9006867" cy="432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86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86871" y="412376"/>
            <a:ext cx="7160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Application of Gamma camera developed for Gamma ray astronomy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to Fukushima NP restoration</a:t>
            </a:r>
            <a:endParaRPr lang="en-US" altLang="ja-JP" dirty="0">
              <a:solidFill>
                <a:srgbClr val="FF0000"/>
              </a:solidFill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8439" name="Picture 7" descr="http://heasarc.gsfc.nasa.gov/docs/cgro/images/comptel/COMPTEL_AL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69" y="1844824"/>
            <a:ext cx="5602963" cy="353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61048"/>
            <a:ext cx="3273191" cy="284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6310093" y="5917627"/>
            <a:ext cx="4572000" cy="93871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平成</a:t>
            </a:r>
            <a:r>
              <a:rPr lang="en-US" altLang="zh-TW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24</a:t>
            </a:r>
            <a: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年</a:t>
            </a:r>
            <a:r>
              <a:rPr lang="en-US" altLang="zh-TW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11</a:t>
            </a:r>
            <a: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月</a:t>
            </a:r>
            <a:r>
              <a:rPr lang="en-US" altLang="zh-TW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15</a:t>
            </a:r>
            <a: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日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宇宙航空研究開発機構 </a:t>
            </a:r>
            <a:b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</a:br>
            <a: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三菱重工業株式会社 </a:t>
            </a:r>
            <a:b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</a:br>
            <a: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国立大学法人 名古屋大学 </a:t>
            </a:r>
            <a:b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</a:br>
            <a:r>
              <a:rPr lang="zh-TW" altLang="en-US" sz="11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独立行政法人 科学技術振興機構</a:t>
            </a:r>
          </a:p>
        </p:txBody>
      </p:sp>
    </p:spTree>
    <p:extLst>
      <p:ext uri="{BB962C8B-B14F-4D97-AF65-F5344CB8AC3E}">
        <p14:creationId xmlns:p14="http://schemas.microsoft.com/office/powerpoint/2010/main" val="385860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edia-lead.jp/wordpress/wp-content/uploads/2012/03/comp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900" y="1447800"/>
            <a:ext cx="53721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17969" cy="302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http://blog-imgs-46.fc2.com/f/u/k/fukushima20110311/f110-60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2" r="28652"/>
          <a:stretch/>
        </p:blipFill>
        <p:spPr bwMode="auto">
          <a:xfrm>
            <a:off x="150158" y="3155579"/>
            <a:ext cx="3523130" cy="404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50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ja-JP" sz="4000" dirty="0" smtClean="0"/>
              <a:t>Very useful for medical application</a:t>
            </a:r>
            <a:r>
              <a:rPr lang="ja-JP" altLang="en-US" sz="4000" dirty="0"/>
              <a:t/>
            </a:r>
            <a:br>
              <a:rPr lang="ja-JP" altLang="en-US" sz="4000" dirty="0"/>
            </a:br>
            <a:r>
              <a:rPr lang="ja-JP" altLang="en-US" sz="4000" dirty="0"/>
              <a:t>ＰＥＴ</a:t>
            </a:r>
            <a:r>
              <a:rPr lang="ja-JP" altLang="en-US" sz="2800" dirty="0"/>
              <a:t>（</a:t>
            </a:r>
            <a:r>
              <a:rPr lang="en-US" altLang="ja-JP" sz="2800" dirty="0"/>
              <a:t>Positron Emission</a:t>
            </a:r>
            <a:r>
              <a:rPr lang="ja-JP" altLang="en-US" sz="2800" dirty="0"/>
              <a:t>　</a:t>
            </a:r>
            <a:r>
              <a:rPr lang="en-US" altLang="ja-JP" sz="2800" dirty="0"/>
              <a:t>Tomography </a:t>
            </a:r>
            <a:r>
              <a:rPr lang="ja-JP" altLang="en-US" sz="2800" dirty="0"/>
              <a:t>）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ja-JP" altLang="ja-JP" dirty="0"/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6829425" cy="375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7" name="Picture 5" descr="ta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611" y="4617536"/>
            <a:ext cx="2984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7150481" y="4509120"/>
            <a:ext cx="10438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 glucose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72200" y="6165304"/>
            <a:ext cx="92845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Cancer</a:t>
            </a:r>
          </a:p>
          <a:p>
            <a:r>
              <a:rPr kumimoji="1" lang="en-US" altLang="ja-JP" dirty="0" smtClean="0"/>
              <a:t>tissue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50057" y="6174987"/>
            <a:ext cx="92845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Normal</a:t>
            </a:r>
          </a:p>
          <a:p>
            <a:r>
              <a:rPr lang="en-US" altLang="ja-JP" dirty="0" smtClean="0"/>
              <a:t>tissue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117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958850" y="215900"/>
            <a:ext cx="8229600" cy="1143000"/>
          </a:xfrm>
          <a:noFill/>
        </p:spPr>
        <p:txBody>
          <a:bodyPr/>
          <a:lstStyle/>
          <a:p>
            <a:r>
              <a:rPr lang="en-US" altLang="ja-JP" sz="3200" dirty="0" smtClean="0"/>
              <a:t>Just like a barrel calorimeter of </a:t>
            </a:r>
            <a:br>
              <a:rPr lang="en-US" altLang="ja-JP" sz="3200" dirty="0" smtClean="0"/>
            </a:br>
            <a:r>
              <a:rPr lang="en-US" altLang="ja-JP" sz="3200" dirty="0" smtClean="0"/>
              <a:t>collider detectors</a:t>
            </a:r>
            <a:endParaRPr lang="ja-JP" altLang="en-US" sz="3200" dirty="0"/>
          </a:p>
        </p:txBody>
      </p:sp>
      <p:pic>
        <p:nvPicPr>
          <p:cNvPr id="45059" name="Picture 3" descr="petkoz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70" y="1740379"/>
            <a:ext cx="428625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0" name="Picture 4" descr="petkoz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916" y="4077072"/>
            <a:ext cx="428625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 descr="http://cds.cern.ch/record/1431477/files/0705004_01-A4-at-140007.jpg?subformat=icon-6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124744"/>
            <a:ext cx="3479775" cy="232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4932040" y="3429000"/>
            <a:ext cx="42947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From the photo gallery cmsinfo.cern.ch</a:t>
            </a:r>
            <a:endParaRPr lang="ja-JP" altLang="en-US" dirty="0"/>
          </a:p>
        </p:txBody>
      </p:sp>
      <p:pic>
        <p:nvPicPr>
          <p:cNvPr id="27652" name="Picture 4" descr="http://www.sk-kenshin.jp/img/services/pet_ct/ph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18471"/>
            <a:ext cx="393382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747409" y="6170016"/>
            <a:ext cx="4164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Higher resolution/efficiency can make</a:t>
            </a:r>
          </a:p>
          <a:p>
            <a:r>
              <a:rPr kumimoji="1" lang="en-US" altLang="ja-JP" dirty="0"/>
              <a:t>e</a:t>
            </a:r>
            <a:r>
              <a:rPr kumimoji="1" lang="en-US" altLang="ja-JP" dirty="0" smtClean="0"/>
              <a:t>xposure dose less.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461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Magnetic field gereration</a:t>
            </a:r>
            <a:endParaRPr lang="ja-JP" altLang="en-US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6" y="2204864"/>
            <a:ext cx="5891808" cy="2945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746155" y="5745450"/>
            <a:ext cx="44181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Dipole configuration</a:t>
            </a:r>
            <a:endParaRPr kumimoji="1" lang="ja-JP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528" y="1844824"/>
            <a:ext cx="3429000" cy="313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上矢印 5"/>
          <p:cNvSpPr/>
          <p:nvPr/>
        </p:nvSpPr>
        <p:spPr>
          <a:xfrm>
            <a:off x="2699792" y="3356992"/>
            <a:ext cx="441782" cy="66538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09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PET </a:t>
            </a:r>
            <a:r>
              <a:rPr lang="en-US" altLang="ja-JP" dirty="0" smtClean="0">
                <a:latin typeface="Symbol" pitchFamily="18" charset="2"/>
              </a:rPr>
              <a:t>g</a:t>
            </a:r>
            <a:r>
              <a:rPr lang="en-US" altLang="ja-JP" dirty="0"/>
              <a:t> </a:t>
            </a:r>
            <a:r>
              <a:rPr lang="en-US" altLang="ja-JP" dirty="0" smtClean="0"/>
              <a:t>detector module</a:t>
            </a:r>
            <a:endParaRPr lang="ja-JP" altLang="en-US" dirty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7235825" y="6157913"/>
            <a:ext cx="1698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ja-JP"/>
              <a:t>© Siemens AG</a:t>
            </a: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371600"/>
            <a:ext cx="6337300" cy="537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842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Neutron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4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768350" y="6474950"/>
            <a:ext cx="7620000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000" b="1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Non-invasive studies of objects from cultural heritage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4128" y="1652123"/>
            <a:ext cx="3119593" cy="4159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944630" y="5828619"/>
            <a:ext cx="7646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 </a:t>
            </a:r>
            <a:r>
              <a:rPr lang="en-US" altLang="ja-JP" dirty="0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(photo: example of </a:t>
            </a:r>
            <a:r>
              <a:rPr lang="en-US" altLang="ja-JP" dirty="0" err="1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Sakyamuni</a:t>
            </a:r>
            <a:r>
              <a:rPr lang="en-US" altLang="ja-JP" dirty="0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, </a:t>
            </a:r>
            <a:r>
              <a:rPr lang="en-US" altLang="ja-JP" dirty="0" err="1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Bhumisparsa</a:t>
            </a:r>
            <a:r>
              <a:rPr lang="en-US" altLang="ja-JP" dirty="0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 Mudra, West-</a:t>
            </a:r>
            <a:r>
              <a:rPr lang="en-US" altLang="ja-JP" dirty="0" err="1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tibet</a:t>
            </a:r>
            <a:r>
              <a:rPr lang="en-US" altLang="ja-JP" dirty="0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, 14.- 15. century).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788300" y="1580469"/>
            <a:ext cx="7646108" cy="3994150"/>
            <a:chOff x="-6485244" y="3508193"/>
            <a:chExt cx="7646108" cy="3994150"/>
          </a:xfrm>
        </p:grpSpPr>
        <p:pic>
          <p:nvPicPr>
            <p:cNvPr id="24577" name="Picture 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00504" y="3508193"/>
              <a:ext cx="6502400" cy="399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-6485244" y="6289570"/>
              <a:ext cx="764610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FF0000"/>
                  </a:solidFill>
                  <a:latin typeface="Arial" charset="0"/>
                  <a:ea typeface="ＭＳ Ｐゴシック" pitchFamily="50" charset="-128"/>
                </a:rPr>
                <a:t>Left: X-ray image</a:t>
              </a:r>
              <a:endParaRPr lang="en-US" altLang="ja-JP" sz="2400" dirty="0">
                <a:solidFill>
                  <a:srgbClr val="FF0000"/>
                </a:solidFill>
                <a:latin typeface="Arial" charset="0"/>
                <a:ea typeface="ＭＳ Ｐゴシック" pitchFamily="50" charset="-128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400" dirty="0" smtClean="0">
                  <a:solidFill>
                    <a:srgbClr val="FF0000"/>
                  </a:solidFill>
                  <a:latin typeface="Arial" charset="0"/>
                  <a:ea typeface="ＭＳ Ｐゴシック" pitchFamily="50" charset="-128"/>
                </a:rPr>
                <a:t>Right: Neutron imaging. Organic material buried inside , invisible with X-ray, can be visualized by neutron.</a:t>
              </a:r>
              <a:endParaRPr lang="ja-JP" altLang="en-US" sz="2400" dirty="0">
                <a:solidFill>
                  <a:srgbClr val="FF0000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Imaging with neutron beam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1497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ja-JP" smtClean="0"/>
              <a:t>Application to Neutron Detector</a:t>
            </a:r>
          </a:p>
        </p:txBody>
      </p:sp>
      <p:sp>
        <p:nvSpPr>
          <p:cNvPr id="4117" name="Rectangle 79"/>
          <p:cNvSpPr>
            <a:spLocks noGrp="1" noChangeArrowheads="1"/>
          </p:cNvSpPr>
          <p:nvPr>
            <p:ph type="body" idx="4294967295"/>
          </p:nvPr>
        </p:nvSpPr>
        <p:spPr>
          <a:xfrm>
            <a:off x="4714875" y="3929063"/>
            <a:ext cx="4429125" cy="2643187"/>
          </a:xfrm>
          <a:noFill/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en-US" altLang="ja-JP" sz="2000" smtClean="0"/>
              <a:t>Expensive </a:t>
            </a:r>
            <a:r>
              <a:rPr lang="en-US" altLang="ja-JP" sz="2000" baseline="30000" smtClean="0"/>
              <a:t>3</a:t>
            </a:r>
            <a:r>
              <a:rPr lang="en-US" altLang="ja-JP" sz="2000" smtClean="0"/>
              <a:t>He Gas is not necessary. </a:t>
            </a:r>
          </a:p>
          <a:p>
            <a:pPr lvl="1" eaLnBrk="1" hangingPunct="1"/>
            <a:r>
              <a:rPr lang="en-US" altLang="ja-JP" sz="1800" smtClean="0"/>
              <a:t>No pressure vessel</a:t>
            </a:r>
          </a:p>
          <a:p>
            <a:pPr eaLnBrk="1" hangingPunct="1"/>
            <a:r>
              <a:rPr lang="en-US" altLang="ja-JP" sz="2000" smtClean="0"/>
              <a:t>Free readout pattern </a:t>
            </a:r>
          </a:p>
          <a:p>
            <a:pPr eaLnBrk="1" hangingPunct="1"/>
            <a:r>
              <a:rPr lang="en-US" altLang="ja-JP" sz="2000" smtClean="0"/>
              <a:t>High resolution</a:t>
            </a:r>
          </a:p>
          <a:p>
            <a:pPr lvl="1" eaLnBrk="1" hangingPunct="1"/>
            <a:r>
              <a:rPr lang="en-US" altLang="ja-JP" sz="1800" smtClean="0"/>
              <a:t>Position and </a:t>
            </a:r>
            <a:r>
              <a:rPr lang="en-US" altLang="ja-JP" sz="1800" b="1" smtClean="0">
                <a:solidFill>
                  <a:srgbClr val="FF0000"/>
                </a:solidFill>
              </a:rPr>
              <a:t>Time</a:t>
            </a:r>
          </a:p>
          <a:p>
            <a:pPr eaLnBrk="1" hangingPunct="1"/>
            <a:r>
              <a:rPr lang="en-US" altLang="ja-JP" sz="2000" smtClean="0"/>
              <a:t>Insensitive against g-ray</a:t>
            </a:r>
          </a:p>
          <a:p>
            <a:pPr eaLnBrk="1" hangingPunct="1"/>
            <a:r>
              <a:rPr lang="en-US" altLang="ja-JP" sz="2000" smtClean="0"/>
              <a:t>Capability against high counting rate</a:t>
            </a:r>
          </a:p>
        </p:txBody>
      </p:sp>
      <p:grpSp>
        <p:nvGrpSpPr>
          <p:cNvPr id="4099" name="Group 29"/>
          <p:cNvGrpSpPr>
            <a:grpSpLocks/>
          </p:cNvGrpSpPr>
          <p:nvPr/>
        </p:nvGrpSpPr>
        <p:grpSpPr bwMode="auto">
          <a:xfrm>
            <a:off x="1714500" y="5715000"/>
            <a:ext cx="2224088" cy="65088"/>
            <a:chOff x="2925" y="1888"/>
            <a:chExt cx="2314" cy="46"/>
          </a:xfrm>
        </p:grpSpPr>
        <p:sp>
          <p:nvSpPr>
            <p:cNvPr id="4153" name="Rectangle 30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54" name="Line 31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5" name="Line 32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00" name="グループ化 58"/>
          <p:cNvGrpSpPr>
            <a:grpSpLocks/>
          </p:cNvGrpSpPr>
          <p:nvPr/>
        </p:nvGrpSpPr>
        <p:grpSpPr bwMode="auto">
          <a:xfrm>
            <a:off x="1714500" y="6215063"/>
            <a:ext cx="2224088" cy="65087"/>
            <a:chOff x="1738313" y="6084888"/>
            <a:chExt cx="2224087" cy="65087"/>
          </a:xfrm>
        </p:grpSpPr>
        <p:sp>
          <p:nvSpPr>
            <p:cNvPr id="4148" name="Rectangle 33"/>
            <p:cNvSpPr>
              <a:spLocks noChangeArrowheads="1"/>
            </p:cNvSpPr>
            <p:nvPr/>
          </p:nvSpPr>
          <p:spPr bwMode="auto">
            <a:xfrm>
              <a:off x="1738313" y="6084888"/>
              <a:ext cx="2224087" cy="650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9" name="Line 34"/>
            <p:cNvSpPr>
              <a:spLocks noChangeShapeType="1"/>
            </p:cNvSpPr>
            <p:nvPr/>
          </p:nvSpPr>
          <p:spPr bwMode="auto">
            <a:xfrm>
              <a:off x="1995488" y="6084888"/>
              <a:ext cx="230187" cy="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0" name="Line 35"/>
            <p:cNvSpPr>
              <a:spLocks noChangeShapeType="1"/>
            </p:cNvSpPr>
            <p:nvPr/>
          </p:nvSpPr>
          <p:spPr bwMode="auto">
            <a:xfrm>
              <a:off x="2481263" y="6084888"/>
              <a:ext cx="230187" cy="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1" name="Line 36"/>
            <p:cNvSpPr>
              <a:spLocks noChangeShapeType="1"/>
            </p:cNvSpPr>
            <p:nvPr/>
          </p:nvSpPr>
          <p:spPr bwMode="auto">
            <a:xfrm>
              <a:off x="2968625" y="6084888"/>
              <a:ext cx="230188" cy="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52" name="Line 37"/>
            <p:cNvSpPr>
              <a:spLocks noChangeShapeType="1"/>
            </p:cNvSpPr>
            <p:nvPr/>
          </p:nvSpPr>
          <p:spPr bwMode="auto">
            <a:xfrm>
              <a:off x="3454400" y="6084888"/>
              <a:ext cx="230188" cy="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101" name="Line 38"/>
          <p:cNvSpPr>
            <a:spLocks noChangeShapeType="1"/>
          </p:cNvSpPr>
          <p:nvPr/>
        </p:nvSpPr>
        <p:spPr bwMode="auto">
          <a:xfrm>
            <a:off x="1763713" y="3933825"/>
            <a:ext cx="2224087" cy="0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102" name="Group 39"/>
          <p:cNvGrpSpPr>
            <a:grpSpLocks/>
          </p:cNvGrpSpPr>
          <p:nvPr/>
        </p:nvGrpSpPr>
        <p:grpSpPr bwMode="auto">
          <a:xfrm>
            <a:off x="1738313" y="5518150"/>
            <a:ext cx="2224087" cy="65088"/>
            <a:chOff x="2925" y="1888"/>
            <a:chExt cx="2314" cy="46"/>
          </a:xfrm>
        </p:grpSpPr>
        <p:sp>
          <p:nvSpPr>
            <p:cNvPr id="4145" name="Rectangle 40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5F5F5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6" name="Line 41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47" name="Line 42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03" name="Group 43"/>
          <p:cNvGrpSpPr>
            <a:grpSpLocks/>
          </p:cNvGrpSpPr>
          <p:nvPr/>
        </p:nvGrpSpPr>
        <p:grpSpPr bwMode="auto">
          <a:xfrm>
            <a:off x="1738313" y="5316538"/>
            <a:ext cx="2224087" cy="65087"/>
            <a:chOff x="2925" y="1888"/>
            <a:chExt cx="2314" cy="46"/>
          </a:xfrm>
        </p:grpSpPr>
        <p:sp>
          <p:nvSpPr>
            <p:cNvPr id="4142" name="Rectangle 44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5F5F5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3" name="Line 45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44" name="Line 46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04" name="Group 47"/>
          <p:cNvGrpSpPr>
            <a:grpSpLocks/>
          </p:cNvGrpSpPr>
          <p:nvPr/>
        </p:nvGrpSpPr>
        <p:grpSpPr bwMode="auto">
          <a:xfrm>
            <a:off x="1738313" y="4306888"/>
            <a:ext cx="2224087" cy="65087"/>
            <a:chOff x="2925" y="1888"/>
            <a:chExt cx="2314" cy="46"/>
          </a:xfrm>
        </p:grpSpPr>
        <p:sp>
          <p:nvSpPr>
            <p:cNvPr id="4139" name="Rectangle 48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5F5F5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40" name="Line 49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41" name="Line 50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05" name="Group 51"/>
          <p:cNvGrpSpPr>
            <a:grpSpLocks/>
          </p:cNvGrpSpPr>
          <p:nvPr/>
        </p:nvGrpSpPr>
        <p:grpSpPr bwMode="auto">
          <a:xfrm>
            <a:off x="1738313" y="5114925"/>
            <a:ext cx="2224087" cy="65088"/>
            <a:chOff x="2925" y="1888"/>
            <a:chExt cx="2314" cy="46"/>
          </a:xfrm>
        </p:grpSpPr>
        <p:sp>
          <p:nvSpPr>
            <p:cNvPr id="4136" name="Rectangle 52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5F5F5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37" name="Line 53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38" name="Line 54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06" name="Group 55"/>
          <p:cNvGrpSpPr>
            <a:grpSpLocks/>
          </p:cNvGrpSpPr>
          <p:nvPr/>
        </p:nvGrpSpPr>
        <p:grpSpPr bwMode="auto">
          <a:xfrm>
            <a:off x="1738313" y="4911725"/>
            <a:ext cx="2224087" cy="65088"/>
            <a:chOff x="2925" y="1888"/>
            <a:chExt cx="2314" cy="46"/>
          </a:xfrm>
        </p:grpSpPr>
        <p:sp>
          <p:nvSpPr>
            <p:cNvPr id="4133" name="Rectangle 56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5F5F5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34" name="Line 57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35" name="Line 58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07" name="Group 59"/>
          <p:cNvGrpSpPr>
            <a:grpSpLocks/>
          </p:cNvGrpSpPr>
          <p:nvPr/>
        </p:nvGrpSpPr>
        <p:grpSpPr bwMode="auto">
          <a:xfrm>
            <a:off x="1738313" y="4710113"/>
            <a:ext cx="2224087" cy="65087"/>
            <a:chOff x="2925" y="1888"/>
            <a:chExt cx="2314" cy="46"/>
          </a:xfrm>
        </p:grpSpPr>
        <p:sp>
          <p:nvSpPr>
            <p:cNvPr id="4130" name="Rectangle 60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5F5F5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31" name="Line 61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32" name="Line 62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08" name="Group 63"/>
          <p:cNvGrpSpPr>
            <a:grpSpLocks/>
          </p:cNvGrpSpPr>
          <p:nvPr/>
        </p:nvGrpSpPr>
        <p:grpSpPr bwMode="auto">
          <a:xfrm>
            <a:off x="1738313" y="4508500"/>
            <a:ext cx="2224087" cy="65088"/>
            <a:chOff x="2925" y="1888"/>
            <a:chExt cx="2314" cy="46"/>
          </a:xfrm>
        </p:grpSpPr>
        <p:sp>
          <p:nvSpPr>
            <p:cNvPr id="4127" name="Rectangle 64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5F5F5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28" name="Line 65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9" name="Line 66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109" name="Group 67"/>
          <p:cNvGrpSpPr>
            <a:grpSpLocks/>
          </p:cNvGrpSpPr>
          <p:nvPr/>
        </p:nvGrpSpPr>
        <p:grpSpPr bwMode="auto">
          <a:xfrm>
            <a:off x="1738313" y="4103688"/>
            <a:ext cx="2224087" cy="66675"/>
            <a:chOff x="2925" y="1888"/>
            <a:chExt cx="2314" cy="46"/>
          </a:xfrm>
        </p:grpSpPr>
        <p:sp>
          <p:nvSpPr>
            <p:cNvPr id="4124" name="Rectangle 68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5F5F5F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25" name="Line 69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6" name="Line 70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5F5F5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110" name="AutoShape 71"/>
          <p:cNvSpPr>
            <a:spLocks/>
          </p:cNvSpPr>
          <p:nvPr/>
        </p:nvSpPr>
        <p:spPr bwMode="auto">
          <a:xfrm>
            <a:off x="1547813" y="4149725"/>
            <a:ext cx="122237" cy="1452563"/>
          </a:xfrm>
          <a:prstGeom prst="leftBrace">
            <a:avLst>
              <a:gd name="adj1" fmla="val 99026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111" name="Text Box 72"/>
          <p:cNvSpPr txBox="1">
            <a:spLocks noChangeArrowheads="1"/>
          </p:cNvSpPr>
          <p:nvPr/>
        </p:nvSpPr>
        <p:spPr bwMode="auto">
          <a:xfrm>
            <a:off x="179388" y="5661025"/>
            <a:ext cx="1447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/>
              <a:t>Normal GEM</a:t>
            </a:r>
          </a:p>
        </p:txBody>
      </p:sp>
      <p:sp>
        <p:nvSpPr>
          <p:cNvPr id="4112" name="Text Box 73"/>
          <p:cNvSpPr txBox="1">
            <a:spLocks noChangeArrowheads="1"/>
          </p:cNvSpPr>
          <p:nvPr/>
        </p:nvSpPr>
        <p:spPr bwMode="auto">
          <a:xfrm>
            <a:off x="179388" y="4581525"/>
            <a:ext cx="12763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/>
              <a:t>B10 coated </a:t>
            </a:r>
          </a:p>
          <a:p>
            <a:pPr eaLnBrk="1" hangingPunct="1"/>
            <a:r>
              <a:rPr lang="en-US" altLang="ja-JP" sz="1800"/>
              <a:t>GEMs</a:t>
            </a:r>
          </a:p>
        </p:txBody>
      </p:sp>
      <p:sp>
        <p:nvSpPr>
          <p:cNvPr id="4113" name="Text Box 74"/>
          <p:cNvSpPr txBox="1">
            <a:spLocks noChangeArrowheads="1"/>
          </p:cNvSpPr>
          <p:nvPr/>
        </p:nvSpPr>
        <p:spPr bwMode="auto">
          <a:xfrm>
            <a:off x="107950" y="6092825"/>
            <a:ext cx="152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/>
              <a:t>Readout board</a:t>
            </a:r>
          </a:p>
        </p:txBody>
      </p:sp>
      <p:sp>
        <p:nvSpPr>
          <p:cNvPr id="4114" name="Rectangle 75"/>
          <p:cNvSpPr>
            <a:spLocks noChangeArrowheads="1"/>
          </p:cNvSpPr>
          <p:nvPr/>
        </p:nvSpPr>
        <p:spPr bwMode="auto">
          <a:xfrm>
            <a:off x="179388" y="61658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30000"/>
              </a:spcBef>
            </a:pPr>
            <a:endParaRPr lang="ja-JP" altLang="ja-JP" sz="1800">
              <a:ea typeface="ＭＳ Ｐ明朝" pitchFamily="18" charset="-128"/>
            </a:endParaRPr>
          </a:p>
        </p:txBody>
      </p:sp>
      <p:sp>
        <p:nvSpPr>
          <p:cNvPr id="4115" name="Text Box 76"/>
          <p:cNvSpPr txBox="1">
            <a:spLocks noChangeArrowheads="1"/>
          </p:cNvSpPr>
          <p:nvPr/>
        </p:nvSpPr>
        <p:spPr bwMode="auto">
          <a:xfrm>
            <a:off x="71438" y="3643313"/>
            <a:ext cx="14605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/>
              <a:t>Cathode plate</a:t>
            </a:r>
          </a:p>
          <a:p>
            <a:pPr eaLnBrk="1" hangingPunct="1"/>
            <a:r>
              <a:rPr lang="en-US" altLang="ja-JP" sz="1800"/>
              <a:t>With B10</a:t>
            </a:r>
          </a:p>
        </p:txBody>
      </p:sp>
      <p:sp>
        <p:nvSpPr>
          <p:cNvPr id="4116" name="Text Box 77"/>
          <p:cNvSpPr txBox="1">
            <a:spLocks noChangeArrowheads="1"/>
          </p:cNvSpPr>
          <p:nvPr/>
        </p:nvSpPr>
        <p:spPr bwMode="auto">
          <a:xfrm>
            <a:off x="3059113" y="3500438"/>
            <a:ext cx="1133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Ar-CO</a:t>
            </a:r>
            <a:r>
              <a:rPr lang="en-US" altLang="ja-JP" baseline="-25000"/>
              <a:t>2</a:t>
            </a:r>
          </a:p>
        </p:txBody>
      </p:sp>
      <p:pic>
        <p:nvPicPr>
          <p:cNvPr id="4118" name="Picture 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43063"/>
            <a:ext cx="43211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9" name="Picture 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785813"/>
            <a:ext cx="4500562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20" name="Group 29"/>
          <p:cNvGrpSpPr>
            <a:grpSpLocks/>
          </p:cNvGrpSpPr>
          <p:nvPr/>
        </p:nvGrpSpPr>
        <p:grpSpPr bwMode="auto">
          <a:xfrm>
            <a:off x="1714500" y="5929313"/>
            <a:ext cx="2224088" cy="65087"/>
            <a:chOff x="2925" y="1888"/>
            <a:chExt cx="2314" cy="46"/>
          </a:xfrm>
        </p:grpSpPr>
        <p:sp>
          <p:nvSpPr>
            <p:cNvPr id="4121" name="Rectangle 30"/>
            <p:cNvSpPr>
              <a:spLocks noChangeArrowheads="1"/>
            </p:cNvSpPr>
            <p:nvPr/>
          </p:nvSpPr>
          <p:spPr bwMode="auto">
            <a:xfrm>
              <a:off x="2925" y="1888"/>
              <a:ext cx="2314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22" name="Line 31"/>
            <p:cNvSpPr>
              <a:spLocks noChangeShapeType="1"/>
            </p:cNvSpPr>
            <p:nvPr/>
          </p:nvSpPr>
          <p:spPr bwMode="auto">
            <a:xfrm>
              <a:off x="2925" y="1888"/>
              <a:ext cx="2314" cy="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3" name="Line 32"/>
            <p:cNvSpPr>
              <a:spLocks noChangeShapeType="1"/>
            </p:cNvSpPr>
            <p:nvPr/>
          </p:nvSpPr>
          <p:spPr bwMode="auto">
            <a:xfrm>
              <a:off x="2925" y="1933"/>
              <a:ext cx="2314" cy="0"/>
            </a:xfrm>
            <a:prstGeom prst="line">
              <a:avLst/>
            </a:prstGeom>
            <a:noFill/>
            <a:ln w="38100">
              <a:solidFill>
                <a:srgbClr val="A5002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5485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 idx="4294967295"/>
          </p:nvPr>
        </p:nvSpPr>
        <p:spPr>
          <a:xfrm>
            <a:off x="742950" y="71438"/>
            <a:ext cx="8401050" cy="1571625"/>
          </a:xfrm>
        </p:spPr>
        <p:txBody>
          <a:bodyPr/>
          <a:lstStyle/>
          <a:p>
            <a:r>
              <a:rPr lang="en-US" altLang="ja-JP" dirty="0" smtClean="0"/>
              <a:t>Pulse neutron and </a:t>
            </a:r>
            <a:br>
              <a:rPr lang="en-US" altLang="ja-JP" dirty="0" smtClean="0"/>
            </a:br>
            <a:r>
              <a:rPr lang="en-US" altLang="ja-JP" dirty="0" smtClean="0"/>
              <a:t>Energy Selective Neutron Radiography </a:t>
            </a:r>
            <a:endParaRPr lang="ja-JP" altLang="en-US" dirty="0" smtClean="0"/>
          </a:p>
        </p:txBody>
      </p:sp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643063"/>
            <a:ext cx="5295900" cy="500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268" name="直線矢印コネクタ 5"/>
          <p:cNvCxnSpPr>
            <a:cxnSpLocks noChangeShapeType="1"/>
          </p:cNvCxnSpPr>
          <p:nvPr/>
        </p:nvCxnSpPr>
        <p:spPr bwMode="auto">
          <a:xfrm rot="5400000">
            <a:off x="4959350" y="3898901"/>
            <a:ext cx="750887" cy="525462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69" name="テキスト ボックス 8"/>
          <p:cNvSpPr txBox="1">
            <a:spLocks noChangeArrowheads="1"/>
          </p:cNvSpPr>
          <p:nvPr/>
        </p:nvSpPr>
        <p:spPr bwMode="auto">
          <a:xfrm>
            <a:off x="5715000" y="3429000"/>
            <a:ext cx="2817813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FF0000"/>
                </a:solidFill>
              </a:rPr>
              <a:t>Bragg Edge </a:t>
            </a:r>
          </a:p>
          <a:p>
            <a:pPr eaLnBrk="1" hangingPunct="1"/>
            <a:r>
              <a:rPr lang="en-US" altLang="ja-JP" b="1">
                <a:solidFill>
                  <a:srgbClr val="FF0000"/>
                </a:solidFill>
              </a:rPr>
              <a:t>region </a:t>
            </a:r>
          </a:p>
          <a:p>
            <a:pPr eaLnBrk="1" hangingPunct="1"/>
            <a:r>
              <a:rPr lang="en-US" altLang="ja-JP" b="1">
                <a:solidFill>
                  <a:srgbClr val="FF0000"/>
                </a:solidFill>
              </a:rPr>
              <a:t>(Thermal and cold)</a:t>
            </a:r>
          </a:p>
        </p:txBody>
      </p:sp>
      <p:cxnSp>
        <p:nvCxnSpPr>
          <p:cNvPr id="11270" name="直線矢印コネクタ 12"/>
          <p:cNvCxnSpPr>
            <a:cxnSpLocks noChangeShapeType="1"/>
            <a:stCxn id="11271" idx="1"/>
          </p:cNvCxnSpPr>
          <p:nvPr/>
        </p:nvCxnSpPr>
        <p:spPr bwMode="auto">
          <a:xfrm flipH="1">
            <a:off x="2928938" y="2400300"/>
            <a:ext cx="779462" cy="1028700"/>
          </a:xfrm>
          <a:prstGeom prst="straightConnector1">
            <a:avLst/>
          </a:prstGeom>
          <a:noFill/>
          <a:ln w="38100" algn="ctr">
            <a:solidFill>
              <a:srgbClr val="00B05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1" name="テキスト ボックス 15"/>
          <p:cNvSpPr txBox="1">
            <a:spLocks noChangeArrowheads="1"/>
          </p:cNvSpPr>
          <p:nvPr/>
        </p:nvSpPr>
        <p:spPr bwMode="auto">
          <a:xfrm>
            <a:off x="3708400" y="1989138"/>
            <a:ext cx="32861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00B050"/>
                </a:solidFill>
              </a:rPr>
              <a:t> </a:t>
            </a:r>
            <a:r>
              <a:rPr lang="en-US" altLang="ja-JP">
                <a:solidFill>
                  <a:srgbClr val="00B050"/>
                </a:solidFill>
              </a:rPr>
              <a:t>Resonance absorption region</a:t>
            </a:r>
            <a:r>
              <a:rPr lang="ja-JP" altLang="en-US">
                <a:solidFill>
                  <a:srgbClr val="00B050"/>
                </a:solidFill>
              </a:rPr>
              <a:t>　</a:t>
            </a:r>
            <a:r>
              <a:rPr lang="en-US" altLang="ja-JP">
                <a:solidFill>
                  <a:srgbClr val="009900"/>
                </a:solidFill>
              </a:rPr>
              <a:t>(E&gt;1eV)</a:t>
            </a:r>
            <a:r>
              <a:rPr lang="en-US" altLang="ja-JP">
                <a:solidFill>
                  <a:srgbClr val="00B050"/>
                </a:solidFill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テキスト ボックス 1"/>
              <p:cNvSpPr txBox="1"/>
              <p:nvPr/>
            </p:nvSpPr>
            <p:spPr>
              <a:xfrm>
                <a:off x="1030486" y="5563738"/>
                <a:ext cx="2461394" cy="1177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400" dirty="0" smtClean="0">
                    <a:latin typeface="Symbol" panose="05050102010706020507" pitchFamily="18" charset="2"/>
                  </a:rPr>
                  <a:t>l</a:t>
                </a:r>
                <a14:m>
                  <m:oMath xmlns:m="http://schemas.openxmlformats.org/officeDocument/2006/math">
                    <m:r>
                      <a:rPr kumimoji="1" lang="en-US" altLang="ja-JP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400" b="0" i="1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kumimoji="1" lang="en-US" altLang="ja-JP" sz="2400" b="0" i="1" smtClean="0">
                            <a:latin typeface="Cambria Math"/>
                          </a:rPr>
                          <m:t>𝑚𝑣</m:t>
                        </m:r>
                      </m:den>
                    </m:f>
                    <m:r>
                      <a:rPr kumimoji="1" lang="en-US" altLang="ja-JP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400" b="0" i="1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lang="en-US" altLang="ja-JP" sz="2400" i="1">
                            <a:latin typeface="Cambria Math"/>
                          </a:rPr>
                          <m:t>𝑚</m:t>
                        </m:r>
                        <m:rad>
                          <m:radPr>
                            <m:degHide m:val="on"/>
                            <m:ctrlPr>
                              <a:rPr lang="en-US" altLang="ja-JP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ja-JP" sz="2400" i="1">
                                <a:latin typeface="Cambria Math"/>
                              </a:rPr>
                              <m:t>2</m:t>
                            </m:r>
                            <m:r>
                              <a:rPr lang="en-US" altLang="ja-JP" sz="2400" i="1">
                                <a:latin typeface="Cambria Math"/>
                              </a:rPr>
                              <m:t>𝑚𝐸</m:t>
                            </m:r>
                          </m:e>
                        </m:rad>
                      </m:den>
                    </m:f>
                    <m:r>
                      <a:rPr kumimoji="1" lang="en-US" altLang="ja-JP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kumimoji="1" lang="en-US" altLang="ja-JP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ja-JP" sz="2400" b="0" i="1" smtClean="0">
                            <a:latin typeface="Cambria Math"/>
                          </a:rPr>
                          <m:t>h</m:t>
                        </m:r>
                      </m:num>
                      <m:den>
                        <m:r>
                          <a:rPr kumimoji="1" lang="en-US" altLang="ja-JP" sz="2400" b="0" i="1" smtClean="0">
                            <a:latin typeface="Cambria Math"/>
                          </a:rPr>
                          <m:t>𝑚𝐿</m:t>
                        </m:r>
                      </m:den>
                    </m:f>
                    <m:r>
                      <a:rPr kumimoji="1" lang="en-US" altLang="ja-JP" sz="2400" b="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kumimoji="1" lang="en-US" altLang="ja-JP" sz="2400" b="0" i="1" smtClean="0">
                        <a:latin typeface="Cambria Math"/>
                      </a:rPr>
                      <m:t>𝑡</m:t>
                    </m:r>
                  </m:oMath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2" name="テキスト ボックス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486" y="5563738"/>
                <a:ext cx="2461394" cy="1177630"/>
              </a:xfrm>
              <a:prstGeom prst="rect">
                <a:avLst/>
              </a:prstGeom>
              <a:blipFill rotWithShape="1">
                <a:blip r:embed="rId3"/>
                <a:stretch>
                  <a:fillRect l="-371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818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タイトル 1"/>
          <p:cNvSpPr>
            <a:spLocks noGrp="1"/>
          </p:cNvSpPr>
          <p:nvPr>
            <p:ph type="title" idx="4294967295"/>
          </p:nvPr>
        </p:nvSpPr>
        <p:spPr>
          <a:xfrm>
            <a:off x="0" y="214313"/>
            <a:ext cx="7772400" cy="685800"/>
          </a:xfrm>
        </p:spPr>
        <p:txBody>
          <a:bodyPr/>
          <a:lstStyle/>
          <a:p>
            <a:r>
              <a:rPr lang="en-US" altLang="ja-JP" smtClean="0"/>
              <a:t>Resonance absorption imaging </a:t>
            </a:r>
            <a:endParaRPr lang="ja-JP" altLang="en-US" smtClean="0"/>
          </a:p>
        </p:txBody>
      </p:sp>
      <p:pic>
        <p:nvPicPr>
          <p:cNvPr id="12293" name="Picture 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14500"/>
            <a:ext cx="3143250" cy="2265363"/>
          </a:xfrm>
          <a:noFill/>
        </p:spPr>
      </p:pic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4071938"/>
            <a:ext cx="3286125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4214813"/>
            <a:ext cx="221456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00525"/>
            <a:ext cx="3233738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8" y="1643063"/>
            <a:ext cx="2214562" cy="217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1571625"/>
            <a:ext cx="2928937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テキスト ボックス 8"/>
          <p:cNvSpPr txBox="1">
            <a:spLocks noChangeArrowheads="1"/>
          </p:cNvSpPr>
          <p:nvPr/>
        </p:nvSpPr>
        <p:spPr bwMode="auto">
          <a:xfrm>
            <a:off x="5500688" y="928688"/>
            <a:ext cx="316388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By T. Kai (JAEA) et al. </a:t>
            </a:r>
          </a:p>
          <a:p>
            <a:pPr eaLnBrk="1" hangingPunct="1"/>
            <a:r>
              <a:rPr lang="en-US" altLang="ja-JP"/>
              <a:t>at BL10 in J-PARC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745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Imaging for bended iron plates</a:t>
            </a:r>
            <a: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LINAC in Hokkaido University</a:t>
            </a:r>
            <a:endParaRPr lang="ja-JP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-357188" y="4429125"/>
            <a:ext cx="1512888" cy="1150938"/>
          </a:xfrm>
          <a:prstGeom prst="rect">
            <a:avLst/>
          </a:prstGeom>
          <a:solidFill>
            <a:srgbClr val="00B0F0"/>
          </a:solidFill>
          <a:ln w="9525">
            <a:miter lim="800000"/>
            <a:headEnd/>
            <a:tailEnd/>
          </a:ln>
          <a:scene3d>
            <a:camera prst="legacyObliqueTopRight">
              <a:rot lat="0" lon="5100000" rev="0"/>
            </a:camera>
            <a:lightRig rig="legacyFlat3" dir="l"/>
          </a:scene3d>
          <a:sp3d extrusionH="430200" prstMaterial="legacyMetal">
            <a:bevelT w="13500" h="13500" prst="angle"/>
            <a:bevelB w="13500" h="13500" prst="angle"/>
            <a:extrusionClr>
              <a:srgbClr val="333399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642938" y="5414963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7869238" y="5319713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684213" y="6400800"/>
            <a:ext cx="7200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3929063" y="6286500"/>
            <a:ext cx="86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674cm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V="1">
            <a:off x="755650" y="4024313"/>
            <a:ext cx="714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23850" y="3663950"/>
            <a:ext cx="1482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/>
              <a:t>Moderator</a:t>
            </a:r>
            <a:endParaRPr lang="ja-JP" altLang="en-US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7753350" y="5824538"/>
            <a:ext cx="1243013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/>
              <a:t>GEM</a:t>
            </a:r>
          </a:p>
          <a:p>
            <a:pPr algn="ctr" eaLnBrk="1" hangingPunct="1"/>
            <a:r>
              <a:rPr lang="en-US" altLang="ja-JP"/>
              <a:t>Detector</a:t>
            </a:r>
            <a:endParaRPr lang="ja-JP" altLang="en-US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7467600" y="4408488"/>
            <a:ext cx="698500" cy="9144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outerShdw blurRad="50800" dist="50800" dir="5400000" algn="ctr" rotWithShape="0">
              <a:srgbClr val="FFFF00"/>
            </a:outerShdw>
          </a:effectLst>
          <a:scene3d>
            <a:camera prst="legacyObliqueTopRight">
              <a:rot lat="0" lon="5100000" rev="0"/>
            </a:camera>
            <a:lightRig rig="legacyFlat3" dir="t"/>
          </a:scene3d>
          <a:sp3d extrusionH="201600" prstMaterial="legacyMetal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7138988" y="4208463"/>
            <a:ext cx="1979612" cy="1223962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scene3d>
            <a:camera prst="legacyObliqueTopRight">
              <a:rot lat="0" lon="5100000" rev="0"/>
            </a:camera>
            <a:lightRig rig="legacyFlat2" dir="b"/>
          </a:scene3d>
          <a:sp3d extrusionH="430200" prstMaterial="legacyMetal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971550" y="4887913"/>
            <a:ext cx="69135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>
            <a:off x="8675688" y="5319713"/>
            <a:ext cx="730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 flipH="1" flipV="1">
            <a:off x="7524750" y="4240213"/>
            <a:ext cx="287338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7019925" y="3911600"/>
            <a:ext cx="1106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/>
              <a:t>Sample</a:t>
            </a:r>
            <a:endParaRPr lang="ja-JP" altLang="en-US"/>
          </a:p>
        </p:txBody>
      </p:sp>
      <p:sp>
        <p:nvSpPr>
          <p:cNvPr id="17425" name="Rectangle 17"/>
          <p:cNvSpPr>
            <a:spLocks noChangeArrowheads="1"/>
          </p:cNvSpPr>
          <p:nvPr/>
        </p:nvSpPr>
        <p:spPr bwMode="auto">
          <a:xfrm>
            <a:off x="1547813" y="4600575"/>
            <a:ext cx="5111750" cy="576263"/>
          </a:xfrm>
          <a:prstGeom prst="rect">
            <a:avLst/>
          </a:prstGeom>
          <a:solidFill>
            <a:srgbClr val="00B050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201600" prstMaterial="legacyMetal">
            <a:bevelT w="13500" h="13500" prst="angle"/>
            <a:bevelB w="13500" h="13500" prst="angle"/>
            <a:extrusionClr>
              <a:srgbClr val="B6B8BE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>
            <a:off x="900113" y="553561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>
            <a:off x="1547813" y="5535613"/>
            <a:ext cx="5111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827088" y="5680075"/>
            <a:ext cx="8874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/>
              <a:t>70cm</a:t>
            </a: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3492500" y="560863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504cm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6732588" y="5680075"/>
            <a:ext cx="1060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/>
              <a:t>100cm</a:t>
            </a:r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>
            <a:off x="6659563" y="553561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>
            <a:off x="2320925" y="4024313"/>
            <a:ext cx="152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/>
              <a:t>Flight tube</a:t>
            </a:r>
            <a:endParaRPr lang="ja-JP" altLang="en-US"/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>
            <a:off x="3203575" y="4311650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7434" name="グループ化 39"/>
          <p:cNvGrpSpPr>
            <a:grpSpLocks/>
          </p:cNvGrpSpPr>
          <p:nvPr/>
        </p:nvGrpSpPr>
        <p:grpSpPr bwMode="auto">
          <a:xfrm>
            <a:off x="214313" y="1571625"/>
            <a:ext cx="6259512" cy="1866900"/>
            <a:chOff x="1285820" y="1500174"/>
            <a:chExt cx="6258135" cy="1866914"/>
          </a:xfrm>
        </p:grpSpPr>
        <p:pic>
          <p:nvPicPr>
            <p:cNvPr id="17441" name="Picture 29" descr="IMG_19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1175" y="1700213"/>
              <a:ext cx="2232025" cy="166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42" name="Line 30"/>
            <p:cNvSpPr>
              <a:spLocks noChangeShapeType="1"/>
            </p:cNvSpPr>
            <p:nvPr/>
          </p:nvSpPr>
          <p:spPr bwMode="auto">
            <a:xfrm flipV="1">
              <a:off x="2500330" y="2928934"/>
              <a:ext cx="50482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3" name="Line 31"/>
            <p:cNvSpPr>
              <a:spLocks noChangeShapeType="1"/>
            </p:cNvSpPr>
            <p:nvPr/>
          </p:nvSpPr>
          <p:spPr bwMode="auto">
            <a:xfrm>
              <a:off x="2428828" y="2428868"/>
              <a:ext cx="1071635" cy="27940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4" name="Line 32"/>
            <p:cNvSpPr>
              <a:spLocks noChangeShapeType="1"/>
            </p:cNvSpPr>
            <p:nvPr/>
          </p:nvSpPr>
          <p:spPr bwMode="auto">
            <a:xfrm flipH="1">
              <a:off x="4786282" y="1928802"/>
              <a:ext cx="857256" cy="71438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5" name="Line 33"/>
            <p:cNvSpPr>
              <a:spLocks noChangeShapeType="1"/>
            </p:cNvSpPr>
            <p:nvPr/>
          </p:nvSpPr>
          <p:spPr bwMode="auto">
            <a:xfrm>
              <a:off x="2357390" y="2000241"/>
              <a:ext cx="1609798" cy="63501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46" name="Text Box 34"/>
            <p:cNvSpPr txBox="1">
              <a:spLocks noChangeArrowheads="1"/>
            </p:cNvSpPr>
            <p:nvPr/>
          </p:nvSpPr>
          <p:spPr bwMode="auto">
            <a:xfrm>
              <a:off x="1339875" y="2779713"/>
              <a:ext cx="1449317" cy="4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/>
                <a:t>30°Bend</a:t>
              </a:r>
              <a:endParaRPr lang="ja-JP" altLang="en-US"/>
            </a:p>
          </p:txBody>
        </p:sp>
        <p:sp>
          <p:nvSpPr>
            <p:cNvPr id="17447" name="Text Box 35"/>
            <p:cNvSpPr txBox="1">
              <a:spLocks noChangeArrowheads="1"/>
            </p:cNvSpPr>
            <p:nvPr/>
          </p:nvSpPr>
          <p:spPr bwMode="auto">
            <a:xfrm>
              <a:off x="1285820" y="1785926"/>
              <a:ext cx="1449317" cy="4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/>
                <a:t>90°Bend</a:t>
              </a:r>
              <a:endParaRPr lang="ja-JP" altLang="en-US"/>
            </a:p>
          </p:txBody>
        </p:sp>
        <p:sp>
          <p:nvSpPr>
            <p:cNvPr id="17448" name="Text Box 36"/>
            <p:cNvSpPr txBox="1">
              <a:spLocks noChangeArrowheads="1"/>
            </p:cNvSpPr>
            <p:nvPr/>
          </p:nvSpPr>
          <p:spPr bwMode="auto">
            <a:xfrm>
              <a:off x="5218091" y="1500174"/>
              <a:ext cx="2325864" cy="831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/>
                <a:t>90°Bending </a:t>
              </a:r>
            </a:p>
            <a:p>
              <a:pPr eaLnBrk="1" hangingPunct="1"/>
              <a:r>
                <a:rPr lang="en-US" altLang="ja-JP"/>
                <a:t>and Re-flattening</a:t>
              </a:r>
              <a:endParaRPr lang="ja-JP" altLang="en-US"/>
            </a:p>
          </p:txBody>
        </p:sp>
        <p:sp>
          <p:nvSpPr>
            <p:cNvPr id="17449" name="Text Box 37"/>
            <p:cNvSpPr txBox="1">
              <a:spLocks noChangeArrowheads="1"/>
            </p:cNvSpPr>
            <p:nvPr/>
          </p:nvSpPr>
          <p:spPr bwMode="auto">
            <a:xfrm>
              <a:off x="1285820" y="2214554"/>
              <a:ext cx="1449317" cy="46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/>
                <a:t>60°Bend</a:t>
              </a:r>
              <a:endParaRPr lang="ja-JP" altLang="en-US"/>
            </a:p>
          </p:txBody>
        </p:sp>
      </p:grpSp>
      <p:sp>
        <p:nvSpPr>
          <p:cNvPr id="17435" name="Text Box 38"/>
          <p:cNvSpPr txBox="1">
            <a:spLocks noChangeArrowheads="1"/>
          </p:cNvSpPr>
          <p:nvPr/>
        </p:nvSpPr>
        <p:spPr bwMode="auto">
          <a:xfrm>
            <a:off x="2428875" y="1285875"/>
            <a:ext cx="1106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Sample</a:t>
            </a:r>
            <a:endParaRPr lang="ja-JP" altLang="en-US"/>
          </a:p>
        </p:txBody>
      </p:sp>
      <p:sp>
        <p:nvSpPr>
          <p:cNvPr id="17436" name="Text Box 46"/>
          <p:cNvSpPr txBox="1">
            <a:spLocks noChangeArrowheads="1"/>
          </p:cNvSpPr>
          <p:nvPr/>
        </p:nvSpPr>
        <p:spPr bwMode="auto">
          <a:xfrm>
            <a:off x="4357688" y="2500313"/>
            <a:ext cx="250031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+Reference</a:t>
            </a:r>
            <a:endParaRPr lang="ja-JP" altLang="en-US"/>
          </a:p>
          <a:p>
            <a:pPr eaLnBrk="1" hangingPunct="1"/>
            <a:r>
              <a:rPr lang="ja-JP" altLang="en-US"/>
              <a:t>（</a:t>
            </a:r>
            <a:r>
              <a:rPr lang="en-US" altLang="ja-JP"/>
              <a:t>without bending</a:t>
            </a:r>
            <a:r>
              <a:rPr lang="ja-JP" altLang="en-US"/>
              <a:t>）</a:t>
            </a:r>
          </a:p>
        </p:txBody>
      </p:sp>
      <p:pic>
        <p:nvPicPr>
          <p:cNvPr id="17437" name="Picture 38" descr="\\teras.qe.eng.hokudai.ac.jp\morita\20090302GEM\IMG_19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5" y="1000125"/>
            <a:ext cx="1800225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8" name="Picture 39" descr="\\teras.qe.eng.hokudai.ac.jp\morita\20090302GEM\IMG_19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5" y="2357438"/>
            <a:ext cx="1800225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39" name="Line 32"/>
          <p:cNvSpPr>
            <a:spLocks noChangeShapeType="1"/>
          </p:cNvSpPr>
          <p:nvPr/>
        </p:nvSpPr>
        <p:spPr bwMode="auto">
          <a:xfrm flipV="1">
            <a:off x="6286500" y="1643063"/>
            <a:ext cx="857250" cy="714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7440" name="Line 32"/>
          <p:cNvSpPr>
            <a:spLocks noChangeShapeType="1"/>
          </p:cNvSpPr>
          <p:nvPr/>
        </p:nvSpPr>
        <p:spPr bwMode="auto">
          <a:xfrm>
            <a:off x="6286500" y="1857375"/>
            <a:ext cx="785813" cy="714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02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タイトル 1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ja-JP" smtClean="0"/>
              <a:t>Results</a:t>
            </a:r>
            <a:endParaRPr lang="ja-JP" altLang="en-US" smtClean="0"/>
          </a:p>
        </p:txBody>
      </p:sp>
      <p:pic>
        <p:nvPicPr>
          <p:cNvPr id="18435" name="Picture 37" descr="IMG_19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385762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8" descr="図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488" y="1125538"/>
            <a:ext cx="4100512" cy="382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テキスト ボックス 7"/>
          <p:cNvSpPr txBox="1">
            <a:spLocks noChangeArrowheads="1"/>
          </p:cNvSpPr>
          <p:nvPr/>
        </p:nvSpPr>
        <p:spPr bwMode="auto">
          <a:xfrm>
            <a:off x="684213" y="5229225"/>
            <a:ext cx="731043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006600"/>
                </a:solidFill>
              </a:rPr>
              <a:t>Two dimensional imaging of crystallite size in the bended iron plates </a:t>
            </a:r>
          </a:p>
          <a:p>
            <a:pPr eaLnBrk="1" hangingPunct="1"/>
            <a:r>
              <a:rPr lang="en-US" altLang="ja-JP" sz="2000">
                <a:solidFill>
                  <a:srgbClr val="006600"/>
                </a:solidFill>
              </a:rPr>
              <a:t>can be done clearly. </a:t>
            </a:r>
          </a:p>
          <a:p>
            <a:pPr eaLnBrk="1" hangingPunct="1"/>
            <a:r>
              <a:rPr lang="en-US" altLang="ja-JP" sz="2000">
                <a:solidFill>
                  <a:srgbClr val="FF0000"/>
                </a:solidFill>
              </a:rPr>
              <a:t>Visualization of microstructure for heavy material can be performed with the gaseous neutron detector.</a:t>
            </a:r>
          </a:p>
        </p:txBody>
      </p:sp>
      <p:sp>
        <p:nvSpPr>
          <p:cNvPr id="18438" name="テキスト ボックス 8"/>
          <p:cNvSpPr txBox="1">
            <a:spLocks noChangeArrowheads="1"/>
          </p:cNvSpPr>
          <p:nvPr/>
        </p:nvSpPr>
        <p:spPr bwMode="auto">
          <a:xfrm>
            <a:off x="684213" y="4292600"/>
            <a:ext cx="2578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Photo of iron plates</a:t>
            </a:r>
            <a:endParaRPr lang="ja-JP" altLang="en-US"/>
          </a:p>
        </p:txBody>
      </p:sp>
      <p:sp>
        <p:nvSpPr>
          <p:cNvPr id="18439" name="テキスト ボックス 7"/>
          <p:cNvSpPr txBox="1">
            <a:spLocks noChangeArrowheads="1"/>
          </p:cNvSpPr>
          <p:nvPr/>
        </p:nvSpPr>
        <p:spPr bwMode="auto">
          <a:xfrm>
            <a:off x="6011863" y="4581525"/>
            <a:ext cx="22320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Position X (mm)</a:t>
            </a:r>
            <a:endParaRPr lang="ja-JP" altLang="en-US"/>
          </a:p>
        </p:txBody>
      </p:sp>
      <p:sp>
        <p:nvSpPr>
          <p:cNvPr id="18440" name="テキスト ボックス 8"/>
          <p:cNvSpPr txBox="1">
            <a:spLocks noChangeArrowheads="1"/>
          </p:cNvSpPr>
          <p:nvPr/>
        </p:nvSpPr>
        <p:spPr bwMode="auto">
          <a:xfrm rot="-5400000">
            <a:off x="3971925" y="2660651"/>
            <a:ext cx="223202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Position Y (mm)</a:t>
            </a:r>
            <a:endParaRPr lang="ja-JP" altLang="en-US"/>
          </a:p>
        </p:txBody>
      </p:sp>
      <p:sp>
        <p:nvSpPr>
          <p:cNvPr id="18441" name="テキスト ボックス 10"/>
          <p:cNvSpPr txBox="1">
            <a:spLocks noChangeArrowheads="1"/>
          </p:cNvSpPr>
          <p:nvPr/>
        </p:nvSpPr>
        <p:spPr bwMode="auto">
          <a:xfrm>
            <a:off x="2843213" y="1557338"/>
            <a:ext cx="1970087" cy="231457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ja-JP" b="1">
                <a:solidFill>
                  <a:srgbClr val="FF0000"/>
                </a:solidFill>
              </a:rPr>
              <a:t>90</a:t>
            </a:r>
            <a:r>
              <a:rPr lang="en-US" altLang="ja-JP" b="1">
                <a:solidFill>
                  <a:srgbClr val="FF0000"/>
                </a:solidFill>
                <a:latin typeface="ＭＳ 明朝" pitchFamily="17" charset="-128"/>
                <a:ea typeface="ＭＳ 明朝" pitchFamily="17" charset="-128"/>
              </a:rPr>
              <a:t>°</a:t>
            </a:r>
            <a:r>
              <a:rPr lang="en-US" altLang="ja-JP" b="1">
                <a:solidFill>
                  <a:srgbClr val="FF0000"/>
                </a:solidFill>
              </a:rPr>
              <a:t> Bending</a:t>
            </a:r>
          </a:p>
          <a:p>
            <a:pPr eaLnBrk="1" hangingPunct="1">
              <a:lnSpc>
                <a:spcPts val="3500"/>
              </a:lnSpc>
            </a:pPr>
            <a:r>
              <a:rPr lang="en-US" altLang="ja-JP" b="1">
                <a:solidFill>
                  <a:srgbClr val="FF0000"/>
                </a:solidFill>
              </a:rPr>
              <a:t>60</a:t>
            </a:r>
            <a:r>
              <a:rPr lang="en-US" altLang="ja-JP" b="1">
                <a:solidFill>
                  <a:srgbClr val="FF0000"/>
                </a:solidFill>
                <a:latin typeface="ＭＳ 明朝" pitchFamily="17" charset="-128"/>
                <a:ea typeface="ＭＳ 明朝" pitchFamily="17" charset="-128"/>
              </a:rPr>
              <a:t>°</a:t>
            </a:r>
            <a:r>
              <a:rPr lang="en-US" altLang="ja-JP" b="1">
                <a:solidFill>
                  <a:srgbClr val="FF0000"/>
                </a:solidFill>
              </a:rPr>
              <a:t> Bending</a:t>
            </a:r>
          </a:p>
          <a:p>
            <a:pPr eaLnBrk="1" hangingPunct="1">
              <a:lnSpc>
                <a:spcPts val="3500"/>
              </a:lnSpc>
            </a:pPr>
            <a:r>
              <a:rPr lang="en-US" altLang="ja-JP" b="1">
                <a:solidFill>
                  <a:srgbClr val="FF0000"/>
                </a:solidFill>
              </a:rPr>
              <a:t>30</a:t>
            </a:r>
            <a:r>
              <a:rPr lang="en-US" altLang="ja-JP" b="1">
                <a:solidFill>
                  <a:srgbClr val="FF0000"/>
                </a:solidFill>
                <a:latin typeface="ＭＳ 明朝" pitchFamily="17" charset="-128"/>
                <a:ea typeface="ＭＳ 明朝" pitchFamily="17" charset="-128"/>
              </a:rPr>
              <a:t>°</a:t>
            </a:r>
            <a:r>
              <a:rPr lang="en-US" altLang="ja-JP" b="1">
                <a:solidFill>
                  <a:srgbClr val="FF0000"/>
                </a:solidFill>
              </a:rPr>
              <a:t> Bending</a:t>
            </a:r>
          </a:p>
          <a:p>
            <a:pPr eaLnBrk="1" hangingPunct="1">
              <a:lnSpc>
                <a:spcPts val="3500"/>
              </a:lnSpc>
            </a:pPr>
            <a:r>
              <a:rPr lang="en-US" altLang="ja-JP" b="1">
                <a:solidFill>
                  <a:srgbClr val="FF0000"/>
                </a:solidFill>
              </a:rPr>
              <a:t>Reference </a:t>
            </a:r>
          </a:p>
          <a:p>
            <a:pPr eaLnBrk="1" hangingPunct="1">
              <a:lnSpc>
                <a:spcPts val="3500"/>
              </a:lnSpc>
            </a:pPr>
            <a:r>
              <a:rPr lang="en-US" altLang="ja-JP" b="1">
                <a:solidFill>
                  <a:srgbClr val="FF0000"/>
                </a:solidFill>
              </a:rPr>
              <a:t>Re-flattening </a:t>
            </a:r>
          </a:p>
        </p:txBody>
      </p:sp>
    </p:spTree>
    <p:extLst>
      <p:ext uri="{BB962C8B-B14F-4D97-AF65-F5344CB8AC3E}">
        <p14:creationId xmlns:p14="http://schemas.microsoft.com/office/powerpoint/2010/main" val="63929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Others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9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See through mega structure using cosmic ray </a:t>
            </a:r>
            <a:r>
              <a:rPr lang="en-US" altLang="ja-JP" dirty="0" err="1" smtClean="0"/>
              <a:t>muons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098" name="Picture 2" descr="http://www.eri.u-tokyo.ac.jp/CHEER/image/fig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84" y="4275644"/>
            <a:ext cx="3744416" cy="258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7194962" y="655933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東大地震研</a:t>
            </a:r>
            <a:r>
              <a:rPr lang="en-US" altLang="ja-JP" sz="16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HP</a:t>
            </a:r>
            <a:r>
              <a:rPr lang="ja-JP" altLang="en-US" sz="1600" dirty="0">
                <a:solidFill>
                  <a:srgbClr val="FFFFFF"/>
                </a:solidFill>
                <a:latin typeface="Arial" charset="0"/>
                <a:ea typeface="ＭＳ Ｐゴシック" pitchFamily="50" charset="-128"/>
              </a:rPr>
              <a:t>より</a:t>
            </a:r>
          </a:p>
        </p:txBody>
      </p:sp>
      <p:pic>
        <p:nvPicPr>
          <p:cNvPr id="23554" name="Picture 2" descr="International Workshop on Muon Radiography of Volacanoes 2001 Post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84" y="1417638"/>
            <a:ext cx="343367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0130" y="1340768"/>
            <a:ext cx="4917151" cy="471350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849712" y="6187744"/>
            <a:ext cx="4150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K.Morishima</a:t>
            </a:r>
            <a:r>
              <a:rPr kumimoji="1" lang="en-US" altLang="ja-JP" dirty="0" smtClean="0"/>
              <a:t> (Nagoya U.)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560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924800" cy="366713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ALICE </a:t>
            </a:r>
            <a:r>
              <a:rPr lang="en-US" altLang="ja-JP" dirty="0" err="1"/>
              <a:t>muon</a:t>
            </a:r>
            <a:r>
              <a:rPr lang="en-US" altLang="ja-JP" dirty="0"/>
              <a:t> dipole</a:t>
            </a:r>
          </a:p>
        </p:txBody>
      </p:sp>
      <p:pic>
        <p:nvPicPr>
          <p:cNvPr id="10445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807"/>
            <a:ext cx="7020272" cy="457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96807"/>
            <a:ext cx="3509912" cy="236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テキスト ボックス 1"/>
          <p:cNvSpPr txBox="1"/>
          <p:nvPr/>
        </p:nvSpPr>
        <p:spPr>
          <a:xfrm>
            <a:off x="1979712" y="5921857"/>
            <a:ext cx="54180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O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ne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of the biggest warm dipoles in the world </a:t>
            </a:r>
            <a:endParaRPr kumimoji="1" lang="en-US" altLang="ja-JP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(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free gap between poles ≈ 3 m, height of the yoke ~ 9 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Designed for  0.7T w/6000A @600V </a:t>
            </a: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).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1871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Low energy negative muon can probe inside material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919" y="1826647"/>
            <a:ext cx="7218912" cy="5076914"/>
          </a:xfrm>
          <a:prstGeom prst="rect">
            <a:avLst/>
          </a:prstGeom>
        </p:spPr>
      </p:pic>
      <p:sp>
        <p:nvSpPr>
          <p:cNvPr id="6" name="AutoShape 2" descr="image"/>
          <p:cNvSpPr>
            <a:spLocks noChangeAspect="1" noChangeArrowheads="1"/>
          </p:cNvSpPr>
          <p:nvPr/>
        </p:nvSpPr>
        <p:spPr bwMode="auto">
          <a:xfrm>
            <a:off x="155574" y="-144463"/>
            <a:ext cx="2472209" cy="247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28793"/>
            <a:ext cx="2272554" cy="188809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6886038" y="5613047"/>
            <a:ext cx="22944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3D imaging of</a:t>
            </a:r>
          </a:p>
          <a:p>
            <a:r>
              <a:rPr kumimoji="1" lang="en-US" altLang="ja-JP" sz="2400" dirty="0"/>
              <a:t>m</a:t>
            </a:r>
            <a:r>
              <a:rPr kumimoji="1" lang="en-US" altLang="ja-JP" sz="2400" dirty="0" smtClean="0"/>
              <a:t>aterial </a:t>
            </a:r>
          </a:p>
          <a:p>
            <a:r>
              <a:rPr kumimoji="1" lang="en-US" altLang="ja-JP" sz="2400" dirty="0" smtClean="0"/>
              <a:t>composition 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9823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Huge detector system for HEP is very important tool to investigate Law of Nature together with a large accelerators.</a:t>
            </a:r>
          </a:p>
          <a:p>
            <a:r>
              <a:rPr lang="en-US" altLang="ja-JP" dirty="0" smtClean="0"/>
              <a:t>The system is a complex of advanced radiation measurement devices.</a:t>
            </a:r>
          </a:p>
          <a:p>
            <a:r>
              <a:rPr lang="en-US" altLang="ja-JP" dirty="0" smtClean="0"/>
              <a:t>Those “advanced” system enables very quick diagnose with higher precision using much less radiation dose. They are also very useful to visualize the hidden structure /defect /dangerous substance inside material clearly.</a:t>
            </a:r>
          </a:p>
          <a:p>
            <a:r>
              <a:rPr lang="en-US" altLang="ja-JP" dirty="0" smtClean="0"/>
              <a:t>The advanced detector technology originally developed for particle physics are now being applied to innovate the instrumentations in society like medical or industrial equipment</a:t>
            </a:r>
            <a:r>
              <a:rPr lang="en-US" altLang="ja-JP" dirty="0" smtClean="0"/>
              <a:t>. Higher resolution, higher sensitivity and lower dose exposure for human is expected.  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5408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 is the next generation tracking system?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One of the question raised in the discussion sessions.</a:t>
            </a:r>
          </a:p>
          <a:p>
            <a:r>
              <a:rPr lang="en-US" altLang="ja-JP" dirty="0" smtClean="0"/>
              <a:t>My answer is that it should be</a:t>
            </a:r>
          </a:p>
          <a:p>
            <a:pPr lvl="1"/>
            <a:r>
              <a:rPr lang="en-US" altLang="ja-JP" dirty="0" smtClean="0"/>
              <a:t>Better </a:t>
            </a:r>
            <a:r>
              <a:rPr lang="en-US" altLang="ja-JP" dirty="0" err="1" smtClean="0"/>
              <a:t>precison</a:t>
            </a:r>
            <a:r>
              <a:rPr lang="en-US" altLang="ja-JP" dirty="0" smtClean="0"/>
              <a:t> in position resolution</a:t>
            </a:r>
          </a:p>
          <a:p>
            <a:pPr lvl="1"/>
            <a:r>
              <a:rPr lang="en-US" altLang="ja-JP" dirty="0" smtClean="0"/>
              <a:t>Thinner </a:t>
            </a:r>
          </a:p>
          <a:p>
            <a:pPr lvl="1"/>
            <a:r>
              <a:rPr lang="en-US" altLang="ja-JP" dirty="0" smtClean="0"/>
              <a:t>Higher functionality (good timing and/or </a:t>
            </a:r>
            <a:r>
              <a:rPr lang="en-US" altLang="ja-JP" dirty="0" err="1" smtClean="0"/>
              <a:t>dE</a:t>
            </a:r>
            <a:r>
              <a:rPr lang="en-US" altLang="ja-JP" dirty="0" smtClean="0"/>
              <a:t>/dx </a:t>
            </a:r>
            <a:r>
              <a:rPr lang="en-US" altLang="ja-JP" dirty="0"/>
              <a:t>information</a:t>
            </a:r>
            <a:r>
              <a:rPr lang="en-US" altLang="ja-JP" dirty="0" smtClean="0"/>
              <a:t>, local tracking, trigger, …)</a:t>
            </a:r>
          </a:p>
          <a:p>
            <a:pPr lvl="1"/>
            <a:r>
              <a:rPr lang="en-US" altLang="ja-JP" dirty="0" smtClean="0"/>
              <a:t>Better timing resolution</a:t>
            </a:r>
          </a:p>
          <a:p>
            <a:pPr lvl="1"/>
            <a:r>
              <a:rPr lang="en-US" altLang="ja-JP" dirty="0" err="1" smtClean="0"/>
              <a:t>dE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dX</a:t>
            </a:r>
            <a:r>
              <a:rPr lang="en-US" altLang="ja-JP" dirty="0" smtClean="0"/>
              <a:t> information hopefully</a:t>
            </a:r>
          </a:p>
          <a:p>
            <a:pPr lvl="1"/>
            <a:r>
              <a:rPr lang="en-US" altLang="ja-JP" dirty="0" smtClean="0"/>
              <a:t>Tolerance for higher particle flux</a:t>
            </a:r>
          </a:p>
          <a:p>
            <a:pPr lvl="1"/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208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One of promising candidates:</a:t>
            </a:r>
            <a:br>
              <a:rPr kumimoji="1" lang="en-US" altLang="ja-JP" dirty="0" smtClean="0"/>
            </a:br>
            <a:r>
              <a:rPr lang="en-US" altLang="ja-JP" dirty="0" smtClean="0"/>
              <a:t>Monolithic pixel sensor using SOI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Monolithic pixel sensor</a:t>
            </a:r>
          </a:p>
          <a:p>
            <a:pPr lvl="1"/>
            <a:r>
              <a:rPr lang="en-US" altLang="ja-JP" dirty="0" smtClean="0"/>
              <a:t>Silicon sensor with read out CMOS electronics on chip </a:t>
            </a:r>
          </a:p>
          <a:p>
            <a:r>
              <a:rPr lang="en-US" altLang="ja-JP" dirty="0" smtClean="0"/>
              <a:t>SOI: Silicon-On-Insulator 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3356992"/>
            <a:ext cx="6048672" cy="3335107"/>
          </a:xfrm>
          <a:prstGeom prst="rect">
            <a:avLst/>
          </a:prstGeom>
        </p:spPr>
      </p:pic>
      <p:sp>
        <p:nvSpPr>
          <p:cNvPr id="6" name="1 つの角を切り取った四角形 5"/>
          <p:cNvSpPr/>
          <p:nvPr/>
        </p:nvSpPr>
        <p:spPr>
          <a:xfrm>
            <a:off x="7056784" y="332656"/>
            <a:ext cx="1907704" cy="108012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My very personal view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5252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Bulk_SOI_C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844550"/>
            <a:ext cx="6096000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323850" y="188913"/>
            <a:ext cx="840263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2800" u="sng"/>
              <a:t>SOI Performance : Smaller Junction Capacitance</a:t>
            </a:r>
          </a:p>
        </p:txBody>
      </p:sp>
      <p:sp>
        <p:nvSpPr>
          <p:cNvPr id="13316" name="Text Box 8"/>
          <p:cNvSpPr txBox="1">
            <a:spLocks noChangeArrowheads="1"/>
          </p:cNvSpPr>
          <p:nvPr/>
        </p:nvSpPr>
        <p:spPr bwMode="auto">
          <a:xfrm>
            <a:off x="228600" y="3660775"/>
            <a:ext cx="3700463" cy="1281113"/>
          </a:xfrm>
          <a:prstGeom prst="rect">
            <a:avLst/>
          </a:prstGeom>
          <a:solidFill>
            <a:srgbClr val="FFF9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altLang="ja-JP" sz="2000"/>
              <a:t>Cj is 1/10 of Bulk technology. </a:t>
            </a:r>
          </a:p>
          <a:p>
            <a:pPr eaLnBrk="1" hangingPunct="1">
              <a:lnSpc>
                <a:spcPct val="110000"/>
              </a:lnSpc>
              <a:spcAft>
                <a:spcPct val="30000"/>
              </a:spcAft>
            </a:pPr>
            <a:r>
              <a:rPr lang="en-US" altLang="ja-JP" sz="2000"/>
              <a:t>Gate Capacitance is 30-40%</a:t>
            </a:r>
            <a:br>
              <a:rPr lang="en-US" altLang="ja-JP" sz="2000"/>
            </a:br>
            <a:r>
              <a:rPr lang="en-US" altLang="ja-JP" sz="2000"/>
              <a:t>Lower.</a:t>
            </a:r>
          </a:p>
        </p:txBody>
      </p:sp>
      <p:sp>
        <p:nvSpPr>
          <p:cNvPr id="13317" name="Text Box 9"/>
          <p:cNvSpPr txBox="1">
            <a:spLocks noChangeArrowheads="1"/>
          </p:cNvSpPr>
          <p:nvPr/>
        </p:nvSpPr>
        <p:spPr bwMode="auto">
          <a:xfrm>
            <a:off x="250825" y="5373688"/>
            <a:ext cx="3622675" cy="457200"/>
          </a:xfrm>
          <a:prstGeom prst="rect">
            <a:avLst/>
          </a:prstGeom>
          <a:solidFill>
            <a:srgbClr val="FFBC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/>
              <a:t>High Speed / Low Power</a:t>
            </a:r>
          </a:p>
        </p:txBody>
      </p:sp>
      <p:pic>
        <p:nvPicPr>
          <p:cNvPr id="13318" name="Picture 10" descr="Bulk_SOI_Delay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292475"/>
            <a:ext cx="44958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Line 11"/>
          <p:cNvSpPr>
            <a:spLocks noChangeShapeType="1"/>
          </p:cNvSpPr>
          <p:nvPr/>
        </p:nvSpPr>
        <p:spPr bwMode="auto">
          <a:xfrm>
            <a:off x="7235825" y="4948238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0" name="Line 12"/>
          <p:cNvSpPr>
            <a:spLocks noChangeShapeType="1"/>
          </p:cNvSpPr>
          <p:nvPr/>
        </p:nvSpPr>
        <p:spPr bwMode="auto">
          <a:xfrm>
            <a:off x="6372225" y="5308600"/>
            <a:ext cx="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321" name="スライド番号プレースホルダ 11"/>
          <p:cNvSpPr txBox="1">
            <a:spLocks noGrp="1"/>
          </p:cNvSpPr>
          <p:nvPr/>
        </p:nvSpPr>
        <p:spPr bwMode="auto">
          <a:xfrm>
            <a:off x="8305800" y="6477000"/>
            <a:ext cx="685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/>
            <a:fld id="{4AC0F865-9F7A-46BD-9AD9-504B2DD516EC}" type="slidenum">
              <a:rPr lang="ja-JP" altLang="en-US" sz="1000">
                <a:solidFill>
                  <a:srgbClr val="898989"/>
                </a:solidFill>
              </a:rPr>
              <a:pPr algn="r" eaLnBrk="1" hangingPunct="1"/>
              <a:t>44</a:t>
            </a:fld>
            <a:endParaRPr lang="en-US" altLang="ja-JP" sz="1000">
              <a:solidFill>
                <a:srgbClr val="898989"/>
              </a:solidFill>
            </a:endParaRPr>
          </a:p>
        </p:txBody>
      </p:sp>
      <p:sp>
        <p:nvSpPr>
          <p:cNvPr id="13322" name="スライド番号プレースホルダー 1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omic Sans MS" panose="030F0702030302020204" pitchFamily="66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fld id="{95AFB165-ACCA-4E48-8E78-F075788D7987}" type="slidenum">
              <a:rPr lang="ja-JP" altLang="en-US" sz="1000">
                <a:solidFill>
                  <a:srgbClr val="898989"/>
                </a:solidFill>
              </a:rPr>
              <a:pPr eaLnBrk="1" hangingPunct="1"/>
              <a:t>44</a:t>
            </a:fld>
            <a:endParaRPr lang="ja-JP" altLang="en-US" sz="10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61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Thinner than Hybrid pixel applied in the LHC experiment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No bump bonding at all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971600" y="4725144"/>
            <a:ext cx="2736304" cy="1728192"/>
          </a:xfrm>
          <a:prstGeom prst="rect">
            <a:avLst/>
          </a:prstGeom>
          <a:gradFill>
            <a:gsLst>
              <a:gs pos="0">
                <a:srgbClr val="6BA2E9"/>
              </a:gs>
              <a:gs pos="100000">
                <a:srgbClr val="B7DCFF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971600" y="3375556"/>
            <a:ext cx="2736304" cy="989548"/>
          </a:xfrm>
          <a:prstGeom prst="rect">
            <a:avLst/>
          </a:prstGeom>
          <a:solidFill>
            <a:srgbClr val="42FF5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8"/>
          <p:cNvSpPr/>
          <p:nvPr/>
        </p:nvSpPr>
        <p:spPr>
          <a:xfrm>
            <a:off x="1259632" y="4365104"/>
            <a:ext cx="360040" cy="3600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9"/>
          <p:cNvSpPr/>
          <p:nvPr/>
        </p:nvSpPr>
        <p:spPr>
          <a:xfrm>
            <a:off x="1916768" y="4365104"/>
            <a:ext cx="360040" cy="3600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10"/>
          <p:cNvSpPr/>
          <p:nvPr/>
        </p:nvSpPr>
        <p:spPr>
          <a:xfrm>
            <a:off x="2573904" y="4365104"/>
            <a:ext cx="360040" cy="3600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11"/>
          <p:cNvSpPr/>
          <p:nvPr/>
        </p:nvSpPr>
        <p:spPr>
          <a:xfrm>
            <a:off x="3231040" y="4365104"/>
            <a:ext cx="360040" cy="360040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" name="図形グループ 25"/>
          <p:cNvGrpSpPr/>
          <p:nvPr/>
        </p:nvGrpSpPr>
        <p:grpSpPr>
          <a:xfrm>
            <a:off x="1259632" y="4106847"/>
            <a:ext cx="406400" cy="221479"/>
            <a:chOff x="5019040" y="1335313"/>
            <a:chExt cx="406400" cy="221479"/>
          </a:xfrm>
        </p:grpSpPr>
        <p:sp>
          <p:nvSpPr>
            <p:cNvPr id="11" name="フリーフォーム 10"/>
            <p:cNvSpPr/>
            <p:nvPr/>
          </p:nvSpPr>
          <p:spPr>
            <a:xfrm>
              <a:off x="5019040" y="1335313"/>
              <a:ext cx="406400" cy="100149"/>
            </a:xfrm>
            <a:custGeom>
              <a:avLst/>
              <a:gdLst>
                <a:gd name="connsiteX0" fmla="*/ 0 w 406400"/>
                <a:gd name="connsiteY0" fmla="*/ 0 h 101600"/>
                <a:gd name="connsiteX1" fmla="*/ 121920 w 406400"/>
                <a:gd name="connsiteY1" fmla="*/ 0 h 101600"/>
                <a:gd name="connsiteX2" fmla="*/ 132080 w 406400"/>
                <a:gd name="connsiteY2" fmla="*/ 101600 h 101600"/>
                <a:gd name="connsiteX3" fmla="*/ 294640 w 406400"/>
                <a:gd name="connsiteY3" fmla="*/ 91440 h 101600"/>
                <a:gd name="connsiteX4" fmla="*/ 294640 w 406400"/>
                <a:gd name="connsiteY4" fmla="*/ 0 h 101600"/>
                <a:gd name="connsiteX5" fmla="*/ 406400 w 406400"/>
                <a:gd name="connsiteY5" fmla="*/ 0 h 101600"/>
                <a:gd name="connsiteX0" fmla="*/ 0 w 406400"/>
                <a:gd name="connsiteY0" fmla="*/ 0 h 105954"/>
                <a:gd name="connsiteX1" fmla="*/ 121920 w 406400"/>
                <a:gd name="connsiteY1" fmla="*/ 0 h 105954"/>
                <a:gd name="connsiteX2" fmla="*/ 119017 w 406400"/>
                <a:gd name="connsiteY2" fmla="*/ 105954 h 105954"/>
                <a:gd name="connsiteX3" fmla="*/ 294640 w 406400"/>
                <a:gd name="connsiteY3" fmla="*/ 91440 h 105954"/>
                <a:gd name="connsiteX4" fmla="*/ 294640 w 406400"/>
                <a:gd name="connsiteY4" fmla="*/ 0 h 105954"/>
                <a:gd name="connsiteX5" fmla="*/ 406400 w 406400"/>
                <a:gd name="connsiteY5" fmla="*/ 0 h 105954"/>
                <a:gd name="connsiteX0" fmla="*/ 0 w 406400"/>
                <a:gd name="connsiteY0" fmla="*/ 0 h 97245"/>
                <a:gd name="connsiteX1" fmla="*/ 121920 w 406400"/>
                <a:gd name="connsiteY1" fmla="*/ 0 h 97245"/>
                <a:gd name="connsiteX2" fmla="*/ 119017 w 406400"/>
                <a:gd name="connsiteY2" fmla="*/ 97245 h 97245"/>
                <a:gd name="connsiteX3" fmla="*/ 294640 w 406400"/>
                <a:gd name="connsiteY3" fmla="*/ 91440 h 97245"/>
                <a:gd name="connsiteX4" fmla="*/ 294640 w 406400"/>
                <a:gd name="connsiteY4" fmla="*/ 0 h 97245"/>
                <a:gd name="connsiteX5" fmla="*/ 406400 w 406400"/>
                <a:gd name="connsiteY5" fmla="*/ 0 h 97245"/>
                <a:gd name="connsiteX0" fmla="*/ 0 w 406400"/>
                <a:gd name="connsiteY0" fmla="*/ 0 h 100149"/>
                <a:gd name="connsiteX1" fmla="*/ 121920 w 406400"/>
                <a:gd name="connsiteY1" fmla="*/ 0 h 100149"/>
                <a:gd name="connsiteX2" fmla="*/ 119017 w 406400"/>
                <a:gd name="connsiteY2" fmla="*/ 97245 h 100149"/>
                <a:gd name="connsiteX3" fmla="*/ 298994 w 406400"/>
                <a:gd name="connsiteY3" fmla="*/ 100149 h 100149"/>
                <a:gd name="connsiteX4" fmla="*/ 294640 w 406400"/>
                <a:gd name="connsiteY4" fmla="*/ 0 h 100149"/>
                <a:gd name="connsiteX5" fmla="*/ 406400 w 406400"/>
                <a:gd name="connsiteY5" fmla="*/ 0 h 100149"/>
                <a:gd name="connsiteX0" fmla="*/ 0 w 406400"/>
                <a:gd name="connsiteY0" fmla="*/ 0 h 103380"/>
                <a:gd name="connsiteX1" fmla="*/ 121920 w 406400"/>
                <a:gd name="connsiteY1" fmla="*/ 0 h 103380"/>
                <a:gd name="connsiteX2" fmla="*/ 119017 w 406400"/>
                <a:gd name="connsiteY2" fmla="*/ 97245 h 103380"/>
                <a:gd name="connsiteX3" fmla="*/ 292532 w 406400"/>
                <a:gd name="connsiteY3" fmla="*/ 103380 h 103380"/>
                <a:gd name="connsiteX4" fmla="*/ 294640 w 406400"/>
                <a:gd name="connsiteY4" fmla="*/ 0 h 103380"/>
                <a:gd name="connsiteX5" fmla="*/ 406400 w 406400"/>
                <a:gd name="connsiteY5" fmla="*/ 0 h 103380"/>
                <a:gd name="connsiteX0" fmla="*/ 0 w 406400"/>
                <a:gd name="connsiteY0" fmla="*/ 0 h 97245"/>
                <a:gd name="connsiteX1" fmla="*/ 121920 w 406400"/>
                <a:gd name="connsiteY1" fmla="*/ 0 h 97245"/>
                <a:gd name="connsiteX2" fmla="*/ 119017 w 406400"/>
                <a:gd name="connsiteY2" fmla="*/ 97245 h 97245"/>
                <a:gd name="connsiteX3" fmla="*/ 289301 w 406400"/>
                <a:gd name="connsiteY3" fmla="*/ 96918 h 97245"/>
                <a:gd name="connsiteX4" fmla="*/ 294640 w 406400"/>
                <a:gd name="connsiteY4" fmla="*/ 0 h 97245"/>
                <a:gd name="connsiteX5" fmla="*/ 406400 w 406400"/>
                <a:gd name="connsiteY5" fmla="*/ 0 h 97245"/>
                <a:gd name="connsiteX0" fmla="*/ 0 w 406400"/>
                <a:gd name="connsiteY0" fmla="*/ 0 h 100149"/>
                <a:gd name="connsiteX1" fmla="*/ 121920 w 406400"/>
                <a:gd name="connsiteY1" fmla="*/ 0 h 100149"/>
                <a:gd name="connsiteX2" fmla="*/ 119017 w 406400"/>
                <a:gd name="connsiteY2" fmla="*/ 97245 h 100149"/>
                <a:gd name="connsiteX3" fmla="*/ 295763 w 406400"/>
                <a:gd name="connsiteY3" fmla="*/ 100149 h 100149"/>
                <a:gd name="connsiteX4" fmla="*/ 294640 w 406400"/>
                <a:gd name="connsiteY4" fmla="*/ 0 h 100149"/>
                <a:gd name="connsiteX5" fmla="*/ 406400 w 406400"/>
                <a:gd name="connsiteY5" fmla="*/ 0 h 10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00" h="100149">
                  <a:moveTo>
                    <a:pt x="0" y="0"/>
                  </a:moveTo>
                  <a:lnTo>
                    <a:pt x="121920" y="0"/>
                  </a:lnTo>
                  <a:cubicBezTo>
                    <a:pt x="120952" y="35318"/>
                    <a:pt x="119985" y="61927"/>
                    <a:pt x="119017" y="97245"/>
                  </a:cubicBezTo>
                  <a:lnTo>
                    <a:pt x="295763" y="100149"/>
                  </a:lnTo>
                  <a:cubicBezTo>
                    <a:pt x="296466" y="65689"/>
                    <a:pt x="293937" y="34460"/>
                    <a:pt x="294640" y="0"/>
                  </a:cubicBezTo>
                  <a:lnTo>
                    <a:pt x="406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5133867" y="1481880"/>
              <a:ext cx="176746" cy="2904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5222240" y="1481880"/>
              <a:ext cx="0" cy="74912"/>
            </a:xfrm>
            <a:prstGeom prst="line">
              <a:avLst/>
            </a:prstGeom>
            <a:ln w="9525">
              <a:solidFill>
                <a:schemeClr val="tx1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図形グループ 26"/>
          <p:cNvGrpSpPr/>
          <p:nvPr/>
        </p:nvGrpSpPr>
        <p:grpSpPr>
          <a:xfrm>
            <a:off x="1893588" y="4106847"/>
            <a:ext cx="406400" cy="221479"/>
            <a:chOff x="5019040" y="1335313"/>
            <a:chExt cx="406400" cy="221479"/>
          </a:xfrm>
        </p:grpSpPr>
        <p:sp>
          <p:nvSpPr>
            <p:cNvPr id="15" name="フリーフォーム 14"/>
            <p:cNvSpPr/>
            <p:nvPr/>
          </p:nvSpPr>
          <p:spPr>
            <a:xfrm>
              <a:off x="5019040" y="1335313"/>
              <a:ext cx="406400" cy="100149"/>
            </a:xfrm>
            <a:custGeom>
              <a:avLst/>
              <a:gdLst>
                <a:gd name="connsiteX0" fmla="*/ 0 w 406400"/>
                <a:gd name="connsiteY0" fmla="*/ 0 h 101600"/>
                <a:gd name="connsiteX1" fmla="*/ 121920 w 406400"/>
                <a:gd name="connsiteY1" fmla="*/ 0 h 101600"/>
                <a:gd name="connsiteX2" fmla="*/ 132080 w 406400"/>
                <a:gd name="connsiteY2" fmla="*/ 101600 h 101600"/>
                <a:gd name="connsiteX3" fmla="*/ 294640 w 406400"/>
                <a:gd name="connsiteY3" fmla="*/ 91440 h 101600"/>
                <a:gd name="connsiteX4" fmla="*/ 294640 w 406400"/>
                <a:gd name="connsiteY4" fmla="*/ 0 h 101600"/>
                <a:gd name="connsiteX5" fmla="*/ 406400 w 406400"/>
                <a:gd name="connsiteY5" fmla="*/ 0 h 101600"/>
                <a:gd name="connsiteX0" fmla="*/ 0 w 406400"/>
                <a:gd name="connsiteY0" fmla="*/ 0 h 105954"/>
                <a:gd name="connsiteX1" fmla="*/ 121920 w 406400"/>
                <a:gd name="connsiteY1" fmla="*/ 0 h 105954"/>
                <a:gd name="connsiteX2" fmla="*/ 119017 w 406400"/>
                <a:gd name="connsiteY2" fmla="*/ 105954 h 105954"/>
                <a:gd name="connsiteX3" fmla="*/ 294640 w 406400"/>
                <a:gd name="connsiteY3" fmla="*/ 91440 h 105954"/>
                <a:gd name="connsiteX4" fmla="*/ 294640 w 406400"/>
                <a:gd name="connsiteY4" fmla="*/ 0 h 105954"/>
                <a:gd name="connsiteX5" fmla="*/ 406400 w 406400"/>
                <a:gd name="connsiteY5" fmla="*/ 0 h 105954"/>
                <a:gd name="connsiteX0" fmla="*/ 0 w 406400"/>
                <a:gd name="connsiteY0" fmla="*/ 0 h 97245"/>
                <a:gd name="connsiteX1" fmla="*/ 121920 w 406400"/>
                <a:gd name="connsiteY1" fmla="*/ 0 h 97245"/>
                <a:gd name="connsiteX2" fmla="*/ 119017 w 406400"/>
                <a:gd name="connsiteY2" fmla="*/ 97245 h 97245"/>
                <a:gd name="connsiteX3" fmla="*/ 294640 w 406400"/>
                <a:gd name="connsiteY3" fmla="*/ 91440 h 97245"/>
                <a:gd name="connsiteX4" fmla="*/ 294640 w 406400"/>
                <a:gd name="connsiteY4" fmla="*/ 0 h 97245"/>
                <a:gd name="connsiteX5" fmla="*/ 406400 w 406400"/>
                <a:gd name="connsiteY5" fmla="*/ 0 h 97245"/>
                <a:gd name="connsiteX0" fmla="*/ 0 w 406400"/>
                <a:gd name="connsiteY0" fmla="*/ 0 h 100149"/>
                <a:gd name="connsiteX1" fmla="*/ 121920 w 406400"/>
                <a:gd name="connsiteY1" fmla="*/ 0 h 100149"/>
                <a:gd name="connsiteX2" fmla="*/ 119017 w 406400"/>
                <a:gd name="connsiteY2" fmla="*/ 97245 h 100149"/>
                <a:gd name="connsiteX3" fmla="*/ 298994 w 406400"/>
                <a:gd name="connsiteY3" fmla="*/ 100149 h 100149"/>
                <a:gd name="connsiteX4" fmla="*/ 294640 w 406400"/>
                <a:gd name="connsiteY4" fmla="*/ 0 h 100149"/>
                <a:gd name="connsiteX5" fmla="*/ 406400 w 406400"/>
                <a:gd name="connsiteY5" fmla="*/ 0 h 100149"/>
                <a:gd name="connsiteX0" fmla="*/ 0 w 406400"/>
                <a:gd name="connsiteY0" fmla="*/ 0 h 103380"/>
                <a:gd name="connsiteX1" fmla="*/ 121920 w 406400"/>
                <a:gd name="connsiteY1" fmla="*/ 0 h 103380"/>
                <a:gd name="connsiteX2" fmla="*/ 119017 w 406400"/>
                <a:gd name="connsiteY2" fmla="*/ 97245 h 103380"/>
                <a:gd name="connsiteX3" fmla="*/ 292532 w 406400"/>
                <a:gd name="connsiteY3" fmla="*/ 103380 h 103380"/>
                <a:gd name="connsiteX4" fmla="*/ 294640 w 406400"/>
                <a:gd name="connsiteY4" fmla="*/ 0 h 103380"/>
                <a:gd name="connsiteX5" fmla="*/ 406400 w 406400"/>
                <a:gd name="connsiteY5" fmla="*/ 0 h 103380"/>
                <a:gd name="connsiteX0" fmla="*/ 0 w 406400"/>
                <a:gd name="connsiteY0" fmla="*/ 0 h 97245"/>
                <a:gd name="connsiteX1" fmla="*/ 121920 w 406400"/>
                <a:gd name="connsiteY1" fmla="*/ 0 h 97245"/>
                <a:gd name="connsiteX2" fmla="*/ 119017 w 406400"/>
                <a:gd name="connsiteY2" fmla="*/ 97245 h 97245"/>
                <a:gd name="connsiteX3" fmla="*/ 289301 w 406400"/>
                <a:gd name="connsiteY3" fmla="*/ 96918 h 97245"/>
                <a:gd name="connsiteX4" fmla="*/ 294640 w 406400"/>
                <a:gd name="connsiteY4" fmla="*/ 0 h 97245"/>
                <a:gd name="connsiteX5" fmla="*/ 406400 w 406400"/>
                <a:gd name="connsiteY5" fmla="*/ 0 h 97245"/>
                <a:gd name="connsiteX0" fmla="*/ 0 w 406400"/>
                <a:gd name="connsiteY0" fmla="*/ 0 h 100149"/>
                <a:gd name="connsiteX1" fmla="*/ 121920 w 406400"/>
                <a:gd name="connsiteY1" fmla="*/ 0 h 100149"/>
                <a:gd name="connsiteX2" fmla="*/ 119017 w 406400"/>
                <a:gd name="connsiteY2" fmla="*/ 97245 h 100149"/>
                <a:gd name="connsiteX3" fmla="*/ 295763 w 406400"/>
                <a:gd name="connsiteY3" fmla="*/ 100149 h 100149"/>
                <a:gd name="connsiteX4" fmla="*/ 294640 w 406400"/>
                <a:gd name="connsiteY4" fmla="*/ 0 h 100149"/>
                <a:gd name="connsiteX5" fmla="*/ 406400 w 406400"/>
                <a:gd name="connsiteY5" fmla="*/ 0 h 10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00" h="100149">
                  <a:moveTo>
                    <a:pt x="0" y="0"/>
                  </a:moveTo>
                  <a:lnTo>
                    <a:pt x="121920" y="0"/>
                  </a:lnTo>
                  <a:cubicBezTo>
                    <a:pt x="120952" y="35318"/>
                    <a:pt x="119985" y="61927"/>
                    <a:pt x="119017" y="97245"/>
                  </a:cubicBezTo>
                  <a:lnTo>
                    <a:pt x="295763" y="100149"/>
                  </a:lnTo>
                  <a:cubicBezTo>
                    <a:pt x="296466" y="65689"/>
                    <a:pt x="293937" y="34460"/>
                    <a:pt x="294640" y="0"/>
                  </a:cubicBezTo>
                  <a:lnTo>
                    <a:pt x="406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6" name="直線コネクタ 15"/>
            <p:cNvCxnSpPr/>
            <p:nvPr/>
          </p:nvCxnSpPr>
          <p:spPr>
            <a:xfrm>
              <a:off x="5133867" y="1481880"/>
              <a:ext cx="176746" cy="2904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5222240" y="1481880"/>
              <a:ext cx="0" cy="74912"/>
            </a:xfrm>
            <a:prstGeom prst="line">
              <a:avLst/>
            </a:prstGeom>
            <a:ln w="9525">
              <a:solidFill>
                <a:schemeClr val="tx1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図形グループ 30"/>
          <p:cNvGrpSpPr/>
          <p:nvPr/>
        </p:nvGrpSpPr>
        <p:grpSpPr>
          <a:xfrm>
            <a:off x="2527544" y="4106847"/>
            <a:ext cx="406400" cy="221479"/>
            <a:chOff x="5019040" y="1335313"/>
            <a:chExt cx="406400" cy="221479"/>
          </a:xfrm>
        </p:grpSpPr>
        <p:sp>
          <p:nvSpPr>
            <p:cNvPr id="19" name="フリーフォーム 18"/>
            <p:cNvSpPr/>
            <p:nvPr/>
          </p:nvSpPr>
          <p:spPr>
            <a:xfrm>
              <a:off x="5019040" y="1335313"/>
              <a:ext cx="406400" cy="100149"/>
            </a:xfrm>
            <a:custGeom>
              <a:avLst/>
              <a:gdLst>
                <a:gd name="connsiteX0" fmla="*/ 0 w 406400"/>
                <a:gd name="connsiteY0" fmla="*/ 0 h 101600"/>
                <a:gd name="connsiteX1" fmla="*/ 121920 w 406400"/>
                <a:gd name="connsiteY1" fmla="*/ 0 h 101600"/>
                <a:gd name="connsiteX2" fmla="*/ 132080 w 406400"/>
                <a:gd name="connsiteY2" fmla="*/ 101600 h 101600"/>
                <a:gd name="connsiteX3" fmla="*/ 294640 w 406400"/>
                <a:gd name="connsiteY3" fmla="*/ 91440 h 101600"/>
                <a:gd name="connsiteX4" fmla="*/ 294640 w 406400"/>
                <a:gd name="connsiteY4" fmla="*/ 0 h 101600"/>
                <a:gd name="connsiteX5" fmla="*/ 406400 w 406400"/>
                <a:gd name="connsiteY5" fmla="*/ 0 h 101600"/>
                <a:gd name="connsiteX0" fmla="*/ 0 w 406400"/>
                <a:gd name="connsiteY0" fmla="*/ 0 h 105954"/>
                <a:gd name="connsiteX1" fmla="*/ 121920 w 406400"/>
                <a:gd name="connsiteY1" fmla="*/ 0 h 105954"/>
                <a:gd name="connsiteX2" fmla="*/ 119017 w 406400"/>
                <a:gd name="connsiteY2" fmla="*/ 105954 h 105954"/>
                <a:gd name="connsiteX3" fmla="*/ 294640 w 406400"/>
                <a:gd name="connsiteY3" fmla="*/ 91440 h 105954"/>
                <a:gd name="connsiteX4" fmla="*/ 294640 w 406400"/>
                <a:gd name="connsiteY4" fmla="*/ 0 h 105954"/>
                <a:gd name="connsiteX5" fmla="*/ 406400 w 406400"/>
                <a:gd name="connsiteY5" fmla="*/ 0 h 105954"/>
                <a:gd name="connsiteX0" fmla="*/ 0 w 406400"/>
                <a:gd name="connsiteY0" fmla="*/ 0 h 97245"/>
                <a:gd name="connsiteX1" fmla="*/ 121920 w 406400"/>
                <a:gd name="connsiteY1" fmla="*/ 0 h 97245"/>
                <a:gd name="connsiteX2" fmla="*/ 119017 w 406400"/>
                <a:gd name="connsiteY2" fmla="*/ 97245 h 97245"/>
                <a:gd name="connsiteX3" fmla="*/ 294640 w 406400"/>
                <a:gd name="connsiteY3" fmla="*/ 91440 h 97245"/>
                <a:gd name="connsiteX4" fmla="*/ 294640 w 406400"/>
                <a:gd name="connsiteY4" fmla="*/ 0 h 97245"/>
                <a:gd name="connsiteX5" fmla="*/ 406400 w 406400"/>
                <a:gd name="connsiteY5" fmla="*/ 0 h 97245"/>
                <a:gd name="connsiteX0" fmla="*/ 0 w 406400"/>
                <a:gd name="connsiteY0" fmla="*/ 0 h 100149"/>
                <a:gd name="connsiteX1" fmla="*/ 121920 w 406400"/>
                <a:gd name="connsiteY1" fmla="*/ 0 h 100149"/>
                <a:gd name="connsiteX2" fmla="*/ 119017 w 406400"/>
                <a:gd name="connsiteY2" fmla="*/ 97245 h 100149"/>
                <a:gd name="connsiteX3" fmla="*/ 298994 w 406400"/>
                <a:gd name="connsiteY3" fmla="*/ 100149 h 100149"/>
                <a:gd name="connsiteX4" fmla="*/ 294640 w 406400"/>
                <a:gd name="connsiteY4" fmla="*/ 0 h 100149"/>
                <a:gd name="connsiteX5" fmla="*/ 406400 w 406400"/>
                <a:gd name="connsiteY5" fmla="*/ 0 h 100149"/>
                <a:gd name="connsiteX0" fmla="*/ 0 w 406400"/>
                <a:gd name="connsiteY0" fmla="*/ 0 h 103380"/>
                <a:gd name="connsiteX1" fmla="*/ 121920 w 406400"/>
                <a:gd name="connsiteY1" fmla="*/ 0 h 103380"/>
                <a:gd name="connsiteX2" fmla="*/ 119017 w 406400"/>
                <a:gd name="connsiteY2" fmla="*/ 97245 h 103380"/>
                <a:gd name="connsiteX3" fmla="*/ 292532 w 406400"/>
                <a:gd name="connsiteY3" fmla="*/ 103380 h 103380"/>
                <a:gd name="connsiteX4" fmla="*/ 294640 w 406400"/>
                <a:gd name="connsiteY4" fmla="*/ 0 h 103380"/>
                <a:gd name="connsiteX5" fmla="*/ 406400 w 406400"/>
                <a:gd name="connsiteY5" fmla="*/ 0 h 103380"/>
                <a:gd name="connsiteX0" fmla="*/ 0 w 406400"/>
                <a:gd name="connsiteY0" fmla="*/ 0 h 97245"/>
                <a:gd name="connsiteX1" fmla="*/ 121920 w 406400"/>
                <a:gd name="connsiteY1" fmla="*/ 0 h 97245"/>
                <a:gd name="connsiteX2" fmla="*/ 119017 w 406400"/>
                <a:gd name="connsiteY2" fmla="*/ 97245 h 97245"/>
                <a:gd name="connsiteX3" fmla="*/ 289301 w 406400"/>
                <a:gd name="connsiteY3" fmla="*/ 96918 h 97245"/>
                <a:gd name="connsiteX4" fmla="*/ 294640 w 406400"/>
                <a:gd name="connsiteY4" fmla="*/ 0 h 97245"/>
                <a:gd name="connsiteX5" fmla="*/ 406400 w 406400"/>
                <a:gd name="connsiteY5" fmla="*/ 0 h 97245"/>
                <a:gd name="connsiteX0" fmla="*/ 0 w 406400"/>
                <a:gd name="connsiteY0" fmla="*/ 0 h 100149"/>
                <a:gd name="connsiteX1" fmla="*/ 121920 w 406400"/>
                <a:gd name="connsiteY1" fmla="*/ 0 h 100149"/>
                <a:gd name="connsiteX2" fmla="*/ 119017 w 406400"/>
                <a:gd name="connsiteY2" fmla="*/ 97245 h 100149"/>
                <a:gd name="connsiteX3" fmla="*/ 295763 w 406400"/>
                <a:gd name="connsiteY3" fmla="*/ 100149 h 100149"/>
                <a:gd name="connsiteX4" fmla="*/ 294640 w 406400"/>
                <a:gd name="connsiteY4" fmla="*/ 0 h 100149"/>
                <a:gd name="connsiteX5" fmla="*/ 406400 w 406400"/>
                <a:gd name="connsiteY5" fmla="*/ 0 h 10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00" h="100149">
                  <a:moveTo>
                    <a:pt x="0" y="0"/>
                  </a:moveTo>
                  <a:lnTo>
                    <a:pt x="121920" y="0"/>
                  </a:lnTo>
                  <a:cubicBezTo>
                    <a:pt x="120952" y="35318"/>
                    <a:pt x="119985" y="61927"/>
                    <a:pt x="119017" y="97245"/>
                  </a:cubicBezTo>
                  <a:lnTo>
                    <a:pt x="295763" y="100149"/>
                  </a:lnTo>
                  <a:cubicBezTo>
                    <a:pt x="296466" y="65689"/>
                    <a:pt x="293937" y="34460"/>
                    <a:pt x="294640" y="0"/>
                  </a:cubicBezTo>
                  <a:lnTo>
                    <a:pt x="406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5133867" y="1481880"/>
              <a:ext cx="176746" cy="2904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5222240" y="1481880"/>
              <a:ext cx="0" cy="74912"/>
            </a:xfrm>
            <a:prstGeom prst="line">
              <a:avLst/>
            </a:prstGeom>
            <a:ln w="9525">
              <a:solidFill>
                <a:schemeClr val="tx1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図形グループ 34"/>
          <p:cNvGrpSpPr/>
          <p:nvPr/>
        </p:nvGrpSpPr>
        <p:grpSpPr>
          <a:xfrm>
            <a:off x="3161500" y="4106847"/>
            <a:ext cx="406400" cy="221479"/>
            <a:chOff x="5019040" y="1335313"/>
            <a:chExt cx="406400" cy="221479"/>
          </a:xfrm>
        </p:grpSpPr>
        <p:sp>
          <p:nvSpPr>
            <p:cNvPr id="23" name="フリーフォーム 22"/>
            <p:cNvSpPr/>
            <p:nvPr/>
          </p:nvSpPr>
          <p:spPr>
            <a:xfrm>
              <a:off x="5019040" y="1335313"/>
              <a:ext cx="406400" cy="100149"/>
            </a:xfrm>
            <a:custGeom>
              <a:avLst/>
              <a:gdLst>
                <a:gd name="connsiteX0" fmla="*/ 0 w 406400"/>
                <a:gd name="connsiteY0" fmla="*/ 0 h 101600"/>
                <a:gd name="connsiteX1" fmla="*/ 121920 w 406400"/>
                <a:gd name="connsiteY1" fmla="*/ 0 h 101600"/>
                <a:gd name="connsiteX2" fmla="*/ 132080 w 406400"/>
                <a:gd name="connsiteY2" fmla="*/ 101600 h 101600"/>
                <a:gd name="connsiteX3" fmla="*/ 294640 w 406400"/>
                <a:gd name="connsiteY3" fmla="*/ 91440 h 101600"/>
                <a:gd name="connsiteX4" fmla="*/ 294640 w 406400"/>
                <a:gd name="connsiteY4" fmla="*/ 0 h 101600"/>
                <a:gd name="connsiteX5" fmla="*/ 406400 w 406400"/>
                <a:gd name="connsiteY5" fmla="*/ 0 h 101600"/>
                <a:gd name="connsiteX0" fmla="*/ 0 w 406400"/>
                <a:gd name="connsiteY0" fmla="*/ 0 h 105954"/>
                <a:gd name="connsiteX1" fmla="*/ 121920 w 406400"/>
                <a:gd name="connsiteY1" fmla="*/ 0 h 105954"/>
                <a:gd name="connsiteX2" fmla="*/ 119017 w 406400"/>
                <a:gd name="connsiteY2" fmla="*/ 105954 h 105954"/>
                <a:gd name="connsiteX3" fmla="*/ 294640 w 406400"/>
                <a:gd name="connsiteY3" fmla="*/ 91440 h 105954"/>
                <a:gd name="connsiteX4" fmla="*/ 294640 w 406400"/>
                <a:gd name="connsiteY4" fmla="*/ 0 h 105954"/>
                <a:gd name="connsiteX5" fmla="*/ 406400 w 406400"/>
                <a:gd name="connsiteY5" fmla="*/ 0 h 105954"/>
                <a:gd name="connsiteX0" fmla="*/ 0 w 406400"/>
                <a:gd name="connsiteY0" fmla="*/ 0 h 97245"/>
                <a:gd name="connsiteX1" fmla="*/ 121920 w 406400"/>
                <a:gd name="connsiteY1" fmla="*/ 0 h 97245"/>
                <a:gd name="connsiteX2" fmla="*/ 119017 w 406400"/>
                <a:gd name="connsiteY2" fmla="*/ 97245 h 97245"/>
                <a:gd name="connsiteX3" fmla="*/ 294640 w 406400"/>
                <a:gd name="connsiteY3" fmla="*/ 91440 h 97245"/>
                <a:gd name="connsiteX4" fmla="*/ 294640 w 406400"/>
                <a:gd name="connsiteY4" fmla="*/ 0 h 97245"/>
                <a:gd name="connsiteX5" fmla="*/ 406400 w 406400"/>
                <a:gd name="connsiteY5" fmla="*/ 0 h 97245"/>
                <a:gd name="connsiteX0" fmla="*/ 0 w 406400"/>
                <a:gd name="connsiteY0" fmla="*/ 0 h 100149"/>
                <a:gd name="connsiteX1" fmla="*/ 121920 w 406400"/>
                <a:gd name="connsiteY1" fmla="*/ 0 h 100149"/>
                <a:gd name="connsiteX2" fmla="*/ 119017 w 406400"/>
                <a:gd name="connsiteY2" fmla="*/ 97245 h 100149"/>
                <a:gd name="connsiteX3" fmla="*/ 298994 w 406400"/>
                <a:gd name="connsiteY3" fmla="*/ 100149 h 100149"/>
                <a:gd name="connsiteX4" fmla="*/ 294640 w 406400"/>
                <a:gd name="connsiteY4" fmla="*/ 0 h 100149"/>
                <a:gd name="connsiteX5" fmla="*/ 406400 w 406400"/>
                <a:gd name="connsiteY5" fmla="*/ 0 h 100149"/>
                <a:gd name="connsiteX0" fmla="*/ 0 w 406400"/>
                <a:gd name="connsiteY0" fmla="*/ 0 h 103380"/>
                <a:gd name="connsiteX1" fmla="*/ 121920 w 406400"/>
                <a:gd name="connsiteY1" fmla="*/ 0 h 103380"/>
                <a:gd name="connsiteX2" fmla="*/ 119017 w 406400"/>
                <a:gd name="connsiteY2" fmla="*/ 97245 h 103380"/>
                <a:gd name="connsiteX3" fmla="*/ 292532 w 406400"/>
                <a:gd name="connsiteY3" fmla="*/ 103380 h 103380"/>
                <a:gd name="connsiteX4" fmla="*/ 294640 w 406400"/>
                <a:gd name="connsiteY4" fmla="*/ 0 h 103380"/>
                <a:gd name="connsiteX5" fmla="*/ 406400 w 406400"/>
                <a:gd name="connsiteY5" fmla="*/ 0 h 103380"/>
                <a:gd name="connsiteX0" fmla="*/ 0 w 406400"/>
                <a:gd name="connsiteY0" fmla="*/ 0 h 97245"/>
                <a:gd name="connsiteX1" fmla="*/ 121920 w 406400"/>
                <a:gd name="connsiteY1" fmla="*/ 0 h 97245"/>
                <a:gd name="connsiteX2" fmla="*/ 119017 w 406400"/>
                <a:gd name="connsiteY2" fmla="*/ 97245 h 97245"/>
                <a:gd name="connsiteX3" fmla="*/ 289301 w 406400"/>
                <a:gd name="connsiteY3" fmla="*/ 96918 h 97245"/>
                <a:gd name="connsiteX4" fmla="*/ 294640 w 406400"/>
                <a:gd name="connsiteY4" fmla="*/ 0 h 97245"/>
                <a:gd name="connsiteX5" fmla="*/ 406400 w 406400"/>
                <a:gd name="connsiteY5" fmla="*/ 0 h 97245"/>
                <a:gd name="connsiteX0" fmla="*/ 0 w 406400"/>
                <a:gd name="connsiteY0" fmla="*/ 0 h 100149"/>
                <a:gd name="connsiteX1" fmla="*/ 121920 w 406400"/>
                <a:gd name="connsiteY1" fmla="*/ 0 h 100149"/>
                <a:gd name="connsiteX2" fmla="*/ 119017 w 406400"/>
                <a:gd name="connsiteY2" fmla="*/ 97245 h 100149"/>
                <a:gd name="connsiteX3" fmla="*/ 295763 w 406400"/>
                <a:gd name="connsiteY3" fmla="*/ 100149 h 100149"/>
                <a:gd name="connsiteX4" fmla="*/ 294640 w 406400"/>
                <a:gd name="connsiteY4" fmla="*/ 0 h 100149"/>
                <a:gd name="connsiteX5" fmla="*/ 406400 w 406400"/>
                <a:gd name="connsiteY5" fmla="*/ 0 h 10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6400" h="100149">
                  <a:moveTo>
                    <a:pt x="0" y="0"/>
                  </a:moveTo>
                  <a:lnTo>
                    <a:pt x="121920" y="0"/>
                  </a:lnTo>
                  <a:cubicBezTo>
                    <a:pt x="120952" y="35318"/>
                    <a:pt x="119985" y="61927"/>
                    <a:pt x="119017" y="97245"/>
                  </a:cubicBezTo>
                  <a:lnTo>
                    <a:pt x="295763" y="100149"/>
                  </a:lnTo>
                  <a:cubicBezTo>
                    <a:pt x="296466" y="65689"/>
                    <a:pt x="293937" y="34460"/>
                    <a:pt x="294640" y="0"/>
                  </a:cubicBezTo>
                  <a:lnTo>
                    <a:pt x="4064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5133867" y="1481880"/>
              <a:ext cx="176746" cy="2904"/>
            </a:xfrm>
            <a:prstGeom prst="line">
              <a:avLst/>
            </a:prstGeom>
            <a:ln w="12700">
              <a:solidFill>
                <a:schemeClr val="tx1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>
              <a:off x="5222240" y="1481880"/>
              <a:ext cx="0" cy="74912"/>
            </a:xfrm>
            <a:prstGeom prst="line">
              <a:avLst/>
            </a:prstGeom>
            <a:ln w="9525">
              <a:solidFill>
                <a:schemeClr val="tx1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テキスト ボックス 25"/>
          <p:cNvSpPr txBox="1"/>
          <p:nvPr/>
        </p:nvSpPr>
        <p:spPr>
          <a:xfrm>
            <a:off x="1441178" y="5299193"/>
            <a:ext cx="18293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Full Deplete</a:t>
            </a:r>
          </a:p>
          <a:p>
            <a:pPr algn="ctr"/>
            <a:r>
              <a:rPr kumimoji="1" lang="en-US" altLang="ja-JP" dirty="0" smtClean="0">
                <a:latin typeface="Arial"/>
                <a:cs typeface="Arial"/>
              </a:rPr>
              <a:t>(Hi-R)</a:t>
            </a:r>
            <a:endParaRPr kumimoji="1" lang="ja-JP" altLang="en-US" dirty="0" smtClean="0">
              <a:latin typeface="Arial"/>
              <a:cs typeface="Arial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311221" y="2855820"/>
            <a:ext cx="2324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Hybrid Detector</a:t>
            </a:r>
            <a:endParaRPr kumimoji="1" lang="ja-JP" altLang="en-US" dirty="0" smtClean="0">
              <a:latin typeface="Arial"/>
              <a:cs typeface="Arial"/>
            </a:endParaRPr>
          </a:p>
        </p:txBody>
      </p:sp>
      <p:sp>
        <p:nvSpPr>
          <p:cNvPr id="28" name="片側の 2 つの角を切り取った四角形 27"/>
          <p:cNvSpPr/>
          <p:nvPr/>
        </p:nvSpPr>
        <p:spPr>
          <a:xfrm rot="10800000">
            <a:off x="1286045" y="4725144"/>
            <a:ext cx="291573" cy="144016"/>
          </a:xfrm>
          <a:prstGeom prst="snip2SameRect">
            <a:avLst/>
          </a:prstGeom>
          <a:solidFill>
            <a:srgbClr val="FFA0F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片側の 2 つの角を切り取った四角形 28"/>
          <p:cNvSpPr/>
          <p:nvPr/>
        </p:nvSpPr>
        <p:spPr>
          <a:xfrm rot="10800000">
            <a:off x="1960605" y="4725144"/>
            <a:ext cx="291573" cy="144016"/>
          </a:xfrm>
          <a:prstGeom prst="snip2SameRect">
            <a:avLst/>
          </a:prstGeom>
          <a:solidFill>
            <a:srgbClr val="FFA0F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片側の 2 つの角を切り取った四角形 29"/>
          <p:cNvSpPr/>
          <p:nvPr/>
        </p:nvSpPr>
        <p:spPr>
          <a:xfrm rot="10800000">
            <a:off x="2612975" y="4725144"/>
            <a:ext cx="291573" cy="144016"/>
          </a:xfrm>
          <a:prstGeom prst="snip2SameRect">
            <a:avLst/>
          </a:prstGeom>
          <a:solidFill>
            <a:srgbClr val="FFA0F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片側の 2 つの角を切り取った四角形 30"/>
          <p:cNvSpPr/>
          <p:nvPr/>
        </p:nvSpPr>
        <p:spPr>
          <a:xfrm rot="10800000">
            <a:off x="3265345" y="4725144"/>
            <a:ext cx="291573" cy="144016"/>
          </a:xfrm>
          <a:prstGeom prst="snip2SameRect">
            <a:avLst/>
          </a:prstGeom>
          <a:solidFill>
            <a:srgbClr val="FFA0F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2" name="図形グループ 91"/>
          <p:cNvGrpSpPr/>
          <p:nvPr/>
        </p:nvGrpSpPr>
        <p:grpSpPr>
          <a:xfrm>
            <a:off x="4499992" y="3520646"/>
            <a:ext cx="3729812" cy="2932690"/>
            <a:chOff x="4788024" y="1648438"/>
            <a:chExt cx="3729812" cy="2932690"/>
          </a:xfrm>
        </p:grpSpPr>
        <p:sp>
          <p:nvSpPr>
            <p:cNvPr id="33" name="正方形/長方形 32"/>
            <p:cNvSpPr/>
            <p:nvPr/>
          </p:nvSpPr>
          <p:spPr>
            <a:xfrm>
              <a:off x="4788024" y="2610017"/>
              <a:ext cx="3528392" cy="2880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4788024" y="2375767"/>
              <a:ext cx="3528392" cy="360040"/>
            </a:xfrm>
            <a:prstGeom prst="rect">
              <a:avLst/>
            </a:prstGeom>
            <a:solidFill>
              <a:srgbClr val="42FF5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図形グループ 38"/>
            <p:cNvGrpSpPr/>
            <p:nvPr/>
          </p:nvGrpSpPr>
          <p:grpSpPr>
            <a:xfrm>
              <a:off x="4904848" y="2465716"/>
              <a:ext cx="406400" cy="221479"/>
              <a:chOff x="5019040" y="1335313"/>
              <a:chExt cx="406400" cy="221479"/>
            </a:xfrm>
          </p:grpSpPr>
          <p:sp>
            <p:nvSpPr>
              <p:cNvPr id="77" name="フリーフォーム 76"/>
              <p:cNvSpPr/>
              <p:nvPr/>
            </p:nvSpPr>
            <p:spPr>
              <a:xfrm>
                <a:off x="5019040" y="1335313"/>
                <a:ext cx="406400" cy="100149"/>
              </a:xfrm>
              <a:custGeom>
                <a:avLst/>
                <a:gdLst>
                  <a:gd name="connsiteX0" fmla="*/ 0 w 406400"/>
                  <a:gd name="connsiteY0" fmla="*/ 0 h 101600"/>
                  <a:gd name="connsiteX1" fmla="*/ 121920 w 406400"/>
                  <a:gd name="connsiteY1" fmla="*/ 0 h 101600"/>
                  <a:gd name="connsiteX2" fmla="*/ 132080 w 406400"/>
                  <a:gd name="connsiteY2" fmla="*/ 101600 h 101600"/>
                  <a:gd name="connsiteX3" fmla="*/ 294640 w 406400"/>
                  <a:gd name="connsiteY3" fmla="*/ 91440 h 101600"/>
                  <a:gd name="connsiteX4" fmla="*/ 294640 w 406400"/>
                  <a:gd name="connsiteY4" fmla="*/ 0 h 101600"/>
                  <a:gd name="connsiteX5" fmla="*/ 406400 w 406400"/>
                  <a:gd name="connsiteY5" fmla="*/ 0 h 101600"/>
                  <a:gd name="connsiteX0" fmla="*/ 0 w 406400"/>
                  <a:gd name="connsiteY0" fmla="*/ 0 h 105954"/>
                  <a:gd name="connsiteX1" fmla="*/ 121920 w 406400"/>
                  <a:gd name="connsiteY1" fmla="*/ 0 h 105954"/>
                  <a:gd name="connsiteX2" fmla="*/ 119017 w 406400"/>
                  <a:gd name="connsiteY2" fmla="*/ 105954 h 105954"/>
                  <a:gd name="connsiteX3" fmla="*/ 294640 w 406400"/>
                  <a:gd name="connsiteY3" fmla="*/ 91440 h 105954"/>
                  <a:gd name="connsiteX4" fmla="*/ 294640 w 406400"/>
                  <a:gd name="connsiteY4" fmla="*/ 0 h 105954"/>
                  <a:gd name="connsiteX5" fmla="*/ 406400 w 406400"/>
                  <a:gd name="connsiteY5" fmla="*/ 0 h 105954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94640 w 406400"/>
                  <a:gd name="connsiteY3" fmla="*/ 91440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8994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  <a:gd name="connsiteX0" fmla="*/ 0 w 406400"/>
                  <a:gd name="connsiteY0" fmla="*/ 0 h 103380"/>
                  <a:gd name="connsiteX1" fmla="*/ 121920 w 406400"/>
                  <a:gd name="connsiteY1" fmla="*/ 0 h 103380"/>
                  <a:gd name="connsiteX2" fmla="*/ 119017 w 406400"/>
                  <a:gd name="connsiteY2" fmla="*/ 97245 h 103380"/>
                  <a:gd name="connsiteX3" fmla="*/ 292532 w 406400"/>
                  <a:gd name="connsiteY3" fmla="*/ 103380 h 103380"/>
                  <a:gd name="connsiteX4" fmla="*/ 294640 w 406400"/>
                  <a:gd name="connsiteY4" fmla="*/ 0 h 103380"/>
                  <a:gd name="connsiteX5" fmla="*/ 406400 w 406400"/>
                  <a:gd name="connsiteY5" fmla="*/ 0 h 103380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89301 w 406400"/>
                  <a:gd name="connsiteY3" fmla="*/ 96918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5763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6400" h="100149">
                    <a:moveTo>
                      <a:pt x="0" y="0"/>
                    </a:moveTo>
                    <a:lnTo>
                      <a:pt x="121920" y="0"/>
                    </a:lnTo>
                    <a:cubicBezTo>
                      <a:pt x="120952" y="35318"/>
                      <a:pt x="119985" y="61927"/>
                      <a:pt x="119017" y="97245"/>
                    </a:cubicBezTo>
                    <a:lnTo>
                      <a:pt x="295763" y="100149"/>
                    </a:lnTo>
                    <a:cubicBezTo>
                      <a:pt x="296466" y="65689"/>
                      <a:pt x="293937" y="34460"/>
                      <a:pt x="294640" y="0"/>
                    </a:cubicBezTo>
                    <a:lnTo>
                      <a:pt x="4064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8" name="直線コネクタ 77"/>
              <p:cNvCxnSpPr/>
              <p:nvPr/>
            </p:nvCxnSpPr>
            <p:spPr>
              <a:xfrm>
                <a:off x="5133867" y="1481880"/>
                <a:ext cx="176746" cy="2904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>
                <a:off x="5222240" y="1481880"/>
                <a:ext cx="0" cy="7491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図形グループ 42"/>
            <p:cNvGrpSpPr/>
            <p:nvPr/>
          </p:nvGrpSpPr>
          <p:grpSpPr>
            <a:xfrm>
              <a:off x="5393708" y="2465716"/>
              <a:ext cx="406400" cy="221479"/>
              <a:chOff x="5019040" y="1335313"/>
              <a:chExt cx="406400" cy="221479"/>
            </a:xfrm>
          </p:grpSpPr>
          <p:sp>
            <p:nvSpPr>
              <p:cNvPr id="74" name="フリーフォーム 73"/>
              <p:cNvSpPr/>
              <p:nvPr/>
            </p:nvSpPr>
            <p:spPr>
              <a:xfrm>
                <a:off x="5019040" y="1335313"/>
                <a:ext cx="406400" cy="100149"/>
              </a:xfrm>
              <a:custGeom>
                <a:avLst/>
                <a:gdLst>
                  <a:gd name="connsiteX0" fmla="*/ 0 w 406400"/>
                  <a:gd name="connsiteY0" fmla="*/ 0 h 101600"/>
                  <a:gd name="connsiteX1" fmla="*/ 121920 w 406400"/>
                  <a:gd name="connsiteY1" fmla="*/ 0 h 101600"/>
                  <a:gd name="connsiteX2" fmla="*/ 132080 w 406400"/>
                  <a:gd name="connsiteY2" fmla="*/ 101600 h 101600"/>
                  <a:gd name="connsiteX3" fmla="*/ 294640 w 406400"/>
                  <a:gd name="connsiteY3" fmla="*/ 91440 h 101600"/>
                  <a:gd name="connsiteX4" fmla="*/ 294640 w 406400"/>
                  <a:gd name="connsiteY4" fmla="*/ 0 h 101600"/>
                  <a:gd name="connsiteX5" fmla="*/ 406400 w 406400"/>
                  <a:gd name="connsiteY5" fmla="*/ 0 h 101600"/>
                  <a:gd name="connsiteX0" fmla="*/ 0 w 406400"/>
                  <a:gd name="connsiteY0" fmla="*/ 0 h 105954"/>
                  <a:gd name="connsiteX1" fmla="*/ 121920 w 406400"/>
                  <a:gd name="connsiteY1" fmla="*/ 0 h 105954"/>
                  <a:gd name="connsiteX2" fmla="*/ 119017 w 406400"/>
                  <a:gd name="connsiteY2" fmla="*/ 105954 h 105954"/>
                  <a:gd name="connsiteX3" fmla="*/ 294640 w 406400"/>
                  <a:gd name="connsiteY3" fmla="*/ 91440 h 105954"/>
                  <a:gd name="connsiteX4" fmla="*/ 294640 w 406400"/>
                  <a:gd name="connsiteY4" fmla="*/ 0 h 105954"/>
                  <a:gd name="connsiteX5" fmla="*/ 406400 w 406400"/>
                  <a:gd name="connsiteY5" fmla="*/ 0 h 105954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94640 w 406400"/>
                  <a:gd name="connsiteY3" fmla="*/ 91440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8994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  <a:gd name="connsiteX0" fmla="*/ 0 w 406400"/>
                  <a:gd name="connsiteY0" fmla="*/ 0 h 103380"/>
                  <a:gd name="connsiteX1" fmla="*/ 121920 w 406400"/>
                  <a:gd name="connsiteY1" fmla="*/ 0 h 103380"/>
                  <a:gd name="connsiteX2" fmla="*/ 119017 w 406400"/>
                  <a:gd name="connsiteY2" fmla="*/ 97245 h 103380"/>
                  <a:gd name="connsiteX3" fmla="*/ 292532 w 406400"/>
                  <a:gd name="connsiteY3" fmla="*/ 103380 h 103380"/>
                  <a:gd name="connsiteX4" fmla="*/ 294640 w 406400"/>
                  <a:gd name="connsiteY4" fmla="*/ 0 h 103380"/>
                  <a:gd name="connsiteX5" fmla="*/ 406400 w 406400"/>
                  <a:gd name="connsiteY5" fmla="*/ 0 h 103380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89301 w 406400"/>
                  <a:gd name="connsiteY3" fmla="*/ 96918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5763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6400" h="100149">
                    <a:moveTo>
                      <a:pt x="0" y="0"/>
                    </a:moveTo>
                    <a:lnTo>
                      <a:pt x="121920" y="0"/>
                    </a:lnTo>
                    <a:cubicBezTo>
                      <a:pt x="120952" y="35318"/>
                      <a:pt x="119985" y="61927"/>
                      <a:pt x="119017" y="97245"/>
                    </a:cubicBezTo>
                    <a:lnTo>
                      <a:pt x="295763" y="100149"/>
                    </a:lnTo>
                    <a:cubicBezTo>
                      <a:pt x="296466" y="65689"/>
                      <a:pt x="293937" y="34460"/>
                      <a:pt x="294640" y="0"/>
                    </a:cubicBezTo>
                    <a:lnTo>
                      <a:pt x="4064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5" name="直線コネクタ 74"/>
              <p:cNvCxnSpPr/>
              <p:nvPr/>
            </p:nvCxnSpPr>
            <p:spPr>
              <a:xfrm>
                <a:off x="5133867" y="1481880"/>
                <a:ext cx="176746" cy="2904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線コネクタ 75"/>
              <p:cNvCxnSpPr/>
              <p:nvPr/>
            </p:nvCxnSpPr>
            <p:spPr>
              <a:xfrm>
                <a:off x="5222240" y="1481880"/>
                <a:ext cx="0" cy="7491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図形グループ 46"/>
            <p:cNvGrpSpPr/>
            <p:nvPr/>
          </p:nvGrpSpPr>
          <p:grpSpPr>
            <a:xfrm>
              <a:off x="5882568" y="2465716"/>
              <a:ext cx="406400" cy="221479"/>
              <a:chOff x="5019040" y="1335313"/>
              <a:chExt cx="406400" cy="221479"/>
            </a:xfrm>
          </p:grpSpPr>
          <p:sp>
            <p:nvSpPr>
              <p:cNvPr id="71" name="フリーフォーム 70"/>
              <p:cNvSpPr/>
              <p:nvPr/>
            </p:nvSpPr>
            <p:spPr>
              <a:xfrm>
                <a:off x="5019040" y="1335313"/>
                <a:ext cx="406400" cy="100149"/>
              </a:xfrm>
              <a:custGeom>
                <a:avLst/>
                <a:gdLst>
                  <a:gd name="connsiteX0" fmla="*/ 0 w 406400"/>
                  <a:gd name="connsiteY0" fmla="*/ 0 h 101600"/>
                  <a:gd name="connsiteX1" fmla="*/ 121920 w 406400"/>
                  <a:gd name="connsiteY1" fmla="*/ 0 h 101600"/>
                  <a:gd name="connsiteX2" fmla="*/ 132080 w 406400"/>
                  <a:gd name="connsiteY2" fmla="*/ 101600 h 101600"/>
                  <a:gd name="connsiteX3" fmla="*/ 294640 w 406400"/>
                  <a:gd name="connsiteY3" fmla="*/ 91440 h 101600"/>
                  <a:gd name="connsiteX4" fmla="*/ 294640 w 406400"/>
                  <a:gd name="connsiteY4" fmla="*/ 0 h 101600"/>
                  <a:gd name="connsiteX5" fmla="*/ 406400 w 406400"/>
                  <a:gd name="connsiteY5" fmla="*/ 0 h 101600"/>
                  <a:gd name="connsiteX0" fmla="*/ 0 w 406400"/>
                  <a:gd name="connsiteY0" fmla="*/ 0 h 105954"/>
                  <a:gd name="connsiteX1" fmla="*/ 121920 w 406400"/>
                  <a:gd name="connsiteY1" fmla="*/ 0 h 105954"/>
                  <a:gd name="connsiteX2" fmla="*/ 119017 w 406400"/>
                  <a:gd name="connsiteY2" fmla="*/ 105954 h 105954"/>
                  <a:gd name="connsiteX3" fmla="*/ 294640 w 406400"/>
                  <a:gd name="connsiteY3" fmla="*/ 91440 h 105954"/>
                  <a:gd name="connsiteX4" fmla="*/ 294640 w 406400"/>
                  <a:gd name="connsiteY4" fmla="*/ 0 h 105954"/>
                  <a:gd name="connsiteX5" fmla="*/ 406400 w 406400"/>
                  <a:gd name="connsiteY5" fmla="*/ 0 h 105954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94640 w 406400"/>
                  <a:gd name="connsiteY3" fmla="*/ 91440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8994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  <a:gd name="connsiteX0" fmla="*/ 0 w 406400"/>
                  <a:gd name="connsiteY0" fmla="*/ 0 h 103380"/>
                  <a:gd name="connsiteX1" fmla="*/ 121920 w 406400"/>
                  <a:gd name="connsiteY1" fmla="*/ 0 h 103380"/>
                  <a:gd name="connsiteX2" fmla="*/ 119017 w 406400"/>
                  <a:gd name="connsiteY2" fmla="*/ 97245 h 103380"/>
                  <a:gd name="connsiteX3" fmla="*/ 292532 w 406400"/>
                  <a:gd name="connsiteY3" fmla="*/ 103380 h 103380"/>
                  <a:gd name="connsiteX4" fmla="*/ 294640 w 406400"/>
                  <a:gd name="connsiteY4" fmla="*/ 0 h 103380"/>
                  <a:gd name="connsiteX5" fmla="*/ 406400 w 406400"/>
                  <a:gd name="connsiteY5" fmla="*/ 0 h 103380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89301 w 406400"/>
                  <a:gd name="connsiteY3" fmla="*/ 96918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5763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6400" h="100149">
                    <a:moveTo>
                      <a:pt x="0" y="0"/>
                    </a:moveTo>
                    <a:lnTo>
                      <a:pt x="121920" y="0"/>
                    </a:lnTo>
                    <a:cubicBezTo>
                      <a:pt x="120952" y="35318"/>
                      <a:pt x="119985" y="61927"/>
                      <a:pt x="119017" y="97245"/>
                    </a:cubicBezTo>
                    <a:lnTo>
                      <a:pt x="295763" y="100149"/>
                    </a:lnTo>
                    <a:cubicBezTo>
                      <a:pt x="296466" y="65689"/>
                      <a:pt x="293937" y="34460"/>
                      <a:pt x="294640" y="0"/>
                    </a:cubicBezTo>
                    <a:lnTo>
                      <a:pt x="4064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2" name="直線コネクタ 71"/>
              <p:cNvCxnSpPr/>
              <p:nvPr/>
            </p:nvCxnSpPr>
            <p:spPr>
              <a:xfrm>
                <a:off x="5133867" y="1481880"/>
                <a:ext cx="176746" cy="2904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線コネクタ 72"/>
              <p:cNvCxnSpPr/>
              <p:nvPr/>
            </p:nvCxnSpPr>
            <p:spPr>
              <a:xfrm>
                <a:off x="5222240" y="1481880"/>
                <a:ext cx="0" cy="7491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図形グループ 50"/>
            <p:cNvGrpSpPr/>
            <p:nvPr/>
          </p:nvGrpSpPr>
          <p:grpSpPr>
            <a:xfrm>
              <a:off x="6371428" y="2465716"/>
              <a:ext cx="406400" cy="221479"/>
              <a:chOff x="5019040" y="1335313"/>
              <a:chExt cx="406400" cy="221479"/>
            </a:xfrm>
          </p:grpSpPr>
          <p:sp>
            <p:nvSpPr>
              <p:cNvPr id="68" name="フリーフォーム 67"/>
              <p:cNvSpPr/>
              <p:nvPr/>
            </p:nvSpPr>
            <p:spPr>
              <a:xfrm>
                <a:off x="5019040" y="1335313"/>
                <a:ext cx="406400" cy="100149"/>
              </a:xfrm>
              <a:custGeom>
                <a:avLst/>
                <a:gdLst>
                  <a:gd name="connsiteX0" fmla="*/ 0 w 406400"/>
                  <a:gd name="connsiteY0" fmla="*/ 0 h 101600"/>
                  <a:gd name="connsiteX1" fmla="*/ 121920 w 406400"/>
                  <a:gd name="connsiteY1" fmla="*/ 0 h 101600"/>
                  <a:gd name="connsiteX2" fmla="*/ 132080 w 406400"/>
                  <a:gd name="connsiteY2" fmla="*/ 101600 h 101600"/>
                  <a:gd name="connsiteX3" fmla="*/ 294640 w 406400"/>
                  <a:gd name="connsiteY3" fmla="*/ 91440 h 101600"/>
                  <a:gd name="connsiteX4" fmla="*/ 294640 w 406400"/>
                  <a:gd name="connsiteY4" fmla="*/ 0 h 101600"/>
                  <a:gd name="connsiteX5" fmla="*/ 406400 w 406400"/>
                  <a:gd name="connsiteY5" fmla="*/ 0 h 101600"/>
                  <a:gd name="connsiteX0" fmla="*/ 0 w 406400"/>
                  <a:gd name="connsiteY0" fmla="*/ 0 h 105954"/>
                  <a:gd name="connsiteX1" fmla="*/ 121920 w 406400"/>
                  <a:gd name="connsiteY1" fmla="*/ 0 h 105954"/>
                  <a:gd name="connsiteX2" fmla="*/ 119017 w 406400"/>
                  <a:gd name="connsiteY2" fmla="*/ 105954 h 105954"/>
                  <a:gd name="connsiteX3" fmla="*/ 294640 w 406400"/>
                  <a:gd name="connsiteY3" fmla="*/ 91440 h 105954"/>
                  <a:gd name="connsiteX4" fmla="*/ 294640 w 406400"/>
                  <a:gd name="connsiteY4" fmla="*/ 0 h 105954"/>
                  <a:gd name="connsiteX5" fmla="*/ 406400 w 406400"/>
                  <a:gd name="connsiteY5" fmla="*/ 0 h 105954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94640 w 406400"/>
                  <a:gd name="connsiteY3" fmla="*/ 91440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8994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  <a:gd name="connsiteX0" fmla="*/ 0 w 406400"/>
                  <a:gd name="connsiteY0" fmla="*/ 0 h 103380"/>
                  <a:gd name="connsiteX1" fmla="*/ 121920 w 406400"/>
                  <a:gd name="connsiteY1" fmla="*/ 0 h 103380"/>
                  <a:gd name="connsiteX2" fmla="*/ 119017 w 406400"/>
                  <a:gd name="connsiteY2" fmla="*/ 97245 h 103380"/>
                  <a:gd name="connsiteX3" fmla="*/ 292532 w 406400"/>
                  <a:gd name="connsiteY3" fmla="*/ 103380 h 103380"/>
                  <a:gd name="connsiteX4" fmla="*/ 294640 w 406400"/>
                  <a:gd name="connsiteY4" fmla="*/ 0 h 103380"/>
                  <a:gd name="connsiteX5" fmla="*/ 406400 w 406400"/>
                  <a:gd name="connsiteY5" fmla="*/ 0 h 103380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89301 w 406400"/>
                  <a:gd name="connsiteY3" fmla="*/ 96918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5763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6400" h="100149">
                    <a:moveTo>
                      <a:pt x="0" y="0"/>
                    </a:moveTo>
                    <a:lnTo>
                      <a:pt x="121920" y="0"/>
                    </a:lnTo>
                    <a:cubicBezTo>
                      <a:pt x="120952" y="35318"/>
                      <a:pt x="119985" y="61927"/>
                      <a:pt x="119017" y="97245"/>
                    </a:cubicBezTo>
                    <a:lnTo>
                      <a:pt x="295763" y="100149"/>
                    </a:lnTo>
                    <a:cubicBezTo>
                      <a:pt x="296466" y="65689"/>
                      <a:pt x="293937" y="34460"/>
                      <a:pt x="294640" y="0"/>
                    </a:cubicBezTo>
                    <a:lnTo>
                      <a:pt x="4064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9" name="直線コネクタ 68"/>
              <p:cNvCxnSpPr/>
              <p:nvPr/>
            </p:nvCxnSpPr>
            <p:spPr>
              <a:xfrm>
                <a:off x="5133867" y="1481880"/>
                <a:ext cx="176746" cy="2904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/>
              <p:cNvCxnSpPr/>
              <p:nvPr/>
            </p:nvCxnSpPr>
            <p:spPr>
              <a:xfrm>
                <a:off x="5222240" y="1481880"/>
                <a:ext cx="0" cy="7491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図形グループ 54"/>
            <p:cNvGrpSpPr/>
            <p:nvPr/>
          </p:nvGrpSpPr>
          <p:grpSpPr>
            <a:xfrm>
              <a:off x="7349148" y="2465716"/>
              <a:ext cx="406400" cy="221479"/>
              <a:chOff x="5019040" y="1335313"/>
              <a:chExt cx="406400" cy="221479"/>
            </a:xfrm>
          </p:grpSpPr>
          <p:sp>
            <p:nvSpPr>
              <p:cNvPr id="65" name="フリーフォーム 64"/>
              <p:cNvSpPr/>
              <p:nvPr/>
            </p:nvSpPr>
            <p:spPr>
              <a:xfrm>
                <a:off x="5019040" y="1335313"/>
                <a:ext cx="406400" cy="100149"/>
              </a:xfrm>
              <a:custGeom>
                <a:avLst/>
                <a:gdLst>
                  <a:gd name="connsiteX0" fmla="*/ 0 w 406400"/>
                  <a:gd name="connsiteY0" fmla="*/ 0 h 101600"/>
                  <a:gd name="connsiteX1" fmla="*/ 121920 w 406400"/>
                  <a:gd name="connsiteY1" fmla="*/ 0 h 101600"/>
                  <a:gd name="connsiteX2" fmla="*/ 132080 w 406400"/>
                  <a:gd name="connsiteY2" fmla="*/ 101600 h 101600"/>
                  <a:gd name="connsiteX3" fmla="*/ 294640 w 406400"/>
                  <a:gd name="connsiteY3" fmla="*/ 91440 h 101600"/>
                  <a:gd name="connsiteX4" fmla="*/ 294640 w 406400"/>
                  <a:gd name="connsiteY4" fmla="*/ 0 h 101600"/>
                  <a:gd name="connsiteX5" fmla="*/ 406400 w 406400"/>
                  <a:gd name="connsiteY5" fmla="*/ 0 h 101600"/>
                  <a:gd name="connsiteX0" fmla="*/ 0 w 406400"/>
                  <a:gd name="connsiteY0" fmla="*/ 0 h 105954"/>
                  <a:gd name="connsiteX1" fmla="*/ 121920 w 406400"/>
                  <a:gd name="connsiteY1" fmla="*/ 0 h 105954"/>
                  <a:gd name="connsiteX2" fmla="*/ 119017 w 406400"/>
                  <a:gd name="connsiteY2" fmla="*/ 105954 h 105954"/>
                  <a:gd name="connsiteX3" fmla="*/ 294640 w 406400"/>
                  <a:gd name="connsiteY3" fmla="*/ 91440 h 105954"/>
                  <a:gd name="connsiteX4" fmla="*/ 294640 w 406400"/>
                  <a:gd name="connsiteY4" fmla="*/ 0 h 105954"/>
                  <a:gd name="connsiteX5" fmla="*/ 406400 w 406400"/>
                  <a:gd name="connsiteY5" fmla="*/ 0 h 105954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94640 w 406400"/>
                  <a:gd name="connsiteY3" fmla="*/ 91440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8994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  <a:gd name="connsiteX0" fmla="*/ 0 w 406400"/>
                  <a:gd name="connsiteY0" fmla="*/ 0 h 103380"/>
                  <a:gd name="connsiteX1" fmla="*/ 121920 w 406400"/>
                  <a:gd name="connsiteY1" fmla="*/ 0 h 103380"/>
                  <a:gd name="connsiteX2" fmla="*/ 119017 w 406400"/>
                  <a:gd name="connsiteY2" fmla="*/ 97245 h 103380"/>
                  <a:gd name="connsiteX3" fmla="*/ 292532 w 406400"/>
                  <a:gd name="connsiteY3" fmla="*/ 103380 h 103380"/>
                  <a:gd name="connsiteX4" fmla="*/ 294640 w 406400"/>
                  <a:gd name="connsiteY4" fmla="*/ 0 h 103380"/>
                  <a:gd name="connsiteX5" fmla="*/ 406400 w 406400"/>
                  <a:gd name="connsiteY5" fmla="*/ 0 h 103380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89301 w 406400"/>
                  <a:gd name="connsiteY3" fmla="*/ 96918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5763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6400" h="100149">
                    <a:moveTo>
                      <a:pt x="0" y="0"/>
                    </a:moveTo>
                    <a:lnTo>
                      <a:pt x="121920" y="0"/>
                    </a:lnTo>
                    <a:cubicBezTo>
                      <a:pt x="120952" y="35318"/>
                      <a:pt x="119985" y="61927"/>
                      <a:pt x="119017" y="97245"/>
                    </a:cubicBezTo>
                    <a:lnTo>
                      <a:pt x="295763" y="100149"/>
                    </a:lnTo>
                    <a:cubicBezTo>
                      <a:pt x="296466" y="65689"/>
                      <a:pt x="293937" y="34460"/>
                      <a:pt x="294640" y="0"/>
                    </a:cubicBezTo>
                    <a:lnTo>
                      <a:pt x="4064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6" name="直線コネクタ 65"/>
              <p:cNvCxnSpPr/>
              <p:nvPr/>
            </p:nvCxnSpPr>
            <p:spPr>
              <a:xfrm>
                <a:off x="5133867" y="1481880"/>
                <a:ext cx="176746" cy="2904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/>
              <p:cNvCxnSpPr/>
              <p:nvPr/>
            </p:nvCxnSpPr>
            <p:spPr>
              <a:xfrm>
                <a:off x="5222240" y="1481880"/>
                <a:ext cx="0" cy="7491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図形グループ 58"/>
            <p:cNvGrpSpPr/>
            <p:nvPr/>
          </p:nvGrpSpPr>
          <p:grpSpPr>
            <a:xfrm>
              <a:off x="7838008" y="2465716"/>
              <a:ext cx="406400" cy="221479"/>
              <a:chOff x="5019040" y="1335313"/>
              <a:chExt cx="406400" cy="221479"/>
            </a:xfrm>
          </p:grpSpPr>
          <p:sp>
            <p:nvSpPr>
              <p:cNvPr id="62" name="フリーフォーム 61"/>
              <p:cNvSpPr/>
              <p:nvPr/>
            </p:nvSpPr>
            <p:spPr>
              <a:xfrm>
                <a:off x="5019040" y="1335313"/>
                <a:ext cx="406400" cy="100149"/>
              </a:xfrm>
              <a:custGeom>
                <a:avLst/>
                <a:gdLst>
                  <a:gd name="connsiteX0" fmla="*/ 0 w 406400"/>
                  <a:gd name="connsiteY0" fmla="*/ 0 h 101600"/>
                  <a:gd name="connsiteX1" fmla="*/ 121920 w 406400"/>
                  <a:gd name="connsiteY1" fmla="*/ 0 h 101600"/>
                  <a:gd name="connsiteX2" fmla="*/ 132080 w 406400"/>
                  <a:gd name="connsiteY2" fmla="*/ 101600 h 101600"/>
                  <a:gd name="connsiteX3" fmla="*/ 294640 w 406400"/>
                  <a:gd name="connsiteY3" fmla="*/ 91440 h 101600"/>
                  <a:gd name="connsiteX4" fmla="*/ 294640 w 406400"/>
                  <a:gd name="connsiteY4" fmla="*/ 0 h 101600"/>
                  <a:gd name="connsiteX5" fmla="*/ 406400 w 406400"/>
                  <a:gd name="connsiteY5" fmla="*/ 0 h 101600"/>
                  <a:gd name="connsiteX0" fmla="*/ 0 w 406400"/>
                  <a:gd name="connsiteY0" fmla="*/ 0 h 105954"/>
                  <a:gd name="connsiteX1" fmla="*/ 121920 w 406400"/>
                  <a:gd name="connsiteY1" fmla="*/ 0 h 105954"/>
                  <a:gd name="connsiteX2" fmla="*/ 119017 w 406400"/>
                  <a:gd name="connsiteY2" fmla="*/ 105954 h 105954"/>
                  <a:gd name="connsiteX3" fmla="*/ 294640 w 406400"/>
                  <a:gd name="connsiteY3" fmla="*/ 91440 h 105954"/>
                  <a:gd name="connsiteX4" fmla="*/ 294640 w 406400"/>
                  <a:gd name="connsiteY4" fmla="*/ 0 h 105954"/>
                  <a:gd name="connsiteX5" fmla="*/ 406400 w 406400"/>
                  <a:gd name="connsiteY5" fmla="*/ 0 h 105954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94640 w 406400"/>
                  <a:gd name="connsiteY3" fmla="*/ 91440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8994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  <a:gd name="connsiteX0" fmla="*/ 0 w 406400"/>
                  <a:gd name="connsiteY0" fmla="*/ 0 h 103380"/>
                  <a:gd name="connsiteX1" fmla="*/ 121920 w 406400"/>
                  <a:gd name="connsiteY1" fmla="*/ 0 h 103380"/>
                  <a:gd name="connsiteX2" fmla="*/ 119017 w 406400"/>
                  <a:gd name="connsiteY2" fmla="*/ 97245 h 103380"/>
                  <a:gd name="connsiteX3" fmla="*/ 292532 w 406400"/>
                  <a:gd name="connsiteY3" fmla="*/ 103380 h 103380"/>
                  <a:gd name="connsiteX4" fmla="*/ 294640 w 406400"/>
                  <a:gd name="connsiteY4" fmla="*/ 0 h 103380"/>
                  <a:gd name="connsiteX5" fmla="*/ 406400 w 406400"/>
                  <a:gd name="connsiteY5" fmla="*/ 0 h 103380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89301 w 406400"/>
                  <a:gd name="connsiteY3" fmla="*/ 96918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5763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6400" h="100149">
                    <a:moveTo>
                      <a:pt x="0" y="0"/>
                    </a:moveTo>
                    <a:lnTo>
                      <a:pt x="121920" y="0"/>
                    </a:lnTo>
                    <a:cubicBezTo>
                      <a:pt x="120952" y="35318"/>
                      <a:pt x="119985" y="61927"/>
                      <a:pt x="119017" y="97245"/>
                    </a:cubicBezTo>
                    <a:lnTo>
                      <a:pt x="295763" y="100149"/>
                    </a:lnTo>
                    <a:cubicBezTo>
                      <a:pt x="296466" y="65689"/>
                      <a:pt x="293937" y="34460"/>
                      <a:pt x="294640" y="0"/>
                    </a:cubicBezTo>
                    <a:lnTo>
                      <a:pt x="4064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3" name="直線コネクタ 62"/>
              <p:cNvCxnSpPr/>
              <p:nvPr/>
            </p:nvCxnSpPr>
            <p:spPr>
              <a:xfrm>
                <a:off x="5133867" y="1481880"/>
                <a:ext cx="176746" cy="2904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/>
              <p:cNvCxnSpPr/>
              <p:nvPr/>
            </p:nvCxnSpPr>
            <p:spPr>
              <a:xfrm>
                <a:off x="5222240" y="1481880"/>
                <a:ext cx="0" cy="7491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図形グループ 62"/>
            <p:cNvGrpSpPr/>
            <p:nvPr/>
          </p:nvGrpSpPr>
          <p:grpSpPr>
            <a:xfrm>
              <a:off x="6860288" y="2465716"/>
              <a:ext cx="406400" cy="221479"/>
              <a:chOff x="5019040" y="1335313"/>
              <a:chExt cx="406400" cy="221479"/>
            </a:xfrm>
          </p:grpSpPr>
          <p:sp>
            <p:nvSpPr>
              <p:cNvPr id="59" name="フリーフォーム 58"/>
              <p:cNvSpPr/>
              <p:nvPr/>
            </p:nvSpPr>
            <p:spPr>
              <a:xfrm>
                <a:off x="5019040" y="1335313"/>
                <a:ext cx="406400" cy="100149"/>
              </a:xfrm>
              <a:custGeom>
                <a:avLst/>
                <a:gdLst>
                  <a:gd name="connsiteX0" fmla="*/ 0 w 406400"/>
                  <a:gd name="connsiteY0" fmla="*/ 0 h 101600"/>
                  <a:gd name="connsiteX1" fmla="*/ 121920 w 406400"/>
                  <a:gd name="connsiteY1" fmla="*/ 0 h 101600"/>
                  <a:gd name="connsiteX2" fmla="*/ 132080 w 406400"/>
                  <a:gd name="connsiteY2" fmla="*/ 101600 h 101600"/>
                  <a:gd name="connsiteX3" fmla="*/ 294640 w 406400"/>
                  <a:gd name="connsiteY3" fmla="*/ 91440 h 101600"/>
                  <a:gd name="connsiteX4" fmla="*/ 294640 w 406400"/>
                  <a:gd name="connsiteY4" fmla="*/ 0 h 101600"/>
                  <a:gd name="connsiteX5" fmla="*/ 406400 w 406400"/>
                  <a:gd name="connsiteY5" fmla="*/ 0 h 101600"/>
                  <a:gd name="connsiteX0" fmla="*/ 0 w 406400"/>
                  <a:gd name="connsiteY0" fmla="*/ 0 h 105954"/>
                  <a:gd name="connsiteX1" fmla="*/ 121920 w 406400"/>
                  <a:gd name="connsiteY1" fmla="*/ 0 h 105954"/>
                  <a:gd name="connsiteX2" fmla="*/ 119017 w 406400"/>
                  <a:gd name="connsiteY2" fmla="*/ 105954 h 105954"/>
                  <a:gd name="connsiteX3" fmla="*/ 294640 w 406400"/>
                  <a:gd name="connsiteY3" fmla="*/ 91440 h 105954"/>
                  <a:gd name="connsiteX4" fmla="*/ 294640 w 406400"/>
                  <a:gd name="connsiteY4" fmla="*/ 0 h 105954"/>
                  <a:gd name="connsiteX5" fmla="*/ 406400 w 406400"/>
                  <a:gd name="connsiteY5" fmla="*/ 0 h 105954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94640 w 406400"/>
                  <a:gd name="connsiteY3" fmla="*/ 91440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8994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  <a:gd name="connsiteX0" fmla="*/ 0 w 406400"/>
                  <a:gd name="connsiteY0" fmla="*/ 0 h 103380"/>
                  <a:gd name="connsiteX1" fmla="*/ 121920 w 406400"/>
                  <a:gd name="connsiteY1" fmla="*/ 0 h 103380"/>
                  <a:gd name="connsiteX2" fmla="*/ 119017 w 406400"/>
                  <a:gd name="connsiteY2" fmla="*/ 97245 h 103380"/>
                  <a:gd name="connsiteX3" fmla="*/ 292532 w 406400"/>
                  <a:gd name="connsiteY3" fmla="*/ 103380 h 103380"/>
                  <a:gd name="connsiteX4" fmla="*/ 294640 w 406400"/>
                  <a:gd name="connsiteY4" fmla="*/ 0 h 103380"/>
                  <a:gd name="connsiteX5" fmla="*/ 406400 w 406400"/>
                  <a:gd name="connsiteY5" fmla="*/ 0 h 103380"/>
                  <a:gd name="connsiteX0" fmla="*/ 0 w 406400"/>
                  <a:gd name="connsiteY0" fmla="*/ 0 h 97245"/>
                  <a:gd name="connsiteX1" fmla="*/ 121920 w 406400"/>
                  <a:gd name="connsiteY1" fmla="*/ 0 h 97245"/>
                  <a:gd name="connsiteX2" fmla="*/ 119017 w 406400"/>
                  <a:gd name="connsiteY2" fmla="*/ 97245 h 97245"/>
                  <a:gd name="connsiteX3" fmla="*/ 289301 w 406400"/>
                  <a:gd name="connsiteY3" fmla="*/ 96918 h 97245"/>
                  <a:gd name="connsiteX4" fmla="*/ 294640 w 406400"/>
                  <a:gd name="connsiteY4" fmla="*/ 0 h 97245"/>
                  <a:gd name="connsiteX5" fmla="*/ 406400 w 406400"/>
                  <a:gd name="connsiteY5" fmla="*/ 0 h 97245"/>
                  <a:gd name="connsiteX0" fmla="*/ 0 w 406400"/>
                  <a:gd name="connsiteY0" fmla="*/ 0 h 100149"/>
                  <a:gd name="connsiteX1" fmla="*/ 121920 w 406400"/>
                  <a:gd name="connsiteY1" fmla="*/ 0 h 100149"/>
                  <a:gd name="connsiteX2" fmla="*/ 119017 w 406400"/>
                  <a:gd name="connsiteY2" fmla="*/ 97245 h 100149"/>
                  <a:gd name="connsiteX3" fmla="*/ 295763 w 406400"/>
                  <a:gd name="connsiteY3" fmla="*/ 100149 h 100149"/>
                  <a:gd name="connsiteX4" fmla="*/ 294640 w 406400"/>
                  <a:gd name="connsiteY4" fmla="*/ 0 h 100149"/>
                  <a:gd name="connsiteX5" fmla="*/ 406400 w 406400"/>
                  <a:gd name="connsiteY5" fmla="*/ 0 h 100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6400" h="100149">
                    <a:moveTo>
                      <a:pt x="0" y="0"/>
                    </a:moveTo>
                    <a:lnTo>
                      <a:pt x="121920" y="0"/>
                    </a:lnTo>
                    <a:cubicBezTo>
                      <a:pt x="120952" y="35318"/>
                      <a:pt x="119985" y="61927"/>
                      <a:pt x="119017" y="97245"/>
                    </a:cubicBezTo>
                    <a:lnTo>
                      <a:pt x="295763" y="100149"/>
                    </a:lnTo>
                    <a:cubicBezTo>
                      <a:pt x="296466" y="65689"/>
                      <a:pt x="293937" y="34460"/>
                      <a:pt x="294640" y="0"/>
                    </a:cubicBezTo>
                    <a:lnTo>
                      <a:pt x="406400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0" name="直線コネクタ 59"/>
              <p:cNvCxnSpPr/>
              <p:nvPr/>
            </p:nvCxnSpPr>
            <p:spPr>
              <a:xfrm>
                <a:off x="5133867" y="1481880"/>
                <a:ext cx="176746" cy="2904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222240" y="1481880"/>
                <a:ext cx="0" cy="74912"/>
              </a:xfrm>
              <a:prstGeom prst="line">
                <a:avLst/>
              </a:prstGeom>
              <a:ln w="9525">
                <a:solidFill>
                  <a:schemeClr val="tx1"/>
                </a:solidFill>
                <a:tailEnd type="non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2" name="直線コネクタ 41"/>
            <p:cNvCxnSpPr/>
            <p:nvPr/>
          </p:nvCxnSpPr>
          <p:spPr>
            <a:xfrm>
              <a:off x="5108048" y="2735799"/>
              <a:ext cx="0" cy="144016"/>
            </a:xfrm>
            <a:prstGeom prst="line">
              <a:avLst/>
            </a:prstGeom>
            <a:ln w="31750">
              <a:solidFill>
                <a:srgbClr val="C00000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>
            <a:xfrm>
              <a:off x="5594771" y="2735799"/>
              <a:ext cx="0" cy="144016"/>
            </a:xfrm>
            <a:prstGeom prst="line">
              <a:avLst/>
            </a:prstGeom>
            <a:ln w="31750">
              <a:solidFill>
                <a:srgbClr val="C00000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>
              <a:off x="6081494" y="2735799"/>
              <a:ext cx="0" cy="144016"/>
            </a:xfrm>
            <a:prstGeom prst="line">
              <a:avLst/>
            </a:prstGeom>
            <a:ln w="31750">
              <a:solidFill>
                <a:srgbClr val="C00000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6568217" y="2735799"/>
              <a:ext cx="0" cy="144016"/>
            </a:xfrm>
            <a:prstGeom prst="line">
              <a:avLst/>
            </a:prstGeom>
            <a:ln w="31750">
              <a:solidFill>
                <a:srgbClr val="C00000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>
              <a:off x="7054940" y="2735799"/>
              <a:ext cx="0" cy="144016"/>
            </a:xfrm>
            <a:prstGeom prst="line">
              <a:avLst/>
            </a:prstGeom>
            <a:ln w="31750">
              <a:solidFill>
                <a:srgbClr val="C00000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>
              <a:off x="7541663" y="2735799"/>
              <a:ext cx="0" cy="144016"/>
            </a:xfrm>
            <a:prstGeom prst="line">
              <a:avLst/>
            </a:prstGeom>
            <a:ln w="31750">
              <a:solidFill>
                <a:srgbClr val="C00000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>
              <a:off x="8028384" y="2735799"/>
              <a:ext cx="0" cy="144016"/>
            </a:xfrm>
            <a:prstGeom prst="line">
              <a:avLst/>
            </a:prstGeom>
            <a:ln w="31750">
              <a:solidFill>
                <a:srgbClr val="C00000"/>
              </a:solidFill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正方形/長方形 48"/>
            <p:cNvSpPr/>
            <p:nvPr/>
          </p:nvSpPr>
          <p:spPr>
            <a:xfrm>
              <a:off x="4788024" y="2852936"/>
              <a:ext cx="3528392" cy="1728192"/>
            </a:xfrm>
            <a:prstGeom prst="rect">
              <a:avLst/>
            </a:prstGeom>
            <a:gradFill>
              <a:gsLst>
                <a:gs pos="0">
                  <a:srgbClr val="6BA2E9"/>
                </a:gs>
                <a:gs pos="100000">
                  <a:srgbClr val="B7DCFF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5634628" y="3442165"/>
              <a:ext cx="182934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latin typeface="Arial"/>
                  <a:cs typeface="Arial"/>
                </a:rPr>
                <a:t>Full Deplete</a:t>
              </a:r>
            </a:p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(Hi-R)</a:t>
              </a:r>
              <a:endParaRPr kumimoji="1" lang="ja-JP" altLang="en-US" dirty="0" smtClean="0">
                <a:latin typeface="Arial"/>
                <a:cs typeface="Arial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4808166" y="1648438"/>
              <a:ext cx="37096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mtClean="0">
                  <a:latin typeface="Arial"/>
                  <a:cs typeface="Arial"/>
                </a:rPr>
                <a:t>Silicon-On-Insulator (SOI)</a:t>
              </a:r>
              <a:endParaRPr kumimoji="1" lang="ja-JP" altLang="en-US" dirty="0" smtClean="0">
                <a:latin typeface="Arial"/>
                <a:cs typeface="Arial"/>
              </a:endParaRPr>
            </a:p>
          </p:txBody>
        </p:sp>
        <p:sp>
          <p:nvSpPr>
            <p:cNvPr id="52" name="片側の 2 つの角を切り取った四角形 51"/>
            <p:cNvSpPr/>
            <p:nvPr/>
          </p:nvSpPr>
          <p:spPr>
            <a:xfrm rot="10800000">
              <a:off x="5018631" y="2852117"/>
              <a:ext cx="201441" cy="140469"/>
            </a:xfrm>
            <a:prstGeom prst="snip2SameRect">
              <a:avLst/>
            </a:prstGeom>
            <a:solidFill>
              <a:srgbClr val="FFA0F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片側の 2 つの角を切り取った四角形 52"/>
            <p:cNvSpPr/>
            <p:nvPr/>
          </p:nvSpPr>
          <p:spPr>
            <a:xfrm rot="10800000">
              <a:off x="5503398" y="2852117"/>
              <a:ext cx="201441" cy="140469"/>
            </a:xfrm>
            <a:prstGeom prst="snip2SameRect">
              <a:avLst/>
            </a:prstGeom>
            <a:solidFill>
              <a:srgbClr val="FFA0F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片側の 2 つの角を切り取った四角形 53"/>
            <p:cNvSpPr/>
            <p:nvPr/>
          </p:nvSpPr>
          <p:spPr>
            <a:xfrm rot="10800000">
              <a:off x="5988165" y="2852117"/>
              <a:ext cx="201441" cy="140469"/>
            </a:xfrm>
            <a:prstGeom prst="snip2SameRect">
              <a:avLst/>
            </a:prstGeom>
            <a:solidFill>
              <a:srgbClr val="FFA0F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片側の 2 つの角を切り取った四角形 54"/>
            <p:cNvSpPr/>
            <p:nvPr/>
          </p:nvSpPr>
          <p:spPr>
            <a:xfrm rot="10800000">
              <a:off x="6472932" y="2852117"/>
              <a:ext cx="201441" cy="140469"/>
            </a:xfrm>
            <a:prstGeom prst="snip2SameRect">
              <a:avLst/>
            </a:prstGeom>
            <a:solidFill>
              <a:srgbClr val="FFA0F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片側の 2 つの角を切り取った四角形 55"/>
            <p:cNvSpPr/>
            <p:nvPr/>
          </p:nvSpPr>
          <p:spPr>
            <a:xfrm rot="10800000">
              <a:off x="6957699" y="2852117"/>
              <a:ext cx="201441" cy="140469"/>
            </a:xfrm>
            <a:prstGeom prst="snip2SameRect">
              <a:avLst/>
            </a:prstGeom>
            <a:solidFill>
              <a:srgbClr val="FFA0F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片側の 2 つの角を切り取った四角形 56"/>
            <p:cNvSpPr/>
            <p:nvPr/>
          </p:nvSpPr>
          <p:spPr>
            <a:xfrm rot="10800000">
              <a:off x="7442466" y="2852117"/>
              <a:ext cx="201441" cy="140469"/>
            </a:xfrm>
            <a:prstGeom prst="snip2SameRect">
              <a:avLst/>
            </a:prstGeom>
            <a:solidFill>
              <a:srgbClr val="FFA0F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片側の 2 つの角を切り取った四角形 57"/>
            <p:cNvSpPr/>
            <p:nvPr/>
          </p:nvSpPr>
          <p:spPr>
            <a:xfrm rot="10800000">
              <a:off x="7927234" y="2852117"/>
              <a:ext cx="201441" cy="140469"/>
            </a:xfrm>
            <a:prstGeom prst="snip2SameRect">
              <a:avLst/>
            </a:prstGeom>
            <a:solidFill>
              <a:srgbClr val="FFA0F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317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908720"/>
            <a:ext cx="8814892" cy="5628738"/>
          </a:xfrm>
          <a:prstGeom prst="rect">
            <a:avLst/>
          </a:prstGeom>
        </p:spPr>
      </p:pic>
      <p:sp>
        <p:nvSpPr>
          <p:cNvPr id="81" name="テキスト ボックス 80"/>
          <p:cNvSpPr txBox="1"/>
          <p:nvPr/>
        </p:nvSpPr>
        <p:spPr>
          <a:xfrm>
            <a:off x="5652120" y="2160590"/>
            <a:ext cx="30893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Pix size  8um</a:t>
            </a:r>
          </a:p>
          <a:p>
            <a:r>
              <a:rPr kumimoji="1" lang="en-US" altLang="ja-JP" sz="2800" dirty="0" smtClean="0"/>
              <a:t>No bump bonding </a:t>
            </a:r>
            <a:endParaRPr kumimoji="1" lang="ja-JP" altLang="en-US" sz="2800" dirty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931531" y="5949280"/>
            <a:ext cx="452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Springer </a:t>
            </a:r>
            <a:r>
              <a:rPr lang="en-US" altLang="ja-JP" b="1" dirty="0" err="1"/>
              <a:t>Proc.Phys</a:t>
            </a:r>
            <a:r>
              <a:rPr lang="en-US" altLang="ja-JP" b="1" dirty="0"/>
              <a:t>. 213 (2018) </a:t>
            </a:r>
            <a:r>
              <a:rPr lang="en-US" altLang="ja-JP" b="1" dirty="0" smtClean="0"/>
              <a:t>331-338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9752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764704"/>
            <a:ext cx="8725352" cy="566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63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High functionality On-Chip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1" y="1628800"/>
            <a:ext cx="7774629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52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Not very high radiation tolerant so far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4410" y="2848490"/>
            <a:ext cx="5876823" cy="388143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sp>
        <p:nvSpPr>
          <p:cNvPr id="5" name="テキスト ボックス 4"/>
          <p:cNvSpPr txBox="1"/>
          <p:nvPr/>
        </p:nvSpPr>
        <p:spPr>
          <a:xfrm>
            <a:off x="1043608" y="2204779"/>
            <a:ext cx="560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 It  will survive in </a:t>
            </a:r>
            <a:r>
              <a:rPr kumimoji="1" lang="en-US" altLang="ja-JP" dirty="0" err="1" smtClean="0"/>
              <a:t>e+e</a:t>
            </a:r>
            <a:r>
              <a:rPr kumimoji="1" lang="en-US" altLang="ja-JP" dirty="0" smtClean="0"/>
              <a:t>- collider like </a:t>
            </a:r>
            <a:r>
              <a:rPr kumimoji="1" lang="en-US" altLang="ja-JP" dirty="0" err="1" smtClean="0"/>
              <a:t>SUperKEKB</a:t>
            </a:r>
            <a:r>
              <a:rPr kumimoji="1" lang="en-US" altLang="ja-JP" dirty="0" smtClean="0"/>
              <a:t>, ILC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49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Toroidal magnets</a:t>
            </a:r>
            <a:endParaRPr kumimoji="1" lang="ja-JP" altLang="en-US" dirty="0"/>
          </a:p>
        </p:txBody>
      </p:sp>
      <p:pic>
        <p:nvPicPr>
          <p:cNvPr id="5122" name="Picture 2" descr="http://www.vias.org/matsch_capmag/img/matsch_caps_magnetics-35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1" b="40131"/>
          <a:stretch/>
        </p:blipFill>
        <p:spPr bwMode="auto">
          <a:xfrm>
            <a:off x="3250418" y="2780928"/>
            <a:ext cx="5902789" cy="38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690" r="51670"/>
          <a:stretch/>
        </p:blipFill>
        <p:spPr>
          <a:xfrm>
            <a:off x="179512" y="1628800"/>
            <a:ext cx="3394235" cy="321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93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09600" y="609600"/>
            <a:ext cx="7562800" cy="34036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Thank you for your attention (and patience).</a:t>
            </a:r>
            <a:br>
              <a:rPr kumimoji="1" lang="en-US" altLang="ja-JP" dirty="0" smtClean="0"/>
            </a:br>
            <a:r>
              <a:rPr lang="en-US" altLang="ja-JP" dirty="0" smtClean="0"/>
              <a:t>It has really been a nice experience for me to meet and discuss you all at </a:t>
            </a:r>
            <a:r>
              <a:rPr lang="en-US" altLang="ja-JP" dirty="0" err="1" smtClean="0"/>
              <a:t>Quy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Nhon</a:t>
            </a:r>
            <a:r>
              <a:rPr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Please do not hesitate to contact with me  </a:t>
            </a:r>
            <a:r>
              <a:rPr kumimoji="1" lang="en-US" altLang="ja-JP" dirty="0" smtClean="0">
                <a:hlinkClick r:id="rId2"/>
              </a:rPr>
              <a:t>junji.haba@keke.jp</a:t>
            </a:r>
            <a:r>
              <a:rPr kumimoji="1" lang="en-US" altLang="ja-JP" dirty="0" smtClean="0"/>
              <a:t> if you have any question later.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525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ATLAS Toroidal magnet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  <p:pic>
        <p:nvPicPr>
          <p:cNvPr id="9220" name="Picture 5" descr="0511013_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223963"/>
            <a:ext cx="8650288" cy="563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A5DE08-90F6-4FBB-B0D1-C0F0723A7FF6}" type="datetime4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September 23, 2018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F57B25-B184-4C2A-91FA-A21AB9C3023A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8715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Toroidal magnet for </a:t>
            </a:r>
            <a:br>
              <a:rPr kumimoji="1" lang="en-US" altLang="ja-JP" dirty="0" smtClean="0"/>
            </a:br>
            <a:r>
              <a:rPr kumimoji="1" lang="en-US" altLang="ja-JP" dirty="0" smtClean="0"/>
              <a:t>neutrino experiment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849642" cy="5229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837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 err="1" smtClean="0"/>
              <a:t>Toroidal</a:t>
            </a:r>
            <a:r>
              <a:rPr lang="en-US" altLang="ja-JP" dirty="0" smtClean="0"/>
              <a:t> (horn) magnet</a:t>
            </a:r>
            <a:r>
              <a:rPr lang="ja-JP" altLang="en-US" dirty="0" smtClean="0"/>
              <a:t> </a:t>
            </a:r>
            <a:r>
              <a:rPr lang="en-US" altLang="ja-JP" dirty="0" smtClean="0"/>
              <a:t>for </a:t>
            </a:r>
            <a:br>
              <a:rPr lang="en-US" altLang="ja-JP" dirty="0" smtClean="0"/>
            </a:br>
            <a:r>
              <a:rPr lang="en-US" altLang="ja-JP" dirty="0" smtClean="0"/>
              <a:t>neutrino production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ja-JP" altLang="ja-JP" smtClean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1356"/>
            <a:ext cx="5584938" cy="3355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350" y="4137875"/>
            <a:ext cx="7621588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8" name="Picture 2" descr="http://j-parc.jp/Neutrino/en/images/Horn1-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469" y="1286156"/>
            <a:ext cx="3515606" cy="233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01CF00-6855-4D66-90D1-CCE0633C5EB8}" type="datetime4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September 23, 2018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6F57B25-B184-4C2A-91FA-A21AB9C3023A}" type="slidenum">
              <a:rPr kumimoji="1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413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36904" cy="2592288"/>
          </a:xfrm>
        </p:spPr>
        <p:txBody>
          <a:bodyPr>
            <a:noAutofit/>
          </a:bodyPr>
          <a:lstStyle/>
          <a:p>
            <a:r>
              <a:rPr kumimoji="1" lang="en-US" altLang="ja-JP" dirty="0" smtClean="0"/>
              <a:t>Solenoid magnet </a:t>
            </a:r>
            <a:br>
              <a:rPr kumimoji="1" lang="en-US" altLang="ja-JP" dirty="0" smtClean="0"/>
            </a:br>
            <a:r>
              <a:rPr lang="en-US" altLang="ja-JP" dirty="0" smtClean="0"/>
              <a:t>most standard magnet for </a:t>
            </a:r>
            <a:br>
              <a:rPr lang="en-US" altLang="ja-JP" dirty="0" smtClean="0"/>
            </a:br>
            <a:r>
              <a:rPr lang="en-US" altLang="ja-JP" dirty="0" smtClean="0"/>
              <a:t>collider detectors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485030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01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2411</TotalTime>
  <Words>950</Words>
  <Application>Microsoft Office PowerPoint</Application>
  <PresentationFormat>画面に合わせる (4:3)</PresentationFormat>
  <Paragraphs>209</Paragraphs>
  <Slides>50</Slides>
  <Notes>3</Notes>
  <HiddenSlides>0</HiddenSlides>
  <MMClips>2</MMClips>
  <ScaleCrop>false</ScaleCrop>
  <HeadingPairs>
    <vt:vector size="8" baseType="variant">
      <vt:variant>
        <vt:lpstr>使用されているフォント</vt:lpstr>
      </vt:variant>
      <vt:variant>
        <vt:i4>15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69" baseType="lpstr">
      <vt:lpstr>ＭＳ Ｐゴシック</vt:lpstr>
      <vt:lpstr>ＭＳ Ｐ明朝</vt:lpstr>
      <vt:lpstr>ＭＳ 明朝</vt:lpstr>
      <vt:lpstr>メイリオ</vt:lpstr>
      <vt:lpstr>Arial</vt:lpstr>
      <vt:lpstr>Calibri</vt:lpstr>
      <vt:lpstr>Cambria Math</vt:lpstr>
      <vt:lpstr>Castellar</vt:lpstr>
      <vt:lpstr>Comic Sans MS</vt:lpstr>
      <vt:lpstr>Symbol</vt:lpstr>
      <vt:lpstr>Times New Roman</vt:lpstr>
      <vt:lpstr>Trebuchet MS</vt:lpstr>
      <vt:lpstr>Verdana</vt:lpstr>
      <vt:lpstr>Wingdings</vt:lpstr>
      <vt:lpstr>Wingdings 3</vt:lpstr>
      <vt:lpstr>ファセット</vt:lpstr>
      <vt:lpstr>Office ​​テーマ</vt:lpstr>
      <vt:lpstr>Office テーマ</vt:lpstr>
      <vt:lpstr>Image</vt:lpstr>
      <vt:lpstr>How can physicists explore  the  particle world?(II+)</vt:lpstr>
      <vt:lpstr>Very important components to measure momentum,  magnetic field</vt:lpstr>
      <vt:lpstr>Magnetic field gereration</vt:lpstr>
      <vt:lpstr>ALICE muon dipole</vt:lpstr>
      <vt:lpstr>Toroidal magnets</vt:lpstr>
      <vt:lpstr>ATLAS Toroidal magnet</vt:lpstr>
      <vt:lpstr>Toroidal magnet for  neutrino experiment</vt:lpstr>
      <vt:lpstr>Toroidal (horn) magnet for  neutrino production </vt:lpstr>
      <vt:lpstr>Solenoid magnet  most standard magnet for  collider detectors</vt:lpstr>
      <vt:lpstr>Solenoid magnet: Belle</vt:lpstr>
      <vt:lpstr>Muon Identification using  Instrumented flux return</vt:lpstr>
      <vt:lpstr>Comments from the last lecture</vt:lpstr>
      <vt:lpstr>How can physicists explore  the  particle world?(III)</vt:lpstr>
      <vt:lpstr>Applications of HEP detector technology to society</vt:lpstr>
      <vt:lpstr>X-ray </vt:lpstr>
      <vt:lpstr>X-ray imaging device with the most advanced technology developped in Particle detectors</vt:lpstr>
      <vt:lpstr>For safety Flights:</vt:lpstr>
      <vt:lpstr>3D X-ray CT</vt:lpstr>
      <vt:lpstr>New technique of X-ray imaging: Phase contrast image</vt:lpstr>
      <vt:lpstr>PowerPoint プレゼンテーション</vt:lpstr>
      <vt:lpstr>Gamma Ray</vt:lpstr>
      <vt:lpstr>Scintigraphy</vt:lpstr>
      <vt:lpstr>Standard Gamma “camera”</vt:lpstr>
      <vt:lpstr>Gamma Pin hole camera</vt:lpstr>
      <vt:lpstr>Further attempt: Compton camera</vt:lpstr>
      <vt:lpstr>PowerPoint プレゼンテーション</vt:lpstr>
      <vt:lpstr>PowerPoint プレゼンテーション</vt:lpstr>
      <vt:lpstr>Very useful for medical application ＰＥＴ（Positron Emission　Tomography ）</vt:lpstr>
      <vt:lpstr>Just like a barrel calorimeter of  collider detectors</vt:lpstr>
      <vt:lpstr>PET g detector module</vt:lpstr>
      <vt:lpstr>Neutron</vt:lpstr>
      <vt:lpstr>Imaging with neutron beam </vt:lpstr>
      <vt:lpstr>Application to Neutron Detector</vt:lpstr>
      <vt:lpstr>Pulse neutron and  Energy Selective Neutron Radiography </vt:lpstr>
      <vt:lpstr>Resonance absorption imaging </vt:lpstr>
      <vt:lpstr>Imaging for bended iron plates at LINAC in Hokkaido University</vt:lpstr>
      <vt:lpstr>Results</vt:lpstr>
      <vt:lpstr>Others</vt:lpstr>
      <vt:lpstr>See through mega structure using cosmic ray muons</vt:lpstr>
      <vt:lpstr>Low energy negative muon can probe inside material</vt:lpstr>
      <vt:lpstr>Summary</vt:lpstr>
      <vt:lpstr>What is the next generation tracking system?</vt:lpstr>
      <vt:lpstr>One of promising candidates: Monolithic pixel sensor using SOI</vt:lpstr>
      <vt:lpstr>PowerPoint プレゼンテーション</vt:lpstr>
      <vt:lpstr>Thinner than Hybrid pixel applied in the LHC experiment</vt:lpstr>
      <vt:lpstr>PowerPoint プレゼンテーション</vt:lpstr>
      <vt:lpstr>PowerPoint プレゼンテーション</vt:lpstr>
      <vt:lpstr>High functionality On-Chip</vt:lpstr>
      <vt:lpstr>Not very high radiation tolerant so far</vt:lpstr>
      <vt:lpstr>Thank you for your attention (and patience). It has really been a nice experience for me to meet and discuss you all at Quy Nhon.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detectors IV</dc:title>
  <dc:creator>haba</dc:creator>
  <cp:lastModifiedBy>JunjiHaba</cp:lastModifiedBy>
  <cp:revision>78</cp:revision>
  <dcterms:created xsi:type="dcterms:W3CDTF">2014-02-28T01:24:11Z</dcterms:created>
  <dcterms:modified xsi:type="dcterms:W3CDTF">2018-09-24T02:49:13Z</dcterms:modified>
</cp:coreProperties>
</file>