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tiff" ContentType="image/tif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16"/>
  </p:notesMasterIdLst>
  <p:handoutMasterIdLst>
    <p:handoutMasterId r:id="rId17"/>
  </p:handoutMasterIdLst>
  <p:sldIdLst>
    <p:sldId id="256" r:id="rId5"/>
    <p:sldId id="259" r:id="rId6"/>
    <p:sldId id="299" r:id="rId7"/>
    <p:sldId id="318" r:id="rId8"/>
    <p:sldId id="319" r:id="rId9"/>
    <p:sldId id="313" r:id="rId10"/>
    <p:sldId id="312" r:id="rId11"/>
    <p:sldId id="315" r:id="rId12"/>
    <p:sldId id="317" r:id="rId13"/>
    <p:sldId id="316" r:id="rId14"/>
    <p:sldId id="304" r:id="rId15"/>
  </p:sldIdLst>
  <p:sldSz cx="9144000" cy="5143500" type="screen16x9"/>
  <p:notesSz cx="6950075" cy="9236075"/>
  <p:defaultTextStyle>
    <a:defPPr>
      <a:defRPr lang="fr-FR"/>
    </a:defPPr>
    <a:lvl1pPr marL="0" algn="l" defTabSz="457162" rtl="0" eaLnBrk="1" latinLnBrk="0" hangingPunct="1">
      <a:defRPr sz="1800" kern="1200">
        <a:solidFill>
          <a:schemeClr val="tx1"/>
        </a:solidFill>
        <a:latin typeface="+mn-lt"/>
        <a:ea typeface="+mn-ea"/>
        <a:cs typeface="+mn-cs"/>
      </a:defRPr>
    </a:lvl1pPr>
    <a:lvl2pPr marL="457162" algn="l" defTabSz="457162" rtl="0" eaLnBrk="1" latinLnBrk="0" hangingPunct="1">
      <a:defRPr sz="1800" kern="1200">
        <a:solidFill>
          <a:schemeClr val="tx1"/>
        </a:solidFill>
        <a:latin typeface="+mn-lt"/>
        <a:ea typeface="+mn-ea"/>
        <a:cs typeface="+mn-cs"/>
      </a:defRPr>
    </a:lvl2pPr>
    <a:lvl3pPr marL="914324" algn="l" defTabSz="457162" rtl="0" eaLnBrk="1" latinLnBrk="0" hangingPunct="1">
      <a:defRPr sz="1800" kern="1200">
        <a:solidFill>
          <a:schemeClr val="tx1"/>
        </a:solidFill>
        <a:latin typeface="+mn-lt"/>
        <a:ea typeface="+mn-ea"/>
        <a:cs typeface="+mn-cs"/>
      </a:defRPr>
    </a:lvl3pPr>
    <a:lvl4pPr marL="1371486" algn="l" defTabSz="457162" rtl="0" eaLnBrk="1" latinLnBrk="0" hangingPunct="1">
      <a:defRPr sz="1800" kern="1200">
        <a:solidFill>
          <a:schemeClr val="tx1"/>
        </a:solidFill>
        <a:latin typeface="+mn-lt"/>
        <a:ea typeface="+mn-ea"/>
        <a:cs typeface="+mn-cs"/>
      </a:defRPr>
    </a:lvl4pPr>
    <a:lvl5pPr marL="1828648" algn="l" defTabSz="457162" rtl="0" eaLnBrk="1" latinLnBrk="0" hangingPunct="1">
      <a:defRPr sz="1800" kern="1200">
        <a:solidFill>
          <a:schemeClr val="tx1"/>
        </a:solidFill>
        <a:latin typeface="+mn-lt"/>
        <a:ea typeface="+mn-ea"/>
        <a:cs typeface="+mn-cs"/>
      </a:defRPr>
    </a:lvl5pPr>
    <a:lvl6pPr marL="2285810" algn="l" defTabSz="457162" rtl="0" eaLnBrk="1" latinLnBrk="0" hangingPunct="1">
      <a:defRPr sz="1800" kern="1200">
        <a:solidFill>
          <a:schemeClr val="tx1"/>
        </a:solidFill>
        <a:latin typeface="+mn-lt"/>
        <a:ea typeface="+mn-ea"/>
        <a:cs typeface="+mn-cs"/>
      </a:defRPr>
    </a:lvl6pPr>
    <a:lvl7pPr marL="2742972" algn="l" defTabSz="457162" rtl="0" eaLnBrk="1" latinLnBrk="0" hangingPunct="1">
      <a:defRPr sz="1800" kern="1200">
        <a:solidFill>
          <a:schemeClr val="tx1"/>
        </a:solidFill>
        <a:latin typeface="+mn-lt"/>
        <a:ea typeface="+mn-ea"/>
        <a:cs typeface="+mn-cs"/>
      </a:defRPr>
    </a:lvl7pPr>
    <a:lvl8pPr marL="3200133" algn="l" defTabSz="457162" rtl="0" eaLnBrk="1" latinLnBrk="0" hangingPunct="1">
      <a:defRPr sz="1800" kern="1200">
        <a:solidFill>
          <a:schemeClr val="tx1"/>
        </a:solidFill>
        <a:latin typeface="+mn-lt"/>
        <a:ea typeface="+mn-ea"/>
        <a:cs typeface="+mn-cs"/>
      </a:defRPr>
    </a:lvl8pPr>
    <a:lvl9pPr marL="3657296" algn="l" defTabSz="45716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06">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25866" autoAdjust="0"/>
    <p:restoredTop sz="86385" autoAdjust="0"/>
  </p:normalViewPr>
  <p:slideViewPr>
    <p:cSldViewPr snapToObjects="1" showGuides="1">
      <p:cViewPr varScale="1">
        <p:scale>
          <a:sx n="86" d="100"/>
          <a:sy n="86" d="100"/>
        </p:scale>
        <p:origin x="200" y="704"/>
      </p:cViewPr>
      <p:guideLst>
        <p:guide orient="horz" pos="1606"/>
        <p:guide pos="2880"/>
      </p:guideLst>
    </p:cSldViewPr>
  </p:slideViewPr>
  <p:outlineViewPr>
    <p:cViewPr>
      <p:scale>
        <a:sx n="33" d="100"/>
        <a:sy n="33" d="100"/>
      </p:scale>
      <p:origin x="0" y="-422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handoutMaster" Target="handoutMasters/handoutMaster1.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11699" cy="461804"/>
          </a:xfrm>
          <a:prstGeom prst="rect">
            <a:avLst/>
          </a:prstGeom>
        </p:spPr>
        <p:txBody>
          <a:bodyPr vert="horz" lIns="92492" tIns="46246" rIns="92492" bIns="46246" rtlCol="0"/>
          <a:lstStyle>
            <a:lvl1pPr algn="l">
              <a:defRPr sz="1200"/>
            </a:lvl1pPr>
          </a:lstStyle>
          <a:p>
            <a:endParaRPr lang="fr-FR"/>
          </a:p>
        </p:txBody>
      </p:sp>
      <p:sp>
        <p:nvSpPr>
          <p:cNvPr id="3" name="Espace réservé de la date 2"/>
          <p:cNvSpPr>
            <a:spLocks noGrp="1"/>
          </p:cNvSpPr>
          <p:nvPr>
            <p:ph type="dt" sz="quarter" idx="1"/>
          </p:nvPr>
        </p:nvSpPr>
        <p:spPr>
          <a:xfrm>
            <a:off x="3936768" y="0"/>
            <a:ext cx="3011699" cy="461804"/>
          </a:xfrm>
          <a:prstGeom prst="rect">
            <a:avLst/>
          </a:prstGeom>
        </p:spPr>
        <p:txBody>
          <a:bodyPr vert="horz" lIns="92492" tIns="46246" rIns="92492" bIns="46246" rtlCol="0"/>
          <a:lstStyle>
            <a:lvl1pPr algn="r">
              <a:defRPr sz="1200"/>
            </a:lvl1pPr>
          </a:lstStyle>
          <a:p>
            <a:fld id="{B3F5CDDF-3246-6843-A314-FDDEB3F3DF8E}" type="datetimeFigureOut">
              <a:rPr lang="fr-FR" smtClean="0"/>
              <a:pPr/>
              <a:t>12/03/2018</a:t>
            </a:fld>
            <a:endParaRPr lang="fr-FR"/>
          </a:p>
        </p:txBody>
      </p:sp>
      <p:sp>
        <p:nvSpPr>
          <p:cNvPr id="4" name="Espace réservé du pied de page 3"/>
          <p:cNvSpPr>
            <a:spLocks noGrp="1"/>
          </p:cNvSpPr>
          <p:nvPr>
            <p:ph type="ftr" sz="quarter" idx="2"/>
          </p:nvPr>
        </p:nvSpPr>
        <p:spPr>
          <a:xfrm>
            <a:off x="0" y="8772668"/>
            <a:ext cx="3011699" cy="461804"/>
          </a:xfrm>
          <a:prstGeom prst="rect">
            <a:avLst/>
          </a:prstGeom>
        </p:spPr>
        <p:txBody>
          <a:bodyPr vert="horz" lIns="92492" tIns="46246" rIns="92492" bIns="46246"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936768" y="8772668"/>
            <a:ext cx="3011699" cy="461804"/>
          </a:xfrm>
          <a:prstGeom prst="rect">
            <a:avLst/>
          </a:prstGeom>
        </p:spPr>
        <p:txBody>
          <a:bodyPr vert="horz" lIns="92492" tIns="46246" rIns="92492" bIns="46246" rtlCol="0" anchor="b"/>
          <a:lstStyle>
            <a:lvl1pPr algn="r">
              <a:defRPr sz="1200"/>
            </a:lvl1pPr>
          </a:lstStyle>
          <a:p>
            <a:fld id="{5C405983-79D5-E84D-A19B-6B5F52179104}" type="slidenum">
              <a:rPr lang="fr-FR" smtClean="0"/>
              <a:pPr/>
              <a:t>‹#›</a:t>
            </a:fld>
            <a:endParaRPr lang="fr-FR"/>
          </a:p>
        </p:txBody>
      </p:sp>
    </p:spTree>
    <p:extLst>
      <p:ext uri="{BB962C8B-B14F-4D97-AF65-F5344CB8AC3E}">
        <p14:creationId xmlns:p14="http://schemas.microsoft.com/office/powerpoint/2010/main" val="80277573"/>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3011699" cy="461804"/>
          </a:xfrm>
          <a:prstGeom prst="rect">
            <a:avLst/>
          </a:prstGeom>
        </p:spPr>
        <p:txBody>
          <a:bodyPr vert="horz" lIns="92492" tIns="46246" rIns="92492" bIns="46246" rtlCol="0"/>
          <a:lstStyle>
            <a:lvl1pPr algn="l">
              <a:defRPr sz="1200"/>
            </a:lvl1pPr>
          </a:lstStyle>
          <a:p>
            <a:endParaRPr lang="fr-FR"/>
          </a:p>
        </p:txBody>
      </p:sp>
      <p:sp>
        <p:nvSpPr>
          <p:cNvPr id="3" name="Espace réservé de la date 2"/>
          <p:cNvSpPr>
            <a:spLocks noGrp="1"/>
          </p:cNvSpPr>
          <p:nvPr>
            <p:ph type="dt" idx="1"/>
          </p:nvPr>
        </p:nvSpPr>
        <p:spPr>
          <a:xfrm>
            <a:off x="3936768" y="0"/>
            <a:ext cx="3011699" cy="461804"/>
          </a:xfrm>
          <a:prstGeom prst="rect">
            <a:avLst/>
          </a:prstGeom>
        </p:spPr>
        <p:txBody>
          <a:bodyPr vert="horz" lIns="92492" tIns="46246" rIns="92492" bIns="46246" rtlCol="0"/>
          <a:lstStyle>
            <a:lvl1pPr algn="r">
              <a:defRPr sz="1200"/>
            </a:lvl1pPr>
          </a:lstStyle>
          <a:p>
            <a:fld id="{781D8F6D-3354-BF4D-834B-467E3215D30A}" type="datetimeFigureOut">
              <a:rPr lang="fr-FR" smtClean="0"/>
              <a:pPr/>
              <a:t>12/03/2018</a:t>
            </a:fld>
            <a:endParaRPr lang="fr-FR"/>
          </a:p>
        </p:txBody>
      </p:sp>
      <p:sp>
        <p:nvSpPr>
          <p:cNvPr id="4" name="Espace réservé de l'image des diapositives 3"/>
          <p:cNvSpPr>
            <a:spLocks noGrp="1" noRot="1" noChangeAspect="1"/>
          </p:cNvSpPr>
          <p:nvPr>
            <p:ph type="sldImg" idx="2"/>
          </p:nvPr>
        </p:nvSpPr>
        <p:spPr>
          <a:xfrm>
            <a:off x="395288" y="692150"/>
            <a:ext cx="6159500" cy="3463925"/>
          </a:xfrm>
          <a:prstGeom prst="rect">
            <a:avLst/>
          </a:prstGeom>
          <a:noFill/>
          <a:ln w="12700">
            <a:solidFill>
              <a:prstClr val="black"/>
            </a:solidFill>
          </a:ln>
        </p:spPr>
        <p:txBody>
          <a:bodyPr vert="horz" lIns="92492" tIns="46246" rIns="92492" bIns="46246" rtlCol="0" anchor="ctr"/>
          <a:lstStyle/>
          <a:p>
            <a:endParaRPr lang="fr-FR"/>
          </a:p>
        </p:txBody>
      </p:sp>
      <p:sp>
        <p:nvSpPr>
          <p:cNvPr id="5" name="Espace réservé des commentaires 4"/>
          <p:cNvSpPr>
            <a:spLocks noGrp="1"/>
          </p:cNvSpPr>
          <p:nvPr>
            <p:ph type="body" sz="quarter" idx="3"/>
          </p:nvPr>
        </p:nvSpPr>
        <p:spPr>
          <a:xfrm>
            <a:off x="695008" y="4387136"/>
            <a:ext cx="5560060" cy="4156234"/>
          </a:xfrm>
          <a:prstGeom prst="rect">
            <a:avLst/>
          </a:prstGeom>
        </p:spPr>
        <p:txBody>
          <a:bodyPr vert="horz" lIns="92492" tIns="46246" rIns="92492" bIns="46246"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772668"/>
            <a:ext cx="3011699" cy="461804"/>
          </a:xfrm>
          <a:prstGeom prst="rect">
            <a:avLst/>
          </a:prstGeom>
        </p:spPr>
        <p:txBody>
          <a:bodyPr vert="horz" lIns="92492" tIns="46246" rIns="92492" bIns="46246"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936768" y="8772668"/>
            <a:ext cx="3011699" cy="461804"/>
          </a:xfrm>
          <a:prstGeom prst="rect">
            <a:avLst/>
          </a:prstGeom>
        </p:spPr>
        <p:txBody>
          <a:bodyPr vert="horz" lIns="92492" tIns="46246" rIns="92492" bIns="46246" rtlCol="0" anchor="b"/>
          <a:lstStyle>
            <a:lvl1pPr algn="r">
              <a:defRPr sz="1200"/>
            </a:lvl1pPr>
          </a:lstStyle>
          <a:p>
            <a:fld id="{624B141A-D04E-DD49-88DC-EFA90428BA41}" type="slidenum">
              <a:rPr lang="fr-FR" smtClean="0"/>
              <a:pPr/>
              <a:t>‹#›</a:t>
            </a:fld>
            <a:endParaRPr lang="fr-FR"/>
          </a:p>
        </p:txBody>
      </p:sp>
    </p:spTree>
    <p:extLst>
      <p:ext uri="{BB962C8B-B14F-4D97-AF65-F5344CB8AC3E}">
        <p14:creationId xmlns:p14="http://schemas.microsoft.com/office/powerpoint/2010/main" val="247130625"/>
      </p:ext>
    </p:extLst>
  </p:cSld>
  <p:clrMap bg1="lt1" tx1="dk1" bg2="lt2" tx2="dk2" accent1="accent1" accent2="accent2" accent3="accent3" accent4="accent4" accent5="accent5" accent6="accent6" hlink="hlink" folHlink="folHlink"/>
  <p:hf hdr="0" ftr="0" dt="0"/>
  <p:notesStyle>
    <a:lvl1pPr marL="0" algn="l" defTabSz="457162" rtl="0" eaLnBrk="1" latinLnBrk="0" hangingPunct="1">
      <a:defRPr sz="1200" kern="1200">
        <a:solidFill>
          <a:schemeClr val="tx1"/>
        </a:solidFill>
        <a:latin typeface="+mn-lt"/>
        <a:ea typeface="+mn-ea"/>
        <a:cs typeface="+mn-cs"/>
      </a:defRPr>
    </a:lvl1pPr>
    <a:lvl2pPr marL="457162" algn="l" defTabSz="457162" rtl="0" eaLnBrk="1" latinLnBrk="0" hangingPunct="1">
      <a:defRPr sz="1200" kern="1200">
        <a:solidFill>
          <a:schemeClr val="tx1"/>
        </a:solidFill>
        <a:latin typeface="+mn-lt"/>
        <a:ea typeface="+mn-ea"/>
        <a:cs typeface="+mn-cs"/>
      </a:defRPr>
    </a:lvl2pPr>
    <a:lvl3pPr marL="914324" algn="l" defTabSz="457162" rtl="0" eaLnBrk="1" latinLnBrk="0" hangingPunct="1">
      <a:defRPr sz="1200" kern="1200">
        <a:solidFill>
          <a:schemeClr val="tx1"/>
        </a:solidFill>
        <a:latin typeface="+mn-lt"/>
        <a:ea typeface="+mn-ea"/>
        <a:cs typeface="+mn-cs"/>
      </a:defRPr>
    </a:lvl3pPr>
    <a:lvl4pPr marL="1371486" algn="l" defTabSz="457162" rtl="0" eaLnBrk="1" latinLnBrk="0" hangingPunct="1">
      <a:defRPr sz="1200" kern="1200">
        <a:solidFill>
          <a:schemeClr val="tx1"/>
        </a:solidFill>
        <a:latin typeface="+mn-lt"/>
        <a:ea typeface="+mn-ea"/>
        <a:cs typeface="+mn-cs"/>
      </a:defRPr>
    </a:lvl4pPr>
    <a:lvl5pPr marL="1828648" algn="l" defTabSz="457162" rtl="0" eaLnBrk="1" latinLnBrk="0" hangingPunct="1">
      <a:defRPr sz="1200" kern="1200">
        <a:solidFill>
          <a:schemeClr val="tx1"/>
        </a:solidFill>
        <a:latin typeface="+mn-lt"/>
        <a:ea typeface="+mn-ea"/>
        <a:cs typeface="+mn-cs"/>
      </a:defRPr>
    </a:lvl5pPr>
    <a:lvl6pPr marL="2285810" algn="l" defTabSz="457162" rtl="0" eaLnBrk="1" latinLnBrk="0" hangingPunct="1">
      <a:defRPr sz="1200" kern="1200">
        <a:solidFill>
          <a:schemeClr val="tx1"/>
        </a:solidFill>
        <a:latin typeface="+mn-lt"/>
        <a:ea typeface="+mn-ea"/>
        <a:cs typeface="+mn-cs"/>
      </a:defRPr>
    </a:lvl6pPr>
    <a:lvl7pPr marL="2742972" algn="l" defTabSz="457162" rtl="0" eaLnBrk="1" latinLnBrk="0" hangingPunct="1">
      <a:defRPr sz="1200" kern="1200">
        <a:solidFill>
          <a:schemeClr val="tx1"/>
        </a:solidFill>
        <a:latin typeface="+mn-lt"/>
        <a:ea typeface="+mn-ea"/>
        <a:cs typeface="+mn-cs"/>
      </a:defRPr>
    </a:lvl7pPr>
    <a:lvl8pPr marL="3200133" algn="l" defTabSz="457162" rtl="0" eaLnBrk="1" latinLnBrk="0" hangingPunct="1">
      <a:defRPr sz="1200" kern="1200">
        <a:solidFill>
          <a:schemeClr val="tx1"/>
        </a:solidFill>
        <a:latin typeface="+mn-lt"/>
        <a:ea typeface="+mn-ea"/>
        <a:cs typeface="+mn-cs"/>
      </a:defRPr>
    </a:lvl8pPr>
    <a:lvl9pPr marL="3657296" algn="l" defTabSz="45716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B141A-D04E-DD49-88DC-EFA90428BA41}" type="slidenum">
              <a:rPr lang="fr-FR" smtClean="0"/>
              <a:pPr/>
              <a:t>1</a:t>
            </a:fld>
            <a:endParaRPr lang="fr-FR"/>
          </a:p>
        </p:txBody>
      </p:sp>
    </p:spTree>
    <p:extLst>
      <p:ext uri="{BB962C8B-B14F-4D97-AF65-F5344CB8AC3E}">
        <p14:creationId xmlns:p14="http://schemas.microsoft.com/office/powerpoint/2010/main" val="858979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24B141A-D04E-DD49-88DC-EFA90428BA41}" type="slidenum">
              <a:rPr lang="fr-FR" smtClean="0"/>
              <a:pPr/>
              <a:t>3</a:t>
            </a:fld>
            <a:endParaRPr lang="fr-FR"/>
          </a:p>
        </p:txBody>
      </p:sp>
    </p:spTree>
    <p:extLst>
      <p:ext uri="{BB962C8B-B14F-4D97-AF65-F5344CB8AC3E}">
        <p14:creationId xmlns:p14="http://schemas.microsoft.com/office/powerpoint/2010/main" val="31955521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B141A-D04E-DD49-88DC-EFA90428BA41}" type="slidenum">
              <a:rPr lang="fr-FR" smtClean="0"/>
              <a:pPr/>
              <a:t>4</a:t>
            </a:fld>
            <a:endParaRPr lang="fr-FR"/>
          </a:p>
        </p:txBody>
      </p:sp>
    </p:spTree>
    <p:extLst>
      <p:ext uri="{BB962C8B-B14F-4D97-AF65-F5344CB8AC3E}">
        <p14:creationId xmlns:p14="http://schemas.microsoft.com/office/powerpoint/2010/main" val="37744227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B141A-D04E-DD49-88DC-EFA90428BA41}" type="slidenum">
              <a:rPr lang="fr-FR" smtClean="0"/>
              <a:pPr/>
              <a:t>6</a:t>
            </a:fld>
            <a:endParaRPr lang="fr-FR"/>
          </a:p>
        </p:txBody>
      </p:sp>
    </p:spTree>
    <p:extLst>
      <p:ext uri="{BB962C8B-B14F-4D97-AF65-F5344CB8AC3E}">
        <p14:creationId xmlns:p14="http://schemas.microsoft.com/office/powerpoint/2010/main" val="205552532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B141A-D04E-DD49-88DC-EFA90428BA41}" type="slidenum">
              <a:rPr lang="fr-FR" smtClean="0"/>
              <a:pPr/>
              <a:t>7</a:t>
            </a:fld>
            <a:endParaRPr lang="fr-FR"/>
          </a:p>
        </p:txBody>
      </p:sp>
    </p:spTree>
    <p:extLst>
      <p:ext uri="{BB962C8B-B14F-4D97-AF65-F5344CB8AC3E}">
        <p14:creationId xmlns:p14="http://schemas.microsoft.com/office/powerpoint/2010/main" val="114497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B141A-D04E-DD49-88DC-EFA90428BA41}" type="slidenum">
              <a:rPr lang="fr-FR" smtClean="0"/>
              <a:pPr/>
              <a:t>8</a:t>
            </a:fld>
            <a:endParaRPr lang="fr-FR"/>
          </a:p>
        </p:txBody>
      </p:sp>
    </p:spTree>
    <p:extLst>
      <p:ext uri="{BB962C8B-B14F-4D97-AF65-F5344CB8AC3E}">
        <p14:creationId xmlns:p14="http://schemas.microsoft.com/office/powerpoint/2010/main" val="177780853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4B141A-D04E-DD49-88DC-EFA90428BA41}" type="slidenum">
              <a:rPr lang="fr-FR" smtClean="0"/>
              <a:pPr/>
              <a:t>10</a:t>
            </a:fld>
            <a:endParaRPr lang="fr-FR"/>
          </a:p>
        </p:txBody>
      </p:sp>
    </p:spTree>
    <p:extLst>
      <p:ext uri="{BB962C8B-B14F-4D97-AF65-F5344CB8AC3E}">
        <p14:creationId xmlns:p14="http://schemas.microsoft.com/office/powerpoint/2010/main" val="305707679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iapositive de titr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1371600" y="1755150"/>
            <a:ext cx="7200000" cy="1350000"/>
          </a:xfrm>
        </p:spPr>
        <p:txBody>
          <a:bodyPr lIns="0" tIns="0" rIns="0" bIns="0" anchor="t" anchorCtr="0">
            <a:noAutofit/>
          </a:bodyPr>
          <a:lstStyle>
            <a:lvl1pPr algn="l">
              <a:defRPr sz="2800" b="1" baseline="0">
                <a:solidFill>
                  <a:schemeClr val="accent5"/>
                </a:solidFill>
              </a:defRPr>
            </a:lvl1pPr>
          </a:lstStyle>
          <a:p>
            <a:r>
              <a:rPr lang="en-GB" noProof="0" dirty="0"/>
              <a:t>Presentation title - line 1 - Arial 30pt - bold </a:t>
            </a:r>
            <a:r>
              <a:rPr lang="en-GB" noProof="0" dirty="0" err="1"/>
              <a:t>HiLumi</a:t>
            </a:r>
            <a:r>
              <a:rPr lang="en-GB" noProof="0" dirty="0"/>
              <a:t> dark grey - line 2</a:t>
            </a:r>
            <a:br>
              <a:rPr lang="en-GB" noProof="0" dirty="0"/>
            </a:br>
            <a:r>
              <a:rPr lang="en-GB" noProof="0" dirty="0"/>
              <a:t>line 3</a:t>
            </a:r>
            <a:br>
              <a:rPr lang="en-GB" noProof="0" dirty="0"/>
            </a:br>
            <a:r>
              <a:rPr lang="en-GB" noProof="0" dirty="0"/>
              <a:t>line 4   </a:t>
            </a:r>
          </a:p>
        </p:txBody>
      </p:sp>
      <p:sp>
        <p:nvSpPr>
          <p:cNvPr id="3" name="Sous-titre 2"/>
          <p:cNvSpPr>
            <a:spLocks noGrp="1"/>
          </p:cNvSpPr>
          <p:nvPr>
            <p:ph type="subTitle" idx="1" hasCustomPrompt="1"/>
          </p:nvPr>
        </p:nvSpPr>
        <p:spPr>
          <a:xfrm>
            <a:off x="1371600" y="3600450"/>
            <a:ext cx="6480000" cy="742950"/>
          </a:xfrm>
        </p:spPr>
        <p:txBody>
          <a:bodyPr lIns="0" tIns="0" rIns="0" bIns="0">
            <a:normAutofit/>
          </a:bodyPr>
          <a:lstStyle>
            <a:lvl1pPr marL="0" indent="0" algn="l">
              <a:buNone/>
              <a:defRPr sz="2000" b="0" baseline="0">
                <a:solidFill>
                  <a:schemeClr val="accent5"/>
                </a:solidFill>
              </a:defRPr>
            </a:lvl1pPr>
            <a:lvl2pPr marL="457162" indent="0" algn="ctr">
              <a:buNone/>
              <a:defRPr>
                <a:solidFill>
                  <a:schemeClr val="tx1">
                    <a:tint val="75000"/>
                  </a:schemeClr>
                </a:solidFill>
              </a:defRPr>
            </a:lvl2pPr>
            <a:lvl3pPr marL="914324" indent="0" algn="ctr">
              <a:buNone/>
              <a:defRPr>
                <a:solidFill>
                  <a:schemeClr val="tx1">
                    <a:tint val="75000"/>
                  </a:schemeClr>
                </a:solidFill>
              </a:defRPr>
            </a:lvl3pPr>
            <a:lvl4pPr marL="1371486" indent="0" algn="ctr">
              <a:buNone/>
              <a:defRPr>
                <a:solidFill>
                  <a:schemeClr val="tx1">
                    <a:tint val="75000"/>
                  </a:schemeClr>
                </a:solidFill>
              </a:defRPr>
            </a:lvl4pPr>
            <a:lvl5pPr marL="1828648" indent="0" algn="ctr">
              <a:buNone/>
              <a:defRPr>
                <a:solidFill>
                  <a:schemeClr val="tx1">
                    <a:tint val="75000"/>
                  </a:schemeClr>
                </a:solidFill>
              </a:defRPr>
            </a:lvl5pPr>
            <a:lvl6pPr marL="2285810" indent="0" algn="ctr">
              <a:buNone/>
              <a:defRPr>
                <a:solidFill>
                  <a:schemeClr val="tx1">
                    <a:tint val="75000"/>
                  </a:schemeClr>
                </a:solidFill>
              </a:defRPr>
            </a:lvl6pPr>
            <a:lvl7pPr marL="2742972" indent="0" algn="ctr">
              <a:buNone/>
              <a:defRPr>
                <a:solidFill>
                  <a:schemeClr val="tx1">
                    <a:tint val="75000"/>
                  </a:schemeClr>
                </a:solidFill>
              </a:defRPr>
            </a:lvl7pPr>
            <a:lvl8pPr marL="3200133" indent="0" algn="ctr">
              <a:buNone/>
              <a:defRPr>
                <a:solidFill>
                  <a:schemeClr val="tx1">
                    <a:tint val="75000"/>
                  </a:schemeClr>
                </a:solidFill>
              </a:defRPr>
            </a:lvl8pPr>
            <a:lvl9pPr marL="3657296" indent="0" algn="ctr">
              <a:buNone/>
              <a:defRPr>
                <a:solidFill>
                  <a:schemeClr val="tx1">
                    <a:tint val="75000"/>
                  </a:schemeClr>
                </a:solidFill>
              </a:defRPr>
            </a:lvl9pPr>
          </a:lstStyle>
          <a:p>
            <a:r>
              <a:rPr lang="en-GB" noProof="0" dirty="0" err="1"/>
              <a:t>Author(s</a:t>
            </a:r>
            <a:r>
              <a:rPr lang="en-GB" noProof="0" dirty="0"/>
              <a:t>)  - Arial 20 pt – </a:t>
            </a:r>
            <a:r>
              <a:rPr lang="en-GB" noProof="0" dirty="0" err="1"/>
              <a:t>HiLumi</a:t>
            </a:r>
            <a:r>
              <a:rPr lang="en-GB" noProof="0" dirty="0"/>
              <a:t> dark grey</a:t>
            </a:r>
          </a:p>
        </p:txBody>
      </p:sp>
      <p:sp>
        <p:nvSpPr>
          <p:cNvPr id="5" name="Espace réservé du pied de page 4"/>
          <p:cNvSpPr>
            <a:spLocks noGrp="1"/>
          </p:cNvSpPr>
          <p:nvPr>
            <p:ph type="ftr" sz="quarter" idx="11"/>
          </p:nvPr>
        </p:nvSpPr>
        <p:spPr>
          <a:xfrm>
            <a:off x="1371600" y="4767263"/>
            <a:ext cx="6309000" cy="270000"/>
          </a:xfrm>
        </p:spPr>
        <p:txBody>
          <a:bodyPr lIns="0" tIns="0" rIns="0" bIns="0" anchor="b" anchorCtr="0"/>
          <a:lstStyle>
            <a:lvl1pPr algn="r">
              <a:defRPr>
                <a:solidFill>
                  <a:schemeClr val="accent1"/>
                </a:solidFill>
              </a:defRPr>
            </a:lvl1pPr>
          </a:lstStyle>
          <a:p>
            <a:r>
              <a:rPr lang="fr-FR" dirty="0"/>
              <a:t>Y. Nosochkov</a:t>
            </a:r>
            <a:endParaRPr lang="en-GB" dirty="0"/>
          </a:p>
        </p:txBody>
      </p:sp>
      <p:sp>
        <p:nvSpPr>
          <p:cNvPr id="6" name="Espace réservé du numéro de diapositive 5"/>
          <p:cNvSpPr>
            <a:spLocks noGrp="1"/>
          </p:cNvSpPr>
          <p:nvPr>
            <p:ph type="sldNum" sz="quarter" idx="12"/>
          </p:nvPr>
        </p:nvSpPr>
        <p:spPr>
          <a:xfrm>
            <a:off x="8686801" y="4767263"/>
            <a:ext cx="360000" cy="270000"/>
          </a:xfrm>
          <a:ln>
            <a:solidFill>
              <a:srgbClr val="2BABAD"/>
            </a:solidFill>
          </a:ln>
        </p:spPr>
        <p:txBody>
          <a:bodyPr lIns="0" tIns="0" rIns="0" bIns="0" anchor="b" anchorCtr="0"/>
          <a:lstStyle>
            <a:lvl1pPr>
              <a:defRPr>
                <a:solidFill>
                  <a:schemeClr val="accent1"/>
                </a:solidFill>
              </a:defRPr>
            </a:lvl1pPr>
          </a:lstStyle>
          <a:p>
            <a:fld id="{BFDCA1C4-9514-7B4F-976F-D92F7E296653}" type="slidenum">
              <a:rPr lang="fr-FR" smtClean="0"/>
              <a:pPr/>
              <a:t>‹#›</a:t>
            </a:fld>
            <a:endParaRPr lang="fr-FR" dirty="0"/>
          </a:p>
        </p:txBody>
      </p:sp>
      <p:pic>
        <p:nvPicPr>
          <p:cNvPr id="12" name="Image 11" descr="HLU-logoN-title.png"/>
          <p:cNvPicPr>
            <a:picLocks noChangeAspect="1"/>
          </p:cNvPicPr>
          <p:nvPr userDrawn="1"/>
        </p:nvPicPr>
        <p:blipFill>
          <a:blip r:embed="rId3"/>
          <a:stretch>
            <a:fillRect/>
          </a:stretch>
        </p:blipFill>
        <p:spPr>
          <a:xfrm>
            <a:off x="1371604" y="285752"/>
            <a:ext cx="3134659" cy="1270627"/>
          </a:xfrm>
          <a:prstGeom prst="rect">
            <a:avLst/>
          </a:prstGeom>
        </p:spPr>
      </p:pic>
      <p:sp>
        <p:nvSpPr>
          <p:cNvPr id="15" name="Espace réservé du texte 14"/>
          <p:cNvSpPr>
            <a:spLocks noGrp="1"/>
          </p:cNvSpPr>
          <p:nvPr>
            <p:ph type="body" sz="quarter" idx="14" hasCustomPrompt="1"/>
          </p:nvPr>
        </p:nvSpPr>
        <p:spPr>
          <a:xfrm>
            <a:off x="1371600" y="4424362"/>
            <a:ext cx="6480000" cy="261938"/>
          </a:xfrm>
        </p:spPr>
        <p:txBody>
          <a:bodyPr>
            <a:normAutofit/>
          </a:bodyPr>
          <a:lstStyle>
            <a:lvl1pPr marL="342871" marR="0" indent="-342871" algn="l" defTabSz="457162" rtl="0" eaLnBrk="1" fontAlgn="auto" latinLnBrk="0" hangingPunct="1">
              <a:lnSpc>
                <a:spcPct val="100000"/>
              </a:lnSpc>
              <a:spcBef>
                <a:spcPct val="20000"/>
              </a:spcBef>
              <a:spcAft>
                <a:spcPts val="0"/>
              </a:spcAft>
              <a:buClr>
                <a:schemeClr val="accent6"/>
              </a:buClr>
              <a:buSzTx/>
              <a:buFontTx/>
              <a:buNone/>
              <a:tabLst/>
              <a:defRPr sz="1600" b="1" i="1" baseline="0">
                <a:solidFill>
                  <a:srgbClr val="700A00"/>
                </a:solidFill>
              </a:defRPr>
            </a:lvl1pPr>
            <a:lvl2pPr>
              <a:buFontTx/>
              <a:buNone/>
              <a:defRPr/>
            </a:lvl2pPr>
            <a:lvl3pPr>
              <a:buFontTx/>
              <a:buNone/>
              <a:defRPr/>
            </a:lvl3pPr>
            <a:lvl4pPr>
              <a:buFontTx/>
              <a:buNone/>
              <a:defRPr/>
            </a:lvl4pPr>
            <a:lvl5pPr>
              <a:buFontTx/>
              <a:buNone/>
              <a:defRPr/>
            </a:lvl5pPr>
          </a:lstStyle>
          <a:p>
            <a:pPr marL="342871" marR="0" lvl="0" indent="-342871" algn="l" defTabSz="457162" rtl="0" eaLnBrk="1" fontAlgn="auto" latinLnBrk="0" hangingPunct="1">
              <a:lnSpc>
                <a:spcPct val="100000"/>
              </a:lnSpc>
              <a:spcBef>
                <a:spcPct val="20000"/>
              </a:spcBef>
              <a:spcAft>
                <a:spcPts val="0"/>
              </a:spcAft>
              <a:buClr>
                <a:schemeClr val="accent6"/>
              </a:buClr>
              <a:buSzTx/>
              <a:buFontTx/>
              <a:buNone/>
              <a:tabLst/>
              <a:defRPr/>
            </a:pPr>
            <a:r>
              <a:rPr lang="en-US" dirty="0"/>
              <a:t>Joint LARP CM28 / </a:t>
            </a:r>
            <a:r>
              <a:rPr lang="en-US" dirty="0" err="1"/>
              <a:t>HiLumi</a:t>
            </a:r>
            <a:r>
              <a:rPr lang="en-US" dirty="0"/>
              <a:t> Meeting, Napa, USA, 24-26 April 2017</a:t>
            </a:r>
            <a:endParaRPr kumimoji="0" lang="en-GB" sz="1600" b="0" i="0" u="none" strike="noStrike" kern="1200" cap="none" spc="0" normalizeH="0" baseline="0" noProof="0" dirty="0">
              <a:ln>
                <a:noFill/>
              </a:ln>
              <a:solidFill>
                <a:schemeClr val="bg2"/>
              </a:solidFill>
              <a:effectLst/>
              <a:uLnTx/>
              <a:uFillTx/>
              <a:latin typeface="+mn-lt"/>
              <a:ea typeface="+mn-ea"/>
              <a:cs typeface="+mn-cs"/>
            </a:endParaRPr>
          </a:p>
          <a:p>
            <a:pPr lvl="0"/>
            <a:endParaRPr lang="en-GB" noProof="0" dirty="0"/>
          </a:p>
        </p:txBody>
      </p:sp>
      <p:pic>
        <p:nvPicPr>
          <p:cNvPr id="13" name="Image 8" descr="Logo-APO-LARP.png"/>
          <p:cNvPicPr>
            <a:picLocks noChangeAspect="1"/>
          </p:cNvPicPr>
          <p:nvPr userDrawn="1"/>
        </p:nvPicPr>
        <p:blipFill>
          <a:blip r:embed="rId4"/>
          <a:stretch>
            <a:fillRect/>
          </a:stretch>
        </p:blipFill>
        <p:spPr>
          <a:xfrm>
            <a:off x="4937760" y="365760"/>
            <a:ext cx="768245" cy="914400"/>
          </a:xfrm>
          <a:prstGeom prst="rect">
            <a:avLst/>
          </a:prstGeom>
        </p:spPr>
      </p:pic>
      <p:pic>
        <p:nvPicPr>
          <p:cNvPr id="1026" name="Picture 2"/>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6949440" y="548640"/>
            <a:ext cx="2203493" cy="640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6" name="Picture 15"/>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6035042" y="457200"/>
            <a:ext cx="549801" cy="548640"/>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nchor="ctr" anchorCtr="1"/>
          <a:lstStyle/>
          <a:p>
            <a:r>
              <a:rPr lang="en-GB" noProof="0"/>
              <a:t>Slide title – line 1 – Arial 30 pt – HiLumi blue</a:t>
            </a:r>
            <a:br>
              <a:rPr lang="en-GB" noProof="0"/>
            </a:br>
            <a:r>
              <a:rPr lang="en-GB" noProof="0"/>
              <a:t>Slide title – line 2 – Arial 30 pt – HiLumi blue</a:t>
            </a:r>
          </a:p>
        </p:txBody>
      </p:sp>
      <p:sp>
        <p:nvSpPr>
          <p:cNvPr id="3" name="Espace réservé du contenu 2"/>
          <p:cNvSpPr>
            <a:spLocks noGrp="1"/>
          </p:cNvSpPr>
          <p:nvPr>
            <p:ph idx="1" hasCustomPrompt="1"/>
          </p:nvPr>
        </p:nvSpPr>
        <p:spPr>
          <a:xfrm>
            <a:off x="612000" y="914401"/>
            <a:ext cx="7920000" cy="3680222"/>
          </a:xfrm>
        </p:spPr>
        <p:txBody>
          <a:bodyPr lIns="0" tIns="0" rIns="0" bIns="0"/>
          <a:lstStyle>
            <a:lvl1pPr algn="l">
              <a:defRPr/>
            </a:lvl1pPr>
            <a:lvl2pPr algn="l">
              <a:defRPr/>
            </a:lvl2pPr>
            <a:lvl3pPr algn="l">
              <a:defRPr/>
            </a:lvl3pPr>
            <a:lvl4pPr algn="l">
              <a:defRPr/>
            </a:lvl4pPr>
            <a:lvl5pPr algn="l">
              <a:defRPr/>
            </a:lvl5pPr>
          </a:lstStyle>
          <a:p>
            <a:pPr lvl="0"/>
            <a:r>
              <a:rPr lang="en-GB" noProof="0" dirty="0"/>
              <a:t>Click to modify Master text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pied de page 4"/>
          <p:cNvSpPr>
            <a:spLocks noGrp="1"/>
          </p:cNvSpPr>
          <p:nvPr>
            <p:ph type="ftr" sz="quarter" idx="11"/>
          </p:nvPr>
        </p:nvSpPr>
        <p:spPr>
          <a:xfrm>
            <a:off x="1905001" y="4767263"/>
            <a:ext cx="6627000" cy="270000"/>
          </a:xfrm>
        </p:spPr>
        <p:txBody>
          <a:bodyPr/>
          <a:lstStyle>
            <a:lvl1pPr>
              <a:defRPr/>
            </a:lvl1pPr>
          </a:lstStyle>
          <a:p>
            <a:endParaRPr lang="en-GB" dirty="0"/>
          </a:p>
        </p:txBody>
      </p:sp>
      <p:sp>
        <p:nvSpPr>
          <p:cNvPr id="6" name="Espace réservé du numéro de diapositive 5"/>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vl1p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hasCustomPrompt="1"/>
          </p:nvPr>
        </p:nvSpPr>
        <p:spPr>
          <a:xfrm>
            <a:off x="457200" y="911425"/>
            <a:ext cx="4040188" cy="479822"/>
          </a:xfrm>
        </p:spPr>
        <p:txBody>
          <a:bodyPr anchor="t">
            <a:normAutofit/>
          </a:bodyPr>
          <a:lstStyle>
            <a:lvl1pPr marL="0" indent="0">
              <a:buNone/>
              <a:defRPr sz="2000" b="1" baseline="0"/>
            </a:lvl1pPr>
            <a:lvl2pPr marL="457162" indent="0">
              <a:buNone/>
              <a:defRPr sz="2000" b="1"/>
            </a:lvl2pPr>
            <a:lvl3pPr marL="914324" indent="0">
              <a:buNone/>
              <a:defRPr sz="1800" b="1"/>
            </a:lvl3pPr>
            <a:lvl4pPr marL="1371486" indent="0">
              <a:buNone/>
              <a:defRPr sz="1600" b="1"/>
            </a:lvl4pPr>
            <a:lvl5pPr marL="1828648" indent="0">
              <a:buNone/>
              <a:defRPr sz="1600" b="1"/>
            </a:lvl5pPr>
            <a:lvl6pPr marL="2285810" indent="0">
              <a:buNone/>
              <a:defRPr sz="1600" b="1"/>
            </a:lvl6pPr>
            <a:lvl7pPr marL="2742972" indent="0">
              <a:buNone/>
              <a:defRPr sz="1600" b="1"/>
            </a:lvl7pPr>
            <a:lvl8pPr marL="3200133" indent="0">
              <a:buNone/>
              <a:defRPr sz="1600" b="1"/>
            </a:lvl8pPr>
            <a:lvl9pPr marL="3657296" indent="0">
              <a:buNone/>
              <a:defRPr sz="1600" b="1"/>
            </a:lvl9pPr>
          </a:lstStyle>
          <a:p>
            <a:pPr lvl="0"/>
            <a:r>
              <a:rPr lang="en-GB" noProof="0" dirty="0"/>
              <a:t>Click to edit Master text styles </a:t>
            </a:r>
          </a:p>
        </p:txBody>
      </p:sp>
      <p:sp>
        <p:nvSpPr>
          <p:cNvPr id="4" name="Espace réservé du contenu 3"/>
          <p:cNvSpPr>
            <a:spLocks noGrp="1"/>
          </p:cNvSpPr>
          <p:nvPr>
            <p:ph sz="half" idx="2" hasCustomPrompt="1"/>
          </p:nvPr>
        </p:nvSpPr>
        <p:spPr>
          <a:xfrm>
            <a:off x="457200" y="1543050"/>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5" name="Espace réservé du texte 4"/>
          <p:cNvSpPr>
            <a:spLocks noGrp="1"/>
          </p:cNvSpPr>
          <p:nvPr>
            <p:ph type="body" sz="quarter" idx="3" hasCustomPrompt="1"/>
          </p:nvPr>
        </p:nvSpPr>
        <p:spPr>
          <a:xfrm>
            <a:off x="4645027" y="911425"/>
            <a:ext cx="4041775" cy="479822"/>
          </a:xfrm>
        </p:spPr>
        <p:txBody>
          <a:bodyPr anchor="t">
            <a:normAutofit/>
          </a:bodyPr>
          <a:lstStyle>
            <a:lvl1pPr marL="0" indent="0">
              <a:buNone/>
              <a:defRPr sz="2000" b="1" baseline="0"/>
            </a:lvl1pPr>
            <a:lvl2pPr marL="457162" indent="0">
              <a:buNone/>
              <a:defRPr sz="2000" b="1"/>
            </a:lvl2pPr>
            <a:lvl3pPr marL="914324" indent="0">
              <a:buNone/>
              <a:defRPr sz="1800" b="1"/>
            </a:lvl3pPr>
            <a:lvl4pPr marL="1371486" indent="0">
              <a:buNone/>
              <a:defRPr sz="1600" b="1"/>
            </a:lvl4pPr>
            <a:lvl5pPr marL="1828648" indent="0">
              <a:buNone/>
              <a:defRPr sz="1600" b="1"/>
            </a:lvl5pPr>
            <a:lvl6pPr marL="2285810" indent="0">
              <a:buNone/>
              <a:defRPr sz="1600" b="1"/>
            </a:lvl6pPr>
            <a:lvl7pPr marL="2742972" indent="0">
              <a:buNone/>
              <a:defRPr sz="1600" b="1"/>
            </a:lvl7pPr>
            <a:lvl8pPr marL="3200133" indent="0">
              <a:buNone/>
              <a:defRPr sz="1600" b="1"/>
            </a:lvl8pPr>
            <a:lvl9pPr marL="3657296" indent="0">
              <a:buNone/>
              <a:defRPr sz="1600" b="1"/>
            </a:lvl9pPr>
          </a:lstStyle>
          <a:p>
            <a:pPr lvl="0"/>
            <a:r>
              <a:rPr lang="en-GB" noProof="0" dirty="0"/>
              <a:t>Click to edit Master text styles</a:t>
            </a:r>
          </a:p>
        </p:txBody>
      </p:sp>
      <p:sp>
        <p:nvSpPr>
          <p:cNvPr id="6" name="Espace réservé du contenu 5"/>
          <p:cNvSpPr>
            <a:spLocks noGrp="1"/>
          </p:cNvSpPr>
          <p:nvPr>
            <p:ph sz="quarter" idx="4" hasCustomPrompt="1"/>
          </p:nvPr>
        </p:nvSpPr>
        <p:spPr>
          <a:xfrm>
            <a:off x="4645027" y="1543050"/>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noProof="0" dirty="0"/>
              <a:t>Click to edit Master texts styles</a:t>
            </a:r>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8" name="Espace réservé du pied de page 7"/>
          <p:cNvSpPr>
            <a:spLocks noGrp="1"/>
          </p:cNvSpPr>
          <p:nvPr>
            <p:ph type="ftr" sz="quarter" idx="11"/>
          </p:nvPr>
        </p:nvSpPr>
        <p:spPr>
          <a:xfrm>
            <a:off x="1905001" y="4767263"/>
            <a:ext cx="6627000" cy="270000"/>
          </a:xfrm>
        </p:spPr>
        <p:txBody>
          <a:bodyPr/>
          <a:lstStyle>
            <a:lvl1pPr>
              <a:defRPr/>
            </a:lvl1pPr>
          </a:lstStyle>
          <a:p>
            <a:endParaRPr lang="en-GB" dirty="0"/>
          </a:p>
        </p:txBody>
      </p:sp>
      <p:sp>
        <p:nvSpPr>
          <p:cNvPr id="9" name="Espace réservé du numéro de diapositive 8"/>
          <p:cNvSpPr>
            <a:spLocks noGrp="1"/>
          </p:cNvSpPr>
          <p:nvPr>
            <p:ph type="sldNum" sz="quarter" idx="12"/>
          </p:nvPr>
        </p:nvSpPr>
        <p:spPr/>
        <p:txBody>
          <a:bodyPr/>
          <a:lstStyle/>
          <a:p>
            <a:fld id="{BFDCA1C4-9514-7B4F-976F-D92F7E296653}" type="slidenum">
              <a:rPr lang="fr-FR" smtClean="0"/>
              <a:pPr/>
              <a:t>‹#›</a:t>
            </a:fld>
            <a:endParaRPr lang="fr-FR"/>
          </a:p>
        </p:txBody>
      </p:sp>
      <p:pic>
        <p:nvPicPr>
          <p:cNvPr id="10" name="Image 8" descr="Logo-APO-LARP.png"/>
          <p:cNvPicPr>
            <a:picLocks noChangeAspect="1"/>
          </p:cNvPicPr>
          <p:nvPr userDrawn="1"/>
        </p:nvPicPr>
        <p:blipFill>
          <a:blip r:embed="rId2"/>
          <a:stretch>
            <a:fillRect/>
          </a:stretch>
        </p:blipFill>
        <p:spPr>
          <a:xfrm>
            <a:off x="1280161" y="4590289"/>
            <a:ext cx="387402" cy="461102"/>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en-GB" noProof="0"/>
              <a:t>Slide title – line 1 – Arial 30 pt – HiLumi blue</a:t>
            </a:r>
            <a:br>
              <a:rPr lang="en-GB" noProof="0"/>
            </a:br>
            <a:r>
              <a:rPr lang="en-GB" noProof="0"/>
              <a:t>Slide title – line 2 – Arial 30 pt – HiLumi blue</a:t>
            </a:r>
          </a:p>
        </p:txBody>
      </p:sp>
      <p:sp>
        <p:nvSpPr>
          <p:cNvPr id="4" name="Espace réservé du pied de page 3"/>
          <p:cNvSpPr>
            <a:spLocks noGrp="1"/>
          </p:cNvSpPr>
          <p:nvPr>
            <p:ph type="ftr" sz="quarter" idx="11"/>
          </p:nvPr>
        </p:nvSpPr>
        <p:spPr>
          <a:xfrm>
            <a:off x="1905001" y="4767263"/>
            <a:ext cx="6627000" cy="270000"/>
          </a:xfrm>
        </p:spPr>
        <p:txBody>
          <a:bodyPr/>
          <a:lstStyle>
            <a:lvl1pPr>
              <a:defRPr/>
            </a:lvl1pPr>
          </a:lstStyle>
          <a:p>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3" name="Espace réservé du pied de page 2"/>
          <p:cNvSpPr>
            <a:spLocks noGrp="1"/>
          </p:cNvSpPr>
          <p:nvPr>
            <p:ph type="ftr" sz="quarter" idx="11"/>
          </p:nvPr>
        </p:nvSpPr>
        <p:spPr>
          <a:xfrm>
            <a:off x="1981200" y="4767263"/>
            <a:ext cx="6553200" cy="270000"/>
          </a:xfrm>
        </p:spPr>
        <p:txBody>
          <a:bodyPr/>
          <a:lstStyle>
            <a:lvl1pPr>
              <a:defRPr/>
            </a:lvl1pPr>
          </a:lstStyle>
          <a:p>
            <a:endParaRPr lang="en-GB" dirty="0"/>
          </a:p>
        </p:txBody>
      </p:sp>
      <p:sp>
        <p:nvSpPr>
          <p:cNvPr id="4" name="Espace réservé du numéro de diapositive 3"/>
          <p:cNvSpPr>
            <a:spLocks noGrp="1"/>
          </p:cNvSpPr>
          <p:nvPr>
            <p:ph type="sldNum" sz="quarter" idx="12"/>
          </p:nvPr>
        </p:nvSpPr>
        <p:spPr/>
        <p:txBody>
          <a:bodyPr/>
          <a:lstStyle/>
          <a:p>
            <a:fld id="{BFDCA1C4-9514-7B4F-976F-D92F7E296653}" type="slidenum">
              <a:rPr lang="fr-FR" smtClean="0"/>
              <a:pPr/>
              <a:t>‹#›</a:t>
            </a:fld>
            <a:endParaRPr lang="fr-FR"/>
          </a:p>
        </p:txBody>
      </p:sp>
      <p:pic>
        <p:nvPicPr>
          <p:cNvPr id="5" name="Image 8" descr="Logo-APO-LARP.png"/>
          <p:cNvPicPr>
            <a:picLocks noChangeAspect="1"/>
          </p:cNvPicPr>
          <p:nvPr userDrawn="1"/>
        </p:nvPicPr>
        <p:blipFill>
          <a:blip r:embed="rId2"/>
          <a:stretch>
            <a:fillRect/>
          </a:stretch>
        </p:blipFill>
        <p:spPr>
          <a:xfrm>
            <a:off x="1280161" y="4590289"/>
            <a:ext cx="387402" cy="461102"/>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Image avec légende">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612000" y="342900"/>
            <a:ext cx="7920000" cy="3086100"/>
          </a:xfrm>
        </p:spPr>
        <p:txBody>
          <a:bodyPr/>
          <a:lstStyle>
            <a:lvl1pPr marL="0" indent="0">
              <a:buNone/>
              <a:defRPr sz="3200"/>
            </a:lvl1pPr>
            <a:lvl2pPr marL="457162" indent="0">
              <a:buNone/>
              <a:defRPr sz="2800"/>
            </a:lvl2pPr>
            <a:lvl3pPr marL="914324" indent="0">
              <a:buNone/>
              <a:defRPr sz="2400"/>
            </a:lvl3pPr>
            <a:lvl4pPr marL="1371486" indent="0">
              <a:buNone/>
              <a:defRPr sz="2000"/>
            </a:lvl4pPr>
            <a:lvl5pPr marL="1828648" indent="0">
              <a:buNone/>
              <a:defRPr sz="2000"/>
            </a:lvl5pPr>
            <a:lvl6pPr marL="2285810" indent="0">
              <a:buNone/>
              <a:defRPr sz="2000"/>
            </a:lvl6pPr>
            <a:lvl7pPr marL="2742972" indent="0">
              <a:buNone/>
              <a:defRPr sz="2000"/>
            </a:lvl7pPr>
            <a:lvl8pPr marL="3200133" indent="0">
              <a:buNone/>
              <a:defRPr sz="2000"/>
            </a:lvl8pPr>
            <a:lvl9pPr marL="3657296" indent="0">
              <a:buNone/>
              <a:defRPr sz="2000"/>
            </a:lvl9pPr>
          </a:lstStyle>
          <a:p>
            <a:endParaRPr lang="en-GB" noProof="0"/>
          </a:p>
        </p:txBody>
      </p:sp>
      <p:sp>
        <p:nvSpPr>
          <p:cNvPr id="4" name="Espace réservé du texte 3"/>
          <p:cNvSpPr>
            <a:spLocks noGrp="1"/>
          </p:cNvSpPr>
          <p:nvPr>
            <p:ph type="body" sz="half" idx="2" hasCustomPrompt="1"/>
          </p:nvPr>
        </p:nvSpPr>
        <p:spPr>
          <a:xfrm>
            <a:off x="612000" y="3829050"/>
            <a:ext cx="7920000" cy="742950"/>
          </a:xfrm>
        </p:spPr>
        <p:txBody>
          <a:bodyPr/>
          <a:lstStyle>
            <a:lvl1pPr marL="0" indent="0">
              <a:buNone/>
              <a:defRPr sz="1400"/>
            </a:lvl1pPr>
            <a:lvl2pPr marL="457162" indent="0">
              <a:buNone/>
              <a:defRPr sz="1200"/>
            </a:lvl2pPr>
            <a:lvl3pPr marL="914324" indent="0">
              <a:buNone/>
              <a:defRPr sz="1000"/>
            </a:lvl3pPr>
            <a:lvl4pPr marL="1371486" indent="0">
              <a:buNone/>
              <a:defRPr sz="900"/>
            </a:lvl4pPr>
            <a:lvl5pPr marL="1828648" indent="0">
              <a:buNone/>
              <a:defRPr sz="900"/>
            </a:lvl5pPr>
            <a:lvl6pPr marL="2285810" indent="0">
              <a:buNone/>
              <a:defRPr sz="900"/>
            </a:lvl6pPr>
            <a:lvl7pPr marL="2742972" indent="0">
              <a:buNone/>
              <a:defRPr sz="900"/>
            </a:lvl7pPr>
            <a:lvl8pPr marL="3200133" indent="0">
              <a:buNone/>
              <a:defRPr sz="900"/>
            </a:lvl8pPr>
            <a:lvl9pPr marL="3657296" indent="0">
              <a:buNone/>
              <a:defRPr sz="900"/>
            </a:lvl9pPr>
          </a:lstStyle>
          <a:p>
            <a:pPr lvl="0"/>
            <a:r>
              <a:rPr lang="en-GB" noProof="0"/>
              <a:t>Text – image caption – comments ....</a:t>
            </a:r>
          </a:p>
        </p:txBody>
      </p:sp>
      <p:sp>
        <p:nvSpPr>
          <p:cNvPr id="6" name="Espace réservé du pied de page 5"/>
          <p:cNvSpPr>
            <a:spLocks noGrp="1"/>
          </p:cNvSpPr>
          <p:nvPr>
            <p:ph type="ftr" sz="quarter" idx="11"/>
          </p:nvPr>
        </p:nvSpPr>
        <p:spPr>
          <a:xfrm>
            <a:off x="1981200" y="4767263"/>
            <a:ext cx="6550800" cy="270000"/>
          </a:xfrm>
        </p:spPr>
        <p:txBody>
          <a:bodyPr/>
          <a:lstStyle>
            <a:lvl1pPr>
              <a:defRPr/>
            </a:lvl1pPr>
          </a:lstStyle>
          <a:p>
            <a:endParaRPr lang="en-GB" dirty="0"/>
          </a:p>
        </p:txBody>
      </p:sp>
      <p:sp>
        <p:nvSpPr>
          <p:cNvPr id="7" name="Espace réservé du numéro de diapositive 6"/>
          <p:cNvSpPr>
            <a:spLocks noGrp="1"/>
          </p:cNvSpPr>
          <p:nvPr>
            <p:ph type="sldNum" sz="quarter" idx="12"/>
          </p:nvPr>
        </p:nvSpPr>
        <p:spPr/>
        <p:txBody>
          <a:bodyPr/>
          <a:lstStyle/>
          <a:p>
            <a:fld id="{BFDCA1C4-9514-7B4F-976F-D92F7E296653}" type="slidenum">
              <a:rPr lang="fr-FR" smtClean="0"/>
              <a:pPr/>
              <a:t>‹#›</a:t>
            </a:fld>
            <a:endParaRPr lang="fr-FR"/>
          </a:p>
        </p:txBody>
      </p:sp>
      <p:sp>
        <p:nvSpPr>
          <p:cNvPr id="9" name="Espace réservé du contenu 8"/>
          <p:cNvSpPr>
            <a:spLocks noGrp="1"/>
          </p:cNvSpPr>
          <p:nvPr>
            <p:ph sz="quarter" idx="14" hasCustomPrompt="1"/>
          </p:nvPr>
        </p:nvSpPr>
        <p:spPr>
          <a:xfrm>
            <a:off x="613550" y="3486150"/>
            <a:ext cx="7918450" cy="285750"/>
          </a:xfrm>
        </p:spPr>
        <p:txBody>
          <a:bodyPr/>
          <a:lstStyle>
            <a:lvl1pPr>
              <a:buFontTx/>
              <a:buNone/>
              <a:defRPr sz="1800">
                <a:solidFill>
                  <a:schemeClr val="bg2"/>
                </a:solidFill>
              </a:defRPr>
            </a:lvl1pPr>
          </a:lstStyle>
          <a:p>
            <a:pPr lvl="0"/>
            <a:r>
              <a:rPr lang="en-GB" dirty="0"/>
              <a:t>Image title</a:t>
            </a:r>
          </a:p>
        </p:txBody>
      </p:sp>
      <p:pic>
        <p:nvPicPr>
          <p:cNvPr id="8" name="Image 8" descr="Logo-APO-LARP.png"/>
          <p:cNvPicPr>
            <a:picLocks noChangeAspect="1"/>
          </p:cNvPicPr>
          <p:nvPr userDrawn="1"/>
        </p:nvPicPr>
        <p:blipFill>
          <a:blip r:embed="rId2"/>
          <a:stretch>
            <a:fillRect/>
          </a:stretch>
        </p:blipFill>
        <p:spPr>
          <a:xfrm>
            <a:off x="1280161" y="4590289"/>
            <a:ext cx="387402" cy="461102"/>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sposition personnalisé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351800" y="2031750"/>
            <a:ext cx="6440400" cy="1225800"/>
          </a:xfrm>
        </p:spPr>
        <p:txBody>
          <a:bodyPr/>
          <a:lstStyle>
            <a:lvl1pPr>
              <a:defRPr b="1" i="1">
                <a:solidFill>
                  <a:schemeClr val="tx2"/>
                </a:solidFill>
              </a:defRPr>
            </a:lvl1pPr>
          </a:lstStyle>
          <a:p>
            <a:r>
              <a:rPr lang="en-GB" noProof="0"/>
              <a:t>Thank you message....</a:t>
            </a:r>
          </a:p>
        </p:txBody>
      </p:sp>
      <p:sp>
        <p:nvSpPr>
          <p:cNvPr id="4" name="Espace réservé du pied de page 3"/>
          <p:cNvSpPr>
            <a:spLocks noGrp="1"/>
          </p:cNvSpPr>
          <p:nvPr>
            <p:ph type="ftr" sz="quarter" idx="11"/>
          </p:nvPr>
        </p:nvSpPr>
        <p:spPr>
          <a:xfrm>
            <a:off x="1351800" y="4767263"/>
            <a:ext cx="6440400" cy="270000"/>
          </a:xfrm>
        </p:spPr>
        <p:txBody>
          <a:bodyPr/>
          <a:lstStyle>
            <a:lvl1pPr>
              <a:defRPr/>
            </a:lvl1pPr>
          </a:lstStyle>
          <a:p>
            <a:endParaRPr lang="en-GB" dirty="0"/>
          </a:p>
        </p:txBody>
      </p:sp>
      <p:sp>
        <p:nvSpPr>
          <p:cNvPr id="5" name="Espace réservé du numéro de diapositive 4"/>
          <p:cNvSpPr>
            <a:spLocks noGrp="1"/>
          </p:cNvSpPr>
          <p:nvPr>
            <p:ph type="sldNum" sz="quarter" idx="12"/>
          </p:nvPr>
        </p:nvSpPr>
        <p:spPr/>
        <p:txBody>
          <a:bodyPr/>
          <a:lstStyle/>
          <a:p>
            <a:fld id="{BFDCA1C4-9514-7B4F-976F-D92F7E296653}" type="slidenum">
              <a:rPr lang="fr-FR" smtClean="0"/>
              <a:pPr/>
              <a:t>‹#›</a:t>
            </a:fld>
            <a:endParaRPr lang="fr-FR" dirty="0"/>
          </a:p>
        </p:txBody>
      </p:sp>
      <p:sp>
        <p:nvSpPr>
          <p:cNvPr id="8" name="Espace réservé du texte 7"/>
          <p:cNvSpPr>
            <a:spLocks noGrp="1"/>
          </p:cNvSpPr>
          <p:nvPr>
            <p:ph type="body" sz="quarter" idx="14" hasCustomPrompt="1"/>
          </p:nvPr>
        </p:nvSpPr>
        <p:spPr>
          <a:xfrm>
            <a:off x="1351800" y="3714750"/>
            <a:ext cx="6440400" cy="914400"/>
          </a:xfrm>
        </p:spPr>
        <p:txBody>
          <a:bodyPr anchor="b">
            <a:noAutofit/>
          </a:bodyPr>
          <a:lstStyle>
            <a:lvl1pPr>
              <a:buFontTx/>
              <a:buNone/>
              <a:defRPr sz="1200" baseline="0">
                <a:solidFill>
                  <a:schemeClr val="tx2"/>
                </a:solidFill>
              </a:defRPr>
            </a:lvl1pPr>
            <a:lvl2pPr>
              <a:buFontTx/>
              <a:buNone/>
              <a:defRPr sz="1400"/>
            </a:lvl2pPr>
            <a:lvl3pPr>
              <a:buFontTx/>
              <a:buNone/>
              <a:defRPr sz="1400"/>
            </a:lvl3pPr>
            <a:lvl4pPr>
              <a:buFontTx/>
              <a:buNone/>
              <a:defRPr sz="1400"/>
            </a:lvl4pPr>
            <a:lvl5pPr>
              <a:buFontTx/>
              <a:buNone/>
              <a:defRPr sz="1400"/>
            </a:lvl5pPr>
          </a:lstStyle>
          <a:p>
            <a:pPr lvl="0"/>
            <a:r>
              <a:rPr lang="en-GB" noProof="0"/>
              <a:t>Credits if needed: reference 1, reference 2 ...</a:t>
            </a:r>
          </a:p>
        </p:txBody>
      </p:sp>
      <p:pic>
        <p:nvPicPr>
          <p:cNvPr id="7" name="Image 6" descr="HLU-logoN-title.png"/>
          <p:cNvPicPr>
            <a:picLocks noChangeAspect="1"/>
          </p:cNvPicPr>
          <p:nvPr userDrawn="1"/>
        </p:nvPicPr>
        <p:blipFill>
          <a:blip r:embed="rId3"/>
          <a:stretch>
            <a:fillRect/>
          </a:stretch>
        </p:blipFill>
        <p:spPr>
          <a:xfrm>
            <a:off x="1371604" y="285752"/>
            <a:ext cx="3134659" cy="1270627"/>
          </a:xfrm>
          <a:prstGeom prst="rect">
            <a:avLst/>
          </a:prstGeom>
        </p:spPr>
      </p:pic>
      <p:pic>
        <p:nvPicPr>
          <p:cNvPr id="9" name="Image 8" descr="Logo-APO-LARP.png"/>
          <p:cNvPicPr>
            <a:picLocks noChangeAspect="1"/>
          </p:cNvPicPr>
          <p:nvPr userDrawn="1"/>
        </p:nvPicPr>
        <p:blipFill>
          <a:blip r:embed="rId4"/>
          <a:stretch>
            <a:fillRect/>
          </a:stretch>
        </p:blipFill>
        <p:spPr>
          <a:xfrm>
            <a:off x="4937760" y="365760"/>
            <a:ext cx="768245" cy="914400"/>
          </a:xfrm>
          <a:prstGeom prst="rect">
            <a:avLst/>
          </a:prstGeom>
        </p:spPr>
      </p:pic>
      <p:pic>
        <p:nvPicPr>
          <p:cNvPr id="11" name="Picture 2"/>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6949440" y="548640"/>
            <a:ext cx="2203493" cy="6400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1"/>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6035042" y="457200"/>
            <a:ext cx="549801" cy="548640"/>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9"/>
          <a:srcRect/>
          <a:stretch>
            <a:fillRect/>
          </a:stretch>
        </a:blipFill>
        <a:effectLst/>
      </p:bgPr>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12000" y="135000"/>
            <a:ext cx="7920000" cy="540000"/>
          </a:xfrm>
          <a:prstGeom prst="rect">
            <a:avLst/>
          </a:prstGeom>
        </p:spPr>
        <p:txBody>
          <a:bodyPr vert="horz" lIns="0" tIns="0" rIns="0" bIns="0" rtlCol="0" anchor="ctr" anchorCtr="1">
            <a:noAutofit/>
          </a:bodyPr>
          <a:lstStyle/>
          <a:p>
            <a:r>
              <a:rPr lang="en-GB" noProof="0"/>
              <a:t>Slide title – line 1 – Arial 30 pt – HiLumi blue</a:t>
            </a:r>
            <a:br>
              <a:rPr lang="en-GB" noProof="0"/>
            </a:br>
            <a:r>
              <a:rPr lang="en-GB" noProof="0"/>
              <a:t>Slide title – line 2 – Arial 30 pt – HiLumi blue</a:t>
            </a:r>
          </a:p>
        </p:txBody>
      </p:sp>
      <p:sp>
        <p:nvSpPr>
          <p:cNvPr id="3" name="Espace réservé du texte 2"/>
          <p:cNvSpPr>
            <a:spLocks noGrp="1"/>
          </p:cNvSpPr>
          <p:nvPr>
            <p:ph type="body" idx="1"/>
          </p:nvPr>
        </p:nvSpPr>
        <p:spPr>
          <a:xfrm>
            <a:off x="612000" y="1028703"/>
            <a:ext cx="7920000" cy="3551362"/>
          </a:xfrm>
          <a:prstGeom prst="rect">
            <a:avLst/>
          </a:prstGeom>
        </p:spPr>
        <p:txBody>
          <a:bodyPr vert="horz" lIns="0" tIns="0" rIns="0" bIns="0" rtlCol="0">
            <a:normAutofit/>
          </a:bodyPr>
          <a:lstStyle/>
          <a:p>
            <a:pPr lvl="0"/>
            <a:r>
              <a:rPr lang="en-GB" noProof="0"/>
              <a:t>Click to edit Master texts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5" name="Espace réservé du pied de page 4"/>
          <p:cNvSpPr>
            <a:spLocks noGrp="1"/>
          </p:cNvSpPr>
          <p:nvPr>
            <p:ph type="ftr" sz="quarter" idx="3"/>
          </p:nvPr>
        </p:nvSpPr>
        <p:spPr>
          <a:xfrm>
            <a:off x="2438400" y="4767263"/>
            <a:ext cx="6093600" cy="270000"/>
          </a:xfrm>
          <a:prstGeom prst="rect">
            <a:avLst/>
          </a:prstGeom>
        </p:spPr>
        <p:txBody>
          <a:bodyPr vert="horz" lIns="0" tIns="0" rIns="0" bIns="0" rtlCol="0" anchor="b"/>
          <a:lstStyle>
            <a:lvl1pPr algn="r">
              <a:defRPr sz="1100">
                <a:solidFill>
                  <a:schemeClr val="accent1"/>
                </a:solidFill>
              </a:defRPr>
            </a:lvl1pPr>
          </a:lstStyle>
          <a:p>
            <a:endParaRPr lang="en-GB" dirty="0"/>
          </a:p>
        </p:txBody>
      </p:sp>
      <p:sp>
        <p:nvSpPr>
          <p:cNvPr id="6" name="Espace réservé du numéro de diapositive 5"/>
          <p:cNvSpPr>
            <a:spLocks noGrp="1"/>
          </p:cNvSpPr>
          <p:nvPr>
            <p:ph type="sldNum" sz="quarter" idx="4"/>
          </p:nvPr>
        </p:nvSpPr>
        <p:spPr>
          <a:xfrm>
            <a:off x="8686801" y="4767263"/>
            <a:ext cx="360000" cy="270000"/>
          </a:xfrm>
          <a:prstGeom prst="rect">
            <a:avLst/>
          </a:prstGeom>
        </p:spPr>
        <p:txBody>
          <a:bodyPr vert="horz" lIns="0" tIns="0" rIns="0" bIns="0" rtlCol="0" anchor="b"/>
          <a:lstStyle>
            <a:lvl1pPr algn="r">
              <a:defRPr sz="1200">
                <a:solidFill>
                  <a:schemeClr val="accent1"/>
                </a:solidFill>
              </a:defRPr>
            </a:lvl1pPr>
          </a:lstStyle>
          <a:p>
            <a:fld id="{BFDCA1C4-9514-7B4F-976F-D92F7E296653}" type="slidenum">
              <a:rPr lang="fr-FR" smtClean="0"/>
              <a:pPr/>
              <a:t>‹#›</a:t>
            </a:fld>
            <a:endParaRPr lang="fr-FR"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4" r:id="rId4"/>
    <p:sldLayoutId id="2147483655" r:id="rId5"/>
    <p:sldLayoutId id="2147483657" r:id="rId6"/>
    <p:sldLayoutId id="2147483658" r:id="rId7"/>
  </p:sldLayoutIdLst>
  <p:hf hdr="0" dt="0"/>
  <p:txStyles>
    <p:titleStyle>
      <a:lvl1pPr algn="ctr" defTabSz="457162" rtl="0" eaLnBrk="1" latinLnBrk="0" hangingPunct="1">
        <a:spcBef>
          <a:spcPct val="0"/>
        </a:spcBef>
        <a:buNone/>
        <a:defRPr sz="2800" b="1" kern="1200">
          <a:solidFill>
            <a:schemeClr val="bg2"/>
          </a:solidFill>
          <a:latin typeface="+mj-lt"/>
          <a:ea typeface="+mj-ea"/>
          <a:cs typeface="+mj-cs"/>
        </a:defRPr>
      </a:lvl1pPr>
    </p:titleStyle>
    <p:bodyStyle>
      <a:lvl1pPr marL="342871" indent="-342871" algn="ctr" defTabSz="457162" rtl="0" eaLnBrk="1" latinLnBrk="0" hangingPunct="1">
        <a:spcBef>
          <a:spcPct val="20000"/>
        </a:spcBef>
        <a:buClr>
          <a:schemeClr val="accent6"/>
        </a:buClr>
        <a:buFont typeface="Wingdings" charset="2"/>
        <a:buChar char="§"/>
        <a:defRPr sz="2800" kern="1200">
          <a:solidFill>
            <a:schemeClr val="accent5"/>
          </a:solidFill>
          <a:latin typeface="+mn-lt"/>
          <a:ea typeface="+mn-ea"/>
          <a:cs typeface="+mn-cs"/>
        </a:defRPr>
      </a:lvl1pPr>
      <a:lvl2pPr marL="742888" indent="-285726" algn="ctr" defTabSz="457162" rtl="0" eaLnBrk="1" latinLnBrk="0" hangingPunct="1">
        <a:spcBef>
          <a:spcPct val="20000"/>
        </a:spcBef>
        <a:buClr>
          <a:schemeClr val="accent6"/>
        </a:buClr>
        <a:buFont typeface="Wingdings" charset="2"/>
        <a:buChar char="§"/>
        <a:defRPr sz="2400" kern="1200">
          <a:solidFill>
            <a:schemeClr val="accent5"/>
          </a:solidFill>
          <a:latin typeface="+mn-lt"/>
          <a:ea typeface="+mn-ea"/>
          <a:cs typeface="+mn-cs"/>
        </a:defRPr>
      </a:lvl2pPr>
      <a:lvl3pPr marL="1142904" indent="-228582" algn="ctr" defTabSz="457162" rtl="0" eaLnBrk="1" latinLnBrk="0" hangingPunct="1">
        <a:spcBef>
          <a:spcPct val="20000"/>
        </a:spcBef>
        <a:buClr>
          <a:schemeClr val="accent6"/>
        </a:buClr>
        <a:buFont typeface="Wingdings" charset="2"/>
        <a:buChar char="§"/>
        <a:defRPr sz="2000" kern="1200">
          <a:solidFill>
            <a:schemeClr val="accent5"/>
          </a:solidFill>
          <a:latin typeface="+mn-lt"/>
          <a:ea typeface="+mn-ea"/>
          <a:cs typeface="+mn-cs"/>
        </a:defRPr>
      </a:lvl3pPr>
      <a:lvl4pPr marL="1600068" indent="-228582" algn="ctr" defTabSz="457162" rtl="0" eaLnBrk="1" latinLnBrk="0" hangingPunct="1">
        <a:spcBef>
          <a:spcPct val="20000"/>
        </a:spcBef>
        <a:buClr>
          <a:schemeClr val="accent6"/>
        </a:buClr>
        <a:buFont typeface="Wingdings" charset="2"/>
        <a:buChar char="§"/>
        <a:defRPr sz="1800" kern="1200">
          <a:solidFill>
            <a:schemeClr val="accent5"/>
          </a:solidFill>
          <a:latin typeface="+mn-lt"/>
          <a:ea typeface="+mn-ea"/>
          <a:cs typeface="+mn-cs"/>
        </a:defRPr>
      </a:lvl4pPr>
      <a:lvl5pPr marL="2057228" indent="-228582" algn="ctr" defTabSz="457162" rtl="0" eaLnBrk="1" latinLnBrk="0" hangingPunct="1">
        <a:spcBef>
          <a:spcPct val="20000"/>
        </a:spcBef>
        <a:buClr>
          <a:schemeClr val="accent6"/>
        </a:buClr>
        <a:buFont typeface="Wingdings" charset="2"/>
        <a:buChar char="§"/>
        <a:defRPr sz="1600" kern="1200">
          <a:solidFill>
            <a:schemeClr val="accent5"/>
          </a:solidFill>
          <a:latin typeface="+mn-lt"/>
          <a:ea typeface="+mn-ea"/>
          <a:cs typeface="+mn-cs"/>
        </a:defRPr>
      </a:lvl5pPr>
      <a:lvl6pPr marL="2514390" indent="-228582" algn="l" defTabSz="457162" rtl="0" eaLnBrk="1" latinLnBrk="0" hangingPunct="1">
        <a:spcBef>
          <a:spcPct val="20000"/>
        </a:spcBef>
        <a:buFont typeface="Arial"/>
        <a:buChar char="•"/>
        <a:defRPr sz="2000" kern="1200">
          <a:solidFill>
            <a:schemeClr val="tx1"/>
          </a:solidFill>
          <a:latin typeface="+mn-lt"/>
          <a:ea typeface="+mn-ea"/>
          <a:cs typeface="+mn-cs"/>
        </a:defRPr>
      </a:lvl6pPr>
      <a:lvl7pPr marL="2971552" indent="-228582" algn="l" defTabSz="457162" rtl="0" eaLnBrk="1" latinLnBrk="0" hangingPunct="1">
        <a:spcBef>
          <a:spcPct val="20000"/>
        </a:spcBef>
        <a:buFont typeface="Arial"/>
        <a:buChar char="•"/>
        <a:defRPr sz="2000" kern="1200">
          <a:solidFill>
            <a:schemeClr val="tx1"/>
          </a:solidFill>
          <a:latin typeface="+mn-lt"/>
          <a:ea typeface="+mn-ea"/>
          <a:cs typeface="+mn-cs"/>
        </a:defRPr>
      </a:lvl7pPr>
      <a:lvl8pPr marL="3428714" indent="-228582" algn="l" defTabSz="457162" rtl="0" eaLnBrk="1" latinLnBrk="0" hangingPunct="1">
        <a:spcBef>
          <a:spcPct val="20000"/>
        </a:spcBef>
        <a:buFont typeface="Arial"/>
        <a:buChar char="•"/>
        <a:defRPr sz="2000" kern="1200">
          <a:solidFill>
            <a:schemeClr val="tx1"/>
          </a:solidFill>
          <a:latin typeface="+mn-lt"/>
          <a:ea typeface="+mn-ea"/>
          <a:cs typeface="+mn-cs"/>
        </a:defRPr>
      </a:lvl8pPr>
      <a:lvl9pPr marL="3885876" indent="-228582" algn="l" defTabSz="457162"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162" rtl="0" eaLnBrk="1" latinLnBrk="0" hangingPunct="1">
        <a:defRPr sz="1800" kern="1200">
          <a:solidFill>
            <a:schemeClr val="tx1"/>
          </a:solidFill>
          <a:latin typeface="+mn-lt"/>
          <a:ea typeface="+mn-ea"/>
          <a:cs typeface="+mn-cs"/>
        </a:defRPr>
      </a:lvl1pPr>
      <a:lvl2pPr marL="457162" algn="l" defTabSz="457162" rtl="0" eaLnBrk="1" latinLnBrk="0" hangingPunct="1">
        <a:defRPr sz="1800" kern="1200">
          <a:solidFill>
            <a:schemeClr val="tx1"/>
          </a:solidFill>
          <a:latin typeface="+mn-lt"/>
          <a:ea typeface="+mn-ea"/>
          <a:cs typeface="+mn-cs"/>
        </a:defRPr>
      </a:lvl2pPr>
      <a:lvl3pPr marL="914324" algn="l" defTabSz="457162" rtl="0" eaLnBrk="1" latinLnBrk="0" hangingPunct="1">
        <a:defRPr sz="1800" kern="1200">
          <a:solidFill>
            <a:schemeClr val="tx1"/>
          </a:solidFill>
          <a:latin typeface="+mn-lt"/>
          <a:ea typeface="+mn-ea"/>
          <a:cs typeface="+mn-cs"/>
        </a:defRPr>
      </a:lvl3pPr>
      <a:lvl4pPr marL="1371486" algn="l" defTabSz="457162" rtl="0" eaLnBrk="1" latinLnBrk="0" hangingPunct="1">
        <a:defRPr sz="1800" kern="1200">
          <a:solidFill>
            <a:schemeClr val="tx1"/>
          </a:solidFill>
          <a:latin typeface="+mn-lt"/>
          <a:ea typeface="+mn-ea"/>
          <a:cs typeface="+mn-cs"/>
        </a:defRPr>
      </a:lvl4pPr>
      <a:lvl5pPr marL="1828648" algn="l" defTabSz="457162" rtl="0" eaLnBrk="1" latinLnBrk="0" hangingPunct="1">
        <a:defRPr sz="1800" kern="1200">
          <a:solidFill>
            <a:schemeClr val="tx1"/>
          </a:solidFill>
          <a:latin typeface="+mn-lt"/>
          <a:ea typeface="+mn-ea"/>
          <a:cs typeface="+mn-cs"/>
        </a:defRPr>
      </a:lvl5pPr>
      <a:lvl6pPr marL="2285810" algn="l" defTabSz="457162" rtl="0" eaLnBrk="1" latinLnBrk="0" hangingPunct="1">
        <a:defRPr sz="1800" kern="1200">
          <a:solidFill>
            <a:schemeClr val="tx1"/>
          </a:solidFill>
          <a:latin typeface="+mn-lt"/>
          <a:ea typeface="+mn-ea"/>
          <a:cs typeface="+mn-cs"/>
        </a:defRPr>
      </a:lvl6pPr>
      <a:lvl7pPr marL="2742972" algn="l" defTabSz="457162" rtl="0" eaLnBrk="1" latinLnBrk="0" hangingPunct="1">
        <a:defRPr sz="1800" kern="1200">
          <a:solidFill>
            <a:schemeClr val="tx1"/>
          </a:solidFill>
          <a:latin typeface="+mn-lt"/>
          <a:ea typeface="+mn-ea"/>
          <a:cs typeface="+mn-cs"/>
        </a:defRPr>
      </a:lvl7pPr>
      <a:lvl8pPr marL="3200133" algn="l" defTabSz="457162" rtl="0" eaLnBrk="1" latinLnBrk="0" hangingPunct="1">
        <a:defRPr sz="1800" kern="1200">
          <a:solidFill>
            <a:schemeClr val="tx1"/>
          </a:solidFill>
          <a:latin typeface="+mn-lt"/>
          <a:ea typeface="+mn-ea"/>
          <a:cs typeface="+mn-cs"/>
        </a:defRPr>
      </a:lvl8pPr>
      <a:lvl9pPr marL="3657296" algn="l" defTabSz="457162"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4.xml"/><Relationship Id="rId5" Type="http://schemas.openxmlformats.org/officeDocument/2006/relationships/image" Target="../media/image18.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3.png"/></Relationships>
</file>

<file path=ppt/slides/_rels/slide8.xml.rels><?xml version="1.0" encoding="UTF-8" standalone="yes"?>
<Relationships xmlns="http://schemas.openxmlformats.org/package/2006/relationships"><Relationship Id="rId3" Type="http://schemas.openxmlformats.org/officeDocument/2006/relationships/image" Target="../media/image14.tiff"/><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image" Target="../media/image15.tiff"/><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27584" y="1755150"/>
            <a:ext cx="7920880" cy="1350000"/>
          </a:xfrm>
        </p:spPr>
        <p:txBody>
          <a:bodyPr/>
          <a:lstStyle/>
          <a:p>
            <a:r>
              <a:rPr lang="en-US" sz="2600" dirty="0"/>
              <a:t>Maximum tolerable a4 and b5 errors on the triplets based on the available corrector strengths</a:t>
            </a:r>
          </a:p>
        </p:txBody>
      </p:sp>
      <p:sp>
        <p:nvSpPr>
          <p:cNvPr id="3" name="Subtitle 2"/>
          <p:cNvSpPr>
            <a:spLocks noGrp="1"/>
          </p:cNvSpPr>
          <p:nvPr>
            <p:ph type="subTitle" idx="1"/>
          </p:nvPr>
        </p:nvSpPr>
        <p:spPr>
          <a:xfrm>
            <a:off x="1331640" y="2787774"/>
            <a:ext cx="6480000" cy="1280160"/>
          </a:xfrm>
        </p:spPr>
        <p:txBody>
          <a:bodyPr>
            <a:normAutofit fontScale="70000" lnSpcReduction="20000"/>
          </a:bodyPr>
          <a:lstStyle/>
          <a:p>
            <a:r>
              <a:rPr lang="en-US" sz="2300" dirty="0"/>
              <a:t>Y. Nosochkov, M. </a:t>
            </a:r>
            <a:r>
              <a:rPr lang="en-US" sz="2300" dirty="0" err="1"/>
              <a:t>Giovannozzi</a:t>
            </a:r>
            <a:endParaRPr lang="en-US" sz="2300" dirty="0"/>
          </a:p>
          <a:p>
            <a:endParaRPr lang="en-US" dirty="0"/>
          </a:p>
          <a:p>
            <a:endParaRPr lang="en-US" dirty="0"/>
          </a:p>
          <a:p>
            <a:r>
              <a:rPr lang="en-US" i="1" dirty="0"/>
              <a:t>Acknowledgements:</a:t>
            </a:r>
          </a:p>
          <a:p>
            <a:endParaRPr lang="en-US" sz="1400" dirty="0"/>
          </a:p>
          <a:p>
            <a:r>
              <a:rPr lang="en-GB" dirty="0"/>
              <a:t>R. De Maria, A. </a:t>
            </a:r>
            <a:r>
              <a:rPr lang="en-US" dirty="0"/>
              <a:t>Mereghetti</a:t>
            </a:r>
            <a:r>
              <a:rPr lang="en-GB" dirty="0"/>
              <a:t>, S. </a:t>
            </a:r>
            <a:r>
              <a:rPr lang="en-GB" dirty="0" err="1"/>
              <a:t>Fartoukh</a:t>
            </a:r>
            <a:r>
              <a:rPr lang="en-GB" dirty="0"/>
              <a:t>, E. </a:t>
            </a:r>
            <a:r>
              <a:rPr lang="en-GB" dirty="0" err="1"/>
              <a:t>Todesco</a:t>
            </a:r>
            <a:r>
              <a:rPr lang="en-US" dirty="0"/>
              <a:t>, and </a:t>
            </a:r>
            <a:r>
              <a:rPr lang="en-US" dirty="0" err="1"/>
              <a:t>Boinc</a:t>
            </a:r>
            <a:r>
              <a:rPr lang="en-US" dirty="0"/>
              <a:t> volunteers</a:t>
            </a:r>
          </a:p>
        </p:txBody>
      </p:sp>
      <p:sp>
        <p:nvSpPr>
          <p:cNvPr id="4" name="Text Placeholder 3"/>
          <p:cNvSpPr>
            <a:spLocks noGrp="1"/>
          </p:cNvSpPr>
          <p:nvPr>
            <p:ph type="body" sz="quarter" idx="14"/>
          </p:nvPr>
        </p:nvSpPr>
        <p:spPr>
          <a:xfrm>
            <a:off x="1331640" y="4326036"/>
            <a:ext cx="6480000" cy="261938"/>
          </a:xfrm>
        </p:spPr>
        <p:txBody>
          <a:bodyPr>
            <a:normAutofit/>
          </a:bodyPr>
          <a:lstStyle/>
          <a:p>
            <a:r>
              <a:rPr lang="en-US" dirty="0"/>
              <a:t>WP2 meeting 13 March 2018</a:t>
            </a:r>
          </a:p>
        </p:txBody>
      </p:sp>
    </p:spTree>
    <p:extLst>
      <p:ext uri="{BB962C8B-B14F-4D97-AF65-F5344CB8AC3E}">
        <p14:creationId xmlns:p14="http://schemas.microsoft.com/office/powerpoint/2010/main" val="39150064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Comparison with measured a4, b5 errors</a:t>
            </a:r>
          </a:p>
        </p:txBody>
      </p:sp>
      <p:sp>
        <p:nvSpPr>
          <p:cNvPr id="4" name="Slide Number Placeholder 3"/>
          <p:cNvSpPr>
            <a:spLocks noGrp="1"/>
          </p:cNvSpPr>
          <p:nvPr>
            <p:ph type="sldNum" sz="quarter" idx="12"/>
          </p:nvPr>
        </p:nvSpPr>
        <p:spPr/>
        <p:txBody>
          <a:bodyPr/>
          <a:lstStyle/>
          <a:p>
            <a:fld id="{BFDCA1C4-9514-7B4F-976F-D92F7E296653}" type="slidenum">
              <a:rPr lang="fr-FR" smtClean="0"/>
              <a:pPr/>
              <a:t>10</a:t>
            </a:fld>
            <a:endParaRPr lang="fr-FR"/>
          </a:p>
        </p:txBody>
      </p:sp>
      <p:grpSp>
        <p:nvGrpSpPr>
          <p:cNvPr id="5" name="Group 4"/>
          <p:cNvGrpSpPr/>
          <p:nvPr/>
        </p:nvGrpSpPr>
        <p:grpSpPr>
          <a:xfrm>
            <a:off x="4297680" y="822960"/>
            <a:ext cx="4754880" cy="2286000"/>
            <a:chOff x="4297680" y="868680"/>
            <a:chExt cx="4754880" cy="2286000"/>
          </a:xfrm>
        </p:grpSpPr>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297680" y="1143000"/>
              <a:ext cx="2286576" cy="2011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66560" y="1143000"/>
              <a:ext cx="2152191" cy="20116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4297680" y="868680"/>
              <a:ext cx="4754880" cy="276999"/>
            </a:xfrm>
            <a:prstGeom prst="rect">
              <a:avLst/>
            </a:prstGeom>
            <a:noFill/>
          </p:spPr>
          <p:txBody>
            <a:bodyPr wrap="square" rtlCol="0">
              <a:spAutoFit/>
            </a:bodyPr>
            <a:lstStyle/>
            <a:p>
              <a:r>
                <a:rPr lang="en-GB" sz="1200" dirty="0">
                  <a:solidFill>
                    <a:schemeClr val="bg2"/>
                  </a:solidFill>
                </a:rPr>
                <a:t>(S.I. Bermudez</a:t>
              </a:r>
              <a:r>
                <a:rPr lang="en-US" sz="1200" dirty="0">
                  <a:solidFill>
                    <a:schemeClr val="bg2"/>
                  </a:solidFill>
                </a:rPr>
                <a:t> et al, </a:t>
              </a:r>
              <a:r>
                <a:rPr lang="en-GB" sz="1200" dirty="0">
                  <a:solidFill>
                    <a:schemeClr val="bg2"/>
                  </a:solidFill>
                </a:rPr>
                <a:t>6th HL-LHC collaboration meeting, Nov 2016)</a:t>
              </a:r>
            </a:p>
          </p:txBody>
        </p:sp>
        <p:sp>
          <p:nvSpPr>
            <p:cNvPr id="9" name="Rounded Rectangle 8"/>
            <p:cNvSpPr/>
            <p:nvPr/>
          </p:nvSpPr>
          <p:spPr>
            <a:xfrm>
              <a:off x="5129784" y="1371600"/>
              <a:ext cx="216024" cy="731520"/>
            </a:xfrm>
            <a:prstGeom prst="roundRect">
              <a:avLst/>
            </a:prstGeom>
            <a:noFill/>
            <a:ln w="19050">
              <a:solidFill>
                <a:schemeClr val="accent6">
                  <a:lumMod val="75000"/>
                </a:schemeClr>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ounded Rectangle 9"/>
            <p:cNvSpPr/>
            <p:nvPr/>
          </p:nvSpPr>
          <p:spPr>
            <a:xfrm>
              <a:off x="7333488" y="1371600"/>
              <a:ext cx="216024" cy="1188720"/>
            </a:xfrm>
            <a:prstGeom prst="roundRect">
              <a:avLst/>
            </a:prstGeom>
            <a:noFill/>
            <a:ln w="19050">
              <a:solidFill>
                <a:schemeClr val="accent6">
                  <a:lumMod val="75000"/>
                </a:schemeClr>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6" name="Group 15"/>
          <p:cNvGrpSpPr/>
          <p:nvPr/>
        </p:nvGrpSpPr>
        <p:grpSpPr>
          <a:xfrm>
            <a:off x="365760" y="822960"/>
            <a:ext cx="3749040" cy="1538759"/>
            <a:chOff x="365760" y="868680"/>
            <a:chExt cx="3749040" cy="1538759"/>
          </a:xfrm>
        </p:grpSpPr>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65760" y="1188722"/>
              <a:ext cx="3749040" cy="1218717"/>
            </a:xfrm>
            <a:prstGeom prst="rect">
              <a:avLst/>
            </a:prstGeom>
            <a:ln w="15875">
              <a:solidFill>
                <a:schemeClr val="bg2"/>
              </a:solidFill>
            </a:ln>
          </p:spPr>
        </p:pic>
        <p:sp>
          <p:nvSpPr>
            <p:cNvPr id="14" name="TextBox 13"/>
            <p:cNvSpPr txBox="1"/>
            <p:nvPr/>
          </p:nvSpPr>
          <p:spPr>
            <a:xfrm>
              <a:off x="640080" y="868680"/>
              <a:ext cx="3306739" cy="276999"/>
            </a:xfrm>
            <a:prstGeom prst="rect">
              <a:avLst/>
            </a:prstGeom>
            <a:noFill/>
          </p:spPr>
          <p:txBody>
            <a:bodyPr wrap="none" rtlCol="0">
              <a:spAutoFit/>
            </a:bodyPr>
            <a:lstStyle/>
            <a:p>
              <a:r>
                <a:rPr lang="en-US" sz="1200" dirty="0">
                  <a:solidFill>
                    <a:schemeClr val="bg2"/>
                  </a:solidFill>
                </a:rPr>
                <a:t>(E. </a:t>
              </a:r>
              <a:r>
                <a:rPr lang="en-US" sz="1200" dirty="0" err="1">
                  <a:solidFill>
                    <a:schemeClr val="bg2"/>
                  </a:solidFill>
                </a:rPr>
                <a:t>Todesco</a:t>
              </a:r>
              <a:r>
                <a:rPr lang="en-US" sz="1200" dirty="0">
                  <a:solidFill>
                    <a:schemeClr val="bg2"/>
                  </a:solidFill>
                </a:rPr>
                <a:t> et al, 28-Feb-2017 WP2 meeting)</a:t>
              </a:r>
            </a:p>
          </p:txBody>
        </p:sp>
      </p:grpSp>
      <p:sp>
        <p:nvSpPr>
          <p:cNvPr id="17" name="TextBox 16"/>
          <p:cNvSpPr txBox="1"/>
          <p:nvPr/>
        </p:nvSpPr>
        <p:spPr>
          <a:xfrm>
            <a:off x="715456" y="3154680"/>
            <a:ext cx="8321040" cy="1677382"/>
          </a:xfrm>
          <a:prstGeom prst="rect">
            <a:avLst/>
          </a:prstGeom>
          <a:noFill/>
        </p:spPr>
        <p:txBody>
          <a:bodyPr wrap="square" rtlCol="0">
            <a:spAutoFit/>
          </a:bodyPr>
          <a:lstStyle/>
          <a:p>
            <a:pPr marL="182880" indent="-182880">
              <a:buFont typeface="Arial" panose="020B0604020202020204" pitchFamily="34" charset="0"/>
              <a:buChar char="•"/>
            </a:pPr>
            <a:r>
              <a:rPr lang="en-US" sz="1500" dirty="0">
                <a:solidFill>
                  <a:srgbClr val="00B050"/>
                </a:solidFill>
              </a:rPr>
              <a:t>So far, the measured a4 &amp; b5 are within the maximum values allowed by the corrector spec</a:t>
            </a:r>
          </a:p>
          <a:p>
            <a:pPr marL="457200" lvl="2" indent="-182880">
              <a:buFont typeface="Arial" panose="020B0604020202020204" pitchFamily="34" charset="0"/>
              <a:buChar char="•"/>
            </a:pPr>
            <a:r>
              <a:rPr lang="en-US" sz="1400" dirty="0">
                <a:solidFill>
                  <a:schemeClr val="bg2"/>
                </a:solidFill>
              </a:rPr>
              <a:t>measured a4 &lt; 6.5   </a:t>
            </a:r>
            <a:r>
              <a:rPr lang="en-US" sz="1400" dirty="0">
                <a:solidFill>
                  <a:schemeClr val="bg2"/>
                </a:solidFill>
                <a:sym typeface="Wingdings" panose="05000000000000000000" pitchFamily="2" charset="2"/>
              </a:rPr>
              <a:t>   </a:t>
            </a:r>
            <a:r>
              <a:rPr lang="en-US" sz="1400" dirty="0">
                <a:solidFill>
                  <a:schemeClr val="accent4"/>
                </a:solidFill>
                <a:sym typeface="Wingdings" panose="05000000000000000000" pitchFamily="2" charset="2"/>
              </a:rPr>
              <a:t>less than a4max =</a:t>
            </a:r>
            <a:r>
              <a:rPr lang="en-US" sz="1400" dirty="0">
                <a:solidFill>
                  <a:schemeClr val="accent4"/>
                </a:solidFill>
              </a:rPr>
              <a:t> 7.508   </a:t>
            </a:r>
            <a:r>
              <a:rPr lang="en-US" sz="1400" dirty="0">
                <a:solidFill>
                  <a:schemeClr val="accent4"/>
                </a:solidFill>
                <a:sym typeface="Wingdings" panose="05000000000000000000" pitchFamily="2" charset="2"/>
              </a:rPr>
              <a:t>   </a:t>
            </a:r>
            <a:r>
              <a:rPr lang="en-US" sz="1400" dirty="0">
                <a:solidFill>
                  <a:srgbClr val="7030A0"/>
                </a:solidFill>
                <a:sym typeface="Wingdings" panose="05000000000000000000" pitchFamily="2" charset="2"/>
              </a:rPr>
              <a:t>a margin of 13%</a:t>
            </a:r>
            <a:endParaRPr lang="en-US" sz="1400" dirty="0">
              <a:solidFill>
                <a:srgbClr val="7030A0"/>
              </a:solidFill>
            </a:endParaRPr>
          </a:p>
          <a:p>
            <a:pPr marL="457200" lvl="2" indent="-182880">
              <a:buFont typeface="Arial" panose="020B0604020202020204" pitchFamily="34" charset="0"/>
              <a:buChar char="•"/>
            </a:pPr>
            <a:r>
              <a:rPr lang="en-US" sz="1400" dirty="0">
                <a:solidFill>
                  <a:schemeClr val="bg2"/>
                </a:solidFill>
              </a:rPr>
              <a:t>measured b5 &lt; 3.2   </a:t>
            </a:r>
            <a:r>
              <a:rPr lang="en-US" sz="1400" dirty="0">
                <a:solidFill>
                  <a:schemeClr val="bg2"/>
                </a:solidFill>
                <a:sym typeface="Wingdings" panose="05000000000000000000" pitchFamily="2" charset="2"/>
              </a:rPr>
              <a:t>   </a:t>
            </a:r>
            <a:r>
              <a:rPr lang="en-US" sz="1400" dirty="0">
                <a:solidFill>
                  <a:schemeClr val="accent4"/>
                </a:solidFill>
                <a:sym typeface="Wingdings" panose="05000000000000000000" pitchFamily="2" charset="2"/>
              </a:rPr>
              <a:t>less than b5max = 3.778      </a:t>
            </a:r>
            <a:r>
              <a:rPr lang="en-US" sz="1400" dirty="0">
                <a:solidFill>
                  <a:srgbClr val="7030A0"/>
                </a:solidFill>
                <a:sym typeface="Wingdings" panose="05000000000000000000" pitchFamily="2" charset="2"/>
              </a:rPr>
              <a:t>a margin of 15%</a:t>
            </a:r>
          </a:p>
          <a:p>
            <a:pPr marL="182880" indent="-182880">
              <a:buFont typeface="Arial" panose="020B0604020202020204" pitchFamily="34" charset="0"/>
              <a:buChar char="•"/>
            </a:pPr>
            <a:r>
              <a:rPr lang="en-US" sz="1500" dirty="0">
                <a:solidFill>
                  <a:schemeClr val="tx1">
                    <a:lumMod val="65000"/>
                    <a:lumOff val="35000"/>
                  </a:schemeClr>
                </a:solidFill>
                <a:sym typeface="Wingdings" panose="05000000000000000000" pitchFamily="2" charset="2"/>
              </a:rPr>
              <a:t>The measurements have limited statistics to determine the distribution</a:t>
            </a:r>
          </a:p>
          <a:p>
            <a:pPr marL="182880" indent="-182880">
              <a:buFont typeface="Arial" panose="020B0604020202020204" pitchFamily="34" charset="0"/>
              <a:buChar char="•"/>
            </a:pPr>
            <a:r>
              <a:rPr lang="en-US" sz="1500" dirty="0">
                <a:solidFill>
                  <a:schemeClr val="bg2"/>
                </a:solidFill>
                <a:sym typeface="Wingdings" panose="05000000000000000000" pitchFamily="2" charset="2"/>
              </a:rPr>
              <a:t>The margin on the corrector strength can be increased by </a:t>
            </a:r>
          </a:p>
          <a:p>
            <a:pPr marL="640042" lvl="1" indent="-182880">
              <a:buFont typeface="Arial" panose="020B0604020202020204" pitchFamily="34" charset="0"/>
              <a:buChar char="•"/>
            </a:pPr>
            <a:r>
              <a:rPr lang="en-US" sz="1500" dirty="0">
                <a:solidFill>
                  <a:schemeClr val="bg2"/>
                </a:solidFill>
                <a:sym typeface="Wingdings" panose="05000000000000000000" pitchFamily="2" charset="2"/>
              </a:rPr>
              <a:t>making the correctors longer and/or </a:t>
            </a:r>
          </a:p>
          <a:p>
            <a:pPr marL="640042" lvl="1" indent="-182880">
              <a:buFont typeface="Arial" panose="020B0604020202020204" pitchFamily="34" charset="0"/>
              <a:buChar char="•"/>
            </a:pPr>
            <a:r>
              <a:rPr lang="en-US" sz="1500" dirty="0">
                <a:solidFill>
                  <a:schemeClr val="bg2"/>
                </a:solidFill>
                <a:sym typeface="Wingdings" panose="05000000000000000000" pitchFamily="2" charset="2"/>
              </a:rPr>
              <a:t>increasing the maximum corrector current</a:t>
            </a:r>
            <a:endParaRPr lang="en-US" sz="1500" dirty="0">
              <a:solidFill>
                <a:schemeClr val="bg2"/>
              </a:solidFill>
            </a:endParaRPr>
          </a:p>
        </p:txBody>
      </p:sp>
    </p:spTree>
    <p:extLst>
      <p:ext uri="{BB962C8B-B14F-4D97-AF65-F5344CB8AC3E}">
        <p14:creationId xmlns:p14="http://schemas.microsoft.com/office/powerpoint/2010/main" val="38985544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Conclusions</a:t>
            </a:r>
          </a:p>
        </p:txBody>
      </p:sp>
      <p:sp>
        <p:nvSpPr>
          <p:cNvPr id="3" name="Content Placeholder 2"/>
          <p:cNvSpPr>
            <a:spLocks noGrp="1"/>
          </p:cNvSpPr>
          <p:nvPr>
            <p:ph idx="1"/>
          </p:nvPr>
        </p:nvSpPr>
        <p:spPr>
          <a:xfrm>
            <a:off x="457200" y="731520"/>
            <a:ext cx="8229600" cy="3931920"/>
          </a:xfrm>
        </p:spPr>
        <p:txBody>
          <a:bodyPr>
            <a:normAutofit fontScale="85000" lnSpcReduction="20000"/>
          </a:bodyPr>
          <a:lstStyle/>
          <a:p>
            <a:pPr>
              <a:lnSpc>
                <a:spcPct val="120000"/>
              </a:lnSpc>
              <a:spcBef>
                <a:spcPts val="0"/>
              </a:spcBef>
              <a:spcAft>
                <a:spcPts val="300"/>
              </a:spcAft>
            </a:pPr>
            <a:r>
              <a:rPr lang="en-US" sz="1800" dirty="0">
                <a:solidFill>
                  <a:schemeClr val="tx1">
                    <a:lumMod val="65000"/>
                    <a:lumOff val="35000"/>
                  </a:schemeClr>
                </a:solidFill>
              </a:rPr>
              <a:t>Impact of large a4, b5 IT errors on the collision DA is evaluated in the range of a4u, a4r &lt; 4 and b5u, b5r &lt; 3</a:t>
            </a:r>
          </a:p>
          <a:p>
            <a:pPr>
              <a:lnSpc>
                <a:spcPct val="120000"/>
              </a:lnSpc>
              <a:spcBef>
                <a:spcPts val="0"/>
              </a:spcBef>
              <a:spcAft>
                <a:spcPts val="300"/>
              </a:spcAft>
            </a:pPr>
            <a:r>
              <a:rPr lang="en-US" sz="1800" dirty="0">
                <a:solidFill>
                  <a:schemeClr val="accent4"/>
                </a:solidFill>
              </a:rPr>
              <a:t>A “desirable” a4, b5 range, where the impact on the DA is relatively small, is estimated to be within a4u, a4r &lt; 2 and b5u, b5r &lt; 1</a:t>
            </a:r>
          </a:p>
          <a:p>
            <a:pPr>
              <a:lnSpc>
                <a:spcPct val="120000"/>
              </a:lnSpc>
              <a:spcBef>
                <a:spcPts val="0"/>
              </a:spcBef>
              <a:spcAft>
                <a:spcPts val="300"/>
              </a:spcAft>
            </a:pPr>
            <a:r>
              <a:rPr lang="en-US" sz="1800" dirty="0">
                <a:solidFill>
                  <a:schemeClr val="tx1">
                    <a:lumMod val="65000"/>
                    <a:lumOff val="35000"/>
                  </a:schemeClr>
                </a:solidFill>
              </a:rPr>
              <a:t>A large number of seeds (600) is used to determine the maximum strengths of IT a4, b5 correctors vs the a4, b5 IT errors</a:t>
            </a:r>
          </a:p>
          <a:p>
            <a:pPr>
              <a:lnSpc>
                <a:spcPct val="120000"/>
              </a:lnSpc>
              <a:spcBef>
                <a:spcPts val="0"/>
              </a:spcBef>
              <a:spcAft>
                <a:spcPts val="300"/>
              </a:spcAft>
            </a:pPr>
            <a:r>
              <a:rPr lang="en-US" sz="1800" dirty="0">
                <a:solidFill>
                  <a:schemeClr val="bg2"/>
                </a:solidFill>
                <a:sym typeface="Wingdings" panose="05000000000000000000" pitchFamily="2" charset="2"/>
              </a:rPr>
              <a:t>The present corrector spec is compatible with the errors up to</a:t>
            </a:r>
          </a:p>
          <a:p>
            <a:pPr lvl="1">
              <a:lnSpc>
                <a:spcPct val="120000"/>
              </a:lnSpc>
              <a:spcBef>
                <a:spcPts val="0"/>
              </a:spcBef>
              <a:spcAft>
                <a:spcPts val="300"/>
              </a:spcAft>
            </a:pPr>
            <a:r>
              <a:rPr lang="en-US" sz="1700" dirty="0">
                <a:solidFill>
                  <a:schemeClr val="accent4"/>
                </a:solidFill>
                <a:sym typeface="Wingdings" panose="05000000000000000000" pitchFamily="2" charset="2"/>
              </a:rPr>
              <a:t>a4max = 7.508, corresponding to the maximum a4u = a4r = 1.877</a:t>
            </a:r>
          </a:p>
          <a:p>
            <a:pPr lvl="1">
              <a:lnSpc>
                <a:spcPct val="120000"/>
              </a:lnSpc>
              <a:spcBef>
                <a:spcPts val="0"/>
              </a:spcBef>
              <a:spcAft>
                <a:spcPts val="300"/>
              </a:spcAft>
            </a:pPr>
            <a:r>
              <a:rPr lang="en-US" sz="1700" dirty="0">
                <a:solidFill>
                  <a:schemeClr val="accent4"/>
                </a:solidFill>
                <a:sym typeface="Wingdings" panose="05000000000000000000" pitchFamily="2" charset="2"/>
              </a:rPr>
              <a:t>b5max = 3.778, corresponding to the maximum b5u = b5r = 0.944</a:t>
            </a:r>
          </a:p>
          <a:p>
            <a:pPr>
              <a:lnSpc>
                <a:spcPct val="120000"/>
              </a:lnSpc>
              <a:spcBef>
                <a:spcPts val="0"/>
              </a:spcBef>
              <a:spcAft>
                <a:spcPts val="300"/>
              </a:spcAft>
            </a:pPr>
            <a:r>
              <a:rPr lang="en-US" sz="1800" dirty="0">
                <a:solidFill>
                  <a:srgbClr val="00B050"/>
                </a:solidFill>
                <a:sym typeface="Wingdings" panose="05000000000000000000" pitchFamily="2" charset="2"/>
              </a:rPr>
              <a:t>These “acceptable” error values are within the estimated “desirable” range</a:t>
            </a:r>
          </a:p>
          <a:p>
            <a:pPr>
              <a:lnSpc>
                <a:spcPct val="120000"/>
              </a:lnSpc>
              <a:spcBef>
                <a:spcPts val="0"/>
              </a:spcBef>
              <a:spcAft>
                <a:spcPts val="300"/>
              </a:spcAft>
            </a:pPr>
            <a:r>
              <a:rPr lang="en-US" sz="1800" dirty="0">
                <a:solidFill>
                  <a:schemeClr val="bg2"/>
                </a:solidFill>
                <a:sym typeface="Wingdings" panose="05000000000000000000" pitchFamily="2" charset="2"/>
              </a:rPr>
              <a:t>The impact of D1 a4, b5 spec errors on the maximum corrector strength is small </a:t>
            </a:r>
          </a:p>
          <a:p>
            <a:pPr>
              <a:lnSpc>
                <a:spcPct val="120000"/>
              </a:lnSpc>
              <a:spcBef>
                <a:spcPts val="0"/>
              </a:spcBef>
              <a:spcAft>
                <a:spcPts val="300"/>
              </a:spcAft>
            </a:pPr>
            <a:r>
              <a:rPr lang="en-US" sz="1800" dirty="0">
                <a:solidFill>
                  <a:schemeClr val="accent4"/>
                </a:solidFill>
                <a:sym typeface="Wingdings" panose="05000000000000000000" pitchFamily="2" charset="2"/>
              </a:rPr>
              <a:t>So far, the measured a4, b5 errors are below the estimated maximum “acceptable” errors, with a margin of 13% (a4) and 15% (b5)</a:t>
            </a:r>
          </a:p>
          <a:p>
            <a:pPr lvl="1">
              <a:lnSpc>
                <a:spcPct val="120000"/>
              </a:lnSpc>
              <a:spcBef>
                <a:spcPts val="0"/>
              </a:spcBef>
              <a:spcAft>
                <a:spcPts val="300"/>
              </a:spcAft>
            </a:pPr>
            <a:r>
              <a:rPr lang="en-US" sz="1700" dirty="0">
                <a:solidFill>
                  <a:schemeClr val="bg2"/>
                </a:solidFill>
                <a:sym typeface="Wingdings" panose="05000000000000000000" pitchFamily="2" charset="2"/>
              </a:rPr>
              <a:t>The margin can be increased by making the correctors longer and/or increasing the maximum corrector current</a:t>
            </a:r>
            <a:endParaRPr lang="en-US" sz="1700" dirty="0">
              <a:solidFill>
                <a:schemeClr val="bg2"/>
              </a:solidFill>
            </a:endParaRPr>
          </a:p>
        </p:txBody>
      </p:sp>
      <p:sp>
        <p:nvSpPr>
          <p:cNvPr id="5" name="Slide Number Placeholder 4"/>
          <p:cNvSpPr>
            <a:spLocks noGrp="1"/>
          </p:cNvSpPr>
          <p:nvPr>
            <p:ph type="sldNum" sz="quarter" idx="12"/>
          </p:nvPr>
        </p:nvSpPr>
        <p:spPr/>
        <p:txBody>
          <a:bodyPr/>
          <a:lstStyle/>
          <a:p>
            <a:fld id="{BFDCA1C4-9514-7B4F-976F-D92F7E296653}" type="slidenum">
              <a:rPr lang="fr-FR" smtClean="0">
                <a:solidFill>
                  <a:srgbClr val="64BCD9"/>
                </a:solidFill>
              </a:rPr>
              <a:pPr/>
              <a:t>11</a:t>
            </a:fld>
            <a:endParaRPr lang="fr-FR">
              <a:solidFill>
                <a:srgbClr val="64BCD9"/>
              </a:solidFill>
            </a:endParaRPr>
          </a:p>
        </p:txBody>
      </p:sp>
    </p:spTree>
    <p:extLst>
      <p:ext uri="{BB962C8B-B14F-4D97-AF65-F5344CB8AC3E}">
        <p14:creationId xmlns:p14="http://schemas.microsoft.com/office/powerpoint/2010/main" val="9233104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Outline</a:t>
            </a:r>
          </a:p>
        </p:txBody>
      </p:sp>
      <p:sp>
        <p:nvSpPr>
          <p:cNvPr id="3" name="Content Placeholder 2"/>
          <p:cNvSpPr>
            <a:spLocks noGrp="1"/>
          </p:cNvSpPr>
          <p:nvPr>
            <p:ph idx="1"/>
          </p:nvPr>
        </p:nvSpPr>
        <p:spPr/>
        <p:txBody>
          <a:bodyPr>
            <a:noAutofit/>
          </a:bodyPr>
          <a:lstStyle/>
          <a:p>
            <a:pPr>
              <a:spcBef>
                <a:spcPts val="0"/>
              </a:spcBef>
              <a:spcAft>
                <a:spcPts val="1200"/>
              </a:spcAft>
            </a:pPr>
            <a:r>
              <a:rPr lang="en-US" sz="2000" dirty="0">
                <a:solidFill>
                  <a:schemeClr val="tx1">
                    <a:lumMod val="65000"/>
                    <a:lumOff val="35000"/>
                  </a:schemeClr>
                </a:solidFill>
              </a:rPr>
              <a:t>Expanded DA study of large IT a4, b5 errors including different ratios of a4 to b5 for a complete 2D scan</a:t>
            </a:r>
          </a:p>
          <a:p>
            <a:pPr>
              <a:spcBef>
                <a:spcPts val="0"/>
              </a:spcBef>
              <a:spcAft>
                <a:spcPts val="1200"/>
              </a:spcAft>
            </a:pPr>
            <a:r>
              <a:rPr lang="en-US" sz="2000" dirty="0">
                <a:solidFill>
                  <a:schemeClr val="tx1">
                    <a:lumMod val="65000"/>
                    <a:lumOff val="35000"/>
                  </a:schemeClr>
                </a:solidFill>
              </a:rPr>
              <a:t>More accurate estimate of the maximum strength of the IT a4, b5 correctors with increased number of random seeds from 60 to 600</a:t>
            </a:r>
          </a:p>
          <a:p>
            <a:pPr>
              <a:spcBef>
                <a:spcPts val="0"/>
              </a:spcBef>
              <a:spcAft>
                <a:spcPts val="1200"/>
              </a:spcAft>
            </a:pPr>
            <a:r>
              <a:rPr lang="en-US" sz="2000" dirty="0">
                <a:solidFill>
                  <a:schemeClr val="tx1">
                    <a:lumMod val="65000"/>
                    <a:lumOff val="35000"/>
                  </a:schemeClr>
                </a:solidFill>
              </a:rPr>
              <a:t>Estimate of the effect of a4, b5 in D1 on the IT corrector’s strengths</a:t>
            </a:r>
          </a:p>
          <a:p>
            <a:pPr>
              <a:spcBef>
                <a:spcPts val="0"/>
              </a:spcBef>
              <a:spcAft>
                <a:spcPts val="1200"/>
              </a:spcAft>
            </a:pPr>
            <a:r>
              <a:rPr lang="en-US" sz="2000" dirty="0">
                <a:solidFill>
                  <a:schemeClr val="tx1">
                    <a:lumMod val="65000"/>
                    <a:lumOff val="35000"/>
                  </a:schemeClr>
                </a:solidFill>
              </a:rPr>
              <a:t>Evaluation of maximum allowed a4 and b5 uncertainty/random errors for the present corrector specifications</a:t>
            </a:r>
          </a:p>
          <a:p>
            <a:pPr algn="l">
              <a:spcBef>
                <a:spcPts val="0"/>
              </a:spcBef>
              <a:spcAft>
                <a:spcPts val="1200"/>
              </a:spcAft>
            </a:pPr>
            <a:r>
              <a:rPr lang="en-US" sz="2000" dirty="0">
                <a:solidFill>
                  <a:schemeClr val="tx1">
                    <a:lumMod val="65000"/>
                    <a:lumOff val="35000"/>
                  </a:schemeClr>
                </a:solidFill>
              </a:rPr>
              <a:t>Comparison with the measured a4, b5 data</a:t>
            </a:r>
          </a:p>
          <a:p>
            <a:pPr algn="l">
              <a:spcBef>
                <a:spcPts val="0"/>
              </a:spcBef>
              <a:spcAft>
                <a:spcPts val="1200"/>
              </a:spcAft>
            </a:pPr>
            <a:r>
              <a:rPr lang="en-US" sz="2000" dirty="0">
                <a:solidFill>
                  <a:schemeClr val="tx1">
                    <a:lumMod val="65000"/>
                    <a:lumOff val="35000"/>
                  </a:schemeClr>
                </a:solidFill>
              </a:rPr>
              <a:t>Conclusions</a:t>
            </a:r>
          </a:p>
        </p:txBody>
      </p:sp>
      <p:sp>
        <p:nvSpPr>
          <p:cNvPr id="5" name="Slide Number Placeholder 4"/>
          <p:cNvSpPr>
            <a:spLocks noGrp="1"/>
          </p:cNvSpPr>
          <p:nvPr>
            <p:ph type="sldNum" sz="quarter" idx="12"/>
          </p:nvPr>
        </p:nvSpPr>
        <p:spPr/>
        <p:txBody>
          <a:bodyPr/>
          <a:lstStyle/>
          <a:p>
            <a:fld id="{BFDCA1C4-9514-7B4F-976F-D92F7E296653}" type="slidenum">
              <a:rPr lang="fr-FR" smtClean="0"/>
              <a:pPr/>
              <a:t>2</a:t>
            </a:fld>
            <a:endParaRPr lang="fr-FR"/>
          </a:p>
        </p:txBody>
      </p:sp>
    </p:spTree>
    <p:extLst>
      <p:ext uri="{BB962C8B-B14F-4D97-AF65-F5344CB8AC3E}">
        <p14:creationId xmlns:p14="http://schemas.microsoft.com/office/powerpoint/2010/main" val="29706454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 simulations set-up</a:t>
            </a:r>
          </a:p>
        </p:txBody>
      </p:sp>
      <p:sp>
        <p:nvSpPr>
          <p:cNvPr id="3" name="Content Placeholder 2"/>
          <p:cNvSpPr>
            <a:spLocks noGrp="1"/>
          </p:cNvSpPr>
          <p:nvPr>
            <p:ph idx="1"/>
          </p:nvPr>
        </p:nvSpPr>
        <p:spPr>
          <a:xfrm>
            <a:off x="756016" y="555526"/>
            <a:ext cx="8280480" cy="4273014"/>
          </a:xfrm>
        </p:spPr>
        <p:txBody>
          <a:bodyPr>
            <a:normAutofit fontScale="47500" lnSpcReduction="20000"/>
          </a:bodyPr>
          <a:lstStyle/>
          <a:p>
            <a:r>
              <a:rPr lang="en-US" sz="3400" dirty="0">
                <a:solidFill>
                  <a:schemeClr val="bg2"/>
                </a:solidFill>
              </a:rPr>
              <a:t>Lattice configuration </a:t>
            </a:r>
          </a:p>
          <a:p>
            <a:pPr lvl="1"/>
            <a:r>
              <a:rPr lang="en-US" sz="2900" dirty="0">
                <a:solidFill>
                  <a:schemeClr val="tx1">
                    <a:lumMod val="65000"/>
                    <a:lumOff val="35000"/>
                  </a:schemeClr>
                </a:solidFill>
              </a:rPr>
              <a:t>HLLHCV1.0 lattice at collision (7 TeV)</a:t>
            </a:r>
          </a:p>
          <a:p>
            <a:pPr lvl="1"/>
            <a:r>
              <a:rPr lang="en-US" sz="2900" dirty="0">
                <a:solidFill>
                  <a:schemeClr val="tx1">
                    <a:lumMod val="65000"/>
                    <a:lumOff val="35000"/>
                  </a:schemeClr>
                </a:solidFill>
              </a:rPr>
              <a:t>Tune: 62.31, 60.32</a:t>
            </a:r>
          </a:p>
          <a:p>
            <a:pPr lvl="1"/>
            <a:r>
              <a:rPr lang="en-US" sz="2900" dirty="0">
                <a:solidFill>
                  <a:schemeClr val="tx1">
                    <a:lumMod val="65000"/>
                    <a:lumOff val="35000"/>
                  </a:schemeClr>
                </a:solidFill>
              </a:rPr>
              <a:t>Chromaticity: +3</a:t>
            </a:r>
          </a:p>
          <a:p>
            <a:pPr lvl="1"/>
            <a:r>
              <a:rPr lang="en-US" sz="2900" dirty="0">
                <a:solidFill>
                  <a:schemeClr val="tx1">
                    <a:lumMod val="65000"/>
                    <a:lumOff val="35000"/>
                  </a:schemeClr>
                </a:solidFill>
              </a:rPr>
              <a:t>Normalized emittance: 2.5 </a:t>
            </a:r>
            <a:r>
              <a:rPr lang="en-US" sz="2900" dirty="0">
                <a:solidFill>
                  <a:schemeClr val="tx1">
                    <a:lumMod val="65000"/>
                    <a:lumOff val="35000"/>
                  </a:schemeClr>
                </a:solidFill>
                <a:latin typeface="Symbol" panose="05050102010706020507" pitchFamily="18" charset="2"/>
              </a:rPr>
              <a:t>m</a:t>
            </a:r>
            <a:r>
              <a:rPr lang="en-US" sz="2900" dirty="0">
                <a:solidFill>
                  <a:schemeClr val="tx1">
                    <a:lumMod val="65000"/>
                    <a:lumOff val="35000"/>
                  </a:schemeClr>
                </a:solidFill>
              </a:rPr>
              <a:t>m</a:t>
            </a:r>
          </a:p>
          <a:p>
            <a:pPr lvl="1"/>
            <a:r>
              <a:rPr lang="en-US" sz="2900" dirty="0">
                <a:solidFill>
                  <a:schemeClr val="tx1">
                    <a:lumMod val="65000"/>
                    <a:lumOff val="35000"/>
                  </a:schemeClr>
                </a:solidFill>
              </a:rPr>
              <a:t>Arc errors and standard corrections</a:t>
            </a:r>
          </a:p>
          <a:p>
            <a:pPr lvl="1"/>
            <a:r>
              <a:rPr lang="en-US" sz="2900" dirty="0">
                <a:solidFill>
                  <a:schemeClr val="tx1">
                    <a:lumMod val="65000"/>
                    <a:lumOff val="35000"/>
                  </a:schemeClr>
                </a:solidFill>
              </a:rPr>
              <a:t>IT non-linear correctors in IR1, IR5</a:t>
            </a:r>
          </a:p>
          <a:p>
            <a:pPr lvl="1"/>
            <a:r>
              <a:rPr lang="en-US" sz="2900" dirty="0">
                <a:solidFill>
                  <a:schemeClr val="bg2"/>
                </a:solidFill>
              </a:rPr>
              <a:t>60 error seeds for calculation of DA</a:t>
            </a:r>
          </a:p>
          <a:p>
            <a:pPr lvl="1"/>
            <a:r>
              <a:rPr lang="en-US" sz="2900" dirty="0">
                <a:solidFill>
                  <a:schemeClr val="accent4"/>
                </a:solidFill>
              </a:rPr>
              <a:t>600 seeds for calculation of the IT corrector strengths</a:t>
            </a:r>
          </a:p>
          <a:p>
            <a:endParaRPr lang="en-US" dirty="0"/>
          </a:p>
          <a:p>
            <a:r>
              <a:rPr lang="en-US" sz="3400" dirty="0">
                <a:solidFill>
                  <a:schemeClr val="bg2"/>
                </a:solidFill>
              </a:rPr>
              <a:t>FQ tables of IT, D1, D2, Q4, Q5 magnets</a:t>
            </a:r>
          </a:p>
          <a:p>
            <a:pPr lvl="1"/>
            <a:r>
              <a:rPr lang="en-US" sz="2900" dirty="0">
                <a:solidFill>
                  <a:schemeClr val="tx1">
                    <a:lumMod val="65000"/>
                    <a:lumOff val="35000"/>
                  </a:schemeClr>
                </a:solidFill>
              </a:rPr>
              <a:t>“ITbody_errortable_5”, “ITcs_errortable_v5”, “ITnc_errortable_v5” (with end effects)</a:t>
            </a:r>
          </a:p>
          <a:p>
            <a:pPr lvl="1"/>
            <a:r>
              <a:rPr lang="en-US" sz="2900" dirty="0">
                <a:solidFill>
                  <a:schemeClr val="tx1">
                    <a:lumMod val="65000"/>
                    <a:lumOff val="35000"/>
                  </a:schemeClr>
                </a:solidFill>
              </a:rPr>
              <a:t>“D1_errortable_v1_spec”, “D2_errortable_v5_spec”</a:t>
            </a:r>
          </a:p>
          <a:p>
            <a:pPr lvl="1"/>
            <a:r>
              <a:rPr lang="en-US" sz="2900" dirty="0">
                <a:solidFill>
                  <a:schemeClr val="tx1">
                    <a:lumMod val="65000"/>
                    <a:lumOff val="35000"/>
                  </a:schemeClr>
                </a:solidFill>
              </a:rPr>
              <a:t>“Q4_errortable_v2_spec”, “Q5_errortable_v0_spec”</a:t>
            </a:r>
          </a:p>
          <a:p>
            <a:pPr lvl="1"/>
            <a:r>
              <a:rPr lang="en-US" sz="2900" dirty="0">
                <a:solidFill>
                  <a:schemeClr val="tx1">
                    <a:lumMod val="65000"/>
                    <a:lumOff val="35000"/>
                  </a:schemeClr>
                </a:solidFill>
              </a:rPr>
              <a:t>a2 and b2 terms are set to zero to simulate linear correction</a:t>
            </a:r>
          </a:p>
          <a:p>
            <a:endParaRPr lang="en-US" dirty="0"/>
          </a:p>
          <a:p>
            <a:r>
              <a:rPr lang="en-US" sz="3400" dirty="0">
                <a:solidFill>
                  <a:schemeClr val="bg2"/>
                </a:solidFill>
              </a:rPr>
              <a:t>Beam-beam effects are not included</a:t>
            </a:r>
          </a:p>
          <a:p>
            <a:pPr>
              <a:lnSpc>
                <a:spcPts val="1800"/>
              </a:lnSpc>
            </a:pPr>
            <a:r>
              <a:rPr lang="en-US" sz="3200" b="1" dirty="0">
                <a:solidFill>
                  <a:schemeClr val="tx1">
                    <a:lumMod val="65000"/>
                    <a:lumOff val="35000"/>
                  </a:schemeClr>
                </a:solidFill>
              </a:rPr>
              <a:t>Field errors are randomly generated according to					        , where random   </a:t>
            </a:r>
            <a:r>
              <a:rPr lang="en-US" sz="3200" b="1" dirty="0" err="1">
                <a:solidFill>
                  <a:schemeClr val="tx1">
                    <a:lumMod val="65000"/>
                    <a:lumOff val="35000"/>
                  </a:schemeClr>
                </a:solidFill>
                <a:latin typeface="Symbol" panose="05050102010706020507" pitchFamily="18" charset="2"/>
              </a:rPr>
              <a:t>x</a:t>
            </a:r>
            <a:r>
              <a:rPr lang="en-US" sz="3200" b="1" baseline="-25000" dirty="0" err="1">
                <a:solidFill>
                  <a:schemeClr val="tx1">
                    <a:lumMod val="65000"/>
                    <a:lumOff val="35000"/>
                  </a:schemeClr>
                </a:solidFill>
              </a:rPr>
              <a:t>u</a:t>
            </a:r>
            <a:r>
              <a:rPr lang="en-US" sz="3200" b="1" dirty="0">
                <a:solidFill>
                  <a:schemeClr val="tx1">
                    <a:lumMod val="65000"/>
                    <a:lumOff val="35000"/>
                  </a:schemeClr>
                </a:solidFill>
              </a:rPr>
              <a:t> &lt; 1.5 and </a:t>
            </a:r>
            <a:r>
              <a:rPr lang="en-US" sz="3200" b="1" dirty="0" err="1">
                <a:solidFill>
                  <a:schemeClr val="tx1">
                    <a:lumMod val="65000"/>
                    <a:lumOff val="35000"/>
                  </a:schemeClr>
                </a:solidFill>
                <a:latin typeface="Symbol" panose="05050102010706020507" pitchFamily="18" charset="2"/>
              </a:rPr>
              <a:t>x</a:t>
            </a:r>
            <a:r>
              <a:rPr lang="en-US" sz="3200" b="1" baseline="-25000" dirty="0" err="1">
                <a:solidFill>
                  <a:schemeClr val="tx1">
                    <a:lumMod val="65000"/>
                    <a:lumOff val="35000"/>
                  </a:schemeClr>
                </a:solidFill>
              </a:rPr>
              <a:t>r</a:t>
            </a:r>
            <a:r>
              <a:rPr lang="en-US" sz="3200" b="1" dirty="0">
                <a:solidFill>
                  <a:schemeClr val="tx1">
                    <a:lumMod val="65000"/>
                    <a:lumOff val="35000"/>
                  </a:schemeClr>
                </a:solidFill>
              </a:rPr>
              <a:t> &lt; 3 (with </a:t>
            </a:r>
            <a:r>
              <a:rPr lang="en-US" sz="3200" b="1" dirty="0" err="1">
                <a:solidFill>
                  <a:schemeClr val="tx1">
                    <a:lumMod val="65000"/>
                    <a:lumOff val="35000"/>
                  </a:schemeClr>
                </a:solidFill>
                <a:latin typeface="Symbol" panose="05050102010706020507" pitchFamily="18" charset="2"/>
              </a:rPr>
              <a:t>s</a:t>
            </a:r>
            <a:r>
              <a:rPr lang="en-US" sz="3200" b="1" baseline="-25000" dirty="0" err="1">
                <a:solidFill>
                  <a:schemeClr val="tx1">
                    <a:lumMod val="65000"/>
                    <a:lumOff val="35000"/>
                  </a:schemeClr>
                </a:solidFill>
                <a:latin typeface="Symbol" panose="05050102010706020507" pitchFamily="18" charset="2"/>
              </a:rPr>
              <a:t>x</a:t>
            </a:r>
            <a:r>
              <a:rPr lang="en-US" sz="3200" b="1" dirty="0">
                <a:solidFill>
                  <a:schemeClr val="tx1">
                    <a:lumMod val="65000"/>
                    <a:lumOff val="35000"/>
                  </a:schemeClr>
                </a:solidFill>
              </a:rPr>
              <a:t> = 1); and similarly for the a-terms</a:t>
            </a:r>
          </a:p>
        </p:txBody>
      </p:sp>
      <p:sp>
        <p:nvSpPr>
          <p:cNvPr id="5" name="Slide Number Placeholder 4"/>
          <p:cNvSpPr>
            <a:spLocks noGrp="1"/>
          </p:cNvSpPr>
          <p:nvPr>
            <p:ph type="sldNum" sz="quarter" idx="12"/>
          </p:nvPr>
        </p:nvSpPr>
        <p:spPr/>
        <p:txBody>
          <a:bodyPr/>
          <a:lstStyle/>
          <a:p>
            <a:fld id="{BFDCA1C4-9514-7B4F-976F-D92F7E296653}" type="slidenum">
              <a:rPr lang="fr-FR" smtClean="0"/>
              <a:pPr/>
              <a:t>3</a:t>
            </a:fld>
            <a:endParaRPr lang="fr-FR"/>
          </a:p>
        </p:txBody>
      </p:sp>
      <p:pic>
        <p:nvPicPr>
          <p:cNvPr id="6" name="Picture 5">
            <a:extLst>
              <a:ext uri="{FF2B5EF4-FFF2-40B4-BE49-F238E27FC236}">
                <a16:creationId xmlns:a16="http://schemas.microsoft.com/office/drawing/2014/main" id="{6E948A3B-F67C-1B48-A733-9B53BAA6283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00128" y="4227934"/>
            <a:ext cx="2256248" cy="288032"/>
          </a:xfrm>
          <a:prstGeom prst="rect">
            <a:avLst/>
          </a:prstGeom>
        </p:spPr>
      </p:pic>
    </p:spTree>
    <p:extLst>
      <p:ext uri="{BB962C8B-B14F-4D97-AF65-F5344CB8AC3E}">
        <p14:creationId xmlns:p14="http://schemas.microsoft.com/office/powerpoint/2010/main" val="15170761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Minimum DA vs a4 &amp; b5</a:t>
            </a:r>
          </a:p>
        </p:txBody>
      </p:sp>
      <p:sp>
        <p:nvSpPr>
          <p:cNvPr id="5" name="Slide Number Placeholder 4"/>
          <p:cNvSpPr>
            <a:spLocks noGrp="1"/>
          </p:cNvSpPr>
          <p:nvPr>
            <p:ph type="sldNum" sz="quarter" idx="12"/>
          </p:nvPr>
        </p:nvSpPr>
        <p:spPr/>
        <p:txBody>
          <a:bodyPr/>
          <a:lstStyle/>
          <a:p>
            <a:fld id="{BFDCA1C4-9514-7B4F-976F-D92F7E296653}" type="slidenum">
              <a:rPr lang="fr-FR" smtClean="0"/>
              <a:pPr/>
              <a:t>4</a:t>
            </a:fld>
            <a:endParaRPr lang="fr-FR"/>
          </a:p>
        </p:txBody>
      </p:sp>
      <p:sp>
        <p:nvSpPr>
          <p:cNvPr id="9" name="TextBox 8"/>
          <p:cNvSpPr txBox="1"/>
          <p:nvPr/>
        </p:nvSpPr>
        <p:spPr>
          <a:xfrm>
            <a:off x="457200" y="731520"/>
            <a:ext cx="8229600" cy="1014984"/>
          </a:xfrm>
          <a:prstGeom prst="rect">
            <a:avLst/>
          </a:prstGeom>
          <a:noFill/>
        </p:spPr>
        <p:txBody>
          <a:bodyPr wrap="square" rtlCol="0">
            <a:spAutoFit/>
          </a:bodyPr>
          <a:lstStyle/>
          <a:p>
            <a:pPr marL="285750" indent="-285750">
              <a:buFont typeface="Arial" panose="020B0604020202020204" pitchFamily="34" charset="0"/>
              <a:buChar char="•"/>
            </a:pPr>
            <a:r>
              <a:rPr lang="en-US" sz="1500" dirty="0">
                <a:solidFill>
                  <a:srgbClr val="00B050"/>
                </a:solidFill>
              </a:rPr>
              <a:t>Relatively mild impact at u/r a4 &lt; 3 and b5 &lt; 1.5</a:t>
            </a:r>
            <a:endParaRPr lang="en-US" sz="1500" dirty="0">
              <a:solidFill>
                <a:schemeClr val="accent4"/>
              </a:solidFill>
            </a:endParaRPr>
          </a:p>
          <a:p>
            <a:pPr marL="285750" indent="-285750">
              <a:buFont typeface="Arial" panose="020B0604020202020204" pitchFamily="34" charset="0"/>
              <a:buChar char="•"/>
            </a:pPr>
            <a:r>
              <a:rPr lang="en-US" sz="1500" dirty="0">
                <a:solidFill>
                  <a:schemeClr val="accent4"/>
                </a:solidFill>
              </a:rPr>
              <a:t>Strong impact at u/r b5 &gt; 1.5 (</a:t>
            </a:r>
            <a:r>
              <a:rPr lang="en-US" sz="1500" dirty="0">
                <a:solidFill>
                  <a:schemeClr val="bg2"/>
                </a:solidFill>
              </a:rPr>
              <a:t>1.7</a:t>
            </a:r>
            <a:r>
              <a:rPr lang="en-US" sz="1500" dirty="0">
                <a:solidFill>
                  <a:schemeClr val="bg2"/>
                </a:solidFill>
                <a:latin typeface="Symbol" panose="05050102010706020507" pitchFamily="18" charset="2"/>
              </a:rPr>
              <a:t>s</a:t>
            </a:r>
            <a:r>
              <a:rPr lang="en-US" sz="1500" dirty="0">
                <a:solidFill>
                  <a:schemeClr val="bg2"/>
                </a:solidFill>
              </a:rPr>
              <a:t> reduction of minimum DA at b5 = 3)</a:t>
            </a:r>
          </a:p>
          <a:p>
            <a:pPr marL="285750" indent="-285750">
              <a:buFont typeface="Arial" panose="020B0604020202020204" pitchFamily="34" charset="0"/>
              <a:buChar char="•"/>
            </a:pPr>
            <a:r>
              <a:rPr lang="en-US" sz="1500" dirty="0">
                <a:solidFill>
                  <a:schemeClr val="tx1">
                    <a:lumMod val="65000"/>
                    <a:lumOff val="35000"/>
                  </a:schemeClr>
                </a:solidFill>
              </a:rPr>
              <a:t>O</a:t>
            </a:r>
            <a:r>
              <a:rPr lang="en-US" sz="1500" dirty="0">
                <a:solidFill>
                  <a:schemeClr val="tx1">
                    <a:lumMod val="65000"/>
                    <a:lumOff val="35000"/>
                  </a:schemeClr>
                </a:solidFill>
                <a:sym typeface="Wingdings" panose="05000000000000000000" pitchFamily="2" charset="2"/>
              </a:rPr>
              <a:t>ptimization of IP1-5 phase advance may improve the DA; the result may depend on the a4, b5 values</a:t>
            </a:r>
            <a:endParaRPr lang="en-US" sz="1500" dirty="0">
              <a:solidFill>
                <a:schemeClr val="tx1">
                  <a:lumMod val="65000"/>
                  <a:lumOff val="35000"/>
                </a:schemeClr>
              </a:solidFill>
            </a:endParaRPr>
          </a:p>
        </p:txBody>
      </p:sp>
      <p:sp>
        <p:nvSpPr>
          <p:cNvPr id="10" name="TextBox 9"/>
          <p:cNvSpPr txBox="1"/>
          <p:nvPr/>
        </p:nvSpPr>
        <p:spPr>
          <a:xfrm>
            <a:off x="1371600" y="4800600"/>
            <a:ext cx="4099777" cy="276999"/>
          </a:xfrm>
          <a:prstGeom prst="rect">
            <a:avLst/>
          </a:prstGeom>
          <a:noFill/>
          <a:ln w="9525">
            <a:solidFill>
              <a:schemeClr val="tx1">
                <a:lumMod val="65000"/>
                <a:lumOff val="35000"/>
              </a:schemeClr>
            </a:solidFill>
          </a:ln>
        </p:spPr>
        <p:txBody>
          <a:bodyPr wrap="none" rtlCol="0">
            <a:spAutoFit/>
          </a:bodyPr>
          <a:lstStyle/>
          <a:p>
            <a:r>
              <a:rPr lang="en-US" sz="1200" dirty="0">
                <a:solidFill>
                  <a:srgbClr val="7030A0"/>
                </a:solidFill>
              </a:rPr>
              <a:t>Present IT FQ expected at 7 TeV: u/r a4 = 0.65, b5 = 0.42</a:t>
            </a:r>
          </a:p>
        </p:txBody>
      </p:sp>
      <p:grpSp>
        <p:nvGrpSpPr>
          <p:cNvPr id="11" name="Group 10">
            <a:extLst>
              <a:ext uri="{FF2B5EF4-FFF2-40B4-BE49-F238E27FC236}">
                <a16:creationId xmlns:a16="http://schemas.microsoft.com/office/drawing/2014/main" id="{9AE26E3F-95EC-8542-9F55-E54F3B40432E}"/>
              </a:ext>
            </a:extLst>
          </p:cNvPr>
          <p:cNvGrpSpPr/>
          <p:nvPr/>
        </p:nvGrpSpPr>
        <p:grpSpPr>
          <a:xfrm>
            <a:off x="182881" y="1737360"/>
            <a:ext cx="8595358" cy="3053154"/>
            <a:chOff x="182881" y="1645920"/>
            <a:chExt cx="8595358" cy="3053154"/>
          </a:xfrm>
        </p:grpSpPr>
        <p:pic>
          <p:nvPicPr>
            <p:cNvPr id="12" name="Picture 11">
              <a:extLst>
                <a:ext uri="{FF2B5EF4-FFF2-40B4-BE49-F238E27FC236}">
                  <a16:creationId xmlns:a16="http://schemas.microsoft.com/office/drawing/2014/main" id="{59C27012-A933-D64C-A446-3175D9C3B8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2881" y="1645920"/>
              <a:ext cx="4206238" cy="3053154"/>
            </a:xfrm>
            <a:prstGeom prst="rect">
              <a:avLst/>
            </a:prstGeom>
          </p:spPr>
        </p:pic>
        <p:pic>
          <p:nvPicPr>
            <p:cNvPr id="13" name="Picture 12">
              <a:extLst>
                <a:ext uri="{FF2B5EF4-FFF2-40B4-BE49-F238E27FC236}">
                  <a16:creationId xmlns:a16="http://schemas.microsoft.com/office/drawing/2014/main" id="{09FB7140-7D4F-8345-B49F-9BC896A1DE9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0" y="1645920"/>
              <a:ext cx="4206239" cy="3052341"/>
            </a:xfrm>
            <a:prstGeom prst="rect">
              <a:avLst/>
            </a:prstGeom>
          </p:spPr>
        </p:pic>
      </p:grpSp>
    </p:spTree>
    <p:extLst>
      <p:ext uri="{BB962C8B-B14F-4D97-AF65-F5344CB8AC3E}">
        <p14:creationId xmlns:p14="http://schemas.microsoft.com/office/powerpoint/2010/main" val="325079308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Average DA vs a4 and b5</a:t>
            </a:r>
          </a:p>
        </p:txBody>
      </p:sp>
      <p:sp>
        <p:nvSpPr>
          <p:cNvPr id="5" name="Slide Number Placeholder 4"/>
          <p:cNvSpPr>
            <a:spLocks noGrp="1"/>
          </p:cNvSpPr>
          <p:nvPr>
            <p:ph type="sldNum" sz="quarter" idx="12"/>
          </p:nvPr>
        </p:nvSpPr>
        <p:spPr/>
        <p:txBody>
          <a:bodyPr/>
          <a:lstStyle/>
          <a:p>
            <a:fld id="{BFDCA1C4-9514-7B4F-976F-D92F7E296653}" type="slidenum">
              <a:rPr lang="fr-FR" smtClean="0"/>
              <a:pPr/>
              <a:t>5</a:t>
            </a:fld>
            <a:endParaRPr lang="fr-FR"/>
          </a:p>
        </p:txBody>
      </p:sp>
      <p:sp>
        <p:nvSpPr>
          <p:cNvPr id="9" name="TextBox 8"/>
          <p:cNvSpPr txBox="1"/>
          <p:nvPr/>
        </p:nvSpPr>
        <p:spPr>
          <a:xfrm>
            <a:off x="457200" y="731520"/>
            <a:ext cx="8412480" cy="954107"/>
          </a:xfrm>
          <a:prstGeom prst="rect">
            <a:avLst/>
          </a:prstGeom>
          <a:noFill/>
        </p:spPr>
        <p:txBody>
          <a:bodyPr wrap="square" rtlCol="0">
            <a:spAutoFit/>
          </a:bodyPr>
          <a:lstStyle/>
          <a:p>
            <a:pPr marL="182880" indent="-182880">
              <a:buFont typeface="Arial" panose="020B0604020202020204" pitchFamily="34" charset="0"/>
              <a:buChar char="•"/>
            </a:pPr>
            <a:r>
              <a:rPr lang="en-US" sz="1400" dirty="0">
                <a:solidFill>
                  <a:schemeClr val="tx1">
                    <a:lumMod val="65000"/>
                    <a:lumOff val="35000"/>
                  </a:schemeClr>
                </a:solidFill>
              </a:rPr>
              <a:t>Impact on the average DA is much less than on the minimum DA (0.5</a:t>
            </a:r>
            <a:r>
              <a:rPr lang="en-US" sz="1400" dirty="0">
                <a:solidFill>
                  <a:schemeClr val="tx1">
                    <a:lumMod val="65000"/>
                    <a:lumOff val="35000"/>
                  </a:schemeClr>
                </a:solidFill>
                <a:latin typeface="Symbol" panose="05050102010706020507" pitchFamily="18" charset="2"/>
              </a:rPr>
              <a:t>s</a:t>
            </a:r>
            <a:r>
              <a:rPr lang="en-US" sz="1400" dirty="0">
                <a:solidFill>
                  <a:schemeClr val="tx1">
                    <a:lumMod val="65000"/>
                    <a:lumOff val="35000"/>
                  </a:schemeClr>
                </a:solidFill>
              </a:rPr>
              <a:t> vs 2</a:t>
            </a:r>
            <a:r>
              <a:rPr lang="en-US" sz="1400" dirty="0">
                <a:solidFill>
                  <a:schemeClr val="tx1">
                    <a:lumMod val="65000"/>
                    <a:lumOff val="35000"/>
                  </a:schemeClr>
                </a:solidFill>
                <a:latin typeface="Symbol" panose="05050102010706020507" pitchFamily="18" charset="2"/>
              </a:rPr>
              <a:t>s</a:t>
            </a:r>
            <a:r>
              <a:rPr lang="en-US" sz="1400" dirty="0">
                <a:solidFill>
                  <a:schemeClr val="tx1">
                    <a:lumMod val="65000"/>
                    <a:lumOff val="35000"/>
                  </a:schemeClr>
                </a:solidFill>
              </a:rPr>
              <a:t> reduction at b5 = 3)</a:t>
            </a:r>
          </a:p>
          <a:p>
            <a:pPr marL="560070" lvl="2" indent="-285750">
              <a:buFont typeface="Wingdings" panose="05000000000000000000" pitchFamily="2" charset="2"/>
              <a:buChar char="Ø"/>
            </a:pPr>
            <a:r>
              <a:rPr lang="en-US" sz="1400" dirty="0">
                <a:solidFill>
                  <a:schemeClr val="bg2"/>
                </a:solidFill>
                <a:sym typeface="Wingdings" panose="05000000000000000000" pitchFamily="2" charset="2"/>
              </a:rPr>
              <a:t>This indicates that the effect is mostly due to a large spread of the DA among different seeds at large uncertainty/random a4, b5</a:t>
            </a:r>
          </a:p>
          <a:p>
            <a:pPr marL="182880" indent="-182880">
              <a:buFont typeface="Arial" panose="020B0604020202020204" pitchFamily="34" charset="0"/>
              <a:buChar char="•"/>
            </a:pPr>
            <a:r>
              <a:rPr lang="en-US" sz="1400" dirty="0">
                <a:solidFill>
                  <a:srgbClr val="7030A0"/>
                </a:solidFill>
                <a:sym typeface="Wingdings" panose="05000000000000000000" pitchFamily="2" charset="2"/>
              </a:rPr>
              <a:t>A “desirable” a4, b5 range for a small impact on DA appears to be within</a:t>
            </a:r>
            <a:r>
              <a:rPr lang="en-US" sz="1400" dirty="0">
                <a:solidFill>
                  <a:schemeClr val="accent4"/>
                </a:solidFill>
                <a:sym typeface="Wingdings" panose="05000000000000000000" pitchFamily="2" charset="2"/>
              </a:rPr>
              <a:t> a4u, a4r &lt; 2 and b5u, b5r &lt; 1</a:t>
            </a:r>
            <a:endParaRPr lang="en-US" sz="1400" dirty="0">
              <a:solidFill>
                <a:schemeClr val="accent4"/>
              </a:solidFill>
            </a:endParaRPr>
          </a:p>
        </p:txBody>
      </p:sp>
      <p:sp>
        <p:nvSpPr>
          <p:cNvPr id="10" name="TextBox 9"/>
          <p:cNvSpPr txBox="1"/>
          <p:nvPr/>
        </p:nvSpPr>
        <p:spPr>
          <a:xfrm>
            <a:off x="1371600" y="4800600"/>
            <a:ext cx="4099777" cy="276999"/>
          </a:xfrm>
          <a:prstGeom prst="rect">
            <a:avLst/>
          </a:prstGeom>
          <a:noFill/>
          <a:ln w="9525">
            <a:solidFill>
              <a:schemeClr val="tx1">
                <a:lumMod val="65000"/>
                <a:lumOff val="35000"/>
              </a:schemeClr>
            </a:solidFill>
          </a:ln>
        </p:spPr>
        <p:txBody>
          <a:bodyPr wrap="none" rtlCol="0">
            <a:spAutoFit/>
          </a:bodyPr>
          <a:lstStyle/>
          <a:p>
            <a:r>
              <a:rPr lang="en-US" sz="1200" dirty="0">
                <a:solidFill>
                  <a:srgbClr val="7030A0"/>
                </a:solidFill>
              </a:rPr>
              <a:t>Present IT FQ expected at 7 TeV: u/r a4 = 0.65, b5 = 0.42</a:t>
            </a:r>
          </a:p>
        </p:txBody>
      </p:sp>
      <p:grpSp>
        <p:nvGrpSpPr>
          <p:cNvPr id="11" name="Group 10">
            <a:extLst>
              <a:ext uri="{FF2B5EF4-FFF2-40B4-BE49-F238E27FC236}">
                <a16:creationId xmlns:a16="http://schemas.microsoft.com/office/drawing/2014/main" id="{1EBEE627-EFF6-5246-A1EA-B9A688217B29}"/>
              </a:ext>
            </a:extLst>
          </p:cNvPr>
          <p:cNvGrpSpPr/>
          <p:nvPr/>
        </p:nvGrpSpPr>
        <p:grpSpPr>
          <a:xfrm>
            <a:off x="182881" y="1737360"/>
            <a:ext cx="8595357" cy="3053153"/>
            <a:chOff x="182881" y="1645920"/>
            <a:chExt cx="8595357" cy="3053153"/>
          </a:xfrm>
        </p:grpSpPr>
        <p:pic>
          <p:nvPicPr>
            <p:cNvPr id="12" name="Picture 11">
              <a:extLst>
                <a:ext uri="{FF2B5EF4-FFF2-40B4-BE49-F238E27FC236}">
                  <a16:creationId xmlns:a16="http://schemas.microsoft.com/office/drawing/2014/main" id="{DC295E2A-871F-9C4A-9B9D-63A644907E6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2881" y="1645920"/>
              <a:ext cx="4206238" cy="3053153"/>
            </a:xfrm>
            <a:prstGeom prst="rect">
              <a:avLst/>
            </a:prstGeom>
          </p:spPr>
        </p:pic>
        <p:pic>
          <p:nvPicPr>
            <p:cNvPr id="13" name="Picture 12">
              <a:extLst>
                <a:ext uri="{FF2B5EF4-FFF2-40B4-BE49-F238E27FC236}">
                  <a16:creationId xmlns:a16="http://schemas.microsoft.com/office/drawing/2014/main" id="{1591AE3A-FE94-5147-B42E-5EE9DFD744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1645920"/>
              <a:ext cx="4206238" cy="3052341"/>
            </a:xfrm>
            <a:prstGeom prst="rect">
              <a:avLst/>
            </a:prstGeom>
          </p:spPr>
        </p:pic>
      </p:grpSp>
    </p:spTree>
    <p:extLst>
      <p:ext uri="{BB962C8B-B14F-4D97-AF65-F5344CB8AC3E}">
        <p14:creationId xmlns:p14="http://schemas.microsoft.com/office/powerpoint/2010/main" val="9182167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000" dirty="0"/>
              <a:t>Evaluation of maximum a4, b5 corrector strengths vs a4, b5 </a:t>
            </a:r>
          </a:p>
        </p:txBody>
      </p:sp>
      <p:sp>
        <p:nvSpPr>
          <p:cNvPr id="4" name="Slide Number Placeholder 3"/>
          <p:cNvSpPr>
            <a:spLocks noGrp="1"/>
          </p:cNvSpPr>
          <p:nvPr>
            <p:ph type="sldNum" sz="quarter" idx="12"/>
          </p:nvPr>
        </p:nvSpPr>
        <p:spPr/>
        <p:txBody>
          <a:bodyPr/>
          <a:lstStyle/>
          <a:p>
            <a:fld id="{BFDCA1C4-9514-7B4F-976F-D92F7E296653}" type="slidenum">
              <a:rPr lang="fr-FR" smtClean="0"/>
              <a:pPr/>
              <a:t>6</a:t>
            </a:fld>
            <a:endParaRPr lang="fr-FR"/>
          </a:p>
        </p:txBody>
      </p:sp>
      <p:sp>
        <p:nvSpPr>
          <p:cNvPr id="7" name="TextBox 6"/>
          <p:cNvSpPr txBox="1"/>
          <p:nvPr/>
        </p:nvSpPr>
        <p:spPr>
          <a:xfrm>
            <a:off x="457200" y="731520"/>
            <a:ext cx="8321040" cy="4131900"/>
          </a:xfrm>
          <a:prstGeom prst="rect">
            <a:avLst/>
          </a:prstGeom>
          <a:noFill/>
        </p:spPr>
        <p:txBody>
          <a:bodyPr wrap="square" rtlCol="0">
            <a:spAutoFit/>
          </a:bodyPr>
          <a:lstStyle/>
          <a:p>
            <a:pPr marL="285750" indent="-285750">
              <a:spcAft>
                <a:spcPts val="300"/>
              </a:spcAft>
              <a:buFont typeface="Arial" panose="020B0604020202020204" pitchFamily="34" charset="0"/>
              <a:buChar char="•"/>
            </a:pPr>
            <a:r>
              <a:rPr lang="en-US" sz="1500" dirty="0">
                <a:solidFill>
                  <a:schemeClr val="tx1">
                    <a:lumMod val="65000"/>
                    <a:lumOff val="35000"/>
                  </a:schemeClr>
                </a:solidFill>
              </a:rPr>
              <a:t>Field errors are randomly generated according to					  , where random   </a:t>
            </a:r>
            <a:r>
              <a:rPr lang="en-US" sz="1500" dirty="0" err="1">
                <a:solidFill>
                  <a:schemeClr val="tx1">
                    <a:lumMod val="65000"/>
                    <a:lumOff val="35000"/>
                  </a:schemeClr>
                </a:solidFill>
                <a:latin typeface="Symbol" panose="05050102010706020507" pitchFamily="18" charset="2"/>
              </a:rPr>
              <a:t>x</a:t>
            </a:r>
            <a:r>
              <a:rPr lang="en-US" sz="1500" baseline="-25000" dirty="0" err="1">
                <a:solidFill>
                  <a:schemeClr val="tx1">
                    <a:lumMod val="65000"/>
                    <a:lumOff val="35000"/>
                  </a:schemeClr>
                </a:solidFill>
              </a:rPr>
              <a:t>u</a:t>
            </a:r>
            <a:r>
              <a:rPr lang="en-US" sz="1500" dirty="0">
                <a:solidFill>
                  <a:schemeClr val="tx1">
                    <a:lumMod val="65000"/>
                    <a:lumOff val="35000"/>
                  </a:schemeClr>
                </a:solidFill>
              </a:rPr>
              <a:t> &lt; 1.5 and </a:t>
            </a:r>
            <a:r>
              <a:rPr lang="en-US" sz="1500" dirty="0" err="1">
                <a:solidFill>
                  <a:schemeClr val="tx1">
                    <a:lumMod val="65000"/>
                    <a:lumOff val="35000"/>
                  </a:schemeClr>
                </a:solidFill>
                <a:latin typeface="Symbol" panose="05050102010706020507" pitchFamily="18" charset="2"/>
              </a:rPr>
              <a:t>x</a:t>
            </a:r>
            <a:r>
              <a:rPr lang="en-US" sz="1500" baseline="-25000" dirty="0" err="1">
                <a:solidFill>
                  <a:schemeClr val="tx1">
                    <a:lumMod val="65000"/>
                    <a:lumOff val="35000"/>
                  </a:schemeClr>
                </a:solidFill>
              </a:rPr>
              <a:t>r</a:t>
            </a:r>
            <a:r>
              <a:rPr lang="en-US" sz="1500" dirty="0">
                <a:solidFill>
                  <a:schemeClr val="tx1">
                    <a:lumMod val="65000"/>
                    <a:lumOff val="35000"/>
                  </a:schemeClr>
                </a:solidFill>
              </a:rPr>
              <a:t> &lt; 3 (with </a:t>
            </a:r>
            <a:r>
              <a:rPr lang="en-US" sz="1500" dirty="0" err="1">
                <a:solidFill>
                  <a:schemeClr val="tx1">
                    <a:lumMod val="65000"/>
                    <a:lumOff val="35000"/>
                  </a:schemeClr>
                </a:solidFill>
                <a:latin typeface="Symbol" panose="05050102010706020507" pitchFamily="18" charset="2"/>
              </a:rPr>
              <a:t>s</a:t>
            </a:r>
            <a:r>
              <a:rPr lang="en-US" sz="1500" baseline="-25000" dirty="0" err="1">
                <a:solidFill>
                  <a:schemeClr val="tx1">
                    <a:lumMod val="65000"/>
                    <a:lumOff val="35000"/>
                  </a:schemeClr>
                </a:solidFill>
                <a:latin typeface="Symbol" panose="05050102010706020507" pitchFamily="18" charset="2"/>
              </a:rPr>
              <a:t>x</a:t>
            </a:r>
            <a:r>
              <a:rPr lang="en-US" sz="1500" dirty="0">
                <a:solidFill>
                  <a:schemeClr val="tx1">
                    <a:lumMod val="65000"/>
                    <a:lumOff val="35000"/>
                  </a:schemeClr>
                </a:solidFill>
              </a:rPr>
              <a:t> = 1); and similarly for the a-terms</a:t>
            </a:r>
            <a:endParaRPr lang="en-US" sz="1500" b="1" dirty="0">
              <a:solidFill>
                <a:schemeClr val="tx1">
                  <a:lumMod val="65000"/>
                  <a:lumOff val="35000"/>
                </a:schemeClr>
              </a:solidFill>
            </a:endParaRPr>
          </a:p>
          <a:p>
            <a:pPr marL="285750" indent="-285750">
              <a:spcAft>
                <a:spcPts val="300"/>
              </a:spcAft>
              <a:buFont typeface="Arial" panose="020B0604020202020204" pitchFamily="34" charset="0"/>
              <a:buChar char="•"/>
            </a:pPr>
            <a:r>
              <a:rPr lang="en-US" sz="1500" dirty="0">
                <a:solidFill>
                  <a:schemeClr val="tx1">
                    <a:lumMod val="65000"/>
                    <a:lumOff val="35000"/>
                  </a:schemeClr>
                </a:solidFill>
              </a:rPr>
              <a:t>According to the above formula, the theoretically maximum generated error value is          </a:t>
            </a:r>
            <a:r>
              <a:rPr lang="en-US" sz="1500" dirty="0" err="1">
                <a:solidFill>
                  <a:srgbClr val="0070C0"/>
                </a:solidFill>
              </a:rPr>
              <a:t>b</a:t>
            </a:r>
            <a:r>
              <a:rPr lang="en-US" sz="1500" baseline="-25000" dirty="0" err="1">
                <a:solidFill>
                  <a:srgbClr val="0070C0"/>
                </a:solidFill>
              </a:rPr>
              <a:t>max</a:t>
            </a:r>
            <a:r>
              <a:rPr lang="en-US" sz="1500" dirty="0">
                <a:solidFill>
                  <a:srgbClr val="0070C0"/>
                </a:solidFill>
              </a:rPr>
              <a:t> = </a:t>
            </a:r>
            <a:r>
              <a:rPr lang="en-US" sz="1500" dirty="0" err="1">
                <a:solidFill>
                  <a:srgbClr val="0070C0"/>
                </a:solidFill>
              </a:rPr>
              <a:t>b</a:t>
            </a:r>
            <a:r>
              <a:rPr lang="en-US" sz="1500" baseline="-25000" dirty="0" err="1">
                <a:solidFill>
                  <a:srgbClr val="0070C0"/>
                </a:solidFill>
              </a:rPr>
              <a:t>u</a:t>
            </a:r>
            <a:r>
              <a:rPr lang="en-US" sz="1500" dirty="0">
                <a:solidFill>
                  <a:srgbClr val="0070C0"/>
                </a:solidFill>
              </a:rPr>
              <a:t> + 3*</a:t>
            </a:r>
            <a:r>
              <a:rPr lang="en-US" sz="1500" dirty="0" err="1">
                <a:solidFill>
                  <a:srgbClr val="0070C0"/>
                </a:solidFill>
              </a:rPr>
              <a:t>b</a:t>
            </a:r>
            <a:r>
              <a:rPr lang="en-US" sz="1500" baseline="-25000" dirty="0" err="1">
                <a:solidFill>
                  <a:srgbClr val="0070C0"/>
                </a:solidFill>
              </a:rPr>
              <a:t>r</a:t>
            </a:r>
            <a:r>
              <a:rPr lang="en-US" sz="1500" dirty="0">
                <a:solidFill>
                  <a:schemeClr val="tx1">
                    <a:lumMod val="65000"/>
                    <a:lumOff val="35000"/>
                  </a:schemeClr>
                </a:solidFill>
              </a:rPr>
              <a:t> (for </a:t>
            </a:r>
            <a:r>
              <a:rPr lang="en-US" sz="1500" dirty="0" err="1">
                <a:solidFill>
                  <a:schemeClr val="tx1">
                    <a:lumMod val="65000"/>
                    <a:lumOff val="35000"/>
                  </a:schemeClr>
                </a:solidFill>
              </a:rPr>
              <a:t>b</a:t>
            </a:r>
            <a:r>
              <a:rPr lang="en-US" sz="1500" baseline="-25000" dirty="0" err="1">
                <a:solidFill>
                  <a:schemeClr val="tx1">
                    <a:lumMod val="65000"/>
                    <a:lumOff val="35000"/>
                  </a:schemeClr>
                </a:solidFill>
              </a:rPr>
              <a:t>s</a:t>
            </a:r>
            <a:r>
              <a:rPr lang="en-US" sz="1500" dirty="0">
                <a:solidFill>
                  <a:schemeClr val="tx1">
                    <a:lumMod val="65000"/>
                    <a:lumOff val="35000"/>
                  </a:schemeClr>
                </a:solidFill>
              </a:rPr>
              <a:t> = 0) </a:t>
            </a:r>
            <a:r>
              <a:rPr lang="en-US" sz="1500" dirty="0">
                <a:solidFill>
                  <a:schemeClr val="tx1">
                    <a:lumMod val="65000"/>
                    <a:lumOff val="35000"/>
                  </a:schemeClr>
                </a:solidFill>
                <a:sym typeface="Wingdings" panose="05000000000000000000" pitchFamily="2" charset="2"/>
              </a:rPr>
              <a:t></a:t>
            </a:r>
            <a:r>
              <a:rPr lang="en-US" sz="1500" dirty="0">
                <a:solidFill>
                  <a:schemeClr val="tx1">
                    <a:lumMod val="65000"/>
                    <a:lumOff val="35000"/>
                  </a:schemeClr>
                </a:solidFill>
              </a:rPr>
              <a:t> </a:t>
            </a:r>
            <a:r>
              <a:rPr lang="en-US" sz="1500" dirty="0">
                <a:solidFill>
                  <a:srgbClr val="7030A0"/>
                </a:solidFill>
              </a:rPr>
              <a:t>high statistics is needed to approach this value</a:t>
            </a:r>
          </a:p>
          <a:p>
            <a:pPr marL="285750" indent="-285750">
              <a:spcAft>
                <a:spcPts val="300"/>
              </a:spcAft>
              <a:buFont typeface="Arial" panose="020B0604020202020204" pitchFamily="34" charset="0"/>
              <a:buChar char="•"/>
            </a:pPr>
            <a:r>
              <a:rPr lang="en-US" sz="1500" dirty="0">
                <a:solidFill>
                  <a:schemeClr val="accent4"/>
                </a:solidFill>
              </a:rPr>
              <a:t>We use large number of seeds (600) to determine maximum a4 &amp; b5 corrector strengths as a function of theoretically maximum error values a4max &amp; b5max</a:t>
            </a:r>
          </a:p>
          <a:p>
            <a:pPr marL="285750" indent="-285750">
              <a:spcAft>
                <a:spcPts val="300"/>
              </a:spcAft>
              <a:buFont typeface="Arial" panose="020B0604020202020204" pitchFamily="34" charset="0"/>
              <a:buChar char="•"/>
            </a:pPr>
            <a:r>
              <a:rPr lang="en-US" sz="1500" dirty="0">
                <a:solidFill>
                  <a:schemeClr val="bg2"/>
                </a:solidFill>
              </a:rPr>
              <a:t>This method avoids ambiguity related to the dependence of four a4 (or b5) corrector strengths on the 24 random values of a4 (b5) errors in the 24 IT quadrupoles in IR1 &amp; IR5</a:t>
            </a:r>
          </a:p>
          <a:p>
            <a:pPr marL="285750" indent="-285750">
              <a:spcAft>
                <a:spcPts val="300"/>
              </a:spcAft>
              <a:buFont typeface="Arial" panose="020B0604020202020204" pitchFamily="34" charset="0"/>
              <a:buChar char="•"/>
            </a:pPr>
            <a:r>
              <a:rPr lang="en-US" sz="1500" dirty="0">
                <a:solidFill>
                  <a:schemeClr val="accent4"/>
                </a:solidFill>
              </a:rPr>
              <a:t>From this dependence we can determine the maximum allowed a4max &amp; b5max values satisfying the a4 &amp; b5 corrector specifications, namely</a:t>
            </a:r>
          </a:p>
          <a:p>
            <a:pPr marL="742912" lvl="1" indent="-285750">
              <a:spcAft>
                <a:spcPts val="300"/>
              </a:spcAft>
              <a:buFont typeface="Arial" panose="020B0604020202020204" pitchFamily="34" charset="0"/>
              <a:buChar char="•"/>
            </a:pPr>
            <a:r>
              <a:rPr lang="en-US" sz="1400" dirty="0">
                <a:solidFill>
                  <a:srgbClr val="7030A0"/>
                </a:solidFill>
              </a:rPr>
              <a:t>a4 -&gt; </a:t>
            </a:r>
            <a:r>
              <a:rPr lang="en-US" sz="1400" dirty="0" err="1">
                <a:solidFill>
                  <a:srgbClr val="7030A0"/>
                </a:solidFill>
              </a:rPr>
              <a:t>BL</a:t>
            </a:r>
            <a:r>
              <a:rPr lang="en-US" sz="1400" baseline="-25000" dirty="0" err="1">
                <a:solidFill>
                  <a:srgbClr val="7030A0"/>
                </a:solidFill>
              </a:rPr>
              <a:t>max</a:t>
            </a:r>
            <a:r>
              <a:rPr lang="en-US" sz="1400" dirty="0">
                <a:solidFill>
                  <a:srgbClr val="7030A0"/>
                </a:solidFill>
              </a:rPr>
              <a:t> = 0.046 Tm @ 50 mm</a:t>
            </a:r>
          </a:p>
          <a:p>
            <a:pPr marL="742912" lvl="1" indent="-285750">
              <a:spcAft>
                <a:spcPts val="300"/>
              </a:spcAft>
              <a:buFont typeface="Arial" panose="020B0604020202020204" pitchFamily="34" charset="0"/>
              <a:buChar char="•"/>
            </a:pPr>
            <a:r>
              <a:rPr lang="en-US" sz="1400" dirty="0">
                <a:solidFill>
                  <a:srgbClr val="7030A0"/>
                </a:solidFill>
              </a:rPr>
              <a:t>b5 -&gt; </a:t>
            </a:r>
            <a:r>
              <a:rPr lang="en-US" sz="1400" dirty="0" err="1">
                <a:solidFill>
                  <a:srgbClr val="7030A0"/>
                </a:solidFill>
              </a:rPr>
              <a:t>BL</a:t>
            </a:r>
            <a:r>
              <a:rPr lang="en-US" sz="1400" baseline="-25000" dirty="0" err="1">
                <a:solidFill>
                  <a:srgbClr val="7030A0"/>
                </a:solidFill>
              </a:rPr>
              <a:t>max</a:t>
            </a:r>
            <a:r>
              <a:rPr lang="en-US" sz="1400" dirty="0">
                <a:solidFill>
                  <a:srgbClr val="7030A0"/>
                </a:solidFill>
              </a:rPr>
              <a:t> = 0.025 Tm @ 50 mm</a:t>
            </a:r>
          </a:p>
          <a:p>
            <a:pPr marL="285750" indent="-285750">
              <a:spcAft>
                <a:spcPts val="300"/>
              </a:spcAft>
              <a:buFont typeface="Arial" panose="020B0604020202020204" pitchFamily="34" charset="0"/>
              <a:buChar char="•"/>
            </a:pPr>
            <a:r>
              <a:rPr lang="en-US" sz="1500" dirty="0">
                <a:solidFill>
                  <a:schemeClr val="accent4"/>
                </a:solidFill>
              </a:rPr>
              <a:t>Finally, we can determine the corresponding maximum allowed uncertainty &amp; random a4 &amp; b5 for the present corrector spec</a:t>
            </a:r>
          </a:p>
          <a:p>
            <a:pPr marL="742912" lvl="1" indent="-285750">
              <a:spcAft>
                <a:spcPts val="300"/>
              </a:spcAft>
              <a:buFont typeface="Arial" panose="020B0604020202020204" pitchFamily="34" charset="0"/>
              <a:buChar char="•"/>
            </a:pPr>
            <a:r>
              <a:rPr lang="en-US" sz="1400" dirty="0">
                <a:solidFill>
                  <a:srgbClr val="7030A0"/>
                </a:solidFill>
              </a:rPr>
              <a:t>a4u = a4r = a4max / 4</a:t>
            </a:r>
          </a:p>
          <a:p>
            <a:pPr marL="742912" lvl="1" indent="-285750">
              <a:spcAft>
                <a:spcPts val="300"/>
              </a:spcAft>
              <a:buFont typeface="Arial" panose="020B0604020202020204" pitchFamily="34" charset="0"/>
              <a:buChar char="•"/>
            </a:pPr>
            <a:r>
              <a:rPr lang="en-US" sz="1400" dirty="0">
                <a:solidFill>
                  <a:srgbClr val="7030A0"/>
                </a:solidFill>
              </a:rPr>
              <a:t>b5u = b5r = b5max / 4</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29200" y="786384"/>
            <a:ext cx="1985364" cy="253451"/>
          </a:xfrm>
          <a:prstGeom prst="rect">
            <a:avLst/>
          </a:prstGeom>
        </p:spPr>
      </p:pic>
    </p:spTree>
    <p:extLst>
      <p:ext uri="{BB962C8B-B14F-4D97-AF65-F5344CB8AC3E}">
        <p14:creationId xmlns:p14="http://schemas.microsoft.com/office/powerpoint/2010/main" val="12091966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200" dirty="0"/>
              <a:t>Example of distribution of a4 and b5 corrector strengths</a:t>
            </a:r>
          </a:p>
        </p:txBody>
      </p:sp>
      <p:sp>
        <p:nvSpPr>
          <p:cNvPr id="4" name="Slide Number Placeholder 3"/>
          <p:cNvSpPr>
            <a:spLocks noGrp="1"/>
          </p:cNvSpPr>
          <p:nvPr>
            <p:ph type="sldNum" sz="quarter" idx="12"/>
          </p:nvPr>
        </p:nvSpPr>
        <p:spPr/>
        <p:txBody>
          <a:bodyPr/>
          <a:lstStyle/>
          <a:p>
            <a:fld id="{BFDCA1C4-9514-7B4F-976F-D92F7E296653}" type="slidenum">
              <a:rPr lang="fr-FR" smtClean="0"/>
              <a:pPr/>
              <a:t>7</a:t>
            </a:fld>
            <a:endParaRPr lang="fr-FR"/>
          </a:p>
        </p:txBody>
      </p:sp>
      <p:sp>
        <p:nvSpPr>
          <p:cNvPr id="7" name="TextBox 6"/>
          <p:cNvSpPr txBox="1"/>
          <p:nvPr/>
        </p:nvSpPr>
        <p:spPr>
          <a:xfrm>
            <a:off x="457200" y="731520"/>
            <a:ext cx="7680960" cy="584775"/>
          </a:xfrm>
          <a:prstGeom prst="rect">
            <a:avLst/>
          </a:prstGeom>
          <a:noFill/>
        </p:spPr>
        <p:txBody>
          <a:bodyPr wrap="square" rtlCol="0">
            <a:spAutoFit/>
          </a:bodyPr>
          <a:lstStyle/>
          <a:p>
            <a:r>
              <a:rPr lang="en-US" sz="1600" dirty="0">
                <a:solidFill>
                  <a:schemeClr val="tx1">
                    <a:lumMod val="65000"/>
                    <a:lumOff val="35000"/>
                  </a:schemeClr>
                </a:solidFill>
              </a:rPr>
              <a:t>Distribution of a4 and b5 corrector strengths in 600 seeds for </a:t>
            </a:r>
            <a:r>
              <a:rPr lang="en-US" sz="1600" dirty="0">
                <a:solidFill>
                  <a:schemeClr val="accent4"/>
                </a:solidFill>
              </a:rPr>
              <a:t>a4u = a4r = 2</a:t>
            </a:r>
            <a:r>
              <a:rPr lang="en-US" sz="1600" dirty="0">
                <a:solidFill>
                  <a:schemeClr val="tx1">
                    <a:lumMod val="65000"/>
                    <a:lumOff val="35000"/>
                  </a:schemeClr>
                </a:solidFill>
              </a:rPr>
              <a:t> and </a:t>
            </a:r>
            <a:r>
              <a:rPr lang="en-US" sz="1600" dirty="0">
                <a:solidFill>
                  <a:schemeClr val="accent4"/>
                </a:solidFill>
              </a:rPr>
              <a:t>b5u = b5r = 1.5</a:t>
            </a:r>
          </a:p>
        </p:txBody>
      </p:sp>
      <p:grpSp>
        <p:nvGrpSpPr>
          <p:cNvPr id="10" name="Group 9"/>
          <p:cNvGrpSpPr/>
          <p:nvPr/>
        </p:nvGrpSpPr>
        <p:grpSpPr>
          <a:xfrm>
            <a:off x="91440" y="1463040"/>
            <a:ext cx="8686800" cy="3118697"/>
            <a:chOff x="91440" y="1463040"/>
            <a:chExt cx="8686800" cy="3118697"/>
          </a:xfrm>
        </p:grpSpPr>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440" y="1463040"/>
              <a:ext cx="4297680" cy="3118697"/>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80560" y="1463040"/>
              <a:ext cx="4297680" cy="3118697"/>
            </a:xfrm>
            <a:prstGeom prst="rect">
              <a:avLst/>
            </a:prstGeom>
          </p:spPr>
        </p:pic>
        <p:sp>
          <p:nvSpPr>
            <p:cNvPr id="8" name="TextBox 7"/>
            <p:cNvSpPr txBox="1"/>
            <p:nvPr/>
          </p:nvSpPr>
          <p:spPr>
            <a:xfrm>
              <a:off x="674470" y="1779662"/>
              <a:ext cx="441146" cy="369332"/>
            </a:xfrm>
            <a:prstGeom prst="rect">
              <a:avLst/>
            </a:prstGeom>
            <a:noFill/>
          </p:spPr>
          <p:txBody>
            <a:bodyPr wrap="none" rtlCol="0">
              <a:spAutoFit/>
            </a:bodyPr>
            <a:lstStyle/>
            <a:p>
              <a:r>
                <a:rPr lang="en-US" b="1" dirty="0">
                  <a:solidFill>
                    <a:schemeClr val="accent4"/>
                  </a:solidFill>
                </a:rPr>
                <a:t>a4</a:t>
              </a:r>
            </a:p>
          </p:txBody>
        </p:sp>
        <p:sp>
          <p:nvSpPr>
            <p:cNvPr id="9" name="TextBox 8"/>
            <p:cNvSpPr txBox="1"/>
            <p:nvPr/>
          </p:nvSpPr>
          <p:spPr>
            <a:xfrm>
              <a:off x="5076056" y="1779662"/>
              <a:ext cx="453970" cy="369332"/>
            </a:xfrm>
            <a:prstGeom prst="rect">
              <a:avLst/>
            </a:prstGeom>
            <a:noFill/>
          </p:spPr>
          <p:txBody>
            <a:bodyPr wrap="none" rtlCol="0">
              <a:spAutoFit/>
            </a:bodyPr>
            <a:lstStyle/>
            <a:p>
              <a:r>
                <a:rPr lang="en-US" b="1" dirty="0">
                  <a:solidFill>
                    <a:schemeClr val="accent4"/>
                  </a:solidFill>
                </a:rPr>
                <a:t>b5</a:t>
              </a:r>
            </a:p>
          </p:txBody>
        </p:sp>
      </p:grpSp>
    </p:spTree>
    <p:extLst>
      <p:ext uri="{BB962C8B-B14F-4D97-AF65-F5344CB8AC3E}">
        <p14:creationId xmlns:p14="http://schemas.microsoft.com/office/powerpoint/2010/main" val="30856161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a:t>Maximum a4 corrector strength vs theoretically maximum a4 error</a:t>
            </a:r>
          </a:p>
        </p:txBody>
      </p:sp>
      <p:sp>
        <p:nvSpPr>
          <p:cNvPr id="4" name="Slide Number Placeholder 3"/>
          <p:cNvSpPr>
            <a:spLocks noGrp="1"/>
          </p:cNvSpPr>
          <p:nvPr>
            <p:ph type="sldNum" sz="quarter" idx="12"/>
          </p:nvPr>
        </p:nvSpPr>
        <p:spPr/>
        <p:txBody>
          <a:bodyPr/>
          <a:lstStyle/>
          <a:p>
            <a:fld id="{BFDCA1C4-9514-7B4F-976F-D92F7E296653}" type="slidenum">
              <a:rPr lang="fr-FR" smtClean="0"/>
              <a:pPr/>
              <a:t>8</a:t>
            </a:fld>
            <a:endParaRPr lang="fr-FR"/>
          </a:p>
        </p:txBody>
      </p:sp>
      <p:sp>
        <p:nvSpPr>
          <p:cNvPr id="7" name="TextBox 6"/>
          <p:cNvSpPr txBox="1"/>
          <p:nvPr/>
        </p:nvSpPr>
        <p:spPr>
          <a:xfrm>
            <a:off x="5120640" y="822960"/>
            <a:ext cx="3840480" cy="3754874"/>
          </a:xfrm>
          <a:prstGeom prst="rect">
            <a:avLst/>
          </a:prstGeom>
          <a:noFill/>
        </p:spPr>
        <p:txBody>
          <a:bodyPr wrap="square" rtlCol="0">
            <a:spAutoFit/>
          </a:bodyPr>
          <a:lstStyle/>
          <a:p>
            <a:pPr marL="182880" indent="-182880">
              <a:buFont typeface="Arial" panose="020B0604020202020204" pitchFamily="34" charset="0"/>
              <a:buChar char="•"/>
            </a:pPr>
            <a:r>
              <a:rPr lang="en-US" sz="1400" dirty="0">
                <a:solidFill>
                  <a:schemeClr val="tx1">
                    <a:lumMod val="65000"/>
                    <a:lumOff val="35000"/>
                  </a:schemeClr>
                </a:solidFill>
              </a:rPr>
              <a:t>Corrector strength is normalized to the corrector spec (</a:t>
            </a:r>
            <a:r>
              <a:rPr lang="en-US" sz="1400" dirty="0" err="1">
                <a:solidFill>
                  <a:schemeClr val="tx1">
                    <a:lumMod val="65000"/>
                    <a:lumOff val="35000"/>
                  </a:schemeClr>
                </a:solidFill>
              </a:rPr>
              <a:t>BL</a:t>
            </a:r>
            <a:r>
              <a:rPr lang="en-US" sz="1400" baseline="-25000" dirty="0" err="1">
                <a:solidFill>
                  <a:schemeClr val="tx1">
                    <a:lumMod val="65000"/>
                    <a:lumOff val="35000"/>
                  </a:schemeClr>
                </a:solidFill>
              </a:rPr>
              <a:t>max</a:t>
            </a:r>
            <a:r>
              <a:rPr lang="en-US" sz="1400" dirty="0">
                <a:solidFill>
                  <a:schemeClr val="tx1">
                    <a:lumMod val="65000"/>
                    <a:lumOff val="35000"/>
                  </a:schemeClr>
                </a:solidFill>
              </a:rPr>
              <a:t> = 0.046 Tm @ 50 mm)</a:t>
            </a:r>
          </a:p>
          <a:p>
            <a:pPr marL="182880" indent="-182880">
              <a:buFont typeface="Arial" panose="020B0604020202020204" pitchFamily="34" charset="0"/>
              <a:buChar char="•"/>
            </a:pPr>
            <a:r>
              <a:rPr lang="en-US" sz="1400" dirty="0">
                <a:solidFill>
                  <a:srgbClr val="00B050"/>
                </a:solidFill>
              </a:rPr>
              <a:t>The effect of D1 a4 error on the maximum a4 corrector strength is small (about 8%)</a:t>
            </a:r>
          </a:p>
          <a:p>
            <a:pPr marL="182880" indent="-182880">
              <a:buFont typeface="Arial" panose="020B0604020202020204" pitchFamily="34" charset="0"/>
              <a:buChar char="•"/>
            </a:pPr>
            <a:r>
              <a:rPr lang="en-US" sz="1400" dirty="0">
                <a:solidFill>
                  <a:schemeClr val="tx1">
                    <a:lumMod val="65000"/>
                    <a:lumOff val="35000"/>
                  </a:schemeClr>
                </a:solidFill>
              </a:rPr>
              <a:t>According to the linear fit, the corrector spec strength is reached at the theoretically maximum error of</a:t>
            </a:r>
            <a:r>
              <a:rPr lang="en-US" sz="1400" dirty="0">
                <a:solidFill>
                  <a:schemeClr val="bg2"/>
                </a:solidFill>
              </a:rPr>
              <a:t> </a:t>
            </a:r>
            <a:r>
              <a:rPr lang="en-US" sz="1400" dirty="0">
                <a:solidFill>
                  <a:schemeClr val="accent4"/>
                </a:solidFill>
              </a:rPr>
              <a:t>a4max = 7.508</a:t>
            </a:r>
          </a:p>
          <a:p>
            <a:pPr marL="182880" indent="-182880">
              <a:buFont typeface="Arial" panose="020B0604020202020204" pitchFamily="34" charset="0"/>
              <a:buChar char="•"/>
            </a:pPr>
            <a:r>
              <a:rPr lang="en-US" sz="1400" dirty="0">
                <a:solidFill>
                  <a:schemeClr val="bg2"/>
                </a:solidFill>
              </a:rPr>
              <a:t>This corresponds to the maximum uncertainty &amp; random values: </a:t>
            </a:r>
            <a:r>
              <a:rPr lang="en-US" sz="1400" dirty="0">
                <a:solidFill>
                  <a:schemeClr val="accent4"/>
                </a:solidFill>
              </a:rPr>
              <a:t>a4u = a4r = a4max / 4 = 1.877</a:t>
            </a:r>
          </a:p>
          <a:p>
            <a:pPr marL="182880" indent="-182880">
              <a:buFont typeface="Arial" panose="020B0604020202020204" pitchFamily="34" charset="0"/>
              <a:buChar char="•"/>
            </a:pPr>
            <a:r>
              <a:rPr lang="en-US" sz="1400" dirty="0">
                <a:solidFill>
                  <a:srgbClr val="00B050"/>
                </a:solidFill>
              </a:rPr>
              <a:t>This maximum value is within the estimated “desirable” range of </a:t>
            </a:r>
            <a:r>
              <a:rPr lang="en-US" sz="1400" dirty="0">
                <a:solidFill>
                  <a:schemeClr val="accent4"/>
                </a:solidFill>
              </a:rPr>
              <a:t>u/r a4 &lt; 2</a:t>
            </a:r>
          </a:p>
          <a:p>
            <a:pPr marL="182880" indent="-182880">
              <a:buFont typeface="Arial" panose="020B0604020202020204" pitchFamily="34" charset="0"/>
              <a:buChar char="•"/>
            </a:pPr>
            <a:r>
              <a:rPr lang="en-US" sz="1400" dirty="0">
                <a:solidFill>
                  <a:srgbClr val="7030A0"/>
                </a:solidFill>
              </a:rPr>
              <a:t>To provide margin on the a4 FQ spec, the latter should be improved compared to this estimate, or the a4 corrector strength increased</a:t>
            </a:r>
          </a:p>
        </p:txBody>
      </p:sp>
      <p:pic>
        <p:nvPicPr>
          <p:cNvPr id="3" name="Picture 2">
            <a:extLst>
              <a:ext uri="{FF2B5EF4-FFF2-40B4-BE49-F238E27FC236}">
                <a16:creationId xmlns:a16="http://schemas.microsoft.com/office/drawing/2014/main" id="{A6D53D20-4355-EF46-8575-53C17E60B437}"/>
              </a:ext>
            </a:extLst>
          </p:cNvPr>
          <p:cNvPicPr>
            <a:picLocks noChangeAspect="1"/>
          </p:cNvPicPr>
          <p:nvPr/>
        </p:nvPicPr>
        <p:blipFill>
          <a:blip r:embed="rId3"/>
          <a:stretch>
            <a:fillRect/>
          </a:stretch>
        </p:blipFill>
        <p:spPr>
          <a:xfrm>
            <a:off x="0" y="936104"/>
            <a:ext cx="5148000" cy="3359526"/>
          </a:xfrm>
          <a:prstGeom prst="rect">
            <a:avLst/>
          </a:prstGeom>
        </p:spPr>
      </p:pic>
    </p:spTree>
    <p:extLst>
      <p:ext uri="{BB962C8B-B14F-4D97-AF65-F5344CB8AC3E}">
        <p14:creationId xmlns:p14="http://schemas.microsoft.com/office/powerpoint/2010/main" val="28010462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dirty="0"/>
              <a:t>Maximum b5 corrector strength vs theoretically maximum b5 error</a:t>
            </a:r>
          </a:p>
        </p:txBody>
      </p:sp>
      <p:sp>
        <p:nvSpPr>
          <p:cNvPr id="4" name="Slide Number Placeholder 3"/>
          <p:cNvSpPr>
            <a:spLocks noGrp="1"/>
          </p:cNvSpPr>
          <p:nvPr>
            <p:ph type="sldNum" sz="quarter" idx="12"/>
          </p:nvPr>
        </p:nvSpPr>
        <p:spPr/>
        <p:txBody>
          <a:bodyPr/>
          <a:lstStyle/>
          <a:p>
            <a:fld id="{BFDCA1C4-9514-7B4F-976F-D92F7E296653}" type="slidenum">
              <a:rPr lang="fr-FR" smtClean="0"/>
              <a:pPr/>
              <a:t>9</a:t>
            </a:fld>
            <a:endParaRPr lang="fr-FR"/>
          </a:p>
        </p:txBody>
      </p:sp>
      <p:sp>
        <p:nvSpPr>
          <p:cNvPr id="7" name="TextBox 6"/>
          <p:cNvSpPr txBox="1"/>
          <p:nvPr/>
        </p:nvSpPr>
        <p:spPr>
          <a:xfrm>
            <a:off x="5120640" y="822960"/>
            <a:ext cx="3840480" cy="4185761"/>
          </a:xfrm>
          <a:prstGeom prst="rect">
            <a:avLst/>
          </a:prstGeom>
          <a:noFill/>
        </p:spPr>
        <p:txBody>
          <a:bodyPr wrap="square" rtlCol="0">
            <a:spAutoFit/>
          </a:bodyPr>
          <a:lstStyle/>
          <a:p>
            <a:pPr marL="182880" indent="-182880">
              <a:buFont typeface="Arial" panose="020B0604020202020204" pitchFamily="34" charset="0"/>
              <a:buChar char="•"/>
            </a:pPr>
            <a:r>
              <a:rPr lang="en-US" sz="1400" dirty="0">
                <a:solidFill>
                  <a:schemeClr val="tx1">
                    <a:lumMod val="65000"/>
                    <a:lumOff val="35000"/>
                  </a:schemeClr>
                </a:solidFill>
              </a:rPr>
              <a:t>Corrector strength is normalized to the corrector spec (</a:t>
            </a:r>
            <a:r>
              <a:rPr lang="en-US" sz="1400" dirty="0" err="1">
                <a:solidFill>
                  <a:schemeClr val="tx1">
                    <a:lumMod val="65000"/>
                    <a:lumOff val="35000"/>
                  </a:schemeClr>
                </a:solidFill>
              </a:rPr>
              <a:t>BL</a:t>
            </a:r>
            <a:r>
              <a:rPr lang="en-US" sz="1400" baseline="-25000" dirty="0" err="1">
                <a:solidFill>
                  <a:schemeClr val="tx1">
                    <a:lumMod val="65000"/>
                    <a:lumOff val="35000"/>
                  </a:schemeClr>
                </a:solidFill>
              </a:rPr>
              <a:t>max</a:t>
            </a:r>
            <a:r>
              <a:rPr lang="en-US" sz="1400" dirty="0">
                <a:solidFill>
                  <a:schemeClr val="tx1">
                    <a:lumMod val="65000"/>
                    <a:lumOff val="35000"/>
                  </a:schemeClr>
                </a:solidFill>
              </a:rPr>
              <a:t> = 0.025 Tm @ 50 mm)</a:t>
            </a:r>
          </a:p>
          <a:p>
            <a:pPr marL="182880" indent="-182880">
              <a:buFont typeface="Arial" panose="020B0604020202020204" pitchFamily="34" charset="0"/>
              <a:buChar char="•"/>
            </a:pPr>
            <a:r>
              <a:rPr lang="en-US" sz="1400" dirty="0">
                <a:solidFill>
                  <a:srgbClr val="00B050"/>
                </a:solidFill>
              </a:rPr>
              <a:t>The effect of D1 b5 error on the maximum b5 corrector strength is small (10%). To note that the D1 b5 currently features 0 systematic component.</a:t>
            </a:r>
          </a:p>
          <a:p>
            <a:pPr marL="182880" indent="-182880">
              <a:buFont typeface="Arial" panose="020B0604020202020204" pitchFamily="34" charset="0"/>
              <a:buChar char="•"/>
            </a:pPr>
            <a:r>
              <a:rPr lang="en-US" sz="1400" dirty="0">
                <a:solidFill>
                  <a:schemeClr val="tx1">
                    <a:lumMod val="65000"/>
                    <a:lumOff val="35000"/>
                  </a:schemeClr>
                </a:solidFill>
              </a:rPr>
              <a:t>According to the linear fit, the corrector spec strength is reached at the theoretically maximum error of</a:t>
            </a:r>
            <a:r>
              <a:rPr lang="en-US" sz="1400" dirty="0">
                <a:solidFill>
                  <a:schemeClr val="bg2"/>
                </a:solidFill>
              </a:rPr>
              <a:t> </a:t>
            </a:r>
            <a:r>
              <a:rPr lang="en-US" sz="1400" dirty="0">
                <a:solidFill>
                  <a:schemeClr val="accent4"/>
                </a:solidFill>
              </a:rPr>
              <a:t>b5max = 3.778</a:t>
            </a:r>
          </a:p>
          <a:p>
            <a:pPr marL="182880" indent="-182880">
              <a:buFont typeface="Arial" panose="020B0604020202020204" pitchFamily="34" charset="0"/>
              <a:buChar char="•"/>
            </a:pPr>
            <a:r>
              <a:rPr lang="en-US" sz="1400" dirty="0">
                <a:solidFill>
                  <a:schemeClr val="bg2"/>
                </a:solidFill>
              </a:rPr>
              <a:t>This corresponds to the maximum uncertainty &amp; random values: </a:t>
            </a:r>
            <a:r>
              <a:rPr lang="en-US" sz="1400" dirty="0">
                <a:solidFill>
                  <a:schemeClr val="accent4"/>
                </a:solidFill>
              </a:rPr>
              <a:t>b5u = b5r = b5max / 4 = 0.944</a:t>
            </a:r>
          </a:p>
          <a:p>
            <a:pPr marL="182880" indent="-182880">
              <a:buFont typeface="Arial" panose="020B0604020202020204" pitchFamily="34" charset="0"/>
              <a:buChar char="•"/>
            </a:pPr>
            <a:r>
              <a:rPr lang="en-US" sz="1400" dirty="0">
                <a:solidFill>
                  <a:srgbClr val="00B050"/>
                </a:solidFill>
              </a:rPr>
              <a:t>This maximum value is within the estimated “desirable” range of </a:t>
            </a:r>
            <a:r>
              <a:rPr lang="en-US" sz="1400" dirty="0">
                <a:solidFill>
                  <a:schemeClr val="accent4"/>
                </a:solidFill>
              </a:rPr>
              <a:t>u/r b5 &lt; 1</a:t>
            </a:r>
          </a:p>
          <a:p>
            <a:pPr marL="182880" indent="-182880">
              <a:buFont typeface="Arial" panose="020B0604020202020204" pitchFamily="34" charset="0"/>
              <a:buChar char="•"/>
            </a:pPr>
            <a:r>
              <a:rPr lang="en-US" sz="1400" dirty="0">
                <a:solidFill>
                  <a:srgbClr val="7030A0"/>
                </a:solidFill>
              </a:rPr>
              <a:t>To provide margin on the b5 FQ spec, the latter should be improved compared to this estimate, or the b5 corrector strength increased</a:t>
            </a:r>
          </a:p>
        </p:txBody>
      </p:sp>
      <p:pic>
        <p:nvPicPr>
          <p:cNvPr id="3" name="Picture 2">
            <a:extLst>
              <a:ext uri="{FF2B5EF4-FFF2-40B4-BE49-F238E27FC236}">
                <a16:creationId xmlns:a16="http://schemas.microsoft.com/office/drawing/2014/main" id="{6F9E2432-0AD5-264A-BF7B-CEBFA65BA540}"/>
              </a:ext>
            </a:extLst>
          </p:cNvPr>
          <p:cNvPicPr>
            <a:picLocks noChangeAspect="1"/>
          </p:cNvPicPr>
          <p:nvPr/>
        </p:nvPicPr>
        <p:blipFill>
          <a:blip r:embed="rId2"/>
          <a:stretch>
            <a:fillRect/>
          </a:stretch>
        </p:blipFill>
        <p:spPr>
          <a:xfrm>
            <a:off x="0" y="936000"/>
            <a:ext cx="5148000" cy="3350063"/>
          </a:xfrm>
          <a:prstGeom prst="rect">
            <a:avLst/>
          </a:prstGeom>
        </p:spPr>
      </p:pic>
    </p:spTree>
    <p:extLst>
      <p:ext uri="{BB962C8B-B14F-4D97-AF65-F5344CB8AC3E}">
        <p14:creationId xmlns:p14="http://schemas.microsoft.com/office/powerpoint/2010/main" val="1353893485"/>
      </p:ext>
    </p:extLst>
  </p:cSld>
  <p:clrMapOvr>
    <a:masterClrMapping/>
  </p:clrMapOvr>
</p:sld>
</file>

<file path=ppt/theme/theme1.xml><?xml version="1.0" encoding="utf-8"?>
<a:theme xmlns:a="http://schemas.openxmlformats.org/drawingml/2006/main" name="Thème Office">
  <a:themeElements>
    <a:clrScheme name="HiLumi">
      <a:dk1>
        <a:sysClr val="windowText" lastClr="000000"/>
      </a:dk1>
      <a:lt1>
        <a:sysClr val="window" lastClr="FFFFFF"/>
      </a:lt1>
      <a:dk2>
        <a:srgbClr val="005F8C"/>
      </a:dk2>
      <a:lt2>
        <a:srgbClr val="0093BE"/>
      </a:lt2>
      <a:accent1>
        <a:srgbClr val="64BCD9"/>
      </a:accent1>
      <a:accent2>
        <a:srgbClr val="700A00"/>
      </a:accent2>
      <a:accent3>
        <a:srgbClr val="CA1100"/>
      </a:accent3>
      <a:accent4>
        <a:srgbClr val="E65346"/>
      </a:accent4>
      <a:accent5>
        <a:srgbClr val="5A5A5A"/>
      </a:accent5>
      <a:accent6>
        <a:srgbClr val="FB963C"/>
      </a:accent6>
      <a:hlink>
        <a:srgbClr val="0093BE"/>
      </a:hlink>
      <a:folHlink>
        <a:srgbClr val="6E6E6E"/>
      </a:folHlink>
    </a:clrScheme>
    <a:fontScheme name="Office Classique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689ABA85A245EC45AA49FA36F10E0232" ma:contentTypeVersion="2" ma:contentTypeDescription="Create a new document." ma:contentTypeScope="" ma:versionID="adcd0aad5aed504a8f0da929d2112ad6">
  <xsd:schema xmlns:xsd="http://www.w3.org/2001/XMLSchema" xmlns:xs="http://www.w3.org/2001/XMLSchema" xmlns:p="http://schemas.microsoft.com/office/2006/metadata/properties" xmlns:ns2="8946e33d-fd2f-4ae4-8ee9-d90c129cdf9e" targetNamespace="http://schemas.microsoft.com/office/2006/metadata/properties" ma:root="true" ma:fieldsID="8f86ca1f070cacaf1fa8f62c9f76043c" ns2:_="">
    <xsd:import namespace="8946e33d-fd2f-4ae4-8ee9-d90c129cdf9e"/>
    <xsd:element name="properties">
      <xsd:complexType>
        <xsd:sequence>
          <xsd:element name="documentManagement">
            <xsd:complexType>
              <xsd:all>
                <xsd:element ref="ns2:Description0" minOccurs="0"/>
                <xsd:element ref="ns2:No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46e33d-fd2f-4ae4-8ee9-d90c129cdf9e" elementFormDefault="qualified">
    <xsd:import namespace="http://schemas.microsoft.com/office/2006/documentManagement/types"/>
    <xsd:import namespace="http://schemas.microsoft.com/office/infopath/2007/PartnerControls"/>
    <xsd:element name="Description0" ma:index="8" nillable="true" ma:displayName="Description" ma:internalName="Description0">
      <xsd:simpleType>
        <xsd:restriction base="dms:Text">
          <xsd:maxLength value="255"/>
        </xsd:restriction>
      </xsd:simpleType>
    </xsd:element>
    <xsd:element name="Note" ma:index="9" nillable="true" ma:displayName="Note" ma:internalName="Not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Description0 xmlns="8946e33d-fd2f-4ae4-8ee9-d90c129cdf9e">HL-LHC PowerPoint Presentation, incl. LARP logo, 16:9 format</Description0>
    <Note xmlns="8946e33d-fd2f-4ae4-8ee9-d90c129cdf9e">For presentations to be given at Joint HL-LHC/LARP annual meetings (US or European locations).
https://edms.cern.ch/document/1607173/</Note>
  </documentManagement>
</p:properties>
</file>

<file path=customXml/itemProps1.xml><?xml version="1.0" encoding="utf-8"?>
<ds:datastoreItem xmlns:ds="http://schemas.openxmlformats.org/officeDocument/2006/customXml" ds:itemID="{1A872CBE-B11C-4B5C-8E3B-8257C4220BA2}">
  <ds:schemaRefs>
    <ds:schemaRef ds:uri="http://schemas.microsoft.com/sharepoint/v3/contenttype/forms"/>
  </ds:schemaRefs>
</ds:datastoreItem>
</file>

<file path=customXml/itemProps2.xml><?xml version="1.0" encoding="utf-8"?>
<ds:datastoreItem xmlns:ds="http://schemas.openxmlformats.org/officeDocument/2006/customXml" ds:itemID="{C4FA0FA1-5039-465F-BC86-6B01966C1D9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946e33d-fd2f-4ae4-8ee9-d90c129cdf9e"/>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E8D53C2-CD29-4E3D-9B40-86F354B694A2}">
  <ds:schemaRefs>
    <ds:schemaRef ds:uri="http://purl.org/dc/elements/1.1/"/>
    <ds:schemaRef ds:uri="http://purl.org/dc/dcmitype/"/>
    <ds:schemaRef ds:uri="http://schemas.microsoft.com/office/2006/metadata/properties"/>
    <ds:schemaRef ds:uri="http://purl.org/dc/terms/"/>
    <ds:schemaRef ds:uri="http://www.w3.org/XML/1998/namespace"/>
    <ds:schemaRef ds:uri="http://schemas.microsoft.com/office/2006/documentManagement/types"/>
    <ds:schemaRef ds:uri="http://schemas.microsoft.com/office/infopath/2007/PartnerControls"/>
    <ds:schemaRef ds:uri="http://schemas.openxmlformats.org/package/2006/metadata/core-properties"/>
    <ds:schemaRef ds:uri="8946e33d-fd2f-4ae4-8ee9-d90c129cdf9e"/>
  </ds:schemaRefs>
</ds:datastoreItem>
</file>

<file path=docProps/app.xml><?xml version="1.0" encoding="utf-8"?>
<Properties xmlns="http://schemas.openxmlformats.org/officeDocument/2006/extended-properties" xmlns:vt="http://schemas.openxmlformats.org/officeDocument/2006/docPropsVTypes">
  <Template>HLU-Pres-test01.thmx</Template>
  <TotalTime>21671</TotalTime>
  <Words>1130</Words>
  <Application>Microsoft Macintosh PowerPoint</Application>
  <PresentationFormat>On-screen Show (16:9)</PresentationFormat>
  <Paragraphs>111</Paragraphs>
  <Slides>11</Slides>
  <Notes>7</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Arial</vt:lpstr>
      <vt:lpstr>Calibri</vt:lpstr>
      <vt:lpstr>Symbol</vt:lpstr>
      <vt:lpstr>Wingdings</vt:lpstr>
      <vt:lpstr>Thème Office</vt:lpstr>
      <vt:lpstr>Maximum tolerable a4 and b5 errors on the triplets based on the available corrector strengths</vt:lpstr>
      <vt:lpstr>Outline</vt:lpstr>
      <vt:lpstr>DA simulations set-up</vt:lpstr>
      <vt:lpstr>Minimum DA vs a4 &amp; b5</vt:lpstr>
      <vt:lpstr>Average DA vs a4 and b5</vt:lpstr>
      <vt:lpstr>Evaluation of maximum a4, b5 corrector strengths vs a4, b5 </vt:lpstr>
      <vt:lpstr>Example of distribution of a4 and b5 corrector strengths</vt:lpstr>
      <vt:lpstr>Maximum a4 corrector strength vs theoretically maximum a4 error</vt:lpstr>
      <vt:lpstr>Maximum b5 corrector strength vs theoretically maximum b5 error</vt:lpstr>
      <vt:lpstr>Comparison with measured a4, b5 errors</vt:lpstr>
      <vt:lpstr>Conclusions</vt:lpstr>
    </vt:vector>
  </TitlesOfParts>
  <Company>APO</Company>
  <LinksUpToDate>false</LinksUpToDate>
  <SharedDoc>false</SharedDoc>
  <HyperlinksChanged>false</HyperlinksChanged>
  <AppVersion>16.0010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HiLumi-Pres-Template-16-9-LARP</dc:title>
  <dc:creator>André-Pierre OLIVIER</dc:creator>
  <cp:lastModifiedBy>Massimo Giovannozzi</cp:lastModifiedBy>
  <cp:revision>1050</cp:revision>
  <cp:lastPrinted>2017-04-11T03:03:36Z</cp:lastPrinted>
  <dcterms:created xsi:type="dcterms:W3CDTF">2016-03-23T13:26:05Z</dcterms:created>
  <dcterms:modified xsi:type="dcterms:W3CDTF">2018-03-13T08:44:35Z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0x010100689ABA85A245EC45AA49FA36F10E0232</vt:lpwstr>
  </property>
</Properties>
</file>