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2"/>
  </p:notesMasterIdLst>
  <p:sldIdLst>
    <p:sldId id="256" r:id="rId2"/>
    <p:sldId id="260" r:id="rId3"/>
    <p:sldId id="261" r:id="rId4"/>
    <p:sldId id="257" r:id="rId5"/>
    <p:sldId id="258" r:id="rId6"/>
    <p:sldId id="264" r:id="rId7"/>
    <p:sldId id="259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12C57-393F-41FE-BE3A-07A1AD036476}" type="datetimeFigureOut">
              <a:rPr lang="en-US" smtClean="0"/>
              <a:t>3/12/2018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70905-00EC-4329-BF91-8E61612096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75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70905-00EC-4329-BF91-8E61612096F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95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70905-00EC-4329-BF91-8E61612096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75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70905-00EC-4329-BF91-8E61612096F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64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567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00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07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19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358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37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5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010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17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55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0D27E46-5BE2-40B9-9270-FEA49CD5818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992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26148/contributions/1711524/attachments/633105/871322/EM-HiLumiAnnualMeeting_17to21-11-2014_Final.pdf" TargetMode="External"/><Relationship Id="rId2" Type="http://schemas.openxmlformats.org/officeDocument/2006/relationships/hyperlink" Target="https://indico.cern.ch/event/326148/contributions/1711523/attachments/633104/871321/updated-HLLHC_workshop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647714/contributions/2646112/attachments/1558633/2452416/Machine_impedance_and_HOM_power_update_7th_HL-LHC_Meeting.pdf" TargetMode="External"/><Relationship Id="rId4" Type="http://schemas.openxmlformats.org/officeDocument/2006/relationships/hyperlink" Target="https://indico.cern.ch/event/400665/contributions/1843458/attachments/1177720/1703472/HLLHC_CERN_28102015_NB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Effect of collimator coating thickness on</a:t>
            </a:r>
            <a:br>
              <a:rPr lang="en-US" sz="4400" dirty="0" smtClean="0"/>
            </a:br>
            <a:r>
              <a:rPr lang="en-US" sz="4400" dirty="0" smtClean="0"/>
              <a:t>HL-LHC octupole thresholds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S. Antipov, N. Biancacci, E. </a:t>
            </a:r>
            <a:r>
              <a:rPr lang="en-US" dirty="0" err="1" smtClean="0"/>
              <a:t>MEtral</a:t>
            </a:r>
            <a:endParaRPr lang="en-US" dirty="0" smtClean="0"/>
          </a:p>
          <a:p>
            <a:r>
              <a:rPr lang="en-US" dirty="0" smtClean="0"/>
              <a:t>13.03.18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12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Mo resistivity might be not as good as expected</a:t>
            </a:r>
            <a:endParaRPr lang="en-US" sz="4000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3644" y="2055813"/>
            <a:ext cx="6034087" cy="4022725"/>
          </a:xfrm>
          <a:prstGeom prst="rect">
            <a:avLst/>
          </a:prstGeom>
          <a:noFill/>
          <a:ln w="15875">
            <a:solidFill>
              <a:schemeClr val="accent2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137986"/>
              </p:ext>
            </p:extLst>
          </p:nvPr>
        </p:nvGraphicFramePr>
        <p:xfrm>
          <a:off x="7523823" y="2368685"/>
          <a:ext cx="4510025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937"/>
                <a:gridCol w="1148507"/>
                <a:gridCol w="1347641"/>
                <a:gridCol w="1155940"/>
              </a:tblGrid>
              <a:tr h="2782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Material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Beam Meas</a:t>
                      </a:r>
                      <a:r>
                        <a:rPr lang="en-US" sz="1400" dirty="0" smtClean="0"/>
                        <a:t>.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Lab Meas. (AC</a:t>
                      </a:r>
                      <a:r>
                        <a:rPr lang="en-US" sz="140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IW2D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Model</a:t>
                      </a:r>
                      <a:endParaRPr lang="en-US" sz="1400" dirty="0"/>
                    </a:p>
                  </a:txBody>
                  <a:tcPr/>
                </a:tc>
              </a:tr>
              <a:tr h="2732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CFC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4030 ± 380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–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5000</a:t>
                      </a:r>
                      <a:endParaRPr lang="en-US" sz="1400" dirty="0"/>
                    </a:p>
                  </a:txBody>
                  <a:tcPr/>
                </a:tc>
              </a:tr>
              <a:tr h="2732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MoGr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760 ± 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800 –</a:t>
                      </a:r>
                      <a:r>
                        <a:rPr lang="en-US" sz="1400" baseline="0" dirty="0" smtClean="0"/>
                        <a:t> 1200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1000</a:t>
                      </a:r>
                      <a:endParaRPr lang="en-US" sz="1400" dirty="0"/>
                    </a:p>
                  </a:txBody>
                  <a:tcPr/>
                </a:tc>
              </a:tr>
              <a:tr h="27327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340 ± 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Not measurable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</a:t>
                      </a:r>
                      <a:endParaRPr lang="en-US" sz="1400" dirty="0"/>
                    </a:p>
                  </a:txBody>
                  <a:tcPr/>
                </a:tc>
              </a:tr>
              <a:tr h="273278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Mo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250 ± 50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20 – 100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485036" y="2008785"/>
            <a:ext cx="4604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Material resistivities (in n</a:t>
            </a:r>
            <a:r>
              <a:rPr lang="el-GR" sz="1600" dirty="0" smtClean="0">
                <a:latin typeface="+mj-lt"/>
                <a:cs typeface="Arial" panose="020B0604020202020204" pitchFamily="34" charset="0"/>
              </a:rPr>
              <a:t>Ω</a:t>
            </a:r>
            <a:r>
              <a:rPr lang="en-US" sz="1600" dirty="0" smtClean="0">
                <a:latin typeface="+mj-lt"/>
                <a:cs typeface="Arial" panose="020B0604020202020204" pitchFamily="34" charset="0"/>
              </a:rPr>
              <a:t>-m</a:t>
            </a:r>
            <a:r>
              <a:rPr lang="en-US" sz="1600" dirty="0" smtClean="0">
                <a:latin typeface="+mj-lt"/>
              </a:rPr>
              <a:t>): measured vs expected</a:t>
            </a:r>
            <a:endParaRPr lang="en-US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99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and previous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2345266"/>
          </a:xfrm>
        </p:spPr>
        <p:txBody>
          <a:bodyPr/>
          <a:lstStyle/>
          <a:p>
            <a:r>
              <a:rPr lang="en-US" dirty="0" smtClean="0"/>
              <a:t>Operation at the HL-LHC intensity (2.3</a:t>
            </a:r>
            <a:r>
              <a:rPr lang="en-US" dirty="0" smtClean="0">
                <a:latin typeface="+mj-lt"/>
              </a:rPr>
              <a:t>x</a:t>
            </a:r>
            <a:r>
              <a:rPr lang="en-US" dirty="0" smtClean="0"/>
              <a:t>10</a:t>
            </a:r>
            <a:r>
              <a:rPr lang="en-US" baseline="30000" dirty="0" smtClean="0"/>
              <a:t>11</a:t>
            </a:r>
            <a:r>
              <a:rPr lang="en-US" dirty="0" smtClean="0"/>
              <a:t> ppb) is not compatible with the present LHC transverse impedance</a:t>
            </a:r>
          </a:p>
          <a:p>
            <a:r>
              <a:rPr lang="en-US" dirty="0" smtClean="0"/>
              <a:t>In order to reduce the impedance, an upgrade of the collimator system is planned</a:t>
            </a:r>
          </a:p>
          <a:p>
            <a:pPr lvl="1"/>
            <a:r>
              <a:rPr lang="en-US" dirty="0" smtClean="0"/>
              <a:t>Lower the total impedance and the octupole threshold by ~ 50%</a:t>
            </a:r>
          </a:p>
          <a:p>
            <a:r>
              <a:rPr lang="en-US" dirty="0" smtClean="0"/>
              <a:t>Secondary collimators in IR-7 are coated with 5 </a:t>
            </a:r>
            <a:r>
              <a:rPr lang="el-GR" dirty="0">
                <a:latin typeface="Calibri" panose="020F0502020204030204" pitchFamily="34" charset="0"/>
              </a:rPr>
              <a:t>μ</a:t>
            </a:r>
            <a:r>
              <a:rPr lang="en-US" dirty="0">
                <a:latin typeface="Calibri" panose="020F0502020204030204" pitchFamily="34" charset="0"/>
              </a:rPr>
              <a:t>m </a:t>
            </a:r>
            <a:r>
              <a:rPr lang="en-US" dirty="0" smtClean="0"/>
              <a:t>Mo</a:t>
            </a:r>
          </a:p>
          <a:p>
            <a:pPr lvl="1"/>
            <a:r>
              <a:rPr lang="en-US" dirty="0"/>
              <a:t>The coating thickness </a:t>
            </a:r>
            <a:r>
              <a:rPr lang="en-US" dirty="0" smtClean="0"/>
              <a:t>should provide sufficient margins for stable operation </a:t>
            </a:r>
            <a:endParaRPr lang="en-US" dirty="0">
              <a:latin typeface="Calibri" panose="020F0502020204030204" pitchFamily="34" charset="0"/>
            </a:endParaRP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97280" y="4683784"/>
            <a:ext cx="93848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References:</a:t>
            </a:r>
          </a:p>
          <a:p>
            <a:r>
              <a:rPr lang="en-US" sz="1600" dirty="0" smtClean="0"/>
              <a:t>N. Biancacci, ‘</a:t>
            </a:r>
            <a:r>
              <a:rPr lang="en-US" sz="1600" dirty="0" smtClean="0">
                <a:hlinkClick r:id="rId2"/>
              </a:rPr>
              <a:t>Update on the HL-LHC impedance budget</a:t>
            </a:r>
            <a:r>
              <a:rPr lang="en-US" sz="1600" dirty="0" smtClean="0"/>
              <a:t>’, 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Meeting, KEK, Japan, 2014</a:t>
            </a:r>
          </a:p>
          <a:p>
            <a:r>
              <a:rPr lang="en-US" sz="1600" dirty="0" smtClean="0"/>
              <a:t>E. Metral, </a:t>
            </a:r>
            <a:r>
              <a:rPr lang="en-US" sz="1600" i="1" dirty="0" smtClean="0"/>
              <a:t>et al.</a:t>
            </a:r>
            <a:r>
              <a:rPr lang="en-US" sz="1600" dirty="0" smtClean="0"/>
              <a:t>, ‘</a:t>
            </a:r>
            <a:r>
              <a:rPr lang="en-US" sz="1600" dirty="0" smtClean="0">
                <a:hlinkClick r:id="rId3"/>
              </a:rPr>
              <a:t>Beam intensity limitations</a:t>
            </a:r>
            <a:r>
              <a:rPr lang="en-US" sz="1600" dirty="0" smtClean="0"/>
              <a:t>’, 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Meeting, KEK, Japan, 2014</a:t>
            </a:r>
          </a:p>
          <a:p>
            <a:r>
              <a:rPr lang="en-US" sz="1600" dirty="0" smtClean="0"/>
              <a:t>N. Biancacci, ‘</a:t>
            </a:r>
            <a:r>
              <a:rPr lang="en-US" sz="1600" dirty="0" smtClean="0">
                <a:hlinkClick r:id="rId4"/>
              </a:rPr>
              <a:t>HL-LHC impedance and beam stability</a:t>
            </a:r>
            <a:r>
              <a:rPr lang="en-US" sz="1600" dirty="0" smtClean="0"/>
              <a:t>’, 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Meeting, CERN, 2015</a:t>
            </a:r>
          </a:p>
          <a:p>
            <a:r>
              <a:rPr lang="en-US" sz="1600" dirty="0" smtClean="0"/>
              <a:t>S. Antipov, </a:t>
            </a:r>
            <a:r>
              <a:rPr lang="en-US" sz="1600" i="1" dirty="0" smtClean="0"/>
              <a:t>et al.</a:t>
            </a:r>
            <a:r>
              <a:rPr lang="en-US" sz="1600" dirty="0" smtClean="0"/>
              <a:t>, ‘</a:t>
            </a:r>
            <a:r>
              <a:rPr lang="en-US" sz="1600" dirty="0" smtClean="0">
                <a:hlinkClick r:id="rId5"/>
              </a:rPr>
              <a:t>Machine impedance and HOM power update</a:t>
            </a:r>
            <a:r>
              <a:rPr lang="en-US" sz="1600" dirty="0" smtClean="0"/>
              <a:t>’, 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HL-LHC Meeting, Madrid, 2017</a:t>
            </a:r>
          </a:p>
          <a:p>
            <a:r>
              <a:rPr lang="en-US" sz="1600" dirty="0" smtClean="0"/>
              <a:t>A. </a:t>
            </a:r>
            <a:r>
              <a:rPr lang="en-US" sz="1600" dirty="0" err="1" smtClean="0"/>
              <a:t>Mereghetti</a:t>
            </a:r>
            <a:r>
              <a:rPr lang="en-US" sz="1600" dirty="0" smtClean="0"/>
              <a:t>, </a:t>
            </a:r>
            <a:r>
              <a:rPr lang="en-US" sz="1600" i="1" dirty="0" smtClean="0"/>
              <a:t>et al.</a:t>
            </a:r>
            <a:r>
              <a:rPr lang="en-US" sz="1600" dirty="0" smtClean="0"/>
              <a:t>, ‘Impedance measurement of TCSPM collimator’, LHC MD2193 Note, CERN, in preparation</a:t>
            </a:r>
            <a:endParaRPr lang="en-US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2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1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Goal: Update the </a:t>
            </a:r>
            <a:r>
              <a:rPr lang="en-US" sz="4000" dirty="0"/>
              <a:t>e</a:t>
            </a:r>
            <a:r>
              <a:rPr lang="en-US" sz="4000" dirty="0" smtClean="0"/>
              <a:t>stimate on how the thickness of the coating affects the octupole threshold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challenging, Ultimate, OP scenario</a:t>
            </a:r>
          </a:p>
          <a:p>
            <a:endParaRPr lang="en-US" dirty="0"/>
          </a:p>
          <a:p>
            <a:r>
              <a:rPr lang="en-US" dirty="0" smtClean="0"/>
              <a:t>Three coating scenarios:</a:t>
            </a:r>
          </a:p>
          <a:p>
            <a:pPr lvl="1"/>
            <a:r>
              <a:rPr lang="en-US" b="1" dirty="0" err="1" smtClean="0">
                <a:solidFill>
                  <a:schemeClr val="accent1"/>
                </a:solidFill>
              </a:rPr>
              <a:t>Mo+MoGr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1"/>
            <a:r>
              <a:rPr lang="en-US" dirty="0" err="1" smtClean="0"/>
              <a:t>Cu+MoGr</a:t>
            </a:r>
            <a:endParaRPr lang="en-US" dirty="0" smtClean="0"/>
          </a:p>
          <a:p>
            <a:pPr lvl="1"/>
            <a:r>
              <a:rPr lang="en-US" dirty="0" err="1" smtClean="0"/>
              <a:t>Cu+CFC</a:t>
            </a:r>
            <a:endParaRPr lang="en-US" dirty="0" smtClean="0"/>
          </a:p>
          <a:p>
            <a:pPr marL="201168" lvl="1" indent="0">
              <a:buNone/>
            </a:pPr>
            <a:endParaRPr lang="en-US" dirty="0" smtClean="0"/>
          </a:p>
          <a:p>
            <a:r>
              <a:rPr lang="en-US" dirty="0" smtClean="0"/>
              <a:t>Various coating thickness:</a:t>
            </a:r>
          </a:p>
          <a:p>
            <a:pPr lvl="1"/>
            <a:r>
              <a:rPr lang="en-US" dirty="0" smtClean="0"/>
              <a:t>1, 3, </a:t>
            </a:r>
            <a:r>
              <a:rPr lang="en-US" b="1" dirty="0" smtClean="0">
                <a:solidFill>
                  <a:schemeClr val="accent1"/>
                </a:solidFill>
              </a:rPr>
              <a:t>5 </a:t>
            </a:r>
            <a:r>
              <a:rPr lang="el-GR" dirty="0" smtClean="0">
                <a:latin typeface="Calibri" panose="020F0502020204030204" pitchFamily="34" charset="0"/>
              </a:rPr>
              <a:t>μ</a:t>
            </a:r>
            <a:r>
              <a:rPr lang="en-US" dirty="0" smtClean="0"/>
              <a:t>m</a:t>
            </a:r>
          </a:p>
        </p:txBody>
      </p:sp>
      <p:graphicFrame>
        <p:nvGraphicFramePr>
          <p:cNvPr id="4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652228"/>
              </p:ext>
            </p:extLst>
          </p:nvPr>
        </p:nvGraphicFramePr>
        <p:xfrm>
          <a:off x="6216968" y="1965960"/>
          <a:ext cx="4938712" cy="330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1037"/>
                <a:gridCol w="29876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Energy, </a:t>
                      </a:r>
                      <a:r>
                        <a:rPr lang="en-US" i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= 7 TeV, </a:t>
                      </a:r>
                      <a:r>
                        <a:rPr lang="en-US" i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dirty="0" smtClean="0"/>
                        <a:t>* = </a:t>
                      </a:r>
                      <a:r>
                        <a:rPr lang="en-US" dirty="0" smtClean="0"/>
                        <a:t>41 </a:t>
                      </a:r>
                      <a:r>
                        <a:rPr lang="en-US" dirty="0" smtClean="0"/>
                        <a:t>cm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intensity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 = </a:t>
                      </a:r>
                      <a:r>
                        <a:rPr lang="en-US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2760,</a:t>
                      </a:r>
                      <a:r>
                        <a:rPr lang="en-US" b="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N</a:t>
                      </a:r>
                      <a:r>
                        <a:rPr lang="en-US" b="0" baseline="-25000" dirty="0" err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b</a:t>
                      </a:r>
                      <a:r>
                        <a:rPr lang="en-US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= 2.3</a:t>
                      </a:r>
                      <a:r>
                        <a:rPr lang="en-US" sz="1800" b="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r>
                        <a:rPr lang="en-US" b="0" baseline="30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11</a:t>
                      </a:r>
                      <a:r>
                        <a:rPr lang="en-US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 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emittance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Bunch</a:t>
                      </a:r>
                      <a:r>
                        <a:rPr lang="en-US" baseline="0" dirty="0" smtClean="0"/>
                        <a:t>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aseline="-25000" dirty="0" smtClean="0"/>
                        <a:t>n</a:t>
                      </a:r>
                      <a:r>
                        <a:rPr lang="en-US" dirty="0" smtClean="0"/>
                        <a:t> = </a:t>
                      </a:r>
                      <a:r>
                        <a:rPr lang="en-US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2.1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 smtClean="0"/>
                        <a:t>m (injection)</a:t>
                      </a:r>
                      <a:br>
                        <a:rPr lang="en-US" dirty="0" smtClean="0"/>
                      </a:br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baseline="-25000" dirty="0" err="1" smtClean="0"/>
                        <a:t>z</a:t>
                      </a:r>
                      <a:r>
                        <a:rPr lang="en-US" dirty="0" smtClean="0"/>
                        <a:t> = 9.0 cm, </a:t>
                      </a:r>
                      <a:r>
                        <a:rPr lang="en-US" dirty="0" err="1" smtClean="0"/>
                        <a:t>rms</a:t>
                      </a:r>
                      <a:r>
                        <a:rPr lang="en-US" dirty="0" smtClean="0"/>
                        <a:t>, Gaussian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d</a:t>
                      </a:r>
                      <a:r>
                        <a:rPr lang="en-US" dirty="0" smtClean="0"/>
                        <a:t> = 100</a:t>
                      </a:r>
                      <a:r>
                        <a:rPr lang="en-US" baseline="0" dirty="0" smtClean="0"/>
                        <a:t> turns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Octupole SD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Negative polarity, no ATS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Tails cut at 3 </a:t>
                      </a:r>
                      <a:r>
                        <a:rPr lang="en-US" baseline="0" dirty="0" err="1" smtClean="0"/>
                        <a:t>rms</a:t>
                      </a:r>
                      <a:r>
                        <a:rPr lang="en-US" baseline="0" dirty="0" smtClean="0"/>
                        <a:t> beam size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Collimator settings</a:t>
                      </a:r>
                      <a:br>
                        <a:rPr lang="en-US" dirty="0" smtClean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Nominal (</a:t>
                      </a:r>
                      <a:r>
                        <a:rPr lang="en-US" baseline="0" dirty="0" smtClean="0">
                          <a:latin typeface="+mn-lt"/>
                        </a:rPr>
                        <a:t>2.5</a:t>
                      </a: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 m</a:t>
                      </a:r>
                      <a:r>
                        <a:rPr lang="en-US" baseline="0" dirty="0" smtClean="0">
                          <a:latin typeface="+mn-lt"/>
                        </a:rPr>
                        <a:t>m ref.</a:t>
                      </a: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 e</a:t>
                      </a:r>
                      <a:r>
                        <a:rPr lang="en-US" dirty="0" smtClean="0"/>
                        <a:t>):</a:t>
                      </a:r>
                      <a:r>
                        <a:rPr lang="en-US" baseline="0" dirty="0" smtClean="0"/>
                        <a:t>           </a:t>
                      </a:r>
                      <a:r>
                        <a:rPr lang="en-US" dirty="0" smtClean="0"/>
                        <a:t>TCP –</a:t>
                      </a:r>
                      <a:r>
                        <a:rPr lang="en-US" baseline="0" dirty="0" smtClean="0"/>
                        <a:t> 6.7</a:t>
                      </a: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s</a:t>
                      </a:r>
                    </a:p>
                    <a:p>
                      <a:r>
                        <a:rPr lang="en-US" baseline="0" dirty="0" smtClean="0"/>
                        <a:t>TCSG – 9.1</a:t>
                      </a:r>
                      <a:r>
                        <a:rPr lang="en-US" baseline="0" dirty="0" smtClean="0">
                          <a:latin typeface="Symbol" panose="05050102010706020507" pitchFamily="18" charset="2"/>
                        </a:rPr>
                        <a:t>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3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bulk has little effect on impedance for a sufficiently thick coating</a:t>
            </a:r>
            <a:endParaRPr lang="en-US" dirty="0"/>
          </a:p>
        </p:txBody>
      </p:sp>
      <p:graphicFrame>
        <p:nvGraphicFramePr>
          <p:cNvPr id="15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048311"/>
              </p:ext>
            </p:extLst>
          </p:nvPr>
        </p:nvGraphicFramePr>
        <p:xfrm>
          <a:off x="935994" y="4520933"/>
          <a:ext cx="51816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</a:tblGrid>
              <a:tr h="2646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Material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Bulk</a:t>
                      </a:r>
                      <a:r>
                        <a:rPr lang="en-US" sz="1400" baseline="0" dirty="0" smtClean="0"/>
                        <a:t> resistivity (n</a:t>
                      </a:r>
                      <a:r>
                        <a:rPr lang="en-US" sz="1400" baseline="0" dirty="0" smtClean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US" sz="1400" baseline="0" dirty="0" smtClean="0"/>
                        <a:t>-m)</a:t>
                      </a:r>
                      <a:endParaRPr lang="en-US" sz="1400" dirty="0"/>
                    </a:p>
                  </a:txBody>
                  <a:tcPr/>
                </a:tc>
              </a:tr>
              <a:tr h="2646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CFC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5000</a:t>
                      </a:r>
                      <a:endParaRPr lang="en-US" sz="1400" dirty="0"/>
                    </a:p>
                  </a:txBody>
                  <a:tcPr/>
                </a:tc>
              </a:tr>
              <a:tr h="2646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MoGr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1000</a:t>
                      </a:r>
                      <a:endParaRPr lang="en-US" sz="1400" dirty="0"/>
                    </a:p>
                  </a:txBody>
                  <a:tcPr/>
                </a:tc>
              </a:tr>
              <a:tr h="2646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</a:t>
                      </a:r>
                      <a:endParaRPr lang="en-US" sz="1400" dirty="0"/>
                    </a:p>
                  </a:txBody>
                  <a:tcPr/>
                </a:tc>
              </a:tr>
              <a:tr h="26460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53.5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" name="Content Placeholder 1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1837425" y="1845735"/>
            <a:ext cx="3378739" cy="2513273"/>
          </a:xfrm>
          <a:prstGeom prst="rect">
            <a:avLst/>
          </a:prstGeom>
          <a:ln w="15875">
            <a:solidFill>
              <a:schemeClr val="accent1">
                <a:shade val="50000"/>
              </a:schemeClr>
            </a:solidFill>
          </a:ln>
        </p:spPr>
      </p:pic>
      <p:grpSp>
        <p:nvGrpSpPr>
          <p:cNvPr id="27" name="Group 26"/>
          <p:cNvGrpSpPr/>
          <p:nvPr/>
        </p:nvGrpSpPr>
        <p:grpSpPr>
          <a:xfrm>
            <a:off x="6330111" y="1845735"/>
            <a:ext cx="4699839" cy="4040715"/>
            <a:chOff x="6330111" y="1845735"/>
            <a:chExt cx="4699839" cy="4040715"/>
          </a:xfrm>
        </p:grpSpPr>
        <p:sp>
          <p:nvSpPr>
            <p:cNvPr id="26" name="Rectangle 25"/>
            <p:cNvSpPr/>
            <p:nvPr/>
          </p:nvSpPr>
          <p:spPr>
            <a:xfrm>
              <a:off x="6343650" y="1845735"/>
              <a:ext cx="4686300" cy="404071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30111" y="1851977"/>
              <a:ext cx="4694327" cy="4023709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 flipH="1" flipV="1">
              <a:off x="8954219" y="2113472"/>
              <a:ext cx="17253" cy="313138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971472" y="3494500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1"/>
                  </a:solidFill>
                </a:rPr>
                <a:t>f</a:t>
              </a:r>
              <a:r>
                <a:rPr lang="en-US" i="1" baseline="-25000" dirty="0" smtClean="0">
                  <a:solidFill>
                    <a:schemeClr val="accent1"/>
                  </a:solidFill>
                </a:rPr>
                <a:t>rf</a:t>
              </a:r>
              <a:endParaRPr lang="en-US" i="1" baseline="-250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4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 rot="16200000">
            <a:off x="1461219" y="2790467"/>
            <a:ext cx="119135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Skin depth (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6740" y="3631669"/>
            <a:ext cx="3770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28268" y="3078317"/>
            <a:ext cx="4154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89796" y="2489477"/>
            <a:ext cx="4539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1323" y="1917609"/>
            <a:ext cx="49244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48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Octupole threshold increases for thinner coatings</a:t>
            </a:r>
            <a:endParaRPr lang="en-US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97280" y="1838326"/>
            <a:ext cx="4937760" cy="403076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/>
              <a:t>Mo: +20 A for Q’ ~ 8-12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Cu: no significant difference</a:t>
            </a:r>
            <a:br>
              <a:rPr lang="en-US" dirty="0" smtClean="0"/>
            </a:br>
            <a:r>
              <a:rPr lang="en-US" dirty="0" smtClean="0"/>
              <a:t>for Cu around Q’ ~ 10</a:t>
            </a:r>
          </a:p>
          <a:p>
            <a:pPr>
              <a:lnSpc>
                <a:spcPct val="100000"/>
              </a:lnSpc>
            </a:pPr>
            <a:r>
              <a:rPr lang="en-US" dirty="0" smtClean="0"/>
              <a:t>The </a:t>
            </a:r>
            <a:r>
              <a:rPr lang="en-US" dirty="0"/>
              <a:t>effect may be large </a:t>
            </a:r>
            <a:r>
              <a:rPr lang="en-US" dirty="0" smtClean="0"/>
              <a:t>at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some chromaticities</a:t>
            </a:r>
            <a:endParaRPr lang="en-US" sz="1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4431427" y="1838326"/>
            <a:ext cx="5369798" cy="4378960"/>
            <a:chOff x="942975" y="2146935"/>
            <a:chExt cx="5028406" cy="4022725"/>
          </a:xfrm>
        </p:grpSpPr>
        <p:sp>
          <p:nvSpPr>
            <p:cNvPr id="11" name="Rectangle 10"/>
            <p:cNvSpPr/>
            <p:nvPr/>
          </p:nvSpPr>
          <p:spPr>
            <a:xfrm>
              <a:off x="990600" y="2146935"/>
              <a:ext cx="4952206" cy="4022725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Content Placeholder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2975" y="2146935"/>
              <a:ext cx="5028406" cy="4022725"/>
            </a:xfrm>
            <a:prstGeom prst="rect">
              <a:avLst/>
            </a:prstGeom>
          </p:spPr>
        </p:pic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93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6185" y="2052443"/>
            <a:ext cx="5350697" cy="40227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Increase in octupole threshold assuming </a:t>
            </a:r>
            <a:r>
              <a:rPr lang="el-GR" sz="4000" dirty="0" smtClean="0"/>
              <a:t>Δ</a:t>
            </a:r>
            <a:r>
              <a:rPr lang="en-US" sz="4000" dirty="0" smtClean="0"/>
              <a:t>Q’ = ±1 uncertainty in Q’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185" y="2075621"/>
            <a:ext cx="5656956" cy="4022725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6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4626808" y="4416230"/>
            <a:ext cx="1019175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74608" y="3663755"/>
            <a:ext cx="1019175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41458" y="4263830"/>
            <a:ext cx="1019175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74143" y="4109941"/>
            <a:ext cx="5245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CFC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231303" y="3263705"/>
            <a:ext cx="3905091" cy="2305050"/>
            <a:chOff x="1231303" y="3263705"/>
            <a:chExt cx="3905091" cy="2305050"/>
          </a:xfrm>
        </p:grpSpPr>
        <p:pic>
          <p:nvPicPr>
            <p:cNvPr id="17" name="Content Placeholder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50" t="43855" r="49995" b="1388"/>
            <a:stretch/>
          </p:blipFill>
          <p:spPr>
            <a:xfrm>
              <a:off x="1231303" y="3263705"/>
              <a:ext cx="2181225" cy="2305050"/>
            </a:xfrm>
            <a:prstGeom prst="ellipse">
              <a:avLst/>
            </a:prstGeom>
          </p:spPr>
        </p:pic>
        <p:cxnSp>
          <p:nvCxnSpPr>
            <p:cNvPr id="21" name="Straight Connector 20"/>
            <p:cNvCxnSpPr>
              <a:stCxn id="17" idx="7"/>
            </p:cNvCxnSpPr>
            <p:nvPr/>
          </p:nvCxnSpPr>
          <p:spPr>
            <a:xfrm>
              <a:off x="3093095" y="3601272"/>
              <a:ext cx="2043299" cy="14374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17" idx="5"/>
            </p:cNvCxnSpPr>
            <p:nvPr/>
          </p:nvCxnSpPr>
          <p:spPr>
            <a:xfrm flipV="1">
              <a:off x="3093095" y="5038725"/>
              <a:ext cx="2043299" cy="1924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8051045" y="3601272"/>
            <a:ext cx="3811950" cy="2447926"/>
            <a:chOff x="8051045" y="3601272"/>
            <a:chExt cx="3811950" cy="2447926"/>
          </a:xfrm>
        </p:grpSpPr>
        <p:pic>
          <p:nvPicPr>
            <p:cNvPr id="27" name="Content Placeholder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71" t="39066" r="10679" b="5032"/>
            <a:stretch/>
          </p:blipFill>
          <p:spPr>
            <a:xfrm>
              <a:off x="9862744" y="3601272"/>
              <a:ext cx="2000251" cy="2447926"/>
            </a:xfrm>
            <a:prstGeom prst="ellipse">
              <a:avLst/>
            </a:prstGeom>
          </p:spPr>
        </p:pic>
        <p:cxnSp>
          <p:nvCxnSpPr>
            <p:cNvPr id="29" name="Straight Connector 28"/>
            <p:cNvCxnSpPr>
              <a:endCxn id="27" idx="1"/>
            </p:cNvCxnSpPr>
            <p:nvPr/>
          </p:nvCxnSpPr>
          <p:spPr>
            <a:xfrm flipV="1">
              <a:off x="8051045" y="3959762"/>
              <a:ext cx="2104629" cy="11751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endCxn id="27" idx="3"/>
            </p:cNvCxnSpPr>
            <p:nvPr/>
          </p:nvCxnSpPr>
          <p:spPr>
            <a:xfrm>
              <a:off x="8051045" y="5134956"/>
              <a:ext cx="2104629" cy="55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9" t="31936" r="32614" b="27434"/>
          <a:stretch/>
        </p:blipFill>
        <p:spPr>
          <a:xfrm>
            <a:off x="6065083" y="4457700"/>
            <a:ext cx="1041639" cy="106343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14048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choice of bulk collimator material has little effect on the machine impedance and hence beam stability if the coating is sufficiently thick</a:t>
            </a:r>
          </a:p>
          <a:p>
            <a:r>
              <a:rPr lang="en-US" dirty="0" smtClean="0"/>
              <a:t>5 </a:t>
            </a:r>
            <a:r>
              <a:rPr lang="el-GR" dirty="0" smtClean="0">
                <a:latin typeface="Calibri" panose="020F0502020204030204" pitchFamily="34" charset="0"/>
              </a:rPr>
              <a:t>μ</a:t>
            </a:r>
            <a:r>
              <a:rPr lang="en-US" dirty="0" smtClean="0">
                <a:latin typeface="Calibri" panose="020F0502020204030204" pitchFamily="34" charset="0"/>
              </a:rPr>
              <a:t>m coating provides a significant safety margin in terms of the octupole threshold</a:t>
            </a:r>
            <a:endParaRPr lang="en-US" dirty="0" smtClean="0"/>
          </a:p>
          <a:p>
            <a:r>
              <a:rPr lang="en-US" dirty="0" smtClean="0">
                <a:latin typeface="Calibri" panose="020F0502020204030204" pitchFamily="34" charset="0"/>
              </a:rPr>
              <a:t>The increase of octupole current for thinner coatings is relatively small for most positive Q’, even when its thickness is reduced to 1 </a:t>
            </a:r>
            <a:r>
              <a:rPr lang="el-GR" dirty="0">
                <a:latin typeface="Calibri" panose="020F0502020204030204" pitchFamily="34" charset="0"/>
              </a:rPr>
              <a:t>μ</a:t>
            </a:r>
            <a:r>
              <a:rPr lang="en-US" dirty="0">
                <a:latin typeface="Calibri" panose="020F0502020204030204" pitchFamily="34" charset="0"/>
              </a:rPr>
              <a:t>m</a:t>
            </a:r>
            <a:endParaRPr lang="en-US" dirty="0" smtClean="0">
              <a:latin typeface="Calibri" panose="020F0502020204030204" pitchFamily="34" charset="0"/>
            </a:endParaRP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Up to 20 A (~10% of the total) for Mo coating on MoGr and Q’ ~ 10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Nearly no effect for better coatings with lower resistivity, such as Cu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The octupole threshold may double for certain values of Q’</a:t>
            </a:r>
          </a:p>
          <a:p>
            <a:pPr lvl="2"/>
            <a:r>
              <a:rPr lang="en-US" dirty="0" smtClean="0">
                <a:latin typeface="Calibri" panose="020F0502020204030204" pitchFamily="34" charset="0"/>
              </a:rPr>
              <a:t>Still, it shall 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not exceed 300 A </a:t>
            </a:r>
            <a:r>
              <a:rPr lang="en-US" dirty="0" smtClean="0">
                <a:latin typeface="Calibri" panose="020F0502020204030204" pitchFamily="34" charset="0"/>
              </a:rPr>
              <a:t>at any chromaticity in the range </a:t>
            </a:r>
            <a:r>
              <a:rPr lang="en-US" b="1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Q‘ = 5-20</a:t>
            </a: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7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8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1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Impedance of different coating thickness options</a:t>
            </a:r>
            <a:endParaRPr lang="en-US" sz="40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2747" y="2048218"/>
            <a:ext cx="3913769" cy="3354659"/>
          </a:xfrm>
          <a:solidFill>
            <a:schemeClr val="bg1"/>
          </a:solidFill>
          <a:ln w="15875">
            <a:solidFill>
              <a:schemeClr val="accent1">
                <a:shade val="50000"/>
              </a:schemeClr>
            </a:solidFill>
          </a:ln>
        </p:spPr>
      </p:pic>
      <p:grpSp>
        <p:nvGrpSpPr>
          <p:cNvPr id="22" name="Group 21"/>
          <p:cNvGrpSpPr/>
          <p:nvPr/>
        </p:nvGrpSpPr>
        <p:grpSpPr>
          <a:xfrm>
            <a:off x="145210" y="2048216"/>
            <a:ext cx="3913770" cy="3354660"/>
            <a:chOff x="145210" y="2048216"/>
            <a:chExt cx="3913770" cy="335466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5210" y="2048216"/>
              <a:ext cx="3913770" cy="3354660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2711803" y="3159610"/>
              <a:ext cx="6173" cy="170913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711802" y="3540880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1"/>
                  </a:solidFill>
                </a:rPr>
                <a:t>f</a:t>
              </a:r>
              <a:r>
                <a:rPr lang="en-US" i="1" baseline="-25000" dirty="0" smtClean="0">
                  <a:solidFill>
                    <a:schemeClr val="accent1"/>
                  </a:solidFill>
                </a:rPr>
                <a:t>rf</a:t>
              </a:r>
              <a:endParaRPr lang="en-US" i="1" baseline="-250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58979" y="2048217"/>
            <a:ext cx="3913768" cy="3354659"/>
            <a:chOff x="4058979" y="2048217"/>
            <a:chExt cx="3913768" cy="3354659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58979" y="2048217"/>
              <a:ext cx="3913768" cy="3354659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</p:pic>
        <p:cxnSp>
          <p:nvCxnSpPr>
            <p:cNvPr id="18" name="Straight Connector 17"/>
            <p:cNvCxnSpPr/>
            <p:nvPr/>
          </p:nvCxnSpPr>
          <p:spPr>
            <a:xfrm flipV="1">
              <a:off x="6619400" y="3159610"/>
              <a:ext cx="6173" cy="1709138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619399" y="3540880"/>
              <a:ext cx="3545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1"/>
                  </a:solidFill>
                </a:rPr>
                <a:t>f</a:t>
              </a:r>
              <a:r>
                <a:rPr lang="en-US" i="1" baseline="-25000" dirty="0" smtClean="0">
                  <a:solidFill>
                    <a:schemeClr val="accent1"/>
                  </a:solidFill>
                </a:rPr>
                <a:t>rf</a:t>
              </a:r>
              <a:endParaRPr lang="en-US" i="1" baseline="-25000" dirty="0">
                <a:solidFill>
                  <a:schemeClr val="accent1"/>
                </a:solidFill>
              </a:endParaRPr>
            </a:p>
          </p:txBody>
        </p:sp>
      </p:grpSp>
      <p:cxnSp>
        <p:nvCxnSpPr>
          <p:cNvPr id="20" name="Straight Connector 19"/>
          <p:cNvCxnSpPr/>
          <p:nvPr/>
        </p:nvCxnSpPr>
        <p:spPr>
          <a:xfrm flipV="1">
            <a:off x="10526994" y="3157190"/>
            <a:ext cx="6173" cy="17091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526993" y="3538460"/>
            <a:ext cx="354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1"/>
                </a:solidFill>
              </a:rPr>
              <a:t>f</a:t>
            </a:r>
            <a:r>
              <a:rPr lang="en-US" i="1" baseline="-25000" dirty="0" smtClean="0">
                <a:solidFill>
                  <a:schemeClr val="accent1"/>
                </a:solidFill>
              </a:rPr>
              <a:t>rf</a:t>
            </a:r>
            <a:endParaRPr lang="en-US" i="1" baseline="-25000" dirty="0">
              <a:solidFill>
                <a:schemeClr val="accent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Antipov, Collimator coating thickness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27E46-5BE2-40B9-9270-FEA49CD5818B}" type="slidenum">
              <a:rPr lang="en-US" smtClean="0"/>
              <a:t>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3/132018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13464</TotalTime>
  <Words>657</Words>
  <Application>Microsoft Office PowerPoint</Application>
  <PresentationFormat>Widescreen</PresentationFormat>
  <Paragraphs>126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Times New Roman</vt:lpstr>
      <vt:lpstr>Retrospect</vt:lpstr>
      <vt:lpstr>Effect of collimator coating thickness on HL-LHC octupole thresholds</vt:lpstr>
      <vt:lpstr>Motivation and previous work</vt:lpstr>
      <vt:lpstr>Goal: Update the estimate on how the thickness of the coating affects the octupole threshold</vt:lpstr>
      <vt:lpstr>The bulk has little effect on impedance for a sufficiently thick coating</vt:lpstr>
      <vt:lpstr>Octupole threshold increases for thinner coatings</vt:lpstr>
      <vt:lpstr>Increase in octupole threshold assuming ΔQ’ = ±1 uncertainty in Q’</vt:lpstr>
      <vt:lpstr>Conclusion</vt:lpstr>
      <vt:lpstr>Back-up slides</vt:lpstr>
      <vt:lpstr>Impedance of different coating thickness options</vt:lpstr>
      <vt:lpstr>Mo resistivity might be not as good as expected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Sergey</dc:creator>
  <cp:lastModifiedBy>Sergey</cp:lastModifiedBy>
  <cp:revision>42</cp:revision>
  <dcterms:created xsi:type="dcterms:W3CDTF">2018-02-14T10:28:40Z</dcterms:created>
  <dcterms:modified xsi:type="dcterms:W3CDTF">2018-03-12T17:51:29Z</dcterms:modified>
</cp:coreProperties>
</file>