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7"/>
  </p:notesMasterIdLst>
  <p:sldIdLst>
    <p:sldId id="261" r:id="rId2"/>
    <p:sldId id="265" r:id="rId3"/>
    <p:sldId id="258" r:id="rId4"/>
    <p:sldId id="257" r:id="rId5"/>
    <p:sldId id="271" r:id="rId6"/>
    <p:sldId id="259" r:id="rId7"/>
    <p:sldId id="260" r:id="rId8"/>
    <p:sldId id="267" r:id="rId9"/>
    <p:sldId id="269" r:id="rId10"/>
    <p:sldId id="268" r:id="rId11"/>
    <p:sldId id="272" r:id="rId12"/>
    <p:sldId id="262" r:id="rId13"/>
    <p:sldId id="263" r:id="rId14"/>
    <p:sldId id="270" r:id="rId15"/>
    <p:sldId id="26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>
      <p:cViewPr varScale="1">
        <p:scale>
          <a:sx n="77" d="100"/>
          <a:sy n="77" d="100"/>
        </p:scale>
        <p:origin x="72" y="3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3C58B-13FD-4377-8CCC-130EABCB9ED0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CC5D9-7EFA-4CCA-90AA-06712D685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753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C5D9-7EFA-4CCA-90AA-06712D685B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892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C5D9-7EFA-4CCA-90AA-06712D685BDB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326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493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32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95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69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237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1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31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20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367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07792BF-D57C-4D1F-B3F3-5813B33A0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349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42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07792BF-D57C-4D1F-B3F3-5813B33A097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577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76124/contributions/2767887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377643/contribution/1/material/slides/0.pdf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377643/contribution/1/material/slides/0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77643/contribution/1/material/slides/0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Transverse kick factor of HL-LHC crab cavities</a:t>
            </a:r>
            <a:endParaRPr lang="en-US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S. Antipov, N. Biancacci, X. </a:t>
            </a:r>
            <a:r>
              <a:rPr lang="en-US" dirty="0" smtClean="0"/>
              <a:t>Buffat, B. </a:t>
            </a:r>
            <a:r>
              <a:rPr lang="en-US" dirty="0" err="1" smtClean="0"/>
              <a:t>Salvant</a:t>
            </a:r>
            <a:r>
              <a:rPr lang="en-US" dirty="0" smtClean="0"/>
              <a:t>, E. Metral</a:t>
            </a:r>
            <a:br>
              <a:rPr lang="en-US" dirty="0" smtClean="0"/>
            </a:br>
            <a:r>
              <a:rPr lang="en-US" dirty="0" smtClean="0"/>
              <a:t>Many thanks to R. Calaga, J. Mitchell, R. De Maria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13.03.18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967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No significant effect even if an HOM hits a coupled-bunch </a:t>
            </a:r>
            <a:r>
              <a:rPr lang="en-US" sz="4000" dirty="0" smtClean="0"/>
              <a:t>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 the purpose of transverse coupled-bunch stability the HOMs have limited shunt impedances – not more than </a:t>
            </a:r>
            <a:r>
              <a:rPr lang="en-US" b="1" dirty="0" smtClean="0">
                <a:solidFill>
                  <a:schemeClr val="accent1"/>
                </a:solidFill>
              </a:rPr>
              <a:t>1 M</a:t>
            </a:r>
            <a:r>
              <a:rPr lang="el-GR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Ω</a:t>
            </a:r>
            <a:r>
              <a:rPr lang="en-US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/m</a:t>
            </a:r>
          </a:p>
          <a:p>
            <a:r>
              <a:rPr lang="en-US" dirty="0">
                <a:latin typeface="Calibri" panose="020F0502020204030204" pitchFamily="34" charset="0"/>
              </a:rPr>
              <a:t>Assume Q’ = </a:t>
            </a:r>
            <a:r>
              <a:rPr lang="en-US" dirty="0" smtClean="0">
                <a:latin typeface="Calibri" panose="020F0502020204030204" pitchFamily="34" charset="0"/>
              </a:rPr>
              <a:t>0</a:t>
            </a:r>
            <a:endParaRPr lang="en-US" dirty="0">
              <a:latin typeface="Calibri" panose="020F0502020204030204" pitchFamily="34" charset="0"/>
            </a:endParaRPr>
          </a:p>
          <a:p>
            <a:pPr lvl="1"/>
            <a:r>
              <a:rPr lang="en-US" dirty="0">
                <a:latin typeface="Calibri" panose="020F0502020204030204" pitchFamily="34" charset="0"/>
              </a:rPr>
              <a:t>Beam spectrum decays with the frequency </a:t>
            </a:r>
            <a:r>
              <a:rPr lang="en-US" dirty="0" smtClean="0">
                <a:latin typeface="Calibri" panose="020F0502020204030204" pitchFamily="34" charset="0"/>
              </a:rPr>
              <a:t>as</a:t>
            </a:r>
          </a:p>
          <a:p>
            <a:pPr lvl="1"/>
            <a:r>
              <a:rPr lang="en-US" dirty="0">
                <a:latin typeface="Calibri" panose="020F0502020204030204" pitchFamily="34" charset="0"/>
              </a:rPr>
              <a:t>All HOMs are higher than 500 MHz</a:t>
            </a:r>
          </a:p>
          <a:p>
            <a:endParaRPr lang="en-US" b="1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Kick </a:t>
            </a:r>
            <a:r>
              <a:rPr lang="en-US" dirty="0" smtClean="0">
                <a:latin typeface="Calibri" panose="020F0502020204030204" pitchFamily="34" charset="0"/>
              </a:rPr>
              <a:t>factor:	</a:t>
            </a:r>
          </a:p>
          <a:p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Amplification: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Significantly lower than the damper gain	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3005484" y="4659656"/>
                <a:ext cx="1843966" cy="5227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  <m:sup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𝑎𝑣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i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dirty="0" smtClean="0"/>
                  <a:t> 10</a:t>
                </a:r>
                <a:r>
                  <a:rPr lang="en-US" baseline="30000" dirty="0" smtClean="0"/>
                  <a:t>-7</a:t>
                </a:r>
                <a:endParaRPr lang="en-US" baseline="30000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5484" y="4659656"/>
                <a:ext cx="1843966" cy="522707"/>
              </a:xfrm>
              <a:prstGeom prst="rect">
                <a:avLst/>
              </a:prstGeom>
              <a:blipFill rotWithShape="0">
                <a:blip r:embed="rId3"/>
                <a:stretch>
                  <a:fillRect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1771461"/>
              </p:ext>
            </p:extLst>
          </p:nvPr>
        </p:nvGraphicFramePr>
        <p:xfrm>
          <a:off x="3019425" y="3729038"/>
          <a:ext cx="408305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4" imgW="2831760" imgH="431640" progId="Equation.DSMT4">
                  <p:embed/>
                </p:oleObj>
              </mc:Choice>
              <mc:Fallback>
                <p:oleObj name="Equation" r:id="rId4" imgW="28317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19425" y="3729038"/>
                        <a:ext cx="4083050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9349" y="3441066"/>
            <a:ext cx="3186331" cy="2428028"/>
          </a:xfrm>
          <a:prstGeom prst="rect">
            <a:avLst/>
          </a:prstGeom>
          <a:ln w="15875">
            <a:solidFill>
              <a:schemeClr val="accent2"/>
            </a:solidFill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5645897" y="2673328"/>
                <a:ext cx="1780103" cy="4071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𝐻𝑂𝑀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𝑟𝑚𝑠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5897" y="2673328"/>
                <a:ext cx="1780103" cy="40716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453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No significant effect even if an HOM hits a coupled-bunch 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purpose of transverse coupled-bunch stability the HOMs have limited shunt impedances – not more than </a:t>
            </a:r>
            <a:r>
              <a:rPr lang="en-US" b="1" dirty="0" smtClean="0">
                <a:solidFill>
                  <a:schemeClr val="accent1"/>
                </a:solidFill>
              </a:rPr>
              <a:t>1 M</a:t>
            </a:r>
            <a:r>
              <a:rPr lang="el-GR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Ω</a:t>
            </a:r>
            <a:r>
              <a:rPr lang="en-US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/m</a:t>
            </a:r>
          </a:p>
          <a:p>
            <a:r>
              <a:rPr lang="en-US" dirty="0">
                <a:latin typeface="Calibri" panose="020F0502020204030204" pitchFamily="34" charset="0"/>
              </a:rPr>
              <a:t>Assume </a:t>
            </a:r>
            <a:r>
              <a:rPr lang="en-US" dirty="0" smtClean="0">
                <a:latin typeface="Calibri" panose="020F0502020204030204" pitchFamily="34" charset="0"/>
              </a:rPr>
              <a:t>a large Q’</a:t>
            </a:r>
            <a:endParaRPr lang="en-US" dirty="0">
              <a:latin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The maximum of beam spectrum is exactly on a CB line</a:t>
            </a:r>
            <a:endParaRPr lang="en-US" dirty="0">
              <a:latin typeface="Calibri" panose="020F0502020204030204" pitchFamily="34" charset="0"/>
            </a:endParaRPr>
          </a:p>
          <a:p>
            <a:pPr marL="201168" lvl="1" indent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Kick </a:t>
            </a:r>
            <a:r>
              <a:rPr lang="en-US" dirty="0" smtClean="0">
                <a:latin typeface="Calibri" panose="020F0502020204030204" pitchFamily="34" charset="0"/>
              </a:rPr>
              <a:t>factor:	</a:t>
            </a:r>
          </a:p>
          <a:p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Amplification: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Significantly lower than the damper gain	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3108998" y="4547522"/>
                <a:ext cx="2235099" cy="5227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  <m:sup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𝑎𝑣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i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smtClean="0"/>
                  <a:t>2.5x10</a:t>
                </a:r>
                <a:r>
                  <a:rPr lang="en-US" baseline="30000" dirty="0" smtClean="0"/>
                  <a:t>-7</a:t>
                </a:r>
                <a:endParaRPr lang="en-US" baseline="30000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8998" y="4547522"/>
                <a:ext cx="2235099" cy="522707"/>
              </a:xfrm>
              <a:prstGeom prst="rect">
                <a:avLst/>
              </a:prstGeom>
              <a:blipFill rotWithShape="0">
                <a:blip r:embed="rId3"/>
                <a:stretch>
                  <a:fillRect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20948"/>
              </p:ext>
            </p:extLst>
          </p:nvPr>
        </p:nvGraphicFramePr>
        <p:xfrm>
          <a:off x="3105150" y="3630613"/>
          <a:ext cx="305752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4" imgW="2120760" imgH="431640" progId="Equation.DSMT4">
                  <p:embed/>
                </p:oleObj>
              </mc:Choice>
              <mc:Fallback>
                <p:oleObj name="Equation" r:id="rId4" imgW="21207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05150" y="3630613"/>
                        <a:ext cx="3057525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9349" y="3441066"/>
            <a:ext cx="3186331" cy="2428028"/>
          </a:xfrm>
          <a:prstGeom prst="rect">
            <a:avLst/>
          </a:prstGeom>
          <a:ln w="15875">
            <a:solidFill>
              <a:schemeClr val="accent2"/>
            </a:solidFill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4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Crab cavity HOMs can lead to an emittance growth, but should be </a:t>
            </a:r>
            <a:r>
              <a:rPr lang="en-US" dirty="0" smtClean="0"/>
              <a:t>treated </a:t>
            </a:r>
            <a:r>
              <a:rPr lang="en-US" dirty="0" smtClean="0"/>
              <a:t>as and in comparison to any other source of impedance</a:t>
            </a:r>
          </a:p>
          <a:p>
            <a:pPr lvl="1"/>
            <a:r>
              <a:rPr lang="en-US" dirty="0" smtClean="0"/>
              <a:t>RF source does not create noise at the high HOM frequencies</a:t>
            </a:r>
          </a:p>
          <a:p>
            <a:r>
              <a:rPr lang="en-US" dirty="0" smtClean="0"/>
              <a:t>The impact of the HOMs on the beam emittance is negligible for both DQW and RFD designs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00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 slides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6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126480" y="1845734"/>
            <a:ext cx="5114677" cy="38394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 RF measurements no noise signal is seen at the HOM frequencies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/>
              <a:t>No dedicated test of RF noise in HOMs has been done, but can be performed if needed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RF source bandwidth is not enough to excite them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tx2"/>
                </a:solidFill>
              </a:rPr>
              <a:t>The HOMs have to be excited by the beam</a:t>
            </a:r>
          </a:p>
          <a:p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193999" y="1869144"/>
            <a:ext cx="4961682" cy="4204859"/>
            <a:chOff x="6193999" y="1869144"/>
            <a:chExt cx="4961682" cy="4204859"/>
          </a:xfrm>
        </p:grpSpPr>
        <p:sp>
          <p:nvSpPr>
            <p:cNvPr id="4" name="TextBox 3"/>
            <p:cNvSpPr txBox="1"/>
            <p:nvPr/>
          </p:nvSpPr>
          <p:spPr>
            <a:xfrm>
              <a:off x="6414637" y="5704671"/>
              <a:ext cx="46623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R. Calaga, </a:t>
              </a:r>
              <a:r>
                <a:rPr lang="en-US" dirty="0" smtClean="0">
                  <a:solidFill>
                    <a:prstClr val="black"/>
                  </a:solidFill>
                  <a:hlinkClick r:id="rId3"/>
                </a:rPr>
                <a:t>SPS Crab Cavity Tests</a:t>
              </a:r>
              <a:r>
                <a:rPr lang="en-US" dirty="0" smtClean="0">
                  <a:solidFill>
                    <a:prstClr val="black"/>
                  </a:solidFill>
                </a:rPr>
                <a:t>, Chamonix 2018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414637" y="1869144"/>
              <a:ext cx="452040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Most of the measured phase noise is</a:t>
              </a:r>
              <a:br>
                <a:rPr 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</a:br>
              <a:r>
                <a:rPr lang="en-US" sz="2000" dirty="0" smtClean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at the low frequency end of the spectrum</a:t>
              </a:r>
              <a:endParaRPr lang="en-US" sz="20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93999" y="2600439"/>
              <a:ext cx="4961682" cy="2992955"/>
            </a:xfrm>
            <a:prstGeom prst="rect">
              <a:avLst/>
            </a:prstGeom>
          </p:spPr>
        </p:pic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3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Before the beams are brought into collision</a:t>
            </a:r>
            <a:endParaRPr lang="en-US" sz="4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Maximum impact at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* = </a:t>
            </a:r>
            <a:r>
              <a:rPr lang="en-US" dirty="0" smtClean="0">
                <a:cs typeface="Arial" panose="020B0604020202020204" pitchFamily="34" charset="0"/>
              </a:rPr>
              <a:t>41 cm</a:t>
            </a:r>
            <a:r>
              <a:rPr lang="en-US" dirty="0">
                <a:cs typeface="Arial" panose="020B0604020202020204" pitchFamily="34" charset="0"/>
              </a:rPr>
              <a:t/>
            </a:r>
            <a:br>
              <a:rPr lang="en-US" dirty="0">
                <a:cs typeface="Arial" panose="020B0604020202020204" pitchFamily="34" charset="0"/>
              </a:rPr>
            </a:br>
            <a:r>
              <a:rPr lang="en-US" dirty="0" smtClean="0">
                <a:cs typeface="Arial" panose="020B0604020202020204" pitchFamily="34" charset="0"/>
              </a:rPr>
              <a:t>for the Ultimate OP scenario</a:t>
            </a:r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crab cavity:</a:t>
            </a:r>
          </a:p>
          <a:p>
            <a:pPr lvl="1"/>
            <a:r>
              <a:rPr lang="en-US" i="1" dirty="0" err="1"/>
              <a:t>k’</a:t>
            </a:r>
            <a:r>
              <a:rPr lang="en-US" i="1" baseline="-25000" dirty="0" err="1"/>
              <a:t>t</a:t>
            </a:r>
            <a:r>
              <a:rPr lang="en-US" dirty="0"/>
              <a:t> = 4.3x10</a:t>
            </a:r>
            <a:r>
              <a:rPr lang="en-US" baseline="30000" dirty="0"/>
              <a:t>-3</a:t>
            </a:r>
            <a:r>
              <a:rPr lang="en-US" dirty="0"/>
              <a:t> V/mm-</a:t>
            </a:r>
            <a:r>
              <a:rPr lang="en-US" dirty="0" err="1"/>
              <a:t>pC</a:t>
            </a:r>
            <a:endParaRPr lang="en-US" dirty="0"/>
          </a:p>
          <a:p>
            <a:r>
              <a:rPr lang="en-US" dirty="0"/>
              <a:t>All 4 crab cavities:</a:t>
            </a:r>
          </a:p>
          <a:p>
            <a:pPr lvl="1"/>
            <a:r>
              <a:rPr lang="en-US" i="1" dirty="0" err="1"/>
              <a:t>k’</a:t>
            </a:r>
            <a:r>
              <a:rPr lang="en-US" i="1" baseline="-25000" dirty="0" err="1"/>
              <a:t>t</a:t>
            </a:r>
            <a:r>
              <a:rPr lang="en-US" dirty="0"/>
              <a:t> ~ 0.02 V/mm-</a:t>
            </a:r>
            <a:r>
              <a:rPr lang="en-US" dirty="0" err="1"/>
              <a:t>pC</a:t>
            </a:r>
            <a:endParaRPr lang="en-US" dirty="0"/>
          </a:p>
          <a:p>
            <a:pPr lvl="1"/>
            <a:r>
              <a:rPr lang="en-US" dirty="0"/>
              <a:t>2 orders of magnitude lower than</a:t>
            </a:r>
            <a:br>
              <a:rPr lang="en-US" dirty="0"/>
            </a:br>
            <a:r>
              <a:rPr lang="en-US" dirty="0"/>
              <a:t>the collimator system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912" y="1880480"/>
            <a:ext cx="6534705" cy="3988614"/>
          </a:xfrm>
          <a:prstGeom prst="rect">
            <a:avLst/>
          </a:prstGeom>
          <a:ln w="15875">
            <a:solidFill>
              <a:schemeClr val="accent1">
                <a:shade val="50000"/>
              </a:schemeClr>
            </a:solidFill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9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Could </a:t>
            </a:r>
            <a:r>
              <a:rPr lang="en-US" sz="4000" dirty="0"/>
              <a:t>the random nature of </a:t>
            </a:r>
            <a:r>
              <a:rPr lang="en-US" sz="4000" dirty="0" smtClean="0"/>
              <a:t>crab cavity HOMs lead to emittance growth?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Randomness </a:t>
            </a:r>
            <a:r>
              <a:rPr lang="en-US" dirty="0"/>
              <a:t>of the modes comes from the construction, once the cavity is built, there are no random component in the resulting wake </a:t>
            </a:r>
            <a:r>
              <a:rPr lang="en-US" dirty="0" smtClean="0"/>
              <a:t>fields/impedance </a:t>
            </a:r>
          </a:p>
          <a:p>
            <a:r>
              <a:rPr lang="en-US" dirty="0"/>
              <a:t>T</a:t>
            </a:r>
            <a:r>
              <a:rPr lang="en-US" dirty="0" smtClean="0"/>
              <a:t>here </a:t>
            </a:r>
            <a:r>
              <a:rPr lang="en-US" dirty="0"/>
              <a:t>is no reason to treat the impedance of the CC differently </a:t>
            </a:r>
            <a:r>
              <a:rPr lang="en-US" dirty="0" smtClean="0"/>
              <a:t>from </a:t>
            </a:r>
            <a:r>
              <a:rPr lang="en-US" dirty="0"/>
              <a:t>other </a:t>
            </a:r>
            <a:r>
              <a:rPr lang="en-US" dirty="0" smtClean="0"/>
              <a:t>impedances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/>
              <a:t>Might be an issue</a:t>
            </a:r>
          </a:p>
          <a:p>
            <a:pPr lvl="1"/>
            <a:r>
              <a:rPr lang="en-US" dirty="0"/>
              <a:t>Alex </a:t>
            </a:r>
            <a:r>
              <a:rPr lang="en-US" dirty="0" smtClean="0"/>
              <a:t>Lumpkin, “Observations </a:t>
            </a:r>
            <a:r>
              <a:rPr lang="en-US" dirty="0"/>
              <a:t>of Higher-Order-Mode Effects in Tesla-Type SCRF Cavities on Electron Beam </a:t>
            </a:r>
            <a:r>
              <a:rPr lang="en-US" dirty="0" smtClean="0"/>
              <a:t>Quality”, IPAC’18, to be followed up</a:t>
            </a:r>
            <a:endParaRPr lang="en-US" dirty="0"/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97280" y="5244858"/>
            <a:ext cx="8330229" cy="8258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</a:pPr>
            <a:r>
              <a:rPr lang="en-US" sz="2000" dirty="0">
                <a:solidFill>
                  <a:srgbClr val="344068"/>
                </a:solidFill>
              </a:rPr>
              <a:t>Is the HOM impedance strong enough to amplify an external source of noise</a:t>
            </a:r>
            <a:r>
              <a:rPr lang="en-US" sz="2000" dirty="0" smtClean="0">
                <a:solidFill>
                  <a:srgbClr val="344068"/>
                </a:solidFill>
              </a:rPr>
              <a:t>?</a:t>
            </a:r>
            <a:endParaRPr lang="en-US" sz="2000" dirty="0">
              <a:solidFill>
                <a:srgbClr val="344068"/>
              </a:solidFill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Calibri" panose="020F0502020204030204" pitchFamily="34" charset="0"/>
              <a:buChar char=" "/>
            </a:pPr>
            <a:r>
              <a:rPr lang="en-US" sz="2000" dirty="0">
                <a:solidFill>
                  <a:srgbClr val="344068"/>
                </a:solidFill>
              </a:rPr>
              <a:t>How does it compare to the other sources of impedance?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58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16601" y="5934099"/>
            <a:ext cx="911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N. Biancacci, et al., “</a:t>
            </a:r>
            <a:r>
              <a:rPr lang="en-US" dirty="0" smtClean="0">
                <a:hlinkClick r:id="rId2"/>
              </a:rPr>
              <a:t>Follow-up of the impedance of the crab cavities</a:t>
            </a:r>
            <a:r>
              <a:rPr lang="en-US" dirty="0" smtClean="0"/>
              <a:t>”, WP2.4 Meeting, 04.03.15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4294967295"/>
          </p:nvPr>
        </p:nvPicPr>
        <p:blipFill rotWithShape="1">
          <a:blip r:embed="rId3"/>
          <a:srcRect l="6617" r="8007"/>
          <a:stretch/>
        </p:blipFill>
        <p:spPr>
          <a:xfrm>
            <a:off x="1802919" y="180999"/>
            <a:ext cx="8514273" cy="575310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4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Previous studies have estimated the effect to be small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All crab </a:t>
            </a:r>
            <a:r>
              <a:rPr lang="en-US" dirty="0"/>
              <a:t>cavities </a:t>
            </a:r>
            <a:r>
              <a:rPr lang="en-US" dirty="0" smtClean="0"/>
              <a:t>combined:</a:t>
            </a:r>
          </a:p>
          <a:p>
            <a:pPr lvl="1"/>
            <a:r>
              <a:rPr lang="en-US" i="1" dirty="0" smtClean="0"/>
              <a:t>k’</a:t>
            </a:r>
            <a:r>
              <a:rPr lang="en-US" i="1" baseline="-25000" dirty="0" smtClean="0"/>
              <a:t>t</a:t>
            </a:r>
            <a:r>
              <a:rPr lang="en-US" dirty="0" smtClean="0"/>
              <a:t> </a:t>
            </a:r>
            <a:r>
              <a:rPr lang="en-US" dirty="0"/>
              <a:t>= 1.4 </a:t>
            </a:r>
            <a:r>
              <a:rPr lang="en-US" dirty="0" smtClean="0"/>
              <a:t>V/mm-</a:t>
            </a:r>
            <a:r>
              <a:rPr lang="en-US" dirty="0" err="1" smtClean="0"/>
              <a:t>pC</a:t>
            </a:r>
            <a:endParaRPr lang="en-US" dirty="0" smtClean="0"/>
          </a:p>
          <a:p>
            <a:r>
              <a:rPr lang="en-US" dirty="0" smtClean="0"/>
              <a:t>One primary collimator at a half-gap of 1 mm:</a:t>
            </a:r>
          </a:p>
          <a:p>
            <a:pPr lvl="1"/>
            <a:r>
              <a:rPr lang="en-US" i="1" dirty="0"/>
              <a:t>k’</a:t>
            </a:r>
            <a:r>
              <a:rPr lang="en-US" i="1" baseline="-25000" dirty="0"/>
              <a:t>t</a:t>
            </a:r>
            <a:r>
              <a:rPr lang="en-US" dirty="0"/>
              <a:t> = </a:t>
            </a:r>
            <a:r>
              <a:rPr lang="en-US" dirty="0" smtClean="0"/>
              <a:t>3.1 V/mm-</a:t>
            </a:r>
            <a:r>
              <a:rPr lang="en-US" dirty="0" err="1" smtClean="0"/>
              <a:t>pC</a:t>
            </a:r>
            <a:endParaRPr lang="en-US" dirty="0" smtClean="0"/>
          </a:p>
          <a:p>
            <a:r>
              <a:rPr lang="en-US" dirty="0" smtClean="0"/>
              <a:t>Whole collimation system:</a:t>
            </a:r>
          </a:p>
          <a:p>
            <a:pPr lvl="1"/>
            <a:r>
              <a:rPr lang="en-US" i="1" dirty="0"/>
              <a:t>k’</a:t>
            </a:r>
            <a:r>
              <a:rPr lang="en-US" i="1" baseline="-25000" dirty="0"/>
              <a:t>t</a:t>
            </a:r>
            <a:r>
              <a:rPr lang="en-US" dirty="0"/>
              <a:t> = </a:t>
            </a:r>
            <a:r>
              <a:rPr lang="en-US" dirty="0" smtClean="0"/>
              <a:t>45.3 V/mm-</a:t>
            </a:r>
            <a:r>
              <a:rPr lang="en-US" dirty="0" err="1" smtClean="0"/>
              <a:t>pC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792419"/>
              </p:ext>
            </p:extLst>
          </p:nvPr>
        </p:nvGraphicFramePr>
        <p:xfrm>
          <a:off x="1125182" y="4384189"/>
          <a:ext cx="348657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65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 CC / beam</a:t>
                      </a:r>
                      <a:r>
                        <a:rPr lang="en-US" baseline="0" dirty="0" smtClean="0"/>
                        <a:t> / IP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E</a:t>
                      </a:r>
                      <a:r>
                        <a:rPr lang="en-US" dirty="0" smtClean="0"/>
                        <a:t> = 7 TeV, </a:t>
                      </a:r>
                      <a:r>
                        <a:rPr lang="en-US" i="1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i="1" dirty="0" smtClean="0"/>
                        <a:t>*</a:t>
                      </a:r>
                      <a:r>
                        <a:rPr lang="en-US" baseline="0" dirty="0" smtClean="0"/>
                        <a:t> = 15 cm, </a:t>
                      </a:r>
                      <a:r>
                        <a:rPr lang="en-US" i="1" baseline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i="1" baseline="-25000" dirty="0" smtClean="0"/>
                        <a:t>z</a:t>
                      </a:r>
                      <a:r>
                        <a:rPr lang="en-US" baseline="0" dirty="0" smtClean="0"/>
                        <a:t> = 7.6 cm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N</a:t>
                      </a:r>
                      <a:r>
                        <a:rPr lang="en-US" i="1" baseline="-25000" dirty="0" smtClean="0"/>
                        <a:t>b</a:t>
                      </a:r>
                      <a:r>
                        <a:rPr lang="en-US" dirty="0" smtClean="0"/>
                        <a:t> = 2.2</a:t>
                      </a:r>
                      <a:r>
                        <a:rPr lang="en-US" dirty="0" smtClean="0">
                          <a:latin typeface="+mj-lt"/>
                        </a:rPr>
                        <a:t>x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11</a:t>
                      </a:r>
                      <a:r>
                        <a:rPr lang="en-US" dirty="0" smtClean="0"/>
                        <a:t> ppb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16601" y="5934099"/>
            <a:ext cx="911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N. Biancacci, et al., “</a:t>
            </a:r>
            <a:r>
              <a:rPr lang="en-US" dirty="0" smtClean="0">
                <a:hlinkClick r:id="rId2"/>
              </a:rPr>
              <a:t>Follow-up of the impedance of the crab cavities</a:t>
            </a:r>
            <a:r>
              <a:rPr lang="en-US" dirty="0" smtClean="0"/>
              <a:t>”, WP2.4 Meeting, 04.03.15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04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Previous studies have estimated the effect to be small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All crab </a:t>
            </a:r>
            <a:r>
              <a:rPr lang="en-US" dirty="0"/>
              <a:t>cavities </a:t>
            </a:r>
            <a:r>
              <a:rPr lang="en-US" dirty="0" smtClean="0"/>
              <a:t>combined:</a:t>
            </a:r>
          </a:p>
          <a:p>
            <a:pPr lvl="1"/>
            <a:r>
              <a:rPr lang="en-US" i="1" dirty="0" smtClean="0"/>
              <a:t>k’</a:t>
            </a:r>
            <a:r>
              <a:rPr lang="en-US" i="1" baseline="-25000" dirty="0" smtClean="0"/>
              <a:t>t</a:t>
            </a:r>
            <a:r>
              <a:rPr lang="en-US" dirty="0" smtClean="0"/>
              <a:t> </a:t>
            </a:r>
            <a:r>
              <a:rPr lang="en-US" dirty="0"/>
              <a:t>= 1.4 </a:t>
            </a:r>
            <a:r>
              <a:rPr lang="en-US" dirty="0" smtClean="0"/>
              <a:t>V/mm-</a:t>
            </a:r>
            <a:r>
              <a:rPr lang="en-US" dirty="0" err="1" smtClean="0"/>
              <a:t>pC</a:t>
            </a:r>
            <a:endParaRPr lang="en-US" dirty="0" smtClean="0"/>
          </a:p>
          <a:p>
            <a:r>
              <a:rPr lang="en-US" dirty="0" smtClean="0"/>
              <a:t>One primary collimator at a half-gap of 1 mm:</a:t>
            </a:r>
          </a:p>
          <a:p>
            <a:pPr lvl="1"/>
            <a:r>
              <a:rPr lang="en-US" i="1" dirty="0"/>
              <a:t>k’</a:t>
            </a:r>
            <a:r>
              <a:rPr lang="en-US" i="1" baseline="-25000" dirty="0"/>
              <a:t>t</a:t>
            </a:r>
            <a:r>
              <a:rPr lang="en-US" dirty="0"/>
              <a:t> = </a:t>
            </a:r>
            <a:r>
              <a:rPr lang="en-US" dirty="0" smtClean="0"/>
              <a:t>3.1 V/mm-</a:t>
            </a:r>
            <a:r>
              <a:rPr lang="en-US" dirty="0" err="1" smtClean="0"/>
              <a:t>pC</a:t>
            </a:r>
            <a:endParaRPr lang="en-US" dirty="0" smtClean="0"/>
          </a:p>
          <a:p>
            <a:r>
              <a:rPr lang="en-US" dirty="0" smtClean="0"/>
              <a:t>Whole collimation system:</a:t>
            </a:r>
          </a:p>
          <a:p>
            <a:pPr lvl="1"/>
            <a:r>
              <a:rPr lang="en-US" i="1" dirty="0"/>
              <a:t>k’</a:t>
            </a:r>
            <a:r>
              <a:rPr lang="en-US" i="1" baseline="-25000" dirty="0"/>
              <a:t>t</a:t>
            </a:r>
            <a:r>
              <a:rPr lang="en-US" dirty="0"/>
              <a:t> = </a:t>
            </a:r>
            <a:r>
              <a:rPr lang="en-US" dirty="0" smtClean="0"/>
              <a:t>45.3 V/mm-</a:t>
            </a:r>
            <a:r>
              <a:rPr lang="en-US" dirty="0" err="1" smtClean="0"/>
              <a:t>pC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Impedance and damper can be treated similarly</a:t>
            </a:r>
          </a:p>
          <a:p>
            <a:pPr lvl="1"/>
            <a:r>
              <a:rPr lang="en-US" sz="1400" dirty="0" smtClean="0"/>
              <a:t>Y. I. </a:t>
            </a:r>
            <a:r>
              <a:rPr lang="en-US" sz="1400" dirty="0" err="1" smtClean="0"/>
              <a:t>Alexakhin</a:t>
            </a:r>
            <a:r>
              <a:rPr lang="en-US" sz="1400" dirty="0"/>
              <a:t>, </a:t>
            </a:r>
            <a:r>
              <a:rPr lang="en-US" sz="1400" i="1" dirty="0"/>
              <a:t>Particle Accelerators</a:t>
            </a:r>
            <a:r>
              <a:rPr lang="en-US" sz="1400" dirty="0"/>
              <a:t>, Vol. 59, </a:t>
            </a:r>
            <a:r>
              <a:rPr lang="en-US" sz="1400" dirty="0" smtClean="0"/>
              <a:t>pp</a:t>
            </a:r>
            <a:r>
              <a:rPr lang="en-US" sz="1400" dirty="0"/>
              <a:t>. 43-74 </a:t>
            </a:r>
            <a:r>
              <a:rPr lang="en-US" sz="1400" dirty="0" smtClean="0"/>
              <a:t>(1997)</a:t>
            </a:r>
            <a:endParaRPr lang="en-US" dirty="0" smtClean="0"/>
          </a:p>
          <a:p>
            <a:r>
              <a:rPr lang="en-US" dirty="0" smtClean="0"/>
              <a:t>Amplification factor, analogue to damper gain: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How big is it compared to damper gain?</a:t>
            </a:r>
          </a:p>
          <a:p>
            <a:pPr lvl="1"/>
            <a:r>
              <a:rPr lang="en-US" dirty="0" smtClean="0"/>
              <a:t>Damper gain </a:t>
            </a:r>
            <a:r>
              <a:rPr lang="en-US" dirty="0" smtClean="0">
                <a:solidFill>
                  <a:schemeClr val="accent1"/>
                </a:solidFill>
              </a:rPr>
              <a:t>~10</a:t>
            </a:r>
            <a:r>
              <a:rPr lang="en-US" baseline="30000" dirty="0" smtClean="0">
                <a:solidFill>
                  <a:schemeClr val="accent1"/>
                </a:solidFill>
              </a:rPr>
              <a:t>-2</a:t>
            </a:r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125182" y="4384189"/>
          <a:ext cx="348657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65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 CC / beam</a:t>
                      </a:r>
                      <a:r>
                        <a:rPr lang="en-US" baseline="0" dirty="0" smtClean="0"/>
                        <a:t> / IP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E</a:t>
                      </a:r>
                      <a:r>
                        <a:rPr lang="en-US" dirty="0" smtClean="0"/>
                        <a:t> = 7 TeV, </a:t>
                      </a:r>
                      <a:r>
                        <a:rPr lang="en-US" i="1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i="1" dirty="0" smtClean="0"/>
                        <a:t>*</a:t>
                      </a:r>
                      <a:r>
                        <a:rPr lang="en-US" baseline="0" dirty="0" smtClean="0"/>
                        <a:t> = 15 cm, </a:t>
                      </a:r>
                      <a:r>
                        <a:rPr lang="en-US" i="1" baseline="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i="1" baseline="-25000" dirty="0" smtClean="0"/>
                        <a:t>z</a:t>
                      </a:r>
                      <a:r>
                        <a:rPr lang="en-US" baseline="0" dirty="0" smtClean="0"/>
                        <a:t> = 7.6 cm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N</a:t>
                      </a:r>
                      <a:r>
                        <a:rPr lang="en-US" i="1" baseline="-25000" dirty="0" smtClean="0"/>
                        <a:t>b</a:t>
                      </a:r>
                      <a:r>
                        <a:rPr lang="en-US" dirty="0" smtClean="0"/>
                        <a:t> = 2.2</a:t>
                      </a:r>
                      <a:r>
                        <a:rPr lang="en-US" dirty="0" smtClean="0">
                          <a:latin typeface="+mj-lt"/>
                        </a:rPr>
                        <a:t>x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11</a:t>
                      </a:r>
                      <a:r>
                        <a:rPr lang="en-US" dirty="0" smtClean="0"/>
                        <a:t> ppb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16601" y="5934099"/>
            <a:ext cx="911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N. Biancacci, et al., “</a:t>
            </a:r>
            <a:r>
              <a:rPr lang="en-US" dirty="0" smtClean="0">
                <a:hlinkClick r:id="rId3"/>
              </a:rPr>
              <a:t>Follow-up of the impedance of the crab cavities</a:t>
            </a:r>
            <a:r>
              <a:rPr lang="en-US" dirty="0" smtClean="0"/>
              <a:t>”, WP2.4 Meeting, 04.03.15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7826054" y="2970222"/>
          <a:ext cx="1922462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4" imgW="1333440" imgH="457200" progId="Equation.DSMT4">
                  <p:embed/>
                </p:oleObj>
              </mc:Choice>
              <mc:Fallback>
                <p:oleObj name="Equation" r:id="rId4" imgW="133344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26054" y="2970222"/>
                        <a:ext cx="1922462" cy="658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419061" y="214338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(2</a:t>
            </a:r>
            <a:r>
              <a:rPr lang="en-US" sz="1600" dirty="0" smtClean="0">
                <a:solidFill>
                  <a:schemeClr val="accent1"/>
                </a:solidFill>
              </a:rPr>
              <a:t>x</a:t>
            </a:r>
            <a:r>
              <a:rPr lang="en-US" dirty="0" smtClean="0">
                <a:solidFill>
                  <a:schemeClr val="accent1"/>
                </a:solidFill>
              </a:rPr>
              <a:t>10</a:t>
            </a:r>
            <a:r>
              <a:rPr lang="en-US" baseline="30000" dirty="0" smtClean="0">
                <a:solidFill>
                  <a:schemeClr val="accent1"/>
                </a:solidFill>
              </a:rPr>
              <a:t>-4</a:t>
            </a:r>
            <a:r>
              <a:rPr lang="en-US" dirty="0" smtClean="0">
                <a:solidFill>
                  <a:schemeClr val="accent1"/>
                </a:solidFill>
              </a:rPr>
              <a:t>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419061" y="2930296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(5</a:t>
            </a:r>
            <a:r>
              <a:rPr lang="en-US" sz="1600" dirty="0" smtClean="0">
                <a:solidFill>
                  <a:schemeClr val="accent1"/>
                </a:solidFill>
              </a:rPr>
              <a:t>x</a:t>
            </a:r>
            <a:r>
              <a:rPr lang="en-US" dirty="0" smtClean="0">
                <a:solidFill>
                  <a:schemeClr val="accent1"/>
                </a:solidFill>
              </a:rPr>
              <a:t>10</a:t>
            </a:r>
            <a:r>
              <a:rPr lang="en-US" baseline="30000" dirty="0" smtClean="0">
                <a:solidFill>
                  <a:schemeClr val="accent1"/>
                </a:solidFill>
              </a:rPr>
              <a:t>-4</a:t>
            </a:r>
            <a:r>
              <a:rPr lang="en-US" dirty="0">
                <a:solidFill>
                  <a:schemeClr val="accent1"/>
                </a:solidFill>
              </a:rPr>
              <a:t>)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6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CC HOM kicks have reduced dramatically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35796"/>
          </a:xfrm>
        </p:spPr>
        <p:txBody>
          <a:bodyPr numCol="2"/>
          <a:lstStyle/>
          <a:p>
            <a:pPr marL="514350" indent="-514350">
              <a:buFont typeface="+mj-lt"/>
              <a:buAutoNum type="arabicParenR"/>
            </a:pPr>
            <a:r>
              <a:rPr lang="en-US" dirty="0"/>
              <a:t>Shunt impedance has </a:t>
            </a:r>
            <a:r>
              <a:rPr lang="en-US" dirty="0" smtClean="0"/>
              <a:t>decreased</a:t>
            </a:r>
            <a:endParaRPr lang="en-US" dirty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8 CC per IP -&gt; 4 CC per IP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Bunch length has </a:t>
            </a:r>
            <a:r>
              <a:rPr lang="en-US" dirty="0" smtClean="0"/>
              <a:t>increased, </a:t>
            </a:r>
            <a:r>
              <a:rPr lang="en-US" dirty="0" smtClean="0"/>
              <a:t>lowering</a:t>
            </a:r>
            <a:br>
              <a:rPr lang="en-US" dirty="0" smtClean="0"/>
            </a:br>
            <a:r>
              <a:rPr lang="en-US" dirty="0" smtClean="0"/>
              <a:t>the impact of high frequency modes</a:t>
            </a:r>
            <a:br>
              <a:rPr lang="en-US" dirty="0" smtClean="0"/>
            </a:br>
            <a:r>
              <a:rPr lang="el-GR" i="1" dirty="0" smtClean="0">
                <a:latin typeface="Calibri" panose="020F0502020204030204" pitchFamily="34" charset="0"/>
              </a:rPr>
              <a:t>σ</a:t>
            </a:r>
            <a:r>
              <a:rPr lang="en-US" i="1" baseline="-25000" dirty="0" smtClean="0">
                <a:latin typeface="Calibri" panose="020F0502020204030204" pitchFamily="34" charset="0"/>
              </a:rPr>
              <a:t>z</a:t>
            </a:r>
            <a:r>
              <a:rPr lang="en-US" dirty="0" smtClean="0">
                <a:latin typeface="Calibri" panose="020F0502020204030204" pitchFamily="34" charset="0"/>
              </a:rPr>
              <a:t>: 7.6 cm -&gt; 9.0 cm</a:t>
            </a: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655365" y="1845734"/>
            <a:ext cx="6062870" cy="4167440"/>
            <a:chOff x="5655365" y="1845734"/>
            <a:chExt cx="6062870" cy="4167440"/>
          </a:xfrm>
        </p:grpSpPr>
        <p:sp>
          <p:nvSpPr>
            <p:cNvPr id="9" name="Rectangle 8"/>
            <p:cNvSpPr/>
            <p:nvPr/>
          </p:nvSpPr>
          <p:spPr>
            <a:xfrm>
              <a:off x="5655365" y="1845734"/>
              <a:ext cx="6062870" cy="41674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745937" y="1875064"/>
              <a:ext cx="5899723" cy="4068536"/>
              <a:chOff x="6013356" y="1804778"/>
              <a:chExt cx="5673697" cy="3845524"/>
            </a:xfrm>
            <a:solidFill>
              <a:schemeClr val="bg1"/>
            </a:solidFill>
          </p:grpSpPr>
          <p:sp>
            <p:nvSpPr>
              <p:cNvPr id="5" name="TextBox 4"/>
              <p:cNvSpPr txBox="1"/>
              <p:nvPr/>
            </p:nvSpPr>
            <p:spPr>
              <a:xfrm>
                <a:off x="6582699" y="1804778"/>
                <a:ext cx="4007251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Progress of DQW HOM shunt impedance</a:t>
                </a:r>
                <a:endParaRPr lang="en-US" dirty="0"/>
              </a:p>
            </p:txBody>
          </p:sp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13356" y="2300056"/>
                <a:ext cx="5673697" cy="3350246"/>
              </a:xfrm>
              <a:prstGeom prst="rect">
                <a:avLst/>
              </a:prstGeom>
              <a:grpFill/>
            </p:spPr>
          </p:pic>
        </p:grp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2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total impact of the HOMs is insignificant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Assuming the max </a:t>
            </a:r>
            <a:r>
              <a:rPr lang="en-US" i="1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-function at the</a:t>
            </a:r>
            <a:br>
              <a:rPr lang="en-US" dirty="0" smtClean="0"/>
            </a:br>
            <a:r>
              <a:rPr lang="en-US" dirty="0" smtClean="0"/>
              <a:t>cavities</a:t>
            </a:r>
          </a:p>
          <a:p>
            <a:pPr lvl="1"/>
            <a:r>
              <a:rPr lang="en-US" dirty="0" smtClean="0">
                <a:cs typeface="Arial" panose="020B0604020202020204" pitchFamily="34" charset="0"/>
              </a:rPr>
              <a:t>During collision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dirty="0" smtClean="0">
                <a:cs typeface="Arial" panose="020B0604020202020204" pitchFamily="34" charset="0"/>
              </a:rPr>
              <a:t>= 15 cm</a:t>
            </a:r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crab </a:t>
            </a:r>
            <a:r>
              <a:rPr lang="en-US" dirty="0" smtClean="0"/>
              <a:t>cavity:</a:t>
            </a:r>
            <a:endParaRPr lang="en-US" dirty="0"/>
          </a:p>
          <a:p>
            <a:pPr lvl="1"/>
            <a:r>
              <a:rPr lang="en-US" i="1" dirty="0"/>
              <a:t>k’</a:t>
            </a:r>
            <a:r>
              <a:rPr lang="en-US" i="1" baseline="-25000" dirty="0"/>
              <a:t>t</a:t>
            </a:r>
            <a:r>
              <a:rPr lang="en-US" dirty="0"/>
              <a:t> = </a:t>
            </a:r>
            <a:r>
              <a:rPr lang="en-US" dirty="0" smtClean="0"/>
              <a:t>1</a:t>
            </a:r>
            <a:r>
              <a:rPr lang="en-US" dirty="0" smtClean="0">
                <a:latin typeface="+mj-lt"/>
              </a:rPr>
              <a:t>x</a:t>
            </a:r>
            <a:r>
              <a:rPr lang="en-US" dirty="0" smtClean="0"/>
              <a:t>10</a:t>
            </a:r>
            <a:r>
              <a:rPr lang="en-US" baseline="30000" dirty="0" smtClean="0"/>
              <a:t>-2</a:t>
            </a:r>
            <a:r>
              <a:rPr lang="en-US" dirty="0" smtClean="0"/>
              <a:t> V/mm-</a:t>
            </a:r>
            <a:r>
              <a:rPr lang="en-US" dirty="0" err="1" smtClean="0"/>
              <a:t>pC</a:t>
            </a:r>
            <a:endParaRPr lang="en-US" dirty="0" smtClean="0"/>
          </a:p>
          <a:p>
            <a:r>
              <a:rPr lang="en-US" dirty="0" smtClean="0"/>
              <a:t>All 4 crab cavities:</a:t>
            </a:r>
            <a:endParaRPr lang="en-US" dirty="0"/>
          </a:p>
          <a:p>
            <a:pPr lvl="1"/>
            <a:r>
              <a:rPr lang="en-US" i="1" dirty="0"/>
              <a:t>k’</a:t>
            </a:r>
            <a:r>
              <a:rPr lang="en-US" i="1" baseline="-25000" dirty="0"/>
              <a:t>t</a:t>
            </a:r>
            <a:r>
              <a:rPr lang="en-US" dirty="0"/>
              <a:t> </a:t>
            </a:r>
            <a:r>
              <a:rPr lang="en-US" dirty="0" smtClean="0"/>
              <a:t>~ 0.04 V/mm-</a:t>
            </a:r>
            <a:r>
              <a:rPr lang="en-US" dirty="0" err="1" smtClean="0"/>
              <a:t>pC</a:t>
            </a:r>
            <a:r>
              <a:rPr lang="en-US" dirty="0"/>
              <a:t> </a:t>
            </a:r>
            <a:r>
              <a:rPr lang="en-US" dirty="0" smtClean="0"/>
              <a:t>(DQW)</a:t>
            </a:r>
          </a:p>
          <a:p>
            <a:pPr lvl="1"/>
            <a:r>
              <a:rPr lang="en-US" dirty="0" smtClean="0"/>
              <a:t>2 orders of magnitude lower than</a:t>
            </a:r>
            <a:br>
              <a:rPr lang="en-US" dirty="0" smtClean="0"/>
            </a:br>
            <a:r>
              <a:rPr lang="en-US" dirty="0" smtClean="0"/>
              <a:t>the collimator system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060" y="1988854"/>
            <a:ext cx="6534705" cy="3988613"/>
          </a:xfrm>
          <a:prstGeom prst="rect">
            <a:avLst/>
          </a:prstGeom>
          <a:ln w="15875">
            <a:solidFill>
              <a:schemeClr val="accent1">
                <a:shade val="50000"/>
              </a:schemeClr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65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largest kick factors are those of low-Q modes</a:t>
            </a:r>
            <a:endParaRPr lang="en-US" sz="4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464450"/>
              </p:ext>
            </p:extLst>
          </p:nvPr>
        </p:nvGraphicFramePr>
        <p:xfrm>
          <a:off x="1097280" y="2786542"/>
          <a:ext cx="4009876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4938"/>
                <a:gridCol w="200493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DQW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RDF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f</a:t>
                      </a:r>
                      <a:r>
                        <a:rPr lang="en-US" sz="1600" dirty="0" smtClean="0"/>
                        <a:t> = 689 MHz, </a:t>
                      </a:r>
                      <a:r>
                        <a:rPr lang="en-US" sz="1600" i="1" dirty="0" smtClean="0"/>
                        <a:t>Q</a:t>
                      </a:r>
                      <a:r>
                        <a:rPr lang="en-US" sz="1600" dirty="0" smtClean="0"/>
                        <a:t> = 40,</a:t>
                      </a:r>
                      <a:br>
                        <a:rPr lang="en-US" sz="1600" dirty="0" smtClean="0"/>
                      </a:br>
                      <a:r>
                        <a:rPr lang="en-US" sz="1600" i="1" dirty="0" smtClean="0"/>
                        <a:t>R</a:t>
                      </a:r>
                      <a:r>
                        <a:rPr lang="en-US" sz="1600" i="1" baseline="-25000" dirty="0" smtClean="0"/>
                        <a:t>s</a:t>
                      </a:r>
                      <a:r>
                        <a:rPr lang="en-US" sz="1600" dirty="0" smtClean="0"/>
                        <a:t> = 13 k</a:t>
                      </a:r>
                      <a:r>
                        <a:rPr lang="el-GR" sz="1600" dirty="0" smtClean="0">
                          <a:latin typeface="Calibri" panose="020F0502020204030204" pitchFamily="34" charset="0"/>
                        </a:rPr>
                        <a:t>Ω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/m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f</a:t>
                      </a:r>
                      <a:r>
                        <a:rPr lang="en-US" sz="1600" dirty="0" smtClean="0"/>
                        <a:t> = 636 MHz, </a:t>
                      </a:r>
                      <a:r>
                        <a:rPr lang="en-US" sz="1600" i="1" dirty="0" smtClean="0"/>
                        <a:t>Q</a:t>
                      </a:r>
                      <a:r>
                        <a:rPr lang="en-US" sz="1600" dirty="0" smtClean="0"/>
                        <a:t> = 800,</a:t>
                      </a:r>
                      <a:br>
                        <a:rPr lang="en-US" sz="1600" dirty="0" smtClean="0"/>
                      </a:br>
                      <a:r>
                        <a:rPr lang="en-US" sz="1600" i="1" dirty="0" smtClean="0"/>
                        <a:t>R</a:t>
                      </a:r>
                      <a:r>
                        <a:rPr lang="en-US" sz="1600" i="1" baseline="-25000" dirty="0" smtClean="0"/>
                        <a:t>s</a:t>
                      </a:r>
                      <a:r>
                        <a:rPr lang="en-US" sz="1600" dirty="0" smtClean="0"/>
                        <a:t> = 406 k</a:t>
                      </a:r>
                      <a:r>
                        <a:rPr lang="el-GR" sz="1600" dirty="0" smtClean="0">
                          <a:latin typeface="Calibri" panose="020F0502020204030204" pitchFamily="34" charset="0"/>
                        </a:rPr>
                        <a:t>Ω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/m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f</a:t>
                      </a:r>
                      <a:r>
                        <a:rPr lang="en-US" sz="1600" dirty="0" smtClean="0"/>
                        <a:t> = 678 MHz, </a:t>
                      </a:r>
                      <a:r>
                        <a:rPr lang="en-US" sz="1600" i="1" dirty="0" smtClean="0"/>
                        <a:t>Q</a:t>
                      </a:r>
                      <a:r>
                        <a:rPr lang="en-US" sz="1600" dirty="0" smtClean="0"/>
                        <a:t> = 230,</a:t>
                      </a:r>
                      <a:br>
                        <a:rPr lang="en-US" sz="1600" dirty="0" smtClean="0"/>
                      </a:br>
                      <a:r>
                        <a:rPr lang="en-US" sz="1600" i="1" dirty="0" smtClean="0"/>
                        <a:t>R</a:t>
                      </a:r>
                      <a:r>
                        <a:rPr lang="en-US" sz="1600" i="1" baseline="-25000" dirty="0" smtClean="0"/>
                        <a:t>s</a:t>
                      </a:r>
                      <a:r>
                        <a:rPr lang="en-US" sz="1600" dirty="0" smtClean="0"/>
                        <a:t> = 45 k</a:t>
                      </a:r>
                      <a:r>
                        <a:rPr lang="el-GR" sz="1600" dirty="0" smtClean="0">
                          <a:latin typeface="Calibri" panose="020F0502020204030204" pitchFamily="34" charset="0"/>
                        </a:rPr>
                        <a:t>Ω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/m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f</a:t>
                      </a:r>
                      <a:r>
                        <a:rPr lang="en-US" sz="1600" dirty="0" smtClean="0"/>
                        <a:t> = 612 MHz, </a:t>
                      </a:r>
                      <a:r>
                        <a:rPr lang="en-US" sz="1600" i="1" dirty="0" smtClean="0"/>
                        <a:t>Q</a:t>
                      </a:r>
                      <a:r>
                        <a:rPr lang="en-US" sz="1600" dirty="0" smtClean="0"/>
                        <a:t> = 55,</a:t>
                      </a:r>
                      <a:br>
                        <a:rPr lang="en-US" sz="1600" dirty="0" smtClean="0"/>
                      </a:br>
                      <a:r>
                        <a:rPr lang="en-US" sz="1600" i="1" dirty="0" smtClean="0"/>
                        <a:t>R</a:t>
                      </a:r>
                      <a:r>
                        <a:rPr lang="en-US" sz="1600" i="1" baseline="-25000" dirty="0" smtClean="0"/>
                        <a:t>s</a:t>
                      </a:r>
                      <a:r>
                        <a:rPr lang="en-US" sz="1600" dirty="0" smtClean="0"/>
                        <a:t> = 1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k</a:t>
                      </a:r>
                      <a:r>
                        <a:rPr lang="el-GR" sz="1600" dirty="0" smtClean="0">
                          <a:latin typeface="Calibri" panose="020F0502020204030204" pitchFamily="34" charset="0"/>
                        </a:rPr>
                        <a:t>Ω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/m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f</a:t>
                      </a:r>
                      <a:r>
                        <a:rPr lang="en-US" sz="1600" dirty="0" smtClean="0"/>
                        <a:t> = 929 MHz, </a:t>
                      </a:r>
                      <a:r>
                        <a:rPr lang="en-US" sz="1600" i="1" dirty="0" smtClean="0"/>
                        <a:t>Q</a:t>
                      </a:r>
                      <a:r>
                        <a:rPr lang="en-US" sz="1600" dirty="0" smtClean="0"/>
                        <a:t> = 30,</a:t>
                      </a:r>
                      <a:br>
                        <a:rPr lang="en-US" sz="1600" dirty="0" smtClean="0"/>
                      </a:br>
                      <a:r>
                        <a:rPr lang="en-US" sz="1600" i="1" dirty="0" smtClean="0"/>
                        <a:t>R</a:t>
                      </a:r>
                      <a:r>
                        <a:rPr lang="en-US" sz="1600" i="1" baseline="-25000" dirty="0" smtClean="0"/>
                        <a:t>s</a:t>
                      </a:r>
                      <a:r>
                        <a:rPr lang="en-US" sz="1600" dirty="0" smtClean="0"/>
                        <a:t> = 9.6 k</a:t>
                      </a:r>
                      <a:r>
                        <a:rPr lang="el-GR" sz="1600" dirty="0" smtClean="0">
                          <a:latin typeface="Calibri" panose="020F0502020204030204" pitchFamily="34" charset="0"/>
                        </a:rPr>
                        <a:t>Ω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/m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f</a:t>
                      </a:r>
                      <a:r>
                        <a:rPr lang="en-US" sz="1600" dirty="0" smtClean="0"/>
                        <a:t> = 936 MHz, </a:t>
                      </a:r>
                      <a:r>
                        <a:rPr lang="en-US" sz="1600" i="1" dirty="0" smtClean="0"/>
                        <a:t>Q</a:t>
                      </a:r>
                      <a:r>
                        <a:rPr lang="en-US" sz="1600" dirty="0" smtClean="0"/>
                        <a:t> = 300,</a:t>
                      </a:r>
                      <a:br>
                        <a:rPr lang="en-US" sz="1600" dirty="0" smtClean="0"/>
                      </a:br>
                      <a:r>
                        <a:rPr lang="en-US" sz="1600" i="1" dirty="0" smtClean="0"/>
                        <a:t>R</a:t>
                      </a:r>
                      <a:r>
                        <a:rPr lang="en-US" sz="1600" i="1" baseline="-25000" dirty="0" smtClean="0"/>
                        <a:t>s</a:t>
                      </a:r>
                      <a:r>
                        <a:rPr lang="en-US" sz="1600" dirty="0" smtClean="0"/>
                        <a:t> = 27 k</a:t>
                      </a:r>
                      <a:r>
                        <a:rPr lang="el-GR" sz="1600" dirty="0" smtClean="0">
                          <a:latin typeface="Calibri" panose="020F0502020204030204" pitchFamily="34" charset="0"/>
                        </a:rPr>
                        <a:t>Ω</a:t>
                      </a:r>
                      <a:r>
                        <a:rPr lang="en-US" sz="1600" dirty="0" smtClean="0">
                          <a:latin typeface="Calibri" panose="020F0502020204030204" pitchFamily="34" charset="0"/>
                        </a:rPr>
                        <a:t>/m</a:t>
                      </a:r>
                      <a:endParaRPr lang="en-US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060" y="1988854"/>
            <a:ext cx="6534705" cy="3988613"/>
          </a:xfrm>
          <a:prstGeom prst="rect">
            <a:avLst/>
          </a:prstGeom>
          <a:ln w="15875">
            <a:solidFill>
              <a:schemeClr val="accent1">
                <a:shade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097280" y="1898257"/>
            <a:ext cx="3046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impact of the details of the</a:t>
            </a:r>
            <a:br>
              <a:rPr lang="en-US" dirty="0" smtClean="0"/>
            </a:br>
            <a:r>
              <a:rPr lang="en-US" dirty="0" smtClean="0"/>
              <a:t>coupled-bunch spectrum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18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HOM amplification factor is small compared to damper gain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Assuming the max </a:t>
            </a:r>
            <a:r>
              <a:rPr lang="en-US" i="1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-function at the</a:t>
            </a:r>
            <a:br>
              <a:rPr lang="en-US" dirty="0" smtClean="0"/>
            </a:br>
            <a:r>
              <a:rPr lang="en-US" dirty="0" smtClean="0"/>
              <a:t>cavities</a:t>
            </a:r>
          </a:p>
          <a:p>
            <a:pPr lvl="1"/>
            <a:r>
              <a:rPr lang="en-US" dirty="0" smtClean="0">
                <a:cs typeface="Arial" panose="020B0604020202020204" pitchFamily="34" charset="0"/>
              </a:rPr>
              <a:t>During collision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dirty="0" smtClean="0">
                <a:cs typeface="Arial" panose="020B0604020202020204" pitchFamily="34" charset="0"/>
              </a:rPr>
              <a:t>= 15 cm</a:t>
            </a:r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crab </a:t>
            </a:r>
            <a:r>
              <a:rPr lang="en-US" dirty="0" smtClean="0"/>
              <a:t>cavity:</a:t>
            </a:r>
            <a:endParaRPr lang="en-US" dirty="0"/>
          </a:p>
          <a:p>
            <a:pPr lvl="1"/>
            <a:r>
              <a:rPr lang="en-US" dirty="0" smtClean="0"/>
              <a:t>4</a:t>
            </a:r>
            <a:r>
              <a:rPr lang="en-US" dirty="0" smtClean="0">
                <a:latin typeface="+mj-lt"/>
              </a:rPr>
              <a:t>x</a:t>
            </a:r>
            <a:r>
              <a:rPr lang="en-US" dirty="0" smtClean="0"/>
              <a:t>10</a:t>
            </a:r>
            <a:r>
              <a:rPr lang="en-US" baseline="30000" dirty="0" smtClean="0"/>
              <a:t>-6</a:t>
            </a:r>
            <a:r>
              <a:rPr lang="en-US" dirty="0" smtClean="0"/>
              <a:t> </a:t>
            </a:r>
          </a:p>
          <a:p>
            <a:r>
              <a:rPr lang="en-US" dirty="0" smtClean="0"/>
              <a:t>All 4 crab cavities:</a:t>
            </a:r>
          </a:p>
          <a:p>
            <a:pPr lvl="1"/>
            <a:r>
              <a:rPr lang="en-US" dirty="0" smtClean="0"/>
              <a:t>~ 1.6</a:t>
            </a:r>
            <a:r>
              <a:rPr lang="en-US" sz="1600" dirty="0" smtClean="0"/>
              <a:t>x</a:t>
            </a:r>
            <a:r>
              <a:rPr lang="en-US" dirty="0" smtClean="0"/>
              <a:t>10</a:t>
            </a:r>
            <a:r>
              <a:rPr lang="en-US" baseline="30000" dirty="0" smtClean="0"/>
              <a:t>-5</a:t>
            </a:r>
            <a:r>
              <a:rPr lang="en-US" dirty="0" smtClean="0"/>
              <a:t> (DQW)</a:t>
            </a:r>
          </a:p>
          <a:p>
            <a:pPr lvl="1"/>
            <a:r>
              <a:rPr lang="en-US" dirty="0" smtClean="0"/>
              <a:t>3 orders of magnitude lower than</a:t>
            </a:r>
            <a:br>
              <a:rPr lang="en-US" dirty="0" smtClean="0"/>
            </a:br>
            <a:r>
              <a:rPr lang="en-US" dirty="0" smtClean="0"/>
              <a:t>the amplification factor of the damper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061" y="1988854"/>
            <a:ext cx="6534703" cy="3988613"/>
          </a:xfrm>
          <a:prstGeom prst="rect">
            <a:avLst/>
          </a:prstGeom>
          <a:ln w="15875">
            <a:solidFill>
              <a:schemeClr val="accent1">
                <a:shade val="50000"/>
              </a:schemeClr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Crab cavity kick factors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92BF-D57C-4D1F-B3F3-5813B33A097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7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etrospect">
    <a:dk1>
      <a:sysClr val="windowText" lastClr="000000"/>
    </a:dk1>
    <a:lt1>
      <a:sysClr val="window" lastClr="FFFFFF"/>
    </a:lt1>
    <a:dk2>
      <a:srgbClr val="344068"/>
    </a:dk2>
    <a:lt2>
      <a:srgbClr val="D9E0E6"/>
    </a:lt2>
    <a:accent1>
      <a:srgbClr val="1CADE4"/>
    </a:accent1>
    <a:accent2>
      <a:srgbClr val="2683C6"/>
    </a:accent2>
    <a:accent3>
      <a:srgbClr val="28C4CC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33231</TotalTime>
  <Words>893</Words>
  <Application>Microsoft Office PowerPoint</Application>
  <PresentationFormat>Widescreen</PresentationFormat>
  <Paragraphs>169</Paragraphs>
  <Slides>15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Symbol</vt:lpstr>
      <vt:lpstr>Retrospect</vt:lpstr>
      <vt:lpstr>Equation</vt:lpstr>
      <vt:lpstr>MathType 6.0 Equation</vt:lpstr>
      <vt:lpstr>Transverse kick factor of HL-LHC crab cavities</vt:lpstr>
      <vt:lpstr>Could the random nature of crab cavity HOMs lead to emittance growth?</vt:lpstr>
      <vt:lpstr>PowerPoint Presentation</vt:lpstr>
      <vt:lpstr>Previous studies have estimated the effect to be small </vt:lpstr>
      <vt:lpstr>Previous studies have estimated the effect to be small </vt:lpstr>
      <vt:lpstr>CC HOM kicks have reduced dramatically</vt:lpstr>
      <vt:lpstr>The total impact of the HOMs is insignificant</vt:lpstr>
      <vt:lpstr>The largest kick factors are those of low-Q modes</vt:lpstr>
      <vt:lpstr>HOM amplification factor is small compared to damper gain</vt:lpstr>
      <vt:lpstr>No significant effect even if an HOM hits a coupled-bunch line</vt:lpstr>
      <vt:lpstr>No significant effect even if an HOM hits a coupled-bunch line</vt:lpstr>
      <vt:lpstr>Conclusion</vt:lpstr>
      <vt:lpstr>Back-up slides</vt:lpstr>
      <vt:lpstr>In RF measurements no noise signal is seen at the HOM frequencies</vt:lpstr>
      <vt:lpstr>Before the beams are brought into collision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</dc:creator>
  <cp:lastModifiedBy>Sergey</cp:lastModifiedBy>
  <cp:revision>65</cp:revision>
  <dcterms:created xsi:type="dcterms:W3CDTF">2018-01-30T10:10:56Z</dcterms:created>
  <dcterms:modified xsi:type="dcterms:W3CDTF">2018-03-13T08:21:03Z</dcterms:modified>
</cp:coreProperties>
</file>