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1" r:id="rId5"/>
    <p:sldMasterId id="2147483669" r:id="rId6"/>
    <p:sldMasterId id="2147483677" r:id="rId7"/>
  </p:sldMasterIdLst>
  <p:notesMasterIdLst>
    <p:notesMasterId r:id="rId31"/>
  </p:notesMasterIdLst>
  <p:sldIdLst>
    <p:sldId id="259" r:id="rId8"/>
    <p:sldId id="263" r:id="rId9"/>
    <p:sldId id="285" r:id="rId10"/>
    <p:sldId id="302" r:id="rId11"/>
    <p:sldId id="264" r:id="rId12"/>
    <p:sldId id="266" r:id="rId13"/>
    <p:sldId id="309" r:id="rId14"/>
    <p:sldId id="305" r:id="rId15"/>
    <p:sldId id="306" r:id="rId16"/>
    <p:sldId id="307" r:id="rId17"/>
    <p:sldId id="310" r:id="rId18"/>
    <p:sldId id="311" r:id="rId19"/>
    <p:sldId id="314" r:id="rId20"/>
    <p:sldId id="315" r:id="rId21"/>
    <p:sldId id="299" r:id="rId22"/>
    <p:sldId id="317" r:id="rId23"/>
    <p:sldId id="318" r:id="rId24"/>
    <p:sldId id="282" r:id="rId25"/>
    <p:sldId id="312" r:id="rId26"/>
    <p:sldId id="313" r:id="rId27"/>
    <p:sldId id="296" r:id="rId28"/>
    <p:sldId id="316" r:id="rId29"/>
    <p:sldId id="262" r:id="rId3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C1E6"/>
    <a:srgbClr val="0089B5"/>
    <a:srgbClr val="005872"/>
    <a:srgbClr val="284579"/>
    <a:srgbClr val="9CB0D5"/>
    <a:srgbClr val="3861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37" autoAdjust="0"/>
    <p:restoredTop sz="94660"/>
  </p:normalViewPr>
  <p:slideViewPr>
    <p:cSldViewPr snapToGrid="0" snapToObjects="1">
      <p:cViewPr varScale="1">
        <p:scale>
          <a:sx n="63" d="100"/>
          <a:sy n="63" d="100"/>
        </p:scale>
        <p:origin x="963" y="4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34" Type="http://schemas.openxmlformats.org/officeDocument/2006/relationships/theme" Target="theme/theme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CD457-2C93-4605-B86D-F519940C8090}" type="datetimeFigureOut">
              <a:rPr lang="en-GB" smtClean="0"/>
              <a:t>07/03/2018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D5AE1-8DAA-4720-851B-5749129BD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30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jpe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9.jpeg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9.jpe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9.jpeg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9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14" y="1861231"/>
            <a:ext cx="4149834" cy="19987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>
                  <a:outerShdw blurRad="63500" dist="31750" dir="2700000" algn="tl" rotWithShape="0">
                    <a:srgbClr val="9CB0D5">
                      <a:alpha val="50000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Image 7" descr="LOGO-60-CERN.png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364"/>
          <a:stretch/>
        </p:blipFill>
        <p:spPr>
          <a:xfrm>
            <a:off x="8272788" y="298491"/>
            <a:ext cx="859821" cy="871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dirty="0" smtClean="0"/>
              <a:t>6</a:t>
            </a:r>
            <a:r>
              <a:rPr lang="en-GB" baseline="30000" dirty="0" smtClean="0"/>
              <a:t>th</a:t>
            </a:r>
            <a:r>
              <a:rPr lang="en-GB" dirty="0" smtClean="0"/>
              <a:t> HL-LHC Collaboration Meeting, Paris, Nov 2016				 Rhodri Jones (CERN)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658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HL-LHC Cost &amp; Schedule Review 2016 - WP13 - Rhodri Jones (BE-BI)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1477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 smtClean="0"/>
              <a:t>HL-LHC Cost &amp; Schedule Review 2016 - WP13 - Rhodri Jones (BE-BI)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9027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GB" noProof="0" smtClean="0"/>
              <a:t>HL-LHC Cost &amp; Schedule Review 2016 - WP13 - Rhodri Jones (BE-BI)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4481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noProof="0" smtClean="0"/>
              <a:t>HL-LHC Cost &amp; Schedule Review 2016 - WP13 - Rhodri Jones (BE-BI)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6591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GB" noProof="0" smtClean="0"/>
              <a:t>HL-LHC Cost &amp; Schedule Review 2016 - WP13 - Rhodri Jones (BE-BI)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551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IR1/IR5 LSS BPM update / 15/11/2017 / M. Krupa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181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IR1/IR5 LSS BPM update / 15/11/2017 / M. Krupa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75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IR1/IR5 LSS BPM update / 15/11/2017 / M. Krupa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83095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IR1/IR5 LSS BPM update / 15/11/2017 / M. Krupa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179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5056C-7C50-47D9-8FC5-1DE549BC4934}" type="datetime1">
              <a:rPr lang="en-US" smtClean="0"/>
              <a:t>3/7/2018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4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IR1/IR5 LSS BPM update / 15/11/2017 / M. Krupa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7726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IR1/IR5 LSS BPM update / 15/11/2017 / M. Krupa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7840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smtClean="0"/>
              <a:t>IR1/IR5 LSS BPM update / 15/11/2017 / M. Krupa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6337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7th HL-LHC Collaboration Meeting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522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7th HL-LHC Collaboration Meeting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5157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7th HL-LHC Collaboration Meeting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7109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7th HL-LHC Collaboration Meeting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23849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7th HL-LHC Collaboration Meeting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7869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7th HL-LHC Collaboration Meeting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60069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smtClean="0"/>
              <a:t>7th HL-LHC Collaboration Meeting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700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8760E-2249-4B52-91A3-4D822E5C828B}" type="datetime1">
              <a:rPr lang="en-US" smtClean="0"/>
              <a:t>3/7/2018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537960"/>
            <a:ext cx="4114800" cy="320040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The HiLumi LHC Design Study is included in the High Luminosity LHC project and is partly funded by the European Commission within the Framework Programme 7 Capacities Specific Programme, Grant Agreement 284404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>
                  <a:outerShdw blurRad="63500" dist="63500" dir="2700000" algn="tl" rotWithShape="0">
                    <a:srgbClr val="9CB0D5">
                      <a:alpha val="50000"/>
                    </a:srgbClr>
                  </a:outerShdw>
                </a:effectLst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6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7th HL-LHC Collaboration Meeting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2203" tIns="0" rIns="42203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1662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6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292"/>
            </a:lvl1pPr>
            <a:lvl2pPr>
              <a:buNone/>
              <a:defRPr sz="1108"/>
            </a:lvl2pPr>
            <a:lvl3pPr>
              <a:buNone/>
              <a:defRPr sz="923"/>
            </a:lvl3pPr>
            <a:lvl4pPr>
              <a:buNone/>
              <a:defRPr sz="831"/>
            </a:lvl4pPr>
            <a:lvl5pPr>
              <a:buNone/>
              <a:defRPr sz="83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426935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662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292"/>
            </a:lvl1pPr>
            <a:lvl2pPr>
              <a:buNone/>
              <a:defRPr sz="1108"/>
            </a:lvl2pPr>
            <a:lvl3pPr>
              <a:buNone/>
              <a:defRPr sz="923"/>
            </a:lvl3pPr>
            <a:lvl4pPr>
              <a:buNone/>
              <a:defRPr sz="831"/>
            </a:lvl4pPr>
            <a:lvl5pPr>
              <a:buNone/>
              <a:defRPr sz="83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585"/>
            </a:lvl1pPr>
            <a:lvl2pPr>
              <a:defRPr sz="2215"/>
            </a:lvl2pPr>
            <a:lvl3pPr>
              <a:defRPr sz="2031"/>
            </a:lvl3pPr>
            <a:lvl4pPr>
              <a:defRPr sz="1846"/>
            </a:lvl4pPr>
            <a:lvl5pPr>
              <a:defRPr sz="1846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7th HL-LHC Collaboration Meeting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507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E2AA9-A126-4CEC-8F44-C649137035AE}" type="datetime1">
              <a:rPr lang="en-US" smtClean="0"/>
              <a:t>3/7/2018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0" y="6537960"/>
            <a:ext cx="4114800" cy="320040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The HiLumi LHC Design Study is included in the High Luminosity LHC project and is partly funded by the European Commission within the Framework Programme 7 Capacities Specific Programme, Grant Agreement 284404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EA0CD-8623-47C2-804B-3818E748C240}" type="datetime1">
              <a:rPr lang="en-US" smtClean="0"/>
              <a:t>3/7/2018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537960"/>
            <a:ext cx="4114800" cy="320040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The HiLumi LHC Design Study is included in the High Luminosity LHC project and is partly funded by the European Commission within the Framework Programme 7 Capacities Specific Programme, Grant Agreement 284404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8D66D-8DB7-48C8-8198-91721BE663D5}" type="datetime1">
              <a:rPr lang="en-US" smtClean="0"/>
              <a:t>3/7/2018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572000" y="6537960"/>
            <a:ext cx="4114800" cy="320040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The HiLumi LHC Design Study is included in the High Luminosity LHC project and is partly funded by the European Commission within the Framework Programme 7 Capacities Specific Programme, Grant Agreement 284404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>
                  <a:outerShdw blurRad="63500" dist="63500" dir="2700000" algn="tl" rotWithShape="0">
                    <a:srgbClr val="9CB0D5">
                      <a:alpha val="50000"/>
                    </a:srgbClr>
                  </a:outerShdw>
                </a:effectLst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1464C-CF15-4466-8A40-2B63316F8F17}" type="datetime1">
              <a:rPr lang="en-US" smtClean="0"/>
              <a:t>3/7/2018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0" y="6537960"/>
            <a:ext cx="4114800" cy="320040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The HiLumi LHC Design Study is included in the High Luminosity LHC project and is partly funded by the European Commission within the Framework Programme 7 Capacities Specific Programme, Grant Agreement 284404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855" y="-1"/>
            <a:ext cx="9157855" cy="6977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985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dirty="0" smtClean="0"/>
              <a:t>6</a:t>
            </a:r>
            <a:r>
              <a:rPr lang="en-GB" baseline="30000" dirty="0" smtClean="0"/>
              <a:t>th</a:t>
            </a:r>
            <a:r>
              <a:rPr lang="en-GB" dirty="0" smtClean="0"/>
              <a:t> HL-LHC Collaboration Meeting, Paris 2016				 Rhodri Jones (CERN)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365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Relationship Id="rId9" Type="http://schemas.openxmlformats.org/officeDocument/2006/relationships/image" Target="../media/image6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5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9.xml"/><Relationship Id="rId9" Type="http://schemas.openxmlformats.org/officeDocument/2006/relationships/image" Target="../media/image6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image" Target="../media/image6.png"/><Relationship Id="rId5" Type="http://schemas.openxmlformats.org/officeDocument/2006/relationships/slideLayout" Target="../slideLayouts/slideLayout27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 vert="horz" lIns="91440" tIns="0" rIns="91440" bIns="0" rtlCol="0" anchor="ctr"/>
          <a:lstStyle>
            <a:lvl1pPr algn="l">
              <a:defRPr sz="10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894D7256-0BB1-4DAE-B62F-9AB083050611}" type="datetime1">
              <a:rPr lang="en-US" smtClean="0"/>
              <a:t>3/7/2018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  <p:pic>
        <p:nvPicPr>
          <p:cNvPr id="9" name="Image 7" descr="LOGO-60-CERN.png"/>
          <p:cNvPicPr>
            <a:picLocks noChangeAspect="1"/>
          </p:cNvPicPr>
          <p:nvPr userDrawn="1"/>
        </p:nvPicPr>
        <p:blipFill rotWithShape="1"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364"/>
          <a:stretch/>
        </p:blipFill>
        <p:spPr>
          <a:xfrm>
            <a:off x="8272788" y="298491"/>
            <a:ext cx="859821" cy="871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9" r:id="rId3"/>
    <p:sldLayoutId id="2147483657" r:id="rId4"/>
    <p:sldLayoutId id="2147483654" r:id="rId5"/>
    <p:sldLayoutId id="2147483658" r:id="rId6"/>
    <p:sldLayoutId id="2147483655" r:id="rId7"/>
    <p:sldLayoutId id="2147483660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/>
          </a:solidFill>
          <a:effectLst>
            <a:outerShdw blurRad="63500" dist="63500" dir="2700000" algn="tl" rotWithShape="0">
              <a:schemeClr val="bg1">
                <a:lumMod val="75000"/>
                <a:alpha val="50000"/>
              </a:schemeClr>
            </a:outerShdw>
          </a:effectLst>
          <a:latin typeface="+mn-lt"/>
          <a:ea typeface="+mn-ea"/>
          <a:cs typeface="+mn-cs"/>
        </a:defRPr>
      </a:lvl5pPr>
      <a:lvl6pPr marL="1616075" indent="-18415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dirty="0" smtClean="0"/>
              <a:t>6</a:t>
            </a:r>
            <a:r>
              <a:rPr lang="en-GB" baseline="30000" dirty="0" smtClean="0"/>
              <a:t>th</a:t>
            </a:r>
            <a:r>
              <a:rPr lang="en-GB" dirty="0" smtClean="0"/>
              <a:t> HL-LHC Collaboration Meeting, Paris, Nov 2016				 Rhodri Jones (CERN)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9075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IR1/IR5 LSS BPM update / 15/11/2017 / M. Krupa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34444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7th HL-LHC Collaboration Meeting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13955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4.xml"/><Relationship Id="rId6" Type="http://schemas.microsoft.com/office/2007/relationships/hdphoto" Target="../media/hdphoto3.wdp"/><Relationship Id="rId5" Type="http://schemas.openxmlformats.org/officeDocument/2006/relationships/image" Target="../media/image34.png"/><Relationship Id="rId4" Type="http://schemas.microsoft.com/office/2007/relationships/hdphoto" Target="../media/hdphoto2.wdp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50.tiff"/><Relationship Id="rId4" Type="http://schemas.microsoft.com/office/2007/relationships/hdphoto" Target="../media/hdphoto4.wdp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4147823" cy="2447463"/>
          </a:xfrm>
        </p:spPr>
        <p:txBody>
          <a:bodyPr>
            <a:normAutofit/>
          </a:bodyPr>
          <a:lstStyle/>
          <a:p>
            <a:r>
              <a:rPr lang="en-GB" sz="2800" cap="all" dirty="0" smtClean="0">
                <a:effectLst/>
              </a:rPr>
              <a:t>Beam </a:t>
            </a:r>
            <a:r>
              <a:rPr lang="en-GB" sz="2800" cap="all" dirty="0">
                <a:effectLst/>
              </a:rPr>
              <a:t>Instrumentation and Diagnostics for High Luminosity </a:t>
            </a:r>
            <a:r>
              <a:rPr lang="en-GB" sz="2800" cap="all" dirty="0" smtClean="0">
                <a:effectLst/>
              </a:rPr>
              <a:t>LHC</a:t>
            </a:r>
            <a:endParaRPr lang="en-US" sz="2800" dirty="0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>
              <a:effectLst/>
            </a:endParaRPr>
          </a:p>
          <a:p>
            <a:r>
              <a:rPr lang="en-US" dirty="0" smtClean="0">
                <a:effectLst/>
              </a:rPr>
              <a:t>Rhodri Jones</a:t>
            </a:r>
            <a:endParaRPr lang="en-US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9405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String test</a:t>
            </a:r>
            <a:endParaRPr lang="en-GB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IR1/IR5 LSS BPM update / 15/11/2017 / M. Krupa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6" name="Content Placeholder 7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268760"/>
            <a:ext cx="8509424" cy="1488647"/>
          </a:xfr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612000" y="3140968"/>
            <a:ext cx="7920000" cy="202287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dirty="0" smtClean="0"/>
              <a:t>6 cold BPMs required – </a:t>
            </a:r>
            <a:r>
              <a:rPr lang="en-US" b="1" dirty="0" smtClean="0">
                <a:solidFill>
                  <a:srgbClr val="FF0000"/>
                </a:solidFill>
              </a:rPr>
              <a:t>1 x BPMSQTA</a:t>
            </a:r>
            <a:r>
              <a:rPr lang="en-US" dirty="0" smtClean="0"/>
              <a:t> and </a:t>
            </a:r>
            <a:br>
              <a:rPr lang="en-US" dirty="0" smtClean="0"/>
            </a:br>
            <a:r>
              <a:rPr lang="en-US" b="1" dirty="0" smtClean="0">
                <a:solidFill>
                  <a:srgbClr val="FF0000"/>
                </a:solidFill>
              </a:rPr>
              <a:t>5 x BPMSQTB</a:t>
            </a:r>
            <a:r>
              <a:rPr lang="en-US" dirty="0" smtClean="0"/>
              <a:t> – verification whether full BPMs are really needed</a:t>
            </a:r>
            <a:endParaRPr lang="en-GB" dirty="0" smtClean="0"/>
          </a:p>
          <a:p>
            <a:pPr algn="l"/>
            <a:r>
              <a:rPr lang="en-US" dirty="0" smtClean="0"/>
              <a:t>Possibility of including warm </a:t>
            </a:r>
            <a:r>
              <a:rPr lang="en-US" b="1" dirty="0" smtClean="0">
                <a:solidFill>
                  <a:srgbClr val="FF0000"/>
                </a:solidFill>
              </a:rPr>
              <a:t>BPMSWQ</a:t>
            </a:r>
            <a:r>
              <a:rPr lang="en-US" dirty="0" smtClean="0"/>
              <a:t> under study</a:t>
            </a:r>
          </a:p>
          <a:p>
            <a:pPr algn="l"/>
            <a:r>
              <a:rPr lang="en-US" dirty="0" smtClean="0"/>
              <a:t>The BPMs need to be ready in 2020</a:t>
            </a:r>
          </a:p>
        </p:txBody>
      </p:sp>
    </p:spTree>
    <p:extLst>
      <p:ext uri="{BB962C8B-B14F-4D97-AF65-F5344CB8AC3E}">
        <p14:creationId xmlns:p14="http://schemas.microsoft.com/office/powerpoint/2010/main" val="298284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Gas Jet Monitor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3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372"/>
          <a:stretch/>
        </p:blipFill>
        <p:spPr bwMode="auto">
          <a:xfrm>
            <a:off x="883521" y="3095909"/>
            <a:ext cx="3469480" cy="3136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Picture 45" descr="G:\Users\a\ajeff\Documents\Reports and presentations\IBIC2014\PulseTest6_2.gi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5400000">
            <a:off x="4018720" y="3228437"/>
            <a:ext cx="3325988" cy="2660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7" name="Straight Arrow Connector 46"/>
          <p:cNvCxnSpPr/>
          <p:nvPr/>
        </p:nvCxnSpPr>
        <p:spPr>
          <a:xfrm rot="5400000">
            <a:off x="5539557" y="3655309"/>
            <a:ext cx="835858" cy="0"/>
          </a:xfrm>
          <a:prstGeom prst="straightConnector1">
            <a:avLst/>
          </a:prstGeom>
          <a:noFill/>
          <a:ln w="25400" cap="flat" cmpd="sng" algn="ctr">
            <a:solidFill>
              <a:sysClr val="window" lastClr="FFFFFF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48" name="TextBox 47"/>
          <p:cNvSpPr txBox="1"/>
          <p:nvPr/>
        </p:nvSpPr>
        <p:spPr>
          <a:xfrm>
            <a:off x="5946129" y="3465555"/>
            <a:ext cx="9600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Electron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Beam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9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000"/>
          <a:stretch/>
        </p:blipFill>
        <p:spPr bwMode="auto">
          <a:xfrm>
            <a:off x="7016259" y="3095857"/>
            <a:ext cx="1404687" cy="3136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" name="Rectangle 49"/>
          <p:cNvSpPr/>
          <p:nvPr/>
        </p:nvSpPr>
        <p:spPr>
          <a:xfrm>
            <a:off x="3834207" y="2441015"/>
            <a:ext cx="4026089" cy="662271"/>
          </a:xfrm>
          <a:prstGeom prst="rect">
            <a:avLst/>
          </a:prstGeom>
          <a:solidFill>
            <a:sysClr val="window" lastClr="FFFFFF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4227967" y="4476944"/>
            <a:ext cx="1241946" cy="152400"/>
            <a:chOff x="3998795" y="3232344"/>
            <a:chExt cx="1241946" cy="152400"/>
          </a:xfrm>
        </p:grpSpPr>
        <p:cxnSp>
          <p:nvCxnSpPr>
            <p:cNvPr id="53" name="Straight Arrow Connector 52"/>
            <p:cNvCxnSpPr/>
            <p:nvPr/>
          </p:nvCxnSpPr>
          <p:spPr>
            <a:xfrm>
              <a:off x="3998795" y="3232344"/>
              <a:ext cx="1241946" cy="0"/>
            </a:xfrm>
            <a:prstGeom prst="straightConnector1">
              <a:avLst/>
            </a:prstGeom>
            <a:noFill/>
            <a:ln w="25400" cap="flat" cmpd="sng" algn="ctr">
              <a:solidFill>
                <a:srgbClr val="4F81BD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4" name="Straight Arrow Connector 53"/>
            <p:cNvCxnSpPr/>
            <p:nvPr/>
          </p:nvCxnSpPr>
          <p:spPr>
            <a:xfrm>
              <a:off x="3998795" y="3384744"/>
              <a:ext cx="1241946" cy="0"/>
            </a:xfrm>
            <a:prstGeom prst="straightConnector1">
              <a:avLst/>
            </a:prstGeom>
            <a:noFill/>
            <a:ln w="25400" cap="flat" cmpd="sng" algn="ctr">
              <a:solidFill>
                <a:srgbClr val="4F81BD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5" name="Straight Arrow Connector 54"/>
            <p:cNvCxnSpPr/>
            <p:nvPr/>
          </p:nvCxnSpPr>
          <p:spPr>
            <a:xfrm>
              <a:off x="3998795" y="3308544"/>
              <a:ext cx="1241946" cy="0"/>
            </a:xfrm>
            <a:prstGeom prst="straightConnector1">
              <a:avLst/>
            </a:prstGeom>
            <a:noFill/>
            <a:ln w="25400" cap="flat" cmpd="sng" algn="ctr">
              <a:solidFill>
                <a:srgbClr val="4F81BD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6" name="Straight Arrow Connector 55"/>
            <p:cNvCxnSpPr/>
            <p:nvPr/>
          </p:nvCxnSpPr>
          <p:spPr>
            <a:xfrm>
              <a:off x="3998795" y="3270444"/>
              <a:ext cx="1241946" cy="0"/>
            </a:xfrm>
            <a:prstGeom prst="straightConnector1">
              <a:avLst/>
            </a:prstGeom>
            <a:noFill/>
            <a:ln w="25400" cap="flat" cmpd="sng" algn="ctr">
              <a:solidFill>
                <a:srgbClr val="4F81BD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7" name="Straight Arrow Connector 56"/>
            <p:cNvCxnSpPr/>
            <p:nvPr/>
          </p:nvCxnSpPr>
          <p:spPr>
            <a:xfrm>
              <a:off x="3998795" y="3346644"/>
              <a:ext cx="1241946" cy="0"/>
            </a:xfrm>
            <a:prstGeom prst="straightConnector1">
              <a:avLst/>
            </a:prstGeom>
            <a:noFill/>
            <a:ln w="25400" cap="flat" cmpd="sng" algn="ctr">
              <a:solidFill>
                <a:srgbClr val="4F81BD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grpSp>
        <p:nvGrpSpPr>
          <p:cNvPr id="58" name="Group 57"/>
          <p:cNvGrpSpPr/>
          <p:nvPr/>
        </p:nvGrpSpPr>
        <p:grpSpPr>
          <a:xfrm>
            <a:off x="6429065" y="4460452"/>
            <a:ext cx="639935" cy="149347"/>
            <a:chOff x="3998795" y="3232344"/>
            <a:chExt cx="1241946" cy="152400"/>
          </a:xfrm>
        </p:grpSpPr>
        <p:cxnSp>
          <p:nvCxnSpPr>
            <p:cNvPr id="59" name="Straight Arrow Connector 58"/>
            <p:cNvCxnSpPr/>
            <p:nvPr/>
          </p:nvCxnSpPr>
          <p:spPr>
            <a:xfrm>
              <a:off x="3998795" y="3232344"/>
              <a:ext cx="1241946" cy="0"/>
            </a:xfrm>
            <a:prstGeom prst="straightConnector1">
              <a:avLst/>
            </a:prstGeom>
            <a:noFill/>
            <a:ln w="25400" cap="flat" cmpd="sng" algn="ctr">
              <a:solidFill>
                <a:srgbClr val="4F81BD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0" name="Straight Arrow Connector 59"/>
            <p:cNvCxnSpPr/>
            <p:nvPr/>
          </p:nvCxnSpPr>
          <p:spPr>
            <a:xfrm>
              <a:off x="3998795" y="3384744"/>
              <a:ext cx="1241946" cy="0"/>
            </a:xfrm>
            <a:prstGeom prst="straightConnector1">
              <a:avLst/>
            </a:prstGeom>
            <a:noFill/>
            <a:ln w="25400" cap="flat" cmpd="sng" algn="ctr">
              <a:solidFill>
                <a:srgbClr val="4F81BD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1" name="Straight Arrow Connector 60"/>
            <p:cNvCxnSpPr/>
            <p:nvPr/>
          </p:nvCxnSpPr>
          <p:spPr>
            <a:xfrm>
              <a:off x="3998795" y="3308544"/>
              <a:ext cx="1241946" cy="0"/>
            </a:xfrm>
            <a:prstGeom prst="straightConnector1">
              <a:avLst/>
            </a:prstGeom>
            <a:noFill/>
            <a:ln w="25400" cap="flat" cmpd="sng" algn="ctr">
              <a:solidFill>
                <a:srgbClr val="4F81BD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2" name="Straight Arrow Connector 61"/>
            <p:cNvCxnSpPr/>
            <p:nvPr/>
          </p:nvCxnSpPr>
          <p:spPr>
            <a:xfrm>
              <a:off x="3998795" y="3270444"/>
              <a:ext cx="1241946" cy="0"/>
            </a:xfrm>
            <a:prstGeom prst="straightConnector1">
              <a:avLst/>
            </a:prstGeom>
            <a:noFill/>
            <a:ln w="25400" cap="flat" cmpd="sng" algn="ctr">
              <a:solidFill>
                <a:srgbClr val="4F81BD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3" name="Straight Arrow Connector 62"/>
            <p:cNvCxnSpPr/>
            <p:nvPr/>
          </p:nvCxnSpPr>
          <p:spPr>
            <a:xfrm>
              <a:off x="3998795" y="3346644"/>
              <a:ext cx="1241946" cy="0"/>
            </a:xfrm>
            <a:prstGeom prst="straightConnector1">
              <a:avLst/>
            </a:prstGeom>
            <a:noFill/>
            <a:ln w="25400" cap="flat" cmpd="sng" algn="ctr">
              <a:solidFill>
                <a:srgbClr val="4F81BD"/>
              </a:solidFill>
              <a:prstDash val="solid"/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500" y="937335"/>
            <a:ext cx="8730120" cy="1992788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Aims to provide a non-invasive method of aligning electron beam devices with the proton beam</a:t>
            </a:r>
          </a:p>
          <a:p>
            <a:pPr lvl="1"/>
            <a:r>
              <a:rPr lang="en-GB" dirty="0"/>
              <a:t>Hollow electron lens or long-range beam-beam compensator</a:t>
            </a:r>
          </a:p>
          <a:p>
            <a:r>
              <a:rPr lang="en-GB" dirty="0" smtClean="0"/>
              <a:t>Gas </a:t>
            </a:r>
            <a:r>
              <a:rPr lang="en-GB" dirty="0"/>
              <a:t>sheet in combination with luminescence</a:t>
            </a:r>
          </a:p>
          <a:p>
            <a:r>
              <a:rPr lang="en-GB" dirty="0" smtClean="0"/>
              <a:t>Collaboration partners</a:t>
            </a:r>
          </a:p>
          <a:p>
            <a:pPr lvl="1"/>
            <a:r>
              <a:rPr lang="en-GB" b="1" dirty="0" smtClean="0"/>
              <a:t>University of Liverpool </a:t>
            </a:r>
            <a:r>
              <a:rPr lang="en-GB" dirty="0" smtClean="0"/>
              <a:t>for development of the gas sheet</a:t>
            </a:r>
          </a:p>
          <a:p>
            <a:pPr lvl="1"/>
            <a:r>
              <a:rPr lang="en-GB" b="1" dirty="0" smtClean="0"/>
              <a:t>GSI</a:t>
            </a:r>
            <a:r>
              <a:rPr lang="en-GB" dirty="0" smtClean="0"/>
              <a:t> for the luminescence detection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9682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Gas Jet Monitor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016001"/>
            <a:ext cx="8434800" cy="1600199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Studies to optimise supersonic gas sheet generation ongoing</a:t>
            </a:r>
          </a:p>
          <a:p>
            <a:r>
              <a:rPr lang="en-GB" dirty="0" smtClean="0"/>
              <a:t>Optical system under development</a:t>
            </a:r>
          </a:p>
          <a:p>
            <a:pPr lvl="1"/>
            <a:r>
              <a:rPr lang="en-GB" dirty="0" smtClean="0"/>
              <a:t>Choice of gas fluorescence line</a:t>
            </a:r>
          </a:p>
          <a:p>
            <a:pPr lvl="1"/>
            <a:r>
              <a:rPr lang="en-GB" dirty="0" smtClean="0"/>
              <a:t>Influence of strong magnetic solenoid field</a:t>
            </a:r>
          </a:p>
          <a:p>
            <a:r>
              <a:rPr lang="en-GB" dirty="0" smtClean="0"/>
              <a:t>First prototype </a:t>
            </a:r>
            <a:r>
              <a:rPr lang="en-GB" dirty="0" smtClean="0"/>
              <a:t>construction</a:t>
            </a:r>
            <a:r>
              <a:rPr lang="en-GB" dirty="0" smtClean="0"/>
              <a:t> nearing completion</a:t>
            </a: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28610" y="1946678"/>
            <a:ext cx="5043590" cy="4449972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/>
        </p:spPr>
      </p:pic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353602" y="2868000"/>
            <a:ext cx="4475798" cy="1423700"/>
            <a:chOff x="742951" y="1312995"/>
            <a:chExt cx="7308206" cy="2324656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/>
            <a:srcRect r="17340"/>
            <a:stretch/>
          </p:blipFill>
          <p:spPr>
            <a:xfrm>
              <a:off x="1657350" y="1317660"/>
              <a:ext cx="6393807" cy="2319991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42951" y="1312995"/>
              <a:ext cx="914400" cy="2234119"/>
            </a:xfrm>
            <a:prstGeom prst="rect">
              <a:avLst/>
            </a:prstGeom>
          </p:spPr>
        </p:pic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38396" y="4438528"/>
            <a:ext cx="2440029" cy="1742222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Rectangle 10"/>
          <p:cNvSpPr/>
          <p:nvPr/>
        </p:nvSpPr>
        <p:spPr>
          <a:xfrm>
            <a:off x="1687361" y="5197025"/>
            <a:ext cx="546568" cy="355600"/>
          </a:xfrm>
          <a:prstGeom prst="rect">
            <a:avLst/>
          </a:prstGeom>
          <a:noFill/>
          <a:ln w="190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H="1" flipV="1">
            <a:off x="1238397" y="4102101"/>
            <a:ext cx="448964" cy="109492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2233929" y="4100025"/>
            <a:ext cx="2595471" cy="109700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9667" y="5550939"/>
            <a:ext cx="1097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</a:t>
            </a:r>
            <a:r>
              <a:rPr kumimoji="0" lang="en-GB" sz="1800" b="0" i="0" u="none" strike="noStrike" kern="1200" cap="none" spc="0" normalizeH="0" baseline="3000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</a:t>
            </a: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Skimmer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86016" y="4602734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Nozzle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2" name="Straight Arrow Connector 21"/>
          <p:cNvCxnSpPr>
            <a:stCxn id="20" idx="3"/>
          </p:cNvCxnSpPr>
          <p:nvPr/>
        </p:nvCxnSpPr>
        <p:spPr>
          <a:xfrm>
            <a:off x="1076003" y="4787400"/>
            <a:ext cx="546568" cy="58742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1076003" y="5467766"/>
            <a:ext cx="985002" cy="30115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0684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Luminosity Monitors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00000"/>
            <a:ext cx="8434800" cy="545635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dirty="0" smtClean="0"/>
              <a:t>IP2 &amp; IP8</a:t>
            </a:r>
            <a:endParaRPr lang="en-GB" dirty="0"/>
          </a:p>
          <a:p>
            <a:r>
              <a:rPr lang="en-GB" dirty="0" smtClean="0"/>
              <a:t>Luminosity monitors upgraded in LS1 based </a:t>
            </a:r>
            <a:r>
              <a:rPr lang="en-GB" dirty="0"/>
              <a:t>on Cherenkov </a:t>
            </a:r>
            <a:r>
              <a:rPr lang="en-GB" dirty="0" smtClean="0"/>
              <a:t>in quartz</a:t>
            </a:r>
          </a:p>
          <a:p>
            <a:r>
              <a:rPr lang="en-GB" dirty="0"/>
              <a:t>R</a:t>
            </a:r>
            <a:r>
              <a:rPr lang="en-GB" dirty="0" smtClean="0"/>
              <a:t>adiation </a:t>
            </a:r>
            <a:r>
              <a:rPr lang="en-GB" dirty="0"/>
              <a:t>damage study </a:t>
            </a:r>
            <a:r>
              <a:rPr lang="en-GB" dirty="0" smtClean="0"/>
              <a:t>underway with </a:t>
            </a:r>
            <a:r>
              <a:rPr lang="en-GB" dirty="0"/>
              <a:t>a prototype installed </a:t>
            </a:r>
            <a:r>
              <a:rPr lang="en-GB" dirty="0" smtClean="0"/>
              <a:t>in IP1</a:t>
            </a:r>
          </a:p>
          <a:p>
            <a:pPr lvl="1"/>
            <a:r>
              <a:rPr lang="en-GB" dirty="0" smtClean="0"/>
              <a:t>Early indications show detector </a:t>
            </a:r>
            <a:r>
              <a:rPr lang="en-GB" dirty="0"/>
              <a:t>is radiation hard </a:t>
            </a:r>
            <a:r>
              <a:rPr lang="en-GB" dirty="0" smtClean="0"/>
              <a:t>enough </a:t>
            </a:r>
            <a:r>
              <a:rPr lang="en-GB" dirty="0"/>
              <a:t>for </a:t>
            </a:r>
            <a:r>
              <a:rPr lang="en-GB" dirty="0" smtClean="0"/>
              <a:t>HL-LHC</a:t>
            </a:r>
          </a:p>
          <a:p>
            <a:pPr lvl="4"/>
            <a:endParaRPr lang="en-GB" dirty="0"/>
          </a:p>
          <a:p>
            <a:pPr marL="0" indent="0">
              <a:buNone/>
            </a:pPr>
            <a:r>
              <a:rPr lang="en-GB" dirty="0" smtClean="0"/>
              <a:t>IP1 &amp; IP5</a:t>
            </a:r>
            <a:endParaRPr lang="en-GB" dirty="0"/>
          </a:p>
          <a:p>
            <a:r>
              <a:rPr lang="en-GB" dirty="0"/>
              <a:t>C</a:t>
            </a:r>
            <a:r>
              <a:rPr lang="en-GB" dirty="0" smtClean="0"/>
              <a:t>urrent monitors housed </a:t>
            </a:r>
            <a:r>
              <a:rPr lang="en-GB" dirty="0"/>
              <a:t>in </a:t>
            </a:r>
            <a:r>
              <a:rPr lang="en-GB" dirty="0" smtClean="0"/>
              <a:t>TAN &amp; based on gas ionisation detectors</a:t>
            </a:r>
            <a:endParaRPr lang="en-GB" dirty="0"/>
          </a:p>
          <a:p>
            <a:pPr lvl="1"/>
            <a:r>
              <a:rPr lang="en-GB" dirty="0" smtClean="0"/>
              <a:t>These are degrading </a:t>
            </a:r>
            <a:r>
              <a:rPr lang="en-GB" dirty="0"/>
              <a:t>and </a:t>
            </a:r>
            <a:r>
              <a:rPr lang="en-GB" dirty="0" smtClean="0"/>
              <a:t>will </a:t>
            </a:r>
            <a:r>
              <a:rPr lang="en-GB" dirty="0"/>
              <a:t>need to be replaced </a:t>
            </a:r>
            <a:r>
              <a:rPr lang="en-GB" dirty="0" smtClean="0"/>
              <a:t>for HL-LHC</a:t>
            </a:r>
            <a:endParaRPr lang="en-GB" dirty="0"/>
          </a:p>
          <a:p>
            <a:r>
              <a:rPr lang="en-GB" dirty="0" smtClean="0"/>
              <a:t>Proposal to replace with combined Cherenkov detectors in the TAXN</a:t>
            </a:r>
          </a:p>
          <a:p>
            <a:pPr lvl="1"/>
            <a:r>
              <a:rPr lang="en-GB" dirty="0" smtClean="0"/>
              <a:t>Low </a:t>
            </a:r>
            <a:r>
              <a:rPr lang="en-GB" dirty="0"/>
              <a:t>luminosity </a:t>
            </a:r>
            <a:r>
              <a:rPr lang="en-GB" dirty="0" smtClean="0"/>
              <a:t>(first / probe collisions): </a:t>
            </a:r>
            <a:r>
              <a:rPr lang="en-GB" dirty="0"/>
              <a:t>Cherenkov light in </a:t>
            </a:r>
            <a:r>
              <a:rPr lang="en-GB" dirty="0" smtClean="0"/>
              <a:t>quartz</a:t>
            </a:r>
            <a:endParaRPr lang="en-GB" dirty="0"/>
          </a:p>
          <a:p>
            <a:pPr lvl="1"/>
            <a:r>
              <a:rPr lang="en-GB" dirty="0"/>
              <a:t>High luminosity </a:t>
            </a:r>
            <a:r>
              <a:rPr lang="en-GB" dirty="0" smtClean="0"/>
              <a:t>(physics </a:t>
            </a:r>
            <a:r>
              <a:rPr lang="en-GB" dirty="0"/>
              <a:t>fills): Cherenkov light in </a:t>
            </a:r>
            <a:r>
              <a:rPr lang="en-GB" dirty="0" smtClean="0"/>
              <a:t>gas</a:t>
            </a:r>
          </a:p>
          <a:p>
            <a:pPr lvl="4"/>
            <a:endParaRPr lang="en-GB" dirty="0" smtClean="0">
              <a:solidFill>
                <a:srgbClr val="5A5A5A"/>
              </a:solidFill>
            </a:endParaRPr>
          </a:p>
          <a:p>
            <a:pPr marL="0" lvl="0" indent="0">
              <a:buClr>
                <a:srgbClr val="FB963C"/>
              </a:buClr>
              <a:buNone/>
              <a:defRPr/>
            </a:pPr>
            <a:r>
              <a:rPr lang="en-GB" dirty="0" smtClean="0">
                <a:solidFill>
                  <a:srgbClr val="5A5A5A"/>
                </a:solidFill>
              </a:rPr>
              <a:t>Status</a:t>
            </a:r>
            <a:endParaRPr lang="en-GB" dirty="0">
              <a:solidFill>
                <a:srgbClr val="5A5A5A"/>
              </a:solidFill>
            </a:endParaRPr>
          </a:p>
          <a:p>
            <a:pPr lvl="0">
              <a:buClr>
                <a:srgbClr val="FB963C"/>
              </a:buClr>
              <a:defRPr/>
            </a:pPr>
            <a:r>
              <a:rPr lang="en-GB" dirty="0">
                <a:solidFill>
                  <a:srgbClr val="5A5A5A"/>
                </a:solidFill>
              </a:rPr>
              <a:t>Proof of concept prototype installed in IP1 for </a:t>
            </a:r>
            <a:r>
              <a:rPr lang="en-GB" dirty="0" smtClean="0">
                <a:solidFill>
                  <a:srgbClr val="5A5A5A"/>
                </a:solidFill>
              </a:rPr>
              <a:t>since </a:t>
            </a:r>
            <a:r>
              <a:rPr lang="en-GB" dirty="0">
                <a:solidFill>
                  <a:srgbClr val="5A5A5A"/>
                </a:solidFill>
              </a:rPr>
              <a:t>2016 run</a:t>
            </a:r>
          </a:p>
          <a:p>
            <a:pPr lvl="1">
              <a:buClr>
                <a:srgbClr val="FB963C"/>
              </a:buClr>
              <a:defRPr/>
            </a:pPr>
            <a:r>
              <a:rPr lang="en-GB" dirty="0">
                <a:solidFill>
                  <a:srgbClr val="5A5A5A"/>
                </a:solidFill>
              </a:rPr>
              <a:t>Based on these results such design seems feasible for HL-LHC</a:t>
            </a:r>
          </a:p>
          <a:p>
            <a:pPr lvl="0">
              <a:buClr>
                <a:srgbClr val="FB963C"/>
              </a:buClr>
              <a:defRPr/>
            </a:pPr>
            <a:r>
              <a:rPr lang="en-GB" dirty="0">
                <a:solidFill>
                  <a:srgbClr val="5A5A5A"/>
                </a:solidFill>
              </a:rPr>
              <a:t>Next Steps</a:t>
            </a:r>
          </a:p>
          <a:p>
            <a:pPr lvl="1">
              <a:buClr>
                <a:srgbClr val="FB963C"/>
              </a:buClr>
              <a:defRPr/>
            </a:pPr>
            <a:r>
              <a:rPr lang="en-GB" dirty="0" smtClean="0">
                <a:solidFill>
                  <a:srgbClr val="5A5A5A"/>
                </a:solidFill>
              </a:rPr>
              <a:t>Qualify for radiation environment</a:t>
            </a:r>
          </a:p>
          <a:p>
            <a:pPr lvl="1">
              <a:buClr>
                <a:srgbClr val="FB963C"/>
              </a:buClr>
              <a:defRPr/>
            </a:pPr>
            <a:r>
              <a:rPr lang="en-GB" dirty="0" smtClean="0">
                <a:solidFill>
                  <a:srgbClr val="5A5A5A"/>
                </a:solidFill>
              </a:rPr>
              <a:t>Find optimal location to be crossing angle independent</a:t>
            </a:r>
            <a:endParaRPr lang="en-GB" dirty="0">
              <a:solidFill>
                <a:srgbClr val="5A5A5A"/>
              </a:solidFill>
            </a:endParaRPr>
          </a:p>
          <a:p>
            <a:pPr lvl="1">
              <a:buClr>
                <a:srgbClr val="FB963C"/>
              </a:buClr>
              <a:defRPr/>
            </a:pPr>
            <a:r>
              <a:rPr lang="en-GB" dirty="0">
                <a:solidFill>
                  <a:srgbClr val="5A5A5A"/>
                </a:solidFill>
              </a:rPr>
              <a:t>Start the design of the HL-LHC detector</a:t>
            </a:r>
          </a:p>
          <a:p>
            <a:pPr lvl="1">
              <a:buClr>
                <a:srgbClr val="FB963C"/>
              </a:buClr>
              <a:defRPr/>
            </a:pPr>
            <a:r>
              <a:rPr lang="en-GB" dirty="0">
                <a:solidFill>
                  <a:srgbClr val="5A5A5A"/>
                </a:solidFill>
              </a:rPr>
              <a:t>Remote handling, vacuum </a:t>
            </a:r>
            <a:r>
              <a:rPr lang="en-GB" dirty="0" err="1">
                <a:solidFill>
                  <a:srgbClr val="5A5A5A"/>
                </a:solidFill>
              </a:rPr>
              <a:t>bakeout</a:t>
            </a:r>
            <a:r>
              <a:rPr lang="en-GB" dirty="0">
                <a:solidFill>
                  <a:srgbClr val="5A5A5A"/>
                </a:solidFill>
              </a:rPr>
              <a:t>, motorisation …. </a:t>
            </a:r>
          </a:p>
          <a:p>
            <a:endParaRPr lang="en-GB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0037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BRAN </a:t>
            </a:r>
            <a:r>
              <a:rPr lang="en-US" dirty="0" smtClean="0"/>
              <a:t>prototype for HL-LHC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95" t="5057" r="46494" b="32184"/>
          <a:stretch/>
        </p:blipFill>
        <p:spPr>
          <a:xfrm>
            <a:off x="3278726" y="2996906"/>
            <a:ext cx="1911793" cy="30701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593" t="27166" r="28074" b="15667"/>
          <a:stretch/>
        </p:blipFill>
        <p:spPr>
          <a:xfrm>
            <a:off x="5536072" y="1824915"/>
            <a:ext cx="2517921" cy="405467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6243037" y="3418409"/>
            <a:ext cx="1138002" cy="603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62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BRAN prototype</a:t>
            </a:r>
            <a:endParaRPr kumimoji="0" lang="en-US" sz="1662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849506" y="5060657"/>
            <a:ext cx="1138002" cy="348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62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TAN</a:t>
            </a:r>
            <a:endParaRPr kumimoji="0" lang="en-US" sz="1662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211740" y="1179180"/>
            <a:ext cx="1003801" cy="3481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62" b="0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Principle</a:t>
            </a:r>
            <a:endParaRPr kumimoji="0" lang="en-GB" sz="1662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62" name="Group 61"/>
          <p:cNvGrpSpPr/>
          <p:nvPr/>
        </p:nvGrpSpPr>
        <p:grpSpPr>
          <a:xfrm>
            <a:off x="523137" y="1684369"/>
            <a:ext cx="2220347" cy="4237831"/>
            <a:chOff x="492657" y="810245"/>
            <a:chExt cx="2494160" cy="4760441"/>
          </a:xfrm>
        </p:grpSpPr>
        <p:grpSp>
          <p:nvGrpSpPr>
            <p:cNvPr id="33" name="Group 32"/>
            <p:cNvGrpSpPr/>
            <p:nvPr/>
          </p:nvGrpSpPr>
          <p:grpSpPr>
            <a:xfrm>
              <a:off x="1026330" y="2446411"/>
              <a:ext cx="285690" cy="2973605"/>
              <a:chOff x="8679051" y="1594996"/>
              <a:chExt cx="255722" cy="3240475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8679051" y="1594996"/>
                <a:ext cx="255722" cy="3240475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tint val="100000"/>
                      <a:shade val="100000"/>
                      <a:satMod val="130000"/>
                      <a:lumMod val="40000"/>
                      <a:lumOff val="60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</a:schemeClr>
                  </a:gs>
                </a:gsLst>
                <a:lin ang="16200000" scaled="0"/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662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15" name="Straight Connector 14"/>
              <p:cNvCxnSpPr/>
              <p:nvPr/>
            </p:nvCxnSpPr>
            <p:spPr>
              <a:xfrm flipH="1" flipV="1">
                <a:off x="8679051" y="4051300"/>
                <a:ext cx="255722" cy="203081"/>
              </a:xfrm>
              <a:prstGeom prst="line">
                <a:avLst/>
              </a:prstGeom>
              <a:ln>
                <a:solidFill>
                  <a:schemeClr val="tx1">
                    <a:lumMod val="7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 flipV="1">
                <a:off x="8679051" y="3795578"/>
                <a:ext cx="255722" cy="255722"/>
              </a:xfrm>
              <a:prstGeom prst="line">
                <a:avLst/>
              </a:prstGeom>
              <a:ln>
                <a:solidFill>
                  <a:schemeClr val="tx1">
                    <a:lumMod val="7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flipH="1" flipV="1">
                <a:off x="8679051" y="3592497"/>
                <a:ext cx="255722" cy="203081"/>
              </a:xfrm>
              <a:prstGeom prst="line">
                <a:avLst/>
              </a:prstGeom>
              <a:ln>
                <a:solidFill>
                  <a:schemeClr val="tx1">
                    <a:lumMod val="7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flipV="1">
                <a:off x="8679051" y="3336775"/>
                <a:ext cx="255722" cy="255722"/>
              </a:xfrm>
              <a:prstGeom prst="line">
                <a:avLst/>
              </a:prstGeom>
              <a:ln>
                <a:solidFill>
                  <a:schemeClr val="tx1">
                    <a:lumMod val="7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flipH="1" flipV="1">
                <a:off x="8679051" y="3133694"/>
                <a:ext cx="255722" cy="203081"/>
              </a:xfrm>
              <a:prstGeom prst="line">
                <a:avLst/>
              </a:prstGeom>
              <a:ln>
                <a:solidFill>
                  <a:schemeClr val="tx1">
                    <a:lumMod val="7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flipV="1">
                <a:off x="8679051" y="2877972"/>
                <a:ext cx="255722" cy="255722"/>
              </a:xfrm>
              <a:prstGeom prst="line">
                <a:avLst/>
              </a:prstGeom>
              <a:ln>
                <a:solidFill>
                  <a:schemeClr val="tx1">
                    <a:lumMod val="7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flipH="1" flipV="1">
                <a:off x="8679051" y="2674891"/>
                <a:ext cx="255722" cy="203081"/>
              </a:xfrm>
              <a:prstGeom prst="line">
                <a:avLst/>
              </a:prstGeom>
              <a:ln>
                <a:solidFill>
                  <a:schemeClr val="tx1">
                    <a:lumMod val="7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flipV="1">
                <a:off x="8679051" y="2419169"/>
                <a:ext cx="255722" cy="255722"/>
              </a:xfrm>
              <a:prstGeom prst="line">
                <a:avLst/>
              </a:prstGeom>
              <a:ln>
                <a:solidFill>
                  <a:schemeClr val="tx1">
                    <a:lumMod val="7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 flipH="1" flipV="1">
                <a:off x="8679051" y="2214189"/>
                <a:ext cx="255722" cy="203081"/>
              </a:xfrm>
              <a:prstGeom prst="line">
                <a:avLst/>
              </a:prstGeom>
              <a:ln>
                <a:solidFill>
                  <a:schemeClr val="tx1">
                    <a:lumMod val="7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V="1">
                <a:off x="8679051" y="1958467"/>
                <a:ext cx="255722" cy="255722"/>
              </a:xfrm>
              <a:prstGeom prst="line">
                <a:avLst/>
              </a:prstGeom>
              <a:ln>
                <a:solidFill>
                  <a:schemeClr val="tx1">
                    <a:lumMod val="7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flipH="1" flipV="1">
                <a:off x="8679051" y="1755386"/>
                <a:ext cx="255722" cy="203081"/>
              </a:xfrm>
              <a:prstGeom prst="line">
                <a:avLst/>
              </a:prstGeom>
              <a:ln>
                <a:solidFill>
                  <a:schemeClr val="tx1">
                    <a:lumMod val="7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>
                <a:endCxn id="13" idx="0"/>
              </p:cNvCxnSpPr>
              <p:nvPr/>
            </p:nvCxnSpPr>
            <p:spPr>
              <a:xfrm flipV="1">
                <a:off x="8679051" y="1594996"/>
                <a:ext cx="127861" cy="160390"/>
              </a:xfrm>
              <a:prstGeom prst="line">
                <a:avLst/>
              </a:prstGeom>
              <a:ln>
                <a:solidFill>
                  <a:schemeClr val="tx1">
                    <a:lumMod val="75000"/>
                  </a:schemeClr>
                </a:solidFill>
                <a:tailEnd type="stealt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4" name="Straight Arrow Connector 13"/>
            <p:cNvCxnSpPr/>
            <p:nvPr/>
          </p:nvCxnSpPr>
          <p:spPr>
            <a:xfrm flipH="1">
              <a:off x="492657" y="4888380"/>
              <a:ext cx="2376263" cy="0"/>
            </a:xfrm>
            <a:prstGeom prst="straightConnector1">
              <a:avLst/>
            </a:prstGeom>
            <a:ln>
              <a:prstDash val="dash"/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1595111" y="1525371"/>
              <a:ext cx="136928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Photomultiplier</a:t>
              </a: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(PMT)</a:t>
              </a:r>
              <a:endPara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16200000">
              <a:off x="561957" y="1398445"/>
              <a:ext cx="1156310" cy="290762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849059" y="932288"/>
              <a:ext cx="660568" cy="4638398"/>
            </a:xfrm>
            <a:prstGeom prst="rect">
              <a:avLst/>
            </a:prstGeom>
            <a:noFill/>
            <a:ln w="1587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1549653" y="3862660"/>
              <a:ext cx="105028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Cherenkov</a:t>
              </a: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light</a:t>
              </a:r>
              <a:endPara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660704" y="810245"/>
              <a:ext cx="96051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Stainless</a:t>
              </a:r>
            </a:p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steel tube</a:t>
              </a:r>
              <a:endPara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620349" y="2042967"/>
              <a:ext cx="75212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Air gap</a:t>
              </a:r>
              <a:endPara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45" name="Straight Connector 44"/>
            <p:cNvCxnSpPr/>
            <p:nvPr/>
          </p:nvCxnSpPr>
          <p:spPr>
            <a:xfrm flipH="1">
              <a:off x="1210422" y="2188262"/>
              <a:ext cx="394214" cy="0"/>
            </a:xfrm>
            <a:prstGeom prst="line">
              <a:avLst/>
            </a:prstGeom>
            <a:ln>
              <a:tailEnd type="none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H="1">
              <a:off x="1518397" y="1156387"/>
              <a:ext cx="201570" cy="0"/>
            </a:xfrm>
            <a:prstGeom prst="line">
              <a:avLst/>
            </a:prstGeom>
            <a:ln>
              <a:tailEnd type="oval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50" name="TextBox 49"/>
            <p:cNvSpPr txBox="1"/>
            <p:nvPr/>
          </p:nvSpPr>
          <p:spPr>
            <a:xfrm>
              <a:off x="1693730" y="3300895"/>
              <a:ext cx="102944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Quartz rod</a:t>
              </a:r>
              <a:endPara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51" name="Straight Connector 50"/>
            <p:cNvCxnSpPr/>
            <p:nvPr/>
          </p:nvCxnSpPr>
          <p:spPr>
            <a:xfrm flipH="1">
              <a:off x="1266178" y="3462599"/>
              <a:ext cx="450614" cy="0"/>
            </a:xfrm>
            <a:prstGeom prst="line">
              <a:avLst/>
            </a:prstGeom>
            <a:ln>
              <a:tailEnd type="oval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flipH="1">
              <a:off x="1132947" y="4199523"/>
              <a:ext cx="450614" cy="0"/>
            </a:xfrm>
            <a:prstGeom prst="line">
              <a:avLst/>
            </a:prstGeom>
            <a:ln>
              <a:tailEnd type="oval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flipH="1" flipV="1">
              <a:off x="1188185" y="1794562"/>
              <a:ext cx="384591" cy="3778"/>
            </a:xfrm>
            <a:prstGeom prst="line">
              <a:avLst/>
            </a:prstGeom>
            <a:ln>
              <a:tailEnd type="oval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63" name="TextBox 62"/>
            <p:cNvSpPr txBox="1"/>
            <p:nvPr/>
          </p:nvSpPr>
          <p:spPr>
            <a:xfrm>
              <a:off x="1489291" y="4554185"/>
              <a:ext cx="149752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Charged particle</a:t>
              </a:r>
              <a:endPara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64" name="Right Arrow 63"/>
          <p:cNvSpPr/>
          <p:nvPr/>
        </p:nvSpPr>
        <p:spPr>
          <a:xfrm>
            <a:off x="8230774" y="5112475"/>
            <a:ext cx="601881" cy="171301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7" name="Rounded Rectangle 66"/>
          <p:cNvSpPr/>
          <p:nvPr/>
        </p:nvSpPr>
        <p:spPr>
          <a:xfrm>
            <a:off x="395536" y="1556792"/>
            <a:ext cx="2592288" cy="4516090"/>
          </a:xfrm>
          <a:prstGeom prst="roundRect">
            <a:avLst/>
          </a:prstGeom>
          <a:noFill/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69" name="Straight Connector 68"/>
          <p:cNvCxnSpPr>
            <a:stCxn id="67" idx="3"/>
          </p:cNvCxnSpPr>
          <p:nvPr/>
        </p:nvCxnSpPr>
        <p:spPr>
          <a:xfrm>
            <a:off x="2987824" y="3814837"/>
            <a:ext cx="1383454" cy="675387"/>
          </a:xfrm>
          <a:prstGeom prst="line">
            <a:avLst/>
          </a:prstGeom>
          <a:ln>
            <a:tailEnd type="oval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5796017" y="1417000"/>
            <a:ext cx="2075761" cy="3481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62" b="0" i="0" u="sng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Installation into TAN</a:t>
            </a:r>
            <a:endParaRPr kumimoji="0" lang="en-GB" sz="1662" b="0" i="0" u="sng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8123518" y="4824277"/>
            <a:ext cx="845296" cy="3481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62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ATLAS</a:t>
            </a:r>
            <a:endParaRPr kumimoji="0" lang="en-GB" sz="1662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4" name="Content Placeholder 2"/>
          <p:cNvSpPr>
            <a:spLocks noGrp="1"/>
          </p:cNvSpPr>
          <p:nvPr>
            <p:ph idx="1"/>
          </p:nvPr>
        </p:nvSpPr>
        <p:spPr>
          <a:xfrm>
            <a:off x="3312069" y="1446898"/>
            <a:ext cx="1923830" cy="1610087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US" u="sng" dirty="0" smtClean="0"/>
              <a:t>Configuration (2016)</a:t>
            </a:r>
          </a:p>
          <a:p>
            <a:r>
              <a:rPr lang="en-US" dirty="0" smtClean="0"/>
              <a:t>6 quartz rods (</a:t>
            </a:r>
            <a:r>
              <a:rPr lang="en-US" dirty="0" err="1" smtClean="0"/>
              <a:t>Spectrosil</a:t>
            </a:r>
            <a:r>
              <a:rPr lang="en-US" dirty="0" smtClean="0"/>
              <a:t>, </a:t>
            </a:r>
            <a:r>
              <a:rPr lang="en-US" dirty="0" err="1" smtClean="0"/>
              <a:t>Suprasil</a:t>
            </a:r>
            <a:r>
              <a:rPr lang="en-US" dirty="0" smtClean="0"/>
              <a:t>)</a:t>
            </a:r>
          </a:p>
          <a:p>
            <a:r>
              <a:rPr lang="en-US" dirty="0" smtClean="0"/>
              <a:t>1 Empty tube (air) with reflective Al-foil on inside</a:t>
            </a:r>
          </a:p>
          <a:p>
            <a:r>
              <a:rPr lang="en-US" dirty="0" smtClean="0"/>
              <a:t>1 Blacked PMT (reference)</a:t>
            </a:r>
          </a:p>
        </p:txBody>
      </p:sp>
      <p:sp>
        <p:nvSpPr>
          <p:cNvPr id="95" name="Right Brace 94"/>
          <p:cNvSpPr/>
          <p:nvPr/>
        </p:nvSpPr>
        <p:spPr>
          <a:xfrm rot="7503383">
            <a:off x="4108192" y="5242830"/>
            <a:ext cx="216024" cy="831843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6" name="Right Brace 95"/>
          <p:cNvSpPr/>
          <p:nvPr/>
        </p:nvSpPr>
        <p:spPr>
          <a:xfrm rot="18319832">
            <a:off x="4607082" y="4695495"/>
            <a:ext cx="216024" cy="831843"/>
          </a:xfrm>
          <a:prstGeom prst="rightBrac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8" name="TextBox 97"/>
          <p:cNvSpPr txBox="1"/>
          <p:nvPr/>
        </p:nvSpPr>
        <p:spPr>
          <a:xfrm rot="2377221">
            <a:off x="3327560" y="5630130"/>
            <a:ext cx="1138002" cy="348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62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Left (x4)</a:t>
            </a:r>
            <a:endParaRPr kumimoji="0" lang="en-US" sz="1662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9" name="TextBox 98"/>
          <p:cNvSpPr txBox="1"/>
          <p:nvPr/>
        </p:nvSpPr>
        <p:spPr>
          <a:xfrm rot="2223400">
            <a:off x="4422290" y="4773039"/>
            <a:ext cx="1138002" cy="3481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62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Right (x4)</a:t>
            </a:r>
            <a:endParaRPr kumimoji="0" lang="en-US" sz="1662" b="0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M. Palm : 7th HL-LHC Collaboration Meeting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35547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15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Intra-Bunch Diagnostics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188719"/>
            <a:ext cx="8550322" cy="5349240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Already important for understanding instabilities</a:t>
            </a:r>
          </a:p>
          <a:p>
            <a:pPr lvl="2"/>
            <a:r>
              <a:rPr lang="en-GB" dirty="0" smtClean="0"/>
              <a:t>Electron cloud, impedance, beam-beam, ….</a:t>
            </a:r>
          </a:p>
          <a:p>
            <a:r>
              <a:rPr lang="en-GB" dirty="0" smtClean="0"/>
              <a:t>Will also be essential for crab cavity diagnostics</a:t>
            </a:r>
          </a:p>
          <a:p>
            <a:pPr lvl="2"/>
            <a:r>
              <a:rPr lang="en-GB" dirty="0" smtClean="0"/>
              <a:t>Understanding their effect on the beam</a:t>
            </a:r>
          </a:p>
          <a:p>
            <a:pPr lvl="8"/>
            <a:endParaRPr lang="en-GB" dirty="0" smtClean="0"/>
          </a:p>
          <a:p>
            <a:r>
              <a:rPr lang="en-GB" dirty="0" smtClean="0"/>
              <a:t>Two methods being investigated</a:t>
            </a:r>
          </a:p>
          <a:p>
            <a:pPr lvl="2"/>
            <a:r>
              <a:rPr lang="en-GB" dirty="0" smtClean="0"/>
              <a:t>Streak cameras looking at synchrotron radiation</a:t>
            </a:r>
          </a:p>
          <a:p>
            <a:pPr lvl="4"/>
            <a:r>
              <a:rPr lang="en-GB" dirty="0" smtClean="0"/>
              <a:t>Will require new light extraction line to be built</a:t>
            </a:r>
          </a:p>
          <a:p>
            <a:pPr lvl="4"/>
            <a:r>
              <a:rPr lang="en-GB" dirty="0" smtClean="0"/>
              <a:t>Light transport to radiation free area</a:t>
            </a:r>
          </a:p>
          <a:p>
            <a:pPr lvl="2"/>
            <a:r>
              <a:rPr lang="en-GB" dirty="0" smtClean="0"/>
              <a:t>High resolution electromagnetic pick-ups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9680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4847" r="2672"/>
          <a:stretch/>
        </p:blipFill>
        <p:spPr>
          <a:xfrm>
            <a:off x="15413" y="434340"/>
            <a:ext cx="9131242" cy="541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048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17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2620" r="4462"/>
          <a:stretch/>
        </p:blipFill>
        <p:spPr>
          <a:xfrm>
            <a:off x="0" y="434474"/>
            <a:ext cx="9144000" cy="5337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222116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18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Halo Diagnostics for HL-LHC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137917"/>
            <a:ext cx="8229600" cy="2301319"/>
          </a:xfrm>
        </p:spPr>
        <p:txBody>
          <a:bodyPr>
            <a:normAutofit fontScale="62500" lnSpcReduction="20000"/>
          </a:bodyPr>
          <a:lstStyle/>
          <a:p>
            <a:r>
              <a:rPr lang="en-GB" dirty="0"/>
              <a:t>No instrumentation currently installed </a:t>
            </a:r>
            <a:r>
              <a:rPr lang="en-GB" dirty="0" smtClean="0"/>
              <a:t>in LHC to </a:t>
            </a:r>
            <a:r>
              <a:rPr lang="en-GB" dirty="0"/>
              <a:t>measure the beam halo</a:t>
            </a:r>
          </a:p>
          <a:p>
            <a:r>
              <a:rPr lang="en-GB" dirty="0"/>
              <a:t>Important for HL-LHC</a:t>
            </a:r>
          </a:p>
          <a:p>
            <a:pPr lvl="2"/>
            <a:r>
              <a:rPr lang="en-GB" dirty="0"/>
              <a:t>Mitigate crab cavity </a:t>
            </a:r>
            <a:r>
              <a:rPr lang="en-GB" dirty="0" smtClean="0"/>
              <a:t>failure by measuring the halo</a:t>
            </a:r>
            <a:endParaRPr lang="en-GB" dirty="0"/>
          </a:p>
          <a:p>
            <a:pPr lvl="4"/>
            <a:r>
              <a:rPr lang="en-GB" dirty="0"/>
              <a:t>Excessive halo population can be quickly </a:t>
            </a:r>
            <a:r>
              <a:rPr lang="en-GB" dirty="0" smtClean="0"/>
              <a:t>lost on crab failure</a:t>
            </a:r>
            <a:endParaRPr lang="en-GB" dirty="0"/>
          </a:p>
          <a:p>
            <a:pPr lvl="2"/>
            <a:r>
              <a:rPr lang="en-GB" dirty="0"/>
              <a:t>Essential diagnostic for several options currently considered</a:t>
            </a:r>
          </a:p>
          <a:p>
            <a:pPr lvl="4"/>
            <a:r>
              <a:rPr lang="en-GB" dirty="0"/>
              <a:t>Hollow electron beam collimation</a:t>
            </a:r>
          </a:p>
          <a:p>
            <a:pPr lvl="4"/>
            <a:r>
              <a:rPr lang="en-GB" dirty="0"/>
              <a:t>Long range beam-beam </a:t>
            </a:r>
            <a:r>
              <a:rPr lang="en-GB" dirty="0" smtClean="0"/>
              <a:t>compensators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4331" y="3439236"/>
            <a:ext cx="5757336" cy="2881505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 flipH="1">
            <a:off x="3403599" y="5386920"/>
            <a:ext cx="5638801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741334" y="5369986"/>
            <a:ext cx="10340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10</a:t>
            </a:r>
            <a:r>
              <a:rPr lang="en-GB" baseline="30000" dirty="0" smtClean="0">
                <a:solidFill>
                  <a:schemeClr val="bg1"/>
                </a:solidFill>
              </a:rPr>
              <a:t>-5</a:t>
            </a:r>
            <a:r>
              <a:rPr lang="en-GB" dirty="0" smtClean="0">
                <a:solidFill>
                  <a:schemeClr val="bg1"/>
                </a:solidFill>
              </a:rPr>
              <a:t> level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457200" y="3571159"/>
            <a:ext cx="2827866" cy="2086271"/>
          </a:xfrm>
          <a:prstGeom prst="rect">
            <a:avLst/>
          </a:prstGeom>
        </p:spPr>
        <p:txBody>
          <a:bodyPr vert="horz" lIns="91440" tIns="0" rIns="91440" bIns="0" rtlCol="0">
            <a:normAutofit fontScale="62500" lnSpcReduction="20000"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Non-Invasive techniques being </a:t>
            </a:r>
            <a:r>
              <a:rPr lang="en-GB" dirty="0" smtClean="0"/>
              <a:t>considered</a:t>
            </a:r>
          </a:p>
          <a:p>
            <a:pPr lvl="2"/>
            <a:r>
              <a:rPr lang="en-GB" dirty="0"/>
              <a:t>Use of gas jets</a:t>
            </a:r>
          </a:p>
          <a:p>
            <a:pPr lvl="2"/>
            <a:r>
              <a:rPr lang="en-GB" dirty="0" smtClean="0"/>
              <a:t>Optical </a:t>
            </a:r>
            <a:r>
              <a:rPr lang="en-GB" dirty="0"/>
              <a:t>techniques using synchrotron </a:t>
            </a:r>
            <a:r>
              <a:rPr lang="en-GB" dirty="0" smtClean="0"/>
              <a:t>radiation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725857" y="5850964"/>
            <a:ext cx="15592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/>
              <a:t>Courtesy of</a:t>
            </a:r>
          </a:p>
          <a:p>
            <a:pPr algn="ctr"/>
            <a:r>
              <a:rPr lang="en-GB" sz="1400" dirty="0" smtClean="0"/>
              <a:t>Alexander Valishev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281215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4900"/>
            <a:ext cx="7920000" cy="720000"/>
          </a:xfrm>
        </p:spPr>
        <p:txBody>
          <a:bodyPr/>
          <a:lstStyle/>
          <a:p>
            <a:r>
              <a:rPr lang="en-GB" dirty="0"/>
              <a:t>Upgrade </a:t>
            </a:r>
            <a:r>
              <a:rPr lang="en-GB" dirty="0" smtClean="0"/>
              <a:t>of </a:t>
            </a:r>
            <a:r>
              <a:rPr lang="en-GB" dirty="0"/>
              <a:t>Synchrotron Light </a:t>
            </a:r>
            <a:r>
              <a:rPr lang="en-GB" dirty="0" smtClean="0"/>
              <a:t>Diagnostics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798736"/>
            <a:ext cx="8219256" cy="549411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dirty="0"/>
              <a:t>Baseline</a:t>
            </a:r>
          </a:p>
          <a:p>
            <a:r>
              <a:rPr lang="en-GB" dirty="0"/>
              <a:t>New Light Extraction P</a:t>
            </a:r>
            <a:r>
              <a:rPr lang="en-GB" dirty="0" smtClean="0"/>
              <a:t>ath to </a:t>
            </a:r>
            <a:r>
              <a:rPr lang="en-GB" dirty="0"/>
              <a:t>Optical Dark Room in </a:t>
            </a:r>
            <a:r>
              <a:rPr lang="en-GB" dirty="0" smtClean="0"/>
              <a:t>UA43/UA47</a:t>
            </a:r>
          </a:p>
          <a:p>
            <a:pPr lvl="1"/>
            <a:r>
              <a:rPr lang="en-GB" dirty="0" smtClean="0"/>
              <a:t>Required for additional measurement stations such as for Halo </a:t>
            </a:r>
            <a:r>
              <a:rPr lang="en-GB" dirty="0"/>
              <a:t>Diagnostics </a:t>
            </a:r>
            <a:r>
              <a:rPr lang="en-GB" dirty="0" smtClean="0"/>
              <a:t>or Streak Cameras for intra-bunch measurement</a:t>
            </a:r>
          </a:p>
          <a:p>
            <a:pPr marL="0" indent="0">
              <a:buNone/>
            </a:pPr>
            <a:r>
              <a:rPr lang="en-GB" dirty="0" smtClean="0"/>
              <a:t>Status</a:t>
            </a:r>
            <a:endParaRPr lang="en-GB" dirty="0"/>
          </a:p>
          <a:p>
            <a:r>
              <a:rPr lang="en-GB" dirty="0"/>
              <a:t>Prototype coronagraph for halo diagnostics installed in LHC</a:t>
            </a:r>
          </a:p>
          <a:p>
            <a:pPr lvl="1"/>
            <a:r>
              <a:rPr lang="en-GB" dirty="0"/>
              <a:t>KEK collaboration providing </a:t>
            </a:r>
            <a:r>
              <a:rPr lang="en-GB" dirty="0" smtClean="0"/>
              <a:t>expert manpower </a:t>
            </a:r>
            <a:r>
              <a:rPr lang="en-GB" dirty="0"/>
              <a:t>&amp; optical </a:t>
            </a:r>
            <a:r>
              <a:rPr lang="en-GB" dirty="0" smtClean="0"/>
              <a:t>components</a:t>
            </a:r>
          </a:p>
          <a:p>
            <a:pPr lvl="1"/>
            <a:r>
              <a:rPr lang="en-GB" dirty="0" smtClean="0"/>
              <a:t>First measurements taken during machine development periods</a:t>
            </a:r>
          </a:p>
          <a:p>
            <a:pPr lvl="1"/>
            <a:r>
              <a:rPr lang="en-GB" dirty="0" smtClean="0"/>
              <a:t>Parasitic light at 6.5TeV observed and needs to be understood</a:t>
            </a:r>
          </a:p>
          <a:p>
            <a:pPr lvl="1"/>
            <a:r>
              <a:rPr lang="en-GB" dirty="0" smtClean="0"/>
              <a:t>Contrast of 2x10</a:t>
            </a:r>
            <a:r>
              <a:rPr lang="en-GB" baseline="30000" dirty="0" smtClean="0"/>
              <a:t>-3</a:t>
            </a:r>
            <a:r>
              <a:rPr lang="en-GB" dirty="0" smtClean="0"/>
              <a:t> already demonstrated with early tests at 450GeV</a:t>
            </a:r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4"/>
            <a:endParaRPr lang="en-GB" dirty="0"/>
          </a:p>
          <a:p>
            <a:r>
              <a:rPr lang="en-GB" dirty="0" smtClean="0"/>
              <a:t>Additional </a:t>
            </a:r>
            <a:r>
              <a:rPr lang="en-GB" dirty="0"/>
              <a:t>light extraction possibility </a:t>
            </a:r>
            <a:r>
              <a:rPr lang="en-GB" dirty="0" smtClean="0"/>
              <a:t>for HL-LHC identified</a:t>
            </a:r>
          </a:p>
          <a:p>
            <a:pPr lvl="1"/>
            <a:r>
              <a:rPr lang="en-GB" dirty="0" smtClean="0"/>
              <a:t>D4 </a:t>
            </a:r>
            <a:r>
              <a:rPr lang="en-GB" dirty="0"/>
              <a:t>magnet </a:t>
            </a:r>
            <a:r>
              <a:rPr lang="en-GB" dirty="0" smtClean="0"/>
              <a:t>for incoming beam either side of Point 4</a:t>
            </a:r>
            <a:endParaRPr lang="en-GB" dirty="0"/>
          </a:p>
          <a:p>
            <a:pPr lvl="2"/>
            <a:r>
              <a:rPr lang="en-GB" dirty="0" smtClean="0"/>
              <a:t>Without </a:t>
            </a:r>
            <a:r>
              <a:rPr lang="en-GB" dirty="0"/>
              <a:t>additional </a:t>
            </a:r>
            <a:r>
              <a:rPr lang="en-GB" dirty="0" err="1" smtClean="0"/>
              <a:t>undulator</a:t>
            </a:r>
            <a:r>
              <a:rPr lang="en-GB" dirty="0" smtClean="0"/>
              <a:t> only provides </a:t>
            </a:r>
            <a:r>
              <a:rPr lang="en-GB" dirty="0"/>
              <a:t>diagnostics </a:t>
            </a:r>
            <a:r>
              <a:rPr lang="en-GB" dirty="0" smtClean="0"/>
              <a:t>from 2TeV onwards</a:t>
            </a:r>
          </a:p>
          <a:p>
            <a:pPr lvl="1"/>
            <a:r>
              <a:rPr lang="en-GB" dirty="0" smtClean="0"/>
              <a:t>Study to be started for design of light extraction path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</a:t>
            </a:r>
            <a:r>
              <a:rPr kumimoji="0" lang="en-GB" sz="1200" b="0" i="0" u="none" strike="noStrike" kern="1200" cap="none" spc="0" normalizeH="0" baseline="3000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</a:t>
            </a: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HL-LHC Collaboration Meeting, Paris, Nov 2016				 Rhodri Jones (CERN)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8" t="33160" r="5832" b="37323"/>
          <a:stretch/>
        </p:blipFill>
        <p:spPr>
          <a:xfrm>
            <a:off x="1791875" y="3826826"/>
            <a:ext cx="5612225" cy="1244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369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/>
              </a:rPr>
              <a:t>Goal of </a:t>
            </a:r>
            <a:r>
              <a:rPr lang="en-US" dirty="0" smtClean="0">
                <a:effectLst/>
              </a:rPr>
              <a:t>High </a:t>
            </a:r>
            <a:r>
              <a:rPr lang="en-US" dirty="0">
                <a:effectLst/>
              </a:rPr>
              <a:t>Luminosity </a:t>
            </a:r>
            <a:r>
              <a:rPr lang="en-US" dirty="0" smtClean="0">
                <a:effectLst/>
              </a:rPr>
              <a:t>LHC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188720"/>
            <a:ext cx="8593667" cy="1909322"/>
          </a:xfrm>
        </p:spPr>
        <p:txBody>
          <a:bodyPr>
            <a:normAutofit fontScale="70000" lnSpcReduction="20000"/>
          </a:bodyPr>
          <a:lstStyle/>
          <a:p>
            <a:r>
              <a:rPr lang="en-GB" dirty="0">
                <a:effectLst/>
              </a:rPr>
              <a:t>Prepare </a:t>
            </a:r>
            <a:r>
              <a:rPr lang="en-GB" dirty="0" smtClean="0">
                <a:effectLst/>
              </a:rPr>
              <a:t>LHC </a:t>
            </a:r>
            <a:r>
              <a:rPr lang="en-GB" dirty="0">
                <a:effectLst/>
              </a:rPr>
              <a:t>for operation beyond </a:t>
            </a:r>
            <a:r>
              <a:rPr lang="en-GB" dirty="0" smtClean="0">
                <a:effectLst/>
              </a:rPr>
              <a:t>2025</a:t>
            </a:r>
            <a:endParaRPr lang="en-GB" dirty="0">
              <a:effectLst/>
            </a:endParaRPr>
          </a:p>
          <a:p>
            <a:r>
              <a:rPr lang="en-GB" dirty="0" smtClean="0">
                <a:effectLst/>
              </a:rPr>
              <a:t>Achieve a </a:t>
            </a:r>
            <a:r>
              <a:rPr lang="en-GB" dirty="0">
                <a:effectLst/>
              </a:rPr>
              <a:t>total integrated luminosity of 3000 </a:t>
            </a:r>
            <a:r>
              <a:rPr lang="en-GB" dirty="0" smtClean="0">
                <a:effectLst/>
              </a:rPr>
              <a:t>fb</a:t>
            </a:r>
            <a:r>
              <a:rPr lang="en-GB" baseline="30000" dirty="0" smtClean="0">
                <a:effectLst/>
              </a:rPr>
              <a:t>-1 </a:t>
            </a:r>
            <a:r>
              <a:rPr lang="en-GB" dirty="0" smtClean="0">
                <a:effectLst/>
              </a:rPr>
              <a:t>by 2035</a:t>
            </a:r>
            <a:endParaRPr lang="en-GB" baseline="30000" dirty="0">
              <a:effectLst/>
            </a:endParaRPr>
          </a:p>
          <a:p>
            <a:pPr lvl="2"/>
            <a:r>
              <a:rPr lang="en-GB" dirty="0">
                <a:effectLst/>
              </a:rPr>
              <a:t>I</a:t>
            </a:r>
            <a:r>
              <a:rPr lang="en-GB" dirty="0" smtClean="0">
                <a:effectLst/>
              </a:rPr>
              <a:t>ntegrated </a:t>
            </a:r>
            <a:r>
              <a:rPr lang="en-GB" dirty="0">
                <a:effectLst/>
              </a:rPr>
              <a:t>luminosity of 250 fb</a:t>
            </a:r>
            <a:r>
              <a:rPr lang="en-GB" baseline="30000" dirty="0">
                <a:effectLst/>
              </a:rPr>
              <a:t>-1</a:t>
            </a:r>
            <a:r>
              <a:rPr lang="en-GB" dirty="0">
                <a:effectLst/>
              </a:rPr>
              <a:t> per </a:t>
            </a:r>
            <a:r>
              <a:rPr lang="en-GB" dirty="0" smtClean="0">
                <a:effectLst/>
              </a:rPr>
              <a:t>year</a:t>
            </a:r>
          </a:p>
          <a:p>
            <a:pPr lvl="2"/>
            <a:r>
              <a:rPr lang="en-GB" dirty="0" smtClean="0">
                <a:effectLst/>
              </a:rPr>
              <a:t>Levelled </a:t>
            </a:r>
            <a:r>
              <a:rPr lang="en-GB" dirty="0">
                <a:effectLst/>
              </a:rPr>
              <a:t>luminosity of </a:t>
            </a:r>
            <a:r>
              <a:rPr lang="en-GB" dirty="0" smtClean="0">
                <a:effectLst/>
              </a:rPr>
              <a:t>5×10</a:t>
            </a:r>
            <a:r>
              <a:rPr lang="en-GB" baseline="30000" dirty="0" smtClean="0">
                <a:effectLst/>
              </a:rPr>
              <a:t>34</a:t>
            </a:r>
            <a:r>
              <a:rPr lang="en-GB" dirty="0" smtClean="0">
                <a:effectLst/>
              </a:rPr>
              <a:t> </a:t>
            </a:r>
            <a:r>
              <a:rPr lang="en-GB" dirty="0">
                <a:effectLst/>
              </a:rPr>
              <a:t>cm</a:t>
            </a:r>
            <a:r>
              <a:rPr lang="en-GB" baseline="30000" dirty="0">
                <a:effectLst/>
              </a:rPr>
              <a:t>-2</a:t>
            </a:r>
            <a:r>
              <a:rPr lang="en-GB" dirty="0">
                <a:effectLst/>
              </a:rPr>
              <a:t> </a:t>
            </a:r>
            <a:r>
              <a:rPr lang="en-GB" dirty="0" smtClean="0">
                <a:effectLst/>
              </a:rPr>
              <a:t>s</a:t>
            </a:r>
            <a:r>
              <a:rPr lang="en-GB" baseline="30000" dirty="0" smtClean="0">
                <a:effectLst/>
              </a:rPr>
              <a:t>-1</a:t>
            </a:r>
            <a:endParaRPr lang="en-GB" dirty="0">
              <a:effectLst/>
            </a:endParaRPr>
          </a:p>
          <a:p>
            <a:r>
              <a:rPr lang="en-GB" dirty="0" smtClean="0">
                <a:effectLst/>
              </a:rPr>
              <a:t>Ten </a:t>
            </a:r>
            <a:r>
              <a:rPr lang="en-GB" dirty="0">
                <a:effectLst/>
              </a:rPr>
              <a:t>times </a:t>
            </a:r>
            <a:r>
              <a:rPr lang="en-GB" dirty="0" smtClean="0">
                <a:effectLst/>
              </a:rPr>
              <a:t>luminosity </a:t>
            </a:r>
            <a:r>
              <a:rPr lang="en-GB" dirty="0">
                <a:effectLst/>
              </a:rPr>
              <a:t>reach of first 10 years of LHC </a:t>
            </a:r>
            <a:r>
              <a:rPr lang="en-GB" dirty="0" smtClean="0">
                <a:effectLst/>
              </a:rPr>
              <a:t>operation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299" y="3070746"/>
            <a:ext cx="7229008" cy="3521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0365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Prototyping the Coronagraph in LHC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015332"/>
            <a:ext cx="7920000" cy="5226163"/>
          </a:xfrm>
        </p:spPr>
        <p:txBody>
          <a:bodyPr/>
          <a:lstStyle/>
          <a:p>
            <a:r>
              <a:rPr lang="en-GB" dirty="0" smtClean="0"/>
              <a:t>Coronagraph images during controlled blow-up</a:t>
            </a:r>
            <a:endParaRPr lang="en-GB" dirty="0"/>
          </a:p>
          <a:p>
            <a:endParaRPr lang="en-GB" dirty="0" smtClean="0"/>
          </a:p>
          <a:p>
            <a:pPr lvl="5"/>
            <a:endParaRPr lang="en-GB" dirty="0" smtClean="0"/>
          </a:p>
          <a:p>
            <a:pPr lvl="3"/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Coronagraph images during controlled scraping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</a:t>
            </a:r>
            <a:r>
              <a:rPr kumimoji="0" lang="en-GB" sz="12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</a:t>
            </a: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HL-LHC Collaboration Meeting, Paris, Nov 2016				 Rhodri Jones (CERN)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4621" r="16905" b="16107"/>
          <a:stretch/>
        </p:blipFill>
        <p:spPr>
          <a:xfrm>
            <a:off x="225060" y="1808946"/>
            <a:ext cx="1647937" cy="147447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21915" r="19428" b="15835"/>
          <a:stretch/>
        </p:blipFill>
        <p:spPr>
          <a:xfrm>
            <a:off x="7091991" y="1808946"/>
            <a:ext cx="1615623" cy="144781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60810" b="50210"/>
          <a:stretch/>
        </p:blipFill>
        <p:spPr>
          <a:xfrm>
            <a:off x="1856215" y="1606681"/>
            <a:ext cx="2532713" cy="185234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8798" t="50066" r="114" b="144"/>
          <a:stretch/>
        </p:blipFill>
        <p:spPr>
          <a:xfrm>
            <a:off x="4418836" y="1568563"/>
            <a:ext cx="2655384" cy="185234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/>
          <a:srcRect l="23512" r="16816" b="15890"/>
          <a:stretch/>
        </p:blipFill>
        <p:spPr>
          <a:xfrm>
            <a:off x="192108" y="4437253"/>
            <a:ext cx="1644783" cy="1450232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6"/>
          <a:srcRect l="23070" r="17333" b="15589"/>
          <a:stretch/>
        </p:blipFill>
        <p:spPr>
          <a:xfrm>
            <a:off x="7064931" y="4457231"/>
            <a:ext cx="1642683" cy="145374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4297" r="6082" b="49587"/>
          <a:stretch/>
        </p:blipFill>
        <p:spPr>
          <a:xfrm>
            <a:off x="1815090" y="4284712"/>
            <a:ext cx="2567440" cy="1849193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9097" t="49676" b="-88"/>
          <a:stretch/>
        </p:blipFill>
        <p:spPr>
          <a:xfrm>
            <a:off x="4407244" y="4196582"/>
            <a:ext cx="2650500" cy="1849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23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21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</a:t>
            </a:r>
            <a:r>
              <a:rPr lang="en-GB" dirty="0" smtClean="0"/>
              <a:t>on-invasive </a:t>
            </a:r>
            <a:r>
              <a:rPr lang="en-GB" dirty="0"/>
              <a:t>beam size </a:t>
            </a:r>
            <a:r>
              <a:rPr lang="en-GB" dirty="0" smtClean="0"/>
              <a:t>measurement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052238"/>
            <a:ext cx="8372900" cy="683261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The Beam Gas Vertex </a:t>
            </a:r>
            <a:r>
              <a:rPr lang="en-GB" dirty="0" smtClean="0"/>
              <a:t>Detector</a:t>
            </a:r>
          </a:p>
          <a:p>
            <a:pPr lvl="2"/>
            <a:r>
              <a:rPr lang="en-GB" dirty="0" smtClean="0"/>
              <a:t>To overcome limitations of wire scanner &amp; synchrotron light</a:t>
            </a:r>
            <a:endParaRPr lang="en-GB" dirty="0"/>
          </a:p>
        </p:txBody>
      </p:sp>
      <p:pic>
        <p:nvPicPr>
          <p:cNvPr id="5" name="Picture 6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1489" y="1831035"/>
            <a:ext cx="7117298" cy="2153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2906971" y="4076863"/>
            <a:ext cx="3392176" cy="2346714"/>
            <a:chOff x="152400" y="849868"/>
            <a:chExt cx="4140994" cy="3005376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1219200"/>
              <a:ext cx="4140994" cy="2636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424827" y="849868"/>
              <a:ext cx="3758329" cy="5196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cs typeface="Arial" panose="020B0604020202020204" pitchFamily="34" charset="0"/>
                </a:rPr>
                <a:t>Beam Trajectories</a:t>
              </a:r>
              <a:endParaRPr lang="en-GB" dirty="0">
                <a:cs typeface="Arial" panose="020B0604020202020204" pitchFamily="34" charset="0"/>
              </a:endParaRPr>
            </a:p>
          </p:txBody>
        </p:sp>
      </p:grpSp>
      <p:sp>
        <p:nvSpPr>
          <p:cNvPr id="14" name="Content Placeholder 3"/>
          <p:cNvSpPr txBox="1">
            <a:spLocks/>
          </p:cNvSpPr>
          <p:nvPr/>
        </p:nvSpPr>
        <p:spPr>
          <a:xfrm>
            <a:off x="266128" y="4325867"/>
            <a:ext cx="2672935" cy="2239387"/>
          </a:xfrm>
          <a:prstGeom prst="rect">
            <a:avLst/>
          </a:prstGeom>
        </p:spPr>
        <p:txBody>
          <a:bodyPr vert="horz" lIns="91440" tIns="0" rIns="91440" bIns="0" rtlCol="0">
            <a:normAutofit fontScale="62500" lnSpcReduction="20000"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1616075" indent="-1841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C</a:t>
            </a:r>
            <a:r>
              <a:rPr lang="en-GB" dirty="0" smtClean="0"/>
              <a:t>oncept </a:t>
            </a:r>
            <a:r>
              <a:rPr lang="en-GB" dirty="0"/>
              <a:t>used by </a:t>
            </a:r>
            <a:r>
              <a:rPr lang="en-GB" dirty="0" err="1"/>
              <a:t>LHCb</a:t>
            </a:r>
            <a:r>
              <a:rPr lang="en-GB" dirty="0"/>
              <a:t> vertex </a:t>
            </a:r>
            <a:r>
              <a:rPr lang="en-GB" dirty="0" smtClean="0"/>
              <a:t>detector (VELO)</a:t>
            </a:r>
          </a:p>
          <a:p>
            <a:r>
              <a:rPr lang="en-GB" dirty="0" smtClean="0"/>
              <a:t>Collaboration between CERN,    EPFL (CH), RWTH (DE)</a:t>
            </a:r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6518697" y="4100257"/>
            <a:ext cx="2456779" cy="2355137"/>
            <a:chOff x="6518697" y="4100257"/>
            <a:chExt cx="2456779" cy="2355137"/>
          </a:xfrm>
        </p:grpSpPr>
        <p:sp>
          <p:nvSpPr>
            <p:cNvPr id="12" name="TextBox 11"/>
            <p:cNvSpPr txBox="1"/>
            <p:nvPr/>
          </p:nvSpPr>
          <p:spPr>
            <a:xfrm>
              <a:off x="7173134" y="4100257"/>
              <a:ext cx="153165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cs typeface="Arial" panose="020B0604020202020204" pitchFamily="34" charset="0"/>
                </a:rPr>
                <a:t>Beam Profile</a:t>
              </a:r>
              <a:endParaRPr lang="en-GB" dirty="0">
                <a:cs typeface="Arial" panose="020B0604020202020204" pitchFamily="34" charset="0"/>
              </a:endParaRPr>
            </a:p>
          </p:txBody>
        </p:sp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18697" y="4365252"/>
              <a:ext cx="2456779" cy="20901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23962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Long-Range Beam-Beam Compensation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03300"/>
            <a:ext cx="8665800" cy="5353050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Studies </a:t>
            </a:r>
            <a:r>
              <a:rPr lang="en-GB" dirty="0"/>
              <a:t>leading to proof of </a:t>
            </a:r>
            <a:r>
              <a:rPr lang="en-GB" dirty="0" smtClean="0"/>
              <a:t>concept</a:t>
            </a:r>
          </a:p>
          <a:p>
            <a:pPr lvl="1"/>
            <a:r>
              <a:rPr lang="en-GB" dirty="0"/>
              <a:t>4</a:t>
            </a:r>
            <a:r>
              <a:rPr lang="en-GB" dirty="0" smtClean="0"/>
              <a:t> </a:t>
            </a:r>
            <a:r>
              <a:rPr lang="en-GB" dirty="0" smtClean="0"/>
              <a:t>wire-in-jaw collimators </a:t>
            </a:r>
            <a:r>
              <a:rPr lang="en-GB" dirty="0" smtClean="0"/>
              <a:t>replace IR1 &amp; IR5 </a:t>
            </a:r>
            <a:r>
              <a:rPr lang="en-GB" dirty="0" smtClean="0"/>
              <a:t>tertiary </a:t>
            </a:r>
            <a:r>
              <a:rPr lang="en-GB" dirty="0" smtClean="0"/>
              <a:t>collimators</a:t>
            </a:r>
            <a:endParaRPr lang="en-GB" dirty="0" smtClean="0"/>
          </a:p>
          <a:p>
            <a:pPr lvl="2"/>
            <a:r>
              <a:rPr lang="en-GB" dirty="0" smtClean="0"/>
              <a:t>Up to 350A in a wire &lt; 3mm from collimation surface </a:t>
            </a:r>
          </a:p>
          <a:p>
            <a:pPr lvl="1"/>
            <a:r>
              <a:rPr lang="en-GB" dirty="0" smtClean="0"/>
              <a:t>First beam tests </a:t>
            </a:r>
            <a:r>
              <a:rPr lang="en-GB" dirty="0" smtClean="0"/>
              <a:t>in 2017 to be continued in 2018</a:t>
            </a:r>
          </a:p>
          <a:p>
            <a:pPr lvl="1"/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pPr lvl="2"/>
            <a:endParaRPr lang="en-GB" dirty="0" smtClean="0"/>
          </a:p>
          <a:p>
            <a:pPr lvl="2"/>
            <a:endParaRPr lang="en-GB" dirty="0"/>
          </a:p>
          <a:p>
            <a:r>
              <a:rPr lang="en-GB" dirty="0"/>
              <a:t>Design study for possible final implementation</a:t>
            </a:r>
          </a:p>
          <a:p>
            <a:pPr lvl="1"/>
            <a:r>
              <a:rPr lang="en-GB" dirty="0" smtClean="0"/>
              <a:t>Feasibility of high current electron beam to replace wire under study</a:t>
            </a:r>
          </a:p>
          <a:p>
            <a:pPr lvl="2"/>
            <a:r>
              <a:rPr lang="en-GB" dirty="0" smtClean="0"/>
              <a:t>Collaboration with FNAL, BINP, EU ARIES</a:t>
            </a:r>
          </a:p>
          <a:p>
            <a:pPr lvl="2"/>
            <a:r>
              <a:rPr lang="en-GB" dirty="0" smtClean="0"/>
              <a:t>Looking at production and confinement of 20A electron </a:t>
            </a:r>
            <a:r>
              <a:rPr lang="en-GB" dirty="0" smtClean="0"/>
              <a:t>beams</a:t>
            </a:r>
            <a:endParaRPr lang="en-GB" dirty="0" smtClean="0"/>
          </a:p>
          <a:p>
            <a:pPr lvl="1"/>
            <a:r>
              <a:rPr lang="en-GB" dirty="0"/>
              <a:t>Test stand to be constructed (WP3 synergy – hollow e-beam studies)</a:t>
            </a:r>
          </a:p>
          <a:p>
            <a:pPr lvl="2"/>
            <a:r>
              <a:rPr lang="en-GB" dirty="0"/>
              <a:t>Test of high current (&amp; hollow) </a:t>
            </a:r>
            <a:r>
              <a:rPr lang="en-GB" dirty="0" smtClean="0"/>
              <a:t>e-guns &amp; </a:t>
            </a:r>
            <a:r>
              <a:rPr lang="en-GB" dirty="0"/>
              <a:t>non-invasive </a:t>
            </a:r>
            <a:r>
              <a:rPr lang="en-GB" dirty="0" smtClean="0"/>
              <a:t>diagnostics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13355" y="2457309"/>
            <a:ext cx="2235200" cy="1614311"/>
          </a:xfrm>
          <a:prstGeom prst="rect">
            <a:avLst/>
          </a:prstGeom>
        </p:spPr>
      </p:pic>
      <p:pic>
        <p:nvPicPr>
          <p:cNvPr id="9" name="Content Placeholder 1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40244" y="2457308"/>
            <a:ext cx="2360596" cy="161431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140" y="2457309"/>
            <a:ext cx="3685330" cy="1614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623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9038"/>
            <a:ext cx="8686800" cy="4774490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>
                <a:effectLst/>
              </a:rPr>
              <a:t>LHC constructed with comprehensive </a:t>
            </a:r>
            <a:r>
              <a:rPr lang="en-GB" dirty="0">
                <a:effectLst/>
              </a:rPr>
              <a:t>suite of beam diagnostic </a:t>
            </a:r>
            <a:r>
              <a:rPr lang="en-GB" dirty="0" smtClean="0">
                <a:effectLst/>
              </a:rPr>
              <a:t>devices</a:t>
            </a:r>
          </a:p>
          <a:p>
            <a:pPr lvl="2"/>
            <a:r>
              <a:rPr lang="en-GB" dirty="0" smtClean="0">
                <a:effectLst/>
              </a:rPr>
              <a:t>These </a:t>
            </a:r>
            <a:r>
              <a:rPr lang="en-GB" dirty="0">
                <a:effectLst/>
              </a:rPr>
              <a:t>play an important role in its safe &amp;</a:t>
            </a:r>
            <a:r>
              <a:rPr lang="en-GB" dirty="0" smtClean="0">
                <a:effectLst/>
              </a:rPr>
              <a:t> </a:t>
            </a:r>
            <a:r>
              <a:rPr lang="en-GB" dirty="0">
                <a:effectLst/>
              </a:rPr>
              <a:t>reliable </a:t>
            </a:r>
            <a:r>
              <a:rPr lang="en-GB" dirty="0" smtClean="0">
                <a:effectLst/>
              </a:rPr>
              <a:t>operation</a:t>
            </a:r>
            <a:endParaRPr lang="en-GB" sz="900" dirty="0" smtClean="0">
              <a:effectLst/>
            </a:endParaRPr>
          </a:p>
          <a:p>
            <a:r>
              <a:rPr lang="en-GB" dirty="0" smtClean="0">
                <a:effectLst/>
              </a:rPr>
              <a:t>HL-LHC </a:t>
            </a:r>
            <a:r>
              <a:rPr lang="en-GB" dirty="0">
                <a:effectLst/>
              </a:rPr>
              <a:t>will push the performance of </a:t>
            </a:r>
            <a:r>
              <a:rPr lang="en-GB" dirty="0" smtClean="0">
                <a:effectLst/>
              </a:rPr>
              <a:t>LHC </a:t>
            </a:r>
            <a:r>
              <a:rPr lang="en-GB" dirty="0">
                <a:effectLst/>
              </a:rPr>
              <a:t>even </a:t>
            </a:r>
            <a:r>
              <a:rPr lang="en-GB" dirty="0" smtClean="0">
                <a:effectLst/>
              </a:rPr>
              <a:t>further</a:t>
            </a:r>
          </a:p>
          <a:p>
            <a:pPr lvl="2"/>
            <a:r>
              <a:rPr lang="en-GB" dirty="0" smtClean="0">
                <a:effectLst/>
              </a:rPr>
              <a:t>Requires a deep </a:t>
            </a:r>
            <a:r>
              <a:rPr lang="en-GB" dirty="0">
                <a:effectLst/>
              </a:rPr>
              <a:t>understanding of beam related </a:t>
            </a:r>
            <a:r>
              <a:rPr lang="en-GB" dirty="0" smtClean="0">
                <a:effectLst/>
              </a:rPr>
              <a:t>phenomena</a:t>
            </a:r>
          </a:p>
          <a:p>
            <a:r>
              <a:rPr lang="en-GB" dirty="0">
                <a:effectLst/>
              </a:rPr>
              <a:t>C</a:t>
            </a:r>
            <a:r>
              <a:rPr lang="en-GB" dirty="0" smtClean="0">
                <a:effectLst/>
              </a:rPr>
              <a:t>an </a:t>
            </a:r>
            <a:r>
              <a:rPr lang="en-GB" dirty="0">
                <a:effectLst/>
              </a:rPr>
              <a:t>only be delivered through its beam </a:t>
            </a:r>
            <a:r>
              <a:rPr lang="en-GB" dirty="0" smtClean="0">
                <a:effectLst/>
              </a:rPr>
              <a:t>instrumentation</a:t>
            </a:r>
          </a:p>
          <a:p>
            <a:pPr lvl="2"/>
            <a:r>
              <a:rPr lang="en-GB" dirty="0">
                <a:effectLst/>
              </a:rPr>
              <a:t>U</a:t>
            </a:r>
            <a:r>
              <a:rPr lang="en-GB" dirty="0" smtClean="0">
                <a:effectLst/>
              </a:rPr>
              <a:t>pgrade to </a:t>
            </a:r>
            <a:r>
              <a:rPr lang="en-GB" dirty="0">
                <a:effectLst/>
              </a:rPr>
              <a:t>many of the existing </a:t>
            </a:r>
            <a:r>
              <a:rPr lang="en-GB" dirty="0" smtClean="0">
                <a:effectLst/>
              </a:rPr>
              <a:t>systems</a:t>
            </a:r>
          </a:p>
          <a:p>
            <a:pPr lvl="2"/>
            <a:r>
              <a:rPr lang="en-GB" dirty="0" smtClean="0">
                <a:effectLst/>
              </a:rPr>
              <a:t>Development </a:t>
            </a:r>
            <a:r>
              <a:rPr lang="en-GB" dirty="0">
                <a:effectLst/>
              </a:rPr>
              <a:t>of new </a:t>
            </a:r>
            <a:r>
              <a:rPr lang="en-GB" dirty="0" smtClean="0">
                <a:effectLst/>
              </a:rPr>
              <a:t>diagnostics </a:t>
            </a:r>
            <a:r>
              <a:rPr lang="en-GB" dirty="0">
                <a:effectLst/>
              </a:rPr>
              <a:t>to address </a:t>
            </a:r>
            <a:r>
              <a:rPr lang="en-GB" dirty="0" smtClean="0">
                <a:effectLst/>
              </a:rPr>
              <a:t>specific needs</a:t>
            </a:r>
            <a:endParaRPr lang="en-GB" dirty="0">
              <a:effectLst/>
            </a:endParaRP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23</a:t>
            </a:fld>
            <a:endParaRPr lang="en-US"/>
          </a:p>
        </p:txBody>
      </p:sp>
      <p:pic>
        <p:nvPicPr>
          <p:cNvPr id="1026" name="Picture 2" descr="\\cern.ch\dfs\Users\a\ASZEBERE\Documents\DG-EU\HiLumi\HiLumi-medium-561px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69" y="4933085"/>
            <a:ext cx="3364278" cy="1621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</p:spPr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018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2531092"/>
            <a:ext cx="9144000" cy="1140111"/>
            <a:chOff x="0" y="2172828"/>
            <a:chExt cx="9144000" cy="1140111"/>
          </a:xfrm>
        </p:grpSpPr>
        <p:pic>
          <p:nvPicPr>
            <p:cNvPr id="8" name="Picture 4" descr="layout_ir5_herve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0" y="2204864"/>
              <a:ext cx="9144000" cy="1108075"/>
            </a:xfrm>
            <a:prstGeom prst="rect">
              <a:avLst/>
            </a:prstGeom>
            <a:noFill/>
          </p:spPr>
        </p:pic>
        <p:sp>
          <p:nvSpPr>
            <p:cNvPr id="9" name="Oval 8"/>
            <p:cNvSpPr/>
            <p:nvPr/>
          </p:nvSpPr>
          <p:spPr>
            <a:xfrm>
              <a:off x="8189416" y="2172828"/>
              <a:ext cx="936104" cy="36004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400" dirty="0" smtClean="0"/>
                <a:t>ATLAS</a:t>
              </a:r>
              <a:endParaRPr lang="en-US" sz="1400" dirty="0"/>
            </a:p>
          </p:txBody>
        </p:sp>
      </p:grpSp>
      <p:pic>
        <p:nvPicPr>
          <p:cNvPr id="29" name="Picture 28" descr="CollimateurDS_17-09-2010.jpg"/>
          <p:cNvPicPr>
            <a:picLocks noChangeAspect="1"/>
          </p:cNvPicPr>
          <p:nvPr/>
        </p:nvPicPr>
        <p:blipFill>
          <a:blip r:embed="rId3" cstate="print"/>
          <a:srcRect l="12767" t="3806"/>
          <a:stretch>
            <a:fillRect/>
          </a:stretch>
        </p:blipFill>
        <p:spPr>
          <a:xfrm>
            <a:off x="340672" y="1334962"/>
            <a:ext cx="2057399" cy="1287802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8000" y="1682031"/>
            <a:ext cx="946978" cy="93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8471" y="1679208"/>
            <a:ext cx="895431" cy="863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4428" y="1508015"/>
            <a:ext cx="1047232" cy="914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20046"/>
            <a:ext cx="8229600" cy="914400"/>
          </a:xfrm>
        </p:spPr>
        <p:txBody>
          <a:bodyPr/>
          <a:lstStyle/>
          <a:p>
            <a:r>
              <a:rPr lang="en-GB" dirty="0" smtClean="0"/>
              <a:t>Critical </a:t>
            </a:r>
            <a:r>
              <a:rPr lang="en-GB" dirty="0"/>
              <a:t>zones around </a:t>
            </a:r>
            <a:r>
              <a:rPr lang="en-GB" dirty="0" smtClean="0"/>
              <a:t>ATLAS &amp; CMS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07583" y="3937292"/>
            <a:ext cx="8150274" cy="2668908"/>
          </a:xfrm>
        </p:spPr>
        <p:txBody>
          <a:bodyPr>
            <a:normAutofit fontScale="62500" lnSpcReduction="20000"/>
          </a:bodyPr>
          <a:lstStyle/>
          <a:p>
            <a:pPr marL="228600" lvl="1">
              <a:spcBef>
                <a:spcPts val="600"/>
              </a:spcBef>
              <a:buSzTx/>
            </a:pPr>
            <a:r>
              <a:rPr lang="en-GB" dirty="0">
                <a:effectLst/>
              </a:rPr>
              <a:t>Installation of over 1.2km worth of new equipment</a:t>
            </a:r>
          </a:p>
          <a:p>
            <a:pPr lvl="2"/>
            <a:r>
              <a:rPr lang="en-GB" dirty="0" smtClean="0"/>
              <a:t>New triplets using Nb</a:t>
            </a:r>
            <a:r>
              <a:rPr lang="en-GB" baseline="-25000" dirty="0" smtClean="0"/>
              <a:t>3</a:t>
            </a:r>
            <a:r>
              <a:rPr lang="en-GB" dirty="0" smtClean="0"/>
              <a:t>Sn technology</a:t>
            </a:r>
          </a:p>
          <a:p>
            <a:pPr lvl="2"/>
            <a:r>
              <a:rPr lang="en-GB" dirty="0" smtClean="0"/>
              <a:t>Addition of Crab </a:t>
            </a:r>
            <a:r>
              <a:rPr lang="en-GB" dirty="0"/>
              <a:t>Cavities </a:t>
            </a:r>
            <a:r>
              <a:rPr lang="en-GB" dirty="0" smtClean="0"/>
              <a:t> &amp; new D1</a:t>
            </a:r>
            <a:r>
              <a:rPr lang="en-GB" dirty="0"/>
              <a:t>, D2, Q4 &amp; </a:t>
            </a:r>
            <a:r>
              <a:rPr lang="en-GB" dirty="0" smtClean="0"/>
              <a:t>correctors</a:t>
            </a:r>
          </a:p>
          <a:p>
            <a:pPr lvl="2"/>
            <a:r>
              <a:rPr lang="en-GB" dirty="0" smtClean="0"/>
              <a:t>11 T </a:t>
            </a:r>
            <a:r>
              <a:rPr lang="en-GB" dirty="0"/>
              <a:t>Nb</a:t>
            </a:r>
            <a:r>
              <a:rPr lang="en-GB" baseline="-25000" dirty="0"/>
              <a:t>3</a:t>
            </a:r>
            <a:r>
              <a:rPr lang="en-GB" dirty="0"/>
              <a:t>Sn </a:t>
            </a:r>
            <a:r>
              <a:rPr lang="en-GB" dirty="0" smtClean="0"/>
              <a:t>dipole to allow extra collimator in dispersion suppressor</a:t>
            </a:r>
          </a:p>
          <a:p>
            <a:r>
              <a:rPr lang="en-GB" dirty="0" smtClean="0">
                <a:effectLst/>
              </a:rPr>
              <a:t>Elimination </a:t>
            </a:r>
            <a:r>
              <a:rPr lang="en-GB" dirty="0">
                <a:effectLst/>
              </a:rPr>
              <a:t>of technical bottlenecks</a:t>
            </a:r>
          </a:p>
          <a:p>
            <a:pPr lvl="2"/>
            <a:r>
              <a:rPr lang="en-GB" dirty="0">
                <a:effectLst/>
              </a:rPr>
              <a:t>Cryogenic </a:t>
            </a:r>
            <a:r>
              <a:rPr lang="en-GB" dirty="0" smtClean="0">
                <a:effectLst/>
              </a:rPr>
              <a:t>system upgrades</a:t>
            </a:r>
            <a:endParaRPr lang="en-GB" dirty="0">
              <a:effectLst/>
            </a:endParaRPr>
          </a:p>
          <a:p>
            <a:pPr lvl="2"/>
            <a:r>
              <a:rPr lang="en-GB" dirty="0">
                <a:effectLst/>
              </a:rPr>
              <a:t>Relocation of power converters – high </a:t>
            </a:r>
            <a:r>
              <a:rPr lang="en-GB" dirty="0" smtClean="0">
                <a:effectLst/>
              </a:rPr>
              <a:t>temperature </a:t>
            </a:r>
            <a:r>
              <a:rPr lang="en-GB" dirty="0">
                <a:effectLst/>
              </a:rPr>
              <a:t>superconducting links</a:t>
            </a:r>
          </a:p>
          <a:p>
            <a:r>
              <a:rPr lang="en-GB" dirty="0">
                <a:effectLst/>
              </a:rPr>
              <a:t>Need for new beam instrumentation to further optimise the machine</a:t>
            </a:r>
            <a:endParaRPr lang="en-US" dirty="0">
              <a:effectLst/>
            </a:endParaRPr>
          </a:p>
          <a:p>
            <a:pPr marL="228600" lvl="1">
              <a:spcBef>
                <a:spcPts val="600"/>
              </a:spcBef>
              <a:buSzTx/>
            </a:pPr>
            <a:endParaRPr lang="en-GB" dirty="0">
              <a:effectLst/>
            </a:endParaRPr>
          </a:p>
        </p:txBody>
      </p:sp>
      <p:sp>
        <p:nvSpPr>
          <p:cNvPr id="16" name="Oval 15"/>
          <p:cNvSpPr/>
          <p:nvPr/>
        </p:nvSpPr>
        <p:spPr>
          <a:xfrm>
            <a:off x="8200220" y="3702680"/>
            <a:ext cx="936104" cy="36004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CMS</a:t>
            </a:r>
            <a:endParaRPr lang="en-US" sz="1400" dirty="0"/>
          </a:p>
        </p:txBody>
      </p:sp>
      <p:grpSp>
        <p:nvGrpSpPr>
          <p:cNvPr id="17" name="Group 16"/>
          <p:cNvGrpSpPr/>
          <p:nvPr/>
        </p:nvGrpSpPr>
        <p:grpSpPr>
          <a:xfrm>
            <a:off x="5448668" y="1772550"/>
            <a:ext cx="944740" cy="849362"/>
            <a:chOff x="5448668" y="1414286"/>
            <a:chExt cx="944740" cy="849362"/>
          </a:xfrm>
        </p:grpSpPr>
        <p:sp>
          <p:nvSpPr>
            <p:cNvPr id="18" name="Rounded Rectangular Callout 17"/>
            <p:cNvSpPr/>
            <p:nvPr/>
          </p:nvSpPr>
          <p:spPr>
            <a:xfrm>
              <a:off x="5457800" y="1414286"/>
              <a:ext cx="914400" cy="784338"/>
            </a:xfrm>
            <a:prstGeom prst="wedgeRoundRectCallout">
              <a:avLst>
                <a:gd name="adj1" fmla="val -22222"/>
                <a:gd name="adj2" fmla="val 130908"/>
                <a:gd name="adj3" fmla="val 16667"/>
              </a:avLst>
            </a:prstGeom>
            <a:noFill/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9" name="Picture 2"/>
            <p:cNvPicPr>
              <a:picLocks noChangeAspect="1" noChangeArrowheads="1"/>
            </p:cNvPicPr>
            <p:nvPr/>
          </p:nvPicPr>
          <p:blipFill rotWithShape="1">
            <a:blip r:embed="rId7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0845"/>
            <a:stretch/>
          </p:blipFill>
          <p:spPr bwMode="auto">
            <a:xfrm>
              <a:off x="5448668" y="1414286"/>
              <a:ext cx="944740" cy="849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1" name="Rounded Rectangular Callout 20"/>
          <p:cNvSpPr/>
          <p:nvPr/>
        </p:nvSpPr>
        <p:spPr>
          <a:xfrm>
            <a:off x="136478" y="1218802"/>
            <a:ext cx="2338658" cy="1492310"/>
          </a:xfrm>
          <a:prstGeom prst="wedgeRoundRectCallout">
            <a:avLst>
              <a:gd name="adj1" fmla="val 91987"/>
              <a:gd name="adj2" fmla="val 99803"/>
              <a:gd name="adj3" fmla="val 16667"/>
            </a:avLst>
          </a:prstGeom>
          <a:noFill/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1218802"/>
            <a:ext cx="1514057" cy="1136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Rounded Rectangular Callout 22"/>
          <p:cNvSpPr/>
          <p:nvPr/>
        </p:nvSpPr>
        <p:spPr>
          <a:xfrm>
            <a:off x="7442200" y="1067815"/>
            <a:ext cx="1701652" cy="1381137"/>
          </a:xfrm>
          <a:prstGeom prst="wedgeRoundRectCallout">
            <a:avLst>
              <a:gd name="adj1" fmla="val -6419"/>
              <a:gd name="adj2" fmla="val 118575"/>
              <a:gd name="adj3" fmla="val 16667"/>
            </a:avLst>
          </a:prstGeom>
          <a:noFill/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ounded Rectangular Callout 24"/>
          <p:cNvSpPr/>
          <p:nvPr/>
        </p:nvSpPr>
        <p:spPr>
          <a:xfrm flipH="1">
            <a:off x="4221805" y="1425694"/>
            <a:ext cx="1166686" cy="1045986"/>
          </a:xfrm>
          <a:prstGeom prst="wedgeRoundRectCallout">
            <a:avLst>
              <a:gd name="adj1" fmla="val -86934"/>
              <a:gd name="adj2" fmla="val 143068"/>
              <a:gd name="adj3" fmla="val 16667"/>
            </a:avLst>
          </a:prstGeom>
          <a:noFill/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ounded Rectangular Callout 26"/>
          <p:cNvSpPr/>
          <p:nvPr/>
        </p:nvSpPr>
        <p:spPr>
          <a:xfrm flipH="1">
            <a:off x="2632844" y="1587102"/>
            <a:ext cx="1166686" cy="1045986"/>
          </a:xfrm>
          <a:prstGeom prst="wedgeRoundRectCallout">
            <a:avLst>
              <a:gd name="adj1" fmla="val -204968"/>
              <a:gd name="adj2" fmla="val 139407"/>
              <a:gd name="adj3" fmla="val 16667"/>
            </a:avLst>
          </a:prstGeom>
          <a:noFill/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ounded Rectangular Callout 27"/>
          <p:cNvSpPr/>
          <p:nvPr/>
        </p:nvSpPr>
        <p:spPr>
          <a:xfrm flipH="1">
            <a:off x="6393408" y="1688702"/>
            <a:ext cx="1025622" cy="893586"/>
          </a:xfrm>
          <a:prstGeom prst="wedgeRoundRectCallout">
            <a:avLst>
              <a:gd name="adj1" fmla="val -67533"/>
              <a:gd name="adj2" fmla="val 143370"/>
              <a:gd name="adj3" fmla="val 16667"/>
            </a:avLst>
          </a:prstGeom>
          <a:noFill/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0882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  <p:bldP spid="21" grpId="0" animBg="1"/>
      <p:bldP spid="23" grpId="0" animBg="1"/>
      <p:bldP spid="25" grpId="0" animBg="1"/>
      <p:bldP spid="27" grpId="0" animBg="1"/>
      <p:bldP spid="2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Scope of </a:t>
            </a:r>
            <a:r>
              <a:rPr lang="en-GB" dirty="0" smtClean="0"/>
              <a:t>WP13 </a:t>
            </a:r>
            <a:r>
              <a:rPr lang="en-GB" dirty="0"/>
              <a:t>– Beam Instrumentation and </a:t>
            </a:r>
            <a:r>
              <a:rPr lang="en-GB" dirty="0" smtClean="0"/>
              <a:t>Long-Range </a:t>
            </a:r>
            <a:r>
              <a:rPr lang="en-GB" dirty="0"/>
              <a:t>Beam-Beam </a:t>
            </a:r>
            <a:r>
              <a:rPr lang="en-GB" dirty="0" smtClean="0"/>
              <a:t>Compensation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1345703"/>
          </a:xfrm>
        </p:spPr>
        <p:txBody>
          <a:bodyPr>
            <a:normAutofit fontScale="85000" lnSpcReduction="20000"/>
          </a:bodyPr>
          <a:lstStyle/>
          <a:p>
            <a:r>
              <a:rPr lang="en-GB" i="1" dirty="0"/>
              <a:t>Upgraded Beam Instrumentation for HL-LHC</a:t>
            </a:r>
          </a:p>
          <a:p>
            <a:r>
              <a:rPr lang="en-GB" i="1" dirty="0" smtClean="0"/>
              <a:t>Long-Range </a:t>
            </a:r>
            <a:r>
              <a:rPr lang="en-GB" i="1" dirty="0"/>
              <a:t>Beam-Beam Compensation</a:t>
            </a:r>
          </a:p>
          <a:p>
            <a:pPr lvl="1"/>
            <a:r>
              <a:rPr lang="en-GB" i="1" dirty="0"/>
              <a:t>Studies leading to proof of concept</a:t>
            </a:r>
          </a:p>
          <a:p>
            <a:pPr lvl="1"/>
            <a:r>
              <a:rPr lang="en-GB" i="1" dirty="0"/>
              <a:t>Design study for possible final </a:t>
            </a:r>
            <a:r>
              <a:rPr lang="en-GB" i="1" dirty="0" smtClean="0"/>
              <a:t>implementation</a:t>
            </a:r>
            <a:endParaRPr lang="en-GB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4917668"/>
              </p:ext>
            </p:extLst>
          </p:nvPr>
        </p:nvGraphicFramePr>
        <p:xfrm>
          <a:off x="1050668" y="2679204"/>
          <a:ext cx="6836032" cy="3291840"/>
        </p:xfrm>
        <a:graphic>
          <a:graphicData uri="http://schemas.openxmlformats.org/drawingml/2006/table">
            <a:tbl>
              <a:tblPr firstRow="1" bandRow="1"/>
              <a:tblGrid>
                <a:gridCol w="9899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8460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517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dirty="0" smtClean="0"/>
                        <a:t>Task</a:t>
                      </a:r>
                      <a:endParaRPr lang="en-GB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dirty="0" smtClean="0"/>
                        <a:t>Description</a:t>
                      </a:r>
                      <a:endParaRPr lang="en-GB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517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dirty="0" smtClean="0"/>
                        <a:t>13.1</a:t>
                      </a:r>
                      <a:endParaRPr lang="en-GB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Radiation Hard BLM Electronics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517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dirty="0" smtClean="0"/>
                        <a:t>13.2</a:t>
                      </a:r>
                      <a:endParaRPr lang="en-GB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dirty="0" smtClean="0"/>
                        <a:t>Gas</a:t>
                      </a:r>
                      <a:r>
                        <a:rPr lang="en-GB" baseline="0" dirty="0" smtClean="0"/>
                        <a:t> Jet Curtain Development</a:t>
                      </a:r>
                      <a:endParaRPr lang="en-GB" dirty="0" smtClean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517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dirty="0" smtClean="0"/>
                        <a:t>13.3</a:t>
                      </a:r>
                      <a:endParaRPr lang="en-GB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dirty="0" smtClean="0"/>
                        <a:t>New BPMs Q1 to Q5</a:t>
                      </a:r>
                      <a:r>
                        <a:rPr lang="en-GB" baseline="0" dirty="0" smtClean="0"/>
                        <a:t> with dedicated electronics</a:t>
                      </a:r>
                      <a:endParaRPr lang="en-GB" dirty="0" smtClean="0"/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517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dirty="0" smtClean="0"/>
                        <a:t>13.4</a:t>
                      </a:r>
                      <a:endParaRPr lang="en-GB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dirty="0" smtClean="0"/>
                        <a:t>Luminosity Monitors</a:t>
                      </a:r>
                      <a:endParaRPr lang="en-GB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517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dirty="0" smtClean="0"/>
                        <a:t>13.5</a:t>
                      </a:r>
                      <a:endParaRPr lang="en-GB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dirty="0" smtClean="0"/>
                        <a:t>High Bandwidth</a:t>
                      </a:r>
                      <a:r>
                        <a:rPr lang="en-GB" baseline="0" dirty="0" smtClean="0"/>
                        <a:t> Transverse Pick-ups</a:t>
                      </a:r>
                      <a:endParaRPr lang="en-GB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517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dirty="0" smtClean="0"/>
                        <a:t>13.6</a:t>
                      </a:r>
                      <a:endParaRPr lang="en-GB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dirty="0" smtClean="0"/>
                        <a:t>Upgrade to Synchrotron</a:t>
                      </a:r>
                      <a:r>
                        <a:rPr lang="en-GB" baseline="0" dirty="0" smtClean="0"/>
                        <a:t> Light Monitor</a:t>
                      </a:r>
                      <a:endParaRPr lang="en-GB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517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dirty="0" smtClean="0"/>
                        <a:t>13.7</a:t>
                      </a:r>
                      <a:endParaRPr lang="en-GB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dirty="0" smtClean="0"/>
                        <a:t>Beam Gas Vertex Detector</a:t>
                      </a:r>
                      <a:endParaRPr lang="en-GB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5179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dirty="0" smtClean="0"/>
                        <a:t>13.8</a:t>
                      </a:r>
                      <a:endParaRPr lang="en-GB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GB" dirty="0" smtClean="0"/>
                        <a:t>Long Range Beam-Beam</a:t>
                      </a:r>
                      <a:r>
                        <a:rPr lang="en-GB" baseline="0" dirty="0" smtClean="0"/>
                        <a:t> Compensator Studies</a:t>
                      </a:r>
                      <a:endParaRPr lang="en-GB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24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Beam Loss Monitoring for HL-LHC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188720"/>
            <a:ext cx="8523027" cy="5143500"/>
          </a:xfrm>
        </p:spPr>
        <p:txBody>
          <a:bodyPr>
            <a:normAutofit fontScale="70000" lnSpcReduction="20000"/>
          </a:bodyPr>
          <a:lstStyle/>
          <a:p>
            <a:r>
              <a:rPr lang="en-GB" dirty="0">
                <a:effectLst/>
              </a:rPr>
              <a:t>E</a:t>
            </a:r>
            <a:r>
              <a:rPr lang="en-GB" dirty="0" smtClean="0">
                <a:effectLst/>
              </a:rPr>
              <a:t>ssential for safe &amp; reliable </a:t>
            </a:r>
            <a:r>
              <a:rPr lang="en-GB" dirty="0">
                <a:effectLst/>
              </a:rPr>
              <a:t>operation of </a:t>
            </a:r>
            <a:r>
              <a:rPr lang="en-GB" dirty="0" smtClean="0">
                <a:effectLst/>
              </a:rPr>
              <a:t>LHC</a:t>
            </a:r>
          </a:p>
          <a:p>
            <a:pPr marL="3657600" lvl="8" indent="0">
              <a:buNone/>
            </a:pPr>
            <a:endParaRPr lang="en-GB" dirty="0" smtClean="0">
              <a:effectLst/>
            </a:endParaRPr>
          </a:p>
          <a:p>
            <a:endParaRPr lang="en-GB" dirty="0">
              <a:effectLst/>
            </a:endParaRPr>
          </a:p>
          <a:p>
            <a:endParaRPr lang="en-GB" dirty="0" smtClean="0">
              <a:effectLst/>
            </a:endParaRPr>
          </a:p>
          <a:p>
            <a:r>
              <a:rPr lang="en-GB" dirty="0" smtClean="0">
                <a:effectLst/>
              </a:rPr>
              <a:t>Existing </a:t>
            </a:r>
            <a:r>
              <a:rPr lang="en-GB" dirty="0" smtClean="0">
                <a:effectLst/>
              </a:rPr>
              <a:t>system</a:t>
            </a:r>
          </a:p>
          <a:p>
            <a:pPr lvl="2"/>
            <a:r>
              <a:rPr lang="en-GB" dirty="0" smtClean="0">
                <a:effectLst/>
              </a:rPr>
              <a:t>Meets needs </a:t>
            </a:r>
            <a:r>
              <a:rPr lang="en-GB" dirty="0">
                <a:effectLst/>
              </a:rPr>
              <a:t>of the </a:t>
            </a:r>
            <a:r>
              <a:rPr lang="en-GB" dirty="0" smtClean="0">
                <a:effectLst/>
              </a:rPr>
              <a:t>HL-LHC in arc regions</a:t>
            </a:r>
          </a:p>
          <a:p>
            <a:pPr lvl="4"/>
            <a:r>
              <a:rPr lang="en-GB" dirty="0" smtClean="0">
                <a:effectLst/>
              </a:rPr>
              <a:t>~3000 ionisation </a:t>
            </a:r>
            <a:r>
              <a:rPr lang="en-GB" dirty="0" smtClean="0">
                <a:effectLst/>
              </a:rPr>
              <a:t>chambers</a:t>
            </a:r>
          </a:p>
          <a:p>
            <a:pPr lvl="2"/>
            <a:r>
              <a:rPr lang="en-GB" dirty="0" smtClean="0">
                <a:effectLst/>
              </a:rPr>
              <a:t>In LSS : Q</a:t>
            </a:r>
            <a:r>
              <a:rPr lang="en-GB" dirty="0" smtClean="0">
                <a:effectLst/>
              </a:rPr>
              <a:t>uench level approaches noise level for long cables at high energy</a:t>
            </a:r>
          </a:p>
          <a:p>
            <a:pPr lvl="7"/>
            <a:endParaRPr lang="en-GB" dirty="0" smtClean="0">
              <a:effectLst/>
            </a:endParaRPr>
          </a:p>
          <a:p>
            <a:r>
              <a:rPr lang="en-GB" dirty="0" smtClean="0">
                <a:effectLst/>
              </a:rPr>
              <a:t>New requirements for high </a:t>
            </a:r>
            <a:r>
              <a:rPr lang="en-GB" dirty="0">
                <a:effectLst/>
              </a:rPr>
              <a:t>luminosity </a:t>
            </a:r>
            <a:r>
              <a:rPr lang="en-GB" dirty="0" smtClean="0">
                <a:effectLst/>
              </a:rPr>
              <a:t>LHC</a:t>
            </a:r>
            <a:endParaRPr lang="en-GB" dirty="0" smtClean="0">
              <a:effectLst/>
            </a:endParaRPr>
          </a:p>
          <a:p>
            <a:pPr lvl="2"/>
            <a:r>
              <a:rPr lang="en-GB" dirty="0" smtClean="0">
                <a:effectLst/>
              </a:rPr>
              <a:t>Mount electronics on (or very close to) detector to eliminate long cables</a:t>
            </a:r>
          </a:p>
          <a:p>
            <a:pPr lvl="2"/>
            <a:r>
              <a:rPr lang="en-GB" dirty="0" smtClean="0">
                <a:effectLst/>
              </a:rPr>
              <a:t>Requires development of </a:t>
            </a:r>
            <a:r>
              <a:rPr lang="en-GB" dirty="0">
                <a:effectLst/>
              </a:rPr>
              <a:t>r</a:t>
            </a:r>
            <a:r>
              <a:rPr lang="en-GB" dirty="0" smtClean="0">
                <a:effectLst/>
              </a:rPr>
              <a:t>adiation </a:t>
            </a:r>
            <a:r>
              <a:rPr lang="en-GB" dirty="0">
                <a:effectLst/>
              </a:rPr>
              <a:t>h</a:t>
            </a:r>
            <a:r>
              <a:rPr lang="en-GB" dirty="0" smtClean="0">
                <a:effectLst/>
              </a:rPr>
              <a:t>ard </a:t>
            </a:r>
            <a:r>
              <a:rPr lang="en-GB" dirty="0" smtClean="0">
                <a:effectLst/>
              </a:rPr>
              <a:t>front-end </a:t>
            </a:r>
            <a:r>
              <a:rPr lang="en-GB" dirty="0" smtClean="0">
                <a:effectLst/>
              </a:rPr>
              <a:t>electronics</a:t>
            </a:r>
          </a:p>
          <a:p>
            <a:pPr lvl="2"/>
            <a:r>
              <a:rPr lang="en-GB" dirty="0" smtClean="0">
                <a:effectLst/>
              </a:rPr>
              <a:t>Collaboration with EP underway to design &amp; produce ASIC</a:t>
            </a:r>
            <a:endParaRPr lang="en-GB" dirty="0" smtClean="0"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5</a:t>
            </a:fld>
            <a:endParaRPr lang="en-US"/>
          </a:p>
        </p:txBody>
      </p:sp>
      <p:pic>
        <p:nvPicPr>
          <p:cNvPr id="7" name="Picture 4" descr="P100081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94218" y="1344040"/>
            <a:ext cx="2913304" cy="2185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2"/>
          <p:cNvSpPr txBox="1">
            <a:spLocks/>
          </p:cNvSpPr>
          <p:nvPr/>
        </p:nvSpPr>
        <p:spPr>
          <a:xfrm>
            <a:off x="454921" y="1474532"/>
            <a:ext cx="5639297" cy="1419362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63500" dist="63500" dir="2700000" algn="tl" rotWithShape="0">
                    <a:schemeClr val="bg1">
                      <a:lumMod val="75000"/>
                      <a:alpha val="5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1616075" indent="-18415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r>
              <a:rPr lang="en-GB" sz="2000" dirty="0" smtClean="0">
                <a:effectLst/>
              </a:rPr>
              <a:t>Prevents damage to accelerator components</a:t>
            </a:r>
          </a:p>
          <a:p>
            <a:pPr lvl="2"/>
            <a:r>
              <a:rPr lang="en-GB" sz="2000" dirty="0" smtClean="0">
                <a:effectLst/>
              </a:rPr>
              <a:t>Avoids quenches &amp; associated time-consuming </a:t>
            </a:r>
            <a:r>
              <a:rPr lang="en-GB" sz="2000" dirty="0" err="1" smtClean="0">
                <a:effectLst/>
              </a:rPr>
              <a:t>cryo</a:t>
            </a:r>
            <a:r>
              <a:rPr lang="en-GB" sz="2000" dirty="0" smtClean="0">
                <a:effectLst/>
              </a:rPr>
              <a:t> recovery</a:t>
            </a:r>
          </a:p>
          <a:p>
            <a:pPr lvl="8"/>
            <a:endParaRPr lang="en-GB" dirty="0" smtClean="0">
              <a:effectLst/>
            </a:endParaRPr>
          </a:p>
          <a:p>
            <a:pPr marL="457200" lvl="2" indent="0">
              <a:buNone/>
            </a:pPr>
            <a:endParaRPr lang="en-US" sz="2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99168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Beam Position Monitoring for HL-LHC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34127"/>
            <a:ext cx="8686800" cy="3116767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>
                <a:effectLst/>
              </a:rPr>
              <a:t>Beam Position System</a:t>
            </a:r>
          </a:p>
          <a:p>
            <a:pPr lvl="1"/>
            <a:r>
              <a:rPr lang="en-US" dirty="0" smtClean="0">
                <a:effectLst/>
              </a:rPr>
              <a:t>Over 500 BPMs per beam capable of bunch by bunch acquisition</a:t>
            </a:r>
          </a:p>
          <a:p>
            <a:pPr lvl="2"/>
            <a:r>
              <a:rPr lang="en-US" dirty="0" smtClean="0">
                <a:effectLst/>
              </a:rPr>
              <a:t>No performance increase required for arc BPMs </a:t>
            </a:r>
          </a:p>
          <a:p>
            <a:pPr lvl="2"/>
            <a:r>
              <a:rPr lang="en-US" dirty="0" smtClean="0">
                <a:effectLst/>
              </a:rPr>
              <a:t>Renovation of the electronics foreseen for Long Shutdown 3 (2023-2025)</a:t>
            </a:r>
          </a:p>
          <a:p>
            <a:r>
              <a:rPr lang="en-US" dirty="0" smtClean="0">
                <a:effectLst/>
              </a:rPr>
              <a:t>New BPMs required for HL-LHC insertion regions</a:t>
            </a:r>
          </a:p>
          <a:p>
            <a:pPr lvl="2"/>
            <a:r>
              <a:rPr lang="en-US" dirty="0" smtClean="0">
                <a:effectLst/>
              </a:rPr>
              <a:t>Directional </a:t>
            </a:r>
            <a:r>
              <a:rPr lang="en-US" dirty="0" err="1" smtClean="0">
                <a:effectLst/>
              </a:rPr>
              <a:t>stripline</a:t>
            </a:r>
            <a:r>
              <a:rPr lang="en-US" dirty="0" smtClean="0">
                <a:effectLst/>
              </a:rPr>
              <a:t> BPMs</a:t>
            </a:r>
          </a:p>
          <a:p>
            <a:pPr lvl="2"/>
            <a:r>
              <a:rPr lang="en-US" dirty="0" smtClean="0">
                <a:effectLst/>
              </a:rPr>
              <a:t>Distinguish between both beams (in same vacuum chamber)</a:t>
            </a:r>
          </a:p>
          <a:p>
            <a:pPr lvl="2"/>
            <a:r>
              <a:rPr lang="en-US" dirty="0" smtClean="0">
                <a:effectLst/>
              </a:rPr>
              <a:t>Limited by signal isolation of one beam on the other</a:t>
            </a:r>
          </a:p>
          <a:p>
            <a:pPr lvl="4"/>
            <a:r>
              <a:rPr lang="en-US" dirty="0" smtClean="0">
                <a:effectLst/>
              </a:rPr>
              <a:t>Location </a:t>
            </a:r>
            <a:r>
              <a:rPr lang="en-US" dirty="0" err="1" smtClean="0">
                <a:effectLst/>
              </a:rPr>
              <a:t>optimised</a:t>
            </a:r>
            <a:r>
              <a:rPr lang="en-US" dirty="0" smtClean="0">
                <a:effectLst/>
              </a:rPr>
              <a:t> for time separation</a:t>
            </a:r>
          </a:p>
          <a:p>
            <a:pPr lvl="4"/>
            <a:r>
              <a:rPr lang="en-US" dirty="0" smtClean="0">
                <a:effectLst/>
              </a:rPr>
              <a:t>Directivity </a:t>
            </a:r>
            <a:r>
              <a:rPr lang="en-US" dirty="0" err="1" smtClean="0">
                <a:effectLst/>
              </a:rPr>
              <a:t>optimised</a:t>
            </a:r>
            <a:r>
              <a:rPr lang="en-US" dirty="0" smtClean="0">
                <a:effectLst/>
              </a:rPr>
              <a:t> by design</a:t>
            </a:r>
          </a:p>
          <a:p>
            <a:endParaRPr lang="en-US" dirty="0"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6</a:t>
            </a:fld>
            <a:endParaRPr lang="en-US"/>
          </a:p>
        </p:txBody>
      </p:sp>
      <p:pic>
        <p:nvPicPr>
          <p:cNvPr id="16" name="Content Placeholder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288" y="4396539"/>
            <a:ext cx="8509424" cy="1488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9272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Challenges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501141"/>
            <a:ext cx="5194440" cy="4251960"/>
          </a:xfrm>
        </p:spPr>
        <p:txBody>
          <a:bodyPr>
            <a:normAutofit fontScale="85000" lnSpcReduction="20000"/>
          </a:bodyPr>
          <a:lstStyle/>
          <a:p>
            <a:r>
              <a:rPr lang="en-US" sz="3200" dirty="0"/>
              <a:t>Both beams in a single vacuum chamber</a:t>
            </a:r>
          </a:p>
          <a:p>
            <a:r>
              <a:rPr lang="en-US" sz="3200" dirty="0"/>
              <a:t>Octagonal vacuum chamber</a:t>
            </a:r>
          </a:p>
          <a:p>
            <a:r>
              <a:rPr lang="en-US" sz="3200" dirty="0"/>
              <a:t>Cryogenic BPMs installed in vacuum</a:t>
            </a:r>
          </a:p>
          <a:p>
            <a:r>
              <a:rPr lang="en-US" sz="3200" dirty="0"/>
              <a:t>Tungsten blocks at H and V planes to absorb collision debris</a:t>
            </a:r>
          </a:p>
          <a:p>
            <a:r>
              <a:rPr lang="en-US" sz="3200" dirty="0"/>
              <a:t>Heat load due to electron cloud</a:t>
            </a:r>
          </a:p>
          <a:p>
            <a:r>
              <a:rPr lang="en-US" sz="3200" dirty="0"/>
              <a:t>Complicated </a:t>
            </a:r>
            <a:r>
              <a:rPr lang="en-US" sz="3200" dirty="0" smtClean="0"/>
              <a:t>integration and alignment</a:t>
            </a:r>
            <a:endParaRPr lang="en-GB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IR1/IR5 LSS BPM update / 15/11/2017 / M. Krupa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>
          <a:xfrm>
            <a:off x="5861248" y="945831"/>
            <a:ext cx="2743200" cy="2743200"/>
            <a:chOff x="6814903" y="644920"/>
            <a:chExt cx="1828800" cy="182880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14903" y="644920"/>
              <a:ext cx="1828800" cy="1828800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7848594" y="1050290"/>
              <a:ext cx="296235" cy="3488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</a:t>
              </a:r>
              <a:endPara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5870285" y="3885957"/>
            <a:ext cx="2662155" cy="2640335"/>
            <a:chOff x="6814903" y="2590216"/>
            <a:chExt cx="1828800" cy="181381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14903" y="2590216"/>
              <a:ext cx="1828800" cy="1813810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7901701" y="2920421"/>
              <a:ext cx="305253" cy="3594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B</a:t>
              </a:r>
              <a:endPara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6400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BPM directivity</a:t>
            </a:r>
            <a:endParaRPr lang="en-GB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IR1/IR5 LSS BPM update / 15/11/2017 / M. Krupa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340768"/>
            <a:ext cx="8593396" cy="177378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825465"/>
            <a:ext cx="8593396" cy="1835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189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Mechanics, integration and alignment</a:t>
            </a:r>
            <a:endParaRPr lang="en-GB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IR1/IR5 LSS BPM update / 15/11/2017 / M. Krupa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476" b="98624" l="3418" r="90127">
                        <a14:foregroundMark x1="42405" y1="8666" x2="37595" y2="26685"/>
                        <a14:foregroundMark x1="39620" y1="18294" x2="51392" y2="23109"/>
                        <a14:foregroundMark x1="50633" y1="23934" x2="90127" y2="339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24744"/>
            <a:ext cx="3762900" cy="3462821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6424" y="2267580"/>
            <a:ext cx="5076056" cy="148826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99246" y="3995772"/>
            <a:ext cx="26932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Courtesy: N. Chritin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5537" y="4653136"/>
            <a:ext cx="83529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Mechanical design well advanced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Integration with the interconnects and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A5A5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alignment ongoing with other WPs</a:t>
            </a: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5A5A5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5208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4-3-CSR2016.pptx" id="{37610B82-38C5-4A79-9AD6-9055ADFB9289}" vid="{B895EA73-40B8-4DB4-B376-5DB62EC8AB97}"/>
    </a:ext>
  </a:extLst>
</a:theme>
</file>

<file path=ppt/theme/theme3.xml><?xml version="1.0" encoding="utf-8"?>
<a:theme xmlns:a="http://schemas.openxmlformats.org/drawingml/2006/main" name="1_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3D553D58-F42B-43B9-BDA1-90638D0CBA0D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4589</TotalTime>
  <Words>1278</Words>
  <Application>Microsoft Office PowerPoint</Application>
  <PresentationFormat>On-screen Show (4:3)</PresentationFormat>
  <Paragraphs>262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Calibri</vt:lpstr>
      <vt:lpstr>Wingdings</vt:lpstr>
      <vt:lpstr>HiLumiLHC_PresentationTemplate</vt:lpstr>
      <vt:lpstr>Thème Office</vt:lpstr>
      <vt:lpstr>1_Thème Office</vt:lpstr>
      <vt:lpstr>2_Thème Office</vt:lpstr>
      <vt:lpstr>Beam Instrumentation and Diagnostics for High Luminosity LHC</vt:lpstr>
      <vt:lpstr>Goal of High Luminosity LHC</vt:lpstr>
      <vt:lpstr>Critical zones around ATLAS &amp; CMS</vt:lpstr>
      <vt:lpstr>Scope of WP13 – Beam Instrumentation and Long-Range Beam-Beam Compensation</vt:lpstr>
      <vt:lpstr>Beam Loss Monitoring for HL-LHC</vt:lpstr>
      <vt:lpstr>Beam Position Monitoring for HL-LHC</vt:lpstr>
      <vt:lpstr>Challenges</vt:lpstr>
      <vt:lpstr>BPM directivity</vt:lpstr>
      <vt:lpstr>Mechanics, integration and alignment</vt:lpstr>
      <vt:lpstr>String test</vt:lpstr>
      <vt:lpstr>Gas Jet Monitor</vt:lpstr>
      <vt:lpstr>Gas Jet Monitor</vt:lpstr>
      <vt:lpstr>Luminosity Monitors</vt:lpstr>
      <vt:lpstr>BRAN prototype for HL-LHC</vt:lpstr>
      <vt:lpstr>Intra-Bunch Diagnostics</vt:lpstr>
      <vt:lpstr>PowerPoint Presentation</vt:lpstr>
      <vt:lpstr>PowerPoint Presentation</vt:lpstr>
      <vt:lpstr>Halo Diagnostics for HL-LHC</vt:lpstr>
      <vt:lpstr>Upgrade of Synchrotron Light Diagnostics</vt:lpstr>
      <vt:lpstr>Prototyping the Coronagraph in LHC</vt:lpstr>
      <vt:lpstr>Non-invasive beam size measurement</vt:lpstr>
      <vt:lpstr>Long-Range Beam-Beam Compensation</vt:lpstr>
      <vt:lpstr>Summary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Cecile Noels</dc:creator>
  <cp:lastModifiedBy>Rhodri Jones</cp:lastModifiedBy>
  <cp:revision>102</cp:revision>
  <dcterms:created xsi:type="dcterms:W3CDTF">2011-12-13T14:40:13Z</dcterms:created>
  <dcterms:modified xsi:type="dcterms:W3CDTF">2018-03-07T18:35:37Z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