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4"/>
  </p:notesMasterIdLst>
  <p:handoutMasterIdLst>
    <p:handoutMasterId r:id="rId25"/>
  </p:handoutMasterIdLst>
  <p:sldIdLst>
    <p:sldId id="256" r:id="rId5"/>
    <p:sldId id="279" r:id="rId6"/>
    <p:sldId id="288" r:id="rId7"/>
    <p:sldId id="289" r:id="rId8"/>
    <p:sldId id="290" r:id="rId9"/>
    <p:sldId id="293" r:id="rId10"/>
    <p:sldId id="292" r:id="rId11"/>
    <p:sldId id="294" r:id="rId12"/>
    <p:sldId id="295" r:id="rId13"/>
    <p:sldId id="296" r:id="rId14"/>
    <p:sldId id="299" r:id="rId15"/>
    <p:sldId id="300" r:id="rId16"/>
    <p:sldId id="285" r:id="rId17"/>
    <p:sldId id="298" r:id="rId18"/>
    <p:sldId id="291" r:id="rId19"/>
    <p:sldId id="297" r:id="rId20"/>
    <p:sldId id="302" r:id="rId21"/>
    <p:sldId id="301" r:id="rId22"/>
    <p:sldId id="303" r:id="rId23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AD8DC143-9A20-4316-A785-1970F30872E9}">
          <p14:sldIdLst>
            <p14:sldId id="256"/>
            <p14:sldId id="279"/>
            <p14:sldId id="288"/>
            <p14:sldId id="289"/>
            <p14:sldId id="290"/>
            <p14:sldId id="293"/>
            <p14:sldId id="292"/>
            <p14:sldId id="294"/>
            <p14:sldId id="295"/>
            <p14:sldId id="296"/>
            <p14:sldId id="299"/>
            <p14:sldId id="300"/>
            <p14:sldId id="285"/>
            <p14:sldId id="298"/>
            <p14:sldId id="291"/>
            <p14:sldId id="297"/>
            <p14:sldId id="302"/>
            <p14:sldId id="301"/>
            <p14:sldId id="30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74" autoAdjust="0"/>
    <p:restoredTop sz="94660"/>
  </p:normalViewPr>
  <p:slideViewPr>
    <p:cSldViewPr snapToObjects="1" showGuides="1">
      <p:cViewPr varScale="1">
        <p:scale>
          <a:sx n="116" d="100"/>
          <a:sy n="116" d="100"/>
        </p:scale>
        <p:origin x="876" y="102"/>
      </p:cViewPr>
      <p:guideLst>
        <p:guide orient="horz" pos="4080"/>
        <p:guide pos="2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ECF580-0851-A34A-A4AB-280CF4E646CC}" type="datetime1">
              <a:rPr lang="en-US" smtClean="0"/>
              <a:t>3/6/2018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558021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85C444-E552-5841-BBFE-C58E504E7E30}" type="datetime1">
              <a:rPr lang="en-US" smtClean="0"/>
              <a:t>3/6/2018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875210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64971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US" noProof="0" smtClean="0"/>
              <a:t>R. De Maria, 80th WP2 Meeting, 1/11/2016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 smtClean="0"/>
              <a:t>R. De Maria, 80th WP2 Meeting, 1/11/2016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 smtClean="0"/>
              <a:t>R. De Maria, 80th WP2 Meeting, 1/11/2016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 smtClean="0"/>
              <a:t>R. De Maria, 80th WP2 Meeting, 1/11/2016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n-US" noProof="0" smtClean="0"/>
              <a:t>R. De Maria, 80th WP2 Meeting, 1/11/2016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US" noProof="0" smtClean="0"/>
              <a:t>R. De Maria, 80th WP2 Meeting, 1/11/2016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en-US" noProof="0" smtClean="0"/>
              <a:t>R. De Maria, 80th WP2 Meeting, 1/11/2016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5769864" y="3154680"/>
            <a:ext cx="6537962" cy="2286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De Maria, 80th WP2 Meeting, 1/11/2016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744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noProof="0" smtClean="0"/>
              <a:t>R. De Maria, 80th WP2 Meeting, 1/11/2016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  <p:sldLayoutId id="2147483662" r:id="rId8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gi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tmp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642139/" TargetMode="External"/><Relationship Id="rId2" Type="http://schemas.openxmlformats.org/officeDocument/2006/relationships/image" Target="../media/image23.tmp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IR4 Optics for HL-LHC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619400"/>
            <a:ext cx="6480000" cy="11718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R. De Maria</a:t>
            </a:r>
          </a:p>
          <a:p>
            <a:pPr algn="ctr"/>
            <a:r>
              <a:rPr lang="en-US" dirty="0" smtClean="0"/>
              <a:t>Thanks to S. Fartoukh</a:t>
            </a:r>
            <a:r>
              <a:rPr lang="en-US" dirty="0"/>
              <a:t>, </a:t>
            </a:r>
            <a:r>
              <a:rPr lang="en-US" dirty="0" smtClean="0"/>
              <a:t>A. Rossi, A. Mereghetti.</a:t>
            </a:r>
          </a:p>
          <a:p>
            <a:pPr algn="ctr"/>
            <a:endParaRPr lang="en-US" dirty="0" smtClean="0"/>
          </a:p>
          <a:p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 Meeting 6/3/2018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3584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IR4: Optics changed during the ramp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13336638"/>
              </p:ext>
            </p:extLst>
          </p:nvPr>
        </p:nvGraphicFramePr>
        <p:xfrm>
          <a:off x="899592" y="1196752"/>
          <a:ext cx="6642102" cy="3870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1580">
                  <a:extLst>
                    <a:ext uri="{9D8B030D-6E8A-4147-A177-3AD203B41FA5}">
                      <a16:colId xmlns:a16="http://schemas.microsoft.com/office/drawing/2014/main" val="1266668676"/>
                    </a:ext>
                  </a:extLst>
                </a:gridCol>
                <a:gridCol w="625793">
                  <a:extLst>
                    <a:ext uri="{9D8B030D-6E8A-4147-A177-3AD203B41FA5}">
                      <a16:colId xmlns:a16="http://schemas.microsoft.com/office/drawing/2014/main" val="2165834344"/>
                    </a:ext>
                  </a:extLst>
                </a:gridCol>
                <a:gridCol w="1511618">
                  <a:extLst>
                    <a:ext uri="{9D8B030D-6E8A-4147-A177-3AD203B41FA5}">
                      <a16:colId xmlns:a16="http://schemas.microsoft.com/office/drawing/2014/main" val="3297536350"/>
                    </a:ext>
                  </a:extLst>
                </a:gridCol>
                <a:gridCol w="1632268">
                  <a:extLst>
                    <a:ext uri="{9D8B030D-6E8A-4147-A177-3AD203B41FA5}">
                      <a16:colId xmlns:a16="http://schemas.microsoft.com/office/drawing/2014/main" val="157544415"/>
                    </a:ext>
                  </a:extLst>
                </a:gridCol>
                <a:gridCol w="1660843">
                  <a:extLst>
                    <a:ext uri="{9D8B030D-6E8A-4147-A177-3AD203B41FA5}">
                      <a16:colId xmlns:a16="http://schemas.microsoft.com/office/drawing/2014/main" val="1920568062"/>
                    </a:ext>
                  </a:extLst>
                </a:gridCol>
              </a:tblGrid>
              <a:tr h="119812">
                <a:tc>
                  <a:txBody>
                    <a:bodyPr/>
                    <a:lstStyle/>
                    <a:p>
                      <a:r>
                        <a:rPr lang="el-GR" sz="1400" dirty="0" smtClean="0"/>
                        <a:t>β</a:t>
                      </a:r>
                      <a:r>
                        <a:rPr lang="en-US" sz="1400" baseline="-25000" dirty="0" smtClean="0"/>
                        <a:t>xB1</a:t>
                      </a:r>
                      <a:r>
                        <a:rPr lang="en-US" sz="1400" baseline="0" dirty="0" smtClean="0"/>
                        <a:t>/</a:t>
                      </a:r>
                      <a:r>
                        <a:rPr lang="el-GR" sz="1400" dirty="0" smtClean="0"/>
                        <a:t>β</a:t>
                      </a:r>
                      <a:r>
                        <a:rPr lang="en-US" sz="1400" baseline="-25000" dirty="0" smtClean="0"/>
                        <a:t>yB1</a:t>
                      </a:r>
                    </a:p>
                    <a:p>
                      <a:r>
                        <a:rPr lang="el-GR" sz="1400" dirty="0" smtClean="0"/>
                        <a:t>β</a:t>
                      </a:r>
                      <a:r>
                        <a:rPr lang="en-US" sz="1400" baseline="-25000" dirty="0" smtClean="0"/>
                        <a:t>xB2</a:t>
                      </a:r>
                      <a:r>
                        <a:rPr lang="en-US" sz="1400" baseline="0" dirty="0" smtClean="0"/>
                        <a:t>/</a:t>
                      </a:r>
                      <a:r>
                        <a:rPr lang="el-GR" sz="1400" dirty="0" smtClean="0"/>
                        <a:t>β</a:t>
                      </a:r>
                      <a:r>
                        <a:rPr lang="en-US" sz="1400" baseline="-25000" dirty="0" smtClean="0"/>
                        <a:t>yB2</a:t>
                      </a:r>
                      <a:r>
                        <a:rPr lang="en-US" sz="1400" baseline="0" dirty="0" smtClean="0"/>
                        <a:t>[m]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Pos.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HLLHC</a:t>
                      </a:r>
                    </a:p>
                    <a:p>
                      <a:r>
                        <a:rPr lang="en-US" sz="1400" dirty="0" smtClean="0"/>
                        <a:t>No</a:t>
                      </a:r>
                      <a:r>
                        <a:rPr lang="en-US" sz="1400" baseline="0" dirty="0" smtClean="0"/>
                        <a:t> ramp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HLLHC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Ramp </a:t>
                      </a:r>
                      <a:r>
                        <a:rPr lang="en-US" sz="1400" dirty="0" err="1" smtClean="0"/>
                        <a:t>elens</a:t>
                      </a:r>
                      <a:r>
                        <a:rPr lang="en-US" sz="1400" dirty="0" smtClean="0"/>
                        <a:t> max</a:t>
                      </a: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LHC</a:t>
                      </a:r>
                    </a:p>
                    <a:p>
                      <a:r>
                        <a:rPr lang="en-US" sz="1400" dirty="0" smtClean="0"/>
                        <a:t>Ramp all round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203878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e-lens</a:t>
                      </a:r>
                      <a:endParaRPr lang="en-GB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280/280/280/280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500/500/500/500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300/300/300/300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8176926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BSRT/I</a:t>
                      </a: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D3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206/351/206/384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265/624/386/634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300/300/300/300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96586020"/>
                  </a:ext>
                </a:extLst>
              </a:tr>
              <a:tr h="145772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/>
                        <a:t>BGI</a:t>
                      </a:r>
                      <a:endParaRPr lang="en-GB" sz="14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D3-4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314/270/314/262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587/472/541/470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309/309/309/309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09448097"/>
                  </a:ext>
                </a:extLst>
              </a:tr>
              <a:tr h="145772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WS</a:t>
                      </a: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D3-4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197/402/197/453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195/695/350/710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317/317/317/317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794983407"/>
                  </a:ext>
                </a:extLst>
              </a:tr>
              <a:tr h="14577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BQSH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Q5-7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577/ 58/405/240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284/211/638/417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864/ 76/341/341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01171185"/>
                  </a:ext>
                </a:extLst>
              </a:tr>
              <a:tr h="14577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BQSV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Q5-7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201/451/124/506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157/757/161/831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337/337/ 86/811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28749104"/>
                  </a:ext>
                </a:extLst>
              </a:tr>
              <a:tr h="14577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BPLH1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Q5-7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543/117/396/270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270/303/602/453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809/116/316/409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76263590"/>
                  </a:ext>
                </a:extLst>
              </a:tr>
              <a:tr h="14577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BPLH2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Q5-7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543/ 51/479/168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272/201/554/374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826/ 72/601/209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12299541"/>
                  </a:ext>
                </a:extLst>
              </a:tr>
              <a:tr h="14577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BPLV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Q5-7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260/389/201/517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164/678/328/777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425/295/338/338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41774040"/>
                  </a:ext>
                </a:extLst>
              </a:tr>
              <a:tr h="14577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BQLV2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Q5-7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-/-/</a:t>
                      </a:r>
                      <a:r>
                        <a:rPr lang="en-GB" sz="1400" b="0" i="0" u="none" strike="noStrike" dirty="0">
                          <a:effectLst/>
                          <a:latin typeface="Arial" panose="020B0604020202020204" pitchFamily="34" charset="0"/>
                        </a:rPr>
                        <a:t>124/483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-/-/</a:t>
                      </a:r>
                      <a:r>
                        <a:rPr lang="en-GB" sz="1400" b="0" i="0" u="none" strike="noStrike" dirty="0">
                          <a:effectLst/>
                          <a:latin typeface="Arial" panose="020B0604020202020204" pitchFamily="34" charset="0"/>
                        </a:rPr>
                        <a:t>156/801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-/-/ </a:t>
                      </a:r>
                      <a:r>
                        <a:rPr lang="en-GB" sz="1400" b="0" i="0" u="none" strike="noStrike" dirty="0">
                          <a:effectLst/>
                          <a:latin typeface="Arial" panose="020B0604020202020204" pitchFamily="34" charset="0"/>
                        </a:rPr>
                        <a:t>84/780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81080554"/>
                  </a:ext>
                </a:extLst>
              </a:tr>
              <a:tr h="14577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BPLX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Q5-7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375/246/280/371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208/489/418/609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effectLst/>
                          <a:latin typeface="Arial" panose="020B0604020202020204" pitchFamily="34" charset="0"/>
                        </a:rPr>
                        <a:t>584/203/217/572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08792099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151620" y="5188171"/>
            <a:ext cx="68407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With optics transition during the ramp one can aim at substantially increase beta at the instrumentation.</a:t>
            </a:r>
          </a:p>
          <a:p>
            <a:endParaRPr lang="en-US" dirty="0"/>
          </a:p>
          <a:p>
            <a:r>
              <a:rPr lang="en-US" dirty="0" smtClean="0"/>
              <a:t>Values for 15 cm round, flats and MS10-14F may have smaller values since they are harder to optimize.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7295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IR4: Optics changed during the ramp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107923"/>
            <a:ext cx="3360000" cy="252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1124414"/>
            <a:ext cx="3360000" cy="2520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37" t="11082" r="8737" b="7015"/>
          <a:stretch/>
        </p:blipFill>
        <p:spPr>
          <a:xfrm>
            <a:off x="983220" y="3496504"/>
            <a:ext cx="7072139" cy="324486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131840" y="4036422"/>
            <a:ext cx="1283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ATS scale </a:t>
            </a:r>
            <a:endParaRPr lang="en-GB" dirty="0"/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2987824" y="4405754"/>
            <a:ext cx="1531465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5111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0" y="3262256"/>
            <a:ext cx="7920000" cy="36618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IR4: Optics changed during the ramp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107923"/>
            <a:ext cx="3360000" cy="252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1124414"/>
            <a:ext cx="3360000" cy="25200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131840" y="4036422"/>
            <a:ext cx="1283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ATS scale </a:t>
            </a:r>
            <a:endParaRPr lang="en-GB" dirty="0"/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2263760" y="4405754"/>
            <a:ext cx="1531465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5796136" y="6568431"/>
            <a:ext cx="28905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smooth but not acceptable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642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Phase Advance constraints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1"/>
            <a:ext cx="8280480" cy="17777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dirty="0" smtClean="0"/>
              <a:t>Phase advance constraints from IP1/5 to IP4 cannot be resolved today because:</a:t>
            </a:r>
          </a:p>
          <a:p>
            <a:r>
              <a:rPr lang="en-US" sz="1600" dirty="0" smtClean="0"/>
              <a:t>MS 10 Option has impact on µ</a:t>
            </a:r>
            <a:r>
              <a:rPr lang="en-US" sz="1600" baseline="-25000" dirty="0" smtClean="0"/>
              <a:t>y</a:t>
            </a:r>
            <a:r>
              <a:rPr lang="en-US" sz="1600" dirty="0" smtClean="0"/>
              <a:t> ARC45</a:t>
            </a:r>
          </a:p>
          <a:p>
            <a:r>
              <a:rPr lang="en-US" sz="1600" dirty="0"/>
              <a:t>Lifetime studies depending on </a:t>
            </a:r>
            <a:r>
              <a:rPr lang="el-GR" sz="1600" dirty="0"/>
              <a:t>Δ</a:t>
            </a:r>
            <a:r>
              <a:rPr lang="en-US" sz="1600" dirty="0"/>
              <a:t>µ</a:t>
            </a:r>
            <a:r>
              <a:rPr lang="en-US" sz="1600" baseline="-25000" dirty="0"/>
              <a:t>x/y</a:t>
            </a:r>
            <a:r>
              <a:rPr lang="en-US" sz="1600" dirty="0"/>
              <a:t> IP1-IP5 can further constraint the phase</a:t>
            </a:r>
            <a:r>
              <a:rPr lang="en-US" sz="1600" dirty="0" smtClean="0"/>
              <a:t>.</a:t>
            </a:r>
          </a:p>
          <a:p>
            <a:r>
              <a:rPr lang="en-US" sz="1600" dirty="0" smtClean="0"/>
              <a:t>MKD-TCT constraints µ</a:t>
            </a:r>
            <a:r>
              <a:rPr lang="en-US" sz="1600" baseline="-25000" dirty="0" smtClean="0"/>
              <a:t>x</a:t>
            </a:r>
            <a:r>
              <a:rPr lang="en-US" sz="1600" dirty="0" smtClean="0"/>
              <a:t> in almost all the ring</a:t>
            </a:r>
          </a:p>
          <a:p>
            <a:r>
              <a:rPr lang="en-US" sz="1600" dirty="0" smtClean="0"/>
              <a:t>During ATS </a:t>
            </a:r>
            <a:r>
              <a:rPr lang="el-GR" sz="1600" dirty="0"/>
              <a:t>Δ</a:t>
            </a:r>
            <a:r>
              <a:rPr lang="en-US" sz="1600" dirty="0" smtClean="0"/>
              <a:t>µ</a:t>
            </a:r>
            <a:r>
              <a:rPr lang="en-US" sz="1600" baseline="-25000" dirty="0" smtClean="0"/>
              <a:t>x </a:t>
            </a:r>
            <a:r>
              <a:rPr lang="en-US" sz="1600" dirty="0" smtClean="0"/>
              <a:t>IP4 to IP1/5 changes during ATS squeeze</a:t>
            </a:r>
          </a:p>
          <a:p>
            <a:pPr marL="0" indent="0">
              <a:buNone/>
            </a:pPr>
            <a:r>
              <a:rPr lang="en-US" sz="1600" dirty="0" smtClean="0"/>
              <a:t>Best bet: 2 location space by </a:t>
            </a:r>
            <a:r>
              <a:rPr lang="el-GR" sz="1600" dirty="0" smtClean="0"/>
              <a:t>π</a:t>
            </a:r>
            <a:r>
              <a:rPr lang="en-US" sz="1600" dirty="0" smtClean="0"/>
              <a:t>/2 (as the ADT) to be at least sensitive in one instrument</a:t>
            </a:r>
            <a:endParaRPr lang="en-GB" sz="1600" dirty="0" smtClean="0"/>
          </a:p>
          <a:p>
            <a:pPr marL="0" indent="0">
              <a:buNone/>
            </a:pPr>
            <a:endParaRPr lang="en-GB" sz="1600" dirty="0"/>
          </a:p>
          <a:p>
            <a:pPr marL="0" indent="0">
              <a:buNone/>
            </a:pPr>
            <a:endParaRPr lang="en-GB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406" y="3316153"/>
            <a:ext cx="8115406" cy="270513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843808" y="6093296"/>
            <a:ext cx="30059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HLLHCV1.3 round squeeze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85672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Phase Advance constraints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1"/>
            <a:ext cx="8280480" cy="17777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dirty="0" smtClean="0"/>
              <a:t>Phase advance constraints from IP1/5 to IP4 cannot be resolved today because:</a:t>
            </a:r>
          </a:p>
          <a:p>
            <a:r>
              <a:rPr lang="en-US" sz="1600" dirty="0" smtClean="0"/>
              <a:t>MS 10 Option has impact on µ</a:t>
            </a:r>
            <a:r>
              <a:rPr lang="en-US" sz="1600" baseline="-25000" dirty="0" smtClean="0"/>
              <a:t>y</a:t>
            </a:r>
            <a:r>
              <a:rPr lang="en-US" sz="1600" dirty="0" smtClean="0"/>
              <a:t> ARC45</a:t>
            </a:r>
          </a:p>
          <a:p>
            <a:r>
              <a:rPr lang="en-US" sz="1600" dirty="0"/>
              <a:t>Lifetime studies depending on </a:t>
            </a:r>
            <a:r>
              <a:rPr lang="el-GR" sz="1600" dirty="0"/>
              <a:t>Δ</a:t>
            </a:r>
            <a:r>
              <a:rPr lang="en-US" sz="1600" dirty="0"/>
              <a:t>µ</a:t>
            </a:r>
            <a:r>
              <a:rPr lang="en-US" sz="1600" baseline="-25000" dirty="0"/>
              <a:t>x/y</a:t>
            </a:r>
            <a:r>
              <a:rPr lang="en-US" sz="1600" dirty="0"/>
              <a:t> IP1-IP5 can further constraint the phase</a:t>
            </a:r>
            <a:r>
              <a:rPr lang="en-US" sz="1600" dirty="0" smtClean="0"/>
              <a:t>.</a:t>
            </a:r>
          </a:p>
          <a:p>
            <a:r>
              <a:rPr lang="en-US" sz="1600" dirty="0" smtClean="0"/>
              <a:t>MKD-TCT constraints µ</a:t>
            </a:r>
            <a:r>
              <a:rPr lang="en-US" sz="1600" baseline="-25000" dirty="0" smtClean="0"/>
              <a:t>x</a:t>
            </a:r>
            <a:r>
              <a:rPr lang="en-US" sz="1600" dirty="0" smtClean="0"/>
              <a:t> in almost all the ring</a:t>
            </a:r>
          </a:p>
          <a:p>
            <a:r>
              <a:rPr lang="en-US" sz="1600" dirty="0" smtClean="0"/>
              <a:t>During ATS </a:t>
            </a:r>
            <a:r>
              <a:rPr lang="el-GR" sz="1600" dirty="0"/>
              <a:t>Δ</a:t>
            </a:r>
            <a:r>
              <a:rPr lang="en-US" sz="1600" dirty="0" smtClean="0"/>
              <a:t>µ</a:t>
            </a:r>
            <a:r>
              <a:rPr lang="en-US" sz="1600" baseline="-25000" dirty="0" smtClean="0"/>
              <a:t>x </a:t>
            </a:r>
            <a:r>
              <a:rPr lang="en-US" sz="1600" dirty="0" smtClean="0"/>
              <a:t>IP4 to IP1/5 changes during ATS squeeze</a:t>
            </a:r>
          </a:p>
          <a:p>
            <a:pPr marL="0" indent="0">
              <a:buNone/>
            </a:pPr>
            <a:r>
              <a:rPr lang="en-US" sz="1600" dirty="0" smtClean="0"/>
              <a:t>Best bet: 2 location space by </a:t>
            </a:r>
            <a:r>
              <a:rPr lang="el-GR" sz="1600" dirty="0" smtClean="0"/>
              <a:t>π</a:t>
            </a:r>
            <a:r>
              <a:rPr lang="en-US" sz="1600" dirty="0" smtClean="0"/>
              <a:t>/2 (as the ADT) to be at least sensitive in one instrument</a:t>
            </a:r>
            <a:endParaRPr lang="en-GB" sz="1600" dirty="0" smtClean="0"/>
          </a:p>
          <a:p>
            <a:pPr marL="0" indent="0">
              <a:buNone/>
            </a:pPr>
            <a:endParaRPr lang="en-GB" sz="1600" dirty="0"/>
          </a:p>
          <a:p>
            <a:pPr marL="0" indent="0">
              <a:buNone/>
            </a:pPr>
            <a:endParaRPr lang="en-GB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406" y="3316153"/>
            <a:ext cx="8115405" cy="270513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771800" y="6237312"/>
            <a:ext cx="3082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Example </a:t>
            </a:r>
            <a:r>
              <a:rPr lang="en-US" dirty="0"/>
              <a:t>r</a:t>
            </a:r>
            <a:r>
              <a:rPr lang="en-US" dirty="0" smtClean="0"/>
              <a:t>ound optics HL1.3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7594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Orbit in IR4 </a:t>
            </a:r>
            <a:r>
              <a:rPr lang="en-US" smtClean="0"/>
              <a:t>with e-lens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2655140"/>
            <a:ext cx="8136464" cy="28083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 smtClean="0"/>
              <a:t>Bent solenoids introduce a non negligible dipolar horizontal kick in particular at injection:</a:t>
            </a:r>
          </a:p>
          <a:p>
            <a:r>
              <a:rPr lang="en-US" sz="1800" dirty="0" smtClean="0"/>
              <a:t>2</a:t>
            </a:r>
            <a:r>
              <a:rPr lang="en-US" sz="1800" dirty="0"/>
              <a:t>·</a:t>
            </a:r>
            <a:r>
              <a:rPr lang="en-US" sz="1800" dirty="0" smtClean="0"/>
              <a:t>2.5 T·15 </a:t>
            </a:r>
            <a:r>
              <a:rPr lang="en-US" sz="1800" dirty="0" err="1" smtClean="0"/>
              <a:t>cm·sin</a:t>
            </a:r>
            <a:r>
              <a:rPr lang="en-US" sz="1800" dirty="0" smtClean="0"/>
              <a:t>(15°) ~ 0.2 Tm ~ 130 µrad@450GeV [specs from D. Perini, real field integral to be evaluated]</a:t>
            </a:r>
          </a:p>
          <a:p>
            <a:pPr marL="0" indent="0">
              <a:buNone/>
            </a:pPr>
            <a:r>
              <a:rPr lang="en-US" sz="1800" dirty="0" smtClean="0"/>
              <a:t>Since no close orbit corrector (closer is 80 – 100 m away)</a:t>
            </a:r>
          </a:p>
          <a:p>
            <a:r>
              <a:rPr lang="en-US" sz="1800" dirty="0" smtClean="0"/>
              <a:t>Absorb orbit change with a local orbit corrector</a:t>
            </a:r>
          </a:p>
          <a:p>
            <a:r>
              <a:rPr lang="en-US" sz="1800" dirty="0" smtClean="0"/>
              <a:t>If not possible at least one can us D3-D4 (as last resort…)</a:t>
            </a:r>
            <a:endParaRPr lang="en-US" sz="1800" dirty="0"/>
          </a:p>
          <a:p>
            <a:endParaRPr lang="en-US" sz="1800" dirty="0" smtClean="0"/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</p:txBody>
      </p:sp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8052" y="955849"/>
            <a:ext cx="3816116" cy="1537047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flipV="1">
            <a:off x="2699792" y="1531913"/>
            <a:ext cx="360040" cy="28803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5436096" y="1436340"/>
            <a:ext cx="360040" cy="28803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2712361" y="1521753"/>
            <a:ext cx="27620" cy="29649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2710334" y="1818250"/>
            <a:ext cx="338955" cy="169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5446638" y="1724372"/>
            <a:ext cx="338955" cy="169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5448189" y="1406845"/>
            <a:ext cx="27620" cy="29649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865162" y="1210282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B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610711" y="1178016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B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562963" y="1148556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B</a:t>
            </a:r>
            <a:r>
              <a:rPr lang="en-US" baseline="-25000" dirty="0" smtClean="0">
                <a:solidFill>
                  <a:srgbClr val="C00000"/>
                </a:solidFill>
              </a:rPr>
              <a:t>y</a:t>
            </a:r>
            <a:endParaRPr lang="en-GB" baseline="-25000" dirty="0">
              <a:solidFill>
                <a:srgbClr val="C0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240440" y="1045977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B</a:t>
            </a:r>
            <a:r>
              <a:rPr lang="en-US" baseline="-25000" dirty="0" smtClean="0">
                <a:solidFill>
                  <a:srgbClr val="C00000"/>
                </a:solidFill>
              </a:rPr>
              <a:t>y</a:t>
            </a:r>
            <a:endParaRPr lang="en-GB" baseline="-25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7946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Small aperture structure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400" dirty="0" smtClean="0"/>
              <a:t>W. Hofle asked for an aperture restriction to fit a small aperture structure (High-BW pickup).</a:t>
            </a:r>
          </a:p>
          <a:p>
            <a:endParaRPr lang="en-US" sz="1400" dirty="0"/>
          </a:p>
          <a:p>
            <a:pPr marL="0" indent="0">
              <a:buNone/>
            </a:pPr>
            <a:r>
              <a:rPr lang="en-US" sz="1400" dirty="0" smtClean="0"/>
              <a:t>Best location for round structure as close as possible to the e-lens:</a:t>
            </a:r>
          </a:p>
          <a:p>
            <a:r>
              <a:rPr lang="el-GR" sz="1400" dirty="0" smtClean="0"/>
              <a:t>β</a:t>
            </a:r>
            <a:r>
              <a:rPr lang="en-US" sz="1400" baseline="-25000" dirty="0" smtClean="0"/>
              <a:t>x</a:t>
            </a:r>
            <a:r>
              <a:rPr lang="en-US" sz="1400" dirty="0" smtClean="0"/>
              <a:t> and </a:t>
            </a:r>
            <a:r>
              <a:rPr lang="el-GR" sz="1400" dirty="0" smtClean="0"/>
              <a:t>β</a:t>
            </a:r>
            <a:r>
              <a:rPr lang="en-US" sz="1400" baseline="-25000" dirty="0" smtClean="0"/>
              <a:t>y</a:t>
            </a:r>
            <a:r>
              <a:rPr lang="en-US" sz="1400" dirty="0" smtClean="0"/>
              <a:t> ~280 m at injection</a:t>
            </a:r>
          </a:p>
          <a:p>
            <a:r>
              <a:rPr lang="en-US" sz="1400" dirty="0" smtClean="0"/>
              <a:t>Beam size (12.6 </a:t>
            </a:r>
            <a:r>
              <a:rPr lang="el-GR" sz="1400" dirty="0" smtClean="0"/>
              <a:t>σ</a:t>
            </a:r>
            <a:r>
              <a:rPr lang="en-US" sz="1400" dirty="0" smtClean="0"/>
              <a:t> + </a:t>
            </a:r>
            <a:r>
              <a:rPr lang="en-US" sz="1400" dirty="0" err="1" smtClean="0"/>
              <a:t>tol</a:t>
            </a:r>
            <a:r>
              <a:rPr lang="en-US" sz="1400" dirty="0" smtClean="0"/>
              <a:t>. ) </a:t>
            </a:r>
            <a:r>
              <a:rPr lang="en-US" sz="1400" dirty="0" smtClean="0"/>
              <a:t>~20 </a:t>
            </a:r>
            <a:r>
              <a:rPr lang="en-US" sz="1400" dirty="0" smtClean="0"/>
              <a:t>mm (radius) instead of 26 </a:t>
            </a:r>
            <a:r>
              <a:rPr lang="en-US" sz="1400" dirty="0" smtClean="0"/>
              <a:t>mm (e.g. in ADT)</a:t>
            </a:r>
            <a:endParaRPr lang="en-US" sz="1400" dirty="0" smtClean="0"/>
          </a:p>
          <a:p>
            <a:pPr marL="0" indent="0">
              <a:buNone/>
            </a:pPr>
            <a:r>
              <a:rPr lang="en-US" sz="1400" dirty="0"/>
              <a:t>	</a:t>
            </a:r>
            <a:endParaRPr lang="en-GB" sz="1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829" y="3573016"/>
            <a:ext cx="3694171" cy="277062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2115" y="3627176"/>
            <a:ext cx="3695999" cy="2772000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H="1" flipV="1">
            <a:off x="2555776" y="5013176"/>
            <a:ext cx="1609702" cy="86409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4978521" y="5013176"/>
            <a:ext cx="1321671" cy="86409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4165478" y="5688689"/>
            <a:ext cx="8130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e-lens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8926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HL-LHCV1.3 IR4 good starting point for e-lens and instrumentation optimizations</a:t>
            </a:r>
          </a:p>
          <a:p>
            <a:r>
              <a:rPr lang="en-US" dirty="0" smtClean="0"/>
              <a:t>Can be improved by taking advantage of the injected aperture.</a:t>
            </a:r>
          </a:p>
          <a:p>
            <a:r>
              <a:rPr lang="en-US" dirty="0" smtClean="0"/>
              <a:t>Can be further improved by performing optics transitions at cost of additional complexity that needs to be evaluated.</a:t>
            </a:r>
          </a:p>
          <a:p>
            <a:r>
              <a:rPr lang="en-US" dirty="0" smtClean="0"/>
              <a:t>Phase advance constraints are difficult to meet and can conflict with aperture and lifetime optimizations.</a:t>
            </a:r>
          </a:p>
          <a:p>
            <a:r>
              <a:rPr lang="en-US" dirty="0" smtClean="0"/>
              <a:t>Orbit effects of e-lens needs to be addressed.</a:t>
            </a:r>
          </a:p>
          <a:p>
            <a:r>
              <a:rPr lang="en-US" dirty="0" smtClean="0"/>
              <a:t>Close to e-lens one can reduce </a:t>
            </a:r>
            <a:r>
              <a:rPr lang="en-US" smtClean="0"/>
              <a:t>the aperture.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03422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204864"/>
            <a:ext cx="7920000" cy="720000"/>
          </a:xfrm>
        </p:spPr>
        <p:txBody>
          <a:bodyPr/>
          <a:lstStyle/>
          <a:p>
            <a:r>
              <a:rPr lang="en-US" dirty="0" smtClean="0"/>
              <a:t>Back-up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25958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Aperture at injection - 2017</a:t>
            </a:r>
            <a:endParaRPr lang="en-GB" dirty="0"/>
          </a:p>
        </p:txBody>
      </p:sp>
      <p:pic>
        <p:nvPicPr>
          <p:cNvPr id="4" name="Content Placeholder 3" descr="Screen Clippi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204698"/>
            <a:ext cx="6715645" cy="4906963"/>
          </a:xfrm>
        </p:spPr>
      </p:pic>
      <p:sp>
        <p:nvSpPr>
          <p:cNvPr id="5" name="TextBox 4"/>
          <p:cNvSpPr txBox="1"/>
          <p:nvPr/>
        </p:nvSpPr>
        <p:spPr>
          <a:xfrm flipH="1">
            <a:off x="2195735" y="5260324"/>
            <a:ext cx="48965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N. Catalan, 29/5/2017, collimation meeting</a:t>
            </a:r>
          </a:p>
          <a:p>
            <a:r>
              <a:rPr lang="en-GB" u="sng" dirty="0">
                <a:hlinkClick r:id="rId3"/>
              </a:rPr>
              <a:t>https://indico.cern.ch/event/642139/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88472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IR4 Optics development for HL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0"/>
            <a:ext cx="8136464" cy="2823605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dirty="0" smtClean="0"/>
              <a:t>SLHCV3.0 – HLLHC1.2:</a:t>
            </a:r>
          </a:p>
          <a:p>
            <a:r>
              <a:rPr lang="en-US" dirty="0" smtClean="0"/>
              <a:t>Twiss parameter at IP and phase </a:t>
            </a:r>
            <a:r>
              <a:rPr lang="en-US" dirty="0"/>
              <a:t>advance </a:t>
            </a:r>
            <a:r>
              <a:rPr lang="en-US" dirty="0" smtClean="0"/>
              <a:t>adjusted </a:t>
            </a:r>
            <a:r>
              <a:rPr lang="en-US" dirty="0"/>
              <a:t>for </a:t>
            </a:r>
            <a:r>
              <a:rPr lang="en-US" dirty="0" smtClean="0"/>
              <a:t>ATS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LHC:</a:t>
            </a:r>
          </a:p>
          <a:p>
            <a:r>
              <a:rPr lang="en-US" dirty="0" smtClean="0"/>
              <a:t>new </a:t>
            </a:r>
            <a:r>
              <a:rPr lang="en-US" dirty="0"/>
              <a:t>IR4 optics developed by S. Fartoukh </a:t>
            </a:r>
            <a:r>
              <a:rPr lang="en-US" dirty="0" smtClean="0"/>
              <a:t>in 2015 to </a:t>
            </a:r>
            <a:r>
              <a:rPr lang="en-US" dirty="0"/>
              <a:t>enhance beta for instrumentation.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HLLHCV1.3:</a:t>
            </a:r>
          </a:p>
          <a:p>
            <a:r>
              <a:rPr lang="en-US" dirty="0" smtClean="0"/>
              <a:t>Proposal for enhancement </a:t>
            </a:r>
            <a:r>
              <a:rPr lang="en-GB" dirty="0"/>
              <a:t>β functions</a:t>
            </a:r>
            <a:r>
              <a:rPr lang="en-US" dirty="0"/>
              <a:t> </a:t>
            </a:r>
            <a:r>
              <a:rPr lang="en-US" dirty="0" smtClean="0"/>
              <a:t>(also during the ramp, 67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r>
              <a:rPr lang="en-US" dirty="0"/>
              <a:t>WP2 meeting </a:t>
            </a:r>
            <a:r>
              <a:rPr lang="en-US" dirty="0" smtClean="0"/>
              <a:t>26/4/2016) but no action pending e-lens specification finalization.</a:t>
            </a:r>
          </a:p>
          <a:p>
            <a:r>
              <a:rPr lang="en-US" dirty="0" smtClean="0"/>
              <a:t>IR4 </a:t>
            </a:r>
            <a:r>
              <a:rPr lang="en-US" dirty="0" smtClean="0"/>
              <a:t>modified for phase </a:t>
            </a:r>
            <a:r>
              <a:rPr lang="en-US" dirty="0" smtClean="0"/>
              <a:t>optimization for MKD-TCT phase </a:t>
            </a:r>
            <a:r>
              <a:rPr lang="en-US" dirty="0" smtClean="0"/>
              <a:t>advance.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HLLHCV1.x: E-lens final specifications: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5618413"/>
              </p:ext>
            </p:extLst>
          </p:nvPr>
        </p:nvGraphicFramePr>
        <p:xfrm>
          <a:off x="755576" y="4196694"/>
          <a:ext cx="4021018" cy="2199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6555">
                  <a:extLst>
                    <a:ext uri="{9D8B030D-6E8A-4147-A177-3AD203B41FA5}">
                      <a16:colId xmlns:a16="http://schemas.microsoft.com/office/drawing/2014/main" val="1967113848"/>
                    </a:ext>
                  </a:extLst>
                </a:gridCol>
                <a:gridCol w="2374463">
                  <a:extLst>
                    <a:ext uri="{9D8B030D-6E8A-4147-A177-3AD203B41FA5}">
                      <a16:colId xmlns:a16="http://schemas.microsoft.com/office/drawing/2014/main" val="845487589"/>
                    </a:ext>
                  </a:extLst>
                </a:gridCol>
              </a:tblGrid>
              <a:tr h="14401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Spec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Value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712115"/>
                  </a:ext>
                </a:extLst>
              </a:tr>
              <a:tr h="127248">
                <a:tc>
                  <a:txBody>
                    <a:bodyPr/>
                    <a:lstStyle/>
                    <a:p>
                      <a:r>
                        <a:rPr lang="el-GR" sz="1400" dirty="0" smtClean="0"/>
                        <a:t>β</a:t>
                      </a:r>
                      <a:r>
                        <a:rPr lang="en-US" sz="1400" dirty="0" smtClean="0"/>
                        <a:t> [m]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220±40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974014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|D| [m]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&lt; 0.5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841100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|Orbit| [mm]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±2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7780732"/>
                  </a:ext>
                </a:extLst>
              </a:tr>
              <a:tr h="14895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Solenoid [T]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125769"/>
                  </a:ext>
                </a:extLst>
              </a:tr>
              <a:tr h="132184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Bends [Tm]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~ 2·2.5·sin(15°)·0.15</a:t>
                      </a:r>
                      <a:r>
                        <a:rPr lang="en-US" sz="1400" baseline="0" dirty="0" smtClean="0"/>
                        <a:t> =0.2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24074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Bends kick [µrad]</a:t>
                      </a: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130 @ 450 GeV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5212905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835696" y="6550223"/>
            <a:ext cx="26466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S. Redaelli, A. Rossi, D. Perini </a:t>
            </a:r>
            <a:endParaRPr lang="en-GB" sz="1400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2"/>
          <a:srcRect r="40740" b="64231"/>
          <a:stretch/>
        </p:blipFill>
        <p:spPr>
          <a:xfrm>
            <a:off x="4815383" y="4180816"/>
            <a:ext cx="4147480" cy="1628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6597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 Requirements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59749075"/>
              </p:ext>
            </p:extLst>
          </p:nvPr>
        </p:nvGraphicFramePr>
        <p:xfrm>
          <a:off x="487760" y="692696"/>
          <a:ext cx="7632700" cy="51054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88720">
                  <a:extLst>
                    <a:ext uri="{9D8B030D-6E8A-4147-A177-3AD203B41FA5}">
                      <a16:colId xmlns:a16="http://schemas.microsoft.com/office/drawing/2014/main" val="2116726426"/>
                    </a:ext>
                  </a:extLst>
                </a:gridCol>
                <a:gridCol w="1772920">
                  <a:extLst>
                    <a:ext uri="{9D8B030D-6E8A-4147-A177-3AD203B41FA5}">
                      <a16:colId xmlns:a16="http://schemas.microsoft.com/office/drawing/2014/main" val="1860175343"/>
                    </a:ext>
                  </a:extLst>
                </a:gridCol>
                <a:gridCol w="1557020">
                  <a:extLst>
                    <a:ext uri="{9D8B030D-6E8A-4147-A177-3AD203B41FA5}">
                      <a16:colId xmlns:a16="http://schemas.microsoft.com/office/drawing/2014/main" val="740866122"/>
                    </a:ext>
                  </a:extLst>
                </a:gridCol>
                <a:gridCol w="1480820">
                  <a:extLst>
                    <a:ext uri="{9D8B030D-6E8A-4147-A177-3AD203B41FA5}">
                      <a16:colId xmlns:a16="http://schemas.microsoft.com/office/drawing/2014/main" val="2643929178"/>
                    </a:ext>
                  </a:extLst>
                </a:gridCol>
                <a:gridCol w="1633220">
                  <a:extLst>
                    <a:ext uri="{9D8B030D-6E8A-4147-A177-3AD203B41FA5}">
                      <a16:colId xmlns:a16="http://schemas.microsoft.com/office/drawing/2014/main" val="251658464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300" dirty="0">
                          <a:effectLst/>
                        </a:rPr>
                        <a:t>Device/</a:t>
                      </a:r>
                      <a:endParaRPr lang="en-GB" sz="12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300" dirty="0">
                          <a:effectLst/>
                        </a:rPr>
                        <a:t>instrument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Position (from IP4) and constraints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Phase advance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300" dirty="0">
                          <a:effectLst/>
                        </a:rPr>
                        <a:t>Beta/beam size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Injection/flattop optics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03111824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BGI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~ -63m (B1)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N/A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as large as possible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*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5778342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BGI for HL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one on each side – opposite beam from BSRT. (BGI B1 on L, BGI B2 on R)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N/A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as large as possible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*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17173719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BGV now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~ -220m (B2)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N/A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as large as possible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*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89883463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BGV for HL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 on B2. Baseline location for HL between Q6 and Q7. Could also consider Q5 to Q6 but more crowded.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N/A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as large as possible circular beam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constant beam size throughout the cycle would be an advantage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0749694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BSRT – BSRI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~ ±59m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90° from crabs and -180°from IP in IP1/5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as large as possible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*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2522871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E/O BPM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Where phase advance (Q5-Q6 easier to integrate)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90° from crabs and -180°from IP in IP1/5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-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01794129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HEL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~ </a:t>
                      </a:r>
                      <a:r>
                        <a:rPr lang="en-GB" sz="1200" dirty="0" smtClean="0">
                          <a:effectLst/>
                        </a:rPr>
                        <a:t>-40m </a:t>
                      </a:r>
                      <a:r>
                        <a:rPr lang="en-GB" sz="1200" dirty="0">
                          <a:effectLst/>
                        </a:rPr>
                        <a:t>(B1), </a:t>
                      </a:r>
                      <a:r>
                        <a:rPr lang="en-GB" sz="1200" dirty="0" smtClean="0">
                          <a:effectLst/>
                        </a:rPr>
                        <a:t>+40m </a:t>
                      </a:r>
                      <a:r>
                        <a:rPr lang="en-GB" sz="1200" dirty="0">
                          <a:effectLst/>
                        </a:rPr>
                        <a:t>(B2)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N/A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as large as possible circular beam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constant beam size throughout the cycle would be an advantage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9384685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 err="1">
                          <a:effectLst/>
                        </a:rPr>
                        <a:t>Schottky</a:t>
                      </a:r>
                      <a:r>
                        <a:rPr lang="en-GB" sz="1200" dirty="0">
                          <a:effectLst/>
                        </a:rPr>
                        <a:t> BPM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BQSV &amp; BQSH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~ 115.3,  174.1m (B1) ~ 114,  176m (B2)  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N/A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as large as possible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Orbit must be in the centre throughout the cycle*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8304871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Tune BPM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BQL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~ 138, 149, 172.7m (B1)  ~ -175, -116.8m (B2)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N/A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as large as possible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*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14729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WS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~ ±85m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N/A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as large as possible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*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926286085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547664" y="5949280"/>
            <a:ext cx="7200800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* change in beta between injection and flattop (if not too large) should be ok, to be evaluated depending on proposed optics. </a:t>
            </a:r>
            <a:r>
              <a:rPr kumimoji="0" lang="en-GB" altLang="en-US" sz="1300" b="0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Beta must then be measured throughout the full cycle</a:t>
            </a:r>
            <a:r>
              <a:rPr kumimoji="0" lang="en-GB" altLang="en-US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.</a:t>
            </a:r>
            <a:endParaRPr kumimoji="0" lang="en-GB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59660" y="6408241"/>
            <a:ext cx="2520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A. Rossi, 31/1/2018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052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IR4 Beams sizes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26611627"/>
              </p:ext>
            </p:extLst>
          </p:nvPr>
        </p:nvGraphicFramePr>
        <p:xfrm>
          <a:off x="643902" y="900000"/>
          <a:ext cx="7883845" cy="3870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1580">
                  <a:extLst>
                    <a:ext uri="{9D8B030D-6E8A-4147-A177-3AD203B41FA5}">
                      <a16:colId xmlns:a16="http://schemas.microsoft.com/office/drawing/2014/main" val="1266668676"/>
                    </a:ext>
                  </a:extLst>
                </a:gridCol>
                <a:gridCol w="625793">
                  <a:extLst>
                    <a:ext uri="{9D8B030D-6E8A-4147-A177-3AD203B41FA5}">
                      <a16:colId xmlns:a16="http://schemas.microsoft.com/office/drawing/2014/main" val="2165834344"/>
                    </a:ext>
                  </a:extLst>
                </a:gridCol>
                <a:gridCol w="1511618">
                  <a:extLst>
                    <a:ext uri="{9D8B030D-6E8A-4147-A177-3AD203B41FA5}">
                      <a16:colId xmlns:a16="http://schemas.microsoft.com/office/drawing/2014/main" val="3297536350"/>
                    </a:ext>
                  </a:extLst>
                </a:gridCol>
                <a:gridCol w="1511618">
                  <a:extLst>
                    <a:ext uri="{9D8B030D-6E8A-4147-A177-3AD203B41FA5}">
                      <a16:colId xmlns:a16="http://schemas.microsoft.com/office/drawing/2014/main" val="157544415"/>
                    </a:ext>
                  </a:extLst>
                </a:gridCol>
                <a:gridCol w="1511618">
                  <a:extLst>
                    <a:ext uri="{9D8B030D-6E8A-4147-A177-3AD203B41FA5}">
                      <a16:colId xmlns:a16="http://schemas.microsoft.com/office/drawing/2014/main" val="1920568062"/>
                    </a:ext>
                  </a:extLst>
                </a:gridCol>
                <a:gridCol w="1511618">
                  <a:extLst>
                    <a:ext uri="{9D8B030D-6E8A-4147-A177-3AD203B41FA5}">
                      <a16:colId xmlns:a16="http://schemas.microsoft.com/office/drawing/2014/main" val="3580742217"/>
                    </a:ext>
                  </a:extLst>
                </a:gridCol>
              </a:tblGrid>
              <a:tr h="119812">
                <a:tc>
                  <a:txBody>
                    <a:bodyPr/>
                    <a:lstStyle/>
                    <a:p>
                      <a:r>
                        <a:rPr lang="el-GR" sz="1400" dirty="0" smtClean="0"/>
                        <a:t>β</a:t>
                      </a:r>
                      <a:r>
                        <a:rPr lang="en-US" sz="1400" baseline="-25000" dirty="0" smtClean="0"/>
                        <a:t>xB1</a:t>
                      </a:r>
                      <a:r>
                        <a:rPr lang="en-US" sz="1400" baseline="0" dirty="0" smtClean="0"/>
                        <a:t>/</a:t>
                      </a:r>
                      <a:r>
                        <a:rPr lang="el-GR" sz="1400" dirty="0" smtClean="0"/>
                        <a:t>β</a:t>
                      </a:r>
                      <a:r>
                        <a:rPr lang="en-US" sz="1400" baseline="-25000" dirty="0" smtClean="0"/>
                        <a:t>yB1</a:t>
                      </a:r>
                    </a:p>
                    <a:p>
                      <a:r>
                        <a:rPr lang="el-GR" sz="1400" dirty="0" smtClean="0"/>
                        <a:t>β</a:t>
                      </a:r>
                      <a:r>
                        <a:rPr lang="en-US" sz="1400" baseline="-25000" dirty="0" smtClean="0"/>
                        <a:t>xB2</a:t>
                      </a:r>
                      <a:r>
                        <a:rPr lang="en-US" sz="1400" baseline="0" dirty="0" smtClean="0"/>
                        <a:t>/</a:t>
                      </a:r>
                      <a:r>
                        <a:rPr lang="el-GR" sz="1400" dirty="0" smtClean="0"/>
                        <a:t>β</a:t>
                      </a:r>
                      <a:r>
                        <a:rPr lang="en-US" sz="1400" baseline="-25000" dirty="0" smtClean="0"/>
                        <a:t>yB2</a:t>
                      </a:r>
                      <a:r>
                        <a:rPr lang="en-US" sz="1400" baseline="0" dirty="0" smtClean="0"/>
                        <a:t>[m]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Pos.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LHC</a:t>
                      </a:r>
                    </a:p>
                    <a:p>
                      <a:r>
                        <a:rPr lang="en-US" sz="1400" dirty="0" smtClean="0"/>
                        <a:t>Run I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LHC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2015-16</a:t>
                      </a: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LHC</a:t>
                      </a:r>
                    </a:p>
                    <a:p>
                      <a:r>
                        <a:rPr lang="en-US" sz="1400" dirty="0" smtClean="0"/>
                        <a:t>2017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HLLHC</a:t>
                      </a:r>
                    </a:p>
                    <a:p>
                      <a:r>
                        <a:rPr lang="en-US" sz="1400" dirty="0" smtClean="0"/>
                        <a:t>&lt;=V1.3 (</a:t>
                      </a:r>
                      <a:r>
                        <a:rPr lang="en-US" sz="1400" dirty="0" err="1" smtClean="0"/>
                        <a:t>inj</a:t>
                      </a:r>
                      <a:r>
                        <a:rPr lang="en-US" sz="1400" dirty="0" smtClean="0"/>
                        <a:t>*)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203878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e-lens</a:t>
                      </a:r>
                      <a:endParaRPr lang="en-GB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effectLst/>
                          <a:latin typeface="Arial" panose="020B0604020202020204" pitchFamily="34" charset="0"/>
                        </a:rPr>
                        <a:t>271/ 94/224/228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280/250/283/206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287/220/278/272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232/212/281/263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8176926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BSRT/I</a:t>
                      </a: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D3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effectLst/>
                          <a:latin typeface="Arial" panose="020B0604020202020204" pitchFamily="34" charset="0"/>
                        </a:rPr>
                        <a:t>178/191/128/332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effectLst/>
                          <a:latin typeface="Arial" panose="020B0604020202020204" pitchFamily="34" charset="0"/>
                        </a:rPr>
                        <a:t>204/317/201/327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205/287/190/356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136</a:t>
                      </a:r>
                      <a:r>
                        <a:rPr lang="en-GB" sz="1400" b="0" i="0" u="none" strike="noStrike" dirty="0">
                          <a:effectLst/>
                          <a:latin typeface="Arial" panose="020B0604020202020204" pitchFamily="34" charset="0"/>
                        </a:rPr>
                        <a:t>/270/191/365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96586020"/>
                  </a:ext>
                </a:extLst>
              </a:tr>
              <a:tr h="145772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/>
                        <a:t>BGI</a:t>
                      </a:r>
                      <a:endParaRPr lang="en-GB" sz="14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D3-4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effectLst/>
                          <a:latin typeface="Arial" panose="020B0604020202020204" pitchFamily="34" charset="0"/>
                        </a:rPr>
                        <a:t>314/ 96/273/213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effectLst/>
                          <a:latin typeface="Arial" panose="020B0604020202020204" pitchFamily="34" charset="0"/>
                        </a:rPr>
                        <a:t>316/242/321/188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324/214/318/259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279/208/321/245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09448097"/>
                  </a:ext>
                </a:extLst>
              </a:tr>
              <a:tr h="145772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WS</a:t>
                      </a: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D3-4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effectLst/>
                          <a:latin typeface="Arial" panose="020B0604020202020204" pitchFamily="34" charset="0"/>
                        </a:rPr>
                        <a:t>165/288/124/405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effectLst/>
                          <a:latin typeface="Arial" panose="020B0604020202020204" pitchFamily="34" charset="0"/>
                        </a:rPr>
                        <a:t>195/368/189/411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193/340/178/414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130</a:t>
                      </a:r>
                      <a:r>
                        <a:rPr lang="en-GB" sz="1400" b="0" i="0" u="none" strike="noStrike" dirty="0">
                          <a:effectLst/>
                          <a:latin typeface="Arial" panose="020B0604020202020204" pitchFamily="34" charset="0"/>
                        </a:rPr>
                        <a:t>/320/178/435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794983407"/>
                  </a:ext>
                </a:extLst>
              </a:tr>
              <a:tr h="14577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BQSH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Q5-7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effectLst/>
                          <a:latin typeface="Arial" panose="020B0604020202020204" pitchFamily="34" charset="0"/>
                        </a:rPr>
                        <a:t>469/129/406/198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effectLst/>
                          <a:latin typeface="Arial" panose="020B0604020202020204" pitchFamily="34" charset="0"/>
                        </a:rPr>
                        <a:t>483/126/419/171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459/129/421/247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426/ 92/425/226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01171185"/>
                  </a:ext>
                </a:extLst>
              </a:tr>
              <a:tr h="14577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BQSV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Q5-7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effectLst/>
                          <a:latin typeface="Arial" panose="020B0604020202020204" pitchFamily="34" charset="0"/>
                        </a:rPr>
                        <a:t>169/388/138/459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effectLst/>
                          <a:latin typeface="Arial" panose="020B0604020202020204" pitchFamily="34" charset="0"/>
                        </a:rPr>
                        <a:t>198/418/151/372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194/393/130/543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142/371/130/491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28749104"/>
                  </a:ext>
                </a:extLst>
              </a:tr>
              <a:tr h="14577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BPLH1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Q5-7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effectLst/>
                          <a:latin typeface="Arial" panose="020B0604020202020204" pitchFamily="34" charset="0"/>
                        </a:rPr>
                        <a:t>434/175/416/229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effectLst/>
                          <a:latin typeface="Arial" panose="020B0604020202020204" pitchFamily="34" charset="0"/>
                        </a:rPr>
                        <a:t>455/173/415/195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443/169/416/283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effectLst/>
                          <a:latin typeface="Arial" panose="020B0604020202020204" pitchFamily="34" charset="0"/>
                        </a:rPr>
                        <a:t>400/135/420/256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76263590"/>
                  </a:ext>
                </a:extLst>
              </a:tr>
              <a:tr h="14577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BPLH2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Q5-7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effectLst/>
                          <a:latin typeface="Arial" panose="020B0604020202020204" pitchFamily="34" charset="0"/>
                        </a:rPr>
                        <a:t>448/126/399/166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460/123/460/182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431/128/433/152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403/ 89/431/165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12299541"/>
                  </a:ext>
                </a:extLst>
              </a:tr>
              <a:tr h="14577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BPLV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Q5-7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effectLst/>
                          <a:latin typeface="Arial" panose="020B0604020202020204" pitchFamily="34" charset="0"/>
                        </a:rPr>
                        <a:t>216/386/139/474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effectLst/>
                          <a:latin typeface="Arial" panose="020B0604020202020204" pitchFamily="34" charset="0"/>
                        </a:rPr>
                        <a:t>245/384/191/493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239/365/180/470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193/337/180/500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41774040"/>
                  </a:ext>
                </a:extLst>
              </a:tr>
              <a:tr h="14577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BQLV2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Q5-7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-/-/138/440</a:t>
                      </a:r>
                      <a:endParaRPr lang="en-GB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-/-/151/358</a:t>
                      </a:r>
                      <a:endParaRPr lang="en-GB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-/-/</a:t>
                      </a:r>
                      <a:r>
                        <a:rPr lang="en-GB" sz="1400" b="0" i="0" u="none" strike="noStrike" dirty="0">
                          <a:effectLst/>
                          <a:latin typeface="Arial" panose="020B0604020202020204" pitchFamily="34" charset="0"/>
                        </a:rPr>
                        <a:t>130/519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-/-/</a:t>
                      </a:r>
                      <a:r>
                        <a:rPr lang="en-GB" sz="1400" b="0" i="0" u="none" strike="noStrike" dirty="0">
                          <a:effectLst/>
                          <a:latin typeface="Arial" panose="020B0604020202020204" pitchFamily="34" charset="0"/>
                        </a:rPr>
                        <a:t>129/470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81080554"/>
                  </a:ext>
                </a:extLst>
              </a:tr>
              <a:tr h="14577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BPLX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Q5-7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effectLst/>
                          <a:latin typeface="Arial" panose="020B0604020202020204" pitchFamily="34" charset="0"/>
                        </a:rPr>
                        <a:t>304/279/297/323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effectLst/>
                          <a:latin typeface="Arial" panose="020B0604020202020204" pitchFamily="34" charset="0"/>
                        </a:rPr>
                        <a:t>331/278/302/268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effectLst/>
                          <a:latin typeface="Arial" panose="020B0604020202020204" pitchFamily="34" charset="0"/>
                        </a:rPr>
                        <a:t>323/266/294/394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effectLst/>
                          <a:latin typeface="Arial" panose="020B0604020202020204" pitchFamily="34" charset="0"/>
                        </a:rPr>
                        <a:t>277/234/296/356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08792099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667194"/>
              </p:ext>
            </p:extLst>
          </p:nvPr>
        </p:nvGraphicFramePr>
        <p:xfrm>
          <a:off x="1396615" y="5212080"/>
          <a:ext cx="6761905" cy="1645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8406">
                  <a:extLst>
                    <a:ext uri="{9D8B030D-6E8A-4147-A177-3AD203B41FA5}">
                      <a16:colId xmlns:a16="http://schemas.microsoft.com/office/drawing/2014/main" val="304401902"/>
                    </a:ext>
                  </a:extLst>
                </a:gridCol>
                <a:gridCol w="1206818">
                  <a:extLst>
                    <a:ext uri="{9D8B030D-6E8A-4147-A177-3AD203B41FA5}">
                      <a16:colId xmlns:a16="http://schemas.microsoft.com/office/drawing/2014/main" val="1648802630"/>
                    </a:ext>
                  </a:extLst>
                </a:gridCol>
                <a:gridCol w="1206818">
                  <a:extLst>
                    <a:ext uri="{9D8B030D-6E8A-4147-A177-3AD203B41FA5}">
                      <a16:colId xmlns:a16="http://schemas.microsoft.com/office/drawing/2014/main" val="40011922"/>
                    </a:ext>
                  </a:extLst>
                </a:gridCol>
                <a:gridCol w="1236621">
                  <a:extLst>
                    <a:ext uri="{9D8B030D-6E8A-4147-A177-3AD203B41FA5}">
                      <a16:colId xmlns:a16="http://schemas.microsoft.com/office/drawing/2014/main" val="3470610809"/>
                    </a:ext>
                  </a:extLst>
                </a:gridCol>
                <a:gridCol w="1236621">
                  <a:extLst>
                    <a:ext uri="{9D8B030D-6E8A-4147-A177-3AD203B41FA5}">
                      <a16:colId xmlns:a16="http://schemas.microsoft.com/office/drawing/2014/main" val="2006418482"/>
                    </a:ext>
                  </a:extLst>
                </a:gridCol>
                <a:gridCol w="1236621">
                  <a:extLst>
                    <a:ext uri="{9D8B030D-6E8A-4147-A177-3AD203B41FA5}">
                      <a16:colId xmlns:a16="http://schemas.microsoft.com/office/drawing/2014/main" val="429050831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Type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Elem Beam 1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Elem Beam 2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Type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Elem Beam 1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Elem Beam 2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202118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/>
                        <a:t>BSRT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MU.A5R4.B1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/>
                        <a:t>MU.A5L4.B2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BPLH1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BPLH.A6R4.B1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BPLH.6R4.B2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7189483"/>
                  </a:ext>
                </a:extLst>
              </a:tr>
              <a:tr h="121343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BGI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BGIH.5L4.B1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BGIH.5R4.B2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BPLH2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BPLH.7R4.B1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BPLH.A7L4.B2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2293878"/>
                  </a:ext>
                </a:extLst>
              </a:tr>
              <a:tr h="121343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WS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BWS.5R4.B1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BWS.5L4.B2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BPLV1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BPLV.B6R4.B1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BPLV.B5L4.B2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9426702"/>
                  </a:ext>
                </a:extLst>
              </a:tr>
              <a:tr h="121343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BQSH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BQSH.7R4.B1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BQSH.5R4.B2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BPLV2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None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BPLV.7R4.B2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2562001"/>
                  </a:ext>
                </a:extLst>
              </a:tr>
              <a:tr h="121343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BQSV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BQSV.5R4.B1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BQSV.7R4.B2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BPLX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BPLX.H6R4.B1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BPLX.D6R4.B2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8096219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444208" y="653779"/>
            <a:ext cx="23519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*squeezed optics not optimized in IR4 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4102775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Options for HLLHCV1.x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1"/>
            <a:ext cx="8136464" cy="3361927"/>
          </a:xfrm>
        </p:spPr>
        <p:txBody>
          <a:bodyPr>
            <a:normAutofit fontScale="70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Improvements with no optics changes during the ramp (constrained by aperture at injection).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With optics transition during the ramp (constrained by phase advance and ATS squeeze):</a:t>
            </a:r>
          </a:p>
          <a:p>
            <a:pPr marL="914400" lvl="1" indent="-514350">
              <a:buFont typeface="+mj-lt"/>
              <a:buAutoNum type="alphaUcPeriod"/>
            </a:pPr>
            <a:r>
              <a:rPr lang="en-US" dirty="0"/>
              <a:t>Round beam as large as possible at e-lens only (Beam 1 left, Beam 2 right)</a:t>
            </a:r>
          </a:p>
          <a:p>
            <a:pPr marL="914400" lvl="1" indent="-514350">
              <a:buFont typeface="+mj-lt"/>
              <a:buAutoNum type="alphaUcPeriod"/>
            </a:pPr>
            <a:r>
              <a:rPr lang="en-US" dirty="0" smtClean="0"/>
              <a:t>Round </a:t>
            </a:r>
            <a:r>
              <a:rPr lang="en-US" dirty="0"/>
              <a:t>beam left – right as large as </a:t>
            </a:r>
            <a:r>
              <a:rPr lang="en-US" dirty="0" smtClean="0"/>
              <a:t>possible (proposed by S. Fartoukh, 27/11/2018)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Performing optics transition during the ramp opens:</a:t>
            </a:r>
          </a:p>
          <a:p>
            <a:pPr lvl="1"/>
            <a:r>
              <a:rPr lang="en-US" dirty="0" smtClean="0"/>
              <a:t>Needs optics measurement along the ramp and calibrations</a:t>
            </a:r>
          </a:p>
          <a:p>
            <a:pPr lvl="1"/>
            <a:r>
              <a:rPr lang="en-US" dirty="0" smtClean="0"/>
              <a:t>Similar overhead for optics correction of starting ATS squeeze during the ramp. 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79998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IR4: No Optics changes during ramp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829" y="3573016"/>
            <a:ext cx="3694171" cy="277062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2115" y="3576738"/>
            <a:ext cx="3695999" cy="2772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081" y="774152"/>
            <a:ext cx="3694170" cy="277062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7192" y="802388"/>
            <a:ext cx="3694170" cy="277062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38431" y="1801343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HL1.3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218302" y="4659025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HL1.x</a:t>
            </a:r>
            <a:endParaRPr lang="en-GB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1403648" y="2420888"/>
            <a:ext cx="115212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1403648" y="5028357"/>
            <a:ext cx="115212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076056" y="2190785"/>
            <a:ext cx="124205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5058142" y="4958330"/>
            <a:ext cx="124205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835696" y="6381328"/>
            <a:ext cx="55579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Increased beta and rounded in B1, more round in B2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8869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IR4: No Optics changes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60261792"/>
              </p:ext>
            </p:extLst>
          </p:nvPr>
        </p:nvGraphicFramePr>
        <p:xfrm>
          <a:off x="899592" y="1196752"/>
          <a:ext cx="6521452" cy="3870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1580">
                  <a:extLst>
                    <a:ext uri="{9D8B030D-6E8A-4147-A177-3AD203B41FA5}">
                      <a16:colId xmlns:a16="http://schemas.microsoft.com/office/drawing/2014/main" val="1266668676"/>
                    </a:ext>
                  </a:extLst>
                </a:gridCol>
                <a:gridCol w="625793">
                  <a:extLst>
                    <a:ext uri="{9D8B030D-6E8A-4147-A177-3AD203B41FA5}">
                      <a16:colId xmlns:a16="http://schemas.microsoft.com/office/drawing/2014/main" val="2165834344"/>
                    </a:ext>
                  </a:extLst>
                </a:gridCol>
                <a:gridCol w="1511618">
                  <a:extLst>
                    <a:ext uri="{9D8B030D-6E8A-4147-A177-3AD203B41FA5}">
                      <a16:colId xmlns:a16="http://schemas.microsoft.com/office/drawing/2014/main" val="3297536350"/>
                    </a:ext>
                  </a:extLst>
                </a:gridCol>
                <a:gridCol w="1511618">
                  <a:extLst>
                    <a:ext uri="{9D8B030D-6E8A-4147-A177-3AD203B41FA5}">
                      <a16:colId xmlns:a16="http://schemas.microsoft.com/office/drawing/2014/main" val="157544415"/>
                    </a:ext>
                  </a:extLst>
                </a:gridCol>
                <a:gridCol w="1660843">
                  <a:extLst>
                    <a:ext uri="{9D8B030D-6E8A-4147-A177-3AD203B41FA5}">
                      <a16:colId xmlns:a16="http://schemas.microsoft.com/office/drawing/2014/main" val="1920568062"/>
                    </a:ext>
                  </a:extLst>
                </a:gridCol>
              </a:tblGrid>
              <a:tr h="119812">
                <a:tc>
                  <a:txBody>
                    <a:bodyPr/>
                    <a:lstStyle/>
                    <a:p>
                      <a:r>
                        <a:rPr lang="el-GR" sz="1400" dirty="0" smtClean="0"/>
                        <a:t>β</a:t>
                      </a:r>
                      <a:r>
                        <a:rPr lang="en-US" sz="1400" baseline="-25000" dirty="0" smtClean="0"/>
                        <a:t>xB1</a:t>
                      </a:r>
                      <a:r>
                        <a:rPr lang="en-US" sz="1400" baseline="0" dirty="0" smtClean="0"/>
                        <a:t>/</a:t>
                      </a:r>
                      <a:r>
                        <a:rPr lang="el-GR" sz="1400" dirty="0" smtClean="0"/>
                        <a:t>β</a:t>
                      </a:r>
                      <a:r>
                        <a:rPr lang="en-US" sz="1400" baseline="-25000" dirty="0" smtClean="0"/>
                        <a:t>yB1</a:t>
                      </a:r>
                    </a:p>
                    <a:p>
                      <a:r>
                        <a:rPr lang="el-GR" sz="1400" dirty="0" smtClean="0"/>
                        <a:t>β</a:t>
                      </a:r>
                      <a:r>
                        <a:rPr lang="en-US" sz="1400" baseline="-25000" dirty="0" smtClean="0"/>
                        <a:t>xB2</a:t>
                      </a:r>
                      <a:r>
                        <a:rPr lang="en-US" sz="1400" baseline="0" dirty="0" smtClean="0"/>
                        <a:t>/</a:t>
                      </a:r>
                      <a:r>
                        <a:rPr lang="el-GR" sz="1400" dirty="0" smtClean="0"/>
                        <a:t>β</a:t>
                      </a:r>
                      <a:r>
                        <a:rPr lang="en-US" sz="1400" baseline="-25000" dirty="0" smtClean="0"/>
                        <a:t>yB2</a:t>
                      </a:r>
                      <a:r>
                        <a:rPr lang="en-US" sz="1400" baseline="0" dirty="0" smtClean="0"/>
                        <a:t>[m]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Pos.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HLLHC</a:t>
                      </a:r>
                    </a:p>
                    <a:p>
                      <a:r>
                        <a:rPr lang="en-US" sz="1400" dirty="0" smtClean="0"/>
                        <a:t>&lt;=V1.3 (inj.)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HLLHC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1.x </a:t>
                      </a:r>
                      <a:r>
                        <a:rPr lang="en-US" sz="1400" dirty="0" err="1" smtClean="0"/>
                        <a:t>Inj</a:t>
                      </a: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LHC</a:t>
                      </a:r>
                    </a:p>
                    <a:p>
                      <a:r>
                        <a:rPr lang="en-US" sz="1400" dirty="0" smtClean="0"/>
                        <a:t>1.X Round 15cm</a:t>
                      </a:r>
                      <a:r>
                        <a:rPr lang="en-US" sz="1400" baseline="0" dirty="0" smtClean="0"/>
                        <a:t> 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203878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e-lens</a:t>
                      </a:r>
                      <a:endParaRPr lang="en-GB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232/212/281/263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280/280/280/280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280/280/280/280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8176926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BSRT/I</a:t>
                      </a: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D3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136</a:t>
                      </a:r>
                      <a:r>
                        <a:rPr lang="en-GB" sz="1400" b="0" i="0" u="none" strike="noStrike" dirty="0">
                          <a:effectLst/>
                          <a:latin typeface="Arial" panose="020B0604020202020204" pitchFamily="34" charset="0"/>
                        </a:rPr>
                        <a:t>/270/191/365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206/351/206/384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206/351/206/384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96586020"/>
                  </a:ext>
                </a:extLst>
              </a:tr>
              <a:tr h="145772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/>
                        <a:t>BGI</a:t>
                      </a:r>
                      <a:endParaRPr lang="en-GB" sz="14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D3-4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279/208/321/245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effectLst/>
                          <a:latin typeface="Arial" panose="020B0604020202020204" pitchFamily="34" charset="0"/>
                        </a:rPr>
                        <a:t>314/270/314/262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314/270/314/262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09448097"/>
                  </a:ext>
                </a:extLst>
              </a:tr>
              <a:tr h="145772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WS</a:t>
                      </a: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D3-4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effectLst/>
                          <a:latin typeface="Arial" panose="020B0604020202020204" pitchFamily="34" charset="0"/>
                        </a:rPr>
                        <a:t>130/320/178/435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197/402/197/453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197/402/197/453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794983407"/>
                  </a:ext>
                </a:extLst>
              </a:tr>
              <a:tr h="14577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BQSH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Q5-7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426/ 92/425/226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577/ 58/405/240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515/109/405/240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01171185"/>
                  </a:ext>
                </a:extLst>
              </a:tr>
              <a:tr h="14577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BQSV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Q5-7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142/371/130/491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201/451/124/506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201/451/ 76/559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28749104"/>
                  </a:ext>
                </a:extLst>
              </a:tr>
              <a:tr h="14577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BPLH1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Q5-7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effectLst/>
                          <a:latin typeface="Arial" panose="020B0604020202020204" pitchFamily="34" charset="0"/>
                        </a:rPr>
                        <a:t>400/135/420/256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543/117/396/270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481/165/387/276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76263590"/>
                  </a:ext>
                </a:extLst>
              </a:tr>
              <a:tr h="14577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BPLH2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Q5-7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403/ 89/431/165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543/ 51/479/168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492/104/432/230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12299541"/>
                  </a:ext>
                </a:extLst>
              </a:tr>
              <a:tr h="14577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BPLV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Q5-7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193/337/180/500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260/389/201/517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251/405/201/517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41774040"/>
                  </a:ext>
                </a:extLst>
              </a:tr>
              <a:tr h="14577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BQLV2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Q5-7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-/-/</a:t>
                      </a:r>
                      <a:r>
                        <a:rPr lang="en-GB" sz="1400" b="0" i="0" u="none" strike="noStrike" dirty="0">
                          <a:effectLst/>
                          <a:latin typeface="Arial" panose="020B0604020202020204" pitchFamily="34" charset="0"/>
                        </a:rPr>
                        <a:t>129/470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-/-/</a:t>
                      </a:r>
                      <a:r>
                        <a:rPr lang="en-GB" sz="1400" b="0" i="0" u="none" strike="noStrike" dirty="0">
                          <a:effectLst/>
                          <a:latin typeface="Arial" panose="020B0604020202020204" pitchFamily="34" charset="0"/>
                        </a:rPr>
                        <a:t>124/483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-/-/ </a:t>
                      </a:r>
                      <a:r>
                        <a:rPr lang="en-GB" sz="1400" b="0" i="0" u="none" strike="noStrike" dirty="0">
                          <a:effectLst/>
                          <a:latin typeface="Arial" panose="020B0604020202020204" pitchFamily="34" charset="0"/>
                        </a:rPr>
                        <a:t>73/530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81080554"/>
                  </a:ext>
                </a:extLst>
              </a:tr>
              <a:tr h="14577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BPLX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Q5-7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277/234/296/356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375/246/280/371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effectLst/>
                          <a:latin typeface="Arial" panose="020B0604020202020204" pitchFamily="34" charset="0"/>
                        </a:rPr>
                        <a:t>346/283/251/397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08792099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78464" y="5337422"/>
            <a:ext cx="757136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Flat 30/7.5 cm and 18/7.5 cm optics are also possible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No MS10-14F families should be possible although they are a bit harder.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1634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</p:spPr>
        <p:txBody>
          <a:bodyPr/>
          <a:lstStyle/>
          <a:p>
            <a:r>
              <a:rPr lang="en-US" dirty="0" smtClean="0"/>
              <a:t>New IR4: No Optics changes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000" y="900000"/>
            <a:ext cx="3696000" cy="2772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5451" y="900000"/>
            <a:ext cx="3696000" cy="2772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221247" y="4743296"/>
            <a:ext cx="70567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Aperture at injection above the target of 12.6 </a:t>
            </a:r>
            <a:r>
              <a:rPr lang="el-GR" dirty="0" smtClean="0"/>
              <a:t>σ</a:t>
            </a:r>
            <a:r>
              <a:rPr lang="en-US" dirty="0" smtClean="0"/>
              <a:t> using HL-LHC aperture tolerances..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3782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IR4: </a:t>
            </a:r>
            <a:r>
              <a:rPr lang="en-US" dirty="0" smtClean="0"/>
              <a:t>Optics changed during the ramp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000" y="1124744"/>
            <a:ext cx="3696000" cy="277200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000" y="1096065"/>
            <a:ext cx="3696000" cy="2772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943662" y="756891"/>
            <a:ext cx="5012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Round 15 cm Flat top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608" y="3868065"/>
            <a:ext cx="3696000" cy="2772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1111" y="3868065"/>
            <a:ext cx="3696000" cy="2772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9512" y="1711575"/>
            <a:ext cx="123768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Option:</a:t>
            </a:r>
          </a:p>
          <a:p>
            <a:r>
              <a:rPr lang="en-US" sz="1400" dirty="0" smtClean="0"/>
              <a:t>Largest and round beta at e-lens only</a:t>
            </a:r>
            <a:endParaRPr lang="en-GB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179512" y="4463878"/>
            <a:ext cx="123768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Option:</a:t>
            </a:r>
          </a:p>
          <a:p>
            <a:r>
              <a:rPr lang="en-US" sz="1400" dirty="0" smtClean="0"/>
              <a:t>Large and round beta everywhere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50560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LARP logo, 4:3 format</Description0>
    <Note xmlns="8946e33d-fd2f-4ae4-8ee9-d90c129cdf9e">For presentations to be given at Joint HL-LHC/LARP annual meetings (US or European locations).
https://edms.cern.ch/document/1607180/</Note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A7292EC-A4CC-4379-ABA5-C61E3A4C432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F8EF391-2BAD-45F4-B22E-736040720C99}">
  <ds:schemaRefs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purl.org/dc/terms/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CCC4280F-E911-4FF7-B1B5-10F770B636C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14274</TotalTime>
  <Words>1433</Words>
  <Application>Microsoft Office PowerPoint</Application>
  <PresentationFormat>On-screen Show (4:3)</PresentationFormat>
  <Paragraphs>422</Paragraphs>
  <Slides>19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Calibri</vt:lpstr>
      <vt:lpstr>Times New Roman</vt:lpstr>
      <vt:lpstr>Wingdings</vt:lpstr>
      <vt:lpstr>Thème Office</vt:lpstr>
      <vt:lpstr>IR4 Optics for HL-LHC</vt:lpstr>
      <vt:lpstr>IR4 Optics development for HL</vt:lpstr>
      <vt:lpstr>BI Requirements</vt:lpstr>
      <vt:lpstr>IR4 Beams sizes</vt:lpstr>
      <vt:lpstr>Options for HLLHCV1.x</vt:lpstr>
      <vt:lpstr>New IR4: No Optics changes during ramp</vt:lpstr>
      <vt:lpstr>New IR4: No Optics changes</vt:lpstr>
      <vt:lpstr>New IR4: No Optics changes</vt:lpstr>
      <vt:lpstr>New IR4: Optics changed during the ramp</vt:lpstr>
      <vt:lpstr>New IR4: Optics changed during the ramp</vt:lpstr>
      <vt:lpstr>New IR4: Optics changed during the ramp</vt:lpstr>
      <vt:lpstr>New IR4: Optics changed during the ramp</vt:lpstr>
      <vt:lpstr>Phase Advance constraints</vt:lpstr>
      <vt:lpstr>Phase Advance constraints</vt:lpstr>
      <vt:lpstr>Orbit in IR4 with e-lens</vt:lpstr>
      <vt:lpstr>Small aperture structure</vt:lpstr>
      <vt:lpstr>Conclusion</vt:lpstr>
      <vt:lpstr>Back-up</vt:lpstr>
      <vt:lpstr>Aperture at injection - 2017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HiLumi-Pres-Template-4-3-LARP</dc:title>
  <dc:creator>André-Pierre OLIVIER</dc:creator>
  <cp:lastModifiedBy>Riccardo De Maria</cp:lastModifiedBy>
  <cp:revision>550</cp:revision>
  <dcterms:created xsi:type="dcterms:W3CDTF">2016-03-23T12:58:39Z</dcterms:created>
  <dcterms:modified xsi:type="dcterms:W3CDTF">2018-03-06T08:57:47Z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