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3" r:id="rId5"/>
    <p:sldId id="264" r:id="rId6"/>
    <p:sldId id="265" r:id="rId7"/>
    <p:sldId id="266" r:id="rId8"/>
  </p:sldIdLst>
  <p:sldSz cx="9144000" cy="5143500" type="screen16x9"/>
  <p:notesSz cx="7102475" cy="102346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66"/>
    <a:srgbClr val="92D050"/>
    <a:srgbClr val="008000"/>
    <a:srgbClr val="B1E6F7"/>
    <a:srgbClr val="91CDE4"/>
    <a:srgbClr val="00008E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61" autoAdjust="0"/>
    <p:restoredTop sz="94667"/>
  </p:normalViewPr>
  <p:slideViewPr>
    <p:cSldViewPr snapToObjects="1" showGuides="1">
      <p:cViewPr varScale="1">
        <p:scale>
          <a:sx n="147" d="100"/>
          <a:sy n="147" d="100"/>
        </p:scale>
        <p:origin x="1104" y="19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B3F5CDDF-3246-6843-A314-FDDEB3F3DF8E}" type="datetimeFigureOut">
              <a:rPr lang="fr-FR" smtClean="0"/>
              <a:pPr/>
              <a:t>06/03/2018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781D8F6D-3354-BF4D-834B-467E3215D30A}" type="datetimeFigureOut">
              <a:rPr lang="fr-FR" smtClean="0"/>
              <a:pPr/>
              <a:t>06/03/2018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A. Rossi, WP2/WP13 joint meeting, 06 March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4" y="285751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GB"/>
              <a:t>A. Rossi, WP2/WP13 joint meeting, 06 March 2018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59632" y="4647843"/>
            <a:ext cx="401546" cy="3948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5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8" y="911425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8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GB"/>
              <a:t>A. Rossi, WP2/WP13 joint meeting, 06 March 2018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GB"/>
              <a:t>A. Rossi, WP2/WP13 joint meeting, 06 March 2018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A. Rossi, WP2/WP13 joint meeting, 06 March 2018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A. Rossi, WP2/WP13 joint meeting, 06 March 2018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4" y="285751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2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 anchor="b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GB"/>
              <a:t>A. Rossi, WP2/WP13 joint meeting, 06 March 2018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Optics in HL-LHC IR4 for BE-BI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64285" y="3450102"/>
            <a:ext cx="6800800" cy="643937"/>
          </a:xfrm>
        </p:spPr>
        <p:txBody>
          <a:bodyPr>
            <a:normAutofit/>
          </a:bodyPr>
          <a:lstStyle/>
          <a:p>
            <a:r>
              <a:rPr lang="en-GB" sz="1200" i="1" dirty="0"/>
              <a:t>BE-BI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556" y="699542"/>
            <a:ext cx="8758437" cy="2160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IR4 layout (not to scale)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Rossi, WP2/WP13 joint meeting, 06 March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361695" y="1797497"/>
            <a:ext cx="346831" cy="198189"/>
          </a:xfrm>
          <a:prstGeom prst="rect">
            <a:avLst/>
          </a:prstGeom>
          <a:solidFill>
            <a:schemeClr val="accent3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HEL.B2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01255" y="2048991"/>
            <a:ext cx="346831" cy="198189"/>
          </a:xfrm>
          <a:prstGeom prst="rect">
            <a:avLst/>
          </a:prstGeom>
          <a:solidFill>
            <a:schemeClr val="accent3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HEL.B1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619672" y="1786795"/>
            <a:ext cx="346831" cy="198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BGI.B2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204115" y="2048991"/>
            <a:ext cx="346831" cy="198189"/>
          </a:xfrm>
          <a:prstGeom prst="rect">
            <a:avLst/>
          </a:prstGeom>
          <a:solidFill>
            <a:schemeClr val="accent3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BGI.B1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2438" r="11516"/>
          <a:stretch/>
        </p:blipFill>
        <p:spPr>
          <a:xfrm>
            <a:off x="115390" y="2831860"/>
            <a:ext cx="4024562" cy="175611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99592" y="3363838"/>
            <a:ext cx="346831" cy="198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BGV.B2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71600" y="3656458"/>
            <a:ext cx="346831" cy="198189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BGV.B2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14284"/>
          <a:stretch/>
        </p:blipFill>
        <p:spPr>
          <a:xfrm>
            <a:off x="5076056" y="2863528"/>
            <a:ext cx="3898937" cy="170059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7969585" y="3755552"/>
            <a:ext cx="346831" cy="198189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BGV.B2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428416" y="3579862"/>
            <a:ext cx="346831" cy="198189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EO/BPM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372200" y="3813721"/>
            <a:ext cx="346831" cy="198189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EO/BPM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1938" y="2080350"/>
            <a:ext cx="346831" cy="198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BSRT/I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321513" y="1793766"/>
            <a:ext cx="346831" cy="198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BSRT/I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211960" y="3345835"/>
            <a:ext cx="720080" cy="954107"/>
            <a:chOff x="4211960" y="3129811"/>
            <a:chExt cx="720080" cy="954107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4283968" y="3737717"/>
              <a:ext cx="648072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4211960" y="3453661"/>
              <a:ext cx="648072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423296" y="3129811"/>
              <a:ext cx="364728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 Narrow"/>
                  <a:cs typeface="Arial Narrow"/>
                </a:rPr>
                <a:t>B2</a:t>
              </a:r>
            </a:p>
            <a:p>
              <a:endParaRPr lang="en-US" sz="1400" dirty="0">
                <a:latin typeface="Arial Narrow"/>
                <a:cs typeface="Arial Narrow"/>
              </a:endParaRPr>
            </a:p>
            <a:p>
              <a:endParaRPr lang="en-US" sz="1400" dirty="0">
                <a:latin typeface="Arial Narrow"/>
                <a:cs typeface="Arial Narrow"/>
              </a:endParaRPr>
            </a:p>
            <a:p>
              <a:r>
                <a:rPr lang="en-US" sz="1400" dirty="0">
                  <a:solidFill>
                    <a:srgbClr val="0000FF"/>
                  </a:solidFill>
                  <a:latin typeface="Arial Narrow"/>
                  <a:cs typeface="Arial Narrow"/>
                </a:rPr>
                <a:t>B1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1674338" y="3813721"/>
            <a:ext cx="346831" cy="198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BQSV/H</a:t>
            </a:r>
          </a:p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BPL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424969" y="3795886"/>
            <a:ext cx="346831" cy="198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BQSV/H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372200" y="3579862"/>
            <a:ext cx="346831" cy="198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BQSV/H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092280" y="3579862"/>
            <a:ext cx="346831" cy="198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BQSV/H</a:t>
            </a:r>
          </a:p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BPL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115616" y="1851670"/>
            <a:ext cx="346831" cy="198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WS.B2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796169" y="2033717"/>
            <a:ext cx="346831" cy="198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WS.B1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97530" y="339502"/>
            <a:ext cx="776808" cy="198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tx2"/>
                </a:solidFill>
                <a:latin typeface="Arial Narrow" panose="020B0606020202030204" pitchFamily="34" charset="0"/>
              </a:rPr>
              <a:t>existing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97530" y="590996"/>
            <a:ext cx="776808" cy="198189"/>
          </a:xfrm>
          <a:prstGeom prst="rect">
            <a:avLst/>
          </a:prstGeom>
          <a:solidFill>
            <a:schemeClr val="accent3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HL fixed position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99592" y="843558"/>
            <a:ext cx="776808" cy="198189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HL position </a:t>
            </a:r>
            <a:r>
              <a:rPr lang="en-GB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tbd</a:t>
            </a:r>
            <a:endParaRPr lang="en-GB" sz="8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34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5" grpId="0" animBg="1"/>
      <p:bldP spid="18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dirty="0"/>
              <a:t>Requirements on optics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8275441"/>
              </p:ext>
            </p:extLst>
          </p:nvPr>
        </p:nvGraphicFramePr>
        <p:xfrm>
          <a:off x="612000" y="483518"/>
          <a:ext cx="7920000" cy="40011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5738">
                  <a:extLst>
                    <a:ext uri="{9D8B030D-6E8A-4147-A177-3AD203B41FA5}">
                      <a16:colId xmlns:a16="http://schemas.microsoft.com/office/drawing/2014/main" val="1416050145"/>
                    </a:ext>
                  </a:extLst>
                </a:gridCol>
                <a:gridCol w="1872544">
                  <a:extLst>
                    <a:ext uri="{9D8B030D-6E8A-4147-A177-3AD203B41FA5}">
                      <a16:colId xmlns:a16="http://schemas.microsoft.com/office/drawing/2014/main" val="3232882713"/>
                    </a:ext>
                  </a:extLst>
                </a:gridCol>
                <a:gridCol w="1623283">
                  <a:extLst>
                    <a:ext uri="{9D8B030D-6E8A-4147-A177-3AD203B41FA5}">
                      <a16:colId xmlns:a16="http://schemas.microsoft.com/office/drawing/2014/main" val="2671797416"/>
                    </a:ext>
                  </a:extLst>
                </a:gridCol>
                <a:gridCol w="1492927">
                  <a:extLst>
                    <a:ext uri="{9D8B030D-6E8A-4147-A177-3AD203B41FA5}">
                      <a16:colId xmlns:a16="http://schemas.microsoft.com/office/drawing/2014/main" val="1865201903"/>
                    </a:ext>
                  </a:extLst>
                </a:gridCol>
                <a:gridCol w="1695508">
                  <a:extLst>
                    <a:ext uri="{9D8B030D-6E8A-4147-A177-3AD203B41FA5}">
                      <a16:colId xmlns:a16="http://schemas.microsoft.com/office/drawing/2014/main" val="2582777973"/>
                    </a:ext>
                  </a:extLst>
                </a:gridCol>
              </a:tblGrid>
              <a:tr h="272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Device/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instrument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Position (from IP4) and constraints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Phase advance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Beta/beam size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Injection/flattop optics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extLst>
                  <a:ext uri="{0D108BD9-81ED-4DB2-BD59-A6C34878D82A}">
                    <a16:rowId xmlns:a16="http://schemas.microsoft.com/office/drawing/2014/main" val="1151524651"/>
                  </a:ext>
                </a:extLst>
              </a:tr>
              <a:tr h="136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BGI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~ -63m (B1)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as large as possible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*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extLst>
                  <a:ext uri="{0D108BD9-81ED-4DB2-BD59-A6C34878D82A}">
                    <a16:rowId xmlns:a16="http://schemas.microsoft.com/office/drawing/2014/main" val="4082289509"/>
                  </a:ext>
                </a:extLst>
              </a:tr>
              <a:tr h="5451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BGI for HL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one on each side – opposite beam from BSRT. (BGI B1 on L, BGI B2 on 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as large as possible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*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extLst>
                  <a:ext uri="{0D108BD9-81ED-4DB2-BD59-A6C34878D82A}">
                    <a16:rowId xmlns:a16="http://schemas.microsoft.com/office/drawing/2014/main" val="1646765611"/>
                  </a:ext>
                </a:extLst>
              </a:tr>
              <a:tr h="136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BGV now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~ -220m (B2)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as large as possible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*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extLst>
                  <a:ext uri="{0D108BD9-81ED-4DB2-BD59-A6C34878D82A}">
                    <a16:rowId xmlns:a16="http://schemas.microsoft.com/office/drawing/2014/main" val="684016252"/>
                  </a:ext>
                </a:extLst>
              </a:tr>
              <a:tr h="6814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BGV for HL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 on B2. Baseline location for HL between Q6 and Q7. Could also consider Q5 to Q6 but more crowded.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as large as possible circular beam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constant beam size throughout the cycle would be an advantage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extLst>
                  <a:ext uri="{0D108BD9-81ED-4DB2-BD59-A6C34878D82A}">
                    <a16:rowId xmlns:a16="http://schemas.microsoft.com/office/drawing/2014/main" val="676044998"/>
                  </a:ext>
                </a:extLst>
              </a:tr>
              <a:tr h="272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BSRT – BSRI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~ ±59m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90° from crabs and -180°from IP in IP1/5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as large as possible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*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extLst>
                  <a:ext uri="{0D108BD9-81ED-4DB2-BD59-A6C34878D82A}">
                    <a16:rowId xmlns:a16="http://schemas.microsoft.com/office/drawing/2014/main" val="1643128838"/>
                  </a:ext>
                </a:extLst>
              </a:tr>
              <a:tr h="4088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E/O BPM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Where phase advance (Q5-Q6 easier to integrate)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90° from crabs and -180°from IP in IP1/5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extLst>
                  <a:ext uri="{0D108BD9-81ED-4DB2-BD59-A6C34878D82A}">
                    <a16:rowId xmlns:a16="http://schemas.microsoft.com/office/drawing/2014/main" val="1766633924"/>
                  </a:ext>
                </a:extLst>
              </a:tr>
              <a:tr h="4088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HEL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~ +40m (B1), -40m (B2)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as large as possible circular beam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constant beam size throughout the cycle would be an advantage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extLst>
                  <a:ext uri="{0D108BD9-81ED-4DB2-BD59-A6C34878D82A}">
                    <a16:rowId xmlns:a16="http://schemas.microsoft.com/office/drawing/2014/main" val="1332373692"/>
                  </a:ext>
                </a:extLst>
              </a:tr>
              <a:tr h="4088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Schottky</a:t>
                      </a:r>
                      <a:r>
                        <a:rPr lang="en-GB" sz="1000" dirty="0">
                          <a:effectLst/>
                        </a:rPr>
                        <a:t> BPM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BQSV &amp; BQSH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~ 115.3,  174.1m (B1) ~ 114,  176m (B2) 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as large as possible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Orbit must be in the centre throughout the cycle*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extLst>
                  <a:ext uri="{0D108BD9-81ED-4DB2-BD59-A6C34878D82A}">
                    <a16:rowId xmlns:a16="http://schemas.microsoft.com/office/drawing/2014/main" val="364767341"/>
                  </a:ext>
                </a:extLst>
              </a:tr>
              <a:tr h="272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Tune BPM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BPL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~ 138, 149, 172.7m (B1)  ~ -175, -116.8m (B2)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as large as possible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*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extLst>
                  <a:ext uri="{0D108BD9-81ED-4DB2-BD59-A6C34878D82A}">
                    <a16:rowId xmlns:a16="http://schemas.microsoft.com/office/drawing/2014/main" val="797181075"/>
                  </a:ext>
                </a:extLst>
              </a:tr>
              <a:tr h="136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WS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~ ±85m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as large as possible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*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3692" marR="63692" marT="0" marB="0" anchor="ctr"/>
                </a:tc>
                <a:extLst>
                  <a:ext uri="{0D108BD9-81ED-4DB2-BD59-A6C34878D82A}">
                    <a16:rowId xmlns:a16="http://schemas.microsoft.com/office/drawing/2014/main" val="1893126375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Rossi, WP2/WP13 joint meeting, 06 March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619672" y="4443958"/>
            <a:ext cx="648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2"/>
                </a:solidFill>
              </a:rPr>
              <a:t>* change in beta between injection and flattop (if not too large) should be ok, to be evaluated depending on proposed optics. </a:t>
            </a:r>
            <a:r>
              <a:rPr lang="en-GB" sz="1000" u="sng" dirty="0">
                <a:solidFill>
                  <a:schemeClr val="bg2"/>
                </a:solidFill>
              </a:rPr>
              <a:t>Beta must then be measured throughout the full cycle</a:t>
            </a:r>
            <a:r>
              <a:rPr lang="en-GB" sz="1000" dirty="0">
                <a:solidFill>
                  <a:schemeClr val="bg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4086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charset="2"/>
              <a:buChar char="v"/>
            </a:pPr>
            <a:r>
              <a:rPr lang="en-GB" b="1" dirty="0"/>
              <a:t>An increase in the beta functions in IR4 has a positive effect on all the profile monitors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1" dirty="0"/>
              <a:t>Reducing the measurements errors:  WS, BGV, Orbit and Tune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1" dirty="0"/>
              <a:t>Allowing “meaningful” (not dominated by corrections) measurements at 7 TeV: BSRT, BGI.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b="1" dirty="0"/>
          </a:p>
          <a:p>
            <a:pPr>
              <a:buFont typeface="Wingdings" charset="2"/>
              <a:buChar char="v"/>
            </a:pPr>
            <a:r>
              <a:rPr lang="en-GB" b="1" dirty="0"/>
              <a:t>It makes electron beam more stable: HEL</a:t>
            </a:r>
          </a:p>
          <a:p>
            <a:pPr>
              <a:buFont typeface="Wingdings" charset="2"/>
              <a:buChar char="v"/>
            </a:pPr>
            <a:endParaRPr lang="en-GB" b="1" dirty="0"/>
          </a:p>
          <a:p>
            <a:pPr>
              <a:buFont typeface="Wingdings" charset="2"/>
              <a:buChar char="v"/>
            </a:pPr>
            <a:r>
              <a:rPr lang="en-GB" b="1" dirty="0"/>
              <a:t>It is no longer necessary to keep same beta, as long as measured throughout cycle.</a:t>
            </a:r>
          </a:p>
          <a:p>
            <a:endParaRPr lang="en-GB" b="1" dirty="0"/>
          </a:p>
          <a:p>
            <a:pPr>
              <a:buFont typeface="Wingdings" charset="2"/>
              <a:buChar char="v"/>
            </a:pPr>
            <a:r>
              <a:rPr lang="en-GB" dirty="0"/>
              <a:t>Beta functions should not be excessively high (&gt;400 m) at the D3; it compromises interferometry measurements at injection energy.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Rossi, WP2/WP13 joint meeting, 06 March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64688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documentManagement/types"/>
    <ds:schemaRef ds:uri="8946e33d-fd2f-4ae4-8ee9-d90c129cdf9e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30333</TotalTime>
  <Words>490</Words>
  <Application>Microsoft Macintosh PowerPoint</Application>
  <PresentationFormat>On-screen Show (16:9)</PresentationFormat>
  <Paragraphs>105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Narrow</vt:lpstr>
      <vt:lpstr>Calibri</vt:lpstr>
      <vt:lpstr>Times New Roman</vt:lpstr>
      <vt:lpstr>Wingdings</vt:lpstr>
      <vt:lpstr>Thème Office</vt:lpstr>
      <vt:lpstr>Optics in HL-LHC IR4 for BE-BI</vt:lpstr>
      <vt:lpstr>IR4 layout (not to scale)</vt:lpstr>
      <vt:lpstr>Requirements on optics</vt:lpstr>
      <vt:lpstr>Conclusions </vt:lpstr>
    </vt:vector>
  </TitlesOfParts>
  <Company>APO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Microsoft Office User</cp:lastModifiedBy>
  <cp:revision>453</cp:revision>
  <cp:lastPrinted>2018-01-12T13:05:00Z</cp:lastPrinted>
  <dcterms:created xsi:type="dcterms:W3CDTF">2016-02-12T09:02:01Z</dcterms:created>
  <dcterms:modified xsi:type="dcterms:W3CDTF">2018-03-06T13:01:34Z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