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23F5B-C726-4C01-8EA9-273910A057E2}" type="datetimeFigureOut">
              <a:rPr lang="en-GB" smtClean="0"/>
              <a:pPr/>
              <a:t>01/03/2018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D56F7-4DFF-4646-93A3-A8B3C001144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mtClean="0"/>
              <a:t>Towards the </a:t>
            </a:r>
            <a:br>
              <a:rPr lang="en-GB" smtClean="0"/>
            </a:br>
            <a:r>
              <a:rPr lang="en-GB" smtClean="0"/>
              <a:t>Technical Design Report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mtClean="0"/>
              <a:t>Thorsten Lux</a:t>
            </a:r>
            <a:endParaRPr lang="en-GB"/>
          </a:p>
        </p:txBody>
      </p:sp>
      <p:pic>
        <p:nvPicPr>
          <p:cNvPr id="4" name="Picture 3" descr="IFAE_top_BIST_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7784" y="5013176"/>
            <a:ext cx="4067944" cy="12629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Introduction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896544"/>
          </a:xfrm>
        </p:spPr>
        <p:txBody>
          <a:bodyPr>
            <a:normAutofit/>
          </a:bodyPr>
          <a:lstStyle/>
          <a:p>
            <a:r>
              <a:rPr lang="en-GB" sz="2800" smtClean="0"/>
              <a:t>Important year lays before us with prototypes and testbeams</a:t>
            </a:r>
          </a:p>
          <a:p>
            <a:r>
              <a:rPr lang="en-GB" sz="2800" smtClean="0"/>
              <a:t>These must be the priority for the moment</a:t>
            </a:r>
          </a:p>
          <a:p>
            <a:r>
              <a:rPr lang="en-GB" sz="2800" smtClean="0"/>
              <a:t>But ... We need a TDR by spring 2019</a:t>
            </a:r>
          </a:p>
          <a:p>
            <a:r>
              <a:rPr lang="en-GB" sz="2800" smtClean="0"/>
              <a:t>Important for fund requests in 2019</a:t>
            </a:r>
          </a:p>
          <a:p>
            <a:r>
              <a:rPr lang="en-GB" sz="2800" smtClean="0"/>
              <a:t>Major task </a:t>
            </a:r>
          </a:p>
          <a:p>
            <a:r>
              <a:rPr lang="en-GB" sz="2800" smtClean="0"/>
              <a:t>Need to have TDR in mind for what ever we do this </a:t>
            </a:r>
            <a:r>
              <a:rPr lang="en-GB" sz="2800" smtClean="0"/>
              <a:t>year</a:t>
            </a:r>
          </a:p>
          <a:p>
            <a:r>
              <a:rPr lang="en-GB" sz="2800" smtClean="0"/>
              <a:t>Should contain all relevant information and well written</a:t>
            </a:r>
            <a:endParaRPr lang="en-GB" sz="2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Major Task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mtClean="0"/>
              <a:t>Original T2K ND CDR: 132 pages</a:t>
            </a:r>
          </a:p>
          <a:p>
            <a:r>
              <a:rPr lang="en-GB" smtClean="0"/>
              <a:t>Original T2K TPC TDR: 134 pages</a:t>
            </a:r>
          </a:p>
          <a:p>
            <a:r>
              <a:rPr lang="en-GB" smtClean="0"/>
              <a:t>Nova TDR: 600 pages</a:t>
            </a:r>
          </a:p>
          <a:p>
            <a:r>
              <a:rPr lang="en-GB" smtClean="0"/>
              <a:t>We might consider reduced Upgrade TDR but still ...</a:t>
            </a:r>
          </a:p>
          <a:p>
            <a:r>
              <a:rPr lang="en-GB" smtClean="0"/>
              <a:t>Should consider at least 4-5 months to come up with final version</a:t>
            </a:r>
          </a:p>
          <a:p>
            <a:r>
              <a:rPr lang="en-GB" smtClean="0"/>
              <a:t>Means start writing: 1</a:t>
            </a:r>
            <a:r>
              <a:rPr lang="en-GB" baseline="30000" smtClean="0"/>
              <a:t>st</a:t>
            </a:r>
            <a:r>
              <a:rPr lang="en-GB" smtClean="0"/>
              <a:t> of October</a:t>
            </a:r>
          </a:p>
          <a:p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Preliminary Template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 fontAlgn="base">
              <a:buFont typeface="+mj-lt"/>
              <a:buAutoNum type="arabicPeriod"/>
            </a:pPr>
            <a:r>
              <a:rPr lang="en-US" smtClean="0"/>
              <a:t>Executive Summary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mtClean="0"/>
              <a:t>Existing Infrastructure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Beam Characteristics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ND280 Pit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Current ND280 detector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mtClean="0"/>
              <a:t>Physics Motivation and requirements for the ND280 Upgrade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Importance of high angle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Statistics improvement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Detector requirements </a:t>
            </a:r>
          </a:p>
          <a:p>
            <a:pPr marL="514350" indent="-514350" fontAlgn="base">
              <a:buFont typeface="+mj-lt"/>
              <a:buAutoNum type="arabicPeriod"/>
            </a:pPr>
            <a:r>
              <a:rPr lang="en-US" smtClean="0"/>
              <a:t>Monte Carlo Studies of Detector Performance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Detector geometry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Event generators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Simulation software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Mu selection efficiency 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Event rate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514350" indent="-514350">
              <a:buFont typeface="+mj-lt"/>
              <a:buAutoNum type="arabicPeriod"/>
            </a:pPr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Preliminary Template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56584"/>
          </a:xfrm>
        </p:spPr>
        <p:txBody>
          <a:bodyPr>
            <a:noAutofit/>
          </a:bodyPr>
          <a:lstStyle/>
          <a:p>
            <a:pPr marL="514350" indent="-514350" fontAlgn="base">
              <a:buNone/>
            </a:pPr>
            <a:r>
              <a:rPr lang="es-ES" sz="2400" smtClean="0"/>
              <a:t>5.    Scintillator Tracker Target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Conceptual Design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Scintillator material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WLS fiber characteristics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Light sensor and fiber coupling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Scintillator cube (Mechanical tolerances, ...)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Box mechanics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Detector assembly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Calibration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Electronics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DAQ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Preliminary Template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457200" indent="-457200" fontAlgn="base">
              <a:buNone/>
            </a:pPr>
            <a:r>
              <a:rPr lang="es-ES" sz="2000" smtClean="0"/>
              <a:t>6.   </a:t>
            </a:r>
            <a:r>
              <a:rPr lang="es-ES" sz="2500" smtClean="0"/>
              <a:t>Time Projection Chambers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Conceptual Design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TPC Field cage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Cathode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Module frame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Resistive Micromegas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Gas mixture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Gas system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Detector assembly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Calibration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Electronics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s-ES" sz="2500" smtClean="0"/>
              <a:t>DAQ</a:t>
            </a:r>
          </a:p>
          <a:p>
            <a:pPr fontAlgn="base">
              <a:buNone/>
            </a:pPr>
            <a:r>
              <a:rPr lang="en-US" sz="2500" smtClean="0"/>
              <a:t>7.   Time-of-Flight Detector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Conceptual Design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Scintillator material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Light sensor and coupling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Panel mechanics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Detector assembly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Calibration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Electronics</a:t>
            </a:r>
          </a:p>
          <a:p>
            <a:pPr marL="914400" lvl="1" indent="-457200" fontAlgn="base">
              <a:buFont typeface="+mj-lt"/>
              <a:buAutoNum type="arabicPeriod"/>
            </a:pPr>
            <a:r>
              <a:rPr lang="en-US" sz="2500" smtClean="0"/>
              <a:t>DAQ</a:t>
            </a:r>
          </a:p>
          <a:p>
            <a:pPr marL="514350" indent="-457200" fontAlgn="base">
              <a:buFont typeface="+mj-lt"/>
              <a:buAutoNum type="arabicPeriod"/>
            </a:pPr>
            <a:endParaRPr lang="es-ES" sz="2400" smtClean="0"/>
          </a:p>
          <a:p>
            <a:pPr marL="457200" indent="-457200">
              <a:buFont typeface="+mj-lt"/>
              <a:buAutoNum type="arabicPeriod"/>
            </a:pPr>
            <a:endParaRPr lang="en-GB" sz="2000"/>
          </a:p>
        </p:txBody>
      </p:sp>
      <p:sp>
        <p:nvSpPr>
          <p:cNvPr id="4" name="Right Brace 3"/>
          <p:cNvSpPr/>
          <p:nvPr/>
        </p:nvSpPr>
        <p:spPr>
          <a:xfrm>
            <a:off x="3131840" y="1628800"/>
            <a:ext cx="288032" cy="2088232"/>
          </a:xfrm>
          <a:prstGeom prst="rightBrac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635896" y="24208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Only this were 134 pages ... 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Preliminary Template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fontAlgn="base">
              <a:buNone/>
            </a:pPr>
            <a:r>
              <a:rPr lang="es-ES" sz="2400" smtClean="0"/>
              <a:t>8.  Integration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Conceptual Design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Basket modification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TPC fixation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Target fixation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TOF fixation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Routing of cables, gas tubes, ...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Delivery to ND site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Installation procedure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s-ES" sz="2400" smtClean="0"/>
              <a:t>Safety</a:t>
            </a:r>
          </a:p>
          <a:p>
            <a:pPr marL="514350" indent="-457200" fontAlgn="base">
              <a:buFont typeface="+mj-lt"/>
              <a:buAutoNum type="arabicPeriod"/>
            </a:pPr>
            <a:endParaRPr lang="es-ES" sz="2400" smtClean="0"/>
          </a:p>
          <a:p>
            <a:pPr marL="457200" indent="-457200">
              <a:buFont typeface="+mj-lt"/>
              <a:buAutoNum type="arabicPeriod"/>
            </a:pPr>
            <a:endParaRPr lang="en-GB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Preliminary Template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 fontAlgn="base">
              <a:buNone/>
            </a:pPr>
            <a:r>
              <a:rPr lang="en-US" sz="2800" smtClean="0"/>
              <a:t>9. Resources and Project Management (not public)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TPC Costs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TOF Costs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Target Costs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WBS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>Risk analysis</a:t>
            </a:r>
          </a:p>
          <a:p>
            <a:pPr marL="971550" lvl="1" indent="-514350" fontAlgn="base">
              <a:buFont typeface="+mj-lt"/>
              <a:buAutoNum type="arabicPeriod"/>
            </a:pPr>
            <a:r>
              <a:rPr lang="en-US" smtClean="0"/>
              <a:t/>
            </a:r>
            <a:br>
              <a:rPr lang="en-US" smtClean="0"/>
            </a:br>
            <a:endParaRPr lang="en-US" smtClean="0"/>
          </a:p>
          <a:p>
            <a:pPr marL="514350" indent="-514350" fontAlgn="base">
              <a:buFont typeface="+mj-lt"/>
              <a:buAutoNum type="arabicPeriod"/>
            </a:pPr>
            <a:endParaRPr lang="es-ES" sz="2800" smtClean="0"/>
          </a:p>
          <a:p>
            <a:pPr marL="514350" indent="-457200" fontAlgn="base">
              <a:buFont typeface="+mj-lt"/>
              <a:buAutoNum type="arabicPeriod"/>
            </a:pPr>
            <a:endParaRPr lang="es-ES" sz="2800" smtClean="0"/>
          </a:p>
          <a:p>
            <a:pPr marL="457200" indent="-457200">
              <a:buFont typeface="+mj-lt"/>
              <a:buAutoNum type="arabicPeriod"/>
            </a:pPr>
            <a:endParaRPr lang="en-GB" sz="2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Summary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GB" sz="2800" smtClean="0"/>
              <a:t>Challenging and interesting year ahead</a:t>
            </a:r>
          </a:p>
          <a:p>
            <a:r>
              <a:rPr lang="en-GB" sz="2800" smtClean="0"/>
              <a:t>Many different tasks to accomplish: prototypes, design of final detectors, TDR, ...</a:t>
            </a:r>
          </a:p>
          <a:p>
            <a:r>
              <a:rPr lang="en-GB" sz="2800" smtClean="0"/>
              <a:t>Delivery date for TDR: 31.01.2019</a:t>
            </a:r>
          </a:p>
          <a:p>
            <a:r>
              <a:rPr lang="en-GB" sz="2800" smtClean="0"/>
              <a:t>Important for funding and to be ready in 2021/2022 with installation</a:t>
            </a:r>
          </a:p>
          <a:p>
            <a:r>
              <a:rPr lang="en-GB" sz="2800" smtClean="0"/>
              <a:t>TDR shoud not be priority now but should be at the back of your </a:t>
            </a:r>
            <a:r>
              <a:rPr lang="en-GB" sz="2800" smtClean="0"/>
              <a:t>mind</a:t>
            </a:r>
          </a:p>
          <a:p>
            <a:r>
              <a:rPr lang="en-GB" sz="2800" smtClean="0"/>
              <a:t>Technical notes for sub detectors? External review during design phase?</a:t>
            </a:r>
            <a:endParaRPr lang="en-GB" sz="2800" smtClean="0"/>
          </a:p>
          <a:p>
            <a:endParaRPr lang="en-GB"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</TotalTime>
  <Words>356</Words>
  <Application>Microsoft Office PowerPoint</Application>
  <PresentationFormat>On-screen Show (4:3)</PresentationFormat>
  <Paragraphs>96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Towards the  Technical Design Report</vt:lpstr>
      <vt:lpstr>Introduction</vt:lpstr>
      <vt:lpstr>Major Task</vt:lpstr>
      <vt:lpstr>Preliminary Template</vt:lpstr>
      <vt:lpstr>Preliminary Template</vt:lpstr>
      <vt:lpstr>Preliminary Template</vt:lpstr>
      <vt:lpstr>Preliminary Template</vt:lpstr>
      <vt:lpstr>Preliminary Template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Towards the  Technical Design Report</dc:title>
  <dc:creator>thorsten</dc:creator>
  <cp:lastModifiedBy>thorsten</cp:lastModifiedBy>
  <cp:revision>15</cp:revision>
  <dcterms:created xsi:type="dcterms:W3CDTF">2018-02-28T14:54:37Z</dcterms:created>
  <dcterms:modified xsi:type="dcterms:W3CDTF">2018-03-01T19:34:02Z</dcterms:modified>
</cp:coreProperties>
</file>