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0" r:id="rId3"/>
    <p:sldId id="334" r:id="rId4"/>
    <p:sldId id="338" r:id="rId5"/>
    <p:sldId id="335" r:id="rId6"/>
    <p:sldId id="337" r:id="rId7"/>
    <p:sldId id="339" r:id="rId8"/>
    <p:sldId id="341" r:id="rId9"/>
    <p:sldId id="336" r:id="rId10"/>
    <p:sldId id="342" r:id="rId11"/>
    <p:sldId id="344" r:id="rId12"/>
    <p:sldId id="345" r:id="rId13"/>
    <p:sldId id="356" r:id="rId14"/>
    <p:sldId id="346" r:id="rId15"/>
    <p:sldId id="347" r:id="rId16"/>
    <p:sldId id="348" r:id="rId17"/>
    <p:sldId id="343" r:id="rId18"/>
    <p:sldId id="350" r:id="rId19"/>
    <p:sldId id="354" r:id="rId20"/>
    <p:sldId id="353" r:id="rId21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EB0"/>
    <a:srgbClr val="009999"/>
    <a:srgbClr val="00CC99"/>
    <a:srgbClr val="00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3907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402" y="-78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915D92-38FC-4C94-B072-014909750C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52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4D63B3D-A46E-4586-B89A-58C85E0BC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462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ciences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11413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1484313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79388" y="1096963"/>
            <a:ext cx="395287" cy="57610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chemeClr val="hlink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116013" y="981075"/>
            <a:ext cx="719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CH" sz="1600">
                <a:latin typeface="Tahoma" pitchFamily="34" charset="0"/>
              </a:rPr>
              <a:t>DPNC</a:t>
            </a:r>
            <a:endParaRPr lang="fr-FR" sz="1600">
              <a:latin typeface="Tahoma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419872" y="6381328"/>
            <a:ext cx="26638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CH" sz="1100" i="1" dirty="0" smtClean="0">
                <a:latin typeface="Tahoma" pitchFamily="34" charset="0"/>
              </a:rPr>
              <a:t>Frank CADOUX (UNIGE)</a:t>
            </a:r>
            <a:endParaRPr lang="fr-FR" sz="1100" i="1" dirty="0">
              <a:latin typeface="Tahoma" pitchFamily="34" charset="0"/>
            </a:endParaRP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644900"/>
            <a:ext cx="64008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521FF4-53DF-4860-AC37-02F982B616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11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66B0-EE3C-42B3-B870-898458EAF8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08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EBC1-D6BD-43E0-B06D-F23EC976E7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44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7273925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21622-30FA-4047-BCE3-911E5E2C79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19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0927-F69D-47DF-97F0-29156C0C55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61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FF5FB-B301-472C-93FE-82834A7C2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74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BBED0-DA5C-415E-A114-600113E314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3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6056-D5B6-4029-9244-099B71FBE3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18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AE0AB-C144-443C-BD2C-1CA70B5EAE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74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4BA8-E441-47E0-BB4A-EA73E06668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91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0293-E5FB-4CE2-A519-5AEFCB95C2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55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556FD-5831-4BA9-9BB4-F61084629E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09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74638"/>
            <a:ext cx="7273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2016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27/02/2018</a:t>
            </a: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Connector Proposal</a:t>
            </a: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706533D-94C5-457B-B28C-B79750272C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0" y="1484313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179388" y="1096963"/>
            <a:ext cx="395287" cy="57610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chemeClr val="hlink"/>
              </a:solidFill>
            </a:endParaRPr>
          </a:p>
        </p:txBody>
      </p:sp>
      <p:pic>
        <p:nvPicPr>
          <p:cNvPr id="1033" name="Picture 14" descr="sceau20t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7800"/>
            <a:ext cx="636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71600" y="1772816"/>
            <a:ext cx="7772400" cy="648221"/>
          </a:xfrm>
        </p:spPr>
        <p:txBody>
          <a:bodyPr/>
          <a:lstStyle/>
          <a:p>
            <a:pPr eaLnBrk="1" hangingPunct="1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Detectors into the basket</a:t>
            </a:r>
          </a:p>
        </p:txBody>
      </p:sp>
      <p:sp>
        <p:nvSpPr>
          <p:cNvPr id="307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2564904"/>
            <a:ext cx="6400800" cy="647700"/>
          </a:xfrm>
        </p:spPr>
        <p:txBody>
          <a:bodyPr/>
          <a:lstStyle/>
          <a:p>
            <a:pPr eaLnBrk="1" hangingPunct="1"/>
            <a:r>
              <a:rPr lang="en-US" i="1" dirty="0" smtClean="0"/>
              <a:t>Integration issues</a:t>
            </a:r>
            <a:endParaRPr lang="en-US" sz="4000" i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59" y="3262476"/>
            <a:ext cx="4846285" cy="307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277" y="2636912"/>
            <a:ext cx="6935557" cy="39301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26" y="1499967"/>
            <a:ext cx="3456384" cy="30490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55976" y="1652437"/>
            <a:ext cx="4245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 services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view </a:t>
            </a:r>
            <a:r>
              <a:rPr lang="en-US" dirty="0" smtClean="0"/>
              <a:t>of </a:t>
            </a:r>
            <a:r>
              <a:rPr lang="en-US" dirty="0" smtClean="0"/>
              <a:t>TPC patch </a:t>
            </a:r>
            <a:r>
              <a:rPr lang="en-US" dirty="0" smtClean="0"/>
              <a:t>panels from the top)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06354"/>
            <a:ext cx="5760640" cy="40709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76" y="3721580"/>
            <a:ext cx="4268725" cy="2875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182481" y="1516142"/>
            <a:ext cx="3189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ECAL (Upstream ECAL)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475656" y="4941168"/>
            <a:ext cx="504056" cy="10098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87624" y="5951021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Upstream ECAL </a:t>
            </a:r>
            <a:r>
              <a:rPr lang="en-US" sz="1400" dirty="0" smtClean="0"/>
              <a:t>(Copy-Past of the Downstream ECAL for outer volume)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159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65914" y="6515263"/>
            <a:ext cx="2133600" cy="349143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ZoneTexte 20"/>
          <p:cNvSpPr txBox="1"/>
          <p:nvPr/>
        </p:nvSpPr>
        <p:spPr>
          <a:xfrm>
            <a:off x="771828" y="1623992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Before showing the CAD designs…</a:t>
            </a:r>
          </a:p>
          <a:p>
            <a:endParaRPr lang="en-US" u="sng" dirty="0" smtClean="0"/>
          </a:p>
          <a:p>
            <a:r>
              <a:rPr lang="en-US" u="sng" dirty="0" smtClean="0"/>
              <a:t>…Rules to define the Detector envelopes (TB Discussed)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detector volume includes: sensitive parts, frames, </a:t>
            </a:r>
            <a:r>
              <a:rPr lang="en-US" u="sng" dirty="0" smtClean="0"/>
              <a:t>some</a:t>
            </a:r>
            <a:r>
              <a:rPr lang="en-US" dirty="0" smtClean="0"/>
              <a:t> services &amp; readout system… like the current 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10mm</a:t>
            </a:r>
            <a:r>
              <a:rPr lang="en-US" dirty="0" smtClean="0"/>
              <a:t> gap is assumed between detectors “blocs” to account for deformations, insertion, handling…and more margin of safety!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Brackets, fixation points are not considered yet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overall thickness (80mm) is given as a starting point…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              The idea is to iterate to get the 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right envelope sharing!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Flèche droite 21"/>
          <p:cNvSpPr/>
          <p:nvPr/>
        </p:nvSpPr>
        <p:spPr>
          <a:xfrm>
            <a:off x="937621" y="4896296"/>
            <a:ext cx="576064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141" y="4555691"/>
            <a:ext cx="3221859" cy="2006144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4159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85" y="1556792"/>
            <a:ext cx="6408712" cy="48610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89410" y="1516142"/>
            <a:ext cx="339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Time of Flight (ND280 </a:t>
            </a:r>
            <a:r>
              <a:rPr lang="en-US" dirty="0" err="1" smtClean="0"/>
              <a:t>Tof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1482" y="5283785"/>
            <a:ext cx="7996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Assumptions</a:t>
            </a:r>
            <a:r>
              <a:rPr lang="en-US" sz="1400" dirty="0" smtClean="0"/>
              <a:t>: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80mm thick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Design with fixation INSIDE Basket frame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2 sides not shown (</a:t>
            </a:r>
            <a:r>
              <a:rPr lang="en-US" sz="1400" u="sng" dirty="0" smtClean="0"/>
              <a:t>in </a:t>
            </a:r>
            <a:r>
              <a:rPr lang="en-US" sz="1400" u="sng" dirty="0" smtClean="0"/>
              <a:t>total 6 sides</a:t>
            </a:r>
            <a:r>
              <a:rPr lang="en-US" sz="1400" dirty="0" smtClean="0"/>
              <a:t>: 2230x2320x80mm </a:t>
            </a:r>
            <a:r>
              <a:rPr lang="en-US" sz="1400" dirty="0" smtClean="0"/>
              <a:t>/ 2320x1910x80 / 2390x1910x80</a:t>
            </a:r>
            <a:r>
              <a:rPr lang="en-US" sz="14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OPTION: </a:t>
            </a:r>
            <a:r>
              <a:rPr lang="en-US" sz="1400" dirty="0" err="1" smtClean="0"/>
              <a:t>Tof</a:t>
            </a:r>
            <a:r>
              <a:rPr lang="en-US" sz="1400" dirty="0" smtClean="0"/>
              <a:t> could be mounted OUTSIDE the Basket (careful with unprotected parts!)</a:t>
            </a:r>
            <a:endParaRPr lang="en-US" sz="1400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4642884" y="3405118"/>
            <a:ext cx="49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Tof</a:t>
            </a:r>
            <a:endParaRPr lang="en-US" dirty="0"/>
          </a:p>
        </p:txBody>
      </p:sp>
      <p:cxnSp>
        <p:nvCxnSpPr>
          <p:cNvPr id="11" name="Connecteur droit avec flèche 10"/>
          <p:cNvCxnSpPr>
            <a:stCxn id="9" idx="0"/>
          </p:cNvCxnSpPr>
          <p:nvPr/>
        </p:nvCxnSpPr>
        <p:spPr>
          <a:xfrm flipV="1">
            <a:off x="4889138" y="2636912"/>
            <a:ext cx="0" cy="7682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9" idx="1"/>
          </p:cNvCxnSpPr>
          <p:nvPr/>
        </p:nvCxnSpPr>
        <p:spPr>
          <a:xfrm flipH="1">
            <a:off x="4211960" y="3589784"/>
            <a:ext cx="4309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5193938" y="3589784"/>
            <a:ext cx="3861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889136" y="3861048"/>
            <a:ext cx="1" cy="9829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5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627" y="1700808"/>
            <a:ext cx="6732240" cy="476653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2483768" y="2708920"/>
            <a:ext cx="1656184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3568" y="1800967"/>
            <a:ext cx="20551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Beams prevent </a:t>
            </a:r>
          </a:p>
          <a:p>
            <a:r>
              <a:rPr lang="en-US" sz="1400" dirty="0" smtClean="0"/>
              <a:t>µ</a:t>
            </a:r>
            <a:r>
              <a:rPr lang="en-US" sz="1400" dirty="0" err="1" smtClean="0"/>
              <a:t>megas</a:t>
            </a:r>
            <a:endParaRPr lang="en-US" sz="1400" dirty="0" smtClean="0"/>
          </a:p>
          <a:p>
            <a:r>
              <a:rPr lang="en-US" sz="1400" dirty="0" smtClean="0"/>
              <a:t>from access</a:t>
            </a:r>
          </a:p>
          <a:p>
            <a:r>
              <a:rPr lang="en-US" sz="1400" dirty="0" smtClean="0"/>
              <a:t>+ new Upstream ECAL </a:t>
            </a:r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915816" y="1484784"/>
            <a:ext cx="402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horizontal TPC’s (ND280 HTPC)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3568" y="5517232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Size</a:t>
            </a:r>
            <a:r>
              <a:rPr lang="en-US" sz="1400" dirty="0" smtClean="0"/>
              <a:t>: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1730x2140x800mm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10mm clearance / neighbor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123728" y="2780928"/>
            <a:ext cx="1872208" cy="20882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8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73" y="1549486"/>
            <a:ext cx="7281897" cy="46158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707904" y="1477478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FGD (</a:t>
            </a:r>
            <a:r>
              <a:rPr lang="en-US" dirty="0" err="1" smtClean="0"/>
              <a:t>sFGD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574677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Size</a:t>
            </a:r>
            <a:r>
              <a:rPr lang="en-US" sz="1400" dirty="0" smtClean="0"/>
              <a:t>: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1730x2140x600mm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10mm clearance / neighbor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5877272"/>
            <a:ext cx="3060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Super FGD is about 2 Tons !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Insertion &amp; fixation is a key part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7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8" y="4157382"/>
            <a:ext cx="3573960" cy="259479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529348"/>
            <a:ext cx="3384376" cy="26603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86" y="3212976"/>
            <a:ext cx="4230194" cy="1698693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565766" y="1751338"/>
            <a:ext cx="43022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Clear the access for HTPC µ</a:t>
            </a:r>
            <a:r>
              <a:rPr lang="en-US" sz="1600" dirty="0" err="1" smtClean="0"/>
              <a:t>megas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dirty="0" smtClean="0"/>
              <a:t>oblique beams)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Reuse the current  </a:t>
            </a:r>
            <a:r>
              <a:rPr lang="en-US" sz="1600" dirty="0" smtClean="0"/>
              <a:t>beam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sys </a:t>
            </a:r>
            <a:r>
              <a:rPr lang="en-US" sz="1600" dirty="0" smtClean="0"/>
              <a:t>for </a:t>
            </a:r>
            <a:r>
              <a:rPr lang="en-US" sz="1600" dirty="0" err="1" smtClean="0"/>
              <a:t>Downsteam</a:t>
            </a:r>
            <a:r>
              <a:rPr lang="en-US" sz="1600" dirty="0" smtClean="0"/>
              <a:t> </a:t>
            </a:r>
            <a:r>
              <a:rPr lang="en-US" sz="1600" dirty="0" smtClean="0"/>
              <a:t>ECAL (below)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See </a:t>
            </a:r>
            <a:r>
              <a:rPr lang="en-US" sz="1600" dirty="0" smtClean="0"/>
              <a:t>next slide…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8262686" y="4062322"/>
            <a:ext cx="701802" cy="734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5400000">
            <a:off x="6514787" y="2816845"/>
            <a:ext cx="589212" cy="3610690"/>
          </a:xfrm>
          <a:prstGeom prst="arc">
            <a:avLst>
              <a:gd name="adj1" fmla="val 16512542"/>
              <a:gd name="adj2" fmla="val 5093871"/>
            </a:avLst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10190" y="4135196"/>
            <a:ext cx="701802" cy="734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2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19696"/>
            <a:ext cx="8550674" cy="3433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1696256"/>
            <a:ext cx="8109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Possible modifications (detector holding) 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Add vertical bars and horizontal </a:t>
            </a:r>
            <a:r>
              <a:rPr lang="en-US" sz="1600" dirty="0" err="1" smtClean="0"/>
              <a:t>Xbeams</a:t>
            </a:r>
            <a:r>
              <a:rPr lang="en-US" sz="1600" dirty="0" smtClean="0"/>
              <a:t> (see below)</a:t>
            </a:r>
            <a:endParaRPr lang="en-US" sz="16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FEA </a:t>
            </a:r>
            <a:r>
              <a:rPr lang="en-US" sz="1600" dirty="0" smtClean="0"/>
              <a:t>is needed </a:t>
            </a:r>
            <a:r>
              <a:rPr lang="en-US" sz="1600" dirty="0" smtClean="0"/>
              <a:t>for validation (</a:t>
            </a:r>
            <a:r>
              <a:rPr lang="en-US" sz="1600" dirty="0" err="1" smtClean="0"/>
              <a:t>sFGD</a:t>
            </a:r>
            <a:r>
              <a:rPr lang="en-US" sz="1600" dirty="0" smtClean="0"/>
              <a:t> </a:t>
            </a:r>
            <a:r>
              <a:rPr lang="en-US" sz="1600" dirty="0" smtClean="0"/>
              <a:t>is weighing nearly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Tons</a:t>
            </a:r>
            <a:r>
              <a:rPr lang="en-US" sz="1600" dirty="0" smtClean="0"/>
              <a:t>!)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Since weight distribution is modified, check / several boundary </a:t>
            </a:r>
            <a:r>
              <a:rPr lang="en-US" sz="1600" dirty="0" smtClean="0"/>
              <a:t>conditions &amp; Loads…</a:t>
            </a:r>
            <a:endParaRPr lang="en-US" sz="16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 rot="21435675">
            <a:off x="1735850" y="3354910"/>
            <a:ext cx="142341" cy="245235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821183" y="4149080"/>
            <a:ext cx="2044899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35696" y="4941168"/>
            <a:ext cx="2044899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87625" y="5237584"/>
            <a:ext cx="619396" cy="20764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8532440" cy="43010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124004" y="1628800"/>
            <a:ext cx="484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Side view without the Basket (DETECTORS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213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6336704" cy="466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2"/>
          <p:cNvSpPr txBox="1"/>
          <p:nvPr/>
        </p:nvSpPr>
        <p:spPr>
          <a:xfrm>
            <a:off x="1907704" y="1556792"/>
            <a:ext cx="6348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From 3D model to the 2D drawings … a way to keep track of </a:t>
            </a:r>
            <a:r>
              <a:rPr lang="en-US" sz="1600" dirty="0" err="1" smtClean="0"/>
              <a:t>modifs</a:t>
            </a:r>
            <a:r>
              <a:rPr lang="en-US" sz="1600" dirty="0" smtClean="0"/>
              <a:t>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860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771800" y="692696"/>
            <a:ext cx="5832648" cy="648221"/>
          </a:xfrm>
        </p:spPr>
        <p:txBody>
          <a:bodyPr/>
          <a:lstStyle/>
          <a:p>
            <a:pPr algn="r" eaLnBrk="1" hangingPunct="1"/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Outlines</a:t>
            </a:r>
          </a:p>
        </p:txBody>
      </p:sp>
      <p:sp>
        <p:nvSpPr>
          <p:cNvPr id="307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522534" y="2492896"/>
            <a:ext cx="6984776" cy="1800200"/>
          </a:xfrm>
        </p:spPr>
        <p:txBody>
          <a:bodyPr/>
          <a:lstStyle/>
          <a:p>
            <a:pPr marL="457200" indent="-457200" algn="l" eaLnBrk="1" hangingPunct="1">
              <a:buFont typeface="Wingdings" pitchFamily="2" charset="2"/>
              <a:buChar char="§"/>
            </a:pPr>
            <a:r>
              <a:rPr lang="en-US" sz="2400" dirty="0" smtClean="0"/>
              <a:t>ND280 Current design</a:t>
            </a:r>
          </a:p>
          <a:p>
            <a:pPr marL="457200" indent="-457200" algn="l" eaLnBrk="1" hangingPunct="1">
              <a:buFont typeface="Wingdings" pitchFamily="2" charset="2"/>
              <a:buChar char="§"/>
            </a:pPr>
            <a:r>
              <a:rPr lang="en-US" sz="2400" dirty="0" smtClean="0"/>
              <a:t>ND280 Evolution (Upgrade)</a:t>
            </a:r>
          </a:p>
          <a:p>
            <a:pPr marL="457200" indent="-457200" algn="l" eaLnBrk="1" hangingPunct="1">
              <a:buFont typeface="Wingdings" pitchFamily="2" charset="2"/>
              <a:buChar char="§"/>
            </a:pPr>
            <a:r>
              <a:rPr lang="en-US" sz="2400" dirty="0"/>
              <a:t>G</a:t>
            </a:r>
            <a:r>
              <a:rPr lang="en-US" sz="2400" dirty="0" smtClean="0"/>
              <a:t>uidelines for I/F &amp; Integration management 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509119"/>
            <a:ext cx="2614036" cy="1659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93384" cy="922114"/>
          </a:xfrm>
        </p:spPr>
        <p:txBody>
          <a:bodyPr/>
          <a:lstStyle/>
          <a:p>
            <a:r>
              <a:rPr lang="en-GB" sz="2800" dirty="0" smtClean="0"/>
              <a:t>Guidelines for I/F &amp; Integration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oneTexte 2"/>
          <p:cNvSpPr txBox="1"/>
          <p:nvPr/>
        </p:nvSpPr>
        <p:spPr>
          <a:xfrm>
            <a:off x="899592" y="1772816"/>
            <a:ext cx="77048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en-US" dirty="0" smtClean="0"/>
              <a:t>learly identify the </a:t>
            </a:r>
            <a:r>
              <a:rPr lang="en-US" u="sng" dirty="0" smtClean="0"/>
              <a:t>technical coordinator </a:t>
            </a:r>
            <a:r>
              <a:rPr lang="en-US" dirty="0" smtClean="0"/>
              <a:t>for each part:</a:t>
            </a:r>
          </a:p>
          <a:p>
            <a:r>
              <a:rPr lang="en-US" dirty="0"/>
              <a:t> </a:t>
            </a:r>
            <a:r>
              <a:rPr lang="en-US" dirty="0" smtClean="0"/>
              <a:t>    HTPC, TOF, </a:t>
            </a:r>
            <a:r>
              <a:rPr lang="en-US" dirty="0" err="1" smtClean="0"/>
              <a:t>sFGD</a:t>
            </a:r>
            <a:r>
              <a:rPr lang="en-US" dirty="0" smtClean="0"/>
              <a:t>, Upstream ECAL, global services…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i="1" dirty="0" smtClean="0"/>
              <a:t>Provide CAD models, and in case FEA’s to the resp. for Integration</a:t>
            </a:r>
          </a:p>
          <a:p>
            <a:endParaRPr lang="en-US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Organize a sort of inner </a:t>
            </a:r>
            <a:r>
              <a:rPr lang="en-US" u="sng" dirty="0" smtClean="0"/>
              <a:t>Data Base </a:t>
            </a:r>
            <a:r>
              <a:rPr lang="en-US" dirty="0" smtClean="0"/>
              <a:t>for the Upgrade in which the latest CAD versions are saved (to ease exchanges)… STEP model is OK for exchanges (even using the same software!!)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Perform the </a:t>
            </a:r>
            <a:r>
              <a:rPr lang="en-US" u="sng" dirty="0" smtClean="0"/>
              <a:t>updated FEA </a:t>
            </a:r>
            <a:r>
              <a:rPr lang="en-US" dirty="0" smtClean="0"/>
              <a:t>on the Basket with new </a:t>
            </a:r>
            <a:r>
              <a:rPr lang="en-US" dirty="0" err="1" smtClean="0"/>
              <a:t>config</a:t>
            </a:r>
            <a:r>
              <a:rPr lang="en-US" dirty="0" smtClean="0"/>
              <a:t>. (see </a:t>
            </a:r>
            <a:r>
              <a:rPr lang="en-US" dirty="0" err="1" smtClean="0"/>
              <a:t>wrt</a:t>
            </a:r>
            <a:r>
              <a:rPr lang="en-US" dirty="0" smtClean="0"/>
              <a:t> proposed </a:t>
            </a:r>
            <a:r>
              <a:rPr lang="en-US" dirty="0" err="1" smtClean="0"/>
              <a:t>modifs</a:t>
            </a:r>
            <a:r>
              <a:rPr lang="en-US" dirty="0" smtClean="0"/>
              <a:t> and new weights)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u="sng" dirty="0" smtClean="0"/>
              <a:t>Services </a:t>
            </a:r>
            <a:r>
              <a:rPr lang="en-US" dirty="0" smtClean="0"/>
              <a:t>are a key issue (as always!)…to be tackled soon! It may drive some design choices.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To do so.. an Engineer is requested to take the lead on integration…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5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3"/>
            <a:ext cx="2016125" cy="332719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97351"/>
            <a:ext cx="2895600" cy="236075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1541821"/>
            <a:ext cx="4320480" cy="2423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393" y="4265896"/>
            <a:ext cx="5046208" cy="206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987824" y="3140968"/>
            <a:ext cx="0" cy="10018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383868" y="3140968"/>
            <a:ext cx="180020" cy="9620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3635896" y="3094938"/>
            <a:ext cx="576064" cy="10479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80184" y="4127397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Vert. TPC 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4644008" y="3031436"/>
            <a:ext cx="936104" cy="2389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519916" y="308688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Downstream ECAL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3039026" y="2801735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FGD</a:t>
            </a:r>
            <a:endParaRPr lang="en-US" sz="8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3679395" y="2736725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FGD</a:t>
            </a:r>
            <a:endParaRPr lang="en-US" sz="800" b="1" dirty="0"/>
          </a:p>
        </p:txBody>
      </p:sp>
      <p:sp>
        <p:nvSpPr>
          <p:cNvPr id="58" name="Oval 57"/>
          <p:cNvSpPr/>
          <p:nvPr/>
        </p:nvSpPr>
        <p:spPr>
          <a:xfrm>
            <a:off x="1043608" y="1916832"/>
            <a:ext cx="1872208" cy="1944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>
            <a:stCxn id="61" idx="0"/>
          </p:cNvCxnSpPr>
          <p:nvPr/>
        </p:nvCxnSpPr>
        <p:spPr>
          <a:xfrm flipV="1">
            <a:off x="1748618" y="3861048"/>
            <a:ext cx="128946" cy="4172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136550" y="4278287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This part to be replaced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39241" y="5157192"/>
            <a:ext cx="2984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basket is the main interface to hold every detectors (modifications to be investigated).</a:t>
            </a:r>
          </a:p>
          <a:p>
            <a:r>
              <a:rPr lang="en-US" sz="1400" u="sng" dirty="0" smtClean="0"/>
              <a:t>Materia</a:t>
            </a:r>
            <a:r>
              <a:rPr lang="en-US" sz="1400" dirty="0" smtClean="0"/>
              <a:t>l: Stainless Steel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804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3"/>
            <a:ext cx="2016125" cy="332719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97351"/>
            <a:ext cx="2895600" cy="236075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95881"/>
            <a:ext cx="7219553" cy="4660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27584" y="1549611"/>
            <a:ext cx="8136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Thanks to </a:t>
            </a:r>
            <a:r>
              <a:rPr lang="en-US" sz="1400" i="1" dirty="0" smtClean="0"/>
              <a:t>Peter Sutcliffe (Liverpool)</a:t>
            </a:r>
            <a:r>
              <a:rPr lang="en-US" sz="1400" dirty="0" smtClean="0"/>
              <a:t>, basket fabrication </a:t>
            </a:r>
            <a:r>
              <a:rPr lang="en-US" sz="1400" dirty="0" err="1" smtClean="0"/>
              <a:t>dwgs</a:t>
            </a:r>
            <a:r>
              <a:rPr lang="en-US" sz="1400" dirty="0" smtClean="0"/>
              <a:t> are all available (needed for </a:t>
            </a:r>
            <a:r>
              <a:rPr lang="en-US" sz="1400" dirty="0" err="1" smtClean="0"/>
              <a:t>modifs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3502">
            <a:off x="6127974" y="3675527"/>
            <a:ext cx="2675257" cy="189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97461" y="5396374"/>
            <a:ext cx="75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55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97352"/>
            <a:ext cx="2016125" cy="26071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46200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72816"/>
            <a:ext cx="6516216" cy="441822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417974">
            <a:off x="5383741" y="1651658"/>
            <a:ext cx="423085" cy="242316"/>
          </a:xfrm>
          <a:prstGeom prst="rightArrow">
            <a:avLst/>
          </a:prstGeom>
          <a:solidFill>
            <a:srgbClr val="00EEB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1060105">
            <a:off x="7059199" y="1805042"/>
            <a:ext cx="389028" cy="242316"/>
          </a:xfrm>
          <a:prstGeom prst="rightArrow">
            <a:avLst/>
          </a:prstGeom>
          <a:solidFill>
            <a:srgbClr val="00EEB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9552" y="3397152"/>
            <a:ext cx="245131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 smtClean="0"/>
              <a:t>Basket in the middle </a:t>
            </a:r>
          </a:p>
          <a:p>
            <a:r>
              <a:rPr lang="en-US" sz="1400" dirty="0" smtClean="0"/>
              <a:t>      (3.7m high)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 smtClean="0"/>
              <a:t>Magnets in 2 halves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 smtClean="0"/>
              <a:t>Most of services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running down to the floor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07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05309"/>
            <a:ext cx="8064896" cy="50516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1556792"/>
            <a:ext cx="2984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Services are organized downward (basket support removed for clarity)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2915816" y="4221088"/>
            <a:ext cx="3168352" cy="23359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6" y="1530947"/>
            <a:ext cx="7365982" cy="49943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7164288" y="1530947"/>
            <a:ext cx="1080120" cy="817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84168" y="1700808"/>
            <a:ext cx="2880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Services are organized downward (close up underneath the basket…)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Some of services won’t be reused (from P0D)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940152" y="2708920"/>
            <a:ext cx="360040" cy="161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93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57" y="1503060"/>
            <a:ext cx="7407111" cy="50222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Overview of the current situation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7164288" y="1503061"/>
            <a:ext cx="1080120" cy="701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05367" y="1537628"/>
            <a:ext cx="5618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Services </a:t>
            </a:r>
            <a:r>
              <a:rPr lang="en-US" sz="1400" dirty="0"/>
              <a:t> </a:t>
            </a:r>
            <a:r>
              <a:rPr lang="en-US" sz="1400" dirty="0" smtClean="0"/>
              <a:t>is </a:t>
            </a:r>
            <a:r>
              <a:rPr lang="en-US" sz="1400" dirty="0" smtClean="0"/>
              <a:t>the </a:t>
            </a:r>
            <a:r>
              <a:rPr lang="en-US" sz="1400" dirty="0" smtClean="0"/>
              <a:t>key part of the upgrade (envelopes, routing..)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Some </a:t>
            </a:r>
            <a:r>
              <a:rPr lang="en-US" sz="1400" dirty="0" smtClean="0"/>
              <a:t>sort of </a:t>
            </a:r>
            <a:r>
              <a:rPr lang="en-US" sz="1400" dirty="0" smtClean="0"/>
              <a:t>similar routing </a:t>
            </a:r>
            <a:r>
              <a:rPr lang="en-US" sz="1400" dirty="0" smtClean="0"/>
              <a:t>design is expected 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364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01" y="2788927"/>
            <a:ext cx="7721299" cy="378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47663"/>
            <a:ext cx="7993384" cy="922114"/>
          </a:xfrm>
        </p:spPr>
        <p:txBody>
          <a:bodyPr/>
          <a:lstStyle/>
          <a:p>
            <a:r>
              <a:rPr lang="en-GB" sz="2800" dirty="0" smtClean="0"/>
              <a:t>New Detectors into the basket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11560" y="6525344"/>
            <a:ext cx="2016125" cy="33271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03/02/2018</a:t>
            </a:r>
            <a:endParaRPr lang="fr-FR" i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63888" y="6525343"/>
            <a:ext cx="2895600" cy="308083"/>
          </a:xfrm>
        </p:spPr>
        <p:txBody>
          <a:bodyPr/>
          <a:lstStyle/>
          <a:p>
            <a:pPr>
              <a:defRPr/>
            </a:pPr>
            <a:r>
              <a:rPr lang="fr-FR" i="1" dirty="0" smtClean="0"/>
              <a:t>New Detectors </a:t>
            </a:r>
            <a:r>
              <a:rPr lang="fr-FR" i="1" dirty="0" err="1" smtClean="0"/>
              <a:t>into</a:t>
            </a:r>
            <a:r>
              <a:rPr lang="fr-FR" i="1" dirty="0" smtClean="0"/>
              <a:t> the basket</a:t>
            </a:r>
            <a:endParaRPr lang="fr-FR" i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81037" y="6381750"/>
            <a:ext cx="2133600" cy="476250"/>
          </a:xfrm>
        </p:spPr>
        <p:txBody>
          <a:bodyPr/>
          <a:lstStyle/>
          <a:p>
            <a:pPr>
              <a:defRPr/>
            </a:pPr>
            <a:fld id="{EE4F0927-F69D-47DF-97F0-29156C0C5557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8" y="188640"/>
            <a:ext cx="1134494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5"/>
            <a:ext cx="3312368" cy="1857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 rot="21156503">
            <a:off x="3386848" y="4178066"/>
            <a:ext cx="1289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Empty part for Upgrade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 rot="21387636">
            <a:off x="4999006" y="2677200"/>
            <a:ext cx="2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Frozen part of the upgrade</a:t>
            </a:r>
            <a:endParaRPr lang="en-US" sz="1400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788024" y="2852936"/>
            <a:ext cx="2961958" cy="21602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èche droite 7"/>
          <p:cNvSpPr/>
          <p:nvPr/>
        </p:nvSpPr>
        <p:spPr>
          <a:xfrm rot="21091242">
            <a:off x="692138" y="4904685"/>
            <a:ext cx="864096" cy="1802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 rot="21190385">
            <a:off x="720246" y="463824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2700069" y="3234906"/>
            <a:ext cx="2777705" cy="3027871"/>
          </a:xfrm>
          <a:custGeom>
            <a:avLst/>
            <a:gdLst>
              <a:gd name="connsiteX0" fmla="*/ 163902 w 2863970"/>
              <a:gd name="connsiteY0" fmla="*/ 2286000 h 3027871"/>
              <a:gd name="connsiteX1" fmla="*/ 0 w 2863970"/>
              <a:gd name="connsiteY1" fmla="*/ 120769 h 3027871"/>
              <a:gd name="connsiteX2" fmla="*/ 2191109 w 2863970"/>
              <a:gd name="connsiteY2" fmla="*/ 0 h 3027871"/>
              <a:gd name="connsiteX3" fmla="*/ 2863970 w 2863970"/>
              <a:gd name="connsiteY3" fmla="*/ 543464 h 3027871"/>
              <a:gd name="connsiteX4" fmla="*/ 2812211 w 2863970"/>
              <a:gd name="connsiteY4" fmla="*/ 2622430 h 3027871"/>
              <a:gd name="connsiteX5" fmla="*/ 577970 w 2863970"/>
              <a:gd name="connsiteY5" fmla="*/ 3027871 h 3027871"/>
              <a:gd name="connsiteX6" fmla="*/ 163902 w 2863970"/>
              <a:gd name="connsiteY6" fmla="*/ 2286000 h 3027871"/>
              <a:gd name="connsiteX0" fmla="*/ 267419 w 2863970"/>
              <a:gd name="connsiteY0" fmla="*/ 2277373 h 3027871"/>
              <a:gd name="connsiteX1" fmla="*/ 0 w 2863970"/>
              <a:gd name="connsiteY1" fmla="*/ 120769 h 3027871"/>
              <a:gd name="connsiteX2" fmla="*/ 2191109 w 2863970"/>
              <a:gd name="connsiteY2" fmla="*/ 0 h 3027871"/>
              <a:gd name="connsiteX3" fmla="*/ 2863970 w 2863970"/>
              <a:gd name="connsiteY3" fmla="*/ 543464 h 3027871"/>
              <a:gd name="connsiteX4" fmla="*/ 2812211 w 2863970"/>
              <a:gd name="connsiteY4" fmla="*/ 2622430 h 3027871"/>
              <a:gd name="connsiteX5" fmla="*/ 577970 w 2863970"/>
              <a:gd name="connsiteY5" fmla="*/ 3027871 h 3027871"/>
              <a:gd name="connsiteX6" fmla="*/ 267419 w 2863970"/>
              <a:gd name="connsiteY6" fmla="*/ 2277373 h 3027871"/>
              <a:gd name="connsiteX0" fmla="*/ 181154 w 2777705"/>
              <a:gd name="connsiteY0" fmla="*/ 2277373 h 3027871"/>
              <a:gd name="connsiteX1" fmla="*/ 0 w 2777705"/>
              <a:gd name="connsiteY1" fmla="*/ 138022 h 3027871"/>
              <a:gd name="connsiteX2" fmla="*/ 2104844 w 2777705"/>
              <a:gd name="connsiteY2" fmla="*/ 0 h 3027871"/>
              <a:gd name="connsiteX3" fmla="*/ 2777705 w 2777705"/>
              <a:gd name="connsiteY3" fmla="*/ 543464 h 3027871"/>
              <a:gd name="connsiteX4" fmla="*/ 2725946 w 2777705"/>
              <a:gd name="connsiteY4" fmla="*/ 2622430 h 3027871"/>
              <a:gd name="connsiteX5" fmla="*/ 491705 w 2777705"/>
              <a:gd name="connsiteY5" fmla="*/ 3027871 h 3027871"/>
              <a:gd name="connsiteX6" fmla="*/ 181154 w 2777705"/>
              <a:gd name="connsiteY6" fmla="*/ 2277373 h 30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77705" h="3027871">
                <a:moveTo>
                  <a:pt x="181154" y="2277373"/>
                </a:moveTo>
                <a:lnTo>
                  <a:pt x="0" y="138022"/>
                </a:lnTo>
                <a:lnTo>
                  <a:pt x="2104844" y="0"/>
                </a:lnTo>
                <a:lnTo>
                  <a:pt x="2777705" y="543464"/>
                </a:lnTo>
                <a:lnTo>
                  <a:pt x="2725946" y="2622430"/>
                </a:lnTo>
                <a:lnTo>
                  <a:pt x="491705" y="3027871"/>
                </a:lnTo>
                <a:lnTo>
                  <a:pt x="181154" y="2277373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763688" y="3234906"/>
            <a:ext cx="606621" cy="60667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/>
          <p:cNvSpPr txBox="1"/>
          <p:nvPr/>
        </p:nvSpPr>
        <p:spPr>
          <a:xfrm>
            <a:off x="4545810" y="1582737"/>
            <a:ext cx="3165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3 vertical TPC’s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2 Fine Grain Detectors (FGD)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1 Downstream ECAL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7289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6512</TotalTime>
  <Words>836</Words>
  <Application>Microsoft Office PowerPoint</Application>
  <PresentationFormat>Affichage à l'écran (4:3)</PresentationFormat>
  <Paragraphs>161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default</vt:lpstr>
      <vt:lpstr>New Detectors into the basket</vt:lpstr>
      <vt:lpstr>Outlines</vt:lpstr>
      <vt:lpstr>Overview of the current situation</vt:lpstr>
      <vt:lpstr>Overview of the current situation</vt:lpstr>
      <vt:lpstr>Overview of the current situation</vt:lpstr>
      <vt:lpstr>Overview of the current situation</vt:lpstr>
      <vt:lpstr>Overview of the current situation</vt:lpstr>
      <vt:lpstr>Overview of the current situation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New Detectors into the basket</vt:lpstr>
      <vt:lpstr>Guidelines for I/F &amp; Integration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ABC-N ReadOut</dc:title>
  <dc:creator>lamarra</dc:creator>
  <cp:lastModifiedBy>cadoux</cp:lastModifiedBy>
  <cp:revision>214</cp:revision>
  <dcterms:created xsi:type="dcterms:W3CDTF">2008-01-17T09:59:33Z</dcterms:created>
  <dcterms:modified xsi:type="dcterms:W3CDTF">2018-03-01T20:05:18Z</dcterms:modified>
</cp:coreProperties>
</file>