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256" r:id="rId2"/>
    <p:sldId id="346" r:id="rId3"/>
    <p:sldId id="398" r:id="rId4"/>
    <p:sldId id="302" r:id="rId5"/>
    <p:sldId id="259" r:id="rId6"/>
    <p:sldId id="263" r:id="rId7"/>
    <p:sldId id="407" r:id="rId8"/>
    <p:sldId id="408" r:id="rId9"/>
    <p:sldId id="257" r:id="rId10"/>
    <p:sldId id="352" r:id="rId11"/>
    <p:sldId id="353" r:id="rId12"/>
    <p:sldId id="288" r:id="rId13"/>
    <p:sldId id="409" r:id="rId14"/>
    <p:sldId id="410" r:id="rId15"/>
    <p:sldId id="411" r:id="rId16"/>
    <p:sldId id="412" r:id="rId17"/>
    <p:sldId id="413" r:id="rId18"/>
    <p:sldId id="414" r:id="rId19"/>
    <p:sldId id="415" r:id="rId20"/>
    <p:sldId id="416" r:id="rId21"/>
    <p:sldId id="558" r:id="rId22"/>
    <p:sldId id="559" r:id="rId23"/>
    <p:sldId id="517" r:id="rId24"/>
    <p:sldId id="290" r:id="rId25"/>
    <p:sldId id="317" r:id="rId26"/>
    <p:sldId id="318" r:id="rId27"/>
    <p:sldId id="560" r:id="rId28"/>
    <p:sldId id="403" r:id="rId29"/>
    <p:sldId id="369" r:id="rId30"/>
    <p:sldId id="368" r:id="rId31"/>
    <p:sldId id="372" r:id="rId32"/>
    <p:sldId id="376" r:id="rId33"/>
    <p:sldId id="379" r:id="rId34"/>
    <p:sldId id="381" r:id="rId35"/>
    <p:sldId id="404" r:id="rId36"/>
    <p:sldId id="406" r:id="rId37"/>
    <p:sldId id="388" r:id="rId38"/>
    <p:sldId id="299" r:id="rId39"/>
    <p:sldId id="293" r:id="rId40"/>
    <p:sldId id="294" r:id="rId41"/>
    <p:sldId id="402" r:id="rId4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7" userDrawn="1">
          <p15:clr>
            <a:srgbClr val="A4A3A4"/>
          </p15:clr>
        </p15:guide>
        <p15:guide id="2" pos="2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C00"/>
    <a:srgbClr val="4E7BD4"/>
    <a:srgbClr val="C2D1F0"/>
    <a:srgbClr val="3465CC"/>
    <a:srgbClr val="28DE45"/>
    <a:srgbClr val="00FA00"/>
    <a:srgbClr val="FF9300"/>
    <a:srgbClr val="D7D3CF"/>
    <a:srgbClr val="6E7F13"/>
    <a:srgbClr val="DF6D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62" autoAdjust="0"/>
    <p:restoredTop sz="94635"/>
  </p:normalViewPr>
  <p:slideViewPr>
    <p:cSldViewPr snapToGrid="0" snapToObjects="1">
      <p:cViewPr varScale="1">
        <p:scale>
          <a:sx n="137" d="100"/>
          <a:sy n="137" d="100"/>
        </p:scale>
        <p:origin x="184" y="336"/>
      </p:cViewPr>
      <p:guideLst>
        <p:guide orient="horz" pos="577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CA7A3-2BB7-D244-99EF-4DEB69B24F17}" type="datetimeFigureOut">
              <a:rPr lang="en-US" smtClean="0"/>
              <a:t>4/24/18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75EC1-67ED-E348-9972-C411D6383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016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7BF72-16BD-6949-B5FF-11ACD7E70703}" type="datetimeFigureOut">
              <a:rPr lang="en-US" smtClean="0"/>
              <a:t>4/24/18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45F3D7-6F37-2643-BA91-D461A8003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590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45F3D7-6F37-2643-BA91-D461A8003F8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597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45F3D7-6F37-2643-BA91-D461A8003F8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78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45F3D7-6F37-2643-BA91-D461A8003F8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98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45F3D7-6F37-2643-BA91-D461A8003F8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932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39FEA-EB82-4711-8515-35FF242D0310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1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1E9336-6E26-B142-9C22-980B39E964B8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884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76E4F1-9FB6-E945-9039-93E4C02CB364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64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-32148"/>
            <a:ext cx="2127250" cy="4626770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-32148"/>
            <a:ext cx="6232525" cy="4626770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D45056-8B18-3A49-ACB9-041FA95B4485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169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1113" y="-32147"/>
            <a:ext cx="7688262" cy="632222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00152"/>
            <a:ext cx="8229600" cy="1639491"/>
          </a:xfrm>
        </p:spPr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953945"/>
            <a:ext cx="8229600" cy="1640681"/>
          </a:xfrm>
        </p:spPr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90894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fld id="{9431419B-01C6-8043-85F5-B8E2A401ABD7}" type="datetime1">
              <a:rPr lang="it-IT" smtClean="0"/>
              <a:t>24/04/18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908949"/>
            <a:ext cx="2895600" cy="3571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90894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4069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48E0FD-B35E-1F4C-AAB2-D743F8EDB9E3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2705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2800" b="1" cap="none">
                <a:latin typeface="+mn-lt"/>
              </a:defRPr>
            </a:lvl1pPr>
          </a:lstStyle>
          <a:p>
            <a:r>
              <a:rPr lang="it-IT" dirty="0"/>
              <a:t>C to </a:t>
            </a:r>
            <a:r>
              <a:rPr lang="it-IT" dirty="0" err="1"/>
              <a:t>edit</a:t>
            </a:r>
            <a:r>
              <a:rPr lang="it-IT" dirty="0"/>
              <a:t> Master </a:t>
            </a:r>
            <a:r>
              <a:rPr lang="it-IT" dirty="0" err="1"/>
              <a:t>title</a:t>
            </a:r>
            <a:r>
              <a:rPr lang="it-IT" dirty="0"/>
              <a:t>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BC79E4-E57F-8D49-9612-81FD00BA1164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2256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724241-1474-5C4A-AF16-E47EF22AB295}" type="datetime1">
              <a:rPr lang="it-IT" smtClean="0"/>
              <a:t>24/04/18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0652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3D5F57-A81B-844B-AFEC-B2DA5EEABEB4}" type="datetime1">
              <a:rPr lang="it-IT" smtClean="0"/>
              <a:t>24/04/18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4576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7CD22D-D27B-9444-B1DF-B6EE38272581}" type="datetime1">
              <a:rPr lang="it-IT" smtClean="0"/>
              <a:t>24/04/18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8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0C8E61-39EF-BE4E-B224-39876655A253}" type="datetime1">
              <a:rPr lang="it-IT" smtClean="0"/>
              <a:t>24/04/18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002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D1D285-5962-7B4A-82C9-7D81BCD5A153}" type="datetime1">
              <a:rPr lang="it-IT" smtClean="0"/>
              <a:t>24/04/18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1930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572EA7-D84E-7747-AAD8-DBF4FDA85E87}" type="datetime1">
              <a:rPr lang="it-IT" smtClean="0"/>
              <a:t>24/04/18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G. Passaleva </a:t>
            </a:r>
            <a:fld id="{723E6EEA-5292-D843-B049-B623FCFE14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411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92929">
                <a:gamma/>
                <a:shade val="31765"/>
                <a:invGamma/>
              </a:srgbClr>
            </a:gs>
            <a:gs pos="100000">
              <a:srgbClr val="29292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8575" y="-72723"/>
            <a:ext cx="7688262" cy="63222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Click to edit Master title style</a:t>
            </a:r>
            <a:endParaRPr lang="it-IT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414" y="4873328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fld id="{7554652B-6A33-3543-9153-901A017C8D80}" type="datetime1">
              <a:rPr lang="it-IT" smtClean="0"/>
              <a:t>24/04/18</a:t>
            </a:fld>
            <a:endParaRPr lang="en-GB" dirty="0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85940" y="4873328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RRB - LHCb</a:t>
            </a:r>
            <a:endParaRPr lang="en-GB"/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19121" y="4873328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/>
              <a:t>G. Passaleva </a:t>
            </a:r>
            <a:fld id="{723E6EEA-5292-D843-B049-B623FCFE14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2888" name="Line 8"/>
          <p:cNvSpPr>
            <a:spLocks noChangeShapeType="1"/>
          </p:cNvSpPr>
          <p:nvPr/>
        </p:nvSpPr>
        <p:spPr bwMode="auto">
          <a:xfrm>
            <a:off x="42863" y="492622"/>
            <a:ext cx="9069324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" name="Picture 7" descr="lhcblogo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64" y="29491"/>
            <a:ext cx="650819" cy="431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INFN_Logo.bmp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8803" y="29491"/>
            <a:ext cx="440815" cy="431999"/>
          </a:xfrm>
          <a:prstGeom prst="rect">
            <a:avLst/>
          </a:prstGeom>
        </p:spPr>
      </p:pic>
      <p:pic>
        <p:nvPicPr>
          <p:cNvPr id="11" name="Picture 10" descr="ttp://design-guidelines.web.cern.ch/sites/design-guidelines.web.cern.ch/files/u6/CERN-logo.jpg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79423" y="29491"/>
            <a:ext cx="432764" cy="43199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«"/>
        <a:defRPr sz="14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sz="12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1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1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if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tiff"/><Relationship Id="rId4" Type="http://schemas.openxmlformats.org/officeDocument/2006/relationships/image" Target="../media/image59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tif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tiff"/><Relationship Id="rId5" Type="http://schemas.openxmlformats.org/officeDocument/2006/relationships/image" Target="../media/image64.tiff"/><Relationship Id="rId4" Type="http://schemas.openxmlformats.org/officeDocument/2006/relationships/image" Target="../media/image63.tif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tiff"/><Relationship Id="rId2" Type="http://schemas.openxmlformats.org/officeDocument/2006/relationships/image" Target="../media/image6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tiff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eg"/><Relationship Id="rId3" Type="http://schemas.openxmlformats.org/officeDocument/2006/relationships/image" Target="../media/image76.tiff"/><Relationship Id="rId7" Type="http://schemas.openxmlformats.org/officeDocument/2006/relationships/image" Target="../media/image8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jpeg"/><Relationship Id="rId4" Type="http://schemas.openxmlformats.org/officeDocument/2006/relationships/image" Target="../media/image77.jpeg"/><Relationship Id="rId9" Type="http://schemas.openxmlformats.org/officeDocument/2006/relationships/image" Target="../media/image82.tif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tiff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6.tiff"/><Relationship Id="rId4" Type="http://schemas.openxmlformats.org/officeDocument/2006/relationships/image" Target="../media/image85.tif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tiff"/><Relationship Id="rId5" Type="http://schemas.openxmlformats.org/officeDocument/2006/relationships/image" Target="../media/image90.jpeg"/><Relationship Id="rId4" Type="http://schemas.openxmlformats.org/officeDocument/2006/relationships/image" Target="../media/image89.tif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emf"/><Relationship Id="rId4" Type="http://schemas.openxmlformats.org/officeDocument/2006/relationships/image" Target="../media/image97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57891"/>
            <a:ext cx="7772400" cy="1102519"/>
          </a:xfrm>
        </p:spPr>
        <p:txBody>
          <a:bodyPr/>
          <a:lstStyle/>
          <a:p>
            <a:r>
              <a:rPr lang="en-US" sz="3600" dirty="0"/>
              <a:t>Status of </a:t>
            </a:r>
            <a:r>
              <a:rPr lang="en-US" sz="3600" dirty="0" err="1"/>
              <a:t>LHCb</a:t>
            </a:r>
            <a:r>
              <a:rPr lang="en-US" sz="3600" dirty="0"/>
              <a:t> and its upgrade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59269"/>
            <a:ext cx="5320938" cy="1326240"/>
          </a:xfrm>
        </p:spPr>
        <p:txBody>
          <a:bodyPr/>
          <a:lstStyle/>
          <a:p>
            <a:pPr algn="l"/>
            <a:r>
              <a:rPr lang="en-GB" sz="2400" dirty="0"/>
              <a:t>G. </a:t>
            </a:r>
            <a:r>
              <a:rPr lang="en-GB" sz="2400" dirty="0" err="1"/>
              <a:t>Passaleva</a:t>
            </a:r>
            <a:endParaRPr lang="en-GB" sz="2400" dirty="0"/>
          </a:p>
          <a:p>
            <a:pPr algn="l"/>
            <a:r>
              <a:rPr lang="en-GB" sz="1400" dirty="0"/>
              <a:t>INFN </a:t>
            </a:r>
            <a:r>
              <a:rPr lang="en-US" sz="1400" dirty="0"/>
              <a:t>–</a:t>
            </a:r>
            <a:r>
              <a:rPr lang="en-GB" sz="1400" dirty="0"/>
              <a:t> Florence and CERN</a:t>
            </a:r>
          </a:p>
          <a:p>
            <a:pPr algn="l"/>
            <a:r>
              <a:rPr lang="en-GB" sz="1400" i="1" dirty="0">
                <a:solidFill>
                  <a:srgbClr val="FFFFFF"/>
                </a:solidFill>
              </a:rPr>
              <a:t>On behalf of the </a:t>
            </a:r>
            <a:r>
              <a:rPr lang="en-GB" sz="1400" i="1" dirty="0" err="1">
                <a:solidFill>
                  <a:srgbClr val="FFFFFF"/>
                </a:solidFill>
              </a:rPr>
              <a:t>LHCb</a:t>
            </a:r>
            <a:r>
              <a:rPr lang="en-GB" sz="1400" i="1" dirty="0">
                <a:solidFill>
                  <a:srgbClr val="FFFFFF"/>
                </a:solidFill>
              </a:rPr>
              <a:t> collaboration</a:t>
            </a:r>
            <a:endParaRPr lang="en-GB" sz="1800" dirty="0"/>
          </a:p>
          <a:p>
            <a:pPr algn="l"/>
            <a:r>
              <a:rPr lang="en-GB" sz="1800" dirty="0"/>
              <a:t>RRB </a:t>
            </a:r>
            <a:r>
              <a:rPr lang="en-US" sz="1800" dirty="0"/>
              <a:t>– </a:t>
            </a:r>
            <a:r>
              <a:rPr lang="it-IT" sz="1800" dirty="0"/>
              <a:t>25</a:t>
            </a:r>
            <a:r>
              <a:rPr lang="en-GB" sz="1800" dirty="0"/>
              <a:t>/04/2018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2160410"/>
            <a:ext cx="3594958" cy="116955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Collaboration matters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err="1">
                <a:solidFill>
                  <a:schemeClr val="bg1"/>
                </a:solidFill>
              </a:rPr>
              <a:t>LHCb</a:t>
            </a:r>
            <a:r>
              <a:rPr lang="en-US" sz="1400" dirty="0">
                <a:solidFill>
                  <a:schemeClr val="bg1"/>
                </a:solidFill>
              </a:rPr>
              <a:t> YETS </a:t>
            </a:r>
            <a:r>
              <a:rPr lang="en-US" sz="1400">
                <a:solidFill>
                  <a:schemeClr val="bg1"/>
                </a:solidFill>
              </a:rPr>
              <a:t>and preparation for 2018</a:t>
            </a:r>
            <a:endParaRPr lang="en-US" sz="14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Physics output and selected physics results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The </a:t>
            </a:r>
            <a:r>
              <a:rPr lang="en-US" sz="1400" dirty="0" err="1">
                <a:solidFill>
                  <a:schemeClr val="bg1"/>
                </a:solidFill>
              </a:rPr>
              <a:t>LHCb</a:t>
            </a:r>
            <a:r>
              <a:rPr lang="en-US" sz="1400" dirty="0">
                <a:solidFill>
                  <a:schemeClr val="bg1"/>
                </a:solidFill>
              </a:rPr>
              <a:t> upgrade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Conclusions and outlook</a:t>
            </a:r>
          </a:p>
        </p:txBody>
      </p:sp>
    </p:spTree>
    <p:extLst>
      <p:ext uri="{BB962C8B-B14F-4D97-AF65-F5344CB8AC3E}">
        <p14:creationId xmlns:p14="http://schemas.microsoft.com/office/powerpoint/2010/main" val="797038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307115"/>
            <a:ext cx="7772400" cy="1021556"/>
          </a:xfrm>
        </p:spPr>
        <p:txBody>
          <a:bodyPr/>
          <a:lstStyle/>
          <a:p>
            <a:r>
              <a:rPr lang="en-GB" dirty="0"/>
              <a:t>Physics output and selected physics results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P</a:t>
            </a:r>
            <a:r>
              <a:rPr lang="en-GB" i="1" dirty="0" err="1">
                <a:solidFill>
                  <a:schemeClr val="bg1">
                    <a:lumMod val="65000"/>
                  </a:schemeClr>
                </a:solidFill>
              </a:rPr>
              <a:t>aper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 production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57CDA-20EA-5445-A05A-0FF49BA8770A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0931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 err="1"/>
              <a:t>Physics</a:t>
            </a:r>
            <a:r>
              <a:rPr lang="it-IT" sz="2400" dirty="0"/>
              <a:t>: </a:t>
            </a:r>
            <a:r>
              <a:rPr lang="it-IT" sz="2400" dirty="0" err="1"/>
              <a:t>paper</a:t>
            </a:r>
            <a:r>
              <a:rPr lang="it-IT" sz="2400" dirty="0"/>
              <a:t> production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5635" y="844813"/>
            <a:ext cx="4444469" cy="1978117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422 papers submitted  (22 since Oct ‘17 RRB)</a:t>
            </a:r>
          </a:p>
          <a:p>
            <a:pPr lvl="1"/>
            <a:r>
              <a:rPr lang="en-US" dirty="0"/>
              <a:t>60 in 2017 </a:t>
            </a:r>
          </a:p>
          <a:p>
            <a:pPr lvl="1"/>
            <a:r>
              <a:rPr lang="en-US" dirty="0"/>
              <a:t>14 other papers being processed within the Editorial Board </a:t>
            </a:r>
          </a:p>
          <a:p>
            <a:endParaRPr lang="en-US" dirty="0"/>
          </a:p>
          <a:p>
            <a:r>
              <a:rPr lang="en-US" dirty="0">
                <a:solidFill>
                  <a:srgbClr val="FFFF00"/>
                </a:solidFill>
              </a:rPr>
              <a:t>40 further analyses under review </a:t>
            </a:r>
          </a:p>
          <a:p>
            <a:pPr marL="0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endParaRPr lang="en-GB" sz="105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89C12-6D25-5B48-909E-E2D465DB47BE}" type="datetime1">
              <a:rPr lang="it-IT" smtClean="0"/>
              <a:t>24/04/18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E6EEA-5292-D843-B049-B623FCFE14EA}" type="slidenum">
              <a:rPr lang="en-GB" smtClean="0"/>
              <a:t>11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1EBA21-92F1-2C40-B31E-366C7EC49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96" y="533375"/>
            <a:ext cx="3877695" cy="276388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E0258F4-3304-1548-8EE2-525B183755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96" y="3337551"/>
            <a:ext cx="8596609" cy="1592865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15AB907-0FD3-9248-B928-E886A76E079E}"/>
              </a:ext>
            </a:extLst>
          </p:cNvPr>
          <p:cNvCxnSpPr/>
          <p:nvPr/>
        </p:nvCxnSpPr>
        <p:spPr>
          <a:xfrm>
            <a:off x="496388" y="3622766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DB0F67-777E-1B4B-91CD-3A5BACA8C930}"/>
              </a:ext>
            </a:extLst>
          </p:cNvPr>
          <p:cNvCxnSpPr/>
          <p:nvPr/>
        </p:nvCxnSpPr>
        <p:spPr>
          <a:xfrm>
            <a:off x="1510937" y="3622766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1F11BEC-B4D0-0D4F-BA17-6AE31227F060}"/>
              </a:ext>
            </a:extLst>
          </p:cNvPr>
          <p:cNvCxnSpPr/>
          <p:nvPr/>
        </p:nvCxnSpPr>
        <p:spPr>
          <a:xfrm>
            <a:off x="2464526" y="3622766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03F590-5A11-4D4B-AF1A-6BA7D1092732}"/>
              </a:ext>
            </a:extLst>
          </p:cNvPr>
          <p:cNvCxnSpPr/>
          <p:nvPr/>
        </p:nvCxnSpPr>
        <p:spPr>
          <a:xfrm>
            <a:off x="3426824" y="3622766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0C6A988-AB3E-154E-B611-40ECEF539AE3}"/>
              </a:ext>
            </a:extLst>
          </p:cNvPr>
          <p:cNvCxnSpPr/>
          <p:nvPr/>
        </p:nvCxnSpPr>
        <p:spPr>
          <a:xfrm>
            <a:off x="4397832" y="3622766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665CC92-82C3-2443-837D-B0A7BA6F6E78}"/>
              </a:ext>
            </a:extLst>
          </p:cNvPr>
          <p:cNvCxnSpPr/>
          <p:nvPr/>
        </p:nvCxnSpPr>
        <p:spPr>
          <a:xfrm>
            <a:off x="5360128" y="3622766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EA67B38-2CB5-1E48-BA31-84D715AD2DA8}"/>
              </a:ext>
            </a:extLst>
          </p:cNvPr>
          <p:cNvCxnSpPr/>
          <p:nvPr/>
        </p:nvCxnSpPr>
        <p:spPr>
          <a:xfrm>
            <a:off x="6331133" y="3622766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0CD411C-34ED-6741-A19D-EB45909A5432}"/>
              </a:ext>
            </a:extLst>
          </p:cNvPr>
          <p:cNvCxnSpPr/>
          <p:nvPr/>
        </p:nvCxnSpPr>
        <p:spPr>
          <a:xfrm>
            <a:off x="7302138" y="3622766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56EB9B4-A7B6-BF44-A7EC-2478000B84BD}"/>
              </a:ext>
            </a:extLst>
          </p:cNvPr>
          <p:cNvCxnSpPr/>
          <p:nvPr/>
        </p:nvCxnSpPr>
        <p:spPr>
          <a:xfrm>
            <a:off x="8273143" y="3622766"/>
            <a:ext cx="0" cy="8098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FEF1F2A-66F9-4849-BC73-99885158EB15}"/>
              </a:ext>
            </a:extLst>
          </p:cNvPr>
          <p:cNvSpPr txBox="1"/>
          <p:nvPr/>
        </p:nvSpPr>
        <p:spPr>
          <a:xfrm>
            <a:off x="751289" y="3528573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F30912-505C-6544-A332-CB8E9BE4C65F}"/>
              </a:ext>
            </a:extLst>
          </p:cNvPr>
          <p:cNvSpPr txBox="1"/>
          <p:nvPr/>
        </p:nvSpPr>
        <p:spPr>
          <a:xfrm>
            <a:off x="1702905" y="3528573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F8B05C5-7A39-4E45-BBDD-92B4E0149AF0}"/>
              </a:ext>
            </a:extLst>
          </p:cNvPr>
          <p:cNvSpPr txBox="1"/>
          <p:nvPr/>
        </p:nvSpPr>
        <p:spPr>
          <a:xfrm>
            <a:off x="2728785" y="3528573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2C79B1A-232B-D14D-8A7C-D5E5D6D5BD06}"/>
              </a:ext>
            </a:extLst>
          </p:cNvPr>
          <p:cNvSpPr txBox="1"/>
          <p:nvPr/>
        </p:nvSpPr>
        <p:spPr>
          <a:xfrm>
            <a:off x="3719828" y="3528573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27942E9-98C3-CB4E-ABE9-8A4435DA58D5}"/>
              </a:ext>
            </a:extLst>
          </p:cNvPr>
          <p:cNvSpPr txBox="1"/>
          <p:nvPr/>
        </p:nvSpPr>
        <p:spPr>
          <a:xfrm>
            <a:off x="4684746" y="3528573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10761C2-F87E-5D4D-BFA2-5D1356201039}"/>
              </a:ext>
            </a:extLst>
          </p:cNvPr>
          <p:cNvSpPr txBox="1"/>
          <p:nvPr/>
        </p:nvSpPr>
        <p:spPr>
          <a:xfrm>
            <a:off x="5614831" y="3528573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95A7363-9B39-3142-B74D-A8F35F932860}"/>
              </a:ext>
            </a:extLst>
          </p:cNvPr>
          <p:cNvSpPr txBox="1"/>
          <p:nvPr/>
        </p:nvSpPr>
        <p:spPr>
          <a:xfrm>
            <a:off x="6597164" y="3528573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64A7ECA-F3DB-1F47-9BFF-71ADC8757A82}"/>
              </a:ext>
            </a:extLst>
          </p:cNvPr>
          <p:cNvSpPr txBox="1"/>
          <p:nvPr/>
        </p:nvSpPr>
        <p:spPr>
          <a:xfrm>
            <a:off x="7579497" y="3528573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2017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0CF759B-A3AC-DE4D-A842-BF138B6A9F26}"/>
              </a:ext>
            </a:extLst>
          </p:cNvPr>
          <p:cNvSpPr txBox="1"/>
          <p:nvPr/>
        </p:nvSpPr>
        <p:spPr>
          <a:xfrm>
            <a:off x="8274447" y="3528573"/>
            <a:ext cx="460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/>
              <a:t>2018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BE72E2-D6C6-6944-8FC7-84C3D63FC290}"/>
              </a:ext>
            </a:extLst>
          </p:cNvPr>
          <p:cNvSpPr/>
          <p:nvPr/>
        </p:nvSpPr>
        <p:spPr>
          <a:xfrm>
            <a:off x="687977" y="970643"/>
            <a:ext cx="209006" cy="129600"/>
          </a:xfrm>
          <a:prstGeom prst="rect">
            <a:avLst/>
          </a:prstGeom>
          <a:solidFill>
            <a:srgbClr val="3465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3CD3F7-8175-134C-9303-4D230F2EAC00}"/>
              </a:ext>
            </a:extLst>
          </p:cNvPr>
          <p:cNvSpPr txBox="1"/>
          <p:nvPr/>
        </p:nvSpPr>
        <p:spPr>
          <a:xfrm>
            <a:off x="713800" y="935549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chemeClr val="bg1"/>
                </a:solidFill>
                <a:cs typeface="Arial" panose="020B0604020202020204" pitchFamily="34" charset="0"/>
              </a:rPr>
              <a:t>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67A11B8-B330-6B47-B884-FCCBEA80AE6A}"/>
              </a:ext>
            </a:extLst>
          </p:cNvPr>
          <p:cNvSpPr/>
          <p:nvPr/>
        </p:nvSpPr>
        <p:spPr>
          <a:xfrm>
            <a:off x="8501701" y="4273644"/>
            <a:ext cx="83011" cy="151200"/>
          </a:xfrm>
          <a:prstGeom prst="rect">
            <a:avLst/>
          </a:prstGeom>
          <a:solidFill>
            <a:srgbClr val="C2D1F0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DEFE325-5FEA-0F47-B2DC-C00DFD66C30C}"/>
              </a:ext>
            </a:extLst>
          </p:cNvPr>
          <p:cNvCxnSpPr/>
          <p:nvPr/>
        </p:nvCxnSpPr>
        <p:spPr>
          <a:xfrm>
            <a:off x="8427246" y="4271285"/>
            <a:ext cx="162000" cy="0"/>
          </a:xfrm>
          <a:prstGeom prst="line">
            <a:avLst/>
          </a:prstGeom>
          <a:ln w="19050">
            <a:solidFill>
              <a:srgbClr val="4E7BD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2EF7A09-9BF7-3C49-9920-DABB1E916267}"/>
              </a:ext>
            </a:extLst>
          </p:cNvPr>
          <p:cNvCxnSpPr>
            <a:cxnSpLocks/>
          </p:cNvCxnSpPr>
          <p:nvPr/>
        </p:nvCxnSpPr>
        <p:spPr>
          <a:xfrm flipV="1">
            <a:off x="8587887" y="4273644"/>
            <a:ext cx="0" cy="151200"/>
          </a:xfrm>
          <a:prstGeom prst="line">
            <a:avLst/>
          </a:prstGeom>
          <a:ln w="19050">
            <a:solidFill>
              <a:srgbClr val="4E7BD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6C0E793-2C7B-F14A-9168-D787B365C779}"/>
              </a:ext>
            </a:extLst>
          </p:cNvPr>
          <p:cNvCxnSpPr>
            <a:cxnSpLocks/>
          </p:cNvCxnSpPr>
          <p:nvPr/>
        </p:nvCxnSpPr>
        <p:spPr>
          <a:xfrm>
            <a:off x="8501463" y="4324349"/>
            <a:ext cx="720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90966AD-CA93-DC4C-944F-F00D56F70EFE}"/>
              </a:ext>
            </a:extLst>
          </p:cNvPr>
          <p:cNvCxnSpPr>
            <a:cxnSpLocks/>
          </p:cNvCxnSpPr>
          <p:nvPr/>
        </p:nvCxnSpPr>
        <p:spPr>
          <a:xfrm>
            <a:off x="8504638" y="4378324"/>
            <a:ext cx="720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239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317462"/>
            <a:ext cx="7772400" cy="1021556"/>
          </a:xfrm>
        </p:spPr>
        <p:txBody>
          <a:bodyPr/>
          <a:lstStyle/>
          <a:p>
            <a:r>
              <a:rPr lang="en-GB" dirty="0"/>
              <a:t>Meson oscillations at work</a:t>
            </a:r>
            <a:endParaRPr lang="en-GB" cap="non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2406463"/>
            <a:ext cx="7772400" cy="112514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A6A6A6"/>
                </a:solidFill>
              </a:rPr>
              <a:t>Measurement of CP asymmetry in B</a:t>
            </a:r>
            <a:r>
              <a:rPr lang="en-GB" i="1" baseline="30000" dirty="0">
                <a:solidFill>
                  <a:srgbClr val="A6A6A6"/>
                </a:solidFill>
              </a:rPr>
              <a:t>0</a:t>
            </a:r>
            <a:r>
              <a:rPr lang="en-GB" i="1" baseline="-25000" dirty="0">
                <a:solidFill>
                  <a:srgbClr val="A6A6A6"/>
                </a:solidFill>
              </a:rPr>
              <a:t>s</a:t>
            </a:r>
            <a:r>
              <a:rPr lang="en-GB" i="1" dirty="0">
                <a:solidFill>
                  <a:srgbClr val="A6A6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i="1" dirty="0">
                <a:solidFill>
                  <a:srgbClr val="A6A6A6"/>
                </a:solidFill>
              </a:rPr>
              <a:t> </a:t>
            </a:r>
            <a:r>
              <a:rPr lang="en-GB" i="1" dirty="0" err="1">
                <a:solidFill>
                  <a:srgbClr val="A6A6A6"/>
                </a:solidFill>
              </a:rPr>
              <a:t>D</a:t>
            </a:r>
            <a:r>
              <a:rPr lang="en-GB" i="1" baseline="30000" dirty="0" err="1">
                <a:solidFill>
                  <a:srgbClr val="A6A6A6"/>
                </a:solidFill>
              </a:rPr>
              <a:t>∓</a:t>
            </a:r>
            <a:r>
              <a:rPr lang="en-GB" i="1" baseline="-25000" dirty="0" err="1">
                <a:solidFill>
                  <a:srgbClr val="A6A6A6"/>
                </a:solidFill>
              </a:rPr>
              <a:t>s</a:t>
            </a:r>
            <a:r>
              <a:rPr lang="en-GB" i="1" dirty="0" err="1">
                <a:solidFill>
                  <a:srgbClr val="A6A6A6"/>
                </a:solidFill>
              </a:rPr>
              <a:t>K</a:t>
            </a:r>
            <a:r>
              <a:rPr lang="en-GB" i="1" baseline="30000" dirty="0">
                <a:solidFill>
                  <a:srgbClr val="A6A6A6"/>
                </a:solidFill>
              </a:rPr>
              <a:t>±</a:t>
            </a:r>
            <a:r>
              <a:rPr lang="en-GB" i="1" dirty="0">
                <a:solidFill>
                  <a:srgbClr val="A6A6A6"/>
                </a:solidFill>
              </a:rPr>
              <a:t> decays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A6A6A6"/>
                </a:solidFill>
              </a:rPr>
              <a:t>D</a:t>
            </a:r>
            <a:r>
              <a:rPr lang="en-GB" i="1" baseline="30000" dirty="0">
                <a:solidFill>
                  <a:srgbClr val="A6A6A6"/>
                </a:solidFill>
              </a:rPr>
              <a:t>0 </a:t>
            </a:r>
            <a:r>
              <a:rPr lang="en-GB" i="1" dirty="0">
                <a:solidFill>
                  <a:srgbClr val="A6A6A6"/>
                </a:solidFill>
              </a:rPr>
              <a:t>- D</a:t>
            </a:r>
            <a:r>
              <a:rPr lang="en-GB" i="1" baseline="30000" dirty="0">
                <a:solidFill>
                  <a:srgbClr val="A6A6A6"/>
                </a:solidFill>
              </a:rPr>
              <a:t>0 </a:t>
            </a:r>
            <a:r>
              <a:rPr lang="en-GB" i="1" dirty="0">
                <a:solidFill>
                  <a:srgbClr val="A6A6A6"/>
                </a:solidFill>
              </a:rPr>
              <a:t>mixing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0906-C967-8C4F-BEB5-71B650E35C65}" type="datetime1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12</a:t>
            </a:fld>
            <a:endParaRPr lang="en-GB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5859EA8-8830-E140-9F56-39FE11A919AB}"/>
              </a:ext>
            </a:extLst>
          </p:cNvPr>
          <p:cNvCxnSpPr/>
          <p:nvPr/>
        </p:nvCxnSpPr>
        <p:spPr>
          <a:xfrm>
            <a:off x="1593668" y="3213463"/>
            <a:ext cx="16546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458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55307-C9DB-7440-8B7C-F9DDEE6E7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of CP asymmetry in B</a:t>
            </a:r>
            <a:r>
              <a:rPr lang="en-GB" baseline="30000" dirty="0"/>
              <a:t>0</a:t>
            </a:r>
            <a:r>
              <a:rPr lang="en-GB" baseline="-25000" dirty="0"/>
              <a:t>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dirty="0"/>
              <a:t> </a:t>
            </a:r>
            <a:r>
              <a:rPr lang="en-GB" dirty="0" err="1"/>
              <a:t>D</a:t>
            </a:r>
            <a:r>
              <a:rPr lang="en-GB" baseline="30000" dirty="0" err="1"/>
              <a:t>∓</a:t>
            </a:r>
            <a:r>
              <a:rPr lang="en-GB" baseline="-25000" dirty="0" err="1"/>
              <a:t>s</a:t>
            </a:r>
            <a:r>
              <a:rPr lang="en-GB" dirty="0" err="1"/>
              <a:t>K</a:t>
            </a:r>
            <a:r>
              <a:rPr lang="en-GB" baseline="30000" dirty="0"/>
              <a:t>±</a:t>
            </a:r>
            <a:r>
              <a:rPr lang="en-GB" dirty="0"/>
              <a:t> decays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DA1F6-8283-5041-8C4F-1202357F7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291" y="678616"/>
            <a:ext cx="6014512" cy="619940"/>
          </a:xfrm>
        </p:spPr>
        <p:txBody>
          <a:bodyPr/>
          <a:lstStyle/>
          <a:p>
            <a:r>
              <a:rPr lang="en-GB" dirty="0"/>
              <a:t>CP violation arises in the interference between mixing and decay</a:t>
            </a:r>
          </a:p>
          <a:p>
            <a:pPr lvl="1"/>
            <a:r>
              <a:rPr lang="en-GB" dirty="0">
                <a:solidFill>
                  <a:srgbClr val="FFFC00"/>
                </a:solidFill>
              </a:rPr>
              <a:t>☞ sensitive to (</a:t>
            </a:r>
            <a:r>
              <a:rPr lang="en-GB" dirty="0">
                <a:solidFill>
                  <a:srgbClr val="FFFC00"/>
                </a:solidFill>
                <a:latin typeface="Symbol" pitchFamily="2" charset="2"/>
              </a:rPr>
              <a:t>g</a:t>
            </a:r>
            <a:r>
              <a:rPr lang="en-GB" dirty="0">
                <a:solidFill>
                  <a:srgbClr val="FFFC00"/>
                </a:solidFill>
              </a:rPr>
              <a:t> -2</a:t>
            </a:r>
            <a:r>
              <a:rPr lang="en-GB" dirty="0">
                <a:solidFill>
                  <a:srgbClr val="FFFC00"/>
                </a:solidFill>
                <a:latin typeface="Symbol" pitchFamily="2" charset="2"/>
              </a:rPr>
              <a:t>b</a:t>
            </a:r>
            <a:r>
              <a:rPr lang="en-GB" baseline="-25000" dirty="0">
                <a:solidFill>
                  <a:srgbClr val="FFFC00"/>
                </a:solidFill>
              </a:rPr>
              <a:t>s</a:t>
            </a:r>
            <a:r>
              <a:rPr lang="en-GB" dirty="0">
                <a:solidFill>
                  <a:srgbClr val="FFFC00"/>
                </a:solidFill>
              </a:rPr>
              <a:t>)</a:t>
            </a:r>
            <a:endParaRPr lang="en-GB" dirty="0">
              <a:solidFill>
                <a:srgbClr val="FFFC00"/>
              </a:solidFill>
              <a:latin typeface="Symbol" pitchFamily="2" charset="2"/>
            </a:endParaRPr>
          </a:p>
          <a:p>
            <a:endParaRPr lang="en-GB" dirty="0">
              <a:latin typeface="Symbol" pitchFamily="2" charset="2"/>
            </a:endParaRPr>
          </a:p>
          <a:p>
            <a:endParaRPr lang="en-GB" dirty="0">
              <a:latin typeface="Symbol" pitchFamily="2" charset="2"/>
            </a:endParaRPr>
          </a:p>
          <a:p>
            <a:pPr marL="0" indent="0">
              <a:buNone/>
            </a:pPr>
            <a:endParaRPr lang="en-GB" dirty="0"/>
          </a:p>
          <a:p>
            <a:r>
              <a:rPr lang="en-GB" dirty="0" err="1"/>
              <a:t>r</a:t>
            </a:r>
            <a:r>
              <a:rPr lang="en-GB" baseline="-25000" dirty="0" err="1"/>
              <a:t>DsK</a:t>
            </a:r>
            <a:r>
              <a:rPr lang="en-GB" baseline="-25000" dirty="0"/>
              <a:t> </a:t>
            </a:r>
            <a:r>
              <a:rPr lang="en-GB" dirty="0"/>
              <a:t>~ 0.4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44163-F658-6444-9ED1-1E9A154D8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E0FD-B35E-1F4C-AAB2-D743F8EDB9E3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41AE0-357E-4242-AC5E-8ABB08EBB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447CB-DD22-514F-AB32-6E7F799E4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13</a:t>
            </a:fld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94FD8EA-1295-CB46-9825-507270C4ACF5}"/>
              </a:ext>
            </a:extLst>
          </p:cNvPr>
          <p:cNvGrpSpPr/>
          <p:nvPr/>
        </p:nvGrpSpPr>
        <p:grpSpPr>
          <a:xfrm>
            <a:off x="755894" y="1297577"/>
            <a:ext cx="4291974" cy="360000"/>
            <a:chOff x="165100" y="3179546"/>
            <a:chExt cx="8534405" cy="68135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EEF9254-3331-F946-A571-7B53BAB5B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5100" y="3183252"/>
              <a:ext cx="4051305" cy="67764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0972101-6325-2949-8B52-00D2A6F732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16405" y="3179546"/>
              <a:ext cx="4483100" cy="681352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7C22D7B8-60CE-BC45-9C93-3CF681434BF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894" y="1736116"/>
            <a:ext cx="860259" cy="36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893D60-93CD-1740-9F68-5C7277C6F4C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3566" y="1736116"/>
            <a:ext cx="1620468" cy="3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470FD9-2FF2-8641-ACA4-2E094316898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5184" y="1736738"/>
            <a:ext cx="2020002" cy="36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73B0049-D2AC-EA41-97A1-D0ED1B4A7185}"/>
              </a:ext>
            </a:extLst>
          </p:cNvPr>
          <p:cNvSpPr txBox="1"/>
          <p:nvPr/>
        </p:nvSpPr>
        <p:spPr>
          <a:xfrm>
            <a:off x="6382141" y="473173"/>
            <a:ext cx="2869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ourier" pitchFamily="2" charset="0"/>
              </a:rPr>
              <a:t>JHEP 03 (2018) 059 </a:t>
            </a:r>
            <a:r>
              <a:rPr lang="en-US" sz="1200" b="1" dirty="0">
                <a:solidFill>
                  <a:srgbClr val="FF0000"/>
                </a:solidFill>
                <a:latin typeface="Courier" pitchFamily="2" charset="0"/>
              </a:rPr>
              <a:t>RUN1 3fb</a:t>
            </a:r>
            <a:r>
              <a:rPr lang="en-US" sz="1200" b="1" baseline="30000" dirty="0">
                <a:solidFill>
                  <a:srgbClr val="FF0000"/>
                </a:solidFill>
                <a:latin typeface="Courier" pitchFamily="2" charset="0"/>
              </a:rPr>
              <a:t>-1</a:t>
            </a:r>
            <a:endParaRPr lang="en-US" sz="1200" b="1" dirty="0">
              <a:solidFill>
                <a:srgbClr val="FF0000"/>
              </a:solidFill>
              <a:latin typeface="Courier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8881F63-DA61-7A4D-9A8A-62D178008B0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3479" y="750172"/>
            <a:ext cx="2656637" cy="198537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F0BD4AD-4FE3-5344-BBAE-69B3A34D0F9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1172" y="2773309"/>
            <a:ext cx="6058060" cy="217604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B048518-6073-744F-8D1A-4B490428AFF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073" y="2771927"/>
            <a:ext cx="2678195" cy="217743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E5D6639-4D80-374C-83A2-FA517CE0D306}"/>
              </a:ext>
            </a:extLst>
          </p:cNvPr>
          <p:cNvSpPr txBox="1"/>
          <p:nvPr/>
        </p:nvSpPr>
        <p:spPr>
          <a:xfrm>
            <a:off x="828575" y="2834588"/>
            <a:ext cx="1057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>
                <a:solidFill>
                  <a:srgbClr val="FF0000"/>
                </a:solidFill>
                <a:latin typeface="Symbol" pitchFamily="2" charset="2"/>
              </a:rPr>
              <a:t>s</a:t>
            </a:r>
            <a:r>
              <a:rPr lang="en-GB" sz="1400" baseline="-25000" dirty="0" err="1">
                <a:solidFill>
                  <a:srgbClr val="FF0000"/>
                </a:solidFill>
              </a:rPr>
              <a:t>t</a:t>
            </a:r>
            <a:r>
              <a:rPr lang="en-GB" sz="1400" dirty="0" err="1">
                <a:solidFill>
                  <a:srgbClr val="FF0000"/>
                </a:solidFill>
              </a:rPr>
              <a:t>∼</a:t>
            </a:r>
            <a:r>
              <a:rPr lang="en-GB" sz="1400" dirty="0" err="1">
                <a:solidFill>
                  <a:srgbClr val="FF0000"/>
                </a:solidFill>
                <a:latin typeface="Lucida Calligraphy" panose="03010101010101010101" pitchFamily="66" charset="77"/>
                <a:ea typeface="Brush Script MT" panose="03060802040406070304" pitchFamily="66" charset="-122"/>
                <a:cs typeface="Brush Script MT" panose="03060802040406070304" pitchFamily="66" charset="-122"/>
              </a:rPr>
              <a:t>O</a:t>
            </a:r>
            <a:r>
              <a:rPr lang="en-GB" sz="1400" dirty="0">
                <a:solidFill>
                  <a:srgbClr val="FF0000"/>
                </a:solidFill>
              </a:rPr>
              <a:t>(10 fs)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9F6C44-A27E-554A-B9D4-A52357DEC22F}"/>
              </a:ext>
            </a:extLst>
          </p:cNvPr>
          <p:cNvSpPr txBox="1"/>
          <p:nvPr/>
        </p:nvSpPr>
        <p:spPr>
          <a:xfrm>
            <a:off x="3463607" y="4008352"/>
            <a:ext cx="2023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Oscillations clearly  seen!</a:t>
            </a:r>
          </a:p>
        </p:txBody>
      </p:sp>
    </p:spTree>
    <p:extLst>
      <p:ext uri="{BB962C8B-B14F-4D97-AF65-F5344CB8AC3E}">
        <p14:creationId xmlns:p14="http://schemas.microsoft.com/office/powerpoint/2010/main" val="2435482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55307-C9DB-7440-8B7C-F9DDEE6E7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of CP asymmetry in B</a:t>
            </a:r>
            <a:r>
              <a:rPr lang="en-GB" baseline="30000" dirty="0"/>
              <a:t>0</a:t>
            </a:r>
            <a:r>
              <a:rPr lang="en-GB" baseline="-25000" dirty="0"/>
              <a:t>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dirty="0"/>
              <a:t> </a:t>
            </a:r>
            <a:r>
              <a:rPr lang="en-GB" dirty="0" err="1"/>
              <a:t>D</a:t>
            </a:r>
            <a:r>
              <a:rPr lang="en-GB" baseline="30000" dirty="0" err="1"/>
              <a:t>∓</a:t>
            </a:r>
            <a:r>
              <a:rPr lang="en-GB" baseline="-25000" dirty="0" err="1"/>
              <a:t>s</a:t>
            </a:r>
            <a:r>
              <a:rPr lang="en-GB" dirty="0" err="1"/>
              <a:t>K</a:t>
            </a:r>
            <a:r>
              <a:rPr lang="en-GB" baseline="30000" dirty="0"/>
              <a:t>±</a:t>
            </a:r>
            <a:r>
              <a:rPr lang="en-GB" dirty="0"/>
              <a:t> decays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9275BEE3-C26D-F54E-92BD-7AA38DA5C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674" y="621522"/>
            <a:ext cx="4964823" cy="3999110"/>
          </a:xfrm>
        </p:spPr>
        <p:txBody>
          <a:bodyPr/>
          <a:lstStyle/>
          <a:p>
            <a:r>
              <a:rPr lang="en-US" dirty="0"/>
              <a:t>Results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Evidence for </a:t>
            </a:r>
            <a:r>
              <a:rPr lang="en-US" i="1" dirty="0"/>
              <a:t>CP</a:t>
            </a:r>
            <a:r>
              <a:rPr lang="en-US" dirty="0"/>
              <a:t> violation is found at about 3.8</a:t>
            </a:r>
            <a:r>
              <a:rPr lang="en-US" dirty="0">
                <a:latin typeface="Symbol" pitchFamily="2" charset="2"/>
              </a:rPr>
              <a:t>s</a:t>
            </a:r>
          </a:p>
          <a:p>
            <a:endParaRPr lang="en-US" dirty="0"/>
          </a:p>
          <a:p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 measurement not yet competitive, but…</a:t>
            </a:r>
          </a:p>
          <a:p>
            <a:pPr lvl="1"/>
            <a:r>
              <a:rPr lang="en-US" dirty="0"/>
              <a:t>~11</a:t>
            </a:r>
            <a:r>
              <a:rPr lang="en-US" baseline="30000" dirty="0"/>
              <a:t>o</a:t>
            </a:r>
            <a:r>
              <a:rPr lang="en-US" dirty="0"/>
              <a:t> at the end of Run II</a:t>
            </a:r>
          </a:p>
          <a:p>
            <a:pPr lvl="1"/>
            <a:r>
              <a:rPr lang="en-US" dirty="0"/>
              <a:t>~2</a:t>
            </a:r>
            <a:r>
              <a:rPr lang="en-US" baseline="30000" dirty="0"/>
              <a:t>o</a:t>
            </a:r>
            <a:r>
              <a:rPr lang="en-US" dirty="0"/>
              <a:t> at the end of upgrade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44163-F658-6444-9ED1-1E9A154D8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E0FD-B35E-1F4C-AAB2-D743F8EDB9E3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41AE0-357E-4242-AC5E-8ABB08EBB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447CB-DD22-514F-AB32-6E7F799E4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14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3B0049-D2AC-EA41-97A1-D0ED1B4A7185}"/>
              </a:ext>
            </a:extLst>
          </p:cNvPr>
          <p:cNvSpPr txBox="1"/>
          <p:nvPr/>
        </p:nvSpPr>
        <p:spPr>
          <a:xfrm>
            <a:off x="6382141" y="473173"/>
            <a:ext cx="2869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ourier" pitchFamily="2" charset="0"/>
              </a:rPr>
              <a:t>JHEP 03 (2018) 059 </a:t>
            </a:r>
            <a:r>
              <a:rPr lang="en-US" sz="1200" b="1" dirty="0">
                <a:solidFill>
                  <a:srgbClr val="FF0000"/>
                </a:solidFill>
                <a:latin typeface="Courier" pitchFamily="2" charset="0"/>
              </a:rPr>
              <a:t>RUN1 3fb</a:t>
            </a:r>
            <a:r>
              <a:rPr lang="en-US" sz="1200" b="1" baseline="30000" dirty="0">
                <a:solidFill>
                  <a:srgbClr val="FF0000"/>
                </a:solidFill>
                <a:latin typeface="Courier" pitchFamily="2" charset="0"/>
              </a:rPr>
              <a:t>-1</a:t>
            </a:r>
            <a:endParaRPr lang="en-US" sz="1200" b="1" dirty="0">
              <a:solidFill>
                <a:srgbClr val="FF0000"/>
              </a:solidFill>
              <a:latin typeface="Courier" pitchFamily="2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AA0BAB-A14A-D149-BE69-23612D00C9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7062" y="1065708"/>
            <a:ext cx="1822312" cy="111064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6346289-ECF6-6646-BDFA-FB15C958D7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931" y="1065708"/>
            <a:ext cx="2436009" cy="157549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3E78EFA-0F49-A349-BD90-7282B1D403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0496" y="1065708"/>
            <a:ext cx="3862798" cy="277850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A8F1191-E3AE-5B4F-9BF7-8EC41A6B825B}"/>
              </a:ext>
            </a:extLst>
          </p:cNvPr>
          <p:cNvSpPr/>
          <p:nvPr/>
        </p:nvSpPr>
        <p:spPr>
          <a:xfrm>
            <a:off x="3500847" y="1065708"/>
            <a:ext cx="1545945" cy="43216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529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2D049-3604-904E-A7B8-1F568E7CC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GB" baseline="30000" dirty="0"/>
              <a:t>0</a:t>
            </a:r>
            <a:r>
              <a:rPr lang="en-GB" dirty="0"/>
              <a:t> - D</a:t>
            </a:r>
            <a:r>
              <a:rPr lang="en-GB" baseline="30000" dirty="0"/>
              <a:t>0</a:t>
            </a:r>
            <a:r>
              <a:rPr lang="en-GB" dirty="0"/>
              <a:t> mixing and CP violation with D</a:t>
            </a:r>
            <a:r>
              <a:rPr lang="en-GB" baseline="30000" dirty="0"/>
              <a:t>0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 dirty="0" err="1"/>
              <a:t>K</a:t>
            </a:r>
            <a:r>
              <a:rPr lang="en-GB" baseline="30000" dirty="0" err="1"/>
              <a:t>+</a:t>
            </a:r>
            <a:r>
              <a:rPr lang="en-GB" dirty="0" err="1">
                <a:latin typeface="Symbol" pitchFamily="2" charset="2"/>
              </a:rPr>
              <a:t>p</a:t>
            </a:r>
            <a:r>
              <a:rPr lang="en-GB" baseline="30000" dirty="0"/>
              <a:t>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49C40-5DC8-7D47-8B87-71B397FC5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15" y="640314"/>
            <a:ext cx="6744732" cy="3394472"/>
          </a:xfrm>
        </p:spPr>
        <p:txBody>
          <a:bodyPr/>
          <a:lstStyle/>
          <a:p>
            <a:r>
              <a:rPr lang="en-GB" sz="1400" dirty="0"/>
              <a:t>Charm is the only up-type quark where we can look for </a:t>
            </a:r>
            <a:r>
              <a:rPr lang="en-GB" sz="1400" dirty="0" err="1"/>
              <a:t>flavor</a:t>
            </a:r>
            <a:r>
              <a:rPr lang="en-GB" sz="1400" dirty="0"/>
              <a:t>/CP violation</a:t>
            </a:r>
          </a:p>
          <a:p>
            <a:pPr marL="0" indent="0">
              <a:buNone/>
            </a:pPr>
            <a:endParaRPr lang="en-GB" sz="1400" dirty="0"/>
          </a:p>
          <a:p>
            <a:r>
              <a:rPr lang="en-GB" sz="1400" dirty="0"/>
              <a:t>Mixing can be studied through the interference between different decay amplitudes to the same final states</a:t>
            </a:r>
            <a:endParaRPr lang="en-GB" sz="1200" dirty="0"/>
          </a:p>
          <a:p>
            <a:r>
              <a:rPr lang="en-GB" sz="1400" dirty="0"/>
              <a:t>The ratio between “wrong” and “right” sign decays depends on decay time </a:t>
            </a:r>
            <a:r>
              <a:rPr lang="en-GB" sz="1400" i="1" dirty="0"/>
              <a:t>t</a:t>
            </a:r>
            <a:r>
              <a:rPr lang="en-GB" sz="1400" dirty="0"/>
              <a:t> if mixing is present</a:t>
            </a:r>
          </a:p>
          <a:p>
            <a:endParaRPr lang="en-GB" sz="1400" dirty="0"/>
          </a:p>
          <a:p>
            <a:endParaRPr lang="en-GB" sz="1400" dirty="0"/>
          </a:p>
          <a:p>
            <a:pPr marL="0" indent="0">
              <a:buNone/>
            </a:pPr>
            <a:endParaRPr lang="en-GB" sz="1400" dirty="0"/>
          </a:p>
          <a:p>
            <a:r>
              <a:rPr lang="en-GB" sz="1400" dirty="0"/>
              <a:t>R(t) can also be sensitive to CP violation (in that case R(t) is different </a:t>
            </a:r>
            <a:br>
              <a:rPr lang="en-GB" sz="1400" dirty="0"/>
            </a:br>
            <a:r>
              <a:rPr lang="en-GB" sz="1400" dirty="0"/>
              <a:t>for D</a:t>
            </a:r>
            <a:r>
              <a:rPr lang="en-GB" sz="1400" baseline="30000" dirty="0"/>
              <a:t>0</a:t>
            </a:r>
            <a:r>
              <a:rPr lang="en-GB" sz="1400" dirty="0"/>
              <a:t> and D</a:t>
            </a:r>
            <a:r>
              <a:rPr lang="en-GB" sz="1400" baseline="30000" dirty="0"/>
              <a:t>0 </a:t>
            </a:r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0E989-279B-1E49-B308-401121856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E0FD-B35E-1F4C-AAB2-D743F8EDB9E3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0ADAB-CE36-7647-9CD9-36178C7FB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4869A-25F9-7942-AAA0-2E04C635D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15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423703-745B-7A44-84C6-AD1776614B82}"/>
              </a:ext>
            </a:extLst>
          </p:cNvPr>
          <p:cNvSpPr txBox="1"/>
          <p:nvPr/>
        </p:nvSpPr>
        <p:spPr>
          <a:xfrm>
            <a:off x="5085185" y="473173"/>
            <a:ext cx="4166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ourier" pitchFamily="2" charset="0"/>
              </a:rPr>
              <a:t>Phys. Rev. D 97 (2018) 031101. </a:t>
            </a:r>
            <a:r>
              <a:rPr lang="en-US" sz="1200" b="1" dirty="0">
                <a:solidFill>
                  <a:srgbClr val="FF0000"/>
                </a:solidFill>
                <a:latin typeface="Courier" pitchFamily="2" charset="0"/>
              </a:rPr>
              <a:t>RUN1+2 5fb</a:t>
            </a:r>
            <a:r>
              <a:rPr lang="en-US" sz="1200" b="1" baseline="30000" dirty="0">
                <a:solidFill>
                  <a:srgbClr val="FF0000"/>
                </a:solidFill>
                <a:latin typeface="Courier" pitchFamily="2" charset="0"/>
              </a:rPr>
              <a:t>-1</a:t>
            </a:r>
            <a:endParaRPr lang="en-US" sz="1200" b="1" dirty="0">
              <a:solidFill>
                <a:srgbClr val="FF0000"/>
              </a:solidFill>
              <a:latin typeface="Courier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C507BA8-FC78-D941-8105-37DA87B4EC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5849" y="1883153"/>
            <a:ext cx="1997749" cy="89898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502937-12D6-A044-8B34-F8B9C6B2A6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9481" y="2209644"/>
            <a:ext cx="1420001" cy="36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9A641B-1071-A846-B57E-7B043B9E4A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0072" y="2209644"/>
            <a:ext cx="1075135" cy="3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7738F8-1A5C-4B45-AD8E-EACE99077F3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398" y="3438658"/>
            <a:ext cx="4342308" cy="125649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581FAB-9F1D-9048-B111-0E1CC8F4A1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1326" y="3442511"/>
            <a:ext cx="4193642" cy="125264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66423C9-2955-A442-B7A4-81EAC8E6661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480" y="713158"/>
            <a:ext cx="1808118" cy="81365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76E3F49-EA63-FA4A-BB70-63A4C769EC4C}"/>
              </a:ext>
            </a:extLst>
          </p:cNvPr>
          <p:cNvPicPr>
            <a:picLocks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761" y="2209644"/>
            <a:ext cx="2866641" cy="45976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9AD5D7A-DB26-0847-81C4-8A83B1031C28}"/>
              </a:ext>
            </a:extLst>
          </p:cNvPr>
          <p:cNvSpPr txBox="1"/>
          <p:nvPr/>
        </p:nvSpPr>
        <p:spPr>
          <a:xfrm>
            <a:off x="2847944" y="3913018"/>
            <a:ext cx="9781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wrong sign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1D6FCE-DBDD-084A-A7C3-656637753FDA}"/>
              </a:ext>
            </a:extLst>
          </p:cNvPr>
          <p:cNvSpPr txBox="1"/>
          <p:nvPr/>
        </p:nvSpPr>
        <p:spPr>
          <a:xfrm>
            <a:off x="7348871" y="3920554"/>
            <a:ext cx="857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right sign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3A565C2-416D-AA48-A7B5-A5350F351CE9}"/>
              </a:ext>
            </a:extLst>
          </p:cNvPr>
          <p:cNvCxnSpPr/>
          <p:nvPr/>
        </p:nvCxnSpPr>
        <p:spPr>
          <a:xfrm>
            <a:off x="1462086" y="113212"/>
            <a:ext cx="1654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DE83E49-C2EE-FD4E-B305-3B65DADAF3A5}"/>
              </a:ext>
            </a:extLst>
          </p:cNvPr>
          <p:cNvCxnSpPr/>
          <p:nvPr/>
        </p:nvCxnSpPr>
        <p:spPr>
          <a:xfrm>
            <a:off x="1287292" y="3127000"/>
            <a:ext cx="1654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0000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2D049-3604-904E-A7B8-1F568E7CC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</a:t>
            </a:r>
            <a:r>
              <a:rPr lang="en-GB" baseline="30000"/>
              <a:t>0</a:t>
            </a:r>
            <a:r>
              <a:rPr lang="en-GB"/>
              <a:t> - D</a:t>
            </a:r>
            <a:r>
              <a:rPr lang="en-GB" baseline="30000"/>
              <a:t>0</a:t>
            </a:r>
            <a:r>
              <a:rPr lang="en-GB"/>
              <a:t> mixing and CP violation with D</a:t>
            </a:r>
            <a:r>
              <a:rPr lang="en-GB" baseline="30000"/>
              <a:t>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/>
              <a:t>K</a:t>
            </a:r>
            <a:r>
              <a:rPr lang="en-GB" baseline="30000"/>
              <a:t>+</a:t>
            </a:r>
            <a:r>
              <a:rPr lang="en-GB">
                <a:latin typeface="Symbol" pitchFamily="2" charset="2"/>
              </a:rPr>
              <a:t>p</a:t>
            </a:r>
            <a:r>
              <a:rPr lang="en-GB" baseline="30000"/>
              <a:t>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49C40-5DC8-7D47-8B87-71B397FC5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85" y="503097"/>
            <a:ext cx="4328364" cy="4388377"/>
          </a:xfrm>
        </p:spPr>
        <p:txBody>
          <a:bodyPr/>
          <a:lstStyle/>
          <a:p>
            <a:r>
              <a:rPr lang="en-GB" dirty="0">
                <a:solidFill>
                  <a:srgbClr val="FFFC00"/>
                </a:solidFill>
              </a:rPr>
              <a:t>Results </a:t>
            </a:r>
          </a:p>
          <a:p>
            <a:endParaRPr lang="en-GB" dirty="0">
              <a:solidFill>
                <a:srgbClr val="FFFC00"/>
              </a:solidFill>
            </a:endParaRPr>
          </a:p>
          <a:p>
            <a:endParaRPr lang="en-GB" dirty="0">
              <a:solidFill>
                <a:srgbClr val="FFFC00"/>
              </a:solidFill>
            </a:endParaRPr>
          </a:p>
          <a:p>
            <a:endParaRPr lang="en-GB" dirty="0">
              <a:solidFill>
                <a:srgbClr val="FFFC00"/>
              </a:solidFill>
            </a:endParaRPr>
          </a:p>
          <a:p>
            <a:endParaRPr lang="en-GB" dirty="0">
              <a:solidFill>
                <a:srgbClr val="FFFC00"/>
              </a:solidFill>
            </a:endParaRPr>
          </a:p>
          <a:p>
            <a:endParaRPr lang="en-GB" dirty="0">
              <a:solidFill>
                <a:srgbClr val="FFFC00"/>
              </a:solidFill>
            </a:endParaRPr>
          </a:p>
          <a:p>
            <a:endParaRPr lang="en-GB" dirty="0">
              <a:solidFill>
                <a:srgbClr val="FFFC00"/>
              </a:solidFill>
            </a:endParaRPr>
          </a:p>
          <a:p>
            <a:endParaRPr lang="en-GB" dirty="0">
              <a:solidFill>
                <a:srgbClr val="FFFC00"/>
              </a:solidFill>
            </a:endParaRPr>
          </a:p>
          <a:p>
            <a:endParaRPr lang="en-GB" dirty="0">
              <a:solidFill>
                <a:srgbClr val="FFFC00"/>
              </a:solidFill>
            </a:endParaRPr>
          </a:p>
          <a:p>
            <a:r>
              <a:rPr lang="en-GB" dirty="0" err="1">
                <a:solidFill>
                  <a:srgbClr val="FFFC00"/>
                </a:solidFill>
              </a:rPr>
              <a:t>Assumunig</a:t>
            </a:r>
            <a:r>
              <a:rPr lang="en-GB" dirty="0">
                <a:solidFill>
                  <a:srgbClr val="FFFC00"/>
                </a:solidFill>
              </a:rPr>
              <a:t> CP conservation:</a:t>
            </a:r>
            <a:br>
              <a:rPr lang="en-GB" dirty="0">
                <a:solidFill>
                  <a:srgbClr val="FFFC00"/>
                </a:solidFill>
              </a:rPr>
            </a:br>
            <a:r>
              <a:rPr lang="en-GB" dirty="0"/>
              <a:t>R</a:t>
            </a:r>
            <a:r>
              <a:rPr lang="en-GB" baseline="-25000" dirty="0"/>
              <a:t>D</a:t>
            </a:r>
            <a:r>
              <a:rPr lang="en-GB" dirty="0"/>
              <a:t> = (3.454 ± 0.031)  10</a:t>
            </a:r>
            <a:r>
              <a:rPr lang="en-GB" baseline="30000" dirty="0"/>
              <a:t>-3</a:t>
            </a:r>
            <a:br>
              <a:rPr lang="en-GB" baseline="30000" dirty="0"/>
            </a:br>
            <a:r>
              <a:rPr lang="en-GB" dirty="0"/>
              <a:t>x</a:t>
            </a:r>
            <a:r>
              <a:rPr lang="en-GB" baseline="-25000" dirty="0"/>
              <a:t>0</a:t>
            </a:r>
            <a:r>
              <a:rPr lang="en-GB" baseline="30000" dirty="0"/>
              <a:t>’2</a:t>
            </a:r>
            <a:r>
              <a:rPr lang="en-GB" dirty="0"/>
              <a:t> = (3.9 ± 2.7)10</a:t>
            </a:r>
            <a:r>
              <a:rPr lang="en-GB" baseline="30000" dirty="0"/>
              <a:t>-5</a:t>
            </a:r>
            <a:br>
              <a:rPr lang="en-GB" baseline="30000" dirty="0"/>
            </a:br>
            <a:r>
              <a:rPr lang="en-GB" dirty="0"/>
              <a:t>y</a:t>
            </a:r>
            <a:r>
              <a:rPr lang="en-GB" baseline="-25000" dirty="0"/>
              <a:t>0</a:t>
            </a:r>
            <a:r>
              <a:rPr lang="en-GB" baseline="30000" dirty="0"/>
              <a:t>'</a:t>
            </a:r>
            <a:r>
              <a:rPr lang="en-GB" dirty="0"/>
              <a:t> = (5.28 ± 0.52)  10</a:t>
            </a:r>
            <a:r>
              <a:rPr lang="en-GB" baseline="30000" dirty="0"/>
              <a:t>-3</a:t>
            </a:r>
          </a:p>
          <a:p>
            <a:endParaRPr lang="en-GB" baseline="30000" dirty="0"/>
          </a:p>
          <a:p>
            <a:r>
              <a:rPr lang="en-GB" dirty="0" err="1"/>
              <a:t>LHCb</a:t>
            </a:r>
            <a:r>
              <a:rPr lang="en-GB" dirty="0"/>
              <a:t> dominates the scene</a:t>
            </a:r>
            <a:br>
              <a:rPr lang="en-GB" dirty="0"/>
            </a:br>
            <a:r>
              <a:rPr lang="en-GB" dirty="0"/>
              <a:t>(other measurements precision ~x10 worst)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0E989-279B-1E49-B308-401121856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E0FD-B35E-1F4C-AAB2-D743F8EDB9E3}" type="datetime1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0ADAB-CE36-7647-9CD9-36178C7FB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4869A-25F9-7942-AAA0-2E04C635D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16</a:t>
            </a:fld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E61571E-D9F9-F84D-94A5-6C30CB5AE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6766" y="795268"/>
            <a:ext cx="3610369" cy="4082396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4F1C4A6D-4BF2-0249-A122-CCB1586F2057}"/>
              </a:ext>
            </a:extLst>
          </p:cNvPr>
          <p:cNvGrpSpPr/>
          <p:nvPr/>
        </p:nvGrpSpPr>
        <p:grpSpPr>
          <a:xfrm>
            <a:off x="369240" y="795267"/>
            <a:ext cx="2181656" cy="2101395"/>
            <a:chOff x="133844" y="1078922"/>
            <a:chExt cx="2181656" cy="210139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B9430E5-44F2-B54C-A55B-C9F410F39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3844" y="1078922"/>
              <a:ext cx="2181656" cy="2101395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565B7FA-DD29-9744-BB55-8A470A0BD6CE}"/>
                </a:ext>
              </a:extLst>
            </p:cNvPr>
            <p:cNvSpPr/>
            <p:nvPr/>
          </p:nvSpPr>
          <p:spPr>
            <a:xfrm>
              <a:off x="1410478" y="1644467"/>
              <a:ext cx="903622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100">
                  <a:solidFill>
                    <a:srgbClr val="FF0000"/>
                  </a:solidFill>
                  <a:latin typeface="Helvetica" pitchFamily="2" charset="0"/>
                </a:rPr>
                <a:t>1.8x10</a:t>
              </a:r>
              <a:r>
                <a:rPr lang="en-GB" sz="1100" baseline="30000">
                  <a:solidFill>
                    <a:srgbClr val="FF0000"/>
                  </a:solidFill>
                  <a:latin typeface="Helvetica" pitchFamily="2" charset="0"/>
                </a:rPr>
                <a:t>8</a:t>
              </a:r>
              <a:r>
                <a:rPr lang="en-GB" sz="1100">
                  <a:solidFill>
                    <a:srgbClr val="FF0000"/>
                  </a:solidFill>
                  <a:latin typeface="Helvetica" pitchFamily="2" charset="0"/>
                </a:rPr>
                <a:t> </a:t>
              </a:r>
              <a:br>
                <a:rPr lang="en-GB" sz="1100">
                  <a:solidFill>
                    <a:srgbClr val="FF0000"/>
                  </a:solidFill>
                  <a:latin typeface="Helvetica" pitchFamily="2" charset="0"/>
                </a:rPr>
              </a:br>
              <a:r>
                <a:rPr lang="en-GB" sz="1100">
                  <a:solidFill>
                    <a:srgbClr val="FF0000"/>
                  </a:solidFill>
                  <a:latin typeface="Helvetica" pitchFamily="2" charset="0"/>
                </a:rPr>
                <a:t>RS events</a:t>
              </a:r>
              <a:endParaRPr lang="en-GB" sz="1100">
                <a:solidFill>
                  <a:srgbClr val="FF0000"/>
                </a:solidFill>
                <a:effectLst/>
                <a:latin typeface="Helvetica" pitchFamily="2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175F39F-4090-E04A-B0AF-E2A18A975DF0}"/>
              </a:ext>
            </a:extLst>
          </p:cNvPr>
          <p:cNvGrpSpPr/>
          <p:nvPr/>
        </p:nvGrpSpPr>
        <p:grpSpPr>
          <a:xfrm>
            <a:off x="2765010" y="795267"/>
            <a:ext cx="2181659" cy="2101396"/>
            <a:chOff x="2347570" y="961562"/>
            <a:chExt cx="2181659" cy="210139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8B35764-7A77-F144-8463-5B03884AA8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47570" y="961562"/>
              <a:ext cx="2181659" cy="2101396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086D77A-7786-0649-97F2-84704A2E2CA5}"/>
                </a:ext>
              </a:extLst>
            </p:cNvPr>
            <p:cNvSpPr/>
            <p:nvPr/>
          </p:nvSpPr>
          <p:spPr>
            <a:xfrm>
              <a:off x="3364943" y="2070083"/>
              <a:ext cx="903622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100" dirty="0">
                  <a:solidFill>
                    <a:srgbClr val="FF0000"/>
                  </a:solidFill>
                  <a:latin typeface="Helvetica" pitchFamily="2" charset="0"/>
                </a:rPr>
                <a:t>7.2x10</a:t>
              </a:r>
              <a:r>
                <a:rPr lang="en-GB" sz="1100" baseline="30000" dirty="0">
                  <a:solidFill>
                    <a:srgbClr val="FF0000"/>
                  </a:solidFill>
                  <a:latin typeface="Helvetica" pitchFamily="2" charset="0"/>
                </a:rPr>
                <a:t>5</a:t>
              </a:r>
              <a:r>
                <a:rPr lang="en-GB" sz="1100" dirty="0">
                  <a:solidFill>
                    <a:srgbClr val="FF0000"/>
                  </a:solidFill>
                  <a:latin typeface="Helvetica" pitchFamily="2" charset="0"/>
                </a:rPr>
                <a:t> </a:t>
              </a:r>
              <a:br>
                <a:rPr lang="en-GB" sz="1100" dirty="0">
                  <a:solidFill>
                    <a:srgbClr val="FF0000"/>
                  </a:solidFill>
                  <a:latin typeface="Helvetica" pitchFamily="2" charset="0"/>
                </a:rPr>
              </a:br>
              <a:r>
                <a:rPr lang="en-GB" sz="1100" dirty="0">
                  <a:solidFill>
                    <a:srgbClr val="FF0000"/>
                  </a:solidFill>
                  <a:latin typeface="Helvetica" pitchFamily="2" charset="0"/>
                </a:rPr>
                <a:t>WS events</a:t>
              </a:r>
              <a:endParaRPr lang="en-GB" sz="1100" dirty="0">
                <a:solidFill>
                  <a:srgbClr val="FF0000"/>
                </a:solidFill>
                <a:effectLst/>
                <a:latin typeface="Helvetica" pitchFamily="2" charset="0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4190A15F-B7E3-7B47-8950-6EB764EE2968}"/>
              </a:ext>
            </a:extLst>
          </p:cNvPr>
          <p:cNvSpPr/>
          <p:nvPr/>
        </p:nvSpPr>
        <p:spPr>
          <a:xfrm>
            <a:off x="93414" y="2896663"/>
            <a:ext cx="35275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>
                <a:solidFill>
                  <a:schemeClr val="bg1"/>
                </a:solidFill>
              </a:rPr>
              <a:t>Run 2 signal yields ~ 2 times larger than Run 1</a:t>
            </a:r>
            <a:endParaRPr lang="en-GB" sz="1400">
              <a:solidFill>
                <a:schemeClr val="bg1"/>
              </a:solidFill>
              <a:effectLst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BFF7396-9EF9-6546-8D2D-1C2D0265353F}"/>
              </a:ext>
            </a:extLst>
          </p:cNvPr>
          <p:cNvSpPr txBox="1"/>
          <p:nvPr/>
        </p:nvSpPr>
        <p:spPr>
          <a:xfrm>
            <a:off x="5085185" y="473173"/>
            <a:ext cx="4166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bg1">
                    <a:lumMod val="65000"/>
                  </a:schemeClr>
                </a:solidFill>
                <a:latin typeface="Courier" pitchFamily="2" charset="0"/>
              </a:rPr>
              <a:t>Phys. Rev. D 97 (2018) 031101. </a:t>
            </a:r>
            <a:r>
              <a:rPr lang="en-GB" sz="1200" b="1">
                <a:solidFill>
                  <a:srgbClr val="FF0000"/>
                </a:solidFill>
                <a:latin typeface="Courier" pitchFamily="2" charset="0"/>
              </a:rPr>
              <a:t>RUN1+2 5fb</a:t>
            </a:r>
            <a:r>
              <a:rPr lang="en-GB" sz="1200" b="1" baseline="30000">
                <a:solidFill>
                  <a:srgbClr val="FF0000"/>
                </a:solidFill>
                <a:latin typeface="Courier" pitchFamily="2" charset="0"/>
              </a:rPr>
              <a:t>-1</a:t>
            </a:r>
            <a:endParaRPr lang="en-GB" sz="1200" b="1">
              <a:solidFill>
                <a:srgbClr val="FF0000"/>
              </a:solidFill>
              <a:latin typeface="Courier" pitchFamily="2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03671DB-C511-D64E-A0DB-C12A1AAA3CDB}"/>
              </a:ext>
            </a:extLst>
          </p:cNvPr>
          <p:cNvCxnSpPr/>
          <p:nvPr/>
        </p:nvCxnSpPr>
        <p:spPr>
          <a:xfrm>
            <a:off x="1462086" y="113212"/>
            <a:ext cx="1654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AFC35D9-3DBF-0C41-876E-84073A5D8848}"/>
              </a:ext>
            </a:extLst>
          </p:cNvPr>
          <p:cNvSpPr txBox="1"/>
          <p:nvPr/>
        </p:nvSpPr>
        <p:spPr>
          <a:xfrm>
            <a:off x="6596606" y="1692075"/>
            <a:ext cx="1609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No evidence of CPV</a:t>
            </a:r>
          </a:p>
        </p:txBody>
      </p:sp>
    </p:spTree>
    <p:extLst>
      <p:ext uri="{BB962C8B-B14F-4D97-AF65-F5344CB8AC3E}">
        <p14:creationId xmlns:p14="http://schemas.microsoft.com/office/powerpoint/2010/main" val="1472336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317462"/>
            <a:ext cx="7772400" cy="1021556"/>
          </a:xfrm>
        </p:spPr>
        <p:txBody>
          <a:bodyPr/>
          <a:lstStyle/>
          <a:p>
            <a:r>
              <a:rPr lang="en-GB">
                <a:latin typeface="Symbol" pitchFamily="2" charset="2"/>
              </a:rPr>
              <a:t>U</a:t>
            </a:r>
            <a:r>
              <a:rPr lang="en-GB"/>
              <a:t> </a:t>
            </a:r>
            <a:r>
              <a:rPr lang="en-GB" dirty="0"/>
              <a:t>production at √s = 13 </a:t>
            </a:r>
            <a:r>
              <a:rPr lang="en-GB" dirty="0" err="1"/>
              <a:t>TeV</a:t>
            </a:r>
            <a:r>
              <a:rPr lang="en-GB" dirty="0"/>
              <a:t> </a:t>
            </a:r>
            <a:endParaRPr lang="en-GB" cap="non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2206163"/>
            <a:ext cx="7772400" cy="1125140"/>
          </a:xfrm>
        </p:spPr>
        <p:txBody>
          <a:bodyPr/>
          <a:lstStyle/>
          <a:p>
            <a:r>
              <a:rPr lang="en-GB" i="1" dirty="0">
                <a:solidFill>
                  <a:srgbClr val="A6A6A6"/>
                </a:solidFill>
              </a:rPr>
              <a:t>Measuring standard candles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0906-C967-8C4F-BEB5-71B650E35C65}" type="datetime1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5411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9EB382E-7935-224D-A789-B4D766E0146C}"/>
              </a:ext>
            </a:extLst>
          </p:cNvPr>
          <p:cNvSpPr/>
          <p:nvPr/>
        </p:nvSpPr>
        <p:spPr>
          <a:xfrm>
            <a:off x="359805" y="4466849"/>
            <a:ext cx="5854662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Ratios R</a:t>
            </a:r>
            <a:r>
              <a:rPr lang="en-GB" sz="1400" baseline="-25000" dirty="0">
                <a:solidFill>
                  <a:schemeClr val="bg1"/>
                </a:solidFill>
              </a:rPr>
              <a:t>2S/1S</a:t>
            </a:r>
            <a:r>
              <a:rPr lang="en-GB" sz="1400" dirty="0">
                <a:solidFill>
                  <a:schemeClr val="bg1"/>
                </a:solidFill>
              </a:rPr>
              <a:t> and R</a:t>
            </a:r>
            <a:r>
              <a:rPr lang="en-GB" sz="1400" baseline="-25000" dirty="0">
                <a:solidFill>
                  <a:schemeClr val="bg1"/>
                </a:solidFill>
              </a:rPr>
              <a:t>3S/1S</a:t>
            </a:r>
            <a:r>
              <a:rPr lang="en-GB" sz="1400" dirty="0">
                <a:solidFill>
                  <a:schemeClr val="bg1"/>
                </a:solidFill>
              </a:rPr>
              <a:t> of </a:t>
            </a:r>
            <a:r>
              <a:rPr lang="en-GB" sz="1400" dirty="0">
                <a:solidFill>
                  <a:schemeClr val="bg1"/>
                </a:solidFill>
                <a:latin typeface="Symbol" pitchFamily="2" charset="2"/>
              </a:rPr>
              <a:t>U</a:t>
            </a:r>
            <a:r>
              <a:rPr lang="en-GB" sz="1400" dirty="0">
                <a:solidFill>
                  <a:schemeClr val="bg1"/>
                </a:solidFill>
              </a:rPr>
              <a:t>(2S)  and </a:t>
            </a:r>
            <a:r>
              <a:rPr lang="en-GB" sz="1400" dirty="0">
                <a:solidFill>
                  <a:schemeClr val="bg1"/>
                </a:solidFill>
                <a:latin typeface="Symbol" pitchFamily="2" charset="2"/>
              </a:rPr>
              <a:t>U</a:t>
            </a:r>
            <a:r>
              <a:rPr lang="en-GB" sz="1400" dirty="0">
                <a:solidFill>
                  <a:schemeClr val="bg1"/>
                </a:solidFill>
              </a:rPr>
              <a:t>(3S) to </a:t>
            </a:r>
            <a:r>
              <a:rPr lang="en-GB" sz="1400" dirty="0">
                <a:solidFill>
                  <a:schemeClr val="bg1"/>
                </a:solidFill>
                <a:latin typeface="Symbol" pitchFamily="2" charset="2"/>
              </a:rPr>
              <a:t>U</a:t>
            </a:r>
            <a:r>
              <a:rPr lang="en-GB" sz="1400" dirty="0">
                <a:solidFill>
                  <a:schemeClr val="bg1"/>
                </a:solidFill>
              </a:rPr>
              <a:t>(1S) x-sections </a:t>
            </a:r>
            <a:endParaRPr lang="en-GB" sz="1400" dirty="0">
              <a:solidFill>
                <a:schemeClr val="bg1"/>
              </a:solidFill>
              <a:latin typeface="Symbol" pitchFamily="2" charset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4E2C1C-F045-2440-B512-4E6DB4825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Symbol" pitchFamily="2" charset="2"/>
              </a:rPr>
              <a:t>U</a:t>
            </a:r>
            <a:r>
              <a:rPr lang="en-GB" dirty="0"/>
              <a:t> production at √s = 13 </a:t>
            </a:r>
            <a:r>
              <a:rPr lang="en-GB" dirty="0" err="1"/>
              <a:t>TeV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2112F-FEFA-D24D-815A-CD2F0C83B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59499"/>
            <a:ext cx="4711337" cy="1901080"/>
          </a:xfrm>
        </p:spPr>
        <p:txBody>
          <a:bodyPr/>
          <a:lstStyle/>
          <a:p>
            <a:r>
              <a:rPr lang="en-GB" sz="1400" dirty="0"/>
              <a:t>Measure the double differential production cross-sections in </a:t>
            </a:r>
            <a:r>
              <a:rPr lang="en-GB" sz="1400" i="1" dirty="0" err="1"/>
              <a:t>p</a:t>
            </a:r>
            <a:r>
              <a:rPr lang="en-GB" sz="1400" baseline="-25000" dirty="0" err="1"/>
              <a:t>T</a:t>
            </a:r>
            <a:r>
              <a:rPr lang="en-GB" sz="1400" dirty="0"/>
              <a:t> and </a:t>
            </a:r>
            <a:r>
              <a:rPr lang="en-GB" sz="1400" i="1" dirty="0"/>
              <a:t>y</a:t>
            </a:r>
            <a:r>
              <a:rPr lang="en-GB" sz="1400" dirty="0"/>
              <a:t> over the range 0 &lt; </a:t>
            </a:r>
            <a:r>
              <a:rPr lang="en-GB" sz="1400" i="1" dirty="0" err="1"/>
              <a:t>p</a:t>
            </a:r>
            <a:r>
              <a:rPr lang="en-GB" sz="1400" baseline="-25000" dirty="0" err="1"/>
              <a:t>T</a:t>
            </a:r>
            <a:r>
              <a:rPr lang="en-GB" sz="1400" dirty="0"/>
              <a:t> &lt; 30 GeV/</a:t>
            </a:r>
            <a:r>
              <a:rPr lang="en-GB" sz="1400" i="1" dirty="0"/>
              <a:t>c</a:t>
            </a:r>
            <a:r>
              <a:rPr lang="en-GB" sz="1400" dirty="0"/>
              <a:t> and 2.0 &lt; </a:t>
            </a:r>
            <a:r>
              <a:rPr lang="en-GB" sz="1400" i="1" dirty="0"/>
              <a:t>y</a:t>
            </a:r>
            <a:r>
              <a:rPr lang="en-GB" sz="1400" dirty="0"/>
              <a:t> &lt; 4.5</a:t>
            </a:r>
          </a:p>
          <a:p>
            <a:r>
              <a:rPr lang="en-GB" sz="1400" dirty="0" err="1"/>
              <a:t>Dimuon</a:t>
            </a:r>
            <a:r>
              <a:rPr lang="en-GB" sz="1400" dirty="0"/>
              <a:t> final states</a:t>
            </a:r>
          </a:p>
          <a:p>
            <a:r>
              <a:rPr lang="en-GB" sz="1400" dirty="0"/>
              <a:t>Use 277 pb</a:t>
            </a:r>
            <a:r>
              <a:rPr lang="en-GB" sz="1400" baseline="30000" dirty="0"/>
              <a:t>-1</a:t>
            </a:r>
            <a:r>
              <a:rPr lang="en-GB" sz="1400" dirty="0"/>
              <a:t>, collected in 2015</a:t>
            </a:r>
          </a:p>
          <a:p>
            <a:r>
              <a:rPr lang="en-GB" sz="1400" dirty="0"/>
              <a:t>About half a million </a:t>
            </a:r>
            <a:r>
              <a:rPr lang="en-GB" sz="1400" dirty="0" err="1">
                <a:latin typeface="Symbol" pitchFamily="2" charset="2"/>
              </a:rPr>
              <a:t>ϒ</a:t>
            </a:r>
            <a:r>
              <a:rPr lang="en-GB" sz="1400" dirty="0"/>
              <a:t> candidates</a:t>
            </a:r>
          </a:p>
          <a:p>
            <a:r>
              <a:rPr lang="en-GB" sz="1400" dirty="0">
                <a:solidFill>
                  <a:srgbClr val="FFFC00"/>
                </a:solidFill>
              </a:rPr>
              <a:t>A lot of high precision data.</a:t>
            </a:r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56C8C-5D95-FD4E-8D5F-DB95E5659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E0FD-B35E-1F4C-AAB2-D743F8EDB9E3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7C5577-9828-8345-8623-397430CBD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7F7163-F2B7-F941-BD99-67E3704CD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18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502D71-18B6-DB45-9B26-F34F89C0F46B}"/>
              </a:ext>
            </a:extLst>
          </p:cNvPr>
          <p:cNvSpPr txBox="1"/>
          <p:nvPr/>
        </p:nvSpPr>
        <p:spPr>
          <a:xfrm>
            <a:off x="6382141" y="473173"/>
            <a:ext cx="2869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ourier" pitchFamily="2" charset="0"/>
              </a:rPr>
              <a:t>PAPER-2018-002 </a:t>
            </a:r>
            <a:r>
              <a:rPr lang="en-US" sz="1200" b="1" dirty="0">
                <a:solidFill>
                  <a:srgbClr val="FF0000"/>
                </a:solidFill>
                <a:latin typeface="Courier" pitchFamily="2" charset="0"/>
              </a:rPr>
              <a:t>RUN2 0.3 fb</a:t>
            </a:r>
            <a:r>
              <a:rPr lang="en-US" sz="1200" b="1" baseline="30000" dirty="0">
                <a:solidFill>
                  <a:srgbClr val="FF0000"/>
                </a:solidFill>
                <a:latin typeface="Courier" pitchFamily="2" charset="0"/>
              </a:rPr>
              <a:t>-1</a:t>
            </a:r>
            <a:endParaRPr lang="en-US" sz="1200" b="1" dirty="0">
              <a:solidFill>
                <a:srgbClr val="FF0000"/>
              </a:solidFill>
              <a:latin typeface="Courier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22D1DA-2713-7842-9FF3-AC3C5E570D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0967" y="787997"/>
            <a:ext cx="2331254" cy="149095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5BEAE5-6501-A849-BEE9-DD5D4926CE0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3048" y="787997"/>
            <a:ext cx="1980000" cy="1260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E615C24-1A8F-8B46-BB77-1EA167CCE7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3048" y="2161075"/>
            <a:ext cx="1980000" cy="1260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855F1FA-00F6-E047-A46A-AD6C169D67E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3048" y="3537668"/>
            <a:ext cx="1980000" cy="1260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D3CF48D-F5E4-1A46-9261-09131D1E87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9805" y="2555953"/>
            <a:ext cx="5854662" cy="191089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967528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317462"/>
            <a:ext cx="7772400" cy="1021556"/>
          </a:xfrm>
        </p:spPr>
        <p:txBody>
          <a:bodyPr/>
          <a:lstStyle/>
          <a:p>
            <a:r>
              <a:rPr lang="en-GB" dirty="0"/>
              <a:t>top pair production at √s = 13 </a:t>
            </a:r>
            <a:r>
              <a:rPr lang="en-GB" dirty="0" err="1"/>
              <a:t>TeV</a:t>
            </a:r>
            <a:r>
              <a:rPr lang="en-GB" dirty="0"/>
              <a:t> </a:t>
            </a:r>
            <a:endParaRPr lang="en-GB" cap="non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2206163"/>
            <a:ext cx="7772400" cy="1125140"/>
          </a:xfrm>
        </p:spPr>
        <p:txBody>
          <a:bodyPr/>
          <a:lstStyle/>
          <a:p>
            <a:r>
              <a:rPr lang="en-GB" i="1" dirty="0">
                <a:solidFill>
                  <a:srgbClr val="A6A6A6"/>
                </a:solidFill>
              </a:rPr>
              <a:t>High </a:t>
            </a:r>
            <a:r>
              <a:rPr lang="en-GB" i="1" dirty="0" err="1">
                <a:solidFill>
                  <a:srgbClr val="A6A6A6"/>
                </a:solidFill>
              </a:rPr>
              <a:t>p</a:t>
            </a:r>
            <a:r>
              <a:rPr lang="en-GB" i="1" baseline="-25000" dirty="0" err="1">
                <a:solidFill>
                  <a:srgbClr val="A6A6A6"/>
                </a:solidFill>
              </a:rPr>
              <a:t>T</a:t>
            </a:r>
            <a:r>
              <a:rPr lang="en-GB" i="1" dirty="0">
                <a:solidFill>
                  <a:srgbClr val="A6A6A6"/>
                </a:solidFill>
              </a:rPr>
              <a:t> physics in the forward region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0906-C967-8C4F-BEB5-71B650E35C65}" type="datetime1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574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Collaboration matters 1/2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14" y="559499"/>
            <a:ext cx="8937375" cy="4090878"/>
          </a:xfrm>
        </p:spPr>
        <p:txBody>
          <a:bodyPr/>
          <a:lstStyle/>
          <a:p>
            <a:r>
              <a:rPr lang="en-GB" dirty="0">
                <a:solidFill>
                  <a:srgbClr val="00B0F0"/>
                </a:solidFill>
              </a:rPr>
              <a:t>Marie-Hélène </a:t>
            </a:r>
            <a:r>
              <a:rPr lang="en-GB" dirty="0" err="1">
                <a:solidFill>
                  <a:srgbClr val="00B0F0"/>
                </a:solidFill>
              </a:rPr>
              <a:t>Schune</a:t>
            </a:r>
            <a:r>
              <a:rPr lang="en-GB" dirty="0">
                <a:solidFill>
                  <a:srgbClr val="00B0F0"/>
                </a:solidFill>
              </a:rPr>
              <a:t> (LAL – </a:t>
            </a:r>
            <a:r>
              <a:rPr lang="en-GB" dirty="0" err="1">
                <a:solidFill>
                  <a:srgbClr val="00B0F0"/>
                </a:solidFill>
              </a:rPr>
              <a:t>Orsay</a:t>
            </a:r>
            <a:r>
              <a:rPr lang="en-GB" dirty="0">
                <a:solidFill>
                  <a:srgbClr val="00B0F0"/>
                </a:solidFill>
              </a:rPr>
              <a:t> – FR) was elected as new Physics Coordinator in June 2017 but </a:t>
            </a:r>
            <a:br>
              <a:rPr lang="en-GB" dirty="0">
                <a:solidFill>
                  <a:srgbClr val="00B0F0"/>
                </a:solidFill>
              </a:rPr>
            </a:br>
            <a:r>
              <a:rPr lang="en-GB" dirty="0">
                <a:solidFill>
                  <a:srgbClr val="00B0F0"/>
                </a:solidFill>
              </a:rPr>
              <a:t>unfortunately has had to resign due to personal reasons</a:t>
            </a:r>
          </a:p>
          <a:p>
            <a:pPr lvl="1"/>
            <a:r>
              <a:rPr lang="en-GB" dirty="0"/>
              <a:t>Election procedure for the new Physics Coordinator ongoing, election foreseen in May</a:t>
            </a:r>
          </a:p>
          <a:p>
            <a:pPr lvl="1"/>
            <a:r>
              <a:rPr lang="en-GB" dirty="0"/>
              <a:t>Former Physics Coordinator, Vincenzo </a:t>
            </a:r>
            <a:r>
              <a:rPr lang="en-GB" dirty="0" err="1"/>
              <a:t>Vagnoni</a:t>
            </a:r>
            <a:r>
              <a:rPr lang="en-GB" dirty="0"/>
              <a:t> (INFN – Bologna) and Marie-Hélène’s deputy, Marc-Olivier </a:t>
            </a:r>
            <a:r>
              <a:rPr lang="en-GB" dirty="0" err="1"/>
              <a:t>Bettler</a:t>
            </a:r>
            <a:r>
              <a:rPr lang="en-GB" dirty="0"/>
              <a:t> (Cambridge) are meanwhile coordinating the physics activities.</a:t>
            </a:r>
          </a:p>
          <a:p>
            <a:endParaRPr lang="en-GB" dirty="0"/>
          </a:p>
          <a:p>
            <a:r>
              <a:rPr lang="en-GB" dirty="0" err="1"/>
              <a:t>LHCb</a:t>
            </a:r>
            <a:r>
              <a:rPr lang="en-GB" dirty="0"/>
              <a:t> collaboration still growing</a:t>
            </a:r>
          </a:p>
          <a:p>
            <a:pPr lvl="1"/>
            <a:r>
              <a:rPr lang="en-GB" dirty="0"/>
              <a:t>Four new groups applied for  membership since October 2017</a:t>
            </a:r>
          </a:p>
          <a:p>
            <a:pPr lvl="1"/>
            <a:r>
              <a:rPr lang="en-GB" dirty="0"/>
              <a:t>One group applied to move from associated to full membership</a:t>
            </a:r>
          </a:p>
          <a:p>
            <a:pPr lvl="1"/>
            <a:r>
              <a:rPr lang="en-GB" dirty="0"/>
              <a:t>Scrutiny ongoing, approvals in June 2018</a:t>
            </a:r>
          </a:p>
          <a:p>
            <a:endParaRPr lang="en-GB" dirty="0"/>
          </a:p>
          <a:p>
            <a:r>
              <a:rPr lang="en-GB" dirty="0"/>
              <a:t>A  1</a:t>
            </a:r>
            <a:r>
              <a:rPr lang="en-GB" baseline="30000" dirty="0"/>
              <a:t>st</a:t>
            </a:r>
            <a:r>
              <a:rPr lang="en-GB" dirty="0"/>
              <a:t> joint workshop between </a:t>
            </a:r>
            <a:r>
              <a:rPr lang="en-GB" dirty="0" err="1"/>
              <a:t>LHCb</a:t>
            </a:r>
            <a:r>
              <a:rPr lang="en-GB" dirty="0"/>
              <a:t> and BESIII was held on February 8-9, 2018 at IHEP, Beijing. </a:t>
            </a:r>
          </a:p>
          <a:p>
            <a:pPr lvl="1"/>
            <a:r>
              <a:rPr lang="en-GB" dirty="0"/>
              <a:t>discussed synergies between the two experiments in the field of charm physics,</a:t>
            </a:r>
          </a:p>
          <a:p>
            <a:pPr lvl="1"/>
            <a:r>
              <a:rPr lang="en-GB" dirty="0"/>
              <a:t>The managements of the two collaborations agreed to pursue regular contact between the collaborations on topics of common interest.</a:t>
            </a:r>
          </a:p>
          <a:p>
            <a:endParaRPr lang="en-GB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30FF-489A-8546-8BDF-3C1D8484A5BE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4345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D2F76-7E28-444C-AFB7-892FF2A99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 pair production at √s = 13 </a:t>
            </a:r>
            <a:r>
              <a:rPr lang="en-GB" dirty="0" err="1"/>
              <a:t>TeV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B0778A-CE00-0148-B7EC-DCC06CF96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15" y="851430"/>
            <a:ext cx="5492496" cy="3776554"/>
          </a:xfrm>
        </p:spPr>
        <p:txBody>
          <a:bodyPr/>
          <a:lstStyle/>
          <a:p>
            <a:r>
              <a:rPr lang="en-GB" dirty="0" err="1"/>
              <a:t>tt</a:t>
            </a:r>
            <a:r>
              <a:rPr lang="en-GB" dirty="0"/>
              <a:t> production in </a:t>
            </a:r>
            <a:r>
              <a:rPr lang="en-GB" dirty="0" err="1"/>
              <a:t>LHCb</a:t>
            </a:r>
            <a:r>
              <a:rPr lang="en-GB" dirty="0"/>
              <a:t> acceptance: </a:t>
            </a:r>
            <a:r>
              <a:rPr lang="en-GB" dirty="0">
                <a:solidFill>
                  <a:srgbClr val="FFFC00"/>
                </a:solidFill>
              </a:rPr>
              <a:t>sizeable rates </a:t>
            </a:r>
            <a:br>
              <a:rPr lang="en-GB" dirty="0">
                <a:solidFill>
                  <a:srgbClr val="FFFC00"/>
                </a:solidFill>
              </a:rPr>
            </a:br>
            <a:r>
              <a:rPr lang="en-GB" dirty="0">
                <a:solidFill>
                  <a:srgbClr val="FFFC00"/>
                </a:solidFill>
              </a:rPr>
              <a:t>of q anti-q and </a:t>
            </a:r>
            <a:r>
              <a:rPr lang="en-GB" dirty="0" err="1">
                <a:solidFill>
                  <a:srgbClr val="FFFC00"/>
                </a:solidFill>
              </a:rPr>
              <a:t>qg</a:t>
            </a:r>
            <a:r>
              <a:rPr lang="en-GB" dirty="0">
                <a:solidFill>
                  <a:srgbClr val="FFFC00"/>
                </a:solidFill>
              </a:rPr>
              <a:t> scattering, higher than in the central region</a:t>
            </a:r>
            <a:r>
              <a:rPr lang="en-GB" dirty="0"/>
              <a:t>, in addition to gg fusion</a:t>
            </a:r>
          </a:p>
          <a:p>
            <a:r>
              <a:rPr lang="en-GB" dirty="0"/>
              <a:t>☞ Potential interest to study FB production asymmetries</a:t>
            </a:r>
          </a:p>
          <a:p>
            <a:pPr marL="0" indent="0">
              <a:buNone/>
            </a:pPr>
            <a:endParaRPr lang="it-IT" dirty="0"/>
          </a:p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measurement of top production with Run 2 data</a:t>
            </a:r>
          </a:p>
          <a:p>
            <a:pPr lvl="1"/>
            <a:r>
              <a:rPr lang="en-GB" dirty="0"/>
              <a:t>use high-momentum electrons, muons and </a:t>
            </a:r>
            <a:r>
              <a:rPr lang="en-GB" i="1" dirty="0"/>
              <a:t>b</a:t>
            </a:r>
            <a:r>
              <a:rPr lang="en-GB" dirty="0"/>
              <a:t>-jets</a:t>
            </a:r>
          </a:p>
          <a:p>
            <a:pPr lvl="1"/>
            <a:r>
              <a:rPr lang="en-GB" dirty="0"/>
              <a:t>About 87% of selected events correspond to the signal process, </a:t>
            </a:r>
            <a:r>
              <a:rPr lang="en-GB" dirty="0">
                <a:solidFill>
                  <a:srgbClr val="FFFC00"/>
                </a:solidFill>
              </a:rPr>
              <a:t>highest purity measurement of top physics at </a:t>
            </a:r>
            <a:r>
              <a:rPr lang="en-GB" dirty="0" err="1">
                <a:solidFill>
                  <a:srgbClr val="FFFC00"/>
                </a:solidFill>
              </a:rPr>
              <a:t>LHCb</a:t>
            </a:r>
            <a:r>
              <a:rPr lang="en-GB" dirty="0">
                <a:solidFill>
                  <a:srgbClr val="FFFC00"/>
                </a:solidFill>
              </a:rPr>
              <a:t> to date</a:t>
            </a:r>
          </a:p>
          <a:p>
            <a:endParaRPr lang="en-GB" dirty="0"/>
          </a:p>
          <a:p>
            <a:r>
              <a:rPr lang="en-GB" dirty="0"/>
              <a:t>Still statistically limited, but will not remain so for long</a:t>
            </a:r>
            <a:endParaRPr lang="en-US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1962F1-4BB0-EF49-99FB-2FB96CA9F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E0FD-B35E-1F4C-AAB2-D743F8EDB9E3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E6CF4-176B-E14F-A003-049A28D4F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09820-F848-E049-98C9-A5CF46C17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20</a:t>
            </a:fld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9E0675A-2025-D34B-A633-CF1565EDE7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6621" y="778975"/>
            <a:ext cx="3153562" cy="215677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E22D093-E446-D546-8B99-E83A6F87CE9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6621" y="2987945"/>
            <a:ext cx="3153562" cy="193445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917BA48-0346-134D-9B91-07C3DB1D85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11" y="4082567"/>
            <a:ext cx="5306703" cy="4219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957F53-3143-8348-931F-15D3CDCB8D0A}"/>
              </a:ext>
            </a:extLst>
          </p:cNvPr>
          <p:cNvSpPr txBox="1"/>
          <p:nvPr/>
        </p:nvSpPr>
        <p:spPr>
          <a:xfrm>
            <a:off x="6382141" y="473173"/>
            <a:ext cx="2869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ourier" pitchFamily="2" charset="0"/>
              </a:rPr>
              <a:t>arXiv:1803.05188 </a:t>
            </a:r>
            <a:r>
              <a:rPr lang="en-US" sz="1200" b="1" dirty="0">
                <a:solidFill>
                  <a:srgbClr val="FF0000"/>
                </a:solidFill>
                <a:latin typeface="Courier" pitchFamily="2" charset="0"/>
              </a:rPr>
              <a:t>RUN2 2 fb</a:t>
            </a:r>
            <a:r>
              <a:rPr lang="en-US" sz="1200" b="1" baseline="30000" dirty="0">
                <a:solidFill>
                  <a:srgbClr val="FF0000"/>
                </a:solidFill>
                <a:latin typeface="Courier" pitchFamily="2" charset="0"/>
              </a:rPr>
              <a:t>-1</a:t>
            </a:r>
            <a:endParaRPr lang="en-US" sz="1200" b="1" dirty="0">
              <a:solidFill>
                <a:srgbClr val="FF0000"/>
              </a:solidFill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241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317462"/>
            <a:ext cx="7772400" cy="1021556"/>
          </a:xfrm>
        </p:spPr>
        <p:txBody>
          <a:bodyPr/>
          <a:lstStyle/>
          <a:p>
            <a:r>
              <a:rPr lang="en-GB" dirty="0"/>
              <a:t>Study of {</a:t>
            </a:r>
            <a:r>
              <a:rPr lang="en-GB" dirty="0" err="1"/>
              <a:t>b,c</a:t>
            </a:r>
            <a:r>
              <a:rPr lang="en-GB" dirty="0"/>
              <a:t>}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→{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d,u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r>
              <a:rPr lang="en-GB" dirty="0" err="1"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l</a:t>
            </a:r>
            <a:r>
              <a:rPr lang="en-GB" baseline="30000" dirty="0" err="1">
                <a:ea typeface="Brush Script MT" panose="03060802040406070304" pitchFamily="66" charset="-122"/>
                <a:cs typeface="Brush Script MT" panose="03060802040406070304" pitchFamily="66" charset="-122"/>
              </a:rPr>
              <a:t>+</a:t>
            </a:r>
            <a:r>
              <a:rPr lang="en-GB" dirty="0" err="1"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l</a:t>
            </a:r>
            <a:r>
              <a:rPr lang="en-GB" baseline="30000" dirty="0">
                <a:cs typeface="Arial" panose="020B0604020202020204" pitchFamily="34" charset="0"/>
              </a:rPr>
              <a:t>-</a:t>
            </a:r>
            <a:endParaRPr lang="en-GB" cap="none" baseline="30000" dirty="0">
              <a:cs typeface="Arial" panose="020B0604020202020204" pitchFamily="34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2308799"/>
            <a:ext cx="7772400" cy="1125140"/>
          </a:xfrm>
        </p:spPr>
        <p:txBody>
          <a:bodyPr/>
          <a:lstStyle/>
          <a:p>
            <a:r>
              <a:rPr lang="en-GB" i="1" dirty="0">
                <a:solidFill>
                  <a:srgbClr val="A6A6A6"/>
                </a:solidFill>
              </a:rPr>
              <a:t>The partners of </a:t>
            </a:r>
            <a:r>
              <a:rPr lang="en-GB" i="1" dirty="0" err="1">
                <a:solidFill>
                  <a:schemeClr val="bg1">
                    <a:lumMod val="65000"/>
                  </a:schemeClr>
                </a:solidFill>
              </a:rPr>
              <a:t>b</a:t>
            </a:r>
            <a:r>
              <a:rPr lang="en-GB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→s</a:t>
            </a:r>
            <a:r>
              <a:rPr lang="en-GB" i="1" dirty="0" err="1">
                <a:solidFill>
                  <a:schemeClr val="bg1">
                    <a:lumMod val="65000"/>
                  </a:schemeClr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l</a:t>
            </a:r>
            <a:r>
              <a:rPr lang="en-GB" i="1" baseline="30000" dirty="0" err="1">
                <a:solidFill>
                  <a:schemeClr val="bg1">
                    <a:lumMod val="65000"/>
                  </a:schemeClr>
                </a:solidFill>
                <a:ea typeface="Brush Script MT" panose="03060802040406070304" pitchFamily="66" charset="-122"/>
                <a:cs typeface="Brush Script MT" panose="03060802040406070304" pitchFamily="66" charset="-122"/>
              </a:rPr>
              <a:t>+</a:t>
            </a:r>
            <a:r>
              <a:rPr lang="en-GB" i="1" dirty="0" err="1">
                <a:solidFill>
                  <a:schemeClr val="bg1">
                    <a:lumMod val="65000"/>
                  </a:schemeClr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l</a:t>
            </a:r>
            <a:r>
              <a:rPr lang="en-GB" i="1" baseline="300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-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transitions</a:t>
            </a:r>
            <a:endParaRPr lang="en-GB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0906-C967-8C4F-BEB5-71B650E35C65}" type="datetime1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1105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181A4-05DF-AD41-87B2-CCFD7B32B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Evidence for the decay B</a:t>
            </a:r>
            <a:r>
              <a:rPr lang="en-GB" baseline="30000"/>
              <a:t>0</a:t>
            </a:r>
            <a:r>
              <a:rPr lang="en-GB" baseline="-25000"/>
              <a:t>s</a:t>
            </a:r>
            <a:r>
              <a:rPr lang="en-GB"/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/>
              <a:t>K</a:t>
            </a:r>
            <a:r>
              <a:rPr lang="en-GB" baseline="30000"/>
              <a:t>*</a:t>
            </a:r>
            <a:r>
              <a:rPr lang="en-GB"/>
              <a:t>(892)</a:t>
            </a:r>
            <a:r>
              <a:rPr lang="en-GB" baseline="30000"/>
              <a:t>0</a:t>
            </a:r>
            <a:r>
              <a:rPr lang="en-GB">
                <a:latin typeface="Symbol" pitchFamily="2" charset="2"/>
              </a:rPr>
              <a:t>m</a:t>
            </a:r>
            <a:r>
              <a:rPr lang="en-GB" baseline="30000">
                <a:latin typeface="Symbol" pitchFamily="2" charset="2"/>
              </a:rPr>
              <a:t>+</a:t>
            </a:r>
            <a:r>
              <a:rPr lang="en-GB">
                <a:latin typeface="Symbol" pitchFamily="2" charset="2"/>
              </a:rPr>
              <a:t>m</a:t>
            </a:r>
            <a:r>
              <a:rPr lang="en-GB" baseline="30000">
                <a:latin typeface="Symbol" pitchFamily="2" charset="2"/>
              </a:rPr>
              <a:t>-</a:t>
            </a:r>
            <a:endParaRPr lang="en-GB" baseline="30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67478-C61F-3743-9862-F94FB0E3E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078" y="626517"/>
            <a:ext cx="5267756" cy="3396343"/>
          </a:xfrm>
        </p:spPr>
        <p:txBody>
          <a:bodyPr/>
          <a:lstStyle/>
          <a:p>
            <a:r>
              <a:rPr lang="en-GB" dirty="0"/>
              <a:t>Look to measure the branching fraction of the rare decay</a:t>
            </a:r>
          </a:p>
          <a:p>
            <a:pPr lvl="1"/>
            <a:r>
              <a:rPr lang="en-GB" dirty="0"/>
              <a:t>Heavily suppressed b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dirty="0"/>
              <a:t> </a:t>
            </a:r>
            <a:r>
              <a:rPr lang="en-GB" dirty="0" err="1"/>
              <a:t>d</a:t>
            </a:r>
            <a:r>
              <a:rPr lang="en-GB" dirty="0" err="1"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ll</a:t>
            </a:r>
            <a:r>
              <a:rPr lang="en-GB" dirty="0"/>
              <a:t> transition -  SM expectation for BR </a:t>
            </a:r>
            <a:r>
              <a:rPr lang="en-GB" i="1" dirty="0"/>
              <a:t>O</a:t>
            </a:r>
            <a:r>
              <a:rPr lang="en-GB" dirty="0"/>
              <a:t>(10</a:t>
            </a:r>
            <a:r>
              <a:rPr lang="en-GB" baseline="30000" dirty="0"/>
              <a:t>-8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potential to observe effects of new particles that are comparable to the Standard Model</a:t>
            </a:r>
          </a:p>
          <a:p>
            <a:endParaRPr lang="en-GB" dirty="0"/>
          </a:p>
          <a:p>
            <a:r>
              <a:rPr lang="en-GB" dirty="0"/>
              <a:t>Could be used with B</a:t>
            </a:r>
            <a:r>
              <a:rPr lang="en-GB" baseline="30000" dirty="0"/>
              <a:t>0</a:t>
            </a:r>
            <a:r>
              <a:rPr lang="en-GB" dirty="0"/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 dirty="0"/>
              <a:t>K</a:t>
            </a:r>
            <a:r>
              <a:rPr lang="en-GB" baseline="30000" dirty="0"/>
              <a:t>*0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baseline="30000" dirty="0">
                <a:latin typeface="Symbol" pitchFamily="2" charset="2"/>
              </a:rPr>
              <a:t>+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baseline="30000" dirty="0">
                <a:latin typeface="Symbol" pitchFamily="2" charset="2"/>
              </a:rPr>
              <a:t>- </a:t>
            </a:r>
            <a:r>
              <a:rPr lang="en-GB" dirty="0"/>
              <a:t>to get a measurement of </a:t>
            </a:r>
            <a:r>
              <a:rPr lang="en-GB" dirty="0" err="1"/>
              <a:t>V</a:t>
            </a:r>
            <a:r>
              <a:rPr lang="en-GB" baseline="-25000" dirty="0" err="1"/>
              <a:t>td</a:t>
            </a:r>
            <a:r>
              <a:rPr lang="en-GB" dirty="0"/>
              <a:t>/</a:t>
            </a:r>
            <a:r>
              <a:rPr lang="en-GB" dirty="0" err="1"/>
              <a:t>V</a:t>
            </a:r>
            <a:r>
              <a:rPr lang="en-GB" baseline="-25000" dirty="0" err="1"/>
              <a:t>ts</a:t>
            </a:r>
            <a:endParaRPr lang="en-GB" baseline="-25000" dirty="0"/>
          </a:p>
          <a:p>
            <a:endParaRPr lang="en-GB" dirty="0"/>
          </a:p>
          <a:p>
            <a:r>
              <a:rPr lang="en-GB" dirty="0"/>
              <a:t>Counterpart of the b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dirty="0"/>
              <a:t> </a:t>
            </a:r>
            <a:r>
              <a:rPr lang="en-GB" dirty="0" err="1"/>
              <a:t>s</a:t>
            </a:r>
            <a:r>
              <a:rPr lang="en-GB" dirty="0" err="1"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ll</a:t>
            </a:r>
            <a:r>
              <a:rPr lang="en-GB" dirty="0"/>
              <a:t> transitions  </a:t>
            </a:r>
          </a:p>
          <a:p>
            <a:pPr lvl="1"/>
            <a:r>
              <a:rPr lang="en-GB" dirty="0"/>
              <a:t>☞setting the ground work for angular analysis and study of LFUV with upgraded </a:t>
            </a:r>
            <a:r>
              <a:rPr lang="en-GB" dirty="0" err="1"/>
              <a:t>LHCb</a:t>
            </a:r>
            <a:endParaRPr lang="en-GB" dirty="0"/>
          </a:p>
          <a:p>
            <a:endParaRPr lang="en-GB" dirty="0"/>
          </a:p>
          <a:p>
            <a:r>
              <a:rPr lang="en-GB" dirty="0"/>
              <a:t>Results: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219C01-03F2-7B4F-8266-B5901C4A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E0FD-B35E-1F4C-AAB2-D743F8EDB9E3}" type="datetime1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7DE7F-B171-B049-BF43-B14D2ABC1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2F6122-4028-6D44-9864-AAC4D5E3B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22</a:t>
            </a:fld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BD8353F-7B0C-964C-9F5D-BFDD85971F22}"/>
              </a:ext>
            </a:extLst>
          </p:cNvPr>
          <p:cNvCxnSpPr/>
          <p:nvPr/>
        </p:nvCxnSpPr>
        <p:spPr>
          <a:xfrm>
            <a:off x="4518794" y="95795"/>
            <a:ext cx="1654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6CF6B3D-9CB8-4D49-81C4-AB4E8AA8C524}"/>
              </a:ext>
            </a:extLst>
          </p:cNvPr>
          <p:cNvSpPr txBox="1"/>
          <p:nvPr/>
        </p:nvSpPr>
        <p:spPr>
          <a:xfrm>
            <a:off x="5981540" y="477783"/>
            <a:ext cx="30405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bg1">
                    <a:lumMod val="65000"/>
                  </a:schemeClr>
                </a:solidFill>
                <a:latin typeface="Courier" pitchFamily="2" charset="0"/>
              </a:rPr>
              <a:t>arXiv:1804.07167 </a:t>
            </a:r>
            <a:r>
              <a:rPr lang="en-GB" sz="1200" b="1">
                <a:solidFill>
                  <a:srgbClr val="FF0000"/>
                </a:solidFill>
                <a:latin typeface="Courier" pitchFamily="2" charset="0"/>
              </a:rPr>
              <a:t>RUN1+2 4.6fb</a:t>
            </a:r>
            <a:r>
              <a:rPr lang="en-GB" sz="1200" b="1" baseline="30000">
                <a:solidFill>
                  <a:srgbClr val="FF0000"/>
                </a:solidFill>
                <a:latin typeface="Courier" pitchFamily="2" charset="0"/>
              </a:rPr>
              <a:t>-1</a:t>
            </a:r>
            <a:endParaRPr lang="en-GB" sz="1200" b="1">
              <a:solidFill>
                <a:srgbClr val="FF0000"/>
              </a:solidFill>
              <a:latin typeface="Courier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65950A-F3E1-6A44-8B5E-DF7671C781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5210" y="725622"/>
            <a:ext cx="1867511" cy="1047387"/>
          </a:xfrm>
          <a:prstGeom prst="rect">
            <a:avLst/>
          </a:prstGeom>
        </p:spPr>
      </p:pic>
      <p:pic>
        <p:nvPicPr>
          <p:cNvPr id="1026" name="Picture 2" descr="http://lhcbproject.web.cern.ch/lhcbproject/Publications/LHCbProjectPublic/Directory_LHCb-PAPER-2018-004/hidef_Fig1b.png">
            <a:extLst>
              <a:ext uri="{FF2B5EF4-FFF2-40B4-BE49-F238E27FC236}">
                <a16:creationId xmlns:a16="http://schemas.microsoft.com/office/drawing/2014/main" id="{24266AF1-4A7C-3443-9ABB-C127850E4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544" y="1810421"/>
            <a:ext cx="3523177" cy="2532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7683BD6-D1BB-7E4E-8FF5-E558B825AB74}"/>
              </a:ext>
            </a:extLst>
          </p:cNvPr>
          <p:cNvSpPr/>
          <p:nvPr/>
        </p:nvSpPr>
        <p:spPr>
          <a:xfrm>
            <a:off x="5363281" y="4342606"/>
            <a:ext cx="31535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dirty="0">
                <a:solidFill>
                  <a:srgbClr val="FFFC00"/>
                </a:solidFill>
                <a:latin typeface="Helvetica" pitchFamily="2" charset="0"/>
              </a:rPr>
              <a:t>38±12 </a:t>
            </a:r>
            <a:r>
              <a:rPr lang="it-IT" sz="1400" dirty="0" err="1">
                <a:solidFill>
                  <a:srgbClr val="FFFC00"/>
                </a:solidFill>
                <a:latin typeface="Helvetica" pitchFamily="2" charset="0"/>
              </a:rPr>
              <a:t>signal</a:t>
            </a:r>
            <a:r>
              <a:rPr lang="it-IT" sz="1400" dirty="0">
                <a:solidFill>
                  <a:srgbClr val="FFFC00"/>
                </a:solidFill>
                <a:latin typeface="Helvetica" pitchFamily="2" charset="0"/>
              </a:rPr>
              <a:t> </a:t>
            </a:r>
            <a:r>
              <a:rPr lang="it-IT" sz="1400" dirty="0" err="1">
                <a:solidFill>
                  <a:srgbClr val="FFFC00"/>
                </a:solidFill>
                <a:latin typeface="Helvetica" pitchFamily="2" charset="0"/>
              </a:rPr>
              <a:t>events</a:t>
            </a:r>
            <a:r>
              <a:rPr lang="it-IT" sz="1400" dirty="0">
                <a:solidFill>
                  <a:srgbClr val="FFFC00"/>
                </a:solidFill>
                <a:latin typeface="Helvetica" pitchFamily="2" charset="0"/>
              </a:rPr>
              <a:t> 3.4</a:t>
            </a:r>
            <a:r>
              <a:rPr lang="it-IT" sz="1400" dirty="0">
                <a:solidFill>
                  <a:srgbClr val="FFFC00"/>
                </a:solidFill>
                <a:latin typeface="Symbol" pitchFamily="2" charset="2"/>
              </a:rPr>
              <a:t>s</a:t>
            </a:r>
            <a:r>
              <a:rPr lang="it-IT" sz="1400" dirty="0">
                <a:solidFill>
                  <a:srgbClr val="FFFC00"/>
                </a:solidFill>
              </a:rPr>
              <a:t> </a:t>
            </a:r>
            <a:r>
              <a:rPr lang="it-IT" sz="1400" dirty="0" err="1">
                <a:solidFill>
                  <a:srgbClr val="FFFC00"/>
                </a:solidFill>
              </a:rPr>
              <a:t>significance</a:t>
            </a:r>
            <a:endParaRPr lang="it-IT" sz="1400" dirty="0">
              <a:solidFill>
                <a:srgbClr val="FFFC00"/>
              </a:solidFill>
              <a:effectLst/>
              <a:latin typeface="Symbol" pitchFamily="2" charset="2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A6ACEE6-11AF-AB48-83F3-4DF9F37F48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352" y="4426728"/>
            <a:ext cx="4687208" cy="24580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0309992-D779-3C48-996A-367DECB91177}"/>
              </a:ext>
            </a:extLst>
          </p:cNvPr>
          <p:cNvSpPr/>
          <p:nvPr/>
        </p:nvSpPr>
        <p:spPr>
          <a:xfrm>
            <a:off x="6429735" y="2388930"/>
            <a:ext cx="1310950" cy="1375167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7878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Search for the rare decay </a:t>
            </a:r>
            <a:r>
              <a:rPr lang="en-US" dirty="0" err="1">
                <a:latin typeface="Symbol" pitchFamily="2" charset="2"/>
              </a:rPr>
              <a:t>L</a:t>
            </a:r>
            <a:r>
              <a:rPr lang="en-US" baseline="-25000" dirty="0" err="1"/>
              <a:t>c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→</a:t>
            </a:r>
            <a:r>
              <a:rPr lang="en-US" dirty="0" err="1">
                <a:sym typeface="Wingdings" pitchFamily="2" charset="2"/>
              </a:rPr>
              <a:t>p</a:t>
            </a:r>
            <a:r>
              <a:rPr lang="en-US" dirty="0" err="1">
                <a:latin typeface="Symbol" pitchFamily="2" charset="2"/>
                <a:sym typeface="Wingdings" pitchFamily="2" charset="2"/>
              </a:rPr>
              <a:t>mm</a:t>
            </a:r>
            <a:endParaRPr lang="en-US" dirty="0">
              <a:latin typeface="Symbol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18058"/>
            <a:ext cx="6438124" cy="2984890"/>
          </a:xfrm>
        </p:spPr>
        <p:txBody>
          <a:bodyPr>
            <a:normAutofit/>
          </a:bodyPr>
          <a:lstStyle/>
          <a:p>
            <a:r>
              <a:rPr lang="en-GB" sz="1400" dirty="0"/>
              <a:t>FCNC </a:t>
            </a:r>
            <a:r>
              <a:rPr lang="en-GB" sz="1400" i="1" dirty="0"/>
              <a:t>c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→</a:t>
            </a:r>
            <a:r>
              <a:rPr lang="en-GB" sz="1400" i="1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u</a:t>
            </a:r>
            <a:r>
              <a:rPr lang="en-GB" sz="1400" i="1" dirty="0" err="1">
                <a:sym typeface="Wingdings" pitchFamily="2" charset="2"/>
              </a:rPr>
              <a:t>l</a:t>
            </a:r>
            <a:r>
              <a:rPr lang="en-GB" sz="1400" baseline="30000" dirty="0" err="1">
                <a:sym typeface="Wingdings" pitchFamily="2" charset="2"/>
              </a:rPr>
              <a:t>+</a:t>
            </a:r>
            <a:r>
              <a:rPr lang="en-GB" sz="1400" i="1" dirty="0" err="1">
                <a:sym typeface="Wingdings" pitchFamily="2" charset="2"/>
              </a:rPr>
              <a:t>l</a:t>
            </a:r>
            <a:r>
              <a:rPr lang="en-GB" sz="1400" baseline="30000" dirty="0">
                <a:latin typeface="Symbol" pitchFamily="2" charset="2"/>
                <a:sym typeface="Wingdings" pitchFamily="2" charset="2"/>
              </a:rPr>
              <a:t>-</a:t>
            </a:r>
            <a:r>
              <a:rPr lang="en-GB" sz="1400" dirty="0"/>
              <a:t>  decay, heavily suppressed in the SM</a:t>
            </a:r>
          </a:p>
          <a:p>
            <a:pPr lvl="1"/>
            <a:r>
              <a:rPr lang="en-GB" sz="1200" dirty="0"/>
              <a:t>analogue of </a:t>
            </a:r>
            <a:r>
              <a:rPr lang="en-GB" sz="1200" i="1" dirty="0"/>
              <a:t>b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→</a:t>
            </a:r>
            <a:r>
              <a:rPr lang="en-GB" sz="1200" i="1" dirty="0" err="1">
                <a:sym typeface="Wingdings" pitchFamily="2" charset="2"/>
              </a:rPr>
              <a:t>sl</a:t>
            </a:r>
            <a:r>
              <a:rPr lang="en-GB" sz="1200" baseline="30000" dirty="0" err="1">
                <a:sym typeface="Wingdings" pitchFamily="2" charset="2"/>
              </a:rPr>
              <a:t>+</a:t>
            </a:r>
            <a:r>
              <a:rPr lang="en-GB" sz="1200" i="1" dirty="0" err="1">
                <a:sym typeface="Wingdings" pitchFamily="2" charset="2"/>
              </a:rPr>
              <a:t>l</a:t>
            </a:r>
            <a:r>
              <a:rPr lang="en-GB" sz="1200" baseline="30000" dirty="0">
                <a:latin typeface="Symbol" pitchFamily="2" charset="2"/>
                <a:sym typeface="Wingdings" pitchFamily="2" charset="2"/>
              </a:rPr>
              <a:t>-</a:t>
            </a:r>
            <a:r>
              <a:rPr lang="en-GB" sz="1200" dirty="0">
                <a:sym typeface="Wingdings" pitchFamily="2" charset="2"/>
              </a:rPr>
              <a:t> in the charm sector</a:t>
            </a:r>
            <a:r>
              <a:rPr lang="en-GB" sz="1200" dirty="0"/>
              <a:t> </a:t>
            </a:r>
          </a:p>
          <a:p>
            <a:pPr lvl="1"/>
            <a:r>
              <a:rPr lang="en-GB" sz="1200" dirty="0"/>
              <a:t>non resonant decay very suppressed in SM, sensitive to new physics</a:t>
            </a:r>
          </a:p>
          <a:p>
            <a:pPr lvl="1"/>
            <a:r>
              <a:rPr lang="en-GB" sz="1200" dirty="0"/>
              <a:t>decay may occur also through an intermediate resonance decaying into a </a:t>
            </a:r>
            <a:r>
              <a:rPr lang="en-GB" sz="1200" dirty="0" err="1"/>
              <a:t>dimuon</a:t>
            </a:r>
            <a:r>
              <a:rPr lang="en-GB" sz="1200" dirty="0"/>
              <a:t> pair</a:t>
            </a:r>
          </a:p>
          <a:p>
            <a:pPr lvl="1"/>
            <a:endParaRPr lang="en-GB" sz="1200" dirty="0"/>
          </a:p>
          <a:p>
            <a:r>
              <a:rPr lang="en-GB" sz="1400" dirty="0"/>
              <a:t>Analysis performed in three regions of </a:t>
            </a:r>
            <a:r>
              <a:rPr lang="en-GB" sz="1400" dirty="0" err="1"/>
              <a:t>dimuon</a:t>
            </a:r>
            <a:r>
              <a:rPr lang="en-GB" sz="1400" dirty="0"/>
              <a:t> mass: </a:t>
            </a:r>
            <a:r>
              <a:rPr lang="en-GB" sz="1400" dirty="0">
                <a:solidFill>
                  <a:srgbClr val="FFFC00"/>
                </a:solidFill>
                <a:latin typeface="Symbol" pitchFamily="2" charset="2"/>
              </a:rPr>
              <a:t>w</a:t>
            </a:r>
            <a:r>
              <a:rPr lang="en-GB" sz="1400" dirty="0"/>
              <a:t>, </a:t>
            </a:r>
            <a:r>
              <a:rPr lang="en-GB" sz="1400" dirty="0">
                <a:solidFill>
                  <a:srgbClr val="FFFC00"/>
                </a:solidFill>
                <a:latin typeface="Symbol" pitchFamily="2" charset="2"/>
              </a:rPr>
              <a:t>f</a:t>
            </a:r>
            <a:r>
              <a:rPr lang="en-GB" sz="1400" dirty="0"/>
              <a:t> and </a:t>
            </a:r>
            <a:r>
              <a:rPr lang="en-GB" sz="1400" dirty="0">
                <a:solidFill>
                  <a:srgbClr val="FFFC00"/>
                </a:solidFill>
              </a:rPr>
              <a:t>non-resonant</a:t>
            </a:r>
          </a:p>
          <a:p>
            <a:r>
              <a:rPr lang="en-GB" sz="1400" dirty="0"/>
              <a:t>No evidence for the non-resonant component</a:t>
            </a:r>
          </a:p>
          <a:p>
            <a:pPr lvl="1"/>
            <a:r>
              <a:rPr lang="en-GB" sz="1200" dirty="0"/>
              <a:t>Set an upper limit</a:t>
            </a:r>
          </a:p>
          <a:p>
            <a:pPr lvl="1"/>
            <a:r>
              <a:rPr lang="en-GB" sz="1200" dirty="0"/>
              <a:t>Improvement of  two orders of magnitude with respect to </a:t>
            </a:r>
            <a:r>
              <a:rPr lang="en-GB" sz="1200" dirty="0" err="1"/>
              <a:t>BaBar</a:t>
            </a:r>
            <a:r>
              <a:rPr lang="en-GB" sz="1200" dirty="0"/>
              <a:t> [PRD 84 (2011) 072006]</a:t>
            </a:r>
          </a:p>
          <a:p>
            <a:endParaRPr lang="en-GB" sz="1400" dirty="0"/>
          </a:p>
          <a:p>
            <a:r>
              <a:rPr lang="en-GB" sz="1400" dirty="0"/>
              <a:t>For the first time the signal is seen in the </a:t>
            </a:r>
            <a:r>
              <a:rPr lang="en-GB" sz="1400" dirty="0">
                <a:latin typeface="Symbol" pitchFamily="2" charset="2"/>
              </a:rPr>
              <a:t>w</a:t>
            </a:r>
            <a:r>
              <a:rPr lang="en-GB" sz="1400" dirty="0"/>
              <a:t> region with a statistical significance of 5</a:t>
            </a:r>
            <a:r>
              <a:rPr lang="en-GB" sz="1400" dirty="0">
                <a:latin typeface="Symbol" pitchFamily="2" charset="2"/>
              </a:rPr>
              <a:t>s</a:t>
            </a:r>
          </a:p>
          <a:p>
            <a:endParaRPr lang="en-GB" sz="1400" dirty="0">
              <a:latin typeface="Symbol" pitchFamily="2" charset="2"/>
            </a:endParaRPr>
          </a:p>
          <a:p>
            <a:endParaRPr lang="en-GB" sz="1400" dirty="0">
              <a:latin typeface="Symbol" pitchFamily="2" charset="2"/>
            </a:endParaRPr>
          </a:p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EE6B1-A01E-0747-91D2-3AE4529F2EA6}" type="slidenum">
              <a:rPr lang="en-US" smtClean="0"/>
              <a:t>23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9E3C96-D06D-2141-929A-903CBF362E1D}"/>
              </a:ext>
            </a:extLst>
          </p:cNvPr>
          <p:cNvSpPr txBox="1"/>
          <p:nvPr/>
        </p:nvSpPr>
        <p:spPr>
          <a:xfrm>
            <a:off x="6438124" y="477783"/>
            <a:ext cx="2705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Courier" pitchFamily="2" charset="0"/>
              </a:rPr>
              <a:t>PAPER-2017-039 </a:t>
            </a:r>
            <a:r>
              <a:rPr lang="en-GB" sz="1200" b="1" dirty="0">
                <a:solidFill>
                  <a:srgbClr val="FF0000"/>
                </a:solidFill>
                <a:latin typeface="Courier" pitchFamily="2" charset="0"/>
              </a:rPr>
              <a:t>RUN1+2 5fb</a:t>
            </a:r>
            <a:r>
              <a:rPr lang="en-GB" sz="1200" b="1" baseline="30000" dirty="0">
                <a:solidFill>
                  <a:srgbClr val="FF0000"/>
                </a:solidFill>
                <a:latin typeface="Courier" pitchFamily="2" charset="0"/>
              </a:rPr>
              <a:t>-1</a:t>
            </a:r>
            <a:endParaRPr lang="en-GB" sz="1200" b="1" dirty="0">
              <a:solidFill>
                <a:srgbClr val="FF0000"/>
              </a:solidFill>
              <a:latin typeface="Courier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7B5477-75C5-CF4B-B59D-CE8773725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8124" y="754782"/>
            <a:ext cx="2599658" cy="38628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1CE95F7-7411-114B-A096-664FD4B6F69A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69060" y="4135160"/>
            <a:ext cx="4968000" cy="29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9066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306608"/>
            <a:ext cx="7772400" cy="1021556"/>
          </a:xfrm>
        </p:spPr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LHCb</a:t>
            </a:r>
            <a:r>
              <a:rPr lang="en-GB" dirty="0"/>
              <a:t> upgrade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2614195"/>
            <a:ext cx="7772400" cy="112514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ADED7-1C53-CC46-AA5C-A9C9E1E15AF5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19303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LHCb upgrade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236" y="776857"/>
            <a:ext cx="8655715" cy="3859675"/>
          </a:xfrm>
        </p:spPr>
        <p:txBody>
          <a:bodyPr/>
          <a:lstStyle/>
          <a:p>
            <a:r>
              <a:rPr lang="en-US"/>
              <a:t>An LHCb Upgrade is scheduled, with installation in 2019-2020 (LHC LS2) and first data-taking in Run 3 (2021-2023). The motivation is to take increased advantage of the huge rate of heavy-flavour production at the LHC.</a:t>
            </a:r>
          </a:p>
          <a:p>
            <a:endParaRPr lang="en-US"/>
          </a:p>
          <a:p>
            <a:pPr>
              <a:buFont typeface="+mj-lt"/>
              <a:buAutoNum type="arabicPeriod"/>
            </a:pPr>
            <a:r>
              <a:rPr lang="da-DK">
                <a:solidFill>
                  <a:srgbClr val="FFFF00"/>
                </a:solidFill>
              </a:rPr>
              <a:t>Full software trigger</a:t>
            </a:r>
            <a:endParaRPr lang="en-US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  <a:buFont typeface="+mj-lt"/>
              <a:buAutoNum type="arabicPeriod"/>
            </a:pPr>
            <a:r>
              <a:rPr lang="en-US">
                <a:solidFill>
                  <a:srgbClr val="FFFF00"/>
                </a:solidFill>
              </a:rPr>
              <a:t>Raise operational luminosity by factor five </a:t>
            </a:r>
            <a:br>
              <a:rPr lang="en-US">
                <a:solidFill>
                  <a:srgbClr val="FFFF00"/>
                </a:solidFill>
              </a:rPr>
            </a:br>
            <a:r>
              <a:rPr lang="en-US">
                <a:solidFill>
                  <a:srgbClr val="FFFF00"/>
                </a:solidFill>
              </a:rPr>
              <a:t>to 2 x 10</a:t>
            </a:r>
            <a:r>
              <a:rPr lang="en-US" baseline="30000">
                <a:solidFill>
                  <a:srgbClr val="FFFF00"/>
                </a:solidFill>
              </a:rPr>
              <a:t>33</a:t>
            </a:r>
            <a:r>
              <a:rPr lang="en-US">
                <a:solidFill>
                  <a:srgbClr val="FFFF00"/>
                </a:solidFill>
              </a:rPr>
              <a:t>cm</a:t>
            </a:r>
            <a:r>
              <a:rPr lang="en-US" baseline="30000">
                <a:solidFill>
                  <a:srgbClr val="FFFF00"/>
                </a:solidFill>
              </a:rPr>
              <a:t>-2</a:t>
            </a:r>
            <a:r>
              <a:rPr lang="en-US">
                <a:solidFill>
                  <a:srgbClr val="FFFF00"/>
                </a:solidFill>
              </a:rPr>
              <a:t>s</a:t>
            </a:r>
            <a:r>
              <a:rPr lang="en-US" baseline="30000">
                <a:solidFill>
                  <a:srgbClr val="FFFF00"/>
                </a:solidFill>
              </a:rPr>
              <a:t>-1</a:t>
            </a:r>
          </a:p>
          <a:p>
            <a:r>
              <a:rPr lang="en-US"/>
              <a:t>Necessitates redesign of several sub-detectors and overhaul of readout</a:t>
            </a:r>
          </a:p>
          <a:p>
            <a:endParaRPr lang="en-US"/>
          </a:p>
          <a:p>
            <a:r>
              <a:rPr lang="en-US"/>
              <a:t>Huge increase in precision, in many cases to the theoretical limit, and the ability to perform studies beyond the reach of the current detector.</a:t>
            </a:r>
          </a:p>
          <a:p>
            <a:r>
              <a:rPr lang="en-US"/>
              <a:t>Flexible trigger and unique acceptance also opens up opportunities in other </a:t>
            </a:r>
            <a:r>
              <a:rPr lang="da-DK"/>
              <a:t>topics apart from flavour (‘a general purpose detector in the forward region’)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F1907-61BB-6F4B-985E-815D16CB6228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25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467735" y="1705739"/>
            <a:ext cx="3914234" cy="52322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pl-PL" sz="1400">
                <a:solidFill>
                  <a:srgbClr val="FFFFFF"/>
                </a:solidFill>
              </a:rPr>
              <a:t>Allows effective operation at higher luminosity</a:t>
            </a:r>
            <a:endParaRPr lang="en-US" sz="1400">
              <a:solidFill>
                <a:srgbClr val="FFFF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>
                <a:solidFill>
                  <a:srgbClr val="FFFFFF"/>
                </a:solidFill>
              </a:rPr>
              <a:t>Improved efficiency in hadronic modes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9237" y="1406085"/>
            <a:ext cx="2153714" cy="200441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267359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LHCb</a:t>
            </a:r>
            <a:r>
              <a:rPr lang="en-GB" dirty="0"/>
              <a:t> upgrade in a snapshot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8FE33-A019-7148-BEB5-B58EBA7813E2}" type="datetime1">
              <a:rPr lang="it-IT" smtClean="0"/>
              <a:t>24/04/18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RRB - </a:t>
            </a:r>
            <a:r>
              <a:rPr lang="en-GB" dirty="0" err="1"/>
              <a:t>LHCb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G. </a:t>
            </a:r>
            <a:r>
              <a:rPr lang="en-GB" dirty="0" err="1"/>
              <a:t>Passaleva</a:t>
            </a:r>
            <a:r>
              <a:rPr lang="en-GB" dirty="0"/>
              <a:t> </a:t>
            </a:r>
            <a:fld id="{723E6EEA-5292-D843-B049-B623FCFE14EA}" type="slidenum">
              <a:rPr lang="en-GB" smtClean="0"/>
              <a:t>26</a:t>
            </a:fld>
            <a:endParaRPr lang="en-GB" dirty="0"/>
          </a:p>
        </p:txBody>
      </p:sp>
      <p:pic>
        <p:nvPicPr>
          <p:cNvPr id="7" name="Picture 6"/>
          <p:cNvPicPr>
            <a:picLocks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715" y="986910"/>
            <a:ext cx="7163993" cy="361275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07715" y="1011661"/>
            <a:ext cx="202095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Upgraded detector</a:t>
            </a:r>
          </a:p>
        </p:txBody>
      </p:sp>
      <p:sp>
        <p:nvSpPr>
          <p:cNvPr id="9" name="Rectangle 8"/>
          <p:cNvSpPr/>
          <p:nvPr/>
        </p:nvSpPr>
        <p:spPr>
          <a:xfrm>
            <a:off x="1003300" y="648356"/>
            <a:ext cx="54750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00"/>
                </a:solidFill>
              </a:rPr>
              <a:t>All sub-detectors read out at 40 MHz for a </a:t>
            </a:r>
            <a:r>
              <a:rPr lang="en-GB" sz="1600" b="1" dirty="0">
                <a:solidFill>
                  <a:srgbClr val="FFFF00"/>
                </a:solidFill>
              </a:rPr>
              <a:t>fully software trigger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870" y="3018699"/>
            <a:ext cx="988962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New PIXEL vertex detector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1832" y="4087118"/>
            <a:ext cx="1478240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New RICH optics and photodetectors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1707262" y="3174839"/>
            <a:ext cx="93691" cy="91228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3"/>
          </p:cNvCxnSpPr>
          <p:nvPr/>
        </p:nvCxnSpPr>
        <p:spPr>
          <a:xfrm flipV="1">
            <a:off x="2540072" y="3591212"/>
            <a:ext cx="1394958" cy="726739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633763" y="1011661"/>
            <a:ext cx="1301267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New scintillating fibre tracker</a:t>
            </a:r>
          </a:p>
        </p:txBody>
      </p:sp>
      <p:cxnSp>
        <p:nvCxnSpPr>
          <p:cNvPr id="17" name="Straight Arrow Connector 16"/>
          <p:cNvCxnSpPr>
            <a:stCxn id="15" idx="2"/>
          </p:cNvCxnSpPr>
          <p:nvPr/>
        </p:nvCxnSpPr>
        <p:spPr>
          <a:xfrm>
            <a:off x="3284397" y="1473326"/>
            <a:ext cx="275869" cy="587717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45777" y="1400030"/>
            <a:ext cx="1301267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New silicon upstream tracker</a:t>
            </a:r>
          </a:p>
        </p:txBody>
      </p:sp>
      <p:cxnSp>
        <p:nvCxnSpPr>
          <p:cNvPr id="23" name="Straight Arrow Connector 22"/>
          <p:cNvCxnSpPr>
            <a:stCxn id="21" idx="2"/>
          </p:cNvCxnSpPr>
          <p:nvPr/>
        </p:nvCxnSpPr>
        <p:spPr>
          <a:xfrm>
            <a:off x="1396411" y="1861695"/>
            <a:ext cx="539874" cy="803088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935030" y="4317950"/>
            <a:ext cx="2154897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New electronics for muon an calorimeter systems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4809481" y="3768170"/>
            <a:ext cx="208203" cy="54978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4" idx="0"/>
          </p:cNvCxnSpPr>
          <p:nvPr/>
        </p:nvCxnSpPr>
        <p:spPr>
          <a:xfrm flipV="1">
            <a:off x="5012479" y="3768170"/>
            <a:ext cx="525711" cy="54978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6233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LHCb</a:t>
            </a:r>
            <a:r>
              <a:rPr lang="fr-CH" dirty="0"/>
              <a:t> upgrade: VELO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0" y="502305"/>
            <a:ext cx="5843451" cy="2484736"/>
          </a:xfrm>
        </p:spPr>
        <p:txBody>
          <a:bodyPr/>
          <a:lstStyle/>
          <a:p>
            <a:r>
              <a:rPr lang="en-US" sz="1400" dirty="0">
                <a:solidFill>
                  <a:srgbClr val="FFFF00"/>
                </a:solidFill>
              </a:rPr>
              <a:t>VELO project progressing very well</a:t>
            </a:r>
          </a:p>
          <a:p>
            <a:r>
              <a:rPr lang="en-US" sz="1400" dirty="0" err="1"/>
              <a:t>VeloPix</a:t>
            </a:r>
            <a:r>
              <a:rPr lang="en-US" sz="1400" dirty="0"/>
              <a:t>:</a:t>
            </a:r>
          </a:p>
          <a:p>
            <a:pPr lvl="1"/>
            <a:r>
              <a:rPr lang="en-US" sz="1200" dirty="0"/>
              <a:t>First wafers received</a:t>
            </a:r>
          </a:p>
          <a:p>
            <a:pPr lvl="1"/>
            <a:r>
              <a:rPr lang="en-US" sz="1200" dirty="0"/>
              <a:t>SEL and SEU problems fixed in the last version</a:t>
            </a:r>
          </a:p>
          <a:p>
            <a:pPr lvl="1"/>
            <a:r>
              <a:rPr lang="en-US" sz="1200" dirty="0"/>
              <a:t>High rate output signals now OK</a:t>
            </a:r>
          </a:p>
          <a:p>
            <a:pPr lvl="1"/>
            <a:r>
              <a:rPr lang="en-US" sz="1200" dirty="0"/>
              <a:t>Wafer tests started: yield ~68%</a:t>
            </a:r>
          </a:p>
          <a:p>
            <a:r>
              <a:rPr lang="en-US" sz="1400" dirty="0"/>
              <a:t>Sensors:</a:t>
            </a:r>
          </a:p>
          <a:p>
            <a:pPr lvl="1"/>
            <a:r>
              <a:rPr lang="en-US" sz="1200" dirty="0"/>
              <a:t>Sensors must be tested in vacuum: challenging !</a:t>
            </a:r>
          </a:p>
          <a:p>
            <a:pPr lvl="1"/>
            <a:r>
              <a:rPr lang="en-US" sz="1200" dirty="0"/>
              <a:t>Test method and setup finalized: start Q&amp;A for production</a:t>
            </a:r>
          </a:p>
          <a:p>
            <a:r>
              <a:rPr lang="en-US" sz="1400" dirty="0"/>
              <a:t>Cooling substrate production started, high yield, excellent quality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BD9E5-A878-0740-9BE2-B6AEAACB04AB}" type="datetime1">
              <a:rPr lang="it-IT" smtClean="0"/>
              <a:t>24/04/18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27</a:t>
            </a:fld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23F1C-CAFE-5C47-87AD-26BB03E211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8934" y="3484168"/>
            <a:ext cx="1714512" cy="106448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72AFAC9-AE27-7A45-812D-26EE81D39D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5166" y="536554"/>
            <a:ext cx="1678280" cy="286970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BB0427A-E951-E443-8633-97704092CB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740" y="598766"/>
            <a:ext cx="2850143" cy="182409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FCC102D-03C1-4340-A415-CA30B9DC4A9E}"/>
              </a:ext>
            </a:extLst>
          </p:cNvPr>
          <p:cNvSpPr txBox="1"/>
          <p:nvPr/>
        </p:nvSpPr>
        <p:spPr>
          <a:xfrm>
            <a:off x="7455166" y="3102107"/>
            <a:ext cx="1090354" cy="276999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FFFC00"/>
                </a:solidFill>
              </a:rPr>
              <a:t>VeloPix</a:t>
            </a:r>
            <a:r>
              <a:rPr lang="en-GB" sz="1200" dirty="0">
                <a:solidFill>
                  <a:srgbClr val="FFFC00"/>
                </a:solidFill>
              </a:rPr>
              <a:t> wafers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3D7592-2500-254D-B422-0DF386E20F44}"/>
              </a:ext>
            </a:extLst>
          </p:cNvPr>
          <p:cNvSpPr txBox="1"/>
          <p:nvPr/>
        </p:nvSpPr>
        <p:spPr>
          <a:xfrm>
            <a:off x="7455166" y="4271652"/>
            <a:ext cx="1559489" cy="27699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FFFC00"/>
                </a:solidFill>
              </a:rPr>
              <a:t>VeloPix</a:t>
            </a:r>
            <a:r>
              <a:rPr lang="en-GB" sz="1200" dirty="0">
                <a:solidFill>
                  <a:srgbClr val="FFFC00"/>
                </a:solidFill>
              </a:rPr>
              <a:t> eye diagram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360AAD-70F4-234F-9E41-1C6F5615ED9D}"/>
              </a:ext>
            </a:extLst>
          </p:cNvPr>
          <p:cNvSpPr txBox="1"/>
          <p:nvPr/>
        </p:nvSpPr>
        <p:spPr>
          <a:xfrm>
            <a:off x="4864177" y="559499"/>
            <a:ext cx="2189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VELO sensor tiles testing device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B248746-E5B0-8B4C-A29D-11FE7D95D20C}"/>
              </a:ext>
            </a:extLst>
          </p:cNvPr>
          <p:cNvSpPr txBox="1"/>
          <p:nvPr/>
        </p:nvSpPr>
        <p:spPr>
          <a:xfrm rot="16200000">
            <a:off x="-470681" y="3747872"/>
            <a:ext cx="1446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First production lot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CF58944-8147-6242-A10D-F8615E7B5D9A}"/>
              </a:ext>
            </a:extLst>
          </p:cNvPr>
          <p:cNvSpPr txBox="1"/>
          <p:nvPr/>
        </p:nvSpPr>
        <p:spPr>
          <a:xfrm rot="16200000">
            <a:off x="3968400" y="3917814"/>
            <a:ext cx="1446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preproduction lot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50AE224-5023-1D4D-9808-CE4F1AE247D1}"/>
              </a:ext>
            </a:extLst>
          </p:cNvPr>
          <p:cNvSpPr txBox="1"/>
          <p:nvPr/>
        </p:nvSpPr>
        <p:spPr>
          <a:xfrm>
            <a:off x="5151756" y="3152483"/>
            <a:ext cx="23448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tiny voids seen in preproduction are not present in the production lot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8DAAF8-68C6-4248-B9FC-D5BB41E1CFA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938" y="2924766"/>
            <a:ext cx="4054047" cy="1805853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E72D43ED-E229-3044-B69D-4AD7B1E17D33}"/>
              </a:ext>
            </a:extLst>
          </p:cNvPr>
          <p:cNvCxnSpPr>
            <a:stCxn id="28" idx="1"/>
          </p:cNvCxnSpPr>
          <p:nvPr/>
        </p:nvCxnSpPr>
        <p:spPr>
          <a:xfrm rot="10800000">
            <a:off x="4444966" y="3406257"/>
            <a:ext cx="706791" cy="115558"/>
          </a:xfrm>
          <a:prstGeom prst="bentConnector3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CBD69F1-0B2B-6B47-976B-C65E9AA1D7D4}"/>
              </a:ext>
            </a:extLst>
          </p:cNvPr>
          <p:cNvSpPr/>
          <p:nvPr/>
        </p:nvSpPr>
        <p:spPr>
          <a:xfrm>
            <a:off x="1304437" y="4693729"/>
            <a:ext cx="272542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dirty="0">
                <a:solidFill>
                  <a:schemeClr val="bg1"/>
                </a:solidFill>
              </a:rPr>
              <a:t>Scanning </a:t>
            </a:r>
            <a:r>
              <a:rPr lang="it-IT" sz="1100" dirty="0" err="1">
                <a:solidFill>
                  <a:schemeClr val="bg1"/>
                </a:solidFill>
              </a:rPr>
              <a:t>Acoustic</a:t>
            </a:r>
            <a:r>
              <a:rPr lang="it-IT" sz="1100" dirty="0">
                <a:solidFill>
                  <a:schemeClr val="bg1"/>
                </a:solidFill>
              </a:rPr>
              <a:t> </a:t>
            </a:r>
            <a:r>
              <a:rPr lang="it-IT" sz="1100" dirty="0" err="1">
                <a:solidFill>
                  <a:schemeClr val="bg1"/>
                </a:solidFill>
              </a:rPr>
              <a:t>Microscope</a:t>
            </a:r>
            <a:r>
              <a:rPr lang="it-IT" sz="1100" dirty="0">
                <a:solidFill>
                  <a:schemeClr val="bg1"/>
                </a:solidFill>
              </a:rPr>
              <a:t> (SAM) images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8119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LHCb upgrade: VELO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244" y="559287"/>
            <a:ext cx="4535763" cy="4101383"/>
          </a:xfrm>
        </p:spPr>
        <p:txBody>
          <a:bodyPr/>
          <a:lstStyle/>
          <a:p>
            <a:r>
              <a:rPr lang="en-GB" sz="1400" dirty="0">
                <a:solidFill>
                  <a:srgbClr val="FFFF00"/>
                </a:solidFill>
              </a:rPr>
              <a:t>Modules and mechanics</a:t>
            </a:r>
          </a:p>
          <a:p>
            <a:r>
              <a:rPr lang="en-GB" sz="1400" dirty="0"/>
              <a:t>Readout chain:</a:t>
            </a:r>
          </a:p>
          <a:p>
            <a:pPr lvl="1"/>
            <a:r>
              <a:rPr lang="en-GB" sz="1200" dirty="0"/>
              <a:t>Full “electrical module” ready</a:t>
            </a:r>
          </a:p>
          <a:p>
            <a:pPr lvl="1"/>
            <a:r>
              <a:rPr lang="en-GB" sz="1200" dirty="0"/>
              <a:t>Tests of the full readout chain ongoing</a:t>
            </a:r>
          </a:p>
          <a:p>
            <a:pPr lvl="1"/>
            <a:r>
              <a:rPr lang="en-GB" sz="1200" dirty="0"/>
              <a:t>Design of signal cables finalised</a:t>
            </a:r>
          </a:p>
          <a:p>
            <a:r>
              <a:rPr lang="en-GB" sz="1400" dirty="0"/>
              <a:t>Module mechanics:</a:t>
            </a:r>
          </a:p>
          <a:p>
            <a:pPr lvl="1"/>
            <a:r>
              <a:rPr lang="en-GB" sz="1200" dirty="0"/>
              <a:t>Finalising the infrastructure preparation of the production: huge work!</a:t>
            </a:r>
          </a:p>
          <a:p>
            <a:pPr lvl="1"/>
            <a:r>
              <a:rPr lang="en-GB" sz="1200" dirty="0"/>
              <a:t>Gluing is a challenge: large thermal excursions, thermal properties, radiation hardness,… tests ongoing to define the optimal glue and optimal gluing patterns</a:t>
            </a:r>
          </a:p>
          <a:p>
            <a:r>
              <a:rPr lang="en-GB" sz="1400" dirty="0"/>
              <a:t>Detector mechanics:</a:t>
            </a:r>
          </a:p>
          <a:p>
            <a:pPr lvl="1"/>
            <a:r>
              <a:rPr lang="en-GB" sz="1200" dirty="0"/>
              <a:t>Very complex structure, many different parts</a:t>
            </a:r>
          </a:p>
          <a:p>
            <a:pPr lvl="1"/>
            <a:r>
              <a:rPr lang="en-GB" sz="1200" dirty="0"/>
              <a:t>In production</a:t>
            </a:r>
          </a:p>
          <a:p>
            <a:pPr lvl="1"/>
            <a:r>
              <a:rPr lang="en-GB" sz="1200" dirty="0"/>
              <a:t>Cooling plant and installation infrastructure </a:t>
            </a:r>
            <a:br>
              <a:rPr lang="en-GB" sz="1200" dirty="0"/>
            </a:br>
            <a:r>
              <a:rPr lang="en-GB" sz="1200" dirty="0"/>
              <a:t>progressing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BD9E5-A878-0740-9BE2-B6AEAACB04AB}" type="datetime1">
              <a:rPr lang="en-GB" smtClean="0"/>
              <a:t>24/04/2018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28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16D86C-2D6B-6442-BB5B-BF44753D5C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8882" y="579321"/>
            <a:ext cx="2288572" cy="177016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AE3F3D-D494-9247-BA9C-0A8B558ADE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5855" y="579321"/>
            <a:ext cx="2412000" cy="1332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3ABCB5-125A-0B42-8D8B-9CB4BA5C6CF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396170" y="3239180"/>
            <a:ext cx="1482387" cy="186098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8AF6B11-5BB9-BD45-AD84-A4F3ED49A5F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185749" y="1490385"/>
            <a:ext cx="1352212" cy="2412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FEB32D-6A28-F947-B11D-295CE2306BB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809" y="3303038"/>
            <a:ext cx="2658816" cy="150033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D3BEA40-5AA9-F243-A00E-38AA0F067454}"/>
              </a:ext>
            </a:extLst>
          </p:cNvPr>
          <p:cNvSpPr txBox="1"/>
          <p:nvPr/>
        </p:nvSpPr>
        <p:spPr>
          <a:xfrm>
            <a:off x="6095998" y="559287"/>
            <a:ext cx="1446245" cy="830997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FC00"/>
                </a:solidFill>
              </a:rPr>
              <a:t>Prototype of VELO “electrical module” and readout chain under 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FB0B7E-3B42-9742-A56E-8C358A2CBA5C}"/>
              </a:ext>
            </a:extLst>
          </p:cNvPr>
          <p:cNvSpPr txBox="1"/>
          <p:nvPr/>
        </p:nvSpPr>
        <p:spPr>
          <a:xfrm>
            <a:off x="7374557" y="3108826"/>
            <a:ext cx="1525612" cy="461665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FC00"/>
                </a:solidFill>
              </a:rPr>
              <a:t>Prototypes of VELO “mechanical module”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ADE376-A95B-BC4A-A83F-C9552320182E}"/>
              </a:ext>
            </a:extLst>
          </p:cNvPr>
          <p:cNvSpPr txBox="1"/>
          <p:nvPr/>
        </p:nvSpPr>
        <p:spPr>
          <a:xfrm>
            <a:off x="8653116" y="5658365"/>
            <a:ext cx="1525612" cy="461665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FC00"/>
                </a:solidFill>
              </a:rPr>
              <a:t>Prototypes of VELO “mechanical module”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8EAA57-FFA5-D846-A4B7-1EFD2ADACC84}"/>
              </a:ext>
            </a:extLst>
          </p:cNvPr>
          <p:cNvSpPr txBox="1"/>
          <p:nvPr/>
        </p:nvSpPr>
        <p:spPr>
          <a:xfrm>
            <a:off x="4752408" y="3037227"/>
            <a:ext cx="1525612" cy="461665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FC00"/>
                </a:solidFill>
              </a:rPr>
              <a:t>Construction of the “module base”</a:t>
            </a:r>
          </a:p>
        </p:txBody>
      </p:sp>
    </p:spTree>
    <p:extLst>
      <p:ext uri="{BB962C8B-B14F-4D97-AF65-F5344CB8AC3E}">
        <p14:creationId xmlns:p14="http://schemas.microsoft.com/office/powerpoint/2010/main" val="360897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LHCb</a:t>
            </a:r>
            <a:r>
              <a:rPr lang="fr-CH" dirty="0"/>
              <a:t> upgrade: </a:t>
            </a:r>
            <a:r>
              <a:rPr lang="en-US" dirty="0"/>
              <a:t>UT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3415" y="609787"/>
            <a:ext cx="4394609" cy="4213252"/>
          </a:xfrm>
        </p:spPr>
        <p:txBody>
          <a:bodyPr>
            <a:noAutofit/>
          </a:bodyPr>
          <a:lstStyle/>
          <a:p>
            <a:r>
              <a:rPr lang="it-IT" dirty="0">
                <a:solidFill>
                  <a:srgbClr val="FFFF00"/>
                </a:solidFill>
              </a:rPr>
              <a:t>First 25</a:t>
            </a:r>
            <a:r>
              <a:rPr lang="en-US" dirty="0">
                <a:solidFill>
                  <a:srgbClr val="FFFF00"/>
                </a:solidFill>
              </a:rPr>
              <a:t> “Type A” sensors delivered end of February. QA well advanced, no problems seen – Green light for mass production!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Tenders for FLEX cables and hybrids ready</a:t>
            </a:r>
          </a:p>
          <a:p>
            <a:endParaRPr lang="en-US" dirty="0"/>
          </a:p>
          <a:p>
            <a:r>
              <a:rPr lang="en-US" dirty="0"/>
              <a:t>“PEPI” electronics progressing well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Integration and installation details being worked out – Coordination by a Project Engineer</a:t>
            </a:r>
          </a:p>
          <a:p>
            <a:endParaRPr lang="en-US" dirty="0"/>
          </a:p>
          <a:p>
            <a:r>
              <a:rPr lang="en-US" dirty="0"/>
              <a:t>Integration infrastructure at CERN being prepared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B5B7-B1A4-C84E-B627-7F349EA261D3}" type="datetime1">
              <a:rPr lang="it-IT" smtClean="0"/>
              <a:t>24/04/18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29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68DD20-D829-8D4E-B6AF-7EF1267D3594}"/>
              </a:ext>
            </a:extLst>
          </p:cNvPr>
          <p:cNvPicPr>
            <a:picLocks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15815" y="559499"/>
            <a:ext cx="2412000" cy="1512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49D581-5F4B-6746-B01B-F68619CD49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5815" y="3685874"/>
            <a:ext cx="2361814" cy="116231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2" descr="C:\Users\coelli\Desktop\LHCb CO2\_PRESENTAZIONI\51.PNG">
            <a:extLst>
              <a:ext uri="{FF2B5EF4-FFF2-40B4-BE49-F238E27FC236}">
                <a16:creationId xmlns:a16="http://schemas.microsoft.com/office/drawing/2014/main" id="{85CA1F35-FD61-A14C-A935-AA7AA65AA192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09924" y="2255856"/>
            <a:ext cx="1980000" cy="115200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FAB6E82-A8A5-AF4A-9B2A-2A17A0917265}"/>
              </a:ext>
            </a:extLst>
          </p:cNvPr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5815" y="2255856"/>
            <a:ext cx="2412000" cy="1152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3CE1A43-13FA-4F4D-A961-A7160314E0B7}"/>
              </a:ext>
            </a:extLst>
          </p:cNvPr>
          <p:cNvPicPr>
            <a:picLocks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9924" y="559499"/>
            <a:ext cx="1980000" cy="15120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8E9B500-02D7-3647-9A27-5748690EE93E}"/>
              </a:ext>
            </a:extLst>
          </p:cNvPr>
          <p:cNvSpPr txBox="1"/>
          <p:nvPr/>
        </p:nvSpPr>
        <p:spPr>
          <a:xfrm>
            <a:off x="4519547" y="575642"/>
            <a:ext cx="1679694" cy="461665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FFFC00"/>
                </a:solidFill>
              </a:rPr>
              <a:t>Preseries</a:t>
            </a:r>
            <a:r>
              <a:rPr lang="en-GB" sz="1200" dirty="0">
                <a:solidFill>
                  <a:srgbClr val="FFFC00"/>
                </a:solidFill>
              </a:rPr>
              <a:t> Type-A sensor under QA test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DF9FCB-6A5A-484F-97A3-99604DD88AC3}"/>
              </a:ext>
            </a:extLst>
          </p:cNvPr>
          <p:cNvSpPr txBox="1"/>
          <p:nvPr/>
        </p:nvSpPr>
        <p:spPr>
          <a:xfrm>
            <a:off x="7144250" y="1583398"/>
            <a:ext cx="1174923" cy="461665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PEPI electronics engineering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3B2941-55F2-8E44-A6AD-0A74D7E1CDF9}"/>
              </a:ext>
            </a:extLst>
          </p:cNvPr>
          <p:cNvSpPr txBox="1"/>
          <p:nvPr/>
        </p:nvSpPr>
        <p:spPr>
          <a:xfrm>
            <a:off x="4515815" y="3127432"/>
            <a:ext cx="1687159" cy="276999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4-chips hybrid </a:t>
            </a:r>
            <a:r>
              <a:rPr lang="en-GB" sz="1200" dirty="0" err="1">
                <a:solidFill>
                  <a:srgbClr val="FFFC00"/>
                </a:solidFill>
              </a:rPr>
              <a:t>preseries</a:t>
            </a:r>
            <a:r>
              <a:rPr lang="en-GB" sz="1200" dirty="0">
                <a:solidFill>
                  <a:srgbClr val="FFFC00"/>
                </a:solidFill>
              </a:rPr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FC0404E-E6C6-7347-89E9-65CD39FEDE42}"/>
              </a:ext>
            </a:extLst>
          </p:cNvPr>
          <p:cNvSpPr txBox="1"/>
          <p:nvPr/>
        </p:nvSpPr>
        <p:spPr>
          <a:xfrm>
            <a:off x="7062155" y="3380648"/>
            <a:ext cx="2094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Design of the cooling manifold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60ADCE-5A07-284C-8DB2-2315401497EE}"/>
              </a:ext>
            </a:extLst>
          </p:cNvPr>
          <p:cNvSpPr txBox="1"/>
          <p:nvPr/>
        </p:nvSpPr>
        <p:spPr>
          <a:xfrm>
            <a:off x="6873740" y="4161872"/>
            <a:ext cx="1547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Integration of the stave supporting area</a:t>
            </a:r>
          </a:p>
        </p:txBody>
      </p:sp>
    </p:spTree>
    <p:extLst>
      <p:ext uri="{BB962C8B-B14F-4D97-AF65-F5344CB8AC3E}">
        <p14:creationId xmlns:p14="http://schemas.microsoft.com/office/powerpoint/2010/main" val="263476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Collaboration matters 2/2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14" y="1142974"/>
            <a:ext cx="8937375" cy="3359358"/>
          </a:xfrm>
        </p:spPr>
        <p:txBody>
          <a:bodyPr/>
          <a:lstStyle/>
          <a:p>
            <a:r>
              <a:rPr lang="en-GB" sz="1400" dirty="0"/>
              <a:t>Double </a:t>
            </a:r>
            <a:r>
              <a:rPr lang="en-GB" sz="1400" dirty="0" err="1"/>
              <a:t>LHCb</a:t>
            </a:r>
            <a:r>
              <a:rPr lang="en-GB" sz="1400" dirty="0"/>
              <a:t>/Belle II membership protocol</a:t>
            </a:r>
          </a:p>
          <a:p>
            <a:pPr lvl="1"/>
            <a:r>
              <a:rPr lang="en-GB" sz="1200" dirty="0"/>
              <a:t>forbids new </a:t>
            </a:r>
            <a:r>
              <a:rPr lang="en-GB" sz="1200" dirty="0" err="1"/>
              <a:t>LHCb</a:t>
            </a:r>
            <a:r>
              <a:rPr lang="en-GB" sz="1200" dirty="0"/>
              <a:t> members engaged in physics analysis to be part of both the </a:t>
            </a:r>
            <a:r>
              <a:rPr lang="en-GB" sz="1200" dirty="0" err="1"/>
              <a:t>LHCb</a:t>
            </a:r>
            <a:r>
              <a:rPr lang="en-GB" sz="1200" dirty="0"/>
              <a:t> and Belle II collaborations. Ensure scientific independence of the results from </a:t>
            </a:r>
            <a:r>
              <a:rPr lang="en-GB" sz="1200" dirty="0" err="1"/>
              <a:t>LHCb</a:t>
            </a:r>
            <a:r>
              <a:rPr lang="en-GB" sz="1200" dirty="0"/>
              <a:t> and Belle II. </a:t>
            </a:r>
          </a:p>
          <a:p>
            <a:pPr lvl="1"/>
            <a:r>
              <a:rPr lang="en-GB" sz="1200" dirty="0"/>
              <a:t>developed in coordination with Belle II, that endorsed a similar protocol</a:t>
            </a:r>
            <a:endParaRPr lang="en-GB" dirty="0"/>
          </a:p>
          <a:p>
            <a:endParaRPr lang="en-GB" sz="1400" dirty="0"/>
          </a:p>
          <a:p>
            <a:r>
              <a:rPr lang="en-GB" sz="1400" dirty="0"/>
              <a:t>Introduced the status of Technical Associate </a:t>
            </a:r>
          </a:p>
          <a:p>
            <a:pPr lvl="1"/>
            <a:r>
              <a:rPr lang="en-GB" sz="1200" dirty="0"/>
              <a:t>allows new groups to contribute to R&amp;D activities on future </a:t>
            </a:r>
            <a:r>
              <a:rPr lang="en-GB" sz="1200" dirty="0" err="1"/>
              <a:t>LHCb</a:t>
            </a:r>
            <a:r>
              <a:rPr lang="en-GB" sz="1200" dirty="0"/>
              <a:t> upgrades. </a:t>
            </a:r>
          </a:p>
          <a:p>
            <a:pPr lvl="1"/>
            <a:r>
              <a:rPr lang="en-GB" sz="1200" dirty="0"/>
              <a:t>Technical Associate Members will not have authorship nor access to </a:t>
            </a:r>
            <a:r>
              <a:rPr lang="en-GB" dirty="0" err="1"/>
              <a:t>LHCb</a:t>
            </a:r>
            <a:r>
              <a:rPr lang="en-GB" dirty="0"/>
              <a:t> data and internal physics results.</a:t>
            </a:r>
          </a:p>
          <a:p>
            <a:endParaRPr lang="en-GB" sz="1400" dirty="0"/>
          </a:p>
          <a:p>
            <a:r>
              <a:rPr lang="en-GB" sz="1400" dirty="0"/>
              <a:t>Adopted Guidelines for reviewing high-impact analyses</a:t>
            </a:r>
          </a:p>
          <a:p>
            <a:pPr lvl="1"/>
            <a:r>
              <a:rPr lang="en-GB" sz="1200" dirty="0"/>
              <a:t>Defines guidelines for high-impact analysis reviews</a:t>
            </a:r>
          </a:p>
          <a:p>
            <a:pPr lvl="1"/>
            <a:r>
              <a:rPr lang="en-GB" sz="1200" dirty="0"/>
              <a:t>Also encouraged by CERN management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C9B5-298F-8043-8BA0-F6D6BF752A67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373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LHCb</a:t>
            </a:r>
            <a:r>
              <a:rPr lang="fr-CH" dirty="0"/>
              <a:t> upgrade: 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8" y="600862"/>
            <a:ext cx="3295058" cy="4157750"/>
          </a:xfrm>
        </p:spPr>
        <p:txBody>
          <a:bodyPr/>
          <a:lstStyle/>
          <a:p>
            <a:r>
              <a:rPr lang="en-US" dirty="0">
                <a:solidFill>
                  <a:srgbClr val="FFFC00"/>
                </a:solidFill>
                <a:cs typeface="Arial" panose="020B0604020202020204" pitchFamily="34" charset="0"/>
              </a:rPr>
              <a:t>Bare stave construction is in full swing</a:t>
            </a:r>
          </a:p>
          <a:p>
            <a:r>
              <a:rPr lang="en-US" dirty="0">
                <a:cs typeface="Arial" panose="020B0604020202020204" pitchFamily="34" charset="0"/>
              </a:rPr>
              <a:t>Module construction is being exercised</a:t>
            </a:r>
          </a:p>
          <a:p>
            <a:endParaRPr lang="en-US" dirty="0">
              <a:cs typeface="Arial" panose="020B0604020202020204" pitchFamily="34" charset="0"/>
            </a:endParaRPr>
          </a:p>
          <a:p>
            <a:endParaRPr lang="en-US" dirty="0">
              <a:cs typeface="Arial" panose="020B0604020202020204" pitchFamily="34" charset="0"/>
            </a:endParaRPr>
          </a:p>
          <a:p>
            <a:endParaRPr lang="en-US" dirty="0"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FFFC00"/>
                </a:solidFill>
                <a:cs typeface="Arial" panose="020B0604020202020204" pitchFamily="34" charset="0"/>
              </a:rPr>
              <a:t>SALT front-end chip is still delayed </a:t>
            </a:r>
            <a:r>
              <a:rPr lang="en-US" dirty="0">
                <a:cs typeface="Arial" panose="020B0604020202020204" pitchFamily="34" charset="0"/>
              </a:rPr>
              <a:t>and represents a major concern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Identified problems in the analog front-end in the latest version</a:t>
            </a:r>
          </a:p>
          <a:p>
            <a:pPr lvl="1"/>
            <a:r>
              <a:rPr lang="en-US" dirty="0">
                <a:cs typeface="Arial" panose="020B0604020202020204" pitchFamily="34" charset="0"/>
              </a:rPr>
              <a:t>A new version reworked by the manufacturer, being tested now</a:t>
            </a:r>
          </a:p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65EE-9218-CB43-9AE8-A40843D02D3C}" type="datetime1">
              <a:rPr lang="it-IT" smtClean="0"/>
              <a:t>24/04/18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30</a:t>
            </a:fld>
            <a:endParaRPr lang="en-GB" dirty="0"/>
          </a:p>
        </p:txBody>
      </p:sp>
      <p:pic>
        <p:nvPicPr>
          <p:cNvPr id="13" name="Content Placeholder 10">
            <a:extLst>
              <a:ext uri="{FF2B5EF4-FFF2-40B4-BE49-F238E27FC236}">
                <a16:creationId xmlns:a16="http://schemas.microsoft.com/office/drawing/2014/main" id="{277E6273-FF08-D14D-BDA9-D52C03D4B0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766391" y="919498"/>
            <a:ext cx="2484000" cy="17640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4" name="Content Placeholder 14">
            <a:extLst>
              <a:ext uri="{FF2B5EF4-FFF2-40B4-BE49-F238E27FC236}">
                <a16:creationId xmlns:a16="http://schemas.microsoft.com/office/drawing/2014/main" id="{B9DBC031-8722-6940-9DB5-C467058D95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7249" y="559498"/>
            <a:ext cx="2016000" cy="1260000"/>
          </a:xfrm>
          <a:prstGeom prst="rect">
            <a:avLst/>
          </a:prstGeom>
          <a:noFill/>
          <a:ln w="9525">
            <a:solidFill>
              <a:srgbClr val="FF0000"/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7A6229E-2505-0841-9E79-0A07F8DF7C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990921" y="989275"/>
            <a:ext cx="2484000" cy="162444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6" name="Content Placeholder 7">
            <a:extLst>
              <a:ext uri="{FF2B5EF4-FFF2-40B4-BE49-F238E27FC236}">
                <a16:creationId xmlns:a16="http://schemas.microsoft.com/office/drawing/2014/main" id="{F8AA8396-BE78-8E43-A663-8581D3279F2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7249" y="1884524"/>
            <a:ext cx="2016000" cy="1521149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6ACB20-0C15-8245-A90A-D512011CC59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354" y="3537667"/>
            <a:ext cx="3462895" cy="126545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9355F2-2ECE-B84C-A4B9-76B80A66E00A}"/>
              </a:ext>
            </a:extLst>
          </p:cNvPr>
          <p:cNvSpPr txBox="1"/>
          <p:nvPr/>
        </p:nvSpPr>
        <p:spPr>
          <a:xfrm>
            <a:off x="3418886" y="3154432"/>
            <a:ext cx="2935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FC00"/>
                </a:solidFill>
              </a:rPr>
              <a:t>Bare stave construction activities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2CD765-F545-E441-995E-85455427EE0F}"/>
              </a:ext>
            </a:extLst>
          </p:cNvPr>
          <p:cNvSpPr txBox="1"/>
          <p:nvPr/>
        </p:nvSpPr>
        <p:spPr>
          <a:xfrm>
            <a:off x="4026168" y="4047347"/>
            <a:ext cx="1534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FC00"/>
                </a:solidFill>
              </a:rPr>
              <a:t>Test of UT module assembly</a:t>
            </a:r>
          </a:p>
        </p:txBody>
      </p:sp>
    </p:spTree>
    <p:extLst>
      <p:ext uri="{BB962C8B-B14F-4D97-AF65-F5344CB8AC3E}">
        <p14:creationId xmlns:p14="http://schemas.microsoft.com/office/powerpoint/2010/main" val="7325392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82B812-AA31-364A-ACA5-2F203B97B1C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0763" y="1802609"/>
            <a:ext cx="2764583" cy="149616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LHCb</a:t>
            </a:r>
            <a:r>
              <a:rPr lang="fr-CH" dirty="0"/>
              <a:t> upgrade: </a:t>
            </a:r>
            <a:r>
              <a:rPr lang="en-US" dirty="0" err="1"/>
              <a:t>SciFi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3414" y="522175"/>
            <a:ext cx="4497562" cy="2464955"/>
          </a:xfrm>
        </p:spPr>
        <p:txBody>
          <a:bodyPr/>
          <a:lstStyle/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FC00"/>
                </a:solidFill>
              </a:rPr>
              <a:t>12000 km of fibers delivered !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 err="1"/>
              <a:t>Fibre</a:t>
            </a:r>
            <a:r>
              <a:rPr lang="en-US" sz="1400" dirty="0"/>
              <a:t> mat production almost completed (1024 needed)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Module production progressing according to schedule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First batch of 1000 flex cables with </a:t>
            </a:r>
            <a:r>
              <a:rPr lang="en-US" sz="1400" dirty="0" err="1"/>
              <a:t>SiPMs</a:t>
            </a:r>
            <a:r>
              <a:rPr lang="en-US" sz="1400" dirty="0"/>
              <a:t> delivered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First wafers of FE-ASIC (PACIFIC 5) being received and sent for packaging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Orders for readout electronics being placed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Production of cold boxes started</a:t>
            </a:r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7094A-F518-E947-BE33-AB80C6B3AEAE}" type="datetime1">
              <a:rPr lang="it-IT" smtClean="0"/>
              <a:t>24/04/18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31</a:t>
            </a:fld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2896660-7B1C-2342-A48C-5A8AC7640A3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1754" y="3390673"/>
            <a:ext cx="2006296" cy="150578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4" name="Content Placeholder 4">
            <a:extLst>
              <a:ext uri="{FF2B5EF4-FFF2-40B4-BE49-F238E27FC236}">
                <a16:creationId xmlns:a16="http://schemas.microsoft.com/office/drawing/2014/main" id="{9DF58913-D692-A74C-81FB-56503790DD3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V="1">
            <a:off x="3685511" y="3277938"/>
            <a:ext cx="2523982" cy="71305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5" name="Image 4" descr="Une image contenant meubles&#10;&#10;Description générée avec un niveau de confiance très élevé">
            <a:extLst>
              <a:ext uri="{FF2B5EF4-FFF2-40B4-BE49-F238E27FC236}">
                <a16:creationId xmlns:a16="http://schemas.microsoft.com/office/drawing/2014/main" id="{3C109258-3707-9F47-A3F5-0D5F4CDBB81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173" y="3527170"/>
            <a:ext cx="1552575" cy="136928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3" name="Picture 32" descr="P:\et\fotos\wilco\scifi_testboard2\IMG_7824a.jpg">
            <a:extLst>
              <a:ext uri="{FF2B5EF4-FFF2-40B4-BE49-F238E27FC236}">
                <a16:creationId xmlns:a16="http://schemas.microsoft.com/office/drawing/2014/main" id="{11BF21A6-31CC-E74F-9DA5-C795DB1FE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200674" y="3307986"/>
            <a:ext cx="1872000" cy="1304937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C:\Users\antonio\Desktop\SciFi\LHCbWeek-Dec-2017\Other-Photos\2017-12-03 17.06.08.jpg">
            <a:extLst>
              <a:ext uri="{FF2B5EF4-FFF2-40B4-BE49-F238E27FC236}">
                <a16:creationId xmlns:a16="http://schemas.microsoft.com/office/drawing/2014/main" id="{F7B87104-025B-C24A-A67B-0379D25ABC23}"/>
              </a:ext>
            </a:extLst>
          </p:cNvPr>
          <p:cNvPicPr>
            <a:picLocks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779" y="3024455"/>
            <a:ext cx="1980000" cy="187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8B6663F-97D7-F948-9805-D51A264A110D}"/>
              </a:ext>
            </a:extLst>
          </p:cNvPr>
          <p:cNvSpPr txBox="1"/>
          <p:nvPr/>
        </p:nvSpPr>
        <p:spPr>
          <a:xfrm>
            <a:off x="385018" y="3024454"/>
            <a:ext cx="1687159" cy="276999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Cold box prototype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9E8F2E-C30F-304C-8C62-94D1239EE90A}"/>
              </a:ext>
            </a:extLst>
          </p:cNvPr>
          <p:cNvSpPr txBox="1"/>
          <p:nvPr/>
        </p:nvSpPr>
        <p:spPr>
          <a:xfrm>
            <a:off x="2505006" y="4596329"/>
            <a:ext cx="1170011" cy="276999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Readout boards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83F6503-BAEC-3143-A6D2-CB2519A7E641}"/>
              </a:ext>
            </a:extLst>
          </p:cNvPr>
          <p:cNvSpPr txBox="1"/>
          <p:nvPr/>
        </p:nvSpPr>
        <p:spPr>
          <a:xfrm>
            <a:off x="4116350" y="2951178"/>
            <a:ext cx="603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Flex cable with </a:t>
            </a:r>
            <a:r>
              <a:rPr lang="en-GB" sz="1200" dirty="0" err="1">
                <a:solidFill>
                  <a:srgbClr val="FFFC00"/>
                </a:solidFill>
              </a:rPr>
              <a:t>SiPM</a:t>
            </a:r>
            <a:r>
              <a:rPr lang="en-GB" sz="1200" dirty="0">
                <a:solidFill>
                  <a:srgbClr val="FFFC00"/>
                </a:solidFill>
              </a:rPr>
              <a:t> array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505AACA-E936-3242-AAB2-3782F069DA46}"/>
              </a:ext>
            </a:extLst>
          </p:cNvPr>
          <p:cNvSpPr txBox="1"/>
          <p:nvPr/>
        </p:nvSpPr>
        <p:spPr>
          <a:xfrm>
            <a:off x="5411754" y="4633783"/>
            <a:ext cx="1528977" cy="276999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Module construction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8B26D4-281F-E041-8729-07964DEADB4A}"/>
              </a:ext>
            </a:extLst>
          </p:cNvPr>
          <p:cNvSpPr txBox="1"/>
          <p:nvPr/>
        </p:nvSpPr>
        <p:spPr>
          <a:xfrm>
            <a:off x="8229849" y="3527170"/>
            <a:ext cx="825497" cy="276999"/>
          </a:xfrm>
          <a:prstGeom prst="rect">
            <a:avLst/>
          </a:prstGeom>
          <a:solidFill>
            <a:schemeClr val="bg1">
              <a:lumMod val="50000"/>
              <a:alpha val="5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PACIFIC 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EAB643-5329-8846-8915-CEB8E6D05FB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031" y="601953"/>
            <a:ext cx="2897142" cy="156790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C7E6A4-915B-1B40-97B1-147355B574DD}"/>
              </a:ext>
            </a:extLst>
          </p:cNvPr>
          <p:cNvSpPr txBox="1"/>
          <p:nvPr/>
        </p:nvSpPr>
        <p:spPr>
          <a:xfrm>
            <a:off x="4858155" y="783043"/>
            <a:ext cx="62824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1194 wound mats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1ECC5DC-7B9C-EC46-AF40-200EA3528BAD}"/>
              </a:ext>
            </a:extLst>
          </p:cNvPr>
          <p:cNvSpPr txBox="1"/>
          <p:nvPr/>
        </p:nvSpPr>
        <p:spPr>
          <a:xfrm>
            <a:off x="6494941" y="2169854"/>
            <a:ext cx="69833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942 finished mats</a:t>
            </a:r>
          </a:p>
        </p:txBody>
      </p:sp>
    </p:spTree>
    <p:extLst>
      <p:ext uri="{BB962C8B-B14F-4D97-AF65-F5344CB8AC3E}">
        <p14:creationId xmlns:p14="http://schemas.microsoft.com/office/powerpoint/2010/main" val="591738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LHCb</a:t>
            </a:r>
            <a:r>
              <a:rPr lang="en-GB" dirty="0"/>
              <a:t> upgrade: </a:t>
            </a:r>
            <a:r>
              <a:rPr lang="en-GB" dirty="0" err="1"/>
              <a:t>SciFi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9154" y="711541"/>
            <a:ext cx="3737808" cy="3394472"/>
          </a:xfrm>
        </p:spPr>
        <p:txBody>
          <a:bodyPr/>
          <a:lstStyle/>
          <a:p>
            <a:r>
              <a:rPr lang="en-GB" dirty="0"/>
              <a:t>Design of C-Frames and </a:t>
            </a:r>
            <a:r>
              <a:rPr lang="en-GB" dirty="0">
                <a:solidFill>
                  <a:srgbClr val="FFFF00"/>
                </a:solidFill>
              </a:rPr>
              <a:t>preparation for assembly progressing</a:t>
            </a:r>
          </a:p>
          <a:p>
            <a:pPr lvl="1"/>
            <a:r>
              <a:rPr lang="en-GB" dirty="0">
                <a:solidFill>
                  <a:srgbClr val="FFFF00"/>
                </a:solidFill>
              </a:rPr>
              <a:t>First prototype in construction</a:t>
            </a:r>
          </a:p>
          <a:p>
            <a:endParaRPr lang="en-GB" sz="1600" dirty="0">
              <a:solidFill>
                <a:srgbClr val="FFFF00"/>
              </a:solidFill>
            </a:endParaRPr>
          </a:p>
          <a:p>
            <a:r>
              <a:rPr lang="en-GB" sz="1600" dirty="0"/>
              <a:t>Assembly structure built at CERN</a:t>
            </a:r>
          </a:p>
          <a:p>
            <a:endParaRPr lang="en-GB" dirty="0"/>
          </a:p>
          <a:p>
            <a:r>
              <a:rPr lang="en-GB" dirty="0"/>
              <a:t>Preparation of buildings for installation in the pit ongoing</a:t>
            </a:r>
          </a:p>
          <a:p>
            <a:endParaRPr lang="en-GB" dirty="0"/>
          </a:p>
          <a:p>
            <a:r>
              <a:rPr lang="en-GB" dirty="0"/>
              <a:t>Modules keep arriving at CERN and stored in  an assembly hall</a:t>
            </a:r>
          </a:p>
          <a:p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EA4B-9DAD-DC4F-90A9-A0A73620F697}" type="datetime1">
              <a:rPr lang="it-IT" smtClean="0"/>
              <a:t>24/04/18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RRB - </a:t>
            </a:r>
            <a:r>
              <a:rPr lang="en-GB" dirty="0" err="1"/>
              <a:t>LHCb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G. </a:t>
            </a:r>
            <a:r>
              <a:rPr lang="en-GB" dirty="0" err="1"/>
              <a:t>Passaleva</a:t>
            </a:r>
            <a:r>
              <a:rPr lang="en-GB" dirty="0"/>
              <a:t> </a:t>
            </a:r>
            <a:fld id="{723E6EEA-5292-D843-B049-B623FCFE14EA}" type="slidenum">
              <a:rPr lang="en-GB" smtClean="0"/>
              <a:t>32</a:t>
            </a:fld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26BE1C5-AC81-B842-ABEC-CE88602E11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2175" y="592881"/>
            <a:ext cx="1863932" cy="2700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D79BC1-6027-4446-B9B6-D79C023A4A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2159" y="592881"/>
            <a:ext cx="1515417" cy="2700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045736B-E8B6-3B49-8387-2BED2BA145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2554" y="3475911"/>
            <a:ext cx="2246449" cy="126020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EB71131-353B-0F43-8AC9-92B94120779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2554" y="592881"/>
            <a:ext cx="1518750" cy="27000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2AA14DF-F6E6-0B47-82C7-11D6A2FB4B44}"/>
              </a:ext>
            </a:extLst>
          </p:cNvPr>
          <p:cNvSpPr txBox="1"/>
          <p:nvPr/>
        </p:nvSpPr>
        <p:spPr>
          <a:xfrm>
            <a:off x="4023844" y="2831215"/>
            <a:ext cx="1542279" cy="461665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C-Frame prototype top beam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0BA17D-1045-6446-AEDF-2270EDF90B91}"/>
              </a:ext>
            </a:extLst>
          </p:cNvPr>
          <p:cNvSpPr txBox="1"/>
          <p:nvPr/>
        </p:nvSpPr>
        <p:spPr>
          <a:xfrm>
            <a:off x="5639384" y="594163"/>
            <a:ext cx="1741130" cy="461665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Assembly, transportation and installation tool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1C95F8-876D-EB4D-8A33-6B9613ED2665}"/>
              </a:ext>
            </a:extLst>
          </p:cNvPr>
          <p:cNvSpPr txBox="1"/>
          <p:nvPr/>
        </p:nvSpPr>
        <p:spPr>
          <a:xfrm>
            <a:off x="7542159" y="2831216"/>
            <a:ext cx="1515417" cy="461665"/>
          </a:xfrm>
          <a:prstGeom prst="rect">
            <a:avLst/>
          </a:prstGeom>
          <a:solidFill>
            <a:schemeClr val="bg1">
              <a:lumMod val="50000"/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Cutting  SX8 walls to allow </a:t>
            </a:r>
            <a:r>
              <a:rPr lang="en-GB" sz="1200" dirty="0" err="1">
                <a:solidFill>
                  <a:srgbClr val="FFFC00"/>
                </a:solidFill>
              </a:rPr>
              <a:t>SciFi</a:t>
            </a:r>
            <a:r>
              <a:rPr lang="en-GB" sz="1200" dirty="0">
                <a:solidFill>
                  <a:srgbClr val="FFFC00"/>
                </a:solidFill>
              </a:rPr>
              <a:t> access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19FB318-D82D-7A42-9B3F-77691EF92449}"/>
              </a:ext>
            </a:extLst>
          </p:cNvPr>
          <p:cNvSpPr txBox="1"/>
          <p:nvPr/>
        </p:nvSpPr>
        <p:spPr>
          <a:xfrm>
            <a:off x="6262404" y="3450976"/>
            <a:ext cx="1118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FFFC00"/>
                </a:solidFill>
              </a:rPr>
              <a:t>SciFi</a:t>
            </a:r>
            <a:r>
              <a:rPr lang="en-GB" sz="1200" dirty="0">
                <a:solidFill>
                  <a:srgbClr val="FFFC00"/>
                </a:solidFill>
              </a:rPr>
              <a:t> module boxes at P8</a:t>
            </a:r>
          </a:p>
        </p:txBody>
      </p:sp>
    </p:spTree>
    <p:extLst>
      <p:ext uri="{BB962C8B-B14F-4D97-AF65-F5344CB8AC3E}">
        <p14:creationId xmlns:p14="http://schemas.microsoft.com/office/powerpoint/2010/main" val="16683813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LHCb</a:t>
            </a:r>
            <a:r>
              <a:rPr lang="en-GB" dirty="0"/>
              <a:t> upgrade: RICH, Muon, Calorimeters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988" y="564272"/>
            <a:ext cx="4415613" cy="4309056"/>
          </a:xfrm>
        </p:spPr>
        <p:txBody>
          <a:bodyPr/>
          <a:lstStyle/>
          <a:p>
            <a:r>
              <a:rPr lang="en-GB" sz="1400" dirty="0"/>
              <a:t>RICH</a:t>
            </a:r>
          </a:p>
          <a:p>
            <a:pPr lvl="1"/>
            <a:r>
              <a:rPr lang="en-GB" sz="1200" dirty="0">
                <a:solidFill>
                  <a:srgbClr val="FFFF00"/>
                </a:solidFill>
              </a:rPr>
              <a:t>Over 80% of </a:t>
            </a:r>
            <a:r>
              <a:rPr lang="en-GB" sz="1200" dirty="0" err="1">
                <a:solidFill>
                  <a:srgbClr val="FFFF00"/>
                </a:solidFill>
              </a:rPr>
              <a:t>MaPMT</a:t>
            </a:r>
            <a:r>
              <a:rPr lang="en-GB" sz="1200" dirty="0">
                <a:solidFill>
                  <a:srgbClr val="FFFF00"/>
                </a:solidFill>
              </a:rPr>
              <a:t> production already received and QA certified.</a:t>
            </a:r>
          </a:p>
          <a:p>
            <a:pPr lvl="1"/>
            <a:r>
              <a:rPr lang="en-GB" sz="1200" dirty="0"/>
              <a:t>20k of the 35k CLAROs have been tested (32k needed)</a:t>
            </a:r>
          </a:p>
          <a:p>
            <a:pPr lvl="1"/>
            <a:r>
              <a:rPr lang="en-GB" sz="1200" dirty="0"/>
              <a:t>Decision on Digital Board FPGA taken (was waiting for radiation tests)</a:t>
            </a:r>
          </a:p>
          <a:p>
            <a:pPr lvl="1"/>
            <a:r>
              <a:rPr lang="en-GB" sz="1200" dirty="0"/>
              <a:t>All mechanics milestones achieved! Go full steam to finalise construction and to installation</a:t>
            </a:r>
          </a:p>
          <a:p>
            <a:pPr lvl="1"/>
            <a:r>
              <a:rPr lang="en-GB" sz="1200" dirty="0">
                <a:solidFill>
                  <a:srgbClr val="FFFC00"/>
                </a:solidFill>
              </a:rPr>
              <a:t>A module with </a:t>
            </a:r>
            <a:r>
              <a:rPr lang="en-GB" sz="1200" dirty="0" err="1">
                <a:solidFill>
                  <a:srgbClr val="FFFC00"/>
                </a:solidFill>
              </a:rPr>
              <a:t>MaPMTs</a:t>
            </a:r>
            <a:r>
              <a:rPr lang="en-GB" sz="1200" dirty="0">
                <a:solidFill>
                  <a:srgbClr val="FFFC00"/>
                </a:solidFill>
              </a:rPr>
              <a:t> installed in </a:t>
            </a:r>
            <a:r>
              <a:rPr lang="en-GB" sz="1200" dirty="0" err="1">
                <a:solidFill>
                  <a:srgbClr val="FFFC00"/>
                </a:solidFill>
              </a:rPr>
              <a:t>LHCb</a:t>
            </a:r>
            <a:r>
              <a:rPr lang="en-GB" sz="1200" dirty="0">
                <a:solidFill>
                  <a:srgbClr val="FFFC00"/>
                </a:solidFill>
              </a:rPr>
              <a:t>: first light seen!</a:t>
            </a:r>
          </a:p>
          <a:p>
            <a:r>
              <a:rPr lang="en-GB" sz="1400" dirty="0"/>
              <a:t>Muon</a:t>
            </a:r>
          </a:p>
          <a:p>
            <a:pPr lvl="1"/>
            <a:r>
              <a:rPr lang="en-GB" sz="1200" dirty="0">
                <a:solidFill>
                  <a:srgbClr val="FFFF00"/>
                </a:solidFill>
              </a:rPr>
              <a:t>Tender for </a:t>
            </a:r>
            <a:r>
              <a:rPr lang="en-GB" sz="1200" dirty="0" err="1">
                <a:solidFill>
                  <a:srgbClr val="FFFF00"/>
                </a:solidFill>
              </a:rPr>
              <a:t>nSync</a:t>
            </a:r>
            <a:r>
              <a:rPr lang="en-GB" sz="1200" dirty="0">
                <a:solidFill>
                  <a:srgbClr val="FFFF00"/>
                </a:solidFill>
              </a:rPr>
              <a:t>/</a:t>
            </a:r>
            <a:r>
              <a:rPr lang="en-GB" sz="1200" dirty="0" err="1">
                <a:solidFill>
                  <a:srgbClr val="FFFF00"/>
                </a:solidFill>
              </a:rPr>
              <a:t>nODE</a:t>
            </a:r>
            <a:r>
              <a:rPr lang="en-GB" sz="1200" dirty="0">
                <a:solidFill>
                  <a:srgbClr val="FFFF00"/>
                </a:solidFill>
              </a:rPr>
              <a:t> about to be launched</a:t>
            </a:r>
            <a:endParaRPr lang="en-GB" sz="1200" dirty="0"/>
          </a:p>
          <a:p>
            <a:pPr lvl="1"/>
            <a:r>
              <a:rPr lang="en-GB" sz="1200" dirty="0"/>
              <a:t>PRR for </a:t>
            </a:r>
            <a:r>
              <a:rPr lang="en-GB" sz="1200" dirty="0" err="1"/>
              <a:t>nSB</a:t>
            </a:r>
            <a:r>
              <a:rPr lang="en-GB" sz="1200" dirty="0"/>
              <a:t>/</a:t>
            </a:r>
            <a:r>
              <a:rPr lang="en-GB" sz="1200" dirty="0" err="1"/>
              <a:t>nPDM</a:t>
            </a:r>
            <a:r>
              <a:rPr lang="en-GB" sz="1200" dirty="0"/>
              <a:t> mid May, tender starts straight after</a:t>
            </a:r>
          </a:p>
          <a:p>
            <a:pPr lvl="1"/>
            <a:r>
              <a:rPr lang="en-GB" sz="1200" dirty="0">
                <a:solidFill>
                  <a:srgbClr val="FFFF00"/>
                </a:solidFill>
              </a:rPr>
              <a:t>Full electronics production completed by end 2018.</a:t>
            </a:r>
          </a:p>
          <a:p>
            <a:r>
              <a:rPr lang="en-GB" sz="1400" dirty="0"/>
              <a:t>Calorimeters</a:t>
            </a:r>
          </a:p>
          <a:p>
            <a:pPr lvl="1"/>
            <a:r>
              <a:rPr lang="en-GB" sz="1200" dirty="0">
                <a:solidFill>
                  <a:srgbClr val="FFFF00"/>
                </a:solidFill>
              </a:rPr>
              <a:t>Analog chip: production completed by Nov 2017, tests ongoing</a:t>
            </a:r>
          </a:p>
          <a:p>
            <a:pPr lvl="1"/>
            <a:r>
              <a:rPr lang="en-GB" sz="1200" dirty="0"/>
              <a:t>“All-electronics PRR” held in February 2018. Production ready to be launched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473" t="15425" r="11760" b="33442"/>
          <a:stretch/>
        </p:blipFill>
        <p:spPr>
          <a:xfrm>
            <a:off x="6348550" y="3305620"/>
            <a:ext cx="2683098" cy="155433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4617042" y="4376371"/>
            <a:ext cx="1320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FFFC00"/>
                </a:solidFill>
              </a:rPr>
              <a:t>Tests of calorimeter electronics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16672" y="4415677"/>
            <a:ext cx="998235" cy="430887"/>
          </a:xfrm>
          <a:prstGeom prst="rect">
            <a:avLst/>
          </a:prstGeom>
          <a:solidFill>
            <a:schemeClr val="bg1">
              <a:lumMod val="65000"/>
              <a:alpha val="6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FFFC00"/>
                </a:solidFill>
              </a:rPr>
              <a:t>Tests of muon electronics 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5C16E-F664-AA42-9F47-1D213A537576}" type="datetime1">
              <a:rPr lang="it-IT" smtClean="0"/>
              <a:t>24/04/18</a:t>
            </a:fld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RRB - </a:t>
            </a:r>
            <a:r>
              <a:rPr lang="en-GB" dirty="0" err="1"/>
              <a:t>LHCb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G. </a:t>
            </a:r>
            <a:r>
              <a:rPr lang="en-GB" dirty="0" err="1"/>
              <a:t>Passaleva</a:t>
            </a:r>
            <a:r>
              <a:rPr lang="en-GB" dirty="0"/>
              <a:t> </a:t>
            </a:r>
            <a:fld id="{723E6EEA-5292-D843-B049-B623FCFE14EA}" type="slidenum">
              <a:rPr lang="en-GB" smtClean="0"/>
              <a:t>33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CAF29B2-08C7-AA4D-A4C1-B9320D49AF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8672" y="559498"/>
            <a:ext cx="1632903" cy="2412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FF7918B-63A5-3146-ABB2-05667502903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8112" y="559498"/>
            <a:ext cx="1064657" cy="2412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1" name="Imagen 11">
            <a:extLst>
              <a:ext uri="{FF2B5EF4-FFF2-40B4-BE49-F238E27FC236}">
                <a16:creationId xmlns:a16="http://schemas.microsoft.com/office/drawing/2014/main" id="{110A25EB-0551-5C4F-8D59-C48CBA60AC3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6334" y="1481924"/>
            <a:ext cx="1583604" cy="113387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D4DA737-70CF-8445-BC2F-A27E616872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396" y="3169920"/>
            <a:ext cx="1569145" cy="117435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FB511D-3455-224F-BD2E-E8F6BBB91990}"/>
              </a:ext>
            </a:extLst>
          </p:cNvPr>
          <p:cNvSpPr txBox="1"/>
          <p:nvPr/>
        </p:nvSpPr>
        <p:spPr>
          <a:xfrm>
            <a:off x="6258672" y="2371334"/>
            <a:ext cx="1632903" cy="600164"/>
          </a:xfrm>
          <a:prstGeom prst="rect">
            <a:avLst/>
          </a:prstGeom>
          <a:solidFill>
            <a:schemeClr val="bg1">
              <a:lumMod val="65000"/>
              <a:alpha val="8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FFFC00"/>
                </a:solidFill>
              </a:rPr>
              <a:t>RICH </a:t>
            </a:r>
            <a:r>
              <a:rPr lang="en-GB" sz="1100" dirty="0" err="1">
                <a:solidFill>
                  <a:srgbClr val="FFFC00"/>
                </a:solidFill>
              </a:rPr>
              <a:t>MaPMT</a:t>
            </a:r>
            <a:r>
              <a:rPr lang="en-GB" sz="1100" dirty="0">
                <a:solidFill>
                  <a:srgbClr val="FFFC00"/>
                </a:solidFill>
              </a:rPr>
              <a:t> module installed in </a:t>
            </a:r>
            <a:r>
              <a:rPr lang="en-GB" sz="1100" dirty="0" err="1">
                <a:solidFill>
                  <a:srgbClr val="FFFC00"/>
                </a:solidFill>
              </a:rPr>
              <a:t>LHCb</a:t>
            </a:r>
            <a:r>
              <a:rPr lang="en-GB" sz="1100" dirty="0">
                <a:solidFill>
                  <a:srgbClr val="FFFC00"/>
                </a:solidFill>
              </a:rPr>
              <a:t>. First hits seen !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AFA852-955D-0849-BFFD-AD81BF9D45D1}"/>
              </a:ext>
            </a:extLst>
          </p:cNvPr>
          <p:cNvSpPr txBox="1"/>
          <p:nvPr/>
        </p:nvSpPr>
        <p:spPr>
          <a:xfrm>
            <a:off x="4559100" y="898825"/>
            <a:ext cx="1320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FFFC00"/>
                </a:solidFill>
              </a:rPr>
              <a:t>Robotised QA of ICECAL chips</a:t>
            </a:r>
          </a:p>
        </p:txBody>
      </p:sp>
    </p:spTree>
    <p:extLst>
      <p:ext uri="{BB962C8B-B14F-4D97-AF65-F5344CB8AC3E}">
        <p14:creationId xmlns:p14="http://schemas.microsoft.com/office/powerpoint/2010/main" val="19542932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8857" y="634093"/>
            <a:ext cx="5872683" cy="2170067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PCIe40</a:t>
            </a:r>
          </a:p>
          <a:p>
            <a:pPr lvl="1"/>
            <a:r>
              <a:rPr lang="en-GB" dirty="0">
                <a:solidFill>
                  <a:srgbClr val="FFFC00"/>
                </a:solidFill>
              </a:rPr>
              <a:t>Tender for PCIe40 boards completed and order placed</a:t>
            </a:r>
          </a:p>
          <a:p>
            <a:pPr lvl="1"/>
            <a:r>
              <a:rPr lang="en-GB" dirty="0"/>
              <a:t>PCIe40 production of 1</a:t>
            </a:r>
            <a:r>
              <a:rPr lang="en-GB" baseline="30000" dirty="0"/>
              <a:t>st</a:t>
            </a:r>
            <a:r>
              <a:rPr lang="en-GB" dirty="0"/>
              <a:t> batch of 24 progressing as expected.</a:t>
            </a:r>
          </a:p>
          <a:p>
            <a:endParaRPr lang="en-GB" dirty="0"/>
          </a:p>
          <a:p>
            <a:r>
              <a:rPr lang="en-GB" dirty="0">
                <a:solidFill>
                  <a:srgbClr val="FFFF00"/>
                </a:solidFill>
              </a:rPr>
              <a:t>Scaling of event builder network still under test</a:t>
            </a:r>
          </a:p>
          <a:p>
            <a:pPr lvl="1"/>
            <a:r>
              <a:rPr lang="en-GB" dirty="0"/>
              <a:t>Simulation is nicely reproducing data</a:t>
            </a:r>
          </a:p>
          <a:p>
            <a:pPr lvl="1"/>
            <a:r>
              <a:rPr lang="en-GB" dirty="0"/>
              <a:t>Will be very helpful to understand problems and bottlenecks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LHCb</a:t>
            </a:r>
            <a:r>
              <a:rPr lang="fr-CH" dirty="0"/>
              <a:t> upgrade: Online and </a:t>
            </a:r>
            <a:r>
              <a:rPr lang="fr-CH" dirty="0" err="1"/>
              <a:t>computing</a:t>
            </a:r>
            <a:endParaRPr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1EC4F-7346-2F41-9758-29DDA4D515EB}" type="datetime1">
              <a:rPr lang="it-IT" smtClean="0"/>
              <a:t>24/04/18</a:t>
            </a:fld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34</a:t>
            </a:fld>
            <a:endParaRPr lang="en-GB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7B222B9-D223-6A44-88EE-F78B4F4EA3B6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981540" y="559499"/>
            <a:ext cx="3092024" cy="183500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2D8F1E2-BE88-5147-BC8F-F819447541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740" y="2748647"/>
            <a:ext cx="2913184" cy="208858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FA84F97-7D39-0843-BBA2-56282BD6E2F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244" y="2776196"/>
            <a:ext cx="3670550" cy="206510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E3D6300-46F7-4742-87DD-A6854ACED02F}"/>
              </a:ext>
            </a:extLst>
          </p:cNvPr>
          <p:cNvSpPr txBox="1"/>
          <p:nvPr/>
        </p:nvSpPr>
        <p:spPr>
          <a:xfrm>
            <a:off x="7467629" y="3021521"/>
            <a:ext cx="13094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FC00"/>
                </a:solidFill>
              </a:rPr>
              <a:t>Target: 80Gb/s on 500 nodes</a:t>
            </a:r>
          </a:p>
          <a:p>
            <a:r>
              <a:rPr lang="en-GB" sz="1400" dirty="0">
                <a:solidFill>
                  <a:srgbClr val="FFFC00"/>
                </a:solidFill>
              </a:rPr>
              <a:t>(40 Tb/s total traffic)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1BBBEBD-1D50-2346-AF1E-1262F6F2D683}"/>
              </a:ext>
            </a:extLst>
          </p:cNvPr>
          <p:cNvCxnSpPr/>
          <p:nvPr/>
        </p:nvCxnSpPr>
        <p:spPr>
          <a:xfrm>
            <a:off x="4815840" y="3283131"/>
            <a:ext cx="2551611" cy="0"/>
          </a:xfrm>
          <a:prstGeom prst="line">
            <a:avLst/>
          </a:prstGeom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6EA69D2F-403D-3B42-AC8F-DB820861CBC8}"/>
              </a:ext>
            </a:extLst>
          </p:cNvPr>
          <p:cNvSpPr/>
          <p:nvPr/>
        </p:nvSpPr>
        <p:spPr>
          <a:xfrm>
            <a:off x="6186491" y="2372002"/>
            <a:ext cx="3537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FFFC00"/>
                </a:solidFill>
              </a:rPr>
              <a:t>PCIe40 boards – </a:t>
            </a:r>
            <a:r>
              <a:rPr lang="en-GB" sz="1200" dirty="0" err="1">
                <a:solidFill>
                  <a:srgbClr val="FFFC00"/>
                </a:solidFill>
              </a:rPr>
              <a:t>preseries</a:t>
            </a:r>
            <a:r>
              <a:rPr lang="en-GB" sz="1200" dirty="0">
                <a:solidFill>
                  <a:srgbClr val="FFFC00"/>
                </a:solidFill>
              </a:rPr>
              <a:t> production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4391242-BB7C-3A46-85F0-A923DB02B47A}"/>
              </a:ext>
            </a:extLst>
          </p:cNvPr>
          <p:cNvSpPr/>
          <p:nvPr/>
        </p:nvSpPr>
        <p:spPr>
          <a:xfrm>
            <a:off x="687588" y="2758071"/>
            <a:ext cx="3537240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dirty="0"/>
              <a:t>Event builder </a:t>
            </a:r>
            <a:r>
              <a:rPr lang="en-GB" sz="1200" dirty="0" err="1"/>
              <a:t>detwork</a:t>
            </a:r>
            <a:r>
              <a:rPr lang="en-GB" sz="1200" dirty="0"/>
              <a:t> simulation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7D8744-EBD2-5A49-941D-23A152F619BF}"/>
              </a:ext>
            </a:extLst>
          </p:cNvPr>
          <p:cNvSpPr txBox="1"/>
          <p:nvPr/>
        </p:nvSpPr>
        <p:spPr>
          <a:xfrm>
            <a:off x="4995624" y="3906292"/>
            <a:ext cx="2192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Test of EB network scaling</a:t>
            </a:r>
          </a:p>
        </p:txBody>
      </p:sp>
    </p:spTree>
    <p:extLst>
      <p:ext uri="{BB962C8B-B14F-4D97-AF65-F5344CB8AC3E}">
        <p14:creationId xmlns:p14="http://schemas.microsoft.com/office/powerpoint/2010/main" val="4287990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31225" y="548920"/>
            <a:ext cx="4990963" cy="2047407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Upgrade HLT will process data at 30 MHz – challenging !</a:t>
            </a:r>
          </a:p>
          <a:p>
            <a:pPr lvl="1"/>
            <a:r>
              <a:rPr lang="en-GB" dirty="0"/>
              <a:t>Need software modernization</a:t>
            </a:r>
          </a:p>
          <a:p>
            <a:pPr lvl="1"/>
            <a:r>
              <a:rPr lang="en-GB" dirty="0"/>
              <a:t>Need proper software engineering</a:t>
            </a:r>
          </a:p>
          <a:p>
            <a:pPr lvl="1"/>
            <a:r>
              <a:rPr lang="en-GB" dirty="0"/>
              <a:t>Exploit modern CPU features (multi-threading, vectorization)</a:t>
            </a:r>
          </a:p>
          <a:p>
            <a:pPr lvl="1"/>
            <a:r>
              <a:rPr lang="en-GB" dirty="0">
                <a:solidFill>
                  <a:srgbClr val="FFFC00"/>
                </a:solidFill>
              </a:rPr>
              <a:t>Huge effort ongoing, substantial progress in many areas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LHCb upgrade: software &amp; computing TDR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1EC4F-7346-2F41-9758-29DDA4D515EB}" type="datetime1">
              <a:rPr lang="en-GB" smtClean="0"/>
              <a:t>24/04/2018</a:t>
            </a:fld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35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CE14130-C1C3-244A-BE70-1921A56CF3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2706" y="562524"/>
            <a:ext cx="2441272" cy="154648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4BC758-DF56-F04F-8F6C-4F3A1D04E158}"/>
              </a:ext>
            </a:extLst>
          </p:cNvPr>
          <p:cNvSpPr txBox="1"/>
          <p:nvPr/>
        </p:nvSpPr>
        <p:spPr>
          <a:xfrm>
            <a:off x="5263432" y="1333684"/>
            <a:ext cx="205522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rgbClr val="FF9300"/>
                </a:solidFill>
              </a:rPr>
              <a:t>Current trigger performance does not follow </a:t>
            </a:r>
            <a:r>
              <a:rPr lang="en-GB" sz="1100">
                <a:solidFill>
                  <a:srgbClr val="0070C0"/>
                </a:solidFill>
              </a:rPr>
              <a:t>modern CPU computing power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8156B90-A4C8-2C42-BB1A-F334CF041E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4193" y="559499"/>
            <a:ext cx="1962573" cy="95490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6A3498-BED2-A844-987F-CA264C693807}"/>
              </a:ext>
            </a:extLst>
          </p:cNvPr>
          <p:cNvSpPr txBox="1"/>
          <p:nvPr/>
        </p:nvSpPr>
        <p:spPr>
          <a:xfrm>
            <a:off x="7134192" y="1516719"/>
            <a:ext cx="2103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rgbClr val="FFFC00"/>
                </a:solidFill>
              </a:rPr>
              <a:t>Vectorization can give up to an ideal x8 speed-up factor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F2E5E6-1617-4046-83E5-A106A47EEDFD}"/>
              </a:ext>
            </a:extLst>
          </p:cNvPr>
          <p:cNvSpPr/>
          <p:nvPr/>
        </p:nvSpPr>
        <p:spPr>
          <a:xfrm>
            <a:off x="8731714" y="1196048"/>
            <a:ext cx="357040" cy="1771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BC645F-D53F-4F44-9149-F00315A7C2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545" y="2441280"/>
            <a:ext cx="3715268" cy="244840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C4FB0F2-7FB4-734C-9632-1B312CF955DD}"/>
              </a:ext>
            </a:extLst>
          </p:cNvPr>
          <p:cNvSpPr txBox="1"/>
          <p:nvPr/>
        </p:nvSpPr>
        <p:spPr>
          <a:xfrm>
            <a:off x="1352057" y="3940001"/>
            <a:ext cx="231770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/>
              <a:t>Clear </a:t>
            </a:r>
            <a:r>
              <a:rPr lang="en-GB" sz="1200">
                <a:solidFill>
                  <a:srgbClr val="FF0000"/>
                </a:solidFill>
              </a:rPr>
              <a:t>performance improvement of multi-threaded execution </a:t>
            </a:r>
            <a:r>
              <a:rPr lang="en-GB" sz="1200"/>
              <a:t>vs </a:t>
            </a:r>
            <a:br>
              <a:rPr lang="en-GB" sz="1200"/>
            </a:br>
            <a:r>
              <a:rPr lang="en-GB" sz="1200"/>
              <a:t>single-threaded (~20%)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130E2C-284D-3742-8AC6-3D3829722B9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0817" y="2441280"/>
            <a:ext cx="3245757" cy="213788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5A73305-A0C1-274F-BBBA-632C93ED5B9E}"/>
              </a:ext>
            </a:extLst>
          </p:cNvPr>
          <p:cNvSpPr/>
          <p:nvPr/>
        </p:nvSpPr>
        <p:spPr>
          <a:xfrm>
            <a:off x="2227014" y="3219064"/>
            <a:ext cx="180284" cy="130628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27C885-3996-DE47-9E2F-9D2CF0016665}"/>
              </a:ext>
            </a:extLst>
          </p:cNvPr>
          <p:cNvSpPr txBox="1"/>
          <p:nvPr/>
        </p:nvSpPr>
        <p:spPr>
          <a:xfrm>
            <a:off x="2372790" y="3163079"/>
            <a:ext cx="13516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Multi-threading gain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A6C9647-4E22-1E41-B826-AE111BEAB7ED}"/>
              </a:ext>
            </a:extLst>
          </p:cNvPr>
          <p:cNvSpPr/>
          <p:nvPr/>
        </p:nvSpPr>
        <p:spPr>
          <a:xfrm>
            <a:off x="7340578" y="2382970"/>
            <a:ext cx="18034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>
                <a:solidFill>
                  <a:schemeClr val="bg1"/>
                </a:solidFill>
              </a:rPr>
              <a:t>Throughput dependence on tracking requirements</a:t>
            </a:r>
          </a:p>
          <a:p>
            <a:r>
              <a:rPr lang="en-GB" sz="1200">
                <a:solidFill>
                  <a:srgbClr val="FFFC00"/>
                </a:solidFill>
              </a:rPr>
              <a:t>Significant gain </a:t>
            </a:r>
            <a:r>
              <a:rPr lang="en-GB" sz="1200">
                <a:solidFill>
                  <a:schemeClr val="bg1"/>
                </a:solidFill>
              </a:rPr>
              <a:t>by tightening impact parameter and p</a:t>
            </a:r>
            <a:r>
              <a:rPr lang="en-GB" sz="1200" baseline="-25000">
                <a:solidFill>
                  <a:schemeClr val="bg1"/>
                </a:solidFill>
              </a:rPr>
              <a:t>T</a:t>
            </a:r>
            <a:r>
              <a:rPr lang="en-GB" sz="1200">
                <a:solidFill>
                  <a:schemeClr val="bg1"/>
                </a:solidFill>
              </a:rPr>
              <a:t> cuts</a:t>
            </a:r>
          </a:p>
          <a:p>
            <a:endParaRPr lang="en-GB" sz="1200">
              <a:solidFill>
                <a:schemeClr val="bg1"/>
              </a:solidFill>
            </a:endParaRPr>
          </a:p>
          <a:p>
            <a:r>
              <a:rPr lang="en-GB" sz="1200">
                <a:solidFill>
                  <a:schemeClr val="bg1"/>
                </a:solidFill>
              </a:rPr>
              <a:t>However this </a:t>
            </a:r>
            <a:r>
              <a:rPr lang="en-GB" sz="1200">
                <a:solidFill>
                  <a:srgbClr val="FFFC00"/>
                </a:solidFill>
              </a:rPr>
              <a:t>affects the physics program</a:t>
            </a:r>
          </a:p>
          <a:p>
            <a:endParaRPr lang="en-GB" sz="1200">
              <a:solidFill>
                <a:srgbClr val="FFFC00"/>
              </a:solidFill>
            </a:endParaRPr>
          </a:p>
          <a:p>
            <a:r>
              <a:rPr lang="en-GB" sz="1200">
                <a:solidFill>
                  <a:srgbClr val="FFFC00"/>
                </a:solidFill>
              </a:rPr>
              <a:t>A factor 2 in throughput </a:t>
            </a:r>
            <a:r>
              <a:rPr lang="en-GB" sz="1200">
                <a:solidFill>
                  <a:schemeClr val="bg1"/>
                </a:solidFill>
              </a:rPr>
              <a:t>is gained with respect to previous studies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091533-A9BE-F649-84CB-63BA36AA289B}"/>
              </a:ext>
            </a:extLst>
          </p:cNvPr>
          <p:cNvSpPr txBox="1"/>
          <p:nvPr/>
        </p:nvSpPr>
        <p:spPr>
          <a:xfrm>
            <a:off x="3986813" y="4661479"/>
            <a:ext cx="2494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rgbClr val="FFFC00"/>
                </a:solidFill>
              </a:rPr>
              <a:t>Tracking algorithm optimization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D56E55D-A413-7C49-9505-BE302ABB1304}"/>
              </a:ext>
            </a:extLst>
          </p:cNvPr>
          <p:cNvSpPr txBox="1"/>
          <p:nvPr/>
        </p:nvSpPr>
        <p:spPr>
          <a:xfrm>
            <a:off x="4628567" y="4475850"/>
            <a:ext cx="2093966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0" bIns="0" rtlCol="0">
            <a:spAutoFit/>
          </a:bodyPr>
          <a:lstStyle/>
          <a:p>
            <a:r>
              <a:rPr lang="en-GB" sz="1400"/>
              <a:t>Displacement from PV [mm]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FC2F18-7E4E-BA48-958D-5246271FB45B}"/>
              </a:ext>
            </a:extLst>
          </p:cNvPr>
          <p:cNvSpPr txBox="1"/>
          <p:nvPr/>
        </p:nvSpPr>
        <p:spPr>
          <a:xfrm rot="16200000">
            <a:off x="2966916" y="3443755"/>
            <a:ext cx="2117499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0" bIns="0" rtlCol="0">
            <a:spAutoFit/>
          </a:bodyPr>
          <a:lstStyle/>
          <a:p>
            <a:r>
              <a:rPr lang="en-GB" sz="1200"/>
              <a:t>HLT1 throughput [events/s/node]</a:t>
            </a:r>
          </a:p>
        </p:txBody>
      </p:sp>
    </p:spTree>
    <p:extLst>
      <p:ext uri="{BB962C8B-B14F-4D97-AF65-F5344CB8AC3E}">
        <p14:creationId xmlns:p14="http://schemas.microsoft.com/office/powerpoint/2010/main" val="42277593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3414" y="875492"/>
            <a:ext cx="5476962" cy="2623487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rgbClr val="FFFF00"/>
                </a:solidFill>
              </a:rPr>
              <a:t>TDR on upgrade software and computing about to be released to LHCC</a:t>
            </a:r>
          </a:p>
          <a:p>
            <a:pPr lvl="1"/>
            <a:r>
              <a:rPr lang="en-GB" sz="1600" dirty="0"/>
              <a:t>Summarizes core software solutions to enable HLT implementation</a:t>
            </a:r>
          </a:p>
          <a:p>
            <a:pPr lvl="1"/>
            <a:r>
              <a:rPr lang="en-GB" sz="1600" dirty="0"/>
              <a:t>All aspects of data processing (Simulation, offline, distributed computing,…) are discussed</a:t>
            </a:r>
          </a:p>
          <a:p>
            <a:pPr lvl="1"/>
            <a:r>
              <a:rPr lang="en-GB" sz="1600" dirty="0">
                <a:solidFill>
                  <a:srgbClr val="FFFC00"/>
                </a:solidFill>
              </a:rPr>
              <a:t>Will be complemented with a Computing Model document where offline computing resources will be discussed (in preparation, submission: summer 2018)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LHCb</a:t>
            </a:r>
            <a:r>
              <a:rPr lang="fr-CH" dirty="0"/>
              <a:t> upgrade: software &amp; </a:t>
            </a:r>
            <a:r>
              <a:rPr lang="fr-CH" dirty="0" err="1"/>
              <a:t>computing</a:t>
            </a:r>
            <a:r>
              <a:rPr lang="fr-CH" dirty="0"/>
              <a:t> TDR</a:t>
            </a:r>
            <a:endParaRPr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1EC4F-7346-2F41-9758-29DDA4D515EB}" type="datetime1">
              <a:rPr lang="it-IT" smtClean="0"/>
              <a:t>24/04/18</a:t>
            </a:fld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36</a:t>
            </a:fld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12F4D1-971A-6A48-86B2-6F62CBBDAA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839" y="739529"/>
            <a:ext cx="2278572" cy="320965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946419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Upgrade II (LS4)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86936" y="738596"/>
            <a:ext cx="5121087" cy="3981449"/>
          </a:xfrm>
          <a:noFill/>
        </p:spPr>
        <p:txBody>
          <a:bodyPr/>
          <a:lstStyle/>
          <a:p>
            <a:r>
              <a:rPr lang="en-GB" sz="1400" dirty="0" err="1">
                <a:solidFill>
                  <a:srgbClr val="FFFF00"/>
                </a:solidFill>
              </a:rPr>
              <a:t>LHCb</a:t>
            </a:r>
            <a:r>
              <a:rPr lang="en-GB" sz="1400" dirty="0">
                <a:solidFill>
                  <a:srgbClr val="FFFF00"/>
                </a:solidFill>
              </a:rPr>
              <a:t> issued  Expression of Interest </a:t>
            </a:r>
            <a:r>
              <a:rPr lang="en-GB" sz="1400" dirty="0"/>
              <a:t>in an LS4 Upgrade II, a HL-LHC era flavour physics experiment, in February 2017:</a:t>
            </a:r>
          </a:p>
          <a:p>
            <a:pPr lvl="1"/>
            <a:r>
              <a:rPr lang="en-GB" sz="1200" dirty="0"/>
              <a:t>Modest consolidation in LS3 (~2025)</a:t>
            </a:r>
          </a:p>
          <a:p>
            <a:pPr lvl="1"/>
            <a:r>
              <a:rPr lang="en-GB" sz="1200" dirty="0"/>
              <a:t>LS4 Upgrade II installation (~2030)</a:t>
            </a:r>
          </a:p>
          <a:p>
            <a:pPr lvl="1"/>
            <a:r>
              <a:rPr lang="en-GB" sz="1200" dirty="0"/>
              <a:t>Collect ~ 50 fb</a:t>
            </a:r>
            <a:r>
              <a:rPr lang="en-GB" sz="1200" baseline="30000" dirty="0"/>
              <a:t>-1</a:t>
            </a:r>
            <a:r>
              <a:rPr lang="en-GB" sz="1200" dirty="0"/>
              <a:t> / </a:t>
            </a:r>
            <a:r>
              <a:rPr lang="en-GB" sz="1200" dirty="0" err="1"/>
              <a:t>yr</a:t>
            </a:r>
            <a:r>
              <a:rPr lang="en-GB" sz="1200" dirty="0"/>
              <a:t>,  &gt; 300 fb</a:t>
            </a:r>
            <a:r>
              <a:rPr lang="en-GB" sz="1200" baseline="30000" dirty="0"/>
              <a:t>-1</a:t>
            </a:r>
            <a:r>
              <a:rPr lang="en-GB" sz="1200" dirty="0"/>
              <a:t> total</a:t>
            </a:r>
            <a:endParaRPr lang="en-GB" sz="1200" baseline="30000" dirty="0"/>
          </a:p>
          <a:p>
            <a:r>
              <a:rPr lang="en-GB" sz="1400" dirty="0"/>
              <a:t>Presented to LHCC and encouraged to </a:t>
            </a:r>
            <a:r>
              <a:rPr lang="en-GB" sz="1400" dirty="0">
                <a:solidFill>
                  <a:srgbClr val="FFFF00"/>
                </a:solidFill>
              </a:rPr>
              <a:t>continue to a physics case document</a:t>
            </a:r>
            <a:r>
              <a:rPr lang="en-GB" sz="1400" dirty="0"/>
              <a:t> and proceed with discussions with LHC</a:t>
            </a:r>
          </a:p>
          <a:p>
            <a:pPr lvl="1"/>
            <a:r>
              <a:rPr lang="en-GB" dirty="0">
                <a:solidFill>
                  <a:srgbClr val="FFFC00"/>
                </a:solidFill>
              </a:rPr>
              <a:t>Physics document in preparation, present preliminary version for end May 2018</a:t>
            </a:r>
          </a:p>
          <a:p>
            <a:pPr lvl="1"/>
            <a:r>
              <a:rPr lang="en-GB" dirty="0">
                <a:solidFill>
                  <a:srgbClr val="FFFC00"/>
                </a:solidFill>
              </a:rPr>
              <a:t>Encouraging discussions with the HL-LHC experts</a:t>
            </a:r>
          </a:p>
          <a:p>
            <a:r>
              <a:rPr lang="en-GB" dirty="0"/>
              <a:t>Workshop in Annecy to review physics and detector options</a:t>
            </a:r>
          </a:p>
          <a:p>
            <a:endParaRPr lang="en-GB" sz="1400" dirty="0"/>
          </a:p>
          <a:p>
            <a:r>
              <a:rPr lang="en-GB" sz="1400" dirty="0"/>
              <a:t>At this point </a:t>
            </a:r>
            <a:r>
              <a:rPr lang="en-GB" sz="1400" dirty="0">
                <a:solidFill>
                  <a:srgbClr val="FFFF00"/>
                </a:solidFill>
              </a:rPr>
              <a:t>no action from RRB requested</a:t>
            </a:r>
            <a:r>
              <a:rPr lang="en-GB" sz="1400" dirty="0"/>
              <a:t>, </a:t>
            </a:r>
            <a:br>
              <a:rPr lang="en-GB" sz="1400" dirty="0"/>
            </a:br>
            <a:r>
              <a:rPr lang="en-GB" sz="1400" dirty="0"/>
              <a:t>for info. only</a:t>
            </a:r>
          </a:p>
          <a:p>
            <a:pPr lvl="1"/>
            <a:r>
              <a:rPr lang="en-GB" dirty="0">
                <a:solidFill>
                  <a:srgbClr val="FFFF00"/>
                </a:solidFill>
              </a:rPr>
              <a:t>TDR timescale 2020 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B2AC-4BF1-144A-8FF9-D53C8A1C39D1}" type="datetime1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RRB - LHCb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37</a:t>
            </a:fld>
            <a:endParaRPr lang="en-GB"/>
          </a:p>
        </p:txBody>
      </p:sp>
      <p:pic>
        <p:nvPicPr>
          <p:cNvPr id="9" name="Picture 8" descr="UPGRADE-II-EOI-v02.pd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836"/>
          <a:stretch/>
        </p:blipFill>
        <p:spPr>
          <a:xfrm>
            <a:off x="7627495" y="738596"/>
            <a:ext cx="1325226" cy="184598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0F772D-A0AF-724A-9056-8CEEA9C96F4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8023" y="738596"/>
            <a:ext cx="2018053" cy="28376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C9B0DC-6E1D-3840-A926-3B49427197A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9430" y="3619282"/>
            <a:ext cx="4563291" cy="124018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17747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2313" y="2295754"/>
            <a:ext cx="7772400" cy="1021556"/>
          </a:xfrm>
        </p:spPr>
        <p:txBody>
          <a:bodyPr/>
          <a:lstStyle/>
          <a:p>
            <a:r>
              <a:rPr lang="en-GB" dirty="0"/>
              <a:t>Conclusions and outlook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722313" y="2742605"/>
            <a:ext cx="7772400" cy="112514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AAC6-D93F-7D49-BEE3-82EF244C3831}" type="datetime1">
              <a:rPr lang="it-IT" smtClean="0"/>
              <a:t>24/04/18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60341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outlook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3414" y="559499"/>
            <a:ext cx="8586797" cy="406739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dirty="0" err="1"/>
              <a:t>LHCb</a:t>
            </a:r>
            <a:r>
              <a:rPr lang="en-GB" dirty="0"/>
              <a:t> run in 2017 was </a:t>
            </a:r>
            <a:r>
              <a:rPr lang="en-GB" dirty="0">
                <a:solidFill>
                  <a:srgbClr val="FFFF00"/>
                </a:solidFill>
              </a:rPr>
              <a:t>very smooth </a:t>
            </a:r>
            <a:r>
              <a:rPr lang="en-GB" dirty="0"/>
              <a:t>with </a:t>
            </a:r>
            <a:r>
              <a:rPr lang="en-GB" dirty="0">
                <a:solidFill>
                  <a:srgbClr val="FFFF00"/>
                </a:solidFill>
              </a:rPr>
              <a:t>detector  working very well</a:t>
            </a: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rgbClr val="FFFF00"/>
                </a:solidFill>
              </a:rPr>
              <a:t>YETS activities completed successfully</a:t>
            </a: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rgbClr val="FFFF00"/>
                </a:solidFill>
              </a:rPr>
              <a:t>2018 run starting very well</a:t>
            </a:r>
          </a:p>
          <a:p>
            <a:pPr>
              <a:lnSpc>
                <a:spcPct val="90000"/>
              </a:lnSpc>
            </a:pPr>
            <a:r>
              <a:rPr lang="en-GB" dirty="0" err="1">
                <a:solidFill>
                  <a:srgbClr val="FFFF00"/>
                </a:solidFill>
              </a:rPr>
              <a:t>LHCb</a:t>
            </a:r>
            <a:r>
              <a:rPr lang="en-GB" dirty="0">
                <a:solidFill>
                  <a:srgbClr val="FFFF00"/>
                </a:solidFill>
              </a:rPr>
              <a:t> continues to provide a wealth of excellent physics results</a:t>
            </a:r>
            <a:endParaRPr lang="en-GB" dirty="0"/>
          </a:p>
          <a:p>
            <a:pPr lvl="1">
              <a:lnSpc>
                <a:spcPct val="90000"/>
              </a:lnSpc>
            </a:pPr>
            <a:r>
              <a:rPr lang="en-GB" dirty="0"/>
              <a:t>Also preparing the ground for high statistics </a:t>
            </a:r>
            <a:br>
              <a:rPr lang="en-GB" dirty="0"/>
            </a:br>
            <a:r>
              <a:rPr lang="en-GB" dirty="0"/>
              <a:t>measurements in the upgrade phase</a:t>
            </a:r>
          </a:p>
          <a:p>
            <a:pPr marL="0" indent="0">
              <a:lnSpc>
                <a:spcPct val="90000"/>
              </a:lnSpc>
              <a:buNone/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rgbClr val="FFFF00"/>
                </a:solidFill>
              </a:rPr>
              <a:t>The march towards the LS2 upgrade is continuing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All subsystems progressing  - </a:t>
            </a:r>
            <a:r>
              <a:rPr lang="en-GB" dirty="0">
                <a:solidFill>
                  <a:srgbClr val="FFFC00"/>
                </a:solidFill>
              </a:rPr>
              <a:t>crucial steps forward in critical projects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FFFC00"/>
                </a:solidFill>
              </a:rPr>
              <a:t>Schedule is tight</a:t>
            </a:r>
            <a:r>
              <a:rPr lang="en-GB" dirty="0"/>
              <a:t> and some </a:t>
            </a:r>
            <a:r>
              <a:rPr lang="en-GB" dirty="0">
                <a:solidFill>
                  <a:srgbClr val="FFFC00"/>
                </a:solidFill>
              </a:rPr>
              <a:t>delays represent major concerns</a:t>
            </a:r>
            <a:endParaRPr lang="en-GB" dirty="0"/>
          </a:p>
          <a:p>
            <a:pPr lvl="1"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Looking into the far future: 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Expression of Interest for future upgrades submitted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Preparing a physics case document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9037-EE09-C94C-922C-26435283A763}" type="datetime1">
              <a:rPr lang="it-IT" smtClean="0"/>
              <a:t>24/04/18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39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6B2430-F656-7C47-8B84-9DE3295DA0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4671" y="942054"/>
            <a:ext cx="2955155" cy="196680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69759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2283620"/>
            <a:ext cx="7772400" cy="1021556"/>
          </a:xfrm>
        </p:spPr>
        <p:txBody>
          <a:bodyPr/>
          <a:lstStyle/>
          <a:p>
            <a:r>
              <a:rPr lang="en-GB" dirty="0"/>
              <a:t>2017 YETS and 2018 </a:t>
            </a:r>
            <a:r>
              <a:rPr lang="en-GB" dirty="0" err="1"/>
              <a:t>LHCb</a:t>
            </a:r>
            <a:r>
              <a:rPr lang="en-GB" dirty="0"/>
              <a:t> run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 err="1">
                <a:solidFill>
                  <a:srgbClr val="A6A6A6"/>
                </a:solidFill>
              </a:rPr>
              <a:t>LHCb</a:t>
            </a:r>
            <a:r>
              <a:rPr lang="en-GB" i="1" dirty="0">
                <a:solidFill>
                  <a:srgbClr val="A6A6A6"/>
                </a:solidFill>
              </a:rPr>
              <a:t> operations and performance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BC68-3D8C-124D-8EFA-7E9D09BEA091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80209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HCbDetectorlight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95" y="526363"/>
            <a:ext cx="8979990" cy="4363152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3838726"/>
            <a:ext cx="7772400" cy="1021556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Thank you 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6FCD-8769-A547-998C-F19CBAD47896}" type="datetime1">
              <a:rPr lang="it-IT" smtClean="0"/>
              <a:t>24/04/18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83020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2018: Run2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141" y="741177"/>
            <a:ext cx="3922788" cy="3394472"/>
          </a:xfrm>
        </p:spPr>
        <p:txBody>
          <a:bodyPr>
            <a:normAutofit/>
          </a:bodyPr>
          <a:lstStyle/>
          <a:p>
            <a:r>
              <a:rPr lang="en-US" dirty="0"/>
              <a:t>Buffer all events to disk before running HLT2</a:t>
            </a:r>
          </a:p>
          <a:p>
            <a:endParaRPr lang="en-US" dirty="0"/>
          </a:p>
          <a:p>
            <a:r>
              <a:rPr lang="en-US" dirty="0"/>
              <a:t>Real-time alignment and calibration procedure before HLT2</a:t>
            </a:r>
          </a:p>
          <a:p>
            <a:endParaRPr lang="en-US" dirty="0"/>
          </a:p>
          <a:p>
            <a:r>
              <a:rPr lang="en-US" dirty="0"/>
              <a:t>Full offline-like reconstruction in HLT2</a:t>
            </a:r>
          </a:p>
          <a:p>
            <a:endParaRPr lang="en-US" dirty="0"/>
          </a:p>
          <a:p>
            <a:r>
              <a:rPr lang="en-US" dirty="0"/>
              <a:t>Turbo stream for physics analysis directly on the trigger output </a:t>
            </a:r>
          </a:p>
        </p:txBody>
      </p:sp>
      <p:sp>
        <p:nvSpPr>
          <p:cNvPr id="55" name="Date Placeholder 5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September 2017</a:t>
            </a:r>
            <a:endParaRPr lang="en-US" dirty="0"/>
          </a:p>
        </p:txBody>
      </p:sp>
      <p:sp>
        <p:nvSpPr>
          <p:cNvPr id="53" name="Footer Placeholder 5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Silvia Borghi</a:t>
            </a:r>
            <a:endParaRPr lang="en-US" dirty="0"/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  <p:grpSp>
        <p:nvGrpSpPr>
          <p:cNvPr id="56" name="Group 55"/>
          <p:cNvGrpSpPr/>
          <p:nvPr/>
        </p:nvGrpSpPr>
        <p:grpSpPr>
          <a:xfrm>
            <a:off x="4672706" y="785041"/>
            <a:ext cx="3978656" cy="3896359"/>
            <a:chOff x="2244552" y="689116"/>
            <a:chExt cx="6190990" cy="5386515"/>
          </a:xfrm>
        </p:grpSpPr>
        <p:sp>
          <p:nvSpPr>
            <p:cNvPr id="57" name="Oval 56"/>
            <p:cNvSpPr/>
            <p:nvPr/>
          </p:nvSpPr>
          <p:spPr>
            <a:xfrm>
              <a:off x="2443818" y="689116"/>
              <a:ext cx="4041014" cy="408462"/>
            </a:xfrm>
            <a:prstGeom prst="ellipse">
              <a:avLst/>
            </a:prstGeom>
            <a:gradFill>
              <a:gsLst>
                <a:gs pos="0">
                  <a:srgbClr val="C36800"/>
                </a:gs>
                <a:gs pos="68000">
                  <a:srgbClr val="F0B263"/>
                </a:gs>
                <a:gs pos="100000">
                  <a:srgbClr val="FED6AF"/>
                </a:gs>
              </a:gsLst>
              <a:path path="rect">
                <a:fillToRect l="100000" t="100000"/>
              </a:path>
            </a:gradFill>
            <a:ln>
              <a:noFill/>
            </a:ln>
            <a:effectLst>
              <a:outerShdw blurRad="50800" dist="76200" dir="13500000" sx="94000" sy="94000" algn="br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/>
                <a:t>LHC bunch crossing (30 MHz)</a:t>
              </a:r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5928369" y="2540085"/>
              <a:ext cx="2170921" cy="820553"/>
            </a:xfrm>
            <a:prstGeom prst="roundRect">
              <a:avLst/>
            </a:prstGeom>
            <a:gradFill flip="none" rotWithShape="1">
              <a:gsLst>
                <a:gs pos="0">
                  <a:srgbClr val="2397E2">
                    <a:tint val="50000"/>
                    <a:shade val="100000"/>
                    <a:alpha val="100000"/>
                    <a:satMod val="150000"/>
                  </a:srgbClr>
                </a:gs>
                <a:gs pos="40000">
                  <a:srgbClr val="2397E2">
                    <a:tint val="70000"/>
                    <a:shade val="100000"/>
                    <a:alpha val="100000"/>
                    <a:satMod val="150000"/>
                  </a:srgbClr>
                </a:gs>
                <a:gs pos="100000">
                  <a:srgbClr val="2397E2">
                    <a:shade val="90000"/>
                    <a:satMod val="110000"/>
                  </a:srgbClr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50800" dist="25400" dir="13500000">
                <a:srgbClr val="000000">
                  <a:alpha val="75000"/>
                </a:srgbClr>
              </a:innerShdw>
            </a:effectLst>
            <a:scene3d>
              <a:camera prst="orthographicFront">
                <a:rot lat="0" lon="0" rev="0"/>
              </a:camera>
              <a:lightRig rig="chilly" dir="tr">
                <a:rot lat="0" lon="0" rev="1200000"/>
              </a:lightRig>
            </a:scene3d>
            <a:sp3d prstMaterial="plastic">
              <a:bevelT w="0" h="0"/>
            </a:sp3d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lang="en-GB" sz="900" b="1" kern="0" dirty="0">
                  <a:solidFill>
                    <a:srgbClr val="000000"/>
                  </a:solidFill>
                  <a:latin typeface="Arial"/>
                  <a:ea typeface=""/>
                  <a:cs typeface="Arial"/>
                </a:rPr>
                <a:t>Real time alignment and calibration</a:t>
              </a:r>
            </a:p>
          </p:txBody>
        </p:sp>
        <p:sp>
          <p:nvSpPr>
            <p:cNvPr id="59" name="Can 58"/>
            <p:cNvSpPr/>
            <p:nvPr/>
          </p:nvSpPr>
          <p:spPr>
            <a:xfrm>
              <a:off x="4064148" y="2422241"/>
              <a:ext cx="800354" cy="1019664"/>
            </a:xfrm>
            <a:prstGeom prst="can">
              <a:avLst/>
            </a:prstGeom>
            <a:gradFill>
              <a:gsLst>
                <a:gs pos="0">
                  <a:srgbClr val="C36800"/>
                </a:gs>
                <a:gs pos="68000">
                  <a:srgbClr val="F0B263"/>
                </a:gs>
                <a:gs pos="100000">
                  <a:srgbClr val="FED6AF"/>
                </a:gs>
              </a:gsLst>
              <a:path path="rect">
                <a:fillToRect l="100000" t="100000"/>
              </a:path>
            </a:gradFill>
            <a:ln w="25400">
              <a:solidFill>
                <a:srgbClr val="C368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/>
                <a:t>Buffer</a:t>
              </a:r>
            </a:p>
            <a:p>
              <a:pPr algn="ctr"/>
              <a:r>
                <a:rPr lang="en-US" sz="900" b="1" dirty="0"/>
                <a:t>~10 PB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2443818" y="1319597"/>
              <a:ext cx="4041014" cy="325860"/>
            </a:xfrm>
            <a:prstGeom prst="roundRect">
              <a:avLst/>
            </a:prstGeom>
            <a:gradFill flip="none" rotWithShape="1">
              <a:gsLst>
                <a:gs pos="0">
                  <a:srgbClr val="2397E2">
                    <a:tint val="50000"/>
                    <a:shade val="100000"/>
                    <a:alpha val="100000"/>
                    <a:satMod val="150000"/>
                  </a:srgbClr>
                </a:gs>
                <a:gs pos="40000">
                  <a:srgbClr val="2397E2">
                    <a:tint val="70000"/>
                    <a:shade val="100000"/>
                    <a:alpha val="100000"/>
                    <a:satMod val="150000"/>
                  </a:srgbClr>
                </a:gs>
                <a:gs pos="100000">
                  <a:srgbClr val="2397E2">
                    <a:shade val="90000"/>
                    <a:satMod val="110000"/>
                  </a:srgbClr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50800" dist="25400" dir="13500000">
                <a:srgbClr val="000000">
                  <a:alpha val="75000"/>
                </a:srgbClr>
              </a:innerShdw>
            </a:effectLst>
            <a:scene3d>
              <a:camera prst="orthographicFront">
                <a:rot lat="0" lon="0" rev="0"/>
              </a:camera>
              <a:lightRig rig="chilly" dir="tr">
                <a:rot lat="0" lon="0" rev="1200000"/>
              </a:lightRig>
            </a:scene3d>
            <a:sp3d prstMaterial="plastic">
              <a:bevelT w="0" h="0"/>
            </a:sp3d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lang="en-GB" sz="900" b="1" kern="0" dirty="0">
                  <a:solidFill>
                    <a:srgbClr val="000000"/>
                  </a:solidFill>
                  <a:latin typeface="Arial"/>
                  <a:ea typeface=""/>
                  <a:cs typeface="Arial"/>
                </a:rPr>
                <a:t>L0 hardware trigger (1MHz)</a:t>
              </a: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2443818" y="1856764"/>
              <a:ext cx="4041014" cy="325860"/>
            </a:xfrm>
            <a:prstGeom prst="roundRect">
              <a:avLst/>
            </a:prstGeom>
            <a:gradFill flip="none" rotWithShape="1">
              <a:gsLst>
                <a:gs pos="0">
                  <a:srgbClr val="2397E2">
                    <a:tint val="50000"/>
                    <a:shade val="100000"/>
                    <a:alpha val="100000"/>
                    <a:satMod val="150000"/>
                  </a:srgbClr>
                </a:gs>
                <a:gs pos="40000">
                  <a:srgbClr val="2397E2">
                    <a:tint val="70000"/>
                    <a:shade val="100000"/>
                    <a:alpha val="100000"/>
                    <a:satMod val="150000"/>
                  </a:srgbClr>
                </a:gs>
                <a:gs pos="100000">
                  <a:srgbClr val="2397E2">
                    <a:shade val="90000"/>
                    <a:satMod val="110000"/>
                  </a:srgbClr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50800" dist="25400" dir="13500000">
                <a:srgbClr val="000000">
                  <a:alpha val="75000"/>
                </a:srgbClr>
              </a:innerShdw>
            </a:effectLst>
            <a:scene3d>
              <a:camera prst="orthographicFront">
                <a:rot lat="0" lon="0" rev="0"/>
              </a:camera>
              <a:lightRig rig="chilly" dir="tr">
                <a:rot lat="0" lon="0" rev="1200000"/>
              </a:lightRig>
            </a:scene3d>
            <a:sp3d prstMaterial="plastic">
              <a:bevelT w="0" h="0"/>
            </a:sp3d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lang="en-GB" sz="900" b="1" kern="0" dirty="0">
                  <a:solidFill>
                    <a:srgbClr val="000000"/>
                  </a:solidFill>
                  <a:latin typeface="Arial"/>
                  <a:ea typeface=""/>
                  <a:cs typeface="Arial"/>
                </a:rPr>
                <a:t>HLT1 software trigger (150 kHz)</a:t>
              </a: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2443818" y="3651840"/>
              <a:ext cx="4041014" cy="325860"/>
            </a:xfrm>
            <a:prstGeom prst="roundRect">
              <a:avLst/>
            </a:prstGeom>
            <a:gradFill flip="none" rotWithShape="1">
              <a:gsLst>
                <a:gs pos="0">
                  <a:srgbClr val="2397E2">
                    <a:tint val="50000"/>
                    <a:shade val="100000"/>
                    <a:alpha val="100000"/>
                    <a:satMod val="150000"/>
                  </a:srgbClr>
                </a:gs>
                <a:gs pos="40000">
                  <a:srgbClr val="2397E2">
                    <a:tint val="70000"/>
                    <a:shade val="100000"/>
                    <a:alpha val="100000"/>
                    <a:satMod val="150000"/>
                  </a:srgbClr>
                </a:gs>
                <a:gs pos="100000">
                  <a:srgbClr val="2397E2">
                    <a:shade val="90000"/>
                    <a:satMod val="110000"/>
                  </a:srgbClr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50800" dist="25400" dir="13500000">
                <a:srgbClr val="000000">
                  <a:alpha val="75000"/>
                </a:srgbClr>
              </a:innerShdw>
            </a:effectLst>
            <a:scene3d>
              <a:camera prst="orthographicFront">
                <a:rot lat="0" lon="0" rev="0"/>
              </a:camera>
              <a:lightRig rig="chilly" dir="tr">
                <a:rot lat="0" lon="0" rev="1200000"/>
              </a:lightRig>
            </a:scene3d>
            <a:sp3d prstMaterial="plastic">
              <a:bevelT w="0" h="0"/>
            </a:sp3d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lang="en-GB" sz="900" b="1" kern="0" dirty="0">
                  <a:solidFill>
                    <a:srgbClr val="000000"/>
                  </a:solidFill>
                  <a:latin typeface="Arial"/>
                  <a:ea typeface=""/>
                  <a:cs typeface="Arial"/>
                </a:rPr>
                <a:t>HLT2 software trigger (12.5 kHz)</a:t>
              </a:r>
              <a:endParaRPr lang="en-GB" sz="825" b="1" kern="0" dirty="0">
                <a:solidFill>
                  <a:srgbClr val="000000"/>
                </a:solidFill>
                <a:latin typeface="Arial"/>
                <a:ea typeface=""/>
                <a:cs typeface="Arial"/>
              </a:endParaRPr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4439095" y="4084076"/>
              <a:ext cx="2544628" cy="630323"/>
            </a:xfrm>
            <a:prstGeom prst="roundRect">
              <a:avLst/>
            </a:prstGeom>
            <a:gradFill flip="none" rotWithShape="1">
              <a:gsLst>
                <a:gs pos="0">
                  <a:srgbClr val="2397E2">
                    <a:tint val="50000"/>
                    <a:shade val="100000"/>
                    <a:alpha val="100000"/>
                    <a:satMod val="150000"/>
                  </a:srgbClr>
                </a:gs>
                <a:gs pos="40000">
                  <a:srgbClr val="2397E2">
                    <a:tint val="70000"/>
                    <a:shade val="100000"/>
                    <a:alpha val="100000"/>
                    <a:satMod val="150000"/>
                  </a:srgbClr>
                </a:gs>
                <a:gs pos="100000">
                  <a:srgbClr val="2397E2">
                    <a:shade val="90000"/>
                    <a:satMod val="110000"/>
                  </a:srgbClr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50800" dist="25400" dir="13500000">
                <a:srgbClr val="000000">
                  <a:alpha val="75000"/>
                </a:srgbClr>
              </a:innerShdw>
            </a:effectLst>
            <a:scene3d>
              <a:camera prst="orthographicFront">
                <a:rot lat="0" lon="0" rev="0"/>
              </a:camera>
              <a:lightRig rig="chilly" dir="tr">
                <a:rot lat="0" lon="0" rev="1200000"/>
              </a:lightRig>
            </a:scene3d>
            <a:sp3d prstMaterial="plastic">
              <a:bevelT w="0" h="0"/>
            </a:sp3d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lang="en-GB" sz="900" b="1" kern="0" dirty="0">
                  <a:solidFill>
                    <a:srgbClr val="000000"/>
                  </a:solidFill>
                  <a:latin typeface="Arial"/>
                  <a:ea typeface=""/>
                  <a:cs typeface="Arial"/>
                </a:rPr>
                <a:t>Offline reconstruction and associated processing</a:t>
              </a: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4439095" y="5445308"/>
              <a:ext cx="2544628" cy="630323"/>
            </a:xfrm>
            <a:prstGeom prst="roundRect">
              <a:avLst/>
            </a:prstGeom>
            <a:gradFill flip="none" rotWithShape="1">
              <a:gsLst>
                <a:gs pos="0">
                  <a:srgbClr val="2397E2">
                    <a:tint val="50000"/>
                    <a:shade val="100000"/>
                    <a:alpha val="100000"/>
                    <a:satMod val="150000"/>
                  </a:srgbClr>
                </a:gs>
                <a:gs pos="40000">
                  <a:srgbClr val="2397E2">
                    <a:tint val="70000"/>
                    <a:shade val="100000"/>
                    <a:alpha val="100000"/>
                    <a:satMod val="150000"/>
                  </a:srgbClr>
                </a:gs>
                <a:gs pos="100000">
                  <a:srgbClr val="2397E2">
                    <a:shade val="90000"/>
                    <a:satMod val="110000"/>
                  </a:srgbClr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50800" dist="25400" dir="13500000">
                <a:srgbClr val="000000">
                  <a:alpha val="75000"/>
                </a:srgbClr>
              </a:innerShdw>
            </a:effectLst>
            <a:scene3d>
              <a:camera prst="orthographicFront">
                <a:rot lat="0" lon="0" rev="0"/>
              </a:camera>
              <a:lightRig rig="chilly" dir="tr">
                <a:rot lat="0" lon="0" rev="1200000"/>
              </a:lightRig>
            </a:scene3d>
            <a:sp3d prstMaterial="plastic">
              <a:bevelT w="0" h="0"/>
            </a:sp3d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lang="en-GB" sz="900" b="1" kern="0" dirty="0">
                  <a:solidFill>
                    <a:srgbClr val="000000"/>
                  </a:solidFill>
                  <a:latin typeface="Arial"/>
                  <a:ea typeface=""/>
                  <a:cs typeface="Arial"/>
                </a:rPr>
                <a:t>Offline reconstruction and associated processing</a:t>
              </a:r>
            </a:p>
          </p:txBody>
        </p:sp>
        <p:sp>
          <p:nvSpPr>
            <p:cNvPr id="65" name="Can 64"/>
            <p:cNvSpPr/>
            <p:nvPr/>
          </p:nvSpPr>
          <p:spPr>
            <a:xfrm>
              <a:off x="2799399" y="4118586"/>
              <a:ext cx="1259887" cy="561302"/>
            </a:xfrm>
            <a:prstGeom prst="can">
              <a:avLst/>
            </a:prstGeom>
            <a:gradFill>
              <a:gsLst>
                <a:gs pos="0">
                  <a:srgbClr val="C36800"/>
                </a:gs>
                <a:gs pos="68000">
                  <a:srgbClr val="F0B263"/>
                </a:gs>
                <a:gs pos="100000">
                  <a:srgbClr val="FED6AF"/>
                </a:gs>
              </a:gsLst>
              <a:path path="rect">
                <a:fillToRect l="100000" t="100000"/>
              </a:path>
            </a:gradFill>
            <a:ln>
              <a:solidFill>
                <a:srgbClr val="C368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/>
                <a:t>Full</a:t>
              </a:r>
            </a:p>
          </p:txBody>
        </p:sp>
        <p:sp>
          <p:nvSpPr>
            <p:cNvPr id="66" name="Can 65"/>
            <p:cNvSpPr/>
            <p:nvPr/>
          </p:nvSpPr>
          <p:spPr>
            <a:xfrm>
              <a:off x="2799399" y="4797850"/>
              <a:ext cx="1259887" cy="561302"/>
            </a:xfrm>
            <a:prstGeom prst="can">
              <a:avLst/>
            </a:prstGeom>
            <a:gradFill>
              <a:gsLst>
                <a:gs pos="0">
                  <a:srgbClr val="C36800"/>
                </a:gs>
                <a:gs pos="68000">
                  <a:srgbClr val="F0B263"/>
                </a:gs>
                <a:gs pos="100000">
                  <a:srgbClr val="FED6AF"/>
                </a:gs>
              </a:gsLst>
              <a:path path="rect">
                <a:fillToRect l="100000" t="100000"/>
              </a:path>
            </a:gradFill>
            <a:ln>
              <a:solidFill>
                <a:srgbClr val="C368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/>
                <a:t>Turbo</a:t>
              </a:r>
            </a:p>
          </p:txBody>
        </p:sp>
        <p:sp>
          <p:nvSpPr>
            <p:cNvPr id="67" name="Can 66"/>
            <p:cNvSpPr/>
            <p:nvPr/>
          </p:nvSpPr>
          <p:spPr>
            <a:xfrm>
              <a:off x="2799399" y="5479818"/>
              <a:ext cx="1259887" cy="561302"/>
            </a:xfrm>
            <a:prstGeom prst="can">
              <a:avLst/>
            </a:prstGeom>
            <a:gradFill>
              <a:gsLst>
                <a:gs pos="0">
                  <a:srgbClr val="C36800"/>
                </a:gs>
                <a:gs pos="68000">
                  <a:srgbClr val="F0B263"/>
                </a:gs>
                <a:gs pos="100000">
                  <a:srgbClr val="FED6AF"/>
                </a:gs>
              </a:gsLst>
              <a:path path="rect">
                <a:fillToRect l="100000" t="100000"/>
              </a:path>
            </a:gradFill>
            <a:ln>
              <a:solidFill>
                <a:srgbClr val="C368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/>
                <a:t>Calibration </a:t>
              </a:r>
            </a:p>
          </p:txBody>
        </p:sp>
        <p:sp>
          <p:nvSpPr>
            <p:cNvPr id="68" name="Oval 67"/>
            <p:cNvSpPr/>
            <p:nvPr/>
          </p:nvSpPr>
          <p:spPr>
            <a:xfrm>
              <a:off x="6444226" y="4826732"/>
              <a:ext cx="1691640" cy="503539"/>
            </a:xfrm>
            <a:prstGeom prst="ellipse">
              <a:avLst/>
            </a:prstGeom>
            <a:gradFill>
              <a:gsLst>
                <a:gs pos="0">
                  <a:srgbClr val="C36800"/>
                </a:gs>
                <a:gs pos="68000">
                  <a:srgbClr val="F0B263"/>
                </a:gs>
                <a:gs pos="100000">
                  <a:srgbClr val="FED6AF"/>
                </a:gs>
              </a:gsLst>
              <a:path path="rect">
                <a:fillToRect l="100000" t="100000"/>
              </a:path>
            </a:gradFill>
            <a:ln>
              <a:noFill/>
            </a:ln>
            <a:effectLst>
              <a:outerShdw blurRad="50800" dist="76200" dir="13500000" sx="89000" sy="89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/>
                <a:t>User Analysis</a:t>
              </a:r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6938003" y="5296757"/>
              <a:ext cx="380487" cy="439531"/>
              <a:chOff x="8229600" y="4982858"/>
              <a:chExt cx="380487" cy="439531"/>
            </a:xfrm>
            <a:effectLst/>
          </p:grpSpPr>
          <p:cxnSp>
            <p:nvCxnSpPr>
              <p:cNvPr id="99" name="Straight Connector 98"/>
              <p:cNvCxnSpPr/>
              <p:nvPr/>
            </p:nvCxnSpPr>
            <p:spPr>
              <a:xfrm flipH="1">
                <a:off x="8229600" y="5422389"/>
                <a:ext cx="380487" cy="0"/>
              </a:xfrm>
              <a:prstGeom prst="line">
                <a:avLst/>
              </a:prstGeom>
              <a:noFill/>
              <a:ln w="31750" cap="flat" cmpd="sng" algn="ctr">
                <a:solidFill>
                  <a:srgbClr val="C36800"/>
                </a:solidFill>
                <a:prstDash val="solid"/>
                <a:tailEnd w="lg" len="med"/>
              </a:ln>
              <a:effectLst/>
            </p:spPr>
          </p:cxnSp>
          <p:cxnSp>
            <p:nvCxnSpPr>
              <p:cNvPr id="100" name="Straight Connector 99"/>
              <p:cNvCxnSpPr/>
              <p:nvPr/>
            </p:nvCxnSpPr>
            <p:spPr>
              <a:xfrm rot="10800000" flipH="1">
                <a:off x="8597669" y="4982858"/>
                <a:ext cx="1298" cy="426662"/>
              </a:xfrm>
              <a:prstGeom prst="line">
                <a:avLst/>
              </a:prstGeom>
              <a:noFill/>
              <a:ln w="31750" cap="flat" cmpd="sng" algn="ctr">
                <a:solidFill>
                  <a:srgbClr val="C36800"/>
                </a:solidFill>
                <a:prstDash val="solid"/>
                <a:tailEnd type="triangle" w="lg" len="med"/>
              </a:ln>
              <a:effectLst/>
            </p:spPr>
          </p:cxnSp>
        </p:grpSp>
        <p:cxnSp>
          <p:nvCxnSpPr>
            <p:cNvPr id="70" name="Straight Connector 69"/>
            <p:cNvCxnSpPr>
              <a:stCxn id="92" idx="4"/>
              <a:endCxn id="90" idx="1"/>
            </p:cNvCxnSpPr>
            <p:nvPr/>
          </p:nvCxnSpPr>
          <p:spPr>
            <a:xfrm>
              <a:off x="4059286" y="4399237"/>
              <a:ext cx="379809" cy="1"/>
            </a:xfrm>
            <a:prstGeom prst="line">
              <a:avLst/>
            </a:prstGeom>
            <a:noFill/>
            <a:ln w="31750" cap="flat" cmpd="sng" algn="ctr">
              <a:solidFill>
                <a:srgbClr val="C36800"/>
              </a:solidFill>
              <a:prstDash val="solid"/>
              <a:tailEnd type="triangle" w="lg" len="med"/>
            </a:ln>
            <a:effectLst/>
          </p:spPr>
        </p:cxnSp>
        <p:cxnSp>
          <p:nvCxnSpPr>
            <p:cNvPr id="71" name="Straight Connector 70"/>
            <p:cNvCxnSpPr>
              <a:stCxn id="94" idx="4"/>
              <a:endCxn id="91" idx="1"/>
            </p:cNvCxnSpPr>
            <p:nvPr/>
          </p:nvCxnSpPr>
          <p:spPr>
            <a:xfrm>
              <a:off x="4059286" y="5760469"/>
              <a:ext cx="379809" cy="1"/>
            </a:xfrm>
            <a:prstGeom prst="line">
              <a:avLst/>
            </a:prstGeom>
            <a:noFill/>
            <a:ln w="31750" cap="flat" cmpd="sng" algn="ctr">
              <a:solidFill>
                <a:srgbClr val="C36800"/>
              </a:solidFill>
              <a:prstDash val="solid"/>
              <a:tailEnd type="triangle" w="lg" len="med"/>
            </a:ln>
            <a:effectLst/>
          </p:spPr>
        </p:cxnSp>
        <p:cxnSp>
          <p:nvCxnSpPr>
            <p:cNvPr id="72" name="Straight Connector 71"/>
            <p:cNvCxnSpPr>
              <a:stCxn id="93" idx="4"/>
            </p:cNvCxnSpPr>
            <p:nvPr/>
          </p:nvCxnSpPr>
          <p:spPr>
            <a:xfrm>
              <a:off x="4059286" y="5078501"/>
              <a:ext cx="2384940" cy="1"/>
            </a:xfrm>
            <a:prstGeom prst="line">
              <a:avLst/>
            </a:prstGeom>
            <a:noFill/>
            <a:ln w="31750" cap="flat" cmpd="sng" algn="ctr">
              <a:solidFill>
                <a:srgbClr val="C36800"/>
              </a:solidFill>
              <a:prstDash val="solid"/>
              <a:tailEnd type="triangle" w="lg" len="med"/>
            </a:ln>
            <a:effectLst/>
          </p:spPr>
        </p:cxnSp>
        <p:grpSp>
          <p:nvGrpSpPr>
            <p:cNvPr id="73" name="Group 72"/>
            <p:cNvGrpSpPr/>
            <p:nvPr/>
          </p:nvGrpSpPr>
          <p:grpSpPr>
            <a:xfrm>
              <a:off x="2244552" y="3808387"/>
              <a:ext cx="534069" cy="1958947"/>
              <a:chOff x="3536149" y="3494488"/>
              <a:chExt cx="534069" cy="1958947"/>
            </a:xfrm>
            <a:effectLst/>
          </p:grpSpPr>
          <p:cxnSp>
            <p:nvCxnSpPr>
              <p:cNvPr id="93" name="Straight Connector 92"/>
              <p:cNvCxnSpPr/>
              <p:nvPr/>
            </p:nvCxnSpPr>
            <p:spPr>
              <a:xfrm flipH="1">
                <a:off x="3536149" y="3494488"/>
                <a:ext cx="198000" cy="1"/>
              </a:xfrm>
              <a:prstGeom prst="line">
                <a:avLst/>
              </a:prstGeom>
              <a:noFill/>
              <a:ln w="31750" cap="flat" cmpd="sng" algn="ctr">
                <a:solidFill>
                  <a:srgbClr val="C36800"/>
                </a:solidFill>
                <a:prstDash val="solid"/>
                <a:tailEnd w="lg" len="med"/>
              </a:ln>
              <a:effectLst/>
            </p:spPr>
          </p:cxnSp>
          <p:grpSp>
            <p:nvGrpSpPr>
              <p:cNvPr id="94" name="Group 93"/>
              <p:cNvGrpSpPr/>
              <p:nvPr/>
            </p:nvGrpSpPr>
            <p:grpSpPr>
              <a:xfrm>
                <a:off x="3547872" y="3498635"/>
                <a:ext cx="522346" cy="1954800"/>
                <a:chOff x="3547872" y="3498635"/>
                <a:chExt cx="522346" cy="1954800"/>
              </a:xfrm>
            </p:grpSpPr>
            <p:cxnSp>
              <p:nvCxnSpPr>
                <p:cNvPr id="95" name="Straight Connector 94"/>
                <p:cNvCxnSpPr/>
                <p:nvPr/>
              </p:nvCxnSpPr>
              <p:spPr>
                <a:xfrm flipH="1">
                  <a:off x="3547872" y="3498635"/>
                  <a:ext cx="0" cy="1954800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C36800"/>
                  </a:solidFill>
                  <a:prstDash val="solid"/>
                  <a:tailEnd w="lg" len="med"/>
                </a:ln>
                <a:effectLst/>
              </p:spPr>
            </p:cxn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3547872" y="4085338"/>
                  <a:ext cx="522346" cy="1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C36800"/>
                  </a:solidFill>
                  <a:prstDash val="solid"/>
                  <a:tailEnd type="triangle" w="lg" len="med"/>
                </a:ln>
                <a:effectLst/>
              </p:spPr>
            </p:cxnSp>
            <p:cxnSp>
              <p:nvCxnSpPr>
                <p:cNvPr id="97" name="Straight Connector 96"/>
                <p:cNvCxnSpPr/>
                <p:nvPr/>
              </p:nvCxnSpPr>
              <p:spPr>
                <a:xfrm>
                  <a:off x="3547872" y="4767192"/>
                  <a:ext cx="522346" cy="1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C36800"/>
                  </a:solidFill>
                  <a:prstDash val="solid"/>
                  <a:tailEnd type="triangle" w="lg" len="med"/>
                </a:ln>
                <a:effectLst/>
              </p:spPr>
            </p:cxnSp>
            <p:cxnSp>
              <p:nvCxnSpPr>
                <p:cNvPr id="98" name="Straight Connector 97"/>
                <p:cNvCxnSpPr/>
                <p:nvPr/>
              </p:nvCxnSpPr>
              <p:spPr>
                <a:xfrm>
                  <a:off x="3547872" y="5448267"/>
                  <a:ext cx="522346" cy="1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C36800"/>
                  </a:solidFill>
                  <a:prstDash val="solid"/>
                  <a:tailEnd type="triangle" w="lg" len="med"/>
                </a:ln>
                <a:effectLst/>
              </p:spPr>
            </p:cxnSp>
          </p:grpSp>
        </p:grpSp>
        <p:cxnSp>
          <p:nvCxnSpPr>
            <p:cNvPr id="74" name="Straight Connector 73"/>
            <p:cNvCxnSpPr>
              <a:endCxn id="87" idx="0"/>
            </p:cNvCxnSpPr>
            <p:nvPr/>
          </p:nvCxnSpPr>
          <p:spPr>
            <a:xfrm>
              <a:off x="4464325" y="1097578"/>
              <a:ext cx="0" cy="222019"/>
            </a:xfrm>
            <a:prstGeom prst="line">
              <a:avLst/>
            </a:prstGeom>
            <a:noFill/>
            <a:ln w="31750" cap="flat" cmpd="sng" algn="ctr">
              <a:solidFill>
                <a:srgbClr val="C36800"/>
              </a:solidFill>
              <a:prstDash val="solid"/>
              <a:tailEnd type="triangle" w="lg" len="med"/>
            </a:ln>
            <a:effectLst/>
          </p:spPr>
        </p:cxnSp>
        <p:cxnSp>
          <p:nvCxnSpPr>
            <p:cNvPr id="75" name="Straight Connector 74"/>
            <p:cNvCxnSpPr>
              <a:stCxn id="88" idx="2"/>
            </p:cNvCxnSpPr>
            <p:nvPr/>
          </p:nvCxnSpPr>
          <p:spPr>
            <a:xfrm>
              <a:off x="4464325" y="2182624"/>
              <a:ext cx="0" cy="239617"/>
            </a:xfrm>
            <a:prstGeom prst="line">
              <a:avLst/>
            </a:prstGeom>
            <a:noFill/>
            <a:ln w="31750" cap="flat" cmpd="sng" algn="ctr">
              <a:solidFill>
                <a:srgbClr val="C36800"/>
              </a:solidFill>
              <a:prstDash val="solid"/>
              <a:tailEnd type="triangle" w="lg" len="med"/>
            </a:ln>
            <a:effectLst/>
          </p:spPr>
        </p:cxnSp>
        <p:cxnSp>
          <p:nvCxnSpPr>
            <p:cNvPr id="76" name="Straight Connector 75"/>
            <p:cNvCxnSpPr>
              <a:stCxn id="87" idx="2"/>
              <a:endCxn id="88" idx="0"/>
            </p:cNvCxnSpPr>
            <p:nvPr/>
          </p:nvCxnSpPr>
          <p:spPr>
            <a:xfrm>
              <a:off x="4464325" y="1645457"/>
              <a:ext cx="0" cy="211307"/>
            </a:xfrm>
            <a:prstGeom prst="line">
              <a:avLst/>
            </a:prstGeom>
            <a:noFill/>
            <a:ln w="31750" cap="flat" cmpd="sng" algn="ctr">
              <a:solidFill>
                <a:srgbClr val="C36800"/>
              </a:solidFill>
              <a:prstDash val="solid"/>
              <a:tailEnd type="triangle" w="lg" len="med"/>
            </a:ln>
            <a:effectLst/>
          </p:spPr>
        </p:cxnSp>
        <p:cxnSp>
          <p:nvCxnSpPr>
            <p:cNvPr id="77" name="Straight Connector 76"/>
            <p:cNvCxnSpPr>
              <a:endCxn id="89" idx="0"/>
            </p:cNvCxnSpPr>
            <p:nvPr/>
          </p:nvCxnSpPr>
          <p:spPr>
            <a:xfrm>
              <a:off x="4464325" y="3441905"/>
              <a:ext cx="0" cy="209935"/>
            </a:xfrm>
            <a:prstGeom prst="line">
              <a:avLst/>
            </a:prstGeom>
            <a:noFill/>
            <a:ln w="31750" cap="flat" cmpd="sng" algn="ctr">
              <a:solidFill>
                <a:srgbClr val="C36800"/>
              </a:solidFill>
              <a:prstDash val="solid"/>
              <a:tailEnd type="triangle" w="lg" len="med"/>
            </a:ln>
            <a:effectLst/>
          </p:spPr>
        </p:cxnSp>
        <p:grpSp>
          <p:nvGrpSpPr>
            <p:cNvPr id="78" name="Group 77"/>
            <p:cNvGrpSpPr/>
            <p:nvPr/>
          </p:nvGrpSpPr>
          <p:grpSpPr>
            <a:xfrm>
              <a:off x="6983723" y="4380332"/>
              <a:ext cx="306323" cy="426662"/>
              <a:chOff x="8275320" y="4066433"/>
              <a:chExt cx="306323" cy="426662"/>
            </a:xfrm>
            <a:effectLst/>
          </p:grpSpPr>
          <p:cxnSp>
            <p:nvCxnSpPr>
              <p:cNvPr id="91" name="Straight Connector 90"/>
              <p:cNvCxnSpPr>
                <a:endCxn id="90" idx="3"/>
              </p:cNvCxnSpPr>
              <p:nvPr/>
            </p:nvCxnSpPr>
            <p:spPr>
              <a:xfrm flipH="1">
                <a:off x="8275320" y="4085338"/>
                <a:ext cx="306323" cy="1"/>
              </a:xfrm>
              <a:prstGeom prst="line">
                <a:avLst/>
              </a:prstGeom>
              <a:noFill/>
              <a:ln w="31750" cap="flat" cmpd="sng" algn="ctr">
                <a:solidFill>
                  <a:srgbClr val="C36800"/>
                </a:solidFill>
                <a:prstDash val="solid"/>
                <a:tailEnd w="lg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>
              <a:xfrm flipH="1">
                <a:off x="8580345" y="4066433"/>
                <a:ext cx="0" cy="426662"/>
              </a:xfrm>
              <a:prstGeom prst="line">
                <a:avLst/>
              </a:prstGeom>
              <a:noFill/>
              <a:ln w="31750" cap="flat" cmpd="sng" algn="ctr">
                <a:solidFill>
                  <a:srgbClr val="C36800"/>
                </a:solidFill>
                <a:prstDash val="solid"/>
                <a:tailEnd type="triangle" w="lg" len="med"/>
              </a:ln>
              <a:effectLst/>
            </p:spPr>
          </p:cxnSp>
        </p:grpSp>
        <p:cxnSp>
          <p:nvCxnSpPr>
            <p:cNvPr id="79" name="Straight Connector 78"/>
            <p:cNvCxnSpPr/>
            <p:nvPr/>
          </p:nvCxnSpPr>
          <p:spPr>
            <a:xfrm>
              <a:off x="4864502" y="2932073"/>
              <a:ext cx="1063867" cy="18289"/>
            </a:xfrm>
            <a:prstGeom prst="line">
              <a:avLst/>
            </a:prstGeom>
            <a:noFill/>
            <a:ln w="31750" cap="flat" cmpd="sng" algn="ctr">
              <a:solidFill>
                <a:srgbClr val="C36800"/>
              </a:solidFill>
              <a:prstDash val="solid"/>
              <a:tailEnd type="triangle" w="lg" len="med"/>
            </a:ln>
            <a:effectLst/>
          </p:spPr>
        </p:cxnSp>
        <p:grpSp>
          <p:nvGrpSpPr>
            <p:cNvPr id="80" name="Group 79"/>
            <p:cNvGrpSpPr/>
            <p:nvPr/>
          </p:nvGrpSpPr>
          <p:grpSpPr>
            <a:xfrm rot="5400000">
              <a:off x="6535712" y="3316490"/>
              <a:ext cx="437327" cy="551362"/>
              <a:chOff x="8275320" y="4066433"/>
              <a:chExt cx="306323" cy="426662"/>
            </a:xfrm>
            <a:effectLst/>
          </p:grpSpPr>
          <p:cxnSp>
            <p:nvCxnSpPr>
              <p:cNvPr id="89" name="Straight Connector 88"/>
              <p:cNvCxnSpPr/>
              <p:nvPr/>
            </p:nvCxnSpPr>
            <p:spPr>
              <a:xfrm flipH="1">
                <a:off x="8275320" y="4076792"/>
                <a:ext cx="306323" cy="1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ysDash"/>
                <a:tailEnd w="lg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>
              <a:xfrm flipH="1">
                <a:off x="8580345" y="4066433"/>
                <a:ext cx="0" cy="426662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ysDash"/>
                <a:tailEnd type="triangle" w="lg" len="med"/>
              </a:ln>
              <a:effectLst/>
            </p:spPr>
          </p:cxnSp>
        </p:grpSp>
        <p:grpSp>
          <p:nvGrpSpPr>
            <p:cNvPr id="81" name="Group 80"/>
            <p:cNvGrpSpPr/>
            <p:nvPr/>
          </p:nvGrpSpPr>
          <p:grpSpPr>
            <a:xfrm rot="5400000" flipH="1">
              <a:off x="6507817" y="2017850"/>
              <a:ext cx="493118" cy="551362"/>
              <a:chOff x="8325377" y="4066433"/>
              <a:chExt cx="256266" cy="426662"/>
            </a:xfrm>
            <a:effectLst/>
          </p:grpSpPr>
          <p:cxnSp>
            <p:nvCxnSpPr>
              <p:cNvPr id="87" name="Straight Connector 86"/>
              <p:cNvCxnSpPr/>
              <p:nvPr/>
            </p:nvCxnSpPr>
            <p:spPr>
              <a:xfrm rot="5400000">
                <a:off x="8452411" y="3949758"/>
                <a:ext cx="2198" cy="256266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ysDash"/>
                <a:tailEnd w="lg" len="med"/>
              </a:ln>
              <a:effectLst/>
            </p:spPr>
          </p:cxnSp>
          <p:cxnSp>
            <p:nvCxnSpPr>
              <p:cNvPr id="88" name="Straight Connector 87"/>
              <p:cNvCxnSpPr/>
              <p:nvPr/>
            </p:nvCxnSpPr>
            <p:spPr>
              <a:xfrm flipH="1">
                <a:off x="8580345" y="4066433"/>
                <a:ext cx="0" cy="426662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ysDash"/>
                <a:tailEnd type="triangle" w="lg" len="med"/>
              </a:ln>
              <a:effectLst/>
            </p:spPr>
          </p:cxnSp>
        </p:grpSp>
        <p:grpSp>
          <p:nvGrpSpPr>
            <p:cNvPr id="82" name="Group 81"/>
            <p:cNvGrpSpPr/>
            <p:nvPr/>
          </p:nvGrpSpPr>
          <p:grpSpPr>
            <a:xfrm>
              <a:off x="6983723" y="2929104"/>
              <a:ext cx="1451819" cy="2951999"/>
              <a:chOff x="8275320" y="2615205"/>
              <a:chExt cx="1451819" cy="2951999"/>
            </a:xfrm>
            <a:effectLst/>
          </p:grpSpPr>
          <p:cxnSp>
            <p:nvCxnSpPr>
              <p:cNvPr id="83" name="Straight Connector 82"/>
              <p:cNvCxnSpPr/>
              <p:nvPr/>
            </p:nvCxnSpPr>
            <p:spPr>
              <a:xfrm rot="5400000" flipH="1">
                <a:off x="8995320" y="4829434"/>
                <a:ext cx="0" cy="1440000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ysDash"/>
                <a:tailEnd type="triangle" w="lg" len="med"/>
              </a:ln>
              <a:effectLst/>
            </p:spPr>
          </p:cxnSp>
          <p:cxnSp>
            <p:nvCxnSpPr>
              <p:cNvPr id="84" name="Straight Connector 83"/>
              <p:cNvCxnSpPr/>
              <p:nvPr/>
            </p:nvCxnSpPr>
            <p:spPr>
              <a:xfrm rot="5400000" flipH="1">
                <a:off x="9007139" y="3253618"/>
                <a:ext cx="0" cy="1440000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ysDash"/>
                <a:tailEnd type="triangle" w="lg" len="med"/>
              </a:ln>
              <a:effectLst/>
            </p:spPr>
          </p:cxnSp>
          <p:cxnSp>
            <p:nvCxnSpPr>
              <p:cNvPr id="85" name="Straight Connector 84"/>
              <p:cNvCxnSpPr/>
              <p:nvPr/>
            </p:nvCxnSpPr>
            <p:spPr>
              <a:xfrm rot="5400000" flipH="1">
                <a:off x="8239320" y="4091204"/>
                <a:ext cx="2951999" cy="1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ysDash"/>
                <a:tailEnd w="lg" len="med"/>
              </a:ln>
              <a:effectLst/>
            </p:spPr>
          </p:cxnSp>
          <p:cxnSp>
            <p:nvCxnSpPr>
              <p:cNvPr id="86" name="Straight Connector 85"/>
              <p:cNvCxnSpPr/>
              <p:nvPr/>
            </p:nvCxnSpPr>
            <p:spPr>
              <a:xfrm rot="5400000" flipH="1">
                <a:off x="9535031" y="2483606"/>
                <a:ext cx="0" cy="324000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ysDash"/>
                <a:tailEnd type="none" w="lg" len="me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2865174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Detector operations in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14" y="559499"/>
            <a:ext cx="5712894" cy="4009500"/>
          </a:xfrm>
        </p:spPr>
        <p:txBody>
          <a:bodyPr/>
          <a:lstStyle/>
          <a:p>
            <a:r>
              <a:rPr lang="en-US" dirty="0"/>
              <a:t>Reached 7 fb</a:t>
            </a:r>
            <a:r>
              <a:rPr lang="en-US" baseline="30000" dirty="0"/>
              <a:t>-1</a:t>
            </a:r>
            <a:r>
              <a:rPr lang="en-US" dirty="0"/>
              <a:t>  Run 1 + Run 2</a:t>
            </a:r>
          </a:p>
          <a:p>
            <a:endParaRPr lang="en-US" dirty="0"/>
          </a:p>
          <a:p>
            <a:r>
              <a:rPr lang="en-US" dirty="0"/>
              <a:t>1.7 fb</a:t>
            </a:r>
            <a:r>
              <a:rPr lang="en-US" baseline="30000" dirty="0"/>
              <a:t>-1  </a:t>
            </a:r>
            <a:r>
              <a:rPr lang="en-US" dirty="0"/>
              <a:t>recorded</a:t>
            </a:r>
            <a:r>
              <a:rPr lang="en-US" baseline="30000" dirty="0"/>
              <a:t> </a:t>
            </a:r>
            <a:r>
              <a:rPr lang="en-US" dirty="0"/>
              <a:t>in 2017, despite the problems in LHC</a:t>
            </a:r>
            <a:br>
              <a:rPr lang="en-US" dirty="0"/>
            </a:br>
            <a:r>
              <a:rPr lang="en-US" dirty="0">
                <a:solidFill>
                  <a:srgbClr val="FFFC00"/>
                </a:solidFill>
              </a:rPr>
              <a:t>many thanks to the LHC experts for the usual outstanding work!</a:t>
            </a:r>
            <a:br>
              <a:rPr lang="en-US" dirty="0">
                <a:solidFill>
                  <a:srgbClr val="FFFC00"/>
                </a:solidFill>
              </a:rPr>
            </a:br>
            <a:endParaRPr lang="en-US" dirty="0">
              <a:solidFill>
                <a:srgbClr val="FFFC00"/>
              </a:solidFill>
            </a:endParaRPr>
          </a:p>
          <a:p>
            <a:r>
              <a:rPr lang="en-US" dirty="0">
                <a:cs typeface="Symbol" charset="2"/>
              </a:rPr>
              <a:t>The </a:t>
            </a:r>
            <a:r>
              <a:rPr lang="en-US" dirty="0" err="1">
                <a:cs typeface="Symbol" charset="2"/>
              </a:rPr>
              <a:t>LHCb</a:t>
            </a:r>
            <a:r>
              <a:rPr lang="en-US" dirty="0">
                <a:cs typeface="Symbol" charset="2"/>
              </a:rPr>
              <a:t> performance was excellent with a DAQ efficiency close to the maximum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D652E-21BE-1A4D-814E-BC84ECB321C2}" type="datetime1">
              <a:rPr lang="it-IT" smtClean="0"/>
              <a:t>24/04/18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G. Passaleva </a:t>
            </a:r>
            <a:fld id="{723E6EEA-5292-D843-B049-B623FCFE14EA}" type="slidenum">
              <a:rPr lang="en-GB" smtClean="0"/>
              <a:t>5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4310FC-C342-2245-BF2B-6E5B983AC5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6307" y="2651532"/>
            <a:ext cx="3174749" cy="200868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8AB015B-4F7A-0F46-9643-A50BAAF40C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6307" y="574557"/>
            <a:ext cx="3174749" cy="200868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66AA252-B274-EC49-9C13-CFF44D890DA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89" y="2859923"/>
            <a:ext cx="3648892" cy="192218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975688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Summary</a:t>
            </a:r>
            <a:r>
              <a:rPr lang="it-IT" dirty="0"/>
              <a:t> of </a:t>
            </a:r>
            <a:r>
              <a:rPr lang="it-IT" dirty="0" err="1"/>
              <a:t>Year</a:t>
            </a:r>
            <a:r>
              <a:rPr lang="it-IT" dirty="0"/>
              <a:t> End Technical Stop (YETS)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97F3-9C99-CC41-BF45-43ABD6DD7309}" type="datetime1">
              <a:rPr lang="it-IT" smtClean="0"/>
              <a:t>24/04/18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RRB - LHCb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511" y="555271"/>
            <a:ext cx="5003119" cy="1195073"/>
          </a:xfrm>
        </p:spPr>
        <p:txBody>
          <a:bodyPr/>
          <a:lstStyle/>
          <a:p>
            <a:r>
              <a:rPr lang="en-US" altLang="zh-TW" dirty="0"/>
              <a:t>YETS activities went through without problems</a:t>
            </a:r>
          </a:p>
          <a:p>
            <a:r>
              <a:rPr lang="en-US" altLang="zh-TW" dirty="0"/>
              <a:t>Maintenance activity of detectors went as planned</a:t>
            </a:r>
          </a:p>
          <a:p>
            <a:r>
              <a:rPr lang="en-US" altLang="zh-TW" dirty="0"/>
              <a:t>Many activities on the infrastructure</a:t>
            </a:r>
          </a:p>
          <a:p>
            <a:r>
              <a:rPr lang="en-US" altLang="zh-TW" dirty="0"/>
              <a:t>Preparation for the upgrade</a:t>
            </a:r>
          </a:p>
          <a:p>
            <a:pPr marL="0" indent="0">
              <a:buNone/>
            </a:pPr>
            <a:endParaRPr lang="en-US" altLang="zh-TW" dirty="0"/>
          </a:p>
          <a:p>
            <a:endParaRPr lang="en-US" altLang="zh-TW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677" y="2641798"/>
            <a:ext cx="1324719" cy="198170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4067" y="3186727"/>
            <a:ext cx="2842007" cy="143677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7959" y="2563071"/>
            <a:ext cx="1159611" cy="206043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788259" y="2152711"/>
            <a:ext cx="1514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</a:rPr>
              <a:t>RICH upgrade EC installed in RICH 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zh-TW" noProof="0"/>
              <a:t>G. Passaleva </a:t>
            </a:r>
            <a:fld id="{723E6EEA-5292-D843-B049-B623FCFE14EA}" type="slidenum">
              <a:rPr lang="en-GB" smtClean="0"/>
              <a:t>6</a:t>
            </a:fld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CC2B1A6-5D35-744B-B366-C17D009446A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4067" y="560818"/>
            <a:ext cx="1368000" cy="2412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47B577-2F29-FB45-9708-00373B08DE1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5474" y="1766818"/>
            <a:ext cx="1731436" cy="125853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25C1976-A1D2-C343-88BE-1BDC73FC690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074" y="560818"/>
            <a:ext cx="1368000" cy="2412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77CFBF-D410-8B48-A4EB-654201B004F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0860" y="3112306"/>
            <a:ext cx="2686050" cy="151119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A7BFBF-7852-BE48-95F8-77A0B141A58C}"/>
              </a:ext>
            </a:extLst>
          </p:cNvPr>
          <p:cNvSpPr txBox="1"/>
          <p:nvPr/>
        </p:nvSpPr>
        <p:spPr>
          <a:xfrm>
            <a:off x="7736453" y="2936039"/>
            <a:ext cx="1514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</a:rPr>
              <a:t>Replacing RICH HPDs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0BECC5-9849-1C4C-BC41-E9EE3E7C892C}"/>
              </a:ext>
            </a:extLst>
          </p:cNvPr>
          <p:cNvSpPr txBox="1"/>
          <p:nvPr/>
        </p:nvSpPr>
        <p:spPr>
          <a:xfrm>
            <a:off x="6374091" y="4652408"/>
            <a:ext cx="2119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</a:rPr>
              <a:t>Activity on Outer Tracker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3B20B28-E0EE-AF48-B966-7B2EA8ECF596}"/>
              </a:ext>
            </a:extLst>
          </p:cNvPr>
          <p:cNvSpPr txBox="1"/>
          <p:nvPr/>
        </p:nvSpPr>
        <p:spPr>
          <a:xfrm>
            <a:off x="5231095" y="555271"/>
            <a:ext cx="1071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</a:rPr>
              <a:t>Work on calorimeters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3C4EE4-A261-8F47-A99B-266B580C5134}"/>
              </a:ext>
            </a:extLst>
          </p:cNvPr>
          <p:cNvSpPr txBox="1"/>
          <p:nvPr/>
        </p:nvSpPr>
        <p:spPr>
          <a:xfrm>
            <a:off x="2164367" y="1873353"/>
            <a:ext cx="850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</a:rPr>
              <a:t>Fixing Muon GEMs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29015F-0CD4-3A4E-A15D-2B8806090771}"/>
              </a:ext>
            </a:extLst>
          </p:cNvPr>
          <p:cNvSpPr txBox="1"/>
          <p:nvPr/>
        </p:nvSpPr>
        <p:spPr>
          <a:xfrm>
            <a:off x="1660424" y="4590174"/>
            <a:ext cx="3009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</a:rPr>
              <a:t>Preparing for beam pipe “plugs” dismantling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74B4225-EECF-3440-9AB6-B548E7535C68}"/>
              </a:ext>
            </a:extLst>
          </p:cNvPr>
          <p:cNvSpPr txBox="1"/>
          <p:nvPr/>
        </p:nvSpPr>
        <p:spPr>
          <a:xfrm>
            <a:off x="-26093" y="2400496"/>
            <a:ext cx="2372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</a:rPr>
              <a:t>Replacement of 18kV transformers</a:t>
            </a:r>
          </a:p>
        </p:txBody>
      </p:sp>
    </p:spTree>
    <p:extLst>
      <p:ext uri="{BB962C8B-B14F-4D97-AF65-F5344CB8AC3E}">
        <p14:creationId xmlns:p14="http://schemas.microsoft.com/office/powerpoint/2010/main" val="2784079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8A9035E-0AF8-7B42-A877-DB3AAF1D9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resource usage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CA0B3A0-0A31-794E-9891-7F099E98A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281" y="713325"/>
            <a:ext cx="4721290" cy="3394472"/>
          </a:xfrm>
        </p:spPr>
        <p:txBody>
          <a:bodyPr>
            <a:normAutofit/>
          </a:bodyPr>
          <a:lstStyle/>
          <a:p>
            <a:r>
              <a:rPr lang="en-US" dirty="0"/>
              <a:t>Continued high usage of the online farm resources for simulation workflows</a:t>
            </a:r>
          </a:p>
          <a:p>
            <a:pPr lvl="1"/>
            <a:r>
              <a:rPr lang="en-US" dirty="0"/>
              <a:t>Possibility to run simulation in parallel  with trigger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7351C478-2760-9546-830F-00F5237FC5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79" y="2043955"/>
            <a:ext cx="2629280" cy="285464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24787171-791A-274C-AE67-6E08402B749C}"/>
              </a:ext>
            </a:extLst>
          </p:cNvPr>
          <p:cNvSpPr txBox="1"/>
          <p:nvPr/>
        </p:nvSpPr>
        <p:spPr>
          <a:xfrm rot="744849">
            <a:off x="1129742" y="2780969"/>
            <a:ext cx="1045607" cy="300082"/>
          </a:xfrm>
          <a:prstGeom prst="rect">
            <a:avLst/>
          </a:prstGeom>
          <a:solidFill>
            <a:srgbClr val="28DE45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Online Farm</a:t>
            </a:r>
          </a:p>
        </p:txBody>
      </p:sp>
      <p:sp>
        <p:nvSpPr>
          <p:cNvPr id="49" name="Content Placeholder 9">
            <a:extLst>
              <a:ext uri="{FF2B5EF4-FFF2-40B4-BE49-F238E27FC236}">
                <a16:creationId xmlns:a16="http://schemas.microsoft.com/office/drawing/2014/main" id="{5050B8FF-5484-DB4B-A4FB-41165D7D0678}"/>
              </a:ext>
            </a:extLst>
          </p:cNvPr>
          <p:cNvSpPr txBox="1">
            <a:spLocks/>
          </p:cNvSpPr>
          <p:nvPr/>
        </p:nvSpPr>
        <p:spPr>
          <a:xfrm>
            <a:off x="2883159" y="4107797"/>
            <a:ext cx="1923028" cy="94415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rgbClr val="FFFC00"/>
                </a:solidFill>
              </a:rPr>
              <a:t>Online Farm contributing 40% of CPU time to monte carlo simulation productions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8BDDD6-2E9B-AF43-90CD-C8417243CE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5854" y="559499"/>
            <a:ext cx="3983634" cy="346221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92147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8885A71-7806-C643-B189-2C67BF815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LHCb forecast of computing requests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6F2C5F-D0E0-1D44-A300-D7381A5BC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604" y="1020366"/>
            <a:ext cx="3237722" cy="3394472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FFFC00"/>
                </a:solidFill>
              </a:rPr>
              <a:t>Resource increase in 2019 and 2020 generally within «constant funding»</a:t>
            </a:r>
          </a:p>
          <a:p>
            <a:endParaRPr lang="en-GB" dirty="0"/>
          </a:p>
          <a:p>
            <a:r>
              <a:rPr lang="en-GB" dirty="0"/>
              <a:t>Part of 2020 resources will be used for the preparation of the upgrade (simulation and system tests)</a:t>
            </a:r>
          </a:p>
          <a:p>
            <a:endParaRPr lang="en-GB" dirty="0"/>
          </a:p>
          <a:p>
            <a:r>
              <a:rPr lang="en-GB" dirty="0"/>
              <a:t>Resources for analysis preservation (30kHS06, 0.5PB) and open data access (0.5PB disk) not included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212642-F019-EB41-9E69-A203F7E2377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521162" y="1111460"/>
            <a:ext cx="5314928" cy="313396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23332D3-5257-5948-A35B-3CCEFC5A9884}"/>
              </a:ext>
            </a:extLst>
          </p:cNvPr>
          <p:cNvSpPr txBox="1"/>
          <p:nvPr/>
        </p:nvSpPr>
        <p:spPr>
          <a:xfrm>
            <a:off x="5014913" y="1982391"/>
            <a:ext cx="4828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/>
              <a:t>kHS06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F953B6-7DAA-8E48-8EF0-0547940644A6}"/>
              </a:ext>
            </a:extLst>
          </p:cNvPr>
          <p:cNvSpPr txBox="1"/>
          <p:nvPr/>
        </p:nvSpPr>
        <p:spPr>
          <a:xfrm>
            <a:off x="5588062" y="1979108"/>
            <a:ext cx="4828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/>
              <a:t>kHS06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1A748A-C04B-1547-A3CA-B5D07872AFD3}"/>
              </a:ext>
            </a:extLst>
          </p:cNvPr>
          <p:cNvSpPr txBox="1"/>
          <p:nvPr/>
        </p:nvSpPr>
        <p:spPr>
          <a:xfrm>
            <a:off x="6908642" y="1982390"/>
            <a:ext cx="3097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/>
              <a:t>PB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AC8A4A-8B4D-D249-8CE7-67B29486CFAE}"/>
              </a:ext>
            </a:extLst>
          </p:cNvPr>
          <p:cNvSpPr txBox="1"/>
          <p:nvPr/>
        </p:nvSpPr>
        <p:spPr>
          <a:xfrm>
            <a:off x="8054895" y="1982390"/>
            <a:ext cx="3097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/>
              <a:t>PB</a:t>
            </a:r>
          </a:p>
        </p:txBody>
      </p:sp>
    </p:spTree>
    <p:extLst>
      <p:ext uri="{BB962C8B-B14F-4D97-AF65-F5344CB8AC3E}">
        <p14:creationId xmlns:p14="http://schemas.microsoft.com/office/powerpoint/2010/main" val="2907887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2018: plan for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14" y="698851"/>
            <a:ext cx="5290600" cy="403512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Last year of running for the current </a:t>
            </a:r>
            <a:r>
              <a:rPr lang="en-US" dirty="0" err="1">
                <a:solidFill>
                  <a:srgbClr val="FFFF00"/>
                </a:solidFill>
              </a:rPr>
              <a:t>LHCb</a:t>
            </a:r>
            <a:r>
              <a:rPr lang="en-US" dirty="0">
                <a:solidFill>
                  <a:srgbClr val="FFFF00"/>
                </a:solidFill>
              </a:rPr>
              <a:t>!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/>
              <a:t>Stable  operation conditions as last year: </a:t>
            </a:r>
          </a:p>
          <a:p>
            <a:r>
              <a:rPr lang="en-US" dirty="0"/>
              <a:t>Same reconstruction</a:t>
            </a:r>
          </a:p>
          <a:p>
            <a:r>
              <a:rPr lang="en-US" dirty="0"/>
              <a:t>Same alignment and calibration strategy. </a:t>
            </a:r>
          </a:p>
          <a:p>
            <a:pPr lvl="1"/>
            <a:r>
              <a:rPr lang="en-US" dirty="0"/>
              <a:t>Some further tuning of the selection</a:t>
            </a:r>
          </a:p>
          <a:p>
            <a:pPr lvl="1"/>
            <a:r>
              <a:rPr lang="en-US" dirty="0"/>
              <a:t>Work ongoing to fully automate ECAL </a:t>
            </a:r>
            <a:r>
              <a:rPr lang="en-US" dirty="0">
                <a:ea typeface="Arial" charset="0"/>
                <a:cs typeface="Arial" charset="0"/>
              </a:rPr>
              <a:t>𝛑</a:t>
            </a:r>
            <a:r>
              <a:rPr lang="en-US" baseline="30000" dirty="0">
                <a:ea typeface="Arial" charset="0"/>
                <a:cs typeface="Arial" charset="0"/>
              </a:rPr>
              <a:t>0</a:t>
            </a:r>
            <a:r>
              <a:rPr lang="en-US" dirty="0"/>
              <a:t> calibration</a:t>
            </a:r>
          </a:p>
          <a:p>
            <a:endParaRPr lang="en-US" dirty="0"/>
          </a:p>
          <a:p>
            <a:r>
              <a:rPr lang="en-US" dirty="0"/>
              <a:t>Same trigger strategy, aiming at stable running conditions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Run 2018 is restarting smoothly, we hope to collect as much luminosity as possible!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 February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Silvia Borghi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66857810-B31A-4840-AE30-33F6C8B548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5723" y="559499"/>
            <a:ext cx="3926998" cy="249120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628A0C5F-0257-544B-899A-78A2F06602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0274" y="2545150"/>
            <a:ext cx="3539735" cy="227554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1744098"/>
      </p:ext>
    </p:extLst>
  </p:cSld>
  <p:clrMapOvr>
    <a:masterClrMapping/>
  </p:clrMapOvr>
</p:sld>
</file>

<file path=ppt/theme/theme1.xml><?xml version="1.0" encoding="utf-8"?>
<a:theme xmlns:a="http://schemas.openxmlformats.org/drawingml/2006/main" name="lhcb-conf-large">
  <a:themeElements>
    <a:clrScheme name="1_giovann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giovanni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giovann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iovann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iovann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iovann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iovann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iovann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iovann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lhcb-conf-large.potx</Template>
  <TotalTime>7941</TotalTime>
  <Words>2714</Words>
  <Application>Microsoft Macintosh PowerPoint</Application>
  <PresentationFormat>On-screen Show (16:9)</PresentationFormat>
  <Paragraphs>544</Paragraphs>
  <Slides>41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Brush Script MT</vt:lpstr>
      <vt:lpstr>ＭＳ Ｐゴシック</vt:lpstr>
      <vt:lpstr>Arial</vt:lpstr>
      <vt:lpstr>Calibri</vt:lpstr>
      <vt:lpstr>Courier</vt:lpstr>
      <vt:lpstr>Helvetica</vt:lpstr>
      <vt:lpstr>Lucida Calligraphy</vt:lpstr>
      <vt:lpstr>Symbol</vt:lpstr>
      <vt:lpstr>Wingdings</vt:lpstr>
      <vt:lpstr>lhcb-conf-large</vt:lpstr>
      <vt:lpstr>Status of LHCb and its upgrade</vt:lpstr>
      <vt:lpstr>Collaboration matters 1/2</vt:lpstr>
      <vt:lpstr>Collaboration matters 2/2</vt:lpstr>
      <vt:lpstr>2017 YETS and 2018 LHCb run</vt:lpstr>
      <vt:lpstr>Detector operations in 2017</vt:lpstr>
      <vt:lpstr>Summary of Year End Technical Stop (YETS)</vt:lpstr>
      <vt:lpstr>Computing resource usage</vt:lpstr>
      <vt:lpstr>LHCb forecast of computing requests</vt:lpstr>
      <vt:lpstr>Run 2018: plan for operations</vt:lpstr>
      <vt:lpstr>Physics output and selected physics results</vt:lpstr>
      <vt:lpstr>Physics: paper production</vt:lpstr>
      <vt:lpstr>Meson oscillations at work</vt:lpstr>
      <vt:lpstr>Measurement of CP asymmetry in B0s→ D∓sK± decays</vt:lpstr>
      <vt:lpstr>Measurement of CP asymmetry in B0s→ D∓sK± decays</vt:lpstr>
      <vt:lpstr>D0 - D0 mixing and CP violation with D0 → K+p-</vt:lpstr>
      <vt:lpstr>D0 - D0 mixing and CP violation with D0 → K+p-</vt:lpstr>
      <vt:lpstr>U production at √s = 13 TeV </vt:lpstr>
      <vt:lpstr>U production at √s = 13 TeV </vt:lpstr>
      <vt:lpstr>top pair production at √s = 13 TeV </vt:lpstr>
      <vt:lpstr>top pair production at √s = 13 TeV </vt:lpstr>
      <vt:lpstr>Study of {b,c}→{d,u}l+l-</vt:lpstr>
      <vt:lpstr>Evidence for the decay B0s →K*(892)0m+m-</vt:lpstr>
      <vt:lpstr>Search for the rare decay Lc→pmm</vt:lpstr>
      <vt:lpstr>The LHCb upgrade</vt:lpstr>
      <vt:lpstr>The LHCb upgrade</vt:lpstr>
      <vt:lpstr>The LHCb upgrade in a snapshot</vt:lpstr>
      <vt:lpstr>LHCb upgrade: VELO</vt:lpstr>
      <vt:lpstr>LHCb upgrade: VELO</vt:lpstr>
      <vt:lpstr>LHCb upgrade: UT</vt:lpstr>
      <vt:lpstr>LHCb upgrade: UT</vt:lpstr>
      <vt:lpstr>LHCb upgrade: SciFi</vt:lpstr>
      <vt:lpstr>LHCb upgrade: SciFi</vt:lpstr>
      <vt:lpstr>LHCb upgrade: RICH, Muon, Calorimeters </vt:lpstr>
      <vt:lpstr>LHCb upgrade: Online and computing</vt:lpstr>
      <vt:lpstr>LHCb upgrade: software &amp; computing TDR</vt:lpstr>
      <vt:lpstr>LHCb upgrade: software &amp; computing TDR</vt:lpstr>
      <vt:lpstr>Upgrade II (LS4)</vt:lpstr>
      <vt:lpstr>Conclusions and outlook</vt:lpstr>
      <vt:lpstr>Conclusions and outlook</vt:lpstr>
      <vt:lpstr>Thank you !</vt:lpstr>
      <vt:lpstr>Run 2018: Run2 strategy</vt:lpstr>
    </vt:vector>
  </TitlesOfParts>
  <Company>INFN Sezione di Firenze</Company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upgrade: status and milestones</dc:title>
  <dc:creator>Giovanni Passaleva</dc:creator>
  <cp:lastModifiedBy>Giovanni Passaleva</cp:lastModifiedBy>
  <cp:revision>744</cp:revision>
  <cp:lastPrinted>2018-04-25T06:30:34Z</cp:lastPrinted>
  <dcterms:created xsi:type="dcterms:W3CDTF">2014-09-17T14:13:34Z</dcterms:created>
  <dcterms:modified xsi:type="dcterms:W3CDTF">2018-04-25T08:29:10Z</dcterms:modified>
</cp:coreProperties>
</file>