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null)"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750" r:id="rId1"/>
  </p:sldMasterIdLst>
  <p:notesMasterIdLst>
    <p:notesMasterId r:id="rId28"/>
  </p:notesMasterIdLst>
  <p:sldIdLst>
    <p:sldId id="256" r:id="rId2"/>
    <p:sldId id="257" r:id="rId3"/>
    <p:sldId id="260" r:id="rId4"/>
    <p:sldId id="261" r:id="rId5"/>
    <p:sldId id="262" r:id="rId6"/>
    <p:sldId id="263" r:id="rId7"/>
    <p:sldId id="265" r:id="rId8"/>
    <p:sldId id="264" r:id="rId9"/>
    <p:sldId id="284" r:id="rId10"/>
    <p:sldId id="266" r:id="rId11"/>
    <p:sldId id="267" r:id="rId12"/>
    <p:sldId id="268" r:id="rId13"/>
    <p:sldId id="269" r:id="rId14"/>
    <p:sldId id="270" r:id="rId15"/>
    <p:sldId id="282" r:id="rId16"/>
    <p:sldId id="271" r:id="rId17"/>
    <p:sldId id="275" r:id="rId18"/>
    <p:sldId id="272" r:id="rId19"/>
    <p:sldId id="276" r:id="rId20"/>
    <p:sldId id="274" r:id="rId21"/>
    <p:sldId id="277" r:id="rId22"/>
    <p:sldId id="278" r:id="rId23"/>
    <p:sldId id="283" r:id="rId24"/>
    <p:sldId id="279" r:id="rId25"/>
    <p:sldId id="280" r:id="rId26"/>
    <p:sldId id="281"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932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13"/>
    <p:restoredTop sz="94586"/>
  </p:normalViewPr>
  <p:slideViewPr>
    <p:cSldViewPr snapToGrid="0" snapToObjects="1">
      <p:cViewPr>
        <p:scale>
          <a:sx n="99" d="100"/>
          <a:sy n="99" d="100"/>
        </p:scale>
        <p:origin x="224" y="288"/>
      </p:cViewPr>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81A235-C553-E44B-BBD6-84823824E4F4}" type="datetimeFigureOut">
              <a:rPr lang="en-US" smtClean="0"/>
              <a:t>4/17/18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93A4D5-3A44-9B42-B4F3-17B10FE7E4E7}" type="slidenum">
              <a:rPr lang="en-US" smtClean="0"/>
              <a:t>‹#›</a:t>
            </a:fld>
            <a:endParaRPr lang="en-US" dirty="0"/>
          </a:p>
        </p:txBody>
      </p:sp>
    </p:spTree>
    <p:extLst>
      <p:ext uri="{BB962C8B-B14F-4D97-AF65-F5344CB8AC3E}">
        <p14:creationId xmlns:p14="http://schemas.microsoft.com/office/powerpoint/2010/main" val="4902508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dirty="0"/>
              <a:t>April 24, 2018</a:t>
            </a:r>
          </a:p>
        </p:txBody>
      </p:sp>
      <p:sp>
        <p:nvSpPr>
          <p:cNvPr id="5" name="Footer Placeholder 4"/>
          <p:cNvSpPr>
            <a:spLocks noGrp="1"/>
          </p:cNvSpPr>
          <p:nvPr>
            <p:ph type="ftr" sz="quarter" idx="11"/>
          </p:nvPr>
        </p:nvSpPr>
        <p:spPr/>
        <p:txBody>
          <a:bodyPr/>
          <a:lstStyle/>
          <a:p>
            <a:r>
              <a:rPr lang="en-US" dirty="0"/>
              <a:t>Donatella Lucchesi, CRSG</a:t>
            </a:r>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4440103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dirty="0"/>
              <a:t>April 24, 2018</a:t>
            </a:r>
          </a:p>
        </p:txBody>
      </p:sp>
      <p:sp>
        <p:nvSpPr>
          <p:cNvPr id="6" name="Footer Placeholder 5"/>
          <p:cNvSpPr>
            <a:spLocks noGrp="1"/>
          </p:cNvSpPr>
          <p:nvPr>
            <p:ph type="ftr" sz="quarter" idx="11"/>
          </p:nvPr>
        </p:nvSpPr>
        <p:spPr/>
        <p:txBody>
          <a:bodyPr/>
          <a:lstStyle/>
          <a:p>
            <a:r>
              <a:rPr lang="en-US" dirty="0"/>
              <a:t>Donatella Lucchesi, CRSG</a:t>
            </a:r>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674445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dirty="0"/>
              <a:t>April 24, 2018</a:t>
            </a:r>
          </a:p>
        </p:txBody>
      </p:sp>
      <p:sp>
        <p:nvSpPr>
          <p:cNvPr id="6" name="Footer Placeholder 5"/>
          <p:cNvSpPr>
            <a:spLocks noGrp="1"/>
          </p:cNvSpPr>
          <p:nvPr>
            <p:ph type="ftr" sz="quarter" idx="11"/>
          </p:nvPr>
        </p:nvSpPr>
        <p:spPr/>
        <p:txBody>
          <a:bodyPr/>
          <a:lstStyle/>
          <a:p>
            <a:r>
              <a:rPr lang="en-US" dirty="0"/>
              <a:t>Donatella Lucchesi, CRSG</a:t>
            </a:r>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97185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dirty="0"/>
              <a:t>April 24, 2018</a:t>
            </a:r>
          </a:p>
        </p:txBody>
      </p:sp>
      <p:sp>
        <p:nvSpPr>
          <p:cNvPr id="6" name="Footer Placeholder 5"/>
          <p:cNvSpPr>
            <a:spLocks noGrp="1"/>
          </p:cNvSpPr>
          <p:nvPr>
            <p:ph type="ftr" sz="quarter" idx="11"/>
          </p:nvPr>
        </p:nvSpPr>
        <p:spPr/>
        <p:txBody>
          <a:bodyPr/>
          <a:lstStyle/>
          <a:p>
            <a:r>
              <a:rPr lang="en-US" dirty="0"/>
              <a:t>Donatella Lucchesi, CRSG</a:t>
            </a:r>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smtClean="0"/>
              <a:pPr/>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23255038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dirty="0"/>
              <a:t>April 24, 2018</a:t>
            </a:r>
          </a:p>
        </p:txBody>
      </p:sp>
      <p:sp>
        <p:nvSpPr>
          <p:cNvPr id="6" name="Footer Placeholder 5"/>
          <p:cNvSpPr>
            <a:spLocks noGrp="1"/>
          </p:cNvSpPr>
          <p:nvPr>
            <p:ph type="ftr" sz="quarter" idx="11"/>
          </p:nvPr>
        </p:nvSpPr>
        <p:spPr/>
        <p:txBody>
          <a:bodyPr/>
          <a:lstStyle/>
          <a:p>
            <a:r>
              <a:rPr lang="en-US" dirty="0"/>
              <a:t>Donatella Lucchesi, CRSG</a:t>
            </a:r>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4221351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r>
              <a:rPr lang="en-US" dirty="0"/>
              <a:t>April 24, 2018</a:t>
            </a:r>
          </a:p>
        </p:txBody>
      </p:sp>
      <p:sp>
        <p:nvSpPr>
          <p:cNvPr id="4" name="Footer Placeholder 3"/>
          <p:cNvSpPr>
            <a:spLocks noGrp="1"/>
          </p:cNvSpPr>
          <p:nvPr>
            <p:ph type="ftr" sz="quarter" idx="11"/>
          </p:nvPr>
        </p:nvSpPr>
        <p:spPr/>
        <p:txBody>
          <a:bodyPr/>
          <a:lstStyle/>
          <a:p>
            <a:r>
              <a:rPr lang="en-US" dirty="0"/>
              <a:t>Donatella Lucchesi, CRSG</a:t>
            </a:r>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4034590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r>
              <a:rPr lang="en-US" dirty="0"/>
              <a:t>April 24, 2018</a:t>
            </a:r>
          </a:p>
        </p:txBody>
      </p:sp>
      <p:sp>
        <p:nvSpPr>
          <p:cNvPr id="4" name="Footer Placeholder 3"/>
          <p:cNvSpPr>
            <a:spLocks noGrp="1"/>
          </p:cNvSpPr>
          <p:nvPr>
            <p:ph type="ftr" sz="quarter" idx="11"/>
          </p:nvPr>
        </p:nvSpPr>
        <p:spPr/>
        <p:txBody>
          <a:bodyPr/>
          <a:lstStyle/>
          <a:p>
            <a:r>
              <a:rPr lang="en-US" dirty="0"/>
              <a:t>Donatella Lucchesi, CRSG</a:t>
            </a:r>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7024225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dirty="0"/>
              <a:t>April 24, 2018</a:t>
            </a:r>
          </a:p>
        </p:txBody>
      </p:sp>
      <p:sp>
        <p:nvSpPr>
          <p:cNvPr id="5" name="Footer Placeholder 4"/>
          <p:cNvSpPr>
            <a:spLocks noGrp="1"/>
          </p:cNvSpPr>
          <p:nvPr>
            <p:ph type="ftr" sz="quarter" idx="11"/>
          </p:nvPr>
        </p:nvSpPr>
        <p:spPr/>
        <p:txBody>
          <a:bodyPr/>
          <a:lstStyle/>
          <a:p>
            <a:r>
              <a:rPr lang="en-US" dirty="0"/>
              <a:t>Donatella Lucchesi, CRSG</a:t>
            </a:r>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274823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r>
              <a:rPr lang="en-US" dirty="0"/>
              <a:t>April 24, 2018</a:t>
            </a:r>
          </a:p>
        </p:txBody>
      </p:sp>
      <p:sp>
        <p:nvSpPr>
          <p:cNvPr id="5" name="Footer Placeholder 4"/>
          <p:cNvSpPr>
            <a:spLocks noGrp="1"/>
          </p:cNvSpPr>
          <p:nvPr>
            <p:ph type="ftr" sz="quarter" idx="11"/>
          </p:nvPr>
        </p:nvSpPr>
        <p:spPr>
          <a:xfrm>
            <a:off x="680321" y="5936188"/>
            <a:ext cx="6126805" cy="365125"/>
          </a:xfrm>
        </p:spPr>
        <p:txBody>
          <a:bodyPr/>
          <a:lstStyle/>
          <a:p>
            <a:r>
              <a:rPr lang="en-US" dirty="0"/>
              <a:t>Donatella Lucchesi, CRSG</a:t>
            </a:r>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245324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dirty="0"/>
              <a:t>April 24, 2018</a:t>
            </a:r>
          </a:p>
        </p:txBody>
      </p:sp>
      <p:sp>
        <p:nvSpPr>
          <p:cNvPr id="5" name="Footer Placeholder 4"/>
          <p:cNvSpPr>
            <a:spLocks noGrp="1"/>
          </p:cNvSpPr>
          <p:nvPr>
            <p:ph type="ftr" sz="quarter" idx="11"/>
          </p:nvPr>
        </p:nvSpPr>
        <p:spPr/>
        <p:txBody>
          <a:bodyPr/>
          <a:lstStyle/>
          <a:p>
            <a:r>
              <a:rPr lang="en-US" dirty="0"/>
              <a:t>Donatella Lucchesi, CRSG</a:t>
            </a:r>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6042131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dirty="0"/>
              <a:t>April 24, 2018</a:t>
            </a:r>
          </a:p>
        </p:txBody>
      </p:sp>
      <p:sp>
        <p:nvSpPr>
          <p:cNvPr id="5" name="Footer Placeholder 4"/>
          <p:cNvSpPr>
            <a:spLocks noGrp="1"/>
          </p:cNvSpPr>
          <p:nvPr>
            <p:ph type="ftr" sz="quarter" idx="11"/>
          </p:nvPr>
        </p:nvSpPr>
        <p:spPr/>
        <p:txBody>
          <a:bodyPr/>
          <a:lstStyle/>
          <a:p>
            <a:r>
              <a:rPr lang="en-US" dirty="0"/>
              <a:t>Donatella Lucchesi, CRSG</a:t>
            </a:r>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368592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dirty="0"/>
              <a:t>April 24, 2018</a:t>
            </a:r>
          </a:p>
        </p:txBody>
      </p:sp>
      <p:sp>
        <p:nvSpPr>
          <p:cNvPr id="6" name="Footer Placeholder 5"/>
          <p:cNvSpPr>
            <a:spLocks noGrp="1"/>
          </p:cNvSpPr>
          <p:nvPr>
            <p:ph type="ftr" sz="quarter" idx="11"/>
          </p:nvPr>
        </p:nvSpPr>
        <p:spPr/>
        <p:txBody>
          <a:bodyPr/>
          <a:lstStyle/>
          <a:p>
            <a:r>
              <a:rPr lang="en-US" dirty="0"/>
              <a:t>Donatella Lucchesi, CRSG</a:t>
            </a:r>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477427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dirty="0"/>
              <a:t>April 24, 2018</a:t>
            </a:r>
          </a:p>
        </p:txBody>
      </p:sp>
      <p:sp>
        <p:nvSpPr>
          <p:cNvPr id="8" name="Footer Placeholder 7"/>
          <p:cNvSpPr>
            <a:spLocks noGrp="1"/>
          </p:cNvSpPr>
          <p:nvPr>
            <p:ph type="ftr" sz="quarter" idx="11"/>
          </p:nvPr>
        </p:nvSpPr>
        <p:spPr/>
        <p:txBody>
          <a:bodyPr/>
          <a:lstStyle/>
          <a:p>
            <a:r>
              <a:rPr lang="en-US" dirty="0"/>
              <a:t>Donatella Lucchesi, CRSG</a:t>
            </a:r>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00618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dirty="0"/>
              <a:t>April 24, 2018</a:t>
            </a:r>
          </a:p>
        </p:txBody>
      </p:sp>
      <p:sp>
        <p:nvSpPr>
          <p:cNvPr id="4" name="Footer Placeholder 3"/>
          <p:cNvSpPr>
            <a:spLocks noGrp="1"/>
          </p:cNvSpPr>
          <p:nvPr>
            <p:ph type="ftr" sz="quarter" idx="11"/>
          </p:nvPr>
        </p:nvSpPr>
        <p:spPr/>
        <p:txBody>
          <a:bodyPr/>
          <a:lstStyle/>
          <a:p>
            <a:r>
              <a:rPr lang="en-US" dirty="0"/>
              <a:t>Donatella Lucchesi, CRSG</a:t>
            </a:r>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551396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a:xfrm>
            <a:off x="8994019" y="6171673"/>
            <a:ext cx="2743200" cy="365125"/>
          </a:xfrm>
        </p:spPr>
        <p:txBody>
          <a:bodyPr/>
          <a:lstStyle>
            <a:lvl1pPr>
              <a:defRPr sz="1200">
                <a:solidFill>
                  <a:schemeClr val="tx1"/>
                </a:solidFill>
                <a:latin typeface="Times New Roman" panose="02020603050405020304" pitchFamily="18" charset="0"/>
                <a:cs typeface="Times New Roman" panose="02020603050405020304" pitchFamily="18" charset="0"/>
              </a:defRPr>
            </a:lvl1pPr>
          </a:lstStyle>
          <a:p>
            <a:r>
              <a:rPr lang="en-US" dirty="0"/>
              <a:t>April 24, 2018</a:t>
            </a:r>
          </a:p>
        </p:txBody>
      </p:sp>
      <p:sp>
        <p:nvSpPr>
          <p:cNvPr id="3" name="Footer Placeholder 2"/>
          <p:cNvSpPr>
            <a:spLocks noGrp="1"/>
          </p:cNvSpPr>
          <p:nvPr>
            <p:ph type="ftr" sz="quarter" idx="11"/>
          </p:nvPr>
        </p:nvSpPr>
        <p:spPr>
          <a:xfrm>
            <a:off x="680321" y="6164793"/>
            <a:ext cx="6870660" cy="365125"/>
          </a:xfrm>
        </p:spPr>
        <p:txBody>
          <a:bodyPr/>
          <a:lstStyle>
            <a:lvl1pPr>
              <a:defRPr sz="1200">
                <a:solidFill>
                  <a:schemeClr val="tx1"/>
                </a:solidFill>
                <a:latin typeface="Times New Roman" panose="02020603050405020304" pitchFamily="18" charset="0"/>
                <a:cs typeface="Times New Roman" panose="02020603050405020304" pitchFamily="18" charset="0"/>
              </a:defRPr>
            </a:lvl1pPr>
          </a:lstStyle>
          <a:p>
            <a:r>
              <a:rPr lang="en-US" dirty="0"/>
              <a:t>Donatella Lucchesi, CRSG</a:t>
            </a:r>
          </a:p>
        </p:txBody>
      </p:sp>
      <p:sp>
        <p:nvSpPr>
          <p:cNvPr id="4" name="Slide Number Placeholder 3"/>
          <p:cNvSpPr>
            <a:spLocks noGrp="1"/>
          </p:cNvSpPr>
          <p:nvPr>
            <p:ph type="sldNum" sz="quarter" idx="12"/>
          </p:nvPr>
        </p:nvSpPr>
        <p:spPr/>
        <p:txBody>
          <a:bodyPr/>
          <a:lstStyle>
            <a:lvl1pPr>
              <a:defRPr>
                <a:solidFill>
                  <a:schemeClr val="tx1"/>
                </a:solidFill>
                <a:latin typeface="Times New Roman" panose="02020603050405020304" pitchFamily="18" charset="0"/>
                <a:cs typeface="Times New Roman" panose="02020603050405020304" pitchFamily="18" charset="0"/>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763503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dirty="0"/>
              <a:t>April 24, 2018</a:t>
            </a:r>
          </a:p>
        </p:txBody>
      </p:sp>
      <p:sp>
        <p:nvSpPr>
          <p:cNvPr id="6" name="Footer Placeholder 5"/>
          <p:cNvSpPr>
            <a:spLocks noGrp="1"/>
          </p:cNvSpPr>
          <p:nvPr>
            <p:ph type="ftr" sz="quarter" idx="11"/>
          </p:nvPr>
        </p:nvSpPr>
        <p:spPr/>
        <p:txBody>
          <a:bodyPr/>
          <a:lstStyle/>
          <a:p>
            <a:r>
              <a:rPr lang="en-US" dirty="0"/>
              <a:t>Donatella Lucchesi, CRSG</a:t>
            </a:r>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71236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dirty="0"/>
              <a:t>April 24, 2018</a:t>
            </a:r>
          </a:p>
        </p:txBody>
      </p:sp>
      <p:sp>
        <p:nvSpPr>
          <p:cNvPr id="6" name="Footer Placeholder 5"/>
          <p:cNvSpPr>
            <a:spLocks noGrp="1"/>
          </p:cNvSpPr>
          <p:nvPr>
            <p:ph type="ftr" sz="quarter" idx="11"/>
          </p:nvPr>
        </p:nvSpPr>
        <p:spPr/>
        <p:txBody>
          <a:bodyPr/>
          <a:lstStyle/>
          <a:p>
            <a:r>
              <a:rPr lang="en-US" dirty="0"/>
              <a:t>Donatella Lucchesi, CRSG</a:t>
            </a:r>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79560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r>
              <a:rPr lang="en-US" dirty="0"/>
              <a:t>April 24, 2018</a:t>
            </a:r>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r>
              <a:rPr lang="en-US" dirty="0"/>
              <a:t>Donatella Lucchesi, CRSG</a:t>
            </a:r>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274527171"/>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Lst>
  <p:hf hdr="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nul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nul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8.(nul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9.(nul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emf"/></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9EC8D9-49AE-2840-A67F-26DFDE3569B1}"/>
              </a:ext>
            </a:extLst>
          </p:cNvPr>
          <p:cNvSpPr>
            <a:spLocks noGrp="1"/>
          </p:cNvSpPr>
          <p:nvPr>
            <p:ph type="ctrTitle"/>
          </p:nvPr>
        </p:nvSpPr>
        <p:spPr>
          <a:xfrm>
            <a:off x="185731" y="3057526"/>
            <a:ext cx="8615363" cy="714375"/>
          </a:xfrm>
        </p:spPr>
        <p:txBody>
          <a:bodyPr/>
          <a:lstStyle/>
          <a:p>
            <a:pPr algn="ctr"/>
            <a:r>
              <a:rPr lang="en-US" sz="3600" dirty="0">
                <a:latin typeface="Times New Roman" panose="02020603050405020304" pitchFamily="18" charset="0"/>
                <a:cs typeface="Times New Roman" panose="02020603050405020304" pitchFamily="18" charset="0"/>
              </a:rPr>
              <a:t>Computing Resources Scrutiny Group Report</a:t>
            </a:r>
          </a:p>
        </p:txBody>
      </p:sp>
      <p:sp>
        <p:nvSpPr>
          <p:cNvPr id="3" name="Subtitle 2">
            <a:extLst>
              <a:ext uri="{FF2B5EF4-FFF2-40B4-BE49-F238E27FC236}">
                <a16:creationId xmlns:a16="http://schemas.microsoft.com/office/drawing/2014/main" id="{59F09D41-6F2B-1342-B84D-BDEB513751EE}"/>
              </a:ext>
            </a:extLst>
          </p:cNvPr>
          <p:cNvSpPr>
            <a:spLocks noGrp="1"/>
          </p:cNvSpPr>
          <p:nvPr>
            <p:ph type="subTitle" idx="1"/>
          </p:nvPr>
        </p:nvSpPr>
        <p:spPr>
          <a:xfrm>
            <a:off x="680322" y="4394039"/>
            <a:ext cx="8144134" cy="1427212"/>
          </a:xfrm>
        </p:spPr>
        <p:txBody>
          <a:bodyPr>
            <a:normAutofit fontScale="92500" lnSpcReduction="10000"/>
          </a:bodyPr>
          <a:lstStyle/>
          <a:p>
            <a:pPr algn="ctr"/>
            <a:r>
              <a:rPr lang="en-US" b="1" dirty="0">
                <a:solidFill>
                  <a:srgbClr val="C00000"/>
                </a:solidFill>
                <a:latin typeface="Times New Roman" panose="02020603050405020304" pitchFamily="18" charset="0"/>
                <a:cs typeface="Times New Roman" panose="02020603050405020304" pitchFamily="18" charset="0"/>
              </a:rPr>
              <a:t>Donatella Lucchesi</a:t>
            </a:r>
          </a:p>
          <a:p>
            <a:pPr algn="ctr"/>
            <a:r>
              <a:rPr lang="en-US" b="1" dirty="0">
                <a:solidFill>
                  <a:srgbClr val="C00000"/>
                </a:solidFill>
                <a:latin typeface="Times New Roman" panose="02020603050405020304" pitchFamily="18" charset="0"/>
                <a:cs typeface="Times New Roman" panose="02020603050405020304" pitchFamily="18" charset="0"/>
              </a:rPr>
              <a:t>University and INFN of Padova </a:t>
            </a:r>
          </a:p>
          <a:p>
            <a:pPr algn="ctr"/>
            <a:endParaRPr lang="en-US" dirty="0">
              <a:latin typeface="Times New Roman" panose="02020603050405020304" pitchFamily="18" charset="0"/>
              <a:cs typeface="Times New Roman" panose="02020603050405020304" pitchFamily="18" charset="0"/>
            </a:endParaRPr>
          </a:p>
          <a:p>
            <a:pPr algn="ctr"/>
            <a:r>
              <a:rPr lang="en-US" dirty="0">
                <a:latin typeface="Times New Roman" panose="02020603050405020304" pitchFamily="18" charset="0"/>
                <a:cs typeface="Times New Roman" panose="02020603050405020304" pitchFamily="18" charset="0"/>
              </a:rPr>
              <a:t>For the Computing Scrutiny Group</a:t>
            </a:r>
          </a:p>
        </p:txBody>
      </p:sp>
    </p:spTree>
    <p:extLst>
      <p:ext uri="{BB962C8B-B14F-4D97-AF65-F5344CB8AC3E}">
        <p14:creationId xmlns:p14="http://schemas.microsoft.com/office/powerpoint/2010/main" val="155757708"/>
      </p:ext>
    </p:extLst>
  </p:cSld>
  <p:clrMapOvr>
    <a:masterClrMapping/>
  </p:clrMapOvr>
  <mc:AlternateContent xmlns:mc="http://schemas.openxmlformats.org/markup-compatibility/2006">
    <mc:Choice xmlns:p14="http://schemas.microsoft.com/office/powerpoint/2010/main" Requires="p14">
      <p:transition spd="slow" p14:dur="2000" advTm="11165"/>
    </mc:Choice>
    <mc:Fallback>
      <p:transition spd="slow" advTm="11165"/>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91EEF22-721F-7D43-B50B-D4E993CEFAF5}"/>
              </a:ext>
            </a:extLst>
          </p:cNvPr>
          <p:cNvSpPr>
            <a:spLocks noGrp="1"/>
          </p:cNvSpPr>
          <p:nvPr>
            <p:ph type="dt" sz="half" idx="10"/>
          </p:nvPr>
        </p:nvSpPr>
        <p:spPr/>
        <p:txBody>
          <a:bodyPr/>
          <a:lstStyle/>
          <a:p>
            <a:r>
              <a:rPr lang="en-US" dirty="0"/>
              <a:t>April 24, 2018</a:t>
            </a:r>
          </a:p>
        </p:txBody>
      </p:sp>
      <p:sp>
        <p:nvSpPr>
          <p:cNvPr id="5" name="Footer Placeholder 4">
            <a:extLst>
              <a:ext uri="{FF2B5EF4-FFF2-40B4-BE49-F238E27FC236}">
                <a16:creationId xmlns:a16="http://schemas.microsoft.com/office/drawing/2014/main" id="{096809CE-96EB-8C48-B771-456C282C781F}"/>
              </a:ext>
            </a:extLst>
          </p:cNvPr>
          <p:cNvSpPr>
            <a:spLocks noGrp="1"/>
          </p:cNvSpPr>
          <p:nvPr>
            <p:ph type="ftr" sz="quarter" idx="11"/>
          </p:nvPr>
        </p:nvSpPr>
        <p:spPr/>
        <p:txBody>
          <a:bodyPr/>
          <a:lstStyle/>
          <a:p>
            <a:r>
              <a:rPr lang="en-US" dirty="0"/>
              <a:t>Donatella Lucchesi, CRSG</a:t>
            </a:r>
          </a:p>
        </p:txBody>
      </p:sp>
      <p:sp>
        <p:nvSpPr>
          <p:cNvPr id="6" name="Slide Number Placeholder 5">
            <a:extLst>
              <a:ext uri="{FF2B5EF4-FFF2-40B4-BE49-F238E27FC236}">
                <a16:creationId xmlns:a16="http://schemas.microsoft.com/office/drawing/2014/main" id="{122D7283-7CD0-CE43-9C73-43E322EDB075}"/>
              </a:ext>
            </a:extLst>
          </p:cNvPr>
          <p:cNvSpPr>
            <a:spLocks noGrp="1"/>
          </p:cNvSpPr>
          <p:nvPr>
            <p:ph type="sldNum" sz="quarter" idx="12"/>
          </p:nvPr>
        </p:nvSpPr>
        <p:spPr/>
        <p:txBody>
          <a:bodyPr/>
          <a:lstStyle/>
          <a:p>
            <a:fld id="{6D22F896-40B5-4ADD-8801-0D06FADFA095}" type="slidenum">
              <a:rPr lang="en-US" smtClean="0"/>
              <a:t>10</a:t>
            </a:fld>
            <a:endParaRPr lang="en-US" dirty="0"/>
          </a:p>
        </p:txBody>
      </p:sp>
      <p:sp>
        <p:nvSpPr>
          <p:cNvPr id="9" name="TextBox 8">
            <a:extLst>
              <a:ext uri="{FF2B5EF4-FFF2-40B4-BE49-F238E27FC236}">
                <a16:creationId xmlns:a16="http://schemas.microsoft.com/office/drawing/2014/main" id="{D6B60C29-4C42-D74E-A7C0-1EF3C22F7289}"/>
              </a:ext>
            </a:extLst>
          </p:cNvPr>
          <p:cNvSpPr txBox="1"/>
          <p:nvPr/>
        </p:nvSpPr>
        <p:spPr>
          <a:xfrm>
            <a:off x="540621" y="652276"/>
            <a:ext cx="7384179" cy="523220"/>
          </a:xfrm>
          <a:prstGeom prst="rect">
            <a:avLst/>
          </a:prstGeom>
          <a:noFill/>
        </p:spPr>
        <p:txBody>
          <a:bodyPr wrap="square" rtlCol="0">
            <a:spAutoFit/>
          </a:bodyPr>
          <a:lstStyle/>
          <a:p>
            <a:r>
              <a:rPr lang="en-US" sz="2800" b="1" dirty="0">
                <a:solidFill>
                  <a:schemeClr val="tx2">
                    <a:lumMod val="60000"/>
                    <a:lumOff val="40000"/>
                  </a:schemeClr>
                </a:solidFill>
                <a:latin typeface="Times New Roman" panose="02020603050405020304"/>
              </a:rPr>
              <a:t>ATLAS Usage</a:t>
            </a:r>
          </a:p>
        </p:txBody>
      </p:sp>
      <p:sp>
        <p:nvSpPr>
          <p:cNvPr id="10" name="TextBox 9">
            <a:extLst>
              <a:ext uri="{FF2B5EF4-FFF2-40B4-BE49-F238E27FC236}">
                <a16:creationId xmlns:a16="http://schemas.microsoft.com/office/drawing/2014/main" id="{3E577070-5A4D-524D-9385-56DC895EF93F}"/>
              </a:ext>
            </a:extLst>
          </p:cNvPr>
          <p:cNvSpPr txBox="1"/>
          <p:nvPr/>
        </p:nvSpPr>
        <p:spPr>
          <a:xfrm>
            <a:off x="5016499" y="1164993"/>
            <a:ext cx="5651501" cy="1015663"/>
          </a:xfrm>
          <a:prstGeom prst="rect">
            <a:avLst/>
          </a:prstGeom>
          <a:noFill/>
        </p:spPr>
        <p:txBody>
          <a:bodyPr wrap="square" rtlCol="0">
            <a:spAutoFit/>
          </a:bodyPr>
          <a:lstStyle/>
          <a:p>
            <a:pPr marL="342900"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Very high use of opportunistic CPU resources.</a:t>
            </a:r>
          </a:p>
          <a:p>
            <a:pPr marL="342900"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Sizeable amount of CPU cycles from HPC farms, </a:t>
            </a:r>
          </a:p>
          <a:p>
            <a:pPr>
              <a:buClr>
                <a:schemeClr val="tx2">
                  <a:lumMod val="60000"/>
                  <a:lumOff val="40000"/>
                </a:schemeClr>
              </a:buClr>
            </a:pPr>
            <a:r>
              <a:rPr lang="en-US" sz="2000" dirty="0">
                <a:latin typeface="Times New Roman" panose="02020603050405020304" pitchFamily="18" charset="0"/>
                <a:cs typeface="Times New Roman" panose="02020603050405020304" pitchFamily="18" charset="0"/>
              </a:rPr>
              <a:t>      contributions also from volunteer computing.</a:t>
            </a:r>
          </a:p>
        </p:txBody>
      </p:sp>
      <p:sp>
        <p:nvSpPr>
          <p:cNvPr id="11" name="Rectangle 10">
            <a:extLst>
              <a:ext uri="{FF2B5EF4-FFF2-40B4-BE49-F238E27FC236}">
                <a16:creationId xmlns:a16="http://schemas.microsoft.com/office/drawing/2014/main" id="{A1CBF663-86CE-0547-9B8D-024E5B726FFA}"/>
              </a:ext>
            </a:extLst>
          </p:cNvPr>
          <p:cNvSpPr/>
          <p:nvPr/>
        </p:nvSpPr>
        <p:spPr>
          <a:xfrm>
            <a:off x="5016498" y="2103500"/>
            <a:ext cx="6591302" cy="1323439"/>
          </a:xfrm>
          <a:prstGeom prst="rect">
            <a:avLst/>
          </a:prstGeom>
        </p:spPr>
        <p:txBody>
          <a:bodyPr wrap="square">
            <a:spAutoFit/>
          </a:bodyPr>
          <a:lstStyle/>
          <a:p>
            <a:pPr marL="342900"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Disk space ~100% full. </a:t>
            </a:r>
          </a:p>
          <a:p>
            <a:pPr marL="342900"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Increase of </a:t>
            </a:r>
            <a:r>
              <a:rPr lang="en-US" sz="2000" i="1" dirty="0">
                <a:latin typeface="Times New Roman" panose="02020603050405020304" pitchFamily="18" charset="0"/>
                <a:cs typeface="Times New Roman" panose="02020603050405020304" pitchFamily="18" charset="0"/>
              </a:rPr>
              <a:t>not accessed data in last 6 months</a:t>
            </a:r>
            <a:r>
              <a:rPr lang="en-US" sz="2000" dirty="0">
                <a:latin typeface="Times New Roman" panose="02020603050405020304" pitchFamily="18" charset="0"/>
                <a:cs typeface="Times New Roman" panose="02020603050405020304" pitchFamily="18" charset="0"/>
              </a:rPr>
              <a:t> due to large dataset not fully </a:t>
            </a:r>
          </a:p>
          <a:p>
            <a:pPr>
              <a:buClr>
                <a:schemeClr val="tx2">
                  <a:lumMod val="60000"/>
                  <a:lumOff val="40000"/>
                </a:schemeClr>
              </a:buClr>
            </a:pPr>
            <a:r>
              <a:rPr lang="en-US" sz="2000" dirty="0">
                <a:latin typeface="Times New Roman" panose="02020603050405020304" pitchFamily="18" charset="0"/>
                <a:cs typeface="Times New Roman" panose="02020603050405020304" pitchFamily="18" charset="0"/>
              </a:rPr>
              <a:t>     ready for analysis.</a:t>
            </a:r>
          </a:p>
        </p:txBody>
      </p:sp>
      <p:sp>
        <p:nvSpPr>
          <p:cNvPr id="13" name="TextBox 12">
            <a:extLst>
              <a:ext uri="{FF2B5EF4-FFF2-40B4-BE49-F238E27FC236}">
                <a16:creationId xmlns:a16="http://schemas.microsoft.com/office/drawing/2014/main" id="{0E1C8201-D772-784F-A78E-5C30AD0D4079}"/>
              </a:ext>
            </a:extLst>
          </p:cNvPr>
          <p:cNvSpPr txBox="1"/>
          <p:nvPr/>
        </p:nvSpPr>
        <p:spPr>
          <a:xfrm>
            <a:off x="680321" y="5499161"/>
            <a:ext cx="10927479" cy="707886"/>
          </a:xfrm>
          <a:prstGeom prst="rect">
            <a:avLst/>
          </a:prstGeom>
          <a:noFill/>
        </p:spPr>
        <p:txBody>
          <a:bodyPr wrap="square" rtlCol="0">
            <a:spAutoFit/>
          </a:bodyPr>
          <a:lstStyle/>
          <a:p>
            <a:pPr marL="342900"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Tape usage less than expected due to: smaller cosmic and calibration dataset, deleted Run 1 non-raw events and better than expected lifetime model at Tier-1.</a:t>
            </a:r>
          </a:p>
        </p:txBody>
      </p:sp>
      <p:pic>
        <p:nvPicPr>
          <p:cNvPr id="7" name="Picture 6">
            <a:extLst>
              <a:ext uri="{FF2B5EF4-FFF2-40B4-BE49-F238E27FC236}">
                <a16:creationId xmlns:a16="http://schemas.microsoft.com/office/drawing/2014/main" id="{575A61B5-9F55-8144-A328-E29CC4F65CD7}"/>
              </a:ext>
            </a:extLst>
          </p:cNvPr>
          <p:cNvPicPr>
            <a:picLocks noChangeAspect="1"/>
          </p:cNvPicPr>
          <p:nvPr/>
        </p:nvPicPr>
        <p:blipFill rotWithShape="1">
          <a:blip r:embed="rId2"/>
          <a:srcRect l="7732" t="10075" r="33009" b="14920"/>
          <a:stretch/>
        </p:blipFill>
        <p:spPr>
          <a:xfrm>
            <a:off x="540621" y="1175496"/>
            <a:ext cx="4477924" cy="4000794"/>
          </a:xfrm>
          <a:prstGeom prst="rect">
            <a:avLst/>
          </a:prstGeom>
          <a:solidFill>
            <a:schemeClr val="bg1"/>
          </a:solidFill>
        </p:spPr>
      </p:pic>
      <p:pic>
        <p:nvPicPr>
          <p:cNvPr id="15" name="Picture 14">
            <a:extLst>
              <a:ext uri="{FF2B5EF4-FFF2-40B4-BE49-F238E27FC236}">
                <a16:creationId xmlns:a16="http://schemas.microsoft.com/office/drawing/2014/main" id="{3186C1A5-A103-1241-8AC9-0A93EF278639}"/>
              </a:ext>
            </a:extLst>
          </p:cNvPr>
          <p:cNvPicPr>
            <a:picLocks noChangeAspect="1"/>
          </p:cNvPicPr>
          <p:nvPr/>
        </p:nvPicPr>
        <p:blipFill>
          <a:blip r:embed="rId3"/>
          <a:stretch>
            <a:fillRect/>
          </a:stretch>
        </p:blipFill>
        <p:spPr>
          <a:xfrm>
            <a:off x="7550981" y="2853168"/>
            <a:ext cx="3657600" cy="2604211"/>
          </a:xfrm>
          <a:prstGeom prst="rect">
            <a:avLst/>
          </a:prstGeom>
        </p:spPr>
      </p:pic>
    </p:spTree>
    <p:extLst>
      <p:ext uri="{BB962C8B-B14F-4D97-AF65-F5344CB8AC3E}">
        <p14:creationId xmlns:p14="http://schemas.microsoft.com/office/powerpoint/2010/main" val="2332620800"/>
      </p:ext>
    </p:extLst>
  </p:cSld>
  <p:clrMapOvr>
    <a:masterClrMapping/>
  </p:clrMapOvr>
  <mc:AlternateContent xmlns:mc="http://schemas.openxmlformats.org/markup-compatibility/2006">
    <mc:Choice xmlns:p14="http://schemas.microsoft.com/office/powerpoint/2010/main" Requires="p14">
      <p:transition spd="slow" p14:dur="2000" advTm="116692"/>
    </mc:Choice>
    <mc:Fallback>
      <p:transition spd="slow" advTm="116692"/>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91EEF22-721F-7D43-B50B-D4E993CEFAF5}"/>
              </a:ext>
            </a:extLst>
          </p:cNvPr>
          <p:cNvSpPr>
            <a:spLocks noGrp="1"/>
          </p:cNvSpPr>
          <p:nvPr>
            <p:ph type="dt" sz="half" idx="10"/>
          </p:nvPr>
        </p:nvSpPr>
        <p:spPr/>
        <p:txBody>
          <a:bodyPr/>
          <a:lstStyle/>
          <a:p>
            <a:r>
              <a:rPr lang="en-US" dirty="0"/>
              <a:t>April 24, 2018</a:t>
            </a:r>
          </a:p>
        </p:txBody>
      </p:sp>
      <p:sp>
        <p:nvSpPr>
          <p:cNvPr id="5" name="Footer Placeholder 4">
            <a:extLst>
              <a:ext uri="{FF2B5EF4-FFF2-40B4-BE49-F238E27FC236}">
                <a16:creationId xmlns:a16="http://schemas.microsoft.com/office/drawing/2014/main" id="{096809CE-96EB-8C48-B771-456C282C781F}"/>
              </a:ext>
            </a:extLst>
          </p:cNvPr>
          <p:cNvSpPr>
            <a:spLocks noGrp="1"/>
          </p:cNvSpPr>
          <p:nvPr>
            <p:ph type="ftr" sz="quarter" idx="11"/>
          </p:nvPr>
        </p:nvSpPr>
        <p:spPr/>
        <p:txBody>
          <a:bodyPr/>
          <a:lstStyle/>
          <a:p>
            <a:r>
              <a:rPr lang="en-US" dirty="0"/>
              <a:t>Donatella Lucchesi, CRSG</a:t>
            </a:r>
          </a:p>
        </p:txBody>
      </p:sp>
      <p:sp>
        <p:nvSpPr>
          <p:cNvPr id="6" name="Slide Number Placeholder 5">
            <a:extLst>
              <a:ext uri="{FF2B5EF4-FFF2-40B4-BE49-F238E27FC236}">
                <a16:creationId xmlns:a16="http://schemas.microsoft.com/office/drawing/2014/main" id="{122D7283-7CD0-CE43-9C73-43E322EDB075}"/>
              </a:ext>
            </a:extLst>
          </p:cNvPr>
          <p:cNvSpPr>
            <a:spLocks noGrp="1"/>
          </p:cNvSpPr>
          <p:nvPr>
            <p:ph type="sldNum" sz="quarter" idx="12"/>
          </p:nvPr>
        </p:nvSpPr>
        <p:spPr/>
        <p:txBody>
          <a:bodyPr/>
          <a:lstStyle/>
          <a:p>
            <a:fld id="{6D22F896-40B5-4ADD-8801-0D06FADFA095}" type="slidenum">
              <a:rPr lang="en-US" smtClean="0"/>
              <a:t>11</a:t>
            </a:fld>
            <a:endParaRPr lang="en-US" dirty="0"/>
          </a:p>
        </p:txBody>
      </p:sp>
      <p:sp>
        <p:nvSpPr>
          <p:cNvPr id="9" name="TextBox 8">
            <a:extLst>
              <a:ext uri="{FF2B5EF4-FFF2-40B4-BE49-F238E27FC236}">
                <a16:creationId xmlns:a16="http://schemas.microsoft.com/office/drawing/2014/main" id="{D6B60C29-4C42-D74E-A7C0-1EF3C22F7289}"/>
              </a:ext>
            </a:extLst>
          </p:cNvPr>
          <p:cNvSpPr txBox="1"/>
          <p:nvPr/>
        </p:nvSpPr>
        <p:spPr>
          <a:xfrm>
            <a:off x="540621" y="652276"/>
            <a:ext cx="7384179" cy="523220"/>
          </a:xfrm>
          <a:prstGeom prst="rect">
            <a:avLst/>
          </a:prstGeom>
          <a:noFill/>
        </p:spPr>
        <p:txBody>
          <a:bodyPr wrap="square" rtlCol="0">
            <a:spAutoFit/>
          </a:bodyPr>
          <a:lstStyle/>
          <a:p>
            <a:r>
              <a:rPr lang="en-US" sz="2800" b="1" dirty="0">
                <a:solidFill>
                  <a:schemeClr val="tx2">
                    <a:lumMod val="60000"/>
                    <a:lumOff val="40000"/>
                  </a:schemeClr>
                </a:solidFill>
                <a:latin typeface="Times New Roman" panose="02020603050405020304"/>
              </a:rPr>
              <a:t>CMS Usage</a:t>
            </a:r>
          </a:p>
        </p:txBody>
      </p:sp>
      <p:sp>
        <p:nvSpPr>
          <p:cNvPr id="10" name="TextBox 9">
            <a:extLst>
              <a:ext uri="{FF2B5EF4-FFF2-40B4-BE49-F238E27FC236}">
                <a16:creationId xmlns:a16="http://schemas.microsoft.com/office/drawing/2014/main" id="{3E577070-5A4D-524D-9385-56DC895EF93F}"/>
              </a:ext>
            </a:extLst>
          </p:cNvPr>
          <p:cNvSpPr txBox="1"/>
          <p:nvPr/>
        </p:nvSpPr>
        <p:spPr>
          <a:xfrm>
            <a:off x="5016499" y="1164993"/>
            <a:ext cx="5651501" cy="1323439"/>
          </a:xfrm>
          <a:prstGeom prst="rect">
            <a:avLst/>
          </a:prstGeom>
          <a:noFill/>
        </p:spPr>
        <p:txBody>
          <a:bodyPr wrap="square" rtlCol="0">
            <a:spAutoFit/>
          </a:bodyPr>
          <a:lstStyle/>
          <a:p>
            <a:pPr marL="342900"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Challenging 2017 due to incident at CNAF, issues and less pledged resources than recommended.</a:t>
            </a:r>
          </a:p>
          <a:p>
            <a:pPr marL="342900"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Mitigations came from opportunistic CPU resource and tape deletion campaign @Tier-1</a:t>
            </a:r>
          </a:p>
        </p:txBody>
      </p:sp>
      <p:sp>
        <p:nvSpPr>
          <p:cNvPr id="11" name="Rectangle 10">
            <a:extLst>
              <a:ext uri="{FF2B5EF4-FFF2-40B4-BE49-F238E27FC236}">
                <a16:creationId xmlns:a16="http://schemas.microsoft.com/office/drawing/2014/main" id="{A1CBF663-86CE-0547-9B8D-024E5B726FFA}"/>
              </a:ext>
            </a:extLst>
          </p:cNvPr>
          <p:cNvSpPr/>
          <p:nvPr/>
        </p:nvSpPr>
        <p:spPr>
          <a:xfrm>
            <a:off x="5016499" y="2454374"/>
            <a:ext cx="6159500" cy="707886"/>
          </a:xfrm>
          <a:prstGeom prst="rect">
            <a:avLst/>
          </a:prstGeom>
        </p:spPr>
        <p:txBody>
          <a:bodyPr wrap="square">
            <a:spAutoFit/>
          </a:bodyPr>
          <a:lstStyle/>
          <a:p>
            <a:pPr marL="342900"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Very good use of disk space: dynamic storage management and reduced data formats</a:t>
            </a:r>
          </a:p>
        </p:txBody>
      </p:sp>
      <p:pic>
        <p:nvPicPr>
          <p:cNvPr id="3" name="Picture 2">
            <a:extLst>
              <a:ext uri="{FF2B5EF4-FFF2-40B4-BE49-F238E27FC236}">
                <a16:creationId xmlns:a16="http://schemas.microsoft.com/office/drawing/2014/main" id="{C3D1E4D2-1B14-A941-A053-161211235326}"/>
              </a:ext>
            </a:extLst>
          </p:cNvPr>
          <p:cNvPicPr>
            <a:picLocks noChangeAspect="1"/>
          </p:cNvPicPr>
          <p:nvPr/>
        </p:nvPicPr>
        <p:blipFill rotWithShape="1">
          <a:blip r:embed="rId2"/>
          <a:srcRect l="7228" t="11004" r="31551" b="14120"/>
          <a:stretch/>
        </p:blipFill>
        <p:spPr>
          <a:xfrm>
            <a:off x="479166" y="1175495"/>
            <a:ext cx="4626234" cy="3993915"/>
          </a:xfrm>
          <a:prstGeom prst="rect">
            <a:avLst/>
          </a:prstGeom>
          <a:solidFill>
            <a:schemeClr val="bg1"/>
          </a:solidFill>
        </p:spPr>
      </p:pic>
      <p:pic>
        <p:nvPicPr>
          <p:cNvPr id="16" name="Picture 15">
            <a:extLst>
              <a:ext uri="{FF2B5EF4-FFF2-40B4-BE49-F238E27FC236}">
                <a16:creationId xmlns:a16="http://schemas.microsoft.com/office/drawing/2014/main" id="{90E79850-6620-FA44-9E4A-3E84A36C940F}"/>
              </a:ext>
            </a:extLst>
          </p:cNvPr>
          <p:cNvPicPr>
            <a:picLocks noChangeAspect="1"/>
          </p:cNvPicPr>
          <p:nvPr/>
        </p:nvPicPr>
        <p:blipFill>
          <a:blip r:embed="rId3"/>
          <a:stretch>
            <a:fillRect/>
          </a:stretch>
        </p:blipFill>
        <p:spPr>
          <a:xfrm>
            <a:off x="6833810" y="3172452"/>
            <a:ext cx="4076700" cy="2764003"/>
          </a:xfrm>
          <a:prstGeom prst="rect">
            <a:avLst/>
          </a:prstGeom>
        </p:spPr>
      </p:pic>
      <p:sp>
        <p:nvSpPr>
          <p:cNvPr id="14" name="TextBox 13">
            <a:extLst>
              <a:ext uri="{FF2B5EF4-FFF2-40B4-BE49-F238E27FC236}">
                <a16:creationId xmlns:a16="http://schemas.microsoft.com/office/drawing/2014/main" id="{500D4583-C3B0-DE4D-8AB8-CBC18D9D2D29}"/>
              </a:ext>
            </a:extLst>
          </p:cNvPr>
          <p:cNvSpPr txBox="1"/>
          <p:nvPr/>
        </p:nvSpPr>
        <p:spPr>
          <a:xfrm>
            <a:off x="680321" y="5422900"/>
            <a:ext cx="5847479" cy="707886"/>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Mitigations were possible thanks to additional operational efforts</a:t>
            </a:r>
          </a:p>
        </p:txBody>
      </p:sp>
    </p:spTree>
    <p:extLst>
      <p:ext uri="{BB962C8B-B14F-4D97-AF65-F5344CB8AC3E}">
        <p14:creationId xmlns:p14="http://schemas.microsoft.com/office/powerpoint/2010/main" val="194986149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91EEF22-721F-7D43-B50B-D4E993CEFAF5}"/>
              </a:ext>
            </a:extLst>
          </p:cNvPr>
          <p:cNvSpPr>
            <a:spLocks noGrp="1"/>
          </p:cNvSpPr>
          <p:nvPr>
            <p:ph type="dt" sz="half" idx="10"/>
          </p:nvPr>
        </p:nvSpPr>
        <p:spPr/>
        <p:txBody>
          <a:bodyPr/>
          <a:lstStyle/>
          <a:p>
            <a:r>
              <a:rPr lang="en-US" dirty="0"/>
              <a:t>April 24, 2018</a:t>
            </a:r>
          </a:p>
        </p:txBody>
      </p:sp>
      <p:sp>
        <p:nvSpPr>
          <p:cNvPr id="5" name="Footer Placeholder 4">
            <a:extLst>
              <a:ext uri="{FF2B5EF4-FFF2-40B4-BE49-F238E27FC236}">
                <a16:creationId xmlns:a16="http://schemas.microsoft.com/office/drawing/2014/main" id="{096809CE-96EB-8C48-B771-456C282C781F}"/>
              </a:ext>
            </a:extLst>
          </p:cNvPr>
          <p:cNvSpPr>
            <a:spLocks noGrp="1"/>
          </p:cNvSpPr>
          <p:nvPr>
            <p:ph type="ftr" sz="quarter" idx="11"/>
          </p:nvPr>
        </p:nvSpPr>
        <p:spPr/>
        <p:txBody>
          <a:bodyPr/>
          <a:lstStyle/>
          <a:p>
            <a:r>
              <a:rPr lang="en-US" dirty="0"/>
              <a:t>Donatella Lucchesi, CRSG</a:t>
            </a:r>
          </a:p>
        </p:txBody>
      </p:sp>
      <p:sp>
        <p:nvSpPr>
          <p:cNvPr id="6" name="Slide Number Placeholder 5">
            <a:extLst>
              <a:ext uri="{FF2B5EF4-FFF2-40B4-BE49-F238E27FC236}">
                <a16:creationId xmlns:a16="http://schemas.microsoft.com/office/drawing/2014/main" id="{122D7283-7CD0-CE43-9C73-43E322EDB075}"/>
              </a:ext>
            </a:extLst>
          </p:cNvPr>
          <p:cNvSpPr>
            <a:spLocks noGrp="1"/>
          </p:cNvSpPr>
          <p:nvPr>
            <p:ph type="sldNum" sz="quarter" idx="12"/>
          </p:nvPr>
        </p:nvSpPr>
        <p:spPr/>
        <p:txBody>
          <a:bodyPr/>
          <a:lstStyle/>
          <a:p>
            <a:fld id="{6D22F896-40B5-4ADD-8801-0D06FADFA095}" type="slidenum">
              <a:rPr lang="en-US" smtClean="0"/>
              <a:t>12</a:t>
            </a:fld>
            <a:endParaRPr lang="en-US" dirty="0"/>
          </a:p>
        </p:txBody>
      </p:sp>
      <p:sp>
        <p:nvSpPr>
          <p:cNvPr id="9" name="TextBox 8">
            <a:extLst>
              <a:ext uri="{FF2B5EF4-FFF2-40B4-BE49-F238E27FC236}">
                <a16:creationId xmlns:a16="http://schemas.microsoft.com/office/drawing/2014/main" id="{D6B60C29-4C42-D74E-A7C0-1EF3C22F7289}"/>
              </a:ext>
            </a:extLst>
          </p:cNvPr>
          <p:cNvSpPr txBox="1"/>
          <p:nvPr/>
        </p:nvSpPr>
        <p:spPr>
          <a:xfrm>
            <a:off x="540621" y="652276"/>
            <a:ext cx="7384179" cy="523220"/>
          </a:xfrm>
          <a:prstGeom prst="rect">
            <a:avLst/>
          </a:prstGeom>
          <a:noFill/>
        </p:spPr>
        <p:txBody>
          <a:bodyPr wrap="square" rtlCol="0">
            <a:spAutoFit/>
          </a:bodyPr>
          <a:lstStyle/>
          <a:p>
            <a:r>
              <a:rPr lang="en-US" sz="2800" b="1" dirty="0">
                <a:solidFill>
                  <a:schemeClr val="tx2">
                    <a:lumMod val="60000"/>
                    <a:lumOff val="40000"/>
                  </a:schemeClr>
                </a:solidFill>
                <a:latin typeface="Times New Roman" panose="02020603050405020304"/>
              </a:rPr>
              <a:t>LHCb Usage</a:t>
            </a:r>
          </a:p>
        </p:txBody>
      </p:sp>
      <p:sp>
        <p:nvSpPr>
          <p:cNvPr id="10" name="TextBox 9">
            <a:extLst>
              <a:ext uri="{FF2B5EF4-FFF2-40B4-BE49-F238E27FC236}">
                <a16:creationId xmlns:a16="http://schemas.microsoft.com/office/drawing/2014/main" id="{3E577070-5A4D-524D-9385-56DC895EF93F}"/>
              </a:ext>
            </a:extLst>
          </p:cNvPr>
          <p:cNvSpPr txBox="1"/>
          <p:nvPr/>
        </p:nvSpPr>
        <p:spPr>
          <a:xfrm>
            <a:off x="5016499" y="1164993"/>
            <a:ext cx="5651501" cy="1631216"/>
          </a:xfrm>
          <a:prstGeom prst="rect">
            <a:avLst/>
          </a:prstGeom>
          <a:noFill/>
        </p:spPr>
        <p:txBody>
          <a:bodyPr wrap="square" rtlCol="0">
            <a:spAutoFit/>
          </a:bodyPr>
          <a:lstStyle/>
          <a:p>
            <a:pPr marL="342900"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Very good use of not pledged CPU resources, and HLT</a:t>
            </a:r>
          </a:p>
          <a:p>
            <a:pPr marL="342900"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Substantial contribution from non WLCG CPU resources used for non critical tasks as additional Mont Carlo production  </a:t>
            </a:r>
          </a:p>
        </p:txBody>
      </p:sp>
      <p:sp>
        <p:nvSpPr>
          <p:cNvPr id="11" name="Rectangle 10">
            <a:extLst>
              <a:ext uri="{FF2B5EF4-FFF2-40B4-BE49-F238E27FC236}">
                <a16:creationId xmlns:a16="http://schemas.microsoft.com/office/drawing/2014/main" id="{A1CBF663-86CE-0547-9B8D-024E5B726FFA}"/>
              </a:ext>
            </a:extLst>
          </p:cNvPr>
          <p:cNvSpPr/>
          <p:nvPr/>
        </p:nvSpPr>
        <p:spPr>
          <a:xfrm>
            <a:off x="5016499" y="2690033"/>
            <a:ext cx="6159500" cy="1015663"/>
          </a:xfrm>
          <a:prstGeom prst="rect">
            <a:avLst/>
          </a:prstGeom>
        </p:spPr>
        <p:txBody>
          <a:bodyPr wrap="square">
            <a:spAutoFit/>
          </a:bodyPr>
          <a:lstStyle/>
          <a:p>
            <a:pPr marL="342900"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Refinement of the TURBO data format helps optimize storage use, which results not fully utilized here but peak utilization happened during the year</a:t>
            </a:r>
          </a:p>
        </p:txBody>
      </p:sp>
      <p:sp>
        <p:nvSpPr>
          <p:cNvPr id="14" name="TextBox 13">
            <a:extLst>
              <a:ext uri="{FF2B5EF4-FFF2-40B4-BE49-F238E27FC236}">
                <a16:creationId xmlns:a16="http://schemas.microsoft.com/office/drawing/2014/main" id="{500D4583-C3B0-DE4D-8AB8-CBC18D9D2D29}"/>
              </a:ext>
            </a:extLst>
          </p:cNvPr>
          <p:cNvSpPr txBox="1"/>
          <p:nvPr/>
        </p:nvSpPr>
        <p:spPr>
          <a:xfrm>
            <a:off x="540621" y="5449891"/>
            <a:ext cx="5847479" cy="707886"/>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CNAF incident had a substantial impact on LHCb, ~18% of data inaccessible for many weeks. </a:t>
            </a:r>
          </a:p>
        </p:txBody>
      </p:sp>
      <p:pic>
        <p:nvPicPr>
          <p:cNvPr id="7" name="Picture 6">
            <a:extLst>
              <a:ext uri="{FF2B5EF4-FFF2-40B4-BE49-F238E27FC236}">
                <a16:creationId xmlns:a16="http://schemas.microsoft.com/office/drawing/2014/main" id="{CC9EEF4B-E460-964F-838F-6607A2CD097C}"/>
              </a:ext>
            </a:extLst>
          </p:cNvPr>
          <p:cNvPicPr>
            <a:picLocks noChangeAspect="1"/>
          </p:cNvPicPr>
          <p:nvPr/>
        </p:nvPicPr>
        <p:blipFill>
          <a:blip r:embed="rId2"/>
          <a:stretch>
            <a:fillRect/>
          </a:stretch>
        </p:blipFill>
        <p:spPr>
          <a:xfrm>
            <a:off x="540623" y="1241514"/>
            <a:ext cx="4508119" cy="4116959"/>
          </a:xfrm>
          <a:prstGeom prst="rect">
            <a:avLst/>
          </a:prstGeom>
        </p:spPr>
      </p:pic>
      <p:pic>
        <p:nvPicPr>
          <p:cNvPr id="12" name="Picture 11">
            <a:extLst>
              <a:ext uri="{FF2B5EF4-FFF2-40B4-BE49-F238E27FC236}">
                <a16:creationId xmlns:a16="http://schemas.microsoft.com/office/drawing/2014/main" id="{29C842BC-7ABC-A846-A22F-2625DBCD5F94}"/>
              </a:ext>
            </a:extLst>
          </p:cNvPr>
          <p:cNvPicPr>
            <a:picLocks noChangeAspect="1"/>
          </p:cNvPicPr>
          <p:nvPr/>
        </p:nvPicPr>
        <p:blipFill>
          <a:blip r:embed="rId3"/>
          <a:stretch>
            <a:fillRect/>
          </a:stretch>
        </p:blipFill>
        <p:spPr>
          <a:xfrm>
            <a:off x="6816370" y="3742830"/>
            <a:ext cx="3851630" cy="2611405"/>
          </a:xfrm>
          <a:prstGeom prst="rect">
            <a:avLst/>
          </a:prstGeom>
        </p:spPr>
      </p:pic>
    </p:spTree>
    <p:extLst>
      <p:ext uri="{BB962C8B-B14F-4D97-AF65-F5344CB8AC3E}">
        <p14:creationId xmlns:p14="http://schemas.microsoft.com/office/powerpoint/2010/main" val="2376773584"/>
      </p:ext>
    </p:extLst>
  </p:cSld>
  <p:clrMapOvr>
    <a:masterClrMapping/>
  </p:clrMapOvr>
  <mc:AlternateContent xmlns:mc="http://schemas.openxmlformats.org/markup-compatibility/2006">
    <mc:Choice xmlns:p14="http://schemas.microsoft.com/office/powerpoint/2010/main" Requires="p14">
      <p:transition spd="slow" p14:dur="2000" advTm="107621"/>
    </mc:Choice>
    <mc:Fallback>
      <p:transition spd="slow" advTm="107621"/>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31EB7-6CE3-4F4A-B16F-748A45DC62EB}"/>
              </a:ext>
            </a:extLst>
          </p:cNvPr>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Resource Requirements for 2019 </a:t>
            </a:r>
          </a:p>
        </p:txBody>
      </p:sp>
      <p:sp>
        <p:nvSpPr>
          <p:cNvPr id="3" name="Text Placeholder 2">
            <a:extLst>
              <a:ext uri="{FF2B5EF4-FFF2-40B4-BE49-F238E27FC236}">
                <a16:creationId xmlns:a16="http://schemas.microsoft.com/office/drawing/2014/main" id="{AA0BBB7E-6352-234E-8403-02B765EF8ED4}"/>
              </a:ext>
            </a:extLst>
          </p:cNvPr>
          <p:cNvSpPr>
            <a:spLocks noGrp="1"/>
          </p:cNvSpPr>
          <p:nvPr>
            <p:ph type="body" idx="1"/>
          </p:nvPr>
        </p:nvSpPr>
        <p:spPr>
          <a:xfrm>
            <a:off x="489822" y="4232171"/>
            <a:ext cx="10140078" cy="1704017"/>
          </a:xfrm>
        </p:spPr>
        <p:txBody>
          <a:bodyPr>
            <a:normAutofit/>
          </a:bodyPr>
          <a:lstStyle/>
          <a:p>
            <a:pPr marL="342900" indent="-342900" algn="l">
              <a:lnSpc>
                <a:spcPct val="100000"/>
              </a:lnSpc>
              <a:spcBef>
                <a:spcPts val="600"/>
              </a:spcBef>
              <a:buClr>
                <a:schemeClr val="tx2">
                  <a:lumMod val="60000"/>
                  <a:lumOff val="40000"/>
                </a:schemeClr>
              </a:buClr>
              <a:buFont typeface="Wingdings" pitchFamily="2" charset="2"/>
              <a:buChar char="§"/>
            </a:pPr>
            <a:r>
              <a:rPr lang="en-US" dirty="0">
                <a:solidFill>
                  <a:schemeClr val="tx1"/>
                </a:solidFill>
                <a:latin typeface="Times New Roman" panose="02020603050405020304" pitchFamily="18" charset="0"/>
                <a:cs typeface="Times New Roman" panose="02020603050405020304" pitchFamily="18" charset="0"/>
              </a:rPr>
              <a:t>2019</a:t>
            </a:r>
            <a:r>
              <a:rPr lang="en-US" dirty="0">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 shutdown year.</a:t>
            </a:r>
          </a:p>
          <a:p>
            <a:pPr marL="342900" indent="-342900" algn="l">
              <a:lnSpc>
                <a:spcPct val="100000"/>
              </a:lnSpc>
              <a:spcBef>
                <a:spcPts val="600"/>
              </a:spcBef>
              <a:buClr>
                <a:schemeClr val="tx2">
                  <a:lumMod val="60000"/>
                  <a:lumOff val="40000"/>
                </a:schemeClr>
              </a:buClr>
              <a:buFont typeface="Wingdings" pitchFamily="2" charset="2"/>
              <a:buChar char="§"/>
            </a:pPr>
            <a:r>
              <a:rPr lang="en-US" dirty="0">
                <a:solidFill>
                  <a:schemeClr val="tx1"/>
                </a:solidFill>
                <a:latin typeface="Times New Roman" panose="02020603050405020304" pitchFamily="18" charset="0"/>
                <a:cs typeface="Times New Roman" panose="02020603050405020304" pitchFamily="18" charset="0"/>
              </a:rPr>
              <a:t>Tier-0 management expects CERN resources pledged in 2019 identical to 2018 with the  intention to re-profile a maximum of funding to the beginning of Run 3.</a:t>
            </a:r>
          </a:p>
          <a:p>
            <a:pPr marL="342900" indent="-342900" algn="l">
              <a:lnSpc>
                <a:spcPct val="100000"/>
              </a:lnSpc>
              <a:spcBef>
                <a:spcPts val="600"/>
              </a:spcBef>
              <a:buClr>
                <a:schemeClr val="tx2">
                  <a:lumMod val="60000"/>
                  <a:lumOff val="40000"/>
                </a:schemeClr>
              </a:buClr>
              <a:buFont typeface="Wingdings" pitchFamily="2" charset="2"/>
              <a:buChar char="§"/>
            </a:pPr>
            <a:r>
              <a:rPr lang="en-US" dirty="0">
                <a:solidFill>
                  <a:schemeClr val="tx1"/>
                </a:solidFill>
                <a:latin typeface="Times New Roman" panose="02020603050405020304" pitchFamily="18" charset="0"/>
                <a:cs typeface="Times New Roman" panose="02020603050405020304" pitchFamily="18" charset="0"/>
              </a:rPr>
              <a:t>Tier-0: ATLAS and CMS no resource increase, LHCb modest and ALICE substantial increase.</a:t>
            </a:r>
          </a:p>
        </p:txBody>
      </p:sp>
      <p:sp>
        <p:nvSpPr>
          <p:cNvPr id="4" name="Date Placeholder 3">
            <a:extLst>
              <a:ext uri="{FF2B5EF4-FFF2-40B4-BE49-F238E27FC236}">
                <a16:creationId xmlns:a16="http://schemas.microsoft.com/office/drawing/2014/main" id="{691EEF22-721F-7D43-B50B-D4E993CEFAF5}"/>
              </a:ext>
            </a:extLst>
          </p:cNvPr>
          <p:cNvSpPr>
            <a:spLocks noGrp="1"/>
          </p:cNvSpPr>
          <p:nvPr>
            <p:ph type="dt" sz="half" idx="10"/>
          </p:nvPr>
        </p:nvSpPr>
        <p:spPr/>
        <p:txBody>
          <a:bodyPr/>
          <a:lstStyle/>
          <a:p>
            <a:r>
              <a:rPr lang="en-US" dirty="0"/>
              <a:t>April 24, 2018</a:t>
            </a:r>
          </a:p>
        </p:txBody>
      </p:sp>
      <p:sp>
        <p:nvSpPr>
          <p:cNvPr id="5" name="Footer Placeholder 4">
            <a:extLst>
              <a:ext uri="{FF2B5EF4-FFF2-40B4-BE49-F238E27FC236}">
                <a16:creationId xmlns:a16="http://schemas.microsoft.com/office/drawing/2014/main" id="{096809CE-96EB-8C48-B771-456C282C781F}"/>
              </a:ext>
            </a:extLst>
          </p:cNvPr>
          <p:cNvSpPr>
            <a:spLocks noGrp="1"/>
          </p:cNvSpPr>
          <p:nvPr>
            <p:ph type="ftr" sz="quarter" idx="11"/>
          </p:nvPr>
        </p:nvSpPr>
        <p:spPr/>
        <p:txBody>
          <a:bodyPr/>
          <a:lstStyle/>
          <a:p>
            <a:r>
              <a:rPr lang="en-US" dirty="0"/>
              <a:t>Donatella Lucchesi, CRSG</a:t>
            </a:r>
          </a:p>
        </p:txBody>
      </p:sp>
      <p:sp>
        <p:nvSpPr>
          <p:cNvPr id="6" name="Slide Number Placeholder 5">
            <a:extLst>
              <a:ext uri="{FF2B5EF4-FFF2-40B4-BE49-F238E27FC236}">
                <a16:creationId xmlns:a16="http://schemas.microsoft.com/office/drawing/2014/main" id="{122D7283-7CD0-CE43-9C73-43E322EDB075}"/>
              </a:ext>
            </a:extLst>
          </p:cNvPr>
          <p:cNvSpPr>
            <a:spLocks noGrp="1"/>
          </p:cNvSpPr>
          <p:nvPr>
            <p:ph type="sldNum" sz="quarter" idx="12"/>
          </p:nvPr>
        </p:nvSpPr>
        <p:spPr/>
        <p:txBody>
          <a:bodyPr/>
          <a:lstStyle/>
          <a:p>
            <a:fld id="{6D22F896-40B5-4ADD-8801-0D06FADFA095}" type="slidenum">
              <a:rPr lang="en-US" smtClean="0"/>
              <a:t>13</a:t>
            </a:fld>
            <a:endParaRPr lang="en-US" dirty="0"/>
          </a:p>
        </p:txBody>
      </p:sp>
    </p:spTree>
    <p:extLst>
      <p:ext uri="{BB962C8B-B14F-4D97-AF65-F5344CB8AC3E}">
        <p14:creationId xmlns:p14="http://schemas.microsoft.com/office/powerpoint/2010/main" val="1188124052"/>
      </p:ext>
    </p:extLst>
  </p:cSld>
  <p:clrMapOvr>
    <a:masterClrMapping/>
  </p:clrMapOvr>
  <mc:AlternateContent xmlns:mc="http://schemas.openxmlformats.org/markup-compatibility/2006">
    <mc:Choice xmlns:p14="http://schemas.microsoft.com/office/powerpoint/2010/main" Requires="p14">
      <p:transition spd="slow" p14:dur="2000" advTm="60423"/>
    </mc:Choice>
    <mc:Fallback>
      <p:transition spd="slow" advTm="60423"/>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91EEF22-721F-7D43-B50B-D4E993CEFAF5}"/>
              </a:ext>
            </a:extLst>
          </p:cNvPr>
          <p:cNvSpPr>
            <a:spLocks noGrp="1"/>
          </p:cNvSpPr>
          <p:nvPr>
            <p:ph type="dt" sz="half" idx="10"/>
          </p:nvPr>
        </p:nvSpPr>
        <p:spPr/>
        <p:txBody>
          <a:bodyPr/>
          <a:lstStyle/>
          <a:p>
            <a:r>
              <a:rPr lang="en-US" dirty="0"/>
              <a:t>April 24, 2018</a:t>
            </a:r>
          </a:p>
        </p:txBody>
      </p:sp>
      <p:sp>
        <p:nvSpPr>
          <p:cNvPr id="5" name="Footer Placeholder 4">
            <a:extLst>
              <a:ext uri="{FF2B5EF4-FFF2-40B4-BE49-F238E27FC236}">
                <a16:creationId xmlns:a16="http://schemas.microsoft.com/office/drawing/2014/main" id="{096809CE-96EB-8C48-B771-456C282C781F}"/>
              </a:ext>
            </a:extLst>
          </p:cNvPr>
          <p:cNvSpPr>
            <a:spLocks noGrp="1"/>
          </p:cNvSpPr>
          <p:nvPr>
            <p:ph type="ftr" sz="quarter" idx="11"/>
          </p:nvPr>
        </p:nvSpPr>
        <p:spPr/>
        <p:txBody>
          <a:bodyPr/>
          <a:lstStyle/>
          <a:p>
            <a:r>
              <a:rPr lang="en-US" dirty="0"/>
              <a:t>Donatella Lucchesi, CRSG</a:t>
            </a:r>
          </a:p>
        </p:txBody>
      </p:sp>
      <p:sp>
        <p:nvSpPr>
          <p:cNvPr id="6" name="Slide Number Placeholder 5">
            <a:extLst>
              <a:ext uri="{FF2B5EF4-FFF2-40B4-BE49-F238E27FC236}">
                <a16:creationId xmlns:a16="http://schemas.microsoft.com/office/drawing/2014/main" id="{122D7283-7CD0-CE43-9C73-43E322EDB075}"/>
              </a:ext>
            </a:extLst>
          </p:cNvPr>
          <p:cNvSpPr>
            <a:spLocks noGrp="1"/>
          </p:cNvSpPr>
          <p:nvPr>
            <p:ph type="sldNum" sz="quarter" idx="12"/>
          </p:nvPr>
        </p:nvSpPr>
        <p:spPr/>
        <p:txBody>
          <a:bodyPr/>
          <a:lstStyle/>
          <a:p>
            <a:fld id="{6D22F896-40B5-4ADD-8801-0D06FADFA095}" type="slidenum">
              <a:rPr lang="en-US" smtClean="0"/>
              <a:t>14</a:t>
            </a:fld>
            <a:endParaRPr lang="en-US" dirty="0"/>
          </a:p>
        </p:txBody>
      </p:sp>
      <p:sp>
        <p:nvSpPr>
          <p:cNvPr id="9" name="TextBox 8">
            <a:extLst>
              <a:ext uri="{FF2B5EF4-FFF2-40B4-BE49-F238E27FC236}">
                <a16:creationId xmlns:a16="http://schemas.microsoft.com/office/drawing/2014/main" id="{D6B60C29-4C42-D74E-A7C0-1EF3C22F7289}"/>
              </a:ext>
            </a:extLst>
          </p:cNvPr>
          <p:cNvSpPr txBox="1"/>
          <p:nvPr/>
        </p:nvSpPr>
        <p:spPr>
          <a:xfrm>
            <a:off x="540621" y="652276"/>
            <a:ext cx="7384179" cy="523220"/>
          </a:xfrm>
          <a:prstGeom prst="rect">
            <a:avLst/>
          </a:prstGeom>
          <a:noFill/>
        </p:spPr>
        <p:txBody>
          <a:bodyPr wrap="square" rtlCol="0">
            <a:spAutoFit/>
          </a:bodyPr>
          <a:lstStyle/>
          <a:p>
            <a:r>
              <a:rPr lang="en-US" sz="2800" b="1" dirty="0">
                <a:solidFill>
                  <a:schemeClr val="tx2">
                    <a:lumMod val="60000"/>
                    <a:lumOff val="40000"/>
                  </a:schemeClr>
                </a:solidFill>
                <a:latin typeface="Times New Roman" panose="02020603050405020304"/>
              </a:rPr>
              <a:t>Alice Requests for 2019</a:t>
            </a:r>
          </a:p>
        </p:txBody>
      </p:sp>
      <p:sp>
        <p:nvSpPr>
          <p:cNvPr id="10" name="TextBox 9">
            <a:extLst>
              <a:ext uri="{FF2B5EF4-FFF2-40B4-BE49-F238E27FC236}">
                <a16:creationId xmlns:a16="http://schemas.microsoft.com/office/drawing/2014/main" id="{3E577070-5A4D-524D-9385-56DC895EF93F}"/>
              </a:ext>
            </a:extLst>
          </p:cNvPr>
          <p:cNvSpPr txBox="1"/>
          <p:nvPr/>
        </p:nvSpPr>
        <p:spPr>
          <a:xfrm>
            <a:off x="6489700" y="1491087"/>
            <a:ext cx="4188956" cy="1323439"/>
          </a:xfrm>
          <a:prstGeom prst="rect">
            <a:avLst/>
          </a:prstGeom>
          <a:noFill/>
        </p:spPr>
        <p:txBody>
          <a:bodyPr wrap="square" rtlCol="0">
            <a:spAutoFit/>
          </a:bodyPr>
          <a:lstStyle/>
          <a:p>
            <a:pPr marL="342900"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No C-RSG recommendations for 2018 Tier-2 CPU and disk. The pledged values are assumed as recommended.</a:t>
            </a:r>
          </a:p>
        </p:txBody>
      </p:sp>
      <p:sp>
        <p:nvSpPr>
          <p:cNvPr id="11" name="Rectangle 10">
            <a:extLst>
              <a:ext uri="{FF2B5EF4-FFF2-40B4-BE49-F238E27FC236}">
                <a16:creationId xmlns:a16="http://schemas.microsoft.com/office/drawing/2014/main" id="{A1CBF663-86CE-0547-9B8D-024E5B726FFA}"/>
              </a:ext>
            </a:extLst>
          </p:cNvPr>
          <p:cNvSpPr/>
          <p:nvPr/>
        </p:nvSpPr>
        <p:spPr>
          <a:xfrm>
            <a:off x="6489700" y="2759720"/>
            <a:ext cx="5143500" cy="2015936"/>
          </a:xfrm>
          <a:prstGeom prst="rect">
            <a:avLst/>
          </a:prstGeom>
        </p:spPr>
        <p:txBody>
          <a:bodyPr wrap="square">
            <a:spAutoFit/>
          </a:bodyPr>
          <a:lstStyle/>
          <a:p>
            <a:pPr marL="342900" indent="-342900">
              <a:spcBef>
                <a:spcPts val="600"/>
              </a:spcBef>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Requests changed substantially since October 2017: -25% for CPU, and -12% for disk space.</a:t>
            </a:r>
          </a:p>
          <a:p>
            <a:pPr marL="342900" indent="-342900">
              <a:spcBef>
                <a:spcPts val="600"/>
              </a:spcBef>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Tier-0 CPU and disk space requests are due to Pb - Pb data taking with event data size increased due to new trigger mix.</a:t>
            </a:r>
          </a:p>
        </p:txBody>
      </p:sp>
      <p:pic>
        <p:nvPicPr>
          <p:cNvPr id="3" name="Picture 2">
            <a:extLst>
              <a:ext uri="{FF2B5EF4-FFF2-40B4-BE49-F238E27FC236}">
                <a16:creationId xmlns:a16="http://schemas.microsoft.com/office/drawing/2014/main" id="{B5141332-AB18-F442-979E-4C81A51DC738}"/>
              </a:ext>
            </a:extLst>
          </p:cNvPr>
          <p:cNvPicPr>
            <a:picLocks noChangeAspect="1"/>
          </p:cNvPicPr>
          <p:nvPr/>
        </p:nvPicPr>
        <p:blipFill>
          <a:blip r:embed="rId2"/>
          <a:stretch>
            <a:fillRect/>
          </a:stretch>
        </p:blipFill>
        <p:spPr>
          <a:xfrm>
            <a:off x="615315" y="1298621"/>
            <a:ext cx="5874385" cy="3443605"/>
          </a:xfrm>
          <a:prstGeom prst="rect">
            <a:avLst/>
          </a:prstGeom>
        </p:spPr>
      </p:pic>
    </p:spTree>
    <p:extLst>
      <p:ext uri="{BB962C8B-B14F-4D97-AF65-F5344CB8AC3E}">
        <p14:creationId xmlns:p14="http://schemas.microsoft.com/office/powerpoint/2010/main" val="4158306080"/>
      </p:ext>
    </p:extLst>
  </p:cSld>
  <p:clrMapOvr>
    <a:masterClrMapping/>
  </p:clrMapOvr>
  <mc:AlternateContent xmlns:mc="http://schemas.openxmlformats.org/markup-compatibility/2006">
    <mc:Choice xmlns:p14="http://schemas.microsoft.com/office/powerpoint/2010/main" Requires="p14">
      <p:transition spd="slow" p14:dur="2000" advTm="108721"/>
    </mc:Choice>
    <mc:Fallback>
      <p:transition spd="slow" advTm="108721"/>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91EEF22-721F-7D43-B50B-D4E993CEFAF5}"/>
              </a:ext>
            </a:extLst>
          </p:cNvPr>
          <p:cNvSpPr>
            <a:spLocks noGrp="1"/>
          </p:cNvSpPr>
          <p:nvPr>
            <p:ph type="dt" sz="half" idx="10"/>
          </p:nvPr>
        </p:nvSpPr>
        <p:spPr/>
        <p:txBody>
          <a:bodyPr/>
          <a:lstStyle/>
          <a:p>
            <a:r>
              <a:rPr lang="en-US" dirty="0"/>
              <a:t>April 24, 2018</a:t>
            </a:r>
          </a:p>
        </p:txBody>
      </p:sp>
      <p:sp>
        <p:nvSpPr>
          <p:cNvPr id="5" name="Footer Placeholder 4">
            <a:extLst>
              <a:ext uri="{FF2B5EF4-FFF2-40B4-BE49-F238E27FC236}">
                <a16:creationId xmlns:a16="http://schemas.microsoft.com/office/drawing/2014/main" id="{096809CE-96EB-8C48-B771-456C282C781F}"/>
              </a:ext>
            </a:extLst>
          </p:cNvPr>
          <p:cNvSpPr>
            <a:spLocks noGrp="1"/>
          </p:cNvSpPr>
          <p:nvPr>
            <p:ph type="ftr" sz="quarter" idx="11"/>
          </p:nvPr>
        </p:nvSpPr>
        <p:spPr/>
        <p:txBody>
          <a:bodyPr/>
          <a:lstStyle/>
          <a:p>
            <a:r>
              <a:rPr lang="en-US" dirty="0"/>
              <a:t>Donatella Lucchesi, CRSG</a:t>
            </a:r>
          </a:p>
        </p:txBody>
      </p:sp>
      <p:sp>
        <p:nvSpPr>
          <p:cNvPr id="6" name="Slide Number Placeholder 5">
            <a:extLst>
              <a:ext uri="{FF2B5EF4-FFF2-40B4-BE49-F238E27FC236}">
                <a16:creationId xmlns:a16="http://schemas.microsoft.com/office/drawing/2014/main" id="{122D7283-7CD0-CE43-9C73-43E322EDB075}"/>
              </a:ext>
            </a:extLst>
          </p:cNvPr>
          <p:cNvSpPr>
            <a:spLocks noGrp="1"/>
          </p:cNvSpPr>
          <p:nvPr>
            <p:ph type="sldNum" sz="quarter" idx="12"/>
          </p:nvPr>
        </p:nvSpPr>
        <p:spPr/>
        <p:txBody>
          <a:bodyPr/>
          <a:lstStyle/>
          <a:p>
            <a:fld id="{6D22F896-40B5-4ADD-8801-0D06FADFA095}" type="slidenum">
              <a:rPr lang="en-US" smtClean="0"/>
              <a:t>15</a:t>
            </a:fld>
            <a:endParaRPr lang="en-US" dirty="0"/>
          </a:p>
        </p:txBody>
      </p:sp>
      <p:sp>
        <p:nvSpPr>
          <p:cNvPr id="9" name="TextBox 8">
            <a:extLst>
              <a:ext uri="{FF2B5EF4-FFF2-40B4-BE49-F238E27FC236}">
                <a16:creationId xmlns:a16="http://schemas.microsoft.com/office/drawing/2014/main" id="{D6B60C29-4C42-D74E-A7C0-1EF3C22F7289}"/>
              </a:ext>
            </a:extLst>
          </p:cNvPr>
          <p:cNvSpPr txBox="1"/>
          <p:nvPr/>
        </p:nvSpPr>
        <p:spPr>
          <a:xfrm>
            <a:off x="540621" y="652276"/>
            <a:ext cx="7384179" cy="523220"/>
          </a:xfrm>
          <a:prstGeom prst="rect">
            <a:avLst/>
          </a:prstGeom>
          <a:noFill/>
        </p:spPr>
        <p:txBody>
          <a:bodyPr wrap="square" rtlCol="0">
            <a:spAutoFit/>
          </a:bodyPr>
          <a:lstStyle/>
          <a:p>
            <a:r>
              <a:rPr lang="en-US" sz="2800" b="1" dirty="0">
                <a:solidFill>
                  <a:schemeClr val="tx2">
                    <a:lumMod val="60000"/>
                    <a:lumOff val="40000"/>
                  </a:schemeClr>
                </a:solidFill>
                <a:latin typeface="Times New Roman" panose="02020603050405020304"/>
              </a:rPr>
              <a:t>ALICE Recommendations </a:t>
            </a:r>
          </a:p>
        </p:txBody>
      </p:sp>
      <p:sp>
        <p:nvSpPr>
          <p:cNvPr id="12" name="TextBox 11">
            <a:extLst>
              <a:ext uri="{FF2B5EF4-FFF2-40B4-BE49-F238E27FC236}">
                <a16:creationId xmlns:a16="http://schemas.microsoft.com/office/drawing/2014/main" id="{6DFB2E89-B0F2-AB4F-AD07-DFF9998C1096}"/>
              </a:ext>
            </a:extLst>
          </p:cNvPr>
          <p:cNvSpPr txBox="1"/>
          <p:nvPr/>
        </p:nvSpPr>
        <p:spPr>
          <a:xfrm>
            <a:off x="540621" y="1298621"/>
            <a:ext cx="10038479" cy="2939266"/>
          </a:xfrm>
          <a:prstGeom prst="rect">
            <a:avLst/>
          </a:prstGeom>
          <a:noFill/>
        </p:spPr>
        <p:txBody>
          <a:bodyPr wrap="square" rtlCol="0">
            <a:spAutoFit/>
          </a:bodyPr>
          <a:lstStyle/>
          <a:p>
            <a:pPr>
              <a:buClr>
                <a:schemeClr val="tx2">
                  <a:lumMod val="60000"/>
                  <a:lumOff val="40000"/>
                </a:schemeClr>
              </a:buClr>
            </a:pPr>
            <a:endParaRPr lang="en-US" sz="2000" dirty="0">
              <a:latin typeface="Times New Roman" panose="02020603050405020304" pitchFamily="18" charset="0"/>
              <a:cs typeface="Times New Roman" panose="02020603050405020304" pitchFamily="18" charset="0"/>
            </a:endParaRPr>
          </a:p>
          <a:p>
            <a:pPr marL="342900" indent="-342900">
              <a:spcBef>
                <a:spcPts val="600"/>
              </a:spcBef>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C-RSG strongly encourages ALICE to keep working to reduce the size of Pb – Pb data and associated Monte Carlo</a:t>
            </a:r>
          </a:p>
          <a:p>
            <a:pPr marL="342900" indent="-342900">
              <a:spcBef>
                <a:spcPts val="600"/>
              </a:spcBef>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C-RSG welcomes ALICE’s work on Geant4 multithreading and strongly encourage further developments that will better match the opportunistic resources, in particular HPC </a:t>
            </a:r>
          </a:p>
          <a:p>
            <a:pPr>
              <a:spcBef>
                <a:spcPts val="600"/>
              </a:spcBef>
              <a:buClr>
                <a:schemeClr val="tx2">
                  <a:lumMod val="60000"/>
                  <a:lumOff val="40000"/>
                </a:schemeClr>
              </a:buClr>
            </a:pPr>
            <a:endParaRPr lang="en-US" sz="2000" dirty="0">
              <a:latin typeface="Times New Roman" panose="02020603050405020304" pitchFamily="18" charset="0"/>
              <a:cs typeface="Times New Roman" panose="02020603050405020304" pitchFamily="18" charset="0"/>
            </a:endParaRPr>
          </a:p>
          <a:p>
            <a:pPr marL="342900" indent="-342900">
              <a:spcBef>
                <a:spcPts val="600"/>
              </a:spcBef>
              <a:buClr>
                <a:schemeClr val="tx2">
                  <a:lumMod val="60000"/>
                  <a:lumOff val="40000"/>
                </a:schemeClr>
              </a:buClr>
              <a:buFont typeface="Wingdings" pitchFamily="2" charset="2"/>
              <a:buChar char="§"/>
            </a:pPr>
            <a:endParaRPr lang="en-US" sz="2000" dirty="0">
              <a:latin typeface="Times New Roman" panose="02020603050405020304" pitchFamily="18" charset="0"/>
              <a:cs typeface="Times New Roman" panose="02020603050405020304" pitchFamily="18" charset="0"/>
            </a:endParaRPr>
          </a:p>
          <a:p>
            <a:pPr marL="342900" indent="-342900">
              <a:spcBef>
                <a:spcPts val="600"/>
              </a:spcBef>
              <a:buClr>
                <a:schemeClr val="tx2">
                  <a:lumMod val="60000"/>
                  <a:lumOff val="40000"/>
                </a:schemeClr>
              </a:buClr>
              <a:buFont typeface="Wingdings" pitchFamily="2" charset="2"/>
              <a:buChar char="§"/>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27164913"/>
      </p:ext>
    </p:extLst>
  </p:cSld>
  <p:clrMapOvr>
    <a:masterClrMapping/>
  </p:clrMapOvr>
  <mc:AlternateContent xmlns:mc="http://schemas.openxmlformats.org/markup-compatibility/2006">
    <mc:Choice xmlns:p14="http://schemas.microsoft.com/office/powerpoint/2010/main" Requires="p14">
      <p:transition spd="slow" p14:dur="2000" advTm="51047"/>
    </mc:Choice>
    <mc:Fallback>
      <p:transition spd="slow" advTm="51047"/>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91EEF22-721F-7D43-B50B-D4E993CEFAF5}"/>
              </a:ext>
            </a:extLst>
          </p:cNvPr>
          <p:cNvSpPr>
            <a:spLocks noGrp="1"/>
          </p:cNvSpPr>
          <p:nvPr>
            <p:ph type="dt" sz="half" idx="10"/>
          </p:nvPr>
        </p:nvSpPr>
        <p:spPr/>
        <p:txBody>
          <a:bodyPr/>
          <a:lstStyle/>
          <a:p>
            <a:r>
              <a:rPr lang="en-US" dirty="0"/>
              <a:t>April 24, 2018</a:t>
            </a:r>
          </a:p>
        </p:txBody>
      </p:sp>
      <p:sp>
        <p:nvSpPr>
          <p:cNvPr id="5" name="Footer Placeholder 4">
            <a:extLst>
              <a:ext uri="{FF2B5EF4-FFF2-40B4-BE49-F238E27FC236}">
                <a16:creationId xmlns:a16="http://schemas.microsoft.com/office/drawing/2014/main" id="{096809CE-96EB-8C48-B771-456C282C781F}"/>
              </a:ext>
            </a:extLst>
          </p:cNvPr>
          <p:cNvSpPr>
            <a:spLocks noGrp="1"/>
          </p:cNvSpPr>
          <p:nvPr>
            <p:ph type="ftr" sz="quarter" idx="11"/>
          </p:nvPr>
        </p:nvSpPr>
        <p:spPr/>
        <p:txBody>
          <a:bodyPr/>
          <a:lstStyle/>
          <a:p>
            <a:r>
              <a:rPr lang="en-US" dirty="0"/>
              <a:t>Donatella Lucchesi, CRSG</a:t>
            </a:r>
          </a:p>
        </p:txBody>
      </p:sp>
      <p:sp>
        <p:nvSpPr>
          <p:cNvPr id="6" name="Slide Number Placeholder 5">
            <a:extLst>
              <a:ext uri="{FF2B5EF4-FFF2-40B4-BE49-F238E27FC236}">
                <a16:creationId xmlns:a16="http://schemas.microsoft.com/office/drawing/2014/main" id="{122D7283-7CD0-CE43-9C73-43E322EDB075}"/>
              </a:ext>
            </a:extLst>
          </p:cNvPr>
          <p:cNvSpPr>
            <a:spLocks noGrp="1"/>
          </p:cNvSpPr>
          <p:nvPr>
            <p:ph type="sldNum" sz="quarter" idx="12"/>
          </p:nvPr>
        </p:nvSpPr>
        <p:spPr/>
        <p:txBody>
          <a:bodyPr/>
          <a:lstStyle/>
          <a:p>
            <a:fld id="{6D22F896-40B5-4ADD-8801-0D06FADFA095}" type="slidenum">
              <a:rPr lang="en-US" smtClean="0"/>
              <a:t>16</a:t>
            </a:fld>
            <a:endParaRPr lang="en-US" dirty="0"/>
          </a:p>
        </p:txBody>
      </p:sp>
      <p:sp>
        <p:nvSpPr>
          <p:cNvPr id="9" name="TextBox 8">
            <a:extLst>
              <a:ext uri="{FF2B5EF4-FFF2-40B4-BE49-F238E27FC236}">
                <a16:creationId xmlns:a16="http://schemas.microsoft.com/office/drawing/2014/main" id="{D6B60C29-4C42-D74E-A7C0-1EF3C22F7289}"/>
              </a:ext>
            </a:extLst>
          </p:cNvPr>
          <p:cNvSpPr txBox="1"/>
          <p:nvPr/>
        </p:nvSpPr>
        <p:spPr>
          <a:xfrm>
            <a:off x="540621" y="652276"/>
            <a:ext cx="7384179" cy="523220"/>
          </a:xfrm>
          <a:prstGeom prst="rect">
            <a:avLst/>
          </a:prstGeom>
          <a:noFill/>
        </p:spPr>
        <p:txBody>
          <a:bodyPr wrap="square" rtlCol="0">
            <a:spAutoFit/>
          </a:bodyPr>
          <a:lstStyle/>
          <a:p>
            <a:r>
              <a:rPr lang="en-US" sz="2800" b="1" dirty="0">
                <a:solidFill>
                  <a:schemeClr val="tx2">
                    <a:lumMod val="60000"/>
                    <a:lumOff val="40000"/>
                  </a:schemeClr>
                </a:solidFill>
                <a:latin typeface="Times New Roman" panose="02020603050405020304"/>
              </a:rPr>
              <a:t>ATLAS Requests for 2019</a:t>
            </a:r>
          </a:p>
        </p:txBody>
      </p:sp>
      <p:pic>
        <p:nvPicPr>
          <p:cNvPr id="7" name="Picture 6">
            <a:extLst>
              <a:ext uri="{FF2B5EF4-FFF2-40B4-BE49-F238E27FC236}">
                <a16:creationId xmlns:a16="http://schemas.microsoft.com/office/drawing/2014/main" id="{1327D66F-F14F-7040-92C6-98BBD1053A85}"/>
              </a:ext>
            </a:extLst>
          </p:cNvPr>
          <p:cNvPicPr>
            <a:picLocks noChangeAspect="1"/>
          </p:cNvPicPr>
          <p:nvPr/>
        </p:nvPicPr>
        <p:blipFill rotWithShape="1">
          <a:blip r:embed="rId2"/>
          <a:srcRect l="2280" t="9941" r="11261" b="13704"/>
          <a:stretch/>
        </p:blipFill>
        <p:spPr>
          <a:xfrm>
            <a:off x="566021" y="1559202"/>
            <a:ext cx="5881946" cy="3666744"/>
          </a:xfrm>
          <a:prstGeom prst="rect">
            <a:avLst/>
          </a:prstGeom>
          <a:solidFill>
            <a:schemeClr val="bg1"/>
          </a:solidFill>
        </p:spPr>
      </p:pic>
      <p:sp>
        <p:nvSpPr>
          <p:cNvPr id="12" name="TextBox 11">
            <a:extLst>
              <a:ext uri="{FF2B5EF4-FFF2-40B4-BE49-F238E27FC236}">
                <a16:creationId xmlns:a16="http://schemas.microsoft.com/office/drawing/2014/main" id="{6DFB2E89-B0F2-AB4F-AD07-DFF9998C1096}"/>
              </a:ext>
            </a:extLst>
          </p:cNvPr>
          <p:cNvSpPr txBox="1"/>
          <p:nvPr/>
        </p:nvSpPr>
        <p:spPr>
          <a:xfrm>
            <a:off x="6489700" y="2071172"/>
            <a:ext cx="4356100" cy="707886"/>
          </a:xfrm>
          <a:prstGeom prst="rect">
            <a:avLst/>
          </a:prstGeom>
          <a:noFill/>
        </p:spPr>
        <p:txBody>
          <a:bodyPr wrap="square" rtlCol="0">
            <a:spAutoFit/>
          </a:bodyPr>
          <a:lstStyle/>
          <a:p>
            <a:pPr marL="342900"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Sizeable contribution from beyond- pledge CPU resources is expected</a:t>
            </a:r>
          </a:p>
        </p:txBody>
      </p:sp>
      <p:sp>
        <p:nvSpPr>
          <p:cNvPr id="13" name="Rectangle 12">
            <a:extLst>
              <a:ext uri="{FF2B5EF4-FFF2-40B4-BE49-F238E27FC236}">
                <a16:creationId xmlns:a16="http://schemas.microsoft.com/office/drawing/2014/main" id="{A76B43B3-78CE-D84E-BD3D-279681152E21}"/>
              </a:ext>
            </a:extLst>
          </p:cNvPr>
          <p:cNvSpPr/>
          <p:nvPr/>
        </p:nvSpPr>
        <p:spPr>
          <a:xfrm>
            <a:off x="6489700" y="2757702"/>
            <a:ext cx="5143500" cy="2323713"/>
          </a:xfrm>
          <a:prstGeom prst="rect">
            <a:avLst/>
          </a:prstGeom>
        </p:spPr>
        <p:txBody>
          <a:bodyPr wrap="square">
            <a:spAutoFit/>
          </a:bodyPr>
          <a:lstStyle/>
          <a:p>
            <a:pPr marL="342900" indent="-342900">
              <a:spcBef>
                <a:spcPts val="600"/>
              </a:spcBef>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Disk space request at Tier-1 and Tier-2 are slightly high, but given ATLAS computing model this appears a critical request</a:t>
            </a:r>
          </a:p>
          <a:p>
            <a:pPr marL="342900" indent="-342900">
              <a:spcBef>
                <a:spcPts val="600"/>
              </a:spcBef>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Even if tape occupancy is below pledged, ATLAS expects tape usage to catch up with pledges over 2018, 2019. Additional space is for contingency</a:t>
            </a:r>
          </a:p>
        </p:txBody>
      </p:sp>
    </p:spTree>
    <p:extLst>
      <p:ext uri="{BB962C8B-B14F-4D97-AF65-F5344CB8AC3E}">
        <p14:creationId xmlns:p14="http://schemas.microsoft.com/office/powerpoint/2010/main" val="1247099419"/>
      </p:ext>
    </p:extLst>
  </p:cSld>
  <p:clrMapOvr>
    <a:masterClrMapping/>
  </p:clrMapOvr>
  <mc:AlternateContent xmlns:mc="http://schemas.openxmlformats.org/markup-compatibility/2006">
    <mc:Choice xmlns:p14="http://schemas.microsoft.com/office/powerpoint/2010/main" Requires="p14">
      <p:transition spd="slow" p14:dur="2000" advTm="53408"/>
    </mc:Choice>
    <mc:Fallback>
      <p:transition spd="slow" advTm="53408"/>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91EEF22-721F-7D43-B50B-D4E993CEFAF5}"/>
              </a:ext>
            </a:extLst>
          </p:cNvPr>
          <p:cNvSpPr>
            <a:spLocks noGrp="1"/>
          </p:cNvSpPr>
          <p:nvPr>
            <p:ph type="dt" sz="half" idx="10"/>
          </p:nvPr>
        </p:nvSpPr>
        <p:spPr/>
        <p:txBody>
          <a:bodyPr/>
          <a:lstStyle/>
          <a:p>
            <a:r>
              <a:rPr lang="en-US" dirty="0"/>
              <a:t>April 24, 2018</a:t>
            </a:r>
          </a:p>
        </p:txBody>
      </p:sp>
      <p:sp>
        <p:nvSpPr>
          <p:cNvPr id="5" name="Footer Placeholder 4">
            <a:extLst>
              <a:ext uri="{FF2B5EF4-FFF2-40B4-BE49-F238E27FC236}">
                <a16:creationId xmlns:a16="http://schemas.microsoft.com/office/drawing/2014/main" id="{096809CE-96EB-8C48-B771-456C282C781F}"/>
              </a:ext>
            </a:extLst>
          </p:cNvPr>
          <p:cNvSpPr>
            <a:spLocks noGrp="1"/>
          </p:cNvSpPr>
          <p:nvPr>
            <p:ph type="ftr" sz="quarter" idx="11"/>
          </p:nvPr>
        </p:nvSpPr>
        <p:spPr/>
        <p:txBody>
          <a:bodyPr/>
          <a:lstStyle/>
          <a:p>
            <a:r>
              <a:rPr lang="en-US" dirty="0"/>
              <a:t>Donatella Lucchesi, CRSG</a:t>
            </a:r>
          </a:p>
        </p:txBody>
      </p:sp>
      <p:sp>
        <p:nvSpPr>
          <p:cNvPr id="6" name="Slide Number Placeholder 5">
            <a:extLst>
              <a:ext uri="{FF2B5EF4-FFF2-40B4-BE49-F238E27FC236}">
                <a16:creationId xmlns:a16="http://schemas.microsoft.com/office/drawing/2014/main" id="{122D7283-7CD0-CE43-9C73-43E322EDB075}"/>
              </a:ext>
            </a:extLst>
          </p:cNvPr>
          <p:cNvSpPr>
            <a:spLocks noGrp="1"/>
          </p:cNvSpPr>
          <p:nvPr>
            <p:ph type="sldNum" sz="quarter" idx="12"/>
          </p:nvPr>
        </p:nvSpPr>
        <p:spPr/>
        <p:txBody>
          <a:bodyPr/>
          <a:lstStyle/>
          <a:p>
            <a:fld id="{6D22F896-40B5-4ADD-8801-0D06FADFA095}" type="slidenum">
              <a:rPr lang="en-US" smtClean="0"/>
              <a:t>17</a:t>
            </a:fld>
            <a:endParaRPr lang="en-US" dirty="0"/>
          </a:p>
        </p:txBody>
      </p:sp>
      <p:sp>
        <p:nvSpPr>
          <p:cNvPr id="9" name="TextBox 8">
            <a:extLst>
              <a:ext uri="{FF2B5EF4-FFF2-40B4-BE49-F238E27FC236}">
                <a16:creationId xmlns:a16="http://schemas.microsoft.com/office/drawing/2014/main" id="{D6B60C29-4C42-D74E-A7C0-1EF3C22F7289}"/>
              </a:ext>
            </a:extLst>
          </p:cNvPr>
          <p:cNvSpPr txBox="1"/>
          <p:nvPr/>
        </p:nvSpPr>
        <p:spPr>
          <a:xfrm>
            <a:off x="540621" y="652276"/>
            <a:ext cx="7384179" cy="523220"/>
          </a:xfrm>
          <a:prstGeom prst="rect">
            <a:avLst/>
          </a:prstGeom>
          <a:noFill/>
        </p:spPr>
        <p:txBody>
          <a:bodyPr wrap="square" rtlCol="0">
            <a:spAutoFit/>
          </a:bodyPr>
          <a:lstStyle/>
          <a:p>
            <a:r>
              <a:rPr lang="en-US" sz="2800" b="1" dirty="0">
                <a:solidFill>
                  <a:schemeClr val="tx2">
                    <a:lumMod val="60000"/>
                    <a:lumOff val="40000"/>
                  </a:schemeClr>
                </a:solidFill>
                <a:latin typeface="Times New Roman" panose="02020603050405020304"/>
              </a:rPr>
              <a:t>ATLAS Recommendations </a:t>
            </a:r>
          </a:p>
        </p:txBody>
      </p:sp>
      <p:sp>
        <p:nvSpPr>
          <p:cNvPr id="12" name="TextBox 11">
            <a:extLst>
              <a:ext uri="{FF2B5EF4-FFF2-40B4-BE49-F238E27FC236}">
                <a16:creationId xmlns:a16="http://schemas.microsoft.com/office/drawing/2014/main" id="{6DFB2E89-B0F2-AB4F-AD07-DFF9998C1096}"/>
              </a:ext>
            </a:extLst>
          </p:cNvPr>
          <p:cNvSpPr txBox="1"/>
          <p:nvPr/>
        </p:nvSpPr>
        <p:spPr>
          <a:xfrm>
            <a:off x="540621" y="1298621"/>
            <a:ext cx="10038479" cy="3862596"/>
          </a:xfrm>
          <a:prstGeom prst="rect">
            <a:avLst/>
          </a:prstGeom>
          <a:noFill/>
        </p:spPr>
        <p:txBody>
          <a:bodyPr wrap="square" rtlCol="0">
            <a:spAutoFit/>
          </a:bodyPr>
          <a:lstStyle/>
          <a:p>
            <a:pPr>
              <a:buClr>
                <a:schemeClr val="tx2">
                  <a:lumMod val="60000"/>
                  <a:lumOff val="40000"/>
                </a:schemeClr>
              </a:buClr>
            </a:pPr>
            <a:endParaRPr lang="en-US" sz="2000" dirty="0">
              <a:latin typeface="Times New Roman" panose="02020603050405020304" pitchFamily="18" charset="0"/>
              <a:cs typeface="Times New Roman" panose="02020603050405020304" pitchFamily="18" charset="0"/>
            </a:endParaRPr>
          </a:p>
          <a:p>
            <a:pPr marL="342900" indent="-342900">
              <a:spcBef>
                <a:spcPts val="600"/>
              </a:spcBef>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C-RSG is concerned about the growth in the ATLAS disk usage and reliance on uncommitted CPU resources.</a:t>
            </a:r>
          </a:p>
          <a:p>
            <a:pPr marL="342900" indent="-342900">
              <a:spcBef>
                <a:spcPts val="600"/>
              </a:spcBef>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C-RSG notes that ATLAS has significantly more disk resources than CMS on the Tier-1 and Tier-2 sites. </a:t>
            </a:r>
          </a:p>
          <a:p>
            <a:pPr marL="342900" indent="-342900">
              <a:spcBef>
                <a:spcPts val="600"/>
              </a:spcBef>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The difference continues to grow in the 2019 requests: +29% at  Tier-1 and + 38% at  Tier-2. </a:t>
            </a:r>
          </a:p>
          <a:p>
            <a:pPr marL="342900" indent="-342900">
              <a:spcBef>
                <a:spcPts val="600"/>
              </a:spcBef>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ATLAS explains this by differences in the computing model such as the data format and event sizes. </a:t>
            </a:r>
          </a:p>
          <a:p>
            <a:pPr marL="342900" indent="-342900">
              <a:spcBef>
                <a:spcPts val="600"/>
              </a:spcBef>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C-RSG encourages ATLAS to consider investigating smaller data formats, higher compression rates and/or virtual data for fast simulation streams, similar to what CMS has achieved.</a:t>
            </a:r>
          </a:p>
        </p:txBody>
      </p:sp>
    </p:spTree>
    <p:extLst>
      <p:ext uri="{BB962C8B-B14F-4D97-AF65-F5344CB8AC3E}">
        <p14:creationId xmlns:p14="http://schemas.microsoft.com/office/powerpoint/2010/main" val="169802959"/>
      </p:ext>
    </p:extLst>
  </p:cSld>
  <p:clrMapOvr>
    <a:masterClrMapping/>
  </p:clrMapOvr>
  <mc:AlternateContent xmlns:mc="http://schemas.openxmlformats.org/markup-compatibility/2006">
    <mc:Choice xmlns:p14="http://schemas.microsoft.com/office/powerpoint/2010/main" Requires="p14">
      <p:transition spd="slow" p14:dur="2000" advTm="72327"/>
    </mc:Choice>
    <mc:Fallback>
      <p:transition spd="slow" advTm="72327"/>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91EEF22-721F-7D43-B50B-D4E993CEFAF5}"/>
              </a:ext>
            </a:extLst>
          </p:cNvPr>
          <p:cNvSpPr>
            <a:spLocks noGrp="1"/>
          </p:cNvSpPr>
          <p:nvPr>
            <p:ph type="dt" sz="half" idx="10"/>
          </p:nvPr>
        </p:nvSpPr>
        <p:spPr/>
        <p:txBody>
          <a:bodyPr/>
          <a:lstStyle/>
          <a:p>
            <a:r>
              <a:rPr lang="en-US" dirty="0"/>
              <a:t>April 24, 2018</a:t>
            </a:r>
          </a:p>
        </p:txBody>
      </p:sp>
      <p:sp>
        <p:nvSpPr>
          <p:cNvPr id="5" name="Footer Placeholder 4">
            <a:extLst>
              <a:ext uri="{FF2B5EF4-FFF2-40B4-BE49-F238E27FC236}">
                <a16:creationId xmlns:a16="http://schemas.microsoft.com/office/drawing/2014/main" id="{096809CE-96EB-8C48-B771-456C282C781F}"/>
              </a:ext>
            </a:extLst>
          </p:cNvPr>
          <p:cNvSpPr>
            <a:spLocks noGrp="1"/>
          </p:cNvSpPr>
          <p:nvPr>
            <p:ph type="ftr" sz="quarter" idx="11"/>
          </p:nvPr>
        </p:nvSpPr>
        <p:spPr/>
        <p:txBody>
          <a:bodyPr/>
          <a:lstStyle/>
          <a:p>
            <a:r>
              <a:rPr lang="en-US" dirty="0"/>
              <a:t>Donatella Lucchesi, CRSG</a:t>
            </a:r>
          </a:p>
        </p:txBody>
      </p:sp>
      <p:sp>
        <p:nvSpPr>
          <p:cNvPr id="6" name="Slide Number Placeholder 5">
            <a:extLst>
              <a:ext uri="{FF2B5EF4-FFF2-40B4-BE49-F238E27FC236}">
                <a16:creationId xmlns:a16="http://schemas.microsoft.com/office/drawing/2014/main" id="{122D7283-7CD0-CE43-9C73-43E322EDB075}"/>
              </a:ext>
            </a:extLst>
          </p:cNvPr>
          <p:cNvSpPr>
            <a:spLocks noGrp="1"/>
          </p:cNvSpPr>
          <p:nvPr>
            <p:ph type="sldNum" sz="quarter" idx="12"/>
          </p:nvPr>
        </p:nvSpPr>
        <p:spPr/>
        <p:txBody>
          <a:bodyPr/>
          <a:lstStyle/>
          <a:p>
            <a:fld id="{6D22F896-40B5-4ADD-8801-0D06FADFA095}" type="slidenum">
              <a:rPr lang="en-US" smtClean="0"/>
              <a:t>18</a:t>
            </a:fld>
            <a:endParaRPr lang="en-US" dirty="0"/>
          </a:p>
        </p:txBody>
      </p:sp>
      <p:sp>
        <p:nvSpPr>
          <p:cNvPr id="9" name="TextBox 8">
            <a:extLst>
              <a:ext uri="{FF2B5EF4-FFF2-40B4-BE49-F238E27FC236}">
                <a16:creationId xmlns:a16="http://schemas.microsoft.com/office/drawing/2014/main" id="{D6B60C29-4C42-D74E-A7C0-1EF3C22F7289}"/>
              </a:ext>
            </a:extLst>
          </p:cNvPr>
          <p:cNvSpPr txBox="1"/>
          <p:nvPr/>
        </p:nvSpPr>
        <p:spPr>
          <a:xfrm>
            <a:off x="540621" y="652276"/>
            <a:ext cx="7384179" cy="523220"/>
          </a:xfrm>
          <a:prstGeom prst="rect">
            <a:avLst/>
          </a:prstGeom>
          <a:noFill/>
        </p:spPr>
        <p:txBody>
          <a:bodyPr wrap="square" rtlCol="0">
            <a:spAutoFit/>
          </a:bodyPr>
          <a:lstStyle/>
          <a:p>
            <a:r>
              <a:rPr lang="en-US" sz="2800" b="1" dirty="0">
                <a:solidFill>
                  <a:schemeClr val="tx2">
                    <a:lumMod val="60000"/>
                    <a:lumOff val="40000"/>
                  </a:schemeClr>
                </a:solidFill>
                <a:latin typeface="Times New Roman" panose="02020603050405020304"/>
              </a:rPr>
              <a:t>CMS Requests for 2019</a:t>
            </a:r>
          </a:p>
        </p:txBody>
      </p:sp>
      <p:pic>
        <p:nvPicPr>
          <p:cNvPr id="3" name="Picture 2">
            <a:extLst>
              <a:ext uri="{FF2B5EF4-FFF2-40B4-BE49-F238E27FC236}">
                <a16:creationId xmlns:a16="http://schemas.microsoft.com/office/drawing/2014/main" id="{DCC9173F-9186-6549-B00A-1AF5974A2CD5}"/>
              </a:ext>
            </a:extLst>
          </p:cNvPr>
          <p:cNvPicPr>
            <a:picLocks noChangeAspect="1"/>
          </p:cNvPicPr>
          <p:nvPr/>
        </p:nvPicPr>
        <p:blipFill rotWithShape="1">
          <a:blip r:embed="rId2"/>
          <a:srcRect l="2560" t="2867" r="5917" b="19990"/>
          <a:stretch/>
        </p:blipFill>
        <p:spPr>
          <a:xfrm>
            <a:off x="738131" y="1298621"/>
            <a:ext cx="5878569" cy="3497587"/>
          </a:xfrm>
          <a:prstGeom prst="rect">
            <a:avLst/>
          </a:prstGeom>
        </p:spPr>
      </p:pic>
      <p:sp>
        <p:nvSpPr>
          <p:cNvPr id="12" name="TextBox 11">
            <a:extLst>
              <a:ext uri="{FF2B5EF4-FFF2-40B4-BE49-F238E27FC236}">
                <a16:creationId xmlns:a16="http://schemas.microsoft.com/office/drawing/2014/main" id="{B9F77451-2FF3-114F-BCB5-CBB544C6699F}"/>
              </a:ext>
            </a:extLst>
          </p:cNvPr>
          <p:cNvSpPr txBox="1"/>
          <p:nvPr/>
        </p:nvSpPr>
        <p:spPr>
          <a:xfrm>
            <a:off x="6667499" y="2250416"/>
            <a:ext cx="4188956" cy="400110"/>
          </a:xfrm>
          <a:prstGeom prst="rect">
            <a:avLst/>
          </a:prstGeom>
          <a:noFill/>
        </p:spPr>
        <p:txBody>
          <a:bodyPr wrap="square" rtlCol="0">
            <a:spAutoFit/>
          </a:bodyPr>
          <a:lstStyle/>
          <a:p>
            <a:pPr marL="342900"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CMS requests are minimal.</a:t>
            </a:r>
          </a:p>
        </p:txBody>
      </p:sp>
      <p:sp>
        <p:nvSpPr>
          <p:cNvPr id="13" name="Rectangle 12">
            <a:extLst>
              <a:ext uri="{FF2B5EF4-FFF2-40B4-BE49-F238E27FC236}">
                <a16:creationId xmlns:a16="http://schemas.microsoft.com/office/drawing/2014/main" id="{C8160D80-B16B-7745-AB16-C6374C4886A2}"/>
              </a:ext>
            </a:extLst>
          </p:cNvPr>
          <p:cNvSpPr/>
          <p:nvPr/>
        </p:nvSpPr>
        <p:spPr>
          <a:xfrm>
            <a:off x="6616700" y="2689600"/>
            <a:ext cx="5143500" cy="707886"/>
          </a:xfrm>
          <a:prstGeom prst="rect">
            <a:avLst/>
          </a:prstGeom>
        </p:spPr>
        <p:txBody>
          <a:bodyPr wrap="square">
            <a:spAutoFit/>
          </a:bodyPr>
          <a:lstStyle/>
          <a:p>
            <a:pPr marL="342900" indent="-342900">
              <a:spcBef>
                <a:spcPts val="600"/>
              </a:spcBef>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Since October RRB C-RSG notes a reduction in tape space request at Tier-1.</a:t>
            </a:r>
          </a:p>
        </p:txBody>
      </p:sp>
    </p:spTree>
    <p:extLst>
      <p:ext uri="{BB962C8B-B14F-4D97-AF65-F5344CB8AC3E}">
        <p14:creationId xmlns:p14="http://schemas.microsoft.com/office/powerpoint/2010/main" val="985223969"/>
      </p:ext>
    </p:extLst>
  </p:cSld>
  <p:clrMapOvr>
    <a:masterClrMapping/>
  </p:clrMapOvr>
  <mc:AlternateContent xmlns:mc="http://schemas.openxmlformats.org/markup-compatibility/2006">
    <mc:Choice xmlns:p14="http://schemas.microsoft.com/office/powerpoint/2010/main" Requires="p14">
      <p:transition spd="slow" p14:dur="2000" advTm="15583"/>
    </mc:Choice>
    <mc:Fallback>
      <p:transition spd="slow" advTm="15583"/>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91EEF22-721F-7D43-B50B-D4E993CEFAF5}"/>
              </a:ext>
            </a:extLst>
          </p:cNvPr>
          <p:cNvSpPr>
            <a:spLocks noGrp="1"/>
          </p:cNvSpPr>
          <p:nvPr>
            <p:ph type="dt" sz="half" idx="10"/>
          </p:nvPr>
        </p:nvSpPr>
        <p:spPr/>
        <p:txBody>
          <a:bodyPr/>
          <a:lstStyle/>
          <a:p>
            <a:r>
              <a:rPr lang="en-US" dirty="0"/>
              <a:t>April 24, 2018</a:t>
            </a:r>
          </a:p>
        </p:txBody>
      </p:sp>
      <p:sp>
        <p:nvSpPr>
          <p:cNvPr id="5" name="Footer Placeholder 4">
            <a:extLst>
              <a:ext uri="{FF2B5EF4-FFF2-40B4-BE49-F238E27FC236}">
                <a16:creationId xmlns:a16="http://schemas.microsoft.com/office/drawing/2014/main" id="{096809CE-96EB-8C48-B771-456C282C781F}"/>
              </a:ext>
            </a:extLst>
          </p:cNvPr>
          <p:cNvSpPr>
            <a:spLocks noGrp="1"/>
          </p:cNvSpPr>
          <p:nvPr>
            <p:ph type="ftr" sz="quarter" idx="11"/>
          </p:nvPr>
        </p:nvSpPr>
        <p:spPr/>
        <p:txBody>
          <a:bodyPr/>
          <a:lstStyle/>
          <a:p>
            <a:r>
              <a:rPr lang="en-US" dirty="0"/>
              <a:t>Donatella Lucchesi, CRSG</a:t>
            </a:r>
          </a:p>
        </p:txBody>
      </p:sp>
      <p:sp>
        <p:nvSpPr>
          <p:cNvPr id="6" name="Slide Number Placeholder 5">
            <a:extLst>
              <a:ext uri="{FF2B5EF4-FFF2-40B4-BE49-F238E27FC236}">
                <a16:creationId xmlns:a16="http://schemas.microsoft.com/office/drawing/2014/main" id="{122D7283-7CD0-CE43-9C73-43E322EDB075}"/>
              </a:ext>
            </a:extLst>
          </p:cNvPr>
          <p:cNvSpPr>
            <a:spLocks noGrp="1"/>
          </p:cNvSpPr>
          <p:nvPr>
            <p:ph type="sldNum" sz="quarter" idx="12"/>
          </p:nvPr>
        </p:nvSpPr>
        <p:spPr/>
        <p:txBody>
          <a:bodyPr/>
          <a:lstStyle/>
          <a:p>
            <a:fld id="{6D22F896-40B5-4ADD-8801-0D06FADFA095}" type="slidenum">
              <a:rPr lang="en-US" smtClean="0"/>
              <a:t>19</a:t>
            </a:fld>
            <a:endParaRPr lang="en-US" dirty="0"/>
          </a:p>
        </p:txBody>
      </p:sp>
      <p:sp>
        <p:nvSpPr>
          <p:cNvPr id="9" name="TextBox 8">
            <a:extLst>
              <a:ext uri="{FF2B5EF4-FFF2-40B4-BE49-F238E27FC236}">
                <a16:creationId xmlns:a16="http://schemas.microsoft.com/office/drawing/2014/main" id="{D6B60C29-4C42-D74E-A7C0-1EF3C22F7289}"/>
              </a:ext>
            </a:extLst>
          </p:cNvPr>
          <p:cNvSpPr txBox="1"/>
          <p:nvPr/>
        </p:nvSpPr>
        <p:spPr>
          <a:xfrm>
            <a:off x="540621" y="652276"/>
            <a:ext cx="7384179" cy="523220"/>
          </a:xfrm>
          <a:prstGeom prst="rect">
            <a:avLst/>
          </a:prstGeom>
          <a:noFill/>
        </p:spPr>
        <p:txBody>
          <a:bodyPr wrap="square" rtlCol="0">
            <a:spAutoFit/>
          </a:bodyPr>
          <a:lstStyle/>
          <a:p>
            <a:r>
              <a:rPr lang="en-US" sz="2800" b="1" dirty="0">
                <a:solidFill>
                  <a:schemeClr val="tx2">
                    <a:lumMod val="60000"/>
                    <a:lumOff val="40000"/>
                  </a:schemeClr>
                </a:solidFill>
                <a:latin typeface="Times New Roman" panose="02020603050405020304"/>
              </a:rPr>
              <a:t>CMS Recommendations </a:t>
            </a:r>
          </a:p>
        </p:txBody>
      </p:sp>
      <p:sp>
        <p:nvSpPr>
          <p:cNvPr id="12" name="TextBox 11">
            <a:extLst>
              <a:ext uri="{FF2B5EF4-FFF2-40B4-BE49-F238E27FC236}">
                <a16:creationId xmlns:a16="http://schemas.microsoft.com/office/drawing/2014/main" id="{6DFB2E89-B0F2-AB4F-AD07-DFF9998C1096}"/>
              </a:ext>
            </a:extLst>
          </p:cNvPr>
          <p:cNvSpPr txBox="1"/>
          <p:nvPr/>
        </p:nvSpPr>
        <p:spPr>
          <a:xfrm>
            <a:off x="540621" y="1298621"/>
            <a:ext cx="9974979" cy="2862322"/>
          </a:xfrm>
          <a:prstGeom prst="rect">
            <a:avLst/>
          </a:prstGeom>
          <a:noFill/>
        </p:spPr>
        <p:txBody>
          <a:bodyPr wrap="square" rtlCol="0">
            <a:spAutoFit/>
          </a:bodyPr>
          <a:lstStyle/>
          <a:p>
            <a:pPr marL="342900"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C-RSG notes that the 2018 pledge is now less than 5% below for disk and 8% for tape compared to C-RSG recommendations, which lowers previous C-RSG concerns about the lack for pledged resources to CMS. </a:t>
            </a:r>
          </a:p>
          <a:p>
            <a:pPr marL="342900" indent="-342900">
              <a:buClr>
                <a:schemeClr val="tx2">
                  <a:lumMod val="60000"/>
                  <a:lumOff val="40000"/>
                </a:schemeClr>
              </a:buClr>
              <a:buFont typeface="Wingdings" pitchFamily="2" charset="2"/>
              <a:buChar char="§"/>
            </a:pPr>
            <a:endParaRPr lang="en-US" sz="2000" dirty="0">
              <a:latin typeface="Times New Roman" panose="02020603050405020304" pitchFamily="18" charset="0"/>
              <a:cs typeface="Times New Roman" panose="02020603050405020304" pitchFamily="18" charset="0"/>
            </a:endParaRPr>
          </a:p>
          <a:p>
            <a:pPr marL="342900"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C-RSG applauds CMS’s work on using reduced size data-formats such as miniAOD and their investigations into even more compact nanoAOD. </a:t>
            </a:r>
          </a:p>
          <a:p>
            <a:pPr marL="342900" indent="-342900">
              <a:buClr>
                <a:schemeClr val="tx2">
                  <a:lumMod val="60000"/>
                  <a:lumOff val="40000"/>
                </a:schemeClr>
              </a:buClr>
              <a:buFont typeface="Wingdings" pitchFamily="2" charset="2"/>
              <a:buChar char="§"/>
            </a:pPr>
            <a:endParaRPr lang="en-US" sz="2000" dirty="0">
              <a:latin typeface="Times New Roman" panose="02020603050405020304" pitchFamily="18" charset="0"/>
              <a:cs typeface="Times New Roman" panose="02020603050405020304" pitchFamily="18" charset="0"/>
            </a:endParaRPr>
          </a:p>
          <a:p>
            <a:pPr marL="342900"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C-RSG recommends CMS to continue to seek improvements to the relatively low CPU efficiency, and appreciates the work done to understand the background to this.</a:t>
            </a:r>
          </a:p>
        </p:txBody>
      </p:sp>
    </p:spTree>
    <p:extLst>
      <p:ext uri="{BB962C8B-B14F-4D97-AF65-F5344CB8AC3E}">
        <p14:creationId xmlns:p14="http://schemas.microsoft.com/office/powerpoint/2010/main" val="2130469224"/>
      </p:ext>
    </p:extLst>
  </p:cSld>
  <p:clrMapOvr>
    <a:masterClrMapping/>
  </p:clrMapOvr>
  <mc:AlternateContent xmlns:mc="http://schemas.openxmlformats.org/markup-compatibility/2006">
    <mc:Choice xmlns:p14="http://schemas.microsoft.com/office/powerpoint/2010/main" Requires="p14">
      <p:transition spd="slow" p14:dur="2000" advTm="67552"/>
    </mc:Choice>
    <mc:Fallback>
      <p:transition spd="slow" advTm="67552"/>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91EEF22-721F-7D43-B50B-D4E993CEFAF5}"/>
              </a:ext>
            </a:extLst>
          </p:cNvPr>
          <p:cNvSpPr>
            <a:spLocks noGrp="1"/>
          </p:cNvSpPr>
          <p:nvPr>
            <p:ph type="dt" sz="half" idx="10"/>
          </p:nvPr>
        </p:nvSpPr>
        <p:spPr/>
        <p:txBody>
          <a:bodyPr/>
          <a:lstStyle/>
          <a:p>
            <a:r>
              <a:rPr lang="en-US" dirty="0"/>
              <a:t>April 24, 2018</a:t>
            </a:r>
          </a:p>
        </p:txBody>
      </p:sp>
      <p:sp>
        <p:nvSpPr>
          <p:cNvPr id="5" name="Footer Placeholder 4">
            <a:extLst>
              <a:ext uri="{FF2B5EF4-FFF2-40B4-BE49-F238E27FC236}">
                <a16:creationId xmlns:a16="http://schemas.microsoft.com/office/drawing/2014/main" id="{096809CE-96EB-8C48-B771-456C282C781F}"/>
              </a:ext>
            </a:extLst>
          </p:cNvPr>
          <p:cNvSpPr>
            <a:spLocks noGrp="1"/>
          </p:cNvSpPr>
          <p:nvPr>
            <p:ph type="ftr" sz="quarter" idx="11"/>
          </p:nvPr>
        </p:nvSpPr>
        <p:spPr/>
        <p:txBody>
          <a:bodyPr/>
          <a:lstStyle/>
          <a:p>
            <a:r>
              <a:rPr lang="en-US" dirty="0"/>
              <a:t>Donatella Lucchesi, CRSG</a:t>
            </a:r>
          </a:p>
        </p:txBody>
      </p:sp>
      <p:sp>
        <p:nvSpPr>
          <p:cNvPr id="6" name="Slide Number Placeholder 5">
            <a:extLst>
              <a:ext uri="{FF2B5EF4-FFF2-40B4-BE49-F238E27FC236}">
                <a16:creationId xmlns:a16="http://schemas.microsoft.com/office/drawing/2014/main" id="{122D7283-7CD0-CE43-9C73-43E322EDB075}"/>
              </a:ext>
            </a:extLst>
          </p:cNvPr>
          <p:cNvSpPr>
            <a:spLocks noGrp="1"/>
          </p:cNvSpPr>
          <p:nvPr>
            <p:ph type="sldNum" sz="quarter" idx="12"/>
          </p:nvPr>
        </p:nvSpPr>
        <p:spPr/>
        <p:txBody>
          <a:bodyPr/>
          <a:lstStyle/>
          <a:p>
            <a:fld id="{6D22F896-40B5-4ADD-8801-0D06FADFA095}" type="slidenum">
              <a:rPr lang="en-US" smtClean="0"/>
              <a:t>2</a:t>
            </a:fld>
            <a:endParaRPr lang="en-US" dirty="0"/>
          </a:p>
        </p:txBody>
      </p:sp>
      <p:sp>
        <p:nvSpPr>
          <p:cNvPr id="9" name="TextBox 8">
            <a:extLst>
              <a:ext uri="{FF2B5EF4-FFF2-40B4-BE49-F238E27FC236}">
                <a16:creationId xmlns:a16="http://schemas.microsoft.com/office/drawing/2014/main" id="{D6B60C29-4C42-D74E-A7C0-1EF3C22F7289}"/>
              </a:ext>
            </a:extLst>
          </p:cNvPr>
          <p:cNvSpPr txBox="1"/>
          <p:nvPr/>
        </p:nvSpPr>
        <p:spPr>
          <a:xfrm>
            <a:off x="540621" y="652276"/>
            <a:ext cx="6313117" cy="523220"/>
          </a:xfrm>
          <a:prstGeom prst="rect">
            <a:avLst/>
          </a:prstGeom>
          <a:noFill/>
        </p:spPr>
        <p:txBody>
          <a:bodyPr wrap="square" rtlCol="0">
            <a:spAutoFit/>
          </a:bodyPr>
          <a:lstStyle/>
          <a:p>
            <a:r>
              <a:rPr lang="en-US" sz="2800" b="1" dirty="0">
                <a:solidFill>
                  <a:srgbClr val="EE932C"/>
                </a:solidFill>
                <a:latin typeface="Times New Roman" panose="02020603050405020304"/>
              </a:rPr>
              <a:t>C-RSG membership</a:t>
            </a:r>
          </a:p>
        </p:txBody>
      </p:sp>
      <p:sp>
        <p:nvSpPr>
          <p:cNvPr id="10" name="TextBox 9">
            <a:extLst>
              <a:ext uri="{FF2B5EF4-FFF2-40B4-BE49-F238E27FC236}">
                <a16:creationId xmlns:a16="http://schemas.microsoft.com/office/drawing/2014/main" id="{12E0E729-E99E-3840-BC0F-BDA1B2311C83}"/>
              </a:ext>
            </a:extLst>
          </p:cNvPr>
          <p:cNvSpPr txBox="1"/>
          <p:nvPr/>
        </p:nvSpPr>
        <p:spPr>
          <a:xfrm>
            <a:off x="540621" y="3797042"/>
            <a:ext cx="11196598" cy="2246769"/>
          </a:xfrm>
          <a:prstGeom prst="rect">
            <a:avLst/>
          </a:prstGeom>
          <a:noFill/>
        </p:spPr>
        <p:txBody>
          <a:bodyPr wrap="square" rtlCol="0">
            <a:spAutoFit/>
          </a:bodyPr>
          <a:lstStyle/>
          <a:p>
            <a:pPr marL="342900" indent="-342900">
              <a:buClr>
                <a:srgbClr val="C00000"/>
              </a:buClr>
              <a:buFont typeface="Courier New" panose="02070309020205020404" pitchFamily="49" charset="0"/>
              <a:buChar char="o"/>
            </a:pPr>
            <a:r>
              <a:rPr lang="en-US" sz="2000" dirty="0">
                <a:solidFill>
                  <a:srgbClr val="FF0000"/>
                </a:solidFill>
                <a:latin typeface="Times New Roman" panose="02020603050405020304" pitchFamily="18" charset="0"/>
                <a:ea typeface="Times New Roman" charset="0"/>
                <a:cs typeface="Times New Roman" panose="02020603050405020304" pitchFamily="18" charset="0"/>
              </a:rPr>
              <a:t>P Sinervo</a:t>
            </a:r>
            <a:r>
              <a:rPr lang="en-US" sz="2000" dirty="0">
                <a:solidFill>
                  <a:schemeClr val="accent6"/>
                </a:solidFill>
                <a:latin typeface="Times New Roman" panose="02020603050405020304" pitchFamily="18" charset="0"/>
                <a:ea typeface="Times New Roman" charset="0"/>
                <a:cs typeface="Times New Roman" panose="02020603050405020304" pitchFamily="18" charset="0"/>
              </a:rPr>
              <a:t>, </a:t>
            </a:r>
            <a:r>
              <a:rPr lang="en-US" sz="2000" dirty="0">
                <a:latin typeface="Times New Roman" panose="02020603050405020304" pitchFamily="18" charset="0"/>
                <a:ea typeface="Times New Roman" charset="0"/>
                <a:cs typeface="Times New Roman" panose="02020603050405020304" pitchFamily="18" charset="0"/>
              </a:rPr>
              <a:t>is the new Canada representative. We welcome Sinervo, who actively participated to this scrutiny round. </a:t>
            </a:r>
            <a:endParaRPr lang="en-US" sz="1400" dirty="0">
              <a:latin typeface="Times New Roman" panose="02020603050405020304" pitchFamily="18" charset="0"/>
              <a:ea typeface="Times New Roman" charset="0"/>
              <a:cs typeface="Times New Roman" panose="02020603050405020304" pitchFamily="18" charset="0"/>
            </a:endParaRPr>
          </a:p>
          <a:p>
            <a:pPr marL="342900" indent="-342900">
              <a:buClr>
                <a:srgbClr val="C00000"/>
              </a:buClr>
              <a:buFont typeface="Courier New" panose="02070309020205020404" pitchFamily="49" charset="0"/>
              <a:buChar char="o"/>
            </a:pPr>
            <a:r>
              <a:rPr lang="en-US" sz="2000" dirty="0">
                <a:latin typeface="Times New Roman" panose="02020603050405020304" pitchFamily="18" charset="0"/>
                <a:ea typeface="Times New Roman" charset="0"/>
                <a:cs typeface="Times New Roman" panose="02020603050405020304" pitchFamily="18" charset="0"/>
              </a:rPr>
              <a:t>The group thanks Jeff Templon for his valuable contribution during the years and ask the Netherland to nominate a new representative.</a:t>
            </a:r>
            <a:endParaRPr lang="en-US" sz="1400" dirty="0">
              <a:latin typeface="Times New Roman" panose="02020603050405020304" pitchFamily="18" charset="0"/>
              <a:ea typeface="Times New Roman" charset="0"/>
              <a:cs typeface="Times New Roman" panose="02020603050405020304" pitchFamily="18" charset="0"/>
            </a:endParaRPr>
          </a:p>
          <a:p>
            <a:pPr marL="342900" indent="-342900">
              <a:buClr>
                <a:srgbClr val="C00000"/>
              </a:buClr>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Thanks to the experiment representatives for their collaboration and to </a:t>
            </a:r>
            <a:r>
              <a:rPr lang="en-US" sz="2000" dirty="0">
                <a:latin typeface="Times New Roman" panose="02020603050405020304" pitchFamily="18" charset="0"/>
                <a:ea typeface="Times New Roman" charset="0"/>
                <a:cs typeface="Times New Roman" panose="02020603050405020304" pitchFamily="18" charset="0"/>
              </a:rPr>
              <a:t>CERN management for the support.</a:t>
            </a:r>
            <a:endParaRPr lang="en-US" sz="1400" dirty="0">
              <a:latin typeface="Times New Roman" panose="02020603050405020304" pitchFamily="18" charset="0"/>
              <a:cs typeface="Times New Roman" panose="02020603050405020304" pitchFamily="18" charset="0"/>
            </a:endParaRPr>
          </a:p>
          <a:p>
            <a:pPr marL="342900" indent="-342900">
              <a:buClr>
                <a:srgbClr val="C00000"/>
              </a:buClr>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I want to thank the C-RSG members for their commitment, it is a great team! </a:t>
            </a:r>
            <a:endParaRPr lang="en-US" sz="2000" dirty="0">
              <a:latin typeface="Times New Roman" panose="02020603050405020304" pitchFamily="18" charset="0"/>
              <a:ea typeface="Times New Roman" charset="0"/>
              <a:cs typeface="Times New Roman" panose="02020603050405020304" pitchFamily="18" charset="0"/>
            </a:endParaRPr>
          </a:p>
        </p:txBody>
      </p:sp>
      <p:graphicFrame>
        <p:nvGraphicFramePr>
          <p:cNvPr id="11" name="Table 10">
            <a:extLst>
              <a:ext uri="{FF2B5EF4-FFF2-40B4-BE49-F238E27FC236}">
                <a16:creationId xmlns:a16="http://schemas.microsoft.com/office/drawing/2014/main" id="{ECD18665-4065-CE4D-AE98-050F202AD91E}"/>
              </a:ext>
            </a:extLst>
          </p:cNvPr>
          <p:cNvGraphicFramePr>
            <a:graphicFrameLocks noGrp="1"/>
          </p:cNvGraphicFramePr>
          <p:nvPr>
            <p:extLst>
              <p:ext uri="{D42A27DB-BD31-4B8C-83A1-F6EECF244321}">
                <p14:modId xmlns:p14="http://schemas.microsoft.com/office/powerpoint/2010/main" val="213583943"/>
              </p:ext>
            </p:extLst>
          </p:nvPr>
        </p:nvGraphicFramePr>
        <p:xfrm>
          <a:off x="1567738" y="1298621"/>
          <a:ext cx="7315200" cy="2377440"/>
        </p:xfrm>
        <a:graphic>
          <a:graphicData uri="http://schemas.openxmlformats.org/drawingml/2006/table">
            <a:tbl>
              <a:tblPr firstRow="1" bandRow="1"/>
              <a:tblGrid>
                <a:gridCol w="3657600">
                  <a:extLst>
                    <a:ext uri="{9D8B030D-6E8A-4147-A177-3AD203B41FA5}">
                      <a16:colId xmlns:a16="http://schemas.microsoft.com/office/drawing/2014/main" val="1697063760"/>
                    </a:ext>
                  </a:extLst>
                </a:gridCol>
                <a:gridCol w="3657600">
                  <a:extLst>
                    <a:ext uri="{9D8B030D-6E8A-4147-A177-3AD203B41FA5}">
                      <a16:colId xmlns:a16="http://schemas.microsoft.com/office/drawing/2014/main" val="1169781377"/>
                    </a:ext>
                  </a:extLst>
                </a:gridCol>
              </a:tblGrid>
              <a:tr h="393192">
                <a:tc>
                  <a:txBody>
                    <a:bodyPr/>
                    <a:lstStyle/>
                    <a:p>
                      <a:r>
                        <a:rPr lang="en-US" sz="2000" dirty="0">
                          <a:solidFill>
                            <a:schemeClr val="tx2"/>
                          </a:solidFill>
                          <a:latin typeface="Times New Roman" panose="02020603050405020304" pitchFamily="18" charset="0"/>
                          <a:ea typeface="Times New Roman" charset="0"/>
                          <a:cs typeface="Times New Roman" panose="02020603050405020304" pitchFamily="18" charset="0"/>
                        </a:rPr>
                        <a:t>C Allton (UK) </a:t>
                      </a:r>
                      <a:endParaRPr lang="en-US" sz="2000" dirty="0">
                        <a:solidFill>
                          <a:schemeClr val="tx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00" dirty="0">
                          <a:solidFill>
                            <a:schemeClr val="tx2"/>
                          </a:solidFill>
                          <a:latin typeface="Times New Roman" panose="02020603050405020304" pitchFamily="18" charset="0"/>
                          <a:ea typeface="Times New Roman" charset="0"/>
                          <a:cs typeface="Times New Roman" panose="02020603050405020304" pitchFamily="18" charset="0"/>
                        </a:rPr>
                        <a:t>J Kleist (Nordic countries) </a:t>
                      </a:r>
                      <a:endParaRPr lang="en-US" sz="2000" dirty="0">
                        <a:solidFill>
                          <a:schemeClr val="tx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99154222"/>
                  </a:ext>
                </a:extLst>
              </a:tr>
              <a:tr h="393192">
                <a:tc>
                  <a:txBody>
                    <a:bodyPr/>
                    <a:lstStyle/>
                    <a:p>
                      <a:r>
                        <a:rPr lang="en-US" sz="2000" dirty="0">
                          <a:solidFill>
                            <a:schemeClr val="tx2"/>
                          </a:solidFill>
                          <a:latin typeface="Times New Roman" panose="02020603050405020304" pitchFamily="18" charset="0"/>
                          <a:ea typeface="Times New Roman" charset="0"/>
                          <a:cs typeface="Times New Roman" panose="02020603050405020304" pitchFamily="18" charset="0"/>
                        </a:rPr>
                        <a:t>V Breton (France)</a:t>
                      </a:r>
                      <a:endParaRPr lang="en-US" sz="2000" dirty="0">
                        <a:solidFill>
                          <a:schemeClr val="tx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2"/>
                          </a:solidFill>
                          <a:latin typeface="Times New Roman" panose="02020603050405020304" pitchFamily="18" charset="0"/>
                          <a:ea typeface="Times New Roman" charset="0"/>
                          <a:cs typeface="Times New Roman" panose="02020603050405020304" pitchFamily="18" charset="0"/>
                        </a:rPr>
                        <a:t>D Lucchesi</a:t>
                      </a:r>
                      <a:r>
                        <a:rPr lang="en-US" sz="2000" baseline="30000" dirty="0">
                          <a:solidFill>
                            <a:schemeClr val="tx2"/>
                          </a:solidFill>
                          <a:latin typeface="Times New Roman" panose="02020603050405020304" pitchFamily="18" charset="0"/>
                          <a:ea typeface="Times New Roman" charset="0"/>
                          <a:cs typeface="Times New Roman" panose="02020603050405020304" pitchFamily="18" charset="0"/>
                        </a:rPr>
                        <a:t> </a:t>
                      </a:r>
                      <a:r>
                        <a:rPr lang="en-US" sz="2000" dirty="0">
                          <a:solidFill>
                            <a:schemeClr val="tx2"/>
                          </a:solidFill>
                          <a:latin typeface="Times New Roman" panose="02020603050405020304" pitchFamily="18" charset="0"/>
                          <a:ea typeface="Times New Roman" charset="0"/>
                          <a:cs typeface="Times New Roman" panose="02020603050405020304" pitchFamily="18" charset="0"/>
                        </a:rPr>
                        <a:t> (Italy, Chairman)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10269097"/>
                  </a:ext>
                </a:extLst>
              </a:tr>
              <a:tr h="393192">
                <a:tc>
                  <a:txBody>
                    <a:bodyPr/>
                    <a:lstStyle/>
                    <a:p>
                      <a:r>
                        <a:rPr lang="en-US" sz="2000" dirty="0">
                          <a:solidFill>
                            <a:schemeClr val="tx2"/>
                          </a:solidFill>
                          <a:latin typeface="Times New Roman" panose="02020603050405020304" pitchFamily="18" charset="0"/>
                          <a:ea typeface="Times New Roman" charset="0"/>
                          <a:cs typeface="Times New Roman" panose="02020603050405020304" pitchFamily="18" charset="0"/>
                        </a:rPr>
                        <a:t>G </a:t>
                      </a:r>
                      <a:r>
                        <a:rPr lang="en-US" sz="2000" dirty="0">
                          <a:solidFill>
                            <a:schemeClr val="tx2"/>
                          </a:solidFill>
                          <a:latin typeface="Times New Roman" panose="02020603050405020304" pitchFamily="18" charset="0"/>
                          <a:cs typeface="Times New Roman" panose="02020603050405020304" pitchFamily="18" charset="0"/>
                        </a:rPr>
                        <a:t>Cancio Melia</a:t>
                      </a:r>
                      <a:r>
                        <a:rPr lang="en-US" sz="2000" dirty="0">
                          <a:solidFill>
                            <a:schemeClr val="tx2"/>
                          </a:solidFill>
                          <a:latin typeface="Times New Roman" panose="02020603050405020304" pitchFamily="18" charset="0"/>
                          <a:ea typeface="Times New Roman" charset="0"/>
                          <a:cs typeface="Times New Roman" panose="02020603050405020304" pitchFamily="18" charset="0"/>
                        </a:rPr>
                        <a:t> (CERN) </a:t>
                      </a:r>
                      <a:endParaRPr lang="en-US" sz="2000" dirty="0">
                        <a:solidFill>
                          <a:schemeClr val="tx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2"/>
                          </a:solidFill>
                          <a:latin typeface="Times New Roman" panose="02020603050405020304" pitchFamily="18" charset="0"/>
                          <a:ea typeface="Times New Roman" charset="0"/>
                          <a:cs typeface="Times New Roman" panose="02020603050405020304" pitchFamily="18" charset="0"/>
                        </a:rPr>
                        <a:t>H Meinhard (CERN, scient. secr.) </a:t>
                      </a:r>
                      <a:endParaRPr lang="en-US" sz="2000" dirty="0">
                        <a:solidFill>
                          <a:schemeClr val="tx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75598912"/>
                  </a:ext>
                </a:extLst>
              </a:tr>
              <a:tr h="393192">
                <a:tc>
                  <a:txBody>
                    <a:bodyPr/>
                    <a:lstStyle/>
                    <a:p>
                      <a:r>
                        <a:rPr lang="en-US" sz="2000" dirty="0">
                          <a:solidFill>
                            <a:schemeClr val="tx2"/>
                          </a:solidFill>
                          <a:latin typeface="Times New Roman" panose="02020603050405020304" pitchFamily="18" charset="0"/>
                          <a:ea typeface="Times New Roman" charset="0"/>
                          <a:cs typeface="Times New Roman" panose="02020603050405020304" pitchFamily="18" charset="0"/>
                        </a:rPr>
                        <a:t>A Connolly</a:t>
                      </a:r>
                      <a:r>
                        <a:rPr lang="en-US" sz="2000" baseline="30000" dirty="0">
                          <a:solidFill>
                            <a:schemeClr val="tx2"/>
                          </a:solidFill>
                          <a:latin typeface="Times New Roman" panose="02020603050405020304" pitchFamily="18" charset="0"/>
                          <a:ea typeface="Times New Roman" charset="0"/>
                          <a:cs typeface="Times New Roman" panose="02020603050405020304" pitchFamily="18" charset="0"/>
                        </a:rPr>
                        <a:t>  </a:t>
                      </a:r>
                      <a:r>
                        <a:rPr lang="en-US" sz="2000" dirty="0">
                          <a:solidFill>
                            <a:schemeClr val="tx2"/>
                          </a:solidFill>
                          <a:latin typeface="Times New Roman" panose="02020603050405020304" pitchFamily="18" charset="0"/>
                          <a:ea typeface="Times New Roman" charset="0"/>
                          <a:cs typeface="Times New Roman" panose="02020603050405020304" pitchFamily="18" charset="0"/>
                        </a:rPr>
                        <a:t>(USA) </a:t>
                      </a:r>
                      <a:endParaRPr lang="en-US" sz="2000" dirty="0">
                        <a:solidFill>
                          <a:schemeClr val="tx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rgbClr val="FF0000"/>
                          </a:solidFill>
                          <a:latin typeface="Times New Roman" panose="02020603050405020304" pitchFamily="18" charset="0"/>
                          <a:ea typeface="Times New Roman" charset="0"/>
                          <a:cs typeface="Times New Roman" panose="02020603050405020304" pitchFamily="18" charset="0"/>
                        </a:rPr>
                        <a:t>P Sinervo(Canada)</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18227855"/>
                  </a:ext>
                </a:extLst>
              </a:tr>
              <a:tr h="393192">
                <a:tc>
                  <a:txBody>
                    <a:bodyPr/>
                    <a:lstStyle/>
                    <a:p>
                      <a:r>
                        <a:rPr lang="en-US" sz="2000" dirty="0">
                          <a:solidFill>
                            <a:schemeClr val="tx2"/>
                          </a:solidFill>
                          <a:latin typeface="Times New Roman" panose="02020603050405020304" pitchFamily="18" charset="0"/>
                          <a:ea typeface="Times New Roman" charset="0"/>
                          <a:cs typeface="Times New Roman" panose="02020603050405020304" pitchFamily="18" charset="0"/>
                        </a:rPr>
                        <a:t>M Delfino</a:t>
                      </a:r>
                      <a:r>
                        <a:rPr lang="en-US" sz="2000" baseline="30000" dirty="0">
                          <a:solidFill>
                            <a:schemeClr val="tx2"/>
                          </a:solidFill>
                          <a:latin typeface="Times New Roman" panose="02020603050405020304" pitchFamily="18" charset="0"/>
                          <a:ea typeface="Times New Roman" charset="0"/>
                          <a:cs typeface="Times New Roman" panose="02020603050405020304" pitchFamily="18" charset="0"/>
                        </a:rPr>
                        <a:t> </a:t>
                      </a:r>
                      <a:r>
                        <a:rPr lang="en-US" sz="2000" dirty="0">
                          <a:solidFill>
                            <a:schemeClr val="tx2"/>
                          </a:solidFill>
                          <a:latin typeface="Times New Roman" panose="02020603050405020304" pitchFamily="18" charset="0"/>
                          <a:ea typeface="Times New Roman" charset="0"/>
                          <a:cs typeface="Times New Roman" panose="02020603050405020304" pitchFamily="18" charset="0"/>
                        </a:rPr>
                        <a:t> (Spain) </a:t>
                      </a:r>
                      <a:endParaRPr lang="en-US" sz="2000" dirty="0">
                        <a:solidFill>
                          <a:schemeClr val="tx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2"/>
                          </a:solidFill>
                          <a:latin typeface="Times New Roman" panose="02020603050405020304" pitchFamily="18" charset="0"/>
                          <a:ea typeface="Times New Roman" charset="0"/>
                          <a:cs typeface="Times New Roman" panose="02020603050405020304" pitchFamily="18" charset="0"/>
                        </a:rPr>
                        <a:t>J Templon (Netherlands)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98453178"/>
                  </a:ext>
                </a:extLst>
              </a:tr>
              <a:tr h="3931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2"/>
                          </a:solidFill>
                          <a:latin typeface="Times New Roman" panose="02020603050405020304" pitchFamily="18" charset="0"/>
                          <a:ea typeface="Times New Roman" charset="0"/>
                          <a:cs typeface="Times New Roman" panose="02020603050405020304" pitchFamily="18" charset="0"/>
                        </a:rPr>
                        <a:t>F Gaede (Germany)</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dirty="0">
                        <a:solidFill>
                          <a:schemeClr val="tx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41905002"/>
                  </a:ext>
                </a:extLst>
              </a:tr>
            </a:tbl>
          </a:graphicData>
        </a:graphic>
      </p:graphicFrame>
    </p:spTree>
    <p:extLst>
      <p:ext uri="{BB962C8B-B14F-4D97-AF65-F5344CB8AC3E}">
        <p14:creationId xmlns:p14="http://schemas.microsoft.com/office/powerpoint/2010/main" val="1469500093"/>
      </p:ext>
    </p:extLst>
  </p:cSld>
  <p:clrMapOvr>
    <a:masterClrMapping/>
  </p:clrMapOvr>
  <mc:AlternateContent xmlns:mc="http://schemas.openxmlformats.org/markup-compatibility/2006">
    <mc:Choice xmlns:p14="http://schemas.microsoft.com/office/powerpoint/2010/main" Requires="p14">
      <p:transition spd="slow" p14:dur="2000" advTm="93556"/>
    </mc:Choice>
    <mc:Fallback>
      <p:transition spd="slow" advTm="93556"/>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91EEF22-721F-7D43-B50B-D4E993CEFAF5}"/>
              </a:ext>
            </a:extLst>
          </p:cNvPr>
          <p:cNvSpPr>
            <a:spLocks noGrp="1"/>
          </p:cNvSpPr>
          <p:nvPr>
            <p:ph type="dt" sz="half" idx="10"/>
          </p:nvPr>
        </p:nvSpPr>
        <p:spPr/>
        <p:txBody>
          <a:bodyPr/>
          <a:lstStyle/>
          <a:p>
            <a:r>
              <a:rPr lang="en-US" dirty="0"/>
              <a:t>April 24, 2018</a:t>
            </a:r>
          </a:p>
        </p:txBody>
      </p:sp>
      <p:sp>
        <p:nvSpPr>
          <p:cNvPr id="5" name="Footer Placeholder 4">
            <a:extLst>
              <a:ext uri="{FF2B5EF4-FFF2-40B4-BE49-F238E27FC236}">
                <a16:creationId xmlns:a16="http://schemas.microsoft.com/office/drawing/2014/main" id="{096809CE-96EB-8C48-B771-456C282C781F}"/>
              </a:ext>
            </a:extLst>
          </p:cNvPr>
          <p:cNvSpPr>
            <a:spLocks noGrp="1"/>
          </p:cNvSpPr>
          <p:nvPr>
            <p:ph type="ftr" sz="quarter" idx="11"/>
          </p:nvPr>
        </p:nvSpPr>
        <p:spPr/>
        <p:txBody>
          <a:bodyPr/>
          <a:lstStyle/>
          <a:p>
            <a:r>
              <a:rPr lang="en-US" dirty="0"/>
              <a:t>Donatella Lucchesi, CRSG</a:t>
            </a:r>
          </a:p>
        </p:txBody>
      </p:sp>
      <p:sp>
        <p:nvSpPr>
          <p:cNvPr id="6" name="Slide Number Placeholder 5">
            <a:extLst>
              <a:ext uri="{FF2B5EF4-FFF2-40B4-BE49-F238E27FC236}">
                <a16:creationId xmlns:a16="http://schemas.microsoft.com/office/drawing/2014/main" id="{122D7283-7CD0-CE43-9C73-43E322EDB075}"/>
              </a:ext>
            </a:extLst>
          </p:cNvPr>
          <p:cNvSpPr>
            <a:spLocks noGrp="1"/>
          </p:cNvSpPr>
          <p:nvPr>
            <p:ph type="sldNum" sz="quarter" idx="12"/>
          </p:nvPr>
        </p:nvSpPr>
        <p:spPr/>
        <p:txBody>
          <a:bodyPr/>
          <a:lstStyle/>
          <a:p>
            <a:fld id="{6D22F896-40B5-4ADD-8801-0D06FADFA095}" type="slidenum">
              <a:rPr lang="en-US" smtClean="0"/>
              <a:t>20</a:t>
            </a:fld>
            <a:endParaRPr lang="en-US" dirty="0"/>
          </a:p>
        </p:txBody>
      </p:sp>
      <p:sp>
        <p:nvSpPr>
          <p:cNvPr id="9" name="TextBox 8">
            <a:extLst>
              <a:ext uri="{FF2B5EF4-FFF2-40B4-BE49-F238E27FC236}">
                <a16:creationId xmlns:a16="http://schemas.microsoft.com/office/drawing/2014/main" id="{D6B60C29-4C42-D74E-A7C0-1EF3C22F7289}"/>
              </a:ext>
            </a:extLst>
          </p:cNvPr>
          <p:cNvSpPr txBox="1"/>
          <p:nvPr/>
        </p:nvSpPr>
        <p:spPr>
          <a:xfrm>
            <a:off x="540621" y="652276"/>
            <a:ext cx="7384179" cy="523220"/>
          </a:xfrm>
          <a:prstGeom prst="rect">
            <a:avLst/>
          </a:prstGeom>
          <a:noFill/>
        </p:spPr>
        <p:txBody>
          <a:bodyPr wrap="square" rtlCol="0">
            <a:spAutoFit/>
          </a:bodyPr>
          <a:lstStyle/>
          <a:p>
            <a:r>
              <a:rPr lang="en-US" sz="2800" b="1" dirty="0">
                <a:solidFill>
                  <a:schemeClr val="tx2">
                    <a:lumMod val="60000"/>
                    <a:lumOff val="40000"/>
                  </a:schemeClr>
                </a:solidFill>
                <a:latin typeface="Times New Roman" panose="02020603050405020304"/>
              </a:rPr>
              <a:t>LHCb Requests for 2019</a:t>
            </a:r>
          </a:p>
        </p:txBody>
      </p:sp>
      <p:pic>
        <p:nvPicPr>
          <p:cNvPr id="7" name="Picture 6">
            <a:extLst>
              <a:ext uri="{FF2B5EF4-FFF2-40B4-BE49-F238E27FC236}">
                <a16:creationId xmlns:a16="http://schemas.microsoft.com/office/drawing/2014/main" id="{10E5FDAC-3938-4C49-A03B-9690F943E199}"/>
              </a:ext>
            </a:extLst>
          </p:cNvPr>
          <p:cNvPicPr>
            <a:picLocks noChangeAspect="1"/>
          </p:cNvPicPr>
          <p:nvPr/>
        </p:nvPicPr>
        <p:blipFill>
          <a:blip r:embed="rId2"/>
          <a:stretch>
            <a:fillRect/>
          </a:stretch>
        </p:blipFill>
        <p:spPr>
          <a:xfrm>
            <a:off x="680321" y="1298621"/>
            <a:ext cx="5991860" cy="3511550"/>
          </a:xfrm>
          <a:prstGeom prst="rect">
            <a:avLst/>
          </a:prstGeom>
        </p:spPr>
      </p:pic>
      <p:sp>
        <p:nvSpPr>
          <p:cNvPr id="15" name="TextBox 14">
            <a:extLst>
              <a:ext uri="{FF2B5EF4-FFF2-40B4-BE49-F238E27FC236}">
                <a16:creationId xmlns:a16="http://schemas.microsoft.com/office/drawing/2014/main" id="{E4D1411E-7943-5F44-AAC2-BB9595537FAD}"/>
              </a:ext>
            </a:extLst>
          </p:cNvPr>
          <p:cNvSpPr txBox="1"/>
          <p:nvPr/>
        </p:nvSpPr>
        <p:spPr>
          <a:xfrm>
            <a:off x="540621" y="4947869"/>
            <a:ext cx="10890885" cy="1015663"/>
          </a:xfrm>
          <a:prstGeom prst="rect">
            <a:avLst/>
          </a:prstGeom>
          <a:noFill/>
        </p:spPr>
        <p:txBody>
          <a:bodyPr wrap="square" rtlCol="0">
            <a:spAutoFit/>
          </a:bodyPr>
          <a:lstStyle/>
          <a:p>
            <a:pPr marL="342900"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Additional CERN requests for data and analysis preservation Open Data project: </a:t>
            </a:r>
          </a:p>
          <a:p>
            <a:pPr marL="800100" lvl="1"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+30 kHS06-years CPU </a:t>
            </a:r>
          </a:p>
          <a:p>
            <a:pPr marL="800100" lvl="1"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+0.5 PB +0.5 PB of disk for the two projects</a:t>
            </a:r>
          </a:p>
        </p:txBody>
      </p:sp>
      <p:sp>
        <p:nvSpPr>
          <p:cNvPr id="16" name="TextBox 15">
            <a:extLst>
              <a:ext uri="{FF2B5EF4-FFF2-40B4-BE49-F238E27FC236}">
                <a16:creationId xmlns:a16="http://schemas.microsoft.com/office/drawing/2014/main" id="{C592D754-86B6-1748-9C56-DDA83E5E1DDC}"/>
              </a:ext>
            </a:extLst>
          </p:cNvPr>
          <p:cNvSpPr txBox="1"/>
          <p:nvPr/>
        </p:nvSpPr>
        <p:spPr>
          <a:xfrm>
            <a:off x="6667499" y="2250416"/>
            <a:ext cx="4188956" cy="400110"/>
          </a:xfrm>
          <a:prstGeom prst="rect">
            <a:avLst/>
          </a:prstGeom>
          <a:noFill/>
        </p:spPr>
        <p:txBody>
          <a:bodyPr wrap="square" rtlCol="0">
            <a:spAutoFit/>
          </a:bodyPr>
          <a:lstStyle/>
          <a:p>
            <a:pPr marL="342900"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LHCb requests are minimal</a:t>
            </a:r>
          </a:p>
        </p:txBody>
      </p:sp>
      <p:sp>
        <p:nvSpPr>
          <p:cNvPr id="17" name="Rectangle 16">
            <a:extLst>
              <a:ext uri="{FF2B5EF4-FFF2-40B4-BE49-F238E27FC236}">
                <a16:creationId xmlns:a16="http://schemas.microsoft.com/office/drawing/2014/main" id="{1582B6BD-79ED-FE40-AAB3-AA5165B517EF}"/>
              </a:ext>
            </a:extLst>
          </p:cNvPr>
          <p:cNvSpPr/>
          <p:nvPr/>
        </p:nvSpPr>
        <p:spPr>
          <a:xfrm>
            <a:off x="6667500" y="2689600"/>
            <a:ext cx="5143500" cy="400110"/>
          </a:xfrm>
          <a:prstGeom prst="rect">
            <a:avLst/>
          </a:prstGeom>
        </p:spPr>
        <p:txBody>
          <a:bodyPr wrap="square">
            <a:spAutoFit/>
          </a:bodyPr>
          <a:lstStyle/>
          <a:p>
            <a:pPr marL="342900" indent="-342900">
              <a:spcBef>
                <a:spcPts val="600"/>
              </a:spcBef>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Increase is driven mainly by re-stripping</a:t>
            </a:r>
          </a:p>
        </p:txBody>
      </p:sp>
    </p:spTree>
    <p:extLst>
      <p:ext uri="{BB962C8B-B14F-4D97-AF65-F5344CB8AC3E}">
        <p14:creationId xmlns:p14="http://schemas.microsoft.com/office/powerpoint/2010/main" val="4170116957"/>
      </p:ext>
    </p:extLst>
  </p:cSld>
  <p:clrMapOvr>
    <a:masterClrMapping/>
  </p:clrMapOvr>
  <mc:AlternateContent xmlns:mc="http://schemas.openxmlformats.org/markup-compatibility/2006">
    <mc:Choice xmlns:p14="http://schemas.microsoft.com/office/powerpoint/2010/main" Requires="p14">
      <p:transition spd="slow" p14:dur="2000" advTm="37633"/>
    </mc:Choice>
    <mc:Fallback>
      <p:transition spd="slow" advTm="37633"/>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91EEF22-721F-7D43-B50B-D4E993CEFAF5}"/>
              </a:ext>
            </a:extLst>
          </p:cNvPr>
          <p:cNvSpPr>
            <a:spLocks noGrp="1"/>
          </p:cNvSpPr>
          <p:nvPr>
            <p:ph type="dt" sz="half" idx="10"/>
          </p:nvPr>
        </p:nvSpPr>
        <p:spPr/>
        <p:txBody>
          <a:bodyPr/>
          <a:lstStyle/>
          <a:p>
            <a:r>
              <a:rPr lang="en-US" dirty="0"/>
              <a:t>April 24, 2018</a:t>
            </a:r>
          </a:p>
        </p:txBody>
      </p:sp>
      <p:sp>
        <p:nvSpPr>
          <p:cNvPr id="5" name="Footer Placeholder 4">
            <a:extLst>
              <a:ext uri="{FF2B5EF4-FFF2-40B4-BE49-F238E27FC236}">
                <a16:creationId xmlns:a16="http://schemas.microsoft.com/office/drawing/2014/main" id="{096809CE-96EB-8C48-B771-456C282C781F}"/>
              </a:ext>
            </a:extLst>
          </p:cNvPr>
          <p:cNvSpPr>
            <a:spLocks noGrp="1"/>
          </p:cNvSpPr>
          <p:nvPr>
            <p:ph type="ftr" sz="quarter" idx="11"/>
          </p:nvPr>
        </p:nvSpPr>
        <p:spPr/>
        <p:txBody>
          <a:bodyPr/>
          <a:lstStyle/>
          <a:p>
            <a:r>
              <a:rPr lang="en-US" dirty="0"/>
              <a:t>Donatella Lucchesi, CRSG</a:t>
            </a:r>
          </a:p>
        </p:txBody>
      </p:sp>
      <p:sp>
        <p:nvSpPr>
          <p:cNvPr id="6" name="Slide Number Placeholder 5">
            <a:extLst>
              <a:ext uri="{FF2B5EF4-FFF2-40B4-BE49-F238E27FC236}">
                <a16:creationId xmlns:a16="http://schemas.microsoft.com/office/drawing/2014/main" id="{122D7283-7CD0-CE43-9C73-43E322EDB075}"/>
              </a:ext>
            </a:extLst>
          </p:cNvPr>
          <p:cNvSpPr>
            <a:spLocks noGrp="1"/>
          </p:cNvSpPr>
          <p:nvPr>
            <p:ph type="sldNum" sz="quarter" idx="12"/>
          </p:nvPr>
        </p:nvSpPr>
        <p:spPr/>
        <p:txBody>
          <a:bodyPr/>
          <a:lstStyle/>
          <a:p>
            <a:fld id="{6D22F896-40B5-4ADD-8801-0D06FADFA095}" type="slidenum">
              <a:rPr lang="en-US" smtClean="0"/>
              <a:t>21</a:t>
            </a:fld>
            <a:endParaRPr lang="en-US" dirty="0"/>
          </a:p>
        </p:txBody>
      </p:sp>
      <p:sp>
        <p:nvSpPr>
          <p:cNvPr id="9" name="TextBox 8">
            <a:extLst>
              <a:ext uri="{FF2B5EF4-FFF2-40B4-BE49-F238E27FC236}">
                <a16:creationId xmlns:a16="http://schemas.microsoft.com/office/drawing/2014/main" id="{D6B60C29-4C42-D74E-A7C0-1EF3C22F7289}"/>
              </a:ext>
            </a:extLst>
          </p:cNvPr>
          <p:cNvSpPr txBox="1"/>
          <p:nvPr/>
        </p:nvSpPr>
        <p:spPr>
          <a:xfrm>
            <a:off x="540621" y="652276"/>
            <a:ext cx="7384179" cy="523220"/>
          </a:xfrm>
          <a:prstGeom prst="rect">
            <a:avLst/>
          </a:prstGeom>
          <a:noFill/>
        </p:spPr>
        <p:txBody>
          <a:bodyPr wrap="square" rtlCol="0">
            <a:spAutoFit/>
          </a:bodyPr>
          <a:lstStyle/>
          <a:p>
            <a:r>
              <a:rPr lang="en-US" sz="2800" b="1" dirty="0">
                <a:solidFill>
                  <a:schemeClr val="tx2">
                    <a:lumMod val="60000"/>
                    <a:lumOff val="40000"/>
                  </a:schemeClr>
                </a:solidFill>
                <a:latin typeface="Times New Roman" panose="02020603050405020304"/>
              </a:rPr>
              <a:t>LHCb Recommendations </a:t>
            </a:r>
          </a:p>
        </p:txBody>
      </p:sp>
      <p:sp>
        <p:nvSpPr>
          <p:cNvPr id="12" name="TextBox 11">
            <a:extLst>
              <a:ext uri="{FF2B5EF4-FFF2-40B4-BE49-F238E27FC236}">
                <a16:creationId xmlns:a16="http://schemas.microsoft.com/office/drawing/2014/main" id="{6DFB2E89-B0F2-AB4F-AD07-DFF9998C1096}"/>
              </a:ext>
            </a:extLst>
          </p:cNvPr>
          <p:cNvSpPr txBox="1"/>
          <p:nvPr/>
        </p:nvSpPr>
        <p:spPr>
          <a:xfrm>
            <a:off x="540621" y="1298621"/>
            <a:ext cx="9974979" cy="2862322"/>
          </a:xfrm>
          <a:prstGeom prst="rect">
            <a:avLst/>
          </a:prstGeom>
          <a:noFill/>
        </p:spPr>
        <p:txBody>
          <a:bodyPr wrap="square" rtlCol="0">
            <a:spAutoFit/>
          </a:bodyPr>
          <a:lstStyle/>
          <a:p>
            <a:pPr marL="342900"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C-RSG congratulates LHCb on the very successful management of their computing model and the links to their data processing operations, including usage monitoring and future resource prediction. </a:t>
            </a:r>
          </a:p>
          <a:p>
            <a:pPr marL="342900" indent="-342900">
              <a:buClr>
                <a:schemeClr val="tx2">
                  <a:lumMod val="60000"/>
                  <a:lumOff val="40000"/>
                </a:schemeClr>
              </a:buClr>
              <a:buFont typeface="Wingdings" pitchFamily="2" charset="2"/>
              <a:buChar char="§"/>
            </a:pPr>
            <a:endParaRPr lang="en-US" sz="2000" dirty="0">
              <a:latin typeface="Times New Roman" panose="02020603050405020304" pitchFamily="18" charset="0"/>
              <a:cs typeface="Times New Roman" panose="02020603050405020304" pitchFamily="18" charset="0"/>
            </a:endParaRPr>
          </a:p>
          <a:p>
            <a:pPr marL="342900"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C-RSG considers that LHCb has an appropriate contingency plan in case more data is accumulated in 2018 than planned. </a:t>
            </a:r>
          </a:p>
          <a:p>
            <a:pPr marL="342900" indent="-342900">
              <a:buClr>
                <a:schemeClr val="tx2">
                  <a:lumMod val="60000"/>
                  <a:lumOff val="40000"/>
                </a:schemeClr>
              </a:buClr>
              <a:buFont typeface="Wingdings" pitchFamily="2" charset="2"/>
              <a:buChar char="§"/>
            </a:pPr>
            <a:endParaRPr lang="en-US" sz="2000" dirty="0">
              <a:latin typeface="Times New Roman" panose="02020603050405020304" pitchFamily="18" charset="0"/>
              <a:cs typeface="Times New Roman" panose="02020603050405020304" pitchFamily="18" charset="0"/>
            </a:endParaRPr>
          </a:p>
          <a:p>
            <a:pPr marL="342900"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C-RSG takes note of the needs reported by LHCb for analysis and data preservation as well as for participation in CERN’s Open Data project.</a:t>
            </a:r>
          </a:p>
        </p:txBody>
      </p:sp>
    </p:spTree>
    <p:extLst>
      <p:ext uri="{BB962C8B-B14F-4D97-AF65-F5344CB8AC3E}">
        <p14:creationId xmlns:p14="http://schemas.microsoft.com/office/powerpoint/2010/main" val="364032726"/>
      </p:ext>
    </p:extLst>
  </p:cSld>
  <p:clrMapOvr>
    <a:masterClrMapping/>
  </p:clrMapOvr>
  <mc:AlternateContent xmlns:mc="http://schemas.openxmlformats.org/markup-compatibility/2006">
    <mc:Choice xmlns:p14="http://schemas.microsoft.com/office/powerpoint/2010/main" Requires="p14">
      <p:transition spd="slow" p14:dur="2000" advTm="8790"/>
    </mc:Choice>
    <mc:Fallback>
      <p:transition spd="slow" advTm="879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91EEF22-721F-7D43-B50B-D4E993CEFAF5}"/>
              </a:ext>
            </a:extLst>
          </p:cNvPr>
          <p:cNvSpPr>
            <a:spLocks noGrp="1"/>
          </p:cNvSpPr>
          <p:nvPr>
            <p:ph type="dt" sz="half" idx="10"/>
          </p:nvPr>
        </p:nvSpPr>
        <p:spPr/>
        <p:txBody>
          <a:bodyPr/>
          <a:lstStyle/>
          <a:p>
            <a:r>
              <a:rPr lang="en-US" dirty="0"/>
              <a:t>April 24, 2018</a:t>
            </a:r>
          </a:p>
        </p:txBody>
      </p:sp>
      <p:sp>
        <p:nvSpPr>
          <p:cNvPr id="5" name="Footer Placeholder 4">
            <a:extLst>
              <a:ext uri="{FF2B5EF4-FFF2-40B4-BE49-F238E27FC236}">
                <a16:creationId xmlns:a16="http://schemas.microsoft.com/office/drawing/2014/main" id="{096809CE-96EB-8C48-B771-456C282C781F}"/>
              </a:ext>
            </a:extLst>
          </p:cNvPr>
          <p:cNvSpPr>
            <a:spLocks noGrp="1"/>
          </p:cNvSpPr>
          <p:nvPr>
            <p:ph type="ftr" sz="quarter" idx="11"/>
          </p:nvPr>
        </p:nvSpPr>
        <p:spPr/>
        <p:txBody>
          <a:bodyPr/>
          <a:lstStyle/>
          <a:p>
            <a:r>
              <a:rPr lang="en-US" dirty="0"/>
              <a:t>Donatella Lucchesi, CRSG</a:t>
            </a:r>
          </a:p>
        </p:txBody>
      </p:sp>
      <p:sp>
        <p:nvSpPr>
          <p:cNvPr id="6" name="Slide Number Placeholder 5">
            <a:extLst>
              <a:ext uri="{FF2B5EF4-FFF2-40B4-BE49-F238E27FC236}">
                <a16:creationId xmlns:a16="http://schemas.microsoft.com/office/drawing/2014/main" id="{122D7283-7CD0-CE43-9C73-43E322EDB075}"/>
              </a:ext>
            </a:extLst>
          </p:cNvPr>
          <p:cNvSpPr>
            <a:spLocks noGrp="1"/>
          </p:cNvSpPr>
          <p:nvPr>
            <p:ph type="sldNum" sz="quarter" idx="12"/>
          </p:nvPr>
        </p:nvSpPr>
        <p:spPr/>
        <p:txBody>
          <a:bodyPr/>
          <a:lstStyle/>
          <a:p>
            <a:fld id="{6D22F896-40B5-4ADD-8801-0D06FADFA095}" type="slidenum">
              <a:rPr lang="en-US" smtClean="0"/>
              <a:t>22</a:t>
            </a:fld>
            <a:endParaRPr lang="en-US" dirty="0"/>
          </a:p>
        </p:txBody>
      </p:sp>
      <p:sp>
        <p:nvSpPr>
          <p:cNvPr id="9" name="TextBox 8">
            <a:extLst>
              <a:ext uri="{FF2B5EF4-FFF2-40B4-BE49-F238E27FC236}">
                <a16:creationId xmlns:a16="http://schemas.microsoft.com/office/drawing/2014/main" id="{D6B60C29-4C42-D74E-A7C0-1EF3C22F7289}"/>
              </a:ext>
            </a:extLst>
          </p:cNvPr>
          <p:cNvSpPr txBox="1"/>
          <p:nvPr/>
        </p:nvSpPr>
        <p:spPr>
          <a:xfrm>
            <a:off x="540621" y="652276"/>
            <a:ext cx="7384179" cy="523220"/>
          </a:xfrm>
          <a:prstGeom prst="rect">
            <a:avLst/>
          </a:prstGeom>
          <a:noFill/>
        </p:spPr>
        <p:txBody>
          <a:bodyPr wrap="square" rtlCol="0">
            <a:spAutoFit/>
          </a:bodyPr>
          <a:lstStyle/>
          <a:p>
            <a:r>
              <a:rPr lang="en-US" sz="2800" b="1" dirty="0">
                <a:solidFill>
                  <a:schemeClr val="tx2">
                    <a:lumMod val="60000"/>
                    <a:lumOff val="40000"/>
                  </a:schemeClr>
                </a:solidFill>
                <a:latin typeface="Times New Roman" panose="02020603050405020304"/>
              </a:rPr>
              <a:t>Contingency Plan</a:t>
            </a:r>
          </a:p>
        </p:txBody>
      </p:sp>
      <p:sp>
        <p:nvSpPr>
          <p:cNvPr id="12" name="TextBox 11">
            <a:extLst>
              <a:ext uri="{FF2B5EF4-FFF2-40B4-BE49-F238E27FC236}">
                <a16:creationId xmlns:a16="http://schemas.microsoft.com/office/drawing/2014/main" id="{6DFB2E89-B0F2-AB4F-AD07-DFF9998C1096}"/>
              </a:ext>
            </a:extLst>
          </p:cNvPr>
          <p:cNvSpPr txBox="1"/>
          <p:nvPr/>
        </p:nvSpPr>
        <p:spPr>
          <a:xfrm>
            <a:off x="540621" y="1169831"/>
            <a:ext cx="10188834" cy="4154984"/>
          </a:xfrm>
          <a:prstGeom prst="rect">
            <a:avLst/>
          </a:prstGeom>
          <a:noFill/>
        </p:spPr>
        <p:txBody>
          <a:bodyPr wrap="square" rtlCol="0">
            <a:spAutoFit/>
          </a:bodyPr>
          <a:lstStyle/>
          <a:p>
            <a:pPr>
              <a:buClr>
                <a:schemeClr val="tx2">
                  <a:lumMod val="60000"/>
                  <a:lumOff val="40000"/>
                </a:schemeClr>
              </a:buClr>
            </a:pPr>
            <a:r>
              <a:rPr lang="en-US" sz="2000" i="1" dirty="0">
                <a:latin typeface="Times New Roman" panose="02020603050405020304" pitchFamily="18" charset="0"/>
                <a:cs typeface="Times New Roman" panose="02020603050405020304" pitchFamily="18" charset="0"/>
              </a:rPr>
              <a:t>C-RSG asked the experiments, as part of future resources assessments, to provide a mitigation strategy to address changes in the assumed running conditions at the level of a 20% increase.</a:t>
            </a:r>
          </a:p>
          <a:p>
            <a:pPr>
              <a:buClr>
                <a:schemeClr val="tx2">
                  <a:lumMod val="60000"/>
                  <a:lumOff val="40000"/>
                </a:schemeClr>
              </a:buClr>
            </a:pPr>
            <a:endParaRPr lang="en-US" sz="1000" i="1" dirty="0">
              <a:latin typeface="Times New Roman" panose="02020603050405020304" pitchFamily="18" charset="0"/>
              <a:cs typeface="Times New Roman" panose="02020603050405020304" pitchFamily="18" charset="0"/>
            </a:endParaRPr>
          </a:p>
          <a:p>
            <a:pPr>
              <a:buClr>
                <a:schemeClr val="tx2">
                  <a:lumMod val="60000"/>
                  <a:lumOff val="40000"/>
                </a:schemeClr>
              </a:buClr>
            </a:pPr>
            <a:r>
              <a:rPr lang="en-US" sz="2400" b="1" dirty="0">
                <a:solidFill>
                  <a:srgbClr val="C00000"/>
                </a:solidFill>
                <a:latin typeface="Times New Roman" panose="02020603050405020304" pitchFamily="18" charset="0"/>
                <a:cs typeface="Times New Roman" panose="02020603050405020304" pitchFamily="18" charset="0"/>
              </a:rPr>
              <a:t>Answers</a:t>
            </a:r>
            <a:r>
              <a:rPr lang="en-US" sz="2000" b="1" dirty="0">
                <a:solidFill>
                  <a:srgbClr val="C00000"/>
                </a:solidFill>
                <a:latin typeface="Times New Roman" panose="02020603050405020304" pitchFamily="18" charset="0"/>
                <a:cs typeface="Times New Roman" panose="02020603050405020304" pitchFamily="18" charset="0"/>
              </a:rPr>
              <a:t>:</a:t>
            </a:r>
            <a:endParaRPr lang="en-US" sz="1000" b="1" dirty="0">
              <a:solidFill>
                <a:srgbClr val="C00000"/>
              </a:solidFill>
              <a:latin typeface="Times New Roman" panose="02020603050405020304" pitchFamily="18" charset="0"/>
              <a:cs typeface="Times New Roman" panose="02020603050405020304" pitchFamily="18" charset="0"/>
            </a:endParaRPr>
          </a:p>
          <a:p>
            <a:pPr>
              <a:spcBef>
                <a:spcPts val="600"/>
              </a:spcBef>
              <a:buClr>
                <a:schemeClr val="tx2">
                  <a:lumMod val="60000"/>
                  <a:lumOff val="40000"/>
                </a:schemeClr>
              </a:buClr>
            </a:pPr>
            <a:r>
              <a:rPr lang="en-US" sz="2000" b="1" dirty="0">
                <a:solidFill>
                  <a:srgbClr val="FF0000"/>
                </a:solidFill>
                <a:latin typeface="Times New Roman" panose="02020603050405020304" pitchFamily="18" charset="0"/>
                <a:cs typeface="Times New Roman" panose="02020603050405020304" pitchFamily="18" charset="0"/>
              </a:rPr>
              <a:t>ALICE: </a:t>
            </a:r>
          </a:p>
          <a:p>
            <a:pPr marL="342900" indent="-342900">
              <a:spcBef>
                <a:spcPts val="600"/>
              </a:spcBef>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will keep data on tape. Data reconstruction, MC, and analysis delayed until sufficient amount of CPU and disk resources are available. The required resources are expected to scale linearly with the amount of data. </a:t>
            </a:r>
          </a:p>
          <a:p>
            <a:pPr>
              <a:spcBef>
                <a:spcPts val="600"/>
              </a:spcBef>
              <a:buClr>
                <a:schemeClr val="tx2">
                  <a:lumMod val="60000"/>
                  <a:lumOff val="40000"/>
                </a:schemeClr>
              </a:buClr>
            </a:pPr>
            <a:r>
              <a:rPr lang="en-US" sz="2000" b="1" dirty="0">
                <a:solidFill>
                  <a:srgbClr val="00B050"/>
                </a:solidFill>
                <a:latin typeface="Times New Roman" panose="02020603050405020304" pitchFamily="18" charset="0"/>
                <a:cs typeface="Times New Roman" panose="02020603050405020304" pitchFamily="18" charset="0"/>
              </a:rPr>
              <a:t>ATLAS: </a:t>
            </a:r>
          </a:p>
          <a:p>
            <a:pPr marL="342900" indent="-342900">
              <a:spcBef>
                <a:spcPts val="600"/>
              </a:spcBef>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CPU Tier-0, off-load to Tier-1’s via spill-over operations with very low increase of resources.</a:t>
            </a:r>
          </a:p>
          <a:p>
            <a:pPr marL="342900" indent="-342900">
              <a:spcBef>
                <a:spcPts val="600"/>
              </a:spcBef>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Increase of +0.5 FTE to guarantee the operations. </a:t>
            </a:r>
          </a:p>
          <a:p>
            <a:pPr marL="342900" indent="-342900">
              <a:spcBef>
                <a:spcPts val="600"/>
              </a:spcBef>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Storage Tier-0: +8PB of disk and more tapes depending on how much disk will be available.</a:t>
            </a:r>
          </a:p>
        </p:txBody>
      </p:sp>
    </p:spTree>
    <p:extLst>
      <p:ext uri="{BB962C8B-B14F-4D97-AF65-F5344CB8AC3E}">
        <p14:creationId xmlns:p14="http://schemas.microsoft.com/office/powerpoint/2010/main" val="1083239937"/>
      </p:ext>
    </p:extLst>
  </p:cSld>
  <p:clrMapOvr>
    <a:masterClrMapping/>
  </p:clrMapOvr>
  <mc:AlternateContent xmlns:mc="http://schemas.openxmlformats.org/markup-compatibility/2006">
    <mc:Choice xmlns:p14="http://schemas.microsoft.com/office/powerpoint/2010/main" Requires="p14">
      <p:transition spd="slow" p14:dur="2000" advTm="88700"/>
    </mc:Choice>
    <mc:Fallback>
      <p:transition spd="slow" advTm="8870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91EEF22-721F-7D43-B50B-D4E993CEFAF5}"/>
              </a:ext>
            </a:extLst>
          </p:cNvPr>
          <p:cNvSpPr>
            <a:spLocks noGrp="1"/>
          </p:cNvSpPr>
          <p:nvPr>
            <p:ph type="dt" sz="half" idx="10"/>
          </p:nvPr>
        </p:nvSpPr>
        <p:spPr/>
        <p:txBody>
          <a:bodyPr/>
          <a:lstStyle/>
          <a:p>
            <a:r>
              <a:rPr lang="en-US" dirty="0"/>
              <a:t>April 24, 2018</a:t>
            </a:r>
          </a:p>
        </p:txBody>
      </p:sp>
      <p:sp>
        <p:nvSpPr>
          <p:cNvPr id="5" name="Footer Placeholder 4">
            <a:extLst>
              <a:ext uri="{FF2B5EF4-FFF2-40B4-BE49-F238E27FC236}">
                <a16:creationId xmlns:a16="http://schemas.microsoft.com/office/drawing/2014/main" id="{096809CE-96EB-8C48-B771-456C282C781F}"/>
              </a:ext>
            </a:extLst>
          </p:cNvPr>
          <p:cNvSpPr>
            <a:spLocks noGrp="1"/>
          </p:cNvSpPr>
          <p:nvPr>
            <p:ph type="ftr" sz="quarter" idx="11"/>
          </p:nvPr>
        </p:nvSpPr>
        <p:spPr/>
        <p:txBody>
          <a:bodyPr/>
          <a:lstStyle/>
          <a:p>
            <a:r>
              <a:rPr lang="en-US" dirty="0"/>
              <a:t>Donatella Lucchesi, CRSG</a:t>
            </a:r>
          </a:p>
        </p:txBody>
      </p:sp>
      <p:sp>
        <p:nvSpPr>
          <p:cNvPr id="6" name="Slide Number Placeholder 5">
            <a:extLst>
              <a:ext uri="{FF2B5EF4-FFF2-40B4-BE49-F238E27FC236}">
                <a16:creationId xmlns:a16="http://schemas.microsoft.com/office/drawing/2014/main" id="{122D7283-7CD0-CE43-9C73-43E322EDB075}"/>
              </a:ext>
            </a:extLst>
          </p:cNvPr>
          <p:cNvSpPr>
            <a:spLocks noGrp="1"/>
          </p:cNvSpPr>
          <p:nvPr>
            <p:ph type="sldNum" sz="quarter" idx="12"/>
          </p:nvPr>
        </p:nvSpPr>
        <p:spPr/>
        <p:txBody>
          <a:bodyPr/>
          <a:lstStyle/>
          <a:p>
            <a:fld id="{6D22F896-40B5-4ADD-8801-0D06FADFA095}" type="slidenum">
              <a:rPr lang="en-US" smtClean="0"/>
              <a:t>23</a:t>
            </a:fld>
            <a:endParaRPr lang="en-US" dirty="0"/>
          </a:p>
        </p:txBody>
      </p:sp>
      <p:sp>
        <p:nvSpPr>
          <p:cNvPr id="9" name="TextBox 8">
            <a:extLst>
              <a:ext uri="{FF2B5EF4-FFF2-40B4-BE49-F238E27FC236}">
                <a16:creationId xmlns:a16="http://schemas.microsoft.com/office/drawing/2014/main" id="{D6B60C29-4C42-D74E-A7C0-1EF3C22F7289}"/>
              </a:ext>
            </a:extLst>
          </p:cNvPr>
          <p:cNvSpPr txBox="1"/>
          <p:nvPr/>
        </p:nvSpPr>
        <p:spPr>
          <a:xfrm>
            <a:off x="540621" y="652276"/>
            <a:ext cx="7384179" cy="523220"/>
          </a:xfrm>
          <a:prstGeom prst="rect">
            <a:avLst/>
          </a:prstGeom>
          <a:noFill/>
        </p:spPr>
        <p:txBody>
          <a:bodyPr wrap="square" rtlCol="0">
            <a:spAutoFit/>
          </a:bodyPr>
          <a:lstStyle/>
          <a:p>
            <a:r>
              <a:rPr lang="en-US" sz="2800" b="1" dirty="0">
                <a:solidFill>
                  <a:schemeClr val="tx2">
                    <a:lumMod val="60000"/>
                    <a:lumOff val="40000"/>
                  </a:schemeClr>
                </a:solidFill>
                <a:latin typeface="Times New Roman" panose="02020603050405020304"/>
              </a:rPr>
              <a:t>Contingency Plan – cont’d</a:t>
            </a:r>
          </a:p>
        </p:txBody>
      </p:sp>
      <p:sp>
        <p:nvSpPr>
          <p:cNvPr id="12" name="TextBox 11">
            <a:extLst>
              <a:ext uri="{FF2B5EF4-FFF2-40B4-BE49-F238E27FC236}">
                <a16:creationId xmlns:a16="http://schemas.microsoft.com/office/drawing/2014/main" id="{6DFB2E89-B0F2-AB4F-AD07-DFF9998C1096}"/>
              </a:ext>
            </a:extLst>
          </p:cNvPr>
          <p:cNvSpPr txBox="1"/>
          <p:nvPr/>
        </p:nvSpPr>
        <p:spPr>
          <a:xfrm>
            <a:off x="540621" y="1169831"/>
            <a:ext cx="10188834" cy="4616648"/>
          </a:xfrm>
          <a:prstGeom prst="rect">
            <a:avLst/>
          </a:prstGeom>
          <a:noFill/>
        </p:spPr>
        <p:txBody>
          <a:bodyPr wrap="square" rtlCol="0">
            <a:spAutoFit/>
          </a:bodyPr>
          <a:lstStyle/>
          <a:p>
            <a:pPr>
              <a:buClr>
                <a:schemeClr val="tx2">
                  <a:lumMod val="60000"/>
                  <a:lumOff val="40000"/>
                </a:schemeClr>
              </a:buClr>
            </a:pPr>
            <a:r>
              <a:rPr lang="en-US" sz="2000" i="1" dirty="0">
                <a:latin typeface="Times New Roman" panose="02020603050405020304" pitchFamily="18" charset="0"/>
                <a:cs typeface="Times New Roman" panose="02020603050405020304" pitchFamily="18" charset="0"/>
              </a:rPr>
              <a:t>C-RSG asked the experiments, as part of future resources assessments, to provide a mitigation strategy to address changes in the assumed running conditions at the level of a 20% increase.</a:t>
            </a:r>
          </a:p>
          <a:p>
            <a:pPr>
              <a:buClr>
                <a:schemeClr val="tx2">
                  <a:lumMod val="60000"/>
                  <a:lumOff val="40000"/>
                </a:schemeClr>
              </a:buClr>
            </a:pPr>
            <a:endParaRPr lang="en-US" sz="1000" i="1" dirty="0">
              <a:latin typeface="Times New Roman" panose="02020603050405020304" pitchFamily="18" charset="0"/>
              <a:cs typeface="Times New Roman" panose="02020603050405020304" pitchFamily="18" charset="0"/>
            </a:endParaRPr>
          </a:p>
          <a:p>
            <a:pPr>
              <a:buClr>
                <a:schemeClr val="tx2">
                  <a:lumMod val="60000"/>
                  <a:lumOff val="40000"/>
                </a:schemeClr>
              </a:buClr>
            </a:pPr>
            <a:r>
              <a:rPr lang="en-US" sz="2400" b="1" dirty="0">
                <a:solidFill>
                  <a:srgbClr val="C00000"/>
                </a:solidFill>
                <a:latin typeface="Times New Roman" panose="02020603050405020304" pitchFamily="18" charset="0"/>
                <a:cs typeface="Times New Roman" panose="02020603050405020304" pitchFamily="18" charset="0"/>
              </a:rPr>
              <a:t>Answers</a:t>
            </a:r>
            <a:r>
              <a:rPr lang="en-US" sz="2000" b="1" dirty="0">
                <a:solidFill>
                  <a:srgbClr val="C00000"/>
                </a:solidFill>
                <a:latin typeface="Times New Roman" panose="02020603050405020304" pitchFamily="18" charset="0"/>
                <a:cs typeface="Times New Roman" panose="02020603050405020304" pitchFamily="18" charset="0"/>
              </a:rPr>
              <a:t>:</a:t>
            </a:r>
            <a:endParaRPr lang="en-US" sz="1000" b="1" dirty="0">
              <a:solidFill>
                <a:srgbClr val="C00000"/>
              </a:solidFill>
              <a:latin typeface="Times New Roman" panose="02020603050405020304" pitchFamily="18" charset="0"/>
              <a:cs typeface="Times New Roman" panose="02020603050405020304" pitchFamily="18" charset="0"/>
            </a:endParaRPr>
          </a:p>
          <a:p>
            <a:pPr>
              <a:spcBef>
                <a:spcPts val="600"/>
              </a:spcBef>
              <a:buClr>
                <a:schemeClr val="tx2">
                  <a:lumMod val="60000"/>
                  <a:lumOff val="40000"/>
                </a:schemeClr>
              </a:buClr>
            </a:pPr>
            <a:r>
              <a:rPr lang="en-US" sz="2000" b="1" dirty="0">
                <a:solidFill>
                  <a:srgbClr val="0070C0"/>
                </a:solidFill>
                <a:latin typeface="Times New Roman" panose="02020603050405020304" pitchFamily="18" charset="0"/>
                <a:cs typeface="Times New Roman" panose="02020603050405020304" pitchFamily="18" charset="0"/>
              </a:rPr>
              <a:t>CMS: </a:t>
            </a:r>
          </a:p>
          <a:p>
            <a:pPr marL="800100" lvl="1" indent="-342900">
              <a:spcBef>
                <a:spcPts val="600"/>
              </a:spcBef>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CPU Tier-0 use Tier-1s or CERN_T2.</a:t>
            </a:r>
          </a:p>
          <a:p>
            <a:pPr marL="800100" lvl="1" indent="-342900">
              <a:spcBef>
                <a:spcPts val="600"/>
              </a:spcBef>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CPU Tier-1 and Tier-2 delays in analysis and reprocessing. </a:t>
            </a:r>
          </a:p>
          <a:p>
            <a:pPr marL="800100" lvl="1" indent="-342900">
              <a:spcBef>
                <a:spcPts val="600"/>
              </a:spcBef>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Disk space Tier-0 move operation to Tier-1. </a:t>
            </a:r>
          </a:p>
          <a:p>
            <a:pPr marL="800100" lvl="1" indent="-342900">
              <a:spcBef>
                <a:spcPts val="600"/>
              </a:spcBef>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Disk space Tier-1,Tier-2 further reduction of AOD(SIM) copies that will go below 1. </a:t>
            </a:r>
          </a:p>
          <a:p>
            <a:pPr marL="800100" lvl="1" indent="-342900">
              <a:spcBef>
                <a:spcPts val="600"/>
              </a:spcBef>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All of the above will requiring additional operations.</a:t>
            </a:r>
          </a:p>
          <a:p>
            <a:pPr>
              <a:spcBef>
                <a:spcPts val="600"/>
              </a:spcBef>
              <a:buClr>
                <a:schemeClr val="tx2">
                  <a:lumMod val="60000"/>
                  <a:lumOff val="40000"/>
                </a:schemeClr>
              </a:buClr>
            </a:pPr>
            <a:r>
              <a:rPr lang="en-US" sz="2000" b="1" dirty="0">
                <a:solidFill>
                  <a:schemeClr val="accent1"/>
                </a:solidFill>
                <a:latin typeface="Times New Roman" panose="02020603050405020304" pitchFamily="18" charset="0"/>
                <a:cs typeface="Times New Roman" panose="02020603050405020304" pitchFamily="18" charset="0"/>
              </a:rPr>
              <a:t>LHCb</a:t>
            </a:r>
            <a:r>
              <a:rPr lang="en-US" sz="2000" dirty="0">
                <a:solidFill>
                  <a:schemeClr val="accent1"/>
                </a:solidFill>
                <a:latin typeface="Times New Roman" panose="02020603050405020304" pitchFamily="18" charset="0"/>
                <a:cs typeface="Times New Roman" panose="02020603050405020304" pitchFamily="18" charset="0"/>
              </a:rPr>
              <a:t>: </a:t>
            </a:r>
          </a:p>
          <a:p>
            <a:pPr marL="342900" indent="-342900">
              <a:spcBef>
                <a:spcPts val="600"/>
              </a:spcBef>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use the powerful online selection capabilities to park on tape specific datasets and  postpone analysis. This has a multiplying effect ⇒ simulation will also be postponed. </a:t>
            </a:r>
          </a:p>
        </p:txBody>
      </p:sp>
    </p:spTree>
    <p:extLst>
      <p:ext uri="{BB962C8B-B14F-4D97-AF65-F5344CB8AC3E}">
        <p14:creationId xmlns:p14="http://schemas.microsoft.com/office/powerpoint/2010/main" val="2251019589"/>
      </p:ext>
    </p:extLst>
  </p:cSld>
  <p:clrMapOvr>
    <a:masterClrMapping/>
  </p:clrMapOvr>
  <mc:AlternateContent xmlns:mc="http://schemas.openxmlformats.org/markup-compatibility/2006">
    <mc:Choice xmlns:p14="http://schemas.microsoft.com/office/powerpoint/2010/main" Requires="p14">
      <p:transition spd="slow" p14:dur="2000" advTm="5336"/>
    </mc:Choice>
    <mc:Fallback>
      <p:transition spd="slow" advTm="5336"/>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91EEF22-721F-7D43-B50B-D4E993CEFAF5}"/>
              </a:ext>
            </a:extLst>
          </p:cNvPr>
          <p:cNvSpPr>
            <a:spLocks noGrp="1"/>
          </p:cNvSpPr>
          <p:nvPr>
            <p:ph type="dt" sz="half" idx="10"/>
          </p:nvPr>
        </p:nvSpPr>
        <p:spPr/>
        <p:txBody>
          <a:bodyPr/>
          <a:lstStyle/>
          <a:p>
            <a:r>
              <a:rPr lang="en-US" dirty="0"/>
              <a:t>April 24, 2018</a:t>
            </a:r>
          </a:p>
        </p:txBody>
      </p:sp>
      <p:sp>
        <p:nvSpPr>
          <p:cNvPr id="5" name="Footer Placeholder 4">
            <a:extLst>
              <a:ext uri="{FF2B5EF4-FFF2-40B4-BE49-F238E27FC236}">
                <a16:creationId xmlns:a16="http://schemas.microsoft.com/office/drawing/2014/main" id="{096809CE-96EB-8C48-B771-456C282C781F}"/>
              </a:ext>
            </a:extLst>
          </p:cNvPr>
          <p:cNvSpPr>
            <a:spLocks noGrp="1"/>
          </p:cNvSpPr>
          <p:nvPr>
            <p:ph type="ftr" sz="quarter" idx="11"/>
          </p:nvPr>
        </p:nvSpPr>
        <p:spPr/>
        <p:txBody>
          <a:bodyPr/>
          <a:lstStyle/>
          <a:p>
            <a:r>
              <a:rPr lang="en-US" dirty="0"/>
              <a:t>Donatella Lucchesi, CRSG</a:t>
            </a:r>
          </a:p>
        </p:txBody>
      </p:sp>
      <p:sp>
        <p:nvSpPr>
          <p:cNvPr id="6" name="Slide Number Placeholder 5">
            <a:extLst>
              <a:ext uri="{FF2B5EF4-FFF2-40B4-BE49-F238E27FC236}">
                <a16:creationId xmlns:a16="http://schemas.microsoft.com/office/drawing/2014/main" id="{122D7283-7CD0-CE43-9C73-43E322EDB075}"/>
              </a:ext>
            </a:extLst>
          </p:cNvPr>
          <p:cNvSpPr>
            <a:spLocks noGrp="1"/>
          </p:cNvSpPr>
          <p:nvPr>
            <p:ph type="sldNum" sz="quarter" idx="12"/>
          </p:nvPr>
        </p:nvSpPr>
        <p:spPr/>
        <p:txBody>
          <a:bodyPr/>
          <a:lstStyle/>
          <a:p>
            <a:fld id="{6D22F896-40B5-4ADD-8801-0D06FADFA095}" type="slidenum">
              <a:rPr lang="en-US" smtClean="0"/>
              <a:t>24</a:t>
            </a:fld>
            <a:endParaRPr lang="en-US" dirty="0"/>
          </a:p>
        </p:txBody>
      </p:sp>
      <p:sp>
        <p:nvSpPr>
          <p:cNvPr id="9" name="TextBox 8">
            <a:extLst>
              <a:ext uri="{FF2B5EF4-FFF2-40B4-BE49-F238E27FC236}">
                <a16:creationId xmlns:a16="http://schemas.microsoft.com/office/drawing/2014/main" id="{D6B60C29-4C42-D74E-A7C0-1EF3C22F7289}"/>
              </a:ext>
            </a:extLst>
          </p:cNvPr>
          <p:cNvSpPr txBox="1"/>
          <p:nvPr/>
        </p:nvSpPr>
        <p:spPr>
          <a:xfrm>
            <a:off x="540621" y="652276"/>
            <a:ext cx="7384179" cy="523220"/>
          </a:xfrm>
          <a:prstGeom prst="rect">
            <a:avLst/>
          </a:prstGeom>
          <a:noFill/>
        </p:spPr>
        <p:txBody>
          <a:bodyPr wrap="square" rtlCol="0">
            <a:spAutoFit/>
          </a:bodyPr>
          <a:lstStyle/>
          <a:p>
            <a:r>
              <a:rPr lang="en-US" sz="2800" b="1" dirty="0">
                <a:solidFill>
                  <a:schemeClr val="tx2">
                    <a:lumMod val="60000"/>
                    <a:lumOff val="40000"/>
                  </a:schemeClr>
                </a:solidFill>
                <a:latin typeface="Times New Roman" panose="02020603050405020304"/>
              </a:rPr>
              <a:t>2020 Outlook</a:t>
            </a:r>
          </a:p>
        </p:txBody>
      </p:sp>
      <p:sp>
        <p:nvSpPr>
          <p:cNvPr id="7" name="TextBox 6">
            <a:extLst>
              <a:ext uri="{FF2B5EF4-FFF2-40B4-BE49-F238E27FC236}">
                <a16:creationId xmlns:a16="http://schemas.microsoft.com/office/drawing/2014/main" id="{89C37281-9183-FA48-B17E-D5CA0DD7A19D}"/>
              </a:ext>
            </a:extLst>
          </p:cNvPr>
          <p:cNvSpPr txBox="1"/>
          <p:nvPr/>
        </p:nvSpPr>
        <p:spPr>
          <a:xfrm>
            <a:off x="540621" y="1298621"/>
            <a:ext cx="10188834" cy="4401205"/>
          </a:xfrm>
          <a:prstGeom prst="rect">
            <a:avLst/>
          </a:prstGeom>
          <a:noFill/>
        </p:spPr>
        <p:txBody>
          <a:bodyPr wrap="square" rtlCol="0">
            <a:spAutoFit/>
          </a:bodyPr>
          <a:lstStyle/>
          <a:p>
            <a:pPr marL="342900" indent="-342900">
              <a:buClr>
                <a:schemeClr val="tx2">
                  <a:lumMod val="60000"/>
                  <a:lumOff val="40000"/>
                </a:schemeClr>
              </a:buClr>
              <a:buFont typeface="Wingdings" pitchFamily="2" charset="2"/>
              <a:buChar char="§"/>
            </a:pPr>
            <a:r>
              <a:rPr lang="en-US" sz="2000" b="1" dirty="0">
                <a:solidFill>
                  <a:srgbClr val="FF0000"/>
                </a:solidFill>
                <a:latin typeface="Times New Roman" panose="02020603050405020304" pitchFamily="18" charset="0"/>
                <a:cs typeface="Times New Roman" panose="02020603050405020304" pitchFamily="18" charset="0"/>
              </a:rPr>
              <a:t>ALICE: </a:t>
            </a:r>
            <a:r>
              <a:rPr lang="en-US" sz="2000" dirty="0">
                <a:latin typeface="Times New Roman" panose="02020603050405020304" pitchFamily="18" charset="0"/>
                <a:cs typeface="Times New Roman" panose="02020603050405020304" pitchFamily="18" charset="0"/>
              </a:rPr>
              <a:t>no CPU and tape increase. Needs for disk space: around 20% at T0 and T1 and 15% at T2. Activities: third pass for pp data and the final two passes for the Pb-Pb data and the associated MC production. </a:t>
            </a:r>
          </a:p>
          <a:p>
            <a:pPr>
              <a:buClr>
                <a:schemeClr val="tx2">
                  <a:lumMod val="60000"/>
                  <a:lumOff val="40000"/>
                </a:schemeClr>
              </a:buClr>
            </a:pPr>
            <a:r>
              <a:rPr lang="en-US" sz="2000" dirty="0">
                <a:latin typeface="Times New Roman" panose="02020603050405020304" pitchFamily="18" charset="0"/>
                <a:cs typeface="Times New Roman" panose="02020603050405020304" pitchFamily="18" charset="0"/>
              </a:rPr>
              <a:t> </a:t>
            </a:r>
          </a:p>
          <a:p>
            <a:pPr marL="342900" indent="-342900">
              <a:buClr>
                <a:schemeClr val="tx2">
                  <a:lumMod val="60000"/>
                  <a:lumOff val="40000"/>
                </a:schemeClr>
              </a:buClr>
              <a:buFont typeface="Wingdings" pitchFamily="2" charset="2"/>
              <a:buChar char="§"/>
            </a:pPr>
            <a:r>
              <a:rPr lang="en-US" sz="2000" b="1" dirty="0">
                <a:solidFill>
                  <a:srgbClr val="00B050"/>
                </a:solidFill>
                <a:latin typeface="Times New Roman" panose="02020603050405020304" pitchFamily="18" charset="0"/>
                <a:cs typeface="Times New Roman" panose="02020603050405020304" pitchFamily="18" charset="0"/>
              </a:rPr>
              <a:t>ATLAS</a:t>
            </a:r>
            <a:r>
              <a:rPr lang="en-US" sz="2000" dirty="0">
                <a:solidFill>
                  <a:srgbClr val="00B050"/>
                </a:solidFill>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ATLAS has not been able to quantify their needs for 2020 as their computing needs for LS2 still need to be understood.</a:t>
            </a:r>
          </a:p>
          <a:p>
            <a:pPr marL="342900" indent="-342900">
              <a:buClr>
                <a:schemeClr val="tx2">
                  <a:lumMod val="60000"/>
                  <a:lumOff val="40000"/>
                </a:schemeClr>
              </a:buClr>
              <a:buFont typeface="Wingdings" pitchFamily="2" charset="2"/>
              <a:buChar char="§"/>
            </a:pPr>
            <a:endParaRPr lang="en-US" sz="2000" dirty="0">
              <a:latin typeface="Times New Roman" panose="02020603050405020304" pitchFamily="18" charset="0"/>
              <a:cs typeface="Times New Roman" panose="02020603050405020304" pitchFamily="18" charset="0"/>
            </a:endParaRPr>
          </a:p>
          <a:p>
            <a:pPr marL="342900" indent="-342900">
              <a:buClr>
                <a:schemeClr val="tx2">
                  <a:lumMod val="60000"/>
                  <a:lumOff val="40000"/>
                </a:schemeClr>
              </a:buClr>
              <a:buFont typeface="Wingdings" pitchFamily="2" charset="2"/>
              <a:buChar char="§"/>
            </a:pPr>
            <a:r>
              <a:rPr lang="en-US" sz="2000" b="1" dirty="0">
                <a:solidFill>
                  <a:srgbClr val="0070C0"/>
                </a:solidFill>
                <a:latin typeface="Times New Roman" panose="02020603050405020304" pitchFamily="18" charset="0"/>
                <a:cs typeface="Times New Roman" panose="02020603050405020304" pitchFamily="18" charset="0"/>
              </a:rPr>
              <a:t>CMS: </a:t>
            </a:r>
            <a:r>
              <a:rPr lang="en-US" sz="2000" dirty="0">
                <a:latin typeface="Times New Roman" panose="02020603050405020304" pitchFamily="18" charset="0"/>
                <a:cs typeface="Times New Roman" panose="02020603050405020304" pitchFamily="18" charset="0"/>
              </a:rPr>
              <a:t>full model not in place yet, as it depends on the 2021 LHC machine parameters. At the moment,  no increase is foreseen for 2020 while it is expected a substantial increase in 2021.</a:t>
            </a:r>
          </a:p>
          <a:p>
            <a:pPr>
              <a:buClr>
                <a:schemeClr val="tx2">
                  <a:lumMod val="60000"/>
                  <a:lumOff val="40000"/>
                </a:schemeClr>
              </a:buClr>
            </a:pPr>
            <a:endParaRPr lang="en-US" sz="2000" dirty="0">
              <a:latin typeface="Times New Roman" panose="02020603050405020304" pitchFamily="18" charset="0"/>
              <a:cs typeface="Times New Roman" panose="02020603050405020304" pitchFamily="18" charset="0"/>
            </a:endParaRPr>
          </a:p>
          <a:p>
            <a:pPr marL="342900" indent="-342900">
              <a:buClr>
                <a:schemeClr val="tx2">
                  <a:lumMod val="60000"/>
                  <a:lumOff val="40000"/>
                </a:schemeClr>
              </a:buClr>
              <a:buFont typeface="Wingdings" pitchFamily="2" charset="2"/>
              <a:buChar char="§"/>
            </a:pPr>
            <a:r>
              <a:rPr lang="en-US" sz="2000" b="1" dirty="0">
                <a:solidFill>
                  <a:schemeClr val="tx2">
                    <a:lumMod val="60000"/>
                    <a:lumOff val="40000"/>
                  </a:schemeClr>
                </a:solidFill>
                <a:latin typeface="Times New Roman" panose="02020603050405020304" pitchFamily="18" charset="0"/>
                <a:cs typeface="Times New Roman" panose="02020603050405020304" pitchFamily="18" charset="0"/>
              </a:rPr>
              <a:t>LHCb</a:t>
            </a:r>
            <a:r>
              <a:rPr lang="en-US" sz="2000" dirty="0">
                <a:latin typeface="Times New Roman" panose="02020603050405020304" pitchFamily="18" charset="0"/>
                <a:cs typeface="Times New Roman" panose="02020603050405020304" pitchFamily="18" charset="0"/>
              </a:rPr>
              <a:t>: well advanced in estimating resource needs. There will be a need for 15-20% growth in CPU and disk resources, whilst tape growth is expected to be negligible. The resources will be needed to overlap the consolidation of all processed data from Run2 to prepare for Run3 </a:t>
            </a:r>
          </a:p>
          <a:p>
            <a:pPr marL="342900" indent="-342900">
              <a:buClr>
                <a:schemeClr val="tx2">
                  <a:lumMod val="60000"/>
                  <a:lumOff val="40000"/>
                </a:schemeClr>
              </a:buClr>
              <a:buFont typeface="Wingdings" pitchFamily="2" charset="2"/>
              <a:buChar char="§"/>
            </a:pPr>
            <a:endParaRPr lang="en-US" sz="2000" b="1" dirty="0">
              <a:solidFill>
                <a:schemeClr val="tx2">
                  <a:lumMod val="60000"/>
                  <a:lumOff val="4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87708587"/>
      </p:ext>
    </p:extLst>
  </p:cSld>
  <p:clrMapOvr>
    <a:masterClrMapping/>
  </p:clrMapOvr>
  <mc:AlternateContent xmlns:mc="http://schemas.openxmlformats.org/markup-compatibility/2006">
    <mc:Choice xmlns:p14="http://schemas.microsoft.com/office/powerpoint/2010/main" Requires="p14">
      <p:transition spd="slow" p14:dur="2000" advTm="86051"/>
    </mc:Choice>
    <mc:Fallback>
      <p:transition spd="slow" advTm="86051"/>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91EEF22-721F-7D43-B50B-D4E993CEFAF5}"/>
              </a:ext>
            </a:extLst>
          </p:cNvPr>
          <p:cNvSpPr>
            <a:spLocks noGrp="1"/>
          </p:cNvSpPr>
          <p:nvPr>
            <p:ph type="dt" sz="half" idx="10"/>
          </p:nvPr>
        </p:nvSpPr>
        <p:spPr/>
        <p:txBody>
          <a:bodyPr/>
          <a:lstStyle/>
          <a:p>
            <a:r>
              <a:rPr lang="en-US" dirty="0"/>
              <a:t>April 24, 2018</a:t>
            </a:r>
          </a:p>
        </p:txBody>
      </p:sp>
      <p:sp>
        <p:nvSpPr>
          <p:cNvPr id="5" name="Footer Placeholder 4">
            <a:extLst>
              <a:ext uri="{FF2B5EF4-FFF2-40B4-BE49-F238E27FC236}">
                <a16:creationId xmlns:a16="http://schemas.microsoft.com/office/drawing/2014/main" id="{096809CE-96EB-8C48-B771-456C282C781F}"/>
              </a:ext>
            </a:extLst>
          </p:cNvPr>
          <p:cNvSpPr>
            <a:spLocks noGrp="1"/>
          </p:cNvSpPr>
          <p:nvPr>
            <p:ph type="ftr" sz="quarter" idx="11"/>
          </p:nvPr>
        </p:nvSpPr>
        <p:spPr/>
        <p:txBody>
          <a:bodyPr/>
          <a:lstStyle/>
          <a:p>
            <a:r>
              <a:rPr lang="en-US" dirty="0"/>
              <a:t>Donatella Lucchesi, CRSG</a:t>
            </a:r>
          </a:p>
        </p:txBody>
      </p:sp>
      <p:sp>
        <p:nvSpPr>
          <p:cNvPr id="6" name="Slide Number Placeholder 5">
            <a:extLst>
              <a:ext uri="{FF2B5EF4-FFF2-40B4-BE49-F238E27FC236}">
                <a16:creationId xmlns:a16="http://schemas.microsoft.com/office/drawing/2014/main" id="{122D7283-7CD0-CE43-9C73-43E322EDB075}"/>
              </a:ext>
            </a:extLst>
          </p:cNvPr>
          <p:cNvSpPr>
            <a:spLocks noGrp="1"/>
          </p:cNvSpPr>
          <p:nvPr>
            <p:ph type="sldNum" sz="quarter" idx="12"/>
          </p:nvPr>
        </p:nvSpPr>
        <p:spPr/>
        <p:txBody>
          <a:bodyPr/>
          <a:lstStyle/>
          <a:p>
            <a:fld id="{6D22F896-40B5-4ADD-8801-0D06FADFA095}" type="slidenum">
              <a:rPr lang="en-US" smtClean="0"/>
              <a:t>25</a:t>
            </a:fld>
            <a:endParaRPr lang="en-US" dirty="0"/>
          </a:p>
        </p:txBody>
      </p:sp>
      <p:sp>
        <p:nvSpPr>
          <p:cNvPr id="9" name="TextBox 8">
            <a:extLst>
              <a:ext uri="{FF2B5EF4-FFF2-40B4-BE49-F238E27FC236}">
                <a16:creationId xmlns:a16="http://schemas.microsoft.com/office/drawing/2014/main" id="{D6B60C29-4C42-D74E-A7C0-1EF3C22F7289}"/>
              </a:ext>
            </a:extLst>
          </p:cNvPr>
          <p:cNvSpPr txBox="1"/>
          <p:nvPr/>
        </p:nvSpPr>
        <p:spPr>
          <a:xfrm>
            <a:off x="540621" y="652276"/>
            <a:ext cx="7384179" cy="523220"/>
          </a:xfrm>
          <a:prstGeom prst="rect">
            <a:avLst/>
          </a:prstGeom>
          <a:noFill/>
        </p:spPr>
        <p:txBody>
          <a:bodyPr wrap="square" rtlCol="0">
            <a:spAutoFit/>
          </a:bodyPr>
          <a:lstStyle/>
          <a:p>
            <a:r>
              <a:rPr lang="en-US" sz="2800" b="1" dirty="0">
                <a:solidFill>
                  <a:schemeClr val="tx2">
                    <a:lumMod val="60000"/>
                    <a:lumOff val="40000"/>
                  </a:schemeClr>
                </a:solidFill>
                <a:latin typeface="Times New Roman" panose="02020603050405020304"/>
              </a:rPr>
              <a:t>Comments and Recommendations</a:t>
            </a:r>
          </a:p>
        </p:txBody>
      </p:sp>
      <p:sp>
        <p:nvSpPr>
          <p:cNvPr id="12" name="TextBox 11">
            <a:extLst>
              <a:ext uri="{FF2B5EF4-FFF2-40B4-BE49-F238E27FC236}">
                <a16:creationId xmlns:a16="http://schemas.microsoft.com/office/drawing/2014/main" id="{6DFB2E89-B0F2-AB4F-AD07-DFF9998C1096}"/>
              </a:ext>
            </a:extLst>
          </p:cNvPr>
          <p:cNvSpPr txBox="1"/>
          <p:nvPr/>
        </p:nvSpPr>
        <p:spPr>
          <a:xfrm>
            <a:off x="540621" y="1298621"/>
            <a:ext cx="9974979" cy="5016758"/>
          </a:xfrm>
          <a:prstGeom prst="rect">
            <a:avLst/>
          </a:prstGeom>
          <a:noFill/>
        </p:spPr>
        <p:txBody>
          <a:bodyPr wrap="square" rtlCol="0">
            <a:spAutoFit/>
          </a:bodyPr>
          <a:lstStyle/>
          <a:p>
            <a:pPr marL="342900" indent="-342900">
              <a:buClr>
                <a:schemeClr val="tx2">
                  <a:lumMod val="60000"/>
                  <a:lumOff val="40000"/>
                </a:schemeClr>
              </a:buClr>
              <a:buFont typeface="Wingdings" pitchFamily="2" charset="2"/>
              <a:buChar char="q"/>
            </a:pPr>
            <a:r>
              <a:rPr lang="en-US" sz="2000" dirty="0">
                <a:latin typeface="Times New Roman" panose="02020603050405020304" pitchFamily="18" charset="0"/>
                <a:cs typeface="Times New Roman" panose="02020603050405020304" pitchFamily="18" charset="0"/>
              </a:rPr>
              <a:t>Only partial disk space accounting is available,  C-RSG would require to monitor also the Tier-2 disk space usage starting from the next scrutiny. </a:t>
            </a:r>
          </a:p>
          <a:p>
            <a:pPr marL="342900" indent="-342900">
              <a:buClr>
                <a:schemeClr val="tx2">
                  <a:lumMod val="60000"/>
                  <a:lumOff val="40000"/>
                </a:schemeClr>
              </a:buClr>
              <a:buFont typeface="Wingdings" pitchFamily="2" charset="2"/>
              <a:buChar char="q"/>
            </a:pPr>
            <a:endParaRPr lang="en-US" sz="2000" dirty="0">
              <a:latin typeface="Times New Roman" panose="02020603050405020304" pitchFamily="18" charset="0"/>
              <a:cs typeface="Times New Roman" panose="02020603050405020304" pitchFamily="18" charset="0"/>
            </a:endParaRPr>
          </a:p>
          <a:p>
            <a:pPr marL="342900" indent="-342900">
              <a:buClr>
                <a:schemeClr val="tx2">
                  <a:lumMod val="60000"/>
                  <a:lumOff val="40000"/>
                </a:schemeClr>
              </a:buClr>
              <a:buFont typeface="Wingdings" pitchFamily="2" charset="2"/>
              <a:buChar char="q"/>
            </a:pPr>
            <a:r>
              <a:rPr lang="en-US" sz="2000" dirty="0">
                <a:latin typeface="Times New Roman" panose="02020603050405020304" pitchFamily="18" charset="0"/>
                <a:cs typeface="Times New Roman" panose="02020603050405020304" pitchFamily="18" charset="0"/>
              </a:rPr>
              <a:t>In the shutdown years the purchasing profile can be different with respect to data taking periods. C-RSG would request that the experiments for the next scrutiny provide requests assuming: </a:t>
            </a:r>
          </a:p>
          <a:p>
            <a:pPr marL="800100" lvl="1"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the purchasing will be delayed until the begin of Run 3; </a:t>
            </a:r>
          </a:p>
          <a:p>
            <a:pPr marL="800100" lvl="1"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the resources are provided year by year during the shutdown. </a:t>
            </a:r>
          </a:p>
          <a:p>
            <a:pPr marL="800100" lvl="1" indent="-342900">
              <a:buClr>
                <a:schemeClr val="tx2">
                  <a:lumMod val="60000"/>
                  <a:lumOff val="40000"/>
                </a:schemeClr>
              </a:buClr>
              <a:buFont typeface="Wingdings" pitchFamily="2" charset="2"/>
              <a:buChar char="§"/>
            </a:pPr>
            <a:endParaRPr lang="en-US" sz="2000" dirty="0">
              <a:latin typeface="Times New Roman" panose="02020603050405020304" pitchFamily="18" charset="0"/>
              <a:cs typeface="Times New Roman" panose="02020603050405020304" pitchFamily="18" charset="0"/>
            </a:endParaRPr>
          </a:p>
          <a:p>
            <a:pPr marL="342900" indent="-342900">
              <a:buClr>
                <a:schemeClr val="tx2">
                  <a:lumMod val="60000"/>
                  <a:lumOff val="40000"/>
                </a:schemeClr>
              </a:buClr>
              <a:buFont typeface="Wingdings" pitchFamily="2" charset="2"/>
              <a:buChar char="q"/>
            </a:pPr>
            <a:r>
              <a:rPr lang="en-US" sz="2000" dirty="0">
                <a:latin typeface="Times New Roman" panose="02020603050405020304" pitchFamily="18" charset="0"/>
                <a:cs typeface="Times New Roman" panose="02020603050405020304" pitchFamily="18" charset="0"/>
              </a:rPr>
              <a:t>The C-RSG requests that CERN’s expectations for the resource as function of time for Run 3 be documented and communicated to the experiments prior to the start of Run 3. </a:t>
            </a:r>
          </a:p>
          <a:p>
            <a:pPr marL="342900" indent="-342900">
              <a:buClr>
                <a:schemeClr val="tx2">
                  <a:lumMod val="60000"/>
                  <a:lumOff val="40000"/>
                </a:schemeClr>
              </a:buClr>
              <a:buFont typeface="Wingdings" pitchFamily="2" charset="2"/>
              <a:buChar char="q"/>
            </a:pPr>
            <a:endParaRPr lang="en-US" sz="2000" dirty="0">
              <a:latin typeface="Times New Roman" panose="02020603050405020304" pitchFamily="18" charset="0"/>
              <a:cs typeface="Times New Roman" panose="02020603050405020304" pitchFamily="18" charset="0"/>
            </a:endParaRPr>
          </a:p>
          <a:p>
            <a:pPr marL="342900" indent="-342900">
              <a:buClr>
                <a:schemeClr val="tx2">
                  <a:lumMod val="60000"/>
                  <a:lumOff val="40000"/>
                </a:schemeClr>
              </a:buClr>
              <a:buFont typeface="Wingdings" pitchFamily="2" charset="2"/>
              <a:buChar char="q"/>
            </a:pPr>
            <a:r>
              <a:rPr lang="en-US" sz="2000" dirty="0">
                <a:latin typeface="Times New Roman" panose="02020603050405020304" pitchFamily="18" charset="0"/>
                <a:cs typeface="Times New Roman" panose="02020603050405020304" pitchFamily="18" charset="0"/>
              </a:rPr>
              <a:t>The C-RSG commends the experiments for having started the activity on long term data preservation and their involvement on making data available for education through Open Data Portal. C-RSG recommends that these projects are discussed within WLCG and the experiments in order to have a structured projects with the appropriate funding. </a:t>
            </a:r>
          </a:p>
        </p:txBody>
      </p:sp>
    </p:spTree>
    <p:extLst>
      <p:ext uri="{BB962C8B-B14F-4D97-AF65-F5344CB8AC3E}">
        <p14:creationId xmlns:p14="http://schemas.microsoft.com/office/powerpoint/2010/main" val="1978917368"/>
      </p:ext>
    </p:extLst>
  </p:cSld>
  <p:clrMapOvr>
    <a:masterClrMapping/>
  </p:clrMapOvr>
  <mc:AlternateContent xmlns:mc="http://schemas.openxmlformats.org/markup-compatibility/2006">
    <mc:Choice xmlns:p14="http://schemas.microsoft.com/office/powerpoint/2010/main" Requires="p14">
      <p:transition spd="slow" p14:dur="2000" advTm="117334"/>
    </mc:Choice>
    <mc:Fallback>
      <p:transition spd="slow" advTm="11733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91EEF22-721F-7D43-B50B-D4E993CEFAF5}"/>
              </a:ext>
            </a:extLst>
          </p:cNvPr>
          <p:cNvSpPr>
            <a:spLocks noGrp="1"/>
          </p:cNvSpPr>
          <p:nvPr>
            <p:ph type="dt" sz="half" idx="10"/>
          </p:nvPr>
        </p:nvSpPr>
        <p:spPr/>
        <p:txBody>
          <a:bodyPr/>
          <a:lstStyle/>
          <a:p>
            <a:r>
              <a:rPr lang="en-US" dirty="0"/>
              <a:t>April 24, 2018</a:t>
            </a:r>
          </a:p>
        </p:txBody>
      </p:sp>
      <p:sp>
        <p:nvSpPr>
          <p:cNvPr id="5" name="Footer Placeholder 4">
            <a:extLst>
              <a:ext uri="{FF2B5EF4-FFF2-40B4-BE49-F238E27FC236}">
                <a16:creationId xmlns:a16="http://schemas.microsoft.com/office/drawing/2014/main" id="{096809CE-96EB-8C48-B771-456C282C781F}"/>
              </a:ext>
            </a:extLst>
          </p:cNvPr>
          <p:cNvSpPr>
            <a:spLocks noGrp="1"/>
          </p:cNvSpPr>
          <p:nvPr>
            <p:ph type="ftr" sz="quarter" idx="11"/>
          </p:nvPr>
        </p:nvSpPr>
        <p:spPr/>
        <p:txBody>
          <a:bodyPr/>
          <a:lstStyle/>
          <a:p>
            <a:r>
              <a:rPr lang="en-US" dirty="0"/>
              <a:t>Donatella Lucchesi, CRSG</a:t>
            </a:r>
          </a:p>
        </p:txBody>
      </p:sp>
      <p:sp>
        <p:nvSpPr>
          <p:cNvPr id="6" name="Slide Number Placeholder 5">
            <a:extLst>
              <a:ext uri="{FF2B5EF4-FFF2-40B4-BE49-F238E27FC236}">
                <a16:creationId xmlns:a16="http://schemas.microsoft.com/office/drawing/2014/main" id="{122D7283-7CD0-CE43-9C73-43E322EDB075}"/>
              </a:ext>
            </a:extLst>
          </p:cNvPr>
          <p:cNvSpPr>
            <a:spLocks noGrp="1"/>
          </p:cNvSpPr>
          <p:nvPr>
            <p:ph type="sldNum" sz="quarter" idx="12"/>
          </p:nvPr>
        </p:nvSpPr>
        <p:spPr/>
        <p:txBody>
          <a:bodyPr/>
          <a:lstStyle/>
          <a:p>
            <a:fld id="{6D22F896-40B5-4ADD-8801-0D06FADFA095}" type="slidenum">
              <a:rPr lang="en-US" smtClean="0"/>
              <a:t>26</a:t>
            </a:fld>
            <a:endParaRPr lang="en-US" dirty="0"/>
          </a:p>
        </p:txBody>
      </p:sp>
      <p:sp>
        <p:nvSpPr>
          <p:cNvPr id="9" name="TextBox 8">
            <a:extLst>
              <a:ext uri="{FF2B5EF4-FFF2-40B4-BE49-F238E27FC236}">
                <a16:creationId xmlns:a16="http://schemas.microsoft.com/office/drawing/2014/main" id="{D6B60C29-4C42-D74E-A7C0-1EF3C22F7289}"/>
              </a:ext>
            </a:extLst>
          </p:cNvPr>
          <p:cNvSpPr txBox="1"/>
          <p:nvPr/>
        </p:nvSpPr>
        <p:spPr>
          <a:xfrm>
            <a:off x="540621" y="652276"/>
            <a:ext cx="7384179" cy="523220"/>
          </a:xfrm>
          <a:prstGeom prst="rect">
            <a:avLst/>
          </a:prstGeom>
          <a:noFill/>
        </p:spPr>
        <p:txBody>
          <a:bodyPr wrap="square" rtlCol="0">
            <a:spAutoFit/>
          </a:bodyPr>
          <a:lstStyle/>
          <a:p>
            <a:r>
              <a:rPr lang="en-US" sz="2800" b="1" dirty="0">
                <a:solidFill>
                  <a:schemeClr val="tx2">
                    <a:lumMod val="60000"/>
                    <a:lumOff val="40000"/>
                  </a:schemeClr>
                </a:solidFill>
                <a:latin typeface="Times New Roman" panose="02020603050405020304"/>
              </a:rPr>
              <a:t>Comments and Recommendations cont’d</a:t>
            </a:r>
          </a:p>
        </p:txBody>
      </p:sp>
      <p:sp>
        <p:nvSpPr>
          <p:cNvPr id="12" name="TextBox 11">
            <a:extLst>
              <a:ext uri="{FF2B5EF4-FFF2-40B4-BE49-F238E27FC236}">
                <a16:creationId xmlns:a16="http://schemas.microsoft.com/office/drawing/2014/main" id="{6DFB2E89-B0F2-AB4F-AD07-DFF9998C1096}"/>
              </a:ext>
            </a:extLst>
          </p:cNvPr>
          <p:cNvSpPr txBox="1"/>
          <p:nvPr/>
        </p:nvSpPr>
        <p:spPr>
          <a:xfrm>
            <a:off x="540621" y="1298621"/>
            <a:ext cx="9974979" cy="4401205"/>
          </a:xfrm>
          <a:prstGeom prst="rect">
            <a:avLst/>
          </a:prstGeom>
          <a:noFill/>
        </p:spPr>
        <p:txBody>
          <a:bodyPr wrap="square" rtlCol="0">
            <a:spAutoFit/>
          </a:bodyPr>
          <a:lstStyle/>
          <a:p>
            <a:pPr marL="342900" indent="-342900">
              <a:buClr>
                <a:schemeClr val="tx2">
                  <a:lumMod val="60000"/>
                  <a:lumOff val="40000"/>
                </a:schemeClr>
              </a:buClr>
              <a:buFont typeface="Wingdings" pitchFamily="2" charset="2"/>
              <a:buChar char="q"/>
            </a:pPr>
            <a:r>
              <a:rPr lang="en-US" sz="2000" dirty="0">
                <a:latin typeface="Times New Roman" panose="02020603050405020304" pitchFamily="18" charset="0"/>
                <a:cs typeface="Times New Roman" panose="02020603050405020304" pitchFamily="18" charset="0"/>
              </a:rPr>
              <a:t>The C-RSG appreciates the continued work on increasing the computational efficiency and on reducing the CPU and disk resources requirements. The C-RSG hopes that all the experiments reach the same level of involvement in improving the computational efficiency and reducing the data size format.</a:t>
            </a:r>
          </a:p>
          <a:p>
            <a:pPr marL="342900" indent="-342900">
              <a:buClr>
                <a:schemeClr val="tx2">
                  <a:lumMod val="60000"/>
                  <a:lumOff val="40000"/>
                </a:schemeClr>
              </a:buClr>
              <a:buFont typeface="Wingdings" pitchFamily="2" charset="2"/>
              <a:buChar char="q"/>
            </a:pPr>
            <a:endParaRPr lang="en-US" sz="2000" dirty="0">
              <a:latin typeface="Times New Roman" panose="02020603050405020304" pitchFamily="18" charset="0"/>
              <a:cs typeface="Times New Roman" panose="02020603050405020304" pitchFamily="18" charset="0"/>
            </a:endParaRPr>
          </a:p>
          <a:p>
            <a:pPr marL="342900" indent="-342900">
              <a:buClr>
                <a:schemeClr val="tx2">
                  <a:lumMod val="60000"/>
                  <a:lumOff val="40000"/>
                </a:schemeClr>
              </a:buClr>
              <a:buFont typeface="Wingdings" pitchFamily="2" charset="2"/>
              <a:buChar char="q"/>
            </a:pPr>
            <a:r>
              <a:rPr lang="en-US" sz="2000" dirty="0">
                <a:latin typeface="Times New Roman" panose="02020603050405020304" pitchFamily="18" charset="0"/>
                <a:cs typeface="Times New Roman" panose="02020603050405020304" pitchFamily="18" charset="0"/>
              </a:rPr>
              <a:t>The C-RSG would request that as part of future resources assessments the experiments provide a proposed mitigation strategy to address changes in the assumed running conditions for the experiment at the level of a 20% increase. </a:t>
            </a:r>
          </a:p>
          <a:p>
            <a:pPr marL="342900" indent="-342900">
              <a:buClr>
                <a:schemeClr val="tx2">
                  <a:lumMod val="60000"/>
                  <a:lumOff val="40000"/>
                </a:schemeClr>
              </a:buClr>
              <a:buFont typeface="Wingdings" pitchFamily="2" charset="2"/>
              <a:buChar char="q"/>
            </a:pPr>
            <a:endParaRPr lang="en-US" sz="2000" dirty="0">
              <a:latin typeface="Times New Roman" panose="02020603050405020304" pitchFamily="18" charset="0"/>
              <a:cs typeface="Times New Roman" panose="02020603050405020304" pitchFamily="18" charset="0"/>
            </a:endParaRPr>
          </a:p>
          <a:p>
            <a:pPr marL="342900" indent="-342900">
              <a:buClr>
                <a:schemeClr val="tx2">
                  <a:lumMod val="60000"/>
                  <a:lumOff val="40000"/>
                </a:schemeClr>
              </a:buClr>
              <a:buFont typeface="Wingdings" pitchFamily="2" charset="2"/>
              <a:buChar char="q"/>
            </a:pPr>
            <a:r>
              <a:rPr lang="en-US" sz="2000" dirty="0">
                <a:latin typeface="Times New Roman" panose="02020603050405020304" pitchFamily="18" charset="0"/>
                <a:cs typeface="Times New Roman" panose="02020603050405020304" pitchFamily="18" charset="0"/>
              </a:rPr>
              <a:t>Experiments are encouraged to gather accounting information on the use of non-WLCG resources in order to be able to report them in future to the C-RSG. Furthermore we welcome the fact that every experiment has made use of their HLT farms to augment their CPU resources. </a:t>
            </a:r>
          </a:p>
          <a:p>
            <a:pPr marL="342900" indent="-342900">
              <a:buClr>
                <a:schemeClr val="tx2">
                  <a:lumMod val="60000"/>
                  <a:lumOff val="40000"/>
                </a:schemeClr>
              </a:buClr>
              <a:buFont typeface="Wingdings" pitchFamily="2" charset="2"/>
              <a:buChar char="q"/>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77401023"/>
      </p:ext>
    </p:extLst>
  </p:cSld>
  <p:clrMapOvr>
    <a:masterClrMapping/>
  </p:clrMapOvr>
  <mc:AlternateContent xmlns:mc="http://schemas.openxmlformats.org/markup-compatibility/2006">
    <mc:Choice xmlns:p14="http://schemas.microsoft.com/office/powerpoint/2010/main" Requires="p14">
      <p:transition spd="slow" p14:dur="2000" advTm="82689"/>
    </mc:Choice>
    <mc:Fallback>
      <p:transition spd="slow" advTm="8268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91EEF22-721F-7D43-B50B-D4E993CEFAF5}"/>
              </a:ext>
            </a:extLst>
          </p:cNvPr>
          <p:cNvSpPr>
            <a:spLocks noGrp="1"/>
          </p:cNvSpPr>
          <p:nvPr>
            <p:ph type="dt" sz="half" idx="10"/>
          </p:nvPr>
        </p:nvSpPr>
        <p:spPr/>
        <p:txBody>
          <a:bodyPr/>
          <a:lstStyle/>
          <a:p>
            <a:r>
              <a:rPr lang="en-US" dirty="0"/>
              <a:t>April 24, 2018</a:t>
            </a:r>
          </a:p>
        </p:txBody>
      </p:sp>
      <p:sp>
        <p:nvSpPr>
          <p:cNvPr id="5" name="Footer Placeholder 4">
            <a:extLst>
              <a:ext uri="{FF2B5EF4-FFF2-40B4-BE49-F238E27FC236}">
                <a16:creationId xmlns:a16="http://schemas.microsoft.com/office/drawing/2014/main" id="{096809CE-96EB-8C48-B771-456C282C781F}"/>
              </a:ext>
            </a:extLst>
          </p:cNvPr>
          <p:cNvSpPr>
            <a:spLocks noGrp="1"/>
          </p:cNvSpPr>
          <p:nvPr>
            <p:ph type="ftr" sz="quarter" idx="11"/>
          </p:nvPr>
        </p:nvSpPr>
        <p:spPr/>
        <p:txBody>
          <a:bodyPr/>
          <a:lstStyle/>
          <a:p>
            <a:r>
              <a:rPr lang="en-US" dirty="0"/>
              <a:t>Donatella Lucchesi, CRSG</a:t>
            </a:r>
          </a:p>
        </p:txBody>
      </p:sp>
      <p:sp>
        <p:nvSpPr>
          <p:cNvPr id="6" name="Slide Number Placeholder 5">
            <a:extLst>
              <a:ext uri="{FF2B5EF4-FFF2-40B4-BE49-F238E27FC236}">
                <a16:creationId xmlns:a16="http://schemas.microsoft.com/office/drawing/2014/main" id="{122D7283-7CD0-CE43-9C73-43E322EDB075}"/>
              </a:ext>
            </a:extLst>
          </p:cNvPr>
          <p:cNvSpPr>
            <a:spLocks noGrp="1"/>
          </p:cNvSpPr>
          <p:nvPr>
            <p:ph type="sldNum" sz="quarter" idx="12"/>
          </p:nvPr>
        </p:nvSpPr>
        <p:spPr/>
        <p:txBody>
          <a:bodyPr/>
          <a:lstStyle/>
          <a:p>
            <a:fld id="{6D22F896-40B5-4ADD-8801-0D06FADFA095}" type="slidenum">
              <a:rPr lang="en-US" smtClean="0"/>
              <a:t>3</a:t>
            </a:fld>
            <a:endParaRPr lang="en-US" dirty="0"/>
          </a:p>
        </p:txBody>
      </p:sp>
      <p:sp>
        <p:nvSpPr>
          <p:cNvPr id="9" name="TextBox 8">
            <a:extLst>
              <a:ext uri="{FF2B5EF4-FFF2-40B4-BE49-F238E27FC236}">
                <a16:creationId xmlns:a16="http://schemas.microsoft.com/office/drawing/2014/main" id="{D6B60C29-4C42-D74E-A7C0-1EF3C22F7289}"/>
              </a:ext>
            </a:extLst>
          </p:cNvPr>
          <p:cNvSpPr txBox="1"/>
          <p:nvPr/>
        </p:nvSpPr>
        <p:spPr>
          <a:xfrm>
            <a:off x="540621" y="652276"/>
            <a:ext cx="6313117" cy="523220"/>
          </a:xfrm>
          <a:prstGeom prst="rect">
            <a:avLst/>
          </a:prstGeom>
          <a:noFill/>
        </p:spPr>
        <p:txBody>
          <a:bodyPr wrap="square" rtlCol="0">
            <a:spAutoFit/>
          </a:bodyPr>
          <a:lstStyle/>
          <a:p>
            <a:r>
              <a:rPr lang="en-US" sz="2800" b="1" dirty="0">
                <a:solidFill>
                  <a:schemeClr val="tx2">
                    <a:lumMod val="60000"/>
                    <a:lumOff val="40000"/>
                  </a:schemeClr>
                </a:solidFill>
                <a:latin typeface="Times New Roman" panose="02020603050405020304"/>
              </a:rPr>
              <a:t>General Usage - CPU</a:t>
            </a:r>
          </a:p>
        </p:txBody>
      </p:sp>
      <p:pic>
        <p:nvPicPr>
          <p:cNvPr id="3" name="Picture 2">
            <a:extLst>
              <a:ext uri="{FF2B5EF4-FFF2-40B4-BE49-F238E27FC236}">
                <a16:creationId xmlns:a16="http://schemas.microsoft.com/office/drawing/2014/main" id="{20CAEDB5-D609-EF4D-AD56-D75755AF549B}"/>
              </a:ext>
            </a:extLst>
          </p:cNvPr>
          <p:cNvPicPr>
            <a:picLocks noChangeAspect="1"/>
          </p:cNvPicPr>
          <p:nvPr/>
        </p:nvPicPr>
        <p:blipFill>
          <a:blip r:embed="rId2"/>
          <a:stretch>
            <a:fillRect/>
          </a:stretch>
        </p:blipFill>
        <p:spPr>
          <a:xfrm>
            <a:off x="3679203" y="4080616"/>
            <a:ext cx="3918585" cy="23749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Picture 13">
            <a:extLst>
              <a:ext uri="{FF2B5EF4-FFF2-40B4-BE49-F238E27FC236}">
                <a16:creationId xmlns:a16="http://schemas.microsoft.com/office/drawing/2014/main" id="{4E4CAF8B-D370-0645-B8D1-FB163E79198A}"/>
              </a:ext>
            </a:extLst>
          </p:cNvPr>
          <p:cNvPicPr>
            <a:picLocks noChangeAspect="1"/>
          </p:cNvPicPr>
          <p:nvPr/>
        </p:nvPicPr>
        <p:blipFill>
          <a:blip r:embed="rId3"/>
          <a:stretch>
            <a:fillRect/>
          </a:stretch>
        </p:blipFill>
        <p:spPr>
          <a:xfrm>
            <a:off x="6582543" y="1703176"/>
            <a:ext cx="3922776" cy="237744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0" name="Picture 19">
            <a:extLst>
              <a:ext uri="{FF2B5EF4-FFF2-40B4-BE49-F238E27FC236}">
                <a16:creationId xmlns:a16="http://schemas.microsoft.com/office/drawing/2014/main" id="{EA27680B-9DBF-F84F-B42B-51228872B9DF}"/>
              </a:ext>
            </a:extLst>
          </p:cNvPr>
          <p:cNvPicPr>
            <a:picLocks noChangeAspect="1"/>
          </p:cNvPicPr>
          <p:nvPr/>
        </p:nvPicPr>
        <p:blipFill>
          <a:blip r:embed="rId4"/>
          <a:stretch>
            <a:fillRect/>
          </a:stretch>
        </p:blipFill>
        <p:spPr>
          <a:xfrm>
            <a:off x="775862" y="1705716"/>
            <a:ext cx="3918585" cy="23749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mc:AlternateContent xmlns:mc="http://schemas.openxmlformats.org/markup-compatibility/2006">
        <mc:Choice xmlns:a14="http://schemas.microsoft.com/office/drawing/2010/main" Requires="a14">
          <p:sp>
            <p:nvSpPr>
              <p:cNvPr id="25" name="TextBox 24">
                <a:extLst>
                  <a:ext uri="{FF2B5EF4-FFF2-40B4-BE49-F238E27FC236}">
                    <a16:creationId xmlns:a16="http://schemas.microsoft.com/office/drawing/2014/main" id="{29DC2B6D-5D0D-6E42-B4AA-8EF3352D8172}"/>
                  </a:ext>
                </a:extLst>
              </p:cNvPr>
              <p:cNvSpPr txBox="1"/>
              <p:nvPr/>
            </p:nvSpPr>
            <p:spPr>
              <a:xfrm>
                <a:off x="622300" y="1181100"/>
                <a:ext cx="9175397" cy="445956"/>
              </a:xfrm>
              <a:prstGeom prst="rect">
                <a:avLst/>
              </a:prstGeom>
              <a:noFill/>
            </p:spPr>
            <p:txBody>
              <a:bodyPr wrap="none" rtlCol="0">
                <a:spAutoFit/>
              </a:bodyPr>
              <a:lstStyle/>
              <a:p>
                <a:r>
                  <a:rPr lang="en-US" sz="2000" dirty="0">
                    <a:latin typeface="Times New Roman" panose="02020603050405020304" pitchFamily="18" charset="0"/>
                    <a:cs typeface="Times New Roman" panose="02020603050405020304" pitchFamily="18" charset="0"/>
                  </a:rPr>
                  <a:t>For each Tier, Percentage, </a:t>
                </a:r>
                <a14:m>
                  <m:oMath xmlns:m="http://schemas.openxmlformats.org/officeDocument/2006/math">
                    <m:r>
                      <m:rPr>
                        <m:sty m:val="p"/>
                      </m:rPr>
                      <a:rPr lang="en-US" sz="2000" b="0" i="0" smtClean="0">
                        <a:latin typeface="Cambria Math" panose="02040503050406030204" pitchFamily="18" charset="0"/>
                        <a:cs typeface="Times New Roman" panose="02020603050405020304" pitchFamily="18" charset="0"/>
                      </a:rPr>
                      <m:t>y</m:t>
                    </m:r>
                    <m:r>
                      <a:rPr lang="en-US" sz="2000" b="0" i="1" smtClean="0">
                        <a:latin typeface="Cambria Math" panose="02040503050406030204" pitchFamily="18" charset="0"/>
                        <a:cs typeface="Times New Roman" panose="02020603050405020304" pitchFamily="18" charset="0"/>
                      </a:rPr>
                      <m:t>=</m:t>
                    </m:r>
                    <m:f>
                      <m:fPr>
                        <m:type m:val="lin"/>
                        <m:ctrlPr>
                          <a:rPr lang="en-US" sz="2000" b="0" i="1" smtClean="0">
                            <a:latin typeface="Cambria Math" panose="02040503050406030204" pitchFamily="18" charset="0"/>
                            <a:cs typeface="Times New Roman" panose="02020603050405020304" pitchFamily="18" charset="0"/>
                          </a:rPr>
                        </m:ctrlPr>
                      </m:fPr>
                      <m:num>
                        <m:sSub>
                          <m:sSubPr>
                            <m:ctrlPr>
                              <a:rPr lang="en-US" sz="2000" i="1">
                                <a:latin typeface="Cambria Math" panose="02040503050406030204" pitchFamily="18" charset="0"/>
                                <a:cs typeface="Times New Roman" panose="02020603050405020304" pitchFamily="18" charset="0"/>
                              </a:rPr>
                            </m:ctrlPr>
                          </m:sSubPr>
                          <m:e>
                            <m:d>
                              <m:dPr>
                                <m:ctrlPr>
                                  <a:rPr lang="en-US" sz="2000" i="1">
                                    <a:latin typeface="Cambria Math" panose="02040503050406030204" pitchFamily="18" charset="0"/>
                                    <a:cs typeface="Times New Roman" panose="02020603050405020304" pitchFamily="18" charset="0"/>
                                  </a:rPr>
                                </m:ctrlPr>
                              </m:dPr>
                              <m:e>
                                <m:r>
                                  <a:rPr lang="en-US" sz="2000" i="1">
                                    <a:latin typeface="Cambria Math" panose="02040503050406030204" pitchFamily="18" charset="0"/>
                                    <a:cs typeface="Times New Roman" panose="02020603050405020304" pitchFamily="18" charset="0"/>
                                  </a:rPr>
                                  <m:t>𝐶𝑃𝑈𝑢𝑠𝑒𝑑</m:t>
                                </m:r>
                              </m:e>
                            </m:d>
                          </m:e>
                          <m:sub>
                            <m:r>
                              <a:rPr lang="en-US" sz="2000" i="1">
                                <a:latin typeface="Cambria Math" panose="02040503050406030204" pitchFamily="18" charset="0"/>
                                <a:cs typeface="Times New Roman" panose="02020603050405020304" pitchFamily="18" charset="0"/>
                              </a:rPr>
                              <m:t>𝑒𝑥𝑝𝑒𝑟𝑖𝑚𝑒𝑛𝑡</m:t>
                            </m:r>
                          </m:sub>
                        </m:sSub>
                      </m:num>
                      <m:den>
                        <m:nary>
                          <m:naryPr>
                            <m:chr m:val="∑"/>
                            <m:supHide m:val="on"/>
                            <m:ctrlPr>
                              <a:rPr lang="en-US" sz="2000" i="1">
                                <a:latin typeface="Cambria Math" panose="02040503050406030204" pitchFamily="18" charset="0"/>
                                <a:cs typeface="Times New Roman" panose="02020603050405020304" pitchFamily="18" charset="0"/>
                              </a:rPr>
                            </m:ctrlPr>
                          </m:naryPr>
                          <m:sub>
                            <m:r>
                              <m:rPr>
                                <m:brk m:alnAt="7"/>
                              </m:rPr>
                              <a:rPr lang="en-US" sz="2000" i="1">
                                <a:latin typeface="Cambria Math" panose="02040503050406030204" pitchFamily="18" charset="0"/>
                                <a:cs typeface="Times New Roman" panose="02020603050405020304" pitchFamily="18" charset="0"/>
                              </a:rPr>
                              <m:t>𝐴</m:t>
                            </m:r>
                            <m:r>
                              <a:rPr lang="en-US" sz="2000" i="1">
                                <a:latin typeface="Cambria Math" panose="02040503050406030204" pitchFamily="18" charset="0"/>
                                <a:cs typeface="Times New Roman" panose="02020603050405020304" pitchFamily="18" charset="0"/>
                              </a:rPr>
                              <m:t>𝑙𝑙</m:t>
                            </m:r>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𝑒𝑥𝑝𝑒𝑟𝑖𝑚𝑒𝑛𝑡𝑠</m:t>
                            </m:r>
                          </m:sub>
                          <m:sup/>
                          <m:e>
                            <m:d>
                              <m:dPr>
                                <m:ctrlPr>
                                  <a:rPr lang="en-US" sz="2000" i="1">
                                    <a:latin typeface="Cambria Math" panose="02040503050406030204" pitchFamily="18" charset="0"/>
                                    <a:cs typeface="Times New Roman" panose="02020603050405020304" pitchFamily="18" charset="0"/>
                                  </a:rPr>
                                </m:ctrlPr>
                              </m:dPr>
                              <m:e>
                                <m:r>
                                  <a:rPr lang="en-US" sz="2000" i="1">
                                    <a:latin typeface="Cambria Math" panose="02040503050406030204" pitchFamily="18" charset="0"/>
                                    <a:cs typeface="Times New Roman" panose="02020603050405020304" pitchFamily="18" charset="0"/>
                                  </a:rPr>
                                  <m:t>𝐶𝑃𝑈𝑢𝑠𝑒𝑑</m:t>
                                </m:r>
                              </m:e>
                            </m:d>
                          </m:e>
                        </m:nary>
                      </m:den>
                    </m:f>
                  </m:oMath>
                </a14:m>
                <a:endParaRPr lang="en-US" sz="2000" dirty="0">
                  <a:latin typeface="Times New Roman" panose="02020603050405020304" pitchFamily="18" charset="0"/>
                  <a:cs typeface="Times New Roman" panose="02020603050405020304" pitchFamily="18" charset="0"/>
                </a:endParaRPr>
              </a:p>
            </p:txBody>
          </p:sp>
        </mc:Choice>
        <mc:Fallback>
          <p:sp>
            <p:nvSpPr>
              <p:cNvPr id="25" name="TextBox 24">
                <a:extLst>
                  <a:ext uri="{FF2B5EF4-FFF2-40B4-BE49-F238E27FC236}">
                    <a16:creationId xmlns:a16="http://schemas.microsoft.com/office/drawing/2014/main" id="{29DC2B6D-5D0D-6E42-B4AA-8EF3352D8172}"/>
                  </a:ext>
                </a:extLst>
              </p:cNvPr>
              <p:cNvSpPr txBox="1">
                <a:spLocks noRot="1" noChangeAspect="1" noMove="1" noResize="1" noEditPoints="1" noAdjustHandles="1" noChangeArrowheads="1" noChangeShapeType="1" noTextEdit="1"/>
              </p:cNvSpPr>
              <p:nvPr/>
            </p:nvSpPr>
            <p:spPr>
              <a:xfrm>
                <a:off x="622300" y="1181100"/>
                <a:ext cx="9175397" cy="445956"/>
              </a:xfrm>
              <a:prstGeom prst="rect">
                <a:avLst/>
              </a:prstGeom>
              <a:blipFill>
                <a:blip r:embed="rId5"/>
                <a:stretch>
                  <a:fillRect l="-553" t="-138889" b="-211111"/>
                </a:stretch>
              </a:blipFill>
            </p:spPr>
            <p:txBody>
              <a:bodyPr/>
              <a:lstStyle/>
              <a:p>
                <a:r>
                  <a:rPr lang="en-US">
                    <a:noFill/>
                  </a:rPr>
                  <a:t> </a:t>
                </a:r>
              </a:p>
            </p:txBody>
          </p:sp>
        </mc:Fallback>
      </mc:AlternateContent>
    </p:spTree>
    <p:extLst>
      <p:ext uri="{BB962C8B-B14F-4D97-AF65-F5344CB8AC3E}">
        <p14:creationId xmlns:p14="http://schemas.microsoft.com/office/powerpoint/2010/main" val="3790097045"/>
      </p:ext>
    </p:extLst>
  </p:cSld>
  <p:clrMapOvr>
    <a:masterClrMapping/>
  </p:clrMapOvr>
  <mc:AlternateContent xmlns:mc="http://schemas.openxmlformats.org/markup-compatibility/2006">
    <mc:Choice xmlns:p14="http://schemas.microsoft.com/office/powerpoint/2010/main" Requires="p14">
      <p:transition spd="slow" p14:dur="2000" advTm="150948"/>
    </mc:Choice>
    <mc:Fallback>
      <p:transition spd="slow" advTm="150948"/>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91EEF22-721F-7D43-B50B-D4E993CEFAF5}"/>
              </a:ext>
            </a:extLst>
          </p:cNvPr>
          <p:cNvSpPr>
            <a:spLocks noGrp="1"/>
          </p:cNvSpPr>
          <p:nvPr>
            <p:ph type="dt" sz="half" idx="10"/>
          </p:nvPr>
        </p:nvSpPr>
        <p:spPr/>
        <p:txBody>
          <a:bodyPr/>
          <a:lstStyle/>
          <a:p>
            <a:r>
              <a:rPr lang="en-US" dirty="0"/>
              <a:t>April 24, 2018</a:t>
            </a:r>
          </a:p>
        </p:txBody>
      </p:sp>
      <p:sp>
        <p:nvSpPr>
          <p:cNvPr id="5" name="Footer Placeholder 4">
            <a:extLst>
              <a:ext uri="{FF2B5EF4-FFF2-40B4-BE49-F238E27FC236}">
                <a16:creationId xmlns:a16="http://schemas.microsoft.com/office/drawing/2014/main" id="{096809CE-96EB-8C48-B771-456C282C781F}"/>
              </a:ext>
            </a:extLst>
          </p:cNvPr>
          <p:cNvSpPr>
            <a:spLocks noGrp="1"/>
          </p:cNvSpPr>
          <p:nvPr>
            <p:ph type="ftr" sz="quarter" idx="11"/>
          </p:nvPr>
        </p:nvSpPr>
        <p:spPr/>
        <p:txBody>
          <a:bodyPr/>
          <a:lstStyle/>
          <a:p>
            <a:r>
              <a:rPr lang="en-US" dirty="0"/>
              <a:t>Donatella Lucchesi, CRSG</a:t>
            </a:r>
          </a:p>
        </p:txBody>
      </p:sp>
      <p:sp>
        <p:nvSpPr>
          <p:cNvPr id="6" name="Slide Number Placeholder 5">
            <a:extLst>
              <a:ext uri="{FF2B5EF4-FFF2-40B4-BE49-F238E27FC236}">
                <a16:creationId xmlns:a16="http://schemas.microsoft.com/office/drawing/2014/main" id="{122D7283-7CD0-CE43-9C73-43E322EDB075}"/>
              </a:ext>
            </a:extLst>
          </p:cNvPr>
          <p:cNvSpPr>
            <a:spLocks noGrp="1"/>
          </p:cNvSpPr>
          <p:nvPr>
            <p:ph type="sldNum" sz="quarter" idx="12"/>
          </p:nvPr>
        </p:nvSpPr>
        <p:spPr/>
        <p:txBody>
          <a:bodyPr/>
          <a:lstStyle/>
          <a:p>
            <a:fld id="{6D22F896-40B5-4ADD-8801-0D06FADFA095}" type="slidenum">
              <a:rPr lang="en-US" smtClean="0"/>
              <a:t>4</a:t>
            </a:fld>
            <a:endParaRPr lang="en-US" dirty="0"/>
          </a:p>
        </p:txBody>
      </p:sp>
      <p:sp>
        <p:nvSpPr>
          <p:cNvPr id="9" name="TextBox 8">
            <a:extLst>
              <a:ext uri="{FF2B5EF4-FFF2-40B4-BE49-F238E27FC236}">
                <a16:creationId xmlns:a16="http://schemas.microsoft.com/office/drawing/2014/main" id="{D6B60C29-4C42-D74E-A7C0-1EF3C22F7289}"/>
              </a:ext>
            </a:extLst>
          </p:cNvPr>
          <p:cNvSpPr txBox="1"/>
          <p:nvPr/>
        </p:nvSpPr>
        <p:spPr>
          <a:xfrm>
            <a:off x="540621" y="652276"/>
            <a:ext cx="6313117" cy="523220"/>
          </a:xfrm>
          <a:prstGeom prst="rect">
            <a:avLst/>
          </a:prstGeom>
          <a:noFill/>
        </p:spPr>
        <p:txBody>
          <a:bodyPr wrap="square" rtlCol="0">
            <a:spAutoFit/>
          </a:bodyPr>
          <a:lstStyle/>
          <a:p>
            <a:r>
              <a:rPr lang="en-US" sz="2800" b="1" dirty="0">
                <a:solidFill>
                  <a:schemeClr val="tx2">
                    <a:lumMod val="60000"/>
                    <a:lumOff val="40000"/>
                  </a:schemeClr>
                </a:solidFill>
                <a:latin typeface="Times New Roman" panose="02020603050405020304"/>
              </a:rPr>
              <a:t>General Usage – Disk Space</a:t>
            </a:r>
          </a:p>
        </p:txBody>
      </p:sp>
      <p:pic>
        <p:nvPicPr>
          <p:cNvPr id="12" name="Picture 11">
            <a:extLst>
              <a:ext uri="{FF2B5EF4-FFF2-40B4-BE49-F238E27FC236}">
                <a16:creationId xmlns:a16="http://schemas.microsoft.com/office/drawing/2014/main" id="{F65837F4-F67A-9949-9135-4F491D453D51}"/>
              </a:ext>
            </a:extLst>
          </p:cNvPr>
          <p:cNvPicPr>
            <a:picLocks noChangeAspect="1"/>
          </p:cNvPicPr>
          <p:nvPr/>
        </p:nvPicPr>
        <p:blipFill>
          <a:blip r:embed="rId2"/>
          <a:stretch>
            <a:fillRect/>
          </a:stretch>
        </p:blipFill>
        <p:spPr>
          <a:xfrm>
            <a:off x="6294400" y="2268565"/>
            <a:ext cx="4610100" cy="2794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8" name="Picture 17">
            <a:extLst>
              <a:ext uri="{FF2B5EF4-FFF2-40B4-BE49-F238E27FC236}">
                <a16:creationId xmlns:a16="http://schemas.microsoft.com/office/drawing/2014/main" id="{6A8CE909-57AD-E540-92B4-35C2CA419D9F}"/>
              </a:ext>
            </a:extLst>
          </p:cNvPr>
          <p:cNvPicPr>
            <a:picLocks noChangeAspect="1"/>
          </p:cNvPicPr>
          <p:nvPr/>
        </p:nvPicPr>
        <p:blipFill>
          <a:blip r:embed="rId3"/>
          <a:stretch>
            <a:fillRect/>
          </a:stretch>
        </p:blipFill>
        <p:spPr>
          <a:xfrm>
            <a:off x="848588" y="2281109"/>
            <a:ext cx="4610100" cy="2794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DDD6B969-9851-5441-B5A4-2BE6B77484A6}"/>
                  </a:ext>
                </a:extLst>
              </p:cNvPr>
              <p:cNvSpPr txBox="1"/>
              <p:nvPr/>
            </p:nvSpPr>
            <p:spPr>
              <a:xfrm>
                <a:off x="622300" y="1181100"/>
                <a:ext cx="9386544" cy="445956"/>
              </a:xfrm>
              <a:prstGeom prst="rect">
                <a:avLst/>
              </a:prstGeom>
              <a:noFill/>
            </p:spPr>
            <p:txBody>
              <a:bodyPr wrap="none" rtlCol="0">
                <a:spAutoFit/>
              </a:bodyPr>
              <a:lstStyle/>
              <a:p>
                <a:r>
                  <a:rPr lang="en-US" sz="2000" dirty="0">
                    <a:latin typeface="Times New Roman" panose="02020603050405020304" pitchFamily="18" charset="0"/>
                    <a:cs typeface="Times New Roman" panose="02020603050405020304" pitchFamily="18" charset="0"/>
                  </a:rPr>
                  <a:t>For each Tier, Percentage, </a:t>
                </a:r>
                <a14:m>
                  <m:oMath xmlns:m="http://schemas.openxmlformats.org/officeDocument/2006/math">
                    <m:r>
                      <m:rPr>
                        <m:sty m:val="p"/>
                      </m:rPr>
                      <a:rPr lang="en-US" sz="2000" b="0" i="0" smtClean="0">
                        <a:latin typeface="Cambria Math" panose="02040503050406030204" pitchFamily="18" charset="0"/>
                        <a:cs typeface="Times New Roman" panose="02020603050405020304" pitchFamily="18" charset="0"/>
                      </a:rPr>
                      <m:t>y</m:t>
                    </m:r>
                    <m:r>
                      <a:rPr lang="en-US" sz="2000" b="0" i="1" smtClean="0">
                        <a:latin typeface="Cambria Math" panose="02040503050406030204" pitchFamily="18" charset="0"/>
                        <a:cs typeface="Times New Roman" panose="02020603050405020304" pitchFamily="18" charset="0"/>
                      </a:rPr>
                      <m:t>=</m:t>
                    </m:r>
                    <m:f>
                      <m:fPr>
                        <m:type m:val="lin"/>
                        <m:ctrlPr>
                          <a:rPr lang="en-US" sz="2000" b="0" i="1" smtClean="0">
                            <a:latin typeface="Cambria Math" panose="02040503050406030204" pitchFamily="18" charset="0"/>
                            <a:cs typeface="Times New Roman" panose="02020603050405020304" pitchFamily="18" charset="0"/>
                          </a:rPr>
                        </m:ctrlPr>
                      </m:fPr>
                      <m:num>
                        <m:sSub>
                          <m:sSubPr>
                            <m:ctrlPr>
                              <a:rPr lang="en-US" sz="2000" i="1">
                                <a:latin typeface="Cambria Math" panose="02040503050406030204" pitchFamily="18" charset="0"/>
                                <a:cs typeface="Times New Roman" panose="02020603050405020304" pitchFamily="18" charset="0"/>
                              </a:rPr>
                            </m:ctrlPr>
                          </m:sSubPr>
                          <m:e>
                            <m:d>
                              <m:dPr>
                                <m:ctrlPr>
                                  <a:rPr lang="en-US" sz="2000" i="1">
                                    <a:latin typeface="Cambria Math" panose="02040503050406030204" pitchFamily="18" charset="0"/>
                                    <a:cs typeface="Times New Roman" panose="02020603050405020304" pitchFamily="18" charset="0"/>
                                  </a:rPr>
                                </m:ctrlPr>
                              </m:dPr>
                              <m:e>
                                <m:r>
                                  <a:rPr lang="en-US" sz="2000" b="0" i="1" smtClean="0">
                                    <a:latin typeface="Cambria Math" panose="02040503050406030204" pitchFamily="18" charset="0"/>
                                    <a:cs typeface="Times New Roman" panose="02020603050405020304" pitchFamily="18" charset="0"/>
                                  </a:rPr>
                                  <m:t>𝐷𝐼𝑆𝐾</m:t>
                                </m:r>
                                <m:r>
                                  <a:rPr lang="en-US" sz="2000" i="1">
                                    <a:latin typeface="Cambria Math" panose="02040503050406030204" pitchFamily="18" charset="0"/>
                                    <a:cs typeface="Times New Roman" panose="02020603050405020304" pitchFamily="18" charset="0"/>
                                  </a:rPr>
                                  <m:t>𝑢𝑠𝑒𝑑</m:t>
                                </m:r>
                              </m:e>
                            </m:d>
                          </m:e>
                          <m:sub>
                            <m:r>
                              <a:rPr lang="en-US" sz="2000" i="1">
                                <a:latin typeface="Cambria Math" panose="02040503050406030204" pitchFamily="18" charset="0"/>
                                <a:cs typeface="Times New Roman" panose="02020603050405020304" pitchFamily="18" charset="0"/>
                              </a:rPr>
                              <m:t>𝑒𝑥𝑝𝑒𝑟𝑖𝑚𝑒𝑛𝑡</m:t>
                            </m:r>
                          </m:sub>
                        </m:sSub>
                      </m:num>
                      <m:den>
                        <m:nary>
                          <m:naryPr>
                            <m:chr m:val="∑"/>
                            <m:supHide m:val="on"/>
                            <m:ctrlPr>
                              <a:rPr lang="en-US" sz="2000" i="1">
                                <a:latin typeface="Cambria Math" panose="02040503050406030204" pitchFamily="18" charset="0"/>
                                <a:cs typeface="Times New Roman" panose="02020603050405020304" pitchFamily="18" charset="0"/>
                              </a:rPr>
                            </m:ctrlPr>
                          </m:naryPr>
                          <m:sub>
                            <m:r>
                              <m:rPr>
                                <m:brk m:alnAt="7"/>
                              </m:rPr>
                              <a:rPr lang="en-US" sz="2000" i="1">
                                <a:latin typeface="Cambria Math" panose="02040503050406030204" pitchFamily="18" charset="0"/>
                                <a:cs typeface="Times New Roman" panose="02020603050405020304" pitchFamily="18" charset="0"/>
                              </a:rPr>
                              <m:t>𝐴</m:t>
                            </m:r>
                            <m:r>
                              <a:rPr lang="en-US" sz="2000" i="1">
                                <a:latin typeface="Cambria Math" panose="02040503050406030204" pitchFamily="18" charset="0"/>
                                <a:cs typeface="Times New Roman" panose="02020603050405020304" pitchFamily="18" charset="0"/>
                              </a:rPr>
                              <m:t>𝑙𝑙</m:t>
                            </m:r>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𝑒𝑥𝑝𝑒𝑟𝑖𝑚𝑒𝑛𝑡𝑠</m:t>
                            </m:r>
                          </m:sub>
                          <m:sup/>
                          <m:e>
                            <m:d>
                              <m:dPr>
                                <m:ctrlPr>
                                  <a:rPr lang="en-US" sz="2000" i="1">
                                    <a:latin typeface="Cambria Math" panose="02040503050406030204" pitchFamily="18" charset="0"/>
                                    <a:cs typeface="Times New Roman" panose="02020603050405020304" pitchFamily="18" charset="0"/>
                                  </a:rPr>
                                </m:ctrlPr>
                              </m:dPr>
                              <m:e>
                                <m:r>
                                  <a:rPr lang="en-US" sz="2000" b="0" i="1" smtClean="0">
                                    <a:latin typeface="Cambria Math" panose="02040503050406030204" pitchFamily="18" charset="0"/>
                                    <a:cs typeface="Times New Roman" panose="02020603050405020304" pitchFamily="18" charset="0"/>
                                  </a:rPr>
                                  <m:t>𝐷𝐼𝑆𝐾</m:t>
                                </m:r>
                                <m:r>
                                  <a:rPr lang="en-US" sz="2000" i="1">
                                    <a:latin typeface="Cambria Math" panose="02040503050406030204" pitchFamily="18" charset="0"/>
                                    <a:cs typeface="Times New Roman" panose="02020603050405020304" pitchFamily="18" charset="0"/>
                                  </a:rPr>
                                  <m:t>𝑢𝑠𝑒𝑑</m:t>
                                </m:r>
                              </m:e>
                            </m:d>
                          </m:e>
                        </m:nary>
                      </m:den>
                    </m:f>
                  </m:oMath>
                </a14:m>
                <a:endParaRPr lang="en-US" sz="2000" dirty="0">
                  <a:latin typeface="Times New Roman" panose="02020603050405020304" pitchFamily="18" charset="0"/>
                  <a:cs typeface="Times New Roman" panose="02020603050405020304" pitchFamily="18" charset="0"/>
                </a:endParaRPr>
              </a:p>
            </p:txBody>
          </p:sp>
        </mc:Choice>
        <mc:Fallback>
          <p:sp>
            <p:nvSpPr>
              <p:cNvPr id="15" name="TextBox 14">
                <a:extLst>
                  <a:ext uri="{FF2B5EF4-FFF2-40B4-BE49-F238E27FC236}">
                    <a16:creationId xmlns:a16="http://schemas.microsoft.com/office/drawing/2014/main" id="{DDD6B969-9851-5441-B5A4-2BE6B77484A6}"/>
                  </a:ext>
                </a:extLst>
              </p:cNvPr>
              <p:cNvSpPr txBox="1">
                <a:spLocks noRot="1" noChangeAspect="1" noMove="1" noResize="1" noEditPoints="1" noAdjustHandles="1" noChangeArrowheads="1" noChangeShapeType="1" noTextEdit="1"/>
              </p:cNvSpPr>
              <p:nvPr/>
            </p:nvSpPr>
            <p:spPr>
              <a:xfrm>
                <a:off x="622300" y="1181100"/>
                <a:ext cx="9386544" cy="445956"/>
              </a:xfrm>
              <a:prstGeom prst="rect">
                <a:avLst/>
              </a:prstGeom>
              <a:blipFill>
                <a:blip r:embed="rId4"/>
                <a:stretch>
                  <a:fillRect l="-541" t="-138889" b="-211111"/>
                </a:stretch>
              </a:blipFill>
            </p:spPr>
            <p:txBody>
              <a:bodyPr/>
              <a:lstStyle/>
              <a:p>
                <a:r>
                  <a:rPr lang="en-US">
                    <a:noFill/>
                  </a:rPr>
                  <a:t> </a:t>
                </a:r>
              </a:p>
            </p:txBody>
          </p:sp>
        </mc:Fallback>
      </mc:AlternateContent>
    </p:spTree>
    <p:extLst>
      <p:ext uri="{BB962C8B-B14F-4D97-AF65-F5344CB8AC3E}">
        <p14:creationId xmlns:p14="http://schemas.microsoft.com/office/powerpoint/2010/main" val="3097492966"/>
      </p:ext>
    </p:extLst>
  </p:cSld>
  <p:clrMapOvr>
    <a:masterClrMapping/>
  </p:clrMapOvr>
  <mc:AlternateContent xmlns:mc="http://schemas.openxmlformats.org/markup-compatibility/2006">
    <mc:Choice xmlns:p14="http://schemas.microsoft.com/office/powerpoint/2010/main" Requires="p14">
      <p:transition spd="slow" p14:dur="2000" advTm="33201"/>
    </mc:Choice>
    <mc:Fallback>
      <p:transition spd="slow" advTm="33201"/>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91EEF22-721F-7D43-B50B-D4E993CEFAF5}"/>
              </a:ext>
            </a:extLst>
          </p:cNvPr>
          <p:cNvSpPr>
            <a:spLocks noGrp="1"/>
          </p:cNvSpPr>
          <p:nvPr>
            <p:ph type="dt" sz="half" idx="10"/>
          </p:nvPr>
        </p:nvSpPr>
        <p:spPr/>
        <p:txBody>
          <a:bodyPr/>
          <a:lstStyle/>
          <a:p>
            <a:r>
              <a:rPr lang="en-US" dirty="0"/>
              <a:t>April 24, 2018</a:t>
            </a:r>
          </a:p>
        </p:txBody>
      </p:sp>
      <p:sp>
        <p:nvSpPr>
          <p:cNvPr id="5" name="Footer Placeholder 4">
            <a:extLst>
              <a:ext uri="{FF2B5EF4-FFF2-40B4-BE49-F238E27FC236}">
                <a16:creationId xmlns:a16="http://schemas.microsoft.com/office/drawing/2014/main" id="{096809CE-96EB-8C48-B771-456C282C781F}"/>
              </a:ext>
            </a:extLst>
          </p:cNvPr>
          <p:cNvSpPr>
            <a:spLocks noGrp="1"/>
          </p:cNvSpPr>
          <p:nvPr>
            <p:ph type="ftr" sz="quarter" idx="11"/>
          </p:nvPr>
        </p:nvSpPr>
        <p:spPr/>
        <p:txBody>
          <a:bodyPr/>
          <a:lstStyle/>
          <a:p>
            <a:r>
              <a:rPr lang="en-US" dirty="0"/>
              <a:t>Donatella Lucchesi, CRSG</a:t>
            </a:r>
          </a:p>
        </p:txBody>
      </p:sp>
      <p:sp>
        <p:nvSpPr>
          <p:cNvPr id="6" name="Slide Number Placeholder 5">
            <a:extLst>
              <a:ext uri="{FF2B5EF4-FFF2-40B4-BE49-F238E27FC236}">
                <a16:creationId xmlns:a16="http://schemas.microsoft.com/office/drawing/2014/main" id="{122D7283-7CD0-CE43-9C73-43E322EDB075}"/>
              </a:ext>
            </a:extLst>
          </p:cNvPr>
          <p:cNvSpPr>
            <a:spLocks noGrp="1"/>
          </p:cNvSpPr>
          <p:nvPr>
            <p:ph type="sldNum" sz="quarter" idx="12"/>
          </p:nvPr>
        </p:nvSpPr>
        <p:spPr/>
        <p:txBody>
          <a:bodyPr/>
          <a:lstStyle/>
          <a:p>
            <a:fld id="{6D22F896-40B5-4ADD-8801-0D06FADFA095}" type="slidenum">
              <a:rPr lang="en-US" smtClean="0"/>
              <a:t>5</a:t>
            </a:fld>
            <a:endParaRPr lang="en-US" dirty="0"/>
          </a:p>
        </p:txBody>
      </p:sp>
      <p:sp>
        <p:nvSpPr>
          <p:cNvPr id="9" name="TextBox 8">
            <a:extLst>
              <a:ext uri="{FF2B5EF4-FFF2-40B4-BE49-F238E27FC236}">
                <a16:creationId xmlns:a16="http://schemas.microsoft.com/office/drawing/2014/main" id="{D6B60C29-4C42-D74E-A7C0-1EF3C22F7289}"/>
              </a:ext>
            </a:extLst>
          </p:cNvPr>
          <p:cNvSpPr txBox="1"/>
          <p:nvPr/>
        </p:nvSpPr>
        <p:spPr>
          <a:xfrm>
            <a:off x="540621" y="652276"/>
            <a:ext cx="6313117" cy="523220"/>
          </a:xfrm>
          <a:prstGeom prst="rect">
            <a:avLst/>
          </a:prstGeom>
          <a:noFill/>
        </p:spPr>
        <p:txBody>
          <a:bodyPr wrap="square" rtlCol="0">
            <a:spAutoFit/>
          </a:bodyPr>
          <a:lstStyle/>
          <a:p>
            <a:r>
              <a:rPr lang="en-US" sz="2800" b="1" dirty="0">
                <a:solidFill>
                  <a:schemeClr val="tx2">
                    <a:lumMod val="60000"/>
                    <a:lumOff val="40000"/>
                  </a:schemeClr>
                </a:solidFill>
                <a:latin typeface="Times New Roman" panose="02020603050405020304"/>
              </a:rPr>
              <a:t>General Usage – Tape Space</a:t>
            </a:r>
          </a:p>
        </p:txBody>
      </p:sp>
      <p:pic>
        <p:nvPicPr>
          <p:cNvPr id="8" name="Picture 7">
            <a:extLst>
              <a:ext uri="{FF2B5EF4-FFF2-40B4-BE49-F238E27FC236}">
                <a16:creationId xmlns:a16="http://schemas.microsoft.com/office/drawing/2014/main" id="{724CCE84-5BA6-A245-B354-718EB318CD64}"/>
              </a:ext>
            </a:extLst>
          </p:cNvPr>
          <p:cNvPicPr>
            <a:picLocks noChangeAspect="1"/>
          </p:cNvPicPr>
          <p:nvPr/>
        </p:nvPicPr>
        <p:blipFill>
          <a:blip r:embed="rId2"/>
          <a:stretch>
            <a:fillRect/>
          </a:stretch>
        </p:blipFill>
        <p:spPr>
          <a:xfrm>
            <a:off x="5944431" y="2329393"/>
            <a:ext cx="4610100" cy="2794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6" name="Picture 15">
            <a:extLst>
              <a:ext uri="{FF2B5EF4-FFF2-40B4-BE49-F238E27FC236}">
                <a16:creationId xmlns:a16="http://schemas.microsoft.com/office/drawing/2014/main" id="{FE78BDAE-4997-7F46-8B04-88E2FFCDC64D}"/>
              </a:ext>
            </a:extLst>
          </p:cNvPr>
          <p:cNvPicPr>
            <a:picLocks noChangeAspect="1"/>
          </p:cNvPicPr>
          <p:nvPr/>
        </p:nvPicPr>
        <p:blipFill>
          <a:blip r:embed="rId3"/>
          <a:stretch>
            <a:fillRect/>
          </a:stretch>
        </p:blipFill>
        <p:spPr>
          <a:xfrm>
            <a:off x="947021" y="2329393"/>
            <a:ext cx="4610100" cy="2794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28672786-DDFB-9347-8F95-7213B2A0B16C}"/>
                  </a:ext>
                </a:extLst>
              </p:cNvPr>
              <p:cNvSpPr txBox="1"/>
              <p:nvPr/>
            </p:nvSpPr>
            <p:spPr>
              <a:xfrm>
                <a:off x="622300" y="1181100"/>
                <a:ext cx="9155776" cy="445956"/>
              </a:xfrm>
              <a:prstGeom prst="rect">
                <a:avLst/>
              </a:prstGeom>
              <a:noFill/>
            </p:spPr>
            <p:txBody>
              <a:bodyPr wrap="none" rtlCol="0">
                <a:spAutoFit/>
              </a:bodyPr>
              <a:lstStyle/>
              <a:p>
                <a:r>
                  <a:rPr lang="en-US" sz="2000" dirty="0">
                    <a:latin typeface="Times New Roman" panose="02020603050405020304" pitchFamily="18" charset="0"/>
                    <a:cs typeface="Times New Roman" panose="02020603050405020304" pitchFamily="18" charset="0"/>
                  </a:rPr>
                  <a:t>For each Tier, Percentage, </a:t>
                </a:r>
                <a14:m>
                  <m:oMath xmlns:m="http://schemas.openxmlformats.org/officeDocument/2006/math">
                    <m:r>
                      <m:rPr>
                        <m:sty m:val="p"/>
                      </m:rPr>
                      <a:rPr lang="en-US" sz="2000" b="0" i="0" smtClean="0">
                        <a:latin typeface="Cambria Math" panose="02040503050406030204" pitchFamily="18" charset="0"/>
                        <a:cs typeface="Times New Roman" panose="02020603050405020304" pitchFamily="18" charset="0"/>
                      </a:rPr>
                      <m:t>y</m:t>
                    </m:r>
                    <m:r>
                      <a:rPr lang="en-US" sz="2000" b="0" i="1" smtClean="0">
                        <a:latin typeface="Cambria Math" panose="02040503050406030204" pitchFamily="18" charset="0"/>
                        <a:cs typeface="Times New Roman" panose="02020603050405020304" pitchFamily="18" charset="0"/>
                      </a:rPr>
                      <m:t>=</m:t>
                    </m:r>
                    <m:f>
                      <m:fPr>
                        <m:type m:val="lin"/>
                        <m:ctrlPr>
                          <a:rPr lang="en-US" sz="2000" b="0" i="1" smtClean="0">
                            <a:latin typeface="Cambria Math" panose="02040503050406030204" pitchFamily="18" charset="0"/>
                            <a:cs typeface="Times New Roman" panose="02020603050405020304" pitchFamily="18" charset="0"/>
                          </a:rPr>
                        </m:ctrlPr>
                      </m:fPr>
                      <m:num>
                        <m:sSub>
                          <m:sSubPr>
                            <m:ctrlPr>
                              <a:rPr lang="en-US" sz="2000" i="1">
                                <a:latin typeface="Cambria Math" panose="02040503050406030204" pitchFamily="18" charset="0"/>
                                <a:cs typeface="Times New Roman" panose="02020603050405020304" pitchFamily="18" charset="0"/>
                              </a:rPr>
                            </m:ctrlPr>
                          </m:sSubPr>
                          <m:e>
                            <m:d>
                              <m:dPr>
                                <m:ctrlPr>
                                  <a:rPr lang="en-US" sz="2000" i="1">
                                    <a:latin typeface="Cambria Math" panose="02040503050406030204" pitchFamily="18" charset="0"/>
                                    <a:cs typeface="Times New Roman" panose="02020603050405020304" pitchFamily="18" charset="0"/>
                                  </a:rPr>
                                </m:ctrlPr>
                              </m:dPr>
                              <m:e>
                                <m:r>
                                  <a:rPr lang="en-US" sz="2000" b="0" i="1" smtClean="0">
                                    <a:latin typeface="Cambria Math" panose="02040503050406030204" pitchFamily="18" charset="0"/>
                                    <a:cs typeface="Times New Roman" panose="02020603050405020304" pitchFamily="18" charset="0"/>
                                  </a:rPr>
                                  <m:t>𝑇𝐴𝑃𝐸</m:t>
                                </m:r>
                                <m:r>
                                  <a:rPr lang="en-US" sz="2000" i="1">
                                    <a:latin typeface="Cambria Math" panose="02040503050406030204" pitchFamily="18" charset="0"/>
                                    <a:cs typeface="Times New Roman" panose="02020603050405020304" pitchFamily="18" charset="0"/>
                                  </a:rPr>
                                  <m:t>𝑢𝑠𝑒𝑑</m:t>
                                </m:r>
                              </m:e>
                            </m:d>
                          </m:e>
                          <m:sub>
                            <m:r>
                              <a:rPr lang="en-US" sz="2000" i="1">
                                <a:latin typeface="Cambria Math" panose="02040503050406030204" pitchFamily="18" charset="0"/>
                                <a:cs typeface="Times New Roman" panose="02020603050405020304" pitchFamily="18" charset="0"/>
                              </a:rPr>
                              <m:t>𝑒𝑥𝑝𝑒𝑟𝑖𝑚𝑒𝑛𝑡</m:t>
                            </m:r>
                          </m:sub>
                        </m:sSub>
                      </m:num>
                      <m:den>
                        <m:nary>
                          <m:naryPr>
                            <m:chr m:val="∑"/>
                            <m:supHide m:val="on"/>
                            <m:ctrlPr>
                              <a:rPr lang="en-US" sz="2000" i="1">
                                <a:latin typeface="Cambria Math" panose="02040503050406030204" pitchFamily="18" charset="0"/>
                                <a:cs typeface="Times New Roman" panose="02020603050405020304" pitchFamily="18" charset="0"/>
                              </a:rPr>
                            </m:ctrlPr>
                          </m:naryPr>
                          <m:sub>
                            <m:r>
                              <m:rPr>
                                <m:brk m:alnAt="7"/>
                              </m:rPr>
                              <a:rPr lang="en-US" sz="2000" i="1">
                                <a:latin typeface="Cambria Math" panose="02040503050406030204" pitchFamily="18" charset="0"/>
                                <a:cs typeface="Times New Roman" panose="02020603050405020304" pitchFamily="18" charset="0"/>
                              </a:rPr>
                              <m:t>𝐴</m:t>
                            </m:r>
                            <m:r>
                              <a:rPr lang="en-US" sz="2000" i="1">
                                <a:latin typeface="Cambria Math" panose="02040503050406030204" pitchFamily="18" charset="0"/>
                                <a:cs typeface="Times New Roman" panose="02020603050405020304" pitchFamily="18" charset="0"/>
                              </a:rPr>
                              <m:t>𝑙𝑙</m:t>
                            </m:r>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𝑒𝑥𝑝𝑒𝑟𝑖𝑚𝑒𝑛𝑡𝑠</m:t>
                            </m:r>
                          </m:sub>
                          <m:sup/>
                          <m:e>
                            <m:d>
                              <m:dPr>
                                <m:ctrlPr>
                                  <a:rPr lang="en-US" sz="2000" i="1">
                                    <a:latin typeface="Cambria Math" panose="02040503050406030204" pitchFamily="18" charset="0"/>
                                    <a:cs typeface="Times New Roman" panose="02020603050405020304" pitchFamily="18" charset="0"/>
                                  </a:rPr>
                                </m:ctrlPr>
                              </m:dPr>
                              <m:e>
                                <m:r>
                                  <a:rPr lang="en-US" sz="2000" b="0" i="1" smtClean="0">
                                    <a:latin typeface="Cambria Math" panose="02040503050406030204" pitchFamily="18" charset="0"/>
                                    <a:cs typeface="Times New Roman" panose="02020603050405020304" pitchFamily="18" charset="0"/>
                                  </a:rPr>
                                  <m:t>𝑇𝐴𝑃𝐸</m:t>
                                </m:r>
                                <m:r>
                                  <a:rPr lang="en-US" sz="2000" i="1">
                                    <a:latin typeface="Cambria Math" panose="02040503050406030204" pitchFamily="18" charset="0"/>
                                    <a:cs typeface="Times New Roman" panose="02020603050405020304" pitchFamily="18" charset="0"/>
                                  </a:rPr>
                                  <m:t>𝑢𝑠𝑒𝑑</m:t>
                                </m:r>
                              </m:e>
                            </m:d>
                          </m:e>
                        </m:nary>
                      </m:den>
                    </m:f>
                  </m:oMath>
                </a14:m>
                <a:endParaRPr lang="en-US" sz="2000" dirty="0">
                  <a:latin typeface="Times New Roman" panose="02020603050405020304" pitchFamily="18" charset="0"/>
                  <a:cs typeface="Times New Roman" panose="02020603050405020304" pitchFamily="18" charset="0"/>
                </a:endParaRPr>
              </a:p>
            </p:txBody>
          </p:sp>
        </mc:Choice>
        <mc:Fallback>
          <p:sp>
            <p:nvSpPr>
              <p:cNvPr id="15" name="TextBox 14">
                <a:extLst>
                  <a:ext uri="{FF2B5EF4-FFF2-40B4-BE49-F238E27FC236}">
                    <a16:creationId xmlns:a16="http://schemas.microsoft.com/office/drawing/2014/main" id="{28672786-DDFB-9347-8F95-7213B2A0B16C}"/>
                  </a:ext>
                </a:extLst>
              </p:cNvPr>
              <p:cNvSpPr txBox="1">
                <a:spLocks noRot="1" noChangeAspect="1" noMove="1" noResize="1" noEditPoints="1" noAdjustHandles="1" noChangeArrowheads="1" noChangeShapeType="1" noTextEdit="1"/>
              </p:cNvSpPr>
              <p:nvPr/>
            </p:nvSpPr>
            <p:spPr>
              <a:xfrm>
                <a:off x="622300" y="1181100"/>
                <a:ext cx="9155776" cy="445956"/>
              </a:xfrm>
              <a:prstGeom prst="rect">
                <a:avLst/>
              </a:prstGeom>
              <a:blipFill>
                <a:blip r:embed="rId4"/>
                <a:stretch>
                  <a:fillRect l="-554" t="-138889" b="-211111"/>
                </a:stretch>
              </a:blipFill>
            </p:spPr>
            <p:txBody>
              <a:bodyPr/>
              <a:lstStyle/>
              <a:p>
                <a:r>
                  <a:rPr lang="en-US">
                    <a:noFill/>
                  </a:rPr>
                  <a:t> </a:t>
                </a:r>
              </a:p>
            </p:txBody>
          </p:sp>
        </mc:Fallback>
      </mc:AlternateContent>
    </p:spTree>
    <p:extLst>
      <p:ext uri="{BB962C8B-B14F-4D97-AF65-F5344CB8AC3E}">
        <p14:creationId xmlns:p14="http://schemas.microsoft.com/office/powerpoint/2010/main" val="137730967"/>
      </p:ext>
    </p:extLst>
  </p:cSld>
  <p:clrMapOvr>
    <a:masterClrMapping/>
  </p:clrMapOvr>
  <mc:AlternateContent xmlns:mc="http://schemas.openxmlformats.org/markup-compatibility/2006">
    <mc:Choice xmlns:p14="http://schemas.microsoft.com/office/powerpoint/2010/main" Requires="p14">
      <p:transition spd="slow" p14:dur="2000" advTm="29895"/>
    </mc:Choice>
    <mc:Fallback>
      <p:transition spd="slow" advTm="29895"/>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91EEF22-721F-7D43-B50B-D4E993CEFAF5}"/>
              </a:ext>
            </a:extLst>
          </p:cNvPr>
          <p:cNvSpPr>
            <a:spLocks noGrp="1"/>
          </p:cNvSpPr>
          <p:nvPr>
            <p:ph type="dt" sz="half" idx="10"/>
          </p:nvPr>
        </p:nvSpPr>
        <p:spPr/>
        <p:txBody>
          <a:bodyPr/>
          <a:lstStyle/>
          <a:p>
            <a:r>
              <a:rPr lang="en-US" dirty="0"/>
              <a:t>April 24, 2018</a:t>
            </a:r>
          </a:p>
        </p:txBody>
      </p:sp>
      <p:sp>
        <p:nvSpPr>
          <p:cNvPr id="5" name="Footer Placeholder 4">
            <a:extLst>
              <a:ext uri="{FF2B5EF4-FFF2-40B4-BE49-F238E27FC236}">
                <a16:creationId xmlns:a16="http://schemas.microsoft.com/office/drawing/2014/main" id="{096809CE-96EB-8C48-B771-456C282C781F}"/>
              </a:ext>
            </a:extLst>
          </p:cNvPr>
          <p:cNvSpPr>
            <a:spLocks noGrp="1"/>
          </p:cNvSpPr>
          <p:nvPr>
            <p:ph type="ftr" sz="quarter" idx="11"/>
          </p:nvPr>
        </p:nvSpPr>
        <p:spPr/>
        <p:txBody>
          <a:bodyPr/>
          <a:lstStyle/>
          <a:p>
            <a:r>
              <a:rPr lang="en-US" dirty="0"/>
              <a:t>Donatella Lucchesi, CRSG</a:t>
            </a:r>
          </a:p>
        </p:txBody>
      </p:sp>
      <p:sp>
        <p:nvSpPr>
          <p:cNvPr id="6" name="Slide Number Placeholder 5">
            <a:extLst>
              <a:ext uri="{FF2B5EF4-FFF2-40B4-BE49-F238E27FC236}">
                <a16:creationId xmlns:a16="http://schemas.microsoft.com/office/drawing/2014/main" id="{122D7283-7CD0-CE43-9C73-43E322EDB075}"/>
              </a:ext>
            </a:extLst>
          </p:cNvPr>
          <p:cNvSpPr>
            <a:spLocks noGrp="1"/>
          </p:cNvSpPr>
          <p:nvPr>
            <p:ph type="sldNum" sz="quarter" idx="12"/>
          </p:nvPr>
        </p:nvSpPr>
        <p:spPr/>
        <p:txBody>
          <a:bodyPr/>
          <a:lstStyle/>
          <a:p>
            <a:fld id="{6D22F896-40B5-4ADD-8801-0D06FADFA095}" type="slidenum">
              <a:rPr lang="en-US" smtClean="0"/>
              <a:t>6</a:t>
            </a:fld>
            <a:endParaRPr lang="en-US" dirty="0"/>
          </a:p>
        </p:txBody>
      </p:sp>
      <p:sp>
        <p:nvSpPr>
          <p:cNvPr id="9" name="TextBox 8">
            <a:extLst>
              <a:ext uri="{FF2B5EF4-FFF2-40B4-BE49-F238E27FC236}">
                <a16:creationId xmlns:a16="http://schemas.microsoft.com/office/drawing/2014/main" id="{D6B60C29-4C42-D74E-A7C0-1EF3C22F7289}"/>
              </a:ext>
            </a:extLst>
          </p:cNvPr>
          <p:cNvSpPr txBox="1"/>
          <p:nvPr/>
        </p:nvSpPr>
        <p:spPr>
          <a:xfrm>
            <a:off x="540621" y="652276"/>
            <a:ext cx="7384179" cy="523220"/>
          </a:xfrm>
          <a:prstGeom prst="rect">
            <a:avLst/>
          </a:prstGeom>
          <a:noFill/>
        </p:spPr>
        <p:txBody>
          <a:bodyPr wrap="square" rtlCol="0">
            <a:spAutoFit/>
          </a:bodyPr>
          <a:lstStyle/>
          <a:p>
            <a:r>
              <a:rPr lang="en-US" sz="2800" b="1" dirty="0">
                <a:solidFill>
                  <a:schemeClr val="tx2">
                    <a:lumMod val="60000"/>
                    <a:lumOff val="40000"/>
                  </a:schemeClr>
                </a:solidFill>
                <a:latin typeface="Times New Roman" panose="02020603050405020304"/>
              </a:rPr>
              <a:t>General Usage</a:t>
            </a:r>
          </a:p>
        </p:txBody>
      </p:sp>
      <p:pic>
        <p:nvPicPr>
          <p:cNvPr id="24" name="Picture 23">
            <a:extLst>
              <a:ext uri="{FF2B5EF4-FFF2-40B4-BE49-F238E27FC236}">
                <a16:creationId xmlns:a16="http://schemas.microsoft.com/office/drawing/2014/main" id="{936A70B1-235B-FC40-9A7D-E36C89E06056}"/>
              </a:ext>
            </a:extLst>
          </p:cNvPr>
          <p:cNvPicPr>
            <a:picLocks noChangeAspect="1"/>
          </p:cNvPicPr>
          <p:nvPr/>
        </p:nvPicPr>
        <p:blipFill>
          <a:blip r:embed="rId2"/>
          <a:stretch>
            <a:fillRect/>
          </a:stretch>
        </p:blipFill>
        <p:spPr>
          <a:xfrm>
            <a:off x="680321" y="2369441"/>
            <a:ext cx="5234377" cy="3172349"/>
          </a:xfrm>
          <a:prstGeom prst="rect">
            <a:avLst/>
          </a:prstGeom>
        </p:spPr>
      </p:pic>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DF53AD5B-1994-5840-8DC6-BD058E7EFCCA}"/>
                  </a:ext>
                </a:extLst>
              </p:cNvPr>
              <p:cNvSpPr txBox="1"/>
              <p:nvPr/>
            </p:nvSpPr>
            <p:spPr>
              <a:xfrm>
                <a:off x="862885" y="1707657"/>
                <a:ext cx="4058034" cy="661784"/>
              </a:xfrm>
              <a:prstGeom prst="rect">
                <a:avLst/>
              </a:prstGeom>
              <a:noFill/>
            </p:spPr>
            <p:txBody>
              <a:bodyPr wrap="none" rtlCol="0">
                <a:spAutoFit/>
              </a:bodyPr>
              <a:lstStyle/>
              <a:p>
                <a:r>
                  <a:rPr lang="en-US" sz="2000" b="0" dirty="0">
                    <a:cs typeface="Times New Roman" panose="02020603050405020304" pitchFamily="18" charset="0"/>
                  </a:rPr>
                  <a:t> </a:t>
                </a:r>
                <a14:m>
                  <m:oMath xmlns:m="http://schemas.openxmlformats.org/officeDocument/2006/math">
                    <m:r>
                      <m:rPr>
                        <m:sty m:val="p"/>
                      </m:rPr>
                      <a:rPr lang="en-US" sz="2000" b="0" i="0" smtClean="0">
                        <a:latin typeface="Cambria Math" panose="02040503050406030204" pitchFamily="18" charset="0"/>
                        <a:cs typeface="Times New Roman" panose="02020603050405020304" pitchFamily="18" charset="0"/>
                      </a:rPr>
                      <m:t>y</m:t>
                    </m:r>
                    <m:r>
                      <a:rPr lang="en-US" sz="2000" b="0" i="1" smtClean="0">
                        <a:latin typeface="Cambria Math" panose="02040503050406030204" pitchFamily="18" charset="0"/>
                        <a:cs typeface="Times New Roman" panose="02020603050405020304" pitchFamily="18" charset="0"/>
                      </a:rPr>
                      <m:t>=</m:t>
                    </m:r>
                    <m:f>
                      <m:fPr>
                        <m:ctrlPr>
                          <a:rPr lang="en-US" sz="2000" b="0" i="1" smtClean="0">
                            <a:latin typeface="Cambria Math" panose="02040503050406030204" pitchFamily="18" charset="0"/>
                            <a:cs typeface="Times New Roman" panose="02020603050405020304" pitchFamily="18" charset="0"/>
                          </a:rPr>
                        </m:ctrlPr>
                      </m:fPr>
                      <m:num>
                        <m:sSub>
                          <m:sSubPr>
                            <m:ctrlPr>
                              <a:rPr lang="en-US" sz="2000" i="1">
                                <a:latin typeface="Cambria Math" panose="02040503050406030204" pitchFamily="18" charset="0"/>
                                <a:cs typeface="Times New Roman" panose="02020603050405020304" pitchFamily="18" charset="0"/>
                              </a:rPr>
                            </m:ctrlPr>
                          </m:sSubPr>
                          <m:e>
                            <m:d>
                              <m:dPr>
                                <m:ctrlPr>
                                  <a:rPr lang="en-US" sz="2000" i="1">
                                    <a:latin typeface="Cambria Math" panose="02040503050406030204" pitchFamily="18" charset="0"/>
                                    <a:cs typeface="Times New Roman" panose="02020603050405020304" pitchFamily="18" charset="0"/>
                                  </a:rPr>
                                </m:ctrlPr>
                              </m:dPr>
                              <m:e>
                                <m:r>
                                  <a:rPr lang="en-US" sz="2000" i="1">
                                    <a:latin typeface="Cambria Math" panose="02040503050406030204" pitchFamily="18" charset="0"/>
                                    <a:cs typeface="Times New Roman" panose="02020603050405020304" pitchFamily="18" charset="0"/>
                                  </a:rPr>
                                  <m:t>𝐶𝑃𝑈𝑢𝑠𝑒𝑑</m:t>
                                </m:r>
                                <m:r>
                                  <a:rPr lang="en-US" sz="2000" b="0" i="1" smtClean="0">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𝐶𝐸𝑅𝑁</m:t>
                                </m:r>
                              </m:e>
                            </m:d>
                          </m:e>
                          <m:sub>
                            <m:r>
                              <a:rPr lang="en-US" sz="2000" i="1">
                                <a:latin typeface="Cambria Math" panose="02040503050406030204" pitchFamily="18" charset="0"/>
                                <a:cs typeface="Times New Roman" panose="02020603050405020304" pitchFamily="18" charset="0"/>
                              </a:rPr>
                              <m:t>𝑒𝑥𝑝𝑒𝑟𝑖𝑚𝑒𝑛𝑡</m:t>
                            </m:r>
                          </m:sub>
                        </m:sSub>
                      </m:num>
                      <m:den>
                        <m:nary>
                          <m:naryPr>
                            <m:chr m:val="∑"/>
                            <m:supHide m:val="on"/>
                            <m:ctrlPr>
                              <a:rPr lang="en-US" sz="2000" i="1">
                                <a:latin typeface="Cambria Math" panose="02040503050406030204" pitchFamily="18" charset="0"/>
                                <a:cs typeface="Times New Roman" panose="02020603050405020304" pitchFamily="18" charset="0"/>
                              </a:rPr>
                            </m:ctrlPr>
                          </m:naryPr>
                          <m:sub>
                            <m:r>
                              <m:rPr>
                                <m:brk m:alnAt="7"/>
                              </m:rPr>
                              <a:rPr lang="en-US" sz="2000" i="1">
                                <a:latin typeface="Cambria Math" panose="02040503050406030204" pitchFamily="18" charset="0"/>
                                <a:cs typeface="Times New Roman" panose="02020603050405020304" pitchFamily="18" charset="0"/>
                              </a:rPr>
                              <m:t>𝐴</m:t>
                            </m:r>
                            <m:r>
                              <a:rPr lang="en-US" sz="2000" i="1">
                                <a:latin typeface="Cambria Math" panose="02040503050406030204" pitchFamily="18" charset="0"/>
                                <a:cs typeface="Times New Roman" panose="02020603050405020304" pitchFamily="18" charset="0"/>
                              </a:rPr>
                              <m:t>𝑙𝑙</m:t>
                            </m:r>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𝑒𝑥𝑝𝑒𝑟𝑖𝑚𝑒𝑛𝑡𝑠</m:t>
                            </m:r>
                            <m:r>
                              <a:rPr lang="en-US" sz="2000" i="1">
                                <a:latin typeface="Cambria Math" panose="02040503050406030204" pitchFamily="18" charset="0"/>
                                <a:cs typeface="Times New Roman" panose="02020603050405020304" pitchFamily="18" charset="0"/>
                              </a:rPr>
                              <m:t>,   </m:t>
                            </m:r>
                            <m:r>
                              <a:rPr lang="en-US" sz="2000" i="1">
                                <a:latin typeface="Cambria Math" panose="02040503050406030204" pitchFamily="18" charset="0"/>
                                <a:cs typeface="Times New Roman" panose="02020603050405020304" pitchFamily="18" charset="0"/>
                              </a:rPr>
                              <m:t>𝐴𝑙𝑙</m:t>
                            </m:r>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𝑇𝑖𝑒𝑟𝑠</m:t>
                            </m:r>
                          </m:sub>
                          <m:sup/>
                          <m:e>
                            <m:d>
                              <m:dPr>
                                <m:ctrlPr>
                                  <a:rPr lang="en-US" sz="2000" i="1">
                                    <a:latin typeface="Cambria Math" panose="02040503050406030204" pitchFamily="18" charset="0"/>
                                    <a:cs typeface="Times New Roman" panose="02020603050405020304" pitchFamily="18" charset="0"/>
                                  </a:rPr>
                                </m:ctrlPr>
                              </m:dPr>
                              <m:e>
                                <m:r>
                                  <a:rPr lang="en-US" sz="2000" i="1">
                                    <a:latin typeface="Cambria Math" panose="02040503050406030204" pitchFamily="18" charset="0"/>
                                    <a:cs typeface="Times New Roman" panose="02020603050405020304" pitchFamily="18" charset="0"/>
                                  </a:rPr>
                                  <m:t>𝐶𝑃𝑈𝑢𝑠𝑒𝑑</m:t>
                                </m:r>
                              </m:e>
                            </m:d>
                            <m:r>
                              <a:rPr lang="en-US" sz="2000" i="1">
                                <a:latin typeface="Cambria Math" panose="02040503050406030204" pitchFamily="18" charset="0"/>
                                <a:cs typeface="Times New Roman" panose="02020603050405020304" pitchFamily="18" charset="0"/>
                              </a:rPr>
                              <m:t> </m:t>
                            </m:r>
                          </m:e>
                        </m:nary>
                      </m:den>
                    </m:f>
                  </m:oMath>
                </a14:m>
                <a:endParaRPr lang="en-US" sz="2000" dirty="0">
                  <a:latin typeface="Times New Roman" panose="02020603050405020304" pitchFamily="18" charset="0"/>
                  <a:cs typeface="Times New Roman" panose="02020603050405020304" pitchFamily="18" charset="0"/>
                </a:endParaRPr>
              </a:p>
            </p:txBody>
          </p:sp>
        </mc:Choice>
        <mc:Fallback>
          <p:sp>
            <p:nvSpPr>
              <p:cNvPr id="15" name="TextBox 14">
                <a:extLst>
                  <a:ext uri="{FF2B5EF4-FFF2-40B4-BE49-F238E27FC236}">
                    <a16:creationId xmlns:a16="http://schemas.microsoft.com/office/drawing/2014/main" id="{DF53AD5B-1994-5840-8DC6-BD058E7EFCCA}"/>
                  </a:ext>
                </a:extLst>
              </p:cNvPr>
              <p:cNvSpPr txBox="1">
                <a:spLocks noRot="1" noChangeAspect="1" noMove="1" noResize="1" noEditPoints="1" noAdjustHandles="1" noChangeArrowheads="1" noChangeShapeType="1" noTextEdit="1"/>
              </p:cNvSpPr>
              <p:nvPr/>
            </p:nvSpPr>
            <p:spPr>
              <a:xfrm>
                <a:off x="862885" y="1707657"/>
                <a:ext cx="4058034" cy="661784"/>
              </a:xfrm>
              <a:prstGeom prst="rect">
                <a:avLst/>
              </a:prstGeom>
              <a:blipFill>
                <a:blip r:embed="rId3"/>
                <a:stretch>
                  <a:fillRect t="-7407" b="-75926"/>
                </a:stretch>
              </a:blipFill>
            </p:spPr>
            <p:txBody>
              <a:bodyPr/>
              <a:lstStyle/>
              <a:p>
                <a:r>
                  <a:rPr lang="en-US">
                    <a:noFill/>
                  </a:rPr>
                  <a:t> </a:t>
                </a:r>
              </a:p>
            </p:txBody>
          </p:sp>
        </mc:Fallback>
      </mc:AlternateContent>
      <p:pic>
        <p:nvPicPr>
          <p:cNvPr id="17" name="Picture 16">
            <a:extLst>
              <a:ext uri="{FF2B5EF4-FFF2-40B4-BE49-F238E27FC236}">
                <a16:creationId xmlns:a16="http://schemas.microsoft.com/office/drawing/2014/main" id="{962123D8-E9B3-0C4E-925D-0C8811DE9A48}"/>
              </a:ext>
            </a:extLst>
          </p:cNvPr>
          <p:cNvPicPr>
            <a:picLocks noChangeAspect="1"/>
          </p:cNvPicPr>
          <p:nvPr/>
        </p:nvPicPr>
        <p:blipFill>
          <a:blip r:embed="rId4"/>
          <a:stretch>
            <a:fillRect/>
          </a:stretch>
        </p:blipFill>
        <p:spPr>
          <a:xfrm>
            <a:off x="6169046" y="2185425"/>
            <a:ext cx="4932543" cy="3485155"/>
          </a:xfrm>
          <a:prstGeom prst="rect">
            <a:avLst/>
          </a:prstGeom>
          <a:solidFill>
            <a:schemeClr val="bg1"/>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761981486"/>
      </p:ext>
    </p:extLst>
  </p:cSld>
  <p:clrMapOvr>
    <a:masterClrMapping/>
  </p:clrMapOvr>
  <mc:AlternateContent xmlns:mc="http://schemas.openxmlformats.org/markup-compatibility/2006">
    <mc:Choice xmlns:p14="http://schemas.microsoft.com/office/powerpoint/2010/main" Requires="p14">
      <p:transition spd="slow" p14:dur="2000" advTm="181668"/>
    </mc:Choice>
    <mc:Fallback>
      <p:transition spd="slow" advTm="181668"/>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91EEF22-721F-7D43-B50B-D4E993CEFAF5}"/>
              </a:ext>
            </a:extLst>
          </p:cNvPr>
          <p:cNvSpPr>
            <a:spLocks noGrp="1"/>
          </p:cNvSpPr>
          <p:nvPr>
            <p:ph type="dt" sz="half" idx="10"/>
          </p:nvPr>
        </p:nvSpPr>
        <p:spPr/>
        <p:txBody>
          <a:bodyPr/>
          <a:lstStyle/>
          <a:p>
            <a:r>
              <a:rPr lang="en-US" dirty="0"/>
              <a:t>April 24, 2018</a:t>
            </a:r>
          </a:p>
        </p:txBody>
      </p:sp>
      <p:sp>
        <p:nvSpPr>
          <p:cNvPr id="5" name="Footer Placeholder 4">
            <a:extLst>
              <a:ext uri="{FF2B5EF4-FFF2-40B4-BE49-F238E27FC236}">
                <a16:creationId xmlns:a16="http://schemas.microsoft.com/office/drawing/2014/main" id="{096809CE-96EB-8C48-B771-456C282C781F}"/>
              </a:ext>
            </a:extLst>
          </p:cNvPr>
          <p:cNvSpPr>
            <a:spLocks noGrp="1"/>
          </p:cNvSpPr>
          <p:nvPr>
            <p:ph type="ftr" sz="quarter" idx="11"/>
          </p:nvPr>
        </p:nvSpPr>
        <p:spPr/>
        <p:txBody>
          <a:bodyPr/>
          <a:lstStyle/>
          <a:p>
            <a:r>
              <a:rPr lang="en-US" dirty="0"/>
              <a:t>Donatella Lucchesi, CRSG</a:t>
            </a:r>
          </a:p>
        </p:txBody>
      </p:sp>
      <p:sp>
        <p:nvSpPr>
          <p:cNvPr id="6" name="Slide Number Placeholder 5">
            <a:extLst>
              <a:ext uri="{FF2B5EF4-FFF2-40B4-BE49-F238E27FC236}">
                <a16:creationId xmlns:a16="http://schemas.microsoft.com/office/drawing/2014/main" id="{122D7283-7CD0-CE43-9C73-43E322EDB075}"/>
              </a:ext>
            </a:extLst>
          </p:cNvPr>
          <p:cNvSpPr>
            <a:spLocks noGrp="1"/>
          </p:cNvSpPr>
          <p:nvPr>
            <p:ph type="sldNum" sz="quarter" idx="12"/>
          </p:nvPr>
        </p:nvSpPr>
        <p:spPr/>
        <p:txBody>
          <a:bodyPr/>
          <a:lstStyle/>
          <a:p>
            <a:fld id="{6D22F896-40B5-4ADD-8801-0D06FADFA095}" type="slidenum">
              <a:rPr lang="en-US" smtClean="0"/>
              <a:t>7</a:t>
            </a:fld>
            <a:endParaRPr lang="en-US" dirty="0"/>
          </a:p>
        </p:txBody>
      </p:sp>
      <p:sp>
        <p:nvSpPr>
          <p:cNvPr id="9" name="TextBox 8">
            <a:extLst>
              <a:ext uri="{FF2B5EF4-FFF2-40B4-BE49-F238E27FC236}">
                <a16:creationId xmlns:a16="http://schemas.microsoft.com/office/drawing/2014/main" id="{D6B60C29-4C42-D74E-A7C0-1EF3C22F7289}"/>
              </a:ext>
            </a:extLst>
          </p:cNvPr>
          <p:cNvSpPr txBox="1"/>
          <p:nvPr/>
        </p:nvSpPr>
        <p:spPr>
          <a:xfrm>
            <a:off x="540621" y="652276"/>
            <a:ext cx="7384179" cy="523220"/>
          </a:xfrm>
          <a:prstGeom prst="rect">
            <a:avLst/>
          </a:prstGeom>
          <a:noFill/>
        </p:spPr>
        <p:txBody>
          <a:bodyPr wrap="square" rtlCol="0">
            <a:spAutoFit/>
          </a:bodyPr>
          <a:lstStyle/>
          <a:p>
            <a:r>
              <a:rPr lang="en-US" sz="2800" b="1" dirty="0">
                <a:solidFill>
                  <a:schemeClr val="tx2">
                    <a:lumMod val="60000"/>
                    <a:lumOff val="40000"/>
                  </a:schemeClr>
                </a:solidFill>
                <a:latin typeface="Times New Roman" panose="02020603050405020304"/>
              </a:rPr>
              <a:t>CPU Efficiency</a:t>
            </a:r>
          </a:p>
        </p:txBody>
      </p:sp>
      <p:pic>
        <p:nvPicPr>
          <p:cNvPr id="3" name="Picture 2">
            <a:extLst>
              <a:ext uri="{FF2B5EF4-FFF2-40B4-BE49-F238E27FC236}">
                <a16:creationId xmlns:a16="http://schemas.microsoft.com/office/drawing/2014/main" id="{C6D04E4E-3D97-9948-9E5F-4E7FDBA46BCE}"/>
              </a:ext>
            </a:extLst>
          </p:cNvPr>
          <p:cNvPicPr>
            <a:picLocks noChangeAspect="1"/>
          </p:cNvPicPr>
          <p:nvPr/>
        </p:nvPicPr>
        <p:blipFill>
          <a:blip r:embed="rId2"/>
          <a:stretch>
            <a:fillRect/>
          </a:stretch>
        </p:blipFill>
        <p:spPr>
          <a:xfrm>
            <a:off x="5882519" y="3352273"/>
            <a:ext cx="5638800" cy="2819400"/>
          </a:xfrm>
          <a:prstGeom prst="rect">
            <a:avLst/>
          </a:prstGeom>
        </p:spPr>
      </p:pic>
      <p:pic>
        <p:nvPicPr>
          <p:cNvPr id="14" name="Picture 13">
            <a:extLst>
              <a:ext uri="{FF2B5EF4-FFF2-40B4-BE49-F238E27FC236}">
                <a16:creationId xmlns:a16="http://schemas.microsoft.com/office/drawing/2014/main" id="{8C012ABE-0D03-8F42-BC0D-C69F31E97561}"/>
              </a:ext>
            </a:extLst>
          </p:cNvPr>
          <p:cNvPicPr>
            <a:picLocks noChangeAspect="1"/>
          </p:cNvPicPr>
          <p:nvPr/>
        </p:nvPicPr>
        <p:blipFill>
          <a:blip r:embed="rId3"/>
          <a:stretch>
            <a:fillRect/>
          </a:stretch>
        </p:blipFill>
        <p:spPr>
          <a:xfrm>
            <a:off x="540621" y="1298621"/>
            <a:ext cx="5638800" cy="2819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279340165"/>
      </p:ext>
    </p:extLst>
  </p:cSld>
  <p:clrMapOvr>
    <a:masterClrMapping/>
  </p:clrMapOvr>
  <mc:AlternateContent xmlns:mc="http://schemas.openxmlformats.org/markup-compatibility/2006">
    <mc:Choice xmlns:p14="http://schemas.microsoft.com/office/powerpoint/2010/main" Requires="p14">
      <p:transition spd="slow" p14:dur="2000" advTm="90302"/>
    </mc:Choice>
    <mc:Fallback>
      <p:transition spd="slow" advTm="90302"/>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122D7283-7CD0-CE43-9C73-43E322EDB075}"/>
              </a:ext>
            </a:extLst>
          </p:cNvPr>
          <p:cNvSpPr>
            <a:spLocks noGrp="1"/>
          </p:cNvSpPr>
          <p:nvPr>
            <p:ph type="sldNum" sz="quarter" idx="12"/>
          </p:nvPr>
        </p:nvSpPr>
        <p:spPr/>
        <p:txBody>
          <a:bodyPr/>
          <a:lstStyle/>
          <a:p>
            <a:fld id="{6D22F896-40B5-4ADD-8801-0D06FADFA095}" type="slidenum">
              <a:rPr lang="en-US" smtClean="0">
                <a:solidFill>
                  <a:schemeClr val="tx1"/>
                </a:solidFill>
              </a:rPr>
              <a:t>8</a:t>
            </a:fld>
            <a:endParaRPr lang="en-US" dirty="0">
              <a:solidFill>
                <a:schemeClr val="tx1"/>
              </a:solidFill>
            </a:endParaRPr>
          </a:p>
        </p:txBody>
      </p:sp>
      <p:sp>
        <p:nvSpPr>
          <p:cNvPr id="18" name="Title 1">
            <a:extLst>
              <a:ext uri="{FF2B5EF4-FFF2-40B4-BE49-F238E27FC236}">
                <a16:creationId xmlns:a16="http://schemas.microsoft.com/office/drawing/2014/main" id="{08BCABF0-812D-474D-9D98-0B9EB744A95A}"/>
              </a:ext>
            </a:extLst>
          </p:cNvPr>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Usage experiment by experiment</a:t>
            </a:r>
          </a:p>
        </p:txBody>
      </p:sp>
      <p:sp>
        <p:nvSpPr>
          <p:cNvPr id="19" name="Date Placeholder 3">
            <a:extLst>
              <a:ext uri="{FF2B5EF4-FFF2-40B4-BE49-F238E27FC236}">
                <a16:creationId xmlns:a16="http://schemas.microsoft.com/office/drawing/2014/main" id="{A98537AF-2F72-9B4E-98B2-248140B026EB}"/>
              </a:ext>
            </a:extLst>
          </p:cNvPr>
          <p:cNvSpPr>
            <a:spLocks noGrp="1"/>
          </p:cNvSpPr>
          <p:nvPr>
            <p:ph type="dt" sz="half" idx="10"/>
          </p:nvPr>
        </p:nvSpPr>
        <p:spPr>
          <a:xfrm>
            <a:off x="8994019" y="6171673"/>
            <a:ext cx="2743200" cy="365125"/>
          </a:xfrm>
        </p:spPr>
        <p:txBody>
          <a:bodyPr/>
          <a:lstStyle/>
          <a:p>
            <a:r>
              <a:rPr lang="en-US" dirty="0"/>
              <a:t>April 24, 2018</a:t>
            </a:r>
          </a:p>
        </p:txBody>
      </p:sp>
      <p:sp>
        <p:nvSpPr>
          <p:cNvPr id="20" name="Footer Placeholder 4">
            <a:extLst>
              <a:ext uri="{FF2B5EF4-FFF2-40B4-BE49-F238E27FC236}">
                <a16:creationId xmlns:a16="http://schemas.microsoft.com/office/drawing/2014/main" id="{E28D1AAB-49A0-D740-A57F-439315CF718B}"/>
              </a:ext>
            </a:extLst>
          </p:cNvPr>
          <p:cNvSpPr>
            <a:spLocks noGrp="1"/>
          </p:cNvSpPr>
          <p:nvPr>
            <p:ph type="ftr" sz="quarter" idx="11"/>
          </p:nvPr>
        </p:nvSpPr>
        <p:spPr>
          <a:xfrm>
            <a:off x="680321" y="6164793"/>
            <a:ext cx="6870660" cy="365125"/>
          </a:xfrm>
        </p:spPr>
        <p:txBody>
          <a:bodyPr/>
          <a:lstStyle/>
          <a:p>
            <a:r>
              <a:rPr lang="en-US" dirty="0"/>
              <a:t>Donatella Lucchesi, CRSG</a:t>
            </a:r>
          </a:p>
        </p:txBody>
      </p:sp>
    </p:spTree>
    <p:extLst>
      <p:ext uri="{BB962C8B-B14F-4D97-AF65-F5344CB8AC3E}">
        <p14:creationId xmlns:p14="http://schemas.microsoft.com/office/powerpoint/2010/main" val="5345301"/>
      </p:ext>
    </p:extLst>
  </p:cSld>
  <p:clrMapOvr>
    <a:masterClrMapping/>
  </p:clrMapOvr>
  <mc:AlternateContent xmlns:mc="http://schemas.openxmlformats.org/markup-compatibility/2006">
    <mc:Choice xmlns:p14="http://schemas.microsoft.com/office/powerpoint/2010/main" Requires="p14">
      <p:transition spd="slow" p14:dur="2000" advTm="188478"/>
    </mc:Choice>
    <mc:Fallback>
      <p:transition spd="slow" advTm="188478"/>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91EEF22-721F-7D43-B50B-D4E993CEFAF5}"/>
              </a:ext>
            </a:extLst>
          </p:cNvPr>
          <p:cNvSpPr>
            <a:spLocks noGrp="1"/>
          </p:cNvSpPr>
          <p:nvPr>
            <p:ph type="dt" sz="half" idx="10"/>
          </p:nvPr>
        </p:nvSpPr>
        <p:spPr/>
        <p:txBody>
          <a:bodyPr/>
          <a:lstStyle/>
          <a:p>
            <a:r>
              <a:rPr lang="en-US" dirty="0"/>
              <a:t>April 24, 2018</a:t>
            </a:r>
          </a:p>
        </p:txBody>
      </p:sp>
      <p:sp>
        <p:nvSpPr>
          <p:cNvPr id="5" name="Footer Placeholder 4">
            <a:extLst>
              <a:ext uri="{FF2B5EF4-FFF2-40B4-BE49-F238E27FC236}">
                <a16:creationId xmlns:a16="http://schemas.microsoft.com/office/drawing/2014/main" id="{096809CE-96EB-8C48-B771-456C282C781F}"/>
              </a:ext>
            </a:extLst>
          </p:cNvPr>
          <p:cNvSpPr>
            <a:spLocks noGrp="1"/>
          </p:cNvSpPr>
          <p:nvPr>
            <p:ph type="ftr" sz="quarter" idx="11"/>
          </p:nvPr>
        </p:nvSpPr>
        <p:spPr/>
        <p:txBody>
          <a:bodyPr/>
          <a:lstStyle/>
          <a:p>
            <a:r>
              <a:rPr lang="en-US" dirty="0"/>
              <a:t>Donatella Lucchesi, CRSG</a:t>
            </a:r>
          </a:p>
        </p:txBody>
      </p:sp>
      <p:sp>
        <p:nvSpPr>
          <p:cNvPr id="6" name="Slide Number Placeholder 5">
            <a:extLst>
              <a:ext uri="{FF2B5EF4-FFF2-40B4-BE49-F238E27FC236}">
                <a16:creationId xmlns:a16="http://schemas.microsoft.com/office/drawing/2014/main" id="{122D7283-7CD0-CE43-9C73-43E322EDB075}"/>
              </a:ext>
            </a:extLst>
          </p:cNvPr>
          <p:cNvSpPr>
            <a:spLocks noGrp="1"/>
          </p:cNvSpPr>
          <p:nvPr>
            <p:ph type="sldNum" sz="quarter" idx="12"/>
          </p:nvPr>
        </p:nvSpPr>
        <p:spPr/>
        <p:txBody>
          <a:bodyPr/>
          <a:lstStyle/>
          <a:p>
            <a:fld id="{6D22F896-40B5-4ADD-8801-0D06FADFA095}" type="slidenum">
              <a:rPr lang="en-US" smtClean="0"/>
              <a:t>9</a:t>
            </a:fld>
            <a:endParaRPr lang="en-US" dirty="0"/>
          </a:p>
        </p:txBody>
      </p:sp>
      <p:sp>
        <p:nvSpPr>
          <p:cNvPr id="9" name="TextBox 8">
            <a:extLst>
              <a:ext uri="{FF2B5EF4-FFF2-40B4-BE49-F238E27FC236}">
                <a16:creationId xmlns:a16="http://schemas.microsoft.com/office/drawing/2014/main" id="{D6B60C29-4C42-D74E-A7C0-1EF3C22F7289}"/>
              </a:ext>
            </a:extLst>
          </p:cNvPr>
          <p:cNvSpPr txBox="1"/>
          <p:nvPr/>
        </p:nvSpPr>
        <p:spPr>
          <a:xfrm>
            <a:off x="540621" y="652276"/>
            <a:ext cx="7384179" cy="523220"/>
          </a:xfrm>
          <a:prstGeom prst="rect">
            <a:avLst/>
          </a:prstGeom>
          <a:noFill/>
        </p:spPr>
        <p:txBody>
          <a:bodyPr wrap="square" rtlCol="0">
            <a:spAutoFit/>
          </a:bodyPr>
          <a:lstStyle/>
          <a:p>
            <a:r>
              <a:rPr lang="en-US" sz="2800" b="1" dirty="0">
                <a:solidFill>
                  <a:schemeClr val="tx2">
                    <a:lumMod val="60000"/>
                    <a:lumOff val="40000"/>
                  </a:schemeClr>
                </a:solidFill>
                <a:latin typeface="Times New Roman" panose="02020603050405020304"/>
              </a:rPr>
              <a:t>ALICE Usage</a:t>
            </a:r>
          </a:p>
        </p:txBody>
      </p:sp>
      <p:pic>
        <p:nvPicPr>
          <p:cNvPr id="3" name="Picture 2">
            <a:extLst>
              <a:ext uri="{FF2B5EF4-FFF2-40B4-BE49-F238E27FC236}">
                <a16:creationId xmlns:a16="http://schemas.microsoft.com/office/drawing/2014/main" id="{8FB80EA5-9844-8B42-A538-A93B00151426}"/>
              </a:ext>
            </a:extLst>
          </p:cNvPr>
          <p:cNvPicPr>
            <a:picLocks noChangeAspect="1"/>
          </p:cNvPicPr>
          <p:nvPr/>
        </p:nvPicPr>
        <p:blipFill>
          <a:blip r:embed="rId2"/>
          <a:stretch>
            <a:fillRect/>
          </a:stretch>
        </p:blipFill>
        <p:spPr>
          <a:xfrm>
            <a:off x="7810500" y="2919516"/>
            <a:ext cx="3556000" cy="2410968"/>
          </a:xfrm>
          <a:prstGeom prst="rect">
            <a:avLst/>
          </a:prstGeom>
        </p:spPr>
      </p:pic>
      <p:pic>
        <p:nvPicPr>
          <p:cNvPr id="8" name="Picture 7">
            <a:extLst>
              <a:ext uri="{FF2B5EF4-FFF2-40B4-BE49-F238E27FC236}">
                <a16:creationId xmlns:a16="http://schemas.microsoft.com/office/drawing/2014/main" id="{EEC0FB2C-D1C6-384A-953B-74CF76101F26}"/>
              </a:ext>
            </a:extLst>
          </p:cNvPr>
          <p:cNvPicPr>
            <a:picLocks noChangeAspect="1"/>
          </p:cNvPicPr>
          <p:nvPr/>
        </p:nvPicPr>
        <p:blipFill>
          <a:blip r:embed="rId3"/>
          <a:stretch>
            <a:fillRect/>
          </a:stretch>
        </p:blipFill>
        <p:spPr>
          <a:xfrm>
            <a:off x="540621" y="1175496"/>
            <a:ext cx="4521200" cy="4000500"/>
          </a:xfrm>
          <a:prstGeom prst="rect">
            <a:avLst/>
          </a:prstGeom>
        </p:spPr>
      </p:pic>
      <p:grpSp>
        <p:nvGrpSpPr>
          <p:cNvPr id="12" name="Group 11">
            <a:extLst>
              <a:ext uri="{FF2B5EF4-FFF2-40B4-BE49-F238E27FC236}">
                <a16:creationId xmlns:a16="http://schemas.microsoft.com/office/drawing/2014/main" id="{B7D5B1E2-3DCA-A241-B540-33AEC6A88DCA}"/>
              </a:ext>
            </a:extLst>
          </p:cNvPr>
          <p:cNvGrpSpPr/>
          <p:nvPr/>
        </p:nvGrpSpPr>
        <p:grpSpPr>
          <a:xfrm>
            <a:off x="5206999" y="1164993"/>
            <a:ext cx="6280955" cy="1656386"/>
            <a:chOff x="5257799" y="1215793"/>
            <a:chExt cx="6280955" cy="1656386"/>
          </a:xfrm>
        </p:grpSpPr>
        <p:sp>
          <p:nvSpPr>
            <p:cNvPr id="10" name="TextBox 9">
              <a:extLst>
                <a:ext uri="{FF2B5EF4-FFF2-40B4-BE49-F238E27FC236}">
                  <a16:creationId xmlns:a16="http://schemas.microsoft.com/office/drawing/2014/main" id="{3E577070-5A4D-524D-9385-56DC895EF93F}"/>
                </a:ext>
              </a:extLst>
            </p:cNvPr>
            <p:cNvSpPr txBox="1"/>
            <p:nvPr/>
          </p:nvSpPr>
          <p:spPr>
            <a:xfrm>
              <a:off x="5257800" y="1215793"/>
              <a:ext cx="5334000" cy="1015663"/>
            </a:xfrm>
            <a:prstGeom prst="rect">
              <a:avLst/>
            </a:prstGeom>
            <a:noFill/>
          </p:spPr>
          <p:txBody>
            <a:bodyPr wrap="square" rtlCol="0">
              <a:spAutoFit/>
            </a:bodyPr>
            <a:lstStyle/>
            <a:p>
              <a:pPr marL="342900"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Good use of opportunistic CPU resources.</a:t>
              </a:r>
            </a:p>
            <a:p>
              <a:pPr marL="342900"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More cycles could be exploited on HPC systems, they are not of easy access by ALICE.</a:t>
              </a:r>
            </a:p>
          </p:txBody>
        </p:sp>
        <p:sp>
          <p:nvSpPr>
            <p:cNvPr id="11" name="Rectangle 10">
              <a:extLst>
                <a:ext uri="{FF2B5EF4-FFF2-40B4-BE49-F238E27FC236}">
                  <a16:creationId xmlns:a16="http://schemas.microsoft.com/office/drawing/2014/main" id="{A1CBF663-86CE-0547-9B8D-024E5B726FFA}"/>
                </a:ext>
              </a:extLst>
            </p:cNvPr>
            <p:cNvSpPr/>
            <p:nvPr/>
          </p:nvSpPr>
          <p:spPr>
            <a:xfrm>
              <a:off x="5257799" y="2164293"/>
              <a:ext cx="6280955" cy="707886"/>
            </a:xfrm>
            <a:prstGeom prst="rect">
              <a:avLst/>
            </a:prstGeom>
          </p:spPr>
          <p:txBody>
            <a:bodyPr wrap="square">
              <a:spAutoFit/>
            </a:bodyPr>
            <a:lstStyle/>
            <a:p>
              <a:pPr marL="342900"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Disk space still under-pledged but much less than last year,  ALICE thinks this does not impact performances.</a:t>
              </a:r>
            </a:p>
          </p:txBody>
        </p:sp>
      </p:grpSp>
      <p:sp>
        <p:nvSpPr>
          <p:cNvPr id="13" name="TextBox 12">
            <a:extLst>
              <a:ext uri="{FF2B5EF4-FFF2-40B4-BE49-F238E27FC236}">
                <a16:creationId xmlns:a16="http://schemas.microsoft.com/office/drawing/2014/main" id="{0E1C8201-D772-784F-A78E-5C30AD0D4079}"/>
              </a:ext>
            </a:extLst>
          </p:cNvPr>
          <p:cNvSpPr txBox="1"/>
          <p:nvPr/>
        </p:nvSpPr>
        <p:spPr>
          <a:xfrm>
            <a:off x="512894" y="5499161"/>
            <a:ext cx="9476377" cy="707886"/>
          </a:xfrm>
          <a:prstGeom prst="rect">
            <a:avLst/>
          </a:prstGeom>
          <a:noFill/>
        </p:spPr>
        <p:txBody>
          <a:bodyPr wrap="none" rtlCol="0">
            <a:spAutoFit/>
          </a:bodyPr>
          <a:lstStyle/>
          <a:p>
            <a:pPr marL="342900"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Raw event size reduced thanks to improved HLT compression ⇒ less tape space needed</a:t>
            </a:r>
          </a:p>
          <a:p>
            <a:pPr marL="342900" indent="-342900">
              <a:buClr>
                <a:schemeClr val="tx2">
                  <a:lumMod val="60000"/>
                  <a:lumOff val="40000"/>
                </a:schemeClr>
              </a:buClr>
              <a:buFont typeface="Wingdings" pitchFamily="2" charset="2"/>
              <a:buChar char="§"/>
            </a:pPr>
            <a:r>
              <a:rPr lang="en-US" sz="2000" dirty="0">
                <a:latin typeface="Times New Roman" panose="02020603050405020304" pitchFamily="18" charset="0"/>
                <a:cs typeface="Times New Roman" panose="02020603050405020304" pitchFamily="18" charset="0"/>
              </a:rPr>
              <a:t>2017 unused tape will be accounted for in 2018 and 2019 requests.</a:t>
            </a:r>
          </a:p>
        </p:txBody>
      </p:sp>
    </p:spTree>
    <p:extLst>
      <p:ext uri="{BB962C8B-B14F-4D97-AF65-F5344CB8AC3E}">
        <p14:creationId xmlns:p14="http://schemas.microsoft.com/office/powerpoint/2010/main" val="1226376635"/>
      </p:ext>
    </p:extLst>
  </p:cSld>
  <p:clrMapOvr>
    <a:masterClrMapping/>
  </p:clrMapOvr>
  <mc:AlternateContent xmlns:mc="http://schemas.openxmlformats.org/markup-compatibility/2006">
    <mc:Choice xmlns:p14="http://schemas.microsoft.com/office/powerpoint/2010/main" Requires="p14">
      <p:transition spd="slow" p14:dur="2000" advTm="188478"/>
    </mc:Choice>
    <mc:Fallback>
      <p:transition spd="slow" advTm="188478"/>
    </mc:Fallback>
  </mc:AlternateContent>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{4C332916-BA9E-5E45-80D0-EAEDA534BEB4}tf10001057</Template>
  <TotalTime>9396</TotalTime>
  <Words>1931</Words>
  <Application>Microsoft Macintosh PowerPoint</Application>
  <PresentationFormat>Widescreen</PresentationFormat>
  <Paragraphs>221</Paragraphs>
  <Slides>26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Arial</vt:lpstr>
      <vt:lpstr>Calibri</vt:lpstr>
      <vt:lpstr>Cambria Math</vt:lpstr>
      <vt:lpstr>Courier New</vt:lpstr>
      <vt:lpstr>Times New Roman</vt:lpstr>
      <vt:lpstr>Trebuchet MS</vt:lpstr>
      <vt:lpstr>Wingdings</vt:lpstr>
      <vt:lpstr>Berlin</vt:lpstr>
      <vt:lpstr>Computing Resources Scrutiny Group Report</vt:lpstr>
      <vt:lpstr>PowerPoint Presentation</vt:lpstr>
      <vt:lpstr>PowerPoint Presentation</vt:lpstr>
      <vt:lpstr>PowerPoint Presentation</vt:lpstr>
      <vt:lpstr>PowerPoint Presentation</vt:lpstr>
      <vt:lpstr>PowerPoint Presentation</vt:lpstr>
      <vt:lpstr>PowerPoint Presentation</vt:lpstr>
      <vt:lpstr>Usage experiment by experiment</vt:lpstr>
      <vt:lpstr>PowerPoint Presentation</vt:lpstr>
      <vt:lpstr>PowerPoint Presentation</vt:lpstr>
      <vt:lpstr>PowerPoint Presentation</vt:lpstr>
      <vt:lpstr>PowerPoint Presentation</vt:lpstr>
      <vt:lpstr>Resource Requirements for 2019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Computing Resources Scrutiny Group Report</dc:title>
  <dc:creator>Donatella Lucchesi</dc:creator>
  <cp:lastModifiedBy>Donatella Lucchesi</cp:lastModifiedBy>
  <cp:revision>101</cp:revision>
  <cp:lastPrinted>2018-04-23T22:21:32Z</cp:lastPrinted>
  <dcterms:created xsi:type="dcterms:W3CDTF">2018-04-17T17:23:02Z</dcterms:created>
  <dcterms:modified xsi:type="dcterms:W3CDTF">2018-04-24T05:59:56Z</dcterms:modified>
</cp:coreProperties>
</file>