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10"/>
  </p:notesMasterIdLst>
  <p:handoutMasterIdLst>
    <p:handoutMasterId r:id="rId11"/>
  </p:handoutMasterIdLst>
  <p:sldIdLst>
    <p:sldId id="257" r:id="rId4"/>
    <p:sldId id="256" r:id="rId5"/>
    <p:sldId id="281" r:id="rId6"/>
    <p:sldId id="285" r:id="rId7"/>
    <p:sldId id="283" r:id="rId8"/>
    <p:sldId id="284" r:id="rId9"/>
  </p:sldIdLst>
  <p:sldSz cx="12192000" cy="6858000"/>
  <p:notesSz cx="7099300" cy="10234613"/>
  <p:embeddedFontLst>
    <p:embeddedFont>
      <p:font typeface="PT Sans" panose="020B0604020202020204" charset="0"/>
      <p:regular r:id="rId12"/>
      <p:bold r:id="rId13"/>
      <p:italic r:id="rId14"/>
      <p:boldItalic r:id="rId15"/>
    </p:embeddedFont>
    <p:embeddedFont>
      <p:font typeface="Trebuchet MS" panose="020B0603020202020204" pitchFamily="34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99" d="100"/>
          <a:sy n="99" d="100"/>
        </p:scale>
        <p:origin x="84" y="23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0.fntdata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113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17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552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19/04/2018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19/04/2018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19/04/2018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19/04/2018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19/04/2018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19/04/2018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19/04/2018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19/04/2018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err="1" smtClean="0">
                <a:solidFill>
                  <a:schemeClr val="tx2"/>
                </a:solidFill>
              </a:rPr>
              <a:t>LHCb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CERN-RRB-2018-056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25 April 2018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construction CF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CERN-RRB-2018-056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60943" y="1072567"/>
            <a:ext cx="374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b="1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</a:t>
            </a:r>
            <a:r>
              <a:rPr lang="en-GB" sz="1400" b="1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2017</a:t>
            </a:r>
            <a:r>
              <a:rPr lang="en-GB" b="1" dirty="0" smtClean="0"/>
              <a:t> 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318233"/>
              </p:ext>
            </p:extLst>
          </p:nvPr>
        </p:nvGraphicFramePr>
        <p:xfrm>
          <a:off x="560943" y="1717222"/>
          <a:ext cx="7578849" cy="3257550"/>
        </p:xfrm>
        <a:graphic>
          <a:graphicData uri="http://schemas.openxmlformats.org/drawingml/2006/table">
            <a:tbl>
              <a:tblPr/>
              <a:tblGrid>
                <a:gridCol w="2770086">
                  <a:extLst>
                    <a:ext uri="{9D8B030D-6E8A-4147-A177-3AD203B41FA5}">
                      <a16:colId xmlns:a16="http://schemas.microsoft.com/office/drawing/2014/main" val="1007219136"/>
                    </a:ext>
                  </a:extLst>
                </a:gridCol>
                <a:gridCol w="1387928">
                  <a:extLst>
                    <a:ext uri="{9D8B030D-6E8A-4147-A177-3AD203B41FA5}">
                      <a16:colId xmlns:a16="http://schemas.microsoft.com/office/drawing/2014/main" val="413079532"/>
                    </a:ext>
                  </a:extLst>
                </a:gridCol>
                <a:gridCol w="1417409">
                  <a:extLst>
                    <a:ext uri="{9D8B030D-6E8A-4147-A177-3AD203B41FA5}">
                      <a16:colId xmlns:a16="http://schemas.microsoft.com/office/drawing/2014/main" val="4135750807"/>
                    </a:ext>
                  </a:extLst>
                </a:gridCol>
                <a:gridCol w="2003426">
                  <a:extLst>
                    <a:ext uri="{9D8B030D-6E8A-4147-A177-3AD203B41FA5}">
                      <a16:colId xmlns:a16="http://schemas.microsoft.com/office/drawing/2014/main" val="152425428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44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2694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3964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120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694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66871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 dirty="0" smtClean="0"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  <a:endParaRPr lang="en-GB" sz="1100" b="0" i="0" u="sng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sng" strike="noStrike" dirty="0" smtClean="0">
                          <a:effectLst/>
                          <a:latin typeface="Calibri" panose="020F0502020204030204" pitchFamily="34" charset="0"/>
                        </a:rPr>
                        <a:t>In-kind</a:t>
                      </a:r>
                      <a:endParaRPr lang="en-GB" sz="1100" b="0" i="0" u="sng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1794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6681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9667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7958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- 83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8872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- 14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88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- 97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1403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253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 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033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743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6670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5012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038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3449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CERN-RRB-2018-056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30000" y="1036055"/>
            <a:ext cx="374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b="1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2017</a:t>
            </a:r>
            <a:r>
              <a:rPr lang="en-GB" b="1" dirty="0" smtClean="0"/>
              <a:t> 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817674"/>
              </p:ext>
            </p:extLst>
          </p:nvPr>
        </p:nvGraphicFramePr>
        <p:xfrm>
          <a:off x="730000" y="1458648"/>
          <a:ext cx="5932506" cy="4470517"/>
        </p:xfrm>
        <a:graphic>
          <a:graphicData uri="http://schemas.openxmlformats.org/drawingml/2006/table">
            <a:tbl>
              <a:tblPr/>
              <a:tblGrid>
                <a:gridCol w="3881915">
                  <a:extLst>
                    <a:ext uri="{9D8B030D-6E8A-4147-A177-3AD203B41FA5}">
                      <a16:colId xmlns:a16="http://schemas.microsoft.com/office/drawing/2014/main" val="4015381666"/>
                    </a:ext>
                  </a:extLst>
                </a:gridCol>
                <a:gridCol w="2050591">
                  <a:extLst>
                    <a:ext uri="{9D8B030D-6E8A-4147-A177-3AD203B41FA5}">
                      <a16:colId xmlns:a16="http://schemas.microsoft.com/office/drawing/2014/main" val="4179619360"/>
                    </a:ext>
                  </a:extLst>
                </a:gridCol>
              </a:tblGrid>
              <a:tr h="1868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014612"/>
                  </a:ext>
                </a:extLst>
              </a:tr>
              <a:tr h="18686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723510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1234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100" b="1" i="0" u="none" strike="noStrike" dirty="0" err="1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1100" b="1" i="0" u="none" strike="noStrike" dirty="0" smtClean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740898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1,140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564527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65369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10480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182383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2,303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600891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160988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Transfer to deferred online HW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- 300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8662692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65337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- 2,405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51558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74963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 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738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60156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73778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- 39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640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198960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478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159343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542791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283702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Deferred online hardware equipment</a:t>
                      </a:r>
                    </a:p>
                  </a:txBody>
                  <a:tcPr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2909112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- 350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01448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Transfer from M&amp;O A funds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 smtClean="0"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7855862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0204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 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- 50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552812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645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87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2000" dirty="0" smtClean="0"/>
              <a:t>Contributions as of 18 April 2018</a:t>
            </a:r>
            <a:r>
              <a:rPr lang="fr-CH" dirty="0" smtClean="0"/>
              <a:t>                                   		    </a:t>
            </a:r>
            <a:r>
              <a:rPr lang="fr-CH" sz="2200" dirty="0" smtClean="0"/>
              <a:t>CERN-RRB-2018-056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986309"/>
              </p:ext>
            </p:extLst>
          </p:nvPr>
        </p:nvGraphicFramePr>
        <p:xfrm>
          <a:off x="567891" y="1647785"/>
          <a:ext cx="5438274" cy="2867610"/>
        </p:xfrm>
        <a:graphic>
          <a:graphicData uri="http://schemas.openxmlformats.org/drawingml/2006/table">
            <a:tbl>
              <a:tblPr/>
              <a:tblGrid>
                <a:gridCol w="2984594">
                  <a:extLst>
                    <a:ext uri="{9D8B030D-6E8A-4147-A177-3AD203B41FA5}">
                      <a16:colId xmlns:a16="http://schemas.microsoft.com/office/drawing/2014/main" val="2587382541"/>
                    </a:ext>
                  </a:extLst>
                </a:gridCol>
                <a:gridCol w="2453680">
                  <a:extLst>
                    <a:ext uri="{9D8B030D-6E8A-4147-A177-3AD203B41FA5}">
                      <a16:colId xmlns:a16="http://schemas.microsoft.com/office/drawing/2014/main" val="712511298"/>
                    </a:ext>
                  </a:extLst>
                </a:gridCol>
              </a:tblGrid>
              <a:tr h="178569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</a:t>
                      </a:r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5569415"/>
                  </a:ext>
                </a:extLst>
              </a:tr>
              <a:tr h="2205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532819"/>
                  </a:ext>
                </a:extLst>
              </a:tr>
              <a:tr h="24159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222700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159,303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1430814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352,924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661952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70,573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3988137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GERMANY - MPI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24,854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249471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225,868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2834543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NETHERLAND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64,620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551840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24,854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170011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422,515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613512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USA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11,086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433773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179900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911201"/>
                  </a:ext>
                </a:extLst>
              </a:tr>
              <a:tr h="262602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1,356,597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559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1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2000" dirty="0" err="1" smtClean="0"/>
              <a:t>Expected</a:t>
            </a:r>
            <a:r>
              <a:rPr lang="fr-CH" sz="2000" dirty="0" smtClean="0"/>
              <a:t> and </a:t>
            </a:r>
            <a:r>
              <a:rPr lang="fr-CH" sz="2000" dirty="0" err="1"/>
              <a:t>o</a:t>
            </a:r>
            <a:r>
              <a:rPr lang="fr-CH" sz="2000" dirty="0" err="1" smtClean="0"/>
              <a:t>utstanding</a:t>
            </a:r>
            <a:r>
              <a:rPr lang="fr-CH" sz="2000" dirty="0" smtClean="0"/>
              <a:t> Contributions as of 18 April 2018 </a:t>
            </a:r>
            <a:r>
              <a:rPr lang="fr-CH" dirty="0" smtClean="0"/>
              <a:t>                            </a:t>
            </a:r>
            <a:r>
              <a:rPr lang="fr-CH" sz="2200" dirty="0" smtClean="0"/>
              <a:t>CERN-RRB-2018-056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598010"/>
              </p:ext>
            </p:extLst>
          </p:nvPr>
        </p:nvGraphicFramePr>
        <p:xfrm>
          <a:off x="1712118" y="1118513"/>
          <a:ext cx="8750301" cy="4810648"/>
        </p:xfrm>
        <a:graphic>
          <a:graphicData uri="http://schemas.openxmlformats.org/drawingml/2006/table">
            <a:tbl>
              <a:tblPr/>
              <a:tblGrid>
                <a:gridCol w="1738659">
                  <a:extLst>
                    <a:ext uri="{9D8B030D-6E8A-4147-A177-3AD203B41FA5}">
                      <a16:colId xmlns:a16="http://schemas.microsoft.com/office/drawing/2014/main" val="4003863817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2306127325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723123772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2237257814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1321657894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2819010866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579832524"/>
                    </a:ext>
                  </a:extLst>
                </a:gridCol>
              </a:tblGrid>
              <a:tr h="214337">
                <a:tc>
                  <a:txBody>
                    <a:bodyPr/>
                    <a:lstStyle/>
                    <a:p>
                      <a:pPr algn="l" fontAlgn="b"/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18 April</a:t>
                      </a:r>
                      <a:r>
                        <a:rPr lang="fr-CH" sz="10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822249"/>
                  </a:ext>
                </a:extLst>
              </a:tr>
              <a:tr h="25006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31665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-159,303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159,303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128,947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-128,947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305811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352,924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352,924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45607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2,754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70,573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128,947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-55,620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092101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13,852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12,281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1,571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77352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3,000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243,567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-240,567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247089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BMBF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126,081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124,269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1,812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671578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MPI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2,925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24,854</a:t>
                      </a:r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24,854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 2,925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58515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-7,072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6,140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-13,212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244936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20,321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225,868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422,515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-176,326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261932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64,620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64,620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504904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84,503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-84,503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7444708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24,854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24,854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385582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88,187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218,653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130,466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58738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RUSSIA - UNIVERSITIES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22,602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22,602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2376183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119,298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-119,298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6722313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129,240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-129,240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29590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-306,156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12,281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-318,437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408860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422,515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422,515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395909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USA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-5,590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11,086</a:t>
                      </a: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127,646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000" b="0" i="0" u="none" strike="noStrike" smtClean="0">
                          <a:effectLst/>
                          <a:latin typeface="Calibri" panose="020F0502020204030204" pitchFamily="34" charset="0"/>
                        </a:rPr>
                        <a:t>122,150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7830959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831940"/>
                  </a:ext>
                </a:extLst>
              </a:tr>
              <a:tr h="297691">
                <a:tc>
                  <a:txBody>
                    <a:bodyPr/>
                    <a:lstStyle/>
                    <a:p>
                      <a:pPr algn="l" fontAlgn="b"/>
                      <a:r>
                        <a:rPr lang="fr-CH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-478,121</a:t>
                      </a: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279,722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1,356,597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2,648,054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1,518,766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28,910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663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9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918</TotalTime>
  <Words>323</Words>
  <Application>Microsoft Office PowerPoint</Application>
  <PresentationFormat>Widescreen</PresentationFormat>
  <Paragraphs>275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PT Sans</vt:lpstr>
      <vt:lpstr>Trebuchet MS</vt:lpstr>
      <vt:lpstr>Arial</vt:lpstr>
      <vt:lpstr>Calibri</vt:lpstr>
      <vt:lpstr>1_CERNCorporate16-9</vt:lpstr>
      <vt:lpstr>AIS_CERNCorporate16-9</vt:lpstr>
      <vt:lpstr>End Slides</vt:lpstr>
      <vt:lpstr>PowerPoint Presentation</vt:lpstr>
      <vt:lpstr>LHCb  Resources Review Board  CERN-RRB-2018-056  25 April 2018</vt:lpstr>
      <vt:lpstr>LHCb construction CF                                                                              CERN-RRB-2018-056</vt:lpstr>
      <vt:lpstr>LHCb Maintenance &amp; Operation Cat. A                                                                              CERN-RRB-2018-056</vt:lpstr>
      <vt:lpstr>LHCb Maintenance &amp; Operation Cat. A     Contributions as of 18 April 2018                                         CERN-RRB-2018-056</vt:lpstr>
      <vt:lpstr>LHCb Maintenance &amp; Operation Cat. A     Expected and outstanding Contributions as of 18 April 2018                             CERN-RRB-2018-056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Eva Renee Lauri Planten</cp:lastModifiedBy>
  <cp:revision>66</cp:revision>
  <cp:lastPrinted>2016-03-21T17:04:46Z</cp:lastPrinted>
  <dcterms:created xsi:type="dcterms:W3CDTF">2016-08-23T15:07:51Z</dcterms:created>
  <dcterms:modified xsi:type="dcterms:W3CDTF">2018-04-19T09:02:38Z</dcterms:modified>
</cp:coreProperties>
</file>